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wmf" ContentType="image/x-wmf"/>
  <Default Extension="rels" ContentType="application/vnd.openxmlformats-package.relationships+xml"/>
  <Default Extension="xml" ContentType="application/xml"/>
  <Default Extension="gif" ContentType="image/gif"/>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notesSlides/notesSlide1.xml" ContentType="application/vnd.openxmlformats-officedocument.presentationml.notesSlide+xml"/>
  <Override PartName="/ppt/tags/tag23.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810" r:id="rId5"/>
  </p:sldMasterIdLst>
  <p:notesMasterIdLst>
    <p:notesMasterId r:id="rId101"/>
  </p:notesMasterIdLst>
  <p:handoutMasterIdLst>
    <p:handoutMasterId r:id="rId102"/>
  </p:handoutMasterIdLst>
  <p:sldIdLst>
    <p:sldId id="504" r:id="rId6"/>
    <p:sldId id="717" r:id="rId7"/>
    <p:sldId id="615" r:id="rId8"/>
    <p:sldId id="467" r:id="rId9"/>
    <p:sldId id="477" r:id="rId10"/>
    <p:sldId id="481" r:id="rId11"/>
    <p:sldId id="616" r:id="rId12"/>
    <p:sldId id="486" r:id="rId13"/>
    <p:sldId id="539" r:id="rId14"/>
    <p:sldId id="606" r:id="rId15"/>
    <p:sldId id="607" r:id="rId16"/>
    <p:sldId id="540" r:id="rId17"/>
    <p:sldId id="733" r:id="rId18"/>
    <p:sldId id="541" r:id="rId19"/>
    <p:sldId id="542" r:id="rId20"/>
    <p:sldId id="543" r:id="rId21"/>
    <p:sldId id="617" r:id="rId22"/>
    <p:sldId id="544" r:id="rId23"/>
    <p:sldId id="703" r:id="rId24"/>
    <p:sldId id="705" r:id="rId25"/>
    <p:sldId id="706" r:id="rId26"/>
    <p:sldId id="710" r:id="rId27"/>
    <p:sldId id="711" r:id="rId28"/>
    <p:sldId id="545" r:id="rId29"/>
    <p:sldId id="546" r:id="rId30"/>
    <p:sldId id="547" r:id="rId31"/>
    <p:sldId id="548" r:id="rId32"/>
    <p:sldId id="549" r:id="rId33"/>
    <p:sldId id="681" r:id="rId34"/>
    <p:sldId id="629" r:id="rId35"/>
    <p:sldId id="553" r:id="rId36"/>
    <p:sldId id="594" r:id="rId37"/>
    <p:sldId id="741" r:id="rId38"/>
    <p:sldId id="743" r:id="rId39"/>
    <p:sldId id="694" r:id="rId40"/>
    <p:sldId id="725" r:id="rId41"/>
    <p:sldId id="720" r:id="rId42"/>
    <p:sldId id="724" r:id="rId43"/>
    <p:sldId id="630" r:id="rId44"/>
    <p:sldId id="656" r:id="rId45"/>
    <p:sldId id="555" r:id="rId46"/>
    <p:sldId id="738" r:id="rId47"/>
    <p:sldId id="604" r:id="rId48"/>
    <p:sldId id="735" r:id="rId49"/>
    <p:sldId id="598" r:id="rId50"/>
    <p:sldId id="736" r:id="rId51"/>
    <p:sldId id="605" r:id="rId52"/>
    <p:sldId id="675" r:id="rId53"/>
    <p:sldId id="676" r:id="rId54"/>
    <p:sldId id="611" r:id="rId55"/>
    <p:sldId id="734" r:id="rId56"/>
    <p:sldId id="650" r:id="rId57"/>
    <p:sldId id="612" r:id="rId58"/>
    <p:sldId id="627" r:id="rId59"/>
    <p:sldId id="660" r:id="rId60"/>
    <p:sldId id="628" r:id="rId61"/>
    <p:sldId id="714" r:id="rId62"/>
    <p:sldId id="561" r:id="rId63"/>
    <p:sldId id="613" r:id="rId64"/>
    <p:sldId id="646" r:id="rId65"/>
    <p:sldId id="647" r:id="rId66"/>
    <p:sldId id="648" r:id="rId67"/>
    <p:sldId id="649" r:id="rId68"/>
    <p:sldId id="565" r:id="rId69"/>
    <p:sldId id="609" r:id="rId70"/>
    <p:sldId id="610" r:id="rId71"/>
    <p:sldId id="614" r:id="rId72"/>
    <p:sldId id="569" r:id="rId73"/>
    <p:sldId id="570" r:id="rId74"/>
    <p:sldId id="571" r:id="rId75"/>
    <p:sldId id="572" r:id="rId76"/>
    <p:sldId id="573" r:id="rId77"/>
    <p:sldId id="575" r:id="rId78"/>
    <p:sldId id="576" r:id="rId79"/>
    <p:sldId id="603" r:id="rId80"/>
    <p:sldId id="577" r:id="rId81"/>
    <p:sldId id="578" r:id="rId82"/>
    <p:sldId id="579" r:id="rId83"/>
    <p:sldId id="580" r:id="rId84"/>
    <p:sldId id="581" r:id="rId85"/>
    <p:sldId id="582" r:id="rId86"/>
    <p:sldId id="587" r:id="rId87"/>
    <p:sldId id="715" r:id="rId88"/>
    <p:sldId id="589" r:id="rId89"/>
    <p:sldId id="591" r:id="rId90"/>
    <p:sldId id="639" r:id="rId91"/>
    <p:sldId id="670" r:id="rId92"/>
    <p:sldId id="671" r:id="rId93"/>
    <p:sldId id="672" r:id="rId94"/>
    <p:sldId id="673" r:id="rId95"/>
    <p:sldId id="674" r:id="rId96"/>
    <p:sldId id="641" r:id="rId97"/>
    <p:sldId id="642" r:id="rId98"/>
    <p:sldId id="643" r:id="rId99"/>
    <p:sldId id="716" r:id="rId100"/>
  </p:sldIdLst>
  <p:sldSz cx="9906000" cy="6858000" type="A4"/>
  <p:notesSz cx="6797675" cy="9926638"/>
  <p:custDataLst>
    <p:tags r:id="rId103"/>
  </p:custDataLst>
  <p:defaultTextStyle>
    <a:defPPr>
      <a:defRPr lang="fr-FR"/>
    </a:defPPr>
    <a:lvl1pPr algn="l" rtl="0" fontAlgn="base">
      <a:spcBef>
        <a:spcPct val="0"/>
      </a:spcBef>
      <a:spcAft>
        <a:spcPct val="0"/>
      </a:spcAft>
      <a:defRPr sz="900" b="1" kern="1200">
        <a:solidFill>
          <a:schemeClr val="accent2"/>
        </a:solidFill>
        <a:latin typeface="Arial" charset="0"/>
        <a:ea typeface="ＭＳ Ｐゴシック" pitchFamily="34" charset="-128"/>
        <a:cs typeface="+mn-cs"/>
      </a:defRPr>
    </a:lvl1pPr>
    <a:lvl2pPr marL="457200" algn="l" rtl="0" fontAlgn="base">
      <a:spcBef>
        <a:spcPct val="0"/>
      </a:spcBef>
      <a:spcAft>
        <a:spcPct val="0"/>
      </a:spcAft>
      <a:defRPr sz="900" b="1" kern="1200">
        <a:solidFill>
          <a:schemeClr val="accent2"/>
        </a:solidFill>
        <a:latin typeface="Arial" charset="0"/>
        <a:ea typeface="ＭＳ Ｐゴシック" pitchFamily="34" charset="-128"/>
        <a:cs typeface="+mn-cs"/>
      </a:defRPr>
    </a:lvl2pPr>
    <a:lvl3pPr marL="914400" algn="l" rtl="0" fontAlgn="base">
      <a:spcBef>
        <a:spcPct val="0"/>
      </a:spcBef>
      <a:spcAft>
        <a:spcPct val="0"/>
      </a:spcAft>
      <a:defRPr sz="900" b="1" kern="1200">
        <a:solidFill>
          <a:schemeClr val="accent2"/>
        </a:solidFill>
        <a:latin typeface="Arial" charset="0"/>
        <a:ea typeface="ＭＳ Ｐゴシック" pitchFamily="34" charset="-128"/>
        <a:cs typeface="+mn-cs"/>
      </a:defRPr>
    </a:lvl3pPr>
    <a:lvl4pPr marL="1371600" algn="l" rtl="0" fontAlgn="base">
      <a:spcBef>
        <a:spcPct val="0"/>
      </a:spcBef>
      <a:spcAft>
        <a:spcPct val="0"/>
      </a:spcAft>
      <a:defRPr sz="900" b="1" kern="1200">
        <a:solidFill>
          <a:schemeClr val="accent2"/>
        </a:solidFill>
        <a:latin typeface="Arial" charset="0"/>
        <a:ea typeface="ＭＳ Ｐゴシック" pitchFamily="34" charset="-128"/>
        <a:cs typeface="+mn-cs"/>
      </a:defRPr>
    </a:lvl4pPr>
    <a:lvl5pPr marL="1828800" algn="l" rtl="0" fontAlgn="base">
      <a:spcBef>
        <a:spcPct val="0"/>
      </a:spcBef>
      <a:spcAft>
        <a:spcPct val="0"/>
      </a:spcAft>
      <a:defRPr sz="900" b="1" kern="1200">
        <a:solidFill>
          <a:schemeClr val="accent2"/>
        </a:solidFill>
        <a:latin typeface="Arial" charset="0"/>
        <a:ea typeface="ＭＳ Ｐゴシック" pitchFamily="34" charset="-128"/>
        <a:cs typeface="+mn-cs"/>
      </a:defRPr>
    </a:lvl5pPr>
    <a:lvl6pPr marL="2286000" algn="l" defTabSz="914400" rtl="0" eaLnBrk="1" latinLnBrk="0" hangingPunct="1">
      <a:defRPr sz="900" b="1" kern="1200">
        <a:solidFill>
          <a:schemeClr val="accent2"/>
        </a:solidFill>
        <a:latin typeface="Arial" charset="0"/>
        <a:ea typeface="ＭＳ Ｐゴシック" pitchFamily="34" charset="-128"/>
        <a:cs typeface="+mn-cs"/>
      </a:defRPr>
    </a:lvl6pPr>
    <a:lvl7pPr marL="2743200" algn="l" defTabSz="914400" rtl="0" eaLnBrk="1" latinLnBrk="0" hangingPunct="1">
      <a:defRPr sz="900" b="1" kern="1200">
        <a:solidFill>
          <a:schemeClr val="accent2"/>
        </a:solidFill>
        <a:latin typeface="Arial" charset="0"/>
        <a:ea typeface="ＭＳ Ｐゴシック" pitchFamily="34" charset="-128"/>
        <a:cs typeface="+mn-cs"/>
      </a:defRPr>
    </a:lvl7pPr>
    <a:lvl8pPr marL="3200400" algn="l" defTabSz="914400" rtl="0" eaLnBrk="1" latinLnBrk="0" hangingPunct="1">
      <a:defRPr sz="900" b="1" kern="1200">
        <a:solidFill>
          <a:schemeClr val="accent2"/>
        </a:solidFill>
        <a:latin typeface="Arial" charset="0"/>
        <a:ea typeface="ＭＳ Ｐゴシック" pitchFamily="34" charset="-128"/>
        <a:cs typeface="+mn-cs"/>
      </a:defRPr>
    </a:lvl8pPr>
    <a:lvl9pPr marL="3657600" algn="l" defTabSz="914400" rtl="0" eaLnBrk="1" latinLnBrk="0" hangingPunct="1">
      <a:defRPr sz="900" b="1" kern="1200">
        <a:solidFill>
          <a:schemeClr val="accent2"/>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2432" userDrawn="1">
          <p15:clr>
            <a:srgbClr val="A4A3A4"/>
          </p15:clr>
        </p15:guide>
        <p15:guide id="2" pos="3120" userDrawn="1">
          <p15:clr>
            <a:srgbClr val="A4A3A4"/>
          </p15:clr>
        </p15:guide>
        <p15:guide id="3" orient="horz" pos="799"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ark, Jeffrey J." initials="JP" lastIdx="1" clrIdx="0">
    <p:extLst>
      <p:ext uri="{19B8F6BF-5375-455C-9EA6-DF929625EA0E}">
        <p15:presenceInfo xmlns:p15="http://schemas.microsoft.com/office/powerpoint/2012/main" userId="Park, Jeffrey J."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EE6EB"/>
    <a:srgbClr val="E8EEF4"/>
    <a:srgbClr val="E7F5D7"/>
    <a:srgbClr val="DCF0C6"/>
    <a:srgbClr val="FFE7F6"/>
    <a:srgbClr val="F7F9FB"/>
    <a:srgbClr val="EAEFF6"/>
    <a:srgbClr val="FA961E"/>
    <a:srgbClr val="E5D9EB"/>
    <a:srgbClr val="CEB9D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Style moyen 2 - Accentuation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DA37D80-6434-44D0-A028-1B22A696006F}" styleName="Style léger 3 - Accentuation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Style moyen 2 - Accentuation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2D5ABB26-0587-4C30-8999-92F81FD0307C}" styleName="Aucun style, aucune grille">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C083E6E3-FA7D-4D7B-A595-EF9225AFEA82}" styleName="Style léger 1 - Accentuation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F2DE63D5-997A-4646-A377-4702673A728D}" styleName="Style léger 2 - Accentuation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6626" autoAdjust="0"/>
    <p:restoredTop sz="94561" autoAdjust="0"/>
  </p:normalViewPr>
  <p:slideViewPr>
    <p:cSldViewPr snapToGrid="0">
      <p:cViewPr varScale="1">
        <p:scale>
          <a:sx n="72" d="100"/>
          <a:sy n="72" d="100"/>
        </p:scale>
        <p:origin x="1260" y="78"/>
      </p:cViewPr>
      <p:guideLst>
        <p:guide orient="horz" pos="2432"/>
        <p:guide pos="3120"/>
        <p:guide orient="horz" pos="799"/>
      </p:guideLst>
    </p:cSldViewPr>
  </p:slideViewPr>
  <p:outlineViewPr>
    <p:cViewPr>
      <p:scale>
        <a:sx n="33" d="100"/>
        <a:sy n="33" d="100"/>
      </p:scale>
      <p:origin x="0" y="-3552"/>
    </p:cViewPr>
  </p:outlineViewPr>
  <p:notesTextViewPr>
    <p:cViewPr>
      <p:scale>
        <a:sx n="100" d="100"/>
        <a:sy n="100" d="100"/>
      </p:scale>
      <p:origin x="0" y="0"/>
    </p:cViewPr>
  </p:notesTextViewPr>
  <p:sorterViewPr>
    <p:cViewPr>
      <p:scale>
        <a:sx n="90" d="100"/>
        <a:sy n="90" d="100"/>
      </p:scale>
      <p:origin x="0" y="666"/>
    </p:cViewPr>
  </p:sorterViewPr>
  <p:notesViewPr>
    <p:cSldViewPr snapToGrid="0">
      <p:cViewPr varScale="1">
        <p:scale>
          <a:sx n="51" d="100"/>
          <a:sy n="51" d="100"/>
        </p:scale>
        <p:origin x="2712" y="84"/>
      </p:cViewPr>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21" Type="http://schemas.openxmlformats.org/officeDocument/2006/relationships/slide" Target="slides/slide16.xml"/><Relationship Id="rId42" Type="http://schemas.openxmlformats.org/officeDocument/2006/relationships/slide" Target="slides/slide37.xml"/><Relationship Id="rId47" Type="http://schemas.openxmlformats.org/officeDocument/2006/relationships/slide" Target="slides/slide42.xml"/><Relationship Id="rId63" Type="http://schemas.openxmlformats.org/officeDocument/2006/relationships/slide" Target="slides/slide58.xml"/><Relationship Id="rId68" Type="http://schemas.openxmlformats.org/officeDocument/2006/relationships/slide" Target="slides/slide63.xml"/><Relationship Id="rId84" Type="http://schemas.openxmlformats.org/officeDocument/2006/relationships/slide" Target="slides/slide79.xml"/><Relationship Id="rId89" Type="http://schemas.openxmlformats.org/officeDocument/2006/relationships/slide" Target="slides/slide84.xml"/><Relationship Id="rId7" Type="http://schemas.openxmlformats.org/officeDocument/2006/relationships/slide" Target="slides/slide2.xml"/><Relationship Id="rId71" Type="http://schemas.openxmlformats.org/officeDocument/2006/relationships/slide" Target="slides/slide66.xml"/><Relationship Id="rId92" Type="http://schemas.openxmlformats.org/officeDocument/2006/relationships/slide" Target="slides/slide87.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07" Type="http://schemas.openxmlformats.org/officeDocument/2006/relationships/theme" Target="theme/them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slide" Target="slides/slide48.xml"/><Relationship Id="rId58" Type="http://schemas.openxmlformats.org/officeDocument/2006/relationships/slide" Target="slides/slide53.xml"/><Relationship Id="rId66" Type="http://schemas.openxmlformats.org/officeDocument/2006/relationships/slide" Target="slides/slide61.xml"/><Relationship Id="rId74" Type="http://schemas.openxmlformats.org/officeDocument/2006/relationships/slide" Target="slides/slide69.xml"/><Relationship Id="rId79" Type="http://schemas.openxmlformats.org/officeDocument/2006/relationships/slide" Target="slides/slide74.xml"/><Relationship Id="rId87" Type="http://schemas.openxmlformats.org/officeDocument/2006/relationships/slide" Target="slides/slide82.xml"/><Relationship Id="rId102" Type="http://schemas.openxmlformats.org/officeDocument/2006/relationships/handoutMaster" Target="handoutMasters/handoutMaster1.xml"/><Relationship Id="rId5" Type="http://schemas.openxmlformats.org/officeDocument/2006/relationships/slideMaster" Target="slideMasters/slideMaster1.xml"/><Relationship Id="rId61" Type="http://schemas.openxmlformats.org/officeDocument/2006/relationships/slide" Target="slides/slide56.xml"/><Relationship Id="rId82" Type="http://schemas.openxmlformats.org/officeDocument/2006/relationships/slide" Target="slides/slide77.xml"/><Relationship Id="rId90" Type="http://schemas.openxmlformats.org/officeDocument/2006/relationships/slide" Target="slides/slide85.xml"/><Relationship Id="rId95" Type="http://schemas.openxmlformats.org/officeDocument/2006/relationships/slide" Target="slides/slide90.xml"/><Relationship Id="rId19" Type="http://schemas.openxmlformats.org/officeDocument/2006/relationships/slide" Target="slides/slide1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slide" Target="slides/slide59.xml"/><Relationship Id="rId69" Type="http://schemas.openxmlformats.org/officeDocument/2006/relationships/slide" Target="slides/slide64.xml"/><Relationship Id="rId77" Type="http://schemas.openxmlformats.org/officeDocument/2006/relationships/slide" Target="slides/slide72.xml"/><Relationship Id="rId100" Type="http://schemas.openxmlformats.org/officeDocument/2006/relationships/slide" Target="slides/slide95.xml"/><Relationship Id="rId105" Type="http://schemas.openxmlformats.org/officeDocument/2006/relationships/presProps" Target="presProps.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80" Type="http://schemas.openxmlformats.org/officeDocument/2006/relationships/slide" Target="slides/slide75.xml"/><Relationship Id="rId85" Type="http://schemas.openxmlformats.org/officeDocument/2006/relationships/slide" Target="slides/slide80.xml"/><Relationship Id="rId93" Type="http://schemas.openxmlformats.org/officeDocument/2006/relationships/slide" Target="slides/slide88.xml"/><Relationship Id="rId98" Type="http://schemas.openxmlformats.org/officeDocument/2006/relationships/slide" Target="slides/slide93.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slide" Target="slides/slide62.xml"/><Relationship Id="rId103" Type="http://schemas.openxmlformats.org/officeDocument/2006/relationships/tags" Target="tags/tag1.xml"/><Relationship Id="rId108" Type="http://schemas.openxmlformats.org/officeDocument/2006/relationships/tableStyles" Target="tableStyles.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slide" Target="slides/slide65.xml"/><Relationship Id="rId75" Type="http://schemas.openxmlformats.org/officeDocument/2006/relationships/slide" Target="slides/slide70.xml"/><Relationship Id="rId83" Type="http://schemas.openxmlformats.org/officeDocument/2006/relationships/slide" Target="slides/slide78.xml"/><Relationship Id="rId88" Type="http://schemas.openxmlformats.org/officeDocument/2006/relationships/slide" Target="slides/slide83.xml"/><Relationship Id="rId91" Type="http://schemas.openxmlformats.org/officeDocument/2006/relationships/slide" Target="slides/slide86.xml"/><Relationship Id="rId96" Type="http://schemas.openxmlformats.org/officeDocument/2006/relationships/slide" Target="slides/slide91.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6" Type="http://schemas.openxmlformats.org/officeDocument/2006/relationships/viewProps" Target="viewProps.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slide" Target="slides/slide68.xml"/><Relationship Id="rId78" Type="http://schemas.openxmlformats.org/officeDocument/2006/relationships/slide" Target="slides/slide73.xml"/><Relationship Id="rId81" Type="http://schemas.openxmlformats.org/officeDocument/2006/relationships/slide" Target="slides/slide76.xml"/><Relationship Id="rId86" Type="http://schemas.openxmlformats.org/officeDocument/2006/relationships/slide" Target="slides/slide81.xml"/><Relationship Id="rId94" Type="http://schemas.openxmlformats.org/officeDocument/2006/relationships/slide" Target="slides/slide89.xml"/><Relationship Id="rId99" Type="http://schemas.openxmlformats.org/officeDocument/2006/relationships/slide" Target="slides/slide94.xml"/><Relationship Id="rId101" Type="http://schemas.openxmlformats.org/officeDocument/2006/relationships/notesMaster" Target="notesMasters/notesMaster1.xml"/><Relationship Id="rId4" Type="http://schemas.openxmlformats.org/officeDocument/2006/relationships/customXml" Target="../customXml/item4.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 Id="rId76" Type="http://schemas.openxmlformats.org/officeDocument/2006/relationships/slide" Target="slides/slide71.xml"/><Relationship Id="rId97" Type="http://schemas.openxmlformats.org/officeDocument/2006/relationships/slide" Target="slides/slide92.xml"/><Relationship Id="rId104" Type="http://schemas.openxmlformats.org/officeDocument/2006/relationships/commentAuthors" Target="commentAuthor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45.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274" name="Rectangle 2"/>
          <p:cNvSpPr>
            <a:spLocks noGrp="1" noChangeArrowheads="1"/>
          </p:cNvSpPr>
          <p:nvPr>
            <p:ph type="hdr" sz="quarter"/>
          </p:nvPr>
        </p:nvSpPr>
        <p:spPr bwMode="auto">
          <a:xfrm>
            <a:off x="0" y="0"/>
            <a:ext cx="2946576" cy="496888"/>
          </a:xfrm>
          <a:prstGeom prst="rect">
            <a:avLst/>
          </a:prstGeom>
          <a:noFill/>
          <a:ln w="9525">
            <a:noFill/>
            <a:miter lim="800000"/>
            <a:headEnd/>
            <a:tailEnd/>
          </a:ln>
          <a:effectLst/>
        </p:spPr>
        <p:txBody>
          <a:bodyPr vert="horz" wrap="square" lIns="91421" tIns="45710" rIns="91421" bIns="45710" numCol="1" anchor="t" anchorCtr="0" compatLnSpc="1">
            <a:prstTxWarp prst="textNoShape">
              <a:avLst/>
            </a:prstTxWarp>
          </a:bodyPr>
          <a:lstStyle>
            <a:lvl1pPr>
              <a:buClrTx/>
              <a:buFontTx/>
              <a:buNone/>
              <a:defRPr sz="1200" b="0">
                <a:solidFill>
                  <a:schemeClr val="tx1"/>
                </a:solidFill>
                <a:latin typeface="Arial" charset="0"/>
                <a:ea typeface="+mn-ea"/>
                <a:cs typeface="Times New Roman" pitchFamily="18" charset="0"/>
              </a:defRPr>
            </a:lvl1pPr>
          </a:lstStyle>
          <a:p>
            <a:pPr>
              <a:defRPr/>
            </a:pPr>
            <a:endParaRPr lang="fr-FR"/>
          </a:p>
        </p:txBody>
      </p:sp>
      <p:sp>
        <p:nvSpPr>
          <p:cNvPr id="54275" name="Rectangle 3"/>
          <p:cNvSpPr>
            <a:spLocks noGrp="1" noChangeArrowheads="1"/>
          </p:cNvSpPr>
          <p:nvPr>
            <p:ph type="dt" sz="quarter" idx="1"/>
          </p:nvPr>
        </p:nvSpPr>
        <p:spPr bwMode="auto">
          <a:xfrm>
            <a:off x="3849482" y="0"/>
            <a:ext cx="2946575" cy="496888"/>
          </a:xfrm>
          <a:prstGeom prst="rect">
            <a:avLst/>
          </a:prstGeom>
          <a:noFill/>
          <a:ln w="9525">
            <a:noFill/>
            <a:miter lim="800000"/>
            <a:headEnd/>
            <a:tailEnd/>
          </a:ln>
          <a:effectLst/>
        </p:spPr>
        <p:txBody>
          <a:bodyPr vert="horz" wrap="square" lIns="91421" tIns="45710" rIns="91421" bIns="45710" numCol="1" anchor="t" anchorCtr="0" compatLnSpc="1">
            <a:prstTxWarp prst="textNoShape">
              <a:avLst/>
            </a:prstTxWarp>
          </a:bodyPr>
          <a:lstStyle>
            <a:lvl1pPr algn="r">
              <a:buClrTx/>
              <a:buFontTx/>
              <a:buNone/>
              <a:defRPr sz="1200" b="0">
                <a:solidFill>
                  <a:schemeClr val="tx1"/>
                </a:solidFill>
                <a:latin typeface="Arial" charset="0"/>
                <a:ea typeface="+mn-ea"/>
                <a:cs typeface="Times New Roman" pitchFamily="18" charset="0"/>
              </a:defRPr>
            </a:lvl1pPr>
          </a:lstStyle>
          <a:p>
            <a:pPr>
              <a:defRPr/>
            </a:pPr>
            <a:endParaRPr lang="fr-FR"/>
          </a:p>
        </p:txBody>
      </p:sp>
      <p:sp>
        <p:nvSpPr>
          <p:cNvPr id="54276" name="Rectangle 4"/>
          <p:cNvSpPr>
            <a:spLocks noGrp="1" noChangeArrowheads="1"/>
          </p:cNvSpPr>
          <p:nvPr>
            <p:ph type="ftr" sz="quarter" idx="2"/>
          </p:nvPr>
        </p:nvSpPr>
        <p:spPr bwMode="auto">
          <a:xfrm>
            <a:off x="0" y="9428164"/>
            <a:ext cx="2946576" cy="496887"/>
          </a:xfrm>
          <a:prstGeom prst="rect">
            <a:avLst/>
          </a:prstGeom>
          <a:noFill/>
          <a:ln w="9525">
            <a:noFill/>
            <a:miter lim="800000"/>
            <a:headEnd/>
            <a:tailEnd/>
          </a:ln>
          <a:effectLst/>
        </p:spPr>
        <p:txBody>
          <a:bodyPr vert="horz" wrap="square" lIns="91421" tIns="45710" rIns="91421" bIns="45710" numCol="1" anchor="b" anchorCtr="0" compatLnSpc="1">
            <a:prstTxWarp prst="textNoShape">
              <a:avLst/>
            </a:prstTxWarp>
          </a:bodyPr>
          <a:lstStyle>
            <a:lvl1pPr>
              <a:buClrTx/>
              <a:buFontTx/>
              <a:buNone/>
              <a:defRPr sz="1200" b="0">
                <a:solidFill>
                  <a:schemeClr val="tx1"/>
                </a:solidFill>
                <a:latin typeface="Arial" charset="0"/>
                <a:ea typeface="+mn-ea"/>
                <a:cs typeface="Times New Roman" pitchFamily="18" charset="0"/>
              </a:defRPr>
            </a:lvl1pPr>
          </a:lstStyle>
          <a:p>
            <a:pPr>
              <a:defRPr/>
            </a:pPr>
            <a:endParaRPr lang="fr-FR"/>
          </a:p>
        </p:txBody>
      </p:sp>
      <p:sp>
        <p:nvSpPr>
          <p:cNvPr id="54277" name="Rectangle 5"/>
          <p:cNvSpPr>
            <a:spLocks noGrp="1" noChangeArrowheads="1"/>
          </p:cNvSpPr>
          <p:nvPr>
            <p:ph type="sldNum" sz="quarter" idx="3"/>
          </p:nvPr>
        </p:nvSpPr>
        <p:spPr bwMode="auto">
          <a:xfrm>
            <a:off x="3849482" y="9428164"/>
            <a:ext cx="2946575" cy="496887"/>
          </a:xfrm>
          <a:prstGeom prst="rect">
            <a:avLst/>
          </a:prstGeom>
          <a:noFill/>
          <a:ln w="9525">
            <a:noFill/>
            <a:miter lim="800000"/>
            <a:headEnd/>
            <a:tailEnd/>
          </a:ln>
          <a:effectLst/>
        </p:spPr>
        <p:txBody>
          <a:bodyPr vert="horz" wrap="square" lIns="91421" tIns="45710" rIns="91421" bIns="45710" numCol="1" anchor="b" anchorCtr="0" compatLnSpc="1">
            <a:prstTxWarp prst="textNoShape">
              <a:avLst/>
            </a:prstTxWarp>
          </a:bodyPr>
          <a:lstStyle>
            <a:lvl1pPr algn="r">
              <a:buClrTx/>
              <a:buFontTx/>
              <a:buNone/>
              <a:defRPr sz="1200" b="0">
                <a:solidFill>
                  <a:schemeClr val="tx1"/>
                </a:solidFill>
                <a:latin typeface="Arial" charset="0"/>
                <a:ea typeface="ＭＳ Ｐゴシック" charset="-128"/>
                <a:cs typeface="Times New Roman" charset="0"/>
              </a:defRPr>
            </a:lvl1pPr>
          </a:lstStyle>
          <a:p>
            <a:pPr>
              <a:defRPr/>
            </a:pPr>
            <a:fld id="{129723AC-560A-468E-ACE6-ECD961C458B0}" type="slidenum">
              <a:rPr lang="fr-FR"/>
              <a:pPr>
                <a:defRPr/>
              </a:pPr>
              <a:t>‹#›</a:t>
            </a:fld>
            <a:endParaRPr lang="fr-FR"/>
          </a:p>
        </p:txBody>
      </p:sp>
    </p:spTree>
    <p:extLst>
      <p:ext uri="{BB962C8B-B14F-4D97-AF65-F5344CB8AC3E}">
        <p14:creationId xmlns:p14="http://schemas.microsoft.com/office/powerpoint/2010/main" val="202052910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482" name="Rectangle 2"/>
          <p:cNvSpPr>
            <a:spLocks noGrp="1" noChangeArrowheads="1"/>
          </p:cNvSpPr>
          <p:nvPr>
            <p:ph type="hdr" sz="quarter"/>
          </p:nvPr>
        </p:nvSpPr>
        <p:spPr bwMode="auto">
          <a:xfrm>
            <a:off x="0" y="0"/>
            <a:ext cx="2946576" cy="496888"/>
          </a:xfrm>
          <a:prstGeom prst="rect">
            <a:avLst/>
          </a:prstGeom>
          <a:noFill/>
          <a:ln w="9525">
            <a:noFill/>
            <a:miter lim="800000"/>
            <a:headEnd/>
            <a:tailEnd/>
          </a:ln>
          <a:effectLst/>
        </p:spPr>
        <p:txBody>
          <a:bodyPr vert="horz" wrap="square" lIns="91421" tIns="45710" rIns="91421" bIns="45710" numCol="1" anchor="t" anchorCtr="0" compatLnSpc="1">
            <a:prstTxWarp prst="textNoShape">
              <a:avLst/>
            </a:prstTxWarp>
          </a:bodyPr>
          <a:lstStyle>
            <a:lvl1pPr>
              <a:buClrTx/>
              <a:buFontTx/>
              <a:buNone/>
              <a:defRPr sz="1200" b="0">
                <a:solidFill>
                  <a:schemeClr val="tx1"/>
                </a:solidFill>
                <a:latin typeface="Arial" charset="0"/>
                <a:ea typeface="+mn-ea"/>
                <a:cs typeface="Times New Roman" pitchFamily="18" charset="0"/>
              </a:defRPr>
            </a:lvl1pPr>
          </a:lstStyle>
          <a:p>
            <a:pPr>
              <a:defRPr/>
            </a:pPr>
            <a:endParaRPr lang="fr-FR"/>
          </a:p>
        </p:txBody>
      </p:sp>
      <p:sp>
        <p:nvSpPr>
          <p:cNvPr id="20483" name="Rectangle 3"/>
          <p:cNvSpPr>
            <a:spLocks noGrp="1" noChangeArrowheads="1"/>
          </p:cNvSpPr>
          <p:nvPr>
            <p:ph type="dt" idx="1"/>
          </p:nvPr>
        </p:nvSpPr>
        <p:spPr bwMode="auto">
          <a:xfrm>
            <a:off x="3849482" y="0"/>
            <a:ext cx="2946575" cy="496888"/>
          </a:xfrm>
          <a:prstGeom prst="rect">
            <a:avLst/>
          </a:prstGeom>
          <a:noFill/>
          <a:ln w="9525">
            <a:noFill/>
            <a:miter lim="800000"/>
            <a:headEnd/>
            <a:tailEnd/>
          </a:ln>
          <a:effectLst/>
        </p:spPr>
        <p:txBody>
          <a:bodyPr vert="horz" wrap="square" lIns="91421" tIns="45710" rIns="91421" bIns="45710" numCol="1" anchor="t" anchorCtr="0" compatLnSpc="1">
            <a:prstTxWarp prst="textNoShape">
              <a:avLst/>
            </a:prstTxWarp>
          </a:bodyPr>
          <a:lstStyle>
            <a:lvl1pPr algn="r">
              <a:buClrTx/>
              <a:buFontTx/>
              <a:buNone/>
              <a:defRPr sz="1200" b="0">
                <a:solidFill>
                  <a:schemeClr val="tx1"/>
                </a:solidFill>
                <a:latin typeface="Arial" charset="0"/>
                <a:ea typeface="+mn-ea"/>
                <a:cs typeface="Times New Roman" pitchFamily="18" charset="0"/>
              </a:defRPr>
            </a:lvl1pPr>
          </a:lstStyle>
          <a:p>
            <a:pPr>
              <a:defRPr/>
            </a:pPr>
            <a:endParaRPr lang="fr-FR"/>
          </a:p>
        </p:txBody>
      </p:sp>
      <p:sp>
        <p:nvSpPr>
          <p:cNvPr id="49156" name="Rectangle 4"/>
          <p:cNvSpPr>
            <a:spLocks noGrp="1" noRot="1" noChangeAspect="1" noChangeArrowheads="1" noTextEdit="1"/>
          </p:cNvSpPr>
          <p:nvPr>
            <p:ph type="sldImg" idx="2"/>
          </p:nvPr>
        </p:nvSpPr>
        <p:spPr bwMode="auto">
          <a:xfrm>
            <a:off x="711200" y="744538"/>
            <a:ext cx="5378450" cy="372268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5" name="Rectangle 5"/>
          <p:cNvSpPr>
            <a:spLocks noGrp="1" noChangeArrowheads="1"/>
          </p:cNvSpPr>
          <p:nvPr>
            <p:ph type="body" sz="quarter" idx="3"/>
          </p:nvPr>
        </p:nvSpPr>
        <p:spPr bwMode="auto">
          <a:xfrm>
            <a:off x="681225" y="4716464"/>
            <a:ext cx="5435226" cy="4465637"/>
          </a:xfrm>
          <a:prstGeom prst="rect">
            <a:avLst/>
          </a:prstGeom>
          <a:noFill/>
          <a:ln w="9525">
            <a:noFill/>
            <a:miter lim="800000"/>
            <a:headEnd/>
            <a:tailEnd/>
          </a:ln>
          <a:effectLst/>
        </p:spPr>
        <p:txBody>
          <a:bodyPr vert="horz" wrap="square" lIns="91421" tIns="45710" rIns="91421" bIns="45710" numCol="1" anchor="t" anchorCtr="0" compatLnSpc="1">
            <a:prstTxWarp prst="textNoShape">
              <a:avLst/>
            </a:prstTxWarp>
          </a:bodyPr>
          <a:lstStyle/>
          <a:p>
            <a:pPr lvl="0"/>
            <a:r>
              <a:rPr lang="fr-FR" noProof="0" smtClean="0"/>
              <a:t>Cliquez pour modifier les styles du texte du masque</a:t>
            </a:r>
          </a:p>
          <a:p>
            <a:pPr lvl="1"/>
            <a:r>
              <a:rPr lang="fr-FR" noProof="0" smtClean="0"/>
              <a:t>Deuxième niveau</a:t>
            </a:r>
          </a:p>
          <a:p>
            <a:pPr lvl="2"/>
            <a:r>
              <a:rPr lang="fr-FR" noProof="0" smtClean="0"/>
              <a:t>Troisième niveau</a:t>
            </a:r>
          </a:p>
          <a:p>
            <a:pPr lvl="3"/>
            <a:r>
              <a:rPr lang="fr-FR" noProof="0" smtClean="0"/>
              <a:t>Quatrième niveau</a:t>
            </a:r>
          </a:p>
          <a:p>
            <a:pPr lvl="4"/>
            <a:r>
              <a:rPr lang="fr-FR" noProof="0" smtClean="0"/>
              <a:t>Cinquième niveau</a:t>
            </a:r>
          </a:p>
        </p:txBody>
      </p:sp>
      <p:sp>
        <p:nvSpPr>
          <p:cNvPr id="20486" name="Rectangle 6"/>
          <p:cNvSpPr>
            <a:spLocks noGrp="1" noChangeArrowheads="1"/>
          </p:cNvSpPr>
          <p:nvPr>
            <p:ph type="ftr" sz="quarter" idx="4"/>
          </p:nvPr>
        </p:nvSpPr>
        <p:spPr bwMode="auto">
          <a:xfrm>
            <a:off x="0" y="9428164"/>
            <a:ext cx="2946576" cy="496887"/>
          </a:xfrm>
          <a:prstGeom prst="rect">
            <a:avLst/>
          </a:prstGeom>
          <a:noFill/>
          <a:ln w="9525">
            <a:noFill/>
            <a:miter lim="800000"/>
            <a:headEnd/>
            <a:tailEnd/>
          </a:ln>
          <a:effectLst/>
        </p:spPr>
        <p:txBody>
          <a:bodyPr vert="horz" wrap="square" lIns="91421" tIns="45710" rIns="91421" bIns="45710" numCol="1" anchor="b" anchorCtr="0" compatLnSpc="1">
            <a:prstTxWarp prst="textNoShape">
              <a:avLst/>
            </a:prstTxWarp>
          </a:bodyPr>
          <a:lstStyle>
            <a:lvl1pPr>
              <a:buClrTx/>
              <a:buFontTx/>
              <a:buNone/>
              <a:defRPr sz="1200" b="0">
                <a:solidFill>
                  <a:schemeClr val="tx1"/>
                </a:solidFill>
                <a:latin typeface="Arial" charset="0"/>
                <a:ea typeface="+mn-ea"/>
                <a:cs typeface="Times New Roman" pitchFamily="18" charset="0"/>
              </a:defRPr>
            </a:lvl1pPr>
          </a:lstStyle>
          <a:p>
            <a:pPr>
              <a:defRPr/>
            </a:pPr>
            <a:endParaRPr lang="fr-FR"/>
          </a:p>
        </p:txBody>
      </p:sp>
      <p:sp>
        <p:nvSpPr>
          <p:cNvPr id="20487" name="Rectangle 7"/>
          <p:cNvSpPr>
            <a:spLocks noGrp="1" noChangeArrowheads="1"/>
          </p:cNvSpPr>
          <p:nvPr>
            <p:ph type="sldNum" sz="quarter" idx="5"/>
          </p:nvPr>
        </p:nvSpPr>
        <p:spPr bwMode="auto">
          <a:xfrm>
            <a:off x="3849482" y="9428164"/>
            <a:ext cx="2946575" cy="496887"/>
          </a:xfrm>
          <a:prstGeom prst="rect">
            <a:avLst/>
          </a:prstGeom>
          <a:noFill/>
          <a:ln w="9525">
            <a:noFill/>
            <a:miter lim="800000"/>
            <a:headEnd/>
            <a:tailEnd/>
          </a:ln>
          <a:effectLst/>
        </p:spPr>
        <p:txBody>
          <a:bodyPr vert="horz" wrap="square" lIns="91421" tIns="45710" rIns="91421" bIns="45710" numCol="1" anchor="b" anchorCtr="0" compatLnSpc="1">
            <a:prstTxWarp prst="textNoShape">
              <a:avLst/>
            </a:prstTxWarp>
          </a:bodyPr>
          <a:lstStyle>
            <a:lvl1pPr algn="r">
              <a:buClrTx/>
              <a:buFontTx/>
              <a:buNone/>
              <a:defRPr sz="1200" b="0">
                <a:solidFill>
                  <a:schemeClr val="tx1"/>
                </a:solidFill>
                <a:latin typeface="Arial" charset="0"/>
                <a:ea typeface="ＭＳ Ｐゴシック" charset="-128"/>
                <a:cs typeface="Times New Roman" charset="0"/>
              </a:defRPr>
            </a:lvl1pPr>
          </a:lstStyle>
          <a:p>
            <a:pPr>
              <a:defRPr/>
            </a:pPr>
            <a:fld id="{EA67B06D-57B8-43C6-B350-53C49A3F336C}" type="slidenum">
              <a:rPr lang="fr-FR"/>
              <a:pPr>
                <a:defRPr/>
              </a:pPr>
              <a:t>‹#›</a:t>
            </a:fld>
            <a:endParaRPr lang="fr-FR"/>
          </a:p>
        </p:txBody>
      </p:sp>
    </p:spTree>
    <p:extLst>
      <p:ext uri="{BB962C8B-B14F-4D97-AF65-F5344CB8AC3E}">
        <p14:creationId xmlns:p14="http://schemas.microsoft.com/office/powerpoint/2010/main" val="123620665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ko-KR" altLang="en-US"/>
          </a:p>
        </p:txBody>
      </p:sp>
      <p:sp>
        <p:nvSpPr>
          <p:cNvPr id="4" name="Slide Number Placeholder 3"/>
          <p:cNvSpPr>
            <a:spLocks noGrp="1"/>
          </p:cNvSpPr>
          <p:nvPr>
            <p:ph type="sldNum" sz="quarter" idx="10"/>
          </p:nvPr>
        </p:nvSpPr>
        <p:spPr/>
        <p:txBody>
          <a:bodyPr/>
          <a:lstStyle/>
          <a:p>
            <a:pPr>
              <a:defRPr/>
            </a:pPr>
            <a:fld id="{EA67B06D-57B8-43C6-B350-53C49A3F336C}" type="slidenum">
              <a:rPr lang="fr-FR" smtClean="0"/>
              <a:pPr>
                <a:defRPr/>
              </a:pPr>
              <a:t>80</a:t>
            </a:fld>
            <a:endParaRPr lang="fr-FR"/>
          </a:p>
        </p:txBody>
      </p:sp>
    </p:spTree>
    <p:extLst>
      <p:ext uri="{BB962C8B-B14F-4D97-AF65-F5344CB8AC3E}">
        <p14:creationId xmlns:p14="http://schemas.microsoft.com/office/powerpoint/2010/main" val="42703796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ko-KR" altLang="en-US"/>
          </a:p>
        </p:txBody>
      </p:sp>
      <p:sp>
        <p:nvSpPr>
          <p:cNvPr id="4" name="Slide Number Placeholder 3"/>
          <p:cNvSpPr>
            <a:spLocks noGrp="1"/>
          </p:cNvSpPr>
          <p:nvPr>
            <p:ph type="sldNum" sz="quarter" idx="10"/>
          </p:nvPr>
        </p:nvSpPr>
        <p:spPr/>
        <p:txBody>
          <a:bodyPr/>
          <a:lstStyle/>
          <a:p>
            <a:pPr>
              <a:defRPr/>
            </a:pPr>
            <a:fld id="{EA67B06D-57B8-43C6-B350-53C49A3F336C}" type="slidenum">
              <a:rPr lang="fr-FR" smtClean="0"/>
              <a:pPr>
                <a:defRPr/>
              </a:pPr>
              <a:t>93</a:t>
            </a:fld>
            <a:endParaRPr lang="fr-FR"/>
          </a:p>
        </p:txBody>
      </p:sp>
    </p:spTree>
    <p:extLst>
      <p:ext uri="{BB962C8B-B14F-4D97-AF65-F5344CB8AC3E}">
        <p14:creationId xmlns:p14="http://schemas.microsoft.com/office/powerpoint/2010/main" val="27744864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en-US" sz="1000" b="0" kern="1200" noProof="0" dirty="0" smtClean="0">
                <a:solidFill>
                  <a:schemeClr val="tx1"/>
                </a:solidFill>
                <a:effectLst/>
                <a:latin typeface="Century Gothic" pitchFamily="34" charset="0"/>
                <a:ea typeface="+mn-ea"/>
                <a:cs typeface="+mn-cs"/>
              </a:rPr>
              <a:t>To change bullet colors, select </a:t>
            </a:r>
            <a:r>
              <a:rPr lang="en-US" sz="1000" kern="1200" noProof="0" dirty="0" smtClean="0">
                <a:solidFill>
                  <a:schemeClr val="tx1"/>
                </a:solidFill>
                <a:effectLst/>
                <a:latin typeface="Century Gothic" pitchFamily="34" charset="0"/>
                <a:ea typeface="+mn-ea"/>
                <a:cs typeface="+mn-cs"/>
              </a:rPr>
              <a:t>the text in question and </a:t>
            </a:r>
            <a:r>
              <a:rPr lang="en-US" sz="1000" b="1" kern="1200" noProof="0" dirty="0" smtClean="0">
                <a:solidFill>
                  <a:schemeClr val="tx1"/>
                </a:solidFill>
                <a:effectLst/>
                <a:latin typeface="Century Gothic" pitchFamily="34" charset="0"/>
                <a:ea typeface="+mn-ea"/>
                <a:cs typeface="+mn-cs"/>
              </a:rPr>
              <a:t>go to the HOME menu &gt; Bullets and numbers, choose "Custom bullet" </a:t>
            </a:r>
            <a:r>
              <a:rPr lang="en-US" sz="1000" kern="1200" noProof="0" dirty="0" smtClean="0">
                <a:solidFill>
                  <a:schemeClr val="tx1"/>
                </a:solidFill>
                <a:effectLst/>
                <a:latin typeface="Century Gothic" pitchFamily="34" charset="0"/>
                <a:ea typeface="+mn-ea"/>
                <a:cs typeface="+mn-cs"/>
              </a:rPr>
              <a:t>and choose the desired bullet.</a:t>
            </a:r>
          </a:p>
          <a:p>
            <a:r>
              <a:rPr lang="en-US" sz="1000" kern="1200" noProof="0" dirty="0" smtClean="0">
                <a:solidFill>
                  <a:schemeClr val="tx1"/>
                </a:solidFill>
                <a:effectLst/>
                <a:latin typeface="Century Gothic" pitchFamily="34" charset="0"/>
                <a:ea typeface="+mn-ea"/>
                <a:cs typeface="+mn-cs"/>
              </a:rPr>
              <a:t>To</a:t>
            </a:r>
            <a:r>
              <a:rPr lang="en-US" sz="1000" kern="1200" baseline="0" noProof="0" dirty="0" smtClean="0">
                <a:solidFill>
                  <a:schemeClr val="tx1"/>
                </a:solidFill>
                <a:effectLst/>
                <a:latin typeface="Century Gothic" pitchFamily="34" charset="0"/>
                <a:ea typeface="+mn-ea"/>
                <a:cs typeface="+mn-cs"/>
              </a:rPr>
              <a:t> insert the bullets to the </a:t>
            </a:r>
            <a:r>
              <a:rPr lang="en-US" sz="1000" b="0" i="0" u="none" strike="noStrike" kern="1200" baseline="0" dirty="0" smtClean="0">
                <a:solidFill>
                  <a:schemeClr val="tx1"/>
                </a:solidFill>
                <a:latin typeface="Century Gothic" pitchFamily="34" charset="0"/>
                <a:ea typeface="+mn-ea"/>
                <a:cs typeface="+mn-cs"/>
              </a:rPr>
              <a:t>PowerPoint bullet library, go to </a:t>
            </a:r>
            <a:r>
              <a:rPr lang="en-US" sz="1000" b="1" kern="1200" noProof="0" dirty="0" smtClean="0">
                <a:solidFill>
                  <a:schemeClr val="tx1"/>
                </a:solidFill>
                <a:effectLst/>
                <a:latin typeface="Century Gothic" pitchFamily="34" charset="0"/>
                <a:ea typeface="+mn-ea"/>
                <a:cs typeface="+mn-cs"/>
              </a:rPr>
              <a:t>menu &gt; Bullets and numbers, choose “bullets</a:t>
            </a:r>
            <a:r>
              <a:rPr lang="en-US" sz="1000" b="1" kern="1200" baseline="0" noProof="0" dirty="0" smtClean="0">
                <a:solidFill>
                  <a:schemeClr val="tx1"/>
                </a:solidFill>
                <a:effectLst/>
                <a:latin typeface="Century Gothic" pitchFamily="34" charset="0"/>
                <a:ea typeface="+mn-ea"/>
                <a:cs typeface="+mn-cs"/>
              </a:rPr>
              <a:t> and numbering</a:t>
            </a:r>
            <a:r>
              <a:rPr lang="en-US" sz="1000" b="1" kern="1200" noProof="0" dirty="0" smtClean="0">
                <a:solidFill>
                  <a:schemeClr val="tx1"/>
                </a:solidFill>
                <a:effectLst/>
                <a:latin typeface="Century Gothic" pitchFamily="34" charset="0"/>
                <a:ea typeface="+mn-ea"/>
                <a:cs typeface="+mn-cs"/>
              </a:rPr>
              <a:t>”, choose “picture”, choose import”, select the bullets’ folder previously saved</a:t>
            </a:r>
            <a:r>
              <a:rPr lang="en-US" sz="1000" b="1" kern="1200" baseline="0" noProof="0" dirty="0" smtClean="0">
                <a:solidFill>
                  <a:schemeClr val="tx1"/>
                </a:solidFill>
                <a:effectLst/>
                <a:latin typeface="Century Gothic" pitchFamily="34" charset="0"/>
                <a:ea typeface="+mn-ea"/>
                <a:cs typeface="+mn-cs"/>
              </a:rPr>
              <a:t> </a:t>
            </a:r>
            <a:r>
              <a:rPr lang="en-US" sz="1000" b="0" i="0" u="none" strike="noStrike" kern="1200" baseline="0" dirty="0" smtClean="0">
                <a:solidFill>
                  <a:schemeClr val="tx1"/>
                </a:solidFill>
                <a:latin typeface="Century Gothic" pitchFamily="34" charset="0"/>
                <a:ea typeface="+mn-ea"/>
                <a:cs typeface="+mn-cs"/>
              </a:rPr>
              <a:t>on the hard drive</a:t>
            </a:r>
            <a:r>
              <a:rPr lang="en-US" sz="1000" b="1" kern="1200" noProof="0" dirty="0" smtClean="0">
                <a:solidFill>
                  <a:schemeClr val="tx1"/>
                </a:solidFill>
                <a:effectLst/>
                <a:latin typeface="Century Gothic" pitchFamily="34" charset="0"/>
                <a:ea typeface="+mn-ea"/>
                <a:cs typeface="+mn-cs"/>
              </a:rPr>
              <a:t> </a:t>
            </a:r>
            <a:r>
              <a:rPr lang="en-US" sz="1000" b="0" kern="1200" baseline="0" noProof="0" dirty="0" smtClean="0">
                <a:solidFill>
                  <a:schemeClr val="tx1"/>
                </a:solidFill>
                <a:effectLst/>
                <a:latin typeface="Century Gothic" pitchFamily="34" charset="0"/>
                <a:ea typeface="+mn-ea"/>
                <a:cs typeface="+mn-cs"/>
              </a:rPr>
              <a:t>and validate.</a:t>
            </a:r>
          </a:p>
        </p:txBody>
      </p:sp>
      <p:sp>
        <p:nvSpPr>
          <p:cNvPr id="4" name="Espace réservé du numéro de diapositive 3"/>
          <p:cNvSpPr>
            <a:spLocks noGrp="1"/>
          </p:cNvSpPr>
          <p:nvPr>
            <p:ph type="sldNum" sz="quarter" idx="10"/>
          </p:nvPr>
        </p:nvSpPr>
        <p:spPr/>
        <p:txBody>
          <a:bodyPr/>
          <a:lstStyle/>
          <a:p>
            <a:fld id="{903BB967-652B-44E3-AC85-B50B589029DD}" type="slidenum">
              <a:rPr lang="fr-FR" smtClean="0"/>
              <a:pPr/>
              <a:t>94</a:t>
            </a:fld>
            <a:endParaRPr lang="fr-FR" dirty="0"/>
          </a:p>
        </p:txBody>
      </p:sp>
    </p:spTree>
    <p:extLst>
      <p:ext uri="{BB962C8B-B14F-4D97-AF65-F5344CB8AC3E}">
        <p14:creationId xmlns:p14="http://schemas.microsoft.com/office/powerpoint/2010/main" val="67743971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RE">
    <p:bg>
      <p:bgPr>
        <a:solidFill>
          <a:schemeClr val="tx2"/>
        </a:solidFill>
        <a:effectLst/>
      </p:bgPr>
    </p:bg>
    <p:spTree>
      <p:nvGrpSpPr>
        <p:cNvPr id="1" name=""/>
        <p:cNvGrpSpPr/>
        <p:nvPr/>
      </p:nvGrpSpPr>
      <p:grpSpPr>
        <a:xfrm>
          <a:off x="0" y="0"/>
          <a:ext cx="0" cy="0"/>
          <a:chOff x="0" y="0"/>
          <a:chExt cx="0" cy="0"/>
        </a:xfrm>
      </p:grpSpPr>
      <p:sp>
        <p:nvSpPr>
          <p:cNvPr id="10" name="Titre 9"/>
          <p:cNvSpPr>
            <a:spLocks noGrp="1"/>
          </p:cNvSpPr>
          <p:nvPr userDrawn="1">
            <p:ph type="title"/>
          </p:nvPr>
        </p:nvSpPr>
        <p:spPr>
          <a:xfrm>
            <a:off x="385235" y="1940022"/>
            <a:ext cx="9135533" cy="1143000"/>
          </a:xfrm>
          <a:prstGeom prst="rect">
            <a:avLst/>
          </a:prstGeom>
        </p:spPr>
        <p:txBody>
          <a:bodyPr vert="horz" lIns="0" tIns="0" rIns="0" bIns="0" anchor="b" anchorCtr="0"/>
          <a:lstStyle>
            <a:lvl1pPr algn="ctr">
              <a:defRPr sz="4000" cap="all">
                <a:solidFill>
                  <a:schemeClr val="bg1"/>
                </a:solidFill>
                <a:latin typeface="Century Gothic"/>
                <a:cs typeface="Century Gothic"/>
              </a:defRPr>
            </a:lvl1pPr>
          </a:lstStyle>
          <a:p>
            <a:r>
              <a:rPr lang="fr-FR" smtClean="0"/>
              <a:t>Modifiez le style du titre</a:t>
            </a:r>
            <a:endParaRPr lang="fr-FR" dirty="0"/>
          </a:p>
        </p:txBody>
      </p:sp>
      <p:cxnSp>
        <p:nvCxnSpPr>
          <p:cNvPr id="12" name="Connecteur droit 11"/>
          <p:cNvCxnSpPr/>
          <p:nvPr userDrawn="1"/>
        </p:nvCxnSpPr>
        <p:spPr>
          <a:xfrm flipH="1">
            <a:off x="3167130" y="3411530"/>
            <a:ext cx="3571742" cy="0"/>
          </a:xfrm>
          <a:prstGeom prst="line">
            <a:avLst/>
          </a:prstGeom>
          <a:ln w="12700" cap="rnd">
            <a:solidFill>
              <a:schemeClr val="tx1">
                <a:lumMod val="10000"/>
                <a:lumOff val="90000"/>
              </a:schemeClr>
            </a:solidFill>
            <a:prstDash val="solid"/>
          </a:ln>
        </p:spPr>
        <p:style>
          <a:lnRef idx="1">
            <a:schemeClr val="accent1"/>
          </a:lnRef>
          <a:fillRef idx="0">
            <a:schemeClr val="accent1"/>
          </a:fillRef>
          <a:effectRef idx="0">
            <a:schemeClr val="accent1"/>
          </a:effectRef>
          <a:fontRef idx="minor">
            <a:schemeClr val="tx1"/>
          </a:fontRef>
        </p:style>
      </p:cxnSp>
      <p:sp>
        <p:nvSpPr>
          <p:cNvPr id="16" name="Espace réservé du texte 15"/>
          <p:cNvSpPr>
            <a:spLocks noGrp="1"/>
          </p:cNvSpPr>
          <p:nvPr userDrawn="1">
            <p:ph type="body" sz="quarter" idx="10"/>
          </p:nvPr>
        </p:nvSpPr>
        <p:spPr>
          <a:xfrm>
            <a:off x="392112" y="3677470"/>
            <a:ext cx="9142413" cy="431800"/>
          </a:xfrm>
          <a:prstGeom prst="rect">
            <a:avLst/>
          </a:prstGeom>
        </p:spPr>
        <p:txBody>
          <a:bodyPr vert="horz">
            <a:normAutofit/>
          </a:bodyPr>
          <a:lstStyle>
            <a:lvl1pPr marL="0" indent="0" algn="ctr">
              <a:buFontTx/>
              <a:buNone/>
              <a:defRPr sz="1800" cap="none">
                <a:solidFill>
                  <a:schemeClr val="bg1"/>
                </a:solidFill>
                <a:latin typeface="Arial"/>
                <a:cs typeface="Arial"/>
              </a:defRPr>
            </a:lvl1pPr>
          </a:lstStyle>
          <a:p>
            <a:pPr lvl="0"/>
            <a:r>
              <a:rPr lang="fr-FR" smtClean="0"/>
              <a:t>Modifiez les styles du texte du masque</a:t>
            </a:r>
          </a:p>
        </p:txBody>
      </p:sp>
      <p:sp>
        <p:nvSpPr>
          <p:cNvPr id="11" name="Parallélogramme 10"/>
          <p:cNvSpPr>
            <a:spLocks noChangeAspect="1"/>
          </p:cNvSpPr>
          <p:nvPr userDrawn="1"/>
        </p:nvSpPr>
        <p:spPr>
          <a:xfrm>
            <a:off x="795620" y="-4577"/>
            <a:ext cx="1560173" cy="1561369"/>
          </a:xfrm>
          <a:prstGeom prst="parallelogram">
            <a:avLst>
              <a:gd name="adj" fmla="val 83799"/>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latin typeface="Century Gothic" pitchFamily="34" charset="0"/>
            </a:endParaRPr>
          </a:p>
        </p:txBody>
      </p:sp>
      <p:sp>
        <p:nvSpPr>
          <p:cNvPr id="14" name="Rectangle 13"/>
          <p:cNvSpPr/>
          <p:nvPr userDrawn="1"/>
        </p:nvSpPr>
        <p:spPr>
          <a:xfrm>
            <a:off x="0" y="6211020"/>
            <a:ext cx="9906000" cy="6469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latin typeface="Century Gothic" pitchFamily="34" charset="0"/>
            </a:endParaRPr>
          </a:p>
        </p:txBody>
      </p:sp>
      <p:pic>
        <p:nvPicPr>
          <p:cNvPr id="8" name="Picture 13" descr="stan_d_p_rgb"/>
          <p:cNvPicPr>
            <a:picLocks noChangeAspect="1" noChangeArrowheads="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8128366" y="6469251"/>
            <a:ext cx="1546225" cy="309563"/>
          </a:xfrm>
          <a:prstGeom prst="rect">
            <a:avLst/>
          </a:prstGeom>
          <a:noFill/>
          <a:ln w="9525">
            <a:noFill/>
            <a:miter lim="800000"/>
            <a:headEnd/>
            <a:tailEnd/>
          </a:ln>
        </p:spPr>
      </p:pic>
    </p:spTree>
    <p:extLst>
      <p:ext uri="{BB962C8B-B14F-4D97-AF65-F5344CB8AC3E}">
        <p14:creationId xmlns:p14="http://schemas.microsoft.com/office/powerpoint/2010/main" val="2741680909"/>
      </p:ext>
    </p:extLst>
  </p:cSld>
  <p:clrMapOvr>
    <a:masterClrMapping/>
  </p:clrMapOvr>
  <p:transition>
    <p:fade/>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4_TEXTE">
    <p:spTree>
      <p:nvGrpSpPr>
        <p:cNvPr id="1" name=""/>
        <p:cNvGrpSpPr/>
        <p:nvPr/>
      </p:nvGrpSpPr>
      <p:grpSpPr>
        <a:xfrm>
          <a:off x="0" y="0"/>
          <a:ext cx="0" cy="0"/>
          <a:chOff x="0" y="0"/>
          <a:chExt cx="0" cy="0"/>
        </a:xfrm>
      </p:grpSpPr>
      <p:sp>
        <p:nvSpPr>
          <p:cNvPr id="10" name="Titre 9"/>
          <p:cNvSpPr>
            <a:spLocks noGrp="1"/>
          </p:cNvSpPr>
          <p:nvPr>
            <p:ph type="title"/>
          </p:nvPr>
        </p:nvSpPr>
        <p:spPr>
          <a:xfrm>
            <a:off x="777000" y="331682"/>
            <a:ext cx="8352000" cy="338137"/>
          </a:xfrm>
        </p:spPr>
        <p:txBody>
          <a:bodyPr vert="horz" lIns="0" tIns="0" rIns="0" bIns="0" rtlCol="0" anchor="b" anchorCtr="0">
            <a:noAutofit/>
          </a:bodyPr>
          <a:lstStyle>
            <a:lvl1pPr>
              <a:defRPr lang="fr-FR" sz="1800"/>
            </a:lvl1pPr>
          </a:lstStyle>
          <a:p>
            <a:pPr lvl="0"/>
            <a:r>
              <a:rPr lang="en-US" altLang="ko-KR" dirty="0" smtClean="0"/>
              <a:t>Click to edit Master title style</a:t>
            </a:r>
            <a:endParaRPr lang="fr-FR" dirty="0"/>
          </a:p>
        </p:txBody>
      </p:sp>
      <p:sp>
        <p:nvSpPr>
          <p:cNvPr id="9" name="Espace réservé du texte 11"/>
          <p:cNvSpPr>
            <a:spLocks noGrp="1"/>
          </p:cNvSpPr>
          <p:nvPr>
            <p:ph type="body" sz="quarter" idx="13"/>
          </p:nvPr>
        </p:nvSpPr>
        <p:spPr>
          <a:xfrm>
            <a:off x="777000" y="819403"/>
            <a:ext cx="8352000" cy="279180"/>
          </a:xfrm>
          <a:prstGeom prst="rect">
            <a:avLst/>
          </a:prstGeom>
          <a:solidFill>
            <a:schemeClr val="bg1">
              <a:lumMod val="95000"/>
            </a:schemeClr>
          </a:solidFill>
          <a:ln>
            <a:noFill/>
          </a:ln>
          <a:effectLst>
            <a:outerShdw blurRad="50800" dist="38100" dir="2700000" algn="tl" rotWithShape="0">
              <a:prstClr val="black">
                <a:alpha val="40000"/>
              </a:prstClr>
            </a:outerShdw>
          </a:effectLst>
        </p:spPr>
        <p:txBody>
          <a:bodyPr vert="horz" lIns="72000" tIns="46800" rIns="72000" bIns="46800" rtlCol="0" anchor="t">
            <a:spAutoFit/>
          </a:bodyPr>
          <a:lstStyle>
            <a:lvl1pPr>
              <a:defRPr lang="fr-FR" sz="1200" b="1" dirty="0" smtClean="0">
                <a:solidFill>
                  <a:schemeClr val="tx2"/>
                </a:solidFill>
                <a:latin typeface="+mj-ea"/>
                <a:ea typeface="+mj-ea"/>
              </a:defRPr>
            </a:lvl1pPr>
          </a:lstStyle>
          <a:p>
            <a:pPr marL="0" lvl="0" indent="0">
              <a:buNone/>
            </a:pPr>
            <a:r>
              <a:rPr lang="fr-FR" dirty="0" smtClean="0"/>
              <a:t>Modifiez les styles du texte du masque</a:t>
            </a:r>
          </a:p>
        </p:txBody>
      </p:sp>
      <p:sp>
        <p:nvSpPr>
          <p:cNvPr id="8" name="Espace réservé du numéro de diapositive 17"/>
          <p:cNvSpPr>
            <a:spLocks noGrp="1"/>
          </p:cNvSpPr>
          <p:nvPr>
            <p:ph type="sldNum" sz="quarter" idx="4"/>
          </p:nvPr>
        </p:nvSpPr>
        <p:spPr>
          <a:xfrm>
            <a:off x="152400" y="6511777"/>
            <a:ext cx="434237" cy="214797"/>
          </a:xfrm>
          <a:prstGeom prst="rect">
            <a:avLst/>
          </a:prstGeom>
        </p:spPr>
        <p:txBody>
          <a:bodyPr vert="horz" lIns="0" tIns="0" rIns="0" bIns="0" rtlCol="0" anchor="b" anchorCtr="0"/>
          <a:lstStyle>
            <a:lvl1pPr algn="ctr" rtl="0" fontAlgn="base">
              <a:spcBef>
                <a:spcPct val="0"/>
              </a:spcBef>
              <a:spcAft>
                <a:spcPct val="0"/>
              </a:spcAft>
              <a:defRPr lang="fr-FR" sz="800" b="1" kern="1200" smtClean="0">
                <a:solidFill>
                  <a:schemeClr val="tx2"/>
                </a:solidFill>
                <a:latin typeface="Century Gothic" pitchFamily="34" charset="0"/>
                <a:ea typeface="ＭＳ Ｐゴシック" pitchFamily="34" charset="-128"/>
                <a:cs typeface="Arial" pitchFamily="34" charset="0"/>
              </a:defRPr>
            </a:lvl1pPr>
          </a:lstStyle>
          <a:p>
            <a:fld id="{3801209A-EBCB-4229-9A21-B7869465F47A}" type="slidenum">
              <a:rPr lang="en-US" altLang="ko-KR" smtClean="0"/>
              <a:pPr/>
              <a:t>‹#›</a:t>
            </a:fld>
            <a:r>
              <a:rPr lang="en-US" altLang="ko-KR" dirty="0" smtClean="0"/>
              <a:t> </a:t>
            </a:r>
            <a:endParaRPr lang="ko-KR" altLang="en-US" dirty="0"/>
          </a:p>
        </p:txBody>
      </p:sp>
      <p:graphicFrame>
        <p:nvGraphicFramePr>
          <p:cNvPr id="5" name="Table 4"/>
          <p:cNvGraphicFramePr>
            <a:graphicFrameLocks noGrp="1"/>
          </p:cNvGraphicFramePr>
          <p:nvPr userDrawn="1">
            <p:extLst>
              <p:ext uri="{D42A27DB-BD31-4B8C-83A1-F6EECF244321}">
                <p14:modId xmlns:p14="http://schemas.microsoft.com/office/powerpoint/2010/main" val="3526137908"/>
              </p:ext>
            </p:extLst>
          </p:nvPr>
        </p:nvGraphicFramePr>
        <p:xfrm>
          <a:off x="1173018" y="33111"/>
          <a:ext cx="7955982" cy="254880"/>
        </p:xfrm>
        <a:graphic>
          <a:graphicData uri="http://schemas.openxmlformats.org/drawingml/2006/table">
            <a:tbl>
              <a:tblPr>
                <a:tableStyleId>{5C22544A-7EE6-4342-B048-85BDC9FD1C3A}</a:tableStyleId>
              </a:tblPr>
              <a:tblGrid>
                <a:gridCol w="883998"/>
                <a:gridCol w="883998"/>
                <a:gridCol w="883998"/>
                <a:gridCol w="883998"/>
                <a:gridCol w="883998"/>
                <a:gridCol w="883998"/>
                <a:gridCol w="883998"/>
                <a:gridCol w="883998"/>
                <a:gridCol w="883998"/>
              </a:tblGrid>
              <a:tr h="0">
                <a:tc gridSpan="2">
                  <a:txBody>
                    <a:bodyPr/>
                    <a:lstStyle/>
                    <a:p>
                      <a:pPr algn="l"/>
                      <a:r>
                        <a:rPr lang="en-US" sz="600" b="1" dirty="0" smtClean="0">
                          <a:solidFill>
                            <a:schemeClr val="bg1"/>
                          </a:solidFill>
                        </a:rPr>
                        <a:t>IS Architecture</a:t>
                      </a:r>
                      <a:endParaRPr lang="en-US" sz="600" b="1" dirty="0">
                        <a:solidFill>
                          <a:schemeClr val="bg1"/>
                        </a:solidFill>
                      </a:endParaRPr>
                    </a:p>
                  </a:txBody>
                  <a:tcPr marL="36000" marR="36000" marT="18000" marB="18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solidFill>
                  </a:tcPr>
                </a:tc>
                <a:tc hMerge="1">
                  <a:txBody>
                    <a:bodyPr/>
                    <a:lstStyle/>
                    <a:p>
                      <a:endParaRPr lang="en-US" sz="700" dirty="0">
                        <a:solidFill>
                          <a:schemeClr val="bg1"/>
                        </a:solidFill>
                      </a:endParaRPr>
                    </a:p>
                  </a:txBody>
                  <a:tcPr>
                    <a:solidFill>
                      <a:schemeClr val="bg1">
                        <a:lumMod val="85000"/>
                      </a:schemeClr>
                    </a:solidFill>
                  </a:tcPr>
                </a:tc>
                <a:tc rowSpan="2">
                  <a:txBody>
                    <a:bodyPr/>
                    <a:lstStyle/>
                    <a:p>
                      <a:pPr algn="l"/>
                      <a:r>
                        <a:rPr lang="en-US" sz="600" b="1" dirty="0" smtClean="0">
                          <a:solidFill>
                            <a:schemeClr val="bg1"/>
                          </a:solidFill>
                        </a:rPr>
                        <a:t>Infrastructure</a:t>
                      </a:r>
                      <a:endParaRPr lang="en-US" sz="600" b="1" dirty="0">
                        <a:solidFill>
                          <a:schemeClr val="bg1"/>
                        </a:solidFill>
                      </a:endParaRPr>
                    </a:p>
                  </a:txBody>
                  <a:tcPr marL="36000" marR="36000" marT="18000" marB="18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gridSpan="6">
                  <a:txBody>
                    <a:bodyPr/>
                    <a:lstStyle/>
                    <a:p>
                      <a:pPr algn="l"/>
                      <a:r>
                        <a:rPr lang="en-US" sz="600" b="1" dirty="0" smtClean="0">
                          <a:solidFill>
                            <a:schemeClr val="bg1"/>
                          </a:solidFill>
                        </a:rPr>
                        <a:t>Vertical Architecture</a:t>
                      </a:r>
                      <a:endParaRPr lang="en-US" sz="600" b="1" dirty="0">
                        <a:solidFill>
                          <a:schemeClr val="bg1"/>
                        </a:solidFill>
                      </a:endParaRPr>
                    </a:p>
                  </a:txBody>
                  <a:tcPr marL="36000" marR="36000" marT="18000" marB="18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dirty="0">
                        <a:solidFill>
                          <a:schemeClr val="bg1"/>
                        </a:solidFill>
                      </a:endParaRPr>
                    </a:p>
                  </a:txBody>
                  <a:tcPr>
                    <a:solidFill>
                      <a:schemeClr val="bg1">
                        <a:lumMod val="85000"/>
                      </a:schemeClr>
                    </a:solidFill>
                  </a:tcPr>
                </a:tc>
                <a:tc hMerge="1">
                  <a:txBody>
                    <a:bodyPr/>
                    <a:lstStyle/>
                    <a:p>
                      <a:endParaRPr lang="en-US" sz="700" dirty="0">
                        <a:solidFill>
                          <a:schemeClr val="bg1"/>
                        </a:solidFill>
                      </a:endParaRPr>
                    </a:p>
                  </a:txBody>
                  <a:tcPr>
                    <a:solidFill>
                      <a:schemeClr val="bg1">
                        <a:lumMod val="85000"/>
                      </a:schemeClr>
                    </a:solidFill>
                  </a:tcPr>
                </a:tc>
                <a:tc hMerge="1">
                  <a:txBody>
                    <a:bodyPr/>
                    <a:lstStyle/>
                    <a:p>
                      <a:endParaRPr lang="en-US" sz="700" dirty="0">
                        <a:solidFill>
                          <a:schemeClr val="bg1"/>
                        </a:solidFill>
                      </a:endParaRPr>
                    </a:p>
                  </a:txBody>
                  <a:tcPr>
                    <a:solidFill>
                      <a:schemeClr val="bg1">
                        <a:lumMod val="85000"/>
                      </a:schemeClr>
                    </a:solidFill>
                  </a:tcPr>
                </a:tc>
                <a:tc hMerge="1">
                  <a:txBody>
                    <a:bodyPr/>
                    <a:lstStyle/>
                    <a:p>
                      <a:endParaRPr lang="en-US" sz="700" dirty="0">
                        <a:solidFill>
                          <a:schemeClr val="bg1"/>
                        </a:solidFill>
                      </a:endParaRPr>
                    </a:p>
                  </a:txBody>
                  <a:tcPr>
                    <a:solidFill>
                      <a:schemeClr val="bg1">
                        <a:lumMod val="85000"/>
                      </a:schemeClr>
                    </a:solidFill>
                  </a:tcPr>
                </a:tc>
                <a:tc hMerge="1">
                  <a:txBody>
                    <a:bodyPr/>
                    <a:lstStyle/>
                    <a:p>
                      <a:endParaRPr lang="en-US" sz="600" dirty="0">
                        <a:solidFill>
                          <a:schemeClr val="bg1"/>
                        </a:solidFill>
                      </a:endParaRPr>
                    </a:p>
                  </a:txBody>
                  <a:tcPr>
                    <a:solidFill>
                      <a:schemeClr val="bg1">
                        <a:lumMod val="85000"/>
                      </a:schemeClr>
                    </a:solidFill>
                  </a:tcPr>
                </a:tc>
              </a:tr>
              <a:tr h="0">
                <a:tc>
                  <a:txBody>
                    <a:bodyPr/>
                    <a:lstStyle/>
                    <a:p>
                      <a:pPr algn="l"/>
                      <a:r>
                        <a:rPr lang="en-US" sz="600" b="1" dirty="0" smtClean="0">
                          <a:solidFill>
                            <a:schemeClr val="bg1"/>
                          </a:solidFill>
                        </a:rPr>
                        <a:t>Application</a:t>
                      </a:r>
                      <a:endParaRPr lang="en-US" sz="600" b="1" dirty="0">
                        <a:solidFill>
                          <a:schemeClr val="bg1"/>
                        </a:solidFill>
                      </a:endParaRPr>
                    </a:p>
                  </a:txBody>
                  <a:tcPr marL="36000" marR="36000" marT="18000" marB="18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algn="l"/>
                      <a:r>
                        <a:rPr lang="en-US" sz="600" b="1" dirty="0" smtClean="0">
                          <a:solidFill>
                            <a:schemeClr val="bg1"/>
                          </a:solidFill>
                        </a:rPr>
                        <a:t>Data</a:t>
                      </a:r>
                      <a:endParaRPr lang="en-US" sz="600" b="1" dirty="0">
                        <a:solidFill>
                          <a:schemeClr val="bg1"/>
                        </a:solidFill>
                      </a:endParaRPr>
                    </a:p>
                  </a:txBody>
                  <a:tcPr marL="36000" marR="36000" marT="18000" marB="18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75000"/>
                        <a:lumOff val="25000"/>
                      </a:schemeClr>
                    </a:solidFill>
                  </a:tcPr>
                </a:tc>
                <a:tc vMerge="1">
                  <a:txBody>
                    <a:bodyPr/>
                    <a:lstStyle/>
                    <a:p>
                      <a:endParaRPr lang="en-US" sz="500" b="1" dirty="0">
                        <a:solidFill>
                          <a:schemeClr val="bg1"/>
                        </a:solidFill>
                      </a:endParaRPr>
                    </a:p>
                  </a:txBody>
                  <a:tcPr marL="72000" marR="72000" marT="18000" marB="18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60000"/>
                        <a:lumOff val="40000"/>
                      </a:schemeClr>
                    </a:solidFill>
                  </a:tcPr>
                </a:tc>
                <a:tc>
                  <a:txBody>
                    <a:bodyPr/>
                    <a:lstStyle/>
                    <a:p>
                      <a:pPr algn="l"/>
                      <a:r>
                        <a:rPr lang="en-US" sz="600" b="1" dirty="0" smtClean="0">
                          <a:solidFill>
                            <a:schemeClr val="bg1"/>
                          </a:solidFill>
                        </a:rPr>
                        <a:t>Security</a:t>
                      </a:r>
                      <a:endParaRPr lang="en-US" sz="600" b="1" dirty="0">
                        <a:solidFill>
                          <a:schemeClr val="bg1"/>
                        </a:solidFill>
                      </a:endParaRPr>
                    </a:p>
                  </a:txBody>
                  <a:tcPr marL="36000" marR="36000" marT="18000" marB="18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algn="l"/>
                      <a:r>
                        <a:rPr lang="en-US" sz="600" b="1" dirty="0" smtClean="0">
                          <a:solidFill>
                            <a:schemeClr val="bg1"/>
                          </a:solidFill>
                        </a:rPr>
                        <a:t>Human Interaction</a:t>
                      </a:r>
                      <a:endParaRPr lang="en-US" sz="600" b="1" dirty="0">
                        <a:solidFill>
                          <a:schemeClr val="bg1"/>
                        </a:solidFill>
                      </a:endParaRPr>
                    </a:p>
                  </a:txBody>
                  <a:tcPr marL="36000" marR="36000" marT="18000" marB="18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algn="l"/>
                      <a:r>
                        <a:rPr lang="en-US" sz="600" b="1" dirty="0" smtClean="0">
                          <a:solidFill>
                            <a:schemeClr val="bg1"/>
                          </a:solidFill>
                        </a:rPr>
                        <a:t>Service</a:t>
                      </a:r>
                      <a:endParaRPr lang="en-US" sz="600" b="1" dirty="0">
                        <a:solidFill>
                          <a:schemeClr val="bg1"/>
                        </a:solidFill>
                      </a:endParaRPr>
                    </a:p>
                  </a:txBody>
                  <a:tcPr marL="36000" marR="36000" marT="18000" marB="18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algn="l"/>
                      <a:r>
                        <a:rPr lang="en-US" sz="600" b="1" dirty="0" smtClean="0">
                          <a:solidFill>
                            <a:schemeClr val="bg1"/>
                          </a:solidFill>
                        </a:rPr>
                        <a:t>Information</a:t>
                      </a:r>
                      <a:endParaRPr lang="en-US" sz="600" b="1" dirty="0">
                        <a:solidFill>
                          <a:schemeClr val="bg1"/>
                        </a:solidFill>
                      </a:endParaRPr>
                    </a:p>
                  </a:txBody>
                  <a:tcPr marL="36000" marR="36000" marT="18000" marB="18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algn="l"/>
                      <a:r>
                        <a:rPr lang="en-US" sz="600" b="1" dirty="0" smtClean="0">
                          <a:solidFill>
                            <a:schemeClr val="bg1"/>
                          </a:solidFill>
                        </a:rPr>
                        <a:t>Integration</a:t>
                      </a:r>
                      <a:endParaRPr lang="en-US" sz="600" b="1" dirty="0">
                        <a:solidFill>
                          <a:schemeClr val="bg1"/>
                        </a:solidFill>
                      </a:endParaRPr>
                    </a:p>
                  </a:txBody>
                  <a:tcPr marL="36000" marR="36000" marT="18000" marB="18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algn="l"/>
                      <a:r>
                        <a:rPr lang="en-US" sz="600" b="1" dirty="0" smtClean="0">
                          <a:solidFill>
                            <a:schemeClr val="bg1"/>
                          </a:solidFill>
                        </a:rPr>
                        <a:t>Monitoring &amp; Mgmt.</a:t>
                      </a:r>
                      <a:endParaRPr lang="en-US" sz="600" b="1" dirty="0">
                        <a:solidFill>
                          <a:schemeClr val="bg1"/>
                        </a:solidFill>
                      </a:endParaRPr>
                    </a:p>
                  </a:txBody>
                  <a:tcPr marL="36000" marR="36000" marT="18000" marB="18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r>
            </a:tbl>
          </a:graphicData>
        </a:graphic>
      </p:graphicFrame>
    </p:spTree>
    <p:extLst>
      <p:ext uri="{BB962C8B-B14F-4D97-AF65-F5344CB8AC3E}">
        <p14:creationId xmlns:p14="http://schemas.microsoft.com/office/powerpoint/2010/main" val="2829593028"/>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981">
          <p15:clr>
            <a:srgbClr val="FBAE40"/>
          </p15:clr>
        </p15:guide>
        <p15:guide id="2" pos="489">
          <p15:clr>
            <a:srgbClr val="FBAE40"/>
          </p15:clr>
        </p15:guide>
        <p15:guide id="3" pos="5751">
          <p15:clr>
            <a:srgbClr val="FBAE40"/>
          </p15:clr>
        </p15:guide>
        <p15:guide id="4" orient="horz" pos="4020">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5_TEXTE">
    <p:spTree>
      <p:nvGrpSpPr>
        <p:cNvPr id="1" name=""/>
        <p:cNvGrpSpPr/>
        <p:nvPr/>
      </p:nvGrpSpPr>
      <p:grpSpPr>
        <a:xfrm>
          <a:off x="0" y="0"/>
          <a:ext cx="0" cy="0"/>
          <a:chOff x="0" y="0"/>
          <a:chExt cx="0" cy="0"/>
        </a:xfrm>
      </p:grpSpPr>
      <p:sp>
        <p:nvSpPr>
          <p:cNvPr id="10" name="Titre 9"/>
          <p:cNvSpPr>
            <a:spLocks noGrp="1"/>
          </p:cNvSpPr>
          <p:nvPr>
            <p:ph type="title"/>
          </p:nvPr>
        </p:nvSpPr>
        <p:spPr>
          <a:xfrm>
            <a:off x="777000" y="331682"/>
            <a:ext cx="8352000" cy="338137"/>
          </a:xfrm>
        </p:spPr>
        <p:txBody>
          <a:bodyPr vert="horz" lIns="0" tIns="0" rIns="0" bIns="0" rtlCol="0" anchor="b" anchorCtr="0">
            <a:noAutofit/>
          </a:bodyPr>
          <a:lstStyle>
            <a:lvl1pPr>
              <a:defRPr lang="fr-FR" sz="1800"/>
            </a:lvl1pPr>
          </a:lstStyle>
          <a:p>
            <a:pPr lvl="0"/>
            <a:r>
              <a:rPr lang="en-US" altLang="ko-KR" dirty="0" smtClean="0"/>
              <a:t>Click to edit Master title style</a:t>
            </a:r>
            <a:endParaRPr lang="fr-FR" dirty="0"/>
          </a:p>
        </p:txBody>
      </p:sp>
      <p:sp>
        <p:nvSpPr>
          <p:cNvPr id="9" name="Espace réservé du texte 11"/>
          <p:cNvSpPr>
            <a:spLocks noGrp="1"/>
          </p:cNvSpPr>
          <p:nvPr>
            <p:ph type="body" sz="quarter" idx="13"/>
          </p:nvPr>
        </p:nvSpPr>
        <p:spPr>
          <a:xfrm>
            <a:off x="777000" y="819403"/>
            <a:ext cx="8352000" cy="279180"/>
          </a:xfrm>
          <a:prstGeom prst="rect">
            <a:avLst/>
          </a:prstGeom>
          <a:solidFill>
            <a:schemeClr val="bg1">
              <a:lumMod val="95000"/>
            </a:schemeClr>
          </a:solidFill>
          <a:ln>
            <a:noFill/>
          </a:ln>
          <a:effectLst>
            <a:outerShdw blurRad="50800" dist="38100" dir="2700000" algn="tl" rotWithShape="0">
              <a:prstClr val="black">
                <a:alpha val="40000"/>
              </a:prstClr>
            </a:outerShdw>
          </a:effectLst>
        </p:spPr>
        <p:txBody>
          <a:bodyPr vert="horz" lIns="72000" tIns="46800" rIns="72000" bIns="46800" rtlCol="0" anchor="t">
            <a:spAutoFit/>
          </a:bodyPr>
          <a:lstStyle>
            <a:lvl1pPr>
              <a:defRPr lang="fr-FR" sz="1200" b="1" dirty="0" smtClean="0">
                <a:solidFill>
                  <a:schemeClr val="tx2"/>
                </a:solidFill>
                <a:latin typeface="+mj-ea"/>
                <a:ea typeface="+mj-ea"/>
              </a:defRPr>
            </a:lvl1pPr>
          </a:lstStyle>
          <a:p>
            <a:pPr marL="0" lvl="0" indent="0">
              <a:buNone/>
            </a:pPr>
            <a:r>
              <a:rPr lang="fr-FR" dirty="0" smtClean="0"/>
              <a:t>Modifiez les styles du texte du masque</a:t>
            </a:r>
          </a:p>
        </p:txBody>
      </p:sp>
      <p:sp>
        <p:nvSpPr>
          <p:cNvPr id="8" name="Espace réservé du numéro de diapositive 17"/>
          <p:cNvSpPr>
            <a:spLocks noGrp="1"/>
          </p:cNvSpPr>
          <p:nvPr>
            <p:ph type="sldNum" sz="quarter" idx="4"/>
          </p:nvPr>
        </p:nvSpPr>
        <p:spPr>
          <a:xfrm>
            <a:off x="152400" y="6511777"/>
            <a:ext cx="434237" cy="214797"/>
          </a:xfrm>
          <a:prstGeom prst="rect">
            <a:avLst/>
          </a:prstGeom>
        </p:spPr>
        <p:txBody>
          <a:bodyPr vert="horz" lIns="0" tIns="0" rIns="0" bIns="0" rtlCol="0" anchor="b" anchorCtr="0"/>
          <a:lstStyle>
            <a:lvl1pPr algn="ctr" rtl="0" fontAlgn="base">
              <a:spcBef>
                <a:spcPct val="0"/>
              </a:spcBef>
              <a:spcAft>
                <a:spcPct val="0"/>
              </a:spcAft>
              <a:defRPr lang="fr-FR" sz="800" b="1" kern="1200" smtClean="0">
                <a:solidFill>
                  <a:schemeClr val="tx2"/>
                </a:solidFill>
                <a:latin typeface="Century Gothic" pitchFamily="34" charset="0"/>
                <a:ea typeface="ＭＳ Ｐゴシック" pitchFamily="34" charset="-128"/>
                <a:cs typeface="Arial" pitchFamily="34" charset="0"/>
              </a:defRPr>
            </a:lvl1pPr>
          </a:lstStyle>
          <a:p>
            <a:fld id="{3801209A-EBCB-4229-9A21-B7869465F47A}" type="slidenum">
              <a:rPr lang="en-US" altLang="ko-KR" smtClean="0"/>
              <a:pPr/>
              <a:t>‹#›</a:t>
            </a:fld>
            <a:r>
              <a:rPr lang="en-US" altLang="ko-KR" dirty="0" smtClean="0"/>
              <a:t> </a:t>
            </a:r>
            <a:endParaRPr lang="ko-KR" altLang="en-US" dirty="0"/>
          </a:p>
        </p:txBody>
      </p:sp>
      <p:graphicFrame>
        <p:nvGraphicFramePr>
          <p:cNvPr id="5" name="Table 4"/>
          <p:cNvGraphicFramePr>
            <a:graphicFrameLocks noGrp="1"/>
          </p:cNvGraphicFramePr>
          <p:nvPr userDrawn="1">
            <p:extLst>
              <p:ext uri="{D42A27DB-BD31-4B8C-83A1-F6EECF244321}">
                <p14:modId xmlns:p14="http://schemas.microsoft.com/office/powerpoint/2010/main" val="1253611982"/>
              </p:ext>
            </p:extLst>
          </p:nvPr>
        </p:nvGraphicFramePr>
        <p:xfrm>
          <a:off x="1173018" y="50573"/>
          <a:ext cx="7955982" cy="224400"/>
        </p:xfrm>
        <a:graphic>
          <a:graphicData uri="http://schemas.openxmlformats.org/drawingml/2006/table">
            <a:tbl>
              <a:tblPr>
                <a:tableStyleId>{5C22544A-7EE6-4342-B048-85BDC9FD1C3A}</a:tableStyleId>
              </a:tblPr>
              <a:tblGrid>
                <a:gridCol w="883998"/>
                <a:gridCol w="883998"/>
                <a:gridCol w="883998"/>
                <a:gridCol w="883998"/>
                <a:gridCol w="883998"/>
                <a:gridCol w="883998"/>
                <a:gridCol w="883998"/>
                <a:gridCol w="883998"/>
                <a:gridCol w="883998"/>
              </a:tblGrid>
              <a:tr h="0">
                <a:tc gridSpan="2">
                  <a:txBody>
                    <a:bodyPr/>
                    <a:lstStyle/>
                    <a:p>
                      <a:pPr algn="l"/>
                      <a:r>
                        <a:rPr lang="en-US" sz="500" b="1" dirty="0" smtClean="0">
                          <a:solidFill>
                            <a:schemeClr val="bg1"/>
                          </a:solidFill>
                        </a:rPr>
                        <a:t>IS Architecture</a:t>
                      </a:r>
                      <a:endParaRPr lang="en-US" sz="500" b="1" dirty="0">
                        <a:solidFill>
                          <a:schemeClr val="bg1"/>
                        </a:solidFill>
                      </a:endParaRPr>
                    </a:p>
                  </a:txBody>
                  <a:tcPr marL="72000" marR="72000" marT="18000" marB="18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solidFill>
                  </a:tcPr>
                </a:tc>
                <a:tc hMerge="1">
                  <a:txBody>
                    <a:bodyPr/>
                    <a:lstStyle/>
                    <a:p>
                      <a:endParaRPr lang="en-US" sz="700" dirty="0">
                        <a:solidFill>
                          <a:schemeClr val="bg1"/>
                        </a:solidFill>
                      </a:endParaRPr>
                    </a:p>
                  </a:txBody>
                  <a:tcPr>
                    <a:solidFill>
                      <a:schemeClr val="bg1">
                        <a:lumMod val="85000"/>
                      </a:schemeClr>
                    </a:solidFill>
                  </a:tcPr>
                </a:tc>
                <a:tc rowSpan="2">
                  <a:txBody>
                    <a:bodyPr/>
                    <a:lstStyle/>
                    <a:p>
                      <a:pPr algn="l"/>
                      <a:r>
                        <a:rPr lang="en-US" sz="500" b="1" dirty="0" smtClean="0">
                          <a:solidFill>
                            <a:schemeClr val="bg1"/>
                          </a:solidFill>
                        </a:rPr>
                        <a:t>Infrastructure</a:t>
                      </a:r>
                      <a:endParaRPr lang="en-US" sz="500" b="1" dirty="0">
                        <a:solidFill>
                          <a:schemeClr val="bg1"/>
                        </a:solidFill>
                      </a:endParaRPr>
                    </a:p>
                  </a:txBody>
                  <a:tcPr marL="72000" marR="72000" marT="18000" marB="18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gridSpan="6">
                  <a:txBody>
                    <a:bodyPr/>
                    <a:lstStyle/>
                    <a:p>
                      <a:pPr algn="l"/>
                      <a:r>
                        <a:rPr lang="en-US" sz="500" b="1" dirty="0" smtClean="0">
                          <a:solidFill>
                            <a:schemeClr val="bg1"/>
                          </a:solidFill>
                        </a:rPr>
                        <a:t>Vertical Architecture</a:t>
                      </a:r>
                      <a:endParaRPr lang="en-US" sz="500" b="1" dirty="0">
                        <a:solidFill>
                          <a:schemeClr val="bg1"/>
                        </a:solidFill>
                      </a:endParaRPr>
                    </a:p>
                  </a:txBody>
                  <a:tcPr marL="72000" marR="72000" marT="18000" marB="18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dirty="0">
                        <a:solidFill>
                          <a:schemeClr val="bg1"/>
                        </a:solidFill>
                      </a:endParaRPr>
                    </a:p>
                  </a:txBody>
                  <a:tcPr>
                    <a:solidFill>
                      <a:schemeClr val="bg1">
                        <a:lumMod val="85000"/>
                      </a:schemeClr>
                    </a:solidFill>
                  </a:tcPr>
                </a:tc>
                <a:tc hMerge="1">
                  <a:txBody>
                    <a:bodyPr/>
                    <a:lstStyle/>
                    <a:p>
                      <a:endParaRPr lang="en-US" sz="700" dirty="0">
                        <a:solidFill>
                          <a:schemeClr val="bg1"/>
                        </a:solidFill>
                      </a:endParaRPr>
                    </a:p>
                  </a:txBody>
                  <a:tcPr>
                    <a:solidFill>
                      <a:schemeClr val="bg1">
                        <a:lumMod val="85000"/>
                      </a:schemeClr>
                    </a:solidFill>
                  </a:tcPr>
                </a:tc>
                <a:tc hMerge="1">
                  <a:txBody>
                    <a:bodyPr/>
                    <a:lstStyle/>
                    <a:p>
                      <a:endParaRPr lang="en-US" sz="700" dirty="0">
                        <a:solidFill>
                          <a:schemeClr val="bg1"/>
                        </a:solidFill>
                      </a:endParaRPr>
                    </a:p>
                  </a:txBody>
                  <a:tcPr>
                    <a:solidFill>
                      <a:schemeClr val="bg1">
                        <a:lumMod val="85000"/>
                      </a:schemeClr>
                    </a:solidFill>
                  </a:tcPr>
                </a:tc>
                <a:tc hMerge="1">
                  <a:txBody>
                    <a:bodyPr/>
                    <a:lstStyle/>
                    <a:p>
                      <a:endParaRPr lang="en-US" sz="700" dirty="0">
                        <a:solidFill>
                          <a:schemeClr val="bg1"/>
                        </a:solidFill>
                      </a:endParaRPr>
                    </a:p>
                  </a:txBody>
                  <a:tcPr>
                    <a:solidFill>
                      <a:schemeClr val="bg1">
                        <a:lumMod val="85000"/>
                      </a:schemeClr>
                    </a:solidFill>
                  </a:tcPr>
                </a:tc>
                <a:tc hMerge="1">
                  <a:txBody>
                    <a:bodyPr/>
                    <a:lstStyle/>
                    <a:p>
                      <a:endParaRPr lang="en-US" sz="600" dirty="0">
                        <a:solidFill>
                          <a:schemeClr val="bg1"/>
                        </a:solidFill>
                      </a:endParaRPr>
                    </a:p>
                  </a:txBody>
                  <a:tcPr>
                    <a:solidFill>
                      <a:schemeClr val="bg1">
                        <a:lumMod val="85000"/>
                      </a:schemeClr>
                    </a:solidFill>
                  </a:tcPr>
                </a:tc>
              </a:tr>
              <a:tr h="0">
                <a:tc>
                  <a:txBody>
                    <a:bodyPr/>
                    <a:lstStyle/>
                    <a:p>
                      <a:pPr algn="l"/>
                      <a:r>
                        <a:rPr lang="en-US" sz="500" b="1" dirty="0" smtClean="0">
                          <a:solidFill>
                            <a:schemeClr val="bg1"/>
                          </a:solidFill>
                        </a:rPr>
                        <a:t>Application</a:t>
                      </a:r>
                      <a:endParaRPr lang="en-US" sz="500" b="1" dirty="0">
                        <a:solidFill>
                          <a:schemeClr val="bg1"/>
                        </a:solidFill>
                      </a:endParaRPr>
                    </a:p>
                  </a:txBody>
                  <a:tcPr marL="72000" marR="72000" marT="18000" marB="18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algn="l"/>
                      <a:r>
                        <a:rPr lang="en-US" sz="500" b="1" dirty="0" smtClean="0">
                          <a:solidFill>
                            <a:schemeClr val="bg1"/>
                          </a:solidFill>
                        </a:rPr>
                        <a:t>Data</a:t>
                      </a:r>
                      <a:endParaRPr lang="en-US" sz="500" b="1" dirty="0">
                        <a:solidFill>
                          <a:schemeClr val="bg1"/>
                        </a:solidFill>
                      </a:endParaRPr>
                    </a:p>
                  </a:txBody>
                  <a:tcPr marL="72000" marR="72000" marT="18000" marB="18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vMerge="1">
                  <a:txBody>
                    <a:bodyPr/>
                    <a:lstStyle/>
                    <a:p>
                      <a:endParaRPr lang="en-US" sz="500" b="1" dirty="0">
                        <a:solidFill>
                          <a:schemeClr val="bg1"/>
                        </a:solidFill>
                      </a:endParaRPr>
                    </a:p>
                  </a:txBody>
                  <a:tcPr marL="72000" marR="72000" marT="18000" marB="18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60000"/>
                        <a:lumOff val="40000"/>
                      </a:schemeClr>
                    </a:solidFill>
                  </a:tcPr>
                </a:tc>
                <a:tc>
                  <a:txBody>
                    <a:bodyPr/>
                    <a:lstStyle/>
                    <a:p>
                      <a:pPr algn="l"/>
                      <a:r>
                        <a:rPr lang="en-US" sz="500" b="1" dirty="0" smtClean="0">
                          <a:solidFill>
                            <a:schemeClr val="bg1"/>
                          </a:solidFill>
                        </a:rPr>
                        <a:t>Security</a:t>
                      </a:r>
                      <a:endParaRPr lang="en-US" sz="500" b="1" dirty="0">
                        <a:solidFill>
                          <a:schemeClr val="bg1"/>
                        </a:solidFill>
                      </a:endParaRPr>
                    </a:p>
                  </a:txBody>
                  <a:tcPr marL="72000" marR="72000" marT="18000" marB="18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algn="l"/>
                      <a:r>
                        <a:rPr lang="en-US" sz="500" b="1" dirty="0" smtClean="0">
                          <a:solidFill>
                            <a:schemeClr val="bg1"/>
                          </a:solidFill>
                        </a:rPr>
                        <a:t>Human Interaction</a:t>
                      </a:r>
                      <a:endParaRPr lang="en-US" sz="500" b="1" dirty="0">
                        <a:solidFill>
                          <a:schemeClr val="bg1"/>
                        </a:solidFill>
                      </a:endParaRPr>
                    </a:p>
                  </a:txBody>
                  <a:tcPr marL="72000" marR="72000" marT="18000" marB="18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algn="l"/>
                      <a:r>
                        <a:rPr lang="en-US" sz="500" b="1" dirty="0" smtClean="0">
                          <a:solidFill>
                            <a:schemeClr val="bg1"/>
                          </a:solidFill>
                        </a:rPr>
                        <a:t>Service</a:t>
                      </a:r>
                      <a:endParaRPr lang="en-US" sz="500" b="1" dirty="0">
                        <a:solidFill>
                          <a:schemeClr val="bg1"/>
                        </a:solidFill>
                      </a:endParaRPr>
                    </a:p>
                  </a:txBody>
                  <a:tcPr marL="72000" marR="72000" marT="18000" marB="18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algn="l"/>
                      <a:r>
                        <a:rPr lang="en-US" sz="500" b="1" dirty="0" smtClean="0">
                          <a:solidFill>
                            <a:schemeClr val="bg1"/>
                          </a:solidFill>
                        </a:rPr>
                        <a:t>Information</a:t>
                      </a:r>
                      <a:endParaRPr lang="en-US" sz="500" b="1" dirty="0">
                        <a:solidFill>
                          <a:schemeClr val="bg1"/>
                        </a:solidFill>
                      </a:endParaRPr>
                    </a:p>
                  </a:txBody>
                  <a:tcPr marL="72000" marR="72000" marT="18000" marB="18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algn="l"/>
                      <a:r>
                        <a:rPr lang="en-US" sz="500" b="1" dirty="0" smtClean="0">
                          <a:solidFill>
                            <a:schemeClr val="bg1"/>
                          </a:solidFill>
                        </a:rPr>
                        <a:t>Integration</a:t>
                      </a:r>
                      <a:endParaRPr lang="en-US" sz="500" b="1" dirty="0">
                        <a:solidFill>
                          <a:schemeClr val="bg1"/>
                        </a:solidFill>
                      </a:endParaRPr>
                    </a:p>
                  </a:txBody>
                  <a:tcPr marL="72000" marR="72000" marT="18000" marB="18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algn="l"/>
                      <a:r>
                        <a:rPr lang="en-US" sz="500" b="1" dirty="0" smtClean="0">
                          <a:solidFill>
                            <a:schemeClr val="bg1"/>
                          </a:solidFill>
                        </a:rPr>
                        <a:t>Monitoring &amp; Mgmt.</a:t>
                      </a:r>
                      <a:endParaRPr lang="en-US" sz="500" b="1" dirty="0">
                        <a:solidFill>
                          <a:schemeClr val="bg1"/>
                        </a:solidFill>
                      </a:endParaRPr>
                    </a:p>
                  </a:txBody>
                  <a:tcPr marL="72000" marR="72000" marT="18000" marB="18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r>
            </a:tbl>
          </a:graphicData>
        </a:graphic>
      </p:graphicFrame>
      <p:graphicFrame>
        <p:nvGraphicFramePr>
          <p:cNvPr id="6" name="Table 5"/>
          <p:cNvGraphicFramePr>
            <a:graphicFrameLocks noGrp="1"/>
          </p:cNvGraphicFramePr>
          <p:nvPr userDrawn="1">
            <p:extLst>
              <p:ext uri="{D42A27DB-BD31-4B8C-83A1-F6EECF244321}">
                <p14:modId xmlns:p14="http://schemas.microsoft.com/office/powerpoint/2010/main" val="2345514232"/>
              </p:ext>
            </p:extLst>
          </p:nvPr>
        </p:nvGraphicFramePr>
        <p:xfrm>
          <a:off x="1173018" y="33111"/>
          <a:ext cx="7955982" cy="254880"/>
        </p:xfrm>
        <a:graphic>
          <a:graphicData uri="http://schemas.openxmlformats.org/drawingml/2006/table">
            <a:tbl>
              <a:tblPr>
                <a:tableStyleId>{5C22544A-7EE6-4342-B048-85BDC9FD1C3A}</a:tableStyleId>
              </a:tblPr>
              <a:tblGrid>
                <a:gridCol w="883998"/>
                <a:gridCol w="883998"/>
                <a:gridCol w="883998"/>
                <a:gridCol w="883998"/>
                <a:gridCol w="883998"/>
                <a:gridCol w="883998"/>
                <a:gridCol w="883998"/>
                <a:gridCol w="883998"/>
                <a:gridCol w="883998"/>
              </a:tblGrid>
              <a:tr h="0">
                <a:tc gridSpan="2">
                  <a:txBody>
                    <a:bodyPr/>
                    <a:lstStyle/>
                    <a:p>
                      <a:pPr algn="l"/>
                      <a:r>
                        <a:rPr lang="en-US" sz="600" b="1" dirty="0" smtClean="0">
                          <a:solidFill>
                            <a:schemeClr val="bg1"/>
                          </a:solidFill>
                        </a:rPr>
                        <a:t>IS Architecture</a:t>
                      </a:r>
                      <a:endParaRPr lang="en-US" sz="600" b="1" dirty="0">
                        <a:solidFill>
                          <a:schemeClr val="bg1"/>
                        </a:solidFill>
                      </a:endParaRPr>
                    </a:p>
                  </a:txBody>
                  <a:tcPr marL="36000" marR="36000" marT="18000" marB="18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dirty="0">
                        <a:solidFill>
                          <a:schemeClr val="bg1"/>
                        </a:solidFill>
                      </a:endParaRPr>
                    </a:p>
                  </a:txBody>
                  <a:tcPr>
                    <a:solidFill>
                      <a:schemeClr val="bg1">
                        <a:lumMod val="85000"/>
                      </a:schemeClr>
                    </a:solidFill>
                  </a:tcPr>
                </a:tc>
                <a:tc rowSpan="2">
                  <a:txBody>
                    <a:bodyPr/>
                    <a:lstStyle/>
                    <a:p>
                      <a:pPr algn="l"/>
                      <a:r>
                        <a:rPr lang="en-US" sz="600" b="1" dirty="0" smtClean="0">
                          <a:solidFill>
                            <a:schemeClr val="bg1"/>
                          </a:solidFill>
                        </a:rPr>
                        <a:t>Infrastructure</a:t>
                      </a:r>
                      <a:endParaRPr lang="en-US" sz="600" b="1" dirty="0">
                        <a:solidFill>
                          <a:schemeClr val="bg1"/>
                        </a:solidFill>
                      </a:endParaRPr>
                    </a:p>
                  </a:txBody>
                  <a:tcPr marL="36000" marR="36000" marT="18000" marB="18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5"/>
                    </a:solidFill>
                  </a:tcPr>
                </a:tc>
                <a:tc gridSpan="6">
                  <a:txBody>
                    <a:bodyPr/>
                    <a:lstStyle/>
                    <a:p>
                      <a:pPr algn="l"/>
                      <a:r>
                        <a:rPr lang="en-US" sz="600" b="1" dirty="0" smtClean="0">
                          <a:solidFill>
                            <a:schemeClr val="bg1"/>
                          </a:solidFill>
                        </a:rPr>
                        <a:t>Vertical Architecture</a:t>
                      </a:r>
                      <a:endParaRPr lang="en-US" sz="600" b="1" dirty="0">
                        <a:solidFill>
                          <a:schemeClr val="bg1"/>
                        </a:solidFill>
                      </a:endParaRPr>
                    </a:p>
                  </a:txBody>
                  <a:tcPr marL="36000" marR="36000" marT="18000" marB="18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dirty="0">
                        <a:solidFill>
                          <a:schemeClr val="bg1"/>
                        </a:solidFill>
                      </a:endParaRPr>
                    </a:p>
                  </a:txBody>
                  <a:tcPr>
                    <a:solidFill>
                      <a:schemeClr val="bg1">
                        <a:lumMod val="85000"/>
                      </a:schemeClr>
                    </a:solidFill>
                  </a:tcPr>
                </a:tc>
                <a:tc hMerge="1">
                  <a:txBody>
                    <a:bodyPr/>
                    <a:lstStyle/>
                    <a:p>
                      <a:endParaRPr lang="en-US" sz="700" dirty="0">
                        <a:solidFill>
                          <a:schemeClr val="bg1"/>
                        </a:solidFill>
                      </a:endParaRPr>
                    </a:p>
                  </a:txBody>
                  <a:tcPr>
                    <a:solidFill>
                      <a:schemeClr val="bg1">
                        <a:lumMod val="85000"/>
                      </a:schemeClr>
                    </a:solidFill>
                  </a:tcPr>
                </a:tc>
                <a:tc hMerge="1">
                  <a:txBody>
                    <a:bodyPr/>
                    <a:lstStyle/>
                    <a:p>
                      <a:endParaRPr lang="en-US" sz="700" dirty="0">
                        <a:solidFill>
                          <a:schemeClr val="bg1"/>
                        </a:solidFill>
                      </a:endParaRPr>
                    </a:p>
                  </a:txBody>
                  <a:tcPr>
                    <a:solidFill>
                      <a:schemeClr val="bg1">
                        <a:lumMod val="85000"/>
                      </a:schemeClr>
                    </a:solidFill>
                  </a:tcPr>
                </a:tc>
                <a:tc hMerge="1">
                  <a:txBody>
                    <a:bodyPr/>
                    <a:lstStyle/>
                    <a:p>
                      <a:endParaRPr lang="en-US" sz="700" dirty="0">
                        <a:solidFill>
                          <a:schemeClr val="bg1"/>
                        </a:solidFill>
                      </a:endParaRPr>
                    </a:p>
                  </a:txBody>
                  <a:tcPr>
                    <a:solidFill>
                      <a:schemeClr val="bg1">
                        <a:lumMod val="85000"/>
                      </a:schemeClr>
                    </a:solidFill>
                  </a:tcPr>
                </a:tc>
                <a:tc hMerge="1">
                  <a:txBody>
                    <a:bodyPr/>
                    <a:lstStyle/>
                    <a:p>
                      <a:endParaRPr lang="en-US" sz="600" dirty="0">
                        <a:solidFill>
                          <a:schemeClr val="bg1"/>
                        </a:solidFill>
                      </a:endParaRPr>
                    </a:p>
                  </a:txBody>
                  <a:tcPr>
                    <a:solidFill>
                      <a:schemeClr val="bg1">
                        <a:lumMod val="85000"/>
                      </a:schemeClr>
                    </a:solidFill>
                  </a:tcPr>
                </a:tc>
              </a:tr>
              <a:tr h="0">
                <a:tc>
                  <a:txBody>
                    <a:bodyPr/>
                    <a:lstStyle/>
                    <a:p>
                      <a:pPr algn="l"/>
                      <a:r>
                        <a:rPr lang="en-US" sz="600" b="1" dirty="0" smtClean="0">
                          <a:solidFill>
                            <a:schemeClr val="bg1"/>
                          </a:solidFill>
                        </a:rPr>
                        <a:t>Application</a:t>
                      </a:r>
                      <a:endParaRPr lang="en-US" sz="600" b="1" dirty="0">
                        <a:solidFill>
                          <a:schemeClr val="bg1"/>
                        </a:solidFill>
                      </a:endParaRPr>
                    </a:p>
                  </a:txBody>
                  <a:tcPr marL="36000" marR="36000" marT="18000" marB="18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algn="l"/>
                      <a:r>
                        <a:rPr lang="en-US" sz="600" b="1" dirty="0" smtClean="0">
                          <a:solidFill>
                            <a:schemeClr val="bg1"/>
                          </a:solidFill>
                        </a:rPr>
                        <a:t>Data</a:t>
                      </a:r>
                      <a:endParaRPr lang="en-US" sz="600" b="1" dirty="0">
                        <a:solidFill>
                          <a:schemeClr val="bg1"/>
                        </a:solidFill>
                      </a:endParaRPr>
                    </a:p>
                  </a:txBody>
                  <a:tcPr marL="36000" marR="36000" marT="18000" marB="18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vMerge="1">
                  <a:txBody>
                    <a:bodyPr/>
                    <a:lstStyle/>
                    <a:p>
                      <a:endParaRPr lang="en-US" sz="500" b="1" dirty="0">
                        <a:solidFill>
                          <a:schemeClr val="bg1"/>
                        </a:solidFill>
                      </a:endParaRPr>
                    </a:p>
                  </a:txBody>
                  <a:tcPr marL="72000" marR="72000" marT="18000" marB="18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60000"/>
                        <a:lumOff val="40000"/>
                      </a:schemeClr>
                    </a:solidFill>
                  </a:tcPr>
                </a:tc>
                <a:tc>
                  <a:txBody>
                    <a:bodyPr/>
                    <a:lstStyle/>
                    <a:p>
                      <a:pPr algn="l"/>
                      <a:r>
                        <a:rPr lang="en-US" sz="600" b="1" dirty="0" smtClean="0">
                          <a:solidFill>
                            <a:schemeClr val="bg1"/>
                          </a:solidFill>
                        </a:rPr>
                        <a:t>Security</a:t>
                      </a:r>
                      <a:endParaRPr lang="en-US" sz="600" b="1" dirty="0">
                        <a:solidFill>
                          <a:schemeClr val="bg1"/>
                        </a:solidFill>
                      </a:endParaRPr>
                    </a:p>
                  </a:txBody>
                  <a:tcPr marL="36000" marR="36000" marT="18000" marB="18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algn="l"/>
                      <a:r>
                        <a:rPr lang="en-US" sz="600" b="1" dirty="0" smtClean="0">
                          <a:solidFill>
                            <a:schemeClr val="bg1"/>
                          </a:solidFill>
                        </a:rPr>
                        <a:t>Human Interaction</a:t>
                      </a:r>
                      <a:endParaRPr lang="en-US" sz="600" b="1" dirty="0">
                        <a:solidFill>
                          <a:schemeClr val="bg1"/>
                        </a:solidFill>
                      </a:endParaRPr>
                    </a:p>
                  </a:txBody>
                  <a:tcPr marL="36000" marR="36000" marT="18000" marB="18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algn="l"/>
                      <a:r>
                        <a:rPr lang="en-US" sz="600" b="1" dirty="0" smtClean="0">
                          <a:solidFill>
                            <a:schemeClr val="bg1"/>
                          </a:solidFill>
                        </a:rPr>
                        <a:t>Service</a:t>
                      </a:r>
                      <a:endParaRPr lang="en-US" sz="600" b="1" dirty="0">
                        <a:solidFill>
                          <a:schemeClr val="bg1"/>
                        </a:solidFill>
                      </a:endParaRPr>
                    </a:p>
                  </a:txBody>
                  <a:tcPr marL="36000" marR="36000" marT="18000" marB="18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algn="l"/>
                      <a:r>
                        <a:rPr lang="en-US" sz="600" b="1" dirty="0" smtClean="0">
                          <a:solidFill>
                            <a:schemeClr val="bg1"/>
                          </a:solidFill>
                        </a:rPr>
                        <a:t>Information</a:t>
                      </a:r>
                      <a:endParaRPr lang="en-US" sz="600" b="1" dirty="0">
                        <a:solidFill>
                          <a:schemeClr val="bg1"/>
                        </a:solidFill>
                      </a:endParaRPr>
                    </a:p>
                  </a:txBody>
                  <a:tcPr marL="36000" marR="36000" marT="18000" marB="18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algn="l"/>
                      <a:r>
                        <a:rPr lang="en-US" sz="600" b="1" dirty="0" smtClean="0">
                          <a:solidFill>
                            <a:schemeClr val="bg1"/>
                          </a:solidFill>
                        </a:rPr>
                        <a:t>Integration</a:t>
                      </a:r>
                      <a:endParaRPr lang="en-US" sz="600" b="1" dirty="0">
                        <a:solidFill>
                          <a:schemeClr val="bg1"/>
                        </a:solidFill>
                      </a:endParaRPr>
                    </a:p>
                  </a:txBody>
                  <a:tcPr marL="36000" marR="36000" marT="18000" marB="18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algn="l"/>
                      <a:r>
                        <a:rPr lang="en-US" sz="600" b="1" dirty="0" smtClean="0">
                          <a:solidFill>
                            <a:schemeClr val="bg1"/>
                          </a:solidFill>
                        </a:rPr>
                        <a:t>Monitoring &amp; Mgmt.</a:t>
                      </a:r>
                      <a:endParaRPr lang="en-US" sz="600" b="1" dirty="0">
                        <a:solidFill>
                          <a:schemeClr val="bg1"/>
                        </a:solidFill>
                      </a:endParaRPr>
                    </a:p>
                  </a:txBody>
                  <a:tcPr marL="36000" marR="36000" marT="18000" marB="18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r>
            </a:tbl>
          </a:graphicData>
        </a:graphic>
      </p:graphicFrame>
    </p:spTree>
    <p:extLst>
      <p:ext uri="{BB962C8B-B14F-4D97-AF65-F5344CB8AC3E}">
        <p14:creationId xmlns:p14="http://schemas.microsoft.com/office/powerpoint/2010/main" val="2509058735"/>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981">
          <p15:clr>
            <a:srgbClr val="FBAE40"/>
          </p15:clr>
        </p15:guide>
        <p15:guide id="2" pos="489">
          <p15:clr>
            <a:srgbClr val="FBAE40"/>
          </p15:clr>
        </p15:guide>
        <p15:guide id="3" pos="5751">
          <p15:clr>
            <a:srgbClr val="FBAE40"/>
          </p15:clr>
        </p15:guide>
        <p15:guide id="4" orient="horz" pos="402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6_TEXTE">
    <p:spTree>
      <p:nvGrpSpPr>
        <p:cNvPr id="1" name=""/>
        <p:cNvGrpSpPr/>
        <p:nvPr/>
      </p:nvGrpSpPr>
      <p:grpSpPr>
        <a:xfrm>
          <a:off x="0" y="0"/>
          <a:ext cx="0" cy="0"/>
          <a:chOff x="0" y="0"/>
          <a:chExt cx="0" cy="0"/>
        </a:xfrm>
      </p:grpSpPr>
      <p:sp>
        <p:nvSpPr>
          <p:cNvPr id="10" name="Titre 9"/>
          <p:cNvSpPr>
            <a:spLocks noGrp="1"/>
          </p:cNvSpPr>
          <p:nvPr>
            <p:ph type="title"/>
          </p:nvPr>
        </p:nvSpPr>
        <p:spPr>
          <a:xfrm>
            <a:off x="777000" y="331682"/>
            <a:ext cx="8352000" cy="338137"/>
          </a:xfrm>
        </p:spPr>
        <p:txBody>
          <a:bodyPr vert="horz" lIns="0" tIns="0" rIns="0" bIns="0" rtlCol="0" anchor="b" anchorCtr="0">
            <a:noAutofit/>
          </a:bodyPr>
          <a:lstStyle>
            <a:lvl1pPr>
              <a:defRPr lang="fr-FR" sz="1800"/>
            </a:lvl1pPr>
          </a:lstStyle>
          <a:p>
            <a:pPr lvl="0"/>
            <a:r>
              <a:rPr lang="en-US" altLang="ko-KR" dirty="0" smtClean="0"/>
              <a:t>Click to edit Master title style</a:t>
            </a:r>
            <a:endParaRPr lang="fr-FR" dirty="0"/>
          </a:p>
        </p:txBody>
      </p:sp>
      <p:sp>
        <p:nvSpPr>
          <p:cNvPr id="9" name="Espace réservé du texte 11"/>
          <p:cNvSpPr>
            <a:spLocks noGrp="1"/>
          </p:cNvSpPr>
          <p:nvPr>
            <p:ph type="body" sz="quarter" idx="13"/>
          </p:nvPr>
        </p:nvSpPr>
        <p:spPr>
          <a:xfrm>
            <a:off x="777000" y="819403"/>
            <a:ext cx="8352000" cy="279180"/>
          </a:xfrm>
          <a:prstGeom prst="rect">
            <a:avLst/>
          </a:prstGeom>
          <a:solidFill>
            <a:schemeClr val="bg1">
              <a:lumMod val="95000"/>
            </a:schemeClr>
          </a:solidFill>
          <a:ln>
            <a:noFill/>
          </a:ln>
          <a:effectLst>
            <a:outerShdw blurRad="50800" dist="38100" dir="2700000" algn="tl" rotWithShape="0">
              <a:prstClr val="black">
                <a:alpha val="40000"/>
              </a:prstClr>
            </a:outerShdw>
          </a:effectLst>
        </p:spPr>
        <p:txBody>
          <a:bodyPr vert="horz" lIns="72000" tIns="46800" rIns="72000" bIns="46800" rtlCol="0" anchor="t">
            <a:spAutoFit/>
          </a:bodyPr>
          <a:lstStyle>
            <a:lvl1pPr>
              <a:defRPr lang="fr-FR" sz="1200" b="1" dirty="0" smtClean="0">
                <a:solidFill>
                  <a:schemeClr val="tx2"/>
                </a:solidFill>
                <a:latin typeface="+mj-ea"/>
                <a:ea typeface="+mj-ea"/>
              </a:defRPr>
            </a:lvl1pPr>
          </a:lstStyle>
          <a:p>
            <a:pPr marL="0" lvl="0" indent="0">
              <a:buNone/>
            </a:pPr>
            <a:r>
              <a:rPr lang="fr-FR" dirty="0" smtClean="0"/>
              <a:t>Modifiez les styles du texte du masque</a:t>
            </a:r>
          </a:p>
        </p:txBody>
      </p:sp>
      <p:sp>
        <p:nvSpPr>
          <p:cNvPr id="8" name="Espace réservé du numéro de diapositive 17"/>
          <p:cNvSpPr>
            <a:spLocks noGrp="1"/>
          </p:cNvSpPr>
          <p:nvPr>
            <p:ph type="sldNum" sz="quarter" idx="4"/>
          </p:nvPr>
        </p:nvSpPr>
        <p:spPr>
          <a:xfrm>
            <a:off x="152400" y="6511777"/>
            <a:ext cx="434237" cy="214797"/>
          </a:xfrm>
          <a:prstGeom prst="rect">
            <a:avLst/>
          </a:prstGeom>
        </p:spPr>
        <p:txBody>
          <a:bodyPr vert="horz" lIns="0" tIns="0" rIns="0" bIns="0" rtlCol="0" anchor="b" anchorCtr="0"/>
          <a:lstStyle>
            <a:lvl1pPr algn="ctr" rtl="0" fontAlgn="base">
              <a:spcBef>
                <a:spcPct val="0"/>
              </a:spcBef>
              <a:spcAft>
                <a:spcPct val="0"/>
              </a:spcAft>
              <a:defRPr lang="fr-FR" sz="800" b="1" kern="1200" smtClean="0">
                <a:solidFill>
                  <a:schemeClr val="tx2"/>
                </a:solidFill>
                <a:latin typeface="Century Gothic" pitchFamily="34" charset="0"/>
                <a:ea typeface="ＭＳ Ｐゴシック" pitchFamily="34" charset="-128"/>
                <a:cs typeface="Arial" pitchFamily="34" charset="0"/>
              </a:defRPr>
            </a:lvl1pPr>
          </a:lstStyle>
          <a:p>
            <a:fld id="{3801209A-EBCB-4229-9A21-B7869465F47A}" type="slidenum">
              <a:rPr lang="en-US" altLang="ko-KR" smtClean="0"/>
              <a:pPr/>
              <a:t>‹#›</a:t>
            </a:fld>
            <a:r>
              <a:rPr lang="en-US" altLang="ko-KR" dirty="0" smtClean="0"/>
              <a:t> </a:t>
            </a:r>
            <a:endParaRPr lang="ko-KR" altLang="en-US" dirty="0"/>
          </a:p>
        </p:txBody>
      </p:sp>
      <p:graphicFrame>
        <p:nvGraphicFramePr>
          <p:cNvPr id="5" name="Table 4"/>
          <p:cNvGraphicFramePr>
            <a:graphicFrameLocks noGrp="1"/>
          </p:cNvGraphicFramePr>
          <p:nvPr userDrawn="1">
            <p:extLst>
              <p:ext uri="{D42A27DB-BD31-4B8C-83A1-F6EECF244321}">
                <p14:modId xmlns:p14="http://schemas.microsoft.com/office/powerpoint/2010/main" val="2428163062"/>
              </p:ext>
            </p:extLst>
          </p:nvPr>
        </p:nvGraphicFramePr>
        <p:xfrm>
          <a:off x="1173018" y="33111"/>
          <a:ext cx="7955982" cy="254880"/>
        </p:xfrm>
        <a:graphic>
          <a:graphicData uri="http://schemas.openxmlformats.org/drawingml/2006/table">
            <a:tbl>
              <a:tblPr>
                <a:tableStyleId>{5C22544A-7EE6-4342-B048-85BDC9FD1C3A}</a:tableStyleId>
              </a:tblPr>
              <a:tblGrid>
                <a:gridCol w="883998"/>
                <a:gridCol w="883998"/>
                <a:gridCol w="883998"/>
                <a:gridCol w="883998"/>
                <a:gridCol w="883998"/>
                <a:gridCol w="883998"/>
                <a:gridCol w="883998"/>
                <a:gridCol w="883998"/>
                <a:gridCol w="883998"/>
              </a:tblGrid>
              <a:tr h="0">
                <a:tc gridSpan="2">
                  <a:txBody>
                    <a:bodyPr/>
                    <a:lstStyle/>
                    <a:p>
                      <a:pPr algn="l"/>
                      <a:r>
                        <a:rPr lang="en-US" sz="600" b="1" dirty="0" smtClean="0">
                          <a:solidFill>
                            <a:schemeClr val="bg1"/>
                          </a:solidFill>
                        </a:rPr>
                        <a:t>IS Architecture</a:t>
                      </a:r>
                      <a:endParaRPr lang="en-US" sz="600" b="1" dirty="0">
                        <a:solidFill>
                          <a:schemeClr val="bg1"/>
                        </a:solidFill>
                      </a:endParaRPr>
                    </a:p>
                  </a:txBody>
                  <a:tcPr marL="36000" marR="36000" marT="18000" marB="18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dirty="0">
                        <a:solidFill>
                          <a:schemeClr val="bg1"/>
                        </a:solidFill>
                      </a:endParaRPr>
                    </a:p>
                  </a:txBody>
                  <a:tcPr>
                    <a:solidFill>
                      <a:schemeClr val="bg1">
                        <a:lumMod val="85000"/>
                      </a:schemeClr>
                    </a:solidFill>
                  </a:tcPr>
                </a:tc>
                <a:tc rowSpan="2">
                  <a:txBody>
                    <a:bodyPr/>
                    <a:lstStyle/>
                    <a:p>
                      <a:pPr algn="l"/>
                      <a:r>
                        <a:rPr lang="en-US" sz="600" b="1" dirty="0" smtClean="0">
                          <a:solidFill>
                            <a:schemeClr val="bg1"/>
                          </a:solidFill>
                        </a:rPr>
                        <a:t>Infrastructure</a:t>
                      </a:r>
                      <a:endParaRPr lang="en-US" sz="600" b="1" dirty="0">
                        <a:solidFill>
                          <a:schemeClr val="bg1"/>
                        </a:solidFill>
                      </a:endParaRPr>
                    </a:p>
                  </a:txBody>
                  <a:tcPr marL="36000" marR="36000" marT="18000" marB="18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gridSpan="6">
                  <a:txBody>
                    <a:bodyPr/>
                    <a:lstStyle/>
                    <a:p>
                      <a:pPr algn="l"/>
                      <a:r>
                        <a:rPr lang="en-US" sz="600" b="1" dirty="0" smtClean="0">
                          <a:solidFill>
                            <a:schemeClr val="bg1"/>
                          </a:solidFill>
                        </a:rPr>
                        <a:t>Vertical Architecture</a:t>
                      </a:r>
                      <a:endParaRPr lang="en-US" sz="600" b="1" dirty="0">
                        <a:solidFill>
                          <a:schemeClr val="bg1"/>
                        </a:solidFill>
                      </a:endParaRPr>
                    </a:p>
                  </a:txBody>
                  <a:tcPr marL="36000" marR="36000" marT="18000" marB="18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7030A0"/>
                    </a:solidFill>
                  </a:tcPr>
                </a:tc>
                <a:tc hMerge="1">
                  <a:txBody>
                    <a:bodyPr/>
                    <a:lstStyle/>
                    <a:p>
                      <a:endParaRPr lang="en-US" sz="700" dirty="0">
                        <a:solidFill>
                          <a:schemeClr val="bg1"/>
                        </a:solidFill>
                      </a:endParaRPr>
                    </a:p>
                  </a:txBody>
                  <a:tcPr>
                    <a:solidFill>
                      <a:schemeClr val="bg1">
                        <a:lumMod val="85000"/>
                      </a:schemeClr>
                    </a:solidFill>
                  </a:tcPr>
                </a:tc>
                <a:tc hMerge="1">
                  <a:txBody>
                    <a:bodyPr/>
                    <a:lstStyle/>
                    <a:p>
                      <a:endParaRPr lang="en-US" sz="700" dirty="0">
                        <a:solidFill>
                          <a:schemeClr val="bg1"/>
                        </a:solidFill>
                      </a:endParaRPr>
                    </a:p>
                  </a:txBody>
                  <a:tcPr>
                    <a:solidFill>
                      <a:schemeClr val="bg1">
                        <a:lumMod val="85000"/>
                      </a:schemeClr>
                    </a:solidFill>
                  </a:tcPr>
                </a:tc>
                <a:tc hMerge="1">
                  <a:txBody>
                    <a:bodyPr/>
                    <a:lstStyle/>
                    <a:p>
                      <a:endParaRPr lang="en-US" sz="700" dirty="0">
                        <a:solidFill>
                          <a:schemeClr val="bg1"/>
                        </a:solidFill>
                      </a:endParaRPr>
                    </a:p>
                  </a:txBody>
                  <a:tcPr>
                    <a:solidFill>
                      <a:schemeClr val="bg1">
                        <a:lumMod val="85000"/>
                      </a:schemeClr>
                    </a:solidFill>
                  </a:tcPr>
                </a:tc>
                <a:tc hMerge="1">
                  <a:txBody>
                    <a:bodyPr/>
                    <a:lstStyle/>
                    <a:p>
                      <a:endParaRPr lang="en-US" sz="700" dirty="0">
                        <a:solidFill>
                          <a:schemeClr val="bg1"/>
                        </a:solidFill>
                      </a:endParaRPr>
                    </a:p>
                  </a:txBody>
                  <a:tcPr>
                    <a:solidFill>
                      <a:schemeClr val="bg1">
                        <a:lumMod val="85000"/>
                      </a:schemeClr>
                    </a:solidFill>
                  </a:tcPr>
                </a:tc>
                <a:tc hMerge="1">
                  <a:txBody>
                    <a:bodyPr/>
                    <a:lstStyle/>
                    <a:p>
                      <a:endParaRPr lang="en-US" sz="600" dirty="0">
                        <a:solidFill>
                          <a:schemeClr val="bg1"/>
                        </a:solidFill>
                      </a:endParaRPr>
                    </a:p>
                  </a:txBody>
                  <a:tcPr>
                    <a:solidFill>
                      <a:schemeClr val="bg1">
                        <a:lumMod val="85000"/>
                      </a:schemeClr>
                    </a:solidFill>
                  </a:tcPr>
                </a:tc>
              </a:tr>
              <a:tr h="0">
                <a:tc>
                  <a:txBody>
                    <a:bodyPr/>
                    <a:lstStyle/>
                    <a:p>
                      <a:pPr algn="l"/>
                      <a:r>
                        <a:rPr lang="en-US" sz="600" b="1" dirty="0" smtClean="0">
                          <a:solidFill>
                            <a:schemeClr val="bg1"/>
                          </a:solidFill>
                        </a:rPr>
                        <a:t>Application</a:t>
                      </a:r>
                      <a:endParaRPr lang="en-US" sz="600" b="1" dirty="0">
                        <a:solidFill>
                          <a:schemeClr val="bg1"/>
                        </a:solidFill>
                      </a:endParaRPr>
                    </a:p>
                  </a:txBody>
                  <a:tcPr marL="36000" marR="36000" marT="18000" marB="18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algn="l"/>
                      <a:r>
                        <a:rPr lang="en-US" sz="600" b="1" dirty="0" smtClean="0">
                          <a:solidFill>
                            <a:schemeClr val="bg1"/>
                          </a:solidFill>
                        </a:rPr>
                        <a:t>Data</a:t>
                      </a:r>
                      <a:endParaRPr lang="en-US" sz="600" b="1" dirty="0">
                        <a:solidFill>
                          <a:schemeClr val="bg1"/>
                        </a:solidFill>
                      </a:endParaRPr>
                    </a:p>
                  </a:txBody>
                  <a:tcPr marL="36000" marR="36000" marT="18000" marB="18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vMerge="1">
                  <a:txBody>
                    <a:bodyPr/>
                    <a:lstStyle/>
                    <a:p>
                      <a:endParaRPr lang="en-US" sz="500" b="1" dirty="0">
                        <a:solidFill>
                          <a:schemeClr val="bg1"/>
                        </a:solidFill>
                      </a:endParaRPr>
                    </a:p>
                  </a:txBody>
                  <a:tcPr marL="72000" marR="72000" marT="18000" marB="18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60000"/>
                        <a:lumOff val="40000"/>
                      </a:schemeClr>
                    </a:solidFill>
                  </a:tcPr>
                </a:tc>
                <a:tc>
                  <a:txBody>
                    <a:bodyPr/>
                    <a:lstStyle/>
                    <a:p>
                      <a:pPr algn="l"/>
                      <a:r>
                        <a:rPr lang="en-US" sz="600" b="1" dirty="0" smtClean="0">
                          <a:solidFill>
                            <a:schemeClr val="bg1"/>
                          </a:solidFill>
                        </a:rPr>
                        <a:t>Security</a:t>
                      </a:r>
                      <a:endParaRPr lang="en-US" sz="600" b="1" dirty="0">
                        <a:solidFill>
                          <a:schemeClr val="bg1"/>
                        </a:solidFill>
                      </a:endParaRPr>
                    </a:p>
                  </a:txBody>
                  <a:tcPr marL="36000" marR="36000" marT="18000" marB="18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BA9CC9"/>
                    </a:solidFill>
                  </a:tcPr>
                </a:tc>
                <a:tc>
                  <a:txBody>
                    <a:bodyPr/>
                    <a:lstStyle/>
                    <a:p>
                      <a:pPr algn="l"/>
                      <a:r>
                        <a:rPr lang="en-US" sz="600" b="1" dirty="0" smtClean="0">
                          <a:solidFill>
                            <a:schemeClr val="bg1"/>
                          </a:solidFill>
                        </a:rPr>
                        <a:t>Human Interaction</a:t>
                      </a:r>
                      <a:endParaRPr lang="en-US" sz="600" b="1" dirty="0">
                        <a:solidFill>
                          <a:schemeClr val="bg1"/>
                        </a:solidFill>
                      </a:endParaRPr>
                    </a:p>
                  </a:txBody>
                  <a:tcPr marL="36000" marR="36000" marT="18000" marB="18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algn="l"/>
                      <a:r>
                        <a:rPr lang="en-US" sz="600" b="1" dirty="0" smtClean="0">
                          <a:solidFill>
                            <a:schemeClr val="bg1"/>
                          </a:solidFill>
                        </a:rPr>
                        <a:t>Service</a:t>
                      </a:r>
                      <a:endParaRPr lang="en-US" sz="600" b="1" dirty="0">
                        <a:solidFill>
                          <a:schemeClr val="bg1"/>
                        </a:solidFill>
                      </a:endParaRPr>
                    </a:p>
                  </a:txBody>
                  <a:tcPr marL="36000" marR="36000" marT="18000" marB="18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algn="l"/>
                      <a:r>
                        <a:rPr lang="en-US" sz="600" b="1" dirty="0" smtClean="0">
                          <a:solidFill>
                            <a:schemeClr val="bg1"/>
                          </a:solidFill>
                        </a:rPr>
                        <a:t>Information</a:t>
                      </a:r>
                      <a:endParaRPr lang="en-US" sz="600" b="1" dirty="0">
                        <a:solidFill>
                          <a:schemeClr val="bg1"/>
                        </a:solidFill>
                      </a:endParaRPr>
                    </a:p>
                  </a:txBody>
                  <a:tcPr marL="36000" marR="36000" marT="18000" marB="18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algn="l"/>
                      <a:r>
                        <a:rPr lang="en-US" sz="600" b="1" dirty="0" smtClean="0">
                          <a:solidFill>
                            <a:schemeClr val="bg1"/>
                          </a:solidFill>
                        </a:rPr>
                        <a:t>Integration</a:t>
                      </a:r>
                      <a:endParaRPr lang="en-US" sz="600" b="1" dirty="0">
                        <a:solidFill>
                          <a:schemeClr val="bg1"/>
                        </a:solidFill>
                      </a:endParaRPr>
                    </a:p>
                  </a:txBody>
                  <a:tcPr marL="36000" marR="36000" marT="18000" marB="18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algn="l"/>
                      <a:r>
                        <a:rPr lang="en-US" sz="600" b="1" dirty="0" smtClean="0">
                          <a:solidFill>
                            <a:schemeClr val="bg1"/>
                          </a:solidFill>
                        </a:rPr>
                        <a:t>Monitoring &amp; Mgmt.</a:t>
                      </a:r>
                      <a:endParaRPr lang="en-US" sz="600" b="1" dirty="0">
                        <a:solidFill>
                          <a:schemeClr val="bg1"/>
                        </a:solidFill>
                      </a:endParaRPr>
                    </a:p>
                  </a:txBody>
                  <a:tcPr marL="36000" marR="36000" marT="18000" marB="18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r>
            </a:tbl>
          </a:graphicData>
        </a:graphic>
      </p:graphicFrame>
    </p:spTree>
    <p:extLst>
      <p:ext uri="{BB962C8B-B14F-4D97-AF65-F5344CB8AC3E}">
        <p14:creationId xmlns:p14="http://schemas.microsoft.com/office/powerpoint/2010/main" val="3563110315"/>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981">
          <p15:clr>
            <a:srgbClr val="FBAE40"/>
          </p15:clr>
        </p15:guide>
        <p15:guide id="2" pos="489">
          <p15:clr>
            <a:srgbClr val="FBAE40"/>
          </p15:clr>
        </p15:guide>
        <p15:guide id="3" pos="5751">
          <p15:clr>
            <a:srgbClr val="FBAE40"/>
          </p15:clr>
        </p15:guide>
        <p15:guide id="4" orient="horz" pos="4020">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7_TEXTE">
    <p:spTree>
      <p:nvGrpSpPr>
        <p:cNvPr id="1" name=""/>
        <p:cNvGrpSpPr/>
        <p:nvPr/>
      </p:nvGrpSpPr>
      <p:grpSpPr>
        <a:xfrm>
          <a:off x="0" y="0"/>
          <a:ext cx="0" cy="0"/>
          <a:chOff x="0" y="0"/>
          <a:chExt cx="0" cy="0"/>
        </a:xfrm>
      </p:grpSpPr>
      <p:sp>
        <p:nvSpPr>
          <p:cNvPr id="10" name="Titre 9"/>
          <p:cNvSpPr>
            <a:spLocks noGrp="1"/>
          </p:cNvSpPr>
          <p:nvPr>
            <p:ph type="title"/>
          </p:nvPr>
        </p:nvSpPr>
        <p:spPr>
          <a:xfrm>
            <a:off x="777000" y="331682"/>
            <a:ext cx="8352000" cy="338137"/>
          </a:xfrm>
        </p:spPr>
        <p:txBody>
          <a:bodyPr vert="horz" lIns="0" tIns="0" rIns="0" bIns="0" rtlCol="0" anchor="b" anchorCtr="0">
            <a:noAutofit/>
          </a:bodyPr>
          <a:lstStyle>
            <a:lvl1pPr>
              <a:defRPr lang="fr-FR" sz="1800"/>
            </a:lvl1pPr>
          </a:lstStyle>
          <a:p>
            <a:pPr lvl="0"/>
            <a:r>
              <a:rPr lang="en-US" altLang="ko-KR" dirty="0" smtClean="0"/>
              <a:t>Click to edit Master title style</a:t>
            </a:r>
            <a:endParaRPr lang="fr-FR" dirty="0"/>
          </a:p>
        </p:txBody>
      </p:sp>
      <p:sp>
        <p:nvSpPr>
          <p:cNvPr id="9" name="Espace réservé du texte 11"/>
          <p:cNvSpPr>
            <a:spLocks noGrp="1"/>
          </p:cNvSpPr>
          <p:nvPr>
            <p:ph type="body" sz="quarter" idx="13"/>
          </p:nvPr>
        </p:nvSpPr>
        <p:spPr>
          <a:xfrm>
            <a:off x="777000" y="819403"/>
            <a:ext cx="8352000" cy="279180"/>
          </a:xfrm>
          <a:prstGeom prst="rect">
            <a:avLst/>
          </a:prstGeom>
          <a:solidFill>
            <a:schemeClr val="bg1">
              <a:lumMod val="95000"/>
            </a:schemeClr>
          </a:solidFill>
          <a:ln>
            <a:noFill/>
          </a:ln>
          <a:effectLst>
            <a:outerShdw blurRad="50800" dist="38100" dir="2700000" algn="tl" rotWithShape="0">
              <a:prstClr val="black">
                <a:alpha val="40000"/>
              </a:prstClr>
            </a:outerShdw>
          </a:effectLst>
        </p:spPr>
        <p:txBody>
          <a:bodyPr vert="horz" lIns="72000" tIns="46800" rIns="72000" bIns="46800" rtlCol="0" anchor="t">
            <a:spAutoFit/>
          </a:bodyPr>
          <a:lstStyle>
            <a:lvl1pPr>
              <a:defRPr lang="fr-FR" sz="1200" b="1" dirty="0" smtClean="0">
                <a:solidFill>
                  <a:schemeClr val="tx2"/>
                </a:solidFill>
                <a:latin typeface="+mj-ea"/>
                <a:ea typeface="+mj-ea"/>
              </a:defRPr>
            </a:lvl1pPr>
          </a:lstStyle>
          <a:p>
            <a:pPr marL="0" lvl="0" indent="0">
              <a:buNone/>
            </a:pPr>
            <a:r>
              <a:rPr lang="fr-FR" dirty="0" smtClean="0"/>
              <a:t>Modifiez les styles du texte du masque</a:t>
            </a:r>
          </a:p>
        </p:txBody>
      </p:sp>
      <p:sp>
        <p:nvSpPr>
          <p:cNvPr id="8" name="Espace réservé du numéro de diapositive 17"/>
          <p:cNvSpPr>
            <a:spLocks noGrp="1"/>
          </p:cNvSpPr>
          <p:nvPr>
            <p:ph type="sldNum" sz="quarter" idx="4"/>
          </p:nvPr>
        </p:nvSpPr>
        <p:spPr>
          <a:xfrm>
            <a:off x="152400" y="6511777"/>
            <a:ext cx="434237" cy="214797"/>
          </a:xfrm>
          <a:prstGeom prst="rect">
            <a:avLst/>
          </a:prstGeom>
        </p:spPr>
        <p:txBody>
          <a:bodyPr vert="horz" lIns="0" tIns="0" rIns="0" bIns="0" rtlCol="0" anchor="b" anchorCtr="0"/>
          <a:lstStyle>
            <a:lvl1pPr algn="ctr" rtl="0" fontAlgn="base">
              <a:spcBef>
                <a:spcPct val="0"/>
              </a:spcBef>
              <a:spcAft>
                <a:spcPct val="0"/>
              </a:spcAft>
              <a:defRPr lang="fr-FR" sz="800" b="1" kern="1200" smtClean="0">
                <a:solidFill>
                  <a:schemeClr val="tx2"/>
                </a:solidFill>
                <a:latin typeface="Century Gothic" pitchFamily="34" charset="0"/>
                <a:ea typeface="ＭＳ Ｐゴシック" pitchFamily="34" charset="-128"/>
                <a:cs typeface="Arial" pitchFamily="34" charset="0"/>
              </a:defRPr>
            </a:lvl1pPr>
          </a:lstStyle>
          <a:p>
            <a:fld id="{3801209A-EBCB-4229-9A21-B7869465F47A}" type="slidenum">
              <a:rPr lang="en-US" altLang="ko-KR" smtClean="0"/>
              <a:pPr/>
              <a:t>‹#›</a:t>
            </a:fld>
            <a:r>
              <a:rPr lang="en-US" altLang="ko-KR" dirty="0" smtClean="0"/>
              <a:t> </a:t>
            </a:r>
            <a:endParaRPr lang="ko-KR" altLang="en-US" dirty="0"/>
          </a:p>
        </p:txBody>
      </p:sp>
      <p:graphicFrame>
        <p:nvGraphicFramePr>
          <p:cNvPr id="5" name="Table 4"/>
          <p:cNvGraphicFramePr>
            <a:graphicFrameLocks noGrp="1"/>
          </p:cNvGraphicFramePr>
          <p:nvPr userDrawn="1">
            <p:extLst>
              <p:ext uri="{D42A27DB-BD31-4B8C-83A1-F6EECF244321}">
                <p14:modId xmlns:p14="http://schemas.microsoft.com/office/powerpoint/2010/main" val="2094108517"/>
              </p:ext>
            </p:extLst>
          </p:nvPr>
        </p:nvGraphicFramePr>
        <p:xfrm>
          <a:off x="1173018" y="33111"/>
          <a:ext cx="7955982" cy="254880"/>
        </p:xfrm>
        <a:graphic>
          <a:graphicData uri="http://schemas.openxmlformats.org/drawingml/2006/table">
            <a:tbl>
              <a:tblPr>
                <a:tableStyleId>{5C22544A-7EE6-4342-B048-85BDC9FD1C3A}</a:tableStyleId>
              </a:tblPr>
              <a:tblGrid>
                <a:gridCol w="883998"/>
                <a:gridCol w="883998"/>
                <a:gridCol w="883998"/>
                <a:gridCol w="883998"/>
                <a:gridCol w="883998"/>
                <a:gridCol w="883998"/>
                <a:gridCol w="883998"/>
                <a:gridCol w="883998"/>
                <a:gridCol w="883998"/>
              </a:tblGrid>
              <a:tr h="0">
                <a:tc gridSpan="2">
                  <a:txBody>
                    <a:bodyPr/>
                    <a:lstStyle/>
                    <a:p>
                      <a:pPr algn="l"/>
                      <a:r>
                        <a:rPr lang="en-US" sz="600" b="1" dirty="0" smtClean="0">
                          <a:solidFill>
                            <a:schemeClr val="bg1"/>
                          </a:solidFill>
                        </a:rPr>
                        <a:t>IS Architecture</a:t>
                      </a:r>
                      <a:endParaRPr lang="en-US" sz="600" b="1" dirty="0">
                        <a:solidFill>
                          <a:schemeClr val="bg1"/>
                        </a:solidFill>
                      </a:endParaRPr>
                    </a:p>
                  </a:txBody>
                  <a:tcPr marL="36000" marR="36000" marT="18000" marB="18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dirty="0">
                        <a:solidFill>
                          <a:schemeClr val="bg1"/>
                        </a:solidFill>
                      </a:endParaRPr>
                    </a:p>
                  </a:txBody>
                  <a:tcPr>
                    <a:solidFill>
                      <a:schemeClr val="bg1">
                        <a:lumMod val="85000"/>
                      </a:schemeClr>
                    </a:solidFill>
                  </a:tcPr>
                </a:tc>
                <a:tc rowSpan="2">
                  <a:txBody>
                    <a:bodyPr/>
                    <a:lstStyle/>
                    <a:p>
                      <a:pPr algn="l"/>
                      <a:r>
                        <a:rPr lang="en-US" sz="600" b="1" dirty="0" smtClean="0">
                          <a:solidFill>
                            <a:schemeClr val="bg1"/>
                          </a:solidFill>
                        </a:rPr>
                        <a:t>Infrastructure</a:t>
                      </a:r>
                      <a:endParaRPr lang="en-US" sz="600" b="1" dirty="0">
                        <a:solidFill>
                          <a:schemeClr val="bg1"/>
                        </a:solidFill>
                      </a:endParaRPr>
                    </a:p>
                  </a:txBody>
                  <a:tcPr marL="36000" marR="36000" marT="18000" marB="18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gridSpan="6">
                  <a:txBody>
                    <a:bodyPr/>
                    <a:lstStyle/>
                    <a:p>
                      <a:pPr algn="l"/>
                      <a:r>
                        <a:rPr lang="en-US" sz="600" b="1" dirty="0" smtClean="0">
                          <a:solidFill>
                            <a:schemeClr val="bg1"/>
                          </a:solidFill>
                        </a:rPr>
                        <a:t>Vertical Architecture</a:t>
                      </a:r>
                      <a:endParaRPr lang="en-US" sz="600" b="1" dirty="0">
                        <a:solidFill>
                          <a:schemeClr val="bg1"/>
                        </a:solidFill>
                      </a:endParaRPr>
                    </a:p>
                  </a:txBody>
                  <a:tcPr marL="36000" marR="36000" marT="18000" marB="18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7030A0"/>
                    </a:solidFill>
                  </a:tcPr>
                </a:tc>
                <a:tc hMerge="1">
                  <a:txBody>
                    <a:bodyPr/>
                    <a:lstStyle/>
                    <a:p>
                      <a:endParaRPr lang="en-US" sz="700" dirty="0">
                        <a:solidFill>
                          <a:schemeClr val="bg1"/>
                        </a:solidFill>
                      </a:endParaRPr>
                    </a:p>
                  </a:txBody>
                  <a:tcPr>
                    <a:solidFill>
                      <a:schemeClr val="bg1">
                        <a:lumMod val="85000"/>
                      </a:schemeClr>
                    </a:solidFill>
                  </a:tcPr>
                </a:tc>
                <a:tc hMerge="1">
                  <a:txBody>
                    <a:bodyPr/>
                    <a:lstStyle/>
                    <a:p>
                      <a:endParaRPr lang="en-US" sz="700" dirty="0">
                        <a:solidFill>
                          <a:schemeClr val="bg1"/>
                        </a:solidFill>
                      </a:endParaRPr>
                    </a:p>
                  </a:txBody>
                  <a:tcPr>
                    <a:solidFill>
                      <a:schemeClr val="bg1">
                        <a:lumMod val="85000"/>
                      </a:schemeClr>
                    </a:solidFill>
                  </a:tcPr>
                </a:tc>
                <a:tc hMerge="1">
                  <a:txBody>
                    <a:bodyPr/>
                    <a:lstStyle/>
                    <a:p>
                      <a:endParaRPr lang="en-US" sz="700" dirty="0">
                        <a:solidFill>
                          <a:schemeClr val="bg1"/>
                        </a:solidFill>
                      </a:endParaRPr>
                    </a:p>
                  </a:txBody>
                  <a:tcPr>
                    <a:solidFill>
                      <a:schemeClr val="bg1">
                        <a:lumMod val="85000"/>
                      </a:schemeClr>
                    </a:solidFill>
                  </a:tcPr>
                </a:tc>
                <a:tc hMerge="1">
                  <a:txBody>
                    <a:bodyPr/>
                    <a:lstStyle/>
                    <a:p>
                      <a:endParaRPr lang="en-US" sz="700" dirty="0">
                        <a:solidFill>
                          <a:schemeClr val="bg1"/>
                        </a:solidFill>
                      </a:endParaRPr>
                    </a:p>
                  </a:txBody>
                  <a:tcPr>
                    <a:solidFill>
                      <a:schemeClr val="bg1">
                        <a:lumMod val="85000"/>
                      </a:schemeClr>
                    </a:solidFill>
                  </a:tcPr>
                </a:tc>
                <a:tc hMerge="1">
                  <a:txBody>
                    <a:bodyPr/>
                    <a:lstStyle/>
                    <a:p>
                      <a:endParaRPr lang="en-US" sz="600" dirty="0">
                        <a:solidFill>
                          <a:schemeClr val="bg1"/>
                        </a:solidFill>
                      </a:endParaRPr>
                    </a:p>
                  </a:txBody>
                  <a:tcPr>
                    <a:solidFill>
                      <a:schemeClr val="bg1">
                        <a:lumMod val="85000"/>
                      </a:schemeClr>
                    </a:solidFill>
                  </a:tcPr>
                </a:tc>
              </a:tr>
              <a:tr h="0">
                <a:tc>
                  <a:txBody>
                    <a:bodyPr/>
                    <a:lstStyle/>
                    <a:p>
                      <a:pPr algn="l"/>
                      <a:r>
                        <a:rPr lang="en-US" sz="600" b="1" dirty="0" smtClean="0">
                          <a:solidFill>
                            <a:schemeClr val="bg1"/>
                          </a:solidFill>
                        </a:rPr>
                        <a:t>Application</a:t>
                      </a:r>
                      <a:endParaRPr lang="en-US" sz="600" b="1" dirty="0">
                        <a:solidFill>
                          <a:schemeClr val="bg1"/>
                        </a:solidFill>
                      </a:endParaRPr>
                    </a:p>
                  </a:txBody>
                  <a:tcPr marL="36000" marR="36000" marT="18000" marB="18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algn="l"/>
                      <a:r>
                        <a:rPr lang="en-US" sz="600" b="1" dirty="0" smtClean="0">
                          <a:solidFill>
                            <a:schemeClr val="bg1"/>
                          </a:solidFill>
                        </a:rPr>
                        <a:t>Data</a:t>
                      </a:r>
                      <a:endParaRPr lang="en-US" sz="600" b="1" dirty="0">
                        <a:solidFill>
                          <a:schemeClr val="bg1"/>
                        </a:solidFill>
                      </a:endParaRPr>
                    </a:p>
                  </a:txBody>
                  <a:tcPr marL="36000" marR="36000" marT="18000" marB="18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vMerge="1">
                  <a:txBody>
                    <a:bodyPr/>
                    <a:lstStyle/>
                    <a:p>
                      <a:endParaRPr lang="en-US" sz="500" b="1" dirty="0">
                        <a:solidFill>
                          <a:schemeClr val="bg1"/>
                        </a:solidFill>
                      </a:endParaRPr>
                    </a:p>
                  </a:txBody>
                  <a:tcPr marL="72000" marR="72000" marT="18000" marB="18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60000"/>
                        <a:lumOff val="40000"/>
                      </a:schemeClr>
                    </a:solidFill>
                  </a:tcPr>
                </a:tc>
                <a:tc>
                  <a:txBody>
                    <a:bodyPr/>
                    <a:lstStyle/>
                    <a:p>
                      <a:pPr algn="l"/>
                      <a:r>
                        <a:rPr lang="en-US" sz="600" b="1" dirty="0" smtClean="0">
                          <a:solidFill>
                            <a:schemeClr val="bg1"/>
                          </a:solidFill>
                        </a:rPr>
                        <a:t>Security</a:t>
                      </a:r>
                      <a:endParaRPr lang="en-US" sz="600" b="1" dirty="0">
                        <a:solidFill>
                          <a:schemeClr val="bg1"/>
                        </a:solidFill>
                      </a:endParaRPr>
                    </a:p>
                  </a:txBody>
                  <a:tcPr marL="36000" marR="36000" marT="18000" marB="18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algn="l"/>
                      <a:r>
                        <a:rPr lang="en-US" sz="600" b="1" dirty="0" smtClean="0">
                          <a:solidFill>
                            <a:schemeClr val="bg1"/>
                          </a:solidFill>
                        </a:rPr>
                        <a:t>Human Interaction</a:t>
                      </a:r>
                      <a:endParaRPr lang="en-US" sz="600" b="1" dirty="0">
                        <a:solidFill>
                          <a:schemeClr val="bg1"/>
                        </a:solidFill>
                      </a:endParaRPr>
                    </a:p>
                  </a:txBody>
                  <a:tcPr marL="36000" marR="36000" marT="18000" marB="18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BA9CC9"/>
                    </a:solidFill>
                  </a:tcPr>
                </a:tc>
                <a:tc>
                  <a:txBody>
                    <a:bodyPr/>
                    <a:lstStyle/>
                    <a:p>
                      <a:pPr algn="l"/>
                      <a:r>
                        <a:rPr lang="en-US" sz="600" b="1" dirty="0" smtClean="0">
                          <a:solidFill>
                            <a:schemeClr val="bg1"/>
                          </a:solidFill>
                        </a:rPr>
                        <a:t>Service</a:t>
                      </a:r>
                      <a:endParaRPr lang="en-US" sz="600" b="1" dirty="0">
                        <a:solidFill>
                          <a:schemeClr val="bg1"/>
                        </a:solidFill>
                      </a:endParaRPr>
                    </a:p>
                  </a:txBody>
                  <a:tcPr marL="36000" marR="36000" marT="18000" marB="18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algn="l"/>
                      <a:r>
                        <a:rPr lang="en-US" sz="600" b="1" dirty="0" smtClean="0">
                          <a:solidFill>
                            <a:schemeClr val="bg1"/>
                          </a:solidFill>
                        </a:rPr>
                        <a:t>Information</a:t>
                      </a:r>
                      <a:endParaRPr lang="en-US" sz="600" b="1" dirty="0">
                        <a:solidFill>
                          <a:schemeClr val="bg1"/>
                        </a:solidFill>
                      </a:endParaRPr>
                    </a:p>
                  </a:txBody>
                  <a:tcPr marL="36000" marR="36000" marT="18000" marB="18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algn="l"/>
                      <a:r>
                        <a:rPr lang="en-US" sz="600" b="1" dirty="0" smtClean="0">
                          <a:solidFill>
                            <a:schemeClr val="bg1"/>
                          </a:solidFill>
                        </a:rPr>
                        <a:t>Integration</a:t>
                      </a:r>
                      <a:endParaRPr lang="en-US" sz="600" b="1" dirty="0">
                        <a:solidFill>
                          <a:schemeClr val="bg1"/>
                        </a:solidFill>
                      </a:endParaRPr>
                    </a:p>
                  </a:txBody>
                  <a:tcPr marL="36000" marR="36000" marT="18000" marB="18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algn="l"/>
                      <a:r>
                        <a:rPr lang="en-US" sz="600" b="1" dirty="0" smtClean="0">
                          <a:solidFill>
                            <a:schemeClr val="bg1"/>
                          </a:solidFill>
                        </a:rPr>
                        <a:t>Monitoring &amp; Mgmt.</a:t>
                      </a:r>
                      <a:endParaRPr lang="en-US" sz="600" b="1" dirty="0">
                        <a:solidFill>
                          <a:schemeClr val="bg1"/>
                        </a:solidFill>
                      </a:endParaRPr>
                    </a:p>
                  </a:txBody>
                  <a:tcPr marL="36000" marR="36000" marT="18000" marB="18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r>
            </a:tbl>
          </a:graphicData>
        </a:graphic>
      </p:graphicFrame>
    </p:spTree>
    <p:extLst>
      <p:ext uri="{BB962C8B-B14F-4D97-AF65-F5344CB8AC3E}">
        <p14:creationId xmlns:p14="http://schemas.microsoft.com/office/powerpoint/2010/main" val="2303229949"/>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981">
          <p15:clr>
            <a:srgbClr val="FBAE40"/>
          </p15:clr>
        </p15:guide>
        <p15:guide id="2" pos="489">
          <p15:clr>
            <a:srgbClr val="FBAE40"/>
          </p15:clr>
        </p15:guide>
        <p15:guide id="3" pos="5751">
          <p15:clr>
            <a:srgbClr val="FBAE40"/>
          </p15:clr>
        </p15:guide>
        <p15:guide id="4" orient="horz" pos="402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8_TEXTE">
    <p:spTree>
      <p:nvGrpSpPr>
        <p:cNvPr id="1" name=""/>
        <p:cNvGrpSpPr/>
        <p:nvPr/>
      </p:nvGrpSpPr>
      <p:grpSpPr>
        <a:xfrm>
          <a:off x="0" y="0"/>
          <a:ext cx="0" cy="0"/>
          <a:chOff x="0" y="0"/>
          <a:chExt cx="0" cy="0"/>
        </a:xfrm>
      </p:grpSpPr>
      <p:sp>
        <p:nvSpPr>
          <p:cNvPr id="10" name="Titre 9"/>
          <p:cNvSpPr>
            <a:spLocks noGrp="1"/>
          </p:cNvSpPr>
          <p:nvPr>
            <p:ph type="title"/>
          </p:nvPr>
        </p:nvSpPr>
        <p:spPr>
          <a:xfrm>
            <a:off x="777000" y="331682"/>
            <a:ext cx="8352000" cy="338137"/>
          </a:xfrm>
        </p:spPr>
        <p:txBody>
          <a:bodyPr vert="horz" lIns="0" tIns="0" rIns="0" bIns="0" rtlCol="0" anchor="b" anchorCtr="0">
            <a:noAutofit/>
          </a:bodyPr>
          <a:lstStyle>
            <a:lvl1pPr>
              <a:defRPr lang="fr-FR" sz="1800"/>
            </a:lvl1pPr>
          </a:lstStyle>
          <a:p>
            <a:pPr lvl="0"/>
            <a:r>
              <a:rPr lang="en-US" altLang="ko-KR" dirty="0" smtClean="0"/>
              <a:t>Click to edit Master title style</a:t>
            </a:r>
            <a:endParaRPr lang="fr-FR" dirty="0"/>
          </a:p>
        </p:txBody>
      </p:sp>
      <p:sp>
        <p:nvSpPr>
          <p:cNvPr id="9" name="Espace réservé du texte 11"/>
          <p:cNvSpPr>
            <a:spLocks noGrp="1"/>
          </p:cNvSpPr>
          <p:nvPr>
            <p:ph type="body" sz="quarter" idx="13"/>
          </p:nvPr>
        </p:nvSpPr>
        <p:spPr>
          <a:xfrm>
            <a:off x="777000" y="819403"/>
            <a:ext cx="8352000" cy="279180"/>
          </a:xfrm>
          <a:prstGeom prst="rect">
            <a:avLst/>
          </a:prstGeom>
          <a:solidFill>
            <a:schemeClr val="bg1">
              <a:lumMod val="95000"/>
            </a:schemeClr>
          </a:solidFill>
          <a:ln>
            <a:noFill/>
          </a:ln>
          <a:effectLst>
            <a:outerShdw blurRad="50800" dist="38100" dir="2700000" algn="tl" rotWithShape="0">
              <a:prstClr val="black">
                <a:alpha val="40000"/>
              </a:prstClr>
            </a:outerShdw>
          </a:effectLst>
        </p:spPr>
        <p:txBody>
          <a:bodyPr vert="horz" lIns="72000" tIns="46800" rIns="72000" bIns="46800" rtlCol="0" anchor="t">
            <a:spAutoFit/>
          </a:bodyPr>
          <a:lstStyle>
            <a:lvl1pPr>
              <a:defRPr lang="fr-FR" sz="1200" b="1" dirty="0" smtClean="0">
                <a:solidFill>
                  <a:schemeClr val="tx2"/>
                </a:solidFill>
                <a:latin typeface="+mj-ea"/>
                <a:ea typeface="+mj-ea"/>
              </a:defRPr>
            </a:lvl1pPr>
          </a:lstStyle>
          <a:p>
            <a:pPr marL="0" lvl="0" indent="0">
              <a:buNone/>
            </a:pPr>
            <a:r>
              <a:rPr lang="fr-FR" dirty="0" smtClean="0"/>
              <a:t>Modifiez les styles du texte du masque</a:t>
            </a:r>
          </a:p>
        </p:txBody>
      </p:sp>
      <p:sp>
        <p:nvSpPr>
          <p:cNvPr id="8" name="Espace réservé du numéro de diapositive 17"/>
          <p:cNvSpPr>
            <a:spLocks noGrp="1"/>
          </p:cNvSpPr>
          <p:nvPr>
            <p:ph type="sldNum" sz="quarter" idx="4"/>
          </p:nvPr>
        </p:nvSpPr>
        <p:spPr>
          <a:xfrm>
            <a:off x="152400" y="6511777"/>
            <a:ext cx="434237" cy="214797"/>
          </a:xfrm>
          <a:prstGeom prst="rect">
            <a:avLst/>
          </a:prstGeom>
        </p:spPr>
        <p:txBody>
          <a:bodyPr vert="horz" lIns="0" tIns="0" rIns="0" bIns="0" rtlCol="0" anchor="b" anchorCtr="0"/>
          <a:lstStyle>
            <a:lvl1pPr algn="ctr" rtl="0" fontAlgn="base">
              <a:spcBef>
                <a:spcPct val="0"/>
              </a:spcBef>
              <a:spcAft>
                <a:spcPct val="0"/>
              </a:spcAft>
              <a:defRPr lang="fr-FR" sz="800" b="1" kern="1200" smtClean="0">
                <a:solidFill>
                  <a:schemeClr val="tx2"/>
                </a:solidFill>
                <a:latin typeface="Century Gothic" pitchFamily="34" charset="0"/>
                <a:ea typeface="ＭＳ Ｐゴシック" pitchFamily="34" charset="-128"/>
                <a:cs typeface="Arial" pitchFamily="34" charset="0"/>
              </a:defRPr>
            </a:lvl1pPr>
          </a:lstStyle>
          <a:p>
            <a:fld id="{3801209A-EBCB-4229-9A21-B7869465F47A}" type="slidenum">
              <a:rPr lang="en-US" altLang="ko-KR" smtClean="0"/>
              <a:pPr/>
              <a:t>‹#›</a:t>
            </a:fld>
            <a:r>
              <a:rPr lang="en-US" altLang="ko-KR" dirty="0" smtClean="0"/>
              <a:t> </a:t>
            </a:r>
            <a:endParaRPr lang="ko-KR" altLang="en-US" dirty="0"/>
          </a:p>
        </p:txBody>
      </p:sp>
      <p:graphicFrame>
        <p:nvGraphicFramePr>
          <p:cNvPr id="5" name="Table 4"/>
          <p:cNvGraphicFramePr>
            <a:graphicFrameLocks noGrp="1"/>
          </p:cNvGraphicFramePr>
          <p:nvPr userDrawn="1">
            <p:extLst>
              <p:ext uri="{D42A27DB-BD31-4B8C-83A1-F6EECF244321}">
                <p14:modId xmlns:p14="http://schemas.microsoft.com/office/powerpoint/2010/main" val="2712936859"/>
              </p:ext>
            </p:extLst>
          </p:nvPr>
        </p:nvGraphicFramePr>
        <p:xfrm>
          <a:off x="1173018" y="33111"/>
          <a:ext cx="7955982" cy="254880"/>
        </p:xfrm>
        <a:graphic>
          <a:graphicData uri="http://schemas.openxmlformats.org/drawingml/2006/table">
            <a:tbl>
              <a:tblPr>
                <a:tableStyleId>{5C22544A-7EE6-4342-B048-85BDC9FD1C3A}</a:tableStyleId>
              </a:tblPr>
              <a:tblGrid>
                <a:gridCol w="883998"/>
                <a:gridCol w="883998"/>
                <a:gridCol w="883998"/>
                <a:gridCol w="883998"/>
                <a:gridCol w="883998"/>
                <a:gridCol w="883998"/>
                <a:gridCol w="883998"/>
                <a:gridCol w="883998"/>
                <a:gridCol w="883998"/>
              </a:tblGrid>
              <a:tr h="0">
                <a:tc gridSpan="2">
                  <a:txBody>
                    <a:bodyPr/>
                    <a:lstStyle/>
                    <a:p>
                      <a:pPr algn="l"/>
                      <a:r>
                        <a:rPr lang="en-US" sz="600" b="1" dirty="0" smtClean="0">
                          <a:solidFill>
                            <a:schemeClr val="bg1"/>
                          </a:solidFill>
                        </a:rPr>
                        <a:t>IS Architecture</a:t>
                      </a:r>
                      <a:endParaRPr lang="en-US" sz="600" b="1" dirty="0">
                        <a:solidFill>
                          <a:schemeClr val="bg1"/>
                        </a:solidFill>
                      </a:endParaRPr>
                    </a:p>
                  </a:txBody>
                  <a:tcPr marL="36000" marR="36000" marT="18000" marB="18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dirty="0">
                        <a:solidFill>
                          <a:schemeClr val="bg1"/>
                        </a:solidFill>
                      </a:endParaRPr>
                    </a:p>
                  </a:txBody>
                  <a:tcPr>
                    <a:solidFill>
                      <a:schemeClr val="bg1">
                        <a:lumMod val="85000"/>
                      </a:schemeClr>
                    </a:solidFill>
                  </a:tcPr>
                </a:tc>
                <a:tc rowSpan="2">
                  <a:txBody>
                    <a:bodyPr/>
                    <a:lstStyle/>
                    <a:p>
                      <a:pPr algn="l"/>
                      <a:r>
                        <a:rPr lang="en-US" sz="600" b="1" dirty="0" smtClean="0">
                          <a:solidFill>
                            <a:schemeClr val="bg1"/>
                          </a:solidFill>
                        </a:rPr>
                        <a:t>Infrastructure</a:t>
                      </a:r>
                      <a:endParaRPr lang="en-US" sz="600" b="1" dirty="0">
                        <a:solidFill>
                          <a:schemeClr val="bg1"/>
                        </a:solidFill>
                      </a:endParaRPr>
                    </a:p>
                  </a:txBody>
                  <a:tcPr marL="36000" marR="36000" marT="18000" marB="18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gridSpan="6">
                  <a:txBody>
                    <a:bodyPr/>
                    <a:lstStyle/>
                    <a:p>
                      <a:pPr algn="l"/>
                      <a:r>
                        <a:rPr lang="en-US" sz="600" b="1" dirty="0" smtClean="0">
                          <a:solidFill>
                            <a:schemeClr val="bg1"/>
                          </a:solidFill>
                        </a:rPr>
                        <a:t>Vertical Architecture</a:t>
                      </a:r>
                      <a:endParaRPr lang="en-US" sz="600" b="1" dirty="0">
                        <a:solidFill>
                          <a:schemeClr val="bg1"/>
                        </a:solidFill>
                      </a:endParaRPr>
                    </a:p>
                  </a:txBody>
                  <a:tcPr marL="36000" marR="36000" marT="18000" marB="18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7030A0"/>
                    </a:solidFill>
                  </a:tcPr>
                </a:tc>
                <a:tc hMerge="1">
                  <a:txBody>
                    <a:bodyPr/>
                    <a:lstStyle/>
                    <a:p>
                      <a:endParaRPr lang="en-US" sz="700" dirty="0">
                        <a:solidFill>
                          <a:schemeClr val="bg1"/>
                        </a:solidFill>
                      </a:endParaRPr>
                    </a:p>
                  </a:txBody>
                  <a:tcPr>
                    <a:solidFill>
                      <a:schemeClr val="bg1">
                        <a:lumMod val="85000"/>
                      </a:schemeClr>
                    </a:solidFill>
                  </a:tcPr>
                </a:tc>
                <a:tc hMerge="1">
                  <a:txBody>
                    <a:bodyPr/>
                    <a:lstStyle/>
                    <a:p>
                      <a:endParaRPr lang="en-US" sz="700" dirty="0">
                        <a:solidFill>
                          <a:schemeClr val="bg1"/>
                        </a:solidFill>
                      </a:endParaRPr>
                    </a:p>
                  </a:txBody>
                  <a:tcPr>
                    <a:solidFill>
                      <a:schemeClr val="bg1">
                        <a:lumMod val="85000"/>
                      </a:schemeClr>
                    </a:solidFill>
                  </a:tcPr>
                </a:tc>
                <a:tc hMerge="1">
                  <a:txBody>
                    <a:bodyPr/>
                    <a:lstStyle/>
                    <a:p>
                      <a:endParaRPr lang="en-US" sz="700" dirty="0">
                        <a:solidFill>
                          <a:schemeClr val="bg1"/>
                        </a:solidFill>
                      </a:endParaRPr>
                    </a:p>
                  </a:txBody>
                  <a:tcPr>
                    <a:solidFill>
                      <a:schemeClr val="bg1">
                        <a:lumMod val="85000"/>
                      </a:schemeClr>
                    </a:solidFill>
                  </a:tcPr>
                </a:tc>
                <a:tc hMerge="1">
                  <a:txBody>
                    <a:bodyPr/>
                    <a:lstStyle/>
                    <a:p>
                      <a:endParaRPr lang="en-US" sz="700" dirty="0">
                        <a:solidFill>
                          <a:schemeClr val="bg1"/>
                        </a:solidFill>
                      </a:endParaRPr>
                    </a:p>
                  </a:txBody>
                  <a:tcPr>
                    <a:solidFill>
                      <a:schemeClr val="bg1">
                        <a:lumMod val="85000"/>
                      </a:schemeClr>
                    </a:solidFill>
                  </a:tcPr>
                </a:tc>
                <a:tc hMerge="1">
                  <a:txBody>
                    <a:bodyPr/>
                    <a:lstStyle/>
                    <a:p>
                      <a:endParaRPr lang="en-US" sz="600" dirty="0">
                        <a:solidFill>
                          <a:schemeClr val="bg1"/>
                        </a:solidFill>
                      </a:endParaRPr>
                    </a:p>
                  </a:txBody>
                  <a:tcPr>
                    <a:solidFill>
                      <a:schemeClr val="bg1">
                        <a:lumMod val="85000"/>
                      </a:schemeClr>
                    </a:solidFill>
                  </a:tcPr>
                </a:tc>
              </a:tr>
              <a:tr h="0">
                <a:tc>
                  <a:txBody>
                    <a:bodyPr/>
                    <a:lstStyle/>
                    <a:p>
                      <a:pPr algn="l"/>
                      <a:r>
                        <a:rPr lang="en-US" sz="600" b="1" dirty="0" smtClean="0">
                          <a:solidFill>
                            <a:schemeClr val="bg1"/>
                          </a:solidFill>
                        </a:rPr>
                        <a:t>Application</a:t>
                      </a:r>
                      <a:endParaRPr lang="en-US" sz="600" b="1" dirty="0">
                        <a:solidFill>
                          <a:schemeClr val="bg1"/>
                        </a:solidFill>
                      </a:endParaRPr>
                    </a:p>
                  </a:txBody>
                  <a:tcPr marL="36000" marR="36000" marT="18000" marB="18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algn="l"/>
                      <a:r>
                        <a:rPr lang="en-US" sz="600" b="1" dirty="0" smtClean="0">
                          <a:solidFill>
                            <a:schemeClr val="bg1"/>
                          </a:solidFill>
                        </a:rPr>
                        <a:t>Data</a:t>
                      </a:r>
                      <a:endParaRPr lang="en-US" sz="600" b="1" dirty="0">
                        <a:solidFill>
                          <a:schemeClr val="bg1"/>
                        </a:solidFill>
                      </a:endParaRPr>
                    </a:p>
                  </a:txBody>
                  <a:tcPr marL="36000" marR="36000" marT="18000" marB="18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vMerge="1">
                  <a:txBody>
                    <a:bodyPr/>
                    <a:lstStyle/>
                    <a:p>
                      <a:endParaRPr lang="en-US" sz="500" b="1" dirty="0">
                        <a:solidFill>
                          <a:schemeClr val="bg1"/>
                        </a:solidFill>
                      </a:endParaRPr>
                    </a:p>
                  </a:txBody>
                  <a:tcPr marL="72000" marR="72000" marT="18000" marB="18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60000"/>
                        <a:lumOff val="40000"/>
                      </a:schemeClr>
                    </a:solidFill>
                  </a:tcPr>
                </a:tc>
                <a:tc>
                  <a:txBody>
                    <a:bodyPr/>
                    <a:lstStyle/>
                    <a:p>
                      <a:pPr algn="l"/>
                      <a:r>
                        <a:rPr lang="en-US" sz="600" b="1" dirty="0" smtClean="0">
                          <a:solidFill>
                            <a:schemeClr val="bg1"/>
                          </a:solidFill>
                        </a:rPr>
                        <a:t>Security</a:t>
                      </a:r>
                      <a:endParaRPr lang="en-US" sz="600" b="1" dirty="0">
                        <a:solidFill>
                          <a:schemeClr val="bg1"/>
                        </a:solidFill>
                      </a:endParaRPr>
                    </a:p>
                  </a:txBody>
                  <a:tcPr marL="36000" marR="36000" marT="18000" marB="18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algn="l"/>
                      <a:r>
                        <a:rPr lang="en-US" sz="600" b="1" dirty="0" smtClean="0">
                          <a:solidFill>
                            <a:schemeClr val="bg1"/>
                          </a:solidFill>
                        </a:rPr>
                        <a:t>Human Interaction</a:t>
                      </a:r>
                      <a:endParaRPr lang="en-US" sz="600" b="1" dirty="0">
                        <a:solidFill>
                          <a:schemeClr val="bg1"/>
                        </a:solidFill>
                      </a:endParaRPr>
                    </a:p>
                  </a:txBody>
                  <a:tcPr marL="36000" marR="36000" marT="18000" marB="18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algn="l"/>
                      <a:r>
                        <a:rPr lang="en-US" sz="600" b="1" dirty="0" smtClean="0">
                          <a:solidFill>
                            <a:schemeClr val="bg1"/>
                          </a:solidFill>
                        </a:rPr>
                        <a:t>Service</a:t>
                      </a:r>
                      <a:endParaRPr lang="en-US" sz="600" b="1" dirty="0">
                        <a:solidFill>
                          <a:schemeClr val="bg1"/>
                        </a:solidFill>
                      </a:endParaRPr>
                    </a:p>
                  </a:txBody>
                  <a:tcPr marL="36000" marR="36000" marT="18000" marB="18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BA9CC9"/>
                    </a:solidFill>
                  </a:tcPr>
                </a:tc>
                <a:tc>
                  <a:txBody>
                    <a:bodyPr/>
                    <a:lstStyle/>
                    <a:p>
                      <a:pPr algn="l"/>
                      <a:r>
                        <a:rPr lang="en-US" sz="600" b="1" dirty="0" smtClean="0">
                          <a:solidFill>
                            <a:schemeClr val="bg1"/>
                          </a:solidFill>
                        </a:rPr>
                        <a:t>Information</a:t>
                      </a:r>
                      <a:endParaRPr lang="en-US" sz="600" b="1" dirty="0">
                        <a:solidFill>
                          <a:schemeClr val="bg1"/>
                        </a:solidFill>
                      </a:endParaRPr>
                    </a:p>
                  </a:txBody>
                  <a:tcPr marL="36000" marR="36000" marT="18000" marB="18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algn="l"/>
                      <a:r>
                        <a:rPr lang="en-US" sz="600" b="1" dirty="0" smtClean="0">
                          <a:solidFill>
                            <a:schemeClr val="bg1"/>
                          </a:solidFill>
                        </a:rPr>
                        <a:t>Integration</a:t>
                      </a:r>
                      <a:endParaRPr lang="en-US" sz="600" b="1" dirty="0">
                        <a:solidFill>
                          <a:schemeClr val="bg1"/>
                        </a:solidFill>
                      </a:endParaRPr>
                    </a:p>
                  </a:txBody>
                  <a:tcPr marL="36000" marR="36000" marT="18000" marB="18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algn="l"/>
                      <a:r>
                        <a:rPr lang="en-US" sz="600" b="1" dirty="0" smtClean="0">
                          <a:solidFill>
                            <a:schemeClr val="bg1"/>
                          </a:solidFill>
                        </a:rPr>
                        <a:t>Monitoring &amp; Mgmt.</a:t>
                      </a:r>
                      <a:endParaRPr lang="en-US" sz="600" b="1" dirty="0">
                        <a:solidFill>
                          <a:schemeClr val="bg1"/>
                        </a:solidFill>
                      </a:endParaRPr>
                    </a:p>
                  </a:txBody>
                  <a:tcPr marL="36000" marR="36000" marT="18000" marB="18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r>
            </a:tbl>
          </a:graphicData>
        </a:graphic>
      </p:graphicFrame>
    </p:spTree>
    <p:extLst>
      <p:ext uri="{BB962C8B-B14F-4D97-AF65-F5344CB8AC3E}">
        <p14:creationId xmlns:p14="http://schemas.microsoft.com/office/powerpoint/2010/main" val="2200478834"/>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981">
          <p15:clr>
            <a:srgbClr val="FBAE40"/>
          </p15:clr>
        </p15:guide>
        <p15:guide id="2" pos="489">
          <p15:clr>
            <a:srgbClr val="FBAE40"/>
          </p15:clr>
        </p15:guide>
        <p15:guide id="3" pos="5751">
          <p15:clr>
            <a:srgbClr val="FBAE40"/>
          </p15:clr>
        </p15:guide>
        <p15:guide id="4" orient="horz" pos="402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9_TEXTE">
    <p:spTree>
      <p:nvGrpSpPr>
        <p:cNvPr id="1" name=""/>
        <p:cNvGrpSpPr/>
        <p:nvPr/>
      </p:nvGrpSpPr>
      <p:grpSpPr>
        <a:xfrm>
          <a:off x="0" y="0"/>
          <a:ext cx="0" cy="0"/>
          <a:chOff x="0" y="0"/>
          <a:chExt cx="0" cy="0"/>
        </a:xfrm>
      </p:grpSpPr>
      <p:sp>
        <p:nvSpPr>
          <p:cNvPr id="10" name="Titre 9"/>
          <p:cNvSpPr>
            <a:spLocks noGrp="1"/>
          </p:cNvSpPr>
          <p:nvPr>
            <p:ph type="title"/>
          </p:nvPr>
        </p:nvSpPr>
        <p:spPr>
          <a:xfrm>
            <a:off x="777000" y="331682"/>
            <a:ext cx="8352000" cy="338137"/>
          </a:xfrm>
        </p:spPr>
        <p:txBody>
          <a:bodyPr vert="horz" lIns="0" tIns="0" rIns="0" bIns="0" rtlCol="0" anchor="b" anchorCtr="0">
            <a:noAutofit/>
          </a:bodyPr>
          <a:lstStyle>
            <a:lvl1pPr>
              <a:defRPr lang="fr-FR" sz="1800"/>
            </a:lvl1pPr>
          </a:lstStyle>
          <a:p>
            <a:pPr lvl="0"/>
            <a:r>
              <a:rPr lang="en-US" altLang="ko-KR" dirty="0" smtClean="0"/>
              <a:t>Click to edit Master title style</a:t>
            </a:r>
            <a:endParaRPr lang="fr-FR" dirty="0"/>
          </a:p>
        </p:txBody>
      </p:sp>
      <p:sp>
        <p:nvSpPr>
          <p:cNvPr id="9" name="Espace réservé du texte 11"/>
          <p:cNvSpPr>
            <a:spLocks noGrp="1"/>
          </p:cNvSpPr>
          <p:nvPr>
            <p:ph type="body" sz="quarter" idx="13"/>
          </p:nvPr>
        </p:nvSpPr>
        <p:spPr>
          <a:xfrm>
            <a:off x="777000" y="819403"/>
            <a:ext cx="8352000" cy="279180"/>
          </a:xfrm>
          <a:prstGeom prst="rect">
            <a:avLst/>
          </a:prstGeom>
          <a:solidFill>
            <a:schemeClr val="bg1">
              <a:lumMod val="95000"/>
            </a:schemeClr>
          </a:solidFill>
          <a:ln>
            <a:noFill/>
          </a:ln>
          <a:effectLst>
            <a:outerShdw blurRad="50800" dist="38100" dir="2700000" algn="tl" rotWithShape="0">
              <a:prstClr val="black">
                <a:alpha val="40000"/>
              </a:prstClr>
            </a:outerShdw>
          </a:effectLst>
        </p:spPr>
        <p:txBody>
          <a:bodyPr vert="horz" lIns="72000" tIns="46800" rIns="72000" bIns="46800" rtlCol="0" anchor="t">
            <a:spAutoFit/>
          </a:bodyPr>
          <a:lstStyle>
            <a:lvl1pPr>
              <a:defRPr lang="fr-FR" sz="1200" b="1" dirty="0" smtClean="0">
                <a:solidFill>
                  <a:schemeClr val="tx2"/>
                </a:solidFill>
                <a:latin typeface="+mj-ea"/>
                <a:ea typeface="+mj-ea"/>
              </a:defRPr>
            </a:lvl1pPr>
          </a:lstStyle>
          <a:p>
            <a:pPr marL="0" lvl="0" indent="0">
              <a:buNone/>
            </a:pPr>
            <a:r>
              <a:rPr lang="fr-FR" dirty="0" smtClean="0"/>
              <a:t>Modifiez les styles du texte du masque</a:t>
            </a:r>
          </a:p>
        </p:txBody>
      </p:sp>
      <p:sp>
        <p:nvSpPr>
          <p:cNvPr id="8" name="Espace réservé du numéro de diapositive 17"/>
          <p:cNvSpPr>
            <a:spLocks noGrp="1"/>
          </p:cNvSpPr>
          <p:nvPr>
            <p:ph type="sldNum" sz="quarter" idx="4"/>
          </p:nvPr>
        </p:nvSpPr>
        <p:spPr>
          <a:xfrm>
            <a:off x="152400" y="6511777"/>
            <a:ext cx="434237" cy="214797"/>
          </a:xfrm>
          <a:prstGeom prst="rect">
            <a:avLst/>
          </a:prstGeom>
        </p:spPr>
        <p:txBody>
          <a:bodyPr vert="horz" lIns="0" tIns="0" rIns="0" bIns="0" rtlCol="0" anchor="b" anchorCtr="0"/>
          <a:lstStyle>
            <a:lvl1pPr algn="ctr" rtl="0" fontAlgn="base">
              <a:spcBef>
                <a:spcPct val="0"/>
              </a:spcBef>
              <a:spcAft>
                <a:spcPct val="0"/>
              </a:spcAft>
              <a:defRPr lang="fr-FR" sz="800" b="1" kern="1200" smtClean="0">
                <a:solidFill>
                  <a:schemeClr val="tx2"/>
                </a:solidFill>
                <a:latin typeface="Century Gothic" pitchFamily="34" charset="0"/>
                <a:ea typeface="ＭＳ Ｐゴシック" pitchFamily="34" charset="-128"/>
                <a:cs typeface="Arial" pitchFamily="34" charset="0"/>
              </a:defRPr>
            </a:lvl1pPr>
          </a:lstStyle>
          <a:p>
            <a:fld id="{3801209A-EBCB-4229-9A21-B7869465F47A}" type="slidenum">
              <a:rPr lang="en-US" altLang="ko-KR" smtClean="0"/>
              <a:pPr/>
              <a:t>‹#›</a:t>
            </a:fld>
            <a:r>
              <a:rPr lang="en-US" altLang="ko-KR" dirty="0" smtClean="0"/>
              <a:t> </a:t>
            </a:r>
            <a:endParaRPr lang="ko-KR" altLang="en-US" dirty="0"/>
          </a:p>
        </p:txBody>
      </p:sp>
      <p:graphicFrame>
        <p:nvGraphicFramePr>
          <p:cNvPr id="5" name="Table 4"/>
          <p:cNvGraphicFramePr>
            <a:graphicFrameLocks noGrp="1"/>
          </p:cNvGraphicFramePr>
          <p:nvPr userDrawn="1">
            <p:extLst>
              <p:ext uri="{D42A27DB-BD31-4B8C-83A1-F6EECF244321}">
                <p14:modId xmlns:p14="http://schemas.microsoft.com/office/powerpoint/2010/main" val="1523665362"/>
              </p:ext>
            </p:extLst>
          </p:nvPr>
        </p:nvGraphicFramePr>
        <p:xfrm>
          <a:off x="1173018" y="33111"/>
          <a:ext cx="7955982" cy="254880"/>
        </p:xfrm>
        <a:graphic>
          <a:graphicData uri="http://schemas.openxmlformats.org/drawingml/2006/table">
            <a:tbl>
              <a:tblPr>
                <a:tableStyleId>{5C22544A-7EE6-4342-B048-85BDC9FD1C3A}</a:tableStyleId>
              </a:tblPr>
              <a:tblGrid>
                <a:gridCol w="883998"/>
                <a:gridCol w="883998"/>
                <a:gridCol w="883998"/>
                <a:gridCol w="883998"/>
                <a:gridCol w="883998"/>
                <a:gridCol w="883998"/>
                <a:gridCol w="883998"/>
                <a:gridCol w="883998"/>
                <a:gridCol w="883998"/>
              </a:tblGrid>
              <a:tr h="0">
                <a:tc gridSpan="2">
                  <a:txBody>
                    <a:bodyPr/>
                    <a:lstStyle/>
                    <a:p>
                      <a:pPr algn="l"/>
                      <a:r>
                        <a:rPr lang="en-US" sz="600" b="1" dirty="0" smtClean="0">
                          <a:solidFill>
                            <a:schemeClr val="bg1"/>
                          </a:solidFill>
                        </a:rPr>
                        <a:t>IS Architecture</a:t>
                      </a:r>
                      <a:endParaRPr lang="en-US" sz="600" b="1" dirty="0">
                        <a:solidFill>
                          <a:schemeClr val="bg1"/>
                        </a:solidFill>
                      </a:endParaRPr>
                    </a:p>
                  </a:txBody>
                  <a:tcPr marL="36000" marR="36000" marT="18000" marB="18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dirty="0">
                        <a:solidFill>
                          <a:schemeClr val="bg1"/>
                        </a:solidFill>
                      </a:endParaRPr>
                    </a:p>
                  </a:txBody>
                  <a:tcPr>
                    <a:solidFill>
                      <a:schemeClr val="bg1">
                        <a:lumMod val="85000"/>
                      </a:schemeClr>
                    </a:solidFill>
                  </a:tcPr>
                </a:tc>
                <a:tc rowSpan="2">
                  <a:txBody>
                    <a:bodyPr/>
                    <a:lstStyle/>
                    <a:p>
                      <a:pPr algn="l"/>
                      <a:r>
                        <a:rPr lang="en-US" sz="600" b="1" dirty="0" smtClean="0">
                          <a:solidFill>
                            <a:schemeClr val="bg1"/>
                          </a:solidFill>
                        </a:rPr>
                        <a:t>Infrastructure</a:t>
                      </a:r>
                      <a:endParaRPr lang="en-US" sz="600" b="1" dirty="0">
                        <a:solidFill>
                          <a:schemeClr val="bg1"/>
                        </a:solidFill>
                      </a:endParaRPr>
                    </a:p>
                  </a:txBody>
                  <a:tcPr marL="36000" marR="36000" marT="18000" marB="18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gridSpan="6">
                  <a:txBody>
                    <a:bodyPr/>
                    <a:lstStyle/>
                    <a:p>
                      <a:pPr algn="l"/>
                      <a:r>
                        <a:rPr lang="en-US" sz="600" b="1" dirty="0" smtClean="0">
                          <a:solidFill>
                            <a:schemeClr val="bg1"/>
                          </a:solidFill>
                        </a:rPr>
                        <a:t>Vertical Architecture</a:t>
                      </a:r>
                      <a:endParaRPr lang="en-US" sz="600" b="1" dirty="0">
                        <a:solidFill>
                          <a:schemeClr val="bg1"/>
                        </a:solidFill>
                      </a:endParaRPr>
                    </a:p>
                  </a:txBody>
                  <a:tcPr marL="36000" marR="36000" marT="18000" marB="18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7030A0"/>
                    </a:solidFill>
                  </a:tcPr>
                </a:tc>
                <a:tc hMerge="1">
                  <a:txBody>
                    <a:bodyPr/>
                    <a:lstStyle/>
                    <a:p>
                      <a:endParaRPr lang="en-US" sz="700" dirty="0">
                        <a:solidFill>
                          <a:schemeClr val="bg1"/>
                        </a:solidFill>
                      </a:endParaRPr>
                    </a:p>
                  </a:txBody>
                  <a:tcPr>
                    <a:solidFill>
                      <a:schemeClr val="bg1">
                        <a:lumMod val="85000"/>
                      </a:schemeClr>
                    </a:solidFill>
                  </a:tcPr>
                </a:tc>
                <a:tc hMerge="1">
                  <a:txBody>
                    <a:bodyPr/>
                    <a:lstStyle/>
                    <a:p>
                      <a:endParaRPr lang="en-US" sz="700" dirty="0">
                        <a:solidFill>
                          <a:schemeClr val="bg1"/>
                        </a:solidFill>
                      </a:endParaRPr>
                    </a:p>
                  </a:txBody>
                  <a:tcPr>
                    <a:solidFill>
                      <a:schemeClr val="bg1">
                        <a:lumMod val="85000"/>
                      </a:schemeClr>
                    </a:solidFill>
                  </a:tcPr>
                </a:tc>
                <a:tc hMerge="1">
                  <a:txBody>
                    <a:bodyPr/>
                    <a:lstStyle/>
                    <a:p>
                      <a:endParaRPr lang="en-US" sz="700" dirty="0">
                        <a:solidFill>
                          <a:schemeClr val="bg1"/>
                        </a:solidFill>
                      </a:endParaRPr>
                    </a:p>
                  </a:txBody>
                  <a:tcPr>
                    <a:solidFill>
                      <a:schemeClr val="bg1">
                        <a:lumMod val="85000"/>
                      </a:schemeClr>
                    </a:solidFill>
                  </a:tcPr>
                </a:tc>
                <a:tc hMerge="1">
                  <a:txBody>
                    <a:bodyPr/>
                    <a:lstStyle/>
                    <a:p>
                      <a:endParaRPr lang="en-US" sz="700" dirty="0">
                        <a:solidFill>
                          <a:schemeClr val="bg1"/>
                        </a:solidFill>
                      </a:endParaRPr>
                    </a:p>
                  </a:txBody>
                  <a:tcPr>
                    <a:solidFill>
                      <a:schemeClr val="bg1">
                        <a:lumMod val="85000"/>
                      </a:schemeClr>
                    </a:solidFill>
                  </a:tcPr>
                </a:tc>
                <a:tc hMerge="1">
                  <a:txBody>
                    <a:bodyPr/>
                    <a:lstStyle/>
                    <a:p>
                      <a:endParaRPr lang="en-US" sz="600" dirty="0">
                        <a:solidFill>
                          <a:schemeClr val="bg1"/>
                        </a:solidFill>
                      </a:endParaRPr>
                    </a:p>
                  </a:txBody>
                  <a:tcPr>
                    <a:solidFill>
                      <a:schemeClr val="bg1">
                        <a:lumMod val="85000"/>
                      </a:schemeClr>
                    </a:solidFill>
                  </a:tcPr>
                </a:tc>
              </a:tr>
              <a:tr h="0">
                <a:tc>
                  <a:txBody>
                    <a:bodyPr/>
                    <a:lstStyle/>
                    <a:p>
                      <a:pPr algn="l"/>
                      <a:r>
                        <a:rPr lang="en-US" sz="600" b="1" dirty="0" smtClean="0">
                          <a:solidFill>
                            <a:schemeClr val="bg1"/>
                          </a:solidFill>
                        </a:rPr>
                        <a:t>Application</a:t>
                      </a:r>
                      <a:endParaRPr lang="en-US" sz="600" b="1" dirty="0">
                        <a:solidFill>
                          <a:schemeClr val="bg1"/>
                        </a:solidFill>
                      </a:endParaRPr>
                    </a:p>
                  </a:txBody>
                  <a:tcPr marL="36000" marR="36000" marT="18000" marB="18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algn="l"/>
                      <a:r>
                        <a:rPr lang="en-US" sz="600" b="1" dirty="0" smtClean="0">
                          <a:solidFill>
                            <a:schemeClr val="bg1"/>
                          </a:solidFill>
                        </a:rPr>
                        <a:t>Data</a:t>
                      </a:r>
                      <a:endParaRPr lang="en-US" sz="600" b="1" dirty="0">
                        <a:solidFill>
                          <a:schemeClr val="bg1"/>
                        </a:solidFill>
                      </a:endParaRPr>
                    </a:p>
                  </a:txBody>
                  <a:tcPr marL="36000" marR="36000" marT="18000" marB="18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vMerge="1">
                  <a:txBody>
                    <a:bodyPr/>
                    <a:lstStyle/>
                    <a:p>
                      <a:endParaRPr lang="en-US" sz="500" b="1" dirty="0">
                        <a:solidFill>
                          <a:schemeClr val="bg1"/>
                        </a:solidFill>
                      </a:endParaRPr>
                    </a:p>
                  </a:txBody>
                  <a:tcPr marL="72000" marR="72000" marT="18000" marB="18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60000"/>
                        <a:lumOff val="40000"/>
                      </a:schemeClr>
                    </a:solidFill>
                  </a:tcPr>
                </a:tc>
                <a:tc>
                  <a:txBody>
                    <a:bodyPr/>
                    <a:lstStyle/>
                    <a:p>
                      <a:pPr algn="l"/>
                      <a:r>
                        <a:rPr lang="en-US" sz="600" b="1" dirty="0" smtClean="0">
                          <a:solidFill>
                            <a:schemeClr val="bg1"/>
                          </a:solidFill>
                        </a:rPr>
                        <a:t>Security</a:t>
                      </a:r>
                      <a:endParaRPr lang="en-US" sz="600" b="1" dirty="0">
                        <a:solidFill>
                          <a:schemeClr val="bg1"/>
                        </a:solidFill>
                      </a:endParaRPr>
                    </a:p>
                  </a:txBody>
                  <a:tcPr marL="36000" marR="36000" marT="18000" marB="18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algn="l"/>
                      <a:r>
                        <a:rPr lang="en-US" sz="600" b="1" dirty="0" smtClean="0">
                          <a:solidFill>
                            <a:schemeClr val="bg1"/>
                          </a:solidFill>
                        </a:rPr>
                        <a:t>Human Interaction</a:t>
                      </a:r>
                      <a:endParaRPr lang="en-US" sz="600" b="1" dirty="0">
                        <a:solidFill>
                          <a:schemeClr val="bg1"/>
                        </a:solidFill>
                      </a:endParaRPr>
                    </a:p>
                  </a:txBody>
                  <a:tcPr marL="36000" marR="36000" marT="18000" marB="18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algn="l"/>
                      <a:r>
                        <a:rPr lang="en-US" sz="600" b="1" dirty="0" smtClean="0">
                          <a:solidFill>
                            <a:schemeClr val="bg1"/>
                          </a:solidFill>
                        </a:rPr>
                        <a:t>Service</a:t>
                      </a:r>
                      <a:endParaRPr lang="en-US" sz="600" b="1" dirty="0">
                        <a:solidFill>
                          <a:schemeClr val="bg1"/>
                        </a:solidFill>
                      </a:endParaRPr>
                    </a:p>
                  </a:txBody>
                  <a:tcPr marL="36000" marR="36000" marT="18000" marB="18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algn="l"/>
                      <a:r>
                        <a:rPr lang="en-US" sz="600" b="1" dirty="0" smtClean="0">
                          <a:solidFill>
                            <a:schemeClr val="bg1"/>
                          </a:solidFill>
                        </a:rPr>
                        <a:t>Information</a:t>
                      </a:r>
                      <a:endParaRPr lang="en-US" sz="600" b="1" dirty="0">
                        <a:solidFill>
                          <a:schemeClr val="bg1"/>
                        </a:solidFill>
                      </a:endParaRPr>
                    </a:p>
                  </a:txBody>
                  <a:tcPr marL="36000" marR="36000" marT="18000" marB="18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BA9CC9"/>
                    </a:solidFill>
                  </a:tcPr>
                </a:tc>
                <a:tc>
                  <a:txBody>
                    <a:bodyPr/>
                    <a:lstStyle/>
                    <a:p>
                      <a:pPr algn="l"/>
                      <a:r>
                        <a:rPr lang="en-US" sz="600" b="1" dirty="0" smtClean="0">
                          <a:solidFill>
                            <a:schemeClr val="bg1"/>
                          </a:solidFill>
                        </a:rPr>
                        <a:t>Integration</a:t>
                      </a:r>
                      <a:endParaRPr lang="en-US" sz="600" b="1" dirty="0">
                        <a:solidFill>
                          <a:schemeClr val="bg1"/>
                        </a:solidFill>
                      </a:endParaRPr>
                    </a:p>
                  </a:txBody>
                  <a:tcPr marL="36000" marR="36000" marT="18000" marB="18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algn="l"/>
                      <a:r>
                        <a:rPr lang="en-US" sz="600" b="1" dirty="0" smtClean="0">
                          <a:solidFill>
                            <a:schemeClr val="bg1"/>
                          </a:solidFill>
                        </a:rPr>
                        <a:t>Monitoring &amp; Mgmt.</a:t>
                      </a:r>
                      <a:endParaRPr lang="en-US" sz="600" b="1" dirty="0">
                        <a:solidFill>
                          <a:schemeClr val="bg1"/>
                        </a:solidFill>
                      </a:endParaRPr>
                    </a:p>
                  </a:txBody>
                  <a:tcPr marL="36000" marR="36000" marT="18000" marB="18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r>
            </a:tbl>
          </a:graphicData>
        </a:graphic>
      </p:graphicFrame>
    </p:spTree>
    <p:extLst>
      <p:ext uri="{BB962C8B-B14F-4D97-AF65-F5344CB8AC3E}">
        <p14:creationId xmlns:p14="http://schemas.microsoft.com/office/powerpoint/2010/main" val="3707615189"/>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981">
          <p15:clr>
            <a:srgbClr val="FBAE40"/>
          </p15:clr>
        </p15:guide>
        <p15:guide id="2" pos="489">
          <p15:clr>
            <a:srgbClr val="FBAE40"/>
          </p15:clr>
        </p15:guide>
        <p15:guide id="3" pos="5751">
          <p15:clr>
            <a:srgbClr val="FBAE40"/>
          </p15:clr>
        </p15:guide>
        <p15:guide id="4" orient="horz" pos="402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20_TEXTE">
    <p:spTree>
      <p:nvGrpSpPr>
        <p:cNvPr id="1" name=""/>
        <p:cNvGrpSpPr/>
        <p:nvPr/>
      </p:nvGrpSpPr>
      <p:grpSpPr>
        <a:xfrm>
          <a:off x="0" y="0"/>
          <a:ext cx="0" cy="0"/>
          <a:chOff x="0" y="0"/>
          <a:chExt cx="0" cy="0"/>
        </a:xfrm>
      </p:grpSpPr>
      <p:sp>
        <p:nvSpPr>
          <p:cNvPr id="10" name="Titre 9"/>
          <p:cNvSpPr>
            <a:spLocks noGrp="1"/>
          </p:cNvSpPr>
          <p:nvPr>
            <p:ph type="title"/>
          </p:nvPr>
        </p:nvSpPr>
        <p:spPr>
          <a:xfrm>
            <a:off x="777000" y="331682"/>
            <a:ext cx="8352000" cy="338137"/>
          </a:xfrm>
        </p:spPr>
        <p:txBody>
          <a:bodyPr vert="horz" lIns="0" tIns="0" rIns="0" bIns="0" rtlCol="0" anchor="b" anchorCtr="0">
            <a:noAutofit/>
          </a:bodyPr>
          <a:lstStyle>
            <a:lvl1pPr>
              <a:defRPr lang="fr-FR" sz="1800"/>
            </a:lvl1pPr>
          </a:lstStyle>
          <a:p>
            <a:pPr lvl="0"/>
            <a:r>
              <a:rPr lang="en-US" altLang="ko-KR" dirty="0" smtClean="0"/>
              <a:t>Click to edit Master title style</a:t>
            </a:r>
            <a:endParaRPr lang="fr-FR" dirty="0"/>
          </a:p>
        </p:txBody>
      </p:sp>
      <p:sp>
        <p:nvSpPr>
          <p:cNvPr id="9" name="Espace réservé du texte 11"/>
          <p:cNvSpPr>
            <a:spLocks noGrp="1"/>
          </p:cNvSpPr>
          <p:nvPr>
            <p:ph type="body" sz="quarter" idx="13"/>
          </p:nvPr>
        </p:nvSpPr>
        <p:spPr>
          <a:xfrm>
            <a:off x="777000" y="819403"/>
            <a:ext cx="8352000" cy="279180"/>
          </a:xfrm>
          <a:prstGeom prst="rect">
            <a:avLst/>
          </a:prstGeom>
          <a:solidFill>
            <a:schemeClr val="bg1">
              <a:lumMod val="95000"/>
            </a:schemeClr>
          </a:solidFill>
          <a:ln>
            <a:noFill/>
          </a:ln>
          <a:effectLst>
            <a:outerShdw blurRad="50800" dist="38100" dir="2700000" algn="tl" rotWithShape="0">
              <a:prstClr val="black">
                <a:alpha val="40000"/>
              </a:prstClr>
            </a:outerShdw>
          </a:effectLst>
        </p:spPr>
        <p:txBody>
          <a:bodyPr vert="horz" lIns="72000" tIns="46800" rIns="72000" bIns="46800" rtlCol="0" anchor="t">
            <a:spAutoFit/>
          </a:bodyPr>
          <a:lstStyle>
            <a:lvl1pPr>
              <a:defRPr lang="fr-FR" sz="1200" b="1" dirty="0" smtClean="0">
                <a:solidFill>
                  <a:schemeClr val="tx2"/>
                </a:solidFill>
                <a:latin typeface="+mj-ea"/>
                <a:ea typeface="+mj-ea"/>
              </a:defRPr>
            </a:lvl1pPr>
          </a:lstStyle>
          <a:p>
            <a:pPr marL="0" lvl="0" indent="0">
              <a:buNone/>
            </a:pPr>
            <a:r>
              <a:rPr lang="fr-FR" dirty="0" smtClean="0"/>
              <a:t>Modifiez les styles du texte du masque</a:t>
            </a:r>
          </a:p>
        </p:txBody>
      </p:sp>
      <p:sp>
        <p:nvSpPr>
          <p:cNvPr id="8" name="Espace réservé du numéro de diapositive 17"/>
          <p:cNvSpPr>
            <a:spLocks noGrp="1"/>
          </p:cNvSpPr>
          <p:nvPr>
            <p:ph type="sldNum" sz="quarter" idx="4"/>
          </p:nvPr>
        </p:nvSpPr>
        <p:spPr>
          <a:xfrm>
            <a:off x="152400" y="6511777"/>
            <a:ext cx="434237" cy="214797"/>
          </a:xfrm>
          <a:prstGeom prst="rect">
            <a:avLst/>
          </a:prstGeom>
        </p:spPr>
        <p:txBody>
          <a:bodyPr vert="horz" lIns="0" tIns="0" rIns="0" bIns="0" rtlCol="0" anchor="b" anchorCtr="0"/>
          <a:lstStyle>
            <a:lvl1pPr algn="ctr" rtl="0" fontAlgn="base">
              <a:spcBef>
                <a:spcPct val="0"/>
              </a:spcBef>
              <a:spcAft>
                <a:spcPct val="0"/>
              </a:spcAft>
              <a:defRPr lang="fr-FR" sz="800" b="1" kern="1200" smtClean="0">
                <a:solidFill>
                  <a:schemeClr val="tx2"/>
                </a:solidFill>
                <a:latin typeface="Century Gothic" pitchFamily="34" charset="0"/>
                <a:ea typeface="ＭＳ Ｐゴシック" pitchFamily="34" charset="-128"/>
                <a:cs typeface="Arial" pitchFamily="34" charset="0"/>
              </a:defRPr>
            </a:lvl1pPr>
          </a:lstStyle>
          <a:p>
            <a:fld id="{3801209A-EBCB-4229-9A21-B7869465F47A}" type="slidenum">
              <a:rPr lang="en-US" altLang="ko-KR" smtClean="0"/>
              <a:pPr/>
              <a:t>‹#›</a:t>
            </a:fld>
            <a:r>
              <a:rPr lang="en-US" altLang="ko-KR" dirty="0" smtClean="0"/>
              <a:t> </a:t>
            </a:r>
            <a:endParaRPr lang="ko-KR" altLang="en-US" dirty="0"/>
          </a:p>
        </p:txBody>
      </p:sp>
      <p:graphicFrame>
        <p:nvGraphicFramePr>
          <p:cNvPr id="5" name="Table 4"/>
          <p:cNvGraphicFramePr>
            <a:graphicFrameLocks noGrp="1"/>
          </p:cNvGraphicFramePr>
          <p:nvPr userDrawn="1">
            <p:extLst>
              <p:ext uri="{D42A27DB-BD31-4B8C-83A1-F6EECF244321}">
                <p14:modId xmlns:p14="http://schemas.microsoft.com/office/powerpoint/2010/main" val="581068520"/>
              </p:ext>
            </p:extLst>
          </p:nvPr>
        </p:nvGraphicFramePr>
        <p:xfrm>
          <a:off x="1173018" y="33111"/>
          <a:ext cx="7955982" cy="254880"/>
        </p:xfrm>
        <a:graphic>
          <a:graphicData uri="http://schemas.openxmlformats.org/drawingml/2006/table">
            <a:tbl>
              <a:tblPr>
                <a:tableStyleId>{5C22544A-7EE6-4342-B048-85BDC9FD1C3A}</a:tableStyleId>
              </a:tblPr>
              <a:tblGrid>
                <a:gridCol w="883998"/>
                <a:gridCol w="883998"/>
                <a:gridCol w="883998"/>
                <a:gridCol w="883998"/>
                <a:gridCol w="883998"/>
                <a:gridCol w="883998"/>
                <a:gridCol w="883998"/>
                <a:gridCol w="883998"/>
                <a:gridCol w="883998"/>
              </a:tblGrid>
              <a:tr h="0">
                <a:tc gridSpan="2">
                  <a:txBody>
                    <a:bodyPr/>
                    <a:lstStyle/>
                    <a:p>
                      <a:pPr algn="l"/>
                      <a:r>
                        <a:rPr lang="en-US" sz="600" b="1" dirty="0" smtClean="0">
                          <a:solidFill>
                            <a:schemeClr val="bg1"/>
                          </a:solidFill>
                        </a:rPr>
                        <a:t>IS Architecture</a:t>
                      </a:r>
                      <a:endParaRPr lang="en-US" sz="600" b="1" dirty="0">
                        <a:solidFill>
                          <a:schemeClr val="bg1"/>
                        </a:solidFill>
                      </a:endParaRPr>
                    </a:p>
                  </a:txBody>
                  <a:tcPr marL="36000" marR="36000" marT="18000" marB="18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dirty="0">
                        <a:solidFill>
                          <a:schemeClr val="bg1"/>
                        </a:solidFill>
                      </a:endParaRPr>
                    </a:p>
                  </a:txBody>
                  <a:tcPr>
                    <a:solidFill>
                      <a:schemeClr val="bg1">
                        <a:lumMod val="85000"/>
                      </a:schemeClr>
                    </a:solidFill>
                  </a:tcPr>
                </a:tc>
                <a:tc rowSpan="2">
                  <a:txBody>
                    <a:bodyPr/>
                    <a:lstStyle/>
                    <a:p>
                      <a:pPr algn="l"/>
                      <a:r>
                        <a:rPr lang="en-US" sz="600" b="1" dirty="0" smtClean="0">
                          <a:solidFill>
                            <a:schemeClr val="bg1"/>
                          </a:solidFill>
                        </a:rPr>
                        <a:t>Infrastructure</a:t>
                      </a:r>
                      <a:endParaRPr lang="en-US" sz="600" b="1" dirty="0">
                        <a:solidFill>
                          <a:schemeClr val="bg1"/>
                        </a:solidFill>
                      </a:endParaRPr>
                    </a:p>
                  </a:txBody>
                  <a:tcPr marL="36000" marR="36000" marT="18000" marB="18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gridSpan="6">
                  <a:txBody>
                    <a:bodyPr/>
                    <a:lstStyle/>
                    <a:p>
                      <a:pPr algn="l"/>
                      <a:r>
                        <a:rPr lang="en-US" sz="600" b="1" dirty="0" smtClean="0">
                          <a:solidFill>
                            <a:schemeClr val="bg1"/>
                          </a:solidFill>
                        </a:rPr>
                        <a:t>Vertical Architecture</a:t>
                      </a:r>
                      <a:endParaRPr lang="en-US" sz="600" b="1" dirty="0">
                        <a:solidFill>
                          <a:schemeClr val="bg1"/>
                        </a:solidFill>
                      </a:endParaRPr>
                    </a:p>
                  </a:txBody>
                  <a:tcPr marL="36000" marR="36000" marT="18000" marB="18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7030A0"/>
                    </a:solidFill>
                  </a:tcPr>
                </a:tc>
                <a:tc hMerge="1">
                  <a:txBody>
                    <a:bodyPr/>
                    <a:lstStyle/>
                    <a:p>
                      <a:endParaRPr lang="en-US" sz="700" dirty="0">
                        <a:solidFill>
                          <a:schemeClr val="bg1"/>
                        </a:solidFill>
                      </a:endParaRPr>
                    </a:p>
                  </a:txBody>
                  <a:tcPr>
                    <a:solidFill>
                      <a:schemeClr val="bg1">
                        <a:lumMod val="85000"/>
                      </a:schemeClr>
                    </a:solidFill>
                  </a:tcPr>
                </a:tc>
                <a:tc hMerge="1">
                  <a:txBody>
                    <a:bodyPr/>
                    <a:lstStyle/>
                    <a:p>
                      <a:endParaRPr lang="en-US" sz="700" dirty="0">
                        <a:solidFill>
                          <a:schemeClr val="bg1"/>
                        </a:solidFill>
                      </a:endParaRPr>
                    </a:p>
                  </a:txBody>
                  <a:tcPr>
                    <a:solidFill>
                      <a:schemeClr val="bg1">
                        <a:lumMod val="85000"/>
                      </a:schemeClr>
                    </a:solidFill>
                  </a:tcPr>
                </a:tc>
                <a:tc hMerge="1">
                  <a:txBody>
                    <a:bodyPr/>
                    <a:lstStyle/>
                    <a:p>
                      <a:endParaRPr lang="en-US" sz="700" dirty="0">
                        <a:solidFill>
                          <a:schemeClr val="bg1"/>
                        </a:solidFill>
                      </a:endParaRPr>
                    </a:p>
                  </a:txBody>
                  <a:tcPr>
                    <a:solidFill>
                      <a:schemeClr val="bg1">
                        <a:lumMod val="85000"/>
                      </a:schemeClr>
                    </a:solidFill>
                  </a:tcPr>
                </a:tc>
                <a:tc hMerge="1">
                  <a:txBody>
                    <a:bodyPr/>
                    <a:lstStyle/>
                    <a:p>
                      <a:endParaRPr lang="en-US" sz="700" dirty="0">
                        <a:solidFill>
                          <a:schemeClr val="bg1"/>
                        </a:solidFill>
                      </a:endParaRPr>
                    </a:p>
                  </a:txBody>
                  <a:tcPr>
                    <a:solidFill>
                      <a:schemeClr val="bg1">
                        <a:lumMod val="85000"/>
                      </a:schemeClr>
                    </a:solidFill>
                  </a:tcPr>
                </a:tc>
                <a:tc hMerge="1">
                  <a:txBody>
                    <a:bodyPr/>
                    <a:lstStyle/>
                    <a:p>
                      <a:endParaRPr lang="en-US" sz="600" dirty="0">
                        <a:solidFill>
                          <a:schemeClr val="bg1"/>
                        </a:solidFill>
                      </a:endParaRPr>
                    </a:p>
                  </a:txBody>
                  <a:tcPr>
                    <a:solidFill>
                      <a:schemeClr val="bg1">
                        <a:lumMod val="85000"/>
                      </a:schemeClr>
                    </a:solidFill>
                  </a:tcPr>
                </a:tc>
              </a:tr>
              <a:tr h="0">
                <a:tc>
                  <a:txBody>
                    <a:bodyPr/>
                    <a:lstStyle/>
                    <a:p>
                      <a:pPr algn="l"/>
                      <a:r>
                        <a:rPr lang="en-US" sz="600" b="1" dirty="0" smtClean="0">
                          <a:solidFill>
                            <a:schemeClr val="bg1"/>
                          </a:solidFill>
                        </a:rPr>
                        <a:t>Application</a:t>
                      </a:r>
                      <a:endParaRPr lang="en-US" sz="600" b="1" dirty="0">
                        <a:solidFill>
                          <a:schemeClr val="bg1"/>
                        </a:solidFill>
                      </a:endParaRPr>
                    </a:p>
                  </a:txBody>
                  <a:tcPr marL="36000" marR="36000" marT="18000" marB="18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algn="l"/>
                      <a:r>
                        <a:rPr lang="en-US" sz="600" b="1" dirty="0" smtClean="0">
                          <a:solidFill>
                            <a:schemeClr val="bg1"/>
                          </a:solidFill>
                        </a:rPr>
                        <a:t>Data</a:t>
                      </a:r>
                      <a:endParaRPr lang="en-US" sz="600" b="1" dirty="0">
                        <a:solidFill>
                          <a:schemeClr val="bg1"/>
                        </a:solidFill>
                      </a:endParaRPr>
                    </a:p>
                  </a:txBody>
                  <a:tcPr marL="36000" marR="36000" marT="18000" marB="18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vMerge="1">
                  <a:txBody>
                    <a:bodyPr/>
                    <a:lstStyle/>
                    <a:p>
                      <a:endParaRPr lang="en-US" sz="500" b="1" dirty="0">
                        <a:solidFill>
                          <a:schemeClr val="bg1"/>
                        </a:solidFill>
                      </a:endParaRPr>
                    </a:p>
                  </a:txBody>
                  <a:tcPr marL="72000" marR="72000" marT="18000" marB="18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60000"/>
                        <a:lumOff val="40000"/>
                      </a:schemeClr>
                    </a:solidFill>
                  </a:tcPr>
                </a:tc>
                <a:tc>
                  <a:txBody>
                    <a:bodyPr/>
                    <a:lstStyle/>
                    <a:p>
                      <a:pPr algn="l"/>
                      <a:r>
                        <a:rPr lang="en-US" sz="600" b="1" dirty="0" smtClean="0">
                          <a:solidFill>
                            <a:schemeClr val="bg1"/>
                          </a:solidFill>
                        </a:rPr>
                        <a:t>Security</a:t>
                      </a:r>
                      <a:endParaRPr lang="en-US" sz="600" b="1" dirty="0">
                        <a:solidFill>
                          <a:schemeClr val="bg1"/>
                        </a:solidFill>
                      </a:endParaRPr>
                    </a:p>
                  </a:txBody>
                  <a:tcPr marL="36000" marR="36000" marT="18000" marB="18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algn="l"/>
                      <a:r>
                        <a:rPr lang="en-US" sz="600" b="1" dirty="0" smtClean="0">
                          <a:solidFill>
                            <a:schemeClr val="bg1"/>
                          </a:solidFill>
                        </a:rPr>
                        <a:t>Human Interaction</a:t>
                      </a:r>
                      <a:endParaRPr lang="en-US" sz="600" b="1" dirty="0">
                        <a:solidFill>
                          <a:schemeClr val="bg1"/>
                        </a:solidFill>
                      </a:endParaRPr>
                    </a:p>
                  </a:txBody>
                  <a:tcPr marL="36000" marR="36000" marT="18000" marB="18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algn="l"/>
                      <a:r>
                        <a:rPr lang="en-US" sz="600" b="1" dirty="0" smtClean="0">
                          <a:solidFill>
                            <a:schemeClr val="bg1"/>
                          </a:solidFill>
                        </a:rPr>
                        <a:t>Service</a:t>
                      </a:r>
                      <a:endParaRPr lang="en-US" sz="600" b="1" dirty="0">
                        <a:solidFill>
                          <a:schemeClr val="bg1"/>
                        </a:solidFill>
                      </a:endParaRPr>
                    </a:p>
                  </a:txBody>
                  <a:tcPr marL="36000" marR="36000" marT="18000" marB="18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algn="l"/>
                      <a:r>
                        <a:rPr lang="en-US" sz="600" b="1" dirty="0" smtClean="0">
                          <a:solidFill>
                            <a:schemeClr val="bg1"/>
                          </a:solidFill>
                        </a:rPr>
                        <a:t>Information</a:t>
                      </a:r>
                      <a:endParaRPr lang="en-US" sz="600" b="1" dirty="0">
                        <a:solidFill>
                          <a:schemeClr val="bg1"/>
                        </a:solidFill>
                      </a:endParaRPr>
                    </a:p>
                  </a:txBody>
                  <a:tcPr marL="36000" marR="36000" marT="18000" marB="18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algn="l"/>
                      <a:r>
                        <a:rPr lang="en-US" sz="600" b="1" dirty="0" smtClean="0">
                          <a:solidFill>
                            <a:schemeClr val="bg1"/>
                          </a:solidFill>
                        </a:rPr>
                        <a:t>Integration</a:t>
                      </a:r>
                      <a:endParaRPr lang="en-US" sz="600" b="1" dirty="0">
                        <a:solidFill>
                          <a:schemeClr val="bg1"/>
                        </a:solidFill>
                      </a:endParaRPr>
                    </a:p>
                  </a:txBody>
                  <a:tcPr marL="36000" marR="36000" marT="18000" marB="18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BA9CC9"/>
                    </a:solidFill>
                  </a:tcPr>
                </a:tc>
                <a:tc>
                  <a:txBody>
                    <a:bodyPr/>
                    <a:lstStyle/>
                    <a:p>
                      <a:pPr algn="l"/>
                      <a:r>
                        <a:rPr lang="en-US" sz="600" b="1" dirty="0" smtClean="0">
                          <a:solidFill>
                            <a:schemeClr val="bg1"/>
                          </a:solidFill>
                        </a:rPr>
                        <a:t>Monitoring &amp; Mgmt.</a:t>
                      </a:r>
                      <a:endParaRPr lang="en-US" sz="600" b="1" dirty="0">
                        <a:solidFill>
                          <a:schemeClr val="bg1"/>
                        </a:solidFill>
                      </a:endParaRPr>
                    </a:p>
                  </a:txBody>
                  <a:tcPr marL="36000" marR="36000" marT="18000" marB="18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r>
            </a:tbl>
          </a:graphicData>
        </a:graphic>
      </p:graphicFrame>
    </p:spTree>
    <p:extLst>
      <p:ext uri="{BB962C8B-B14F-4D97-AF65-F5344CB8AC3E}">
        <p14:creationId xmlns:p14="http://schemas.microsoft.com/office/powerpoint/2010/main" val="1258242568"/>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981">
          <p15:clr>
            <a:srgbClr val="FBAE40"/>
          </p15:clr>
        </p15:guide>
        <p15:guide id="2" pos="489">
          <p15:clr>
            <a:srgbClr val="FBAE40"/>
          </p15:clr>
        </p15:guide>
        <p15:guide id="3" pos="5751">
          <p15:clr>
            <a:srgbClr val="FBAE40"/>
          </p15:clr>
        </p15:guide>
        <p15:guide id="4" orient="horz" pos="402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21_TEXTE">
    <p:spTree>
      <p:nvGrpSpPr>
        <p:cNvPr id="1" name=""/>
        <p:cNvGrpSpPr/>
        <p:nvPr/>
      </p:nvGrpSpPr>
      <p:grpSpPr>
        <a:xfrm>
          <a:off x="0" y="0"/>
          <a:ext cx="0" cy="0"/>
          <a:chOff x="0" y="0"/>
          <a:chExt cx="0" cy="0"/>
        </a:xfrm>
      </p:grpSpPr>
      <p:sp>
        <p:nvSpPr>
          <p:cNvPr id="10" name="Titre 9"/>
          <p:cNvSpPr>
            <a:spLocks noGrp="1"/>
          </p:cNvSpPr>
          <p:nvPr>
            <p:ph type="title"/>
          </p:nvPr>
        </p:nvSpPr>
        <p:spPr>
          <a:xfrm>
            <a:off x="777000" y="331682"/>
            <a:ext cx="8352000" cy="338137"/>
          </a:xfrm>
        </p:spPr>
        <p:txBody>
          <a:bodyPr vert="horz" lIns="0" tIns="0" rIns="0" bIns="0" rtlCol="0" anchor="b" anchorCtr="0">
            <a:noAutofit/>
          </a:bodyPr>
          <a:lstStyle>
            <a:lvl1pPr>
              <a:defRPr lang="fr-FR" sz="1800"/>
            </a:lvl1pPr>
          </a:lstStyle>
          <a:p>
            <a:pPr lvl="0"/>
            <a:r>
              <a:rPr lang="en-US" altLang="ko-KR" dirty="0" smtClean="0"/>
              <a:t>Click to edit Master title style</a:t>
            </a:r>
            <a:endParaRPr lang="fr-FR" dirty="0"/>
          </a:p>
        </p:txBody>
      </p:sp>
      <p:sp>
        <p:nvSpPr>
          <p:cNvPr id="9" name="Espace réservé du texte 11"/>
          <p:cNvSpPr>
            <a:spLocks noGrp="1"/>
          </p:cNvSpPr>
          <p:nvPr>
            <p:ph type="body" sz="quarter" idx="13"/>
          </p:nvPr>
        </p:nvSpPr>
        <p:spPr>
          <a:xfrm>
            <a:off x="777000" y="819403"/>
            <a:ext cx="8352000" cy="279180"/>
          </a:xfrm>
          <a:prstGeom prst="rect">
            <a:avLst/>
          </a:prstGeom>
          <a:solidFill>
            <a:schemeClr val="bg1">
              <a:lumMod val="95000"/>
            </a:schemeClr>
          </a:solidFill>
          <a:ln>
            <a:noFill/>
          </a:ln>
          <a:effectLst>
            <a:outerShdw blurRad="50800" dist="38100" dir="2700000" algn="tl" rotWithShape="0">
              <a:prstClr val="black">
                <a:alpha val="40000"/>
              </a:prstClr>
            </a:outerShdw>
          </a:effectLst>
        </p:spPr>
        <p:txBody>
          <a:bodyPr vert="horz" lIns="72000" tIns="46800" rIns="72000" bIns="46800" rtlCol="0" anchor="t">
            <a:spAutoFit/>
          </a:bodyPr>
          <a:lstStyle>
            <a:lvl1pPr>
              <a:defRPr lang="fr-FR" sz="1200" b="1" dirty="0" smtClean="0">
                <a:solidFill>
                  <a:schemeClr val="tx2"/>
                </a:solidFill>
                <a:latin typeface="+mj-ea"/>
                <a:ea typeface="+mj-ea"/>
              </a:defRPr>
            </a:lvl1pPr>
          </a:lstStyle>
          <a:p>
            <a:pPr marL="0" lvl="0" indent="0">
              <a:buNone/>
            </a:pPr>
            <a:r>
              <a:rPr lang="fr-FR" dirty="0" smtClean="0"/>
              <a:t>Modifiez les styles du texte du masque</a:t>
            </a:r>
          </a:p>
        </p:txBody>
      </p:sp>
      <p:sp>
        <p:nvSpPr>
          <p:cNvPr id="8" name="Espace réservé du numéro de diapositive 17"/>
          <p:cNvSpPr>
            <a:spLocks noGrp="1"/>
          </p:cNvSpPr>
          <p:nvPr>
            <p:ph type="sldNum" sz="quarter" idx="4"/>
          </p:nvPr>
        </p:nvSpPr>
        <p:spPr>
          <a:xfrm>
            <a:off x="152400" y="6511777"/>
            <a:ext cx="434237" cy="214797"/>
          </a:xfrm>
          <a:prstGeom prst="rect">
            <a:avLst/>
          </a:prstGeom>
        </p:spPr>
        <p:txBody>
          <a:bodyPr vert="horz" lIns="0" tIns="0" rIns="0" bIns="0" rtlCol="0" anchor="b" anchorCtr="0"/>
          <a:lstStyle>
            <a:lvl1pPr algn="ctr" rtl="0" fontAlgn="base">
              <a:spcBef>
                <a:spcPct val="0"/>
              </a:spcBef>
              <a:spcAft>
                <a:spcPct val="0"/>
              </a:spcAft>
              <a:defRPr lang="fr-FR" sz="800" b="1" kern="1200" smtClean="0">
                <a:solidFill>
                  <a:schemeClr val="tx2"/>
                </a:solidFill>
                <a:latin typeface="Century Gothic" pitchFamily="34" charset="0"/>
                <a:ea typeface="ＭＳ Ｐゴシック" pitchFamily="34" charset="-128"/>
                <a:cs typeface="Arial" pitchFamily="34" charset="0"/>
              </a:defRPr>
            </a:lvl1pPr>
          </a:lstStyle>
          <a:p>
            <a:fld id="{3801209A-EBCB-4229-9A21-B7869465F47A}" type="slidenum">
              <a:rPr lang="en-US" altLang="ko-KR" smtClean="0"/>
              <a:pPr/>
              <a:t>‹#›</a:t>
            </a:fld>
            <a:r>
              <a:rPr lang="en-US" altLang="ko-KR" dirty="0" smtClean="0"/>
              <a:t> </a:t>
            </a:r>
            <a:endParaRPr lang="ko-KR" altLang="en-US" dirty="0"/>
          </a:p>
        </p:txBody>
      </p:sp>
      <p:graphicFrame>
        <p:nvGraphicFramePr>
          <p:cNvPr id="6" name="Table 5"/>
          <p:cNvGraphicFramePr>
            <a:graphicFrameLocks noGrp="1"/>
          </p:cNvGraphicFramePr>
          <p:nvPr userDrawn="1">
            <p:extLst>
              <p:ext uri="{D42A27DB-BD31-4B8C-83A1-F6EECF244321}">
                <p14:modId xmlns:p14="http://schemas.microsoft.com/office/powerpoint/2010/main" val="2170255083"/>
              </p:ext>
            </p:extLst>
          </p:nvPr>
        </p:nvGraphicFramePr>
        <p:xfrm>
          <a:off x="1173018" y="33111"/>
          <a:ext cx="7955982" cy="254880"/>
        </p:xfrm>
        <a:graphic>
          <a:graphicData uri="http://schemas.openxmlformats.org/drawingml/2006/table">
            <a:tbl>
              <a:tblPr>
                <a:tableStyleId>{5C22544A-7EE6-4342-B048-85BDC9FD1C3A}</a:tableStyleId>
              </a:tblPr>
              <a:tblGrid>
                <a:gridCol w="883998"/>
                <a:gridCol w="883998"/>
                <a:gridCol w="883998"/>
                <a:gridCol w="883998"/>
                <a:gridCol w="883998"/>
                <a:gridCol w="883998"/>
                <a:gridCol w="883998"/>
                <a:gridCol w="883998"/>
                <a:gridCol w="883998"/>
              </a:tblGrid>
              <a:tr h="0">
                <a:tc gridSpan="2">
                  <a:txBody>
                    <a:bodyPr/>
                    <a:lstStyle/>
                    <a:p>
                      <a:pPr algn="l"/>
                      <a:r>
                        <a:rPr lang="en-US" sz="600" b="1" dirty="0" smtClean="0">
                          <a:solidFill>
                            <a:schemeClr val="bg1"/>
                          </a:solidFill>
                        </a:rPr>
                        <a:t>IS Architecture</a:t>
                      </a:r>
                      <a:endParaRPr lang="en-US" sz="600" b="1" dirty="0">
                        <a:solidFill>
                          <a:schemeClr val="bg1"/>
                        </a:solidFill>
                      </a:endParaRPr>
                    </a:p>
                  </a:txBody>
                  <a:tcPr marL="36000" marR="36000" marT="18000" marB="18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dirty="0">
                        <a:solidFill>
                          <a:schemeClr val="bg1"/>
                        </a:solidFill>
                      </a:endParaRPr>
                    </a:p>
                  </a:txBody>
                  <a:tcPr>
                    <a:solidFill>
                      <a:schemeClr val="bg1">
                        <a:lumMod val="85000"/>
                      </a:schemeClr>
                    </a:solidFill>
                  </a:tcPr>
                </a:tc>
                <a:tc rowSpan="2">
                  <a:txBody>
                    <a:bodyPr/>
                    <a:lstStyle/>
                    <a:p>
                      <a:pPr algn="l"/>
                      <a:r>
                        <a:rPr lang="en-US" sz="600" b="1" dirty="0" smtClean="0">
                          <a:solidFill>
                            <a:schemeClr val="bg1"/>
                          </a:solidFill>
                        </a:rPr>
                        <a:t>Infrastructure</a:t>
                      </a:r>
                      <a:endParaRPr lang="en-US" sz="600" b="1" dirty="0">
                        <a:solidFill>
                          <a:schemeClr val="bg1"/>
                        </a:solidFill>
                      </a:endParaRPr>
                    </a:p>
                  </a:txBody>
                  <a:tcPr marL="36000" marR="36000" marT="18000" marB="18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gridSpan="6">
                  <a:txBody>
                    <a:bodyPr/>
                    <a:lstStyle/>
                    <a:p>
                      <a:pPr algn="l"/>
                      <a:r>
                        <a:rPr lang="en-US" sz="600" b="1" dirty="0" smtClean="0">
                          <a:solidFill>
                            <a:schemeClr val="bg1"/>
                          </a:solidFill>
                        </a:rPr>
                        <a:t>Vertical Architecture</a:t>
                      </a:r>
                      <a:endParaRPr lang="en-US" sz="600" b="1" dirty="0">
                        <a:solidFill>
                          <a:schemeClr val="bg1"/>
                        </a:solidFill>
                      </a:endParaRPr>
                    </a:p>
                  </a:txBody>
                  <a:tcPr marL="36000" marR="36000" marT="18000" marB="18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7030A0"/>
                    </a:solidFill>
                  </a:tcPr>
                </a:tc>
                <a:tc hMerge="1">
                  <a:txBody>
                    <a:bodyPr/>
                    <a:lstStyle/>
                    <a:p>
                      <a:endParaRPr lang="en-US" sz="700" dirty="0">
                        <a:solidFill>
                          <a:schemeClr val="bg1"/>
                        </a:solidFill>
                      </a:endParaRPr>
                    </a:p>
                  </a:txBody>
                  <a:tcPr>
                    <a:solidFill>
                      <a:schemeClr val="bg1">
                        <a:lumMod val="85000"/>
                      </a:schemeClr>
                    </a:solidFill>
                  </a:tcPr>
                </a:tc>
                <a:tc hMerge="1">
                  <a:txBody>
                    <a:bodyPr/>
                    <a:lstStyle/>
                    <a:p>
                      <a:endParaRPr lang="en-US" sz="700" dirty="0">
                        <a:solidFill>
                          <a:schemeClr val="bg1"/>
                        </a:solidFill>
                      </a:endParaRPr>
                    </a:p>
                  </a:txBody>
                  <a:tcPr>
                    <a:solidFill>
                      <a:schemeClr val="bg1">
                        <a:lumMod val="85000"/>
                      </a:schemeClr>
                    </a:solidFill>
                  </a:tcPr>
                </a:tc>
                <a:tc hMerge="1">
                  <a:txBody>
                    <a:bodyPr/>
                    <a:lstStyle/>
                    <a:p>
                      <a:endParaRPr lang="en-US" sz="700" dirty="0">
                        <a:solidFill>
                          <a:schemeClr val="bg1"/>
                        </a:solidFill>
                      </a:endParaRPr>
                    </a:p>
                  </a:txBody>
                  <a:tcPr>
                    <a:solidFill>
                      <a:schemeClr val="bg1">
                        <a:lumMod val="85000"/>
                      </a:schemeClr>
                    </a:solidFill>
                  </a:tcPr>
                </a:tc>
                <a:tc hMerge="1">
                  <a:txBody>
                    <a:bodyPr/>
                    <a:lstStyle/>
                    <a:p>
                      <a:endParaRPr lang="en-US" sz="700" dirty="0">
                        <a:solidFill>
                          <a:schemeClr val="bg1"/>
                        </a:solidFill>
                      </a:endParaRPr>
                    </a:p>
                  </a:txBody>
                  <a:tcPr>
                    <a:solidFill>
                      <a:schemeClr val="bg1">
                        <a:lumMod val="85000"/>
                      </a:schemeClr>
                    </a:solidFill>
                  </a:tcPr>
                </a:tc>
                <a:tc hMerge="1">
                  <a:txBody>
                    <a:bodyPr/>
                    <a:lstStyle/>
                    <a:p>
                      <a:endParaRPr lang="en-US" sz="600" dirty="0">
                        <a:solidFill>
                          <a:schemeClr val="bg1"/>
                        </a:solidFill>
                      </a:endParaRPr>
                    </a:p>
                  </a:txBody>
                  <a:tcPr>
                    <a:solidFill>
                      <a:schemeClr val="bg1">
                        <a:lumMod val="85000"/>
                      </a:schemeClr>
                    </a:solidFill>
                  </a:tcPr>
                </a:tc>
              </a:tr>
              <a:tr h="0">
                <a:tc>
                  <a:txBody>
                    <a:bodyPr/>
                    <a:lstStyle/>
                    <a:p>
                      <a:pPr algn="l"/>
                      <a:r>
                        <a:rPr lang="en-US" sz="600" b="1" dirty="0" smtClean="0">
                          <a:solidFill>
                            <a:schemeClr val="bg1"/>
                          </a:solidFill>
                        </a:rPr>
                        <a:t>Application</a:t>
                      </a:r>
                      <a:endParaRPr lang="en-US" sz="600" b="1" dirty="0">
                        <a:solidFill>
                          <a:schemeClr val="bg1"/>
                        </a:solidFill>
                      </a:endParaRPr>
                    </a:p>
                  </a:txBody>
                  <a:tcPr marL="36000" marR="36000" marT="18000" marB="18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algn="l"/>
                      <a:r>
                        <a:rPr lang="en-US" sz="600" b="1" dirty="0" smtClean="0">
                          <a:solidFill>
                            <a:schemeClr val="bg1"/>
                          </a:solidFill>
                        </a:rPr>
                        <a:t>Data</a:t>
                      </a:r>
                      <a:endParaRPr lang="en-US" sz="600" b="1" dirty="0">
                        <a:solidFill>
                          <a:schemeClr val="bg1"/>
                        </a:solidFill>
                      </a:endParaRPr>
                    </a:p>
                  </a:txBody>
                  <a:tcPr marL="36000" marR="36000" marT="18000" marB="18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vMerge="1">
                  <a:txBody>
                    <a:bodyPr/>
                    <a:lstStyle/>
                    <a:p>
                      <a:endParaRPr lang="en-US" sz="500" b="1" dirty="0">
                        <a:solidFill>
                          <a:schemeClr val="bg1"/>
                        </a:solidFill>
                      </a:endParaRPr>
                    </a:p>
                  </a:txBody>
                  <a:tcPr marL="72000" marR="72000" marT="18000" marB="18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60000"/>
                        <a:lumOff val="40000"/>
                      </a:schemeClr>
                    </a:solidFill>
                  </a:tcPr>
                </a:tc>
                <a:tc>
                  <a:txBody>
                    <a:bodyPr/>
                    <a:lstStyle/>
                    <a:p>
                      <a:pPr algn="l"/>
                      <a:r>
                        <a:rPr lang="en-US" sz="600" b="1" dirty="0" smtClean="0">
                          <a:solidFill>
                            <a:schemeClr val="bg1"/>
                          </a:solidFill>
                        </a:rPr>
                        <a:t>Security</a:t>
                      </a:r>
                      <a:endParaRPr lang="en-US" sz="600" b="1" dirty="0">
                        <a:solidFill>
                          <a:schemeClr val="bg1"/>
                        </a:solidFill>
                      </a:endParaRPr>
                    </a:p>
                  </a:txBody>
                  <a:tcPr marL="36000" marR="36000" marT="18000" marB="18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algn="l"/>
                      <a:r>
                        <a:rPr lang="en-US" sz="600" b="1" dirty="0" smtClean="0">
                          <a:solidFill>
                            <a:schemeClr val="bg1"/>
                          </a:solidFill>
                        </a:rPr>
                        <a:t>Human Interaction</a:t>
                      </a:r>
                      <a:endParaRPr lang="en-US" sz="600" b="1" dirty="0">
                        <a:solidFill>
                          <a:schemeClr val="bg1"/>
                        </a:solidFill>
                      </a:endParaRPr>
                    </a:p>
                  </a:txBody>
                  <a:tcPr marL="36000" marR="36000" marT="18000" marB="18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algn="l"/>
                      <a:r>
                        <a:rPr lang="en-US" sz="600" b="1" dirty="0" smtClean="0">
                          <a:solidFill>
                            <a:schemeClr val="bg1"/>
                          </a:solidFill>
                        </a:rPr>
                        <a:t>Service</a:t>
                      </a:r>
                      <a:endParaRPr lang="en-US" sz="600" b="1" dirty="0">
                        <a:solidFill>
                          <a:schemeClr val="bg1"/>
                        </a:solidFill>
                      </a:endParaRPr>
                    </a:p>
                  </a:txBody>
                  <a:tcPr marL="36000" marR="36000" marT="18000" marB="18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algn="l"/>
                      <a:r>
                        <a:rPr lang="en-US" sz="600" b="1" dirty="0" smtClean="0">
                          <a:solidFill>
                            <a:schemeClr val="bg1"/>
                          </a:solidFill>
                        </a:rPr>
                        <a:t>Information</a:t>
                      </a:r>
                      <a:endParaRPr lang="en-US" sz="600" b="1" dirty="0">
                        <a:solidFill>
                          <a:schemeClr val="bg1"/>
                        </a:solidFill>
                      </a:endParaRPr>
                    </a:p>
                  </a:txBody>
                  <a:tcPr marL="36000" marR="36000" marT="18000" marB="18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algn="l"/>
                      <a:r>
                        <a:rPr lang="en-US" sz="600" b="1" dirty="0" smtClean="0">
                          <a:solidFill>
                            <a:schemeClr val="bg1"/>
                          </a:solidFill>
                        </a:rPr>
                        <a:t>Integration</a:t>
                      </a:r>
                      <a:endParaRPr lang="en-US" sz="600" b="1" dirty="0">
                        <a:solidFill>
                          <a:schemeClr val="bg1"/>
                        </a:solidFill>
                      </a:endParaRPr>
                    </a:p>
                  </a:txBody>
                  <a:tcPr marL="36000" marR="36000" marT="18000" marB="18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algn="l"/>
                      <a:r>
                        <a:rPr lang="en-US" sz="600" b="1" dirty="0" smtClean="0">
                          <a:solidFill>
                            <a:schemeClr val="bg1"/>
                          </a:solidFill>
                        </a:rPr>
                        <a:t>Monitoring &amp; Mgmt.</a:t>
                      </a:r>
                      <a:endParaRPr lang="en-US" sz="600" b="1" dirty="0">
                        <a:solidFill>
                          <a:schemeClr val="bg1"/>
                        </a:solidFill>
                      </a:endParaRPr>
                    </a:p>
                  </a:txBody>
                  <a:tcPr marL="36000" marR="36000" marT="18000" marB="18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BA9CC9"/>
                    </a:solidFill>
                  </a:tcPr>
                </a:tc>
              </a:tr>
            </a:tbl>
          </a:graphicData>
        </a:graphic>
      </p:graphicFrame>
    </p:spTree>
    <p:extLst>
      <p:ext uri="{BB962C8B-B14F-4D97-AF65-F5344CB8AC3E}">
        <p14:creationId xmlns:p14="http://schemas.microsoft.com/office/powerpoint/2010/main" val="4122070910"/>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981">
          <p15:clr>
            <a:srgbClr val="FBAE40"/>
          </p15:clr>
        </p15:guide>
        <p15:guide id="2" pos="489">
          <p15:clr>
            <a:srgbClr val="FBAE40"/>
          </p15:clr>
        </p15:guide>
        <p15:guide id="3" pos="5751">
          <p15:clr>
            <a:srgbClr val="FBAE40"/>
          </p15:clr>
        </p15:guide>
        <p15:guide id="4" orient="horz" pos="402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MESSAGE">
    <p:bg>
      <p:bgPr>
        <a:solidFill>
          <a:schemeClr val="accent6"/>
        </a:solidFill>
        <a:effectLst/>
      </p:bgPr>
    </p:bg>
    <p:spTree>
      <p:nvGrpSpPr>
        <p:cNvPr id="1" name=""/>
        <p:cNvGrpSpPr/>
        <p:nvPr/>
      </p:nvGrpSpPr>
      <p:grpSpPr>
        <a:xfrm>
          <a:off x="0" y="0"/>
          <a:ext cx="0" cy="0"/>
          <a:chOff x="0" y="0"/>
          <a:chExt cx="0" cy="0"/>
        </a:xfrm>
      </p:grpSpPr>
      <p:sp>
        <p:nvSpPr>
          <p:cNvPr id="5" name="Titre 4"/>
          <p:cNvSpPr>
            <a:spLocks noGrp="1"/>
          </p:cNvSpPr>
          <p:nvPr>
            <p:ph type="title"/>
          </p:nvPr>
        </p:nvSpPr>
        <p:spPr>
          <a:xfrm>
            <a:off x="1052567" y="2692170"/>
            <a:ext cx="7800920" cy="1143000"/>
          </a:xfrm>
          <a:prstGeom prst="rect">
            <a:avLst/>
          </a:prstGeom>
        </p:spPr>
        <p:txBody>
          <a:bodyPr lIns="0" tIns="0" rIns="0" bIns="0" anchor="ctr" anchorCtr="1">
            <a:noAutofit/>
          </a:bodyPr>
          <a:lstStyle>
            <a:lvl1pPr algn="l">
              <a:defRPr sz="4800">
                <a:solidFill>
                  <a:schemeClr val="bg1"/>
                </a:solidFill>
                <a:latin typeface="Century Gothic" pitchFamily="34" charset="0"/>
              </a:defRPr>
            </a:lvl1pPr>
          </a:lstStyle>
          <a:p>
            <a:r>
              <a:rPr lang="fr-FR" smtClean="0"/>
              <a:t>Modifiez le style du titre</a:t>
            </a:r>
            <a:endParaRPr lang="fr-FR"/>
          </a:p>
        </p:txBody>
      </p:sp>
      <p:sp>
        <p:nvSpPr>
          <p:cNvPr id="7" name="Espace réservé du texte 6"/>
          <p:cNvSpPr>
            <a:spLocks noGrp="1"/>
          </p:cNvSpPr>
          <p:nvPr>
            <p:ph type="body" sz="quarter" idx="10"/>
          </p:nvPr>
        </p:nvSpPr>
        <p:spPr>
          <a:xfrm>
            <a:off x="1336370" y="4742396"/>
            <a:ext cx="6658968" cy="914400"/>
          </a:xfrm>
          <a:prstGeom prst="rect">
            <a:avLst/>
          </a:prstGeom>
        </p:spPr>
        <p:txBody>
          <a:bodyPr>
            <a:normAutofit/>
          </a:bodyPr>
          <a:lstStyle>
            <a:lvl1pPr marL="0" indent="0" algn="l">
              <a:buNone/>
              <a:defRPr sz="1600" b="0" i="1">
                <a:solidFill>
                  <a:schemeClr val="bg1"/>
                </a:solidFill>
                <a:latin typeface="Arial" pitchFamily="34" charset="0"/>
                <a:cs typeface="Arial" pitchFamily="34" charset="0"/>
              </a:defRPr>
            </a:lvl1pPr>
            <a:lvl2pPr>
              <a:buNone/>
              <a:defRPr>
                <a:latin typeface="Arial" pitchFamily="34" charset="0"/>
                <a:cs typeface="Arial" pitchFamily="34" charset="0"/>
              </a:defRPr>
            </a:lvl2pPr>
            <a:lvl3pPr>
              <a:buNone/>
              <a:defRPr>
                <a:latin typeface="Arial" pitchFamily="34" charset="0"/>
                <a:cs typeface="Arial" pitchFamily="34" charset="0"/>
              </a:defRPr>
            </a:lvl3pPr>
            <a:lvl4pPr>
              <a:buNone/>
              <a:defRPr>
                <a:latin typeface="Arial" pitchFamily="34" charset="0"/>
                <a:cs typeface="Arial" pitchFamily="34" charset="0"/>
              </a:defRPr>
            </a:lvl4pPr>
            <a:lvl5pPr>
              <a:buNone/>
              <a:defRPr>
                <a:latin typeface="Arial" pitchFamily="34" charset="0"/>
                <a:cs typeface="Arial" pitchFamily="34" charset="0"/>
              </a:defRPr>
            </a:lvl5pPr>
          </a:lstStyle>
          <a:p>
            <a:pPr lvl="0"/>
            <a:r>
              <a:rPr lang="fr-FR" smtClean="0"/>
              <a:t>Modifiez les styles du texte du masque</a:t>
            </a:r>
          </a:p>
        </p:txBody>
      </p:sp>
    </p:spTree>
    <p:extLst>
      <p:ext uri="{BB962C8B-B14F-4D97-AF65-F5344CB8AC3E}">
        <p14:creationId xmlns:p14="http://schemas.microsoft.com/office/powerpoint/2010/main" val="484706201"/>
      </p:ext>
    </p:extLst>
  </p:cSld>
  <p:clrMapOvr>
    <a:masterClrMapping/>
  </p:clrMapOvr>
  <p:transition>
    <p:fad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MESSAGE ALT">
    <p:bg>
      <p:bgPr>
        <a:solidFill>
          <a:schemeClr val="accent6"/>
        </a:solidFill>
        <a:effectLst/>
      </p:bgPr>
    </p:bg>
    <p:spTree>
      <p:nvGrpSpPr>
        <p:cNvPr id="1" name=""/>
        <p:cNvGrpSpPr/>
        <p:nvPr/>
      </p:nvGrpSpPr>
      <p:grpSpPr>
        <a:xfrm>
          <a:off x="0" y="0"/>
          <a:ext cx="0" cy="0"/>
          <a:chOff x="0" y="0"/>
          <a:chExt cx="0" cy="0"/>
        </a:xfrm>
      </p:grpSpPr>
      <p:sp>
        <p:nvSpPr>
          <p:cNvPr id="5" name="Titre 4"/>
          <p:cNvSpPr>
            <a:spLocks noGrp="1"/>
          </p:cNvSpPr>
          <p:nvPr>
            <p:ph type="title"/>
          </p:nvPr>
        </p:nvSpPr>
        <p:spPr>
          <a:xfrm>
            <a:off x="4636558" y="692696"/>
            <a:ext cx="4897967" cy="1143000"/>
          </a:xfrm>
          <a:prstGeom prst="rect">
            <a:avLst/>
          </a:prstGeom>
        </p:spPr>
        <p:txBody>
          <a:bodyPr lIns="0" tIns="0" rIns="0" bIns="0" anchor="ctr" anchorCtr="1">
            <a:noAutofit/>
          </a:bodyPr>
          <a:lstStyle>
            <a:lvl1pPr algn="l">
              <a:defRPr sz="3200">
                <a:solidFill>
                  <a:schemeClr val="bg1"/>
                </a:solidFill>
                <a:latin typeface="Century Gothic" pitchFamily="34" charset="0"/>
              </a:defRPr>
            </a:lvl1pPr>
          </a:lstStyle>
          <a:p>
            <a:r>
              <a:rPr lang="fr-FR" smtClean="0"/>
              <a:t>Modifiez le style du titre</a:t>
            </a:r>
            <a:endParaRPr lang="fr-FR"/>
          </a:p>
        </p:txBody>
      </p:sp>
      <p:sp>
        <p:nvSpPr>
          <p:cNvPr id="7" name="Espace réservé du texte 6"/>
          <p:cNvSpPr>
            <a:spLocks noGrp="1"/>
          </p:cNvSpPr>
          <p:nvPr>
            <p:ph type="body" sz="quarter" idx="10"/>
          </p:nvPr>
        </p:nvSpPr>
        <p:spPr>
          <a:xfrm>
            <a:off x="6160295" y="2276872"/>
            <a:ext cx="3374231" cy="914400"/>
          </a:xfrm>
          <a:prstGeom prst="rect">
            <a:avLst/>
          </a:prstGeom>
        </p:spPr>
        <p:txBody>
          <a:bodyPr>
            <a:normAutofit/>
          </a:bodyPr>
          <a:lstStyle>
            <a:lvl1pPr marL="0" indent="0" algn="l">
              <a:buNone/>
              <a:defRPr sz="1600" b="0" i="1">
                <a:solidFill>
                  <a:schemeClr val="bg1"/>
                </a:solidFill>
                <a:latin typeface="Arial" pitchFamily="34" charset="0"/>
                <a:cs typeface="Arial" pitchFamily="34" charset="0"/>
              </a:defRPr>
            </a:lvl1pPr>
            <a:lvl2pPr>
              <a:buNone/>
              <a:defRPr>
                <a:latin typeface="Arial" pitchFamily="34" charset="0"/>
                <a:cs typeface="Arial" pitchFamily="34" charset="0"/>
              </a:defRPr>
            </a:lvl2pPr>
            <a:lvl3pPr>
              <a:buNone/>
              <a:defRPr>
                <a:latin typeface="Arial" pitchFamily="34" charset="0"/>
                <a:cs typeface="Arial" pitchFamily="34" charset="0"/>
              </a:defRPr>
            </a:lvl3pPr>
            <a:lvl4pPr>
              <a:buNone/>
              <a:defRPr>
                <a:latin typeface="Arial" pitchFamily="34" charset="0"/>
                <a:cs typeface="Arial" pitchFamily="34" charset="0"/>
              </a:defRPr>
            </a:lvl4pPr>
            <a:lvl5pPr>
              <a:buNone/>
              <a:defRPr>
                <a:latin typeface="Arial" pitchFamily="34" charset="0"/>
                <a:cs typeface="Arial" pitchFamily="34" charset="0"/>
              </a:defRPr>
            </a:lvl5pPr>
          </a:lstStyle>
          <a:p>
            <a:pPr lvl="0"/>
            <a:r>
              <a:rPr lang="fr-FR" smtClean="0"/>
              <a:t>Modifiez les styles du texte du masque</a:t>
            </a:r>
          </a:p>
        </p:txBody>
      </p:sp>
    </p:spTree>
    <p:extLst>
      <p:ext uri="{BB962C8B-B14F-4D97-AF65-F5344CB8AC3E}">
        <p14:creationId xmlns:p14="http://schemas.microsoft.com/office/powerpoint/2010/main" val="2709915901"/>
      </p:ext>
    </p:extLst>
  </p:cSld>
  <p:clrMapOvr>
    <a:masterClrMapping/>
  </p:clrMapOvr>
  <p:transition>
    <p:fad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fond clair">
    <p:bg>
      <p:bgPr>
        <a:solidFill>
          <a:schemeClr val="bg1"/>
        </a:solidFill>
        <a:effectLst/>
      </p:bgPr>
    </p:bg>
    <p:spTree>
      <p:nvGrpSpPr>
        <p:cNvPr id="1" name=""/>
        <p:cNvGrpSpPr/>
        <p:nvPr/>
      </p:nvGrpSpPr>
      <p:grpSpPr>
        <a:xfrm>
          <a:off x="0" y="0"/>
          <a:ext cx="0" cy="0"/>
          <a:chOff x="0" y="0"/>
          <a:chExt cx="0" cy="0"/>
        </a:xfrm>
      </p:grpSpPr>
      <p:cxnSp>
        <p:nvCxnSpPr>
          <p:cNvPr id="12" name="Connecteur droit 11"/>
          <p:cNvCxnSpPr/>
          <p:nvPr userDrawn="1"/>
        </p:nvCxnSpPr>
        <p:spPr>
          <a:xfrm flipH="1">
            <a:off x="3167130" y="3411530"/>
            <a:ext cx="3571742" cy="0"/>
          </a:xfrm>
          <a:prstGeom prst="line">
            <a:avLst/>
          </a:prstGeom>
          <a:ln w="12700" cap="rnd">
            <a:solidFill>
              <a:schemeClr val="tx2"/>
            </a:solidFill>
            <a:prstDash val="solid"/>
          </a:ln>
        </p:spPr>
        <p:style>
          <a:lnRef idx="1">
            <a:schemeClr val="accent1"/>
          </a:lnRef>
          <a:fillRef idx="0">
            <a:schemeClr val="accent1"/>
          </a:fillRef>
          <a:effectRef idx="0">
            <a:schemeClr val="accent1"/>
          </a:effectRef>
          <a:fontRef idx="minor">
            <a:schemeClr val="tx1"/>
          </a:fontRef>
        </p:style>
      </p:cxnSp>
      <p:sp>
        <p:nvSpPr>
          <p:cNvPr id="16" name="Espace réservé du texte 15"/>
          <p:cNvSpPr>
            <a:spLocks noGrp="1"/>
          </p:cNvSpPr>
          <p:nvPr userDrawn="1">
            <p:ph type="body" sz="quarter" idx="10"/>
          </p:nvPr>
        </p:nvSpPr>
        <p:spPr>
          <a:xfrm>
            <a:off x="392112" y="3677470"/>
            <a:ext cx="9142413" cy="431800"/>
          </a:xfrm>
          <a:prstGeom prst="rect">
            <a:avLst/>
          </a:prstGeom>
        </p:spPr>
        <p:txBody>
          <a:bodyPr vert="horz">
            <a:normAutofit/>
          </a:bodyPr>
          <a:lstStyle>
            <a:lvl1pPr marL="0" indent="0" algn="ctr">
              <a:buFontTx/>
              <a:buNone/>
              <a:defRPr sz="1800" cap="none">
                <a:solidFill>
                  <a:schemeClr val="tx2"/>
                </a:solidFill>
                <a:latin typeface="Arial"/>
                <a:cs typeface="Arial"/>
              </a:defRPr>
            </a:lvl1pPr>
          </a:lstStyle>
          <a:p>
            <a:pPr lvl="0"/>
            <a:r>
              <a:rPr lang="fr-FR" smtClean="0"/>
              <a:t>Modifiez les styles du texte du masque</a:t>
            </a:r>
          </a:p>
        </p:txBody>
      </p:sp>
      <p:sp>
        <p:nvSpPr>
          <p:cNvPr id="14" name="Rectangle 13"/>
          <p:cNvSpPr/>
          <p:nvPr userDrawn="1"/>
        </p:nvSpPr>
        <p:spPr>
          <a:xfrm>
            <a:off x="0" y="6211020"/>
            <a:ext cx="9906000" cy="6469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latin typeface="Century Gothic" pitchFamily="34" charset="0"/>
            </a:endParaRPr>
          </a:p>
        </p:txBody>
      </p:sp>
      <p:sp>
        <p:nvSpPr>
          <p:cNvPr id="26" name="Espace réservé du texte 25"/>
          <p:cNvSpPr>
            <a:spLocks noGrp="1"/>
          </p:cNvSpPr>
          <p:nvPr>
            <p:ph type="body" sz="quarter" idx="13" hasCustomPrompt="1"/>
          </p:nvPr>
        </p:nvSpPr>
        <p:spPr>
          <a:xfrm>
            <a:off x="385235" y="1548166"/>
            <a:ext cx="9135532" cy="1527968"/>
          </a:xfrm>
        </p:spPr>
        <p:txBody>
          <a:bodyPr anchor="b" anchorCtr="0"/>
          <a:lstStyle>
            <a:lvl1pPr marL="0" indent="0" algn="ctr">
              <a:buFontTx/>
              <a:buNone/>
              <a:defRPr sz="5400" b="1">
                <a:solidFill>
                  <a:schemeClr val="tx2"/>
                </a:solidFill>
                <a:latin typeface="Century Gothic" pitchFamily="34" charset="0"/>
              </a:defRPr>
            </a:lvl1pPr>
            <a:lvl2pPr marL="0" indent="0" algn="ctr">
              <a:lnSpc>
                <a:spcPct val="90000"/>
              </a:lnSpc>
              <a:spcBef>
                <a:spcPts val="500"/>
              </a:spcBef>
              <a:buFontTx/>
              <a:buNone/>
              <a:defRPr sz="3200" b="0">
                <a:solidFill>
                  <a:schemeClr val="tx2"/>
                </a:solidFill>
                <a:latin typeface="Century Gothic" pitchFamily="34" charset="0"/>
              </a:defRPr>
            </a:lvl2pPr>
            <a:lvl3pPr marL="0" indent="0">
              <a:buFontTx/>
              <a:buNone/>
              <a:defRPr/>
            </a:lvl3pPr>
            <a:lvl4pPr marL="0" indent="0">
              <a:buFontTx/>
              <a:buNone/>
              <a:defRPr/>
            </a:lvl4pPr>
            <a:lvl5pPr marL="0" indent="0">
              <a:buFontTx/>
              <a:buNone/>
              <a:defRPr/>
            </a:lvl5pPr>
          </a:lstStyle>
          <a:p>
            <a:pPr lvl="0"/>
            <a:r>
              <a:rPr lang="fr-FR" smtClean="0"/>
              <a:t>1</a:t>
            </a:r>
          </a:p>
          <a:p>
            <a:pPr lvl="1"/>
            <a:r>
              <a:rPr lang="fr-FR" smtClean="0"/>
              <a:t>DEUXIÈME NIVEAU</a:t>
            </a:r>
            <a:endParaRPr lang="fr-FR"/>
          </a:p>
        </p:txBody>
      </p:sp>
      <p:sp>
        <p:nvSpPr>
          <p:cNvPr id="13" name="Parallélogramme 12"/>
          <p:cNvSpPr>
            <a:spLocks noChangeAspect="1"/>
          </p:cNvSpPr>
          <p:nvPr userDrawn="1"/>
        </p:nvSpPr>
        <p:spPr>
          <a:xfrm>
            <a:off x="795620" y="-4577"/>
            <a:ext cx="1560173" cy="1561369"/>
          </a:xfrm>
          <a:prstGeom prst="parallelogram">
            <a:avLst>
              <a:gd name="adj" fmla="val 83799"/>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latin typeface="Century Gothic" pitchFamily="34" charset="0"/>
            </a:endParaRPr>
          </a:p>
        </p:txBody>
      </p:sp>
      <p:pic>
        <p:nvPicPr>
          <p:cNvPr id="8" name="Picture 13" descr="stan_d_p_rgb"/>
          <p:cNvPicPr>
            <a:picLocks noChangeAspect="1" noChangeArrowheads="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8128366" y="6469251"/>
            <a:ext cx="1546225" cy="309563"/>
          </a:xfrm>
          <a:prstGeom prst="rect">
            <a:avLst/>
          </a:prstGeom>
          <a:noFill/>
          <a:ln w="9525">
            <a:noFill/>
            <a:miter lim="800000"/>
            <a:headEnd/>
            <a:tailEnd/>
          </a:ln>
        </p:spPr>
      </p:pic>
    </p:spTree>
    <p:extLst>
      <p:ext uri="{BB962C8B-B14F-4D97-AF65-F5344CB8AC3E}">
        <p14:creationId xmlns:p14="http://schemas.microsoft.com/office/powerpoint/2010/main" val="1811671292"/>
      </p:ext>
    </p:extLst>
  </p:cSld>
  <p:clrMapOvr>
    <a:masterClrMapping/>
  </p:clrMapOvr>
  <p:transition>
    <p:fad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SECTION fond sombre">
    <p:bg>
      <p:bgPr>
        <a:solidFill>
          <a:srgbClr val="004563"/>
        </a:solidFill>
        <a:effectLst/>
      </p:bgPr>
    </p:bg>
    <p:spTree>
      <p:nvGrpSpPr>
        <p:cNvPr id="1" name=""/>
        <p:cNvGrpSpPr/>
        <p:nvPr/>
      </p:nvGrpSpPr>
      <p:grpSpPr>
        <a:xfrm>
          <a:off x="0" y="0"/>
          <a:ext cx="0" cy="0"/>
          <a:chOff x="0" y="0"/>
          <a:chExt cx="0" cy="0"/>
        </a:xfrm>
      </p:grpSpPr>
      <p:cxnSp>
        <p:nvCxnSpPr>
          <p:cNvPr id="12" name="Connecteur droit 11"/>
          <p:cNvCxnSpPr/>
          <p:nvPr userDrawn="1"/>
        </p:nvCxnSpPr>
        <p:spPr>
          <a:xfrm flipH="1">
            <a:off x="3167130" y="3411530"/>
            <a:ext cx="3571742" cy="0"/>
          </a:xfrm>
          <a:prstGeom prst="line">
            <a:avLst/>
          </a:prstGeom>
          <a:ln w="12700" cap="rnd">
            <a:solidFill>
              <a:schemeClr val="bg1"/>
            </a:solidFill>
            <a:prstDash val="solid"/>
          </a:ln>
        </p:spPr>
        <p:style>
          <a:lnRef idx="1">
            <a:schemeClr val="accent1"/>
          </a:lnRef>
          <a:fillRef idx="0">
            <a:schemeClr val="accent1"/>
          </a:fillRef>
          <a:effectRef idx="0">
            <a:schemeClr val="accent1"/>
          </a:effectRef>
          <a:fontRef idx="minor">
            <a:schemeClr val="tx1"/>
          </a:fontRef>
        </p:style>
      </p:cxnSp>
      <p:sp>
        <p:nvSpPr>
          <p:cNvPr id="16" name="Espace réservé du texte 15"/>
          <p:cNvSpPr>
            <a:spLocks noGrp="1"/>
          </p:cNvSpPr>
          <p:nvPr userDrawn="1">
            <p:ph type="body" sz="quarter" idx="10"/>
          </p:nvPr>
        </p:nvSpPr>
        <p:spPr>
          <a:xfrm>
            <a:off x="392112" y="3677470"/>
            <a:ext cx="9142413" cy="431800"/>
          </a:xfrm>
          <a:prstGeom prst="rect">
            <a:avLst/>
          </a:prstGeom>
        </p:spPr>
        <p:txBody>
          <a:bodyPr vert="horz">
            <a:normAutofit/>
          </a:bodyPr>
          <a:lstStyle>
            <a:lvl1pPr marL="0" indent="0" algn="ctr">
              <a:buFontTx/>
              <a:buNone/>
              <a:defRPr sz="1800" cap="none">
                <a:solidFill>
                  <a:schemeClr val="bg1"/>
                </a:solidFill>
                <a:latin typeface="Arial"/>
                <a:cs typeface="Arial"/>
              </a:defRPr>
            </a:lvl1pPr>
          </a:lstStyle>
          <a:p>
            <a:pPr lvl="0"/>
            <a:r>
              <a:rPr lang="fr-FR" smtClean="0"/>
              <a:t>Modifiez les styles du texte du masque</a:t>
            </a:r>
          </a:p>
        </p:txBody>
      </p:sp>
      <p:sp>
        <p:nvSpPr>
          <p:cNvPr id="14" name="Rectangle 13"/>
          <p:cNvSpPr/>
          <p:nvPr userDrawn="1"/>
        </p:nvSpPr>
        <p:spPr>
          <a:xfrm>
            <a:off x="0" y="6211020"/>
            <a:ext cx="9906000" cy="64698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latin typeface="Century Gothic" pitchFamily="34" charset="0"/>
            </a:endParaRPr>
          </a:p>
        </p:txBody>
      </p:sp>
      <p:sp>
        <p:nvSpPr>
          <p:cNvPr id="13" name="Espace réservé du texte 25"/>
          <p:cNvSpPr>
            <a:spLocks noGrp="1"/>
          </p:cNvSpPr>
          <p:nvPr>
            <p:ph type="body" sz="quarter" idx="13" hasCustomPrompt="1"/>
          </p:nvPr>
        </p:nvSpPr>
        <p:spPr>
          <a:xfrm>
            <a:off x="385235" y="1548166"/>
            <a:ext cx="9135532" cy="1527968"/>
          </a:xfrm>
        </p:spPr>
        <p:txBody>
          <a:bodyPr anchor="b" anchorCtr="0"/>
          <a:lstStyle>
            <a:lvl1pPr marL="0" indent="0" algn="ctr">
              <a:buFontTx/>
              <a:buNone/>
              <a:defRPr sz="5400" b="1">
                <a:solidFill>
                  <a:schemeClr val="bg1"/>
                </a:solidFill>
                <a:latin typeface="Century Gothic" pitchFamily="34" charset="0"/>
              </a:defRPr>
            </a:lvl1pPr>
            <a:lvl2pPr marL="0" indent="0" algn="ctr">
              <a:lnSpc>
                <a:spcPct val="90000"/>
              </a:lnSpc>
              <a:spcBef>
                <a:spcPts val="500"/>
              </a:spcBef>
              <a:buFontTx/>
              <a:buNone/>
              <a:defRPr sz="3200" b="0">
                <a:solidFill>
                  <a:schemeClr val="bg1"/>
                </a:solidFill>
                <a:latin typeface="Century Gothic" pitchFamily="34" charset="0"/>
              </a:defRPr>
            </a:lvl2pPr>
            <a:lvl3pPr marL="0" indent="0">
              <a:buFontTx/>
              <a:buNone/>
              <a:defRPr/>
            </a:lvl3pPr>
            <a:lvl4pPr marL="0" indent="0">
              <a:buFontTx/>
              <a:buNone/>
              <a:defRPr/>
            </a:lvl4pPr>
            <a:lvl5pPr marL="0" indent="0">
              <a:buFontTx/>
              <a:buNone/>
              <a:defRPr/>
            </a:lvl5pPr>
          </a:lstStyle>
          <a:p>
            <a:pPr lvl="0"/>
            <a:r>
              <a:rPr lang="fr-FR" smtClean="0"/>
              <a:t>1</a:t>
            </a:r>
          </a:p>
          <a:p>
            <a:pPr lvl="1"/>
            <a:r>
              <a:rPr lang="fr-FR" smtClean="0"/>
              <a:t>DEUXIÈME NIVEAU</a:t>
            </a:r>
            <a:endParaRPr lang="fr-FR"/>
          </a:p>
        </p:txBody>
      </p:sp>
      <p:sp>
        <p:nvSpPr>
          <p:cNvPr id="19" name="Parallélogramme 18"/>
          <p:cNvSpPr>
            <a:spLocks noChangeAspect="1"/>
          </p:cNvSpPr>
          <p:nvPr userDrawn="1"/>
        </p:nvSpPr>
        <p:spPr>
          <a:xfrm>
            <a:off x="795620" y="-4577"/>
            <a:ext cx="1560173" cy="1561369"/>
          </a:xfrm>
          <a:prstGeom prst="parallelogram">
            <a:avLst>
              <a:gd name="adj" fmla="val 83799"/>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latin typeface="Century Gothic" pitchFamily="34" charset="0"/>
            </a:endParaRPr>
          </a:p>
        </p:txBody>
      </p:sp>
      <p:pic>
        <p:nvPicPr>
          <p:cNvPr id="8" name="Picture 13" descr="stan_d_p_rgb"/>
          <p:cNvPicPr>
            <a:picLocks noChangeAspect="1" noChangeArrowheads="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8128366" y="6469251"/>
            <a:ext cx="1546225" cy="309563"/>
          </a:xfrm>
          <a:prstGeom prst="rect">
            <a:avLst/>
          </a:prstGeom>
          <a:noFill/>
          <a:ln w="9525">
            <a:noFill/>
            <a:miter lim="800000"/>
            <a:headEnd/>
            <a:tailEnd/>
          </a:ln>
        </p:spPr>
      </p:pic>
    </p:spTree>
    <p:extLst>
      <p:ext uri="{BB962C8B-B14F-4D97-AF65-F5344CB8AC3E}">
        <p14:creationId xmlns:p14="http://schemas.microsoft.com/office/powerpoint/2010/main" val="1978999274"/>
      </p:ext>
    </p:extLst>
  </p:cSld>
  <p:clrMapOvr>
    <a:masterClrMapping/>
  </p:clrMapOvr>
  <p:transition>
    <p:fad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EXTE">
    <p:spTree>
      <p:nvGrpSpPr>
        <p:cNvPr id="1" name=""/>
        <p:cNvGrpSpPr/>
        <p:nvPr/>
      </p:nvGrpSpPr>
      <p:grpSpPr>
        <a:xfrm>
          <a:off x="0" y="0"/>
          <a:ext cx="0" cy="0"/>
          <a:chOff x="0" y="0"/>
          <a:chExt cx="0" cy="0"/>
        </a:xfrm>
      </p:grpSpPr>
      <p:sp>
        <p:nvSpPr>
          <p:cNvPr id="10" name="Titre 9"/>
          <p:cNvSpPr>
            <a:spLocks noGrp="1"/>
          </p:cNvSpPr>
          <p:nvPr>
            <p:ph type="title"/>
          </p:nvPr>
        </p:nvSpPr>
        <p:spPr>
          <a:xfrm>
            <a:off x="777000" y="331682"/>
            <a:ext cx="8352000" cy="338137"/>
          </a:xfrm>
        </p:spPr>
        <p:txBody>
          <a:bodyPr vert="horz" lIns="0" tIns="0" rIns="0" bIns="0" rtlCol="0" anchor="b" anchorCtr="0">
            <a:noAutofit/>
          </a:bodyPr>
          <a:lstStyle>
            <a:lvl1pPr>
              <a:defRPr lang="fr-FR" sz="1800"/>
            </a:lvl1pPr>
          </a:lstStyle>
          <a:p>
            <a:pPr lvl="0"/>
            <a:r>
              <a:rPr lang="en-US" altLang="ko-KR" dirty="0" smtClean="0"/>
              <a:t>Click to edit Master title style</a:t>
            </a:r>
            <a:endParaRPr lang="fr-FR" dirty="0"/>
          </a:p>
        </p:txBody>
      </p:sp>
      <p:sp>
        <p:nvSpPr>
          <p:cNvPr id="9" name="Espace réservé du texte 11"/>
          <p:cNvSpPr>
            <a:spLocks noGrp="1"/>
          </p:cNvSpPr>
          <p:nvPr>
            <p:ph type="body" sz="quarter" idx="13"/>
          </p:nvPr>
        </p:nvSpPr>
        <p:spPr>
          <a:xfrm>
            <a:off x="777000" y="819403"/>
            <a:ext cx="8352000" cy="450000"/>
          </a:xfrm>
          <a:prstGeom prst="rect">
            <a:avLst/>
          </a:prstGeom>
        </p:spPr>
        <p:txBody>
          <a:bodyPr vert="horz">
            <a:noAutofit/>
          </a:bodyPr>
          <a:lstStyle>
            <a:lvl1pPr marL="0" indent="0">
              <a:spcBef>
                <a:spcPts val="0"/>
              </a:spcBef>
              <a:buSzPct val="120000"/>
              <a:buFontTx/>
              <a:buNone/>
              <a:defRPr sz="1400" b="1">
                <a:solidFill>
                  <a:schemeClr val="tx2"/>
                </a:solidFill>
                <a:latin typeface="Century Gothic" pitchFamily="34" charset="0"/>
                <a:cs typeface="Arial"/>
              </a:defRPr>
            </a:lvl1pPr>
            <a:lvl2pPr marL="742950" indent="-285750">
              <a:buClr>
                <a:srgbClr val="00727A"/>
              </a:buClr>
              <a:buSzPct val="100000"/>
              <a:buFontTx/>
              <a:buNone/>
              <a:defRPr sz="1600" baseline="0">
                <a:solidFill>
                  <a:srgbClr val="404040"/>
                </a:solidFill>
                <a:latin typeface="Arial"/>
                <a:cs typeface="Arial"/>
              </a:defRPr>
            </a:lvl2pPr>
            <a:lvl3pPr marL="1077913" indent="-163513">
              <a:buClr>
                <a:srgbClr val="004563"/>
              </a:buClr>
              <a:buSzPct val="100000"/>
              <a:buFontTx/>
              <a:buNone/>
              <a:defRPr sz="1400" i="1">
                <a:solidFill>
                  <a:srgbClr val="404040"/>
                </a:solidFill>
                <a:latin typeface="Arial"/>
                <a:cs typeface="Arial"/>
              </a:defRPr>
            </a:lvl3pPr>
          </a:lstStyle>
          <a:p>
            <a:pPr lvl="0"/>
            <a:r>
              <a:rPr lang="fr-FR" dirty="0" smtClean="0"/>
              <a:t>Modifiez les styles du texte du masque</a:t>
            </a:r>
          </a:p>
        </p:txBody>
      </p:sp>
      <p:sp>
        <p:nvSpPr>
          <p:cNvPr id="8" name="Espace réservé du numéro de diapositive 17"/>
          <p:cNvSpPr>
            <a:spLocks noGrp="1"/>
          </p:cNvSpPr>
          <p:nvPr>
            <p:ph type="sldNum" sz="quarter" idx="4"/>
          </p:nvPr>
        </p:nvSpPr>
        <p:spPr>
          <a:xfrm>
            <a:off x="152400" y="6511777"/>
            <a:ext cx="434237" cy="214797"/>
          </a:xfrm>
          <a:prstGeom prst="rect">
            <a:avLst/>
          </a:prstGeom>
        </p:spPr>
        <p:txBody>
          <a:bodyPr vert="horz" lIns="0" tIns="0" rIns="0" bIns="0" rtlCol="0" anchor="b" anchorCtr="0"/>
          <a:lstStyle>
            <a:lvl1pPr algn="ctr" rtl="0" fontAlgn="base">
              <a:spcBef>
                <a:spcPct val="0"/>
              </a:spcBef>
              <a:spcAft>
                <a:spcPct val="0"/>
              </a:spcAft>
              <a:defRPr lang="fr-FR" sz="800" b="1" kern="1200" smtClean="0">
                <a:solidFill>
                  <a:schemeClr val="tx2"/>
                </a:solidFill>
                <a:latin typeface="Century Gothic" pitchFamily="34" charset="0"/>
                <a:ea typeface="ＭＳ Ｐゴシック" pitchFamily="34" charset="-128"/>
                <a:cs typeface="Arial" pitchFamily="34" charset="0"/>
              </a:defRPr>
            </a:lvl1pPr>
          </a:lstStyle>
          <a:p>
            <a:fld id="{3801209A-EBCB-4229-9A21-B7869465F47A}" type="slidenum">
              <a:rPr lang="en-US" altLang="ko-KR" smtClean="0"/>
              <a:pPr/>
              <a:t>‹#›</a:t>
            </a:fld>
            <a:r>
              <a:rPr lang="en-US" altLang="ko-KR" dirty="0" smtClean="0"/>
              <a:t> </a:t>
            </a:r>
            <a:endParaRPr lang="ko-KR" altLang="en-US" dirty="0"/>
          </a:p>
        </p:txBody>
      </p:sp>
    </p:spTree>
    <p:extLst>
      <p:ext uri="{BB962C8B-B14F-4D97-AF65-F5344CB8AC3E}">
        <p14:creationId xmlns:p14="http://schemas.microsoft.com/office/powerpoint/2010/main" val="164620471"/>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981">
          <p15:clr>
            <a:srgbClr val="FBAE40"/>
          </p15:clr>
        </p15:guide>
        <p15:guide id="2" pos="489">
          <p15:clr>
            <a:srgbClr val="FBAE40"/>
          </p15:clr>
        </p15:guide>
        <p15:guide id="3" pos="5751">
          <p15:clr>
            <a:srgbClr val="FBAE40"/>
          </p15:clr>
        </p15:guide>
        <p15:guide id="4" orient="horz" pos="402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TEXTE">
    <p:spTree>
      <p:nvGrpSpPr>
        <p:cNvPr id="1" name=""/>
        <p:cNvGrpSpPr/>
        <p:nvPr/>
      </p:nvGrpSpPr>
      <p:grpSpPr>
        <a:xfrm>
          <a:off x="0" y="0"/>
          <a:ext cx="0" cy="0"/>
          <a:chOff x="0" y="0"/>
          <a:chExt cx="0" cy="0"/>
        </a:xfrm>
      </p:grpSpPr>
      <p:sp>
        <p:nvSpPr>
          <p:cNvPr id="10" name="Titre 9"/>
          <p:cNvSpPr>
            <a:spLocks noGrp="1"/>
          </p:cNvSpPr>
          <p:nvPr>
            <p:ph type="title"/>
          </p:nvPr>
        </p:nvSpPr>
        <p:spPr>
          <a:xfrm>
            <a:off x="777000" y="331682"/>
            <a:ext cx="8352000" cy="338137"/>
          </a:xfrm>
        </p:spPr>
        <p:txBody>
          <a:bodyPr vert="horz" lIns="0" tIns="0" rIns="0" bIns="0" rtlCol="0" anchor="b" anchorCtr="0">
            <a:noAutofit/>
          </a:bodyPr>
          <a:lstStyle>
            <a:lvl1pPr>
              <a:defRPr lang="fr-FR" sz="1800"/>
            </a:lvl1pPr>
          </a:lstStyle>
          <a:p>
            <a:pPr lvl="0"/>
            <a:r>
              <a:rPr lang="en-US" altLang="ko-KR" dirty="0" smtClean="0"/>
              <a:t>Click to edit Master title style</a:t>
            </a:r>
            <a:endParaRPr lang="fr-FR" dirty="0"/>
          </a:p>
        </p:txBody>
      </p:sp>
      <p:sp>
        <p:nvSpPr>
          <p:cNvPr id="9" name="Espace réservé du texte 11"/>
          <p:cNvSpPr>
            <a:spLocks noGrp="1"/>
          </p:cNvSpPr>
          <p:nvPr>
            <p:ph type="body" sz="quarter" idx="13"/>
          </p:nvPr>
        </p:nvSpPr>
        <p:spPr>
          <a:xfrm>
            <a:off x="777000" y="819403"/>
            <a:ext cx="8352000" cy="279180"/>
          </a:xfrm>
          <a:prstGeom prst="rect">
            <a:avLst/>
          </a:prstGeom>
          <a:solidFill>
            <a:schemeClr val="bg1">
              <a:lumMod val="95000"/>
            </a:schemeClr>
          </a:solidFill>
          <a:ln>
            <a:noFill/>
          </a:ln>
          <a:effectLst>
            <a:outerShdw blurRad="50800" dist="38100" dir="2700000" algn="tl" rotWithShape="0">
              <a:prstClr val="black">
                <a:alpha val="40000"/>
              </a:prstClr>
            </a:outerShdw>
          </a:effectLst>
        </p:spPr>
        <p:txBody>
          <a:bodyPr vert="horz" lIns="72000" tIns="46800" rIns="72000" bIns="46800" rtlCol="0" anchor="t">
            <a:spAutoFit/>
          </a:bodyPr>
          <a:lstStyle>
            <a:lvl1pPr>
              <a:defRPr lang="fr-FR" sz="1200" b="1" dirty="0" smtClean="0">
                <a:solidFill>
                  <a:schemeClr val="tx2"/>
                </a:solidFill>
                <a:latin typeface="+mj-ea"/>
                <a:ea typeface="+mj-ea"/>
              </a:defRPr>
            </a:lvl1pPr>
          </a:lstStyle>
          <a:p>
            <a:pPr marL="0" lvl="0" indent="0">
              <a:buNone/>
            </a:pPr>
            <a:r>
              <a:rPr lang="fr-FR" dirty="0" smtClean="0"/>
              <a:t>Modifiez les styles du texte du masque</a:t>
            </a:r>
          </a:p>
        </p:txBody>
      </p:sp>
      <p:sp>
        <p:nvSpPr>
          <p:cNvPr id="8" name="Espace réservé du numéro de diapositive 17"/>
          <p:cNvSpPr>
            <a:spLocks noGrp="1"/>
          </p:cNvSpPr>
          <p:nvPr>
            <p:ph type="sldNum" sz="quarter" idx="4"/>
          </p:nvPr>
        </p:nvSpPr>
        <p:spPr>
          <a:xfrm>
            <a:off x="152400" y="6511777"/>
            <a:ext cx="434237" cy="214797"/>
          </a:xfrm>
          <a:prstGeom prst="rect">
            <a:avLst/>
          </a:prstGeom>
        </p:spPr>
        <p:txBody>
          <a:bodyPr vert="horz" lIns="0" tIns="0" rIns="0" bIns="0" rtlCol="0" anchor="b" anchorCtr="0"/>
          <a:lstStyle>
            <a:lvl1pPr algn="ctr" rtl="0" fontAlgn="base">
              <a:spcBef>
                <a:spcPct val="0"/>
              </a:spcBef>
              <a:spcAft>
                <a:spcPct val="0"/>
              </a:spcAft>
              <a:defRPr lang="fr-FR" sz="800" b="1" kern="1200" smtClean="0">
                <a:solidFill>
                  <a:schemeClr val="tx2"/>
                </a:solidFill>
                <a:latin typeface="Century Gothic" pitchFamily="34" charset="0"/>
                <a:ea typeface="ＭＳ Ｐゴシック" pitchFamily="34" charset="-128"/>
                <a:cs typeface="Arial" pitchFamily="34" charset="0"/>
              </a:defRPr>
            </a:lvl1pPr>
          </a:lstStyle>
          <a:p>
            <a:fld id="{3801209A-EBCB-4229-9A21-B7869465F47A}" type="slidenum">
              <a:rPr lang="en-US" altLang="ko-KR" smtClean="0"/>
              <a:pPr/>
              <a:t>‹#›</a:t>
            </a:fld>
            <a:r>
              <a:rPr lang="en-US" altLang="ko-KR" dirty="0" smtClean="0"/>
              <a:t> </a:t>
            </a:r>
            <a:endParaRPr lang="ko-KR" altLang="en-US" dirty="0"/>
          </a:p>
        </p:txBody>
      </p:sp>
    </p:spTree>
    <p:extLst>
      <p:ext uri="{BB962C8B-B14F-4D97-AF65-F5344CB8AC3E}">
        <p14:creationId xmlns:p14="http://schemas.microsoft.com/office/powerpoint/2010/main" val="3813886921"/>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981">
          <p15:clr>
            <a:srgbClr val="FBAE40"/>
          </p15:clr>
        </p15:guide>
        <p15:guide id="2" pos="489">
          <p15:clr>
            <a:srgbClr val="FBAE40"/>
          </p15:clr>
        </p15:guide>
        <p15:guide id="3" pos="5751">
          <p15:clr>
            <a:srgbClr val="FBAE40"/>
          </p15:clr>
        </p15:guide>
        <p15:guide id="4" orient="horz" pos="4020">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2_TEXTE">
    <p:spTree>
      <p:nvGrpSpPr>
        <p:cNvPr id="1" name=""/>
        <p:cNvGrpSpPr/>
        <p:nvPr/>
      </p:nvGrpSpPr>
      <p:grpSpPr>
        <a:xfrm>
          <a:off x="0" y="0"/>
          <a:ext cx="0" cy="0"/>
          <a:chOff x="0" y="0"/>
          <a:chExt cx="0" cy="0"/>
        </a:xfrm>
      </p:grpSpPr>
      <p:sp>
        <p:nvSpPr>
          <p:cNvPr id="2" name="Title 1"/>
          <p:cNvSpPr>
            <a:spLocks noGrp="1"/>
          </p:cNvSpPr>
          <p:nvPr>
            <p:ph type="title"/>
          </p:nvPr>
        </p:nvSpPr>
        <p:spPr>
          <a:xfrm>
            <a:off x="777000" y="331682"/>
            <a:ext cx="8352000" cy="338137"/>
          </a:xfrm>
        </p:spPr>
        <p:txBody>
          <a:bodyPr vert="horz" lIns="0" tIns="0" rIns="0" bIns="0" rtlCol="0" anchor="b" anchorCtr="0">
            <a:noAutofit/>
          </a:bodyPr>
          <a:lstStyle>
            <a:lvl1pPr>
              <a:defRPr lang="ko-KR" altLang="en-US" sz="1800" dirty="0"/>
            </a:lvl1pPr>
          </a:lstStyle>
          <a:p>
            <a:pPr lvl="0"/>
            <a:r>
              <a:rPr lang="en-US" altLang="ko-KR" dirty="0" smtClean="0"/>
              <a:t>Click to edit Master title style</a:t>
            </a:r>
            <a:endParaRPr lang="ko-KR" altLang="en-US" dirty="0"/>
          </a:p>
        </p:txBody>
      </p:sp>
      <p:sp>
        <p:nvSpPr>
          <p:cNvPr id="8" name="Espace réservé du numéro de diapositive 17"/>
          <p:cNvSpPr>
            <a:spLocks noGrp="1"/>
          </p:cNvSpPr>
          <p:nvPr>
            <p:ph type="sldNum" sz="quarter" idx="4"/>
          </p:nvPr>
        </p:nvSpPr>
        <p:spPr>
          <a:xfrm>
            <a:off x="152400" y="6511777"/>
            <a:ext cx="434237" cy="214797"/>
          </a:xfrm>
          <a:prstGeom prst="rect">
            <a:avLst/>
          </a:prstGeom>
        </p:spPr>
        <p:txBody>
          <a:bodyPr vert="horz" lIns="0" tIns="0" rIns="0" bIns="0" rtlCol="0" anchor="b" anchorCtr="0"/>
          <a:lstStyle>
            <a:lvl1pPr algn="ctr" rtl="0" fontAlgn="base">
              <a:spcBef>
                <a:spcPct val="0"/>
              </a:spcBef>
              <a:spcAft>
                <a:spcPct val="0"/>
              </a:spcAft>
              <a:defRPr lang="fr-FR" sz="800" b="1" kern="1200" smtClean="0">
                <a:solidFill>
                  <a:schemeClr val="tx2"/>
                </a:solidFill>
                <a:latin typeface="Century Gothic" pitchFamily="34" charset="0"/>
                <a:ea typeface="ＭＳ Ｐゴシック" pitchFamily="34" charset="-128"/>
                <a:cs typeface="Arial" pitchFamily="34" charset="0"/>
              </a:defRPr>
            </a:lvl1pPr>
          </a:lstStyle>
          <a:p>
            <a:fld id="{3801209A-EBCB-4229-9A21-B7869465F47A}" type="slidenum">
              <a:rPr lang="en-US" altLang="ko-KR" smtClean="0"/>
              <a:pPr/>
              <a:t>‹#›</a:t>
            </a:fld>
            <a:r>
              <a:rPr lang="en-US" altLang="ko-KR" dirty="0" smtClean="0"/>
              <a:t> </a:t>
            </a:r>
            <a:endParaRPr lang="ko-KR" altLang="en-US" dirty="0"/>
          </a:p>
        </p:txBody>
      </p:sp>
    </p:spTree>
    <p:extLst>
      <p:ext uri="{BB962C8B-B14F-4D97-AF65-F5344CB8AC3E}">
        <p14:creationId xmlns:p14="http://schemas.microsoft.com/office/powerpoint/2010/main" val="3327118315"/>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981">
          <p15:clr>
            <a:srgbClr val="FBAE40"/>
          </p15:clr>
        </p15:guide>
        <p15:guide id="2" pos="489">
          <p15:clr>
            <a:srgbClr val="FBAE40"/>
          </p15:clr>
        </p15:guide>
        <p15:guide id="3" pos="5751">
          <p15:clr>
            <a:srgbClr val="FBAE40"/>
          </p15:clr>
        </p15:guide>
        <p15:guide id="4" orient="horz" pos="4020">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3_TEXTE">
    <p:spTree>
      <p:nvGrpSpPr>
        <p:cNvPr id="1" name=""/>
        <p:cNvGrpSpPr/>
        <p:nvPr/>
      </p:nvGrpSpPr>
      <p:grpSpPr>
        <a:xfrm>
          <a:off x="0" y="0"/>
          <a:ext cx="0" cy="0"/>
          <a:chOff x="0" y="0"/>
          <a:chExt cx="0" cy="0"/>
        </a:xfrm>
      </p:grpSpPr>
      <p:sp>
        <p:nvSpPr>
          <p:cNvPr id="10" name="Titre 9"/>
          <p:cNvSpPr>
            <a:spLocks noGrp="1"/>
          </p:cNvSpPr>
          <p:nvPr>
            <p:ph type="title"/>
          </p:nvPr>
        </p:nvSpPr>
        <p:spPr>
          <a:xfrm>
            <a:off x="777000" y="331682"/>
            <a:ext cx="8352000" cy="338137"/>
          </a:xfrm>
        </p:spPr>
        <p:txBody>
          <a:bodyPr vert="horz" lIns="0" tIns="0" rIns="0" bIns="0" rtlCol="0" anchor="b" anchorCtr="0">
            <a:noAutofit/>
          </a:bodyPr>
          <a:lstStyle>
            <a:lvl1pPr>
              <a:defRPr lang="fr-FR" sz="1800"/>
            </a:lvl1pPr>
          </a:lstStyle>
          <a:p>
            <a:pPr lvl="0"/>
            <a:r>
              <a:rPr lang="en-US" altLang="ko-KR" dirty="0" smtClean="0"/>
              <a:t>Click to edit Master title style</a:t>
            </a:r>
            <a:endParaRPr lang="fr-FR" dirty="0"/>
          </a:p>
        </p:txBody>
      </p:sp>
      <p:sp>
        <p:nvSpPr>
          <p:cNvPr id="9" name="Espace réservé du texte 11"/>
          <p:cNvSpPr>
            <a:spLocks noGrp="1"/>
          </p:cNvSpPr>
          <p:nvPr>
            <p:ph type="body" sz="quarter" idx="13"/>
          </p:nvPr>
        </p:nvSpPr>
        <p:spPr>
          <a:xfrm>
            <a:off x="777000" y="819403"/>
            <a:ext cx="8352000" cy="279180"/>
          </a:xfrm>
          <a:prstGeom prst="rect">
            <a:avLst/>
          </a:prstGeom>
          <a:solidFill>
            <a:schemeClr val="bg1">
              <a:lumMod val="95000"/>
            </a:schemeClr>
          </a:solidFill>
          <a:ln>
            <a:noFill/>
          </a:ln>
          <a:effectLst>
            <a:outerShdw blurRad="50800" dist="38100" dir="2700000" algn="tl" rotWithShape="0">
              <a:prstClr val="black">
                <a:alpha val="40000"/>
              </a:prstClr>
            </a:outerShdw>
          </a:effectLst>
        </p:spPr>
        <p:txBody>
          <a:bodyPr vert="horz" lIns="72000" tIns="46800" rIns="72000" bIns="46800" rtlCol="0" anchor="t">
            <a:spAutoFit/>
          </a:bodyPr>
          <a:lstStyle>
            <a:lvl1pPr>
              <a:defRPr lang="fr-FR" sz="1200" b="1" dirty="0" smtClean="0">
                <a:solidFill>
                  <a:schemeClr val="tx2"/>
                </a:solidFill>
                <a:latin typeface="+mj-ea"/>
                <a:ea typeface="+mj-ea"/>
              </a:defRPr>
            </a:lvl1pPr>
          </a:lstStyle>
          <a:p>
            <a:pPr marL="0" lvl="0" indent="0">
              <a:buNone/>
            </a:pPr>
            <a:r>
              <a:rPr lang="fr-FR" dirty="0" smtClean="0"/>
              <a:t>Modifiez les styles du texte du masque</a:t>
            </a:r>
          </a:p>
        </p:txBody>
      </p:sp>
      <p:sp>
        <p:nvSpPr>
          <p:cNvPr id="8" name="Espace réservé du numéro de diapositive 17"/>
          <p:cNvSpPr>
            <a:spLocks noGrp="1"/>
          </p:cNvSpPr>
          <p:nvPr>
            <p:ph type="sldNum" sz="quarter" idx="4"/>
          </p:nvPr>
        </p:nvSpPr>
        <p:spPr>
          <a:xfrm>
            <a:off x="152400" y="6511777"/>
            <a:ext cx="434237" cy="214797"/>
          </a:xfrm>
          <a:prstGeom prst="rect">
            <a:avLst/>
          </a:prstGeom>
        </p:spPr>
        <p:txBody>
          <a:bodyPr vert="horz" lIns="0" tIns="0" rIns="0" bIns="0" rtlCol="0" anchor="b" anchorCtr="0"/>
          <a:lstStyle>
            <a:lvl1pPr algn="ctr" rtl="0" fontAlgn="base">
              <a:spcBef>
                <a:spcPct val="0"/>
              </a:spcBef>
              <a:spcAft>
                <a:spcPct val="0"/>
              </a:spcAft>
              <a:defRPr lang="fr-FR" sz="800" b="1" kern="1200" smtClean="0">
                <a:solidFill>
                  <a:schemeClr val="tx2"/>
                </a:solidFill>
                <a:latin typeface="Century Gothic" pitchFamily="34" charset="0"/>
                <a:ea typeface="ＭＳ Ｐゴシック" pitchFamily="34" charset="-128"/>
                <a:cs typeface="Arial" pitchFamily="34" charset="0"/>
              </a:defRPr>
            </a:lvl1pPr>
          </a:lstStyle>
          <a:p>
            <a:fld id="{3801209A-EBCB-4229-9A21-B7869465F47A}" type="slidenum">
              <a:rPr lang="en-US" altLang="ko-KR" smtClean="0"/>
              <a:pPr/>
              <a:t>‹#›</a:t>
            </a:fld>
            <a:r>
              <a:rPr lang="en-US" altLang="ko-KR" dirty="0" smtClean="0"/>
              <a:t> </a:t>
            </a:r>
            <a:endParaRPr lang="ko-KR" altLang="en-US" dirty="0"/>
          </a:p>
        </p:txBody>
      </p:sp>
      <p:graphicFrame>
        <p:nvGraphicFramePr>
          <p:cNvPr id="5" name="Table 4"/>
          <p:cNvGraphicFramePr>
            <a:graphicFrameLocks noGrp="1"/>
          </p:cNvGraphicFramePr>
          <p:nvPr userDrawn="1">
            <p:extLst>
              <p:ext uri="{D42A27DB-BD31-4B8C-83A1-F6EECF244321}">
                <p14:modId xmlns:p14="http://schemas.microsoft.com/office/powerpoint/2010/main" val="3563386885"/>
              </p:ext>
            </p:extLst>
          </p:nvPr>
        </p:nvGraphicFramePr>
        <p:xfrm>
          <a:off x="1173018" y="33111"/>
          <a:ext cx="7955982" cy="254880"/>
        </p:xfrm>
        <a:graphic>
          <a:graphicData uri="http://schemas.openxmlformats.org/drawingml/2006/table">
            <a:tbl>
              <a:tblPr>
                <a:tableStyleId>{5C22544A-7EE6-4342-B048-85BDC9FD1C3A}</a:tableStyleId>
              </a:tblPr>
              <a:tblGrid>
                <a:gridCol w="883998"/>
                <a:gridCol w="883998"/>
                <a:gridCol w="883998"/>
                <a:gridCol w="883998"/>
                <a:gridCol w="883998"/>
                <a:gridCol w="883998"/>
                <a:gridCol w="883998"/>
                <a:gridCol w="883998"/>
                <a:gridCol w="883998"/>
              </a:tblGrid>
              <a:tr h="0">
                <a:tc gridSpan="2">
                  <a:txBody>
                    <a:bodyPr/>
                    <a:lstStyle/>
                    <a:p>
                      <a:pPr algn="l"/>
                      <a:r>
                        <a:rPr lang="en-US" sz="600" b="1" dirty="0" smtClean="0">
                          <a:solidFill>
                            <a:schemeClr val="bg1"/>
                          </a:solidFill>
                        </a:rPr>
                        <a:t>IS Architecture</a:t>
                      </a:r>
                      <a:endParaRPr lang="en-US" sz="600" b="1" dirty="0">
                        <a:solidFill>
                          <a:schemeClr val="bg1"/>
                        </a:solidFill>
                      </a:endParaRPr>
                    </a:p>
                  </a:txBody>
                  <a:tcPr marL="36000" marR="36000" marT="18000" marB="18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solidFill>
                  </a:tcPr>
                </a:tc>
                <a:tc hMerge="1">
                  <a:txBody>
                    <a:bodyPr/>
                    <a:lstStyle/>
                    <a:p>
                      <a:endParaRPr lang="en-US" sz="700" dirty="0">
                        <a:solidFill>
                          <a:schemeClr val="bg1"/>
                        </a:solidFill>
                      </a:endParaRPr>
                    </a:p>
                  </a:txBody>
                  <a:tcPr>
                    <a:solidFill>
                      <a:schemeClr val="bg1">
                        <a:lumMod val="85000"/>
                      </a:schemeClr>
                    </a:solidFill>
                  </a:tcPr>
                </a:tc>
                <a:tc rowSpan="2">
                  <a:txBody>
                    <a:bodyPr/>
                    <a:lstStyle/>
                    <a:p>
                      <a:pPr algn="l"/>
                      <a:r>
                        <a:rPr lang="en-US" sz="600" b="1" dirty="0" smtClean="0">
                          <a:solidFill>
                            <a:schemeClr val="bg1"/>
                          </a:solidFill>
                        </a:rPr>
                        <a:t>Infrastructure</a:t>
                      </a:r>
                      <a:endParaRPr lang="en-US" sz="600" b="1" dirty="0">
                        <a:solidFill>
                          <a:schemeClr val="bg1"/>
                        </a:solidFill>
                      </a:endParaRPr>
                    </a:p>
                  </a:txBody>
                  <a:tcPr marL="36000" marR="36000" marT="18000" marB="18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gridSpan="6">
                  <a:txBody>
                    <a:bodyPr/>
                    <a:lstStyle/>
                    <a:p>
                      <a:pPr algn="l"/>
                      <a:r>
                        <a:rPr lang="en-US" sz="600" b="1" dirty="0" smtClean="0">
                          <a:solidFill>
                            <a:schemeClr val="bg1"/>
                          </a:solidFill>
                        </a:rPr>
                        <a:t>Vertical Architecture</a:t>
                      </a:r>
                      <a:endParaRPr lang="en-US" sz="600" b="1" dirty="0">
                        <a:solidFill>
                          <a:schemeClr val="bg1"/>
                        </a:solidFill>
                      </a:endParaRPr>
                    </a:p>
                  </a:txBody>
                  <a:tcPr marL="36000" marR="36000" marT="18000" marB="18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dirty="0">
                        <a:solidFill>
                          <a:schemeClr val="bg1"/>
                        </a:solidFill>
                      </a:endParaRPr>
                    </a:p>
                  </a:txBody>
                  <a:tcPr>
                    <a:solidFill>
                      <a:schemeClr val="bg1">
                        <a:lumMod val="85000"/>
                      </a:schemeClr>
                    </a:solidFill>
                  </a:tcPr>
                </a:tc>
                <a:tc hMerge="1">
                  <a:txBody>
                    <a:bodyPr/>
                    <a:lstStyle/>
                    <a:p>
                      <a:endParaRPr lang="en-US" sz="700" dirty="0">
                        <a:solidFill>
                          <a:schemeClr val="bg1"/>
                        </a:solidFill>
                      </a:endParaRPr>
                    </a:p>
                  </a:txBody>
                  <a:tcPr>
                    <a:solidFill>
                      <a:schemeClr val="bg1">
                        <a:lumMod val="85000"/>
                      </a:schemeClr>
                    </a:solidFill>
                  </a:tcPr>
                </a:tc>
                <a:tc hMerge="1">
                  <a:txBody>
                    <a:bodyPr/>
                    <a:lstStyle/>
                    <a:p>
                      <a:endParaRPr lang="en-US" sz="700" dirty="0">
                        <a:solidFill>
                          <a:schemeClr val="bg1"/>
                        </a:solidFill>
                      </a:endParaRPr>
                    </a:p>
                  </a:txBody>
                  <a:tcPr>
                    <a:solidFill>
                      <a:schemeClr val="bg1">
                        <a:lumMod val="85000"/>
                      </a:schemeClr>
                    </a:solidFill>
                  </a:tcPr>
                </a:tc>
                <a:tc hMerge="1">
                  <a:txBody>
                    <a:bodyPr/>
                    <a:lstStyle/>
                    <a:p>
                      <a:endParaRPr lang="en-US" sz="700" dirty="0">
                        <a:solidFill>
                          <a:schemeClr val="bg1"/>
                        </a:solidFill>
                      </a:endParaRPr>
                    </a:p>
                  </a:txBody>
                  <a:tcPr>
                    <a:solidFill>
                      <a:schemeClr val="bg1">
                        <a:lumMod val="85000"/>
                      </a:schemeClr>
                    </a:solidFill>
                  </a:tcPr>
                </a:tc>
                <a:tc hMerge="1">
                  <a:txBody>
                    <a:bodyPr/>
                    <a:lstStyle/>
                    <a:p>
                      <a:endParaRPr lang="en-US" sz="600" dirty="0">
                        <a:solidFill>
                          <a:schemeClr val="bg1"/>
                        </a:solidFill>
                      </a:endParaRPr>
                    </a:p>
                  </a:txBody>
                  <a:tcPr>
                    <a:solidFill>
                      <a:schemeClr val="bg1">
                        <a:lumMod val="85000"/>
                      </a:schemeClr>
                    </a:solidFill>
                  </a:tcPr>
                </a:tc>
              </a:tr>
              <a:tr h="0">
                <a:tc>
                  <a:txBody>
                    <a:bodyPr/>
                    <a:lstStyle/>
                    <a:p>
                      <a:pPr algn="l"/>
                      <a:r>
                        <a:rPr lang="en-US" sz="600" b="1" dirty="0" smtClean="0">
                          <a:solidFill>
                            <a:schemeClr val="bg1"/>
                          </a:solidFill>
                        </a:rPr>
                        <a:t>Application</a:t>
                      </a:r>
                      <a:endParaRPr lang="en-US" sz="600" b="1" dirty="0">
                        <a:solidFill>
                          <a:schemeClr val="bg1"/>
                        </a:solidFill>
                      </a:endParaRPr>
                    </a:p>
                  </a:txBody>
                  <a:tcPr marL="36000" marR="36000" marT="18000" marB="18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tx2">
                        <a:lumMod val="75000"/>
                        <a:lumOff val="25000"/>
                      </a:schemeClr>
                    </a:solidFill>
                  </a:tcPr>
                </a:tc>
                <a:tc>
                  <a:txBody>
                    <a:bodyPr/>
                    <a:lstStyle/>
                    <a:p>
                      <a:pPr algn="l"/>
                      <a:r>
                        <a:rPr lang="en-US" sz="600" b="1" dirty="0" smtClean="0">
                          <a:solidFill>
                            <a:schemeClr val="bg1"/>
                          </a:solidFill>
                        </a:rPr>
                        <a:t>Data</a:t>
                      </a:r>
                      <a:endParaRPr lang="en-US" sz="600" b="1" dirty="0">
                        <a:solidFill>
                          <a:schemeClr val="bg1"/>
                        </a:solidFill>
                      </a:endParaRPr>
                    </a:p>
                  </a:txBody>
                  <a:tcPr marL="36000" marR="36000" marT="18000" marB="18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vMerge="1">
                  <a:txBody>
                    <a:bodyPr/>
                    <a:lstStyle/>
                    <a:p>
                      <a:endParaRPr lang="en-US" sz="500" b="1" dirty="0">
                        <a:solidFill>
                          <a:schemeClr val="bg1"/>
                        </a:solidFill>
                      </a:endParaRPr>
                    </a:p>
                  </a:txBody>
                  <a:tcPr marL="72000" marR="72000" marT="18000" marB="18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60000"/>
                        <a:lumOff val="40000"/>
                      </a:schemeClr>
                    </a:solidFill>
                  </a:tcPr>
                </a:tc>
                <a:tc>
                  <a:txBody>
                    <a:bodyPr/>
                    <a:lstStyle/>
                    <a:p>
                      <a:pPr algn="l"/>
                      <a:r>
                        <a:rPr lang="en-US" sz="600" b="1" dirty="0" smtClean="0">
                          <a:solidFill>
                            <a:schemeClr val="bg1"/>
                          </a:solidFill>
                        </a:rPr>
                        <a:t>Security</a:t>
                      </a:r>
                      <a:endParaRPr lang="en-US" sz="600" b="1" dirty="0">
                        <a:solidFill>
                          <a:schemeClr val="bg1"/>
                        </a:solidFill>
                      </a:endParaRPr>
                    </a:p>
                  </a:txBody>
                  <a:tcPr marL="36000" marR="36000" marT="18000" marB="18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algn="l"/>
                      <a:r>
                        <a:rPr lang="en-US" sz="600" b="1" dirty="0" smtClean="0">
                          <a:solidFill>
                            <a:schemeClr val="bg1"/>
                          </a:solidFill>
                        </a:rPr>
                        <a:t>Human Interaction</a:t>
                      </a:r>
                      <a:endParaRPr lang="en-US" sz="600" b="1" dirty="0">
                        <a:solidFill>
                          <a:schemeClr val="bg1"/>
                        </a:solidFill>
                      </a:endParaRPr>
                    </a:p>
                  </a:txBody>
                  <a:tcPr marL="36000" marR="36000" marT="18000" marB="18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algn="l"/>
                      <a:r>
                        <a:rPr lang="en-US" sz="600" b="1" dirty="0" smtClean="0">
                          <a:solidFill>
                            <a:schemeClr val="bg1"/>
                          </a:solidFill>
                        </a:rPr>
                        <a:t>Service</a:t>
                      </a:r>
                      <a:endParaRPr lang="en-US" sz="600" b="1" dirty="0">
                        <a:solidFill>
                          <a:schemeClr val="bg1"/>
                        </a:solidFill>
                      </a:endParaRPr>
                    </a:p>
                  </a:txBody>
                  <a:tcPr marL="36000" marR="36000" marT="18000" marB="18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algn="l"/>
                      <a:r>
                        <a:rPr lang="en-US" sz="600" b="1" dirty="0" smtClean="0">
                          <a:solidFill>
                            <a:schemeClr val="bg1"/>
                          </a:solidFill>
                        </a:rPr>
                        <a:t>Information</a:t>
                      </a:r>
                      <a:endParaRPr lang="en-US" sz="600" b="1" dirty="0">
                        <a:solidFill>
                          <a:schemeClr val="bg1"/>
                        </a:solidFill>
                      </a:endParaRPr>
                    </a:p>
                  </a:txBody>
                  <a:tcPr marL="36000" marR="36000" marT="18000" marB="18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algn="l"/>
                      <a:r>
                        <a:rPr lang="en-US" sz="600" b="1" dirty="0" smtClean="0">
                          <a:solidFill>
                            <a:schemeClr val="bg1"/>
                          </a:solidFill>
                        </a:rPr>
                        <a:t>Integration</a:t>
                      </a:r>
                      <a:endParaRPr lang="en-US" sz="600" b="1" dirty="0">
                        <a:solidFill>
                          <a:schemeClr val="bg1"/>
                        </a:solidFill>
                      </a:endParaRPr>
                    </a:p>
                  </a:txBody>
                  <a:tcPr marL="36000" marR="36000" marT="18000" marB="18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algn="l"/>
                      <a:r>
                        <a:rPr lang="en-US" sz="600" b="1" dirty="0" smtClean="0">
                          <a:solidFill>
                            <a:schemeClr val="bg1"/>
                          </a:solidFill>
                        </a:rPr>
                        <a:t>Monitoring &amp; Mgmt.</a:t>
                      </a:r>
                      <a:endParaRPr lang="en-US" sz="600" b="1" dirty="0">
                        <a:solidFill>
                          <a:schemeClr val="bg1"/>
                        </a:solidFill>
                      </a:endParaRPr>
                    </a:p>
                  </a:txBody>
                  <a:tcPr marL="36000" marR="36000" marT="18000" marB="18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r>
            </a:tbl>
          </a:graphicData>
        </a:graphic>
      </p:graphicFrame>
    </p:spTree>
    <p:extLst>
      <p:ext uri="{BB962C8B-B14F-4D97-AF65-F5344CB8AC3E}">
        <p14:creationId xmlns:p14="http://schemas.microsoft.com/office/powerpoint/2010/main" val="599018167"/>
      </p:ext>
    </p:extLst>
  </p:cSld>
  <p:clrMapOvr>
    <a:masterClrMapping/>
  </p:clrMapOvr>
  <p:transition>
    <p:fade/>
  </p:transition>
  <p:timing>
    <p:tnLst>
      <p:par>
        <p:cTn id="1" dur="indefinite" restart="never" nodeType="tmRoot"/>
      </p:par>
    </p:tnLst>
  </p:timing>
  <p:extLst mod="1">
    <p:ext uri="{DCECCB84-F9BA-43D5-87BE-67443E8EF086}">
      <p15:sldGuideLst xmlns:p15="http://schemas.microsoft.com/office/powerpoint/2012/main">
        <p15:guide id="1" orient="horz" pos="981">
          <p15:clr>
            <a:srgbClr val="FBAE40"/>
          </p15:clr>
        </p15:guide>
        <p15:guide id="2" pos="489">
          <p15:clr>
            <a:srgbClr val="FBAE40"/>
          </p15:clr>
        </p15:guide>
        <p15:guide id="3" pos="5751">
          <p15:clr>
            <a:srgbClr val="FBAE40"/>
          </p15:clr>
        </p15:guide>
        <p15:guide id="4" orient="horz" pos="4020">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3.gif"/><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788337" y="331682"/>
            <a:ext cx="8321401" cy="338137"/>
          </a:xfrm>
          <a:prstGeom prst="rect">
            <a:avLst/>
          </a:prstGeom>
        </p:spPr>
        <p:txBody>
          <a:bodyPr vert="horz" lIns="0" tIns="0" rIns="0" bIns="0" rtlCol="0" anchor="b" anchorCtr="0">
            <a:normAutofit/>
          </a:bodyPr>
          <a:lstStyle/>
          <a:p>
            <a:r>
              <a:rPr lang="en-US" altLang="ko-KR" dirty="0" smtClean="0"/>
              <a:t>Click to edit Master title style</a:t>
            </a:r>
            <a:endParaRPr lang="fr-FR" dirty="0"/>
          </a:p>
        </p:txBody>
      </p:sp>
      <p:sp>
        <p:nvSpPr>
          <p:cNvPr id="3" name="Espace réservé du texte 2"/>
          <p:cNvSpPr>
            <a:spLocks noGrp="1"/>
          </p:cNvSpPr>
          <p:nvPr>
            <p:ph type="body" idx="1"/>
          </p:nvPr>
        </p:nvSpPr>
        <p:spPr>
          <a:xfrm>
            <a:off x="803691" y="1562999"/>
            <a:ext cx="8306046" cy="4477439"/>
          </a:xfrm>
          <a:prstGeom prst="rect">
            <a:avLst/>
          </a:prstGeom>
        </p:spPr>
        <p:txBody>
          <a:bodyPr vert="horz" lIns="0" tIns="0" rIns="0" bIns="0" rtlCol="0">
            <a:normAutofit/>
          </a:bodyPr>
          <a:lstStyle/>
          <a:p>
            <a:pPr lvl="0"/>
            <a:r>
              <a:rPr lang="fr-FR" smtClean="0"/>
              <a:t>Cliquez pour modifier les styles du texte du masque</a:t>
            </a:r>
          </a:p>
          <a:p>
            <a:pPr lvl="1"/>
            <a:r>
              <a:rPr lang="fr-FR" smtClean="0"/>
              <a:t>Deuxième niveau</a:t>
            </a:r>
          </a:p>
          <a:p>
            <a:pPr lvl="2"/>
            <a:r>
              <a:rPr lang="fr-FR" smtClean="0"/>
              <a:t>Troisième niveau</a:t>
            </a:r>
          </a:p>
          <a:p>
            <a:pPr lvl="3"/>
            <a:r>
              <a:rPr lang="fr-FR" smtClean="0"/>
              <a:t>Quatrième niveau</a:t>
            </a:r>
          </a:p>
          <a:p>
            <a:pPr lvl="4"/>
            <a:r>
              <a:rPr lang="fr-FR" smtClean="0"/>
              <a:t>Cinquième niveau</a:t>
            </a:r>
            <a:endParaRPr lang="fr-FR"/>
          </a:p>
        </p:txBody>
      </p:sp>
      <p:cxnSp>
        <p:nvCxnSpPr>
          <p:cNvPr id="9" name="Connecteur droit 8"/>
          <p:cNvCxnSpPr/>
          <p:nvPr/>
        </p:nvCxnSpPr>
        <p:spPr>
          <a:xfrm>
            <a:off x="288925" y="6478376"/>
            <a:ext cx="865800" cy="0"/>
          </a:xfrm>
          <a:prstGeom prst="line">
            <a:avLst/>
          </a:prstGeom>
          <a:ln w="6350" cap="rnd" cmpd="sng">
            <a:solidFill>
              <a:schemeClr val="tx2"/>
            </a:solidFill>
            <a:prstDash val="solid"/>
          </a:ln>
        </p:spPr>
        <p:style>
          <a:lnRef idx="1">
            <a:schemeClr val="accent1"/>
          </a:lnRef>
          <a:fillRef idx="0">
            <a:schemeClr val="accent1"/>
          </a:fillRef>
          <a:effectRef idx="0">
            <a:schemeClr val="accent1"/>
          </a:effectRef>
          <a:fontRef idx="minor">
            <a:schemeClr val="tx1"/>
          </a:fontRef>
        </p:style>
      </p:cxnSp>
      <p:sp>
        <p:nvSpPr>
          <p:cNvPr id="15" name="Parallélogramme 14"/>
          <p:cNvSpPr>
            <a:spLocks noChangeAspect="1"/>
          </p:cNvSpPr>
          <p:nvPr/>
        </p:nvSpPr>
        <p:spPr>
          <a:xfrm>
            <a:off x="253380" y="-15348"/>
            <a:ext cx="752124" cy="752699"/>
          </a:xfrm>
          <a:prstGeom prst="parallelogram">
            <a:avLst>
              <a:gd name="adj" fmla="val 83799"/>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dirty="0">
              <a:latin typeface="+mj-lt"/>
            </a:endParaRPr>
          </a:p>
        </p:txBody>
      </p:sp>
      <p:cxnSp>
        <p:nvCxnSpPr>
          <p:cNvPr id="16" name="Connecteur droit 15"/>
          <p:cNvCxnSpPr/>
          <p:nvPr/>
        </p:nvCxnSpPr>
        <p:spPr>
          <a:xfrm>
            <a:off x="777000" y="735475"/>
            <a:ext cx="8352000" cy="0"/>
          </a:xfrm>
          <a:prstGeom prst="line">
            <a:avLst/>
          </a:prstGeom>
          <a:ln w="6350" cmpd="sng">
            <a:solidFill>
              <a:schemeClr val="tx2"/>
            </a:solidFill>
          </a:ln>
        </p:spPr>
        <p:style>
          <a:lnRef idx="1">
            <a:schemeClr val="accent1"/>
          </a:lnRef>
          <a:fillRef idx="0">
            <a:schemeClr val="accent1"/>
          </a:fillRef>
          <a:effectRef idx="0">
            <a:schemeClr val="accent1"/>
          </a:effectRef>
          <a:fontRef idx="minor">
            <a:schemeClr val="tx1"/>
          </a:fontRef>
        </p:style>
      </p:cxnSp>
      <p:sp>
        <p:nvSpPr>
          <p:cNvPr id="18" name="Espace réservé du numéro de diapositive 17"/>
          <p:cNvSpPr>
            <a:spLocks noGrp="1"/>
          </p:cNvSpPr>
          <p:nvPr>
            <p:ph type="sldNum" sz="quarter" idx="4"/>
          </p:nvPr>
        </p:nvSpPr>
        <p:spPr>
          <a:xfrm>
            <a:off x="152400" y="6511777"/>
            <a:ext cx="434237" cy="214797"/>
          </a:xfrm>
          <a:prstGeom prst="rect">
            <a:avLst/>
          </a:prstGeom>
        </p:spPr>
        <p:txBody>
          <a:bodyPr vert="horz" lIns="0" tIns="0" rIns="0" bIns="0" rtlCol="0" anchor="b" anchorCtr="0"/>
          <a:lstStyle>
            <a:lvl1pPr algn="ctr" rtl="0" fontAlgn="base">
              <a:spcBef>
                <a:spcPct val="0"/>
              </a:spcBef>
              <a:spcAft>
                <a:spcPct val="0"/>
              </a:spcAft>
              <a:defRPr lang="fr-FR" sz="800" b="1" kern="1200" smtClean="0">
                <a:solidFill>
                  <a:schemeClr val="tx2"/>
                </a:solidFill>
                <a:latin typeface="+mj-lt"/>
                <a:ea typeface="ＭＳ Ｐゴシック" pitchFamily="34" charset="-128"/>
                <a:cs typeface="Arial" pitchFamily="34" charset="0"/>
              </a:defRPr>
            </a:lvl1pPr>
          </a:lstStyle>
          <a:p>
            <a:fld id="{3801209A-EBCB-4229-9A21-B7869465F47A}" type="slidenum">
              <a:rPr lang="en-US" altLang="ko-KR" smtClean="0"/>
              <a:pPr/>
              <a:t>‹#›</a:t>
            </a:fld>
            <a:r>
              <a:rPr lang="en-US" altLang="ko-KR" smtClean="0"/>
              <a:t> </a:t>
            </a:r>
            <a:endParaRPr lang="ko-KR" altLang="en-US" dirty="0"/>
          </a:p>
        </p:txBody>
      </p:sp>
      <p:pic>
        <p:nvPicPr>
          <p:cNvPr id="11" name="Picture 2"/>
          <p:cNvPicPr>
            <a:picLocks noChangeAspect="1" noChangeArrowheads="1"/>
          </p:cNvPicPr>
          <p:nvPr userDrawn="1"/>
        </p:nvPicPr>
        <p:blipFill>
          <a:blip r:embed="rId19" cstate="screen">
            <a:extLst>
              <a:ext uri="{28A0092B-C50C-407E-A947-70E740481C1C}">
                <a14:useLocalDpi xmlns:a14="http://schemas.microsoft.com/office/drawing/2010/main"/>
              </a:ext>
            </a:extLst>
          </a:blip>
          <a:srcRect/>
          <a:stretch>
            <a:fillRect/>
          </a:stretch>
        </p:blipFill>
        <p:spPr bwMode="auto">
          <a:xfrm>
            <a:off x="9249823" y="185946"/>
            <a:ext cx="570631" cy="5175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Espace réservé du pied de page 4"/>
          <p:cNvSpPr txBox="1">
            <a:spLocks/>
          </p:cNvSpPr>
          <p:nvPr userDrawn="1"/>
        </p:nvSpPr>
        <p:spPr>
          <a:xfrm>
            <a:off x="676422" y="6511777"/>
            <a:ext cx="3096763" cy="214797"/>
          </a:xfrm>
          <a:prstGeom prst="rect">
            <a:avLst/>
          </a:prstGeom>
        </p:spPr>
        <p:txBody>
          <a:bodyPr vert="horz" lIns="0" tIns="0" rIns="0" bIns="0" rtlCol="0" anchor="b" anchorCtr="0"/>
          <a:lstStyle>
            <a:defPPr>
              <a:defRPr lang="fr-FR"/>
            </a:defPPr>
            <a:lvl1pPr algn="l" rtl="0" fontAlgn="base">
              <a:spcBef>
                <a:spcPct val="0"/>
              </a:spcBef>
              <a:spcAft>
                <a:spcPct val="0"/>
              </a:spcAft>
              <a:defRPr sz="800" b="1" kern="1200">
                <a:solidFill>
                  <a:schemeClr val="tx2"/>
                </a:solidFill>
                <a:latin typeface="Century Gothic" pitchFamily="34" charset="0"/>
                <a:ea typeface="ＭＳ Ｐゴシック" pitchFamily="34" charset="-128"/>
                <a:cs typeface="Arial" pitchFamily="34" charset="0"/>
              </a:defRPr>
            </a:lvl1pPr>
            <a:lvl2pPr marL="457200" algn="l" rtl="0" fontAlgn="base">
              <a:spcBef>
                <a:spcPct val="0"/>
              </a:spcBef>
              <a:spcAft>
                <a:spcPct val="0"/>
              </a:spcAft>
              <a:defRPr sz="900" b="1" kern="1200">
                <a:solidFill>
                  <a:schemeClr val="accent2"/>
                </a:solidFill>
                <a:latin typeface="Arial" charset="0"/>
                <a:ea typeface="ＭＳ Ｐゴシック" pitchFamily="34" charset="-128"/>
                <a:cs typeface="+mn-cs"/>
              </a:defRPr>
            </a:lvl2pPr>
            <a:lvl3pPr marL="914400" algn="l" rtl="0" fontAlgn="base">
              <a:spcBef>
                <a:spcPct val="0"/>
              </a:spcBef>
              <a:spcAft>
                <a:spcPct val="0"/>
              </a:spcAft>
              <a:defRPr sz="900" b="1" kern="1200">
                <a:solidFill>
                  <a:schemeClr val="accent2"/>
                </a:solidFill>
                <a:latin typeface="Arial" charset="0"/>
                <a:ea typeface="ＭＳ Ｐゴシック" pitchFamily="34" charset="-128"/>
                <a:cs typeface="+mn-cs"/>
              </a:defRPr>
            </a:lvl3pPr>
            <a:lvl4pPr marL="1371600" algn="l" rtl="0" fontAlgn="base">
              <a:spcBef>
                <a:spcPct val="0"/>
              </a:spcBef>
              <a:spcAft>
                <a:spcPct val="0"/>
              </a:spcAft>
              <a:defRPr sz="900" b="1" kern="1200">
                <a:solidFill>
                  <a:schemeClr val="accent2"/>
                </a:solidFill>
                <a:latin typeface="Arial" charset="0"/>
                <a:ea typeface="ＭＳ Ｐゴシック" pitchFamily="34" charset="-128"/>
                <a:cs typeface="+mn-cs"/>
              </a:defRPr>
            </a:lvl4pPr>
            <a:lvl5pPr marL="1828800" algn="l" rtl="0" fontAlgn="base">
              <a:spcBef>
                <a:spcPct val="0"/>
              </a:spcBef>
              <a:spcAft>
                <a:spcPct val="0"/>
              </a:spcAft>
              <a:defRPr sz="900" b="1" kern="1200">
                <a:solidFill>
                  <a:schemeClr val="accent2"/>
                </a:solidFill>
                <a:latin typeface="Arial" charset="0"/>
                <a:ea typeface="ＭＳ Ｐゴシック" pitchFamily="34" charset="-128"/>
                <a:cs typeface="+mn-cs"/>
              </a:defRPr>
            </a:lvl5pPr>
            <a:lvl6pPr marL="2286000" algn="l" defTabSz="914400" rtl="0" eaLnBrk="1" latinLnBrk="0" hangingPunct="1">
              <a:defRPr sz="900" b="1" kern="1200">
                <a:solidFill>
                  <a:schemeClr val="accent2"/>
                </a:solidFill>
                <a:latin typeface="Arial" charset="0"/>
                <a:ea typeface="ＭＳ Ｐゴシック" pitchFamily="34" charset="-128"/>
                <a:cs typeface="+mn-cs"/>
              </a:defRPr>
            </a:lvl6pPr>
            <a:lvl7pPr marL="2743200" algn="l" defTabSz="914400" rtl="0" eaLnBrk="1" latinLnBrk="0" hangingPunct="1">
              <a:defRPr sz="900" b="1" kern="1200">
                <a:solidFill>
                  <a:schemeClr val="accent2"/>
                </a:solidFill>
                <a:latin typeface="Arial" charset="0"/>
                <a:ea typeface="ＭＳ Ｐゴシック" pitchFamily="34" charset="-128"/>
                <a:cs typeface="+mn-cs"/>
              </a:defRPr>
            </a:lvl7pPr>
            <a:lvl8pPr marL="3200400" algn="l" defTabSz="914400" rtl="0" eaLnBrk="1" latinLnBrk="0" hangingPunct="1">
              <a:defRPr sz="900" b="1" kern="1200">
                <a:solidFill>
                  <a:schemeClr val="accent2"/>
                </a:solidFill>
                <a:latin typeface="Arial" charset="0"/>
                <a:ea typeface="ＭＳ Ｐゴシック" pitchFamily="34" charset="-128"/>
                <a:cs typeface="+mn-cs"/>
              </a:defRPr>
            </a:lvl8pPr>
            <a:lvl9pPr marL="3657600" algn="l" defTabSz="914400" rtl="0" eaLnBrk="1" latinLnBrk="0" hangingPunct="1">
              <a:defRPr sz="900" b="1" kern="1200">
                <a:solidFill>
                  <a:schemeClr val="accent2"/>
                </a:solidFill>
                <a:latin typeface="Arial" charset="0"/>
                <a:ea typeface="ＭＳ Ｐゴシック" pitchFamily="34" charset="-128"/>
                <a:cs typeface="+mn-cs"/>
              </a:defRPr>
            </a:lvl9pPr>
          </a:lstStyle>
          <a:p>
            <a:r>
              <a:rPr lang="en-US" altLang="ko-KR" dirty="0" smtClean="0">
                <a:latin typeface="+mj-lt"/>
              </a:rPr>
              <a:t>AXA Asia Health Claims GAD</a:t>
            </a:r>
            <a:endParaRPr lang="fr-FR" altLang="ko-KR" dirty="0">
              <a:latin typeface="+mj-lt"/>
            </a:endParaRPr>
          </a:p>
        </p:txBody>
      </p:sp>
      <p:sp>
        <p:nvSpPr>
          <p:cNvPr id="12" name="Espace réservé de la date 3"/>
          <p:cNvSpPr txBox="1">
            <a:spLocks/>
          </p:cNvSpPr>
          <p:nvPr userDrawn="1"/>
        </p:nvSpPr>
        <p:spPr>
          <a:xfrm>
            <a:off x="3797300" y="6508751"/>
            <a:ext cx="2311400" cy="217823"/>
          </a:xfrm>
          <a:prstGeom prst="rect">
            <a:avLst/>
          </a:prstGeom>
        </p:spPr>
        <p:txBody>
          <a:bodyPr lIns="0" tIns="0" rIns="0" bIns="0" anchor="b" anchorCtr="0"/>
          <a:lstStyle>
            <a:defPPr>
              <a:defRPr lang="fr-FR"/>
            </a:defPPr>
            <a:lvl1pPr algn="ctr" rtl="0" fontAlgn="base">
              <a:spcBef>
                <a:spcPct val="0"/>
              </a:spcBef>
              <a:spcAft>
                <a:spcPct val="0"/>
              </a:spcAft>
              <a:defRPr sz="800" b="1" kern="1200">
                <a:solidFill>
                  <a:schemeClr val="accent4"/>
                </a:solidFill>
                <a:latin typeface="+mj-lt"/>
                <a:ea typeface="ＭＳ Ｐゴシック" pitchFamily="34" charset="-128"/>
                <a:cs typeface="+mn-cs"/>
              </a:defRPr>
            </a:lvl1pPr>
            <a:lvl2pPr marL="457200" algn="l" rtl="0" fontAlgn="base">
              <a:spcBef>
                <a:spcPct val="0"/>
              </a:spcBef>
              <a:spcAft>
                <a:spcPct val="0"/>
              </a:spcAft>
              <a:defRPr sz="900" b="1" kern="1200">
                <a:solidFill>
                  <a:schemeClr val="accent2"/>
                </a:solidFill>
                <a:latin typeface="Arial" charset="0"/>
                <a:ea typeface="ＭＳ Ｐゴシック" pitchFamily="34" charset="-128"/>
                <a:cs typeface="+mn-cs"/>
              </a:defRPr>
            </a:lvl2pPr>
            <a:lvl3pPr marL="914400" algn="l" rtl="0" fontAlgn="base">
              <a:spcBef>
                <a:spcPct val="0"/>
              </a:spcBef>
              <a:spcAft>
                <a:spcPct val="0"/>
              </a:spcAft>
              <a:defRPr sz="900" b="1" kern="1200">
                <a:solidFill>
                  <a:schemeClr val="accent2"/>
                </a:solidFill>
                <a:latin typeface="Arial" charset="0"/>
                <a:ea typeface="ＭＳ Ｐゴシック" pitchFamily="34" charset="-128"/>
                <a:cs typeface="+mn-cs"/>
              </a:defRPr>
            </a:lvl3pPr>
            <a:lvl4pPr marL="1371600" algn="l" rtl="0" fontAlgn="base">
              <a:spcBef>
                <a:spcPct val="0"/>
              </a:spcBef>
              <a:spcAft>
                <a:spcPct val="0"/>
              </a:spcAft>
              <a:defRPr sz="900" b="1" kern="1200">
                <a:solidFill>
                  <a:schemeClr val="accent2"/>
                </a:solidFill>
                <a:latin typeface="Arial" charset="0"/>
                <a:ea typeface="ＭＳ Ｐゴシック" pitchFamily="34" charset="-128"/>
                <a:cs typeface="+mn-cs"/>
              </a:defRPr>
            </a:lvl4pPr>
            <a:lvl5pPr marL="1828800" algn="l" rtl="0" fontAlgn="base">
              <a:spcBef>
                <a:spcPct val="0"/>
              </a:spcBef>
              <a:spcAft>
                <a:spcPct val="0"/>
              </a:spcAft>
              <a:defRPr sz="900" b="1" kern="1200">
                <a:solidFill>
                  <a:schemeClr val="accent2"/>
                </a:solidFill>
                <a:latin typeface="Arial" charset="0"/>
                <a:ea typeface="ＭＳ Ｐゴシック" pitchFamily="34" charset="-128"/>
                <a:cs typeface="+mn-cs"/>
              </a:defRPr>
            </a:lvl5pPr>
            <a:lvl6pPr marL="2286000" algn="l" defTabSz="914400" rtl="0" eaLnBrk="1" latinLnBrk="0" hangingPunct="1">
              <a:defRPr sz="900" b="1" kern="1200">
                <a:solidFill>
                  <a:schemeClr val="accent2"/>
                </a:solidFill>
                <a:latin typeface="Arial" charset="0"/>
                <a:ea typeface="ＭＳ Ｐゴシック" pitchFamily="34" charset="-128"/>
                <a:cs typeface="+mn-cs"/>
              </a:defRPr>
            </a:lvl6pPr>
            <a:lvl7pPr marL="2743200" algn="l" defTabSz="914400" rtl="0" eaLnBrk="1" latinLnBrk="0" hangingPunct="1">
              <a:defRPr sz="900" b="1" kern="1200">
                <a:solidFill>
                  <a:schemeClr val="accent2"/>
                </a:solidFill>
                <a:latin typeface="Arial" charset="0"/>
                <a:ea typeface="ＭＳ Ｐゴシック" pitchFamily="34" charset="-128"/>
                <a:cs typeface="+mn-cs"/>
              </a:defRPr>
            </a:lvl7pPr>
            <a:lvl8pPr marL="3200400" algn="l" defTabSz="914400" rtl="0" eaLnBrk="1" latinLnBrk="0" hangingPunct="1">
              <a:defRPr sz="900" b="1" kern="1200">
                <a:solidFill>
                  <a:schemeClr val="accent2"/>
                </a:solidFill>
                <a:latin typeface="Arial" charset="0"/>
                <a:ea typeface="ＭＳ Ｐゴシック" pitchFamily="34" charset="-128"/>
                <a:cs typeface="+mn-cs"/>
              </a:defRPr>
            </a:lvl8pPr>
            <a:lvl9pPr marL="3657600" algn="l" defTabSz="914400" rtl="0" eaLnBrk="1" latinLnBrk="0" hangingPunct="1">
              <a:defRPr sz="900" b="1" kern="1200">
                <a:solidFill>
                  <a:schemeClr val="accent2"/>
                </a:solidFill>
                <a:latin typeface="Arial" charset="0"/>
                <a:ea typeface="ＭＳ Ｐゴシック" pitchFamily="34" charset="-128"/>
                <a:cs typeface="+mn-cs"/>
              </a:defRPr>
            </a:lvl9pPr>
          </a:lstStyle>
          <a:p>
            <a:pPr algn="ctr"/>
            <a:r>
              <a:rPr lang="en-US" altLang="ko-KR" sz="800" b="1" i="1" dirty="0" smtClean="0">
                <a:solidFill>
                  <a:schemeClr val="accent4"/>
                </a:solidFill>
              </a:rPr>
              <a:t>Confidential</a:t>
            </a:r>
            <a:r>
              <a:rPr lang="en-US" altLang="ko-KR" sz="800" b="1" i="1" baseline="0" dirty="0" smtClean="0">
                <a:solidFill>
                  <a:schemeClr val="accent4"/>
                </a:solidFill>
              </a:rPr>
              <a:t> – Draft for Internal Review</a:t>
            </a:r>
            <a:endParaRPr lang="en-US" altLang="ko-KR" sz="800" b="1" i="1" dirty="0">
              <a:solidFill>
                <a:schemeClr val="accent4"/>
              </a:solidFill>
            </a:endParaRPr>
          </a:p>
        </p:txBody>
      </p:sp>
      <p:pic>
        <p:nvPicPr>
          <p:cNvPr id="13" name="Picture 13" descr="stan_d_p_rgb"/>
          <p:cNvPicPr>
            <a:picLocks noChangeAspect="1" noChangeArrowheads="1"/>
          </p:cNvPicPr>
          <p:nvPr userDrawn="1"/>
        </p:nvPicPr>
        <p:blipFill>
          <a:blip r:embed="rId20" cstate="screen">
            <a:extLst>
              <a:ext uri="{28A0092B-C50C-407E-A947-70E740481C1C}">
                <a14:useLocalDpi xmlns:a14="http://schemas.microsoft.com/office/drawing/2010/main"/>
              </a:ext>
            </a:extLst>
          </a:blip>
          <a:srcRect/>
          <a:stretch>
            <a:fillRect/>
          </a:stretch>
        </p:blipFill>
        <p:spPr bwMode="auto">
          <a:xfrm>
            <a:off x="8128366" y="6469251"/>
            <a:ext cx="1546225" cy="309563"/>
          </a:xfrm>
          <a:prstGeom prst="rect">
            <a:avLst/>
          </a:prstGeom>
          <a:noFill/>
          <a:ln w="9525">
            <a:noFill/>
            <a:miter lim="800000"/>
            <a:headEnd/>
            <a:tailEnd/>
          </a:ln>
        </p:spPr>
      </p:pic>
    </p:spTree>
    <p:extLst>
      <p:ext uri="{BB962C8B-B14F-4D97-AF65-F5344CB8AC3E}">
        <p14:creationId xmlns:p14="http://schemas.microsoft.com/office/powerpoint/2010/main" val="1488450285"/>
      </p:ext>
    </p:extLst>
  </p:cSld>
  <p:clrMap bg1="lt1" tx1="dk1" bg2="lt2" tx2="dk2" accent1="accent1" accent2="accent2" accent3="accent3" accent4="accent4" accent5="accent5" accent6="accent6" hlink="hlink" folHlink="folHlink"/>
  <p:sldLayoutIdLst>
    <p:sldLayoutId id="2147483811" r:id="rId1"/>
    <p:sldLayoutId id="2147483812" r:id="rId2"/>
    <p:sldLayoutId id="2147483813" r:id="rId3"/>
    <p:sldLayoutId id="2147483814" r:id="rId4"/>
    <p:sldLayoutId id="2147483815" r:id="rId5"/>
    <p:sldLayoutId id="2147483816" r:id="rId6"/>
    <p:sldLayoutId id="2147483818" r:id="rId7"/>
    <p:sldLayoutId id="2147483817" r:id="rId8"/>
    <p:sldLayoutId id="2147483828" r:id="rId9"/>
    <p:sldLayoutId id="2147483829" r:id="rId10"/>
    <p:sldLayoutId id="2147483830" r:id="rId11"/>
    <p:sldLayoutId id="2147483831" r:id="rId12"/>
    <p:sldLayoutId id="2147483832" r:id="rId13"/>
    <p:sldLayoutId id="2147483833" r:id="rId14"/>
    <p:sldLayoutId id="2147483834" r:id="rId15"/>
    <p:sldLayoutId id="2147483835" r:id="rId16"/>
    <p:sldLayoutId id="2147483836" r:id="rId17"/>
  </p:sldLayoutIdLst>
  <p:transition>
    <p:fade/>
  </p:transition>
  <p:timing>
    <p:tnLst>
      <p:par>
        <p:cTn id="1" dur="indefinite" restart="never" nodeType="tmRoot"/>
      </p:par>
    </p:tnLst>
  </p:timing>
  <p:hf hdr="0" ftr="0" dt="0"/>
  <p:txStyles>
    <p:titleStyle>
      <a:lvl1pPr algn="l" defTabSz="457200" rtl="0" eaLnBrk="1" latinLnBrk="0" hangingPunct="1">
        <a:spcBef>
          <a:spcPct val="0"/>
        </a:spcBef>
        <a:buNone/>
        <a:defRPr sz="2000" kern="1200">
          <a:solidFill>
            <a:schemeClr val="tx2"/>
          </a:solidFill>
          <a:latin typeface="+mj-lt"/>
          <a:ea typeface="+mj-ea"/>
          <a:cs typeface="+mj-cs"/>
        </a:defRPr>
      </a:lvl1pPr>
    </p:titleStyle>
    <p:bodyStyle>
      <a:lvl1pPr marL="342900" indent="-342900" algn="l" defTabSz="457200" rtl="0" eaLnBrk="1" latinLnBrk="0" hangingPunct="1">
        <a:spcBef>
          <a:spcPct val="20000"/>
        </a:spcBef>
        <a:buFontTx/>
        <a:buBlip>
          <a:blip r:embed="rId21"/>
        </a:buBlip>
        <a:defRPr sz="1800" kern="1200">
          <a:solidFill>
            <a:schemeClr val="tx1"/>
          </a:solidFill>
          <a:latin typeface="+mn-lt"/>
          <a:ea typeface="+mn-ea"/>
          <a:cs typeface="Arial" pitchFamily="34" charset="0"/>
        </a:defRPr>
      </a:lvl1pPr>
      <a:lvl2pPr marL="361950" indent="0" algn="l" defTabSz="457200" rtl="0" eaLnBrk="1" latinLnBrk="0" hangingPunct="1">
        <a:spcBef>
          <a:spcPct val="20000"/>
        </a:spcBef>
        <a:buFont typeface="Arial"/>
        <a:buNone/>
        <a:defRPr sz="1800" b="1" kern="1200">
          <a:solidFill>
            <a:schemeClr val="tx1"/>
          </a:solidFill>
          <a:latin typeface="+mn-lt"/>
          <a:ea typeface="+mn-ea"/>
          <a:cs typeface="Arial" pitchFamily="34" charset="0"/>
        </a:defRPr>
      </a:lvl2pPr>
      <a:lvl3pPr marL="630238" indent="-268288" algn="l" defTabSz="457200" rtl="0" eaLnBrk="1" latinLnBrk="0" hangingPunct="1">
        <a:spcBef>
          <a:spcPct val="20000"/>
        </a:spcBef>
        <a:buClr>
          <a:schemeClr val="tx2"/>
        </a:buClr>
        <a:buFont typeface="Wingdings" pitchFamily="2" charset="2"/>
        <a:buChar char=""/>
        <a:defRPr sz="1600" kern="1200">
          <a:solidFill>
            <a:schemeClr val="tx1"/>
          </a:solidFill>
          <a:latin typeface="+mn-lt"/>
          <a:ea typeface="+mn-ea"/>
          <a:cs typeface="Arial" pitchFamily="34" charset="0"/>
        </a:defRPr>
      </a:lvl3pPr>
      <a:lvl4pPr marL="630238" indent="0" algn="l" defTabSz="457200" rtl="0" eaLnBrk="1" latinLnBrk="0" hangingPunct="1">
        <a:spcBef>
          <a:spcPct val="20000"/>
        </a:spcBef>
        <a:buFontTx/>
        <a:buNone/>
        <a:defRPr sz="1600" kern="1200">
          <a:solidFill>
            <a:schemeClr val="tx1"/>
          </a:solidFill>
          <a:latin typeface="+mn-lt"/>
          <a:ea typeface="+mn-ea"/>
          <a:cs typeface="Arial" pitchFamily="34" charset="0"/>
        </a:defRPr>
      </a:lvl4pPr>
      <a:lvl5pPr marL="801688" indent="-171450" algn="l" defTabSz="457200" rtl="0" eaLnBrk="1" latinLnBrk="0" hangingPunct="1">
        <a:spcBef>
          <a:spcPct val="20000"/>
        </a:spcBef>
        <a:buClr>
          <a:schemeClr val="tx2"/>
        </a:buClr>
        <a:buFont typeface="Arial" pitchFamily="34" charset="0"/>
        <a:buChar char="­"/>
        <a:tabLst/>
        <a:defRPr sz="1400" kern="1200">
          <a:solidFill>
            <a:schemeClr val="tx1"/>
          </a:solidFill>
          <a:latin typeface="+mn-lt"/>
          <a:ea typeface="+mn-ea"/>
          <a:cs typeface="Arial" pitchFamily="34" charset="0"/>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fr-FR"/>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4020" userDrawn="1">
          <p15:clr>
            <a:srgbClr val="F26B43"/>
          </p15:clr>
        </p15:guide>
        <p15:guide id="2" pos="489" userDrawn="1">
          <p15:clr>
            <a:srgbClr val="F26B43"/>
          </p15:clr>
        </p15:guide>
        <p15:guide id="3" pos="5751" userDrawn="1">
          <p15:clr>
            <a:srgbClr val="F26B43"/>
          </p15:clr>
        </p15:guide>
        <p15:guide id="4" orient="horz" pos="981"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3" Type="http://schemas.openxmlformats.org/officeDocument/2006/relationships/tags" Target="../tags/tag6.xml"/><Relationship Id="rId7" Type="http://schemas.openxmlformats.org/officeDocument/2006/relationships/image" Target="../media/image5.emf"/><Relationship Id="rId2" Type="http://schemas.openxmlformats.org/officeDocument/2006/relationships/tags" Target="../tags/tag5.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Layout" Target="../slideLayouts/slideLayout9.xml"/><Relationship Id="rId4" Type="http://schemas.openxmlformats.org/officeDocument/2006/relationships/tags" Target="../tags/tag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8" Type="http://schemas.openxmlformats.org/officeDocument/2006/relationships/image" Target="../media/image5.emf"/><Relationship Id="rId3" Type="http://schemas.openxmlformats.org/officeDocument/2006/relationships/tags" Target="../tags/tag9.xml"/><Relationship Id="rId7" Type="http://schemas.openxmlformats.org/officeDocument/2006/relationships/oleObject" Target="../embeddings/oleObject3.bin"/><Relationship Id="rId2" Type="http://schemas.openxmlformats.org/officeDocument/2006/relationships/tags" Target="../tags/tag8.xml"/><Relationship Id="rId1" Type="http://schemas.openxmlformats.org/officeDocument/2006/relationships/vmlDrawing" Target="../drawings/vmlDrawing3.vml"/><Relationship Id="rId6" Type="http://schemas.openxmlformats.org/officeDocument/2006/relationships/slideLayout" Target="../slideLayouts/slideLayout10.xml"/><Relationship Id="rId5" Type="http://schemas.openxmlformats.org/officeDocument/2006/relationships/tags" Target="../tags/tag11.xml"/><Relationship Id="rId4" Type="http://schemas.openxmlformats.org/officeDocument/2006/relationships/tags" Target="../tags/tag10.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8" Type="http://schemas.openxmlformats.org/officeDocument/2006/relationships/image" Target="../media/image5.emf"/><Relationship Id="rId3" Type="http://schemas.openxmlformats.org/officeDocument/2006/relationships/tags" Target="../tags/tag13.xml"/><Relationship Id="rId7" Type="http://schemas.openxmlformats.org/officeDocument/2006/relationships/oleObject" Target="../embeddings/oleObject4.bin"/><Relationship Id="rId2" Type="http://schemas.openxmlformats.org/officeDocument/2006/relationships/tags" Target="../tags/tag12.xml"/><Relationship Id="rId1" Type="http://schemas.openxmlformats.org/officeDocument/2006/relationships/vmlDrawing" Target="../drawings/vmlDrawing4.vml"/><Relationship Id="rId6" Type="http://schemas.openxmlformats.org/officeDocument/2006/relationships/slideLayout" Target="../slideLayouts/slideLayout11.xml"/><Relationship Id="rId5" Type="http://schemas.openxmlformats.org/officeDocument/2006/relationships/tags" Target="../tags/tag15.xml"/><Relationship Id="rId4" Type="http://schemas.openxmlformats.org/officeDocument/2006/relationships/tags" Target="../tags/tag1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3.xml.rels><?xml version="1.0" encoding="UTF-8" standalone="yes"?>
<Relationships xmlns="http://schemas.openxmlformats.org/package/2006/relationships"><Relationship Id="rId8" Type="http://schemas.openxmlformats.org/officeDocument/2006/relationships/image" Target="../media/image13.jpe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1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34.xml.rels><?xml version="1.0" encoding="UTF-8" standalone="yes"?>
<Relationships xmlns="http://schemas.openxmlformats.org/package/2006/relationships"><Relationship Id="rId8" Type="http://schemas.openxmlformats.org/officeDocument/2006/relationships/image" Target="../media/image13.jpe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image" Target="../media/image7.png"/><Relationship Id="rId1" Type="http://schemas.openxmlformats.org/officeDocument/2006/relationships/slideLayout" Target="../slideLayouts/slideLayout1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tags" Target="../tags/tag3.xml"/><Relationship Id="rId7" Type="http://schemas.openxmlformats.org/officeDocument/2006/relationships/image" Target="../media/image5.emf"/><Relationship Id="rId2" Type="http://schemas.openxmlformats.org/officeDocument/2006/relationships/tags" Target="../tags/tag2.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slideLayout" Target="../slideLayouts/slideLayout8.xml"/><Relationship Id="rId4" Type="http://schemas.openxmlformats.org/officeDocument/2006/relationships/tags" Target="../tags/tag4.xml"/></Relationships>
</file>

<file path=ppt/slides/_rels/slide4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12.xml"/><Relationship Id="rId1" Type="http://schemas.openxmlformats.org/officeDocument/2006/relationships/tags" Target="../tags/tag1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jpeg"/><Relationship Id="rId1" Type="http://schemas.openxmlformats.org/officeDocument/2006/relationships/slideLayout" Target="../slideLayouts/slideLayout1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12.xml"/><Relationship Id="rId4" Type="http://schemas.openxmlformats.org/officeDocument/2006/relationships/image" Target="../media/image25.png"/></Relationships>
</file>

<file path=ppt/slides/_rels/slide4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png"/><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13.xml"/><Relationship Id="rId4" Type="http://schemas.openxmlformats.org/officeDocument/2006/relationships/image" Target="../media/image35.png"/></Relationships>
</file>

<file path=ppt/slides/_rels/slide5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2" Type="http://schemas.openxmlformats.org/officeDocument/2006/relationships/slideLayout" Target="../slideLayouts/slideLayout14.xml"/><Relationship Id="rId1" Type="http://schemas.openxmlformats.org/officeDocument/2006/relationships/tags" Target="../tags/tag17.xml"/></Relationships>
</file>

<file path=ppt/slides/_rels/slide59.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14.xml"/><Relationship Id="rId4" Type="http://schemas.openxmlformats.org/officeDocument/2006/relationships/image" Target="../media/image40.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4.xml.rels><?xml version="1.0" encoding="UTF-8" standalone="yes"?>
<Relationships xmlns="http://schemas.openxmlformats.org/package/2006/relationships"><Relationship Id="rId8" Type="http://schemas.openxmlformats.org/officeDocument/2006/relationships/image" Target="../media/image5.emf"/><Relationship Id="rId3" Type="http://schemas.openxmlformats.org/officeDocument/2006/relationships/tags" Target="../tags/tag19.xml"/><Relationship Id="rId7" Type="http://schemas.openxmlformats.org/officeDocument/2006/relationships/oleObject" Target="../embeddings/oleObject5.bin"/><Relationship Id="rId2" Type="http://schemas.openxmlformats.org/officeDocument/2006/relationships/tags" Target="../tags/tag18.xml"/><Relationship Id="rId1" Type="http://schemas.openxmlformats.org/officeDocument/2006/relationships/vmlDrawing" Target="../drawings/vmlDrawing5.vml"/><Relationship Id="rId6" Type="http://schemas.openxmlformats.org/officeDocument/2006/relationships/slideLayout" Target="../slideLayouts/slideLayout15.xml"/><Relationship Id="rId5" Type="http://schemas.openxmlformats.org/officeDocument/2006/relationships/tags" Target="../tags/tag21.xml"/><Relationship Id="rId4" Type="http://schemas.openxmlformats.org/officeDocument/2006/relationships/tags" Target="../tags/tag20.xml"/><Relationship Id="rId9" Type="http://schemas.openxmlformats.org/officeDocument/2006/relationships/image" Target="../media/image4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7.xml.rels><?xml version="1.0" encoding="UTF-8" standalone="yes"?>
<Relationships xmlns="http://schemas.openxmlformats.org/package/2006/relationships"><Relationship Id="rId2" Type="http://schemas.openxmlformats.org/officeDocument/2006/relationships/image" Target="../media/image42.emf"/><Relationship Id="rId1" Type="http://schemas.openxmlformats.org/officeDocument/2006/relationships/slideLayout" Target="../slideLayouts/slideLayout15.xml"/></Relationships>
</file>

<file path=ppt/slides/_rels/slide68.xml.rels><?xml version="1.0" encoding="UTF-8" standalone="yes"?>
<Relationships xmlns="http://schemas.openxmlformats.org/package/2006/relationships"><Relationship Id="rId2" Type="http://schemas.openxmlformats.org/officeDocument/2006/relationships/slideLayout" Target="../slideLayouts/slideLayout16.xml"/><Relationship Id="rId1" Type="http://schemas.openxmlformats.org/officeDocument/2006/relationships/tags" Target="../tags/tag2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72.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6.xml"/></Relationships>
</file>

<file path=ppt/slides/_rels/slide73.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6.xml"/></Relationships>
</file>

<file path=ppt/slides/_rels/slide7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44.png"/><Relationship Id="rId1" Type="http://schemas.openxmlformats.org/officeDocument/2006/relationships/slideLayout" Target="../slideLayouts/slideLayout16.xml"/><Relationship Id="rId4" Type="http://schemas.openxmlformats.org/officeDocument/2006/relationships/image" Target="../media/image16.png"/></Relationships>
</file>

<file path=ppt/slides/_rels/slide7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44.png"/><Relationship Id="rId1" Type="http://schemas.openxmlformats.org/officeDocument/2006/relationships/slideLayout" Target="../slideLayouts/slideLayout16.xml"/><Relationship Id="rId4" Type="http://schemas.openxmlformats.org/officeDocument/2006/relationships/image" Target="../media/image16.png"/></Relationships>
</file>

<file path=ppt/slides/_rels/slide7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44.png"/><Relationship Id="rId1" Type="http://schemas.openxmlformats.org/officeDocument/2006/relationships/slideLayout" Target="../slideLayouts/slideLayout16.xml"/></Relationships>
</file>

<file path=ppt/slides/_rels/slide77.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6.xml"/></Relationships>
</file>

<file path=ppt/slides/_rels/slide7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44.png"/><Relationship Id="rId1" Type="http://schemas.openxmlformats.org/officeDocument/2006/relationships/slideLayout" Target="../slideLayouts/slideLayout16.xml"/></Relationships>
</file>

<file path=ppt/slides/_rels/slide7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44.png"/><Relationship Id="rId1" Type="http://schemas.openxmlformats.org/officeDocument/2006/relationships/slideLayout" Target="../slideLayouts/slideLayout1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xml"/><Relationship Id="rId1" Type="http://schemas.openxmlformats.org/officeDocument/2006/relationships/slideLayout" Target="../slideLayouts/slideLayout16.xml"/></Relationships>
</file>

<file path=ppt/slides/_rels/slide81.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6.xml"/></Relationships>
</file>

<file path=ppt/slides/_rels/slide82.xml.rels><?xml version="1.0" encoding="UTF-8" standalone="yes"?>
<Relationships xmlns="http://schemas.openxmlformats.org/package/2006/relationships"><Relationship Id="rId2" Type="http://schemas.openxmlformats.org/officeDocument/2006/relationships/slideLayout" Target="../slideLayouts/slideLayout17.xml"/><Relationship Id="rId1" Type="http://schemas.openxmlformats.org/officeDocument/2006/relationships/tags" Target="../tags/tag23.xml"/></Relationships>
</file>

<file path=ppt/slides/_rels/slide83.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Layout" Target="../slideLayouts/slideLayout17.xml"/><Relationship Id="rId1" Type="http://schemas.openxmlformats.org/officeDocument/2006/relationships/vmlDrawing" Target="../drawings/vmlDrawing6.vml"/><Relationship Id="rId5" Type="http://schemas.openxmlformats.org/officeDocument/2006/relationships/image" Target="../media/image45.wmf"/><Relationship Id="rId4" Type="http://schemas.openxmlformats.org/officeDocument/2006/relationships/package" Target="../embeddings/Microsoft_Excel_Worksheet1.xlsx"/></Relationships>
</file>

<file path=ppt/slides/_rels/slide84.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17.xml"/><Relationship Id="rId4" Type="http://schemas.openxmlformats.org/officeDocument/2006/relationships/image" Target="../media/image48.png"/></Relationships>
</file>

<file path=ppt/slides/_rels/slide85.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17.xml"/><Relationship Id="rId6" Type="http://schemas.openxmlformats.org/officeDocument/2006/relationships/image" Target="../media/image53.jpeg"/><Relationship Id="rId5" Type="http://schemas.openxmlformats.org/officeDocument/2006/relationships/image" Target="../media/image52.png"/><Relationship Id="rId4" Type="http://schemas.openxmlformats.org/officeDocument/2006/relationships/image" Target="../media/image5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0" name="Titre 1"/>
          <p:cNvSpPr>
            <a:spLocks noGrp="1"/>
          </p:cNvSpPr>
          <p:nvPr>
            <p:ph type="title"/>
          </p:nvPr>
        </p:nvSpPr>
        <p:spPr>
          <a:xfrm>
            <a:off x="400765" y="2274093"/>
            <a:ext cx="9135533" cy="1143000"/>
          </a:xfrm>
        </p:spPr>
        <p:txBody>
          <a:bodyPr anchor="t"/>
          <a:lstStyle/>
          <a:p>
            <a:pPr algn="ctr" eaLnBrk="1" hangingPunct="1">
              <a:lnSpc>
                <a:spcPct val="95000"/>
              </a:lnSpc>
            </a:pPr>
            <a:r>
              <a:rPr lang="fr-FR" sz="2800" dirty="0" smtClean="0"/>
              <a:t>General Architecture design</a:t>
            </a:r>
            <a:endParaRPr lang="fr-FR" sz="2400" dirty="0" smtClean="0"/>
          </a:p>
        </p:txBody>
      </p:sp>
      <p:sp>
        <p:nvSpPr>
          <p:cNvPr id="17411" name="Sous-titre 2"/>
          <p:cNvSpPr>
            <a:spLocks noGrp="1"/>
          </p:cNvSpPr>
          <p:nvPr>
            <p:ph type="body" sz="quarter" idx="10"/>
          </p:nvPr>
        </p:nvSpPr>
        <p:spPr>
          <a:xfrm>
            <a:off x="400765" y="2892425"/>
            <a:ext cx="9142413" cy="431800"/>
          </a:xfrm>
        </p:spPr>
        <p:txBody>
          <a:bodyPr>
            <a:noAutofit/>
          </a:bodyPr>
          <a:lstStyle/>
          <a:p>
            <a:r>
              <a:rPr lang="en-US" altLang="ko-KR" sz="2000" dirty="0">
                <a:solidFill>
                  <a:srgbClr val="FFFFFF"/>
                </a:solidFill>
              </a:rPr>
              <a:t>AXA Asia Health Claims – IS Architecture and Vertical Architectures</a:t>
            </a:r>
            <a:endParaRPr lang="en-US" altLang="ko-KR" sz="1200" dirty="0">
              <a:solidFill>
                <a:srgbClr val="FFFFFF"/>
              </a:solidFill>
            </a:endParaRPr>
          </a:p>
        </p:txBody>
      </p:sp>
      <p:pic>
        <p:nvPicPr>
          <p:cNvPr id="1026" name="Picture 2"/>
          <p:cNvPicPr>
            <a:picLocks noChangeAspect="1" noChangeArrowheads="1"/>
          </p:cNvPicPr>
          <p:nvPr/>
        </p:nvPicPr>
        <p:blipFill>
          <a:blip r:embed="rId2" cstate="screen">
            <a:extLst>
              <a:ext uri="{28A0092B-C50C-407E-A947-70E740481C1C}">
                <a14:useLocalDpi xmlns:a14="http://schemas.microsoft.com/office/drawing/2010/main"/>
              </a:ext>
            </a:extLst>
          </a:blip>
          <a:srcRect/>
          <a:stretch>
            <a:fillRect/>
          </a:stretch>
        </p:blipFill>
        <p:spPr bwMode="auto">
          <a:xfrm>
            <a:off x="134470" y="3707605"/>
            <a:ext cx="2315777" cy="2100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252165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a:t>Key Fundamental Architecture Principles</a:t>
            </a:r>
            <a:endParaRPr lang="ko-KR" altLang="en-US" dirty="0"/>
          </a:p>
        </p:txBody>
      </p:sp>
      <p:sp>
        <p:nvSpPr>
          <p:cNvPr id="8" name="Text Placeholder 7"/>
          <p:cNvSpPr>
            <a:spLocks noGrp="1"/>
          </p:cNvSpPr>
          <p:nvPr>
            <p:ph type="body" sz="quarter" idx="13"/>
          </p:nvPr>
        </p:nvSpPr>
        <p:spPr/>
        <p:txBody>
          <a:bodyPr/>
          <a:lstStyle/>
          <a:p>
            <a:pPr marL="0" indent="0">
              <a:buNone/>
            </a:pPr>
            <a:r>
              <a:rPr lang="en-US" altLang="ko-KR" dirty="0"/>
              <a:t>Conformance of Principles </a:t>
            </a:r>
            <a:r>
              <a:rPr lang="en-US" altLang="ko-KR" dirty="0" smtClean="0"/>
              <a:t>(2/3</a:t>
            </a:r>
            <a:r>
              <a:rPr lang="en-US" altLang="ko-KR" dirty="0"/>
              <a:t>)</a:t>
            </a:r>
          </a:p>
        </p:txBody>
      </p:sp>
      <p:sp>
        <p:nvSpPr>
          <p:cNvPr id="3" name="Slide Number Placeholder 2"/>
          <p:cNvSpPr>
            <a:spLocks noGrp="1"/>
          </p:cNvSpPr>
          <p:nvPr>
            <p:ph type="sldNum" sz="quarter" idx="4"/>
          </p:nvPr>
        </p:nvSpPr>
        <p:spPr/>
        <p:txBody>
          <a:bodyPr/>
          <a:lstStyle/>
          <a:p>
            <a:fld id="{3801209A-EBCB-4229-9A21-B7869465F47A}" type="slidenum">
              <a:rPr lang="en-US" altLang="ko-KR" smtClean="0"/>
              <a:pPr/>
              <a:t>10</a:t>
            </a:fld>
            <a:r>
              <a:rPr lang="en-US" altLang="ko-KR" smtClean="0"/>
              <a:t> </a:t>
            </a:r>
            <a:endParaRPr lang="ko-KR" altLang="en-US" dirty="0"/>
          </a:p>
        </p:txBody>
      </p:sp>
      <p:graphicFrame>
        <p:nvGraphicFramePr>
          <p:cNvPr id="6" name="Table 5"/>
          <p:cNvGraphicFramePr>
            <a:graphicFrameLocks noGrp="1"/>
          </p:cNvGraphicFramePr>
          <p:nvPr>
            <p:extLst>
              <p:ext uri="{D42A27DB-BD31-4B8C-83A1-F6EECF244321}">
                <p14:modId xmlns:p14="http://schemas.microsoft.com/office/powerpoint/2010/main" val="2848933828"/>
              </p:ext>
            </p:extLst>
          </p:nvPr>
        </p:nvGraphicFramePr>
        <p:xfrm>
          <a:off x="777000" y="1212250"/>
          <a:ext cx="8352000" cy="4560480"/>
        </p:xfrm>
        <a:graphic>
          <a:graphicData uri="http://schemas.openxmlformats.org/drawingml/2006/table">
            <a:tbl>
              <a:tblPr firstRow="1" bandRow="1">
                <a:tableStyleId>{5C22544A-7EE6-4342-B048-85BDC9FD1C3A}</a:tableStyleId>
              </a:tblPr>
              <a:tblGrid>
                <a:gridCol w="314325"/>
                <a:gridCol w="1796433"/>
                <a:gridCol w="6241242"/>
              </a:tblGrid>
              <a:tr h="0">
                <a:tc>
                  <a:txBody>
                    <a:bodyPr/>
                    <a:lstStyle/>
                    <a:p>
                      <a:pPr algn="ctr"/>
                      <a:r>
                        <a:rPr lang="en-US" sz="1050" dirty="0" smtClean="0">
                          <a:latin typeface="+mn-lt"/>
                        </a:rPr>
                        <a:t>#</a:t>
                      </a:r>
                      <a:endParaRPr lang="en-US" sz="1050" dirty="0">
                        <a:latin typeface="+mn-lt"/>
                      </a:endParaRPr>
                    </a:p>
                  </a:txBody>
                  <a:tcPr marL="36000" marR="36000" marT="36000" marB="36000" anchor="ctr"/>
                </a:tc>
                <a:tc>
                  <a:txBody>
                    <a:bodyPr/>
                    <a:lstStyle/>
                    <a:p>
                      <a:pPr algn="ctr"/>
                      <a:r>
                        <a:rPr lang="en-US" sz="1050" dirty="0" smtClean="0">
                          <a:latin typeface="+mn-lt"/>
                        </a:rPr>
                        <a:t>Principle</a:t>
                      </a:r>
                      <a:endParaRPr lang="en-US" sz="1050" dirty="0">
                        <a:latin typeface="+mn-lt"/>
                      </a:endParaRPr>
                    </a:p>
                  </a:txBody>
                  <a:tcPr marL="36000" marR="36000" marT="36000" marB="36000" anchor="ctr"/>
                </a:tc>
                <a:tc>
                  <a:txBody>
                    <a:bodyPr/>
                    <a:lstStyle/>
                    <a:p>
                      <a:pPr algn="ctr"/>
                      <a:r>
                        <a:rPr lang="en-US" sz="1050" dirty="0" smtClean="0">
                          <a:latin typeface="+mn-lt"/>
                        </a:rPr>
                        <a:t>Enforcing Rationale</a:t>
                      </a:r>
                      <a:endParaRPr lang="en-US" sz="1050" dirty="0">
                        <a:latin typeface="+mn-lt"/>
                      </a:endParaRPr>
                    </a:p>
                  </a:txBody>
                  <a:tcPr marL="36000" marR="36000" marT="36000" marB="36000" anchor="ctr"/>
                </a:tc>
              </a:tr>
              <a:tr h="0">
                <a:tc>
                  <a:txBody>
                    <a:bodyPr/>
                    <a:lstStyle/>
                    <a:p>
                      <a:pPr algn="ctr"/>
                      <a:r>
                        <a:rPr lang="en-US" sz="1050" dirty="0" smtClean="0">
                          <a:latin typeface="+mn-lt"/>
                        </a:rPr>
                        <a:t>9</a:t>
                      </a:r>
                      <a:endParaRPr lang="en-US" sz="1050" dirty="0">
                        <a:latin typeface="+mn-lt"/>
                      </a:endParaRPr>
                    </a:p>
                  </a:txBody>
                  <a:tcPr marL="36000" marR="36000" marT="36000" marB="36000"/>
                </a:tc>
                <a:tc>
                  <a:txBody>
                    <a:bodyPr/>
                    <a:lstStyle/>
                    <a:p>
                      <a:r>
                        <a:rPr lang="en-US" sz="1050" dirty="0" smtClean="0">
                          <a:latin typeface="+mn-lt"/>
                        </a:rPr>
                        <a:t>Check the long-term costs and benefits</a:t>
                      </a:r>
                      <a:endParaRPr lang="en-US" sz="1050" dirty="0">
                        <a:latin typeface="+mn-lt"/>
                      </a:endParaRPr>
                    </a:p>
                  </a:txBody>
                  <a:tcPr marL="36000" marR="36000" marT="36000" marB="36000"/>
                </a:tc>
                <a:tc>
                  <a:txBody>
                    <a:bodyPr/>
                    <a:lstStyle/>
                    <a:p>
                      <a:pPr marL="171450" indent="-171450">
                        <a:buFont typeface="Arial" panose="020B0604020202020204" pitchFamily="34" charset="0"/>
                        <a:buChar char="•"/>
                      </a:pPr>
                      <a:r>
                        <a:rPr lang="en-US" sz="1050" dirty="0" smtClean="0">
                          <a:latin typeface="+mn-lt"/>
                        </a:rPr>
                        <a:t>Business and IS architecture will ensure business processes are delivered at regional level with manageable variations for each country. Furthermore, the solution will ensure</a:t>
                      </a:r>
                      <a:r>
                        <a:rPr lang="en-US" sz="1050" baseline="0" dirty="0" smtClean="0">
                          <a:latin typeface="+mn-lt"/>
                        </a:rPr>
                        <a:t> a very high level of conformant to out of the box functionalities of FINEOS. </a:t>
                      </a:r>
                      <a:r>
                        <a:rPr lang="en-US" sz="1050" dirty="0" smtClean="0">
                          <a:latin typeface="+mn-lt"/>
                        </a:rPr>
                        <a:t>This will increase overall reusability, lower the maintenance cost and there by providing long term benefit</a:t>
                      </a:r>
                      <a:endParaRPr lang="en-US" sz="1050" dirty="0">
                        <a:latin typeface="+mn-lt"/>
                      </a:endParaRPr>
                    </a:p>
                  </a:txBody>
                  <a:tcPr marL="36000" marR="36000" marT="36000" marB="36000"/>
                </a:tc>
              </a:tr>
              <a:tr h="0">
                <a:tc>
                  <a:txBody>
                    <a:bodyPr/>
                    <a:lstStyle/>
                    <a:p>
                      <a:pPr algn="ctr"/>
                      <a:r>
                        <a:rPr lang="en-US" sz="1050" dirty="0" smtClean="0">
                          <a:latin typeface="+mn-lt"/>
                        </a:rPr>
                        <a:t>10</a:t>
                      </a:r>
                      <a:endParaRPr lang="en-US" sz="1050" dirty="0">
                        <a:latin typeface="+mn-lt"/>
                      </a:endParaRPr>
                    </a:p>
                  </a:txBody>
                  <a:tcPr marL="36000" marR="36000" marT="36000" marB="36000"/>
                </a:tc>
                <a:tc>
                  <a:txBody>
                    <a:bodyPr/>
                    <a:lstStyle/>
                    <a:p>
                      <a:r>
                        <a:rPr lang="en-US" sz="1050" dirty="0" smtClean="0">
                          <a:latin typeface="+mn-lt"/>
                        </a:rPr>
                        <a:t>Strive for simplicity</a:t>
                      </a:r>
                      <a:endParaRPr lang="en-US" sz="1050" dirty="0">
                        <a:latin typeface="+mn-lt"/>
                      </a:endParaRPr>
                    </a:p>
                  </a:txBody>
                  <a:tcPr marL="36000" marR="36000" marT="36000" marB="36000"/>
                </a:tc>
                <a:tc>
                  <a:txBody>
                    <a:bodyPr/>
                    <a:lstStyle/>
                    <a:p>
                      <a:pPr marL="171450" indent="-171450">
                        <a:buFont typeface="Arial" panose="020B0604020202020204" pitchFamily="34" charset="0"/>
                        <a:buChar char="•"/>
                      </a:pPr>
                      <a:r>
                        <a:rPr lang="en-US" sz="1050" dirty="0" smtClean="0">
                          <a:latin typeface="+mn-lt"/>
                        </a:rPr>
                        <a:t>Simplicity in architecture is achieved by applying standardization in business architecture, separation of concern in IS architecture and pattern based approach in SOA integration</a:t>
                      </a:r>
                      <a:endParaRPr lang="en-US" sz="1050" dirty="0">
                        <a:latin typeface="+mn-lt"/>
                      </a:endParaRPr>
                    </a:p>
                  </a:txBody>
                  <a:tcPr marL="36000" marR="36000" marT="36000" marB="36000"/>
                </a:tc>
              </a:tr>
              <a:tr h="0">
                <a:tc>
                  <a:txBody>
                    <a:bodyPr/>
                    <a:lstStyle/>
                    <a:p>
                      <a:pPr algn="ctr"/>
                      <a:r>
                        <a:rPr lang="en-US" sz="1050" dirty="0" smtClean="0">
                          <a:latin typeface="+mn-lt"/>
                        </a:rPr>
                        <a:t>11</a:t>
                      </a:r>
                      <a:endParaRPr lang="en-US" sz="1050" dirty="0">
                        <a:latin typeface="+mn-lt"/>
                      </a:endParaRPr>
                    </a:p>
                  </a:txBody>
                  <a:tcPr marL="36000" marR="36000" marT="36000" marB="36000"/>
                </a:tc>
                <a:tc>
                  <a:txBody>
                    <a:bodyPr/>
                    <a:lstStyle/>
                    <a:p>
                      <a:r>
                        <a:rPr lang="en-US" sz="1050" dirty="0" smtClean="0">
                          <a:latin typeface="+mn-lt"/>
                        </a:rPr>
                        <a:t>Strive for modularity</a:t>
                      </a:r>
                      <a:r>
                        <a:rPr lang="en-US" sz="1050" baseline="0" dirty="0" smtClean="0">
                          <a:latin typeface="+mn-lt"/>
                        </a:rPr>
                        <a:t> and reuse</a:t>
                      </a:r>
                      <a:endParaRPr lang="en-US" sz="1050" dirty="0">
                        <a:latin typeface="+mn-lt"/>
                      </a:endParaRPr>
                    </a:p>
                  </a:txBody>
                  <a:tcPr marL="36000" marR="36000" marT="36000" marB="36000"/>
                </a:tc>
                <a:tc>
                  <a:txBody>
                    <a:bodyPr/>
                    <a:lstStyle/>
                    <a:p>
                      <a:pPr marL="171450" indent="-171450" algn="l" defTabSz="457200" rtl="0" eaLnBrk="1" latinLnBrk="0" hangingPunct="1">
                        <a:buFont typeface="Arial" panose="020B0604020202020204" pitchFamily="34" charset="0"/>
                        <a:buChar char="•"/>
                      </a:pPr>
                      <a:r>
                        <a:rPr lang="en-US" sz="1050" kern="1200" dirty="0" smtClean="0">
                          <a:solidFill>
                            <a:schemeClr val="dk1"/>
                          </a:solidFill>
                          <a:latin typeface="+mn-lt"/>
                          <a:ea typeface="+mn-ea"/>
                          <a:cs typeface="+mn-cs"/>
                        </a:rPr>
                        <a:t>Enhance modularization by adapting component based IS architecture along with reusable services to leverage enterprise data and information.</a:t>
                      </a:r>
                    </a:p>
                    <a:p>
                      <a:pPr marL="171450" indent="-171450" algn="l" defTabSz="457200" rtl="0" eaLnBrk="1" latinLnBrk="0" hangingPunct="1">
                        <a:buFont typeface="Arial" panose="020B0604020202020204" pitchFamily="34" charset="0"/>
                        <a:buChar char="•"/>
                      </a:pPr>
                      <a:r>
                        <a:rPr lang="en-US" sz="1050" kern="1200" dirty="0" smtClean="0">
                          <a:solidFill>
                            <a:schemeClr val="dk1"/>
                          </a:solidFill>
                          <a:latin typeface="+mn-lt"/>
                          <a:ea typeface="+mn-ea"/>
                          <a:cs typeface="+mn-cs"/>
                        </a:rPr>
                        <a:t>For FINEOS the Health Claims will adhere to 80%-90% out of the box functionalities</a:t>
                      </a:r>
                      <a:endParaRPr lang="en-US" sz="1050" kern="1200" dirty="0">
                        <a:solidFill>
                          <a:schemeClr val="dk1"/>
                        </a:solidFill>
                        <a:latin typeface="+mn-lt"/>
                        <a:ea typeface="+mn-ea"/>
                        <a:cs typeface="+mn-cs"/>
                      </a:endParaRPr>
                    </a:p>
                  </a:txBody>
                  <a:tcPr marL="36000" marR="36000" marT="36000" marB="36000"/>
                </a:tc>
              </a:tr>
              <a:tr h="0">
                <a:tc>
                  <a:txBody>
                    <a:bodyPr/>
                    <a:lstStyle/>
                    <a:p>
                      <a:pPr algn="ctr"/>
                      <a:r>
                        <a:rPr lang="en-US" sz="1050" dirty="0" smtClean="0">
                          <a:latin typeface="+mn-lt"/>
                        </a:rPr>
                        <a:t>12</a:t>
                      </a:r>
                      <a:endParaRPr lang="en-US" sz="1050" dirty="0">
                        <a:latin typeface="+mn-lt"/>
                      </a:endParaRPr>
                    </a:p>
                  </a:txBody>
                  <a:tcPr marL="36000" marR="36000" marT="36000" marB="36000"/>
                </a:tc>
                <a:tc>
                  <a:txBody>
                    <a:bodyPr/>
                    <a:lstStyle/>
                    <a:p>
                      <a:r>
                        <a:rPr lang="en-US" sz="1050" dirty="0" smtClean="0">
                          <a:latin typeface="+mn-lt"/>
                        </a:rPr>
                        <a:t>Avoid redundant information and functions</a:t>
                      </a:r>
                    </a:p>
                  </a:txBody>
                  <a:tcPr marL="36000" marR="36000" marT="36000" marB="36000"/>
                </a:tc>
                <a:tc>
                  <a:txBody>
                    <a:bodyPr/>
                    <a:lstStyle/>
                    <a:p>
                      <a:pPr marL="171450" indent="-171450" algn="l" defTabSz="457200" rtl="0" eaLnBrk="1" latinLnBrk="0" hangingPunct="1">
                        <a:buFont typeface="Arial" panose="020B0604020202020204" pitchFamily="34" charset="0"/>
                        <a:buChar char="•"/>
                      </a:pPr>
                      <a:r>
                        <a:rPr lang="en-US" sz="1050" kern="1200" dirty="0" smtClean="0">
                          <a:solidFill>
                            <a:schemeClr val="dk1"/>
                          </a:solidFill>
                          <a:latin typeface="+mn-lt"/>
                          <a:ea typeface="+mn-ea"/>
                          <a:cs typeface="+mn-cs"/>
                        </a:rPr>
                        <a:t>Architecturally no data is stored and managed in redundancy. Same approach is taken in order to define reusable services</a:t>
                      </a:r>
                      <a:endParaRPr lang="en-US" sz="1050" kern="1200" dirty="0">
                        <a:solidFill>
                          <a:schemeClr val="dk1"/>
                        </a:solidFill>
                        <a:latin typeface="+mn-lt"/>
                        <a:ea typeface="+mn-ea"/>
                        <a:cs typeface="+mn-cs"/>
                      </a:endParaRPr>
                    </a:p>
                  </a:txBody>
                  <a:tcPr marL="36000" marR="36000" marT="36000" marB="36000"/>
                </a:tc>
              </a:tr>
              <a:tr h="0">
                <a:tc>
                  <a:txBody>
                    <a:bodyPr/>
                    <a:lstStyle/>
                    <a:p>
                      <a:pPr algn="ctr"/>
                      <a:r>
                        <a:rPr lang="en-US" sz="1050" dirty="0" smtClean="0">
                          <a:latin typeface="+mn-lt"/>
                        </a:rPr>
                        <a:t>13</a:t>
                      </a:r>
                      <a:endParaRPr lang="en-US" sz="1050" dirty="0">
                        <a:latin typeface="+mn-lt"/>
                      </a:endParaRPr>
                    </a:p>
                  </a:txBody>
                  <a:tcPr marL="36000" marR="36000" marT="36000" marB="36000"/>
                </a:tc>
                <a:tc>
                  <a:txBody>
                    <a:bodyPr/>
                    <a:lstStyle/>
                    <a:p>
                      <a:r>
                        <a:rPr lang="en-US" sz="1050" dirty="0" smtClean="0">
                          <a:latin typeface="+mn-lt"/>
                        </a:rPr>
                        <a:t>Fit</a:t>
                      </a:r>
                      <a:r>
                        <a:rPr lang="en-US" sz="1050" baseline="0" dirty="0" smtClean="0">
                          <a:latin typeface="+mn-lt"/>
                        </a:rPr>
                        <a:t> all systems into the overall concepts</a:t>
                      </a:r>
                      <a:endParaRPr lang="en-US" sz="1050" dirty="0">
                        <a:latin typeface="+mn-lt"/>
                      </a:endParaRPr>
                    </a:p>
                  </a:txBody>
                  <a:tcPr marL="36000" marR="36000" marT="36000" marB="36000"/>
                </a:tc>
                <a:tc>
                  <a:txBody>
                    <a:bodyPr/>
                    <a:lstStyle/>
                    <a:p>
                      <a:pPr marL="171450" indent="-171450" algn="l" defTabSz="457200" rtl="0" eaLnBrk="1" latinLnBrk="0" hangingPunct="1">
                        <a:buFont typeface="Arial" panose="020B0604020202020204" pitchFamily="34" charset="0"/>
                        <a:buChar char="•"/>
                      </a:pPr>
                      <a:r>
                        <a:rPr lang="en-US" sz="1050" kern="1200" dirty="0" smtClean="0">
                          <a:solidFill>
                            <a:schemeClr val="dk1"/>
                          </a:solidFill>
                          <a:latin typeface="+mn-lt"/>
                          <a:ea typeface="+mn-ea"/>
                          <a:cs typeface="+mn-cs"/>
                        </a:rPr>
                        <a:t>IS architecture is based on separation of concern principle that ensure defined role and responsibilities for each application in order to meet overall business requirements</a:t>
                      </a:r>
                      <a:endParaRPr lang="en-US" sz="1050" kern="1200" dirty="0">
                        <a:solidFill>
                          <a:schemeClr val="dk1"/>
                        </a:solidFill>
                        <a:latin typeface="+mn-lt"/>
                        <a:ea typeface="+mn-ea"/>
                        <a:cs typeface="+mn-cs"/>
                      </a:endParaRPr>
                    </a:p>
                  </a:txBody>
                  <a:tcPr marL="36000" marR="36000" marT="36000" marB="36000"/>
                </a:tc>
              </a:tr>
              <a:tr h="0">
                <a:tc>
                  <a:txBody>
                    <a:bodyPr/>
                    <a:lstStyle/>
                    <a:p>
                      <a:pPr algn="ctr"/>
                      <a:r>
                        <a:rPr lang="en-US" sz="1050" dirty="0" smtClean="0">
                          <a:latin typeface="+mn-lt"/>
                        </a:rPr>
                        <a:t>14</a:t>
                      </a:r>
                      <a:endParaRPr lang="en-US" sz="1050" dirty="0">
                        <a:latin typeface="+mn-lt"/>
                      </a:endParaRPr>
                    </a:p>
                  </a:txBody>
                  <a:tcPr marL="36000" marR="36000" marT="36000" marB="36000"/>
                </a:tc>
                <a:tc>
                  <a:txBody>
                    <a:bodyPr/>
                    <a:lstStyle/>
                    <a:p>
                      <a:r>
                        <a:rPr lang="en-US" sz="1050" dirty="0" smtClean="0">
                          <a:latin typeface="+mn-lt"/>
                        </a:rPr>
                        <a:t>Use the same solution patterns for the same kind</a:t>
                      </a:r>
                      <a:r>
                        <a:rPr lang="en-US" sz="1050" baseline="0" dirty="0" smtClean="0">
                          <a:latin typeface="+mn-lt"/>
                        </a:rPr>
                        <a:t> of requirements</a:t>
                      </a:r>
                      <a:endParaRPr lang="en-US" sz="1050" dirty="0">
                        <a:latin typeface="+mn-lt"/>
                      </a:endParaRPr>
                    </a:p>
                  </a:txBody>
                  <a:tcPr marL="36000" marR="36000" marT="36000" marB="36000"/>
                </a:tc>
                <a:tc>
                  <a:txBody>
                    <a:bodyPr/>
                    <a:lstStyle/>
                    <a:p>
                      <a:pPr marL="171450" indent="-171450" algn="l" defTabSz="457200" rtl="0" eaLnBrk="1" latinLnBrk="0" hangingPunct="1">
                        <a:buFont typeface="Arial" panose="020B0604020202020204" pitchFamily="34" charset="0"/>
                        <a:buChar char="•"/>
                      </a:pPr>
                      <a:r>
                        <a:rPr lang="en-US" sz="1050" kern="1200" dirty="0" smtClean="0">
                          <a:solidFill>
                            <a:schemeClr val="dk1"/>
                          </a:solidFill>
                          <a:latin typeface="+mn-lt"/>
                          <a:ea typeface="+mn-ea"/>
                          <a:cs typeface="+mn-cs"/>
                        </a:rPr>
                        <a:t>Use of master process in business architecture, separation of concern and reusability in IS architecture and use of defined infra components for similar services</a:t>
                      </a:r>
                      <a:endParaRPr lang="en-US" sz="1050" kern="1200" dirty="0">
                        <a:solidFill>
                          <a:schemeClr val="dk1"/>
                        </a:solidFill>
                        <a:latin typeface="+mn-lt"/>
                        <a:ea typeface="+mn-ea"/>
                        <a:cs typeface="+mn-cs"/>
                      </a:endParaRPr>
                    </a:p>
                  </a:txBody>
                  <a:tcPr marL="36000" marR="36000" marT="36000" marB="36000"/>
                </a:tc>
              </a:tr>
              <a:tr h="0">
                <a:tc>
                  <a:txBody>
                    <a:bodyPr/>
                    <a:lstStyle/>
                    <a:p>
                      <a:pPr algn="ctr"/>
                      <a:r>
                        <a:rPr lang="en-US" sz="1050" dirty="0" smtClean="0">
                          <a:latin typeface="+mn-lt"/>
                        </a:rPr>
                        <a:t>15</a:t>
                      </a:r>
                      <a:endParaRPr lang="en-US" sz="1050" dirty="0">
                        <a:latin typeface="+mn-lt"/>
                      </a:endParaRPr>
                    </a:p>
                  </a:txBody>
                  <a:tcPr marL="36000" marR="36000" marT="36000" marB="36000"/>
                </a:tc>
                <a:tc>
                  <a:txBody>
                    <a:bodyPr/>
                    <a:lstStyle/>
                    <a:p>
                      <a:r>
                        <a:rPr lang="en-US" sz="1050" dirty="0" smtClean="0">
                          <a:latin typeface="+mn-lt"/>
                        </a:rPr>
                        <a:t>Follow the solution delivery</a:t>
                      </a:r>
                      <a:r>
                        <a:rPr lang="en-US" sz="1050" baseline="0" dirty="0" smtClean="0">
                          <a:latin typeface="+mn-lt"/>
                        </a:rPr>
                        <a:t> processes</a:t>
                      </a:r>
                      <a:endParaRPr lang="en-US" sz="1050" dirty="0">
                        <a:latin typeface="+mn-lt"/>
                      </a:endParaRPr>
                    </a:p>
                  </a:txBody>
                  <a:tcPr marL="36000" marR="36000" marT="36000" marB="36000"/>
                </a:tc>
                <a:tc>
                  <a:txBody>
                    <a:bodyPr/>
                    <a:lstStyle/>
                    <a:p>
                      <a:pPr marL="171450" indent="-171450" algn="l" defTabSz="457200" rtl="0" eaLnBrk="1" latinLnBrk="0" hangingPunct="1">
                        <a:buFont typeface="Arial" panose="020B0604020202020204" pitchFamily="34" charset="0"/>
                        <a:buChar char="•"/>
                      </a:pPr>
                      <a:r>
                        <a:rPr lang="en-US" sz="1050" kern="1200" dirty="0" smtClean="0">
                          <a:solidFill>
                            <a:schemeClr val="dk1"/>
                          </a:solidFill>
                          <a:latin typeface="+mn-lt"/>
                          <a:ea typeface="+mn-ea"/>
                          <a:cs typeface="+mn-cs"/>
                        </a:rPr>
                        <a:t>Follow regional specified delivery methodologies for business, IS, information, integration and security architecture</a:t>
                      </a:r>
                      <a:endParaRPr lang="en-US" sz="1050" kern="1200" dirty="0">
                        <a:solidFill>
                          <a:schemeClr val="dk1"/>
                        </a:solidFill>
                        <a:latin typeface="+mn-lt"/>
                        <a:ea typeface="+mn-ea"/>
                        <a:cs typeface="+mn-cs"/>
                      </a:endParaRPr>
                    </a:p>
                  </a:txBody>
                  <a:tcPr marL="36000" marR="36000" marT="36000" marB="36000"/>
                </a:tc>
              </a:tr>
              <a:tr h="0">
                <a:tc>
                  <a:txBody>
                    <a:bodyPr/>
                    <a:lstStyle/>
                    <a:p>
                      <a:pPr algn="ctr"/>
                      <a:r>
                        <a:rPr lang="en-US" sz="1050" dirty="0" smtClean="0">
                          <a:latin typeface="+mn-lt"/>
                        </a:rPr>
                        <a:t>16</a:t>
                      </a:r>
                      <a:endParaRPr lang="en-US" sz="1050" dirty="0">
                        <a:latin typeface="+mn-lt"/>
                      </a:endParaRPr>
                    </a:p>
                  </a:txBody>
                  <a:tcPr marL="36000" marR="36000" marT="36000" marB="36000"/>
                </a:tc>
                <a:tc>
                  <a:txBody>
                    <a:bodyPr/>
                    <a:lstStyle/>
                    <a:p>
                      <a:r>
                        <a:rPr lang="en-US" sz="1050" kern="1200" dirty="0" smtClean="0">
                          <a:solidFill>
                            <a:schemeClr val="dk1"/>
                          </a:solidFill>
                          <a:latin typeface="+mn-lt"/>
                          <a:ea typeface="+mn-ea"/>
                          <a:cs typeface="+mn-cs"/>
                        </a:rPr>
                        <a:t>Avoid complexity or encapsulate it</a:t>
                      </a:r>
                      <a:endParaRPr lang="en-US" sz="1050" kern="1200" dirty="0">
                        <a:solidFill>
                          <a:schemeClr val="dk1"/>
                        </a:solidFill>
                        <a:latin typeface="+mn-lt"/>
                        <a:ea typeface="+mn-ea"/>
                        <a:cs typeface="+mn-cs"/>
                      </a:endParaRPr>
                    </a:p>
                  </a:txBody>
                  <a:tcPr marL="36000" marR="36000" marT="36000" marB="36000"/>
                </a:tc>
                <a:tc>
                  <a:txBody>
                    <a:bodyPr/>
                    <a:lstStyle/>
                    <a:p>
                      <a:pPr marL="171450" indent="-171450" algn="l" defTabSz="457200" rtl="0" eaLnBrk="1" latinLnBrk="0" hangingPunct="1">
                        <a:buFont typeface="Arial" panose="020B0604020202020204" pitchFamily="34" charset="0"/>
                        <a:buChar char="•"/>
                      </a:pPr>
                      <a:r>
                        <a:rPr lang="en-US" sz="1050" kern="1200" dirty="0" smtClean="0">
                          <a:solidFill>
                            <a:schemeClr val="dk1"/>
                          </a:solidFill>
                          <a:latin typeface="+mn-lt"/>
                          <a:ea typeface="+mn-ea"/>
                          <a:cs typeface="+mn-cs"/>
                        </a:rPr>
                        <a:t>Avoid complexity in applying process standardization for business architecture, right level of externalization in IS architecture, SOA principles for integration architecture, standard data model for information architecture and standard set of infra components for infra architecture</a:t>
                      </a:r>
                      <a:endParaRPr lang="en-US" sz="1050" kern="1200" dirty="0">
                        <a:solidFill>
                          <a:schemeClr val="dk1"/>
                        </a:solidFill>
                        <a:latin typeface="+mn-lt"/>
                        <a:ea typeface="+mn-ea"/>
                        <a:cs typeface="+mn-cs"/>
                      </a:endParaRPr>
                    </a:p>
                  </a:txBody>
                  <a:tcPr marL="36000" marR="36000" marT="36000" marB="36000"/>
                </a:tc>
              </a:tr>
              <a:tr h="0">
                <a:tc>
                  <a:txBody>
                    <a:bodyPr/>
                    <a:lstStyle/>
                    <a:p>
                      <a:pPr algn="ctr"/>
                      <a:r>
                        <a:rPr lang="en-US" sz="1050" dirty="0" smtClean="0">
                          <a:latin typeface="+mn-lt"/>
                        </a:rPr>
                        <a:t>17</a:t>
                      </a:r>
                      <a:endParaRPr lang="en-US" sz="1050" dirty="0">
                        <a:latin typeface="+mn-lt"/>
                      </a:endParaRPr>
                    </a:p>
                  </a:txBody>
                  <a:tcPr marL="36000" marR="36000" marT="36000" marB="36000"/>
                </a:tc>
                <a:tc>
                  <a:txBody>
                    <a:bodyPr/>
                    <a:lstStyle/>
                    <a:p>
                      <a:r>
                        <a:rPr lang="en-US" sz="1050" dirty="0" smtClean="0">
                          <a:latin typeface="+mn-lt"/>
                        </a:rPr>
                        <a:t>Remove or mothball retired systems</a:t>
                      </a:r>
                      <a:endParaRPr lang="en-US" sz="1050" dirty="0">
                        <a:latin typeface="+mn-lt"/>
                      </a:endParaRPr>
                    </a:p>
                  </a:txBody>
                  <a:tcPr marL="36000" marR="36000" marT="36000" marB="36000"/>
                </a:tc>
                <a:tc>
                  <a:txBody>
                    <a:bodyPr/>
                    <a:lstStyle/>
                    <a:p>
                      <a:pPr marL="171450" indent="-171450" algn="l" defTabSz="457200" rtl="0" eaLnBrk="1" latinLnBrk="0" hangingPunct="1">
                        <a:buFont typeface="Arial" panose="020B0604020202020204" pitchFamily="34" charset="0"/>
                        <a:buChar char="•"/>
                      </a:pPr>
                      <a:r>
                        <a:rPr lang="en-US" sz="1050" kern="1200" dirty="0" smtClean="0">
                          <a:solidFill>
                            <a:schemeClr val="dk1"/>
                          </a:solidFill>
                          <a:latin typeface="+mn-lt"/>
                          <a:ea typeface="+mn-ea"/>
                          <a:cs typeface="+mn-cs"/>
                        </a:rPr>
                        <a:t>Health Claims program provides claims processing functionality and the scope includes decommission of claims functionalities in PAS</a:t>
                      </a:r>
                    </a:p>
                  </a:txBody>
                  <a:tcPr marL="36000" marR="36000" marT="36000" marB="36000"/>
                </a:tc>
              </a:tr>
            </a:tbl>
          </a:graphicData>
        </a:graphic>
      </p:graphicFrame>
    </p:spTree>
    <p:extLst>
      <p:ext uri="{BB962C8B-B14F-4D97-AF65-F5344CB8AC3E}">
        <p14:creationId xmlns:p14="http://schemas.microsoft.com/office/powerpoint/2010/main" val="30117821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a:t>Key Fundamental Architecture Principles</a:t>
            </a:r>
            <a:endParaRPr lang="ko-KR" altLang="en-US" dirty="0"/>
          </a:p>
        </p:txBody>
      </p:sp>
      <p:sp>
        <p:nvSpPr>
          <p:cNvPr id="8" name="Text Placeholder 7"/>
          <p:cNvSpPr>
            <a:spLocks noGrp="1"/>
          </p:cNvSpPr>
          <p:nvPr>
            <p:ph type="body" sz="quarter" idx="13"/>
          </p:nvPr>
        </p:nvSpPr>
        <p:spPr/>
        <p:txBody>
          <a:bodyPr/>
          <a:lstStyle/>
          <a:p>
            <a:pPr marL="0" indent="0">
              <a:buNone/>
            </a:pPr>
            <a:r>
              <a:rPr lang="en-US" altLang="ko-KR" dirty="0"/>
              <a:t>Conformance of Principles </a:t>
            </a:r>
            <a:r>
              <a:rPr lang="en-US" altLang="ko-KR" dirty="0" smtClean="0"/>
              <a:t>(3/3</a:t>
            </a:r>
            <a:r>
              <a:rPr lang="en-US" altLang="ko-KR" dirty="0"/>
              <a:t>)</a:t>
            </a:r>
          </a:p>
        </p:txBody>
      </p:sp>
      <p:sp>
        <p:nvSpPr>
          <p:cNvPr id="3" name="Slide Number Placeholder 2"/>
          <p:cNvSpPr>
            <a:spLocks noGrp="1"/>
          </p:cNvSpPr>
          <p:nvPr>
            <p:ph type="sldNum" sz="quarter" idx="4"/>
          </p:nvPr>
        </p:nvSpPr>
        <p:spPr/>
        <p:txBody>
          <a:bodyPr/>
          <a:lstStyle/>
          <a:p>
            <a:fld id="{3801209A-EBCB-4229-9A21-B7869465F47A}" type="slidenum">
              <a:rPr lang="en-US" altLang="ko-KR" smtClean="0"/>
              <a:pPr/>
              <a:t>11</a:t>
            </a:fld>
            <a:r>
              <a:rPr lang="en-US" altLang="ko-KR" smtClean="0"/>
              <a:t> </a:t>
            </a:r>
            <a:endParaRPr lang="ko-KR" altLang="en-US" dirty="0"/>
          </a:p>
        </p:txBody>
      </p:sp>
      <p:graphicFrame>
        <p:nvGraphicFramePr>
          <p:cNvPr id="6" name="Table 5"/>
          <p:cNvGraphicFramePr>
            <a:graphicFrameLocks noGrp="1"/>
          </p:cNvGraphicFramePr>
          <p:nvPr>
            <p:extLst>
              <p:ext uri="{D42A27DB-BD31-4B8C-83A1-F6EECF244321}">
                <p14:modId xmlns:p14="http://schemas.microsoft.com/office/powerpoint/2010/main" val="1172583986"/>
              </p:ext>
            </p:extLst>
          </p:nvPr>
        </p:nvGraphicFramePr>
        <p:xfrm>
          <a:off x="777000" y="1212250"/>
          <a:ext cx="8352000" cy="4080420"/>
        </p:xfrm>
        <a:graphic>
          <a:graphicData uri="http://schemas.openxmlformats.org/drawingml/2006/table">
            <a:tbl>
              <a:tblPr firstRow="1" bandRow="1">
                <a:tableStyleId>{5C22544A-7EE6-4342-B048-85BDC9FD1C3A}</a:tableStyleId>
              </a:tblPr>
              <a:tblGrid>
                <a:gridCol w="314325"/>
                <a:gridCol w="1796433"/>
                <a:gridCol w="6241242"/>
              </a:tblGrid>
              <a:tr h="0">
                <a:tc>
                  <a:txBody>
                    <a:bodyPr/>
                    <a:lstStyle/>
                    <a:p>
                      <a:pPr algn="ctr"/>
                      <a:r>
                        <a:rPr lang="en-US" sz="1050" dirty="0" smtClean="0">
                          <a:latin typeface="+mn-lt"/>
                        </a:rPr>
                        <a:t>#</a:t>
                      </a:r>
                      <a:endParaRPr lang="en-US" sz="1050" dirty="0">
                        <a:latin typeface="+mn-lt"/>
                      </a:endParaRPr>
                    </a:p>
                  </a:txBody>
                  <a:tcPr marL="36000" marR="36000" marT="36000" marB="36000" anchor="ctr"/>
                </a:tc>
                <a:tc>
                  <a:txBody>
                    <a:bodyPr/>
                    <a:lstStyle/>
                    <a:p>
                      <a:pPr algn="ctr"/>
                      <a:r>
                        <a:rPr lang="en-US" sz="1050" dirty="0" smtClean="0">
                          <a:latin typeface="+mn-lt"/>
                        </a:rPr>
                        <a:t>Principle</a:t>
                      </a:r>
                      <a:endParaRPr lang="en-US" sz="1050" dirty="0">
                        <a:latin typeface="+mn-lt"/>
                      </a:endParaRPr>
                    </a:p>
                  </a:txBody>
                  <a:tcPr marL="36000" marR="36000" marT="36000" marB="36000" anchor="ctr"/>
                </a:tc>
                <a:tc>
                  <a:txBody>
                    <a:bodyPr/>
                    <a:lstStyle/>
                    <a:p>
                      <a:pPr algn="ctr"/>
                      <a:r>
                        <a:rPr lang="en-US" sz="1050" dirty="0" smtClean="0">
                          <a:latin typeface="+mn-lt"/>
                        </a:rPr>
                        <a:t>Enforcing Rationale</a:t>
                      </a:r>
                      <a:endParaRPr lang="en-US" sz="1050" dirty="0">
                        <a:latin typeface="+mn-lt"/>
                      </a:endParaRPr>
                    </a:p>
                  </a:txBody>
                  <a:tcPr marL="36000" marR="36000" marT="36000" marB="36000" anchor="ctr"/>
                </a:tc>
              </a:tr>
              <a:tr h="0">
                <a:tc>
                  <a:txBody>
                    <a:bodyPr/>
                    <a:lstStyle/>
                    <a:p>
                      <a:pPr algn="ctr"/>
                      <a:r>
                        <a:rPr lang="en-US" sz="1050" dirty="0" smtClean="0">
                          <a:latin typeface="+mn-lt"/>
                        </a:rPr>
                        <a:t>18</a:t>
                      </a:r>
                      <a:endParaRPr lang="en-US" sz="1050" dirty="0">
                        <a:latin typeface="+mn-lt"/>
                      </a:endParaRPr>
                    </a:p>
                  </a:txBody>
                  <a:tcPr marL="36000" marR="36000" marT="36000" marB="36000"/>
                </a:tc>
                <a:tc>
                  <a:txBody>
                    <a:bodyPr/>
                    <a:lstStyle/>
                    <a:p>
                      <a:r>
                        <a:rPr lang="en-US" sz="1050" dirty="0" smtClean="0">
                          <a:latin typeface="+mn-lt"/>
                        </a:rPr>
                        <a:t>Take measures for reliable</a:t>
                      </a:r>
                      <a:r>
                        <a:rPr lang="en-US" sz="1050" baseline="0" dirty="0" smtClean="0">
                          <a:latin typeface="+mn-lt"/>
                        </a:rPr>
                        <a:t> operations and fault tolerance</a:t>
                      </a:r>
                      <a:endParaRPr lang="en-US" sz="1050" dirty="0">
                        <a:latin typeface="+mn-lt"/>
                      </a:endParaRPr>
                    </a:p>
                  </a:txBody>
                  <a:tcPr marL="36000" marR="36000" marT="36000" marB="36000"/>
                </a:tc>
                <a:tc>
                  <a:txBody>
                    <a:bodyPr/>
                    <a:lstStyle/>
                    <a:p>
                      <a:pPr marL="171450" indent="-171450" algn="l" defTabSz="457200" rtl="0" eaLnBrk="1" latinLnBrk="0" hangingPunct="1">
                        <a:buFont typeface="Arial" panose="020B0604020202020204" pitchFamily="34" charset="0"/>
                        <a:buChar char="•"/>
                      </a:pPr>
                      <a:r>
                        <a:rPr lang="en-US" sz="1050" kern="1200" dirty="0" smtClean="0">
                          <a:solidFill>
                            <a:schemeClr val="dk1"/>
                          </a:solidFill>
                          <a:latin typeface="+mn-lt"/>
                          <a:ea typeface="+mn-ea"/>
                          <a:cs typeface="+mn-cs"/>
                        </a:rPr>
                        <a:t>Develop solution based on industry proven tools like Web Methods for EIP and Oracle/</a:t>
                      </a:r>
                      <a:r>
                        <a:rPr lang="en-US" sz="1050" kern="1200" dirty="0" err="1" smtClean="0">
                          <a:solidFill>
                            <a:schemeClr val="dk1"/>
                          </a:solidFill>
                          <a:latin typeface="+mn-lt"/>
                          <a:ea typeface="+mn-ea"/>
                          <a:cs typeface="+mn-cs"/>
                        </a:rPr>
                        <a:t>Informatica</a:t>
                      </a:r>
                      <a:r>
                        <a:rPr lang="en-US" sz="1050" kern="1200" dirty="0" smtClean="0">
                          <a:solidFill>
                            <a:schemeClr val="dk1"/>
                          </a:solidFill>
                          <a:latin typeface="+mn-lt"/>
                          <a:ea typeface="+mn-ea"/>
                          <a:cs typeface="+mn-cs"/>
                        </a:rPr>
                        <a:t> for Core DB/ETL and deploy them on standard fault tolerance VM technology based HW components</a:t>
                      </a:r>
                      <a:endParaRPr lang="en-US" sz="1050" kern="1200" dirty="0">
                        <a:solidFill>
                          <a:schemeClr val="dk1"/>
                        </a:solidFill>
                        <a:latin typeface="+mn-lt"/>
                        <a:ea typeface="+mn-ea"/>
                        <a:cs typeface="+mn-cs"/>
                      </a:endParaRPr>
                    </a:p>
                  </a:txBody>
                  <a:tcPr marL="36000" marR="36000" marT="36000" marB="36000"/>
                </a:tc>
              </a:tr>
              <a:tr h="0">
                <a:tc>
                  <a:txBody>
                    <a:bodyPr/>
                    <a:lstStyle/>
                    <a:p>
                      <a:pPr algn="ctr"/>
                      <a:r>
                        <a:rPr lang="en-US" sz="1050" dirty="0" smtClean="0">
                          <a:latin typeface="+mn-lt"/>
                        </a:rPr>
                        <a:t>19</a:t>
                      </a:r>
                      <a:endParaRPr lang="en-US" sz="1050" dirty="0">
                        <a:latin typeface="+mn-lt"/>
                      </a:endParaRPr>
                    </a:p>
                  </a:txBody>
                  <a:tcPr marL="36000" marR="36000" marT="36000" marB="36000"/>
                </a:tc>
                <a:tc>
                  <a:txBody>
                    <a:bodyPr/>
                    <a:lstStyle/>
                    <a:p>
                      <a:r>
                        <a:rPr lang="en-US" sz="1050" dirty="0" smtClean="0">
                          <a:latin typeface="+mn-lt"/>
                        </a:rPr>
                        <a:t>Analyze all changes for their effects and side-effects</a:t>
                      </a:r>
                      <a:endParaRPr lang="en-US" sz="1050" dirty="0">
                        <a:latin typeface="+mn-lt"/>
                      </a:endParaRPr>
                    </a:p>
                  </a:txBody>
                  <a:tcPr marL="36000" marR="36000" marT="36000" marB="36000"/>
                </a:tc>
                <a:tc>
                  <a:txBody>
                    <a:bodyPr/>
                    <a:lstStyle/>
                    <a:p>
                      <a:pPr marL="171450" indent="-171450" algn="l" defTabSz="457200" rtl="0" eaLnBrk="1" latinLnBrk="0" hangingPunct="1">
                        <a:buFont typeface="Arial" panose="020B0604020202020204" pitchFamily="34" charset="0"/>
                        <a:buChar char="•"/>
                      </a:pPr>
                      <a:r>
                        <a:rPr lang="en-US" sz="1050" kern="1200" dirty="0" smtClean="0">
                          <a:solidFill>
                            <a:schemeClr val="dk1"/>
                          </a:solidFill>
                          <a:latin typeface="+mn-lt"/>
                          <a:ea typeface="+mn-ea"/>
                          <a:cs typeface="+mn-cs"/>
                        </a:rPr>
                        <a:t>Proper impact analysis of target architecture and design to minimize impact on other regional programs like Connect IT and GTOM</a:t>
                      </a:r>
                      <a:endParaRPr lang="en-US" sz="1050" kern="1200" dirty="0">
                        <a:solidFill>
                          <a:schemeClr val="dk1"/>
                        </a:solidFill>
                        <a:latin typeface="+mn-lt"/>
                        <a:ea typeface="+mn-ea"/>
                        <a:cs typeface="+mn-cs"/>
                      </a:endParaRPr>
                    </a:p>
                  </a:txBody>
                  <a:tcPr marL="36000" marR="36000" marT="36000" marB="36000"/>
                </a:tc>
              </a:tr>
              <a:tr h="0">
                <a:tc>
                  <a:txBody>
                    <a:bodyPr/>
                    <a:lstStyle/>
                    <a:p>
                      <a:pPr algn="ctr"/>
                      <a:r>
                        <a:rPr lang="en-US" sz="1050" dirty="0" smtClean="0">
                          <a:latin typeface="+mn-lt"/>
                        </a:rPr>
                        <a:t>20</a:t>
                      </a:r>
                      <a:endParaRPr lang="en-US" sz="1050" dirty="0">
                        <a:latin typeface="+mn-lt"/>
                      </a:endParaRPr>
                    </a:p>
                  </a:txBody>
                  <a:tcPr marL="36000" marR="36000" marT="36000" marB="36000"/>
                </a:tc>
                <a:tc>
                  <a:txBody>
                    <a:bodyPr/>
                    <a:lstStyle/>
                    <a:p>
                      <a:r>
                        <a:rPr lang="en-US" sz="1050" dirty="0" smtClean="0">
                          <a:latin typeface="+mn-lt"/>
                        </a:rPr>
                        <a:t>Prefer loosely</a:t>
                      </a:r>
                      <a:r>
                        <a:rPr lang="en-US" sz="1050" baseline="0" dirty="0" smtClean="0">
                          <a:latin typeface="+mn-lt"/>
                        </a:rPr>
                        <a:t> coupled integration</a:t>
                      </a:r>
                      <a:endParaRPr lang="en-US" sz="1050" dirty="0">
                        <a:latin typeface="+mn-lt"/>
                      </a:endParaRPr>
                    </a:p>
                  </a:txBody>
                  <a:tcPr marL="36000" marR="36000" marT="36000" marB="36000"/>
                </a:tc>
                <a:tc>
                  <a:txBody>
                    <a:bodyPr/>
                    <a:lstStyle/>
                    <a:p>
                      <a:pPr marL="171450" indent="-171450" algn="l" defTabSz="457200" rtl="0" eaLnBrk="1" latinLnBrk="0" hangingPunct="1">
                        <a:buFont typeface="Arial" panose="020B0604020202020204" pitchFamily="34" charset="0"/>
                        <a:buChar char="•"/>
                      </a:pPr>
                      <a:r>
                        <a:rPr lang="en-US" sz="1050" kern="1200" dirty="0" smtClean="0">
                          <a:solidFill>
                            <a:schemeClr val="dk1"/>
                          </a:solidFill>
                          <a:latin typeface="+mn-lt"/>
                          <a:ea typeface="+mn-ea"/>
                          <a:cs typeface="+mn-cs"/>
                        </a:rPr>
                        <a:t>Build integration architecture on SOA principles to enhance loose coupling between applications</a:t>
                      </a:r>
                      <a:endParaRPr lang="en-US" sz="1050" kern="1200" dirty="0">
                        <a:solidFill>
                          <a:schemeClr val="dk1"/>
                        </a:solidFill>
                        <a:latin typeface="+mn-lt"/>
                        <a:ea typeface="+mn-ea"/>
                        <a:cs typeface="+mn-cs"/>
                      </a:endParaRPr>
                    </a:p>
                  </a:txBody>
                  <a:tcPr marL="36000" marR="36000" marT="36000" marB="36000"/>
                </a:tc>
              </a:tr>
              <a:tr h="0">
                <a:tc>
                  <a:txBody>
                    <a:bodyPr/>
                    <a:lstStyle/>
                    <a:p>
                      <a:pPr algn="ctr"/>
                      <a:r>
                        <a:rPr lang="en-US" sz="1050" dirty="0" smtClean="0">
                          <a:latin typeface="+mn-lt"/>
                        </a:rPr>
                        <a:t>21</a:t>
                      </a:r>
                      <a:endParaRPr lang="en-US" sz="1050" dirty="0">
                        <a:latin typeface="+mn-lt"/>
                      </a:endParaRPr>
                    </a:p>
                  </a:txBody>
                  <a:tcPr marL="36000" marR="36000" marT="36000" marB="36000"/>
                </a:tc>
                <a:tc>
                  <a:txBody>
                    <a:bodyPr/>
                    <a:lstStyle/>
                    <a:p>
                      <a:r>
                        <a:rPr lang="en-US" sz="1050" dirty="0" smtClean="0">
                          <a:latin typeface="+mn-lt"/>
                        </a:rPr>
                        <a:t>Build components to be sustainable</a:t>
                      </a:r>
                      <a:endParaRPr lang="en-US" sz="1050" dirty="0">
                        <a:latin typeface="+mn-lt"/>
                      </a:endParaRPr>
                    </a:p>
                  </a:txBody>
                  <a:tcPr marL="36000" marR="36000" marT="36000" marB="36000"/>
                </a:tc>
                <a:tc>
                  <a:txBody>
                    <a:bodyPr/>
                    <a:lstStyle/>
                    <a:p>
                      <a:pPr marL="171450" indent="-171450" algn="l" defTabSz="457200" rtl="0" eaLnBrk="1" latinLnBrk="0" hangingPunct="1">
                        <a:buFont typeface="Arial" panose="020B0604020202020204" pitchFamily="34" charset="0"/>
                        <a:buChar char="•"/>
                      </a:pPr>
                      <a:r>
                        <a:rPr lang="en-US" sz="1050" kern="1200" dirty="0" smtClean="0">
                          <a:solidFill>
                            <a:schemeClr val="dk1"/>
                          </a:solidFill>
                          <a:latin typeface="+mn-lt"/>
                          <a:ea typeface="+mn-ea"/>
                          <a:cs typeface="+mn-cs"/>
                        </a:rPr>
                        <a:t>Build IS architecture of standard process architecture, integration on reusable SOA services that are based on industry standard data model and deployed on VM based infrastructure</a:t>
                      </a:r>
                      <a:endParaRPr lang="en-US" sz="1050" kern="1200" dirty="0">
                        <a:solidFill>
                          <a:schemeClr val="dk1"/>
                        </a:solidFill>
                        <a:latin typeface="+mn-lt"/>
                        <a:ea typeface="+mn-ea"/>
                        <a:cs typeface="+mn-cs"/>
                      </a:endParaRPr>
                    </a:p>
                  </a:txBody>
                  <a:tcPr marL="36000" marR="36000" marT="36000" marB="36000"/>
                </a:tc>
              </a:tr>
              <a:tr h="0">
                <a:tc>
                  <a:txBody>
                    <a:bodyPr/>
                    <a:lstStyle/>
                    <a:p>
                      <a:pPr algn="ctr"/>
                      <a:r>
                        <a:rPr lang="en-US" sz="1050" dirty="0" smtClean="0">
                          <a:latin typeface="+mn-lt"/>
                        </a:rPr>
                        <a:t>22</a:t>
                      </a:r>
                      <a:endParaRPr lang="en-US" sz="1050" dirty="0">
                        <a:latin typeface="+mn-lt"/>
                      </a:endParaRPr>
                    </a:p>
                  </a:txBody>
                  <a:tcPr marL="36000" marR="36000" marT="36000" marB="36000"/>
                </a:tc>
                <a:tc>
                  <a:txBody>
                    <a:bodyPr/>
                    <a:lstStyle/>
                    <a:p>
                      <a:r>
                        <a:rPr lang="en-US" sz="1050" dirty="0" smtClean="0">
                          <a:latin typeface="+mn-lt"/>
                        </a:rPr>
                        <a:t>Follow internal and industry standards</a:t>
                      </a:r>
                    </a:p>
                  </a:txBody>
                  <a:tcPr marL="36000" marR="36000" marT="36000" marB="36000"/>
                </a:tc>
                <a:tc>
                  <a:txBody>
                    <a:bodyPr/>
                    <a:lstStyle/>
                    <a:p>
                      <a:pPr marL="171450" indent="-171450" algn="l" defTabSz="457200" rtl="0" eaLnBrk="1" latinLnBrk="0" hangingPunct="1">
                        <a:buFont typeface="Arial" panose="020B0604020202020204" pitchFamily="34" charset="0"/>
                        <a:buChar char="•"/>
                      </a:pPr>
                      <a:r>
                        <a:rPr lang="en-US" sz="1050" kern="1200" dirty="0" smtClean="0">
                          <a:solidFill>
                            <a:schemeClr val="dk1"/>
                          </a:solidFill>
                          <a:latin typeface="+mn-lt"/>
                          <a:ea typeface="+mn-ea"/>
                          <a:cs typeface="+mn-cs"/>
                        </a:rPr>
                        <a:t>Follow AXA standard like Master Process in business architecture, SOA in integration architecture and SAS model in information architecture and VM based components in infra architecture</a:t>
                      </a:r>
                      <a:endParaRPr lang="en-US" sz="1050" kern="1200" dirty="0">
                        <a:solidFill>
                          <a:schemeClr val="dk1"/>
                        </a:solidFill>
                        <a:latin typeface="+mn-lt"/>
                        <a:ea typeface="+mn-ea"/>
                        <a:cs typeface="+mn-cs"/>
                      </a:endParaRPr>
                    </a:p>
                  </a:txBody>
                  <a:tcPr marL="36000" marR="36000" marT="36000" marB="36000"/>
                </a:tc>
              </a:tr>
              <a:tr h="0">
                <a:tc>
                  <a:txBody>
                    <a:bodyPr/>
                    <a:lstStyle/>
                    <a:p>
                      <a:pPr algn="ctr"/>
                      <a:r>
                        <a:rPr lang="en-US" sz="1050" dirty="0" smtClean="0">
                          <a:latin typeface="+mn-lt"/>
                        </a:rPr>
                        <a:t>23</a:t>
                      </a:r>
                      <a:endParaRPr lang="en-US" sz="1050" dirty="0">
                        <a:latin typeface="+mn-lt"/>
                      </a:endParaRPr>
                    </a:p>
                  </a:txBody>
                  <a:tcPr marL="36000" marR="36000" marT="36000" marB="36000"/>
                </a:tc>
                <a:tc>
                  <a:txBody>
                    <a:bodyPr/>
                    <a:lstStyle/>
                    <a:p>
                      <a:r>
                        <a:rPr lang="en-US" sz="1050" dirty="0" smtClean="0">
                          <a:latin typeface="+mn-lt"/>
                        </a:rPr>
                        <a:t>Reuse before buy before build</a:t>
                      </a:r>
                      <a:endParaRPr lang="en-US" sz="1050" dirty="0">
                        <a:latin typeface="+mn-lt"/>
                      </a:endParaRPr>
                    </a:p>
                  </a:txBody>
                  <a:tcPr marL="36000" marR="36000" marT="36000" marB="36000"/>
                </a:tc>
                <a:tc>
                  <a:txBody>
                    <a:bodyPr/>
                    <a:lstStyle/>
                    <a:p>
                      <a:pPr marL="171450" indent="-171450" algn="l" defTabSz="457200" rtl="0" eaLnBrk="1" latinLnBrk="0" hangingPunct="1">
                        <a:buFont typeface="Arial" panose="020B0604020202020204" pitchFamily="34" charset="0"/>
                        <a:buChar char="•"/>
                      </a:pPr>
                      <a:r>
                        <a:rPr lang="en-US" sz="1050" kern="1200" dirty="0" smtClean="0">
                          <a:solidFill>
                            <a:schemeClr val="dk1"/>
                          </a:solidFill>
                          <a:latin typeface="+mn-lt"/>
                          <a:ea typeface="+mn-ea"/>
                          <a:cs typeface="+mn-cs"/>
                        </a:rPr>
                        <a:t>Avoid custom built solutions and use of industry leading tools to cover different aspects of architecture like FINEOS for Claims, Web Methods for EIP, Oracle/</a:t>
                      </a:r>
                      <a:r>
                        <a:rPr lang="en-US" sz="1050" kern="1200" dirty="0" err="1" smtClean="0">
                          <a:solidFill>
                            <a:schemeClr val="dk1"/>
                          </a:solidFill>
                          <a:latin typeface="+mn-lt"/>
                          <a:ea typeface="+mn-ea"/>
                          <a:cs typeface="+mn-cs"/>
                        </a:rPr>
                        <a:t>Informatica</a:t>
                      </a:r>
                      <a:r>
                        <a:rPr lang="en-US" sz="1050" kern="1200" dirty="0" smtClean="0">
                          <a:solidFill>
                            <a:schemeClr val="dk1"/>
                          </a:solidFill>
                          <a:latin typeface="+mn-lt"/>
                          <a:ea typeface="+mn-ea"/>
                          <a:cs typeface="+mn-cs"/>
                        </a:rPr>
                        <a:t> for Core DB/ETL, MCS (Thunderhead) for Output Management, FileNet, SiteMinder for security</a:t>
                      </a:r>
                      <a:endParaRPr lang="en-US" sz="1050" kern="1200" dirty="0">
                        <a:solidFill>
                          <a:schemeClr val="dk1"/>
                        </a:solidFill>
                        <a:latin typeface="+mn-lt"/>
                        <a:ea typeface="+mn-ea"/>
                        <a:cs typeface="+mn-cs"/>
                      </a:endParaRPr>
                    </a:p>
                  </a:txBody>
                  <a:tcPr marL="36000" marR="36000" marT="36000" marB="36000"/>
                </a:tc>
              </a:tr>
              <a:tr h="0">
                <a:tc>
                  <a:txBody>
                    <a:bodyPr/>
                    <a:lstStyle/>
                    <a:p>
                      <a:pPr algn="ctr"/>
                      <a:r>
                        <a:rPr lang="en-US" sz="1050" dirty="0" smtClean="0">
                          <a:latin typeface="+mn-lt"/>
                        </a:rPr>
                        <a:t>24</a:t>
                      </a:r>
                      <a:endParaRPr lang="en-US" sz="1050" dirty="0">
                        <a:latin typeface="+mn-lt"/>
                      </a:endParaRPr>
                    </a:p>
                  </a:txBody>
                  <a:tcPr marL="36000" marR="36000" marT="36000" marB="36000"/>
                </a:tc>
                <a:tc>
                  <a:txBody>
                    <a:bodyPr/>
                    <a:lstStyle/>
                    <a:p>
                      <a:r>
                        <a:rPr lang="en-US" sz="1050" dirty="0" smtClean="0">
                          <a:latin typeface="+mn-lt"/>
                        </a:rPr>
                        <a:t>Avoid bleeding edge technology</a:t>
                      </a:r>
                      <a:endParaRPr lang="en-US" sz="1050" dirty="0">
                        <a:latin typeface="+mn-lt"/>
                      </a:endParaRPr>
                    </a:p>
                  </a:txBody>
                  <a:tcPr marL="36000" marR="36000" marT="36000" marB="36000"/>
                </a:tc>
                <a:tc>
                  <a:txBody>
                    <a:bodyPr/>
                    <a:lstStyle/>
                    <a:p>
                      <a:pPr marL="171450" indent="-171450" algn="l" defTabSz="457200" rtl="0" eaLnBrk="1" latinLnBrk="0" hangingPunct="1">
                        <a:buFont typeface="Arial" panose="020B0604020202020204" pitchFamily="34" charset="0"/>
                        <a:buChar char="•"/>
                      </a:pPr>
                      <a:r>
                        <a:rPr lang="en-US" sz="1050" kern="1200" dirty="0" smtClean="0">
                          <a:solidFill>
                            <a:schemeClr val="dk1"/>
                          </a:solidFill>
                          <a:latin typeface="+mn-lt"/>
                          <a:ea typeface="+mn-ea"/>
                          <a:cs typeface="+mn-cs"/>
                        </a:rPr>
                        <a:t>Only use standard technology and tools for SW and HW</a:t>
                      </a:r>
                      <a:endParaRPr lang="en-US" sz="1050" kern="1200" dirty="0">
                        <a:solidFill>
                          <a:schemeClr val="dk1"/>
                        </a:solidFill>
                        <a:latin typeface="+mn-lt"/>
                        <a:ea typeface="+mn-ea"/>
                        <a:cs typeface="+mn-cs"/>
                      </a:endParaRPr>
                    </a:p>
                  </a:txBody>
                  <a:tcPr marL="36000" marR="36000" marT="36000" marB="36000"/>
                </a:tc>
              </a:tr>
              <a:tr h="0">
                <a:tc>
                  <a:txBody>
                    <a:bodyPr/>
                    <a:lstStyle/>
                    <a:p>
                      <a:pPr algn="ctr"/>
                      <a:r>
                        <a:rPr lang="en-US" sz="1050" dirty="0" smtClean="0">
                          <a:latin typeface="+mn-lt"/>
                        </a:rPr>
                        <a:t>25</a:t>
                      </a:r>
                      <a:endParaRPr lang="en-US" sz="1050" dirty="0">
                        <a:latin typeface="+mn-lt"/>
                      </a:endParaRPr>
                    </a:p>
                  </a:txBody>
                  <a:tcPr marL="36000" marR="36000" marT="36000" marB="36000"/>
                </a:tc>
                <a:tc>
                  <a:txBody>
                    <a:bodyPr/>
                    <a:lstStyle/>
                    <a:p>
                      <a:r>
                        <a:rPr lang="en-US" sz="1050" dirty="0" smtClean="0">
                          <a:latin typeface="+mn-lt"/>
                        </a:rPr>
                        <a:t>Comply with AXA</a:t>
                      </a:r>
                      <a:r>
                        <a:rPr lang="en-US" sz="1050" baseline="0" dirty="0" smtClean="0">
                          <a:latin typeface="+mn-lt"/>
                        </a:rPr>
                        <a:t> rules and directives</a:t>
                      </a:r>
                      <a:endParaRPr lang="en-US" sz="1050" dirty="0">
                        <a:latin typeface="+mn-lt"/>
                      </a:endParaRPr>
                    </a:p>
                  </a:txBody>
                  <a:tcPr marL="36000" marR="36000" marT="36000" marB="36000"/>
                </a:tc>
                <a:tc>
                  <a:txBody>
                    <a:bodyPr/>
                    <a:lstStyle/>
                    <a:p>
                      <a:pPr marL="171450" indent="-171450" algn="l" defTabSz="457200" rtl="0" eaLnBrk="1" latinLnBrk="0" hangingPunct="1">
                        <a:buFont typeface="Arial" panose="020B0604020202020204" pitchFamily="34" charset="0"/>
                        <a:buChar char="•"/>
                      </a:pPr>
                      <a:r>
                        <a:rPr lang="en-US" sz="1050" kern="1200" dirty="0" smtClean="0">
                          <a:solidFill>
                            <a:schemeClr val="dk1"/>
                          </a:solidFill>
                          <a:latin typeface="+mn-lt"/>
                          <a:ea typeface="+mn-ea"/>
                          <a:cs typeface="+mn-cs"/>
                        </a:rPr>
                        <a:t>Define architecture based on AXA standard and guideline and go through formal approval processes before implementation</a:t>
                      </a:r>
                      <a:endParaRPr lang="en-US" sz="1050" kern="1200" dirty="0">
                        <a:solidFill>
                          <a:schemeClr val="dk1"/>
                        </a:solidFill>
                        <a:latin typeface="+mn-lt"/>
                        <a:ea typeface="+mn-ea"/>
                        <a:cs typeface="+mn-cs"/>
                      </a:endParaRPr>
                    </a:p>
                  </a:txBody>
                  <a:tcPr marL="36000" marR="36000" marT="36000" marB="36000"/>
                </a:tc>
              </a:tr>
              <a:tr h="0">
                <a:tc>
                  <a:txBody>
                    <a:bodyPr/>
                    <a:lstStyle/>
                    <a:p>
                      <a:pPr algn="ctr"/>
                      <a:r>
                        <a:rPr lang="en-US" sz="1050" dirty="0" smtClean="0">
                          <a:latin typeface="+mn-lt"/>
                        </a:rPr>
                        <a:t>26</a:t>
                      </a:r>
                      <a:endParaRPr lang="en-US" sz="1050" dirty="0">
                        <a:latin typeface="+mn-lt"/>
                      </a:endParaRPr>
                    </a:p>
                  </a:txBody>
                  <a:tcPr marL="36000" marR="36000" marT="36000" marB="36000"/>
                </a:tc>
                <a:tc>
                  <a:txBody>
                    <a:bodyPr/>
                    <a:lstStyle/>
                    <a:p>
                      <a:r>
                        <a:rPr lang="en-US" sz="1050" dirty="0" smtClean="0">
                          <a:latin typeface="+mn-lt"/>
                        </a:rPr>
                        <a:t>Comply with external</a:t>
                      </a:r>
                      <a:r>
                        <a:rPr lang="en-US" sz="1050" baseline="0" dirty="0" smtClean="0">
                          <a:latin typeface="+mn-lt"/>
                        </a:rPr>
                        <a:t> regulations</a:t>
                      </a:r>
                      <a:endParaRPr lang="en-US" sz="1050" dirty="0">
                        <a:latin typeface="+mn-lt"/>
                      </a:endParaRPr>
                    </a:p>
                  </a:txBody>
                  <a:tcPr marL="36000" marR="36000" marT="36000" marB="36000"/>
                </a:tc>
                <a:tc>
                  <a:txBody>
                    <a:bodyPr/>
                    <a:lstStyle/>
                    <a:p>
                      <a:pPr marL="171450" indent="-171450" algn="l" defTabSz="457200" rtl="0" eaLnBrk="1" latinLnBrk="0" hangingPunct="1">
                        <a:buFont typeface="Arial" panose="020B0604020202020204" pitchFamily="34" charset="0"/>
                        <a:buChar char="•"/>
                      </a:pPr>
                      <a:r>
                        <a:rPr lang="en-US" sz="1050" kern="1200" dirty="0" smtClean="0">
                          <a:solidFill>
                            <a:schemeClr val="dk1"/>
                          </a:solidFill>
                          <a:latin typeface="+mn-lt"/>
                          <a:ea typeface="+mn-ea"/>
                          <a:cs typeface="+mn-cs"/>
                        </a:rPr>
                        <a:t>Conform to country level regulatory requirements such as data segregation,</a:t>
                      </a:r>
                      <a:r>
                        <a:rPr lang="en-US" sz="1050" kern="1200" baseline="0" dirty="0" smtClean="0">
                          <a:solidFill>
                            <a:schemeClr val="dk1"/>
                          </a:solidFill>
                          <a:latin typeface="+mn-lt"/>
                          <a:ea typeface="+mn-ea"/>
                          <a:cs typeface="+mn-cs"/>
                        </a:rPr>
                        <a:t> </a:t>
                      </a:r>
                      <a:endParaRPr lang="en-US" sz="1050" kern="1200" dirty="0">
                        <a:solidFill>
                          <a:schemeClr val="dk1"/>
                        </a:solidFill>
                        <a:latin typeface="+mn-lt"/>
                        <a:ea typeface="+mn-ea"/>
                        <a:cs typeface="+mn-cs"/>
                      </a:endParaRPr>
                    </a:p>
                  </a:txBody>
                  <a:tcPr marL="36000" marR="36000" marT="36000" marB="36000"/>
                </a:tc>
              </a:tr>
            </a:tbl>
          </a:graphicData>
        </a:graphic>
      </p:graphicFrame>
    </p:spTree>
    <p:extLst>
      <p:ext uri="{BB962C8B-B14F-4D97-AF65-F5344CB8AC3E}">
        <p14:creationId xmlns:p14="http://schemas.microsoft.com/office/powerpoint/2010/main" val="41196300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7580" name="think-cell Slide" r:id="rId6" imgW="270" imgH="270" progId="TCLayout.ActiveDocument.1">
                  <p:embed/>
                </p:oleObj>
              </mc:Choice>
              <mc:Fallback>
                <p:oleObj name="think-cell Slide" r:id="rId6" imgW="270" imgH="270" progId="TCLayout.ActiveDocument.1">
                  <p:embed/>
                  <p:pic>
                    <p:nvPicPr>
                      <p:cNvPr id="0" name=""/>
                      <p:cNvPicPr/>
                      <p:nvPr/>
                    </p:nvPicPr>
                    <p:blipFill>
                      <a:blip r:embed="rId7"/>
                      <a:stretch>
                        <a:fillRect/>
                      </a:stretch>
                    </p:blipFill>
                    <p:spPr>
                      <a:xfrm>
                        <a:off x="0" y="0"/>
                        <a:ext cx="158750" cy="158750"/>
                      </a:xfrm>
                      <a:prstGeom prst="rect">
                        <a:avLst/>
                      </a:prstGeom>
                    </p:spPr>
                  </p:pic>
                </p:oleObj>
              </mc:Fallback>
            </mc:AlternateContent>
          </a:graphicData>
        </a:graphic>
      </p:graphicFrame>
      <p:sp>
        <p:nvSpPr>
          <p:cNvPr id="2" name="Titre 1"/>
          <p:cNvSpPr>
            <a:spLocks noGrp="1"/>
          </p:cNvSpPr>
          <p:nvPr>
            <p:ph type="title"/>
            <p:custDataLst>
              <p:tags r:id="rId3"/>
            </p:custDataLst>
          </p:nvPr>
        </p:nvSpPr>
        <p:spPr/>
        <p:txBody>
          <a:bodyPr>
            <a:normAutofit/>
          </a:bodyPr>
          <a:lstStyle/>
          <a:p>
            <a:r>
              <a:rPr lang="fr-FR" dirty="0" smtClean="0"/>
              <a:t>Application Architecture</a:t>
            </a:r>
            <a:endParaRPr lang="en-US" sz="2000" i="1" dirty="0"/>
          </a:p>
        </p:txBody>
      </p:sp>
      <p:sp>
        <p:nvSpPr>
          <p:cNvPr id="3" name="Espace réservé du numéro de diapositive 2"/>
          <p:cNvSpPr>
            <a:spLocks noGrp="1"/>
          </p:cNvSpPr>
          <p:nvPr>
            <p:ph type="sldNum" sz="quarter" idx="4"/>
            <p:custDataLst>
              <p:tags r:id="rId4"/>
            </p:custDataLst>
          </p:nvPr>
        </p:nvSpPr>
        <p:spPr/>
        <p:txBody>
          <a:bodyPr/>
          <a:lstStyle/>
          <a:p>
            <a:pPr>
              <a:defRPr/>
            </a:pPr>
            <a:fld id="{B3FDAA44-EDE0-4090-9BA4-4F03F87F064E}" type="slidenum">
              <a:rPr lang="fr-FR" smtClean="0">
                <a:latin typeface="+mj-lt"/>
              </a:rPr>
              <a:pPr>
                <a:defRPr/>
              </a:pPr>
              <a:t>12</a:t>
            </a:fld>
            <a:endParaRPr lang="fr-FR">
              <a:latin typeface="+mj-lt"/>
            </a:endParaRPr>
          </a:p>
        </p:txBody>
      </p:sp>
      <p:grpSp>
        <p:nvGrpSpPr>
          <p:cNvPr id="96" name="Group 95"/>
          <p:cNvGrpSpPr/>
          <p:nvPr/>
        </p:nvGrpSpPr>
        <p:grpSpPr>
          <a:xfrm>
            <a:off x="1380226" y="6108581"/>
            <a:ext cx="2768039" cy="233413"/>
            <a:chOff x="9658841" y="4285811"/>
            <a:chExt cx="2768039" cy="233413"/>
          </a:xfrm>
        </p:grpSpPr>
        <p:sp>
          <p:nvSpPr>
            <p:cNvPr id="97" name="Rectangle 39"/>
            <p:cNvSpPr>
              <a:spLocks noChangeArrowheads="1"/>
            </p:cNvSpPr>
            <p:nvPr/>
          </p:nvSpPr>
          <p:spPr bwMode="gray">
            <a:xfrm>
              <a:off x="9658841" y="4411224"/>
              <a:ext cx="180000" cy="108000"/>
            </a:xfrm>
            <a:prstGeom prst="rect">
              <a:avLst/>
            </a:prstGeom>
            <a:solidFill>
              <a:srgbClr val="008000"/>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324000" rIns="18000" anchor="ctr"/>
            <a:lstStyle/>
            <a:p>
              <a:pPr>
                <a:lnSpc>
                  <a:spcPct val="85000"/>
                </a:lnSpc>
                <a:buClr>
                  <a:srgbClr val="FF3300"/>
                </a:buClr>
                <a:buFont typeface="Wingdings" pitchFamily="2" charset="2"/>
                <a:buNone/>
              </a:pPr>
              <a:r>
                <a:rPr lang="en-US" sz="700" dirty="0">
                  <a:latin typeface="+mn-lt"/>
                </a:rPr>
                <a:t>Interfaced to a building block that can be reused</a:t>
              </a:r>
            </a:p>
          </p:txBody>
        </p:sp>
        <p:sp>
          <p:nvSpPr>
            <p:cNvPr id="113" name="Rectangle 42"/>
            <p:cNvSpPr>
              <a:spLocks noChangeArrowheads="1"/>
            </p:cNvSpPr>
            <p:nvPr/>
          </p:nvSpPr>
          <p:spPr bwMode="gray">
            <a:xfrm>
              <a:off x="12246880" y="4285811"/>
              <a:ext cx="180000" cy="108000"/>
            </a:xfrm>
            <a:prstGeom prst="rect">
              <a:avLst/>
            </a:prstGeom>
            <a:solidFill>
              <a:srgbClr val="99CC00"/>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324000" rIns="18000" anchor="ctr"/>
            <a:lstStyle/>
            <a:p>
              <a:pPr>
                <a:lnSpc>
                  <a:spcPct val="85000"/>
                </a:lnSpc>
                <a:buClr>
                  <a:srgbClr val="FF3300"/>
                </a:buClr>
                <a:buFont typeface="Wingdings" pitchFamily="2" charset="2"/>
                <a:buNone/>
              </a:pPr>
              <a:r>
                <a:rPr lang="en-US" sz="700" dirty="0">
                  <a:latin typeface="+mn-lt"/>
                </a:rPr>
                <a:t>Interfaced to a building </a:t>
              </a:r>
              <a:r>
                <a:rPr lang="en-US" sz="700" dirty="0" smtClean="0">
                  <a:latin typeface="+mn-lt"/>
                </a:rPr>
                <a:t>block </a:t>
              </a:r>
              <a:r>
                <a:rPr lang="en-US" sz="700" dirty="0">
                  <a:latin typeface="+mn-lt"/>
                </a:rPr>
                <a:t>that can be reused or at least Interfaces can be standardized </a:t>
              </a:r>
            </a:p>
          </p:txBody>
        </p:sp>
        <p:sp>
          <p:nvSpPr>
            <p:cNvPr id="188" name="Rectangle 43"/>
            <p:cNvSpPr>
              <a:spLocks noChangeArrowheads="1"/>
            </p:cNvSpPr>
            <p:nvPr/>
          </p:nvSpPr>
          <p:spPr bwMode="gray">
            <a:xfrm>
              <a:off x="12246880" y="4411224"/>
              <a:ext cx="180000" cy="108000"/>
            </a:xfrm>
            <a:prstGeom prst="rect">
              <a:avLst/>
            </a:pr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324000" rIns="18000" anchor="ctr"/>
            <a:lstStyle/>
            <a:p>
              <a:pPr>
                <a:lnSpc>
                  <a:spcPct val="85000"/>
                </a:lnSpc>
                <a:buClr>
                  <a:srgbClr val="FF3300"/>
                </a:buClr>
                <a:buFont typeface="Wingdings" pitchFamily="2" charset="2"/>
                <a:buNone/>
              </a:pPr>
              <a:r>
                <a:rPr lang="en-US" sz="700" dirty="0">
                  <a:latin typeface="+mn-lt"/>
                </a:rPr>
                <a:t>Interfaced to a local system, no shared solutions, some interfaces can be standardized, reuse is low </a:t>
              </a:r>
            </a:p>
          </p:txBody>
        </p:sp>
        <p:sp>
          <p:nvSpPr>
            <p:cNvPr id="189" name="Rectangle 39"/>
            <p:cNvSpPr>
              <a:spLocks noChangeArrowheads="1"/>
            </p:cNvSpPr>
            <p:nvPr/>
          </p:nvSpPr>
          <p:spPr bwMode="gray">
            <a:xfrm>
              <a:off x="9658841" y="4285811"/>
              <a:ext cx="180000" cy="108000"/>
            </a:xfrm>
            <a:prstGeom prst="rect">
              <a:avLst/>
            </a:prstGeom>
            <a:solidFill>
              <a:srgbClr val="000000"/>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324000" rIns="18000" anchor="ctr"/>
            <a:lstStyle/>
            <a:p>
              <a:pPr>
                <a:lnSpc>
                  <a:spcPct val="85000"/>
                </a:lnSpc>
                <a:buClr>
                  <a:srgbClr val="FF3300"/>
                </a:buClr>
                <a:buFont typeface="Wingdings" pitchFamily="2" charset="2"/>
                <a:buNone/>
              </a:pPr>
              <a:r>
                <a:rPr lang="en-US" sz="700" dirty="0">
                  <a:latin typeface="+mn-lt"/>
                </a:rPr>
                <a:t>Core module</a:t>
              </a:r>
            </a:p>
          </p:txBody>
        </p:sp>
      </p:grpSp>
      <p:sp>
        <p:nvSpPr>
          <p:cNvPr id="190" name="Rectangle 54"/>
          <p:cNvSpPr>
            <a:spLocks noChangeArrowheads="1"/>
          </p:cNvSpPr>
          <p:nvPr/>
        </p:nvSpPr>
        <p:spPr bwMode="auto">
          <a:xfrm rot="5400000" flipH="1">
            <a:off x="6393000" y="3266441"/>
            <a:ext cx="5148000" cy="324000"/>
          </a:xfrm>
          <a:prstGeom prst="rect">
            <a:avLst/>
          </a:prstGeom>
          <a:solidFill>
            <a:srgbClr val="91C8EB">
              <a:lumMod val="20000"/>
              <a:lumOff val="80000"/>
            </a:srgbClr>
          </a:solidFill>
          <a:ln w="9525" cmpd="sng" algn="ctr">
            <a:solidFill>
              <a:schemeClr val="accent1">
                <a:lumMod val="60000"/>
                <a:lumOff val="40000"/>
              </a:schemeClr>
            </a:solidFill>
            <a:miter lim="800000"/>
            <a:headEnd/>
            <a:tailEnd/>
          </a:ln>
          <a:effectLst/>
        </p:spPr>
        <p:txBody>
          <a:bodyPr lIns="36000" tIns="18000" rIns="36000" bIns="18000" anchor="ctr"/>
          <a:lstStyle/>
          <a:p>
            <a:pPr algn="ctr" fontAlgn="auto">
              <a:spcBef>
                <a:spcPts val="0"/>
              </a:spcBef>
              <a:spcAft>
                <a:spcPts val="0"/>
              </a:spcAft>
            </a:pPr>
            <a:r>
              <a:rPr lang="en-US" sz="1100" b="0" kern="0" dirty="0" smtClean="0">
                <a:solidFill>
                  <a:srgbClr val="103184"/>
                </a:solidFill>
                <a:latin typeface="+mn-lt"/>
                <a:cs typeface="ＭＳ Ｐゴシック"/>
              </a:rPr>
              <a:t>Monitoring </a:t>
            </a:r>
            <a:r>
              <a:rPr lang="en-US" sz="1100" b="0" kern="0" dirty="0">
                <a:solidFill>
                  <a:srgbClr val="103184"/>
                </a:solidFill>
                <a:latin typeface="+mn-lt"/>
                <a:cs typeface="ＭＳ Ｐゴシック"/>
              </a:rPr>
              <a:t>&amp; Management</a:t>
            </a:r>
          </a:p>
        </p:txBody>
      </p:sp>
      <p:sp>
        <p:nvSpPr>
          <p:cNvPr id="191" name="Rectangle 53"/>
          <p:cNvSpPr>
            <a:spLocks noChangeArrowheads="1"/>
          </p:cNvSpPr>
          <p:nvPr/>
        </p:nvSpPr>
        <p:spPr bwMode="auto">
          <a:xfrm rot="16200000">
            <a:off x="-1634974" y="3266441"/>
            <a:ext cx="5148000" cy="324000"/>
          </a:xfrm>
          <a:prstGeom prst="rect">
            <a:avLst/>
          </a:prstGeom>
          <a:solidFill>
            <a:srgbClr val="91C8EB">
              <a:lumMod val="20000"/>
              <a:lumOff val="80000"/>
            </a:srgbClr>
          </a:solidFill>
          <a:ln w="9525" cmpd="sng" algn="ctr">
            <a:solidFill>
              <a:schemeClr val="accent1">
                <a:lumMod val="60000"/>
                <a:lumOff val="40000"/>
              </a:schemeClr>
            </a:solidFill>
            <a:miter lim="800000"/>
            <a:headEnd/>
            <a:tailEnd/>
          </a:ln>
          <a:effectLst/>
        </p:spPr>
        <p:txBody>
          <a:bodyPr lIns="36000" tIns="18000" rIns="36000" bIns="18000" anchor="ctr"/>
          <a:lstStyle/>
          <a:p>
            <a:pPr algn="ctr" fontAlgn="auto">
              <a:spcBef>
                <a:spcPts val="0"/>
              </a:spcBef>
              <a:spcAft>
                <a:spcPts val="0"/>
              </a:spcAft>
            </a:pPr>
            <a:r>
              <a:rPr lang="en-US" sz="1100" b="0" kern="0">
                <a:solidFill>
                  <a:srgbClr val="103184"/>
                </a:solidFill>
                <a:latin typeface="+mn-lt"/>
                <a:cs typeface="ＭＳ Ｐゴシック"/>
              </a:rPr>
              <a:t>Security Services</a:t>
            </a:r>
          </a:p>
        </p:txBody>
      </p:sp>
      <p:sp>
        <p:nvSpPr>
          <p:cNvPr id="192" name="Rectangle 228"/>
          <p:cNvSpPr>
            <a:spLocks noChangeArrowheads="1"/>
          </p:cNvSpPr>
          <p:nvPr/>
        </p:nvSpPr>
        <p:spPr bwMode="auto">
          <a:xfrm>
            <a:off x="2053992" y="2075886"/>
            <a:ext cx="6692920" cy="656198"/>
          </a:xfrm>
          <a:prstGeom prst="rect">
            <a:avLst/>
          </a:prstGeom>
          <a:solidFill>
            <a:srgbClr val="91C8EB">
              <a:lumMod val="20000"/>
              <a:lumOff val="80000"/>
            </a:srgbClr>
          </a:solidFill>
          <a:ln w="9525" cmpd="sng" algn="ctr">
            <a:solidFill>
              <a:schemeClr val="accent1">
                <a:lumMod val="60000"/>
                <a:lumOff val="40000"/>
              </a:schemeClr>
            </a:solidFill>
            <a:miter lim="800000"/>
            <a:headEnd/>
            <a:tailEnd/>
          </a:ln>
          <a:effectLst/>
        </p:spPr>
        <p:txBody>
          <a:bodyPr lIns="36000" tIns="18000" rIns="36000" bIns="18000"/>
          <a:lstStyle/>
          <a:p>
            <a:pPr fontAlgn="auto">
              <a:spcBef>
                <a:spcPts val="0"/>
              </a:spcBef>
              <a:spcAft>
                <a:spcPts val="0"/>
              </a:spcAft>
            </a:pPr>
            <a:r>
              <a:rPr lang="en-US" sz="1100" b="0" kern="0" dirty="0">
                <a:solidFill>
                  <a:srgbClr val="103184"/>
                </a:solidFill>
                <a:latin typeface="+mn-lt"/>
                <a:cs typeface="ＭＳ Ｐゴシック"/>
              </a:rPr>
              <a:t>Business Process Management / Process services</a:t>
            </a:r>
          </a:p>
        </p:txBody>
      </p:sp>
      <p:sp>
        <p:nvSpPr>
          <p:cNvPr id="193" name="Rectangle 476"/>
          <p:cNvSpPr>
            <a:spLocks noChangeArrowheads="1"/>
          </p:cNvSpPr>
          <p:nvPr/>
        </p:nvSpPr>
        <p:spPr bwMode="auto">
          <a:xfrm>
            <a:off x="1155013" y="5442022"/>
            <a:ext cx="7596000" cy="560419"/>
          </a:xfrm>
          <a:prstGeom prst="rect">
            <a:avLst/>
          </a:prstGeom>
          <a:solidFill>
            <a:srgbClr val="91C8EB">
              <a:lumMod val="20000"/>
              <a:lumOff val="80000"/>
            </a:srgbClr>
          </a:solidFill>
          <a:ln w="9525" cmpd="sng" algn="ctr">
            <a:solidFill>
              <a:schemeClr val="accent1">
                <a:lumMod val="60000"/>
                <a:lumOff val="40000"/>
              </a:schemeClr>
            </a:solidFill>
            <a:miter lim="800000"/>
            <a:headEnd/>
            <a:tailEnd/>
          </a:ln>
          <a:effectLst/>
        </p:spPr>
        <p:txBody>
          <a:bodyPr lIns="36000" tIns="18000" rIns="36000" bIns="18000"/>
          <a:lstStyle/>
          <a:p>
            <a:pPr fontAlgn="auto">
              <a:spcBef>
                <a:spcPts val="0"/>
              </a:spcBef>
              <a:spcAft>
                <a:spcPts val="0"/>
              </a:spcAft>
            </a:pPr>
            <a:r>
              <a:rPr lang="en-US" sz="1100" b="0" kern="0" dirty="0">
                <a:solidFill>
                  <a:srgbClr val="103184"/>
                </a:solidFill>
                <a:latin typeface="+mn-lt"/>
                <a:cs typeface="ＭＳ Ｐゴシック"/>
              </a:rPr>
              <a:t>Information</a:t>
            </a:r>
          </a:p>
          <a:p>
            <a:pPr fontAlgn="auto">
              <a:spcBef>
                <a:spcPts val="0"/>
              </a:spcBef>
              <a:spcAft>
                <a:spcPts val="0"/>
              </a:spcAft>
            </a:pPr>
            <a:r>
              <a:rPr lang="en-US" sz="1100" b="0" kern="0" dirty="0">
                <a:solidFill>
                  <a:srgbClr val="103184"/>
                </a:solidFill>
                <a:latin typeface="+mn-lt"/>
                <a:cs typeface="ＭＳ Ｐゴシック"/>
              </a:rPr>
              <a:t>Stores</a:t>
            </a:r>
          </a:p>
        </p:txBody>
      </p:sp>
      <p:sp>
        <p:nvSpPr>
          <p:cNvPr id="194" name="Rectangle 245"/>
          <p:cNvSpPr>
            <a:spLocks noChangeArrowheads="1"/>
          </p:cNvSpPr>
          <p:nvPr/>
        </p:nvSpPr>
        <p:spPr bwMode="auto">
          <a:xfrm>
            <a:off x="1155013" y="1406217"/>
            <a:ext cx="7596000" cy="620220"/>
          </a:xfrm>
          <a:prstGeom prst="rect">
            <a:avLst/>
          </a:prstGeom>
          <a:solidFill>
            <a:srgbClr val="91C8EB">
              <a:lumMod val="20000"/>
              <a:lumOff val="80000"/>
            </a:srgbClr>
          </a:solidFill>
          <a:ln w="9525" cmpd="sng" algn="ctr">
            <a:solidFill>
              <a:schemeClr val="accent1">
                <a:lumMod val="60000"/>
                <a:lumOff val="40000"/>
              </a:schemeClr>
            </a:solidFill>
            <a:miter lim="800000"/>
            <a:headEnd/>
            <a:tailEnd/>
          </a:ln>
          <a:effectLst/>
        </p:spPr>
        <p:txBody>
          <a:bodyPr lIns="36000" tIns="18000" rIns="36000" bIns="18000"/>
          <a:lstStyle/>
          <a:p>
            <a:pPr fontAlgn="auto">
              <a:spcBef>
                <a:spcPts val="0"/>
              </a:spcBef>
              <a:spcAft>
                <a:spcPts val="0"/>
              </a:spcAft>
            </a:pPr>
            <a:r>
              <a:rPr lang="en-US" sz="1100" b="0" kern="0">
                <a:solidFill>
                  <a:srgbClr val="103184"/>
                </a:solidFill>
                <a:latin typeface="+mn-lt"/>
                <a:cs typeface="ＭＳ Ｐゴシック"/>
              </a:rPr>
              <a:t>Portal Services &amp; multi-access enablers / Interaction services</a:t>
            </a:r>
          </a:p>
        </p:txBody>
      </p:sp>
      <p:sp>
        <p:nvSpPr>
          <p:cNvPr id="195" name="Rectangle 228"/>
          <p:cNvSpPr>
            <a:spLocks noChangeArrowheads="1"/>
          </p:cNvSpPr>
          <p:nvPr/>
        </p:nvSpPr>
        <p:spPr bwMode="auto">
          <a:xfrm>
            <a:off x="1155013" y="854441"/>
            <a:ext cx="7596000" cy="502328"/>
          </a:xfrm>
          <a:prstGeom prst="rect">
            <a:avLst/>
          </a:prstGeom>
          <a:solidFill>
            <a:srgbClr val="91C8EB">
              <a:lumMod val="20000"/>
              <a:lumOff val="80000"/>
            </a:srgbClr>
          </a:solidFill>
          <a:ln w="9525" cmpd="sng" algn="ctr">
            <a:solidFill>
              <a:schemeClr val="accent1">
                <a:lumMod val="60000"/>
                <a:lumOff val="40000"/>
              </a:schemeClr>
            </a:solidFill>
            <a:miter lim="800000"/>
            <a:headEnd/>
            <a:tailEnd/>
          </a:ln>
          <a:effectLst/>
        </p:spPr>
        <p:txBody>
          <a:bodyPr lIns="36000" tIns="18000" rIns="36000" bIns="18000"/>
          <a:lstStyle/>
          <a:p>
            <a:pPr fontAlgn="auto">
              <a:spcBef>
                <a:spcPts val="0"/>
              </a:spcBef>
              <a:spcAft>
                <a:spcPts val="0"/>
              </a:spcAft>
            </a:pPr>
            <a:r>
              <a:rPr lang="en-US" sz="1100" b="0" kern="0">
                <a:solidFill>
                  <a:srgbClr val="103184"/>
                </a:solidFill>
                <a:latin typeface="+mn-lt"/>
                <a:cs typeface="ＭＳ Ｐゴシック"/>
              </a:rPr>
              <a:t>Interaction Touch points </a:t>
            </a:r>
          </a:p>
        </p:txBody>
      </p:sp>
      <p:sp>
        <p:nvSpPr>
          <p:cNvPr id="196" name="Rectangle 476"/>
          <p:cNvSpPr>
            <a:spLocks noChangeArrowheads="1"/>
          </p:cNvSpPr>
          <p:nvPr/>
        </p:nvSpPr>
        <p:spPr bwMode="auto">
          <a:xfrm>
            <a:off x="1155013" y="4832154"/>
            <a:ext cx="7596000" cy="560419"/>
          </a:xfrm>
          <a:prstGeom prst="rect">
            <a:avLst/>
          </a:prstGeom>
          <a:solidFill>
            <a:srgbClr val="91C8EB">
              <a:lumMod val="20000"/>
              <a:lumOff val="80000"/>
            </a:srgbClr>
          </a:solidFill>
          <a:ln w="9525" cmpd="sng" algn="ctr">
            <a:solidFill>
              <a:schemeClr val="accent1">
                <a:lumMod val="60000"/>
                <a:lumOff val="40000"/>
              </a:schemeClr>
            </a:solidFill>
            <a:miter lim="800000"/>
            <a:headEnd/>
            <a:tailEnd/>
          </a:ln>
          <a:effectLst/>
        </p:spPr>
        <p:txBody>
          <a:bodyPr lIns="36000" tIns="18000" rIns="36000" bIns="18000"/>
          <a:lstStyle/>
          <a:p>
            <a:pPr fontAlgn="auto">
              <a:spcBef>
                <a:spcPts val="0"/>
              </a:spcBef>
              <a:spcAft>
                <a:spcPts val="0"/>
              </a:spcAft>
            </a:pPr>
            <a:r>
              <a:rPr lang="en-US" sz="1100" b="0" kern="0" dirty="0">
                <a:solidFill>
                  <a:srgbClr val="103184"/>
                </a:solidFill>
                <a:latin typeface="+mn-lt"/>
                <a:cs typeface="ＭＳ Ｐゴシック"/>
              </a:rPr>
              <a:t>Information</a:t>
            </a:r>
            <a:br>
              <a:rPr lang="en-US" sz="1100" b="0" kern="0" dirty="0">
                <a:solidFill>
                  <a:srgbClr val="103184"/>
                </a:solidFill>
                <a:latin typeface="+mn-lt"/>
                <a:cs typeface="ＭＳ Ｐゴシック"/>
              </a:rPr>
            </a:br>
            <a:r>
              <a:rPr lang="en-US" sz="1100" b="0" kern="0" dirty="0">
                <a:solidFill>
                  <a:srgbClr val="103184"/>
                </a:solidFill>
                <a:latin typeface="+mn-lt"/>
                <a:cs typeface="ＭＳ Ｐゴシック"/>
              </a:rPr>
              <a:t>Services</a:t>
            </a:r>
          </a:p>
        </p:txBody>
      </p:sp>
      <p:sp>
        <p:nvSpPr>
          <p:cNvPr id="197" name="Rectangle 228"/>
          <p:cNvSpPr>
            <a:spLocks noChangeArrowheads="1"/>
          </p:cNvSpPr>
          <p:nvPr/>
        </p:nvSpPr>
        <p:spPr bwMode="auto">
          <a:xfrm rot="16200000">
            <a:off x="224099" y="3010900"/>
            <a:ext cx="2706819" cy="836790"/>
          </a:xfrm>
          <a:prstGeom prst="rect">
            <a:avLst/>
          </a:prstGeom>
          <a:solidFill>
            <a:srgbClr val="91C8EB">
              <a:lumMod val="20000"/>
              <a:lumOff val="80000"/>
            </a:srgbClr>
          </a:solidFill>
          <a:ln w="9525" cmpd="sng" algn="ctr">
            <a:solidFill>
              <a:schemeClr val="accent1">
                <a:lumMod val="60000"/>
                <a:lumOff val="40000"/>
              </a:schemeClr>
            </a:solidFill>
            <a:miter lim="800000"/>
            <a:headEnd/>
            <a:tailEnd/>
          </a:ln>
          <a:effectLst/>
        </p:spPr>
        <p:txBody>
          <a:bodyPr lIns="36000" tIns="18000" rIns="36000" bIns="18000"/>
          <a:lstStyle/>
          <a:p>
            <a:pPr algn="ctr" fontAlgn="auto">
              <a:spcBef>
                <a:spcPts val="0"/>
              </a:spcBef>
              <a:spcAft>
                <a:spcPts val="0"/>
              </a:spcAft>
            </a:pPr>
            <a:r>
              <a:rPr lang="en-US" sz="1100" b="0" kern="0" dirty="0">
                <a:solidFill>
                  <a:srgbClr val="103184"/>
                </a:solidFill>
                <a:latin typeface="+mn-lt"/>
                <a:cs typeface="ＭＳ Ｐゴシック"/>
              </a:rPr>
              <a:t>Integration</a:t>
            </a:r>
          </a:p>
        </p:txBody>
      </p:sp>
      <p:sp>
        <p:nvSpPr>
          <p:cNvPr id="198" name="Rectangle 254"/>
          <p:cNvSpPr>
            <a:spLocks noChangeArrowheads="1"/>
          </p:cNvSpPr>
          <p:nvPr/>
        </p:nvSpPr>
        <p:spPr bwMode="auto">
          <a:xfrm>
            <a:off x="2053992" y="2783998"/>
            <a:ext cx="1043684" cy="1998707"/>
          </a:xfrm>
          <a:prstGeom prst="rect">
            <a:avLst/>
          </a:prstGeom>
          <a:solidFill>
            <a:srgbClr val="91C8EB">
              <a:lumMod val="20000"/>
              <a:lumOff val="80000"/>
            </a:srgbClr>
          </a:solidFill>
          <a:ln w="9525" cmpd="sng" algn="ctr">
            <a:solidFill>
              <a:schemeClr val="accent1">
                <a:lumMod val="60000"/>
                <a:lumOff val="40000"/>
              </a:schemeClr>
            </a:solidFill>
            <a:miter lim="800000"/>
            <a:headEnd/>
            <a:tailEnd/>
          </a:ln>
          <a:effectLst/>
        </p:spPr>
        <p:txBody>
          <a:bodyPr lIns="36000" tIns="18000" rIns="36000" bIns="18000"/>
          <a:lstStyle/>
          <a:p>
            <a:pPr fontAlgn="auto">
              <a:spcBef>
                <a:spcPts val="0"/>
              </a:spcBef>
              <a:spcAft>
                <a:spcPts val="0"/>
              </a:spcAft>
            </a:pPr>
            <a:r>
              <a:rPr lang="en-US" sz="1100" b="0" kern="0" dirty="0">
                <a:solidFill>
                  <a:srgbClr val="103184"/>
                </a:solidFill>
                <a:latin typeface="+mn-lt"/>
                <a:cs typeface="ＭＳ Ｐゴシック"/>
              </a:rPr>
              <a:t>Enterprise Content Management</a:t>
            </a:r>
          </a:p>
        </p:txBody>
      </p:sp>
      <p:sp>
        <p:nvSpPr>
          <p:cNvPr id="199" name="Rectangle 341"/>
          <p:cNvSpPr>
            <a:spLocks noChangeArrowheads="1"/>
          </p:cNvSpPr>
          <p:nvPr/>
        </p:nvSpPr>
        <p:spPr bwMode="auto">
          <a:xfrm>
            <a:off x="2221240" y="4316372"/>
            <a:ext cx="735749" cy="357149"/>
          </a:xfrm>
          <a:prstGeom prst="rect">
            <a:avLst/>
          </a:prstGeom>
          <a:solidFill>
            <a:srgbClr val="008000"/>
          </a:solidFill>
          <a:ln w="9525" algn="ctr">
            <a:solidFill>
              <a:srgbClr val="4B91CD"/>
            </a:solidFill>
            <a:miter lim="800000"/>
            <a:headEnd/>
            <a:tailEnd/>
          </a:ln>
          <a:effectLst/>
        </p:spPr>
        <p:txBody>
          <a:bodyPr lIns="35994" tIns="35994" rIns="35994" bIns="35994" anchor="ctr" anchorCtr="1"/>
          <a:lstStyle/>
          <a:p>
            <a:pPr marL="0" marR="0" lvl="0" indent="0" algn="ctr" defTabSz="914400" eaLnBrk="1" fontAlgn="auto" latinLnBrk="0" hangingPunct="1">
              <a:spcBef>
                <a:spcPts val="0"/>
              </a:spcBef>
              <a:spcAft>
                <a:spcPts val="0"/>
              </a:spcAft>
              <a:buClrTx/>
              <a:buSzTx/>
              <a:buFontTx/>
              <a:buNone/>
              <a:tabLst/>
              <a:defRPr/>
            </a:pPr>
            <a:r>
              <a:rPr kumimoji="0" lang="en-US" sz="700" b="0" i="0" u="none" strike="noStrike" kern="0" cap="none" spc="0" normalizeH="0" baseline="0" noProof="0" dirty="0">
                <a:ln>
                  <a:noFill/>
                </a:ln>
                <a:solidFill>
                  <a:schemeClr val="bg1"/>
                </a:solidFill>
                <a:effectLst/>
                <a:uLnTx/>
                <a:uFillTx/>
                <a:latin typeface="+mn-lt"/>
                <a:cs typeface="ＭＳ Ｐゴシック"/>
              </a:rPr>
              <a:t>Content Delivery</a:t>
            </a:r>
          </a:p>
        </p:txBody>
      </p:sp>
      <p:sp>
        <p:nvSpPr>
          <p:cNvPr id="200" name="Rectangle 341"/>
          <p:cNvSpPr>
            <a:spLocks noChangeArrowheads="1"/>
          </p:cNvSpPr>
          <p:nvPr/>
        </p:nvSpPr>
        <p:spPr bwMode="auto">
          <a:xfrm>
            <a:off x="2221240" y="3851565"/>
            <a:ext cx="735749" cy="357149"/>
          </a:xfrm>
          <a:prstGeom prst="rect">
            <a:avLst/>
          </a:prstGeom>
          <a:solidFill>
            <a:srgbClr val="008000"/>
          </a:solidFill>
          <a:ln w="9525" algn="ctr">
            <a:solidFill>
              <a:srgbClr val="4B91CD"/>
            </a:solidFill>
            <a:miter lim="800000"/>
            <a:headEnd/>
            <a:tailEnd/>
          </a:ln>
          <a:effectLst/>
        </p:spPr>
        <p:txBody>
          <a:bodyPr lIns="35994" tIns="35994" rIns="35994" bIns="35994" anchor="ctr" anchorCtr="1"/>
          <a:lstStyle/>
          <a:p>
            <a:pPr marL="0" marR="0" lvl="0" indent="0" algn="ctr" defTabSz="914400" eaLnBrk="1" fontAlgn="auto" latinLnBrk="0" hangingPunct="1">
              <a:spcBef>
                <a:spcPts val="0"/>
              </a:spcBef>
              <a:spcAft>
                <a:spcPts val="0"/>
              </a:spcAft>
              <a:buClrTx/>
              <a:buSzTx/>
              <a:buFontTx/>
              <a:buNone/>
              <a:tabLst/>
              <a:defRPr/>
            </a:pPr>
            <a:r>
              <a:rPr kumimoji="0" lang="en-US" sz="700" b="0" i="0" u="none" strike="noStrike" kern="0" cap="none" spc="0" normalizeH="0" baseline="0" noProof="0" dirty="0">
                <a:ln>
                  <a:noFill/>
                </a:ln>
                <a:solidFill>
                  <a:schemeClr val="bg1"/>
                </a:solidFill>
                <a:effectLst/>
                <a:uLnTx/>
                <a:uFillTx/>
                <a:latin typeface="+mn-lt"/>
                <a:cs typeface="ＭＳ Ｐゴシック"/>
              </a:rPr>
              <a:t>Content Management</a:t>
            </a:r>
          </a:p>
        </p:txBody>
      </p:sp>
      <p:grpSp>
        <p:nvGrpSpPr>
          <p:cNvPr id="201" name="Group 200"/>
          <p:cNvGrpSpPr/>
          <p:nvPr/>
        </p:nvGrpSpPr>
        <p:grpSpPr>
          <a:xfrm>
            <a:off x="1367523" y="2148488"/>
            <a:ext cx="580101" cy="2561614"/>
            <a:chOff x="1122300" y="2473187"/>
            <a:chExt cx="626499" cy="2517164"/>
          </a:xfrm>
        </p:grpSpPr>
        <p:sp>
          <p:nvSpPr>
            <p:cNvPr id="202" name="Rectangle 257"/>
            <p:cNvSpPr>
              <a:spLocks noChangeArrowheads="1"/>
            </p:cNvSpPr>
            <p:nvPr/>
          </p:nvSpPr>
          <p:spPr bwMode="auto">
            <a:xfrm rot="16200000">
              <a:off x="1198358" y="2735627"/>
              <a:ext cx="812879" cy="288000"/>
            </a:xfrm>
            <a:prstGeom prst="rect">
              <a:avLst/>
            </a:prstGeom>
            <a:solidFill>
              <a:srgbClr val="008000"/>
            </a:solidFill>
            <a:ln w="9525" algn="ctr">
              <a:solidFill>
                <a:srgbClr val="4B91CD"/>
              </a:solidFill>
              <a:miter lim="800000"/>
              <a:headEnd/>
              <a:tailEnd/>
            </a:ln>
            <a:effectLst/>
          </p:spPr>
          <p:txBody>
            <a:bodyPr lIns="35994" tIns="35994" rIns="35994" bIns="35994" anchor="ctr" anchorCtr="1"/>
            <a:lstStyle/>
            <a:p>
              <a:pPr marL="0" marR="0" lvl="0" indent="0" algn="ctr" defTabSz="914400" eaLnBrk="1" fontAlgn="auto" latinLnBrk="0" hangingPunct="1">
                <a:spcBef>
                  <a:spcPts val="0"/>
                </a:spcBef>
                <a:spcAft>
                  <a:spcPts val="0"/>
                </a:spcAft>
                <a:buClrTx/>
                <a:buSzTx/>
                <a:buFontTx/>
                <a:buNone/>
                <a:tabLst/>
                <a:defRPr/>
              </a:pPr>
              <a:r>
                <a:rPr kumimoji="0" lang="en-US" sz="700" b="0" i="0" u="none" strike="noStrike" kern="0" cap="none" spc="0" normalizeH="0" baseline="0" noProof="0" dirty="0">
                  <a:ln>
                    <a:noFill/>
                  </a:ln>
                  <a:solidFill>
                    <a:schemeClr val="bg1"/>
                  </a:solidFill>
                  <a:effectLst/>
                  <a:uLnTx/>
                  <a:uFillTx/>
                  <a:latin typeface="+mn-lt"/>
                  <a:cs typeface="ＭＳ Ｐゴシック"/>
                </a:rPr>
                <a:t>Mediation / gateway</a:t>
              </a:r>
            </a:p>
          </p:txBody>
        </p:sp>
        <p:sp>
          <p:nvSpPr>
            <p:cNvPr id="203" name="Rectangle 258"/>
            <p:cNvSpPr>
              <a:spLocks noChangeArrowheads="1"/>
            </p:cNvSpPr>
            <p:nvPr/>
          </p:nvSpPr>
          <p:spPr bwMode="auto">
            <a:xfrm rot="16200000">
              <a:off x="859860" y="3587770"/>
              <a:ext cx="812879" cy="288000"/>
            </a:xfrm>
            <a:prstGeom prst="rect">
              <a:avLst/>
            </a:prstGeom>
            <a:solidFill>
              <a:srgbClr val="008000"/>
            </a:solidFill>
            <a:ln w="9525" algn="ctr">
              <a:solidFill>
                <a:srgbClr val="4B91CD"/>
              </a:solidFill>
              <a:miter lim="800000"/>
              <a:headEnd/>
              <a:tailEnd/>
            </a:ln>
            <a:effectLst/>
          </p:spPr>
          <p:txBody>
            <a:bodyPr lIns="35994" tIns="35994" rIns="35994" bIns="35994" anchor="ctr" anchorCtr="1"/>
            <a:lstStyle/>
            <a:p>
              <a:pPr marL="0" marR="0" lvl="0" indent="0" algn="ctr" defTabSz="914400" eaLnBrk="1" fontAlgn="auto" latinLnBrk="0" hangingPunct="1">
                <a:spcBef>
                  <a:spcPts val="0"/>
                </a:spcBef>
                <a:spcAft>
                  <a:spcPts val="0"/>
                </a:spcAft>
                <a:buClrTx/>
                <a:buSzTx/>
                <a:buFontTx/>
                <a:buNone/>
                <a:tabLst/>
                <a:defRPr/>
              </a:pPr>
              <a:r>
                <a:rPr kumimoji="0" lang="en-US" sz="700" b="0" i="0" u="none" strike="noStrike" kern="0" cap="none" spc="0" normalizeH="0" baseline="0" noProof="0" dirty="0">
                  <a:ln>
                    <a:noFill/>
                  </a:ln>
                  <a:solidFill>
                    <a:schemeClr val="bg1"/>
                  </a:solidFill>
                  <a:effectLst/>
                  <a:uLnTx/>
                  <a:uFillTx/>
                  <a:latin typeface="+mn-lt"/>
                  <a:cs typeface="ＭＳ Ｐゴシック"/>
                </a:rPr>
                <a:t>Adaptation</a:t>
              </a:r>
            </a:p>
          </p:txBody>
        </p:sp>
        <p:sp>
          <p:nvSpPr>
            <p:cNvPr id="204" name="Rectangle 259"/>
            <p:cNvSpPr>
              <a:spLocks noChangeArrowheads="1"/>
            </p:cNvSpPr>
            <p:nvPr/>
          </p:nvSpPr>
          <p:spPr bwMode="auto">
            <a:xfrm rot="16200000">
              <a:off x="859861" y="2735627"/>
              <a:ext cx="812879" cy="288000"/>
            </a:xfrm>
            <a:prstGeom prst="rect">
              <a:avLst/>
            </a:prstGeom>
            <a:solidFill>
              <a:srgbClr val="008000"/>
            </a:solidFill>
            <a:ln w="9525" algn="ctr">
              <a:solidFill>
                <a:srgbClr val="4B91CD"/>
              </a:solidFill>
              <a:miter lim="800000"/>
              <a:headEnd/>
              <a:tailEnd/>
            </a:ln>
            <a:effectLst/>
          </p:spPr>
          <p:txBody>
            <a:bodyPr lIns="35994" tIns="35994" rIns="35994" bIns="35994" anchor="ctr" anchorCtr="1"/>
            <a:lstStyle/>
            <a:p>
              <a:pPr marL="0" marR="0" lvl="0" indent="0" algn="ctr" defTabSz="914400" eaLnBrk="1" fontAlgn="auto" latinLnBrk="0" hangingPunct="1">
                <a:spcBef>
                  <a:spcPts val="0"/>
                </a:spcBef>
                <a:spcAft>
                  <a:spcPts val="0"/>
                </a:spcAft>
                <a:buClrTx/>
                <a:buSzTx/>
                <a:buFontTx/>
                <a:buNone/>
                <a:tabLst/>
                <a:defRPr/>
              </a:pPr>
              <a:r>
                <a:rPr kumimoji="0" lang="en-US" sz="700" b="0" i="0" u="none" strike="noStrike" kern="0" cap="none" spc="0" normalizeH="0" baseline="0" noProof="0" dirty="0">
                  <a:ln>
                    <a:noFill/>
                  </a:ln>
                  <a:solidFill>
                    <a:schemeClr val="bg1"/>
                  </a:solidFill>
                  <a:effectLst/>
                  <a:uLnTx/>
                  <a:uFillTx/>
                  <a:latin typeface="+mn-lt"/>
                  <a:cs typeface="ＭＳ Ｐゴシック"/>
                </a:rPr>
                <a:t>Orchestration </a:t>
              </a:r>
            </a:p>
            <a:p>
              <a:pPr marL="0" marR="0" lvl="0" indent="0" algn="ctr" defTabSz="914400" eaLnBrk="1" fontAlgn="auto" latinLnBrk="0" hangingPunct="1">
                <a:spcBef>
                  <a:spcPts val="0"/>
                </a:spcBef>
                <a:spcAft>
                  <a:spcPts val="0"/>
                </a:spcAft>
                <a:buClrTx/>
                <a:buSzTx/>
                <a:buFontTx/>
                <a:buNone/>
                <a:tabLst/>
                <a:defRPr/>
              </a:pPr>
              <a:r>
                <a:rPr kumimoji="0" lang="en-US" sz="600" b="0" i="0" u="none" strike="noStrike" kern="0" cap="none" spc="0" normalizeH="0" baseline="0" noProof="0" dirty="0">
                  <a:ln>
                    <a:noFill/>
                  </a:ln>
                  <a:solidFill>
                    <a:schemeClr val="bg1"/>
                  </a:solidFill>
                  <a:effectLst/>
                  <a:uLnTx/>
                  <a:uFillTx/>
                  <a:latin typeface="+mn-lt"/>
                  <a:cs typeface="ＭＳ Ｐゴシック"/>
                </a:rPr>
                <a:t>(process/workflow)</a:t>
              </a:r>
            </a:p>
          </p:txBody>
        </p:sp>
        <p:sp>
          <p:nvSpPr>
            <p:cNvPr id="205" name="Rectangle 260"/>
            <p:cNvSpPr>
              <a:spLocks noChangeArrowheads="1"/>
            </p:cNvSpPr>
            <p:nvPr/>
          </p:nvSpPr>
          <p:spPr bwMode="auto">
            <a:xfrm rot="16200000">
              <a:off x="1198359" y="4439912"/>
              <a:ext cx="812879" cy="288000"/>
            </a:xfrm>
            <a:prstGeom prst="rect">
              <a:avLst/>
            </a:prstGeom>
            <a:solidFill>
              <a:srgbClr val="008000"/>
            </a:solidFill>
            <a:ln w="9525" algn="ctr">
              <a:solidFill>
                <a:srgbClr val="4B91CD"/>
              </a:solidFill>
              <a:miter lim="800000"/>
              <a:headEnd/>
              <a:tailEnd/>
            </a:ln>
            <a:effectLst/>
          </p:spPr>
          <p:txBody>
            <a:bodyPr lIns="35994" tIns="35994" rIns="35994" bIns="35994" anchor="ctr" anchorCtr="1"/>
            <a:lstStyle/>
            <a:p>
              <a:pPr marL="0" marR="0" lvl="0" indent="0" algn="ctr" defTabSz="914400" eaLnBrk="1" fontAlgn="auto" latinLnBrk="0" hangingPunct="1">
                <a:spcBef>
                  <a:spcPts val="0"/>
                </a:spcBef>
                <a:spcAft>
                  <a:spcPts val="0"/>
                </a:spcAft>
                <a:buClrTx/>
                <a:buSzTx/>
                <a:buFontTx/>
                <a:buNone/>
                <a:tabLst/>
                <a:defRPr/>
              </a:pPr>
              <a:r>
                <a:rPr kumimoji="0" lang="en-US" sz="700" b="0" i="0" u="none" strike="noStrike" kern="0" cap="none" spc="0" normalizeH="0" baseline="0" noProof="0" dirty="0">
                  <a:ln>
                    <a:noFill/>
                  </a:ln>
                  <a:solidFill>
                    <a:schemeClr val="bg1"/>
                  </a:solidFill>
                  <a:effectLst/>
                  <a:uLnTx/>
                  <a:uFillTx/>
                  <a:latin typeface="+mn-lt"/>
                  <a:cs typeface="ＭＳ Ｐゴシック"/>
                </a:rPr>
                <a:t>Transportation</a:t>
              </a:r>
            </a:p>
          </p:txBody>
        </p:sp>
        <p:sp>
          <p:nvSpPr>
            <p:cNvPr id="206" name="Rectangle 258"/>
            <p:cNvSpPr>
              <a:spLocks noChangeArrowheads="1"/>
            </p:cNvSpPr>
            <p:nvPr/>
          </p:nvSpPr>
          <p:spPr bwMode="auto">
            <a:xfrm rot="16200000">
              <a:off x="859861" y="4439912"/>
              <a:ext cx="812879" cy="288000"/>
            </a:xfrm>
            <a:prstGeom prst="rect">
              <a:avLst/>
            </a:prstGeom>
            <a:solidFill>
              <a:srgbClr val="008000"/>
            </a:solidFill>
            <a:ln w="9525" algn="ctr">
              <a:solidFill>
                <a:srgbClr val="4B91CD"/>
              </a:solidFill>
              <a:miter lim="800000"/>
              <a:headEnd/>
              <a:tailEnd/>
            </a:ln>
            <a:effectLst/>
          </p:spPr>
          <p:txBody>
            <a:bodyPr lIns="35994" tIns="35994" rIns="35994" bIns="35994" anchor="ctr" anchorCtr="1"/>
            <a:lstStyle/>
            <a:p>
              <a:pPr marL="0" marR="0" lvl="0" indent="0" algn="ctr" defTabSz="914400" eaLnBrk="1" fontAlgn="auto" latinLnBrk="0" hangingPunct="1">
                <a:spcBef>
                  <a:spcPts val="0"/>
                </a:spcBef>
                <a:spcAft>
                  <a:spcPts val="0"/>
                </a:spcAft>
                <a:buClrTx/>
                <a:buSzTx/>
                <a:buFontTx/>
                <a:buNone/>
                <a:tabLst/>
                <a:defRPr/>
              </a:pPr>
              <a:r>
                <a:rPr kumimoji="0" lang="en-US" sz="700" b="0" i="0" u="none" strike="noStrike" kern="0" cap="none" spc="0" normalizeH="0" baseline="0" noProof="0" dirty="0">
                  <a:ln>
                    <a:noFill/>
                  </a:ln>
                  <a:solidFill>
                    <a:schemeClr val="bg1"/>
                  </a:solidFill>
                  <a:effectLst/>
                  <a:uLnTx/>
                  <a:uFillTx/>
                  <a:latin typeface="+mn-lt"/>
                  <a:cs typeface="ＭＳ Ｐゴシック"/>
                </a:rPr>
                <a:t>Registry &amp;</a:t>
              </a:r>
            </a:p>
            <a:p>
              <a:pPr marL="0" marR="0" lvl="0" indent="0" algn="ctr" defTabSz="914400" eaLnBrk="1" fontAlgn="auto" latinLnBrk="0" hangingPunct="1">
                <a:spcBef>
                  <a:spcPts val="0"/>
                </a:spcBef>
                <a:spcAft>
                  <a:spcPts val="0"/>
                </a:spcAft>
                <a:buClrTx/>
                <a:buSzTx/>
                <a:buFontTx/>
                <a:buNone/>
                <a:tabLst/>
                <a:defRPr/>
              </a:pPr>
              <a:r>
                <a:rPr kumimoji="0" lang="en-US" sz="700" b="0" i="0" u="none" strike="noStrike" kern="0" cap="none" spc="0" normalizeH="0" baseline="0" noProof="0" dirty="0">
                  <a:ln>
                    <a:noFill/>
                  </a:ln>
                  <a:solidFill>
                    <a:schemeClr val="bg1"/>
                  </a:solidFill>
                  <a:effectLst/>
                  <a:uLnTx/>
                  <a:uFillTx/>
                  <a:latin typeface="+mn-lt"/>
                  <a:cs typeface="ＭＳ Ｐゴシック"/>
                </a:rPr>
                <a:t>Repository</a:t>
              </a:r>
            </a:p>
          </p:txBody>
        </p:sp>
      </p:grpSp>
      <p:sp>
        <p:nvSpPr>
          <p:cNvPr id="207" name="Rectangle 324"/>
          <p:cNvSpPr>
            <a:spLocks noChangeArrowheads="1"/>
          </p:cNvSpPr>
          <p:nvPr/>
        </p:nvSpPr>
        <p:spPr bwMode="auto">
          <a:xfrm>
            <a:off x="2221240" y="3414098"/>
            <a:ext cx="735749" cy="357149"/>
          </a:xfrm>
          <a:prstGeom prst="rect">
            <a:avLst/>
          </a:prstGeom>
          <a:solidFill>
            <a:schemeClr val="tx1"/>
          </a:solidFill>
          <a:ln w="9525" algn="ctr">
            <a:solidFill>
              <a:srgbClr val="4B91CD"/>
            </a:solidFill>
            <a:miter lim="800000"/>
            <a:headEnd/>
            <a:tailEnd/>
          </a:ln>
          <a:effectLst/>
        </p:spPr>
        <p:txBody>
          <a:bodyPr lIns="35994" tIns="35994" rIns="35994" bIns="35994" anchor="ctr" anchorCtr="1"/>
          <a:lstStyle/>
          <a:p>
            <a:pPr marL="0" marR="0" lvl="0" indent="0" algn="ctr" defTabSz="914400" eaLnBrk="1" fontAlgn="auto" latinLnBrk="0" hangingPunct="1">
              <a:spcBef>
                <a:spcPts val="0"/>
              </a:spcBef>
              <a:spcAft>
                <a:spcPts val="0"/>
              </a:spcAft>
              <a:buClrTx/>
              <a:buSzTx/>
              <a:buFontTx/>
              <a:buNone/>
              <a:tabLst/>
              <a:defRPr/>
            </a:pPr>
            <a:r>
              <a:rPr kumimoji="0" lang="en-US" sz="700" b="0" i="0" u="none" strike="noStrike" kern="0" cap="none" spc="0" normalizeH="0" baseline="0" noProof="0" dirty="0">
                <a:ln>
                  <a:noFill/>
                </a:ln>
                <a:solidFill>
                  <a:schemeClr val="bg1"/>
                </a:solidFill>
                <a:effectLst/>
                <a:uLnTx/>
                <a:uFillTx/>
                <a:latin typeface="+mn-lt"/>
                <a:cs typeface="ＭＳ Ｐゴシック"/>
              </a:rPr>
              <a:t>Content Acquisition</a:t>
            </a:r>
          </a:p>
        </p:txBody>
      </p:sp>
      <p:sp>
        <p:nvSpPr>
          <p:cNvPr id="208" name="Rectangle 254"/>
          <p:cNvSpPr>
            <a:spLocks noChangeArrowheads="1"/>
          </p:cNvSpPr>
          <p:nvPr/>
        </p:nvSpPr>
        <p:spPr bwMode="auto">
          <a:xfrm>
            <a:off x="4033564" y="2783998"/>
            <a:ext cx="4713348" cy="1998707"/>
          </a:xfrm>
          <a:prstGeom prst="rect">
            <a:avLst/>
          </a:prstGeom>
          <a:solidFill>
            <a:srgbClr val="FA961E">
              <a:lumMod val="20000"/>
              <a:lumOff val="80000"/>
            </a:srgbClr>
          </a:solidFill>
          <a:ln w="9525" cmpd="sng" algn="ctr">
            <a:solidFill>
              <a:srgbClr val="4B91CD"/>
            </a:solidFill>
            <a:miter lim="800000"/>
            <a:headEnd/>
            <a:tailEnd/>
          </a:ln>
          <a:effectLst/>
        </p:spPr>
        <p:txBody>
          <a:bodyPr lIns="36000" tIns="18000" rIns="36000" bIns="18000"/>
          <a:lstStyle/>
          <a:p>
            <a:pPr marL="0" marR="0" lvl="0" indent="0" defTabSz="914400" eaLnBrk="1" fontAlgn="auto" latinLnBrk="0" hangingPunct="1">
              <a:spcBef>
                <a:spcPts val="0"/>
              </a:spcBef>
              <a:spcAft>
                <a:spcPts val="0"/>
              </a:spcAft>
              <a:buClrTx/>
              <a:buSzTx/>
              <a:buFontTx/>
              <a:buNone/>
              <a:tabLst/>
              <a:defRPr/>
            </a:pPr>
            <a:r>
              <a:rPr kumimoji="0" lang="en-US" sz="1100" b="0" i="0" u="none" strike="noStrike" kern="0" cap="none" spc="0" normalizeH="0" baseline="0" noProof="0" dirty="0">
                <a:ln>
                  <a:noFill/>
                </a:ln>
                <a:solidFill>
                  <a:srgbClr val="103184"/>
                </a:solidFill>
                <a:effectLst/>
                <a:uLnTx/>
                <a:uFillTx/>
                <a:latin typeface="+mn-lt"/>
                <a:cs typeface="ＭＳ Ｐゴシック"/>
              </a:rPr>
              <a:t>Business Functions / </a:t>
            </a:r>
            <a:r>
              <a:rPr kumimoji="0" lang="en-US" sz="1100" b="0" i="1" u="none" strike="noStrike" kern="0" cap="none" spc="0" normalizeH="0" baseline="0" noProof="0" dirty="0">
                <a:ln>
                  <a:noFill/>
                </a:ln>
                <a:solidFill>
                  <a:srgbClr val="103184"/>
                </a:solidFill>
                <a:effectLst/>
                <a:uLnTx/>
                <a:uFillTx/>
                <a:latin typeface="+mn-lt"/>
                <a:cs typeface="ＭＳ Ｐゴシック"/>
              </a:rPr>
              <a:t>Functional services</a:t>
            </a:r>
          </a:p>
        </p:txBody>
      </p:sp>
      <p:sp>
        <p:nvSpPr>
          <p:cNvPr id="209" name="Rectangle 254"/>
          <p:cNvSpPr>
            <a:spLocks noChangeArrowheads="1"/>
          </p:cNvSpPr>
          <p:nvPr/>
        </p:nvSpPr>
        <p:spPr bwMode="auto">
          <a:xfrm>
            <a:off x="3155764" y="2783998"/>
            <a:ext cx="819712" cy="1998707"/>
          </a:xfrm>
          <a:prstGeom prst="rect">
            <a:avLst/>
          </a:prstGeom>
          <a:solidFill>
            <a:srgbClr val="91C8EB">
              <a:lumMod val="20000"/>
              <a:lumOff val="80000"/>
            </a:srgbClr>
          </a:solidFill>
          <a:ln w="9525" cmpd="sng" algn="ctr">
            <a:solidFill>
              <a:schemeClr val="accent1">
                <a:lumMod val="60000"/>
                <a:lumOff val="40000"/>
              </a:schemeClr>
            </a:solidFill>
            <a:miter lim="800000"/>
            <a:headEnd/>
            <a:tailEnd/>
          </a:ln>
          <a:effectLst/>
        </p:spPr>
        <p:txBody>
          <a:bodyPr lIns="36000" tIns="18000" rIns="36000" bIns="18000"/>
          <a:lstStyle/>
          <a:p>
            <a:pPr fontAlgn="auto">
              <a:spcBef>
                <a:spcPts val="0"/>
              </a:spcBef>
              <a:spcAft>
                <a:spcPts val="0"/>
              </a:spcAft>
            </a:pPr>
            <a:r>
              <a:rPr lang="en-US" sz="1100" b="0" kern="0" dirty="0">
                <a:solidFill>
                  <a:srgbClr val="103184"/>
                </a:solidFill>
                <a:latin typeface="+mn-lt"/>
                <a:cs typeface="ＭＳ Ｐゴシック"/>
              </a:rPr>
              <a:t>Business Rules</a:t>
            </a:r>
          </a:p>
        </p:txBody>
      </p:sp>
      <p:sp>
        <p:nvSpPr>
          <p:cNvPr id="210" name="Rectangle 341"/>
          <p:cNvSpPr>
            <a:spLocks noChangeArrowheads="1"/>
          </p:cNvSpPr>
          <p:nvPr/>
        </p:nvSpPr>
        <p:spPr bwMode="auto">
          <a:xfrm>
            <a:off x="3206436" y="3496124"/>
            <a:ext cx="735749" cy="290505"/>
          </a:xfrm>
          <a:prstGeom prst="rect">
            <a:avLst/>
          </a:prstGeom>
          <a:solidFill>
            <a:schemeClr val="tx1"/>
          </a:solidFill>
          <a:ln w="9525" algn="ctr">
            <a:solidFill>
              <a:srgbClr val="4B91CD"/>
            </a:solidFill>
            <a:miter lim="800000"/>
            <a:headEnd/>
            <a:tailEnd/>
          </a:ln>
          <a:effectLst/>
        </p:spPr>
        <p:txBody>
          <a:bodyPr lIns="35994" tIns="35994" rIns="35994" bIns="35994" anchor="ctr" anchorCtr="1"/>
          <a:lstStyle/>
          <a:p>
            <a:pPr marL="0" marR="0" lvl="0" indent="0" algn="ctr" defTabSz="914400" eaLnBrk="1" fontAlgn="auto" latinLnBrk="0" hangingPunct="1">
              <a:spcBef>
                <a:spcPts val="0"/>
              </a:spcBef>
              <a:spcAft>
                <a:spcPts val="0"/>
              </a:spcAft>
              <a:buClrTx/>
              <a:buSzTx/>
              <a:buFontTx/>
              <a:buNone/>
              <a:tabLst/>
              <a:defRPr/>
            </a:pPr>
            <a:r>
              <a:rPr kumimoji="0" lang="en-US" sz="700" b="0" i="0" u="none" strike="noStrike" kern="0" cap="none" spc="0" normalizeH="0" baseline="0" noProof="0" dirty="0">
                <a:ln>
                  <a:noFill/>
                </a:ln>
                <a:solidFill>
                  <a:schemeClr val="bg1"/>
                </a:solidFill>
                <a:effectLst/>
                <a:uLnTx/>
                <a:uFillTx/>
                <a:latin typeface="+mn-lt"/>
                <a:cs typeface="ＭＳ Ｐゴシック"/>
              </a:rPr>
              <a:t>Business Rules </a:t>
            </a:r>
          </a:p>
          <a:p>
            <a:pPr marL="0" marR="0" lvl="0" indent="0" algn="ctr" defTabSz="914400" eaLnBrk="1" fontAlgn="auto" latinLnBrk="0" hangingPunct="1">
              <a:spcBef>
                <a:spcPts val="0"/>
              </a:spcBef>
              <a:spcAft>
                <a:spcPts val="0"/>
              </a:spcAft>
              <a:buClrTx/>
              <a:buSzTx/>
              <a:buFontTx/>
              <a:buNone/>
              <a:tabLst/>
              <a:defRPr/>
            </a:pPr>
            <a:r>
              <a:rPr kumimoji="0" lang="en-US" sz="700" b="0" i="0" u="none" strike="noStrike" kern="0" cap="none" spc="0" normalizeH="0" baseline="0" noProof="0" dirty="0">
                <a:ln>
                  <a:noFill/>
                </a:ln>
                <a:solidFill>
                  <a:schemeClr val="bg1"/>
                </a:solidFill>
                <a:effectLst/>
                <a:uLnTx/>
                <a:uFillTx/>
                <a:latin typeface="+mn-lt"/>
                <a:cs typeface="ＭＳ Ｐゴシック"/>
              </a:rPr>
              <a:t>Management</a:t>
            </a:r>
          </a:p>
        </p:txBody>
      </p:sp>
      <p:grpSp>
        <p:nvGrpSpPr>
          <p:cNvPr id="211" name="Group 210"/>
          <p:cNvGrpSpPr/>
          <p:nvPr/>
        </p:nvGrpSpPr>
        <p:grpSpPr>
          <a:xfrm>
            <a:off x="2188176" y="2325559"/>
            <a:ext cx="6443974" cy="336349"/>
            <a:chOff x="1956073" y="2659403"/>
            <a:chExt cx="6890470" cy="288071"/>
          </a:xfrm>
        </p:grpSpPr>
        <p:sp>
          <p:nvSpPr>
            <p:cNvPr id="212" name="Rectangle 339"/>
            <p:cNvSpPr>
              <a:spLocks noChangeArrowheads="1"/>
            </p:cNvSpPr>
            <p:nvPr/>
          </p:nvSpPr>
          <p:spPr bwMode="auto">
            <a:xfrm>
              <a:off x="1956073" y="2659403"/>
              <a:ext cx="1442589" cy="288070"/>
            </a:xfrm>
            <a:prstGeom prst="rect">
              <a:avLst/>
            </a:prstGeom>
            <a:solidFill>
              <a:schemeClr val="tx1"/>
            </a:solidFill>
            <a:ln w="9525" algn="ctr">
              <a:solidFill>
                <a:srgbClr val="91C8EB"/>
              </a:solidFill>
              <a:miter lim="800000"/>
              <a:headEnd/>
              <a:tailEnd/>
            </a:ln>
          </p:spPr>
          <p:txBody>
            <a:bodyPr lIns="35994" tIns="35994" rIns="35994" bIns="35994" anchor="ctr" anchorCtr="1"/>
            <a:lstStyle/>
            <a:p>
              <a:pPr marL="0" marR="0" lvl="0" indent="0" algn="ctr" defTabSz="914400" eaLnBrk="1" fontAlgn="auto" latinLnBrk="0" hangingPunct="1">
                <a:spcBef>
                  <a:spcPts val="0"/>
                </a:spcBef>
                <a:spcAft>
                  <a:spcPts val="0"/>
                </a:spcAft>
                <a:buClrTx/>
                <a:buSzTx/>
                <a:buFontTx/>
                <a:buNone/>
                <a:tabLst/>
                <a:defRPr/>
              </a:pPr>
              <a:r>
                <a:rPr kumimoji="0" lang="en-US" sz="700" b="0" i="0" u="none" strike="noStrike" kern="0" cap="none" spc="0" normalizeH="0" baseline="0" noProof="0" dirty="0" smtClean="0">
                  <a:ln>
                    <a:noFill/>
                  </a:ln>
                  <a:solidFill>
                    <a:schemeClr val="bg1"/>
                  </a:solidFill>
                  <a:effectLst/>
                  <a:uLnTx/>
                  <a:uFillTx/>
                  <a:latin typeface="+mn-lt"/>
                </a:rPr>
                <a:t>Process definition &amp; maintenance</a:t>
              </a:r>
            </a:p>
          </p:txBody>
        </p:sp>
        <p:sp>
          <p:nvSpPr>
            <p:cNvPr id="213" name="Rectangle 339"/>
            <p:cNvSpPr>
              <a:spLocks noChangeArrowheads="1"/>
            </p:cNvSpPr>
            <p:nvPr/>
          </p:nvSpPr>
          <p:spPr bwMode="auto">
            <a:xfrm>
              <a:off x="3771960" y="2659404"/>
              <a:ext cx="1442589" cy="288070"/>
            </a:xfrm>
            <a:prstGeom prst="rect">
              <a:avLst/>
            </a:prstGeom>
            <a:solidFill>
              <a:schemeClr val="tx1"/>
            </a:solidFill>
            <a:ln w="9525" algn="ctr">
              <a:solidFill>
                <a:srgbClr val="91C8EB"/>
              </a:solidFill>
              <a:miter lim="800000"/>
              <a:headEnd/>
              <a:tailEnd/>
            </a:ln>
            <a:effectLst/>
          </p:spPr>
          <p:txBody>
            <a:bodyPr lIns="35994" tIns="35994" rIns="35994" bIns="35994" anchor="ctr" anchorCtr="1"/>
            <a:lstStyle/>
            <a:p>
              <a:pPr marL="0" marR="0" lvl="0" indent="0" algn="ctr" defTabSz="914400" eaLnBrk="1" fontAlgn="auto" latinLnBrk="0" hangingPunct="1">
                <a:spcBef>
                  <a:spcPts val="0"/>
                </a:spcBef>
                <a:spcAft>
                  <a:spcPts val="0"/>
                </a:spcAft>
                <a:buClrTx/>
                <a:buSzTx/>
                <a:buFontTx/>
                <a:buNone/>
                <a:tabLst/>
                <a:defRPr/>
              </a:pPr>
              <a:r>
                <a:rPr kumimoji="0" lang="en-US" sz="700" b="0" i="0" u="none" strike="noStrike" kern="0" cap="none" spc="0" normalizeH="0" baseline="0" noProof="0" dirty="0" smtClean="0">
                  <a:ln>
                    <a:noFill/>
                  </a:ln>
                  <a:solidFill>
                    <a:schemeClr val="bg1"/>
                  </a:solidFill>
                  <a:effectLst/>
                  <a:uLnTx/>
                  <a:uFillTx/>
                  <a:latin typeface="+mn-lt"/>
                  <a:cs typeface="ＭＳ Ｐゴシック"/>
                </a:rPr>
                <a:t>Process Execution </a:t>
              </a:r>
              <a:r>
                <a:rPr kumimoji="0" lang="en-US" sz="700" b="0" i="0" u="none" strike="noStrike" kern="0" cap="none" spc="0" normalizeH="0" baseline="0" noProof="0" dirty="0">
                  <a:ln>
                    <a:noFill/>
                  </a:ln>
                  <a:solidFill>
                    <a:schemeClr val="bg1"/>
                  </a:solidFill>
                  <a:effectLst/>
                  <a:uLnTx/>
                  <a:uFillTx/>
                  <a:latin typeface="+mn-lt"/>
                  <a:cs typeface="ＭＳ Ｐゴシック"/>
                </a:rPr>
                <a:t/>
              </a:r>
              <a:br>
                <a:rPr kumimoji="0" lang="en-US" sz="700" b="0" i="0" u="none" strike="noStrike" kern="0" cap="none" spc="0" normalizeH="0" baseline="0" noProof="0" dirty="0">
                  <a:ln>
                    <a:noFill/>
                  </a:ln>
                  <a:solidFill>
                    <a:schemeClr val="bg1"/>
                  </a:solidFill>
                  <a:effectLst/>
                  <a:uLnTx/>
                  <a:uFillTx/>
                  <a:latin typeface="+mn-lt"/>
                  <a:cs typeface="ＭＳ Ｐゴシック"/>
                </a:rPr>
              </a:br>
              <a:r>
                <a:rPr kumimoji="0" lang="en-US" sz="700" b="0" i="0" u="none" strike="noStrike" kern="0" cap="none" spc="0" normalizeH="0" baseline="0" noProof="0" dirty="0">
                  <a:ln>
                    <a:noFill/>
                  </a:ln>
                  <a:solidFill>
                    <a:schemeClr val="bg1"/>
                  </a:solidFill>
                  <a:effectLst/>
                  <a:uLnTx/>
                  <a:uFillTx/>
                  <a:latin typeface="+mn-lt"/>
                  <a:cs typeface="ＭＳ Ｐゴシック"/>
                </a:rPr>
                <a:t>&amp; follow-up</a:t>
              </a:r>
            </a:p>
          </p:txBody>
        </p:sp>
        <p:sp>
          <p:nvSpPr>
            <p:cNvPr id="214" name="Rectangle 339"/>
            <p:cNvSpPr>
              <a:spLocks noChangeArrowheads="1"/>
            </p:cNvSpPr>
            <p:nvPr/>
          </p:nvSpPr>
          <p:spPr bwMode="auto">
            <a:xfrm>
              <a:off x="5587957" y="2659404"/>
              <a:ext cx="1442589" cy="288070"/>
            </a:xfrm>
            <a:prstGeom prst="rect">
              <a:avLst/>
            </a:prstGeom>
            <a:solidFill>
              <a:schemeClr val="tx1"/>
            </a:solidFill>
            <a:ln w="9525" algn="ctr">
              <a:solidFill>
                <a:srgbClr val="91C8EB"/>
              </a:solidFill>
              <a:miter lim="800000"/>
              <a:headEnd/>
              <a:tailEnd/>
            </a:ln>
            <a:effectLst/>
          </p:spPr>
          <p:txBody>
            <a:bodyPr lIns="35994" tIns="35994" rIns="35994" bIns="35994" anchor="ctr" anchorCtr="1"/>
            <a:lstStyle/>
            <a:p>
              <a:pPr marL="0" marR="0" lvl="0" indent="0" algn="ctr" defTabSz="914400" eaLnBrk="1" fontAlgn="auto" latinLnBrk="0" hangingPunct="1">
                <a:spcBef>
                  <a:spcPts val="0"/>
                </a:spcBef>
                <a:spcAft>
                  <a:spcPts val="0"/>
                </a:spcAft>
                <a:buClrTx/>
                <a:buSzTx/>
                <a:buFontTx/>
                <a:buNone/>
                <a:tabLst/>
                <a:defRPr/>
              </a:pPr>
              <a:r>
                <a:rPr kumimoji="0" lang="en-US" sz="700" b="0" i="0" u="none" strike="noStrike" kern="0" cap="none" spc="0" normalizeH="0" baseline="0" noProof="0" dirty="0">
                  <a:ln>
                    <a:noFill/>
                  </a:ln>
                  <a:solidFill>
                    <a:schemeClr val="bg1"/>
                  </a:solidFill>
                  <a:effectLst/>
                  <a:uLnTx/>
                  <a:uFillTx/>
                  <a:latin typeface="+mn-lt"/>
                  <a:cs typeface="ＭＳ Ｐゴシック"/>
                </a:rPr>
                <a:t>Workload </a:t>
              </a:r>
            </a:p>
            <a:p>
              <a:pPr marL="0" marR="0" lvl="0" indent="0" algn="ctr" defTabSz="914400" eaLnBrk="1" fontAlgn="auto" latinLnBrk="0" hangingPunct="1">
                <a:spcBef>
                  <a:spcPts val="0"/>
                </a:spcBef>
                <a:spcAft>
                  <a:spcPts val="0"/>
                </a:spcAft>
                <a:buClrTx/>
                <a:buSzTx/>
                <a:buFontTx/>
                <a:buNone/>
                <a:tabLst/>
                <a:defRPr/>
              </a:pPr>
              <a:r>
                <a:rPr kumimoji="0" lang="en-US" sz="700" b="0" i="0" u="none" strike="noStrike" kern="0" cap="none" spc="0" normalizeH="0" baseline="0" noProof="0" dirty="0">
                  <a:ln>
                    <a:noFill/>
                  </a:ln>
                  <a:solidFill>
                    <a:schemeClr val="bg1"/>
                  </a:solidFill>
                  <a:effectLst/>
                  <a:uLnTx/>
                  <a:uFillTx/>
                  <a:latin typeface="+mn-lt"/>
                  <a:cs typeface="ＭＳ Ｐゴシック"/>
                </a:rPr>
                <a:t>management</a:t>
              </a:r>
            </a:p>
          </p:txBody>
        </p:sp>
        <p:sp>
          <p:nvSpPr>
            <p:cNvPr id="215" name="Rectangle 339"/>
            <p:cNvSpPr>
              <a:spLocks noChangeArrowheads="1"/>
            </p:cNvSpPr>
            <p:nvPr/>
          </p:nvSpPr>
          <p:spPr bwMode="auto">
            <a:xfrm>
              <a:off x="7403954" y="2659404"/>
              <a:ext cx="1442589" cy="288070"/>
            </a:xfrm>
            <a:prstGeom prst="rect">
              <a:avLst/>
            </a:prstGeom>
            <a:solidFill>
              <a:schemeClr val="tx1"/>
            </a:solidFill>
            <a:ln w="9525" algn="ctr">
              <a:solidFill>
                <a:srgbClr val="91C8EB"/>
              </a:solidFill>
              <a:miter lim="800000"/>
              <a:headEnd/>
              <a:tailEnd/>
            </a:ln>
            <a:effectLst/>
          </p:spPr>
          <p:txBody>
            <a:bodyPr lIns="35994" tIns="35994" rIns="35994" bIns="35994" anchor="ctr" anchorCtr="1"/>
            <a:lstStyle/>
            <a:p>
              <a:pPr marL="0" marR="0" lvl="0" indent="0" algn="ctr" defTabSz="914400" eaLnBrk="1" fontAlgn="auto" latinLnBrk="0" hangingPunct="1">
                <a:spcBef>
                  <a:spcPts val="0"/>
                </a:spcBef>
                <a:spcAft>
                  <a:spcPts val="0"/>
                </a:spcAft>
                <a:buClrTx/>
                <a:buSzTx/>
                <a:buFontTx/>
                <a:buNone/>
                <a:tabLst/>
                <a:defRPr/>
              </a:pPr>
              <a:r>
                <a:rPr kumimoji="0" lang="en-US" sz="700" b="0" i="0" u="none" strike="noStrike" kern="0" cap="none" spc="0" normalizeH="0" baseline="0" noProof="0" dirty="0" smtClean="0">
                  <a:ln>
                    <a:noFill/>
                  </a:ln>
                  <a:solidFill>
                    <a:schemeClr val="bg1"/>
                  </a:solidFill>
                  <a:effectLst/>
                  <a:uLnTx/>
                  <a:uFillTx/>
                  <a:latin typeface="+mn-lt"/>
                  <a:cs typeface="ＭＳ Ｐゴシック"/>
                </a:rPr>
                <a:t>Business Activity</a:t>
              </a:r>
              <a:r>
                <a:rPr kumimoji="0" lang="en-US" sz="700" b="0" i="0" u="none" strike="noStrike" kern="0" cap="none" spc="0" normalizeH="0" baseline="0" noProof="0" dirty="0">
                  <a:ln>
                    <a:noFill/>
                  </a:ln>
                  <a:solidFill>
                    <a:schemeClr val="bg1"/>
                  </a:solidFill>
                  <a:effectLst/>
                  <a:uLnTx/>
                  <a:uFillTx/>
                  <a:latin typeface="+mn-lt"/>
                  <a:cs typeface="ＭＳ Ｐゴシック"/>
                </a:rPr>
                <a:t/>
              </a:r>
              <a:br>
                <a:rPr kumimoji="0" lang="en-US" sz="700" b="0" i="0" u="none" strike="noStrike" kern="0" cap="none" spc="0" normalizeH="0" baseline="0" noProof="0" dirty="0">
                  <a:ln>
                    <a:noFill/>
                  </a:ln>
                  <a:solidFill>
                    <a:schemeClr val="bg1"/>
                  </a:solidFill>
                  <a:effectLst/>
                  <a:uLnTx/>
                  <a:uFillTx/>
                  <a:latin typeface="+mn-lt"/>
                  <a:cs typeface="ＭＳ Ｐゴシック"/>
                </a:rPr>
              </a:br>
              <a:r>
                <a:rPr kumimoji="0" lang="en-US" sz="700" b="0" i="0" u="none" strike="noStrike" kern="0" cap="none" spc="0" normalizeH="0" baseline="0" noProof="0" dirty="0">
                  <a:ln>
                    <a:noFill/>
                  </a:ln>
                  <a:solidFill>
                    <a:schemeClr val="bg1"/>
                  </a:solidFill>
                  <a:effectLst/>
                  <a:uLnTx/>
                  <a:uFillTx/>
                  <a:latin typeface="+mn-lt"/>
                  <a:cs typeface="ＭＳ Ｐゴシック"/>
                </a:rPr>
                <a:t> Monitoring </a:t>
              </a:r>
            </a:p>
          </p:txBody>
        </p:sp>
      </p:grpSp>
      <p:grpSp>
        <p:nvGrpSpPr>
          <p:cNvPr id="216" name="Group 215"/>
          <p:cNvGrpSpPr/>
          <p:nvPr/>
        </p:nvGrpSpPr>
        <p:grpSpPr>
          <a:xfrm>
            <a:off x="2133663" y="5535371"/>
            <a:ext cx="6535671" cy="373721"/>
            <a:chOff x="1073606" y="5819448"/>
            <a:chExt cx="7437535" cy="316007"/>
          </a:xfrm>
        </p:grpSpPr>
        <p:sp>
          <p:nvSpPr>
            <p:cNvPr id="217" name="AutoShape 506"/>
            <p:cNvSpPr>
              <a:spLocks noChangeArrowheads="1"/>
            </p:cNvSpPr>
            <p:nvPr/>
          </p:nvSpPr>
          <p:spPr bwMode="auto">
            <a:xfrm>
              <a:off x="5439416" y="5819448"/>
              <a:ext cx="917526" cy="316006"/>
            </a:xfrm>
            <a:prstGeom prst="rect">
              <a:avLst/>
            </a:prstGeom>
            <a:solidFill>
              <a:srgbClr val="BDDEF3"/>
            </a:solidFill>
            <a:ln w="9525" algn="ctr">
              <a:solidFill>
                <a:srgbClr val="4B91CD"/>
              </a:solidFill>
              <a:miter lim="800000"/>
              <a:headEnd/>
              <a:tailEnd/>
            </a:ln>
            <a:effectLst/>
          </p:spPr>
          <p:txBody>
            <a:bodyPr lIns="35994" tIns="35994" rIns="35994" bIns="35994" anchor="ctr" anchorCtr="1"/>
            <a:lstStyle/>
            <a:p>
              <a:pPr marL="0" marR="0" lvl="0" indent="0" algn="ctr" defTabSz="914400" eaLnBrk="1" fontAlgn="auto" latinLnBrk="0" hangingPunct="1">
                <a:spcBef>
                  <a:spcPts val="0"/>
                </a:spcBef>
                <a:spcAft>
                  <a:spcPts val="0"/>
                </a:spcAft>
                <a:buClrTx/>
                <a:buSzTx/>
                <a:buFontTx/>
                <a:buNone/>
                <a:tabLst/>
                <a:defRPr/>
              </a:pPr>
              <a:r>
                <a:rPr kumimoji="0" lang="en-US" sz="700" b="0" i="0" u="none" strike="noStrike" kern="0" cap="none" spc="0" normalizeH="0" baseline="0" noProof="0" dirty="0">
                  <a:ln>
                    <a:noFill/>
                  </a:ln>
                  <a:solidFill>
                    <a:srgbClr val="103184"/>
                  </a:solidFill>
                  <a:effectLst/>
                  <a:uLnTx/>
                  <a:uFillTx/>
                  <a:latin typeface="+mn-lt"/>
                  <a:cs typeface="ＭＳ Ｐゴシック"/>
                </a:rPr>
                <a:t>Data Warehouse</a:t>
              </a:r>
            </a:p>
          </p:txBody>
        </p:sp>
        <p:sp>
          <p:nvSpPr>
            <p:cNvPr id="218" name="AutoShape 507"/>
            <p:cNvSpPr>
              <a:spLocks noChangeArrowheads="1"/>
            </p:cNvSpPr>
            <p:nvPr/>
          </p:nvSpPr>
          <p:spPr bwMode="auto">
            <a:xfrm>
              <a:off x="6535053" y="5819448"/>
              <a:ext cx="917526" cy="316006"/>
            </a:xfrm>
            <a:prstGeom prst="rect">
              <a:avLst/>
            </a:prstGeom>
            <a:solidFill>
              <a:srgbClr val="008000"/>
            </a:solidFill>
            <a:ln w="9525" algn="ctr">
              <a:solidFill>
                <a:srgbClr val="4B91CD"/>
              </a:solidFill>
              <a:miter lim="800000"/>
              <a:headEnd/>
              <a:tailEnd/>
            </a:ln>
            <a:effectLst/>
          </p:spPr>
          <p:txBody>
            <a:bodyPr lIns="35994" tIns="35994" rIns="35994" bIns="35994" anchor="ctr" anchorCtr="1"/>
            <a:lstStyle/>
            <a:p>
              <a:pPr marL="0" marR="0" lvl="0" indent="0" algn="ctr" defTabSz="914400" eaLnBrk="1" fontAlgn="auto" latinLnBrk="0" hangingPunct="1">
                <a:spcBef>
                  <a:spcPts val="0"/>
                </a:spcBef>
                <a:spcAft>
                  <a:spcPts val="0"/>
                </a:spcAft>
                <a:buClrTx/>
                <a:buSzTx/>
                <a:buFontTx/>
                <a:buNone/>
                <a:tabLst/>
                <a:defRPr/>
              </a:pPr>
              <a:r>
                <a:rPr kumimoji="0" lang="en-US" sz="700" b="0" i="0" u="none" strike="noStrike" kern="0" cap="none" spc="0" normalizeH="0" baseline="0" noProof="0" dirty="0">
                  <a:ln>
                    <a:noFill/>
                  </a:ln>
                  <a:solidFill>
                    <a:schemeClr val="bg1"/>
                  </a:solidFill>
                  <a:effectLst/>
                  <a:uLnTx/>
                  <a:uFillTx/>
                  <a:latin typeface="+mn-lt"/>
                  <a:cs typeface="ＭＳ Ｐゴシック"/>
                </a:rPr>
                <a:t>BI Data Marts</a:t>
              </a:r>
            </a:p>
          </p:txBody>
        </p:sp>
        <p:sp>
          <p:nvSpPr>
            <p:cNvPr id="219" name="AutoShape 538"/>
            <p:cNvSpPr>
              <a:spLocks noChangeArrowheads="1"/>
            </p:cNvSpPr>
            <p:nvPr/>
          </p:nvSpPr>
          <p:spPr bwMode="auto">
            <a:xfrm>
              <a:off x="1073606" y="5819448"/>
              <a:ext cx="917526" cy="316006"/>
            </a:xfrm>
            <a:prstGeom prst="rect">
              <a:avLst/>
            </a:prstGeom>
            <a:solidFill>
              <a:srgbClr val="008000"/>
            </a:solidFill>
            <a:ln w="9525" algn="ctr">
              <a:solidFill>
                <a:srgbClr val="4B91CD"/>
              </a:solidFill>
              <a:miter lim="800000"/>
              <a:headEnd/>
              <a:tailEnd/>
            </a:ln>
            <a:effectLst/>
          </p:spPr>
          <p:txBody>
            <a:bodyPr lIns="35994" tIns="35994" rIns="35994" bIns="35994" anchor="ctr" anchorCtr="1"/>
            <a:lstStyle/>
            <a:p>
              <a:pPr marL="0" marR="0" lvl="0" indent="0" algn="ctr" defTabSz="914400" eaLnBrk="1" fontAlgn="auto" latinLnBrk="0" hangingPunct="1">
                <a:spcBef>
                  <a:spcPts val="0"/>
                </a:spcBef>
                <a:spcAft>
                  <a:spcPts val="0"/>
                </a:spcAft>
                <a:buClrTx/>
                <a:buSzTx/>
                <a:buFontTx/>
                <a:buNone/>
                <a:tabLst/>
                <a:defRPr/>
              </a:pPr>
              <a:r>
                <a:rPr kumimoji="0" lang="en-US" sz="700" b="0" i="0" u="none" strike="noStrike" kern="0" cap="none" spc="0" normalizeH="0" baseline="0" noProof="0" dirty="0">
                  <a:ln>
                    <a:noFill/>
                  </a:ln>
                  <a:solidFill>
                    <a:schemeClr val="bg1"/>
                  </a:solidFill>
                  <a:effectLst/>
                  <a:uLnTx/>
                  <a:uFillTx/>
                  <a:latin typeface="+mn-lt"/>
                  <a:cs typeface="ＭＳ Ｐゴシック"/>
                </a:rPr>
                <a:t>Application Data Stores</a:t>
              </a:r>
            </a:p>
          </p:txBody>
        </p:sp>
        <p:sp>
          <p:nvSpPr>
            <p:cNvPr id="220" name="AutoShape 506"/>
            <p:cNvSpPr>
              <a:spLocks noChangeArrowheads="1"/>
            </p:cNvSpPr>
            <p:nvPr/>
          </p:nvSpPr>
          <p:spPr bwMode="auto">
            <a:xfrm>
              <a:off x="2169242" y="5819448"/>
              <a:ext cx="917526" cy="316006"/>
            </a:xfrm>
            <a:prstGeom prst="rect">
              <a:avLst/>
            </a:prstGeom>
            <a:solidFill>
              <a:srgbClr val="008000"/>
            </a:solidFill>
            <a:ln w="9525" algn="ctr">
              <a:solidFill>
                <a:srgbClr val="4B91CD"/>
              </a:solidFill>
              <a:miter lim="800000"/>
              <a:headEnd/>
              <a:tailEnd/>
            </a:ln>
            <a:effectLst/>
          </p:spPr>
          <p:txBody>
            <a:bodyPr lIns="35994" tIns="35994" rIns="35994" bIns="35994" anchor="ctr" anchorCtr="1"/>
            <a:lstStyle/>
            <a:p>
              <a:pPr marL="0" marR="0" lvl="0" indent="0" algn="ctr" defTabSz="914400" eaLnBrk="1" fontAlgn="auto" latinLnBrk="0" hangingPunct="1">
                <a:spcBef>
                  <a:spcPts val="0"/>
                </a:spcBef>
                <a:spcAft>
                  <a:spcPts val="0"/>
                </a:spcAft>
                <a:buClrTx/>
                <a:buSzTx/>
                <a:buFontTx/>
                <a:buNone/>
                <a:tabLst/>
                <a:defRPr/>
              </a:pPr>
              <a:r>
                <a:rPr kumimoji="0" lang="en-US" sz="700" b="0" i="0" u="none" strike="noStrike" kern="0" cap="none" spc="0" normalizeH="0" baseline="0" noProof="0" dirty="0">
                  <a:ln>
                    <a:noFill/>
                  </a:ln>
                  <a:solidFill>
                    <a:schemeClr val="bg1"/>
                  </a:solidFill>
                  <a:effectLst/>
                  <a:uLnTx/>
                  <a:uFillTx/>
                  <a:latin typeface="+mn-lt"/>
                  <a:cs typeface="ＭＳ Ｐゴシック"/>
                </a:rPr>
                <a:t>Unstructured Data</a:t>
              </a:r>
            </a:p>
          </p:txBody>
        </p:sp>
        <p:sp>
          <p:nvSpPr>
            <p:cNvPr id="221" name="AutoShape 538"/>
            <p:cNvSpPr>
              <a:spLocks noChangeArrowheads="1"/>
            </p:cNvSpPr>
            <p:nvPr/>
          </p:nvSpPr>
          <p:spPr bwMode="auto">
            <a:xfrm>
              <a:off x="4343778" y="5819448"/>
              <a:ext cx="917526" cy="316006"/>
            </a:xfrm>
            <a:prstGeom prst="rect">
              <a:avLst/>
            </a:prstGeom>
            <a:solidFill>
              <a:srgbClr val="008000"/>
            </a:solidFill>
            <a:ln w="9525" algn="ctr">
              <a:solidFill>
                <a:srgbClr val="4B91CD"/>
              </a:solidFill>
              <a:miter lim="800000"/>
              <a:headEnd/>
              <a:tailEnd/>
            </a:ln>
            <a:effectLst/>
          </p:spPr>
          <p:txBody>
            <a:bodyPr lIns="35994" tIns="35994" rIns="35994" bIns="35994" anchor="ctr" anchorCtr="1"/>
            <a:lstStyle/>
            <a:p>
              <a:pPr marL="0" marR="0" lvl="0" indent="0" algn="ctr" defTabSz="914400" eaLnBrk="1" fontAlgn="auto" latinLnBrk="0" hangingPunct="1">
                <a:spcBef>
                  <a:spcPts val="0"/>
                </a:spcBef>
                <a:spcAft>
                  <a:spcPts val="0"/>
                </a:spcAft>
                <a:buClrTx/>
                <a:buSzTx/>
                <a:buFontTx/>
                <a:buNone/>
                <a:tabLst/>
                <a:defRPr/>
              </a:pPr>
              <a:r>
                <a:rPr kumimoji="0" lang="en-US" sz="700" b="0" i="0" u="none" strike="noStrike" kern="0" cap="none" spc="0" normalizeH="0" baseline="0" noProof="0" dirty="0">
                  <a:ln>
                    <a:noFill/>
                  </a:ln>
                  <a:solidFill>
                    <a:schemeClr val="bg1"/>
                  </a:solidFill>
                  <a:effectLst/>
                  <a:uLnTx/>
                  <a:uFillTx/>
                  <a:latin typeface="+mn-lt"/>
                  <a:cs typeface="ＭＳ Ｐゴシック"/>
                </a:rPr>
                <a:t>Master Data Stores</a:t>
              </a:r>
            </a:p>
          </p:txBody>
        </p:sp>
        <p:sp>
          <p:nvSpPr>
            <p:cNvPr id="222" name="AutoShape 538"/>
            <p:cNvSpPr>
              <a:spLocks noChangeArrowheads="1"/>
            </p:cNvSpPr>
            <p:nvPr/>
          </p:nvSpPr>
          <p:spPr bwMode="auto">
            <a:xfrm>
              <a:off x="3246619" y="5819448"/>
              <a:ext cx="917526" cy="316006"/>
            </a:xfrm>
            <a:prstGeom prst="rect">
              <a:avLst/>
            </a:prstGeom>
            <a:solidFill>
              <a:srgbClr val="008000"/>
            </a:solidFill>
            <a:ln w="9525" algn="ctr">
              <a:solidFill>
                <a:srgbClr val="4B91CD"/>
              </a:solidFill>
              <a:miter lim="800000"/>
              <a:headEnd/>
              <a:tailEnd/>
            </a:ln>
            <a:effectLst/>
          </p:spPr>
          <p:txBody>
            <a:bodyPr lIns="35994" tIns="35994" rIns="35994" bIns="35994" anchor="ctr" anchorCtr="1"/>
            <a:lstStyle/>
            <a:p>
              <a:pPr marL="0" marR="0" lvl="0" indent="0" algn="ctr" defTabSz="914400" eaLnBrk="1" fontAlgn="auto" latinLnBrk="0" hangingPunct="1">
                <a:spcBef>
                  <a:spcPts val="0"/>
                </a:spcBef>
                <a:spcAft>
                  <a:spcPts val="0"/>
                </a:spcAft>
                <a:buClrTx/>
                <a:buSzTx/>
                <a:buFontTx/>
                <a:buNone/>
                <a:tabLst/>
                <a:defRPr/>
              </a:pPr>
              <a:r>
                <a:rPr kumimoji="0" lang="en-US" sz="700" b="0" i="0" u="none" strike="noStrike" kern="0" cap="none" spc="0" normalizeH="0" baseline="0" noProof="0" dirty="0">
                  <a:ln>
                    <a:noFill/>
                  </a:ln>
                  <a:solidFill>
                    <a:schemeClr val="bg1"/>
                  </a:solidFill>
                  <a:effectLst/>
                  <a:uLnTx/>
                  <a:uFillTx/>
                  <a:latin typeface="+mn-lt"/>
                  <a:cs typeface="ＭＳ Ｐゴシック"/>
                </a:rPr>
                <a:t>Operational Data Stores</a:t>
              </a:r>
            </a:p>
          </p:txBody>
        </p:sp>
        <p:sp>
          <p:nvSpPr>
            <p:cNvPr id="223" name="Text Box 244"/>
            <p:cNvSpPr txBox="1">
              <a:spLocks noChangeArrowheads="1"/>
            </p:cNvSpPr>
            <p:nvPr/>
          </p:nvSpPr>
          <p:spPr bwMode="auto">
            <a:xfrm>
              <a:off x="7593615" y="5819449"/>
              <a:ext cx="917526" cy="316006"/>
            </a:xfrm>
            <a:prstGeom prst="rect">
              <a:avLst/>
            </a:prstGeom>
            <a:solidFill>
              <a:srgbClr val="BDDEF3"/>
            </a:solidFill>
            <a:ln w="9525" algn="ctr">
              <a:solidFill>
                <a:srgbClr val="4B91CD"/>
              </a:solidFill>
              <a:miter lim="800000"/>
              <a:headEnd/>
              <a:tailEnd/>
            </a:ln>
          </p:spPr>
          <p:txBody>
            <a:bodyPr lIns="35994" tIns="35994" rIns="35994" bIns="35994" anchor="ctr" anchorCtr="1"/>
            <a:lstStyle>
              <a:lvl1pPr eaLnBrk="0" hangingPunct="0">
                <a:defRPr sz="900" b="1">
                  <a:solidFill>
                    <a:schemeClr val="accent2"/>
                  </a:solidFill>
                  <a:latin typeface="Arial" charset="0"/>
                  <a:ea typeface="ＭＳ Ｐゴシック" pitchFamily="34" charset="-128"/>
                </a:defRPr>
              </a:lvl1pPr>
              <a:lvl2pPr marL="742950" indent="-285750" eaLnBrk="0" hangingPunct="0">
                <a:defRPr sz="900" b="1">
                  <a:solidFill>
                    <a:schemeClr val="accent2"/>
                  </a:solidFill>
                  <a:latin typeface="Arial" charset="0"/>
                  <a:ea typeface="ＭＳ Ｐゴシック" pitchFamily="34" charset="-128"/>
                </a:defRPr>
              </a:lvl2pPr>
              <a:lvl3pPr marL="1143000" indent="-228600" eaLnBrk="0" hangingPunct="0">
                <a:defRPr sz="900" b="1">
                  <a:solidFill>
                    <a:schemeClr val="accent2"/>
                  </a:solidFill>
                  <a:latin typeface="Arial" charset="0"/>
                  <a:ea typeface="ＭＳ Ｐゴシック" pitchFamily="34" charset="-128"/>
                </a:defRPr>
              </a:lvl3pPr>
              <a:lvl4pPr marL="1600200" indent="-228600" eaLnBrk="0" hangingPunct="0">
                <a:defRPr sz="900" b="1">
                  <a:solidFill>
                    <a:schemeClr val="accent2"/>
                  </a:solidFill>
                  <a:latin typeface="Arial" charset="0"/>
                  <a:ea typeface="ＭＳ Ｐゴシック" pitchFamily="34" charset="-128"/>
                </a:defRPr>
              </a:lvl4pPr>
              <a:lvl5pPr marL="2057400" indent="-228600" eaLnBrk="0" hangingPunct="0">
                <a:defRPr sz="900" b="1">
                  <a:solidFill>
                    <a:schemeClr val="accent2"/>
                  </a:solidFill>
                  <a:latin typeface="Arial" charset="0"/>
                  <a:ea typeface="ＭＳ Ｐゴシック" pitchFamily="34" charset="-128"/>
                </a:defRPr>
              </a:lvl5pPr>
              <a:lvl6pPr marL="2514600" indent="-228600" eaLnBrk="0" fontAlgn="base" hangingPunct="0">
                <a:spcBef>
                  <a:spcPct val="0"/>
                </a:spcBef>
                <a:spcAft>
                  <a:spcPct val="0"/>
                </a:spcAft>
                <a:defRPr sz="900" b="1">
                  <a:solidFill>
                    <a:schemeClr val="accent2"/>
                  </a:solidFill>
                  <a:latin typeface="Arial" charset="0"/>
                  <a:ea typeface="ＭＳ Ｐゴシック" pitchFamily="34" charset="-128"/>
                </a:defRPr>
              </a:lvl6pPr>
              <a:lvl7pPr marL="2971800" indent="-228600" eaLnBrk="0" fontAlgn="base" hangingPunct="0">
                <a:spcBef>
                  <a:spcPct val="0"/>
                </a:spcBef>
                <a:spcAft>
                  <a:spcPct val="0"/>
                </a:spcAft>
                <a:defRPr sz="900" b="1">
                  <a:solidFill>
                    <a:schemeClr val="accent2"/>
                  </a:solidFill>
                  <a:latin typeface="Arial" charset="0"/>
                  <a:ea typeface="ＭＳ Ｐゴシック" pitchFamily="34" charset="-128"/>
                </a:defRPr>
              </a:lvl7pPr>
              <a:lvl8pPr marL="3429000" indent="-228600" eaLnBrk="0" fontAlgn="base" hangingPunct="0">
                <a:spcBef>
                  <a:spcPct val="0"/>
                </a:spcBef>
                <a:spcAft>
                  <a:spcPct val="0"/>
                </a:spcAft>
                <a:defRPr sz="900" b="1">
                  <a:solidFill>
                    <a:schemeClr val="accent2"/>
                  </a:solidFill>
                  <a:latin typeface="Arial" charset="0"/>
                  <a:ea typeface="ＭＳ Ｐゴシック" pitchFamily="34" charset="-128"/>
                </a:defRPr>
              </a:lvl8pPr>
              <a:lvl9pPr marL="3886200" indent="-228600" eaLnBrk="0" fontAlgn="base" hangingPunct="0">
                <a:spcBef>
                  <a:spcPct val="0"/>
                </a:spcBef>
                <a:spcAft>
                  <a:spcPct val="0"/>
                </a:spcAft>
                <a:defRPr sz="900" b="1">
                  <a:solidFill>
                    <a:schemeClr val="accent2"/>
                  </a:solidFill>
                  <a:latin typeface="Arial" charset="0"/>
                  <a:ea typeface="ＭＳ Ｐゴシック" pitchFamily="34" charset="-128"/>
                </a:defRPr>
              </a:lvl9pPr>
            </a:lstStyle>
            <a:p>
              <a:pPr marL="0" marR="0" lvl="0" indent="0" algn="ctr" defTabSz="914400" eaLnBrk="1" fontAlgn="auto" latinLnBrk="0" hangingPunct="1">
                <a:spcBef>
                  <a:spcPts val="0"/>
                </a:spcBef>
                <a:spcAft>
                  <a:spcPts val="0"/>
                </a:spcAft>
                <a:buClrTx/>
                <a:buSzTx/>
                <a:buFontTx/>
                <a:buNone/>
                <a:tabLst/>
                <a:defRPr/>
              </a:pPr>
              <a:r>
                <a:rPr kumimoji="0" lang="en-US" sz="700" b="0" i="0" u="none" strike="noStrike" kern="0" cap="none" spc="0" normalizeH="0" baseline="0" noProof="0" smtClean="0">
                  <a:ln>
                    <a:noFill/>
                  </a:ln>
                  <a:solidFill>
                    <a:srgbClr val="103184"/>
                  </a:solidFill>
                  <a:effectLst/>
                  <a:uLnTx/>
                  <a:uFillTx/>
                  <a:latin typeface="+mn-lt"/>
                  <a:ea typeface="ＭＳ Ｐゴシック" pitchFamily="34" charset="-128"/>
                </a:rPr>
                <a:t>BigData</a:t>
              </a:r>
            </a:p>
          </p:txBody>
        </p:sp>
      </p:grpSp>
      <p:sp>
        <p:nvSpPr>
          <p:cNvPr id="224" name="Rectangle 341"/>
          <p:cNvSpPr>
            <a:spLocks noChangeArrowheads="1"/>
          </p:cNvSpPr>
          <p:nvPr/>
        </p:nvSpPr>
        <p:spPr bwMode="auto">
          <a:xfrm>
            <a:off x="3206436" y="4152322"/>
            <a:ext cx="735750" cy="290505"/>
          </a:xfrm>
          <a:prstGeom prst="rect">
            <a:avLst/>
          </a:prstGeom>
          <a:solidFill>
            <a:schemeClr val="tx1"/>
          </a:solidFill>
          <a:ln w="9525" algn="ctr">
            <a:solidFill>
              <a:srgbClr val="4B91CD"/>
            </a:solidFill>
            <a:miter lim="800000"/>
            <a:headEnd/>
            <a:tailEnd/>
          </a:ln>
          <a:effectLst/>
        </p:spPr>
        <p:txBody>
          <a:bodyPr lIns="35994" tIns="35994" rIns="35994" bIns="35994" anchor="ctr" anchorCtr="1"/>
          <a:lstStyle/>
          <a:p>
            <a:pPr marL="0" marR="0" lvl="0" indent="0" algn="ctr" defTabSz="914400" eaLnBrk="1" fontAlgn="auto" latinLnBrk="0" hangingPunct="1">
              <a:spcBef>
                <a:spcPts val="0"/>
              </a:spcBef>
              <a:spcAft>
                <a:spcPts val="0"/>
              </a:spcAft>
              <a:buClrTx/>
              <a:buSzTx/>
              <a:buFontTx/>
              <a:buNone/>
              <a:tabLst/>
              <a:defRPr/>
            </a:pPr>
            <a:r>
              <a:rPr kumimoji="0" lang="en-US" sz="700" b="0" i="0" u="none" strike="noStrike" kern="0" cap="none" spc="0" normalizeH="0" baseline="0" noProof="0" dirty="0">
                <a:ln>
                  <a:noFill/>
                </a:ln>
                <a:solidFill>
                  <a:schemeClr val="bg1"/>
                </a:solidFill>
                <a:effectLst/>
                <a:uLnTx/>
                <a:uFillTx/>
                <a:latin typeface="+mn-lt"/>
                <a:cs typeface="ＭＳ Ｐゴシック"/>
              </a:rPr>
              <a:t>Product Configuration</a:t>
            </a:r>
          </a:p>
        </p:txBody>
      </p:sp>
      <p:grpSp>
        <p:nvGrpSpPr>
          <p:cNvPr id="225" name="Group 224"/>
          <p:cNvGrpSpPr/>
          <p:nvPr/>
        </p:nvGrpSpPr>
        <p:grpSpPr>
          <a:xfrm>
            <a:off x="2707342" y="4920679"/>
            <a:ext cx="5388316" cy="373721"/>
            <a:chOff x="2613406" y="5187436"/>
            <a:chExt cx="4841893" cy="335912"/>
          </a:xfrm>
        </p:grpSpPr>
        <p:sp>
          <p:nvSpPr>
            <p:cNvPr id="226" name="Text Box 244"/>
            <p:cNvSpPr txBox="1">
              <a:spLocks noChangeArrowheads="1"/>
            </p:cNvSpPr>
            <p:nvPr/>
          </p:nvSpPr>
          <p:spPr bwMode="auto">
            <a:xfrm>
              <a:off x="2613406" y="5187436"/>
              <a:ext cx="934528" cy="335912"/>
            </a:xfrm>
            <a:prstGeom prst="rect">
              <a:avLst/>
            </a:prstGeom>
            <a:solidFill>
              <a:srgbClr val="008000"/>
            </a:solidFill>
            <a:ln w="9525" algn="ctr">
              <a:solidFill>
                <a:srgbClr val="4B91CD"/>
              </a:solidFill>
              <a:miter lim="800000"/>
              <a:headEnd/>
              <a:tailEnd/>
            </a:ln>
          </p:spPr>
          <p:txBody>
            <a:bodyPr lIns="35994" tIns="35994" rIns="35994" bIns="35994" anchor="ctr" anchorCtr="1"/>
            <a:lstStyle>
              <a:lvl1pPr eaLnBrk="0" hangingPunct="0">
                <a:defRPr sz="900" b="1">
                  <a:solidFill>
                    <a:schemeClr val="accent2"/>
                  </a:solidFill>
                  <a:latin typeface="Arial" charset="0"/>
                  <a:ea typeface="ＭＳ Ｐゴシック" pitchFamily="34" charset="-128"/>
                </a:defRPr>
              </a:lvl1pPr>
              <a:lvl2pPr marL="742950" indent="-285750" eaLnBrk="0" hangingPunct="0">
                <a:defRPr sz="900" b="1">
                  <a:solidFill>
                    <a:schemeClr val="accent2"/>
                  </a:solidFill>
                  <a:latin typeface="Arial" charset="0"/>
                  <a:ea typeface="ＭＳ Ｐゴシック" pitchFamily="34" charset="-128"/>
                </a:defRPr>
              </a:lvl2pPr>
              <a:lvl3pPr marL="1143000" indent="-228600" eaLnBrk="0" hangingPunct="0">
                <a:defRPr sz="900" b="1">
                  <a:solidFill>
                    <a:schemeClr val="accent2"/>
                  </a:solidFill>
                  <a:latin typeface="Arial" charset="0"/>
                  <a:ea typeface="ＭＳ Ｐゴシック" pitchFamily="34" charset="-128"/>
                </a:defRPr>
              </a:lvl3pPr>
              <a:lvl4pPr marL="1600200" indent="-228600" eaLnBrk="0" hangingPunct="0">
                <a:defRPr sz="900" b="1">
                  <a:solidFill>
                    <a:schemeClr val="accent2"/>
                  </a:solidFill>
                  <a:latin typeface="Arial" charset="0"/>
                  <a:ea typeface="ＭＳ Ｐゴシック" pitchFamily="34" charset="-128"/>
                </a:defRPr>
              </a:lvl4pPr>
              <a:lvl5pPr marL="2057400" indent="-228600" eaLnBrk="0" hangingPunct="0">
                <a:defRPr sz="900" b="1">
                  <a:solidFill>
                    <a:schemeClr val="accent2"/>
                  </a:solidFill>
                  <a:latin typeface="Arial" charset="0"/>
                  <a:ea typeface="ＭＳ Ｐゴシック" pitchFamily="34" charset="-128"/>
                </a:defRPr>
              </a:lvl5pPr>
              <a:lvl6pPr marL="2514600" indent="-228600" eaLnBrk="0" fontAlgn="base" hangingPunct="0">
                <a:spcBef>
                  <a:spcPct val="0"/>
                </a:spcBef>
                <a:spcAft>
                  <a:spcPct val="0"/>
                </a:spcAft>
                <a:defRPr sz="900" b="1">
                  <a:solidFill>
                    <a:schemeClr val="accent2"/>
                  </a:solidFill>
                  <a:latin typeface="Arial" charset="0"/>
                  <a:ea typeface="ＭＳ Ｐゴシック" pitchFamily="34" charset="-128"/>
                </a:defRPr>
              </a:lvl6pPr>
              <a:lvl7pPr marL="2971800" indent="-228600" eaLnBrk="0" fontAlgn="base" hangingPunct="0">
                <a:spcBef>
                  <a:spcPct val="0"/>
                </a:spcBef>
                <a:spcAft>
                  <a:spcPct val="0"/>
                </a:spcAft>
                <a:defRPr sz="900" b="1">
                  <a:solidFill>
                    <a:schemeClr val="accent2"/>
                  </a:solidFill>
                  <a:latin typeface="Arial" charset="0"/>
                  <a:ea typeface="ＭＳ Ｐゴシック" pitchFamily="34" charset="-128"/>
                </a:defRPr>
              </a:lvl7pPr>
              <a:lvl8pPr marL="3429000" indent="-228600" eaLnBrk="0" fontAlgn="base" hangingPunct="0">
                <a:spcBef>
                  <a:spcPct val="0"/>
                </a:spcBef>
                <a:spcAft>
                  <a:spcPct val="0"/>
                </a:spcAft>
                <a:defRPr sz="900" b="1">
                  <a:solidFill>
                    <a:schemeClr val="accent2"/>
                  </a:solidFill>
                  <a:latin typeface="Arial" charset="0"/>
                  <a:ea typeface="ＭＳ Ｐゴシック" pitchFamily="34" charset="-128"/>
                </a:defRPr>
              </a:lvl8pPr>
              <a:lvl9pPr marL="3886200" indent="-228600" eaLnBrk="0" fontAlgn="base" hangingPunct="0">
                <a:spcBef>
                  <a:spcPct val="0"/>
                </a:spcBef>
                <a:spcAft>
                  <a:spcPct val="0"/>
                </a:spcAft>
                <a:defRPr sz="900" b="1">
                  <a:solidFill>
                    <a:schemeClr val="accent2"/>
                  </a:solidFill>
                  <a:latin typeface="Arial" charset="0"/>
                  <a:ea typeface="ＭＳ Ｐゴシック" pitchFamily="34" charset="-128"/>
                </a:defRPr>
              </a:lvl9pPr>
            </a:lstStyle>
            <a:p>
              <a:pPr marL="0" marR="0" lvl="0" indent="0" algn="ctr" defTabSz="914400" eaLnBrk="1" fontAlgn="auto" latinLnBrk="0" hangingPunct="1">
                <a:spcBef>
                  <a:spcPts val="0"/>
                </a:spcBef>
                <a:spcAft>
                  <a:spcPts val="0"/>
                </a:spcAft>
                <a:buClrTx/>
                <a:buSzTx/>
                <a:buFontTx/>
                <a:buNone/>
                <a:tabLst/>
                <a:defRPr/>
              </a:pPr>
              <a:r>
                <a:rPr kumimoji="0" lang="en-US" sz="700" b="0" i="0" u="none" strike="noStrike" kern="0" cap="none" spc="0" normalizeH="0" baseline="0" noProof="0" smtClean="0">
                  <a:ln>
                    <a:noFill/>
                  </a:ln>
                  <a:solidFill>
                    <a:schemeClr val="bg1"/>
                  </a:solidFill>
                  <a:effectLst/>
                  <a:uLnTx/>
                  <a:uFillTx/>
                  <a:latin typeface="+mn-lt"/>
                  <a:ea typeface="ＭＳ Ｐゴシック" pitchFamily="34" charset="-128"/>
                </a:rPr>
                <a:t>Master Data Management</a:t>
              </a:r>
            </a:p>
          </p:txBody>
        </p:sp>
        <p:sp>
          <p:nvSpPr>
            <p:cNvPr id="227" name="Text Box 244"/>
            <p:cNvSpPr txBox="1">
              <a:spLocks noChangeArrowheads="1"/>
            </p:cNvSpPr>
            <p:nvPr/>
          </p:nvSpPr>
          <p:spPr bwMode="auto">
            <a:xfrm>
              <a:off x="5218316" y="5187436"/>
              <a:ext cx="934528" cy="335912"/>
            </a:xfrm>
            <a:prstGeom prst="rect">
              <a:avLst/>
            </a:prstGeom>
            <a:solidFill>
              <a:srgbClr val="BDDEF3"/>
            </a:solidFill>
            <a:ln w="9525" algn="ctr">
              <a:solidFill>
                <a:srgbClr val="4B91CD"/>
              </a:solidFill>
              <a:miter lim="800000"/>
              <a:headEnd/>
              <a:tailEnd/>
            </a:ln>
          </p:spPr>
          <p:txBody>
            <a:bodyPr lIns="35994" tIns="35994" rIns="35994" bIns="35994" anchor="ctr" anchorCtr="1"/>
            <a:lstStyle>
              <a:lvl1pPr eaLnBrk="0" hangingPunct="0">
                <a:defRPr sz="900" b="1">
                  <a:solidFill>
                    <a:schemeClr val="accent2"/>
                  </a:solidFill>
                  <a:latin typeface="Arial" charset="0"/>
                  <a:ea typeface="ＭＳ Ｐゴシック" pitchFamily="34" charset="-128"/>
                </a:defRPr>
              </a:lvl1pPr>
              <a:lvl2pPr marL="742950" indent="-285750" eaLnBrk="0" hangingPunct="0">
                <a:defRPr sz="900" b="1">
                  <a:solidFill>
                    <a:schemeClr val="accent2"/>
                  </a:solidFill>
                  <a:latin typeface="Arial" charset="0"/>
                  <a:ea typeface="ＭＳ Ｐゴシック" pitchFamily="34" charset="-128"/>
                </a:defRPr>
              </a:lvl2pPr>
              <a:lvl3pPr marL="1143000" indent="-228600" eaLnBrk="0" hangingPunct="0">
                <a:defRPr sz="900" b="1">
                  <a:solidFill>
                    <a:schemeClr val="accent2"/>
                  </a:solidFill>
                  <a:latin typeface="Arial" charset="0"/>
                  <a:ea typeface="ＭＳ Ｐゴシック" pitchFamily="34" charset="-128"/>
                </a:defRPr>
              </a:lvl3pPr>
              <a:lvl4pPr marL="1600200" indent="-228600" eaLnBrk="0" hangingPunct="0">
                <a:defRPr sz="900" b="1">
                  <a:solidFill>
                    <a:schemeClr val="accent2"/>
                  </a:solidFill>
                  <a:latin typeface="Arial" charset="0"/>
                  <a:ea typeface="ＭＳ Ｐゴシック" pitchFamily="34" charset="-128"/>
                </a:defRPr>
              </a:lvl4pPr>
              <a:lvl5pPr marL="2057400" indent="-228600" eaLnBrk="0" hangingPunct="0">
                <a:defRPr sz="900" b="1">
                  <a:solidFill>
                    <a:schemeClr val="accent2"/>
                  </a:solidFill>
                  <a:latin typeface="Arial" charset="0"/>
                  <a:ea typeface="ＭＳ Ｐゴシック" pitchFamily="34" charset="-128"/>
                </a:defRPr>
              </a:lvl5pPr>
              <a:lvl6pPr marL="2514600" indent="-228600" eaLnBrk="0" fontAlgn="base" hangingPunct="0">
                <a:spcBef>
                  <a:spcPct val="0"/>
                </a:spcBef>
                <a:spcAft>
                  <a:spcPct val="0"/>
                </a:spcAft>
                <a:defRPr sz="900" b="1">
                  <a:solidFill>
                    <a:schemeClr val="accent2"/>
                  </a:solidFill>
                  <a:latin typeface="Arial" charset="0"/>
                  <a:ea typeface="ＭＳ Ｐゴシック" pitchFamily="34" charset="-128"/>
                </a:defRPr>
              </a:lvl6pPr>
              <a:lvl7pPr marL="2971800" indent="-228600" eaLnBrk="0" fontAlgn="base" hangingPunct="0">
                <a:spcBef>
                  <a:spcPct val="0"/>
                </a:spcBef>
                <a:spcAft>
                  <a:spcPct val="0"/>
                </a:spcAft>
                <a:defRPr sz="900" b="1">
                  <a:solidFill>
                    <a:schemeClr val="accent2"/>
                  </a:solidFill>
                  <a:latin typeface="Arial" charset="0"/>
                  <a:ea typeface="ＭＳ Ｐゴシック" pitchFamily="34" charset="-128"/>
                </a:defRPr>
              </a:lvl7pPr>
              <a:lvl8pPr marL="3429000" indent="-228600" eaLnBrk="0" fontAlgn="base" hangingPunct="0">
                <a:spcBef>
                  <a:spcPct val="0"/>
                </a:spcBef>
                <a:spcAft>
                  <a:spcPct val="0"/>
                </a:spcAft>
                <a:defRPr sz="900" b="1">
                  <a:solidFill>
                    <a:schemeClr val="accent2"/>
                  </a:solidFill>
                  <a:latin typeface="Arial" charset="0"/>
                  <a:ea typeface="ＭＳ Ｐゴシック" pitchFamily="34" charset="-128"/>
                </a:defRPr>
              </a:lvl8pPr>
              <a:lvl9pPr marL="3886200" indent="-228600" eaLnBrk="0" fontAlgn="base" hangingPunct="0">
                <a:spcBef>
                  <a:spcPct val="0"/>
                </a:spcBef>
                <a:spcAft>
                  <a:spcPct val="0"/>
                </a:spcAft>
                <a:defRPr sz="900" b="1">
                  <a:solidFill>
                    <a:schemeClr val="accent2"/>
                  </a:solidFill>
                  <a:latin typeface="Arial" charset="0"/>
                  <a:ea typeface="ＭＳ Ｐゴシック" pitchFamily="34" charset="-128"/>
                </a:defRPr>
              </a:lvl9pPr>
            </a:lstStyle>
            <a:p>
              <a:pPr marL="0" marR="0" lvl="0" indent="0" algn="ctr" defTabSz="914400" eaLnBrk="1" fontAlgn="auto" latinLnBrk="0" hangingPunct="1">
                <a:spcBef>
                  <a:spcPts val="0"/>
                </a:spcBef>
                <a:spcAft>
                  <a:spcPts val="0"/>
                </a:spcAft>
                <a:buClrTx/>
                <a:buSzTx/>
                <a:buFontTx/>
                <a:buNone/>
                <a:tabLst/>
                <a:defRPr/>
              </a:pPr>
              <a:r>
                <a:rPr kumimoji="0" lang="en-US" sz="700" b="0" i="0" u="none" strike="noStrike" kern="0" cap="none" spc="0" normalizeH="0" baseline="0" noProof="0" dirty="0" smtClean="0">
                  <a:ln>
                    <a:noFill/>
                  </a:ln>
                  <a:solidFill>
                    <a:srgbClr val="103184"/>
                  </a:solidFill>
                  <a:effectLst/>
                  <a:uLnTx/>
                  <a:uFillTx/>
                  <a:latin typeface="+mn-lt"/>
                  <a:ea typeface="ＭＳ Ｐゴシック" pitchFamily="34" charset="-128"/>
                </a:rPr>
                <a:t>Business Object services</a:t>
              </a:r>
            </a:p>
          </p:txBody>
        </p:sp>
        <p:sp>
          <p:nvSpPr>
            <p:cNvPr id="228" name="Text Box 244"/>
            <p:cNvSpPr txBox="1">
              <a:spLocks noChangeArrowheads="1"/>
            </p:cNvSpPr>
            <p:nvPr/>
          </p:nvSpPr>
          <p:spPr bwMode="auto">
            <a:xfrm>
              <a:off x="6520771" y="5187436"/>
              <a:ext cx="934528" cy="335912"/>
            </a:xfrm>
            <a:prstGeom prst="rect">
              <a:avLst/>
            </a:prstGeom>
            <a:solidFill>
              <a:srgbClr val="BDDEF3"/>
            </a:solidFill>
            <a:ln w="9525" algn="ctr">
              <a:solidFill>
                <a:srgbClr val="4B91CD"/>
              </a:solidFill>
              <a:miter lim="800000"/>
              <a:headEnd/>
              <a:tailEnd/>
            </a:ln>
          </p:spPr>
          <p:txBody>
            <a:bodyPr lIns="35994" tIns="35994" rIns="35994" bIns="35994" anchor="ctr" anchorCtr="1"/>
            <a:lstStyle>
              <a:lvl1pPr eaLnBrk="0" hangingPunct="0">
                <a:defRPr sz="900" b="1">
                  <a:solidFill>
                    <a:schemeClr val="accent2"/>
                  </a:solidFill>
                  <a:latin typeface="Arial" charset="0"/>
                  <a:ea typeface="ＭＳ Ｐゴシック" pitchFamily="34" charset="-128"/>
                </a:defRPr>
              </a:lvl1pPr>
              <a:lvl2pPr marL="742950" indent="-285750" eaLnBrk="0" hangingPunct="0">
                <a:defRPr sz="900" b="1">
                  <a:solidFill>
                    <a:schemeClr val="accent2"/>
                  </a:solidFill>
                  <a:latin typeface="Arial" charset="0"/>
                  <a:ea typeface="ＭＳ Ｐゴシック" pitchFamily="34" charset="-128"/>
                </a:defRPr>
              </a:lvl2pPr>
              <a:lvl3pPr marL="1143000" indent="-228600" eaLnBrk="0" hangingPunct="0">
                <a:defRPr sz="900" b="1">
                  <a:solidFill>
                    <a:schemeClr val="accent2"/>
                  </a:solidFill>
                  <a:latin typeface="Arial" charset="0"/>
                  <a:ea typeface="ＭＳ Ｐゴシック" pitchFamily="34" charset="-128"/>
                </a:defRPr>
              </a:lvl3pPr>
              <a:lvl4pPr marL="1600200" indent="-228600" eaLnBrk="0" hangingPunct="0">
                <a:defRPr sz="900" b="1">
                  <a:solidFill>
                    <a:schemeClr val="accent2"/>
                  </a:solidFill>
                  <a:latin typeface="Arial" charset="0"/>
                  <a:ea typeface="ＭＳ Ｐゴシック" pitchFamily="34" charset="-128"/>
                </a:defRPr>
              </a:lvl4pPr>
              <a:lvl5pPr marL="2057400" indent="-228600" eaLnBrk="0" hangingPunct="0">
                <a:defRPr sz="900" b="1">
                  <a:solidFill>
                    <a:schemeClr val="accent2"/>
                  </a:solidFill>
                  <a:latin typeface="Arial" charset="0"/>
                  <a:ea typeface="ＭＳ Ｐゴシック" pitchFamily="34" charset="-128"/>
                </a:defRPr>
              </a:lvl5pPr>
              <a:lvl6pPr marL="2514600" indent="-228600" eaLnBrk="0" fontAlgn="base" hangingPunct="0">
                <a:spcBef>
                  <a:spcPct val="0"/>
                </a:spcBef>
                <a:spcAft>
                  <a:spcPct val="0"/>
                </a:spcAft>
                <a:defRPr sz="900" b="1">
                  <a:solidFill>
                    <a:schemeClr val="accent2"/>
                  </a:solidFill>
                  <a:latin typeface="Arial" charset="0"/>
                  <a:ea typeface="ＭＳ Ｐゴシック" pitchFamily="34" charset="-128"/>
                </a:defRPr>
              </a:lvl6pPr>
              <a:lvl7pPr marL="2971800" indent="-228600" eaLnBrk="0" fontAlgn="base" hangingPunct="0">
                <a:spcBef>
                  <a:spcPct val="0"/>
                </a:spcBef>
                <a:spcAft>
                  <a:spcPct val="0"/>
                </a:spcAft>
                <a:defRPr sz="900" b="1">
                  <a:solidFill>
                    <a:schemeClr val="accent2"/>
                  </a:solidFill>
                  <a:latin typeface="Arial" charset="0"/>
                  <a:ea typeface="ＭＳ Ｐゴシック" pitchFamily="34" charset="-128"/>
                </a:defRPr>
              </a:lvl7pPr>
              <a:lvl8pPr marL="3429000" indent="-228600" eaLnBrk="0" fontAlgn="base" hangingPunct="0">
                <a:spcBef>
                  <a:spcPct val="0"/>
                </a:spcBef>
                <a:spcAft>
                  <a:spcPct val="0"/>
                </a:spcAft>
                <a:defRPr sz="900" b="1">
                  <a:solidFill>
                    <a:schemeClr val="accent2"/>
                  </a:solidFill>
                  <a:latin typeface="Arial" charset="0"/>
                  <a:ea typeface="ＭＳ Ｐゴシック" pitchFamily="34" charset="-128"/>
                </a:defRPr>
              </a:lvl8pPr>
              <a:lvl9pPr marL="3886200" indent="-228600" eaLnBrk="0" fontAlgn="base" hangingPunct="0">
                <a:spcBef>
                  <a:spcPct val="0"/>
                </a:spcBef>
                <a:spcAft>
                  <a:spcPct val="0"/>
                </a:spcAft>
                <a:defRPr sz="900" b="1">
                  <a:solidFill>
                    <a:schemeClr val="accent2"/>
                  </a:solidFill>
                  <a:latin typeface="Arial" charset="0"/>
                  <a:ea typeface="ＭＳ Ｐゴシック" pitchFamily="34" charset="-128"/>
                </a:defRPr>
              </a:lvl9pPr>
            </a:lstStyle>
            <a:p>
              <a:pPr marL="0" marR="0" lvl="0" indent="0" algn="ctr" defTabSz="914400" eaLnBrk="1" fontAlgn="auto" latinLnBrk="0" hangingPunct="1">
                <a:spcBef>
                  <a:spcPts val="0"/>
                </a:spcBef>
                <a:spcAft>
                  <a:spcPts val="0"/>
                </a:spcAft>
                <a:buClrTx/>
                <a:buSzTx/>
                <a:buFontTx/>
                <a:buNone/>
                <a:tabLst/>
                <a:defRPr/>
              </a:pPr>
              <a:r>
                <a:rPr kumimoji="0" lang="en-US" sz="700" b="0" i="0" u="none" strike="noStrike" kern="0" cap="none" spc="0" normalizeH="0" baseline="0" noProof="0" smtClean="0">
                  <a:ln>
                    <a:noFill/>
                  </a:ln>
                  <a:solidFill>
                    <a:srgbClr val="103184"/>
                  </a:solidFill>
                  <a:effectLst/>
                  <a:uLnTx/>
                  <a:uFillTx/>
                  <a:latin typeface="+mn-lt"/>
                  <a:ea typeface="ＭＳ Ｐゴシック" pitchFamily="34" charset="-128"/>
                </a:rPr>
                <a:t>Search services</a:t>
              </a:r>
            </a:p>
          </p:txBody>
        </p:sp>
        <p:sp>
          <p:nvSpPr>
            <p:cNvPr id="229" name="Text Box 244"/>
            <p:cNvSpPr txBox="1">
              <a:spLocks noChangeArrowheads="1"/>
            </p:cNvSpPr>
            <p:nvPr/>
          </p:nvSpPr>
          <p:spPr bwMode="auto">
            <a:xfrm>
              <a:off x="3915861" y="5187436"/>
              <a:ext cx="934528" cy="335912"/>
            </a:xfrm>
            <a:prstGeom prst="rect">
              <a:avLst/>
            </a:prstGeom>
            <a:solidFill>
              <a:srgbClr val="BDDEF3"/>
            </a:solidFill>
            <a:ln w="9525" algn="ctr">
              <a:solidFill>
                <a:srgbClr val="4B91CD"/>
              </a:solidFill>
              <a:miter lim="800000"/>
              <a:headEnd/>
              <a:tailEnd/>
            </a:ln>
          </p:spPr>
          <p:txBody>
            <a:bodyPr lIns="35994" tIns="35994" rIns="35994" bIns="35994" anchor="ctr" anchorCtr="1"/>
            <a:lstStyle>
              <a:lvl1pPr eaLnBrk="0" hangingPunct="0">
                <a:defRPr sz="900" b="1">
                  <a:solidFill>
                    <a:schemeClr val="accent2"/>
                  </a:solidFill>
                  <a:latin typeface="Arial" charset="0"/>
                  <a:ea typeface="ＭＳ Ｐゴシック" pitchFamily="34" charset="-128"/>
                </a:defRPr>
              </a:lvl1pPr>
              <a:lvl2pPr marL="742950" indent="-285750" eaLnBrk="0" hangingPunct="0">
                <a:defRPr sz="900" b="1">
                  <a:solidFill>
                    <a:schemeClr val="accent2"/>
                  </a:solidFill>
                  <a:latin typeface="Arial" charset="0"/>
                  <a:ea typeface="ＭＳ Ｐゴシック" pitchFamily="34" charset="-128"/>
                </a:defRPr>
              </a:lvl2pPr>
              <a:lvl3pPr marL="1143000" indent="-228600" eaLnBrk="0" hangingPunct="0">
                <a:defRPr sz="900" b="1">
                  <a:solidFill>
                    <a:schemeClr val="accent2"/>
                  </a:solidFill>
                  <a:latin typeface="Arial" charset="0"/>
                  <a:ea typeface="ＭＳ Ｐゴシック" pitchFamily="34" charset="-128"/>
                </a:defRPr>
              </a:lvl3pPr>
              <a:lvl4pPr marL="1600200" indent="-228600" eaLnBrk="0" hangingPunct="0">
                <a:defRPr sz="900" b="1">
                  <a:solidFill>
                    <a:schemeClr val="accent2"/>
                  </a:solidFill>
                  <a:latin typeface="Arial" charset="0"/>
                  <a:ea typeface="ＭＳ Ｐゴシック" pitchFamily="34" charset="-128"/>
                </a:defRPr>
              </a:lvl4pPr>
              <a:lvl5pPr marL="2057400" indent="-228600" eaLnBrk="0" hangingPunct="0">
                <a:defRPr sz="900" b="1">
                  <a:solidFill>
                    <a:schemeClr val="accent2"/>
                  </a:solidFill>
                  <a:latin typeface="Arial" charset="0"/>
                  <a:ea typeface="ＭＳ Ｐゴシック" pitchFamily="34" charset="-128"/>
                </a:defRPr>
              </a:lvl5pPr>
              <a:lvl6pPr marL="2514600" indent="-228600" eaLnBrk="0" fontAlgn="base" hangingPunct="0">
                <a:spcBef>
                  <a:spcPct val="0"/>
                </a:spcBef>
                <a:spcAft>
                  <a:spcPct val="0"/>
                </a:spcAft>
                <a:defRPr sz="900" b="1">
                  <a:solidFill>
                    <a:schemeClr val="accent2"/>
                  </a:solidFill>
                  <a:latin typeface="Arial" charset="0"/>
                  <a:ea typeface="ＭＳ Ｐゴシック" pitchFamily="34" charset="-128"/>
                </a:defRPr>
              </a:lvl6pPr>
              <a:lvl7pPr marL="2971800" indent="-228600" eaLnBrk="0" fontAlgn="base" hangingPunct="0">
                <a:spcBef>
                  <a:spcPct val="0"/>
                </a:spcBef>
                <a:spcAft>
                  <a:spcPct val="0"/>
                </a:spcAft>
                <a:defRPr sz="900" b="1">
                  <a:solidFill>
                    <a:schemeClr val="accent2"/>
                  </a:solidFill>
                  <a:latin typeface="Arial" charset="0"/>
                  <a:ea typeface="ＭＳ Ｐゴシック" pitchFamily="34" charset="-128"/>
                </a:defRPr>
              </a:lvl7pPr>
              <a:lvl8pPr marL="3429000" indent="-228600" eaLnBrk="0" fontAlgn="base" hangingPunct="0">
                <a:spcBef>
                  <a:spcPct val="0"/>
                </a:spcBef>
                <a:spcAft>
                  <a:spcPct val="0"/>
                </a:spcAft>
                <a:defRPr sz="900" b="1">
                  <a:solidFill>
                    <a:schemeClr val="accent2"/>
                  </a:solidFill>
                  <a:latin typeface="Arial" charset="0"/>
                  <a:ea typeface="ＭＳ Ｐゴシック" pitchFamily="34" charset="-128"/>
                </a:defRPr>
              </a:lvl8pPr>
              <a:lvl9pPr marL="3886200" indent="-228600" eaLnBrk="0" fontAlgn="base" hangingPunct="0">
                <a:spcBef>
                  <a:spcPct val="0"/>
                </a:spcBef>
                <a:spcAft>
                  <a:spcPct val="0"/>
                </a:spcAft>
                <a:defRPr sz="900" b="1">
                  <a:solidFill>
                    <a:schemeClr val="accent2"/>
                  </a:solidFill>
                  <a:latin typeface="Arial" charset="0"/>
                  <a:ea typeface="ＭＳ Ｐゴシック" pitchFamily="34" charset="-128"/>
                </a:defRPr>
              </a:lvl9pPr>
            </a:lstStyle>
            <a:p>
              <a:pPr marL="0" marR="0" lvl="0" indent="0" algn="ctr" defTabSz="914400" eaLnBrk="1" fontAlgn="auto" latinLnBrk="0" hangingPunct="1">
                <a:spcBef>
                  <a:spcPts val="0"/>
                </a:spcBef>
                <a:spcAft>
                  <a:spcPts val="0"/>
                </a:spcAft>
                <a:buClrTx/>
                <a:buSzTx/>
                <a:buFontTx/>
                <a:buNone/>
                <a:tabLst/>
                <a:defRPr/>
              </a:pPr>
              <a:r>
                <a:rPr kumimoji="0" lang="en-US" sz="700" b="0" i="0" u="none" strike="noStrike" kern="0" cap="none" spc="0" normalizeH="0" baseline="0" noProof="0" smtClean="0">
                  <a:ln>
                    <a:noFill/>
                  </a:ln>
                  <a:solidFill>
                    <a:srgbClr val="103184"/>
                  </a:solidFill>
                  <a:effectLst/>
                  <a:uLnTx/>
                  <a:uFillTx/>
                  <a:latin typeface="+mn-lt"/>
                  <a:ea typeface="ＭＳ Ｐゴシック" pitchFamily="34" charset="-128"/>
                </a:rPr>
                <a:t>Real-Time &amp; BigData</a:t>
              </a:r>
            </a:p>
            <a:p>
              <a:pPr marL="0" marR="0" lvl="0" indent="0" algn="ctr" defTabSz="914400" eaLnBrk="1" fontAlgn="auto" latinLnBrk="0" hangingPunct="1">
                <a:spcBef>
                  <a:spcPts val="0"/>
                </a:spcBef>
                <a:spcAft>
                  <a:spcPts val="0"/>
                </a:spcAft>
                <a:buClrTx/>
                <a:buSzTx/>
                <a:buFontTx/>
                <a:buNone/>
                <a:tabLst/>
                <a:defRPr/>
              </a:pPr>
              <a:r>
                <a:rPr kumimoji="0" lang="en-US" sz="700" b="0" i="0" u="none" strike="noStrike" kern="0" cap="none" spc="0" normalizeH="0" baseline="0" noProof="0" smtClean="0">
                  <a:ln>
                    <a:noFill/>
                  </a:ln>
                  <a:solidFill>
                    <a:srgbClr val="103184"/>
                  </a:solidFill>
                  <a:effectLst/>
                  <a:uLnTx/>
                  <a:uFillTx/>
                  <a:latin typeface="+mn-lt"/>
                  <a:ea typeface="ＭＳ Ｐゴシック" pitchFamily="34" charset="-128"/>
                </a:rPr>
                <a:t>Analytics</a:t>
              </a:r>
            </a:p>
          </p:txBody>
        </p:sp>
      </p:grpSp>
      <p:grpSp>
        <p:nvGrpSpPr>
          <p:cNvPr id="230" name="Group 229"/>
          <p:cNvGrpSpPr/>
          <p:nvPr/>
        </p:nvGrpSpPr>
        <p:grpSpPr>
          <a:xfrm>
            <a:off x="1236690" y="1064003"/>
            <a:ext cx="7432646" cy="240218"/>
            <a:chOff x="948774" y="1456258"/>
            <a:chExt cx="7947646" cy="233713"/>
          </a:xfrm>
        </p:grpSpPr>
        <p:sp>
          <p:nvSpPr>
            <p:cNvPr id="231" name="Text Box 232"/>
            <p:cNvSpPr txBox="1">
              <a:spLocks noChangeArrowheads="1"/>
            </p:cNvSpPr>
            <p:nvPr/>
          </p:nvSpPr>
          <p:spPr bwMode="auto">
            <a:xfrm>
              <a:off x="948774" y="1456258"/>
              <a:ext cx="552342" cy="233713"/>
            </a:xfrm>
            <a:prstGeom prst="rect">
              <a:avLst/>
            </a:prstGeom>
            <a:solidFill>
              <a:srgbClr val="BDDEF3"/>
            </a:solidFill>
            <a:ln w="9525" algn="ctr">
              <a:solidFill>
                <a:srgbClr val="91C8EB"/>
              </a:solidFill>
              <a:miter lim="800000"/>
              <a:headEnd/>
              <a:tailEnd/>
            </a:ln>
          </p:spPr>
          <p:txBody>
            <a:bodyPr lIns="14398" tIns="35994" rIns="14398" bIns="35994" anchor="ctr" anchorCtr="1"/>
            <a:lstStyle>
              <a:lvl1pPr eaLnBrk="0" hangingPunct="0">
                <a:defRPr sz="900" b="1">
                  <a:solidFill>
                    <a:schemeClr val="accent2"/>
                  </a:solidFill>
                  <a:latin typeface="Arial" charset="0"/>
                  <a:ea typeface="ＭＳ Ｐゴシック" pitchFamily="34" charset="-128"/>
                </a:defRPr>
              </a:lvl1pPr>
              <a:lvl2pPr marL="742950" indent="-285750" eaLnBrk="0" hangingPunct="0">
                <a:defRPr sz="900" b="1">
                  <a:solidFill>
                    <a:schemeClr val="accent2"/>
                  </a:solidFill>
                  <a:latin typeface="Arial" charset="0"/>
                  <a:ea typeface="ＭＳ Ｐゴシック" pitchFamily="34" charset="-128"/>
                </a:defRPr>
              </a:lvl2pPr>
              <a:lvl3pPr marL="1143000" indent="-228600" eaLnBrk="0" hangingPunct="0">
                <a:defRPr sz="900" b="1">
                  <a:solidFill>
                    <a:schemeClr val="accent2"/>
                  </a:solidFill>
                  <a:latin typeface="Arial" charset="0"/>
                  <a:ea typeface="ＭＳ Ｐゴシック" pitchFamily="34" charset="-128"/>
                </a:defRPr>
              </a:lvl3pPr>
              <a:lvl4pPr marL="1600200" indent="-228600" eaLnBrk="0" hangingPunct="0">
                <a:defRPr sz="900" b="1">
                  <a:solidFill>
                    <a:schemeClr val="accent2"/>
                  </a:solidFill>
                  <a:latin typeface="Arial" charset="0"/>
                  <a:ea typeface="ＭＳ Ｐゴシック" pitchFamily="34" charset="-128"/>
                </a:defRPr>
              </a:lvl4pPr>
              <a:lvl5pPr marL="2057400" indent="-228600" eaLnBrk="0" hangingPunct="0">
                <a:defRPr sz="900" b="1">
                  <a:solidFill>
                    <a:schemeClr val="accent2"/>
                  </a:solidFill>
                  <a:latin typeface="Arial" charset="0"/>
                  <a:ea typeface="ＭＳ Ｐゴシック" pitchFamily="34" charset="-128"/>
                </a:defRPr>
              </a:lvl5pPr>
              <a:lvl6pPr marL="2514600" indent="-228600" eaLnBrk="0" fontAlgn="base" hangingPunct="0">
                <a:spcBef>
                  <a:spcPct val="0"/>
                </a:spcBef>
                <a:spcAft>
                  <a:spcPct val="0"/>
                </a:spcAft>
                <a:defRPr sz="900" b="1">
                  <a:solidFill>
                    <a:schemeClr val="accent2"/>
                  </a:solidFill>
                  <a:latin typeface="Arial" charset="0"/>
                  <a:ea typeface="ＭＳ Ｐゴシック" pitchFamily="34" charset="-128"/>
                </a:defRPr>
              </a:lvl6pPr>
              <a:lvl7pPr marL="2971800" indent="-228600" eaLnBrk="0" fontAlgn="base" hangingPunct="0">
                <a:spcBef>
                  <a:spcPct val="0"/>
                </a:spcBef>
                <a:spcAft>
                  <a:spcPct val="0"/>
                </a:spcAft>
                <a:defRPr sz="900" b="1">
                  <a:solidFill>
                    <a:schemeClr val="accent2"/>
                  </a:solidFill>
                  <a:latin typeface="Arial" charset="0"/>
                  <a:ea typeface="ＭＳ Ｐゴシック" pitchFamily="34" charset="-128"/>
                </a:defRPr>
              </a:lvl7pPr>
              <a:lvl8pPr marL="3429000" indent="-228600" eaLnBrk="0" fontAlgn="base" hangingPunct="0">
                <a:spcBef>
                  <a:spcPct val="0"/>
                </a:spcBef>
                <a:spcAft>
                  <a:spcPct val="0"/>
                </a:spcAft>
                <a:defRPr sz="900" b="1">
                  <a:solidFill>
                    <a:schemeClr val="accent2"/>
                  </a:solidFill>
                  <a:latin typeface="Arial" charset="0"/>
                  <a:ea typeface="ＭＳ Ｐゴシック" pitchFamily="34" charset="-128"/>
                </a:defRPr>
              </a:lvl8pPr>
              <a:lvl9pPr marL="3886200" indent="-228600" eaLnBrk="0" fontAlgn="base" hangingPunct="0">
                <a:spcBef>
                  <a:spcPct val="0"/>
                </a:spcBef>
                <a:spcAft>
                  <a:spcPct val="0"/>
                </a:spcAft>
                <a:defRPr sz="900" b="1">
                  <a:solidFill>
                    <a:schemeClr val="accent2"/>
                  </a:solidFill>
                  <a:latin typeface="Arial" charset="0"/>
                  <a:ea typeface="ＭＳ Ｐゴシック" pitchFamily="34" charset="-128"/>
                </a:defRPr>
              </a:lvl9pPr>
            </a:lstStyle>
            <a:p>
              <a:pPr marL="0" marR="0" lvl="0" indent="0" algn="ctr" defTabSz="914400" eaLnBrk="1" fontAlgn="auto" latinLnBrk="0" hangingPunct="1">
                <a:spcBef>
                  <a:spcPts val="0"/>
                </a:spcBef>
                <a:spcAft>
                  <a:spcPts val="0"/>
                </a:spcAft>
                <a:buClrTx/>
                <a:buSzTx/>
                <a:buFontTx/>
                <a:buNone/>
                <a:tabLst/>
                <a:defRPr/>
              </a:pPr>
              <a:r>
                <a:rPr kumimoji="0" lang="en-US" sz="700" b="1" i="0" u="none" strike="noStrike" kern="0" cap="none" spc="0" normalizeH="0" baseline="0" noProof="0" dirty="0" smtClean="0">
                  <a:ln>
                    <a:noFill/>
                  </a:ln>
                  <a:solidFill>
                    <a:srgbClr val="103184"/>
                  </a:solidFill>
                  <a:effectLst/>
                  <a:uLnTx/>
                  <a:uFillTx/>
                  <a:latin typeface="+mn-lt"/>
                  <a:ea typeface="ＭＳ Ｐゴシック" pitchFamily="34" charset="-128"/>
                </a:rPr>
                <a:t>Postal mails</a:t>
              </a:r>
            </a:p>
          </p:txBody>
        </p:sp>
        <p:sp>
          <p:nvSpPr>
            <p:cNvPr id="232" name="Text Box 235"/>
            <p:cNvSpPr txBox="1">
              <a:spLocks noChangeArrowheads="1"/>
            </p:cNvSpPr>
            <p:nvPr/>
          </p:nvSpPr>
          <p:spPr bwMode="auto">
            <a:xfrm>
              <a:off x="3465108" y="1456258"/>
              <a:ext cx="552342" cy="233713"/>
            </a:xfrm>
            <a:prstGeom prst="rect">
              <a:avLst/>
            </a:prstGeom>
            <a:solidFill>
              <a:srgbClr val="008000"/>
            </a:solidFill>
            <a:ln w="9525" algn="ctr">
              <a:solidFill>
                <a:srgbClr val="91C8EB"/>
              </a:solidFill>
              <a:miter lim="800000"/>
              <a:headEnd/>
              <a:tailEnd/>
            </a:ln>
          </p:spPr>
          <p:txBody>
            <a:bodyPr lIns="14398" tIns="35994" rIns="14398" bIns="35994" anchor="ctr" anchorCtr="1"/>
            <a:lstStyle>
              <a:defPPr>
                <a:defRPr lang="fr-FR"/>
              </a:defPPr>
              <a:lvl1pPr marL="0" marR="0" lvl="0" indent="0" algn="ctr" defTabSz="914400" eaLnBrk="1" fontAlgn="auto" latinLnBrk="0" hangingPunct="1">
                <a:lnSpc>
                  <a:spcPct val="90000"/>
                </a:lnSpc>
                <a:spcBef>
                  <a:spcPct val="25000"/>
                </a:spcBef>
                <a:spcAft>
                  <a:spcPts val="0"/>
                </a:spcAft>
                <a:buClrTx/>
                <a:buSzTx/>
                <a:buFontTx/>
                <a:buNone/>
                <a:tabLst/>
                <a:defRPr kumimoji="0" sz="700" i="0" u="none" strike="noStrike" kern="0" cap="none" spc="0" normalizeH="0" baseline="0">
                  <a:ln>
                    <a:noFill/>
                  </a:ln>
                  <a:solidFill>
                    <a:schemeClr val="bg1"/>
                  </a:solidFill>
                  <a:effectLst/>
                  <a:uLnTx/>
                  <a:uFillTx/>
                </a:defRPr>
              </a:lvl1pPr>
              <a:lvl2pPr marL="742950" indent="-285750" eaLnBrk="0" hangingPunct="0"/>
              <a:lvl3pPr marL="1143000" indent="-228600" eaLnBrk="0" hangingPunct="0"/>
              <a:lvl4pPr marL="1600200" indent="-228600" eaLnBrk="0" hangingPunct="0"/>
              <a:lvl5pPr marL="2057400" indent="-228600" eaLnBrk="0" hangingPunct="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pPr>
                <a:lnSpc>
                  <a:spcPct val="100000"/>
                </a:lnSpc>
                <a:spcBef>
                  <a:spcPts val="0"/>
                </a:spcBef>
              </a:pPr>
              <a:r>
                <a:rPr lang="en-US" dirty="0">
                  <a:latin typeface="+mn-lt"/>
                </a:rPr>
                <a:t>Fax</a:t>
              </a:r>
            </a:p>
          </p:txBody>
        </p:sp>
        <p:sp>
          <p:nvSpPr>
            <p:cNvPr id="233" name="Text Box 238"/>
            <p:cNvSpPr txBox="1">
              <a:spLocks noChangeArrowheads="1"/>
            </p:cNvSpPr>
            <p:nvPr/>
          </p:nvSpPr>
          <p:spPr bwMode="auto">
            <a:xfrm>
              <a:off x="5877965" y="1456258"/>
              <a:ext cx="550820" cy="233713"/>
            </a:xfrm>
            <a:prstGeom prst="rect">
              <a:avLst/>
            </a:prstGeom>
            <a:solidFill>
              <a:srgbClr val="BDDEF3"/>
            </a:solidFill>
            <a:ln w="9525" algn="ctr">
              <a:solidFill>
                <a:srgbClr val="91C8EB"/>
              </a:solidFill>
              <a:miter lim="800000"/>
              <a:headEnd/>
              <a:tailEnd/>
            </a:ln>
          </p:spPr>
          <p:txBody>
            <a:bodyPr lIns="14398" tIns="35994" rIns="14398" bIns="35994" anchor="ctr" anchorCtr="1"/>
            <a:lstStyle>
              <a:lvl1pPr eaLnBrk="0" hangingPunct="0">
                <a:defRPr sz="900" b="1">
                  <a:solidFill>
                    <a:schemeClr val="accent2"/>
                  </a:solidFill>
                  <a:latin typeface="Arial" charset="0"/>
                  <a:ea typeface="ＭＳ Ｐゴシック" pitchFamily="34" charset="-128"/>
                </a:defRPr>
              </a:lvl1pPr>
              <a:lvl2pPr marL="742950" indent="-285750" eaLnBrk="0" hangingPunct="0">
                <a:defRPr sz="900" b="1">
                  <a:solidFill>
                    <a:schemeClr val="accent2"/>
                  </a:solidFill>
                  <a:latin typeface="Arial" charset="0"/>
                  <a:ea typeface="ＭＳ Ｐゴシック" pitchFamily="34" charset="-128"/>
                </a:defRPr>
              </a:lvl2pPr>
              <a:lvl3pPr marL="1143000" indent="-228600" eaLnBrk="0" hangingPunct="0">
                <a:defRPr sz="900" b="1">
                  <a:solidFill>
                    <a:schemeClr val="accent2"/>
                  </a:solidFill>
                  <a:latin typeface="Arial" charset="0"/>
                  <a:ea typeface="ＭＳ Ｐゴシック" pitchFamily="34" charset="-128"/>
                </a:defRPr>
              </a:lvl3pPr>
              <a:lvl4pPr marL="1600200" indent="-228600" eaLnBrk="0" hangingPunct="0">
                <a:defRPr sz="900" b="1">
                  <a:solidFill>
                    <a:schemeClr val="accent2"/>
                  </a:solidFill>
                  <a:latin typeface="Arial" charset="0"/>
                  <a:ea typeface="ＭＳ Ｐゴシック" pitchFamily="34" charset="-128"/>
                </a:defRPr>
              </a:lvl4pPr>
              <a:lvl5pPr marL="2057400" indent="-228600" eaLnBrk="0" hangingPunct="0">
                <a:defRPr sz="900" b="1">
                  <a:solidFill>
                    <a:schemeClr val="accent2"/>
                  </a:solidFill>
                  <a:latin typeface="Arial" charset="0"/>
                  <a:ea typeface="ＭＳ Ｐゴシック" pitchFamily="34" charset="-128"/>
                </a:defRPr>
              </a:lvl5pPr>
              <a:lvl6pPr marL="2514600" indent="-228600" eaLnBrk="0" fontAlgn="base" hangingPunct="0">
                <a:spcBef>
                  <a:spcPct val="0"/>
                </a:spcBef>
                <a:spcAft>
                  <a:spcPct val="0"/>
                </a:spcAft>
                <a:defRPr sz="900" b="1">
                  <a:solidFill>
                    <a:schemeClr val="accent2"/>
                  </a:solidFill>
                  <a:latin typeface="Arial" charset="0"/>
                  <a:ea typeface="ＭＳ Ｐゴシック" pitchFamily="34" charset="-128"/>
                </a:defRPr>
              </a:lvl6pPr>
              <a:lvl7pPr marL="2971800" indent="-228600" eaLnBrk="0" fontAlgn="base" hangingPunct="0">
                <a:spcBef>
                  <a:spcPct val="0"/>
                </a:spcBef>
                <a:spcAft>
                  <a:spcPct val="0"/>
                </a:spcAft>
                <a:defRPr sz="900" b="1">
                  <a:solidFill>
                    <a:schemeClr val="accent2"/>
                  </a:solidFill>
                  <a:latin typeface="Arial" charset="0"/>
                  <a:ea typeface="ＭＳ Ｐゴシック" pitchFamily="34" charset="-128"/>
                </a:defRPr>
              </a:lvl7pPr>
              <a:lvl8pPr marL="3429000" indent="-228600" eaLnBrk="0" fontAlgn="base" hangingPunct="0">
                <a:spcBef>
                  <a:spcPct val="0"/>
                </a:spcBef>
                <a:spcAft>
                  <a:spcPct val="0"/>
                </a:spcAft>
                <a:defRPr sz="900" b="1">
                  <a:solidFill>
                    <a:schemeClr val="accent2"/>
                  </a:solidFill>
                  <a:latin typeface="Arial" charset="0"/>
                  <a:ea typeface="ＭＳ Ｐゴシック" pitchFamily="34" charset="-128"/>
                </a:defRPr>
              </a:lvl8pPr>
              <a:lvl9pPr marL="3886200" indent="-228600" eaLnBrk="0" fontAlgn="base" hangingPunct="0">
                <a:spcBef>
                  <a:spcPct val="0"/>
                </a:spcBef>
                <a:spcAft>
                  <a:spcPct val="0"/>
                </a:spcAft>
                <a:defRPr sz="900" b="1">
                  <a:solidFill>
                    <a:schemeClr val="accent2"/>
                  </a:solidFill>
                  <a:latin typeface="Arial" charset="0"/>
                  <a:ea typeface="ＭＳ Ｐゴシック" pitchFamily="34" charset="-128"/>
                </a:defRPr>
              </a:lvl9pPr>
            </a:lstStyle>
            <a:p>
              <a:pPr marL="0" marR="0" lvl="0" indent="0" algn="ctr" defTabSz="914400" eaLnBrk="1" fontAlgn="auto" latinLnBrk="0" hangingPunct="1">
                <a:spcBef>
                  <a:spcPts val="0"/>
                </a:spcBef>
                <a:spcAft>
                  <a:spcPts val="0"/>
                </a:spcAft>
                <a:buClrTx/>
                <a:buSzTx/>
                <a:buFontTx/>
                <a:buNone/>
                <a:tabLst/>
                <a:defRPr/>
              </a:pPr>
              <a:r>
                <a:rPr kumimoji="0" lang="en-US" sz="700" b="1" i="0" u="none" strike="noStrike" kern="0" cap="none" spc="0" normalizeH="0" baseline="0" noProof="0" smtClean="0">
                  <a:ln>
                    <a:noFill/>
                  </a:ln>
                  <a:solidFill>
                    <a:srgbClr val="103184"/>
                  </a:solidFill>
                  <a:effectLst/>
                  <a:uLnTx/>
                  <a:uFillTx/>
                  <a:latin typeface="+mn-lt"/>
                  <a:ea typeface="ＭＳ Ｐゴシック" pitchFamily="34" charset="-128"/>
                </a:rPr>
                <a:t>Tablets</a:t>
              </a:r>
            </a:p>
          </p:txBody>
        </p:sp>
        <p:sp>
          <p:nvSpPr>
            <p:cNvPr id="234" name="Text Box 241"/>
            <p:cNvSpPr txBox="1">
              <a:spLocks noChangeArrowheads="1"/>
            </p:cNvSpPr>
            <p:nvPr/>
          </p:nvSpPr>
          <p:spPr bwMode="auto">
            <a:xfrm>
              <a:off x="5274751" y="1456258"/>
              <a:ext cx="552341" cy="233713"/>
            </a:xfrm>
            <a:prstGeom prst="rect">
              <a:avLst/>
            </a:prstGeom>
            <a:solidFill>
              <a:srgbClr val="BDDEF3"/>
            </a:solidFill>
            <a:ln w="9525" algn="ctr">
              <a:solidFill>
                <a:srgbClr val="91C8EB"/>
              </a:solidFill>
              <a:miter lim="800000"/>
              <a:headEnd/>
              <a:tailEnd/>
            </a:ln>
          </p:spPr>
          <p:txBody>
            <a:bodyPr lIns="14398" tIns="35994" rIns="14398" bIns="35994" anchor="ctr" anchorCtr="1"/>
            <a:lstStyle>
              <a:lvl1pPr eaLnBrk="0" hangingPunct="0">
                <a:defRPr sz="900" b="1">
                  <a:solidFill>
                    <a:schemeClr val="accent2"/>
                  </a:solidFill>
                  <a:latin typeface="Arial" charset="0"/>
                  <a:ea typeface="ＭＳ Ｐゴシック" pitchFamily="34" charset="-128"/>
                </a:defRPr>
              </a:lvl1pPr>
              <a:lvl2pPr marL="742950" indent="-285750" eaLnBrk="0" hangingPunct="0">
                <a:defRPr sz="900" b="1">
                  <a:solidFill>
                    <a:schemeClr val="accent2"/>
                  </a:solidFill>
                  <a:latin typeface="Arial" charset="0"/>
                  <a:ea typeface="ＭＳ Ｐゴシック" pitchFamily="34" charset="-128"/>
                </a:defRPr>
              </a:lvl2pPr>
              <a:lvl3pPr marL="1143000" indent="-228600" eaLnBrk="0" hangingPunct="0">
                <a:defRPr sz="900" b="1">
                  <a:solidFill>
                    <a:schemeClr val="accent2"/>
                  </a:solidFill>
                  <a:latin typeface="Arial" charset="0"/>
                  <a:ea typeface="ＭＳ Ｐゴシック" pitchFamily="34" charset="-128"/>
                </a:defRPr>
              </a:lvl3pPr>
              <a:lvl4pPr marL="1600200" indent="-228600" eaLnBrk="0" hangingPunct="0">
                <a:defRPr sz="900" b="1">
                  <a:solidFill>
                    <a:schemeClr val="accent2"/>
                  </a:solidFill>
                  <a:latin typeface="Arial" charset="0"/>
                  <a:ea typeface="ＭＳ Ｐゴシック" pitchFamily="34" charset="-128"/>
                </a:defRPr>
              </a:lvl4pPr>
              <a:lvl5pPr marL="2057400" indent="-228600" eaLnBrk="0" hangingPunct="0">
                <a:defRPr sz="900" b="1">
                  <a:solidFill>
                    <a:schemeClr val="accent2"/>
                  </a:solidFill>
                  <a:latin typeface="Arial" charset="0"/>
                  <a:ea typeface="ＭＳ Ｐゴシック" pitchFamily="34" charset="-128"/>
                </a:defRPr>
              </a:lvl5pPr>
              <a:lvl6pPr marL="2514600" indent="-228600" eaLnBrk="0" fontAlgn="base" hangingPunct="0">
                <a:spcBef>
                  <a:spcPct val="0"/>
                </a:spcBef>
                <a:spcAft>
                  <a:spcPct val="0"/>
                </a:spcAft>
                <a:defRPr sz="900" b="1">
                  <a:solidFill>
                    <a:schemeClr val="accent2"/>
                  </a:solidFill>
                  <a:latin typeface="Arial" charset="0"/>
                  <a:ea typeface="ＭＳ Ｐゴシック" pitchFamily="34" charset="-128"/>
                </a:defRPr>
              </a:lvl6pPr>
              <a:lvl7pPr marL="2971800" indent="-228600" eaLnBrk="0" fontAlgn="base" hangingPunct="0">
                <a:spcBef>
                  <a:spcPct val="0"/>
                </a:spcBef>
                <a:spcAft>
                  <a:spcPct val="0"/>
                </a:spcAft>
                <a:defRPr sz="900" b="1">
                  <a:solidFill>
                    <a:schemeClr val="accent2"/>
                  </a:solidFill>
                  <a:latin typeface="Arial" charset="0"/>
                  <a:ea typeface="ＭＳ Ｐゴシック" pitchFamily="34" charset="-128"/>
                </a:defRPr>
              </a:lvl7pPr>
              <a:lvl8pPr marL="3429000" indent="-228600" eaLnBrk="0" fontAlgn="base" hangingPunct="0">
                <a:spcBef>
                  <a:spcPct val="0"/>
                </a:spcBef>
                <a:spcAft>
                  <a:spcPct val="0"/>
                </a:spcAft>
                <a:defRPr sz="900" b="1">
                  <a:solidFill>
                    <a:schemeClr val="accent2"/>
                  </a:solidFill>
                  <a:latin typeface="Arial" charset="0"/>
                  <a:ea typeface="ＭＳ Ｐゴシック" pitchFamily="34" charset="-128"/>
                </a:defRPr>
              </a:lvl8pPr>
              <a:lvl9pPr marL="3886200" indent="-228600" eaLnBrk="0" fontAlgn="base" hangingPunct="0">
                <a:spcBef>
                  <a:spcPct val="0"/>
                </a:spcBef>
                <a:spcAft>
                  <a:spcPct val="0"/>
                </a:spcAft>
                <a:defRPr sz="900" b="1">
                  <a:solidFill>
                    <a:schemeClr val="accent2"/>
                  </a:solidFill>
                  <a:latin typeface="Arial" charset="0"/>
                  <a:ea typeface="ＭＳ Ｐゴシック" pitchFamily="34" charset="-128"/>
                </a:defRPr>
              </a:lvl9pPr>
            </a:lstStyle>
            <a:p>
              <a:pPr marL="0" marR="0" lvl="0" indent="0" algn="ctr" defTabSz="914400" eaLnBrk="1" fontAlgn="auto" latinLnBrk="0" hangingPunct="1">
                <a:spcBef>
                  <a:spcPts val="0"/>
                </a:spcBef>
                <a:spcAft>
                  <a:spcPts val="0"/>
                </a:spcAft>
                <a:buClrTx/>
                <a:buSzTx/>
                <a:buFontTx/>
                <a:buNone/>
                <a:tabLst/>
                <a:defRPr/>
              </a:pPr>
              <a:r>
                <a:rPr kumimoji="0" lang="en-US" sz="700" b="1" i="0" u="none" strike="noStrike" kern="0" cap="none" spc="0" normalizeH="0" baseline="0" noProof="0" smtClean="0">
                  <a:ln>
                    <a:noFill/>
                  </a:ln>
                  <a:solidFill>
                    <a:srgbClr val="103184"/>
                  </a:solidFill>
                  <a:effectLst/>
                  <a:uLnTx/>
                  <a:uFillTx/>
                  <a:latin typeface="+mn-lt"/>
                  <a:ea typeface="ＭＳ Ｐゴシック" pitchFamily="34" charset="-128"/>
                </a:rPr>
                <a:t>Textual / Video chat</a:t>
              </a:r>
            </a:p>
          </p:txBody>
        </p:sp>
        <p:sp>
          <p:nvSpPr>
            <p:cNvPr id="235" name="Rectangle 60"/>
            <p:cNvSpPr>
              <a:spLocks noChangeArrowheads="1"/>
            </p:cNvSpPr>
            <p:nvPr/>
          </p:nvSpPr>
          <p:spPr bwMode="auto">
            <a:xfrm>
              <a:off x="4671537" y="1456258"/>
              <a:ext cx="552341" cy="233713"/>
            </a:xfrm>
            <a:prstGeom prst="rect">
              <a:avLst/>
            </a:prstGeom>
            <a:solidFill>
              <a:srgbClr val="008000"/>
            </a:solidFill>
            <a:ln w="9525" algn="ctr">
              <a:solidFill>
                <a:srgbClr val="91C8EB"/>
              </a:solidFill>
              <a:miter lim="800000"/>
              <a:headEnd/>
              <a:tailEnd/>
            </a:ln>
          </p:spPr>
          <p:txBody>
            <a:bodyPr lIns="14398" tIns="35994" rIns="14398" bIns="35994" anchor="ctr" anchorCtr="1"/>
            <a:lstStyle/>
            <a:p>
              <a:pPr marL="0" marR="0" lvl="0" indent="0" algn="ctr" defTabSz="914400" eaLnBrk="1" fontAlgn="auto" latinLnBrk="0" hangingPunct="1">
                <a:spcBef>
                  <a:spcPts val="0"/>
                </a:spcBef>
                <a:spcAft>
                  <a:spcPts val="0"/>
                </a:spcAft>
                <a:buClrTx/>
                <a:buSzTx/>
                <a:buFontTx/>
                <a:buNone/>
                <a:tabLst/>
                <a:defRPr/>
              </a:pPr>
              <a:r>
                <a:rPr kumimoji="0" lang="en-US" sz="700" b="0" i="0" u="none" strike="noStrike" kern="0" cap="none" spc="0" normalizeH="0" baseline="0" noProof="0" dirty="0" smtClean="0">
                  <a:ln>
                    <a:noFill/>
                  </a:ln>
                  <a:solidFill>
                    <a:schemeClr val="bg1"/>
                  </a:solidFill>
                  <a:effectLst/>
                  <a:uLnTx/>
                  <a:uFillTx/>
                  <a:latin typeface="+mn-lt"/>
                </a:rPr>
                <a:t>SMS/MMS</a:t>
              </a:r>
            </a:p>
          </p:txBody>
        </p:sp>
        <p:sp>
          <p:nvSpPr>
            <p:cNvPr id="236" name="Text Box 232"/>
            <p:cNvSpPr txBox="1">
              <a:spLocks noChangeArrowheads="1"/>
            </p:cNvSpPr>
            <p:nvPr/>
          </p:nvSpPr>
          <p:spPr bwMode="auto">
            <a:xfrm>
              <a:off x="1551989" y="1456258"/>
              <a:ext cx="552342" cy="233713"/>
            </a:xfrm>
            <a:prstGeom prst="rect">
              <a:avLst/>
            </a:prstGeom>
            <a:solidFill>
              <a:srgbClr val="BDDEF3"/>
            </a:solidFill>
            <a:ln w="9525" algn="ctr">
              <a:solidFill>
                <a:srgbClr val="91C8EB"/>
              </a:solidFill>
              <a:miter lim="800000"/>
              <a:headEnd/>
              <a:tailEnd/>
            </a:ln>
          </p:spPr>
          <p:txBody>
            <a:bodyPr lIns="14398" tIns="35994" rIns="14398" bIns="35994" anchor="ctr" anchorCtr="1"/>
            <a:lstStyle>
              <a:lvl1pPr eaLnBrk="0" hangingPunct="0">
                <a:defRPr sz="900" b="1">
                  <a:solidFill>
                    <a:schemeClr val="accent2"/>
                  </a:solidFill>
                  <a:latin typeface="Arial" charset="0"/>
                  <a:ea typeface="ＭＳ Ｐゴシック" pitchFamily="34" charset="-128"/>
                </a:defRPr>
              </a:lvl1pPr>
              <a:lvl2pPr marL="742950" indent="-285750" eaLnBrk="0" hangingPunct="0">
                <a:defRPr sz="900" b="1">
                  <a:solidFill>
                    <a:schemeClr val="accent2"/>
                  </a:solidFill>
                  <a:latin typeface="Arial" charset="0"/>
                  <a:ea typeface="ＭＳ Ｐゴシック" pitchFamily="34" charset="-128"/>
                </a:defRPr>
              </a:lvl2pPr>
              <a:lvl3pPr marL="1143000" indent="-228600" eaLnBrk="0" hangingPunct="0">
                <a:defRPr sz="900" b="1">
                  <a:solidFill>
                    <a:schemeClr val="accent2"/>
                  </a:solidFill>
                  <a:latin typeface="Arial" charset="0"/>
                  <a:ea typeface="ＭＳ Ｐゴシック" pitchFamily="34" charset="-128"/>
                </a:defRPr>
              </a:lvl3pPr>
              <a:lvl4pPr marL="1600200" indent="-228600" eaLnBrk="0" hangingPunct="0">
                <a:defRPr sz="900" b="1">
                  <a:solidFill>
                    <a:schemeClr val="accent2"/>
                  </a:solidFill>
                  <a:latin typeface="Arial" charset="0"/>
                  <a:ea typeface="ＭＳ Ｐゴシック" pitchFamily="34" charset="-128"/>
                </a:defRPr>
              </a:lvl4pPr>
              <a:lvl5pPr marL="2057400" indent="-228600" eaLnBrk="0" hangingPunct="0">
                <a:defRPr sz="900" b="1">
                  <a:solidFill>
                    <a:schemeClr val="accent2"/>
                  </a:solidFill>
                  <a:latin typeface="Arial" charset="0"/>
                  <a:ea typeface="ＭＳ Ｐゴシック" pitchFamily="34" charset="-128"/>
                </a:defRPr>
              </a:lvl5pPr>
              <a:lvl6pPr marL="2514600" indent="-228600" eaLnBrk="0" fontAlgn="base" hangingPunct="0">
                <a:spcBef>
                  <a:spcPct val="0"/>
                </a:spcBef>
                <a:spcAft>
                  <a:spcPct val="0"/>
                </a:spcAft>
                <a:defRPr sz="900" b="1">
                  <a:solidFill>
                    <a:schemeClr val="accent2"/>
                  </a:solidFill>
                  <a:latin typeface="Arial" charset="0"/>
                  <a:ea typeface="ＭＳ Ｐゴシック" pitchFamily="34" charset="-128"/>
                </a:defRPr>
              </a:lvl6pPr>
              <a:lvl7pPr marL="2971800" indent="-228600" eaLnBrk="0" fontAlgn="base" hangingPunct="0">
                <a:spcBef>
                  <a:spcPct val="0"/>
                </a:spcBef>
                <a:spcAft>
                  <a:spcPct val="0"/>
                </a:spcAft>
                <a:defRPr sz="900" b="1">
                  <a:solidFill>
                    <a:schemeClr val="accent2"/>
                  </a:solidFill>
                  <a:latin typeface="Arial" charset="0"/>
                  <a:ea typeface="ＭＳ Ｐゴシック" pitchFamily="34" charset="-128"/>
                </a:defRPr>
              </a:lvl7pPr>
              <a:lvl8pPr marL="3429000" indent="-228600" eaLnBrk="0" fontAlgn="base" hangingPunct="0">
                <a:spcBef>
                  <a:spcPct val="0"/>
                </a:spcBef>
                <a:spcAft>
                  <a:spcPct val="0"/>
                </a:spcAft>
                <a:defRPr sz="900" b="1">
                  <a:solidFill>
                    <a:schemeClr val="accent2"/>
                  </a:solidFill>
                  <a:latin typeface="Arial" charset="0"/>
                  <a:ea typeface="ＭＳ Ｐゴシック" pitchFamily="34" charset="-128"/>
                </a:defRPr>
              </a:lvl8pPr>
              <a:lvl9pPr marL="3886200" indent="-228600" eaLnBrk="0" fontAlgn="base" hangingPunct="0">
                <a:spcBef>
                  <a:spcPct val="0"/>
                </a:spcBef>
                <a:spcAft>
                  <a:spcPct val="0"/>
                </a:spcAft>
                <a:defRPr sz="900" b="1">
                  <a:solidFill>
                    <a:schemeClr val="accent2"/>
                  </a:solidFill>
                  <a:latin typeface="Arial" charset="0"/>
                  <a:ea typeface="ＭＳ Ｐゴシック" pitchFamily="34" charset="-128"/>
                </a:defRPr>
              </a:lvl9pPr>
            </a:lstStyle>
            <a:p>
              <a:pPr marL="0" marR="0" lvl="0" indent="0" algn="ctr" defTabSz="914400" eaLnBrk="1" fontAlgn="auto" latinLnBrk="0" hangingPunct="1">
                <a:spcBef>
                  <a:spcPts val="0"/>
                </a:spcBef>
                <a:spcAft>
                  <a:spcPts val="0"/>
                </a:spcAft>
                <a:buClrTx/>
                <a:buSzTx/>
                <a:buFontTx/>
                <a:buNone/>
                <a:tabLst/>
                <a:defRPr/>
              </a:pPr>
              <a:r>
                <a:rPr kumimoji="0" lang="en-US" sz="700" b="1" i="0" u="none" strike="noStrike" kern="0" cap="none" spc="0" normalizeH="0" baseline="0" noProof="0" smtClean="0">
                  <a:ln>
                    <a:noFill/>
                  </a:ln>
                  <a:solidFill>
                    <a:srgbClr val="103184"/>
                  </a:solidFill>
                  <a:effectLst/>
                  <a:uLnTx/>
                  <a:uFillTx/>
                  <a:latin typeface="+mn-lt"/>
                  <a:ea typeface="ＭＳ Ｐゴシック" pitchFamily="34" charset="-128"/>
                </a:rPr>
                <a:t>Phone</a:t>
              </a:r>
            </a:p>
          </p:txBody>
        </p:sp>
        <p:sp>
          <p:nvSpPr>
            <p:cNvPr id="237" name="Text Box 244"/>
            <p:cNvSpPr txBox="1">
              <a:spLocks noChangeArrowheads="1"/>
            </p:cNvSpPr>
            <p:nvPr/>
          </p:nvSpPr>
          <p:spPr bwMode="auto">
            <a:xfrm>
              <a:off x="6479658" y="1456258"/>
              <a:ext cx="552342" cy="233713"/>
            </a:xfrm>
            <a:prstGeom prst="rect">
              <a:avLst/>
            </a:prstGeom>
            <a:solidFill>
              <a:srgbClr val="BDDEF3"/>
            </a:solidFill>
            <a:ln w="9525" algn="ctr">
              <a:solidFill>
                <a:srgbClr val="91C8EB"/>
              </a:solidFill>
              <a:miter lim="800000"/>
              <a:headEnd/>
              <a:tailEnd/>
            </a:ln>
          </p:spPr>
          <p:txBody>
            <a:bodyPr lIns="14398" tIns="35994" rIns="14398" bIns="35994" anchor="ctr" anchorCtr="1"/>
            <a:lstStyle>
              <a:lvl1pPr eaLnBrk="0" hangingPunct="0">
                <a:defRPr sz="900" b="1">
                  <a:solidFill>
                    <a:schemeClr val="accent2"/>
                  </a:solidFill>
                  <a:latin typeface="Arial" charset="0"/>
                  <a:ea typeface="ＭＳ Ｐゴシック" pitchFamily="34" charset="-128"/>
                </a:defRPr>
              </a:lvl1pPr>
              <a:lvl2pPr marL="742950" indent="-285750" eaLnBrk="0" hangingPunct="0">
                <a:defRPr sz="900" b="1">
                  <a:solidFill>
                    <a:schemeClr val="accent2"/>
                  </a:solidFill>
                  <a:latin typeface="Arial" charset="0"/>
                  <a:ea typeface="ＭＳ Ｐゴシック" pitchFamily="34" charset="-128"/>
                </a:defRPr>
              </a:lvl2pPr>
              <a:lvl3pPr marL="1143000" indent="-228600" eaLnBrk="0" hangingPunct="0">
                <a:defRPr sz="900" b="1">
                  <a:solidFill>
                    <a:schemeClr val="accent2"/>
                  </a:solidFill>
                  <a:latin typeface="Arial" charset="0"/>
                  <a:ea typeface="ＭＳ Ｐゴシック" pitchFamily="34" charset="-128"/>
                </a:defRPr>
              </a:lvl3pPr>
              <a:lvl4pPr marL="1600200" indent="-228600" eaLnBrk="0" hangingPunct="0">
                <a:defRPr sz="900" b="1">
                  <a:solidFill>
                    <a:schemeClr val="accent2"/>
                  </a:solidFill>
                  <a:latin typeface="Arial" charset="0"/>
                  <a:ea typeface="ＭＳ Ｐゴシック" pitchFamily="34" charset="-128"/>
                </a:defRPr>
              </a:lvl4pPr>
              <a:lvl5pPr marL="2057400" indent="-228600" eaLnBrk="0" hangingPunct="0">
                <a:defRPr sz="900" b="1">
                  <a:solidFill>
                    <a:schemeClr val="accent2"/>
                  </a:solidFill>
                  <a:latin typeface="Arial" charset="0"/>
                  <a:ea typeface="ＭＳ Ｐゴシック" pitchFamily="34" charset="-128"/>
                </a:defRPr>
              </a:lvl5pPr>
              <a:lvl6pPr marL="2514600" indent="-228600" eaLnBrk="0" fontAlgn="base" hangingPunct="0">
                <a:spcBef>
                  <a:spcPct val="0"/>
                </a:spcBef>
                <a:spcAft>
                  <a:spcPct val="0"/>
                </a:spcAft>
                <a:defRPr sz="900" b="1">
                  <a:solidFill>
                    <a:schemeClr val="accent2"/>
                  </a:solidFill>
                  <a:latin typeface="Arial" charset="0"/>
                  <a:ea typeface="ＭＳ Ｐゴシック" pitchFamily="34" charset="-128"/>
                </a:defRPr>
              </a:lvl6pPr>
              <a:lvl7pPr marL="2971800" indent="-228600" eaLnBrk="0" fontAlgn="base" hangingPunct="0">
                <a:spcBef>
                  <a:spcPct val="0"/>
                </a:spcBef>
                <a:spcAft>
                  <a:spcPct val="0"/>
                </a:spcAft>
                <a:defRPr sz="900" b="1">
                  <a:solidFill>
                    <a:schemeClr val="accent2"/>
                  </a:solidFill>
                  <a:latin typeface="Arial" charset="0"/>
                  <a:ea typeface="ＭＳ Ｐゴシック" pitchFamily="34" charset="-128"/>
                </a:defRPr>
              </a:lvl7pPr>
              <a:lvl8pPr marL="3429000" indent="-228600" eaLnBrk="0" fontAlgn="base" hangingPunct="0">
                <a:spcBef>
                  <a:spcPct val="0"/>
                </a:spcBef>
                <a:spcAft>
                  <a:spcPct val="0"/>
                </a:spcAft>
                <a:defRPr sz="900" b="1">
                  <a:solidFill>
                    <a:schemeClr val="accent2"/>
                  </a:solidFill>
                  <a:latin typeface="Arial" charset="0"/>
                  <a:ea typeface="ＭＳ Ｐゴシック" pitchFamily="34" charset="-128"/>
                </a:defRPr>
              </a:lvl8pPr>
              <a:lvl9pPr marL="3886200" indent="-228600" eaLnBrk="0" fontAlgn="base" hangingPunct="0">
                <a:spcBef>
                  <a:spcPct val="0"/>
                </a:spcBef>
                <a:spcAft>
                  <a:spcPct val="0"/>
                </a:spcAft>
                <a:defRPr sz="900" b="1">
                  <a:solidFill>
                    <a:schemeClr val="accent2"/>
                  </a:solidFill>
                  <a:latin typeface="Arial" charset="0"/>
                  <a:ea typeface="ＭＳ Ｐゴシック" pitchFamily="34" charset="-128"/>
                </a:defRPr>
              </a:lvl9pPr>
            </a:lstStyle>
            <a:p>
              <a:pPr marL="0" marR="0" lvl="0" indent="0" algn="ctr" defTabSz="914400" eaLnBrk="1" fontAlgn="auto" latinLnBrk="0" hangingPunct="1">
                <a:spcBef>
                  <a:spcPts val="0"/>
                </a:spcBef>
                <a:spcAft>
                  <a:spcPts val="0"/>
                </a:spcAft>
                <a:buClrTx/>
                <a:buSzTx/>
                <a:buFontTx/>
                <a:buNone/>
                <a:tabLst/>
                <a:defRPr/>
              </a:pPr>
              <a:r>
                <a:rPr kumimoji="0" lang="en-US" sz="700" b="1" i="0" u="none" strike="noStrike" kern="0" cap="none" spc="0" normalizeH="0" baseline="0" noProof="0" smtClean="0">
                  <a:ln>
                    <a:noFill/>
                  </a:ln>
                  <a:solidFill>
                    <a:srgbClr val="103184"/>
                  </a:solidFill>
                  <a:effectLst/>
                  <a:uLnTx/>
                  <a:uFillTx/>
                  <a:latin typeface="+mn-lt"/>
                  <a:ea typeface="ＭＳ Ｐゴシック" pitchFamily="34" charset="-128"/>
                </a:rPr>
                <a:t>Connected TV</a:t>
              </a:r>
            </a:p>
          </p:txBody>
        </p:sp>
        <p:sp>
          <p:nvSpPr>
            <p:cNvPr id="238" name="Text Box 241"/>
            <p:cNvSpPr txBox="1">
              <a:spLocks noChangeArrowheads="1"/>
            </p:cNvSpPr>
            <p:nvPr/>
          </p:nvSpPr>
          <p:spPr bwMode="auto">
            <a:xfrm>
              <a:off x="4068323" y="1456258"/>
              <a:ext cx="552341" cy="233713"/>
            </a:xfrm>
            <a:prstGeom prst="rect">
              <a:avLst/>
            </a:prstGeom>
            <a:solidFill>
              <a:srgbClr val="008000"/>
            </a:solidFill>
            <a:ln w="9525" algn="ctr">
              <a:solidFill>
                <a:srgbClr val="91C8EB"/>
              </a:solidFill>
              <a:miter lim="800000"/>
              <a:headEnd/>
              <a:tailEnd/>
            </a:ln>
          </p:spPr>
          <p:txBody>
            <a:bodyPr lIns="14398" tIns="35994" rIns="14398" bIns="35994" anchor="ctr" anchorCtr="1"/>
            <a:lstStyle>
              <a:lvl1pPr eaLnBrk="0" hangingPunct="0">
                <a:defRPr sz="900" b="1">
                  <a:solidFill>
                    <a:schemeClr val="accent2"/>
                  </a:solidFill>
                  <a:latin typeface="Arial" charset="0"/>
                  <a:ea typeface="ＭＳ Ｐゴシック" pitchFamily="34" charset="-128"/>
                </a:defRPr>
              </a:lvl1pPr>
              <a:lvl2pPr marL="742950" indent="-285750" eaLnBrk="0" hangingPunct="0">
                <a:defRPr sz="900" b="1">
                  <a:solidFill>
                    <a:schemeClr val="accent2"/>
                  </a:solidFill>
                  <a:latin typeface="Arial" charset="0"/>
                  <a:ea typeface="ＭＳ Ｐゴシック" pitchFamily="34" charset="-128"/>
                </a:defRPr>
              </a:lvl2pPr>
              <a:lvl3pPr marL="1143000" indent="-228600" eaLnBrk="0" hangingPunct="0">
                <a:defRPr sz="900" b="1">
                  <a:solidFill>
                    <a:schemeClr val="accent2"/>
                  </a:solidFill>
                  <a:latin typeface="Arial" charset="0"/>
                  <a:ea typeface="ＭＳ Ｐゴシック" pitchFamily="34" charset="-128"/>
                </a:defRPr>
              </a:lvl3pPr>
              <a:lvl4pPr marL="1600200" indent="-228600" eaLnBrk="0" hangingPunct="0">
                <a:defRPr sz="900" b="1">
                  <a:solidFill>
                    <a:schemeClr val="accent2"/>
                  </a:solidFill>
                  <a:latin typeface="Arial" charset="0"/>
                  <a:ea typeface="ＭＳ Ｐゴシック" pitchFamily="34" charset="-128"/>
                </a:defRPr>
              </a:lvl4pPr>
              <a:lvl5pPr marL="2057400" indent="-228600" eaLnBrk="0" hangingPunct="0">
                <a:defRPr sz="900" b="1">
                  <a:solidFill>
                    <a:schemeClr val="accent2"/>
                  </a:solidFill>
                  <a:latin typeface="Arial" charset="0"/>
                  <a:ea typeface="ＭＳ Ｐゴシック" pitchFamily="34" charset="-128"/>
                </a:defRPr>
              </a:lvl5pPr>
              <a:lvl6pPr marL="2514600" indent="-228600" eaLnBrk="0" fontAlgn="base" hangingPunct="0">
                <a:spcBef>
                  <a:spcPct val="0"/>
                </a:spcBef>
                <a:spcAft>
                  <a:spcPct val="0"/>
                </a:spcAft>
                <a:defRPr sz="900" b="1">
                  <a:solidFill>
                    <a:schemeClr val="accent2"/>
                  </a:solidFill>
                  <a:latin typeface="Arial" charset="0"/>
                  <a:ea typeface="ＭＳ Ｐゴシック" pitchFamily="34" charset="-128"/>
                </a:defRPr>
              </a:lvl6pPr>
              <a:lvl7pPr marL="2971800" indent="-228600" eaLnBrk="0" fontAlgn="base" hangingPunct="0">
                <a:spcBef>
                  <a:spcPct val="0"/>
                </a:spcBef>
                <a:spcAft>
                  <a:spcPct val="0"/>
                </a:spcAft>
                <a:defRPr sz="900" b="1">
                  <a:solidFill>
                    <a:schemeClr val="accent2"/>
                  </a:solidFill>
                  <a:latin typeface="Arial" charset="0"/>
                  <a:ea typeface="ＭＳ Ｐゴシック" pitchFamily="34" charset="-128"/>
                </a:defRPr>
              </a:lvl7pPr>
              <a:lvl8pPr marL="3429000" indent="-228600" eaLnBrk="0" fontAlgn="base" hangingPunct="0">
                <a:spcBef>
                  <a:spcPct val="0"/>
                </a:spcBef>
                <a:spcAft>
                  <a:spcPct val="0"/>
                </a:spcAft>
                <a:defRPr sz="900" b="1">
                  <a:solidFill>
                    <a:schemeClr val="accent2"/>
                  </a:solidFill>
                  <a:latin typeface="Arial" charset="0"/>
                  <a:ea typeface="ＭＳ Ｐゴシック" pitchFamily="34" charset="-128"/>
                </a:defRPr>
              </a:lvl8pPr>
              <a:lvl9pPr marL="3886200" indent="-228600" eaLnBrk="0" fontAlgn="base" hangingPunct="0">
                <a:spcBef>
                  <a:spcPct val="0"/>
                </a:spcBef>
                <a:spcAft>
                  <a:spcPct val="0"/>
                </a:spcAft>
                <a:defRPr sz="900" b="1">
                  <a:solidFill>
                    <a:schemeClr val="accent2"/>
                  </a:solidFill>
                  <a:latin typeface="Arial" charset="0"/>
                  <a:ea typeface="ＭＳ Ｐゴシック" pitchFamily="34" charset="-128"/>
                </a:defRPr>
              </a:lvl9pPr>
            </a:lstStyle>
            <a:p>
              <a:pPr marL="0" marR="0" lvl="0" indent="0" algn="ctr" defTabSz="914400" eaLnBrk="1" fontAlgn="auto" latinLnBrk="0" hangingPunct="1">
                <a:spcBef>
                  <a:spcPts val="0"/>
                </a:spcBef>
                <a:spcAft>
                  <a:spcPts val="0"/>
                </a:spcAft>
                <a:buClrTx/>
                <a:buSzTx/>
                <a:buFontTx/>
                <a:buNone/>
                <a:tabLst/>
                <a:defRPr/>
              </a:pPr>
              <a:r>
                <a:rPr kumimoji="0" lang="en-US" sz="700" b="1" i="0" u="none" strike="noStrike" kern="0" cap="none" spc="0" normalizeH="0" baseline="0" noProof="0" dirty="0" smtClean="0">
                  <a:ln>
                    <a:noFill/>
                  </a:ln>
                  <a:solidFill>
                    <a:schemeClr val="bg1"/>
                  </a:solidFill>
                  <a:effectLst/>
                  <a:uLnTx/>
                  <a:uFillTx/>
                  <a:latin typeface="+mn-lt"/>
                  <a:ea typeface="ＭＳ Ｐゴシック" pitchFamily="34" charset="-128"/>
                </a:rPr>
                <a:t>email</a:t>
              </a:r>
            </a:p>
          </p:txBody>
        </p:sp>
        <p:sp>
          <p:nvSpPr>
            <p:cNvPr id="239" name="Text Box 244"/>
            <p:cNvSpPr txBox="1">
              <a:spLocks noChangeArrowheads="1"/>
            </p:cNvSpPr>
            <p:nvPr/>
          </p:nvSpPr>
          <p:spPr bwMode="auto">
            <a:xfrm>
              <a:off x="7082873" y="1456258"/>
              <a:ext cx="552342" cy="233713"/>
            </a:xfrm>
            <a:prstGeom prst="rect">
              <a:avLst/>
            </a:prstGeom>
            <a:solidFill>
              <a:srgbClr val="BDDEF3"/>
            </a:solidFill>
            <a:ln w="9525" algn="ctr">
              <a:solidFill>
                <a:srgbClr val="91C8EB"/>
              </a:solidFill>
              <a:miter lim="800000"/>
              <a:headEnd/>
              <a:tailEnd/>
            </a:ln>
          </p:spPr>
          <p:txBody>
            <a:bodyPr lIns="14398" tIns="35994" rIns="14398" bIns="35994" anchor="ctr" anchorCtr="1"/>
            <a:lstStyle>
              <a:lvl1pPr eaLnBrk="0" hangingPunct="0">
                <a:defRPr sz="900" b="1">
                  <a:solidFill>
                    <a:schemeClr val="accent2"/>
                  </a:solidFill>
                  <a:latin typeface="Arial" charset="0"/>
                  <a:ea typeface="ＭＳ Ｐゴシック" pitchFamily="34" charset="-128"/>
                </a:defRPr>
              </a:lvl1pPr>
              <a:lvl2pPr marL="742950" indent="-285750" eaLnBrk="0" hangingPunct="0">
                <a:defRPr sz="900" b="1">
                  <a:solidFill>
                    <a:schemeClr val="accent2"/>
                  </a:solidFill>
                  <a:latin typeface="Arial" charset="0"/>
                  <a:ea typeface="ＭＳ Ｐゴシック" pitchFamily="34" charset="-128"/>
                </a:defRPr>
              </a:lvl2pPr>
              <a:lvl3pPr marL="1143000" indent="-228600" eaLnBrk="0" hangingPunct="0">
                <a:defRPr sz="900" b="1">
                  <a:solidFill>
                    <a:schemeClr val="accent2"/>
                  </a:solidFill>
                  <a:latin typeface="Arial" charset="0"/>
                  <a:ea typeface="ＭＳ Ｐゴシック" pitchFamily="34" charset="-128"/>
                </a:defRPr>
              </a:lvl3pPr>
              <a:lvl4pPr marL="1600200" indent="-228600" eaLnBrk="0" hangingPunct="0">
                <a:defRPr sz="900" b="1">
                  <a:solidFill>
                    <a:schemeClr val="accent2"/>
                  </a:solidFill>
                  <a:latin typeface="Arial" charset="0"/>
                  <a:ea typeface="ＭＳ Ｐゴシック" pitchFamily="34" charset="-128"/>
                </a:defRPr>
              </a:lvl4pPr>
              <a:lvl5pPr marL="2057400" indent="-228600" eaLnBrk="0" hangingPunct="0">
                <a:defRPr sz="900" b="1">
                  <a:solidFill>
                    <a:schemeClr val="accent2"/>
                  </a:solidFill>
                  <a:latin typeface="Arial" charset="0"/>
                  <a:ea typeface="ＭＳ Ｐゴシック" pitchFamily="34" charset="-128"/>
                </a:defRPr>
              </a:lvl5pPr>
              <a:lvl6pPr marL="2514600" indent="-228600" eaLnBrk="0" fontAlgn="base" hangingPunct="0">
                <a:spcBef>
                  <a:spcPct val="0"/>
                </a:spcBef>
                <a:spcAft>
                  <a:spcPct val="0"/>
                </a:spcAft>
                <a:defRPr sz="900" b="1">
                  <a:solidFill>
                    <a:schemeClr val="accent2"/>
                  </a:solidFill>
                  <a:latin typeface="Arial" charset="0"/>
                  <a:ea typeface="ＭＳ Ｐゴシック" pitchFamily="34" charset="-128"/>
                </a:defRPr>
              </a:lvl6pPr>
              <a:lvl7pPr marL="2971800" indent="-228600" eaLnBrk="0" fontAlgn="base" hangingPunct="0">
                <a:spcBef>
                  <a:spcPct val="0"/>
                </a:spcBef>
                <a:spcAft>
                  <a:spcPct val="0"/>
                </a:spcAft>
                <a:defRPr sz="900" b="1">
                  <a:solidFill>
                    <a:schemeClr val="accent2"/>
                  </a:solidFill>
                  <a:latin typeface="Arial" charset="0"/>
                  <a:ea typeface="ＭＳ Ｐゴシック" pitchFamily="34" charset="-128"/>
                </a:defRPr>
              </a:lvl7pPr>
              <a:lvl8pPr marL="3429000" indent="-228600" eaLnBrk="0" fontAlgn="base" hangingPunct="0">
                <a:spcBef>
                  <a:spcPct val="0"/>
                </a:spcBef>
                <a:spcAft>
                  <a:spcPct val="0"/>
                </a:spcAft>
                <a:defRPr sz="900" b="1">
                  <a:solidFill>
                    <a:schemeClr val="accent2"/>
                  </a:solidFill>
                  <a:latin typeface="Arial" charset="0"/>
                  <a:ea typeface="ＭＳ Ｐゴシック" pitchFamily="34" charset="-128"/>
                </a:defRPr>
              </a:lvl8pPr>
              <a:lvl9pPr marL="3886200" indent="-228600" eaLnBrk="0" fontAlgn="base" hangingPunct="0">
                <a:spcBef>
                  <a:spcPct val="0"/>
                </a:spcBef>
                <a:spcAft>
                  <a:spcPct val="0"/>
                </a:spcAft>
                <a:defRPr sz="900" b="1">
                  <a:solidFill>
                    <a:schemeClr val="accent2"/>
                  </a:solidFill>
                  <a:latin typeface="Arial" charset="0"/>
                  <a:ea typeface="ＭＳ Ｐゴシック" pitchFamily="34" charset="-128"/>
                </a:defRPr>
              </a:lvl9pPr>
            </a:lstStyle>
            <a:p>
              <a:pPr marL="0" marR="0" lvl="0" indent="0" algn="ctr" defTabSz="914400" eaLnBrk="1" fontAlgn="auto" latinLnBrk="0" hangingPunct="1">
                <a:spcBef>
                  <a:spcPts val="0"/>
                </a:spcBef>
                <a:spcAft>
                  <a:spcPts val="0"/>
                </a:spcAft>
                <a:buClrTx/>
                <a:buSzTx/>
                <a:buFontTx/>
                <a:buNone/>
                <a:tabLst/>
                <a:defRPr/>
              </a:pPr>
              <a:r>
                <a:rPr kumimoji="0" lang="en-US" sz="700" b="1" i="0" u="none" strike="noStrike" kern="0" cap="none" spc="0" normalizeH="0" baseline="0" noProof="0" smtClean="0">
                  <a:ln>
                    <a:noFill/>
                  </a:ln>
                  <a:solidFill>
                    <a:srgbClr val="103184"/>
                  </a:solidFill>
                  <a:effectLst/>
                  <a:uLnTx/>
                  <a:uFillTx/>
                  <a:latin typeface="+mn-lt"/>
                  <a:ea typeface="ＭＳ Ｐゴシック" pitchFamily="34" charset="-128"/>
                </a:rPr>
                <a:t>Social Networks</a:t>
              </a:r>
            </a:p>
          </p:txBody>
        </p:sp>
        <p:sp>
          <p:nvSpPr>
            <p:cNvPr id="240" name="Text Box 244"/>
            <p:cNvSpPr txBox="1">
              <a:spLocks noChangeArrowheads="1"/>
            </p:cNvSpPr>
            <p:nvPr/>
          </p:nvSpPr>
          <p:spPr bwMode="auto">
            <a:xfrm>
              <a:off x="7686088" y="1456258"/>
              <a:ext cx="607119" cy="233713"/>
            </a:xfrm>
            <a:prstGeom prst="rect">
              <a:avLst/>
            </a:prstGeom>
            <a:solidFill>
              <a:srgbClr val="BDDEF3"/>
            </a:solidFill>
            <a:ln w="9525" algn="ctr">
              <a:solidFill>
                <a:srgbClr val="91C8EB"/>
              </a:solidFill>
              <a:miter lim="800000"/>
              <a:headEnd/>
              <a:tailEnd/>
            </a:ln>
          </p:spPr>
          <p:txBody>
            <a:bodyPr lIns="14398" tIns="35994" rIns="14398" bIns="35994" anchor="ctr" anchorCtr="1"/>
            <a:lstStyle>
              <a:lvl1pPr eaLnBrk="0" hangingPunct="0">
                <a:defRPr sz="900" b="1">
                  <a:solidFill>
                    <a:schemeClr val="accent2"/>
                  </a:solidFill>
                  <a:latin typeface="Arial" charset="0"/>
                  <a:ea typeface="ＭＳ Ｐゴシック" pitchFamily="34" charset="-128"/>
                </a:defRPr>
              </a:lvl1pPr>
              <a:lvl2pPr marL="742950" indent="-285750" eaLnBrk="0" hangingPunct="0">
                <a:defRPr sz="900" b="1">
                  <a:solidFill>
                    <a:schemeClr val="accent2"/>
                  </a:solidFill>
                  <a:latin typeface="Arial" charset="0"/>
                  <a:ea typeface="ＭＳ Ｐゴシック" pitchFamily="34" charset="-128"/>
                </a:defRPr>
              </a:lvl2pPr>
              <a:lvl3pPr marL="1143000" indent="-228600" eaLnBrk="0" hangingPunct="0">
                <a:defRPr sz="900" b="1">
                  <a:solidFill>
                    <a:schemeClr val="accent2"/>
                  </a:solidFill>
                  <a:latin typeface="Arial" charset="0"/>
                  <a:ea typeface="ＭＳ Ｐゴシック" pitchFamily="34" charset="-128"/>
                </a:defRPr>
              </a:lvl3pPr>
              <a:lvl4pPr marL="1600200" indent="-228600" eaLnBrk="0" hangingPunct="0">
                <a:defRPr sz="900" b="1">
                  <a:solidFill>
                    <a:schemeClr val="accent2"/>
                  </a:solidFill>
                  <a:latin typeface="Arial" charset="0"/>
                  <a:ea typeface="ＭＳ Ｐゴシック" pitchFamily="34" charset="-128"/>
                </a:defRPr>
              </a:lvl4pPr>
              <a:lvl5pPr marL="2057400" indent="-228600" eaLnBrk="0" hangingPunct="0">
                <a:defRPr sz="900" b="1">
                  <a:solidFill>
                    <a:schemeClr val="accent2"/>
                  </a:solidFill>
                  <a:latin typeface="Arial" charset="0"/>
                  <a:ea typeface="ＭＳ Ｐゴシック" pitchFamily="34" charset="-128"/>
                </a:defRPr>
              </a:lvl5pPr>
              <a:lvl6pPr marL="2514600" indent="-228600" eaLnBrk="0" fontAlgn="base" hangingPunct="0">
                <a:spcBef>
                  <a:spcPct val="0"/>
                </a:spcBef>
                <a:spcAft>
                  <a:spcPct val="0"/>
                </a:spcAft>
                <a:defRPr sz="900" b="1">
                  <a:solidFill>
                    <a:schemeClr val="accent2"/>
                  </a:solidFill>
                  <a:latin typeface="Arial" charset="0"/>
                  <a:ea typeface="ＭＳ Ｐゴシック" pitchFamily="34" charset="-128"/>
                </a:defRPr>
              </a:lvl6pPr>
              <a:lvl7pPr marL="2971800" indent="-228600" eaLnBrk="0" fontAlgn="base" hangingPunct="0">
                <a:spcBef>
                  <a:spcPct val="0"/>
                </a:spcBef>
                <a:spcAft>
                  <a:spcPct val="0"/>
                </a:spcAft>
                <a:defRPr sz="900" b="1">
                  <a:solidFill>
                    <a:schemeClr val="accent2"/>
                  </a:solidFill>
                  <a:latin typeface="Arial" charset="0"/>
                  <a:ea typeface="ＭＳ Ｐゴシック" pitchFamily="34" charset="-128"/>
                </a:defRPr>
              </a:lvl7pPr>
              <a:lvl8pPr marL="3429000" indent="-228600" eaLnBrk="0" fontAlgn="base" hangingPunct="0">
                <a:spcBef>
                  <a:spcPct val="0"/>
                </a:spcBef>
                <a:spcAft>
                  <a:spcPct val="0"/>
                </a:spcAft>
                <a:defRPr sz="900" b="1">
                  <a:solidFill>
                    <a:schemeClr val="accent2"/>
                  </a:solidFill>
                  <a:latin typeface="Arial" charset="0"/>
                  <a:ea typeface="ＭＳ Ｐゴシック" pitchFamily="34" charset="-128"/>
                </a:defRPr>
              </a:lvl8pPr>
              <a:lvl9pPr marL="3886200" indent="-228600" eaLnBrk="0" fontAlgn="base" hangingPunct="0">
                <a:spcBef>
                  <a:spcPct val="0"/>
                </a:spcBef>
                <a:spcAft>
                  <a:spcPct val="0"/>
                </a:spcAft>
                <a:defRPr sz="900" b="1">
                  <a:solidFill>
                    <a:schemeClr val="accent2"/>
                  </a:solidFill>
                  <a:latin typeface="Arial" charset="0"/>
                  <a:ea typeface="ＭＳ Ｐゴシック" pitchFamily="34" charset="-128"/>
                </a:defRPr>
              </a:lvl9pPr>
            </a:lstStyle>
            <a:p>
              <a:pPr marL="0" marR="0" lvl="0" indent="0" algn="ctr" defTabSz="914400" eaLnBrk="1" fontAlgn="auto" latinLnBrk="0" hangingPunct="1">
                <a:spcBef>
                  <a:spcPts val="0"/>
                </a:spcBef>
                <a:spcAft>
                  <a:spcPts val="0"/>
                </a:spcAft>
                <a:buClrTx/>
                <a:buSzTx/>
                <a:buFontTx/>
                <a:buNone/>
                <a:tabLst/>
                <a:defRPr/>
              </a:pPr>
              <a:r>
                <a:rPr kumimoji="0" lang="en-US" sz="700" b="1" i="0" u="none" strike="noStrike" kern="0" cap="none" spc="0" normalizeH="0" baseline="0" noProof="0" smtClean="0">
                  <a:ln>
                    <a:noFill/>
                  </a:ln>
                  <a:solidFill>
                    <a:srgbClr val="103184"/>
                  </a:solidFill>
                  <a:effectLst/>
                  <a:uLnTx/>
                  <a:uFillTx/>
                  <a:latin typeface="+mn-lt"/>
                  <a:ea typeface="ＭＳ Ｐゴシック" pitchFamily="34" charset="-128"/>
                </a:rPr>
                <a:t>Mobile / Smartphone</a:t>
              </a:r>
            </a:p>
          </p:txBody>
        </p:sp>
        <p:sp>
          <p:nvSpPr>
            <p:cNvPr id="241" name="Text Box 244"/>
            <p:cNvSpPr txBox="1">
              <a:spLocks noChangeArrowheads="1"/>
            </p:cNvSpPr>
            <p:nvPr/>
          </p:nvSpPr>
          <p:spPr bwMode="auto">
            <a:xfrm>
              <a:off x="8344079" y="1456258"/>
              <a:ext cx="552341" cy="233713"/>
            </a:xfrm>
            <a:prstGeom prst="rect">
              <a:avLst/>
            </a:prstGeom>
            <a:solidFill>
              <a:schemeClr val="tx1"/>
            </a:solidFill>
            <a:ln w="9525" algn="ctr">
              <a:solidFill>
                <a:srgbClr val="91C8EB"/>
              </a:solidFill>
              <a:miter lim="800000"/>
              <a:headEnd/>
              <a:tailEnd/>
            </a:ln>
          </p:spPr>
          <p:txBody>
            <a:bodyPr lIns="14398" tIns="35994" rIns="14398" bIns="35994" anchor="ctr" anchorCtr="1"/>
            <a:lstStyle>
              <a:lvl1pPr eaLnBrk="0" hangingPunct="0">
                <a:defRPr sz="900" b="1">
                  <a:solidFill>
                    <a:schemeClr val="accent2"/>
                  </a:solidFill>
                  <a:latin typeface="Arial" charset="0"/>
                  <a:ea typeface="ＭＳ Ｐゴシック" pitchFamily="34" charset="-128"/>
                </a:defRPr>
              </a:lvl1pPr>
              <a:lvl2pPr marL="742950" indent="-285750" eaLnBrk="0" hangingPunct="0">
                <a:defRPr sz="900" b="1">
                  <a:solidFill>
                    <a:schemeClr val="accent2"/>
                  </a:solidFill>
                  <a:latin typeface="Arial" charset="0"/>
                  <a:ea typeface="ＭＳ Ｐゴシック" pitchFamily="34" charset="-128"/>
                </a:defRPr>
              </a:lvl2pPr>
              <a:lvl3pPr marL="1143000" indent="-228600" eaLnBrk="0" hangingPunct="0">
                <a:defRPr sz="900" b="1">
                  <a:solidFill>
                    <a:schemeClr val="accent2"/>
                  </a:solidFill>
                  <a:latin typeface="Arial" charset="0"/>
                  <a:ea typeface="ＭＳ Ｐゴシック" pitchFamily="34" charset="-128"/>
                </a:defRPr>
              </a:lvl3pPr>
              <a:lvl4pPr marL="1600200" indent="-228600" eaLnBrk="0" hangingPunct="0">
                <a:defRPr sz="900" b="1">
                  <a:solidFill>
                    <a:schemeClr val="accent2"/>
                  </a:solidFill>
                  <a:latin typeface="Arial" charset="0"/>
                  <a:ea typeface="ＭＳ Ｐゴシック" pitchFamily="34" charset="-128"/>
                </a:defRPr>
              </a:lvl4pPr>
              <a:lvl5pPr marL="2057400" indent="-228600" eaLnBrk="0" hangingPunct="0">
                <a:defRPr sz="900" b="1">
                  <a:solidFill>
                    <a:schemeClr val="accent2"/>
                  </a:solidFill>
                  <a:latin typeface="Arial" charset="0"/>
                  <a:ea typeface="ＭＳ Ｐゴシック" pitchFamily="34" charset="-128"/>
                </a:defRPr>
              </a:lvl5pPr>
              <a:lvl6pPr marL="2514600" indent="-228600" eaLnBrk="0" fontAlgn="base" hangingPunct="0">
                <a:spcBef>
                  <a:spcPct val="0"/>
                </a:spcBef>
                <a:spcAft>
                  <a:spcPct val="0"/>
                </a:spcAft>
                <a:defRPr sz="900" b="1">
                  <a:solidFill>
                    <a:schemeClr val="accent2"/>
                  </a:solidFill>
                  <a:latin typeface="Arial" charset="0"/>
                  <a:ea typeface="ＭＳ Ｐゴシック" pitchFamily="34" charset="-128"/>
                </a:defRPr>
              </a:lvl6pPr>
              <a:lvl7pPr marL="2971800" indent="-228600" eaLnBrk="0" fontAlgn="base" hangingPunct="0">
                <a:spcBef>
                  <a:spcPct val="0"/>
                </a:spcBef>
                <a:spcAft>
                  <a:spcPct val="0"/>
                </a:spcAft>
                <a:defRPr sz="900" b="1">
                  <a:solidFill>
                    <a:schemeClr val="accent2"/>
                  </a:solidFill>
                  <a:latin typeface="Arial" charset="0"/>
                  <a:ea typeface="ＭＳ Ｐゴシック" pitchFamily="34" charset="-128"/>
                </a:defRPr>
              </a:lvl7pPr>
              <a:lvl8pPr marL="3429000" indent="-228600" eaLnBrk="0" fontAlgn="base" hangingPunct="0">
                <a:spcBef>
                  <a:spcPct val="0"/>
                </a:spcBef>
                <a:spcAft>
                  <a:spcPct val="0"/>
                </a:spcAft>
                <a:defRPr sz="900" b="1">
                  <a:solidFill>
                    <a:schemeClr val="accent2"/>
                  </a:solidFill>
                  <a:latin typeface="Arial" charset="0"/>
                  <a:ea typeface="ＭＳ Ｐゴシック" pitchFamily="34" charset="-128"/>
                </a:defRPr>
              </a:lvl8pPr>
              <a:lvl9pPr marL="3886200" indent="-228600" eaLnBrk="0" fontAlgn="base" hangingPunct="0">
                <a:spcBef>
                  <a:spcPct val="0"/>
                </a:spcBef>
                <a:spcAft>
                  <a:spcPct val="0"/>
                </a:spcAft>
                <a:defRPr sz="900" b="1">
                  <a:solidFill>
                    <a:schemeClr val="accent2"/>
                  </a:solidFill>
                  <a:latin typeface="Arial" charset="0"/>
                  <a:ea typeface="ＭＳ Ｐゴシック" pitchFamily="34" charset="-128"/>
                </a:defRPr>
              </a:lvl9pPr>
            </a:lstStyle>
            <a:p>
              <a:pPr marL="0" marR="0" lvl="0" indent="0" algn="ctr" defTabSz="914400" eaLnBrk="1" fontAlgn="auto" latinLnBrk="0" hangingPunct="1">
                <a:spcBef>
                  <a:spcPts val="0"/>
                </a:spcBef>
                <a:spcAft>
                  <a:spcPts val="0"/>
                </a:spcAft>
                <a:buClrTx/>
                <a:buSzTx/>
                <a:buFontTx/>
                <a:buNone/>
                <a:tabLst/>
                <a:defRPr/>
              </a:pPr>
              <a:r>
                <a:rPr kumimoji="0" lang="en-US" sz="700" b="1" i="0" u="none" strike="noStrike" kern="0" cap="none" spc="0" normalizeH="0" baseline="0" noProof="0" smtClean="0">
                  <a:ln>
                    <a:noFill/>
                  </a:ln>
                  <a:solidFill>
                    <a:schemeClr val="bg1"/>
                  </a:solidFill>
                  <a:effectLst/>
                  <a:uLnTx/>
                  <a:uFillTx/>
                  <a:latin typeface="+mn-lt"/>
                  <a:ea typeface="ＭＳ Ｐゴシック" pitchFamily="34" charset="-128"/>
                </a:rPr>
                <a:t>Web</a:t>
              </a:r>
            </a:p>
          </p:txBody>
        </p:sp>
        <p:sp>
          <p:nvSpPr>
            <p:cNvPr id="242" name="Text Box 244"/>
            <p:cNvSpPr txBox="1">
              <a:spLocks noChangeArrowheads="1"/>
            </p:cNvSpPr>
            <p:nvPr/>
          </p:nvSpPr>
          <p:spPr bwMode="auto">
            <a:xfrm>
              <a:off x="2155204" y="1456258"/>
              <a:ext cx="604079" cy="233713"/>
            </a:xfrm>
            <a:prstGeom prst="rect">
              <a:avLst/>
            </a:prstGeom>
            <a:solidFill>
              <a:schemeClr val="tx1"/>
            </a:solidFill>
            <a:ln w="9525" algn="ctr">
              <a:solidFill>
                <a:srgbClr val="91C8EB"/>
              </a:solidFill>
              <a:miter lim="800000"/>
              <a:headEnd/>
              <a:tailEnd/>
            </a:ln>
          </p:spPr>
          <p:txBody>
            <a:bodyPr lIns="14398" tIns="35994" rIns="14398" bIns="35994" anchor="ctr" anchorCtr="1"/>
            <a:lstStyle>
              <a:lvl1pPr eaLnBrk="0" hangingPunct="0">
                <a:defRPr sz="900" b="1">
                  <a:solidFill>
                    <a:schemeClr val="accent2"/>
                  </a:solidFill>
                  <a:latin typeface="Arial" charset="0"/>
                  <a:ea typeface="ＭＳ Ｐゴシック" pitchFamily="34" charset="-128"/>
                </a:defRPr>
              </a:lvl1pPr>
              <a:lvl2pPr marL="742950" indent="-285750" eaLnBrk="0" hangingPunct="0">
                <a:defRPr sz="900" b="1">
                  <a:solidFill>
                    <a:schemeClr val="accent2"/>
                  </a:solidFill>
                  <a:latin typeface="Arial" charset="0"/>
                  <a:ea typeface="ＭＳ Ｐゴシック" pitchFamily="34" charset="-128"/>
                </a:defRPr>
              </a:lvl2pPr>
              <a:lvl3pPr marL="1143000" indent="-228600" eaLnBrk="0" hangingPunct="0">
                <a:defRPr sz="900" b="1">
                  <a:solidFill>
                    <a:schemeClr val="accent2"/>
                  </a:solidFill>
                  <a:latin typeface="Arial" charset="0"/>
                  <a:ea typeface="ＭＳ Ｐゴシック" pitchFamily="34" charset="-128"/>
                </a:defRPr>
              </a:lvl3pPr>
              <a:lvl4pPr marL="1600200" indent="-228600" eaLnBrk="0" hangingPunct="0">
                <a:defRPr sz="900" b="1">
                  <a:solidFill>
                    <a:schemeClr val="accent2"/>
                  </a:solidFill>
                  <a:latin typeface="Arial" charset="0"/>
                  <a:ea typeface="ＭＳ Ｐゴシック" pitchFamily="34" charset="-128"/>
                </a:defRPr>
              </a:lvl4pPr>
              <a:lvl5pPr marL="2057400" indent="-228600" eaLnBrk="0" hangingPunct="0">
                <a:defRPr sz="900" b="1">
                  <a:solidFill>
                    <a:schemeClr val="accent2"/>
                  </a:solidFill>
                  <a:latin typeface="Arial" charset="0"/>
                  <a:ea typeface="ＭＳ Ｐゴシック" pitchFamily="34" charset="-128"/>
                </a:defRPr>
              </a:lvl5pPr>
              <a:lvl6pPr marL="2514600" indent="-228600" eaLnBrk="0" fontAlgn="base" hangingPunct="0">
                <a:spcBef>
                  <a:spcPct val="0"/>
                </a:spcBef>
                <a:spcAft>
                  <a:spcPct val="0"/>
                </a:spcAft>
                <a:defRPr sz="900" b="1">
                  <a:solidFill>
                    <a:schemeClr val="accent2"/>
                  </a:solidFill>
                  <a:latin typeface="Arial" charset="0"/>
                  <a:ea typeface="ＭＳ Ｐゴシック" pitchFamily="34" charset="-128"/>
                </a:defRPr>
              </a:lvl6pPr>
              <a:lvl7pPr marL="2971800" indent="-228600" eaLnBrk="0" fontAlgn="base" hangingPunct="0">
                <a:spcBef>
                  <a:spcPct val="0"/>
                </a:spcBef>
                <a:spcAft>
                  <a:spcPct val="0"/>
                </a:spcAft>
                <a:defRPr sz="900" b="1">
                  <a:solidFill>
                    <a:schemeClr val="accent2"/>
                  </a:solidFill>
                  <a:latin typeface="Arial" charset="0"/>
                  <a:ea typeface="ＭＳ Ｐゴシック" pitchFamily="34" charset="-128"/>
                </a:defRPr>
              </a:lvl7pPr>
              <a:lvl8pPr marL="3429000" indent="-228600" eaLnBrk="0" fontAlgn="base" hangingPunct="0">
                <a:spcBef>
                  <a:spcPct val="0"/>
                </a:spcBef>
                <a:spcAft>
                  <a:spcPct val="0"/>
                </a:spcAft>
                <a:defRPr sz="900" b="1">
                  <a:solidFill>
                    <a:schemeClr val="accent2"/>
                  </a:solidFill>
                  <a:latin typeface="Arial" charset="0"/>
                  <a:ea typeface="ＭＳ Ｐゴシック" pitchFamily="34" charset="-128"/>
                </a:defRPr>
              </a:lvl8pPr>
              <a:lvl9pPr marL="3886200" indent="-228600" eaLnBrk="0" fontAlgn="base" hangingPunct="0">
                <a:spcBef>
                  <a:spcPct val="0"/>
                </a:spcBef>
                <a:spcAft>
                  <a:spcPct val="0"/>
                </a:spcAft>
                <a:defRPr sz="900" b="1">
                  <a:solidFill>
                    <a:schemeClr val="accent2"/>
                  </a:solidFill>
                  <a:latin typeface="Arial" charset="0"/>
                  <a:ea typeface="ＭＳ Ｐゴシック" pitchFamily="34" charset="-128"/>
                </a:defRPr>
              </a:lvl9pPr>
            </a:lstStyle>
            <a:p>
              <a:pPr marL="0" marR="0" lvl="0" indent="0" algn="ctr" defTabSz="914400" eaLnBrk="1" fontAlgn="auto" latinLnBrk="0" hangingPunct="1">
                <a:spcBef>
                  <a:spcPts val="0"/>
                </a:spcBef>
                <a:spcAft>
                  <a:spcPts val="0"/>
                </a:spcAft>
                <a:buClrTx/>
                <a:buSzTx/>
                <a:buFontTx/>
                <a:buNone/>
                <a:tabLst/>
                <a:defRPr/>
              </a:pPr>
              <a:r>
                <a:rPr kumimoji="0" lang="en-US" sz="700" b="1" i="0" u="none" strike="noStrike" kern="0" cap="none" spc="0" normalizeH="0" baseline="0" noProof="0" dirty="0" smtClean="0">
                  <a:ln>
                    <a:noFill/>
                  </a:ln>
                  <a:solidFill>
                    <a:schemeClr val="bg1"/>
                  </a:solidFill>
                  <a:effectLst/>
                  <a:uLnTx/>
                  <a:uFillTx/>
                  <a:latin typeface="+mn-lt"/>
                  <a:ea typeface="ＭＳ Ｐゴシック" pitchFamily="34" charset="-128"/>
                </a:rPr>
                <a:t>Thin client</a:t>
              </a:r>
            </a:p>
          </p:txBody>
        </p:sp>
        <p:sp>
          <p:nvSpPr>
            <p:cNvPr id="243" name="Text Box 244"/>
            <p:cNvSpPr txBox="1">
              <a:spLocks noChangeArrowheads="1"/>
            </p:cNvSpPr>
            <p:nvPr/>
          </p:nvSpPr>
          <p:spPr bwMode="auto">
            <a:xfrm>
              <a:off x="2810156" y="1456258"/>
              <a:ext cx="604079" cy="233713"/>
            </a:xfrm>
            <a:prstGeom prst="rect">
              <a:avLst/>
            </a:prstGeom>
            <a:solidFill>
              <a:srgbClr val="BDDEF3"/>
            </a:solidFill>
            <a:ln w="9525" algn="ctr">
              <a:solidFill>
                <a:srgbClr val="91C8EB"/>
              </a:solidFill>
              <a:miter lim="800000"/>
              <a:headEnd/>
              <a:tailEnd/>
            </a:ln>
          </p:spPr>
          <p:txBody>
            <a:bodyPr lIns="14398" tIns="35994" rIns="14398" bIns="35994" anchor="ctr" anchorCtr="1"/>
            <a:lstStyle>
              <a:lvl1pPr eaLnBrk="0" hangingPunct="0">
                <a:defRPr sz="900" b="1">
                  <a:solidFill>
                    <a:schemeClr val="accent2"/>
                  </a:solidFill>
                  <a:latin typeface="Arial" charset="0"/>
                  <a:ea typeface="ＭＳ Ｐゴシック" pitchFamily="34" charset="-128"/>
                </a:defRPr>
              </a:lvl1pPr>
              <a:lvl2pPr marL="742950" indent="-285750" eaLnBrk="0" hangingPunct="0">
                <a:defRPr sz="900" b="1">
                  <a:solidFill>
                    <a:schemeClr val="accent2"/>
                  </a:solidFill>
                  <a:latin typeface="Arial" charset="0"/>
                  <a:ea typeface="ＭＳ Ｐゴシック" pitchFamily="34" charset="-128"/>
                </a:defRPr>
              </a:lvl2pPr>
              <a:lvl3pPr marL="1143000" indent="-228600" eaLnBrk="0" hangingPunct="0">
                <a:defRPr sz="900" b="1">
                  <a:solidFill>
                    <a:schemeClr val="accent2"/>
                  </a:solidFill>
                  <a:latin typeface="Arial" charset="0"/>
                  <a:ea typeface="ＭＳ Ｐゴシック" pitchFamily="34" charset="-128"/>
                </a:defRPr>
              </a:lvl3pPr>
              <a:lvl4pPr marL="1600200" indent="-228600" eaLnBrk="0" hangingPunct="0">
                <a:defRPr sz="900" b="1">
                  <a:solidFill>
                    <a:schemeClr val="accent2"/>
                  </a:solidFill>
                  <a:latin typeface="Arial" charset="0"/>
                  <a:ea typeface="ＭＳ Ｐゴシック" pitchFamily="34" charset="-128"/>
                </a:defRPr>
              </a:lvl4pPr>
              <a:lvl5pPr marL="2057400" indent="-228600" eaLnBrk="0" hangingPunct="0">
                <a:defRPr sz="900" b="1">
                  <a:solidFill>
                    <a:schemeClr val="accent2"/>
                  </a:solidFill>
                  <a:latin typeface="Arial" charset="0"/>
                  <a:ea typeface="ＭＳ Ｐゴシック" pitchFamily="34" charset="-128"/>
                </a:defRPr>
              </a:lvl5pPr>
              <a:lvl6pPr marL="2514600" indent="-228600" eaLnBrk="0" fontAlgn="base" hangingPunct="0">
                <a:spcBef>
                  <a:spcPct val="0"/>
                </a:spcBef>
                <a:spcAft>
                  <a:spcPct val="0"/>
                </a:spcAft>
                <a:defRPr sz="900" b="1">
                  <a:solidFill>
                    <a:schemeClr val="accent2"/>
                  </a:solidFill>
                  <a:latin typeface="Arial" charset="0"/>
                  <a:ea typeface="ＭＳ Ｐゴシック" pitchFamily="34" charset="-128"/>
                </a:defRPr>
              </a:lvl6pPr>
              <a:lvl7pPr marL="2971800" indent="-228600" eaLnBrk="0" fontAlgn="base" hangingPunct="0">
                <a:spcBef>
                  <a:spcPct val="0"/>
                </a:spcBef>
                <a:spcAft>
                  <a:spcPct val="0"/>
                </a:spcAft>
                <a:defRPr sz="900" b="1">
                  <a:solidFill>
                    <a:schemeClr val="accent2"/>
                  </a:solidFill>
                  <a:latin typeface="Arial" charset="0"/>
                  <a:ea typeface="ＭＳ Ｐゴシック" pitchFamily="34" charset="-128"/>
                </a:defRPr>
              </a:lvl7pPr>
              <a:lvl8pPr marL="3429000" indent="-228600" eaLnBrk="0" fontAlgn="base" hangingPunct="0">
                <a:spcBef>
                  <a:spcPct val="0"/>
                </a:spcBef>
                <a:spcAft>
                  <a:spcPct val="0"/>
                </a:spcAft>
                <a:defRPr sz="900" b="1">
                  <a:solidFill>
                    <a:schemeClr val="accent2"/>
                  </a:solidFill>
                  <a:latin typeface="Arial" charset="0"/>
                  <a:ea typeface="ＭＳ Ｐゴシック" pitchFamily="34" charset="-128"/>
                </a:defRPr>
              </a:lvl8pPr>
              <a:lvl9pPr marL="3886200" indent="-228600" eaLnBrk="0" fontAlgn="base" hangingPunct="0">
                <a:spcBef>
                  <a:spcPct val="0"/>
                </a:spcBef>
                <a:spcAft>
                  <a:spcPct val="0"/>
                </a:spcAft>
                <a:defRPr sz="900" b="1">
                  <a:solidFill>
                    <a:schemeClr val="accent2"/>
                  </a:solidFill>
                  <a:latin typeface="Arial" charset="0"/>
                  <a:ea typeface="ＭＳ Ｐゴシック" pitchFamily="34" charset="-128"/>
                </a:defRPr>
              </a:lvl9pPr>
            </a:lstStyle>
            <a:p>
              <a:pPr marL="0" marR="0" lvl="0" indent="0" algn="ctr" defTabSz="914400" eaLnBrk="1" fontAlgn="auto" latinLnBrk="0" hangingPunct="1">
                <a:spcBef>
                  <a:spcPts val="0"/>
                </a:spcBef>
                <a:spcAft>
                  <a:spcPts val="0"/>
                </a:spcAft>
                <a:buClrTx/>
                <a:buSzTx/>
                <a:buFontTx/>
                <a:buNone/>
                <a:tabLst/>
                <a:defRPr/>
              </a:pPr>
              <a:r>
                <a:rPr kumimoji="0" lang="en-US" sz="700" b="1" i="0" u="none" strike="noStrike" kern="0" cap="none" spc="0" normalizeH="0" baseline="0" noProof="0" smtClean="0">
                  <a:ln>
                    <a:noFill/>
                  </a:ln>
                  <a:solidFill>
                    <a:srgbClr val="103184"/>
                  </a:solidFill>
                  <a:effectLst/>
                  <a:uLnTx/>
                  <a:uFillTx/>
                  <a:latin typeface="+mn-lt"/>
                  <a:ea typeface="ＭＳ Ｐゴシック" pitchFamily="34" charset="-128"/>
                </a:rPr>
                <a:t>Thick client</a:t>
              </a:r>
            </a:p>
          </p:txBody>
        </p:sp>
      </p:grpSp>
      <p:grpSp>
        <p:nvGrpSpPr>
          <p:cNvPr id="244" name="Group 243"/>
          <p:cNvGrpSpPr/>
          <p:nvPr/>
        </p:nvGrpSpPr>
        <p:grpSpPr>
          <a:xfrm>
            <a:off x="1429386" y="1669361"/>
            <a:ext cx="7050098" cy="290505"/>
            <a:chOff x="1262299" y="2027296"/>
            <a:chExt cx="7538592" cy="279839"/>
          </a:xfrm>
        </p:grpSpPr>
        <p:sp>
          <p:nvSpPr>
            <p:cNvPr id="245" name="Rectangle 245"/>
            <p:cNvSpPr>
              <a:spLocks noChangeArrowheads="1"/>
            </p:cNvSpPr>
            <p:nvPr/>
          </p:nvSpPr>
          <p:spPr bwMode="auto">
            <a:xfrm>
              <a:off x="2628802" y="2027296"/>
              <a:ext cx="1168679" cy="279839"/>
            </a:xfrm>
            <a:prstGeom prst="rect">
              <a:avLst/>
            </a:prstGeom>
            <a:noFill/>
            <a:ln w="9525" algn="ctr">
              <a:solidFill>
                <a:srgbClr val="4B91CD"/>
              </a:solidFill>
              <a:prstDash val="dash"/>
              <a:miter lim="800000"/>
              <a:headEnd/>
              <a:tailEnd/>
            </a:ln>
            <a:effectLst/>
          </p:spPr>
          <p:txBody>
            <a:bodyPr lIns="0" tIns="0" rIns="0" bIns="0" anchor="ctr"/>
            <a:lstStyle/>
            <a:p>
              <a:pPr marL="0" marR="0" lvl="0" indent="0" algn="ctr" defTabSz="914400" eaLnBrk="1" fontAlgn="auto" latinLnBrk="0" hangingPunct="1">
                <a:spcBef>
                  <a:spcPts val="0"/>
                </a:spcBef>
                <a:spcAft>
                  <a:spcPts val="0"/>
                </a:spcAft>
                <a:buClrTx/>
                <a:buSzTx/>
                <a:buFontTx/>
                <a:buNone/>
                <a:tabLst/>
                <a:defRPr/>
              </a:pPr>
              <a:r>
                <a:rPr kumimoji="0" lang="en-US" sz="800" b="0" i="0" u="none" strike="noStrike" kern="0" cap="none" spc="0" normalizeH="0" baseline="0" noProof="0" dirty="0">
                  <a:ln>
                    <a:noFill/>
                  </a:ln>
                  <a:solidFill>
                    <a:srgbClr val="103184"/>
                  </a:solidFill>
                  <a:effectLst/>
                  <a:uLnTx/>
                  <a:uFillTx/>
                  <a:latin typeface="+mn-lt"/>
                  <a:cs typeface="ＭＳ Ｐゴシック"/>
                </a:rPr>
                <a:t>Channels / </a:t>
              </a:r>
              <a:r>
                <a:rPr kumimoji="0" lang="en-US" sz="800" b="0" i="0" u="none" strike="noStrike" kern="0" cap="none" spc="0" normalizeH="0" baseline="0" noProof="0" dirty="0" smtClean="0">
                  <a:ln>
                    <a:noFill/>
                  </a:ln>
                  <a:solidFill>
                    <a:srgbClr val="103184"/>
                  </a:solidFill>
                  <a:effectLst/>
                  <a:uLnTx/>
                  <a:uFillTx/>
                  <a:latin typeface="+mn-lt"/>
                  <a:cs typeface="ＭＳ Ｐゴシック"/>
                </a:rPr>
                <a:t>portal</a:t>
              </a:r>
              <a:br>
                <a:rPr kumimoji="0" lang="en-US" sz="800" b="0" i="0" u="none" strike="noStrike" kern="0" cap="none" spc="0" normalizeH="0" baseline="0" noProof="0" dirty="0" smtClean="0">
                  <a:ln>
                    <a:noFill/>
                  </a:ln>
                  <a:solidFill>
                    <a:srgbClr val="103184"/>
                  </a:solidFill>
                  <a:effectLst/>
                  <a:uLnTx/>
                  <a:uFillTx/>
                  <a:latin typeface="+mn-lt"/>
                  <a:cs typeface="ＭＳ Ｐゴシック"/>
                </a:rPr>
              </a:br>
              <a:r>
                <a:rPr kumimoji="0" lang="en-US" sz="800" b="0" i="0" u="none" strike="noStrike" kern="0" cap="none" spc="0" normalizeH="0" baseline="0" noProof="0" dirty="0" smtClean="0">
                  <a:ln>
                    <a:noFill/>
                  </a:ln>
                  <a:solidFill>
                    <a:srgbClr val="103184"/>
                  </a:solidFill>
                  <a:effectLst/>
                  <a:uLnTx/>
                  <a:uFillTx/>
                  <a:latin typeface="+mn-lt"/>
                  <a:cs typeface="ＭＳ Ｐゴシック"/>
                </a:rPr>
                <a:t>Front </a:t>
              </a:r>
              <a:r>
                <a:rPr kumimoji="0" lang="en-US" sz="800" b="0" i="0" u="none" strike="noStrike" kern="0" cap="none" spc="0" normalizeH="0" baseline="0" noProof="0" dirty="0">
                  <a:ln>
                    <a:noFill/>
                  </a:ln>
                  <a:solidFill>
                    <a:srgbClr val="103184"/>
                  </a:solidFill>
                  <a:effectLst/>
                  <a:uLnTx/>
                  <a:uFillTx/>
                  <a:latin typeface="+mn-lt"/>
                  <a:cs typeface="ＭＳ Ｐゴシック"/>
                </a:rPr>
                <a:t>Ends</a:t>
              </a:r>
              <a:endParaRPr kumimoji="0" lang="en-US" sz="800" b="0" i="1" u="none" strike="noStrike" kern="0" cap="none" spc="0" normalizeH="0" baseline="0" noProof="0" dirty="0">
                <a:ln>
                  <a:noFill/>
                </a:ln>
                <a:solidFill>
                  <a:srgbClr val="103184"/>
                </a:solidFill>
                <a:effectLst/>
                <a:uLnTx/>
                <a:uFillTx/>
                <a:latin typeface="+mn-lt"/>
                <a:cs typeface="ＭＳ Ｐゴシック"/>
              </a:endParaRPr>
            </a:p>
          </p:txBody>
        </p:sp>
        <p:sp>
          <p:nvSpPr>
            <p:cNvPr id="246" name="Rectangle 339"/>
            <p:cNvSpPr>
              <a:spLocks noChangeArrowheads="1"/>
            </p:cNvSpPr>
            <p:nvPr/>
          </p:nvSpPr>
          <p:spPr bwMode="auto">
            <a:xfrm>
              <a:off x="1262299" y="2027296"/>
              <a:ext cx="785207" cy="279839"/>
            </a:xfrm>
            <a:prstGeom prst="rect">
              <a:avLst/>
            </a:prstGeom>
            <a:solidFill>
              <a:srgbClr val="91C8EB">
                <a:lumMod val="60000"/>
                <a:lumOff val="40000"/>
              </a:srgbClr>
            </a:solidFill>
            <a:ln w="9525" algn="ctr">
              <a:solidFill>
                <a:srgbClr val="91C8EB"/>
              </a:solidFill>
              <a:miter lim="800000"/>
              <a:headEnd/>
              <a:tailEnd/>
            </a:ln>
            <a:effectLst/>
          </p:spPr>
          <p:txBody>
            <a:bodyPr lIns="0" tIns="0" rIns="0" bIns="0" anchor="ctr" anchorCtr="1"/>
            <a:lstStyle/>
            <a:p>
              <a:pPr marL="0" marR="0" lvl="0" indent="0" algn="ctr" defTabSz="914400" eaLnBrk="1" fontAlgn="auto" latinLnBrk="0" hangingPunct="1">
                <a:spcBef>
                  <a:spcPts val="0"/>
                </a:spcBef>
                <a:spcAft>
                  <a:spcPts val="0"/>
                </a:spcAft>
                <a:buClrTx/>
                <a:buSzTx/>
                <a:buFontTx/>
                <a:buNone/>
                <a:tabLst/>
                <a:defRPr/>
              </a:pPr>
              <a:r>
                <a:rPr kumimoji="0" lang="en-US" sz="700" b="0" i="0" u="none" strike="noStrike" kern="0" cap="none" spc="0" normalizeH="0" baseline="0" noProof="0" dirty="0">
                  <a:ln>
                    <a:noFill/>
                  </a:ln>
                  <a:solidFill>
                    <a:srgbClr val="103184"/>
                  </a:solidFill>
                  <a:effectLst/>
                  <a:uLnTx/>
                  <a:uFillTx/>
                  <a:latin typeface="+mn-lt"/>
                  <a:cs typeface="ＭＳ Ｐゴシック"/>
                </a:rPr>
                <a:t>UI </a:t>
              </a:r>
              <a:r>
                <a:rPr kumimoji="0" lang="en-US" sz="700" b="0" i="0" u="none" strike="noStrike" kern="0" cap="none" spc="0" normalizeH="0" baseline="0" noProof="0" dirty="0" smtClean="0">
                  <a:ln>
                    <a:noFill/>
                  </a:ln>
                  <a:solidFill>
                    <a:srgbClr val="103184"/>
                  </a:solidFill>
                  <a:effectLst/>
                  <a:uLnTx/>
                  <a:uFillTx/>
                  <a:latin typeface="+mn-lt"/>
                  <a:cs typeface="ＭＳ Ｐゴシック"/>
                </a:rPr>
                <a:t>integration</a:t>
              </a:r>
              <a:r>
                <a:rPr kumimoji="0" lang="en-US" sz="700" b="0" i="0" u="none" strike="noStrike" kern="0" cap="none" spc="0" normalizeH="0" noProof="0" dirty="0" smtClean="0">
                  <a:ln>
                    <a:noFill/>
                  </a:ln>
                  <a:solidFill>
                    <a:srgbClr val="103184"/>
                  </a:solidFill>
                  <a:effectLst/>
                  <a:uLnTx/>
                  <a:uFillTx/>
                  <a:latin typeface="+mn-lt"/>
                  <a:cs typeface="ＭＳ Ｐゴシック"/>
                </a:rPr>
                <a:t> </a:t>
              </a:r>
              <a:r>
                <a:rPr kumimoji="0" lang="en-US" sz="700" b="0" i="0" u="none" strike="noStrike" kern="0" cap="none" spc="0" normalizeH="0" baseline="0" noProof="0" dirty="0" smtClean="0">
                  <a:ln>
                    <a:noFill/>
                  </a:ln>
                  <a:solidFill>
                    <a:srgbClr val="103184"/>
                  </a:solidFill>
                  <a:effectLst/>
                  <a:uLnTx/>
                  <a:uFillTx/>
                  <a:latin typeface="+mn-lt"/>
                  <a:cs typeface="ＭＳ Ｐゴシック"/>
                </a:rPr>
                <a:t>&amp; </a:t>
              </a:r>
              <a:r>
                <a:rPr kumimoji="0" lang="en-US" sz="700" b="0" i="0" u="none" strike="noStrike" kern="0" cap="none" spc="0" normalizeH="0" baseline="0" noProof="0" dirty="0">
                  <a:ln>
                    <a:noFill/>
                  </a:ln>
                  <a:solidFill>
                    <a:srgbClr val="103184"/>
                  </a:solidFill>
                  <a:effectLst/>
                  <a:uLnTx/>
                  <a:uFillTx/>
                  <a:latin typeface="+mn-lt"/>
                  <a:cs typeface="ＭＳ Ｐゴシック"/>
                </a:rPr>
                <a:t>personalization</a:t>
              </a:r>
            </a:p>
          </p:txBody>
        </p:sp>
        <p:sp>
          <p:nvSpPr>
            <p:cNvPr id="247" name="Rectangle 247"/>
            <p:cNvSpPr>
              <a:spLocks noChangeArrowheads="1"/>
            </p:cNvSpPr>
            <p:nvPr/>
          </p:nvSpPr>
          <p:spPr bwMode="auto">
            <a:xfrm>
              <a:off x="4982900" y="2027296"/>
              <a:ext cx="859770" cy="279839"/>
            </a:xfrm>
            <a:prstGeom prst="rect">
              <a:avLst/>
            </a:prstGeom>
            <a:solidFill>
              <a:srgbClr val="91C8EB">
                <a:lumMod val="60000"/>
                <a:lumOff val="40000"/>
              </a:srgbClr>
            </a:solidFill>
            <a:ln w="9525" algn="ctr">
              <a:solidFill>
                <a:srgbClr val="91C8EB"/>
              </a:solidFill>
              <a:miter lim="800000"/>
              <a:headEnd/>
              <a:tailEnd/>
            </a:ln>
            <a:effectLst/>
          </p:spPr>
          <p:txBody>
            <a:bodyPr lIns="0" tIns="0" rIns="0" bIns="0" anchor="ctr" anchorCtr="1"/>
            <a:lstStyle/>
            <a:p>
              <a:pPr algn="ctr" fontAlgn="auto">
                <a:spcBef>
                  <a:spcPts val="0"/>
                </a:spcBef>
                <a:spcAft>
                  <a:spcPts val="0"/>
                </a:spcAft>
              </a:pPr>
              <a:r>
                <a:rPr lang="en-US" sz="700" b="0" kern="0" dirty="0">
                  <a:solidFill>
                    <a:srgbClr val="103184"/>
                  </a:solidFill>
                  <a:latin typeface="+mn-lt"/>
                  <a:cs typeface="ＭＳ Ｐゴシック"/>
                </a:rPr>
                <a:t>Web content Mgmt.</a:t>
              </a:r>
            </a:p>
          </p:txBody>
        </p:sp>
        <p:sp>
          <p:nvSpPr>
            <p:cNvPr id="248" name="Rectangle 247"/>
            <p:cNvSpPr>
              <a:spLocks noChangeArrowheads="1"/>
            </p:cNvSpPr>
            <p:nvPr/>
          </p:nvSpPr>
          <p:spPr bwMode="auto">
            <a:xfrm>
              <a:off x="6955048" y="2027296"/>
              <a:ext cx="859770" cy="279839"/>
            </a:xfrm>
            <a:prstGeom prst="rect">
              <a:avLst/>
            </a:prstGeom>
            <a:solidFill>
              <a:srgbClr val="91C8EB">
                <a:lumMod val="60000"/>
                <a:lumOff val="40000"/>
              </a:srgbClr>
            </a:solidFill>
            <a:ln w="9525" algn="ctr">
              <a:solidFill>
                <a:srgbClr val="91C8EB"/>
              </a:solidFill>
              <a:miter lim="800000"/>
              <a:headEnd/>
              <a:tailEnd/>
            </a:ln>
            <a:effectLst/>
          </p:spPr>
          <p:txBody>
            <a:bodyPr lIns="0" tIns="0" rIns="0" bIns="0" anchor="ctr" anchorCtr="1"/>
            <a:lstStyle/>
            <a:p>
              <a:pPr algn="ctr" fontAlgn="auto">
                <a:spcBef>
                  <a:spcPts val="0"/>
                </a:spcBef>
                <a:spcAft>
                  <a:spcPts val="0"/>
                </a:spcAft>
              </a:pPr>
              <a:r>
                <a:rPr lang="en-US" sz="700" b="0" kern="0" dirty="0">
                  <a:solidFill>
                    <a:srgbClr val="103184"/>
                  </a:solidFill>
                  <a:latin typeface="+mn-lt"/>
                  <a:cs typeface="ＭＳ Ｐゴシック"/>
                </a:rPr>
                <a:t>Correspondence management</a:t>
              </a:r>
            </a:p>
          </p:txBody>
        </p:sp>
        <p:sp>
          <p:nvSpPr>
            <p:cNvPr id="249" name="Rectangle 247"/>
            <p:cNvSpPr>
              <a:spLocks noChangeArrowheads="1"/>
            </p:cNvSpPr>
            <p:nvPr/>
          </p:nvSpPr>
          <p:spPr bwMode="auto">
            <a:xfrm>
              <a:off x="3996826" y="2027296"/>
              <a:ext cx="859770" cy="279839"/>
            </a:xfrm>
            <a:prstGeom prst="rect">
              <a:avLst/>
            </a:prstGeom>
            <a:solidFill>
              <a:srgbClr val="91C8EB">
                <a:lumMod val="60000"/>
                <a:lumOff val="40000"/>
              </a:srgbClr>
            </a:solidFill>
            <a:ln w="9525" algn="ctr">
              <a:solidFill>
                <a:srgbClr val="91C8EB"/>
              </a:solidFill>
              <a:miter lim="800000"/>
              <a:headEnd/>
              <a:tailEnd/>
            </a:ln>
            <a:effectLst/>
          </p:spPr>
          <p:txBody>
            <a:bodyPr lIns="0" tIns="0" rIns="0" bIns="0" anchor="ctr" anchorCtr="1"/>
            <a:lstStyle/>
            <a:p>
              <a:pPr algn="ctr" fontAlgn="auto">
                <a:spcBef>
                  <a:spcPts val="0"/>
                </a:spcBef>
                <a:spcAft>
                  <a:spcPts val="0"/>
                </a:spcAft>
              </a:pPr>
              <a:r>
                <a:rPr lang="en-US" sz="700" b="0" kern="0" dirty="0">
                  <a:solidFill>
                    <a:srgbClr val="103184"/>
                  </a:solidFill>
                  <a:latin typeface="+mn-lt"/>
                  <a:cs typeface="ＭＳ Ｐゴシック"/>
                </a:rPr>
                <a:t>Customer behavior tracking</a:t>
              </a:r>
            </a:p>
          </p:txBody>
        </p:sp>
        <p:sp>
          <p:nvSpPr>
            <p:cNvPr id="250" name="Rectangle 247"/>
            <p:cNvSpPr>
              <a:spLocks noChangeArrowheads="1"/>
            </p:cNvSpPr>
            <p:nvPr/>
          </p:nvSpPr>
          <p:spPr bwMode="auto">
            <a:xfrm>
              <a:off x="5968974" y="2027296"/>
              <a:ext cx="859770" cy="279839"/>
            </a:xfrm>
            <a:prstGeom prst="rect">
              <a:avLst/>
            </a:prstGeom>
            <a:solidFill>
              <a:srgbClr val="91C8EB">
                <a:lumMod val="60000"/>
                <a:lumOff val="40000"/>
              </a:srgbClr>
            </a:solidFill>
            <a:ln w="9525" algn="ctr">
              <a:solidFill>
                <a:srgbClr val="91C8EB"/>
              </a:solidFill>
              <a:miter lim="800000"/>
              <a:headEnd/>
              <a:tailEnd/>
            </a:ln>
            <a:effectLst/>
          </p:spPr>
          <p:txBody>
            <a:bodyPr lIns="0" tIns="0" rIns="0" bIns="0" anchor="ctr" anchorCtr="1"/>
            <a:lstStyle/>
            <a:p>
              <a:pPr algn="ctr" fontAlgn="auto">
                <a:spcBef>
                  <a:spcPts val="0"/>
                </a:spcBef>
                <a:spcAft>
                  <a:spcPts val="0"/>
                </a:spcAft>
              </a:pPr>
              <a:r>
                <a:rPr lang="en-US" sz="700" b="0" kern="0" dirty="0">
                  <a:solidFill>
                    <a:srgbClr val="103184"/>
                  </a:solidFill>
                  <a:latin typeface="+mn-lt"/>
                  <a:cs typeface="ＭＳ Ｐゴシック"/>
                </a:rPr>
                <a:t>Collaboration services</a:t>
              </a:r>
            </a:p>
          </p:txBody>
        </p:sp>
        <p:sp>
          <p:nvSpPr>
            <p:cNvPr id="251" name="Rectangle 247"/>
            <p:cNvSpPr>
              <a:spLocks noChangeArrowheads="1"/>
            </p:cNvSpPr>
            <p:nvPr/>
          </p:nvSpPr>
          <p:spPr bwMode="auto">
            <a:xfrm>
              <a:off x="7941121" y="2027296"/>
              <a:ext cx="859770" cy="279839"/>
            </a:xfrm>
            <a:prstGeom prst="rect">
              <a:avLst/>
            </a:prstGeom>
            <a:solidFill>
              <a:srgbClr val="91C8EB">
                <a:lumMod val="60000"/>
                <a:lumOff val="40000"/>
              </a:srgbClr>
            </a:solidFill>
            <a:ln w="9525" algn="ctr">
              <a:solidFill>
                <a:srgbClr val="91C8EB"/>
              </a:solidFill>
              <a:miter lim="800000"/>
              <a:headEnd/>
              <a:tailEnd/>
            </a:ln>
            <a:effectLst/>
          </p:spPr>
          <p:txBody>
            <a:bodyPr lIns="0" tIns="0" rIns="0" bIns="0" anchor="ctr" anchorCtr="1"/>
            <a:lstStyle/>
            <a:p>
              <a:pPr algn="ctr" fontAlgn="auto">
                <a:spcBef>
                  <a:spcPts val="0"/>
                </a:spcBef>
                <a:spcAft>
                  <a:spcPts val="0"/>
                </a:spcAft>
              </a:pPr>
              <a:r>
                <a:rPr lang="en-US" sz="700" b="0" kern="0" dirty="0">
                  <a:solidFill>
                    <a:srgbClr val="103184"/>
                  </a:solidFill>
                  <a:latin typeface="+mn-lt"/>
                  <a:cs typeface="ＭＳ Ｐゴシック"/>
                </a:rPr>
                <a:t>Offering &amp; information push</a:t>
              </a:r>
            </a:p>
          </p:txBody>
        </p:sp>
        <p:cxnSp>
          <p:nvCxnSpPr>
            <p:cNvPr id="252" name="Connecteur droit avec flèche 4"/>
            <p:cNvCxnSpPr>
              <a:cxnSpLocks noChangeShapeType="1"/>
              <a:stCxn id="246" idx="3"/>
              <a:endCxn id="245" idx="1"/>
            </p:cNvCxnSpPr>
            <p:nvPr/>
          </p:nvCxnSpPr>
          <p:spPr bwMode="auto">
            <a:xfrm>
              <a:off x="2047506" y="2167216"/>
              <a:ext cx="581296" cy="0"/>
            </a:xfrm>
            <a:prstGeom prst="straightConnector1">
              <a:avLst/>
            </a:prstGeom>
            <a:noFill/>
            <a:ln w="9525" algn="ctr">
              <a:solidFill>
                <a:srgbClr val="103184"/>
              </a:solidFill>
              <a:prstDash val="dash"/>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253" name="Rectangle 9"/>
          <p:cNvSpPr>
            <a:spLocks noChangeArrowheads="1"/>
          </p:cNvSpPr>
          <p:nvPr/>
        </p:nvSpPr>
        <p:spPr bwMode="auto">
          <a:xfrm>
            <a:off x="4105245" y="3010199"/>
            <a:ext cx="945969" cy="1685242"/>
          </a:xfrm>
          <a:prstGeom prst="rect">
            <a:avLst/>
          </a:prstGeom>
          <a:noFill/>
          <a:ln w="9525" algn="ctr">
            <a:solidFill>
              <a:srgbClr val="969696"/>
            </a:solidFill>
            <a:round/>
            <a:headEnd/>
            <a:tailEnd/>
          </a:ln>
          <a:extLst>
            <a:ext uri="{909E8E84-426E-40DD-AFC4-6F175D3DCCD1}">
              <a14:hiddenFill xmlns:a14="http://schemas.microsoft.com/office/drawing/2010/main">
                <a:solidFill>
                  <a:srgbClr val="FFFFFF"/>
                </a:solidFill>
              </a14:hiddenFill>
            </a:ext>
          </a:extLst>
        </p:spPr>
        <p:txBody>
          <a:bodyPr lIns="36000" tIns="36000" rIns="36000" bIns="36000"/>
          <a:lstStyle/>
          <a:p>
            <a:pPr eaLnBrk="0" fontAlgn="auto" hangingPunct="0">
              <a:spcBef>
                <a:spcPts val="0"/>
              </a:spcBef>
              <a:spcAft>
                <a:spcPts val="0"/>
              </a:spcAft>
            </a:pPr>
            <a:r>
              <a:rPr lang="en-US" sz="800" b="0" kern="0" dirty="0">
                <a:solidFill>
                  <a:srgbClr val="103184"/>
                </a:solidFill>
                <a:latin typeface="+mn-lt"/>
              </a:rPr>
              <a:t>A. Strategy &amp; Governance</a:t>
            </a:r>
          </a:p>
          <a:p>
            <a:pPr eaLnBrk="0" fontAlgn="auto" hangingPunct="0">
              <a:spcBef>
                <a:spcPts val="0"/>
              </a:spcBef>
              <a:spcAft>
                <a:spcPts val="0"/>
              </a:spcAft>
            </a:pPr>
            <a:endParaRPr lang="en-US" sz="800" b="0" kern="0" dirty="0">
              <a:solidFill>
                <a:srgbClr val="103184"/>
              </a:solidFill>
              <a:latin typeface="+mn-lt"/>
            </a:endParaRPr>
          </a:p>
        </p:txBody>
      </p:sp>
      <p:sp>
        <p:nvSpPr>
          <p:cNvPr id="254" name="Rectangle 195"/>
          <p:cNvSpPr>
            <a:spLocks noChangeArrowheads="1"/>
          </p:cNvSpPr>
          <p:nvPr/>
        </p:nvSpPr>
        <p:spPr bwMode="auto">
          <a:xfrm>
            <a:off x="5100638" y="3010198"/>
            <a:ext cx="3582793" cy="485837"/>
          </a:xfrm>
          <a:prstGeom prst="rect">
            <a:avLst/>
          </a:prstGeom>
          <a:noFill/>
          <a:ln w="9525" algn="ctr">
            <a:solidFill>
              <a:srgbClr val="969696"/>
            </a:solidFill>
            <a:round/>
            <a:headEnd/>
            <a:tailEnd/>
          </a:ln>
          <a:extLst>
            <a:ext uri="{909E8E84-426E-40DD-AFC4-6F175D3DCCD1}">
              <a14:hiddenFill xmlns:a14="http://schemas.microsoft.com/office/drawing/2010/main">
                <a:solidFill>
                  <a:srgbClr val="FFFFFF"/>
                </a:solidFill>
              </a14:hiddenFill>
            </a:ext>
          </a:extLst>
        </p:spPr>
        <p:txBody>
          <a:bodyPr lIns="36000" tIns="36000" rIns="36000" bIns="36000"/>
          <a:lstStyle/>
          <a:p>
            <a:pPr eaLnBrk="0" fontAlgn="auto" hangingPunct="0">
              <a:spcBef>
                <a:spcPts val="0"/>
              </a:spcBef>
              <a:spcAft>
                <a:spcPts val="0"/>
              </a:spcAft>
            </a:pPr>
            <a:r>
              <a:rPr lang="en-US" sz="800" b="0" kern="0" dirty="0">
                <a:solidFill>
                  <a:srgbClr val="103184"/>
                </a:solidFill>
                <a:latin typeface="+mn-lt"/>
              </a:rPr>
              <a:t>B. Market Access</a:t>
            </a:r>
          </a:p>
        </p:txBody>
      </p:sp>
      <p:sp>
        <p:nvSpPr>
          <p:cNvPr id="255" name="Rectangle 196"/>
          <p:cNvSpPr>
            <a:spLocks noChangeArrowheads="1"/>
          </p:cNvSpPr>
          <p:nvPr/>
        </p:nvSpPr>
        <p:spPr bwMode="auto">
          <a:xfrm>
            <a:off x="5100638" y="3547342"/>
            <a:ext cx="3582793" cy="485837"/>
          </a:xfrm>
          <a:prstGeom prst="rect">
            <a:avLst/>
          </a:prstGeom>
          <a:noFill/>
          <a:ln w="9525" algn="ctr">
            <a:solidFill>
              <a:srgbClr val="969696"/>
            </a:solidFill>
            <a:round/>
            <a:headEnd/>
            <a:tailEnd/>
          </a:ln>
          <a:extLst>
            <a:ext uri="{909E8E84-426E-40DD-AFC4-6F175D3DCCD1}">
              <a14:hiddenFill xmlns:a14="http://schemas.microsoft.com/office/drawing/2010/main">
                <a:solidFill>
                  <a:srgbClr val="FFFFFF"/>
                </a:solidFill>
              </a14:hiddenFill>
            </a:ext>
          </a:extLst>
        </p:spPr>
        <p:txBody>
          <a:bodyPr lIns="36000" tIns="36000" rIns="36000" bIns="36000"/>
          <a:lstStyle/>
          <a:p>
            <a:pPr eaLnBrk="0" fontAlgn="auto" hangingPunct="0">
              <a:spcBef>
                <a:spcPts val="0"/>
              </a:spcBef>
              <a:spcAft>
                <a:spcPts val="0"/>
              </a:spcAft>
            </a:pPr>
            <a:r>
              <a:rPr lang="en-US" sz="800" b="0" kern="0" dirty="0">
                <a:solidFill>
                  <a:srgbClr val="103184"/>
                </a:solidFill>
                <a:latin typeface="+mn-lt"/>
              </a:rPr>
              <a:t>C. Core Business</a:t>
            </a:r>
          </a:p>
        </p:txBody>
      </p:sp>
      <p:sp>
        <p:nvSpPr>
          <p:cNvPr id="256" name="Rectangle 197"/>
          <p:cNvSpPr>
            <a:spLocks noChangeArrowheads="1"/>
          </p:cNvSpPr>
          <p:nvPr/>
        </p:nvSpPr>
        <p:spPr bwMode="auto">
          <a:xfrm>
            <a:off x="5100638" y="4084486"/>
            <a:ext cx="3582793" cy="610955"/>
          </a:xfrm>
          <a:prstGeom prst="rect">
            <a:avLst/>
          </a:prstGeom>
          <a:noFill/>
          <a:ln w="9525" algn="ctr">
            <a:solidFill>
              <a:srgbClr val="969696"/>
            </a:solidFill>
            <a:round/>
            <a:headEnd/>
            <a:tailEnd/>
          </a:ln>
          <a:extLst>
            <a:ext uri="{909E8E84-426E-40DD-AFC4-6F175D3DCCD1}">
              <a14:hiddenFill xmlns:a14="http://schemas.microsoft.com/office/drawing/2010/main">
                <a:solidFill>
                  <a:srgbClr val="FFFFFF"/>
                </a:solidFill>
              </a14:hiddenFill>
            </a:ext>
          </a:extLst>
        </p:spPr>
        <p:txBody>
          <a:bodyPr lIns="36000" tIns="36000" rIns="36000" bIns="36000"/>
          <a:lstStyle/>
          <a:p>
            <a:pPr eaLnBrk="0" fontAlgn="auto" hangingPunct="0">
              <a:spcBef>
                <a:spcPts val="0"/>
              </a:spcBef>
              <a:spcAft>
                <a:spcPts val="0"/>
              </a:spcAft>
            </a:pPr>
            <a:r>
              <a:rPr lang="en-US" sz="800" b="0" kern="0" dirty="0">
                <a:solidFill>
                  <a:srgbClr val="103184"/>
                </a:solidFill>
                <a:latin typeface="+mn-lt"/>
              </a:rPr>
              <a:t>D. Business Support</a:t>
            </a:r>
          </a:p>
        </p:txBody>
      </p:sp>
      <p:sp>
        <p:nvSpPr>
          <p:cNvPr id="257" name="Rectangle 2"/>
          <p:cNvSpPr>
            <a:spLocks noChangeArrowheads="1"/>
          </p:cNvSpPr>
          <p:nvPr/>
        </p:nvSpPr>
        <p:spPr bwMode="auto">
          <a:xfrm>
            <a:off x="4162877" y="3383047"/>
            <a:ext cx="830706" cy="259008"/>
          </a:xfrm>
          <a:prstGeom prst="rect">
            <a:avLst/>
          </a:prstGeom>
          <a:solidFill>
            <a:srgbClr val="BDDEF3"/>
          </a:solidFill>
          <a:ln w="9525" algn="ctr">
            <a:solidFill>
              <a:srgbClr val="4B91CD"/>
            </a:solidFill>
            <a:miter lim="800000"/>
            <a:headEnd/>
            <a:tailEnd/>
          </a:ln>
        </p:spPr>
        <p:txBody>
          <a:bodyPr lIns="35994" tIns="35994" rIns="35994" bIns="35994" anchor="ctr" anchorCtr="1"/>
          <a:lstStyle/>
          <a:p>
            <a:pPr marL="0" marR="0" lvl="0" indent="0" algn="ctr" defTabSz="914400" eaLnBrk="1" fontAlgn="auto" latinLnBrk="0" hangingPunct="1">
              <a:spcBef>
                <a:spcPts val="0"/>
              </a:spcBef>
              <a:spcAft>
                <a:spcPts val="0"/>
              </a:spcAft>
              <a:buClrTx/>
              <a:buSzTx/>
              <a:buFontTx/>
              <a:buNone/>
              <a:tabLst/>
              <a:defRPr/>
            </a:pPr>
            <a:r>
              <a:rPr kumimoji="0" lang="en-US" sz="600" b="0" i="0" u="none" strike="noStrike" kern="0" cap="none" spc="0" normalizeH="0" baseline="0" noProof="0" smtClean="0">
                <a:ln>
                  <a:noFill/>
                </a:ln>
                <a:solidFill>
                  <a:srgbClr val="103184"/>
                </a:solidFill>
                <a:effectLst/>
                <a:uLnTx/>
                <a:uFillTx/>
                <a:latin typeface="+mn-lt"/>
              </a:rPr>
              <a:t>A.1 Strategy Development</a:t>
            </a:r>
          </a:p>
        </p:txBody>
      </p:sp>
      <p:sp>
        <p:nvSpPr>
          <p:cNvPr id="258" name="Rectangle 100"/>
          <p:cNvSpPr>
            <a:spLocks noChangeArrowheads="1"/>
          </p:cNvSpPr>
          <p:nvPr/>
        </p:nvSpPr>
        <p:spPr bwMode="auto">
          <a:xfrm>
            <a:off x="4162877" y="3710035"/>
            <a:ext cx="830706" cy="259008"/>
          </a:xfrm>
          <a:prstGeom prst="rect">
            <a:avLst/>
          </a:prstGeom>
          <a:solidFill>
            <a:srgbClr val="BDDEF3"/>
          </a:solidFill>
          <a:ln w="9525" algn="ctr">
            <a:solidFill>
              <a:srgbClr val="4B91CD"/>
            </a:solidFill>
            <a:miter lim="800000"/>
            <a:headEnd/>
            <a:tailEnd/>
          </a:ln>
        </p:spPr>
        <p:txBody>
          <a:bodyPr lIns="35994" tIns="35994" rIns="35994" bIns="35994" anchor="ctr" anchorCtr="1"/>
          <a:lstStyle/>
          <a:p>
            <a:pPr marL="0" marR="0" lvl="0" indent="0" algn="ctr" defTabSz="914400" eaLnBrk="1" fontAlgn="auto" latinLnBrk="0" hangingPunct="1">
              <a:spcBef>
                <a:spcPts val="0"/>
              </a:spcBef>
              <a:spcAft>
                <a:spcPts val="0"/>
              </a:spcAft>
              <a:buClrTx/>
              <a:buSzTx/>
              <a:buFontTx/>
              <a:buNone/>
              <a:tabLst/>
              <a:defRPr/>
            </a:pPr>
            <a:r>
              <a:rPr kumimoji="0" lang="en-US" sz="600" b="0" i="0" u="none" strike="noStrike" kern="0" cap="none" spc="0" normalizeH="0" baseline="0" noProof="0" smtClean="0">
                <a:ln>
                  <a:noFill/>
                </a:ln>
                <a:solidFill>
                  <a:srgbClr val="103184"/>
                </a:solidFill>
                <a:effectLst/>
                <a:uLnTx/>
                <a:uFillTx/>
                <a:latin typeface="+mn-lt"/>
              </a:rPr>
              <a:t>A.2 Transformation Design</a:t>
            </a:r>
          </a:p>
        </p:txBody>
      </p:sp>
      <p:sp>
        <p:nvSpPr>
          <p:cNvPr id="259" name="Rectangle 118"/>
          <p:cNvSpPr>
            <a:spLocks noChangeArrowheads="1"/>
          </p:cNvSpPr>
          <p:nvPr/>
        </p:nvSpPr>
        <p:spPr bwMode="auto">
          <a:xfrm>
            <a:off x="4162877" y="4037022"/>
            <a:ext cx="830706" cy="259008"/>
          </a:xfrm>
          <a:prstGeom prst="rect">
            <a:avLst/>
          </a:prstGeom>
          <a:solidFill>
            <a:srgbClr val="BDDEF3"/>
          </a:solidFill>
          <a:ln w="9525" algn="ctr">
            <a:solidFill>
              <a:srgbClr val="4B91CD"/>
            </a:solidFill>
            <a:miter lim="800000"/>
            <a:headEnd/>
            <a:tailEnd/>
          </a:ln>
        </p:spPr>
        <p:txBody>
          <a:bodyPr lIns="35994" tIns="35994" rIns="35994" bIns="35994" anchor="ctr" anchorCtr="1"/>
          <a:lstStyle/>
          <a:p>
            <a:pPr marL="0" marR="0" lvl="0" indent="0" algn="ctr" defTabSz="914400" eaLnBrk="1" fontAlgn="auto" latinLnBrk="0" hangingPunct="1">
              <a:spcBef>
                <a:spcPts val="0"/>
              </a:spcBef>
              <a:spcAft>
                <a:spcPts val="0"/>
              </a:spcAft>
              <a:buClrTx/>
              <a:buSzTx/>
              <a:buFontTx/>
              <a:buNone/>
              <a:tabLst/>
              <a:defRPr/>
            </a:pPr>
            <a:r>
              <a:rPr kumimoji="0" lang="en-US" sz="600" b="0" i="0" u="none" strike="noStrike" kern="0" cap="none" spc="0" normalizeH="0" baseline="0" noProof="0" smtClean="0">
                <a:ln>
                  <a:noFill/>
                </a:ln>
                <a:solidFill>
                  <a:srgbClr val="103184"/>
                </a:solidFill>
                <a:effectLst/>
                <a:uLnTx/>
                <a:uFillTx/>
                <a:latin typeface="+mn-lt"/>
              </a:rPr>
              <a:t>A.3 Corporate Governance</a:t>
            </a:r>
          </a:p>
        </p:txBody>
      </p:sp>
      <p:sp>
        <p:nvSpPr>
          <p:cNvPr id="260" name="Rectangle 119"/>
          <p:cNvSpPr>
            <a:spLocks noChangeArrowheads="1"/>
          </p:cNvSpPr>
          <p:nvPr/>
        </p:nvSpPr>
        <p:spPr bwMode="auto">
          <a:xfrm>
            <a:off x="4162877" y="4364009"/>
            <a:ext cx="830706" cy="259008"/>
          </a:xfrm>
          <a:prstGeom prst="rect">
            <a:avLst/>
          </a:prstGeom>
          <a:solidFill>
            <a:srgbClr val="BDDEF3"/>
          </a:solidFill>
          <a:ln w="9525" algn="ctr">
            <a:solidFill>
              <a:srgbClr val="4B91CD"/>
            </a:solidFill>
            <a:miter lim="800000"/>
            <a:headEnd/>
            <a:tailEnd/>
          </a:ln>
        </p:spPr>
        <p:txBody>
          <a:bodyPr lIns="35994" tIns="35994" rIns="35994" bIns="35994" anchor="ctr" anchorCtr="1"/>
          <a:lstStyle/>
          <a:p>
            <a:pPr marL="0" marR="0" lvl="0" indent="0" algn="ctr" defTabSz="914400" eaLnBrk="1" fontAlgn="auto" latinLnBrk="0" hangingPunct="1">
              <a:spcBef>
                <a:spcPts val="0"/>
              </a:spcBef>
              <a:spcAft>
                <a:spcPts val="0"/>
              </a:spcAft>
              <a:buClrTx/>
              <a:buSzTx/>
              <a:buFontTx/>
              <a:buNone/>
              <a:tabLst/>
              <a:defRPr/>
            </a:pPr>
            <a:r>
              <a:rPr kumimoji="0" lang="en-US" sz="600" b="0" i="0" u="none" strike="noStrike" kern="0" cap="none" spc="0" normalizeH="0" baseline="0" noProof="0" smtClean="0">
                <a:ln>
                  <a:noFill/>
                </a:ln>
                <a:solidFill>
                  <a:srgbClr val="103184"/>
                </a:solidFill>
                <a:effectLst/>
                <a:uLnTx/>
                <a:uFillTx/>
                <a:latin typeface="+mn-lt"/>
              </a:rPr>
              <a:t>A.4 Corporate responsibility</a:t>
            </a:r>
          </a:p>
        </p:txBody>
      </p:sp>
      <p:grpSp>
        <p:nvGrpSpPr>
          <p:cNvPr id="261" name="Group 260"/>
          <p:cNvGrpSpPr/>
          <p:nvPr/>
        </p:nvGrpSpPr>
        <p:grpSpPr>
          <a:xfrm>
            <a:off x="6032530" y="3057741"/>
            <a:ext cx="2607310" cy="390752"/>
            <a:chOff x="6134251" y="3405030"/>
            <a:chExt cx="2815848" cy="394157"/>
          </a:xfrm>
        </p:grpSpPr>
        <p:sp>
          <p:nvSpPr>
            <p:cNvPr id="262" name="Rectangle 120"/>
            <p:cNvSpPr>
              <a:spLocks noChangeArrowheads="1"/>
            </p:cNvSpPr>
            <p:nvPr/>
          </p:nvSpPr>
          <p:spPr bwMode="auto">
            <a:xfrm>
              <a:off x="6134251" y="3405030"/>
              <a:ext cx="897147" cy="162000"/>
            </a:xfrm>
            <a:prstGeom prst="rect">
              <a:avLst/>
            </a:prstGeom>
            <a:solidFill>
              <a:srgbClr val="008000"/>
            </a:solidFill>
            <a:ln w="9525" algn="ctr">
              <a:solidFill>
                <a:srgbClr val="4B91CD"/>
              </a:solidFill>
              <a:miter lim="800000"/>
              <a:headEnd/>
              <a:tailEnd/>
            </a:ln>
          </p:spPr>
          <p:txBody>
            <a:bodyPr lIns="35994" tIns="35994" rIns="35994" bIns="35994" anchor="ctr" anchorCtr="1"/>
            <a:lstStyle/>
            <a:p>
              <a:pPr marL="0" marR="0" lvl="0" indent="0" defTabSz="914400" eaLnBrk="1" fontAlgn="auto" latinLnBrk="0" hangingPunct="1">
                <a:spcBef>
                  <a:spcPts val="0"/>
                </a:spcBef>
                <a:spcAft>
                  <a:spcPts val="0"/>
                </a:spcAft>
                <a:buClrTx/>
                <a:buSzTx/>
                <a:buFontTx/>
                <a:buNone/>
                <a:tabLst/>
                <a:defRPr/>
              </a:pPr>
              <a:r>
                <a:rPr kumimoji="0" lang="en-US" sz="500" b="0" i="0" u="none" strike="noStrike" kern="0" cap="none" spc="0" normalizeH="0" baseline="0" noProof="0" dirty="0" smtClean="0">
                  <a:ln>
                    <a:noFill/>
                  </a:ln>
                  <a:solidFill>
                    <a:schemeClr val="bg1"/>
                  </a:solidFill>
                  <a:effectLst/>
                  <a:uLnTx/>
                  <a:uFillTx/>
                  <a:latin typeface="+mn-lt"/>
                </a:rPr>
                <a:t>B.1 Customer Mgmt.</a:t>
              </a:r>
            </a:p>
          </p:txBody>
        </p:sp>
        <p:sp>
          <p:nvSpPr>
            <p:cNvPr id="263" name="Rectangle 121"/>
            <p:cNvSpPr>
              <a:spLocks noChangeArrowheads="1"/>
            </p:cNvSpPr>
            <p:nvPr/>
          </p:nvSpPr>
          <p:spPr bwMode="auto">
            <a:xfrm>
              <a:off x="6134251" y="3637187"/>
              <a:ext cx="897147" cy="162000"/>
            </a:xfrm>
            <a:prstGeom prst="rect">
              <a:avLst/>
            </a:prstGeom>
            <a:solidFill>
              <a:srgbClr val="BDDEF3"/>
            </a:solidFill>
            <a:ln w="9525" algn="ctr">
              <a:solidFill>
                <a:srgbClr val="4B91CD"/>
              </a:solidFill>
              <a:miter lim="800000"/>
              <a:headEnd/>
              <a:tailEnd/>
            </a:ln>
          </p:spPr>
          <p:txBody>
            <a:bodyPr lIns="35994" tIns="35994" rIns="35994" bIns="35994" anchor="ctr" anchorCtr="1"/>
            <a:lstStyle/>
            <a:p>
              <a:pPr algn="ctr" fontAlgn="auto">
                <a:spcBef>
                  <a:spcPts val="0"/>
                </a:spcBef>
                <a:spcAft>
                  <a:spcPts val="0"/>
                </a:spcAft>
              </a:pPr>
              <a:r>
                <a:rPr lang="en-US" sz="500" b="0" kern="0" dirty="0" smtClean="0">
                  <a:solidFill>
                    <a:srgbClr val="103184"/>
                  </a:solidFill>
                  <a:latin typeface="+mn-lt"/>
                </a:rPr>
                <a:t>B.4 Proposition </a:t>
              </a:r>
              <a:r>
                <a:rPr lang="en-US" sz="500" b="0" kern="0" dirty="0">
                  <a:solidFill>
                    <a:srgbClr val="103184"/>
                  </a:solidFill>
                  <a:latin typeface="+mn-lt"/>
                </a:rPr>
                <a:t>Mgmt.</a:t>
              </a:r>
            </a:p>
          </p:txBody>
        </p:sp>
        <p:sp>
          <p:nvSpPr>
            <p:cNvPr id="264" name="Rectangle 122"/>
            <p:cNvSpPr>
              <a:spLocks noChangeArrowheads="1"/>
            </p:cNvSpPr>
            <p:nvPr/>
          </p:nvSpPr>
          <p:spPr bwMode="auto">
            <a:xfrm>
              <a:off x="7093601" y="3405030"/>
              <a:ext cx="897147" cy="162000"/>
            </a:xfrm>
            <a:prstGeom prst="rect">
              <a:avLst/>
            </a:prstGeom>
            <a:solidFill>
              <a:srgbClr val="008000"/>
            </a:solidFill>
            <a:ln w="9525" algn="ctr">
              <a:solidFill>
                <a:srgbClr val="4B91CD"/>
              </a:solidFill>
              <a:miter lim="800000"/>
              <a:headEnd/>
              <a:tailEnd/>
            </a:ln>
          </p:spPr>
          <p:txBody>
            <a:bodyPr lIns="35994" tIns="35994" rIns="35994" bIns="35994" anchor="ctr" anchorCtr="1"/>
            <a:lstStyle/>
            <a:p>
              <a:pPr marL="0" marR="0" lvl="0" indent="0" defTabSz="914400" eaLnBrk="1" fontAlgn="auto" latinLnBrk="0" hangingPunct="1">
                <a:spcBef>
                  <a:spcPts val="0"/>
                </a:spcBef>
                <a:spcAft>
                  <a:spcPts val="0"/>
                </a:spcAft>
                <a:buClrTx/>
                <a:buSzTx/>
                <a:buFontTx/>
                <a:buNone/>
                <a:tabLst/>
                <a:defRPr/>
              </a:pPr>
              <a:r>
                <a:rPr kumimoji="0" lang="en-US" sz="500" b="0" i="0" u="none" strike="noStrike" kern="0" cap="none" spc="0" normalizeH="0" baseline="0" noProof="0" dirty="0" smtClean="0">
                  <a:ln>
                    <a:noFill/>
                  </a:ln>
                  <a:solidFill>
                    <a:schemeClr val="bg1"/>
                  </a:solidFill>
                  <a:effectLst/>
                  <a:uLnTx/>
                  <a:uFillTx/>
                  <a:latin typeface="+mn-lt"/>
                </a:rPr>
                <a:t>B.2 Distribution Mgmt.</a:t>
              </a:r>
            </a:p>
          </p:txBody>
        </p:sp>
        <p:sp>
          <p:nvSpPr>
            <p:cNvPr id="265" name="Rectangle 123"/>
            <p:cNvSpPr>
              <a:spLocks noChangeArrowheads="1"/>
            </p:cNvSpPr>
            <p:nvPr/>
          </p:nvSpPr>
          <p:spPr bwMode="auto">
            <a:xfrm>
              <a:off x="7093601" y="3637187"/>
              <a:ext cx="897147" cy="162000"/>
            </a:xfrm>
            <a:prstGeom prst="rect">
              <a:avLst/>
            </a:prstGeom>
            <a:solidFill>
              <a:srgbClr val="BDDEF3"/>
            </a:solidFill>
            <a:ln w="9525" algn="ctr">
              <a:solidFill>
                <a:srgbClr val="4B91CD"/>
              </a:solidFill>
              <a:miter lim="800000"/>
              <a:headEnd/>
              <a:tailEnd/>
            </a:ln>
          </p:spPr>
          <p:txBody>
            <a:bodyPr lIns="35994" tIns="35994" rIns="35994" bIns="35994" anchor="ctr" anchorCtr="1"/>
            <a:lstStyle/>
            <a:p>
              <a:pPr algn="ctr" fontAlgn="auto">
                <a:spcBef>
                  <a:spcPts val="0"/>
                </a:spcBef>
                <a:spcAft>
                  <a:spcPts val="0"/>
                </a:spcAft>
              </a:pPr>
              <a:r>
                <a:rPr lang="en-US" sz="500" b="0" kern="0" dirty="0" smtClean="0">
                  <a:solidFill>
                    <a:srgbClr val="103184"/>
                  </a:solidFill>
                  <a:latin typeface="+mn-lt"/>
                </a:rPr>
                <a:t>B.5 Marketing </a:t>
              </a:r>
              <a:r>
                <a:rPr lang="en-US" sz="500" b="0" kern="0" dirty="0">
                  <a:solidFill>
                    <a:srgbClr val="103184"/>
                  </a:solidFill>
                  <a:latin typeface="+mn-lt"/>
                </a:rPr>
                <a:t>Mgmt.</a:t>
              </a:r>
            </a:p>
          </p:txBody>
        </p:sp>
        <p:sp>
          <p:nvSpPr>
            <p:cNvPr id="266" name="Rectangle 124"/>
            <p:cNvSpPr>
              <a:spLocks noChangeArrowheads="1"/>
            </p:cNvSpPr>
            <p:nvPr/>
          </p:nvSpPr>
          <p:spPr bwMode="auto">
            <a:xfrm>
              <a:off x="8052952" y="3405030"/>
              <a:ext cx="897147" cy="162000"/>
            </a:xfrm>
            <a:prstGeom prst="rect">
              <a:avLst/>
            </a:prstGeom>
            <a:solidFill>
              <a:srgbClr val="008000"/>
            </a:solidFill>
            <a:ln w="9525" algn="ctr">
              <a:solidFill>
                <a:srgbClr val="4B91CD"/>
              </a:solidFill>
              <a:miter lim="800000"/>
              <a:headEnd/>
              <a:tailEnd/>
            </a:ln>
          </p:spPr>
          <p:txBody>
            <a:bodyPr lIns="35994" tIns="35994" rIns="35994" bIns="35994" anchor="ctr" anchorCtr="1"/>
            <a:lstStyle/>
            <a:p>
              <a:pPr marL="0" marR="0" lvl="0" indent="0" defTabSz="914400" eaLnBrk="1" fontAlgn="auto" latinLnBrk="0" hangingPunct="1">
                <a:spcBef>
                  <a:spcPts val="0"/>
                </a:spcBef>
                <a:spcAft>
                  <a:spcPts val="0"/>
                </a:spcAft>
                <a:buClrTx/>
                <a:buSzTx/>
                <a:buFontTx/>
                <a:buNone/>
                <a:tabLst/>
                <a:defRPr/>
              </a:pPr>
              <a:r>
                <a:rPr kumimoji="0" lang="en-US" sz="500" b="0" i="0" u="none" strike="noStrike" kern="0" cap="none" spc="0" normalizeH="0" baseline="0" noProof="0" dirty="0" smtClean="0">
                  <a:ln>
                    <a:noFill/>
                  </a:ln>
                  <a:solidFill>
                    <a:schemeClr val="bg1"/>
                  </a:solidFill>
                  <a:effectLst/>
                  <a:uLnTx/>
                  <a:uFillTx/>
                  <a:latin typeface="+mn-lt"/>
                </a:rPr>
                <a:t>B.3 Interaction Mgmt.</a:t>
              </a:r>
            </a:p>
          </p:txBody>
        </p:sp>
        <p:sp>
          <p:nvSpPr>
            <p:cNvPr id="267" name="Rectangle 126"/>
            <p:cNvSpPr>
              <a:spLocks noChangeArrowheads="1"/>
            </p:cNvSpPr>
            <p:nvPr/>
          </p:nvSpPr>
          <p:spPr bwMode="auto">
            <a:xfrm>
              <a:off x="8052952" y="3637187"/>
              <a:ext cx="897147" cy="162000"/>
            </a:xfrm>
            <a:prstGeom prst="rect">
              <a:avLst/>
            </a:prstGeom>
            <a:solidFill>
              <a:srgbClr val="BDDEF3"/>
            </a:solidFill>
            <a:ln w="9525" algn="ctr">
              <a:solidFill>
                <a:srgbClr val="4B91CD"/>
              </a:solidFill>
              <a:miter lim="800000"/>
              <a:headEnd/>
              <a:tailEnd/>
            </a:ln>
          </p:spPr>
          <p:txBody>
            <a:bodyPr lIns="35994" tIns="35994" rIns="35994" bIns="35994" anchor="ctr" anchorCtr="1"/>
            <a:lstStyle/>
            <a:p>
              <a:pPr algn="ctr" fontAlgn="auto">
                <a:spcBef>
                  <a:spcPts val="0"/>
                </a:spcBef>
                <a:spcAft>
                  <a:spcPts val="0"/>
                </a:spcAft>
              </a:pPr>
              <a:r>
                <a:rPr lang="en-US" sz="500" b="0" kern="0" dirty="0" smtClean="0">
                  <a:solidFill>
                    <a:srgbClr val="103184"/>
                  </a:solidFill>
                  <a:latin typeface="+mn-lt"/>
                </a:rPr>
                <a:t>B.6 Sales </a:t>
              </a:r>
              <a:r>
                <a:rPr lang="en-US" sz="500" b="0" kern="0" dirty="0">
                  <a:solidFill>
                    <a:srgbClr val="103184"/>
                  </a:solidFill>
                  <a:latin typeface="+mn-lt"/>
                </a:rPr>
                <a:t>Mgmt.</a:t>
              </a:r>
            </a:p>
          </p:txBody>
        </p:sp>
      </p:grpSp>
      <p:grpSp>
        <p:nvGrpSpPr>
          <p:cNvPr id="268" name="Group 267"/>
          <p:cNvGrpSpPr/>
          <p:nvPr/>
        </p:nvGrpSpPr>
        <p:grpSpPr>
          <a:xfrm>
            <a:off x="6032530" y="3594885"/>
            <a:ext cx="1719008" cy="390752"/>
            <a:chOff x="6134251" y="3952753"/>
            <a:chExt cx="1856497" cy="394157"/>
          </a:xfrm>
        </p:grpSpPr>
        <p:sp>
          <p:nvSpPr>
            <p:cNvPr id="269" name="Rectangle 128"/>
            <p:cNvSpPr>
              <a:spLocks noChangeArrowheads="1"/>
            </p:cNvSpPr>
            <p:nvPr/>
          </p:nvSpPr>
          <p:spPr bwMode="auto">
            <a:xfrm>
              <a:off x="6134251" y="3952753"/>
              <a:ext cx="897147" cy="162000"/>
            </a:xfrm>
            <a:prstGeom prst="rect">
              <a:avLst/>
            </a:prstGeom>
            <a:solidFill>
              <a:srgbClr val="008000"/>
            </a:solidFill>
            <a:ln w="9525" algn="ctr">
              <a:solidFill>
                <a:srgbClr val="4B91CD"/>
              </a:solidFill>
              <a:miter lim="800000"/>
              <a:headEnd/>
              <a:tailEnd/>
            </a:ln>
          </p:spPr>
          <p:txBody>
            <a:bodyPr lIns="35994" tIns="35994" rIns="35994" bIns="35994" anchor="ctr" anchorCtr="1"/>
            <a:lstStyle/>
            <a:p>
              <a:pPr marL="0" marR="0" lvl="0" indent="0" defTabSz="914400" eaLnBrk="1" fontAlgn="auto" latinLnBrk="0" hangingPunct="1">
                <a:spcBef>
                  <a:spcPts val="0"/>
                </a:spcBef>
                <a:spcAft>
                  <a:spcPts val="0"/>
                </a:spcAft>
                <a:buClrTx/>
                <a:buSzTx/>
                <a:buFontTx/>
                <a:buNone/>
                <a:tabLst/>
                <a:defRPr/>
              </a:pPr>
              <a:r>
                <a:rPr kumimoji="0" lang="en-US" sz="500" b="0" i="0" u="none" strike="noStrike" kern="0" cap="none" spc="0" normalizeH="0" baseline="0" noProof="0" dirty="0" smtClean="0">
                  <a:ln>
                    <a:noFill/>
                  </a:ln>
                  <a:solidFill>
                    <a:schemeClr val="bg1"/>
                  </a:solidFill>
                  <a:effectLst/>
                  <a:uLnTx/>
                  <a:uFillTx/>
                  <a:latin typeface="+mn-lt"/>
                </a:rPr>
                <a:t>C.1 Product Mgmt.</a:t>
              </a:r>
            </a:p>
          </p:txBody>
        </p:sp>
        <p:sp>
          <p:nvSpPr>
            <p:cNvPr id="270" name="Rectangle 129"/>
            <p:cNvSpPr>
              <a:spLocks noChangeArrowheads="1"/>
            </p:cNvSpPr>
            <p:nvPr/>
          </p:nvSpPr>
          <p:spPr bwMode="auto">
            <a:xfrm>
              <a:off x="6134251" y="4184910"/>
              <a:ext cx="897147" cy="162000"/>
            </a:xfrm>
            <a:prstGeom prst="rect">
              <a:avLst/>
            </a:prstGeom>
            <a:solidFill>
              <a:srgbClr val="BDDEF3"/>
            </a:solidFill>
            <a:ln w="9525" algn="ctr">
              <a:solidFill>
                <a:srgbClr val="4B91CD"/>
              </a:solidFill>
              <a:miter lim="800000"/>
              <a:headEnd/>
              <a:tailEnd/>
            </a:ln>
          </p:spPr>
          <p:txBody>
            <a:bodyPr lIns="35994" tIns="35994" rIns="35994" bIns="35994" anchor="ctr" anchorCtr="1"/>
            <a:lstStyle/>
            <a:p>
              <a:pPr algn="ctr" fontAlgn="auto">
                <a:spcBef>
                  <a:spcPts val="0"/>
                </a:spcBef>
                <a:spcAft>
                  <a:spcPts val="0"/>
                </a:spcAft>
              </a:pPr>
              <a:r>
                <a:rPr lang="en-US" sz="500" b="0" kern="0" dirty="0" smtClean="0">
                  <a:solidFill>
                    <a:srgbClr val="103184"/>
                  </a:solidFill>
                  <a:latin typeface="+mn-lt"/>
                </a:rPr>
                <a:t>C.3 Commercial </a:t>
              </a:r>
              <a:r>
                <a:rPr lang="en-US" sz="500" b="0" kern="0" dirty="0">
                  <a:solidFill>
                    <a:srgbClr val="103184"/>
                  </a:solidFill>
                  <a:latin typeface="+mn-lt"/>
                </a:rPr>
                <a:t>Risk Mgmt.</a:t>
              </a:r>
            </a:p>
          </p:txBody>
        </p:sp>
        <p:sp>
          <p:nvSpPr>
            <p:cNvPr id="271" name="Rectangle 131"/>
            <p:cNvSpPr>
              <a:spLocks noChangeArrowheads="1"/>
            </p:cNvSpPr>
            <p:nvPr/>
          </p:nvSpPr>
          <p:spPr bwMode="auto">
            <a:xfrm>
              <a:off x="7093601" y="3952753"/>
              <a:ext cx="897147" cy="162000"/>
            </a:xfrm>
            <a:prstGeom prst="rect">
              <a:avLst/>
            </a:prstGeom>
            <a:solidFill>
              <a:srgbClr val="BDDEF3"/>
            </a:solidFill>
            <a:ln w="9525" algn="ctr">
              <a:solidFill>
                <a:srgbClr val="4B91CD"/>
              </a:solidFill>
              <a:miter lim="800000"/>
              <a:headEnd/>
              <a:tailEnd/>
            </a:ln>
          </p:spPr>
          <p:txBody>
            <a:bodyPr lIns="35994" tIns="35994" rIns="35994" bIns="35994" anchor="ctr" anchorCtr="1"/>
            <a:lstStyle/>
            <a:p>
              <a:pPr algn="ctr" fontAlgn="auto">
                <a:spcBef>
                  <a:spcPts val="0"/>
                </a:spcBef>
                <a:spcAft>
                  <a:spcPts val="0"/>
                </a:spcAft>
              </a:pPr>
              <a:r>
                <a:rPr lang="en-US" sz="500" b="0" kern="0" dirty="0" smtClean="0">
                  <a:solidFill>
                    <a:srgbClr val="103184"/>
                  </a:solidFill>
                  <a:latin typeface="+mn-lt"/>
                </a:rPr>
                <a:t>C.2 Contract </a:t>
              </a:r>
              <a:r>
                <a:rPr lang="en-US" sz="500" b="0" kern="0" dirty="0">
                  <a:solidFill>
                    <a:srgbClr val="103184"/>
                  </a:solidFill>
                  <a:latin typeface="+mn-lt"/>
                </a:rPr>
                <a:t>Mgmt.</a:t>
              </a:r>
            </a:p>
          </p:txBody>
        </p:sp>
        <p:sp>
          <p:nvSpPr>
            <p:cNvPr id="272" name="Rectangle 132"/>
            <p:cNvSpPr>
              <a:spLocks noChangeArrowheads="1"/>
            </p:cNvSpPr>
            <p:nvPr/>
          </p:nvSpPr>
          <p:spPr bwMode="auto">
            <a:xfrm>
              <a:off x="7093601" y="4184910"/>
              <a:ext cx="897147" cy="162000"/>
            </a:xfrm>
            <a:prstGeom prst="rect">
              <a:avLst/>
            </a:prstGeom>
            <a:solidFill>
              <a:schemeClr val="tx1"/>
            </a:solidFill>
            <a:ln w="9525" algn="ctr">
              <a:solidFill>
                <a:srgbClr val="4B91CD"/>
              </a:solidFill>
              <a:miter lim="800000"/>
              <a:headEnd/>
              <a:tailEnd/>
            </a:ln>
          </p:spPr>
          <p:txBody>
            <a:bodyPr lIns="35994" tIns="35994" rIns="35994" bIns="35994" anchor="ctr" anchorCtr="1"/>
            <a:lstStyle/>
            <a:p>
              <a:pPr marL="0" marR="0" lvl="0" indent="0" defTabSz="914400" eaLnBrk="1" fontAlgn="auto" latinLnBrk="0" hangingPunct="1">
                <a:spcBef>
                  <a:spcPts val="0"/>
                </a:spcBef>
                <a:spcAft>
                  <a:spcPts val="0"/>
                </a:spcAft>
                <a:buClrTx/>
                <a:buSzTx/>
                <a:buFontTx/>
                <a:buNone/>
                <a:tabLst/>
                <a:defRPr/>
              </a:pPr>
              <a:r>
                <a:rPr kumimoji="0" lang="en-US" sz="500" b="0" i="0" u="none" strike="noStrike" kern="0" cap="none" spc="0" normalizeH="0" baseline="0" noProof="0" dirty="0" smtClean="0">
                  <a:ln>
                    <a:noFill/>
                  </a:ln>
                  <a:solidFill>
                    <a:schemeClr val="bg1"/>
                  </a:solidFill>
                  <a:effectLst/>
                  <a:uLnTx/>
                  <a:uFillTx/>
                  <a:latin typeface="+mn-lt"/>
                </a:rPr>
                <a:t>C.4 Service Mgmt.</a:t>
              </a:r>
            </a:p>
          </p:txBody>
        </p:sp>
      </p:grpSp>
      <p:grpSp>
        <p:nvGrpSpPr>
          <p:cNvPr id="273" name="Group 272"/>
          <p:cNvGrpSpPr/>
          <p:nvPr/>
        </p:nvGrpSpPr>
        <p:grpSpPr>
          <a:xfrm>
            <a:off x="5144228" y="4297672"/>
            <a:ext cx="3495612" cy="352982"/>
            <a:chOff x="5138410" y="4405885"/>
            <a:chExt cx="3495612" cy="340022"/>
          </a:xfrm>
        </p:grpSpPr>
        <p:sp>
          <p:nvSpPr>
            <p:cNvPr id="274" name="Rectangle 133"/>
            <p:cNvSpPr>
              <a:spLocks noChangeArrowheads="1"/>
            </p:cNvSpPr>
            <p:nvPr/>
          </p:nvSpPr>
          <p:spPr bwMode="auto">
            <a:xfrm>
              <a:off x="5138410" y="4405885"/>
              <a:ext cx="830706" cy="154704"/>
            </a:xfrm>
            <a:prstGeom prst="rect">
              <a:avLst/>
            </a:prstGeom>
            <a:solidFill>
              <a:srgbClr val="BDDEF3"/>
            </a:solidFill>
            <a:ln w="9525" algn="ctr">
              <a:solidFill>
                <a:srgbClr val="4B91CD"/>
              </a:solidFill>
              <a:miter lim="800000"/>
              <a:headEnd/>
              <a:tailEnd/>
            </a:ln>
          </p:spPr>
          <p:txBody>
            <a:bodyPr lIns="35994" tIns="35994" rIns="35994" bIns="35994" anchor="ctr" anchorCtr="1"/>
            <a:lstStyle/>
            <a:p>
              <a:pPr marL="0" marR="0" lvl="0" indent="0" defTabSz="914400" eaLnBrk="1" fontAlgn="auto" latinLnBrk="0" hangingPunct="1">
                <a:spcBef>
                  <a:spcPts val="0"/>
                </a:spcBef>
                <a:spcAft>
                  <a:spcPts val="0"/>
                </a:spcAft>
                <a:buClrTx/>
                <a:buSzTx/>
                <a:buFontTx/>
                <a:buNone/>
                <a:tabLst/>
                <a:defRPr/>
              </a:pPr>
              <a:r>
                <a:rPr kumimoji="0" lang="en-US" sz="500" b="0" i="0" u="none" strike="noStrike" kern="0" cap="none" spc="0" normalizeH="0" baseline="0" noProof="0" dirty="0" smtClean="0">
                  <a:ln>
                    <a:noFill/>
                  </a:ln>
                  <a:solidFill>
                    <a:srgbClr val="103184"/>
                  </a:solidFill>
                  <a:effectLst/>
                  <a:uLnTx/>
                  <a:uFillTx/>
                  <a:latin typeface="+mn-lt"/>
                </a:rPr>
                <a:t>D.1 Operations Mgmt.</a:t>
              </a:r>
            </a:p>
          </p:txBody>
        </p:sp>
        <p:sp>
          <p:nvSpPr>
            <p:cNvPr id="275" name="Rectangle 134"/>
            <p:cNvSpPr>
              <a:spLocks noChangeArrowheads="1"/>
            </p:cNvSpPr>
            <p:nvPr/>
          </p:nvSpPr>
          <p:spPr bwMode="auto">
            <a:xfrm>
              <a:off x="5138410" y="4591203"/>
              <a:ext cx="830706" cy="154704"/>
            </a:xfrm>
            <a:prstGeom prst="rect">
              <a:avLst/>
            </a:prstGeom>
            <a:solidFill>
              <a:srgbClr val="BDDEF3"/>
            </a:solidFill>
            <a:ln w="9525" algn="ctr">
              <a:solidFill>
                <a:srgbClr val="4B91CD"/>
              </a:solidFill>
              <a:miter lim="800000"/>
              <a:headEnd/>
              <a:tailEnd/>
            </a:ln>
          </p:spPr>
          <p:txBody>
            <a:bodyPr lIns="35994" tIns="35994" rIns="35994" bIns="35994" anchor="ctr" anchorCtr="1"/>
            <a:lstStyle/>
            <a:p>
              <a:pPr marL="0" marR="0" lvl="0" indent="0" defTabSz="914400" eaLnBrk="1" fontAlgn="auto" latinLnBrk="0" hangingPunct="1">
                <a:spcBef>
                  <a:spcPts val="0"/>
                </a:spcBef>
                <a:spcAft>
                  <a:spcPts val="0"/>
                </a:spcAft>
                <a:buClrTx/>
                <a:buSzTx/>
                <a:buFontTx/>
                <a:buNone/>
                <a:tabLst/>
                <a:defRPr/>
              </a:pPr>
              <a:r>
                <a:rPr kumimoji="0" lang="en-US" sz="500" b="0" i="0" u="none" strike="noStrike" kern="0" cap="none" spc="0" normalizeH="0" baseline="0" noProof="0" dirty="0" smtClean="0">
                  <a:ln>
                    <a:noFill/>
                  </a:ln>
                  <a:solidFill>
                    <a:srgbClr val="103184"/>
                  </a:solidFill>
                  <a:effectLst/>
                  <a:uLnTx/>
                  <a:uFillTx/>
                  <a:latin typeface="+mn-lt"/>
                </a:rPr>
                <a:t>D.5 HR Mgmt.</a:t>
              </a:r>
            </a:p>
          </p:txBody>
        </p:sp>
        <p:sp>
          <p:nvSpPr>
            <p:cNvPr id="276" name="Rectangle 136"/>
            <p:cNvSpPr>
              <a:spLocks noChangeArrowheads="1"/>
            </p:cNvSpPr>
            <p:nvPr/>
          </p:nvSpPr>
          <p:spPr bwMode="auto">
            <a:xfrm>
              <a:off x="6026711" y="4405885"/>
              <a:ext cx="830706" cy="154704"/>
            </a:xfrm>
            <a:prstGeom prst="rect">
              <a:avLst/>
            </a:prstGeom>
            <a:solidFill>
              <a:srgbClr val="BDDEF3"/>
            </a:solidFill>
            <a:ln w="9525" algn="ctr">
              <a:solidFill>
                <a:srgbClr val="4B91CD"/>
              </a:solidFill>
              <a:miter lim="800000"/>
              <a:headEnd/>
              <a:tailEnd/>
            </a:ln>
          </p:spPr>
          <p:txBody>
            <a:bodyPr lIns="35994" tIns="35994" rIns="35994" bIns="35994" anchor="ctr" anchorCtr="1"/>
            <a:lstStyle/>
            <a:p>
              <a:pPr marL="0" marR="0" lvl="0" indent="0" defTabSz="914400" eaLnBrk="1" fontAlgn="auto" latinLnBrk="0" hangingPunct="1">
                <a:spcBef>
                  <a:spcPts val="0"/>
                </a:spcBef>
                <a:spcAft>
                  <a:spcPts val="0"/>
                </a:spcAft>
                <a:buClrTx/>
                <a:buSzTx/>
                <a:buFontTx/>
                <a:buNone/>
                <a:tabLst/>
                <a:defRPr/>
              </a:pPr>
              <a:r>
                <a:rPr kumimoji="0" lang="en-US" sz="500" b="0" i="0" u="none" strike="noStrike" kern="0" cap="none" spc="0" normalizeH="0" baseline="0" noProof="0" dirty="0" smtClean="0">
                  <a:ln>
                    <a:noFill/>
                  </a:ln>
                  <a:solidFill>
                    <a:srgbClr val="103184"/>
                  </a:solidFill>
                  <a:effectLst/>
                  <a:uLnTx/>
                  <a:uFillTx/>
                  <a:latin typeface="+mn-lt"/>
                </a:rPr>
                <a:t>D.2 Finance Mgmt.</a:t>
              </a:r>
            </a:p>
          </p:txBody>
        </p:sp>
        <p:sp>
          <p:nvSpPr>
            <p:cNvPr id="277" name="Rectangle 137"/>
            <p:cNvSpPr>
              <a:spLocks noChangeArrowheads="1"/>
            </p:cNvSpPr>
            <p:nvPr/>
          </p:nvSpPr>
          <p:spPr bwMode="auto">
            <a:xfrm>
              <a:off x="6026711" y="4591203"/>
              <a:ext cx="830706" cy="154704"/>
            </a:xfrm>
            <a:prstGeom prst="rect">
              <a:avLst/>
            </a:prstGeom>
            <a:solidFill>
              <a:srgbClr val="BDDEF3"/>
            </a:solidFill>
            <a:ln w="9525" algn="ctr">
              <a:solidFill>
                <a:srgbClr val="4B91CD"/>
              </a:solidFill>
              <a:miter lim="800000"/>
              <a:headEnd/>
              <a:tailEnd/>
            </a:ln>
          </p:spPr>
          <p:txBody>
            <a:bodyPr lIns="35994" tIns="35994" rIns="35994" bIns="35994" anchor="ctr" anchorCtr="1"/>
            <a:lstStyle/>
            <a:p>
              <a:pPr marL="0" marR="0" lvl="0" indent="0" defTabSz="914400" eaLnBrk="1" fontAlgn="auto" latinLnBrk="0" hangingPunct="1">
                <a:spcBef>
                  <a:spcPts val="0"/>
                </a:spcBef>
                <a:spcAft>
                  <a:spcPts val="0"/>
                </a:spcAft>
                <a:buClrTx/>
                <a:buSzTx/>
                <a:buFontTx/>
                <a:buNone/>
                <a:tabLst/>
                <a:defRPr/>
              </a:pPr>
              <a:r>
                <a:rPr kumimoji="0" lang="en-US" sz="500" b="0" i="0" u="none" strike="noStrike" kern="0" cap="none" spc="0" normalizeH="0" baseline="0" noProof="0" dirty="0" smtClean="0">
                  <a:ln>
                    <a:noFill/>
                  </a:ln>
                  <a:solidFill>
                    <a:srgbClr val="103184"/>
                  </a:solidFill>
                  <a:effectLst/>
                  <a:uLnTx/>
                  <a:uFillTx/>
                  <a:latin typeface="+mn-lt"/>
                </a:rPr>
                <a:t>D.6 Transformation Mgmt.</a:t>
              </a:r>
            </a:p>
          </p:txBody>
        </p:sp>
        <p:sp>
          <p:nvSpPr>
            <p:cNvPr id="278" name="Rectangle 138"/>
            <p:cNvSpPr>
              <a:spLocks noChangeArrowheads="1"/>
            </p:cNvSpPr>
            <p:nvPr/>
          </p:nvSpPr>
          <p:spPr bwMode="auto">
            <a:xfrm>
              <a:off x="6915013" y="4405885"/>
              <a:ext cx="830706" cy="154704"/>
            </a:xfrm>
            <a:prstGeom prst="rect">
              <a:avLst/>
            </a:prstGeom>
            <a:solidFill>
              <a:srgbClr val="BDDEF3"/>
            </a:solidFill>
            <a:ln w="9525" algn="ctr">
              <a:solidFill>
                <a:srgbClr val="4B91CD"/>
              </a:solidFill>
              <a:miter lim="800000"/>
              <a:headEnd/>
              <a:tailEnd/>
            </a:ln>
          </p:spPr>
          <p:txBody>
            <a:bodyPr lIns="35994" tIns="35994" rIns="35994" bIns="35994" anchor="ctr" anchorCtr="1"/>
            <a:lstStyle/>
            <a:p>
              <a:pPr marL="0" marR="0" lvl="0" indent="0" defTabSz="914400" eaLnBrk="1" fontAlgn="auto" latinLnBrk="0" hangingPunct="1">
                <a:spcBef>
                  <a:spcPts val="0"/>
                </a:spcBef>
                <a:spcAft>
                  <a:spcPts val="0"/>
                </a:spcAft>
                <a:buClrTx/>
                <a:buSzTx/>
                <a:buFontTx/>
                <a:buNone/>
                <a:tabLst/>
                <a:defRPr/>
              </a:pPr>
              <a:r>
                <a:rPr kumimoji="0" lang="en-US" sz="500" b="0" i="0" u="none" strike="noStrike" kern="0" cap="none" spc="0" normalizeH="0" baseline="0" noProof="0" dirty="0" smtClean="0">
                  <a:ln>
                    <a:noFill/>
                  </a:ln>
                  <a:solidFill>
                    <a:srgbClr val="103184"/>
                  </a:solidFill>
                  <a:effectLst/>
                  <a:uLnTx/>
                  <a:uFillTx/>
                  <a:latin typeface="+mn-lt"/>
                </a:rPr>
                <a:t>D.3 Information Mgmt.</a:t>
              </a:r>
            </a:p>
          </p:txBody>
        </p:sp>
        <p:sp>
          <p:nvSpPr>
            <p:cNvPr id="279" name="Rectangle 139"/>
            <p:cNvSpPr>
              <a:spLocks noChangeArrowheads="1"/>
            </p:cNvSpPr>
            <p:nvPr/>
          </p:nvSpPr>
          <p:spPr bwMode="auto">
            <a:xfrm>
              <a:off x="6915013" y="4591203"/>
              <a:ext cx="830706" cy="154704"/>
            </a:xfrm>
            <a:prstGeom prst="rect">
              <a:avLst/>
            </a:prstGeom>
            <a:solidFill>
              <a:srgbClr val="BDDEF3"/>
            </a:solidFill>
            <a:ln w="9525" algn="ctr">
              <a:solidFill>
                <a:srgbClr val="4B91CD"/>
              </a:solidFill>
              <a:miter lim="800000"/>
              <a:headEnd/>
              <a:tailEnd/>
            </a:ln>
          </p:spPr>
          <p:txBody>
            <a:bodyPr lIns="35994" tIns="35994" rIns="35994" bIns="35994" anchor="ctr" anchorCtr="1"/>
            <a:lstStyle/>
            <a:p>
              <a:pPr marL="0" marR="0" lvl="0" indent="0" defTabSz="914400" eaLnBrk="1" fontAlgn="auto" latinLnBrk="0" hangingPunct="1">
                <a:spcBef>
                  <a:spcPts val="0"/>
                </a:spcBef>
                <a:spcAft>
                  <a:spcPts val="0"/>
                </a:spcAft>
                <a:buClrTx/>
                <a:buSzTx/>
                <a:buFontTx/>
                <a:buNone/>
                <a:tabLst/>
                <a:defRPr/>
              </a:pPr>
              <a:r>
                <a:rPr kumimoji="0" lang="en-US" sz="500" b="0" i="0" u="none" strike="noStrike" kern="0" cap="none" spc="0" normalizeH="0" baseline="0" noProof="0" dirty="0" smtClean="0">
                  <a:ln>
                    <a:noFill/>
                  </a:ln>
                  <a:solidFill>
                    <a:srgbClr val="103184"/>
                  </a:solidFill>
                  <a:effectLst/>
                  <a:uLnTx/>
                  <a:uFillTx/>
                  <a:latin typeface="+mn-lt"/>
                </a:rPr>
                <a:t>D.7 Procurement Mgmt.</a:t>
              </a:r>
            </a:p>
          </p:txBody>
        </p:sp>
        <p:sp>
          <p:nvSpPr>
            <p:cNvPr id="280" name="Rectangle 140"/>
            <p:cNvSpPr>
              <a:spLocks noChangeArrowheads="1"/>
            </p:cNvSpPr>
            <p:nvPr/>
          </p:nvSpPr>
          <p:spPr bwMode="auto">
            <a:xfrm>
              <a:off x="7803316" y="4405885"/>
              <a:ext cx="830706" cy="154704"/>
            </a:xfrm>
            <a:prstGeom prst="rect">
              <a:avLst/>
            </a:prstGeom>
            <a:solidFill>
              <a:srgbClr val="BDDEF3"/>
            </a:solidFill>
            <a:ln w="9525" algn="ctr">
              <a:solidFill>
                <a:srgbClr val="4B91CD"/>
              </a:solidFill>
              <a:miter lim="800000"/>
              <a:headEnd/>
              <a:tailEnd/>
            </a:ln>
          </p:spPr>
          <p:txBody>
            <a:bodyPr lIns="35994" tIns="35994" rIns="35994" bIns="35994" anchor="ctr" anchorCtr="1"/>
            <a:lstStyle/>
            <a:p>
              <a:pPr marL="0" marR="0" lvl="0" indent="0" defTabSz="914400" eaLnBrk="1" fontAlgn="auto" latinLnBrk="0" hangingPunct="1">
                <a:spcBef>
                  <a:spcPts val="0"/>
                </a:spcBef>
                <a:spcAft>
                  <a:spcPts val="0"/>
                </a:spcAft>
                <a:buClrTx/>
                <a:buSzTx/>
                <a:buFontTx/>
                <a:buNone/>
                <a:tabLst/>
                <a:defRPr/>
              </a:pPr>
              <a:r>
                <a:rPr kumimoji="0" lang="en-US" sz="500" b="0" i="0" u="none" strike="noStrike" kern="0" cap="none" spc="0" normalizeH="0" baseline="0" noProof="0" dirty="0" smtClean="0">
                  <a:ln>
                    <a:noFill/>
                  </a:ln>
                  <a:solidFill>
                    <a:srgbClr val="103184"/>
                  </a:solidFill>
                  <a:effectLst/>
                  <a:uLnTx/>
                  <a:uFillTx/>
                  <a:latin typeface="+mn-lt"/>
                </a:rPr>
                <a:t>D.4 Technology Mgmt.</a:t>
              </a:r>
            </a:p>
          </p:txBody>
        </p:sp>
        <p:sp>
          <p:nvSpPr>
            <p:cNvPr id="281" name="Rectangle 141"/>
            <p:cNvSpPr>
              <a:spLocks noChangeArrowheads="1"/>
            </p:cNvSpPr>
            <p:nvPr/>
          </p:nvSpPr>
          <p:spPr bwMode="auto">
            <a:xfrm>
              <a:off x="7803316" y="4591203"/>
              <a:ext cx="830706" cy="154704"/>
            </a:xfrm>
            <a:prstGeom prst="rect">
              <a:avLst/>
            </a:prstGeom>
            <a:solidFill>
              <a:srgbClr val="BDDEF3"/>
            </a:solidFill>
            <a:ln w="9525" algn="ctr">
              <a:solidFill>
                <a:srgbClr val="4B91CD"/>
              </a:solidFill>
              <a:miter lim="800000"/>
              <a:headEnd/>
              <a:tailEnd/>
            </a:ln>
          </p:spPr>
          <p:txBody>
            <a:bodyPr lIns="35994" tIns="35994" rIns="35994" bIns="35994" anchor="ctr" anchorCtr="1"/>
            <a:lstStyle/>
            <a:p>
              <a:pPr marL="0" marR="0" lvl="0" indent="0" defTabSz="914400" eaLnBrk="1" fontAlgn="auto" latinLnBrk="0" hangingPunct="1">
                <a:spcBef>
                  <a:spcPts val="0"/>
                </a:spcBef>
                <a:spcAft>
                  <a:spcPts val="0"/>
                </a:spcAft>
                <a:buClrTx/>
                <a:buSzTx/>
                <a:buFontTx/>
                <a:buNone/>
                <a:tabLst/>
                <a:defRPr/>
              </a:pPr>
              <a:r>
                <a:rPr kumimoji="0" lang="en-US" sz="500" b="0" i="0" u="none" strike="noStrike" kern="0" cap="none" spc="0" normalizeH="0" baseline="0" noProof="0" dirty="0" smtClean="0">
                  <a:ln>
                    <a:noFill/>
                  </a:ln>
                  <a:solidFill>
                    <a:srgbClr val="103184"/>
                  </a:solidFill>
                  <a:effectLst/>
                  <a:uLnTx/>
                  <a:uFillTx/>
                  <a:latin typeface="+mn-lt"/>
                </a:rPr>
                <a:t>D.8 Facilities Mgmt.</a:t>
              </a:r>
            </a:p>
          </p:txBody>
        </p:sp>
      </p:grpSp>
    </p:spTree>
    <p:extLst>
      <p:ext uri="{BB962C8B-B14F-4D97-AF65-F5344CB8AC3E}">
        <p14:creationId xmlns:p14="http://schemas.microsoft.com/office/powerpoint/2010/main" val="13739713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ltLang="ko-KR" dirty="0"/>
              <a:t>Application Architecture</a:t>
            </a:r>
            <a:endParaRPr lang="ko-KR" altLang="en-US" dirty="0"/>
          </a:p>
        </p:txBody>
      </p:sp>
      <p:sp>
        <p:nvSpPr>
          <p:cNvPr id="17" name="Text Placeholder 16"/>
          <p:cNvSpPr>
            <a:spLocks noGrp="1"/>
          </p:cNvSpPr>
          <p:nvPr>
            <p:ph type="body" sz="quarter" idx="13"/>
          </p:nvPr>
        </p:nvSpPr>
        <p:spPr>
          <a:xfrm>
            <a:off x="777000" y="819403"/>
            <a:ext cx="8352000" cy="279180"/>
          </a:xfrm>
          <a:solidFill>
            <a:schemeClr val="bg1">
              <a:lumMod val="95000"/>
            </a:schemeClr>
          </a:solidFill>
          <a:ln>
            <a:noFill/>
          </a:ln>
          <a:effectLst>
            <a:outerShdw blurRad="50800" dist="38100" dir="2700000" algn="tl" rotWithShape="0">
              <a:prstClr val="black">
                <a:alpha val="40000"/>
              </a:prstClr>
            </a:outerShdw>
          </a:effectLst>
        </p:spPr>
        <p:txBody>
          <a:bodyPr vert="horz" lIns="72000" tIns="46800" rIns="72000" bIns="46800" rtlCol="0" anchor="t">
            <a:spAutoFit/>
          </a:bodyPr>
          <a:lstStyle/>
          <a:p>
            <a:pPr marL="0" indent="0">
              <a:buNone/>
            </a:pPr>
            <a:r>
              <a:rPr lang="en-US" altLang="ko-KR" dirty="0"/>
              <a:t>Target Application Landscape</a:t>
            </a:r>
          </a:p>
        </p:txBody>
      </p:sp>
      <p:sp>
        <p:nvSpPr>
          <p:cNvPr id="3" name="Slide Number Placeholder 2"/>
          <p:cNvSpPr>
            <a:spLocks noGrp="1"/>
          </p:cNvSpPr>
          <p:nvPr>
            <p:ph type="sldNum" sz="quarter" idx="4"/>
          </p:nvPr>
        </p:nvSpPr>
        <p:spPr/>
        <p:txBody>
          <a:bodyPr/>
          <a:lstStyle/>
          <a:p>
            <a:fld id="{3801209A-EBCB-4229-9A21-B7869465F47A}" type="slidenum">
              <a:rPr lang="en-US" altLang="ko-KR" smtClean="0">
                <a:latin typeface="+mj-lt"/>
              </a:rPr>
              <a:pPr/>
              <a:t>13</a:t>
            </a:fld>
            <a:r>
              <a:rPr lang="en-US" altLang="ko-KR" smtClean="0">
                <a:latin typeface="+mj-lt"/>
              </a:rPr>
              <a:t> </a:t>
            </a:r>
            <a:endParaRPr lang="ko-KR" altLang="en-US" dirty="0">
              <a:latin typeface="+mj-lt"/>
            </a:endParaRPr>
          </a:p>
        </p:txBody>
      </p:sp>
      <p:sp>
        <p:nvSpPr>
          <p:cNvPr id="108" name="Rectangle 107"/>
          <p:cNvSpPr/>
          <p:nvPr/>
        </p:nvSpPr>
        <p:spPr>
          <a:xfrm>
            <a:off x="776999" y="1269434"/>
            <a:ext cx="972000" cy="5119125"/>
          </a:xfrm>
          <a:prstGeom prst="rect">
            <a:avLst/>
          </a:prstGeom>
          <a:solidFill>
            <a:schemeClr val="bg1"/>
          </a:solidFill>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altLang="ko-KR" dirty="0" smtClean="0">
                <a:solidFill>
                  <a:schemeClr val="tx1"/>
                </a:solidFill>
              </a:rPr>
              <a:t>Security</a:t>
            </a:r>
            <a:endParaRPr lang="ko-KR" altLang="en-US" dirty="0">
              <a:solidFill>
                <a:schemeClr val="tx1"/>
              </a:solidFill>
            </a:endParaRPr>
          </a:p>
        </p:txBody>
      </p:sp>
      <p:grpSp>
        <p:nvGrpSpPr>
          <p:cNvPr id="59" name="Group 58"/>
          <p:cNvGrpSpPr/>
          <p:nvPr/>
        </p:nvGrpSpPr>
        <p:grpSpPr>
          <a:xfrm>
            <a:off x="848999" y="4853511"/>
            <a:ext cx="828000" cy="612000"/>
            <a:chOff x="812999" y="4014727"/>
            <a:chExt cx="828000" cy="612000"/>
          </a:xfrm>
        </p:grpSpPr>
        <p:sp>
          <p:nvSpPr>
            <p:cNvPr id="141" name="Rectangle 20"/>
            <p:cNvSpPr/>
            <p:nvPr/>
          </p:nvSpPr>
          <p:spPr>
            <a:xfrm>
              <a:off x="812999" y="4158727"/>
              <a:ext cx="828000" cy="468000"/>
            </a:xfrm>
            <a:prstGeom prst="rect">
              <a:avLst/>
            </a:prstGeom>
            <a:solidFill>
              <a:schemeClr val="accent1">
                <a:lumMod val="40000"/>
                <a:lumOff val="60000"/>
              </a:schemeClr>
            </a:solidFill>
            <a:ln w="9525">
              <a:solidFill>
                <a:schemeClr val="bg1"/>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altLang="ko-KR" b="0" dirty="0">
                  <a:solidFill>
                    <a:schemeClr val="tx1"/>
                  </a:solidFill>
                </a:rPr>
                <a:t>Employee Directory</a:t>
              </a:r>
            </a:p>
            <a:p>
              <a:pPr algn="ctr"/>
              <a:r>
                <a:rPr lang="en-US" altLang="ko-KR" b="0" dirty="0">
                  <a:solidFill>
                    <a:schemeClr val="tx1"/>
                  </a:solidFill>
                </a:rPr>
                <a:t>(GIR)</a:t>
              </a:r>
            </a:p>
          </p:txBody>
        </p:sp>
        <p:sp>
          <p:nvSpPr>
            <p:cNvPr id="143" name="Rectangle 142"/>
            <p:cNvSpPr/>
            <p:nvPr/>
          </p:nvSpPr>
          <p:spPr>
            <a:xfrm>
              <a:off x="812999" y="4014727"/>
              <a:ext cx="144000" cy="144000"/>
            </a:xfrm>
            <a:prstGeom prst="rect">
              <a:avLst/>
            </a:prstGeom>
            <a:solidFill>
              <a:schemeClr val="tx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altLang="ko-KR" sz="800" dirty="0"/>
                <a:t>14</a:t>
              </a:r>
              <a:endParaRPr lang="ko-KR" altLang="en-US" sz="800" dirty="0"/>
            </a:p>
          </p:txBody>
        </p:sp>
      </p:grpSp>
      <p:grpSp>
        <p:nvGrpSpPr>
          <p:cNvPr id="51" name="Group 50"/>
          <p:cNvGrpSpPr/>
          <p:nvPr/>
        </p:nvGrpSpPr>
        <p:grpSpPr>
          <a:xfrm>
            <a:off x="848999" y="1566727"/>
            <a:ext cx="828000" cy="612000"/>
            <a:chOff x="812999" y="1566727"/>
            <a:chExt cx="828000" cy="612000"/>
          </a:xfrm>
        </p:grpSpPr>
        <p:sp>
          <p:nvSpPr>
            <p:cNvPr id="140" name="Rectangle 20"/>
            <p:cNvSpPr/>
            <p:nvPr/>
          </p:nvSpPr>
          <p:spPr>
            <a:xfrm>
              <a:off x="812999" y="1710727"/>
              <a:ext cx="828000" cy="468000"/>
            </a:xfrm>
            <a:prstGeom prst="rect">
              <a:avLst/>
            </a:prstGeom>
            <a:solidFill>
              <a:schemeClr val="accent1">
                <a:lumMod val="40000"/>
                <a:lumOff val="60000"/>
              </a:schemeClr>
            </a:solidFill>
            <a:ln w="9525">
              <a:solidFill>
                <a:schemeClr val="bg1"/>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altLang="ko-KR" b="0" dirty="0" err="1" smtClean="0">
                  <a:solidFill>
                    <a:schemeClr val="tx1"/>
                  </a:solidFill>
                </a:rPr>
                <a:t>Authoization</a:t>
              </a:r>
              <a:endParaRPr lang="en-US" altLang="ko-KR" b="0" dirty="0" smtClean="0">
                <a:solidFill>
                  <a:schemeClr val="tx1"/>
                </a:solidFill>
              </a:endParaRPr>
            </a:p>
            <a:p>
              <a:pPr algn="ctr"/>
              <a:r>
                <a:rPr lang="en-US" altLang="ko-KR" b="0" dirty="0" smtClean="0">
                  <a:solidFill>
                    <a:schemeClr val="tx1"/>
                  </a:solidFill>
                </a:rPr>
                <a:t>(SiteMinder)</a:t>
              </a:r>
              <a:endParaRPr lang="en-US" altLang="ko-KR" b="0" dirty="0">
                <a:solidFill>
                  <a:schemeClr val="tx1"/>
                </a:solidFill>
              </a:endParaRPr>
            </a:p>
          </p:txBody>
        </p:sp>
        <p:sp>
          <p:nvSpPr>
            <p:cNvPr id="145" name="Rectangle 144"/>
            <p:cNvSpPr/>
            <p:nvPr/>
          </p:nvSpPr>
          <p:spPr>
            <a:xfrm>
              <a:off x="812999" y="1566727"/>
              <a:ext cx="144000" cy="144000"/>
            </a:xfrm>
            <a:prstGeom prst="rect">
              <a:avLst/>
            </a:prstGeom>
            <a:solidFill>
              <a:schemeClr val="tx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altLang="ko-KR" sz="800" dirty="0"/>
                <a:t>11</a:t>
              </a:r>
              <a:endParaRPr lang="ko-KR" altLang="en-US" sz="800" dirty="0"/>
            </a:p>
          </p:txBody>
        </p:sp>
      </p:grpSp>
      <p:grpSp>
        <p:nvGrpSpPr>
          <p:cNvPr id="58" name="Group 57"/>
          <p:cNvGrpSpPr/>
          <p:nvPr/>
        </p:nvGrpSpPr>
        <p:grpSpPr>
          <a:xfrm>
            <a:off x="848999" y="4031815"/>
            <a:ext cx="828000" cy="612000"/>
            <a:chOff x="812999" y="3402727"/>
            <a:chExt cx="828000" cy="612000"/>
          </a:xfrm>
        </p:grpSpPr>
        <p:sp>
          <p:nvSpPr>
            <p:cNvPr id="139" name="Rectangle 20"/>
            <p:cNvSpPr/>
            <p:nvPr/>
          </p:nvSpPr>
          <p:spPr>
            <a:xfrm>
              <a:off x="812999" y="3546727"/>
              <a:ext cx="828000" cy="468000"/>
            </a:xfrm>
            <a:prstGeom prst="rect">
              <a:avLst/>
            </a:prstGeom>
            <a:solidFill>
              <a:schemeClr val="accent1">
                <a:lumMod val="40000"/>
                <a:lumOff val="60000"/>
              </a:schemeClr>
            </a:solidFill>
            <a:ln w="9525">
              <a:solidFill>
                <a:schemeClr val="bg1"/>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altLang="ko-KR" b="0" dirty="0">
                  <a:solidFill>
                    <a:schemeClr val="tx1"/>
                  </a:solidFill>
                </a:rPr>
                <a:t>ESG</a:t>
              </a:r>
            </a:p>
            <a:p>
              <a:pPr algn="ctr"/>
              <a:r>
                <a:rPr lang="en-US" altLang="ko-KR" b="0" dirty="0">
                  <a:solidFill>
                    <a:schemeClr val="tx1"/>
                  </a:solidFill>
                </a:rPr>
                <a:t>(CA Layer 7)</a:t>
              </a:r>
            </a:p>
          </p:txBody>
        </p:sp>
        <p:sp>
          <p:nvSpPr>
            <p:cNvPr id="146" name="Rectangle 145"/>
            <p:cNvSpPr/>
            <p:nvPr/>
          </p:nvSpPr>
          <p:spPr>
            <a:xfrm>
              <a:off x="812999" y="3402727"/>
              <a:ext cx="144000" cy="144000"/>
            </a:xfrm>
            <a:prstGeom prst="rect">
              <a:avLst/>
            </a:prstGeom>
            <a:solidFill>
              <a:schemeClr val="tx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altLang="ko-KR" sz="800" dirty="0"/>
                <a:t>13</a:t>
              </a:r>
              <a:endParaRPr lang="ko-KR" altLang="en-US" sz="800" dirty="0"/>
            </a:p>
          </p:txBody>
        </p:sp>
      </p:grpSp>
      <p:grpSp>
        <p:nvGrpSpPr>
          <p:cNvPr id="57" name="Group 56"/>
          <p:cNvGrpSpPr/>
          <p:nvPr/>
        </p:nvGrpSpPr>
        <p:grpSpPr>
          <a:xfrm>
            <a:off x="848999" y="3210119"/>
            <a:ext cx="828000" cy="612000"/>
            <a:chOff x="812999" y="2790727"/>
            <a:chExt cx="828000" cy="612000"/>
          </a:xfrm>
        </p:grpSpPr>
        <p:sp>
          <p:nvSpPr>
            <p:cNvPr id="148" name="Rectangle 20"/>
            <p:cNvSpPr/>
            <p:nvPr/>
          </p:nvSpPr>
          <p:spPr>
            <a:xfrm>
              <a:off x="812999" y="2934727"/>
              <a:ext cx="828000" cy="468000"/>
            </a:xfrm>
            <a:prstGeom prst="rect">
              <a:avLst/>
            </a:prstGeom>
            <a:solidFill>
              <a:schemeClr val="accent1">
                <a:lumMod val="40000"/>
                <a:lumOff val="60000"/>
              </a:schemeClr>
            </a:solidFill>
            <a:ln w="9525">
              <a:solidFill>
                <a:schemeClr val="bg1"/>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altLang="ko-KR" b="0" dirty="0">
                  <a:solidFill>
                    <a:schemeClr val="tx1"/>
                  </a:solidFill>
                </a:rPr>
                <a:t>WAF</a:t>
              </a:r>
            </a:p>
            <a:p>
              <a:pPr algn="ctr"/>
              <a:r>
                <a:rPr lang="en-US" altLang="ko-KR" b="0" dirty="0">
                  <a:solidFill>
                    <a:schemeClr val="tx1"/>
                  </a:solidFill>
                </a:rPr>
                <a:t>(F5)</a:t>
              </a:r>
            </a:p>
          </p:txBody>
        </p:sp>
        <p:sp>
          <p:nvSpPr>
            <p:cNvPr id="149" name="Rectangle 148"/>
            <p:cNvSpPr/>
            <p:nvPr/>
          </p:nvSpPr>
          <p:spPr>
            <a:xfrm>
              <a:off x="812999" y="2790727"/>
              <a:ext cx="144000" cy="144000"/>
            </a:xfrm>
            <a:prstGeom prst="rect">
              <a:avLst/>
            </a:prstGeom>
            <a:solidFill>
              <a:schemeClr val="tx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altLang="ko-KR" sz="800" dirty="0"/>
                <a:t>12</a:t>
              </a:r>
              <a:endParaRPr lang="ko-KR" altLang="en-US" sz="800" dirty="0"/>
            </a:p>
          </p:txBody>
        </p:sp>
      </p:grpSp>
      <p:grpSp>
        <p:nvGrpSpPr>
          <p:cNvPr id="60" name="Group 59"/>
          <p:cNvGrpSpPr/>
          <p:nvPr/>
        </p:nvGrpSpPr>
        <p:grpSpPr>
          <a:xfrm>
            <a:off x="848999" y="5675206"/>
            <a:ext cx="828000" cy="612000"/>
            <a:chOff x="812999" y="4626727"/>
            <a:chExt cx="828000" cy="612000"/>
          </a:xfrm>
        </p:grpSpPr>
        <p:sp>
          <p:nvSpPr>
            <p:cNvPr id="150" name="Rectangle 20"/>
            <p:cNvSpPr/>
            <p:nvPr/>
          </p:nvSpPr>
          <p:spPr>
            <a:xfrm>
              <a:off x="812999" y="4770727"/>
              <a:ext cx="828000" cy="468000"/>
            </a:xfrm>
            <a:prstGeom prst="rect">
              <a:avLst/>
            </a:prstGeom>
            <a:solidFill>
              <a:schemeClr val="accent1">
                <a:lumMod val="40000"/>
                <a:lumOff val="60000"/>
              </a:schemeClr>
            </a:solidFill>
            <a:ln w="9525">
              <a:solidFill>
                <a:schemeClr val="bg1"/>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altLang="ko-KR" b="0" dirty="0">
                  <a:solidFill>
                    <a:schemeClr val="tx1"/>
                  </a:solidFill>
                </a:rPr>
                <a:t>User Mgmt.</a:t>
              </a:r>
            </a:p>
            <a:p>
              <a:pPr algn="ctr"/>
              <a:r>
                <a:rPr lang="en-US" altLang="ko-KR" b="0" dirty="0">
                  <a:solidFill>
                    <a:schemeClr val="tx1"/>
                  </a:solidFill>
                </a:rPr>
                <a:t>(Pass AXA)</a:t>
              </a:r>
            </a:p>
          </p:txBody>
        </p:sp>
        <p:sp>
          <p:nvSpPr>
            <p:cNvPr id="151" name="Rectangle 150"/>
            <p:cNvSpPr/>
            <p:nvPr/>
          </p:nvSpPr>
          <p:spPr>
            <a:xfrm>
              <a:off x="812999" y="4626727"/>
              <a:ext cx="144000" cy="144000"/>
            </a:xfrm>
            <a:prstGeom prst="rect">
              <a:avLst/>
            </a:prstGeom>
            <a:solidFill>
              <a:schemeClr val="tx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altLang="ko-KR" sz="800" dirty="0"/>
                <a:t>15</a:t>
              </a:r>
              <a:endParaRPr lang="ko-KR" altLang="en-US" sz="800" dirty="0"/>
            </a:p>
          </p:txBody>
        </p:sp>
      </p:grpSp>
      <p:sp>
        <p:nvSpPr>
          <p:cNvPr id="75" name="Rectangle 74"/>
          <p:cNvSpPr/>
          <p:nvPr/>
        </p:nvSpPr>
        <p:spPr>
          <a:xfrm>
            <a:off x="7105650" y="5448300"/>
            <a:ext cx="2017602" cy="941280"/>
          </a:xfrm>
          <a:prstGeom prst="rect">
            <a:avLst/>
          </a:prstGeom>
          <a:noFill/>
          <a:effectLst/>
        </p:spPr>
        <p:style>
          <a:lnRef idx="1">
            <a:schemeClr val="accent1"/>
          </a:lnRef>
          <a:fillRef idx="3">
            <a:schemeClr val="accent1"/>
          </a:fillRef>
          <a:effectRef idx="2">
            <a:schemeClr val="accent1"/>
          </a:effectRef>
          <a:fontRef idx="minor">
            <a:schemeClr val="lt1"/>
          </a:fontRef>
        </p:style>
        <p:txBody>
          <a:bodyPr lIns="36000" tIns="18000" rIns="36000" bIns="18000" rtlCol="0" anchor="t"/>
          <a:lstStyle/>
          <a:p>
            <a:r>
              <a:rPr lang="en-US" altLang="ko-KR" u="sng">
                <a:solidFill>
                  <a:schemeClr val="tx1"/>
                </a:solidFill>
              </a:rPr>
              <a:t>Legend</a:t>
            </a:r>
            <a:endParaRPr lang="en-US" altLang="ko-KR" u="sng" dirty="0">
              <a:solidFill>
                <a:schemeClr val="tx1"/>
              </a:solidFill>
            </a:endParaRPr>
          </a:p>
        </p:txBody>
      </p:sp>
      <p:grpSp>
        <p:nvGrpSpPr>
          <p:cNvPr id="50" name="Group 49"/>
          <p:cNvGrpSpPr/>
          <p:nvPr/>
        </p:nvGrpSpPr>
        <p:grpSpPr>
          <a:xfrm>
            <a:off x="7182124" y="5704937"/>
            <a:ext cx="1864655" cy="595712"/>
            <a:chOff x="9452735" y="5068436"/>
            <a:chExt cx="1864655" cy="595712"/>
          </a:xfrm>
        </p:grpSpPr>
        <p:grpSp>
          <p:nvGrpSpPr>
            <p:cNvPr id="213" name="Group 212"/>
            <p:cNvGrpSpPr/>
            <p:nvPr/>
          </p:nvGrpSpPr>
          <p:grpSpPr>
            <a:xfrm>
              <a:off x="10530482" y="5519538"/>
              <a:ext cx="786908" cy="144610"/>
              <a:chOff x="7779959" y="6128310"/>
              <a:chExt cx="873533" cy="144610"/>
            </a:xfrm>
          </p:grpSpPr>
          <p:sp>
            <p:nvSpPr>
              <p:cNvPr id="79" name="Rectangle 39"/>
              <p:cNvSpPr>
                <a:spLocks noChangeArrowheads="1"/>
              </p:cNvSpPr>
              <p:nvPr/>
            </p:nvSpPr>
            <p:spPr bwMode="gray">
              <a:xfrm>
                <a:off x="7779959" y="6128310"/>
                <a:ext cx="216000" cy="144610"/>
              </a:xfrm>
              <a:prstGeom prst="rect">
                <a:avLst/>
              </a:prstGeom>
              <a:pattFill prst="ltDnDiag">
                <a:fgClr>
                  <a:schemeClr val="accent3"/>
                </a:fgClr>
                <a:bgClr>
                  <a:schemeClr val="bg1"/>
                </a:bgClr>
              </a:pattFill>
              <a:ln>
                <a:solidFill>
                  <a:schemeClr val="bg1"/>
                </a:solidFill>
              </a:ln>
              <a:effectLst/>
              <a:ex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endParaRPr lang="en-US" b="0" dirty="0">
                  <a:solidFill>
                    <a:schemeClr val="tx1"/>
                  </a:solidFill>
                </a:endParaRPr>
              </a:p>
            </p:txBody>
          </p:sp>
          <p:sp>
            <p:nvSpPr>
              <p:cNvPr id="84" name="Rectangle 39"/>
              <p:cNvSpPr>
                <a:spLocks noChangeArrowheads="1"/>
              </p:cNvSpPr>
              <p:nvPr/>
            </p:nvSpPr>
            <p:spPr bwMode="gray">
              <a:xfrm>
                <a:off x="8048474" y="6141752"/>
                <a:ext cx="605018" cy="117725"/>
              </a:xfrm>
              <a:prstGeom prst="rect">
                <a:avLst/>
              </a:prstGeom>
              <a:solidFill>
                <a:schemeClr val="bg1"/>
              </a:solidFill>
              <a:ln>
                <a:noFill/>
              </a:ln>
              <a:effectLst/>
              <a:extLst/>
            </p:spPr>
            <p:style>
              <a:lnRef idx="1">
                <a:schemeClr val="accent1"/>
              </a:lnRef>
              <a:fillRef idx="3">
                <a:schemeClr val="accent1"/>
              </a:fillRef>
              <a:effectRef idx="2">
                <a:schemeClr val="accent1"/>
              </a:effectRef>
              <a:fontRef idx="minor">
                <a:schemeClr val="lt1"/>
              </a:fontRef>
            </p:style>
            <p:txBody>
              <a:bodyPr wrap="none" lIns="0" tIns="0" rIns="0" bIns="0" rtlCol="0" anchor="ctr">
                <a:spAutoFit/>
              </a:bodyPr>
              <a:lstStyle/>
              <a:p>
                <a:pPr>
                  <a:lnSpc>
                    <a:spcPct val="85000"/>
                  </a:lnSpc>
                  <a:buClr>
                    <a:srgbClr val="FF3300"/>
                  </a:buClr>
                  <a:buFont typeface="Wingdings" pitchFamily="2" charset="2"/>
                  <a:buNone/>
                </a:pPr>
                <a:r>
                  <a:rPr lang="en-US" altLang="ko-KR" b="0" dirty="0" smtClean="0">
                    <a:solidFill>
                      <a:schemeClr val="tx1"/>
                    </a:solidFill>
                  </a:rPr>
                  <a:t>Integration</a:t>
                </a:r>
                <a:endParaRPr lang="en-US" altLang="ko-KR" b="0" dirty="0">
                  <a:solidFill>
                    <a:schemeClr val="tx1"/>
                  </a:solidFill>
                </a:endParaRPr>
              </a:p>
            </p:txBody>
          </p:sp>
        </p:grpSp>
        <p:grpSp>
          <p:nvGrpSpPr>
            <p:cNvPr id="211" name="Group 210"/>
            <p:cNvGrpSpPr/>
            <p:nvPr/>
          </p:nvGrpSpPr>
          <p:grpSpPr>
            <a:xfrm>
              <a:off x="10530481" y="5068436"/>
              <a:ext cx="472718" cy="144610"/>
              <a:chOff x="7779959" y="5532814"/>
              <a:chExt cx="524756" cy="144610"/>
            </a:xfrm>
          </p:grpSpPr>
          <p:sp>
            <p:nvSpPr>
              <p:cNvPr id="81" name="Rectangle 43"/>
              <p:cNvSpPr>
                <a:spLocks noChangeArrowheads="1"/>
              </p:cNvSpPr>
              <p:nvPr/>
            </p:nvSpPr>
            <p:spPr bwMode="gray">
              <a:xfrm>
                <a:off x="7779959" y="5532814"/>
                <a:ext cx="216000" cy="144610"/>
              </a:xfrm>
              <a:prstGeom prst="rect">
                <a:avLst/>
              </a:prstGeom>
              <a:solidFill>
                <a:srgbClr val="BA9CC9"/>
              </a:solidFill>
              <a:ln w="9525" cap="flat" cmpd="sng" algn="ctr">
                <a:solidFill>
                  <a:schemeClr val="bg1"/>
                </a:solidFill>
                <a:prstDash val="solid"/>
                <a:round/>
                <a:headEnd type="none" w="med" len="med"/>
                <a:tailEnd type="none" w="med" len="med"/>
              </a:ln>
              <a:effectLst/>
              <a:extLst/>
            </p:spPr>
            <p:txBody>
              <a:bodyPr vert="horz" wrap="square" lIns="0" tIns="0" rIns="0" bIns="0" numCol="1" rtlCol="0" anchor="ctr" anchorCtr="0" compatLnSpc="1">
                <a:prstTxWarp prst="textNoShape">
                  <a:avLst/>
                </a:prstTxWarp>
              </a:bodyPr>
              <a:lstStyle/>
              <a:p>
                <a:pPr algn="ctr" defTabSz="912813" fontAlgn="auto">
                  <a:spcBef>
                    <a:spcPts val="0"/>
                  </a:spcBef>
                  <a:spcAft>
                    <a:spcPts val="0"/>
                  </a:spcAft>
                </a:pPr>
                <a:endParaRPr lang="en-US" sz="700" kern="0" dirty="0">
                  <a:solidFill>
                    <a:schemeClr val="tx1"/>
                  </a:solidFill>
                  <a:ea typeface="MS PGothic" pitchFamily="34" charset="-128"/>
                  <a:cs typeface="Arial" panose="020B0604020202020204" pitchFamily="34" charset="0"/>
                </a:endParaRPr>
              </a:p>
            </p:txBody>
          </p:sp>
          <p:sp>
            <p:nvSpPr>
              <p:cNvPr id="86" name="Rectangle 43"/>
              <p:cNvSpPr>
                <a:spLocks noChangeArrowheads="1"/>
              </p:cNvSpPr>
              <p:nvPr/>
            </p:nvSpPr>
            <p:spPr bwMode="gray">
              <a:xfrm>
                <a:off x="8048473" y="5535869"/>
                <a:ext cx="256242" cy="138499"/>
              </a:xfrm>
              <a:prstGeom prst="rect">
                <a:avLst/>
              </a:prstGeom>
              <a:solidFill>
                <a:schemeClr val="bg1"/>
              </a:solidFill>
              <a:ln>
                <a:noFill/>
                <a:tailEnd type="triangle"/>
              </a:ln>
              <a:effectLst/>
              <a:extLst/>
            </p:spPr>
            <p:style>
              <a:lnRef idx="1">
                <a:schemeClr val="accent1"/>
              </a:lnRef>
              <a:fillRef idx="3">
                <a:schemeClr val="accent1"/>
              </a:fillRef>
              <a:effectRef idx="2">
                <a:schemeClr val="accent1"/>
              </a:effectRef>
              <a:fontRef idx="minor">
                <a:schemeClr val="lt1"/>
              </a:fontRef>
            </p:style>
            <p:txBody>
              <a:bodyPr wrap="none" lIns="0" tIns="0" rIns="0" bIns="0" rtlCol="0" anchor="ctr">
                <a:spAutoFit/>
              </a:bodyPr>
              <a:lstStyle/>
              <a:p>
                <a:r>
                  <a:rPr lang="en-US" b="0" dirty="0" smtClean="0">
                    <a:solidFill>
                      <a:schemeClr val="tx1"/>
                    </a:solidFill>
                    <a:ea typeface="+mn-ea"/>
                  </a:rPr>
                  <a:t>New</a:t>
                </a:r>
                <a:endParaRPr lang="en-US" b="0" dirty="0">
                  <a:solidFill>
                    <a:schemeClr val="tx1"/>
                  </a:solidFill>
                  <a:ea typeface="+mn-ea"/>
                </a:endParaRPr>
              </a:p>
            </p:txBody>
          </p:sp>
        </p:grpSp>
        <p:grpSp>
          <p:nvGrpSpPr>
            <p:cNvPr id="212" name="Group 211"/>
            <p:cNvGrpSpPr/>
            <p:nvPr/>
          </p:nvGrpSpPr>
          <p:grpSpPr>
            <a:xfrm>
              <a:off x="10530481" y="5292188"/>
              <a:ext cx="645843" cy="144610"/>
              <a:chOff x="7779959" y="5830562"/>
              <a:chExt cx="716939" cy="144610"/>
            </a:xfrm>
          </p:grpSpPr>
          <p:sp>
            <p:nvSpPr>
              <p:cNvPr id="83" name="Rectangle 39"/>
              <p:cNvSpPr>
                <a:spLocks noChangeArrowheads="1"/>
              </p:cNvSpPr>
              <p:nvPr/>
            </p:nvSpPr>
            <p:spPr bwMode="gray">
              <a:xfrm>
                <a:off x="7779959" y="5830562"/>
                <a:ext cx="216000" cy="144610"/>
              </a:xfrm>
              <a:prstGeom prst="rect">
                <a:avLst/>
              </a:prstGeom>
              <a:solidFill>
                <a:schemeClr val="accent1">
                  <a:lumMod val="40000"/>
                  <a:lumOff val="60000"/>
                </a:schemeClr>
              </a:solidFill>
              <a:ln w="9525">
                <a:solidFill>
                  <a:schemeClr val="bg1"/>
                </a:solidFill>
              </a:ln>
              <a:effectLst/>
              <a:ex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sz="800" b="0" dirty="0">
                  <a:solidFill>
                    <a:schemeClr val="tx2"/>
                  </a:solidFill>
                </a:endParaRPr>
              </a:p>
            </p:txBody>
          </p:sp>
          <p:sp>
            <p:nvSpPr>
              <p:cNvPr id="87" name="Rectangle 39"/>
              <p:cNvSpPr>
                <a:spLocks noChangeArrowheads="1"/>
              </p:cNvSpPr>
              <p:nvPr/>
            </p:nvSpPr>
            <p:spPr bwMode="gray">
              <a:xfrm>
                <a:off x="8048473" y="5844004"/>
                <a:ext cx="448425" cy="117725"/>
              </a:xfrm>
              <a:prstGeom prst="rect">
                <a:avLst/>
              </a:prstGeom>
              <a:solidFill>
                <a:schemeClr val="bg1"/>
              </a:solidFill>
              <a:ln>
                <a:noFill/>
              </a:ln>
              <a:effectLst/>
              <a:extLst/>
            </p:spPr>
            <p:style>
              <a:lnRef idx="1">
                <a:schemeClr val="accent1"/>
              </a:lnRef>
              <a:fillRef idx="3">
                <a:schemeClr val="accent1"/>
              </a:fillRef>
              <a:effectRef idx="2">
                <a:schemeClr val="accent1"/>
              </a:effectRef>
              <a:fontRef idx="minor">
                <a:schemeClr val="lt1"/>
              </a:fontRef>
            </p:style>
            <p:txBody>
              <a:bodyPr wrap="none" lIns="0" tIns="0" rIns="0" bIns="0" rtlCol="0" anchor="ctr">
                <a:spAutoFit/>
              </a:bodyPr>
              <a:lstStyle/>
              <a:p>
                <a:pPr>
                  <a:lnSpc>
                    <a:spcPct val="85000"/>
                  </a:lnSpc>
                  <a:buClr>
                    <a:srgbClr val="FF3300"/>
                  </a:buClr>
                  <a:buFont typeface="Wingdings" pitchFamily="2" charset="2"/>
                  <a:buNone/>
                </a:pPr>
                <a:r>
                  <a:rPr lang="en-US" altLang="ko-KR" b="0" dirty="0" smtClean="0">
                    <a:solidFill>
                      <a:schemeClr val="tx1"/>
                    </a:solidFill>
                  </a:rPr>
                  <a:t>Existing</a:t>
                </a:r>
                <a:endParaRPr lang="en-US" altLang="ko-KR" b="0" dirty="0">
                  <a:solidFill>
                    <a:schemeClr val="tx1"/>
                  </a:solidFill>
                </a:endParaRPr>
              </a:p>
            </p:txBody>
          </p:sp>
        </p:grpSp>
        <p:grpSp>
          <p:nvGrpSpPr>
            <p:cNvPr id="210" name="Group 209"/>
            <p:cNvGrpSpPr/>
            <p:nvPr/>
          </p:nvGrpSpPr>
          <p:grpSpPr>
            <a:xfrm>
              <a:off x="9455843" y="5305631"/>
              <a:ext cx="857439" cy="117725"/>
              <a:chOff x="7779959" y="5248508"/>
              <a:chExt cx="951828" cy="117725"/>
            </a:xfrm>
          </p:grpSpPr>
          <p:cxnSp>
            <p:nvCxnSpPr>
              <p:cNvPr id="77" name="Straight Arrow Connector 76"/>
              <p:cNvCxnSpPr/>
              <p:nvPr/>
            </p:nvCxnSpPr>
            <p:spPr>
              <a:xfrm>
                <a:off x="7779959" y="5307371"/>
                <a:ext cx="216000" cy="0"/>
              </a:xfrm>
              <a:prstGeom prst="straightConnector1">
                <a:avLst/>
              </a:prstGeom>
              <a:ln w="9525">
                <a:solidFill>
                  <a:schemeClr val="bg1">
                    <a:lumMod val="50000"/>
                  </a:schemeClr>
                </a:solidFill>
                <a:prstDash val="dash"/>
                <a:tailEnd type="triangle"/>
              </a:ln>
              <a:effectLst/>
            </p:spPr>
            <p:style>
              <a:lnRef idx="2">
                <a:schemeClr val="accent1"/>
              </a:lnRef>
              <a:fillRef idx="0">
                <a:schemeClr val="accent1"/>
              </a:fillRef>
              <a:effectRef idx="1">
                <a:schemeClr val="accent1"/>
              </a:effectRef>
              <a:fontRef idx="minor">
                <a:schemeClr val="tx1"/>
              </a:fontRef>
            </p:style>
          </p:cxnSp>
          <p:sp>
            <p:nvSpPr>
              <p:cNvPr id="89" name="Rectangle 43"/>
              <p:cNvSpPr>
                <a:spLocks noChangeArrowheads="1"/>
              </p:cNvSpPr>
              <p:nvPr/>
            </p:nvSpPr>
            <p:spPr bwMode="gray">
              <a:xfrm>
                <a:off x="8048473" y="5248508"/>
                <a:ext cx="683314" cy="117725"/>
              </a:xfrm>
              <a:prstGeom prst="rect">
                <a:avLst/>
              </a:prstGeom>
              <a:solidFill>
                <a:schemeClr val="bg1"/>
              </a:solidFill>
              <a:ln>
                <a:noFill/>
                <a:tailEnd type="triangle"/>
              </a:ln>
              <a:effectLst/>
              <a:extLst/>
            </p:spPr>
            <p:style>
              <a:lnRef idx="1">
                <a:schemeClr val="accent1"/>
              </a:lnRef>
              <a:fillRef idx="3">
                <a:schemeClr val="accent1"/>
              </a:fillRef>
              <a:effectRef idx="2">
                <a:schemeClr val="accent1"/>
              </a:effectRef>
              <a:fontRef idx="minor">
                <a:schemeClr val="lt1"/>
              </a:fontRef>
            </p:style>
            <p:txBody>
              <a:bodyPr wrap="none" lIns="0" tIns="0" rIns="0" bIns="0" rtlCol="0" anchor="ctr">
                <a:spAutoFit/>
              </a:bodyPr>
              <a:lstStyle/>
              <a:p>
                <a:pPr>
                  <a:lnSpc>
                    <a:spcPct val="85000"/>
                  </a:lnSpc>
                  <a:buClr>
                    <a:srgbClr val="FF3300"/>
                  </a:buClr>
                  <a:buFont typeface="Wingdings" pitchFamily="2" charset="2"/>
                  <a:buNone/>
                </a:pPr>
                <a:r>
                  <a:rPr lang="en-US" altLang="ko-KR" b="0" dirty="0" smtClean="0">
                    <a:solidFill>
                      <a:schemeClr val="tx1"/>
                    </a:solidFill>
                  </a:rPr>
                  <a:t>Batch (ETL)</a:t>
                </a:r>
                <a:endParaRPr lang="en-US" altLang="ko-KR" b="0" dirty="0">
                  <a:solidFill>
                    <a:schemeClr val="tx1"/>
                  </a:solidFill>
                </a:endParaRPr>
              </a:p>
            </p:txBody>
          </p:sp>
        </p:grpSp>
        <p:grpSp>
          <p:nvGrpSpPr>
            <p:cNvPr id="209" name="Group 208"/>
            <p:cNvGrpSpPr/>
            <p:nvPr/>
          </p:nvGrpSpPr>
          <p:grpSpPr>
            <a:xfrm>
              <a:off x="9452735" y="5081879"/>
              <a:ext cx="1024152" cy="117725"/>
              <a:chOff x="7776501" y="4992348"/>
              <a:chExt cx="1136892" cy="117725"/>
            </a:xfrm>
          </p:grpSpPr>
          <p:cxnSp>
            <p:nvCxnSpPr>
              <p:cNvPr id="90" name="Straight Arrow Connector 89"/>
              <p:cNvCxnSpPr/>
              <p:nvPr/>
            </p:nvCxnSpPr>
            <p:spPr>
              <a:xfrm>
                <a:off x="7776501" y="5051211"/>
                <a:ext cx="216000" cy="0"/>
              </a:xfrm>
              <a:prstGeom prst="straightConnector1">
                <a:avLst/>
              </a:prstGeom>
              <a:ln w="12700">
                <a:solidFill>
                  <a:schemeClr val="accent2"/>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93" name="Rectangle 43"/>
              <p:cNvSpPr>
                <a:spLocks noChangeArrowheads="1"/>
              </p:cNvSpPr>
              <p:nvPr/>
            </p:nvSpPr>
            <p:spPr bwMode="gray">
              <a:xfrm>
                <a:off x="8045015" y="4992348"/>
                <a:ext cx="868378" cy="117725"/>
              </a:xfrm>
              <a:prstGeom prst="rect">
                <a:avLst/>
              </a:prstGeom>
              <a:solidFill>
                <a:schemeClr val="bg1"/>
              </a:solidFill>
              <a:ln>
                <a:noFill/>
                <a:tailEnd type="triangle"/>
              </a:ln>
              <a:effectLst/>
              <a:extLst/>
            </p:spPr>
            <p:style>
              <a:lnRef idx="1">
                <a:schemeClr val="accent1"/>
              </a:lnRef>
              <a:fillRef idx="3">
                <a:schemeClr val="accent1"/>
              </a:fillRef>
              <a:effectRef idx="2">
                <a:schemeClr val="accent1"/>
              </a:effectRef>
              <a:fontRef idx="minor">
                <a:schemeClr val="lt1"/>
              </a:fontRef>
            </p:style>
            <p:txBody>
              <a:bodyPr wrap="none" lIns="0" tIns="0" rIns="0" bIns="0" rtlCol="0" anchor="ctr">
                <a:spAutoFit/>
              </a:bodyPr>
              <a:lstStyle/>
              <a:p>
                <a:pPr>
                  <a:lnSpc>
                    <a:spcPct val="85000"/>
                  </a:lnSpc>
                  <a:buClr>
                    <a:srgbClr val="FF3300"/>
                  </a:buClr>
                  <a:buFont typeface="Wingdings" pitchFamily="2" charset="2"/>
                  <a:buNone/>
                </a:pPr>
                <a:r>
                  <a:rPr lang="en-US" altLang="ko-KR" b="0" dirty="0" smtClean="0">
                    <a:solidFill>
                      <a:schemeClr val="tx1"/>
                    </a:solidFill>
                  </a:rPr>
                  <a:t>Real time (EIP)</a:t>
                </a:r>
                <a:endParaRPr lang="en-US" altLang="ko-KR" b="0" dirty="0">
                  <a:solidFill>
                    <a:schemeClr val="tx1"/>
                  </a:solidFill>
                </a:endParaRPr>
              </a:p>
            </p:txBody>
          </p:sp>
        </p:grpSp>
        <p:grpSp>
          <p:nvGrpSpPr>
            <p:cNvPr id="192" name="Group 191"/>
            <p:cNvGrpSpPr/>
            <p:nvPr/>
          </p:nvGrpSpPr>
          <p:grpSpPr>
            <a:xfrm>
              <a:off x="9455844" y="5532981"/>
              <a:ext cx="671491" cy="117725"/>
              <a:chOff x="7779959" y="5248508"/>
              <a:chExt cx="745410" cy="117725"/>
            </a:xfrm>
          </p:grpSpPr>
          <p:cxnSp>
            <p:nvCxnSpPr>
              <p:cNvPr id="193" name="Straight Arrow Connector 192"/>
              <p:cNvCxnSpPr/>
              <p:nvPr/>
            </p:nvCxnSpPr>
            <p:spPr>
              <a:xfrm>
                <a:off x="7779959" y="5307371"/>
                <a:ext cx="216000" cy="0"/>
              </a:xfrm>
              <a:prstGeom prst="straightConnector1">
                <a:avLst/>
              </a:prstGeom>
              <a:ln w="9525">
                <a:solidFill>
                  <a:srgbClr val="C00000"/>
                </a:solidFill>
                <a:tailEnd type="triangle"/>
              </a:ln>
              <a:effectLst/>
            </p:spPr>
            <p:style>
              <a:lnRef idx="2">
                <a:schemeClr val="accent1"/>
              </a:lnRef>
              <a:fillRef idx="0">
                <a:schemeClr val="accent1"/>
              </a:fillRef>
              <a:effectRef idx="1">
                <a:schemeClr val="accent1"/>
              </a:effectRef>
              <a:fontRef idx="minor">
                <a:schemeClr val="tx1"/>
              </a:fontRef>
            </p:style>
          </p:cxnSp>
          <p:sp>
            <p:nvSpPr>
              <p:cNvPr id="194" name="Rectangle 43"/>
              <p:cNvSpPr>
                <a:spLocks noChangeArrowheads="1"/>
              </p:cNvSpPr>
              <p:nvPr/>
            </p:nvSpPr>
            <p:spPr bwMode="gray">
              <a:xfrm>
                <a:off x="8048473" y="5248508"/>
                <a:ext cx="476896" cy="117725"/>
              </a:xfrm>
              <a:prstGeom prst="rect">
                <a:avLst/>
              </a:prstGeom>
              <a:solidFill>
                <a:schemeClr val="bg1"/>
              </a:solidFill>
              <a:ln>
                <a:noFill/>
                <a:tailEnd type="triangle"/>
              </a:ln>
              <a:effectLst/>
              <a:extLst/>
            </p:spPr>
            <p:style>
              <a:lnRef idx="1">
                <a:schemeClr val="accent1"/>
              </a:lnRef>
              <a:fillRef idx="3">
                <a:schemeClr val="accent1"/>
              </a:fillRef>
              <a:effectRef idx="2">
                <a:schemeClr val="accent1"/>
              </a:effectRef>
              <a:fontRef idx="minor">
                <a:schemeClr val="lt1"/>
              </a:fontRef>
            </p:style>
            <p:txBody>
              <a:bodyPr wrap="none" lIns="0" tIns="0" rIns="0" bIns="0" rtlCol="0" anchor="ctr">
                <a:spAutoFit/>
              </a:bodyPr>
              <a:lstStyle/>
              <a:p>
                <a:pPr>
                  <a:lnSpc>
                    <a:spcPct val="85000"/>
                  </a:lnSpc>
                  <a:buClr>
                    <a:srgbClr val="FF3300"/>
                  </a:buClr>
                  <a:buFont typeface="Wingdings" pitchFamily="2" charset="2"/>
                  <a:buNone/>
                </a:pPr>
                <a:r>
                  <a:rPr lang="en-US" altLang="ko-KR" b="0" dirty="0" smtClean="0">
                    <a:solidFill>
                      <a:schemeClr val="tx1"/>
                    </a:solidFill>
                  </a:rPr>
                  <a:t>Data </a:t>
                </a:r>
                <a:r>
                  <a:rPr lang="en-US" altLang="ko-KR" b="0" dirty="0" err="1" smtClean="0">
                    <a:solidFill>
                      <a:schemeClr val="tx1"/>
                    </a:solidFill>
                  </a:rPr>
                  <a:t>int</a:t>
                </a:r>
                <a:r>
                  <a:rPr lang="en-US" altLang="ko-KR" b="0" dirty="0" smtClean="0">
                    <a:solidFill>
                      <a:schemeClr val="tx1"/>
                    </a:solidFill>
                  </a:rPr>
                  <a:t>,</a:t>
                </a:r>
                <a:endParaRPr lang="en-US" altLang="ko-KR" b="0" dirty="0">
                  <a:solidFill>
                    <a:schemeClr val="tx1"/>
                  </a:solidFill>
                </a:endParaRPr>
              </a:p>
            </p:txBody>
          </p:sp>
        </p:grpSp>
      </p:grpSp>
      <p:sp>
        <p:nvSpPr>
          <p:cNvPr id="100" name="Rectangle 99"/>
          <p:cNvSpPr/>
          <p:nvPr/>
        </p:nvSpPr>
        <p:spPr>
          <a:xfrm>
            <a:off x="5990148" y="2344791"/>
            <a:ext cx="180000" cy="180000"/>
          </a:xfrm>
          <a:prstGeom prst="rect">
            <a:avLst/>
          </a:prstGeom>
          <a:solidFill>
            <a:schemeClr val="bg1"/>
          </a:solidFill>
          <a:ln w="9525">
            <a:solidFill>
              <a:schemeClr val="bg1"/>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ko-KR" altLang="en-US" dirty="0"/>
          </a:p>
        </p:txBody>
      </p:sp>
      <p:sp>
        <p:nvSpPr>
          <p:cNvPr id="169" name="Rectangle 168"/>
          <p:cNvSpPr/>
          <p:nvPr/>
        </p:nvSpPr>
        <p:spPr>
          <a:xfrm>
            <a:off x="5990148" y="4514115"/>
            <a:ext cx="180000" cy="180000"/>
          </a:xfrm>
          <a:prstGeom prst="rect">
            <a:avLst/>
          </a:prstGeom>
          <a:solidFill>
            <a:schemeClr val="bg1"/>
          </a:solidFill>
          <a:ln w="9525">
            <a:solidFill>
              <a:schemeClr val="bg1"/>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ko-KR" altLang="en-US"/>
          </a:p>
        </p:txBody>
      </p:sp>
      <p:sp>
        <p:nvSpPr>
          <p:cNvPr id="34" name="Rectangle 33"/>
          <p:cNvSpPr/>
          <p:nvPr/>
        </p:nvSpPr>
        <p:spPr>
          <a:xfrm>
            <a:off x="3935932" y="1827433"/>
            <a:ext cx="2818254" cy="3371042"/>
          </a:xfrm>
          <a:prstGeom prst="rect">
            <a:avLst/>
          </a:prstGeom>
          <a:pattFill prst="ltDnDiag">
            <a:fgClr>
              <a:srgbClr val="FBA843"/>
            </a:fgClr>
            <a:bgClr>
              <a:schemeClr val="bg1"/>
            </a:bgClr>
          </a:pattFill>
          <a:ln>
            <a:noFill/>
          </a:ln>
          <a:effectLst/>
        </p:spPr>
        <p:style>
          <a:lnRef idx="1">
            <a:schemeClr val="accent1"/>
          </a:lnRef>
          <a:fillRef idx="3">
            <a:schemeClr val="accent1"/>
          </a:fillRef>
          <a:effectRef idx="2">
            <a:schemeClr val="accent1"/>
          </a:effectRef>
          <a:fontRef idx="minor">
            <a:schemeClr val="lt1"/>
          </a:fontRef>
        </p:style>
        <p:txBody>
          <a:bodyPr vert="horz" lIns="0" tIns="0" rIns="0" bIns="0" rtlCol="0" anchor="t"/>
          <a:lstStyle/>
          <a:p>
            <a:endParaRPr lang="en-US" altLang="ko-KR" dirty="0">
              <a:solidFill>
                <a:schemeClr val="tx1"/>
              </a:solidFill>
            </a:endParaRPr>
          </a:p>
        </p:txBody>
      </p:sp>
      <p:sp>
        <p:nvSpPr>
          <p:cNvPr id="82" name="Rectangle 81"/>
          <p:cNvSpPr/>
          <p:nvPr/>
        </p:nvSpPr>
        <p:spPr>
          <a:xfrm>
            <a:off x="4415407" y="2276475"/>
            <a:ext cx="1859304" cy="247296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ko-KR" altLang="en-US"/>
          </a:p>
        </p:txBody>
      </p:sp>
      <p:grpSp>
        <p:nvGrpSpPr>
          <p:cNvPr id="61" name="Group 60"/>
          <p:cNvGrpSpPr/>
          <p:nvPr/>
        </p:nvGrpSpPr>
        <p:grpSpPr>
          <a:xfrm>
            <a:off x="3935932" y="1827433"/>
            <a:ext cx="382511" cy="144002"/>
            <a:chOff x="4047234" y="1960567"/>
            <a:chExt cx="382511" cy="144002"/>
          </a:xfrm>
        </p:grpSpPr>
        <p:sp>
          <p:nvSpPr>
            <p:cNvPr id="94" name="Rectangle 93"/>
            <p:cNvSpPr/>
            <p:nvPr/>
          </p:nvSpPr>
          <p:spPr>
            <a:xfrm>
              <a:off x="4047234" y="1960569"/>
              <a:ext cx="144000" cy="144000"/>
            </a:xfrm>
            <a:prstGeom prst="rect">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altLang="ko-KR" sz="800" dirty="0"/>
                <a:t>2</a:t>
              </a:r>
              <a:endParaRPr lang="ko-KR" altLang="en-US" sz="800" dirty="0"/>
            </a:p>
          </p:txBody>
        </p:sp>
        <p:sp>
          <p:nvSpPr>
            <p:cNvPr id="95" name="Rectangle 94"/>
            <p:cNvSpPr/>
            <p:nvPr/>
          </p:nvSpPr>
          <p:spPr>
            <a:xfrm>
              <a:off x="4213745" y="1960567"/>
              <a:ext cx="216000" cy="14400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wrap="none" lIns="0" tIns="0" rIns="0" bIns="0" rtlCol="0" anchor="t"/>
            <a:lstStyle/>
            <a:p>
              <a:r>
                <a:rPr lang="en-US" altLang="ko-KR" b="0" dirty="0" smtClean="0">
                  <a:solidFill>
                    <a:schemeClr val="tx1"/>
                  </a:solidFill>
                </a:rPr>
                <a:t>EIP</a:t>
              </a:r>
            </a:p>
            <a:p>
              <a:r>
                <a:rPr lang="en-US" altLang="ko-KR" b="0" dirty="0" smtClean="0">
                  <a:solidFill>
                    <a:schemeClr val="tx1"/>
                  </a:solidFill>
                </a:rPr>
                <a:t>(Software AG</a:t>
              </a:r>
              <a:br>
                <a:rPr lang="en-US" altLang="ko-KR" b="0" dirty="0" smtClean="0">
                  <a:solidFill>
                    <a:schemeClr val="tx1"/>
                  </a:solidFill>
                </a:rPr>
              </a:br>
              <a:r>
                <a:rPr lang="en-US" altLang="ko-KR" b="0" dirty="0" smtClean="0">
                  <a:solidFill>
                    <a:schemeClr val="tx1"/>
                  </a:solidFill>
                </a:rPr>
                <a:t>webMethods)</a:t>
              </a:r>
              <a:endParaRPr lang="en-US" altLang="ko-KR" b="0" dirty="0">
                <a:solidFill>
                  <a:schemeClr val="tx1"/>
                </a:solidFill>
              </a:endParaRPr>
            </a:p>
          </p:txBody>
        </p:sp>
      </p:grpSp>
      <p:sp>
        <p:nvSpPr>
          <p:cNvPr id="289" name="Rectangle 288"/>
          <p:cNvSpPr/>
          <p:nvPr/>
        </p:nvSpPr>
        <p:spPr>
          <a:xfrm rot="5400000">
            <a:off x="5124692" y="4927968"/>
            <a:ext cx="440734" cy="10028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ko-KR" altLang="en-US"/>
          </a:p>
        </p:txBody>
      </p:sp>
      <p:sp>
        <p:nvSpPr>
          <p:cNvPr id="88" name="Rectangle 87"/>
          <p:cNvSpPr/>
          <p:nvPr/>
        </p:nvSpPr>
        <p:spPr>
          <a:xfrm>
            <a:off x="4519970" y="2486659"/>
            <a:ext cx="180000" cy="180000"/>
          </a:xfrm>
          <a:prstGeom prst="rect">
            <a:avLst/>
          </a:prstGeom>
          <a:solidFill>
            <a:schemeClr val="bg1"/>
          </a:solidFill>
          <a:ln w="9525">
            <a:solidFill>
              <a:schemeClr val="bg1"/>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ko-KR" altLang="en-US"/>
          </a:p>
        </p:txBody>
      </p:sp>
      <p:sp>
        <p:nvSpPr>
          <p:cNvPr id="91" name="Rectangle 90"/>
          <p:cNvSpPr/>
          <p:nvPr/>
        </p:nvSpPr>
        <p:spPr>
          <a:xfrm>
            <a:off x="4519970" y="3429452"/>
            <a:ext cx="180000" cy="180000"/>
          </a:xfrm>
          <a:prstGeom prst="rect">
            <a:avLst/>
          </a:prstGeom>
          <a:solidFill>
            <a:schemeClr val="bg1"/>
          </a:solidFill>
          <a:ln w="9525">
            <a:solidFill>
              <a:schemeClr val="bg1"/>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ko-KR" altLang="en-US"/>
          </a:p>
        </p:txBody>
      </p:sp>
      <p:sp>
        <p:nvSpPr>
          <p:cNvPr id="92" name="Rectangle 91"/>
          <p:cNvSpPr/>
          <p:nvPr/>
        </p:nvSpPr>
        <p:spPr>
          <a:xfrm>
            <a:off x="4519970" y="4372247"/>
            <a:ext cx="180000" cy="180000"/>
          </a:xfrm>
          <a:prstGeom prst="rect">
            <a:avLst/>
          </a:prstGeom>
          <a:solidFill>
            <a:schemeClr val="bg1"/>
          </a:solidFill>
          <a:ln w="9525">
            <a:solidFill>
              <a:schemeClr val="bg1"/>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ko-KR" altLang="en-US"/>
          </a:p>
        </p:txBody>
      </p:sp>
      <p:sp>
        <p:nvSpPr>
          <p:cNvPr id="102" name="Rectangle 101"/>
          <p:cNvSpPr/>
          <p:nvPr/>
        </p:nvSpPr>
        <p:spPr>
          <a:xfrm>
            <a:off x="5990148" y="3423819"/>
            <a:ext cx="180000" cy="180000"/>
          </a:xfrm>
          <a:prstGeom prst="rect">
            <a:avLst/>
          </a:prstGeom>
          <a:solidFill>
            <a:schemeClr val="bg1"/>
          </a:solidFill>
          <a:ln w="9525">
            <a:solidFill>
              <a:schemeClr val="bg1"/>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ko-KR" altLang="en-US"/>
          </a:p>
        </p:txBody>
      </p:sp>
      <p:sp>
        <p:nvSpPr>
          <p:cNvPr id="138" name="Rectangle 137"/>
          <p:cNvSpPr/>
          <p:nvPr/>
        </p:nvSpPr>
        <p:spPr>
          <a:xfrm>
            <a:off x="5990148" y="4083446"/>
            <a:ext cx="180000" cy="180000"/>
          </a:xfrm>
          <a:prstGeom prst="rect">
            <a:avLst/>
          </a:prstGeom>
          <a:solidFill>
            <a:schemeClr val="bg1"/>
          </a:solidFill>
          <a:ln w="9525">
            <a:solidFill>
              <a:schemeClr val="bg1"/>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ko-KR" altLang="en-US"/>
          </a:p>
        </p:txBody>
      </p:sp>
      <p:grpSp>
        <p:nvGrpSpPr>
          <p:cNvPr id="63" name="Group 62"/>
          <p:cNvGrpSpPr/>
          <p:nvPr/>
        </p:nvGrpSpPr>
        <p:grpSpPr>
          <a:xfrm>
            <a:off x="5127091" y="2344791"/>
            <a:ext cx="435937" cy="180000"/>
            <a:chOff x="5171677" y="2344791"/>
            <a:chExt cx="435937" cy="180000"/>
          </a:xfrm>
        </p:grpSpPr>
        <p:sp>
          <p:nvSpPr>
            <p:cNvPr id="159" name="Rectangle 158"/>
            <p:cNvSpPr/>
            <p:nvPr/>
          </p:nvSpPr>
          <p:spPr>
            <a:xfrm>
              <a:off x="5171677" y="2344791"/>
              <a:ext cx="98100" cy="180000"/>
            </a:xfrm>
            <a:prstGeom prst="rect">
              <a:avLst/>
            </a:prstGeom>
            <a:solidFill>
              <a:schemeClr val="bg1"/>
            </a:solidFill>
            <a:ln w="9525">
              <a:solidFill>
                <a:schemeClr val="bg1"/>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ko-KR" altLang="en-US"/>
            </a:p>
          </p:txBody>
        </p:sp>
        <p:sp>
          <p:nvSpPr>
            <p:cNvPr id="161" name="Rectangle 160"/>
            <p:cNvSpPr/>
            <p:nvPr/>
          </p:nvSpPr>
          <p:spPr>
            <a:xfrm>
              <a:off x="5509514" y="2344791"/>
              <a:ext cx="98100" cy="180000"/>
            </a:xfrm>
            <a:prstGeom prst="rect">
              <a:avLst/>
            </a:prstGeom>
            <a:solidFill>
              <a:schemeClr val="bg1"/>
            </a:solidFill>
            <a:ln w="9525">
              <a:solidFill>
                <a:schemeClr val="bg1"/>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ko-KR" altLang="en-US"/>
            </a:p>
          </p:txBody>
        </p:sp>
      </p:grpSp>
      <p:sp>
        <p:nvSpPr>
          <p:cNvPr id="167" name="Rectangle 166"/>
          <p:cNvSpPr/>
          <p:nvPr/>
        </p:nvSpPr>
        <p:spPr>
          <a:xfrm>
            <a:off x="5255059" y="4514115"/>
            <a:ext cx="180000" cy="180000"/>
          </a:xfrm>
          <a:prstGeom prst="rect">
            <a:avLst/>
          </a:prstGeom>
          <a:solidFill>
            <a:schemeClr val="bg1"/>
          </a:solidFill>
          <a:ln w="9525">
            <a:solidFill>
              <a:schemeClr val="bg1"/>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ko-KR" altLang="en-US"/>
          </a:p>
        </p:txBody>
      </p:sp>
      <p:sp>
        <p:nvSpPr>
          <p:cNvPr id="182" name="Rectangle 181"/>
          <p:cNvSpPr/>
          <p:nvPr/>
        </p:nvSpPr>
        <p:spPr>
          <a:xfrm>
            <a:off x="5773307" y="4514115"/>
            <a:ext cx="180000" cy="180000"/>
          </a:xfrm>
          <a:prstGeom prst="rect">
            <a:avLst/>
          </a:prstGeom>
          <a:solidFill>
            <a:schemeClr val="bg1"/>
          </a:solidFill>
          <a:ln w="9525">
            <a:solidFill>
              <a:schemeClr val="bg1"/>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ko-KR" altLang="en-US"/>
          </a:p>
        </p:txBody>
      </p:sp>
      <p:sp>
        <p:nvSpPr>
          <p:cNvPr id="183" name="Rectangle 182"/>
          <p:cNvSpPr/>
          <p:nvPr/>
        </p:nvSpPr>
        <p:spPr>
          <a:xfrm>
            <a:off x="4519970" y="4514115"/>
            <a:ext cx="180000" cy="180000"/>
          </a:xfrm>
          <a:prstGeom prst="rect">
            <a:avLst/>
          </a:prstGeom>
          <a:solidFill>
            <a:schemeClr val="bg1"/>
          </a:solidFill>
          <a:ln w="9525">
            <a:solidFill>
              <a:schemeClr val="bg1"/>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ko-KR" altLang="en-US"/>
          </a:p>
        </p:txBody>
      </p:sp>
      <p:sp>
        <p:nvSpPr>
          <p:cNvPr id="4" name="Rectangle 1"/>
          <p:cNvSpPr/>
          <p:nvPr/>
        </p:nvSpPr>
        <p:spPr>
          <a:xfrm>
            <a:off x="4519970" y="2344791"/>
            <a:ext cx="1650178" cy="2349324"/>
          </a:xfrm>
          <a:prstGeom prst="rect">
            <a:avLst/>
          </a:prstGeom>
          <a:solidFill>
            <a:srgbClr val="BA9CC9"/>
          </a:solidFill>
          <a:ln w="9525" cap="flat" cmpd="sng" algn="ctr">
            <a:solidFill>
              <a:schemeClr val="bg1"/>
            </a:solidFill>
            <a:prstDash val="solid"/>
            <a:round/>
            <a:headEnd type="none" w="med" len="med"/>
            <a:tailEnd type="none" w="med" len="med"/>
          </a:ln>
          <a:effectLst/>
        </p:spPr>
        <p:txBody>
          <a:bodyPr vert="horz" wrap="square" lIns="72000" tIns="36000" rIns="72000" bIns="36000" numCol="1" rtlCol="0" anchor="ctr" anchorCtr="0" compatLnSpc="1">
            <a:prstTxWarp prst="textNoShape">
              <a:avLst/>
            </a:prstTxWarp>
          </a:bodyPr>
          <a:lstStyle/>
          <a:p>
            <a:pPr algn="ctr" defTabSz="912813" fontAlgn="auto">
              <a:spcBef>
                <a:spcPts val="0"/>
              </a:spcBef>
              <a:spcAft>
                <a:spcPts val="0"/>
              </a:spcAft>
            </a:pPr>
            <a:r>
              <a:rPr lang="en-US" sz="1000" kern="0" dirty="0">
                <a:solidFill>
                  <a:schemeClr val="tx1"/>
                </a:solidFill>
                <a:ea typeface="MS PGothic" pitchFamily="34" charset="-128"/>
                <a:cs typeface="Arial" panose="020B0604020202020204" pitchFamily="34" charset="0"/>
              </a:rPr>
              <a:t>Health Claims</a:t>
            </a:r>
            <a:br>
              <a:rPr lang="en-US" sz="1000" kern="0" dirty="0">
                <a:solidFill>
                  <a:schemeClr val="tx1"/>
                </a:solidFill>
                <a:ea typeface="MS PGothic" pitchFamily="34" charset="-128"/>
                <a:cs typeface="Arial" panose="020B0604020202020204" pitchFamily="34" charset="0"/>
              </a:rPr>
            </a:br>
            <a:r>
              <a:rPr lang="en-US" sz="1000" kern="0" dirty="0">
                <a:solidFill>
                  <a:schemeClr val="tx1"/>
                </a:solidFill>
                <a:ea typeface="MS PGothic" pitchFamily="34" charset="-128"/>
                <a:cs typeface="Arial" panose="020B0604020202020204" pitchFamily="34" charset="0"/>
              </a:rPr>
              <a:t>Administration</a:t>
            </a:r>
          </a:p>
          <a:p>
            <a:pPr algn="ctr" defTabSz="912813" fontAlgn="auto">
              <a:spcBef>
                <a:spcPts val="0"/>
              </a:spcBef>
              <a:spcAft>
                <a:spcPts val="0"/>
              </a:spcAft>
            </a:pPr>
            <a:r>
              <a:rPr lang="en-US" sz="1000" kern="0" dirty="0">
                <a:solidFill>
                  <a:schemeClr val="tx1"/>
                </a:solidFill>
                <a:ea typeface="MS PGothic" pitchFamily="34" charset="-128"/>
                <a:cs typeface="Arial" panose="020B0604020202020204" pitchFamily="34" charset="0"/>
              </a:rPr>
              <a:t>(FINEOS)</a:t>
            </a:r>
          </a:p>
        </p:txBody>
      </p:sp>
      <p:sp>
        <p:nvSpPr>
          <p:cNvPr id="5" name="Rectangle 4"/>
          <p:cNvSpPr/>
          <p:nvPr/>
        </p:nvSpPr>
        <p:spPr>
          <a:xfrm>
            <a:off x="4519970" y="2344791"/>
            <a:ext cx="144000" cy="144000"/>
          </a:xfrm>
          <a:prstGeom prst="rect">
            <a:avLst/>
          </a:prstGeom>
          <a:solidFill>
            <a:schemeClr val="tx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altLang="ko-KR" sz="800" dirty="0"/>
              <a:t>1</a:t>
            </a:r>
            <a:endParaRPr lang="ko-KR" altLang="en-US" sz="800" dirty="0"/>
          </a:p>
        </p:txBody>
      </p:sp>
      <p:sp>
        <p:nvSpPr>
          <p:cNvPr id="218" name="Rectangle 217"/>
          <p:cNvSpPr/>
          <p:nvPr/>
        </p:nvSpPr>
        <p:spPr>
          <a:xfrm>
            <a:off x="6274711" y="2885943"/>
            <a:ext cx="479475" cy="10028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ko-KR" altLang="en-US"/>
          </a:p>
        </p:txBody>
      </p:sp>
      <p:cxnSp>
        <p:nvCxnSpPr>
          <p:cNvPr id="19" name="Straight Arrow Connector 18"/>
          <p:cNvCxnSpPr>
            <a:stCxn id="88" idx="1"/>
            <a:endCxn id="10" idx="3"/>
          </p:cNvCxnSpPr>
          <p:nvPr/>
        </p:nvCxnSpPr>
        <p:spPr>
          <a:xfrm flipH="1">
            <a:off x="3794099" y="2576659"/>
            <a:ext cx="725871" cy="2132"/>
          </a:xfrm>
          <a:prstGeom prst="straightConnector1">
            <a:avLst/>
          </a:prstGeom>
          <a:ln w="12700">
            <a:solidFill>
              <a:schemeClr val="accent2"/>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a:stCxn id="100" idx="3"/>
            <a:endCxn id="11" idx="1"/>
          </p:cNvCxnSpPr>
          <p:nvPr/>
        </p:nvCxnSpPr>
        <p:spPr>
          <a:xfrm flipV="1">
            <a:off x="6170148" y="2194565"/>
            <a:ext cx="725871" cy="240226"/>
          </a:xfrm>
          <a:prstGeom prst="bentConnector3">
            <a:avLst>
              <a:gd name="adj1" fmla="val 50000"/>
            </a:avLst>
          </a:prstGeom>
          <a:ln w="12700">
            <a:solidFill>
              <a:schemeClr val="accent2"/>
            </a:solidFill>
            <a:headEnd type="triangl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27" name="Elbow Connector 26"/>
          <p:cNvCxnSpPr>
            <a:stCxn id="9" idx="3"/>
            <a:endCxn id="159" idx="0"/>
          </p:cNvCxnSpPr>
          <p:nvPr/>
        </p:nvCxnSpPr>
        <p:spPr>
          <a:xfrm>
            <a:off x="4835932" y="1503434"/>
            <a:ext cx="340209" cy="841357"/>
          </a:xfrm>
          <a:prstGeom prst="bentConnector2">
            <a:avLst/>
          </a:prstGeom>
          <a:ln w="12700">
            <a:solidFill>
              <a:schemeClr val="accent2"/>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31" name="Elbow Connector 30"/>
          <p:cNvCxnSpPr>
            <a:stCxn id="7" idx="1"/>
            <a:endCxn id="161" idx="0"/>
          </p:cNvCxnSpPr>
          <p:nvPr/>
        </p:nvCxnSpPr>
        <p:spPr>
          <a:xfrm rot="10800000" flipV="1">
            <a:off x="5513978" y="1503433"/>
            <a:ext cx="340208" cy="841357"/>
          </a:xfrm>
          <a:prstGeom prst="bentConnector2">
            <a:avLst/>
          </a:prstGeom>
          <a:ln w="12700">
            <a:solidFill>
              <a:schemeClr val="accent2"/>
            </a:solidFill>
            <a:headEnd type="triangl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53" name="Straight Arrow Connector 52"/>
          <p:cNvCxnSpPr>
            <a:stCxn id="91" idx="1"/>
            <a:endCxn id="52" idx="3"/>
          </p:cNvCxnSpPr>
          <p:nvPr/>
        </p:nvCxnSpPr>
        <p:spPr>
          <a:xfrm flipH="1">
            <a:off x="3794099" y="3519452"/>
            <a:ext cx="725871" cy="2133"/>
          </a:xfrm>
          <a:prstGeom prst="straightConnector1">
            <a:avLst/>
          </a:prstGeom>
          <a:ln w="12700">
            <a:solidFill>
              <a:schemeClr val="accent2"/>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55" name="Straight Arrow Connector 54"/>
          <p:cNvCxnSpPr>
            <a:stCxn id="92" idx="1"/>
            <a:endCxn id="54" idx="3"/>
          </p:cNvCxnSpPr>
          <p:nvPr/>
        </p:nvCxnSpPr>
        <p:spPr>
          <a:xfrm flipH="1">
            <a:off x="3794099" y="4462247"/>
            <a:ext cx="725871" cy="2132"/>
          </a:xfrm>
          <a:prstGeom prst="straightConnector1">
            <a:avLst/>
          </a:prstGeom>
          <a:ln w="12700">
            <a:solidFill>
              <a:schemeClr val="accent2"/>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123" name="Straight Arrow Connector 24"/>
          <p:cNvCxnSpPr>
            <a:stCxn id="138" idx="3"/>
            <a:endCxn id="144" idx="1"/>
          </p:cNvCxnSpPr>
          <p:nvPr/>
        </p:nvCxnSpPr>
        <p:spPr>
          <a:xfrm>
            <a:off x="6170148" y="4173446"/>
            <a:ext cx="725871" cy="0"/>
          </a:xfrm>
          <a:prstGeom prst="straightConnector1">
            <a:avLst/>
          </a:prstGeom>
          <a:ln w="12700">
            <a:solidFill>
              <a:schemeClr val="accent2"/>
            </a:solidFill>
            <a:headEnd type="triangl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126" name="Straight Arrow Connector 24"/>
          <p:cNvCxnSpPr>
            <a:stCxn id="102" idx="3"/>
            <a:endCxn id="78" idx="1"/>
          </p:cNvCxnSpPr>
          <p:nvPr/>
        </p:nvCxnSpPr>
        <p:spPr>
          <a:xfrm>
            <a:off x="6170148" y="3513819"/>
            <a:ext cx="725871" cy="0"/>
          </a:xfrm>
          <a:prstGeom prst="straightConnector1">
            <a:avLst/>
          </a:prstGeom>
          <a:ln w="12700">
            <a:solidFill>
              <a:schemeClr val="accent2"/>
            </a:solidFill>
            <a:headEnd type="triangl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a:stCxn id="182" idx="2"/>
            <a:endCxn id="165" idx="0"/>
          </p:cNvCxnSpPr>
          <p:nvPr/>
        </p:nvCxnSpPr>
        <p:spPr>
          <a:xfrm rot="16200000" flipH="1">
            <a:off x="5555520" y="5001902"/>
            <a:ext cx="1226444" cy="610870"/>
          </a:xfrm>
          <a:prstGeom prst="bentConnector3">
            <a:avLst>
              <a:gd name="adj1" fmla="val 50000"/>
            </a:avLst>
          </a:prstGeom>
          <a:ln w="12700">
            <a:solidFill>
              <a:schemeClr val="accent2"/>
            </a:solidFill>
            <a:headEnd type="triangl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172" name="Straight Arrow Connector 24"/>
          <p:cNvCxnSpPr>
            <a:stCxn id="169" idx="3"/>
            <a:endCxn id="158" idx="1"/>
          </p:cNvCxnSpPr>
          <p:nvPr/>
        </p:nvCxnSpPr>
        <p:spPr>
          <a:xfrm>
            <a:off x="6170148" y="4604115"/>
            <a:ext cx="725871" cy="228960"/>
          </a:xfrm>
          <a:prstGeom prst="bentConnector3">
            <a:avLst>
              <a:gd name="adj1" fmla="val 50000"/>
            </a:avLst>
          </a:prstGeom>
          <a:ln w="12700">
            <a:solidFill>
              <a:schemeClr val="accent2"/>
            </a:solidFill>
            <a:headEnd type="triangle" w="med" len="med"/>
            <a:tailEnd type="triangle" w="med" len="med"/>
          </a:ln>
          <a:effectLst/>
        </p:spPr>
        <p:style>
          <a:lnRef idx="2">
            <a:schemeClr val="accent1"/>
          </a:lnRef>
          <a:fillRef idx="0">
            <a:schemeClr val="accent1"/>
          </a:fillRef>
          <a:effectRef idx="1">
            <a:schemeClr val="accent1"/>
          </a:effectRef>
          <a:fontRef idx="minor">
            <a:schemeClr val="tx1"/>
          </a:fontRef>
        </p:style>
      </p:cxnSp>
      <p:grpSp>
        <p:nvGrpSpPr>
          <p:cNvPr id="147" name="Group 146"/>
          <p:cNvGrpSpPr/>
          <p:nvPr/>
        </p:nvGrpSpPr>
        <p:grpSpPr>
          <a:xfrm>
            <a:off x="4895059" y="5920559"/>
            <a:ext cx="900000" cy="468000"/>
            <a:chOff x="5641074" y="5921580"/>
            <a:chExt cx="900000" cy="468000"/>
          </a:xfrm>
        </p:grpSpPr>
        <p:sp>
          <p:nvSpPr>
            <p:cNvPr id="13" name="Rectangle 29"/>
            <p:cNvSpPr/>
            <p:nvPr/>
          </p:nvSpPr>
          <p:spPr>
            <a:xfrm>
              <a:off x="5641074" y="5921580"/>
              <a:ext cx="900000" cy="468000"/>
            </a:xfrm>
            <a:prstGeom prst="rect">
              <a:avLst/>
            </a:prstGeom>
            <a:solidFill>
              <a:schemeClr val="accent1">
                <a:lumMod val="40000"/>
                <a:lumOff val="60000"/>
              </a:schemeClr>
            </a:solidFill>
            <a:ln w="9525">
              <a:solidFill>
                <a:schemeClr val="bg1"/>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b="0" dirty="0">
                  <a:solidFill>
                    <a:schemeClr val="tx1"/>
                  </a:solidFill>
                </a:rPr>
                <a:t>Report DB</a:t>
              </a:r>
            </a:p>
            <a:p>
              <a:pPr algn="ctr"/>
              <a:r>
                <a:rPr lang="en-US" b="0" dirty="0">
                  <a:solidFill>
                    <a:schemeClr val="tx1"/>
                  </a:solidFill>
                </a:rPr>
                <a:t>(SAS, </a:t>
              </a:r>
              <a:r>
                <a:rPr lang="en-US" b="0" dirty="0" err="1">
                  <a:solidFill>
                    <a:schemeClr val="tx1"/>
                  </a:solidFill>
                </a:rPr>
                <a:t>Qlikview</a:t>
              </a:r>
              <a:r>
                <a:rPr lang="en-US" b="0" dirty="0">
                  <a:solidFill>
                    <a:schemeClr val="tx1"/>
                  </a:solidFill>
                </a:rPr>
                <a:t>)</a:t>
              </a:r>
            </a:p>
          </p:txBody>
        </p:sp>
        <p:sp>
          <p:nvSpPr>
            <p:cNvPr id="111" name="Rectangle 110"/>
            <p:cNvSpPr/>
            <p:nvPr/>
          </p:nvSpPr>
          <p:spPr>
            <a:xfrm>
              <a:off x="5641074" y="5921580"/>
              <a:ext cx="144000" cy="144000"/>
            </a:xfrm>
            <a:prstGeom prst="rect">
              <a:avLst/>
            </a:prstGeom>
            <a:solidFill>
              <a:schemeClr val="tx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altLang="ko-KR" sz="800" dirty="0"/>
                <a:t>6</a:t>
              </a:r>
              <a:endParaRPr lang="ko-KR" altLang="en-US" sz="800" dirty="0"/>
            </a:p>
          </p:txBody>
        </p:sp>
      </p:grpSp>
      <p:grpSp>
        <p:nvGrpSpPr>
          <p:cNvPr id="228" name="Group 227"/>
          <p:cNvGrpSpPr/>
          <p:nvPr/>
        </p:nvGrpSpPr>
        <p:grpSpPr>
          <a:xfrm>
            <a:off x="2894099" y="2344791"/>
            <a:ext cx="900000" cy="468000"/>
            <a:chOff x="2342222" y="2344791"/>
            <a:chExt cx="900000" cy="468000"/>
          </a:xfrm>
        </p:grpSpPr>
        <p:sp>
          <p:nvSpPr>
            <p:cNvPr id="10" name="Rectangle 20"/>
            <p:cNvSpPr/>
            <p:nvPr/>
          </p:nvSpPr>
          <p:spPr>
            <a:xfrm>
              <a:off x="2342222" y="2344791"/>
              <a:ext cx="900000" cy="468000"/>
            </a:xfrm>
            <a:prstGeom prst="rect">
              <a:avLst/>
            </a:prstGeom>
            <a:solidFill>
              <a:schemeClr val="accent1">
                <a:lumMod val="40000"/>
                <a:lumOff val="60000"/>
              </a:schemeClr>
            </a:solidFill>
            <a:ln w="9525">
              <a:solidFill>
                <a:schemeClr val="bg1"/>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altLang="ko-KR" b="0" dirty="0">
                  <a:solidFill>
                    <a:schemeClr val="tx1"/>
                  </a:solidFill>
                </a:rPr>
                <a:t>PAS</a:t>
              </a:r>
              <a:br>
                <a:rPr lang="en-US" altLang="ko-KR" b="0" dirty="0">
                  <a:solidFill>
                    <a:schemeClr val="tx1"/>
                  </a:solidFill>
                </a:rPr>
              </a:br>
              <a:r>
                <a:rPr lang="en-US" altLang="ko-KR" b="0" dirty="0">
                  <a:solidFill>
                    <a:schemeClr val="tx1"/>
                  </a:solidFill>
                </a:rPr>
                <a:t>(RLS)</a:t>
              </a:r>
            </a:p>
          </p:txBody>
        </p:sp>
        <p:sp>
          <p:nvSpPr>
            <p:cNvPr id="112" name="Rectangle 111"/>
            <p:cNvSpPr/>
            <p:nvPr/>
          </p:nvSpPr>
          <p:spPr>
            <a:xfrm>
              <a:off x="2342222" y="2344791"/>
              <a:ext cx="144000" cy="144000"/>
            </a:xfrm>
            <a:prstGeom prst="rect">
              <a:avLst/>
            </a:prstGeom>
            <a:solidFill>
              <a:schemeClr val="tx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altLang="ko-KR" sz="800" dirty="0"/>
                <a:t>7</a:t>
              </a:r>
              <a:endParaRPr lang="ko-KR" altLang="en-US" sz="800" dirty="0"/>
            </a:p>
          </p:txBody>
        </p:sp>
      </p:grpSp>
      <p:grpSp>
        <p:nvGrpSpPr>
          <p:cNvPr id="229" name="Group 228"/>
          <p:cNvGrpSpPr/>
          <p:nvPr/>
        </p:nvGrpSpPr>
        <p:grpSpPr>
          <a:xfrm>
            <a:off x="2894099" y="3287585"/>
            <a:ext cx="900000" cy="468000"/>
            <a:chOff x="2342222" y="3287585"/>
            <a:chExt cx="900000" cy="468000"/>
          </a:xfrm>
        </p:grpSpPr>
        <p:sp>
          <p:nvSpPr>
            <p:cNvPr id="52" name="Rectangle 20"/>
            <p:cNvSpPr/>
            <p:nvPr/>
          </p:nvSpPr>
          <p:spPr>
            <a:xfrm>
              <a:off x="2342222" y="3287585"/>
              <a:ext cx="900000" cy="468000"/>
            </a:xfrm>
            <a:prstGeom prst="rect">
              <a:avLst/>
            </a:prstGeom>
            <a:solidFill>
              <a:schemeClr val="accent1">
                <a:lumMod val="40000"/>
                <a:lumOff val="60000"/>
              </a:schemeClr>
            </a:solidFill>
            <a:ln w="9525">
              <a:solidFill>
                <a:schemeClr val="bg1"/>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altLang="ko-KR" b="0" dirty="0">
                  <a:solidFill>
                    <a:schemeClr val="tx1"/>
                  </a:solidFill>
                </a:rPr>
                <a:t>PAS</a:t>
              </a:r>
              <a:br>
                <a:rPr lang="en-US" altLang="ko-KR" b="0" dirty="0">
                  <a:solidFill>
                    <a:schemeClr val="tx1"/>
                  </a:solidFill>
                </a:rPr>
              </a:br>
              <a:r>
                <a:rPr lang="en-US" altLang="ko-KR" b="0" dirty="0">
                  <a:solidFill>
                    <a:schemeClr val="tx1"/>
                  </a:solidFill>
                </a:rPr>
                <a:t>(EB)</a:t>
              </a:r>
            </a:p>
          </p:txBody>
        </p:sp>
        <p:sp>
          <p:nvSpPr>
            <p:cNvPr id="113" name="Rectangle 112"/>
            <p:cNvSpPr/>
            <p:nvPr/>
          </p:nvSpPr>
          <p:spPr>
            <a:xfrm>
              <a:off x="2342222" y="3287585"/>
              <a:ext cx="144000" cy="144000"/>
            </a:xfrm>
            <a:prstGeom prst="rect">
              <a:avLst/>
            </a:prstGeom>
            <a:solidFill>
              <a:schemeClr val="tx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altLang="ko-KR" sz="800" dirty="0"/>
                <a:t>8</a:t>
              </a:r>
              <a:endParaRPr lang="ko-KR" altLang="en-US" sz="800" dirty="0"/>
            </a:p>
          </p:txBody>
        </p:sp>
      </p:grpSp>
      <p:grpSp>
        <p:nvGrpSpPr>
          <p:cNvPr id="230" name="Group 229"/>
          <p:cNvGrpSpPr/>
          <p:nvPr/>
        </p:nvGrpSpPr>
        <p:grpSpPr>
          <a:xfrm>
            <a:off x="2894099" y="4230379"/>
            <a:ext cx="900000" cy="468000"/>
            <a:chOff x="2342222" y="4230379"/>
            <a:chExt cx="900000" cy="468000"/>
          </a:xfrm>
        </p:grpSpPr>
        <p:sp>
          <p:nvSpPr>
            <p:cNvPr id="54" name="Rectangle 20"/>
            <p:cNvSpPr/>
            <p:nvPr/>
          </p:nvSpPr>
          <p:spPr>
            <a:xfrm>
              <a:off x="2342222" y="4230379"/>
              <a:ext cx="900000" cy="468000"/>
            </a:xfrm>
            <a:prstGeom prst="rect">
              <a:avLst/>
            </a:prstGeom>
            <a:solidFill>
              <a:schemeClr val="accent1">
                <a:lumMod val="40000"/>
                <a:lumOff val="60000"/>
              </a:schemeClr>
            </a:solidFill>
            <a:ln w="9525">
              <a:solidFill>
                <a:schemeClr val="bg1"/>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altLang="ko-KR" b="0" dirty="0">
                  <a:solidFill>
                    <a:schemeClr val="tx1"/>
                  </a:solidFill>
                </a:rPr>
                <a:t>PAS</a:t>
              </a:r>
            </a:p>
            <a:p>
              <a:pPr algn="ctr"/>
              <a:r>
                <a:rPr lang="en-US" altLang="ko-KR" b="0" dirty="0">
                  <a:solidFill>
                    <a:schemeClr val="tx1"/>
                  </a:solidFill>
                </a:rPr>
                <a:t>(G/400)</a:t>
              </a:r>
            </a:p>
          </p:txBody>
        </p:sp>
        <p:sp>
          <p:nvSpPr>
            <p:cNvPr id="114" name="Rectangle 113"/>
            <p:cNvSpPr/>
            <p:nvPr/>
          </p:nvSpPr>
          <p:spPr>
            <a:xfrm>
              <a:off x="2342222" y="4230379"/>
              <a:ext cx="144000" cy="144000"/>
            </a:xfrm>
            <a:prstGeom prst="rect">
              <a:avLst/>
            </a:prstGeom>
            <a:solidFill>
              <a:schemeClr val="tx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altLang="ko-KR" sz="800" dirty="0"/>
                <a:t>9</a:t>
              </a:r>
              <a:endParaRPr lang="ko-KR" altLang="en-US" sz="800" dirty="0"/>
            </a:p>
          </p:txBody>
        </p:sp>
      </p:grpSp>
      <p:cxnSp>
        <p:nvCxnSpPr>
          <p:cNvPr id="127" name="Straight Arrow Connector 126"/>
          <p:cNvCxnSpPr>
            <a:stCxn id="54" idx="1"/>
            <a:endCxn id="125" idx="2"/>
          </p:cNvCxnSpPr>
          <p:nvPr/>
        </p:nvCxnSpPr>
        <p:spPr>
          <a:xfrm rot="10800000">
            <a:off x="2270477" y="4226983"/>
            <a:ext cx="623622" cy="237397"/>
          </a:xfrm>
          <a:prstGeom prst="bentConnector2">
            <a:avLst/>
          </a:prstGeom>
          <a:ln w="9525">
            <a:solidFill>
              <a:srgbClr val="C00000"/>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129" name="Straight Arrow Connector 128"/>
          <p:cNvCxnSpPr>
            <a:stCxn id="52" idx="1"/>
            <a:endCxn id="124" idx="2"/>
          </p:cNvCxnSpPr>
          <p:nvPr/>
        </p:nvCxnSpPr>
        <p:spPr>
          <a:xfrm rot="10800000">
            <a:off x="2270477" y="3284189"/>
            <a:ext cx="623622" cy="237397"/>
          </a:xfrm>
          <a:prstGeom prst="bentConnector2">
            <a:avLst/>
          </a:prstGeom>
          <a:ln w="9525">
            <a:solidFill>
              <a:srgbClr val="C00000"/>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132" name="Straight Arrow Connector 131"/>
          <p:cNvCxnSpPr>
            <a:stCxn id="10" idx="1"/>
            <a:endCxn id="124" idx="0"/>
          </p:cNvCxnSpPr>
          <p:nvPr/>
        </p:nvCxnSpPr>
        <p:spPr>
          <a:xfrm rot="10800000" flipV="1">
            <a:off x="2270477" y="2578790"/>
            <a:ext cx="623622" cy="237397"/>
          </a:xfrm>
          <a:prstGeom prst="bentConnector2">
            <a:avLst/>
          </a:prstGeom>
          <a:ln w="9525">
            <a:solidFill>
              <a:srgbClr val="C00000"/>
            </a:solidFill>
            <a:prstDash val="dash"/>
            <a:tailEnd type="triangle"/>
          </a:ln>
          <a:effectLst/>
        </p:spPr>
        <p:style>
          <a:lnRef idx="2">
            <a:schemeClr val="accent1"/>
          </a:lnRef>
          <a:fillRef idx="0">
            <a:schemeClr val="accent1"/>
          </a:fillRef>
          <a:effectRef idx="1">
            <a:schemeClr val="accent1"/>
          </a:effectRef>
          <a:fontRef idx="minor">
            <a:schemeClr val="tx1"/>
          </a:fontRef>
        </p:style>
      </p:cxnSp>
      <p:grpSp>
        <p:nvGrpSpPr>
          <p:cNvPr id="195" name="Group 194"/>
          <p:cNvGrpSpPr/>
          <p:nvPr/>
        </p:nvGrpSpPr>
        <p:grpSpPr>
          <a:xfrm>
            <a:off x="1820477" y="2816188"/>
            <a:ext cx="900000" cy="468000"/>
            <a:chOff x="1960088" y="2658106"/>
            <a:chExt cx="900000" cy="468000"/>
          </a:xfrm>
        </p:grpSpPr>
        <p:sp>
          <p:nvSpPr>
            <p:cNvPr id="124" name="Rectangle 20"/>
            <p:cNvSpPr/>
            <p:nvPr/>
          </p:nvSpPr>
          <p:spPr>
            <a:xfrm>
              <a:off x="1960088" y="2658106"/>
              <a:ext cx="900000" cy="468000"/>
            </a:xfrm>
            <a:prstGeom prst="rect">
              <a:avLst/>
            </a:prstGeom>
            <a:solidFill>
              <a:schemeClr val="accent1">
                <a:lumMod val="40000"/>
                <a:lumOff val="60000"/>
              </a:schemeClr>
            </a:solidFill>
            <a:ln w="9525">
              <a:solidFill>
                <a:schemeClr val="bg1"/>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altLang="ko-KR" b="0" dirty="0">
                  <a:solidFill>
                    <a:schemeClr val="tx1"/>
                  </a:solidFill>
                </a:rPr>
                <a:t>Life G/L</a:t>
              </a:r>
            </a:p>
            <a:p>
              <a:pPr algn="ctr"/>
              <a:r>
                <a:rPr lang="en-US" altLang="ko-KR" b="0" dirty="0">
                  <a:solidFill>
                    <a:schemeClr val="tx1"/>
                  </a:solidFill>
                </a:rPr>
                <a:t>(</a:t>
              </a:r>
              <a:r>
                <a:rPr lang="en-US" altLang="ko-KR" b="0" dirty="0" err="1">
                  <a:solidFill>
                    <a:schemeClr val="tx1"/>
                  </a:solidFill>
                </a:rPr>
                <a:t>Peoplesoft</a:t>
              </a:r>
              <a:r>
                <a:rPr lang="en-US" altLang="ko-KR" b="0" dirty="0">
                  <a:solidFill>
                    <a:schemeClr val="tx1"/>
                  </a:solidFill>
                </a:rPr>
                <a:t>)</a:t>
              </a:r>
            </a:p>
          </p:txBody>
        </p:sp>
        <p:sp>
          <p:nvSpPr>
            <p:cNvPr id="135" name="Rectangle 134"/>
            <p:cNvSpPr/>
            <p:nvPr/>
          </p:nvSpPr>
          <p:spPr>
            <a:xfrm>
              <a:off x="1960088" y="2658106"/>
              <a:ext cx="144000" cy="144000"/>
            </a:xfrm>
            <a:prstGeom prst="rect">
              <a:avLst/>
            </a:prstGeom>
            <a:solidFill>
              <a:schemeClr val="tx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altLang="ko-KR" sz="800" dirty="0"/>
                <a:t>10</a:t>
              </a:r>
              <a:endParaRPr lang="ko-KR" altLang="en-US" sz="800" dirty="0"/>
            </a:p>
          </p:txBody>
        </p:sp>
      </p:grpSp>
      <p:grpSp>
        <p:nvGrpSpPr>
          <p:cNvPr id="196" name="Group 195"/>
          <p:cNvGrpSpPr/>
          <p:nvPr/>
        </p:nvGrpSpPr>
        <p:grpSpPr>
          <a:xfrm>
            <a:off x="1820477" y="3758982"/>
            <a:ext cx="900000" cy="468000"/>
            <a:chOff x="1960088" y="4543694"/>
            <a:chExt cx="900000" cy="468000"/>
          </a:xfrm>
        </p:grpSpPr>
        <p:sp>
          <p:nvSpPr>
            <p:cNvPr id="125" name="Rectangle 20"/>
            <p:cNvSpPr/>
            <p:nvPr/>
          </p:nvSpPr>
          <p:spPr>
            <a:xfrm>
              <a:off x="1960088" y="4543694"/>
              <a:ext cx="900000" cy="468000"/>
            </a:xfrm>
            <a:prstGeom prst="rect">
              <a:avLst/>
            </a:prstGeom>
            <a:solidFill>
              <a:schemeClr val="accent1">
                <a:lumMod val="40000"/>
                <a:lumOff val="60000"/>
              </a:schemeClr>
            </a:solidFill>
            <a:ln w="9525">
              <a:solidFill>
                <a:schemeClr val="bg1"/>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altLang="ko-KR" b="0" dirty="0">
                  <a:solidFill>
                    <a:schemeClr val="tx1"/>
                  </a:solidFill>
                </a:rPr>
                <a:t>GI G/L</a:t>
              </a:r>
            </a:p>
            <a:p>
              <a:pPr algn="ctr"/>
              <a:r>
                <a:rPr lang="en-US" altLang="ko-KR" b="0" dirty="0">
                  <a:solidFill>
                    <a:schemeClr val="tx1"/>
                  </a:solidFill>
                </a:rPr>
                <a:t>(Sun)</a:t>
              </a:r>
            </a:p>
          </p:txBody>
        </p:sp>
        <p:sp>
          <p:nvSpPr>
            <p:cNvPr id="136" name="Rectangle 135"/>
            <p:cNvSpPr/>
            <p:nvPr/>
          </p:nvSpPr>
          <p:spPr>
            <a:xfrm>
              <a:off x="1960088" y="4543694"/>
              <a:ext cx="144000" cy="144000"/>
            </a:xfrm>
            <a:prstGeom prst="rect">
              <a:avLst/>
            </a:prstGeom>
            <a:solidFill>
              <a:schemeClr val="tx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altLang="ko-KR" sz="800" dirty="0"/>
                <a:t>10</a:t>
              </a:r>
              <a:endParaRPr lang="ko-KR" altLang="en-US" sz="800" dirty="0"/>
            </a:p>
          </p:txBody>
        </p:sp>
      </p:grpSp>
      <p:cxnSp>
        <p:nvCxnSpPr>
          <p:cNvPr id="20" name="Straight Arrow Connector 19"/>
          <p:cNvCxnSpPr>
            <a:stCxn id="15" idx="1"/>
            <a:endCxn id="14" idx="3"/>
          </p:cNvCxnSpPr>
          <p:nvPr/>
        </p:nvCxnSpPr>
        <p:spPr>
          <a:xfrm flipH="1">
            <a:off x="7796019" y="2854192"/>
            <a:ext cx="433694" cy="0"/>
          </a:xfrm>
          <a:prstGeom prst="straightConnector1">
            <a:avLst/>
          </a:prstGeom>
          <a:ln w="12700">
            <a:solidFill>
              <a:schemeClr val="accent2"/>
            </a:solidFill>
            <a:headEnd type="none"/>
            <a:tailEnd type="triangle"/>
          </a:ln>
          <a:effectLst/>
        </p:spPr>
        <p:style>
          <a:lnRef idx="2">
            <a:schemeClr val="accent1"/>
          </a:lnRef>
          <a:fillRef idx="0">
            <a:schemeClr val="accent1"/>
          </a:fillRef>
          <a:effectRef idx="1">
            <a:schemeClr val="accent1"/>
          </a:effectRef>
          <a:fontRef idx="minor">
            <a:schemeClr val="tx1"/>
          </a:fontRef>
        </p:style>
      </p:cxnSp>
      <p:grpSp>
        <p:nvGrpSpPr>
          <p:cNvPr id="166" name="Group 165"/>
          <p:cNvGrpSpPr/>
          <p:nvPr/>
        </p:nvGrpSpPr>
        <p:grpSpPr>
          <a:xfrm>
            <a:off x="8229713" y="2620192"/>
            <a:ext cx="900000" cy="468000"/>
            <a:chOff x="12005869" y="2658106"/>
            <a:chExt cx="900000" cy="468000"/>
          </a:xfrm>
        </p:grpSpPr>
        <p:sp>
          <p:nvSpPr>
            <p:cNvPr id="15" name="Rectangle 32"/>
            <p:cNvSpPr/>
            <p:nvPr/>
          </p:nvSpPr>
          <p:spPr>
            <a:xfrm>
              <a:off x="12005869" y="2658106"/>
              <a:ext cx="900000" cy="468000"/>
            </a:xfrm>
            <a:prstGeom prst="rect">
              <a:avLst/>
            </a:prstGeom>
            <a:solidFill>
              <a:schemeClr val="accent1">
                <a:lumMod val="40000"/>
                <a:lumOff val="60000"/>
              </a:schemeClr>
            </a:solidFill>
            <a:ln w="9525">
              <a:solidFill>
                <a:schemeClr val="bg1"/>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b="0" dirty="0">
                  <a:solidFill>
                    <a:schemeClr val="tx1"/>
                  </a:solidFill>
                </a:rPr>
                <a:t>Input</a:t>
              </a:r>
              <a:br>
                <a:rPr lang="en-US" b="0" dirty="0">
                  <a:solidFill>
                    <a:schemeClr val="tx1"/>
                  </a:solidFill>
                </a:rPr>
              </a:br>
              <a:r>
                <a:rPr lang="en-US" b="0" dirty="0">
                  <a:solidFill>
                    <a:schemeClr val="tx1"/>
                  </a:solidFill>
                </a:rPr>
                <a:t>Mgmt.</a:t>
              </a:r>
            </a:p>
            <a:p>
              <a:pPr algn="ctr"/>
              <a:r>
                <a:rPr lang="en-US" b="0" dirty="0">
                  <a:solidFill>
                    <a:schemeClr val="tx1"/>
                  </a:solidFill>
                </a:rPr>
                <a:t>(Local)</a:t>
              </a:r>
            </a:p>
          </p:txBody>
        </p:sp>
        <p:sp>
          <p:nvSpPr>
            <p:cNvPr id="173" name="Rectangle 172"/>
            <p:cNvSpPr/>
            <p:nvPr/>
          </p:nvSpPr>
          <p:spPr>
            <a:xfrm>
              <a:off x="12005869" y="2658106"/>
              <a:ext cx="144000" cy="144000"/>
            </a:xfrm>
            <a:prstGeom prst="rect">
              <a:avLst/>
            </a:prstGeom>
            <a:solidFill>
              <a:schemeClr val="tx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altLang="ko-KR" sz="800" dirty="0"/>
                <a:t>19</a:t>
              </a:r>
              <a:endParaRPr lang="ko-KR" altLang="en-US" sz="800" dirty="0"/>
            </a:p>
          </p:txBody>
        </p:sp>
      </p:grpSp>
      <p:grpSp>
        <p:nvGrpSpPr>
          <p:cNvPr id="38" name="Group 37"/>
          <p:cNvGrpSpPr/>
          <p:nvPr/>
        </p:nvGrpSpPr>
        <p:grpSpPr>
          <a:xfrm>
            <a:off x="6896019" y="1960565"/>
            <a:ext cx="900000" cy="3106510"/>
            <a:chOff x="6907297" y="1960565"/>
            <a:chExt cx="900000" cy="3106510"/>
          </a:xfrm>
        </p:grpSpPr>
        <p:cxnSp>
          <p:nvCxnSpPr>
            <p:cNvPr id="26" name="Straight Arrow Connector 25"/>
            <p:cNvCxnSpPr>
              <a:stCxn id="11" idx="2"/>
              <a:endCxn id="14" idx="0"/>
            </p:cNvCxnSpPr>
            <p:nvPr/>
          </p:nvCxnSpPr>
          <p:spPr>
            <a:xfrm>
              <a:off x="7357297" y="2428565"/>
              <a:ext cx="0" cy="191627"/>
            </a:xfrm>
            <a:prstGeom prst="straightConnector1">
              <a:avLst/>
            </a:prstGeom>
            <a:ln w="12700">
              <a:solidFill>
                <a:schemeClr val="accent2"/>
              </a:solidFill>
              <a:headEnd type="none"/>
              <a:tailEnd type="triangle"/>
            </a:ln>
            <a:effectLst/>
          </p:spPr>
          <p:style>
            <a:lnRef idx="2">
              <a:schemeClr val="accent1"/>
            </a:lnRef>
            <a:fillRef idx="0">
              <a:schemeClr val="accent1"/>
            </a:fillRef>
            <a:effectRef idx="1">
              <a:schemeClr val="accent1"/>
            </a:effectRef>
            <a:fontRef idx="minor">
              <a:schemeClr val="tx1"/>
            </a:fontRef>
          </p:style>
        </p:cxnSp>
        <p:grpSp>
          <p:nvGrpSpPr>
            <p:cNvPr id="190" name="Group 189"/>
            <p:cNvGrpSpPr/>
            <p:nvPr/>
          </p:nvGrpSpPr>
          <p:grpSpPr>
            <a:xfrm>
              <a:off x="6907297" y="1960565"/>
              <a:ext cx="900000" cy="468000"/>
              <a:chOff x="8222719" y="3286635"/>
              <a:chExt cx="900000" cy="468000"/>
            </a:xfrm>
          </p:grpSpPr>
          <p:sp>
            <p:nvSpPr>
              <p:cNvPr id="11" name="Rectangle 21"/>
              <p:cNvSpPr/>
              <p:nvPr/>
            </p:nvSpPr>
            <p:spPr>
              <a:xfrm>
                <a:off x="8222719" y="3286635"/>
                <a:ext cx="900000" cy="468000"/>
              </a:xfrm>
              <a:prstGeom prst="rect">
                <a:avLst/>
              </a:prstGeom>
              <a:solidFill>
                <a:schemeClr val="accent1">
                  <a:lumMod val="40000"/>
                  <a:lumOff val="60000"/>
                </a:schemeClr>
              </a:solidFill>
              <a:ln w="9525">
                <a:solidFill>
                  <a:schemeClr val="bg1"/>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b="0" dirty="0">
                    <a:solidFill>
                      <a:schemeClr val="tx1"/>
                    </a:solidFill>
                  </a:rPr>
                  <a:t>Output</a:t>
                </a:r>
                <a:br>
                  <a:rPr lang="en-US" b="0" dirty="0">
                    <a:solidFill>
                      <a:schemeClr val="tx1"/>
                    </a:solidFill>
                  </a:rPr>
                </a:br>
                <a:r>
                  <a:rPr lang="en-US" b="0" dirty="0">
                    <a:solidFill>
                      <a:schemeClr val="tx1"/>
                    </a:solidFill>
                  </a:rPr>
                  <a:t>Mgmt. (MCS, Thunderhead)</a:t>
                </a:r>
              </a:p>
            </p:txBody>
          </p:sp>
          <p:sp>
            <p:nvSpPr>
              <p:cNvPr id="163" name="Rectangle 162"/>
              <p:cNvSpPr/>
              <p:nvPr/>
            </p:nvSpPr>
            <p:spPr>
              <a:xfrm>
                <a:off x="8222719" y="3286635"/>
                <a:ext cx="144000" cy="144000"/>
              </a:xfrm>
              <a:prstGeom prst="rect">
                <a:avLst/>
              </a:prstGeom>
              <a:solidFill>
                <a:schemeClr val="tx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altLang="ko-KR" sz="800" dirty="0"/>
                  <a:t>17</a:t>
                </a:r>
                <a:endParaRPr lang="ko-KR" altLang="en-US" sz="800" dirty="0"/>
              </a:p>
            </p:txBody>
          </p:sp>
        </p:grpSp>
        <p:grpSp>
          <p:nvGrpSpPr>
            <p:cNvPr id="191" name="Group 190"/>
            <p:cNvGrpSpPr/>
            <p:nvPr/>
          </p:nvGrpSpPr>
          <p:grpSpPr>
            <a:xfrm>
              <a:off x="6907297" y="2620192"/>
              <a:ext cx="900000" cy="468000"/>
              <a:chOff x="8222719" y="2658106"/>
              <a:chExt cx="900000" cy="468000"/>
            </a:xfrm>
          </p:grpSpPr>
          <p:sp>
            <p:nvSpPr>
              <p:cNvPr id="14" name="Rectangle 31"/>
              <p:cNvSpPr/>
              <p:nvPr/>
            </p:nvSpPr>
            <p:spPr>
              <a:xfrm>
                <a:off x="8222719" y="2658106"/>
                <a:ext cx="900000" cy="468000"/>
              </a:xfrm>
              <a:prstGeom prst="rect">
                <a:avLst/>
              </a:prstGeom>
              <a:solidFill>
                <a:schemeClr val="accent1">
                  <a:lumMod val="40000"/>
                  <a:lumOff val="60000"/>
                </a:schemeClr>
              </a:solidFill>
              <a:ln w="9525">
                <a:solidFill>
                  <a:schemeClr val="bg1"/>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b="0" dirty="0">
                    <a:solidFill>
                      <a:schemeClr val="tx1"/>
                    </a:solidFill>
                  </a:rPr>
                  <a:t>Content</a:t>
                </a:r>
                <a:br>
                  <a:rPr lang="en-US" b="0" dirty="0">
                    <a:solidFill>
                      <a:schemeClr val="tx1"/>
                    </a:solidFill>
                  </a:rPr>
                </a:br>
                <a:r>
                  <a:rPr lang="en-US" b="0" dirty="0">
                    <a:solidFill>
                      <a:schemeClr val="tx1"/>
                    </a:solidFill>
                  </a:rPr>
                  <a:t>Mgmt.</a:t>
                </a:r>
              </a:p>
              <a:p>
                <a:pPr algn="ctr"/>
                <a:r>
                  <a:rPr lang="en-US" b="0" dirty="0">
                    <a:solidFill>
                      <a:schemeClr val="tx1"/>
                    </a:solidFill>
                  </a:rPr>
                  <a:t>(FileNet)</a:t>
                </a:r>
              </a:p>
            </p:txBody>
          </p:sp>
          <p:sp>
            <p:nvSpPr>
              <p:cNvPr id="171" name="Rectangle 170"/>
              <p:cNvSpPr/>
              <p:nvPr/>
            </p:nvSpPr>
            <p:spPr>
              <a:xfrm>
                <a:off x="8222719" y="2658106"/>
                <a:ext cx="144000" cy="144000"/>
              </a:xfrm>
              <a:prstGeom prst="rect">
                <a:avLst/>
              </a:prstGeom>
              <a:solidFill>
                <a:schemeClr val="tx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altLang="ko-KR" sz="800" dirty="0"/>
                  <a:t>18</a:t>
                </a:r>
                <a:endParaRPr lang="ko-KR" altLang="en-US" sz="800" dirty="0"/>
              </a:p>
            </p:txBody>
          </p:sp>
        </p:grpSp>
        <p:grpSp>
          <p:nvGrpSpPr>
            <p:cNvPr id="189" name="Group 188"/>
            <p:cNvGrpSpPr/>
            <p:nvPr/>
          </p:nvGrpSpPr>
          <p:grpSpPr>
            <a:xfrm>
              <a:off x="6907297" y="3279819"/>
              <a:ext cx="900000" cy="468000"/>
              <a:chOff x="8222719" y="3915164"/>
              <a:chExt cx="900000" cy="468000"/>
            </a:xfrm>
          </p:grpSpPr>
          <p:sp>
            <p:nvSpPr>
              <p:cNvPr id="78" name="Rectangle 21"/>
              <p:cNvSpPr/>
              <p:nvPr/>
            </p:nvSpPr>
            <p:spPr>
              <a:xfrm>
                <a:off x="8222719" y="3915164"/>
                <a:ext cx="900000" cy="468000"/>
              </a:xfrm>
              <a:prstGeom prst="rect">
                <a:avLst/>
              </a:prstGeom>
              <a:solidFill>
                <a:schemeClr val="accent1">
                  <a:lumMod val="40000"/>
                  <a:lumOff val="60000"/>
                </a:schemeClr>
              </a:solidFill>
              <a:ln w="9525">
                <a:solidFill>
                  <a:schemeClr val="bg1"/>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b="0" dirty="0">
                    <a:solidFill>
                      <a:schemeClr val="tx1"/>
                    </a:solidFill>
                  </a:rPr>
                  <a:t>Email GW</a:t>
                </a:r>
              </a:p>
              <a:p>
                <a:pPr algn="ctr"/>
                <a:r>
                  <a:rPr lang="en-US" b="0" dirty="0">
                    <a:solidFill>
                      <a:schemeClr val="tx1"/>
                    </a:solidFill>
                  </a:rPr>
                  <a:t>(Cisco </a:t>
                </a:r>
                <a:r>
                  <a:rPr lang="en-US" b="0" dirty="0" err="1">
                    <a:solidFill>
                      <a:schemeClr val="tx1"/>
                    </a:solidFill>
                  </a:rPr>
                  <a:t>Ironport</a:t>
                </a:r>
                <a:r>
                  <a:rPr lang="en-US" b="0" dirty="0">
                    <a:solidFill>
                      <a:schemeClr val="tx1"/>
                    </a:solidFill>
                  </a:rPr>
                  <a:t>)</a:t>
                </a:r>
              </a:p>
            </p:txBody>
          </p:sp>
          <p:sp>
            <p:nvSpPr>
              <p:cNvPr id="174" name="Rectangle 173"/>
              <p:cNvSpPr/>
              <p:nvPr/>
            </p:nvSpPr>
            <p:spPr>
              <a:xfrm>
                <a:off x="8222719" y="3915164"/>
                <a:ext cx="144000" cy="144000"/>
              </a:xfrm>
              <a:prstGeom prst="rect">
                <a:avLst/>
              </a:prstGeom>
              <a:solidFill>
                <a:schemeClr val="tx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altLang="ko-KR" sz="800" dirty="0" smtClean="0"/>
                  <a:t>20</a:t>
                </a:r>
                <a:endParaRPr lang="ko-KR" altLang="en-US" sz="800" dirty="0"/>
              </a:p>
            </p:txBody>
          </p:sp>
        </p:grpSp>
        <p:grpSp>
          <p:nvGrpSpPr>
            <p:cNvPr id="188" name="Group 187"/>
            <p:cNvGrpSpPr/>
            <p:nvPr/>
          </p:nvGrpSpPr>
          <p:grpSpPr>
            <a:xfrm>
              <a:off x="6907297" y="3939446"/>
              <a:ext cx="900000" cy="468000"/>
              <a:chOff x="8222719" y="4543694"/>
              <a:chExt cx="900000" cy="468000"/>
            </a:xfrm>
          </p:grpSpPr>
          <p:sp>
            <p:nvSpPr>
              <p:cNvPr id="144" name="Rectangle 21"/>
              <p:cNvSpPr/>
              <p:nvPr/>
            </p:nvSpPr>
            <p:spPr>
              <a:xfrm>
                <a:off x="8222719" y="4543694"/>
                <a:ext cx="900000" cy="468000"/>
              </a:xfrm>
              <a:prstGeom prst="rect">
                <a:avLst/>
              </a:prstGeom>
              <a:solidFill>
                <a:schemeClr val="accent1">
                  <a:lumMod val="40000"/>
                  <a:lumOff val="60000"/>
                </a:schemeClr>
              </a:solidFill>
              <a:ln w="9525">
                <a:solidFill>
                  <a:schemeClr val="bg1"/>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altLang="ko-KR" b="0" dirty="0">
                    <a:solidFill>
                      <a:schemeClr val="tx1"/>
                    </a:solidFill>
                  </a:rPr>
                  <a:t>SMS GW</a:t>
                </a:r>
              </a:p>
              <a:p>
                <a:pPr algn="ctr"/>
                <a:r>
                  <a:rPr lang="en-US" altLang="ko-KR" b="0" dirty="0">
                    <a:solidFill>
                      <a:schemeClr val="tx1"/>
                    </a:solidFill>
                  </a:rPr>
                  <a:t>(Local)</a:t>
                </a:r>
              </a:p>
            </p:txBody>
          </p:sp>
          <p:sp>
            <p:nvSpPr>
              <p:cNvPr id="175" name="Rectangle 174"/>
              <p:cNvSpPr/>
              <p:nvPr/>
            </p:nvSpPr>
            <p:spPr>
              <a:xfrm>
                <a:off x="8222719" y="4543694"/>
                <a:ext cx="144000" cy="144000"/>
              </a:xfrm>
              <a:prstGeom prst="rect">
                <a:avLst/>
              </a:prstGeom>
              <a:solidFill>
                <a:schemeClr val="tx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altLang="ko-KR" sz="800" dirty="0" smtClean="0"/>
                  <a:t>20</a:t>
                </a:r>
                <a:endParaRPr lang="ko-KR" altLang="en-US" sz="800" dirty="0"/>
              </a:p>
            </p:txBody>
          </p:sp>
        </p:grpSp>
        <p:grpSp>
          <p:nvGrpSpPr>
            <p:cNvPr id="187" name="Group 186"/>
            <p:cNvGrpSpPr/>
            <p:nvPr/>
          </p:nvGrpSpPr>
          <p:grpSpPr>
            <a:xfrm>
              <a:off x="6907297" y="4599075"/>
              <a:ext cx="900000" cy="468000"/>
              <a:chOff x="8222719" y="5489580"/>
              <a:chExt cx="900000" cy="468000"/>
            </a:xfrm>
          </p:grpSpPr>
          <p:sp>
            <p:nvSpPr>
              <p:cNvPr id="158" name="Rectangle 21"/>
              <p:cNvSpPr/>
              <p:nvPr/>
            </p:nvSpPr>
            <p:spPr>
              <a:xfrm>
                <a:off x="8222719" y="5489580"/>
                <a:ext cx="900000" cy="468000"/>
              </a:xfrm>
              <a:prstGeom prst="rect">
                <a:avLst/>
              </a:prstGeom>
              <a:solidFill>
                <a:schemeClr val="accent1">
                  <a:lumMod val="40000"/>
                  <a:lumOff val="60000"/>
                </a:schemeClr>
              </a:solidFill>
              <a:ln w="9525">
                <a:solidFill>
                  <a:schemeClr val="bg1"/>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altLang="ko-KR" b="0" dirty="0">
                    <a:solidFill>
                      <a:schemeClr val="tx1"/>
                    </a:solidFill>
                  </a:rPr>
                  <a:t>Payment</a:t>
                </a:r>
                <a:br>
                  <a:rPr lang="en-US" altLang="ko-KR" b="0" dirty="0">
                    <a:solidFill>
                      <a:schemeClr val="tx1"/>
                    </a:solidFill>
                  </a:rPr>
                </a:br>
                <a:r>
                  <a:rPr lang="en-US" altLang="ko-KR" b="0" dirty="0">
                    <a:solidFill>
                      <a:schemeClr val="tx1"/>
                    </a:solidFill>
                  </a:rPr>
                  <a:t>GW (Local)</a:t>
                </a:r>
              </a:p>
            </p:txBody>
          </p:sp>
          <p:sp>
            <p:nvSpPr>
              <p:cNvPr id="176" name="Rectangle 175"/>
              <p:cNvSpPr/>
              <p:nvPr/>
            </p:nvSpPr>
            <p:spPr>
              <a:xfrm>
                <a:off x="8222719" y="5489580"/>
                <a:ext cx="144000" cy="144000"/>
              </a:xfrm>
              <a:prstGeom prst="rect">
                <a:avLst/>
              </a:prstGeom>
              <a:solidFill>
                <a:schemeClr val="tx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altLang="ko-KR" sz="800" dirty="0" smtClean="0"/>
                  <a:t>20</a:t>
                </a:r>
                <a:endParaRPr lang="ko-KR" altLang="en-US" sz="800" dirty="0"/>
              </a:p>
            </p:txBody>
          </p:sp>
        </p:grpSp>
      </p:grpSp>
      <p:grpSp>
        <p:nvGrpSpPr>
          <p:cNvPr id="184" name="Group 183"/>
          <p:cNvGrpSpPr/>
          <p:nvPr/>
        </p:nvGrpSpPr>
        <p:grpSpPr>
          <a:xfrm>
            <a:off x="5854186" y="1269434"/>
            <a:ext cx="900000" cy="468000"/>
            <a:chOff x="6389085" y="1311955"/>
            <a:chExt cx="900000" cy="468000"/>
          </a:xfrm>
        </p:grpSpPr>
        <p:sp>
          <p:nvSpPr>
            <p:cNvPr id="7" name="Rectangle 17"/>
            <p:cNvSpPr/>
            <p:nvPr/>
          </p:nvSpPr>
          <p:spPr>
            <a:xfrm>
              <a:off x="6389085" y="1311955"/>
              <a:ext cx="900000" cy="468000"/>
            </a:xfrm>
            <a:prstGeom prst="rect">
              <a:avLst/>
            </a:prstGeom>
            <a:solidFill>
              <a:schemeClr val="accent1">
                <a:lumMod val="40000"/>
                <a:lumOff val="60000"/>
              </a:schemeClr>
            </a:solidFill>
            <a:ln w="9525">
              <a:solidFill>
                <a:schemeClr val="bg1"/>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altLang="ko-KR" b="0" dirty="0">
                  <a:solidFill>
                    <a:schemeClr val="tx1"/>
                  </a:solidFill>
                </a:rPr>
                <a:t>Health</a:t>
              </a:r>
              <a:br>
                <a:rPr lang="en-US" altLang="ko-KR" b="0" dirty="0">
                  <a:solidFill>
                    <a:schemeClr val="tx1"/>
                  </a:solidFill>
                </a:rPr>
              </a:br>
              <a:r>
                <a:rPr lang="en-US" altLang="ko-KR" b="0" dirty="0">
                  <a:solidFill>
                    <a:schemeClr val="tx1"/>
                  </a:solidFill>
                </a:rPr>
                <a:t>Claims</a:t>
              </a:r>
              <a:br>
                <a:rPr lang="en-US" altLang="ko-KR" b="0" dirty="0">
                  <a:solidFill>
                    <a:schemeClr val="tx1"/>
                  </a:solidFill>
                </a:rPr>
              </a:br>
              <a:r>
                <a:rPr lang="en-US" altLang="ko-KR" b="0" dirty="0">
                  <a:solidFill>
                    <a:schemeClr val="tx1"/>
                  </a:solidFill>
                </a:rPr>
                <a:t>Portal / App</a:t>
              </a:r>
            </a:p>
          </p:txBody>
        </p:sp>
        <p:sp>
          <p:nvSpPr>
            <p:cNvPr id="177" name="Rectangle 176"/>
            <p:cNvSpPr/>
            <p:nvPr/>
          </p:nvSpPr>
          <p:spPr>
            <a:xfrm>
              <a:off x="6389085" y="1311955"/>
              <a:ext cx="144000" cy="144000"/>
            </a:xfrm>
            <a:prstGeom prst="rect">
              <a:avLst/>
            </a:prstGeom>
            <a:solidFill>
              <a:schemeClr val="tx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altLang="ko-KR" sz="800" dirty="0" smtClean="0"/>
                <a:t>23</a:t>
              </a:r>
              <a:endParaRPr lang="ko-KR" altLang="en-US" sz="800" dirty="0"/>
            </a:p>
          </p:txBody>
        </p:sp>
      </p:grpSp>
      <p:grpSp>
        <p:nvGrpSpPr>
          <p:cNvPr id="185" name="Group 184"/>
          <p:cNvGrpSpPr/>
          <p:nvPr/>
        </p:nvGrpSpPr>
        <p:grpSpPr>
          <a:xfrm>
            <a:off x="3935932" y="1269434"/>
            <a:ext cx="900000" cy="468000"/>
            <a:chOff x="3968285" y="1311955"/>
            <a:chExt cx="900000" cy="468000"/>
          </a:xfrm>
        </p:grpSpPr>
        <p:sp>
          <p:nvSpPr>
            <p:cNvPr id="9" name="Rectangle 19"/>
            <p:cNvSpPr/>
            <p:nvPr/>
          </p:nvSpPr>
          <p:spPr>
            <a:xfrm>
              <a:off x="3968285" y="1311955"/>
              <a:ext cx="900000" cy="468000"/>
            </a:xfrm>
            <a:prstGeom prst="rect">
              <a:avLst/>
            </a:prstGeom>
            <a:solidFill>
              <a:schemeClr val="accent1">
                <a:lumMod val="40000"/>
                <a:lumOff val="60000"/>
              </a:schemeClr>
            </a:solidFill>
            <a:ln w="9525">
              <a:solidFill>
                <a:schemeClr val="bg1"/>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altLang="ko-KR" b="0" dirty="0">
                  <a:solidFill>
                    <a:schemeClr val="tx1"/>
                  </a:solidFill>
                </a:rPr>
                <a:t>TPA</a:t>
              </a:r>
            </a:p>
          </p:txBody>
        </p:sp>
        <p:sp>
          <p:nvSpPr>
            <p:cNvPr id="178" name="Rectangle 177"/>
            <p:cNvSpPr/>
            <p:nvPr/>
          </p:nvSpPr>
          <p:spPr>
            <a:xfrm>
              <a:off x="3968285" y="1311955"/>
              <a:ext cx="144000" cy="144000"/>
            </a:xfrm>
            <a:prstGeom prst="rect">
              <a:avLst/>
            </a:prstGeom>
            <a:solidFill>
              <a:schemeClr val="tx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altLang="ko-KR" sz="800" dirty="0" smtClean="0"/>
                <a:t>24</a:t>
              </a:r>
              <a:endParaRPr lang="ko-KR" altLang="en-US" sz="800" dirty="0"/>
            </a:p>
          </p:txBody>
        </p:sp>
      </p:grpSp>
      <p:grpSp>
        <p:nvGrpSpPr>
          <p:cNvPr id="164" name="Group 163"/>
          <p:cNvGrpSpPr/>
          <p:nvPr/>
        </p:nvGrpSpPr>
        <p:grpSpPr>
          <a:xfrm>
            <a:off x="6024177" y="5920559"/>
            <a:ext cx="900000" cy="468000"/>
            <a:chOff x="5641074" y="5921580"/>
            <a:chExt cx="900000" cy="468000"/>
          </a:xfrm>
        </p:grpSpPr>
        <p:sp>
          <p:nvSpPr>
            <p:cNvPr id="165" name="Rectangle 29"/>
            <p:cNvSpPr/>
            <p:nvPr/>
          </p:nvSpPr>
          <p:spPr>
            <a:xfrm>
              <a:off x="5641074" y="5921580"/>
              <a:ext cx="900000" cy="468000"/>
            </a:xfrm>
            <a:prstGeom prst="rect">
              <a:avLst/>
            </a:prstGeom>
            <a:solidFill>
              <a:srgbClr val="BA9CC9"/>
            </a:solidFill>
            <a:ln w="9525" cap="flat" cmpd="sng" algn="ctr">
              <a:solidFill>
                <a:schemeClr val="bg1"/>
              </a:solidFill>
              <a:prstDash val="solid"/>
              <a:round/>
              <a:headEnd type="none" w="med" len="med"/>
              <a:tailEnd type="none" w="med" len="med"/>
            </a:ln>
            <a:effectLst/>
          </p:spPr>
          <p:txBody>
            <a:bodyPr vert="horz" wrap="square" lIns="72000" tIns="36000" rIns="72000" bIns="36000" numCol="1" rtlCol="0" anchor="ctr" anchorCtr="0" compatLnSpc="1">
              <a:prstTxWarp prst="textNoShape">
                <a:avLst/>
              </a:prstTxWarp>
            </a:bodyPr>
            <a:lstStyle/>
            <a:p>
              <a:pPr algn="ctr" defTabSz="912813"/>
              <a:r>
                <a:rPr lang="en-US" b="0" dirty="0">
                  <a:solidFill>
                    <a:schemeClr val="tx1"/>
                  </a:solidFill>
                  <a:latin typeface="+mn-lt"/>
                  <a:ea typeface="+mn-ea"/>
                </a:rPr>
                <a:t>External</a:t>
              </a:r>
              <a:br>
                <a:rPr lang="en-US" b="0" dirty="0">
                  <a:solidFill>
                    <a:schemeClr val="tx1"/>
                  </a:solidFill>
                  <a:latin typeface="+mn-lt"/>
                  <a:ea typeface="+mn-ea"/>
                </a:rPr>
              </a:br>
              <a:r>
                <a:rPr lang="en-US" b="0" dirty="0">
                  <a:solidFill>
                    <a:schemeClr val="tx1"/>
                  </a:solidFill>
                  <a:latin typeface="+mn-lt"/>
                  <a:ea typeface="+mn-ea"/>
                </a:rPr>
                <a:t>Sanction</a:t>
              </a:r>
            </a:p>
            <a:p>
              <a:pPr algn="ctr" defTabSz="912813"/>
              <a:r>
                <a:rPr lang="en-US" b="0" dirty="0">
                  <a:solidFill>
                    <a:schemeClr val="tx1"/>
                  </a:solidFill>
                  <a:latin typeface="+mn-lt"/>
                  <a:ea typeface="+mn-ea"/>
                </a:rPr>
                <a:t>(Norkom)</a:t>
              </a:r>
            </a:p>
          </p:txBody>
        </p:sp>
        <p:sp>
          <p:nvSpPr>
            <p:cNvPr id="180" name="Rectangle 179"/>
            <p:cNvSpPr/>
            <p:nvPr/>
          </p:nvSpPr>
          <p:spPr>
            <a:xfrm>
              <a:off x="5641074" y="5921580"/>
              <a:ext cx="144000" cy="144000"/>
            </a:xfrm>
            <a:prstGeom prst="rect">
              <a:avLst/>
            </a:prstGeom>
            <a:solidFill>
              <a:schemeClr val="tx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altLang="ko-KR" sz="800" dirty="0" smtClean="0"/>
                <a:t>25</a:t>
              </a:r>
              <a:endParaRPr lang="ko-KR" altLang="en-US" sz="800" dirty="0"/>
            </a:p>
          </p:txBody>
        </p:sp>
      </p:grpSp>
      <p:grpSp>
        <p:nvGrpSpPr>
          <p:cNvPr id="8" name="Group 7"/>
          <p:cNvGrpSpPr/>
          <p:nvPr/>
        </p:nvGrpSpPr>
        <p:grpSpPr>
          <a:xfrm>
            <a:off x="3780534" y="5755809"/>
            <a:ext cx="900000" cy="632750"/>
            <a:chOff x="5145878" y="5755809"/>
            <a:chExt cx="900000" cy="632750"/>
          </a:xfrm>
        </p:grpSpPr>
        <p:grpSp>
          <p:nvGrpSpPr>
            <p:cNvPr id="41" name="Group 40"/>
            <p:cNvGrpSpPr/>
            <p:nvPr/>
          </p:nvGrpSpPr>
          <p:grpSpPr>
            <a:xfrm>
              <a:off x="5145878" y="5755809"/>
              <a:ext cx="900000" cy="306000"/>
              <a:chOff x="5145878" y="5793518"/>
              <a:chExt cx="900000" cy="306000"/>
            </a:xfrm>
          </p:grpSpPr>
          <p:sp>
            <p:nvSpPr>
              <p:cNvPr id="12" name="Rectangle 28"/>
              <p:cNvSpPr/>
              <p:nvPr/>
            </p:nvSpPr>
            <p:spPr>
              <a:xfrm>
                <a:off x="5145878" y="5793518"/>
                <a:ext cx="900000" cy="306000"/>
              </a:xfrm>
              <a:prstGeom prst="rect">
                <a:avLst/>
              </a:prstGeom>
              <a:solidFill>
                <a:schemeClr val="accent1">
                  <a:lumMod val="40000"/>
                  <a:lumOff val="60000"/>
                </a:schemeClr>
              </a:solidFill>
              <a:ln w="9525">
                <a:solidFill>
                  <a:schemeClr val="bg1"/>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b="0" dirty="0">
                    <a:solidFill>
                      <a:schemeClr val="tx1"/>
                    </a:solidFill>
                  </a:rPr>
                  <a:t>Core </a:t>
                </a:r>
                <a:r>
                  <a:rPr lang="en-US" b="0" dirty="0" smtClean="0">
                    <a:solidFill>
                      <a:schemeClr val="tx1"/>
                    </a:solidFill>
                  </a:rPr>
                  <a:t>DB</a:t>
                </a:r>
              </a:p>
              <a:p>
                <a:pPr algn="ctr"/>
                <a:r>
                  <a:rPr lang="en-US" b="0" dirty="0">
                    <a:solidFill>
                      <a:schemeClr val="tx1"/>
                    </a:solidFill>
                  </a:rPr>
                  <a:t>(Oracle </a:t>
                </a:r>
                <a:r>
                  <a:rPr lang="en-US" b="0" dirty="0" smtClean="0">
                    <a:solidFill>
                      <a:schemeClr val="tx1"/>
                    </a:solidFill>
                  </a:rPr>
                  <a:t>DBMS)</a:t>
                </a:r>
                <a:endParaRPr lang="en-US" b="0" dirty="0">
                  <a:solidFill>
                    <a:schemeClr val="tx1"/>
                  </a:solidFill>
                </a:endParaRPr>
              </a:p>
            </p:txBody>
          </p:sp>
          <p:sp>
            <p:nvSpPr>
              <p:cNvPr id="96" name="Rectangle 95"/>
              <p:cNvSpPr/>
              <p:nvPr/>
            </p:nvSpPr>
            <p:spPr>
              <a:xfrm>
                <a:off x="5145878" y="5793518"/>
                <a:ext cx="144000" cy="144000"/>
              </a:xfrm>
              <a:prstGeom prst="rect">
                <a:avLst/>
              </a:prstGeom>
              <a:solidFill>
                <a:schemeClr val="tx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altLang="ko-KR" sz="800" dirty="0" smtClean="0"/>
                  <a:t>3</a:t>
                </a:r>
                <a:endParaRPr lang="ko-KR" altLang="en-US" sz="800" dirty="0"/>
              </a:p>
            </p:txBody>
          </p:sp>
        </p:grpSp>
        <p:grpSp>
          <p:nvGrpSpPr>
            <p:cNvPr id="42" name="Group 41"/>
            <p:cNvGrpSpPr/>
            <p:nvPr/>
          </p:nvGrpSpPr>
          <p:grpSpPr>
            <a:xfrm>
              <a:off x="5145878" y="6082559"/>
              <a:ext cx="900000" cy="306000"/>
              <a:chOff x="5145878" y="6079809"/>
              <a:chExt cx="900000" cy="306000"/>
            </a:xfrm>
          </p:grpSpPr>
          <p:sp>
            <p:nvSpPr>
              <p:cNvPr id="279" name="Rectangle 28"/>
              <p:cNvSpPr/>
              <p:nvPr/>
            </p:nvSpPr>
            <p:spPr>
              <a:xfrm>
                <a:off x="5145878" y="6079809"/>
                <a:ext cx="900000" cy="306000"/>
              </a:xfrm>
              <a:prstGeom prst="rect">
                <a:avLst/>
              </a:prstGeom>
              <a:solidFill>
                <a:schemeClr val="accent1">
                  <a:lumMod val="40000"/>
                  <a:lumOff val="60000"/>
                </a:schemeClr>
              </a:solidFill>
              <a:ln w="9525">
                <a:solidFill>
                  <a:schemeClr val="bg1"/>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b="0" dirty="0" smtClean="0">
                    <a:solidFill>
                      <a:schemeClr val="tx1"/>
                    </a:solidFill>
                  </a:rPr>
                  <a:t>MDM</a:t>
                </a:r>
              </a:p>
              <a:p>
                <a:pPr algn="ctr"/>
                <a:r>
                  <a:rPr lang="en-US" b="0" dirty="0">
                    <a:solidFill>
                      <a:schemeClr val="tx1"/>
                    </a:solidFill>
                  </a:rPr>
                  <a:t>(</a:t>
                </a:r>
                <a:r>
                  <a:rPr lang="en-US" b="0" dirty="0" err="1" smtClean="0">
                    <a:solidFill>
                      <a:schemeClr val="tx1"/>
                    </a:solidFill>
                  </a:rPr>
                  <a:t>Informatica</a:t>
                </a:r>
                <a:r>
                  <a:rPr lang="en-US" b="0" dirty="0" smtClean="0">
                    <a:solidFill>
                      <a:schemeClr val="tx1"/>
                    </a:solidFill>
                  </a:rPr>
                  <a:t>)</a:t>
                </a:r>
                <a:endParaRPr lang="en-US" b="0" dirty="0">
                  <a:solidFill>
                    <a:schemeClr val="tx1"/>
                  </a:solidFill>
                </a:endParaRPr>
              </a:p>
            </p:txBody>
          </p:sp>
          <p:sp>
            <p:nvSpPr>
              <p:cNvPr id="280" name="Rectangle 279"/>
              <p:cNvSpPr/>
              <p:nvPr/>
            </p:nvSpPr>
            <p:spPr>
              <a:xfrm>
                <a:off x="5145878" y="6079809"/>
                <a:ext cx="144000" cy="144000"/>
              </a:xfrm>
              <a:prstGeom prst="rect">
                <a:avLst/>
              </a:prstGeom>
              <a:solidFill>
                <a:schemeClr val="tx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altLang="ko-KR" sz="800" dirty="0" smtClean="0"/>
                  <a:t>4</a:t>
                </a:r>
                <a:endParaRPr lang="ko-KR" altLang="en-US" sz="800" dirty="0"/>
              </a:p>
            </p:txBody>
          </p:sp>
        </p:grpSp>
      </p:grpSp>
      <p:grpSp>
        <p:nvGrpSpPr>
          <p:cNvPr id="281" name="Group 280"/>
          <p:cNvGrpSpPr/>
          <p:nvPr/>
        </p:nvGrpSpPr>
        <p:grpSpPr>
          <a:xfrm>
            <a:off x="4917863" y="5252365"/>
            <a:ext cx="854393" cy="308977"/>
            <a:chOff x="3743416" y="5557314"/>
            <a:chExt cx="854393" cy="308977"/>
          </a:xfrm>
        </p:grpSpPr>
        <p:sp>
          <p:nvSpPr>
            <p:cNvPr id="282" name="Rectangle 21"/>
            <p:cNvSpPr/>
            <p:nvPr/>
          </p:nvSpPr>
          <p:spPr>
            <a:xfrm>
              <a:off x="3743417" y="5557314"/>
              <a:ext cx="854392" cy="308977"/>
            </a:xfrm>
            <a:prstGeom prst="rect">
              <a:avLst/>
            </a:prstGeom>
            <a:pattFill prst="ltDnDiag">
              <a:fgClr>
                <a:srgbClr val="FBA843"/>
              </a:fgClr>
              <a:bgClr>
                <a:schemeClr val="bg1"/>
              </a:bgClr>
            </a:pattFill>
            <a:ln>
              <a:noFill/>
            </a:ln>
            <a:effectLst/>
          </p:spPr>
          <p:style>
            <a:lnRef idx="1">
              <a:schemeClr val="accent1"/>
            </a:lnRef>
            <a:fillRef idx="3">
              <a:schemeClr val="accent1"/>
            </a:fillRef>
            <a:effectRef idx="2">
              <a:schemeClr val="accent1"/>
            </a:effectRef>
            <a:fontRef idx="minor">
              <a:schemeClr val="lt1"/>
            </a:fontRef>
          </p:style>
          <p:txBody>
            <a:bodyPr vert="horz" lIns="0" tIns="0" rIns="0" bIns="0" rtlCol="0" anchor="ctr"/>
            <a:lstStyle/>
            <a:p>
              <a:pPr marL="180975"/>
              <a:r>
                <a:rPr lang="en-US" altLang="ko-KR" b="0" dirty="0" smtClean="0">
                  <a:solidFill>
                    <a:schemeClr val="tx1"/>
                  </a:solidFill>
                </a:rPr>
                <a:t>ETL</a:t>
              </a:r>
            </a:p>
            <a:p>
              <a:pPr marL="180975"/>
              <a:r>
                <a:rPr lang="en-US" altLang="ko-KR" b="0" dirty="0" smtClean="0">
                  <a:solidFill>
                    <a:schemeClr val="tx1"/>
                  </a:solidFill>
                </a:rPr>
                <a:t>(</a:t>
              </a:r>
              <a:r>
                <a:rPr lang="en-US" altLang="ko-KR" b="0" dirty="0" err="1" smtClean="0">
                  <a:solidFill>
                    <a:schemeClr val="tx1"/>
                  </a:solidFill>
                </a:rPr>
                <a:t>Informatica</a:t>
              </a:r>
              <a:r>
                <a:rPr lang="en-US" altLang="ko-KR" b="0" dirty="0" smtClean="0">
                  <a:solidFill>
                    <a:schemeClr val="tx1"/>
                  </a:solidFill>
                </a:rPr>
                <a:t>)</a:t>
              </a:r>
              <a:endParaRPr lang="en-US" altLang="ko-KR" b="0" dirty="0">
                <a:solidFill>
                  <a:schemeClr val="tx1"/>
                </a:solidFill>
              </a:endParaRPr>
            </a:p>
          </p:txBody>
        </p:sp>
        <p:sp>
          <p:nvSpPr>
            <p:cNvPr id="283" name="Rectangle 282"/>
            <p:cNvSpPr/>
            <p:nvPr/>
          </p:nvSpPr>
          <p:spPr>
            <a:xfrm>
              <a:off x="3743416" y="5557314"/>
              <a:ext cx="144000" cy="144000"/>
            </a:xfrm>
            <a:prstGeom prst="rect">
              <a:avLst/>
            </a:prstGeom>
            <a:solidFill>
              <a:schemeClr val="tx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altLang="ko-KR" sz="800" dirty="0"/>
                <a:t>5</a:t>
              </a:r>
              <a:endParaRPr lang="ko-KR" altLang="en-US" sz="800" dirty="0"/>
            </a:p>
          </p:txBody>
        </p:sp>
      </p:grpSp>
      <p:cxnSp>
        <p:nvCxnSpPr>
          <p:cNvPr id="25" name="Straight Arrow Connector 24"/>
          <p:cNvCxnSpPr>
            <a:stCxn id="167" idx="2"/>
            <a:endCxn id="13" idx="0"/>
          </p:cNvCxnSpPr>
          <p:nvPr/>
        </p:nvCxnSpPr>
        <p:spPr>
          <a:xfrm>
            <a:off x="5345059" y="4694115"/>
            <a:ext cx="0" cy="1226444"/>
          </a:xfrm>
          <a:prstGeom prst="straightConnector1">
            <a:avLst/>
          </a:prstGeom>
          <a:ln w="9525">
            <a:solidFill>
              <a:srgbClr val="C00000"/>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186" name="Straight Arrow Connector 24"/>
          <p:cNvCxnSpPr>
            <a:stCxn id="183" idx="2"/>
            <a:endCxn id="12" idx="0"/>
          </p:cNvCxnSpPr>
          <p:nvPr/>
        </p:nvCxnSpPr>
        <p:spPr>
          <a:xfrm rot="5400000">
            <a:off x="3889405" y="5035244"/>
            <a:ext cx="1061694" cy="379436"/>
          </a:xfrm>
          <a:prstGeom prst="bentConnector3">
            <a:avLst>
              <a:gd name="adj1" fmla="val 50000"/>
            </a:avLst>
          </a:prstGeom>
          <a:ln w="12700">
            <a:solidFill>
              <a:schemeClr val="accent2"/>
            </a:solidFill>
            <a:headEnd type="triangle" w="med" len="med"/>
            <a:tailEnd type="triangle" w="med" len="med"/>
          </a:ln>
          <a:effectLst/>
        </p:spPr>
        <p:style>
          <a:lnRef idx="2">
            <a:schemeClr val="accent1"/>
          </a:lnRef>
          <a:fillRef idx="0">
            <a:schemeClr val="accent1"/>
          </a:fillRef>
          <a:effectRef idx="1">
            <a:schemeClr val="accent1"/>
          </a:effectRef>
          <a:fontRef idx="minor">
            <a:schemeClr val="tx1"/>
          </a:fontRef>
        </p:style>
      </p:cxnSp>
      <p:sp>
        <p:nvSpPr>
          <p:cNvPr id="224" name="Rectangle 223"/>
          <p:cNvSpPr/>
          <p:nvPr/>
        </p:nvSpPr>
        <p:spPr>
          <a:xfrm>
            <a:off x="2855176" y="2291859"/>
            <a:ext cx="989775" cy="2459451"/>
          </a:xfrm>
          <a:prstGeom prst="rect">
            <a:avLst/>
          </a:prstGeom>
          <a:noFill/>
          <a:ln>
            <a:solidFill>
              <a:schemeClr val="tx1"/>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ko-KR" altLang="en-US"/>
          </a:p>
        </p:txBody>
      </p:sp>
      <p:cxnSp>
        <p:nvCxnSpPr>
          <p:cNvPr id="170" name="Straight Arrow Connector 169"/>
          <p:cNvCxnSpPr>
            <a:stCxn id="224" idx="2"/>
            <a:endCxn id="12" idx="1"/>
          </p:cNvCxnSpPr>
          <p:nvPr/>
        </p:nvCxnSpPr>
        <p:spPr>
          <a:xfrm rot="16200000" flipH="1">
            <a:off x="2986550" y="5114824"/>
            <a:ext cx="1157499" cy="430470"/>
          </a:xfrm>
          <a:prstGeom prst="bentConnector2">
            <a:avLst/>
          </a:prstGeom>
          <a:ln w="9525">
            <a:solidFill>
              <a:srgbClr val="C00000"/>
            </a:solidFill>
            <a:prstDash val="dash"/>
            <a:tailEnd type="triangle"/>
          </a:ln>
          <a:effectLst/>
        </p:spPr>
        <p:style>
          <a:lnRef idx="2">
            <a:schemeClr val="accent1"/>
          </a:lnRef>
          <a:fillRef idx="0">
            <a:schemeClr val="accent1"/>
          </a:fillRef>
          <a:effectRef idx="1">
            <a:schemeClr val="accent1"/>
          </a:effectRef>
          <a:fontRef idx="minor">
            <a:schemeClr val="tx1"/>
          </a:fontRef>
        </p:style>
      </p:cxnSp>
      <p:grpSp>
        <p:nvGrpSpPr>
          <p:cNvPr id="36" name="Group 35"/>
          <p:cNvGrpSpPr/>
          <p:nvPr/>
        </p:nvGrpSpPr>
        <p:grpSpPr>
          <a:xfrm>
            <a:off x="6170148" y="2778137"/>
            <a:ext cx="725871" cy="152110"/>
            <a:chOff x="6278158" y="2753067"/>
            <a:chExt cx="629139" cy="152110"/>
          </a:xfrm>
        </p:grpSpPr>
        <p:cxnSp>
          <p:nvCxnSpPr>
            <p:cNvPr id="18" name="Straight Arrow Connector 17"/>
            <p:cNvCxnSpPr/>
            <p:nvPr/>
          </p:nvCxnSpPr>
          <p:spPr>
            <a:xfrm>
              <a:off x="6278158" y="2753067"/>
              <a:ext cx="629139" cy="0"/>
            </a:xfrm>
            <a:prstGeom prst="straightConnector1">
              <a:avLst/>
            </a:prstGeom>
            <a:ln w="12700">
              <a:solidFill>
                <a:schemeClr val="accent2"/>
              </a:solidFill>
              <a:headEnd type="triangl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179" name="Straight Arrow Connector 178"/>
            <p:cNvCxnSpPr/>
            <p:nvPr/>
          </p:nvCxnSpPr>
          <p:spPr>
            <a:xfrm>
              <a:off x="6278158" y="2905177"/>
              <a:ext cx="629139" cy="0"/>
            </a:xfrm>
            <a:prstGeom prst="straightConnector1">
              <a:avLst/>
            </a:prstGeom>
            <a:ln w="12700">
              <a:solidFill>
                <a:schemeClr val="accent2"/>
              </a:solidFill>
              <a:headEnd type="triangle" w="med" len="med"/>
              <a:tailEnd type="triangle" w="med" len="med"/>
            </a:ln>
            <a:effectLst/>
          </p:spPr>
          <p:style>
            <a:lnRef idx="2">
              <a:schemeClr val="accent1"/>
            </a:lnRef>
            <a:fillRef idx="0">
              <a:schemeClr val="accent1"/>
            </a:fillRef>
            <a:effectRef idx="1">
              <a:schemeClr val="accent1"/>
            </a:effectRef>
            <a:fontRef idx="minor">
              <a:schemeClr val="tx1"/>
            </a:fontRef>
          </p:style>
        </p:cxnSp>
      </p:grpSp>
      <p:grpSp>
        <p:nvGrpSpPr>
          <p:cNvPr id="56" name="Group 55"/>
          <p:cNvGrpSpPr/>
          <p:nvPr/>
        </p:nvGrpSpPr>
        <p:grpSpPr>
          <a:xfrm>
            <a:off x="848999" y="2388423"/>
            <a:ext cx="828000" cy="612000"/>
            <a:chOff x="812999" y="2178727"/>
            <a:chExt cx="828000" cy="612000"/>
          </a:xfrm>
        </p:grpSpPr>
        <p:sp>
          <p:nvSpPr>
            <p:cNvPr id="198" name="Rectangle 20"/>
            <p:cNvSpPr/>
            <p:nvPr/>
          </p:nvSpPr>
          <p:spPr>
            <a:xfrm>
              <a:off x="812999" y="2322727"/>
              <a:ext cx="828000" cy="468000"/>
            </a:xfrm>
            <a:prstGeom prst="rect">
              <a:avLst/>
            </a:prstGeom>
            <a:solidFill>
              <a:schemeClr val="accent1">
                <a:lumMod val="40000"/>
                <a:lumOff val="60000"/>
              </a:schemeClr>
            </a:solidFill>
            <a:ln w="9525">
              <a:solidFill>
                <a:schemeClr val="bg1"/>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altLang="ko-KR" b="0" dirty="0" smtClean="0">
                  <a:solidFill>
                    <a:schemeClr val="tx1"/>
                  </a:solidFill>
                </a:rPr>
                <a:t>Security Policy</a:t>
              </a:r>
            </a:p>
            <a:p>
              <a:pPr algn="ctr"/>
              <a:r>
                <a:rPr lang="en-US" altLang="ko-KR" b="0" dirty="0" smtClean="0">
                  <a:solidFill>
                    <a:schemeClr val="tx1"/>
                  </a:solidFill>
                </a:rPr>
                <a:t>(SiteMinder</a:t>
              </a:r>
              <a:endParaRPr lang="en-US" altLang="ko-KR" b="0" dirty="0">
                <a:solidFill>
                  <a:schemeClr val="tx1"/>
                </a:solidFill>
              </a:endParaRPr>
            </a:p>
            <a:p>
              <a:pPr algn="ctr"/>
              <a:r>
                <a:rPr lang="en-US" altLang="ko-KR" b="0" dirty="0">
                  <a:solidFill>
                    <a:schemeClr val="tx1"/>
                  </a:solidFill>
                </a:rPr>
                <a:t>Policy </a:t>
              </a:r>
              <a:r>
                <a:rPr lang="en-US" altLang="ko-KR" b="0" dirty="0" smtClean="0">
                  <a:solidFill>
                    <a:schemeClr val="tx1"/>
                  </a:solidFill>
                </a:rPr>
                <a:t>Server)</a:t>
              </a:r>
              <a:endParaRPr lang="en-US" altLang="ko-KR" b="0" dirty="0">
                <a:solidFill>
                  <a:schemeClr val="tx1"/>
                </a:solidFill>
              </a:endParaRPr>
            </a:p>
          </p:txBody>
        </p:sp>
        <p:sp>
          <p:nvSpPr>
            <p:cNvPr id="201" name="Rectangle 200"/>
            <p:cNvSpPr/>
            <p:nvPr/>
          </p:nvSpPr>
          <p:spPr>
            <a:xfrm>
              <a:off x="812999" y="2178727"/>
              <a:ext cx="144000" cy="144000"/>
            </a:xfrm>
            <a:prstGeom prst="rect">
              <a:avLst/>
            </a:prstGeom>
            <a:solidFill>
              <a:schemeClr val="tx1"/>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altLang="ko-KR" sz="800" dirty="0"/>
                <a:t>16</a:t>
              </a:r>
              <a:endParaRPr lang="ko-KR" altLang="en-US" sz="800" dirty="0"/>
            </a:p>
          </p:txBody>
        </p:sp>
      </p:grpSp>
    </p:spTree>
    <p:extLst>
      <p:ext uri="{BB962C8B-B14F-4D97-AF65-F5344CB8AC3E}">
        <p14:creationId xmlns:p14="http://schemas.microsoft.com/office/powerpoint/2010/main" val="9910763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fr-FR" altLang="ko-KR" dirty="0"/>
              <a:t>Application Architecture</a:t>
            </a:r>
            <a:endParaRPr lang="en-US" dirty="0"/>
          </a:p>
        </p:txBody>
      </p:sp>
      <p:sp>
        <p:nvSpPr>
          <p:cNvPr id="7" name="Text Placeholder 6"/>
          <p:cNvSpPr>
            <a:spLocks noGrp="1"/>
          </p:cNvSpPr>
          <p:nvPr>
            <p:ph type="body" sz="quarter" idx="13"/>
          </p:nvPr>
        </p:nvSpPr>
        <p:spPr/>
        <p:txBody>
          <a:bodyPr/>
          <a:lstStyle/>
          <a:p>
            <a:pPr marL="0" indent="0">
              <a:buNone/>
            </a:pPr>
            <a:r>
              <a:rPr lang="en-US" altLang="ko-KR" dirty="0"/>
              <a:t>Application Landscape Details (1/4)</a:t>
            </a:r>
          </a:p>
        </p:txBody>
      </p:sp>
      <p:sp>
        <p:nvSpPr>
          <p:cNvPr id="4" name="Slide Number Placeholder 3"/>
          <p:cNvSpPr>
            <a:spLocks noGrp="1"/>
          </p:cNvSpPr>
          <p:nvPr>
            <p:ph type="sldNum" sz="quarter" idx="4"/>
          </p:nvPr>
        </p:nvSpPr>
        <p:spPr/>
        <p:txBody>
          <a:bodyPr/>
          <a:lstStyle/>
          <a:p>
            <a:fld id="{3801209A-EBCB-4229-9A21-B7869465F47A}" type="slidenum">
              <a:rPr lang="fr-FR" smtClean="0"/>
              <a:pPr/>
              <a:t>14</a:t>
            </a:fld>
            <a:endParaRPr lang="fr-FR" dirty="0"/>
          </a:p>
        </p:txBody>
      </p:sp>
      <p:graphicFrame>
        <p:nvGraphicFramePr>
          <p:cNvPr id="2" name="Table 1"/>
          <p:cNvGraphicFramePr>
            <a:graphicFrameLocks noGrp="1"/>
          </p:cNvGraphicFramePr>
          <p:nvPr>
            <p:extLst>
              <p:ext uri="{D42A27DB-BD31-4B8C-83A1-F6EECF244321}">
                <p14:modId xmlns:p14="http://schemas.microsoft.com/office/powerpoint/2010/main" val="566278393"/>
              </p:ext>
            </p:extLst>
          </p:nvPr>
        </p:nvGraphicFramePr>
        <p:xfrm>
          <a:off x="777000" y="1212250"/>
          <a:ext cx="8352000" cy="5006640"/>
        </p:xfrm>
        <a:graphic>
          <a:graphicData uri="http://schemas.openxmlformats.org/drawingml/2006/table">
            <a:tbl>
              <a:tblPr firstRow="1" bandRow="1">
                <a:tableStyleId>{5C22544A-7EE6-4342-B048-85BDC9FD1C3A}</a:tableStyleId>
              </a:tblPr>
              <a:tblGrid>
                <a:gridCol w="360000"/>
                <a:gridCol w="1152000"/>
                <a:gridCol w="1152000"/>
                <a:gridCol w="648000"/>
                <a:gridCol w="648000"/>
                <a:gridCol w="648000"/>
                <a:gridCol w="3744000"/>
              </a:tblGrid>
              <a:tr h="0">
                <a:tc rowSpan="2">
                  <a:txBody>
                    <a:bodyPr/>
                    <a:lstStyle/>
                    <a:p>
                      <a:pPr algn="ctr"/>
                      <a:r>
                        <a:rPr lang="en-US" sz="1100" dirty="0" smtClean="0"/>
                        <a:t>#</a:t>
                      </a:r>
                      <a:endParaRPr lang="en-US" sz="1100" dirty="0"/>
                    </a:p>
                  </a:txBody>
                  <a:tcPr marL="36000" marR="36000" marT="3600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rowSpan="2">
                  <a:txBody>
                    <a:bodyPr/>
                    <a:lstStyle/>
                    <a:p>
                      <a:pPr algn="ctr"/>
                      <a:r>
                        <a:rPr lang="en-US" sz="1100" dirty="0" smtClean="0"/>
                        <a:t>Solution</a:t>
                      </a:r>
                      <a:endParaRPr lang="en-US" sz="1100" dirty="0"/>
                    </a:p>
                  </a:txBody>
                  <a:tcPr marL="36000" marR="36000" marT="3600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rowSpan="2">
                  <a:txBody>
                    <a:bodyPr/>
                    <a:lstStyle/>
                    <a:p>
                      <a:pPr algn="ctr"/>
                      <a:r>
                        <a:rPr lang="en-US" sz="1100" dirty="0" smtClean="0"/>
                        <a:t>Technology</a:t>
                      </a:r>
                      <a:endParaRPr lang="en-US" sz="1100" dirty="0"/>
                    </a:p>
                  </a:txBody>
                  <a:tcPr marL="36000" marR="36000" marT="3600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rowSpan="2">
                  <a:txBody>
                    <a:bodyPr/>
                    <a:lstStyle/>
                    <a:p>
                      <a:pPr algn="ctr"/>
                      <a:r>
                        <a:rPr lang="en-US" sz="1100" dirty="0" smtClean="0"/>
                        <a:t>Status</a:t>
                      </a:r>
                      <a:endParaRPr lang="en-US" sz="1100" dirty="0"/>
                    </a:p>
                  </a:txBody>
                  <a:tcPr marL="36000" marR="36000" marT="3600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gridSpan="2">
                  <a:txBody>
                    <a:bodyPr/>
                    <a:lstStyle/>
                    <a:p>
                      <a:pPr algn="ctr"/>
                      <a:r>
                        <a:rPr lang="en-US" sz="1100" dirty="0" smtClean="0"/>
                        <a:t>Scope</a:t>
                      </a:r>
                      <a:endParaRPr lang="en-US" sz="1100" dirty="0"/>
                    </a:p>
                  </a:txBody>
                  <a:tcPr marL="36000" marR="36000" marT="3600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hMerge="1">
                  <a:txBody>
                    <a:bodyPr/>
                    <a:lstStyle/>
                    <a:p>
                      <a:endParaRPr lang="en-US" sz="1000" dirty="0"/>
                    </a:p>
                  </a:txBody>
                  <a:tcPr marL="36000" marR="36000" marT="36000" marB="36000"/>
                </a:tc>
                <a:tc rowSpan="2">
                  <a:txBody>
                    <a:bodyPr/>
                    <a:lstStyle/>
                    <a:p>
                      <a:pPr algn="ctr"/>
                      <a:r>
                        <a:rPr lang="en-US" sz="1100" dirty="0" smtClean="0"/>
                        <a:t>Description</a:t>
                      </a:r>
                      <a:endParaRPr lang="en-US" sz="1100" dirty="0"/>
                    </a:p>
                  </a:txBody>
                  <a:tcPr marL="36000" marR="36000" marT="3600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0">
                <a:tc vMerge="1">
                  <a:txBody>
                    <a:bodyPr/>
                    <a:lstStyle/>
                    <a:p>
                      <a:endParaRPr lang="en-US" sz="1000" dirty="0"/>
                    </a:p>
                  </a:txBody>
                  <a:tcPr marL="36000" marR="36000" marT="36000" marB="36000"/>
                </a:tc>
                <a:tc vMerge="1">
                  <a:txBody>
                    <a:bodyPr/>
                    <a:lstStyle/>
                    <a:p>
                      <a:endParaRPr lang="en-US" sz="1000" dirty="0"/>
                    </a:p>
                  </a:txBody>
                  <a:tcPr marL="36000" marR="36000" marT="36000" marB="36000"/>
                </a:tc>
                <a:tc vMerge="1">
                  <a:txBody>
                    <a:bodyPr/>
                    <a:lstStyle/>
                    <a:p>
                      <a:endParaRPr lang="en-US" sz="1000" dirty="0"/>
                    </a:p>
                  </a:txBody>
                  <a:tcPr marL="36000" marR="36000" marT="36000" marB="36000"/>
                </a:tc>
                <a:tc vMerge="1">
                  <a:txBody>
                    <a:bodyPr/>
                    <a:lstStyle/>
                    <a:p>
                      <a:endParaRPr lang="en-US" sz="1000" dirty="0"/>
                    </a:p>
                  </a:txBody>
                  <a:tcPr marL="36000" marR="36000" marT="36000" marB="36000"/>
                </a:tc>
                <a:tc>
                  <a:txBody>
                    <a:bodyPr/>
                    <a:lstStyle/>
                    <a:p>
                      <a:pPr algn="ctr"/>
                      <a:r>
                        <a:rPr lang="en-US" sz="1100" b="1" dirty="0" smtClean="0">
                          <a:solidFill>
                            <a:schemeClr val="bg1"/>
                          </a:solidFill>
                        </a:rPr>
                        <a:t>Build</a:t>
                      </a:r>
                      <a:endParaRPr lang="en-US" sz="1100" b="1" dirty="0">
                        <a:solidFill>
                          <a:schemeClr val="bg1"/>
                        </a:solidFill>
                      </a:endParaRPr>
                    </a:p>
                  </a:txBody>
                  <a:tcPr marL="36000" marR="36000" marT="3600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solidFill>
                  </a:tcPr>
                </a:tc>
                <a:tc>
                  <a:txBody>
                    <a:bodyPr/>
                    <a:lstStyle/>
                    <a:p>
                      <a:pPr algn="ctr"/>
                      <a:r>
                        <a:rPr lang="en-US" sz="1100" b="1" dirty="0" smtClean="0">
                          <a:solidFill>
                            <a:schemeClr val="bg1"/>
                          </a:solidFill>
                        </a:rPr>
                        <a:t>Infra</a:t>
                      </a:r>
                      <a:endParaRPr lang="en-US" sz="1100" b="1" dirty="0">
                        <a:solidFill>
                          <a:schemeClr val="bg1"/>
                        </a:solidFill>
                      </a:endParaRPr>
                    </a:p>
                  </a:txBody>
                  <a:tcPr marL="36000" marR="36000" marT="3600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solidFill>
                  </a:tcPr>
                </a:tc>
                <a:tc vMerge="1">
                  <a:txBody>
                    <a:bodyPr/>
                    <a:lstStyle/>
                    <a:p>
                      <a:endParaRPr lang="en-US" sz="1000" dirty="0"/>
                    </a:p>
                  </a:txBody>
                  <a:tcPr marL="36000" marR="36000" marT="36000" marB="36000"/>
                </a:tc>
              </a:tr>
              <a:tr h="0">
                <a:tc>
                  <a:txBody>
                    <a:bodyPr/>
                    <a:lstStyle/>
                    <a:p>
                      <a:r>
                        <a:rPr lang="en-US" sz="1100" dirty="0" smtClean="0"/>
                        <a:t>1</a:t>
                      </a:r>
                      <a:endParaRPr lang="en-US" sz="1100" dirty="0"/>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sz="1100" dirty="0" smtClean="0"/>
                        <a:t>Health Claims Administration</a:t>
                      </a:r>
                      <a:endParaRPr lang="en-US" sz="1100" dirty="0"/>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sz="1100" kern="1200" dirty="0" smtClean="0">
                          <a:solidFill>
                            <a:schemeClr val="dk1"/>
                          </a:solidFill>
                          <a:latin typeface="+mn-lt"/>
                          <a:ea typeface="+mn-ea"/>
                          <a:cs typeface="+mn-cs"/>
                        </a:rPr>
                        <a:t>FINEOS</a:t>
                      </a:r>
                      <a:endParaRPr lang="en-US" sz="1100" kern="1200" dirty="0">
                        <a:solidFill>
                          <a:schemeClr val="dk1"/>
                        </a:solidFill>
                        <a:latin typeface="+mn-lt"/>
                        <a:ea typeface="+mn-ea"/>
                        <a:cs typeface="+mn-cs"/>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sz="1100" kern="1200" dirty="0" smtClean="0">
                          <a:solidFill>
                            <a:schemeClr val="dk1"/>
                          </a:solidFill>
                          <a:latin typeface="+mn-lt"/>
                          <a:ea typeface="+mn-ea"/>
                          <a:cs typeface="+mn-cs"/>
                        </a:rPr>
                        <a:t>New</a:t>
                      </a:r>
                      <a:endParaRPr lang="en-US" sz="1100" kern="1200" dirty="0">
                        <a:solidFill>
                          <a:schemeClr val="dk1"/>
                        </a:solidFill>
                        <a:latin typeface="+mn-lt"/>
                        <a:ea typeface="+mn-ea"/>
                        <a:cs typeface="+mn-cs"/>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sz="1100" dirty="0" smtClean="0"/>
                        <a:t>Build</a:t>
                      </a:r>
                      <a:endParaRPr lang="en-US" sz="1100" dirty="0"/>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sz="1100" dirty="0" smtClean="0"/>
                        <a:t>New</a:t>
                      </a:r>
                      <a:endParaRPr lang="en-US" sz="1100" dirty="0"/>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185738" indent="-185738" algn="l" defTabSz="457200" rtl="0" eaLnBrk="1" latinLnBrk="0" hangingPunct="1">
                        <a:buAutoNum type="arabicPeriod"/>
                      </a:pPr>
                      <a:r>
                        <a:rPr lang="en-US" sz="1100" kern="1200" dirty="0" smtClean="0">
                          <a:solidFill>
                            <a:schemeClr val="dk1"/>
                          </a:solidFill>
                          <a:latin typeface="+mn-lt"/>
                          <a:ea typeface="+mn-ea"/>
                          <a:cs typeface="+mn-cs"/>
                        </a:rPr>
                        <a:t>Health Claims rules, UI, processes to be built</a:t>
                      </a:r>
                    </a:p>
                    <a:p>
                      <a:pPr marL="185738" indent="-185738" algn="l" defTabSz="457200" rtl="0" eaLnBrk="1" latinLnBrk="0" hangingPunct="1">
                        <a:buAutoNum type="arabicPeriod"/>
                      </a:pPr>
                      <a:r>
                        <a:rPr lang="en-US" sz="1100" kern="1200" dirty="0" smtClean="0">
                          <a:solidFill>
                            <a:schemeClr val="dk1"/>
                          </a:solidFill>
                          <a:latin typeface="+mn-lt"/>
                          <a:ea typeface="+mn-ea"/>
                          <a:cs typeface="+mn-cs"/>
                        </a:rPr>
                        <a:t>New infrastructure</a:t>
                      </a:r>
                      <a:endParaRPr lang="en-US" sz="1100" kern="1200" dirty="0">
                        <a:solidFill>
                          <a:schemeClr val="dk1"/>
                        </a:solidFill>
                        <a:latin typeface="+mn-lt"/>
                        <a:ea typeface="+mn-ea"/>
                        <a:cs typeface="+mn-cs"/>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0">
                <a:tc>
                  <a:txBody>
                    <a:bodyPr/>
                    <a:lstStyle/>
                    <a:p>
                      <a:r>
                        <a:rPr lang="en-US" sz="1100" dirty="0" smtClean="0"/>
                        <a:t>2</a:t>
                      </a:r>
                      <a:endParaRPr lang="en-US" sz="1100" dirty="0"/>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sz="1100" dirty="0" smtClean="0"/>
                        <a:t>EIP</a:t>
                      </a:r>
                      <a:endParaRPr lang="en-US" sz="1100" dirty="0"/>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sz="1100" kern="1200" dirty="0" smtClean="0">
                          <a:solidFill>
                            <a:schemeClr val="dk1"/>
                          </a:solidFill>
                          <a:latin typeface="+mn-lt"/>
                          <a:ea typeface="+mn-ea"/>
                          <a:cs typeface="+mn-cs"/>
                        </a:rPr>
                        <a:t>Software AG webMethods</a:t>
                      </a:r>
                      <a:endParaRPr lang="en-US" sz="1100" kern="1200" dirty="0">
                        <a:solidFill>
                          <a:schemeClr val="dk1"/>
                        </a:solidFill>
                        <a:latin typeface="+mn-lt"/>
                        <a:ea typeface="+mn-ea"/>
                        <a:cs typeface="+mn-cs"/>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altLang="ko-KR" sz="1100" kern="1200" dirty="0" smtClean="0">
                          <a:solidFill>
                            <a:schemeClr val="dk1"/>
                          </a:solidFill>
                          <a:latin typeface="+mn-lt"/>
                          <a:ea typeface="+mn-ea"/>
                          <a:cs typeface="+mn-cs"/>
                        </a:rPr>
                        <a:t>Existing</a:t>
                      </a:r>
                      <a:endParaRPr lang="en-US" sz="1100" kern="1200" dirty="0">
                        <a:solidFill>
                          <a:schemeClr val="dk1"/>
                        </a:solidFill>
                        <a:latin typeface="+mn-lt"/>
                        <a:ea typeface="+mn-ea"/>
                        <a:cs typeface="+mn-cs"/>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dirty="0" smtClean="0"/>
                        <a:t>Extend / Integrate</a:t>
                      </a: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sz="1100" dirty="0" smtClean="0"/>
                        <a:t>Extend</a:t>
                      </a:r>
                      <a:endParaRPr lang="en-US" sz="1100" dirty="0"/>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185738" indent="-185738" algn="l" defTabSz="457200" rtl="0" eaLnBrk="1" latinLnBrk="0" hangingPunct="1">
                        <a:buFont typeface="+mj-lt"/>
                        <a:buAutoNum type="arabicPeriod"/>
                      </a:pPr>
                      <a:r>
                        <a:rPr lang="en-US" sz="1100" kern="1200" dirty="0" smtClean="0">
                          <a:solidFill>
                            <a:schemeClr val="dk1"/>
                          </a:solidFill>
                          <a:latin typeface="+mn-lt"/>
                          <a:ea typeface="+mn-ea"/>
                          <a:cs typeface="+mn-cs"/>
                        </a:rPr>
                        <a:t>New services supporting Health Claims process should be built</a:t>
                      </a:r>
                    </a:p>
                    <a:p>
                      <a:pPr marL="185738" indent="-185738" algn="l" defTabSz="457200" rtl="0" eaLnBrk="1" latinLnBrk="0" hangingPunct="1">
                        <a:buFont typeface="+mj-lt"/>
                        <a:buAutoNum type="arabicPeriod"/>
                      </a:pPr>
                      <a:r>
                        <a:rPr lang="en-US" sz="1100" kern="1200" dirty="0" smtClean="0">
                          <a:solidFill>
                            <a:schemeClr val="dk1"/>
                          </a:solidFill>
                          <a:latin typeface="+mn-lt"/>
                          <a:ea typeface="+mn-ea"/>
                          <a:cs typeface="+mn-cs"/>
                        </a:rPr>
                        <a:t>EIP infrastructure (CPU / memory / machines) to be extended to support additional API volumes</a:t>
                      </a:r>
                      <a:endParaRPr lang="en-US" sz="1100" kern="1200" dirty="0">
                        <a:solidFill>
                          <a:schemeClr val="dk1"/>
                        </a:solidFill>
                        <a:latin typeface="+mn-lt"/>
                        <a:ea typeface="+mn-ea"/>
                        <a:cs typeface="+mn-cs"/>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0">
                <a:tc>
                  <a:txBody>
                    <a:bodyPr/>
                    <a:lstStyle/>
                    <a:p>
                      <a:r>
                        <a:rPr lang="en-US" sz="1100" dirty="0" smtClean="0"/>
                        <a:t>3</a:t>
                      </a:r>
                      <a:endParaRPr lang="en-US" sz="1100" dirty="0"/>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sz="1100" dirty="0" smtClean="0"/>
                        <a:t>Core DB</a:t>
                      </a:r>
                      <a:endParaRPr lang="en-US" sz="1100" dirty="0"/>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sz="1100" kern="1200" dirty="0" smtClean="0">
                          <a:solidFill>
                            <a:schemeClr val="dk1"/>
                          </a:solidFill>
                          <a:latin typeface="+mn-lt"/>
                          <a:ea typeface="+mn-ea"/>
                          <a:cs typeface="+mn-cs"/>
                        </a:rPr>
                        <a:t>Oracle DBMS</a:t>
                      </a:r>
                      <a:endParaRPr lang="en-US" sz="1100" kern="1200" dirty="0">
                        <a:solidFill>
                          <a:schemeClr val="dk1"/>
                        </a:solidFill>
                        <a:latin typeface="+mn-lt"/>
                        <a:ea typeface="+mn-ea"/>
                        <a:cs typeface="+mn-cs"/>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altLang="ko-KR" sz="1100" kern="1200" dirty="0" smtClean="0">
                          <a:solidFill>
                            <a:schemeClr val="dk1"/>
                          </a:solidFill>
                          <a:latin typeface="+mn-lt"/>
                          <a:ea typeface="+mn-ea"/>
                          <a:cs typeface="+mn-cs"/>
                        </a:rPr>
                        <a:t>Existing</a:t>
                      </a:r>
                      <a:endParaRPr lang="en-US" sz="1100" kern="1200" dirty="0">
                        <a:solidFill>
                          <a:schemeClr val="dk1"/>
                        </a:solidFill>
                        <a:latin typeface="+mn-lt"/>
                        <a:ea typeface="+mn-ea"/>
                        <a:cs typeface="+mn-cs"/>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dirty="0" smtClean="0"/>
                        <a:t>Extend / Integrate</a:t>
                      </a: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dirty="0" smtClean="0"/>
                        <a:t>Extend</a:t>
                      </a: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185738" indent="-185738" algn="l" defTabSz="457200" rtl="0" eaLnBrk="1" latinLnBrk="0" hangingPunct="1">
                        <a:buAutoNum type="arabicPeriod"/>
                      </a:pPr>
                      <a:r>
                        <a:rPr lang="en-US" sz="1100" kern="1200" dirty="0" smtClean="0">
                          <a:solidFill>
                            <a:schemeClr val="dk1"/>
                          </a:solidFill>
                          <a:latin typeface="+mn-lt"/>
                          <a:ea typeface="+mn-ea"/>
                          <a:cs typeface="+mn-cs"/>
                        </a:rPr>
                        <a:t>Additional entity and attributes to be built for supporting Health Claims project scope</a:t>
                      </a:r>
                    </a:p>
                    <a:p>
                      <a:pPr marL="185738" indent="-185738" algn="l" defTabSz="457200" rtl="0" eaLnBrk="1" latinLnBrk="0" hangingPunct="1">
                        <a:buAutoNum type="arabicPeriod"/>
                      </a:pPr>
                      <a:r>
                        <a:rPr lang="en-US" sz="1100" kern="1200" dirty="0" smtClean="0">
                          <a:solidFill>
                            <a:schemeClr val="dk1"/>
                          </a:solidFill>
                          <a:latin typeface="+mn-lt"/>
                          <a:ea typeface="+mn-ea"/>
                          <a:cs typeface="+mn-cs"/>
                        </a:rPr>
                        <a:t>Infrastructure to be extended to support additional volumes</a:t>
                      </a:r>
                      <a:endParaRPr lang="en-US" sz="1100" kern="1200" dirty="0">
                        <a:solidFill>
                          <a:schemeClr val="dk1"/>
                        </a:solidFill>
                        <a:latin typeface="+mn-lt"/>
                        <a:ea typeface="+mn-ea"/>
                        <a:cs typeface="+mn-cs"/>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0">
                <a:tc>
                  <a:txBody>
                    <a:bodyPr/>
                    <a:lstStyle/>
                    <a:p>
                      <a:r>
                        <a:rPr lang="en-US" sz="1100" dirty="0" smtClean="0"/>
                        <a:t>4</a:t>
                      </a:r>
                      <a:endParaRPr lang="en-US" sz="1100" dirty="0"/>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sz="1100" dirty="0" smtClean="0"/>
                        <a:t>MDM</a:t>
                      </a:r>
                      <a:endParaRPr lang="en-US" sz="1100" dirty="0"/>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sz="1100" kern="1200" dirty="0" smtClean="0">
                          <a:solidFill>
                            <a:schemeClr val="dk1"/>
                          </a:solidFill>
                          <a:latin typeface="+mn-lt"/>
                          <a:ea typeface="+mn-ea"/>
                          <a:cs typeface="+mn-cs"/>
                        </a:rPr>
                        <a:t>Informatica v9.1</a:t>
                      </a: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altLang="ko-KR" sz="1100" kern="1200" dirty="0" smtClean="0">
                          <a:solidFill>
                            <a:schemeClr val="dk1"/>
                          </a:solidFill>
                          <a:latin typeface="+mn-lt"/>
                          <a:ea typeface="+mn-ea"/>
                          <a:cs typeface="+mn-cs"/>
                        </a:rPr>
                        <a:t>Existing</a:t>
                      </a:r>
                      <a:endParaRPr lang="en-US" sz="1100" kern="1200" dirty="0">
                        <a:solidFill>
                          <a:schemeClr val="dk1"/>
                        </a:solidFill>
                        <a:latin typeface="+mn-lt"/>
                        <a:ea typeface="+mn-ea"/>
                        <a:cs typeface="+mn-cs"/>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sz="1100" dirty="0" smtClean="0"/>
                        <a:t>Extend / Integrate</a:t>
                      </a:r>
                      <a:endParaRPr lang="en-US" sz="1100" dirty="0"/>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dirty="0" smtClean="0"/>
                        <a:t>Extend</a:t>
                      </a: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185738" indent="-185738" algn="l" defTabSz="457200" rtl="0" eaLnBrk="1" latinLnBrk="0" hangingPunct="1">
                        <a:buAutoNum type="arabicPeriod"/>
                      </a:pPr>
                      <a:r>
                        <a:rPr lang="en-US" sz="1100" kern="1200" dirty="0" smtClean="0">
                          <a:solidFill>
                            <a:schemeClr val="dk1"/>
                          </a:solidFill>
                          <a:latin typeface="+mn-lt"/>
                          <a:ea typeface="+mn-ea"/>
                          <a:cs typeface="+mn-cs"/>
                        </a:rPr>
                        <a:t>MDM to be activated to support Customer creation</a:t>
                      </a:r>
                    </a:p>
                    <a:p>
                      <a:pPr marL="185738" indent="-185738" algn="l" defTabSz="457200" rtl="0" eaLnBrk="1" latinLnBrk="0" hangingPunct="1">
                        <a:buAutoNum type="arabicPeriod"/>
                      </a:pPr>
                      <a:r>
                        <a:rPr lang="en-US" sz="1100" kern="1200" dirty="0" smtClean="0">
                          <a:solidFill>
                            <a:schemeClr val="dk1"/>
                          </a:solidFill>
                          <a:latin typeface="+mn-lt"/>
                          <a:ea typeface="+mn-ea"/>
                          <a:cs typeface="+mn-cs"/>
                        </a:rPr>
                        <a:t>MDM infrastructure to be extended to support additional volumes</a:t>
                      </a:r>
                      <a:endParaRPr lang="en-US" sz="1100" kern="1200" dirty="0">
                        <a:solidFill>
                          <a:schemeClr val="dk1"/>
                        </a:solidFill>
                        <a:latin typeface="+mn-lt"/>
                        <a:ea typeface="+mn-ea"/>
                        <a:cs typeface="+mn-cs"/>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0">
                <a:tc>
                  <a:txBody>
                    <a:bodyPr/>
                    <a:lstStyle/>
                    <a:p>
                      <a:r>
                        <a:rPr lang="en-US" sz="1100" dirty="0" smtClean="0"/>
                        <a:t>5</a:t>
                      </a:r>
                      <a:endParaRPr lang="en-US" sz="1100" dirty="0"/>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sz="1100" dirty="0" smtClean="0"/>
                        <a:t>Data Workplace</a:t>
                      </a:r>
                      <a:endParaRPr lang="en-US" sz="1100" dirty="0"/>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sz="1100" kern="1200" dirty="0" smtClean="0">
                          <a:solidFill>
                            <a:schemeClr val="dk1"/>
                          </a:solidFill>
                          <a:latin typeface="+mn-lt"/>
                          <a:ea typeface="+mn-ea"/>
                          <a:cs typeface="+mn-cs"/>
                        </a:rPr>
                        <a:t>Informatica ETL</a:t>
                      </a:r>
                      <a:endParaRPr lang="en-US" sz="1100" kern="1200" dirty="0">
                        <a:solidFill>
                          <a:schemeClr val="dk1"/>
                        </a:solidFill>
                        <a:latin typeface="+mn-lt"/>
                        <a:ea typeface="+mn-ea"/>
                        <a:cs typeface="+mn-cs"/>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altLang="ko-KR" sz="1100" kern="1200" dirty="0" smtClean="0">
                          <a:solidFill>
                            <a:schemeClr val="dk1"/>
                          </a:solidFill>
                          <a:latin typeface="+mn-lt"/>
                          <a:ea typeface="+mn-ea"/>
                          <a:cs typeface="+mn-cs"/>
                        </a:rPr>
                        <a:t>Existing</a:t>
                      </a:r>
                      <a:endParaRPr lang="en-US" sz="1100" kern="1200" dirty="0">
                        <a:solidFill>
                          <a:schemeClr val="dk1"/>
                        </a:solidFill>
                        <a:latin typeface="+mn-lt"/>
                        <a:ea typeface="+mn-ea"/>
                        <a:cs typeface="+mn-cs"/>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sz="1100" dirty="0" smtClean="0"/>
                        <a:t>Build</a:t>
                      </a:r>
                      <a:endParaRPr lang="en-US" sz="1100" dirty="0"/>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dirty="0" smtClean="0"/>
                        <a:t>Extend</a:t>
                      </a: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185738" indent="-185738" algn="l" defTabSz="457200" rtl="0" eaLnBrk="1" latinLnBrk="0" hangingPunct="1">
                        <a:buAutoNum type="arabicPeriod"/>
                      </a:pPr>
                      <a:r>
                        <a:rPr lang="en-US" sz="1100" kern="1200" dirty="0" smtClean="0">
                          <a:solidFill>
                            <a:schemeClr val="dk1"/>
                          </a:solidFill>
                          <a:latin typeface="+mn-lt"/>
                          <a:ea typeface="+mn-ea"/>
                          <a:cs typeface="+mn-cs"/>
                        </a:rPr>
                        <a:t>ETL process to support Core DB changes in Data Workplace</a:t>
                      </a:r>
                    </a:p>
                    <a:p>
                      <a:pPr marL="185738" indent="-185738" algn="l" defTabSz="457200" rtl="0" eaLnBrk="1" latinLnBrk="0" hangingPunct="1">
                        <a:buAutoNum type="arabicPeriod"/>
                      </a:pPr>
                      <a:r>
                        <a:rPr lang="en-US" sz="1100" kern="1200" dirty="0" smtClean="0">
                          <a:solidFill>
                            <a:schemeClr val="dk1"/>
                          </a:solidFill>
                          <a:latin typeface="+mn-lt"/>
                          <a:ea typeface="+mn-ea"/>
                          <a:cs typeface="+mn-cs"/>
                        </a:rPr>
                        <a:t>Data migration support</a:t>
                      </a:r>
                    </a:p>
                    <a:p>
                      <a:pPr marL="185738" indent="-185738" algn="l" defTabSz="457200" rtl="0" eaLnBrk="1" latinLnBrk="0" hangingPunct="1">
                        <a:buAutoNum type="arabicPeriod"/>
                      </a:pPr>
                      <a:r>
                        <a:rPr lang="en-US" sz="1100" kern="1200" dirty="0" smtClean="0">
                          <a:solidFill>
                            <a:schemeClr val="dk1"/>
                          </a:solidFill>
                          <a:latin typeface="+mn-lt"/>
                          <a:ea typeface="+mn-ea"/>
                          <a:cs typeface="+mn-cs"/>
                        </a:rPr>
                        <a:t>Infrastructure to be extended</a:t>
                      </a:r>
                      <a:endParaRPr lang="en-US" sz="1100" kern="1200" dirty="0">
                        <a:solidFill>
                          <a:schemeClr val="dk1"/>
                        </a:solidFill>
                        <a:latin typeface="+mn-lt"/>
                        <a:ea typeface="+mn-ea"/>
                        <a:cs typeface="+mn-cs"/>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0">
                <a:tc>
                  <a:txBody>
                    <a:bodyPr/>
                    <a:lstStyle/>
                    <a:p>
                      <a:r>
                        <a:rPr lang="en-US" sz="1100" dirty="0" smtClean="0"/>
                        <a:t>6</a:t>
                      </a:r>
                      <a:endParaRPr lang="en-US" sz="1100" dirty="0"/>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sz="1100" dirty="0" smtClean="0"/>
                        <a:t>Reporting DB</a:t>
                      </a:r>
                      <a:endParaRPr lang="en-US" sz="1100" dirty="0"/>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altLang="ko-KR" sz="1100" kern="1200" dirty="0" smtClean="0">
                          <a:solidFill>
                            <a:schemeClr val="dk1"/>
                          </a:solidFill>
                          <a:latin typeface="+mn-lt"/>
                          <a:ea typeface="+mn-ea"/>
                          <a:cs typeface="+mn-cs"/>
                        </a:rPr>
                        <a:t>SAS Enterprise BI Platform/ Enterprise Guide, </a:t>
                      </a:r>
                      <a:r>
                        <a:rPr lang="en-US" altLang="ko-KR" sz="1100" kern="1200" dirty="0" err="1" smtClean="0">
                          <a:solidFill>
                            <a:schemeClr val="dk1"/>
                          </a:solidFill>
                          <a:latin typeface="+mn-lt"/>
                          <a:ea typeface="+mn-ea"/>
                          <a:cs typeface="+mn-cs"/>
                        </a:rPr>
                        <a:t>Qlikview</a:t>
                      </a:r>
                      <a:endParaRPr lang="en-US" altLang="ko-KR" sz="1100" kern="1200" dirty="0" smtClean="0">
                        <a:solidFill>
                          <a:schemeClr val="dk1"/>
                        </a:solidFill>
                        <a:latin typeface="+mn-lt"/>
                        <a:ea typeface="+mn-ea"/>
                        <a:cs typeface="+mn-cs"/>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altLang="ko-KR" sz="1100" kern="1200" dirty="0" smtClean="0">
                          <a:solidFill>
                            <a:schemeClr val="dk1"/>
                          </a:solidFill>
                          <a:latin typeface="+mn-lt"/>
                          <a:ea typeface="+mn-ea"/>
                          <a:cs typeface="+mn-cs"/>
                        </a:rPr>
                        <a:t>Existing</a:t>
                      </a:r>
                      <a:endParaRPr lang="en-US" sz="1100" kern="1200" dirty="0">
                        <a:solidFill>
                          <a:schemeClr val="dk1"/>
                        </a:solidFill>
                        <a:latin typeface="+mn-lt"/>
                        <a:ea typeface="+mn-ea"/>
                        <a:cs typeface="+mn-cs"/>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sz="1100" dirty="0" smtClean="0"/>
                        <a:t>Build / Integrate</a:t>
                      </a:r>
                      <a:endParaRPr lang="en-US" sz="1100" dirty="0"/>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sz="1100" dirty="0" smtClean="0"/>
                        <a:t>Extend</a:t>
                      </a:r>
                      <a:endParaRPr lang="en-US" sz="1100" dirty="0"/>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185738" indent="-185738" algn="l" defTabSz="457200" rtl="0" eaLnBrk="1" latinLnBrk="0" hangingPunct="1">
                        <a:buAutoNum type="arabicPeriod"/>
                      </a:pPr>
                      <a:r>
                        <a:rPr lang="en-US" sz="1100" kern="1200" dirty="0" smtClean="0">
                          <a:solidFill>
                            <a:schemeClr val="dk1"/>
                          </a:solidFill>
                          <a:latin typeface="+mn-lt"/>
                          <a:ea typeface="+mn-ea"/>
                          <a:cs typeface="+mn-cs"/>
                        </a:rPr>
                        <a:t>New data mart to be built</a:t>
                      </a:r>
                    </a:p>
                    <a:p>
                      <a:pPr marL="185738" indent="-185738" algn="l" defTabSz="457200" rtl="0" eaLnBrk="1" latinLnBrk="0" hangingPunct="1">
                        <a:buAutoNum type="arabicPeriod"/>
                      </a:pPr>
                      <a:r>
                        <a:rPr lang="en-US" sz="1100" kern="1200" dirty="0" smtClean="0">
                          <a:solidFill>
                            <a:schemeClr val="dk1"/>
                          </a:solidFill>
                          <a:latin typeface="+mn-lt"/>
                          <a:ea typeface="+mn-ea"/>
                          <a:cs typeface="+mn-cs"/>
                        </a:rPr>
                        <a:t>Infrastructure to be extended</a:t>
                      </a:r>
                      <a:endParaRPr lang="en-US" sz="1100" kern="1200" dirty="0">
                        <a:solidFill>
                          <a:schemeClr val="dk1"/>
                        </a:solidFill>
                        <a:latin typeface="+mn-lt"/>
                        <a:ea typeface="+mn-ea"/>
                        <a:cs typeface="+mn-cs"/>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0">
                <a:tc>
                  <a:txBody>
                    <a:bodyPr/>
                    <a:lstStyle/>
                    <a:p>
                      <a:r>
                        <a:rPr lang="en-US" sz="1100" dirty="0" smtClean="0"/>
                        <a:t>7</a:t>
                      </a:r>
                      <a:endParaRPr lang="en-US" sz="1100" dirty="0"/>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sz="1100" dirty="0" smtClean="0"/>
                        <a:t>Life Policy Administration</a:t>
                      </a:r>
                      <a:endParaRPr lang="en-US" sz="1100" dirty="0"/>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sz="1100" kern="1200" dirty="0" smtClean="0">
                          <a:solidFill>
                            <a:schemeClr val="dk1"/>
                          </a:solidFill>
                          <a:latin typeface="+mn-lt"/>
                          <a:ea typeface="+mn-ea"/>
                          <a:cs typeface="+mn-cs"/>
                        </a:rPr>
                        <a:t>RLS</a:t>
                      </a:r>
                      <a:endParaRPr lang="en-US" sz="1100" kern="1200" dirty="0">
                        <a:solidFill>
                          <a:schemeClr val="dk1"/>
                        </a:solidFill>
                        <a:latin typeface="+mn-lt"/>
                        <a:ea typeface="+mn-ea"/>
                        <a:cs typeface="+mn-cs"/>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altLang="ko-KR" sz="1100" kern="1200" dirty="0" smtClean="0">
                          <a:solidFill>
                            <a:schemeClr val="dk1"/>
                          </a:solidFill>
                          <a:latin typeface="+mn-lt"/>
                          <a:ea typeface="+mn-ea"/>
                          <a:cs typeface="+mn-cs"/>
                        </a:rPr>
                        <a:t>Existing</a:t>
                      </a:r>
                      <a:endParaRPr lang="en-US" sz="1100" kern="1200" dirty="0">
                        <a:solidFill>
                          <a:schemeClr val="dk1"/>
                        </a:solidFill>
                        <a:latin typeface="+mn-lt"/>
                        <a:ea typeface="+mn-ea"/>
                        <a:cs typeface="+mn-cs"/>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dirty="0" smtClean="0"/>
                        <a:t>Extend / Integrate</a:t>
                      </a: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sz="1100" dirty="0" smtClean="0"/>
                        <a:t>N/A</a:t>
                      </a:r>
                      <a:endParaRPr lang="en-US" sz="1100" dirty="0"/>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185738" indent="-185738" algn="l" defTabSz="457200" rtl="0" eaLnBrk="1" latinLnBrk="0" hangingPunct="1">
                        <a:buAutoNum type="arabicPeriod"/>
                      </a:pPr>
                      <a:r>
                        <a:rPr lang="en-US" sz="1100" kern="1200" dirty="0" smtClean="0">
                          <a:solidFill>
                            <a:schemeClr val="dk1"/>
                          </a:solidFill>
                          <a:latin typeface="+mn-lt"/>
                          <a:ea typeface="+mn-ea"/>
                          <a:cs typeface="+mn-cs"/>
                        </a:rPr>
                        <a:t>Integration program to be built</a:t>
                      </a:r>
                    </a:p>
                    <a:p>
                      <a:pPr marL="185738" indent="-185738" algn="l" defTabSz="457200" rtl="0" eaLnBrk="1" latinLnBrk="0" hangingPunct="1">
                        <a:buAutoNum type="arabicPeriod"/>
                      </a:pPr>
                      <a:r>
                        <a:rPr lang="en-US" sz="1100" kern="1200" dirty="0" smtClean="0">
                          <a:solidFill>
                            <a:schemeClr val="dk1"/>
                          </a:solidFill>
                          <a:latin typeface="+mn-lt"/>
                          <a:ea typeface="+mn-ea"/>
                          <a:cs typeface="+mn-cs"/>
                        </a:rPr>
                        <a:t>No changes in infrastructure as same volume of transaction will be processes</a:t>
                      </a:r>
                      <a:endParaRPr lang="en-US" sz="1100" kern="1200" dirty="0">
                        <a:solidFill>
                          <a:schemeClr val="dk1"/>
                        </a:solidFill>
                        <a:latin typeface="+mn-lt"/>
                        <a:ea typeface="+mn-ea"/>
                        <a:cs typeface="+mn-cs"/>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05343652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fr-FR" altLang="ko-KR" dirty="0"/>
              <a:t>Application Architecture</a:t>
            </a:r>
            <a:endParaRPr lang="en-US" dirty="0"/>
          </a:p>
        </p:txBody>
      </p:sp>
      <p:sp>
        <p:nvSpPr>
          <p:cNvPr id="7" name="Text Placeholder 6"/>
          <p:cNvSpPr>
            <a:spLocks noGrp="1"/>
          </p:cNvSpPr>
          <p:nvPr>
            <p:ph type="body" sz="quarter" idx="13"/>
          </p:nvPr>
        </p:nvSpPr>
        <p:spPr/>
        <p:txBody>
          <a:bodyPr/>
          <a:lstStyle/>
          <a:p>
            <a:pPr marL="0" indent="0">
              <a:buNone/>
            </a:pPr>
            <a:r>
              <a:rPr lang="en-US" altLang="ko-KR" dirty="0"/>
              <a:t>Application Landscape Details (2/4)</a:t>
            </a:r>
          </a:p>
        </p:txBody>
      </p:sp>
      <p:sp>
        <p:nvSpPr>
          <p:cNvPr id="4" name="Slide Number Placeholder 3"/>
          <p:cNvSpPr>
            <a:spLocks noGrp="1"/>
          </p:cNvSpPr>
          <p:nvPr>
            <p:ph type="sldNum" sz="quarter" idx="4"/>
          </p:nvPr>
        </p:nvSpPr>
        <p:spPr/>
        <p:txBody>
          <a:bodyPr/>
          <a:lstStyle/>
          <a:p>
            <a:fld id="{3801209A-EBCB-4229-9A21-B7869465F47A}" type="slidenum">
              <a:rPr lang="fr-FR" smtClean="0"/>
              <a:pPr/>
              <a:t>15</a:t>
            </a:fld>
            <a:endParaRPr lang="fr-FR" dirty="0"/>
          </a:p>
        </p:txBody>
      </p:sp>
      <p:graphicFrame>
        <p:nvGraphicFramePr>
          <p:cNvPr id="6" name="Table 5"/>
          <p:cNvGraphicFramePr>
            <a:graphicFrameLocks noGrp="1"/>
          </p:cNvGraphicFramePr>
          <p:nvPr>
            <p:extLst>
              <p:ext uri="{D42A27DB-BD31-4B8C-83A1-F6EECF244321}">
                <p14:modId xmlns:p14="http://schemas.microsoft.com/office/powerpoint/2010/main" val="3156954050"/>
              </p:ext>
            </p:extLst>
          </p:nvPr>
        </p:nvGraphicFramePr>
        <p:xfrm>
          <a:off x="777000" y="1212250"/>
          <a:ext cx="8352000" cy="5078640"/>
        </p:xfrm>
        <a:graphic>
          <a:graphicData uri="http://schemas.openxmlformats.org/drawingml/2006/table">
            <a:tbl>
              <a:tblPr firstRow="1" bandRow="1">
                <a:tableStyleId>{5C22544A-7EE6-4342-B048-85BDC9FD1C3A}</a:tableStyleId>
              </a:tblPr>
              <a:tblGrid>
                <a:gridCol w="360000"/>
                <a:gridCol w="1152000"/>
                <a:gridCol w="1152000"/>
                <a:gridCol w="648000"/>
                <a:gridCol w="648000"/>
                <a:gridCol w="648000"/>
                <a:gridCol w="3744000"/>
              </a:tblGrid>
              <a:tr h="0">
                <a:tc rowSpan="2">
                  <a:txBody>
                    <a:bodyPr/>
                    <a:lstStyle/>
                    <a:p>
                      <a:pPr algn="ctr"/>
                      <a:r>
                        <a:rPr lang="en-US" sz="1100" dirty="0" smtClean="0"/>
                        <a:t>#</a:t>
                      </a:r>
                      <a:endParaRPr lang="en-US" sz="1100" dirty="0"/>
                    </a:p>
                  </a:txBody>
                  <a:tcPr marL="36000" marR="36000" marT="3600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rowSpan="2">
                  <a:txBody>
                    <a:bodyPr/>
                    <a:lstStyle/>
                    <a:p>
                      <a:pPr algn="ctr"/>
                      <a:r>
                        <a:rPr lang="en-US" sz="1100" dirty="0" smtClean="0"/>
                        <a:t>Solution</a:t>
                      </a:r>
                      <a:endParaRPr lang="en-US" sz="1100" dirty="0"/>
                    </a:p>
                  </a:txBody>
                  <a:tcPr marL="36000" marR="36000" marT="3600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rowSpan="2">
                  <a:txBody>
                    <a:bodyPr/>
                    <a:lstStyle/>
                    <a:p>
                      <a:pPr algn="ctr"/>
                      <a:r>
                        <a:rPr lang="en-US" sz="1100" dirty="0" smtClean="0"/>
                        <a:t>Technology</a:t>
                      </a:r>
                      <a:endParaRPr lang="en-US" sz="1100" dirty="0"/>
                    </a:p>
                  </a:txBody>
                  <a:tcPr marL="36000" marR="36000" marT="3600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rowSpan="2">
                  <a:txBody>
                    <a:bodyPr/>
                    <a:lstStyle/>
                    <a:p>
                      <a:pPr algn="ctr"/>
                      <a:r>
                        <a:rPr lang="en-US" sz="1100" dirty="0" smtClean="0"/>
                        <a:t>Status</a:t>
                      </a:r>
                      <a:endParaRPr lang="en-US" sz="1100" dirty="0"/>
                    </a:p>
                  </a:txBody>
                  <a:tcPr marL="36000" marR="36000" marT="3600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gridSpan="2">
                  <a:txBody>
                    <a:bodyPr/>
                    <a:lstStyle/>
                    <a:p>
                      <a:pPr algn="ctr"/>
                      <a:r>
                        <a:rPr lang="en-US" sz="1100" dirty="0" smtClean="0"/>
                        <a:t>Scope</a:t>
                      </a:r>
                      <a:endParaRPr lang="en-US" sz="1100" dirty="0"/>
                    </a:p>
                  </a:txBody>
                  <a:tcPr marL="36000" marR="36000" marT="3600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hMerge="1">
                  <a:txBody>
                    <a:bodyPr/>
                    <a:lstStyle/>
                    <a:p>
                      <a:endParaRPr lang="en-US" sz="1000" dirty="0"/>
                    </a:p>
                  </a:txBody>
                  <a:tcPr marL="36000" marR="36000" marT="36000" marB="36000"/>
                </a:tc>
                <a:tc rowSpan="2">
                  <a:txBody>
                    <a:bodyPr/>
                    <a:lstStyle/>
                    <a:p>
                      <a:pPr algn="ctr"/>
                      <a:r>
                        <a:rPr lang="en-US" sz="1100" dirty="0" smtClean="0"/>
                        <a:t>Description</a:t>
                      </a:r>
                      <a:endParaRPr lang="en-US" sz="1100" dirty="0"/>
                    </a:p>
                  </a:txBody>
                  <a:tcPr marL="36000" marR="36000" marT="3600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0">
                <a:tc vMerge="1">
                  <a:txBody>
                    <a:bodyPr/>
                    <a:lstStyle/>
                    <a:p>
                      <a:endParaRPr lang="en-US" sz="1000" dirty="0"/>
                    </a:p>
                  </a:txBody>
                  <a:tcPr marL="36000" marR="36000" marT="36000" marB="36000"/>
                </a:tc>
                <a:tc vMerge="1">
                  <a:txBody>
                    <a:bodyPr/>
                    <a:lstStyle/>
                    <a:p>
                      <a:endParaRPr lang="en-US" sz="1000" dirty="0"/>
                    </a:p>
                  </a:txBody>
                  <a:tcPr marL="36000" marR="36000" marT="36000" marB="36000"/>
                </a:tc>
                <a:tc vMerge="1">
                  <a:txBody>
                    <a:bodyPr/>
                    <a:lstStyle/>
                    <a:p>
                      <a:endParaRPr lang="en-US" sz="1000" dirty="0"/>
                    </a:p>
                  </a:txBody>
                  <a:tcPr marL="36000" marR="36000" marT="36000" marB="36000"/>
                </a:tc>
                <a:tc vMerge="1">
                  <a:txBody>
                    <a:bodyPr/>
                    <a:lstStyle/>
                    <a:p>
                      <a:endParaRPr lang="en-US" sz="1000" dirty="0"/>
                    </a:p>
                  </a:txBody>
                  <a:tcPr marL="36000" marR="36000" marT="36000" marB="36000"/>
                </a:tc>
                <a:tc>
                  <a:txBody>
                    <a:bodyPr/>
                    <a:lstStyle/>
                    <a:p>
                      <a:pPr algn="ctr"/>
                      <a:r>
                        <a:rPr lang="en-US" sz="1100" b="1" dirty="0" smtClean="0">
                          <a:solidFill>
                            <a:schemeClr val="bg1"/>
                          </a:solidFill>
                        </a:rPr>
                        <a:t>Build</a:t>
                      </a:r>
                      <a:endParaRPr lang="en-US" sz="1100" b="1" dirty="0">
                        <a:solidFill>
                          <a:schemeClr val="bg1"/>
                        </a:solidFill>
                      </a:endParaRPr>
                    </a:p>
                  </a:txBody>
                  <a:tcPr marL="36000" marR="36000" marT="3600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solidFill>
                  </a:tcPr>
                </a:tc>
                <a:tc>
                  <a:txBody>
                    <a:bodyPr/>
                    <a:lstStyle/>
                    <a:p>
                      <a:pPr algn="ctr"/>
                      <a:r>
                        <a:rPr lang="en-US" sz="1100" b="1" dirty="0" smtClean="0">
                          <a:solidFill>
                            <a:schemeClr val="bg1"/>
                          </a:solidFill>
                        </a:rPr>
                        <a:t>Infra</a:t>
                      </a:r>
                      <a:endParaRPr lang="en-US" sz="1100" b="1" dirty="0">
                        <a:solidFill>
                          <a:schemeClr val="bg1"/>
                        </a:solidFill>
                      </a:endParaRPr>
                    </a:p>
                  </a:txBody>
                  <a:tcPr marL="36000" marR="36000" marT="3600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solidFill>
                  </a:tcPr>
                </a:tc>
                <a:tc vMerge="1">
                  <a:txBody>
                    <a:bodyPr/>
                    <a:lstStyle/>
                    <a:p>
                      <a:endParaRPr lang="en-US" sz="1000" dirty="0"/>
                    </a:p>
                  </a:txBody>
                  <a:tcPr marL="36000" marR="36000" marT="36000" marB="36000"/>
                </a:tc>
              </a:tr>
              <a:tr h="0">
                <a:tc>
                  <a:txBody>
                    <a:bodyPr/>
                    <a:lstStyle/>
                    <a:p>
                      <a:r>
                        <a:rPr lang="en-US" sz="1100" dirty="0" smtClean="0"/>
                        <a:t>8</a:t>
                      </a:r>
                      <a:endParaRPr lang="en-US" sz="1100" dirty="0"/>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dirty="0" smtClean="0"/>
                        <a:t>Group Policy Administration</a:t>
                      </a: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sz="1100" dirty="0" smtClean="0"/>
                        <a:t>EB</a:t>
                      </a:r>
                      <a:endParaRPr lang="en-US" sz="1100" dirty="0"/>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altLang="ko-KR" sz="1100" smtClean="0"/>
                        <a:t>Existing</a:t>
                      </a:r>
                      <a:endParaRPr lang="en-US" sz="1100" dirty="0"/>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dirty="0" smtClean="0"/>
                        <a:t>Extend / Integrate</a:t>
                      </a: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sz="1100" dirty="0" smtClean="0"/>
                        <a:t>No change</a:t>
                      </a:r>
                      <a:endParaRPr lang="en-US" sz="1100" dirty="0"/>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185738" indent="-185738" algn="l" defTabSz="457200" rtl="0" eaLnBrk="1" latinLnBrk="0" hangingPunct="1">
                        <a:buAutoNum type="arabicPeriod"/>
                      </a:pPr>
                      <a:r>
                        <a:rPr lang="en-US" sz="1100" kern="1200" dirty="0" smtClean="0">
                          <a:solidFill>
                            <a:schemeClr val="dk1"/>
                          </a:solidFill>
                          <a:latin typeface="+mn-lt"/>
                          <a:ea typeface="+mn-ea"/>
                          <a:cs typeface="+mn-cs"/>
                        </a:rPr>
                        <a:t>Integration program to be built</a:t>
                      </a:r>
                    </a:p>
                    <a:p>
                      <a:pPr marL="185738" indent="-185738" algn="l" defTabSz="457200" rtl="0" eaLnBrk="1" latinLnBrk="0" hangingPunct="1">
                        <a:buAutoNum type="arabicPeriod"/>
                      </a:pPr>
                      <a:r>
                        <a:rPr lang="en-US" sz="1100" kern="1200" dirty="0" smtClean="0">
                          <a:solidFill>
                            <a:schemeClr val="dk1"/>
                          </a:solidFill>
                          <a:latin typeface="+mn-lt"/>
                          <a:ea typeface="+mn-ea"/>
                          <a:cs typeface="+mn-cs"/>
                        </a:rPr>
                        <a:t>No changes in infrastructure as same volume of transaction will be processes</a:t>
                      </a: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0">
                <a:tc>
                  <a:txBody>
                    <a:bodyPr/>
                    <a:lstStyle/>
                    <a:p>
                      <a:r>
                        <a:rPr lang="en-US" sz="1100" dirty="0" smtClean="0"/>
                        <a:t>9</a:t>
                      </a:r>
                      <a:endParaRPr lang="en-US" sz="1100" dirty="0"/>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sz="1100" dirty="0" smtClean="0"/>
                        <a:t>Group Policy Administration</a:t>
                      </a:r>
                      <a:endParaRPr lang="en-US" sz="1100" dirty="0"/>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sz="1100" dirty="0" smtClean="0"/>
                        <a:t>G/400</a:t>
                      </a:r>
                      <a:endParaRPr lang="en-US" sz="1100" dirty="0"/>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altLang="ko-KR" sz="1100" dirty="0" smtClean="0"/>
                        <a:t>Existing</a:t>
                      </a:r>
                      <a:endParaRPr lang="en-US" sz="1100" dirty="0"/>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dirty="0" smtClean="0"/>
                        <a:t>Extend / Integrate</a:t>
                      </a: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sz="1100" dirty="0" smtClean="0"/>
                        <a:t>N/A</a:t>
                      </a:r>
                      <a:endParaRPr lang="en-US" sz="1100" dirty="0"/>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185738" indent="-185738" algn="l" defTabSz="457200" rtl="0" eaLnBrk="1" latinLnBrk="0" hangingPunct="1">
                        <a:buAutoNum type="arabicPeriod"/>
                      </a:pPr>
                      <a:r>
                        <a:rPr lang="en-US" sz="1100" kern="1200" dirty="0" smtClean="0">
                          <a:solidFill>
                            <a:schemeClr val="dk1"/>
                          </a:solidFill>
                          <a:latin typeface="+mn-lt"/>
                          <a:ea typeface="+mn-ea"/>
                          <a:cs typeface="+mn-cs"/>
                        </a:rPr>
                        <a:t>Integration program to be built</a:t>
                      </a:r>
                    </a:p>
                    <a:p>
                      <a:pPr marL="185738" indent="-185738" algn="l" defTabSz="457200" rtl="0" eaLnBrk="1" latinLnBrk="0" hangingPunct="1">
                        <a:buAutoNum type="arabicPeriod"/>
                      </a:pPr>
                      <a:r>
                        <a:rPr lang="en-US" sz="1100" kern="1200" dirty="0" smtClean="0">
                          <a:solidFill>
                            <a:schemeClr val="dk1"/>
                          </a:solidFill>
                          <a:latin typeface="+mn-lt"/>
                          <a:ea typeface="+mn-ea"/>
                          <a:cs typeface="+mn-cs"/>
                        </a:rPr>
                        <a:t>No changes in infrastructure as same volume of transaction will be processes</a:t>
                      </a: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0">
                <a:tc>
                  <a:txBody>
                    <a:bodyPr/>
                    <a:lstStyle/>
                    <a:p>
                      <a:r>
                        <a:rPr lang="en-US" sz="1100" dirty="0" smtClean="0"/>
                        <a:t>10</a:t>
                      </a:r>
                      <a:endParaRPr lang="en-US" sz="1100" dirty="0"/>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dirty="0" smtClean="0"/>
                        <a:t>General Ledger</a:t>
                      </a: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sz="1100" dirty="0" smtClean="0"/>
                        <a:t>Life : </a:t>
                      </a:r>
                      <a:r>
                        <a:rPr lang="en-US" sz="1100" dirty="0" err="1" smtClean="0"/>
                        <a:t>Peoplesoft</a:t>
                      </a:r>
                      <a:endParaRPr lang="en-US" sz="1100" dirty="0" smtClean="0"/>
                    </a:p>
                    <a:p>
                      <a:r>
                        <a:rPr lang="en-US" sz="1100" dirty="0" smtClean="0"/>
                        <a:t>GI : Sun</a:t>
                      </a:r>
                      <a:endParaRPr lang="en-US" sz="1100" dirty="0"/>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altLang="ko-KR" sz="1100" dirty="0" smtClean="0"/>
                        <a:t>Existing</a:t>
                      </a:r>
                      <a:endParaRPr lang="en-US" sz="1100" dirty="0"/>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sz="1100" dirty="0" smtClean="0"/>
                        <a:t>No change</a:t>
                      </a:r>
                      <a:endParaRPr lang="en-US" sz="1100" dirty="0"/>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sz="1100" dirty="0" smtClean="0"/>
                        <a:t>No change</a:t>
                      </a:r>
                      <a:endParaRPr lang="en-US" sz="1100" dirty="0"/>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185738" indent="-185738" algn="l" defTabSz="457200" rtl="0" eaLnBrk="1" latinLnBrk="0" hangingPunct="1">
                        <a:buAutoNum type="arabicPeriod"/>
                      </a:pPr>
                      <a:r>
                        <a:rPr lang="en-US" sz="1100" kern="1200" dirty="0" smtClean="0">
                          <a:solidFill>
                            <a:schemeClr val="dk1"/>
                          </a:solidFill>
                          <a:latin typeface="+mn-lt"/>
                          <a:ea typeface="+mn-ea"/>
                          <a:cs typeface="+mn-cs"/>
                        </a:rPr>
                        <a:t>No changes – same integration between Policy Admin System to GL</a:t>
                      </a:r>
                    </a:p>
                    <a:p>
                      <a:pPr marL="185738" indent="-185738" algn="l" defTabSz="457200" rtl="0" eaLnBrk="1" latinLnBrk="0" hangingPunct="1">
                        <a:buAutoNum type="arabicPeriod"/>
                      </a:pPr>
                      <a:r>
                        <a:rPr lang="en-US" sz="1100" kern="1200" dirty="0" smtClean="0">
                          <a:solidFill>
                            <a:schemeClr val="dk1"/>
                          </a:solidFill>
                          <a:latin typeface="+mn-lt"/>
                          <a:ea typeface="+mn-ea"/>
                          <a:cs typeface="+mn-cs"/>
                        </a:rPr>
                        <a:t>No changes in infrastructure as same volume of transaction will be processes</a:t>
                      </a: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0">
                <a:tc>
                  <a:txBody>
                    <a:bodyPr/>
                    <a:lstStyle/>
                    <a:p>
                      <a:r>
                        <a:rPr lang="en-US" sz="1100" dirty="0" smtClean="0"/>
                        <a:t>11</a:t>
                      </a:r>
                      <a:endParaRPr lang="en-US" sz="1100" dirty="0"/>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sz="1100" dirty="0" smtClean="0"/>
                        <a:t>Authentication / Authorization</a:t>
                      </a:r>
                      <a:endParaRPr lang="en-US" sz="1100" dirty="0"/>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sz="1100" dirty="0" smtClean="0"/>
                        <a:t>SiteMinder</a:t>
                      </a:r>
                      <a:endParaRPr lang="en-US" sz="1100" dirty="0"/>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altLang="ko-KR" sz="1100" smtClean="0"/>
                        <a:t>Existing</a:t>
                      </a:r>
                      <a:endParaRPr lang="en-US" sz="1100" dirty="0"/>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dirty="0" smtClean="0"/>
                        <a:t>Extend / Integrate</a:t>
                      </a: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sz="1100" dirty="0" smtClean="0"/>
                        <a:t>Extend</a:t>
                      </a:r>
                      <a:endParaRPr lang="en-US" sz="1100" dirty="0"/>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185738" indent="-185738" algn="l" defTabSz="457200" rtl="0" eaLnBrk="1" latinLnBrk="0" hangingPunct="1">
                        <a:buAutoNum type="arabicPeriod"/>
                      </a:pPr>
                      <a:r>
                        <a:rPr lang="en-US" sz="1100" kern="1200" dirty="0" smtClean="0">
                          <a:solidFill>
                            <a:schemeClr val="dk1"/>
                          </a:solidFill>
                          <a:latin typeface="+mn-lt"/>
                          <a:ea typeface="+mn-ea"/>
                          <a:cs typeface="+mn-cs"/>
                        </a:rPr>
                        <a:t>SiteMinder Agent configuration to be defined to protect Health Claim</a:t>
                      </a:r>
                    </a:p>
                    <a:p>
                      <a:pPr marL="185738" marR="0" indent="-185738" algn="l" defTabSz="457200" rtl="0" eaLnBrk="1" fontAlgn="auto" latinLnBrk="0" hangingPunct="1">
                        <a:lnSpc>
                          <a:spcPct val="100000"/>
                        </a:lnSpc>
                        <a:spcBef>
                          <a:spcPts val="0"/>
                        </a:spcBef>
                        <a:spcAft>
                          <a:spcPts val="0"/>
                        </a:spcAft>
                        <a:buClrTx/>
                        <a:buSzTx/>
                        <a:buFontTx/>
                        <a:buAutoNum type="arabicPeriod"/>
                        <a:tabLst/>
                        <a:defRPr/>
                      </a:pPr>
                      <a:r>
                        <a:rPr lang="en-US" sz="1100" kern="1200" dirty="0" smtClean="0">
                          <a:solidFill>
                            <a:schemeClr val="dk1"/>
                          </a:solidFill>
                          <a:latin typeface="+mn-lt"/>
                          <a:ea typeface="+mn-ea"/>
                          <a:cs typeface="+mn-cs"/>
                        </a:rPr>
                        <a:t>Infrastructure to be extended to support additional transactions</a:t>
                      </a:r>
                      <a:endParaRPr lang="en-US" sz="1100" kern="1200" dirty="0">
                        <a:solidFill>
                          <a:schemeClr val="dk1"/>
                        </a:solidFill>
                        <a:latin typeface="+mn-lt"/>
                        <a:ea typeface="+mn-ea"/>
                        <a:cs typeface="+mn-cs"/>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0">
                <a:tc>
                  <a:txBody>
                    <a:bodyPr/>
                    <a:lstStyle/>
                    <a:p>
                      <a:r>
                        <a:rPr lang="en-US" sz="1100" dirty="0" smtClean="0"/>
                        <a:t>12</a:t>
                      </a:r>
                      <a:endParaRPr lang="en-US" sz="1100" dirty="0"/>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sz="1100" dirty="0" smtClean="0"/>
                        <a:t>WAF</a:t>
                      </a:r>
                      <a:endParaRPr lang="en-US" sz="1100" dirty="0"/>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sz="1100" dirty="0" smtClean="0"/>
                        <a:t>F5</a:t>
                      </a:r>
                      <a:endParaRPr lang="en-US" sz="1100" dirty="0"/>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altLang="ko-KR" sz="1100" smtClean="0"/>
                        <a:t>Existing</a:t>
                      </a:r>
                      <a:endParaRPr lang="en-US" sz="1100" dirty="0"/>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dirty="0" smtClean="0"/>
                        <a:t>Extend / Integrate</a:t>
                      </a: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sz="1100" dirty="0" smtClean="0"/>
                        <a:t>Extend</a:t>
                      </a:r>
                      <a:endParaRPr lang="en-US" sz="1100" dirty="0"/>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185738" indent="-185738" algn="l" defTabSz="457200" rtl="0" eaLnBrk="1" latinLnBrk="0" hangingPunct="1">
                        <a:buAutoNum type="arabicPeriod"/>
                      </a:pPr>
                      <a:r>
                        <a:rPr lang="en-US" sz="1100" kern="1200" dirty="0" smtClean="0">
                          <a:solidFill>
                            <a:schemeClr val="dk1"/>
                          </a:solidFill>
                          <a:latin typeface="+mn-lt"/>
                          <a:ea typeface="+mn-ea"/>
                          <a:cs typeface="+mn-cs"/>
                        </a:rPr>
                        <a:t>Health Claims WAF configuration to be defined</a:t>
                      </a:r>
                    </a:p>
                    <a:p>
                      <a:pPr marL="185738" marR="0" indent="-185738" algn="l" defTabSz="457200" rtl="0" eaLnBrk="1" fontAlgn="auto" latinLnBrk="0" hangingPunct="1">
                        <a:lnSpc>
                          <a:spcPct val="100000"/>
                        </a:lnSpc>
                        <a:spcBef>
                          <a:spcPts val="0"/>
                        </a:spcBef>
                        <a:spcAft>
                          <a:spcPts val="0"/>
                        </a:spcAft>
                        <a:buClrTx/>
                        <a:buSzTx/>
                        <a:buFontTx/>
                        <a:buAutoNum type="arabicPeriod"/>
                        <a:tabLst/>
                        <a:defRPr/>
                      </a:pPr>
                      <a:r>
                        <a:rPr lang="en-US" sz="1100" kern="1200" dirty="0" smtClean="0">
                          <a:solidFill>
                            <a:schemeClr val="dk1"/>
                          </a:solidFill>
                          <a:latin typeface="+mn-lt"/>
                          <a:ea typeface="+mn-ea"/>
                          <a:cs typeface="+mn-cs"/>
                        </a:rPr>
                        <a:t>Infrastructure to be extended to support additional transactions</a:t>
                      </a: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0">
                <a:tc>
                  <a:txBody>
                    <a:bodyPr/>
                    <a:lstStyle/>
                    <a:p>
                      <a:r>
                        <a:rPr lang="en-US" sz="1100" dirty="0" smtClean="0"/>
                        <a:t>13</a:t>
                      </a:r>
                      <a:endParaRPr lang="en-US" sz="1100" dirty="0"/>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sz="1100" dirty="0" smtClean="0"/>
                        <a:t>ESG</a:t>
                      </a:r>
                      <a:endParaRPr lang="en-US" sz="1100" dirty="0"/>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sz="1100" dirty="0" smtClean="0"/>
                        <a:t>CA Layer 7</a:t>
                      </a:r>
                      <a:endParaRPr lang="en-US" sz="1100" dirty="0"/>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altLang="ko-KR" sz="1100" smtClean="0"/>
                        <a:t>Existing</a:t>
                      </a:r>
                      <a:endParaRPr lang="en-US" sz="1100" dirty="0"/>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dirty="0" smtClean="0"/>
                        <a:t>Extend / Integrate</a:t>
                      </a: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dirty="0" smtClean="0"/>
                        <a:t>Extend</a:t>
                      </a: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185738" indent="-185738" algn="l" defTabSz="457200" rtl="0" eaLnBrk="1" latinLnBrk="0" hangingPunct="1">
                        <a:buAutoNum type="arabicPeriod"/>
                      </a:pPr>
                      <a:r>
                        <a:rPr lang="en-US" sz="1100" kern="1200" dirty="0" smtClean="0">
                          <a:solidFill>
                            <a:schemeClr val="dk1"/>
                          </a:solidFill>
                          <a:latin typeface="+mn-lt"/>
                          <a:ea typeface="+mn-ea"/>
                          <a:cs typeface="+mn-cs"/>
                        </a:rPr>
                        <a:t>ESG configuration to be defined to expose EIP services</a:t>
                      </a:r>
                    </a:p>
                    <a:p>
                      <a:pPr marL="185738" marR="0" indent="-185738" algn="l" defTabSz="457200" rtl="0" eaLnBrk="1" fontAlgn="auto" latinLnBrk="0" hangingPunct="1">
                        <a:lnSpc>
                          <a:spcPct val="100000"/>
                        </a:lnSpc>
                        <a:spcBef>
                          <a:spcPts val="0"/>
                        </a:spcBef>
                        <a:spcAft>
                          <a:spcPts val="0"/>
                        </a:spcAft>
                        <a:buClrTx/>
                        <a:buSzTx/>
                        <a:buFontTx/>
                        <a:buAutoNum type="arabicPeriod"/>
                        <a:tabLst/>
                        <a:defRPr/>
                      </a:pPr>
                      <a:r>
                        <a:rPr lang="en-US" sz="1100" kern="1200" dirty="0" smtClean="0">
                          <a:solidFill>
                            <a:schemeClr val="dk1"/>
                          </a:solidFill>
                          <a:latin typeface="+mn-lt"/>
                          <a:ea typeface="+mn-ea"/>
                          <a:cs typeface="+mn-cs"/>
                        </a:rPr>
                        <a:t>Infrastructure to be extended to support additional transactions</a:t>
                      </a: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0">
                <a:tc>
                  <a:txBody>
                    <a:bodyPr/>
                    <a:lstStyle/>
                    <a:p>
                      <a:r>
                        <a:rPr lang="en-US" sz="1100" dirty="0" smtClean="0"/>
                        <a:t>14</a:t>
                      </a:r>
                      <a:endParaRPr lang="en-US" sz="1100" dirty="0"/>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sz="1100" dirty="0" smtClean="0"/>
                        <a:t>Employee</a:t>
                      </a:r>
                      <a:r>
                        <a:rPr lang="en-US" sz="1100" baseline="0" dirty="0" smtClean="0"/>
                        <a:t> Directory</a:t>
                      </a:r>
                      <a:endParaRPr lang="en-US" sz="1100" dirty="0"/>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sz="1100" dirty="0" smtClean="0"/>
                        <a:t>GIR</a:t>
                      </a: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altLang="ko-KR" sz="1100" smtClean="0"/>
                        <a:t>Existing</a:t>
                      </a:r>
                      <a:endParaRPr lang="en-US" sz="1100" dirty="0"/>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sz="1100" dirty="0" smtClean="0"/>
                        <a:t>No change</a:t>
                      </a:r>
                      <a:endParaRPr lang="en-US" sz="1100" dirty="0"/>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dirty="0" smtClean="0"/>
                        <a:t>No change</a:t>
                      </a: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185738" indent="-185738" algn="l" defTabSz="457200" rtl="0" eaLnBrk="1" latinLnBrk="0" hangingPunct="1">
                        <a:buAutoNum type="arabicPeriod"/>
                      </a:pPr>
                      <a:r>
                        <a:rPr lang="en-US" sz="1100" kern="1200" dirty="0" smtClean="0">
                          <a:solidFill>
                            <a:schemeClr val="dk1"/>
                          </a:solidFill>
                          <a:latin typeface="+mn-lt"/>
                          <a:ea typeface="+mn-ea"/>
                          <a:cs typeface="+mn-cs"/>
                        </a:rPr>
                        <a:t>GIR group configuration to be defined</a:t>
                      </a:r>
                    </a:p>
                    <a:p>
                      <a:pPr marL="185738" marR="0" indent="-185738" algn="l" defTabSz="457200" rtl="0" eaLnBrk="1" fontAlgn="auto" latinLnBrk="0" hangingPunct="1">
                        <a:lnSpc>
                          <a:spcPct val="100000"/>
                        </a:lnSpc>
                        <a:spcBef>
                          <a:spcPts val="0"/>
                        </a:spcBef>
                        <a:spcAft>
                          <a:spcPts val="0"/>
                        </a:spcAft>
                        <a:buClrTx/>
                        <a:buSzTx/>
                        <a:buFontTx/>
                        <a:buAutoNum type="arabicPeriod"/>
                        <a:tabLst/>
                        <a:defRPr/>
                      </a:pPr>
                      <a:r>
                        <a:rPr lang="en-US" sz="1100" kern="1200" dirty="0" smtClean="0">
                          <a:solidFill>
                            <a:schemeClr val="dk1"/>
                          </a:solidFill>
                          <a:latin typeface="+mn-lt"/>
                          <a:ea typeface="+mn-ea"/>
                          <a:cs typeface="+mn-cs"/>
                        </a:rPr>
                        <a:t>No change for infrastructure</a:t>
                      </a: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0">
                <a:tc>
                  <a:txBody>
                    <a:bodyPr/>
                    <a:lstStyle/>
                    <a:p>
                      <a:r>
                        <a:rPr lang="en-US" sz="1100" dirty="0" smtClean="0"/>
                        <a:t>15</a:t>
                      </a:r>
                      <a:endParaRPr lang="en-US" sz="1100" dirty="0"/>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sz="1100" dirty="0" smtClean="0"/>
                        <a:t>User Management</a:t>
                      </a:r>
                      <a:endParaRPr lang="en-US" sz="1100" dirty="0"/>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sz="1100" dirty="0" smtClean="0"/>
                        <a:t>Pass AXA</a:t>
                      </a:r>
                      <a:endParaRPr lang="en-US" sz="1100" dirty="0"/>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altLang="ko-KR" sz="1100" dirty="0" smtClean="0"/>
                        <a:t>Existing</a:t>
                      </a:r>
                      <a:endParaRPr lang="en-US" sz="1100" dirty="0"/>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dirty="0" smtClean="0"/>
                        <a:t>No change</a:t>
                      </a: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dirty="0" smtClean="0"/>
                        <a:t>No change</a:t>
                      </a: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185738" indent="-185738" algn="l" defTabSz="457200" rtl="0" eaLnBrk="1" latinLnBrk="0" hangingPunct="1">
                        <a:buAutoNum type="arabicPeriod"/>
                      </a:pPr>
                      <a:r>
                        <a:rPr lang="en-US" sz="1100" kern="1200" dirty="0" smtClean="0">
                          <a:solidFill>
                            <a:schemeClr val="dk1"/>
                          </a:solidFill>
                          <a:latin typeface="+mn-lt"/>
                          <a:ea typeface="+mn-ea"/>
                          <a:cs typeface="+mn-cs"/>
                        </a:rPr>
                        <a:t>No change for Pass AXA</a:t>
                      </a: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37860606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fr-FR" altLang="ko-KR" dirty="0"/>
              <a:t>Application Architecture</a:t>
            </a:r>
            <a:endParaRPr lang="en-US" dirty="0"/>
          </a:p>
        </p:txBody>
      </p:sp>
      <p:sp>
        <p:nvSpPr>
          <p:cNvPr id="7" name="Text Placeholder 6"/>
          <p:cNvSpPr>
            <a:spLocks noGrp="1"/>
          </p:cNvSpPr>
          <p:nvPr>
            <p:ph type="body" sz="quarter" idx="13"/>
          </p:nvPr>
        </p:nvSpPr>
        <p:spPr/>
        <p:txBody>
          <a:bodyPr/>
          <a:lstStyle/>
          <a:p>
            <a:pPr marL="0" indent="0">
              <a:buNone/>
            </a:pPr>
            <a:r>
              <a:rPr lang="en-US" altLang="ko-KR" dirty="0" smtClean="0"/>
              <a:t>Application </a:t>
            </a:r>
            <a:r>
              <a:rPr lang="en-US" altLang="ko-KR" dirty="0"/>
              <a:t>Landscape Details (3/4)</a:t>
            </a:r>
          </a:p>
        </p:txBody>
      </p:sp>
      <p:sp>
        <p:nvSpPr>
          <p:cNvPr id="4" name="Slide Number Placeholder 3"/>
          <p:cNvSpPr>
            <a:spLocks noGrp="1"/>
          </p:cNvSpPr>
          <p:nvPr>
            <p:ph type="sldNum" sz="quarter" idx="4"/>
          </p:nvPr>
        </p:nvSpPr>
        <p:spPr/>
        <p:txBody>
          <a:bodyPr/>
          <a:lstStyle/>
          <a:p>
            <a:fld id="{3801209A-EBCB-4229-9A21-B7869465F47A}" type="slidenum">
              <a:rPr lang="fr-FR" smtClean="0"/>
              <a:pPr/>
              <a:t>16</a:t>
            </a:fld>
            <a:endParaRPr lang="fr-FR" dirty="0"/>
          </a:p>
        </p:txBody>
      </p:sp>
      <p:graphicFrame>
        <p:nvGraphicFramePr>
          <p:cNvPr id="6" name="Table 5"/>
          <p:cNvGraphicFramePr>
            <a:graphicFrameLocks noGrp="1"/>
          </p:cNvGraphicFramePr>
          <p:nvPr>
            <p:extLst>
              <p:ext uri="{D42A27DB-BD31-4B8C-83A1-F6EECF244321}">
                <p14:modId xmlns:p14="http://schemas.microsoft.com/office/powerpoint/2010/main" val="2441292686"/>
              </p:ext>
            </p:extLst>
          </p:nvPr>
        </p:nvGraphicFramePr>
        <p:xfrm>
          <a:off x="777000" y="1212250"/>
          <a:ext cx="8352000" cy="4503720"/>
        </p:xfrm>
        <a:graphic>
          <a:graphicData uri="http://schemas.openxmlformats.org/drawingml/2006/table">
            <a:tbl>
              <a:tblPr firstRow="1" bandRow="1">
                <a:tableStyleId>{5C22544A-7EE6-4342-B048-85BDC9FD1C3A}</a:tableStyleId>
              </a:tblPr>
              <a:tblGrid>
                <a:gridCol w="360000"/>
                <a:gridCol w="1152000"/>
                <a:gridCol w="1152000"/>
                <a:gridCol w="648000"/>
                <a:gridCol w="648000"/>
                <a:gridCol w="648000"/>
                <a:gridCol w="3744000"/>
              </a:tblGrid>
              <a:tr h="0">
                <a:tc rowSpan="2">
                  <a:txBody>
                    <a:bodyPr/>
                    <a:lstStyle/>
                    <a:p>
                      <a:pPr algn="ctr"/>
                      <a:r>
                        <a:rPr lang="en-US" sz="1100" dirty="0" smtClean="0"/>
                        <a:t>#</a:t>
                      </a:r>
                      <a:endParaRPr lang="en-US" sz="1100" dirty="0"/>
                    </a:p>
                  </a:txBody>
                  <a:tcPr marL="36000" marR="36000" marT="3600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rowSpan="2">
                  <a:txBody>
                    <a:bodyPr/>
                    <a:lstStyle/>
                    <a:p>
                      <a:pPr algn="ctr"/>
                      <a:r>
                        <a:rPr lang="en-US" sz="1100" dirty="0" smtClean="0"/>
                        <a:t>Solution</a:t>
                      </a:r>
                      <a:endParaRPr lang="en-US" sz="1100" dirty="0"/>
                    </a:p>
                  </a:txBody>
                  <a:tcPr marL="36000" marR="36000" marT="3600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rowSpan="2">
                  <a:txBody>
                    <a:bodyPr/>
                    <a:lstStyle/>
                    <a:p>
                      <a:pPr algn="ctr"/>
                      <a:r>
                        <a:rPr lang="en-US" sz="1100" dirty="0" smtClean="0"/>
                        <a:t>Technology</a:t>
                      </a:r>
                      <a:endParaRPr lang="en-US" sz="1100" dirty="0"/>
                    </a:p>
                  </a:txBody>
                  <a:tcPr marL="36000" marR="36000" marT="3600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rowSpan="2">
                  <a:txBody>
                    <a:bodyPr/>
                    <a:lstStyle/>
                    <a:p>
                      <a:pPr algn="ctr"/>
                      <a:r>
                        <a:rPr lang="en-US" sz="1100" dirty="0" smtClean="0"/>
                        <a:t>Status</a:t>
                      </a:r>
                      <a:endParaRPr lang="en-US" sz="1100" dirty="0"/>
                    </a:p>
                  </a:txBody>
                  <a:tcPr marL="36000" marR="36000" marT="3600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gridSpan="2">
                  <a:txBody>
                    <a:bodyPr/>
                    <a:lstStyle/>
                    <a:p>
                      <a:pPr algn="ctr"/>
                      <a:r>
                        <a:rPr lang="en-US" sz="1100" dirty="0" smtClean="0"/>
                        <a:t>Scope</a:t>
                      </a:r>
                      <a:endParaRPr lang="en-US" sz="1100" dirty="0"/>
                    </a:p>
                  </a:txBody>
                  <a:tcPr marL="36000" marR="36000" marT="3600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hMerge="1">
                  <a:txBody>
                    <a:bodyPr/>
                    <a:lstStyle/>
                    <a:p>
                      <a:endParaRPr lang="en-US" sz="1000" dirty="0"/>
                    </a:p>
                  </a:txBody>
                  <a:tcPr marL="36000" marR="36000" marT="36000" marB="36000"/>
                </a:tc>
                <a:tc rowSpan="2">
                  <a:txBody>
                    <a:bodyPr/>
                    <a:lstStyle/>
                    <a:p>
                      <a:pPr algn="ctr"/>
                      <a:r>
                        <a:rPr lang="en-US" sz="1100" dirty="0" smtClean="0"/>
                        <a:t>Description</a:t>
                      </a:r>
                      <a:endParaRPr lang="en-US" sz="1100" dirty="0"/>
                    </a:p>
                  </a:txBody>
                  <a:tcPr marL="36000" marR="36000" marT="3600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0">
                <a:tc vMerge="1">
                  <a:txBody>
                    <a:bodyPr/>
                    <a:lstStyle/>
                    <a:p>
                      <a:endParaRPr lang="en-US" sz="1000" dirty="0"/>
                    </a:p>
                  </a:txBody>
                  <a:tcPr marL="36000" marR="36000" marT="36000" marB="36000"/>
                </a:tc>
                <a:tc vMerge="1">
                  <a:txBody>
                    <a:bodyPr/>
                    <a:lstStyle/>
                    <a:p>
                      <a:endParaRPr lang="en-US" sz="1000" dirty="0"/>
                    </a:p>
                  </a:txBody>
                  <a:tcPr marL="36000" marR="36000" marT="36000" marB="36000"/>
                </a:tc>
                <a:tc vMerge="1">
                  <a:txBody>
                    <a:bodyPr/>
                    <a:lstStyle/>
                    <a:p>
                      <a:endParaRPr lang="en-US" sz="1000" dirty="0"/>
                    </a:p>
                  </a:txBody>
                  <a:tcPr marL="36000" marR="36000" marT="36000" marB="36000"/>
                </a:tc>
                <a:tc vMerge="1">
                  <a:txBody>
                    <a:bodyPr/>
                    <a:lstStyle/>
                    <a:p>
                      <a:endParaRPr lang="en-US" sz="1000" dirty="0"/>
                    </a:p>
                  </a:txBody>
                  <a:tcPr marL="36000" marR="36000" marT="36000" marB="36000"/>
                </a:tc>
                <a:tc>
                  <a:txBody>
                    <a:bodyPr/>
                    <a:lstStyle/>
                    <a:p>
                      <a:pPr algn="ctr"/>
                      <a:r>
                        <a:rPr lang="en-US" sz="1100" b="1" dirty="0" smtClean="0">
                          <a:solidFill>
                            <a:schemeClr val="bg1"/>
                          </a:solidFill>
                        </a:rPr>
                        <a:t>Build</a:t>
                      </a:r>
                      <a:endParaRPr lang="en-US" sz="1100" b="1" dirty="0">
                        <a:solidFill>
                          <a:schemeClr val="bg1"/>
                        </a:solidFill>
                      </a:endParaRPr>
                    </a:p>
                  </a:txBody>
                  <a:tcPr marL="36000" marR="36000" marT="3600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solidFill>
                  </a:tcPr>
                </a:tc>
                <a:tc>
                  <a:txBody>
                    <a:bodyPr/>
                    <a:lstStyle/>
                    <a:p>
                      <a:pPr algn="ctr"/>
                      <a:r>
                        <a:rPr lang="en-US" sz="1100" b="1" dirty="0" smtClean="0">
                          <a:solidFill>
                            <a:schemeClr val="bg1"/>
                          </a:solidFill>
                        </a:rPr>
                        <a:t>Infra</a:t>
                      </a:r>
                      <a:endParaRPr lang="en-US" sz="1100" b="1" dirty="0">
                        <a:solidFill>
                          <a:schemeClr val="bg1"/>
                        </a:solidFill>
                      </a:endParaRPr>
                    </a:p>
                  </a:txBody>
                  <a:tcPr marL="36000" marR="36000" marT="3600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solidFill>
                  </a:tcPr>
                </a:tc>
                <a:tc vMerge="1">
                  <a:txBody>
                    <a:bodyPr/>
                    <a:lstStyle/>
                    <a:p>
                      <a:endParaRPr lang="en-US" sz="1000" dirty="0"/>
                    </a:p>
                  </a:txBody>
                  <a:tcPr marL="36000" marR="36000" marT="36000" marB="36000"/>
                </a:tc>
              </a:tr>
              <a:tr h="0">
                <a:tc>
                  <a:txBody>
                    <a:bodyPr/>
                    <a:lstStyle/>
                    <a:p>
                      <a:r>
                        <a:rPr lang="en-US" sz="1100" dirty="0" smtClean="0"/>
                        <a:t>16</a:t>
                      </a:r>
                      <a:endParaRPr lang="en-US" sz="1100" dirty="0"/>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sz="1100" dirty="0" smtClean="0"/>
                        <a:t>Security Policy</a:t>
                      </a:r>
                      <a:endParaRPr lang="en-US" sz="1100" dirty="0"/>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sz="1100" dirty="0" smtClean="0"/>
                        <a:t>SiteMinder Policy Server</a:t>
                      </a:r>
                      <a:endParaRPr lang="en-US" sz="1100" dirty="0"/>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altLang="ko-KR" sz="1100" dirty="0" smtClean="0"/>
                        <a:t>Exists</a:t>
                      </a:r>
                      <a:endParaRPr lang="en-US" sz="1100" kern="1200" dirty="0">
                        <a:solidFill>
                          <a:srgbClr val="FF0000"/>
                        </a:solidFill>
                        <a:latin typeface="+mn-lt"/>
                        <a:ea typeface="+mn-ea"/>
                        <a:cs typeface="+mn-cs"/>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sz="1100" dirty="0" smtClean="0"/>
                        <a:t>Extend / Integrate</a:t>
                      </a:r>
                      <a:endParaRPr lang="en-US" sz="1100" dirty="0"/>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sz="1100" dirty="0" smtClean="0"/>
                        <a:t>Extend</a:t>
                      </a:r>
                      <a:endParaRPr lang="en-US" sz="1100" dirty="0"/>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185738" indent="-185738" algn="l" defTabSz="457200" rtl="0" eaLnBrk="1" latinLnBrk="0" hangingPunct="1">
                        <a:buAutoNum type="arabicPeriod"/>
                      </a:pPr>
                      <a:r>
                        <a:rPr lang="en-US" sz="1100" kern="1200" dirty="0" smtClean="0">
                          <a:solidFill>
                            <a:schemeClr val="dk1"/>
                          </a:solidFill>
                          <a:latin typeface="+mn-lt"/>
                          <a:ea typeface="+mn-ea"/>
                          <a:cs typeface="+mn-cs"/>
                        </a:rPr>
                        <a:t>Health Claims Security Policy configuration to be defined</a:t>
                      </a:r>
                    </a:p>
                    <a:p>
                      <a:pPr marL="185738" marR="0" indent="-185738" algn="l" defTabSz="457200" rtl="0" eaLnBrk="1" fontAlgn="auto" latinLnBrk="0" hangingPunct="1">
                        <a:lnSpc>
                          <a:spcPct val="100000"/>
                        </a:lnSpc>
                        <a:spcBef>
                          <a:spcPts val="0"/>
                        </a:spcBef>
                        <a:spcAft>
                          <a:spcPts val="0"/>
                        </a:spcAft>
                        <a:buClrTx/>
                        <a:buSzTx/>
                        <a:buFontTx/>
                        <a:buAutoNum type="arabicPeriod"/>
                        <a:tabLst/>
                        <a:defRPr/>
                      </a:pPr>
                      <a:r>
                        <a:rPr lang="en-US" sz="1100" kern="1200" dirty="0" smtClean="0">
                          <a:solidFill>
                            <a:schemeClr val="dk1"/>
                          </a:solidFill>
                          <a:latin typeface="+mn-lt"/>
                          <a:ea typeface="+mn-ea"/>
                          <a:cs typeface="+mn-cs"/>
                        </a:rPr>
                        <a:t>Infrastructure to be extended to support additional transactions</a:t>
                      </a: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0">
                <a:tc>
                  <a:txBody>
                    <a:bodyPr/>
                    <a:lstStyle/>
                    <a:p>
                      <a:r>
                        <a:rPr lang="en-US" sz="1100" dirty="0" smtClean="0"/>
                        <a:t>17</a:t>
                      </a:r>
                      <a:endParaRPr lang="en-US" sz="1100" dirty="0"/>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sz="1100" dirty="0" smtClean="0"/>
                        <a:t>Output Management</a:t>
                      </a:r>
                      <a:endParaRPr lang="en-US" sz="1100" dirty="0"/>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sz="1100" dirty="0" smtClean="0"/>
                        <a:t>MCS</a:t>
                      </a:r>
                    </a:p>
                    <a:p>
                      <a:r>
                        <a:rPr lang="en-US" sz="1100" dirty="0" smtClean="0"/>
                        <a:t>Thunderhead</a:t>
                      </a:r>
                      <a:endParaRPr lang="en-US" sz="1100" dirty="0"/>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altLang="ko-KR" sz="1100" dirty="0" smtClean="0"/>
                        <a:t>Existing</a:t>
                      </a:r>
                      <a:endParaRPr lang="en-US" sz="1100" dirty="0"/>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sz="1100" dirty="0" smtClean="0"/>
                        <a:t>Extend /</a:t>
                      </a:r>
                    </a:p>
                    <a:p>
                      <a:r>
                        <a:rPr lang="en-US" sz="1100" dirty="0" smtClean="0"/>
                        <a:t>Integrate</a:t>
                      </a:r>
                      <a:endParaRPr lang="en-US" sz="1100" dirty="0"/>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sz="1100" dirty="0" smtClean="0"/>
                        <a:t>Extend</a:t>
                      </a:r>
                      <a:endParaRPr lang="en-US" sz="1100" dirty="0"/>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185738" indent="-185738" algn="l" defTabSz="457200" rtl="0" eaLnBrk="1" latinLnBrk="0" hangingPunct="1">
                        <a:buAutoNum type="arabicPeriod"/>
                      </a:pPr>
                      <a:r>
                        <a:rPr lang="en-US" sz="1100" kern="1200" dirty="0" smtClean="0">
                          <a:solidFill>
                            <a:schemeClr val="dk1"/>
                          </a:solidFill>
                          <a:latin typeface="+mn-lt"/>
                          <a:ea typeface="+mn-ea"/>
                          <a:cs typeface="+mn-cs"/>
                        </a:rPr>
                        <a:t>New templates for outgoing documents to be defined</a:t>
                      </a:r>
                    </a:p>
                    <a:p>
                      <a:pPr marL="185738" marR="0" indent="-185738" algn="l" defTabSz="457200" rtl="0" eaLnBrk="1" fontAlgn="auto" latinLnBrk="0" hangingPunct="1">
                        <a:lnSpc>
                          <a:spcPct val="100000"/>
                        </a:lnSpc>
                        <a:spcBef>
                          <a:spcPts val="0"/>
                        </a:spcBef>
                        <a:spcAft>
                          <a:spcPts val="0"/>
                        </a:spcAft>
                        <a:buClrTx/>
                        <a:buSzTx/>
                        <a:buFontTx/>
                        <a:buAutoNum type="arabicPeriod"/>
                        <a:tabLst/>
                        <a:defRPr/>
                      </a:pPr>
                      <a:r>
                        <a:rPr lang="en-US" sz="1100" kern="1200" dirty="0" smtClean="0">
                          <a:solidFill>
                            <a:schemeClr val="dk1"/>
                          </a:solidFill>
                          <a:latin typeface="+mn-lt"/>
                          <a:ea typeface="+mn-ea"/>
                          <a:cs typeface="+mn-cs"/>
                        </a:rPr>
                        <a:t>Infrastructure to be extended to support additional transactions</a:t>
                      </a: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0">
                <a:tc>
                  <a:txBody>
                    <a:bodyPr/>
                    <a:lstStyle/>
                    <a:p>
                      <a:r>
                        <a:rPr lang="en-US" sz="1100" dirty="0" smtClean="0"/>
                        <a:t>18</a:t>
                      </a:r>
                      <a:endParaRPr lang="en-US" sz="1100" dirty="0"/>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sz="1100" dirty="0" smtClean="0"/>
                        <a:t>Content Management</a:t>
                      </a:r>
                      <a:endParaRPr lang="en-US" sz="1100" dirty="0"/>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sz="1100" dirty="0" smtClean="0"/>
                        <a:t>Life: FileNet 4</a:t>
                      </a:r>
                    </a:p>
                    <a:p>
                      <a:r>
                        <a:rPr lang="en-US" sz="1100" dirty="0" smtClean="0"/>
                        <a:t>GI: FileNet</a:t>
                      </a:r>
                      <a:r>
                        <a:rPr lang="en-US" sz="1100" baseline="0" dirty="0" smtClean="0"/>
                        <a:t> 5 for GTOM, Local system</a:t>
                      </a:r>
                      <a:endParaRPr lang="en-US" sz="1100" dirty="0"/>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sz="1100" dirty="0" smtClean="0"/>
                        <a:t>Exists</a:t>
                      </a:r>
                      <a:endParaRPr lang="en-US" sz="1100" dirty="0"/>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sz="1100" dirty="0" smtClean="0"/>
                        <a:t>Extend /</a:t>
                      </a:r>
                    </a:p>
                    <a:p>
                      <a:r>
                        <a:rPr lang="en-US" sz="1100" dirty="0" smtClean="0"/>
                        <a:t>Integrate</a:t>
                      </a: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sz="1100" dirty="0" smtClean="0"/>
                        <a:t>Extend</a:t>
                      </a:r>
                      <a:endParaRPr lang="en-US" sz="1100" dirty="0"/>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185738" indent="-185738" algn="l" defTabSz="457200" rtl="0" eaLnBrk="1" latinLnBrk="0" hangingPunct="1">
                        <a:buAutoNum type="arabicPeriod"/>
                      </a:pPr>
                      <a:r>
                        <a:rPr lang="en-US" sz="1100" kern="1200" dirty="0" smtClean="0">
                          <a:solidFill>
                            <a:schemeClr val="dk1"/>
                          </a:solidFill>
                          <a:latin typeface="+mn-lt"/>
                          <a:ea typeface="+mn-ea"/>
                          <a:cs typeface="+mn-cs"/>
                        </a:rPr>
                        <a:t>Content acquisition process to be built to integrate with FINEOS </a:t>
                      </a:r>
                    </a:p>
                    <a:p>
                      <a:pPr marL="185738" indent="-185738" algn="l" defTabSz="457200" rtl="0" eaLnBrk="1" latinLnBrk="0" hangingPunct="1">
                        <a:buAutoNum type="arabicPeriod"/>
                      </a:pPr>
                      <a:r>
                        <a:rPr lang="en-US" sz="1100" kern="1200" dirty="0" smtClean="0">
                          <a:solidFill>
                            <a:schemeClr val="dk1"/>
                          </a:solidFill>
                          <a:latin typeface="+mn-lt"/>
                          <a:ea typeface="+mn-ea"/>
                          <a:cs typeface="+mn-cs"/>
                        </a:rPr>
                        <a:t>GTOM FileNet should be used. Local system process should be changed</a:t>
                      </a:r>
                      <a:endParaRPr lang="en-US" sz="1100" kern="1200" dirty="0">
                        <a:solidFill>
                          <a:schemeClr val="dk1"/>
                        </a:solidFill>
                        <a:latin typeface="+mn-lt"/>
                        <a:ea typeface="+mn-ea"/>
                        <a:cs typeface="+mn-cs"/>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0">
                <a:tc>
                  <a:txBody>
                    <a:bodyPr/>
                    <a:lstStyle/>
                    <a:p>
                      <a:r>
                        <a:rPr lang="en-US" sz="1100" dirty="0" smtClean="0"/>
                        <a:t>19</a:t>
                      </a:r>
                      <a:endParaRPr lang="en-US" sz="1100" dirty="0"/>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sz="1100" dirty="0" smtClean="0"/>
                        <a:t>Input Management</a:t>
                      </a:r>
                      <a:endParaRPr lang="en-US" sz="1100" dirty="0"/>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sz="1100" dirty="0" smtClean="0"/>
                        <a:t>Life: Kofax</a:t>
                      </a:r>
                    </a:p>
                    <a:p>
                      <a:r>
                        <a:rPr lang="en-US" sz="1100" dirty="0" smtClean="0"/>
                        <a:t>GI: Local</a:t>
                      </a:r>
                      <a:endParaRPr lang="en-US" sz="1100" dirty="0"/>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sz="1100" dirty="0" smtClean="0"/>
                        <a:t>Exists</a:t>
                      </a:r>
                      <a:endParaRPr lang="en-US" sz="1100" dirty="0"/>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sz="1100" dirty="0" smtClean="0"/>
                        <a:t>Extend /</a:t>
                      </a:r>
                    </a:p>
                    <a:p>
                      <a:r>
                        <a:rPr lang="en-US" sz="1100" dirty="0" smtClean="0"/>
                        <a:t>Integrate</a:t>
                      </a:r>
                      <a:endParaRPr lang="en-US" sz="1100" dirty="0"/>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sz="1100" dirty="0" smtClean="0"/>
                        <a:t>No Change</a:t>
                      </a:r>
                      <a:endParaRPr lang="en-US" sz="1100" dirty="0"/>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185738" indent="-185738" algn="l" defTabSz="457200" rtl="0" eaLnBrk="1" latinLnBrk="0" hangingPunct="1">
                        <a:buAutoNum type="arabicPeriod"/>
                      </a:pPr>
                      <a:r>
                        <a:rPr lang="en-US" sz="1100" kern="1200" dirty="0" smtClean="0">
                          <a:solidFill>
                            <a:schemeClr val="dk1"/>
                          </a:solidFill>
                          <a:latin typeface="+mn-lt"/>
                          <a:ea typeface="+mn-ea"/>
                          <a:cs typeface="+mn-cs"/>
                        </a:rPr>
                        <a:t>Content acquisition process to be built to integrate with FINEOS </a:t>
                      </a:r>
                    </a:p>
                    <a:p>
                      <a:pPr marL="185738" indent="-185738" algn="l" defTabSz="457200" rtl="0" eaLnBrk="1" latinLnBrk="0" hangingPunct="1">
                        <a:buAutoNum type="arabicPeriod"/>
                      </a:pPr>
                      <a:r>
                        <a:rPr lang="en-US" sz="1100" kern="1200" dirty="0" smtClean="0">
                          <a:solidFill>
                            <a:schemeClr val="dk1"/>
                          </a:solidFill>
                          <a:latin typeface="+mn-lt"/>
                          <a:ea typeface="+mn-ea"/>
                          <a:cs typeface="+mn-cs"/>
                        </a:rPr>
                        <a:t>GTOM FileNet should be used. Local system process should be changed</a:t>
                      </a: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0">
                <a:tc>
                  <a:txBody>
                    <a:bodyPr/>
                    <a:lstStyle/>
                    <a:p>
                      <a:r>
                        <a:rPr lang="en-US" sz="1100" dirty="0" smtClean="0"/>
                        <a:t>20</a:t>
                      </a:r>
                      <a:endParaRPr lang="en-US" sz="1100" dirty="0"/>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sz="1100" dirty="0" smtClean="0"/>
                        <a:t>Email Gateway</a:t>
                      </a:r>
                      <a:endParaRPr lang="en-US" sz="1100" dirty="0"/>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sz="1100" dirty="0" smtClean="0"/>
                        <a:t>Cisco Ironport</a:t>
                      </a:r>
                      <a:endParaRPr lang="en-US" sz="1100" dirty="0"/>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sz="1100" dirty="0" smtClean="0"/>
                        <a:t>Exist</a:t>
                      </a:r>
                      <a:endParaRPr lang="en-US" sz="1100" dirty="0"/>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sz="1100" dirty="0" smtClean="0"/>
                        <a:t>Integrate</a:t>
                      </a:r>
                      <a:endParaRPr lang="en-US" sz="1100" dirty="0"/>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sz="1100" dirty="0" smtClean="0"/>
                        <a:t>Extend</a:t>
                      </a:r>
                      <a:endParaRPr lang="en-US" sz="1100" dirty="0"/>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185738" marR="0" indent="-185738" algn="l" defTabSz="457200" rtl="0" eaLnBrk="1" fontAlgn="auto" latinLnBrk="0" hangingPunct="1">
                        <a:lnSpc>
                          <a:spcPct val="100000"/>
                        </a:lnSpc>
                        <a:spcBef>
                          <a:spcPts val="0"/>
                        </a:spcBef>
                        <a:spcAft>
                          <a:spcPts val="0"/>
                        </a:spcAft>
                        <a:buClrTx/>
                        <a:buSzTx/>
                        <a:buFontTx/>
                        <a:buAutoNum type="arabicPeriod"/>
                        <a:tabLst/>
                        <a:defRPr/>
                      </a:pPr>
                      <a:r>
                        <a:rPr lang="en-US" sz="1100" kern="1200" dirty="0" smtClean="0">
                          <a:solidFill>
                            <a:schemeClr val="dk1"/>
                          </a:solidFill>
                          <a:latin typeface="+mn-lt"/>
                          <a:ea typeface="+mn-ea"/>
                          <a:cs typeface="+mn-cs"/>
                        </a:rPr>
                        <a:t>Infrastructure to be extended to support additional transactions</a:t>
                      </a: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0">
                <a:tc>
                  <a:txBody>
                    <a:bodyPr/>
                    <a:lstStyle/>
                    <a:p>
                      <a:r>
                        <a:rPr lang="en-US" sz="1100" dirty="0" smtClean="0"/>
                        <a:t>21</a:t>
                      </a:r>
                      <a:endParaRPr lang="en-US" sz="1100" dirty="0"/>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sz="1100" dirty="0" smtClean="0"/>
                        <a:t>SMS Gateway</a:t>
                      </a:r>
                      <a:endParaRPr lang="en-US" sz="1100" dirty="0"/>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sz="1100" dirty="0" smtClean="0"/>
                        <a:t>Local Component</a:t>
                      </a:r>
                      <a:endParaRPr lang="en-US" sz="1100" dirty="0"/>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sz="1100" dirty="0" smtClean="0"/>
                        <a:t>Exist </a:t>
                      </a:r>
                      <a:endParaRPr lang="en-US" sz="1100" dirty="0"/>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sz="1100" dirty="0" smtClean="0"/>
                        <a:t>Integrate</a:t>
                      </a:r>
                      <a:endParaRPr lang="en-US" sz="1100" dirty="0"/>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sz="1100" dirty="0" smtClean="0"/>
                        <a:t>Extend</a:t>
                      </a:r>
                      <a:endParaRPr lang="en-US" sz="1100" dirty="0"/>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185738" marR="0" indent="-185738" algn="l" defTabSz="457200" rtl="0" eaLnBrk="1" fontAlgn="auto" latinLnBrk="0" hangingPunct="1">
                        <a:lnSpc>
                          <a:spcPct val="100000"/>
                        </a:lnSpc>
                        <a:spcBef>
                          <a:spcPts val="0"/>
                        </a:spcBef>
                        <a:spcAft>
                          <a:spcPts val="0"/>
                        </a:spcAft>
                        <a:buClrTx/>
                        <a:buSzTx/>
                        <a:buFontTx/>
                        <a:buAutoNum type="arabicPeriod"/>
                        <a:tabLst/>
                        <a:defRPr/>
                      </a:pPr>
                      <a:r>
                        <a:rPr lang="en-US" sz="1100" kern="1200" dirty="0" smtClean="0">
                          <a:solidFill>
                            <a:schemeClr val="dk1"/>
                          </a:solidFill>
                          <a:latin typeface="+mn-lt"/>
                          <a:ea typeface="+mn-ea"/>
                          <a:cs typeface="+mn-cs"/>
                        </a:rPr>
                        <a:t>No changes to existing local SMS Gateway</a:t>
                      </a: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0">
                <a:tc>
                  <a:txBody>
                    <a:bodyPr/>
                    <a:lstStyle/>
                    <a:p>
                      <a:r>
                        <a:rPr lang="en-US" sz="1100" dirty="0" smtClean="0"/>
                        <a:t>22</a:t>
                      </a:r>
                      <a:endParaRPr lang="en-US" sz="1100" dirty="0"/>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sz="1100" dirty="0" smtClean="0"/>
                        <a:t>Payment Gateway</a:t>
                      </a:r>
                      <a:endParaRPr lang="en-US" sz="1100" dirty="0"/>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sz="1100" dirty="0" smtClean="0"/>
                        <a:t>Local Component</a:t>
                      </a:r>
                      <a:endParaRPr lang="en-US" sz="1100" dirty="0"/>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sz="1100" dirty="0" smtClean="0"/>
                        <a:t>Exist</a:t>
                      </a:r>
                      <a:endParaRPr lang="en-US" sz="1100" dirty="0"/>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sz="1100" dirty="0" smtClean="0"/>
                        <a:t>Integrate</a:t>
                      </a:r>
                      <a:endParaRPr lang="en-US" sz="1100" dirty="0"/>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sz="1100" dirty="0" smtClean="0"/>
                        <a:t>No Change</a:t>
                      </a:r>
                      <a:endParaRPr lang="en-US" sz="1100" dirty="0"/>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185738" marR="0" indent="-185738" algn="l" defTabSz="457200" rtl="0" eaLnBrk="1" fontAlgn="auto" latinLnBrk="0" hangingPunct="1">
                        <a:lnSpc>
                          <a:spcPct val="100000"/>
                        </a:lnSpc>
                        <a:spcBef>
                          <a:spcPts val="0"/>
                        </a:spcBef>
                        <a:spcAft>
                          <a:spcPts val="0"/>
                        </a:spcAft>
                        <a:buClrTx/>
                        <a:buSzTx/>
                        <a:buFontTx/>
                        <a:buAutoNum type="arabicPeriod"/>
                        <a:tabLst/>
                        <a:defRPr/>
                      </a:pPr>
                      <a:r>
                        <a:rPr lang="en-US" sz="1100" kern="1200" dirty="0" smtClean="0">
                          <a:solidFill>
                            <a:schemeClr val="dk1"/>
                          </a:solidFill>
                          <a:latin typeface="+mn-lt"/>
                          <a:ea typeface="+mn-ea"/>
                          <a:cs typeface="+mn-cs"/>
                        </a:rPr>
                        <a:t>No changes to existing local Payment Gateway</a:t>
                      </a: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14424415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fr-FR" altLang="ko-KR" dirty="0"/>
              <a:t>Application Architecture</a:t>
            </a:r>
            <a:endParaRPr lang="en-US" dirty="0"/>
          </a:p>
        </p:txBody>
      </p:sp>
      <p:sp>
        <p:nvSpPr>
          <p:cNvPr id="6" name="Text Placeholder 5"/>
          <p:cNvSpPr>
            <a:spLocks noGrp="1"/>
          </p:cNvSpPr>
          <p:nvPr>
            <p:ph type="body" sz="quarter" idx="13"/>
          </p:nvPr>
        </p:nvSpPr>
        <p:spPr/>
        <p:txBody>
          <a:bodyPr/>
          <a:lstStyle/>
          <a:p>
            <a:pPr marL="0" indent="0">
              <a:buNone/>
            </a:pPr>
            <a:r>
              <a:rPr lang="en-US" altLang="ko-KR" dirty="0"/>
              <a:t>Application Landscape Details (4/4)</a:t>
            </a:r>
          </a:p>
        </p:txBody>
      </p:sp>
      <p:sp>
        <p:nvSpPr>
          <p:cNvPr id="4" name="Slide Number Placeholder 3"/>
          <p:cNvSpPr>
            <a:spLocks noGrp="1"/>
          </p:cNvSpPr>
          <p:nvPr>
            <p:ph type="sldNum" sz="quarter" idx="4"/>
          </p:nvPr>
        </p:nvSpPr>
        <p:spPr/>
        <p:txBody>
          <a:bodyPr/>
          <a:lstStyle/>
          <a:p>
            <a:fld id="{3801209A-EBCB-4229-9A21-B7869465F47A}" type="slidenum">
              <a:rPr lang="fr-FR" smtClean="0"/>
              <a:pPr/>
              <a:t>17</a:t>
            </a:fld>
            <a:endParaRPr lang="fr-FR" dirty="0"/>
          </a:p>
        </p:txBody>
      </p:sp>
      <p:graphicFrame>
        <p:nvGraphicFramePr>
          <p:cNvPr id="7" name="Table 6"/>
          <p:cNvGraphicFramePr>
            <a:graphicFrameLocks noGrp="1"/>
          </p:cNvGraphicFramePr>
          <p:nvPr>
            <p:extLst>
              <p:ext uri="{D42A27DB-BD31-4B8C-83A1-F6EECF244321}">
                <p14:modId xmlns:p14="http://schemas.microsoft.com/office/powerpoint/2010/main" val="3911036627"/>
              </p:ext>
            </p:extLst>
          </p:nvPr>
        </p:nvGraphicFramePr>
        <p:xfrm>
          <a:off x="777000" y="1212250"/>
          <a:ext cx="8352000" cy="2036400"/>
        </p:xfrm>
        <a:graphic>
          <a:graphicData uri="http://schemas.openxmlformats.org/drawingml/2006/table">
            <a:tbl>
              <a:tblPr firstRow="1" bandRow="1">
                <a:tableStyleId>{5C22544A-7EE6-4342-B048-85BDC9FD1C3A}</a:tableStyleId>
              </a:tblPr>
              <a:tblGrid>
                <a:gridCol w="360000"/>
                <a:gridCol w="1152000"/>
                <a:gridCol w="1152000"/>
                <a:gridCol w="648000"/>
                <a:gridCol w="648000"/>
                <a:gridCol w="648000"/>
                <a:gridCol w="3744000"/>
              </a:tblGrid>
              <a:tr h="0">
                <a:tc rowSpan="2">
                  <a:txBody>
                    <a:bodyPr/>
                    <a:lstStyle/>
                    <a:p>
                      <a:pPr algn="ctr"/>
                      <a:r>
                        <a:rPr lang="en-US" sz="1100" dirty="0" smtClean="0"/>
                        <a:t>#</a:t>
                      </a:r>
                      <a:endParaRPr lang="en-US" sz="1100" dirty="0"/>
                    </a:p>
                  </a:txBody>
                  <a:tcPr marL="36000" marR="36000" marT="3600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rowSpan="2">
                  <a:txBody>
                    <a:bodyPr/>
                    <a:lstStyle/>
                    <a:p>
                      <a:pPr algn="ctr"/>
                      <a:r>
                        <a:rPr lang="en-US" sz="1100" dirty="0" smtClean="0"/>
                        <a:t>Solution</a:t>
                      </a:r>
                      <a:endParaRPr lang="en-US" sz="1100" dirty="0"/>
                    </a:p>
                  </a:txBody>
                  <a:tcPr marL="36000" marR="36000" marT="3600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rowSpan="2">
                  <a:txBody>
                    <a:bodyPr/>
                    <a:lstStyle/>
                    <a:p>
                      <a:pPr algn="ctr"/>
                      <a:r>
                        <a:rPr lang="en-US" sz="1100" dirty="0" smtClean="0"/>
                        <a:t>Technology</a:t>
                      </a:r>
                      <a:endParaRPr lang="en-US" sz="1100" dirty="0"/>
                    </a:p>
                  </a:txBody>
                  <a:tcPr marL="36000" marR="36000" marT="3600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rowSpan="2">
                  <a:txBody>
                    <a:bodyPr/>
                    <a:lstStyle/>
                    <a:p>
                      <a:pPr algn="ctr"/>
                      <a:r>
                        <a:rPr lang="en-US" sz="1100" dirty="0" smtClean="0"/>
                        <a:t>Status</a:t>
                      </a:r>
                      <a:endParaRPr lang="en-US" sz="1100" dirty="0"/>
                    </a:p>
                  </a:txBody>
                  <a:tcPr marL="36000" marR="36000" marT="3600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gridSpan="2">
                  <a:txBody>
                    <a:bodyPr/>
                    <a:lstStyle/>
                    <a:p>
                      <a:pPr algn="ctr"/>
                      <a:r>
                        <a:rPr lang="en-US" sz="1100" dirty="0" smtClean="0"/>
                        <a:t>Scope</a:t>
                      </a:r>
                      <a:endParaRPr lang="en-US" sz="1100" dirty="0"/>
                    </a:p>
                  </a:txBody>
                  <a:tcPr marL="36000" marR="36000" marT="3600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hMerge="1">
                  <a:txBody>
                    <a:bodyPr/>
                    <a:lstStyle/>
                    <a:p>
                      <a:endParaRPr lang="en-US" sz="1000" dirty="0"/>
                    </a:p>
                  </a:txBody>
                  <a:tcPr marL="36000" marR="36000" marT="36000" marB="36000"/>
                </a:tc>
                <a:tc rowSpan="2">
                  <a:txBody>
                    <a:bodyPr/>
                    <a:lstStyle/>
                    <a:p>
                      <a:pPr algn="ctr"/>
                      <a:r>
                        <a:rPr lang="en-US" sz="1100" dirty="0" smtClean="0"/>
                        <a:t>Description</a:t>
                      </a:r>
                      <a:endParaRPr lang="en-US" sz="1100" dirty="0"/>
                    </a:p>
                  </a:txBody>
                  <a:tcPr marL="36000" marR="36000" marT="3600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0">
                <a:tc vMerge="1">
                  <a:txBody>
                    <a:bodyPr/>
                    <a:lstStyle/>
                    <a:p>
                      <a:endParaRPr lang="en-US" sz="1000" dirty="0"/>
                    </a:p>
                  </a:txBody>
                  <a:tcPr marL="36000" marR="36000" marT="36000" marB="36000"/>
                </a:tc>
                <a:tc vMerge="1">
                  <a:txBody>
                    <a:bodyPr/>
                    <a:lstStyle/>
                    <a:p>
                      <a:endParaRPr lang="en-US" sz="1000" dirty="0"/>
                    </a:p>
                  </a:txBody>
                  <a:tcPr marL="36000" marR="36000" marT="36000" marB="36000"/>
                </a:tc>
                <a:tc vMerge="1">
                  <a:txBody>
                    <a:bodyPr/>
                    <a:lstStyle/>
                    <a:p>
                      <a:endParaRPr lang="en-US" sz="1000" dirty="0"/>
                    </a:p>
                  </a:txBody>
                  <a:tcPr marL="36000" marR="36000" marT="36000" marB="36000"/>
                </a:tc>
                <a:tc vMerge="1">
                  <a:txBody>
                    <a:bodyPr/>
                    <a:lstStyle/>
                    <a:p>
                      <a:endParaRPr lang="en-US" sz="1000" dirty="0"/>
                    </a:p>
                  </a:txBody>
                  <a:tcPr marL="36000" marR="36000" marT="36000" marB="36000"/>
                </a:tc>
                <a:tc>
                  <a:txBody>
                    <a:bodyPr/>
                    <a:lstStyle/>
                    <a:p>
                      <a:pPr algn="ctr"/>
                      <a:r>
                        <a:rPr lang="en-US" sz="1100" b="1" dirty="0" smtClean="0">
                          <a:solidFill>
                            <a:schemeClr val="bg1"/>
                          </a:solidFill>
                        </a:rPr>
                        <a:t>Build</a:t>
                      </a:r>
                      <a:endParaRPr lang="en-US" sz="1100" b="1" dirty="0">
                        <a:solidFill>
                          <a:schemeClr val="bg1"/>
                        </a:solidFill>
                      </a:endParaRPr>
                    </a:p>
                  </a:txBody>
                  <a:tcPr marL="36000" marR="36000" marT="3600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solidFill>
                  </a:tcPr>
                </a:tc>
                <a:tc>
                  <a:txBody>
                    <a:bodyPr/>
                    <a:lstStyle/>
                    <a:p>
                      <a:pPr algn="ctr"/>
                      <a:r>
                        <a:rPr lang="en-US" sz="1100" b="1" dirty="0" smtClean="0">
                          <a:solidFill>
                            <a:schemeClr val="bg1"/>
                          </a:solidFill>
                        </a:rPr>
                        <a:t>Infra</a:t>
                      </a:r>
                      <a:endParaRPr lang="en-US" sz="1100" b="1" dirty="0">
                        <a:solidFill>
                          <a:schemeClr val="bg1"/>
                        </a:solidFill>
                      </a:endParaRPr>
                    </a:p>
                  </a:txBody>
                  <a:tcPr marL="36000" marR="36000" marT="36000" marB="36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solidFill>
                  </a:tcPr>
                </a:tc>
                <a:tc vMerge="1">
                  <a:txBody>
                    <a:bodyPr/>
                    <a:lstStyle/>
                    <a:p>
                      <a:endParaRPr lang="en-US" sz="1000" dirty="0"/>
                    </a:p>
                  </a:txBody>
                  <a:tcPr marL="36000" marR="36000" marT="36000" marB="36000"/>
                </a:tc>
              </a:tr>
              <a:tr h="0">
                <a:tc>
                  <a:txBody>
                    <a:bodyPr/>
                    <a:lstStyle/>
                    <a:p>
                      <a:r>
                        <a:rPr lang="en-US" sz="1100" dirty="0" smtClean="0"/>
                        <a:t>23</a:t>
                      </a:r>
                      <a:endParaRPr lang="en-US" sz="1100" dirty="0"/>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sz="1100" dirty="0" smtClean="0"/>
                        <a:t>Health Claims Portal / Mobile App</a:t>
                      </a:r>
                      <a:endParaRPr lang="en-US" sz="1100" dirty="0"/>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sz="1100" kern="1200" dirty="0" smtClean="0">
                          <a:solidFill>
                            <a:schemeClr val="dk1"/>
                          </a:solidFill>
                          <a:latin typeface="+mn-lt"/>
                          <a:ea typeface="+mn-ea"/>
                          <a:cs typeface="+mn-cs"/>
                        </a:rPr>
                        <a:t>Java</a:t>
                      </a:r>
                      <a:endParaRPr lang="en-US" sz="1100" kern="1200" dirty="0">
                        <a:solidFill>
                          <a:schemeClr val="dk1"/>
                        </a:solidFill>
                        <a:latin typeface="+mn-lt"/>
                        <a:ea typeface="+mn-ea"/>
                        <a:cs typeface="+mn-cs"/>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sz="1100" kern="1200" dirty="0" smtClean="0">
                          <a:solidFill>
                            <a:schemeClr val="dk1"/>
                          </a:solidFill>
                          <a:latin typeface="+mn-lt"/>
                          <a:ea typeface="+mn-ea"/>
                          <a:cs typeface="+mn-cs"/>
                        </a:rPr>
                        <a:t>Existing</a:t>
                      </a:r>
                      <a:endParaRPr lang="en-US" sz="1100" kern="1200" dirty="0">
                        <a:solidFill>
                          <a:schemeClr val="dk1"/>
                        </a:solidFill>
                        <a:latin typeface="+mn-lt"/>
                        <a:ea typeface="+mn-ea"/>
                        <a:cs typeface="+mn-cs"/>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kern="1200" dirty="0" smtClean="0">
                          <a:solidFill>
                            <a:schemeClr val="dk1"/>
                          </a:solidFill>
                          <a:latin typeface="+mn-lt"/>
                          <a:ea typeface="+mn-ea"/>
                          <a:cs typeface="+mn-cs"/>
                        </a:rPr>
                        <a:t>Integrate</a:t>
                      </a: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sz="1100" kern="1200" dirty="0" smtClean="0">
                          <a:solidFill>
                            <a:schemeClr val="dk1"/>
                          </a:solidFill>
                          <a:latin typeface="+mn-lt"/>
                          <a:ea typeface="+mn-ea"/>
                          <a:cs typeface="+mn-cs"/>
                        </a:rPr>
                        <a:t>No Change</a:t>
                      </a:r>
                      <a:endParaRPr lang="en-US" sz="1100" kern="1200" dirty="0">
                        <a:solidFill>
                          <a:schemeClr val="dk1"/>
                        </a:solidFill>
                        <a:latin typeface="+mn-lt"/>
                        <a:ea typeface="+mn-ea"/>
                        <a:cs typeface="+mn-cs"/>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185738" marR="0" indent="-185738" algn="l" defTabSz="457200" rtl="0" eaLnBrk="1" fontAlgn="auto" latinLnBrk="0" hangingPunct="1">
                        <a:lnSpc>
                          <a:spcPct val="100000"/>
                        </a:lnSpc>
                        <a:spcBef>
                          <a:spcPts val="0"/>
                        </a:spcBef>
                        <a:spcAft>
                          <a:spcPts val="0"/>
                        </a:spcAft>
                        <a:buClrTx/>
                        <a:buSzTx/>
                        <a:buFontTx/>
                        <a:buAutoNum type="arabicPeriod"/>
                        <a:tabLst/>
                        <a:defRPr/>
                      </a:pPr>
                      <a:r>
                        <a:rPr lang="en-US" sz="1100" kern="1200" dirty="0" smtClean="0">
                          <a:solidFill>
                            <a:schemeClr val="dk1"/>
                          </a:solidFill>
                          <a:latin typeface="+mn-lt"/>
                          <a:ea typeface="+mn-ea"/>
                          <a:cs typeface="+mn-cs"/>
                        </a:rPr>
                        <a:t>Project delivers the APIs for</a:t>
                      </a:r>
                      <a:r>
                        <a:rPr lang="en-US" sz="1100" kern="1200" baseline="0" dirty="0" smtClean="0">
                          <a:solidFill>
                            <a:schemeClr val="dk1"/>
                          </a:solidFill>
                          <a:latin typeface="+mn-lt"/>
                          <a:ea typeface="+mn-ea"/>
                          <a:cs typeface="+mn-cs"/>
                        </a:rPr>
                        <a:t> Health Claims Portal.</a:t>
                      </a:r>
                      <a:r>
                        <a:rPr lang="en-US" sz="1100" kern="1200" dirty="0" smtClean="0">
                          <a:solidFill>
                            <a:schemeClr val="dk1"/>
                          </a:solidFill>
                          <a:latin typeface="+mn-lt"/>
                          <a:ea typeface="+mn-ea"/>
                          <a:cs typeface="+mn-cs"/>
                        </a:rPr>
                        <a:t> Integration is required to and from Health Claims Portal to Health Claims system.</a:t>
                      </a: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0">
                <a:tc>
                  <a:txBody>
                    <a:bodyPr/>
                    <a:lstStyle/>
                    <a:p>
                      <a:r>
                        <a:rPr lang="en-US" sz="1100" dirty="0" smtClean="0"/>
                        <a:t>24</a:t>
                      </a:r>
                      <a:endParaRPr lang="en-US" sz="1100" dirty="0"/>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sz="1100" dirty="0" smtClean="0"/>
                        <a:t>Third Party Administration</a:t>
                      </a:r>
                      <a:endParaRPr lang="en-US" sz="1100" dirty="0"/>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sz="1100" kern="1200" dirty="0" smtClean="0">
                          <a:solidFill>
                            <a:schemeClr val="dk1"/>
                          </a:solidFill>
                          <a:latin typeface="+mn-lt"/>
                          <a:ea typeface="+mn-ea"/>
                          <a:cs typeface="+mn-cs"/>
                        </a:rPr>
                        <a:t>Local Component</a:t>
                      </a:r>
                      <a:endParaRPr lang="en-US" sz="1100" kern="1200" dirty="0">
                        <a:solidFill>
                          <a:schemeClr val="dk1"/>
                        </a:solidFill>
                        <a:latin typeface="+mn-lt"/>
                        <a:ea typeface="+mn-ea"/>
                        <a:cs typeface="+mn-cs"/>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altLang="ko-KR" sz="1100" kern="1200" dirty="0" smtClean="0">
                          <a:solidFill>
                            <a:schemeClr val="dk1"/>
                          </a:solidFill>
                          <a:latin typeface="+mn-lt"/>
                          <a:ea typeface="+mn-ea"/>
                          <a:cs typeface="+mn-cs"/>
                        </a:rPr>
                        <a:t>Existing</a:t>
                      </a:r>
                      <a:endParaRPr lang="en-US" sz="1100" kern="1200" dirty="0">
                        <a:solidFill>
                          <a:schemeClr val="dk1"/>
                        </a:solidFill>
                        <a:latin typeface="+mn-lt"/>
                        <a:ea typeface="+mn-ea"/>
                        <a:cs typeface="+mn-cs"/>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sz="1100" kern="1200" dirty="0" smtClean="0">
                          <a:solidFill>
                            <a:schemeClr val="dk1"/>
                          </a:solidFill>
                          <a:latin typeface="+mn-lt"/>
                          <a:ea typeface="+mn-ea"/>
                          <a:cs typeface="+mn-cs"/>
                        </a:rPr>
                        <a:t>Integrate</a:t>
                      </a:r>
                      <a:endParaRPr lang="en-US" sz="1100" kern="1200" dirty="0">
                        <a:solidFill>
                          <a:schemeClr val="dk1"/>
                        </a:solidFill>
                        <a:latin typeface="+mn-lt"/>
                        <a:ea typeface="+mn-ea"/>
                        <a:cs typeface="+mn-cs"/>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sz="1100" kern="1200" dirty="0" smtClean="0">
                          <a:solidFill>
                            <a:schemeClr val="dk1"/>
                          </a:solidFill>
                          <a:latin typeface="+mn-lt"/>
                          <a:ea typeface="+mn-ea"/>
                          <a:cs typeface="+mn-cs"/>
                        </a:rPr>
                        <a:t>No Change</a:t>
                      </a:r>
                      <a:endParaRPr lang="en-US" sz="1100" kern="1200" dirty="0">
                        <a:solidFill>
                          <a:schemeClr val="dk1"/>
                        </a:solidFill>
                        <a:latin typeface="+mn-lt"/>
                        <a:ea typeface="+mn-ea"/>
                        <a:cs typeface="+mn-cs"/>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185738" marR="0" indent="-185738" algn="l" defTabSz="457200" rtl="0" eaLnBrk="1" fontAlgn="auto" latinLnBrk="0" hangingPunct="1">
                        <a:lnSpc>
                          <a:spcPct val="100000"/>
                        </a:lnSpc>
                        <a:spcBef>
                          <a:spcPts val="0"/>
                        </a:spcBef>
                        <a:spcAft>
                          <a:spcPts val="0"/>
                        </a:spcAft>
                        <a:buClrTx/>
                        <a:buSzTx/>
                        <a:buFontTx/>
                        <a:buAutoNum type="arabicPeriod"/>
                        <a:tabLst/>
                        <a:defRPr/>
                      </a:pPr>
                      <a:r>
                        <a:rPr lang="en-US" sz="1100" kern="1200" dirty="0" smtClean="0">
                          <a:solidFill>
                            <a:schemeClr val="dk1"/>
                          </a:solidFill>
                          <a:latin typeface="+mn-lt"/>
                          <a:ea typeface="+mn-ea"/>
                          <a:cs typeface="+mn-cs"/>
                        </a:rPr>
                        <a:t>Integration is required to and from TPA to Health Claims system.</a:t>
                      </a: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r h="0">
                <a:tc>
                  <a:txBody>
                    <a:bodyPr/>
                    <a:lstStyle/>
                    <a:p>
                      <a:r>
                        <a:rPr lang="en-US" sz="1100" dirty="0" smtClean="0"/>
                        <a:t>25</a:t>
                      </a:r>
                      <a:endParaRPr lang="en-US" sz="1100" dirty="0"/>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sz="1100" dirty="0" smtClean="0"/>
                        <a:t>External Sanction</a:t>
                      </a:r>
                      <a:endParaRPr lang="en-US" sz="1100" dirty="0"/>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sz="1100" kern="1200" dirty="0" smtClean="0">
                          <a:solidFill>
                            <a:schemeClr val="dk1"/>
                          </a:solidFill>
                          <a:latin typeface="+mn-lt"/>
                          <a:ea typeface="+mn-ea"/>
                          <a:cs typeface="+mn-cs"/>
                        </a:rPr>
                        <a:t>Norkom</a:t>
                      </a:r>
                      <a:endParaRPr lang="en-US" sz="1100" kern="1200" dirty="0">
                        <a:solidFill>
                          <a:schemeClr val="dk1"/>
                        </a:solidFill>
                        <a:latin typeface="+mn-lt"/>
                        <a:ea typeface="+mn-ea"/>
                        <a:cs typeface="+mn-cs"/>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sz="1100" kern="1200" dirty="0" smtClean="0">
                          <a:solidFill>
                            <a:schemeClr val="dk1"/>
                          </a:solidFill>
                          <a:latin typeface="+mn-lt"/>
                          <a:ea typeface="+mn-ea"/>
                          <a:cs typeface="+mn-cs"/>
                        </a:rPr>
                        <a:t>New</a:t>
                      </a:r>
                      <a:endParaRPr lang="en-US" sz="1100" kern="1200" dirty="0">
                        <a:solidFill>
                          <a:schemeClr val="dk1"/>
                        </a:solidFill>
                        <a:latin typeface="+mn-lt"/>
                        <a:ea typeface="+mn-ea"/>
                        <a:cs typeface="+mn-cs"/>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sz="1100" kern="1200" dirty="0" smtClean="0">
                          <a:solidFill>
                            <a:schemeClr val="dk1"/>
                          </a:solidFill>
                          <a:latin typeface="+mn-lt"/>
                          <a:ea typeface="+mn-ea"/>
                          <a:cs typeface="+mn-cs"/>
                        </a:rPr>
                        <a:t>Build</a:t>
                      </a:r>
                      <a:endParaRPr lang="en-US" sz="1100" kern="1200" dirty="0">
                        <a:solidFill>
                          <a:schemeClr val="dk1"/>
                        </a:solidFill>
                        <a:latin typeface="+mn-lt"/>
                        <a:ea typeface="+mn-ea"/>
                        <a:cs typeface="+mn-cs"/>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r>
                        <a:rPr lang="en-US" sz="1100" kern="1200" dirty="0" smtClean="0">
                          <a:solidFill>
                            <a:schemeClr val="dk1"/>
                          </a:solidFill>
                          <a:latin typeface="+mn-lt"/>
                          <a:ea typeface="+mn-ea"/>
                          <a:cs typeface="+mn-cs"/>
                        </a:rPr>
                        <a:t>New</a:t>
                      </a:r>
                      <a:endParaRPr lang="en-US" sz="1100" kern="1200" dirty="0">
                        <a:solidFill>
                          <a:schemeClr val="dk1"/>
                        </a:solidFill>
                        <a:latin typeface="+mn-lt"/>
                        <a:ea typeface="+mn-ea"/>
                        <a:cs typeface="+mn-cs"/>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c>
                  <a:txBody>
                    <a:bodyPr/>
                    <a:lstStyle/>
                    <a:p>
                      <a:pPr marL="185738" marR="0" indent="-185738" algn="l" defTabSz="457200" rtl="0" eaLnBrk="1" fontAlgn="auto" latinLnBrk="0" hangingPunct="1">
                        <a:lnSpc>
                          <a:spcPct val="100000"/>
                        </a:lnSpc>
                        <a:spcBef>
                          <a:spcPts val="0"/>
                        </a:spcBef>
                        <a:spcAft>
                          <a:spcPts val="0"/>
                        </a:spcAft>
                        <a:buClrTx/>
                        <a:buSzTx/>
                        <a:buFontTx/>
                        <a:buAutoNum type="arabicPeriod"/>
                        <a:tabLst/>
                        <a:defRPr/>
                      </a:pPr>
                      <a:r>
                        <a:rPr lang="en-US" sz="1100" kern="1200" dirty="0" smtClean="0">
                          <a:solidFill>
                            <a:schemeClr val="dk1"/>
                          </a:solidFill>
                          <a:latin typeface="+mn-lt"/>
                          <a:ea typeface="+mn-ea"/>
                          <a:cs typeface="+mn-cs"/>
                        </a:rPr>
                        <a:t>Integration for</a:t>
                      </a:r>
                      <a:r>
                        <a:rPr lang="en-US" sz="1100" kern="1200" baseline="0" dirty="0" smtClean="0">
                          <a:solidFill>
                            <a:schemeClr val="dk1"/>
                          </a:solidFill>
                          <a:latin typeface="+mn-lt"/>
                          <a:ea typeface="+mn-ea"/>
                          <a:cs typeface="+mn-cs"/>
                        </a:rPr>
                        <a:t> FINEOS to compare claims with restricted list (e.g. provider, member, agent)</a:t>
                      </a:r>
                      <a:endParaRPr lang="en-US" sz="1100" kern="1200" dirty="0" smtClean="0">
                        <a:solidFill>
                          <a:schemeClr val="dk1"/>
                        </a:solidFill>
                        <a:latin typeface="+mn-lt"/>
                        <a:ea typeface="+mn-ea"/>
                        <a:cs typeface="+mn-cs"/>
                      </a:endParaRPr>
                    </a:p>
                    <a:p>
                      <a:pPr marL="185738" marR="0" indent="-185738" algn="l" defTabSz="457200" rtl="0" eaLnBrk="1" fontAlgn="auto" latinLnBrk="0" hangingPunct="1">
                        <a:lnSpc>
                          <a:spcPct val="100000"/>
                        </a:lnSpc>
                        <a:spcBef>
                          <a:spcPts val="0"/>
                        </a:spcBef>
                        <a:spcAft>
                          <a:spcPts val="0"/>
                        </a:spcAft>
                        <a:buClrTx/>
                        <a:buSzTx/>
                        <a:buFontTx/>
                        <a:buAutoNum type="arabicPeriod"/>
                        <a:tabLst/>
                        <a:defRPr/>
                      </a:pPr>
                      <a:r>
                        <a:rPr lang="en-US" sz="1100" kern="1200" dirty="0" smtClean="0">
                          <a:solidFill>
                            <a:schemeClr val="dk1"/>
                          </a:solidFill>
                          <a:latin typeface="+mn-lt"/>
                          <a:ea typeface="+mn-ea"/>
                          <a:cs typeface="+mn-cs"/>
                        </a:rPr>
                        <a:t>New infrastructure</a:t>
                      </a: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4717938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11" name="Object 10" hidden="1"/>
          <p:cNvGraphicFramePr>
            <a:graphicFrameLocks noChangeAspect="1"/>
          </p:cNvGraphicFramePr>
          <p:nvPr>
            <p:custDataLst>
              <p:tags r:id="rId2"/>
            </p:custDataLs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8605"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0" y="0"/>
                        <a:ext cx="158750" cy="158750"/>
                      </a:xfrm>
                      <a:prstGeom prst="rect">
                        <a:avLst/>
                      </a:prstGeom>
                    </p:spPr>
                  </p:pic>
                </p:oleObj>
              </mc:Fallback>
            </mc:AlternateContent>
          </a:graphicData>
        </a:graphic>
      </p:graphicFrame>
      <p:sp>
        <p:nvSpPr>
          <p:cNvPr id="2" name="Titre 1"/>
          <p:cNvSpPr>
            <a:spLocks noGrp="1"/>
          </p:cNvSpPr>
          <p:nvPr>
            <p:ph type="title"/>
            <p:custDataLst>
              <p:tags r:id="rId3"/>
            </p:custDataLst>
          </p:nvPr>
        </p:nvSpPr>
        <p:spPr/>
        <p:txBody>
          <a:bodyPr>
            <a:normAutofit/>
          </a:bodyPr>
          <a:lstStyle/>
          <a:p>
            <a:r>
              <a:rPr lang="fr-FR" altLang="ko-KR" dirty="0" smtClean="0"/>
              <a:t>Data Architecture</a:t>
            </a:r>
            <a:endParaRPr lang="en-US" sz="2000" i="1" dirty="0"/>
          </a:p>
        </p:txBody>
      </p:sp>
      <p:sp>
        <p:nvSpPr>
          <p:cNvPr id="4" name="Text Placeholder 3"/>
          <p:cNvSpPr>
            <a:spLocks noGrp="1"/>
          </p:cNvSpPr>
          <p:nvPr>
            <p:ph type="body" sz="quarter" idx="13"/>
          </p:nvPr>
        </p:nvSpPr>
        <p:spPr/>
        <p:txBody>
          <a:bodyPr/>
          <a:lstStyle/>
          <a:p>
            <a:pPr marL="0" indent="0">
              <a:buNone/>
            </a:pPr>
            <a:r>
              <a:rPr lang="en-US" altLang="ko-KR" dirty="0"/>
              <a:t>Data Architecture </a:t>
            </a:r>
            <a:r>
              <a:rPr lang="en-US" altLang="ko-KR" dirty="0" smtClean="0"/>
              <a:t>Framework &amp; Actualization</a:t>
            </a:r>
            <a:endParaRPr lang="en-US" altLang="ko-KR" dirty="0"/>
          </a:p>
        </p:txBody>
      </p:sp>
      <p:sp>
        <p:nvSpPr>
          <p:cNvPr id="3" name="Espace réservé du numéro de diapositive 2"/>
          <p:cNvSpPr>
            <a:spLocks noGrp="1"/>
          </p:cNvSpPr>
          <p:nvPr>
            <p:ph type="sldNum" sz="quarter" idx="4"/>
            <p:custDataLst>
              <p:tags r:id="rId4"/>
            </p:custDataLst>
          </p:nvPr>
        </p:nvSpPr>
        <p:spPr>
          <a:prstGeom prst="rect">
            <a:avLst/>
          </a:prstGeom>
        </p:spPr>
        <p:txBody>
          <a:bodyPr/>
          <a:lstStyle/>
          <a:p>
            <a:pPr>
              <a:defRPr/>
            </a:pPr>
            <a:fld id="{B3FDAA44-EDE0-4090-9BA4-4F03F87F064E}" type="slidenum">
              <a:rPr lang="fr-FR" smtClean="0">
                <a:latin typeface="+mj-lt"/>
              </a:rPr>
              <a:pPr>
                <a:defRPr/>
              </a:pPr>
              <a:t>18</a:t>
            </a:fld>
            <a:endParaRPr lang="fr-FR" dirty="0">
              <a:latin typeface="+mj-lt"/>
            </a:endParaRPr>
          </a:p>
        </p:txBody>
      </p:sp>
      <p:grpSp>
        <p:nvGrpSpPr>
          <p:cNvPr id="49" name="Groupe 46"/>
          <p:cNvGrpSpPr/>
          <p:nvPr>
            <p:custDataLst>
              <p:tags r:id="rId5"/>
            </p:custDataLst>
          </p:nvPr>
        </p:nvGrpSpPr>
        <p:grpSpPr>
          <a:xfrm>
            <a:off x="2783568" y="5848350"/>
            <a:ext cx="311150" cy="533400"/>
            <a:chOff x="888684" y="6407608"/>
            <a:chExt cx="311150" cy="533400"/>
          </a:xfrm>
        </p:grpSpPr>
        <p:sp>
          <p:nvSpPr>
            <p:cNvPr id="50" name="Rectangle 39"/>
            <p:cNvSpPr>
              <a:spLocks noChangeArrowheads="1"/>
            </p:cNvSpPr>
            <p:nvPr/>
          </p:nvSpPr>
          <p:spPr bwMode="gray">
            <a:xfrm>
              <a:off x="888684" y="6549425"/>
              <a:ext cx="311150" cy="107950"/>
            </a:xfrm>
            <a:prstGeom prst="rect">
              <a:avLst/>
            </a:prstGeom>
            <a:solidFill>
              <a:srgbClr val="008000"/>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486000" rIns="18000" anchor="ctr"/>
            <a:lstStyle/>
            <a:p>
              <a:pPr>
                <a:lnSpc>
                  <a:spcPct val="85000"/>
                </a:lnSpc>
                <a:buClr>
                  <a:srgbClr val="FF3300"/>
                </a:buClr>
                <a:buFont typeface="Wingdings" pitchFamily="2" charset="2"/>
                <a:buNone/>
              </a:pPr>
              <a:r>
                <a:rPr lang="en-US" sz="800" b="0" dirty="0">
                  <a:solidFill>
                    <a:schemeClr val="tx1"/>
                  </a:solidFill>
                  <a:latin typeface="+mn-lt"/>
                </a:rPr>
                <a:t>Interfaced to a building block that can be reused</a:t>
              </a:r>
            </a:p>
          </p:txBody>
        </p:sp>
        <p:sp>
          <p:nvSpPr>
            <p:cNvPr id="51" name="Rectangle 42"/>
            <p:cNvSpPr>
              <a:spLocks noChangeArrowheads="1"/>
            </p:cNvSpPr>
            <p:nvPr/>
          </p:nvSpPr>
          <p:spPr bwMode="gray">
            <a:xfrm>
              <a:off x="888684" y="6691242"/>
              <a:ext cx="311150" cy="107950"/>
            </a:xfrm>
            <a:prstGeom prst="rect">
              <a:avLst/>
            </a:prstGeom>
            <a:solidFill>
              <a:srgbClr val="99CC00"/>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486000" rIns="18000" anchor="ctr"/>
            <a:lstStyle/>
            <a:p>
              <a:pPr>
                <a:lnSpc>
                  <a:spcPct val="85000"/>
                </a:lnSpc>
                <a:buClr>
                  <a:srgbClr val="FF3300"/>
                </a:buClr>
                <a:buFont typeface="Wingdings" pitchFamily="2" charset="2"/>
                <a:buNone/>
              </a:pPr>
              <a:r>
                <a:rPr lang="en-US" sz="800" b="0" dirty="0">
                  <a:solidFill>
                    <a:schemeClr val="tx1"/>
                  </a:solidFill>
                  <a:latin typeface="+mn-lt"/>
                </a:rPr>
                <a:t>Interfaced to a building block, that can be reused or at least Interfaces can be standardized </a:t>
              </a:r>
            </a:p>
          </p:txBody>
        </p:sp>
        <p:sp>
          <p:nvSpPr>
            <p:cNvPr id="52" name="Rectangle 43"/>
            <p:cNvSpPr>
              <a:spLocks noChangeArrowheads="1"/>
            </p:cNvSpPr>
            <p:nvPr/>
          </p:nvSpPr>
          <p:spPr bwMode="gray">
            <a:xfrm>
              <a:off x="888684" y="6833058"/>
              <a:ext cx="311150" cy="107950"/>
            </a:xfrm>
            <a:prstGeom prst="rect">
              <a:avLst/>
            </a:pr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486000" rIns="18000" anchor="ctr"/>
            <a:lstStyle/>
            <a:p>
              <a:pPr>
                <a:lnSpc>
                  <a:spcPct val="85000"/>
                </a:lnSpc>
                <a:buClr>
                  <a:srgbClr val="FF3300"/>
                </a:buClr>
                <a:buFont typeface="Wingdings" pitchFamily="2" charset="2"/>
                <a:buNone/>
              </a:pPr>
              <a:r>
                <a:rPr lang="en-US" sz="800" b="0" dirty="0">
                  <a:solidFill>
                    <a:schemeClr val="tx1"/>
                  </a:solidFill>
                  <a:latin typeface="+mn-lt"/>
                </a:rPr>
                <a:t>Interfaced to a local system, no shared solutions, some interfaces can be standardized, reuse is low </a:t>
              </a:r>
            </a:p>
          </p:txBody>
        </p:sp>
        <p:sp>
          <p:nvSpPr>
            <p:cNvPr id="53" name="Rectangle 39"/>
            <p:cNvSpPr>
              <a:spLocks noChangeArrowheads="1"/>
            </p:cNvSpPr>
            <p:nvPr/>
          </p:nvSpPr>
          <p:spPr bwMode="gray">
            <a:xfrm>
              <a:off x="888684" y="6407608"/>
              <a:ext cx="311150" cy="107950"/>
            </a:xfrm>
            <a:prstGeom prst="rect">
              <a:avLst/>
            </a:prstGeom>
            <a:solidFill>
              <a:srgbClr val="000000"/>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486000" rIns="18000" anchor="ctr"/>
            <a:lstStyle/>
            <a:p>
              <a:pPr>
                <a:lnSpc>
                  <a:spcPct val="85000"/>
                </a:lnSpc>
                <a:buClr>
                  <a:srgbClr val="FF3300"/>
                </a:buClr>
                <a:buFont typeface="Wingdings" pitchFamily="2" charset="2"/>
                <a:buNone/>
              </a:pPr>
              <a:r>
                <a:rPr lang="en-US" sz="800" b="0" dirty="0">
                  <a:solidFill>
                    <a:schemeClr val="tx1"/>
                  </a:solidFill>
                  <a:latin typeface="+mn-lt"/>
                </a:rPr>
                <a:t>Core module</a:t>
              </a:r>
            </a:p>
          </p:txBody>
        </p:sp>
      </p:grpSp>
      <p:grpSp>
        <p:nvGrpSpPr>
          <p:cNvPr id="54" name="Group 53"/>
          <p:cNvGrpSpPr/>
          <p:nvPr/>
        </p:nvGrpSpPr>
        <p:grpSpPr>
          <a:xfrm>
            <a:off x="1604343" y="1268414"/>
            <a:ext cx="6697314" cy="4400500"/>
            <a:chOff x="1654871" y="1268413"/>
            <a:chExt cx="6596258" cy="4334101"/>
          </a:xfrm>
        </p:grpSpPr>
        <p:sp>
          <p:nvSpPr>
            <p:cNvPr id="55" name="Rectangle 476"/>
            <p:cNvSpPr>
              <a:spLocks noChangeArrowheads="1"/>
            </p:cNvSpPr>
            <p:nvPr/>
          </p:nvSpPr>
          <p:spPr bwMode="auto">
            <a:xfrm>
              <a:off x="2231923" y="1902213"/>
              <a:ext cx="5442155" cy="2859867"/>
            </a:xfrm>
            <a:prstGeom prst="rect">
              <a:avLst/>
            </a:prstGeom>
            <a:solidFill>
              <a:schemeClr val="accent1">
                <a:lumMod val="20000"/>
                <a:lumOff val="80000"/>
              </a:schemeClr>
            </a:solidFill>
            <a:ln w="9525" algn="ctr">
              <a:solidFill>
                <a:schemeClr val="bg1">
                  <a:lumMod val="50000"/>
                </a:schemeClr>
              </a:solidFill>
              <a:miter lim="800000"/>
              <a:headEnd/>
              <a:tailEnd/>
            </a:ln>
            <a:effectLst/>
          </p:spPr>
          <p:txBody>
            <a:bodyPr lIns="36000" tIns="36000" rIns="36000" bIns="36000" anchor="t"/>
            <a:lstStyle/>
            <a:p>
              <a:pPr fontAlgn="auto">
                <a:spcBef>
                  <a:spcPts val="0"/>
                </a:spcBef>
                <a:spcAft>
                  <a:spcPts val="0"/>
                </a:spcAft>
              </a:pPr>
              <a:r>
                <a:rPr lang="en-US" sz="1200" kern="0" dirty="0">
                  <a:solidFill>
                    <a:srgbClr val="103184"/>
                  </a:solidFill>
                  <a:latin typeface="+mn-lt"/>
                  <a:cs typeface="ＭＳ Ｐゴシック"/>
                </a:rPr>
                <a:t>Information </a:t>
              </a:r>
            </a:p>
            <a:p>
              <a:pPr fontAlgn="auto">
                <a:spcBef>
                  <a:spcPts val="0"/>
                </a:spcBef>
                <a:spcAft>
                  <a:spcPts val="0"/>
                </a:spcAft>
              </a:pPr>
              <a:r>
                <a:rPr lang="en-US" sz="1200" kern="0" dirty="0">
                  <a:solidFill>
                    <a:srgbClr val="103184"/>
                  </a:solidFill>
                  <a:latin typeface="+mn-lt"/>
                  <a:cs typeface="ＭＳ Ｐゴシック"/>
                </a:rPr>
                <a:t>Services</a:t>
              </a:r>
            </a:p>
          </p:txBody>
        </p:sp>
        <p:sp>
          <p:nvSpPr>
            <p:cNvPr id="56" name="Rechteck 6"/>
            <p:cNvSpPr>
              <a:spLocks noChangeArrowheads="1"/>
            </p:cNvSpPr>
            <p:nvPr/>
          </p:nvSpPr>
          <p:spPr bwMode="auto">
            <a:xfrm>
              <a:off x="2410490" y="2419672"/>
              <a:ext cx="5085020" cy="2205111"/>
            </a:xfrm>
            <a:prstGeom prst="rect">
              <a:avLst/>
            </a:prstGeom>
            <a:solidFill>
              <a:srgbClr val="91C8EB"/>
            </a:solidFill>
            <a:ln w="9525" algn="ctr">
              <a:solidFill>
                <a:schemeClr val="bg1">
                  <a:lumMod val="50000"/>
                </a:schemeClr>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36000" rIns="36000" bIns="36000"/>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200" b="1" i="0" u="none" strike="noStrike" kern="0" cap="none" spc="0" normalizeH="0" baseline="0" noProof="0" dirty="0" smtClean="0">
                  <a:ln>
                    <a:noFill/>
                  </a:ln>
                  <a:solidFill>
                    <a:srgbClr val="103184"/>
                  </a:solidFill>
                  <a:effectLst/>
                  <a:uLnTx/>
                  <a:uFillTx/>
                  <a:latin typeface="+mn-lt"/>
                </a:rPr>
                <a:t>Core Data Services</a:t>
              </a:r>
            </a:p>
          </p:txBody>
        </p:sp>
        <p:sp>
          <p:nvSpPr>
            <p:cNvPr id="57" name="Rectangle 476"/>
            <p:cNvSpPr>
              <a:spLocks noChangeArrowheads="1"/>
            </p:cNvSpPr>
            <p:nvPr/>
          </p:nvSpPr>
          <p:spPr bwMode="auto">
            <a:xfrm>
              <a:off x="2231923" y="4855657"/>
              <a:ext cx="5442155" cy="746857"/>
            </a:xfrm>
            <a:prstGeom prst="rect">
              <a:avLst/>
            </a:prstGeom>
            <a:solidFill>
              <a:schemeClr val="accent1">
                <a:lumMod val="20000"/>
                <a:lumOff val="80000"/>
              </a:schemeClr>
            </a:solidFill>
            <a:ln w="9525" algn="ctr">
              <a:solidFill>
                <a:schemeClr val="bg1">
                  <a:lumMod val="50000"/>
                </a:schemeClr>
              </a:solidFill>
              <a:miter lim="800000"/>
              <a:headEnd/>
              <a:tailEnd/>
            </a:ln>
            <a:effectLst/>
          </p:spPr>
          <p:txBody>
            <a:bodyPr lIns="36000" tIns="36000" rIns="36000" bIns="36000" anchor="t"/>
            <a:lstStyle/>
            <a:p>
              <a:pPr fontAlgn="auto">
                <a:spcBef>
                  <a:spcPts val="0"/>
                </a:spcBef>
                <a:spcAft>
                  <a:spcPts val="0"/>
                </a:spcAft>
              </a:pPr>
              <a:r>
                <a:rPr lang="en-US" sz="1200" kern="0" dirty="0">
                  <a:solidFill>
                    <a:srgbClr val="103184"/>
                  </a:solidFill>
                  <a:latin typeface="+mn-lt"/>
                  <a:cs typeface="ＭＳ Ｐゴシック"/>
                </a:rPr>
                <a:t>Information Stores</a:t>
              </a:r>
            </a:p>
          </p:txBody>
        </p:sp>
        <p:sp>
          <p:nvSpPr>
            <p:cNvPr id="58" name="Rectangle 54"/>
            <p:cNvSpPr>
              <a:spLocks noChangeArrowheads="1"/>
            </p:cNvSpPr>
            <p:nvPr/>
          </p:nvSpPr>
          <p:spPr bwMode="auto">
            <a:xfrm rot="5400000" flipH="1">
              <a:off x="5847464" y="3198848"/>
              <a:ext cx="4334100" cy="473231"/>
            </a:xfrm>
            <a:prstGeom prst="rect">
              <a:avLst/>
            </a:prstGeom>
            <a:solidFill>
              <a:schemeClr val="accent1">
                <a:lumMod val="20000"/>
                <a:lumOff val="80000"/>
              </a:schemeClr>
            </a:solidFill>
            <a:ln w="9525" algn="ctr">
              <a:solidFill>
                <a:schemeClr val="bg1">
                  <a:lumMod val="50000"/>
                </a:schemeClr>
              </a:solidFill>
              <a:miter lim="800000"/>
              <a:headEnd/>
              <a:tailEnd/>
            </a:ln>
            <a:effectLst/>
          </p:spPr>
          <p:txBody>
            <a:bodyPr lIns="36000" tIns="36000" rIns="36000" bIns="36000" anchor="ctr"/>
            <a:lstStyle/>
            <a:p>
              <a:pPr algn="ctr" fontAlgn="auto">
                <a:spcBef>
                  <a:spcPts val="0"/>
                </a:spcBef>
                <a:spcAft>
                  <a:spcPts val="0"/>
                </a:spcAft>
              </a:pPr>
              <a:r>
                <a:rPr lang="en-US" sz="1200" kern="0" dirty="0">
                  <a:solidFill>
                    <a:srgbClr val="103184"/>
                  </a:solidFill>
                  <a:latin typeface="+mn-lt"/>
                  <a:cs typeface="ＭＳ Ｐゴシック"/>
                </a:rPr>
                <a:t>Monitoring &amp; Management</a:t>
              </a:r>
            </a:p>
          </p:txBody>
        </p:sp>
        <p:sp>
          <p:nvSpPr>
            <p:cNvPr id="59" name="Rectangle 53"/>
            <p:cNvSpPr>
              <a:spLocks noChangeArrowheads="1"/>
            </p:cNvSpPr>
            <p:nvPr/>
          </p:nvSpPr>
          <p:spPr bwMode="auto">
            <a:xfrm rot="16200000">
              <a:off x="-275563" y="3198848"/>
              <a:ext cx="4334100" cy="473231"/>
            </a:xfrm>
            <a:prstGeom prst="rect">
              <a:avLst/>
            </a:prstGeom>
            <a:solidFill>
              <a:schemeClr val="accent1">
                <a:lumMod val="20000"/>
                <a:lumOff val="80000"/>
              </a:schemeClr>
            </a:solidFill>
            <a:ln w="9525" algn="ctr">
              <a:solidFill>
                <a:schemeClr val="bg1">
                  <a:lumMod val="50000"/>
                </a:schemeClr>
              </a:solidFill>
              <a:miter lim="800000"/>
              <a:headEnd/>
              <a:tailEnd/>
            </a:ln>
            <a:effectLst/>
          </p:spPr>
          <p:txBody>
            <a:bodyPr lIns="36000" tIns="36000" rIns="36000" bIns="3600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smtClean="0">
                  <a:ln>
                    <a:noFill/>
                  </a:ln>
                  <a:solidFill>
                    <a:srgbClr val="103184"/>
                  </a:solidFill>
                  <a:effectLst/>
                  <a:uLnTx/>
                  <a:uFillTx/>
                  <a:latin typeface="+mn-lt"/>
                  <a:ea typeface="ＭＳ Ｐゴシック" pitchFamily="34" charset="-128"/>
                  <a:cs typeface="ＭＳ Ｐゴシック"/>
                </a:rPr>
                <a:t>Security Services</a:t>
              </a:r>
              <a:endParaRPr kumimoji="0" lang="en-US" sz="1200" b="1" i="0" u="none" strike="noStrike" kern="0" cap="none" spc="0" normalizeH="0" baseline="0" noProof="0" dirty="0">
                <a:ln>
                  <a:noFill/>
                </a:ln>
                <a:solidFill>
                  <a:srgbClr val="103184"/>
                </a:solidFill>
                <a:effectLst/>
                <a:uLnTx/>
                <a:uFillTx/>
                <a:latin typeface="+mn-lt"/>
                <a:ea typeface="ＭＳ Ｐゴシック" pitchFamily="34" charset="-128"/>
                <a:cs typeface="ＭＳ Ｐゴシック"/>
              </a:endParaRPr>
            </a:p>
          </p:txBody>
        </p:sp>
        <p:sp>
          <p:nvSpPr>
            <p:cNvPr id="60" name="Rectangle 476"/>
            <p:cNvSpPr>
              <a:spLocks noChangeArrowheads="1"/>
            </p:cNvSpPr>
            <p:nvPr/>
          </p:nvSpPr>
          <p:spPr bwMode="auto">
            <a:xfrm>
              <a:off x="2231923" y="1268413"/>
              <a:ext cx="5442155" cy="540225"/>
            </a:xfrm>
            <a:prstGeom prst="rect">
              <a:avLst/>
            </a:prstGeom>
            <a:solidFill>
              <a:schemeClr val="accent1">
                <a:lumMod val="20000"/>
                <a:lumOff val="80000"/>
              </a:schemeClr>
            </a:solidFill>
            <a:ln w="9525" algn="ctr">
              <a:solidFill>
                <a:schemeClr val="bg1">
                  <a:lumMod val="50000"/>
                </a:schemeClr>
              </a:solidFill>
              <a:miter lim="800000"/>
              <a:headEnd/>
              <a:tailEnd/>
            </a:ln>
            <a:effectLst/>
          </p:spPr>
          <p:txBody>
            <a:bodyPr lIns="36000" tIns="36000" rIns="36000" bIns="36000" anchor="t"/>
            <a:lstStyle/>
            <a:p>
              <a:pPr fontAlgn="auto">
                <a:spcBef>
                  <a:spcPts val="0"/>
                </a:spcBef>
                <a:spcAft>
                  <a:spcPts val="0"/>
                </a:spcAft>
              </a:pPr>
              <a:r>
                <a:rPr lang="en-US" sz="1200" kern="0" dirty="0">
                  <a:solidFill>
                    <a:srgbClr val="103184"/>
                  </a:solidFill>
                  <a:latin typeface="+mn-lt"/>
                  <a:cs typeface="ＭＳ Ｐゴシック"/>
                </a:rPr>
                <a:t>Data Access</a:t>
              </a:r>
            </a:p>
            <a:p>
              <a:pPr fontAlgn="auto">
                <a:spcBef>
                  <a:spcPts val="0"/>
                </a:spcBef>
                <a:spcAft>
                  <a:spcPts val="0"/>
                </a:spcAft>
              </a:pPr>
              <a:r>
                <a:rPr lang="en-US" sz="1200" kern="0" dirty="0">
                  <a:solidFill>
                    <a:srgbClr val="103184"/>
                  </a:solidFill>
                  <a:latin typeface="+mn-lt"/>
                  <a:cs typeface="ＭＳ Ｐゴシック"/>
                </a:rPr>
                <a:t>&amp; Analysis</a:t>
              </a:r>
            </a:p>
          </p:txBody>
        </p:sp>
        <p:grpSp>
          <p:nvGrpSpPr>
            <p:cNvPr id="61" name="Group 60"/>
            <p:cNvGrpSpPr/>
            <p:nvPr/>
          </p:nvGrpSpPr>
          <p:grpSpPr>
            <a:xfrm>
              <a:off x="3337560" y="1355317"/>
              <a:ext cx="4272006" cy="366419"/>
              <a:chOff x="3223260" y="1399983"/>
              <a:chExt cx="4272006" cy="277086"/>
            </a:xfrm>
          </p:grpSpPr>
          <p:sp>
            <p:nvSpPr>
              <p:cNvPr id="87" name="Text Box 244"/>
              <p:cNvSpPr txBox="1">
                <a:spLocks noChangeArrowheads="1"/>
              </p:cNvSpPr>
              <p:nvPr/>
            </p:nvSpPr>
            <p:spPr bwMode="auto">
              <a:xfrm>
                <a:off x="3223260" y="1399983"/>
                <a:ext cx="721625" cy="277086"/>
              </a:xfrm>
              <a:prstGeom prst="rect">
                <a:avLst/>
              </a:prstGeom>
              <a:solidFill>
                <a:schemeClr val="tx1"/>
              </a:solidFill>
              <a:ln w="9525" algn="ctr">
                <a:solidFill>
                  <a:schemeClr val="bg1">
                    <a:lumMod val="50000"/>
                  </a:schemeClr>
                </a:solidFill>
                <a:miter lim="800000"/>
                <a:headEnd/>
                <a:tailEnd/>
              </a:ln>
              <a:effectLst/>
            </p:spPr>
            <p:txBody>
              <a:bodyPr lIns="0" tIns="0" rIns="0" bIns="0" anchor="ctr" anchorCtr="1"/>
              <a:lstStyle>
                <a:defPPr>
                  <a:defRPr lang="fr-FR"/>
                </a:defPPr>
                <a:lvl1pPr marL="0" marR="0" lvl="0" indent="0" algn="ctr" defTabSz="914400" eaLnBrk="1" fontAlgn="auto" latinLnBrk="0" hangingPunct="1">
                  <a:lnSpc>
                    <a:spcPct val="90000"/>
                  </a:lnSpc>
                  <a:spcBef>
                    <a:spcPct val="25000"/>
                  </a:spcBef>
                  <a:spcAft>
                    <a:spcPts val="0"/>
                  </a:spcAft>
                  <a:buClrTx/>
                  <a:buSzTx/>
                  <a:buFontTx/>
                  <a:buNone/>
                  <a:tabLst/>
                  <a:defRPr kumimoji="0" sz="800" b="0" i="0" u="none" strike="noStrike" kern="0" cap="none" spc="0" normalizeH="0" baseline="0">
                    <a:ln>
                      <a:noFill/>
                    </a:ln>
                    <a:solidFill>
                      <a:schemeClr val="bg1"/>
                    </a:solidFill>
                    <a:effectLst/>
                    <a:uLnTx/>
                    <a:uFillTx/>
                    <a:latin typeface="+mn-lt"/>
                    <a:cs typeface="ＭＳ Ｐゴシック"/>
                  </a:defRPr>
                </a:lvl1pPr>
              </a:lstStyle>
              <a:p>
                <a:r>
                  <a:rPr lang="en-US" dirty="0"/>
                  <a:t>Applications (OLTP simple query)</a:t>
                </a:r>
              </a:p>
            </p:txBody>
          </p:sp>
          <p:sp>
            <p:nvSpPr>
              <p:cNvPr id="88" name="Text Box 244"/>
              <p:cNvSpPr txBox="1">
                <a:spLocks noChangeArrowheads="1"/>
              </p:cNvSpPr>
              <p:nvPr/>
            </p:nvSpPr>
            <p:spPr bwMode="auto">
              <a:xfrm>
                <a:off x="5886043" y="1399983"/>
                <a:ext cx="721625" cy="277086"/>
              </a:xfrm>
              <a:prstGeom prst="rect">
                <a:avLst/>
              </a:prstGeom>
              <a:solidFill>
                <a:srgbClr val="00B050"/>
              </a:solidFill>
              <a:ln w="9525" algn="ctr">
                <a:solidFill>
                  <a:schemeClr val="bg1">
                    <a:lumMod val="50000"/>
                  </a:schemeClr>
                </a:solidFill>
                <a:miter lim="800000"/>
                <a:headEnd/>
                <a:tailEnd/>
              </a:ln>
              <a:effectLst/>
            </p:spPr>
            <p:txBody>
              <a:bodyPr lIns="0" tIns="0" rIns="0" bIns="0" anchor="ctr" anchorCtr="1"/>
              <a:lstStyle>
                <a:defPPr>
                  <a:defRPr lang="en-US"/>
                </a:defPPr>
                <a:lvl1pPr algn="ctr" eaLnBrk="1" fontAlgn="auto" hangingPunct="1">
                  <a:lnSpc>
                    <a:spcPct val="90000"/>
                  </a:lnSpc>
                  <a:spcBef>
                    <a:spcPct val="25000"/>
                  </a:spcBef>
                  <a:spcAft>
                    <a:spcPts val="0"/>
                  </a:spcAft>
                  <a:defRPr sz="700" kern="0">
                    <a:solidFill>
                      <a:srgbClr val="103184"/>
                    </a:solidFill>
                    <a:latin typeface="Verdana" pitchFamily="34" charset="0"/>
                    <a:ea typeface="ＭＳ Ｐゴシック" pitchFamily="34" charset="-128"/>
                    <a:cs typeface="ＭＳ Ｐゴシック"/>
                  </a:defRPr>
                </a:lvl1pPr>
              </a:lstStyle>
              <a:p>
                <a:pPr marL="0" marR="0" lvl="0" indent="0" algn="ctr" defTabSz="914400" eaLnBrk="1" fontAlgn="base" latinLnBrk="0" hangingPunct="1">
                  <a:lnSpc>
                    <a:spcPct val="90000"/>
                  </a:lnSpc>
                  <a:spcBef>
                    <a:spcPct val="25000"/>
                  </a:spcBef>
                  <a:spcAft>
                    <a:spcPct val="0"/>
                  </a:spcAft>
                  <a:buClrTx/>
                  <a:buSzTx/>
                  <a:buFontTx/>
                  <a:buNone/>
                  <a:tabLst/>
                  <a:defRPr/>
                </a:pPr>
                <a:r>
                  <a:rPr kumimoji="0" lang="en-US" sz="800" b="0" i="0" u="none" strike="noStrike" kern="0" cap="none" spc="0" normalizeH="0" baseline="0" noProof="0" dirty="0">
                    <a:ln>
                      <a:noFill/>
                    </a:ln>
                    <a:solidFill>
                      <a:schemeClr val="bg1"/>
                    </a:solidFill>
                    <a:effectLst/>
                    <a:uLnTx/>
                    <a:uFillTx/>
                    <a:latin typeface="+mn-lt"/>
                    <a:ea typeface="ＭＳ Ｐゴシック" pitchFamily="34" charset="-128"/>
                  </a:rPr>
                  <a:t>Reporting (</a:t>
                </a:r>
                <a:r>
                  <a:rPr kumimoji="0" lang="en-US" sz="800" b="0" i="0" u="none" strike="noStrike" kern="0" cap="none" spc="0" normalizeH="0" baseline="0" noProof="0" dirty="0" smtClean="0">
                    <a:ln>
                      <a:noFill/>
                    </a:ln>
                    <a:solidFill>
                      <a:schemeClr val="bg1"/>
                    </a:solidFill>
                    <a:effectLst/>
                    <a:uLnTx/>
                    <a:uFillTx/>
                    <a:latin typeface="+mn-lt"/>
                    <a:ea typeface="ＭＳ Ｐゴシック" pitchFamily="34" charset="-128"/>
                  </a:rPr>
                  <a:t>interactive </a:t>
                </a:r>
                <a:r>
                  <a:rPr kumimoji="0" lang="en-US" sz="800" b="0" i="0" u="none" strike="noStrike" kern="0" cap="none" spc="0" normalizeH="0" baseline="0" noProof="0" dirty="0">
                    <a:ln>
                      <a:noFill/>
                    </a:ln>
                    <a:solidFill>
                      <a:schemeClr val="bg1"/>
                    </a:solidFill>
                    <a:effectLst/>
                    <a:uLnTx/>
                    <a:uFillTx/>
                    <a:latin typeface="+mn-lt"/>
                    <a:ea typeface="ＭＳ Ｐゴシック" pitchFamily="34" charset="-128"/>
                  </a:rPr>
                  <a:t>&amp; publishing)</a:t>
                </a:r>
              </a:p>
            </p:txBody>
          </p:sp>
          <p:sp>
            <p:nvSpPr>
              <p:cNvPr id="89" name="Text Box 244"/>
              <p:cNvSpPr txBox="1">
                <a:spLocks noChangeArrowheads="1"/>
              </p:cNvSpPr>
              <p:nvPr/>
            </p:nvSpPr>
            <p:spPr bwMode="auto">
              <a:xfrm>
                <a:off x="6773641" y="1399983"/>
                <a:ext cx="721625" cy="277086"/>
              </a:xfrm>
              <a:prstGeom prst="rect">
                <a:avLst/>
              </a:prstGeom>
              <a:solidFill>
                <a:srgbClr val="BDDEF3"/>
              </a:solidFill>
              <a:ln w="9525" algn="ctr">
                <a:solidFill>
                  <a:schemeClr val="bg1">
                    <a:lumMod val="50000"/>
                  </a:schemeClr>
                </a:solidFill>
                <a:miter lim="800000"/>
                <a:headEnd/>
                <a:tailEnd/>
              </a:ln>
              <a:effectLst/>
            </p:spPr>
            <p:txBody>
              <a:bodyPr lIns="0" tIns="0" rIns="0" bIns="0" anchor="ctr" anchorCtr="1"/>
              <a:lstStyle>
                <a:defPPr>
                  <a:defRPr lang="en-US"/>
                </a:defPPr>
                <a:lvl1pPr algn="ctr" eaLnBrk="1" fontAlgn="auto" hangingPunct="1">
                  <a:lnSpc>
                    <a:spcPct val="90000"/>
                  </a:lnSpc>
                  <a:spcBef>
                    <a:spcPct val="25000"/>
                  </a:spcBef>
                  <a:spcAft>
                    <a:spcPts val="0"/>
                  </a:spcAft>
                  <a:defRPr sz="700" kern="0">
                    <a:solidFill>
                      <a:srgbClr val="103184"/>
                    </a:solidFill>
                    <a:latin typeface="Verdana" pitchFamily="34" charset="0"/>
                    <a:ea typeface="ＭＳ Ｐゴシック" pitchFamily="34" charset="-128"/>
                    <a:cs typeface="ＭＳ Ｐゴシック"/>
                  </a:defRPr>
                </a:lvl1pPr>
              </a:lstStyle>
              <a:p>
                <a:pPr marL="0" marR="0" lvl="0" indent="0" algn="ctr" defTabSz="914400" eaLnBrk="1" fontAlgn="auto" latinLnBrk="0" hangingPunct="1">
                  <a:lnSpc>
                    <a:spcPct val="90000"/>
                  </a:lnSpc>
                  <a:spcBef>
                    <a:spcPct val="25000"/>
                  </a:spcBef>
                  <a:spcAft>
                    <a:spcPts val="0"/>
                  </a:spcAft>
                  <a:buClrTx/>
                  <a:buSzTx/>
                  <a:buFontTx/>
                  <a:buNone/>
                  <a:tabLst/>
                  <a:defRPr/>
                </a:pPr>
                <a:r>
                  <a:rPr kumimoji="0" lang="en-US" sz="800" b="0" i="0" u="none" strike="noStrike" kern="0" cap="none" spc="0" normalizeH="0" baseline="0" noProof="0" dirty="0" smtClean="0">
                    <a:ln>
                      <a:noFill/>
                    </a:ln>
                    <a:solidFill>
                      <a:srgbClr val="103184"/>
                    </a:solidFill>
                    <a:effectLst/>
                    <a:uLnTx/>
                    <a:uFillTx/>
                    <a:latin typeface="+mn-lt"/>
                    <a:ea typeface="ＭＳ Ｐゴシック" pitchFamily="34" charset="-128"/>
                  </a:rPr>
                  <a:t>Dashboard</a:t>
                </a:r>
                <a:endParaRPr kumimoji="0" lang="en-US" sz="800" b="0" i="0" u="none" strike="noStrike" kern="0" cap="none" spc="0" normalizeH="0" baseline="0" noProof="0" dirty="0">
                  <a:ln>
                    <a:noFill/>
                  </a:ln>
                  <a:solidFill>
                    <a:srgbClr val="103184"/>
                  </a:solidFill>
                  <a:effectLst/>
                  <a:uLnTx/>
                  <a:uFillTx/>
                  <a:latin typeface="+mn-lt"/>
                  <a:ea typeface="ＭＳ Ｐゴシック" pitchFamily="34" charset="-128"/>
                </a:endParaRPr>
              </a:p>
            </p:txBody>
          </p:sp>
          <p:sp>
            <p:nvSpPr>
              <p:cNvPr id="90" name="Text Box 244"/>
              <p:cNvSpPr txBox="1">
                <a:spLocks noChangeArrowheads="1"/>
              </p:cNvSpPr>
              <p:nvPr/>
            </p:nvSpPr>
            <p:spPr bwMode="auto">
              <a:xfrm>
                <a:off x="4998449" y="1399983"/>
                <a:ext cx="721625" cy="277086"/>
              </a:xfrm>
              <a:prstGeom prst="rect">
                <a:avLst/>
              </a:prstGeom>
              <a:solidFill>
                <a:srgbClr val="BDDEF3"/>
              </a:solidFill>
              <a:ln w="9525" algn="ctr">
                <a:solidFill>
                  <a:schemeClr val="bg1">
                    <a:lumMod val="50000"/>
                  </a:schemeClr>
                </a:solidFill>
                <a:miter lim="800000"/>
                <a:headEnd/>
                <a:tailEnd/>
              </a:ln>
              <a:effectLst/>
            </p:spPr>
            <p:txBody>
              <a:bodyPr lIns="0" tIns="0" rIns="0" bIns="0" anchor="ctr" anchorCtr="1"/>
              <a:lstStyle>
                <a:defPPr>
                  <a:defRPr lang="en-US"/>
                </a:defPPr>
                <a:lvl1pPr algn="ctr" eaLnBrk="1" fontAlgn="auto" hangingPunct="1">
                  <a:lnSpc>
                    <a:spcPct val="90000"/>
                  </a:lnSpc>
                  <a:spcBef>
                    <a:spcPct val="25000"/>
                  </a:spcBef>
                  <a:spcAft>
                    <a:spcPts val="0"/>
                  </a:spcAft>
                  <a:defRPr sz="700" kern="0">
                    <a:solidFill>
                      <a:srgbClr val="103184"/>
                    </a:solidFill>
                    <a:latin typeface="Verdana" pitchFamily="34" charset="0"/>
                    <a:ea typeface="ＭＳ Ｐゴシック" pitchFamily="34" charset="-128"/>
                    <a:cs typeface="ＭＳ Ｐゴシック"/>
                  </a:defRPr>
                </a:lvl1pPr>
              </a:lstStyle>
              <a:p>
                <a:pPr marL="0" marR="0" lvl="0" indent="0" algn="ctr" defTabSz="914400" eaLnBrk="1" fontAlgn="base" latinLnBrk="0" hangingPunct="1">
                  <a:lnSpc>
                    <a:spcPct val="90000"/>
                  </a:lnSpc>
                  <a:spcBef>
                    <a:spcPct val="25000"/>
                  </a:spcBef>
                  <a:spcAft>
                    <a:spcPct val="0"/>
                  </a:spcAft>
                  <a:buClrTx/>
                  <a:buSzTx/>
                  <a:buFontTx/>
                  <a:buNone/>
                  <a:tabLst/>
                  <a:defRPr/>
                </a:pPr>
                <a:r>
                  <a:rPr kumimoji="0" lang="en-US" sz="800" b="0" i="0" u="none" strike="noStrike" kern="0" cap="none" spc="0" normalizeH="0" baseline="0" noProof="0" dirty="0">
                    <a:ln>
                      <a:noFill/>
                    </a:ln>
                    <a:solidFill>
                      <a:srgbClr val="103184"/>
                    </a:solidFill>
                    <a:effectLst/>
                    <a:uLnTx/>
                    <a:uFillTx/>
                    <a:latin typeface="+mn-lt"/>
                    <a:ea typeface="ＭＳ Ｐゴシック" pitchFamily="34" charset="-128"/>
                  </a:rPr>
                  <a:t>Statistical Analysis </a:t>
                </a:r>
                <a:r>
                  <a:rPr kumimoji="0" lang="en-US" sz="800" b="0" i="0" u="none" strike="noStrike" kern="0" cap="none" spc="0" normalizeH="0" baseline="0" noProof="0" dirty="0" smtClean="0">
                    <a:ln>
                      <a:noFill/>
                    </a:ln>
                    <a:solidFill>
                      <a:srgbClr val="103184"/>
                    </a:solidFill>
                    <a:effectLst/>
                    <a:uLnTx/>
                    <a:uFillTx/>
                    <a:latin typeface="+mn-lt"/>
                    <a:ea typeface="ＭＳ Ｐゴシック" pitchFamily="34" charset="-128"/>
                  </a:rPr>
                  <a:t>&amp;</a:t>
                </a:r>
                <a:br>
                  <a:rPr kumimoji="0" lang="en-US" sz="800" b="0" i="0" u="none" strike="noStrike" kern="0" cap="none" spc="0" normalizeH="0" baseline="0" noProof="0" dirty="0" smtClean="0">
                    <a:ln>
                      <a:noFill/>
                    </a:ln>
                    <a:solidFill>
                      <a:srgbClr val="103184"/>
                    </a:solidFill>
                    <a:effectLst/>
                    <a:uLnTx/>
                    <a:uFillTx/>
                    <a:latin typeface="+mn-lt"/>
                    <a:ea typeface="ＭＳ Ｐゴシック" pitchFamily="34" charset="-128"/>
                  </a:rPr>
                </a:br>
                <a:r>
                  <a:rPr kumimoji="0" lang="en-US" sz="800" b="0" i="0" u="none" strike="noStrike" kern="0" cap="none" spc="0" normalizeH="0" baseline="0" noProof="0" dirty="0" smtClean="0">
                    <a:ln>
                      <a:noFill/>
                    </a:ln>
                    <a:solidFill>
                      <a:srgbClr val="103184"/>
                    </a:solidFill>
                    <a:effectLst/>
                    <a:uLnTx/>
                    <a:uFillTx/>
                    <a:latin typeface="+mn-lt"/>
                    <a:ea typeface="ＭＳ Ｐゴシック" pitchFamily="34" charset="-128"/>
                  </a:rPr>
                  <a:t>Data mining</a:t>
                </a:r>
                <a:endParaRPr kumimoji="0" lang="en-US" sz="800" b="0" i="0" u="none" strike="noStrike" kern="0" cap="none" spc="0" normalizeH="0" baseline="0" noProof="0" dirty="0">
                  <a:ln>
                    <a:noFill/>
                  </a:ln>
                  <a:solidFill>
                    <a:srgbClr val="103184"/>
                  </a:solidFill>
                  <a:effectLst/>
                  <a:uLnTx/>
                  <a:uFillTx/>
                  <a:latin typeface="+mn-lt"/>
                  <a:ea typeface="ＭＳ Ｐゴシック" pitchFamily="34" charset="-128"/>
                </a:endParaRPr>
              </a:p>
            </p:txBody>
          </p:sp>
          <p:sp>
            <p:nvSpPr>
              <p:cNvPr id="91" name="Text Box 244"/>
              <p:cNvSpPr txBox="1">
                <a:spLocks noChangeArrowheads="1"/>
              </p:cNvSpPr>
              <p:nvPr/>
            </p:nvSpPr>
            <p:spPr bwMode="auto">
              <a:xfrm>
                <a:off x="4110855" y="1399983"/>
                <a:ext cx="721625" cy="277086"/>
              </a:xfrm>
              <a:prstGeom prst="rect">
                <a:avLst/>
              </a:prstGeom>
              <a:solidFill>
                <a:srgbClr val="BDDEF3"/>
              </a:solidFill>
              <a:ln w="9525" algn="ctr">
                <a:solidFill>
                  <a:schemeClr val="bg1">
                    <a:lumMod val="50000"/>
                  </a:schemeClr>
                </a:solidFill>
                <a:miter lim="800000"/>
                <a:headEnd/>
                <a:tailEnd/>
              </a:ln>
              <a:effectLst/>
            </p:spPr>
            <p:txBody>
              <a:bodyPr lIns="0" tIns="0" rIns="0" bIns="0" anchor="ctr" anchorCtr="1"/>
              <a:lstStyle>
                <a:defPPr>
                  <a:defRPr lang="en-US"/>
                </a:defPPr>
                <a:lvl1pPr algn="ctr" eaLnBrk="1" fontAlgn="auto" hangingPunct="1">
                  <a:lnSpc>
                    <a:spcPct val="90000"/>
                  </a:lnSpc>
                  <a:spcBef>
                    <a:spcPct val="25000"/>
                  </a:spcBef>
                  <a:spcAft>
                    <a:spcPts val="0"/>
                  </a:spcAft>
                  <a:defRPr sz="700" kern="0">
                    <a:solidFill>
                      <a:srgbClr val="103184"/>
                    </a:solidFill>
                    <a:latin typeface="Verdana" pitchFamily="34" charset="0"/>
                    <a:ea typeface="ＭＳ Ｐゴシック" pitchFamily="34" charset="-128"/>
                    <a:cs typeface="ＭＳ Ｐゴシック"/>
                  </a:defRPr>
                </a:lvl1pPr>
              </a:lstStyle>
              <a:p>
                <a:pPr marL="0" marR="0" lvl="0" indent="0" algn="ctr" defTabSz="914400" eaLnBrk="1" fontAlgn="base" latinLnBrk="0" hangingPunct="1">
                  <a:lnSpc>
                    <a:spcPct val="90000"/>
                  </a:lnSpc>
                  <a:spcBef>
                    <a:spcPct val="25000"/>
                  </a:spcBef>
                  <a:spcAft>
                    <a:spcPct val="0"/>
                  </a:spcAft>
                  <a:buClrTx/>
                  <a:buSzTx/>
                  <a:buFontTx/>
                  <a:buNone/>
                  <a:tabLst/>
                  <a:defRPr/>
                </a:pPr>
                <a:r>
                  <a:rPr kumimoji="0" lang="en-US" sz="800" b="0" i="0" u="none" strike="noStrike" kern="0" cap="none" spc="0" normalizeH="0" baseline="0" noProof="0" dirty="0">
                    <a:ln>
                      <a:noFill/>
                    </a:ln>
                    <a:solidFill>
                      <a:srgbClr val="103184"/>
                    </a:solidFill>
                    <a:effectLst/>
                    <a:uLnTx/>
                    <a:uFillTx/>
                    <a:latin typeface="+mn-lt"/>
                    <a:ea typeface="ＭＳ Ｐゴシック" pitchFamily="34" charset="-128"/>
                  </a:rPr>
                  <a:t>OLAP Data </a:t>
                </a:r>
              </a:p>
              <a:p>
                <a:pPr marL="0" marR="0" lvl="0" indent="0" algn="ctr" defTabSz="914400" eaLnBrk="1" fontAlgn="base" latinLnBrk="0" hangingPunct="1">
                  <a:lnSpc>
                    <a:spcPct val="90000"/>
                  </a:lnSpc>
                  <a:spcBef>
                    <a:spcPct val="25000"/>
                  </a:spcBef>
                  <a:spcAft>
                    <a:spcPct val="0"/>
                  </a:spcAft>
                  <a:buClrTx/>
                  <a:buSzTx/>
                  <a:buFontTx/>
                  <a:buNone/>
                  <a:tabLst/>
                  <a:defRPr/>
                </a:pPr>
                <a:r>
                  <a:rPr kumimoji="0" lang="en-US" sz="800" b="0" i="0" u="none" strike="noStrike" kern="0" cap="none" spc="0" normalizeH="0" baseline="0" noProof="0" dirty="0">
                    <a:ln>
                      <a:noFill/>
                    </a:ln>
                    <a:solidFill>
                      <a:srgbClr val="103184"/>
                    </a:solidFill>
                    <a:effectLst/>
                    <a:uLnTx/>
                    <a:uFillTx/>
                    <a:latin typeface="+mn-lt"/>
                    <a:ea typeface="ＭＳ Ｐゴシック" pitchFamily="34" charset="-128"/>
                  </a:rPr>
                  <a:t>analysis</a:t>
                </a:r>
              </a:p>
            </p:txBody>
          </p:sp>
        </p:grpSp>
        <p:grpSp>
          <p:nvGrpSpPr>
            <p:cNvPr id="62" name="Group 61"/>
            <p:cNvGrpSpPr/>
            <p:nvPr/>
          </p:nvGrpSpPr>
          <p:grpSpPr>
            <a:xfrm>
              <a:off x="3337560" y="1978101"/>
              <a:ext cx="4272007" cy="366419"/>
              <a:chOff x="3225998" y="2022767"/>
              <a:chExt cx="4272007" cy="277086"/>
            </a:xfrm>
          </p:grpSpPr>
          <p:sp>
            <p:nvSpPr>
              <p:cNvPr id="82" name="Text Box 244"/>
              <p:cNvSpPr txBox="1">
                <a:spLocks noChangeArrowheads="1"/>
              </p:cNvSpPr>
              <p:nvPr/>
            </p:nvSpPr>
            <p:spPr bwMode="auto">
              <a:xfrm>
                <a:off x="3225998" y="2022767"/>
                <a:ext cx="721625" cy="277086"/>
              </a:xfrm>
              <a:prstGeom prst="rect">
                <a:avLst/>
              </a:prstGeom>
              <a:solidFill>
                <a:srgbClr val="00B050"/>
              </a:solidFill>
              <a:ln w="9525" algn="ctr">
                <a:solidFill>
                  <a:schemeClr val="bg1">
                    <a:lumMod val="50000"/>
                  </a:schemeClr>
                </a:solidFill>
                <a:miter lim="800000"/>
                <a:headEnd/>
                <a:tailEnd/>
              </a:ln>
              <a:effectLst/>
            </p:spPr>
            <p:txBody>
              <a:bodyPr lIns="0" tIns="0" rIns="0" bIns="0" anchor="ctr" anchorCtr="1"/>
              <a:lstStyle>
                <a:defPPr>
                  <a:defRPr lang="fr-FR"/>
                </a:defPPr>
                <a:lvl1pPr algn="ctr">
                  <a:lnSpc>
                    <a:spcPct val="90000"/>
                  </a:lnSpc>
                  <a:spcBef>
                    <a:spcPct val="25000"/>
                  </a:spcBef>
                  <a:defRPr sz="800" b="0" kern="0">
                    <a:solidFill>
                      <a:schemeClr val="bg1"/>
                    </a:solidFill>
                    <a:latin typeface="+mn-lt"/>
                    <a:cs typeface="ＭＳ Ｐゴシック"/>
                  </a:defRPr>
                </a:lvl1pPr>
              </a:lstStyle>
              <a:p>
                <a:r>
                  <a:rPr lang="en-US" dirty="0"/>
                  <a:t>Master Data Management</a:t>
                </a:r>
              </a:p>
            </p:txBody>
          </p:sp>
          <p:sp>
            <p:nvSpPr>
              <p:cNvPr id="83" name="Text Box 244"/>
              <p:cNvSpPr txBox="1">
                <a:spLocks noChangeArrowheads="1"/>
              </p:cNvSpPr>
              <p:nvPr/>
            </p:nvSpPr>
            <p:spPr bwMode="auto">
              <a:xfrm>
                <a:off x="5888788" y="2022767"/>
                <a:ext cx="721625" cy="277086"/>
              </a:xfrm>
              <a:prstGeom prst="rect">
                <a:avLst/>
              </a:prstGeom>
              <a:solidFill>
                <a:srgbClr val="BDDEF3"/>
              </a:solidFill>
              <a:ln w="9525" algn="ctr">
                <a:solidFill>
                  <a:schemeClr val="bg1">
                    <a:lumMod val="50000"/>
                  </a:schemeClr>
                </a:solidFill>
                <a:miter lim="800000"/>
                <a:headEnd/>
                <a:tailEnd/>
              </a:ln>
              <a:effectLst/>
            </p:spPr>
            <p:txBody>
              <a:bodyPr lIns="0" tIns="0" rIns="0" bIns="0" anchor="ctr" anchorCtr="1"/>
              <a:lstStyle>
                <a:defPPr>
                  <a:defRPr lang="en-US"/>
                </a:defPPr>
                <a:lvl1pPr algn="ctr" eaLnBrk="1" fontAlgn="auto" hangingPunct="1">
                  <a:lnSpc>
                    <a:spcPct val="90000"/>
                  </a:lnSpc>
                  <a:spcBef>
                    <a:spcPct val="25000"/>
                  </a:spcBef>
                  <a:spcAft>
                    <a:spcPts val="0"/>
                  </a:spcAft>
                  <a:defRPr sz="700" kern="0">
                    <a:solidFill>
                      <a:srgbClr val="103184"/>
                    </a:solidFill>
                    <a:latin typeface="Verdana" pitchFamily="34" charset="0"/>
                    <a:ea typeface="ＭＳ Ｐゴシック" pitchFamily="34" charset="-128"/>
                    <a:cs typeface="ＭＳ Ｐゴシック"/>
                  </a:defRPr>
                </a:lvl1pPr>
              </a:lstStyle>
              <a:p>
                <a:pPr marL="0" marR="0" lvl="0" indent="0" algn="ctr" defTabSz="914400" eaLnBrk="1" fontAlgn="auto" latinLnBrk="0" hangingPunct="1">
                  <a:lnSpc>
                    <a:spcPct val="90000"/>
                  </a:lnSpc>
                  <a:spcBef>
                    <a:spcPct val="25000"/>
                  </a:spcBef>
                  <a:spcAft>
                    <a:spcPts val="0"/>
                  </a:spcAft>
                  <a:buClrTx/>
                  <a:buSzTx/>
                  <a:buFontTx/>
                  <a:buNone/>
                  <a:tabLst/>
                  <a:defRPr/>
                </a:pPr>
                <a:r>
                  <a:rPr kumimoji="0" lang="en-US" sz="800" b="0" i="0" u="none" strike="noStrike" kern="0" cap="none" spc="0" normalizeH="0" baseline="0" noProof="0" dirty="0" smtClean="0">
                    <a:ln>
                      <a:noFill/>
                    </a:ln>
                    <a:solidFill>
                      <a:srgbClr val="103184"/>
                    </a:solidFill>
                    <a:effectLst/>
                    <a:uLnTx/>
                    <a:uFillTx/>
                    <a:latin typeface="+mn-lt"/>
                    <a:ea typeface="ＭＳ Ｐゴシック" pitchFamily="34" charset="-128"/>
                  </a:rPr>
                  <a:t>Business Object services</a:t>
                </a:r>
                <a:endParaRPr kumimoji="0" lang="en-US" sz="800" b="0" i="0" u="none" strike="noStrike" kern="0" cap="none" spc="0" normalizeH="0" baseline="0" noProof="0" dirty="0">
                  <a:ln>
                    <a:noFill/>
                  </a:ln>
                  <a:solidFill>
                    <a:srgbClr val="103184"/>
                  </a:solidFill>
                  <a:effectLst/>
                  <a:uLnTx/>
                  <a:uFillTx/>
                  <a:latin typeface="+mn-lt"/>
                  <a:ea typeface="ＭＳ Ｐゴシック" pitchFamily="34" charset="-128"/>
                </a:endParaRPr>
              </a:p>
            </p:txBody>
          </p:sp>
          <p:sp>
            <p:nvSpPr>
              <p:cNvPr id="84" name="Text Box 244"/>
              <p:cNvSpPr txBox="1">
                <a:spLocks noChangeArrowheads="1"/>
              </p:cNvSpPr>
              <p:nvPr/>
            </p:nvSpPr>
            <p:spPr bwMode="auto">
              <a:xfrm>
                <a:off x="6776380" y="2022767"/>
                <a:ext cx="721625" cy="277086"/>
              </a:xfrm>
              <a:prstGeom prst="rect">
                <a:avLst/>
              </a:prstGeom>
              <a:solidFill>
                <a:srgbClr val="BDDEF3"/>
              </a:solidFill>
              <a:ln w="9525" algn="ctr">
                <a:solidFill>
                  <a:schemeClr val="bg1">
                    <a:lumMod val="50000"/>
                  </a:schemeClr>
                </a:solidFill>
                <a:miter lim="800000"/>
                <a:headEnd/>
                <a:tailEnd/>
              </a:ln>
              <a:effectLst/>
            </p:spPr>
            <p:txBody>
              <a:bodyPr lIns="0" tIns="0" rIns="0" bIns="0" anchor="ctr" anchorCtr="1"/>
              <a:lstStyle>
                <a:defPPr>
                  <a:defRPr lang="en-US"/>
                </a:defPPr>
                <a:lvl1pPr algn="ctr" eaLnBrk="1" fontAlgn="auto" hangingPunct="1">
                  <a:lnSpc>
                    <a:spcPct val="90000"/>
                  </a:lnSpc>
                  <a:spcBef>
                    <a:spcPct val="25000"/>
                  </a:spcBef>
                  <a:spcAft>
                    <a:spcPts val="0"/>
                  </a:spcAft>
                  <a:defRPr sz="700" kern="0">
                    <a:solidFill>
                      <a:srgbClr val="103184"/>
                    </a:solidFill>
                    <a:latin typeface="Verdana" pitchFamily="34" charset="0"/>
                    <a:ea typeface="ＭＳ Ｐゴシック" pitchFamily="34" charset="-128"/>
                    <a:cs typeface="ＭＳ Ｐゴシック"/>
                  </a:defRPr>
                </a:lvl1pPr>
              </a:lstStyle>
              <a:p>
                <a:pPr marL="0" marR="0" lvl="0" indent="0" algn="ctr" defTabSz="914400" eaLnBrk="1" fontAlgn="auto" latinLnBrk="0" hangingPunct="1">
                  <a:lnSpc>
                    <a:spcPct val="90000"/>
                  </a:lnSpc>
                  <a:spcBef>
                    <a:spcPct val="25000"/>
                  </a:spcBef>
                  <a:spcAft>
                    <a:spcPts val="0"/>
                  </a:spcAft>
                  <a:buClrTx/>
                  <a:buSzTx/>
                  <a:buFontTx/>
                  <a:buNone/>
                  <a:tabLst/>
                  <a:defRPr/>
                </a:pPr>
                <a:r>
                  <a:rPr kumimoji="0" lang="en-US" sz="800" b="0" i="0" u="none" strike="noStrike" kern="0" cap="none" spc="0" normalizeH="0" baseline="0" noProof="0" dirty="0" smtClean="0">
                    <a:ln>
                      <a:noFill/>
                    </a:ln>
                    <a:solidFill>
                      <a:srgbClr val="103184"/>
                    </a:solidFill>
                    <a:effectLst/>
                    <a:uLnTx/>
                    <a:uFillTx/>
                    <a:latin typeface="+mn-lt"/>
                    <a:ea typeface="ＭＳ Ｐゴシック" pitchFamily="34" charset="-128"/>
                  </a:rPr>
                  <a:t>Search</a:t>
                </a:r>
                <a:br>
                  <a:rPr kumimoji="0" lang="en-US" sz="800" b="0" i="0" u="none" strike="noStrike" kern="0" cap="none" spc="0" normalizeH="0" baseline="0" noProof="0" dirty="0" smtClean="0">
                    <a:ln>
                      <a:noFill/>
                    </a:ln>
                    <a:solidFill>
                      <a:srgbClr val="103184"/>
                    </a:solidFill>
                    <a:effectLst/>
                    <a:uLnTx/>
                    <a:uFillTx/>
                    <a:latin typeface="+mn-lt"/>
                    <a:ea typeface="ＭＳ Ｐゴシック" pitchFamily="34" charset="-128"/>
                  </a:rPr>
                </a:br>
                <a:r>
                  <a:rPr kumimoji="0" lang="en-US" sz="800" b="0" i="0" u="none" strike="noStrike" kern="0" cap="none" spc="0" normalizeH="0" baseline="0" noProof="0" dirty="0" smtClean="0">
                    <a:ln>
                      <a:noFill/>
                    </a:ln>
                    <a:solidFill>
                      <a:srgbClr val="103184"/>
                    </a:solidFill>
                    <a:effectLst/>
                    <a:uLnTx/>
                    <a:uFillTx/>
                    <a:latin typeface="+mn-lt"/>
                    <a:ea typeface="ＭＳ Ｐゴシック" pitchFamily="34" charset="-128"/>
                  </a:rPr>
                  <a:t>services</a:t>
                </a:r>
                <a:endParaRPr kumimoji="0" lang="en-US" sz="800" b="0" i="0" u="none" strike="noStrike" kern="0" cap="none" spc="0" normalizeH="0" baseline="0" noProof="0" dirty="0">
                  <a:ln>
                    <a:noFill/>
                  </a:ln>
                  <a:solidFill>
                    <a:srgbClr val="103184"/>
                  </a:solidFill>
                  <a:effectLst/>
                  <a:uLnTx/>
                  <a:uFillTx/>
                  <a:latin typeface="+mn-lt"/>
                  <a:ea typeface="ＭＳ Ｐゴシック" pitchFamily="34" charset="-128"/>
                </a:endParaRPr>
              </a:p>
            </p:txBody>
          </p:sp>
          <p:sp>
            <p:nvSpPr>
              <p:cNvPr id="85" name="Text Box 244"/>
              <p:cNvSpPr txBox="1">
                <a:spLocks noChangeArrowheads="1"/>
              </p:cNvSpPr>
              <p:nvPr/>
            </p:nvSpPr>
            <p:spPr bwMode="auto">
              <a:xfrm>
                <a:off x="5001191" y="2022767"/>
                <a:ext cx="721625" cy="277086"/>
              </a:xfrm>
              <a:prstGeom prst="rect">
                <a:avLst/>
              </a:prstGeom>
              <a:solidFill>
                <a:srgbClr val="BDDEF3"/>
              </a:solidFill>
              <a:ln w="9525" algn="ctr">
                <a:solidFill>
                  <a:schemeClr val="bg1">
                    <a:lumMod val="50000"/>
                  </a:schemeClr>
                </a:solidFill>
                <a:miter lim="800000"/>
                <a:headEnd/>
                <a:tailEnd/>
              </a:ln>
              <a:effectLst/>
            </p:spPr>
            <p:txBody>
              <a:bodyPr lIns="0" tIns="0" rIns="0" bIns="0" anchor="ctr" anchorCtr="1"/>
              <a:lstStyle>
                <a:defPPr>
                  <a:defRPr lang="en-US"/>
                </a:defPPr>
                <a:lvl1pPr algn="ctr" eaLnBrk="1" fontAlgn="auto" hangingPunct="1">
                  <a:lnSpc>
                    <a:spcPct val="90000"/>
                  </a:lnSpc>
                  <a:spcBef>
                    <a:spcPct val="25000"/>
                  </a:spcBef>
                  <a:spcAft>
                    <a:spcPts val="0"/>
                  </a:spcAft>
                  <a:defRPr sz="700" kern="0">
                    <a:solidFill>
                      <a:srgbClr val="103184"/>
                    </a:solidFill>
                    <a:latin typeface="Verdana" pitchFamily="34" charset="0"/>
                    <a:ea typeface="ＭＳ Ｐゴシック" pitchFamily="34" charset="-128"/>
                    <a:cs typeface="ＭＳ Ｐゴシック"/>
                  </a:defRPr>
                </a:lvl1pPr>
              </a:lstStyle>
              <a:p>
                <a:pPr marL="0" marR="0" lvl="0" indent="0" algn="ctr" defTabSz="914400" eaLnBrk="1" fontAlgn="auto" latinLnBrk="0" hangingPunct="1">
                  <a:lnSpc>
                    <a:spcPct val="90000"/>
                  </a:lnSpc>
                  <a:spcBef>
                    <a:spcPct val="25000"/>
                  </a:spcBef>
                  <a:spcAft>
                    <a:spcPts val="0"/>
                  </a:spcAft>
                  <a:buClrTx/>
                  <a:buSzTx/>
                  <a:buFontTx/>
                  <a:buNone/>
                  <a:tabLst/>
                  <a:defRPr/>
                </a:pPr>
                <a:r>
                  <a:rPr kumimoji="0" lang="en-US" sz="800" b="0" i="0" u="none" strike="noStrike" kern="0" cap="none" spc="0" normalizeH="0" baseline="0" noProof="0" dirty="0">
                    <a:ln>
                      <a:noFill/>
                    </a:ln>
                    <a:solidFill>
                      <a:srgbClr val="103184"/>
                    </a:solidFill>
                    <a:effectLst/>
                    <a:uLnTx/>
                    <a:uFillTx/>
                    <a:latin typeface="+mn-lt"/>
                    <a:ea typeface="ＭＳ Ｐゴシック" pitchFamily="34" charset="-128"/>
                  </a:rPr>
                  <a:t>Real-Time &amp; </a:t>
                </a:r>
                <a:r>
                  <a:rPr kumimoji="0" lang="en-US" sz="800" b="0" i="0" u="none" strike="noStrike" kern="0" cap="none" spc="0" normalizeH="0" baseline="0" noProof="0" dirty="0" err="1">
                    <a:ln>
                      <a:noFill/>
                    </a:ln>
                    <a:solidFill>
                      <a:srgbClr val="103184"/>
                    </a:solidFill>
                    <a:effectLst/>
                    <a:uLnTx/>
                    <a:uFillTx/>
                    <a:latin typeface="+mn-lt"/>
                    <a:ea typeface="ＭＳ Ｐゴシック" pitchFamily="34" charset="-128"/>
                  </a:rPr>
                  <a:t>BigData</a:t>
                </a:r>
                <a:endParaRPr kumimoji="0" lang="en-US" sz="800" b="0" i="0" u="none" strike="noStrike" kern="0" cap="none" spc="0" normalizeH="0" baseline="0" noProof="0" dirty="0">
                  <a:ln>
                    <a:noFill/>
                  </a:ln>
                  <a:solidFill>
                    <a:srgbClr val="103184"/>
                  </a:solidFill>
                  <a:effectLst/>
                  <a:uLnTx/>
                  <a:uFillTx/>
                  <a:latin typeface="+mn-lt"/>
                  <a:ea typeface="ＭＳ Ｐゴシック" pitchFamily="34" charset="-128"/>
                </a:endParaRPr>
              </a:p>
              <a:p>
                <a:pPr marL="0" marR="0" lvl="0" indent="0" algn="ctr" defTabSz="914400" eaLnBrk="1" fontAlgn="auto" latinLnBrk="0" hangingPunct="1">
                  <a:lnSpc>
                    <a:spcPct val="90000"/>
                  </a:lnSpc>
                  <a:spcBef>
                    <a:spcPct val="25000"/>
                  </a:spcBef>
                  <a:spcAft>
                    <a:spcPts val="0"/>
                  </a:spcAft>
                  <a:buClrTx/>
                  <a:buSzTx/>
                  <a:buFontTx/>
                  <a:buNone/>
                  <a:tabLst/>
                  <a:defRPr/>
                </a:pPr>
                <a:r>
                  <a:rPr kumimoji="0" lang="en-US" sz="800" b="0" i="0" u="none" strike="noStrike" kern="0" cap="none" spc="0" normalizeH="0" baseline="0" noProof="0" dirty="0">
                    <a:ln>
                      <a:noFill/>
                    </a:ln>
                    <a:solidFill>
                      <a:srgbClr val="103184"/>
                    </a:solidFill>
                    <a:effectLst/>
                    <a:uLnTx/>
                    <a:uFillTx/>
                    <a:latin typeface="+mn-lt"/>
                    <a:ea typeface="ＭＳ Ｐゴシック" pitchFamily="34" charset="-128"/>
                  </a:rPr>
                  <a:t>Analytics</a:t>
                </a:r>
              </a:p>
            </p:txBody>
          </p:sp>
          <p:sp>
            <p:nvSpPr>
              <p:cNvPr id="86" name="Text Box 244"/>
              <p:cNvSpPr txBox="1">
                <a:spLocks noChangeArrowheads="1"/>
              </p:cNvSpPr>
              <p:nvPr/>
            </p:nvSpPr>
            <p:spPr bwMode="auto">
              <a:xfrm>
                <a:off x="4113595" y="2022767"/>
                <a:ext cx="721625" cy="277086"/>
              </a:xfrm>
              <a:prstGeom prst="rect">
                <a:avLst/>
              </a:prstGeom>
              <a:solidFill>
                <a:srgbClr val="BDDEF3"/>
              </a:solidFill>
              <a:ln w="9525" algn="ctr">
                <a:solidFill>
                  <a:schemeClr val="bg1">
                    <a:lumMod val="50000"/>
                  </a:schemeClr>
                </a:solidFill>
                <a:miter lim="800000"/>
                <a:headEnd/>
                <a:tailEnd/>
              </a:ln>
              <a:effectLst/>
            </p:spPr>
            <p:txBody>
              <a:bodyPr lIns="0" tIns="0" rIns="0" bIns="0" anchor="ctr" anchorCtr="1"/>
              <a:lstStyle>
                <a:defPPr>
                  <a:defRPr lang="fr-FR"/>
                </a:defPPr>
                <a:lvl1pPr marL="0" marR="0" lvl="0" indent="0" algn="ctr" defTabSz="914400" eaLnBrk="1" fontAlgn="auto" latinLnBrk="0" hangingPunct="1">
                  <a:lnSpc>
                    <a:spcPct val="90000"/>
                  </a:lnSpc>
                  <a:spcBef>
                    <a:spcPct val="25000"/>
                  </a:spcBef>
                  <a:spcAft>
                    <a:spcPts val="0"/>
                  </a:spcAft>
                  <a:buClrTx/>
                  <a:buSzTx/>
                  <a:buFontTx/>
                  <a:buNone/>
                  <a:tabLst/>
                  <a:defRPr kumimoji="0" sz="800" b="0" i="0" u="none" strike="noStrike" kern="0" cap="none" spc="0" normalizeH="0" baseline="0">
                    <a:ln>
                      <a:noFill/>
                    </a:ln>
                    <a:solidFill>
                      <a:srgbClr val="103184"/>
                    </a:solidFill>
                    <a:effectLst/>
                    <a:uLnTx/>
                    <a:uFillTx/>
                    <a:latin typeface="+mn-lt"/>
                    <a:cs typeface="ＭＳ Ｐゴシック"/>
                  </a:defRPr>
                </a:lvl1pPr>
              </a:lstStyle>
              <a:p>
                <a:r>
                  <a:rPr lang="en-US" dirty="0"/>
                  <a:t>Meta Data Management</a:t>
                </a:r>
              </a:p>
            </p:txBody>
          </p:sp>
        </p:grpSp>
        <p:sp>
          <p:nvSpPr>
            <p:cNvPr id="63" name="Rechteck 6"/>
            <p:cNvSpPr>
              <a:spLocks noChangeArrowheads="1"/>
            </p:cNvSpPr>
            <p:nvPr/>
          </p:nvSpPr>
          <p:spPr bwMode="auto">
            <a:xfrm>
              <a:off x="2889801" y="3711374"/>
              <a:ext cx="3549232" cy="729548"/>
            </a:xfrm>
            <a:prstGeom prst="rect">
              <a:avLst/>
            </a:prstGeom>
            <a:noFill/>
            <a:ln w="19050" algn="ctr">
              <a:solidFill>
                <a:schemeClr val="tx2"/>
              </a:solidFill>
              <a:prstDash val="dash"/>
              <a:round/>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36000" rIns="36000" bIns="36000"/>
            <a:lstStyle/>
            <a:p>
              <a:pPr algn="ctr" eaLnBrk="0" hangingPunct="0"/>
              <a:r>
                <a:rPr lang="en-US" sz="1050" kern="0" dirty="0">
                  <a:solidFill>
                    <a:srgbClr val="103184"/>
                  </a:solidFill>
                  <a:latin typeface="+mn-lt"/>
                </a:rPr>
                <a:t>Data Governance</a:t>
              </a:r>
            </a:p>
          </p:txBody>
        </p:sp>
        <p:sp>
          <p:nvSpPr>
            <p:cNvPr id="64" name="Rechteck 6"/>
            <p:cNvSpPr>
              <a:spLocks noChangeArrowheads="1"/>
            </p:cNvSpPr>
            <p:nvPr/>
          </p:nvSpPr>
          <p:spPr bwMode="auto">
            <a:xfrm>
              <a:off x="2889801" y="2785205"/>
              <a:ext cx="3549232" cy="729548"/>
            </a:xfrm>
            <a:prstGeom prst="rect">
              <a:avLst/>
            </a:prstGeom>
            <a:noFill/>
            <a:ln w="19050" algn="ctr">
              <a:solidFill>
                <a:schemeClr val="tx2"/>
              </a:solidFill>
              <a:prstDash val="dash"/>
              <a:round/>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36000" rIns="36000" bIns="36000"/>
            <a:lstStyle/>
            <a:p>
              <a:pPr algn="ctr" eaLnBrk="0" hangingPunct="0"/>
              <a:r>
                <a:rPr lang="en-US" sz="1050" kern="0" dirty="0">
                  <a:solidFill>
                    <a:srgbClr val="103184"/>
                  </a:solidFill>
                  <a:latin typeface="+mn-lt"/>
                </a:rPr>
                <a:t>Data Structure</a:t>
              </a:r>
            </a:p>
          </p:txBody>
        </p:sp>
        <p:grpSp>
          <p:nvGrpSpPr>
            <p:cNvPr id="65" name="Group 64"/>
            <p:cNvGrpSpPr/>
            <p:nvPr/>
          </p:nvGrpSpPr>
          <p:grpSpPr>
            <a:xfrm>
              <a:off x="2985184" y="3028950"/>
              <a:ext cx="3358466" cy="378594"/>
              <a:chOff x="3040513" y="3101883"/>
              <a:chExt cx="3247808" cy="277086"/>
            </a:xfrm>
          </p:grpSpPr>
          <p:sp>
            <p:nvSpPr>
              <p:cNvPr id="79" name="Rectangle 257"/>
              <p:cNvSpPr>
                <a:spLocks noChangeArrowheads="1"/>
              </p:cNvSpPr>
              <p:nvPr/>
            </p:nvSpPr>
            <p:spPr bwMode="auto">
              <a:xfrm>
                <a:off x="3040513" y="3101883"/>
                <a:ext cx="707751" cy="277086"/>
              </a:xfrm>
              <a:prstGeom prst="rect">
                <a:avLst/>
              </a:prstGeom>
              <a:solidFill>
                <a:srgbClr val="00B050"/>
              </a:solidFill>
              <a:ln w="9525" algn="ctr">
                <a:solidFill>
                  <a:schemeClr val="bg1">
                    <a:lumMod val="50000"/>
                  </a:schemeClr>
                </a:solidFill>
                <a:miter lim="800000"/>
                <a:headEnd/>
                <a:tailEnd/>
              </a:ln>
              <a:effectLst/>
              <a:extLst/>
            </p:spPr>
            <p:txBody>
              <a:bodyPr lIns="0" tIns="0" rIns="0" bIns="0" anchor="ctr" anchorCtr="1"/>
              <a:lstStyle/>
              <a:p>
                <a:pPr algn="ctr">
                  <a:lnSpc>
                    <a:spcPct val="90000"/>
                  </a:lnSpc>
                  <a:spcBef>
                    <a:spcPct val="25000"/>
                  </a:spcBef>
                </a:pPr>
                <a:r>
                  <a:rPr lang="en-US" sz="800" b="0" kern="0" dirty="0">
                    <a:solidFill>
                      <a:schemeClr val="bg1"/>
                    </a:solidFill>
                    <a:latin typeface="+mn-lt"/>
                    <a:cs typeface="ＭＳ Ｐゴシック"/>
                  </a:rPr>
                  <a:t>Profiles</a:t>
                </a:r>
              </a:p>
            </p:txBody>
          </p:sp>
          <p:sp>
            <p:nvSpPr>
              <p:cNvPr id="80" name="Rectangle 257"/>
              <p:cNvSpPr>
                <a:spLocks noChangeArrowheads="1"/>
              </p:cNvSpPr>
              <p:nvPr/>
            </p:nvSpPr>
            <p:spPr bwMode="auto">
              <a:xfrm>
                <a:off x="3888340" y="3101883"/>
                <a:ext cx="1552153" cy="277086"/>
              </a:xfrm>
              <a:prstGeom prst="rect">
                <a:avLst/>
              </a:prstGeom>
              <a:solidFill>
                <a:srgbClr val="00B050"/>
              </a:solidFill>
              <a:ln w="9525" algn="ctr">
                <a:solidFill>
                  <a:schemeClr val="bg1">
                    <a:lumMod val="50000"/>
                  </a:schemeClr>
                </a:solidFill>
                <a:miter lim="800000"/>
                <a:headEnd/>
                <a:tailEnd/>
              </a:ln>
              <a:effectLst/>
              <a:extLst/>
            </p:spPr>
            <p:txBody>
              <a:bodyPr lIns="0" tIns="0" rIns="0" bIns="0" anchor="ctr" anchorCtr="1"/>
              <a:lstStyle/>
              <a:p>
                <a:pPr algn="ctr">
                  <a:lnSpc>
                    <a:spcPct val="90000"/>
                  </a:lnSpc>
                  <a:spcBef>
                    <a:spcPct val="25000"/>
                  </a:spcBef>
                </a:pPr>
                <a:r>
                  <a:rPr lang="en-US" sz="800" b="0" kern="0" dirty="0">
                    <a:solidFill>
                      <a:schemeClr val="bg1"/>
                    </a:solidFill>
                    <a:latin typeface="+mn-lt"/>
                    <a:cs typeface="ＭＳ Ｐゴシック"/>
                  </a:rPr>
                  <a:t>Mapping, Matching and</a:t>
                </a:r>
                <a:br>
                  <a:rPr lang="en-US" sz="800" b="0" kern="0" dirty="0">
                    <a:solidFill>
                      <a:schemeClr val="bg1"/>
                    </a:solidFill>
                    <a:latin typeface="+mn-lt"/>
                    <a:cs typeface="ＭＳ Ｐゴシック"/>
                  </a:rPr>
                </a:br>
                <a:r>
                  <a:rPr lang="en-US" sz="800" b="0" kern="0" dirty="0">
                    <a:solidFill>
                      <a:schemeClr val="bg1"/>
                    </a:solidFill>
                    <a:latin typeface="+mn-lt"/>
                    <a:cs typeface="ＭＳ Ｐゴシック"/>
                  </a:rPr>
                  <a:t>transform rules</a:t>
                </a:r>
              </a:p>
            </p:txBody>
          </p:sp>
          <p:sp>
            <p:nvSpPr>
              <p:cNvPr id="81" name="Rectangle 257"/>
              <p:cNvSpPr>
                <a:spLocks noChangeArrowheads="1"/>
              </p:cNvSpPr>
              <p:nvPr/>
            </p:nvSpPr>
            <p:spPr bwMode="auto">
              <a:xfrm>
                <a:off x="5580570" y="3101883"/>
                <a:ext cx="707751" cy="277086"/>
              </a:xfrm>
              <a:prstGeom prst="rect">
                <a:avLst/>
              </a:prstGeom>
              <a:solidFill>
                <a:srgbClr val="00B050"/>
              </a:solidFill>
              <a:ln w="9525" algn="ctr">
                <a:solidFill>
                  <a:schemeClr val="bg1">
                    <a:lumMod val="50000"/>
                  </a:schemeClr>
                </a:solidFill>
                <a:miter lim="800000"/>
                <a:headEnd/>
                <a:tailEnd/>
              </a:ln>
              <a:effectLst/>
              <a:extLst/>
            </p:spPr>
            <p:txBody>
              <a:bodyPr lIns="0" tIns="0" rIns="0" bIns="0" anchor="ctr" anchorCtr="1"/>
              <a:lstStyle/>
              <a:p>
                <a:pPr algn="ctr">
                  <a:lnSpc>
                    <a:spcPct val="90000"/>
                  </a:lnSpc>
                  <a:spcBef>
                    <a:spcPct val="25000"/>
                  </a:spcBef>
                </a:pPr>
                <a:r>
                  <a:rPr lang="en-US" sz="800" b="0" kern="0" dirty="0">
                    <a:solidFill>
                      <a:schemeClr val="bg1"/>
                    </a:solidFill>
                    <a:latin typeface="+mn-lt"/>
                    <a:cs typeface="ＭＳ Ｐゴシック"/>
                  </a:rPr>
                  <a:t>Data Models</a:t>
                </a:r>
              </a:p>
            </p:txBody>
          </p:sp>
        </p:grpSp>
        <p:sp>
          <p:nvSpPr>
            <p:cNvPr id="66" name="Rectangle 257"/>
            <p:cNvSpPr>
              <a:spLocks noChangeArrowheads="1"/>
            </p:cNvSpPr>
            <p:nvPr/>
          </p:nvSpPr>
          <p:spPr bwMode="auto">
            <a:xfrm rot="5400000">
              <a:off x="6002296" y="3427016"/>
              <a:ext cx="1655717" cy="372094"/>
            </a:xfrm>
            <a:prstGeom prst="rect">
              <a:avLst/>
            </a:prstGeom>
            <a:solidFill>
              <a:srgbClr val="00B050"/>
            </a:solidFill>
            <a:ln w="9525" algn="ctr">
              <a:solidFill>
                <a:schemeClr val="bg1">
                  <a:lumMod val="50000"/>
                </a:schemeClr>
              </a:solidFill>
              <a:miter lim="800000"/>
              <a:headEnd/>
              <a:tailEnd/>
            </a:ln>
            <a:effectLst/>
            <a:extLst/>
          </p:spPr>
          <p:txBody>
            <a:bodyPr lIns="0" tIns="0" rIns="0" bIns="0" anchor="ctr" anchorCtr="1"/>
            <a:lstStyle/>
            <a:p>
              <a:pPr algn="ctr">
                <a:lnSpc>
                  <a:spcPct val="90000"/>
                </a:lnSpc>
                <a:spcBef>
                  <a:spcPct val="25000"/>
                </a:spcBef>
              </a:pPr>
              <a:r>
                <a:rPr lang="en-US" sz="800" b="0" kern="0" dirty="0">
                  <a:solidFill>
                    <a:schemeClr val="bg1"/>
                  </a:solidFill>
                  <a:latin typeface="+mn-lt"/>
                  <a:cs typeface="ＭＳ Ｐゴシック"/>
                </a:rPr>
                <a:t>Data Recovery Services</a:t>
              </a:r>
            </a:p>
          </p:txBody>
        </p:sp>
        <p:grpSp>
          <p:nvGrpSpPr>
            <p:cNvPr id="67" name="Group 66"/>
            <p:cNvGrpSpPr/>
            <p:nvPr/>
          </p:nvGrpSpPr>
          <p:grpSpPr>
            <a:xfrm>
              <a:off x="2985184" y="3955119"/>
              <a:ext cx="3358466" cy="378594"/>
              <a:chOff x="3040513" y="4028052"/>
              <a:chExt cx="3247808" cy="277086"/>
            </a:xfrm>
          </p:grpSpPr>
          <p:sp>
            <p:nvSpPr>
              <p:cNvPr id="76" name="Rectangle 257"/>
              <p:cNvSpPr>
                <a:spLocks noChangeArrowheads="1"/>
              </p:cNvSpPr>
              <p:nvPr/>
            </p:nvSpPr>
            <p:spPr bwMode="auto">
              <a:xfrm>
                <a:off x="3040513" y="4028052"/>
                <a:ext cx="1032299" cy="277086"/>
              </a:xfrm>
              <a:prstGeom prst="rect">
                <a:avLst/>
              </a:prstGeom>
              <a:solidFill>
                <a:srgbClr val="00B050"/>
              </a:solidFill>
              <a:ln w="9525" algn="ctr">
                <a:solidFill>
                  <a:schemeClr val="bg1">
                    <a:lumMod val="50000"/>
                  </a:schemeClr>
                </a:solidFill>
                <a:miter lim="800000"/>
                <a:headEnd/>
                <a:tailEnd/>
              </a:ln>
              <a:effectLst/>
              <a:extLst/>
            </p:spPr>
            <p:txBody>
              <a:bodyPr lIns="0" tIns="0" rIns="0" bIns="0" anchor="ctr" anchorCtr="1"/>
              <a:lstStyle/>
              <a:p>
                <a:pPr algn="ctr">
                  <a:lnSpc>
                    <a:spcPct val="90000"/>
                  </a:lnSpc>
                  <a:spcBef>
                    <a:spcPct val="25000"/>
                  </a:spcBef>
                </a:pPr>
                <a:r>
                  <a:rPr lang="en-US" sz="800" b="0" kern="0" dirty="0">
                    <a:solidFill>
                      <a:schemeClr val="bg1"/>
                    </a:solidFill>
                    <a:latin typeface="+mn-lt"/>
                    <a:cs typeface="ＭＳ Ｐゴシック"/>
                  </a:rPr>
                  <a:t>Data Quality Management</a:t>
                </a:r>
              </a:p>
            </p:txBody>
          </p:sp>
          <p:sp>
            <p:nvSpPr>
              <p:cNvPr id="77" name="Rectangle 257"/>
              <p:cNvSpPr>
                <a:spLocks noChangeArrowheads="1"/>
              </p:cNvSpPr>
              <p:nvPr/>
            </p:nvSpPr>
            <p:spPr bwMode="auto">
              <a:xfrm>
                <a:off x="5360481" y="4028052"/>
                <a:ext cx="927840" cy="277086"/>
              </a:xfrm>
              <a:prstGeom prst="rect">
                <a:avLst/>
              </a:prstGeom>
              <a:solidFill>
                <a:srgbClr val="BDDEF3"/>
              </a:solidFill>
              <a:ln w="9525" algn="ctr">
                <a:solidFill>
                  <a:schemeClr val="bg1">
                    <a:lumMod val="50000"/>
                  </a:schemeClr>
                </a:solidFill>
                <a:miter lim="800000"/>
                <a:headEnd/>
                <a:tailEnd/>
              </a:ln>
              <a:effectLst/>
              <a:extLst/>
            </p:spPr>
            <p:txBody>
              <a:bodyPr lIns="0" tIns="0" rIns="0" bIns="0" anchor="ctr" anchorCtr="1"/>
              <a:lstStyle/>
              <a:p>
                <a:pPr algn="ctr" fontAlgn="auto">
                  <a:lnSpc>
                    <a:spcPct val="90000"/>
                  </a:lnSpc>
                  <a:spcBef>
                    <a:spcPct val="25000"/>
                  </a:spcBef>
                  <a:spcAft>
                    <a:spcPts val="0"/>
                  </a:spcAft>
                </a:pPr>
                <a:r>
                  <a:rPr lang="en-US" sz="800" b="0" kern="0" dirty="0">
                    <a:solidFill>
                      <a:srgbClr val="103184"/>
                    </a:solidFill>
                    <a:latin typeface="+mn-lt"/>
                    <a:cs typeface="ＭＳ Ｐゴシック"/>
                  </a:rPr>
                  <a:t>Data Stewardship</a:t>
                </a:r>
              </a:p>
            </p:txBody>
          </p:sp>
          <p:sp>
            <p:nvSpPr>
              <p:cNvPr id="78" name="Rectangle 257"/>
              <p:cNvSpPr>
                <a:spLocks noChangeArrowheads="1"/>
              </p:cNvSpPr>
              <p:nvPr/>
            </p:nvSpPr>
            <p:spPr bwMode="auto">
              <a:xfrm>
                <a:off x="4179307" y="4028052"/>
                <a:ext cx="1084566" cy="277086"/>
              </a:xfrm>
              <a:prstGeom prst="rect">
                <a:avLst/>
              </a:prstGeom>
              <a:solidFill>
                <a:srgbClr val="BDDEF3"/>
              </a:solidFill>
              <a:ln w="9525" algn="ctr">
                <a:solidFill>
                  <a:schemeClr val="bg1">
                    <a:lumMod val="50000"/>
                  </a:schemeClr>
                </a:solidFill>
                <a:miter lim="800000"/>
                <a:headEnd/>
                <a:tailEnd/>
              </a:ln>
              <a:effectLst/>
              <a:extLst/>
            </p:spPr>
            <p:txBody>
              <a:bodyPr lIns="0" tIns="0" rIns="0" bIns="0" anchor="ctr" anchorCtr="1"/>
              <a:lstStyle/>
              <a:p>
                <a:pPr algn="ctr" fontAlgn="auto">
                  <a:lnSpc>
                    <a:spcPct val="90000"/>
                  </a:lnSpc>
                  <a:spcBef>
                    <a:spcPct val="25000"/>
                  </a:spcBef>
                  <a:spcAft>
                    <a:spcPts val="0"/>
                  </a:spcAft>
                </a:pPr>
                <a:r>
                  <a:rPr lang="en-US" sz="800" b="0" kern="0" dirty="0">
                    <a:solidFill>
                      <a:srgbClr val="103184"/>
                    </a:solidFill>
                    <a:latin typeface="+mn-lt"/>
                    <a:cs typeface="ＭＳ Ｐゴシック"/>
                  </a:rPr>
                  <a:t>Data lifecycle management</a:t>
                </a:r>
              </a:p>
            </p:txBody>
          </p:sp>
        </p:grpSp>
        <p:grpSp>
          <p:nvGrpSpPr>
            <p:cNvPr id="68" name="Group 67"/>
            <p:cNvGrpSpPr/>
            <p:nvPr/>
          </p:nvGrpSpPr>
          <p:grpSpPr>
            <a:xfrm>
              <a:off x="2345536" y="5105400"/>
              <a:ext cx="5214929" cy="430514"/>
              <a:chOff x="2345536" y="5191639"/>
              <a:chExt cx="5214929" cy="277086"/>
            </a:xfrm>
          </p:grpSpPr>
          <p:sp>
            <p:nvSpPr>
              <p:cNvPr id="69" name="AutoShape 506"/>
              <p:cNvSpPr>
                <a:spLocks noChangeArrowheads="1"/>
              </p:cNvSpPr>
              <p:nvPr/>
            </p:nvSpPr>
            <p:spPr bwMode="auto">
              <a:xfrm>
                <a:off x="5384000" y="5191639"/>
                <a:ext cx="657232" cy="277086"/>
              </a:xfrm>
              <a:prstGeom prst="rect">
                <a:avLst/>
              </a:prstGeom>
              <a:solidFill>
                <a:srgbClr val="BDDEF3"/>
              </a:solidFill>
              <a:ln w="9525" algn="ctr">
                <a:solidFill>
                  <a:schemeClr val="bg1">
                    <a:lumMod val="50000"/>
                  </a:schemeClr>
                </a:solidFill>
                <a:miter lim="800000"/>
                <a:headEnd/>
                <a:tailEnd/>
              </a:ln>
              <a:effectLst/>
            </p:spPr>
            <p:txBody>
              <a:bodyPr lIns="0" tIns="0" rIns="0" bIns="0" anchor="ctr" anchorCtr="1"/>
              <a:lstStyle/>
              <a:p>
                <a:pPr marL="0" marR="0" lvl="0" indent="0" algn="ctr" defTabSz="914400" eaLnBrk="1" fontAlgn="auto" latinLnBrk="0" hangingPunct="1">
                  <a:lnSpc>
                    <a:spcPct val="90000"/>
                  </a:lnSpc>
                  <a:spcBef>
                    <a:spcPct val="25000"/>
                  </a:spcBef>
                  <a:spcAft>
                    <a:spcPts val="0"/>
                  </a:spcAft>
                  <a:buClrTx/>
                  <a:buSzTx/>
                  <a:buFontTx/>
                  <a:buNone/>
                  <a:tabLst/>
                  <a:defRPr/>
                </a:pPr>
                <a:r>
                  <a:rPr kumimoji="0" lang="en-US" sz="800" b="0" i="0" u="none" strike="noStrike" kern="0" cap="none" spc="0" normalizeH="0" baseline="0" noProof="0" dirty="0">
                    <a:ln>
                      <a:noFill/>
                    </a:ln>
                    <a:solidFill>
                      <a:srgbClr val="103184"/>
                    </a:solidFill>
                    <a:effectLst/>
                    <a:uLnTx/>
                    <a:uFillTx/>
                    <a:latin typeface="+mn-lt"/>
                    <a:ea typeface="ＭＳ Ｐゴシック" pitchFamily="34" charset="-128"/>
                    <a:cs typeface="ＭＳ Ｐゴシック"/>
                  </a:rPr>
                  <a:t>Data Warehouse</a:t>
                </a:r>
              </a:p>
            </p:txBody>
          </p:sp>
          <p:sp>
            <p:nvSpPr>
              <p:cNvPr id="70" name="AutoShape 507"/>
              <p:cNvSpPr>
                <a:spLocks noChangeArrowheads="1"/>
              </p:cNvSpPr>
              <p:nvPr/>
            </p:nvSpPr>
            <p:spPr bwMode="auto">
              <a:xfrm>
                <a:off x="6143617" y="5191639"/>
                <a:ext cx="657232" cy="277086"/>
              </a:xfrm>
              <a:prstGeom prst="rect">
                <a:avLst/>
              </a:prstGeom>
              <a:solidFill>
                <a:srgbClr val="00B050"/>
              </a:solidFill>
              <a:ln w="9525" algn="ctr">
                <a:solidFill>
                  <a:schemeClr val="bg1">
                    <a:lumMod val="50000"/>
                  </a:schemeClr>
                </a:solidFill>
                <a:miter lim="800000"/>
                <a:headEnd/>
                <a:tailEnd/>
              </a:ln>
              <a:effectLst/>
            </p:spPr>
            <p:txBody>
              <a:bodyPr lIns="0" tIns="0" rIns="0" bIns="0" anchor="ctr" anchorCtr="1"/>
              <a:lstStyle/>
              <a:p>
                <a:pPr algn="ctr">
                  <a:lnSpc>
                    <a:spcPct val="90000"/>
                  </a:lnSpc>
                  <a:spcBef>
                    <a:spcPct val="25000"/>
                  </a:spcBef>
                </a:pPr>
                <a:r>
                  <a:rPr lang="en-US" sz="800" b="0" kern="0" dirty="0">
                    <a:solidFill>
                      <a:schemeClr val="bg1"/>
                    </a:solidFill>
                    <a:latin typeface="+mn-lt"/>
                    <a:cs typeface="ＭＳ Ｐゴシック"/>
                  </a:rPr>
                  <a:t>BI </a:t>
                </a:r>
                <a:r>
                  <a:rPr lang="en-US" sz="800" b="0" kern="0" dirty="0" smtClean="0">
                    <a:solidFill>
                      <a:schemeClr val="bg1"/>
                    </a:solidFill>
                    <a:latin typeface="+mn-lt"/>
                    <a:cs typeface="ＭＳ Ｐゴシック"/>
                  </a:rPr>
                  <a:t>Data</a:t>
                </a:r>
                <a:br>
                  <a:rPr lang="en-US" sz="800" b="0" kern="0" dirty="0" smtClean="0">
                    <a:solidFill>
                      <a:schemeClr val="bg1"/>
                    </a:solidFill>
                    <a:latin typeface="+mn-lt"/>
                    <a:cs typeface="ＭＳ Ｐゴシック"/>
                  </a:rPr>
                </a:br>
                <a:r>
                  <a:rPr lang="en-US" sz="800" b="0" kern="0" dirty="0" smtClean="0">
                    <a:solidFill>
                      <a:schemeClr val="bg1"/>
                    </a:solidFill>
                    <a:latin typeface="+mn-lt"/>
                    <a:cs typeface="ＭＳ Ｐゴシック"/>
                  </a:rPr>
                  <a:t>Marts</a:t>
                </a:r>
                <a:endParaRPr lang="en-US" sz="800" b="0" kern="0" dirty="0">
                  <a:solidFill>
                    <a:schemeClr val="bg1"/>
                  </a:solidFill>
                  <a:latin typeface="+mn-lt"/>
                  <a:cs typeface="ＭＳ Ｐゴシック"/>
                </a:endParaRPr>
              </a:p>
            </p:txBody>
          </p:sp>
          <p:sp>
            <p:nvSpPr>
              <p:cNvPr id="71" name="AutoShape 538"/>
              <p:cNvSpPr>
                <a:spLocks noChangeArrowheads="1"/>
              </p:cNvSpPr>
              <p:nvPr/>
            </p:nvSpPr>
            <p:spPr bwMode="auto">
              <a:xfrm>
                <a:off x="2345536" y="5191639"/>
                <a:ext cx="657232" cy="277086"/>
              </a:xfrm>
              <a:prstGeom prst="rect">
                <a:avLst/>
              </a:prstGeom>
              <a:solidFill>
                <a:schemeClr val="tx1"/>
              </a:solidFill>
              <a:ln w="9525" algn="ctr">
                <a:solidFill>
                  <a:schemeClr val="bg1">
                    <a:lumMod val="50000"/>
                  </a:schemeClr>
                </a:solidFill>
                <a:miter lim="800000"/>
                <a:headEnd/>
                <a:tailEnd/>
              </a:ln>
              <a:effectLst/>
            </p:spPr>
            <p:txBody>
              <a:bodyPr lIns="0" tIns="0" rIns="0" bIns="0" anchor="ctr" anchorCtr="1"/>
              <a:lstStyle/>
              <a:p>
                <a:pPr marL="0" marR="0" lvl="0" indent="0" algn="ctr" defTabSz="914400" eaLnBrk="1" fontAlgn="auto" latinLnBrk="0" hangingPunct="1">
                  <a:lnSpc>
                    <a:spcPct val="90000"/>
                  </a:lnSpc>
                  <a:spcBef>
                    <a:spcPct val="25000"/>
                  </a:spcBef>
                  <a:spcAft>
                    <a:spcPts val="0"/>
                  </a:spcAft>
                  <a:buClrTx/>
                  <a:buSzTx/>
                  <a:buFontTx/>
                  <a:buNone/>
                  <a:tabLst/>
                  <a:defRPr/>
                </a:pPr>
                <a:r>
                  <a:rPr kumimoji="0" lang="en-US" sz="800" b="0" i="0" u="none" strike="noStrike" kern="0" cap="none" spc="0" normalizeH="0" baseline="0" noProof="0" dirty="0">
                    <a:ln>
                      <a:noFill/>
                    </a:ln>
                    <a:solidFill>
                      <a:schemeClr val="bg1"/>
                    </a:solidFill>
                    <a:effectLst/>
                    <a:uLnTx/>
                    <a:uFillTx/>
                    <a:latin typeface="+mn-lt"/>
                    <a:ea typeface="ＭＳ Ｐゴシック" pitchFamily="34" charset="-128"/>
                    <a:cs typeface="ＭＳ Ｐゴシック"/>
                  </a:rPr>
                  <a:t>Application Data Stores</a:t>
                </a:r>
              </a:p>
            </p:txBody>
          </p:sp>
          <p:sp>
            <p:nvSpPr>
              <p:cNvPr id="72" name="AutoShape 506"/>
              <p:cNvSpPr>
                <a:spLocks noChangeArrowheads="1"/>
              </p:cNvSpPr>
              <p:nvPr/>
            </p:nvSpPr>
            <p:spPr bwMode="auto">
              <a:xfrm>
                <a:off x="3105152" y="5191639"/>
                <a:ext cx="657232" cy="277086"/>
              </a:xfrm>
              <a:prstGeom prst="rect">
                <a:avLst/>
              </a:prstGeom>
              <a:solidFill>
                <a:srgbClr val="00B050"/>
              </a:solidFill>
              <a:ln w="9525" algn="ctr">
                <a:solidFill>
                  <a:schemeClr val="bg1">
                    <a:lumMod val="50000"/>
                  </a:schemeClr>
                </a:solidFill>
                <a:miter lim="800000"/>
                <a:headEnd/>
                <a:tailEnd/>
              </a:ln>
              <a:effectLst/>
            </p:spPr>
            <p:txBody>
              <a:bodyPr lIns="0" tIns="0" rIns="0" bIns="0" anchor="ctr" anchorCtr="1"/>
              <a:lstStyle/>
              <a:p>
                <a:pPr algn="ctr">
                  <a:lnSpc>
                    <a:spcPct val="90000"/>
                  </a:lnSpc>
                  <a:spcBef>
                    <a:spcPct val="25000"/>
                  </a:spcBef>
                </a:pPr>
                <a:r>
                  <a:rPr lang="en-US" sz="800" b="0" kern="0" dirty="0">
                    <a:solidFill>
                      <a:schemeClr val="bg1"/>
                    </a:solidFill>
                    <a:latin typeface="+mn-lt"/>
                    <a:cs typeface="ＭＳ Ｐゴシック"/>
                  </a:rPr>
                  <a:t>Unstructured Data</a:t>
                </a:r>
              </a:p>
            </p:txBody>
          </p:sp>
          <p:sp>
            <p:nvSpPr>
              <p:cNvPr id="73" name="AutoShape 538"/>
              <p:cNvSpPr>
                <a:spLocks noChangeArrowheads="1"/>
              </p:cNvSpPr>
              <p:nvPr/>
            </p:nvSpPr>
            <p:spPr bwMode="auto">
              <a:xfrm>
                <a:off x="4624384" y="5191639"/>
                <a:ext cx="657232" cy="277086"/>
              </a:xfrm>
              <a:prstGeom prst="rect">
                <a:avLst/>
              </a:prstGeom>
              <a:solidFill>
                <a:srgbClr val="BDDEF3"/>
              </a:solidFill>
              <a:ln w="9525" algn="ctr">
                <a:solidFill>
                  <a:schemeClr val="bg1">
                    <a:lumMod val="50000"/>
                  </a:schemeClr>
                </a:solidFill>
                <a:miter lim="800000"/>
                <a:headEnd/>
                <a:tailEnd/>
              </a:ln>
              <a:effectLst/>
            </p:spPr>
            <p:txBody>
              <a:bodyPr lIns="0" tIns="0" rIns="0" bIns="0" anchor="ctr" anchorCtr="1"/>
              <a:lstStyle/>
              <a:p>
                <a:pPr marL="0" marR="0" lvl="0" indent="0" algn="ctr" defTabSz="914400" eaLnBrk="1" fontAlgn="auto" latinLnBrk="0" hangingPunct="1">
                  <a:lnSpc>
                    <a:spcPct val="90000"/>
                  </a:lnSpc>
                  <a:spcBef>
                    <a:spcPct val="25000"/>
                  </a:spcBef>
                  <a:spcAft>
                    <a:spcPts val="0"/>
                  </a:spcAft>
                  <a:buClrTx/>
                  <a:buSzTx/>
                  <a:buFontTx/>
                  <a:buNone/>
                  <a:tabLst/>
                  <a:defRPr/>
                </a:pPr>
                <a:r>
                  <a:rPr kumimoji="0" lang="en-US" sz="800" b="0" i="0" u="none" strike="noStrike" kern="0" cap="none" spc="0" normalizeH="0" baseline="0" noProof="0" dirty="0">
                    <a:ln>
                      <a:noFill/>
                    </a:ln>
                    <a:solidFill>
                      <a:srgbClr val="103184"/>
                    </a:solidFill>
                    <a:effectLst/>
                    <a:uLnTx/>
                    <a:uFillTx/>
                    <a:latin typeface="+mn-lt"/>
                    <a:ea typeface="ＭＳ Ｐゴシック" pitchFamily="34" charset="-128"/>
                    <a:cs typeface="ＭＳ Ｐゴシック"/>
                  </a:rPr>
                  <a:t>Master Data </a:t>
                </a:r>
                <a:r>
                  <a:rPr kumimoji="0" lang="en-US" sz="800" b="0" i="0" u="none" strike="noStrike" kern="0" cap="none" spc="0" normalizeH="0" baseline="0" noProof="0" dirty="0" smtClean="0">
                    <a:ln>
                      <a:noFill/>
                    </a:ln>
                    <a:solidFill>
                      <a:srgbClr val="103184"/>
                    </a:solidFill>
                    <a:effectLst/>
                    <a:uLnTx/>
                    <a:uFillTx/>
                    <a:latin typeface="+mn-lt"/>
                    <a:ea typeface="ＭＳ Ｐゴシック" pitchFamily="34" charset="-128"/>
                    <a:cs typeface="ＭＳ Ｐゴシック"/>
                  </a:rPr>
                  <a:t>Stores</a:t>
                </a:r>
                <a:endParaRPr kumimoji="0" lang="en-US" sz="800" b="0" i="0" u="none" strike="noStrike" kern="0" cap="none" spc="0" normalizeH="0" baseline="0" noProof="0" dirty="0">
                  <a:ln>
                    <a:noFill/>
                  </a:ln>
                  <a:solidFill>
                    <a:srgbClr val="103184"/>
                  </a:solidFill>
                  <a:effectLst/>
                  <a:uLnTx/>
                  <a:uFillTx/>
                  <a:latin typeface="+mn-lt"/>
                  <a:ea typeface="ＭＳ Ｐゴシック" pitchFamily="34" charset="-128"/>
                  <a:cs typeface="ＭＳ Ｐゴシック"/>
                </a:endParaRPr>
              </a:p>
            </p:txBody>
          </p:sp>
          <p:sp>
            <p:nvSpPr>
              <p:cNvPr id="74" name="AutoShape 538"/>
              <p:cNvSpPr>
                <a:spLocks noChangeArrowheads="1"/>
              </p:cNvSpPr>
              <p:nvPr/>
            </p:nvSpPr>
            <p:spPr bwMode="auto">
              <a:xfrm>
                <a:off x="3864768" y="5191639"/>
                <a:ext cx="657232" cy="277086"/>
              </a:xfrm>
              <a:prstGeom prst="rect">
                <a:avLst/>
              </a:prstGeom>
              <a:solidFill>
                <a:srgbClr val="00B050"/>
              </a:solidFill>
              <a:ln w="9525" algn="ctr">
                <a:solidFill>
                  <a:schemeClr val="bg1">
                    <a:lumMod val="50000"/>
                  </a:schemeClr>
                </a:solidFill>
                <a:miter lim="800000"/>
                <a:headEnd/>
                <a:tailEnd/>
              </a:ln>
              <a:effectLst/>
            </p:spPr>
            <p:txBody>
              <a:bodyPr lIns="0" tIns="0" rIns="0" bIns="0" anchor="ctr" anchorCtr="1"/>
              <a:lstStyle/>
              <a:p>
                <a:pPr algn="ctr">
                  <a:lnSpc>
                    <a:spcPct val="90000"/>
                  </a:lnSpc>
                  <a:spcBef>
                    <a:spcPct val="25000"/>
                  </a:spcBef>
                </a:pPr>
                <a:r>
                  <a:rPr lang="en-US" sz="800" b="0" kern="0" dirty="0">
                    <a:solidFill>
                      <a:schemeClr val="bg1"/>
                    </a:solidFill>
                    <a:latin typeface="+mn-lt"/>
                    <a:cs typeface="ＭＳ Ｐゴシック"/>
                  </a:rPr>
                  <a:t>Core DB</a:t>
                </a:r>
              </a:p>
            </p:txBody>
          </p:sp>
          <p:sp>
            <p:nvSpPr>
              <p:cNvPr id="75" name="Text Box 244"/>
              <p:cNvSpPr txBox="1">
                <a:spLocks noChangeArrowheads="1"/>
              </p:cNvSpPr>
              <p:nvPr/>
            </p:nvSpPr>
            <p:spPr bwMode="auto">
              <a:xfrm>
                <a:off x="6903233" y="5191639"/>
                <a:ext cx="657232" cy="277086"/>
              </a:xfrm>
              <a:prstGeom prst="rect">
                <a:avLst/>
              </a:prstGeom>
              <a:solidFill>
                <a:srgbClr val="BDDEF3"/>
              </a:solidFill>
              <a:ln w="9525" algn="ctr">
                <a:solidFill>
                  <a:schemeClr val="bg1">
                    <a:lumMod val="50000"/>
                  </a:schemeClr>
                </a:solidFill>
                <a:miter lim="800000"/>
                <a:headEnd/>
                <a:tailEnd/>
              </a:ln>
              <a:effectLst/>
            </p:spPr>
            <p:txBody>
              <a:bodyPr lIns="0" tIns="0" rIns="0" bIns="0" anchor="ctr" anchorCtr="1"/>
              <a:lstStyle>
                <a:defPPr>
                  <a:defRPr lang="en-US"/>
                </a:defPPr>
                <a:lvl1pPr algn="ctr" eaLnBrk="1" fontAlgn="auto" hangingPunct="1">
                  <a:lnSpc>
                    <a:spcPct val="90000"/>
                  </a:lnSpc>
                  <a:spcBef>
                    <a:spcPct val="25000"/>
                  </a:spcBef>
                  <a:spcAft>
                    <a:spcPts val="0"/>
                  </a:spcAft>
                  <a:defRPr sz="700" kern="0">
                    <a:solidFill>
                      <a:srgbClr val="103184"/>
                    </a:solidFill>
                    <a:latin typeface="Verdana" pitchFamily="34" charset="0"/>
                    <a:ea typeface="ＭＳ Ｐゴシック" pitchFamily="34" charset="-128"/>
                    <a:cs typeface="ＭＳ Ｐゴシック"/>
                  </a:defRPr>
                </a:lvl1pPr>
              </a:lstStyle>
              <a:p>
                <a:pPr marL="0" marR="0" lvl="0" indent="0" algn="ctr" defTabSz="914400" eaLnBrk="1" fontAlgn="auto" latinLnBrk="0" hangingPunct="1">
                  <a:lnSpc>
                    <a:spcPct val="90000"/>
                  </a:lnSpc>
                  <a:spcBef>
                    <a:spcPct val="25000"/>
                  </a:spcBef>
                  <a:spcAft>
                    <a:spcPts val="0"/>
                  </a:spcAft>
                  <a:buClrTx/>
                  <a:buSzTx/>
                  <a:buFontTx/>
                  <a:buNone/>
                  <a:tabLst/>
                  <a:defRPr/>
                </a:pPr>
                <a:r>
                  <a:rPr kumimoji="0" lang="en-US" sz="800" b="0" i="0" u="none" strike="noStrike" kern="0" cap="none" spc="0" normalizeH="0" baseline="0" noProof="0" dirty="0" err="1">
                    <a:ln>
                      <a:noFill/>
                    </a:ln>
                    <a:solidFill>
                      <a:srgbClr val="103184"/>
                    </a:solidFill>
                    <a:effectLst/>
                    <a:uLnTx/>
                    <a:uFillTx/>
                    <a:latin typeface="+mn-lt"/>
                    <a:ea typeface="ＭＳ Ｐゴシック" pitchFamily="34" charset="-128"/>
                  </a:rPr>
                  <a:t>BigData</a:t>
                </a:r>
                <a:endParaRPr kumimoji="0" lang="en-US" sz="800" b="0" i="0" u="none" strike="noStrike" kern="0" cap="none" spc="0" normalizeH="0" baseline="0" noProof="0" dirty="0">
                  <a:ln>
                    <a:noFill/>
                  </a:ln>
                  <a:solidFill>
                    <a:srgbClr val="103184"/>
                  </a:solidFill>
                  <a:effectLst/>
                  <a:uLnTx/>
                  <a:uFillTx/>
                  <a:latin typeface="+mn-lt"/>
                  <a:ea typeface="ＭＳ Ｐゴシック" pitchFamily="34" charset="-128"/>
                </a:endParaRPr>
              </a:p>
            </p:txBody>
          </p:sp>
        </p:grpSp>
      </p:grpSp>
    </p:spTree>
    <p:extLst>
      <p:ext uri="{BB962C8B-B14F-4D97-AF65-F5344CB8AC3E}">
        <p14:creationId xmlns:p14="http://schemas.microsoft.com/office/powerpoint/2010/main" val="17264079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ltLang="ko-KR" dirty="0"/>
              <a:t>Data Architecture</a:t>
            </a:r>
            <a:endParaRPr lang="ko-KR" altLang="en-US" dirty="0"/>
          </a:p>
        </p:txBody>
      </p:sp>
      <p:sp>
        <p:nvSpPr>
          <p:cNvPr id="5" name="Text Placeholder 4"/>
          <p:cNvSpPr>
            <a:spLocks noGrp="1"/>
          </p:cNvSpPr>
          <p:nvPr>
            <p:ph type="body" sz="quarter" idx="13"/>
          </p:nvPr>
        </p:nvSpPr>
        <p:spPr>
          <a:solidFill>
            <a:schemeClr val="bg1">
              <a:lumMod val="95000"/>
            </a:schemeClr>
          </a:solidFill>
          <a:ln>
            <a:noFill/>
          </a:ln>
          <a:effectLst>
            <a:outerShdw blurRad="50800" dist="38100" dir="2700000" algn="tl" rotWithShape="0">
              <a:prstClr val="black">
                <a:alpha val="40000"/>
              </a:prstClr>
            </a:outerShdw>
          </a:effectLst>
        </p:spPr>
        <p:txBody>
          <a:bodyPr vert="horz" lIns="72000" tIns="46800" rIns="72000" bIns="46800" rtlCol="0" anchor="t">
            <a:spAutoFit/>
          </a:bodyPr>
          <a:lstStyle/>
          <a:p>
            <a:pPr marL="0" indent="0">
              <a:buNone/>
            </a:pPr>
            <a:r>
              <a:rPr lang="en-US" altLang="ko-KR" dirty="0" smtClean="0"/>
              <a:t>Detailed Logical </a:t>
            </a:r>
            <a:r>
              <a:rPr lang="en-US" altLang="ko-KR" dirty="0"/>
              <a:t>Data </a:t>
            </a:r>
            <a:r>
              <a:rPr lang="en-US" altLang="ko-KR" dirty="0" smtClean="0"/>
              <a:t>Relationship</a:t>
            </a:r>
            <a:endParaRPr lang="en-US" altLang="ko-KR" dirty="0"/>
          </a:p>
        </p:txBody>
      </p:sp>
      <p:sp>
        <p:nvSpPr>
          <p:cNvPr id="3" name="Slide Number Placeholder 2"/>
          <p:cNvSpPr>
            <a:spLocks noGrp="1"/>
          </p:cNvSpPr>
          <p:nvPr>
            <p:ph type="sldNum" sz="quarter" idx="4"/>
          </p:nvPr>
        </p:nvSpPr>
        <p:spPr/>
        <p:txBody>
          <a:bodyPr/>
          <a:lstStyle/>
          <a:p>
            <a:fld id="{3801209A-EBCB-4229-9A21-B7869465F47A}" type="slidenum">
              <a:rPr lang="en-US" altLang="ko-KR" smtClean="0">
                <a:latin typeface="+mj-lt"/>
              </a:rPr>
              <a:pPr/>
              <a:t>19</a:t>
            </a:fld>
            <a:r>
              <a:rPr lang="en-US" altLang="ko-KR" smtClean="0">
                <a:latin typeface="+mj-lt"/>
              </a:rPr>
              <a:t> </a:t>
            </a:r>
            <a:endParaRPr lang="ko-KR" altLang="en-US" dirty="0">
              <a:latin typeface="+mj-lt"/>
            </a:endParaRPr>
          </a:p>
        </p:txBody>
      </p:sp>
      <p:grpSp>
        <p:nvGrpSpPr>
          <p:cNvPr id="4" name="Group 3"/>
          <p:cNvGrpSpPr/>
          <p:nvPr/>
        </p:nvGrpSpPr>
        <p:grpSpPr>
          <a:xfrm>
            <a:off x="774590" y="1248167"/>
            <a:ext cx="8354410" cy="5113337"/>
            <a:chOff x="776288" y="1041126"/>
            <a:chExt cx="8354410" cy="5340624"/>
          </a:xfrm>
        </p:grpSpPr>
        <p:grpSp>
          <p:nvGrpSpPr>
            <p:cNvPr id="118" name="Group 117"/>
            <p:cNvGrpSpPr/>
            <p:nvPr/>
          </p:nvGrpSpPr>
          <p:grpSpPr>
            <a:xfrm>
              <a:off x="776288" y="1041126"/>
              <a:ext cx="8353425" cy="5340624"/>
              <a:chOff x="776288" y="1041126"/>
              <a:chExt cx="8353425" cy="5340624"/>
            </a:xfrm>
          </p:grpSpPr>
          <p:cxnSp>
            <p:nvCxnSpPr>
              <p:cNvPr id="119" name="Straight Connector 118"/>
              <p:cNvCxnSpPr/>
              <p:nvPr/>
            </p:nvCxnSpPr>
            <p:spPr>
              <a:xfrm>
                <a:off x="776288" y="3976886"/>
                <a:ext cx="8353425" cy="0"/>
              </a:xfrm>
              <a:prstGeom prst="line">
                <a:avLst/>
              </a:prstGeom>
              <a:ln w="9525" cap="rnd">
                <a:solidFill>
                  <a:schemeClr val="bg1">
                    <a:lumMod val="50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120" name="Straight Connector 119"/>
              <p:cNvCxnSpPr/>
              <p:nvPr/>
            </p:nvCxnSpPr>
            <p:spPr>
              <a:xfrm>
                <a:off x="3416973" y="3976886"/>
                <a:ext cx="0" cy="2404864"/>
              </a:xfrm>
              <a:prstGeom prst="line">
                <a:avLst/>
              </a:prstGeom>
              <a:ln w="9525" cap="rnd">
                <a:solidFill>
                  <a:schemeClr val="bg1">
                    <a:lumMod val="50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121" name="Straight Connector 120"/>
              <p:cNvCxnSpPr/>
              <p:nvPr/>
            </p:nvCxnSpPr>
            <p:spPr>
              <a:xfrm>
                <a:off x="6108579" y="3976886"/>
                <a:ext cx="0" cy="2404864"/>
              </a:xfrm>
              <a:prstGeom prst="line">
                <a:avLst/>
              </a:prstGeom>
              <a:ln w="9525" cap="rnd">
                <a:solidFill>
                  <a:schemeClr val="bg1">
                    <a:lumMod val="50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122" name="Straight Connector 121"/>
              <p:cNvCxnSpPr/>
              <p:nvPr/>
            </p:nvCxnSpPr>
            <p:spPr>
              <a:xfrm>
                <a:off x="6709547" y="1041126"/>
                <a:ext cx="0" cy="2935760"/>
              </a:xfrm>
              <a:prstGeom prst="line">
                <a:avLst/>
              </a:prstGeom>
              <a:ln w="9525" cap="rnd">
                <a:solidFill>
                  <a:schemeClr val="bg1">
                    <a:lumMod val="50000"/>
                  </a:schemeClr>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123" name="Straight Connector 122"/>
              <p:cNvCxnSpPr/>
              <p:nvPr/>
            </p:nvCxnSpPr>
            <p:spPr>
              <a:xfrm>
                <a:off x="4369271" y="1041126"/>
                <a:ext cx="0" cy="2935760"/>
              </a:xfrm>
              <a:prstGeom prst="line">
                <a:avLst/>
              </a:prstGeom>
              <a:ln w="9525" cap="rnd">
                <a:solidFill>
                  <a:schemeClr val="bg1">
                    <a:lumMod val="50000"/>
                  </a:schemeClr>
                </a:solidFill>
                <a:prstDash val="sysDot"/>
              </a:ln>
              <a:effectLst/>
            </p:spPr>
            <p:style>
              <a:lnRef idx="2">
                <a:schemeClr val="accent1"/>
              </a:lnRef>
              <a:fillRef idx="0">
                <a:schemeClr val="accent1"/>
              </a:fillRef>
              <a:effectRef idx="1">
                <a:schemeClr val="accent1"/>
              </a:effectRef>
              <a:fontRef idx="minor">
                <a:schemeClr val="tx1"/>
              </a:fontRef>
            </p:style>
          </p:cxnSp>
        </p:grpSp>
        <p:sp>
          <p:nvSpPr>
            <p:cNvPr id="331" name="Rectangle 330"/>
            <p:cNvSpPr/>
            <p:nvPr/>
          </p:nvSpPr>
          <p:spPr>
            <a:xfrm>
              <a:off x="6159500" y="4020372"/>
              <a:ext cx="2969500" cy="2361378"/>
            </a:xfrm>
            <a:prstGeom prst="rect">
              <a:avLst/>
            </a:prstGeom>
            <a:pattFill prst="ltDnDiag">
              <a:fgClr>
                <a:schemeClr val="accent1">
                  <a:lumMod val="40000"/>
                  <a:lumOff val="60000"/>
                </a:schemeClr>
              </a:fgClr>
              <a:bgClr>
                <a:schemeClr val="bg1"/>
              </a:bgClr>
            </a:patt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t"/>
            <a:lstStyle/>
            <a:p>
              <a:r>
                <a:rPr lang="en-US" sz="1000" dirty="0">
                  <a:solidFill>
                    <a:schemeClr val="tx2"/>
                  </a:solidFill>
                </a:rPr>
                <a:t>ACTIVITY (TBD)</a:t>
              </a:r>
            </a:p>
          </p:txBody>
        </p:sp>
        <p:sp>
          <p:nvSpPr>
            <p:cNvPr id="337" name="Rounded Rectangle 336"/>
            <p:cNvSpPr/>
            <p:nvPr/>
          </p:nvSpPr>
          <p:spPr>
            <a:xfrm>
              <a:off x="7224531" y="4221401"/>
              <a:ext cx="1601417" cy="1861347"/>
            </a:xfrm>
            <a:prstGeom prst="roundRect">
              <a:avLst>
                <a:gd name="adj" fmla="val 5084"/>
              </a:avLst>
            </a:prstGeom>
            <a:solidFill>
              <a:schemeClr val="bg1"/>
            </a:solidFill>
            <a:ln w="9525">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18000" tIns="7200" rIns="18000" bIns="7200" rtlCol="0" anchor="t"/>
            <a:lstStyle/>
            <a:p>
              <a:pPr algn="ctr"/>
              <a:r>
                <a:rPr lang="en-US" dirty="0">
                  <a:solidFill>
                    <a:schemeClr val="accent1"/>
                  </a:solidFill>
                </a:rPr>
                <a:t>Medical Activity</a:t>
              </a:r>
            </a:p>
          </p:txBody>
        </p:sp>
        <p:sp>
          <p:nvSpPr>
            <p:cNvPr id="208" name="Rectangle 207"/>
            <p:cNvSpPr/>
            <p:nvPr/>
          </p:nvSpPr>
          <p:spPr>
            <a:xfrm>
              <a:off x="776288" y="4020372"/>
              <a:ext cx="2589764" cy="2361378"/>
            </a:xfrm>
            <a:prstGeom prst="rect">
              <a:avLst/>
            </a:prstGeom>
            <a:pattFill prst="ltDnDiag">
              <a:fgClr>
                <a:schemeClr val="accent1">
                  <a:lumMod val="40000"/>
                  <a:lumOff val="60000"/>
                </a:schemeClr>
              </a:fgClr>
              <a:bgClr>
                <a:schemeClr val="bg1"/>
              </a:bgClr>
            </a:patt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t"/>
            <a:lstStyle/>
            <a:p>
              <a:r>
                <a:rPr lang="en-US" sz="1000">
                  <a:solidFill>
                    <a:schemeClr val="tx2"/>
                  </a:solidFill>
                </a:rPr>
                <a:t>CLAIM</a:t>
              </a:r>
            </a:p>
          </p:txBody>
        </p:sp>
        <p:sp>
          <p:nvSpPr>
            <p:cNvPr id="12" name="Rectangle 11"/>
            <p:cNvSpPr/>
            <p:nvPr/>
          </p:nvSpPr>
          <p:spPr>
            <a:xfrm>
              <a:off x="776288" y="1041126"/>
              <a:ext cx="3543921" cy="2892274"/>
            </a:xfrm>
            <a:prstGeom prst="rect">
              <a:avLst/>
            </a:prstGeom>
            <a:pattFill prst="ltDnDiag">
              <a:fgClr>
                <a:schemeClr val="accent1">
                  <a:lumMod val="40000"/>
                  <a:lumOff val="60000"/>
                </a:schemeClr>
              </a:fgClr>
              <a:bgClr>
                <a:schemeClr val="bg1"/>
              </a:bgClr>
            </a:patt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t"/>
            <a:lstStyle/>
            <a:p>
              <a:r>
                <a:rPr lang="en-US" sz="1000" dirty="0">
                  <a:solidFill>
                    <a:schemeClr val="tx2"/>
                  </a:solidFill>
                </a:rPr>
                <a:t>INSURANCE </a:t>
              </a:r>
            </a:p>
            <a:p>
              <a:r>
                <a:rPr lang="en-US" sz="1000" dirty="0" smtClean="0">
                  <a:solidFill>
                    <a:schemeClr val="tx2"/>
                  </a:solidFill>
                </a:rPr>
                <a:t>AGREEMENT</a:t>
              </a:r>
            </a:p>
            <a:p>
              <a:r>
                <a:rPr lang="en-US" sz="1000" dirty="0" smtClean="0">
                  <a:solidFill>
                    <a:schemeClr val="tx2"/>
                  </a:solidFill>
                </a:rPr>
                <a:t>(POLICY)</a:t>
              </a:r>
              <a:endParaRPr lang="en-US" sz="1000" dirty="0">
                <a:solidFill>
                  <a:schemeClr val="tx2"/>
                </a:solidFill>
              </a:endParaRPr>
            </a:p>
          </p:txBody>
        </p:sp>
        <p:sp>
          <p:nvSpPr>
            <p:cNvPr id="79" name="Rectangle 78"/>
            <p:cNvSpPr/>
            <p:nvPr/>
          </p:nvSpPr>
          <p:spPr>
            <a:xfrm>
              <a:off x="4418333" y="1041126"/>
              <a:ext cx="2242152" cy="2892275"/>
            </a:xfrm>
            <a:prstGeom prst="rect">
              <a:avLst/>
            </a:prstGeom>
            <a:pattFill prst="ltDnDiag">
              <a:fgClr>
                <a:schemeClr val="accent1">
                  <a:lumMod val="40000"/>
                  <a:lumOff val="60000"/>
                </a:schemeClr>
              </a:fgClr>
              <a:bgClr>
                <a:schemeClr val="bg1"/>
              </a:bgClr>
            </a:patt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t"/>
            <a:lstStyle/>
            <a:p>
              <a:r>
                <a:rPr lang="en-US" sz="1000" dirty="0">
                  <a:solidFill>
                    <a:schemeClr val="tx2"/>
                  </a:solidFill>
                </a:rPr>
                <a:t>PARTY</a:t>
              </a:r>
            </a:p>
          </p:txBody>
        </p:sp>
        <p:sp>
          <p:nvSpPr>
            <p:cNvPr id="150" name="Rectangle 149"/>
            <p:cNvSpPr/>
            <p:nvPr/>
          </p:nvSpPr>
          <p:spPr>
            <a:xfrm>
              <a:off x="6758609" y="1041127"/>
              <a:ext cx="2372089" cy="2892274"/>
            </a:xfrm>
            <a:prstGeom prst="rect">
              <a:avLst/>
            </a:prstGeom>
            <a:pattFill prst="ltDnDiag">
              <a:fgClr>
                <a:schemeClr val="accent1">
                  <a:lumMod val="40000"/>
                  <a:lumOff val="60000"/>
                </a:schemeClr>
              </a:fgClr>
              <a:bgClr>
                <a:schemeClr val="bg1"/>
              </a:bgClr>
            </a:patt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t"/>
            <a:lstStyle/>
            <a:p>
              <a:r>
                <a:rPr lang="en-US" sz="1000" dirty="0">
                  <a:solidFill>
                    <a:schemeClr val="tx2"/>
                  </a:solidFill>
                </a:rPr>
                <a:t>PRODUCT SPECIFICATION</a:t>
              </a:r>
            </a:p>
          </p:txBody>
        </p:sp>
        <p:sp>
          <p:nvSpPr>
            <p:cNvPr id="10" name="Rounded Rectangle 9"/>
            <p:cNvSpPr/>
            <p:nvPr/>
          </p:nvSpPr>
          <p:spPr>
            <a:xfrm>
              <a:off x="1836191" y="2949665"/>
              <a:ext cx="1164752" cy="904294"/>
            </a:xfrm>
            <a:prstGeom prst="roundRect">
              <a:avLst>
                <a:gd name="adj" fmla="val 8816"/>
              </a:avLst>
            </a:prstGeom>
            <a:solidFill>
              <a:schemeClr val="bg1"/>
            </a:solidFill>
            <a:ln w="9525">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18000" tIns="7200" rIns="18000" bIns="7200" rtlCol="0" anchor="t"/>
            <a:lstStyle/>
            <a:p>
              <a:pPr algn="ctr"/>
              <a:r>
                <a:rPr lang="en-US">
                  <a:solidFill>
                    <a:schemeClr val="accent1"/>
                  </a:solidFill>
                </a:rPr>
                <a:t>Insured Role</a:t>
              </a:r>
            </a:p>
          </p:txBody>
        </p:sp>
        <p:sp>
          <p:nvSpPr>
            <p:cNvPr id="20" name="Rounded Rectangle 19"/>
            <p:cNvSpPr/>
            <p:nvPr/>
          </p:nvSpPr>
          <p:spPr>
            <a:xfrm>
              <a:off x="1836191" y="1132634"/>
              <a:ext cx="1165420" cy="1648404"/>
            </a:xfrm>
            <a:prstGeom prst="roundRect">
              <a:avLst>
                <a:gd name="adj" fmla="val 6187"/>
              </a:avLst>
            </a:prstGeom>
            <a:solidFill>
              <a:schemeClr val="bg1"/>
            </a:solidFill>
            <a:ln w="9525">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0" tIns="7200" rIns="0" bIns="7200" rtlCol="0" anchor="t"/>
            <a:lstStyle/>
            <a:p>
              <a:pPr algn="ctr"/>
              <a:r>
                <a:rPr lang="en-US" spc="-40" dirty="0">
                  <a:solidFill>
                    <a:schemeClr val="accent1"/>
                  </a:solidFill>
                </a:rPr>
                <a:t>Insurance Agreement</a:t>
              </a:r>
            </a:p>
          </p:txBody>
        </p:sp>
        <p:sp>
          <p:nvSpPr>
            <p:cNvPr id="21" name="Rounded Rectangle 20"/>
            <p:cNvSpPr/>
            <p:nvPr/>
          </p:nvSpPr>
          <p:spPr>
            <a:xfrm>
              <a:off x="3284707" y="1529843"/>
              <a:ext cx="867820" cy="904294"/>
            </a:xfrm>
            <a:prstGeom prst="roundRect">
              <a:avLst>
                <a:gd name="adj" fmla="val 4558"/>
              </a:avLst>
            </a:prstGeom>
            <a:solidFill>
              <a:schemeClr val="bg1"/>
            </a:solidFill>
            <a:ln w="9525">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18000" tIns="7200" rIns="18000" bIns="7200" rtlCol="0" anchor="t"/>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900" dirty="0">
                  <a:solidFill>
                    <a:schemeClr val="accent1"/>
                  </a:solidFill>
                </a:rPr>
                <a:t>Agent Role</a:t>
              </a:r>
            </a:p>
          </p:txBody>
        </p:sp>
        <p:sp>
          <p:nvSpPr>
            <p:cNvPr id="151" name="Rounded Rectangle 150"/>
            <p:cNvSpPr/>
            <p:nvPr/>
          </p:nvSpPr>
          <p:spPr>
            <a:xfrm>
              <a:off x="6846035" y="1245437"/>
              <a:ext cx="900000" cy="2610945"/>
            </a:xfrm>
            <a:prstGeom prst="roundRect">
              <a:avLst>
                <a:gd name="adj" fmla="val 12690"/>
              </a:avLst>
            </a:prstGeom>
            <a:solidFill>
              <a:schemeClr val="bg1"/>
            </a:solidFill>
            <a:ln w="9525">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18000" tIns="7200" rIns="18000" bIns="7200" rtlCol="0" anchor="t"/>
            <a:lstStyle/>
            <a:p>
              <a:pPr algn="ctr"/>
              <a:r>
                <a:rPr lang="en-US" altLang="ko-KR" dirty="0">
                  <a:solidFill>
                    <a:schemeClr val="accent1"/>
                  </a:solidFill>
                </a:rPr>
                <a:t>Product Component</a:t>
              </a:r>
              <a:endParaRPr lang="ko-KR" altLang="en-US" dirty="0">
                <a:solidFill>
                  <a:schemeClr val="accent1"/>
                </a:solidFill>
              </a:endParaRPr>
            </a:p>
          </p:txBody>
        </p:sp>
        <p:sp>
          <p:nvSpPr>
            <p:cNvPr id="160" name="Rounded Rectangle 159"/>
            <p:cNvSpPr/>
            <p:nvPr/>
          </p:nvSpPr>
          <p:spPr>
            <a:xfrm>
              <a:off x="8143271" y="2225606"/>
              <a:ext cx="900000" cy="1628353"/>
            </a:xfrm>
            <a:prstGeom prst="roundRect">
              <a:avLst>
                <a:gd name="adj" fmla="val 7915"/>
              </a:avLst>
            </a:prstGeom>
            <a:solidFill>
              <a:schemeClr val="bg1"/>
            </a:solidFill>
            <a:ln w="9525">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18000" tIns="7200" rIns="18000" bIns="7200" rtlCol="0" anchor="t"/>
            <a:lstStyle/>
            <a:p>
              <a:pPr algn="ctr"/>
              <a:r>
                <a:rPr lang="en-US" altLang="ko-KR" dirty="0">
                  <a:solidFill>
                    <a:schemeClr val="accent1"/>
                  </a:solidFill>
                </a:rPr>
                <a:t>Product Attributes</a:t>
              </a:r>
            </a:p>
          </p:txBody>
        </p:sp>
        <p:sp>
          <p:nvSpPr>
            <p:cNvPr id="9" name="Oval 8"/>
            <p:cNvSpPr/>
            <p:nvPr/>
          </p:nvSpPr>
          <p:spPr>
            <a:xfrm>
              <a:off x="847990" y="3257176"/>
              <a:ext cx="720000" cy="289273"/>
            </a:xfrm>
            <a:prstGeom prst="ellipse">
              <a:avLst/>
            </a:prstGeom>
            <a:solidFill>
              <a:schemeClr val="bg1"/>
            </a:solidFill>
            <a:ln w="9525">
              <a:solidFill>
                <a:schemeClr val="bg1">
                  <a:lumMod val="50000"/>
                </a:schemeClr>
              </a:solidFill>
            </a:ln>
            <a:effectLst/>
          </p:spPr>
          <p:style>
            <a:lnRef idx="2">
              <a:schemeClr val="dk1">
                <a:shade val="50000"/>
              </a:schemeClr>
            </a:lnRef>
            <a:fillRef idx="1">
              <a:schemeClr val="dk1"/>
            </a:fillRef>
            <a:effectRef idx="0">
              <a:schemeClr val="dk1"/>
            </a:effectRef>
            <a:fontRef idx="minor">
              <a:schemeClr val="lt1"/>
            </a:fontRef>
          </p:style>
          <p:txBody>
            <a:bodyPr wrap="none" lIns="0" tIns="0" rIns="0" bIns="0"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800" b="0" dirty="0">
                  <a:solidFill>
                    <a:sysClr val="windowText" lastClr="000000"/>
                  </a:solidFill>
                </a:rPr>
                <a:t>Member Excl.</a:t>
              </a:r>
            </a:p>
          </p:txBody>
        </p:sp>
        <p:sp>
          <p:nvSpPr>
            <p:cNvPr id="7" name="Oval 6"/>
            <p:cNvSpPr/>
            <p:nvPr/>
          </p:nvSpPr>
          <p:spPr>
            <a:xfrm>
              <a:off x="2056975" y="3103446"/>
              <a:ext cx="720000" cy="289273"/>
            </a:xfrm>
            <a:prstGeom prst="ellipse">
              <a:avLst/>
            </a:prstGeom>
            <a:solidFill>
              <a:schemeClr val="bg1"/>
            </a:solidFill>
            <a:ln w="9525">
              <a:solidFill>
                <a:schemeClr val="bg1">
                  <a:lumMod val="50000"/>
                </a:schemeClr>
              </a:solidFill>
            </a:ln>
            <a:effectLst/>
          </p:spPr>
          <p:style>
            <a:lnRef idx="2">
              <a:schemeClr val="dk1">
                <a:shade val="50000"/>
              </a:schemeClr>
            </a:lnRef>
            <a:fillRef idx="1">
              <a:schemeClr val="dk1"/>
            </a:fillRef>
            <a:effectRef idx="0">
              <a:schemeClr val="dk1"/>
            </a:effectRef>
            <a:fontRef idx="minor">
              <a:schemeClr val="lt1"/>
            </a:fontRef>
          </p:style>
          <p:txBody>
            <a:bodyPr wrap="none" lIns="0" tIns="0" rIns="0" bIns="0" rtlCol="0" anchor="ctr"/>
            <a:lstStyle/>
            <a:p>
              <a:pPr algn="ctr"/>
              <a:r>
                <a:rPr lang="en-US" sz="800" b="0" dirty="0">
                  <a:solidFill>
                    <a:sysClr val="windowText" lastClr="000000"/>
                  </a:solidFill>
                </a:rPr>
                <a:t>Employee</a:t>
              </a:r>
            </a:p>
          </p:txBody>
        </p:sp>
        <p:sp>
          <p:nvSpPr>
            <p:cNvPr id="8" name="Oval 7"/>
            <p:cNvSpPr/>
            <p:nvPr/>
          </p:nvSpPr>
          <p:spPr>
            <a:xfrm>
              <a:off x="2056975" y="3491722"/>
              <a:ext cx="720000" cy="289273"/>
            </a:xfrm>
            <a:prstGeom prst="ellipse">
              <a:avLst/>
            </a:prstGeom>
            <a:solidFill>
              <a:schemeClr val="bg1"/>
            </a:solidFill>
            <a:ln w="9525">
              <a:solidFill>
                <a:schemeClr val="bg1">
                  <a:lumMod val="50000"/>
                </a:schemeClr>
              </a:solidFill>
            </a:ln>
            <a:effectLst/>
          </p:spPr>
          <p:style>
            <a:lnRef idx="2">
              <a:schemeClr val="dk1">
                <a:shade val="50000"/>
              </a:schemeClr>
            </a:lnRef>
            <a:fillRef idx="1">
              <a:schemeClr val="dk1"/>
            </a:fillRef>
            <a:effectRef idx="0">
              <a:schemeClr val="dk1"/>
            </a:effectRef>
            <a:fontRef idx="minor">
              <a:schemeClr val="lt1"/>
            </a:fontRef>
          </p:style>
          <p:txBody>
            <a:bodyPr wrap="none" lIns="0" tIns="0" rIns="0" bIns="0"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800" b="0">
                  <a:solidFill>
                    <a:sysClr val="windowText" lastClr="000000"/>
                  </a:solidFill>
                </a:rPr>
                <a:t>Dependent</a:t>
              </a:r>
            </a:p>
          </p:txBody>
        </p:sp>
        <p:sp>
          <p:nvSpPr>
            <p:cNvPr id="13" name="Oval 12"/>
            <p:cNvSpPr/>
            <p:nvPr/>
          </p:nvSpPr>
          <p:spPr>
            <a:xfrm>
              <a:off x="3357025" y="2668071"/>
              <a:ext cx="720000" cy="289273"/>
            </a:xfrm>
            <a:prstGeom prst="ellipse">
              <a:avLst/>
            </a:prstGeom>
            <a:solidFill>
              <a:schemeClr val="bg1"/>
            </a:solidFill>
            <a:ln w="9525">
              <a:solidFill>
                <a:schemeClr val="bg1">
                  <a:lumMod val="50000"/>
                </a:schemeClr>
              </a:solidFill>
            </a:ln>
            <a:effectLst/>
          </p:spPr>
          <p:style>
            <a:lnRef idx="2">
              <a:schemeClr val="dk1">
                <a:shade val="50000"/>
              </a:schemeClr>
            </a:lnRef>
            <a:fillRef idx="1">
              <a:schemeClr val="dk1"/>
            </a:fillRef>
            <a:effectRef idx="0">
              <a:schemeClr val="dk1"/>
            </a:effectRef>
            <a:fontRef idx="minor">
              <a:schemeClr val="lt1"/>
            </a:fontRef>
          </p:style>
          <p:txBody>
            <a:bodyPr wrap="none" lIns="0" tIns="0" rIns="0" bIns="0"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800" b="0" dirty="0" smtClean="0">
                  <a:solidFill>
                    <a:sysClr val="windowText" lastClr="000000"/>
                  </a:solidFill>
                </a:rPr>
                <a:t>Agreement</a:t>
              </a:r>
              <a:br>
                <a:rPr lang="en-US" sz="800" b="0" dirty="0" smtClean="0">
                  <a:solidFill>
                    <a:sysClr val="windowText" lastClr="000000"/>
                  </a:solidFill>
                </a:rPr>
              </a:br>
              <a:r>
                <a:rPr lang="en-US" sz="800" b="0" dirty="0" smtClean="0">
                  <a:solidFill>
                    <a:sysClr val="windowText" lastClr="000000"/>
                  </a:solidFill>
                </a:rPr>
                <a:t>x </a:t>
              </a:r>
              <a:r>
                <a:rPr lang="en-US" sz="800" b="0" dirty="0">
                  <a:solidFill>
                    <a:sysClr val="windowText" lastClr="000000"/>
                  </a:solidFill>
                </a:rPr>
                <a:t>Insured</a:t>
              </a:r>
            </a:p>
          </p:txBody>
        </p:sp>
        <p:sp>
          <p:nvSpPr>
            <p:cNvPr id="15" name="Oval 14"/>
            <p:cNvSpPr/>
            <p:nvPr/>
          </p:nvSpPr>
          <p:spPr>
            <a:xfrm>
              <a:off x="847990" y="1860359"/>
              <a:ext cx="720000" cy="289273"/>
            </a:xfrm>
            <a:prstGeom prst="ellipse">
              <a:avLst/>
            </a:prstGeom>
            <a:solidFill>
              <a:schemeClr val="bg1"/>
            </a:solidFill>
            <a:ln w="9525">
              <a:solidFill>
                <a:schemeClr val="bg1">
                  <a:lumMod val="50000"/>
                </a:schemeClr>
              </a:solidFill>
            </a:ln>
            <a:effectLst/>
          </p:spPr>
          <p:style>
            <a:lnRef idx="2">
              <a:schemeClr val="dk1">
                <a:shade val="50000"/>
              </a:schemeClr>
            </a:lnRef>
            <a:fillRef idx="1">
              <a:schemeClr val="dk1"/>
            </a:fillRef>
            <a:effectRef idx="0">
              <a:schemeClr val="dk1"/>
            </a:effectRef>
            <a:fontRef idx="minor">
              <a:schemeClr val="lt1"/>
            </a:fontRef>
          </p:style>
          <p:txBody>
            <a:bodyPr wrap="none" lIns="0" tIns="0" rIns="0" bIns="0"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800" b="0" dirty="0" smtClean="0">
                  <a:solidFill>
                    <a:sysClr val="windowText" lastClr="000000"/>
                  </a:solidFill>
                </a:rPr>
                <a:t>Agreement</a:t>
              </a:r>
              <a:br>
                <a:rPr lang="en-US" sz="800" b="0" dirty="0" smtClean="0">
                  <a:solidFill>
                    <a:sysClr val="windowText" lastClr="000000"/>
                  </a:solidFill>
                </a:rPr>
              </a:br>
              <a:r>
                <a:rPr lang="en-US" sz="800" b="0" baseline="0" dirty="0" smtClean="0">
                  <a:solidFill>
                    <a:sysClr val="windowText" lastClr="000000"/>
                  </a:solidFill>
                </a:rPr>
                <a:t>Deductible</a:t>
              </a:r>
              <a:endParaRPr lang="en-US" sz="800" b="0" dirty="0">
                <a:solidFill>
                  <a:sysClr val="windowText" lastClr="000000"/>
                </a:solidFill>
              </a:endParaRPr>
            </a:p>
          </p:txBody>
        </p:sp>
        <p:sp>
          <p:nvSpPr>
            <p:cNvPr id="18" name="Oval 17"/>
            <p:cNvSpPr/>
            <p:nvPr/>
          </p:nvSpPr>
          <p:spPr>
            <a:xfrm flipH="1">
              <a:off x="847990" y="2481678"/>
              <a:ext cx="720000" cy="289273"/>
            </a:xfrm>
            <a:prstGeom prst="ellipse">
              <a:avLst/>
            </a:prstGeom>
            <a:solidFill>
              <a:schemeClr val="bg1"/>
            </a:solidFill>
            <a:ln w="9525">
              <a:solidFill>
                <a:schemeClr val="bg1">
                  <a:lumMod val="50000"/>
                </a:schemeClr>
              </a:solidFill>
            </a:ln>
            <a:effectLst/>
          </p:spPr>
          <p:style>
            <a:lnRef idx="2">
              <a:schemeClr val="dk1">
                <a:shade val="50000"/>
              </a:schemeClr>
            </a:lnRef>
            <a:fillRef idx="1">
              <a:schemeClr val="dk1"/>
            </a:fillRef>
            <a:effectRef idx="0">
              <a:schemeClr val="dk1"/>
            </a:effectRef>
            <a:fontRef idx="minor">
              <a:schemeClr val="lt1"/>
            </a:fontRef>
          </p:style>
          <p:txBody>
            <a:bodyPr wrap="none" lIns="0" tIns="0" rIns="0" bIns="0"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800" b="0" dirty="0" smtClean="0">
                  <a:solidFill>
                    <a:sysClr val="windowText" lastClr="000000"/>
                  </a:solidFill>
                </a:rPr>
                <a:t>Agreement</a:t>
              </a:r>
              <a:br>
                <a:rPr lang="en-US" sz="800" b="0" dirty="0" smtClean="0">
                  <a:solidFill>
                    <a:sysClr val="windowText" lastClr="000000"/>
                  </a:solidFill>
                </a:rPr>
              </a:br>
              <a:r>
                <a:rPr lang="en-US" sz="800" b="0" dirty="0" smtClean="0">
                  <a:solidFill>
                    <a:sysClr val="windowText" lastClr="000000"/>
                  </a:solidFill>
                </a:rPr>
                <a:t>Limit</a:t>
              </a:r>
              <a:endParaRPr lang="en-US" sz="800" b="0" dirty="0">
                <a:solidFill>
                  <a:sysClr val="windowText" lastClr="000000"/>
                </a:solidFill>
              </a:endParaRPr>
            </a:p>
          </p:txBody>
        </p:sp>
        <p:sp>
          <p:nvSpPr>
            <p:cNvPr id="19" name="Oval 18"/>
            <p:cNvSpPr/>
            <p:nvPr/>
          </p:nvSpPr>
          <p:spPr>
            <a:xfrm flipH="1">
              <a:off x="847990" y="2171019"/>
              <a:ext cx="720000" cy="289273"/>
            </a:xfrm>
            <a:prstGeom prst="ellipse">
              <a:avLst/>
            </a:prstGeom>
            <a:solidFill>
              <a:schemeClr val="bg1"/>
            </a:solidFill>
            <a:ln w="9525">
              <a:solidFill>
                <a:schemeClr val="bg1">
                  <a:lumMod val="50000"/>
                </a:schemeClr>
              </a:solidFill>
            </a:ln>
            <a:effectLst/>
          </p:spPr>
          <p:style>
            <a:lnRef idx="2">
              <a:schemeClr val="dk1">
                <a:shade val="50000"/>
              </a:schemeClr>
            </a:lnRef>
            <a:fillRef idx="1">
              <a:schemeClr val="dk1"/>
            </a:fillRef>
            <a:effectRef idx="0">
              <a:schemeClr val="dk1"/>
            </a:effectRef>
            <a:fontRef idx="minor">
              <a:schemeClr val="lt1"/>
            </a:fontRef>
          </p:style>
          <p:txBody>
            <a:bodyPr wrap="none" lIns="0" tIns="0" rIns="0" bIns="0"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800" b="0" dirty="0" smtClean="0">
                  <a:solidFill>
                    <a:sysClr val="windowText" lastClr="000000"/>
                  </a:solidFill>
                </a:rPr>
                <a:t>Agreement</a:t>
              </a:r>
              <a:br>
                <a:rPr lang="en-US" sz="800" b="0" dirty="0" smtClean="0">
                  <a:solidFill>
                    <a:sysClr val="windowText" lastClr="000000"/>
                  </a:solidFill>
                </a:rPr>
              </a:br>
              <a:r>
                <a:rPr lang="en-US" sz="800" b="0" dirty="0" smtClean="0">
                  <a:solidFill>
                    <a:sysClr val="windowText" lastClr="000000"/>
                  </a:solidFill>
                </a:rPr>
                <a:t>Exclusion</a:t>
              </a:r>
              <a:endParaRPr lang="en-US" sz="800" b="0" dirty="0">
                <a:solidFill>
                  <a:sysClr val="windowText" lastClr="000000"/>
                </a:solidFill>
              </a:endParaRPr>
            </a:p>
          </p:txBody>
        </p:sp>
        <p:sp>
          <p:nvSpPr>
            <p:cNvPr id="11" name="Oval 10"/>
            <p:cNvSpPr/>
            <p:nvPr/>
          </p:nvSpPr>
          <p:spPr>
            <a:xfrm>
              <a:off x="2058901" y="1472862"/>
              <a:ext cx="720000" cy="289273"/>
            </a:xfrm>
            <a:prstGeom prst="ellipse">
              <a:avLst/>
            </a:prstGeom>
            <a:solidFill>
              <a:schemeClr val="bg1"/>
            </a:solidFill>
            <a:ln w="9525">
              <a:solidFill>
                <a:schemeClr val="bg1">
                  <a:lumMod val="50000"/>
                </a:schemeClr>
              </a:solidFill>
            </a:ln>
            <a:effectLst/>
          </p:spPr>
          <p:style>
            <a:lnRef idx="2">
              <a:schemeClr val="dk1">
                <a:shade val="50000"/>
              </a:schemeClr>
            </a:lnRef>
            <a:fillRef idx="1">
              <a:schemeClr val="dk1"/>
            </a:fillRef>
            <a:effectRef idx="0">
              <a:schemeClr val="dk1"/>
            </a:effectRef>
            <a:fontRef idx="minor">
              <a:schemeClr val="lt1"/>
            </a:fontRef>
          </p:style>
          <p:txBody>
            <a:bodyPr wrap="none" lIns="0" tIns="0" rIns="0" bIns="0"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800" b="0" dirty="0" smtClean="0">
                  <a:solidFill>
                    <a:sysClr val="windowText" lastClr="000000"/>
                  </a:solidFill>
                </a:rPr>
                <a:t>Insurance</a:t>
              </a:r>
              <a:br>
                <a:rPr lang="en-US" sz="800" b="0" dirty="0" smtClean="0">
                  <a:solidFill>
                    <a:sysClr val="windowText" lastClr="000000"/>
                  </a:solidFill>
                </a:rPr>
              </a:br>
              <a:r>
                <a:rPr lang="en-US" sz="800" b="0" dirty="0" smtClean="0">
                  <a:solidFill>
                    <a:sysClr val="windowText" lastClr="000000"/>
                  </a:solidFill>
                </a:rPr>
                <a:t>Policy</a:t>
              </a:r>
              <a:endParaRPr lang="en-US" sz="800" b="0" dirty="0">
                <a:solidFill>
                  <a:sysClr val="windowText" lastClr="000000"/>
                </a:solidFill>
              </a:endParaRPr>
            </a:p>
          </p:txBody>
        </p:sp>
        <p:sp>
          <p:nvSpPr>
            <p:cNvPr id="14" name="Oval 13"/>
            <p:cNvSpPr/>
            <p:nvPr/>
          </p:nvSpPr>
          <p:spPr>
            <a:xfrm>
              <a:off x="2058901" y="1946496"/>
              <a:ext cx="720000" cy="289273"/>
            </a:xfrm>
            <a:prstGeom prst="ellipse">
              <a:avLst/>
            </a:prstGeom>
            <a:solidFill>
              <a:schemeClr val="bg1"/>
            </a:solidFill>
            <a:ln w="9525">
              <a:solidFill>
                <a:schemeClr val="bg1">
                  <a:lumMod val="50000"/>
                </a:schemeClr>
              </a:solidFill>
            </a:ln>
            <a:effectLst/>
          </p:spPr>
          <p:style>
            <a:lnRef idx="2">
              <a:schemeClr val="dk1">
                <a:shade val="50000"/>
              </a:schemeClr>
            </a:lnRef>
            <a:fillRef idx="1">
              <a:schemeClr val="dk1"/>
            </a:fillRef>
            <a:effectRef idx="0">
              <a:schemeClr val="dk1"/>
            </a:effectRef>
            <a:fontRef idx="minor">
              <a:schemeClr val="lt1"/>
            </a:fontRef>
          </p:style>
          <p:txBody>
            <a:bodyPr wrap="none" lIns="0" tIns="0" rIns="0" bIns="0"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800" b="0" dirty="0" smtClean="0">
                  <a:solidFill>
                    <a:sysClr val="windowText" lastClr="000000"/>
                  </a:solidFill>
                </a:rPr>
                <a:t>Health</a:t>
              </a:r>
              <a:br>
                <a:rPr lang="en-US" sz="800" b="0" dirty="0" smtClean="0">
                  <a:solidFill>
                    <a:sysClr val="windowText" lastClr="000000"/>
                  </a:solidFill>
                </a:rPr>
              </a:br>
              <a:r>
                <a:rPr lang="en-US" sz="800" b="0" dirty="0" smtClean="0">
                  <a:solidFill>
                    <a:sysClr val="windowText" lastClr="000000"/>
                  </a:solidFill>
                </a:rPr>
                <a:t>Agreement</a:t>
              </a:r>
              <a:endParaRPr lang="en-US" sz="800" b="0" dirty="0">
                <a:solidFill>
                  <a:sysClr val="windowText" lastClr="000000"/>
                </a:solidFill>
              </a:endParaRPr>
            </a:p>
          </p:txBody>
        </p:sp>
        <p:sp>
          <p:nvSpPr>
            <p:cNvPr id="17" name="Oval 16"/>
            <p:cNvSpPr/>
            <p:nvPr/>
          </p:nvSpPr>
          <p:spPr>
            <a:xfrm flipH="1">
              <a:off x="2058901" y="2420129"/>
              <a:ext cx="720000" cy="289273"/>
            </a:xfrm>
            <a:prstGeom prst="ellipse">
              <a:avLst/>
            </a:prstGeom>
            <a:solidFill>
              <a:schemeClr val="bg1"/>
            </a:solidFill>
            <a:ln w="9525">
              <a:solidFill>
                <a:schemeClr val="bg1">
                  <a:lumMod val="50000"/>
                </a:schemeClr>
              </a:solidFill>
            </a:ln>
            <a:effectLst/>
          </p:spPr>
          <p:style>
            <a:lnRef idx="2">
              <a:schemeClr val="dk1">
                <a:shade val="50000"/>
              </a:schemeClr>
            </a:lnRef>
            <a:fillRef idx="1">
              <a:schemeClr val="dk1"/>
            </a:fillRef>
            <a:effectRef idx="0">
              <a:schemeClr val="dk1"/>
            </a:effectRef>
            <a:fontRef idx="minor">
              <a:schemeClr val="lt1"/>
            </a:fontRef>
          </p:style>
          <p:txBody>
            <a:bodyPr wrap="none" lIns="0" tIns="0" rIns="0" bIns="0"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800" b="0" dirty="0" smtClean="0">
                  <a:solidFill>
                    <a:sysClr val="windowText" lastClr="000000"/>
                  </a:solidFill>
                </a:rPr>
                <a:t>Agreement</a:t>
              </a:r>
              <a:br>
                <a:rPr lang="en-US" sz="800" b="0" dirty="0" smtClean="0">
                  <a:solidFill>
                    <a:sysClr val="windowText" lastClr="000000"/>
                  </a:solidFill>
                </a:rPr>
              </a:br>
              <a:r>
                <a:rPr lang="en-US" sz="800" b="0" dirty="0" smtClean="0">
                  <a:solidFill>
                    <a:sysClr val="windowText" lastClr="000000"/>
                  </a:solidFill>
                </a:rPr>
                <a:t>Benefit</a:t>
              </a:r>
              <a:endParaRPr lang="en-US" sz="800" b="0" dirty="0">
                <a:solidFill>
                  <a:sysClr val="windowText" lastClr="000000"/>
                </a:solidFill>
              </a:endParaRPr>
            </a:p>
          </p:txBody>
        </p:sp>
        <p:sp>
          <p:nvSpPr>
            <p:cNvPr id="16" name="Oval 15"/>
            <p:cNvSpPr/>
            <p:nvPr/>
          </p:nvSpPr>
          <p:spPr>
            <a:xfrm>
              <a:off x="3357025" y="1689731"/>
              <a:ext cx="720000" cy="289273"/>
            </a:xfrm>
            <a:prstGeom prst="ellipse">
              <a:avLst/>
            </a:prstGeom>
            <a:solidFill>
              <a:schemeClr val="bg1"/>
            </a:solidFill>
            <a:ln w="9525">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800" b="0" dirty="0" smtClean="0">
                  <a:solidFill>
                    <a:sysClr val="windowText" lastClr="000000"/>
                  </a:solidFill>
                </a:rPr>
                <a:t>Producing</a:t>
              </a:r>
              <a:r>
                <a:rPr lang="en-US" sz="800" b="0" baseline="0" dirty="0" smtClean="0">
                  <a:solidFill>
                    <a:sysClr val="windowText" lastClr="000000"/>
                  </a:solidFill>
                </a:rPr>
                <a:t/>
              </a:r>
              <a:br>
                <a:rPr lang="en-US" sz="800" b="0" baseline="0" dirty="0" smtClean="0">
                  <a:solidFill>
                    <a:sysClr val="windowText" lastClr="000000"/>
                  </a:solidFill>
                </a:rPr>
              </a:br>
              <a:r>
                <a:rPr lang="en-US" sz="800" b="0" dirty="0" smtClean="0">
                  <a:solidFill>
                    <a:sysClr val="windowText" lastClr="000000"/>
                  </a:solidFill>
                </a:rPr>
                <a:t>Agent</a:t>
              </a:r>
              <a:endParaRPr lang="en-US" sz="800" b="0" dirty="0">
                <a:solidFill>
                  <a:sysClr val="windowText" lastClr="000000"/>
                </a:solidFill>
              </a:endParaRPr>
            </a:p>
          </p:txBody>
        </p:sp>
        <p:sp>
          <p:nvSpPr>
            <p:cNvPr id="22" name="Oval 21"/>
            <p:cNvSpPr/>
            <p:nvPr/>
          </p:nvSpPr>
          <p:spPr>
            <a:xfrm>
              <a:off x="3357025" y="2064360"/>
              <a:ext cx="720000" cy="289273"/>
            </a:xfrm>
            <a:prstGeom prst="ellipse">
              <a:avLst/>
            </a:prstGeom>
            <a:solidFill>
              <a:schemeClr val="bg1"/>
            </a:solidFill>
            <a:ln w="9525">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800" b="0" dirty="0" smtClean="0">
                  <a:solidFill>
                    <a:sysClr val="windowText" lastClr="000000"/>
                  </a:solidFill>
                </a:rPr>
                <a:t>Servicing</a:t>
              </a:r>
              <a:r>
                <a:rPr lang="en-US" sz="800" b="0" baseline="0" dirty="0" smtClean="0">
                  <a:solidFill>
                    <a:sysClr val="windowText" lastClr="000000"/>
                  </a:solidFill>
                </a:rPr>
                <a:t/>
              </a:r>
              <a:br>
                <a:rPr lang="en-US" sz="800" b="0" baseline="0" dirty="0" smtClean="0">
                  <a:solidFill>
                    <a:sysClr val="windowText" lastClr="000000"/>
                  </a:solidFill>
                </a:rPr>
              </a:br>
              <a:r>
                <a:rPr lang="en-US" sz="800" b="0" dirty="0" smtClean="0">
                  <a:solidFill>
                    <a:sysClr val="windowText" lastClr="000000"/>
                  </a:solidFill>
                </a:rPr>
                <a:t>Agent</a:t>
              </a:r>
              <a:endParaRPr lang="en-US" sz="800" b="0" dirty="0">
                <a:solidFill>
                  <a:sysClr val="windowText" lastClr="000000"/>
                </a:solidFill>
              </a:endParaRPr>
            </a:p>
          </p:txBody>
        </p:sp>
        <p:sp>
          <p:nvSpPr>
            <p:cNvPr id="27" name="TextBox 164"/>
            <p:cNvSpPr txBox="1"/>
            <p:nvPr/>
          </p:nvSpPr>
          <p:spPr>
            <a:xfrm>
              <a:off x="3140765" y="3032250"/>
              <a:ext cx="1126434" cy="337530"/>
            </a:xfrm>
            <a:prstGeom prst="rect">
              <a:avLst/>
            </a:prstGeom>
            <a:noFill/>
            <a:effectLst/>
          </p:spPr>
          <p:style>
            <a:lnRef idx="0">
              <a:scrgbClr r="0" g="0" b="0"/>
            </a:lnRef>
            <a:fillRef idx="0">
              <a:scrgbClr r="0" g="0" b="0"/>
            </a:fillRef>
            <a:effectRef idx="0">
              <a:scrgbClr r="0" g="0" b="0"/>
            </a:effectRef>
            <a:fontRef idx="minor">
              <a:schemeClr val="tx1"/>
            </a:fontRef>
          </p:style>
          <p:txBody>
            <a:bodyPr wrap="square" lIns="0" tIns="0" rIns="0" bIns="0" rtlCol="0" anchor="t">
              <a:spAutoFit/>
            </a:bodyPr>
            <a:lstStyle>
              <a:lvl1pPr marL="0" indent="0">
                <a:defRPr sz="1100">
                  <a:solidFill>
                    <a:schemeClr val="tx1"/>
                  </a:solidFill>
                  <a:latin typeface="+mn-lt"/>
                  <a:ea typeface="+mn-ea"/>
                  <a:cs typeface="+mn-cs"/>
                </a:defRPr>
              </a:lvl1pPr>
              <a:lvl2pPr marL="457200" indent="0">
                <a:defRPr sz="1100">
                  <a:solidFill>
                    <a:schemeClr val="tx1"/>
                  </a:solidFill>
                  <a:latin typeface="+mn-lt"/>
                  <a:ea typeface="+mn-ea"/>
                  <a:cs typeface="+mn-cs"/>
                </a:defRPr>
              </a:lvl2pPr>
              <a:lvl3pPr marL="914400" indent="0">
                <a:defRPr sz="1100">
                  <a:solidFill>
                    <a:schemeClr val="tx1"/>
                  </a:solidFill>
                  <a:latin typeface="+mn-lt"/>
                  <a:ea typeface="+mn-ea"/>
                  <a:cs typeface="+mn-cs"/>
                </a:defRPr>
              </a:lvl3pPr>
              <a:lvl4pPr marL="1371600" indent="0">
                <a:defRPr sz="1100">
                  <a:solidFill>
                    <a:schemeClr val="tx1"/>
                  </a:solidFill>
                  <a:latin typeface="+mn-lt"/>
                  <a:ea typeface="+mn-ea"/>
                  <a:cs typeface="+mn-cs"/>
                </a:defRPr>
              </a:lvl4pPr>
              <a:lvl5pPr marL="1828800" indent="0">
                <a:defRPr sz="1100">
                  <a:solidFill>
                    <a:schemeClr val="tx1"/>
                  </a:solidFill>
                  <a:latin typeface="+mn-lt"/>
                  <a:ea typeface="+mn-ea"/>
                  <a:cs typeface="+mn-cs"/>
                </a:defRPr>
              </a:lvl5pPr>
              <a:lvl6pPr marL="2286000" indent="0">
                <a:defRPr sz="1100">
                  <a:solidFill>
                    <a:schemeClr val="tx1"/>
                  </a:solidFill>
                  <a:latin typeface="+mn-lt"/>
                  <a:ea typeface="+mn-ea"/>
                  <a:cs typeface="+mn-cs"/>
                </a:defRPr>
              </a:lvl6pPr>
              <a:lvl7pPr marL="2743200" indent="0">
                <a:defRPr sz="1100">
                  <a:solidFill>
                    <a:schemeClr val="tx1"/>
                  </a:solidFill>
                  <a:latin typeface="+mn-lt"/>
                  <a:ea typeface="+mn-ea"/>
                  <a:cs typeface="+mn-cs"/>
                </a:defRPr>
              </a:lvl7pPr>
              <a:lvl8pPr marL="3200400" indent="0">
                <a:defRPr sz="1100">
                  <a:solidFill>
                    <a:schemeClr val="tx1"/>
                  </a:solidFill>
                  <a:latin typeface="+mn-lt"/>
                  <a:ea typeface="+mn-ea"/>
                  <a:cs typeface="+mn-cs"/>
                </a:defRPr>
              </a:lvl8pPr>
              <a:lvl9pPr marL="3657600" indent="0">
                <a:defRPr sz="1100">
                  <a:solidFill>
                    <a:schemeClr val="tx1"/>
                  </a:solidFill>
                  <a:latin typeface="+mn-lt"/>
                  <a:ea typeface="+mn-ea"/>
                  <a:cs typeface="+mn-cs"/>
                </a:defRPr>
              </a:lvl9pPr>
            </a:lstStyle>
            <a:p>
              <a:pPr algn="ctr"/>
              <a:r>
                <a:rPr lang="en-US" sz="700" b="0" dirty="0"/>
                <a:t>Insured can be </a:t>
              </a:r>
              <a:r>
                <a:rPr lang="en-US" sz="700" b="0" dirty="0" smtClean="0"/>
                <a:t>assigned to </a:t>
              </a:r>
              <a:r>
                <a:rPr lang="en-US" sz="700" b="0" dirty="0"/>
                <a:t>one or more </a:t>
              </a:r>
              <a:r>
                <a:rPr lang="en-US" sz="700" b="0" dirty="0" smtClean="0"/>
                <a:t>health</a:t>
              </a:r>
              <a:br>
                <a:rPr lang="en-US" sz="700" b="0" dirty="0" smtClean="0"/>
              </a:br>
              <a:r>
                <a:rPr lang="en-US" sz="700" b="0" dirty="0" smtClean="0"/>
                <a:t>agreement </a:t>
              </a:r>
              <a:r>
                <a:rPr lang="en-US" sz="700" b="0" dirty="0" err="1"/>
                <a:t>dtls</a:t>
              </a:r>
              <a:endParaRPr lang="en-US" sz="700" b="0" dirty="0"/>
            </a:p>
          </p:txBody>
        </p:sp>
        <p:cxnSp>
          <p:nvCxnSpPr>
            <p:cNvPr id="29" name="Straight Arrow Connector 28"/>
            <p:cNvCxnSpPr>
              <a:stCxn id="14" idx="0"/>
              <a:endCxn id="11" idx="4"/>
            </p:cNvCxnSpPr>
            <p:nvPr/>
          </p:nvCxnSpPr>
          <p:spPr>
            <a:xfrm flipV="1">
              <a:off x="2418901" y="1762135"/>
              <a:ext cx="0" cy="184361"/>
            </a:xfrm>
            <a:prstGeom prst="straightConnector1">
              <a:avLst/>
            </a:prstGeom>
            <a:ln w="9525">
              <a:solidFill>
                <a:srgbClr val="C00000"/>
              </a:solidFill>
              <a:tailEnd type="triangle" w="med" len="sm"/>
            </a:ln>
            <a:effectLst/>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a:stCxn id="17" idx="0"/>
              <a:endCxn id="14" idx="4"/>
            </p:cNvCxnSpPr>
            <p:nvPr/>
          </p:nvCxnSpPr>
          <p:spPr>
            <a:xfrm flipV="1">
              <a:off x="2418901" y="2235769"/>
              <a:ext cx="0" cy="184360"/>
            </a:xfrm>
            <a:prstGeom prst="straightConnector1">
              <a:avLst/>
            </a:prstGeom>
            <a:ln w="9525">
              <a:solidFill>
                <a:srgbClr val="C00000"/>
              </a:solidFill>
              <a:tailEnd type="triangle" w="med" len="sm"/>
            </a:ln>
            <a:effectLst/>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a:stCxn id="13" idx="2"/>
              <a:endCxn id="14" idx="5"/>
            </p:cNvCxnSpPr>
            <p:nvPr/>
          </p:nvCxnSpPr>
          <p:spPr>
            <a:xfrm rot="10800000">
              <a:off x="2673459" y="2193406"/>
              <a:ext cx="683566" cy="619302"/>
            </a:xfrm>
            <a:prstGeom prst="curvedConnector2">
              <a:avLst/>
            </a:prstGeom>
            <a:ln w="9525">
              <a:solidFill>
                <a:srgbClr val="C00000"/>
              </a:solidFill>
              <a:tailEnd type="triangle" w="med" len="sm"/>
            </a:ln>
            <a:effectLst/>
          </p:spPr>
          <p:style>
            <a:lnRef idx="2">
              <a:schemeClr val="accent1"/>
            </a:lnRef>
            <a:fillRef idx="0">
              <a:schemeClr val="accent1"/>
            </a:fillRef>
            <a:effectRef idx="1">
              <a:schemeClr val="accent1"/>
            </a:effectRef>
            <a:fontRef idx="minor">
              <a:schemeClr val="tx1"/>
            </a:fontRef>
          </p:style>
        </p:cxnSp>
        <p:cxnSp>
          <p:nvCxnSpPr>
            <p:cNvPr id="43" name="Straight Arrow Connector 42"/>
            <p:cNvCxnSpPr>
              <a:endCxn id="11" idx="5"/>
            </p:cNvCxnSpPr>
            <p:nvPr/>
          </p:nvCxnSpPr>
          <p:spPr>
            <a:xfrm rot="10800000">
              <a:off x="2673459" y="1719772"/>
              <a:ext cx="611248" cy="262218"/>
            </a:xfrm>
            <a:prstGeom prst="curvedConnector2">
              <a:avLst/>
            </a:prstGeom>
            <a:ln w="9525">
              <a:solidFill>
                <a:srgbClr val="C00000"/>
              </a:solidFill>
              <a:tailEnd type="triangle" w="med" len="sm"/>
            </a:ln>
            <a:effectLst/>
          </p:spPr>
          <p:style>
            <a:lnRef idx="2">
              <a:schemeClr val="accent1"/>
            </a:lnRef>
            <a:fillRef idx="0">
              <a:schemeClr val="accent1"/>
            </a:fillRef>
            <a:effectRef idx="1">
              <a:schemeClr val="accent1"/>
            </a:effectRef>
            <a:fontRef idx="minor">
              <a:schemeClr val="tx1"/>
            </a:fontRef>
          </p:style>
        </p:cxnSp>
        <p:cxnSp>
          <p:nvCxnSpPr>
            <p:cNvPr id="46" name="Straight Arrow Connector 45"/>
            <p:cNvCxnSpPr>
              <a:stCxn id="11" idx="1"/>
              <a:endCxn id="11" idx="0"/>
            </p:cNvCxnSpPr>
            <p:nvPr/>
          </p:nvCxnSpPr>
          <p:spPr>
            <a:xfrm rot="5400000" flipH="1" flipV="1">
              <a:off x="2270441" y="1366765"/>
              <a:ext cx="42363" cy="254558"/>
            </a:xfrm>
            <a:prstGeom prst="curvedConnector3">
              <a:avLst>
                <a:gd name="adj1" fmla="val 194214"/>
              </a:avLst>
            </a:prstGeom>
            <a:ln w="9525">
              <a:solidFill>
                <a:srgbClr val="C00000"/>
              </a:solidFill>
              <a:tailEnd type="triangle" w="med" len="sm"/>
            </a:ln>
            <a:effectLst/>
          </p:spPr>
          <p:style>
            <a:lnRef idx="2">
              <a:schemeClr val="accent1"/>
            </a:lnRef>
            <a:fillRef idx="0">
              <a:schemeClr val="accent1"/>
            </a:fillRef>
            <a:effectRef idx="1">
              <a:schemeClr val="accent1"/>
            </a:effectRef>
            <a:fontRef idx="minor">
              <a:schemeClr val="tx1"/>
            </a:fontRef>
          </p:style>
        </p:cxnSp>
        <p:sp>
          <p:nvSpPr>
            <p:cNvPr id="50" name="TextBox 143"/>
            <p:cNvSpPr txBox="1"/>
            <p:nvPr/>
          </p:nvSpPr>
          <p:spPr>
            <a:xfrm>
              <a:off x="2080491" y="1326993"/>
              <a:ext cx="528991" cy="112510"/>
            </a:xfrm>
            <a:prstGeom prst="rect">
              <a:avLst/>
            </a:prstGeom>
            <a:noFill/>
            <a:effectLst/>
          </p:spPr>
          <p:style>
            <a:lnRef idx="0">
              <a:scrgbClr r="0" g="0" b="0"/>
            </a:lnRef>
            <a:fillRef idx="0">
              <a:scrgbClr r="0" g="0" b="0"/>
            </a:fillRef>
            <a:effectRef idx="0">
              <a:scrgbClr r="0" g="0" b="0"/>
            </a:effectRef>
            <a:fontRef idx="minor">
              <a:schemeClr val="tx1"/>
            </a:fontRef>
          </p:style>
          <p:txBody>
            <a:bodyPr wrap="none" lIns="0" tIns="0" rIns="0" bIns="0" rtlCol="0" anchor="ctr">
              <a:spAutoFit/>
            </a:bodyPr>
            <a:lstStyle>
              <a:defPPr>
                <a:defRPr lang="fr-FR"/>
              </a:defPPr>
              <a:lvl1pPr marL="0" indent="0">
                <a:defRPr b="0"/>
              </a:lvl1pPr>
              <a:lvl2pPr indent="0">
                <a:defRPr sz="1100"/>
              </a:lvl2pPr>
              <a:lvl3pPr indent="0">
                <a:defRPr sz="1100"/>
              </a:lvl3pPr>
              <a:lvl4pPr indent="0">
                <a:defRPr sz="1100"/>
              </a:lvl4pPr>
              <a:lvl5pPr indent="0">
                <a:defRPr sz="1100"/>
              </a:lvl5pPr>
              <a:lvl6pPr indent="0">
                <a:defRPr sz="1100"/>
              </a:lvl6pPr>
              <a:lvl7pPr indent="0">
                <a:defRPr sz="1100"/>
              </a:lvl7pPr>
              <a:lvl8pPr indent="0">
                <a:defRPr sz="1100"/>
              </a:lvl8pPr>
              <a:lvl9pPr indent="0">
                <a:defRPr sz="1100"/>
              </a:lvl9pPr>
            </a:lstStyle>
            <a:p>
              <a:pPr algn="ctr"/>
              <a:r>
                <a:rPr lang="en-US" sz="700" dirty="0" smtClean="0"/>
                <a:t>Master policy</a:t>
              </a:r>
              <a:endParaRPr lang="en-US" sz="700" dirty="0"/>
            </a:p>
          </p:txBody>
        </p:sp>
        <p:cxnSp>
          <p:nvCxnSpPr>
            <p:cNvPr id="51" name="Straight Arrow Connector 50"/>
            <p:cNvCxnSpPr>
              <a:stCxn id="9" idx="6"/>
            </p:cNvCxnSpPr>
            <p:nvPr/>
          </p:nvCxnSpPr>
          <p:spPr>
            <a:xfrm flipV="1">
              <a:off x="1567990" y="3401812"/>
              <a:ext cx="268201" cy="1"/>
            </a:xfrm>
            <a:prstGeom prst="straightConnector1">
              <a:avLst/>
            </a:prstGeom>
            <a:ln w="9525">
              <a:solidFill>
                <a:srgbClr val="C00000"/>
              </a:solidFill>
              <a:tailEnd type="triangle" w="med" len="sm"/>
            </a:ln>
            <a:effectLst/>
          </p:spPr>
          <p:style>
            <a:lnRef idx="2">
              <a:schemeClr val="accent1"/>
            </a:lnRef>
            <a:fillRef idx="0">
              <a:schemeClr val="accent1"/>
            </a:fillRef>
            <a:effectRef idx="1">
              <a:schemeClr val="accent1"/>
            </a:effectRef>
            <a:fontRef idx="minor">
              <a:schemeClr val="tx1"/>
            </a:fontRef>
          </p:style>
        </p:cxnSp>
        <p:cxnSp>
          <p:nvCxnSpPr>
            <p:cNvPr id="57" name="Straight Arrow Connector 56"/>
            <p:cNvCxnSpPr>
              <a:stCxn id="15" idx="6"/>
            </p:cNvCxnSpPr>
            <p:nvPr/>
          </p:nvCxnSpPr>
          <p:spPr>
            <a:xfrm>
              <a:off x="1567990" y="2004996"/>
              <a:ext cx="268201" cy="0"/>
            </a:xfrm>
            <a:prstGeom prst="straightConnector1">
              <a:avLst/>
            </a:prstGeom>
            <a:ln w="9525">
              <a:solidFill>
                <a:srgbClr val="C00000"/>
              </a:solidFill>
              <a:tailEnd type="triangle" w="med" len="sm"/>
            </a:ln>
            <a:effectLst/>
          </p:spPr>
          <p:style>
            <a:lnRef idx="2">
              <a:schemeClr val="accent1"/>
            </a:lnRef>
            <a:fillRef idx="0">
              <a:schemeClr val="accent1"/>
            </a:fillRef>
            <a:effectRef idx="1">
              <a:schemeClr val="accent1"/>
            </a:effectRef>
            <a:fontRef idx="minor">
              <a:schemeClr val="tx1"/>
            </a:fontRef>
          </p:style>
        </p:cxnSp>
        <p:cxnSp>
          <p:nvCxnSpPr>
            <p:cNvPr id="58" name="Straight Arrow Connector 57"/>
            <p:cNvCxnSpPr>
              <a:stCxn id="18" idx="2"/>
            </p:cNvCxnSpPr>
            <p:nvPr/>
          </p:nvCxnSpPr>
          <p:spPr>
            <a:xfrm>
              <a:off x="1567990" y="2626315"/>
              <a:ext cx="268201" cy="0"/>
            </a:xfrm>
            <a:prstGeom prst="straightConnector1">
              <a:avLst/>
            </a:prstGeom>
            <a:ln w="9525">
              <a:solidFill>
                <a:srgbClr val="C00000"/>
              </a:solidFill>
              <a:tailEnd type="triangle" w="med" len="sm"/>
            </a:ln>
            <a:effectLst/>
          </p:spPr>
          <p:style>
            <a:lnRef idx="2">
              <a:schemeClr val="accent1"/>
            </a:lnRef>
            <a:fillRef idx="0">
              <a:schemeClr val="accent1"/>
            </a:fillRef>
            <a:effectRef idx="1">
              <a:schemeClr val="accent1"/>
            </a:effectRef>
            <a:fontRef idx="minor">
              <a:schemeClr val="tx1"/>
            </a:fontRef>
          </p:style>
        </p:cxnSp>
        <p:cxnSp>
          <p:nvCxnSpPr>
            <p:cNvPr id="63" name="Straight Arrow Connector 62"/>
            <p:cNvCxnSpPr>
              <a:endCxn id="11" idx="2"/>
            </p:cNvCxnSpPr>
            <p:nvPr/>
          </p:nvCxnSpPr>
          <p:spPr>
            <a:xfrm rot="5400000" flipH="1" flipV="1">
              <a:off x="1324649" y="2220152"/>
              <a:ext cx="1336904" cy="131599"/>
            </a:xfrm>
            <a:prstGeom prst="curvedConnector2">
              <a:avLst/>
            </a:prstGeom>
            <a:ln w="9525">
              <a:solidFill>
                <a:srgbClr val="C00000"/>
              </a:solidFill>
              <a:tailEnd type="triangle" w="med" len="sm"/>
            </a:ln>
            <a:effectLst/>
          </p:spPr>
          <p:style>
            <a:lnRef idx="2">
              <a:schemeClr val="accent1"/>
            </a:lnRef>
            <a:fillRef idx="0">
              <a:schemeClr val="accent1"/>
            </a:fillRef>
            <a:effectRef idx="1">
              <a:schemeClr val="accent1"/>
            </a:effectRef>
            <a:fontRef idx="minor">
              <a:schemeClr val="tx1"/>
            </a:fontRef>
          </p:style>
        </p:cxnSp>
        <p:cxnSp>
          <p:nvCxnSpPr>
            <p:cNvPr id="69" name="Straight Arrow Connector 68"/>
            <p:cNvCxnSpPr>
              <a:stCxn id="13" idx="3"/>
              <a:endCxn id="10" idx="3"/>
            </p:cNvCxnSpPr>
            <p:nvPr/>
          </p:nvCxnSpPr>
          <p:spPr>
            <a:xfrm rot="5400000">
              <a:off x="2988290" y="2927634"/>
              <a:ext cx="486831" cy="461524"/>
            </a:xfrm>
            <a:prstGeom prst="curvedConnector2">
              <a:avLst/>
            </a:prstGeom>
            <a:ln w="9525">
              <a:solidFill>
                <a:srgbClr val="C00000"/>
              </a:solidFill>
              <a:tailEnd type="triangle" w="med" len="sm"/>
            </a:ln>
            <a:effectLst/>
          </p:spPr>
          <p:style>
            <a:lnRef idx="2">
              <a:schemeClr val="accent1"/>
            </a:lnRef>
            <a:fillRef idx="0">
              <a:schemeClr val="accent1"/>
            </a:fillRef>
            <a:effectRef idx="1">
              <a:schemeClr val="accent1"/>
            </a:effectRef>
            <a:fontRef idx="minor">
              <a:schemeClr val="tx1"/>
            </a:fontRef>
          </p:style>
        </p:cxnSp>
        <p:cxnSp>
          <p:nvCxnSpPr>
            <p:cNvPr id="90" name="Straight Arrow Connector 89"/>
            <p:cNvCxnSpPr>
              <a:stCxn id="21" idx="3"/>
              <a:endCxn id="80" idx="1"/>
            </p:cNvCxnSpPr>
            <p:nvPr/>
          </p:nvCxnSpPr>
          <p:spPr>
            <a:xfrm>
              <a:off x="4152527" y="1981990"/>
              <a:ext cx="397067" cy="648349"/>
            </a:xfrm>
            <a:prstGeom prst="curvedConnector3">
              <a:avLst>
                <a:gd name="adj1" fmla="val 50000"/>
              </a:avLst>
            </a:prstGeom>
            <a:ln w="9525">
              <a:solidFill>
                <a:srgbClr val="C00000"/>
              </a:solidFill>
              <a:tailEnd type="triangle" w="med" len="sm"/>
            </a:ln>
            <a:effectLst/>
          </p:spPr>
          <p:style>
            <a:lnRef idx="2">
              <a:schemeClr val="accent1"/>
            </a:lnRef>
            <a:fillRef idx="0">
              <a:schemeClr val="accent1"/>
            </a:fillRef>
            <a:effectRef idx="1">
              <a:schemeClr val="accent1"/>
            </a:effectRef>
            <a:fontRef idx="minor">
              <a:schemeClr val="tx1"/>
            </a:fontRef>
          </p:style>
        </p:cxnSp>
        <p:sp>
          <p:nvSpPr>
            <p:cNvPr id="82" name="Oval 81"/>
            <p:cNvSpPr/>
            <p:nvPr/>
          </p:nvSpPr>
          <p:spPr>
            <a:xfrm>
              <a:off x="5179070" y="1472862"/>
              <a:ext cx="720000" cy="288000"/>
            </a:xfrm>
            <a:prstGeom prst="ellipse">
              <a:avLst/>
            </a:prstGeom>
            <a:solidFill>
              <a:schemeClr val="bg1"/>
            </a:solidFill>
            <a:ln w="9525">
              <a:solidFill>
                <a:schemeClr val="bg1">
                  <a:lumMod val="50000"/>
                </a:schemeClr>
              </a:solidFill>
            </a:ln>
            <a:effectLst/>
          </p:spPr>
          <p:style>
            <a:lnRef idx="2">
              <a:schemeClr val="dk1">
                <a:shade val="50000"/>
              </a:schemeClr>
            </a:lnRef>
            <a:fillRef idx="1">
              <a:schemeClr val="dk1"/>
            </a:fillRef>
            <a:effectRef idx="0">
              <a:schemeClr val="dk1"/>
            </a:effectRef>
            <a:fontRef idx="minor">
              <a:schemeClr val="lt1"/>
            </a:fontRef>
          </p:style>
          <p:txBody>
            <a:bodyPr wrap="none" lIns="0" tIns="0" rIns="0" bIns="0" rtlCol="0" anchor="ctr"/>
            <a:lstStyle/>
            <a:p>
              <a:pPr algn="ctr"/>
              <a:r>
                <a:rPr lang="en-US" sz="800" b="0" dirty="0">
                  <a:solidFill>
                    <a:sysClr val="windowText" lastClr="000000"/>
                  </a:solidFill>
                </a:rPr>
                <a:t>Party Account</a:t>
              </a:r>
            </a:p>
          </p:txBody>
        </p:sp>
        <p:grpSp>
          <p:nvGrpSpPr>
            <p:cNvPr id="87" name="Group 86"/>
            <p:cNvGrpSpPr/>
            <p:nvPr/>
          </p:nvGrpSpPr>
          <p:grpSpPr>
            <a:xfrm>
              <a:off x="4639605" y="3499816"/>
              <a:ext cx="1798930" cy="288758"/>
              <a:chOff x="3910433" y="4912242"/>
              <a:chExt cx="1798930" cy="288758"/>
            </a:xfrm>
            <a:effectLst/>
          </p:grpSpPr>
          <p:sp>
            <p:nvSpPr>
              <p:cNvPr id="83" name="Oval 82"/>
              <p:cNvSpPr/>
              <p:nvPr/>
            </p:nvSpPr>
            <p:spPr>
              <a:xfrm>
                <a:off x="4989363" y="4912242"/>
                <a:ext cx="720000" cy="288000"/>
              </a:xfrm>
              <a:prstGeom prst="ellipse">
                <a:avLst/>
              </a:prstGeom>
              <a:solidFill>
                <a:schemeClr val="bg1"/>
              </a:solidFill>
              <a:ln w="9525">
                <a:solidFill>
                  <a:schemeClr val="bg1">
                    <a:lumMod val="50000"/>
                  </a:schemeClr>
                </a:solidFill>
              </a:ln>
            </p:spPr>
            <p:style>
              <a:lnRef idx="2">
                <a:schemeClr val="dk1">
                  <a:shade val="50000"/>
                </a:schemeClr>
              </a:lnRef>
              <a:fillRef idx="1">
                <a:schemeClr val="dk1"/>
              </a:fillRef>
              <a:effectRef idx="0">
                <a:schemeClr val="dk1"/>
              </a:effectRef>
              <a:fontRef idx="minor">
                <a:schemeClr val="lt1"/>
              </a:fontRef>
            </p:style>
            <p:txBody>
              <a:bodyPr wrap="none" lIns="0" tIns="0" rIns="0" bIns="0" rtlCol="0" anchor="ctr"/>
              <a:lstStyle/>
              <a:p>
                <a:pPr algn="ctr"/>
                <a:r>
                  <a:rPr lang="en-US" sz="800" b="0" dirty="0" smtClean="0">
                    <a:solidFill>
                      <a:sysClr val="windowText" lastClr="000000"/>
                    </a:solidFill>
                  </a:rPr>
                  <a:t>Party</a:t>
                </a:r>
                <a:br>
                  <a:rPr lang="en-US" sz="800" b="0" dirty="0" smtClean="0">
                    <a:solidFill>
                      <a:sysClr val="windowText" lastClr="000000"/>
                    </a:solidFill>
                  </a:rPr>
                </a:br>
                <a:r>
                  <a:rPr lang="en-US" sz="800" b="0" dirty="0" smtClean="0">
                    <a:solidFill>
                      <a:sysClr val="windowText" lastClr="000000"/>
                    </a:solidFill>
                  </a:rPr>
                  <a:t>Relationship</a:t>
                </a:r>
                <a:endParaRPr lang="en-US" sz="800" b="0" dirty="0">
                  <a:solidFill>
                    <a:sysClr val="windowText" lastClr="000000"/>
                  </a:solidFill>
                </a:endParaRPr>
              </a:p>
            </p:txBody>
          </p:sp>
          <p:sp>
            <p:nvSpPr>
              <p:cNvPr id="84" name="Oval 83"/>
              <p:cNvSpPr/>
              <p:nvPr/>
            </p:nvSpPr>
            <p:spPr>
              <a:xfrm>
                <a:off x="3910433" y="4913000"/>
                <a:ext cx="720000" cy="288000"/>
              </a:xfrm>
              <a:prstGeom prst="ellipse">
                <a:avLst/>
              </a:prstGeom>
              <a:solidFill>
                <a:schemeClr val="bg1"/>
              </a:solidFill>
              <a:ln w="9525">
                <a:solidFill>
                  <a:schemeClr val="bg1">
                    <a:lumMod val="50000"/>
                  </a:schemeClr>
                </a:solidFill>
              </a:ln>
            </p:spPr>
            <p:style>
              <a:lnRef idx="2">
                <a:schemeClr val="dk1">
                  <a:shade val="50000"/>
                </a:schemeClr>
              </a:lnRef>
              <a:fillRef idx="1">
                <a:schemeClr val="dk1"/>
              </a:fillRef>
              <a:effectRef idx="0">
                <a:schemeClr val="dk1"/>
              </a:effectRef>
              <a:fontRef idx="minor">
                <a:schemeClr val="lt1"/>
              </a:fontRef>
            </p:style>
            <p:txBody>
              <a:bodyPr wrap="none" lIns="0" tIns="0" rIns="0" bIns="0" rtlCol="0" anchor="ctr"/>
              <a:lstStyle/>
              <a:p>
                <a:pPr algn="ctr"/>
                <a:r>
                  <a:rPr lang="en-US" sz="800" b="0" dirty="0" smtClean="0">
                    <a:solidFill>
                      <a:sysClr val="windowText" lastClr="000000"/>
                    </a:solidFill>
                  </a:rPr>
                  <a:t>Party</a:t>
                </a:r>
                <a:br>
                  <a:rPr lang="en-US" sz="800" b="0" dirty="0" smtClean="0">
                    <a:solidFill>
                      <a:sysClr val="windowText" lastClr="000000"/>
                    </a:solidFill>
                  </a:rPr>
                </a:br>
                <a:r>
                  <a:rPr lang="en-US" sz="800" b="0" dirty="0" smtClean="0">
                    <a:solidFill>
                      <a:sysClr val="windowText" lastClr="000000"/>
                    </a:solidFill>
                  </a:rPr>
                  <a:t>Address</a:t>
                </a:r>
                <a:endParaRPr lang="en-US" sz="800" b="0" dirty="0">
                  <a:solidFill>
                    <a:sysClr val="windowText" lastClr="000000"/>
                  </a:solidFill>
                </a:endParaRPr>
              </a:p>
            </p:txBody>
          </p:sp>
        </p:grpSp>
        <p:sp>
          <p:nvSpPr>
            <p:cNvPr id="80" name="Rounded Rectangle 79"/>
            <p:cNvSpPr/>
            <p:nvPr/>
          </p:nvSpPr>
          <p:spPr>
            <a:xfrm>
              <a:off x="4549594" y="2321487"/>
              <a:ext cx="1978952" cy="617704"/>
            </a:xfrm>
            <a:prstGeom prst="roundRect">
              <a:avLst>
                <a:gd name="adj" fmla="val 4374"/>
              </a:avLst>
            </a:prstGeom>
            <a:solidFill>
              <a:schemeClr val="bg1"/>
            </a:solidFill>
            <a:ln w="9525">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18000" tIns="7200" rIns="18000" bIns="7200" rtlCol="0" anchor="t"/>
            <a:lstStyle/>
            <a:p>
              <a:pPr algn="ctr"/>
              <a:r>
                <a:rPr lang="en-US" dirty="0">
                  <a:solidFill>
                    <a:schemeClr val="accent1"/>
                  </a:solidFill>
                </a:rPr>
                <a:t>Party</a:t>
              </a:r>
            </a:p>
          </p:txBody>
        </p:sp>
        <p:sp>
          <p:nvSpPr>
            <p:cNvPr id="81" name="Oval 80"/>
            <p:cNvSpPr/>
            <p:nvPr/>
          </p:nvSpPr>
          <p:spPr>
            <a:xfrm>
              <a:off x="4750970" y="2486338"/>
              <a:ext cx="720000" cy="288000"/>
            </a:xfrm>
            <a:prstGeom prst="ellipse">
              <a:avLst/>
            </a:prstGeom>
            <a:solidFill>
              <a:schemeClr val="bg1"/>
            </a:solidFill>
            <a:ln w="9525">
              <a:solidFill>
                <a:schemeClr val="bg1">
                  <a:lumMod val="50000"/>
                </a:schemeClr>
              </a:solidFill>
            </a:ln>
            <a:effectLst/>
          </p:spPr>
          <p:style>
            <a:lnRef idx="2">
              <a:schemeClr val="dk1">
                <a:shade val="50000"/>
              </a:schemeClr>
            </a:lnRef>
            <a:fillRef idx="1">
              <a:schemeClr val="dk1"/>
            </a:fillRef>
            <a:effectRef idx="0">
              <a:schemeClr val="dk1"/>
            </a:effectRef>
            <a:fontRef idx="minor">
              <a:schemeClr val="lt1"/>
            </a:fontRef>
          </p:style>
          <p:txBody>
            <a:bodyPr wrap="none" lIns="0" tIns="0" rIns="0" bIns="0" rtlCol="0" anchor="ctr"/>
            <a:lstStyle/>
            <a:p>
              <a:pPr algn="ctr"/>
              <a:r>
                <a:rPr lang="en-US" sz="800" b="0">
                  <a:solidFill>
                    <a:sysClr val="windowText" lastClr="000000"/>
                  </a:solidFill>
                </a:rPr>
                <a:t>Person</a:t>
              </a:r>
            </a:p>
          </p:txBody>
        </p:sp>
        <p:sp>
          <p:nvSpPr>
            <p:cNvPr id="85" name="Oval 84"/>
            <p:cNvSpPr/>
            <p:nvPr/>
          </p:nvSpPr>
          <p:spPr>
            <a:xfrm>
              <a:off x="5607170" y="2486338"/>
              <a:ext cx="720000" cy="288000"/>
            </a:xfrm>
            <a:prstGeom prst="ellipse">
              <a:avLst/>
            </a:prstGeom>
            <a:solidFill>
              <a:schemeClr val="bg1"/>
            </a:solidFill>
            <a:ln w="9525">
              <a:solidFill>
                <a:schemeClr val="bg1">
                  <a:lumMod val="50000"/>
                </a:schemeClr>
              </a:solidFill>
            </a:ln>
            <a:effectLst/>
          </p:spPr>
          <p:style>
            <a:lnRef idx="2">
              <a:schemeClr val="dk1">
                <a:shade val="50000"/>
              </a:schemeClr>
            </a:lnRef>
            <a:fillRef idx="1">
              <a:schemeClr val="dk1"/>
            </a:fillRef>
            <a:effectRef idx="0">
              <a:schemeClr val="dk1"/>
            </a:effectRef>
            <a:fontRef idx="minor">
              <a:schemeClr val="lt1"/>
            </a:fontRef>
          </p:style>
          <p:txBody>
            <a:bodyPr wrap="none" lIns="0" tIns="0" rIns="0" bIns="0" rtlCol="0" anchor="ctr"/>
            <a:lstStyle/>
            <a:p>
              <a:pPr algn="ctr"/>
              <a:r>
                <a:rPr lang="en-US" sz="800" b="0">
                  <a:solidFill>
                    <a:sysClr val="windowText" lastClr="000000"/>
                  </a:solidFill>
                </a:rPr>
                <a:t>Organization</a:t>
              </a:r>
            </a:p>
          </p:txBody>
        </p:sp>
        <p:cxnSp>
          <p:nvCxnSpPr>
            <p:cNvPr id="94" name="Straight Arrow Connector 93"/>
            <p:cNvCxnSpPr>
              <a:stCxn id="82" idx="4"/>
              <a:endCxn id="80" idx="0"/>
            </p:cNvCxnSpPr>
            <p:nvPr/>
          </p:nvCxnSpPr>
          <p:spPr>
            <a:xfrm>
              <a:off x="5539070" y="1760862"/>
              <a:ext cx="0" cy="560625"/>
            </a:xfrm>
            <a:prstGeom prst="straightConnector1">
              <a:avLst/>
            </a:prstGeom>
            <a:ln w="9525">
              <a:solidFill>
                <a:srgbClr val="C00000"/>
              </a:solidFill>
              <a:tailEnd type="triangle" w="med" len="sm"/>
            </a:ln>
            <a:effectLst/>
          </p:spPr>
          <p:style>
            <a:lnRef idx="2">
              <a:schemeClr val="accent1"/>
            </a:lnRef>
            <a:fillRef idx="0">
              <a:schemeClr val="accent1"/>
            </a:fillRef>
            <a:effectRef idx="1">
              <a:schemeClr val="accent1"/>
            </a:effectRef>
            <a:fontRef idx="minor">
              <a:schemeClr val="tx1"/>
            </a:fontRef>
          </p:style>
        </p:cxnSp>
        <p:cxnSp>
          <p:nvCxnSpPr>
            <p:cNvPr id="100" name="Straight Arrow Connector 99"/>
            <p:cNvCxnSpPr>
              <a:endCxn id="83" idx="0"/>
            </p:cNvCxnSpPr>
            <p:nvPr/>
          </p:nvCxnSpPr>
          <p:spPr>
            <a:xfrm>
              <a:off x="6078535" y="2938477"/>
              <a:ext cx="0" cy="561339"/>
            </a:xfrm>
            <a:prstGeom prst="straightConnector1">
              <a:avLst/>
            </a:prstGeom>
            <a:ln w="9525">
              <a:solidFill>
                <a:srgbClr val="C00000"/>
              </a:solidFill>
              <a:headEnd type="triangle" w="med" len="sm"/>
              <a:tailEnd type="triangle" w="med" len="sm"/>
            </a:ln>
            <a:effectLst/>
          </p:spPr>
          <p:style>
            <a:lnRef idx="2">
              <a:schemeClr val="accent1"/>
            </a:lnRef>
            <a:fillRef idx="0">
              <a:schemeClr val="accent1"/>
            </a:fillRef>
            <a:effectRef idx="1">
              <a:schemeClr val="accent1"/>
            </a:effectRef>
            <a:fontRef idx="minor">
              <a:schemeClr val="tx1"/>
            </a:fontRef>
          </p:style>
        </p:cxnSp>
        <p:sp>
          <p:nvSpPr>
            <p:cNvPr id="152" name="Oval 151"/>
            <p:cNvSpPr/>
            <p:nvPr/>
          </p:nvSpPr>
          <p:spPr>
            <a:xfrm>
              <a:off x="6936035" y="1639933"/>
              <a:ext cx="720000" cy="288000"/>
            </a:xfrm>
            <a:prstGeom prst="ellipse">
              <a:avLst/>
            </a:prstGeom>
            <a:solidFill>
              <a:schemeClr val="bg1"/>
            </a:solidFill>
            <a:ln w="9525">
              <a:solidFill>
                <a:schemeClr val="bg1">
                  <a:lumMod val="50000"/>
                </a:schemeClr>
              </a:solidFill>
            </a:ln>
            <a:effectLst/>
          </p:spPr>
          <p:style>
            <a:lnRef idx="2">
              <a:schemeClr val="dk1">
                <a:shade val="50000"/>
              </a:schemeClr>
            </a:lnRef>
            <a:fillRef idx="1">
              <a:schemeClr val="dk1"/>
            </a:fillRef>
            <a:effectRef idx="0">
              <a:schemeClr val="dk1"/>
            </a:effectRef>
            <a:fontRef idx="minor">
              <a:schemeClr val="lt1"/>
            </a:fontRef>
          </p:style>
          <p:txBody>
            <a:bodyPr wrap="none" lIns="0" tIns="0" rIns="0" bIns="0" rtlCol="0" anchor="ctr"/>
            <a:lstStyle/>
            <a:p>
              <a:pPr algn="ctr"/>
              <a:r>
                <a:rPr lang="en-US" altLang="ko-KR" sz="800" b="0" dirty="0">
                  <a:solidFill>
                    <a:sysClr val="windowText" lastClr="000000"/>
                  </a:solidFill>
                </a:rPr>
                <a:t>Product Spec</a:t>
              </a:r>
            </a:p>
          </p:txBody>
        </p:sp>
        <p:sp>
          <p:nvSpPr>
            <p:cNvPr id="153" name="Oval 152"/>
            <p:cNvSpPr/>
            <p:nvPr/>
          </p:nvSpPr>
          <p:spPr>
            <a:xfrm>
              <a:off x="6936035" y="2497276"/>
              <a:ext cx="720000" cy="288000"/>
            </a:xfrm>
            <a:prstGeom prst="ellipse">
              <a:avLst/>
            </a:prstGeom>
            <a:solidFill>
              <a:schemeClr val="bg1"/>
            </a:solidFill>
            <a:ln w="9525">
              <a:solidFill>
                <a:schemeClr val="bg1">
                  <a:lumMod val="50000"/>
                </a:schemeClr>
              </a:solidFill>
            </a:ln>
            <a:effectLst/>
          </p:spPr>
          <p:style>
            <a:lnRef idx="2">
              <a:schemeClr val="dk1">
                <a:shade val="50000"/>
              </a:schemeClr>
            </a:lnRef>
            <a:fillRef idx="1">
              <a:schemeClr val="dk1"/>
            </a:fillRef>
            <a:effectRef idx="0">
              <a:schemeClr val="dk1"/>
            </a:effectRef>
            <a:fontRef idx="minor">
              <a:schemeClr val="lt1"/>
            </a:fontRef>
          </p:style>
          <p:txBody>
            <a:bodyPr wrap="none" lIns="0" tIns="0" rIns="0" bIns="0" rtlCol="0" anchor="ctr"/>
            <a:lstStyle/>
            <a:p>
              <a:pPr algn="ctr"/>
              <a:r>
                <a:rPr lang="en-US" altLang="ko-KR" sz="800" b="0" dirty="0">
                  <a:solidFill>
                    <a:sysClr val="windowText" lastClr="000000"/>
                  </a:solidFill>
                </a:rPr>
                <a:t>Package Spec</a:t>
              </a:r>
            </a:p>
          </p:txBody>
        </p:sp>
        <p:sp>
          <p:nvSpPr>
            <p:cNvPr id="154" name="Oval 153"/>
            <p:cNvSpPr/>
            <p:nvPr/>
          </p:nvSpPr>
          <p:spPr>
            <a:xfrm>
              <a:off x="6936035" y="3354620"/>
              <a:ext cx="720000" cy="288000"/>
            </a:xfrm>
            <a:prstGeom prst="ellipse">
              <a:avLst/>
            </a:prstGeom>
            <a:solidFill>
              <a:schemeClr val="bg1"/>
            </a:solidFill>
            <a:ln w="9525">
              <a:solidFill>
                <a:schemeClr val="bg1">
                  <a:lumMod val="50000"/>
                </a:schemeClr>
              </a:solidFill>
            </a:ln>
            <a:effectLst/>
          </p:spPr>
          <p:style>
            <a:lnRef idx="2">
              <a:schemeClr val="dk1">
                <a:shade val="50000"/>
              </a:schemeClr>
            </a:lnRef>
            <a:fillRef idx="1">
              <a:schemeClr val="dk1"/>
            </a:fillRef>
            <a:effectRef idx="0">
              <a:schemeClr val="dk1"/>
            </a:effectRef>
            <a:fontRef idx="minor">
              <a:schemeClr val="lt1"/>
            </a:fontRef>
          </p:style>
          <p:txBody>
            <a:bodyPr wrap="none" lIns="0" tIns="0" rIns="0" bIns="0" rtlCol="0" anchor="ctr"/>
            <a:lstStyle/>
            <a:p>
              <a:pPr algn="ctr"/>
              <a:r>
                <a:rPr lang="en-US" altLang="ko-KR" sz="800" b="0" dirty="0">
                  <a:solidFill>
                    <a:sysClr val="windowText" lastClr="000000"/>
                  </a:solidFill>
                </a:rPr>
                <a:t>Benefit Spec</a:t>
              </a:r>
            </a:p>
          </p:txBody>
        </p:sp>
        <p:cxnSp>
          <p:nvCxnSpPr>
            <p:cNvPr id="155" name="Elbow Connector 46"/>
            <p:cNvCxnSpPr/>
            <p:nvPr/>
          </p:nvCxnSpPr>
          <p:spPr>
            <a:xfrm flipV="1">
              <a:off x="7296035" y="2785276"/>
              <a:ext cx="0" cy="569344"/>
            </a:xfrm>
            <a:prstGeom prst="straightConnector1">
              <a:avLst/>
            </a:prstGeom>
            <a:ln w="9525">
              <a:solidFill>
                <a:srgbClr val="C00000"/>
              </a:solidFill>
              <a:tailEnd type="triangle" w="med" len="sm"/>
            </a:ln>
            <a:effectLst/>
          </p:spPr>
          <p:style>
            <a:lnRef idx="2">
              <a:schemeClr val="accent1"/>
            </a:lnRef>
            <a:fillRef idx="0">
              <a:schemeClr val="accent1"/>
            </a:fillRef>
            <a:effectRef idx="1">
              <a:schemeClr val="accent1"/>
            </a:effectRef>
            <a:fontRef idx="minor">
              <a:schemeClr val="tx1"/>
            </a:fontRef>
          </p:style>
        </p:cxnSp>
        <p:cxnSp>
          <p:nvCxnSpPr>
            <p:cNvPr id="156" name="Elbow Connector 46"/>
            <p:cNvCxnSpPr>
              <a:stCxn id="157" idx="2"/>
              <a:endCxn id="152" idx="6"/>
            </p:cNvCxnSpPr>
            <p:nvPr/>
          </p:nvCxnSpPr>
          <p:spPr>
            <a:xfrm flipH="1">
              <a:off x="7656035" y="1783933"/>
              <a:ext cx="577236" cy="0"/>
            </a:xfrm>
            <a:prstGeom prst="straightConnector1">
              <a:avLst/>
            </a:prstGeom>
            <a:ln w="9525">
              <a:solidFill>
                <a:srgbClr val="C00000"/>
              </a:solidFill>
              <a:tailEnd type="triangle" w="med" len="sm"/>
            </a:ln>
            <a:effectLst/>
          </p:spPr>
          <p:style>
            <a:lnRef idx="2">
              <a:schemeClr val="accent1"/>
            </a:lnRef>
            <a:fillRef idx="0">
              <a:schemeClr val="accent1"/>
            </a:fillRef>
            <a:effectRef idx="1">
              <a:schemeClr val="accent1"/>
            </a:effectRef>
            <a:fontRef idx="minor">
              <a:schemeClr val="tx1"/>
            </a:fontRef>
          </p:style>
        </p:cxnSp>
        <p:sp>
          <p:nvSpPr>
            <p:cNvPr id="157" name="Oval 156"/>
            <p:cNvSpPr/>
            <p:nvPr/>
          </p:nvSpPr>
          <p:spPr>
            <a:xfrm>
              <a:off x="8233271" y="1639933"/>
              <a:ext cx="720000" cy="288000"/>
            </a:xfrm>
            <a:prstGeom prst="ellipse">
              <a:avLst/>
            </a:prstGeom>
            <a:solidFill>
              <a:schemeClr val="bg1"/>
            </a:solidFill>
            <a:ln w="9525">
              <a:solidFill>
                <a:schemeClr val="bg1">
                  <a:lumMod val="50000"/>
                </a:schemeClr>
              </a:solidFill>
            </a:ln>
            <a:effectLst/>
          </p:spPr>
          <p:style>
            <a:lnRef idx="2">
              <a:schemeClr val="dk1">
                <a:shade val="50000"/>
              </a:schemeClr>
            </a:lnRef>
            <a:fillRef idx="1">
              <a:schemeClr val="dk1"/>
            </a:fillRef>
            <a:effectRef idx="0">
              <a:schemeClr val="dk1"/>
            </a:effectRef>
            <a:fontRef idx="minor">
              <a:schemeClr val="lt1"/>
            </a:fontRef>
          </p:style>
          <p:txBody>
            <a:bodyPr wrap="none" lIns="0" tIns="0" rIns="0" bIns="0" rtlCol="0" anchor="ctr"/>
            <a:lstStyle/>
            <a:p>
              <a:pPr algn="ctr"/>
              <a:r>
                <a:rPr lang="en-US" altLang="ko-KR" sz="800" b="0" dirty="0">
                  <a:solidFill>
                    <a:sysClr val="windowText" lastClr="000000"/>
                  </a:solidFill>
                </a:rPr>
                <a:t>Plan Spec</a:t>
              </a:r>
            </a:p>
          </p:txBody>
        </p:sp>
        <p:cxnSp>
          <p:nvCxnSpPr>
            <p:cNvPr id="158" name="Elbow Connector 46"/>
            <p:cNvCxnSpPr/>
            <p:nvPr/>
          </p:nvCxnSpPr>
          <p:spPr>
            <a:xfrm flipV="1">
              <a:off x="7296035" y="1927933"/>
              <a:ext cx="0" cy="569343"/>
            </a:xfrm>
            <a:prstGeom prst="straightConnector1">
              <a:avLst/>
            </a:prstGeom>
            <a:ln w="9525">
              <a:solidFill>
                <a:srgbClr val="C00000"/>
              </a:solidFill>
              <a:tailEnd type="triangle" w="med" len="sm"/>
            </a:ln>
            <a:effectLst/>
          </p:spPr>
          <p:style>
            <a:lnRef idx="2">
              <a:schemeClr val="accent1"/>
            </a:lnRef>
            <a:fillRef idx="0">
              <a:schemeClr val="accent1"/>
            </a:fillRef>
            <a:effectRef idx="1">
              <a:schemeClr val="accent1"/>
            </a:effectRef>
            <a:fontRef idx="minor">
              <a:schemeClr val="tx1"/>
            </a:fontRef>
          </p:style>
        </p:cxnSp>
        <p:cxnSp>
          <p:nvCxnSpPr>
            <p:cNvPr id="159" name="Elbow Connector 46"/>
            <p:cNvCxnSpPr>
              <a:stCxn id="160" idx="1"/>
            </p:cNvCxnSpPr>
            <p:nvPr/>
          </p:nvCxnSpPr>
          <p:spPr>
            <a:xfrm flipH="1" flipV="1">
              <a:off x="7746035" y="3039145"/>
              <a:ext cx="397236" cy="638"/>
            </a:xfrm>
            <a:prstGeom prst="straightConnector1">
              <a:avLst/>
            </a:prstGeom>
            <a:ln w="9525">
              <a:solidFill>
                <a:srgbClr val="C00000"/>
              </a:solidFill>
              <a:tailEnd type="triangle" w="med" len="sm"/>
            </a:ln>
            <a:effectLst/>
          </p:spPr>
          <p:style>
            <a:lnRef idx="2">
              <a:schemeClr val="accent1"/>
            </a:lnRef>
            <a:fillRef idx="0">
              <a:schemeClr val="accent1"/>
            </a:fillRef>
            <a:effectRef idx="1">
              <a:schemeClr val="accent1"/>
            </a:effectRef>
            <a:fontRef idx="minor">
              <a:schemeClr val="tx1"/>
            </a:fontRef>
          </p:style>
        </p:cxnSp>
        <p:sp>
          <p:nvSpPr>
            <p:cNvPr id="161" name="Oval 160"/>
            <p:cNvSpPr/>
            <p:nvPr/>
          </p:nvSpPr>
          <p:spPr>
            <a:xfrm>
              <a:off x="8233271" y="2579153"/>
              <a:ext cx="720000" cy="288000"/>
            </a:xfrm>
            <a:prstGeom prst="ellipse">
              <a:avLst/>
            </a:prstGeom>
            <a:solidFill>
              <a:schemeClr val="bg1"/>
            </a:solidFill>
            <a:ln w="9525">
              <a:solidFill>
                <a:schemeClr val="bg1">
                  <a:lumMod val="50000"/>
                </a:schemeClr>
              </a:solidFill>
            </a:ln>
            <a:effectLst/>
          </p:spPr>
          <p:style>
            <a:lnRef idx="2">
              <a:schemeClr val="dk1">
                <a:shade val="50000"/>
              </a:schemeClr>
            </a:lnRef>
            <a:fillRef idx="1">
              <a:schemeClr val="dk1"/>
            </a:fillRef>
            <a:effectRef idx="0">
              <a:schemeClr val="dk1"/>
            </a:effectRef>
            <a:fontRef idx="minor">
              <a:schemeClr val="lt1"/>
            </a:fontRef>
          </p:style>
          <p:txBody>
            <a:bodyPr wrap="none" lIns="0" tIns="0" rIns="0" bIns="0" rtlCol="0" anchor="ctr"/>
            <a:lstStyle/>
            <a:p>
              <a:pPr algn="ctr"/>
              <a:r>
                <a:rPr lang="en-US" altLang="ko-KR" sz="800" b="0" dirty="0">
                  <a:solidFill>
                    <a:sysClr val="windowText" lastClr="000000"/>
                  </a:solidFill>
                </a:rPr>
                <a:t>Limit</a:t>
              </a:r>
            </a:p>
          </p:txBody>
        </p:sp>
        <p:sp>
          <p:nvSpPr>
            <p:cNvPr id="162" name="Oval 161"/>
            <p:cNvSpPr/>
            <p:nvPr/>
          </p:nvSpPr>
          <p:spPr>
            <a:xfrm>
              <a:off x="8233271" y="3027107"/>
              <a:ext cx="720000" cy="288000"/>
            </a:xfrm>
            <a:prstGeom prst="ellipse">
              <a:avLst/>
            </a:prstGeom>
            <a:solidFill>
              <a:schemeClr val="bg1"/>
            </a:solidFill>
            <a:ln w="9525">
              <a:solidFill>
                <a:schemeClr val="bg1">
                  <a:lumMod val="50000"/>
                </a:schemeClr>
              </a:solidFill>
            </a:ln>
            <a:effectLst/>
          </p:spPr>
          <p:style>
            <a:lnRef idx="2">
              <a:schemeClr val="dk1">
                <a:shade val="50000"/>
              </a:schemeClr>
            </a:lnRef>
            <a:fillRef idx="1">
              <a:schemeClr val="dk1"/>
            </a:fillRef>
            <a:effectRef idx="0">
              <a:schemeClr val="dk1"/>
            </a:effectRef>
            <a:fontRef idx="minor">
              <a:schemeClr val="lt1"/>
            </a:fontRef>
          </p:style>
          <p:txBody>
            <a:bodyPr wrap="none" lIns="0" tIns="0" rIns="0" bIns="0" rtlCol="0" anchor="ctr"/>
            <a:lstStyle/>
            <a:p>
              <a:pPr algn="ctr"/>
              <a:r>
                <a:rPr lang="en-US" altLang="ko-KR" sz="800" b="0" dirty="0" err="1" smtClean="0">
                  <a:solidFill>
                    <a:sysClr val="windowText" lastClr="000000"/>
                  </a:solidFill>
                </a:rPr>
                <a:t>Deductiibles</a:t>
              </a:r>
              <a:endParaRPr lang="en-US" altLang="ko-KR" sz="800" b="0" dirty="0">
                <a:solidFill>
                  <a:sysClr val="windowText" lastClr="000000"/>
                </a:solidFill>
              </a:endParaRPr>
            </a:p>
          </p:txBody>
        </p:sp>
        <p:sp>
          <p:nvSpPr>
            <p:cNvPr id="163" name="Oval 162"/>
            <p:cNvSpPr/>
            <p:nvPr/>
          </p:nvSpPr>
          <p:spPr>
            <a:xfrm>
              <a:off x="8233271" y="3475061"/>
              <a:ext cx="720000" cy="288000"/>
            </a:xfrm>
            <a:prstGeom prst="ellipse">
              <a:avLst/>
            </a:prstGeom>
            <a:solidFill>
              <a:schemeClr val="bg1"/>
            </a:solidFill>
            <a:ln w="9525">
              <a:solidFill>
                <a:schemeClr val="bg1">
                  <a:lumMod val="50000"/>
                </a:schemeClr>
              </a:solidFill>
            </a:ln>
            <a:effectLst/>
          </p:spPr>
          <p:style>
            <a:lnRef idx="2">
              <a:schemeClr val="dk1">
                <a:shade val="50000"/>
              </a:schemeClr>
            </a:lnRef>
            <a:fillRef idx="1">
              <a:schemeClr val="dk1"/>
            </a:fillRef>
            <a:effectRef idx="0">
              <a:schemeClr val="dk1"/>
            </a:effectRef>
            <a:fontRef idx="minor">
              <a:schemeClr val="lt1"/>
            </a:fontRef>
          </p:style>
          <p:txBody>
            <a:bodyPr wrap="none" lIns="0" tIns="0" rIns="0" bIns="0" rtlCol="0" anchor="ctr"/>
            <a:lstStyle/>
            <a:p>
              <a:pPr algn="ctr"/>
              <a:r>
                <a:rPr lang="en-US" altLang="ko-KR" sz="800" b="0" dirty="0">
                  <a:solidFill>
                    <a:sysClr val="windowText" lastClr="000000"/>
                  </a:solidFill>
                </a:rPr>
                <a:t>Exclusion </a:t>
              </a:r>
            </a:p>
          </p:txBody>
        </p:sp>
        <p:cxnSp>
          <p:nvCxnSpPr>
            <p:cNvPr id="188" name="Elbow Connector 46"/>
            <p:cNvCxnSpPr>
              <a:stCxn id="11" idx="7"/>
              <a:endCxn id="152" idx="1"/>
            </p:cNvCxnSpPr>
            <p:nvPr/>
          </p:nvCxnSpPr>
          <p:spPr>
            <a:xfrm rot="16200000" flipH="1">
              <a:off x="4774025" y="-585342"/>
              <a:ext cx="166885" cy="4368018"/>
            </a:xfrm>
            <a:prstGeom prst="curvedConnector3">
              <a:avLst>
                <a:gd name="adj1" fmla="val -162365"/>
              </a:avLst>
            </a:prstGeom>
            <a:ln w="9525">
              <a:solidFill>
                <a:srgbClr val="C00000"/>
              </a:solidFill>
              <a:tailEnd type="triangle" w="med" len="sm"/>
            </a:ln>
            <a:effectLst/>
          </p:spPr>
          <p:style>
            <a:lnRef idx="2">
              <a:schemeClr val="accent1"/>
            </a:lnRef>
            <a:fillRef idx="0">
              <a:schemeClr val="accent1"/>
            </a:fillRef>
            <a:effectRef idx="1">
              <a:schemeClr val="accent1"/>
            </a:effectRef>
            <a:fontRef idx="minor">
              <a:schemeClr val="tx1"/>
            </a:fontRef>
          </p:style>
        </p:cxnSp>
        <p:sp>
          <p:nvSpPr>
            <p:cNvPr id="205" name="Oval 204"/>
            <p:cNvSpPr/>
            <p:nvPr/>
          </p:nvSpPr>
          <p:spPr>
            <a:xfrm>
              <a:off x="1643138" y="4592641"/>
              <a:ext cx="720000" cy="288000"/>
            </a:xfrm>
            <a:prstGeom prst="ellipse">
              <a:avLst/>
            </a:prstGeom>
            <a:solidFill>
              <a:schemeClr val="bg1"/>
            </a:solidFill>
            <a:ln w="9525">
              <a:solidFill>
                <a:schemeClr val="bg1">
                  <a:lumMod val="50000"/>
                </a:schemeClr>
              </a:solidFill>
            </a:ln>
            <a:effectLst/>
          </p:spPr>
          <p:style>
            <a:lnRef idx="2">
              <a:schemeClr val="dk1">
                <a:shade val="50000"/>
              </a:schemeClr>
            </a:lnRef>
            <a:fillRef idx="1">
              <a:schemeClr val="dk1"/>
            </a:fillRef>
            <a:effectRef idx="0">
              <a:schemeClr val="dk1"/>
            </a:effectRef>
            <a:fontRef idx="minor">
              <a:schemeClr val="lt1"/>
            </a:fontRef>
          </p:style>
          <p:txBody>
            <a:bodyPr wrap="none" lIns="0" tIns="0" rIns="0" bIns="0" rtlCol="0" anchor="ctr"/>
            <a:lstStyle/>
            <a:p>
              <a:pPr algn="ctr"/>
              <a:r>
                <a:rPr lang="en-US" sz="800" b="0" dirty="0">
                  <a:solidFill>
                    <a:sysClr val="windowText" lastClr="000000"/>
                  </a:solidFill>
                </a:rPr>
                <a:t>Claim </a:t>
              </a:r>
              <a:r>
                <a:rPr lang="en-US" sz="800" b="0" dirty="0" smtClean="0">
                  <a:solidFill>
                    <a:sysClr val="windowText" lastClr="000000"/>
                  </a:solidFill>
                </a:rPr>
                <a:t/>
              </a:r>
              <a:br>
                <a:rPr lang="en-US" sz="800" b="0" dirty="0" smtClean="0">
                  <a:solidFill>
                    <a:sysClr val="windowText" lastClr="000000"/>
                  </a:solidFill>
                </a:rPr>
              </a:br>
              <a:r>
                <a:rPr lang="en-US" sz="800" b="0" dirty="0" smtClean="0">
                  <a:solidFill>
                    <a:sysClr val="windowText" lastClr="000000"/>
                  </a:solidFill>
                </a:rPr>
                <a:t>Master</a:t>
              </a:r>
              <a:endParaRPr lang="en-US" sz="800" b="0" dirty="0">
                <a:solidFill>
                  <a:sysClr val="windowText" lastClr="000000"/>
                </a:solidFill>
              </a:endParaRPr>
            </a:p>
          </p:txBody>
        </p:sp>
        <p:sp>
          <p:nvSpPr>
            <p:cNvPr id="206" name="Oval 205"/>
            <p:cNvSpPr/>
            <p:nvPr/>
          </p:nvSpPr>
          <p:spPr>
            <a:xfrm>
              <a:off x="895998" y="5491741"/>
              <a:ext cx="720000" cy="288000"/>
            </a:xfrm>
            <a:prstGeom prst="ellipse">
              <a:avLst/>
            </a:prstGeom>
            <a:solidFill>
              <a:schemeClr val="bg1"/>
            </a:solidFill>
            <a:ln w="9525">
              <a:solidFill>
                <a:schemeClr val="bg1">
                  <a:lumMod val="50000"/>
                </a:schemeClr>
              </a:solidFill>
            </a:ln>
            <a:effectLst/>
          </p:spPr>
          <p:style>
            <a:lnRef idx="2">
              <a:schemeClr val="dk1">
                <a:shade val="50000"/>
              </a:schemeClr>
            </a:lnRef>
            <a:fillRef idx="1">
              <a:schemeClr val="dk1"/>
            </a:fillRef>
            <a:effectRef idx="0">
              <a:schemeClr val="dk1"/>
            </a:effectRef>
            <a:fontRef idx="minor">
              <a:schemeClr val="lt1"/>
            </a:fontRef>
          </p:style>
          <p:txBody>
            <a:bodyPr wrap="none" lIns="0" tIns="0" rIns="0" bIns="0" rtlCol="0" anchor="ctr"/>
            <a:lstStyle/>
            <a:p>
              <a:pPr algn="ctr"/>
              <a:r>
                <a:rPr lang="en-US" sz="800" b="0" dirty="0" smtClean="0">
                  <a:solidFill>
                    <a:sysClr val="windowText" lastClr="000000"/>
                  </a:solidFill>
                </a:rPr>
                <a:t>Claim</a:t>
              </a:r>
              <a:br>
                <a:rPr lang="en-US" sz="800" b="0" dirty="0" smtClean="0">
                  <a:solidFill>
                    <a:sysClr val="windowText" lastClr="000000"/>
                  </a:solidFill>
                </a:rPr>
              </a:br>
              <a:r>
                <a:rPr lang="en-US" sz="800" b="0" dirty="0" smtClean="0">
                  <a:solidFill>
                    <a:sysClr val="windowText" lastClr="000000"/>
                  </a:solidFill>
                </a:rPr>
                <a:t>Unit</a:t>
              </a:r>
              <a:endParaRPr lang="en-US" sz="800" b="0" dirty="0">
                <a:solidFill>
                  <a:sysClr val="windowText" lastClr="000000"/>
                </a:solidFill>
              </a:endParaRPr>
            </a:p>
          </p:txBody>
        </p:sp>
        <p:sp>
          <p:nvSpPr>
            <p:cNvPr id="207" name="Oval 206"/>
            <p:cNvSpPr/>
            <p:nvPr/>
          </p:nvSpPr>
          <p:spPr>
            <a:xfrm>
              <a:off x="895998" y="5042191"/>
              <a:ext cx="720000" cy="288000"/>
            </a:xfrm>
            <a:prstGeom prst="ellipse">
              <a:avLst/>
            </a:prstGeom>
            <a:solidFill>
              <a:schemeClr val="bg1"/>
            </a:solidFill>
            <a:ln w="9525">
              <a:solidFill>
                <a:schemeClr val="bg1">
                  <a:lumMod val="50000"/>
                </a:schemeClr>
              </a:solidFill>
            </a:ln>
            <a:effectLst/>
          </p:spPr>
          <p:style>
            <a:lnRef idx="2">
              <a:schemeClr val="dk1">
                <a:shade val="50000"/>
              </a:schemeClr>
            </a:lnRef>
            <a:fillRef idx="1">
              <a:schemeClr val="dk1"/>
            </a:fillRef>
            <a:effectRef idx="0">
              <a:schemeClr val="dk1"/>
            </a:effectRef>
            <a:fontRef idx="minor">
              <a:schemeClr val="lt1"/>
            </a:fontRef>
          </p:style>
          <p:txBody>
            <a:bodyPr wrap="none" lIns="0" tIns="0" rIns="0" bIns="0" rtlCol="0" anchor="ctr"/>
            <a:lstStyle/>
            <a:p>
              <a:pPr algn="ctr"/>
              <a:r>
                <a:rPr lang="en-US" sz="800" b="0" dirty="0" smtClean="0">
                  <a:solidFill>
                    <a:sysClr val="windowText" lastClr="000000"/>
                  </a:solidFill>
                </a:rPr>
                <a:t>Claim</a:t>
              </a:r>
              <a:br>
                <a:rPr lang="en-US" sz="800" b="0" dirty="0" smtClean="0">
                  <a:solidFill>
                    <a:sysClr val="windowText" lastClr="000000"/>
                  </a:solidFill>
                </a:rPr>
              </a:br>
              <a:r>
                <a:rPr lang="en-US" sz="800" b="0" dirty="0" smtClean="0">
                  <a:solidFill>
                    <a:sysClr val="windowText" lastClr="000000"/>
                  </a:solidFill>
                </a:rPr>
                <a:t>Transaction</a:t>
              </a:r>
              <a:endParaRPr lang="en-US" sz="800" b="0" dirty="0">
                <a:solidFill>
                  <a:sysClr val="windowText" lastClr="000000"/>
                </a:solidFill>
              </a:endParaRPr>
            </a:p>
          </p:txBody>
        </p:sp>
        <p:cxnSp>
          <p:nvCxnSpPr>
            <p:cNvPr id="209" name="Straight Arrow Connector 208"/>
            <p:cNvCxnSpPr>
              <a:stCxn id="213" idx="2"/>
              <a:endCxn id="205" idx="4"/>
            </p:cNvCxnSpPr>
            <p:nvPr/>
          </p:nvCxnSpPr>
          <p:spPr>
            <a:xfrm rot="10800000">
              <a:off x="2003139" y="4880642"/>
              <a:ext cx="523205" cy="1203535"/>
            </a:xfrm>
            <a:prstGeom prst="curvedConnector2">
              <a:avLst/>
            </a:prstGeom>
            <a:ln w="9525">
              <a:solidFill>
                <a:srgbClr val="C00000"/>
              </a:solidFill>
              <a:tailEnd type="triangle" w="med" len="sm"/>
            </a:ln>
            <a:effectLst/>
          </p:spPr>
          <p:style>
            <a:lnRef idx="2">
              <a:schemeClr val="accent1"/>
            </a:lnRef>
            <a:fillRef idx="0">
              <a:schemeClr val="accent1"/>
            </a:fillRef>
            <a:effectRef idx="1">
              <a:schemeClr val="accent1"/>
            </a:effectRef>
            <a:fontRef idx="minor">
              <a:schemeClr val="tx1"/>
            </a:fontRef>
          </p:style>
        </p:cxnSp>
        <p:sp>
          <p:nvSpPr>
            <p:cNvPr id="210" name="Oval 209"/>
            <p:cNvSpPr/>
            <p:nvPr/>
          </p:nvSpPr>
          <p:spPr>
            <a:xfrm>
              <a:off x="2084741" y="4143091"/>
              <a:ext cx="720000" cy="288000"/>
            </a:xfrm>
            <a:prstGeom prst="ellipse">
              <a:avLst/>
            </a:prstGeom>
            <a:solidFill>
              <a:schemeClr val="bg1"/>
            </a:solidFill>
            <a:ln w="9525">
              <a:solidFill>
                <a:schemeClr val="bg1">
                  <a:lumMod val="50000"/>
                </a:schemeClr>
              </a:solidFill>
            </a:ln>
            <a:effectLst/>
          </p:spPr>
          <p:style>
            <a:lnRef idx="2">
              <a:schemeClr val="dk1">
                <a:shade val="50000"/>
              </a:schemeClr>
            </a:lnRef>
            <a:fillRef idx="1">
              <a:schemeClr val="dk1"/>
            </a:fillRef>
            <a:effectRef idx="0">
              <a:schemeClr val="dk1"/>
            </a:effectRef>
            <a:fontRef idx="minor">
              <a:schemeClr val="lt1"/>
            </a:fontRef>
          </p:style>
          <p:txBody>
            <a:bodyPr wrap="none" lIns="0" tIns="0" rIns="0" bIns="0" rtlCol="0" anchor="ctr"/>
            <a:lstStyle/>
            <a:p>
              <a:pPr algn="ctr"/>
              <a:r>
                <a:rPr lang="en-US" sz="800" b="0" dirty="0">
                  <a:solidFill>
                    <a:sysClr val="windowText" lastClr="000000"/>
                  </a:solidFill>
                </a:rPr>
                <a:t>Diagnosis</a:t>
              </a:r>
            </a:p>
          </p:txBody>
        </p:sp>
        <p:sp>
          <p:nvSpPr>
            <p:cNvPr id="211" name="Oval 210"/>
            <p:cNvSpPr/>
            <p:nvPr/>
          </p:nvSpPr>
          <p:spPr>
            <a:xfrm>
              <a:off x="1443739" y="5941290"/>
              <a:ext cx="720000" cy="288000"/>
            </a:xfrm>
            <a:prstGeom prst="ellipse">
              <a:avLst/>
            </a:prstGeom>
            <a:solidFill>
              <a:schemeClr val="bg1"/>
            </a:solidFill>
            <a:ln w="9525">
              <a:solidFill>
                <a:schemeClr val="bg1">
                  <a:lumMod val="50000"/>
                </a:schemeClr>
              </a:solidFill>
            </a:ln>
            <a:effectLst/>
          </p:spPr>
          <p:style>
            <a:lnRef idx="2">
              <a:schemeClr val="dk1">
                <a:shade val="50000"/>
              </a:schemeClr>
            </a:lnRef>
            <a:fillRef idx="1">
              <a:schemeClr val="dk1"/>
            </a:fillRef>
            <a:effectRef idx="0">
              <a:schemeClr val="dk1"/>
            </a:effectRef>
            <a:fontRef idx="minor">
              <a:schemeClr val="lt1"/>
            </a:fontRef>
          </p:style>
          <p:txBody>
            <a:bodyPr wrap="none" lIns="0" tIns="0" rIns="0" bIns="0" rtlCol="0" anchor="ctr"/>
            <a:lstStyle/>
            <a:p>
              <a:pPr algn="ctr"/>
              <a:r>
                <a:rPr lang="en-US" sz="800" b="0" dirty="0">
                  <a:solidFill>
                    <a:sysClr val="windowText" lastClr="000000"/>
                  </a:solidFill>
                </a:rPr>
                <a:t>Claim </a:t>
              </a:r>
              <a:r>
                <a:rPr lang="en-US" sz="800" b="0" dirty="0" smtClean="0">
                  <a:solidFill>
                    <a:sysClr val="windowText" lastClr="000000"/>
                  </a:solidFill>
                </a:rPr>
                <a:t>Trans</a:t>
              </a:r>
              <a:br>
                <a:rPr lang="en-US" sz="800" b="0" dirty="0" smtClean="0">
                  <a:solidFill>
                    <a:sysClr val="windowText" lastClr="000000"/>
                  </a:solidFill>
                </a:rPr>
              </a:br>
              <a:r>
                <a:rPr lang="en-US" sz="800" b="0" dirty="0" smtClean="0">
                  <a:solidFill>
                    <a:sysClr val="windowText" lastClr="000000"/>
                  </a:solidFill>
                </a:rPr>
                <a:t>Line </a:t>
              </a:r>
              <a:r>
                <a:rPr lang="en-US" sz="800" b="0" dirty="0">
                  <a:solidFill>
                    <a:sysClr val="windowText" lastClr="000000"/>
                  </a:solidFill>
                </a:rPr>
                <a:t>Items</a:t>
              </a:r>
            </a:p>
          </p:txBody>
        </p:sp>
        <p:cxnSp>
          <p:nvCxnSpPr>
            <p:cNvPr id="212" name="Straight Arrow Connector 211"/>
            <p:cNvCxnSpPr>
              <a:stCxn id="211" idx="0"/>
              <a:endCxn id="207" idx="6"/>
            </p:cNvCxnSpPr>
            <p:nvPr/>
          </p:nvCxnSpPr>
          <p:spPr>
            <a:xfrm rot="16200000" flipV="1">
              <a:off x="1332320" y="5469870"/>
              <a:ext cx="755099" cy="187741"/>
            </a:xfrm>
            <a:prstGeom prst="curvedConnector2">
              <a:avLst/>
            </a:prstGeom>
            <a:ln w="9525">
              <a:solidFill>
                <a:srgbClr val="C00000"/>
              </a:solidFill>
              <a:tailEnd type="triangle" w="med" len="sm"/>
            </a:ln>
            <a:effectLst/>
          </p:spPr>
          <p:style>
            <a:lnRef idx="2">
              <a:schemeClr val="accent1"/>
            </a:lnRef>
            <a:fillRef idx="0">
              <a:schemeClr val="accent1"/>
            </a:fillRef>
            <a:effectRef idx="1">
              <a:schemeClr val="accent1"/>
            </a:effectRef>
            <a:fontRef idx="minor">
              <a:schemeClr val="tx1"/>
            </a:fontRef>
          </p:style>
        </p:cxnSp>
        <p:sp>
          <p:nvSpPr>
            <p:cNvPr id="213" name="Oval 212"/>
            <p:cNvSpPr/>
            <p:nvPr/>
          </p:nvSpPr>
          <p:spPr>
            <a:xfrm>
              <a:off x="2526343" y="5940176"/>
              <a:ext cx="720000" cy="288000"/>
            </a:xfrm>
            <a:prstGeom prst="ellipse">
              <a:avLst/>
            </a:prstGeom>
            <a:solidFill>
              <a:schemeClr val="bg1"/>
            </a:solidFill>
            <a:ln w="9525">
              <a:solidFill>
                <a:schemeClr val="bg1">
                  <a:lumMod val="50000"/>
                </a:schemeClr>
              </a:solidFill>
            </a:ln>
            <a:effectLst/>
          </p:spPr>
          <p:style>
            <a:lnRef idx="2">
              <a:schemeClr val="dk1">
                <a:shade val="50000"/>
              </a:schemeClr>
            </a:lnRef>
            <a:fillRef idx="1">
              <a:schemeClr val="dk1"/>
            </a:fillRef>
            <a:effectRef idx="0">
              <a:schemeClr val="dk1"/>
            </a:effectRef>
            <a:fontRef idx="minor">
              <a:schemeClr val="lt1"/>
            </a:fontRef>
          </p:style>
          <p:txBody>
            <a:bodyPr wrap="none" lIns="0" tIns="0" rIns="0" bIns="0" rtlCol="0" anchor="ctr"/>
            <a:lstStyle/>
            <a:p>
              <a:pPr algn="ctr"/>
              <a:r>
                <a:rPr lang="en-US" sz="800" b="0" dirty="0" smtClean="0">
                  <a:solidFill>
                    <a:sysClr val="windowText" lastClr="000000"/>
                  </a:solidFill>
                </a:rPr>
                <a:t>Claim</a:t>
              </a:r>
            </a:p>
            <a:p>
              <a:pPr algn="ctr"/>
              <a:r>
                <a:rPr lang="en-US" sz="800" b="0" dirty="0" smtClean="0">
                  <a:solidFill>
                    <a:sysClr val="windowText" lastClr="000000"/>
                  </a:solidFill>
                </a:rPr>
                <a:t>Document</a:t>
              </a:r>
              <a:endParaRPr lang="en-US" sz="800" b="0" dirty="0">
                <a:solidFill>
                  <a:sysClr val="windowText" lastClr="000000"/>
                </a:solidFill>
              </a:endParaRPr>
            </a:p>
          </p:txBody>
        </p:sp>
        <p:cxnSp>
          <p:nvCxnSpPr>
            <p:cNvPr id="214" name="Straight Arrow Connector 213"/>
            <p:cNvCxnSpPr>
              <a:stCxn id="210" idx="4"/>
              <a:endCxn id="205" idx="7"/>
            </p:cNvCxnSpPr>
            <p:nvPr/>
          </p:nvCxnSpPr>
          <p:spPr>
            <a:xfrm rot="5400000">
              <a:off x="2249356" y="4439432"/>
              <a:ext cx="203727" cy="187045"/>
            </a:xfrm>
            <a:prstGeom prst="curvedConnector3">
              <a:avLst>
                <a:gd name="adj1" fmla="val 50000"/>
              </a:avLst>
            </a:prstGeom>
            <a:ln w="9525">
              <a:solidFill>
                <a:srgbClr val="C00000"/>
              </a:solidFill>
              <a:tailEnd type="triangle" w="med" len="sm"/>
            </a:ln>
            <a:effectLst/>
          </p:spPr>
          <p:style>
            <a:lnRef idx="2">
              <a:schemeClr val="accent1"/>
            </a:lnRef>
            <a:fillRef idx="0">
              <a:schemeClr val="accent1"/>
            </a:fillRef>
            <a:effectRef idx="1">
              <a:schemeClr val="accent1"/>
            </a:effectRef>
            <a:fontRef idx="minor">
              <a:schemeClr val="tx1"/>
            </a:fontRef>
          </p:style>
        </p:cxnSp>
        <p:cxnSp>
          <p:nvCxnSpPr>
            <p:cNvPr id="215" name="Straight Connector 214"/>
            <p:cNvCxnSpPr>
              <a:stCxn id="211" idx="0"/>
              <a:endCxn id="206" idx="6"/>
            </p:cNvCxnSpPr>
            <p:nvPr/>
          </p:nvCxnSpPr>
          <p:spPr>
            <a:xfrm rot="16200000" flipV="1">
              <a:off x="1557095" y="5694645"/>
              <a:ext cx="305549" cy="187741"/>
            </a:xfrm>
            <a:prstGeom prst="curvedConnector2">
              <a:avLst/>
            </a:prstGeom>
            <a:ln w="9525">
              <a:solidFill>
                <a:srgbClr val="C00000"/>
              </a:solidFill>
              <a:tailEnd type="triangle" w="med" len="sm"/>
            </a:ln>
            <a:effectLst/>
          </p:spPr>
          <p:style>
            <a:lnRef idx="2">
              <a:schemeClr val="accent1"/>
            </a:lnRef>
            <a:fillRef idx="0">
              <a:schemeClr val="accent1"/>
            </a:fillRef>
            <a:effectRef idx="1">
              <a:schemeClr val="accent1"/>
            </a:effectRef>
            <a:fontRef idx="minor">
              <a:schemeClr val="tx1"/>
            </a:fontRef>
          </p:style>
        </p:cxnSp>
        <p:cxnSp>
          <p:nvCxnSpPr>
            <p:cNvPr id="216" name="Straight Connector 215"/>
            <p:cNvCxnSpPr>
              <a:stCxn id="207" idx="7"/>
              <a:endCxn id="205" idx="3"/>
            </p:cNvCxnSpPr>
            <p:nvPr/>
          </p:nvCxnSpPr>
          <p:spPr>
            <a:xfrm flipV="1">
              <a:off x="1510556" y="4838464"/>
              <a:ext cx="238024" cy="245904"/>
            </a:xfrm>
            <a:prstGeom prst="line">
              <a:avLst/>
            </a:prstGeom>
            <a:ln w="9525">
              <a:solidFill>
                <a:srgbClr val="C00000"/>
              </a:solidFill>
              <a:tailEnd type="triangle" w="med" len="sm"/>
            </a:ln>
            <a:effectLst/>
          </p:spPr>
          <p:style>
            <a:lnRef idx="2">
              <a:schemeClr val="accent1"/>
            </a:lnRef>
            <a:fillRef idx="0">
              <a:schemeClr val="accent1"/>
            </a:fillRef>
            <a:effectRef idx="1">
              <a:schemeClr val="accent1"/>
            </a:effectRef>
            <a:fontRef idx="minor">
              <a:schemeClr val="tx1"/>
            </a:fontRef>
          </p:style>
        </p:cxnSp>
        <p:cxnSp>
          <p:nvCxnSpPr>
            <p:cNvPr id="217" name="Curved Connector 216"/>
            <p:cNvCxnSpPr>
              <a:stCxn id="205" idx="1"/>
              <a:endCxn id="205" idx="0"/>
            </p:cNvCxnSpPr>
            <p:nvPr/>
          </p:nvCxnSpPr>
          <p:spPr>
            <a:xfrm rot="5400000" flipH="1" flipV="1">
              <a:off x="1854771" y="4486451"/>
              <a:ext cx="42177" cy="254558"/>
            </a:xfrm>
            <a:prstGeom prst="curvedConnector3">
              <a:avLst>
                <a:gd name="adj1" fmla="val 263456"/>
              </a:avLst>
            </a:prstGeom>
            <a:ln w="9525">
              <a:solidFill>
                <a:srgbClr val="C00000"/>
              </a:solidFill>
              <a:tailEnd type="triangle" w="med" len="sm"/>
            </a:ln>
            <a:effectLst/>
          </p:spPr>
          <p:style>
            <a:lnRef idx="2">
              <a:schemeClr val="accent1"/>
            </a:lnRef>
            <a:fillRef idx="0">
              <a:schemeClr val="accent1"/>
            </a:fillRef>
            <a:effectRef idx="1">
              <a:schemeClr val="accent1"/>
            </a:effectRef>
            <a:fontRef idx="minor">
              <a:schemeClr val="tx1"/>
            </a:fontRef>
          </p:style>
        </p:cxnSp>
        <p:sp>
          <p:nvSpPr>
            <p:cNvPr id="218" name="TextBox 360"/>
            <p:cNvSpPr txBox="1"/>
            <p:nvPr/>
          </p:nvSpPr>
          <p:spPr>
            <a:xfrm>
              <a:off x="1702135" y="4286180"/>
              <a:ext cx="307777" cy="225020"/>
            </a:xfrm>
            <a:prstGeom prst="rect">
              <a:avLst/>
            </a:prstGeom>
            <a:noFill/>
            <a:effectLst/>
          </p:spPr>
          <p:style>
            <a:lnRef idx="0">
              <a:scrgbClr r="0" g="0" b="0"/>
            </a:lnRef>
            <a:fillRef idx="0">
              <a:scrgbClr r="0" g="0" b="0"/>
            </a:fillRef>
            <a:effectRef idx="0">
              <a:scrgbClr r="0" g="0" b="0"/>
            </a:effectRef>
            <a:fontRef idx="minor">
              <a:schemeClr val="tx1"/>
            </a:fontRef>
          </p:style>
          <p:txBody>
            <a:bodyPr wrap="none" lIns="0" tIns="0" rIns="0" bIns="0" rtlCol="0" anchor="ctr">
              <a:spAutoFit/>
            </a:bodyPr>
            <a:lstStyle>
              <a:defPPr>
                <a:defRPr lang="fr-FR"/>
              </a:defPPr>
              <a:lvl1pPr marL="0" indent="0">
                <a:defRPr sz="700" b="0"/>
              </a:lvl1pPr>
              <a:lvl2pPr indent="0">
                <a:defRPr sz="1100"/>
              </a:lvl2pPr>
              <a:lvl3pPr indent="0">
                <a:defRPr sz="1100"/>
              </a:lvl3pPr>
              <a:lvl4pPr indent="0">
                <a:defRPr sz="1100"/>
              </a:lvl4pPr>
              <a:lvl5pPr indent="0">
                <a:defRPr sz="1100"/>
              </a:lvl5pPr>
              <a:lvl6pPr indent="0">
                <a:defRPr sz="1100"/>
              </a:lvl6pPr>
              <a:lvl7pPr indent="0">
                <a:defRPr sz="1100"/>
              </a:lvl7pPr>
              <a:lvl8pPr indent="0">
                <a:defRPr sz="1100"/>
              </a:lvl8pPr>
              <a:lvl9pPr indent="0">
                <a:defRPr sz="1100"/>
              </a:lvl9pPr>
            </a:lstStyle>
            <a:p>
              <a:pPr algn="ctr"/>
              <a:r>
                <a:rPr lang="en-US" dirty="0" smtClean="0"/>
                <a:t>Related</a:t>
              </a:r>
              <a:br>
                <a:rPr lang="en-US" dirty="0" smtClean="0"/>
              </a:br>
              <a:r>
                <a:rPr lang="en-US" dirty="0" smtClean="0"/>
                <a:t>claim</a:t>
              </a:r>
              <a:endParaRPr lang="en-US" dirty="0"/>
            </a:p>
          </p:txBody>
        </p:sp>
        <p:cxnSp>
          <p:nvCxnSpPr>
            <p:cNvPr id="234" name="Straight Arrow Connector 62"/>
            <p:cNvCxnSpPr>
              <a:stCxn id="205" idx="2"/>
              <a:endCxn id="11" idx="2"/>
            </p:cNvCxnSpPr>
            <p:nvPr/>
          </p:nvCxnSpPr>
          <p:spPr>
            <a:xfrm rot="10800000" flipH="1">
              <a:off x="1643137" y="1617499"/>
              <a:ext cx="415763" cy="3119142"/>
            </a:xfrm>
            <a:prstGeom prst="curvedConnector3">
              <a:avLst>
                <a:gd name="adj1" fmla="val -54983"/>
              </a:avLst>
            </a:prstGeom>
            <a:ln w="9525">
              <a:solidFill>
                <a:srgbClr val="C00000"/>
              </a:solidFill>
              <a:tailEnd type="triangle" w="med" len="sm"/>
            </a:ln>
            <a:effectLst/>
          </p:spPr>
          <p:style>
            <a:lnRef idx="2">
              <a:schemeClr val="accent1"/>
            </a:lnRef>
            <a:fillRef idx="0">
              <a:schemeClr val="accent1"/>
            </a:fillRef>
            <a:effectRef idx="1">
              <a:schemeClr val="accent1"/>
            </a:effectRef>
            <a:fontRef idx="minor">
              <a:schemeClr val="tx1"/>
            </a:fontRef>
          </p:style>
        </p:cxnSp>
        <p:sp>
          <p:nvSpPr>
            <p:cNvPr id="264" name="Rectangle 263"/>
            <p:cNvSpPr/>
            <p:nvPr/>
          </p:nvSpPr>
          <p:spPr>
            <a:xfrm>
              <a:off x="3467894" y="4020372"/>
              <a:ext cx="2589764" cy="2361378"/>
            </a:xfrm>
            <a:prstGeom prst="rect">
              <a:avLst/>
            </a:prstGeom>
            <a:pattFill prst="ltDnDiag">
              <a:fgClr>
                <a:schemeClr val="accent1">
                  <a:lumMod val="40000"/>
                  <a:lumOff val="60000"/>
                </a:schemeClr>
              </a:fgClr>
              <a:bgClr>
                <a:schemeClr val="bg1"/>
              </a:bgClr>
            </a:patt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lIns="72000" tIns="36000" rIns="72000" bIns="36000" rtlCol="0" anchor="t"/>
            <a:lstStyle/>
            <a:p>
              <a:r>
                <a:rPr lang="en-US" sz="1000" dirty="0">
                  <a:solidFill>
                    <a:schemeClr val="tx2"/>
                  </a:solidFill>
                </a:rPr>
                <a:t>SERVICE AGREEMENT</a:t>
              </a:r>
            </a:p>
          </p:txBody>
        </p:sp>
        <p:cxnSp>
          <p:nvCxnSpPr>
            <p:cNvPr id="288" name="Straight Arrow Connector 287"/>
            <p:cNvCxnSpPr>
              <a:stCxn id="205" idx="6"/>
              <a:endCxn id="269" idx="1"/>
            </p:cNvCxnSpPr>
            <p:nvPr/>
          </p:nvCxnSpPr>
          <p:spPr>
            <a:xfrm flipV="1">
              <a:off x="2363138" y="4555291"/>
              <a:ext cx="1207008" cy="181350"/>
            </a:xfrm>
            <a:prstGeom prst="straightConnector1">
              <a:avLst/>
            </a:prstGeom>
            <a:ln w="9525">
              <a:solidFill>
                <a:srgbClr val="C00000"/>
              </a:solidFill>
              <a:tailEnd type="triangle" w="med" len="sm"/>
            </a:ln>
            <a:effectLst/>
          </p:spPr>
          <p:style>
            <a:lnRef idx="2">
              <a:schemeClr val="accent1"/>
            </a:lnRef>
            <a:fillRef idx="0">
              <a:schemeClr val="accent1"/>
            </a:fillRef>
            <a:effectRef idx="1">
              <a:schemeClr val="accent1"/>
            </a:effectRef>
            <a:fontRef idx="minor">
              <a:schemeClr val="tx1"/>
            </a:fontRef>
          </p:style>
        </p:cxnSp>
        <p:sp>
          <p:nvSpPr>
            <p:cNvPr id="269" name="Rounded Rectangle 268"/>
            <p:cNvSpPr/>
            <p:nvPr/>
          </p:nvSpPr>
          <p:spPr>
            <a:xfrm>
              <a:off x="3570146" y="4232950"/>
              <a:ext cx="2385260" cy="644682"/>
            </a:xfrm>
            <a:prstGeom prst="roundRect">
              <a:avLst>
                <a:gd name="adj" fmla="val 4374"/>
              </a:avLst>
            </a:prstGeom>
            <a:solidFill>
              <a:schemeClr val="bg1"/>
            </a:solidFill>
            <a:ln w="9525">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18000" tIns="7200" rIns="18000" bIns="7200" rtlCol="0" anchor="t"/>
            <a:lstStyle/>
            <a:p>
              <a:pPr algn="ctr"/>
              <a:r>
                <a:rPr lang="en-US" dirty="0">
                  <a:solidFill>
                    <a:schemeClr val="accent1"/>
                  </a:solidFill>
                </a:rPr>
                <a:t>Service Provider Role</a:t>
              </a:r>
            </a:p>
          </p:txBody>
        </p:sp>
        <p:sp>
          <p:nvSpPr>
            <p:cNvPr id="270" name="Oval 269"/>
            <p:cNvSpPr/>
            <p:nvPr/>
          </p:nvSpPr>
          <p:spPr>
            <a:xfrm>
              <a:off x="3649998" y="4457240"/>
              <a:ext cx="720000" cy="288000"/>
            </a:xfrm>
            <a:prstGeom prst="ellipse">
              <a:avLst/>
            </a:prstGeom>
            <a:solidFill>
              <a:schemeClr val="bg1"/>
            </a:solidFill>
            <a:ln w="9525">
              <a:solidFill>
                <a:schemeClr val="bg1">
                  <a:lumMod val="50000"/>
                </a:schemeClr>
              </a:solidFill>
            </a:ln>
            <a:effectLst/>
          </p:spPr>
          <p:style>
            <a:lnRef idx="2">
              <a:schemeClr val="dk1">
                <a:shade val="50000"/>
              </a:schemeClr>
            </a:lnRef>
            <a:fillRef idx="1">
              <a:schemeClr val="dk1"/>
            </a:fillRef>
            <a:effectRef idx="0">
              <a:schemeClr val="dk1"/>
            </a:effectRef>
            <a:fontRef idx="minor">
              <a:schemeClr val="lt1"/>
            </a:fontRef>
          </p:style>
          <p:txBody>
            <a:bodyPr wrap="none" lIns="0" tIns="0" rIns="0" bIns="0" rtlCol="0" anchor="ctr"/>
            <a:lstStyle/>
            <a:p>
              <a:pPr algn="ctr"/>
              <a:r>
                <a:rPr lang="en-US" sz="800" b="0">
                  <a:solidFill>
                    <a:sysClr val="windowText" lastClr="000000"/>
                  </a:solidFill>
                </a:rPr>
                <a:t>Person</a:t>
              </a:r>
            </a:p>
          </p:txBody>
        </p:sp>
        <p:sp>
          <p:nvSpPr>
            <p:cNvPr id="271" name="Oval 270"/>
            <p:cNvSpPr/>
            <p:nvPr/>
          </p:nvSpPr>
          <p:spPr>
            <a:xfrm>
              <a:off x="5155554" y="4456172"/>
              <a:ext cx="720000" cy="288000"/>
            </a:xfrm>
            <a:prstGeom prst="ellipse">
              <a:avLst/>
            </a:prstGeom>
            <a:solidFill>
              <a:schemeClr val="bg1"/>
            </a:solidFill>
            <a:ln w="9525">
              <a:solidFill>
                <a:schemeClr val="bg1">
                  <a:lumMod val="50000"/>
                </a:schemeClr>
              </a:solidFill>
            </a:ln>
            <a:effectLst/>
          </p:spPr>
          <p:style>
            <a:lnRef idx="2">
              <a:schemeClr val="dk1">
                <a:shade val="50000"/>
              </a:schemeClr>
            </a:lnRef>
            <a:fillRef idx="1">
              <a:schemeClr val="dk1"/>
            </a:fillRef>
            <a:effectRef idx="0">
              <a:schemeClr val="dk1"/>
            </a:effectRef>
            <a:fontRef idx="minor">
              <a:schemeClr val="lt1"/>
            </a:fontRef>
          </p:style>
          <p:txBody>
            <a:bodyPr wrap="none" lIns="0" tIns="0" rIns="0" bIns="0" rtlCol="0" anchor="ctr"/>
            <a:lstStyle/>
            <a:p>
              <a:pPr algn="ctr"/>
              <a:r>
                <a:rPr lang="en-US" sz="800" b="0" dirty="0">
                  <a:solidFill>
                    <a:sysClr val="windowText" lastClr="000000"/>
                  </a:solidFill>
                </a:rPr>
                <a:t>Organization</a:t>
              </a:r>
            </a:p>
          </p:txBody>
        </p:sp>
        <p:cxnSp>
          <p:nvCxnSpPr>
            <p:cNvPr id="277" name="Straight Arrow Connector 276"/>
            <p:cNvCxnSpPr>
              <a:stCxn id="271" idx="2"/>
              <a:endCxn id="270" idx="6"/>
            </p:cNvCxnSpPr>
            <p:nvPr/>
          </p:nvCxnSpPr>
          <p:spPr>
            <a:xfrm flipH="1">
              <a:off x="4369998" y="4600172"/>
              <a:ext cx="785556" cy="1068"/>
            </a:xfrm>
            <a:prstGeom prst="straightConnector1">
              <a:avLst/>
            </a:prstGeom>
            <a:ln w="9525">
              <a:solidFill>
                <a:srgbClr val="C00000"/>
              </a:solidFill>
              <a:tailEnd type="triangle" w="med" len="sm"/>
            </a:ln>
            <a:effectLst/>
          </p:spPr>
          <p:style>
            <a:lnRef idx="2">
              <a:schemeClr val="accent1"/>
            </a:lnRef>
            <a:fillRef idx="0">
              <a:schemeClr val="accent1"/>
            </a:fillRef>
            <a:effectRef idx="1">
              <a:schemeClr val="accent1"/>
            </a:effectRef>
            <a:fontRef idx="minor">
              <a:schemeClr val="tx1"/>
            </a:fontRef>
          </p:style>
        </p:cxnSp>
        <p:sp>
          <p:nvSpPr>
            <p:cNvPr id="287" name="TextBox 196"/>
            <p:cNvSpPr txBox="1"/>
            <p:nvPr/>
          </p:nvSpPr>
          <p:spPr>
            <a:xfrm>
              <a:off x="4480647" y="4636153"/>
              <a:ext cx="564257" cy="225020"/>
            </a:xfrm>
            <a:prstGeom prst="rect">
              <a:avLst/>
            </a:prstGeom>
            <a:noFill/>
            <a:effectLst/>
          </p:spPr>
          <p:style>
            <a:lnRef idx="0">
              <a:scrgbClr r="0" g="0" b="0"/>
            </a:lnRef>
            <a:fillRef idx="0">
              <a:scrgbClr r="0" g="0" b="0"/>
            </a:fillRef>
            <a:effectRef idx="0">
              <a:scrgbClr r="0" g="0" b="0"/>
            </a:effectRef>
            <a:fontRef idx="minor">
              <a:schemeClr val="tx1"/>
            </a:fontRef>
          </p:style>
          <p:txBody>
            <a:bodyPr wrap="none" lIns="0" tIns="0" rIns="0" bIns="0" rtlCol="0" anchor="ctr">
              <a:spAutoFit/>
            </a:bodyPr>
            <a:lstStyle>
              <a:defPPr>
                <a:defRPr lang="fr-FR"/>
              </a:defPPr>
              <a:lvl1pPr marL="0" indent="0">
                <a:defRPr sz="700" b="0"/>
              </a:lvl1pPr>
              <a:lvl2pPr indent="0">
                <a:defRPr sz="1100"/>
              </a:lvl2pPr>
              <a:lvl3pPr indent="0">
                <a:defRPr sz="1100"/>
              </a:lvl3pPr>
              <a:lvl4pPr indent="0">
                <a:defRPr sz="1100"/>
              </a:lvl4pPr>
              <a:lvl5pPr indent="0">
                <a:defRPr sz="1100"/>
              </a:lvl5pPr>
              <a:lvl6pPr indent="0">
                <a:defRPr sz="1100"/>
              </a:lvl6pPr>
              <a:lvl7pPr indent="0">
                <a:defRPr sz="1100"/>
              </a:lvl7pPr>
              <a:lvl8pPr indent="0">
                <a:defRPr sz="1100"/>
              </a:lvl8pPr>
              <a:lvl9pPr indent="0">
                <a:defRPr sz="1100"/>
              </a:lvl9pPr>
            </a:lstStyle>
            <a:p>
              <a:pPr algn="ctr"/>
              <a:r>
                <a:rPr lang="en-US" dirty="0" smtClean="0"/>
                <a:t>Participate in</a:t>
              </a:r>
              <a:br>
                <a:rPr lang="en-US" dirty="0" smtClean="0"/>
              </a:br>
              <a:r>
                <a:rPr lang="en-US" dirty="0" smtClean="0"/>
                <a:t>panel </a:t>
              </a:r>
              <a:r>
                <a:rPr lang="en-US" dirty="0"/>
                <a:t>contract</a:t>
              </a:r>
            </a:p>
          </p:txBody>
        </p:sp>
        <p:sp>
          <p:nvSpPr>
            <p:cNvPr id="293" name="Rounded Rectangle 292"/>
            <p:cNvSpPr/>
            <p:nvPr/>
          </p:nvSpPr>
          <p:spPr>
            <a:xfrm>
              <a:off x="3570146" y="5029200"/>
              <a:ext cx="2385260" cy="584200"/>
            </a:xfrm>
            <a:prstGeom prst="roundRect">
              <a:avLst>
                <a:gd name="adj" fmla="val 4374"/>
              </a:avLst>
            </a:prstGeom>
            <a:solidFill>
              <a:schemeClr val="bg1"/>
            </a:solidFill>
            <a:ln w="9525">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18000" tIns="7200" rIns="18000" bIns="7200" rtlCol="0" anchor="t"/>
            <a:lstStyle/>
            <a:p>
              <a:pPr algn="ctr"/>
              <a:r>
                <a:rPr lang="en-US" dirty="0">
                  <a:solidFill>
                    <a:schemeClr val="accent1"/>
                  </a:solidFill>
                </a:rPr>
                <a:t>Service Agreement</a:t>
              </a:r>
            </a:p>
          </p:txBody>
        </p:sp>
        <p:sp>
          <p:nvSpPr>
            <p:cNvPr id="294" name="Oval 293"/>
            <p:cNvSpPr/>
            <p:nvPr/>
          </p:nvSpPr>
          <p:spPr>
            <a:xfrm>
              <a:off x="3649998" y="5253490"/>
              <a:ext cx="720000" cy="288000"/>
            </a:xfrm>
            <a:prstGeom prst="ellipse">
              <a:avLst/>
            </a:prstGeom>
            <a:solidFill>
              <a:schemeClr val="bg1"/>
            </a:solidFill>
            <a:ln w="9525">
              <a:solidFill>
                <a:schemeClr val="bg1">
                  <a:lumMod val="50000"/>
                </a:schemeClr>
              </a:solidFill>
            </a:ln>
            <a:effectLst/>
          </p:spPr>
          <p:style>
            <a:lnRef idx="2">
              <a:schemeClr val="dk1">
                <a:shade val="50000"/>
              </a:schemeClr>
            </a:lnRef>
            <a:fillRef idx="1">
              <a:schemeClr val="dk1"/>
            </a:fillRef>
            <a:effectRef idx="0">
              <a:schemeClr val="dk1"/>
            </a:effectRef>
            <a:fontRef idx="minor">
              <a:schemeClr val="lt1"/>
            </a:fontRef>
          </p:style>
          <p:txBody>
            <a:bodyPr wrap="none" lIns="0" tIns="0" rIns="0" bIns="0" rtlCol="0" anchor="ctr"/>
            <a:lstStyle/>
            <a:p>
              <a:pPr algn="ctr"/>
              <a:r>
                <a:rPr lang="en-US" sz="800" b="0" dirty="0">
                  <a:solidFill>
                    <a:sysClr val="windowText" lastClr="000000"/>
                  </a:solidFill>
                </a:rPr>
                <a:t>Panel </a:t>
              </a:r>
              <a:r>
                <a:rPr lang="en-US" sz="800" b="0" dirty="0" smtClean="0">
                  <a:solidFill>
                    <a:sysClr val="windowText" lastClr="000000"/>
                  </a:solidFill>
                </a:rPr>
                <a:t>Service</a:t>
              </a:r>
              <a:br>
                <a:rPr lang="en-US" sz="800" b="0" dirty="0" smtClean="0">
                  <a:solidFill>
                    <a:sysClr val="windowText" lastClr="000000"/>
                  </a:solidFill>
                </a:rPr>
              </a:br>
              <a:r>
                <a:rPr lang="en-US" sz="800" b="0" dirty="0" smtClean="0">
                  <a:solidFill>
                    <a:sysClr val="windowText" lastClr="000000"/>
                  </a:solidFill>
                </a:rPr>
                <a:t>agreement</a:t>
              </a:r>
              <a:endParaRPr lang="en-US" sz="800" b="0" dirty="0">
                <a:solidFill>
                  <a:sysClr val="windowText" lastClr="000000"/>
                </a:solidFill>
              </a:endParaRPr>
            </a:p>
          </p:txBody>
        </p:sp>
        <p:sp>
          <p:nvSpPr>
            <p:cNvPr id="295" name="Oval 294"/>
            <p:cNvSpPr/>
            <p:nvPr/>
          </p:nvSpPr>
          <p:spPr>
            <a:xfrm>
              <a:off x="5155554" y="5252422"/>
              <a:ext cx="720000" cy="288000"/>
            </a:xfrm>
            <a:prstGeom prst="ellipse">
              <a:avLst/>
            </a:prstGeom>
            <a:solidFill>
              <a:schemeClr val="bg1"/>
            </a:solidFill>
            <a:ln w="9525">
              <a:solidFill>
                <a:schemeClr val="bg1">
                  <a:lumMod val="50000"/>
                </a:schemeClr>
              </a:solidFill>
            </a:ln>
            <a:effectLst/>
          </p:spPr>
          <p:style>
            <a:lnRef idx="2">
              <a:schemeClr val="dk1">
                <a:shade val="50000"/>
              </a:schemeClr>
            </a:lnRef>
            <a:fillRef idx="1">
              <a:schemeClr val="dk1"/>
            </a:fillRef>
            <a:effectRef idx="0">
              <a:schemeClr val="dk1"/>
            </a:effectRef>
            <a:fontRef idx="minor">
              <a:schemeClr val="lt1"/>
            </a:fontRef>
          </p:style>
          <p:txBody>
            <a:bodyPr wrap="none" lIns="0" tIns="0" rIns="0" bIns="0" rtlCol="0" anchor="ctr"/>
            <a:lstStyle/>
            <a:p>
              <a:pPr algn="ctr"/>
              <a:r>
                <a:rPr lang="en-US" sz="800" b="0" dirty="0">
                  <a:solidFill>
                    <a:sysClr val="windowText" lastClr="000000"/>
                  </a:solidFill>
                </a:rPr>
                <a:t>Doctor </a:t>
              </a:r>
              <a:r>
                <a:rPr lang="en-US" sz="800" b="0" dirty="0" smtClean="0">
                  <a:solidFill>
                    <a:sysClr val="windowText" lastClr="000000"/>
                  </a:solidFill>
                </a:rPr>
                <a:t>Service</a:t>
              </a:r>
              <a:br>
                <a:rPr lang="en-US" sz="800" b="0" dirty="0" smtClean="0">
                  <a:solidFill>
                    <a:sysClr val="windowText" lastClr="000000"/>
                  </a:solidFill>
                </a:rPr>
              </a:br>
              <a:r>
                <a:rPr lang="en-US" sz="800" b="0" dirty="0" smtClean="0">
                  <a:solidFill>
                    <a:sysClr val="windowText" lastClr="000000"/>
                  </a:solidFill>
                </a:rPr>
                <a:t>agreement</a:t>
              </a:r>
              <a:endParaRPr lang="en-US" sz="800" b="0" dirty="0">
                <a:solidFill>
                  <a:sysClr val="windowText" lastClr="000000"/>
                </a:solidFill>
              </a:endParaRPr>
            </a:p>
          </p:txBody>
        </p:sp>
        <p:cxnSp>
          <p:nvCxnSpPr>
            <p:cNvPr id="297" name="Straight Arrow Connector 296"/>
            <p:cNvCxnSpPr>
              <a:stCxn id="294" idx="0"/>
              <a:endCxn id="270" idx="4"/>
            </p:cNvCxnSpPr>
            <p:nvPr/>
          </p:nvCxnSpPr>
          <p:spPr>
            <a:xfrm flipV="1">
              <a:off x="4009998" y="4745240"/>
              <a:ext cx="0" cy="508250"/>
            </a:xfrm>
            <a:prstGeom prst="straightConnector1">
              <a:avLst/>
            </a:prstGeom>
            <a:ln w="9525">
              <a:solidFill>
                <a:srgbClr val="C00000"/>
              </a:solidFill>
              <a:tailEnd type="triangle" w="med" len="sm"/>
            </a:ln>
            <a:effectLst/>
          </p:spPr>
          <p:style>
            <a:lnRef idx="2">
              <a:schemeClr val="accent1"/>
            </a:lnRef>
            <a:fillRef idx="0">
              <a:schemeClr val="accent1"/>
            </a:fillRef>
            <a:effectRef idx="1">
              <a:schemeClr val="accent1"/>
            </a:effectRef>
            <a:fontRef idx="minor">
              <a:schemeClr val="tx1"/>
            </a:fontRef>
          </p:style>
        </p:cxnSp>
        <p:cxnSp>
          <p:nvCxnSpPr>
            <p:cNvPr id="300" name="Straight Arrow Connector 299"/>
            <p:cNvCxnSpPr>
              <a:stCxn id="295" idx="0"/>
              <a:endCxn id="271" idx="4"/>
            </p:cNvCxnSpPr>
            <p:nvPr/>
          </p:nvCxnSpPr>
          <p:spPr>
            <a:xfrm flipV="1">
              <a:off x="5515554" y="4744172"/>
              <a:ext cx="0" cy="508250"/>
            </a:xfrm>
            <a:prstGeom prst="straightConnector1">
              <a:avLst/>
            </a:prstGeom>
            <a:ln w="9525">
              <a:solidFill>
                <a:srgbClr val="C00000"/>
              </a:solidFill>
              <a:tailEnd type="triangle" w="med" len="sm"/>
            </a:ln>
            <a:effectLst/>
          </p:spPr>
          <p:style>
            <a:lnRef idx="2">
              <a:schemeClr val="accent1"/>
            </a:lnRef>
            <a:fillRef idx="0">
              <a:schemeClr val="accent1"/>
            </a:fillRef>
            <a:effectRef idx="1">
              <a:schemeClr val="accent1"/>
            </a:effectRef>
            <a:fontRef idx="minor">
              <a:schemeClr val="tx1"/>
            </a:fontRef>
          </p:style>
        </p:cxnSp>
        <p:sp>
          <p:nvSpPr>
            <p:cNvPr id="304" name="Oval 303"/>
            <p:cNvSpPr/>
            <p:nvPr/>
          </p:nvSpPr>
          <p:spPr>
            <a:xfrm>
              <a:off x="4402776" y="5941290"/>
              <a:ext cx="720000" cy="288000"/>
            </a:xfrm>
            <a:prstGeom prst="ellipse">
              <a:avLst/>
            </a:prstGeom>
            <a:solidFill>
              <a:schemeClr val="bg1"/>
            </a:solidFill>
            <a:ln w="9525">
              <a:solidFill>
                <a:schemeClr val="bg1">
                  <a:lumMod val="50000"/>
                </a:schemeClr>
              </a:solidFill>
            </a:ln>
            <a:effectLst/>
          </p:spPr>
          <p:style>
            <a:lnRef idx="2">
              <a:schemeClr val="dk1">
                <a:shade val="50000"/>
              </a:schemeClr>
            </a:lnRef>
            <a:fillRef idx="1">
              <a:schemeClr val="dk1"/>
            </a:fillRef>
            <a:effectRef idx="0">
              <a:schemeClr val="dk1"/>
            </a:effectRef>
            <a:fontRef idx="minor">
              <a:schemeClr val="lt1"/>
            </a:fontRef>
          </p:style>
          <p:txBody>
            <a:bodyPr wrap="none" lIns="0" tIns="0" rIns="0" bIns="0" rtlCol="0" anchor="ctr"/>
            <a:lstStyle/>
            <a:p>
              <a:pPr algn="ctr"/>
              <a:r>
                <a:rPr lang="en-US" sz="800" b="0" dirty="0" smtClean="0">
                  <a:solidFill>
                    <a:sysClr val="windowText" lastClr="000000"/>
                  </a:solidFill>
                </a:rPr>
                <a:t>Service</a:t>
              </a:r>
              <a:br>
                <a:rPr lang="en-US" sz="800" b="0" dirty="0" smtClean="0">
                  <a:solidFill>
                    <a:sysClr val="windowText" lastClr="000000"/>
                  </a:solidFill>
                </a:rPr>
              </a:br>
              <a:r>
                <a:rPr lang="en-US" sz="800" b="0" dirty="0" smtClean="0">
                  <a:solidFill>
                    <a:sysClr val="windowText" lastClr="000000"/>
                  </a:solidFill>
                </a:rPr>
                <a:t>provided</a:t>
              </a:r>
              <a:endParaRPr lang="en-US" sz="800" b="0" dirty="0">
                <a:solidFill>
                  <a:sysClr val="windowText" lastClr="000000"/>
                </a:solidFill>
              </a:endParaRPr>
            </a:p>
          </p:txBody>
        </p:sp>
        <p:cxnSp>
          <p:nvCxnSpPr>
            <p:cNvPr id="306" name="Straight Arrow Connector 305"/>
            <p:cNvCxnSpPr>
              <a:stCxn id="304" idx="0"/>
            </p:cNvCxnSpPr>
            <p:nvPr/>
          </p:nvCxnSpPr>
          <p:spPr>
            <a:xfrm flipV="1">
              <a:off x="4762776" y="5613400"/>
              <a:ext cx="0" cy="327890"/>
            </a:xfrm>
            <a:prstGeom prst="straightConnector1">
              <a:avLst/>
            </a:prstGeom>
            <a:ln w="9525">
              <a:solidFill>
                <a:srgbClr val="C00000"/>
              </a:solidFill>
              <a:tailEnd type="triangle" w="med" len="sm"/>
            </a:ln>
            <a:effectLst/>
          </p:spPr>
          <p:style>
            <a:lnRef idx="2">
              <a:schemeClr val="accent1"/>
            </a:lnRef>
            <a:fillRef idx="0">
              <a:schemeClr val="accent1"/>
            </a:fillRef>
            <a:effectRef idx="1">
              <a:schemeClr val="accent1"/>
            </a:effectRef>
            <a:fontRef idx="minor">
              <a:schemeClr val="tx1"/>
            </a:fontRef>
          </p:style>
        </p:cxnSp>
        <p:sp>
          <p:nvSpPr>
            <p:cNvPr id="332" name="Oval 331"/>
            <p:cNvSpPr/>
            <p:nvPr/>
          </p:nvSpPr>
          <p:spPr>
            <a:xfrm>
              <a:off x="7288066" y="5035637"/>
              <a:ext cx="720000" cy="288000"/>
            </a:xfrm>
            <a:prstGeom prst="ellipse">
              <a:avLst/>
            </a:prstGeom>
            <a:solidFill>
              <a:schemeClr val="bg1"/>
            </a:solidFill>
            <a:ln w="9525">
              <a:solidFill>
                <a:schemeClr val="bg1">
                  <a:lumMod val="50000"/>
                </a:schemeClr>
              </a:solidFill>
            </a:ln>
            <a:effectLst/>
          </p:spPr>
          <p:style>
            <a:lnRef idx="2">
              <a:schemeClr val="dk1">
                <a:shade val="50000"/>
              </a:schemeClr>
            </a:lnRef>
            <a:fillRef idx="1">
              <a:schemeClr val="dk1"/>
            </a:fillRef>
            <a:effectRef idx="0">
              <a:schemeClr val="dk1"/>
            </a:effectRef>
            <a:fontRef idx="minor">
              <a:schemeClr val="lt1"/>
            </a:fontRef>
          </p:style>
          <p:txBody>
            <a:bodyPr wrap="none" lIns="0" tIns="0" rIns="0" bIns="0" rtlCol="0" anchor="ctr"/>
            <a:lstStyle/>
            <a:p>
              <a:pPr algn="ctr"/>
              <a:r>
                <a:rPr lang="en-US" sz="800" b="0" dirty="0" smtClean="0">
                  <a:solidFill>
                    <a:sysClr val="windowText" lastClr="000000"/>
                  </a:solidFill>
                </a:rPr>
                <a:t>Medical</a:t>
              </a:r>
              <a:br>
                <a:rPr lang="en-US" sz="800" b="0" dirty="0" smtClean="0">
                  <a:solidFill>
                    <a:sysClr val="windowText" lastClr="000000"/>
                  </a:solidFill>
                </a:rPr>
              </a:br>
              <a:r>
                <a:rPr lang="en-US" sz="800" b="0" dirty="0" smtClean="0">
                  <a:solidFill>
                    <a:sysClr val="windowText" lastClr="000000"/>
                  </a:solidFill>
                </a:rPr>
                <a:t>Treatment</a:t>
              </a:r>
              <a:endParaRPr lang="en-US" sz="800" b="0" dirty="0">
                <a:solidFill>
                  <a:sysClr val="windowText" lastClr="000000"/>
                </a:solidFill>
              </a:endParaRPr>
            </a:p>
          </p:txBody>
        </p:sp>
        <p:sp>
          <p:nvSpPr>
            <p:cNvPr id="333" name="Oval 332"/>
            <p:cNvSpPr/>
            <p:nvPr/>
          </p:nvSpPr>
          <p:spPr>
            <a:xfrm>
              <a:off x="8031885" y="5035637"/>
              <a:ext cx="720000" cy="288000"/>
            </a:xfrm>
            <a:prstGeom prst="ellipse">
              <a:avLst/>
            </a:prstGeom>
            <a:solidFill>
              <a:schemeClr val="bg1"/>
            </a:solidFill>
            <a:ln w="9525">
              <a:solidFill>
                <a:schemeClr val="bg1">
                  <a:lumMod val="50000"/>
                </a:schemeClr>
              </a:solidFill>
            </a:ln>
            <a:effectLst/>
          </p:spPr>
          <p:style>
            <a:lnRef idx="2">
              <a:schemeClr val="dk1">
                <a:shade val="50000"/>
              </a:schemeClr>
            </a:lnRef>
            <a:fillRef idx="1">
              <a:schemeClr val="dk1"/>
            </a:fillRef>
            <a:effectRef idx="0">
              <a:schemeClr val="dk1"/>
            </a:effectRef>
            <a:fontRef idx="minor">
              <a:schemeClr val="lt1"/>
            </a:fontRef>
          </p:style>
          <p:txBody>
            <a:bodyPr wrap="none" lIns="0" tIns="0" rIns="0" bIns="0" rtlCol="0" anchor="ctr"/>
            <a:lstStyle/>
            <a:p>
              <a:pPr algn="ctr"/>
              <a:r>
                <a:rPr lang="en-US" sz="800" b="0" dirty="0" smtClean="0">
                  <a:solidFill>
                    <a:sysClr val="windowText" lastClr="000000"/>
                  </a:solidFill>
                </a:rPr>
                <a:t>Medical</a:t>
              </a:r>
              <a:br>
                <a:rPr lang="en-US" sz="800" b="0" dirty="0" smtClean="0">
                  <a:solidFill>
                    <a:sysClr val="windowText" lastClr="000000"/>
                  </a:solidFill>
                </a:rPr>
              </a:br>
              <a:r>
                <a:rPr lang="en-US" sz="800" b="0" dirty="0" smtClean="0">
                  <a:solidFill>
                    <a:sysClr val="windowText" lastClr="000000"/>
                  </a:solidFill>
                </a:rPr>
                <a:t>Transportation</a:t>
              </a:r>
              <a:endParaRPr lang="en-US" sz="800" b="0" dirty="0">
                <a:solidFill>
                  <a:sysClr val="windowText" lastClr="000000"/>
                </a:solidFill>
              </a:endParaRPr>
            </a:p>
          </p:txBody>
        </p:sp>
        <p:sp>
          <p:nvSpPr>
            <p:cNvPr id="334" name="Oval 333"/>
            <p:cNvSpPr/>
            <p:nvPr/>
          </p:nvSpPr>
          <p:spPr>
            <a:xfrm>
              <a:off x="7659976" y="4459643"/>
              <a:ext cx="720000" cy="288000"/>
            </a:xfrm>
            <a:prstGeom prst="ellipse">
              <a:avLst/>
            </a:prstGeom>
            <a:solidFill>
              <a:schemeClr val="bg1"/>
            </a:solidFill>
            <a:ln w="9525">
              <a:solidFill>
                <a:schemeClr val="bg1">
                  <a:lumMod val="50000"/>
                </a:schemeClr>
              </a:solidFill>
            </a:ln>
            <a:effectLst/>
          </p:spPr>
          <p:style>
            <a:lnRef idx="2">
              <a:schemeClr val="dk1">
                <a:shade val="50000"/>
              </a:schemeClr>
            </a:lnRef>
            <a:fillRef idx="1">
              <a:schemeClr val="dk1"/>
            </a:fillRef>
            <a:effectRef idx="0">
              <a:schemeClr val="dk1"/>
            </a:effectRef>
            <a:fontRef idx="minor">
              <a:schemeClr val="lt1"/>
            </a:fontRef>
          </p:style>
          <p:txBody>
            <a:bodyPr wrap="none" lIns="0" tIns="0" rIns="0" bIns="0" rtlCol="0" anchor="ctr"/>
            <a:lstStyle/>
            <a:p>
              <a:pPr algn="ctr"/>
              <a:r>
                <a:rPr lang="en-US" sz="800" b="0" dirty="0" smtClean="0">
                  <a:solidFill>
                    <a:sysClr val="windowText" lastClr="000000"/>
                  </a:solidFill>
                </a:rPr>
                <a:t>Medical</a:t>
              </a:r>
              <a:br>
                <a:rPr lang="en-US" sz="800" b="0" dirty="0" smtClean="0">
                  <a:solidFill>
                    <a:sysClr val="windowText" lastClr="000000"/>
                  </a:solidFill>
                </a:rPr>
              </a:br>
              <a:r>
                <a:rPr lang="en-US" sz="800" b="0" dirty="0" smtClean="0">
                  <a:solidFill>
                    <a:sysClr val="windowText" lastClr="000000"/>
                  </a:solidFill>
                </a:rPr>
                <a:t>Assessment</a:t>
              </a:r>
              <a:endParaRPr lang="en-US" sz="800" b="0" dirty="0">
                <a:solidFill>
                  <a:sysClr val="windowText" lastClr="000000"/>
                </a:solidFill>
              </a:endParaRPr>
            </a:p>
          </p:txBody>
        </p:sp>
        <p:sp>
          <p:nvSpPr>
            <p:cNvPr id="335" name="Oval 334"/>
            <p:cNvSpPr/>
            <p:nvPr/>
          </p:nvSpPr>
          <p:spPr>
            <a:xfrm>
              <a:off x="7288066" y="5611631"/>
              <a:ext cx="720000" cy="288000"/>
            </a:xfrm>
            <a:prstGeom prst="ellipse">
              <a:avLst/>
            </a:prstGeom>
            <a:solidFill>
              <a:schemeClr val="bg1"/>
            </a:solidFill>
            <a:ln w="9525">
              <a:solidFill>
                <a:schemeClr val="bg1">
                  <a:lumMod val="50000"/>
                </a:schemeClr>
              </a:solidFill>
            </a:ln>
            <a:effectLst/>
          </p:spPr>
          <p:style>
            <a:lnRef idx="2">
              <a:schemeClr val="dk1">
                <a:shade val="50000"/>
              </a:schemeClr>
            </a:lnRef>
            <a:fillRef idx="1">
              <a:schemeClr val="dk1"/>
            </a:fillRef>
            <a:effectRef idx="0">
              <a:schemeClr val="dk1"/>
            </a:effectRef>
            <a:fontRef idx="minor">
              <a:schemeClr val="lt1"/>
            </a:fontRef>
          </p:style>
          <p:txBody>
            <a:bodyPr wrap="none" lIns="0" tIns="0" rIns="0" bIns="0" rtlCol="0" anchor="ctr"/>
            <a:lstStyle/>
            <a:p>
              <a:pPr algn="ctr"/>
              <a:r>
                <a:rPr lang="en-US" sz="800" b="0" dirty="0">
                  <a:solidFill>
                    <a:sysClr val="windowText" lastClr="000000"/>
                  </a:solidFill>
                </a:rPr>
                <a:t>Medical </a:t>
              </a:r>
              <a:r>
                <a:rPr lang="en-US" sz="800" b="0" dirty="0" smtClean="0">
                  <a:solidFill>
                    <a:sysClr val="windowText" lastClr="000000"/>
                  </a:solidFill>
                </a:rPr>
                <a:t>Unit</a:t>
              </a:r>
              <a:br>
                <a:rPr lang="en-US" sz="800" b="0" dirty="0" smtClean="0">
                  <a:solidFill>
                    <a:sysClr val="windowText" lastClr="000000"/>
                  </a:solidFill>
                </a:rPr>
              </a:br>
              <a:r>
                <a:rPr lang="en-US" sz="800" b="0" dirty="0" smtClean="0">
                  <a:solidFill>
                    <a:sysClr val="windowText" lastClr="000000"/>
                  </a:solidFill>
                </a:rPr>
                <a:t>Booking</a:t>
              </a:r>
              <a:endParaRPr lang="en-US" sz="800" b="0" dirty="0">
                <a:solidFill>
                  <a:sysClr val="windowText" lastClr="000000"/>
                </a:solidFill>
              </a:endParaRPr>
            </a:p>
          </p:txBody>
        </p:sp>
        <p:sp>
          <p:nvSpPr>
            <p:cNvPr id="336" name="Oval 335"/>
            <p:cNvSpPr/>
            <p:nvPr/>
          </p:nvSpPr>
          <p:spPr>
            <a:xfrm>
              <a:off x="8031885" y="5611631"/>
              <a:ext cx="720000" cy="288000"/>
            </a:xfrm>
            <a:prstGeom prst="ellipse">
              <a:avLst/>
            </a:prstGeom>
            <a:solidFill>
              <a:schemeClr val="bg1"/>
            </a:solidFill>
            <a:ln w="9525">
              <a:solidFill>
                <a:schemeClr val="bg1">
                  <a:lumMod val="50000"/>
                </a:schemeClr>
              </a:solidFill>
            </a:ln>
            <a:effectLst/>
          </p:spPr>
          <p:style>
            <a:lnRef idx="2">
              <a:schemeClr val="dk1">
                <a:shade val="50000"/>
              </a:schemeClr>
            </a:lnRef>
            <a:fillRef idx="1">
              <a:schemeClr val="dk1"/>
            </a:fillRef>
            <a:effectRef idx="0">
              <a:schemeClr val="dk1"/>
            </a:effectRef>
            <a:fontRef idx="minor">
              <a:schemeClr val="lt1"/>
            </a:fontRef>
          </p:style>
          <p:txBody>
            <a:bodyPr wrap="none" lIns="0" tIns="0" rIns="0" bIns="0" rtlCol="0" anchor="ctr"/>
            <a:lstStyle/>
            <a:p>
              <a:pPr algn="ctr"/>
              <a:r>
                <a:rPr lang="en-US" sz="800" b="0" dirty="0" smtClean="0">
                  <a:solidFill>
                    <a:sysClr val="windowText" lastClr="000000"/>
                  </a:solidFill>
                </a:rPr>
                <a:t>Referral</a:t>
              </a:r>
              <a:br>
                <a:rPr lang="en-US" sz="800" b="0" dirty="0" smtClean="0">
                  <a:solidFill>
                    <a:sysClr val="windowText" lastClr="000000"/>
                  </a:solidFill>
                </a:rPr>
              </a:br>
              <a:r>
                <a:rPr lang="en-US" sz="800" b="0" dirty="0" smtClean="0">
                  <a:solidFill>
                    <a:sysClr val="windowText" lastClr="000000"/>
                  </a:solidFill>
                </a:rPr>
                <a:t>Consultation</a:t>
              </a:r>
              <a:endParaRPr lang="en-US" sz="800" b="0" dirty="0">
                <a:solidFill>
                  <a:sysClr val="windowText" lastClr="000000"/>
                </a:solidFill>
              </a:endParaRPr>
            </a:p>
          </p:txBody>
        </p:sp>
        <p:sp>
          <p:nvSpPr>
            <p:cNvPr id="338" name="Rounded Rectangle 337"/>
            <p:cNvSpPr/>
            <p:nvPr/>
          </p:nvSpPr>
          <p:spPr>
            <a:xfrm>
              <a:off x="6258649" y="4221401"/>
              <a:ext cx="897526" cy="656231"/>
            </a:xfrm>
            <a:prstGeom prst="roundRect">
              <a:avLst>
                <a:gd name="adj" fmla="val 8816"/>
              </a:avLst>
            </a:prstGeom>
            <a:solidFill>
              <a:schemeClr val="bg1"/>
            </a:solidFill>
            <a:ln w="9525">
              <a:solidFill>
                <a:schemeClr val="bg1">
                  <a:lumMod val="50000"/>
                </a:schemeClr>
              </a:solidFill>
            </a:ln>
            <a:effectLst/>
          </p:spPr>
          <p:style>
            <a:lnRef idx="2">
              <a:schemeClr val="accent1">
                <a:shade val="50000"/>
              </a:schemeClr>
            </a:lnRef>
            <a:fillRef idx="1">
              <a:schemeClr val="accent1"/>
            </a:fillRef>
            <a:effectRef idx="0">
              <a:schemeClr val="accent1"/>
            </a:effectRef>
            <a:fontRef idx="minor">
              <a:schemeClr val="lt1"/>
            </a:fontRef>
          </p:style>
          <p:txBody>
            <a:bodyPr lIns="18000" tIns="7200" rIns="18000" bIns="7200" rtlCol="0" anchor="t"/>
            <a:lstStyle/>
            <a:p>
              <a:pPr algn="ctr"/>
              <a:r>
                <a:rPr lang="en-US" dirty="0">
                  <a:solidFill>
                    <a:schemeClr val="accent1"/>
                  </a:solidFill>
                </a:rPr>
                <a:t>Activity Role</a:t>
              </a:r>
            </a:p>
          </p:txBody>
        </p:sp>
        <p:sp>
          <p:nvSpPr>
            <p:cNvPr id="339" name="Oval 338"/>
            <p:cNvSpPr/>
            <p:nvPr/>
          </p:nvSpPr>
          <p:spPr>
            <a:xfrm>
              <a:off x="6347412" y="4459643"/>
              <a:ext cx="720000" cy="288000"/>
            </a:xfrm>
            <a:prstGeom prst="ellipse">
              <a:avLst/>
            </a:prstGeom>
            <a:solidFill>
              <a:schemeClr val="bg1"/>
            </a:solidFill>
            <a:ln w="9525">
              <a:solidFill>
                <a:schemeClr val="bg1">
                  <a:lumMod val="50000"/>
                </a:schemeClr>
              </a:solidFill>
            </a:ln>
            <a:effectLst/>
          </p:spPr>
          <p:style>
            <a:lnRef idx="2">
              <a:schemeClr val="dk1">
                <a:shade val="50000"/>
              </a:schemeClr>
            </a:lnRef>
            <a:fillRef idx="1">
              <a:schemeClr val="dk1"/>
            </a:fillRef>
            <a:effectRef idx="0">
              <a:schemeClr val="dk1"/>
            </a:effectRef>
            <a:fontRef idx="minor">
              <a:schemeClr val="lt1"/>
            </a:fontRef>
          </p:style>
          <p:txBody>
            <a:bodyPr wrap="none" lIns="0" tIns="0" rIns="0" bIns="0" rtlCol="0" anchor="ctr"/>
            <a:lstStyle/>
            <a:p>
              <a:pPr algn="ctr"/>
              <a:r>
                <a:rPr lang="en-US" sz="800" b="0" dirty="0">
                  <a:solidFill>
                    <a:sysClr val="windowText" lastClr="000000"/>
                  </a:solidFill>
                </a:rPr>
                <a:t>Patient</a:t>
              </a:r>
            </a:p>
          </p:txBody>
        </p:sp>
        <p:cxnSp>
          <p:nvCxnSpPr>
            <p:cNvPr id="340" name="Straight Arrow Connector 339"/>
            <p:cNvCxnSpPr>
              <a:stCxn id="339" idx="1"/>
              <a:endCxn id="270" idx="7"/>
            </p:cNvCxnSpPr>
            <p:nvPr/>
          </p:nvCxnSpPr>
          <p:spPr>
            <a:xfrm rot="16200000" flipV="1">
              <a:off x="5357504" y="3406470"/>
              <a:ext cx="2403" cy="2188298"/>
            </a:xfrm>
            <a:prstGeom prst="curvedConnector3">
              <a:avLst>
                <a:gd name="adj1" fmla="val 3969122"/>
              </a:avLst>
            </a:prstGeom>
            <a:ln w="9525">
              <a:solidFill>
                <a:srgbClr val="C00000"/>
              </a:solidFill>
              <a:tailEnd type="triangle" w="med" len="sm"/>
            </a:ln>
            <a:effectLst/>
          </p:spPr>
          <p:style>
            <a:lnRef idx="2">
              <a:schemeClr val="accent1"/>
            </a:lnRef>
            <a:fillRef idx="0">
              <a:schemeClr val="accent1"/>
            </a:fillRef>
            <a:effectRef idx="1">
              <a:schemeClr val="accent1"/>
            </a:effectRef>
            <a:fontRef idx="minor">
              <a:schemeClr val="tx1"/>
            </a:fontRef>
          </p:style>
        </p:cxnSp>
        <p:cxnSp>
          <p:nvCxnSpPr>
            <p:cNvPr id="347" name="Straight Arrow Connector 339"/>
            <p:cNvCxnSpPr/>
            <p:nvPr/>
          </p:nvCxnSpPr>
          <p:spPr>
            <a:xfrm rot="5400000" flipH="1" flipV="1">
              <a:off x="7960257" y="5217058"/>
              <a:ext cx="930673" cy="800708"/>
            </a:xfrm>
            <a:prstGeom prst="curvedConnector4">
              <a:avLst>
                <a:gd name="adj1" fmla="val -24563"/>
                <a:gd name="adj2" fmla="val 128550"/>
              </a:avLst>
            </a:prstGeom>
            <a:ln w="9525">
              <a:solidFill>
                <a:srgbClr val="C00000"/>
              </a:solidFill>
              <a:tailEnd type="triangle" w="med" len="sm"/>
            </a:ln>
            <a:effectLst/>
          </p:spPr>
          <p:style>
            <a:lnRef idx="2">
              <a:schemeClr val="accent1"/>
            </a:lnRef>
            <a:fillRef idx="0">
              <a:schemeClr val="accent1"/>
            </a:fillRef>
            <a:effectRef idx="1">
              <a:schemeClr val="accent1"/>
            </a:effectRef>
            <a:fontRef idx="minor">
              <a:schemeClr val="tx1"/>
            </a:fontRef>
          </p:style>
        </p:cxnSp>
        <p:cxnSp>
          <p:nvCxnSpPr>
            <p:cNvPr id="351" name="Straight Arrow Connector 350"/>
            <p:cNvCxnSpPr>
              <a:stCxn id="339" idx="4"/>
              <a:endCxn id="337" idx="1"/>
            </p:cNvCxnSpPr>
            <p:nvPr/>
          </p:nvCxnSpPr>
          <p:spPr>
            <a:xfrm rot="16200000" flipH="1">
              <a:off x="6763755" y="4691299"/>
              <a:ext cx="404432" cy="517119"/>
            </a:xfrm>
            <a:prstGeom prst="curvedConnector2">
              <a:avLst/>
            </a:prstGeom>
            <a:ln w="9525">
              <a:solidFill>
                <a:srgbClr val="C00000"/>
              </a:solidFill>
              <a:tailEnd type="triangle" w="med" len="sm"/>
            </a:ln>
            <a:effectLst/>
          </p:spPr>
          <p:style>
            <a:lnRef idx="2">
              <a:schemeClr val="accent1"/>
            </a:lnRef>
            <a:fillRef idx="0">
              <a:schemeClr val="accent1"/>
            </a:fillRef>
            <a:effectRef idx="1">
              <a:schemeClr val="accent1"/>
            </a:effectRef>
            <a:fontRef idx="minor">
              <a:schemeClr val="tx1"/>
            </a:fontRef>
          </p:style>
        </p:cxnSp>
        <p:sp>
          <p:nvSpPr>
            <p:cNvPr id="354" name="TextBox 473"/>
            <p:cNvSpPr txBox="1"/>
            <p:nvPr/>
          </p:nvSpPr>
          <p:spPr>
            <a:xfrm>
              <a:off x="8427339" y="6128123"/>
              <a:ext cx="307777" cy="225020"/>
            </a:xfrm>
            <a:prstGeom prst="rect">
              <a:avLst/>
            </a:prstGeom>
            <a:noFill/>
            <a:effectLst/>
          </p:spPr>
          <p:style>
            <a:lnRef idx="0">
              <a:scrgbClr r="0" g="0" b="0"/>
            </a:lnRef>
            <a:fillRef idx="0">
              <a:scrgbClr r="0" g="0" b="0"/>
            </a:fillRef>
            <a:effectRef idx="0">
              <a:scrgbClr r="0" g="0" b="0"/>
            </a:effectRef>
            <a:fontRef idx="minor">
              <a:schemeClr val="tx1"/>
            </a:fontRef>
          </p:style>
          <p:txBody>
            <a:bodyPr wrap="none" lIns="0" tIns="0" rIns="0" bIns="0" rtlCol="0" anchor="ctr">
              <a:spAutoFit/>
            </a:bodyPr>
            <a:lstStyle>
              <a:defPPr>
                <a:defRPr lang="fr-FR"/>
              </a:defPPr>
              <a:lvl1pPr marL="0" indent="0">
                <a:defRPr sz="700" b="0"/>
              </a:lvl1pPr>
              <a:lvl2pPr indent="0">
                <a:defRPr sz="1100"/>
              </a:lvl2pPr>
              <a:lvl3pPr indent="0">
                <a:defRPr sz="1100"/>
              </a:lvl3pPr>
              <a:lvl4pPr indent="0">
                <a:defRPr sz="1100"/>
              </a:lvl4pPr>
              <a:lvl5pPr indent="0">
                <a:defRPr sz="1100"/>
              </a:lvl5pPr>
              <a:lvl6pPr indent="0">
                <a:defRPr sz="1100"/>
              </a:lvl6pPr>
              <a:lvl7pPr indent="0">
                <a:defRPr sz="1100"/>
              </a:lvl7pPr>
              <a:lvl8pPr indent="0">
                <a:defRPr sz="1100"/>
              </a:lvl8pPr>
              <a:lvl9pPr indent="0">
                <a:defRPr sz="1100"/>
              </a:lvl9pPr>
            </a:lstStyle>
            <a:p>
              <a:pPr algn="ctr"/>
              <a:r>
                <a:rPr lang="en-US" dirty="0" smtClean="0"/>
                <a:t>Related</a:t>
              </a:r>
              <a:br>
                <a:rPr lang="en-US" dirty="0" smtClean="0"/>
              </a:br>
              <a:r>
                <a:rPr lang="en-US" dirty="0" smtClean="0"/>
                <a:t>activity</a:t>
              </a:r>
              <a:endParaRPr lang="en-US" dirty="0"/>
            </a:p>
          </p:txBody>
        </p:sp>
        <p:cxnSp>
          <p:nvCxnSpPr>
            <p:cNvPr id="368" name="Straight Arrow Connector 367"/>
            <p:cNvCxnSpPr>
              <a:stCxn id="19" idx="2"/>
            </p:cNvCxnSpPr>
            <p:nvPr/>
          </p:nvCxnSpPr>
          <p:spPr>
            <a:xfrm flipV="1">
              <a:off x="1567990" y="2315655"/>
              <a:ext cx="268201" cy="1"/>
            </a:xfrm>
            <a:prstGeom prst="straightConnector1">
              <a:avLst/>
            </a:prstGeom>
            <a:ln w="9525">
              <a:solidFill>
                <a:srgbClr val="C00000"/>
              </a:solidFill>
              <a:tailEnd type="triangle" w="med" len="sm"/>
            </a:ln>
            <a:effectLst/>
          </p:spPr>
          <p:style>
            <a:lnRef idx="2">
              <a:schemeClr val="accent1"/>
            </a:lnRef>
            <a:fillRef idx="0">
              <a:schemeClr val="accent1"/>
            </a:fillRef>
            <a:effectRef idx="1">
              <a:schemeClr val="accent1"/>
            </a:effectRef>
            <a:fontRef idx="minor">
              <a:schemeClr val="tx1"/>
            </a:fontRef>
          </p:style>
        </p:cxnSp>
        <p:sp>
          <p:nvSpPr>
            <p:cNvPr id="376" name="TextBox 195"/>
            <p:cNvSpPr txBox="1"/>
            <p:nvPr/>
          </p:nvSpPr>
          <p:spPr>
            <a:xfrm>
              <a:off x="5586713" y="4897161"/>
              <a:ext cx="580287" cy="112510"/>
            </a:xfrm>
            <a:prstGeom prst="rect">
              <a:avLst/>
            </a:prstGeom>
            <a:noFill/>
            <a:effectLst/>
          </p:spPr>
          <p:style>
            <a:lnRef idx="0">
              <a:scrgbClr r="0" g="0" b="0"/>
            </a:lnRef>
            <a:fillRef idx="0">
              <a:scrgbClr r="0" g="0" b="0"/>
            </a:fillRef>
            <a:effectRef idx="0">
              <a:scrgbClr r="0" g="0" b="0"/>
            </a:effectRef>
            <a:fontRef idx="minor">
              <a:schemeClr val="tx1"/>
            </a:fontRef>
          </p:style>
          <p:txBody>
            <a:bodyPr wrap="none" lIns="0" tIns="0" rIns="0" bIns="0" rtlCol="0" anchor="ctr">
              <a:spAutoFit/>
            </a:bodyPr>
            <a:lstStyle>
              <a:defPPr>
                <a:defRPr lang="fr-FR"/>
              </a:defPPr>
              <a:lvl1pPr marL="0" indent="0">
                <a:defRPr sz="700" b="0"/>
              </a:lvl1pPr>
              <a:lvl2pPr indent="0">
                <a:defRPr sz="1100"/>
              </a:lvl2pPr>
              <a:lvl3pPr indent="0">
                <a:defRPr sz="1100"/>
              </a:lvl3pPr>
              <a:lvl4pPr indent="0">
                <a:defRPr sz="1100"/>
              </a:lvl4pPr>
              <a:lvl5pPr indent="0">
                <a:defRPr sz="1100"/>
              </a:lvl5pPr>
              <a:lvl6pPr indent="0">
                <a:defRPr sz="1100"/>
              </a:lvl6pPr>
              <a:lvl7pPr indent="0">
                <a:defRPr sz="1100"/>
              </a:lvl7pPr>
              <a:lvl8pPr indent="0">
                <a:defRPr sz="1100"/>
              </a:lvl8pPr>
              <a:lvl9pPr indent="0">
                <a:defRPr sz="1100"/>
              </a:lvl9pPr>
            </a:lstStyle>
            <a:p>
              <a:pPr algn="ctr"/>
              <a:r>
                <a:rPr lang="en-US" dirty="0"/>
                <a:t>Direct contract</a:t>
              </a:r>
            </a:p>
          </p:txBody>
        </p:sp>
        <p:sp>
          <p:nvSpPr>
            <p:cNvPr id="377" name="TextBox 475"/>
            <p:cNvSpPr txBox="1"/>
            <p:nvPr/>
          </p:nvSpPr>
          <p:spPr>
            <a:xfrm>
              <a:off x="2712405" y="4730736"/>
              <a:ext cx="537006" cy="225020"/>
            </a:xfrm>
            <a:prstGeom prst="rect">
              <a:avLst/>
            </a:prstGeom>
            <a:noFill/>
            <a:effectLst/>
          </p:spPr>
          <p:style>
            <a:lnRef idx="0">
              <a:scrgbClr r="0" g="0" b="0"/>
            </a:lnRef>
            <a:fillRef idx="0">
              <a:scrgbClr r="0" g="0" b="0"/>
            </a:fillRef>
            <a:effectRef idx="0">
              <a:scrgbClr r="0" g="0" b="0"/>
            </a:effectRef>
            <a:fontRef idx="minor">
              <a:schemeClr val="tx1"/>
            </a:fontRef>
          </p:style>
          <p:txBody>
            <a:bodyPr wrap="none" lIns="0" tIns="0" rIns="0" bIns="0" rtlCol="0" anchor="ctr">
              <a:spAutoFit/>
            </a:bodyPr>
            <a:lstStyle>
              <a:defPPr>
                <a:defRPr lang="fr-FR"/>
              </a:defPPr>
              <a:lvl1pPr marL="0" indent="0">
                <a:defRPr sz="700" b="0"/>
              </a:lvl1pPr>
              <a:lvl2pPr indent="0">
                <a:defRPr sz="1100"/>
              </a:lvl2pPr>
              <a:lvl3pPr indent="0">
                <a:defRPr sz="1100"/>
              </a:lvl3pPr>
              <a:lvl4pPr indent="0">
                <a:defRPr sz="1100"/>
              </a:lvl4pPr>
              <a:lvl5pPr indent="0">
                <a:defRPr sz="1100"/>
              </a:lvl5pPr>
              <a:lvl6pPr indent="0">
                <a:defRPr sz="1100"/>
              </a:lvl6pPr>
              <a:lvl7pPr indent="0">
                <a:defRPr sz="1100"/>
              </a:lvl7pPr>
              <a:lvl8pPr indent="0">
                <a:defRPr sz="1100"/>
              </a:lvl8pPr>
              <a:lvl9pPr indent="0">
                <a:defRPr sz="1100"/>
              </a:lvl9pPr>
            </a:lstStyle>
            <a:p>
              <a:pPr algn="ctr"/>
              <a:r>
                <a:rPr lang="en-US" dirty="0" smtClean="0"/>
                <a:t>Claim service</a:t>
              </a:r>
              <a:br>
                <a:rPr lang="en-US" dirty="0" smtClean="0"/>
              </a:br>
              <a:r>
                <a:rPr lang="en-US" dirty="0" smtClean="0"/>
                <a:t>provider</a:t>
              </a:r>
              <a:endParaRPr lang="en-US" dirty="0"/>
            </a:p>
          </p:txBody>
        </p:sp>
        <p:cxnSp>
          <p:nvCxnSpPr>
            <p:cNvPr id="125" name="Straight Arrow Connector 124"/>
            <p:cNvCxnSpPr>
              <a:endCxn id="81" idx="3"/>
            </p:cNvCxnSpPr>
            <p:nvPr/>
          </p:nvCxnSpPr>
          <p:spPr>
            <a:xfrm flipV="1">
              <a:off x="2997759" y="2732161"/>
              <a:ext cx="1858653" cy="997203"/>
            </a:xfrm>
            <a:prstGeom prst="curvedConnector2">
              <a:avLst/>
            </a:prstGeom>
            <a:ln w="9525">
              <a:solidFill>
                <a:srgbClr val="C00000"/>
              </a:solidFill>
              <a:tailEnd type="triangle" w="med" len="sm"/>
            </a:ln>
            <a:effectLst/>
          </p:spPr>
          <p:style>
            <a:lnRef idx="2">
              <a:schemeClr val="accent1"/>
            </a:lnRef>
            <a:fillRef idx="0">
              <a:schemeClr val="accent1"/>
            </a:fillRef>
            <a:effectRef idx="1">
              <a:schemeClr val="accent1"/>
            </a:effectRef>
            <a:fontRef idx="minor">
              <a:schemeClr val="tx1"/>
            </a:fontRef>
          </p:style>
        </p:cxnSp>
        <p:cxnSp>
          <p:nvCxnSpPr>
            <p:cNvPr id="129" name="Straight Arrow Connector 124"/>
            <p:cNvCxnSpPr>
              <a:stCxn id="339" idx="0"/>
              <a:endCxn id="81" idx="5"/>
            </p:cNvCxnSpPr>
            <p:nvPr/>
          </p:nvCxnSpPr>
          <p:spPr>
            <a:xfrm rot="16200000" flipV="1">
              <a:off x="5172729" y="2924960"/>
              <a:ext cx="1727482" cy="1341884"/>
            </a:xfrm>
            <a:prstGeom prst="curvedConnector3">
              <a:avLst>
                <a:gd name="adj1" fmla="val 91170"/>
              </a:avLst>
            </a:prstGeom>
            <a:ln w="9525">
              <a:solidFill>
                <a:srgbClr val="C00000"/>
              </a:solidFill>
              <a:tailEnd type="triangle" w="med" len="sm"/>
            </a:ln>
            <a:effectLst/>
          </p:spPr>
          <p:style>
            <a:lnRef idx="2">
              <a:schemeClr val="accent1"/>
            </a:lnRef>
            <a:fillRef idx="0">
              <a:schemeClr val="accent1"/>
            </a:fillRef>
            <a:effectRef idx="1">
              <a:schemeClr val="accent1"/>
            </a:effectRef>
            <a:fontRef idx="minor">
              <a:schemeClr val="tx1"/>
            </a:fontRef>
          </p:style>
        </p:cxnSp>
        <p:cxnSp>
          <p:nvCxnSpPr>
            <p:cNvPr id="133" name="Straight Arrow Connector 124"/>
            <p:cNvCxnSpPr>
              <a:stCxn id="337" idx="2"/>
              <a:endCxn id="205" idx="5"/>
            </p:cNvCxnSpPr>
            <p:nvPr/>
          </p:nvCxnSpPr>
          <p:spPr>
            <a:xfrm rot="5400000" flipH="1">
              <a:off x="4519326" y="2576834"/>
              <a:ext cx="1244284" cy="5767544"/>
            </a:xfrm>
            <a:prstGeom prst="curvedConnector3">
              <a:avLst>
                <a:gd name="adj1" fmla="val -18372"/>
              </a:avLst>
            </a:prstGeom>
            <a:ln w="9525">
              <a:solidFill>
                <a:srgbClr val="C00000"/>
              </a:solidFill>
              <a:tailEnd type="triangle" w="med" len="sm"/>
            </a:ln>
            <a:effectLst/>
          </p:spPr>
          <p:style>
            <a:lnRef idx="2">
              <a:schemeClr val="accent1"/>
            </a:lnRef>
            <a:fillRef idx="0">
              <a:schemeClr val="accent1"/>
            </a:fillRef>
            <a:effectRef idx="1">
              <a:schemeClr val="accent1"/>
            </a:effectRef>
            <a:fontRef idx="minor">
              <a:schemeClr val="tx1"/>
            </a:fontRef>
          </p:style>
        </p:cxnSp>
        <p:cxnSp>
          <p:nvCxnSpPr>
            <p:cNvPr id="186" name="Straight Arrow Connector 185"/>
            <p:cNvCxnSpPr/>
            <p:nvPr/>
          </p:nvCxnSpPr>
          <p:spPr>
            <a:xfrm flipH="1" flipV="1">
              <a:off x="4996278" y="2938477"/>
              <a:ext cx="0" cy="561339"/>
            </a:xfrm>
            <a:prstGeom prst="straightConnector1">
              <a:avLst/>
            </a:prstGeom>
            <a:ln w="9525">
              <a:solidFill>
                <a:srgbClr val="C00000"/>
              </a:solidFill>
              <a:tailEnd type="triangle" w="med" len="sm"/>
            </a:ln>
            <a:effectLst/>
          </p:spPr>
          <p:style>
            <a:lnRef idx="2">
              <a:schemeClr val="accent1"/>
            </a:lnRef>
            <a:fillRef idx="0">
              <a:schemeClr val="accent1"/>
            </a:fillRef>
            <a:effectRef idx="1">
              <a:schemeClr val="accent1"/>
            </a:effectRef>
            <a:fontRef idx="minor">
              <a:schemeClr val="tx1"/>
            </a:fontRef>
          </p:style>
        </p:cxnSp>
        <p:cxnSp>
          <p:nvCxnSpPr>
            <p:cNvPr id="272" name="Straight Arrow Connector 271"/>
            <p:cNvCxnSpPr>
              <a:stCxn id="269" idx="0"/>
              <a:endCxn id="80" idx="2"/>
            </p:cNvCxnSpPr>
            <p:nvPr/>
          </p:nvCxnSpPr>
          <p:spPr>
            <a:xfrm rot="5400000" flipH="1" flipV="1">
              <a:off x="4504044" y="3197924"/>
              <a:ext cx="1293759" cy="776294"/>
            </a:xfrm>
            <a:prstGeom prst="curvedConnector3">
              <a:avLst>
                <a:gd name="adj1" fmla="val 4686"/>
              </a:avLst>
            </a:prstGeom>
            <a:ln w="9525">
              <a:solidFill>
                <a:srgbClr val="C00000"/>
              </a:solidFill>
              <a:tailEnd type="triangle" w="med" len="sm"/>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32636058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Document History</a:t>
            </a:r>
            <a:endParaRPr lang="en-US" dirty="0"/>
          </a:p>
        </p:txBody>
      </p:sp>
      <p:sp>
        <p:nvSpPr>
          <p:cNvPr id="3" name="Slide Number Placeholder 2"/>
          <p:cNvSpPr>
            <a:spLocks noGrp="1"/>
          </p:cNvSpPr>
          <p:nvPr>
            <p:ph type="sldNum" sz="quarter" idx="4"/>
          </p:nvPr>
        </p:nvSpPr>
        <p:spPr/>
        <p:txBody>
          <a:bodyPr/>
          <a:lstStyle/>
          <a:p>
            <a:fld id="{3801209A-EBCB-4229-9A21-B7869465F47A}" type="slidenum">
              <a:rPr lang="en-US" altLang="ko-KR" smtClean="0"/>
              <a:pPr/>
              <a:t>2</a:t>
            </a:fld>
            <a:r>
              <a:rPr lang="en-US" altLang="ko-KR" smtClean="0"/>
              <a:t> </a:t>
            </a:r>
            <a:endParaRPr lang="ko-KR" altLang="en-US" dirty="0"/>
          </a:p>
        </p:txBody>
      </p:sp>
      <p:graphicFrame>
        <p:nvGraphicFramePr>
          <p:cNvPr id="4" name="Table 3"/>
          <p:cNvGraphicFramePr>
            <a:graphicFrameLocks noGrp="1"/>
          </p:cNvGraphicFramePr>
          <p:nvPr>
            <p:extLst>
              <p:ext uri="{D42A27DB-BD31-4B8C-83A1-F6EECF244321}">
                <p14:modId xmlns:p14="http://schemas.microsoft.com/office/powerpoint/2010/main" val="4216644181"/>
              </p:ext>
            </p:extLst>
          </p:nvPr>
        </p:nvGraphicFramePr>
        <p:xfrm>
          <a:off x="777001" y="942530"/>
          <a:ext cx="8351999" cy="3776032"/>
        </p:xfrm>
        <a:graphic>
          <a:graphicData uri="http://schemas.openxmlformats.org/drawingml/2006/table">
            <a:tbl>
              <a:tblPr firstRow="1" bandRow="1">
                <a:tableStyleId>{5C22544A-7EE6-4342-B048-85BDC9FD1C3A}</a:tableStyleId>
              </a:tblPr>
              <a:tblGrid>
                <a:gridCol w="942903"/>
                <a:gridCol w="933429"/>
                <a:gridCol w="3607315"/>
                <a:gridCol w="2868352"/>
              </a:tblGrid>
              <a:tr h="266264">
                <a:tc>
                  <a:txBody>
                    <a:bodyPr/>
                    <a:lstStyle/>
                    <a:p>
                      <a:r>
                        <a:rPr lang="en-US" sz="1000" dirty="0" smtClean="0"/>
                        <a:t>Date</a:t>
                      </a:r>
                      <a:endParaRPr lang="en-US" sz="1000" dirty="0"/>
                    </a:p>
                  </a:txBody>
                  <a:tcPr/>
                </a:tc>
                <a:tc>
                  <a:txBody>
                    <a:bodyPr/>
                    <a:lstStyle/>
                    <a:p>
                      <a:r>
                        <a:rPr lang="en-US" sz="1000" dirty="0" smtClean="0"/>
                        <a:t>Version</a:t>
                      </a:r>
                      <a:endParaRPr lang="en-US" sz="1000" dirty="0"/>
                    </a:p>
                  </a:txBody>
                  <a:tcPr/>
                </a:tc>
                <a:tc>
                  <a:txBody>
                    <a:bodyPr/>
                    <a:lstStyle/>
                    <a:p>
                      <a:r>
                        <a:rPr lang="en-US" sz="1000" dirty="0" smtClean="0"/>
                        <a:t>Description</a:t>
                      </a:r>
                      <a:endParaRPr lang="en-US" sz="1000" dirty="0"/>
                    </a:p>
                  </a:txBody>
                  <a:tcPr/>
                </a:tc>
                <a:tc>
                  <a:txBody>
                    <a:bodyPr/>
                    <a:lstStyle/>
                    <a:p>
                      <a:r>
                        <a:rPr lang="en-US" sz="1000" dirty="0" smtClean="0"/>
                        <a:t>Distribution</a:t>
                      </a:r>
                      <a:endParaRPr lang="en-US" sz="1000" dirty="0"/>
                    </a:p>
                  </a:txBody>
                  <a:tcPr/>
                </a:tc>
              </a:tr>
              <a:tr h="347403">
                <a:tc>
                  <a:txBody>
                    <a:bodyPr/>
                    <a:lstStyle/>
                    <a:p>
                      <a:r>
                        <a:rPr lang="en-US" sz="1000" dirty="0" smtClean="0"/>
                        <a:t>3 Aug 2015</a:t>
                      </a:r>
                      <a:endParaRPr lang="en-US" sz="1000" dirty="0"/>
                    </a:p>
                  </a:txBody>
                  <a:tcPr/>
                </a:tc>
                <a:tc>
                  <a:txBody>
                    <a:bodyPr/>
                    <a:lstStyle/>
                    <a:p>
                      <a:r>
                        <a:rPr lang="en-US" sz="1000" dirty="0" smtClean="0"/>
                        <a:t>0.37</a:t>
                      </a:r>
                      <a:endParaRPr lang="en-US" sz="1000" dirty="0"/>
                    </a:p>
                  </a:txBody>
                  <a:tcPr/>
                </a:tc>
                <a:tc>
                  <a:txBody>
                    <a:bodyPr/>
                    <a:lstStyle/>
                    <a:p>
                      <a:r>
                        <a:rPr lang="en-US" sz="1000" dirty="0" smtClean="0"/>
                        <a:t>Internal Architecture Team Review #1</a:t>
                      </a:r>
                      <a:br>
                        <a:rPr lang="en-US" sz="1000" dirty="0" smtClean="0"/>
                      </a:br>
                      <a:r>
                        <a:rPr lang="en-US" sz="1000" dirty="0" smtClean="0"/>
                        <a:t>(Business Architecture)</a:t>
                      </a:r>
                      <a:endParaRPr lang="en-US" sz="1000" dirty="0"/>
                    </a:p>
                  </a:txBody>
                  <a:tcPr/>
                </a:tc>
                <a:tc>
                  <a:txBody>
                    <a:bodyPr/>
                    <a:lstStyle/>
                    <a:p>
                      <a:pPr marL="171450" indent="-171450">
                        <a:buFont typeface="Arial" panose="020B0604020202020204" pitchFamily="34" charset="0"/>
                        <a:buChar char="•"/>
                      </a:pPr>
                      <a:r>
                        <a:rPr lang="en-US" sz="1000" dirty="0" smtClean="0"/>
                        <a:t>Youngran Kim,</a:t>
                      </a:r>
                      <a:r>
                        <a:rPr lang="en-US" sz="1000" baseline="0" dirty="0" smtClean="0"/>
                        <a:t> </a:t>
                      </a:r>
                      <a:r>
                        <a:rPr lang="en-US" sz="1000" dirty="0" smtClean="0"/>
                        <a:t>Regional</a:t>
                      </a:r>
                      <a:r>
                        <a:rPr lang="en-US" sz="1000" baseline="0" dirty="0" smtClean="0"/>
                        <a:t> Chief Architect</a:t>
                      </a:r>
                      <a:endParaRPr lang="en-US" sz="1000" dirty="0" smtClean="0"/>
                    </a:p>
                    <a:p>
                      <a:pPr marL="171450" indent="-171450">
                        <a:buFont typeface="Arial" panose="020B0604020202020204" pitchFamily="34" charset="0"/>
                        <a:buChar char="•"/>
                      </a:pPr>
                      <a:r>
                        <a:rPr lang="en-US" sz="1000" dirty="0" smtClean="0"/>
                        <a:t>Architecture Team</a:t>
                      </a:r>
                      <a:r>
                        <a:rPr lang="en-US" sz="1000" baseline="0" dirty="0" smtClean="0"/>
                        <a:t> (OneIT, ATS)</a:t>
                      </a:r>
                      <a:endParaRPr lang="en-US" sz="1000" dirty="0" smtClean="0"/>
                    </a:p>
                    <a:p>
                      <a:pPr marL="171450" indent="-171450">
                        <a:buFont typeface="Arial" panose="020B0604020202020204" pitchFamily="34" charset="0"/>
                        <a:buChar char="•"/>
                      </a:pPr>
                      <a:r>
                        <a:rPr lang="en-US" sz="1000" dirty="0" smtClean="0"/>
                        <a:t>Business Team</a:t>
                      </a:r>
                      <a:endParaRPr lang="en-US" sz="1000" dirty="0"/>
                    </a:p>
                  </a:txBody>
                  <a:tcPr/>
                </a:tc>
              </a:tr>
              <a:tr h="266264">
                <a:tc>
                  <a:txBody>
                    <a:bodyPr/>
                    <a:lstStyle/>
                    <a:p>
                      <a:r>
                        <a:rPr lang="en-US" sz="1000" dirty="0" smtClean="0"/>
                        <a:t>7 Aug</a:t>
                      </a:r>
                      <a:r>
                        <a:rPr lang="ko-KR" altLang="en-US" sz="1000" dirty="0" smtClean="0"/>
                        <a:t> </a:t>
                      </a:r>
                      <a:r>
                        <a:rPr lang="en-US" altLang="ko-KR" sz="1000" dirty="0" smtClean="0"/>
                        <a:t>2015</a:t>
                      </a:r>
                      <a:endParaRPr lang="en-US" sz="1000" dirty="0"/>
                    </a:p>
                  </a:txBody>
                  <a:tcPr/>
                </a:tc>
                <a:tc>
                  <a:txBody>
                    <a:bodyPr/>
                    <a:lstStyle/>
                    <a:p>
                      <a:r>
                        <a:rPr lang="en-US" sz="1000" dirty="0" smtClean="0"/>
                        <a:t>0.38</a:t>
                      </a:r>
                      <a:endParaRPr lang="en-US" sz="10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ko-KR" sz="1000" dirty="0" smtClean="0"/>
                        <a:t>Internal Architecture Team Review #2</a:t>
                      </a:r>
                      <a:br>
                        <a:rPr lang="en-US" altLang="ko-KR" sz="1000" dirty="0" smtClean="0"/>
                      </a:br>
                      <a:r>
                        <a:rPr lang="en-US" altLang="ko-KR" sz="1000" dirty="0" smtClean="0"/>
                        <a:t>(IS / Infrastructure</a:t>
                      </a:r>
                      <a:r>
                        <a:rPr lang="en-US" altLang="ko-KR" sz="1000" baseline="0" dirty="0" smtClean="0"/>
                        <a:t> </a:t>
                      </a:r>
                      <a:r>
                        <a:rPr lang="en-US" altLang="ko-KR" sz="1000" dirty="0" smtClean="0"/>
                        <a:t>Architecture)</a:t>
                      </a:r>
                    </a:p>
                  </a:txBody>
                  <a:tcPr/>
                </a:tc>
                <a:tc>
                  <a:txBody>
                    <a:bodyPr/>
                    <a:lstStyle/>
                    <a:p>
                      <a:pPr marL="171450" indent="-171450">
                        <a:buFont typeface="Arial" panose="020B0604020202020204" pitchFamily="34" charset="0"/>
                        <a:buChar char="•"/>
                      </a:pPr>
                      <a:r>
                        <a:rPr lang="en-US" altLang="ko-KR" sz="1000" dirty="0" err="1" smtClean="0"/>
                        <a:t>Youngran</a:t>
                      </a:r>
                      <a:r>
                        <a:rPr lang="en-US" altLang="ko-KR" sz="1000" dirty="0" smtClean="0"/>
                        <a:t> Kim,</a:t>
                      </a:r>
                      <a:r>
                        <a:rPr lang="en-US" altLang="ko-KR" sz="1000" baseline="0" dirty="0" smtClean="0"/>
                        <a:t> </a:t>
                      </a:r>
                      <a:r>
                        <a:rPr lang="en-US" altLang="ko-KR" sz="1000" dirty="0" smtClean="0"/>
                        <a:t>Regional</a:t>
                      </a:r>
                      <a:r>
                        <a:rPr lang="en-US" altLang="ko-KR" sz="1000" baseline="0" dirty="0" smtClean="0"/>
                        <a:t> Chief Architect</a:t>
                      </a:r>
                      <a:endParaRPr lang="en-US" altLang="ko-KR" sz="1000" dirty="0" smtClean="0"/>
                    </a:p>
                    <a:p>
                      <a:pPr marL="171450" indent="-171450">
                        <a:buFont typeface="Arial" panose="020B0604020202020204" pitchFamily="34" charset="0"/>
                        <a:buChar char="•"/>
                      </a:pPr>
                      <a:r>
                        <a:rPr lang="en-US" altLang="ko-KR" sz="1000" dirty="0" smtClean="0"/>
                        <a:t>Architecture Team</a:t>
                      </a:r>
                      <a:r>
                        <a:rPr lang="en-US" altLang="ko-KR" sz="1000" baseline="0" dirty="0" smtClean="0"/>
                        <a:t> (</a:t>
                      </a:r>
                      <a:r>
                        <a:rPr lang="en-US" altLang="ko-KR" sz="1000" baseline="0" dirty="0" err="1" smtClean="0"/>
                        <a:t>OneIT</a:t>
                      </a:r>
                      <a:r>
                        <a:rPr lang="en-US" altLang="ko-KR" sz="1000" baseline="0" dirty="0" smtClean="0"/>
                        <a:t>, ATS)</a:t>
                      </a:r>
                      <a:endParaRPr lang="en-US" altLang="ko-KR" sz="1000" dirty="0" smtClean="0"/>
                    </a:p>
                    <a:p>
                      <a:pPr marL="171450" indent="-171450">
                        <a:buFont typeface="Arial" panose="020B0604020202020204" pitchFamily="34" charset="0"/>
                        <a:buChar char="•"/>
                      </a:pPr>
                      <a:r>
                        <a:rPr lang="en-US" altLang="ko-KR" sz="1000" dirty="0" smtClean="0"/>
                        <a:t>Business Team</a:t>
                      </a:r>
                    </a:p>
                  </a:txBody>
                  <a:tcPr/>
                </a:tc>
              </a:tr>
              <a:tr h="266264">
                <a:tc>
                  <a:txBody>
                    <a:bodyPr/>
                    <a:lstStyle/>
                    <a:p>
                      <a:r>
                        <a:rPr lang="en-US" sz="1000" dirty="0" smtClean="0"/>
                        <a:t>17 Aug 2015</a:t>
                      </a:r>
                      <a:endParaRPr lang="en-US" sz="1000" dirty="0"/>
                    </a:p>
                  </a:txBody>
                  <a:tcPr/>
                </a:tc>
                <a:tc>
                  <a:txBody>
                    <a:bodyPr/>
                    <a:lstStyle/>
                    <a:p>
                      <a:r>
                        <a:rPr lang="en-US" sz="1000" dirty="0" smtClean="0"/>
                        <a:t>0.38</a:t>
                      </a:r>
                      <a:endParaRPr lang="en-US" sz="10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ko-KR" sz="1000" dirty="0" smtClean="0"/>
                        <a:t>Internal Architecture Team Review #3</a:t>
                      </a:r>
                      <a:br>
                        <a:rPr lang="en-US" altLang="ko-KR" sz="1000" dirty="0" smtClean="0"/>
                      </a:br>
                      <a:r>
                        <a:rPr lang="en-US" altLang="ko-KR" sz="1000" dirty="0" smtClean="0"/>
                        <a:t>(Vertical</a:t>
                      </a:r>
                      <a:r>
                        <a:rPr lang="en-US" altLang="ko-KR" sz="1000" baseline="0" dirty="0" smtClean="0"/>
                        <a:t> </a:t>
                      </a:r>
                      <a:r>
                        <a:rPr lang="en-US" altLang="ko-KR" sz="1000" dirty="0" smtClean="0"/>
                        <a:t>Architecture)</a:t>
                      </a:r>
                    </a:p>
                  </a:txBody>
                  <a:tcPr/>
                </a:tc>
                <a:tc>
                  <a:txBody>
                    <a:bodyPr/>
                    <a:lstStyle/>
                    <a:p>
                      <a:pPr marL="171450" indent="-171450">
                        <a:buFont typeface="Arial" panose="020B0604020202020204" pitchFamily="34" charset="0"/>
                        <a:buChar char="•"/>
                      </a:pPr>
                      <a:r>
                        <a:rPr lang="en-US" altLang="ko-KR" sz="1000" dirty="0" err="1" smtClean="0"/>
                        <a:t>Youngran</a:t>
                      </a:r>
                      <a:r>
                        <a:rPr lang="en-US" altLang="ko-KR" sz="1000" dirty="0" smtClean="0"/>
                        <a:t> Kim,</a:t>
                      </a:r>
                      <a:r>
                        <a:rPr lang="en-US" altLang="ko-KR" sz="1000" baseline="0" dirty="0" smtClean="0"/>
                        <a:t> </a:t>
                      </a:r>
                      <a:r>
                        <a:rPr lang="en-US" altLang="ko-KR" sz="1000" dirty="0" smtClean="0"/>
                        <a:t>Regional</a:t>
                      </a:r>
                      <a:r>
                        <a:rPr lang="en-US" altLang="ko-KR" sz="1000" baseline="0" dirty="0" smtClean="0"/>
                        <a:t> Chief Architect</a:t>
                      </a:r>
                      <a:endParaRPr lang="en-US" altLang="ko-KR" sz="1000" dirty="0" smtClean="0"/>
                    </a:p>
                    <a:p>
                      <a:pPr marL="171450" indent="-171450">
                        <a:buFont typeface="Arial" panose="020B0604020202020204" pitchFamily="34" charset="0"/>
                        <a:buChar char="•"/>
                      </a:pPr>
                      <a:r>
                        <a:rPr lang="en-US" altLang="ko-KR" sz="1000" dirty="0" smtClean="0"/>
                        <a:t>Architecture Team</a:t>
                      </a:r>
                      <a:r>
                        <a:rPr lang="en-US" altLang="ko-KR" sz="1000" baseline="0" dirty="0" smtClean="0"/>
                        <a:t> (</a:t>
                      </a:r>
                      <a:r>
                        <a:rPr lang="en-US" altLang="ko-KR" sz="1000" baseline="0" dirty="0" err="1" smtClean="0"/>
                        <a:t>OneIT</a:t>
                      </a:r>
                      <a:r>
                        <a:rPr lang="en-US" altLang="ko-KR" sz="1000" baseline="0" dirty="0" smtClean="0"/>
                        <a:t>, ATS)</a:t>
                      </a:r>
                      <a:endParaRPr lang="en-US" altLang="ko-KR" sz="1000" dirty="0" smtClean="0"/>
                    </a:p>
                    <a:p>
                      <a:pPr marL="171450" indent="-171450">
                        <a:buFont typeface="Arial" panose="020B0604020202020204" pitchFamily="34" charset="0"/>
                        <a:buChar char="•"/>
                      </a:pPr>
                      <a:r>
                        <a:rPr lang="en-US" altLang="ko-KR" sz="1000" dirty="0" smtClean="0"/>
                        <a:t>Business Team</a:t>
                      </a:r>
                    </a:p>
                  </a:txBody>
                  <a:tcPr/>
                </a:tc>
              </a:tr>
              <a:tr h="266264">
                <a:tc>
                  <a:txBody>
                    <a:bodyPr/>
                    <a:lstStyle/>
                    <a:p>
                      <a:endParaRPr lang="en-US" sz="1000" dirty="0"/>
                    </a:p>
                  </a:txBody>
                  <a:tcPr/>
                </a:tc>
                <a:tc>
                  <a:txBody>
                    <a:bodyPr/>
                    <a:lstStyle/>
                    <a:p>
                      <a:endParaRPr lang="en-US" sz="1000" dirty="0"/>
                    </a:p>
                  </a:txBody>
                  <a:tcPr/>
                </a:tc>
                <a:tc>
                  <a:txBody>
                    <a:bodyPr/>
                    <a:lstStyle/>
                    <a:p>
                      <a:endParaRPr lang="en-US" sz="1000" dirty="0"/>
                    </a:p>
                  </a:txBody>
                  <a:tcPr/>
                </a:tc>
                <a:tc>
                  <a:txBody>
                    <a:bodyPr/>
                    <a:lstStyle/>
                    <a:p>
                      <a:endParaRPr lang="en-US" sz="1000" dirty="0"/>
                    </a:p>
                  </a:txBody>
                  <a:tcPr/>
                </a:tc>
              </a:tr>
              <a:tr h="266264">
                <a:tc>
                  <a:txBody>
                    <a:bodyPr/>
                    <a:lstStyle/>
                    <a:p>
                      <a:endParaRPr lang="en-US" sz="1000" dirty="0"/>
                    </a:p>
                  </a:txBody>
                  <a:tcPr/>
                </a:tc>
                <a:tc>
                  <a:txBody>
                    <a:bodyPr/>
                    <a:lstStyle/>
                    <a:p>
                      <a:endParaRPr lang="en-US" sz="1000" dirty="0"/>
                    </a:p>
                  </a:txBody>
                  <a:tcPr/>
                </a:tc>
                <a:tc>
                  <a:txBody>
                    <a:bodyPr/>
                    <a:lstStyle/>
                    <a:p>
                      <a:endParaRPr lang="en-US" sz="1000" dirty="0"/>
                    </a:p>
                  </a:txBody>
                  <a:tcPr/>
                </a:tc>
                <a:tc>
                  <a:txBody>
                    <a:bodyPr/>
                    <a:lstStyle/>
                    <a:p>
                      <a:endParaRPr lang="en-US" sz="1000" dirty="0"/>
                    </a:p>
                  </a:txBody>
                  <a:tcPr/>
                </a:tc>
              </a:tr>
              <a:tr h="266264">
                <a:tc>
                  <a:txBody>
                    <a:bodyPr/>
                    <a:lstStyle/>
                    <a:p>
                      <a:endParaRPr lang="en-US" sz="1000"/>
                    </a:p>
                  </a:txBody>
                  <a:tcPr/>
                </a:tc>
                <a:tc>
                  <a:txBody>
                    <a:bodyPr/>
                    <a:lstStyle/>
                    <a:p>
                      <a:endParaRPr lang="en-US" sz="1000"/>
                    </a:p>
                  </a:txBody>
                  <a:tcPr/>
                </a:tc>
                <a:tc>
                  <a:txBody>
                    <a:bodyPr/>
                    <a:lstStyle/>
                    <a:p>
                      <a:endParaRPr lang="en-US" sz="1000"/>
                    </a:p>
                  </a:txBody>
                  <a:tcPr/>
                </a:tc>
                <a:tc>
                  <a:txBody>
                    <a:bodyPr/>
                    <a:lstStyle/>
                    <a:p>
                      <a:endParaRPr lang="en-US" sz="1000" dirty="0"/>
                    </a:p>
                  </a:txBody>
                  <a:tcPr/>
                </a:tc>
              </a:tr>
              <a:tr h="266264">
                <a:tc>
                  <a:txBody>
                    <a:bodyPr/>
                    <a:lstStyle/>
                    <a:p>
                      <a:endParaRPr lang="en-US" sz="1000"/>
                    </a:p>
                  </a:txBody>
                  <a:tcPr/>
                </a:tc>
                <a:tc>
                  <a:txBody>
                    <a:bodyPr/>
                    <a:lstStyle/>
                    <a:p>
                      <a:endParaRPr lang="en-US" sz="1000" dirty="0"/>
                    </a:p>
                  </a:txBody>
                  <a:tcPr/>
                </a:tc>
                <a:tc>
                  <a:txBody>
                    <a:bodyPr/>
                    <a:lstStyle/>
                    <a:p>
                      <a:endParaRPr lang="en-US" sz="1000"/>
                    </a:p>
                  </a:txBody>
                  <a:tcPr/>
                </a:tc>
                <a:tc>
                  <a:txBody>
                    <a:bodyPr/>
                    <a:lstStyle/>
                    <a:p>
                      <a:endParaRPr lang="en-US" sz="1000"/>
                    </a:p>
                  </a:txBody>
                  <a:tcPr/>
                </a:tc>
              </a:tr>
              <a:tr h="266264">
                <a:tc>
                  <a:txBody>
                    <a:bodyPr/>
                    <a:lstStyle/>
                    <a:p>
                      <a:endParaRPr lang="en-US" sz="1000" dirty="0"/>
                    </a:p>
                  </a:txBody>
                  <a:tcPr/>
                </a:tc>
                <a:tc>
                  <a:txBody>
                    <a:bodyPr/>
                    <a:lstStyle/>
                    <a:p>
                      <a:endParaRPr lang="en-US" sz="1000"/>
                    </a:p>
                  </a:txBody>
                  <a:tcPr/>
                </a:tc>
                <a:tc>
                  <a:txBody>
                    <a:bodyPr/>
                    <a:lstStyle/>
                    <a:p>
                      <a:endParaRPr lang="en-US" sz="1000"/>
                    </a:p>
                  </a:txBody>
                  <a:tcPr/>
                </a:tc>
                <a:tc>
                  <a:txBody>
                    <a:bodyPr/>
                    <a:lstStyle/>
                    <a:p>
                      <a:endParaRPr lang="en-US" sz="1000"/>
                    </a:p>
                  </a:txBody>
                  <a:tcPr/>
                </a:tc>
              </a:tr>
              <a:tr h="266264">
                <a:tc>
                  <a:txBody>
                    <a:bodyPr/>
                    <a:lstStyle/>
                    <a:p>
                      <a:endParaRPr lang="en-US" sz="1000"/>
                    </a:p>
                  </a:txBody>
                  <a:tcPr/>
                </a:tc>
                <a:tc>
                  <a:txBody>
                    <a:bodyPr/>
                    <a:lstStyle/>
                    <a:p>
                      <a:endParaRPr lang="en-US" sz="1000"/>
                    </a:p>
                  </a:txBody>
                  <a:tcPr/>
                </a:tc>
                <a:tc>
                  <a:txBody>
                    <a:bodyPr/>
                    <a:lstStyle/>
                    <a:p>
                      <a:endParaRPr lang="en-US" sz="1000"/>
                    </a:p>
                  </a:txBody>
                  <a:tcPr/>
                </a:tc>
                <a:tc>
                  <a:txBody>
                    <a:bodyPr/>
                    <a:lstStyle/>
                    <a:p>
                      <a:endParaRPr lang="en-US" sz="1000"/>
                    </a:p>
                  </a:txBody>
                  <a:tcPr/>
                </a:tc>
              </a:tr>
              <a:tr h="266264">
                <a:tc>
                  <a:txBody>
                    <a:bodyPr/>
                    <a:lstStyle/>
                    <a:p>
                      <a:endParaRPr lang="en-US" sz="1000"/>
                    </a:p>
                  </a:txBody>
                  <a:tcPr/>
                </a:tc>
                <a:tc>
                  <a:txBody>
                    <a:bodyPr/>
                    <a:lstStyle/>
                    <a:p>
                      <a:endParaRPr lang="en-US" sz="1000"/>
                    </a:p>
                  </a:txBody>
                  <a:tcPr/>
                </a:tc>
                <a:tc>
                  <a:txBody>
                    <a:bodyPr/>
                    <a:lstStyle/>
                    <a:p>
                      <a:endParaRPr lang="en-US" sz="1000"/>
                    </a:p>
                  </a:txBody>
                  <a:tcPr/>
                </a:tc>
                <a:tc>
                  <a:txBody>
                    <a:bodyPr/>
                    <a:lstStyle/>
                    <a:p>
                      <a:endParaRPr lang="en-US" sz="1000" dirty="0"/>
                    </a:p>
                  </a:txBody>
                  <a:tcPr/>
                </a:tc>
              </a:tr>
            </a:tbl>
          </a:graphicData>
        </a:graphic>
      </p:graphicFrame>
    </p:spTree>
    <p:extLst>
      <p:ext uri="{BB962C8B-B14F-4D97-AF65-F5344CB8AC3E}">
        <p14:creationId xmlns:p14="http://schemas.microsoft.com/office/powerpoint/2010/main" val="9993050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cxnSp>
        <p:nvCxnSpPr>
          <p:cNvPr id="187" name="Straight Connector 186"/>
          <p:cNvCxnSpPr/>
          <p:nvPr/>
        </p:nvCxnSpPr>
        <p:spPr>
          <a:xfrm>
            <a:off x="840855" y="2900972"/>
            <a:ext cx="8224291" cy="0"/>
          </a:xfrm>
          <a:prstGeom prst="line">
            <a:avLst/>
          </a:prstGeom>
          <a:ln>
            <a:solidFill>
              <a:schemeClr val="tx1"/>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188" name="Straight Connector 187"/>
          <p:cNvCxnSpPr/>
          <p:nvPr/>
        </p:nvCxnSpPr>
        <p:spPr>
          <a:xfrm>
            <a:off x="840855" y="3643130"/>
            <a:ext cx="8224291" cy="0"/>
          </a:xfrm>
          <a:prstGeom prst="line">
            <a:avLst/>
          </a:prstGeom>
          <a:ln>
            <a:solidFill>
              <a:schemeClr val="tx1"/>
            </a:solidFill>
            <a:prstDash val="sysDot"/>
          </a:ln>
          <a:effectLst/>
        </p:spPr>
        <p:style>
          <a:lnRef idx="2">
            <a:schemeClr val="accent1"/>
          </a:lnRef>
          <a:fillRef idx="0">
            <a:schemeClr val="accent1"/>
          </a:fillRef>
          <a:effectRef idx="1">
            <a:schemeClr val="accent1"/>
          </a:effectRef>
          <a:fontRef idx="minor">
            <a:schemeClr val="tx1"/>
          </a:fontRef>
        </p:style>
      </p:cxnSp>
      <p:cxnSp>
        <p:nvCxnSpPr>
          <p:cNvPr id="189" name="Straight Connector 188"/>
          <p:cNvCxnSpPr/>
          <p:nvPr/>
        </p:nvCxnSpPr>
        <p:spPr>
          <a:xfrm>
            <a:off x="840855" y="4385288"/>
            <a:ext cx="8224291" cy="0"/>
          </a:xfrm>
          <a:prstGeom prst="line">
            <a:avLst/>
          </a:prstGeom>
          <a:ln>
            <a:solidFill>
              <a:schemeClr val="tx1"/>
            </a:solidFill>
            <a:prstDash val="sysDot"/>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vert="horz" lIns="0" tIns="0" rIns="0" bIns="0" rtlCol="0" anchor="b" anchorCtr="0">
            <a:noAutofit/>
          </a:bodyPr>
          <a:lstStyle/>
          <a:p>
            <a:r>
              <a:rPr lang="fr-FR" altLang="ko-KR" dirty="0" smtClean="0"/>
              <a:t>Product Model</a:t>
            </a:r>
            <a:endParaRPr lang="ko-KR" altLang="en-US" dirty="0"/>
          </a:p>
        </p:txBody>
      </p:sp>
      <p:sp>
        <p:nvSpPr>
          <p:cNvPr id="4" name="Text Placeholder 3"/>
          <p:cNvSpPr>
            <a:spLocks noGrp="1"/>
          </p:cNvSpPr>
          <p:nvPr>
            <p:ph type="body" sz="quarter" idx="13"/>
          </p:nvPr>
        </p:nvSpPr>
        <p:spPr>
          <a:solidFill>
            <a:schemeClr val="bg1">
              <a:lumMod val="95000"/>
            </a:schemeClr>
          </a:solidFill>
          <a:ln>
            <a:noFill/>
          </a:ln>
          <a:effectLst>
            <a:outerShdw blurRad="50800" dist="38100" dir="2700000" algn="tl" rotWithShape="0">
              <a:prstClr val="black">
                <a:alpha val="40000"/>
              </a:prstClr>
            </a:outerShdw>
          </a:effectLst>
        </p:spPr>
        <p:txBody>
          <a:bodyPr vert="horz" lIns="72000" tIns="46800" rIns="72000" bIns="46800" rtlCol="0" anchor="t">
            <a:spAutoFit/>
          </a:bodyPr>
          <a:lstStyle/>
          <a:p>
            <a:pPr marL="0" indent="0">
              <a:buNone/>
            </a:pPr>
            <a:r>
              <a:rPr lang="en-US" altLang="ko-KR" dirty="0"/>
              <a:t>To-Be Logical Product Model vs. As-Is Policy Structure with Product </a:t>
            </a:r>
            <a:r>
              <a:rPr lang="en-US" altLang="ko-KR" dirty="0" smtClean="0"/>
              <a:t>Specifications Mapping </a:t>
            </a:r>
            <a:r>
              <a:rPr lang="en-US" altLang="ko-KR" dirty="0"/>
              <a:t>Results</a:t>
            </a:r>
          </a:p>
        </p:txBody>
      </p:sp>
      <p:sp>
        <p:nvSpPr>
          <p:cNvPr id="3" name="Slide Number Placeholder 2"/>
          <p:cNvSpPr>
            <a:spLocks noGrp="1"/>
          </p:cNvSpPr>
          <p:nvPr>
            <p:ph type="sldNum" sz="quarter" idx="4"/>
          </p:nvPr>
        </p:nvSpPr>
        <p:spPr/>
        <p:txBody>
          <a:bodyPr/>
          <a:lstStyle/>
          <a:p>
            <a:pPr algn="ctr"/>
            <a:fld id="{3801209A-EBCB-4229-9A21-B7869465F47A}" type="slidenum">
              <a:rPr lang="fr-FR" smtClean="0">
                <a:latin typeface="+mj-lt"/>
              </a:rPr>
              <a:pPr algn="ctr"/>
              <a:t>20</a:t>
            </a:fld>
            <a:endParaRPr lang="fr-FR" dirty="0">
              <a:latin typeface="+mj-lt"/>
            </a:endParaRPr>
          </a:p>
        </p:txBody>
      </p:sp>
      <p:grpSp>
        <p:nvGrpSpPr>
          <p:cNvPr id="61" name="Group 60"/>
          <p:cNvGrpSpPr/>
          <p:nvPr/>
        </p:nvGrpSpPr>
        <p:grpSpPr>
          <a:xfrm>
            <a:off x="3120931" y="1242928"/>
            <a:ext cx="6008069" cy="279180"/>
            <a:chOff x="776288" y="1278158"/>
            <a:chExt cx="3766062" cy="279180"/>
          </a:xfrm>
        </p:grpSpPr>
        <p:sp>
          <p:nvSpPr>
            <p:cNvPr id="63" name="TextBox 62"/>
            <p:cNvSpPr txBox="1"/>
            <p:nvPr/>
          </p:nvSpPr>
          <p:spPr>
            <a:xfrm>
              <a:off x="1454351" y="1278158"/>
              <a:ext cx="2409939" cy="279180"/>
            </a:xfrm>
            <a:prstGeom prst="rect">
              <a:avLst/>
            </a:prstGeom>
            <a:noFill/>
          </p:spPr>
          <p:txBody>
            <a:bodyPr wrap="none" lIns="90000" tIns="46800" rIns="90000" bIns="46800" rtlCol="0" anchor="b">
              <a:spAutoFit/>
            </a:bodyPr>
            <a:lstStyle/>
            <a:p>
              <a:pPr algn="ctr"/>
              <a:r>
                <a:rPr lang="en-US" altLang="ko-KR" sz="1200" dirty="0" smtClean="0">
                  <a:solidFill>
                    <a:schemeClr val="tx1"/>
                  </a:solidFill>
                  <a:latin typeface="+mn-lt"/>
                  <a:cs typeface="Arial" pitchFamily="34" charset="0"/>
                </a:rPr>
                <a:t>As-Is Policy </a:t>
              </a:r>
              <a:r>
                <a:rPr lang="en-US" altLang="ko-KR" sz="1200" dirty="0">
                  <a:solidFill>
                    <a:schemeClr val="tx1"/>
                  </a:solidFill>
                  <a:latin typeface="+mn-lt"/>
                  <a:cs typeface="Arial" pitchFamily="34" charset="0"/>
                </a:rPr>
                <a:t>Structure with Product </a:t>
              </a:r>
              <a:r>
                <a:rPr lang="en-US" altLang="ko-KR" sz="1200" dirty="0" smtClean="0">
                  <a:solidFill>
                    <a:schemeClr val="tx1"/>
                  </a:solidFill>
                  <a:latin typeface="+mn-lt"/>
                  <a:cs typeface="Arial" pitchFamily="34" charset="0"/>
                </a:rPr>
                <a:t>Specifications</a:t>
              </a:r>
              <a:endParaRPr lang="ko-KR" altLang="en-US" sz="1200" dirty="0" smtClean="0">
                <a:solidFill>
                  <a:schemeClr val="tx1"/>
                </a:solidFill>
                <a:latin typeface="+mn-lt"/>
                <a:cs typeface="Arial" pitchFamily="34" charset="0"/>
              </a:endParaRPr>
            </a:p>
          </p:txBody>
        </p:sp>
        <p:cxnSp>
          <p:nvCxnSpPr>
            <p:cNvPr id="64" name="Straight Connector 63"/>
            <p:cNvCxnSpPr/>
            <p:nvPr/>
          </p:nvCxnSpPr>
          <p:spPr>
            <a:xfrm>
              <a:off x="776288" y="1557338"/>
              <a:ext cx="3766062"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grpSp>
        <p:nvGrpSpPr>
          <p:cNvPr id="131" name="Group 130"/>
          <p:cNvGrpSpPr/>
          <p:nvPr/>
        </p:nvGrpSpPr>
        <p:grpSpPr>
          <a:xfrm>
            <a:off x="775026" y="1643270"/>
            <a:ext cx="2268000" cy="4731026"/>
            <a:chOff x="775026" y="1643270"/>
            <a:chExt cx="2907816" cy="4731026"/>
          </a:xfrm>
        </p:grpSpPr>
        <p:sp>
          <p:nvSpPr>
            <p:cNvPr id="18" name="Rectangle 17"/>
            <p:cNvSpPr/>
            <p:nvPr/>
          </p:nvSpPr>
          <p:spPr>
            <a:xfrm>
              <a:off x="775026" y="1643270"/>
              <a:ext cx="2907816" cy="4731026"/>
            </a:xfrm>
            <a:prstGeom prst="rect">
              <a:avLst/>
            </a:prstGeom>
            <a:solidFill>
              <a:schemeClr val="bg1">
                <a:lumMod val="95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lIns="36000" tIns="0" rIns="36000" bIns="0" rtlCol="0" anchor="t"/>
            <a:lstStyle/>
            <a:p>
              <a:pPr algn="ctr"/>
              <a:r>
                <a:rPr lang="en-US" altLang="ko-KR" sz="1200" dirty="0" smtClean="0">
                  <a:solidFill>
                    <a:schemeClr val="tx1"/>
                  </a:solidFill>
                  <a:cs typeface="Arial" pitchFamily="34" charset="0"/>
                </a:rPr>
                <a:t>Logical Product Model</a:t>
              </a:r>
              <a:endParaRPr lang="ko-KR" altLang="en-US" sz="1200" dirty="0">
                <a:solidFill>
                  <a:schemeClr val="tx1"/>
                </a:solidFill>
                <a:cs typeface="Arial" pitchFamily="34" charset="0"/>
              </a:endParaRPr>
            </a:p>
          </p:txBody>
        </p:sp>
        <p:sp>
          <p:nvSpPr>
            <p:cNvPr id="28" name="Rectangle 27"/>
            <p:cNvSpPr/>
            <p:nvPr/>
          </p:nvSpPr>
          <p:spPr>
            <a:xfrm flipH="1">
              <a:off x="2265220" y="1908313"/>
              <a:ext cx="1332000" cy="3107952"/>
            </a:xfrm>
            <a:prstGeom prst="rect">
              <a:avLst/>
            </a:prstGeom>
            <a:noFill/>
            <a:ln w="19050"/>
            <a:effectLst/>
          </p:spPr>
          <p:style>
            <a:lnRef idx="1">
              <a:schemeClr val="accent1"/>
            </a:lnRef>
            <a:fillRef idx="3">
              <a:schemeClr val="accent1"/>
            </a:fillRef>
            <a:effectRef idx="2">
              <a:schemeClr val="accent1"/>
            </a:effectRef>
            <a:fontRef idx="minor">
              <a:schemeClr val="lt1"/>
            </a:fontRef>
          </p:style>
          <p:txBody>
            <a:bodyPr lIns="36000" tIns="0" rIns="36000" bIns="0" rtlCol="0" anchor="t"/>
            <a:lstStyle/>
            <a:p>
              <a:pPr algn="ctr"/>
              <a:r>
                <a:rPr lang="en-US" altLang="ko-KR" sz="1100" dirty="0">
                  <a:solidFill>
                    <a:schemeClr val="tx1"/>
                  </a:solidFill>
                </a:rPr>
                <a:t>Product </a:t>
              </a:r>
              <a:r>
                <a:rPr lang="en-US" altLang="ko-KR" sz="1100" dirty="0" smtClean="0">
                  <a:solidFill>
                    <a:schemeClr val="tx1"/>
                  </a:solidFill>
                </a:rPr>
                <a:t>Component</a:t>
              </a:r>
              <a:endParaRPr lang="ko-KR" altLang="en-US" sz="1100" dirty="0">
                <a:solidFill>
                  <a:schemeClr val="tx1"/>
                </a:solidFill>
              </a:endParaRPr>
            </a:p>
          </p:txBody>
        </p:sp>
        <p:sp>
          <p:nvSpPr>
            <p:cNvPr id="51" name="Rectangle 50"/>
            <p:cNvSpPr/>
            <p:nvPr/>
          </p:nvSpPr>
          <p:spPr>
            <a:xfrm flipH="1">
              <a:off x="2373220" y="2349893"/>
              <a:ext cx="1116000" cy="360000"/>
            </a:xfrm>
            <a:prstGeom prst="rect">
              <a:avLst/>
            </a:prstGeom>
            <a:solidFill>
              <a:schemeClr val="accent6">
                <a:lumMod val="20000"/>
                <a:lumOff val="80000"/>
              </a:schemeClr>
            </a:solidFill>
            <a:ln>
              <a:solidFill>
                <a:schemeClr val="bg1">
                  <a:lumMod val="50000"/>
                </a:schemeClr>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lIns="36000" tIns="0" rIns="36000" bIns="0" rtlCol="0" anchor="ctr"/>
            <a:lstStyle/>
            <a:p>
              <a:pPr algn="ctr"/>
              <a:r>
                <a:rPr lang="en-US" altLang="ko-KR" sz="1100" dirty="0" smtClean="0">
                  <a:solidFill>
                    <a:schemeClr val="tx1"/>
                  </a:solidFill>
                </a:rPr>
                <a:t>Product</a:t>
              </a:r>
              <a:endParaRPr lang="en-US" altLang="ko-KR" sz="1100" dirty="0">
                <a:solidFill>
                  <a:schemeClr val="tx1"/>
                </a:solidFill>
              </a:endParaRPr>
            </a:p>
          </p:txBody>
        </p:sp>
        <p:sp>
          <p:nvSpPr>
            <p:cNvPr id="52" name="Rectangle 51"/>
            <p:cNvSpPr/>
            <p:nvPr/>
          </p:nvSpPr>
          <p:spPr>
            <a:xfrm flipH="1">
              <a:off x="2373220" y="3834207"/>
              <a:ext cx="1116000" cy="360000"/>
            </a:xfrm>
            <a:prstGeom prst="rect">
              <a:avLst/>
            </a:prstGeom>
            <a:solidFill>
              <a:schemeClr val="accent6">
                <a:lumMod val="20000"/>
                <a:lumOff val="80000"/>
              </a:schemeClr>
            </a:solidFill>
            <a:ln>
              <a:solidFill>
                <a:schemeClr val="bg1">
                  <a:lumMod val="50000"/>
                </a:schemeClr>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lIns="36000" tIns="0" rIns="36000" bIns="0" rtlCol="0" anchor="ctr"/>
            <a:lstStyle/>
            <a:p>
              <a:pPr algn="ctr"/>
              <a:r>
                <a:rPr lang="en-US" altLang="ko-KR" sz="1100" dirty="0" smtClean="0">
                  <a:solidFill>
                    <a:schemeClr val="tx1"/>
                  </a:solidFill>
                </a:rPr>
                <a:t>Package</a:t>
              </a:r>
              <a:endParaRPr lang="en-US" altLang="ko-KR" sz="1100" dirty="0">
                <a:solidFill>
                  <a:schemeClr val="tx1"/>
                </a:solidFill>
              </a:endParaRPr>
            </a:p>
          </p:txBody>
        </p:sp>
        <p:sp>
          <p:nvSpPr>
            <p:cNvPr id="54" name="Rectangle 53"/>
            <p:cNvSpPr/>
            <p:nvPr/>
          </p:nvSpPr>
          <p:spPr>
            <a:xfrm flipH="1">
              <a:off x="2373220" y="4576365"/>
              <a:ext cx="1116000" cy="360000"/>
            </a:xfrm>
            <a:prstGeom prst="rect">
              <a:avLst/>
            </a:prstGeom>
            <a:solidFill>
              <a:schemeClr val="accent6">
                <a:lumMod val="20000"/>
                <a:lumOff val="80000"/>
              </a:schemeClr>
            </a:solidFill>
            <a:ln>
              <a:solidFill>
                <a:schemeClr val="bg1">
                  <a:lumMod val="50000"/>
                </a:schemeClr>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lIns="36000" tIns="0" rIns="36000" bIns="0" rtlCol="0" anchor="ctr"/>
            <a:lstStyle/>
            <a:p>
              <a:pPr algn="ctr"/>
              <a:r>
                <a:rPr lang="en-US" altLang="ko-KR" sz="1100" dirty="0" smtClean="0">
                  <a:solidFill>
                    <a:schemeClr val="tx1"/>
                  </a:solidFill>
                </a:rPr>
                <a:t>Benefit</a:t>
              </a:r>
              <a:endParaRPr lang="en-US" altLang="ko-KR" sz="1100" dirty="0">
                <a:solidFill>
                  <a:schemeClr val="tx1"/>
                </a:solidFill>
              </a:endParaRPr>
            </a:p>
          </p:txBody>
        </p:sp>
        <p:cxnSp>
          <p:nvCxnSpPr>
            <p:cNvPr id="55" name="Elbow Connector 46"/>
            <p:cNvCxnSpPr>
              <a:stCxn id="54" idx="0"/>
              <a:endCxn id="52" idx="2"/>
            </p:cNvCxnSpPr>
            <p:nvPr/>
          </p:nvCxnSpPr>
          <p:spPr>
            <a:xfrm flipV="1">
              <a:off x="2931220" y="4194207"/>
              <a:ext cx="0" cy="382158"/>
            </a:xfrm>
            <a:prstGeom prst="straightConnector1">
              <a:avLst/>
            </a:prstGeom>
            <a:ln w="9525">
              <a:solidFill>
                <a:schemeClr val="bg1">
                  <a:lumMod val="50000"/>
                </a:schemeClr>
              </a:solidFill>
              <a:headEnd type="none" w="med" len="med"/>
              <a:tailEnd type="triangle" w="med" len="med"/>
            </a:ln>
            <a:effectLst>
              <a:outerShdw blurRad="50800" dist="38100" dir="2700000" algn="tl"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cxnSp>
          <p:nvCxnSpPr>
            <p:cNvPr id="57" name="Elbow Connector 46"/>
            <p:cNvCxnSpPr>
              <a:stCxn id="58" idx="0"/>
              <a:endCxn id="51" idx="3"/>
            </p:cNvCxnSpPr>
            <p:nvPr/>
          </p:nvCxnSpPr>
          <p:spPr>
            <a:xfrm rot="5400000" flipH="1" flipV="1">
              <a:off x="1669066" y="2387896"/>
              <a:ext cx="562157" cy="846152"/>
            </a:xfrm>
            <a:prstGeom prst="bentConnector2">
              <a:avLst/>
            </a:prstGeom>
            <a:ln w="9525">
              <a:solidFill>
                <a:schemeClr val="bg1">
                  <a:lumMod val="50000"/>
                </a:schemeClr>
              </a:solidFill>
              <a:headEnd type="none" w="med" len="med"/>
              <a:tailEnd type="triangle" w="med" len="med"/>
            </a:ln>
            <a:effectLst>
              <a:outerShdw blurRad="50800" dist="38100" dir="2700000" algn="tl"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sp>
          <p:nvSpPr>
            <p:cNvPr id="58" name="Rectangle 57"/>
            <p:cNvSpPr/>
            <p:nvPr/>
          </p:nvSpPr>
          <p:spPr>
            <a:xfrm flipH="1">
              <a:off x="969068" y="3092050"/>
              <a:ext cx="1116000" cy="360000"/>
            </a:xfrm>
            <a:prstGeom prst="rect">
              <a:avLst/>
            </a:prstGeom>
            <a:solidFill>
              <a:schemeClr val="accent6">
                <a:lumMod val="20000"/>
                <a:lumOff val="80000"/>
              </a:schemeClr>
            </a:solidFill>
            <a:ln>
              <a:solidFill>
                <a:schemeClr val="bg1">
                  <a:lumMod val="50000"/>
                </a:schemeClr>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lIns="36000" tIns="0" rIns="36000" bIns="0" rtlCol="0" anchor="ctr"/>
            <a:lstStyle/>
            <a:p>
              <a:pPr algn="ctr"/>
              <a:r>
                <a:rPr lang="en-US" altLang="ko-KR" sz="1100" dirty="0">
                  <a:solidFill>
                    <a:schemeClr val="tx1"/>
                  </a:solidFill>
                </a:rPr>
                <a:t>Plan / Class</a:t>
              </a:r>
            </a:p>
          </p:txBody>
        </p:sp>
        <p:cxnSp>
          <p:nvCxnSpPr>
            <p:cNvPr id="60" name="Elbow Connector 46"/>
            <p:cNvCxnSpPr>
              <a:stCxn id="52" idx="0"/>
              <a:endCxn id="51" idx="2"/>
            </p:cNvCxnSpPr>
            <p:nvPr/>
          </p:nvCxnSpPr>
          <p:spPr>
            <a:xfrm flipV="1">
              <a:off x="2931220" y="2709893"/>
              <a:ext cx="0" cy="1124314"/>
            </a:xfrm>
            <a:prstGeom prst="straightConnector1">
              <a:avLst/>
            </a:prstGeom>
            <a:ln w="9525">
              <a:solidFill>
                <a:schemeClr val="bg1">
                  <a:lumMod val="50000"/>
                </a:schemeClr>
              </a:solidFill>
              <a:headEnd type="none" w="med" len="med"/>
              <a:tailEnd type="triangle" w="med" len="med"/>
            </a:ln>
            <a:effectLst>
              <a:outerShdw blurRad="50800" dist="38100" dir="2700000" algn="tl"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cxnSp>
          <p:nvCxnSpPr>
            <p:cNvPr id="71" name="Elbow Connector 46"/>
            <p:cNvCxnSpPr>
              <a:stCxn id="82" idx="1"/>
              <a:endCxn id="28" idx="2"/>
            </p:cNvCxnSpPr>
            <p:nvPr/>
          </p:nvCxnSpPr>
          <p:spPr>
            <a:xfrm flipV="1">
              <a:off x="2192649" y="5016265"/>
              <a:ext cx="738571" cy="679901"/>
            </a:xfrm>
            <a:prstGeom prst="bentConnector2">
              <a:avLst/>
            </a:prstGeom>
            <a:ln w="9525">
              <a:solidFill>
                <a:schemeClr val="bg1">
                  <a:lumMod val="50000"/>
                </a:schemeClr>
              </a:solidFill>
              <a:headEnd type="none" w="med" len="med"/>
              <a:tailEnd type="triangle" w="med" len="med"/>
            </a:ln>
            <a:effectLst>
              <a:outerShdw blurRad="50800" dist="38100" dir="2700000" algn="tl"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sp>
          <p:nvSpPr>
            <p:cNvPr id="82" name="Rectangle 81"/>
            <p:cNvSpPr/>
            <p:nvPr/>
          </p:nvSpPr>
          <p:spPr>
            <a:xfrm flipH="1">
              <a:off x="860649" y="5103348"/>
              <a:ext cx="1332000" cy="1185635"/>
            </a:xfrm>
            <a:prstGeom prst="rect">
              <a:avLst/>
            </a:prstGeom>
            <a:noFill/>
            <a:ln w="19050"/>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0" rIns="36000" bIns="0" numCol="1" spcCol="0" rtlCol="0" fromWordArt="0" anchor="t" anchorCtr="0" forceAA="0" compatLnSpc="1">
              <a:prstTxWarp prst="textNoShape">
                <a:avLst/>
              </a:prstTxWarp>
              <a:noAutofit/>
            </a:bodyPr>
            <a:lstStyle/>
            <a:p>
              <a:pPr algn="ctr"/>
              <a:r>
                <a:rPr lang="en-US" altLang="ko-KR" sz="1100" dirty="0" smtClean="0">
                  <a:solidFill>
                    <a:schemeClr val="tx1"/>
                  </a:solidFill>
                </a:rPr>
                <a:t>Attributes</a:t>
              </a:r>
              <a:endParaRPr lang="en-US" altLang="ko-KR" sz="1100" dirty="0">
                <a:solidFill>
                  <a:schemeClr val="tx1"/>
                </a:solidFill>
              </a:endParaRPr>
            </a:p>
          </p:txBody>
        </p:sp>
        <p:sp>
          <p:nvSpPr>
            <p:cNvPr id="84" name="Rectangle 83"/>
            <p:cNvSpPr/>
            <p:nvPr/>
          </p:nvSpPr>
          <p:spPr>
            <a:xfrm flipH="1">
              <a:off x="968649" y="5346708"/>
              <a:ext cx="1116000" cy="252000"/>
            </a:xfrm>
            <a:prstGeom prst="rect">
              <a:avLst/>
            </a:prstGeom>
            <a:solidFill>
              <a:schemeClr val="accent6">
                <a:lumMod val="20000"/>
                <a:lumOff val="80000"/>
              </a:schemeClr>
            </a:solidFill>
            <a:ln>
              <a:solidFill>
                <a:schemeClr val="bg1">
                  <a:lumMod val="50000"/>
                </a:schemeClr>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vert="horz" lIns="36000" tIns="0" rIns="36000" bIns="0" rtlCol="0" anchor="ctr"/>
            <a:lstStyle/>
            <a:p>
              <a:pPr algn="ctr"/>
              <a:r>
                <a:rPr lang="en-US" altLang="ko-KR" sz="1100" dirty="0">
                  <a:solidFill>
                    <a:schemeClr val="tx1"/>
                  </a:solidFill>
                </a:rPr>
                <a:t>Limit</a:t>
              </a:r>
            </a:p>
          </p:txBody>
        </p:sp>
        <p:sp>
          <p:nvSpPr>
            <p:cNvPr id="85" name="Rectangle 84"/>
            <p:cNvSpPr/>
            <p:nvPr/>
          </p:nvSpPr>
          <p:spPr>
            <a:xfrm flipH="1">
              <a:off x="968649" y="5652360"/>
              <a:ext cx="1116000" cy="252000"/>
            </a:xfrm>
            <a:prstGeom prst="rect">
              <a:avLst/>
            </a:prstGeom>
            <a:solidFill>
              <a:schemeClr val="accent6">
                <a:lumMod val="20000"/>
                <a:lumOff val="80000"/>
              </a:schemeClr>
            </a:solidFill>
            <a:ln>
              <a:solidFill>
                <a:schemeClr val="bg1">
                  <a:lumMod val="50000"/>
                </a:schemeClr>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vert="horz" lIns="36000" tIns="0" rIns="36000" bIns="0" rtlCol="0" anchor="ctr"/>
            <a:lstStyle/>
            <a:p>
              <a:pPr algn="ctr"/>
              <a:r>
                <a:rPr lang="en-US" altLang="ko-KR" sz="1050" dirty="0" smtClean="0">
                  <a:solidFill>
                    <a:schemeClr val="tx1"/>
                  </a:solidFill>
                </a:rPr>
                <a:t>Deductibles</a:t>
              </a:r>
              <a:endParaRPr lang="en-US" altLang="ko-KR" sz="1050" dirty="0">
                <a:solidFill>
                  <a:schemeClr val="tx1"/>
                </a:solidFill>
              </a:endParaRPr>
            </a:p>
          </p:txBody>
        </p:sp>
        <p:sp>
          <p:nvSpPr>
            <p:cNvPr id="86" name="Rectangle 85"/>
            <p:cNvSpPr/>
            <p:nvPr/>
          </p:nvSpPr>
          <p:spPr>
            <a:xfrm flipH="1">
              <a:off x="968649" y="5958012"/>
              <a:ext cx="1116000" cy="252000"/>
            </a:xfrm>
            <a:prstGeom prst="rect">
              <a:avLst/>
            </a:prstGeom>
            <a:solidFill>
              <a:schemeClr val="accent6">
                <a:lumMod val="20000"/>
                <a:lumOff val="80000"/>
              </a:schemeClr>
            </a:solidFill>
            <a:ln>
              <a:solidFill>
                <a:schemeClr val="bg1">
                  <a:lumMod val="50000"/>
                </a:schemeClr>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vert="horz" lIns="36000" tIns="0" rIns="36000" bIns="0" rtlCol="0" anchor="ctr"/>
            <a:lstStyle/>
            <a:p>
              <a:pPr algn="ctr"/>
              <a:r>
                <a:rPr lang="en-US" altLang="ko-KR" sz="1100" dirty="0">
                  <a:solidFill>
                    <a:schemeClr val="tx1"/>
                  </a:solidFill>
                </a:rPr>
                <a:t>Exclusion </a:t>
              </a:r>
            </a:p>
          </p:txBody>
        </p:sp>
      </p:grpSp>
      <p:sp>
        <p:nvSpPr>
          <p:cNvPr id="50" name="Rectangle 49"/>
          <p:cNvSpPr/>
          <p:nvPr/>
        </p:nvSpPr>
        <p:spPr>
          <a:xfrm>
            <a:off x="3120931" y="1643270"/>
            <a:ext cx="1950991" cy="4731026"/>
          </a:xfrm>
          <a:prstGeom prst="rect">
            <a:avLst/>
          </a:prstGeom>
          <a:no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altLang="ko-KR" sz="1200" dirty="0" smtClean="0">
                <a:solidFill>
                  <a:schemeClr val="tx1"/>
                </a:solidFill>
                <a:cs typeface="Arial" pitchFamily="34" charset="0"/>
              </a:rPr>
              <a:t>RLS</a:t>
            </a:r>
            <a:endParaRPr lang="ko-KR" altLang="en-US" sz="1200" dirty="0">
              <a:solidFill>
                <a:schemeClr val="tx1"/>
              </a:solidFill>
              <a:cs typeface="Arial" pitchFamily="34" charset="0"/>
            </a:endParaRPr>
          </a:p>
        </p:txBody>
      </p:sp>
      <p:sp>
        <p:nvSpPr>
          <p:cNvPr id="72" name="Rectangle 71"/>
          <p:cNvSpPr/>
          <p:nvPr/>
        </p:nvSpPr>
        <p:spPr>
          <a:xfrm>
            <a:off x="3212753" y="2345085"/>
            <a:ext cx="828000" cy="360000"/>
          </a:xfrm>
          <a:prstGeom prst="rect">
            <a:avLst/>
          </a:prstGeom>
          <a:solidFill>
            <a:schemeClr val="accent3">
              <a:lumMod val="20000"/>
              <a:lumOff val="80000"/>
            </a:schemeClr>
          </a:solidFill>
          <a:ln>
            <a:solidFill>
              <a:schemeClr val="bg1">
                <a:lumMod val="50000"/>
              </a:schemeClr>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ko-KR" sz="1100" dirty="0" smtClean="0">
                <a:solidFill>
                  <a:schemeClr val="tx1"/>
                </a:solidFill>
              </a:rPr>
              <a:t>Policy</a:t>
            </a:r>
            <a:endParaRPr lang="en-US" altLang="ko-KR" sz="1100" dirty="0">
              <a:solidFill>
                <a:schemeClr val="tx1"/>
              </a:solidFill>
            </a:endParaRPr>
          </a:p>
        </p:txBody>
      </p:sp>
      <p:sp>
        <p:nvSpPr>
          <p:cNvPr id="74" name="Rectangle 73"/>
          <p:cNvSpPr/>
          <p:nvPr/>
        </p:nvSpPr>
        <p:spPr>
          <a:xfrm>
            <a:off x="3212753" y="3092050"/>
            <a:ext cx="828000" cy="1102155"/>
          </a:xfrm>
          <a:prstGeom prst="rect">
            <a:avLst/>
          </a:prstGeom>
          <a:solidFill>
            <a:schemeClr val="accent3">
              <a:lumMod val="20000"/>
              <a:lumOff val="80000"/>
            </a:schemeClr>
          </a:solidFill>
          <a:ln>
            <a:solidFill>
              <a:schemeClr val="bg1">
                <a:lumMod val="50000"/>
              </a:schemeClr>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ko-KR" sz="1100" dirty="0">
                <a:solidFill>
                  <a:schemeClr val="tx1"/>
                </a:solidFill>
              </a:rPr>
              <a:t>Basic </a:t>
            </a:r>
            <a:r>
              <a:rPr lang="en-US" altLang="ko-KR" sz="1100" dirty="0" smtClean="0">
                <a:solidFill>
                  <a:schemeClr val="tx1"/>
                </a:solidFill>
              </a:rPr>
              <a:t>Health</a:t>
            </a:r>
          </a:p>
          <a:p>
            <a:pPr algn="ctr"/>
            <a:r>
              <a:rPr lang="en-US" altLang="ko-KR" sz="1100" dirty="0" smtClean="0">
                <a:solidFill>
                  <a:schemeClr val="tx1"/>
                </a:solidFill>
              </a:rPr>
              <a:t>--------------</a:t>
            </a:r>
            <a:endParaRPr lang="en-US" altLang="ko-KR" sz="1100" dirty="0">
              <a:solidFill>
                <a:schemeClr val="tx1"/>
              </a:solidFill>
            </a:endParaRPr>
          </a:p>
          <a:p>
            <a:pPr algn="ctr"/>
            <a:r>
              <a:rPr lang="en-US" altLang="ko-KR" sz="1100" dirty="0">
                <a:solidFill>
                  <a:schemeClr val="tx1"/>
                </a:solidFill>
              </a:rPr>
              <a:t>Rider </a:t>
            </a:r>
            <a:r>
              <a:rPr lang="en-US" altLang="ko-KR" sz="1100" dirty="0" smtClean="0">
                <a:solidFill>
                  <a:schemeClr val="tx1"/>
                </a:solidFill>
              </a:rPr>
              <a:t>Policy</a:t>
            </a:r>
            <a:endParaRPr lang="en-US" altLang="ko-KR" sz="1100" dirty="0">
              <a:solidFill>
                <a:schemeClr val="tx1"/>
              </a:solidFill>
            </a:endParaRPr>
          </a:p>
        </p:txBody>
      </p:sp>
      <p:sp>
        <p:nvSpPr>
          <p:cNvPr id="76" name="Rectangle 75"/>
          <p:cNvSpPr/>
          <p:nvPr/>
        </p:nvSpPr>
        <p:spPr>
          <a:xfrm>
            <a:off x="3212753" y="4576365"/>
            <a:ext cx="828000" cy="360000"/>
          </a:xfrm>
          <a:prstGeom prst="rect">
            <a:avLst/>
          </a:prstGeom>
          <a:solidFill>
            <a:schemeClr val="accent3">
              <a:lumMod val="20000"/>
              <a:lumOff val="80000"/>
            </a:schemeClr>
          </a:solidFill>
          <a:ln>
            <a:solidFill>
              <a:schemeClr val="bg1">
                <a:lumMod val="50000"/>
              </a:schemeClr>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altLang="ko-KR" sz="1000" spc="-40" dirty="0" smtClean="0">
                <a:solidFill>
                  <a:schemeClr val="tx1"/>
                </a:solidFill>
              </a:rPr>
              <a:t>Ben. / Prod.</a:t>
            </a:r>
            <a:br>
              <a:rPr lang="en-US" altLang="ko-KR" sz="1000" spc="-40" dirty="0" smtClean="0">
                <a:solidFill>
                  <a:schemeClr val="tx1"/>
                </a:solidFill>
              </a:rPr>
            </a:br>
            <a:r>
              <a:rPr lang="en-US" altLang="ko-KR" sz="1000" spc="-40" dirty="0" smtClean="0">
                <a:solidFill>
                  <a:schemeClr val="tx1"/>
                </a:solidFill>
              </a:rPr>
              <a:t>specifications</a:t>
            </a:r>
            <a:endParaRPr lang="en-US" altLang="ko-KR" sz="1000" spc="-40" dirty="0">
              <a:solidFill>
                <a:schemeClr val="tx1"/>
              </a:solidFill>
            </a:endParaRPr>
          </a:p>
        </p:txBody>
      </p:sp>
      <p:cxnSp>
        <p:nvCxnSpPr>
          <p:cNvPr id="89" name="Straight Arrow Connector 26"/>
          <p:cNvCxnSpPr>
            <a:stCxn id="72" idx="2"/>
            <a:endCxn id="74" idx="0"/>
          </p:cNvCxnSpPr>
          <p:nvPr/>
        </p:nvCxnSpPr>
        <p:spPr>
          <a:xfrm>
            <a:off x="3626753" y="2705085"/>
            <a:ext cx="0" cy="386965"/>
          </a:xfrm>
          <a:prstGeom prst="straightConnector1">
            <a:avLst/>
          </a:prstGeom>
          <a:ln w="9525">
            <a:solidFill>
              <a:schemeClr val="bg1">
                <a:lumMod val="50000"/>
              </a:schemeClr>
            </a:solidFill>
            <a:headEnd type="none" w="med" len="med"/>
            <a:tailEnd type="triangle" w="med" len="med"/>
          </a:ln>
          <a:effectLst>
            <a:outerShdw blurRad="50800" dist="38100" dir="2700000" algn="tl"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cxnSp>
        <p:nvCxnSpPr>
          <p:cNvPr id="91" name="Straight Arrow Connector 32"/>
          <p:cNvCxnSpPr>
            <a:stCxn id="74" idx="2"/>
            <a:endCxn id="76" idx="0"/>
          </p:cNvCxnSpPr>
          <p:nvPr/>
        </p:nvCxnSpPr>
        <p:spPr>
          <a:xfrm>
            <a:off x="3626753" y="4194205"/>
            <a:ext cx="0" cy="382160"/>
          </a:xfrm>
          <a:prstGeom prst="straightConnector1">
            <a:avLst/>
          </a:prstGeom>
          <a:ln w="9525">
            <a:solidFill>
              <a:schemeClr val="bg1">
                <a:lumMod val="50000"/>
              </a:schemeClr>
            </a:solidFill>
            <a:headEnd type="none" w="med" len="med"/>
            <a:tailEnd type="triangle" w="med" len="med"/>
          </a:ln>
          <a:effectLst>
            <a:outerShdw blurRad="50800" dist="38100" dir="2700000" algn="tl"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sp>
        <p:nvSpPr>
          <p:cNvPr id="122" name="Rectangle 121"/>
          <p:cNvSpPr/>
          <p:nvPr/>
        </p:nvSpPr>
        <p:spPr>
          <a:xfrm>
            <a:off x="3212753" y="5299511"/>
            <a:ext cx="1778413" cy="846386"/>
          </a:xfrm>
          <a:prstGeom prst="rect">
            <a:avLst/>
          </a:prstGeom>
          <a:noFill/>
        </p:spPr>
        <p:txBody>
          <a:bodyPr wrap="square" lIns="0" tIns="0" rIns="0" bIns="0" rtlCol="0">
            <a:spAutoFit/>
          </a:bodyPr>
          <a:lstStyle/>
          <a:p>
            <a:pPr marL="95250" indent="-95250">
              <a:buFont typeface="Arial" panose="020B0604020202020204" pitchFamily="34" charset="0"/>
              <a:buChar char="•"/>
            </a:pPr>
            <a:r>
              <a:rPr lang="en-US" altLang="ko-KR" sz="1100" b="0" dirty="0" smtClean="0">
                <a:solidFill>
                  <a:schemeClr val="tx1"/>
                </a:solidFill>
                <a:latin typeface="+mn-lt"/>
                <a:cs typeface="Arial" pitchFamily="34" charset="0"/>
              </a:rPr>
              <a:t>Row based structure</a:t>
            </a:r>
          </a:p>
          <a:p>
            <a:pPr marL="95250" indent="-95250">
              <a:buFont typeface="Arial" panose="020B0604020202020204" pitchFamily="34" charset="0"/>
              <a:buChar char="•"/>
            </a:pPr>
            <a:r>
              <a:rPr lang="en-US" altLang="ko-KR" sz="1100" b="0" dirty="0" smtClean="0">
                <a:solidFill>
                  <a:schemeClr val="tx1"/>
                </a:solidFill>
                <a:latin typeface="+mn-lt"/>
                <a:cs typeface="Arial" pitchFamily="34" charset="0"/>
              </a:rPr>
              <a:t>Members are assigned plan code</a:t>
            </a:r>
            <a:r>
              <a:rPr lang="en-US" altLang="ko-KR" sz="1100" b="0" dirty="0">
                <a:solidFill>
                  <a:schemeClr val="tx1"/>
                </a:solidFill>
                <a:latin typeface="+mn-lt"/>
                <a:cs typeface="Arial" pitchFamily="34" charset="0"/>
              </a:rPr>
              <a:t> </a:t>
            </a:r>
            <a:r>
              <a:rPr lang="en-US" altLang="ko-KR" sz="1100" b="0" dirty="0" smtClean="0">
                <a:solidFill>
                  <a:schemeClr val="tx1"/>
                </a:solidFill>
                <a:latin typeface="+mn-lt"/>
                <a:cs typeface="Arial" pitchFamily="34" charset="0"/>
              </a:rPr>
              <a:t>and coverage, and benefits</a:t>
            </a:r>
          </a:p>
          <a:p>
            <a:pPr marL="95250" indent="-95250">
              <a:buFont typeface="Arial" panose="020B0604020202020204" pitchFamily="34" charset="0"/>
              <a:buChar char="•"/>
            </a:pPr>
            <a:r>
              <a:rPr lang="en-US" altLang="ko-KR" sz="1100" b="0" dirty="0" smtClean="0">
                <a:solidFill>
                  <a:schemeClr val="tx1"/>
                </a:solidFill>
                <a:latin typeface="+mn-lt"/>
                <a:cs typeface="Arial" pitchFamily="34" charset="0"/>
              </a:rPr>
              <a:t>e.g. A (HOSP) &gt; R&amp;B</a:t>
            </a:r>
          </a:p>
        </p:txBody>
      </p:sp>
      <p:sp>
        <p:nvSpPr>
          <p:cNvPr id="56" name="Rectangle 55"/>
          <p:cNvSpPr/>
          <p:nvPr/>
        </p:nvSpPr>
        <p:spPr>
          <a:xfrm>
            <a:off x="7178722" y="1643270"/>
            <a:ext cx="1950991" cy="4731026"/>
          </a:xfrm>
          <a:prstGeom prst="rect">
            <a:avLst/>
          </a:prstGeom>
          <a:no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altLang="ko-KR" sz="1200" dirty="0" smtClean="0">
                <a:solidFill>
                  <a:schemeClr val="tx1"/>
                </a:solidFill>
                <a:cs typeface="Arial" pitchFamily="34" charset="0"/>
              </a:rPr>
              <a:t>EB</a:t>
            </a:r>
            <a:endParaRPr lang="ko-KR" altLang="en-US" sz="1200" dirty="0">
              <a:solidFill>
                <a:schemeClr val="tx1"/>
              </a:solidFill>
              <a:cs typeface="Arial" pitchFamily="34" charset="0"/>
            </a:endParaRPr>
          </a:p>
        </p:txBody>
      </p:sp>
      <p:sp>
        <p:nvSpPr>
          <p:cNvPr id="62" name="Rectangle 61"/>
          <p:cNvSpPr/>
          <p:nvPr/>
        </p:nvSpPr>
        <p:spPr>
          <a:xfrm>
            <a:off x="7287687" y="2349893"/>
            <a:ext cx="828000" cy="360000"/>
          </a:xfrm>
          <a:prstGeom prst="rect">
            <a:avLst/>
          </a:prstGeom>
          <a:solidFill>
            <a:schemeClr val="accent3">
              <a:lumMod val="20000"/>
              <a:lumOff val="80000"/>
            </a:schemeClr>
          </a:solidFill>
          <a:ln>
            <a:solidFill>
              <a:schemeClr val="bg1">
                <a:lumMod val="50000"/>
              </a:schemeClr>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ko-KR" sz="1100" dirty="0">
                <a:solidFill>
                  <a:schemeClr val="tx1"/>
                </a:solidFill>
              </a:rPr>
              <a:t>Policy</a:t>
            </a:r>
          </a:p>
        </p:txBody>
      </p:sp>
      <p:sp>
        <p:nvSpPr>
          <p:cNvPr id="65" name="Rectangle 64"/>
          <p:cNvSpPr/>
          <p:nvPr/>
        </p:nvSpPr>
        <p:spPr>
          <a:xfrm>
            <a:off x="7287687" y="3092049"/>
            <a:ext cx="828000" cy="1102157"/>
          </a:xfrm>
          <a:prstGeom prst="rect">
            <a:avLst/>
          </a:prstGeom>
          <a:solidFill>
            <a:schemeClr val="accent3">
              <a:lumMod val="20000"/>
              <a:lumOff val="80000"/>
            </a:schemeClr>
          </a:solidFill>
          <a:ln>
            <a:solidFill>
              <a:schemeClr val="bg1">
                <a:lumMod val="50000"/>
              </a:schemeClr>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ko-KR" sz="1100" dirty="0" smtClean="0">
                <a:solidFill>
                  <a:schemeClr val="tx1"/>
                </a:solidFill>
              </a:rPr>
              <a:t>Plan</a:t>
            </a:r>
            <a:endParaRPr lang="en-US" altLang="ko-KR" sz="1100" dirty="0">
              <a:solidFill>
                <a:schemeClr val="tx1"/>
              </a:solidFill>
            </a:endParaRPr>
          </a:p>
        </p:txBody>
      </p:sp>
      <p:sp>
        <p:nvSpPr>
          <p:cNvPr id="68" name="Rectangle 67"/>
          <p:cNvSpPr/>
          <p:nvPr/>
        </p:nvSpPr>
        <p:spPr>
          <a:xfrm>
            <a:off x="7287687" y="4576365"/>
            <a:ext cx="828000" cy="360000"/>
          </a:xfrm>
          <a:prstGeom prst="rect">
            <a:avLst/>
          </a:prstGeom>
          <a:solidFill>
            <a:schemeClr val="accent3">
              <a:lumMod val="20000"/>
              <a:lumOff val="80000"/>
            </a:schemeClr>
          </a:solidFill>
          <a:ln>
            <a:solidFill>
              <a:schemeClr val="bg1">
                <a:lumMod val="50000"/>
              </a:schemeClr>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ko-KR" sz="1100" dirty="0" smtClean="0">
                <a:solidFill>
                  <a:schemeClr val="tx1"/>
                </a:solidFill>
              </a:rPr>
              <a:t>Benefit</a:t>
            </a:r>
            <a:endParaRPr lang="en-US" altLang="ko-KR" sz="1100" dirty="0">
              <a:solidFill>
                <a:schemeClr val="tx1"/>
              </a:solidFill>
            </a:endParaRPr>
          </a:p>
        </p:txBody>
      </p:sp>
      <p:cxnSp>
        <p:nvCxnSpPr>
          <p:cNvPr id="83" name="Straight Arrow Connector 82"/>
          <p:cNvCxnSpPr>
            <a:stCxn id="62" idx="2"/>
            <a:endCxn id="65" idx="0"/>
          </p:cNvCxnSpPr>
          <p:nvPr/>
        </p:nvCxnSpPr>
        <p:spPr>
          <a:xfrm>
            <a:off x="7701687" y="2709893"/>
            <a:ext cx="0" cy="382156"/>
          </a:xfrm>
          <a:prstGeom prst="straightConnector1">
            <a:avLst/>
          </a:prstGeom>
          <a:ln w="9525">
            <a:solidFill>
              <a:schemeClr val="bg1">
                <a:lumMod val="50000"/>
              </a:schemeClr>
            </a:solidFill>
            <a:headEnd type="none" w="med" len="med"/>
            <a:tailEnd type="triangle" w="med" len="med"/>
          </a:ln>
          <a:effectLst>
            <a:outerShdw blurRad="50800" dist="38100" dir="2700000" algn="tl"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cxnSp>
        <p:nvCxnSpPr>
          <p:cNvPr id="88" name="Straight Arrow Connector 87"/>
          <p:cNvCxnSpPr>
            <a:stCxn id="65" idx="2"/>
            <a:endCxn id="68" idx="0"/>
          </p:cNvCxnSpPr>
          <p:nvPr/>
        </p:nvCxnSpPr>
        <p:spPr>
          <a:xfrm>
            <a:off x="7701687" y="4194206"/>
            <a:ext cx="0" cy="382159"/>
          </a:xfrm>
          <a:prstGeom prst="straightConnector1">
            <a:avLst/>
          </a:prstGeom>
          <a:ln w="9525">
            <a:solidFill>
              <a:schemeClr val="bg1">
                <a:lumMod val="50000"/>
              </a:schemeClr>
            </a:solidFill>
            <a:headEnd type="none" w="med" len="med"/>
            <a:tailEnd type="triangle" w="med" len="med"/>
          </a:ln>
          <a:effectLst>
            <a:outerShdw blurRad="50800" dist="38100" dir="2700000" algn="tl"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sp>
        <p:nvSpPr>
          <p:cNvPr id="101" name="Rectangle 100"/>
          <p:cNvSpPr/>
          <p:nvPr/>
        </p:nvSpPr>
        <p:spPr>
          <a:xfrm>
            <a:off x="7287687" y="5299511"/>
            <a:ext cx="1778413" cy="846386"/>
          </a:xfrm>
          <a:prstGeom prst="rect">
            <a:avLst/>
          </a:prstGeom>
          <a:noFill/>
        </p:spPr>
        <p:txBody>
          <a:bodyPr wrap="square" lIns="0" tIns="0" rIns="0" bIns="0" rtlCol="0">
            <a:spAutoFit/>
          </a:bodyPr>
          <a:lstStyle/>
          <a:p>
            <a:pPr marL="95250" indent="-95250">
              <a:buFont typeface="Arial" panose="020B0604020202020204" pitchFamily="34" charset="0"/>
              <a:buChar char="•"/>
            </a:pPr>
            <a:r>
              <a:rPr lang="en-US" altLang="ko-KR" sz="1100" b="0" dirty="0" smtClean="0">
                <a:solidFill>
                  <a:schemeClr val="tx1"/>
                </a:solidFill>
                <a:latin typeface="+mn-lt"/>
                <a:cs typeface="Arial" pitchFamily="34" charset="0"/>
              </a:rPr>
              <a:t>Column based structure</a:t>
            </a:r>
          </a:p>
          <a:p>
            <a:pPr marL="95250" indent="-95250">
              <a:buFont typeface="Arial" panose="020B0604020202020204" pitchFamily="34" charset="0"/>
              <a:buChar char="•"/>
            </a:pPr>
            <a:r>
              <a:rPr lang="en-US" altLang="ko-KR" sz="1100" b="0" dirty="0" smtClean="0">
                <a:solidFill>
                  <a:schemeClr val="tx1"/>
                </a:solidFill>
                <a:latin typeface="+mn-lt"/>
                <a:cs typeface="Arial" pitchFamily="34" charset="0"/>
              </a:rPr>
              <a:t>Members are assigned plan with corresponding benefits</a:t>
            </a:r>
          </a:p>
          <a:p>
            <a:pPr marL="95250" indent="-95250">
              <a:buFont typeface="Arial" panose="020B0604020202020204" pitchFamily="34" charset="0"/>
              <a:buChar char="•"/>
            </a:pPr>
            <a:r>
              <a:rPr lang="en-US" altLang="ko-KR" sz="1100" b="0" dirty="0" smtClean="0">
                <a:solidFill>
                  <a:schemeClr val="tx1"/>
                </a:solidFill>
                <a:latin typeface="+mn-lt"/>
                <a:cs typeface="Arial" pitchFamily="34" charset="0"/>
              </a:rPr>
              <a:t>e.g. </a:t>
            </a:r>
            <a:r>
              <a:rPr lang="ko-KR" altLang="en-US" sz="1100" b="0" dirty="0" smtClean="0">
                <a:solidFill>
                  <a:schemeClr val="tx1"/>
                </a:solidFill>
                <a:latin typeface="+mn-lt"/>
                <a:cs typeface="Arial" pitchFamily="34" charset="0"/>
              </a:rPr>
              <a:t>A </a:t>
            </a:r>
            <a:r>
              <a:rPr lang="en-US" altLang="ko-KR" sz="1100" b="0" dirty="0" smtClean="0">
                <a:solidFill>
                  <a:schemeClr val="tx1"/>
                </a:solidFill>
                <a:latin typeface="+mn-lt"/>
                <a:cs typeface="Arial" pitchFamily="34" charset="0"/>
              </a:rPr>
              <a:t>&gt; </a:t>
            </a:r>
            <a:r>
              <a:rPr lang="ko-KR" altLang="en-US" sz="1100" b="0" dirty="0" smtClean="0">
                <a:solidFill>
                  <a:schemeClr val="tx1"/>
                </a:solidFill>
                <a:latin typeface="+mn-lt"/>
                <a:cs typeface="Arial" pitchFamily="34" charset="0"/>
              </a:rPr>
              <a:t>Hosp </a:t>
            </a:r>
            <a:r>
              <a:rPr lang="en-US" altLang="ko-KR" sz="1100" b="0" dirty="0" smtClean="0">
                <a:solidFill>
                  <a:schemeClr val="tx1"/>
                </a:solidFill>
                <a:latin typeface="+mn-lt"/>
                <a:cs typeface="Arial" pitchFamily="34" charset="0"/>
              </a:rPr>
              <a:t>&gt; </a:t>
            </a:r>
            <a:r>
              <a:rPr lang="ko-KR" altLang="en-US" sz="1100" b="0" dirty="0" smtClean="0">
                <a:solidFill>
                  <a:schemeClr val="tx1"/>
                </a:solidFill>
                <a:latin typeface="+mn-lt"/>
                <a:cs typeface="Arial" pitchFamily="34" charset="0"/>
              </a:rPr>
              <a:t>R&amp;</a:t>
            </a:r>
            <a:r>
              <a:rPr lang="en-US" altLang="ko-KR" sz="1100" b="0" dirty="0" smtClean="0">
                <a:solidFill>
                  <a:schemeClr val="tx1"/>
                </a:solidFill>
                <a:latin typeface="+mn-lt"/>
                <a:cs typeface="Arial" pitchFamily="34" charset="0"/>
              </a:rPr>
              <a:t>B</a:t>
            </a:r>
            <a:endParaRPr lang="ko-KR" altLang="en-US" sz="1100" b="0" dirty="0">
              <a:solidFill>
                <a:schemeClr val="tx1"/>
              </a:solidFill>
              <a:latin typeface="+mn-lt"/>
              <a:cs typeface="Arial" pitchFamily="34" charset="0"/>
            </a:endParaRPr>
          </a:p>
        </p:txBody>
      </p:sp>
      <p:sp>
        <p:nvSpPr>
          <p:cNvPr id="164" name="Rectangle 163"/>
          <p:cNvSpPr/>
          <p:nvPr/>
        </p:nvSpPr>
        <p:spPr>
          <a:xfrm>
            <a:off x="8259684" y="2453926"/>
            <a:ext cx="806416" cy="153888"/>
          </a:xfrm>
          <a:prstGeom prst="rect">
            <a:avLst/>
          </a:prstGeom>
        </p:spPr>
        <p:txBody>
          <a:bodyPr wrap="square" lIns="0" tIns="0" rIns="0" bIns="0" anchor="ctr">
            <a:spAutoFit/>
          </a:bodyPr>
          <a:lstStyle/>
          <a:p>
            <a:pPr marR="0"/>
            <a:r>
              <a:rPr lang="en-US" altLang="ko-KR" sz="1000" b="0" dirty="0">
                <a:solidFill>
                  <a:srgbClr val="000000"/>
                </a:solidFill>
                <a:latin typeface="+mn-lt"/>
                <a:ea typeface="굴림" panose="020B0600000101010101" pitchFamily="50" charset="-127"/>
              </a:rPr>
              <a:t>Flexi </a:t>
            </a:r>
            <a:r>
              <a:rPr lang="en-US" altLang="ko-KR" sz="1000" b="0" dirty="0" smtClean="0">
                <a:solidFill>
                  <a:srgbClr val="000000"/>
                </a:solidFill>
                <a:latin typeface="+mn-lt"/>
                <a:ea typeface="굴림" panose="020B0600000101010101" pitchFamily="50" charset="-127"/>
              </a:rPr>
              <a:t>Plan …</a:t>
            </a:r>
            <a:endParaRPr lang="en-US" altLang="ko-KR" sz="1000" b="0" dirty="0">
              <a:solidFill>
                <a:srgbClr val="000000"/>
              </a:solidFill>
              <a:latin typeface="+mn-lt"/>
              <a:ea typeface="굴림" panose="020B0600000101010101" pitchFamily="50" charset="-127"/>
            </a:endParaRPr>
          </a:p>
        </p:txBody>
      </p:sp>
      <p:sp>
        <p:nvSpPr>
          <p:cNvPr id="166" name="Rectangle 165"/>
          <p:cNvSpPr/>
          <p:nvPr/>
        </p:nvSpPr>
        <p:spPr>
          <a:xfrm>
            <a:off x="8259684" y="3092050"/>
            <a:ext cx="806416" cy="461665"/>
          </a:xfrm>
          <a:prstGeom prst="rect">
            <a:avLst/>
          </a:prstGeom>
        </p:spPr>
        <p:txBody>
          <a:bodyPr wrap="square" lIns="0" tIns="0" rIns="0" bIns="0" anchor="ctr">
            <a:spAutoFit/>
          </a:bodyPr>
          <a:lstStyle/>
          <a:p>
            <a:r>
              <a:rPr lang="en-US" altLang="ko-KR" sz="1000" b="0" dirty="0" smtClean="0">
                <a:solidFill>
                  <a:schemeClr val="tx1"/>
                </a:solidFill>
                <a:latin typeface="+mn-lt"/>
              </a:rPr>
              <a:t>Package </a:t>
            </a:r>
            <a:r>
              <a:rPr lang="en-US" altLang="ko-KR" sz="1000" b="0" dirty="0">
                <a:solidFill>
                  <a:schemeClr val="tx1"/>
                </a:solidFill>
                <a:latin typeface="+mn-lt"/>
              </a:rPr>
              <a:t>+ </a:t>
            </a:r>
            <a:r>
              <a:rPr lang="en-US" altLang="ko-KR" sz="1000" b="0" dirty="0" smtClean="0">
                <a:solidFill>
                  <a:schemeClr val="tx1"/>
                </a:solidFill>
                <a:latin typeface="+mn-lt"/>
              </a:rPr>
              <a:t>Class</a:t>
            </a:r>
            <a:endParaRPr lang="en-US" altLang="ko-KR" sz="1000" b="0" dirty="0">
              <a:solidFill>
                <a:schemeClr val="tx1"/>
              </a:solidFill>
              <a:latin typeface="+mn-lt"/>
            </a:endParaRPr>
          </a:p>
          <a:p>
            <a:pPr marR="0"/>
            <a:r>
              <a:rPr lang="en-US" altLang="ko-KR" sz="1000" b="0" dirty="0">
                <a:solidFill>
                  <a:srgbClr val="000000"/>
                </a:solidFill>
                <a:latin typeface="+mn-lt"/>
                <a:ea typeface="굴림" panose="020B0600000101010101" pitchFamily="50" charset="-127"/>
              </a:rPr>
              <a:t>(</a:t>
            </a:r>
            <a:r>
              <a:rPr lang="en-US" altLang="ko-KR" sz="1000" b="0" dirty="0" smtClean="0">
                <a:solidFill>
                  <a:srgbClr val="000000"/>
                </a:solidFill>
                <a:latin typeface="+mn-lt"/>
                <a:ea typeface="굴림" panose="020B0600000101010101" pitchFamily="50" charset="-127"/>
              </a:rPr>
              <a:t>A</a:t>
            </a:r>
            <a:r>
              <a:rPr lang="en-US" altLang="ko-KR" sz="1000" b="0" dirty="0">
                <a:solidFill>
                  <a:srgbClr val="000000"/>
                </a:solidFill>
                <a:latin typeface="+mn-lt"/>
                <a:ea typeface="굴림" panose="020B0600000101010101" pitchFamily="50" charset="-127"/>
              </a:rPr>
              <a:t>, B, </a:t>
            </a:r>
            <a:r>
              <a:rPr lang="en-US" altLang="ko-KR" sz="1000" b="0" dirty="0" smtClean="0">
                <a:solidFill>
                  <a:srgbClr val="000000"/>
                </a:solidFill>
                <a:latin typeface="+mn-lt"/>
                <a:ea typeface="굴림" panose="020B0600000101010101" pitchFamily="50" charset="-127"/>
              </a:rPr>
              <a:t>C …)</a:t>
            </a:r>
            <a:endParaRPr lang="en-US" altLang="ko-KR" sz="1000" b="0" dirty="0">
              <a:solidFill>
                <a:srgbClr val="000000"/>
              </a:solidFill>
              <a:latin typeface="+mn-lt"/>
              <a:ea typeface="굴림" panose="020B0600000101010101" pitchFamily="50" charset="-127"/>
            </a:endParaRPr>
          </a:p>
        </p:txBody>
      </p:sp>
      <p:sp>
        <p:nvSpPr>
          <p:cNvPr id="167" name="Rectangle 166"/>
          <p:cNvSpPr/>
          <p:nvPr/>
        </p:nvSpPr>
        <p:spPr>
          <a:xfrm>
            <a:off x="8259684" y="4602476"/>
            <a:ext cx="806416" cy="307777"/>
          </a:xfrm>
          <a:prstGeom prst="rect">
            <a:avLst/>
          </a:prstGeom>
        </p:spPr>
        <p:txBody>
          <a:bodyPr wrap="square" lIns="0" tIns="0" rIns="0" bIns="0" anchor="ctr">
            <a:spAutoFit/>
          </a:bodyPr>
          <a:lstStyle/>
          <a:p>
            <a:pPr marR="0"/>
            <a:r>
              <a:rPr lang="en-US" altLang="ko-KR" sz="1000" b="0" dirty="0" smtClean="0">
                <a:solidFill>
                  <a:srgbClr val="000000"/>
                </a:solidFill>
                <a:latin typeface="+mn-lt"/>
                <a:ea typeface="굴림" panose="020B0600000101010101" pitchFamily="50" charset="-127"/>
              </a:rPr>
              <a:t>HOSP-R&amp;B …</a:t>
            </a:r>
            <a:endParaRPr lang="en-US" altLang="ko-KR" sz="1000" b="0" dirty="0">
              <a:solidFill>
                <a:srgbClr val="000000"/>
              </a:solidFill>
              <a:latin typeface="+mn-lt"/>
              <a:ea typeface="굴림" panose="020B0600000101010101" pitchFamily="50" charset="-127"/>
            </a:endParaRPr>
          </a:p>
        </p:txBody>
      </p:sp>
      <p:sp>
        <p:nvSpPr>
          <p:cNvPr id="168" name="Rectangle 167"/>
          <p:cNvSpPr/>
          <p:nvPr/>
        </p:nvSpPr>
        <p:spPr>
          <a:xfrm>
            <a:off x="8259684" y="1990741"/>
            <a:ext cx="806416" cy="153888"/>
          </a:xfrm>
          <a:prstGeom prst="rect">
            <a:avLst/>
          </a:prstGeom>
        </p:spPr>
        <p:txBody>
          <a:bodyPr wrap="square" lIns="0" tIns="0" rIns="0" bIns="0" anchor="ctr">
            <a:spAutoFit/>
          </a:bodyPr>
          <a:lstStyle/>
          <a:p>
            <a:pPr marR="0"/>
            <a:r>
              <a:rPr lang="en-US" altLang="ko-KR" sz="1000" u="sng" dirty="0" smtClean="0">
                <a:solidFill>
                  <a:srgbClr val="000000"/>
                </a:solidFill>
                <a:latin typeface="+mn-lt"/>
                <a:ea typeface="굴림" panose="020B0600000101010101" pitchFamily="50" charset="-127"/>
              </a:rPr>
              <a:t>Example</a:t>
            </a:r>
            <a:endParaRPr lang="en-US" altLang="ko-KR" sz="1000" u="sng" dirty="0">
              <a:solidFill>
                <a:srgbClr val="000000"/>
              </a:solidFill>
              <a:latin typeface="+mn-lt"/>
              <a:ea typeface="굴림" panose="020B0600000101010101" pitchFamily="50" charset="-127"/>
            </a:endParaRPr>
          </a:p>
        </p:txBody>
      </p:sp>
      <p:sp>
        <p:nvSpPr>
          <p:cNvPr id="169" name="Rectangle 168"/>
          <p:cNvSpPr/>
          <p:nvPr/>
        </p:nvSpPr>
        <p:spPr>
          <a:xfrm>
            <a:off x="7287687" y="1990741"/>
            <a:ext cx="828000" cy="153888"/>
          </a:xfrm>
          <a:prstGeom prst="rect">
            <a:avLst/>
          </a:prstGeom>
        </p:spPr>
        <p:txBody>
          <a:bodyPr wrap="square" lIns="0" tIns="0" rIns="0" bIns="0" anchor="ctr">
            <a:spAutoFit/>
          </a:bodyPr>
          <a:lstStyle/>
          <a:p>
            <a:pPr marR="0"/>
            <a:r>
              <a:rPr lang="en-US" altLang="ko-KR" sz="1000" u="sng" dirty="0" smtClean="0">
                <a:solidFill>
                  <a:srgbClr val="000000"/>
                </a:solidFill>
                <a:latin typeface="+mn-lt"/>
                <a:ea typeface="굴림" panose="020B0600000101010101" pitchFamily="50" charset="-127"/>
              </a:rPr>
              <a:t>EB Model</a:t>
            </a:r>
            <a:endParaRPr lang="en-US" altLang="ko-KR" sz="1000" u="sng" dirty="0">
              <a:solidFill>
                <a:srgbClr val="000000"/>
              </a:solidFill>
              <a:latin typeface="+mn-lt"/>
              <a:ea typeface="굴림" panose="020B0600000101010101" pitchFamily="50" charset="-127"/>
            </a:endParaRPr>
          </a:p>
        </p:txBody>
      </p:sp>
      <p:sp>
        <p:nvSpPr>
          <p:cNvPr id="170" name="Rectangle 169"/>
          <p:cNvSpPr/>
          <p:nvPr/>
        </p:nvSpPr>
        <p:spPr>
          <a:xfrm>
            <a:off x="4184750" y="1990741"/>
            <a:ext cx="806416" cy="153888"/>
          </a:xfrm>
          <a:prstGeom prst="rect">
            <a:avLst/>
          </a:prstGeom>
        </p:spPr>
        <p:txBody>
          <a:bodyPr wrap="square" lIns="0" tIns="0" rIns="0" bIns="0" anchor="ctr">
            <a:spAutoFit/>
          </a:bodyPr>
          <a:lstStyle/>
          <a:p>
            <a:pPr marR="0"/>
            <a:r>
              <a:rPr lang="en-US" altLang="ko-KR" sz="1000" u="sng" dirty="0" smtClean="0">
                <a:solidFill>
                  <a:srgbClr val="000000"/>
                </a:solidFill>
                <a:latin typeface="+mn-lt"/>
                <a:ea typeface="굴림" panose="020B0600000101010101" pitchFamily="50" charset="-127"/>
              </a:rPr>
              <a:t>Example</a:t>
            </a:r>
            <a:endParaRPr lang="en-US" altLang="ko-KR" sz="1000" u="sng" dirty="0">
              <a:solidFill>
                <a:srgbClr val="000000"/>
              </a:solidFill>
              <a:latin typeface="+mn-lt"/>
              <a:ea typeface="굴림" panose="020B0600000101010101" pitchFamily="50" charset="-127"/>
            </a:endParaRPr>
          </a:p>
        </p:txBody>
      </p:sp>
      <p:sp>
        <p:nvSpPr>
          <p:cNvPr id="171" name="Rectangle 170"/>
          <p:cNvSpPr/>
          <p:nvPr/>
        </p:nvSpPr>
        <p:spPr>
          <a:xfrm>
            <a:off x="3212753" y="1990741"/>
            <a:ext cx="828000" cy="153888"/>
          </a:xfrm>
          <a:prstGeom prst="rect">
            <a:avLst/>
          </a:prstGeom>
        </p:spPr>
        <p:txBody>
          <a:bodyPr wrap="square" lIns="0" tIns="0" rIns="0" bIns="0" anchor="ctr">
            <a:spAutoFit/>
          </a:bodyPr>
          <a:lstStyle/>
          <a:p>
            <a:pPr marR="0"/>
            <a:r>
              <a:rPr lang="en-US" altLang="ko-KR" sz="1000" u="sng" dirty="0">
                <a:solidFill>
                  <a:schemeClr val="tx1"/>
                </a:solidFill>
                <a:latin typeface="+mn-lt"/>
                <a:cs typeface="Arial" pitchFamily="34" charset="0"/>
              </a:rPr>
              <a:t>RLS</a:t>
            </a:r>
            <a:r>
              <a:rPr lang="en-US" altLang="ko-KR" sz="1000" u="sng" dirty="0" smtClean="0">
                <a:solidFill>
                  <a:srgbClr val="000000"/>
                </a:solidFill>
                <a:latin typeface="+mn-lt"/>
                <a:ea typeface="굴림" panose="020B0600000101010101" pitchFamily="50" charset="-127"/>
              </a:rPr>
              <a:t> Model</a:t>
            </a:r>
            <a:endParaRPr lang="en-US" altLang="ko-KR" sz="1000" u="sng" dirty="0">
              <a:solidFill>
                <a:srgbClr val="000000"/>
              </a:solidFill>
              <a:latin typeface="+mn-lt"/>
              <a:ea typeface="굴림" panose="020B0600000101010101" pitchFamily="50" charset="-127"/>
            </a:endParaRPr>
          </a:p>
        </p:txBody>
      </p:sp>
      <p:sp>
        <p:nvSpPr>
          <p:cNvPr id="59" name="Rectangle 58"/>
          <p:cNvSpPr/>
          <p:nvPr/>
        </p:nvSpPr>
        <p:spPr>
          <a:xfrm>
            <a:off x="5149827" y="1643270"/>
            <a:ext cx="1950991" cy="4731026"/>
          </a:xfrm>
          <a:prstGeom prst="rect">
            <a:avLst/>
          </a:prstGeom>
          <a:no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altLang="ko-KR" sz="1200" dirty="0" smtClean="0">
                <a:solidFill>
                  <a:schemeClr val="tx1"/>
                </a:solidFill>
                <a:cs typeface="Arial" pitchFamily="34" charset="0"/>
              </a:rPr>
              <a:t>G400</a:t>
            </a:r>
            <a:endParaRPr lang="ko-KR" altLang="en-US" sz="1200" dirty="0">
              <a:solidFill>
                <a:schemeClr val="tx1"/>
              </a:solidFill>
              <a:cs typeface="Arial" pitchFamily="34" charset="0"/>
            </a:endParaRPr>
          </a:p>
        </p:txBody>
      </p:sp>
      <p:sp>
        <p:nvSpPr>
          <p:cNvPr id="77" name="Rectangle 76"/>
          <p:cNvSpPr/>
          <p:nvPr/>
        </p:nvSpPr>
        <p:spPr>
          <a:xfrm>
            <a:off x="5236116" y="2349893"/>
            <a:ext cx="828000" cy="360000"/>
          </a:xfrm>
          <a:prstGeom prst="rect">
            <a:avLst/>
          </a:prstGeom>
          <a:solidFill>
            <a:schemeClr val="accent3">
              <a:lumMod val="20000"/>
              <a:lumOff val="80000"/>
            </a:schemeClr>
          </a:solidFill>
          <a:ln>
            <a:solidFill>
              <a:schemeClr val="bg1">
                <a:lumMod val="50000"/>
              </a:schemeClr>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ko-KR" sz="1100" dirty="0">
                <a:solidFill>
                  <a:schemeClr val="tx1"/>
                </a:solidFill>
              </a:rPr>
              <a:t>Policy</a:t>
            </a:r>
          </a:p>
        </p:txBody>
      </p:sp>
      <p:sp>
        <p:nvSpPr>
          <p:cNvPr id="78" name="Rectangle 77"/>
          <p:cNvSpPr/>
          <p:nvPr/>
        </p:nvSpPr>
        <p:spPr>
          <a:xfrm>
            <a:off x="5236116" y="3092051"/>
            <a:ext cx="828000" cy="360000"/>
          </a:xfrm>
          <a:prstGeom prst="rect">
            <a:avLst/>
          </a:prstGeom>
          <a:solidFill>
            <a:schemeClr val="accent3">
              <a:lumMod val="20000"/>
              <a:lumOff val="80000"/>
            </a:schemeClr>
          </a:solidFill>
          <a:ln>
            <a:solidFill>
              <a:schemeClr val="bg1">
                <a:lumMod val="50000"/>
              </a:schemeClr>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ko-KR" sz="1100" dirty="0" smtClean="0">
                <a:solidFill>
                  <a:schemeClr val="tx1"/>
                </a:solidFill>
              </a:rPr>
              <a:t>Coverage</a:t>
            </a:r>
            <a:endParaRPr lang="en-US" altLang="ko-KR" sz="1100" dirty="0">
              <a:solidFill>
                <a:schemeClr val="tx1"/>
              </a:solidFill>
            </a:endParaRPr>
          </a:p>
        </p:txBody>
      </p:sp>
      <p:sp>
        <p:nvSpPr>
          <p:cNvPr id="79" name="Rectangle 78"/>
          <p:cNvSpPr/>
          <p:nvPr/>
        </p:nvSpPr>
        <p:spPr>
          <a:xfrm>
            <a:off x="5236116" y="3834209"/>
            <a:ext cx="828000" cy="360000"/>
          </a:xfrm>
          <a:prstGeom prst="rect">
            <a:avLst/>
          </a:prstGeom>
          <a:solidFill>
            <a:schemeClr val="accent3">
              <a:lumMod val="20000"/>
              <a:lumOff val="80000"/>
            </a:schemeClr>
          </a:solidFill>
          <a:ln>
            <a:solidFill>
              <a:schemeClr val="bg1">
                <a:lumMod val="50000"/>
              </a:schemeClr>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ko-KR" sz="1100" dirty="0" smtClean="0">
                <a:solidFill>
                  <a:schemeClr val="tx1"/>
                </a:solidFill>
              </a:rPr>
              <a:t>Plan</a:t>
            </a:r>
            <a:endParaRPr lang="en-US" altLang="ko-KR" sz="1100" dirty="0">
              <a:solidFill>
                <a:schemeClr val="tx1"/>
              </a:solidFill>
            </a:endParaRPr>
          </a:p>
        </p:txBody>
      </p:sp>
      <p:sp>
        <p:nvSpPr>
          <p:cNvPr id="80" name="Rectangle 79"/>
          <p:cNvSpPr/>
          <p:nvPr/>
        </p:nvSpPr>
        <p:spPr>
          <a:xfrm>
            <a:off x="5236116" y="4576365"/>
            <a:ext cx="828000" cy="360000"/>
          </a:xfrm>
          <a:prstGeom prst="rect">
            <a:avLst/>
          </a:prstGeom>
          <a:solidFill>
            <a:schemeClr val="accent3">
              <a:lumMod val="20000"/>
              <a:lumOff val="80000"/>
            </a:schemeClr>
          </a:solidFill>
          <a:ln>
            <a:solidFill>
              <a:schemeClr val="bg1">
                <a:lumMod val="50000"/>
              </a:schemeClr>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ko-KR" sz="1100" dirty="0" smtClean="0">
                <a:solidFill>
                  <a:schemeClr val="tx1"/>
                </a:solidFill>
              </a:rPr>
              <a:t>Benefit</a:t>
            </a:r>
            <a:endParaRPr lang="en-US" altLang="ko-KR" sz="1100" dirty="0">
              <a:solidFill>
                <a:schemeClr val="tx1"/>
              </a:solidFill>
            </a:endParaRPr>
          </a:p>
        </p:txBody>
      </p:sp>
      <p:cxnSp>
        <p:nvCxnSpPr>
          <p:cNvPr id="94" name="Straight Arrow Connector 93"/>
          <p:cNvCxnSpPr>
            <a:stCxn id="77" idx="2"/>
            <a:endCxn id="78" idx="0"/>
          </p:cNvCxnSpPr>
          <p:nvPr/>
        </p:nvCxnSpPr>
        <p:spPr>
          <a:xfrm>
            <a:off x="5650116" y="2709893"/>
            <a:ext cx="0" cy="382158"/>
          </a:xfrm>
          <a:prstGeom prst="straightConnector1">
            <a:avLst/>
          </a:prstGeom>
          <a:ln w="9525">
            <a:solidFill>
              <a:schemeClr val="bg1">
                <a:lumMod val="50000"/>
              </a:schemeClr>
            </a:solidFill>
            <a:headEnd type="none" w="med" len="med"/>
            <a:tailEnd type="triangle" w="med" len="med"/>
          </a:ln>
          <a:effectLst>
            <a:outerShdw blurRad="50800" dist="38100" dir="2700000" algn="tl"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cxnSp>
        <p:nvCxnSpPr>
          <p:cNvPr id="95" name="Straight Arrow Connector 94"/>
          <p:cNvCxnSpPr>
            <a:stCxn id="78" idx="2"/>
            <a:endCxn id="79" idx="0"/>
          </p:cNvCxnSpPr>
          <p:nvPr/>
        </p:nvCxnSpPr>
        <p:spPr>
          <a:xfrm>
            <a:off x="5650116" y="3452051"/>
            <a:ext cx="0" cy="382158"/>
          </a:xfrm>
          <a:prstGeom prst="straightConnector1">
            <a:avLst/>
          </a:prstGeom>
          <a:ln w="9525">
            <a:solidFill>
              <a:schemeClr val="bg1">
                <a:lumMod val="50000"/>
              </a:schemeClr>
            </a:solidFill>
            <a:headEnd type="none" w="med" len="med"/>
            <a:tailEnd type="triangle" w="med" len="med"/>
          </a:ln>
          <a:effectLst>
            <a:outerShdw blurRad="50800" dist="38100" dir="2700000" algn="tl"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cxnSp>
        <p:nvCxnSpPr>
          <p:cNvPr id="96" name="Straight Arrow Connector 95"/>
          <p:cNvCxnSpPr>
            <a:stCxn id="79" idx="2"/>
            <a:endCxn id="80" idx="0"/>
          </p:cNvCxnSpPr>
          <p:nvPr/>
        </p:nvCxnSpPr>
        <p:spPr>
          <a:xfrm>
            <a:off x="5650116" y="4194209"/>
            <a:ext cx="0" cy="382156"/>
          </a:xfrm>
          <a:prstGeom prst="straightConnector1">
            <a:avLst/>
          </a:prstGeom>
          <a:ln w="9525">
            <a:solidFill>
              <a:schemeClr val="bg1">
                <a:lumMod val="50000"/>
              </a:schemeClr>
            </a:solidFill>
            <a:headEnd type="none" w="med" len="med"/>
            <a:tailEnd type="triangle" w="med" len="med"/>
          </a:ln>
          <a:effectLst>
            <a:outerShdw blurRad="50800" dist="38100" dir="2700000" algn="tl"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sp>
        <p:nvSpPr>
          <p:cNvPr id="144" name="Rectangle 143"/>
          <p:cNvSpPr/>
          <p:nvPr/>
        </p:nvSpPr>
        <p:spPr>
          <a:xfrm>
            <a:off x="5236116" y="5299511"/>
            <a:ext cx="1778413" cy="846386"/>
          </a:xfrm>
          <a:prstGeom prst="rect">
            <a:avLst/>
          </a:prstGeom>
          <a:noFill/>
        </p:spPr>
        <p:txBody>
          <a:bodyPr wrap="square" lIns="0" tIns="0" rIns="0" bIns="0" rtlCol="0">
            <a:spAutoFit/>
          </a:bodyPr>
          <a:lstStyle/>
          <a:p>
            <a:pPr marL="95250" indent="-95250">
              <a:buFont typeface="Arial" panose="020B0604020202020204" pitchFamily="34" charset="0"/>
              <a:buChar char="•"/>
            </a:pPr>
            <a:r>
              <a:rPr lang="en-US" altLang="ko-KR" sz="1100" b="0" dirty="0" smtClean="0">
                <a:solidFill>
                  <a:schemeClr val="tx1"/>
                </a:solidFill>
                <a:latin typeface="+mn-lt"/>
                <a:cs typeface="Arial" pitchFamily="34" charset="0"/>
              </a:rPr>
              <a:t>Row based structure</a:t>
            </a:r>
          </a:p>
          <a:p>
            <a:pPr marL="95250" indent="-95250">
              <a:buFont typeface="Arial" panose="020B0604020202020204" pitchFamily="34" charset="0"/>
              <a:buChar char="•"/>
            </a:pPr>
            <a:r>
              <a:rPr lang="en-US" altLang="ko-KR" sz="1100" b="0" dirty="0" smtClean="0">
                <a:solidFill>
                  <a:schemeClr val="tx1"/>
                </a:solidFill>
                <a:latin typeface="+mn-lt"/>
                <a:cs typeface="Arial" pitchFamily="34" charset="0"/>
              </a:rPr>
              <a:t>Members are assigned coverage, plan code, and benefits</a:t>
            </a:r>
          </a:p>
          <a:p>
            <a:pPr marL="95250" indent="-95250">
              <a:buFont typeface="Arial" panose="020B0604020202020204" pitchFamily="34" charset="0"/>
              <a:buChar char="•"/>
            </a:pPr>
            <a:r>
              <a:rPr lang="en-US" altLang="ko-KR" sz="1100" b="0" dirty="0" smtClean="0">
                <a:solidFill>
                  <a:schemeClr val="tx1"/>
                </a:solidFill>
                <a:latin typeface="+mn-lt"/>
                <a:cs typeface="Arial" pitchFamily="34" charset="0"/>
              </a:rPr>
              <a:t>e.g. HOSP &gt; A &gt; R&amp;B</a:t>
            </a:r>
            <a:endParaRPr lang="en-US" altLang="ko-KR" sz="1100" b="0" dirty="0">
              <a:solidFill>
                <a:schemeClr val="tx1"/>
              </a:solidFill>
              <a:latin typeface="+mn-lt"/>
              <a:cs typeface="Arial" pitchFamily="34" charset="0"/>
            </a:endParaRPr>
          </a:p>
        </p:txBody>
      </p:sp>
      <p:sp>
        <p:nvSpPr>
          <p:cNvPr id="145" name="Rectangle 144"/>
          <p:cNvSpPr/>
          <p:nvPr/>
        </p:nvSpPr>
        <p:spPr>
          <a:xfrm>
            <a:off x="6208113" y="2376982"/>
            <a:ext cx="806416" cy="307777"/>
          </a:xfrm>
          <a:prstGeom prst="rect">
            <a:avLst/>
          </a:prstGeom>
        </p:spPr>
        <p:txBody>
          <a:bodyPr wrap="square" lIns="0" tIns="0" rIns="0" bIns="0" anchor="ctr">
            <a:spAutoFit/>
          </a:bodyPr>
          <a:lstStyle/>
          <a:p>
            <a:pPr marR="0"/>
            <a:r>
              <a:rPr lang="en-US" altLang="ko-KR" sz="1000" b="0" dirty="0" smtClean="0">
                <a:solidFill>
                  <a:srgbClr val="000000"/>
                </a:solidFill>
                <a:latin typeface="+mn-lt"/>
                <a:ea typeface="굴림" panose="020B0600000101010101" pitchFamily="50" charset="-127"/>
              </a:rPr>
              <a:t>Porta Protection …</a:t>
            </a:r>
            <a:endParaRPr lang="en-US" altLang="ko-KR" b="0" dirty="0">
              <a:solidFill>
                <a:prstClr val="black"/>
              </a:solidFill>
              <a:latin typeface="+mn-lt"/>
              <a:ea typeface="굴림" panose="020B0600000101010101" pitchFamily="50" charset="-127"/>
            </a:endParaRPr>
          </a:p>
        </p:txBody>
      </p:sp>
      <p:sp>
        <p:nvSpPr>
          <p:cNvPr id="146" name="Rectangle 145"/>
          <p:cNvSpPr/>
          <p:nvPr/>
        </p:nvSpPr>
        <p:spPr>
          <a:xfrm>
            <a:off x="6208113" y="3118161"/>
            <a:ext cx="806416" cy="307777"/>
          </a:xfrm>
          <a:prstGeom prst="rect">
            <a:avLst/>
          </a:prstGeom>
        </p:spPr>
        <p:txBody>
          <a:bodyPr wrap="square" lIns="0" tIns="0" rIns="0" bIns="0" anchor="ctr">
            <a:spAutoFit/>
          </a:bodyPr>
          <a:lstStyle/>
          <a:p>
            <a:pPr marR="0"/>
            <a:r>
              <a:rPr lang="en-US" altLang="ko-KR" sz="1000" b="0" dirty="0" smtClean="0">
                <a:solidFill>
                  <a:srgbClr val="000000"/>
                </a:solidFill>
                <a:latin typeface="+mn-lt"/>
                <a:ea typeface="굴림" panose="020B0600000101010101" pitchFamily="50" charset="-127"/>
              </a:rPr>
              <a:t>HOSP, CLIN, DENT …</a:t>
            </a:r>
            <a:endParaRPr lang="en-US" altLang="ko-KR" sz="1000" b="0" dirty="0">
              <a:solidFill>
                <a:srgbClr val="000000"/>
              </a:solidFill>
              <a:latin typeface="+mn-lt"/>
              <a:ea typeface="굴림" panose="020B0600000101010101" pitchFamily="50" charset="-127"/>
            </a:endParaRPr>
          </a:p>
        </p:txBody>
      </p:sp>
      <p:sp>
        <p:nvSpPr>
          <p:cNvPr id="147" name="Rectangle 146"/>
          <p:cNvSpPr/>
          <p:nvPr/>
        </p:nvSpPr>
        <p:spPr>
          <a:xfrm>
            <a:off x="6208113" y="3937262"/>
            <a:ext cx="806416" cy="153888"/>
          </a:xfrm>
          <a:prstGeom prst="rect">
            <a:avLst/>
          </a:prstGeom>
        </p:spPr>
        <p:txBody>
          <a:bodyPr wrap="square" lIns="0" tIns="0" rIns="0" bIns="0" anchor="ctr">
            <a:spAutoFit/>
          </a:bodyPr>
          <a:lstStyle/>
          <a:p>
            <a:pPr marR="0"/>
            <a:r>
              <a:rPr lang="en-US" altLang="ko-KR" sz="1000" b="0" dirty="0" smtClean="0">
                <a:solidFill>
                  <a:srgbClr val="000000"/>
                </a:solidFill>
                <a:latin typeface="+mn-lt"/>
                <a:ea typeface="굴림" panose="020B0600000101010101" pitchFamily="50" charset="-127"/>
              </a:rPr>
              <a:t>A, B C …</a:t>
            </a:r>
            <a:endParaRPr lang="en-US" altLang="ko-KR" sz="1000" b="0" dirty="0">
              <a:solidFill>
                <a:srgbClr val="000000"/>
              </a:solidFill>
              <a:latin typeface="+mn-lt"/>
              <a:ea typeface="굴림" panose="020B0600000101010101" pitchFamily="50" charset="-127"/>
            </a:endParaRPr>
          </a:p>
        </p:txBody>
      </p:sp>
      <p:sp>
        <p:nvSpPr>
          <p:cNvPr id="163" name="Rectangle 162"/>
          <p:cNvSpPr/>
          <p:nvPr/>
        </p:nvSpPr>
        <p:spPr>
          <a:xfrm>
            <a:off x="6208113" y="4679420"/>
            <a:ext cx="806416" cy="153888"/>
          </a:xfrm>
          <a:prstGeom prst="rect">
            <a:avLst/>
          </a:prstGeom>
        </p:spPr>
        <p:txBody>
          <a:bodyPr wrap="square" lIns="0" tIns="0" rIns="0" bIns="0" anchor="ctr">
            <a:spAutoFit/>
          </a:bodyPr>
          <a:lstStyle/>
          <a:p>
            <a:pPr marR="0"/>
            <a:r>
              <a:rPr lang="en-US" altLang="ko-KR" sz="1000" b="0" dirty="0" smtClean="0">
                <a:solidFill>
                  <a:srgbClr val="000000"/>
                </a:solidFill>
                <a:latin typeface="+mn-lt"/>
                <a:ea typeface="굴림" panose="020B0600000101010101" pitchFamily="50" charset="-127"/>
              </a:rPr>
              <a:t>R&amp;B …</a:t>
            </a:r>
            <a:endParaRPr lang="en-US" altLang="ko-KR" sz="1000" b="0" dirty="0">
              <a:solidFill>
                <a:srgbClr val="000000"/>
              </a:solidFill>
              <a:latin typeface="+mn-lt"/>
              <a:ea typeface="굴림" panose="020B0600000101010101" pitchFamily="50" charset="-127"/>
            </a:endParaRPr>
          </a:p>
        </p:txBody>
      </p:sp>
      <p:sp>
        <p:nvSpPr>
          <p:cNvPr id="172" name="Rectangle 171"/>
          <p:cNvSpPr/>
          <p:nvPr/>
        </p:nvSpPr>
        <p:spPr>
          <a:xfrm>
            <a:off x="6208113" y="1990741"/>
            <a:ext cx="806416" cy="153888"/>
          </a:xfrm>
          <a:prstGeom prst="rect">
            <a:avLst/>
          </a:prstGeom>
        </p:spPr>
        <p:txBody>
          <a:bodyPr wrap="square" lIns="0" tIns="0" rIns="0" bIns="0" anchor="ctr">
            <a:spAutoFit/>
          </a:bodyPr>
          <a:lstStyle/>
          <a:p>
            <a:pPr marR="0"/>
            <a:r>
              <a:rPr lang="en-US" altLang="ko-KR" sz="1000" u="sng" dirty="0" smtClean="0">
                <a:solidFill>
                  <a:srgbClr val="000000"/>
                </a:solidFill>
                <a:latin typeface="+mn-lt"/>
                <a:ea typeface="굴림" panose="020B0600000101010101" pitchFamily="50" charset="-127"/>
              </a:rPr>
              <a:t>Example</a:t>
            </a:r>
            <a:endParaRPr lang="en-US" altLang="ko-KR" sz="1000" u="sng" dirty="0">
              <a:solidFill>
                <a:srgbClr val="000000"/>
              </a:solidFill>
              <a:latin typeface="+mn-lt"/>
              <a:ea typeface="굴림" panose="020B0600000101010101" pitchFamily="50" charset="-127"/>
            </a:endParaRPr>
          </a:p>
        </p:txBody>
      </p:sp>
      <p:sp>
        <p:nvSpPr>
          <p:cNvPr id="173" name="Rectangle 172"/>
          <p:cNvSpPr/>
          <p:nvPr/>
        </p:nvSpPr>
        <p:spPr>
          <a:xfrm>
            <a:off x="5236116" y="1990741"/>
            <a:ext cx="828000" cy="153888"/>
          </a:xfrm>
          <a:prstGeom prst="rect">
            <a:avLst/>
          </a:prstGeom>
        </p:spPr>
        <p:txBody>
          <a:bodyPr wrap="square" lIns="0" tIns="0" rIns="0" bIns="0" anchor="ctr">
            <a:spAutoFit/>
          </a:bodyPr>
          <a:lstStyle/>
          <a:p>
            <a:pPr marR="0"/>
            <a:r>
              <a:rPr lang="en-US" altLang="ko-KR" sz="1000" u="sng" dirty="0" smtClean="0">
                <a:solidFill>
                  <a:srgbClr val="000000"/>
                </a:solidFill>
                <a:latin typeface="+mn-lt"/>
                <a:ea typeface="굴림" panose="020B0600000101010101" pitchFamily="50" charset="-127"/>
              </a:rPr>
              <a:t>G400 Model</a:t>
            </a:r>
            <a:endParaRPr lang="en-US" altLang="ko-KR" sz="1000" u="sng" dirty="0">
              <a:solidFill>
                <a:srgbClr val="000000"/>
              </a:solidFill>
              <a:latin typeface="+mn-lt"/>
              <a:ea typeface="굴림" panose="020B0600000101010101" pitchFamily="50" charset="-127"/>
            </a:endParaRPr>
          </a:p>
        </p:txBody>
      </p:sp>
      <p:sp>
        <p:nvSpPr>
          <p:cNvPr id="175" name="Rectangle 174"/>
          <p:cNvSpPr/>
          <p:nvPr/>
        </p:nvSpPr>
        <p:spPr>
          <a:xfrm>
            <a:off x="4184750" y="2376982"/>
            <a:ext cx="806416" cy="307777"/>
          </a:xfrm>
          <a:prstGeom prst="rect">
            <a:avLst/>
          </a:prstGeom>
        </p:spPr>
        <p:txBody>
          <a:bodyPr wrap="square" lIns="0" tIns="0" rIns="0" bIns="0" anchor="ctr">
            <a:spAutoFit/>
          </a:bodyPr>
          <a:lstStyle/>
          <a:p>
            <a:pPr marR="0"/>
            <a:r>
              <a:rPr lang="en-US" altLang="ko-KR" sz="1000" b="0" dirty="0">
                <a:solidFill>
                  <a:srgbClr val="000000"/>
                </a:solidFill>
                <a:latin typeface="+mn-lt"/>
                <a:ea typeface="굴림" panose="020B0600000101010101" pitchFamily="50" charset="-127"/>
              </a:rPr>
              <a:t>Global Elite II …</a:t>
            </a:r>
          </a:p>
        </p:txBody>
      </p:sp>
      <p:sp>
        <p:nvSpPr>
          <p:cNvPr id="177" name="Rectangle 176"/>
          <p:cNvSpPr/>
          <p:nvPr/>
        </p:nvSpPr>
        <p:spPr>
          <a:xfrm>
            <a:off x="4184750" y="3245938"/>
            <a:ext cx="806416" cy="153888"/>
          </a:xfrm>
          <a:prstGeom prst="rect">
            <a:avLst/>
          </a:prstGeom>
        </p:spPr>
        <p:txBody>
          <a:bodyPr wrap="square" lIns="0" tIns="0" rIns="0" bIns="0" anchor="ctr">
            <a:spAutoFit/>
          </a:bodyPr>
          <a:lstStyle/>
          <a:p>
            <a:pPr marR="0"/>
            <a:r>
              <a:rPr lang="en-US" altLang="ko-KR" sz="1000" b="0" dirty="0" smtClean="0">
                <a:solidFill>
                  <a:srgbClr val="000000"/>
                </a:solidFill>
                <a:latin typeface="+mn-lt"/>
                <a:ea typeface="굴림" panose="020B0600000101010101" pitchFamily="50" charset="-127"/>
              </a:rPr>
              <a:t>A (HOSP) …</a:t>
            </a:r>
            <a:endParaRPr lang="en-US" altLang="ko-KR" sz="1000" b="0" dirty="0">
              <a:solidFill>
                <a:srgbClr val="000000"/>
              </a:solidFill>
              <a:latin typeface="+mn-lt"/>
              <a:ea typeface="굴림" panose="020B0600000101010101" pitchFamily="50" charset="-127"/>
            </a:endParaRPr>
          </a:p>
        </p:txBody>
      </p:sp>
      <p:sp>
        <p:nvSpPr>
          <p:cNvPr id="178" name="Rectangle 177"/>
          <p:cNvSpPr/>
          <p:nvPr/>
        </p:nvSpPr>
        <p:spPr>
          <a:xfrm>
            <a:off x="4184750" y="4679420"/>
            <a:ext cx="806416" cy="153888"/>
          </a:xfrm>
          <a:prstGeom prst="rect">
            <a:avLst/>
          </a:prstGeom>
        </p:spPr>
        <p:txBody>
          <a:bodyPr wrap="square" lIns="0" tIns="0" rIns="0" bIns="0" anchor="ctr">
            <a:spAutoFit/>
          </a:bodyPr>
          <a:lstStyle/>
          <a:p>
            <a:pPr marR="0"/>
            <a:r>
              <a:rPr lang="en-US" altLang="ko-KR" sz="1000" b="0" dirty="0" smtClean="0">
                <a:solidFill>
                  <a:srgbClr val="000000"/>
                </a:solidFill>
                <a:latin typeface="+mn-lt"/>
                <a:ea typeface="굴림" panose="020B0600000101010101" pitchFamily="50" charset="-127"/>
              </a:rPr>
              <a:t>R&amp;B …</a:t>
            </a:r>
            <a:endParaRPr lang="en-US" altLang="ko-KR" sz="1000" b="0" dirty="0">
              <a:solidFill>
                <a:srgbClr val="000000"/>
              </a:solidFill>
              <a:latin typeface="+mn-lt"/>
              <a:ea typeface="굴림" panose="020B0600000101010101" pitchFamily="50" charset="-127"/>
            </a:endParaRPr>
          </a:p>
        </p:txBody>
      </p:sp>
      <p:sp>
        <p:nvSpPr>
          <p:cNvPr id="190" name="Rectangle 189"/>
          <p:cNvSpPr/>
          <p:nvPr/>
        </p:nvSpPr>
        <p:spPr>
          <a:xfrm>
            <a:off x="4184750" y="3721728"/>
            <a:ext cx="666650" cy="415498"/>
          </a:xfrm>
          <a:prstGeom prst="rect">
            <a:avLst/>
          </a:prstGeom>
        </p:spPr>
        <p:txBody>
          <a:bodyPr wrap="square" lIns="0" tIns="0" rIns="0" bIns="0" anchor="ctr">
            <a:spAutoFit/>
          </a:bodyPr>
          <a:lstStyle/>
          <a:p>
            <a:pPr algn="ctr"/>
            <a:r>
              <a:rPr lang="en-US" altLang="ko-KR" b="0" i="1" dirty="0">
                <a:solidFill>
                  <a:srgbClr val="C00000"/>
                </a:solidFill>
                <a:latin typeface="+mn-lt"/>
                <a:cs typeface="Arial" pitchFamily="34" charset="0"/>
              </a:rPr>
              <a:t>Plans are assigned at </a:t>
            </a:r>
            <a:r>
              <a:rPr lang="en-US" altLang="ko-KR" b="0" i="1" dirty="0" smtClean="0">
                <a:solidFill>
                  <a:srgbClr val="C00000"/>
                </a:solidFill>
                <a:latin typeface="+mn-lt"/>
                <a:cs typeface="Arial" pitchFamily="34" charset="0"/>
              </a:rPr>
              <a:t>this level</a:t>
            </a:r>
            <a:endParaRPr lang="en-US" altLang="ko-KR" b="0" i="1" dirty="0">
              <a:solidFill>
                <a:srgbClr val="C00000"/>
              </a:solidFill>
              <a:latin typeface="+mn-lt"/>
              <a:cs typeface="Arial" pitchFamily="34" charset="0"/>
            </a:endParaRPr>
          </a:p>
        </p:txBody>
      </p:sp>
    </p:spTree>
    <p:extLst>
      <p:ext uri="{BB962C8B-B14F-4D97-AF65-F5344CB8AC3E}">
        <p14:creationId xmlns:p14="http://schemas.microsoft.com/office/powerpoint/2010/main" val="7974764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6" name="Rectangle 45"/>
          <p:cNvSpPr/>
          <p:nvPr/>
        </p:nvSpPr>
        <p:spPr>
          <a:xfrm>
            <a:off x="1669774" y="1557338"/>
            <a:ext cx="1158782" cy="1206103"/>
          </a:xfrm>
          <a:prstGeom prst="rect">
            <a:avLst/>
          </a:prstGeom>
          <a:solidFill>
            <a:schemeClr val="accent5">
              <a:lumMod val="10000"/>
              <a:lumOff val="90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1200" dirty="0" smtClean="0">
                <a:solidFill>
                  <a:sysClr val="windowText" lastClr="000000"/>
                </a:solidFill>
              </a:rPr>
              <a:t>Product</a:t>
            </a:r>
            <a:endParaRPr lang="en-US" sz="1200" dirty="0">
              <a:solidFill>
                <a:sysClr val="windowText" lastClr="000000"/>
              </a:solidFill>
            </a:endParaRPr>
          </a:p>
        </p:txBody>
      </p:sp>
      <p:sp>
        <p:nvSpPr>
          <p:cNvPr id="141" name="Rectangle 140"/>
          <p:cNvSpPr/>
          <p:nvPr/>
        </p:nvSpPr>
        <p:spPr>
          <a:xfrm>
            <a:off x="1669774" y="2763441"/>
            <a:ext cx="1158782" cy="1206103"/>
          </a:xfrm>
          <a:prstGeom prst="rect">
            <a:avLst/>
          </a:prstGeom>
          <a:solidFill>
            <a:schemeClr val="accent5">
              <a:lumMod val="10000"/>
              <a:lumOff val="90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altLang="ko-KR" sz="1200" dirty="0" smtClean="0">
                <a:solidFill>
                  <a:sysClr val="windowText" lastClr="000000"/>
                </a:solidFill>
              </a:rPr>
              <a:t>Package /</a:t>
            </a:r>
            <a:br>
              <a:rPr lang="en-US" altLang="ko-KR" sz="1200" dirty="0" smtClean="0">
                <a:solidFill>
                  <a:sysClr val="windowText" lastClr="000000"/>
                </a:solidFill>
              </a:rPr>
            </a:br>
            <a:r>
              <a:rPr lang="en-US" altLang="ko-KR" sz="1200" dirty="0" smtClean="0">
                <a:solidFill>
                  <a:sysClr val="windowText" lastClr="000000"/>
                </a:solidFill>
              </a:rPr>
              <a:t>Class</a:t>
            </a:r>
            <a:endParaRPr lang="en-US" altLang="ko-KR" sz="1200" dirty="0">
              <a:solidFill>
                <a:sysClr val="windowText" lastClr="000000"/>
              </a:solidFill>
            </a:endParaRPr>
          </a:p>
        </p:txBody>
      </p:sp>
      <p:sp>
        <p:nvSpPr>
          <p:cNvPr id="142" name="Rectangle 141"/>
          <p:cNvSpPr/>
          <p:nvPr/>
        </p:nvSpPr>
        <p:spPr>
          <a:xfrm>
            <a:off x="1669774" y="3969544"/>
            <a:ext cx="1158782" cy="1206103"/>
          </a:xfrm>
          <a:prstGeom prst="rect">
            <a:avLst/>
          </a:prstGeom>
          <a:solidFill>
            <a:schemeClr val="accent1">
              <a:lumMod val="20000"/>
              <a:lumOff val="80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altLang="ko-KR" sz="1200" dirty="0" smtClean="0">
                <a:solidFill>
                  <a:sysClr val="windowText" lastClr="000000"/>
                </a:solidFill>
              </a:rPr>
              <a:t>Benefit</a:t>
            </a:r>
            <a:br>
              <a:rPr lang="en-US" altLang="ko-KR" sz="1200" dirty="0" smtClean="0">
                <a:solidFill>
                  <a:sysClr val="windowText" lastClr="000000"/>
                </a:solidFill>
              </a:rPr>
            </a:br>
            <a:r>
              <a:rPr lang="en-US" altLang="ko-KR" sz="1200" dirty="0" smtClean="0">
                <a:solidFill>
                  <a:sysClr val="windowText" lastClr="000000"/>
                </a:solidFill>
              </a:rPr>
              <a:t>Group</a:t>
            </a:r>
            <a:endParaRPr lang="en-US" altLang="ko-KR" dirty="0">
              <a:solidFill>
                <a:sysClr val="windowText" lastClr="000000"/>
              </a:solidFill>
            </a:endParaRPr>
          </a:p>
        </p:txBody>
      </p:sp>
      <p:sp>
        <p:nvSpPr>
          <p:cNvPr id="161" name="Rectangle 160"/>
          <p:cNvSpPr/>
          <p:nvPr/>
        </p:nvSpPr>
        <p:spPr>
          <a:xfrm>
            <a:off x="1669774" y="5175647"/>
            <a:ext cx="1158782" cy="1206103"/>
          </a:xfrm>
          <a:prstGeom prst="rect">
            <a:avLst/>
          </a:prstGeom>
          <a:solidFill>
            <a:schemeClr val="accent1">
              <a:lumMod val="20000"/>
              <a:lumOff val="80000"/>
            </a:schemeClr>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ctr">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altLang="ko-KR" sz="1200" dirty="0" smtClean="0">
                <a:solidFill>
                  <a:sysClr val="windowText" lastClr="000000"/>
                </a:solidFill>
              </a:rPr>
              <a:t>Benefit</a:t>
            </a:r>
            <a:endParaRPr lang="en-US" altLang="ko-KR" dirty="0">
              <a:solidFill>
                <a:sysClr val="windowText" lastClr="000000"/>
              </a:solidFill>
            </a:endParaRPr>
          </a:p>
        </p:txBody>
      </p:sp>
      <p:cxnSp>
        <p:nvCxnSpPr>
          <p:cNvPr id="37" name="Straight Connector 36"/>
          <p:cNvCxnSpPr/>
          <p:nvPr/>
        </p:nvCxnSpPr>
        <p:spPr>
          <a:xfrm>
            <a:off x="2828556" y="5175647"/>
            <a:ext cx="6301157" cy="0"/>
          </a:xfrm>
          <a:prstGeom prst="line">
            <a:avLst/>
          </a:prstGeom>
          <a:ln w="952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72" name="Straight Connector 71"/>
          <p:cNvCxnSpPr/>
          <p:nvPr/>
        </p:nvCxnSpPr>
        <p:spPr>
          <a:xfrm>
            <a:off x="2828556" y="3969544"/>
            <a:ext cx="6301157" cy="0"/>
          </a:xfrm>
          <a:prstGeom prst="line">
            <a:avLst/>
          </a:prstGeom>
          <a:ln w="952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73" name="Straight Connector 72"/>
          <p:cNvCxnSpPr/>
          <p:nvPr/>
        </p:nvCxnSpPr>
        <p:spPr>
          <a:xfrm>
            <a:off x="2828556" y="2763441"/>
            <a:ext cx="6301157" cy="0"/>
          </a:xfrm>
          <a:prstGeom prst="line">
            <a:avLst/>
          </a:prstGeom>
          <a:ln w="9525">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vert="horz" lIns="0" tIns="0" rIns="0" bIns="0" rtlCol="0" anchor="b" anchorCtr="0">
            <a:noAutofit/>
          </a:bodyPr>
          <a:lstStyle/>
          <a:p>
            <a:r>
              <a:rPr lang="fr-FR" altLang="ko-KR" dirty="0" smtClean="0"/>
              <a:t>Product Model</a:t>
            </a:r>
            <a:endParaRPr lang="ko-KR" altLang="en-US" dirty="0"/>
          </a:p>
        </p:txBody>
      </p:sp>
      <p:sp>
        <p:nvSpPr>
          <p:cNvPr id="3" name="Text Placeholder 2"/>
          <p:cNvSpPr>
            <a:spLocks noGrp="1"/>
          </p:cNvSpPr>
          <p:nvPr>
            <p:ph type="body" sz="quarter" idx="13"/>
          </p:nvPr>
        </p:nvSpPr>
        <p:spPr>
          <a:solidFill>
            <a:schemeClr val="bg1">
              <a:lumMod val="95000"/>
            </a:schemeClr>
          </a:solidFill>
          <a:ln>
            <a:noFill/>
          </a:ln>
          <a:effectLst>
            <a:outerShdw blurRad="50800" dist="38100" dir="2700000" algn="tl" rotWithShape="0">
              <a:prstClr val="black">
                <a:alpha val="40000"/>
              </a:prstClr>
            </a:outerShdw>
          </a:effectLst>
        </p:spPr>
        <p:txBody>
          <a:bodyPr vert="horz" lIns="72000" tIns="46800" rIns="72000" bIns="46800" rtlCol="0" anchor="t">
            <a:spAutoFit/>
          </a:bodyPr>
          <a:lstStyle/>
          <a:p>
            <a:pPr marL="0" indent="0">
              <a:buNone/>
            </a:pPr>
            <a:r>
              <a:rPr lang="en-US" altLang="ko-KR" dirty="0" smtClean="0"/>
              <a:t>To-Be </a:t>
            </a:r>
            <a:r>
              <a:rPr lang="en-US" altLang="ko-KR" dirty="0"/>
              <a:t>Product Specification </a:t>
            </a:r>
            <a:r>
              <a:rPr lang="en-US" altLang="ko-KR" dirty="0" smtClean="0"/>
              <a:t>Model</a:t>
            </a:r>
            <a:endParaRPr lang="en-US" altLang="ko-KR" dirty="0"/>
          </a:p>
        </p:txBody>
      </p:sp>
      <p:sp>
        <p:nvSpPr>
          <p:cNvPr id="4" name="Slide Number Placeholder 3"/>
          <p:cNvSpPr>
            <a:spLocks noGrp="1"/>
          </p:cNvSpPr>
          <p:nvPr>
            <p:ph type="sldNum" sz="quarter" idx="4"/>
          </p:nvPr>
        </p:nvSpPr>
        <p:spPr/>
        <p:txBody>
          <a:bodyPr/>
          <a:lstStyle/>
          <a:p>
            <a:fld id="{3801209A-EBCB-4229-9A21-B7869465F47A}" type="slidenum">
              <a:rPr lang="en-US" altLang="ko-KR" smtClean="0"/>
              <a:pPr/>
              <a:t>21</a:t>
            </a:fld>
            <a:r>
              <a:rPr lang="en-US" altLang="ko-KR" smtClean="0"/>
              <a:t> </a:t>
            </a:r>
            <a:endParaRPr lang="ko-KR" altLang="en-US" dirty="0"/>
          </a:p>
        </p:txBody>
      </p:sp>
      <p:cxnSp>
        <p:nvCxnSpPr>
          <p:cNvPr id="18" name="Straight Connector 17"/>
          <p:cNvCxnSpPr>
            <a:stCxn id="6" idx="4"/>
            <a:endCxn id="8" idx="0"/>
          </p:cNvCxnSpPr>
          <p:nvPr/>
        </p:nvCxnSpPr>
        <p:spPr>
          <a:xfrm rot="16200000" flipH="1">
            <a:off x="3668797" y="2126414"/>
            <a:ext cx="798513" cy="1274054"/>
          </a:xfrm>
          <a:prstGeom prst="bentConnector3">
            <a:avLst>
              <a:gd name="adj1"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p:cNvCxnSpPr>
            <a:stCxn id="7" idx="0"/>
            <a:endCxn id="6" idx="4"/>
          </p:cNvCxnSpPr>
          <p:nvPr/>
        </p:nvCxnSpPr>
        <p:spPr>
          <a:xfrm flipV="1">
            <a:off x="3431026" y="2364185"/>
            <a:ext cx="0" cy="798513"/>
          </a:xfrm>
          <a:prstGeom prst="straightConnector1">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Straight Connector 25"/>
          <p:cNvCxnSpPr>
            <a:stCxn id="12" idx="2"/>
            <a:endCxn id="13" idx="0"/>
          </p:cNvCxnSpPr>
          <p:nvPr/>
        </p:nvCxnSpPr>
        <p:spPr>
          <a:xfrm rot="5400000">
            <a:off x="4942851" y="4538620"/>
            <a:ext cx="798513" cy="1274054"/>
          </a:xfrm>
          <a:prstGeom prst="bentConnector3">
            <a:avLst>
              <a:gd name="adj1"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 name="Flowchart: Data 5"/>
          <p:cNvSpPr/>
          <p:nvPr/>
        </p:nvSpPr>
        <p:spPr>
          <a:xfrm>
            <a:off x="2935251" y="1956594"/>
            <a:ext cx="991549" cy="407590"/>
          </a:xfrm>
          <a:prstGeom prst="flowChartInputOutput">
            <a:avLst/>
          </a:prstGeom>
          <a:solidFill>
            <a:schemeClr val="accent5">
              <a:lumMod val="10000"/>
              <a:lumOff val="90000"/>
            </a:schemeClr>
          </a:solidFill>
          <a:ln>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100" dirty="0">
                <a:solidFill>
                  <a:schemeClr val="tx1"/>
                </a:solidFill>
              </a:rPr>
              <a:t>Product</a:t>
            </a:r>
          </a:p>
        </p:txBody>
      </p:sp>
      <p:sp>
        <p:nvSpPr>
          <p:cNvPr id="7" name="Rectangle 6"/>
          <p:cNvSpPr/>
          <p:nvPr/>
        </p:nvSpPr>
        <p:spPr>
          <a:xfrm>
            <a:off x="2935251" y="3162697"/>
            <a:ext cx="991549" cy="407590"/>
          </a:xfrm>
          <a:prstGeom prst="rect">
            <a:avLst/>
          </a:prstGeom>
          <a:solidFill>
            <a:schemeClr val="accent5">
              <a:lumMod val="10000"/>
              <a:lumOff val="90000"/>
            </a:schemeClr>
          </a:solidFill>
          <a:ln>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100" dirty="0">
                <a:solidFill>
                  <a:schemeClr val="tx1"/>
                </a:solidFill>
              </a:rPr>
              <a:t>Package</a:t>
            </a:r>
          </a:p>
          <a:p>
            <a:pPr algn="ctr"/>
            <a:r>
              <a:rPr lang="en-US" sz="1100" dirty="0">
                <a:solidFill>
                  <a:schemeClr val="tx1"/>
                </a:solidFill>
              </a:rPr>
              <a:t>(Clinical)</a:t>
            </a:r>
          </a:p>
        </p:txBody>
      </p:sp>
      <p:sp>
        <p:nvSpPr>
          <p:cNvPr id="8" name="Rectangle 7"/>
          <p:cNvSpPr/>
          <p:nvPr/>
        </p:nvSpPr>
        <p:spPr>
          <a:xfrm>
            <a:off x="4209305" y="3162697"/>
            <a:ext cx="991549" cy="407590"/>
          </a:xfrm>
          <a:prstGeom prst="rect">
            <a:avLst/>
          </a:prstGeom>
          <a:solidFill>
            <a:schemeClr val="accent5">
              <a:lumMod val="10000"/>
              <a:lumOff val="90000"/>
            </a:schemeClr>
          </a:solidFill>
          <a:ln>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100" dirty="0">
                <a:solidFill>
                  <a:schemeClr val="tx1"/>
                </a:solidFill>
              </a:rPr>
              <a:t>Package</a:t>
            </a:r>
          </a:p>
          <a:p>
            <a:pPr algn="ctr"/>
            <a:r>
              <a:rPr lang="en-US" sz="1100" dirty="0">
                <a:solidFill>
                  <a:schemeClr val="tx1"/>
                </a:solidFill>
              </a:rPr>
              <a:t>(Hospital)</a:t>
            </a:r>
          </a:p>
        </p:txBody>
      </p:sp>
      <p:sp>
        <p:nvSpPr>
          <p:cNvPr id="9" name="Rectangle 8"/>
          <p:cNvSpPr/>
          <p:nvPr/>
        </p:nvSpPr>
        <p:spPr>
          <a:xfrm>
            <a:off x="5483359" y="3162697"/>
            <a:ext cx="991549" cy="407590"/>
          </a:xfrm>
          <a:prstGeom prst="rect">
            <a:avLst/>
          </a:prstGeom>
          <a:solidFill>
            <a:schemeClr val="accent5">
              <a:lumMod val="10000"/>
              <a:lumOff val="90000"/>
            </a:schemeClr>
          </a:solidFill>
          <a:ln>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100" dirty="0">
                <a:solidFill>
                  <a:schemeClr val="tx1"/>
                </a:solidFill>
              </a:rPr>
              <a:t>Package</a:t>
            </a:r>
          </a:p>
          <a:p>
            <a:pPr algn="ctr"/>
            <a:r>
              <a:rPr lang="en-US" sz="1100" dirty="0">
                <a:solidFill>
                  <a:schemeClr val="tx1"/>
                </a:solidFill>
              </a:rPr>
              <a:t>(Dental)</a:t>
            </a:r>
          </a:p>
        </p:txBody>
      </p:sp>
      <p:sp>
        <p:nvSpPr>
          <p:cNvPr id="10" name="Flowchart: Predefined Process 9"/>
          <p:cNvSpPr/>
          <p:nvPr/>
        </p:nvSpPr>
        <p:spPr>
          <a:xfrm>
            <a:off x="2935251" y="4368800"/>
            <a:ext cx="991549" cy="407590"/>
          </a:xfrm>
          <a:prstGeom prst="flowChartPredefinedProcess">
            <a:avLst/>
          </a:prstGeom>
          <a:solidFill>
            <a:schemeClr val="accent1">
              <a:lumMod val="20000"/>
              <a:lumOff val="80000"/>
            </a:schemeClr>
          </a:solidFill>
          <a:ln>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100" dirty="0">
                <a:solidFill>
                  <a:schemeClr val="tx1"/>
                </a:solidFill>
              </a:rPr>
              <a:t>Benefit</a:t>
            </a:r>
          </a:p>
          <a:p>
            <a:pPr algn="ctr"/>
            <a:r>
              <a:rPr lang="en-US" sz="1100" dirty="0">
                <a:solidFill>
                  <a:schemeClr val="tx1"/>
                </a:solidFill>
              </a:rPr>
              <a:t>(R&amp;B)</a:t>
            </a:r>
          </a:p>
        </p:txBody>
      </p:sp>
      <p:sp>
        <p:nvSpPr>
          <p:cNvPr id="11" name="Flowchart: Predefined Process 10"/>
          <p:cNvSpPr/>
          <p:nvPr/>
        </p:nvSpPr>
        <p:spPr>
          <a:xfrm>
            <a:off x="4209305" y="4368800"/>
            <a:ext cx="991549" cy="407590"/>
          </a:xfrm>
          <a:prstGeom prst="flowChartPredefinedProcess">
            <a:avLst/>
          </a:prstGeom>
          <a:solidFill>
            <a:schemeClr val="accent1">
              <a:lumMod val="20000"/>
              <a:lumOff val="80000"/>
            </a:schemeClr>
          </a:solidFill>
          <a:ln>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altLang="ko-KR" sz="1100" dirty="0">
                <a:solidFill>
                  <a:schemeClr val="tx1"/>
                </a:solidFill>
              </a:rPr>
              <a:t>Benefit</a:t>
            </a:r>
            <a:endParaRPr lang="en-US" sz="1100" dirty="0">
              <a:solidFill>
                <a:schemeClr val="tx1"/>
              </a:solidFill>
            </a:endParaRPr>
          </a:p>
          <a:p>
            <a:pPr algn="ctr"/>
            <a:r>
              <a:rPr lang="en-US" sz="1100" dirty="0">
                <a:solidFill>
                  <a:schemeClr val="tx1"/>
                </a:solidFill>
              </a:rPr>
              <a:t>(Surgical)</a:t>
            </a:r>
          </a:p>
        </p:txBody>
      </p:sp>
      <p:sp>
        <p:nvSpPr>
          <p:cNvPr id="12" name="Flowchart: Predefined Process 11"/>
          <p:cNvSpPr/>
          <p:nvPr/>
        </p:nvSpPr>
        <p:spPr>
          <a:xfrm>
            <a:off x="5483359" y="4368800"/>
            <a:ext cx="991549" cy="407590"/>
          </a:xfrm>
          <a:prstGeom prst="flowChartPredefinedProcess">
            <a:avLst/>
          </a:prstGeom>
          <a:solidFill>
            <a:schemeClr val="accent1">
              <a:lumMod val="20000"/>
              <a:lumOff val="80000"/>
            </a:schemeClr>
          </a:solidFill>
          <a:ln>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altLang="ko-KR" sz="1100" dirty="0">
                <a:solidFill>
                  <a:schemeClr val="tx1"/>
                </a:solidFill>
              </a:rPr>
              <a:t>Benefit</a:t>
            </a:r>
            <a:endParaRPr lang="en-US" sz="1100" dirty="0">
              <a:solidFill>
                <a:schemeClr val="tx1"/>
              </a:solidFill>
            </a:endParaRPr>
          </a:p>
          <a:p>
            <a:pPr algn="ctr"/>
            <a:r>
              <a:rPr lang="en-US" sz="1100" dirty="0">
                <a:solidFill>
                  <a:schemeClr val="tx1"/>
                </a:solidFill>
              </a:rPr>
              <a:t> (X-Ray)</a:t>
            </a:r>
          </a:p>
        </p:txBody>
      </p:sp>
      <p:sp>
        <p:nvSpPr>
          <p:cNvPr id="13" name="Flowchart: Predefined Process 12"/>
          <p:cNvSpPr/>
          <p:nvPr/>
        </p:nvSpPr>
        <p:spPr>
          <a:xfrm>
            <a:off x="4209305" y="5574903"/>
            <a:ext cx="991549" cy="407590"/>
          </a:xfrm>
          <a:prstGeom prst="flowChartPredefinedProcess">
            <a:avLst/>
          </a:prstGeom>
          <a:solidFill>
            <a:schemeClr val="accent1">
              <a:lumMod val="20000"/>
              <a:lumOff val="80000"/>
            </a:schemeClr>
          </a:solidFill>
          <a:ln>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altLang="ko-KR" sz="1100" dirty="0">
                <a:solidFill>
                  <a:schemeClr val="tx1"/>
                </a:solidFill>
              </a:rPr>
              <a:t>Benefit</a:t>
            </a:r>
            <a:endParaRPr lang="en-US" sz="1100" dirty="0">
              <a:solidFill>
                <a:schemeClr val="tx1"/>
              </a:solidFill>
            </a:endParaRPr>
          </a:p>
          <a:p>
            <a:pPr algn="ctr"/>
            <a:r>
              <a:rPr lang="en-US" sz="1100" dirty="0">
                <a:solidFill>
                  <a:schemeClr val="tx1"/>
                </a:solidFill>
              </a:rPr>
              <a:t> (</a:t>
            </a:r>
            <a:r>
              <a:rPr lang="en-US" altLang="ko-KR" sz="1100" dirty="0">
                <a:solidFill>
                  <a:schemeClr val="tx1"/>
                </a:solidFill>
              </a:rPr>
              <a:t>Chest</a:t>
            </a:r>
            <a:r>
              <a:rPr lang="en-US" sz="1100" dirty="0">
                <a:solidFill>
                  <a:schemeClr val="tx1"/>
                </a:solidFill>
              </a:rPr>
              <a:t>)</a:t>
            </a:r>
          </a:p>
        </p:txBody>
      </p:sp>
      <p:sp>
        <p:nvSpPr>
          <p:cNvPr id="14" name="Flowchart: Predefined Process 13"/>
          <p:cNvSpPr/>
          <p:nvPr/>
        </p:nvSpPr>
        <p:spPr>
          <a:xfrm>
            <a:off x="5483359" y="5574903"/>
            <a:ext cx="991549" cy="407590"/>
          </a:xfrm>
          <a:prstGeom prst="flowChartPredefinedProcess">
            <a:avLst/>
          </a:prstGeom>
          <a:solidFill>
            <a:schemeClr val="accent1">
              <a:lumMod val="20000"/>
              <a:lumOff val="80000"/>
            </a:schemeClr>
          </a:solidFill>
          <a:ln>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altLang="ko-KR" sz="1100" dirty="0">
                <a:solidFill>
                  <a:schemeClr val="tx1"/>
                </a:solidFill>
              </a:rPr>
              <a:t>Benefit</a:t>
            </a:r>
            <a:endParaRPr lang="en-US" sz="1100" dirty="0">
              <a:solidFill>
                <a:schemeClr val="tx1"/>
              </a:solidFill>
            </a:endParaRPr>
          </a:p>
          <a:p>
            <a:pPr algn="ctr"/>
            <a:r>
              <a:rPr lang="en-US" sz="1100" dirty="0">
                <a:solidFill>
                  <a:schemeClr val="tx1"/>
                </a:solidFill>
              </a:rPr>
              <a:t> (Heart)</a:t>
            </a:r>
          </a:p>
        </p:txBody>
      </p:sp>
      <p:sp>
        <p:nvSpPr>
          <p:cNvPr id="34" name="Rectangle 33"/>
          <p:cNvSpPr/>
          <p:nvPr/>
        </p:nvSpPr>
        <p:spPr>
          <a:xfrm>
            <a:off x="6757413" y="3162697"/>
            <a:ext cx="991549" cy="407590"/>
          </a:xfrm>
          <a:prstGeom prst="rect">
            <a:avLst/>
          </a:prstGeom>
          <a:solidFill>
            <a:schemeClr val="accent5">
              <a:lumMod val="10000"/>
              <a:lumOff val="90000"/>
            </a:schemeClr>
          </a:solidFill>
          <a:ln>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100" dirty="0">
                <a:solidFill>
                  <a:schemeClr val="tx1"/>
                </a:solidFill>
              </a:rPr>
              <a:t>Class 1</a:t>
            </a:r>
          </a:p>
        </p:txBody>
      </p:sp>
      <p:sp>
        <p:nvSpPr>
          <p:cNvPr id="35" name="Rectangle 34"/>
          <p:cNvSpPr/>
          <p:nvPr/>
        </p:nvSpPr>
        <p:spPr>
          <a:xfrm>
            <a:off x="8031468" y="3162697"/>
            <a:ext cx="991549" cy="407590"/>
          </a:xfrm>
          <a:prstGeom prst="rect">
            <a:avLst/>
          </a:prstGeom>
          <a:solidFill>
            <a:schemeClr val="accent5">
              <a:lumMod val="10000"/>
              <a:lumOff val="90000"/>
            </a:schemeClr>
          </a:solidFill>
          <a:ln>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altLang="ko-KR" sz="1100" dirty="0">
                <a:solidFill>
                  <a:schemeClr val="tx1"/>
                </a:solidFill>
              </a:rPr>
              <a:t>Class 2</a:t>
            </a:r>
          </a:p>
        </p:txBody>
      </p:sp>
      <p:cxnSp>
        <p:nvCxnSpPr>
          <p:cNvPr id="36" name="Straight Connector 35"/>
          <p:cNvCxnSpPr>
            <a:stCxn id="6" idx="5"/>
            <a:endCxn id="34" idx="0"/>
          </p:cNvCxnSpPr>
          <p:nvPr/>
        </p:nvCxnSpPr>
        <p:spPr>
          <a:xfrm>
            <a:off x="3827645" y="2160390"/>
            <a:ext cx="3425543" cy="1002308"/>
          </a:xfrm>
          <a:prstGeom prst="bentConnector2">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54" name="Straight Connector 18"/>
          <p:cNvCxnSpPr>
            <a:stCxn id="9" idx="0"/>
            <a:endCxn id="6" idx="4"/>
          </p:cNvCxnSpPr>
          <p:nvPr/>
        </p:nvCxnSpPr>
        <p:spPr>
          <a:xfrm rot="16200000" flipV="1">
            <a:off x="4305824" y="1489387"/>
            <a:ext cx="798513" cy="2548108"/>
          </a:xfrm>
          <a:prstGeom prst="bentConnector3">
            <a:avLst>
              <a:gd name="adj1"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Straight Connector 35"/>
          <p:cNvCxnSpPr>
            <a:stCxn id="6" idx="5"/>
            <a:endCxn id="35" idx="0"/>
          </p:cNvCxnSpPr>
          <p:nvPr/>
        </p:nvCxnSpPr>
        <p:spPr>
          <a:xfrm>
            <a:off x="3827645" y="2160390"/>
            <a:ext cx="4699598" cy="1002308"/>
          </a:xfrm>
          <a:prstGeom prst="bentConnector2">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a:stCxn id="8" idx="2"/>
            <a:endCxn id="11" idx="0"/>
          </p:cNvCxnSpPr>
          <p:nvPr/>
        </p:nvCxnSpPr>
        <p:spPr>
          <a:xfrm>
            <a:off x="4705080" y="3570288"/>
            <a:ext cx="0" cy="798513"/>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Straight Connector 18"/>
          <p:cNvCxnSpPr>
            <a:stCxn id="10" idx="0"/>
            <a:endCxn id="8" idx="2"/>
          </p:cNvCxnSpPr>
          <p:nvPr/>
        </p:nvCxnSpPr>
        <p:spPr>
          <a:xfrm rot="5400000" flipH="1" flipV="1">
            <a:off x="3668797" y="3332517"/>
            <a:ext cx="798513" cy="1274054"/>
          </a:xfrm>
          <a:prstGeom prst="bentConnector3">
            <a:avLst>
              <a:gd name="adj1"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Straight Connector 18"/>
          <p:cNvCxnSpPr>
            <a:stCxn id="12" idx="0"/>
            <a:endCxn id="8" idx="2"/>
          </p:cNvCxnSpPr>
          <p:nvPr/>
        </p:nvCxnSpPr>
        <p:spPr>
          <a:xfrm rot="16200000" flipV="1">
            <a:off x="4942851" y="3332517"/>
            <a:ext cx="798513" cy="1274054"/>
          </a:xfrm>
          <a:prstGeom prst="bentConnector3">
            <a:avLst>
              <a:gd name="adj1"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7" name="Straight Connector 18"/>
          <p:cNvCxnSpPr>
            <a:stCxn id="14" idx="0"/>
            <a:endCxn id="12" idx="2"/>
          </p:cNvCxnSpPr>
          <p:nvPr/>
        </p:nvCxnSpPr>
        <p:spPr>
          <a:xfrm flipV="1">
            <a:off x="5979134" y="4776391"/>
            <a:ext cx="0" cy="798513"/>
          </a:xfrm>
          <a:prstGeom prst="straightConnector1">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51" name="Group 150"/>
          <p:cNvGrpSpPr/>
          <p:nvPr/>
        </p:nvGrpSpPr>
        <p:grpSpPr>
          <a:xfrm>
            <a:off x="7277637" y="4457072"/>
            <a:ext cx="1225177" cy="1437150"/>
            <a:chOff x="7327602" y="4306474"/>
            <a:chExt cx="1135091" cy="1498830"/>
          </a:xfrm>
          <a:solidFill>
            <a:schemeClr val="accent1">
              <a:lumMod val="20000"/>
              <a:lumOff val="80000"/>
            </a:schemeClr>
          </a:solidFill>
        </p:grpSpPr>
        <p:sp>
          <p:nvSpPr>
            <p:cNvPr id="15" name="Oval 14"/>
            <p:cNvSpPr/>
            <p:nvPr/>
          </p:nvSpPr>
          <p:spPr>
            <a:xfrm>
              <a:off x="7327602" y="4306474"/>
              <a:ext cx="1135090" cy="432000"/>
            </a:xfrm>
            <a:prstGeom prst="ellipse">
              <a:avLst/>
            </a:prstGeom>
            <a:grpFill/>
            <a:ln>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100" dirty="0">
                  <a:solidFill>
                    <a:schemeClr val="tx1"/>
                  </a:solidFill>
                </a:rPr>
                <a:t>Limit</a:t>
              </a:r>
            </a:p>
          </p:txBody>
        </p:sp>
        <p:sp>
          <p:nvSpPr>
            <p:cNvPr id="16" name="Oval 15"/>
            <p:cNvSpPr/>
            <p:nvPr/>
          </p:nvSpPr>
          <p:spPr>
            <a:xfrm>
              <a:off x="7327602" y="4839889"/>
              <a:ext cx="1135090" cy="432000"/>
            </a:xfrm>
            <a:prstGeom prst="ellipse">
              <a:avLst/>
            </a:prstGeom>
            <a:grpFill/>
            <a:ln>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altLang="ko-KR" sz="1100" dirty="0">
                  <a:solidFill>
                    <a:schemeClr val="tx1"/>
                  </a:solidFill>
                </a:rPr>
                <a:t>Deductible</a:t>
              </a:r>
            </a:p>
          </p:txBody>
        </p:sp>
        <p:sp>
          <p:nvSpPr>
            <p:cNvPr id="17" name="Oval 16"/>
            <p:cNvSpPr/>
            <p:nvPr/>
          </p:nvSpPr>
          <p:spPr>
            <a:xfrm>
              <a:off x="7327603" y="5373304"/>
              <a:ext cx="1135090" cy="432000"/>
            </a:xfrm>
            <a:prstGeom prst="ellipse">
              <a:avLst/>
            </a:prstGeom>
            <a:grpFill/>
            <a:ln>
              <a:solidFill>
                <a:schemeClr val="tx1"/>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100" dirty="0">
                  <a:solidFill>
                    <a:schemeClr val="tx1"/>
                  </a:solidFill>
                </a:rPr>
                <a:t>Options</a:t>
              </a:r>
            </a:p>
          </p:txBody>
        </p:sp>
      </p:grpSp>
      <p:sp>
        <p:nvSpPr>
          <p:cNvPr id="150" name="Rectangle 149"/>
          <p:cNvSpPr/>
          <p:nvPr/>
        </p:nvSpPr>
        <p:spPr>
          <a:xfrm>
            <a:off x="7141296" y="4368800"/>
            <a:ext cx="1497840" cy="1613693"/>
          </a:xfrm>
          <a:prstGeom prst="rect">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txBody>
          <a:bodyPr lIns="0" tIns="0" rIns="0" bIns="0" rtlCol="0" anchor="ctr"/>
          <a:lstStyle/>
          <a:p>
            <a:pPr algn="ctr"/>
            <a:endParaRPr lang="ko-KR" altLang="en-US" sz="1100"/>
          </a:p>
        </p:txBody>
      </p:sp>
      <p:cxnSp>
        <p:nvCxnSpPr>
          <p:cNvPr id="152" name="Straight Connector 18"/>
          <p:cNvCxnSpPr>
            <a:stCxn id="150" idx="0"/>
            <a:endCxn id="35" idx="2"/>
          </p:cNvCxnSpPr>
          <p:nvPr/>
        </p:nvCxnSpPr>
        <p:spPr>
          <a:xfrm rot="5400000" flipH="1" flipV="1">
            <a:off x="7809473" y="3651031"/>
            <a:ext cx="798513" cy="637027"/>
          </a:xfrm>
          <a:prstGeom prst="bentConnector3">
            <a:avLst>
              <a:gd name="adj1"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5" name="Straight Connector 18"/>
          <p:cNvCxnSpPr>
            <a:stCxn id="150" idx="0"/>
            <a:endCxn id="34" idx="2"/>
          </p:cNvCxnSpPr>
          <p:nvPr/>
        </p:nvCxnSpPr>
        <p:spPr>
          <a:xfrm rot="16200000" flipV="1">
            <a:off x="7172446" y="3651030"/>
            <a:ext cx="798513" cy="637028"/>
          </a:xfrm>
          <a:prstGeom prst="bentConnector3">
            <a:avLst>
              <a:gd name="adj1"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8" name="Straight Connector 18"/>
          <p:cNvCxnSpPr>
            <a:stCxn id="150" idx="1"/>
            <a:endCxn id="14" idx="3"/>
          </p:cNvCxnSpPr>
          <p:nvPr/>
        </p:nvCxnSpPr>
        <p:spPr>
          <a:xfrm rot="10800000" flipV="1">
            <a:off x="6474908" y="5175646"/>
            <a:ext cx="666388" cy="603052"/>
          </a:xfrm>
          <a:prstGeom prst="bentConnector3">
            <a:avLst>
              <a:gd name="adj1" fmla="val 50000"/>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5" name="Rectangle 54"/>
          <p:cNvSpPr/>
          <p:nvPr/>
        </p:nvSpPr>
        <p:spPr>
          <a:xfrm>
            <a:off x="776288" y="1557338"/>
            <a:ext cx="893486" cy="2411576"/>
          </a:xfrm>
          <a:prstGeom prst="rect">
            <a:avLst/>
          </a:prstGeom>
          <a:solidFill>
            <a:schemeClr val="accent5"/>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vert="vert270" wrap="square" lIns="0" tIns="0" rIns="0" bIns="0" rtlCol="0" anchor="ctr">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1200" dirty="0" smtClean="0">
                <a:solidFill>
                  <a:schemeClr val="bg1"/>
                </a:solidFill>
              </a:rPr>
              <a:t>Policy Admin System</a:t>
            </a:r>
            <a:br>
              <a:rPr lang="en-US" sz="1200" dirty="0" smtClean="0">
                <a:solidFill>
                  <a:schemeClr val="bg1"/>
                </a:solidFill>
              </a:rPr>
            </a:br>
            <a:r>
              <a:rPr lang="en-US" sz="1200" dirty="0" smtClean="0">
                <a:solidFill>
                  <a:schemeClr val="bg1"/>
                </a:solidFill>
              </a:rPr>
              <a:t>Components</a:t>
            </a:r>
          </a:p>
          <a:p>
            <a:pPr algn="ctr"/>
            <a:r>
              <a:rPr lang="en-US" sz="1200" dirty="0" smtClean="0">
                <a:solidFill>
                  <a:schemeClr val="bg1"/>
                </a:solidFill>
              </a:rPr>
              <a:t>(G400/RLS/EB)</a:t>
            </a:r>
            <a:endParaRPr lang="en-US" sz="1200" dirty="0">
              <a:solidFill>
                <a:schemeClr val="bg1"/>
              </a:solidFill>
            </a:endParaRPr>
          </a:p>
        </p:txBody>
      </p:sp>
      <p:sp>
        <p:nvSpPr>
          <p:cNvPr id="56" name="Rectangle 55"/>
          <p:cNvSpPr/>
          <p:nvPr/>
        </p:nvSpPr>
        <p:spPr>
          <a:xfrm>
            <a:off x="776288" y="3968914"/>
            <a:ext cx="893486" cy="2412206"/>
          </a:xfrm>
          <a:prstGeom prst="rect">
            <a:avLst/>
          </a:prstGeom>
          <a:solidFill>
            <a:schemeClr val="accent1"/>
          </a:solidFill>
          <a:ln w="31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vert="vert270" wrap="square" lIns="0" tIns="0" rIns="0" bIns="0" rtlCol="0" anchor="ctr">
            <a:noAutofit/>
          </a:bodyP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en-US" sz="1200" dirty="0" smtClean="0">
                <a:solidFill>
                  <a:schemeClr val="bg1"/>
                </a:solidFill>
              </a:rPr>
              <a:t>Health Claims System</a:t>
            </a:r>
          </a:p>
          <a:p>
            <a:pPr algn="ctr"/>
            <a:r>
              <a:rPr lang="en-US" sz="1200" dirty="0" smtClean="0">
                <a:solidFill>
                  <a:schemeClr val="bg1"/>
                </a:solidFill>
              </a:rPr>
              <a:t>Components</a:t>
            </a:r>
          </a:p>
          <a:p>
            <a:pPr algn="ctr"/>
            <a:r>
              <a:rPr lang="en-US" sz="1200" dirty="0" smtClean="0">
                <a:solidFill>
                  <a:schemeClr val="bg1"/>
                </a:solidFill>
              </a:rPr>
              <a:t>(FINEOS)</a:t>
            </a:r>
            <a:endParaRPr lang="en-US" sz="1200" dirty="0">
              <a:solidFill>
                <a:schemeClr val="bg1"/>
              </a:solidFill>
            </a:endParaRPr>
          </a:p>
        </p:txBody>
      </p:sp>
      <p:sp>
        <p:nvSpPr>
          <p:cNvPr id="31" name="TextBox 30"/>
          <p:cNvSpPr txBox="1"/>
          <p:nvPr/>
        </p:nvSpPr>
        <p:spPr>
          <a:xfrm>
            <a:off x="950520" y="1288654"/>
            <a:ext cx="545021" cy="184666"/>
          </a:xfrm>
          <a:prstGeom prst="rect">
            <a:avLst/>
          </a:prstGeom>
          <a:noFill/>
        </p:spPr>
        <p:txBody>
          <a:bodyPr wrap="none" lIns="0" tIns="0" rIns="0" bIns="0" rtlCol="0">
            <a:spAutoFit/>
          </a:bodyPr>
          <a:lstStyle/>
          <a:p>
            <a:pPr algn="ctr"/>
            <a:r>
              <a:rPr lang="en-US" altLang="ko-KR" sz="1200" u="sng" dirty="0" smtClean="0">
                <a:solidFill>
                  <a:schemeClr val="tx1"/>
                </a:solidFill>
                <a:latin typeface="Arial" pitchFamily="34" charset="0"/>
                <a:cs typeface="Arial" pitchFamily="34" charset="0"/>
              </a:rPr>
              <a:t>System</a:t>
            </a:r>
            <a:endParaRPr lang="ko-KR" altLang="en-US" sz="1200" u="sng" dirty="0" smtClean="0">
              <a:solidFill>
                <a:schemeClr val="tx1"/>
              </a:solidFill>
              <a:latin typeface="Arial" pitchFamily="34" charset="0"/>
              <a:cs typeface="Arial" pitchFamily="34" charset="0"/>
            </a:endParaRPr>
          </a:p>
        </p:txBody>
      </p:sp>
      <p:sp>
        <p:nvSpPr>
          <p:cNvPr id="65" name="TextBox 64"/>
          <p:cNvSpPr txBox="1"/>
          <p:nvPr/>
        </p:nvSpPr>
        <p:spPr>
          <a:xfrm>
            <a:off x="1778686" y="1288654"/>
            <a:ext cx="940963" cy="184666"/>
          </a:xfrm>
          <a:prstGeom prst="rect">
            <a:avLst/>
          </a:prstGeom>
          <a:noFill/>
        </p:spPr>
        <p:txBody>
          <a:bodyPr wrap="none" lIns="0" tIns="0" rIns="0" bIns="0" rtlCol="0">
            <a:spAutoFit/>
          </a:bodyPr>
          <a:lstStyle/>
          <a:p>
            <a:pPr algn="ctr"/>
            <a:r>
              <a:rPr lang="en-US" altLang="ko-KR" sz="1200" u="sng" dirty="0" smtClean="0">
                <a:solidFill>
                  <a:schemeClr val="tx1"/>
                </a:solidFill>
                <a:latin typeface="Arial" pitchFamily="34" charset="0"/>
                <a:cs typeface="Arial" pitchFamily="34" charset="0"/>
              </a:rPr>
              <a:t>Components</a:t>
            </a:r>
            <a:endParaRPr lang="ko-KR" altLang="en-US" sz="1200" u="sng" dirty="0" smtClean="0">
              <a:solidFill>
                <a:schemeClr val="tx1"/>
              </a:solidFill>
              <a:latin typeface="Arial" pitchFamily="34" charset="0"/>
              <a:cs typeface="Arial" pitchFamily="34" charset="0"/>
            </a:endParaRPr>
          </a:p>
        </p:txBody>
      </p:sp>
      <p:sp>
        <p:nvSpPr>
          <p:cNvPr id="69" name="TextBox 68"/>
          <p:cNvSpPr txBox="1"/>
          <p:nvPr/>
        </p:nvSpPr>
        <p:spPr>
          <a:xfrm>
            <a:off x="5187256" y="1288654"/>
            <a:ext cx="1583768" cy="184666"/>
          </a:xfrm>
          <a:prstGeom prst="rect">
            <a:avLst/>
          </a:prstGeom>
          <a:noFill/>
        </p:spPr>
        <p:txBody>
          <a:bodyPr wrap="none" lIns="0" tIns="0" rIns="0" bIns="0" rtlCol="0">
            <a:spAutoFit/>
          </a:bodyPr>
          <a:lstStyle/>
          <a:p>
            <a:pPr algn="ctr"/>
            <a:r>
              <a:rPr lang="en-US" altLang="ko-KR" sz="1200" u="sng" dirty="0" smtClean="0">
                <a:solidFill>
                  <a:schemeClr val="tx1"/>
                </a:solidFill>
                <a:latin typeface="Arial" pitchFamily="34" charset="0"/>
                <a:cs typeface="Arial" pitchFamily="34" charset="0"/>
              </a:rPr>
              <a:t>Product Specification</a:t>
            </a:r>
            <a:endParaRPr lang="ko-KR" altLang="en-US" sz="1200" u="sng" dirty="0" smtClean="0">
              <a:solidFill>
                <a:schemeClr val="tx1"/>
              </a:solidFill>
              <a:latin typeface="Arial" pitchFamily="34" charset="0"/>
              <a:cs typeface="Arial" pitchFamily="34" charset="0"/>
            </a:endParaRPr>
          </a:p>
        </p:txBody>
      </p:sp>
      <p:sp>
        <p:nvSpPr>
          <p:cNvPr id="32" name="Down Arrow 31"/>
          <p:cNvSpPr/>
          <p:nvPr/>
        </p:nvSpPr>
        <p:spPr>
          <a:xfrm>
            <a:off x="2146852" y="2662978"/>
            <a:ext cx="238539" cy="200926"/>
          </a:xfrm>
          <a:prstGeom prst="downArrow">
            <a:avLst/>
          </a:prstGeom>
          <a:solidFill>
            <a:schemeClr val="bg1">
              <a:lumMod val="50000"/>
            </a:schemeClr>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ko-KR" altLang="en-US"/>
          </a:p>
        </p:txBody>
      </p:sp>
      <p:sp>
        <p:nvSpPr>
          <p:cNvPr id="70" name="Down Arrow 69"/>
          <p:cNvSpPr/>
          <p:nvPr/>
        </p:nvSpPr>
        <p:spPr>
          <a:xfrm>
            <a:off x="2146852" y="3869081"/>
            <a:ext cx="238539" cy="200926"/>
          </a:xfrm>
          <a:prstGeom prst="downArrow">
            <a:avLst/>
          </a:prstGeom>
          <a:solidFill>
            <a:schemeClr val="bg1">
              <a:lumMod val="50000"/>
            </a:schemeClr>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ko-KR" altLang="en-US"/>
          </a:p>
        </p:txBody>
      </p:sp>
      <p:sp>
        <p:nvSpPr>
          <p:cNvPr id="71" name="Down Arrow 70"/>
          <p:cNvSpPr/>
          <p:nvPr/>
        </p:nvSpPr>
        <p:spPr>
          <a:xfrm>
            <a:off x="2146852" y="5075184"/>
            <a:ext cx="238539" cy="200926"/>
          </a:xfrm>
          <a:prstGeom prst="downArrow">
            <a:avLst/>
          </a:prstGeom>
          <a:solidFill>
            <a:schemeClr val="bg1">
              <a:lumMod val="50000"/>
            </a:schemeClr>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27918952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Title 2"/>
          <p:cNvSpPr>
            <a:spLocks noGrp="1"/>
          </p:cNvSpPr>
          <p:nvPr>
            <p:ph type="title"/>
          </p:nvPr>
        </p:nvSpPr>
        <p:spPr/>
        <p:txBody>
          <a:bodyPr vert="horz" lIns="0" tIns="0" rIns="0" bIns="0" rtlCol="0" anchor="b" anchorCtr="0">
            <a:noAutofit/>
          </a:bodyPr>
          <a:lstStyle/>
          <a:p>
            <a:r>
              <a:rPr lang="fr-FR" altLang="ko-KR" dirty="0" smtClean="0"/>
              <a:t>Product Model</a:t>
            </a:r>
            <a:endParaRPr lang="en-US" dirty="0"/>
          </a:p>
        </p:txBody>
      </p:sp>
      <p:sp>
        <p:nvSpPr>
          <p:cNvPr id="2" name="Text Placeholder 1"/>
          <p:cNvSpPr>
            <a:spLocks noGrp="1"/>
          </p:cNvSpPr>
          <p:nvPr>
            <p:ph type="body" sz="quarter" idx="13"/>
          </p:nvPr>
        </p:nvSpPr>
        <p:spPr>
          <a:solidFill>
            <a:schemeClr val="bg1">
              <a:lumMod val="95000"/>
            </a:schemeClr>
          </a:solidFill>
          <a:ln>
            <a:noFill/>
          </a:ln>
          <a:effectLst>
            <a:outerShdw blurRad="50800" dist="38100" dir="2700000" algn="tl" rotWithShape="0">
              <a:prstClr val="black">
                <a:alpha val="40000"/>
              </a:prstClr>
            </a:outerShdw>
          </a:effectLst>
        </p:spPr>
        <p:txBody>
          <a:bodyPr vert="horz" lIns="72000" tIns="46800" rIns="72000" bIns="46800" rtlCol="0" anchor="t">
            <a:spAutoFit/>
          </a:bodyPr>
          <a:lstStyle/>
          <a:p>
            <a:pPr marL="0" indent="0">
              <a:buNone/>
            </a:pPr>
            <a:r>
              <a:rPr lang="en-US" altLang="ko-KR" dirty="0"/>
              <a:t>Product </a:t>
            </a:r>
            <a:r>
              <a:rPr lang="en-US" altLang="ko-KR" dirty="0" smtClean="0"/>
              <a:t>Configurator Status</a:t>
            </a:r>
            <a:endParaRPr lang="en-US" altLang="ko-KR" dirty="0"/>
          </a:p>
        </p:txBody>
      </p:sp>
      <p:sp>
        <p:nvSpPr>
          <p:cNvPr id="4" name="Slide Number Placeholder 3"/>
          <p:cNvSpPr>
            <a:spLocks noGrp="1"/>
          </p:cNvSpPr>
          <p:nvPr>
            <p:ph type="sldNum" sz="quarter" idx="4"/>
          </p:nvPr>
        </p:nvSpPr>
        <p:spPr/>
        <p:txBody>
          <a:bodyPr/>
          <a:lstStyle/>
          <a:p>
            <a:fld id="{3801209A-EBCB-4229-9A21-B7869465F47A}" type="slidenum">
              <a:rPr lang="fr-FR" smtClean="0"/>
              <a:pPr/>
              <a:t>22</a:t>
            </a:fld>
            <a:endParaRPr lang="fr-FR" dirty="0"/>
          </a:p>
        </p:txBody>
      </p:sp>
      <p:graphicFrame>
        <p:nvGraphicFramePr>
          <p:cNvPr id="7" name="Table 6"/>
          <p:cNvGraphicFramePr>
            <a:graphicFrameLocks noGrp="1"/>
          </p:cNvGraphicFramePr>
          <p:nvPr>
            <p:extLst>
              <p:ext uri="{D42A27DB-BD31-4B8C-83A1-F6EECF244321}">
                <p14:modId xmlns:p14="http://schemas.microsoft.com/office/powerpoint/2010/main" val="3561991670"/>
              </p:ext>
            </p:extLst>
          </p:nvPr>
        </p:nvGraphicFramePr>
        <p:xfrm>
          <a:off x="777000" y="1760538"/>
          <a:ext cx="8352000" cy="4302031"/>
        </p:xfrm>
        <a:graphic>
          <a:graphicData uri="http://schemas.openxmlformats.org/drawingml/2006/table">
            <a:tbl>
              <a:tblPr firstRow="1" firstCol="1" bandRow="1">
                <a:tableStyleId>{5C22544A-7EE6-4342-B048-85BDC9FD1C3A}</a:tableStyleId>
              </a:tblPr>
              <a:tblGrid>
                <a:gridCol w="2088000"/>
                <a:gridCol w="2088000"/>
                <a:gridCol w="2088000"/>
                <a:gridCol w="2088000"/>
              </a:tblGrid>
              <a:tr h="293911">
                <a:tc>
                  <a:txBody>
                    <a:bodyPr/>
                    <a:lstStyle/>
                    <a:p>
                      <a:endParaRPr lang="en-US" sz="1100" dirty="0"/>
                    </a:p>
                  </a:txBody>
                  <a:tcPr/>
                </a:tc>
                <a:tc>
                  <a:txBody>
                    <a:bodyPr/>
                    <a:lstStyle/>
                    <a:p>
                      <a:r>
                        <a:rPr lang="en-US" sz="1100" dirty="0" smtClean="0"/>
                        <a:t>Product Configurator</a:t>
                      </a:r>
                      <a:endParaRPr lang="en-US" sz="1100" dirty="0"/>
                    </a:p>
                  </a:txBody>
                  <a:tcPr/>
                </a:tc>
                <a:tc>
                  <a:txBody>
                    <a:bodyPr/>
                    <a:lstStyle/>
                    <a:p>
                      <a:r>
                        <a:rPr lang="en-US" sz="1100" dirty="0" smtClean="0"/>
                        <a:t>Automatic Provision</a:t>
                      </a:r>
                      <a:endParaRPr lang="en-US" sz="1100" dirty="0"/>
                    </a:p>
                  </a:txBody>
                  <a:tcPr/>
                </a:tc>
                <a:tc>
                  <a:txBody>
                    <a:bodyPr/>
                    <a:lstStyle/>
                    <a:p>
                      <a:r>
                        <a:rPr lang="en-US" sz="1100" dirty="0" smtClean="0"/>
                        <a:t>Configuration Contents</a:t>
                      </a:r>
                      <a:endParaRPr lang="en-US" sz="1100" dirty="0"/>
                    </a:p>
                  </a:txBody>
                  <a:tcPr/>
                </a:tc>
              </a:tr>
              <a:tr h="524842">
                <a:tc>
                  <a:txBody>
                    <a:bodyPr/>
                    <a:lstStyle/>
                    <a:p>
                      <a:r>
                        <a:rPr lang="en-US" sz="1100" dirty="0" smtClean="0"/>
                        <a:t>Life Product (w/o Health)</a:t>
                      </a:r>
                      <a:endParaRPr lang="en-US" sz="1100" dirty="0"/>
                    </a:p>
                  </a:txBody>
                  <a:tcPr/>
                </a:tc>
                <a:tc>
                  <a:txBody>
                    <a:bodyPr/>
                    <a:lstStyle/>
                    <a:p>
                      <a:r>
                        <a:rPr lang="en-US" sz="1100" dirty="0" smtClean="0"/>
                        <a:t>Life</a:t>
                      </a:r>
                      <a:r>
                        <a:rPr lang="en-US" sz="1100" baseline="0" dirty="0" smtClean="0"/>
                        <a:t> Product Configurator (PEGA)</a:t>
                      </a:r>
                      <a:endParaRPr lang="en-US" sz="1100" dirty="0"/>
                    </a:p>
                  </a:txBody>
                  <a:tcPr/>
                </a:tc>
                <a:tc>
                  <a:txBody>
                    <a:bodyPr/>
                    <a:lstStyle/>
                    <a:p>
                      <a:r>
                        <a:rPr lang="en-US" sz="1100" dirty="0" smtClean="0"/>
                        <a:t>RLS</a:t>
                      </a:r>
                    </a:p>
                    <a:p>
                      <a:r>
                        <a:rPr lang="en-US" sz="1100" dirty="0" smtClean="0"/>
                        <a:t>DLFE</a:t>
                      </a:r>
                      <a:endParaRPr lang="en-US" sz="1100" dirty="0"/>
                    </a:p>
                  </a:txBody>
                  <a:tcPr/>
                </a:tc>
                <a:tc>
                  <a:txBody>
                    <a:bodyPr/>
                    <a:lstStyle/>
                    <a:p>
                      <a:r>
                        <a:rPr lang="en-US" sz="1100" dirty="0" smtClean="0"/>
                        <a:t>Plan, Benefit, Charge, Distribution, Premium, Fund, Benefit, Eligibility, Operation</a:t>
                      </a:r>
                      <a:endParaRPr lang="en-US" sz="1100" dirty="0"/>
                    </a:p>
                  </a:txBody>
                  <a:tcPr/>
                </a:tc>
              </a:tr>
              <a:tr h="293911">
                <a:tc rowSpan="2">
                  <a:txBody>
                    <a:bodyPr/>
                    <a:lstStyle/>
                    <a:p>
                      <a:r>
                        <a:rPr lang="en-US" sz="1100" dirty="0" smtClean="0"/>
                        <a:t>P&amp;C Product</a:t>
                      </a:r>
                      <a:endParaRPr lang="en-US" sz="1100" dirty="0"/>
                    </a:p>
                  </a:txBody>
                  <a:tcPr/>
                </a:tc>
                <a:tc>
                  <a:txBody>
                    <a:bodyPr/>
                    <a:lstStyle/>
                    <a:p>
                      <a:r>
                        <a:rPr lang="en-US" sz="1100" dirty="0" smtClean="0"/>
                        <a:t>GTOM Product Configurator (PEGA)</a:t>
                      </a:r>
                      <a:endParaRPr lang="en-US" sz="1100" dirty="0"/>
                    </a:p>
                  </a:txBody>
                  <a:tcPr/>
                </a:tc>
                <a:tc>
                  <a:txBody>
                    <a:bodyPr/>
                    <a:lstStyle/>
                    <a:p>
                      <a:r>
                        <a:rPr lang="en-US" sz="1100" dirty="0" smtClean="0"/>
                        <a:t>GTOM</a:t>
                      </a:r>
                      <a:endParaRPr lang="en-US" sz="1100" dirty="0"/>
                    </a:p>
                  </a:txBody>
                  <a:tcPr/>
                </a:tc>
                <a:tc>
                  <a:txBody>
                    <a:bodyPr/>
                    <a:lstStyle/>
                    <a:p>
                      <a:r>
                        <a:rPr lang="en-US" sz="1100" dirty="0" smtClean="0"/>
                        <a:t>Plan, Benefit, Premium</a:t>
                      </a:r>
                      <a:endParaRPr lang="en-US" sz="1100" dirty="0"/>
                    </a:p>
                  </a:txBody>
                  <a:tcPr/>
                </a:tc>
              </a:tr>
              <a:tr h="178446">
                <a:tc vMerge="1">
                  <a:txBody>
                    <a:bodyPr/>
                    <a:lstStyle/>
                    <a:p>
                      <a:endParaRPr lang="en-US" sz="1200" dirty="0"/>
                    </a:p>
                  </a:txBody>
                  <a:tcPr/>
                </a:tc>
                <a:tc>
                  <a:txBody>
                    <a:bodyPr/>
                    <a:lstStyle/>
                    <a:p>
                      <a:r>
                        <a:rPr lang="en-US" sz="1100" dirty="0" smtClean="0"/>
                        <a:t>Guidewire</a:t>
                      </a:r>
                      <a:endParaRPr lang="en-US" sz="1100" dirty="0"/>
                    </a:p>
                  </a:txBody>
                  <a:tcPr/>
                </a:tc>
                <a:tc>
                  <a:txBody>
                    <a:bodyPr/>
                    <a:lstStyle/>
                    <a:p>
                      <a:r>
                        <a:rPr lang="en-US" sz="1100" dirty="0" smtClean="0"/>
                        <a:t>-</a:t>
                      </a:r>
                      <a:endParaRPr lang="en-US" sz="1100" dirty="0"/>
                    </a:p>
                  </a:txBody>
                  <a:tcPr/>
                </a:tc>
                <a:tc>
                  <a:txBody>
                    <a:bodyPr/>
                    <a:lstStyle/>
                    <a:p>
                      <a:r>
                        <a:rPr lang="en-US" sz="1100" dirty="0" smtClean="0"/>
                        <a:t>Plan, Benefit</a:t>
                      </a:r>
                      <a:endParaRPr lang="en-US" sz="1100" dirty="0"/>
                    </a:p>
                  </a:txBody>
                  <a:tcPr/>
                </a:tc>
              </a:tr>
              <a:tr h="409377">
                <a:tc rowSpan="4">
                  <a:txBody>
                    <a:bodyPr/>
                    <a:lstStyle/>
                    <a:p>
                      <a:r>
                        <a:rPr lang="en-US" sz="1100" dirty="0" smtClean="0"/>
                        <a:t>Group Health Product</a:t>
                      </a:r>
                      <a:endParaRPr lang="en-US" sz="1100" dirty="0"/>
                    </a:p>
                  </a:txBody>
                  <a:tcPr/>
                </a:tc>
                <a:tc>
                  <a:txBody>
                    <a:bodyPr/>
                    <a:lstStyle/>
                    <a:p>
                      <a:r>
                        <a:rPr lang="en-US" sz="1100" b="1" dirty="0" smtClean="0">
                          <a:solidFill>
                            <a:schemeClr val="bg2"/>
                          </a:solidFill>
                        </a:rPr>
                        <a:t>[AS-IS] </a:t>
                      </a:r>
                      <a:r>
                        <a:rPr lang="en-US" sz="1100" dirty="0" smtClean="0"/>
                        <a:t>G/400</a:t>
                      </a:r>
                      <a:endParaRPr lang="en-US" sz="1100" dirty="0"/>
                    </a:p>
                  </a:txBody>
                  <a:tcPr/>
                </a:tc>
                <a:tc>
                  <a:txBody>
                    <a:bodyPr/>
                    <a:lstStyle/>
                    <a:p>
                      <a:r>
                        <a:rPr lang="en-US" sz="1100" dirty="0" smtClean="0"/>
                        <a:t>-</a:t>
                      </a:r>
                      <a:endParaRPr lang="en-US" sz="1100" dirty="0"/>
                    </a:p>
                  </a:txBody>
                  <a:tcPr/>
                </a:tc>
                <a:tc>
                  <a:txBody>
                    <a:bodyPr/>
                    <a:lstStyle/>
                    <a:p>
                      <a:r>
                        <a:rPr lang="en-US" sz="1100" dirty="0" smtClean="0"/>
                        <a:t>Product, Plan, Benefit, Package, Benefit Group</a:t>
                      </a:r>
                      <a:endParaRPr lang="en-US" sz="1100" dirty="0"/>
                    </a:p>
                  </a:txBody>
                  <a:tcPr/>
                </a:tc>
              </a:tr>
              <a:tr h="409377">
                <a:tc vMerge="1">
                  <a:txBody>
                    <a:bodyPr/>
                    <a:lstStyle/>
                    <a:p>
                      <a:endParaRPr lang="en-US" sz="1200" dirty="0"/>
                    </a:p>
                  </a:txBody>
                  <a:tcPr/>
                </a:tc>
                <a:tc>
                  <a:txBody>
                    <a:bodyPr/>
                    <a:lstStyle/>
                    <a:p>
                      <a:r>
                        <a:rPr lang="en-US" sz="1100" b="1" dirty="0" smtClean="0">
                          <a:solidFill>
                            <a:schemeClr val="bg2"/>
                          </a:solidFill>
                        </a:rPr>
                        <a:t>[AS-IS] </a:t>
                      </a:r>
                      <a:r>
                        <a:rPr lang="en-US" sz="1100" dirty="0" smtClean="0"/>
                        <a:t>EB</a:t>
                      </a:r>
                      <a:endParaRPr lang="en-US" sz="1100" dirty="0"/>
                    </a:p>
                  </a:txBody>
                  <a:tcPr>
                    <a:lnB w="28575" cap="flat" cmpd="sng" algn="ctr">
                      <a:solidFill>
                        <a:srgbClr val="C00000"/>
                      </a:solidFill>
                      <a:prstDash val="solid"/>
                      <a:round/>
                      <a:headEnd type="none" w="med" len="med"/>
                      <a:tailEnd type="none" w="med" len="med"/>
                    </a:lnB>
                  </a:tcPr>
                </a:tc>
                <a:tc>
                  <a:txBody>
                    <a:bodyPr/>
                    <a:lstStyle/>
                    <a:p>
                      <a:r>
                        <a:rPr lang="en-US" sz="1100" dirty="0" smtClean="0"/>
                        <a:t>-</a:t>
                      </a:r>
                      <a:endParaRPr lang="en-US" sz="1100" dirty="0"/>
                    </a:p>
                  </a:txBody>
                  <a:tcPr>
                    <a:lnB w="28575" cap="flat" cmpd="sng" algn="ctr">
                      <a:solidFill>
                        <a:srgbClr val="C00000"/>
                      </a:solidFill>
                      <a:prstDash val="solid"/>
                      <a:round/>
                      <a:headEnd type="none" w="med" len="med"/>
                      <a:tailEnd type="none" w="med" len="med"/>
                    </a:lnB>
                  </a:tcPr>
                </a:tc>
                <a:tc>
                  <a:txBody>
                    <a:bodyPr/>
                    <a:lstStyle/>
                    <a:p>
                      <a:r>
                        <a:rPr lang="en-US" sz="1100" dirty="0" smtClean="0"/>
                        <a:t>Product, Plan, Benefit, Package, Benefit Group</a:t>
                      </a:r>
                      <a:endParaRPr lang="en-US" sz="1100" dirty="0"/>
                    </a:p>
                  </a:txBody>
                  <a:tcPr>
                    <a:lnB w="28575" cap="flat" cmpd="sng" algn="ctr">
                      <a:solidFill>
                        <a:srgbClr val="C00000"/>
                      </a:solidFill>
                      <a:prstDash val="solid"/>
                      <a:round/>
                      <a:headEnd type="none" w="med" len="med"/>
                      <a:tailEnd type="none" w="med" len="med"/>
                    </a:lnB>
                  </a:tcPr>
                </a:tc>
              </a:tr>
              <a:tr h="409377">
                <a:tc vMerge="1">
                  <a:txBody>
                    <a:bodyPr/>
                    <a:lstStyle/>
                    <a:p>
                      <a:endParaRPr lang="en-US" sz="1200" dirty="0"/>
                    </a:p>
                  </a:txBody>
                  <a:tcPr/>
                </a:tc>
                <a:tc>
                  <a:txBody>
                    <a:bodyPr/>
                    <a:lstStyle/>
                    <a:p>
                      <a:r>
                        <a:rPr lang="en-US" sz="1100" dirty="0" smtClean="0"/>
                        <a:t>FINEOS</a:t>
                      </a:r>
                      <a:endParaRPr lang="en-US" sz="1100" dirty="0"/>
                    </a:p>
                  </a:txBody>
                  <a:tcPr>
                    <a:lnL w="28575" cap="flat" cmpd="sng" algn="ctr">
                      <a:solidFill>
                        <a:srgbClr val="C00000"/>
                      </a:solidFill>
                      <a:prstDash val="solid"/>
                      <a:round/>
                      <a:headEnd type="none" w="med" len="med"/>
                      <a:tailEnd type="none" w="med" len="med"/>
                    </a:lnL>
                    <a:lnT w="28575" cap="flat" cmpd="sng" algn="ctr">
                      <a:solidFill>
                        <a:srgbClr val="C00000"/>
                      </a:solidFill>
                      <a:prstDash val="solid"/>
                      <a:round/>
                      <a:headEnd type="none" w="med" len="med"/>
                      <a:tailEnd type="none" w="med" len="med"/>
                    </a:lnT>
                    <a:lnB w="28575" cap="flat" cmpd="sng" algn="ctr">
                      <a:solidFill>
                        <a:srgbClr val="C00000"/>
                      </a:solidFill>
                      <a:prstDash val="solid"/>
                      <a:round/>
                      <a:headEnd type="none" w="med" len="med"/>
                      <a:tailEnd type="none" w="med" len="med"/>
                    </a:lnB>
                  </a:tcPr>
                </a:tc>
                <a:tc>
                  <a:txBody>
                    <a:bodyPr/>
                    <a:lstStyle/>
                    <a:p>
                      <a:r>
                        <a:rPr lang="en-US" sz="1100" dirty="0" smtClean="0"/>
                        <a:t>-</a:t>
                      </a:r>
                      <a:endParaRPr lang="en-US" sz="1100" dirty="0"/>
                    </a:p>
                  </a:txBody>
                  <a:tcPr>
                    <a:lnT w="28575" cap="flat" cmpd="sng" algn="ctr">
                      <a:solidFill>
                        <a:srgbClr val="C00000"/>
                      </a:solidFill>
                      <a:prstDash val="solid"/>
                      <a:round/>
                      <a:headEnd type="none" w="med" len="med"/>
                      <a:tailEnd type="none" w="med" len="med"/>
                    </a:lnT>
                    <a:lnB w="28575" cap="flat" cmpd="sng" algn="ctr">
                      <a:solidFill>
                        <a:srgbClr val="C00000"/>
                      </a:solidFill>
                      <a:prstDash val="solid"/>
                      <a:round/>
                      <a:headEnd type="none" w="med" len="med"/>
                      <a:tailEnd type="none" w="med" len="med"/>
                    </a:lnB>
                  </a:tcPr>
                </a:tc>
                <a:tc>
                  <a:txBody>
                    <a:bodyPr/>
                    <a:lstStyle/>
                    <a:p>
                      <a:r>
                        <a:rPr lang="en-US" sz="1100" dirty="0" smtClean="0"/>
                        <a:t>Product, Plan, Benefit, Package, Benefit Group</a:t>
                      </a:r>
                      <a:endParaRPr lang="en-US" sz="1100" dirty="0"/>
                    </a:p>
                  </a:txBody>
                  <a:tcPr>
                    <a:lnR w="28575" cap="flat" cmpd="sng" algn="ctr">
                      <a:solidFill>
                        <a:srgbClr val="C00000"/>
                      </a:solidFill>
                      <a:prstDash val="solid"/>
                      <a:round/>
                      <a:headEnd type="none" w="med" len="med"/>
                      <a:tailEnd type="none" w="med" len="med"/>
                    </a:lnR>
                    <a:lnT w="28575" cap="flat" cmpd="sng" algn="ctr">
                      <a:solidFill>
                        <a:srgbClr val="C00000"/>
                      </a:solidFill>
                      <a:prstDash val="solid"/>
                      <a:round/>
                      <a:headEnd type="none" w="med" len="med"/>
                      <a:tailEnd type="none" w="med" len="med"/>
                    </a:lnT>
                    <a:lnB w="28575" cap="flat" cmpd="sng" algn="ctr">
                      <a:solidFill>
                        <a:srgbClr val="C00000"/>
                      </a:solidFill>
                      <a:prstDash val="solid"/>
                      <a:round/>
                      <a:headEnd type="none" w="med" len="med"/>
                      <a:tailEnd type="none" w="med" len="med"/>
                    </a:lnB>
                  </a:tcPr>
                </a:tc>
              </a:tr>
              <a:tr h="409377">
                <a:tc vMerge="1">
                  <a:txBody>
                    <a:bodyPr/>
                    <a:lstStyle/>
                    <a:p>
                      <a:endParaRPr lang="en-US" sz="1200" dirty="0"/>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b="1" dirty="0" smtClean="0">
                          <a:solidFill>
                            <a:schemeClr val="bg2"/>
                          </a:solidFill>
                        </a:rPr>
                        <a:t>[TO-BE]</a:t>
                      </a:r>
                      <a:r>
                        <a:rPr lang="en-US" sz="1100" b="1" baseline="0" dirty="0" smtClean="0">
                          <a:solidFill>
                            <a:schemeClr val="bg2"/>
                          </a:solidFill>
                        </a:rPr>
                        <a:t> </a:t>
                      </a:r>
                      <a:r>
                        <a:rPr lang="en-US" sz="1100" dirty="0" smtClean="0"/>
                        <a:t>Group Health Product Configurator (PEGA)</a:t>
                      </a:r>
                    </a:p>
                  </a:txBody>
                  <a:tcPr>
                    <a:lnT w="28575" cap="flat" cmpd="sng" algn="ctr">
                      <a:solidFill>
                        <a:srgbClr val="C00000"/>
                      </a:solidFill>
                      <a:prstDash val="solid"/>
                      <a:round/>
                      <a:headEnd type="none" w="med" len="med"/>
                      <a:tailEnd type="none" w="med" len="med"/>
                    </a:lnT>
                  </a:tcPr>
                </a:tc>
                <a:tc>
                  <a:txBody>
                    <a:bodyPr/>
                    <a:lstStyle/>
                    <a:p>
                      <a:r>
                        <a:rPr lang="en-US" sz="1100" dirty="0" smtClean="0"/>
                        <a:t>G/400</a:t>
                      </a:r>
                      <a:endParaRPr lang="en-US" sz="1100" dirty="0"/>
                    </a:p>
                  </a:txBody>
                  <a:tcPr>
                    <a:lnT w="28575" cap="flat" cmpd="sng" algn="ctr">
                      <a:solidFill>
                        <a:srgbClr val="C00000"/>
                      </a:solidFill>
                      <a:prstDash val="solid"/>
                      <a:round/>
                      <a:headEnd type="none" w="med" len="med"/>
                      <a:tailEnd type="none" w="med" len="med"/>
                    </a:lnT>
                  </a:tcPr>
                </a:tc>
                <a:tc>
                  <a:txBody>
                    <a:bodyPr/>
                    <a:lstStyle/>
                    <a:p>
                      <a:r>
                        <a:rPr lang="en-US" sz="1100" dirty="0" smtClean="0"/>
                        <a:t>Product, Plan, Benefit, Package, Benefit Group</a:t>
                      </a:r>
                      <a:endParaRPr lang="en-US" sz="1100" dirty="0"/>
                    </a:p>
                  </a:txBody>
                  <a:tcPr>
                    <a:lnT w="28575" cap="flat" cmpd="sng" algn="ctr">
                      <a:solidFill>
                        <a:srgbClr val="C00000"/>
                      </a:solidFill>
                      <a:prstDash val="solid"/>
                      <a:round/>
                      <a:headEnd type="none" w="med" len="med"/>
                      <a:tailEnd type="none" w="med" len="med"/>
                    </a:lnT>
                  </a:tcPr>
                </a:tc>
              </a:tr>
              <a:tr h="524842">
                <a:tc rowSpan="2">
                  <a:txBody>
                    <a:bodyPr/>
                    <a:lstStyle/>
                    <a:p>
                      <a:r>
                        <a:rPr lang="en-US" sz="1100" dirty="0" smtClean="0"/>
                        <a:t>Individual Health Product</a:t>
                      </a:r>
                      <a:endParaRPr lang="en-US" sz="1100" dirty="0"/>
                    </a:p>
                  </a:txBody>
                  <a:tcPr/>
                </a:tc>
                <a:tc>
                  <a:txBody>
                    <a:bodyPr/>
                    <a:lstStyle/>
                    <a:p>
                      <a:r>
                        <a:rPr lang="en-US" sz="1100" dirty="0" smtClean="0"/>
                        <a:t>Life Product Configurator</a:t>
                      </a:r>
                      <a:endParaRPr lang="en-US" sz="1100" dirty="0"/>
                    </a:p>
                  </a:txBody>
                  <a:tcPr>
                    <a:lnB w="28575" cap="flat" cmpd="sng" algn="ctr">
                      <a:solidFill>
                        <a:srgbClr val="C00000"/>
                      </a:solidFill>
                      <a:prstDash val="solid"/>
                      <a:round/>
                      <a:headEnd type="none" w="med" len="med"/>
                      <a:tailEnd type="none" w="med" len="med"/>
                    </a:lnB>
                  </a:tcPr>
                </a:tc>
                <a:tc>
                  <a:txBody>
                    <a:bodyPr/>
                    <a:lstStyle/>
                    <a:p>
                      <a:r>
                        <a:rPr lang="en-US" sz="1100" dirty="0" smtClean="0"/>
                        <a:t>RLS</a:t>
                      </a:r>
                    </a:p>
                    <a:p>
                      <a:r>
                        <a:rPr lang="en-US" sz="1100" dirty="0" smtClean="0"/>
                        <a:t>DLFE</a:t>
                      </a:r>
                      <a:endParaRPr lang="en-US" sz="1100" dirty="0"/>
                    </a:p>
                  </a:txBody>
                  <a:tcPr>
                    <a:lnB w="28575" cap="flat" cmpd="sng" algn="ctr">
                      <a:solidFill>
                        <a:srgbClr val="C00000"/>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dirty="0" smtClean="0"/>
                        <a:t>Plan, Benefit, Charge, Distribution, Premium, Fund, Benefit, Eligibility, Operation</a:t>
                      </a:r>
                    </a:p>
                  </a:txBody>
                  <a:tcPr>
                    <a:lnB w="28575" cap="flat" cmpd="sng" algn="ctr">
                      <a:solidFill>
                        <a:srgbClr val="C00000"/>
                      </a:solidFill>
                      <a:prstDash val="solid"/>
                      <a:round/>
                      <a:headEnd type="none" w="med" len="med"/>
                      <a:tailEnd type="none" w="med" len="med"/>
                    </a:lnB>
                  </a:tcPr>
                </a:tc>
              </a:tr>
              <a:tr h="409377">
                <a:tc vMerge="1">
                  <a:txBody>
                    <a:bodyPr/>
                    <a:lstStyle/>
                    <a:p>
                      <a:endParaRPr lang="en-US" sz="1200" dirty="0"/>
                    </a:p>
                  </a:txBody>
                  <a:tcPr/>
                </a:tc>
                <a:tc>
                  <a:txBody>
                    <a:bodyPr/>
                    <a:lstStyle/>
                    <a:p>
                      <a:r>
                        <a:rPr lang="en-US" sz="1100" dirty="0" smtClean="0"/>
                        <a:t>FINEOS</a:t>
                      </a:r>
                      <a:endParaRPr lang="en-US" sz="1100" dirty="0"/>
                    </a:p>
                  </a:txBody>
                  <a:tcPr>
                    <a:lnL w="28575" cap="flat" cmpd="sng" algn="ctr">
                      <a:solidFill>
                        <a:srgbClr val="C00000"/>
                      </a:solidFill>
                      <a:prstDash val="solid"/>
                      <a:round/>
                      <a:headEnd type="none" w="med" len="med"/>
                      <a:tailEnd type="none" w="med" len="med"/>
                    </a:lnL>
                    <a:lnT w="28575" cap="flat" cmpd="sng" algn="ctr">
                      <a:solidFill>
                        <a:srgbClr val="C00000"/>
                      </a:solidFill>
                      <a:prstDash val="solid"/>
                      <a:round/>
                      <a:headEnd type="none" w="med" len="med"/>
                      <a:tailEnd type="none" w="med" len="med"/>
                    </a:lnT>
                    <a:lnB w="28575" cap="flat" cmpd="sng" algn="ctr">
                      <a:solidFill>
                        <a:srgbClr val="C00000"/>
                      </a:solidFill>
                      <a:prstDash val="solid"/>
                      <a:round/>
                      <a:headEnd type="none" w="med" len="med"/>
                      <a:tailEnd type="none" w="med" len="med"/>
                    </a:lnB>
                  </a:tcPr>
                </a:tc>
                <a:tc>
                  <a:txBody>
                    <a:bodyPr/>
                    <a:lstStyle/>
                    <a:p>
                      <a:r>
                        <a:rPr lang="en-US" sz="1100" dirty="0" smtClean="0"/>
                        <a:t>-</a:t>
                      </a:r>
                      <a:endParaRPr lang="en-US" sz="1100" dirty="0"/>
                    </a:p>
                  </a:txBody>
                  <a:tcPr>
                    <a:lnT w="28575" cap="flat" cmpd="sng" algn="ctr">
                      <a:solidFill>
                        <a:srgbClr val="C00000"/>
                      </a:solidFill>
                      <a:prstDash val="solid"/>
                      <a:round/>
                      <a:headEnd type="none" w="med" len="med"/>
                      <a:tailEnd type="none" w="med" len="med"/>
                    </a:lnT>
                    <a:lnB w="28575" cap="flat" cmpd="sng" algn="ctr">
                      <a:solidFill>
                        <a:srgbClr val="C00000"/>
                      </a:solidFill>
                      <a:prstDash val="solid"/>
                      <a:round/>
                      <a:headEnd type="none" w="med" len="med"/>
                      <a:tailEnd type="none" w="med" len="med"/>
                    </a:lnB>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100" dirty="0" smtClean="0"/>
                        <a:t>Product, Plan, Benefit, Package, Benefit Group</a:t>
                      </a:r>
                    </a:p>
                  </a:txBody>
                  <a:tcPr>
                    <a:lnR w="28575" cap="flat" cmpd="sng" algn="ctr">
                      <a:solidFill>
                        <a:srgbClr val="C00000"/>
                      </a:solidFill>
                      <a:prstDash val="solid"/>
                      <a:round/>
                      <a:headEnd type="none" w="med" len="med"/>
                      <a:tailEnd type="none" w="med" len="med"/>
                    </a:lnR>
                    <a:lnT w="28575" cap="flat" cmpd="sng" algn="ctr">
                      <a:solidFill>
                        <a:srgbClr val="C00000"/>
                      </a:solidFill>
                      <a:prstDash val="solid"/>
                      <a:round/>
                      <a:headEnd type="none" w="med" len="med"/>
                      <a:tailEnd type="none" w="med" len="med"/>
                    </a:lnT>
                    <a:lnB w="28575" cap="flat" cmpd="sng" algn="ctr">
                      <a:solidFill>
                        <a:srgbClr val="C00000"/>
                      </a:solidFill>
                      <a:prstDash val="solid"/>
                      <a:round/>
                      <a:headEnd type="none" w="med" len="med"/>
                      <a:tailEnd type="none" w="med" len="med"/>
                    </a:lnB>
                  </a:tcPr>
                </a:tc>
              </a:tr>
            </a:tbl>
          </a:graphicData>
        </a:graphic>
      </p:graphicFrame>
      <p:sp>
        <p:nvSpPr>
          <p:cNvPr id="5" name="Rectangle 4"/>
          <p:cNvSpPr/>
          <p:nvPr/>
        </p:nvSpPr>
        <p:spPr>
          <a:xfrm>
            <a:off x="776288" y="1198501"/>
            <a:ext cx="8352000" cy="461665"/>
          </a:xfrm>
          <a:prstGeom prst="rect">
            <a:avLst/>
          </a:prstGeom>
        </p:spPr>
        <p:txBody>
          <a:bodyPr>
            <a:spAutoFit/>
          </a:bodyPr>
          <a:lstStyle/>
          <a:p>
            <a:pPr marL="0" indent="0">
              <a:buNone/>
            </a:pPr>
            <a:r>
              <a:rPr lang="en-US" altLang="ko-KR" sz="1200" dirty="0">
                <a:solidFill>
                  <a:schemeClr val="tx1"/>
                </a:solidFill>
              </a:rPr>
              <a:t>Currently, there is no automatic provision between Product Configurator and </a:t>
            </a:r>
            <a:r>
              <a:rPr lang="en-US" altLang="ko-KR" sz="1200" dirty="0" smtClean="0">
                <a:solidFill>
                  <a:schemeClr val="tx1"/>
                </a:solidFill>
              </a:rPr>
              <a:t>FINEOS. </a:t>
            </a:r>
            <a:r>
              <a:rPr lang="en-US" altLang="ko-KR" sz="1200" dirty="0">
                <a:solidFill>
                  <a:schemeClr val="tx1"/>
                </a:solidFill>
              </a:rPr>
              <a:t>Product Developer needs to configure both Product Configurator and </a:t>
            </a:r>
            <a:r>
              <a:rPr lang="en-US" altLang="ko-KR" sz="1200" dirty="0" smtClean="0">
                <a:solidFill>
                  <a:schemeClr val="tx1"/>
                </a:solidFill>
              </a:rPr>
              <a:t>FINEOS.</a:t>
            </a:r>
            <a:endParaRPr lang="en-US" altLang="ko-KR" sz="1200" dirty="0">
              <a:solidFill>
                <a:schemeClr val="tx1"/>
              </a:solidFill>
            </a:endParaRPr>
          </a:p>
        </p:txBody>
      </p:sp>
    </p:spTree>
    <p:extLst>
      <p:ext uri="{BB962C8B-B14F-4D97-AF65-F5344CB8AC3E}">
        <p14:creationId xmlns:p14="http://schemas.microsoft.com/office/powerpoint/2010/main" val="28791583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0" name="Rounded Rectangle 119"/>
          <p:cNvSpPr/>
          <p:nvPr/>
        </p:nvSpPr>
        <p:spPr bwMode="auto">
          <a:xfrm>
            <a:off x="777000" y="1887227"/>
            <a:ext cx="5557472" cy="2086536"/>
          </a:xfrm>
          <a:prstGeom prst="roundRect">
            <a:avLst>
              <a:gd name="adj" fmla="val 2552"/>
            </a:avLst>
          </a:prstGeom>
          <a:solidFill>
            <a:srgbClr val="FA961E"/>
          </a:solidFill>
          <a:ln w="6350" cap="flat" cmpd="sng" algn="ctr">
            <a:solidFill>
              <a:schemeClr val="accent3">
                <a:lumMod val="50000"/>
              </a:schemeClr>
            </a:solidFill>
            <a:prstDash val="solid"/>
            <a:round/>
            <a:headEnd type="none" w="med" len="med"/>
            <a:tailEnd type="none" w="med" len="med"/>
          </a:ln>
          <a:effectLst/>
        </p:spPr>
        <p:txBody>
          <a:bodyPr vert="horz" wrap="none" lIns="0" tIns="0" rIns="0" bIns="0" numCol="1" rtlCol="0" anchor="t" anchorCtr="0" compatLnSpc="1">
            <a:prstTxWarp prst="textNoShape">
              <a:avLst/>
            </a:prstTxWarp>
          </a:bodyPr>
          <a:lstStyle/>
          <a:p>
            <a:pPr algn="ctr" defTabSz="912813" fontAlgn="auto">
              <a:spcBef>
                <a:spcPts val="0"/>
              </a:spcBef>
              <a:spcAft>
                <a:spcPts val="0"/>
              </a:spcAft>
              <a:defRPr/>
            </a:pPr>
            <a:endParaRPr lang="en-US" sz="1100" b="0" i="1" kern="0" dirty="0" smtClean="0">
              <a:solidFill>
                <a:srgbClr val="103184"/>
              </a:solidFill>
              <a:latin typeface="+mn-lt"/>
              <a:ea typeface="MS PGothic" pitchFamily="34" charset="-128"/>
              <a:cs typeface="Arial" panose="020B0604020202020204" pitchFamily="34" charset="0"/>
            </a:endParaRPr>
          </a:p>
        </p:txBody>
      </p:sp>
      <p:sp>
        <p:nvSpPr>
          <p:cNvPr id="59" name="Rectangle 58"/>
          <p:cNvSpPr/>
          <p:nvPr/>
        </p:nvSpPr>
        <p:spPr>
          <a:xfrm>
            <a:off x="3243145" y="2089137"/>
            <a:ext cx="1656000" cy="1637043"/>
          </a:xfrm>
          <a:prstGeom prst="rect">
            <a:avLst/>
          </a:prstGeom>
          <a:solidFill>
            <a:srgbClr val="91C8EB">
              <a:lumMod val="50000"/>
            </a:srgbClr>
          </a:solidFill>
          <a:ln w="6350" cap="flat" cmpd="sng" algn="ctr">
            <a:solidFill>
              <a:srgbClr val="4B91CD">
                <a:lumMod val="40000"/>
                <a:lumOff val="60000"/>
              </a:srgbClr>
            </a:solidFill>
            <a:prstDash val="solid"/>
            <a:round/>
            <a:headEnd type="none" w="med" len="med"/>
            <a:tailEnd type="none" w="med" len="med"/>
          </a:ln>
          <a:effectLst/>
        </p:spPr>
        <p:txBody>
          <a:bodyPr vert="horz" wrap="none" lIns="45720" tIns="45720" rIns="45720" bIns="45720" numCol="1" rtlCol="0" anchor="t" anchorCtr="0" compatLnSpc="1">
            <a:prstTxWarp prst="textNoShape">
              <a:avLst/>
            </a:prstTxWarp>
          </a:bodyPr>
          <a:lstStyle/>
          <a:p>
            <a:pPr algn="ctr" defTabSz="912813" fontAlgn="auto">
              <a:spcBef>
                <a:spcPts val="0"/>
              </a:spcBef>
              <a:spcAft>
                <a:spcPts val="0"/>
              </a:spcAft>
            </a:pPr>
            <a:r>
              <a:rPr lang="en-US" sz="700" i="1" kern="0" dirty="0">
                <a:solidFill>
                  <a:srgbClr val="91C8EB">
                    <a:lumMod val="20000"/>
                    <a:lumOff val="80000"/>
                  </a:srgbClr>
                </a:solidFill>
                <a:latin typeface="+mn-lt"/>
                <a:ea typeface="MS PGothic" pitchFamily="34" charset="-128"/>
                <a:cs typeface="Arial" panose="020B0604020202020204" pitchFamily="34" charset="0"/>
              </a:rPr>
              <a:t>P&amp;C Product Configurator</a:t>
            </a:r>
          </a:p>
        </p:txBody>
      </p:sp>
      <p:sp>
        <p:nvSpPr>
          <p:cNvPr id="3" name="Title 2"/>
          <p:cNvSpPr>
            <a:spLocks noGrp="1"/>
          </p:cNvSpPr>
          <p:nvPr>
            <p:ph type="title"/>
          </p:nvPr>
        </p:nvSpPr>
        <p:spPr/>
        <p:txBody>
          <a:bodyPr>
            <a:normAutofit/>
          </a:bodyPr>
          <a:lstStyle/>
          <a:p>
            <a:r>
              <a:rPr lang="fr-FR" altLang="ko-KR" dirty="0" smtClean="0"/>
              <a:t>Product Model</a:t>
            </a:r>
            <a:endParaRPr lang="en-US" dirty="0"/>
          </a:p>
        </p:txBody>
      </p:sp>
      <p:sp>
        <p:nvSpPr>
          <p:cNvPr id="6" name="Text Placeholder 5"/>
          <p:cNvSpPr>
            <a:spLocks noGrp="1"/>
          </p:cNvSpPr>
          <p:nvPr>
            <p:ph type="body" sz="quarter" idx="13"/>
          </p:nvPr>
        </p:nvSpPr>
        <p:spPr>
          <a:solidFill>
            <a:schemeClr val="bg1">
              <a:lumMod val="95000"/>
            </a:schemeClr>
          </a:solidFill>
          <a:ln>
            <a:noFill/>
          </a:ln>
          <a:effectLst>
            <a:outerShdw blurRad="50800" dist="38100" dir="2700000" algn="tl" rotWithShape="0">
              <a:prstClr val="black">
                <a:alpha val="40000"/>
              </a:prstClr>
            </a:outerShdw>
          </a:effectLst>
        </p:spPr>
        <p:txBody>
          <a:bodyPr vert="horz" lIns="72000" tIns="46800" rIns="72000" bIns="46800" rtlCol="0" anchor="t">
            <a:spAutoFit/>
          </a:bodyPr>
          <a:lstStyle/>
          <a:p>
            <a:pPr marL="0" indent="0">
              <a:buNone/>
            </a:pPr>
            <a:r>
              <a:rPr lang="en-US" altLang="ko-KR" dirty="0" smtClean="0"/>
              <a:t>To-Be Product Configuration Scenario</a:t>
            </a:r>
            <a:endParaRPr lang="en-US" altLang="ko-KR" dirty="0"/>
          </a:p>
        </p:txBody>
      </p:sp>
      <p:sp>
        <p:nvSpPr>
          <p:cNvPr id="4" name="Slide Number Placeholder 3"/>
          <p:cNvSpPr>
            <a:spLocks noGrp="1"/>
          </p:cNvSpPr>
          <p:nvPr>
            <p:ph type="sldNum" sz="quarter" idx="4"/>
          </p:nvPr>
        </p:nvSpPr>
        <p:spPr/>
        <p:txBody>
          <a:bodyPr/>
          <a:lstStyle/>
          <a:p>
            <a:fld id="{3801209A-EBCB-4229-9A21-B7869465F47A}" type="slidenum">
              <a:rPr lang="fr-FR" smtClean="0">
                <a:latin typeface="+mj-lt"/>
              </a:rPr>
              <a:pPr/>
              <a:t>23</a:t>
            </a:fld>
            <a:endParaRPr lang="fr-FR" dirty="0">
              <a:latin typeface="+mj-lt"/>
            </a:endParaRPr>
          </a:p>
        </p:txBody>
      </p:sp>
      <p:grpSp>
        <p:nvGrpSpPr>
          <p:cNvPr id="2" name="Group 1"/>
          <p:cNvGrpSpPr/>
          <p:nvPr/>
        </p:nvGrpSpPr>
        <p:grpSpPr>
          <a:xfrm>
            <a:off x="827230" y="1967795"/>
            <a:ext cx="530594" cy="358340"/>
            <a:chOff x="865287" y="1967795"/>
            <a:chExt cx="530594" cy="358340"/>
          </a:xfrm>
        </p:grpSpPr>
        <p:grpSp>
          <p:nvGrpSpPr>
            <p:cNvPr id="42" name="Group 41"/>
            <p:cNvGrpSpPr/>
            <p:nvPr/>
          </p:nvGrpSpPr>
          <p:grpSpPr>
            <a:xfrm>
              <a:off x="865287" y="1967795"/>
              <a:ext cx="190997" cy="65567"/>
              <a:chOff x="2856325" y="5176288"/>
              <a:chExt cx="190997" cy="65567"/>
            </a:xfrm>
          </p:grpSpPr>
          <p:sp>
            <p:nvSpPr>
              <p:cNvPr id="44" name="Rounded Rectangle 43"/>
              <p:cNvSpPr/>
              <p:nvPr/>
            </p:nvSpPr>
            <p:spPr>
              <a:xfrm>
                <a:off x="2919605" y="5176288"/>
                <a:ext cx="67435" cy="65567"/>
              </a:xfrm>
              <a:prstGeom prst="roundRect">
                <a:avLst/>
              </a:prstGeom>
              <a:solidFill>
                <a:schemeClr val="accent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cxnSp>
            <p:nvCxnSpPr>
              <p:cNvPr id="45" name="Straight Connector 44"/>
              <p:cNvCxnSpPr>
                <a:stCxn id="46" idx="6"/>
                <a:endCxn id="44" idx="1"/>
              </p:cNvCxnSpPr>
              <p:nvPr/>
            </p:nvCxnSpPr>
            <p:spPr>
              <a:xfrm>
                <a:off x="2902044" y="5209071"/>
                <a:ext cx="17561" cy="1"/>
              </a:xfrm>
              <a:prstGeom prst="line">
                <a:avLst/>
              </a:prstGeom>
              <a:ln w="6350">
                <a:solidFill>
                  <a:schemeClr val="accent2">
                    <a:lumMod val="50000"/>
                  </a:schemeClr>
                </a:solidFill>
              </a:ln>
            </p:spPr>
            <p:style>
              <a:lnRef idx="2">
                <a:schemeClr val="accent1"/>
              </a:lnRef>
              <a:fillRef idx="0">
                <a:schemeClr val="accent1"/>
              </a:fillRef>
              <a:effectRef idx="1">
                <a:schemeClr val="accent1"/>
              </a:effectRef>
              <a:fontRef idx="minor">
                <a:schemeClr val="tx1"/>
              </a:fontRef>
            </p:style>
          </p:cxnSp>
          <p:sp>
            <p:nvSpPr>
              <p:cNvPr id="46" name="Oval 45"/>
              <p:cNvSpPr/>
              <p:nvPr/>
            </p:nvSpPr>
            <p:spPr>
              <a:xfrm>
                <a:off x="2856325" y="5186211"/>
                <a:ext cx="45719" cy="45719"/>
              </a:xfrm>
              <a:prstGeom prst="ellipse">
                <a:avLst/>
              </a:prstGeom>
              <a:solidFill>
                <a:schemeClr val="accent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47" name="Oval 46"/>
              <p:cNvSpPr/>
              <p:nvPr/>
            </p:nvSpPr>
            <p:spPr>
              <a:xfrm>
                <a:off x="3001603" y="5186211"/>
                <a:ext cx="45719" cy="45719"/>
              </a:xfrm>
              <a:prstGeom prst="ellipse">
                <a:avLst/>
              </a:prstGeom>
              <a:solidFill>
                <a:schemeClr val="accent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cxnSp>
            <p:nvCxnSpPr>
              <p:cNvPr id="48" name="Straight Connector 47"/>
              <p:cNvCxnSpPr>
                <a:stCxn id="44" idx="3"/>
                <a:endCxn id="47" idx="2"/>
              </p:cNvCxnSpPr>
              <p:nvPr/>
            </p:nvCxnSpPr>
            <p:spPr>
              <a:xfrm flipV="1">
                <a:off x="2987040" y="5209071"/>
                <a:ext cx="14563" cy="1"/>
              </a:xfrm>
              <a:prstGeom prst="line">
                <a:avLst/>
              </a:prstGeom>
              <a:ln w="6350">
                <a:solidFill>
                  <a:schemeClr val="accent2">
                    <a:lumMod val="50000"/>
                  </a:schemeClr>
                </a:solidFill>
              </a:ln>
            </p:spPr>
            <p:style>
              <a:lnRef idx="2">
                <a:schemeClr val="accent1"/>
              </a:lnRef>
              <a:fillRef idx="0">
                <a:schemeClr val="accent1"/>
              </a:fillRef>
              <a:effectRef idx="1">
                <a:schemeClr val="accent1"/>
              </a:effectRef>
              <a:fontRef idx="minor">
                <a:schemeClr val="tx1"/>
              </a:fontRef>
            </p:style>
          </p:cxnSp>
        </p:grpSp>
        <p:sp>
          <p:nvSpPr>
            <p:cNvPr id="43" name="TextBox 42"/>
            <p:cNvSpPr txBox="1"/>
            <p:nvPr/>
          </p:nvSpPr>
          <p:spPr>
            <a:xfrm>
              <a:off x="865287" y="2079914"/>
              <a:ext cx="530594" cy="246221"/>
            </a:xfrm>
            <a:prstGeom prst="rect">
              <a:avLst/>
            </a:prstGeom>
            <a:noFill/>
          </p:spPr>
          <p:txBody>
            <a:bodyPr wrap="none" lIns="0" tIns="0" rIns="0" bIns="0" rtlCol="0">
              <a:spAutoFit/>
            </a:bodyPr>
            <a:lstStyle/>
            <a:p>
              <a:r>
                <a:rPr lang="en-US" sz="800" b="1" dirty="0" smtClean="0">
                  <a:solidFill>
                    <a:schemeClr val="accent2">
                      <a:lumMod val="50000"/>
                    </a:schemeClr>
                  </a:solidFill>
                  <a:latin typeface="+mn-lt"/>
                  <a:cs typeface="Arial" pitchFamily="34" charset="0"/>
                </a:rPr>
                <a:t>BPM / BRE</a:t>
              </a:r>
            </a:p>
            <a:p>
              <a:r>
                <a:rPr lang="en-US" sz="800" b="0" i="1" dirty="0" smtClean="0">
                  <a:solidFill>
                    <a:schemeClr val="accent2">
                      <a:lumMod val="50000"/>
                    </a:schemeClr>
                  </a:solidFill>
                  <a:latin typeface="+mn-lt"/>
                  <a:cs typeface="Arial" pitchFamily="34" charset="0"/>
                </a:rPr>
                <a:t>Pega</a:t>
              </a:r>
            </a:p>
          </p:txBody>
        </p:sp>
      </p:grpSp>
      <p:sp>
        <p:nvSpPr>
          <p:cNvPr id="49" name="Rectangle 48"/>
          <p:cNvSpPr/>
          <p:nvPr/>
        </p:nvSpPr>
        <p:spPr>
          <a:xfrm>
            <a:off x="1470366" y="2089137"/>
            <a:ext cx="1656000" cy="1637043"/>
          </a:xfrm>
          <a:prstGeom prst="rect">
            <a:avLst/>
          </a:prstGeom>
          <a:solidFill>
            <a:srgbClr val="91C8EB">
              <a:lumMod val="50000"/>
            </a:srgbClr>
          </a:solidFill>
          <a:ln w="6350" cap="flat" cmpd="sng" algn="ctr">
            <a:solidFill>
              <a:srgbClr val="4B91CD">
                <a:lumMod val="40000"/>
                <a:lumOff val="60000"/>
              </a:srgbClr>
            </a:solidFill>
            <a:prstDash val="solid"/>
            <a:round/>
            <a:headEnd type="none" w="med" len="med"/>
            <a:tailEnd type="none" w="med" len="med"/>
          </a:ln>
          <a:effectLst/>
        </p:spPr>
        <p:txBody>
          <a:bodyPr vert="horz" wrap="none" lIns="45720" tIns="45720" rIns="45720" bIns="45720" numCol="1" rtlCol="0" anchor="t" anchorCtr="0" compatLnSpc="1">
            <a:prstTxWarp prst="textNoShape">
              <a:avLst/>
            </a:prstTxWarp>
          </a:bodyPr>
          <a:lstStyle/>
          <a:p>
            <a:pPr algn="ctr" defTabSz="912813" fontAlgn="auto">
              <a:spcBef>
                <a:spcPts val="0"/>
              </a:spcBef>
              <a:spcAft>
                <a:spcPts val="0"/>
              </a:spcAft>
            </a:pPr>
            <a:r>
              <a:rPr lang="en-US" sz="700" i="1" kern="0" dirty="0">
                <a:solidFill>
                  <a:srgbClr val="91C8EB">
                    <a:lumMod val="20000"/>
                    <a:lumOff val="80000"/>
                  </a:srgbClr>
                </a:solidFill>
                <a:latin typeface="+mn-lt"/>
                <a:ea typeface="MS PGothic" pitchFamily="34" charset="-128"/>
                <a:cs typeface="Arial" panose="020B0604020202020204" pitchFamily="34" charset="0"/>
              </a:rPr>
              <a:t>Life Product Configurator</a:t>
            </a:r>
          </a:p>
        </p:txBody>
      </p:sp>
      <p:sp>
        <p:nvSpPr>
          <p:cNvPr id="68" name="Rectangle 67"/>
          <p:cNvSpPr/>
          <p:nvPr/>
        </p:nvSpPr>
        <p:spPr>
          <a:xfrm>
            <a:off x="5015924" y="2089137"/>
            <a:ext cx="1180339" cy="1637043"/>
          </a:xfrm>
          <a:prstGeom prst="rect">
            <a:avLst/>
          </a:prstGeom>
          <a:pattFill prst="ltUpDiag">
            <a:fgClr>
              <a:schemeClr val="accent1">
                <a:lumMod val="20000"/>
                <a:lumOff val="80000"/>
              </a:schemeClr>
            </a:fgClr>
            <a:bgClr>
              <a:schemeClr val="bg1"/>
            </a:bgClr>
          </a:pattFill>
          <a:ln w="6350" cap="flat" cmpd="sng" algn="ctr">
            <a:solidFill>
              <a:srgbClr val="4B91CD">
                <a:lumMod val="40000"/>
                <a:lumOff val="60000"/>
              </a:srgbClr>
            </a:solidFill>
            <a:prstDash val="solid"/>
            <a:round/>
            <a:headEnd type="none" w="med" len="med"/>
            <a:tailEnd type="none" w="med" len="med"/>
          </a:ln>
          <a:effectLst/>
        </p:spPr>
        <p:txBody>
          <a:bodyPr vert="horz" wrap="none" lIns="45720" tIns="45720" rIns="45720" bIns="45720" numCol="1" rtlCol="0" anchor="t" anchorCtr="0" compatLnSpc="1">
            <a:prstTxWarp prst="textNoShape">
              <a:avLst/>
            </a:prstTxWarp>
          </a:bodyPr>
          <a:lstStyle/>
          <a:p>
            <a:pPr algn="ctr" defTabSz="912813" fontAlgn="auto">
              <a:spcBef>
                <a:spcPts val="0"/>
              </a:spcBef>
              <a:spcAft>
                <a:spcPts val="0"/>
              </a:spcAft>
            </a:pPr>
            <a:r>
              <a:rPr lang="en-US" sz="700" i="1" kern="0" dirty="0">
                <a:solidFill>
                  <a:schemeClr val="tx1"/>
                </a:solidFill>
                <a:latin typeface="+mn-lt"/>
                <a:ea typeface="MS PGothic" pitchFamily="34" charset="-128"/>
                <a:cs typeface="Arial" panose="020B0604020202020204" pitchFamily="34" charset="0"/>
              </a:rPr>
              <a:t>Group Product </a:t>
            </a:r>
            <a:endParaRPr lang="en-US" sz="700" i="1" kern="0" dirty="0" smtClean="0">
              <a:solidFill>
                <a:schemeClr val="tx1"/>
              </a:solidFill>
              <a:latin typeface="+mn-lt"/>
              <a:ea typeface="MS PGothic" pitchFamily="34" charset="-128"/>
              <a:cs typeface="Arial" panose="020B0604020202020204" pitchFamily="34" charset="0"/>
            </a:endParaRPr>
          </a:p>
          <a:p>
            <a:pPr algn="ctr" defTabSz="912813" fontAlgn="auto">
              <a:spcBef>
                <a:spcPts val="0"/>
              </a:spcBef>
              <a:spcAft>
                <a:spcPts val="0"/>
              </a:spcAft>
            </a:pPr>
            <a:r>
              <a:rPr lang="en-US" sz="700" i="1" kern="0" dirty="0" smtClean="0">
                <a:solidFill>
                  <a:schemeClr val="tx1"/>
                </a:solidFill>
                <a:latin typeface="+mn-lt"/>
                <a:ea typeface="MS PGothic" pitchFamily="34" charset="-128"/>
                <a:cs typeface="Arial" panose="020B0604020202020204" pitchFamily="34" charset="0"/>
              </a:rPr>
              <a:t>Configurator</a:t>
            </a:r>
            <a:endParaRPr lang="en-US" sz="700" i="1" kern="0" dirty="0">
              <a:solidFill>
                <a:schemeClr val="tx1"/>
              </a:solidFill>
              <a:latin typeface="+mn-lt"/>
              <a:ea typeface="MS PGothic" pitchFamily="34" charset="-128"/>
              <a:cs typeface="Arial" panose="020B0604020202020204" pitchFamily="34" charset="0"/>
            </a:endParaRPr>
          </a:p>
        </p:txBody>
      </p:sp>
      <p:cxnSp>
        <p:nvCxnSpPr>
          <p:cNvPr id="131" name="Elbow Connector 130"/>
          <p:cNvCxnSpPr>
            <a:stCxn id="49" idx="2"/>
            <a:endCxn id="123" idx="0"/>
          </p:cNvCxnSpPr>
          <p:nvPr/>
        </p:nvCxnSpPr>
        <p:spPr>
          <a:xfrm rot="5400000">
            <a:off x="1511072" y="3751280"/>
            <a:ext cx="812394" cy="762194"/>
          </a:xfrm>
          <a:prstGeom prst="bentConnector3">
            <a:avLst>
              <a:gd name="adj1" fmla="val 50000"/>
            </a:avLst>
          </a:prstGeom>
          <a:ln w="12700">
            <a:solidFill>
              <a:schemeClr val="accent3">
                <a:lumMod val="50000"/>
              </a:schemeClr>
            </a:solidFill>
            <a:prstDash val="sysDash"/>
            <a:tailEnd type="triangle"/>
          </a:ln>
        </p:spPr>
        <p:style>
          <a:lnRef idx="2">
            <a:schemeClr val="accent1"/>
          </a:lnRef>
          <a:fillRef idx="0">
            <a:schemeClr val="accent1"/>
          </a:fillRef>
          <a:effectRef idx="1">
            <a:schemeClr val="accent1"/>
          </a:effectRef>
          <a:fontRef idx="minor">
            <a:schemeClr val="tx1"/>
          </a:fontRef>
        </p:style>
      </p:cxnSp>
      <p:cxnSp>
        <p:nvCxnSpPr>
          <p:cNvPr id="132" name="Elbow Connector 131"/>
          <p:cNvCxnSpPr>
            <a:stCxn id="49" idx="2"/>
            <a:endCxn id="118" idx="0"/>
          </p:cNvCxnSpPr>
          <p:nvPr/>
        </p:nvCxnSpPr>
        <p:spPr>
          <a:xfrm rot="16200000" flipH="1">
            <a:off x="2365279" y="3659267"/>
            <a:ext cx="812394" cy="946220"/>
          </a:xfrm>
          <a:prstGeom prst="bentConnector3">
            <a:avLst>
              <a:gd name="adj1" fmla="val 50000"/>
            </a:avLst>
          </a:prstGeom>
          <a:ln w="12700">
            <a:solidFill>
              <a:schemeClr val="accent3">
                <a:lumMod val="50000"/>
              </a:schemeClr>
            </a:solidFill>
            <a:prstDash val="sysDash"/>
            <a:tailEnd type="triangle"/>
          </a:ln>
        </p:spPr>
        <p:style>
          <a:lnRef idx="2">
            <a:schemeClr val="accent1"/>
          </a:lnRef>
          <a:fillRef idx="0">
            <a:schemeClr val="accent1"/>
          </a:fillRef>
          <a:effectRef idx="1">
            <a:schemeClr val="accent1"/>
          </a:effectRef>
          <a:fontRef idx="minor">
            <a:schemeClr val="tx1"/>
          </a:fontRef>
        </p:style>
      </p:cxnSp>
      <p:cxnSp>
        <p:nvCxnSpPr>
          <p:cNvPr id="133" name="Elbow Connector 132"/>
          <p:cNvCxnSpPr>
            <a:stCxn id="59" idx="2"/>
            <a:endCxn id="124" idx="0"/>
          </p:cNvCxnSpPr>
          <p:nvPr/>
        </p:nvCxnSpPr>
        <p:spPr>
          <a:xfrm rot="16200000" flipH="1">
            <a:off x="4105875" y="3691449"/>
            <a:ext cx="812394" cy="881855"/>
          </a:xfrm>
          <a:prstGeom prst="bentConnector3">
            <a:avLst>
              <a:gd name="adj1" fmla="val 50000"/>
            </a:avLst>
          </a:prstGeom>
          <a:ln w="12700">
            <a:solidFill>
              <a:schemeClr val="accent3">
                <a:lumMod val="50000"/>
              </a:schemeClr>
            </a:solidFill>
            <a:prstDash val="sysDash"/>
            <a:tailEnd type="triangle"/>
          </a:ln>
        </p:spPr>
        <p:style>
          <a:lnRef idx="2">
            <a:schemeClr val="accent1"/>
          </a:lnRef>
          <a:fillRef idx="0">
            <a:schemeClr val="accent1"/>
          </a:fillRef>
          <a:effectRef idx="1">
            <a:schemeClr val="accent1"/>
          </a:effectRef>
          <a:fontRef idx="minor">
            <a:schemeClr val="tx1"/>
          </a:fontRef>
        </p:style>
      </p:cxnSp>
      <p:cxnSp>
        <p:nvCxnSpPr>
          <p:cNvPr id="135" name="Elbow Connector 134"/>
          <p:cNvCxnSpPr>
            <a:stCxn id="68" idx="2"/>
            <a:endCxn id="103" idx="0"/>
          </p:cNvCxnSpPr>
          <p:nvPr/>
        </p:nvCxnSpPr>
        <p:spPr>
          <a:xfrm rot="16200000" flipH="1">
            <a:off x="5727557" y="3604717"/>
            <a:ext cx="812394" cy="1055320"/>
          </a:xfrm>
          <a:prstGeom prst="bentConnector3">
            <a:avLst>
              <a:gd name="adj1" fmla="val 50000"/>
            </a:avLst>
          </a:prstGeom>
          <a:ln w="12700">
            <a:solidFill>
              <a:schemeClr val="accent3">
                <a:lumMod val="50000"/>
              </a:schemeClr>
            </a:solidFill>
            <a:prstDash val="sysDash"/>
            <a:tailEnd type="triangle"/>
          </a:ln>
        </p:spPr>
        <p:style>
          <a:lnRef idx="2">
            <a:schemeClr val="accent1"/>
          </a:lnRef>
          <a:fillRef idx="0">
            <a:schemeClr val="accent1"/>
          </a:fillRef>
          <a:effectRef idx="1">
            <a:schemeClr val="accent1"/>
          </a:effectRef>
          <a:fontRef idx="minor">
            <a:schemeClr val="tx1"/>
          </a:fontRef>
        </p:style>
      </p:cxnSp>
      <p:cxnSp>
        <p:nvCxnSpPr>
          <p:cNvPr id="152" name="Elbow Connector 151"/>
          <p:cNvCxnSpPr>
            <a:stCxn id="217" idx="3"/>
            <a:endCxn id="49" idx="0"/>
          </p:cNvCxnSpPr>
          <p:nvPr/>
        </p:nvCxnSpPr>
        <p:spPr>
          <a:xfrm flipH="1">
            <a:off x="2298366" y="1525111"/>
            <a:ext cx="1" cy="564026"/>
          </a:xfrm>
          <a:prstGeom prst="straightConnector1">
            <a:avLst/>
          </a:prstGeom>
          <a:ln w="12700">
            <a:solidFill>
              <a:schemeClr val="bg2"/>
            </a:solidFill>
            <a:prstDash val="sysDash"/>
            <a:tailEnd type="triangle"/>
          </a:ln>
        </p:spPr>
        <p:style>
          <a:lnRef idx="2">
            <a:schemeClr val="accent1"/>
          </a:lnRef>
          <a:fillRef idx="0">
            <a:schemeClr val="accent1"/>
          </a:fillRef>
          <a:effectRef idx="1">
            <a:schemeClr val="accent1"/>
          </a:effectRef>
          <a:fontRef idx="minor">
            <a:schemeClr val="tx1"/>
          </a:fontRef>
        </p:style>
      </p:cxnSp>
      <p:cxnSp>
        <p:nvCxnSpPr>
          <p:cNvPr id="153" name="Elbow Connector 152"/>
          <p:cNvCxnSpPr>
            <a:stCxn id="220" idx="3"/>
            <a:endCxn id="59" idx="0"/>
          </p:cNvCxnSpPr>
          <p:nvPr/>
        </p:nvCxnSpPr>
        <p:spPr>
          <a:xfrm flipH="1">
            <a:off x="4071145" y="1525111"/>
            <a:ext cx="1" cy="564026"/>
          </a:xfrm>
          <a:prstGeom prst="straightConnector1">
            <a:avLst/>
          </a:prstGeom>
          <a:ln w="12700">
            <a:solidFill>
              <a:schemeClr val="bg2"/>
            </a:solidFill>
            <a:prstDash val="sysDash"/>
            <a:tailEnd type="triangle"/>
          </a:ln>
        </p:spPr>
        <p:style>
          <a:lnRef idx="2">
            <a:schemeClr val="accent1"/>
          </a:lnRef>
          <a:fillRef idx="0">
            <a:schemeClr val="accent1"/>
          </a:fillRef>
          <a:effectRef idx="1">
            <a:schemeClr val="accent1"/>
          </a:effectRef>
          <a:fontRef idx="minor">
            <a:schemeClr val="tx1"/>
          </a:fontRef>
        </p:style>
      </p:cxnSp>
      <p:cxnSp>
        <p:nvCxnSpPr>
          <p:cNvPr id="154" name="Elbow Connector 153"/>
          <p:cNvCxnSpPr>
            <a:stCxn id="223" idx="3"/>
            <a:endCxn id="68" idx="0"/>
          </p:cNvCxnSpPr>
          <p:nvPr/>
        </p:nvCxnSpPr>
        <p:spPr>
          <a:xfrm>
            <a:off x="5606094" y="1525111"/>
            <a:ext cx="0" cy="564026"/>
          </a:xfrm>
          <a:prstGeom prst="straightConnector1">
            <a:avLst/>
          </a:prstGeom>
          <a:ln w="12700">
            <a:solidFill>
              <a:schemeClr val="bg2"/>
            </a:solidFill>
            <a:prstDash val="sysDash"/>
            <a:tailEnd type="triangle"/>
          </a:ln>
        </p:spPr>
        <p:style>
          <a:lnRef idx="2">
            <a:schemeClr val="accent1"/>
          </a:lnRef>
          <a:fillRef idx="0">
            <a:schemeClr val="accent1"/>
          </a:fillRef>
          <a:effectRef idx="1">
            <a:schemeClr val="accent1"/>
          </a:effectRef>
          <a:fontRef idx="minor">
            <a:schemeClr val="tx1"/>
          </a:fontRef>
        </p:style>
      </p:cxnSp>
      <p:cxnSp>
        <p:nvCxnSpPr>
          <p:cNvPr id="156" name="Elbow Connector 155"/>
          <p:cNvCxnSpPr>
            <a:stCxn id="230" idx="3"/>
            <a:endCxn id="49" idx="0"/>
          </p:cNvCxnSpPr>
          <p:nvPr/>
        </p:nvCxnSpPr>
        <p:spPr>
          <a:xfrm flipH="1">
            <a:off x="2298366" y="1525111"/>
            <a:ext cx="5963212" cy="564026"/>
          </a:xfrm>
          <a:prstGeom prst="straightConnector1">
            <a:avLst/>
          </a:prstGeom>
          <a:ln w="12700">
            <a:solidFill>
              <a:schemeClr val="bg2"/>
            </a:solidFill>
            <a:prstDash val="sysDash"/>
            <a:tailEnd type="triangle"/>
          </a:ln>
        </p:spPr>
        <p:style>
          <a:lnRef idx="2">
            <a:schemeClr val="accent1"/>
          </a:lnRef>
          <a:fillRef idx="0">
            <a:schemeClr val="accent1"/>
          </a:fillRef>
          <a:effectRef idx="1">
            <a:schemeClr val="accent1"/>
          </a:effectRef>
          <a:fontRef idx="minor">
            <a:schemeClr val="tx1"/>
          </a:fontRef>
        </p:style>
      </p:cxnSp>
      <p:sp>
        <p:nvSpPr>
          <p:cNvPr id="165" name="Oval 164"/>
          <p:cNvSpPr/>
          <p:nvPr/>
        </p:nvSpPr>
        <p:spPr bwMode="auto">
          <a:xfrm>
            <a:off x="1673766" y="2337473"/>
            <a:ext cx="1249200" cy="1249200"/>
          </a:xfrm>
          <a:prstGeom prst="ellipse">
            <a:avLst/>
          </a:prstGeom>
          <a:solidFill>
            <a:srgbClr val="4C5A87">
              <a:lumMod val="75000"/>
              <a:alpha val="78000"/>
            </a:srgbClr>
          </a:solidFill>
          <a:ln w="6350" cap="flat" cmpd="sng" algn="ctr">
            <a:solidFill>
              <a:srgbClr val="4C5A87">
                <a:lumMod val="75000"/>
                <a:alpha val="78000"/>
              </a:srgb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defTabSz="912813" fontAlgn="auto">
              <a:spcBef>
                <a:spcPts val="0"/>
              </a:spcBef>
              <a:spcAft>
                <a:spcPts val="0"/>
              </a:spcAft>
              <a:defRPr/>
            </a:pPr>
            <a:endParaRPr lang="en-US" sz="600" b="0" i="1" kern="0" dirty="0" smtClean="0">
              <a:solidFill>
                <a:srgbClr val="4B91CD">
                  <a:lumMod val="20000"/>
                  <a:lumOff val="80000"/>
                </a:srgbClr>
              </a:solidFill>
              <a:latin typeface="+mn-lt"/>
              <a:ea typeface="MS PGothic" pitchFamily="34" charset="-128"/>
              <a:cs typeface="Arial" panose="020B0604020202020204" pitchFamily="34" charset="0"/>
            </a:endParaRPr>
          </a:p>
        </p:txBody>
      </p:sp>
      <p:sp>
        <p:nvSpPr>
          <p:cNvPr id="51" name="Rectangle 50"/>
          <p:cNvSpPr/>
          <p:nvPr/>
        </p:nvSpPr>
        <p:spPr>
          <a:xfrm>
            <a:off x="1587311" y="2380946"/>
            <a:ext cx="664854" cy="238716"/>
          </a:xfrm>
          <a:prstGeom prst="rect">
            <a:avLst/>
          </a:prstGeom>
          <a:solidFill>
            <a:schemeClr val="bg1"/>
          </a:solidFill>
          <a:ln w="3175">
            <a:solidFill>
              <a:schemeClr val="accent2"/>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700" b="0" dirty="0">
                <a:solidFill>
                  <a:schemeClr val="accent2"/>
                </a:solidFill>
              </a:rPr>
              <a:t>Plan</a:t>
            </a:r>
          </a:p>
        </p:txBody>
      </p:sp>
      <p:sp>
        <p:nvSpPr>
          <p:cNvPr id="52" name="Rectangle 51"/>
          <p:cNvSpPr/>
          <p:nvPr/>
        </p:nvSpPr>
        <p:spPr>
          <a:xfrm>
            <a:off x="2344567" y="2380946"/>
            <a:ext cx="664854" cy="238716"/>
          </a:xfrm>
          <a:prstGeom prst="rect">
            <a:avLst/>
          </a:prstGeom>
          <a:solidFill>
            <a:schemeClr val="bg1"/>
          </a:solidFill>
          <a:ln w="3175">
            <a:solidFill>
              <a:schemeClr val="accent2"/>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700" b="0" dirty="0">
                <a:solidFill>
                  <a:schemeClr val="accent2"/>
                </a:solidFill>
              </a:rPr>
              <a:t>Benefit</a:t>
            </a:r>
          </a:p>
        </p:txBody>
      </p:sp>
      <p:sp>
        <p:nvSpPr>
          <p:cNvPr id="53" name="Rectangle 52"/>
          <p:cNvSpPr/>
          <p:nvPr/>
        </p:nvSpPr>
        <p:spPr>
          <a:xfrm>
            <a:off x="1587311" y="2996638"/>
            <a:ext cx="664854" cy="238716"/>
          </a:xfrm>
          <a:prstGeom prst="rect">
            <a:avLst/>
          </a:prstGeom>
          <a:solidFill>
            <a:schemeClr val="bg1"/>
          </a:solidFill>
          <a:ln w="3175">
            <a:solidFill>
              <a:schemeClr val="accent2"/>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700" b="0" dirty="0">
                <a:solidFill>
                  <a:schemeClr val="accent2"/>
                </a:solidFill>
              </a:rPr>
              <a:t>Premium</a:t>
            </a:r>
          </a:p>
        </p:txBody>
      </p:sp>
      <p:sp>
        <p:nvSpPr>
          <p:cNvPr id="54" name="Rectangle 53"/>
          <p:cNvSpPr/>
          <p:nvPr/>
        </p:nvSpPr>
        <p:spPr>
          <a:xfrm>
            <a:off x="1587311" y="2688792"/>
            <a:ext cx="664854" cy="238716"/>
          </a:xfrm>
          <a:prstGeom prst="rect">
            <a:avLst/>
          </a:prstGeom>
          <a:solidFill>
            <a:schemeClr val="bg1"/>
          </a:solidFill>
          <a:ln w="3175">
            <a:solidFill>
              <a:schemeClr val="accent2"/>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700" b="0" dirty="0">
                <a:solidFill>
                  <a:schemeClr val="accent2"/>
                </a:solidFill>
              </a:rPr>
              <a:t>Charge</a:t>
            </a:r>
          </a:p>
        </p:txBody>
      </p:sp>
      <p:sp>
        <p:nvSpPr>
          <p:cNvPr id="55" name="Rectangle 54"/>
          <p:cNvSpPr/>
          <p:nvPr/>
        </p:nvSpPr>
        <p:spPr>
          <a:xfrm>
            <a:off x="2344567" y="2688792"/>
            <a:ext cx="664854" cy="238716"/>
          </a:xfrm>
          <a:prstGeom prst="rect">
            <a:avLst/>
          </a:prstGeom>
          <a:solidFill>
            <a:schemeClr val="bg1"/>
          </a:solidFill>
          <a:ln w="3175">
            <a:solidFill>
              <a:schemeClr val="accent2"/>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700" b="0" dirty="0">
                <a:solidFill>
                  <a:schemeClr val="accent2"/>
                </a:solidFill>
              </a:rPr>
              <a:t>Distribution</a:t>
            </a:r>
          </a:p>
        </p:txBody>
      </p:sp>
      <p:sp>
        <p:nvSpPr>
          <p:cNvPr id="56" name="Rectangle 55"/>
          <p:cNvSpPr/>
          <p:nvPr/>
        </p:nvSpPr>
        <p:spPr>
          <a:xfrm>
            <a:off x="1587311" y="3304483"/>
            <a:ext cx="664854" cy="238716"/>
          </a:xfrm>
          <a:prstGeom prst="rect">
            <a:avLst/>
          </a:prstGeom>
          <a:solidFill>
            <a:schemeClr val="bg1"/>
          </a:solidFill>
          <a:ln w="3175">
            <a:solidFill>
              <a:schemeClr val="accent2"/>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700" b="0" dirty="0">
                <a:solidFill>
                  <a:schemeClr val="accent2"/>
                </a:solidFill>
              </a:rPr>
              <a:t>Eligibility</a:t>
            </a:r>
          </a:p>
        </p:txBody>
      </p:sp>
      <p:sp>
        <p:nvSpPr>
          <p:cNvPr id="57" name="Rectangle 56"/>
          <p:cNvSpPr/>
          <p:nvPr/>
        </p:nvSpPr>
        <p:spPr>
          <a:xfrm>
            <a:off x="2344567" y="2996638"/>
            <a:ext cx="664854" cy="238716"/>
          </a:xfrm>
          <a:prstGeom prst="rect">
            <a:avLst/>
          </a:prstGeom>
          <a:solidFill>
            <a:schemeClr val="bg1"/>
          </a:solidFill>
          <a:ln w="3175">
            <a:solidFill>
              <a:schemeClr val="accent2"/>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700" b="0" dirty="0">
                <a:solidFill>
                  <a:schemeClr val="accent2"/>
                </a:solidFill>
              </a:rPr>
              <a:t>Fund</a:t>
            </a:r>
          </a:p>
        </p:txBody>
      </p:sp>
      <p:sp>
        <p:nvSpPr>
          <p:cNvPr id="58" name="Rectangle 57"/>
          <p:cNvSpPr/>
          <p:nvPr/>
        </p:nvSpPr>
        <p:spPr>
          <a:xfrm>
            <a:off x="2344567" y="3304483"/>
            <a:ext cx="664854" cy="238716"/>
          </a:xfrm>
          <a:prstGeom prst="rect">
            <a:avLst/>
          </a:prstGeom>
          <a:solidFill>
            <a:schemeClr val="bg1"/>
          </a:solidFill>
          <a:ln w="3175">
            <a:solidFill>
              <a:schemeClr val="accent2"/>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700" b="0" dirty="0">
                <a:solidFill>
                  <a:schemeClr val="accent2"/>
                </a:solidFill>
              </a:rPr>
              <a:t>Operation</a:t>
            </a:r>
          </a:p>
        </p:txBody>
      </p:sp>
      <p:sp>
        <p:nvSpPr>
          <p:cNvPr id="121" name="Rounded Rectangle 120"/>
          <p:cNvSpPr/>
          <p:nvPr/>
        </p:nvSpPr>
        <p:spPr bwMode="auto">
          <a:xfrm>
            <a:off x="6554744" y="1890575"/>
            <a:ext cx="2573741" cy="2082714"/>
          </a:xfrm>
          <a:prstGeom prst="roundRect">
            <a:avLst>
              <a:gd name="adj" fmla="val 701"/>
            </a:avLst>
          </a:prstGeom>
          <a:solidFill>
            <a:srgbClr val="91C8EB">
              <a:lumMod val="20000"/>
              <a:lumOff val="80000"/>
            </a:srgbClr>
          </a:solidFill>
          <a:ln w="38100" cap="flat" cmpd="sng" algn="ctr">
            <a:solidFill>
              <a:srgbClr val="7030A0"/>
            </a:solidFill>
            <a:prstDash val="solid"/>
            <a:round/>
            <a:headEnd type="none" w="med" len="med"/>
            <a:tailEnd type="none" w="med" len="med"/>
          </a:ln>
          <a:effectLst/>
        </p:spPr>
        <p:txBody>
          <a:bodyPr vert="horz" wrap="none" lIns="45720" tIns="45720" rIns="45720" bIns="45720" numCol="1" rtlCol="0" anchor="t" anchorCtr="0" compatLnSpc="1">
            <a:prstTxWarp prst="textNoShape">
              <a:avLst/>
            </a:prstTxWarp>
          </a:bodyPr>
          <a:lstStyle/>
          <a:p>
            <a:pPr defTabSz="912813" fontAlgn="auto">
              <a:spcBef>
                <a:spcPts val="0"/>
              </a:spcBef>
              <a:spcAft>
                <a:spcPts val="0"/>
              </a:spcAft>
            </a:pPr>
            <a:endParaRPr lang="en-US" sz="800" kern="0" dirty="0">
              <a:solidFill>
                <a:schemeClr val="tx1"/>
              </a:solidFill>
              <a:latin typeface="+mn-lt"/>
              <a:ea typeface="MS PGothic" pitchFamily="34" charset="-128"/>
              <a:cs typeface="Arial" panose="020B0604020202020204" pitchFamily="34" charset="0"/>
            </a:endParaRPr>
          </a:p>
        </p:txBody>
      </p:sp>
      <p:sp>
        <p:nvSpPr>
          <p:cNvPr id="94" name="Rectangle 93"/>
          <p:cNvSpPr/>
          <p:nvPr/>
        </p:nvSpPr>
        <p:spPr>
          <a:xfrm>
            <a:off x="7505700" y="2089138"/>
            <a:ext cx="1511756" cy="1637043"/>
          </a:xfrm>
          <a:prstGeom prst="rect">
            <a:avLst/>
          </a:prstGeom>
          <a:solidFill>
            <a:srgbClr val="BA9CC9"/>
          </a:solidFill>
          <a:effectLst/>
        </p:spPr>
        <p:style>
          <a:lnRef idx="1">
            <a:schemeClr val="accent1"/>
          </a:lnRef>
          <a:fillRef idx="3">
            <a:schemeClr val="accent1"/>
          </a:fillRef>
          <a:effectRef idx="2">
            <a:schemeClr val="accent1"/>
          </a:effectRef>
          <a:fontRef idx="minor">
            <a:schemeClr val="lt1"/>
          </a:fontRef>
        </p:style>
        <p:txBody>
          <a:bodyPr vert="horz" lIns="72000" tIns="36000" rIns="72000" bIns="0" rtlCol="0" anchor="t" anchorCtr="0"/>
          <a:lstStyle/>
          <a:p>
            <a:pPr algn="ctr" defTabSz="912813" fontAlgn="auto">
              <a:spcBef>
                <a:spcPts val="0"/>
              </a:spcBef>
              <a:spcAft>
                <a:spcPts val="0"/>
              </a:spcAft>
            </a:pPr>
            <a:r>
              <a:rPr lang="en-US" sz="700" i="1" kern="0" dirty="0">
                <a:solidFill>
                  <a:schemeClr val="tx1"/>
                </a:solidFill>
                <a:ea typeface="MS PGothic" pitchFamily="34" charset="-128"/>
                <a:cs typeface="Arial" panose="020B0604020202020204" pitchFamily="34" charset="0"/>
              </a:rPr>
              <a:t>Health Benefit Configurator</a:t>
            </a:r>
          </a:p>
        </p:txBody>
      </p:sp>
      <p:sp>
        <p:nvSpPr>
          <p:cNvPr id="175" name="Oval 174"/>
          <p:cNvSpPr/>
          <p:nvPr/>
        </p:nvSpPr>
        <p:spPr bwMode="auto">
          <a:xfrm>
            <a:off x="7636978" y="2337473"/>
            <a:ext cx="1249200" cy="1249200"/>
          </a:xfrm>
          <a:prstGeom prst="ellipse">
            <a:avLst/>
          </a:prstGeom>
          <a:solidFill>
            <a:srgbClr val="4C5A87">
              <a:lumMod val="75000"/>
              <a:alpha val="78000"/>
            </a:srgbClr>
          </a:solidFill>
          <a:ln w="6350" cap="flat" cmpd="sng" algn="ctr">
            <a:solidFill>
              <a:srgbClr val="4C5A87">
                <a:lumMod val="75000"/>
                <a:alpha val="78000"/>
              </a:srgb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defTabSz="912813" fontAlgn="auto">
              <a:spcBef>
                <a:spcPts val="0"/>
              </a:spcBef>
              <a:spcAft>
                <a:spcPts val="0"/>
              </a:spcAft>
              <a:defRPr/>
            </a:pPr>
            <a:endParaRPr lang="en-US" sz="600" b="0" i="1" kern="0" dirty="0" smtClean="0">
              <a:solidFill>
                <a:srgbClr val="4B91CD">
                  <a:lumMod val="20000"/>
                  <a:lumOff val="80000"/>
                </a:srgbClr>
              </a:solidFill>
              <a:latin typeface="+mn-lt"/>
              <a:ea typeface="MS PGothic" pitchFamily="34" charset="-128"/>
              <a:cs typeface="Arial" panose="020B0604020202020204" pitchFamily="34" charset="0"/>
            </a:endParaRPr>
          </a:p>
        </p:txBody>
      </p:sp>
      <p:grpSp>
        <p:nvGrpSpPr>
          <p:cNvPr id="82" name="Group 81"/>
          <p:cNvGrpSpPr/>
          <p:nvPr/>
        </p:nvGrpSpPr>
        <p:grpSpPr>
          <a:xfrm>
            <a:off x="6630878" y="1967795"/>
            <a:ext cx="909900" cy="369332"/>
            <a:chOff x="1005956" y="1778907"/>
            <a:chExt cx="909900" cy="369332"/>
          </a:xfrm>
        </p:grpSpPr>
        <p:grpSp>
          <p:nvGrpSpPr>
            <p:cNvPr id="83" name="Group 82"/>
            <p:cNvGrpSpPr/>
            <p:nvPr/>
          </p:nvGrpSpPr>
          <p:grpSpPr>
            <a:xfrm>
              <a:off x="1005956" y="1804765"/>
              <a:ext cx="135750" cy="133297"/>
              <a:chOff x="4529096" y="6384951"/>
              <a:chExt cx="135750" cy="133297"/>
            </a:xfrm>
          </p:grpSpPr>
          <p:sp>
            <p:nvSpPr>
              <p:cNvPr id="90" name="Rectangle 89"/>
              <p:cNvSpPr/>
              <p:nvPr/>
            </p:nvSpPr>
            <p:spPr>
              <a:xfrm rot="16200000">
                <a:off x="4530323" y="6455709"/>
                <a:ext cx="61312" cy="63765"/>
              </a:xfrm>
              <a:prstGeom prst="rect">
                <a:avLst/>
              </a:prstGeom>
              <a:solidFill>
                <a:srgbClr val="00456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kern="500" dirty="0"/>
              </a:p>
            </p:txBody>
          </p:sp>
          <p:sp>
            <p:nvSpPr>
              <p:cNvPr id="92" name="Rectangle 91"/>
              <p:cNvSpPr/>
              <p:nvPr/>
            </p:nvSpPr>
            <p:spPr>
              <a:xfrm rot="16200000">
                <a:off x="4602296" y="6455697"/>
                <a:ext cx="61312" cy="63765"/>
              </a:xfrm>
              <a:prstGeom prst="rect">
                <a:avLst/>
              </a:prstGeom>
              <a:solidFill>
                <a:srgbClr val="00456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kern="500" dirty="0"/>
              </a:p>
            </p:txBody>
          </p:sp>
          <p:sp>
            <p:nvSpPr>
              <p:cNvPr id="93" name="Rectangle 92"/>
              <p:cNvSpPr/>
              <p:nvPr/>
            </p:nvSpPr>
            <p:spPr>
              <a:xfrm rot="16200000">
                <a:off x="4602308" y="6383724"/>
                <a:ext cx="61312" cy="63765"/>
              </a:xfrm>
              <a:prstGeom prst="rect">
                <a:avLst/>
              </a:prstGeom>
              <a:solidFill>
                <a:srgbClr val="00456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kern="500" dirty="0"/>
              </a:p>
            </p:txBody>
          </p:sp>
        </p:grpSp>
        <p:sp>
          <p:nvSpPr>
            <p:cNvPr id="85" name="TextBox 84"/>
            <p:cNvSpPr txBox="1"/>
            <p:nvPr/>
          </p:nvSpPr>
          <p:spPr>
            <a:xfrm>
              <a:off x="1191299" y="1778907"/>
              <a:ext cx="724557" cy="369332"/>
            </a:xfrm>
            <a:prstGeom prst="rect">
              <a:avLst/>
            </a:prstGeom>
            <a:noFill/>
          </p:spPr>
          <p:txBody>
            <a:bodyPr wrap="none" lIns="0" tIns="0" rIns="0" bIns="0" rtlCol="0">
              <a:spAutoFit/>
            </a:bodyPr>
            <a:lstStyle/>
            <a:p>
              <a:r>
                <a:rPr lang="en-US" sz="800" b="1" dirty="0" smtClean="0">
                  <a:solidFill>
                    <a:schemeClr val="accent2">
                      <a:lumMod val="50000"/>
                    </a:schemeClr>
                  </a:solidFill>
                  <a:latin typeface="+mn-lt"/>
                  <a:cs typeface="Arial" pitchFamily="34" charset="0"/>
                </a:rPr>
                <a:t>Health Claims </a:t>
              </a:r>
            </a:p>
            <a:p>
              <a:r>
                <a:rPr lang="en-US" sz="800" dirty="0">
                  <a:solidFill>
                    <a:schemeClr val="accent2">
                      <a:lumMod val="50000"/>
                    </a:schemeClr>
                  </a:solidFill>
                  <a:latin typeface="+mn-lt"/>
                  <a:cs typeface="Arial" pitchFamily="34" charset="0"/>
                </a:rPr>
                <a:t>Management</a:t>
              </a:r>
              <a:endParaRPr lang="en-US" sz="800" b="1" dirty="0" smtClean="0">
                <a:solidFill>
                  <a:schemeClr val="accent2">
                    <a:lumMod val="50000"/>
                  </a:schemeClr>
                </a:solidFill>
                <a:latin typeface="+mn-lt"/>
                <a:cs typeface="Arial" pitchFamily="34" charset="0"/>
              </a:endParaRPr>
            </a:p>
            <a:p>
              <a:r>
                <a:rPr lang="en-US" sz="800" b="0" i="1" dirty="0" smtClean="0">
                  <a:solidFill>
                    <a:schemeClr val="accent2">
                      <a:lumMod val="50000"/>
                    </a:schemeClr>
                  </a:solidFill>
                  <a:latin typeface="+mn-lt"/>
                  <a:cs typeface="Arial" pitchFamily="34" charset="0"/>
                </a:rPr>
                <a:t>FINEOS</a:t>
              </a:r>
            </a:p>
          </p:txBody>
        </p:sp>
      </p:grpSp>
      <p:grpSp>
        <p:nvGrpSpPr>
          <p:cNvPr id="21" name="Group 20"/>
          <p:cNvGrpSpPr/>
          <p:nvPr/>
        </p:nvGrpSpPr>
        <p:grpSpPr>
          <a:xfrm>
            <a:off x="7615376" y="2537812"/>
            <a:ext cx="1292404" cy="876854"/>
            <a:chOff x="7417521" y="2570039"/>
            <a:chExt cx="1529497" cy="876854"/>
          </a:xfrm>
        </p:grpSpPr>
        <p:sp>
          <p:nvSpPr>
            <p:cNvPr id="95" name="Rectangle 94"/>
            <p:cNvSpPr/>
            <p:nvPr/>
          </p:nvSpPr>
          <p:spPr>
            <a:xfrm>
              <a:off x="7417521" y="2570039"/>
              <a:ext cx="729246" cy="261835"/>
            </a:xfrm>
            <a:prstGeom prst="rect">
              <a:avLst/>
            </a:prstGeom>
            <a:solidFill>
              <a:schemeClr val="bg1"/>
            </a:solidFill>
            <a:ln w="3175">
              <a:solidFill>
                <a:schemeClr val="accent2"/>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700" b="0" dirty="0" smtClean="0">
                  <a:solidFill>
                    <a:schemeClr val="accent2"/>
                  </a:solidFill>
                </a:rPr>
                <a:t>Product</a:t>
              </a:r>
              <a:endParaRPr lang="en-US" sz="700" b="0" dirty="0">
                <a:solidFill>
                  <a:schemeClr val="accent2"/>
                </a:solidFill>
              </a:endParaRPr>
            </a:p>
          </p:txBody>
        </p:sp>
        <p:sp>
          <p:nvSpPr>
            <p:cNvPr id="96" name="Rectangle 95"/>
            <p:cNvSpPr/>
            <p:nvPr/>
          </p:nvSpPr>
          <p:spPr>
            <a:xfrm>
              <a:off x="8217772" y="2570039"/>
              <a:ext cx="729246" cy="261835"/>
            </a:xfrm>
            <a:prstGeom prst="rect">
              <a:avLst/>
            </a:prstGeom>
            <a:solidFill>
              <a:schemeClr val="bg1"/>
            </a:solidFill>
            <a:ln w="3175">
              <a:solidFill>
                <a:schemeClr val="accent2"/>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700" b="0" dirty="0" smtClean="0">
                  <a:solidFill>
                    <a:schemeClr val="accent2"/>
                  </a:solidFill>
                </a:rPr>
                <a:t>Plan</a:t>
              </a:r>
              <a:endParaRPr lang="en-US" sz="700" b="0" dirty="0">
                <a:solidFill>
                  <a:schemeClr val="accent2"/>
                </a:solidFill>
              </a:endParaRPr>
            </a:p>
          </p:txBody>
        </p:sp>
        <p:sp>
          <p:nvSpPr>
            <p:cNvPr id="98" name="Rectangle 97"/>
            <p:cNvSpPr/>
            <p:nvPr/>
          </p:nvSpPr>
          <p:spPr>
            <a:xfrm>
              <a:off x="7417521" y="2877548"/>
              <a:ext cx="729246" cy="261835"/>
            </a:xfrm>
            <a:prstGeom prst="rect">
              <a:avLst/>
            </a:prstGeom>
            <a:solidFill>
              <a:schemeClr val="bg1"/>
            </a:solidFill>
            <a:ln w="3175">
              <a:solidFill>
                <a:schemeClr val="accent2"/>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700" b="0" dirty="0" smtClean="0">
                  <a:solidFill>
                    <a:schemeClr val="accent2"/>
                  </a:solidFill>
                </a:rPr>
                <a:t>Package</a:t>
              </a:r>
              <a:endParaRPr lang="en-US" sz="700" b="0" dirty="0">
                <a:solidFill>
                  <a:schemeClr val="accent2"/>
                </a:solidFill>
              </a:endParaRPr>
            </a:p>
          </p:txBody>
        </p:sp>
        <p:sp>
          <p:nvSpPr>
            <p:cNvPr id="167" name="Rectangle 166"/>
            <p:cNvSpPr/>
            <p:nvPr/>
          </p:nvSpPr>
          <p:spPr>
            <a:xfrm>
              <a:off x="8217772" y="2877548"/>
              <a:ext cx="729246" cy="261835"/>
            </a:xfrm>
            <a:prstGeom prst="rect">
              <a:avLst/>
            </a:prstGeom>
            <a:solidFill>
              <a:schemeClr val="bg1"/>
            </a:solidFill>
            <a:ln w="3175">
              <a:solidFill>
                <a:schemeClr val="accent2"/>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700" b="0" dirty="0" smtClean="0">
                  <a:solidFill>
                    <a:schemeClr val="accent2"/>
                  </a:solidFill>
                </a:rPr>
                <a:t>Benefit</a:t>
              </a:r>
              <a:endParaRPr lang="en-US" sz="700" b="0" dirty="0">
                <a:solidFill>
                  <a:schemeClr val="accent2"/>
                </a:solidFill>
              </a:endParaRPr>
            </a:p>
          </p:txBody>
        </p:sp>
        <p:sp>
          <p:nvSpPr>
            <p:cNvPr id="168" name="Rectangle 167"/>
            <p:cNvSpPr/>
            <p:nvPr/>
          </p:nvSpPr>
          <p:spPr>
            <a:xfrm>
              <a:off x="7417521" y="3185058"/>
              <a:ext cx="729246" cy="261835"/>
            </a:xfrm>
            <a:prstGeom prst="rect">
              <a:avLst/>
            </a:prstGeom>
            <a:solidFill>
              <a:schemeClr val="bg1"/>
            </a:solidFill>
            <a:ln w="3175">
              <a:solidFill>
                <a:schemeClr val="accent2"/>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700" b="0" dirty="0" smtClean="0">
                  <a:solidFill>
                    <a:schemeClr val="accent2"/>
                  </a:solidFill>
                </a:rPr>
                <a:t>Benefit</a:t>
              </a:r>
              <a:br>
                <a:rPr lang="en-US" sz="700" b="0" dirty="0" smtClean="0">
                  <a:solidFill>
                    <a:schemeClr val="accent2"/>
                  </a:solidFill>
                </a:rPr>
              </a:br>
              <a:r>
                <a:rPr lang="en-US" sz="700" b="0" dirty="0" smtClean="0">
                  <a:solidFill>
                    <a:schemeClr val="accent2"/>
                  </a:solidFill>
                </a:rPr>
                <a:t>Group</a:t>
              </a:r>
              <a:endParaRPr lang="en-US" sz="700" b="0" dirty="0">
                <a:solidFill>
                  <a:schemeClr val="accent2"/>
                </a:solidFill>
              </a:endParaRPr>
            </a:p>
          </p:txBody>
        </p:sp>
      </p:grpSp>
      <p:sp>
        <p:nvSpPr>
          <p:cNvPr id="169" name="Oval 168"/>
          <p:cNvSpPr/>
          <p:nvPr/>
        </p:nvSpPr>
        <p:spPr bwMode="auto">
          <a:xfrm>
            <a:off x="5091015" y="2367850"/>
            <a:ext cx="1030156" cy="1250270"/>
          </a:xfrm>
          <a:prstGeom prst="ellipse">
            <a:avLst/>
          </a:prstGeom>
          <a:pattFill prst="ltUpDiag">
            <a:fgClr>
              <a:schemeClr val="accent1"/>
            </a:fgClr>
            <a:bgClr>
              <a:schemeClr val="bg1"/>
            </a:bgClr>
          </a:pattFill>
          <a:ln w="6350" cap="flat" cmpd="sng" algn="ctr">
            <a:solidFill>
              <a:srgbClr val="4C5A87">
                <a:lumMod val="75000"/>
                <a:alpha val="78000"/>
              </a:srgb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defTabSz="912813" fontAlgn="auto">
              <a:spcBef>
                <a:spcPts val="0"/>
              </a:spcBef>
              <a:spcAft>
                <a:spcPts val="0"/>
              </a:spcAft>
              <a:defRPr/>
            </a:pPr>
            <a:endParaRPr lang="en-US" sz="600" b="0" i="1" kern="0" dirty="0" smtClean="0">
              <a:solidFill>
                <a:srgbClr val="4B91CD">
                  <a:lumMod val="20000"/>
                  <a:lumOff val="80000"/>
                </a:srgbClr>
              </a:solidFill>
              <a:latin typeface="+mn-lt"/>
              <a:ea typeface="MS PGothic" pitchFamily="34" charset="-128"/>
              <a:cs typeface="Arial" panose="020B0604020202020204" pitchFamily="34" charset="0"/>
            </a:endParaRPr>
          </a:p>
        </p:txBody>
      </p:sp>
      <p:sp>
        <p:nvSpPr>
          <p:cNvPr id="170" name="Rectangle 169"/>
          <p:cNvSpPr/>
          <p:nvPr/>
        </p:nvSpPr>
        <p:spPr>
          <a:xfrm>
            <a:off x="5241470" y="2398361"/>
            <a:ext cx="729246" cy="206280"/>
          </a:xfrm>
          <a:prstGeom prst="rect">
            <a:avLst/>
          </a:prstGeom>
          <a:solidFill>
            <a:schemeClr val="bg1"/>
          </a:solidFill>
          <a:ln w="3175">
            <a:solidFill>
              <a:schemeClr val="accent2"/>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700" b="0" dirty="0">
                <a:solidFill>
                  <a:schemeClr val="accent2"/>
                </a:solidFill>
              </a:rPr>
              <a:t>Product</a:t>
            </a:r>
          </a:p>
        </p:txBody>
      </p:sp>
      <p:sp>
        <p:nvSpPr>
          <p:cNvPr id="171" name="Rectangle 170"/>
          <p:cNvSpPr/>
          <p:nvPr/>
        </p:nvSpPr>
        <p:spPr>
          <a:xfrm>
            <a:off x="5241470" y="2644103"/>
            <a:ext cx="729246" cy="206280"/>
          </a:xfrm>
          <a:prstGeom prst="rect">
            <a:avLst/>
          </a:prstGeom>
          <a:solidFill>
            <a:schemeClr val="bg1"/>
          </a:solidFill>
          <a:ln w="3175">
            <a:solidFill>
              <a:schemeClr val="accent2"/>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700" b="0" dirty="0">
                <a:solidFill>
                  <a:schemeClr val="accent2"/>
                </a:solidFill>
              </a:rPr>
              <a:t>Plan</a:t>
            </a:r>
          </a:p>
        </p:txBody>
      </p:sp>
      <p:sp>
        <p:nvSpPr>
          <p:cNvPr id="172" name="Rectangle 171"/>
          <p:cNvSpPr/>
          <p:nvPr/>
        </p:nvSpPr>
        <p:spPr>
          <a:xfrm>
            <a:off x="5241470" y="2889845"/>
            <a:ext cx="729246" cy="206280"/>
          </a:xfrm>
          <a:prstGeom prst="rect">
            <a:avLst/>
          </a:prstGeom>
          <a:solidFill>
            <a:schemeClr val="bg1"/>
          </a:solidFill>
          <a:ln w="3175">
            <a:solidFill>
              <a:schemeClr val="accent2"/>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700" b="0" dirty="0">
                <a:solidFill>
                  <a:schemeClr val="accent2"/>
                </a:solidFill>
              </a:rPr>
              <a:t>Package</a:t>
            </a:r>
          </a:p>
        </p:txBody>
      </p:sp>
      <p:sp>
        <p:nvSpPr>
          <p:cNvPr id="173" name="Rectangle 172"/>
          <p:cNvSpPr/>
          <p:nvPr/>
        </p:nvSpPr>
        <p:spPr>
          <a:xfrm>
            <a:off x="5241470" y="3135587"/>
            <a:ext cx="729246" cy="206280"/>
          </a:xfrm>
          <a:prstGeom prst="rect">
            <a:avLst/>
          </a:prstGeom>
          <a:solidFill>
            <a:schemeClr val="bg1"/>
          </a:solidFill>
          <a:ln w="3175">
            <a:solidFill>
              <a:schemeClr val="accent2"/>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700" b="0" dirty="0">
                <a:solidFill>
                  <a:schemeClr val="accent2"/>
                </a:solidFill>
              </a:rPr>
              <a:t>Benefit</a:t>
            </a:r>
          </a:p>
        </p:txBody>
      </p:sp>
      <p:sp>
        <p:nvSpPr>
          <p:cNvPr id="174" name="Rectangle 173"/>
          <p:cNvSpPr/>
          <p:nvPr/>
        </p:nvSpPr>
        <p:spPr>
          <a:xfrm>
            <a:off x="5241470" y="3381330"/>
            <a:ext cx="729246" cy="206280"/>
          </a:xfrm>
          <a:prstGeom prst="rect">
            <a:avLst/>
          </a:prstGeom>
          <a:solidFill>
            <a:schemeClr val="bg1"/>
          </a:solidFill>
          <a:ln w="3175">
            <a:solidFill>
              <a:schemeClr val="accent2"/>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700" b="0" dirty="0">
                <a:solidFill>
                  <a:schemeClr val="accent2"/>
                </a:solidFill>
              </a:rPr>
              <a:t>Benefit Group</a:t>
            </a:r>
          </a:p>
        </p:txBody>
      </p:sp>
      <p:sp>
        <p:nvSpPr>
          <p:cNvPr id="123" name="Rounded Rectangle 122"/>
          <p:cNvSpPr/>
          <p:nvPr/>
        </p:nvSpPr>
        <p:spPr bwMode="auto">
          <a:xfrm>
            <a:off x="777000" y="4538574"/>
            <a:ext cx="1518344" cy="1648829"/>
          </a:xfrm>
          <a:prstGeom prst="roundRect">
            <a:avLst>
              <a:gd name="adj" fmla="val 4987"/>
            </a:avLst>
          </a:prstGeom>
          <a:solidFill>
            <a:srgbClr val="FA961E"/>
          </a:solidFill>
          <a:ln w="6350" cap="flat" cmpd="sng" algn="ctr">
            <a:solidFill>
              <a:schemeClr val="accent3">
                <a:lumMod val="50000"/>
              </a:schemeClr>
            </a:solidFill>
            <a:prstDash val="solid"/>
            <a:round/>
            <a:headEnd type="none" w="med" len="med"/>
            <a:tailEnd type="none" w="med" len="med"/>
          </a:ln>
          <a:effectLst/>
        </p:spPr>
        <p:txBody>
          <a:bodyPr vert="horz" wrap="none" lIns="0" tIns="0" rIns="0" bIns="0" numCol="1" rtlCol="0" anchor="t" anchorCtr="0" compatLnSpc="1">
            <a:prstTxWarp prst="textNoShape">
              <a:avLst/>
            </a:prstTxWarp>
          </a:bodyPr>
          <a:lstStyle/>
          <a:p>
            <a:pPr algn="ctr" defTabSz="912813" fontAlgn="auto">
              <a:spcBef>
                <a:spcPts val="0"/>
              </a:spcBef>
              <a:spcAft>
                <a:spcPts val="0"/>
              </a:spcAft>
              <a:defRPr/>
            </a:pPr>
            <a:endParaRPr lang="en-US" sz="1100" b="0" i="1" kern="0" dirty="0" smtClean="0">
              <a:solidFill>
                <a:srgbClr val="103184"/>
              </a:solidFill>
              <a:latin typeface="+mn-lt"/>
              <a:ea typeface="MS PGothic" pitchFamily="34" charset="-128"/>
              <a:cs typeface="Arial" panose="020B0604020202020204" pitchFamily="34" charset="0"/>
            </a:endParaRPr>
          </a:p>
        </p:txBody>
      </p:sp>
      <p:sp>
        <p:nvSpPr>
          <p:cNvPr id="70" name="Rectangle 69"/>
          <p:cNvSpPr/>
          <p:nvPr/>
        </p:nvSpPr>
        <p:spPr>
          <a:xfrm>
            <a:off x="833562" y="5031426"/>
            <a:ext cx="1405220" cy="1063932"/>
          </a:xfrm>
          <a:prstGeom prst="rect">
            <a:avLst/>
          </a:prstGeom>
          <a:solidFill>
            <a:srgbClr val="91C8EB">
              <a:lumMod val="50000"/>
            </a:srgbClr>
          </a:solidFill>
          <a:ln w="6350" cap="flat" cmpd="sng" algn="ctr">
            <a:solidFill>
              <a:srgbClr val="4B91CD">
                <a:lumMod val="40000"/>
                <a:lumOff val="60000"/>
              </a:srgbClr>
            </a:solidFill>
            <a:prstDash val="solid"/>
            <a:round/>
            <a:headEnd type="none" w="med" len="med"/>
            <a:tailEnd type="none" w="med" len="med"/>
          </a:ln>
          <a:effectLst/>
        </p:spPr>
        <p:txBody>
          <a:bodyPr vert="horz" wrap="none" lIns="45720" tIns="45720" rIns="45720" bIns="45720" numCol="1" rtlCol="0" anchor="t" anchorCtr="0" compatLnSpc="1">
            <a:prstTxWarp prst="textNoShape">
              <a:avLst/>
            </a:prstTxWarp>
          </a:bodyPr>
          <a:lstStyle/>
          <a:p>
            <a:pPr algn="ctr" defTabSz="912813" fontAlgn="auto">
              <a:spcBef>
                <a:spcPts val="0"/>
              </a:spcBef>
              <a:spcAft>
                <a:spcPts val="0"/>
              </a:spcAft>
            </a:pPr>
            <a:r>
              <a:rPr lang="en-US" sz="700" i="1" kern="0" dirty="0">
                <a:solidFill>
                  <a:srgbClr val="91C8EB">
                    <a:lumMod val="20000"/>
                    <a:lumOff val="80000"/>
                  </a:srgbClr>
                </a:solidFill>
                <a:latin typeface="+mn-lt"/>
                <a:ea typeface="MS PGothic" pitchFamily="34" charset="-128"/>
                <a:cs typeface="Arial" panose="020B0604020202020204" pitchFamily="34" charset="0"/>
              </a:rPr>
              <a:t>DLFE</a:t>
            </a:r>
          </a:p>
        </p:txBody>
      </p:sp>
      <p:sp>
        <p:nvSpPr>
          <p:cNvPr id="176" name="Oval 175"/>
          <p:cNvSpPr/>
          <p:nvPr/>
        </p:nvSpPr>
        <p:spPr bwMode="auto">
          <a:xfrm>
            <a:off x="871153" y="5227745"/>
            <a:ext cx="1330039" cy="831553"/>
          </a:xfrm>
          <a:prstGeom prst="ellipse">
            <a:avLst/>
          </a:prstGeom>
          <a:solidFill>
            <a:srgbClr val="4C5A87">
              <a:lumMod val="75000"/>
              <a:alpha val="78000"/>
            </a:srgbClr>
          </a:solidFill>
          <a:ln w="6350" cap="flat" cmpd="sng" algn="ctr">
            <a:solidFill>
              <a:srgbClr val="4C5A87">
                <a:lumMod val="75000"/>
                <a:alpha val="78000"/>
              </a:srgb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defTabSz="912813" fontAlgn="auto">
              <a:spcBef>
                <a:spcPts val="0"/>
              </a:spcBef>
              <a:spcAft>
                <a:spcPts val="0"/>
              </a:spcAft>
              <a:defRPr/>
            </a:pPr>
            <a:endParaRPr lang="en-US" sz="600" b="0" i="1" kern="0" dirty="0" smtClean="0">
              <a:solidFill>
                <a:srgbClr val="4B91CD">
                  <a:lumMod val="20000"/>
                  <a:lumOff val="80000"/>
                </a:srgbClr>
              </a:solidFill>
              <a:latin typeface="+mn-lt"/>
              <a:ea typeface="MS PGothic" pitchFamily="34" charset="-128"/>
              <a:cs typeface="Arial" panose="020B0604020202020204" pitchFamily="34" charset="0"/>
            </a:endParaRPr>
          </a:p>
        </p:txBody>
      </p:sp>
      <p:grpSp>
        <p:nvGrpSpPr>
          <p:cNvPr id="13" name="Group 12"/>
          <p:cNvGrpSpPr/>
          <p:nvPr/>
        </p:nvGrpSpPr>
        <p:grpSpPr>
          <a:xfrm>
            <a:off x="1012017" y="5272417"/>
            <a:ext cx="1048310" cy="742208"/>
            <a:chOff x="1013292" y="5252224"/>
            <a:chExt cx="1048310" cy="742208"/>
          </a:xfrm>
        </p:grpSpPr>
        <p:sp>
          <p:nvSpPr>
            <p:cNvPr id="187" name="Rectangle 186"/>
            <p:cNvSpPr/>
            <p:nvPr/>
          </p:nvSpPr>
          <p:spPr>
            <a:xfrm>
              <a:off x="1013292" y="5252224"/>
              <a:ext cx="493098" cy="154189"/>
            </a:xfrm>
            <a:prstGeom prst="rect">
              <a:avLst/>
            </a:prstGeom>
            <a:solidFill>
              <a:schemeClr val="bg1"/>
            </a:solidFill>
            <a:ln w="3175">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600" b="0" dirty="0">
                  <a:solidFill>
                    <a:schemeClr val="tx1"/>
                  </a:solidFill>
                </a:rPr>
                <a:t>Plan</a:t>
              </a:r>
            </a:p>
          </p:txBody>
        </p:sp>
        <p:sp>
          <p:nvSpPr>
            <p:cNvPr id="188" name="Rectangle 187"/>
            <p:cNvSpPr/>
            <p:nvPr/>
          </p:nvSpPr>
          <p:spPr>
            <a:xfrm>
              <a:off x="1568504" y="5252224"/>
              <a:ext cx="493098" cy="154189"/>
            </a:xfrm>
            <a:prstGeom prst="rect">
              <a:avLst/>
            </a:prstGeom>
            <a:solidFill>
              <a:schemeClr val="bg1"/>
            </a:solidFill>
            <a:ln w="3175">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600" b="0" dirty="0">
                  <a:solidFill>
                    <a:schemeClr val="tx1"/>
                  </a:solidFill>
                </a:rPr>
                <a:t>Benefit</a:t>
              </a:r>
            </a:p>
          </p:txBody>
        </p:sp>
        <p:sp>
          <p:nvSpPr>
            <p:cNvPr id="189" name="Rectangle 188"/>
            <p:cNvSpPr/>
            <p:nvPr/>
          </p:nvSpPr>
          <p:spPr>
            <a:xfrm>
              <a:off x="1013292" y="5644236"/>
              <a:ext cx="493098" cy="154189"/>
            </a:xfrm>
            <a:prstGeom prst="rect">
              <a:avLst/>
            </a:prstGeom>
            <a:solidFill>
              <a:schemeClr val="bg1"/>
            </a:solidFill>
            <a:ln w="3175">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600" b="0" dirty="0">
                  <a:solidFill>
                    <a:schemeClr val="tx1"/>
                  </a:solidFill>
                </a:rPr>
                <a:t>Premium</a:t>
              </a:r>
            </a:p>
          </p:txBody>
        </p:sp>
        <p:sp>
          <p:nvSpPr>
            <p:cNvPr id="190" name="Rectangle 189"/>
            <p:cNvSpPr/>
            <p:nvPr/>
          </p:nvSpPr>
          <p:spPr>
            <a:xfrm>
              <a:off x="1013292" y="5448230"/>
              <a:ext cx="493098" cy="154189"/>
            </a:xfrm>
            <a:prstGeom prst="rect">
              <a:avLst/>
            </a:prstGeom>
            <a:solidFill>
              <a:schemeClr val="bg1"/>
            </a:solidFill>
            <a:ln w="3175">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600" b="0" dirty="0">
                  <a:solidFill>
                    <a:schemeClr val="tx1"/>
                  </a:solidFill>
                </a:rPr>
                <a:t>Charge</a:t>
              </a:r>
            </a:p>
          </p:txBody>
        </p:sp>
        <p:sp>
          <p:nvSpPr>
            <p:cNvPr id="191" name="Rectangle 190"/>
            <p:cNvSpPr/>
            <p:nvPr/>
          </p:nvSpPr>
          <p:spPr>
            <a:xfrm>
              <a:off x="1568504" y="5448230"/>
              <a:ext cx="493098" cy="154189"/>
            </a:xfrm>
            <a:prstGeom prst="rect">
              <a:avLst/>
            </a:prstGeom>
            <a:solidFill>
              <a:schemeClr val="bg1"/>
            </a:solidFill>
            <a:ln w="3175">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600" b="0" dirty="0">
                  <a:solidFill>
                    <a:schemeClr val="tx1"/>
                  </a:solidFill>
                </a:rPr>
                <a:t>Distribution</a:t>
              </a:r>
            </a:p>
          </p:txBody>
        </p:sp>
        <p:sp>
          <p:nvSpPr>
            <p:cNvPr id="192" name="Rectangle 191"/>
            <p:cNvSpPr/>
            <p:nvPr/>
          </p:nvSpPr>
          <p:spPr>
            <a:xfrm>
              <a:off x="1013292" y="5840243"/>
              <a:ext cx="493098" cy="154189"/>
            </a:xfrm>
            <a:prstGeom prst="rect">
              <a:avLst/>
            </a:prstGeom>
            <a:solidFill>
              <a:schemeClr val="bg1"/>
            </a:solidFill>
            <a:ln w="3175">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600" b="0" dirty="0">
                  <a:solidFill>
                    <a:schemeClr val="tx1"/>
                  </a:solidFill>
                </a:rPr>
                <a:t>Eligibility</a:t>
              </a:r>
            </a:p>
          </p:txBody>
        </p:sp>
        <p:sp>
          <p:nvSpPr>
            <p:cNvPr id="193" name="Rectangle 192"/>
            <p:cNvSpPr/>
            <p:nvPr/>
          </p:nvSpPr>
          <p:spPr>
            <a:xfrm>
              <a:off x="1568504" y="5644236"/>
              <a:ext cx="493098" cy="154189"/>
            </a:xfrm>
            <a:prstGeom prst="rect">
              <a:avLst/>
            </a:prstGeom>
            <a:solidFill>
              <a:schemeClr val="bg1"/>
            </a:solidFill>
            <a:ln w="3175">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600" b="0" dirty="0">
                  <a:solidFill>
                    <a:schemeClr val="tx1"/>
                  </a:solidFill>
                </a:rPr>
                <a:t>Fund</a:t>
              </a:r>
            </a:p>
          </p:txBody>
        </p:sp>
        <p:sp>
          <p:nvSpPr>
            <p:cNvPr id="194" name="Rectangle 193"/>
            <p:cNvSpPr/>
            <p:nvPr/>
          </p:nvSpPr>
          <p:spPr>
            <a:xfrm>
              <a:off x="1568504" y="5840243"/>
              <a:ext cx="493098" cy="154189"/>
            </a:xfrm>
            <a:prstGeom prst="rect">
              <a:avLst/>
            </a:prstGeom>
            <a:solidFill>
              <a:schemeClr val="bg1"/>
            </a:solidFill>
            <a:ln w="3175">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600" b="0" dirty="0">
                  <a:solidFill>
                    <a:schemeClr val="tx1"/>
                  </a:solidFill>
                </a:rPr>
                <a:t>Operation</a:t>
              </a:r>
            </a:p>
          </p:txBody>
        </p:sp>
      </p:grpSp>
      <p:sp>
        <p:nvSpPr>
          <p:cNvPr id="118" name="Rectangle 117"/>
          <p:cNvSpPr/>
          <p:nvPr/>
        </p:nvSpPr>
        <p:spPr>
          <a:xfrm>
            <a:off x="2485414" y="4538574"/>
            <a:ext cx="1518344" cy="1648829"/>
          </a:xfrm>
          <a:prstGeom prst="rect">
            <a:avLst/>
          </a:prstGeom>
          <a:solidFill>
            <a:srgbClr val="91C8EB">
              <a:lumMod val="20000"/>
              <a:lumOff val="80000"/>
            </a:srgbClr>
          </a:solidFill>
          <a:ln w="19050" cap="flat" cmpd="sng" algn="ctr">
            <a:solidFill>
              <a:schemeClr val="bg1">
                <a:lumMod val="5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defTabSz="912813" fontAlgn="auto">
              <a:spcBef>
                <a:spcPts val="0"/>
              </a:spcBef>
              <a:spcAft>
                <a:spcPts val="0"/>
              </a:spcAft>
            </a:pPr>
            <a:endParaRPr lang="en-US" sz="700" kern="0" dirty="0">
              <a:solidFill>
                <a:srgbClr val="103184"/>
              </a:solidFill>
              <a:latin typeface="+mn-lt"/>
              <a:ea typeface="MS PGothic" pitchFamily="34" charset="-128"/>
              <a:cs typeface="Arial" panose="020B0604020202020204" pitchFamily="34" charset="0"/>
            </a:endParaRPr>
          </a:p>
        </p:txBody>
      </p:sp>
      <p:grpSp>
        <p:nvGrpSpPr>
          <p:cNvPr id="5" name="Group 4"/>
          <p:cNvGrpSpPr/>
          <p:nvPr/>
        </p:nvGrpSpPr>
        <p:grpSpPr>
          <a:xfrm>
            <a:off x="2526480" y="4586104"/>
            <a:ext cx="513655" cy="492443"/>
            <a:chOff x="2597146" y="4586104"/>
            <a:chExt cx="513655" cy="492443"/>
          </a:xfrm>
        </p:grpSpPr>
        <p:sp>
          <p:nvSpPr>
            <p:cNvPr id="119" name="TextBox 118"/>
            <p:cNvSpPr txBox="1"/>
            <p:nvPr/>
          </p:nvSpPr>
          <p:spPr>
            <a:xfrm>
              <a:off x="2787474" y="4586104"/>
              <a:ext cx="323327" cy="492443"/>
            </a:xfrm>
            <a:prstGeom prst="rect">
              <a:avLst/>
            </a:prstGeom>
            <a:noFill/>
          </p:spPr>
          <p:txBody>
            <a:bodyPr wrap="square" lIns="0" tIns="0" rIns="0" bIns="0" rtlCol="0">
              <a:spAutoFit/>
            </a:bodyPr>
            <a:lstStyle/>
            <a:p>
              <a:r>
                <a:rPr lang="en-US" sz="800" b="1" dirty="0" smtClean="0">
                  <a:solidFill>
                    <a:schemeClr val="accent2">
                      <a:lumMod val="50000"/>
                    </a:schemeClr>
                  </a:solidFill>
                  <a:latin typeface="+mn-lt"/>
                  <a:cs typeface="Arial" pitchFamily="34" charset="0"/>
                </a:rPr>
                <a:t>Life Policy </a:t>
              </a:r>
            </a:p>
            <a:p>
              <a:r>
                <a:rPr lang="en-US" sz="800" b="1" dirty="0" smtClean="0">
                  <a:solidFill>
                    <a:schemeClr val="accent2">
                      <a:lumMod val="50000"/>
                    </a:schemeClr>
                  </a:solidFill>
                  <a:latin typeface="+mn-lt"/>
                  <a:cs typeface="Arial" pitchFamily="34" charset="0"/>
                </a:rPr>
                <a:t>Admin</a:t>
              </a:r>
            </a:p>
            <a:p>
              <a:r>
                <a:rPr lang="en-US" sz="800" b="0" i="1" dirty="0" smtClean="0">
                  <a:solidFill>
                    <a:schemeClr val="accent2">
                      <a:lumMod val="50000"/>
                    </a:schemeClr>
                  </a:solidFill>
                  <a:latin typeface="+mn-lt"/>
                  <a:cs typeface="Arial" pitchFamily="34" charset="0"/>
                </a:rPr>
                <a:t>RLS</a:t>
              </a:r>
            </a:p>
          </p:txBody>
        </p:sp>
        <p:sp>
          <p:nvSpPr>
            <p:cNvPr id="140" name="Rectangle 139"/>
            <p:cNvSpPr/>
            <p:nvPr/>
          </p:nvSpPr>
          <p:spPr>
            <a:xfrm rot="16200000">
              <a:off x="2595933" y="4659302"/>
              <a:ext cx="61312" cy="58886"/>
            </a:xfrm>
            <a:prstGeom prst="rect">
              <a:avLst/>
            </a:prstGeom>
            <a:solidFill>
              <a:srgbClr val="00456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kern="500" dirty="0"/>
            </a:p>
          </p:txBody>
        </p:sp>
        <p:sp>
          <p:nvSpPr>
            <p:cNvPr id="141" name="Rectangle 140"/>
            <p:cNvSpPr/>
            <p:nvPr/>
          </p:nvSpPr>
          <p:spPr>
            <a:xfrm rot="16200000">
              <a:off x="2662399" y="4659290"/>
              <a:ext cx="61312" cy="58886"/>
            </a:xfrm>
            <a:prstGeom prst="rect">
              <a:avLst/>
            </a:prstGeom>
            <a:solidFill>
              <a:srgbClr val="00456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kern="500" dirty="0"/>
            </a:p>
          </p:txBody>
        </p:sp>
        <p:sp>
          <p:nvSpPr>
            <p:cNvPr id="142" name="Rectangle 141"/>
            <p:cNvSpPr/>
            <p:nvPr/>
          </p:nvSpPr>
          <p:spPr>
            <a:xfrm rot="16200000">
              <a:off x="2662410" y="4587317"/>
              <a:ext cx="61312" cy="58886"/>
            </a:xfrm>
            <a:prstGeom prst="rect">
              <a:avLst/>
            </a:prstGeom>
            <a:solidFill>
              <a:srgbClr val="00456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kern="500" dirty="0"/>
            </a:p>
          </p:txBody>
        </p:sp>
      </p:grpSp>
      <p:sp>
        <p:nvSpPr>
          <p:cNvPr id="178" name="Oval 177"/>
          <p:cNvSpPr/>
          <p:nvPr/>
        </p:nvSpPr>
        <p:spPr bwMode="auto">
          <a:xfrm>
            <a:off x="2572917" y="5227745"/>
            <a:ext cx="1343339" cy="831553"/>
          </a:xfrm>
          <a:prstGeom prst="ellipse">
            <a:avLst/>
          </a:prstGeom>
          <a:solidFill>
            <a:srgbClr val="4C5A87">
              <a:lumMod val="75000"/>
              <a:alpha val="78000"/>
            </a:srgbClr>
          </a:solidFill>
          <a:ln w="6350" cap="flat" cmpd="sng" algn="ctr">
            <a:solidFill>
              <a:srgbClr val="4C5A87">
                <a:lumMod val="75000"/>
                <a:alpha val="78000"/>
              </a:srgb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defTabSz="912813" fontAlgn="auto">
              <a:spcBef>
                <a:spcPts val="0"/>
              </a:spcBef>
              <a:spcAft>
                <a:spcPts val="0"/>
              </a:spcAft>
              <a:defRPr/>
            </a:pPr>
            <a:endParaRPr lang="en-US" sz="600" b="0" i="1" kern="0" dirty="0" smtClean="0">
              <a:solidFill>
                <a:srgbClr val="4B91CD">
                  <a:lumMod val="20000"/>
                  <a:lumOff val="80000"/>
                </a:srgbClr>
              </a:solidFill>
              <a:latin typeface="+mn-lt"/>
              <a:ea typeface="MS PGothic" pitchFamily="34" charset="-128"/>
              <a:cs typeface="Arial" panose="020B0604020202020204" pitchFamily="34" charset="0"/>
            </a:endParaRPr>
          </a:p>
        </p:txBody>
      </p:sp>
      <p:sp>
        <p:nvSpPr>
          <p:cNvPr id="124" name="Rounded Rectangle 123"/>
          <p:cNvSpPr/>
          <p:nvPr/>
        </p:nvSpPr>
        <p:spPr bwMode="auto">
          <a:xfrm>
            <a:off x="4193828" y="4538574"/>
            <a:ext cx="1518344" cy="1648829"/>
          </a:xfrm>
          <a:prstGeom prst="roundRect">
            <a:avLst>
              <a:gd name="adj" fmla="val 4987"/>
            </a:avLst>
          </a:prstGeom>
          <a:solidFill>
            <a:srgbClr val="FA961E"/>
          </a:solidFill>
          <a:ln w="6350" cap="flat" cmpd="sng" algn="ctr">
            <a:solidFill>
              <a:schemeClr val="accent3">
                <a:lumMod val="50000"/>
              </a:schemeClr>
            </a:solidFill>
            <a:prstDash val="solid"/>
            <a:round/>
            <a:headEnd type="none" w="med" len="med"/>
            <a:tailEnd type="none" w="med" len="med"/>
          </a:ln>
          <a:effectLst/>
        </p:spPr>
        <p:txBody>
          <a:bodyPr vert="horz" wrap="none" lIns="0" tIns="0" rIns="0" bIns="0" numCol="1" rtlCol="0" anchor="t" anchorCtr="0" compatLnSpc="1">
            <a:prstTxWarp prst="textNoShape">
              <a:avLst/>
            </a:prstTxWarp>
          </a:bodyPr>
          <a:lstStyle/>
          <a:p>
            <a:pPr algn="ctr" defTabSz="912813" fontAlgn="auto">
              <a:spcBef>
                <a:spcPts val="0"/>
              </a:spcBef>
              <a:spcAft>
                <a:spcPts val="0"/>
              </a:spcAft>
              <a:defRPr/>
            </a:pPr>
            <a:endParaRPr lang="en-US" sz="1100" b="0" i="1" kern="0" dirty="0" smtClean="0">
              <a:solidFill>
                <a:srgbClr val="103184"/>
              </a:solidFill>
              <a:latin typeface="+mn-lt"/>
              <a:ea typeface="MS PGothic" pitchFamily="34" charset="-128"/>
              <a:cs typeface="Arial" panose="020B0604020202020204" pitchFamily="34" charset="0"/>
            </a:endParaRPr>
          </a:p>
        </p:txBody>
      </p:sp>
      <p:sp>
        <p:nvSpPr>
          <p:cNvPr id="125" name="Rectangle 124"/>
          <p:cNvSpPr/>
          <p:nvPr/>
        </p:nvSpPr>
        <p:spPr>
          <a:xfrm>
            <a:off x="4250390" y="5031426"/>
            <a:ext cx="1405220" cy="1068225"/>
          </a:xfrm>
          <a:prstGeom prst="rect">
            <a:avLst/>
          </a:prstGeom>
          <a:solidFill>
            <a:srgbClr val="91C8EB">
              <a:lumMod val="50000"/>
            </a:srgbClr>
          </a:solidFill>
          <a:ln w="6350" cap="flat" cmpd="sng" algn="ctr">
            <a:solidFill>
              <a:srgbClr val="4B91CD">
                <a:lumMod val="40000"/>
                <a:lumOff val="60000"/>
              </a:srgbClr>
            </a:solidFill>
            <a:prstDash val="solid"/>
            <a:round/>
            <a:headEnd type="none" w="med" len="med"/>
            <a:tailEnd type="none" w="med" len="med"/>
          </a:ln>
          <a:effectLst/>
        </p:spPr>
        <p:txBody>
          <a:bodyPr vert="horz" wrap="none" lIns="45720" tIns="45720" rIns="45720" bIns="45720" numCol="1" rtlCol="0" anchor="t" anchorCtr="0" compatLnSpc="1">
            <a:prstTxWarp prst="textNoShape">
              <a:avLst/>
            </a:prstTxWarp>
          </a:bodyPr>
          <a:lstStyle/>
          <a:p>
            <a:pPr algn="ctr" defTabSz="912813" fontAlgn="auto">
              <a:spcBef>
                <a:spcPts val="0"/>
              </a:spcBef>
              <a:spcAft>
                <a:spcPts val="0"/>
              </a:spcAft>
            </a:pPr>
            <a:r>
              <a:rPr lang="en-US" sz="700" i="1" kern="0" dirty="0">
                <a:solidFill>
                  <a:srgbClr val="91C8EB">
                    <a:lumMod val="20000"/>
                    <a:lumOff val="80000"/>
                  </a:srgbClr>
                </a:solidFill>
                <a:latin typeface="+mn-lt"/>
                <a:ea typeface="MS PGothic" pitchFamily="34" charset="-128"/>
                <a:cs typeface="Arial" panose="020B0604020202020204" pitchFamily="34" charset="0"/>
              </a:rPr>
              <a:t>GTOM</a:t>
            </a:r>
          </a:p>
        </p:txBody>
      </p:sp>
      <p:grpSp>
        <p:nvGrpSpPr>
          <p:cNvPr id="127" name="Group 126"/>
          <p:cNvGrpSpPr/>
          <p:nvPr/>
        </p:nvGrpSpPr>
        <p:grpSpPr>
          <a:xfrm>
            <a:off x="4256348" y="4586104"/>
            <a:ext cx="179621" cy="65668"/>
            <a:chOff x="2856325" y="5176288"/>
            <a:chExt cx="190997" cy="65567"/>
          </a:xfrm>
        </p:grpSpPr>
        <p:sp>
          <p:nvSpPr>
            <p:cNvPr id="129" name="Rounded Rectangle 128"/>
            <p:cNvSpPr/>
            <p:nvPr/>
          </p:nvSpPr>
          <p:spPr>
            <a:xfrm>
              <a:off x="2919605" y="5176288"/>
              <a:ext cx="67435" cy="65567"/>
            </a:xfrm>
            <a:prstGeom prst="roundRect">
              <a:avLst/>
            </a:prstGeom>
            <a:solidFill>
              <a:schemeClr val="accent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cxnSp>
          <p:nvCxnSpPr>
            <p:cNvPr id="134" name="Straight Connector 133"/>
            <p:cNvCxnSpPr>
              <a:stCxn id="137" idx="6"/>
              <a:endCxn id="129" idx="1"/>
            </p:cNvCxnSpPr>
            <p:nvPr/>
          </p:nvCxnSpPr>
          <p:spPr>
            <a:xfrm>
              <a:off x="2902044" y="5209071"/>
              <a:ext cx="17561" cy="1"/>
            </a:xfrm>
            <a:prstGeom prst="line">
              <a:avLst/>
            </a:prstGeom>
            <a:ln w="6350">
              <a:solidFill>
                <a:schemeClr val="accent2">
                  <a:lumMod val="50000"/>
                </a:schemeClr>
              </a:solidFill>
            </a:ln>
          </p:spPr>
          <p:style>
            <a:lnRef idx="2">
              <a:schemeClr val="accent1"/>
            </a:lnRef>
            <a:fillRef idx="0">
              <a:schemeClr val="accent1"/>
            </a:fillRef>
            <a:effectRef idx="1">
              <a:schemeClr val="accent1"/>
            </a:effectRef>
            <a:fontRef idx="minor">
              <a:schemeClr val="tx1"/>
            </a:fontRef>
          </p:style>
        </p:cxnSp>
        <p:sp>
          <p:nvSpPr>
            <p:cNvPr id="137" name="Oval 136"/>
            <p:cNvSpPr/>
            <p:nvPr/>
          </p:nvSpPr>
          <p:spPr>
            <a:xfrm>
              <a:off x="2856325" y="5186211"/>
              <a:ext cx="45719" cy="45719"/>
            </a:xfrm>
            <a:prstGeom prst="ellipse">
              <a:avLst/>
            </a:prstGeom>
            <a:solidFill>
              <a:schemeClr val="accent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38" name="Oval 137"/>
            <p:cNvSpPr/>
            <p:nvPr/>
          </p:nvSpPr>
          <p:spPr>
            <a:xfrm>
              <a:off x="3001603" y="5186211"/>
              <a:ext cx="45719" cy="45719"/>
            </a:xfrm>
            <a:prstGeom prst="ellipse">
              <a:avLst/>
            </a:prstGeom>
            <a:solidFill>
              <a:schemeClr val="accent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cxnSp>
          <p:nvCxnSpPr>
            <p:cNvPr id="143" name="Straight Connector 142"/>
            <p:cNvCxnSpPr>
              <a:stCxn id="129" idx="3"/>
              <a:endCxn id="138" idx="2"/>
            </p:cNvCxnSpPr>
            <p:nvPr/>
          </p:nvCxnSpPr>
          <p:spPr>
            <a:xfrm flipV="1">
              <a:off x="2987040" y="5209071"/>
              <a:ext cx="14563" cy="1"/>
            </a:xfrm>
            <a:prstGeom prst="line">
              <a:avLst/>
            </a:prstGeom>
            <a:ln w="6350">
              <a:solidFill>
                <a:schemeClr val="accent2">
                  <a:lumMod val="50000"/>
                </a:schemeClr>
              </a:solidFill>
            </a:ln>
          </p:spPr>
          <p:style>
            <a:lnRef idx="2">
              <a:schemeClr val="accent1"/>
            </a:lnRef>
            <a:fillRef idx="0">
              <a:schemeClr val="accent1"/>
            </a:fillRef>
            <a:effectRef idx="1">
              <a:schemeClr val="accent1"/>
            </a:effectRef>
            <a:fontRef idx="minor">
              <a:schemeClr val="tx1"/>
            </a:fontRef>
          </p:style>
        </p:cxnSp>
      </p:grpSp>
      <p:sp>
        <p:nvSpPr>
          <p:cNvPr id="128" name="TextBox 127"/>
          <p:cNvSpPr txBox="1"/>
          <p:nvPr/>
        </p:nvSpPr>
        <p:spPr>
          <a:xfrm>
            <a:off x="4242303" y="4698395"/>
            <a:ext cx="530594" cy="246221"/>
          </a:xfrm>
          <a:prstGeom prst="rect">
            <a:avLst/>
          </a:prstGeom>
          <a:noFill/>
        </p:spPr>
        <p:txBody>
          <a:bodyPr wrap="none" lIns="0" tIns="0" rIns="0" bIns="0" rtlCol="0">
            <a:spAutoFit/>
          </a:bodyPr>
          <a:lstStyle/>
          <a:p>
            <a:r>
              <a:rPr lang="en-US" sz="800" b="1" dirty="0" smtClean="0">
                <a:solidFill>
                  <a:schemeClr val="accent2">
                    <a:lumMod val="50000"/>
                  </a:schemeClr>
                </a:solidFill>
                <a:latin typeface="+mn-lt"/>
                <a:cs typeface="Arial" pitchFamily="34" charset="0"/>
              </a:rPr>
              <a:t>BPM / BRE</a:t>
            </a:r>
          </a:p>
          <a:p>
            <a:r>
              <a:rPr lang="en-US" sz="800" b="0" i="1" dirty="0" smtClean="0">
                <a:solidFill>
                  <a:schemeClr val="accent2">
                    <a:lumMod val="50000"/>
                  </a:schemeClr>
                </a:solidFill>
                <a:latin typeface="+mn-lt"/>
                <a:cs typeface="Arial" pitchFamily="34" charset="0"/>
              </a:rPr>
              <a:t>Pega</a:t>
            </a:r>
          </a:p>
        </p:txBody>
      </p:sp>
      <p:sp>
        <p:nvSpPr>
          <p:cNvPr id="177" name="Oval 176"/>
          <p:cNvSpPr/>
          <p:nvPr/>
        </p:nvSpPr>
        <p:spPr bwMode="auto">
          <a:xfrm>
            <a:off x="4287981" y="5227745"/>
            <a:ext cx="1330039" cy="831553"/>
          </a:xfrm>
          <a:prstGeom prst="ellipse">
            <a:avLst/>
          </a:prstGeom>
          <a:solidFill>
            <a:srgbClr val="4C5A87">
              <a:lumMod val="75000"/>
              <a:alpha val="78000"/>
            </a:srgbClr>
          </a:solidFill>
          <a:ln w="6350" cap="flat" cmpd="sng" algn="ctr">
            <a:solidFill>
              <a:srgbClr val="4C5A87">
                <a:lumMod val="75000"/>
                <a:alpha val="78000"/>
              </a:srgb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defTabSz="912813" fontAlgn="auto">
              <a:spcBef>
                <a:spcPts val="0"/>
              </a:spcBef>
              <a:spcAft>
                <a:spcPts val="0"/>
              </a:spcAft>
              <a:defRPr/>
            </a:pPr>
            <a:endParaRPr lang="en-US" sz="600" b="0" i="1" kern="0" dirty="0" smtClean="0">
              <a:solidFill>
                <a:srgbClr val="4B91CD">
                  <a:lumMod val="20000"/>
                  <a:lumOff val="80000"/>
                </a:srgbClr>
              </a:solidFill>
              <a:latin typeface="+mn-lt"/>
              <a:ea typeface="MS PGothic" pitchFamily="34" charset="-128"/>
              <a:cs typeface="Arial" panose="020B0604020202020204" pitchFamily="34" charset="0"/>
            </a:endParaRPr>
          </a:p>
        </p:txBody>
      </p:sp>
      <p:grpSp>
        <p:nvGrpSpPr>
          <p:cNvPr id="15" name="Group 14"/>
          <p:cNvGrpSpPr/>
          <p:nvPr/>
        </p:nvGrpSpPr>
        <p:grpSpPr>
          <a:xfrm>
            <a:off x="4705206" y="5370421"/>
            <a:ext cx="495589" cy="546201"/>
            <a:chOff x="4705206" y="5252224"/>
            <a:chExt cx="495589" cy="546201"/>
          </a:xfrm>
        </p:grpSpPr>
        <p:sp>
          <p:nvSpPr>
            <p:cNvPr id="203" name="Rectangle 202"/>
            <p:cNvSpPr/>
            <p:nvPr/>
          </p:nvSpPr>
          <p:spPr>
            <a:xfrm>
              <a:off x="4705206" y="5252224"/>
              <a:ext cx="495589" cy="154189"/>
            </a:xfrm>
            <a:prstGeom prst="rect">
              <a:avLst/>
            </a:prstGeom>
            <a:solidFill>
              <a:schemeClr val="bg1"/>
            </a:solidFill>
            <a:ln w="3175">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600" b="0" dirty="0">
                  <a:solidFill>
                    <a:schemeClr val="tx1"/>
                  </a:solidFill>
                </a:rPr>
                <a:t>Plan</a:t>
              </a:r>
            </a:p>
          </p:txBody>
        </p:sp>
        <p:sp>
          <p:nvSpPr>
            <p:cNvPr id="205" name="Rectangle 204"/>
            <p:cNvSpPr/>
            <p:nvPr/>
          </p:nvSpPr>
          <p:spPr>
            <a:xfrm>
              <a:off x="4705206" y="5644236"/>
              <a:ext cx="495589" cy="154189"/>
            </a:xfrm>
            <a:prstGeom prst="rect">
              <a:avLst/>
            </a:prstGeom>
            <a:solidFill>
              <a:schemeClr val="bg1"/>
            </a:solidFill>
            <a:ln w="3175">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600" b="0" dirty="0">
                  <a:solidFill>
                    <a:schemeClr val="tx1"/>
                  </a:solidFill>
                </a:rPr>
                <a:t>Premium</a:t>
              </a:r>
            </a:p>
          </p:txBody>
        </p:sp>
        <p:sp>
          <p:nvSpPr>
            <p:cNvPr id="206" name="Rectangle 205"/>
            <p:cNvSpPr/>
            <p:nvPr/>
          </p:nvSpPr>
          <p:spPr>
            <a:xfrm>
              <a:off x="4705206" y="5448230"/>
              <a:ext cx="495589" cy="154189"/>
            </a:xfrm>
            <a:prstGeom prst="rect">
              <a:avLst/>
            </a:prstGeom>
            <a:solidFill>
              <a:schemeClr val="bg1"/>
            </a:solidFill>
            <a:ln w="3175">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600" b="0" dirty="0" smtClean="0">
                  <a:solidFill>
                    <a:schemeClr val="tx1"/>
                  </a:solidFill>
                </a:rPr>
                <a:t>Benefit</a:t>
              </a:r>
              <a:endParaRPr lang="en-US" sz="600" b="0" dirty="0">
                <a:solidFill>
                  <a:schemeClr val="tx1"/>
                </a:solidFill>
              </a:endParaRPr>
            </a:p>
          </p:txBody>
        </p:sp>
      </p:grpSp>
      <p:sp>
        <p:nvSpPr>
          <p:cNvPr id="103" name="Rectangle 102"/>
          <p:cNvSpPr/>
          <p:nvPr/>
        </p:nvSpPr>
        <p:spPr>
          <a:xfrm>
            <a:off x="5902242" y="4538574"/>
            <a:ext cx="1518344" cy="1648829"/>
          </a:xfrm>
          <a:prstGeom prst="rect">
            <a:avLst/>
          </a:prstGeom>
          <a:solidFill>
            <a:srgbClr val="91C8EB">
              <a:lumMod val="20000"/>
              <a:lumOff val="80000"/>
            </a:srgbClr>
          </a:solidFill>
          <a:ln w="19050" cap="flat" cmpd="sng" algn="ctr">
            <a:solidFill>
              <a:schemeClr val="bg1">
                <a:lumMod val="5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defTabSz="912813" fontAlgn="auto">
              <a:spcBef>
                <a:spcPts val="0"/>
              </a:spcBef>
              <a:spcAft>
                <a:spcPts val="0"/>
              </a:spcAft>
            </a:pPr>
            <a:endParaRPr lang="en-US" sz="700" kern="0" dirty="0">
              <a:solidFill>
                <a:srgbClr val="103184"/>
              </a:solidFill>
              <a:latin typeface="+mn-lt"/>
              <a:ea typeface="MS PGothic" pitchFamily="34" charset="-128"/>
              <a:cs typeface="Arial" panose="020B0604020202020204" pitchFamily="34" charset="0"/>
            </a:endParaRPr>
          </a:p>
        </p:txBody>
      </p:sp>
      <p:grpSp>
        <p:nvGrpSpPr>
          <p:cNvPr id="7" name="Group 6"/>
          <p:cNvGrpSpPr/>
          <p:nvPr/>
        </p:nvGrpSpPr>
        <p:grpSpPr>
          <a:xfrm>
            <a:off x="5956503" y="4586104"/>
            <a:ext cx="513655" cy="492443"/>
            <a:chOff x="6013974" y="4586104"/>
            <a:chExt cx="513655" cy="492443"/>
          </a:xfrm>
        </p:grpSpPr>
        <p:sp>
          <p:nvSpPr>
            <p:cNvPr id="104" name="TextBox 103"/>
            <p:cNvSpPr txBox="1"/>
            <p:nvPr/>
          </p:nvSpPr>
          <p:spPr>
            <a:xfrm>
              <a:off x="6204302" y="4586104"/>
              <a:ext cx="323327" cy="492443"/>
            </a:xfrm>
            <a:prstGeom prst="rect">
              <a:avLst/>
            </a:prstGeom>
            <a:noFill/>
          </p:spPr>
          <p:txBody>
            <a:bodyPr wrap="square" lIns="0" tIns="0" rIns="0" bIns="0" rtlCol="0">
              <a:spAutoFit/>
            </a:bodyPr>
            <a:lstStyle/>
            <a:p>
              <a:r>
                <a:rPr lang="en-US" sz="800" dirty="0">
                  <a:solidFill>
                    <a:schemeClr val="accent2">
                      <a:lumMod val="50000"/>
                    </a:schemeClr>
                  </a:solidFill>
                  <a:latin typeface="+mn-lt"/>
                  <a:cs typeface="Arial" pitchFamily="34" charset="0"/>
                </a:rPr>
                <a:t>Group</a:t>
              </a:r>
            </a:p>
            <a:p>
              <a:r>
                <a:rPr lang="en-US" sz="800" dirty="0">
                  <a:solidFill>
                    <a:schemeClr val="accent2">
                      <a:lumMod val="50000"/>
                    </a:schemeClr>
                  </a:solidFill>
                  <a:latin typeface="+mn-lt"/>
                  <a:cs typeface="Arial" pitchFamily="34" charset="0"/>
                </a:rPr>
                <a:t>Policy</a:t>
              </a:r>
            </a:p>
            <a:p>
              <a:r>
                <a:rPr lang="en-US" sz="800" dirty="0">
                  <a:solidFill>
                    <a:schemeClr val="accent2">
                      <a:lumMod val="50000"/>
                    </a:schemeClr>
                  </a:solidFill>
                  <a:latin typeface="+mn-lt"/>
                  <a:cs typeface="Arial" pitchFamily="34" charset="0"/>
                </a:rPr>
                <a:t>Admin</a:t>
              </a:r>
            </a:p>
            <a:p>
              <a:r>
                <a:rPr lang="en-US" sz="800" b="0" i="1" dirty="0">
                  <a:solidFill>
                    <a:schemeClr val="accent2">
                      <a:lumMod val="50000"/>
                    </a:schemeClr>
                  </a:solidFill>
                  <a:latin typeface="+mn-lt"/>
                  <a:cs typeface="Arial" pitchFamily="34" charset="0"/>
                </a:rPr>
                <a:t>G/400</a:t>
              </a:r>
            </a:p>
          </p:txBody>
        </p:sp>
        <p:sp>
          <p:nvSpPr>
            <p:cNvPr id="109" name="Rectangle 108"/>
            <p:cNvSpPr/>
            <p:nvPr/>
          </p:nvSpPr>
          <p:spPr>
            <a:xfrm rot="16200000">
              <a:off x="6012761" y="4659302"/>
              <a:ext cx="61312" cy="58886"/>
            </a:xfrm>
            <a:prstGeom prst="rect">
              <a:avLst/>
            </a:prstGeom>
            <a:solidFill>
              <a:srgbClr val="00456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kern="500" dirty="0"/>
            </a:p>
          </p:txBody>
        </p:sp>
        <p:sp>
          <p:nvSpPr>
            <p:cNvPr id="110" name="Rectangle 109"/>
            <p:cNvSpPr/>
            <p:nvPr/>
          </p:nvSpPr>
          <p:spPr>
            <a:xfrm rot="16200000">
              <a:off x="6079227" y="4659290"/>
              <a:ext cx="61312" cy="58886"/>
            </a:xfrm>
            <a:prstGeom prst="rect">
              <a:avLst/>
            </a:prstGeom>
            <a:solidFill>
              <a:srgbClr val="00456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kern="500" dirty="0"/>
            </a:p>
          </p:txBody>
        </p:sp>
        <p:sp>
          <p:nvSpPr>
            <p:cNvPr id="111" name="Rectangle 110"/>
            <p:cNvSpPr/>
            <p:nvPr/>
          </p:nvSpPr>
          <p:spPr>
            <a:xfrm rot="16200000">
              <a:off x="6079238" y="4587317"/>
              <a:ext cx="61312" cy="58886"/>
            </a:xfrm>
            <a:prstGeom prst="rect">
              <a:avLst/>
            </a:prstGeom>
            <a:solidFill>
              <a:srgbClr val="00456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kern="500" dirty="0"/>
            </a:p>
          </p:txBody>
        </p:sp>
      </p:grpSp>
      <p:sp>
        <p:nvSpPr>
          <p:cNvPr id="179" name="Oval 178"/>
          <p:cNvSpPr/>
          <p:nvPr/>
        </p:nvSpPr>
        <p:spPr bwMode="auto">
          <a:xfrm>
            <a:off x="5989745" y="5227745"/>
            <a:ext cx="1343339" cy="831553"/>
          </a:xfrm>
          <a:prstGeom prst="ellipse">
            <a:avLst/>
          </a:prstGeom>
          <a:solidFill>
            <a:srgbClr val="4C5A87">
              <a:lumMod val="75000"/>
              <a:alpha val="78000"/>
            </a:srgbClr>
          </a:solidFill>
          <a:ln w="6350" cap="flat" cmpd="sng" algn="ctr">
            <a:solidFill>
              <a:srgbClr val="4C5A87">
                <a:lumMod val="75000"/>
                <a:alpha val="78000"/>
              </a:srgb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defTabSz="912813" fontAlgn="auto">
              <a:spcBef>
                <a:spcPts val="0"/>
              </a:spcBef>
              <a:spcAft>
                <a:spcPts val="0"/>
              </a:spcAft>
              <a:defRPr/>
            </a:pPr>
            <a:endParaRPr lang="en-US" sz="600" b="0" i="1" kern="0" dirty="0" smtClean="0">
              <a:solidFill>
                <a:srgbClr val="4B91CD">
                  <a:lumMod val="20000"/>
                  <a:lumOff val="80000"/>
                </a:srgbClr>
              </a:solidFill>
              <a:latin typeface="+mn-lt"/>
              <a:ea typeface="MS PGothic" pitchFamily="34" charset="-128"/>
              <a:cs typeface="Arial" panose="020B0604020202020204" pitchFamily="34" charset="0"/>
            </a:endParaRPr>
          </a:p>
        </p:txBody>
      </p:sp>
      <p:grpSp>
        <p:nvGrpSpPr>
          <p:cNvPr id="14" name="Group 13"/>
          <p:cNvGrpSpPr/>
          <p:nvPr/>
        </p:nvGrpSpPr>
        <p:grpSpPr>
          <a:xfrm>
            <a:off x="6131232" y="5370539"/>
            <a:ext cx="1032094" cy="545965"/>
            <a:chOff x="6131232" y="5252224"/>
            <a:chExt cx="1032094" cy="545965"/>
          </a:xfrm>
        </p:grpSpPr>
        <p:sp>
          <p:nvSpPr>
            <p:cNvPr id="211" name="Rectangle 210"/>
            <p:cNvSpPr/>
            <p:nvPr/>
          </p:nvSpPr>
          <p:spPr>
            <a:xfrm>
              <a:off x="6131232" y="5252224"/>
              <a:ext cx="486654" cy="153953"/>
            </a:xfrm>
            <a:prstGeom prst="rect">
              <a:avLst/>
            </a:prstGeom>
            <a:solidFill>
              <a:schemeClr val="bg1"/>
            </a:solidFill>
            <a:ln w="3175">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600" b="0" dirty="0" smtClean="0">
                  <a:solidFill>
                    <a:schemeClr val="tx1"/>
                  </a:solidFill>
                </a:rPr>
                <a:t>Product</a:t>
              </a:r>
              <a:endParaRPr lang="en-US" sz="600" b="0" dirty="0">
                <a:solidFill>
                  <a:schemeClr val="tx1"/>
                </a:solidFill>
              </a:endParaRPr>
            </a:p>
          </p:txBody>
        </p:sp>
        <p:sp>
          <p:nvSpPr>
            <p:cNvPr id="212" name="Rectangle 211"/>
            <p:cNvSpPr/>
            <p:nvPr/>
          </p:nvSpPr>
          <p:spPr>
            <a:xfrm>
              <a:off x="6676672" y="5252224"/>
              <a:ext cx="486654" cy="153953"/>
            </a:xfrm>
            <a:prstGeom prst="rect">
              <a:avLst/>
            </a:prstGeom>
            <a:solidFill>
              <a:schemeClr val="bg1"/>
            </a:solidFill>
            <a:ln w="3175">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600" b="0" dirty="0" smtClean="0">
                  <a:solidFill>
                    <a:schemeClr val="tx1"/>
                  </a:solidFill>
                </a:rPr>
                <a:t>Plan</a:t>
              </a:r>
              <a:endParaRPr lang="en-US" sz="600" b="0" dirty="0">
                <a:solidFill>
                  <a:schemeClr val="tx1"/>
                </a:solidFill>
              </a:endParaRPr>
            </a:p>
          </p:txBody>
        </p:sp>
        <p:sp>
          <p:nvSpPr>
            <p:cNvPr id="213" name="Rectangle 212"/>
            <p:cNvSpPr/>
            <p:nvPr/>
          </p:nvSpPr>
          <p:spPr>
            <a:xfrm>
              <a:off x="6131232" y="5644236"/>
              <a:ext cx="486654" cy="153953"/>
            </a:xfrm>
            <a:prstGeom prst="rect">
              <a:avLst/>
            </a:prstGeom>
            <a:solidFill>
              <a:schemeClr val="bg1"/>
            </a:solidFill>
            <a:ln w="3175">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500" b="0" dirty="0" smtClean="0">
                  <a:solidFill>
                    <a:schemeClr val="tx1"/>
                  </a:solidFill>
                </a:rPr>
                <a:t>Benefit Group</a:t>
              </a:r>
              <a:endParaRPr lang="en-US" sz="500" b="0" dirty="0">
                <a:solidFill>
                  <a:schemeClr val="tx1"/>
                </a:solidFill>
              </a:endParaRPr>
            </a:p>
          </p:txBody>
        </p:sp>
        <p:sp>
          <p:nvSpPr>
            <p:cNvPr id="214" name="Rectangle 213"/>
            <p:cNvSpPr/>
            <p:nvPr/>
          </p:nvSpPr>
          <p:spPr>
            <a:xfrm>
              <a:off x="6131232" y="5448230"/>
              <a:ext cx="486654" cy="153953"/>
            </a:xfrm>
            <a:prstGeom prst="rect">
              <a:avLst/>
            </a:prstGeom>
            <a:solidFill>
              <a:schemeClr val="bg1"/>
            </a:solidFill>
            <a:ln w="3175">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600" b="0" dirty="0" smtClean="0">
                  <a:solidFill>
                    <a:schemeClr val="tx1"/>
                  </a:solidFill>
                </a:rPr>
                <a:t>Package</a:t>
              </a:r>
              <a:endParaRPr lang="en-US" sz="600" b="0" dirty="0">
                <a:solidFill>
                  <a:schemeClr val="tx1"/>
                </a:solidFill>
              </a:endParaRPr>
            </a:p>
          </p:txBody>
        </p:sp>
        <p:sp>
          <p:nvSpPr>
            <p:cNvPr id="216" name="Rectangle 215"/>
            <p:cNvSpPr/>
            <p:nvPr/>
          </p:nvSpPr>
          <p:spPr>
            <a:xfrm>
              <a:off x="6675927" y="5448230"/>
              <a:ext cx="486654" cy="153953"/>
            </a:xfrm>
            <a:prstGeom prst="rect">
              <a:avLst/>
            </a:prstGeom>
            <a:solidFill>
              <a:schemeClr val="bg1"/>
            </a:solidFill>
            <a:ln w="3175">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600" b="0" dirty="0" smtClean="0">
                  <a:solidFill>
                    <a:schemeClr val="tx1"/>
                  </a:solidFill>
                </a:rPr>
                <a:t>Benefit</a:t>
              </a:r>
              <a:endParaRPr lang="en-US" sz="600" b="0" dirty="0">
                <a:solidFill>
                  <a:schemeClr val="tx1"/>
                </a:solidFill>
              </a:endParaRPr>
            </a:p>
          </p:txBody>
        </p:sp>
      </p:grpSp>
      <p:sp>
        <p:nvSpPr>
          <p:cNvPr id="113" name="Rectangle 112"/>
          <p:cNvSpPr/>
          <p:nvPr/>
        </p:nvSpPr>
        <p:spPr>
          <a:xfrm>
            <a:off x="7610656" y="4538574"/>
            <a:ext cx="1518344" cy="1648829"/>
          </a:xfrm>
          <a:prstGeom prst="rect">
            <a:avLst/>
          </a:prstGeom>
          <a:solidFill>
            <a:srgbClr val="91C8EB">
              <a:lumMod val="20000"/>
              <a:lumOff val="80000"/>
            </a:srgbClr>
          </a:solidFill>
          <a:ln w="19050" cap="flat" cmpd="sng" algn="ctr">
            <a:solidFill>
              <a:schemeClr val="bg1">
                <a:lumMod val="5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defTabSz="912813" fontAlgn="auto">
              <a:spcBef>
                <a:spcPts val="0"/>
              </a:spcBef>
              <a:spcAft>
                <a:spcPts val="0"/>
              </a:spcAft>
            </a:pPr>
            <a:endParaRPr lang="en-US" sz="700" kern="0" dirty="0">
              <a:solidFill>
                <a:srgbClr val="103184"/>
              </a:solidFill>
              <a:latin typeface="+mn-lt"/>
              <a:ea typeface="MS PGothic" pitchFamily="34" charset="-128"/>
              <a:cs typeface="Arial" panose="020B0604020202020204" pitchFamily="34" charset="0"/>
            </a:endParaRPr>
          </a:p>
        </p:txBody>
      </p:sp>
      <p:grpSp>
        <p:nvGrpSpPr>
          <p:cNvPr id="8" name="Group 7"/>
          <p:cNvGrpSpPr/>
          <p:nvPr/>
        </p:nvGrpSpPr>
        <p:grpSpPr>
          <a:xfrm>
            <a:off x="7666649" y="4586104"/>
            <a:ext cx="513655" cy="492443"/>
            <a:chOff x="7722388" y="4586104"/>
            <a:chExt cx="513655" cy="492443"/>
          </a:xfrm>
        </p:grpSpPr>
        <p:sp>
          <p:nvSpPr>
            <p:cNvPr id="114" name="TextBox 113"/>
            <p:cNvSpPr txBox="1"/>
            <p:nvPr/>
          </p:nvSpPr>
          <p:spPr>
            <a:xfrm>
              <a:off x="7912716" y="4586104"/>
              <a:ext cx="323327" cy="492443"/>
            </a:xfrm>
            <a:prstGeom prst="rect">
              <a:avLst/>
            </a:prstGeom>
            <a:noFill/>
          </p:spPr>
          <p:txBody>
            <a:bodyPr wrap="square" lIns="0" tIns="0" rIns="0" bIns="0" rtlCol="0">
              <a:spAutoFit/>
            </a:bodyPr>
            <a:lstStyle/>
            <a:p>
              <a:r>
                <a:rPr lang="en-US" sz="800" dirty="0">
                  <a:solidFill>
                    <a:schemeClr val="accent2">
                      <a:lumMod val="50000"/>
                    </a:schemeClr>
                  </a:solidFill>
                  <a:latin typeface="+mn-lt"/>
                  <a:cs typeface="Arial" pitchFamily="34" charset="0"/>
                </a:rPr>
                <a:t>Group Policy </a:t>
              </a:r>
            </a:p>
            <a:p>
              <a:r>
                <a:rPr lang="en-US" sz="800" dirty="0">
                  <a:solidFill>
                    <a:schemeClr val="accent2">
                      <a:lumMod val="50000"/>
                    </a:schemeClr>
                  </a:solidFill>
                  <a:latin typeface="+mn-lt"/>
                  <a:cs typeface="Arial" pitchFamily="34" charset="0"/>
                </a:rPr>
                <a:t>Admin</a:t>
              </a:r>
            </a:p>
            <a:p>
              <a:r>
                <a:rPr lang="en-US" sz="800" b="0" i="1" dirty="0">
                  <a:solidFill>
                    <a:schemeClr val="accent2">
                      <a:lumMod val="50000"/>
                    </a:schemeClr>
                  </a:solidFill>
                  <a:latin typeface="+mn-lt"/>
                  <a:cs typeface="Arial" pitchFamily="34" charset="0"/>
                </a:rPr>
                <a:t>EB</a:t>
              </a:r>
            </a:p>
          </p:txBody>
        </p:sp>
        <p:sp>
          <p:nvSpPr>
            <p:cNvPr id="116" name="Rectangle 115"/>
            <p:cNvSpPr/>
            <p:nvPr/>
          </p:nvSpPr>
          <p:spPr>
            <a:xfrm rot="16200000">
              <a:off x="7721175" y="4659302"/>
              <a:ext cx="61312" cy="58886"/>
            </a:xfrm>
            <a:prstGeom prst="rect">
              <a:avLst/>
            </a:prstGeom>
            <a:solidFill>
              <a:srgbClr val="00456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kern="500" dirty="0"/>
            </a:p>
          </p:txBody>
        </p:sp>
        <p:sp>
          <p:nvSpPr>
            <p:cNvPr id="117" name="Rectangle 116"/>
            <p:cNvSpPr/>
            <p:nvPr/>
          </p:nvSpPr>
          <p:spPr>
            <a:xfrm rot="16200000">
              <a:off x="7787641" y="4659290"/>
              <a:ext cx="61312" cy="58886"/>
            </a:xfrm>
            <a:prstGeom prst="rect">
              <a:avLst/>
            </a:prstGeom>
            <a:solidFill>
              <a:srgbClr val="00456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kern="500" dirty="0"/>
            </a:p>
          </p:txBody>
        </p:sp>
        <p:sp>
          <p:nvSpPr>
            <p:cNvPr id="130" name="Rectangle 129"/>
            <p:cNvSpPr/>
            <p:nvPr/>
          </p:nvSpPr>
          <p:spPr>
            <a:xfrm rot="16200000">
              <a:off x="7787652" y="4587317"/>
              <a:ext cx="61312" cy="58886"/>
            </a:xfrm>
            <a:prstGeom prst="rect">
              <a:avLst/>
            </a:prstGeom>
            <a:solidFill>
              <a:srgbClr val="00456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kern="500" dirty="0"/>
            </a:p>
          </p:txBody>
        </p:sp>
      </p:grpSp>
      <p:sp>
        <p:nvSpPr>
          <p:cNvPr id="180" name="Oval 179"/>
          <p:cNvSpPr/>
          <p:nvPr/>
        </p:nvSpPr>
        <p:spPr bwMode="auto">
          <a:xfrm>
            <a:off x="7698159" y="5227745"/>
            <a:ext cx="1343339" cy="831553"/>
          </a:xfrm>
          <a:prstGeom prst="ellipse">
            <a:avLst/>
          </a:prstGeom>
          <a:solidFill>
            <a:srgbClr val="4C5A87">
              <a:lumMod val="75000"/>
              <a:alpha val="78000"/>
            </a:srgbClr>
          </a:solidFill>
          <a:ln w="6350" cap="flat" cmpd="sng" algn="ctr">
            <a:solidFill>
              <a:srgbClr val="4C5A87">
                <a:lumMod val="75000"/>
                <a:alpha val="78000"/>
              </a:srgb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defTabSz="912813" fontAlgn="auto">
              <a:spcBef>
                <a:spcPts val="0"/>
              </a:spcBef>
              <a:spcAft>
                <a:spcPts val="0"/>
              </a:spcAft>
              <a:defRPr/>
            </a:pPr>
            <a:endParaRPr lang="en-US" sz="600" b="0" i="1" kern="0" dirty="0" smtClean="0">
              <a:solidFill>
                <a:srgbClr val="4B91CD">
                  <a:lumMod val="20000"/>
                  <a:lumOff val="80000"/>
                </a:srgbClr>
              </a:solidFill>
              <a:latin typeface="+mn-lt"/>
              <a:ea typeface="MS PGothic" pitchFamily="34" charset="-128"/>
              <a:cs typeface="Arial" panose="020B0604020202020204" pitchFamily="34" charset="0"/>
            </a:endParaRPr>
          </a:p>
        </p:txBody>
      </p:sp>
      <p:sp>
        <p:nvSpPr>
          <p:cNvPr id="224" name="Rectangle 223"/>
          <p:cNvSpPr/>
          <p:nvPr/>
        </p:nvSpPr>
        <p:spPr bwMode="auto">
          <a:xfrm flipH="1">
            <a:off x="8850069" y="4573032"/>
            <a:ext cx="250407" cy="123636"/>
          </a:xfrm>
          <a:prstGeom prst="rect">
            <a:avLst/>
          </a:prstGeom>
          <a:solidFill>
            <a:srgbClr val="FFFF00"/>
          </a:solidFill>
          <a:ln w="12700" cap="flat" cmpd="sng" algn="ctr">
            <a:noFill/>
            <a:prstDash val="solid"/>
            <a:headEnd type="none" w="med" len="med"/>
            <a:tailEnd type="none" w="med" len="med"/>
          </a:ln>
          <a:effectLst/>
          <a:extLst/>
        </p:spPr>
        <p:txBody>
          <a:bodyPr wrap="none" anchor="ctr"/>
          <a:lstStyle/>
          <a:p>
            <a:pPr marL="0" marR="0" lvl="0" indent="0" algn="ctr" defTabSz="914400" eaLnBrk="1" fontAlgn="auto" latinLnBrk="0" hangingPunct="1">
              <a:lnSpc>
                <a:spcPct val="80000"/>
              </a:lnSpc>
              <a:spcBef>
                <a:spcPts val="0"/>
              </a:spcBef>
              <a:spcAft>
                <a:spcPts val="0"/>
              </a:spcAft>
              <a:buClrTx/>
              <a:buSzTx/>
              <a:buFontTx/>
              <a:buNone/>
              <a:tabLst>
                <a:tab pos="6464300" algn="r"/>
              </a:tabLst>
              <a:defRPr/>
            </a:pPr>
            <a:r>
              <a:rPr lang="en-GB" sz="600" b="1" kern="500" noProof="0" dirty="0" smtClean="0">
                <a:solidFill>
                  <a:srgbClr val="800000"/>
                </a:solidFill>
                <a:latin typeface="+mn-lt"/>
                <a:cs typeface="Calibri" pitchFamily="34" charset="0"/>
              </a:rPr>
              <a:t>Local</a:t>
            </a:r>
            <a:endParaRPr kumimoji="0" lang="en-GB" sz="600" b="1" i="0" u="none" strike="noStrike" kern="500" cap="none" spc="0" normalizeH="0" baseline="0" noProof="0" dirty="0" smtClean="0">
              <a:ln>
                <a:noFill/>
              </a:ln>
              <a:solidFill>
                <a:srgbClr val="800000"/>
              </a:solidFill>
              <a:effectLst/>
              <a:uLnTx/>
              <a:uFillTx/>
              <a:latin typeface="+mn-lt"/>
              <a:cs typeface="Calibri" pitchFamily="34" charset="0"/>
            </a:endParaRPr>
          </a:p>
        </p:txBody>
      </p:sp>
      <p:sp>
        <p:nvSpPr>
          <p:cNvPr id="225" name="TextBox 224"/>
          <p:cNvSpPr txBox="1"/>
          <p:nvPr/>
        </p:nvSpPr>
        <p:spPr>
          <a:xfrm>
            <a:off x="1922463" y="4072745"/>
            <a:ext cx="721351" cy="123111"/>
          </a:xfrm>
          <a:prstGeom prst="rect">
            <a:avLst/>
          </a:prstGeom>
          <a:solidFill>
            <a:schemeClr val="bg1"/>
          </a:solidFill>
        </p:spPr>
        <p:txBody>
          <a:bodyPr wrap="none" lIns="0" tIns="0" rIns="0" bIns="0" rtlCol="0">
            <a:spAutoFit/>
          </a:bodyPr>
          <a:lstStyle/>
          <a:p>
            <a:r>
              <a:rPr lang="en-US" sz="800" dirty="0" smtClean="0">
                <a:solidFill>
                  <a:schemeClr val="accent3">
                    <a:lumMod val="50000"/>
                  </a:schemeClr>
                </a:solidFill>
                <a:latin typeface="+mn-lt"/>
                <a:cs typeface="Arial" pitchFamily="34" charset="0"/>
              </a:rPr>
              <a:t>Data Provision</a:t>
            </a:r>
          </a:p>
        </p:txBody>
      </p:sp>
      <p:sp>
        <p:nvSpPr>
          <p:cNvPr id="226" name="TextBox 225"/>
          <p:cNvSpPr txBox="1"/>
          <p:nvPr/>
        </p:nvSpPr>
        <p:spPr>
          <a:xfrm>
            <a:off x="4124698" y="4072745"/>
            <a:ext cx="721351" cy="123111"/>
          </a:xfrm>
          <a:prstGeom prst="rect">
            <a:avLst/>
          </a:prstGeom>
          <a:solidFill>
            <a:schemeClr val="bg1"/>
          </a:solidFill>
        </p:spPr>
        <p:txBody>
          <a:bodyPr wrap="none" lIns="0" tIns="0" rIns="0" bIns="0" rtlCol="0">
            <a:spAutoFit/>
          </a:bodyPr>
          <a:lstStyle/>
          <a:p>
            <a:r>
              <a:rPr lang="en-US" sz="800" dirty="0" smtClean="0">
                <a:solidFill>
                  <a:schemeClr val="accent3">
                    <a:lumMod val="50000"/>
                  </a:schemeClr>
                </a:solidFill>
                <a:latin typeface="+mn-lt"/>
                <a:cs typeface="Arial" pitchFamily="34" charset="0"/>
              </a:rPr>
              <a:t>Data Provision</a:t>
            </a:r>
          </a:p>
        </p:txBody>
      </p:sp>
      <p:sp>
        <p:nvSpPr>
          <p:cNvPr id="227" name="TextBox 226"/>
          <p:cNvSpPr txBox="1"/>
          <p:nvPr/>
        </p:nvSpPr>
        <p:spPr>
          <a:xfrm>
            <a:off x="5763803" y="4072745"/>
            <a:ext cx="721351" cy="123111"/>
          </a:xfrm>
          <a:prstGeom prst="rect">
            <a:avLst/>
          </a:prstGeom>
          <a:solidFill>
            <a:schemeClr val="bg1"/>
          </a:solidFill>
        </p:spPr>
        <p:txBody>
          <a:bodyPr wrap="none" lIns="0" tIns="0" rIns="0" bIns="0" rtlCol="0">
            <a:spAutoFit/>
          </a:bodyPr>
          <a:lstStyle/>
          <a:p>
            <a:r>
              <a:rPr lang="en-US" sz="800" dirty="0" smtClean="0">
                <a:solidFill>
                  <a:schemeClr val="accent3">
                    <a:lumMod val="50000"/>
                  </a:schemeClr>
                </a:solidFill>
                <a:latin typeface="+mn-lt"/>
                <a:cs typeface="Arial" pitchFamily="34" charset="0"/>
              </a:rPr>
              <a:t>Data Provision</a:t>
            </a:r>
          </a:p>
        </p:txBody>
      </p:sp>
      <p:cxnSp>
        <p:nvCxnSpPr>
          <p:cNvPr id="157" name="Elbow Connector 156"/>
          <p:cNvCxnSpPr>
            <a:stCxn id="230" idx="3"/>
            <a:endCxn id="94" idx="0"/>
          </p:cNvCxnSpPr>
          <p:nvPr/>
        </p:nvCxnSpPr>
        <p:spPr>
          <a:xfrm>
            <a:off x="8261578" y="1525111"/>
            <a:ext cx="0" cy="564027"/>
          </a:xfrm>
          <a:prstGeom prst="straightConnector1">
            <a:avLst/>
          </a:prstGeom>
          <a:ln w="12700">
            <a:solidFill>
              <a:schemeClr val="bg2"/>
            </a:solidFill>
            <a:prstDash val="sysDash"/>
            <a:tailEnd type="triangle"/>
          </a:ln>
        </p:spPr>
        <p:style>
          <a:lnRef idx="2">
            <a:schemeClr val="accent1"/>
          </a:lnRef>
          <a:fillRef idx="0">
            <a:schemeClr val="accent1"/>
          </a:fillRef>
          <a:effectRef idx="1">
            <a:schemeClr val="accent1"/>
          </a:effectRef>
          <a:fontRef idx="minor">
            <a:schemeClr val="tx1"/>
          </a:fontRef>
        </p:style>
      </p:cxnSp>
      <p:sp>
        <p:nvSpPr>
          <p:cNvPr id="158" name="Oval 157"/>
          <p:cNvSpPr/>
          <p:nvPr/>
        </p:nvSpPr>
        <p:spPr bwMode="auto">
          <a:xfrm>
            <a:off x="3446545" y="2337473"/>
            <a:ext cx="1249200" cy="1249200"/>
          </a:xfrm>
          <a:prstGeom prst="ellipse">
            <a:avLst/>
          </a:prstGeom>
          <a:solidFill>
            <a:srgbClr val="4C5A87">
              <a:lumMod val="75000"/>
              <a:alpha val="78000"/>
            </a:srgbClr>
          </a:solidFill>
          <a:ln w="6350" cap="flat" cmpd="sng" algn="ctr">
            <a:solidFill>
              <a:srgbClr val="4C5A87">
                <a:lumMod val="75000"/>
                <a:alpha val="78000"/>
              </a:srgb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defTabSz="912813" fontAlgn="auto">
              <a:spcBef>
                <a:spcPts val="0"/>
              </a:spcBef>
              <a:spcAft>
                <a:spcPts val="0"/>
              </a:spcAft>
              <a:defRPr/>
            </a:pPr>
            <a:endParaRPr lang="en-US" sz="600" b="0" i="1" kern="0" dirty="0" smtClean="0">
              <a:solidFill>
                <a:srgbClr val="4B91CD">
                  <a:lumMod val="20000"/>
                  <a:lumOff val="80000"/>
                </a:srgbClr>
              </a:solidFill>
              <a:latin typeface="+mn-lt"/>
              <a:ea typeface="MS PGothic" pitchFamily="34" charset="-128"/>
              <a:cs typeface="Arial" panose="020B0604020202020204" pitchFamily="34" charset="0"/>
            </a:endParaRPr>
          </a:p>
        </p:txBody>
      </p:sp>
      <p:grpSp>
        <p:nvGrpSpPr>
          <p:cNvPr id="159" name="Group 158"/>
          <p:cNvGrpSpPr/>
          <p:nvPr/>
        </p:nvGrpSpPr>
        <p:grpSpPr>
          <a:xfrm>
            <a:off x="3360090" y="2380946"/>
            <a:ext cx="1422110" cy="546562"/>
            <a:chOff x="1559629" y="2346697"/>
            <a:chExt cx="1422110" cy="546562"/>
          </a:xfrm>
        </p:grpSpPr>
        <p:sp>
          <p:nvSpPr>
            <p:cNvPr id="160" name="Rectangle 159"/>
            <p:cNvSpPr/>
            <p:nvPr/>
          </p:nvSpPr>
          <p:spPr>
            <a:xfrm>
              <a:off x="1559629" y="2346697"/>
              <a:ext cx="664854" cy="238716"/>
            </a:xfrm>
            <a:prstGeom prst="rect">
              <a:avLst/>
            </a:prstGeom>
            <a:solidFill>
              <a:schemeClr val="bg1"/>
            </a:solidFill>
            <a:ln w="3175">
              <a:solidFill>
                <a:schemeClr val="accent2"/>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700" b="0" dirty="0">
                  <a:solidFill>
                    <a:schemeClr val="accent2"/>
                  </a:solidFill>
                </a:rPr>
                <a:t>Plan</a:t>
              </a:r>
            </a:p>
          </p:txBody>
        </p:sp>
        <p:sp>
          <p:nvSpPr>
            <p:cNvPr id="161" name="Rectangle 160"/>
            <p:cNvSpPr/>
            <p:nvPr/>
          </p:nvSpPr>
          <p:spPr>
            <a:xfrm>
              <a:off x="2316885" y="2346697"/>
              <a:ext cx="664854" cy="238716"/>
            </a:xfrm>
            <a:prstGeom prst="rect">
              <a:avLst/>
            </a:prstGeom>
            <a:solidFill>
              <a:schemeClr val="bg1"/>
            </a:solidFill>
            <a:ln w="3175">
              <a:solidFill>
                <a:schemeClr val="accent2"/>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700" b="0" dirty="0">
                  <a:solidFill>
                    <a:schemeClr val="accent2"/>
                  </a:solidFill>
                </a:rPr>
                <a:t>Benefit</a:t>
              </a:r>
            </a:p>
          </p:txBody>
        </p:sp>
        <p:sp>
          <p:nvSpPr>
            <p:cNvPr id="163" name="Rectangle 162"/>
            <p:cNvSpPr/>
            <p:nvPr/>
          </p:nvSpPr>
          <p:spPr>
            <a:xfrm>
              <a:off x="1559629" y="2654543"/>
              <a:ext cx="664854" cy="238716"/>
            </a:xfrm>
            <a:prstGeom prst="rect">
              <a:avLst/>
            </a:prstGeom>
            <a:solidFill>
              <a:schemeClr val="bg1"/>
            </a:solidFill>
            <a:ln w="3175">
              <a:solidFill>
                <a:schemeClr val="accent2"/>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altLang="ko-KR" sz="700" b="0" dirty="0">
                  <a:solidFill>
                    <a:schemeClr val="accent2"/>
                  </a:solidFill>
                </a:rPr>
                <a:t>Premium</a:t>
              </a:r>
            </a:p>
          </p:txBody>
        </p:sp>
      </p:grpSp>
      <p:grpSp>
        <p:nvGrpSpPr>
          <p:cNvPr id="16" name="Group 15"/>
          <p:cNvGrpSpPr/>
          <p:nvPr/>
        </p:nvGrpSpPr>
        <p:grpSpPr>
          <a:xfrm>
            <a:off x="2720431" y="5272417"/>
            <a:ext cx="1048310" cy="742208"/>
            <a:chOff x="2720431" y="5252224"/>
            <a:chExt cx="1048310" cy="742208"/>
          </a:xfrm>
        </p:grpSpPr>
        <p:sp>
          <p:nvSpPr>
            <p:cNvPr id="164" name="Rectangle 163"/>
            <p:cNvSpPr/>
            <p:nvPr/>
          </p:nvSpPr>
          <p:spPr>
            <a:xfrm>
              <a:off x="2720431" y="5252224"/>
              <a:ext cx="493098" cy="154189"/>
            </a:xfrm>
            <a:prstGeom prst="rect">
              <a:avLst/>
            </a:prstGeom>
            <a:solidFill>
              <a:schemeClr val="bg1"/>
            </a:solidFill>
            <a:ln w="3175">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600" b="0" dirty="0">
                  <a:solidFill>
                    <a:schemeClr val="tx1"/>
                  </a:solidFill>
                </a:rPr>
                <a:t>Plan</a:t>
              </a:r>
            </a:p>
          </p:txBody>
        </p:sp>
        <p:sp>
          <p:nvSpPr>
            <p:cNvPr id="166" name="Rectangle 165"/>
            <p:cNvSpPr/>
            <p:nvPr/>
          </p:nvSpPr>
          <p:spPr>
            <a:xfrm>
              <a:off x="3275643" y="5252224"/>
              <a:ext cx="493098" cy="154189"/>
            </a:xfrm>
            <a:prstGeom prst="rect">
              <a:avLst/>
            </a:prstGeom>
            <a:solidFill>
              <a:schemeClr val="bg1"/>
            </a:solidFill>
            <a:ln w="3175">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600" b="0" dirty="0">
                  <a:solidFill>
                    <a:schemeClr val="tx1"/>
                  </a:solidFill>
                </a:rPr>
                <a:t>Benefit</a:t>
              </a:r>
            </a:p>
          </p:txBody>
        </p:sp>
        <p:sp>
          <p:nvSpPr>
            <p:cNvPr id="181" name="Rectangle 180"/>
            <p:cNvSpPr/>
            <p:nvPr/>
          </p:nvSpPr>
          <p:spPr>
            <a:xfrm>
              <a:off x="2720431" y="5644236"/>
              <a:ext cx="493098" cy="154189"/>
            </a:xfrm>
            <a:prstGeom prst="rect">
              <a:avLst/>
            </a:prstGeom>
            <a:solidFill>
              <a:schemeClr val="bg1"/>
            </a:solidFill>
            <a:ln w="3175">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600" b="0" dirty="0">
                  <a:solidFill>
                    <a:schemeClr val="tx1"/>
                  </a:solidFill>
                </a:rPr>
                <a:t>Premium</a:t>
              </a:r>
            </a:p>
          </p:txBody>
        </p:sp>
        <p:sp>
          <p:nvSpPr>
            <p:cNvPr id="182" name="Rectangle 181"/>
            <p:cNvSpPr/>
            <p:nvPr/>
          </p:nvSpPr>
          <p:spPr>
            <a:xfrm>
              <a:off x="2720431" y="5448230"/>
              <a:ext cx="493098" cy="154189"/>
            </a:xfrm>
            <a:prstGeom prst="rect">
              <a:avLst/>
            </a:prstGeom>
            <a:solidFill>
              <a:schemeClr val="bg1"/>
            </a:solidFill>
            <a:ln w="3175">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600" b="0" dirty="0">
                  <a:solidFill>
                    <a:schemeClr val="tx1"/>
                  </a:solidFill>
                </a:rPr>
                <a:t>Charge</a:t>
              </a:r>
            </a:p>
          </p:txBody>
        </p:sp>
        <p:sp>
          <p:nvSpPr>
            <p:cNvPr id="183" name="Rectangle 182"/>
            <p:cNvSpPr/>
            <p:nvPr/>
          </p:nvSpPr>
          <p:spPr>
            <a:xfrm>
              <a:off x="3275643" y="5448230"/>
              <a:ext cx="493098" cy="154189"/>
            </a:xfrm>
            <a:prstGeom prst="rect">
              <a:avLst/>
            </a:prstGeom>
            <a:solidFill>
              <a:schemeClr val="bg1"/>
            </a:solidFill>
            <a:ln w="3175">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600" b="0" dirty="0">
                  <a:solidFill>
                    <a:schemeClr val="tx1"/>
                  </a:solidFill>
                </a:rPr>
                <a:t>Distribution</a:t>
              </a:r>
            </a:p>
          </p:txBody>
        </p:sp>
        <p:sp>
          <p:nvSpPr>
            <p:cNvPr id="184" name="Rectangle 183"/>
            <p:cNvSpPr/>
            <p:nvPr/>
          </p:nvSpPr>
          <p:spPr>
            <a:xfrm>
              <a:off x="2720431" y="5840243"/>
              <a:ext cx="493098" cy="154189"/>
            </a:xfrm>
            <a:prstGeom prst="rect">
              <a:avLst/>
            </a:prstGeom>
            <a:solidFill>
              <a:schemeClr val="bg1"/>
            </a:solidFill>
            <a:ln w="3175">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600" b="0" dirty="0">
                  <a:solidFill>
                    <a:schemeClr val="tx1"/>
                  </a:solidFill>
                </a:rPr>
                <a:t>Eligibility</a:t>
              </a:r>
            </a:p>
          </p:txBody>
        </p:sp>
        <p:sp>
          <p:nvSpPr>
            <p:cNvPr id="185" name="Rectangle 184"/>
            <p:cNvSpPr/>
            <p:nvPr/>
          </p:nvSpPr>
          <p:spPr>
            <a:xfrm>
              <a:off x="3275643" y="5644236"/>
              <a:ext cx="493098" cy="154189"/>
            </a:xfrm>
            <a:prstGeom prst="rect">
              <a:avLst/>
            </a:prstGeom>
            <a:solidFill>
              <a:schemeClr val="bg1"/>
            </a:solidFill>
            <a:ln w="3175">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600" b="0" dirty="0">
                  <a:solidFill>
                    <a:schemeClr val="tx1"/>
                  </a:solidFill>
                </a:rPr>
                <a:t>Fund</a:t>
              </a:r>
            </a:p>
          </p:txBody>
        </p:sp>
        <p:sp>
          <p:nvSpPr>
            <p:cNvPr id="186" name="Rectangle 185"/>
            <p:cNvSpPr/>
            <p:nvPr/>
          </p:nvSpPr>
          <p:spPr>
            <a:xfrm>
              <a:off x="3275643" y="5840243"/>
              <a:ext cx="493098" cy="154189"/>
            </a:xfrm>
            <a:prstGeom prst="rect">
              <a:avLst/>
            </a:prstGeom>
            <a:solidFill>
              <a:schemeClr val="bg1"/>
            </a:solidFill>
            <a:ln w="3175">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600" b="0" dirty="0">
                  <a:solidFill>
                    <a:schemeClr val="tx1"/>
                  </a:solidFill>
                </a:rPr>
                <a:t>Operation</a:t>
              </a:r>
            </a:p>
          </p:txBody>
        </p:sp>
      </p:grpSp>
      <p:grpSp>
        <p:nvGrpSpPr>
          <p:cNvPr id="204" name="Group 203"/>
          <p:cNvGrpSpPr/>
          <p:nvPr/>
        </p:nvGrpSpPr>
        <p:grpSpPr>
          <a:xfrm>
            <a:off x="7853781" y="5370539"/>
            <a:ext cx="1032094" cy="545965"/>
            <a:chOff x="6131232" y="5252224"/>
            <a:chExt cx="1032094" cy="545965"/>
          </a:xfrm>
        </p:grpSpPr>
        <p:sp>
          <p:nvSpPr>
            <p:cNvPr id="207" name="Rectangle 206"/>
            <p:cNvSpPr/>
            <p:nvPr/>
          </p:nvSpPr>
          <p:spPr>
            <a:xfrm>
              <a:off x="6131232" y="5252224"/>
              <a:ext cx="486654" cy="153953"/>
            </a:xfrm>
            <a:prstGeom prst="rect">
              <a:avLst/>
            </a:prstGeom>
            <a:solidFill>
              <a:schemeClr val="bg1"/>
            </a:solidFill>
            <a:ln w="3175">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600" b="0" dirty="0" smtClean="0">
                  <a:solidFill>
                    <a:schemeClr val="tx1"/>
                  </a:solidFill>
                </a:rPr>
                <a:t>Product</a:t>
              </a:r>
              <a:endParaRPr lang="en-US" sz="600" b="0" dirty="0">
                <a:solidFill>
                  <a:schemeClr val="tx1"/>
                </a:solidFill>
              </a:endParaRPr>
            </a:p>
          </p:txBody>
        </p:sp>
        <p:sp>
          <p:nvSpPr>
            <p:cNvPr id="208" name="Rectangle 207"/>
            <p:cNvSpPr/>
            <p:nvPr/>
          </p:nvSpPr>
          <p:spPr>
            <a:xfrm>
              <a:off x="6676672" y="5252224"/>
              <a:ext cx="486654" cy="153953"/>
            </a:xfrm>
            <a:prstGeom prst="rect">
              <a:avLst/>
            </a:prstGeom>
            <a:solidFill>
              <a:schemeClr val="bg1"/>
            </a:solidFill>
            <a:ln w="3175">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600" b="0" dirty="0" smtClean="0">
                  <a:solidFill>
                    <a:schemeClr val="tx1"/>
                  </a:solidFill>
                </a:rPr>
                <a:t>Plan</a:t>
              </a:r>
              <a:endParaRPr lang="en-US" sz="600" b="0" dirty="0">
                <a:solidFill>
                  <a:schemeClr val="tx1"/>
                </a:solidFill>
              </a:endParaRPr>
            </a:p>
          </p:txBody>
        </p:sp>
        <p:sp>
          <p:nvSpPr>
            <p:cNvPr id="209" name="Rectangle 208"/>
            <p:cNvSpPr/>
            <p:nvPr/>
          </p:nvSpPr>
          <p:spPr>
            <a:xfrm>
              <a:off x="6131232" y="5644236"/>
              <a:ext cx="486654" cy="153953"/>
            </a:xfrm>
            <a:prstGeom prst="rect">
              <a:avLst/>
            </a:prstGeom>
            <a:solidFill>
              <a:schemeClr val="bg1"/>
            </a:solidFill>
            <a:ln w="3175">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500" b="0" dirty="0">
                  <a:solidFill>
                    <a:schemeClr val="tx1"/>
                  </a:solidFill>
                </a:rPr>
                <a:t>Benefit Group</a:t>
              </a:r>
            </a:p>
          </p:txBody>
        </p:sp>
        <p:sp>
          <p:nvSpPr>
            <p:cNvPr id="210" name="Rectangle 209"/>
            <p:cNvSpPr/>
            <p:nvPr/>
          </p:nvSpPr>
          <p:spPr>
            <a:xfrm>
              <a:off x="6131232" y="5448230"/>
              <a:ext cx="486654" cy="153953"/>
            </a:xfrm>
            <a:prstGeom prst="rect">
              <a:avLst/>
            </a:prstGeom>
            <a:solidFill>
              <a:schemeClr val="bg1"/>
            </a:solidFill>
            <a:ln w="3175">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600" b="0" dirty="0" smtClean="0">
                  <a:solidFill>
                    <a:schemeClr val="tx1"/>
                  </a:solidFill>
                </a:rPr>
                <a:t>Package</a:t>
              </a:r>
              <a:endParaRPr lang="en-US" sz="600" b="0" dirty="0">
                <a:solidFill>
                  <a:schemeClr val="tx1"/>
                </a:solidFill>
              </a:endParaRPr>
            </a:p>
          </p:txBody>
        </p:sp>
        <p:sp>
          <p:nvSpPr>
            <p:cNvPr id="215" name="Rectangle 214"/>
            <p:cNvSpPr/>
            <p:nvPr/>
          </p:nvSpPr>
          <p:spPr>
            <a:xfrm>
              <a:off x="6675927" y="5448230"/>
              <a:ext cx="486654" cy="153953"/>
            </a:xfrm>
            <a:prstGeom prst="rect">
              <a:avLst/>
            </a:prstGeom>
            <a:solidFill>
              <a:schemeClr val="bg1"/>
            </a:solidFill>
            <a:ln w="3175">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600" b="0" dirty="0" smtClean="0">
                  <a:solidFill>
                    <a:schemeClr val="tx1"/>
                  </a:solidFill>
                </a:rPr>
                <a:t>Benefit</a:t>
              </a:r>
              <a:endParaRPr lang="en-US" sz="600" b="0" dirty="0">
                <a:solidFill>
                  <a:schemeClr val="tx1"/>
                </a:solidFill>
              </a:endParaRPr>
            </a:p>
          </p:txBody>
        </p:sp>
      </p:grpSp>
      <p:grpSp>
        <p:nvGrpSpPr>
          <p:cNvPr id="162" name="Group 161"/>
          <p:cNvGrpSpPr/>
          <p:nvPr/>
        </p:nvGrpSpPr>
        <p:grpSpPr>
          <a:xfrm>
            <a:off x="827230" y="4592076"/>
            <a:ext cx="530594" cy="358340"/>
            <a:chOff x="865287" y="1967795"/>
            <a:chExt cx="530594" cy="358340"/>
          </a:xfrm>
        </p:grpSpPr>
        <p:grpSp>
          <p:nvGrpSpPr>
            <p:cNvPr id="195" name="Group 194"/>
            <p:cNvGrpSpPr/>
            <p:nvPr/>
          </p:nvGrpSpPr>
          <p:grpSpPr>
            <a:xfrm>
              <a:off x="865287" y="1967795"/>
              <a:ext cx="190997" cy="65567"/>
              <a:chOff x="2856325" y="5176288"/>
              <a:chExt cx="190997" cy="65567"/>
            </a:xfrm>
          </p:grpSpPr>
          <p:sp>
            <p:nvSpPr>
              <p:cNvPr id="197" name="Rounded Rectangle 196"/>
              <p:cNvSpPr/>
              <p:nvPr/>
            </p:nvSpPr>
            <p:spPr>
              <a:xfrm>
                <a:off x="2919605" y="5176288"/>
                <a:ext cx="67435" cy="65567"/>
              </a:xfrm>
              <a:prstGeom prst="roundRect">
                <a:avLst/>
              </a:prstGeom>
              <a:solidFill>
                <a:schemeClr val="accent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cxnSp>
            <p:nvCxnSpPr>
              <p:cNvPr id="198" name="Straight Connector 197"/>
              <p:cNvCxnSpPr>
                <a:stCxn id="199" idx="6"/>
                <a:endCxn id="197" idx="1"/>
              </p:cNvCxnSpPr>
              <p:nvPr/>
            </p:nvCxnSpPr>
            <p:spPr>
              <a:xfrm>
                <a:off x="2902044" y="5209071"/>
                <a:ext cx="17561" cy="1"/>
              </a:xfrm>
              <a:prstGeom prst="line">
                <a:avLst/>
              </a:prstGeom>
              <a:ln w="6350">
                <a:solidFill>
                  <a:schemeClr val="accent2">
                    <a:lumMod val="50000"/>
                  </a:schemeClr>
                </a:solidFill>
              </a:ln>
            </p:spPr>
            <p:style>
              <a:lnRef idx="2">
                <a:schemeClr val="accent1"/>
              </a:lnRef>
              <a:fillRef idx="0">
                <a:schemeClr val="accent1"/>
              </a:fillRef>
              <a:effectRef idx="1">
                <a:schemeClr val="accent1"/>
              </a:effectRef>
              <a:fontRef idx="minor">
                <a:schemeClr val="tx1"/>
              </a:fontRef>
            </p:style>
          </p:cxnSp>
          <p:sp>
            <p:nvSpPr>
              <p:cNvPr id="199" name="Oval 198"/>
              <p:cNvSpPr/>
              <p:nvPr/>
            </p:nvSpPr>
            <p:spPr>
              <a:xfrm>
                <a:off x="2856325" y="5186211"/>
                <a:ext cx="45719" cy="45719"/>
              </a:xfrm>
              <a:prstGeom prst="ellipse">
                <a:avLst/>
              </a:prstGeom>
              <a:solidFill>
                <a:schemeClr val="accent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00" name="Oval 199"/>
              <p:cNvSpPr/>
              <p:nvPr/>
            </p:nvSpPr>
            <p:spPr>
              <a:xfrm>
                <a:off x="3001603" y="5186211"/>
                <a:ext cx="45719" cy="45719"/>
              </a:xfrm>
              <a:prstGeom prst="ellipse">
                <a:avLst/>
              </a:prstGeom>
              <a:solidFill>
                <a:schemeClr val="accent2">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cxnSp>
            <p:nvCxnSpPr>
              <p:cNvPr id="201" name="Straight Connector 200"/>
              <p:cNvCxnSpPr>
                <a:stCxn id="197" idx="3"/>
                <a:endCxn id="200" idx="2"/>
              </p:cNvCxnSpPr>
              <p:nvPr/>
            </p:nvCxnSpPr>
            <p:spPr>
              <a:xfrm flipV="1">
                <a:off x="2987040" y="5209071"/>
                <a:ext cx="14563" cy="1"/>
              </a:xfrm>
              <a:prstGeom prst="line">
                <a:avLst/>
              </a:prstGeom>
              <a:ln w="6350">
                <a:solidFill>
                  <a:schemeClr val="accent2">
                    <a:lumMod val="50000"/>
                  </a:schemeClr>
                </a:solidFill>
              </a:ln>
            </p:spPr>
            <p:style>
              <a:lnRef idx="2">
                <a:schemeClr val="accent1"/>
              </a:lnRef>
              <a:fillRef idx="0">
                <a:schemeClr val="accent1"/>
              </a:fillRef>
              <a:effectRef idx="1">
                <a:schemeClr val="accent1"/>
              </a:effectRef>
              <a:fontRef idx="minor">
                <a:schemeClr val="tx1"/>
              </a:fontRef>
            </p:style>
          </p:cxnSp>
        </p:grpSp>
        <p:sp>
          <p:nvSpPr>
            <p:cNvPr id="196" name="TextBox 195"/>
            <p:cNvSpPr txBox="1"/>
            <p:nvPr/>
          </p:nvSpPr>
          <p:spPr>
            <a:xfrm>
              <a:off x="865287" y="2079914"/>
              <a:ext cx="530594" cy="246221"/>
            </a:xfrm>
            <a:prstGeom prst="rect">
              <a:avLst/>
            </a:prstGeom>
            <a:noFill/>
          </p:spPr>
          <p:txBody>
            <a:bodyPr wrap="none" lIns="0" tIns="0" rIns="0" bIns="0" rtlCol="0">
              <a:spAutoFit/>
            </a:bodyPr>
            <a:lstStyle/>
            <a:p>
              <a:r>
                <a:rPr lang="en-US" sz="800" b="1" dirty="0" smtClean="0">
                  <a:solidFill>
                    <a:schemeClr val="accent2">
                      <a:lumMod val="50000"/>
                    </a:schemeClr>
                  </a:solidFill>
                  <a:latin typeface="+mn-lt"/>
                  <a:cs typeface="Arial" pitchFamily="34" charset="0"/>
                </a:rPr>
                <a:t>BPM / BRE</a:t>
              </a:r>
            </a:p>
            <a:p>
              <a:r>
                <a:rPr lang="en-US" sz="800" b="0" i="1" dirty="0" smtClean="0">
                  <a:solidFill>
                    <a:schemeClr val="accent2">
                      <a:lumMod val="50000"/>
                    </a:schemeClr>
                  </a:solidFill>
                  <a:latin typeface="+mn-lt"/>
                  <a:cs typeface="Arial" pitchFamily="34" charset="0"/>
                </a:rPr>
                <a:t>Pega</a:t>
              </a:r>
            </a:p>
          </p:txBody>
        </p:sp>
      </p:grpSp>
      <p:grpSp>
        <p:nvGrpSpPr>
          <p:cNvPr id="202" name="Group 201"/>
          <p:cNvGrpSpPr/>
          <p:nvPr/>
        </p:nvGrpSpPr>
        <p:grpSpPr>
          <a:xfrm>
            <a:off x="2202494" y="1310311"/>
            <a:ext cx="191745" cy="214800"/>
            <a:chOff x="1238531" y="2206815"/>
            <a:chExt cx="191745" cy="214800"/>
          </a:xfrm>
        </p:grpSpPr>
        <p:sp>
          <p:nvSpPr>
            <p:cNvPr id="217" name="Isosceles Triangle 216"/>
            <p:cNvSpPr/>
            <p:nvPr/>
          </p:nvSpPr>
          <p:spPr>
            <a:xfrm>
              <a:off x="1238531" y="2267644"/>
              <a:ext cx="191745" cy="153971"/>
            </a:xfrm>
            <a:prstGeom prst="triangle">
              <a:avLst/>
            </a:prstGeom>
            <a:solidFill>
              <a:schemeClr val="tx1"/>
            </a:solidFill>
            <a:ln w="1270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ko-KR" altLang="en-US"/>
            </a:p>
          </p:txBody>
        </p:sp>
        <p:sp>
          <p:nvSpPr>
            <p:cNvPr id="218" name="Oval 217"/>
            <p:cNvSpPr/>
            <p:nvPr/>
          </p:nvSpPr>
          <p:spPr>
            <a:xfrm>
              <a:off x="1279548" y="2206815"/>
              <a:ext cx="109710" cy="109710"/>
            </a:xfrm>
            <a:prstGeom prst="ellipse">
              <a:avLst/>
            </a:prstGeom>
            <a:solidFill>
              <a:schemeClr val="tx1"/>
            </a:solidFill>
            <a:ln w="12700">
              <a:solidFill>
                <a:schemeClr val="bg1"/>
              </a:solidFill>
            </a:ln>
          </p:spPr>
          <p:style>
            <a:lnRef idx="2">
              <a:schemeClr val="accent1"/>
            </a:lnRef>
            <a:fillRef idx="1">
              <a:schemeClr val="lt1"/>
            </a:fillRef>
            <a:effectRef idx="0">
              <a:schemeClr val="accent1"/>
            </a:effectRef>
            <a:fontRef idx="minor">
              <a:schemeClr val="dk1"/>
            </a:fontRef>
          </p:style>
          <p:txBody>
            <a:bodyPr wrap="none" lIns="180000" tIns="0" rIns="0" bIns="0" rtlCol="0" anchor="ctr"/>
            <a:lstStyle/>
            <a:p>
              <a:r>
                <a:rPr lang="en-US" altLang="ko-KR" b="0" dirty="0">
                  <a:solidFill>
                    <a:schemeClr val="accent1"/>
                  </a:solidFill>
                  <a:cs typeface="Arial" pitchFamily="34" charset="0"/>
                </a:rPr>
                <a:t>Life </a:t>
              </a:r>
              <a:r>
                <a:rPr lang="en-US" altLang="ko-KR" b="0" dirty="0" smtClean="0">
                  <a:solidFill>
                    <a:schemeClr val="accent1"/>
                  </a:solidFill>
                  <a:cs typeface="Arial" pitchFamily="34" charset="0"/>
                </a:rPr>
                <a:t>Product</a:t>
              </a:r>
              <a:br>
                <a:rPr lang="en-US" altLang="ko-KR" b="0" dirty="0" smtClean="0">
                  <a:solidFill>
                    <a:schemeClr val="accent1"/>
                  </a:solidFill>
                  <a:cs typeface="Arial" pitchFamily="34" charset="0"/>
                </a:rPr>
              </a:br>
              <a:r>
                <a:rPr lang="en-US" altLang="ko-KR" b="0" dirty="0" smtClean="0">
                  <a:solidFill>
                    <a:schemeClr val="accent1"/>
                  </a:solidFill>
                  <a:cs typeface="Arial" pitchFamily="34" charset="0"/>
                </a:rPr>
                <a:t>Developer</a:t>
              </a:r>
              <a:endParaRPr lang="en-US" altLang="ko-KR" b="0" dirty="0">
                <a:solidFill>
                  <a:schemeClr val="accent1"/>
                </a:solidFill>
                <a:cs typeface="Arial" pitchFamily="34" charset="0"/>
              </a:endParaRPr>
            </a:p>
          </p:txBody>
        </p:sp>
      </p:grpSp>
      <p:grpSp>
        <p:nvGrpSpPr>
          <p:cNvPr id="219" name="Group 218"/>
          <p:cNvGrpSpPr/>
          <p:nvPr/>
        </p:nvGrpSpPr>
        <p:grpSpPr>
          <a:xfrm>
            <a:off x="3975273" y="1310311"/>
            <a:ext cx="191745" cy="214800"/>
            <a:chOff x="1238531" y="2206815"/>
            <a:chExt cx="191745" cy="214800"/>
          </a:xfrm>
        </p:grpSpPr>
        <p:sp>
          <p:nvSpPr>
            <p:cNvPr id="220" name="Isosceles Triangle 219"/>
            <p:cNvSpPr/>
            <p:nvPr/>
          </p:nvSpPr>
          <p:spPr>
            <a:xfrm>
              <a:off x="1238531" y="2267644"/>
              <a:ext cx="191745" cy="153971"/>
            </a:xfrm>
            <a:prstGeom prst="triangle">
              <a:avLst/>
            </a:prstGeom>
            <a:solidFill>
              <a:schemeClr val="tx1"/>
            </a:solidFill>
            <a:ln w="1270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ko-KR" altLang="en-US"/>
            </a:p>
          </p:txBody>
        </p:sp>
        <p:sp>
          <p:nvSpPr>
            <p:cNvPr id="221" name="Oval 220"/>
            <p:cNvSpPr/>
            <p:nvPr/>
          </p:nvSpPr>
          <p:spPr>
            <a:xfrm>
              <a:off x="1279548" y="2206815"/>
              <a:ext cx="109710" cy="109710"/>
            </a:xfrm>
            <a:prstGeom prst="ellipse">
              <a:avLst/>
            </a:prstGeom>
            <a:solidFill>
              <a:schemeClr val="tx1"/>
            </a:solidFill>
            <a:ln w="12700">
              <a:solidFill>
                <a:schemeClr val="bg1"/>
              </a:solidFill>
            </a:ln>
          </p:spPr>
          <p:style>
            <a:lnRef idx="2">
              <a:schemeClr val="accent1"/>
            </a:lnRef>
            <a:fillRef idx="1">
              <a:schemeClr val="lt1"/>
            </a:fillRef>
            <a:effectRef idx="0">
              <a:schemeClr val="accent1"/>
            </a:effectRef>
            <a:fontRef idx="minor">
              <a:schemeClr val="dk1"/>
            </a:fontRef>
          </p:style>
          <p:txBody>
            <a:bodyPr wrap="none" lIns="180000" tIns="0" rIns="0" bIns="0" rtlCol="0" anchor="ctr"/>
            <a:lstStyle/>
            <a:p>
              <a:r>
                <a:rPr lang="en-US" altLang="ko-KR" b="0" dirty="0">
                  <a:solidFill>
                    <a:schemeClr val="accent1"/>
                  </a:solidFill>
                  <a:cs typeface="Arial" pitchFamily="34" charset="0"/>
                </a:rPr>
                <a:t>P&amp;C </a:t>
              </a:r>
              <a:r>
                <a:rPr lang="en-US" altLang="ko-KR" b="0" dirty="0" smtClean="0">
                  <a:solidFill>
                    <a:schemeClr val="accent1"/>
                  </a:solidFill>
                  <a:cs typeface="Arial" pitchFamily="34" charset="0"/>
                </a:rPr>
                <a:t>Product</a:t>
              </a:r>
              <a:br>
                <a:rPr lang="en-US" altLang="ko-KR" b="0" dirty="0" smtClean="0">
                  <a:solidFill>
                    <a:schemeClr val="accent1"/>
                  </a:solidFill>
                  <a:cs typeface="Arial" pitchFamily="34" charset="0"/>
                </a:rPr>
              </a:br>
              <a:r>
                <a:rPr lang="en-US" altLang="ko-KR" b="0" dirty="0" smtClean="0">
                  <a:solidFill>
                    <a:schemeClr val="accent1"/>
                  </a:solidFill>
                  <a:cs typeface="Arial" pitchFamily="34" charset="0"/>
                </a:rPr>
                <a:t>Developer</a:t>
              </a:r>
              <a:endParaRPr lang="en-US" altLang="ko-KR" b="0" dirty="0">
                <a:solidFill>
                  <a:schemeClr val="accent1"/>
                </a:solidFill>
                <a:cs typeface="Arial" pitchFamily="34" charset="0"/>
              </a:endParaRPr>
            </a:p>
          </p:txBody>
        </p:sp>
      </p:grpSp>
      <p:grpSp>
        <p:nvGrpSpPr>
          <p:cNvPr id="222" name="Group 221"/>
          <p:cNvGrpSpPr/>
          <p:nvPr/>
        </p:nvGrpSpPr>
        <p:grpSpPr>
          <a:xfrm>
            <a:off x="5510221" y="1310311"/>
            <a:ext cx="191745" cy="214800"/>
            <a:chOff x="1238531" y="2206815"/>
            <a:chExt cx="191745" cy="214800"/>
          </a:xfrm>
        </p:grpSpPr>
        <p:sp>
          <p:nvSpPr>
            <p:cNvPr id="223" name="Isosceles Triangle 222"/>
            <p:cNvSpPr/>
            <p:nvPr/>
          </p:nvSpPr>
          <p:spPr>
            <a:xfrm>
              <a:off x="1238531" y="2267644"/>
              <a:ext cx="191745" cy="153971"/>
            </a:xfrm>
            <a:prstGeom prst="triangle">
              <a:avLst/>
            </a:prstGeom>
            <a:solidFill>
              <a:schemeClr val="tx1"/>
            </a:solidFill>
            <a:ln w="1270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ko-KR" altLang="en-US"/>
            </a:p>
          </p:txBody>
        </p:sp>
        <p:sp>
          <p:nvSpPr>
            <p:cNvPr id="228" name="Oval 227"/>
            <p:cNvSpPr/>
            <p:nvPr/>
          </p:nvSpPr>
          <p:spPr>
            <a:xfrm>
              <a:off x="1279548" y="2206815"/>
              <a:ext cx="109710" cy="109710"/>
            </a:xfrm>
            <a:prstGeom prst="ellipse">
              <a:avLst/>
            </a:prstGeom>
            <a:solidFill>
              <a:schemeClr val="tx1"/>
            </a:solidFill>
            <a:ln w="12700">
              <a:solidFill>
                <a:schemeClr val="bg1"/>
              </a:solidFill>
            </a:ln>
          </p:spPr>
          <p:style>
            <a:lnRef idx="2">
              <a:schemeClr val="accent1"/>
            </a:lnRef>
            <a:fillRef idx="1">
              <a:schemeClr val="lt1"/>
            </a:fillRef>
            <a:effectRef idx="0">
              <a:schemeClr val="accent1"/>
            </a:effectRef>
            <a:fontRef idx="minor">
              <a:schemeClr val="dk1"/>
            </a:fontRef>
          </p:style>
          <p:txBody>
            <a:bodyPr wrap="none" lIns="180000" tIns="0" rIns="0" bIns="0" rtlCol="0" anchor="ctr"/>
            <a:lstStyle/>
            <a:p>
              <a:r>
                <a:rPr lang="en-US" altLang="ko-KR" b="0" dirty="0">
                  <a:solidFill>
                    <a:schemeClr val="accent1"/>
                  </a:solidFill>
                  <a:cs typeface="Arial" pitchFamily="34" charset="0"/>
                </a:rPr>
                <a:t>Group </a:t>
              </a:r>
              <a:r>
                <a:rPr lang="en-US" altLang="ko-KR" b="0" dirty="0" smtClean="0">
                  <a:solidFill>
                    <a:schemeClr val="accent1"/>
                  </a:solidFill>
                  <a:cs typeface="Arial" pitchFamily="34" charset="0"/>
                </a:rPr>
                <a:t>Health</a:t>
              </a:r>
              <a:br>
                <a:rPr lang="en-US" altLang="ko-KR" b="0" dirty="0" smtClean="0">
                  <a:solidFill>
                    <a:schemeClr val="accent1"/>
                  </a:solidFill>
                  <a:cs typeface="Arial" pitchFamily="34" charset="0"/>
                </a:rPr>
              </a:br>
              <a:r>
                <a:rPr lang="en-US" altLang="ko-KR" b="0" dirty="0" smtClean="0">
                  <a:solidFill>
                    <a:schemeClr val="accent1"/>
                  </a:solidFill>
                  <a:cs typeface="Arial" pitchFamily="34" charset="0"/>
                </a:rPr>
                <a:t>Product Developer</a:t>
              </a:r>
              <a:endParaRPr lang="en-US" altLang="ko-KR" b="0" dirty="0">
                <a:solidFill>
                  <a:schemeClr val="accent1"/>
                </a:solidFill>
                <a:cs typeface="Arial" pitchFamily="34" charset="0"/>
              </a:endParaRPr>
            </a:p>
          </p:txBody>
        </p:sp>
      </p:grpSp>
      <p:grpSp>
        <p:nvGrpSpPr>
          <p:cNvPr id="229" name="Group 228"/>
          <p:cNvGrpSpPr/>
          <p:nvPr/>
        </p:nvGrpSpPr>
        <p:grpSpPr>
          <a:xfrm flipH="1">
            <a:off x="8165706" y="1310311"/>
            <a:ext cx="191745" cy="214800"/>
            <a:chOff x="1238531" y="2206815"/>
            <a:chExt cx="191745" cy="214800"/>
          </a:xfrm>
        </p:grpSpPr>
        <p:sp>
          <p:nvSpPr>
            <p:cNvPr id="230" name="Isosceles Triangle 229"/>
            <p:cNvSpPr/>
            <p:nvPr/>
          </p:nvSpPr>
          <p:spPr>
            <a:xfrm>
              <a:off x="1238531" y="2267644"/>
              <a:ext cx="191745" cy="153971"/>
            </a:xfrm>
            <a:prstGeom prst="triangle">
              <a:avLst/>
            </a:prstGeom>
            <a:solidFill>
              <a:schemeClr val="tx1"/>
            </a:solidFill>
            <a:ln w="1270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ko-KR" altLang="en-US"/>
            </a:p>
          </p:txBody>
        </p:sp>
        <p:sp>
          <p:nvSpPr>
            <p:cNvPr id="231" name="Oval 230"/>
            <p:cNvSpPr/>
            <p:nvPr/>
          </p:nvSpPr>
          <p:spPr>
            <a:xfrm>
              <a:off x="1279548" y="2206815"/>
              <a:ext cx="109710" cy="109710"/>
            </a:xfrm>
            <a:prstGeom prst="ellipse">
              <a:avLst/>
            </a:prstGeom>
            <a:solidFill>
              <a:schemeClr val="tx1"/>
            </a:solidFill>
            <a:ln w="12700">
              <a:solidFill>
                <a:schemeClr val="bg1"/>
              </a:solidFill>
            </a:ln>
          </p:spPr>
          <p:style>
            <a:lnRef idx="2">
              <a:schemeClr val="accent1"/>
            </a:lnRef>
            <a:fillRef idx="1">
              <a:schemeClr val="lt1"/>
            </a:fillRef>
            <a:effectRef idx="0">
              <a:schemeClr val="accent1"/>
            </a:effectRef>
            <a:fontRef idx="minor">
              <a:schemeClr val="dk1"/>
            </a:fontRef>
          </p:style>
          <p:txBody>
            <a:bodyPr wrap="none" lIns="180000" tIns="0" rIns="0" bIns="0" rtlCol="0" anchor="ctr"/>
            <a:lstStyle/>
            <a:p>
              <a:r>
                <a:rPr lang="en-US" altLang="ko-KR" b="0" dirty="0">
                  <a:solidFill>
                    <a:schemeClr val="accent1"/>
                  </a:solidFill>
                  <a:cs typeface="Arial" pitchFamily="34" charset="0"/>
                </a:rPr>
                <a:t>Individual </a:t>
              </a:r>
              <a:r>
                <a:rPr lang="en-US" altLang="ko-KR" b="0" dirty="0" smtClean="0">
                  <a:solidFill>
                    <a:schemeClr val="accent1"/>
                  </a:solidFill>
                  <a:cs typeface="Arial" pitchFamily="34" charset="0"/>
                </a:rPr>
                <a:t>Health</a:t>
              </a:r>
              <a:br>
                <a:rPr lang="en-US" altLang="ko-KR" b="0" dirty="0" smtClean="0">
                  <a:solidFill>
                    <a:schemeClr val="accent1"/>
                  </a:solidFill>
                  <a:cs typeface="Arial" pitchFamily="34" charset="0"/>
                </a:rPr>
              </a:br>
              <a:r>
                <a:rPr lang="en-US" altLang="ko-KR" b="0" dirty="0" smtClean="0">
                  <a:solidFill>
                    <a:schemeClr val="accent1"/>
                  </a:solidFill>
                  <a:cs typeface="Arial" pitchFamily="34" charset="0"/>
                </a:rPr>
                <a:t>Product </a:t>
              </a:r>
              <a:r>
                <a:rPr lang="en-US" altLang="ko-KR" b="0" dirty="0">
                  <a:solidFill>
                    <a:schemeClr val="accent1"/>
                  </a:solidFill>
                  <a:cs typeface="Arial" pitchFamily="34" charset="0"/>
                </a:rPr>
                <a:t>Developer</a:t>
              </a:r>
            </a:p>
          </p:txBody>
        </p:sp>
      </p:grpSp>
      <p:cxnSp>
        <p:nvCxnSpPr>
          <p:cNvPr id="155" name="Elbow Connector 154"/>
          <p:cNvCxnSpPr>
            <a:stCxn id="223" idx="3"/>
            <a:endCxn id="94" idx="0"/>
          </p:cNvCxnSpPr>
          <p:nvPr/>
        </p:nvCxnSpPr>
        <p:spPr>
          <a:xfrm>
            <a:off x="5606094" y="1525111"/>
            <a:ext cx="2655484" cy="564027"/>
          </a:xfrm>
          <a:prstGeom prst="straightConnector1">
            <a:avLst/>
          </a:prstGeom>
          <a:ln w="12700">
            <a:solidFill>
              <a:schemeClr val="bg2"/>
            </a:solidFill>
            <a:prstDash val="sysDash"/>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493105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ltLang="ko-KR" dirty="0"/>
              <a:t>Data Architecture</a:t>
            </a:r>
            <a:endParaRPr lang="ko-KR" altLang="en-US" dirty="0"/>
          </a:p>
        </p:txBody>
      </p:sp>
      <p:sp>
        <p:nvSpPr>
          <p:cNvPr id="4" name="Text Placeholder 3"/>
          <p:cNvSpPr>
            <a:spLocks noGrp="1"/>
          </p:cNvSpPr>
          <p:nvPr>
            <p:ph type="body" sz="quarter" idx="13"/>
          </p:nvPr>
        </p:nvSpPr>
        <p:spPr/>
        <p:txBody>
          <a:bodyPr/>
          <a:lstStyle/>
          <a:p>
            <a:pPr marL="0" indent="0">
              <a:buNone/>
            </a:pPr>
            <a:r>
              <a:rPr lang="en-US" altLang="ko-KR" dirty="0"/>
              <a:t>High-level data </a:t>
            </a:r>
            <a:r>
              <a:rPr lang="en-US" altLang="ko-KR" dirty="0" smtClean="0"/>
              <a:t>flow at </a:t>
            </a:r>
            <a:r>
              <a:rPr lang="en-US" altLang="ko-KR" dirty="0"/>
              <a:t>the process PoV, highlighting sub-processes with such </a:t>
            </a:r>
            <a:r>
              <a:rPr lang="en-US" altLang="ko-KR" dirty="0" smtClean="0"/>
              <a:t>requirements.</a:t>
            </a:r>
            <a:endParaRPr lang="en-US" altLang="ko-KR" dirty="0"/>
          </a:p>
        </p:txBody>
      </p:sp>
      <p:sp>
        <p:nvSpPr>
          <p:cNvPr id="3" name="Slide Number Placeholder 2"/>
          <p:cNvSpPr>
            <a:spLocks noGrp="1"/>
          </p:cNvSpPr>
          <p:nvPr>
            <p:ph type="sldNum" sz="quarter" idx="4"/>
          </p:nvPr>
        </p:nvSpPr>
        <p:spPr/>
        <p:txBody>
          <a:bodyPr/>
          <a:lstStyle/>
          <a:p>
            <a:fld id="{3801209A-EBCB-4229-9A21-B7869465F47A}" type="slidenum">
              <a:rPr lang="en-US" altLang="ko-KR" smtClean="0">
                <a:latin typeface="+mj-lt"/>
              </a:rPr>
              <a:pPr/>
              <a:t>24</a:t>
            </a:fld>
            <a:r>
              <a:rPr lang="en-US" altLang="ko-KR" smtClean="0">
                <a:latin typeface="+mj-lt"/>
              </a:rPr>
              <a:t> </a:t>
            </a:r>
            <a:endParaRPr lang="ko-KR" altLang="en-US" dirty="0">
              <a:latin typeface="+mj-lt"/>
            </a:endParaRPr>
          </a:p>
        </p:txBody>
      </p:sp>
      <p:grpSp>
        <p:nvGrpSpPr>
          <p:cNvPr id="54" name="Group 53"/>
          <p:cNvGrpSpPr/>
          <p:nvPr/>
        </p:nvGrpSpPr>
        <p:grpSpPr>
          <a:xfrm>
            <a:off x="777000" y="2831446"/>
            <a:ext cx="8352000" cy="3546014"/>
            <a:chOff x="1143000" y="2831446"/>
            <a:chExt cx="7620000" cy="3546014"/>
          </a:xfrm>
        </p:grpSpPr>
        <p:sp>
          <p:nvSpPr>
            <p:cNvPr id="9" name="Pentagon 8"/>
            <p:cNvSpPr/>
            <p:nvPr/>
          </p:nvSpPr>
          <p:spPr>
            <a:xfrm>
              <a:off x="1143000" y="2831446"/>
              <a:ext cx="1427927" cy="297194"/>
            </a:xfrm>
            <a:prstGeom prst="homePlate">
              <a:avLst>
                <a:gd name="adj" fmla="val 13397"/>
              </a:avLst>
            </a:prstGeom>
            <a:solidFill>
              <a:schemeClr val="accent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latinLnBrk="0"/>
              <a:r>
                <a:rPr lang="de-DE" sz="1000" b="0" dirty="0" smtClean="0">
                  <a:solidFill>
                    <a:schemeClr val="bg1"/>
                  </a:solidFill>
                </a:rPr>
                <a:t>Pre-Approval</a:t>
              </a:r>
              <a:endParaRPr lang="de-DE" sz="1000" b="0" dirty="0">
                <a:solidFill>
                  <a:schemeClr val="bg1"/>
                </a:solidFill>
              </a:endParaRPr>
            </a:p>
          </p:txBody>
        </p:sp>
        <p:sp>
          <p:nvSpPr>
            <p:cNvPr id="10" name="Pentagon 9"/>
            <p:cNvSpPr/>
            <p:nvPr/>
          </p:nvSpPr>
          <p:spPr>
            <a:xfrm>
              <a:off x="2691018" y="2831446"/>
              <a:ext cx="1427927" cy="297194"/>
            </a:xfrm>
            <a:prstGeom prst="homePlate">
              <a:avLst>
                <a:gd name="adj" fmla="val 13397"/>
              </a:avLst>
            </a:prstGeom>
            <a:solidFill>
              <a:schemeClr val="accent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latinLnBrk="0"/>
              <a:r>
                <a:rPr lang="de-DE" sz="1000" b="0" dirty="0" smtClean="0">
                  <a:solidFill>
                    <a:schemeClr val="bg1"/>
                  </a:solidFill>
                </a:rPr>
                <a:t>Claims</a:t>
              </a:r>
              <a:endParaRPr lang="de-DE" sz="1000" b="0" dirty="0">
                <a:solidFill>
                  <a:schemeClr val="bg1"/>
                </a:solidFill>
              </a:endParaRPr>
            </a:p>
          </p:txBody>
        </p:sp>
        <p:sp>
          <p:nvSpPr>
            <p:cNvPr id="11" name="Rectangle 10"/>
            <p:cNvSpPr/>
            <p:nvPr/>
          </p:nvSpPr>
          <p:spPr>
            <a:xfrm>
              <a:off x="4239035" y="2831446"/>
              <a:ext cx="1427927" cy="297194"/>
            </a:xfrm>
            <a:prstGeom prst="rect">
              <a:avLst/>
            </a:prstGeom>
            <a:solidFill>
              <a:schemeClr val="accent1"/>
            </a:solidFill>
            <a:ln w="31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latinLnBrk="0"/>
              <a:r>
                <a:rPr lang="de-DE" sz="1000" b="0" dirty="0" smtClean="0">
                  <a:solidFill>
                    <a:schemeClr val="bg1"/>
                  </a:solidFill>
                </a:rPr>
                <a:t>Reimbursement</a:t>
              </a:r>
              <a:endParaRPr lang="de-DE" sz="1000" b="0" dirty="0">
                <a:solidFill>
                  <a:schemeClr val="bg1"/>
                </a:solidFill>
              </a:endParaRPr>
            </a:p>
          </p:txBody>
        </p:sp>
        <p:sp>
          <p:nvSpPr>
            <p:cNvPr id="12" name="Rectangle 11"/>
            <p:cNvSpPr/>
            <p:nvPr/>
          </p:nvSpPr>
          <p:spPr>
            <a:xfrm>
              <a:off x="7335073" y="2831446"/>
              <a:ext cx="1427927" cy="297194"/>
            </a:xfrm>
            <a:prstGeom prst="rect">
              <a:avLst/>
            </a:prstGeom>
            <a:solidFill>
              <a:srgbClr val="7030A0"/>
            </a:solidFill>
            <a:ln w="3175">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de-DE" sz="1000" b="0" dirty="0">
                  <a:solidFill>
                    <a:schemeClr val="bg1"/>
                  </a:solidFill>
                </a:rPr>
                <a:t>Non-core</a:t>
              </a:r>
            </a:p>
          </p:txBody>
        </p:sp>
        <p:sp>
          <p:nvSpPr>
            <p:cNvPr id="13" name="Rectangle 12"/>
            <p:cNvSpPr/>
            <p:nvPr/>
          </p:nvSpPr>
          <p:spPr>
            <a:xfrm>
              <a:off x="5787053" y="2831446"/>
              <a:ext cx="1427927" cy="297194"/>
            </a:xfrm>
            <a:prstGeom prst="rect">
              <a:avLst/>
            </a:prstGeom>
            <a:solidFill>
              <a:srgbClr val="00B050"/>
            </a:solidFill>
            <a:ln w="31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de-DE" sz="1000" b="0" dirty="0">
                  <a:solidFill>
                    <a:schemeClr val="bg1"/>
                  </a:solidFill>
                </a:rPr>
                <a:t>Care Provider Mgmt.</a:t>
              </a:r>
            </a:p>
          </p:txBody>
        </p:sp>
        <p:sp>
          <p:nvSpPr>
            <p:cNvPr id="14" name="AutoShape 1010"/>
            <p:cNvSpPr>
              <a:spLocks noChangeArrowheads="1"/>
            </p:cNvSpPr>
            <p:nvPr/>
          </p:nvSpPr>
          <p:spPr bwMode="auto">
            <a:xfrm>
              <a:off x="1143000" y="3162549"/>
              <a:ext cx="1427927" cy="216000"/>
            </a:xfrm>
            <a:prstGeom prst="rect">
              <a:avLst/>
            </a:prstGeom>
            <a:solidFill>
              <a:schemeClr val="accent1">
                <a:lumMod val="20000"/>
                <a:lumOff val="80000"/>
              </a:schemeClr>
            </a:solidFill>
            <a:ln w="3175">
              <a:solidFill>
                <a:srgbClr val="C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latinLnBrk="0"/>
              <a:r>
                <a:rPr lang="de-CH" sz="800" b="0" dirty="0" smtClean="0">
                  <a:solidFill>
                    <a:schemeClr val="tx1"/>
                  </a:solidFill>
                </a:rPr>
                <a:t>Pre-Approval Input</a:t>
              </a:r>
              <a:endParaRPr lang="de-CH" sz="800" b="0" dirty="0">
                <a:solidFill>
                  <a:schemeClr val="tx1"/>
                </a:solidFill>
              </a:endParaRPr>
            </a:p>
          </p:txBody>
        </p:sp>
        <p:sp>
          <p:nvSpPr>
            <p:cNvPr id="15" name="AutoShape 1010"/>
            <p:cNvSpPr>
              <a:spLocks noChangeArrowheads="1"/>
            </p:cNvSpPr>
            <p:nvPr/>
          </p:nvSpPr>
          <p:spPr bwMode="auto">
            <a:xfrm>
              <a:off x="1143000" y="3912276"/>
              <a:ext cx="1427927" cy="216000"/>
            </a:xfrm>
            <a:prstGeom prst="rect">
              <a:avLst/>
            </a:prstGeom>
            <a:solidFill>
              <a:schemeClr val="bg1">
                <a:lumMod val="95000"/>
              </a:schemeClr>
            </a:solidFill>
            <a:ln w="3175">
              <a:no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latinLnBrk="0"/>
              <a:r>
                <a:rPr lang="de-CH" sz="800" b="0" dirty="0" smtClean="0">
                  <a:solidFill>
                    <a:schemeClr val="bg1">
                      <a:lumMod val="75000"/>
                    </a:schemeClr>
                  </a:solidFill>
                </a:rPr>
                <a:t>Cancel Pre-Approval</a:t>
              </a:r>
              <a:endParaRPr lang="de-CH" sz="800" b="0" dirty="0">
                <a:solidFill>
                  <a:schemeClr val="bg1">
                    <a:lumMod val="75000"/>
                  </a:schemeClr>
                </a:solidFill>
              </a:endParaRPr>
            </a:p>
          </p:txBody>
        </p:sp>
        <p:sp>
          <p:nvSpPr>
            <p:cNvPr id="16" name="AutoShape 1010"/>
            <p:cNvSpPr>
              <a:spLocks noChangeArrowheads="1"/>
            </p:cNvSpPr>
            <p:nvPr/>
          </p:nvSpPr>
          <p:spPr bwMode="auto">
            <a:xfrm>
              <a:off x="1143000" y="4412094"/>
              <a:ext cx="1427927" cy="216000"/>
            </a:xfrm>
            <a:prstGeom prst="rect">
              <a:avLst/>
            </a:prstGeom>
            <a:solidFill>
              <a:schemeClr val="bg1">
                <a:lumMod val="95000"/>
              </a:schemeClr>
            </a:solidFill>
            <a:ln w="3175">
              <a:no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latinLnBrk="0"/>
              <a:r>
                <a:rPr lang="de-CH" sz="800" b="0" dirty="0" smtClean="0">
                  <a:solidFill>
                    <a:schemeClr val="bg1">
                      <a:lumMod val="75000"/>
                    </a:schemeClr>
                  </a:solidFill>
                </a:rPr>
                <a:t>Change Pre-Approval</a:t>
              </a:r>
              <a:endParaRPr lang="de-CH" sz="800" b="0" dirty="0">
                <a:solidFill>
                  <a:schemeClr val="bg1">
                    <a:lumMod val="75000"/>
                  </a:schemeClr>
                </a:solidFill>
              </a:endParaRPr>
            </a:p>
          </p:txBody>
        </p:sp>
        <p:sp>
          <p:nvSpPr>
            <p:cNvPr id="17" name="AutoShape 1010"/>
            <p:cNvSpPr>
              <a:spLocks noChangeArrowheads="1"/>
            </p:cNvSpPr>
            <p:nvPr/>
          </p:nvSpPr>
          <p:spPr bwMode="auto">
            <a:xfrm>
              <a:off x="1143000" y="3412458"/>
              <a:ext cx="1427927" cy="216000"/>
            </a:xfrm>
            <a:prstGeom prst="rect">
              <a:avLst/>
            </a:prstGeom>
            <a:solidFill>
              <a:schemeClr val="accent1">
                <a:lumMod val="20000"/>
                <a:lumOff val="80000"/>
              </a:schemeClr>
            </a:solidFill>
            <a:ln w="3175">
              <a:solidFill>
                <a:srgbClr val="C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latinLnBrk="0"/>
              <a:r>
                <a:rPr lang="de-CH" sz="800" b="0" dirty="0" smtClean="0">
                  <a:solidFill>
                    <a:schemeClr val="tx1"/>
                  </a:solidFill>
                </a:rPr>
                <a:t>Pre-Approval Validation </a:t>
              </a:r>
              <a:endParaRPr lang="de-CH" sz="800" b="0" dirty="0">
                <a:solidFill>
                  <a:schemeClr val="tx1"/>
                </a:solidFill>
              </a:endParaRPr>
            </a:p>
          </p:txBody>
        </p:sp>
        <p:sp>
          <p:nvSpPr>
            <p:cNvPr id="18" name="AutoShape 1010"/>
            <p:cNvSpPr>
              <a:spLocks noChangeArrowheads="1"/>
            </p:cNvSpPr>
            <p:nvPr/>
          </p:nvSpPr>
          <p:spPr bwMode="auto">
            <a:xfrm>
              <a:off x="1143000" y="4662003"/>
              <a:ext cx="4523962" cy="216000"/>
            </a:xfrm>
            <a:prstGeom prst="rect">
              <a:avLst/>
            </a:prstGeom>
            <a:solidFill>
              <a:schemeClr val="accent1">
                <a:lumMod val="20000"/>
                <a:lumOff val="80000"/>
              </a:schemeClr>
            </a:solidFill>
            <a:ln w="3175">
              <a:solidFill>
                <a:srgbClr val="C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altLang="ko-KR" sz="800" b="0" dirty="0">
                  <a:solidFill>
                    <a:schemeClr val="tx1"/>
                  </a:solidFill>
                </a:rPr>
                <a:t>Output</a:t>
              </a:r>
            </a:p>
          </p:txBody>
        </p:sp>
        <p:sp>
          <p:nvSpPr>
            <p:cNvPr id="19" name="AutoShape 1010"/>
            <p:cNvSpPr>
              <a:spLocks noChangeArrowheads="1"/>
            </p:cNvSpPr>
            <p:nvPr/>
          </p:nvSpPr>
          <p:spPr bwMode="auto">
            <a:xfrm>
              <a:off x="1143000" y="3662367"/>
              <a:ext cx="1427927" cy="216000"/>
            </a:xfrm>
            <a:prstGeom prst="rect">
              <a:avLst/>
            </a:prstGeom>
            <a:solidFill>
              <a:schemeClr val="accent1">
                <a:lumMod val="20000"/>
                <a:lumOff val="80000"/>
              </a:schemeClr>
            </a:solidFill>
            <a:ln w="3175">
              <a:solidFill>
                <a:srgbClr val="C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latinLnBrk="0"/>
              <a:r>
                <a:rPr lang="de-CH" sz="800" b="0" dirty="0" smtClean="0">
                  <a:solidFill>
                    <a:schemeClr val="tx1"/>
                  </a:solidFill>
                </a:rPr>
                <a:t>Follow-up – Case Observation</a:t>
              </a:r>
              <a:endParaRPr lang="de-CH" sz="800" b="0" dirty="0">
                <a:solidFill>
                  <a:schemeClr val="tx1"/>
                </a:solidFill>
              </a:endParaRPr>
            </a:p>
          </p:txBody>
        </p:sp>
        <p:sp>
          <p:nvSpPr>
            <p:cNvPr id="20" name="AutoShape 1010"/>
            <p:cNvSpPr>
              <a:spLocks noChangeArrowheads="1"/>
            </p:cNvSpPr>
            <p:nvPr/>
          </p:nvSpPr>
          <p:spPr bwMode="auto">
            <a:xfrm>
              <a:off x="1143000" y="4162185"/>
              <a:ext cx="1427927" cy="216000"/>
            </a:xfrm>
            <a:prstGeom prst="rect">
              <a:avLst/>
            </a:prstGeom>
            <a:solidFill>
              <a:schemeClr val="bg1">
                <a:lumMod val="95000"/>
              </a:schemeClr>
            </a:solidFill>
            <a:ln w="3175">
              <a:no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latinLnBrk="0"/>
              <a:r>
                <a:rPr lang="de-CH" sz="800" b="0" dirty="0" smtClean="0">
                  <a:solidFill>
                    <a:schemeClr val="bg1">
                      <a:lumMod val="75000"/>
                    </a:schemeClr>
                  </a:solidFill>
                </a:rPr>
                <a:t>Pre-Approval </a:t>
              </a:r>
              <a:r>
                <a:rPr lang="de-CH" sz="800" b="0" dirty="0">
                  <a:solidFill>
                    <a:schemeClr val="bg1">
                      <a:lumMod val="75000"/>
                    </a:schemeClr>
                  </a:solidFill>
                </a:rPr>
                <a:t>Rejection</a:t>
              </a:r>
            </a:p>
          </p:txBody>
        </p:sp>
        <p:sp>
          <p:nvSpPr>
            <p:cNvPr id="21" name="AutoShape 1010"/>
            <p:cNvSpPr>
              <a:spLocks noChangeArrowheads="1"/>
            </p:cNvSpPr>
            <p:nvPr/>
          </p:nvSpPr>
          <p:spPr bwMode="auto">
            <a:xfrm>
              <a:off x="2691018" y="3162549"/>
              <a:ext cx="1427927" cy="216000"/>
            </a:xfrm>
            <a:prstGeom prst="rect">
              <a:avLst/>
            </a:prstGeom>
            <a:solidFill>
              <a:schemeClr val="accent1">
                <a:lumMod val="20000"/>
                <a:lumOff val="80000"/>
              </a:schemeClr>
            </a:solidFill>
            <a:ln w="3175">
              <a:solidFill>
                <a:srgbClr val="C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latinLnBrk="0"/>
              <a:r>
                <a:rPr lang="de-CH" sz="800" b="0" dirty="0">
                  <a:solidFill>
                    <a:schemeClr val="tx1"/>
                  </a:solidFill>
                </a:rPr>
                <a:t>Input Claim</a:t>
              </a:r>
            </a:p>
          </p:txBody>
        </p:sp>
        <p:sp>
          <p:nvSpPr>
            <p:cNvPr id="22" name="AutoShape 1010"/>
            <p:cNvSpPr>
              <a:spLocks noChangeArrowheads="1"/>
            </p:cNvSpPr>
            <p:nvPr/>
          </p:nvSpPr>
          <p:spPr bwMode="auto">
            <a:xfrm>
              <a:off x="2691018" y="3912276"/>
              <a:ext cx="1427927" cy="216000"/>
            </a:xfrm>
            <a:prstGeom prst="rect">
              <a:avLst/>
            </a:prstGeom>
            <a:solidFill>
              <a:schemeClr val="accent1">
                <a:lumMod val="20000"/>
                <a:lumOff val="80000"/>
              </a:schemeClr>
            </a:solidFill>
            <a:ln w="3175">
              <a:solidFill>
                <a:srgbClr val="C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latinLnBrk="0"/>
              <a:r>
                <a:rPr lang="de-CH" sz="800" b="0" dirty="0">
                  <a:solidFill>
                    <a:schemeClr val="tx1"/>
                  </a:solidFill>
                </a:rPr>
                <a:t>Customer Investigation</a:t>
              </a:r>
            </a:p>
          </p:txBody>
        </p:sp>
        <p:sp>
          <p:nvSpPr>
            <p:cNvPr id="23" name="AutoShape 1010"/>
            <p:cNvSpPr>
              <a:spLocks noChangeArrowheads="1"/>
            </p:cNvSpPr>
            <p:nvPr/>
          </p:nvSpPr>
          <p:spPr bwMode="auto">
            <a:xfrm>
              <a:off x="2691018" y="4911912"/>
              <a:ext cx="1427927" cy="216000"/>
            </a:xfrm>
            <a:prstGeom prst="rect">
              <a:avLst/>
            </a:prstGeom>
            <a:solidFill>
              <a:schemeClr val="accent1">
                <a:lumMod val="20000"/>
                <a:lumOff val="80000"/>
              </a:schemeClr>
            </a:solidFill>
            <a:ln w="3175">
              <a:solidFill>
                <a:srgbClr val="C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latinLnBrk="0"/>
              <a:r>
                <a:rPr lang="de-CH" sz="800" b="0" dirty="0">
                  <a:solidFill>
                    <a:schemeClr val="tx1"/>
                  </a:solidFill>
                </a:rPr>
                <a:t>Benefit </a:t>
              </a:r>
              <a:r>
                <a:rPr lang="de-CH" sz="800" b="0" dirty="0" smtClean="0">
                  <a:solidFill>
                    <a:schemeClr val="tx1"/>
                  </a:solidFill>
                </a:rPr>
                <a:t>Calculation</a:t>
              </a:r>
              <a:endParaRPr lang="de-CH" sz="800" b="0" dirty="0">
                <a:solidFill>
                  <a:schemeClr val="tx1"/>
                </a:solidFill>
              </a:endParaRPr>
            </a:p>
          </p:txBody>
        </p:sp>
        <p:sp>
          <p:nvSpPr>
            <p:cNvPr id="24" name="AutoShape 1010"/>
            <p:cNvSpPr>
              <a:spLocks noChangeArrowheads="1"/>
            </p:cNvSpPr>
            <p:nvPr/>
          </p:nvSpPr>
          <p:spPr bwMode="auto">
            <a:xfrm>
              <a:off x="2691018" y="3412458"/>
              <a:ext cx="1427927" cy="216000"/>
            </a:xfrm>
            <a:prstGeom prst="rect">
              <a:avLst/>
            </a:prstGeom>
            <a:solidFill>
              <a:schemeClr val="accent1">
                <a:lumMod val="20000"/>
                <a:lumOff val="80000"/>
              </a:schemeClr>
            </a:solidFill>
            <a:ln w="3175">
              <a:solidFill>
                <a:srgbClr val="C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latinLnBrk="0"/>
              <a:r>
                <a:rPr lang="de-CH" sz="800" b="0" dirty="0">
                  <a:solidFill>
                    <a:schemeClr val="tx1"/>
                  </a:solidFill>
                </a:rPr>
                <a:t>Formal Validation</a:t>
              </a:r>
            </a:p>
          </p:txBody>
        </p:sp>
        <p:sp>
          <p:nvSpPr>
            <p:cNvPr id="25" name="AutoShape 1010"/>
            <p:cNvSpPr>
              <a:spLocks noChangeArrowheads="1"/>
            </p:cNvSpPr>
            <p:nvPr/>
          </p:nvSpPr>
          <p:spPr bwMode="auto">
            <a:xfrm>
              <a:off x="2691018" y="6161460"/>
              <a:ext cx="1427927" cy="216000"/>
            </a:xfrm>
            <a:prstGeom prst="rect">
              <a:avLst/>
            </a:prstGeom>
            <a:solidFill>
              <a:schemeClr val="bg1">
                <a:lumMod val="95000"/>
              </a:schemeClr>
            </a:solidFill>
            <a:ln w="3175">
              <a:no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altLang="ko-KR" sz="800" b="0" dirty="0">
                  <a:solidFill>
                    <a:schemeClr val="bg1">
                      <a:lumMod val="75000"/>
                    </a:schemeClr>
                  </a:solidFill>
                </a:rPr>
                <a:t>Claim Rejection</a:t>
              </a:r>
            </a:p>
          </p:txBody>
        </p:sp>
        <p:sp>
          <p:nvSpPr>
            <p:cNvPr id="26" name="AutoShape 1010"/>
            <p:cNvSpPr>
              <a:spLocks noChangeArrowheads="1"/>
            </p:cNvSpPr>
            <p:nvPr/>
          </p:nvSpPr>
          <p:spPr bwMode="auto">
            <a:xfrm>
              <a:off x="2691018" y="3662367"/>
              <a:ext cx="1427927" cy="216000"/>
            </a:xfrm>
            <a:prstGeom prst="rect">
              <a:avLst/>
            </a:prstGeom>
            <a:solidFill>
              <a:schemeClr val="accent1">
                <a:lumMod val="20000"/>
                <a:lumOff val="80000"/>
              </a:schemeClr>
            </a:solidFill>
            <a:ln w="3175">
              <a:solidFill>
                <a:srgbClr val="C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latinLnBrk="0"/>
              <a:r>
                <a:rPr lang="de-CH" sz="800" b="0" dirty="0">
                  <a:solidFill>
                    <a:schemeClr val="tx1"/>
                  </a:solidFill>
                </a:rPr>
                <a:t>Care </a:t>
              </a:r>
              <a:r>
                <a:rPr lang="de-CH" sz="800" b="0" dirty="0" smtClean="0">
                  <a:solidFill>
                    <a:schemeClr val="tx1"/>
                  </a:solidFill>
                </a:rPr>
                <a:t>Provider Validation</a:t>
              </a:r>
              <a:endParaRPr lang="de-CH" sz="800" b="0" dirty="0">
                <a:solidFill>
                  <a:schemeClr val="tx1"/>
                </a:solidFill>
              </a:endParaRPr>
            </a:p>
          </p:txBody>
        </p:sp>
        <p:sp>
          <p:nvSpPr>
            <p:cNvPr id="27" name="AutoShape 1010"/>
            <p:cNvSpPr>
              <a:spLocks noChangeArrowheads="1"/>
            </p:cNvSpPr>
            <p:nvPr/>
          </p:nvSpPr>
          <p:spPr bwMode="auto">
            <a:xfrm>
              <a:off x="2691018" y="4159135"/>
              <a:ext cx="1427927" cy="216000"/>
            </a:xfrm>
            <a:prstGeom prst="rect">
              <a:avLst/>
            </a:prstGeom>
            <a:solidFill>
              <a:schemeClr val="accent1">
                <a:lumMod val="20000"/>
                <a:lumOff val="80000"/>
              </a:schemeClr>
            </a:solidFill>
            <a:ln w="3175">
              <a:solidFill>
                <a:srgbClr val="C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latinLnBrk="0"/>
              <a:r>
                <a:rPr lang="de-CH" sz="800" b="0" dirty="0">
                  <a:solidFill>
                    <a:schemeClr val="tx1"/>
                  </a:solidFill>
                </a:rPr>
                <a:t>Policy Validation</a:t>
              </a:r>
            </a:p>
          </p:txBody>
        </p:sp>
        <p:sp>
          <p:nvSpPr>
            <p:cNvPr id="28" name="AutoShape 1010"/>
            <p:cNvSpPr>
              <a:spLocks noChangeArrowheads="1"/>
            </p:cNvSpPr>
            <p:nvPr/>
          </p:nvSpPr>
          <p:spPr bwMode="auto">
            <a:xfrm>
              <a:off x="2691018" y="4412094"/>
              <a:ext cx="1427927" cy="216000"/>
            </a:xfrm>
            <a:prstGeom prst="rect">
              <a:avLst/>
            </a:prstGeom>
            <a:solidFill>
              <a:schemeClr val="accent1">
                <a:lumMod val="20000"/>
                <a:lumOff val="80000"/>
              </a:schemeClr>
            </a:solidFill>
            <a:ln w="3175">
              <a:solidFill>
                <a:srgbClr val="C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latinLnBrk="0"/>
              <a:r>
                <a:rPr lang="de-CH" sz="800" b="0" dirty="0" smtClean="0">
                  <a:solidFill>
                    <a:schemeClr val="tx1"/>
                  </a:solidFill>
                </a:rPr>
                <a:t>Follow-up – Additional </a:t>
              </a:r>
              <a:r>
                <a:rPr lang="de-CH" sz="800" b="0" dirty="0">
                  <a:solidFill>
                    <a:schemeClr val="tx1"/>
                  </a:solidFill>
                </a:rPr>
                <a:t>data</a:t>
              </a:r>
            </a:p>
          </p:txBody>
        </p:sp>
        <p:sp>
          <p:nvSpPr>
            <p:cNvPr id="29" name="AutoShape 1010"/>
            <p:cNvSpPr>
              <a:spLocks noChangeArrowheads="1"/>
            </p:cNvSpPr>
            <p:nvPr/>
          </p:nvSpPr>
          <p:spPr bwMode="auto">
            <a:xfrm>
              <a:off x="2691018" y="5911548"/>
              <a:ext cx="1427927" cy="216000"/>
            </a:xfrm>
            <a:prstGeom prst="rect">
              <a:avLst/>
            </a:prstGeom>
            <a:solidFill>
              <a:schemeClr val="bg1">
                <a:lumMod val="95000"/>
              </a:schemeClr>
            </a:solidFill>
            <a:ln w="3175">
              <a:no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altLang="ko-KR" sz="700" b="0" dirty="0">
                  <a:solidFill>
                    <a:schemeClr val="bg1">
                      <a:lumMod val="75000"/>
                    </a:schemeClr>
                  </a:solidFill>
                </a:rPr>
                <a:t>Create/change</a:t>
              </a:r>
              <a:br>
                <a:rPr lang="en-US" altLang="ko-KR" sz="700" b="0" dirty="0">
                  <a:solidFill>
                    <a:schemeClr val="bg1">
                      <a:lumMod val="75000"/>
                    </a:schemeClr>
                  </a:solidFill>
                </a:rPr>
              </a:br>
              <a:r>
                <a:rPr lang="en-US" altLang="ko-KR" sz="700" b="0" dirty="0">
                  <a:solidFill>
                    <a:schemeClr val="bg1">
                      <a:lumMod val="75000"/>
                    </a:schemeClr>
                  </a:solidFill>
                </a:rPr>
                <a:t>Reserved Claim Amount*</a:t>
              </a:r>
            </a:p>
          </p:txBody>
        </p:sp>
        <p:sp>
          <p:nvSpPr>
            <p:cNvPr id="30" name="AutoShape 1010"/>
            <p:cNvSpPr>
              <a:spLocks noChangeArrowheads="1"/>
            </p:cNvSpPr>
            <p:nvPr/>
          </p:nvSpPr>
          <p:spPr bwMode="auto">
            <a:xfrm>
              <a:off x="2691018" y="5661639"/>
              <a:ext cx="1427927" cy="216000"/>
            </a:xfrm>
            <a:prstGeom prst="rect">
              <a:avLst/>
            </a:prstGeom>
            <a:solidFill>
              <a:schemeClr val="accent1">
                <a:lumMod val="20000"/>
                <a:lumOff val="80000"/>
              </a:schemeClr>
            </a:solidFill>
            <a:ln w="3175">
              <a:solidFill>
                <a:srgbClr val="C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latinLnBrk="0"/>
              <a:r>
                <a:rPr lang="en-US" altLang="ko-KR" sz="800" b="0" dirty="0">
                  <a:solidFill>
                    <a:schemeClr val="tx1"/>
                  </a:solidFill>
                </a:rPr>
                <a:t>Claims Ex-Gratia Payment</a:t>
              </a:r>
            </a:p>
          </p:txBody>
        </p:sp>
        <p:sp>
          <p:nvSpPr>
            <p:cNvPr id="31" name="AutoShape 1010"/>
            <p:cNvSpPr>
              <a:spLocks noChangeArrowheads="1"/>
            </p:cNvSpPr>
            <p:nvPr/>
          </p:nvSpPr>
          <p:spPr bwMode="auto">
            <a:xfrm>
              <a:off x="2691018" y="5411730"/>
              <a:ext cx="1427927" cy="216000"/>
            </a:xfrm>
            <a:prstGeom prst="rect">
              <a:avLst/>
            </a:prstGeom>
            <a:solidFill>
              <a:schemeClr val="bg1">
                <a:lumMod val="95000"/>
              </a:schemeClr>
            </a:solidFill>
            <a:ln w="3175">
              <a:no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altLang="ko-KR" sz="800" b="0" dirty="0">
                  <a:solidFill>
                    <a:schemeClr val="bg1">
                      <a:lumMod val="75000"/>
                    </a:schemeClr>
                  </a:solidFill>
                </a:rPr>
                <a:t>Claim Adjustment</a:t>
              </a:r>
            </a:p>
          </p:txBody>
        </p:sp>
        <p:sp>
          <p:nvSpPr>
            <p:cNvPr id="32" name="AutoShape 1010"/>
            <p:cNvSpPr>
              <a:spLocks noChangeArrowheads="1"/>
            </p:cNvSpPr>
            <p:nvPr/>
          </p:nvSpPr>
          <p:spPr bwMode="auto">
            <a:xfrm>
              <a:off x="2691018" y="5161821"/>
              <a:ext cx="1427927" cy="216000"/>
            </a:xfrm>
            <a:prstGeom prst="rect">
              <a:avLst/>
            </a:prstGeom>
            <a:solidFill>
              <a:schemeClr val="bg1">
                <a:lumMod val="95000"/>
              </a:schemeClr>
            </a:solidFill>
            <a:ln w="3175">
              <a:no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altLang="ko-KR" sz="800" b="0" dirty="0">
                  <a:solidFill>
                    <a:schemeClr val="bg1">
                      <a:lumMod val="75000"/>
                    </a:schemeClr>
                  </a:solidFill>
                </a:rPr>
                <a:t>Cancel Claim</a:t>
              </a:r>
            </a:p>
          </p:txBody>
        </p:sp>
        <p:sp>
          <p:nvSpPr>
            <p:cNvPr id="33" name="AutoShape 1010"/>
            <p:cNvSpPr>
              <a:spLocks noChangeArrowheads="1"/>
            </p:cNvSpPr>
            <p:nvPr/>
          </p:nvSpPr>
          <p:spPr bwMode="auto">
            <a:xfrm>
              <a:off x="4239035" y="3157975"/>
              <a:ext cx="1427927" cy="216000"/>
            </a:xfrm>
            <a:prstGeom prst="rect">
              <a:avLst/>
            </a:prstGeom>
            <a:solidFill>
              <a:schemeClr val="accent1">
                <a:lumMod val="20000"/>
                <a:lumOff val="80000"/>
              </a:schemeClr>
            </a:solidFill>
            <a:ln w="3175">
              <a:solidFill>
                <a:srgbClr val="C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latinLnBrk="0"/>
              <a:r>
                <a:rPr lang="de-CH" sz="800" b="0" dirty="0" smtClean="0">
                  <a:solidFill>
                    <a:schemeClr val="tx1"/>
                  </a:solidFill>
                </a:rPr>
                <a:t>Reimbursement</a:t>
              </a:r>
              <a:endParaRPr lang="de-CH" sz="800" b="0" dirty="0">
                <a:solidFill>
                  <a:schemeClr val="tx1"/>
                </a:solidFill>
              </a:endParaRPr>
            </a:p>
          </p:txBody>
        </p:sp>
        <p:sp>
          <p:nvSpPr>
            <p:cNvPr id="34" name="AutoShape 1010"/>
            <p:cNvSpPr>
              <a:spLocks noChangeArrowheads="1"/>
            </p:cNvSpPr>
            <p:nvPr/>
          </p:nvSpPr>
          <p:spPr bwMode="auto">
            <a:xfrm>
              <a:off x="4239035" y="4910005"/>
              <a:ext cx="1427927" cy="216000"/>
            </a:xfrm>
            <a:prstGeom prst="rect">
              <a:avLst/>
            </a:prstGeom>
            <a:solidFill>
              <a:schemeClr val="bg1">
                <a:lumMod val="95000"/>
              </a:schemeClr>
            </a:solidFill>
            <a:ln w="3175">
              <a:no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de-CH" sz="800" b="0" dirty="0">
                  <a:solidFill>
                    <a:schemeClr val="bg1">
                      <a:lumMod val="75000"/>
                    </a:schemeClr>
                  </a:solidFill>
                </a:rPr>
                <a:t>Update Payment Status</a:t>
              </a:r>
            </a:p>
          </p:txBody>
        </p:sp>
        <p:sp>
          <p:nvSpPr>
            <p:cNvPr id="35" name="AutoShape 1010"/>
            <p:cNvSpPr>
              <a:spLocks noChangeArrowheads="1"/>
            </p:cNvSpPr>
            <p:nvPr/>
          </p:nvSpPr>
          <p:spPr bwMode="auto">
            <a:xfrm>
              <a:off x="5787053" y="3162549"/>
              <a:ext cx="1427927" cy="216000"/>
            </a:xfrm>
            <a:prstGeom prst="rect">
              <a:avLst/>
            </a:prstGeom>
            <a:solidFill>
              <a:schemeClr val="accent1">
                <a:lumMod val="20000"/>
                <a:lumOff val="80000"/>
              </a:schemeClr>
            </a:solidFill>
            <a:ln w="3175">
              <a:solidFill>
                <a:srgbClr val="C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latinLnBrk="0"/>
              <a:r>
                <a:rPr lang="de-CH" sz="800" b="0" dirty="0">
                  <a:solidFill>
                    <a:schemeClr val="tx1"/>
                  </a:solidFill>
                </a:rPr>
                <a:t>Care </a:t>
              </a:r>
              <a:r>
                <a:rPr lang="de-CH" sz="800" b="0" dirty="0" smtClean="0">
                  <a:solidFill>
                    <a:schemeClr val="tx1"/>
                  </a:solidFill>
                </a:rPr>
                <a:t>Provider Registration</a:t>
              </a:r>
              <a:endParaRPr lang="de-CH" sz="800" b="0" dirty="0">
                <a:solidFill>
                  <a:schemeClr val="tx1"/>
                </a:solidFill>
              </a:endParaRPr>
            </a:p>
          </p:txBody>
        </p:sp>
        <p:sp>
          <p:nvSpPr>
            <p:cNvPr id="36" name="AutoShape 1010"/>
            <p:cNvSpPr>
              <a:spLocks noChangeArrowheads="1"/>
            </p:cNvSpPr>
            <p:nvPr/>
          </p:nvSpPr>
          <p:spPr bwMode="auto">
            <a:xfrm>
              <a:off x="5787053" y="3412458"/>
              <a:ext cx="1427927" cy="216000"/>
            </a:xfrm>
            <a:prstGeom prst="rect">
              <a:avLst/>
            </a:prstGeom>
            <a:solidFill>
              <a:schemeClr val="accent1">
                <a:lumMod val="20000"/>
                <a:lumOff val="80000"/>
              </a:schemeClr>
            </a:solidFill>
            <a:ln w="3175">
              <a:solidFill>
                <a:srgbClr val="C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latinLnBrk="0"/>
              <a:r>
                <a:rPr lang="de-CH" sz="800" b="0" dirty="0">
                  <a:solidFill>
                    <a:schemeClr val="tx1"/>
                  </a:solidFill>
                </a:rPr>
                <a:t>Formal Validation</a:t>
              </a:r>
            </a:p>
          </p:txBody>
        </p:sp>
        <p:sp>
          <p:nvSpPr>
            <p:cNvPr id="37" name="AutoShape 1010"/>
            <p:cNvSpPr>
              <a:spLocks noChangeArrowheads="1"/>
            </p:cNvSpPr>
            <p:nvPr/>
          </p:nvSpPr>
          <p:spPr bwMode="auto">
            <a:xfrm>
              <a:off x="5787053" y="3662367"/>
              <a:ext cx="1427927" cy="216000"/>
            </a:xfrm>
            <a:prstGeom prst="rect">
              <a:avLst/>
            </a:prstGeom>
            <a:solidFill>
              <a:schemeClr val="accent1">
                <a:lumMod val="20000"/>
                <a:lumOff val="80000"/>
              </a:schemeClr>
            </a:solidFill>
            <a:ln w="3175">
              <a:solidFill>
                <a:srgbClr val="C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latinLnBrk="0"/>
              <a:r>
                <a:rPr lang="de-CH" sz="800" b="0" dirty="0">
                  <a:solidFill>
                    <a:schemeClr val="tx1"/>
                  </a:solidFill>
                </a:rPr>
                <a:t>Care </a:t>
              </a:r>
              <a:r>
                <a:rPr lang="de-CH" sz="800" b="0" dirty="0" smtClean="0">
                  <a:solidFill>
                    <a:schemeClr val="tx1"/>
                  </a:solidFill>
                </a:rPr>
                <a:t>Provider Validation</a:t>
              </a:r>
              <a:endParaRPr lang="de-CH" sz="800" b="0" dirty="0">
                <a:solidFill>
                  <a:schemeClr val="tx1"/>
                </a:solidFill>
              </a:endParaRPr>
            </a:p>
          </p:txBody>
        </p:sp>
        <p:sp>
          <p:nvSpPr>
            <p:cNvPr id="38" name="AutoShape 1010"/>
            <p:cNvSpPr>
              <a:spLocks noChangeArrowheads="1"/>
            </p:cNvSpPr>
            <p:nvPr/>
          </p:nvSpPr>
          <p:spPr bwMode="auto">
            <a:xfrm>
              <a:off x="7335073" y="3161939"/>
              <a:ext cx="1427927" cy="216000"/>
            </a:xfrm>
            <a:prstGeom prst="rect">
              <a:avLst/>
            </a:prstGeom>
            <a:solidFill>
              <a:schemeClr val="accent1">
                <a:lumMod val="20000"/>
                <a:lumOff val="80000"/>
              </a:schemeClr>
            </a:solidFill>
            <a:ln w="3175">
              <a:solidFill>
                <a:srgbClr val="C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latinLnBrk="0"/>
              <a:r>
                <a:rPr lang="de-CH" sz="800" b="0" dirty="0">
                  <a:solidFill>
                    <a:schemeClr val="tx1"/>
                  </a:solidFill>
                </a:rPr>
                <a:t>Reporting</a:t>
              </a:r>
            </a:p>
          </p:txBody>
        </p:sp>
        <p:sp>
          <p:nvSpPr>
            <p:cNvPr id="39" name="AutoShape 1010"/>
            <p:cNvSpPr>
              <a:spLocks noChangeArrowheads="1"/>
            </p:cNvSpPr>
            <p:nvPr/>
          </p:nvSpPr>
          <p:spPr bwMode="auto">
            <a:xfrm>
              <a:off x="7335073" y="3909836"/>
              <a:ext cx="1427927" cy="216000"/>
            </a:xfrm>
            <a:prstGeom prst="rect">
              <a:avLst/>
            </a:prstGeom>
            <a:solidFill>
              <a:schemeClr val="bg1">
                <a:lumMod val="95000"/>
              </a:schemeClr>
            </a:solidFill>
            <a:ln w="3175">
              <a:no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de-CH" sz="800" b="0" dirty="0">
                  <a:solidFill>
                    <a:schemeClr val="bg1">
                      <a:lumMod val="75000"/>
                    </a:schemeClr>
                  </a:solidFill>
                </a:rPr>
                <a:t>Closed File Review</a:t>
              </a:r>
            </a:p>
          </p:txBody>
        </p:sp>
        <p:sp>
          <p:nvSpPr>
            <p:cNvPr id="40" name="AutoShape 1010"/>
            <p:cNvSpPr>
              <a:spLocks noChangeArrowheads="1"/>
            </p:cNvSpPr>
            <p:nvPr/>
          </p:nvSpPr>
          <p:spPr bwMode="auto">
            <a:xfrm>
              <a:off x="7335073" y="3411238"/>
              <a:ext cx="1427927" cy="216000"/>
            </a:xfrm>
            <a:prstGeom prst="rect">
              <a:avLst/>
            </a:prstGeom>
            <a:solidFill>
              <a:schemeClr val="bg1">
                <a:lumMod val="95000"/>
              </a:schemeClr>
            </a:solidFill>
            <a:ln w="3175">
              <a:no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de-CH" sz="800" b="0" dirty="0">
                  <a:solidFill>
                    <a:schemeClr val="bg1">
                      <a:lumMod val="75000"/>
                    </a:schemeClr>
                  </a:solidFill>
                </a:rPr>
                <a:t>Mass Processing</a:t>
              </a:r>
            </a:p>
          </p:txBody>
        </p:sp>
        <p:sp>
          <p:nvSpPr>
            <p:cNvPr id="41" name="AutoShape 1010"/>
            <p:cNvSpPr>
              <a:spLocks noChangeArrowheads="1"/>
            </p:cNvSpPr>
            <p:nvPr/>
          </p:nvSpPr>
          <p:spPr bwMode="auto">
            <a:xfrm>
              <a:off x="7335073" y="3660537"/>
              <a:ext cx="1427927" cy="216000"/>
            </a:xfrm>
            <a:prstGeom prst="rect">
              <a:avLst/>
            </a:prstGeom>
            <a:solidFill>
              <a:schemeClr val="bg1">
                <a:lumMod val="95000"/>
              </a:schemeClr>
            </a:solidFill>
            <a:ln w="3175">
              <a:no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de-CH" sz="800" b="0" dirty="0">
                  <a:solidFill>
                    <a:schemeClr val="bg1">
                      <a:lumMod val="75000"/>
                    </a:schemeClr>
                  </a:solidFill>
                </a:rPr>
                <a:t>Suspicion for Fraud</a:t>
              </a:r>
            </a:p>
          </p:txBody>
        </p:sp>
        <p:sp>
          <p:nvSpPr>
            <p:cNvPr id="42" name="AutoShape 1010"/>
            <p:cNvSpPr>
              <a:spLocks noChangeArrowheads="1"/>
            </p:cNvSpPr>
            <p:nvPr/>
          </p:nvSpPr>
          <p:spPr bwMode="auto">
            <a:xfrm>
              <a:off x="7335073" y="4159135"/>
              <a:ext cx="1427927" cy="216000"/>
            </a:xfrm>
            <a:prstGeom prst="rect">
              <a:avLst/>
            </a:prstGeom>
            <a:solidFill>
              <a:schemeClr val="bg1">
                <a:lumMod val="95000"/>
              </a:schemeClr>
            </a:solidFill>
            <a:ln w="3175">
              <a:no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de-CH" sz="800" b="0" dirty="0">
                  <a:solidFill>
                    <a:schemeClr val="bg1">
                      <a:lumMod val="75000"/>
                    </a:schemeClr>
                  </a:solidFill>
                </a:rPr>
                <a:t>Claim Assignment</a:t>
              </a:r>
            </a:p>
          </p:txBody>
        </p:sp>
      </p:grpSp>
      <p:sp>
        <p:nvSpPr>
          <p:cNvPr id="68" name="Flowchart: Manual Operation 67"/>
          <p:cNvSpPr/>
          <p:nvPr/>
        </p:nvSpPr>
        <p:spPr>
          <a:xfrm flipV="1">
            <a:off x="777000" y="2568264"/>
            <a:ext cx="8352000" cy="243320"/>
          </a:xfrm>
          <a:prstGeom prst="flowChartManualOperation">
            <a:avLst/>
          </a:prstGeom>
          <a:gradFill>
            <a:gsLst>
              <a:gs pos="0">
                <a:schemeClr val="bg1">
                  <a:lumMod val="65000"/>
                </a:schemeClr>
              </a:gs>
              <a:gs pos="50000">
                <a:schemeClr val="bg1">
                  <a:lumMod val="85000"/>
                </a:schemeClr>
              </a:gs>
              <a:gs pos="100000">
                <a:schemeClr val="bg1"/>
              </a:gs>
            </a:gsLst>
            <a:lin ang="5400000" scaled="0"/>
          </a:gradFill>
          <a:ln w="12700">
            <a:noFill/>
          </a:ln>
        </p:spPr>
        <p:style>
          <a:lnRef idx="2">
            <a:schemeClr val="accent1">
              <a:shade val="50000"/>
            </a:schemeClr>
          </a:lnRef>
          <a:fillRef idx="1">
            <a:schemeClr val="accent1"/>
          </a:fillRef>
          <a:effectRef idx="0">
            <a:schemeClr val="accent1"/>
          </a:effectRef>
          <a:fontRef idx="minor">
            <a:schemeClr val="lt1"/>
          </a:fontRef>
        </p:style>
        <p:txBody>
          <a:bodyPr wrap="none" rtlCol="0" anchor="ctr"/>
          <a:lstStyle/>
          <a:p>
            <a:pPr algn="ctr" latinLnBrk="0"/>
            <a:endParaRPr lang="ko-KR" altLang="en-US" sz="1200" dirty="0">
              <a:solidFill>
                <a:prstClr val="black"/>
              </a:solidFill>
              <a:ea typeface="돋움" pitchFamily="50" charset="-127"/>
              <a:cs typeface="Arial" pitchFamily="34" charset="0"/>
            </a:endParaRPr>
          </a:p>
        </p:txBody>
      </p:sp>
      <p:grpSp>
        <p:nvGrpSpPr>
          <p:cNvPr id="53" name="Group 52"/>
          <p:cNvGrpSpPr/>
          <p:nvPr/>
        </p:nvGrpSpPr>
        <p:grpSpPr>
          <a:xfrm>
            <a:off x="1348501" y="1232583"/>
            <a:ext cx="7208998" cy="1332000"/>
            <a:chOff x="1143000" y="1097720"/>
            <a:chExt cx="7208998" cy="1332000"/>
          </a:xfrm>
        </p:grpSpPr>
        <p:grpSp>
          <p:nvGrpSpPr>
            <p:cNvPr id="48" name="Group 47"/>
            <p:cNvGrpSpPr/>
            <p:nvPr/>
          </p:nvGrpSpPr>
          <p:grpSpPr>
            <a:xfrm>
              <a:off x="1605000" y="1097720"/>
              <a:ext cx="6746998" cy="1332000"/>
              <a:chOff x="1605000" y="1203738"/>
              <a:chExt cx="6311525" cy="1260000"/>
            </a:xfrm>
          </p:grpSpPr>
          <p:sp>
            <p:nvSpPr>
              <p:cNvPr id="52" name="Rectangle 51"/>
              <p:cNvSpPr/>
              <p:nvPr/>
            </p:nvSpPr>
            <p:spPr>
              <a:xfrm>
                <a:off x="1605000" y="1203738"/>
                <a:ext cx="6311525" cy="1260000"/>
              </a:xfrm>
              <a:prstGeom prst="rect">
                <a:avLst/>
              </a:prstGeom>
              <a:solidFill>
                <a:schemeClr val="bg1"/>
              </a:solid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ko-KR" altLang="en-US" dirty="0"/>
              </a:p>
            </p:txBody>
          </p:sp>
          <p:grpSp>
            <p:nvGrpSpPr>
              <p:cNvPr id="44" name="Group 43"/>
              <p:cNvGrpSpPr/>
              <p:nvPr/>
            </p:nvGrpSpPr>
            <p:grpSpPr>
              <a:xfrm>
                <a:off x="1605000" y="1240540"/>
                <a:ext cx="6311525" cy="1186395"/>
                <a:chOff x="1054100" y="1240540"/>
                <a:chExt cx="6311525" cy="1186395"/>
              </a:xfrm>
            </p:grpSpPr>
            <p:sp>
              <p:nvSpPr>
                <p:cNvPr id="8" name="Rectangle 7"/>
                <p:cNvSpPr/>
                <p:nvPr/>
              </p:nvSpPr>
              <p:spPr>
                <a:xfrm>
                  <a:off x="1054100" y="1240540"/>
                  <a:ext cx="3129757" cy="1186395"/>
                </a:xfrm>
                <a:prstGeom prst="rect">
                  <a:avLst/>
                </a:prstGeom>
              </p:spPr>
              <p:txBody>
                <a:bodyPr wrap="square" anchor="ctr">
                  <a:spAutoFit/>
                </a:bodyPr>
                <a:lstStyle/>
                <a:p>
                  <a:pPr marL="92075" indent="-92075">
                    <a:spcAft>
                      <a:spcPts val="300"/>
                    </a:spcAft>
                    <a:buFont typeface="Arial" panose="020B0604020202020204" pitchFamily="34" charset="0"/>
                    <a:buChar char="•"/>
                  </a:pPr>
                  <a:r>
                    <a:rPr lang="en-US" altLang="ko-KR" b="0" dirty="0">
                      <a:solidFill>
                        <a:schemeClr val="tx1"/>
                      </a:solidFill>
                      <a:latin typeface="+mn-lt"/>
                    </a:rPr>
                    <a:t>Member details (from Admin) (Insured, Owner, Beneficiary)</a:t>
                  </a:r>
                </a:p>
                <a:p>
                  <a:pPr marL="92075" indent="-92075">
                    <a:spcAft>
                      <a:spcPts val="300"/>
                    </a:spcAft>
                    <a:buFont typeface="Arial" panose="020B0604020202020204" pitchFamily="34" charset="0"/>
                    <a:buChar char="•"/>
                  </a:pPr>
                  <a:r>
                    <a:rPr lang="en-US" altLang="ko-KR" b="0" dirty="0">
                      <a:solidFill>
                        <a:schemeClr val="tx1"/>
                      </a:solidFill>
                      <a:latin typeface="+mn-lt"/>
                    </a:rPr>
                    <a:t>Company, Subsidiary (from Admin System)</a:t>
                  </a:r>
                </a:p>
                <a:p>
                  <a:pPr marL="92075" indent="-92075">
                    <a:spcAft>
                      <a:spcPts val="300"/>
                    </a:spcAft>
                    <a:buFont typeface="Arial" panose="020B0604020202020204" pitchFamily="34" charset="0"/>
                    <a:buChar char="•"/>
                  </a:pPr>
                  <a:r>
                    <a:rPr lang="en-US" altLang="ko-KR" b="0" dirty="0">
                      <a:solidFill>
                        <a:schemeClr val="tx1"/>
                      </a:solidFill>
                      <a:latin typeface="+mn-lt"/>
                    </a:rPr>
                    <a:t>Agent details, mainly for communication and fraud validation</a:t>
                  </a:r>
                </a:p>
                <a:p>
                  <a:pPr marL="92075" indent="-92075">
                    <a:spcAft>
                      <a:spcPts val="300"/>
                    </a:spcAft>
                    <a:buFont typeface="Arial" panose="020B0604020202020204" pitchFamily="34" charset="0"/>
                    <a:buChar char="•"/>
                  </a:pPr>
                  <a:r>
                    <a:rPr lang="en-US" altLang="ko-KR" b="0" dirty="0">
                      <a:solidFill>
                        <a:schemeClr val="tx1"/>
                      </a:solidFill>
                      <a:latin typeface="+mn-lt"/>
                    </a:rPr>
                    <a:t>Policy &amp; Coverage details (Current &amp; Historical Data) (from Admin)</a:t>
                  </a:r>
                </a:p>
                <a:p>
                  <a:pPr marL="92075" indent="-92075">
                    <a:spcAft>
                      <a:spcPts val="300"/>
                    </a:spcAft>
                    <a:buFont typeface="Arial" panose="020B0604020202020204" pitchFamily="34" charset="0"/>
                    <a:buChar char="•"/>
                  </a:pPr>
                  <a:r>
                    <a:rPr lang="en-US" altLang="ko-KR" b="0" dirty="0">
                      <a:solidFill>
                        <a:schemeClr val="tx1"/>
                      </a:solidFill>
                      <a:latin typeface="+mn-lt"/>
                    </a:rPr>
                    <a:t>Exclusions (from Admin</a:t>
                  </a:r>
                  <a:r>
                    <a:rPr lang="en-US" altLang="ko-KR" b="0" dirty="0" smtClean="0">
                      <a:solidFill>
                        <a:schemeClr val="tx1"/>
                      </a:solidFill>
                      <a:latin typeface="+mn-lt"/>
                    </a:rPr>
                    <a:t>)</a:t>
                  </a:r>
                </a:p>
                <a:p>
                  <a:pPr marL="92075" indent="-92075">
                    <a:spcAft>
                      <a:spcPts val="300"/>
                    </a:spcAft>
                    <a:buFont typeface="Arial" panose="020B0604020202020204" pitchFamily="34" charset="0"/>
                    <a:buChar char="•"/>
                  </a:pPr>
                  <a:r>
                    <a:rPr lang="en-US" altLang="ko-KR" b="0" dirty="0">
                      <a:solidFill>
                        <a:schemeClr val="tx1"/>
                      </a:solidFill>
                      <a:latin typeface="+mn-lt"/>
                    </a:rPr>
                    <a:t>Benefit Details (for group from Admin</a:t>
                  </a:r>
                  <a:r>
                    <a:rPr lang="en-US" altLang="ko-KR" b="0" dirty="0" smtClean="0">
                      <a:solidFill>
                        <a:schemeClr val="tx1"/>
                      </a:solidFill>
                      <a:latin typeface="+mn-lt"/>
                    </a:rPr>
                    <a:t>)</a:t>
                  </a:r>
                  <a:endParaRPr lang="en-US" altLang="ko-KR" b="0" dirty="0">
                    <a:solidFill>
                      <a:schemeClr val="tx1"/>
                    </a:solidFill>
                    <a:latin typeface="+mn-lt"/>
                  </a:endParaRPr>
                </a:p>
              </p:txBody>
            </p:sp>
            <p:sp>
              <p:nvSpPr>
                <p:cNvPr id="47" name="Rectangle 46"/>
                <p:cNvSpPr/>
                <p:nvPr/>
              </p:nvSpPr>
              <p:spPr>
                <a:xfrm>
                  <a:off x="4207617" y="1240540"/>
                  <a:ext cx="3158008" cy="1186395"/>
                </a:xfrm>
                <a:prstGeom prst="rect">
                  <a:avLst/>
                </a:prstGeom>
              </p:spPr>
              <p:txBody>
                <a:bodyPr wrap="square" anchor="ctr">
                  <a:spAutoFit/>
                </a:bodyPr>
                <a:lstStyle/>
                <a:p>
                  <a:pPr marL="92075" indent="-92075">
                    <a:spcAft>
                      <a:spcPts val="300"/>
                    </a:spcAft>
                    <a:buFont typeface="Arial" panose="020B0604020202020204" pitchFamily="34" charset="0"/>
                    <a:buChar char="•"/>
                  </a:pPr>
                  <a:r>
                    <a:rPr lang="en-US" altLang="ko-KR" b="0" dirty="0" smtClean="0">
                      <a:solidFill>
                        <a:schemeClr val="tx1"/>
                      </a:solidFill>
                      <a:latin typeface="+mn-lt"/>
                    </a:rPr>
                    <a:t>Network/Care </a:t>
                  </a:r>
                  <a:r>
                    <a:rPr lang="en-US" altLang="ko-KR" b="0" dirty="0">
                      <a:solidFill>
                        <a:schemeClr val="tx1"/>
                      </a:solidFill>
                      <a:latin typeface="+mn-lt"/>
                    </a:rPr>
                    <a:t>Provider Details (from Claim system)</a:t>
                  </a:r>
                </a:p>
                <a:p>
                  <a:pPr marL="92075" indent="-92075">
                    <a:spcAft>
                      <a:spcPts val="300"/>
                    </a:spcAft>
                    <a:buFont typeface="Arial" panose="020B0604020202020204" pitchFamily="34" charset="0"/>
                    <a:buChar char="•"/>
                  </a:pPr>
                  <a:r>
                    <a:rPr lang="en-US" altLang="ko-KR" b="0" dirty="0">
                      <a:solidFill>
                        <a:schemeClr val="tx1"/>
                      </a:solidFill>
                      <a:latin typeface="+mn-lt"/>
                    </a:rPr>
                    <a:t>Payment details (from Claim system)</a:t>
                  </a:r>
                </a:p>
                <a:p>
                  <a:pPr marL="92075" indent="-92075">
                    <a:spcAft>
                      <a:spcPts val="300"/>
                    </a:spcAft>
                    <a:buFont typeface="Arial" panose="020B0604020202020204" pitchFamily="34" charset="0"/>
                    <a:buChar char="•"/>
                  </a:pPr>
                  <a:r>
                    <a:rPr lang="en-US" altLang="ko-KR" b="0" dirty="0">
                      <a:solidFill>
                        <a:schemeClr val="tx1"/>
                      </a:solidFill>
                      <a:latin typeface="+mn-lt"/>
                    </a:rPr>
                    <a:t>Payment status (from external payment Channels)</a:t>
                  </a:r>
                </a:p>
                <a:p>
                  <a:pPr marL="92075" indent="-92075">
                    <a:spcAft>
                      <a:spcPts val="300"/>
                    </a:spcAft>
                    <a:buFont typeface="Arial" panose="020B0604020202020204" pitchFamily="34" charset="0"/>
                    <a:buChar char="•"/>
                  </a:pPr>
                  <a:r>
                    <a:rPr lang="en-US" altLang="ko-KR" b="0" dirty="0">
                      <a:solidFill>
                        <a:schemeClr val="tx1"/>
                      </a:solidFill>
                      <a:latin typeface="+mn-lt"/>
                    </a:rPr>
                    <a:t>Additional Requirements incase of pending documents/Information (from Claim system)</a:t>
                  </a:r>
                </a:p>
                <a:p>
                  <a:pPr marL="92075" indent="-92075">
                    <a:spcAft>
                      <a:spcPts val="300"/>
                    </a:spcAft>
                    <a:buFont typeface="Arial" panose="020B0604020202020204" pitchFamily="34" charset="0"/>
                    <a:buChar char="•"/>
                  </a:pPr>
                  <a:r>
                    <a:rPr lang="en-US" altLang="ko-KR" b="0" dirty="0">
                      <a:solidFill>
                        <a:schemeClr val="tx1"/>
                      </a:solidFill>
                      <a:latin typeface="+mn-lt"/>
                    </a:rPr>
                    <a:t>Claim details (from Claims system)</a:t>
                  </a:r>
                </a:p>
                <a:p>
                  <a:pPr marL="92075" indent="-92075">
                    <a:spcAft>
                      <a:spcPts val="300"/>
                    </a:spcAft>
                    <a:buFont typeface="Arial" panose="020B0604020202020204" pitchFamily="34" charset="0"/>
                    <a:buChar char="•"/>
                  </a:pPr>
                  <a:r>
                    <a:rPr lang="en-US" altLang="ko-KR" b="0" dirty="0">
                      <a:solidFill>
                        <a:schemeClr val="tx1"/>
                      </a:solidFill>
                      <a:latin typeface="+mn-lt"/>
                    </a:rPr>
                    <a:t>Image details (from Imaging system)</a:t>
                  </a:r>
                </a:p>
              </p:txBody>
            </p:sp>
          </p:grpSp>
        </p:grpSp>
        <p:sp>
          <p:nvSpPr>
            <p:cNvPr id="46" name="Rectangle 45"/>
            <p:cNvSpPr/>
            <p:nvPr/>
          </p:nvSpPr>
          <p:spPr>
            <a:xfrm>
              <a:off x="1143000" y="1097720"/>
              <a:ext cx="462000" cy="1332000"/>
            </a:xfrm>
            <a:prstGeom prst="rect">
              <a:avLst/>
            </a:prstGeom>
            <a:solidFill>
              <a:schemeClr val="bg1">
                <a:lumMod val="50000"/>
              </a:schemeClr>
            </a:solid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altLang="ko-KR" dirty="0" smtClean="0"/>
                <a:t>Data Requirements Summary</a:t>
              </a:r>
              <a:endParaRPr lang="ko-KR" altLang="en-US" dirty="0"/>
            </a:p>
          </p:txBody>
        </p:sp>
      </p:grpSp>
      <p:grpSp>
        <p:nvGrpSpPr>
          <p:cNvPr id="7" name="Group 6"/>
          <p:cNvGrpSpPr/>
          <p:nvPr/>
        </p:nvGrpSpPr>
        <p:grpSpPr>
          <a:xfrm>
            <a:off x="7320717" y="5995703"/>
            <a:ext cx="1808283" cy="350774"/>
            <a:chOff x="7170685" y="5995703"/>
            <a:chExt cx="1808283" cy="350774"/>
          </a:xfrm>
        </p:grpSpPr>
        <p:grpSp>
          <p:nvGrpSpPr>
            <p:cNvPr id="5" name="Group 4"/>
            <p:cNvGrpSpPr/>
            <p:nvPr/>
          </p:nvGrpSpPr>
          <p:grpSpPr>
            <a:xfrm>
              <a:off x="7170685" y="5995703"/>
              <a:ext cx="1664013" cy="154040"/>
              <a:chOff x="7170685" y="5995703"/>
              <a:chExt cx="1664013" cy="154040"/>
            </a:xfrm>
          </p:grpSpPr>
          <p:sp>
            <p:nvSpPr>
              <p:cNvPr id="49" name="AutoShape 1010"/>
              <p:cNvSpPr>
                <a:spLocks noChangeArrowheads="1"/>
              </p:cNvSpPr>
              <p:nvPr/>
            </p:nvSpPr>
            <p:spPr bwMode="auto">
              <a:xfrm>
                <a:off x="7390392" y="6011167"/>
                <a:ext cx="1444306" cy="123111"/>
              </a:xfrm>
              <a:prstGeom prst="rect">
                <a:avLst/>
              </a:prstGeom>
              <a:noFill/>
              <a:ln w="3175">
                <a:no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spAutoFit/>
              </a:bodyPr>
              <a:lstStyle/>
              <a:p>
                <a:pPr latinLnBrk="0"/>
                <a:r>
                  <a:rPr lang="de-CH" sz="800" b="0" dirty="0" smtClean="0">
                    <a:solidFill>
                      <a:schemeClr val="tx1"/>
                    </a:solidFill>
                  </a:rPr>
                  <a:t>Process with data requirements</a:t>
                </a:r>
                <a:endParaRPr lang="de-CH" sz="800" b="0" dirty="0">
                  <a:solidFill>
                    <a:schemeClr val="tx1"/>
                  </a:solidFill>
                </a:endParaRPr>
              </a:p>
            </p:txBody>
          </p:sp>
          <p:sp>
            <p:nvSpPr>
              <p:cNvPr id="51" name="AutoShape 1010"/>
              <p:cNvSpPr>
                <a:spLocks noChangeArrowheads="1"/>
              </p:cNvSpPr>
              <p:nvPr/>
            </p:nvSpPr>
            <p:spPr bwMode="auto">
              <a:xfrm>
                <a:off x="7170685" y="5995703"/>
                <a:ext cx="154040" cy="154040"/>
              </a:xfrm>
              <a:prstGeom prst="rect">
                <a:avLst/>
              </a:prstGeom>
              <a:solidFill>
                <a:schemeClr val="accent1">
                  <a:lumMod val="20000"/>
                  <a:lumOff val="80000"/>
                </a:schemeClr>
              </a:solidFill>
              <a:ln w="3175">
                <a:solidFill>
                  <a:srgbClr val="C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latinLnBrk="0"/>
                <a:endParaRPr lang="de-CH" sz="800" b="0" dirty="0">
                  <a:solidFill>
                    <a:schemeClr val="tx1"/>
                  </a:solidFill>
                </a:endParaRPr>
              </a:p>
            </p:txBody>
          </p:sp>
        </p:grpSp>
        <p:grpSp>
          <p:nvGrpSpPr>
            <p:cNvPr id="6" name="Group 5"/>
            <p:cNvGrpSpPr/>
            <p:nvPr/>
          </p:nvGrpSpPr>
          <p:grpSpPr>
            <a:xfrm>
              <a:off x="7170685" y="6192437"/>
              <a:ext cx="1808283" cy="154040"/>
              <a:chOff x="7170685" y="6192437"/>
              <a:chExt cx="1808283" cy="154040"/>
            </a:xfrm>
          </p:grpSpPr>
          <p:sp>
            <p:nvSpPr>
              <p:cNvPr id="50" name="AutoShape 1010"/>
              <p:cNvSpPr>
                <a:spLocks noChangeArrowheads="1"/>
              </p:cNvSpPr>
              <p:nvPr/>
            </p:nvSpPr>
            <p:spPr bwMode="auto">
              <a:xfrm>
                <a:off x="7390392" y="6207901"/>
                <a:ext cx="1588576" cy="123111"/>
              </a:xfrm>
              <a:prstGeom prst="rect">
                <a:avLst/>
              </a:prstGeom>
              <a:noFill/>
              <a:ln w="3175">
                <a:no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spAutoFit/>
              </a:bodyPr>
              <a:lstStyle/>
              <a:p>
                <a:pPr latinLnBrk="0"/>
                <a:r>
                  <a:rPr lang="de-CH" altLang="ko-KR" sz="800" b="0" dirty="0">
                    <a:solidFill>
                      <a:schemeClr val="tx1"/>
                    </a:solidFill>
                  </a:rPr>
                  <a:t>Process with </a:t>
                </a:r>
                <a:r>
                  <a:rPr lang="de-CH" altLang="ko-KR" sz="800" b="0" dirty="0" smtClean="0">
                    <a:solidFill>
                      <a:schemeClr val="tx1"/>
                    </a:solidFill>
                  </a:rPr>
                  <a:t>no data </a:t>
                </a:r>
                <a:r>
                  <a:rPr lang="de-CH" altLang="ko-KR" sz="800" b="0" dirty="0">
                    <a:solidFill>
                      <a:schemeClr val="tx1"/>
                    </a:solidFill>
                  </a:rPr>
                  <a:t>requirements</a:t>
                </a:r>
              </a:p>
            </p:txBody>
          </p:sp>
          <p:sp>
            <p:nvSpPr>
              <p:cNvPr id="55" name="AutoShape 1010"/>
              <p:cNvSpPr>
                <a:spLocks noChangeArrowheads="1"/>
              </p:cNvSpPr>
              <p:nvPr/>
            </p:nvSpPr>
            <p:spPr bwMode="auto">
              <a:xfrm>
                <a:off x="7170685" y="6192437"/>
                <a:ext cx="154040" cy="154040"/>
              </a:xfrm>
              <a:prstGeom prst="rect">
                <a:avLst/>
              </a:prstGeom>
              <a:solidFill>
                <a:schemeClr val="bg1">
                  <a:lumMod val="95000"/>
                </a:schemeClr>
              </a:solidFill>
              <a:ln w="3175">
                <a:solidFill>
                  <a:schemeClr val="bg1">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latinLnBrk="0"/>
                <a:endParaRPr lang="de-CH" altLang="ko-KR" sz="800" b="0" dirty="0">
                  <a:solidFill>
                    <a:schemeClr val="tx1"/>
                  </a:solidFill>
                </a:endParaRPr>
              </a:p>
            </p:txBody>
          </p:sp>
        </p:grpSp>
      </p:grpSp>
    </p:spTree>
    <p:extLst>
      <p:ext uri="{BB962C8B-B14F-4D97-AF65-F5344CB8AC3E}">
        <p14:creationId xmlns:p14="http://schemas.microsoft.com/office/powerpoint/2010/main" val="244416904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 name="Title 27"/>
          <p:cNvSpPr>
            <a:spLocks noGrp="1"/>
          </p:cNvSpPr>
          <p:nvPr>
            <p:ph type="title"/>
          </p:nvPr>
        </p:nvSpPr>
        <p:spPr/>
        <p:txBody>
          <a:bodyPr/>
          <a:lstStyle/>
          <a:p>
            <a:r>
              <a:rPr lang="fr-FR" altLang="ko-KR" dirty="0"/>
              <a:t>Data Architecture</a:t>
            </a:r>
            <a:endParaRPr lang="ko-KR" altLang="en-US" dirty="0"/>
          </a:p>
        </p:txBody>
      </p:sp>
      <p:sp>
        <p:nvSpPr>
          <p:cNvPr id="9" name="Text Placeholder 8"/>
          <p:cNvSpPr>
            <a:spLocks noGrp="1"/>
          </p:cNvSpPr>
          <p:nvPr>
            <p:ph type="body" sz="quarter" idx="13"/>
          </p:nvPr>
        </p:nvSpPr>
        <p:spPr/>
        <p:txBody>
          <a:bodyPr/>
          <a:lstStyle/>
          <a:p>
            <a:pPr marL="0" indent="0">
              <a:buNone/>
            </a:pPr>
            <a:r>
              <a:rPr lang="en-US" altLang="ko-KR" dirty="0"/>
              <a:t>High-level data </a:t>
            </a:r>
            <a:r>
              <a:rPr lang="en-US" altLang="ko-KR" dirty="0" smtClean="0"/>
              <a:t>flow (1/4</a:t>
            </a:r>
            <a:r>
              <a:rPr lang="en-US" altLang="ko-KR" dirty="0"/>
              <a:t>)</a:t>
            </a:r>
          </a:p>
        </p:txBody>
      </p:sp>
      <p:sp>
        <p:nvSpPr>
          <p:cNvPr id="3" name="Slide Number Placeholder 2"/>
          <p:cNvSpPr>
            <a:spLocks noGrp="1"/>
          </p:cNvSpPr>
          <p:nvPr>
            <p:ph type="sldNum" sz="quarter" idx="4"/>
          </p:nvPr>
        </p:nvSpPr>
        <p:spPr/>
        <p:txBody>
          <a:bodyPr/>
          <a:lstStyle/>
          <a:p>
            <a:fld id="{3801209A-EBCB-4229-9A21-B7869465F47A}" type="slidenum">
              <a:rPr lang="en-US" altLang="ko-KR" smtClean="0">
                <a:latin typeface="+mj-lt"/>
              </a:rPr>
              <a:pPr/>
              <a:t>25</a:t>
            </a:fld>
            <a:r>
              <a:rPr lang="en-US" altLang="ko-KR" smtClean="0">
                <a:latin typeface="+mj-lt"/>
              </a:rPr>
              <a:t> </a:t>
            </a:r>
            <a:endParaRPr lang="ko-KR" altLang="en-US" dirty="0">
              <a:latin typeface="+mj-lt"/>
            </a:endParaRPr>
          </a:p>
        </p:txBody>
      </p:sp>
      <p:grpSp>
        <p:nvGrpSpPr>
          <p:cNvPr id="8" name="Group 7"/>
          <p:cNvGrpSpPr/>
          <p:nvPr/>
        </p:nvGrpSpPr>
        <p:grpSpPr>
          <a:xfrm>
            <a:off x="776288" y="1233488"/>
            <a:ext cx="8353425" cy="5148263"/>
            <a:chOff x="776288" y="986552"/>
            <a:chExt cx="8353425" cy="5395199"/>
          </a:xfrm>
        </p:grpSpPr>
        <p:grpSp>
          <p:nvGrpSpPr>
            <p:cNvPr id="2" name="Group 1"/>
            <p:cNvGrpSpPr/>
            <p:nvPr/>
          </p:nvGrpSpPr>
          <p:grpSpPr>
            <a:xfrm>
              <a:off x="1409700" y="986552"/>
              <a:ext cx="7641728" cy="432000"/>
              <a:chOff x="4397828" y="827806"/>
              <a:chExt cx="4731171" cy="323130"/>
            </a:xfrm>
          </p:grpSpPr>
          <p:sp>
            <p:nvSpPr>
              <p:cNvPr id="22" name="Pentagon 21"/>
              <p:cNvSpPr/>
              <p:nvPr/>
            </p:nvSpPr>
            <p:spPr>
              <a:xfrm>
                <a:off x="4397828" y="827806"/>
                <a:ext cx="921871" cy="323130"/>
              </a:xfrm>
              <a:prstGeom prst="homePlate">
                <a:avLst>
                  <a:gd name="adj" fmla="val 13397"/>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latinLnBrk="0"/>
                <a:r>
                  <a:rPr lang="de-DE" sz="1100" b="0" dirty="0" smtClean="0">
                    <a:solidFill>
                      <a:schemeClr val="bg1"/>
                    </a:solidFill>
                  </a:rPr>
                  <a:t>Pre-Approval</a:t>
                </a:r>
                <a:endParaRPr lang="de-DE" sz="1100" b="0" dirty="0">
                  <a:solidFill>
                    <a:schemeClr val="bg1"/>
                  </a:solidFill>
                </a:endParaRPr>
              </a:p>
            </p:txBody>
          </p:sp>
          <p:sp>
            <p:nvSpPr>
              <p:cNvPr id="23" name="Pentagon 22"/>
              <p:cNvSpPr/>
              <p:nvPr/>
            </p:nvSpPr>
            <p:spPr>
              <a:xfrm>
                <a:off x="5350153" y="827806"/>
                <a:ext cx="921871" cy="323130"/>
              </a:xfrm>
              <a:prstGeom prst="homePlate">
                <a:avLst>
                  <a:gd name="adj" fmla="val 13397"/>
                </a:avLst>
              </a:prstGeom>
              <a:solidFill>
                <a:schemeClr val="bg1">
                  <a:lumMod val="95000"/>
                </a:schemeClr>
              </a:solidFill>
              <a:ln w="3175">
                <a:no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de-DE" sz="1100" b="0" dirty="0" smtClean="0">
                    <a:solidFill>
                      <a:schemeClr val="bg1">
                        <a:lumMod val="75000"/>
                      </a:schemeClr>
                    </a:solidFill>
                  </a:rPr>
                  <a:t>Claims</a:t>
                </a:r>
                <a:br>
                  <a:rPr lang="de-DE" sz="1100" b="0" dirty="0" smtClean="0">
                    <a:solidFill>
                      <a:schemeClr val="bg1">
                        <a:lumMod val="75000"/>
                      </a:schemeClr>
                    </a:solidFill>
                  </a:rPr>
                </a:br>
                <a:r>
                  <a:rPr lang="de-DE" sz="1100" b="0" dirty="0" smtClean="0">
                    <a:solidFill>
                      <a:schemeClr val="bg1">
                        <a:lumMod val="75000"/>
                      </a:schemeClr>
                    </a:solidFill>
                  </a:rPr>
                  <a:t>(</a:t>
                </a:r>
                <a:r>
                  <a:rPr lang="en-US" altLang="ko-KR" sz="1100" b="0" dirty="0">
                    <a:solidFill>
                      <a:schemeClr val="bg1">
                        <a:lumMod val="75000"/>
                      </a:schemeClr>
                    </a:solidFill>
                  </a:rPr>
                  <a:t>Indemnity &amp; Cash)</a:t>
                </a:r>
                <a:endParaRPr lang="de-DE" sz="1100" b="0" dirty="0">
                  <a:solidFill>
                    <a:schemeClr val="bg1">
                      <a:lumMod val="75000"/>
                    </a:schemeClr>
                  </a:solidFill>
                </a:endParaRPr>
              </a:p>
            </p:txBody>
          </p:sp>
          <p:sp>
            <p:nvSpPr>
              <p:cNvPr id="24" name="Rectangle 23"/>
              <p:cNvSpPr/>
              <p:nvPr/>
            </p:nvSpPr>
            <p:spPr>
              <a:xfrm>
                <a:off x="6302478" y="827806"/>
                <a:ext cx="921871" cy="323130"/>
              </a:xfrm>
              <a:prstGeom prst="rect">
                <a:avLst/>
              </a:prstGeom>
              <a:solidFill>
                <a:schemeClr val="bg1">
                  <a:lumMod val="95000"/>
                </a:schemeClr>
              </a:solidFill>
              <a:ln w="3175">
                <a:no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de-DE" sz="1100" b="0" dirty="0">
                    <a:solidFill>
                      <a:schemeClr val="bg1">
                        <a:lumMod val="75000"/>
                      </a:schemeClr>
                    </a:solidFill>
                  </a:rPr>
                  <a:t>Reimbursement</a:t>
                </a:r>
              </a:p>
            </p:txBody>
          </p:sp>
          <p:sp>
            <p:nvSpPr>
              <p:cNvPr id="25" name="Rectangle 24"/>
              <p:cNvSpPr/>
              <p:nvPr/>
            </p:nvSpPr>
            <p:spPr>
              <a:xfrm>
                <a:off x="8207128" y="827806"/>
                <a:ext cx="921871" cy="323130"/>
              </a:xfrm>
              <a:prstGeom prst="rect">
                <a:avLst/>
              </a:prstGeom>
              <a:solidFill>
                <a:schemeClr val="bg1">
                  <a:lumMod val="95000"/>
                </a:schemeClr>
              </a:solidFill>
              <a:ln w="3175">
                <a:no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de-DE" sz="1100" b="0" dirty="0">
                    <a:solidFill>
                      <a:schemeClr val="bg1">
                        <a:lumMod val="75000"/>
                      </a:schemeClr>
                    </a:solidFill>
                  </a:rPr>
                  <a:t>Non-core</a:t>
                </a:r>
              </a:p>
            </p:txBody>
          </p:sp>
          <p:sp>
            <p:nvSpPr>
              <p:cNvPr id="26" name="Rectangle 25"/>
              <p:cNvSpPr/>
              <p:nvPr/>
            </p:nvSpPr>
            <p:spPr>
              <a:xfrm>
                <a:off x="7254803" y="827806"/>
                <a:ext cx="921871" cy="323130"/>
              </a:xfrm>
              <a:prstGeom prst="rect">
                <a:avLst/>
              </a:prstGeom>
              <a:solidFill>
                <a:schemeClr val="bg1">
                  <a:lumMod val="95000"/>
                </a:schemeClr>
              </a:solidFill>
              <a:ln w="3175">
                <a:no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de-DE" sz="1100" b="0" dirty="0">
                    <a:solidFill>
                      <a:schemeClr val="bg1">
                        <a:lumMod val="75000"/>
                      </a:schemeClr>
                    </a:solidFill>
                  </a:rPr>
                  <a:t>Care Provider Mgmt.</a:t>
                </a:r>
              </a:p>
            </p:txBody>
          </p:sp>
        </p:grpSp>
        <p:grpSp>
          <p:nvGrpSpPr>
            <p:cNvPr id="11" name="Group 10"/>
            <p:cNvGrpSpPr/>
            <p:nvPr/>
          </p:nvGrpSpPr>
          <p:grpSpPr>
            <a:xfrm>
              <a:off x="1409700" y="1491122"/>
              <a:ext cx="7641728" cy="432000"/>
              <a:chOff x="1409700" y="1347354"/>
              <a:chExt cx="7641728" cy="432000"/>
            </a:xfrm>
          </p:grpSpPr>
          <p:sp>
            <p:nvSpPr>
              <p:cNvPr id="4" name="Pentagon 3"/>
              <p:cNvSpPr/>
              <p:nvPr/>
            </p:nvSpPr>
            <p:spPr>
              <a:xfrm>
                <a:off x="1409700" y="1347354"/>
                <a:ext cx="1797688" cy="432000"/>
              </a:xfrm>
              <a:prstGeom prst="homePlate">
                <a:avLst>
                  <a:gd name="adj" fmla="val 13397"/>
                </a:avLst>
              </a:prstGeom>
              <a:solidFill>
                <a:schemeClr val="accent1">
                  <a:lumMod val="20000"/>
                  <a:lumOff val="80000"/>
                </a:schemeClr>
              </a:soli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de-DE" dirty="0" smtClean="0">
                    <a:solidFill>
                      <a:schemeClr val="tx1"/>
                    </a:solidFill>
                    <a:cs typeface="Arial" panose="020B0604020202020204" pitchFamily="34" charset="0"/>
                  </a:rPr>
                  <a:t>Input</a:t>
                </a:r>
                <a:br>
                  <a:rPr lang="de-DE" dirty="0" smtClean="0">
                    <a:solidFill>
                      <a:schemeClr val="tx1"/>
                    </a:solidFill>
                    <a:cs typeface="Arial" panose="020B0604020202020204" pitchFamily="34" charset="0"/>
                  </a:rPr>
                </a:br>
                <a:r>
                  <a:rPr lang="de-DE" dirty="0" smtClean="0">
                    <a:solidFill>
                      <a:schemeClr val="tx1"/>
                    </a:solidFill>
                    <a:cs typeface="Arial" panose="020B0604020202020204" pitchFamily="34" charset="0"/>
                  </a:rPr>
                  <a:t>(Pre-Approval)</a:t>
                </a:r>
                <a:endParaRPr lang="de-DE" dirty="0">
                  <a:solidFill>
                    <a:schemeClr val="tx1"/>
                  </a:solidFill>
                  <a:cs typeface="Arial" panose="020B0604020202020204" pitchFamily="34" charset="0"/>
                </a:endParaRPr>
              </a:p>
            </p:txBody>
          </p:sp>
          <p:sp>
            <p:nvSpPr>
              <p:cNvPr id="5" name="Pentagon 4"/>
              <p:cNvSpPr/>
              <p:nvPr/>
            </p:nvSpPr>
            <p:spPr>
              <a:xfrm>
                <a:off x="3357714" y="1347354"/>
                <a:ext cx="1797688" cy="432000"/>
              </a:xfrm>
              <a:prstGeom prst="homePlate">
                <a:avLst>
                  <a:gd name="adj" fmla="val 13397"/>
                </a:avLst>
              </a:prstGeom>
              <a:solidFill>
                <a:schemeClr val="accent1">
                  <a:lumMod val="20000"/>
                  <a:lumOff val="80000"/>
                </a:schemeClr>
              </a:soli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de-DE" dirty="0" smtClean="0">
                    <a:solidFill>
                      <a:schemeClr val="tx1"/>
                    </a:solidFill>
                    <a:cs typeface="Arial" panose="020B0604020202020204" pitchFamily="34" charset="0"/>
                  </a:rPr>
                  <a:t>Validation</a:t>
                </a:r>
                <a:br>
                  <a:rPr lang="de-DE" dirty="0" smtClean="0">
                    <a:solidFill>
                      <a:schemeClr val="tx1"/>
                    </a:solidFill>
                    <a:cs typeface="Arial" panose="020B0604020202020204" pitchFamily="34" charset="0"/>
                  </a:rPr>
                </a:br>
                <a:r>
                  <a:rPr lang="de-DE" altLang="ko-KR" dirty="0">
                    <a:solidFill>
                      <a:schemeClr val="tx1"/>
                    </a:solidFill>
                    <a:cs typeface="Arial" panose="020B0604020202020204" pitchFamily="34" charset="0"/>
                  </a:rPr>
                  <a:t>(Pre-Approval</a:t>
                </a:r>
                <a:r>
                  <a:rPr lang="de-DE" altLang="ko-KR" dirty="0" smtClean="0">
                    <a:solidFill>
                      <a:schemeClr val="tx1"/>
                    </a:solidFill>
                    <a:cs typeface="Arial" panose="020B0604020202020204" pitchFamily="34" charset="0"/>
                  </a:rPr>
                  <a:t>)</a:t>
                </a:r>
                <a:endParaRPr lang="de-DE" altLang="ko-KR" dirty="0">
                  <a:solidFill>
                    <a:schemeClr val="tx1"/>
                  </a:solidFill>
                  <a:cs typeface="Arial" panose="020B0604020202020204" pitchFamily="34" charset="0"/>
                </a:endParaRPr>
              </a:p>
            </p:txBody>
          </p:sp>
          <p:sp>
            <p:nvSpPr>
              <p:cNvPr id="6" name="Pentagon 5"/>
              <p:cNvSpPr/>
              <p:nvPr/>
            </p:nvSpPr>
            <p:spPr>
              <a:xfrm>
                <a:off x="5305727" y="1347354"/>
                <a:ext cx="1797688" cy="432000"/>
              </a:xfrm>
              <a:prstGeom prst="homePlate">
                <a:avLst>
                  <a:gd name="adj" fmla="val 13397"/>
                </a:avLst>
              </a:prstGeom>
              <a:solidFill>
                <a:schemeClr val="accent1">
                  <a:lumMod val="20000"/>
                  <a:lumOff val="80000"/>
                </a:schemeClr>
              </a:soli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de-DE" dirty="0" smtClean="0">
                    <a:solidFill>
                      <a:schemeClr val="tx1"/>
                    </a:solidFill>
                    <a:cs typeface="Arial" panose="020B0604020202020204" pitchFamily="34" charset="0"/>
                  </a:rPr>
                  <a:t>Output</a:t>
                </a:r>
                <a:br>
                  <a:rPr lang="de-DE" dirty="0" smtClean="0">
                    <a:solidFill>
                      <a:schemeClr val="tx1"/>
                    </a:solidFill>
                    <a:cs typeface="Arial" panose="020B0604020202020204" pitchFamily="34" charset="0"/>
                  </a:rPr>
                </a:br>
                <a:r>
                  <a:rPr lang="de-DE" dirty="0" smtClean="0">
                    <a:solidFill>
                      <a:schemeClr val="tx1"/>
                    </a:solidFill>
                    <a:cs typeface="Arial" panose="020B0604020202020204" pitchFamily="34" charset="0"/>
                  </a:rPr>
                  <a:t>(</a:t>
                </a:r>
                <a:r>
                  <a:rPr lang="de-DE" dirty="0">
                    <a:solidFill>
                      <a:schemeClr val="tx1"/>
                    </a:solidFill>
                    <a:cs typeface="Arial" panose="020B0604020202020204" pitchFamily="34" charset="0"/>
                  </a:rPr>
                  <a:t>incl.</a:t>
                </a:r>
                <a:r>
                  <a:rPr lang="de-DE" baseline="0" dirty="0">
                    <a:solidFill>
                      <a:schemeClr val="tx1"/>
                    </a:solidFill>
                    <a:cs typeface="Arial" panose="020B0604020202020204" pitchFamily="34" charset="0"/>
                  </a:rPr>
                  <a:t> </a:t>
                </a:r>
                <a:r>
                  <a:rPr lang="de-DE" baseline="0" dirty="0" smtClean="0">
                    <a:solidFill>
                      <a:schemeClr val="tx1"/>
                    </a:solidFill>
                    <a:cs typeface="Arial" panose="020B0604020202020204" pitchFamily="34" charset="0"/>
                  </a:rPr>
                  <a:t>Follow-up</a:t>
                </a:r>
                <a:r>
                  <a:rPr lang="de-DE" baseline="0" dirty="0">
                    <a:solidFill>
                      <a:schemeClr val="tx1"/>
                    </a:solidFill>
                    <a:cs typeface="Arial" panose="020B0604020202020204" pitchFamily="34" charset="0"/>
                  </a:rPr>
                  <a:t>)</a:t>
                </a:r>
                <a:endParaRPr lang="de-DE" dirty="0">
                  <a:solidFill>
                    <a:schemeClr val="tx1"/>
                  </a:solidFill>
                  <a:cs typeface="Arial" panose="020B0604020202020204" pitchFamily="34" charset="0"/>
                </a:endParaRPr>
              </a:p>
            </p:txBody>
          </p:sp>
          <p:sp>
            <p:nvSpPr>
              <p:cNvPr id="15" name="Pentagon 14"/>
              <p:cNvSpPr/>
              <p:nvPr/>
            </p:nvSpPr>
            <p:spPr>
              <a:xfrm>
                <a:off x="7253740" y="1347354"/>
                <a:ext cx="1797688" cy="432000"/>
              </a:xfrm>
              <a:prstGeom prst="homePlate">
                <a:avLst>
                  <a:gd name="adj" fmla="val 13397"/>
                </a:avLst>
              </a:prstGeom>
              <a:solidFill>
                <a:schemeClr val="accent1">
                  <a:lumMod val="20000"/>
                  <a:lumOff val="80000"/>
                </a:schemeClr>
              </a:soli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de-DE" dirty="0">
                    <a:solidFill>
                      <a:schemeClr val="tx1"/>
                    </a:solidFill>
                    <a:cs typeface="Arial" panose="020B0604020202020204" pitchFamily="34" charset="0"/>
                  </a:rPr>
                  <a:t>Follow-up –</a:t>
                </a:r>
                <a:br>
                  <a:rPr lang="de-DE" dirty="0">
                    <a:solidFill>
                      <a:schemeClr val="tx1"/>
                    </a:solidFill>
                    <a:cs typeface="Arial" panose="020B0604020202020204" pitchFamily="34" charset="0"/>
                  </a:rPr>
                </a:br>
                <a:r>
                  <a:rPr lang="de-DE" dirty="0">
                    <a:solidFill>
                      <a:schemeClr val="tx1"/>
                    </a:solidFill>
                    <a:cs typeface="Arial" panose="020B0604020202020204" pitchFamily="34" charset="0"/>
                  </a:rPr>
                  <a:t>Case Observation</a:t>
                </a:r>
              </a:p>
            </p:txBody>
          </p:sp>
        </p:grpSp>
        <p:sp>
          <p:nvSpPr>
            <p:cNvPr id="31" name="Oval 30"/>
            <p:cNvSpPr/>
            <p:nvPr/>
          </p:nvSpPr>
          <p:spPr>
            <a:xfrm>
              <a:off x="776288" y="2015648"/>
              <a:ext cx="468000" cy="1332000"/>
            </a:xfrm>
            <a:prstGeom prst="ellipse">
              <a:avLst/>
            </a:prstGeom>
            <a:solidFill>
              <a:schemeClr val="bg1"/>
            </a:solidFill>
            <a:ln w="28575">
              <a:solidFill>
                <a:schemeClr val="bg1">
                  <a:lumMod val="50000"/>
                </a:schemeClr>
              </a:solidFill>
              <a:prstDash val="sysDot"/>
            </a:ln>
          </p:spPr>
          <p:txBody>
            <a:bodyPr vert="vert270" wrap="none" anchor="ctr">
              <a:noAutofit/>
            </a:bodyPr>
            <a:lstStyle/>
            <a:p>
              <a:pPr algn="ctr"/>
              <a:r>
                <a:rPr lang="en-US" altLang="ko-KR" dirty="0">
                  <a:solidFill>
                    <a:schemeClr val="tx2"/>
                  </a:solidFill>
                  <a:latin typeface="+mn-lt"/>
                  <a:ea typeface="ＭＳ Ｐゴシック" pitchFamily="34" charset="-128"/>
                </a:rPr>
                <a:t>Data coming</a:t>
              </a:r>
              <a:br>
                <a:rPr lang="en-US" altLang="ko-KR" dirty="0">
                  <a:solidFill>
                    <a:schemeClr val="tx2"/>
                  </a:solidFill>
                  <a:latin typeface="+mn-lt"/>
                  <a:ea typeface="ＭＳ Ｐゴシック" pitchFamily="34" charset="-128"/>
                </a:rPr>
              </a:br>
              <a:r>
                <a:rPr lang="en-US" altLang="ko-KR" dirty="0">
                  <a:solidFill>
                    <a:schemeClr val="tx2"/>
                  </a:solidFill>
                  <a:latin typeface="+mn-lt"/>
                  <a:ea typeface="ＭＳ Ｐゴシック" pitchFamily="34" charset="-128"/>
                </a:rPr>
                <a:t>from outside</a:t>
              </a:r>
              <a:endParaRPr lang="ko-KR" altLang="en-US" dirty="0">
                <a:solidFill>
                  <a:schemeClr val="tx2"/>
                </a:solidFill>
                <a:latin typeface="+mn-lt"/>
                <a:ea typeface="ＭＳ Ｐゴシック" pitchFamily="34" charset="-128"/>
              </a:endParaRPr>
            </a:p>
          </p:txBody>
        </p:sp>
        <p:sp>
          <p:nvSpPr>
            <p:cNvPr id="45" name="Pentagon 44"/>
            <p:cNvSpPr/>
            <p:nvPr/>
          </p:nvSpPr>
          <p:spPr>
            <a:xfrm>
              <a:off x="1409700" y="2113566"/>
              <a:ext cx="1797688" cy="1136165"/>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marL="87313" indent="-87313">
                <a:buFont typeface="Arial" panose="020B0604020202020204" pitchFamily="34" charset="0"/>
                <a:buChar char="•"/>
              </a:pPr>
              <a:r>
                <a:rPr lang="en-US" b="0" dirty="0" smtClean="0">
                  <a:solidFill>
                    <a:schemeClr val="tx1"/>
                  </a:solidFill>
                  <a:cs typeface="Arial" panose="020B0604020202020204" pitchFamily="34" charset="0"/>
                </a:rPr>
                <a:t>Pre-approval </a:t>
              </a:r>
              <a:r>
                <a:rPr lang="en-US" b="0" dirty="0">
                  <a:solidFill>
                    <a:schemeClr val="tx1"/>
                  </a:solidFill>
                  <a:cs typeface="Arial" panose="020B0604020202020204" pitchFamily="34" charset="0"/>
                </a:rPr>
                <a:t>data from portal(s)</a:t>
              </a:r>
            </a:p>
            <a:p>
              <a:pPr marL="87313" indent="-87313">
                <a:buFont typeface="Arial" panose="020B0604020202020204" pitchFamily="34" charset="0"/>
                <a:buChar char="•"/>
              </a:pPr>
              <a:r>
                <a:rPr lang="en-US" b="0" dirty="0">
                  <a:solidFill>
                    <a:schemeClr val="tx1"/>
                  </a:solidFill>
                  <a:cs typeface="Arial" panose="020B0604020202020204" pitchFamily="34" charset="0"/>
                </a:rPr>
                <a:t>M</a:t>
              </a:r>
              <a:r>
                <a:rPr lang="en-US" b="0" dirty="0" smtClean="0">
                  <a:solidFill>
                    <a:schemeClr val="tx1"/>
                  </a:solidFill>
                  <a:cs typeface="Arial" panose="020B0604020202020204" pitchFamily="34" charset="0"/>
                </a:rPr>
                <a:t>eta </a:t>
              </a:r>
              <a:r>
                <a:rPr lang="en-US" b="0" dirty="0">
                  <a:solidFill>
                    <a:schemeClr val="tx1"/>
                  </a:solidFill>
                  <a:cs typeface="Arial" panose="020B0604020202020204" pitchFamily="34" charset="0"/>
                </a:rPr>
                <a:t>data from imaging archive</a:t>
              </a:r>
            </a:p>
            <a:p>
              <a:pPr marL="87313" indent="-87313">
                <a:buFont typeface="Arial" panose="020B0604020202020204" pitchFamily="34" charset="0"/>
                <a:buChar char="•"/>
              </a:pPr>
              <a:r>
                <a:rPr lang="en-US" b="0" dirty="0" smtClean="0">
                  <a:solidFill>
                    <a:schemeClr val="tx1"/>
                  </a:solidFill>
                  <a:cs typeface="Arial" panose="020B0604020202020204" pitchFamily="34" charset="0"/>
                </a:rPr>
                <a:t>Image(s</a:t>
              </a:r>
              <a:r>
                <a:rPr lang="en-US" b="0" dirty="0">
                  <a:solidFill>
                    <a:schemeClr val="tx1"/>
                  </a:solidFill>
                  <a:cs typeface="Arial" panose="020B0604020202020204" pitchFamily="34" charset="0"/>
                </a:rPr>
                <a:t>) from imaging archive (pdf</a:t>
              </a:r>
              <a:r>
                <a:rPr lang="en-US" b="0" dirty="0" smtClean="0">
                  <a:solidFill>
                    <a:schemeClr val="tx1"/>
                  </a:solidFill>
                  <a:cs typeface="Arial" panose="020B0604020202020204" pitchFamily="34" charset="0"/>
                </a:rPr>
                <a:t>)</a:t>
              </a:r>
              <a:endParaRPr lang="de-DE" b="0" dirty="0">
                <a:solidFill>
                  <a:schemeClr val="tx1"/>
                </a:solidFill>
                <a:cs typeface="Arial" panose="020B0604020202020204" pitchFamily="34" charset="0"/>
              </a:endParaRPr>
            </a:p>
          </p:txBody>
        </p:sp>
        <p:sp>
          <p:nvSpPr>
            <p:cNvPr id="46" name="Pentagon 45"/>
            <p:cNvSpPr/>
            <p:nvPr/>
          </p:nvSpPr>
          <p:spPr>
            <a:xfrm>
              <a:off x="3357714" y="2113566"/>
              <a:ext cx="1797688" cy="1136165"/>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marL="87313" indent="-87313">
                <a:buFont typeface="Arial" panose="020B0604020202020204" pitchFamily="34" charset="0"/>
                <a:buChar char="•"/>
              </a:pPr>
              <a:r>
                <a:rPr lang="en-US" b="0" dirty="0" smtClean="0">
                  <a:solidFill>
                    <a:schemeClr val="tx1"/>
                  </a:solidFill>
                  <a:cs typeface="Arial" panose="020B0604020202020204" pitchFamily="34" charset="0"/>
                </a:rPr>
                <a:t>Policy header</a:t>
              </a:r>
            </a:p>
            <a:p>
              <a:pPr marL="87313" indent="-87313">
                <a:buFont typeface="Arial" panose="020B0604020202020204" pitchFamily="34" charset="0"/>
                <a:buChar char="•"/>
              </a:pPr>
              <a:r>
                <a:rPr lang="en-US" b="0" dirty="0" smtClean="0">
                  <a:solidFill>
                    <a:schemeClr val="tx1"/>
                  </a:solidFill>
                  <a:cs typeface="Arial" panose="020B0604020202020204" pitchFamily="34" charset="0"/>
                </a:rPr>
                <a:t>Benefit </a:t>
              </a:r>
              <a:r>
                <a:rPr lang="en-US" b="0" dirty="0">
                  <a:solidFill>
                    <a:schemeClr val="tx1"/>
                  </a:solidFill>
                  <a:cs typeface="Arial" panose="020B0604020202020204" pitchFamily="34" charset="0"/>
                </a:rPr>
                <a:t>structure </a:t>
              </a:r>
              <a:r>
                <a:rPr lang="en-US" b="0" dirty="0" smtClean="0">
                  <a:solidFill>
                    <a:schemeClr val="tx1"/>
                  </a:solidFill>
                  <a:cs typeface="Arial" panose="020B0604020202020204" pitchFamily="34" charset="0"/>
                </a:rPr>
                <a:t>from </a:t>
              </a:r>
              <a:r>
                <a:rPr lang="en-US" b="0" dirty="0">
                  <a:solidFill>
                    <a:schemeClr val="tx1"/>
                  </a:solidFill>
                  <a:cs typeface="Arial" panose="020B0604020202020204" pitchFamily="34" charset="0"/>
                </a:rPr>
                <a:t>policy / product on </a:t>
              </a:r>
              <a:r>
                <a:rPr lang="en-US" b="0" dirty="0" smtClean="0">
                  <a:solidFill>
                    <a:schemeClr val="tx1"/>
                  </a:solidFill>
                  <a:cs typeface="Arial" panose="020B0604020202020204" pitchFamily="34" charset="0"/>
                </a:rPr>
                <a:t>policy</a:t>
              </a:r>
            </a:p>
            <a:p>
              <a:pPr marL="87313" indent="-87313">
                <a:buFont typeface="Arial" panose="020B0604020202020204" pitchFamily="34" charset="0"/>
                <a:buChar char="•"/>
              </a:pPr>
              <a:r>
                <a:rPr lang="en-US" b="0" dirty="0" smtClean="0">
                  <a:solidFill>
                    <a:schemeClr val="tx1"/>
                  </a:solidFill>
                  <a:cs typeface="Arial" panose="020B0604020202020204" pitchFamily="34" charset="0"/>
                </a:rPr>
                <a:t>Special </a:t>
              </a:r>
              <a:r>
                <a:rPr lang="en-US" b="0" dirty="0">
                  <a:solidFill>
                    <a:schemeClr val="tx1"/>
                  </a:solidFill>
                  <a:cs typeface="Arial" panose="020B0604020202020204" pitchFamily="34" charset="0"/>
                </a:rPr>
                <a:t>conditions on policy (exclusions, amendments, pre conditions</a:t>
              </a:r>
              <a:r>
                <a:rPr lang="en-US" b="0" dirty="0" smtClean="0">
                  <a:solidFill>
                    <a:schemeClr val="tx1"/>
                  </a:solidFill>
                  <a:cs typeface="Arial" panose="020B0604020202020204" pitchFamily="34" charset="0"/>
                </a:rPr>
                <a:t>)</a:t>
              </a:r>
            </a:p>
            <a:p>
              <a:pPr marL="87313" indent="-87313">
                <a:buFont typeface="Arial" panose="020B0604020202020204" pitchFamily="34" charset="0"/>
                <a:buChar char="•"/>
              </a:pPr>
              <a:r>
                <a:rPr lang="en-US" b="0" dirty="0" smtClean="0">
                  <a:solidFill>
                    <a:schemeClr val="tx1"/>
                  </a:solidFill>
                  <a:cs typeface="Arial" panose="020B0604020202020204" pitchFamily="34" charset="0"/>
                </a:rPr>
                <a:t>Member / group data (incl. black/grey lists)</a:t>
              </a:r>
              <a:endParaRPr lang="en-US" b="0" dirty="0">
                <a:solidFill>
                  <a:schemeClr val="tx1"/>
                </a:solidFill>
                <a:cs typeface="Arial" panose="020B0604020202020204" pitchFamily="34" charset="0"/>
              </a:endParaRPr>
            </a:p>
          </p:txBody>
        </p:sp>
        <p:sp>
          <p:nvSpPr>
            <p:cNvPr id="47" name="Pentagon 46"/>
            <p:cNvSpPr/>
            <p:nvPr/>
          </p:nvSpPr>
          <p:spPr>
            <a:xfrm>
              <a:off x="5305727" y="2113566"/>
              <a:ext cx="1797688" cy="1136165"/>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marL="87313" indent="-87313">
                <a:buFont typeface="Arial" panose="020B0604020202020204" pitchFamily="34" charset="0"/>
                <a:buChar char="•"/>
              </a:pPr>
              <a:r>
                <a:rPr lang="en-US" b="0" dirty="0" smtClean="0">
                  <a:solidFill>
                    <a:schemeClr val="tx1"/>
                  </a:solidFill>
                  <a:cs typeface="Arial" panose="020B0604020202020204" pitchFamily="34" charset="0"/>
                </a:rPr>
                <a:t>Pre-approval </a:t>
              </a:r>
              <a:r>
                <a:rPr lang="en-US" b="0" dirty="0">
                  <a:solidFill>
                    <a:schemeClr val="tx1"/>
                  </a:solidFill>
                  <a:cs typeface="Arial" panose="020B0604020202020204" pitchFamily="34" charset="0"/>
                </a:rPr>
                <a:t>participant(s) contact </a:t>
              </a:r>
              <a:r>
                <a:rPr lang="en-US" b="0" dirty="0" smtClean="0">
                  <a:solidFill>
                    <a:schemeClr val="tx1"/>
                  </a:solidFill>
                  <a:cs typeface="Arial" panose="020B0604020202020204" pitchFamily="34" charset="0"/>
                </a:rPr>
                <a:t>(</a:t>
              </a:r>
              <a:r>
                <a:rPr lang="en-US" b="0" dirty="0">
                  <a:solidFill>
                    <a:schemeClr val="tx1"/>
                  </a:solidFill>
                  <a:cs typeface="Arial" panose="020B0604020202020204" pitchFamily="34" charset="0"/>
                </a:rPr>
                <a:t>member, care provider, agent, c</a:t>
              </a:r>
              <a:r>
                <a:rPr lang="en-US" b="0" dirty="0" smtClean="0">
                  <a:solidFill>
                    <a:schemeClr val="tx1"/>
                  </a:solidFill>
                  <a:cs typeface="Arial" panose="020B0604020202020204" pitchFamily="34" charset="0"/>
                </a:rPr>
                <a:t>orp</a:t>
              </a:r>
              <a:r>
                <a:rPr lang="en-US" b="0" dirty="0">
                  <a:solidFill>
                    <a:schemeClr val="tx1"/>
                  </a:solidFill>
                  <a:cs typeface="Arial" panose="020B0604020202020204" pitchFamily="34" charset="0"/>
                </a:rPr>
                <a:t>. HR</a:t>
              </a:r>
              <a:r>
                <a:rPr lang="en-US" b="0" dirty="0" smtClean="0">
                  <a:solidFill>
                    <a:schemeClr val="tx1"/>
                  </a:solidFill>
                  <a:cs typeface="Arial" panose="020B0604020202020204" pitchFamily="34" charset="0"/>
                </a:rPr>
                <a:t>)</a:t>
              </a:r>
              <a:endParaRPr lang="en-US" b="0" dirty="0">
                <a:solidFill>
                  <a:schemeClr val="tx1"/>
                </a:solidFill>
                <a:cs typeface="Arial" panose="020B0604020202020204" pitchFamily="34" charset="0"/>
              </a:endParaRPr>
            </a:p>
          </p:txBody>
        </p:sp>
        <p:sp>
          <p:nvSpPr>
            <p:cNvPr id="48" name="Pentagon 47"/>
            <p:cNvSpPr/>
            <p:nvPr/>
          </p:nvSpPr>
          <p:spPr>
            <a:xfrm>
              <a:off x="7253740" y="2113566"/>
              <a:ext cx="1797688" cy="1136165"/>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marL="87313" indent="-87313">
                <a:buFont typeface="Arial" panose="020B0604020202020204" pitchFamily="34" charset="0"/>
                <a:buChar char="•"/>
              </a:pPr>
              <a:r>
                <a:rPr lang="en-US" b="0" dirty="0" smtClean="0">
                  <a:solidFill>
                    <a:schemeClr val="tx1"/>
                  </a:solidFill>
                  <a:cs typeface="Arial" panose="020B0604020202020204" pitchFamily="34" charset="0"/>
                </a:rPr>
                <a:t>Meta </a:t>
              </a:r>
              <a:r>
                <a:rPr lang="en-US" b="0" dirty="0">
                  <a:solidFill>
                    <a:schemeClr val="tx1"/>
                  </a:solidFill>
                  <a:cs typeface="Arial" panose="020B0604020202020204" pitchFamily="34" charset="0"/>
                </a:rPr>
                <a:t>data from imaging </a:t>
              </a:r>
              <a:r>
                <a:rPr lang="en-US" b="0" dirty="0" smtClean="0">
                  <a:solidFill>
                    <a:schemeClr val="tx1"/>
                  </a:solidFill>
                  <a:cs typeface="Arial" panose="020B0604020202020204" pitchFamily="34" charset="0"/>
                </a:rPr>
                <a:t>archive</a:t>
              </a:r>
            </a:p>
            <a:p>
              <a:pPr marL="87313" indent="-87313">
                <a:buFont typeface="Arial" panose="020B0604020202020204" pitchFamily="34" charset="0"/>
                <a:buChar char="•"/>
              </a:pPr>
              <a:r>
                <a:rPr lang="en-US" b="0" dirty="0" smtClean="0">
                  <a:solidFill>
                    <a:schemeClr val="tx1"/>
                  </a:solidFill>
                  <a:cs typeface="Arial" panose="020B0604020202020204" pitchFamily="34" charset="0"/>
                </a:rPr>
                <a:t>Image </a:t>
              </a:r>
              <a:r>
                <a:rPr lang="en-US" b="0" dirty="0">
                  <a:solidFill>
                    <a:schemeClr val="tx1"/>
                  </a:solidFill>
                  <a:cs typeface="Arial" panose="020B0604020202020204" pitchFamily="34" charset="0"/>
                </a:rPr>
                <a:t>from imaging </a:t>
              </a:r>
              <a:r>
                <a:rPr lang="en-US" b="0" dirty="0" smtClean="0">
                  <a:solidFill>
                    <a:schemeClr val="tx1"/>
                  </a:solidFill>
                  <a:cs typeface="Arial" panose="020B0604020202020204" pitchFamily="34" charset="0"/>
                </a:rPr>
                <a:t>archive</a:t>
              </a:r>
            </a:p>
            <a:p>
              <a:pPr marL="87313" indent="-87313">
                <a:buFont typeface="Arial" panose="020B0604020202020204" pitchFamily="34" charset="0"/>
                <a:buChar char="•"/>
              </a:pPr>
              <a:r>
                <a:rPr lang="en-US" b="0" dirty="0" smtClean="0">
                  <a:solidFill>
                    <a:schemeClr val="tx1"/>
                  </a:solidFill>
                  <a:cs typeface="Arial" panose="020B0604020202020204" pitchFamily="34" charset="0"/>
                </a:rPr>
                <a:t>Pre-approval </a:t>
              </a:r>
              <a:r>
                <a:rPr lang="en-US" b="0" dirty="0">
                  <a:solidFill>
                    <a:schemeClr val="tx1"/>
                  </a:solidFill>
                  <a:cs typeface="Arial" panose="020B0604020202020204" pitchFamily="34" charset="0"/>
                </a:rPr>
                <a:t>participant(s) contact </a:t>
              </a:r>
              <a:r>
                <a:rPr lang="en-US" b="0" dirty="0" smtClean="0">
                  <a:solidFill>
                    <a:schemeClr val="tx1"/>
                  </a:solidFill>
                  <a:cs typeface="Arial" panose="020B0604020202020204" pitchFamily="34" charset="0"/>
                </a:rPr>
                <a:t>(</a:t>
              </a:r>
              <a:r>
                <a:rPr lang="en-US" b="0" dirty="0">
                  <a:solidFill>
                    <a:schemeClr val="tx1"/>
                  </a:solidFill>
                  <a:cs typeface="Arial" panose="020B0604020202020204" pitchFamily="34" charset="0"/>
                </a:rPr>
                <a:t>member, care provider, agent, </a:t>
              </a:r>
              <a:r>
                <a:rPr lang="en-US" b="0" dirty="0" smtClean="0">
                  <a:solidFill>
                    <a:schemeClr val="tx1"/>
                  </a:solidFill>
                  <a:cs typeface="Arial" panose="020B0604020202020204" pitchFamily="34" charset="0"/>
                </a:rPr>
                <a:t>corp</a:t>
              </a:r>
              <a:r>
                <a:rPr lang="en-US" b="0" dirty="0">
                  <a:solidFill>
                    <a:schemeClr val="tx1"/>
                  </a:solidFill>
                  <a:cs typeface="Arial" panose="020B0604020202020204" pitchFamily="34" charset="0"/>
                </a:rPr>
                <a:t>. HR</a:t>
              </a:r>
              <a:r>
                <a:rPr lang="en-US" b="0" dirty="0" smtClean="0">
                  <a:solidFill>
                    <a:schemeClr val="tx1"/>
                  </a:solidFill>
                  <a:cs typeface="Arial" panose="020B0604020202020204" pitchFamily="34" charset="0"/>
                </a:rPr>
                <a:t>)</a:t>
              </a:r>
              <a:endParaRPr lang="en-US" b="0" dirty="0">
                <a:solidFill>
                  <a:schemeClr val="tx1"/>
                </a:solidFill>
                <a:cs typeface="Arial" panose="020B0604020202020204" pitchFamily="34" charset="0"/>
              </a:endParaRPr>
            </a:p>
          </p:txBody>
        </p:sp>
        <p:sp>
          <p:nvSpPr>
            <p:cNvPr id="32" name="Oval 31"/>
            <p:cNvSpPr/>
            <p:nvPr/>
          </p:nvSpPr>
          <p:spPr>
            <a:xfrm>
              <a:off x="776288" y="3532700"/>
              <a:ext cx="468000" cy="1332000"/>
            </a:xfrm>
            <a:prstGeom prst="ellipse">
              <a:avLst/>
            </a:prstGeom>
            <a:solidFill>
              <a:schemeClr val="bg1"/>
            </a:solidFill>
            <a:ln w="28575">
              <a:solidFill>
                <a:schemeClr val="bg1">
                  <a:lumMod val="50000"/>
                </a:schemeClr>
              </a:solidFill>
              <a:prstDash val="sysDot"/>
            </a:ln>
          </p:spPr>
          <p:txBody>
            <a:bodyPr vert="vert270" wrap="none" anchor="ctr">
              <a:noAutofit/>
            </a:bodyPr>
            <a:lstStyle/>
            <a:p>
              <a:pPr algn="ctr"/>
              <a:r>
                <a:rPr lang="en-US" altLang="ko-KR" dirty="0">
                  <a:solidFill>
                    <a:schemeClr val="tx2"/>
                  </a:solidFill>
                  <a:latin typeface="+mn-lt"/>
                  <a:ea typeface="ＭＳ Ｐゴシック" pitchFamily="34" charset="-128"/>
                </a:rPr>
                <a:t>Data stored</a:t>
              </a:r>
              <a:br>
                <a:rPr lang="en-US" altLang="ko-KR" dirty="0">
                  <a:solidFill>
                    <a:schemeClr val="tx2"/>
                  </a:solidFill>
                  <a:latin typeface="+mn-lt"/>
                  <a:ea typeface="ＭＳ Ｐゴシック" pitchFamily="34" charset="-128"/>
                </a:rPr>
              </a:br>
              <a:r>
                <a:rPr lang="en-US" altLang="ko-KR" dirty="0">
                  <a:solidFill>
                    <a:schemeClr val="tx2"/>
                  </a:solidFill>
                  <a:latin typeface="+mn-lt"/>
                  <a:ea typeface="ＭＳ Ｐゴシック" pitchFamily="34" charset="-128"/>
                </a:rPr>
                <a:t>within </a:t>
              </a:r>
              <a:r>
                <a:rPr lang="en-US" altLang="ko-KR" dirty="0" smtClean="0">
                  <a:solidFill>
                    <a:schemeClr val="tx2"/>
                  </a:solidFill>
                  <a:latin typeface="+mn-lt"/>
                  <a:ea typeface="ＭＳ Ｐゴシック" pitchFamily="34" charset="-128"/>
                </a:rPr>
                <a:t>FINEOS</a:t>
              </a:r>
              <a:endParaRPr lang="ko-KR" altLang="en-US" dirty="0">
                <a:solidFill>
                  <a:schemeClr val="tx2"/>
                </a:solidFill>
                <a:latin typeface="+mn-lt"/>
                <a:ea typeface="ＭＳ Ｐゴシック" pitchFamily="34" charset="-128"/>
              </a:endParaRPr>
            </a:p>
          </p:txBody>
        </p:sp>
        <p:sp>
          <p:nvSpPr>
            <p:cNvPr id="50" name="Pentagon 49"/>
            <p:cNvSpPr/>
            <p:nvPr/>
          </p:nvSpPr>
          <p:spPr>
            <a:xfrm>
              <a:off x="1409700" y="3630619"/>
              <a:ext cx="1797688" cy="1136165"/>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marL="87313" indent="-87313">
                <a:buFont typeface="Arial" panose="020B0604020202020204" pitchFamily="34" charset="0"/>
                <a:buChar char="•"/>
              </a:pPr>
              <a:r>
                <a:rPr lang="de-DE" altLang="ko-KR" b="0" i="1" dirty="0" smtClean="0">
                  <a:solidFill>
                    <a:schemeClr val="tx1"/>
                  </a:solidFill>
                  <a:cs typeface="Arial" panose="020B0604020202020204" pitchFamily="34" charset="0"/>
                </a:rPr>
                <a:t>N/A</a:t>
              </a:r>
              <a:endParaRPr lang="de-DE" altLang="ko-KR" b="0" i="1" dirty="0">
                <a:solidFill>
                  <a:schemeClr val="tx1"/>
                </a:solidFill>
                <a:cs typeface="Arial" panose="020B0604020202020204" pitchFamily="34" charset="0"/>
              </a:endParaRPr>
            </a:p>
          </p:txBody>
        </p:sp>
        <p:sp>
          <p:nvSpPr>
            <p:cNvPr id="51" name="Pentagon 50"/>
            <p:cNvSpPr/>
            <p:nvPr/>
          </p:nvSpPr>
          <p:spPr>
            <a:xfrm>
              <a:off x="3357714" y="3630619"/>
              <a:ext cx="1797688" cy="1136165"/>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marL="87313" indent="-87313">
                <a:buFont typeface="Arial" panose="020B0604020202020204" pitchFamily="34" charset="0"/>
                <a:buChar char="•"/>
              </a:pPr>
              <a:r>
                <a:rPr lang="en-US" b="0" dirty="0" smtClean="0">
                  <a:solidFill>
                    <a:schemeClr val="tx1"/>
                  </a:solidFill>
                  <a:cs typeface="Arial" panose="020B0604020202020204" pitchFamily="34" charset="0"/>
                </a:rPr>
                <a:t>Benefit </a:t>
              </a:r>
              <a:r>
                <a:rPr lang="en-US" b="0" dirty="0">
                  <a:solidFill>
                    <a:schemeClr val="tx1"/>
                  </a:solidFill>
                  <a:cs typeface="Arial" panose="020B0604020202020204" pitchFamily="34" charset="0"/>
                </a:rPr>
                <a:t>structure representation </a:t>
              </a:r>
              <a:r>
                <a:rPr lang="en-US" b="0" dirty="0" smtClean="0">
                  <a:solidFill>
                    <a:schemeClr val="tx1"/>
                  </a:solidFill>
                  <a:cs typeface="Arial" panose="020B0604020202020204" pitchFamily="34" charset="0"/>
                </a:rPr>
                <a:t>information</a:t>
              </a:r>
            </a:p>
            <a:p>
              <a:pPr marL="87313" indent="-87313">
                <a:buFont typeface="Arial" panose="020B0604020202020204" pitchFamily="34" charset="0"/>
                <a:buChar char="•"/>
              </a:pPr>
              <a:r>
                <a:rPr lang="en-US" b="0" dirty="0" smtClean="0">
                  <a:solidFill>
                    <a:schemeClr val="tx1"/>
                  </a:solidFill>
                  <a:cs typeface="Arial" panose="020B0604020202020204" pitchFamily="34" charset="0"/>
                </a:rPr>
                <a:t>Care </a:t>
              </a:r>
              <a:r>
                <a:rPr lang="en-US" b="0" dirty="0">
                  <a:solidFill>
                    <a:schemeClr val="tx1"/>
                  </a:solidFill>
                  <a:cs typeface="Arial" panose="020B0604020202020204" pitchFamily="34" charset="0"/>
                </a:rPr>
                <a:t>provider, network, </a:t>
              </a:r>
              <a:r>
                <a:rPr lang="en-US" b="0" dirty="0" smtClean="0">
                  <a:solidFill>
                    <a:schemeClr val="tx1"/>
                  </a:solidFill>
                  <a:cs typeface="Arial" panose="020B0604020202020204" pitchFamily="34" charset="0"/>
                </a:rPr>
                <a:t>panel</a:t>
              </a:r>
            </a:p>
            <a:p>
              <a:pPr marL="87313" indent="-87313">
                <a:buFont typeface="Arial" panose="020B0604020202020204" pitchFamily="34" charset="0"/>
                <a:buChar char="•"/>
              </a:pPr>
              <a:r>
                <a:rPr lang="en-US" b="0" dirty="0" smtClean="0">
                  <a:solidFill>
                    <a:schemeClr val="tx1"/>
                  </a:solidFill>
                  <a:cs typeface="Arial" panose="020B0604020202020204" pitchFamily="34" charset="0"/>
                </a:rPr>
                <a:t>agreements </a:t>
              </a:r>
              <a:r>
                <a:rPr lang="en-US" b="0" dirty="0">
                  <a:solidFill>
                    <a:schemeClr val="tx1"/>
                  </a:solidFill>
                  <a:cs typeface="Arial" panose="020B0604020202020204" pitchFamily="34" charset="0"/>
                </a:rPr>
                <a:t>with care providers and </a:t>
              </a:r>
              <a:r>
                <a:rPr lang="en-US" b="0" dirty="0" smtClean="0">
                  <a:solidFill>
                    <a:schemeClr val="tx1"/>
                  </a:solidFill>
                  <a:cs typeface="Arial" panose="020B0604020202020204" pitchFamily="34" charset="0"/>
                </a:rPr>
                <a:t>panels</a:t>
              </a:r>
            </a:p>
            <a:p>
              <a:pPr marL="87313" indent="-87313">
                <a:buFont typeface="Arial" panose="020B0604020202020204" pitchFamily="34" charset="0"/>
                <a:buChar char="•"/>
              </a:pPr>
              <a:r>
                <a:rPr lang="en-US" b="0" dirty="0" smtClean="0">
                  <a:solidFill>
                    <a:schemeClr val="tx1"/>
                  </a:solidFill>
                  <a:cs typeface="Arial" panose="020B0604020202020204" pitchFamily="34" charset="0"/>
                </a:rPr>
                <a:t>Black </a:t>
              </a:r>
              <a:r>
                <a:rPr lang="en-US" b="0" dirty="0">
                  <a:solidFill>
                    <a:schemeClr val="tx1"/>
                  </a:solidFill>
                  <a:cs typeface="Arial" panose="020B0604020202020204" pitchFamily="34" charset="0"/>
                </a:rPr>
                <a:t>/ grey </a:t>
              </a:r>
              <a:r>
                <a:rPr lang="en-US" b="0" dirty="0" smtClean="0">
                  <a:solidFill>
                    <a:schemeClr val="tx1"/>
                  </a:solidFill>
                  <a:cs typeface="Arial" panose="020B0604020202020204" pitchFamily="34" charset="0"/>
                </a:rPr>
                <a:t>lists on providers</a:t>
              </a:r>
              <a:endParaRPr lang="en-US" b="0" dirty="0">
                <a:solidFill>
                  <a:schemeClr val="tx1"/>
                </a:solidFill>
                <a:cs typeface="Arial" panose="020B0604020202020204" pitchFamily="34" charset="0"/>
              </a:endParaRPr>
            </a:p>
          </p:txBody>
        </p:sp>
        <p:sp>
          <p:nvSpPr>
            <p:cNvPr id="52" name="Pentagon 51"/>
            <p:cNvSpPr/>
            <p:nvPr/>
          </p:nvSpPr>
          <p:spPr>
            <a:xfrm>
              <a:off x="5305727" y="3630619"/>
              <a:ext cx="1797688" cy="1136165"/>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marL="87313" indent="-87313">
                <a:buFont typeface="Arial" panose="020B0604020202020204" pitchFamily="34" charset="0"/>
                <a:buChar char="•"/>
              </a:pPr>
              <a:r>
                <a:rPr lang="de-DE" altLang="ko-KR" b="0" i="1" dirty="0">
                  <a:solidFill>
                    <a:schemeClr val="tx1"/>
                  </a:solidFill>
                  <a:cs typeface="Arial" panose="020B0604020202020204" pitchFamily="34" charset="0"/>
                </a:rPr>
                <a:t>N/A</a:t>
              </a:r>
            </a:p>
          </p:txBody>
        </p:sp>
        <p:sp>
          <p:nvSpPr>
            <p:cNvPr id="53" name="Pentagon 52"/>
            <p:cNvSpPr/>
            <p:nvPr/>
          </p:nvSpPr>
          <p:spPr>
            <a:xfrm>
              <a:off x="7253740" y="3630619"/>
              <a:ext cx="1797688" cy="1136165"/>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marL="87313" indent="-87313">
                <a:buFont typeface="Arial" panose="020B0604020202020204" pitchFamily="34" charset="0"/>
                <a:buChar char="•"/>
              </a:pPr>
              <a:r>
                <a:rPr lang="de-DE" b="0" dirty="0" smtClean="0">
                  <a:solidFill>
                    <a:schemeClr val="tx1"/>
                  </a:solidFill>
                  <a:cs typeface="Arial" panose="020B0604020202020204" pitchFamily="34" charset="0"/>
                </a:rPr>
                <a:t>Pre-approval data</a:t>
              </a:r>
              <a:endParaRPr lang="de-DE" b="0" dirty="0">
                <a:solidFill>
                  <a:schemeClr val="tx1"/>
                </a:solidFill>
                <a:cs typeface="Arial" panose="020B0604020202020204" pitchFamily="34" charset="0"/>
              </a:endParaRPr>
            </a:p>
          </p:txBody>
        </p:sp>
        <p:sp>
          <p:nvSpPr>
            <p:cNvPr id="33" name="Oval 32"/>
            <p:cNvSpPr/>
            <p:nvPr/>
          </p:nvSpPr>
          <p:spPr>
            <a:xfrm>
              <a:off x="776288" y="5049751"/>
              <a:ext cx="468000" cy="1332000"/>
            </a:xfrm>
            <a:prstGeom prst="ellipse">
              <a:avLst/>
            </a:prstGeom>
            <a:solidFill>
              <a:schemeClr val="bg1"/>
            </a:solidFill>
            <a:ln w="28575">
              <a:solidFill>
                <a:schemeClr val="bg1">
                  <a:lumMod val="50000"/>
                </a:schemeClr>
              </a:solidFill>
              <a:prstDash val="sysDot"/>
            </a:ln>
          </p:spPr>
          <p:txBody>
            <a:bodyPr vert="vert270" wrap="none" anchor="ctr">
              <a:noAutofit/>
            </a:bodyPr>
            <a:lstStyle/>
            <a:p>
              <a:pPr algn="ctr"/>
              <a:r>
                <a:rPr lang="en-US" altLang="ko-KR" dirty="0">
                  <a:solidFill>
                    <a:schemeClr val="tx2"/>
                  </a:solidFill>
                  <a:latin typeface="+mn-lt"/>
                  <a:ea typeface="ＭＳ Ｐゴシック" pitchFamily="34" charset="-128"/>
                </a:rPr>
                <a:t>Data going</a:t>
              </a:r>
              <a:br>
                <a:rPr lang="en-US" altLang="ko-KR" dirty="0">
                  <a:solidFill>
                    <a:schemeClr val="tx2"/>
                  </a:solidFill>
                  <a:latin typeface="+mn-lt"/>
                  <a:ea typeface="ＭＳ Ｐゴシック" pitchFamily="34" charset="-128"/>
                </a:rPr>
              </a:br>
              <a:r>
                <a:rPr lang="en-US" altLang="ko-KR" dirty="0">
                  <a:solidFill>
                    <a:schemeClr val="tx2"/>
                  </a:solidFill>
                  <a:latin typeface="+mn-lt"/>
                  <a:ea typeface="ＭＳ Ｐゴシック" pitchFamily="34" charset="-128"/>
                </a:rPr>
                <a:t>outwards</a:t>
              </a:r>
              <a:endParaRPr lang="ko-KR" altLang="en-US" dirty="0">
                <a:solidFill>
                  <a:schemeClr val="tx2"/>
                </a:solidFill>
                <a:latin typeface="+mn-lt"/>
                <a:ea typeface="ＭＳ Ｐゴシック" pitchFamily="34" charset="-128"/>
              </a:endParaRPr>
            </a:p>
          </p:txBody>
        </p:sp>
        <p:sp>
          <p:nvSpPr>
            <p:cNvPr id="55" name="Pentagon 54"/>
            <p:cNvSpPr/>
            <p:nvPr/>
          </p:nvSpPr>
          <p:spPr>
            <a:xfrm>
              <a:off x="1409700" y="5147669"/>
              <a:ext cx="1797688" cy="1136165"/>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marL="87313" indent="-87313">
                <a:buFont typeface="Arial" panose="020B0604020202020204" pitchFamily="34" charset="0"/>
                <a:buChar char="•"/>
              </a:pPr>
              <a:r>
                <a:rPr lang="de-DE" altLang="ko-KR" b="0" i="1" dirty="0">
                  <a:solidFill>
                    <a:schemeClr val="tx1"/>
                  </a:solidFill>
                  <a:cs typeface="Arial" panose="020B0604020202020204" pitchFamily="34" charset="0"/>
                </a:rPr>
                <a:t>N/A</a:t>
              </a:r>
            </a:p>
          </p:txBody>
        </p:sp>
        <p:sp>
          <p:nvSpPr>
            <p:cNvPr id="56" name="Pentagon 55"/>
            <p:cNvSpPr/>
            <p:nvPr/>
          </p:nvSpPr>
          <p:spPr>
            <a:xfrm>
              <a:off x="3357714" y="5147669"/>
              <a:ext cx="1797688" cy="1136165"/>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marL="87313" indent="-87313">
                <a:buFont typeface="Arial" panose="020B0604020202020204" pitchFamily="34" charset="0"/>
                <a:buChar char="•"/>
              </a:pPr>
              <a:r>
                <a:rPr lang="de-DE" altLang="ko-KR" b="0" i="1" dirty="0">
                  <a:solidFill>
                    <a:schemeClr val="tx1"/>
                  </a:solidFill>
                  <a:cs typeface="Arial" panose="020B0604020202020204" pitchFamily="34" charset="0"/>
                </a:rPr>
                <a:t>N/A</a:t>
              </a:r>
            </a:p>
          </p:txBody>
        </p:sp>
        <p:sp>
          <p:nvSpPr>
            <p:cNvPr id="57" name="Pentagon 56"/>
            <p:cNvSpPr/>
            <p:nvPr/>
          </p:nvSpPr>
          <p:spPr>
            <a:xfrm>
              <a:off x="5305727" y="5147669"/>
              <a:ext cx="1797688" cy="1136165"/>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marL="87313" indent="-87313">
                <a:buFont typeface="Arial" panose="020B0604020202020204" pitchFamily="34" charset="0"/>
                <a:buChar char="•"/>
              </a:pPr>
              <a:r>
                <a:rPr lang="en-US" b="0" dirty="0">
                  <a:solidFill>
                    <a:schemeClr val="tx1"/>
                  </a:solidFill>
                  <a:cs typeface="Arial" panose="020B0604020202020204" pitchFamily="34" charset="0"/>
                </a:rPr>
                <a:t>P</a:t>
              </a:r>
              <a:r>
                <a:rPr lang="en-US" b="0" dirty="0" smtClean="0">
                  <a:solidFill>
                    <a:schemeClr val="tx1"/>
                  </a:solidFill>
                  <a:cs typeface="Arial" panose="020B0604020202020204" pitchFamily="34" charset="0"/>
                </a:rPr>
                <a:t>re-approval data to output</a:t>
              </a:r>
            </a:p>
            <a:p>
              <a:pPr marL="87313" indent="-87313">
                <a:buFont typeface="Arial" panose="020B0604020202020204" pitchFamily="34" charset="0"/>
                <a:buChar char="•"/>
              </a:pPr>
              <a:r>
                <a:rPr lang="en-US" b="0" dirty="0" smtClean="0">
                  <a:solidFill>
                    <a:schemeClr val="tx1"/>
                  </a:solidFill>
                  <a:cs typeface="Arial" panose="020B0604020202020204" pitchFamily="34" charset="0"/>
                </a:rPr>
                <a:t>Pre-approval </a:t>
              </a:r>
              <a:r>
                <a:rPr lang="en-US" b="0" dirty="0">
                  <a:solidFill>
                    <a:schemeClr val="tx1"/>
                  </a:solidFill>
                  <a:cs typeface="Arial" panose="020B0604020202020204" pitchFamily="34" charset="0"/>
                </a:rPr>
                <a:t>participant(s) contact </a:t>
              </a:r>
              <a:r>
                <a:rPr lang="en-US" b="0" dirty="0" smtClean="0">
                  <a:solidFill>
                    <a:schemeClr val="tx1"/>
                  </a:solidFill>
                  <a:cs typeface="Arial" panose="020B0604020202020204" pitchFamily="34" charset="0"/>
                </a:rPr>
                <a:t>(</a:t>
              </a:r>
              <a:r>
                <a:rPr lang="en-US" b="0" dirty="0">
                  <a:solidFill>
                    <a:schemeClr val="tx1"/>
                  </a:solidFill>
                  <a:cs typeface="Arial" panose="020B0604020202020204" pitchFamily="34" charset="0"/>
                </a:rPr>
                <a:t>member, care provider, agent, </a:t>
              </a:r>
              <a:r>
                <a:rPr lang="en-US" b="0" dirty="0" smtClean="0">
                  <a:solidFill>
                    <a:schemeClr val="tx1"/>
                  </a:solidFill>
                  <a:cs typeface="Arial" panose="020B0604020202020204" pitchFamily="34" charset="0"/>
                </a:rPr>
                <a:t>corp</a:t>
              </a:r>
              <a:r>
                <a:rPr lang="en-US" b="0" dirty="0">
                  <a:solidFill>
                    <a:schemeClr val="tx1"/>
                  </a:solidFill>
                  <a:cs typeface="Arial" panose="020B0604020202020204" pitchFamily="34" charset="0"/>
                </a:rPr>
                <a:t>. HR) to </a:t>
              </a:r>
              <a:r>
                <a:rPr lang="en-US" b="0" dirty="0" smtClean="0">
                  <a:solidFill>
                    <a:schemeClr val="tx1"/>
                  </a:solidFill>
                  <a:cs typeface="Arial" panose="020B0604020202020204" pitchFamily="34" charset="0"/>
                </a:rPr>
                <a:t>output</a:t>
              </a:r>
              <a:r>
                <a:rPr lang="en-US" altLang="ko-KR" b="0" dirty="0">
                  <a:solidFill>
                    <a:schemeClr val="tx1"/>
                  </a:solidFill>
                  <a:cs typeface="Arial" panose="020B0604020202020204" pitchFamily="34" charset="0"/>
                </a:rPr>
                <a:t> solution</a:t>
              </a:r>
              <a:endParaRPr lang="en-US" b="0" dirty="0" smtClean="0">
                <a:solidFill>
                  <a:schemeClr val="tx1"/>
                </a:solidFill>
                <a:cs typeface="Arial" panose="020B0604020202020204" pitchFamily="34" charset="0"/>
              </a:endParaRPr>
            </a:p>
            <a:p>
              <a:pPr marL="87313" indent="-87313">
                <a:buFont typeface="Arial" panose="020B0604020202020204" pitchFamily="34" charset="0"/>
                <a:buChar char="•"/>
              </a:pPr>
              <a:r>
                <a:rPr lang="en-US" b="0" dirty="0" smtClean="0">
                  <a:solidFill>
                    <a:schemeClr val="tx1"/>
                  </a:solidFill>
                  <a:cs typeface="Arial" panose="020B0604020202020204" pitchFamily="34" charset="0"/>
                </a:rPr>
                <a:t>Updated </a:t>
              </a:r>
              <a:r>
                <a:rPr lang="en-US" b="0" dirty="0">
                  <a:solidFill>
                    <a:schemeClr val="tx1"/>
                  </a:solidFill>
                  <a:cs typeface="Arial" panose="020B0604020202020204" pitchFamily="34" charset="0"/>
                </a:rPr>
                <a:t>meta data on </a:t>
              </a:r>
              <a:r>
                <a:rPr lang="en-US" b="0" dirty="0" smtClean="0">
                  <a:solidFill>
                    <a:schemeClr val="tx1"/>
                  </a:solidFill>
                  <a:cs typeface="Arial" panose="020B0604020202020204" pitchFamily="34" charset="0"/>
                </a:rPr>
                <a:t>existing images &amp; output </a:t>
              </a:r>
              <a:r>
                <a:rPr lang="en-US" b="0" dirty="0">
                  <a:solidFill>
                    <a:schemeClr val="tx1"/>
                  </a:solidFill>
                  <a:cs typeface="Arial" panose="020B0604020202020204" pitchFamily="34" charset="0"/>
                </a:rPr>
                <a:t>documents </a:t>
              </a:r>
              <a:r>
                <a:rPr lang="en-US" b="0" dirty="0" smtClean="0">
                  <a:solidFill>
                    <a:schemeClr val="tx1"/>
                  </a:solidFill>
                  <a:cs typeface="Arial" panose="020B0604020202020204" pitchFamily="34" charset="0"/>
                </a:rPr>
                <a:t>imaging </a:t>
              </a:r>
              <a:r>
                <a:rPr lang="en-US" b="0" dirty="0">
                  <a:solidFill>
                    <a:schemeClr val="tx1"/>
                  </a:solidFill>
                  <a:cs typeface="Arial" panose="020B0604020202020204" pitchFamily="34" charset="0"/>
                </a:rPr>
                <a:t>archive (</a:t>
              </a:r>
              <a:r>
                <a:rPr lang="en-US" b="0" dirty="0" smtClean="0">
                  <a:solidFill>
                    <a:schemeClr val="tx1"/>
                  </a:solidFill>
                  <a:cs typeface="Arial" panose="020B0604020202020204" pitchFamily="34" charset="0"/>
                </a:rPr>
                <a:t>incl. </a:t>
              </a:r>
              <a:r>
                <a:rPr lang="en-US" b="0" dirty="0">
                  <a:solidFill>
                    <a:schemeClr val="tx1"/>
                  </a:solidFill>
                  <a:cs typeface="Arial" panose="020B0604020202020204" pitchFamily="34" charset="0"/>
                </a:rPr>
                <a:t>meta data</a:t>
              </a:r>
              <a:r>
                <a:rPr lang="en-US" b="0" dirty="0" smtClean="0">
                  <a:solidFill>
                    <a:schemeClr val="tx1"/>
                  </a:solidFill>
                  <a:cs typeface="Arial" panose="020B0604020202020204" pitchFamily="34" charset="0"/>
                </a:rPr>
                <a:t>)</a:t>
              </a:r>
              <a:endParaRPr lang="en-US" b="0" dirty="0">
                <a:solidFill>
                  <a:schemeClr val="tx1"/>
                </a:solidFill>
                <a:cs typeface="Arial" panose="020B0604020202020204" pitchFamily="34" charset="0"/>
              </a:endParaRPr>
            </a:p>
          </p:txBody>
        </p:sp>
        <p:sp>
          <p:nvSpPr>
            <p:cNvPr id="58" name="Pentagon 57"/>
            <p:cNvSpPr/>
            <p:nvPr/>
          </p:nvSpPr>
          <p:spPr>
            <a:xfrm>
              <a:off x="7253740" y="5147669"/>
              <a:ext cx="1797688" cy="1136165"/>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marL="87313" indent="-87313">
                <a:buFont typeface="Arial" panose="020B0604020202020204" pitchFamily="34" charset="0"/>
                <a:buChar char="•"/>
              </a:pPr>
              <a:r>
                <a:rPr lang="en-US" b="0" dirty="0" smtClean="0">
                  <a:solidFill>
                    <a:schemeClr val="tx1"/>
                  </a:solidFill>
                  <a:cs typeface="Arial" panose="020B0604020202020204" pitchFamily="34" charset="0"/>
                </a:rPr>
                <a:t>Pending </a:t>
              </a:r>
              <a:r>
                <a:rPr lang="en-US" b="0" dirty="0">
                  <a:solidFill>
                    <a:schemeClr val="tx1"/>
                  </a:solidFill>
                  <a:cs typeface="Arial" panose="020B0604020202020204" pitchFamily="34" charset="0"/>
                </a:rPr>
                <a:t>Information to </a:t>
              </a:r>
              <a:r>
                <a:rPr lang="en-US" b="0" dirty="0" smtClean="0">
                  <a:solidFill>
                    <a:schemeClr val="tx1"/>
                  </a:solidFill>
                  <a:cs typeface="Arial" panose="020B0604020202020204" pitchFamily="34" charset="0"/>
                </a:rPr>
                <a:t>output </a:t>
              </a:r>
              <a:r>
                <a:rPr lang="en-US" altLang="ko-KR" b="0" dirty="0" smtClean="0">
                  <a:solidFill>
                    <a:schemeClr val="tx1"/>
                  </a:solidFill>
                  <a:cs typeface="Arial" panose="020B0604020202020204" pitchFamily="34" charset="0"/>
                </a:rPr>
                <a:t>solution</a:t>
              </a:r>
              <a:endParaRPr lang="en-US" b="0" dirty="0" smtClean="0">
                <a:solidFill>
                  <a:schemeClr val="tx1"/>
                </a:solidFill>
                <a:cs typeface="Arial" panose="020B0604020202020204" pitchFamily="34" charset="0"/>
              </a:endParaRPr>
            </a:p>
            <a:p>
              <a:pPr marL="87313" indent="-87313">
                <a:buFont typeface="Arial" panose="020B0604020202020204" pitchFamily="34" charset="0"/>
                <a:buChar char="•"/>
              </a:pPr>
              <a:r>
                <a:rPr lang="en-US" b="0" dirty="0">
                  <a:solidFill>
                    <a:schemeClr val="tx1"/>
                  </a:solidFill>
                  <a:cs typeface="Arial" panose="020B0604020202020204" pitchFamily="34" charset="0"/>
                </a:rPr>
                <a:t>P</a:t>
              </a:r>
              <a:r>
                <a:rPr lang="en-US" b="0" dirty="0" smtClean="0">
                  <a:solidFill>
                    <a:schemeClr val="tx1"/>
                  </a:solidFill>
                  <a:cs typeface="Arial" panose="020B0604020202020204" pitchFamily="34" charset="0"/>
                </a:rPr>
                <a:t>re-approval </a:t>
              </a:r>
              <a:r>
                <a:rPr lang="en-US" b="0" dirty="0">
                  <a:solidFill>
                    <a:schemeClr val="tx1"/>
                  </a:solidFill>
                  <a:cs typeface="Arial" panose="020B0604020202020204" pitchFamily="34" charset="0"/>
                </a:rPr>
                <a:t>participant(s) contact information (member, care provider, agent, c</a:t>
              </a:r>
              <a:r>
                <a:rPr lang="en-US" b="0" dirty="0" smtClean="0">
                  <a:solidFill>
                    <a:schemeClr val="tx1"/>
                  </a:solidFill>
                  <a:cs typeface="Arial" panose="020B0604020202020204" pitchFamily="34" charset="0"/>
                </a:rPr>
                <a:t>orp</a:t>
              </a:r>
              <a:r>
                <a:rPr lang="en-US" b="0" dirty="0">
                  <a:solidFill>
                    <a:schemeClr val="tx1"/>
                  </a:solidFill>
                  <a:cs typeface="Arial" panose="020B0604020202020204" pitchFamily="34" charset="0"/>
                </a:rPr>
                <a:t>. HR) to output </a:t>
              </a:r>
              <a:r>
                <a:rPr lang="en-US" b="0" dirty="0" smtClean="0">
                  <a:solidFill>
                    <a:schemeClr val="tx1"/>
                  </a:solidFill>
                  <a:cs typeface="Arial" panose="020B0604020202020204" pitchFamily="34" charset="0"/>
                </a:rPr>
                <a:t>solution</a:t>
              </a:r>
              <a:endParaRPr lang="en-US" b="0" dirty="0">
                <a:solidFill>
                  <a:schemeClr val="tx1"/>
                </a:solidFill>
                <a:cs typeface="Arial" panose="020B0604020202020204" pitchFamily="34" charset="0"/>
              </a:endParaRPr>
            </a:p>
          </p:txBody>
        </p:sp>
        <p:cxnSp>
          <p:nvCxnSpPr>
            <p:cNvPr id="63" name="Straight Connector 62"/>
            <p:cNvCxnSpPr/>
            <p:nvPr/>
          </p:nvCxnSpPr>
          <p:spPr>
            <a:xfrm>
              <a:off x="1244288" y="3440174"/>
              <a:ext cx="7885425" cy="0"/>
            </a:xfrm>
            <a:prstGeom prst="line">
              <a:avLst/>
            </a:prstGeom>
            <a:ln w="9525">
              <a:solidFill>
                <a:schemeClr val="bg1">
                  <a:lumMod val="50000"/>
                </a:schemeClr>
              </a:solidFill>
              <a:prstDash val="dash"/>
            </a:ln>
            <a:effectLst/>
          </p:spPr>
          <p:style>
            <a:lnRef idx="2">
              <a:schemeClr val="accent1"/>
            </a:lnRef>
            <a:fillRef idx="0">
              <a:schemeClr val="accent1"/>
            </a:fillRef>
            <a:effectRef idx="1">
              <a:schemeClr val="accent1"/>
            </a:effectRef>
            <a:fontRef idx="minor">
              <a:schemeClr val="tx1"/>
            </a:fontRef>
          </p:style>
        </p:cxnSp>
        <p:cxnSp>
          <p:nvCxnSpPr>
            <p:cNvPr id="49" name="Straight Connector 48"/>
            <p:cNvCxnSpPr/>
            <p:nvPr/>
          </p:nvCxnSpPr>
          <p:spPr>
            <a:xfrm>
              <a:off x="1244288" y="4957226"/>
              <a:ext cx="7885425" cy="0"/>
            </a:xfrm>
            <a:prstGeom prst="line">
              <a:avLst/>
            </a:prstGeom>
            <a:ln w="9525">
              <a:solidFill>
                <a:schemeClr val="bg1">
                  <a:lumMod val="50000"/>
                </a:schemeClr>
              </a:solidFill>
              <a:prstDash val="dash"/>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5934905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 name="Title 27"/>
          <p:cNvSpPr>
            <a:spLocks noGrp="1"/>
          </p:cNvSpPr>
          <p:nvPr>
            <p:ph type="title"/>
          </p:nvPr>
        </p:nvSpPr>
        <p:spPr/>
        <p:txBody>
          <a:bodyPr/>
          <a:lstStyle/>
          <a:p>
            <a:r>
              <a:rPr lang="fr-FR" altLang="ko-KR" dirty="0"/>
              <a:t>Data Architecture</a:t>
            </a:r>
            <a:endParaRPr lang="ko-KR" altLang="en-US" dirty="0"/>
          </a:p>
        </p:txBody>
      </p:sp>
      <p:sp>
        <p:nvSpPr>
          <p:cNvPr id="4" name="Text Placeholder 3"/>
          <p:cNvSpPr>
            <a:spLocks noGrp="1"/>
          </p:cNvSpPr>
          <p:nvPr>
            <p:ph type="body" sz="quarter" idx="13"/>
          </p:nvPr>
        </p:nvSpPr>
        <p:spPr/>
        <p:txBody>
          <a:bodyPr/>
          <a:lstStyle/>
          <a:p>
            <a:pPr marL="0" indent="0">
              <a:buNone/>
            </a:pPr>
            <a:r>
              <a:rPr lang="en-US" altLang="ko-KR" dirty="0"/>
              <a:t>High-level data </a:t>
            </a:r>
            <a:r>
              <a:rPr lang="en-US" altLang="ko-KR" dirty="0" smtClean="0"/>
              <a:t>flow (2/4</a:t>
            </a:r>
            <a:r>
              <a:rPr lang="en-US" altLang="ko-KR" dirty="0"/>
              <a:t>)</a:t>
            </a:r>
          </a:p>
        </p:txBody>
      </p:sp>
      <p:sp>
        <p:nvSpPr>
          <p:cNvPr id="3" name="Slide Number Placeholder 2"/>
          <p:cNvSpPr>
            <a:spLocks noGrp="1"/>
          </p:cNvSpPr>
          <p:nvPr>
            <p:ph type="sldNum" sz="quarter" idx="4"/>
          </p:nvPr>
        </p:nvSpPr>
        <p:spPr/>
        <p:txBody>
          <a:bodyPr/>
          <a:lstStyle/>
          <a:p>
            <a:fld id="{3801209A-EBCB-4229-9A21-B7869465F47A}" type="slidenum">
              <a:rPr lang="en-US" altLang="ko-KR" smtClean="0">
                <a:latin typeface="+mj-lt"/>
              </a:rPr>
              <a:pPr/>
              <a:t>26</a:t>
            </a:fld>
            <a:r>
              <a:rPr lang="en-US" altLang="ko-KR" dirty="0" smtClean="0">
                <a:latin typeface="+mj-lt"/>
              </a:rPr>
              <a:t> </a:t>
            </a:r>
            <a:endParaRPr lang="ko-KR" altLang="en-US" dirty="0">
              <a:latin typeface="+mj-lt"/>
            </a:endParaRPr>
          </a:p>
        </p:txBody>
      </p:sp>
      <p:grpSp>
        <p:nvGrpSpPr>
          <p:cNvPr id="2" name="Group 1"/>
          <p:cNvGrpSpPr/>
          <p:nvPr/>
        </p:nvGrpSpPr>
        <p:grpSpPr>
          <a:xfrm>
            <a:off x="776288" y="1233488"/>
            <a:ext cx="8353425" cy="5148263"/>
            <a:chOff x="776288" y="986552"/>
            <a:chExt cx="8353425" cy="5395199"/>
          </a:xfrm>
        </p:grpSpPr>
        <p:sp>
          <p:nvSpPr>
            <p:cNvPr id="45" name="Pentagon 44"/>
            <p:cNvSpPr/>
            <p:nvPr/>
          </p:nvSpPr>
          <p:spPr>
            <a:xfrm>
              <a:off x="1409700" y="2113566"/>
              <a:ext cx="1796400" cy="1136165"/>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marL="87313" indent="-87313">
                <a:buFont typeface="Arial" panose="020B0604020202020204" pitchFamily="34" charset="0"/>
                <a:buChar char="•"/>
              </a:pPr>
              <a:r>
                <a:rPr lang="en-US" altLang="ko-KR" b="0" dirty="0" smtClean="0">
                  <a:solidFill>
                    <a:schemeClr val="tx1"/>
                  </a:solidFill>
                  <a:cs typeface="Arial" panose="020B0604020202020204" pitchFamily="34" charset="0"/>
                </a:rPr>
                <a:t>Claims </a:t>
              </a:r>
              <a:r>
                <a:rPr lang="en-US" altLang="ko-KR" b="0" dirty="0">
                  <a:solidFill>
                    <a:schemeClr val="tx1"/>
                  </a:solidFill>
                  <a:cs typeface="Arial" panose="020B0604020202020204" pitchFamily="34" charset="0"/>
                </a:rPr>
                <a:t>data from </a:t>
              </a:r>
              <a:r>
                <a:rPr lang="en-US" altLang="ko-KR" b="0" dirty="0" smtClean="0">
                  <a:solidFill>
                    <a:schemeClr val="tx1"/>
                  </a:solidFill>
                  <a:cs typeface="Arial" panose="020B0604020202020204" pitchFamily="34" charset="0"/>
                </a:rPr>
                <a:t>portal(s)</a:t>
              </a:r>
              <a:endParaRPr lang="en-US" altLang="ko-KR" b="0" dirty="0">
                <a:solidFill>
                  <a:schemeClr val="tx1"/>
                </a:solidFill>
                <a:cs typeface="Arial" panose="020B0604020202020204" pitchFamily="34" charset="0"/>
              </a:endParaRPr>
            </a:p>
            <a:p>
              <a:pPr marL="87313" indent="-87313">
                <a:buFont typeface="Arial" panose="020B0604020202020204" pitchFamily="34" charset="0"/>
                <a:buChar char="•"/>
              </a:pPr>
              <a:r>
                <a:rPr lang="en-US" altLang="ko-KR" b="0" dirty="0">
                  <a:solidFill>
                    <a:schemeClr val="tx1"/>
                  </a:solidFill>
                  <a:cs typeface="Arial" panose="020B0604020202020204" pitchFamily="34" charset="0"/>
                </a:rPr>
                <a:t>M</a:t>
              </a:r>
              <a:r>
                <a:rPr lang="en-US" altLang="ko-KR" b="0" dirty="0" smtClean="0">
                  <a:solidFill>
                    <a:schemeClr val="tx1"/>
                  </a:solidFill>
                  <a:cs typeface="Arial" panose="020B0604020202020204" pitchFamily="34" charset="0"/>
                </a:rPr>
                <a:t>eta </a:t>
              </a:r>
              <a:r>
                <a:rPr lang="en-US" altLang="ko-KR" b="0" dirty="0">
                  <a:solidFill>
                    <a:schemeClr val="tx1"/>
                  </a:solidFill>
                  <a:cs typeface="Arial" panose="020B0604020202020204" pitchFamily="34" charset="0"/>
                </a:rPr>
                <a:t>data from imaging </a:t>
              </a:r>
              <a:r>
                <a:rPr lang="en-US" altLang="ko-KR" b="0" dirty="0" smtClean="0">
                  <a:solidFill>
                    <a:schemeClr val="tx1"/>
                  </a:solidFill>
                  <a:cs typeface="Arial" panose="020B0604020202020204" pitchFamily="34" charset="0"/>
                </a:rPr>
                <a:t>archive</a:t>
              </a:r>
              <a:endParaRPr lang="en-US" altLang="ko-KR" b="0" dirty="0">
                <a:solidFill>
                  <a:schemeClr val="tx1"/>
                </a:solidFill>
                <a:cs typeface="Arial" panose="020B0604020202020204" pitchFamily="34" charset="0"/>
              </a:endParaRPr>
            </a:p>
            <a:p>
              <a:pPr marL="87313" indent="-87313">
                <a:buFont typeface="Arial" panose="020B0604020202020204" pitchFamily="34" charset="0"/>
                <a:buChar char="•"/>
              </a:pPr>
              <a:r>
                <a:rPr lang="en-US" altLang="ko-KR" b="0" dirty="0">
                  <a:solidFill>
                    <a:schemeClr val="tx1"/>
                  </a:solidFill>
                  <a:cs typeface="Arial" panose="020B0604020202020204" pitchFamily="34" charset="0"/>
                </a:rPr>
                <a:t>I</a:t>
              </a:r>
              <a:r>
                <a:rPr lang="en-US" altLang="ko-KR" b="0" dirty="0" smtClean="0">
                  <a:solidFill>
                    <a:schemeClr val="tx1"/>
                  </a:solidFill>
                  <a:cs typeface="Arial" panose="020B0604020202020204" pitchFamily="34" charset="0"/>
                </a:rPr>
                <a:t>mage(s</a:t>
              </a:r>
              <a:r>
                <a:rPr lang="en-US" altLang="ko-KR" b="0" dirty="0">
                  <a:solidFill>
                    <a:schemeClr val="tx1"/>
                  </a:solidFill>
                  <a:cs typeface="Arial" panose="020B0604020202020204" pitchFamily="34" charset="0"/>
                </a:rPr>
                <a:t>) from imaging archive (pdf) </a:t>
              </a:r>
              <a:endParaRPr lang="de-DE" b="0" dirty="0">
                <a:solidFill>
                  <a:schemeClr val="tx1"/>
                </a:solidFill>
                <a:cs typeface="Arial" panose="020B0604020202020204" pitchFamily="34" charset="0"/>
              </a:endParaRPr>
            </a:p>
          </p:txBody>
        </p:sp>
        <p:sp>
          <p:nvSpPr>
            <p:cNvPr id="46" name="Pentagon 45"/>
            <p:cNvSpPr/>
            <p:nvPr/>
          </p:nvSpPr>
          <p:spPr>
            <a:xfrm>
              <a:off x="3358143" y="2113566"/>
              <a:ext cx="1796400" cy="1136165"/>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marL="87313" indent="-87313">
                <a:buFont typeface="Arial" panose="020B0604020202020204" pitchFamily="34" charset="0"/>
                <a:buChar char="•"/>
              </a:pPr>
              <a:r>
                <a:rPr lang="en-US" altLang="ko-KR" b="0" dirty="0" smtClean="0">
                  <a:solidFill>
                    <a:schemeClr val="tx1"/>
                  </a:solidFill>
                  <a:cs typeface="Arial" panose="020B0604020202020204" pitchFamily="34" charset="0"/>
                </a:rPr>
                <a:t>Policy </a:t>
              </a:r>
              <a:r>
                <a:rPr lang="en-US" altLang="ko-KR" b="0" dirty="0">
                  <a:solidFill>
                    <a:schemeClr val="tx1"/>
                  </a:solidFill>
                  <a:cs typeface="Arial" panose="020B0604020202020204" pitchFamily="34" charset="0"/>
                </a:rPr>
                <a:t>identification </a:t>
              </a:r>
              <a:r>
                <a:rPr lang="en-US" altLang="ko-KR" b="0" dirty="0" smtClean="0">
                  <a:solidFill>
                    <a:schemeClr val="tx1"/>
                  </a:solidFill>
                  <a:cs typeface="Arial" panose="020B0604020202020204" pitchFamily="34" charset="0"/>
                </a:rPr>
                <a:t>info</a:t>
              </a:r>
              <a:endParaRPr lang="en-US" altLang="ko-KR" b="0" dirty="0">
                <a:solidFill>
                  <a:schemeClr val="tx1"/>
                </a:solidFill>
                <a:cs typeface="Arial" panose="020B0604020202020204" pitchFamily="34" charset="0"/>
              </a:endParaRPr>
            </a:p>
            <a:p>
              <a:pPr marL="87313" indent="-87313">
                <a:buFont typeface="Arial" panose="020B0604020202020204" pitchFamily="34" charset="0"/>
                <a:buChar char="•"/>
              </a:pPr>
              <a:r>
                <a:rPr lang="en-US" altLang="ko-KR" b="0" dirty="0">
                  <a:solidFill>
                    <a:schemeClr val="tx1"/>
                  </a:solidFill>
                  <a:cs typeface="Arial" panose="020B0604020202020204" pitchFamily="34" charset="0"/>
                </a:rPr>
                <a:t>M</a:t>
              </a:r>
              <a:r>
                <a:rPr lang="en-US" altLang="ko-KR" b="0" dirty="0" smtClean="0">
                  <a:solidFill>
                    <a:schemeClr val="tx1"/>
                  </a:solidFill>
                  <a:cs typeface="Arial" panose="020B0604020202020204" pitchFamily="34" charset="0"/>
                </a:rPr>
                <a:t>ember identification </a:t>
              </a:r>
              <a:r>
                <a:rPr lang="en-US" altLang="ko-KR" b="0" dirty="0">
                  <a:solidFill>
                    <a:schemeClr val="tx1"/>
                  </a:solidFill>
                  <a:cs typeface="Arial" panose="020B0604020202020204" pitchFamily="34" charset="0"/>
                </a:rPr>
                <a:t>info</a:t>
              </a:r>
            </a:p>
            <a:p>
              <a:pPr marL="87313" indent="-87313">
                <a:buFont typeface="Arial" panose="020B0604020202020204" pitchFamily="34" charset="0"/>
                <a:buChar char="•"/>
              </a:pPr>
              <a:r>
                <a:rPr lang="en-US" altLang="ko-KR" b="0" dirty="0">
                  <a:solidFill>
                    <a:schemeClr val="tx1"/>
                  </a:solidFill>
                  <a:cs typeface="Arial" panose="020B0604020202020204" pitchFamily="34" charset="0"/>
                </a:rPr>
                <a:t>M</a:t>
              </a:r>
              <a:r>
                <a:rPr lang="en-US" altLang="ko-KR" b="0" dirty="0" smtClean="0">
                  <a:solidFill>
                    <a:schemeClr val="tx1"/>
                  </a:solidFill>
                  <a:cs typeface="Arial" panose="020B0604020202020204" pitchFamily="34" charset="0"/>
                </a:rPr>
                <a:t>ember </a:t>
              </a:r>
              <a:r>
                <a:rPr lang="en-US" altLang="ko-KR" b="0" dirty="0">
                  <a:solidFill>
                    <a:schemeClr val="tx1"/>
                  </a:solidFill>
                  <a:cs typeface="Arial" panose="020B0604020202020204" pitchFamily="34" charset="0"/>
                </a:rPr>
                <a:t>group identification </a:t>
              </a:r>
              <a:r>
                <a:rPr lang="en-US" altLang="ko-KR" b="0" dirty="0" smtClean="0">
                  <a:solidFill>
                    <a:schemeClr val="tx1"/>
                  </a:solidFill>
                  <a:cs typeface="Arial" panose="020B0604020202020204" pitchFamily="34" charset="0"/>
                </a:rPr>
                <a:t>info</a:t>
              </a:r>
              <a:endParaRPr lang="en-US" altLang="ko-KR" b="0" dirty="0">
                <a:solidFill>
                  <a:schemeClr val="tx1"/>
                </a:solidFill>
                <a:cs typeface="Arial" panose="020B0604020202020204" pitchFamily="34" charset="0"/>
              </a:endParaRPr>
            </a:p>
            <a:p>
              <a:pPr marL="87313" indent="-87313">
                <a:buFont typeface="Arial" panose="020B0604020202020204" pitchFamily="34" charset="0"/>
                <a:buChar char="•"/>
              </a:pPr>
              <a:r>
                <a:rPr lang="en-US" altLang="ko-KR" b="0" dirty="0">
                  <a:solidFill>
                    <a:schemeClr val="tx1"/>
                  </a:solidFill>
                  <a:cs typeface="Arial" panose="020B0604020202020204" pitchFamily="34" charset="0"/>
                </a:rPr>
                <a:t>M</a:t>
              </a:r>
              <a:r>
                <a:rPr lang="en-US" altLang="ko-KR" b="0" dirty="0" smtClean="0">
                  <a:solidFill>
                    <a:schemeClr val="tx1"/>
                  </a:solidFill>
                  <a:cs typeface="Arial" panose="020B0604020202020204" pitchFamily="34" charset="0"/>
                </a:rPr>
                <a:t>eta </a:t>
              </a:r>
              <a:r>
                <a:rPr lang="en-US" altLang="ko-KR" b="0" dirty="0">
                  <a:solidFill>
                    <a:schemeClr val="tx1"/>
                  </a:solidFill>
                  <a:cs typeface="Arial" panose="020B0604020202020204" pitchFamily="34" charset="0"/>
                </a:rPr>
                <a:t>data from imaging archive</a:t>
              </a:r>
              <a:br>
                <a:rPr lang="en-US" altLang="ko-KR" b="0" dirty="0">
                  <a:solidFill>
                    <a:schemeClr val="tx1"/>
                  </a:solidFill>
                  <a:cs typeface="Arial" panose="020B0604020202020204" pitchFamily="34" charset="0"/>
                </a:rPr>
              </a:br>
              <a:r>
                <a:rPr lang="en-US" altLang="ko-KR" b="0" dirty="0">
                  <a:solidFill>
                    <a:schemeClr val="tx1"/>
                  </a:solidFill>
                  <a:cs typeface="Arial" panose="020B0604020202020204" pitchFamily="34" charset="0"/>
                </a:rPr>
                <a:t/>
              </a:r>
              <a:br>
                <a:rPr lang="en-US" altLang="ko-KR" b="0" dirty="0">
                  <a:solidFill>
                    <a:schemeClr val="tx1"/>
                  </a:solidFill>
                  <a:cs typeface="Arial" panose="020B0604020202020204" pitchFamily="34" charset="0"/>
                </a:rPr>
              </a:br>
              <a:endParaRPr lang="en-US" b="0" dirty="0">
                <a:solidFill>
                  <a:schemeClr val="tx1"/>
                </a:solidFill>
                <a:cs typeface="Arial" panose="020B0604020202020204" pitchFamily="34" charset="0"/>
              </a:endParaRPr>
            </a:p>
          </p:txBody>
        </p:sp>
        <p:sp>
          <p:nvSpPr>
            <p:cNvPr id="47" name="Pentagon 46"/>
            <p:cNvSpPr/>
            <p:nvPr/>
          </p:nvSpPr>
          <p:spPr>
            <a:xfrm>
              <a:off x="5306586" y="2113566"/>
              <a:ext cx="1796400" cy="1136165"/>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marL="87313" indent="-87313">
                <a:buFont typeface="Arial" panose="020B0604020202020204" pitchFamily="34" charset="0"/>
                <a:buChar char="•"/>
              </a:pPr>
              <a:r>
                <a:rPr lang="de-DE" altLang="ko-KR" b="0" i="1" dirty="0">
                  <a:solidFill>
                    <a:schemeClr val="tx1"/>
                  </a:solidFill>
                  <a:cs typeface="Arial" panose="020B0604020202020204" pitchFamily="34" charset="0"/>
                </a:rPr>
                <a:t>N/A</a:t>
              </a:r>
            </a:p>
          </p:txBody>
        </p:sp>
        <p:sp>
          <p:nvSpPr>
            <p:cNvPr id="48" name="Pentagon 47"/>
            <p:cNvSpPr/>
            <p:nvPr/>
          </p:nvSpPr>
          <p:spPr>
            <a:xfrm>
              <a:off x="7255028" y="2113566"/>
              <a:ext cx="1796400" cy="1136165"/>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marL="87313" indent="-87313">
                <a:buFont typeface="Arial" panose="020B0604020202020204" pitchFamily="34" charset="0"/>
                <a:buChar char="•"/>
              </a:pPr>
              <a:r>
                <a:rPr lang="en-US" altLang="ko-KR" b="0" dirty="0" smtClean="0">
                  <a:solidFill>
                    <a:schemeClr val="tx1"/>
                  </a:solidFill>
                  <a:cs typeface="Arial" panose="020B0604020202020204" pitchFamily="34" charset="0"/>
                </a:rPr>
                <a:t>Special </a:t>
              </a:r>
              <a:r>
                <a:rPr lang="en-US" altLang="ko-KR" b="0" dirty="0">
                  <a:solidFill>
                    <a:schemeClr val="tx1"/>
                  </a:solidFill>
                  <a:cs typeface="Arial" panose="020B0604020202020204" pitchFamily="34" charset="0"/>
                </a:rPr>
                <a:t>conditions on members (e.g. </a:t>
              </a:r>
              <a:r>
                <a:rPr lang="en-US" altLang="ko-KR" b="0" dirty="0" smtClean="0">
                  <a:solidFill>
                    <a:schemeClr val="tx1"/>
                  </a:solidFill>
                  <a:cs typeface="Arial" panose="020B0604020202020204" pitchFamily="34" charset="0"/>
                </a:rPr>
                <a:t>segment)</a:t>
              </a:r>
              <a:endParaRPr lang="en-US" altLang="ko-KR" b="0" dirty="0">
                <a:solidFill>
                  <a:schemeClr val="tx1"/>
                </a:solidFill>
                <a:cs typeface="Arial" panose="020B0604020202020204" pitchFamily="34" charset="0"/>
              </a:endParaRPr>
            </a:p>
            <a:p>
              <a:pPr marL="87313" indent="-87313">
                <a:buFont typeface="Arial" panose="020B0604020202020204" pitchFamily="34" charset="0"/>
                <a:buChar char="•"/>
              </a:pPr>
              <a:r>
                <a:rPr lang="en-US" altLang="ko-KR" b="0" dirty="0">
                  <a:solidFill>
                    <a:schemeClr val="tx1"/>
                  </a:solidFill>
                  <a:cs typeface="Arial" panose="020B0604020202020204" pitchFamily="34" charset="0"/>
                </a:rPr>
                <a:t>M</a:t>
              </a:r>
              <a:r>
                <a:rPr lang="en-US" altLang="ko-KR" b="0" dirty="0" smtClean="0">
                  <a:solidFill>
                    <a:schemeClr val="tx1"/>
                  </a:solidFill>
                  <a:cs typeface="Arial" panose="020B0604020202020204" pitchFamily="34" charset="0"/>
                </a:rPr>
                <a:t>ember </a:t>
              </a:r>
              <a:r>
                <a:rPr lang="en-US" altLang="ko-KR" b="0" dirty="0">
                  <a:solidFill>
                    <a:schemeClr val="tx1"/>
                  </a:solidFill>
                  <a:cs typeface="Arial" panose="020B0604020202020204" pitchFamily="34" charset="0"/>
                </a:rPr>
                <a:t>info</a:t>
              </a:r>
              <a:endParaRPr lang="en-US" altLang="ko-KR" b="0" dirty="0" smtClean="0">
                <a:solidFill>
                  <a:schemeClr val="tx1"/>
                </a:solidFill>
                <a:cs typeface="Arial" panose="020B0604020202020204" pitchFamily="34" charset="0"/>
              </a:endParaRPr>
            </a:p>
            <a:p>
              <a:pPr marL="87313" indent="-87313">
                <a:buFont typeface="Arial" panose="020B0604020202020204" pitchFamily="34" charset="0"/>
                <a:buChar char="•"/>
              </a:pPr>
              <a:r>
                <a:rPr lang="en-US" altLang="ko-KR" b="0" dirty="0">
                  <a:solidFill>
                    <a:schemeClr val="tx1"/>
                  </a:solidFill>
                  <a:cs typeface="Arial" panose="020B0604020202020204" pitchFamily="34" charset="0"/>
                </a:rPr>
                <a:t>M</a:t>
              </a:r>
              <a:r>
                <a:rPr lang="en-US" altLang="ko-KR" b="0" dirty="0" smtClean="0">
                  <a:solidFill>
                    <a:schemeClr val="tx1"/>
                  </a:solidFill>
                  <a:cs typeface="Arial" panose="020B0604020202020204" pitchFamily="34" charset="0"/>
                </a:rPr>
                <a:t>ember </a:t>
              </a:r>
              <a:r>
                <a:rPr lang="en-US" altLang="ko-KR" b="0" dirty="0">
                  <a:solidFill>
                    <a:schemeClr val="tx1"/>
                  </a:solidFill>
                  <a:cs typeface="Arial" panose="020B0604020202020204" pitchFamily="34" charset="0"/>
                </a:rPr>
                <a:t>group info</a:t>
              </a:r>
            </a:p>
            <a:p>
              <a:pPr marL="87313" indent="-87313">
                <a:buFont typeface="Arial" panose="020B0604020202020204" pitchFamily="34" charset="0"/>
                <a:buChar char="•"/>
              </a:pPr>
              <a:r>
                <a:rPr lang="en-US" altLang="ko-KR" b="0" dirty="0">
                  <a:solidFill>
                    <a:schemeClr val="tx1"/>
                  </a:solidFill>
                  <a:cs typeface="Arial" panose="020B0604020202020204" pitchFamily="34" charset="0"/>
                </a:rPr>
                <a:t>B</a:t>
              </a:r>
              <a:r>
                <a:rPr lang="en-US" altLang="ko-KR" b="0" dirty="0" smtClean="0">
                  <a:solidFill>
                    <a:schemeClr val="tx1"/>
                  </a:solidFill>
                  <a:cs typeface="Arial" panose="020B0604020202020204" pitchFamily="34" charset="0"/>
                </a:rPr>
                <a:t>lack/grey </a:t>
              </a:r>
              <a:r>
                <a:rPr lang="en-US" altLang="ko-KR" b="0" dirty="0">
                  <a:solidFill>
                    <a:schemeClr val="tx1"/>
                  </a:solidFill>
                  <a:cs typeface="Arial" panose="020B0604020202020204" pitchFamily="34" charset="0"/>
                </a:rPr>
                <a:t>list info </a:t>
              </a:r>
              <a:r>
                <a:rPr lang="en-US" altLang="ko-KR" b="0" dirty="0" smtClean="0">
                  <a:solidFill>
                    <a:schemeClr val="tx1"/>
                  </a:solidFill>
                  <a:cs typeface="Arial" panose="020B0604020202020204" pitchFamily="34" charset="0"/>
                </a:rPr>
                <a:t>on </a:t>
              </a:r>
              <a:r>
                <a:rPr lang="en-US" altLang="ko-KR" b="0" dirty="0">
                  <a:solidFill>
                    <a:schemeClr val="tx1"/>
                  </a:solidFill>
                  <a:cs typeface="Arial" panose="020B0604020202020204" pitchFamily="34" charset="0"/>
                </a:rPr>
                <a:t>members </a:t>
              </a:r>
              <a:endParaRPr lang="en-US" b="0" dirty="0">
                <a:solidFill>
                  <a:schemeClr val="tx1"/>
                </a:solidFill>
                <a:cs typeface="Arial" panose="020B0604020202020204" pitchFamily="34" charset="0"/>
              </a:endParaRPr>
            </a:p>
          </p:txBody>
        </p:sp>
        <p:sp>
          <p:nvSpPr>
            <p:cNvPr id="50" name="Pentagon 49"/>
            <p:cNvSpPr/>
            <p:nvPr/>
          </p:nvSpPr>
          <p:spPr>
            <a:xfrm>
              <a:off x="1409700" y="3630619"/>
              <a:ext cx="1796400" cy="1136165"/>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marL="87313" indent="-87313">
                <a:buFont typeface="Arial" panose="020B0604020202020204" pitchFamily="34" charset="0"/>
                <a:buChar char="•"/>
              </a:pPr>
              <a:r>
                <a:rPr lang="de-DE" altLang="ko-KR" b="0" i="1" dirty="0">
                  <a:solidFill>
                    <a:schemeClr val="tx1"/>
                  </a:solidFill>
                  <a:cs typeface="Arial" panose="020B0604020202020204" pitchFamily="34" charset="0"/>
                </a:rPr>
                <a:t>N/A</a:t>
              </a:r>
            </a:p>
          </p:txBody>
        </p:sp>
        <p:sp>
          <p:nvSpPr>
            <p:cNvPr id="51" name="Pentagon 50"/>
            <p:cNvSpPr/>
            <p:nvPr/>
          </p:nvSpPr>
          <p:spPr>
            <a:xfrm>
              <a:off x="3358143" y="3630619"/>
              <a:ext cx="1796400" cy="1136165"/>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marL="87313" indent="-87313">
                <a:buFont typeface="Arial" panose="020B0604020202020204" pitchFamily="34" charset="0"/>
                <a:buChar char="•"/>
              </a:pPr>
              <a:r>
                <a:rPr lang="en-US" altLang="ko-KR" b="0" dirty="0" smtClean="0">
                  <a:solidFill>
                    <a:schemeClr val="tx1"/>
                  </a:solidFill>
                  <a:cs typeface="Arial" panose="020B0604020202020204" pitchFamily="34" charset="0"/>
                </a:rPr>
                <a:t>Care </a:t>
              </a:r>
              <a:r>
                <a:rPr lang="en-US" altLang="ko-KR" b="0" dirty="0">
                  <a:solidFill>
                    <a:schemeClr val="tx1"/>
                  </a:solidFill>
                  <a:cs typeface="Arial" panose="020B0604020202020204" pitchFamily="34" charset="0"/>
                </a:rPr>
                <a:t>provider, network, panel identification info</a:t>
              </a:r>
            </a:p>
            <a:p>
              <a:pPr marL="87313" indent="-87313">
                <a:buFont typeface="Arial" panose="020B0604020202020204" pitchFamily="34" charset="0"/>
                <a:buChar char="•"/>
              </a:pPr>
              <a:r>
                <a:rPr lang="en-US" altLang="ko-KR" b="0" dirty="0">
                  <a:solidFill>
                    <a:schemeClr val="tx1"/>
                  </a:solidFill>
                  <a:cs typeface="Arial" panose="020B0604020202020204" pitchFamily="34" charset="0"/>
                </a:rPr>
                <a:t>P</a:t>
              </a:r>
              <a:r>
                <a:rPr lang="en-US" altLang="ko-KR" b="0" dirty="0" smtClean="0">
                  <a:solidFill>
                    <a:schemeClr val="tx1"/>
                  </a:solidFill>
                  <a:cs typeface="Arial" panose="020B0604020202020204" pitchFamily="34" charset="0"/>
                </a:rPr>
                <a:t>re-approval </a:t>
              </a:r>
              <a:r>
                <a:rPr lang="en-US" altLang="ko-KR" b="0" dirty="0">
                  <a:solidFill>
                    <a:schemeClr val="tx1"/>
                  </a:solidFill>
                  <a:cs typeface="Arial" panose="020B0604020202020204" pitchFamily="34" charset="0"/>
                </a:rPr>
                <a:t>info</a:t>
              </a:r>
              <a:endParaRPr lang="en-US" b="0" dirty="0">
                <a:solidFill>
                  <a:schemeClr val="tx1"/>
                </a:solidFill>
                <a:cs typeface="Arial" panose="020B0604020202020204" pitchFamily="34" charset="0"/>
              </a:endParaRPr>
            </a:p>
          </p:txBody>
        </p:sp>
        <p:sp>
          <p:nvSpPr>
            <p:cNvPr id="52" name="Pentagon 51"/>
            <p:cNvSpPr/>
            <p:nvPr/>
          </p:nvSpPr>
          <p:spPr>
            <a:xfrm>
              <a:off x="5306586" y="3630619"/>
              <a:ext cx="1796400" cy="1136165"/>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marL="87313" indent="-87313">
                <a:buFont typeface="Arial" panose="020B0604020202020204" pitchFamily="34" charset="0"/>
                <a:buChar char="•"/>
              </a:pPr>
              <a:r>
                <a:rPr lang="en-US" altLang="ko-KR" b="0" dirty="0" smtClean="0">
                  <a:solidFill>
                    <a:schemeClr val="tx1"/>
                  </a:solidFill>
                  <a:cs typeface="Arial" panose="020B0604020202020204" pitchFamily="34" charset="0"/>
                </a:rPr>
                <a:t>Care </a:t>
              </a:r>
              <a:r>
                <a:rPr lang="en-US" altLang="ko-KR" b="0" dirty="0">
                  <a:solidFill>
                    <a:schemeClr val="tx1"/>
                  </a:solidFill>
                  <a:cs typeface="Arial" panose="020B0604020202020204" pitchFamily="34" charset="0"/>
                </a:rPr>
                <a:t>provider, network, panel info</a:t>
              </a:r>
            </a:p>
            <a:p>
              <a:pPr marL="87313" indent="-87313">
                <a:buFont typeface="Arial" panose="020B0604020202020204" pitchFamily="34" charset="0"/>
                <a:buChar char="•"/>
              </a:pPr>
              <a:r>
                <a:rPr lang="en-US" altLang="ko-KR" b="0" dirty="0">
                  <a:solidFill>
                    <a:schemeClr val="tx1"/>
                  </a:solidFill>
                  <a:cs typeface="Arial" panose="020B0604020202020204" pitchFamily="34" charset="0"/>
                </a:rPr>
                <a:t>B</a:t>
              </a:r>
              <a:r>
                <a:rPr lang="en-US" altLang="ko-KR" b="0" dirty="0" smtClean="0">
                  <a:solidFill>
                    <a:schemeClr val="tx1"/>
                  </a:solidFill>
                  <a:cs typeface="Arial" panose="020B0604020202020204" pitchFamily="34" charset="0"/>
                </a:rPr>
                <a:t>lack </a:t>
              </a:r>
              <a:r>
                <a:rPr lang="en-US" altLang="ko-KR" b="0" dirty="0">
                  <a:solidFill>
                    <a:schemeClr val="tx1"/>
                  </a:solidFill>
                  <a:cs typeface="Arial" panose="020B0604020202020204" pitchFamily="34" charset="0"/>
                </a:rPr>
                <a:t>/ grey list </a:t>
              </a:r>
              <a:r>
                <a:rPr lang="en-US" altLang="ko-KR" b="0" dirty="0" smtClean="0">
                  <a:solidFill>
                    <a:schemeClr val="tx1"/>
                  </a:solidFill>
                  <a:cs typeface="Arial" panose="020B0604020202020204" pitchFamily="34" charset="0"/>
                </a:rPr>
                <a:t>info on care providers</a:t>
              </a:r>
              <a:endParaRPr lang="en-US" altLang="ko-KR" b="0" dirty="0">
                <a:solidFill>
                  <a:schemeClr val="tx1"/>
                </a:solidFill>
                <a:cs typeface="Arial" panose="020B0604020202020204" pitchFamily="34" charset="0"/>
              </a:endParaRPr>
            </a:p>
            <a:p>
              <a:pPr marL="87313" indent="-87313">
                <a:buFont typeface="Arial" panose="020B0604020202020204" pitchFamily="34" charset="0"/>
                <a:buChar char="•"/>
              </a:pPr>
              <a:r>
                <a:rPr lang="en-US" altLang="ko-KR" b="0" dirty="0" smtClean="0">
                  <a:solidFill>
                    <a:schemeClr val="tx1"/>
                  </a:solidFill>
                  <a:cs typeface="Arial" panose="020B0604020202020204" pitchFamily="34" charset="0"/>
                </a:rPr>
                <a:t>Info on </a:t>
              </a:r>
              <a:r>
                <a:rPr lang="en-US" altLang="ko-KR" b="0" dirty="0">
                  <a:solidFill>
                    <a:schemeClr val="tx1"/>
                  </a:solidFill>
                  <a:cs typeface="Arial" panose="020B0604020202020204" pitchFamily="34" charset="0"/>
                </a:rPr>
                <a:t>agreements with care providers and </a:t>
              </a:r>
              <a:r>
                <a:rPr lang="en-US" altLang="ko-KR" b="0" dirty="0" smtClean="0">
                  <a:solidFill>
                    <a:schemeClr val="tx1"/>
                  </a:solidFill>
                  <a:cs typeface="Arial" panose="020B0604020202020204" pitchFamily="34" charset="0"/>
                </a:rPr>
                <a:t>panels</a:t>
              </a:r>
            </a:p>
            <a:p>
              <a:pPr marL="87313" indent="-87313">
                <a:buFont typeface="Arial" panose="020B0604020202020204" pitchFamily="34" charset="0"/>
                <a:buChar char="•"/>
              </a:pPr>
              <a:r>
                <a:rPr lang="en-US" altLang="ko-KR" b="0" dirty="0" smtClean="0">
                  <a:solidFill>
                    <a:schemeClr val="tx1"/>
                  </a:solidFill>
                  <a:cs typeface="Arial" panose="020B0604020202020204" pitchFamily="34" charset="0"/>
                </a:rPr>
                <a:t>Claims </a:t>
              </a:r>
              <a:r>
                <a:rPr lang="en-US" altLang="ko-KR" b="0" dirty="0">
                  <a:solidFill>
                    <a:schemeClr val="tx1"/>
                  </a:solidFill>
                  <a:cs typeface="Arial" panose="020B0604020202020204" pitchFamily="34" charset="0"/>
                </a:rPr>
                <a:t>info</a:t>
              </a:r>
              <a:endParaRPr lang="de-DE" altLang="ko-KR" b="0" dirty="0">
                <a:solidFill>
                  <a:schemeClr val="tx1"/>
                </a:solidFill>
                <a:cs typeface="Arial" panose="020B0604020202020204" pitchFamily="34" charset="0"/>
              </a:endParaRPr>
            </a:p>
          </p:txBody>
        </p:sp>
        <p:sp>
          <p:nvSpPr>
            <p:cNvPr id="53" name="Pentagon 52"/>
            <p:cNvSpPr/>
            <p:nvPr/>
          </p:nvSpPr>
          <p:spPr>
            <a:xfrm>
              <a:off x="7255028" y="3630619"/>
              <a:ext cx="1796400" cy="1136165"/>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marL="87313" indent="-87313">
                <a:buFont typeface="Arial" panose="020B0604020202020204" pitchFamily="34" charset="0"/>
                <a:buChar char="•"/>
              </a:pPr>
              <a:r>
                <a:rPr lang="en-US" altLang="ko-KR" b="0" dirty="0" smtClean="0">
                  <a:solidFill>
                    <a:schemeClr val="tx1"/>
                  </a:solidFill>
                  <a:cs typeface="Arial" panose="020B0604020202020204" pitchFamily="34" charset="0"/>
                </a:rPr>
                <a:t>Claims info</a:t>
              </a:r>
              <a:endParaRPr lang="de-DE" b="0" dirty="0">
                <a:solidFill>
                  <a:schemeClr val="tx1"/>
                </a:solidFill>
                <a:cs typeface="Arial" panose="020B0604020202020204" pitchFamily="34" charset="0"/>
              </a:endParaRPr>
            </a:p>
          </p:txBody>
        </p:sp>
        <p:sp>
          <p:nvSpPr>
            <p:cNvPr id="55" name="Pentagon 54"/>
            <p:cNvSpPr/>
            <p:nvPr/>
          </p:nvSpPr>
          <p:spPr>
            <a:xfrm>
              <a:off x="1409700" y="5147669"/>
              <a:ext cx="1796400" cy="1136165"/>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marL="87313" indent="-87313">
                <a:buFont typeface="Arial" panose="020B0604020202020204" pitchFamily="34" charset="0"/>
                <a:buChar char="•"/>
              </a:pPr>
              <a:r>
                <a:rPr lang="de-DE" altLang="ko-KR" b="0" i="1" dirty="0">
                  <a:solidFill>
                    <a:schemeClr val="tx1"/>
                  </a:solidFill>
                  <a:cs typeface="Arial" panose="020B0604020202020204" pitchFamily="34" charset="0"/>
                </a:rPr>
                <a:t>N/A</a:t>
              </a:r>
            </a:p>
          </p:txBody>
        </p:sp>
        <p:sp>
          <p:nvSpPr>
            <p:cNvPr id="56" name="Pentagon 55"/>
            <p:cNvSpPr/>
            <p:nvPr/>
          </p:nvSpPr>
          <p:spPr>
            <a:xfrm>
              <a:off x="3358143" y="5147669"/>
              <a:ext cx="1796400" cy="1136165"/>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marL="87313" indent="-87313">
                <a:buFont typeface="Arial" panose="020B0604020202020204" pitchFamily="34" charset="0"/>
                <a:buChar char="•"/>
              </a:pPr>
              <a:r>
                <a:rPr lang="de-DE" altLang="ko-KR" b="0" i="1" dirty="0">
                  <a:solidFill>
                    <a:schemeClr val="tx1"/>
                  </a:solidFill>
                  <a:cs typeface="Arial" panose="020B0604020202020204" pitchFamily="34" charset="0"/>
                </a:rPr>
                <a:t>N/A</a:t>
              </a:r>
            </a:p>
          </p:txBody>
        </p:sp>
        <p:sp>
          <p:nvSpPr>
            <p:cNvPr id="57" name="Pentagon 56"/>
            <p:cNvSpPr/>
            <p:nvPr/>
          </p:nvSpPr>
          <p:spPr>
            <a:xfrm>
              <a:off x="5306586" y="5147669"/>
              <a:ext cx="1796400" cy="1136165"/>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marL="87313" indent="-87313">
                <a:buFont typeface="Arial" panose="020B0604020202020204" pitchFamily="34" charset="0"/>
                <a:buChar char="•"/>
              </a:pPr>
              <a:r>
                <a:rPr lang="de-DE" altLang="ko-KR" b="0" i="1" dirty="0">
                  <a:solidFill>
                    <a:schemeClr val="tx1"/>
                  </a:solidFill>
                  <a:cs typeface="Arial" panose="020B0604020202020204" pitchFamily="34" charset="0"/>
                </a:rPr>
                <a:t>N/A</a:t>
              </a:r>
            </a:p>
          </p:txBody>
        </p:sp>
        <p:sp>
          <p:nvSpPr>
            <p:cNvPr id="58" name="Pentagon 57"/>
            <p:cNvSpPr/>
            <p:nvPr/>
          </p:nvSpPr>
          <p:spPr>
            <a:xfrm>
              <a:off x="7255028" y="5147669"/>
              <a:ext cx="1796400" cy="1136165"/>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marL="87313" indent="-87313">
                <a:buFont typeface="Arial" panose="020B0604020202020204" pitchFamily="34" charset="0"/>
                <a:buChar char="•"/>
              </a:pPr>
              <a:r>
                <a:rPr lang="de-DE" altLang="ko-KR" b="0" i="1" dirty="0">
                  <a:solidFill>
                    <a:schemeClr val="tx1"/>
                  </a:solidFill>
                  <a:cs typeface="Arial" panose="020B0604020202020204" pitchFamily="34" charset="0"/>
                </a:rPr>
                <a:t>N/A</a:t>
              </a:r>
            </a:p>
          </p:txBody>
        </p:sp>
        <p:grpSp>
          <p:nvGrpSpPr>
            <p:cNvPr id="6" name="Group 5"/>
            <p:cNvGrpSpPr/>
            <p:nvPr/>
          </p:nvGrpSpPr>
          <p:grpSpPr>
            <a:xfrm>
              <a:off x="1409700" y="1491122"/>
              <a:ext cx="7641728" cy="432000"/>
              <a:chOff x="1409700" y="1347354"/>
              <a:chExt cx="7641728" cy="432000"/>
            </a:xfrm>
          </p:grpSpPr>
          <p:sp>
            <p:nvSpPr>
              <p:cNvPr id="70" name="Pentagon 69"/>
              <p:cNvSpPr/>
              <p:nvPr/>
            </p:nvSpPr>
            <p:spPr>
              <a:xfrm>
                <a:off x="1409700" y="1347354"/>
                <a:ext cx="1796400" cy="432000"/>
              </a:xfrm>
              <a:prstGeom prst="homePlate">
                <a:avLst>
                  <a:gd name="adj" fmla="val 13397"/>
                </a:avLst>
              </a:prstGeom>
              <a:solidFill>
                <a:schemeClr val="accent1">
                  <a:lumMod val="20000"/>
                  <a:lumOff val="80000"/>
                </a:schemeClr>
              </a:soli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de-DE" dirty="0" smtClean="0">
                    <a:solidFill>
                      <a:schemeClr val="tx1"/>
                    </a:solidFill>
                    <a:cs typeface="Arial" panose="020B0604020202020204" pitchFamily="34" charset="0"/>
                  </a:rPr>
                  <a:t>Input</a:t>
                </a:r>
                <a:br>
                  <a:rPr lang="de-DE" dirty="0" smtClean="0">
                    <a:solidFill>
                      <a:schemeClr val="tx1"/>
                    </a:solidFill>
                    <a:cs typeface="Arial" panose="020B0604020202020204" pitchFamily="34" charset="0"/>
                  </a:rPr>
                </a:br>
                <a:r>
                  <a:rPr lang="de-DE" dirty="0" smtClean="0">
                    <a:solidFill>
                      <a:schemeClr val="tx1"/>
                    </a:solidFill>
                    <a:cs typeface="Arial" panose="020B0604020202020204" pitchFamily="34" charset="0"/>
                  </a:rPr>
                  <a:t>(Claims)</a:t>
                </a:r>
                <a:endParaRPr lang="de-DE" dirty="0">
                  <a:solidFill>
                    <a:schemeClr val="tx1"/>
                  </a:solidFill>
                  <a:cs typeface="Arial" panose="020B0604020202020204" pitchFamily="34" charset="0"/>
                </a:endParaRPr>
              </a:p>
            </p:txBody>
          </p:sp>
          <p:sp>
            <p:nvSpPr>
              <p:cNvPr id="71" name="Pentagon 70"/>
              <p:cNvSpPr/>
              <p:nvPr/>
            </p:nvSpPr>
            <p:spPr>
              <a:xfrm>
                <a:off x="3358143" y="1347354"/>
                <a:ext cx="1796400" cy="432000"/>
              </a:xfrm>
              <a:prstGeom prst="homePlate">
                <a:avLst>
                  <a:gd name="adj" fmla="val 13397"/>
                </a:avLst>
              </a:prstGeom>
              <a:solidFill>
                <a:schemeClr val="accent1">
                  <a:lumMod val="20000"/>
                  <a:lumOff val="80000"/>
                </a:schemeClr>
              </a:soli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de-DE" altLang="ko-KR" dirty="0">
                    <a:solidFill>
                      <a:schemeClr val="tx1"/>
                    </a:solidFill>
                    <a:cs typeface="Arial" panose="020B0604020202020204" pitchFamily="34" charset="0"/>
                  </a:rPr>
                  <a:t>Formal </a:t>
                </a:r>
                <a:r>
                  <a:rPr lang="de-DE" altLang="ko-KR" dirty="0" smtClean="0">
                    <a:solidFill>
                      <a:schemeClr val="tx1"/>
                    </a:solidFill>
                    <a:cs typeface="Arial" panose="020B0604020202020204" pitchFamily="34" charset="0"/>
                  </a:rPr>
                  <a:t>Validation</a:t>
                </a:r>
                <a:endParaRPr lang="de-DE" altLang="ko-KR" dirty="0">
                  <a:solidFill>
                    <a:schemeClr val="tx1"/>
                  </a:solidFill>
                  <a:cs typeface="Arial" panose="020B0604020202020204" pitchFamily="34" charset="0"/>
                </a:endParaRPr>
              </a:p>
            </p:txBody>
          </p:sp>
          <p:sp>
            <p:nvSpPr>
              <p:cNvPr id="72" name="Pentagon 71"/>
              <p:cNvSpPr/>
              <p:nvPr/>
            </p:nvSpPr>
            <p:spPr>
              <a:xfrm>
                <a:off x="5306586" y="1347354"/>
                <a:ext cx="1796400" cy="432000"/>
              </a:xfrm>
              <a:prstGeom prst="homePlate">
                <a:avLst>
                  <a:gd name="adj" fmla="val 13397"/>
                </a:avLst>
              </a:prstGeom>
              <a:solidFill>
                <a:schemeClr val="accent1">
                  <a:lumMod val="20000"/>
                  <a:lumOff val="80000"/>
                </a:schemeClr>
              </a:soli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de-DE" altLang="ko-KR" dirty="0">
                    <a:solidFill>
                      <a:schemeClr val="tx1"/>
                    </a:solidFill>
                    <a:cs typeface="Arial" panose="020B0604020202020204" pitchFamily="34" charset="0"/>
                  </a:rPr>
                  <a:t>Care </a:t>
                </a:r>
                <a:r>
                  <a:rPr lang="de-DE" altLang="ko-KR" dirty="0" smtClean="0">
                    <a:solidFill>
                      <a:schemeClr val="tx1"/>
                    </a:solidFill>
                    <a:cs typeface="Arial" panose="020B0604020202020204" pitchFamily="34" charset="0"/>
                  </a:rPr>
                  <a:t>Provider</a:t>
                </a:r>
                <a:br>
                  <a:rPr lang="de-DE" altLang="ko-KR" dirty="0" smtClean="0">
                    <a:solidFill>
                      <a:schemeClr val="tx1"/>
                    </a:solidFill>
                    <a:cs typeface="Arial" panose="020B0604020202020204" pitchFamily="34" charset="0"/>
                  </a:rPr>
                </a:br>
                <a:r>
                  <a:rPr lang="de-DE" altLang="ko-KR" dirty="0" smtClean="0">
                    <a:solidFill>
                      <a:schemeClr val="tx1"/>
                    </a:solidFill>
                    <a:cs typeface="Arial" panose="020B0604020202020204" pitchFamily="34" charset="0"/>
                  </a:rPr>
                  <a:t>Validation</a:t>
                </a:r>
                <a:endParaRPr lang="de-DE" altLang="ko-KR" dirty="0">
                  <a:solidFill>
                    <a:schemeClr val="tx1"/>
                  </a:solidFill>
                  <a:cs typeface="Arial" panose="020B0604020202020204" pitchFamily="34" charset="0"/>
                </a:endParaRPr>
              </a:p>
            </p:txBody>
          </p:sp>
          <p:sp>
            <p:nvSpPr>
              <p:cNvPr id="74" name="Pentagon 73"/>
              <p:cNvSpPr/>
              <p:nvPr/>
            </p:nvSpPr>
            <p:spPr>
              <a:xfrm>
                <a:off x="7255028" y="1347354"/>
                <a:ext cx="1796400" cy="432000"/>
              </a:xfrm>
              <a:prstGeom prst="homePlate">
                <a:avLst>
                  <a:gd name="adj" fmla="val 13397"/>
                </a:avLst>
              </a:prstGeom>
              <a:solidFill>
                <a:schemeClr val="accent1">
                  <a:lumMod val="20000"/>
                  <a:lumOff val="80000"/>
                </a:schemeClr>
              </a:soli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de-DE" altLang="ko-KR" dirty="0">
                    <a:solidFill>
                      <a:schemeClr val="tx1"/>
                    </a:solidFill>
                    <a:cs typeface="Arial" panose="020B0604020202020204" pitchFamily="34" charset="0"/>
                  </a:rPr>
                  <a:t>Customer </a:t>
                </a:r>
                <a:r>
                  <a:rPr lang="de-DE" altLang="ko-KR" dirty="0" smtClean="0">
                    <a:solidFill>
                      <a:schemeClr val="tx1"/>
                    </a:solidFill>
                    <a:cs typeface="Arial" panose="020B0604020202020204" pitchFamily="34" charset="0"/>
                  </a:rPr>
                  <a:t>Investigation</a:t>
                </a:r>
                <a:endParaRPr lang="de-DE" altLang="ko-KR" dirty="0">
                  <a:solidFill>
                    <a:schemeClr val="tx1"/>
                  </a:solidFill>
                  <a:cs typeface="Arial" panose="020B0604020202020204" pitchFamily="34" charset="0"/>
                </a:endParaRPr>
              </a:p>
            </p:txBody>
          </p:sp>
        </p:grpSp>
        <p:cxnSp>
          <p:nvCxnSpPr>
            <p:cNvPr id="49" name="Straight Connector 48"/>
            <p:cNvCxnSpPr/>
            <p:nvPr/>
          </p:nvCxnSpPr>
          <p:spPr>
            <a:xfrm>
              <a:off x="1244288" y="3440174"/>
              <a:ext cx="7885425" cy="0"/>
            </a:xfrm>
            <a:prstGeom prst="line">
              <a:avLst/>
            </a:prstGeom>
            <a:ln w="9525">
              <a:solidFill>
                <a:schemeClr val="bg1">
                  <a:lumMod val="50000"/>
                </a:schemeClr>
              </a:solidFill>
              <a:prstDash val="dash"/>
            </a:ln>
            <a:effectLst/>
          </p:spPr>
          <p:style>
            <a:lnRef idx="2">
              <a:schemeClr val="accent1"/>
            </a:lnRef>
            <a:fillRef idx="0">
              <a:schemeClr val="accent1"/>
            </a:fillRef>
            <a:effectRef idx="1">
              <a:schemeClr val="accent1"/>
            </a:effectRef>
            <a:fontRef idx="minor">
              <a:schemeClr val="tx1"/>
            </a:fontRef>
          </p:style>
        </p:cxnSp>
        <p:cxnSp>
          <p:nvCxnSpPr>
            <p:cNvPr id="54" name="Straight Connector 53"/>
            <p:cNvCxnSpPr/>
            <p:nvPr/>
          </p:nvCxnSpPr>
          <p:spPr>
            <a:xfrm>
              <a:off x="1244288" y="4957226"/>
              <a:ext cx="7885425" cy="0"/>
            </a:xfrm>
            <a:prstGeom prst="line">
              <a:avLst/>
            </a:prstGeom>
            <a:ln w="9525">
              <a:solidFill>
                <a:schemeClr val="bg1">
                  <a:lumMod val="50000"/>
                </a:schemeClr>
              </a:solidFill>
              <a:prstDash val="dash"/>
            </a:ln>
            <a:effectLst/>
          </p:spPr>
          <p:style>
            <a:lnRef idx="2">
              <a:schemeClr val="accent1"/>
            </a:lnRef>
            <a:fillRef idx="0">
              <a:schemeClr val="accent1"/>
            </a:fillRef>
            <a:effectRef idx="1">
              <a:schemeClr val="accent1"/>
            </a:effectRef>
            <a:fontRef idx="minor">
              <a:schemeClr val="tx1"/>
            </a:fontRef>
          </p:style>
        </p:cxnSp>
        <p:sp>
          <p:nvSpPr>
            <p:cNvPr id="59" name="Oval 58"/>
            <p:cNvSpPr/>
            <p:nvPr/>
          </p:nvSpPr>
          <p:spPr>
            <a:xfrm>
              <a:off x="776288" y="2015648"/>
              <a:ext cx="468000" cy="1332000"/>
            </a:xfrm>
            <a:prstGeom prst="ellipse">
              <a:avLst/>
            </a:prstGeom>
            <a:solidFill>
              <a:schemeClr val="bg1"/>
            </a:solidFill>
            <a:ln w="28575">
              <a:solidFill>
                <a:schemeClr val="bg1">
                  <a:lumMod val="50000"/>
                </a:schemeClr>
              </a:solidFill>
              <a:prstDash val="sysDot"/>
            </a:ln>
          </p:spPr>
          <p:txBody>
            <a:bodyPr vert="vert270" wrap="none" anchor="ctr">
              <a:noAutofit/>
            </a:bodyPr>
            <a:lstStyle/>
            <a:p>
              <a:pPr algn="ctr"/>
              <a:r>
                <a:rPr lang="en-US" altLang="ko-KR" dirty="0">
                  <a:solidFill>
                    <a:schemeClr val="tx2"/>
                  </a:solidFill>
                  <a:latin typeface="+mn-lt"/>
                  <a:ea typeface="ＭＳ Ｐゴシック" pitchFamily="34" charset="-128"/>
                </a:rPr>
                <a:t>Data coming</a:t>
              </a:r>
              <a:br>
                <a:rPr lang="en-US" altLang="ko-KR" dirty="0">
                  <a:solidFill>
                    <a:schemeClr val="tx2"/>
                  </a:solidFill>
                  <a:latin typeface="+mn-lt"/>
                  <a:ea typeface="ＭＳ Ｐゴシック" pitchFamily="34" charset="-128"/>
                </a:rPr>
              </a:br>
              <a:r>
                <a:rPr lang="en-US" altLang="ko-KR" dirty="0">
                  <a:solidFill>
                    <a:schemeClr val="tx2"/>
                  </a:solidFill>
                  <a:latin typeface="+mn-lt"/>
                  <a:ea typeface="ＭＳ Ｐゴシック" pitchFamily="34" charset="-128"/>
                </a:rPr>
                <a:t>from outside</a:t>
              </a:r>
              <a:endParaRPr lang="ko-KR" altLang="en-US" dirty="0">
                <a:solidFill>
                  <a:schemeClr val="tx2"/>
                </a:solidFill>
                <a:latin typeface="+mn-lt"/>
                <a:ea typeface="ＭＳ Ｐゴシック" pitchFamily="34" charset="-128"/>
              </a:endParaRPr>
            </a:p>
          </p:txBody>
        </p:sp>
        <p:sp>
          <p:nvSpPr>
            <p:cNvPr id="60" name="Oval 59"/>
            <p:cNvSpPr/>
            <p:nvPr/>
          </p:nvSpPr>
          <p:spPr>
            <a:xfrm>
              <a:off x="776288" y="3532700"/>
              <a:ext cx="468000" cy="1332000"/>
            </a:xfrm>
            <a:prstGeom prst="ellipse">
              <a:avLst/>
            </a:prstGeom>
            <a:solidFill>
              <a:schemeClr val="bg1"/>
            </a:solidFill>
            <a:ln w="28575">
              <a:solidFill>
                <a:schemeClr val="bg1">
                  <a:lumMod val="50000"/>
                </a:schemeClr>
              </a:solidFill>
              <a:prstDash val="sysDot"/>
            </a:ln>
          </p:spPr>
          <p:txBody>
            <a:bodyPr vert="vert270" wrap="none" anchor="ctr">
              <a:noAutofit/>
            </a:bodyPr>
            <a:lstStyle/>
            <a:p>
              <a:pPr algn="ctr"/>
              <a:r>
                <a:rPr lang="en-US" altLang="ko-KR" dirty="0">
                  <a:solidFill>
                    <a:schemeClr val="tx2"/>
                  </a:solidFill>
                  <a:latin typeface="+mn-lt"/>
                  <a:ea typeface="ＭＳ Ｐゴシック" pitchFamily="34" charset="-128"/>
                </a:rPr>
                <a:t>Data stored</a:t>
              </a:r>
              <a:br>
                <a:rPr lang="en-US" altLang="ko-KR" dirty="0">
                  <a:solidFill>
                    <a:schemeClr val="tx2"/>
                  </a:solidFill>
                  <a:latin typeface="+mn-lt"/>
                  <a:ea typeface="ＭＳ Ｐゴシック" pitchFamily="34" charset="-128"/>
                </a:rPr>
              </a:br>
              <a:r>
                <a:rPr lang="en-US" altLang="ko-KR" dirty="0">
                  <a:solidFill>
                    <a:schemeClr val="tx2"/>
                  </a:solidFill>
                  <a:latin typeface="+mn-lt"/>
                  <a:ea typeface="ＭＳ Ｐゴシック" pitchFamily="34" charset="-128"/>
                </a:rPr>
                <a:t>within </a:t>
              </a:r>
              <a:r>
                <a:rPr lang="en-US" altLang="ko-KR" dirty="0" smtClean="0">
                  <a:solidFill>
                    <a:schemeClr val="tx2"/>
                  </a:solidFill>
                  <a:latin typeface="+mn-lt"/>
                  <a:ea typeface="ＭＳ Ｐゴシック" pitchFamily="34" charset="-128"/>
                </a:rPr>
                <a:t>FINEOS</a:t>
              </a:r>
              <a:endParaRPr lang="ko-KR" altLang="en-US" dirty="0">
                <a:solidFill>
                  <a:schemeClr val="tx2"/>
                </a:solidFill>
                <a:latin typeface="+mn-lt"/>
                <a:ea typeface="ＭＳ Ｐゴシック" pitchFamily="34" charset="-128"/>
              </a:endParaRPr>
            </a:p>
          </p:txBody>
        </p:sp>
        <p:sp>
          <p:nvSpPr>
            <p:cNvPr id="61" name="Oval 60"/>
            <p:cNvSpPr/>
            <p:nvPr/>
          </p:nvSpPr>
          <p:spPr>
            <a:xfrm>
              <a:off x="776288" y="5049751"/>
              <a:ext cx="468000" cy="1332000"/>
            </a:xfrm>
            <a:prstGeom prst="ellipse">
              <a:avLst/>
            </a:prstGeom>
            <a:solidFill>
              <a:schemeClr val="bg1"/>
            </a:solidFill>
            <a:ln w="28575">
              <a:solidFill>
                <a:schemeClr val="bg1">
                  <a:lumMod val="50000"/>
                </a:schemeClr>
              </a:solidFill>
              <a:prstDash val="sysDot"/>
            </a:ln>
          </p:spPr>
          <p:txBody>
            <a:bodyPr vert="vert270" wrap="none" anchor="ctr">
              <a:noAutofit/>
            </a:bodyPr>
            <a:lstStyle/>
            <a:p>
              <a:pPr algn="ctr"/>
              <a:r>
                <a:rPr lang="en-US" altLang="ko-KR" dirty="0">
                  <a:solidFill>
                    <a:schemeClr val="tx2"/>
                  </a:solidFill>
                  <a:latin typeface="+mn-lt"/>
                  <a:ea typeface="ＭＳ Ｐゴシック" pitchFamily="34" charset="-128"/>
                </a:rPr>
                <a:t>Data going</a:t>
              </a:r>
              <a:br>
                <a:rPr lang="en-US" altLang="ko-KR" dirty="0">
                  <a:solidFill>
                    <a:schemeClr val="tx2"/>
                  </a:solidFill>
                  <a:latin typeface="+mn-lt"/>
                  <a:ea typeface="ＭＳ Ｐゴシック" pitchFamily="34" charset="-128"/>
                </a:rPr>
              </a:br>
              <a:r>
                <a:rPr lang="en-US" altLang="ko-KR" dirty="0">
                  <a:solidFill>
                    <a:schemeClr val="tx2"/>
                  </a:solidFill>
                  <a:latin typeface="+mn-lt"/>
                  <a:ea typeface="ＭＳ Ｐゴシック" pitchFamily="34" charset="-128"/>
                </a:rPr>
                <a:t>outwards</a:t>
              </a:r>
              <a:endParaRPr lang="ko-KR" altLang="en-US" dirty="0">
                <a:solidFill>
                  <a:schemeClr val="tx2"/>
                </a:solidFill>
                <a:latin typeface="+mn-lt"/>
                <a:ea typeface="ＭＳ Ｐゴシック" pitchFamily="34" charset="-128"/>
              </a:endParaRPr>
            </a:p>
          </p:txBody>
        </p:sp>
        <p:grpSp>
          <p:nvGrpSpPr>
            <p:cNvPr id="34" name="Group 33"/>
            <p:cNvGrpSpPr/>
            <p:nvPr/>
          </p:nvGrpSpPr>
          <p:grpSpPr>
            <a:xfrm>
              <a:off x="1409700" y="986552"/>
              <a:ext cx="7641728" cy="432000"/>
              <a:chOff x="4397828" y="827806"/>
              <a:chExt cx="4731171" cy="323130"/>
            </a:xfrm>
          </p:grpSpPr>
          <p:sp>
            <p:nvSpPr>
              <p:cNvPr id="41" name="Pentagon 40"/>
              <p:cNvSpPr/>
              <p:nvPr/>
            </p:nvSpPr>
            <p:spPr>
              <a:xfrm>
                <a:off x="4397828" y="827806"/>
                <a:ext cx="921871" cy="323130"/>
              </a:xfrm>
              <a:prstGeom prst="homePlate">
                <a:avLst>
                  <a:gd name="adj" fmla="val 13397"/>
                </a:avLst>
              </a:prstGeom>
              <a:solidFill>
                <a:schemeClr val="bg1">
                  <a:lumMod val="95000"/>
                </a:schemeClr>
              </a:solidFill>
              <a:ln w="3175">
                <a:no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de-DE" sz="1100" b="0" dirty="0">
                    <a:solidFill>
                      <a:schemeClr val="bg1">
                        <a:lumMod val="75000"/>
                      </a:schemeClr>
                    </a:solidFill>
                  </a:rPr>
                  <a:t>Pre-Approval</a:t>
                </a:r>
              </a:p>
            </p:txBody>
          </p:sp>
          <p:sp>
            <p:nvSpPr>
              <p:cNvPr id="42" name="Pentagon 41"/>
              <p:cNvSpPr/>
              <p:nvPr/>
            </p:nvSpPr>
            <p:spPr>
              <a:xfrm>
                <a:off x="5350153" y="827806"/>
                <a:ext cx="921871" cy="323130"/>
              </a:xfrm>
              <a:prstGeom prst="homePlate">
                <a:avLst>
                  <a:gd name="adj" fmla="val 13397"/>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de-DE" sz="1100" b="0" dirty="0">
                    <a:solidFill>
                      <a:schemeClr val="bg1"/>
                    </a:solidFill>
                  </a:rPr>
                  <a:t>Claims</a:t>
                </a:r>
                <a:br>
                  <a:rPr lang="de-DE" sz="1100" b="0" dirty="0">
                    <a:solidFill>
                      <a:schemeClr val="bg1"/>
                    </a:solidFill>
                  </a:rPr>
                </a:br>
                <a:r>
                  <a:rPr lang="de-DE" sz="1100" b="0" dirty="0">
                    <a:solidFill>
                      <a:schemeClr val="bg1"/>
                    </a:solidFill>
                  </a:rPr>
                  <a:t>(</a:t>
                </a:r>
                <a:r>
                  <a:rPr lang="en-US" altLang="ko-KR" sz="1100" b="0" dirty="0">
                    <a:solidFill>
                      <a:schemeClr val="bg1"/>
                    </a:solidFill>
                  </a:rPr>
                  <a:t>Indemnity &amp; Cash)</a:t>
                </a:r>
                <a:endParaRPr lang="de-DE" sz="1100" b="0" dirty="0">
                  <a:solidFill>
                    <a:schemeClr val="bg1"/>
                  </a:solidFill>
                </a:endParaRPr>
              </a:p>
            </p:txBody>
          </p:sp>
          <p:sp>
            <p:nvSpPr>
              <p:cNvPr id="43" name="Rectangle 42"/>
              <p:cNvSpPr/>
              <p:nvPr/>
            </p:nvSpPr>
            <p:spPr>
              <a:xfrm>
                <a:off x="6302478" y="827806"/>
                <a:ext cx="921871" cy="323130"/>
              </a:xfrm>
              <a:prstGeom prst="rect">
                <a:avLst/>
              </a:prstGeom>
              <a:solidFill>
                <a:schemeClr val="bg1">
                  <a:lumMod val="95000"/>
                </a:schemeClr>
              </a:solidFill>
              <a:ln w="3175">
                <a:no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de-DE" sz="1100" b="0" dirty="0">
                    <a:solidFill>
                      <a:schemeClr val="bg1">
                        <a:lumMod val="75000"/>
                      </a:schemeClr>
                    </a:solidFill>
                  </a:rPr>
                  <a:t>Reimbursement</a:t>
                </a:r>
              </a:p>
            </p:txBody>
          </p:sp>
          <p:sp>
            <p:nvSpPr>
              <p:cNvPr id="44" name="Rectangle 43"/>
              <p:cNvSpPr/>
              <p:nvPr/>
            </p:nvSpPr>
            <p:spPr>
              <a:xfrm>
                <a:off x="8207128" y="827806"/>
                <a:ext cx="921871" cy="323130"/>
              </a:xfrm>
              <a:prstGeom prst="rect">
                <a:avLst/>
              </a:prstGeom>
              <a:solidFill>
                <a:schemeClr val="bg1">
                  <a:lumMod val="95000"/>
                </a:schemeClr>
              </a:solidFill>
              <a:ln w="3175">
                <a:no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de-DE" sz="1100" b="0" dirty="0">
                    <a:solidFill>
                      <a:schemeClr val="bg1">
                        <a:lumMod val="75000"/>
                      </a:schemeClr>
                    </a:solidFill>
                  </a:rPr>
                  <a:t>Non-core</a:t>
                </a:r>
              </a:p>
            </p:txBody>
          </p:sp>
          <p:sp>
            <p:nvSpPr>
              <p:cNvPr id="62" name="Rectangle 61"/>
              <p:cNvSpPr/>
              <p:nvPr/>
            </p:nvSpPr>
            <p:spPr>
              <a:xfrm>
                <a:off x="7254803" y="827806"/>
                <a:ext cx="921871" cy="323130"/>
              </a:xfrm>
              <a:prstGeom prst="rect">
                <a:avLst/>
              </a:prstGeom>
              <a:solidFill>
                <a:schemeClr val="bg1">
                  <a:lumMod val="95000"/>
                </a:schemeClr>
              </a:solidFill>
              <a:ln w="3175">
                <a:no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de-DE" sz="1100" b="0" dirty="0">
                    <a:solidFill>
                      <a:schemeClr val="bg1">
                        <a:lumMod val="75000"/>
                      </a:schemeClr>
                    </a:solidFill>
                  </a:rPr>
                  <a:t>Care Provider Mgmt.</a:t>
                </a:r>
              </a:p>
            </p:txBody>
          </p:sp>
        </p:grpSp>
      </p:grpSp>
    </p:spTree>
    <p:extLst>
      <p:ext uri="{BB962C8B-B14F-4D97-AF65-F5344CB8AC3E}">
        <p14:creationId xmlns:p14="http://schemas.microsoft.com/office/powerpoint/2010/main" val="22896067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 name="Title 27"/>
          <p:cNvSpPr>
            <a:spLocks noGrp="1"/>
          </p:cNvSpPr>
          <p:nvPr>
            <p:ph type="title"/>
          </p:nvPr>
        </p:nvSpPr>
        <p:spPr/>
        <p:txBody>
          <a:bodyPr/>
          <a:lstStyle/>
          <a:p>
            <a:r>
              <a:rPr lang="fr-FR" altLang="ko-KR" dirty="0"/>
              <a:t>Data Architecture</a:t>
            </a:r>
            <a:endParaRPr lang="ko-KR" altLang="en-US" dirty="0"/>
          </a:p>
        </p:txBody>
      </p:sp>
      <p:sp>
        <p:nvSpPr>
          <p:cNvPr id="6" name="Text Placeholder 5"/>
          <p:cNvSpPr>
            <a:spLocks noGrp="1"/>
          </p:cNvSpPr>
          <p:nvPr>
            <p:ph type="body" sz="quarter" idx="13"/>
          </p:nvPr>
        </p:nvSpPr>
        <p:spPr/>
        <p:txBody>
          <a:bodyPr/>
          <a:lstStyle/>
          <a:p>
            <a:pPr marL="0" indent="0">
              <a:buNone/>
            </a:pPr>
            <a:r>
              <a:rPr lang="en-US" altLang="ko-KR" dirty="0"/>
              <a:t>High-level data </a:t>
            </a:r>
            <a:r>
              <a:rPr lang="en-US" altLang="ko-KR" dirty="0" smtClean="0"/>
              <a:t>flow (3/4</a:t>
            </a:r>
            <a:r>
              <a:rPr lang="en-US" altLang="ko-KR" dirty="0"/>
              <a:t>)</a:t>
            </a:r>
          </a:p>
        </p:txBody>
      </p:sp>
      <p:sp>
        <p:nvSpPr>
          <p:cNvPr id="3" name="Slide Number Placeholder 2"/>
          <p:cNvSpPr>
            <a:spLocks noGrp="1"/>
          </p:cNvSpPr>
          <p:nvPr>
            <p:ph type="sldNum" sz="quarter" idx="4"/>
          </p:nvPr>
        </p:nvSpPr>
        <p:spPr/>
        <p:txBody>
          <a:bodyPr/>
          <a:lstStyle/>
          <a:p>
            <a:fld id="{3801209A-EBCB-4229-9A21-B7869465F47A}" type="slidenum">
              <a:rPr lang="en-US" altLang="ko-KR" smtClean="0">
                <a:latin typeface="+mj-lt"/>
              </a:rPr>
              <a:pPr/>
              <a:t>27</a:t>
            </a:fld>
            <a:r>
              <a:rPr lang="en-US" altLang="ko-KR" dirty="0" smtClean="0">
                <a:latin typeface="+mj-lt"/>
              </a:rPr>
              <a:t> </a:t>
            </a:r>
            <a:endParaRPr lang="ko-KR" altLang="en-US" dirty="0">
              <a:latin typeface="+mj-lt"/>
            </a:endParaRPr>
          </a:p>
        </p:txBody>
      </p:sp>
      <p:grpSp>
        <p:nvGrpSpPr>
          <p:cNvPr id="2" name="Group 1"/>
          <p:cNvGrpSpPr/>
          <p:nvPr/>
        </p:nvGrpSpPr>
        <p:grpSpPr>
          <a:xfrm>
            <a:off x="776288" y="1233488"/>
            <a:ext cx="8353425" cy="5148263"/>
            <a:chOff x="776288" y="986552"/>
            <a:chExt cx="8353425" cy="5395199"/>
          </a:xfrm>
        </p:grpSpPr>
        <p:grpSp>
          <p:nvGrpSpPr>
            <p:cNvPr id="8" name="Group 7"/>
            <p:cNvGrpSpPr/>
            <p:nvPr/>
          </p:nvGrpSpPr>
          <p:grpSpPr>
            <a:xfrm>
              <a:off x="1409700" y="1491122"/>
              <a:ext cx="7640440" cy="432000"/>
              <a:chOff x="1409700" y="1347354"/>
              <a:chExt cx="7640440" cy="432000"/>
            </a:xfrm>
          </p:grpSpPr>
          <p:sp>
            <p:nvSpPr>
              <p:cNvPr id="4" name="Pentagon 3"/>
              <p:cNvSpPr/>
              <p:nvPr/>
            </p:nvSpPr>
            <p:spPr>
              <a:xfrm>
                <a:off x="3357713" y="1347354"/>
                <a:ext cx="1796400" cy="432000"/>
              </a:xfrm>
              <a:prstGeom prst="homePlate">
                <a:avLst>
                  <a:gd name="adj" fmla="val 13397"/>
                </a:avLst>
              </a:prstGeom>
              <a:solidFill>
                <a:schemeClr val="accent1">
                  <a:lumMod val="20000"/>
                  <a:lumOff val="80000"/>
                </a:schemeClr>
              </a:soli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de-DE" altLang="ko-KR" dirty="0">
                    <a:solidFill>
                      <a:schemeClr val="tx1"/>
                    </a:solidFill>
                    <a:cs typeface="Arial" panose="020B0604020202020204" pitchFamily="34" charset="0"/>
                  </a:rPr>
                  <a:t>Follow-up –</a:t>
                </a:r>
                <a:br>
                  <a:rPr lang="de-DE" altLang="ko-KR" dirty="0">
                    <a:solidFill>
                      <a:schemeClr val="tx1"/>
                    </a:solidFill>
                    <a:cs typeface="Arial" panose="020B0604020202020204" pitchFamily="34" charset="0"/>
                  </a:rPr>
                </a:br>
                <a:r>
                  <a:rPr lang="de-DE" altLang="ko-KR" dirty="0">
                    <a:solidFill>
                      <a:schemeClr val="tx1"/>
                    </a:solidFill>
                    <a:cs typeface="Arial" panose="020B0604020202020204" pitchFamily="34" charset="0"/>
                  </a:rPr>
                  <a:t>Additional data</a:t>
                </a:r>
              </a:p>
            </p:txBody>
          </p:sp>
          <p:sp>
            <p:nvSpPr>
              <p:cNvPr id="5" name="Pentagon 4"/>
              <p:cNvSpPr/>
              <p:nvPr/>
            </p:nvSpPr>
            <p:spPr>
              <a:xfrm>
                <a:off x="5305726" y="1347354"/>
                <a:ext cx="1796400" cy="432000"/>
              </a:xfrm>
              <a:prstGeom prst="homePlate">
                <a:avLst>
                  <a:gd name="adj" fmla="val 13397"/>
                </a:avLst>
              </a:prstGeom>
              <a:solidFill>
                <a:schemeClr val="accent1">
                  <a:lumMod val="20000"/>
                  <a:lumOff val="80000"/>
                </a:schemeClr>
              </a:soli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de-DE" altLang="ko-KR" dirty="0">
                    <a:solidFill>
                      <a:schemeClr val="tx1"/>
                    </a:solidFill>
                    <a:cs typeface="Arial" panose="020B0604020202020204" pitchFamily="34" charset="0"/>
                  </a:rPr>
                  <a:t>Benefit Calculation</a:t>
                </a:r>
              </a:p>
            </p:txBody>
          </p:sp>
          <p:sp>
            <p:nvSpPr>
              <p:cNvPr id="15" name="Pentagon 14"/>
              <p:cNvSpPr/>
              <p:nvPr/>
            </p:nvSpPr>
            <p:spPr>
              <a:xfrm>
                <a:off x="7253740" y="1347354"/>
                <a:ext cx="1796400" cy="432000"/>
              </a:xfrm>
              <a:prstGeom prst="homePlate">
                <a:avLst>
                  <a:gd name="adj" fmla="val 13397"/>
                </a:avLst>
              </a:prstGeom>
              <a:solidFill>
                <a:schemeClr val="accent1">
                  <a:lumMod val="20000"/>
                  <a:lumOff val="80000"/>
                </a:schemeClr>
              </a:soli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de-DE" altLang="ko-KR" dirty="0">
                    <a:solidFill>
                      <a:schemeClr val="tx1"/>
                    </a:solidFill>
                    <a:cs typeface="Arial" panose="020B0604020202020204" pitchFamily="34" charset="0"/>
                  </a:rPr>
                  <a:t>Output</a:t>
                </a:r>
              </a:p>
            </p:txBody>
          </p:sp>
          <p:sp>
            <p:nvSpPr>
              <p:cNvPr id="59" name="Pentagon 58"/>
              <p:cNvSpPr/>
              <p:nvPr/>
            </p:nvSpPr>
            <p:spPr>
              <a:xfrm>
                <a:off x="1409700" y="1347354"/>
                <a:ext cx="1796400" cy="432000"/>
              </a:xfrm>
              <a:prstGeom prst="homePlate">
                <a:avLst>
                  <a:gd name="adj" fmla="val 13397"/>
                </a:avLst>
              </a:prstGeom>
              <a:solidFill>
                <a:schemeClr val="accent1">
                  <a:lumMod val="20000"/>
                  <a:lumOff val="80000"/>
                </a:schemeClr>
              </a:soli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de-DE" altLang="ko-KR" dirty="0">
                    <a:solidFill>
                      <a:schemeClr val="tx1"/>
                    </a:solidFill>
                    <a:cs typeface="Arial" panose="020B0604020202020204" pitchFamily="34" charset="0"/>
                  </a:rPr>
                  <a:t>Policy </a:t>
                </a:r>
                <a:r>
                  <a:rPr lang="de-DE" altLang="ko-KR" dirty="0" smtClean="0">
                    <a:solidFill>
                      <a:schemeClr val="tx1"/>
                    </a:solidFill>
                    <a:cs typeface="Arial" panose="020B0604020202020204" pitchFamily="34" charset="0"/>
                  </a:rPr>
                  <a:t>Validation</a:t>
                </a:r>
                <a:endParaRPr lang="de-DE" altLang="ko-KR" dirty="0">
                  <a:solidFill>
                    <a:schemeClr val="tx1"/>
                  </a:solidFill>
                  <a:cs typeface="Arial" panose="020B0604020202020204" pitchFamily="34" charset="0"/>
                </a:endParaRPr>
              </a:p>
            </p:txBody>
          </p:sp>
        </p:grpSp>
        <p:sp>
          <p:nvSpPr>
            <p:cNvPr id="45" name="Pentagon 44"/>
            <p:cNvSpPr/>
            <p:nvPr/>
          </p:nvSpPr>
          <p:spPr>
            <a:xfrm>
              <a:off x="3357713" y="2113566"/>
              <a:ext cx="1796400" cy="1136165"/>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marL="87313" indent="-87313">
                <a:buFont typeface="Arial" panose="020B0604020202020204" pitchFamily="34" charset="0"/>
                <a:buChar char="•"/>
              </a:pPr>
              <a:r>
                <a:rPr lang="en-US" altLang="ko-KR" b="0" dirty="0">
                  <a:solidFill>
                    <a:schemeClr val="tx1"/>
                  </a:solidFill>
                  <a:cs typeface="Arial" panose="020B0604020202020204" pitchFamily="34" charset="0"/>
                </a:rPr>
                <a:t>Meta data from imaging archive</a:t>
              </a:r>
            </a:p>
            <a:p>
              <a:pPr marL="87313" indent="-87313">
                <a:buFont typeface="Arial" panose="020B0604020202020204" pitchFamily="34" charset="0"/>
                <a:buChar char="•"/>
              </a:pPr>
              <a:r>
                <a:rPr lang="en-US" altLang="ko-KR" b="0" dirty="0">
                  <a:solidFill>
                    <a:schemeClr val="tx1"/>
                  </a:solidFill>
                  <a:cs typeface="Arial" panose="020B0604020202020204" pitchFamily="34" charset="0"/>
                </a:rPr>
                <a:t>Image(s) from imaging archive (pdf) </a:t>
              </a:r>
              <a:endParaRPr lang="de-DE" altLang="ko-KR" b="0" dirty="0">
                <a:solidFill>
                  <a:schemeClr val="tx1"/>
                </a:solidFill>
                <a:cs typeface="Arial" panose="020B0604020202020204" pitchFamily="34" charset="0"/>
              </a:endParaRPr>
            </a:p>
            <a:p>
              <a:pPr marL="87313" indent="-87313">
                <a:buFont typeface="Arial" panose="020B0604020202020204" pitchFamily="34" charset="0"/>
                <a:buChar char="•"/>
              </a:pPr>
              <a:r>
                <a:rPr lang="en-US" altLang="ko-KR" b="0" dirty="0" smtClean="0">
                  <a:solidFill>
                    <a:schemeClr val="tx1"/>
                  </a:solidFill>
                  <a:cs typeface="Arial" panose="020B0604020202020204" pitchFamily="34" charset="0"/>
                </a:rPr>
                <a:t>Claims </a:t>
              </a:r>
              <a:r>
                <a:rPr lang="en-US" altLang="ko-KR" b="0" dirty="0">
                  <a:solidFill>
                    <a:schemeClr val="tx1"/>
                  </a:solidFill>
                  <a:cs typeface="Arial" panose="020B0604020202020204" pitchFamily="34" charset="0"/>
                </a:rPr>
                <a:t>participant(s) contact </a:t>
              </a:r>
              <a:r>
                <a:rPr lang="en-US" altLang="ko-KR" b="0" dirty="0" smtClean="0">
                  <a:solidFill>
                    <a:schemeClr val="tx1"/>
                  </a:solidFill>
                  <a:cs typeface="Arial" panose="020B0604020202020204" pitchFamily="34" charset="0"/>
                </a:rPr>
                <a:t>(</a:t>
              </a:r>
              <a:r>
                <a:rPr lang="en-US" altLang="ko-KR" b="0" dirty="0">
                  <a:solidFill>
                    <a:schemeClr val="tx1"/>
                  </a:solidFill>
                  <a:cs typeface="Arial" panose="020B0604020202020204" pitchFamily="34" charset="0"/>
                </a:rPr>
                <a:t>member, care provider, agent, </a:t>
              </a:r>
              <a:r>
                <a:rPr lang="en-US" altLang="ko-KR" b="0" dirty="0" smtClean="0">
                  <a:solidFill>
                    <a:schemeClr val="tx1"/>
                  </a:solidFill>
                  <a:cs typeface="Arial" panose="020B0604020202020204" pitchFamily="34" charset="0"/>
                </a:rPr>
                <a:t>corp</a:t>
              </a:r>
              <a:r>
                <a:rPr lang="en-US" altLang="ko-KR" b="0" dirty="0">
                  <a:solidFill>
                    <a:schemeClr val="tx1"/>
                  </a:solidFill>
                  <a:cs typeface="Arial" panose="020B0604020202020204" pitchFamily="34" charset="0"/>
                </a:rPr>
                <a:t>. HR) </a:t>
              </a:r>
              <a:br>
                <a:rPr lang="en-US" altLang="ko-KR" b="0" dirty="0">
                  <a:solidFill>
                    <a:schemeClr val="tx1"/>
                  </a:solidFill>
                  <a:cs typeface="Arial" panose="020B0604020202020204" pitchFamily="34" charset="0"/>
                </a:rPr>
              </a:br>
              <a:r>
                <a:rPr lang="en-US" altLang="ko-KR" b="0" dirty="0">
                  <a:solidFill>
                    <a:schemeClr val="tx1"/>
                  </a:solidFill>
                  <a:cs typeface="Arial" panose="020B0604020202020204" pitchFamily="34" charset="0"/>
                </a:rPr>
                <a:t/>
              </a:r>
              <a:br>
                <a:rPr lang="en-US" altLang="ko-KR" b="0" dirty="0">
                  <a:solidFill>
                    <a:schemeClr val="tx1"/>
                  </a:solidFill>
                  <a:cs typeface="Arial" panose="020B0604020202020204" pitchFamily="34" charset="0"/>
                </a:rPr>
              </a:br>
              <a:r>
                <a:rPr lang="en-US" altLang="ko-KR" b="0" dirty="0">
                  <a:solidFill>
                    <a:schemeClr val="tx1"/>
                  </a:solidFill>
                  <a:cs typeface="Arial" panose="020B0604020202020204" pitchFamily="34" charset="0"/>
                </a:rPr>
                <a:t/>
              </a:r>
              <a:br>
                <a:rPr lang="en-US" altLang="ko-KR" b="0" dirty="0">
                  <a:solidFill>
                    <a:schemeClr val="tx1"/>
                  </a:solidFill>
                  <a:cs typeface="Arial" panose="020B0604020202020204" pitchFamily="34" charset="0"/>
                </a:rPr>
              </a:br>
              <a:endParaRPr lang="de-DE" b="0" dirty="0">
                <a:solidFill>
                  <a:schemeClr val="tx1"/>
                </a:solidFill>
                <a:cs typeface="Arial" panose="020B0604020202020204" pitchFamily="34" charset="0"/>
              </a:endParaRPr>
            </a:p>
          </p:txBody>
        </p:sp>
        <p:sp>
          <p:nvSpPr>
            <p:cNvPr id="46" name="Pentagon 45"/>
            <p:cNvSpPr/>
            <p:nvPr/>
          </p:nvSpPr>
          <p:spPr>
            <a:xfrm>
              <a:off x="5305726" y="2113566"/>
              <a:ext cx="1796400" cy="1136165"/>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marL="87313" indent="-87313">
                <a:buFont typeface="Arial" panose="020B0604020202020204" pitchFamily="34" charset="0"/>
                <a:buChar char="•"/>
              </a:pPr>
              <a:r>
                <a:rPr lang="en-US" altLang="ko-KR" b="0" dirty="0" smtClean="0">
                  <a:solidFill>
                    <a:schemeClr val="tx1"/>
                  </a:solidFill>
                  <a:cs typeface="Arial" panose="020B0604020202020204" pitchFamily="34" charset="0"/>
                </a:rPr>
                <a:t>Benefit </a:t>
              </a:r>
              <a:r>
                <a:rPr lang="en-US" altLang="ko-KR" b="0" dirty="0">
                  <a:solidFill>
                    <a:schemeClr val="tx1"/>
                  </a:solidFill>
                  <a:cs typeface="Arial" panose="020B0604020202020204" pitchFamily="34" charset="0"/>
                </a:rPr>
                <a:t>structure info </a:t>
              </a:r>
              <a:r>
                <a:rPr lang="en-US" altLang="ko-KR" b="0" dirty="0" smtClean="0">
                  <a:solidFill>
                    <a:schemeClr val="tx1"/>
                  </a:solidFill>
                  <a:cs typeface="Arial" panose="020B0604020202020204" pitchFamily="34" charset="0"/>
                </a:rPr>
                <a:t>from </a:t>
              </a:r>
              <a:r>
                <a:rPr lang="en-US" altLang="ko-KR" b="0" dirty="0">
                  <a:solidFill>
                    <a:schemeClr val="tx1"/>
                  </a:solidFill>
                  <a:cs typeface="Arial" panose="020B0604020202020204" pitchFamily="34" charset="0"/>
                </a:rPr>
                <a:t>policy / product on </a:t>
              </a:r>
              <a:r>
                <a:rPr lang="en-US" altLang="ko-KR" b="0" dirty="0" smtClean="0">
                  <a:solidFill>
                    <a:schemeClr val="tx1"/>
                  </a:solidFill>
                  <a:cs typeface="Arial" panose="020B0604020202020204" pitchFamily="34" charset="0"/>
                </a:rPr>
                <a:t>policy</a:t>
              </a:r>
              <a:endParaRPr lang="en-US" altLang="ko-KR" b="0" dirty="0">
                <a:solidFill>
                  <a:schemeClr val="tx1"/>
                </a:solidFill>
                <a:cs typeface="Arial" panose="020B0604020202020204" pitchFamily="34" charset="0"/>
              </a:endParaRPr>
            </a:p>
            <a:p>
              <a:pPr marL="87313" indent="-87313">
                <a:buFont typeface="Arial" panose="020B0604020202020204" pitchFamily="34" charset="0"/>
                <a:buChar char="•"/>
              </a:pPr>
              <a:r>
                <a:rPr lang="en-US" altLang="ko-KR" b="0" dirty="0">
                  <a:solidFill>
                    <a:schemeClr val="tx1"/>
                  </a:solidFill>
                  <a:cs typeface="Arial" panose="020B0604020202020204" pitchFamily="34" charset="0"/>
                </a:rPr>
                <a:t>S</a:t>
              </a:r>
              <a:r>
                <a:rPr lang="en-US" altLang="ko-KR" b="0" dirty="0" smtClean="0">
                  <a:solidFill>
                    <a:schemeClr val="tx1"/>
                  </a:solidFill>
                  <a:cs typeface="Arial" panose="020B0604020202020204" pitchFamily="34" charset="0"/>
                </a:rPr>
                <a:t>pecial </a:t>
              </a:r>
              <a:r>
                <a:rPr lang="en-US" altLang="ko-KR" b="0" dirty="0">
                  <a:solidFill>
                    <a:schemeClr val="tx1"/>
                  </a:solidFill>
                  <a:cs typeface="Arial" panose="020B0604020202020204" pitchFamily="34" charset="0"/>
                </a:rPr>
                <a:t>conditions on policy (exclusions, amendments, pre conditions)</a:t>
              </a:r>
              <a:br>
                <a:rPr lang="en-US" altLang="ko-KR" b="0" dirty="0">
                  <a:solidFill>
                    <a:schemeClr val="tx1"/>
                  </a:solidFill>
                  <a:cs typeface="Arial" panose="020B0604020202020204" pitchFamily="34" charset="0"/>
                </a:rPr>
              </a:br>
              <a:r>
                <a:rPr lang="en-US" altLang="ko-KR" b="0" dirty="0">
                  <a:solidFill>
                    <a:schemeClr val="tx1"/>
                  </a:solidFill>
                  <a:cs typeface="Arial" panose="020B0604020202020204" pitchFamily="34" charset="0"/>
                </a:rPr>
                <a:t/>
              </a:r>
              <a:br>
                <a:rPr lang="en-US" altLang="ko-KR" b="0" dirty="0">
                  <a:solidFill>
                    <a:schemeClr val="tx1"/>
                  </a:solidFill>
                  <a:cs typeface="Arial" panose="020B0604020202020204" pitchFamily="34" charset="0"/>
                </a:rPr>
              </a:br>
              <a:endParaRPr lang="en-US" b="0" dirty="0">
                <a:solidFill>
                  <a:schemeClr val="tx1"/>
                </a:solidFill>
                <a:cs typeface="Arial" panose="020B0604020202020204" pitchFamily="34" charset="0"/>
              </a:endParaRPr>
            </a:p>
          </p:txBody>
        </p:sp>
        <p:sp>
          <p:nvSpPr>
            <p:cNvPr id="48" name="Pentagon 47"/>
            <p:cNvSpPr/>
            <p:nvPr/>
          </p:nvSpPr>
          <p:spPr>
            <a:xfrm>
              <a:off x="7253740" y="2113566"/>
              <a:ext cx="1796400" cy="1136165"/>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marL="87313" indent="-87313">
                <a:buFont typeface="Arial" panose="020B0604020202020204" pitchFamily="34" charset="0"/>
                <a:buChar char="•"/>
              </a:pPr>
              <a:r>
                <a:rPr lang="en-US" altLang="ko-KR" b="0" dirty="0" smtClean="0">
                  <a:solidFill>
                    <a:schemeClr val="tx1"/>
                  </a:solidFill>
                  <a:cs typeface="Arial" panose="020B0604020202020204" pitchFamily="34" charset="0"/>
                </a:rPr>
                <a:t>Claim </a:t>
              </a:r>
              <a:r>
                <a:rPr lang="en-US" altLang="ko-KR" b="0" dirty="0">
                  <a:solidFill>
                    <a:schemeClr val="tx1"/>
                  </a:solidFill>
                  <a:cs typeface="Arial" panose="020B0604020202020204" pitchFamily="34" charset="0"/>
                </a:rPr>
                <a:t>participant(s) contact </a:t>
              </a:r>
              <a:r>
                <a:rPr lang="en-US" altLang="ko-KR" b="0" dirty="0" smtClean="0">
                  <a:solidFill>
                    <a:schemeClr val="tx1"/>
                  </a:solidFill>
                  <a:cs typeface="Arial" panose="020B0604020202020204" pitchFamily="34" charset="0"/>
                </a:rPr>
                <a:t>(</a:t>
              </a:r>
              <a:r>
                <a:rPr lang="en-US" altLang="ko-KR" b="0" dirty="0">
                  <a:solidFill>
                    <a:schemeClr val="tx1"/>
                  </a:solidFill>
                  <a:cs typeface="Arial" panose="020B0604020202020204" pitchFamily="34" charset="0"/>
                </a:rPr>
                <a:t>member, care provider, agent, </a:t>
              </a:r>
              <a:r>
                <a:rPr lang="en-US" altLang="ko-KR" b="0" dirty="0" smtClean="0">
                  <a:solidFill>
                    <a:schemeClr val="tx1"/>
                  </a:solidFill>
                  <a:cs typeface="Arial" panose="020B0604020202020204" pitchFamily="34" charset="0"/>
                </a:rPr>
                <a:t>corp</a:t>
              </a:r>
              <a:r>
                <a:rPr lang="en-US" altLang="ko-KR" b="0" dirty="0">
                  <a:solidFill>
                    <a:schemeClr val="tx1"/>
                  </a:solidFill>
                  <a:cs typeface="Arial" panose="020B0604020202020204" pitchFamily="34" charset="0"/>
                </a:rPr>
                <a:t>. HR) </a:t>
              </a:r>
              <a:br>
                <a:rPr lang="en-US" altLang="ko-KR" b="0" dirty="0">
                  <a:solidFill>
                    <a:schemeClr val="tx1"/>
                  </a:solidFill>
                  <a:cs typeface="Arial" panose="020B0604020202020204" pitchFamily="34" charset="0"/>
                </a:rPr>
              </a:br>
              <a:r>
                <a:rPr lang="en-US" altLang="ko-KR" b="0" dirty="0">
                  <a:solidFill>
                    <a:schemeClr val="tx1"/>
                  </a:solidFill>
                  <a:cs typeface="Arial" panose="020B0604020202020204" pitchFamily="34" charset="0"/>
                </a:rPr>
                <a:t/>
              </a:r>
              <a:br>
                <a:rPr lang="en-US" altLang="ko-KR" b="0" dirty="0">
                  <a:solidFill>
                    <a:schemeClr val="tx1"/>
                  </a:solidFill>
                  <a:cs typeface="Arial" panose="020B0604020202020204" pitchFamily="34" charset="0"/>
                </a:rPr>
              </a:br>
              <a:endParaRPr lang="en-US" b="0" dirty="0">
                <a:solidFill>
                  <a:schemeClr val="tx1"/>
                </a:solidFill>
                <a:cs typeface="Arial" panose="020B0604020202020204" pitchFamily="34" charset="0"/>
              </a:endParaRPr>
            </a:p>
          </p:txBody>
        </p:sp>
        <p:sp>
          <p:nvSpPr>
            <p:cNvPr id="60" name="Pentagon 47"/>
            <p:cNvSpPr/>
            <p:nvPr/>
          </p:nvSpPr>
          <p:spPr>
            <a:xfrm>
              <a:off x="1409700" y="2113566"/>
              <a:ext cx="1796400" cy="1136165"/>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marL="87313" indent="-87313">
                <a:buFont typeface="Arial" panose="020B0604020202020204" pitchFamily="34" charset="0"/>
                <a:buChar char="•"/>
              </a:pPr>
              <a:r>
                <a:rPr lang="en-US" altLang="ko-KR" b="0" dirty="0" smtClean="0">
                  <a:solidFill>
                    <a:schemeClr val="tx1"/>
                  </a:solidFill>
                  <a:cs typeface="Arial" panose="020B0604020202020204" pitchFamily="34" charset="0"/>
                </a:rPr>
                <a:t>Policy </a:t>
              </a:r>
              <a:r>
                <a:rPr lang="en-US" altLang="ko-KR" b="0" dirty="0">
                  <a:solidFill>
                    <a:schemeClr val="tx1"/>
                  </a:solidFill>
                  <a:cs typeface="Arial" panose="020B0604020202020204" pitchFamily="34" charset="0"/>
                </a:rPr>
                <a:t>header info</a:t>
              </a:r>
            </a:p>
            <a:p>
              <a:pPr marL="87313" indent="-87313">
                <a:buFont typeface="Arial" panose="020B0604020202020204" pitchFamily="34" charset="0"/>
                <a:buChar char="•"/>
              </a:pPr>
              <a:r>
                <a:rPr lang="en-US" altLang="ko-KR" b="0" dirty="0">
                  <a:solidFill>
                    <a:schemeClr val="tx1"/>
                  </a:solidFill>
                  <a:cs typeface="Arial" panose="020B0604020202020204" pitchFamily="34" charset="0"/>
                </a:rPr>
                <a:t>P</a:t>
              </a:r>
              <a:r>
                <a:rPr lang="en-US" altLang="ko-KR" b="0" dirty="0" smtClean="0">
                  <a:solidFill>
                    <a:schemeClr val="tx1"/>
                  </a:solidFill>
                  <a:cs typeface="Arial" panose="020B0604020202020204" pitchFamily="34" charset="0"/>
                </a:rPr>
                <a:t>remium </a:t>
              </a:r>
              <a:r>
                <a:rPr lang="en-US" altLang="ko-KR" b="0" dirty="0">
                  <a:solidFill>
                    <a:schemeClr val="tx1"/>
                  </a:solidFill>
                  <a:cs typeface="Arial" panose="020B0604020202020204" pitchFamily="34" charset="0"/>
                </a:rPr>
                <a:t>payment / shortfall info</a:t>
              </a:r>
            </a:p>
            <a:p>
              <a:pPr marL="87313" indent="-87313">
                <a:buFont typeface="Arial" panose="020B0604020202020204" pitchFamily="34" charset="0"/>
                <a:buChar char="•"/>
              </a:pPr>
              <a:r>
                <a:rPr lang="en-US" altLang="ko-KR" b="0" dirty="0">
                  <a:solidFill>
                    <a:schemeClr val="tx1"/>
                  </a:solidFill>
                  <a:cs typeface="Arial" panose="020B0604020202020204" pitchFamily="34" charset="0"/>
                </a:rPr>
                <a:t>S</a:t>
              </a:r>
              <a:r>
                <a:rPr lang="en-US" altLang="ko-KR" b="0" dirty="0" smtClean="0">
                  <a:solidFill>
                    <a:schemeClr val="tx1"/>
                  </a:solidFill>
                  <a:cs typeface="Arial" panose="020B0604020202020204" pitchFamily="34" charset="0"/>
                </a:rPr>
                <a:t>pecial </a:t>
              </a:r>
              <a:r>
                <a:rPr lang="en-US" altLang="ko-KR" b="0" dirty="0">
                  <a:solidFill>
                    <a:schemeClr val="tx1"/>
                  </a:solidFill>
                  <a:cs typeface="Arial" panose="020B0604020202020204" pitchFamily="34" charset="0"/>
                </a:rPr>
                <a:t>conditions on policy </a:t>
              </a:r>
              <a:r>
                <a:rPr lang="en-US" altLang="ko-KR" b="0" dirty="0" smtClean="0">
                  <a:solidFill>
                    <a:schemeClr val="tx1"/>
                  </a:solidFill>
                  <a:cs typeface="Arial" panose="020B0604020202020204" pitchFamily="34" charset="0"/>
                </a:rPr>
                <a:t>(amendments</a:t>
              </a:r>
              <a:r>
                <a:rPr lang="en-US" altLang="ko-KR" b="0" dirty="0">
                  <a:solidFill>
                    <a:schemeClr val="tx1"/>
                  </a:solidFill>
                  <a:cs typeface="Arial" panose="020B0604020202020204" pitchFamily="34" charset="0"/>
                </a:rPr>
                <a:t>, </a:t>
              </a:r>
              <a:r>
                <a:rPr lang="en-US" altLang="ko-KR" b="0" dirty="0" smtClean="0">
                  <a:solidFill>
                    <a:schemeClr val="tx1"/>
                  </a:solidFill>
                  <a:cs typeface="Arial" panose="020B0604020202020204" pitchFamily="34" charset="0"/>
                </a:rPr>
                <a:t>preconditions, exclusions)</a:t>
              </a:r>
            </a:p>
            <a:p>
              <a:pPr marL="87313" indent="-87313">
                <a:buFont typeface="Arial" panose="020B0604020202020204" pitchFamily="34" charset="0"/>
                <a:buChar char="•"/>
              </a:pPr>
              <a:r>
                <a:rPr lang="en-US" altLang="ko-KR" b="0" dirty="0">
                  <a:solidFill>
                    <a:schemeClr val="tx1"/>
                  </a:solidFill>
                  <a:cs typeface="Arial" panose="020B0604020202020204" pitchFamily="34" charset="0"/>
                </a:rPr>
                <a:t>I</a:t>
              </a:r>
              <a:r>
                <a:rPr lang="en-US" altLang="ko-KR" b="0" dirty="0" smtClean="0">
                  <a:solidFill>
                    <a:schemeClr val="tx1"/>
                  </a:solidFill>
                  <a:cs typeface="Arial" panose="020B0604020202020204" pitchFamily="34" charset="0"/>
                </a:rPr>
                <a:t>f </a:t>
              </a:r>
              <a:r>
                <a:rPr lang="en-US" altLang="ko-KR" b="0" dirty="0">
                  <a:solidFill>
                    <a:schemeClr val="tx1"/>
                  </a:solidFill>
                  <a:cs typeface="Arial" panose="020B0604020202020204" pitchFamily="34" charset="0"/>
                </a:rPr>
                <a:t>available, policy image(s) from imaging archive (pdf)</a:t>
              </a:r>
              <a:br>
                <a:rPr lang="en-US" altLang="ko-KR" b="0" dirty="0">
                  <a:solidFill>
                    <a:schemeClr val="tx1"/>
                  </a:solidFill>
                  <a:cs typeface="Arial" panose="020B0604020202020204" pitchFamily="34" charset="0"/>
                </a:rPr>
              </a:br>
              <a:endParaRPr lang="en-US" b="0" dirty="0">
                <a:solidFill>
                  <a:schemeClr val="tx1"/>
                </a:solidFill>
                <a:cs typeface="Arial" panose="020B0604020202020204" pitchFamily="34" charset="0"/>
              </a:endParaRPr>
            </a:p>
          </p:txBody>
        </p:sp>
        <p:sp>
          <p:nvSpPr>
            <p:cNvPr id="50" name="Pentagon 49"/>
            <p:cNvSpPr/>
            <p:nvPr/>
          </p:nvSpPr>
          <p:spPr>
            <a:xfrm>
              <a:off x="3357713" y="3630619"/>
              <a:ext cx="1796400" cy="1136165"/>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marL="87313" indent="-87313">
                <a:buFont typeface="Arial" panose="020B0604020202020204" pitchFamily="34" charset="0"/>
                <a:buChar char="•"/>
              </a:pPr>
              <a:r>
                <a:rPr lang="en-US" altLang="ko-KR" b="0" dirty="0" smtClean="0">
                  <a:solidFill>
                    <a:schemeClr val="tx1"/>
                  </a:solidFill>
                  <a:cs typeface="Arial" panose="020B0604020202020204" pitchFamily="34" charset="0"/>
                </a:rPr>
                <a:t>Claims info</a:t>
              </a:r>
              <a:endParaRPr lang="de-DE" b="0" dirty="0">
                <a:solidFill>
                  <a:schemeClr val="tx1"/>
                </a:solidFill>
                <a:cs typeface="Arial" panose="020B0604020202020204" pitchFamily="34" charset="0"/>
              </a:endParaRPr>
            </a:p>
          </p:txBody>
        </p:sp>
        <p:sp>
          <p:nvSpPr>
            <p:cNvPr id="51" name="Pentagon 50"/>
            <p:cNvSpPr/>
            <p:nvPr/>
          </p:nvSpPr>
          <p:spPr>
            <a:xfrm>
              <a:off x="5305726" y="3630619"/>
              <a:ext cx="1796400" cy="1136165"/>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marL="87313" indent="-87313">
                <a:buFont typeface="Arial" panose="020B0604020202020204" pitchFamily="34" charset="0"/>
                <a:buChar char="•"/>
              </a:pPr>
              <a:r>
                <a:rPr lang="en-US" altLang="ko-KR" b="0" dirty="0" smtClean="0">
                  <a:solidFill>
                    <a:schemeClr val="tx1"/>
                  </a:solidFill>
                  <a:cs typeface="Arial" panose="020B0604020202020204" pitchFamily="34" charset="0"/>
                </a:rPr>
                <a:t>Benefit </a:t>
              </a:r>
              <a:r>
                <a:rPr lang="en-US" altLang="ko-KR" b="0" dirty="0">
                  <a:solidFill>
                    <a:schemeClr val="tx1"/>
                  </a:solidFill>
                  <a:cs typeface="Arial" panose="020B0604020202020204" pitchFamily="34" charset="0"/>
                </a:rPr>
                <a:t>structure representation </a:t>
              </a:r>
              <a:r>
                <a:rPr lang="en-US" altLang="ko-KR" b="0" dirty="0" smtClean="0">
                  <a:solidFill>
                    <a:schemeClr val="tx1"/>
                  </a:solidFill>
                  <a:cs typeface="Arial" panose="020B0604020202020204" pitchFamily="34" charset="0"/>
                </a:rPr>
                <a:t>information</a:t>
              </a:r>
              <a:endParaRPr lang="en-US" b="0" dirty="0">
                <a:solidFill>
                  <a:schemeClr val="tx1"/>
                </a:solidFill>
                <a:cs typeface="Arial" panose="020B0604020202020204" pitchFamily="34" charset="0"/>
              </a:endParaRPr>
            </a:p>
          </p:txBody>
        </p:sp>
        <p:sp>
          <p:nvSpPr>
            <p:cNvPr id="53" name="Pentagon 52"/>
            <p:cNvSpPr/>
            <p:nvPr/>
          </p:nvSpPr>
          <p:spPr>
            <a:xfrm>
              <a:off x="7253740" y="3630619"/>
              <a:ext cx="1796400" cy="1136165"/>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marL="87313" indent="-87313">
                <a:buFont typeface="Arial" panose="020B0604020202020204" pitchFamily="34" charset="0"/>
                <a:buChar char="•"/>
              </a:pPr>
              <a:r>
                <a:rPr lang="de-DE" altLang="ko-KR" b="0" i="1" dirty="0">
                  <a:solidFill>
                    <a:schemeClr val="tx1"/>
                  </a:solidFill>
                  <a:cs typeface="Arial" panose="020B0604020202020204" pitchFamily="34" charset="0"/>
                </a:rPr>
                <a:t>N/A</a:t>
              </a:r>
            </a:p>
          </p:txBody>
        </p:sp>
        <p:sp>
          <p:nvSpPr>
            <p:cNvPr id="61" name="Pentagon 52"/>
            <p:cNvSpPr/>
            <p:nvPr/>
          </p:nvSpPr>
          <p:spPr>
            <a:xfrm>
              <a:off x="1409700" y="3630619"/>
              <a:ext cx="1796400" cy="1136165"/>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marL="87313" indent="-87313">
                <a:buFont typeface="Arial" panose="020B0604020202020204" pitchFamily="34" charset="0"/>
                <a:buChar char="•"/>
              </a:pPr>
              <a:r>
                <a:rPr lang="de-DE" altLang="ko-KR" b="0" i="1" dirty="0">
                  <a:solidFill>
                    <a:schemeClr val="tx1"/>
                  </a:solidFill>
                  <a:cs typeface="Arial" panose="020B0604020202020204" pitchFamily="34" charset="0"/>
                </a:rPr>
                <a:t>N/A</a:t>
              </a:r>
            </a:p>
          </p:txBody>
        </p:sp>
        <p:sp>
          <p:nvSpPr>
            <p:cNvPr id="55" name="Pentagon 54"/>
            <p:cNvSpPr/>
            <p:nvPr/>
          </p:nvSpPr>
          <p:spPr>
            <a:xfrm>
              <a:off x="3357713" y="5147669"/>
              <a:ext cx="1796400" cy="1136165"/>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marL="87313" indent="-87313">
                <a:buFont typeface="Arial" panose="020B0604020202020204" pitchFamily="34" charset="0"/>
                <a:buChar char="•"/>
              </a:pPr>
              <a:r>
                <a:rPr lang="en-US" altLang="ko-KR" b="0" dirty="0">
                  <a:solidFill>
                    <a:schemeClr val="tx1"/>
                  </a:solidFill>
                  <a:cs typeface="Arial" panose="020B0604020202020204" pitchFamily="34" charset="0"/>
                </a:rPr>
                <a:t>Pending info </a:t>
              </a:r>
              <a:r>
                <a:rPr lang="en-US" altLang="ko-KR" b="0" dirty="0" smtClean="0">
                  <a:solidFill>
                    <a:schemeClr val="tx1"/>
                  </a:solidFill>
                  <a:cs typeface="Arial" panose="020B0604020202020204" pitchFamily="34" charset="0"/>
                </a:rPr>
                <a:t>to output solution</a:t>
              </a:r>
              <a:endParaRPr lang="en-US" altLang="ko-KR" b="0" dirty="0">
                <a:solidFill>
                  <a:schemeClr val="tx1"/>
                </a:solidFill>
                <a:cs typeface="Arial" panose="020B0604020202020204" pitchFamily="34" charset="0"/>
              </a:endParaRPr>
            </a:p>
            <a:p>
              <a:pPr marL="87313" indent="-87313">
                <a:buFont typeface="Arial" panose="020B0604020202020204" pitchFamily="34" charset="0"/>
                <a:buChar char="•"/>
              </a:pPr>
              <a:r>
                <a:rPr lang="en-US" altLang="ko-KR" b="0" dirty="0" smtClean="0">
                  <a:solidFill>
                    <a:schemeClr val="tx1"/>
                  </a:solidFill>
                  <a:cs typeface="Arial" panose="020B0604020202020204" pitchFamily="34" charset="0"/>
                </a:rPr>
                <a:t>Claims participant(s</a:t>
              </a:r>
              <a:r>
                <a:rPr lang="en-US" altLang="ko-KR" b="0" dirty="0">
                  <a:solidFill>
                    <a:schemeClr val="tx1"/>
                  </a:solidFill>
                  <a:cs typeface="Arial" panose="020B0604020202020204" pitchFamily="34" charset="0"/>
                </a:rPr>
                <a:t>) contact </a:t>
              </a:r>
              <a:r>
                <a:rPr lang="en-US" altLang="ko-KR" b="0" dirty="0" smtClean="0">
                  <a:solidFill>
                    <a:schemeClr val="tx1"/>
                  </a:solidFill>
                  <a:cs typeface="Arial" panose="020B0604020202020204" pitchFamily="34" charset="0"/>
                </a:rPr>
                <a:t>(</a:t>
              </a:r>
              <a:r>
                <a:rPr lang="en-US" altLang="ko-KR" b="0" dirty="0">
                  <a:solidFill>
                    <a:schemeClr val="tx1"/>
                  </a:solidFill>
                  <a:cs typeface="Arial" panose="020B0604020202020204" pitchFamily="34" charset="0"/>
                </a:rPr>
                <a:t>member, care provider, agent, corp. HR) to output solution</a:t>
              </a:r>
            </a:p>
          </p:txBody>
        </p:sp>
        <p:sp>
          <p:nvSpPr>
            <p:cNvPr id="56" name="Pentagon 55"/>
            <p:cNvSpPr/>
            <p:nvPr/>
          </p:nvSpPr>
          <p:spPr>
            <a:xfrm>
              <a:off x="5305726" y="5147669"/>
              <a:ext cx="1796400" cy="1136165"/>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marL="87313" indent="-87313">
                <a:buFont typeface="Arial" panose="020B0604020202020204" pitchFamily="34" charset="0"/>
                <a:buChar char="•"/>
              </a:pPr>
              <a:r>
                <a:rPr lang="de-DE" altLang="ko-KR" b="0" i="1" dirty="0">
                  <a:solidFill>
                    <a:schemeClr val="tx1"/>
                  </a:solidFill>
                  <a:cs typeface="Arial" panose="020B0604020202020204" pitchFamily="34" charset="0"/>
                </a:rPr>
                <a:t>N/A</a:t>
              </a:r>
            </a:p>
          </p:txBody>
        </p:sp>
        <p:sp>
          <p:nvSpPr>
            <p:cNvPr id="58" name="Pentagon 57"/>
            <p:cNvSpPr/>
            <p:nvPr/>
          </p:nvSpPr>
          <p:spPr>
            <a:xfrm>
              <a:off x="7253740" y="5147669"/>
              <a:ext cx="1796400" cy="1136165"/>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marL="87313" indent="-87313">
                <a:buFont typeface="Arial" panose="020B0604020202020204" pitchFamily="34" charset="0"/>
                <a:buChar char="•"/>
              </a:pPr>
              <a:r>
                <a:rPr lang="en-US" altLang="ko-KR" b="0" dirty="0" smtClean="0">
                  <a:solidFill>
                    <a:schemeClr val="tx1"/>
                  </a:solidFill>
                  <a:cs typeface="Arial" panose="020B0604020202020204" pitchFamily="34" charset="0"/>
                </a:rPr>
                <a:t>Claim data to </a:t>
              </a:r>
              <a:r>
                <a:rPr lang="en-US" altLang="ko-KR" b="0" dirty="0">
                  <a:solidFill>
                    <a:schemeClr val="tx1"/>
                  </a:solidFill>
                  <a:cs typeface="Arial" panose="020B0604020202020204" pitchFamily="34" charset="0"/>
                </a:rPr>
                <a:t>output </a:t>
              </a:r>
              <a:r>
                <a:rPr lang="en-US" altLang="ko-KR" b="0" dirty="0" smtClean="0">
                  <a:solidFill>
                    <a:schemeClr val="tx1"/>
                  </a:solidFill>
                  <a:cs typeface="Arial" panose="020B0604020202020204" pitchFamily="34" charset="0"/>
                </a:rPr>
                <a:t>solution</a:t>
              </a:r>
              <a:endParaRPr lang="en-US" altLang="ko-KR" b="0" dirty="0">
                <a:solidFill>
                  <a:schemeClr val="tx1"/>
                </a:solidFill>
                <a:cs typeface="Arial" panose="020B0604020202020204" pitchFamily="34" charset="0"/>
              </a:endParaRPr>
            </a:p>
            <a:p>
              <a:pPr marL="87313" indent="-87313">
                <a:buFont typeface="Arial" panose="020B0604020202020204" pitchFamily="34" charset="0"/>
                <a:buChar char="•"/>
              </a:pPr>
              <a:r>
                <a:rPr lang="en-US" altLang="ko-KR" b="0" dirty="0">
                  <a:solidFill>
                    <a:schemeClr val="tx1"/>
                  </a:solidFill>
                  <a:cs typeface="Arial" panose="020B0604020202020204" pitchFamily="34" charset="0"/>
                </a:rPr>
                <a:t>C</a:t>
              </a:r>
              <a:r>
                <a:rPr lang="en-US" altLang="ko-KR" b="0" dirty="0" smtClean="0">
                  <a:solidFill>
                    <a:schemeClr val="tx1"/>
                  </a:solidFill>
                  <a:cs typeface="Arial" panose="020B0604020202020204" pitchFamily="34" charset="0"/>
                </a:rPr>
                <a:t>laim </a:t>
              </a:r>
              <a:r>
                <a:rPr lang="en-US" altLang="ko-KR" b="0" dirty="0">
                  <a:solidFill>
                    <a:schemeClr val="tx1"/>
                  </a:solidFill>
                  <a:cs typeface="Arial" panose="020B0604020202020204" pitchFamily="34" charset="0"/>
                </a:rPr>
                <a:t>participant(s) contact </a:t>
              </a:r>
              <a:r>
                <a:rPr lang="en-US" altLang="ko-KR" b="0" dirty="0" smtClean="0">
                  <a:solidFill>
                    <a:schemeClr val="tx1"/>
                  </a:solidFill>
                  <a:cs typeface="Arial" panose="020B0604020202020204" pitchFamily="34" charset="0"/>
                </a:rPr>
                <a:t>(</a:t>
              </a:r>
              <a:r>
                <a:rPr lang="en-US" altLang="ko-KR" b="0" dirty="0">
                  <a:solidFill>
                    <a:schemeClr val="tx1"/>
                  </a:solidFill>
                  <a:cs typeface="Arial" panose="020B0604020202020204" pitchFamily="34" charset="0"/>
                </a:rPr>
                <a:t>member, care provider, agent, c</a:t>
              </a:r>
              <a:r>
                <a:rPr lang="en-US" altLang="ko-KR" b="0" dirty="0" smtClean="0">
                  <a:solidFill>
                    <a:schemeClr val="tx1"/>
                  </a:solidFill>
                  <a:cs typeface="Arial" panose="020B0604020202020204" pitchFamily="34" charset="0"/>
                </a:rPr>
                <a:t>orp</a:t>
              </a:r>
              <a:r>
                <a:rPr lang="en-US" altLang="ko-KR" b="0" dirty="0">
                  <a:solidFill>
                    <a:schemeClr val="tx1"/>
                  </a:solidFill>
                  <a:cs typeface="Arial" panose="020B0604020202020204" pitchFamily="34" charset="0"/>
                </a:rPr>
                <a:t>. HR) to output </a:t>
              </a:r>
              <a:r>
                <a:rPr lang="en-US" altLang="ko-KR" b="0" dirty="0" smtClean="0">
                  <a:solidFill>
                    <a:schemeClr val="tx1"/>
                  </a:solidFill>
                  <a:cs typeface="Arial" panose="020B0604020202020204" pitchFamily="34" charset="0"/>
                </a:rPr>
                <a:t>solution</a:t>
              </a:r>
            </a:p>
            <a:p>
              <a:pPr marL="87313" indent="-87313">
                <a:buFont typeface="Arial" panose="020B0604020202020204" pitchFamily="34" charset="0"/>
                <a:buChar char="•"/>
              </a:pPr>
              <a:r>
                <a:rPr lang="en-US" altLang="ko-KR" b="0" dirty="0">
                  <a:solidFill>
                    <a:schemeClr val="tx1"/>
                  </a:solidFill>
                  <a:cs typeface="Arial" panose="020B0604020202020204" pitchFamily="34" charset="0"/>
                </a:rPr>
                <a:t>Updated meta data on existing images &amp; output documents imaging archive (incl. meta data)</a:t>
              </a:r>
            </a:p>
          </p:txBody>
        </p:sp>
        <p:sp>
          <p:nvSpPr>
            <p:cNvPr id="62" name="Pentagon 57"/>
            <p:cNvSpPr/>
            <p:nvPr/>
          </p:nvSpPr>
          <p:spPr>
            <a:xfrm>
              <a:off x="1409700" y="5147669"/>
              <a:ext cx="1796400" cy="1136165"/>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marL="87313" indent="-87313">
                <a:buFont typeface="Arial" panose="020B0604020202020204" pitchFamily="34" charset="0"/>
                <a:buChar char="•"/>
              </a:pPr>
              <a:r>
                <a:rPr lang="de-DE" altLang="ko-KR" b="0" i="1" dirty="0">
                  <a:solidFill>
                    <a:schemeClr val="tx1"/>
                  </a:solidFill>
                  <a:cs typeface="Arial" panose="020B0604020202020204" pitchFamily="34" charset="0"/>
                </a:rPr>
                <a:t>N/A</a:t>
              </a:r>
            </a:p>
          </p:txBody>
        </p:sp>
        <p:grpSp>
          <p:nvGrpSpPr>
            <p:cNvPr id="41" name="Group 40"/>
            <p:cNvGrpSpPr/>
            <p:nvPr/>
          </p:nvGrpSpPr>
          <p:grpSpPr>
            <a:xfrm>
              <a:off x="1409700" y="986552"/>
              <a:ext cx="7641728" cy="432000"/>
              <a:chOff x="4397828" y="827806"/>
              <a:chExt cx="4731171" cy="323130"/>
            </a:xfrm>
          </p:grpSpPr>
          <p:sp>
            <p:nvSpPr>
              <p:cNvPr id="42" name="Pentagon 41"/>
              <p:cNvSpPr/>
              <p:nvPr/>
            </p:nvSpPr>
            <p:spPr>
              <a:xfrm>
                <a:off x="4397828" y="827806"/>
                <a:ext cx="921871" cy="323130"/>
              </a:xfrm>
              <a:prstGeom prst="homePlate">
                <a:avLst>
                  <a:gd name="adj" fmla="val 13397"/>
                </a:avLst>
              </a:prstGeom>
              <a:solidFill>
                <a:schemeClr val="bg1">
                  <a:lumMod val="95000"/>
                </a:schemeClr>
              </a:solidFill>
              <a:ln w="3175">
                <a:no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de-DE" sz="1100" b="0" dirty="0">
                    <a:solidFill>
                      <a:schemeClr val="bg1">
                        <a:lumMod val="75000"/>
                      </a:schemeClr>
                    </a:solidFill>
                  </a:rPr>
                  <a:t>Pre-Approval</a:t>
                </a:r>
              </a:p>
            </p:txBody>
          </p:sp>
          <p:sp>
            <p:nvSpPr>
              <p:cNvPr id="43" name="Pentagon 42"/>
              <p:cNvSpPr/>
              <p:nvPr/>
            </p:nvSpPr>
            <p:spPr>
              <a:xfrm>
                <a:off x="5350153" y="827806"/>
                <a:ext cx="921871" cy="323130"/>
              </a:xfrm>
              <a:prstGeom prst="homePlate">
                <a:avLst>
                  <a:gd name="adj" fmla="val 13397"/>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de-DE" sz="1100" b="0" dirty="0">
                    <a:solidFill>
                      <a:schemeClr val="bg1"/>
                    </a:solidFill>
                  </a:rPr>
                  <a:t>Claims</a:t>
                </a:r>
                <a:br>
                  <a:rPr lang="de-DE" sz="1100" b="0" dirty="0">
                    <a:solidFill>
                      <a:schemeClr val="bg1"/>
                    </a:solidFill>
                  </a:rPr>
                </a:br>
                <a:r>
                  <a:rPr lang="de-DE" sz="1100" b="0" dirty="0">
                    <a:solidFill>
                      <a:schemeClr val="bg1"/>
                    </a:solidFill>
                  </a:rPr>
                  <a:t>(</a:t>
                </a:r>
                <a:r>
                  <a:rPr lang="en-US" altLang="ko-KR" sz="1100" b="0" dirty="0">
                    <a:solidFill>
                      <a:schemeClr val="bg1"/>
                    </a:solidFill>
                  </a:rPr>
                  <a:t>Indemnity &amp; Cash)</a:t>
                </a:r>
                <a:endParaRPr lang="de-DE" sz="1100" b="0" dirty="0">
                  <a:solidFill>
                    <a:schemeClr val="bg1"/>
                  </a:solidFill>
                </a:endParaRPr>
              </a:p>
            </p:txBody>
          </p:sp>
          <p:sp>
            <p:nvSpPr>
              <p:cNvPr id="44" name="Rectangle 43"/>
              <p:cNvSpPr/>
              <p:nvPr/>
            </p:nvSpPr>
            <p:spPr>
              <a:xfrm>
                <a:off x="6302478" y="827806"/>
                <a:ext cx="921871" cy="323130"/>
              </a:xfrm>
              <a:prstGeom prst="rect">
                <a:avLst/>
              </a:prstGeom>
              <a:solidFill>
                <a:schemeClr val="bg1">
                  <a:lumMod val="95000"/>
                </a:schemeClr>
              </a:solidFill>
              <a:ln w="3175">
                <a:no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de-DE" sz="1100" b="0" dirty="0">
                    <a:solidFill>
                      <a:schemeClr val="bg1">
                        <a:lumMod val="75000"/>
                      </a:schemeClr>
                    </a:solidFill>
                  </a:rPr>
                  <a:t>Reimbursement</a:t>
                </a:r>
              </a:p>
            </p:txBody>
          </p:sp>
          <p:sp>
            <p:nvSpPr>
              <p:cNvPr id="47" name="Rectangle 46"/>
              <p:cNvSpPr/>
              <p:nvPr/>
            </p:nvSpPr>
            <p:spPr>
              <a:xfrm>
                <a:off x="8207128" y="827806"/>
                <a:ext cx="921871" cy="323130"/>
              </a:xfrm>
              <a:prstGeom prst="rect">
                <a:avLst/>
              </a:prstGeom>
              <a:solidFill>
                <a:schemeClr val="bg1">
                  <a:lumMod val="95000"/>
                </a:schemeClr>
              </a:solidFill>
              <a:ln w="3175">
                <a:no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de-DE" sz="1100" b="0" dirty="0">
                    <a:solidFill>
                      <a:schemeClr val="bg1">
                        <a:lumMod val="75000"/>
                      </a:schemeClr>
                    </a:solidFill>
                  </a:rPr>
                  <a:t>Non-core</a:t>
                </a:r>
              </a:p>
            </p:txBody>
          </p:sp>
          <p:sp>
            <p:nvSpPr>
              <p:cNvPr id="49" name="Rectangle 48"/>
              <p:cNvSpPr/>
              <p:nvPr/>
            </p:nvSpPr>
            <p:spPr>
              <a:xfrm>
                <a:off x="7254803" y="827806"/>
                <a:ext cx="921871" cy="323130"/>
              </a:xfrm>
              <a:prstGeom prst="rect">
                <a:avLst/>
              </a:prstGeom>
              <a:solidFill>
                <a:schemeClr val="bg1">
                  <a:lumMod val="95000"/>
                </a:schemeClr>
              </a:solidFill>
              <a:ln w="3175">
                <a:no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de-DE" sz="1100" b="0" dirty="0">
                    <a:solidFill>
                      <a:schemeClr val="bg1">
                        <a:lumMod val="75000"/>
                      </a:schemeClr>
                    </a:solidFill>
                  </a:rPr>
                  <a:t>Care Provider Mgmt.</a:t>
                </a:r>
              </a:p>
            </p:txBody>
          </p:sp>
        </p:grpSp>
        <p:sp>
          <p:nvSpPr>
            <p:cNvPr id="40" name="Oval 39"/>
            <p:cNvSpPr/>
            <p:nvPr/>
          </p:nvSpPr>
          <p:spPr>
            <a:xfrm>
              <a:off x="776288" y="2015648"/>
              <a:ext cx="468000" cy="1332000"/>
            </a:xfrm>
            <a:prstGeom prst="ellipse">
              <a:avLst/>
            </a:prstGeom>
            <a:solidFill>
              <a:schemeClr val="bg1"/>
            </a:solidFill>
            <a:ln w="28575">
              <a:solidFill>
                <a:schemeClr val="bg1">
                  <a:lumMod val="50000"/>
                </a:schemeClr>
              </a:solidFill>
              <a:prstDash val="sysDot"/>
            </a:ln>
          </p:spPr>
          <p:txBody>
            <a:bodyPr vert="vert270" wrap="none" anchor="ctr">
              <a:noAutofit/>
            </a:bodyPr>
            <a:lstStyle/>
            <a:p>
              <a:pPr algn="ctr"/>
              <a:r>
                <a:rPr lang="en-US" altLang="ko-KR" dirty="0">
                  <a:solidFill>
                    <a:schemeClr val="tx2"/>
                  </a:solidFill>
                  <a:latin typeface="+mn-lt"/>
                  <a:ea typeface="ＭＳ Ｐゴシック" pitchFamily="34" charset="-128"/>
                </a:rPr>
                <a:t>Data coming</a:t>
              </a:r>
              <a:br>
                <a:rPr lang="en-US" altLang="ko-KR" dirty="0">
                  <a:solidFill>
                    <a:schemeClr val="tx2"/>
                  </a:solidFill>
                  <a:latin typeface="+mn-lt"/>
                  <a:ea typeface="ＭＳ Ｐゴシック" pitchFamily="34" charset="-128"/>
                </a:rPr>
              </a:br>
              <a:r>
                <a:rPr lang="en-US" altLang="ko-KR" dirty="0">
                  <a:solidFill>
                    <a:schemeClr val="tx2"/>
                  </a:solidFill>
                  <a:latin typeface="+mn-lt"/>
                  <a:ea typeface="ＭＳ Ｐゴシック" pitchFamily="34" charset="-128"/>
                </a:rPr>
                <a:t>from outside</a:t>
              </a:r>
              <a:endParaRPr lang="ko-KR" altLang="en-US" dirty="0">
                <a:solidFill>
                  <a:schemeClr val="tx2"/>
                </a:solidFill>
                <a:latin typeface="+mn-lt"/>
                <a:ea typeface="ＭＳ Ｐゴシック" pitchFamily="34" charset="-128"/>
              </a:endParaRPr>
            </a:p>
          </p:txBody>
        </p:sp>
        <p:sp>
          <p:nvSpPr>
            <p:cNvPr id="52" name="Oval 51"/>
            <p:cNvSpPr/>
            <p:nvPr/>
          </p:nvSpPr>
          <p:spPr>
            <a:xfrm>
              <a:off x="776288" y="3532700"/>
              <a:ext cx="468000" cy="1332000"/>
            </a:xfrm>
            <a:prstGeom prst="ellipse">
              <a:avLst/>
            </a:prstGeom>
            <a:solidFill>
              <a:schemeClr val="bg1"/>
            </a:solidFill>
            <a:ln w="28575">
              <a:solidFill>
                <a:schemeClr val="bg1">
                  <a:lumMod val="50000"/>
                </a:schemeClr>
              </a:solidFill>
              <a:prstDash val="sysDot"/>
            </a:ln>
          </p:spPr>
          <p:txBody>
            <a:bodyPr vert="vert270" wrap="none" anchor="ctr">
              <a:noAutofit/>
            </a:bodyPr>
            <a:lstStyle/>
            <a:p>
              <a:pPr algn="ctr"/>
              <a:r>
                <a:rPr lang="en-US" altLang="ko-KR" dirty="0">
                  <a:solidFill>
                    <a:schemeClr val="tx2"/>
                  </a:solidFill>
                  <a:latin typeface="+mn-lt"/>
                  <a:ea typeface="ＭＳ Ｐゴシック" pitchFamily="34" charset="-128"/>
                </a:rPr>
                <a:t>Data stored</a:t>
              </a:r>
              <a:br>
                <a:rPr lang="en-US" altLang="ko-KR" dirty="0">
                  <a:solidFill>
                    <a:schemeClr val="tx2"/>
                  </a:solidFill>
                  <a:latin typeface="+mn-lt"/>
                  <a:ea typeface="ＭＳ Ｐゴシック" pitchFamily="34" charset="-128"/>
                </a:rPr>
              </a:br>
              <a:r>
                <a:rPr lang="en-US" altLang="ko-KR" dirty="0">
                  <a:solidFill>
                    <a:schemeClr val="tx2"/>
                  </a:solidFill>
                  <a:latin typeface="+mn-lt"/>
                  <a:ea typeface="ＭＳ Ｐゴシック" pitchFamily="34" charset="-128"/>
                </a:rPr>
                <a:t>within </a:t>
              </a:r>
              <a:r>
                <a:rPr lang="en-US" altLang="ko-KR" dirty="0" smtClean="0">
                  <a:solidFill>
                    <a:schemeClr val="tx2"/>
                  </a:solidFill>
                  <a:latin typeface="+mn-lt"/>
                  <a:ea typeface="ＭＳ Ｐゴシック" pitchFamily="34" charset="-128"/>
                </a:rPr>
                <a:t>FINEOS</a:t>
              </a:r>
              <a:endParaRPr lang="ko-KR" altLang="en-US" dirty="0">
                <a:solidFill>
                  <a:schemeClr val="tx2"/>
                </a:solidFill>
                <a:latin typeface="+mn-lt"/>
                <a:ea typeface="ＭＳ Ｐゴシック" pitchFamily="34" charset="-128"/>
              </a:endParaRPr>
            </a:p>
          </p:txBody>
        </p:sp>
        <p:sp>
          <p:nvSpPr>
            <p:cNvPr id="54" name="Oval 53"/>
            <p:cNvSpPr/>
            <p:nvPr/>
          </p:nvSpPr>
          <p:spPr>
            <a:xfrm>
              <a:off x="776288" y="5049751"/>
              <a:ext cx="468000" cy="1332000"/>
            </a:xfrm>
            <a:prstGeom prst="ellipse">
              <a:avLst/>
            </a:prstGeom>
            <a:solidFill>
              <a:schemeClr val="bg1"/>
            </a:solidFill>
            <a:ln w="28575">
              <a:solidFill>
                <a:schemeClr val="bg1">
                  <a:lumMod val="50000"/>
                </a:schemeClr>
              </a:solidFill>
              <a:prstDash val="sysDot"/>
            </a:ln>
          </p:spPr>
          <p:txBody>
            <a:bodyPr vert="vert270" wrap="none" anchor="ctr">
              <a:noAutofit/>
            </a:bodyPr>
            <a:lstStyle/>
            <a:p>
              <a:pPr algn="ctr"/>
              <a:r>
                <a:rPr lang="en-US" altLang="ko-KR" dirty="0">
                  <a:solidFill>
                    <a:schemeClr val="tx2"/>
                  </a:solidFill>
                  <a:latin typeface="+mn-lt"/>
                  <a:ea typeface="ＭＳ Ｐゴシック" pitchFamily="34" charset="-128"/>
                </a:rPr>
                <a:t>Data going</a:t>
              </a:r>
              <a:br>
                <a:rPr lang="en-US" altLang="ko-KR" dirty="0">
                  <a:solidFill>
                    <a:schemeClr val="tx2"/>
                  </a:solidFill>
                  <a:latin typeface="+mn-lt"/>
                  <a:ea typeface="ＭＳ Ｐゴシック" pitchFamily="34" charset="-128"/>
                </a:rPr>
              </a:br>
              <a:r>
                <a:rPr lang="en-US" altLang="ko-KR" dirty="0">
                  <a:solidFill>
                    <a:schemeClr val="tx2"/>
                  </a:solidFill>
                  <a:latin typeface="+mn-lt"/>
                  <a:ea typeface="ＭＳ Ｐゴシック" pitchFamily="34" charset="-128"/>
                </a:rPr>
                <a:t>outwards</a:t>
              </a:r>
              <a:endParaRPr lang="ko-KR" altLang="en-US" dirty="0">
                <a:solidFill>
                  <a:schemeClr val="tx2"/>
                </a:solidFill>
                <a:latin typeface="+mn-lt"/>
                <a:ea typeface="ＭＳ Ｐゴシック" pitchFamily="34" charset="-128"/>
              </a:endParaRPr>
            </a:p>
          </p:txBody>
        </p:sp>
        <p:cxnSp>
          <p:nvCxnSpPr>
            <p:cNvPr id="57" name="Straight Connector 56"/>
            <p:cNvCxnSpPr/>
            <p:nvPr/>
          </p:nvCxnSpPr>
          <p:spPr>
            <a:xfrm>
              <a:off x="1244288" y="3440174"/>
              <a:ext cx="7885425" cy="0"/>
            </a:xfrm>
            <a:prstGeom prst="line">
              <a:avLst/>
            </a:prstGeom>
            <a:ln w="9525">
              <a:solidFill>
                <a:schemeClr val="bg1">
                  <a:lumMod val="50000"/>
                </a:schemeClr>
              </a:solidFill>
              <a:prstDash val="dash"/>
            </a:ln>
            <a:effectLst/>
          </p:spPr>
          <p:style>
            <a:lnRef idx="2">
              <a:schemeClr val="accent1"/>
            </a:lnRef>
            <a:fillRef idx="0">
              <a:schemeClr val="accent1"/>
            </a:fillRef>
            <a:effectRef idx="1">
              <a:schemeClr val="accent1"/>
            </a:effectRef>
            <a:fontRef idx="minor">
              <a:schemeClr val="tx1"/>
            </a:fontRef>
          </p:style>
        </p:cxnSp>
        <p:cxnSp>
          <p:nvCxnSpPr>
            <p:cNvPr id="65" name="Straight Connector 64"/>
            <p:cNvCxnSpPr/>
            <p:nvPr/>
          </p:nvCxnSpPr>
          <p:spPr>
            <a:xfrm>
              <a:off x="1244288" y="4957226"/>
              <a:ext cx="7885425" cy="0"/>
            </a:xfrm>
            <a:prstGeom prst="line">
              <a:avLst/>
            </a:prstGeom>
            <a:ln w="9525">
              <a:solidFill>
                <a:schemeClr val="bg1">
                  <a:lumMod val="50000"/>
                </a:schemeClr>
              </a:solidFill>
              <a:prstDash val="dash"/>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23374278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8" name="Title 27"/>
          <p:cNvSpPr>
            <a:spLocks noGrp="1"/>
          </p:cNvSpPr>
          <p:nvPr>
            <p:ph type="title"/>
          </p:nvPr>
        </p:nvSpPr>
        <p:spPr/>
        <p:txBody>
          <a:bodyPr/>
          <a:lstStyle/>
          <a:p>
            <a:r>
              <a:rPr lang="fr-FR" altLang="ko-KR" dirty="0"/>
              <a:t>Data Architecture</a:t>
            </a:r>
            <a:endParaRPr lang="ko-KR" altLang="en-US" dirty="0"/>
          </a:p>
        </p:txBody>
      </p:sp>
      <p:sp>
        <p:nvSpPr>
          <p:cNvPr id="5" name="Text Placeholder 4"/>
          <p:cNvSpPr>
            <a:spLocks noGrp="1"/>
          </p:cNvSpPr>
          <p:nvPr>
            <p:ph type="body" sz="quarter" idx="13"/>
          </p:nvPr>
        </p:nvSpPr>
        <p:spPr/>
        <p:txBody>
          <a:bodyPr/>
          <a:lstStyle/>
          <a:p>
            <a:pPr marL="0" indent="0">
              <a:buNone/>
            </a:pPr>
            <a:r>
              <a:rPr lang="en-US" altLang="ko-KR" dirty="0"/>
              <a:t>High-level data </a:t>
            </a:r>
            <a:r>
              <a:rPr lang="en-US" altLang="ko-KR" dirty="0" smtClean="0"/>
              <a:t>flow (4/4</a:t>
            </a:r>
            <a:r>
              <a:rPr lang="en-US" altLang="ko-KR" dirty="0"/>
              <a:t>)</a:t>
            </a:r>
          </a:p>
        </p:txBody>
      </p:sp>
      <p:sp>
        <p:nvSpPr>
          <p:cNvPr id="3" name="Slide Number Placeholder 2"/>
          <p:cNvSpPr>
            <a:spLocks noGrp="1"/>
          </p:cNvSpPr>
          <p:nvPr>
            <p:ph type="sldNum" sz="quarter" idx="4"/>
          </p:nvPr>
        </p:nvSpPr>
        <p:spPr/>
        <p:txBody>
          <a:bodyPr/>
          <a:lstStyle/>
          <a:p>
            <a:fld id="{3801209A-EBCB-4229-9A21-B7869465F47A}" type="slidenum">
              <a:rPr lang="en-US" altLang="ko-KR" smtClean="0">
                <a:latin typeface="+mj-lt"/>
              </a:rPr>
              <a:pPr/>
              <a:t>28</a:t>
            </a:fld>
            <a:r>
              <a:rPr lang="en-US" altLang="ko-KR" dirty="0" smtClean="0">
                <a:latin typeface="+mj-lt"/>
              </a:rPr>
              <a:t> </a:t>
            </a:r>
            <a:endParaRPr lang="ko-KR" altLang="en-US" dirty="0">
              <a:latin typeface="+mj-lt"/>
            </a:endParaRPr>
          </a:p>
        </p:txBody>
      </p:sp>
      <p:grpSp>
        <p:nvGrpSpPr>
          <p:cNvPr id="2" name="Group 1"/>
          <p:cNvGrpSpPr/>
          <p:nvPr/>
        </p:nvGrpSpPr>
        <p:grpSpPr>
          <a:xfrm>
            <a:off x="776288" y="1233488"/>
            <a:ext cx="8353425" cy="5148263"/>
            <a:chOff x="776288" y="986552"/>
            <a:chExt cx="8353425" cy="5395199"/>
          </a:xfrm>
        </p:grpSpPr>
        <p:sp>
          <p:nvSpPr>
            <p:cNvPr id="47" name="Pentagon 46"/>
            <p:cNvSpPr/>
            <p:nvPr/>
          </p:nvSpPr>
          <p:spPr>
            <a:xfrm>
              <a:off x="4059920" y="2113566"/>
              <a:ext cx="2340000" cy="1136165"/>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marL="87313" indent="-87313">
                <a:buFont typeface="Arial" panose="020B0604020202020204" pitchFamily="34" charset="0"/>
                <a:buChar char="•"/>
              </a:pPr>
              <a:r>
                <a:rPr lang="de-DE" altLang="ko-KR" b="0" i="1" dirty="0">
                  <a:solidFill>
                    <a:schemeClr val="tx1"/>
                  </a:solidFill>
                  <a:cs typeface="Arial" panose="020B0604020202020204" pitchFamily="34" charset="0"/>
                </a:rPr>
                <a:t>N/A</a:t>
              </a:r>
            </a:p>
          </p:txBody>
        </p:sp>
        <p:sp>
          <p:nvSpPr>
            <p:cNvPr id="48" name="Pentagon 47"/>
            <p:cNvSpPr/>
            <p:nvPr/>
          </p:nvSpPr>
          <p:spPr>
            <a:xfrm>
              <a:off x="6710140" y="2113566"/>
              <a:ext cx="2340000" cy="1136165"/>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marL="87313" indent="-87313">
                <a:buFont typeface="Arial" panose="020B0604020202020204" pitchFamily="34" charset="0"/>
                <a:buChar char="•"/>
              </a:pPr>
              <a:r>
                <a:rPr lang="de-DE" altLang="ko-KR" b="0" i="1" dirty="0">
                  <a:solidFill>
                    <a:schemeClr val="tx1"/>
                  </a:solidFill>
                  <a:cs typeface="Arial" panose="020B0604020202020204" pitchFamily="34" charset="0"/>
                </a:rPr>
                <a:t>N/A</a:t>
              </a:r>
            </a:p>
          </p:txBody>
        </p:sp>
        <p:sp>
          <p:nvSpPr>
            <p:cNvPr id="80" name="Pentagon 46"/>
            <p:cNvSpPr/>
            <p:nvPr/>
          </p:nvSpPr>
          <p:spPr>
            <a:xfrm>
              <a:off x="1409700" y="2113566"/>
              <a:ext cx="2340000" cy="1136165"/>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marL="87313" indent="-87313">
                <a:buFont typeface="Arial" panose="020B0604020202020204" pitchFamily="34" charset="0"/>
                <a:buChar char="•"/>
              </a:pPr>
              <a:r>
                <a:rPr lang="en-US" altLang="ko-KR" b="0" dirty="0" smtClean="0">
                  <a:solidFill>
                    <a:schemeClr val="tx1"/>
                  </a:solidFill>
                  <a:cs typeface="Arial" panose="020B0604020202020204" pitchFamily="34" charset="0"/>
                </a:rPr>
                <a:t>Payment info on </a:t>
              </a:r>
              <a:r>
                <a:rPr lang="en-US" altLang="ko-KR" b="0" dirty="0">
                  <a:solidFill>
                    <a:schemeClr val="tx1"/>
                  </a:solidFill>
                  <a:cs typeface="Arial" panose="020B0604020202020204" pitchFamily="34" charset="0"/>
                </a:rPr>
                <a:t>claim participant(s) (member, care provider, panel, corp. </a:t>
              </a:r>
              <a:r>
                <a:rPr lang="en-US" altLang="ko-KR" b="0" dirty="0" smtClean="0">
                  <a:solidFill>
                    <a:schemeClr val="tx1"/>
                  </a:solidFill>
                  <a:cs typeface="Arial" panose="020B0604020202020204" pitchFamily="34" charset="0"/>
                </a:rPr>
                <a:t>HR)</a:t>
              </a:r>
              <a:endParaRPr lang="en-US" altLang="ko-KR" b="0" dirty="0">
                <a:solidFill>
                  <a:schemeClr val="tx1"/>
                </a:solidFill>
                <a:cs typeface="Arial" panose="020B0604020202020204" pitchFamily="34" charset="0"/>
              </a:endParaRPr>
            </a:p>
            <a:p>
              <a:pPr marL="87313" indent="-87313">
                <a:buFont typeface="Arial" panose="020B0604020202020204" pitchFamily="34" charset="0"/>
                <a:buChar char="•"/>
              </a:pPr>
              <a:r>
                <a:rPr lang="en-US" altLang="ko-KR" b="0" dirty="0">
                  <a:solidFill>
                    <a:schemeClr val="tx1"/>
                  </a:solidFill>
                  <a:cs typeface="Arial" panose="020B0604020202020204" pitchFamily="34" charset="0"/>
                </a:rPr>
                <a:t>C</a:t>
              </a:r>
              <a:r>
                <a:rPr lang="en-US" altLang="ko-KR" b="0" dirty="0" smtClean="0">
                  <a:solidFill>
                    <a:schemeClr val="tx1"/>
                  </a:solidFill>
                  <a:cs typeface="Arial" panose="020B0604020202020204" pitchFamily="34" charset="0"/>
                </a:rPr>
                <a:t>laim </a:t>
              </a:r>
              <a:r>
                <a:rPr lang="en-US" altLang="ko-KR" b="0" dirty="0">
                  <a:solidFill>
                    <a:schemeClr val="tx1"/>
                  </a:solidFill>
                  <a:cs typeface="Arial" panose="020B0604020202020204" pitchFamily="34" charset="0"/>
                </a:rPr>
                <a:t>participant(s) contact </a:t>
              </a:r>
              <a:r>
                <a:rPr lang="en-US" altLang="ko-KR" b="0" dirty="0" smtClean="0">
                  <a:solidFill>
                    <a:schemeClr val="tx1"/>
                  </a:solidFill>
                  <a:cs typeface="Arial" panose="020B0604020202020204" pitchFamily="34" charset="0"/>
                </a:rPr>
                <a:t>(</a:t>
              </a:r>
              <a:r>
                <a:rPr lang="en-US" altLang="ko-KR" b="0" dirty="0">
                  <a:solidFill>
                    <a:schemeClr val="tx1"/>
                  </a:solidFill>
                  <a:cs typeface="Arial" panose="020B0604020202020204" pitchFamily="34" charset="0"/>
                </a:rPr>
                <a:t>member, care provider, panel, corp. </a:t>
              </a:r>
              <a:r>
                <a:rPr lang="en-US" altLang="ko-KR" b="0" dirty="0" smtClean="0">
                  <a:solidFill>
                    <a:schemeClr val="tx1"/>
                  </a:solidFill>
                  <a:cs typeface="Arial" panose="020B0604020202020204" pitchFamily="34" charset="0"/>
                </a:rPr>
                <a:t>HR)</a:t>
              </a:r>
            </a:p>
            <a:p>
              <a:pPr marL="87313" indent="-87313">
                <a:buFont typeface="Arial" panose="020B0604020202020204" pitchFamily="34" charset="0"/>
                <a:buChar char="•"/>
              </a:pPr>
              <a:r>
                <a:rPr lang="en-US" altLang="ko-KR" b="0" dirty="0">
                  <a:solidFill>
                    <a:schemeClr val="tx1"/>
                  </a:solidFill>
                  <a:cs typeface="Arial" panose="020B0604020202020204" pitchFamily="34" charset="0"/>
                </a:rPr>
                <a:t>P</a:t>
              </a:r>
              <a:r>
                <a:rPr lang="en-US" altLang="ko-KR" b="0" dirty="0" smtClean="0">
                  <a:solidFill>
                    <a:schemeClr val="tx1"/>
                  </a:solidFill>
                  <a:cs typeface="Arial" panose="020B0604020202020204" pitchFamily="34" charset="0"/>
                </a:rPr>
                <a:t>ayment </a:t>
              </a:r>
              <a:r>
                <a:rPr lang="en-US" altLang="ko-KR" b="0" dirty="0">
                  <a:solidFill>
                    <a:schemeClr val="tx1"/>
                  </a:solidFill>
                  <a:cs typeface="Arial" panose="020B0604020202020204" pitchFamily="34" charset="0"/>
                </a:rPr>
                <a:t>status </a:t>
              </a:r>
              <a:r>
                <a:rPr lang="en-US" altLang="ko-KR" b="0" dirty="0" smtClean="0">
                  <a:solidFill>
                    <a:schemeClr val="tx1"/>
                  </a:solidFill>
                  <a:cs typeface="Arial" panose="020B0604020202020204" pitchFamily="34" charset="0"/>
                </a:rPr>
                <a:t>(</a:t>
              </a:r>
              <a:r>
                <a:rPr lang="en-US" altLang="ko-KR" b="0" dirty="0">
                  <a:solidFill>
                    <a:schemeClr val="tx1"/>
                  </a:solidFill>
                  <a:cs typeface="Arial" panose="020B0604020202020204" pitchFamily="34" charset="0"/>
                </a:rPr>
                <a:t>after successful payment)</a:t>
              </a:r>
              <a:br>
                <a:rPr lang="en-US" altLang="ko-KR" b="0" dirty="0">
                  <a:solidFill>
                    <a:schemeClr val="tx1"/>
                  </a:solidFill>
                  <a:cs typeface="Arial" panose="020B0604020202020204" pitchFamily="34" charset="0"/>
                </a:rPr>
              </a:br>
              <a:endParaRPr lang="en-US" b="0" dirty="0">
                <a:solidFill>
                  <a:schemeClr val="tx1"/>
                </a:solidFill>
                <a:cs typeface="Arial" panose="020B0604020202020204" pitchFamily="34" charset="0"/>
              </a:endParaRPr>
            </a:p>
          </p:txBody>
        </p:sp>
        <p:sp>
          <p:nvSpPr>
            <p:cNvPr id="52" name="Pentagon 51"/>
            <p:cNvSpPr/>
            <p:nvPr/>
          </p:nvSpPr>
          <p:spPr>
            <a:xfrm>
              <a:off x="4059920" y="3630619"/>
              <a:ext cx="2340000" cy="1136165"/>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marL="87313" indent="-87313">
                <a:buFont typeface="Arial" panose="020B0604020202020204" pitchFamily="34" charset="0"/>
                <a:buChar char="•"/>
              </a:pPr>
              <a:r>
                <a:rPr lang="de-DE" altLang="ko-KR" b="0" i="1" dirty="0">
                  <a:solidFill>
                    <a:schemeClr val="tx1"/>
                  </a:solidFill>
                  <a:cs typeface="Arial" panose="020B0604020202020204" pitchFamily="34" charset="0"/>
                </a:rPr>
                <a:t>N/A</a:t>
              </a:r>
            </a:p>
          </p:txBody>
        </p:sp>
        <p:sp>
          <p:nvSpPr>
            <p:cNvPr id="53" name="Pentagon 52"/>
            <p:cNvSpPr/>
            <p:nvPr/>
          </p:nvSpPr>
          <p:spPr>
            <a:xfrm>
              <a:off x="6710140" y="3630619"/>
              <a:ext cx="2340000" cy="1136165"/>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marL="87313" indent="-87313">
                <a:buFont typeface="Arial" panose="020B0604020202020204" pitchFamily="34" charset="0"/>
                <a:buChar char="•"/>
              </a:pPr>
              <a:r>
                <a:rPr lang="de-DE" altLang="ko-KR" b="0" i="1" dirty="0">
                  <a:solidFill>
                    <a:schemeClr val="tx1"/>
                  </a:solidFill>
                  <a:cs typeface="Arial" panose="020B0604020202020204" pitchFamily="34" charset="0"/>
                </a:rPr>
                <a:t>N/A</a:t>
              </a:r>
            </a:p>
          </p:txBody>
        </p:sp>
        <p:sp>
          <p:nvSpPr>
            <p:cNvPr id="81" name="Pentagon 51"/>
            <p:cNvSpPr/>
            <p:nvPr/>
          </p:nvSpPr>
          <p:spPr>
            <a:xfrm>
              <a:off x="1409700" y="3630619"/>
              <a:ext cx="2340000" cy="1136165"/>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marL="87313" indent="-87313">
                <a:buFont typeface="Arial" panose="020B0604020202020204" pitchFamily="34" charset="0"/>
                <a:buChar char="•"/>
              </a:pPr>
              <a:r>
                <a:rPr lang="de-DE" altLang="ko-KR" b="0" i="1" dirty="0">
                  <a:solidFill>
                    <a:schemeClr val="tx1"/>
                  </a:solidFill>
                  <a:cs typeface="Arial" panose="020B0604020202020204" pitchFamily="34" charset="0"/>
                </a:rPr>
                <a:t>N/A</a:t>
              </a:r>
            </a:p>
          </p:txBody>
        </p:sp>
        <p:sp>
          <p:nvSpPr>
            <p:cNvPr id="57" name="Pentagon 56"/>
            <p:cNvSpPr/>
            <p:nvPr/>
          </p:nvSpPr>
          <p:spPr>
            <a:xfrm>
              <a:off x="4059920" y="5147669"/>
              <a:ext cx="2340000" cy="1136165"/>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marL="87313" indent="-87313">
                <a:buFont typeface="Arial" panose="020B0604020202020204" pitchFamily="34" charset="0"/>
                <a:buChar char="•"/>
              </a:pPr>
              <a:r>
                <a:rPr lang="en-US" b="0" dirty="0" smtClean="0">
                  <a:solidFill>
                    <a:schemeClr val="tx1"/>
                  </a:solidFill>
                  <a:cs typeface="Arial" panose="020B0604020202020204" pitchFamily="34" charset="0"/>
                </a:rPr>
                <a:t>Care </a:t>
              </a:r>
              <a:r>
                <a:rPr lang="en-US" b="0" dirty="0">
                  <a:solidFill>
                    <a:schemeClr val="tx1"/>
                  </a:solidFill>
                  <a:cs typeface="Arial" panose="020B0604020202020204" pitchFamily="34" charset="0"/>
                </a:rPr>
                <a:t>provider, panel, network </a:t>
              </a:r>
              <a:r>
                <a:rPr lang="en-US" b="0" dirty="0" smtClean="0">
                  <a:solidFill>
                    <a:schemeClr val="tx1"/>
                  </a:solidFill>
                  <a:cs typeface="Arial" panose="020B0604020202020204" pitchFamily="34" charset="0"/>
                </a:rPr>
                <a:t>info broadcasting </a:t>
              </a:r>
              <a:r>
                <a:rPr lang="en-US" b="0" dirty="0">
                  <a:solidFill>
                    <a:schemeClr val="tx1"/>
                  </a:solidFill>
                  <a:cs typeface="Arial" panose="020B0604020202020204" pitchFamily="34" charset="0"/>
                </a:rPr>
                <a:t>(e.g. consumed by a portal</a:t>
              </a:r>
              <a:r>
                <a:rPr lang="en-US" b="0" dirty="0" smtClean="0">
                  <a:solidFill>
                    <a:schemeClr val="tx1"/>
                  </a:solidFill>
                  <a:cs typeface="Arial" panose="020B0604020202020204" pitchFamily="34" charset="0"/>
                </a:rPr>
                <a:t>)</a:t>
              </a:r>
              <a:endParaRPr lang="en-US" b="0" dirty="0">
                <a:solidFill>
                  <a:schemeClr val="tx1"/>
                </a:solidFill>
                <a:cs typeface="Arial" panose="020B0604020202020204" pitchFamily="34" charset="0"/>
              </a:endParaRPr>
            </a:p>
          </p:txBody>
        </p:sp>
        <p:sp>
          <p:nvSpPr>
            <p:cNvPr id="58" name="Pentagon 57"/>
            <p:cNvSpPr/>
            <p:nvPr/>
          </p:nvSpPr>
          <p:spPr>
            <a:xfrm>
              <a:off x="6710140" y="5147669"/>
              <a:ext cx="2340000" cy="1136165"/>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marL="87313" indent="-87313">
                <a:buFont typeface="Arial" panose="020B0604020202020204" pitchFamily="34" charset="0"/>
                <a:buChar char="•"/>
              </a:pPr>
              <a:r>
                <a:rPr lang="en-US" b="0" dirty="0" smtClean="0">
                  <a:solidFill>
                    <a:schemeClr val="tx1"/>
                  </a:solidFill>
                  <a:cs typeface="Arial" panose="020B0604020202020204" pitchFamily="34" charset="0"/>
                </a:rPr>
                <a:t>Care </a:t>
              </a:r>
              <a:r>
                <a:rPr lang="en-US" b="0" dirty="0">
                  <a:solidFill>
                    <a:schemeClr val="tx1"/>
                  </a:solidFill>
                  <a:cs typeface="Arial" panose="020B0604020202020204" pitchFamily="34" charset="0"/>
                </a:rPr>
                <a:t>provider, panel, network </a:t>
              </a:r>
              <a:r>
                <a:rPr lang="en-US" b="0" dirty="0" smtClean="0">
                  <a:solidFill>
                    <a:schemeClr val="tx1"/>
                  </a:solidFill>
                  <a:cs typeface="Arial" panose="020B0604020202020204" pitchFamily="34" charset="0"/>
                </a:rPr>
                <a:t>info</a:t>
              </a:r>
            </a:p>
            <a:p>
              <a:pPr marL="87313" indent="-87313">
                <a:buFont typeface="Arial" panose="020B0604020202020204" pitchFamily="34" charset="0"/>
                <a:buChar char="•"/>
              </a:pPr>
              <a:r>
                <a:rPr lang="en-US" b="0" dirty="0">
                  <a:solidFill>
                    <a:schemeClr val="tx1"/>
                  </a:solidFill>
                  <a:cs typeface="Arial" panose="020B0604020202020204" pitchFamily="34" charset="0"/>
                </a:rPr>
                <a:t>C</a:t>
              </a:r>
              <a:r>
                <a:rPr lang="en-US" b="0" dirty="0" smtClean="0">
                  <a:solidFill>
                    <a:schemeClr val="tx1"/>
                  </a:solidFill>
                  <a:cs typeface="Arial" panose="020B0604020202020204" pitchFamily="34" charset="0"/>
                </a:rPr>
                <a:t>laims </a:t>
              </a:r>
              <a:r>
                <a:rPr lang="en-US" b="0" dirty="0">
                  <a:solidFill>
                    <a:schemeClr val="tx1"/>
                  </a:solidFill>
                  <a:cs typeface="Arial" panose="020B0604020202020204" pitchFamily="34" charset="0"/>
                </a:rPr>
                <a:t>(details incl. costs) </a:t>
              </a:r>
              <a:r>
                <a:rPr lang="en-US" b="0" dirty="0" smtClean="0">
                  <a:solidFill>
                    <a:schemeClr val="tx1"/>
                  </a:solidFill>
                  <a:cs typeface="Arial" panose="020B0604020202020204" pitchFamily="34" charset="0"/>
                </a:rPr>
                <a:t>info</a:t>
              </a:r>
            </a:p>
            <a:p>
              <a:pPr marL="87313" indent="-87313">
                <a:buFont typeface="Arial" panose="020B0604020202020204" pitchFamily="34" charset="0"/>
                <a:buChar char="•"/>
              </a:pPr>
              <a:r>
                <a:rPr lang="en-US" b="0" dirty="0">
                  <a:solidFill>
                    <a:schemeClr val="tx1"/>
                  </a:solidFill>
                  <a:cs typeface="Arial" panose="020B0604020202020204" pitchFamily="34" charset="0"/>
                </a:rPr>
                <a:t>W</a:t>
              </a:r>
              <a:r>
                <a:rPr lang="en-US" b="0" dirty="0" smtClean="0">
                  <a:solidFill>
                    <a:schemeClr val="tx1"/>
                  </a:solidFill>
                  <a:cs typeface="Arial" panose="020B0604020202020204" pitchFamily="34" charset="0"/>
                </a:rPr>
                <a:t>orkflow information (TBD – RMIS, MIS, Others</a:t>
              </a:r>
              <a:r>
                <a:rPr lang="en-US" b="0" dirty="0">
                  <a:solidFill>
                    <a:schemeClr val="tx1"/>
                  </a:solidFill>
                  <a:cs typeface="Arial" panose="020B0604020202020204" pitchFamily="34" charset="0"/>
                </a:rPr>
                <a:t>)</a:t>
              </a:r>
            </a:p>
          </p:txBody>
        </p:sp>
        <p:sp>
          <p:nvSpPr>
            <p:cNvPr id="82" name="Pentagon 56"/>
            <p:cNvSpPr/>
            <p:nvPr/>
          </p:nvSpPr>
          <p:spPr>
            <a:xfrm>
              <a:off x="1409700" y="5147669"/>
              <a:ext cx="2340000" cy="1136165"/>
            </a:xfrm>
            <a:prstGeom prst="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t"/>
            <a:lstStyle/>
            <a:p>
              <a:pPr marL="87313" indent="-87313">
                <a:buFont typeface="Arial" panose="020B0604020202020204" pitchFamily="34" charset="0"/>
                <a:buChar char="•"/>
              </a:pPr>
              <a:r>
                <a:rPr lang="en-US" altLang="ko-KR" b="0" dirty="0" smtClean="0">
                  <a:solidFill>
                    <a:schemeClr val="tx1"/>
                  </a:solidFill>
                  <a:cs typeface="Arial" panose="020B0604020202020204" pitchFamily="34" charset="0"/>
                </a:rPr>
                <a:t>Claim </a:t>
              </a:r>
              <a:r>
                <a:rPr lang="en-US" altLang="ko-KR" b="0" dirty="0">
                  <a:solidFill>
                    <a:schemeClr val="tx1"/>
                  </a:solidFill>
                  <a:cs typeface="Arial" panose="020B0604020202020204" pitchFamily="34" charset="0"/>
                </a:rPr>
                <a:t>payment </a:t>
              </a:r>
              <a:r>
                <a:rPr lang="en-US" altLang="ko-KR" b="0" dirty="0" smtClean="0">
                  <a:solidFill>
                    <a:schemeClr val="tx1"/>
                  </a:solidFill>
                  <a:cs typeface="Arial" panose="020B0604020202020204" pitchFamily="34" charset="0"/>
                </a:rPr>
                <a:t>items</a:t>
              </a:r>
            </a:p>
            <a:p>
              <a:pPr marL="87313" indent="-87313">
                <a:buFont typeface="Arial" panose="020B0604020202020204" pitchFamily="34" charset="0"/>
                <a:buChar char="•"/>
              </a:pPr>
              <a:r>
                <a:rPr lang="en-US" altLang="ko-KR" b="0" dirty="0">
                  <a:solidFill>
                    <a:schemeClr val="tx1"/>
                  </a:solidFill>
                  <a:cs typeface="Arial" panose="020B0604020202020204" pitchFamily="34" charset="0"/>
                </a:rPr>
                <a:t>P</a:t>
              </a:r>
              <a:r>
                <a:rPr lang="en-US" altLang="ko-KR" b="0" dirty="0" smtClean="0">
                  <a:solidFill>
                    <a:schemeClr val="tx1"/>
                  </a:solidFill>
                  <a:cs typeface="Arial" panose="020B0604020202020204" pitchFamily="34" charset="0"/>
                </a:rPr>
                <a:t>ayment </a:t>
              </a:r>
              <a:r>
                <a:rPr lang="en-US" altLang="ko-KR" b="0" dirty="0">
                  <a:solidFill>
                    <a:schemeClr val="tx1"/>
                  </a:solidFill>
                  <a:cs typeface="Arial" panose="020B0604020202020204" pitchFamily="34" charset="0"/>
                </a:rPr>
                <a:t>info </a:t>
              </a:r>
              <a:r>
                <a:rPr lang="en-US" altLang="ko-KR" b="0" dirty="0" smtClean="0">
                  <a:solidFill>
                    <a:schemeClr val="tx1"/>
                  </a:solidFill>
                  <a:cs typeface="Arial" panose="020B0604020202020204" pitchFamily="34" charset="0"/>
                </a:rPr>
                <a:t>on </a:t>
              </a:r>
              <a:r>
                <a:rPr lang="en-US" altLang="ko-KR" b="0" dirty="0">
                  <a:solidFill>
                    <a:schemeClr val="tx1"/>
                  </a:solidFill>
                  <a:cs typeface="Arial" panose="020B0604020202020204" pitchFamily="34" charset="0"/>
                </a:rPr>
                <a:t>claim participant(s) (member, care provider, panel, corp. </a:t>
              </a:r>
              <a:r>
                <a:rPr lang="en-US" altLang="ko-KR" b="0" dirty="0" smtClean="0">
                  <a:solidFill>
                    <a:schemeClr val="tx1"/>
                  </a:solidFill>
                  <a:cs typeface="Arial" panose="020B0604020202020204" pitchFamily="34" charset="0"/>
                </a:rPr>
                <a:t>HR)</a:t>
              </a:r>
              <a:endParaRPr lang="en-US" altLang="ko-KR" b="0" dirty="0">
                <a:solidFill>
                  <a:schemeClr val="tx1"/>
                </a:solidFill>
                <a:cs typeface="Arial" panose="020B0604020202020204" pitchFamily="34" charset="0"/>
              </a:endParaRPr>
            </a:p>
            <a:p>
              <a:pPr marL="87313" indent="-87313">
                <a:buFont typeface="Arial" panose="020B0604020202020204" pitchFamily="34" charset="0"/>
                <a:buChar char="•"/>
              </a:pPr>
              <a:r>
                <a:rPr lang="en-US" altLang="ko-KR" b="0" dirty="0">
                  <a:solidFill>
                    <a:schemeClr val="tx1"/>
                  </a:solidFill>
                  <a:cs typeface="Arial" panose="020B0604020202020204" pitchFamily="34" charset="0"/>
                </a:rPr>
                <a:t>C</a:t>
              </a:r>
              <a:r>
                <a:rPr lang="en-US" altLang="ko-KR" b="0" dirty="0" smtClean="0">
                  <a:solidFill>
                    <a:schemeClr val="tx1"/>
                  </a:solidFill>
                  <a:cs typeface="Arial" panose="020B0604020202020204" pitchFamily="34" charset="0"/>
                </a:rPr>
                <a:t>laim </a:t>
              </a:r>
              <a:r>
                <a:rPr lang="en-US" altLang="ko-KR" b="0" dirty="0">
                  <a:solidFill>
                    <a:schemeClr val="tx1"/>
                  </a:solidFill>
                  <a:cs typeface="Arial" panose="020B0604020202020204" pitchFamily="34" charset="0"/>
                </a:rPr>
                <a:t>participant(s) contact </a:t>
              </a:r>
              <a:r>
                <a:rPr lang="en-US" altLang="ko-KR" b="0" dirty="0" smtClean="0">
                  <a:solidFill>
                    <a:schemeClr val="tx1"/>
                  </a:solidFill>
                  <a:cs typeface="Arial" panose="020B0604020202020204" pitchFamily="34" charset="0"/>
                </a:rPr>
                <a:t>(</a:t>
              </a:r>
              <a:r>
                <a:rPr lang="en-US" altLang="ko-KR" b="0" dirty="0">
                  <a:solidFill>
                    <a:schemeClr val="tx1"/>
                  </a:solidFill>
                  <a:cs typeface="Arial" panose="020B0604020202020204" pitchFamily="34" charset="0"/>
                </a:rPr>
                <a:t>member, care provider, panel, corp. HR) </a:t>
              </a:r>
              <a:endParaRPr lang="en-US" b="0" dirty="0">
                <a:solidFill>
                  <a:schemeClr val="tx1"/>
                </a:solidFill>
                <a:cs typeface="Arial" panose="020B0604020202020204" pitchFamily="34" charset="0"/>
              </a:endParaRPr>
            </a:p>
          </p:txBody>
        </p:sp>
        <p:grpSp>
          <p:nvGrpSpPr>
            <p:cNvPr id="34" name="Group 33"/>
            <p:cNvGrpSpPr/>
            <p:nvPr/>
          </p:nvGrpSpPr>
          <p:grpSpPr>
            <a:xfrm>
              <a:off x="1409700" y="986552"/>
              <a:ext cx="7641728" cy="432000"/>
              <a:chOff x="4397828" y="827806"/>
              <a:chExt cx="4731171" cy="323130"/>
            </a:xfrm>
          </p:grpSpPr>
          <p:sp>
            <p:nvSpPr>
              <p:cNvPr id="35" name="Pentagon 34"/>
              <p:cNvSpPr/>
              <p:nvPr/>
            </p:nvSpPr>
            <p:spPr>
              <a:xfrm>
                <a:off x="4397828" y="827806"/>
                <a:ext cx="921871" cy="323130"/>
              </a:xfrm>
              <a:prstGeom prst="homePlate">
                <a:avLst>
                  <a:gd name="adj" fmla="val 13397"/>
                </a:avLst>
              </a:prstGeom>
              <a:solidFill>
                <a:schemeClr val="bg1">
                  <a:lumMod val="95000"/>
                </a:schemeClr>
              </a:solidFill>
              <a:ln w="3175">
                <a:no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de-DE" sz="1100" b="0" dirty="0">
                    <a:solidFill>
                      <a:schemeClr val="bg1">
                        <a:lumMod val="75000"/>
                      </a:schemeClr>
                    </a:solidFill>
                  </a:rPr>
                  <a:t>Pre-Approval</a:t>
                </a:r>
              </a:p>
            </p:txBody>
          </p:sp>
          <p:sp>
            <p:nvSpPr>
              <p:cNvPr id="36" name="Pentagon 35"/>
              <p:cNvSpPr/>
              <p:nvPr/>
            </p:nvSpPr>
            <p:spPr>
              <a:xfrm>
                <a:off x="5350153" y="827806"/>
                <a:ext cx="921871" cy="323130"/>
              </a:xfrm>
              <a:prstGeom prst="homePlate">
                <a:avLst>
                  <a:gd name="adj" fmla="val 13397"/>
                </a:avLst>
              </a:prstGeom>
              <a:solidFill>
                <a:schemeClr val="bg1">
                  <a:lumMod val="95000"/>
                </a:schemeClr>
              </a:solidFill>
              <a:ln w="3175">
                <a:noFill/>
                <a:prstDash val="soli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de-DE" sz="1100" b="0" dirty="0">
                    <a:solidFill>
                      <a:schemeClr val="bg1">
                        <a:lumMod val="75000"/>
                      </a:schemeClr>
                    </a:solidFill>
                  </a:rPr>
                  <a:t>Claims</a:t>
                </a:r>
                <a:br>
                  <a:rPr lang="de-DE" sz="1100" b="0" dirty="0">
                    <a:solidFill>
                      <a:schemeClr val="bg1">
                        <a:lumMod val="75000"/>
                      </a:schemeClr>
                    </a:solidFill>
                  </a:rPr>
                </a:br>
                <a:r>
                  <a:rPr lang="de-DE" sz="1100" b="0" dirty="0">
                    <a:solidFill>
                      <a:schemeClr val="bg1">
                        <a:lumMod val="75000"/>
                      </a:schemeClr>
                    </a:solidFill>
                  </a:rPr>
                  <a:t>(</a:t>
                </a:r>
                <a:r>
                  <a:rPr lang="en-US" altLang="ko-KR" sz="1100" b="0" dirty="0">
                    <a:solidFill>
                      <a:schemeClr val="bg1">
                        <a:lumMod val="75000"/>
                      </a:schemeClr>
                    </a:solidFill>
                  </a:rPr>
                  <a:t>Indemnity &amp; Cash)</a:t>
                </a:r>
                <a:endParaRPr lang="de-DE" sz="1100" b="0" dirty="0">
                  <a:solidFill>
                    <a:schemeClr val="bg1">
                      <a:lumMod val="75000"/>
                    </a:schemeClr>
                  </a:solidFill>
                </a:endParaRPr>
              </a:p>
            </p:txBody>
          </p:sp>
          <p:sp>
            <p:nvSpPr>
              <p:cNvPr id="37" name="Rectangle 36"/>
              <p:cNvSpPr/>
              <p:nvPr/>
            </p:nvSpPr>
            <p:spPr>
              <a:xfrm>
                <a:off x="6302478" y="827806"/>
                <a:ext cx="921871" cy="323130"/>
              </a:xfrm>
              <a:prstGeom prst="rect">
                <a:avLst/>
              </a:prstGeom>
              <a:solidFill>
                <a:schemeClr val="accent1"/>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de-DE" sz="1100" b="0" dirty="0">
                    <a:solidFill>
                      <a:schemeClr val="bg1"/>
                    </a:solidFill>
                  </a:rPr>
                  <a:t>Reimbursement</a:t>
                </a:r>
              </a:p>
            </p:txBody>
          </p:sp>
          <p:sp>
            <p:nvSpPr>
              <p:cNvPr id="38" name="Rectangle 37"/>
              <p:cNvSpPr/>
              <p:nvPr/>
            </p:nvSpPr>
            <p:spPr>
              <a:xfrm>
                <a:off x="8207128" y="827806"/>
                <a:ext cx="921871" cy="323130"/>
              </a:xfrm>
              <a:prstGeom prst="rect">
                <a:avLst/>
              </a:prstGeom>
              <a:solidFill>
                <a:srgbClr val="7030A0"/>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de-DE" sz="1100" b="0" dirty="0">
                    <a:solidFill>
                      <a:schemeClr val="bg1"/>
                    </a:solidFill>
                  </a:rPr>
                  <a:t>Non-core</a:t>
                </a:r>
              </a:p>
            </p:txBody>
          </p:sp>
          <p:sp>
            <p:nvSpPr>
              <p:cNvPr id="39" name="Rectangle 38"/>
              <p:cNvSpPr/>
              <p:nvPr/>
            </p:nvSpPr>
            <p:spPr>
              <a:xfrm>
                <a:off x="7254803" y="827806"/>
                <a:ext cx="921871" cy="323130"/>
              </a:xfrm>
              <a:prstGeom prst="rect">
                <a:avLst/>
              </a:prstGeom>
              <a:solidFill>
                <a:srgbClr val="00B050"/>
              </a:solidFill>
              <a:ln w="3175">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de-DE" sz="1100" b="0" dirty="0">
                    <a:solidFill>
                      <a:schemeClr val="bg1"/>
                    </a:solidFill>
                  </a:rPr>
                  <a:t>Care Provider Mgmt.</a:t>
                </a:r>
              </a:p>
            </p:txBody>
          </p:sp>
        </p:grpSp>
        <p:grpSp>
          <p:nvGrpSpPr>
            <p:cNvPr id="8" name="Group 7"/>
            <p:cNvGrpSpPr/>
            <p:nvPr/>
          </p:nvGrpSpPr>
          <p:grpSpPr>
            <a:xfrm>
              <a:off x="1409700" y="1491122"/>
              <a:ext cx="7640440" cy="432000"/>
              <a:chOff x="1409700" y="1347354"/>
              <a:chExt cx="7640440" cy="432000"/>
            </a:xfrm>
          </p:grpSpPr>
          <p:sp>
            <p:nvSpPr>
              <p:cNvPr id="72" name="Rectangle 71"/>
              <p:cNvSpPr/>
              <p:nvPr/>
            </p:nvSpPr>
            <p:spPr>
              <a:xfrm>
                <a:off x="4059920" y="1347354"/>
                <a:ext cx="2340000" cy="432000"/>
              </a:xfrm>
              <a:prstGeom prst="rect">
                <a:avLst/>
              </a:prstGeom>
              <a:solidFill>
                <a:srgbClr val="00B050">
                  <a:alpha val="20000"/>
                </a:srgbClr>
              </a:soli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de-DE" altLang="ko-KR" dirty="0">
                    <a:solidFill>
                      <a:schemeClr val="tx1"/>
                    </a:solidFill>
                    <a:cs typeface="Arial" panose="020B0604020202020204" pitchFamily="34" charset="0"/>
                  </a:rPr>
                  <a:t>Care Provider / Panel Mgmt</a:t>
                </a:r>
              </a:p>
            </p:txBody>
          </p:sp>
          <p:sp>
            <p:nvSpPr>
              <p:cNvPr id="74" name="Rectangle 73"/>
              <p:cNvSpPr/>
              <p:nvPr/>
            </p:nvSpPr>
            <p:spPr>
              <a:xfrm>
                <a:off x="6710140" y="1347354"/>
                <a:ext cx="2340000" cy="432000"/>
              </a:xfrm>
              <a:prstGeom prst="rect">
                <a:avLst/>
              </a:prstGeom>
              <a:solidFill>
                <a:srgbClr val="7030A0">
                  <a:alpha val="20000"/>
                </a:srgbClr>
              </a:soli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lvl1pPr marL="0" indent="0">
                  <a:defRPr sz="1100">
                    <a:solidFill>
                      <a:schemeClr val="lt1"/>
                    </a:solidFill>
                    <a:latin typeface="+mn-lt"/>
                    <a:ea typeface="+mn-ea"/>
                    <a:cs typeface="+mn-cs"/>
                  </a:defRPr>
                </a:lvl1pPr>
                <a:lvl2pPr marL="457200" indent="0">
                  <a:defRPr sz="1100">
                    <a:solidFill>
                      <a:schemeClr val="lt1"/>
                    </a:solidFill>
                    <a:latin typeface="+mn-lt"/>
                    <a:ea typeface="+mn-ea"/>
                    <a:cs typeface="+mn-cs"/>
                  </a:defRPr>
                </a:lvl2pPr>
                <a:lvl3pPr marL="914400" indent="0">
                  <a:defRPr sz="1100">
                    <a:solidFill>
                      <a:schemeClr val="lt1"/>
                    </a:solidFill>
                    <a:latin typeface="+mn-lt"/>
                    <a:ea typeface="+mn-ea"/>
                    <a:cs typeface="+mn-cs"/>
                  </a:defRPr>
                </a:lvl3pPr>
                <a:lvl4pPr marL="1371600" indent="0">
                  <a:defRPr sz="1100">
                    <a:solidFill>
                      <a:schemeClr val="lt1"/>
                    </a:solidFill>
                    <a:latin typeface="+mn-lt"/>
                    <a:ea typeface="+mn-ea"/>
                    <a:cs typeface="+mn-cs"/>
                  </a:defRPr>
                </a:lvl4pPr>
                <a:lvl5pPr marL="1828800" indent="0">
                  <a:defRPr sz="1100">
                    <a:solidFill>
                      <a:schemeClr val="lt1"/>
                    </a:solidFill>
                    <a:latin typeface="+mn-lt"/>
                    <a:ea typeface="+mn-ea"/>
                    <a:cs typeface="+mn-cs"/>
                  </a:defRPr>
                </a:lvl5pPr>
                <a:lvl6pPr marL="2286000" indent="0">
                  <a:defRPr sz="1100">
                    <a:solidFill>
                      <a:schemeClr val="lt1"/>
                    </a:solidFill>
                    <a:latin typeface="+mn-lt"/>
                    <a:ea typeface="+mn-ea"/>
                    <a:cs typeface="+mn-cs"/>
                  </a:defRPr>
                </a:lvl6pPr>
                <a:lvl7pPr marL="2743200" indent="0">
                  <a:defRPr sz="1100">
                    <a:solidFill>
                      <a:schemeClr val="lt1"/>
                    </a:solidFill>
                    <a:latin typeface="+mn-lt"/>
                    <a:ea typeface="+mn-ea"/>
                    <a:cs typeface="+mn-cs"/>
                  </a:defRPr>
                </a:lvl7pPr>
                <a:lvl8pPr marL="3200400" indent="0">
                  <a:defRPr sz="1100">
                    <a:solidFill>
                      <a:schemeClr val="lt1"/>
                    </a:solidFill>
                    <a:latin typeface="+mn-lt"/>
                    <a:ea typeface="+mn-ea"/>
                    <a:cs typeface="+mn-cs"/>
                  </a:defRPr>
                </a:lvl8pPr>
                <a:lvl9pPr marL="3657600" indent="0">
                  <a:defRPr sz="1100">
                    <a:solidFill>
                      <a:schemeClr val="lt1"/>
                    </a:solidFill>
                    <a:latin typeface="+mn-lt"/>
                    <a:ea typeface="+mn-ea"/>
                    <a:cs typeface="+mn-cs"/>
                  </a:defRPr>
                </a:lvl9pPr>
              </a:lstStyle>
              <a:p>
                <a:pPr algn="ctr"/>
                <a:r>
                  <a:rPr lang="de-DE" altLang="ko-KR" dirty="0">
                    <a:solidFill>
                      <a:schemeClr val="tx1"/>
                    </a:solidFill>
                    <a:cs typeface="Arial" panose="020B0604020202020204" pitchFamily="34" charset="0"/>
                  </a:rPr>
                  <a:t>Reporting</a:t>
                </a:r>
              </a:p>
            </p:txBody>
          </p:sp>
          <p:grpSp>
            <p:nvGrpSpPr>
              <p:cNvPr id="6" name="Group 5"/>
              <p:cNvGrpSpPr/>
              <p:nvPr/>
            </p:nvGrpSpPr>
            <p:grpSpPr>
              <a:xfrm>
                <a:off x="1409700" y="1347354"/>
                <a:ext cx="2340000" cy="432000"/>
                <a:chOff x="-2049118" y="1346048"/>
                <a:chExt cx="2300243" cy="433305"/>
              </a:xfrm>
            </p:grpSpPr>
            <p:sp>
              <p:nvSpPr>
                <p:cNvPr id="4" name="Flowchart: Manual Input 3"/>
                <p:cNvSpPr/>
                <p:nvPr/>
              </p:nvSpPr>
              <p:spPr>
                <a:xfrm rot="16200000" flipV="1">
                  <a:off x="-1640107" y="937037"/>
                  <a:ext cx="433305" cy="1251327"/>
                </a:xfrm>
                <a:prstGeom prst="flowChartManualInput">
                  <a:avLst/>
                </a:prstGeom>
                <a:solidFill>
                  <a:schemeClr val="accent1">
                    <a:lumMod val="20000"/>
                    <a:lumOff val="80000"/>
                  </a:schemeClr>
                </a:soli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270" wrap="none" lIns="0" tIns="0" rIns="0" bIns="0" rtlCol="0" anchor="ctr"/>
                <a:lstStyle/>
                <a:p>
                  <a:pPr algn="ctr"/>
                  <a:r>
                    <a:rPr lang="de-DE" altLang="ko-KR" sz="1100" dirty="0" smtClean="0">
                      <a:solidFill>
                        <a:schemeClr val="tx1"/>
                      </a:solidFill>
                      <a:cs typeface="Arial" panose="020B0604020202020204" pitchFamily="34" charset="0"/>
                    </a:rPr>
                    <a:t>Reimburse</a:t>
                  </a:r>
                  <a:br>
                    <a:rPr lang="de-DE" altLang="ko-KR" sz="1100" dirty="0" smtClean="0">
                      <a:solidFill>
                        <a:schemeClr val="tx1"/>
                      </a:solidFill>
                      <a:cs typeface="Arial" panose="020B0604020202020204" pitchFamily="34" charset="0"/>
                    </a:rPr>
                  </a:br>
                  <a:r>
                    <a:rPr lang="de-DE" altLang="ko-KR" sz="1100" dirty="0" smtClean="0">
                      <a:solidFill>
                        <a:schemeClr val="tx1"/>
                      </a:solidFill>
                      <a:cs typeface="Arial" panose="020B0604020202020204" pitchFamily="34" charset="0"/>
                    </a:rPr>
                    <a:t>-ment</a:t>
                  </a:r>
                  <a:endParaRPr lang="de-DE" altLang="ko-KR" sz="1100" dirty="0">
                    <a:solidFill>
                      <a:schemeClr val="tx1"/>
                    </a:solidFill>
                    <a:cs typeface="Arial" panose="020B0604020202020204" pitchFamily="34" charset="0"/>
                  </a:endParaRPr>
                </a:p>
              </p:txBody>
            </p:sp>
            <p:sp>
              <p:nvSpPr>
                <p:cNvPr id="30" name="Flowchart: Manual Input 29"/>
                <p:cNvSpPr/>
                <p:nvPr/>
              </p:nvSpPr>
              <p:spPr>
                <a:xfrm rot="16200000" flipH="1">
                  <a:off x="-591191" y="937037"/>
                  <a:ext cx="433305" cy="1251327"/>
                </a:xfrm>
                <a:prstGeom prst="flowChartManualInput">
                  <a:avLst/>
                </a:prstGeom>
                <a:solidFill>
                  <a:schemeClr val="accent1">
                    <a:lumMod val="20000"/>
                    <a:lumOff val="80000"/>
                  </a:schemeClr>
                </a:solidFill>
                <a:ln w="12700">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 wrap="none" lIns="0" tIns="0" rIns="0" bIns="0" rtlCol="0" anchor="ctr"/>
                <a:lstStyle/>
                <a:p>
                  <a:pPr algn="ctr"/>
                  <a:r>
                    <a:rPr lang="de-DE" altLang="ko-KR" sz="1100" dirty="0" smtClean="0">
                      <a:solidFill>
                        <a:schemeClr val="tx1"/>
                      </a:solidFill>
                      <a:cs typeface="Arial" panose="020B0604020202020204" pitchFamily="34" charset="0"/>
                    </a:rPr>
                    <a:t>Ex-Gratia</a:t>
                  </a:r>
                  <a:br>
                    <a:rPr lang="de-DE" altLang="ko-KR" sz="1100" dirty="0" smtClean="0">
                      <a:solidFill>
                        <a:schemeClr val="tx1"/>
                      </a:solidFill>
                      <a:cs typeface="Arial" panose="020B0604020202020204" pitchFamily="34" charset="0"/>
                    </a:rPr>
                  </a:br>
                  <a:r>
                    <a:rPr lang="de-DE" altLang="ko-KR" sz="1100" dirty="0" smtClean="0">
                      <a:solidFill>
                        <a:schemeClr val="tx1"/>
                      </a:solidFill>
                      <a:cs typeface="Arial" panose="020B0604020202020204" pitchFamily="34" charset="0"/>
                    </a:rPr>
                    <a:t>Payment</a:t>
                  </a:r>
                  <a:endParaRPr lang="de-DE" altLang="ko-KR" sz="1100" dirty="0">
                    <a:solidFill>
                      <a:schemeClr val="tx1"/>
                    </a:solidFill>
                    <a:cs typeface="Arial" panose="020B0604020202020204" pitchFamily="34" charset="0"/>
                  </a:endParaRPr>
                </a:p>
              </p:txBody>
            </p:sp>
          </p:grpSp>
        </p:grpSp>
        <p:cxnSp>
          <p:nvCxnSpPr>
            <p:cNvPr id="40" name="Straight Connector 39"/>
            <p:cNvCxnSpPr/>
            <p:nvPr/>
          </p:nvCxnSpPr>
          <p:spPr>
            <a:xfrm>
              <a:off x="1244288" y="3440174"/>
              <a:ext cx="7885425" cy="0"/>
            </a:xfrm>
            <a:prstGeom prst="line">
              <a:avLst/>
            </a:prstGeom>
            <a:ln w="9525">
              <a:solidFill>
                <a:schemeClr val="bg1">
                  <a:lumMod val="50000"/>
                </a:schemeClr>
              </a:solidFill>
              <a:prstDash val="dash"/>
            </a:ln>
            <a:effectLst/>
          </p:spPr>
          <p:style>
            <a:lnRef idx="2">
              <a:schemeClr val="accent1"/>
            </a:lnRef>
            <a:fillRef idx="0">
              <a:schemeClr val="accent1"/>
            </a:fillRef>
            <a:effectRef idx="1">
              <a:schemeClr val="accent1"/>
            </a:effectRef>
            <a:fontRef idx="minor">
              <a:schemeClr val="tx1"/>
            </a:fontRef>
          </p:style>
        </p:cxnSp>
        <p:cxnSp>
          <p:nvCxnSpPr>
            <p:cNvPr id="41" name="Straight Connector 40"/>
            <p:cNvCxnSpPr/>
            <p:nvPr/>
          </p:nvCxnSpPr>
          <p:spPr>
            <a:xfrm>
              <a:off x="1244288" y="4957226"/>
              <a:ext cx="7885425" cy="0"/>
            </a:xfrm>
            <a:prstGeom prst="line">
              <a:avLst/>
            </a:prstGeom>
            <a:ln w="9525">
              <a:solidFill>
                <a:schemeClr val="bg1">
                  <a:lumMod val="50000"/>
                </a:schemeClr>
              </a:solidFill>
              <a:prstDash val="dash"/>
            </a:ln>
            <a:effectLst/>
          </p:spPr>
          <p:style>
            <a:lnRef idx="2">
              <a:schemeClr val="accent1"/>
            </a:lnRef>
            <a:fillRef idx="0">
              <a:schemeClr val="accent1"/>
            </a:fillRef>
            <a:effectRef idx="1">
              <a:schemeClr val="accent1"/>
            </a:effectRef>
            <a:fontRef idx="minor">
              <a:schemeClr val="tx1"/>
            </a:fontRef>
          </p:style>
        </p:cxnSp>
        <p:sp>
          <p:nvSpPr>
            <p:cNvPr id="42" name="Oval 41"/>
            <p:cNvSpPr/>
            <p:nvPr/>
          </p:nvSpPr>
          <p:spPr>
            <a:xfrm>
              <a:off x="776288" y="2015648"/>
              <a:ext cx="468000" cy="1332000"/>
            </a:xfrm>
            <a:prstGeom prst="ellipse">
              <a:avLst/>
            </a:prstGeom>
            <a:solidFill>
              <a:schemeClr val="bg1"/>
            </a:solidFill>
            <a:ln w="28575">
              <a:solidFill>
                <a:schemeClr val="bg1">
                  <a:lumMod val="50000"/>
                </a:schemeClr>
              </a:solidFill>
              <a:prstDash val="sysDot"/>
            </a:ln>
          </p:spPr>
          <p:txBody>
            <a:bodyPr vert="vert270" wrap="none" anchor="ctr">
              <a:noAutofit/>
            </a:bodyPr>
            <a:lstStyle/>
            <a:p>
              <a:pPr algn="ctr"/>
              <a:r>
                <a:rPr lang="en-US" altLang="ko-KR" dirty="0">
                  <a:solidFill>
                    <a:schemeClr val="tx2"/>
                  </a:solidFill>
                  <a:latin typeface="+mn-lt"/>
                  <a:ea typeface="ＭＳ Ｐゴシック" pitchFamily="34" charset="-128"/>
                </a:rPr>
                <a:t>Data coming</a:t>
              </a:r>
              <a:br>
                <a:rPr lang="en-US" altLang="ko-KR" dirty="0">
                  <a:solidFill>
                    <a:schemeClr val="tx2"/>
                  </a:solidFill>
                  <a:latin typeface="+mn-lt"/>
                  <a:ea typeface="ＭＳ Ｐゴシック" pitchFamily="34" charset="-128"/>
                </a:rPr>
              </a:br>
              <a:r>
                <a:rPr lang="en-US" altLang="ko-KR" dirty="0">
                  <a:solidFill>
                    <a:schemeClr val="tx2"/>
                  </a:solidFill>
                  <a:latin typeface="+mn-lt"/>
                  <a:ea typeface="ＭＳ Ｐゴシック" pitchFamily="34" charset="-128"/>
                </a:rPr>
                <a:t>from outside</a:t>
              </a:r>
              <a:endParaRPr lang="ko-KR" altLang="en-US" dirty="0">
                <a:solidFill>
                  <a:schemeClr val="tx2"/>
                </a:solidFill>
                <a:latin typeface="+mn-lt"/>
                <a:ea typeface="ＭＳ Ｐゴシック" pitchFamily="34" charset="-128"/>
              </a:endParaRPr>
            </a:p>
          </p:txBody>
        </p:sp>
        <p:sp>
          <p:nvSpPr>
            <p:cNvPr id="43" name="Oval 42"/>
            <p:cNvSpPr/>
            <p:nvPr/>
          </p:nvSpPr>
          <p:spPr>
            <a:xfrm>
              <a:off x="776288" y="3532700"/>
              <a:ext cx="468000" cy="1332000"/>
            </a:xfrm>
            <a:prstGeom prst="ellipse">
              <a:avLst/>
            </a:prstGeom>
            <a:solidFill>
              <a:schemeClr val="bg1"/>
            </a:solidFill>
            <a:ln w="28575">
              <a:solidFill>
                <a:schemeClr val="bg1">
                  <a:lumMod val="50000"/>
                </a:schemeClr>
              </a:solidFill>
              <a:prstDash val="sysDot"/>
            </a:ln>
          </p:spPr>
          <p:txBody>
            <a:bodyPr vert="vert270" wrap="none" anchor="ctr">
              <a:noAutofit/>
            </a:bodyPr>
            <a:lstStyle/>
            <a:p>
              <a:pPr algn="ctr"/>
              <a:r>
                <a:rPr lang="en-US" altLang="ko-KR" dirty="0">
                  <a:solidFill>
                    <a:schemeClr val="tx2"/>
                  </a:solidFill>
                  <a:latin typeface="+mn-lt"/>
                  <a:ea typeface="ＭＳ Ｐゴシック" pitchFamily="34" charset="-128"/>
                </a:rPr>
                <a:t>Data stored</a:t>
              </a:r>
              <a:br>
                <a:rPr lang="en-US" altLang="ko-KR" dirty="0">
                  <a:solidFill>
                    <a:schemeClr val="tx2"/>
                  </a:solidFill>
                  <a:latin typeface="+mn-lt"/>
                  <a:ea typeface="ＭＳ Ｐゴシック" pitchFamily="34" charset="-128"/>
                </a:rPr>
              </a:br>
              <a:r>
                <a:rPr lang="en-US" altLang="ko-KR" dirty="0">
                  <a:solidFill>
                    <a:schemeClr val="tx2"/>
                  </a:solidFill>
                  <a:latin typeface="+mn-lt"/>
                  <a:ea typeface="ＭＳ Ｐゴシック" pitchFamily="34" charset="-128"/>
                </a:rPr>
                <a:t>within </a:t>
              </a:r>
              <a:r>
                <a:rPr lang="en-US" altLang="ko-KR" dirty="0" smtClean="0">
                  <a:solidFill>
                    <a:schemeClr val="tx2"/>
                  </a:solidFill>
                  <a:latin typeface="+mn-lt"/>
                  <a:ea typeface="ＭＳ Ｐゴシック" pitchFamily="34" charset="-128"/>
                </a:rPr>
                <a:t>FINEOS</a:t>
              </a:r>
              <a:endParaRPr lang="ko-KR" altLang="en-US" dirty="0">
                <a:solidFill>
                  <a:schemeClr val="tx2"/>
                </a:solidFill>
                <a:latin typeface="+mn-lt"/>
                <a:ea typeface="ＭＳ Ｐゴシック" pitchFamily="34" charset="-128"/>
              </a:endParaRPr>
            </a:p>
          </p:txBody>
        </p:sp>
        <p:sp>
          <p:nvSpPr>
            <p:cNvPr id="44" name="Oval 43"/>
            <p:cNvSpPr/>
            <p:nvPr/>
          </p:nvSpPr>
          <p:spPr>
            <a:xfrm>
              <a:off x="776288" y="5049751"/>
              <a:ext cx="468000" cy="1332000"/>
            </a:xfrm>
            <a:prstGeom prst="ellipse">
              <a:avLst/>
            </a:prstGeom>
            <a:solidFill>
              <a:schemeClr val="bg1"/>
            </a:solidFill>
            <a:ln w="28575">
              <a:solidFill>
                <a:schemeClr val="bg1">
                  <a:lumMod val="50000"/>
                </a:schemeClr>
              </a:solidFill>
              <a:prstDash val="sysDot"/>
            </a:ln>
          </p:spPr>
          <p:txBody>
            <a:bodyPr vert="vert270" wrap="none" anchor="ctr">
              <a:noAutofit/>
            </a:bodyPr>
            <a:lstStyle/>
            <a:p>
              <a:pPr algn="ctr"/>
              <a:r>
                <a:rPr lang="en-US" altLang="ko-KR" dirty="0">
                  <a:solidFill>
                    <a:schemeClr val="tx2"/>
                  </a:solidFill>
                  <a:latin typeface="+mn-lt"/>
                  <a:ea typeface="ＭＳ Ｐゴシック" pitchFamily="34" charset="-128"/>
                </a:rPr>
                <a:t>Data going</a:t>
              </a:r>
              <a:br>
                <a:rPr lang="en-US" altLang="ko-KR" dirty="0">
                  <a:solidFill>
                    <a:schemeClr val="tx2"/>
                  </a:solidFill>
                  <a:latin typeface="+mn-lt"/>
                  <a:ea typeface="ＭＳ Ｐゴシック" pitchFamily="34" charset="-128"/>
                </a:rPr>
              </a:br>
              <a:r>
                <a:rPr lang="en-US" altLang="ko-KR" dirty="0">
                  <a:solidFill>
                    <a:schemeClr val="tx2"/>
                  </a:solidFill>
                  <a:latin typeface="+mn-lt"/>
                  <a:ea typeface="ＭＳ Ｐゴシック" pitchFamily="34" charset="-128"/>
                </a:rPr>
                <a:t>outwards</a:t>
              </a:r>
              <a:endParaRPr lang="ko-KR" altLang="en-US" dirty="0">
                <a:solidFill>
                  <a:schemeClr val="tx2"/>
                </a:solidFill>
                <a:latin typeface="+mn-lt"/>
                <a:ea typeface="ＭＳ Ｐゴシック" pitchFamily="34" charset="-128"/>
              </a:endParaRPr>
            </a:p>
          </p:txBody>
        </p:sp>
      </p:grpSp>
    </p:spTree>
    <p:extLst>
      <p:ext uri="{BB962C8B-B14F-4D97-AF65-F5344CB8AC3E}">
        <p14:creationId xmlns:p14="http://schemas.microsoft.com/office/powerpoint/2010/main" val="1593222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fr-FR" altLang="ko-KR" dirty="0"/>
              <a:t>Data Architecture</a:t>
            </a:r>
            <a:endParaRPr lang="en-US" dirty="0"/>
          </a:p>
        </p:txBody>
      </p:sp>
      <p:sp>
        <p:nvSpPr>
          <p:cNvPr id="8" name="Text Placeholder 7"/>
          <p:cNvSpPr>
            <a:spLocks noGrp="1"/>
          </p:cNvSpPr>
          <p:nvPr>
            <p:ph type="body" sz="quarter" idx="13"/>
          </p:nvPr>
        </p:nvSpPr>
        <p:spPr>
          <a:solidFill>
            <a:schemeClr val="bg1">
              <a:lumMod val="95000"/>
            </a:schemeClr>
          </a:solidFill>
          <a:ln>
            <a:noFill/>
          </a:ln>
          <a:effectLst>
            <a:outerShdw blurRad="50800" dist="38100" dir="2700000" algn="tl" rotWithShape="0">
              <a:prstClr val="black">
                <a:alpha val="40000"/>
              </a:prstClr>
            </a:outerShdw>
          </a:effectLst>
        </p:spPr>
        <p:txBody>
          <a:bodyPr vert="horz" lIns="72000" tIns="46800" rIns="72000" bIns="46800" rtlCol="0" anchor="t">
            <a:spAutoFit/>
          </a:bodyPr>
          <a:lstStyle/>
          <a:p>
            <a:pPr marL="0" indent="0">
              <a:buNone/>
            </a:pPr>
            <a:r>
              <a:rPr lang="en-US" altLang="ko-KR" dirty="0"/>
              <a:t>Data Integration / Migration </a:t>
            </a:r>
            <a:r>
              <a:rPr lang="en-US" altLang="ko-KR" dirty="0" smtClean="0"/>
              <a:t>Approaches are as below. Options for claims data migration should be considered.</a:t>
            </a:r>
            <a:endParaRPr lang="en-US" altLang="ko-KR" dirty="0"/>
          </a:p>
        </p:txBody>
      </p:sp>
      <p:sp>
        <p:nvSpPr>
          <p:cNvPr id="4" name="Slide Number Placeholder 3"/>
          <p:cNvSpPr>
            <a:spLocks noGrp="1"/>
          </p:cNvSpPr>
          <p:nvPr>
            <p:ph type="sldNum" sz="quarter" idx="4"/>
          </p:nvPr>
        </p:nvSpPr>
        <p:spPr/>
        <p:txBody>
          <a:bodyPr/>
          <a:lstStyle/>
          <a:p>
            <a:fld id="{3801209A-EBCB-4229-9A21-B7869465F47A}" type="slidenum">
              <a:rPr lang="fr-FR" smtClean="0">
                <a:latin typeface="+mj-lt"/>
              </a:rPr>
              <a:pPr/>
              <a:t>29</a:t>
            </a:fld>
            <a:endParaRPr lang="fr-FR" dirty="0">
              <a:latin typeface="+mj-lt"/>
            </a:endParaRPr>
          </a:p>
        </p:txBody>
      </p:sp>
      <p:graphicFrame>
        <p:nvGraphicFramePr>
          <p:cNvPr id="437" name="Table 436"/>
          <p:cNvGraphicFramePr>
            <a:graphicFrameLocks noGrp="1"/>
          </p:cNvGraphicFramePr>
          <p:nvPr>
            <p:extLst>
              <p:ext uri="{D42A27DB-BD31-4B8C-83A1-F6EECF244321}">
                <p14:modId xmlns:p14="http://schemas.microsoft.com/office/powerpoint/2010/main" val="4002830896"/>
              </p:ext>
            </p:extLst>
          </p:nvPr>
        </p:nvGraphicFramePr>
        <p:xfrm>
          <a:off x="4657725" y="4018125"/>
          <a:ext cx="2140640" cy="2327428"/>
        </p:xfrm>
        <a:graphic>
          <a:graphicData uri="http://schemas.openxmlformats.org/drawingml/2006/table">
            <a:tbl>
              <a:tblPr firstRow="1" bandRow="1">
                <a:tableStyleId>{5C22544A-7EE6-4342-B048-85BDC9FD1C3A}</a:tableStyleId>
              </a:tblPr>
              <a:tblGrid>
                <a:gridCol w="145756"/>
                <a:gridCol w="585646"/>
                <a:gridCol w="685758"/>
                <a:gridCol w="723480"/>
              </a:tblGrid>
              <a:tr h="194858">
                <a:tc gridSpan="4">
                  <a:txBody>
                    <a:bodyPr/>
                    <a:lstStyle/>
                    <a:p>
                      <a:pPr algn="ctr"/>
                      <a:r>
                        <a:rPr lang="en-US" sz="800" dirty="0" smtClean="0"/>
                        <a:t>Data Integration / Migration</a:t>
                      </a:r>
                      <a:r>
                        <a:rPr lang="en-US" sz="800" baseline="0" dirty="0" smtClean="0"/>
                        <a:t> Details</a:t>
                      </a:r>
                      <a:endParaRPr lang="en-US" sz="800" dirty="0" smtClean="0"/>
                    </a:p>
                  </a:txBody>
                  <a:tcPr marL="36000" marR="36000" marT="18000" marB="18000" anchor="ctr"/>
                </a:tc>
                <a:tc hMerge="1">
                  <a:txBody>
                    <a:bodyPr/>
                    <a:lstStyle/>
                    <a:p>
                      <a:endParaRPr lang="en-US" sz="900" dirty="0"/>
                    </a:p>
                  </a:txBody>
                  <a:tcPr marL="36000" marR="36000" marT="18000" marB="18000"/>
                </a:tc>
                <a:tc hMerge="1">
                  <a:txBody>
                    <a:bodyPr/>
                    <a:lstStyle/>
                    <a:p>
                      <a:endParaRPr lang="en-US" sz="900" dirty="0"/>
                    </a:p>
                  </a:txBody>
                  <a:tcPr marL="36000" marR="36000" marT="18000" marB="18000"/>
                </a:tc>
                <a:tc hMerge="1">
                  <a:txBody>
                    <a:bodyPr/>
                    <a:lstStyle/>
                    <a:p>
                      <a:endParaRPr lang="en-US" sz="900" dirty="0"/>
                    </a:p>
                  </a:txBody>
                  <a:tcPr marL="36000" marR="36000" marT="18000" marB="18000"/>
                </a:tc>
              </a:tr>
              <a:tr h="194858">
                <a:tc>
                  <a:txBody>
                    <a:bodyPr/>
                    <a:lstStyle/>
                    <a:p>
                      <a:r>
                        <a:rPr lang="en-US" sz="800" b="1" dirty="0" smtClean="0">
                          <a:solidFill>
                            <a:schemeClr val="bg1"/>
                          </a:solidFill>
                        </a:rPr>
                        <a:t>#</a:t>
                      </a:r>
                      <a:endParaRPr lang="en-US" sz="800" b="1" dirty="0">
                        <a:solidFill>
                          <a:schemeClr val="bg1"/>
                        </a:solidFill>
                      </a:endParaRPr>
                    </a:p>
                  </a:txBody>
                  <a:tcPr marL="36000" marR="36000" marT="18000" marB="18000" anchor="ctr">
                    <a:solidFill>
                      <a:schemeClr val="accent1"/>
                    </a:solidFill>
                  </a:tcPr>
                </a:tc>
                <a:tc>
                  <a:txBody>
                    <a:bodyPr/>
                    <a:lstStyle/>
                    <a:p>
                      <a:r>
                        <a:rPr lang="en-US" sz="800" b="1" dirty="0" smtClean="0">
                          <a:solidFill>
                            <a:schemeClr val="bg1"/>
                          </a:solidFill>
                        </a:rPr>
                        <a:t>Type</a:t>
                      </a:r>
                      <a:endParaRPr lang="en-US" sz="800" b="1" dirty="0">
                        <a:solidFill>
                          <a:schemeClr val="bg1"/>
                        </a:solidFill>
                      </a:endParaRPr>
                    </a:p>
                  </a:txBody>
                  <a:tcPr marL="36000" marR="36000" marT="18000" marB="18000" anchor="ctr">
                    <a:solidFill>
                      <a:schemeClr val="accent1"/>
                    </a:solidFill>
                  </a:tcPr>
                </a:tc>
                <a:tc>
                  <a:txBody>
                    <a:bodyPr/>
                    <a:lstStyle/>
                    <a:p>
                      <a:r>
                        <a:rPr lang="en-US" sz="800" b="1" dirty="0" smtClean="0">
                          <a:solidFill>
                            <a:schemeClr val="bg1"/>
                          </a:solidFill>
                        </a:rPr>
                        <a:t>Data</a:t>
                      </a:r>
                      <a:endParaRPr lang="en-US" sz="800" b="1" dirty="0">
                        <a:solidFill>
                          <a:schemeClr val="bg1"/>
                        </a:solidFill>
                      </a:endParaRPr>
                    </a:p>
                  </a:txBody>
                  <a:tcPr marL="36000" marR="36000" marT="18000" marB="18000" anchor="ctr">
                    <a:solidFill>
                      <a:schemeClr val="accent1"/>
                    </a:solidFill>
                  </a:tcPr>
                </a:tc>
                <a:tc>
                  <a:txBody>
                    <a:bodyPr/>
                    <a:lstStyle/>
                    <a:p>
                      <a:r>
                        <a:rPr lang="en-US" sz="800" b="1" dirty="0" smtClean="0">
                          <a:solidFill>
                            <a:schemeClr val="bg1"/>
                          </a:solidFill>
                        </a:rPr>
                        <a:t>Comment</a:t>
                      </a:r>
                      <a:endParaRPr lang="en-US" sz="800" b="1" dirty="0">
                        <a:solidFill>
                          <a:schemeClr val="bg1"/>
                        </a:solidFill>
                      </a:endParaRPr>
                    </a:p>
                  </a:txBody>
                  <a:tcPr marL="36000" marR="36000" marT="18000" marB="18000" anchor="ctr">
                    <a:solidFill>
                      <a:schemeClr val="accent1"/>
                    </a:solidFill>
                  </a:tcPr>
                </a:tc>
              </a:tr>
              <a:tr h="435215">
                <a:tc>
                  <a:txBody>
                    <a:bodyPr/>
                    <a:lstStyle/>
                    <a:p>
                      <a:r>
                        <a:rPr lang="en-US" sz="800" dirty="0" smtClean="0"/>
                        <a:t>1</a:t>
                      </a:r>
                      <a:endParaRPr lang="en-US" sz="800" dirty="0"/>
                    </a:p>
                  </a:txBody>
                  <a:tcPr marL="36000" marR="36000" marT="18000" marB="18000" anchor="ctr"/>
                </a:tc>
                <a:tc>
                  <a:txBody>
                    <a:bodyPr/>
                    <a:lstStyle/>
                    <a:p>
                      <a:r>
                        <a:rPr lang="en-US" sz="800" dirty="0" smtClean="0"/>
                        <a:t>ETL</a:t>
                      </a:r>
                      <a:endParaRPr lang="en-US" sz="800" dirty="0"/>
                    </a:p>
                  </a:txBody>
                  <a:tcPr marL="36000" marR="36000" marT="18000" marB="18000" anchor="ctr"/>
                </a:tc>
                <a:tc gridSpan="2">
                  <a:txBody>
                    <a:bodyPr/>
                    <a:lstStyle/>
                    <a:p>
                      <a:r>
                        <a:rPr lang="en-US" sz="800" dirty="0" smtClean="0"/>
                        <a:t>Customer, Policy,</a:t>
                      </a:r>
                      <a:r>
                        <a:rPr lang="en-US" sz="800" baseline="0" dirty="0" smtClean="0"/>
                        <a:t> Agent, Payment, Billing, Corporate</a:t>
                      </a:r>
                      <a:endParaRPr lang="en-US" sz="800" dirty="0"/>
                    </a:p>
                  </a:txBody>
                  <a:tcPr marL="36000" marR="36000" marT="18000" marB="18000" anchor="ctr"/>
                </a:tc>
                <a:tc hMerge="1">
                  <a:txBody>
                    <a:bodyPr/>
                    <a:lstStyle/>
                    <a:p>
                      <a:pPr latinLnBrk="1"/>
                      <a:endParaRPr lang="ko-KR" altLang="en-US"/>
                    </a:p>
                  </a:txBody>
                  <a:tcPr/>
                </a:tc>
              </a:tr>
              <a:tr h="259683">
                <a:tc>
                  <a:txBody>
                    <a:bodyPr/>
                    <a:lstStyle/>
                    <a:p>
                      <a:r>
                        <a:rPr lang="en-US" sz="800" dirty="0" smtClean="0"/>
                        <a:t>2</a:t>
                      </a:r>
                      <a:endParaRPr lang="en-US" sz="800" dirty="0"/>
                    </a:p>
                  </a:txBody>
                  <a:tcPr marL="36000" marR="36000" marT="18000" marB="18000" anchor="ctr"/>
                </a:tc>
                <a:tc>
                  <a:txBody>
                    <a:bodyPr/>
                    <a:lstStyle/>
                    <a:p>
                      <a:r>
                        <a:rPr lang="en-US" sz="800" dirty="0" smtClean="0"/>
                        <a:t>File</a:t>
                      </a:r>
                      <a:endParaRPr lang="en-US" sz="800" dirty="0"/>
                    </a:p>
                  </a:txBody>
                  <a:tcPr marL="36000" marR="36000" marT="18000" marB="18000" anchor="ctr"/>
                </a:tc>
                <a:tc>
                  <a:txBody>
                    <a:bodyPr/>
                    <a:lstStyle/>
                    <a:p>
                      <a:r>
                        <a:rPr lang="en-US" sz="800" dirty="0" smtClean="0"/>
                        <a:t>Accounting</a:t>
                      </a:r>
                      <a:endParaRPr lang="en-US" sz="800" dirty="0"/>
                    </a:p>
                  </a:txBody>
                  <a:tcPr marL="36000" marR="36000" marT="18000" marB="18000" anchor="ctr"/>
                </a:tc>
                <a:tc>
                  <a:txBody>
                    <a:bodyPr/>
                    <a:lstStyle/>
                    <a:p>
                      <a:r>
                        <a:rPr lang="en-US" sz="800" dirty="0" smtClean="0"/>
                        <a:t>As-is</a:t>
                      </a:r>
                      <a:r>
                        <a:rPr lang="en-US" sz="800" baseline="0" dirty="0" smtClean="0"/>
                        <a:t> interface</a:t>
                      </a:r>
                      <a:endParaRPr lang="en-US" sz="800" dirty="0"/>
                    </a:p>
                  </a:txBody>
                  <a:tcPr marL="36000" marR="36000" marT="18000" marB="18000" anchor="ctr"/>
                </a:tc>
              </a:tr>
              <a:tr h="435215">
                <a:tc>
                  <a:txBody>
                    <a:bodyPr/>
                    <a:lstStyle/>
                    <a:p>
                      <a:r>
                        <a:rPr lang="en-US" sz="800" dirty="0" smtClean="0"/>
                        <a:t>3</a:t>
                      </a:r>
                      <a:endParaRPr lang="en-US" sz="800" dirty="0"/>
                    </a:p>
                  </a:txBody>
                  <a:tcPr marL="36000" marR="36000" marT="18000" marB="18000" anchor="ctr"/>
                </a:tc>
                <a:tc>
                  <a:txBody>
                    <a:bodyPr/>
                    <a:lstStyle/>
                    <a:p>
                      <a:r>
                        <a:rPr lang="en-US" sz="800" dirty="0" smtClean="0"/>
                        <a:t>Migration</a:t>
                      </a:r>
                      <a:endParaRPr lang="en-US" sz="800" dirty="0"/>
                    </a:p>
                  </a:txBody>
                  <a:tcPr marL="36000" marR="36000" marT="18000" marB="18000" anchor="ctr"/>
                </a:tc>
                <a:tc>
                  <a:txBody>
                    <a:bodyPr/>
                    <a:lstStyle/>
                    <a:p>
                      <a:r>
                        <a:rPr lang="en-US" sz="800" dirty="0" smtClean="0"/>
                        <a:t>Claim, Provider, Product</a:t>
                      </a:r>
                      <a:endParaRPr lang="en-US" sz="800" dirty="0"/>
                    </a:p>
                  </a:txBody>
                  <a:tcPr marL="36000" marR="36000" marT="18000" marB="18000" anchor="ctr"/>
                </a:tc>
                <a:tc>
                  <a:txBody>
                    <a:bodyPr/>
                    <a:lstStyle/>
                    <a:p>
                      <a:r>
                        <a:rPr lang="en-US" sz="800" dirty="0" smtClean="0"/>
                        <a:t>One-time migration</a:t>
                      </a:r>
                      <a:endParaRPr lang="en-US" sz="800" dirty="0"/>
                    </a:p>
                  </a:txBody>
                  <a:tcPr marL="36000" marR="36000" marT="18000" marB="18000" anchor="ctr"/>
                </a:tc>
              </a:tr>
              <a:tr h="807599">
                <a:tc>
                  <a:txBody>
                    <a:bodyPr/>
                    <a:lstStyle/>
                    <a:p>
                      <a:r>
                        <a:rPr lang="en-US" sz="800" dirty="0" smtClean="0"/>
                        <a:t>4</a:t>
                      </a:r>
                      <a:endParaRPr lang="en-US" sz="800" dirty="0"/>
                    </a:p>
                  </a:txBody>
                  <a:tcPr marL="36000" marR="36000" marT="18000" marB="18000" anchor="ctr"/>
                </a:tc>
                <a:tc>
                  <a:txBody>
                    <a:bodyPr/>
                    <a:lstStyle/>
                    <a:p>
                      <a:r>
                        <a:rPr lang="en-US" sz="800" dirty="0" smtClean="0"/>
                        <a:t>API</a:t>
                      </a:r>
                      <a:endParaRPr lang="en-US" sz="800" dirty="0"/>
                    </a:p>
                  </a:txBody>
                  <a:tcPr marL="36000" marR="36000" marT="18000" marB="18000" anchor="ctr"/>
                </a:tc>
                <a:tc>
                  <a:txBody>
                    <a:bodyPr/>
                    <a:lstStyle/>
                    <a:p>
                      <a:r>
                        <a:rPr lang="en-US" sz="800" dirty="0" smtClean="0"/>
                        <a:t>Customer,</a:t>
                      </a:r>
                      <a:r>
                        <a:rPr lang="en-US" sz="800" baseline="0" dirty="0" smtClean="0"/>
                        <a:t> Policy, Corporate, Member</a:t>
                      </a:r>
                      <a:endParaRPr lang="en-US" sz="800" dirty="0"/>
                    </a:p>
                  </a:txBody>
                  <a:tcPr marL="36000" marR="36000" marT="18000" marB="18000" anchor="ctr"/>
                </a:tc>
                <a:tc>
                  <a:txBody>
                    <a:bodyPr/>
                    <a:lstStyle/>
                    <a:p>
                      <a:r>
                        <a:rPr lang="en-US" sz="800" dirty="0" smtClean="0"/>
                        <a:t>Data loaded to FINEOS via API upon claim registration</a:t>
                      </a:r>
                      <a:endParaRPr lang="en-US" sz="800" dirty="0"/>
                    </a:p>
                  </a:txBody>
                  <a:tcPr marL="36000" marR="36000" marT="18000" marB="18000" anchor="ctr"/>
                </a:tc>
              </a:tr>
            </a:tbl>
          </a:graphicData>
        </a:graphic>
      </p:graphicFrame>
      <p:sp>
        <p:nvSpPr>
          <p:cNvPr id="434" name="Rectangle 433"/>
          <p:cNvSpPr/>
          <p:nvPr/>
        </p:nvSpPr>
        <p:spPr>
          <a:xfrm>
            <a:off x="4632975" y="1440565"/>
            <a:ext cx="1623842" cy="92333"/>
          </a:xfrm>
          <a:prstGeom prst="rect">
            <a:avLst/>
          </a:prstGeom>
          <a:solidFill>
            <a:schemeClr val="bg1"/>
          </a:solidFill>
          <a:ln w="3175">
            <a:noFill/>
          </a:ln>
          <a:effectLst/>
        </p:spPr>
        <p:style>
          <a:lnRef idx="1">
            <a:schemeClr val="accent1"/>
          </a:lnRef>
          <a:fillRef idx="3">
            <a:schemeClr val="accent1"/>
          </a:fillRef>
          <a:effectRef idx="2">
            <a:schemeClr val="accent1"/>
          </a:effectRef>
          <a:fontRef idx="minor">
            <a:schemeClr val="lt1"/>
          </a:fontRef>
        </p:style>
        <p:txBody>
          <a:bodyPr wrap="none" lIns="0" tIns="0" rIns="0" bIns="0" rtlCol="0" anchor="ctr">
            <a:spAutoFit/>
          </a:bodyPr>
          <a:lstStyle/>
          <a:p>
            <a:r>
              <a:rPr lang="en-US" sz="600" dirty="0">
                <a:solidFill>
                  <a:schemeClr val="tx1"/>
                </a:solidFill>
              </a:rPr>
              <a:t>&lt;&lt;API&gt;&gt;</a:t>
            </a:r>
            <a:r>
              <a:rPr lang="en-US" sz="600" b="0" dirty="0">
                <a:solidFill>
                  <a:schemeClr val="tx1"/>
                </a:solidFill>
              </a:rPr>
              <a:t> </a:t>
            </a:r>
            <a:r>
              <a:rPr lang="en-US" sz="600" b="0" dirty="0" smtClean="0">
                <a:solidFill>
                  <a:schemeClr val="tx1"/>
                </a:solidFill>
              </a:rPr>
              <a:t>Customer</a:t>
            </a:r>
            <a:r>
              <a:rPr lang="en-US" sz="600" b="0" dirty="0">
                <a:solidFill>
                  <a:schemeClr val="tx1"/>
                </a:solidFill>
              </a:rPr>
              <a:t>, Policy, Corporate, Member</a:t>
            </a:r>
          </a:p>
        </p:txBody>
      </p:sp>
      <p:sp>
        <p:nvSpPr>
          <p:cNvPr id="419" name="Rectangle 418"/>
          <p:cNvSpPr/>
          <p:nvPr/>
        </p:nvSpPr>
        <p:spPr>
          <a:xfrm>
            <a:off x="777001" y="4040951"/>
            <a:ext cx="3790251" cy="1336296"/>
          </a:xfrm>
          <a:prstGeom prst="rect">
            <a:avLst/>
          </a:prstGeom>
          <a:solidFill>
            <a:schemeClr val="bg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a:p>
        </p:txBody>
      </p:sp>
      <p:sp>
        <p:nvSpPr>
          <p:cNvPr id="373" name="Rectangle 372"/>
          <p:cNvSpPr/>
          <p:nvPr/>
        </p:nvSpPr>
        <p:spPr>
          <a:xfrm>
            <a:off x="783442" y="1930701"/>
            <a:ext cx="1050940" cy="971129"/>
          </a:xfrm>
          <a:prstGeom prst="rect">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vert="vert270" lIns="36000" rtlCol="0" anchor="t"/>
          <a:lstStyle/>
          <a:p>
            <a:pPr algn="ctr"/>
            <a:r>
              <a:rPr lang="en-US" sz="800" dirty="0" smtClean="0"/>
              <a:t>Reporting </a:t>
            </a:r>
          </a:p>
          <a:p>
            <a:pPr algn="ctr"/>
            <a:r>
              <a:rPr lang="en-US" sz="800" dirty="0" smtClean="0"/>
              <a:t>DB</a:t>
            </a:r>
            <a:endParaRPr lang="en-US" sz="800" dirty="0"/>
          </a:p>
        </p:txBody>
      </p:sp>
      <p:sp>
        <p:nvSpPr>
          <p:cNvPr id="385" name="Rectangle 384"/>
          <p:cNvSpPr/>
          <p:nvPr/>
        </p:nvSpPr>
        <p:spPr>
          <a:xfrm>
            <a:off x="783442" y="1284369"/>
            <a:ext cx="1050940" cy="587693"/>
          </a:xfrm>
          <a:prstGeom prst="rect">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vert="vert270" lIns="36000" rtlCol="0" anchor="t"/>
          <a:lstStyle/>
          <a:p>
            <a:pPr algn="ctr"/>
            <a:r>
              <a:rPr lang="en-US" sz="800" dirty="0" smtClean="0"/>
              <a:t>BI / </a:t>
            </a:r>
          </a:p>
          <a:p>
            <a:pPr algn="ctr"/>
            <a:r>
              <a:rPr lang="en-US" sz="800" dirty="0" smtClean="0"/>
              <a:t>Analytics</a:t>
            </a:r>
            <a:endParaRPr lang="en-US" sz="800" dirty="0"/>
          </a:p>
        </p:txBody>
      </p:sp>
      <p:sp>
        <p:nvSpPr>
          <p:cNvPr id="383" name="Rectangle 382"/>
          <p:cNvSpPr/>
          <p:nvPr/>
        </p:nvSpPr>
        <p:spPr>
          <a:xfrm>
            <a:off x="1893933" y="1284369"/>
            <a:ext cx="2496350" cy="587693"/>
          </a:xfrm>
          <a:prstGeom prst="rect">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800" dirty="0" smtClean="0"/>
              <a:t>Services (API)</a:t>
            </a:r>
            <a:endParaRPr lang="en-US" sz="800" dirty="0"/>
          </a:p>
        </p:txBody>
      </p:sp>
      <p:sp>
        <p:nvSpPr>
          <p:cNvPr id="382" name="Down Arrow 381"/>
          <p:cNvSpPr/>
          <p:nvPr/>
        </p:nvSpPr>
        <p:spPr>
          <a:xfrm rot="10800000">
            <a:off x="3039267" y="2901830"/>
            <a:ext cx="205684" cy="181003"/>
          </a:xfrm>
          <a:prstGeom prst="downArrow">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a:p>
        </p:txBody>
      </p:sp>
      <p:sp>
        <p:nvSpPr>
          <p:cNvPr id="375" name="Rectangle 374"/>
          <p:cNvSpPr/>
          <p:nvPr/>
        </p:nvSpPr>
        <p:spPr>
          <a:xfrm>
            <a:off x="783442" y="3082833"/>
            <a:ext cx="3610894" cy="568752"/>
          </a:xfrm>
          <a:prstGeom prst="rect">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r>
              <a:rPr lang="en-US" sz="1000" dirty="0" smtClean="0"/>
              <a:t>Data Workplace</a:t>
            </a:r>
          </a:p>
          <a:p>
            <a:r>
              <a:rPr lang="en-US" sz="700" b="0" dirty="0" smtClean="0"/>
              <a:t>Data Gathering &amp; </a:t>
            </a:r>
          </a:p>
          <a:p>
            <a:r>
              <a:rPr lang="en-US" sz="700" b="0" dirty="0" smtClean="0"/>
              <a:t>Extraction and </a:t>
            </a:r>
          </a:p>
          <a:p>
            <a:r>
              <a:rPr lang="en-US" sz="700" b="0" dirty="0" smtClean="0"/>
              <a:t>Distribution</a:t>
            </a:r>
            <a:endParaRPr lang="en-US" sz="700" b="0" dirty="0"/>
          </a:p>
        </p:txBody>
      </p:sp>
      <p:sp>
        <p:nvSpPr>
          <p:cNvPr id="381" name="Down Arrow 380"/>
          <p:cNvSpPr/>
          <p:nvPr/>
        </p:nvSpPr>
        <p:spPr>
          <a:xfrm rot="10800000">
            <a:off x="1365316" y="2901830"/>
            <a:ext cx="205684" cy="181003"/>
          </a:xfrm>
          <a:prstGeom prst="downArrow">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800"/>
          </a:p>
        </p:txBody>
      </p:sp>
      <p:sp>
        <p:nvSpPr>
          <p:cNvPr id="374" name="Rectangle 373"/>
          <p:cNvSpPr/>
          <p:nvPr/>
        </p:nvSpPr>
        <p:spPr>
          <a:xfrm>
            <a:off x="1893933" y="1930701"/>
            <a:ext cx="2496351" cy="971129"/>
          </a:xfrm>
          <a:prstGeom prst="rect">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t" anchorCtr="0"/>
          <a:lstStyle/>
          <a:p>
            <a:pPr algn="ctr"/>
            <a:r>
              <a:rPr lang="en-US" sz="800" dirty="0" smtClean="0"/>
              <a:t>Transactional DB</a:t>
            </a:r>
            <a:endParaRPr lang="en-US" sz="800" dirty="0"/>
          </a:p>
        </p:txBody>
      </p:sp>
      <p:sp>
        <p:nvSpPr>
          <p:cNvPr id="173" name="Rounded Rectangle 172"/>
          <p:cNvSpPr/>
          <p:nvPr/>
        </p:nvSpPr>
        <p:spPr bwMode="auto">
          <a:xfrm>
            <a:off x="1968895" y="2124806"/>
            <a:ext cx="2329367" cy="714447"/>
          </a:xfrm>
          <a:prstGeom prst="roundRect">
            <a:avLst>
              <a:gd name="adj" fmla="val 4987"/>
            </a:avLst>
          </a:prstGeom>
          <a:solidFill>
            <a:srgbClr val="91C8EB">
              <a:lumMod val="20000"/>
              <a:lumOff val="80000"/>
            </a:srgbClr>
          </a:solidFill>
          <a:ln w="19050" cap="flat" cmpd="sng" algn="ctr">
            <a:solidFill>
              <a:srgbClr val="4C5A87">
                <a:lumMod val="75000"/>
              </a:srgbClr>
            </a:solidFill>
            <a:prstDash val="solid"/>
            <a:round/>
            <a:headEnd type="none" w="med" len="med"/>
            <a:tailEnd type="none" w="med" len="med"/>
          </a:ln>
          <a:effectLst/>
        </p:spPr>
        <p:txBody>
          <a:bodyPr vert="horz" wrap="none" lIns="45720" tIns="45720" rIns="45720" bIns="45720" numCol="1" rtlCol="0" anchor="t" anchorCtr="0" compatLnSpc="1">
            <a:prstTxWarp prst="textNoShape">
              <a:avLst/>
            </a:prstTxWarp>
          </a:bodyPr>
          <a:lstStyle/>
          <a:p>
            <a:pPr defTabSz="912813" fontAlgn="auto">
              <a:spcBef>
                <a:spcPts val="0"/>
              </a:spcBef>
              <a:spcAft>
                <a:spcPts val="0"/>
              </a:spcAft>
              <a:defRPr/>
            </a:pPr>
            <a:r>
              <a:rPr lang="en-US" sz="700" kern="0" dirty="0" smtClean="0">
                <a:solidFill>
                  <a:schemeClr val="tx1"/>
                </a:solidFill>
                <a:latin typeface="+mn-lt"/>
                <a:ea typeface="MS PGothic" pitchFamily="34" charset="-128"/>
                <a:cs typeface="Arial" panose="020B0604020202020204" pitchFamily="34" charset="0"/>
              </a:rPr>
              <a:t>Core DB</a:t>
            </a:r>
          </a:p>
        </p:txBody>
      </p:sp>
      <p:sp>
        <p:nvSpPr>
          <p:cNvPr id="174" name="Rounded Rectangle 173"/>
          <p:cNvSpPr/>
          <p:nvPr/>
        </p:nvSpPr>
        <p:spPr bwMode="auto">
          <a:xfrm>
            <a:off x="2048830" y="2414250"/>
            <a:ext cx="455723" cy="345990"/>
          </a:xfrm>
          <a:prstGeom prst="roundRect">
            <a:avLst>
              <a:gd name="adj" fmla="val 4987"/>
            </a:avLst>
          </a:prstGeom>
          <a:solidFill>
            <a:srgbClr val="4C5A87">
              <a:lumMod val="75000"/>
            </a:srgbClr>
          </a:solidFill>
          <a:ln w="19050" cap="flat" cmpd="sng" algn="ctr">
            <a:solidFill>
              <a:srgbClr val="4C5A87">
                <a:lumMod val="75000"/>
              </a:srgb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defTabSz="912813" fontAlgn="auto">
              <a:spcBef>
                <a:spcPts val="0"/>
              </a:spcBef>
              <a:spcAft>
                <a:spcPts val="0"/>
              </a:spcAft>
              <a:defRPr/>
            </a:pPr>
            <a:r>
              <a:rPr lang="en-US" sz="600" b="0" i="1" kern="0" dirty="0" smtClean="0">
                <a:solidFill>
                  <a:srgbClr val="4B91CD">
                    <a:lumMod val="20000"/>
                    <a:lumOff val="80000"/>
                  </a:srgbClr>
                </a:solidFill>
                <a:latin typeface="+mn-lt"/>
                <a:ea typeface="MS PGothic" pitchFamily="34" charset="-128"/>
                <a:cs typeface="Arial" panose="020B0604020202020204" pitchFamily="34" charset="0"/>
              </a:rPr>
              <a:t>Master Data </a:t>
            </a:r>
          </a:p>
          <a:p>
            <a:pPr algn="ctr" defTabSz="912813" fontAlgn="auto">
              <a:spcBef>
                <a:spcPts val="0"/>
              </a:spcBef>
              <a:spcAft>
                <a:spcPts val="0"/>
              </a:spcAft>
              <a:defRPr/>
            </a:pPr>
            <a:r>
              <a:rPr lang="en-US" sz="600" b="0" i="1" kern="0" dirty="0" smtClean="0">
                <a:solidFill>
                  <a:srgbClr val="4B91CD">
                    <a:lumMod val="20000"/>
                    <a:lumOff val="80000"/>
                  </a:srgbClr>
                </a:solidFill>
                <a:latin typeface="+mn-lt"/>
                <a:ea typeface="MS PGothic" pitchFamily="34" charset="-128"/>
                <a:cs typeface="Arial" panose="020B0604020202020204" pitchFamily="34" charset="0"/>
              </a:rPr>
              <a:t>Management</a:t>
            </a:r>
          </a:p>
        </p:txBody>
      </p:sp>
      <p:sp>
        <p:nvSpPr>
          <p:cNvPr id="179" name="Oval 178"/>
          <p:cNvSpPr/>
          <p:nvPr/>
        </p:nvSpPr>
        <p:spPr bwMode="auto">
          <a:xfrm>
            <a:off x="2632196" y="2171092"/>
            <a:ext cx="1609638" cy="621876"/>
          </a:xfrm>
          <a:prstGeom prst="ellipse">
            <a:avLst/>
          </a:prstGeom>
          <a:solidFill>
            <a:srgbClr val="4C5A87">
              <a:lumMod val="75000"/>
              <a:alpha val="78000"/>
            </a:srgbClr>
          </a:solidFill>
          <a:ln w="6350" cap="flat" cmpd="sng" algn="ctr">
            <a:solidFill>
              <a:srgbClr val="4C5A87">
                <a:lumMod val="75000"/>
                <a:alpha val="78000"/>
              </a:srgb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defTabSz="912813" fontAlgn="auto">
              <a:spcBef>
                <a:spcPts val="0"/>
              </a:spcBef>
              <a:spcAft>
                <a:spcPts val="0"/>
              </a:spcAft>
              <a:defRPr/>
            </a:pPr>
            <a:endParaRPr lang="en-US" sz="500" b="0" i="1" kern="0" dirty="0" smtClean="0">
              <a:solidFill>
                <a:srgbClr val="4B91CD">
                  <a:lumMod val="20000"/>
                  <a:lumOff val="80000"/>
                </a:srgbClr>
              </a:solidFill>
              <a:latin typeface="+mn-lt"/>
              <a:ea typeface="MS PGothic" pitchFamily="34" charset="-128"/>
              <a:cs typeface="Arial" panose="020B0604020202020204" pitchFamily="34" charset="0"/>
            </a:endParaRPr>
          </a:p>
        </p:txBody>
      </p:sp>
      <p:grpSp>
        <p:nvGrpSpPr>
          <p:cNvPr id="131" name="Group 130"/>
          <p:cNvGrpSpPr/>
          <p:nvPr/>
        </p:nvGrpSpPr>
        <p:grpSpPr>
          <a:xfrm>
            <a:off x="1155699" y="1353398"/>
            <a:ext cx="624919" cy="1479402"/>
            <a:chOff x="1291957" y="1308424"/>
            <a:chExt cx="514061" cy="1479402"/>
          </a:xfrm>
        </p:grpSpPr>
        <p:sp>
          <p:nvSpPr>
            <p:cNvPr id="172" name="Rounded Rectangle 171"/>
            <p:cNvSpPr/>
            <p:nvPr/>
          </p:nvSpPr>
          <p:spPr bwMode="auto">
            <a:xfrm>
              <a:off x="1291957" y="1308424"/>
              <a:ext cx="514061" cy="1479402"/>
            </a:xfrm>
            <a:prstGeom prst="roundRect">
              <a:avLst>
                <a:gd name="adj" fmla="val 4987"/>
              </a:avLst>
            </a:prstGeom>
            <a:solidFill>
              <a:srgbClr val="91C8EB">
                <a:lumMod val="20000"/>
                <a:lumOff val="80000"/>
              </a:srgbClr>
            </a:solidFill>
            <a:ln w="19050" cap="flat" cmpd="sng" algn="ctr">
              <a:solidFill>
                <a:srgbClr val="4C5A87">
                  <a:lumMod val="75000"/>
                </a:srgbClr>
              </a:solidFill>
              <a:prstDash val="solid"/>
              <a:round/>
              <a:headEnd type="none" w="med" len="med"/>
              <a:tailEnd type="none" w="med" len="med"/>
            </a:ln>
            <a:effectLst/>
          </p:spPr>
          <p:txBody>
            <a:bodyPr vert="horz" wrap="none" lIns="36000" tIns="36000" rIns="36000" bIns="36000" numCol="1" rtlCol="0" anchor="b" anchorCtr="0" compatLnSpc="1">
              <a:prstTxWarp prst="textNoShape">
                <a:avLst/>
              </a:prstTxWarp>
            </a:bodyPr>
            <a:lstStyle/>
            <a:p>
              <a:pPr algn="ctr" defTabSz="912813" fontAlgn="auto">
                <a:spcBef>
                  <a:spcPts val="0"/>
                </a:spcBef>
                <a:spcAft>
                  <a:spcPts val="0"/>
                </a:spcAft>
                <a:defRPr/>
              </a:pPr>
              <a:r>
                <a:rPr lang="en-US" sz="600" kern="0" dirty="0" smtClean="0">
                  <a:solidFill>
                    <a:srgbClr val="103184"/>
                  </a:solidFill>
                  <a:latin typeface="+mn-lt"/>
                  <a:ea typeface="MS PGothic" pitchFamily="34" charset="-128"/>
                  <a:cs typeface="Arial" panose="020B0604020202020204" pitchFamily="34" charset="0"/>
                </a:rPr>
                <a:t>Reporting </a:t>
              </a:r>
            </a:p>
            <a:p>
              <a:pPr algn="ctr" defTabSz="912813" fontAlgn="auto">
                <a:spcBef>
                  <a:spcPts val="0"/>
                </a:spcBef>
                <a:spcAft>
                  <a:spcPts val="0"/>
                </a:spcAft>
                <a:defRPr/>
              </a:pPr>
              <a:r>
                <a:rPr lang="en-US" sz="600" kern="0" dirty="0" smtClean="0">
                  <a:solidFill>
                    <a:srgbClr val="103184"/>
                  </a:solidFill>
                  <a:latin typeface="+mn-lt"/>
                  <a:ea typeface="MS PGothic" pitchFamily="34" charset="-128"/>
                  <a:cs typeface="Arial" panose="020B0604020202020204" pitchFamily="34" charset="0"/>
                </a:rPr>
                <a:t>Platform</a:t>
              </a:r>
            </a:p>
          </p:txBody>
        </p:sp>
        <p:sp>
          <p:nvSpPr>
            <p:cNvPr id="175" name="Oval 174"/>
            <p:cNvSpPr/>
            <p:nvPr/>
          </p:nvSpPr>
          <p:spPr bwMode="auto">
            <a:xfrm>
              <a:off x="1341691" y="1943222"/>
              <a:ext cx="414593" cy="504000"/>
            </a:xfrm>
            <a:prstGeom prst="ellipse">
              <a:avLst/>
            </a:prstGeom>
            <a:solidFill>
              <a:srgbClr val="4C5A87">
                <a:lumMod val="75000"/>
                <a:alpha val="78000"/>
              </a:srgbClr>
            </a:solidFill>
            <a:ln w="6350" cap="flat" cmpd="sng" algn="ctr">
              <a:solidFill>
                <a:srgbClr val="4C5A87">
                  <a:lumMod val="75000"/>
                  <a:alpha val="78000"/>
                </a:srgb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defTabSz="912813" fontAlgn="auto">
                <a:spcBef>
                  <a:spcPts val="0"/>
                </a:spcBef>
                <a:spcAft>
                  <a:spcPts val="0"/>
                </a:spcAft>
                <a:defRPr/>
              </a:pPr>
              <a:r>
                <a:rPr lang="en-US" sz="500" b="0" i="1" kern="0" dirty="0" smtClean="0">
                  <a:solidFill>
                    <a:srgbClr val="4B91CD">
                      <a:lumMod val="20000"/>
                      <a:lumOff val="80000"/>
                    </a:srgbClr>
                  </a:solidFill>
                  <a:latin typeface="+mn-lt"/>
                  <a:ea typeface="MS PGothic" pitchFamily="34" charset="-128"/>
                  <a:cs typeface="Arial" panose="020B0604020202020204" pitchFamily="34" charset="0"/>
                </a:rPr>
                <a:t>Data Mart</a:t>
              </a:r>
            </a:p>
            <a:p>
              <a:pPr algn="ctr" defTabSz="912813" fontAlgn="auto">
                <a:spcBef>
                  <a:spcPts val="0"/>
                </a:spcBef>
                <a:spcAft>
                  <a:spcPts val="0"/>
                </a:spcAft>
                <a:defRPr/>
              </a:pPr>
              <a:r>
                <a:rPr lang="en-US" sz="500" b="0" i="1" kern="0" dirty="0" smtClean="0">
                  <a:solidFill>
                    <a:srgbClr val="4B91CD">
                      <a:lumMod val="20000"/>
                      <a:lumOff val="80000"/>
                    </a:srgbClr>
                  </a:solidFill>
                  <a:latin typeface="+mn-lt"/>
                  <a:ea typeface="MS PGothic" pitchFamily="34" charset="-128"/>
                  <a:cs typeface="Arial" panose="020B0604020202020204" pitchFamily="34" charset="0"/>
                </a:rPr>
                <a:t>Reporting</a:t>
              </a:r>
            </a:p>
            <a:p>
              <a:pPr algn="ctr" defTabSz="912813" fontAlgn="auto">
                <a:spcBef>
                  <a:spcPts val="0"/>
                </a:spcBef>
                <a:spcAft>
                  <a:spcPts val="0"/>
                </a:spcAft>
                <a:defRPr/>
              </a:pPr>
              <a:r>
                <a:rPr lang="en-US" sz="500" b="0" i="1" kern="0" dirty="0" smtClean="0">
                  <a:solidFill>
                    <a:srgbClr val="4B91CD">
                      <a:lumMod val="20000"/>
                      <a:lumOff val="80000"/>
                    </a:srgbClr>
                  </a:solidFill>
                  <a:latin typeface="+mn-lt"/>
                  <a:ea typeface="MS PGothic" pitchFamily="34" charset="-128"/>
                  <a:cs typeface="Arial" panose="020B0604020202020204" pitchFamily="34" charset="0"/>
                </a:rPr>
                <a:t>DB</a:t>
              </a:r>
            </a:p>
          </p:txBody>
        </p:sp>
        <p:sp>
          <p:nvSpPr>
            <p:cNvPr id="193" name="Rounded Rectangle 192"/>
            <p:cNvSpPr/>
            <p:nvPr/>
          </p:nvSpPr>
          <p:spPr bwMode="auto">
            <a:xfrm>
              <a:off x="1342311" y="1379585"/>
              <a:ext cx="413353" cy="342320"/>
            </a:xfrm>
            <a:prstGeom prst="roundRect">
              <a:avLst>
                <a:gd name="adj" fmla="val 4987"/>
              </a:avLst>
            </a:prstGeom>
            <a:solidFill>
              <a:srgbClr val="91C8EB">
                <a:lumMod val="20000"/>
                <a:lumOff val="80000"/>
              </a:srgbClr>
            </a:solidFill>
            <a:ln w="9525" cap="flat" cmpd="sng" algn="ctr">
              <a:solidFill>
                <a:srgbClr val="4C5A87">
                  <a:lumMod val="75000"/>
                </a:srgb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defTabSz="912813" fontAlgn="auto">
                <a:spcBef>
                  <a:spcPts val="0"/>
                </a:spcBef>
                <a:spcAft>
                  <a:spcPts val="0"/>
                </a:spcAft>
                <a:defRPr/>
              </a:pPr>
              <a:r>
                <a:rPr lang="en-US" sz="600" kern="0" dirty="0" smtClean="0">
                  <a:solidFill>
                    <a:srgbClr val="103184"/>
                  </a:solidFill>
                  <a:latin typeface="+mn-lt"/>
                  <a:ea typeface="MS PGothic" pitchFamily="34" charset="-128"/>
                  <a:cs typeface="Arial" panose="020B0604020202020204" pitchFamily="34" charset="0"/>
                </a:rPr>
                <a:t>Business </a:t>
              </a:r>
            </a:p>
            <a:p>
              <a:pPr algn="ctr" defTabSz="912813" fontAlgn="auto">
                <a:spcBef>
                  <a:spcPts val="0"/>
                </a:spcBef>
                <a:spcAft>
                  <a:spcPts val="0"/>
                </a:spcAft>
                <a:defRPr/>
              </a:pPr>
              <a:r>
                <a:rPr lang="en-US" sz="600" kern="0" dirty="0" smtClean="0">
                  <a:solidFill>
                    <a:srgbClr val="103184"/>
                  </a:solidFill>
                  <a:latin typeface="+mn-lt"/>
                  <a:ea typeface="MS PGothic" pitchFamily="34" charset="-128"/>
                  <a:cs typeface="Arial" panose="020B0604020202020204" pitchFamily="34" charset="0"/>
                </a:rPr>
                <a:t>Intelligence</a:t>
              </a:r>
              <a:endParaRPr lang="en-US" sz="600" kern="0" dirty="0">
                <a:solidFill>
                  <a:srgbClr val="103184"/>
                </a:solidFill>
                <a:latin typeface="+mn-lt"/>
                <a:ea typeface="MS PGothic" pitchFamily="34" charset="-128"/>
                <a:cs typeface="Arial" panose="020B0604020202020204" pitchFamily="34" charset="0"/>
              </a:endParaRPr>
            </a:p>
          </p:txBody>
        </p:sp>
      </p:grpSp>
      <p:sp>
        <p:nvSpPr>
          <p:cNvPr id="229" name="Rounded Rectangle 228"/>
          <p:cNvSpPr/>
          <p:nvPr/>
        </p:nvSpPr>
        <p:spPr bwMode="auto">
          <a:xfrm>
            <a:off x="1970004" y="3122841"/>
            <a:ext cx="2392445" cy="488736"/>
          </a:xfrm>
          <a:prstGeom prst="roundRect">
            <a:avLst>
              <a:gd name="adj" fmla="val 4987"/>
            </a:avLst>
          </a:prstGeom>
          <a:solidFill>
            <a:srgbClr val="91C8EB">
              <a:lumMod val="20000"/>
              <a:lumOff val="80000"/>
            </a:srgbClr>
          </a:solidFill>
          <a:ln w="19050" cap="flat" cmpd="sng" algn="ctr">
            <a:solidFill>
              <a:srgbClr val="4C5A87">
                <a:lumMod val="75000"/>
              </a:srgbClr>
            </a:solidFill>
            <a:prstDash val="solid"/>
            <a:round/>
            <a:headEnd type="none" w="med" len="med"/>
            <a:tailEnd type="none" w="med" len="med"/>
          </a:ln>
          <a:effectLst/>
        </p:spPr>
        <p:txBody>
          <a:bodyPr vert="horz" wrap="none" lIns="45720" tIns="45720" rIns="45720" bIns="45720" numCol="1" rtlCol="0" anchor="t" anchorCtr="0" compatLnSpc="1">
            <a:prstTxWarp prst="textNoShape">
              <a:avLst/>
            </a:prstTxWarp>
          </a:bodyPr>
          <a:lstStyle/>
          <a:p>
            <a:pPr defTabSz="912813" fontAlgn="auto">
              <a:spcBef>
                <a:spcPts val="0"/>
              </a:spcBef>
              <a:spcAft>
                <a:spcPts val="0"/>
              </a:spcAft>
              <a:defRPr/>
            </a:pPr>
            <a:r>
              <a:rPr lang="en-US" sz="700" kern="0" dirty="0" smtClean="0">
                <a:solidFill>
                  <a:schemeClr val="tx1"/>
                </a:solidFill>
                <a:latin typeface="+mn-lt"/>
                <a:ea typeface="MS PGothic" pitchFamily="34" charset="-128"/>
                <a:cs typeface="Arial" panose="020B0604020202020204" pitchFamily="34" charset="0"/>
              </a:rPr>
              <a:t>Data Workplace</a:t>
            </a:r>
          </a:p>
        </p:txBody>
      </p:sp>
      <p:sp>
        <p:nvSpPr>
          <p:cNvPr id="230" name="Rounded Rectangle 229"/>
          <p:cNvSpPr/>
          <p:nvPr/>
        </p:nvSpPr>
        <p:spPr bwMode="auto">
          <a:xfrm>
            <a:off x="2048830" y="3339197"/>
            <a:ext cx="455723" cy="208424"/>
          </a:xfrm>
          <a:prstGeom prst="roundRect">
            <a:avLst>
              <a:gd name="adj" fmla="val 4987"/>
            </a:avLst>
          </a:prstGeom>
          <a:solidFill>
            <a:srgbClr val="4C5A87">
              <a:lumMod val="75000"/>
            </a:srgbClr>
          </a:solidFill>
          <a:ln w="19050" cap="flat" cmpd="sng" algn="ctr">
            <a:solidFill>
              <a:srgbClr val="4C5A87">
                <a:lumMod val="75000"/>
              </a:srgb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defTabSz="912813" fontAlgn="auto">
              <a:spcBef>
                <a:spcPts val="0"/>
              </a:spcBef>
              <a:spcAft>
                <a:spcPts val="0"/>
              </a:spcAft>
              <a:defRPr/>
            </a:pPr>
            <a:r>
              <a:rPr lang="en-US" sz="600" b="0" i="1" kern="0" dirty="0" smtClean="0">
                <a:solidFill>
                  <a:srgbClr val="4B91CD">
                    <a:lumMod val="20000"/>
                    <a:lumOff val="80000"/>
                  </a:srgbClr>
                </a:solidFill>
                <a:latin typeface="+mn-lt"/>
                <a:ea typeface="MS PGothic" pitchFamily="34" charset="-128"/>
                <a:cs typeface="Arial" panose="020B0604020202020204" pitchFamily="34" charset="0"/>
              </a:rPr>
              <a:t>ETL</a:t>
            </a:r>
          </a:p>
        </p:txBody>
      </p:sp>
      <p:sp>
        <p:nvSpPr>
          <p:cNvPr id="232" name="Oval 231"/>
          <p:cNvSpPr/>
          <p:nvPr/>
        </p:nvSpPr>
        <p:spPr bwMode="auto">
          <a:xfrm>
            <a:off x="2759807" y="3173189"/>
            <a:ext cx="697767" cy="388040"/>
          </a:xfrm>
          <a:prstGeom prst="ellipse">
            <a:avLst/>
          </a:prstGeom>
          <a:solidFill>
            <a:srgbClr val="4C5A87">
              <a:lumMod val="75000"/>
              <a:alpha val="78000"/>
            </a:srgbClr>
          </a:solidFill>
          <a:ln w="6350" cap="flat" cmpd="sng" algn="ctr">
            <a:solidFill>
              <a:srgbClr val="4C5A87">
                <a:lumMod val="75000"/>
                <a:alpha val="78000"/>
              </a:srgb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defTabSz="912813" fontAlgn="auto">
              <a:spcBef>
                <a:spcPts val="0"/>
              </a:spcBef>
              <a:spcAft>
                <a:spcPts val="0"/>
              </a:spcAft>
              <a:defRPr/>
            </a:pPr>
            <a:r>
              <a:rPr lang="en-US" sz="600" b="0" i="1" kern="0" dirty="0" smtClean="0">
                <a:solidFill>
                  <a:srgbClr val="4B91CD">
                    <a:lumMod val="20000"/>
                    <a:lumOff val="80000"/>
                  </a:srgbClr>
                </a:solidFill>
                <a:latin typeface="+mn-lt"/>
                <a:ea typeface="MS PGothic" pitchFamily="34" charset="-128"/>
                <a:cs typeface="Arial" panose="020B0604020202020204" pitchFamily="34" charset="0"/>
              </a:rPr>
              <a:t>Staging DB</a:t>
            </a:r>
          </a:p>
        </p:txBody>
      </p:sp>
      <p:sp>
        <p:nvSpPr>
          <p:cNvPr id="233" name="Oval 232"/>
          <p:cNvSpPr/>
          <p:nvPr/>
        </p:nvSpPr>
        <p:spPr bwMode="auto">
          <a:xfrm>
            <a:off x="3559905" y="3173189"/>
            <a:ext cx="697767" cy="388040"/>
          </a:xfrm>
          <a:prstGeom prst="ellipse">
            <a:avLst/>
          </a:prstGeom>
          <a:solidFill>
            <a:srgbClr val="4C5A87">
              <a:lumMod val="75000"/>
              <a:alpha val="78000"/>
            </a:srgbClr>
          </a:solidFill>
          <a:ln w="6350" cap="flat" cmpd="sng" algn="ctr">
            <a:solidFill>
              <a:srgbClr val="4C5A87">
                <a:lumMod val="75000"/>
                <a:alpha val="78000"/>
              </a:srgb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defTabSz="912813" fontAlgn="auto">
              <a:spcBef>
                <a:spcPts val="0"/>
              </a:spcBef>
              <a:spcAft>
                <a:spcPts val="0"/>
              </a:spcAft>
              <a:defRPr/>
            </a:pPr>
            <a:r>
              <a:rPr lang="en-US" sz="600" b="0" i="1" kern="0" dirty="0" smtClean="0">
                <a:solidFill>
                  <a:srgbClr val="4B91CD">
                    <a:lumMod val="20000"/>
                    <a:lumOff val="80000"/>
                  </a:srgbClr>
                </a:solidFill>
                <a:latin typeface="+mn-lt"/>
                <a:ea typeface="MS PGothic" pitchFamily="34" charset="-128"/>
                <a:cs typeface="Arial" panose="020B0604020202020204" pitchFamily="34" charset="0"/>
              </a:rPr>
              <a:t>Workplace</a:t>
            </a:r>
          </a:p>
          <a:p>
            <a:pPr algn="ctr" defTabSz="912813" fontAlgn="auto">
              <a:spcBef>
                <a:spcPts val="0"/>
              </a:spcBef>
              <a:spcAft>
                <a:spcPts val="0"/>
              </a:spcAft>
              <a:defRPr/>
            </a:pPr>
            <a:r>
              <a:rPr lang="en-US" sz="600" b="0" i="1" kern="0" dirty="0" smtClean="0">
                <a:solidFill>
                  <a:srgbClr val="4B91CD">
                    <a:lumMod val="20000"/>
                    <a:lumOff val="80000"/>
                  </a:srgbClr>
                </a:solidFill>
                <a:latin typeface="+mn-lt"/>
                <a:ea typeface="MS PGothic" pitchFamily="34" charset="-128"/>
                <a:cs typeface="Arial" panose="020B0604020202020204" pitchFamily="34" charset="0"/>
              </a:rPr>
              <a:t>DB</a:t>
            </a:r>
          </a:p>
        </p:txBody>
      </p:sp>
      <p:grpSp>
        <p:nvGrpSpPr>
          <p:cNvPr id="557" name="Group 556"/>
          <p:cNvGrpSpPr/>
          <p:nvPr/>
        </p:nvGrpSpPr>
        <p:grpSpPr>
          <a:xfrm>
            <a:off x="2078610" y="5715000"/>
            <a:ext cx="1187034" cy="668266"/>
            <a:chOff x="2072905" y="5715000"/>
            <a:chExt cx="1187034" cy="668266"/>
          </a:xfrm>
        </p:grpSpPr>
        <p:sp>
          <p:nvSpPr>
            <p:cNvPr id="236" name="Rounded Rectangle 235"/>
            <p:cNvSpPr/>
            <p:nvPr/>
          </p:nvSpPr>
          <p:spPr bwMode="auto">
            <a:xfrm>
              <a:off x="2072905" y="5715000"/>
              <a:ext cx="1187034" cy="668266"/>
            </a:xfrm>
            <a:prstGeom prst="roundRect">
              <a:avLst>
                <a:gd name="adj" fmla="val 4987"/>
              </a:avLst>
            </a:prstGeom>
            <a:solidFill>
              <a:srgbClr val="91C8EB">
                <a:lumMod val="20000"/>
                <a:lumOff val="80000"/>
              </a:srgbClr>
            </a:solidFill>
            <a:ln w="19050" cap="flat" cmpd="sng" algn="ctr">
              <a:solidFill>
                <a:srgbClr val="FF1821">
                  <a:lumMod val="60000"/>
                  <a:lumOff val="40000"/>
                </a:srgbClr>
              </a:solidFill>
              <a:prstDash val="solid"/>
              <a:round/>
              <a:headEnd type="none" w="med" len="med"/>
              <a:tailEnd type="none" w="med" len="med"/>
            </a:ln>
            <a:effectLst/>
          </p:spPr>
          <p:txBody>
            <a:bodyPr vert="horz" wrap="none" lIns="45720" tIns="45720" rIns="45720" bIns="45720" numCol="1" rtlCol="0" anchor="t" anchorCtr="0" compatLnSpc="1">
              <a:prstTxWarp prst="textNoShape">
                <a:avLst/>
              </a:prstTxWarp>
            </a:bodyPr>
            <a:lstStyle/>
            <a:p>
              <a:pPr algn="ctr" defTabSz="912813" fontAlgn="auto">
                <a:spcBef>
                  <a:spcPts val="0"/>
                </a:spcBef>
                <a:spcAft>
                  <a:spcPts val="0"/>
                </a:spcAft>
                <a:defRPr/>
              </a:pPr>
              <a:r>
                <a:rPr lang="en-US" sz="600" kern="0" dirty="0" smtClean="0">
                  <a:solidFill>
                    <a:srgbClr val="103184"/>
                  </a:solidFill>
                  <a:latin typeface="+mn-lt"/>
                  <a:ea typeface="MS PGothic" pitchFamily="34" charset="-128"/>
                  <a:cs typeface="Arial" panose="020B0604020202020204" pitchFamily="34" charset="0"/>
                </a:rPr>
                <a:t>Life G/L</a:t>
              </a:r>
            </a:p>
            <a:p>
              <a:pPr algn="ctr" defTabSz="912813" fontAlgn="auto">
                <a:spcBef>
                  <a:spcPts val="0"/>
                </a:spcBef>
                <a:spcAft>
                  <a:spcPts val="0"/>
                </a:spcAft>
                <a:defRPr/>
              </a:pPr>
              <a:r>
                <a:rPr lang="en-US" sz="500" b="0" i="1" kern="0" dirty="0" smtClean="0">
                  <a:solidFill>
                    <a:srgbClr val="103184"/>
                  </a:solidFill>
                  <a:latin typeface="+mn-lt"/>
                  <a:ea typeface="MS PGothic" pitchFamily="34" charset="-128"/>
                  <a:cs typeface="Arial" panose="020B0604020202020204" pitchFamily="34" charset="0"/>
                </a:rPr>
                <a:t>Peoplesoft</a:t>
              </a:r>
            </a:p>
          </p:txBody>
        </p:sp>
        <p:sp>
          <p:nvSpPr>
            <p:cNvPr id="318" name="Oval 317"/>
            <p:cNvSpPr/>
            <p:nvPr/>
          </p:nvSpPr>
          <p:spPr bwMode="auto">
            <a:xfrm>
              <a:off x="2141196" y="5981611"/>
              <a:ext cx="1050452" cy="358513"/>
            </a:xfrm>
            <a:prstGeom prst="ellipse">
              <a:avLst/>
            </a:prstGeom>
            <a:solidFill>
              <a:srgbClr val="4C5A87">
                <a:lumMod val="75000"/>
                <a:alpha val="78000"/>
              </a:srgbClr>
            </a:solidFill>
            <a:ln w="6350" cap="flat" cmpd="sng" algn="ctr">
              <a:solidFill>
                <a:srgbClr val="4C5A87">
                  <a:lumMod val="75000"/>
                  <a:alpha val="78000"/>
                </a:srgb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defTabSz="912813" fontAlgn="auto">
                <a:spcBef>
                  <a:spcPts val="0"/>
                </a:spcBef>
                <a:spcAft>
                  <a:spcPts val="0"/>
                </a:spcAft>
                <a:defRPr/>
              </a:pPr>
              <a:endParaRPr lang="en-US" sz="500" b="0" i="1" kern="0" dirty="0" smtClean="0">
                <a:solidFill>
                  <a:srgbClr val="4B91CD">
                    <a:lumMod val="20000"/>
                    <a:lumOff val="80000"/>
                  </a:srgbClr>
                </a:solidFill>
                <a:latin typeface="+mn-lt"/>
                <a:ea typeface="MS PGothic" pitchFamily="34" charset="-128"/>
                <a:cs typeface="Arial" panose="020B0604020202020204" pitchFamily="34" charset="0"/>
              </a:endParaRPr>
            </a:p>
          </p:txBody>
        </p:sp>
        <p:sp>
          <p:nvSpPr>
            <p:cNvPr id="319" name="Rectangle 318"/>
            <p:cNvSpPr/>
            <p:nvPr/>
          </p:nvSpPr>
          <p:spPr>
            <a:xfrm>
              <a:off x="2406761" y="6077595"/>
              <a:ext cx="519322" cy="166545"/>
            </a:xfrm>
            <a:prstGeom prst="rect">
              <a:avLst/>
            </a:prstGeom>
            <a:solidFill>
              <a:schemeClr val="bg1"/>
            </a:solidFill>
            <a:ln w="3175">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600" b="0" dirty="0" smtClean="0">
                  <a:solidFill>
                    <a:schemeClr val="tx1"/>
                  </a:solidFill>
                </a:rPr>
                <a:t>Accounting</a:t>
              </a:r>
              <a:endParaRPr lang="en-US" sz="600" b="0" dirty="0">
                <a:solidFill>
                  <a:schemeClr val="tx1"/>
                </a:solidFill>
              </a:endParaRPr>
            </a:p>
          </p:txBody>
        </p:sp>
      </p:grpSp>
      <p:grpSp>
        <p:nvGrpSpPr>
          <p:cNvPr id="558" name="Group 557"/>
          <p:cNvGrpSpPr/>
          <p:nvPr/>
        </p:nvGrpSpPr>
        <p:grpSpPr>
          <a:xfrm>
            <a:off x="3327827" y="5715000"/>
            <a:ext cx="1187034" cy="668267"/>
            <a:chOff x="3322123" y="5715000"/>
            <a:chExt cx="1187034" cy="668267"/>
          </a:xfrm>
        </p:grpSpPr>
        <p:sp>
          <p:nvSpPr>
            <p:cNvPr id="322" name="Rounded Rectangle 321"/>
            <p:cNvSpPr/>
            <p:nvPr/>
          </p:nvSpPr>
          <p:spPr bwMode="auto">
            <a:xfrm>
              <a:off x="3322123" y="5715000"/>
              <a:ext cx="1187034" cy="668267"/>
            </a:xfrm>
            <a:prstGeom prst="roundRect">
              <a:avLst>
                <a:gd name="adj" fmla="val 4987"/>
              </a:avLst>
            </a:prstGeom>
            <a:solidFill>
              <a:srgbClr val="91C8EB">
                <a:lumMod val="20000"/>
                <a:lumOff val="80000"/>
              </a:srgbClr>
            </a:solidFill>
            <a:ln w="19050" cap="flat" cmpd="sng" algn="ctr">
              <a:solidFill>
                <a:srgbClr val="FF1821">
                  <a:lumMod val="60000"/>
                  <a:lumOff val="40000"/>
                </a:srgbClr>
              </a:solidFill>
              <a:prstDash val="solid"/>
              <a:round/>
              <a:headEnd type="none" w="med" len="med"/>
              <a:tailEnd type="none" w="med" len="med"/>
            </a:ln>
            <a:effectLst/>
          </p:spPr>
          <p:txBody>
            <a:bodyPr vert="horz" wrap="none" lIns="45720" tIns="45720" rIns="45720" bIns="45720" numCol="1" rtlCol="0" anchor="t" anchorCtr="0" compatLnSpc="1">
              <a:prstTxWarp prst="textNoShape">
                <a:avLst/>
              </a:prstTxWarp>
            </a:bodyPr>
            <a:lstStyle/>
            <a:p>
              <a:pPr algn="ctr" defTabSz="912813" fontAlgn="auto">
                <a:spcBef>
                  <a:spcPts val="0"/>
                </a:spcBef>
                <a:spcAft>
                  <a:spcPts val="0"/>
                </a:spcAft>
                <a:defRPr/>
              </a:pPr>
              <a:r>
                <a:rPr lang="en-US" sz="600" kern="0" dirty="0">
                  <a:solidFill>
                    <a:srgbClr val="103184"/>
                  </a:solidFill>
                  <a:latin typeface="+mn-lt"/>
                  <a:ea typeface="MS PGothic" pitchFamily="34" charset="-128"/>
                  <a:cs typeface="Arial" panose="020B0604020202020204" pitchFamily="34" charset="0"/>
                </a:rPr>
                <a:t>GI G/L</a:t>
              </a:r>
            </a:p>
            <a:p>
              <a:pPr algn="ctr" defTabSz="912813" fontAlgn="auto">
                <a:spcBef>
                  <a:spcPts val="0"/>
                </a:spcBef>
                <a:spcAft>
                  <a:spcPts val="0"/>
                </a:spcAft>
                <a:defRPr/>
              </a:pPr>
              <a:r>
                <a:rPr lang="en-US" sz="500" b="0" i="1" kern="0" dirty="0">
                  <a:solidFill>
                    <a:srgbClr val="103184"/>
                  </a:solidFill>
                  <a:latin typeface="+mn-lt"/>
                  <a:ea typeface="MS PGothic" pitchFamily="34" charset="-128"/>
                  <a:cs typeface="Arial" panose="020B0604020202020204" pitchFamily="34" charset="0"/>
                </a:rPr>
                <a:t>Sun</a:t>
              </a:r>
            </a:p>
          </p:txBody>
        </p:sp>
        <p:sp>
          <p:nvSpPr>
            <p:cNvPr id="323" name="Oval 322"/>
            <p:cNvSpPr/>
            <p:nvPr/>
          </p:nvSpPr>
          <p:spPr bwMode="auto">
            <a:xfrm>
              <a:off x="3390414" y="5981611"/>
              <a:ext cx="1050452" cy="358513"/>
            </a:xfrm>
            <a:prstGeom prst="ellipse">
              <a:avLst/>
            </a:prstGeom>
            <a:solidFill>
              <a:srgbClr val="4C5A87">
                <a:lumMod val="75000"/>
                <a:alpha val="78000"/>
              </a:srgbClr>
            </a:solidFill>
            <a:ln w="6350" cap="flat" cmpd="sng" algn="ctr">
              <a:solidFill>
                <a:srgbClr val="4C5A87">
                  <a:lumMod val="75000"/>
                  <a:alpha val="78000"/>
                </a:srgb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defTabSz="912813" fontAlgn="auto">
                <a:spcBef>
                  <a:spcPts val="0"/>
                </a:spcBef>
                <a:spcAft>
                  <a:spcPts val="0"/>
                </a:spcAft>
                <a:defRPr/>
              </a:pPr>
              <a:endParaRPr lang="en-US" sz="500" b="0" i="1" kern="0" dirty="0" smtClean="0">
                <a:solidFill>
                  <a:srgbClr val="4B91CD">
                    <a:lumMod val="20000"/>
                    <a:lumOff val="80000"/>
                  </a:srgbClr>
                </a:solidFill>
                <a:latin typeface="+mn-lt"/>
                <a:ea typeface="MS PGothic" pitchFamily="34" charset="-128"/>
                <a:cs typeface="Arial" panose="020B0604020202020204" pitchFamily="34" charset="0"/>
              </a:endParaRPr>
            </a:p>
          </p:txBody>
        </p:sp>
        <p:sp>
          <p:nvSpPr>
            <p:cNvPr id="324" name="Rectangle 323"/>
            <p:cNvSpPr/>
            <p:nvPr/>
          </p:nvSpPr>
          <p:spPr>
            <a:xfrm>
              <a:off x="3655979" y="6077595"/>
              <a:ext cx="519322" cy="166545"/>
            </a:xfrm>
            <a:prstGeom prst="rect">
              <a:avLst/>
            </a:prstGeom>
            <a:solidFill>
              <a:schemeClr val="bg1"/>
            </a:solidFill>
            <a:ln w="3175">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600" b="0" dirty="0" smtClean="0">
                  <a:solidFill>
                    <a:schemeClr val="tx1"/>
                  </a:solidFill>
                </a:rPr>
                <a:t>Accounting</a:t>
              </a:r>
              <a:endParaRPr lang="en-US" sz="600" b="0" dirty="0">
                <a:solidFill>
                  <a:schemeClr val="tx1"/>
                </a:solidFill>
              </a:endParaRPr>
            </a:p>
          </p:txBody>
        </p:sp>
      </p:grpSp>
      <p:cxnSp>
        <p:nvCxnSpPr>
          <p:cNvPr id="328" name="Elbow Connector 327"/>
          <p:cNvCxnSpPr>
            <a:endCxn id="236" idx="1"/>
          </p:cNvCxnSpPr>
          <p:nvPr/>
        </p:nvCxnSpPr>
        <p:spPr>
          <a:xfrm rot="16200000" flipH="1">
            <a:off x="1549328" y="5519851"/>
            <a:ext cx="732254" cy="326309"/>
          </a:xfrm>
          <a:prstGeom prst="bentConnector2">
            <a:avLst/>
          </a:prstGeom>
          <a:ln w="12700">
            <a:solidFill>
              <a:schemeClr val="bg2"/>
            </a:solidFill>
            <a:prstDash val="solid"/>
            <a:tailEnd type="triangle"/>
          </a:ln>
          <a:effectLst/>
        </p:spPr>
        <p:style>
          <a:lnRef idx="2">
            <a:schemeClr val="accent1"/>
          </a:lnRef>
          <a:fillRef idx="0">
            <a:schemeClr val="accent1"/>
          </a:fillRef>
          <a:effectRef idx="1">
            <a:schemeClr val="accent1"/>
          </a:effectRef>
          <a:fontRef idx="minor">
            <a:schemeClr val="tx1"/>
          </a:fontRef>
        </p:style>
      </p:cxnSp>
      <p:cxnSp>
        <p:nvCxnSpPr>
          <p:cNvPr id="334" name="Connecteur droit 226"/>
          <p:cNvCxnSpPr>
            <a:stCxn id="286" idx="2"/>
            <a:endCxn id="236" idx="0"/>
          </p:cNvCxnSpPr>
          <p:nvPr/>
        </p:nvCxnSpPr>
        <p:spPr>
          <a:xfrm>
            <a:off x="2672127" y="5326737"/>
            <a:ext cx="0" cy="388263"/>
          </a:xfrm>
          <a:prstGeom prst="straightConnector1">
            <a:avLst/>
          </a:prstGeom>
          <a:ln w="12700">
            <a:solidFill>
              <a:schemeClr val="bg2"/>
            </a:solidFill>
            <a:prstDash val="solid"/>
            <a:tailEnd type="triangle"/>
          </a:ln>
          <a:effectLst/>
        </p:spPr>
        <p:style>
          <a:lnRef idx="2">
            <a:schemeClr val="accent1"/>
          </a:lnRef>
          <a:fillRef idx="0">
            <a:schemeClr val="accent1"/>
          </a:fillRef>
          <a:effectRef idx="1">
            <a:schemeClr val="accent1"/>
          </a:effectRef>
          <a:fontRef idx="minor">
            <a:schemeClr val="tx1"/>
          </a:fontRef>
        </p:style>
      </p:cxnSp>
      <p:cxnSp>
        <p:nvCxnSpPr>
          <p:cNvPr id="337" name="Connecteur droit 226"/>
          <p:cNvCxnSpPr>
            <a:stCxn id="297" idx="2"/>
            <a:endCxn id="322" idx="0"/>
          </p:cNvCxnSpPr>
          <p:nvPr/>
        </p:nvCxnSpPr>
        <p:spPr>
          <a:xfrm>
            <a:off x="3921344" y="5326737"/>
            <a:ext cx="0" cy="388263"/>
          </a:xfrm>
          <a:prstGeom prst="straightConnector1">
            <a:avLst/>
          </a:prstGeom>
          <a:ln w="12700">
            <a:solidFill>
              <a:schemeClr val="bg2"/>
            </a:solidFill>
            <a:prstDash val="solid"/>
            <a:tailEnd type="triangle"/>
          </a:ln>
          <a:effectLst/>
        </p:spPr>
        <p:style>
          <a:lnRef idx="2">
            <a:schemeClr val="accent1"/>
          </a:lnRef>
          <a:fillRef idx="0">
            <a:schemeClr val="accent1"/>
          </a:fillRef>
          <a:effectRef idx="1">
            <a:schemeClr val="accent1"/>
          </a:effectRef>
          <a:fontRef idx="minor">
            <a:schemeClr val="tx1"/>
          </a:fontRef>
        </p:style>
      </p:cxnSp>
      <p:cxnSp>
        <p:nvCxnSpPr>
          <p:cNvPr id="345" name="Elbow Connector 344"/>
          <p:cNvCxnSpPr>
            <a:stCxn id="168" idx="0"/>
            <a:endCxn id="229" idx="2"/>
          </p:cNvCxnSpPr>
          <p:nvPr/>
        </p:nvCxnSpPr>
        <p:spPr>
          <a:xfrm rot="5400000" flipH="1" flipV="1">
            <a:off x="2054625" y="2979861"/>
            <a:ext cx="479885" cy="1743319"/>
          </a:xfrm>
          <a:prstGeom prst="bentConnector3">
            <a:avLst>
              <a:gd name="adj1" fmla="val 50000"/>
            </a:avLst>
          </a:prstGeom>
          <a:ln w="12700">
            <a:solidFill>
              <a:schemeClr val="bg2"/>
            </a:solidFill>
            <a:prstDash val="solid"/>
            <a:tailEnd type="triangle"/>
          </a:ln>
          <a:effectLst/>
        </p:spPr>
        <p:style>
          <a:lnRef idx="2">
            <a:schemeClr val="accent1"/>
          </a:lnRef>
          <a:fillRef idx="0">
            <a:schemeClr val="accent1"/>
          </a:fillRef>
          <a:effectRef idx="1">
            <a:schemeClr val="accent1"/>
          </a:effectRef>
          <a:fontRef idx="minor">
            <a:schemeClr val="tx1"/>
          </a:fontRef>
        </p:style>
      </p:cxnSp>
      <p:cxnSp>
        <p:nvCxnSpPr>
          <p:cNvPr id="348" name="Elbow Connector 347"/>
          <p:cNvCxnSpPr>
            <a:stCxn id="286" idx="0"/>
            <a:endCxn id="229" idx="2"/>
          </p:cNvCxnSpPr>
          <p:nvPr/>
        </p:nvCxnSpPr>
        <p:spPr>
          <a:xfrm rot="5400000" flipH="1" flipV="1">
            <a:off x="2679235" y="3604470"/>
            <a:ext cx="479885" cy="494100"/>
          </a:xfrm>
          <a:prstGeom prst="bentConnector3">
            <a:avLst>
              <a:gd name="adj1" fmla="val 50000"/>
            </a:avLst>
          </a:prstGeom>
          <a:ln w="12700">
            <a:solidFill>
              <a:schemeClr val="bg2"/>
            </a:solidFill>
            <a:prstDash val="solid"/>
            <a:tailEnd type="triangle"/>
          </a:ln>
          <a:effectLst/>
        </p:spPr>
        <p:style>
          <a:lnRef idx="2">
            <a:schemeClr val="accent1"/>
          </a:lnRef>
          <a:fillRef idx="0">
            <a:schemeClr val="accent1"/>
          </a:fillRef>
          <a:effectRef idx="1">
            <a:schemeClr val="accent1"/>
          </a:effectRef>
          <a:fontRef idx="minor">
            <a:schemeClr val="tx1"/>
          </a:fontRef>
        </p:style>
      </p:cxnSp>
      <p:cxnSp>
        <p:nvCxnSpPr>
          <p:cNvPr id="351" name="Elbow Connector 350"/>
          <p:cNvCxnSpPr>
            <a:stCxn id="297" idx="0"/>
            <a:endCxn id="229" idx="2"/>
          </p:cNvCxnSpPr>
          <p:nvPr/>
        </p:nvCxnSpPr>
        <p:spPr>
          <a:xfrm rot="16200000" flipV="1">
            <a:off x="3303844" y="3473961"/>
            <a:ext cx="479885" cy="755117"/>
          </a:xfrm>
          <a:prstGeom prst="bentConnector3">
            <a:avLst>
              <a:gd name="adj1" fmla="val 50000"/>
            </a:avLst>
          </a:prstGeom>
          <a:ln w="12700">
            <a:solidFill>
              <a:schemeClr val="bg2"/>
            </a:solidFill>
            <a:prstDash val="solid"/>
            <a:tailEnd type="triangle"/>
          </a:ln>
          <a:effectLst/>
        </p:spPr>
        <p:style>
          <a:lnRef idx="2">
            <a:schemeClr val="accent1"/>
          </a:lnRef>
          <a:fillRef idx="0">
            <a:schemeClr val="accent1"/>
          </a:fillRef>
          <a:effectRef idx="1">
            <a:schemeClr val="accent1"/>
          </a:effectRef>
          <a:fontRef idx="minor">
            <a:schemeClr val="tx1"/>
          </a:fontRef>
        </p:style>
      </p:cxnSp>
      <p:sp>
        <p:nvSpPr>
          <p:cNvPr id="396" name="Rectangle 395"/>
          <p:cNvSpPr/>
          <p:nvPr/>
        </p:nvSpPr>
        <p:spPr>
          <a:xfrm>
            <a:off x="2314657" y="5469772"/>
            <a:ext cx="714940" cy="92333"/>
          </a:xfrm>
          <a:prstGeom prst="rect">
            <a:avLst/>
          </a:prstGeom>
          <a:solidFill>
            <a:schemeClr val="bg1"/>
          </a:solidFill>
          <a:ln w="3175">
            <a:noFill/>
          </a:ln>
          <a:effectLst/>
        </p:spPr>
        <p:style>
          <a:lnRef idx="1">
            <a:schemeClr val="accent1"/>
          </a:lnRef>
          <a:fillRef idx="3">
            <a:schemeClr val="accent1"/>
          </a:fillRef>
          <a:effectRef idx="2">
            <a:schemeClr val="accent1"/>
          </a:effectRef>
          <a:fontRef idx="minor">
            <a:schemeClr val="lt1"/>
          </a:fontRef>
        </p:style>
        <p:txBody>
          <a:bodyPr wrap="none" lIns="0" tIns="0" rIns="0" bIns="0" rtlCol="0" anchor="ctr">
            <a:spAutoFit/>
          </a:bodyPr>
          <a:lstStyle/>
          <a:p>
            <a:pPr algn="ctr"/>
            <a:r>
              <a:rPr lang="en-US" sz="600" dirty="0">
                <a:solidFill>
                  <a:schemeClr val="tx1"/>
                </a:solidFill>
              </a:rPr>
              <a:t>&lt;&lt;File&gt;&gt; </a:t>
            </a:r>
            <a:r>
              <a:rPr lang="en-US" sz="600" b="0" dirty="0">
                <a:solidFill>
                  <a:schemeClr val="tx1"/>
                </a:solidFill>
              </a:rPr>
              <a:t>Accounting</a:t>
            </a:r>
          </a:p>
        </p:txBody>
      </p:sp>
      <p:sp>
        <p:nvSpPr>
          <p:cNvPr id="398" name="Rectangle 397"/>
          <p:cNvSpPr/>
          <p:nvPr/>
        </p:nvSpPr>
        <p:spPr>
          <a:xfrm>
            <a:off x="3563874" y="5469772"/>
            <a:ext cx="714940" cy="92333"/>
          </a:xfrm>
          <a:prstGeom prst="rect">
            <a:avLst/>
          </a:prstGeom>
          <a:solidFill>
            <a:schemeClr val="bg1"/>
          </a:solidFill>
          <a:ln w="3175">
            <a:noFill/>
          </a:ln>
          <a:effectLst/>
        </p:spPr>
        <p:style>
          <a:lnRef idx="1">
            <a:schemeClr val="accent1"/>
          </a:lnRef>
          <a:fillRef idx="3">
            <a:schemeClr val="accent1"/>
          </a:fillRef>
          <a:effectRef idx="2">
            <a:schemeClr val="accent1"/>
          </a:effectRef>
          <a:fontRef idx="minor">
            <a:schemeClr val="lt1"/>
          </a:fontRef>
        </p:style>
        <p:txBody>
          <a:bodyPr wrap="none" lIns="0" tIns="0" rIns="0" bIns="0" rtlCol="0" anchor="ctr">
            <a:spAutoFit/>
          </a:bodyPr>
          <a:lstStyle/>
          <a:p>
            <a:pPr algn="ctr"/>
            <a:r>
              <a:rPr lang="en-US" sz="600" dirty="0">
                <a:solidFill>
                  <a:schemeClr val="tx1"/>
                </a:solidFill>
              </a:rPr>
              <a:t>&lt;&lt;File</a:t>
            </a:r>
            <a:r>
              <a:rPr lang="en-US" sz="600" dirty="0" smtClean="0">
                <a:solidFill>
                  <a:schemeClr val="tx1"/>
                </a:solidFill>
              </a:rPr>
              <a:t>&gt;&gt; </a:t>
            </a:r>
            <a:r>
              <a:rPr lang="en-US" sz="600" b="0" dirty="0" smtClean="0">
                <a:solidFill>
                  <a:schemeClr val="tx1"/>
                </a:solidFill>
              </a:rPr>
              <a:t>Accounting</a:t>
            </a:r>
            <a:endParaRPr lang="en-US" sz="600" b="0" dirty="0">
              <a:solidFill>
                <a:schemeClr val="tx1"/>
              </a:solidFill>
            </a:endParaRPr>
          </a:p>
        </p:txBody>
      </p:sp>
      <p:cxnSp>
        <p:nvCxnSpPr>
          <p:cNvPr id="431" name="Elbow Connector 430"/>
          <p:cNvCxnSpPr>
            <a:stCxn id="383" idx="3"/>
            <a:endCxn id="197" idx="0"/>
          </p:cNvCxnSpPr>
          <p:nvPr/>
        </p:nvCxnSpPr>
        <p:spPr>
          <a:xfrm>
            <a:off x="4390283" y="1578216"/>
            <a:ext cx="1366628" cy="161685"/>
          </a:xfrm>
          <a:prstGeom prst="bentConnector2">
            <a:avLst/>
          </a:prstGeom>
          <a:ln w="12700">
            <a:solidFill>
              <a:schemeClr val="bg2"/>
            </a:solidFill>
            <a:prstDash val="solid"/>
            <a:tailEnd type="triangle"/>
          </a:ln>
          <a:effectLst/>
        </p:spPr>
        <p:style>
          <a:lnRef idx="2">
            <a:schemeClr val="accent1"/>
          </a:lnRef>
          <a:fillRef idx="0">
            <a:schemeClr val="accent1"/>
          </a:fillRef>
          <a:effectRef idx="1">
            <a:schemeClr val="accent1"/>
          </a:effectRef>
          <a:fontRef idx="minor">
            <a:schemeClr val="tx1"/>
          </a:fontRef>
        </p:style>
      </p:cxnSp>
      <p:grpSp>
        <p:nvGrpSpPr>
          <p:cNvPr id="538" name="Group 537"/>
          <p:cNvGrpSpPr/>
          <p:nvPr/>
        </p:nvGrpSpPr>
        <p:grpSpPr>
          <a:xfrm>
            <a:off x="1500940" y="3767396"/>
            <a:ext cx="2330961" cy="144000"/>
            <a:chOff x="1412973" y="3767396"/>
            <a:chExt cx="2330961" cy="144000"/>
          </a:xfrm>
        </p:grpSpPr>
        <p:sp>
          <p:nvSpPr>
            <p:cNvPr id="410" name="Rectangle 409"/>
            <p:cNvSpPr/>
            <p:nvPr/>
          </p:nvSpPr>
          <p:spPr>
            <a:xfrm>
              <a:off x="1589498" y="3793230"/>
              <a:ext cx="2154436" cy="92333"/>
            </a:xfrm>
            <a:prstGeom prst="rect">
              <a:avLst/>
            </a:prstGeom>
            <a:solidFill>
              <a:schemeClr val="bg1"/>
            </a:solidFill>
            <a:ln w="3175">
              <a:noFill/>
            </a:ln>
            <a:effectLst/>
          </p:spPr>
          <p:style>
            <a:lnRef idx="1">
              <a:schemeClr val="accent1"/>
            </a:lnRef>
            <a:fillRef idx="3">
              <a:schemeClr val="accent1"/>
            </a:fillRef>
            <a:effectRef idx="2">
              <a:schemeClr val="accent1"/>
            </a:effectRef>
            <a:fontRef idx="minor">
              <a:schemeClr val="lt1"/>
            </a:fontRef>
          </p:style>
          <p:txBody>
            <a:bodyPr wrap="none" lIns="0" tIns="0" rIns="0" bIns="0" rtlCol="0" anchor="ctr">
              <a:spAutoFit/>
            </a:bodyPr>
            <a:lstStyle/>
            <a:p>
              <a:pPr algn="ctr"/>
              <a:r>
                <a:rPr lang="en-US" sz="600" dirty="0">
                  <a:solidFill>
                    <a:schemeClr val="tx1"/>
                  </a:solidFill>
                </a:rPr>
                <a:t>&lt;&lt;ETL&gt;&gt; </a:t>
              </a:r>
              <a:r>
                <a:rPr lang="en-US" sz="600" b="0" dirty="0">
                  <a:solidFill>
                    <a:schemeClr val="tx1"/>
                  </a:solidFill>
                </a:rPr>
                <a:t>Customer, Policy, Agent, Payment, Billing, Corporate</a:t>
              </a:r>
            </a:p>
          </p:txBody>
        </p:sp>
        <p:sp>
          <p:nvSpPr>
            <p:cNvPr id="438" name="Oval 437"/>
            <p:cNvSpPr/>
            <p:nvPr/>
          </p:nvSpPr>
          <p:spPr>
            <a:xfrm>
              <a:off x="1412973" y="3767396"/>
              <a:ext cx="144000" cy="1440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800" dirty="0" smtClean="0"/>
                <a:t>1</a:t>
              </a:r>
              <a:endParaRPr lang="en-US" sz="800" dirty="0"/>
            </a:p>
          </p:txBody>
        </p:sp>
      </p:grpSp>
      <p:sp>
        <p:nvSpPr>
          <p:cNvPr id="439" name="Oval 438"/>
          <p:cNvSpPr/>
          <p:nvPr/>
        </p:nvSpPr>
        <p:spPr>
          <a:xfrm>
            <a:off x="1680301" y="5420570"/>
            <a:ext cx="144000" cy="1440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800" dirty="0" smtClean="0"/>
              <a:t>2</a:t>
            </a:r>
            <a:endParaRPr lang="en-US" sz="800" dirty="0"/>
          </a:p>
        </p:txBody>
      </p:sp>
      <p:sp>
        <p:nvSpPr>
          <p:cNvPr id="441" name="Oval 440"/>
          <p:cNvSpPr/>
          <p:nvPr/>
        </p:nvSpPr>
        <p:spPr>
          <a:xfrm>
            <a:off x="4441304" y="1414731"/>
            <a:ext cx="144000" cy="1440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800" dirty="0" smtClean="0"/>
              <a:t>4</a:t>
            </a:r>
            <a:endParaRPr lang="en-US" sz="800" dirty="0"/>
          </a:p>
        </p:txBody>
      </p:sp>
      <p:sp>
        <p:nvSpPr>
          <p:cNvPr id="449" name="Rectangle 448"/>
          <p:cNvSpPr/>
          <p:nvPr/>
        </p:nvSpPr>
        <p:spPr>
          <a:xfrm>
            <a:off x="777001" y="5646886"/>
            <a:ext cx="569450" cy="736381"/>
          </a:xfrm>
          <a:prstGeom prst="rect">
            <a:avLst/>
          </a:prstGeom>
          <a:solidFill>
            <a:schemeClr val="bg1"/>
          </a:solidFill>
          <a:ln>
            <a:solidFill>
              <a:schemeClr val="bg1">
                <a:lumMod val="50000"/>
              </a:schemeClr>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t" anchorCtr="0"/>
          <a:lstStyle/>
          <a:p>
            <a:pPr marL="228600" indent="-228600">
              <a:buFont typeface="+mj-lt"/>
              <a:buAutoNum type="arabicPeriod"/>
            </a:pPr>
            <a:endParaRPr lang="en-US" sz="800" b="0" dirty="0">
              <a:solidFill>
                <a:schemeClr val="bg2">
                  <a:lumMod val="50000"/>
                </a:schemeClr>
              </a:solidFill>
            </a:endParaRPr>
          </a:p>
        </p:txBody>
      </p:sp>
      <p:sp>
        <p:nvSpPr>
          <p:cNvPr id="443" name="Rectangle 442"/>
          <p:cNvSpPr/>
          <p:nvPr/>
        </p:nvSpPr>
        <p:spPr>
          <a:xfrm>
            <a:off x="816801" y="5717448"/>
            <a:ext cx="489850" cy="166546"/>
          </a:xfrm>
          <a:prstGeom prst="rect">
            <a:avLst/>
          </a:prstGeom>
          <a:pattFill prst="dkUpDiag">
            <a:fgClr>
              <a:schemeClr val="accent4">
                <a:lumMod val="20000"/>
                <a:lumOff val="80000"/>
              </a:schemeClr>
            </a:fgClr>
            <a:bgClr>
              <a:schemeClr val="bg1"/>
            </a:bgClr>
          </a:pattFill>
          <a:ln w="3175">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600" b="0" dirty="0" smtClean="0">
                <a:solidFill>
                  <a:schemeClr val="tx1"/>
                </a:solidFill>
              </a:rPr>
              <a:t>To-be Obsolete</a:t>
            </a:r>
            <a:endParaRPr lang="en-US" sz="600" b="0" dirty="0">
              <a:solidFill>
                <a:schemeClr val="tx1"/>
              </a:solidFill>
            </a:endParaRPr>
          </a:p>
        </p:txBody>
      </p:sp>
      <p:sp>
        <p:nvSpPr>
          <p:cNvPr id="444" name="Rectangle 443"/>
          <p:cNvSpPr/>
          <p:nvPr/>
        </p:nvSpPr>
        <p:spPr>
          <a:xfrm>
            <a:off x="816801" y="5931806"/>
            <a:ext cx="489850" cy="166546"/>
          </a:xfrm>
          <a:prstGeom prst="rect">
            <a:avLst/>
          </a:prstGeom>
          <a:solidFill>
            <a:schemeClr val="bg1"/>
          </a:solidFill>
          <a:ln w="3175">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600" b="0" dirty="0" smtClean="0">
                <a:solidFill>
                  <a:schemeClr val="tx1"/>
                </a:solidFill>
              </a:rPr>
              <a:t>Master Data</a:t>
            </a:r>
            <a:endParaRPr lang="en-US" sz="600" b="0" dirty="0">
              <a:solidFill>
                <a:schemeClr val="tx1"/>
              </a:solidFill>
            </a:endParaRPr>
          </a:p>
        </p:txBody>
      </p:sp>
      <p:sp>
        <p:nvSpPr>
          <p:cNvPr id="445" name="Rectangle 444"/>
          <p:cNvSpPr/>
          <p:nvPr/>
        </p:nvSpPr>
        <p:spPr>
          <a:xfrm>
            <a:off x="816801" y="6146163"/>
            <a:ext cx="489850" cy="166546"/>
          </a:xfrm>
          <a:prstGeom prst="rect">
            <a:avLst/>
          </a:prstGeom>
          <a:pattFill prst="dotDmnd">
            <a:fgClr>
              <a:schemeClr val="accent1"/>
            </a:fgClr>
            <a:bgClr>
              <a:schemeClr val="bg1"/>
            </a:bgClr>
          </a:pattFill>
          <a:ln w="3175">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600" b="0" dirty="0" smtClean="0">
                <a:solidFill>
                  <a:schemeClr val="tx1"/>
                </a:solidFill>
              </a:rPr>
              <a:t>Copied Data</a:t>
            </a:r>
            <a:endParaRPr lang="en-US" sz="600" b="0" dirty="0">
              <a:solidFill>
                <a:schemeClr val="tx1"/>
              </a:solidFill>
            </a:endParaRPr>
          </a:p>
        </p:txBody>
      </p:sp>
      <p:sp>
        <p:nvSpPr>
          <p:cNvPr id="450" name="Rectangle 449"/>
          <p:cNvSpPr/>
          <p:nvPr/>
        </p:nvSpPr>
        <p:spPr>
          <a:xfrm>
            <a:off x="777001" y="5539438"/>
            <a:ext cx="259686" cy="92333"/>
          </a:xfrm>
          <a:prstGeom prst="rect">
            <a:avLst/>
          </a:prstGeom>
          <a:solidFill>
            <a:schemeClr val="bg1"/>
          </a:solidFill>
          <a:ln w="3175">
            <a:noFill/>
          </a:ln>
          <a:effectLst/>
        </p:spPr>
        <p:style>
          <a:lnRef idx="1">
            <a:schemeClr val="accent1"/>
          </a:lnRef>
          <a:fillRef idx="3">
            <a:schemeClr val="accent1"/>
          </a:fillRef>
          <a:effectRef idx="2">
            <a:schemeClr val="accent1"/>
          </a:effectRef>
          <a:fontRef idx="minor">
            <a:schemeClr val="lt1"/>
          </a:fontRef>
        </p:style>
        <p:txBody>
          <a:bodyPr wrap="none" lIns="0" tIns="0" rIns="0" bIns="0" rtlCol="0" anchor="ctr">
            <a:spAutoFit/>
          </a:bodyPr>
          <a:lstStyle/>
          <a:p>
            <a:pPr algn="ctr"/>
            <a:r>
              <a:rPr lang="en-US" sz="600" b="0" dirty="0">
                <a:solidFill>
                  <a:schemeClr val="tx1"/>
                </a:solidFill>
              </a:rPr>
              <a:t>Legend</a:t>
            </a:r>
          </a:p>
        </p:txBody>
      </p:sp>
      <p:grpSp>
        <p:nvGrpSpPr>
          <p:cNvPr id="531" name="Group 530"/>
          <p:cNvGrpSpPr/>
          <p:nvPr/>
        </p:nvGrpSpPr>
        <p:grpSpPr>
          <a:xfrm>
            <a:off x="2715915" y="2225389"/>
            <a:ext cx="1442198" cy="513282"/>
            <a:chOff x="2715915" y="2225389"/>
            <a:chExt cx="1442198" cy="513282"/>
          </a:xfrm>
        </p:grpSpPr>
        <p:sp>
          <p:nvSpPr>
            <p:cNvPr id="399" name="Rectangle 398"/>
            <p:cNvSpPr/>
            <p:nvPr/>
          </p:nvSpPr>
          <p:spPr>
            <a:xfrm>
              <a:off x="2715915" y="2225389"/>
              <a:ext cx="342630" cy="149978"/>
            </a:xfrm>
            <a:prstGeom prst="rect">
              <a:avLst/>
            </a:prstGeom>
            <a:solidFill>
              <a:schemeClr val="bg1"/>
            </a:solidFill>
            <a:ln w="3175">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altLang="ko-KR" sz="500" b="0" dirty="0">
                  <a:solidFill>
                    <a:schemeClr val="tx1"/>
                  </a:solidFill>
                </a:rPr>
                <a:t>Customer</a:t>
              </a:r>
            </a:p>
          </p:txBody>
        </p:sp>
        <p:sp>
          <p:nvSpPr>
            <p:cNvPr id="400" name="Rectangle 399"/>
            <p:cNvSpPr/>
            <p:nvPr/>
          </p:nvSpPr>
          <p:spPr>
            <a:xfrm>
              <a:off x="3084929" y="2225389"/>
              <a:ext cx="342630" cy="149978"/>
            </a:xfrm>
            <a:prstGeom prst="rect">
              <a:avLst/>
            </a:prstGeom>
            <a:pattFill prst="dotDmnd">
              <a:fgClr>
                <a:schemeClr val="accent1"/>
              </a:fgClr>
              <a:bgClr>
                <a:schemeClr val="bg1"/>
              </a:bgClr>
            </a:pattFill>
            <a:ln w="3175">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altLang="ko-KR" sz="500" b="0" dirty="0">
                  <a:solidFill>
                    <a:schemeClr val="tx1"/>
                  </a:solidFill>
                </a:rPr>
                <a:t>Policy</a:t>
              </a:r>
            </a:p>
          </p:txBody>
        </p:sp>
        <p:sp>
          <p:nvSpPr>
            <p:cNvPr id="401" name="Rectangle 400"/>
            <p:cNvSpPr/>
            <p:nvPr/>
          </p:nvSpPr>
          <p:spPr>
            <a:xfrm>
              <a:off x="3451810" y="2407041"/>
              <a:ext cx="342630" cy="149978"/>
            </a:xfrm>
            <a:prstGeom prst="rect">
              <a:avLst/>
            </a:prstGeom>
            <a:pattFill prst="dotDmnd">
              <a:fgClr>
                <a:schemeClr val="accent1"/>
              </a:fgClr>
              <a:bgClr>
                <a:schemeClr val="bg1"/>
              </a:bgClr>
            </a:pattFill>
            <a:ln w="3175">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altLang="ko-KR" sz="500" b="0" dirty="0">
                  <a:solidFill>
                    <a:schemeClr val="tx1"/>
                  </a:solidFill>
                </a:rPr>
                <a:t>Product</a:t>
              </a:r>
            </a:p>
          </p:txBody>
        </p:sp>
        <p:sp>
          <p:nvSpPr>
            <p:cNvPr id="402" name="Rectangle 401"/>
            <p:cNvSpPr/>
            <p:nvPr/>
          </p:nvSpPr>
          <p:spPr>
            <a:xfrm>
              <a:off x="2715915" y="2407041"/>
              <a:ext cx="342630" cy="149978"/>
            </a:xfrm>
            <a:prstGeom prst="rect">
              <a:avLst/>
            </a:prstGeom>
            <a:solidFill>
              <a:schemeClr val="bg1"/>
            </a:solidFill>
            <a:ln w="3175">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altLang="ko-KR" sz="500" b="0" dirty="0">
                  <a:solidFill>
                    <a:schemeClr val="tx1"/>
                  </a:solidFill>
                </a:rPr>
                <a:t>Corporate</a:t>
              </a:r>
            </a:p>
          </p:txBody>
        </p:sp>
        <p:sp>
          <p:nvSpPr>
            <p:cNvPr id="403" name="Rectangle 402"/>
            <p:cNvSpPr/>
            <p:nvPr/>
          </p:nvSpPr>
          <p:spPr>
            <a:xfrm>
              <a:off x="3084929" y="2407041"/>
              <a:ext cx="342630" cy="149978"/>
            </a:xfrm>
            <a:prstGeom prst="rect">
              <a:avLst/>
            </a:prstGeom>
            <a:pattFill prst="dotDmnd">
              <a:fgClr>
                <a:schemeClr val="accent1"/>
              </a:fgClr>
              <a:bgClr>
                <a:schemeClr val="bg1"/>
              </a:bgClr>
            </a:pattFill>
            <a:ln w="3175">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altLang="ko-KR" sz="500" b="0" dirty="0">
                  <a:solidFill>
                    <a:schemeClr val="tx1"/>
                  </a:solidFill>
                </a:rPr>
                <a:t>Claim</a:t>
              </a:r>
            </a:p>
          </p:txBody>
        </p:sp>
        <p:sp>
          <p:nvSpPr>
            <p:cNvPr id="404" name="Rectangle 403"/>
            <p:cNvSpPr/>
            <p:nvPr/>
          </p:nvSpPr>
          <p:spPr>
            <a:xfrm>
              <a:off x="2715915" y="2588693"/>
              <a:ext cx="342630" cy="149978"/>
            </a:xfrm>
            <a:prstGeom prst="rect">
              <a:avLst/>
            </a:prstGeom>
            <a:solidFill>
              <a:schemeClr val="bg1"/>
            </a:solidFill>
            <a:ln w="3175">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altLang="ko-KR" sz="500" b="0" dirty="0">
                  <a:solidFill>
                    <a:schemeClr val="tx1"/>
                  </a:solidFill>
                </a:rPr>
                <a:t>Member</a:t>
              </a:r>
            </a:p>
          </p:txBody>
        </p:sp>
        <p:sp>
          <p:nvSpPr>
            <p:cNvPr id="405" name="Rectangle 404"/>
            <p:cNvSpPr/>
            <p:nvPr/>
          </p:nvSpPr>
          <p:spPr>
            <a:xfrm>
              <a:off x="3082535" y="2588693"/>
              <a:ext cx="342630" cy="149978"/>
            </a:xfrm>
            <a:prstGeom prst="rect">
              <a:avLst/>
            </a:prstGeom>
            <a:solidFill>
              <a:schemeClr val="bg1"/>
            </a:solidFill>
            <a:ln w="3175">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altLang="ko-KR" sz="500" b="0" dirty="0">
                  <a:solidFill>
                    <a:schemeClr val="tx1"/>
                  </a:solidFill>
                </a:rPr>
                <a:t>Complaint</a:t>
              </a:r>
            </a:p>
          </p:txBody>
        </p:sp>
        <p:sp>
          <p:nvSpPr>
            <p:cNvPr id="406" name="Rectangle 405"/>
            <p:cNvSpPr/>
            <p:nvPr/>
          </p:nvSpPr>
          <p:spPr>
            <a:xfrm>
              <a:off x="3815483" y="2588693"/>
              <a:ext cx="342630" cy="149978"/>
            </a:xfrm>
            <a:prstGeom prst="rect">
              <a:avLst/>
            </a:prstGeom>
            <a:pattFill prst="dotDmnd">
              <a:fgClr>
                <a:schemeClr val="accent1"/>
              </a:fgClr>
              <a:bgClr>
                <a:schemeClr val="bg1"/>
              </a:bgClr>
            </a:pattFill>
            <a:ln w="3175">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altLang="ko-KR" sz="500" b="0" dirty="0">
                  <a:solidFill>
                    <a:schemeClr val="tx1"/>
                  </a:solidFill>
                </a:rPr>
                <a:t>Billing</a:t>
              </a:r>
            </a:p>
          </p:txBody>
        </p:sp>
        <p:sp>
          <p:nvSpPr>
            <p:cNvPr id="407" name="Rectangle 406"/>
            <p:cNvSpPr/>
            <p:nvPr/>
          </p:nvSpPr>
          <p:spPr>
            <a:xfrm>
              <a:off x="3451810" y="2225389"/>
              <a:ext cx="342630" cy="149978"/>
            </a:xfrm>
            <a:prstGeom prst="rect">
              <a:avLst/>
            </a:prstGeom>
            <a:pattFill prst="dotDmnd">
              <a:fgClr>
                <a:schemeClr val="accent1"/>
              </a:fgClr>
              <a:bgClr>
                <a:schemeClr val="bg1"/>
              </a:bgClr>
            </a:pattFill>
            <a:ln w="3175">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altLang="ko-KR" sz="500" b="0" dirty="0">
                  <a:solidFill>
                    <a:schemeClr val="tx1"/>
                  </a:solidFill>
                </a:rPr>
                <a:t>Agent</a:t>
              </a:r>
            </a:p>
          </p:txBody>
        </p:sp>
        <p:sp>
          <p:nvSpPr>
            <p:cNvPr id="408" name="Rectangle 407"/>
            <p:cNvSpPr/>
            <p:nvPr/>
          </p:nvSpPr>
          <p:spPr>
            <a:xfrm>
              <a:off x="3815483" y="2225389"/>
              <a:ext cx="342630" cy="149978"/>
            </a:xfrm>
            <a:prstGeom prst="rect">
              <a:avLst/>
            </a:prstGeom>
            <a:pattFill prst="dotDmnd">
              <a:fgClr>
                <a:schemeClr val="accent1"/>
              </a:fgClr>
              <a:bgClr>
                <a:schemeClr val="bg1"/>
              </a:bgClr>
            </a:pattFill>
            <a:ln w="3175">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altLang="ko-KR" sz="500" b="0" dirty="0">
                  <a:solidFill>
                    <a:schemeClr val="tx1"/>
                  </a:solidFill>
                </a:rPr>
                <a:t>Payment</a:t>
              </a:r>
            </a:p>
          </p:txBody>
        </p:sp>
        <p:sp>
          <p:nvSpPr>
            <p:cNvPr id="409" name="Rectangle 408"/>
            <p:cNvSpPr/>
            <p:nvPr/>
          </p:nvSpPr>
          <p:spPr>
            <a:xfrm>
              <a:off x="3815483" y="2407041"/>
              <a:ext cx="342630" cy="149978"/>
            </a:xfrm>
            <a:prstGeom prst="rect">
              <a:avLst/>
            </a:prstGeom>
            <a:solidFill>
              <a:schemeClr val="bg1"/>
            </a:solidFill>
            <a:ln w="3175">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altLang="ko-KR" sz="500" b="0" dirty="0">
                  <a:solidFill>
                    <a:schemeClr val="tx1"/>
                  </a:solidFill>
                </a:rPr>
                <a:t>Interaction</a:t>
              </a:r>
            </a:p>
          </p:txBody>
        </p:sp>
        <p:sp>
          <p:nvSpPr>
            <p:cNvPr id="411" name="Rectangle 410"/>
            <p:cNvSpPr/>
            <p:nvPr/>
          </p:nvSpPr>
          <p:spPr>
            <a:xfrm>
              <a:off x="3451810" y="2588693"/>
              <a:ext cx="342630" cy="149978"/>
            </a:xfrm>
            <a:prstGeom prst="rect">
              <a:avLst/>
            </a:prstGeom>
            <a:pattFill prst="dotDmnd">
              <a:fgClr>
                <a:schemeClr val="accent1"/>
              </a:fgClr>
              <a:bgClr>
                <a:schemeClr val="bg1"/>
              </a:bgClr>
            </a:pattFill>
            <a:ln w="3175">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altLang="ko-KR" sz="500" b="0" dirty="0">
                  <a:solidFill>
                    <a:schemeClr val="tx1"/>
                  </a:solidFill>
                </a:rPr>
                <a:t>Application</a:t>
              </a:r>
            </a:p>
          </p:txBody>
        </p:sp>
      </p:grpSp>
      <p:sp>
        <p:nvSpPr>
          <p:cNvPr id="168" name="Rounded Rectangle 167"/>
          <p:cNvSpPr/>
          <p:nvPr/>
        </p:nvSpPr>
        <p:spPr bwMode="auto">
          <a:xfrm>
            <a:off x="829390" y="4091462"/>
            <a:ext cx="1187036" cy="1235275"/>
          </a:xfrm>
          <a:prstGeom prst="roundRect">
            <a:avLst>
              <a:gd name="adj" fmla="val 4987"/>
            </a:avLst>
          </a:prstGeom>
          <a:solidFill>
            <a:srgbClr val="91C8EB">
              <a:lumMod val="20000"/>
              <a:lumOff val="80000"/>
            </a:srgbClr>
          </a:solidFill>
          <a:ln w="19050" cap="flat" cmpd="sng" algn="ctr">
            <a:solidFill>
              <a:srgbClr val="4C5A87">
                <a:lumMod val="75000"/>
              </a:srgbClr>
            </a:solidFill>
            <a:prstDash val="solid"/>
            <a:round/>
            <a:headEnd type="none" w="med" len="med"/>
            <a:tailEnd type="none" w="med" len="med"/>
          </a:ln>
          <a:effectLst/>
        </p:spPr>
        <p:txBody>
          <a:bodyPr vert="horz" wrap="none" lIns="0" tIns="0" rIns="0" bIns="0" numCol="1" rtlCol="0" anchor="t" anchorCtr="0" compatLnSpc="1">
            <a:prstTxWarp prst="textNoShape">
              <a:avLst/>
            </a:prstTxWarp>
          </a:bodyPr>
          <a:lstStyle/>
          <a:p>
            <a:pPr algn="ctr" defTabSz="912813" fontAlgn="auto">
              <a:spcBef>
                <a:spcPts val="0"/>
              </a:spcBef>
              <a:spcAft>
                <a:spcPts val="0"/>
              </a:spcAft>
              <a:defRPr/>
            </a:pPr>
            <a:r>
              <a:rPr lang="en-US" sz="600" kern="0" dirty="0" smtClean="0">
                <a:solidFill>
                  <a:srgbClr val="103184"/>
                </a:solidFill>
                <a:latin typeface="+mn-lt"/>
                <a:ea typeface="MS PGothic" pitchFamily="34" charset="-128"/>
                <a:cs typeface="Arial" panose="020B0604020202020204" pitchFamily="34" charset="0"/>
              </a:rPr>
              <a:t>Life Policy </a:t>
            </a:r>
          </a:p>
          <a:p>
            <a:pPr algn="ctr" defTabSz="912813" fontAlgn="auto">
              <a:spcBef>
                <a:spcPts val="0"/>
              </a:spcBef>
              <a:spcAft>
                <a:spcPts val="0"/>
              </a:spcAft>
              <a:defRPr/>
            </a:pPr>
            <a:r>
              <a:rPr lang="en-US" sz="600" kern="0" dirty="0" smtClean="0">
                <a:solidFill>
                  <a:srgbClr val="103184"/>
                </a:solidFill>
                <a:latin typeface="+mn-lt"/>
                <a:ea typeface="MS PGothic" pitchFamily="34" charset="-128"/>
                <a:cs typeface="Arial" panose="020B0604020202020204" pitchFamily="34" charset="0"/>
              </a:rPr>
              <a:t>Administration</a:t>
            </a:r>
            <a:endParaRPr lang="en-US" sz="600" b="0" kern="0" dirty="0" smtClean="0">
              <a:solidFill>
                <a:srgbClr val="103184"/>
              </a:solidFill>
              <a:latin typeface="+mn-lt"/>
              <a:ea typeface="MS PGothic" pitchFamily="34" charset="-128"/>
              <a:cs typeface="Arial" panose="020B0604020202020204" pitchFamily="34" charset="0"/>
            </a:endParaRPr>
          </a:p>
          <a:p>
            <a:pPr algn="ctr" defTabSz="912813" fontAlgn="auto">
              <a:spcBef>
                <a:spcPts val="0"/>
              </a:spcBef>
              <a:spcAft>
                <a:spcPts val="0"/>
              </a:spcAft>
              <a:defRPr/>
            </a:pPr>
            <a:r>
              <a:rPr lang="en-US" sz="500" b="0" i="1" kern="0" dirty="0" smtClean="0">
                <a:solidFill>
                  <a:srgbClr val="103184"/>
                </a:solidFill>
                <a:latin typeface="+mn-lt"/>
                <a:ea typeface="MS PGothic" pitchFamily="34" charset="-128"/>
                <a:cs typeface="Arial" panose="020B0604020202020204" pitchFamily="34" charset="0"/>
              </a:rPr>
              <a:t>RLS</a:t>
            </a:r>
            <a:endParaRPr lang="en-US" sz="500" i="1" kern="0" dirty="0" smtClean="0">
              <a:solidFill>
                <a:srgbClr val="103184"/>
              </a:solidFill>
              <a:latin typeface="+mn-lt"/>
              <a:ea typeface="MS PGothic" pitchFamily="34" charset="-128"/>
              <a:cs typeface="Arial" panose="020B0604020202020204" pitchFamily="34" charset="0"/>
            </a:endParaRPr>
          </a:p>
        </p:txBody>
      </p:sp>
      <p:sp>
        <p:nvSpPr>
          <p:cNvPr id="286" name="Rounded Rectangle 285"/>
          <p:cNvSpPr/>
          <p:nvPr/>
        </p:nvSpPr>
        <p:spPr bwMode="auto">
          <a:xfrm>
            <a:off x="2078609" y="4091462"/>
            <a:ext cx="1187036" cy="1235275"/>
          </a:xfrm>
          <a:prstGeom prst="roundRect">
            <a:avLst>
              <a:gd name="adj" fmla="val 4987"/>
            </a:avLst>
          </a:prstGeom>
          <a:solidFill>
            <a:srgbClr val="91C8EB">
              <a:lumMod val="20000"/>
              <a:lumOff val="80000"/>
            </a:srgbClr>
          </a:solidFill>
          <a:ln w="19050" cap="flat" cmpd="sng" algn="ctr">
            <a:solidFill>
              <a:srgbClr val="4C5A87">
                <a:lumMod val="75000"/>
              </a:srgbClr>
            </a:solidFill>
            <a:prstDash val="solid"/>
            <a:round/>
            <a:headEnd type="none" w="med" len="med"/>
            <a:tailEnd type="none" w="med" len="med"/>
          </a:ln>
          <a:effectLst/>
        </p:spPr>
        <p:txBody>
          <a:bodyPr vert="horz" wrap="none" lIns="0" tIns="0" rIns="0" bIns="0" numCol="1" rtlCol="0" anchor="t" anchorCtr="0" compatLnSpc="1">
            <a:prstTxWarp prst="textNoShape">
              <a:avLst/>
            </a:prstTxWarp>
          </a:bodyPr>
          <a:lstStyle/>
          <a:p>
            <a:pPr algn="ctr" defTabSz="912813" fontAlgn="auto">
              <a:spcBef>
                <a:spcPts val="0"/>
              </a:spcBef>
              <a:spcAft>
                <a:spcPts val="0"/>
              </a:spcAft>
              <a:defRPr/>
            </a:pPr>
            <a:r>
              <a:rPr lang="en-US" sz="600" kern="0" dirty="0">
                <a:solidFill>
                  <a:srgbClr val="103184"/>
                </a:solidFill>
                <a:latin typeface="+mn-lt"/>
                <a:ea typeface="MS PGothic" pitchFamily="34" charset="-128"/>
                <a:cs typeface="Arial" panose="020B0604020202020204" pitchFamily="34" charset="0"/>
              </a:rPr>
              <a:t>Group &amp; Health </a:t>
            </a:r>
          </a:p>
          <a:p>
            <a:pPr algn="ctr" defTabSz="912813" fontAlgn="auto">
              <a:spcBef>
                <a:spcPts val="0"/>
              </a:spcBef>
              <a:spcAft>
                <a:spcPts val="0"/>
              </a:spcAft>
              <a:defRPr/>
            </a:pPr>
            <a:r>
              <a:rPr lang="en-US" sz="600" kern="0" dirty="0">
                <a:solidFill>
                  <a:srgbClr val="103184"/>
                </a:solidFill>
                <a:latin typeface="+mn-lt"/>
                <a:ea typeface="MS PGothic" pitchFamily="34" charset="-128"/>
                <a:cs typeface="Arial" panose="020B0604020202020204" pitchFamily="34" charset="0"/>
              </a:rPr>
              <a:t>Policy Admin</a:t>
            </a:r>
          </a:p>
          <a:p>
            <a:pPr algn="ctr" defTabSz="912813" fontAlgn="auto">
              <a:spcBef>
                <a:spcPts val="0"/>
              </a:spcBef>
              <a:spcAft>
                <a:spcPts val="0"/>
              </a:spcAft>
              <a:defRPr/>
            </a:pPr>
            <a:r>
              <a:rPr lang="en-US" sz="500" b="0" i="1" kern="0" dirty="0">
                <a:solidFill>
                  <a:srgbClr val="103184"/>
                </a:solidFill>
                <a:latin typeface="+mn-lt"/>
                <a:ea typeface="MS PGothic" pitchFamily="34" charset="-128"/>
                <a:cs typeface="Arial" panose="020B0604020202020204" pitchFamily="34" charset="0"/>
              </a:rPr>
              <a:t>EB</a:t>
            </a:r>
          </a:p>
        </p:txBody>
      </p:sp>
      <p:sp>
        <p:nvSpPr>
          <p:cNvPr id="297" name="Rounded Rectangle 296"/>
          <p:cNvSpPr/>
          <p:nvPr/>
        </p:nvSpPr>
        <p:spPr bwMode="auto">
          <a:xfrm>
            <a:off x="3327826" y="4091462"/>
            <a:ext cx="1187036" cy="1235275"/>
          </a:xfrm>
          <a:prstGeom prst="roundRect">
            <a:avLst>
              <a:gd name="adj" fmla="val 4987"/>
            </a:avLst>
          </a:prstGeom>
          <a:solidFill>
            <a:srgbClr val="91C8EB">
              <a:lumMod val="20000"/>
              <a:lumOff val="80000"/>
            </a:srgbClr>
          </a:solidFill>
          <a:ln w="19050" cap="flat" cmpd="sng" algn="ctr">
            <a:solidFill>
              <a:srgbClr val="4C5A87">
                <a:lumMod val="75000"/>
              </a:srgbClr>
            </a:solidFill>
            <a:prstDash val="solid"/>
            <a:round/>
            <a:headEnd type="none" w="med" len="med"/>
            <a:tailEnd type="none" w="med" len="med"/>
          </a:ln>
          <a:effectLst/>
        </p:spPr>
        <p:txBody>
          <a:bodyPr vert="horz" wrap="none" lIns="0" tIns="0" rIns="0" bIns="0" numCol="1" rtlCol="0" anchor="t" anchorCtr="0" compatLnSpc="1">
            <a:prstTxWarp prst="textNoShape">
              <a:avLst/>
            </a:prstTxWarp>
          </a:bodyPr>
          <a:lstStyle/>
          <a:p>
            <a:pPr algn="ctr" defTabSz="912813" fontAlgn="auto">
              <a:spcBef>
                <a:spcPts val="0"/>
              </a:spcBef>
              <a:spcAft>
                <a:spcPts val="0"/>
              </a:spcAft>
              <a:defRPr/>
            </a:pPr>
            <a:r>
              <a:rPr lang="en-US" sz="600" kern="0" dirty="0">
                <a:solidFill>
                  <a:srgbClr val="103184"/>
                </a:solidFill>
                <a:latin typeface="+mn-lt"/>
                <a:ea typeface="MS PGothic" pitchFamily="34" charset="-128"/>
                <a:cs typeface="Arial" panose="020B0604020202020204" pitchFamily="34" charset="0"/>
              </a:rPr>
              <a:t>Group &amp; Health </a:t>
            </a:r>
          </a:p>
          <a:p>
            <a:pPr algn="ctr" defTabSz="912813" fontAlgn="auto">
              <a:spcBef>
                <a:spcPts val="0"/>
              </a:spcBef>
              <a:spcAft>
                <a:spcPts val="0"/>
              </a:spcAft>
              <a:defRPr/>
            </a:pPr>
            <a:r>
              <a:rPr lang="en-US" sz="600" kern="0" dirty="0">
                <a:solidFill>
                  <a:srgbClr val="103184"/>
                </a:solidFill>
                <a:latin typeface="+mn-lt"/>
                <a:ea typeface="MS PGothic" pitchFamily="34" charset="-128"/>
                <a:cs typeface="Arial" panose="020B0604020202020204" pitchFamily="34" charset="0"/>
              </a:rPr>
              <a:t>Policy Admin</a:t>
            </a:r>
          </a:p>
          <a:p>
            <a:pPr algn="ctr" defTabSz="912813" fontAlgn="auto">
              <a:spcBef>
                <a:spcPts val="0"/>
              </a:spcBef>
              <a:spcAft>
                <a:spcPts val="0"/>
              </a:spcAft>
              <a:defRPr/>
            </a:pPr>
            <a:r>
              <a:rPr lang="en-US" sz="500" b="0" i="1" kern="0" dirty="0">
                <a:solidFill>
                  <a:srgbClr val="103184"/>
                </a:solidFill>
                <a:latin typeface="+mn-lt"/>
                <a:ea typeface="MS PGothic" pitchFamily="34" charset="-128"/>
                <a:cs typeface="Arial" panose="020B0604020202020204" pitchFamily="34" charset="0"/>
              </a:rPr>
              <a:t>G/400</a:t>
            </a:r>
          </a:p>
        </p:txBody>
      </p:sp>
      <p:sp>
        <p:nvSpPr>
          <p:cNvPr id="435" name="Rectangle 434"/>
          <p:cNvSpPr/>
          <p:nvPr/>
        </p:nvSpPr>
        <p:spPr bwMode="auto">
          <a:xfrm flipH="1">
            <a:off x="3057209" y="4091463"/>
            <a:ext cx="208436" cy="113078"/>
          </a:xfrm>
          <a:prstGeom prst="rect">
            <a:avLst/>
          </a:prstGeom>
          <a:solidFill>
            <a:srgbClr val="FFFF00"/>
          </a:solidFill>
          <a:ln w="19050" cap="flat" cmpd="sng" algn="ctr">
            <a:solidFill>
              <a:srgbClr val="4C5A87">
                <a:lumMod val="75000"/>
              </a:srgbClr>
            </a:solidFill>
            <a:prstDash val="solid"/>
            <a:round/>
            <a:headEnd type="none" w="med" len="med"/>
            <a:tailEnd type="none" w="med" len="med"/>
          </a:ln>
          <a:effectLst/>
          <a:extLst/>
        </p:spPr>
        <p:txBody>
          <a:bodyPr vert="horz" wrap="none" lIns="0" tIns="0" rIns="0" bIns="0" numCol="1" rtlCol="0" anchor="ctr" anchorCtr="0" compatLnSpc="1">
            <a:prstTxWarp prst="textNoShape">
              <a:avLst/>
            </a:prstTxWarp>
          </a:bodyPr>
          <a:lstStyle/>
          <a:p>
            <a:pPr algn="ctr" fontAlgn="auto">
              <a:lnSpc>
                <a:spcPct val="80000"/>
              </a:lnSpc>
              <a:spcBef>
                <a:spcPts val="0"/>
              </a:spcBef>
              <a:spcAft>
                <a:spcPts val="0"/>
              </a:spcAft>
              <a:tabLst>
                <a:tab pos="6464300" algn="r"/>
              </a:tabLst>
            </a:pPr>
            <a:r>
              <a:rPr lang="en-GB" sz="500" kern="500" dirty="0">
                <a:solidFill>
                  <a:srgbClr val="800000"/>
                </a:solidFill>
                <a:latin typeface="+mn-lt"/>
                <a:cs typeface="Calibri" pitchFamily="34" charset="0"/>
              </a:rPr>
              <a:t>Local</a:t>
            </a:r>
          </a:p>
        </p:txBody>
      </p:sp>
      <p:sp>
        <p:nvSpPr>
          <p:cNvPr id="241" name="Oval 240"/>
          <p:cNvSpPr/>
          <p:nvPr/>
        </p:nvSpPr>
        <p:spPr bwMode="auto">
          <a:xfrm>
            <a:off x="887035" y="4444700"/>
            <a:ext cx="1089791" cy="822960"/>
          </a:xfrm>
          <a:prstGeom prst="ellipse">
            <a:avLst/>
          </a:prstGeom>
          <a:solidFill>
            <a:srgbClr val="4C5A87">
              <a:lumMod val="75000"/>
              <a:alpha val="78000"/>
            </a:srgbClr>
          </a:solidFill>
          <a:ln w="6350" cap="flat" cmpd="sng" algn="ctr">
            <a:solidFill>
              <a:srgbClr val="4C5A87">
                <a:lumMod val="75000"/>
                <a:alpha val="78000"/>
              </a:srgb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defTabSz="912813" fontAlgn="auto">
              <a:spcBef>
                <a:spcPts val="0"/>
              </a:spcBef>
              <a:spcAft>
                <a:spcPts val="0"/>
              </a:spcAft>
              <a:defRPr/>
            </a:pPr>
            <a:endParaRPr lang="en-US" sz="400" b="0" i="1" kern="0" dirty="0" smtClean="0">
              <a:solidFill>
                <a:srgbClr val="4B91CD">
                  <a:lumMod val="20000"/>
                  <a:lumOff val="80000"/>
                </a:srgbClr>
              </a:solidFill>
              <a:latin typeface="+mn-lt"/>
              <a:ea typeface="MS PGothic" pitchFamily="34" charset="-128"/>
              <a:cs typeface="Arial" panose="020B0604020202020204" pitchFamily="34" charset="0"/>
            </a:endParaRPr>
          </a:p>
        </p:txBody>
      </p:sp>
      <p:sp>
        <p:nvSpPr>
          <p:cNvPr id="283" name="Oval 282"/>
          <p:cNvSpPr/>
          <p:nvPr/>
        </p:nvSpPr>
        <p:spPr bwMode="auto">
          <a:xfrm>
            <a:off x="2127231" y="4444700"/>
            <a:ext cx="1089791" cy="822960"/>
          </a:xfrm>
          <a:prstGeom prst="ellipse">
            <a:avLst/>
          </a:prstGeom>
          <a:solidFill>
            <a:srgbClr val="4C5A87">
              <a:lumMod val="75000"/>
              <a:alpha val="78000"/>
            </a:srgbClr>
          </a:solidFill>
          <a:ln w="6350" cap="flat" cmpd="sng" algn="ctr">
            <a:solidFill>
              <a:srgbClr val="4C5A87">
                <a:lumMod val="75000"/>
                <a:alpha val="78000"/>
              </a:srgb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defTabSz="912813" fontAlgn="auto">
              <a:spcBef>
                <a:spcPts val="0"/>
              </a:spcBef>
              <a:spcAft>
                <a:spcPts val="0"/>
              </a:spcAft>
              <a:defRPr/>
            </a:pPr>
            <a:endParaRPr lang="en-US" sz="400" b="0" i="1" kern="0" dirty="0" smtClean="0">
              <a:solidFill>
                <a:srgbClr val="4B91CD">
                  <a:lumMod val="20000"/>
                  <a:lumOff val="80000"/>
                </a:srgbClr>
              </a:solidFill>
              <a:latin typeface="+mn-lt"/>
              <a:ea typeface="MS PGothic" pitchFamily="34" charset="-128"/>
              <a:cs typeface="Arial" panose="020B0604020202020204" pitchFamily="34" charset="0"/>
            </a:endParaRPr>
          </a:p>
        </p:txBody>
      </p:sp>
      <p:sp>
        <p:nvSpPr>
          <p:cNvPr id="335" name="Oval 334"/>
          <p:cNvSpPr/>
          <p:nvPr/>
        </p:nvSpPr>
        <p:spPr bwMode="auto">
          <a:xfrm>
            <a:off x="3376449" y="4444700"/>
            <a:ext cx="1089791" cy="822960"/>
          </a:xfrm>
          <a:prstGeom prst="ellipse">
            <a:avLst/>
          </a:prstGeom>
          <a:solidFill>
            <a:srgbClr val="4C5A87">
              <a:lumMod val="75000"/>
              <a:alpha val="78000"/>
            </a:srgbClr>
          </a:solidFill>
          <a:ln w="6350" cap="flat" cmpd="sng" algn="ctr">
            <a:solidFill>
              <a:srgbClr val="4C5A87">
                <a:lumMod val="75000"/>
                <a:alpha val="78000"/>
              </a:srgb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defTabSz="912813" fontAlgn="auto">
              <a:spcBef>
                <a:spcPts val="0"/>
              </a:spcBef>
              <a:spcAft>
                <a:spcPts val="0"/>
              </a:spcAft>
              <a:defRPr/>
            </a:pPr>
            <a:endParaRPr lang="en-US" sz="400" b="0" i="1" kern="0" dirty="0" smtClean="0">
              <a:solidFill>
                <a:srgbClr val="4B91CD">
                  <a:lumMod val="20000"/>
                  <a:lumOff val="80000"/>
                </a:srgbClr>
              </a:solidFill>
              <a:latin typeface="+mn-lt"/>
              <a:ea typeface="MS PGothic" pitchFamily="34" charset="-128"/>
              <a:cs typeface="Arial" panose="020B0604020202020204" pitchFamily="34" charset="0"/>
            </a:endParaRPr>
          </a:p>
        </p:txBody>
      </p:sp>
      <p:grpSp>
        <p:nvGrpSpPr>
          <p:cNvPr id="141" name="Group 140"/>
          <p:cNvGrpSpPr/>
          <p:nvPr/>
        </p:nvGrpSpPr>
        <p:grpSpPr>
          <a:xfrm>
            <a:off x="917429" y="4557777"/>
            <a:ext cx="3516734" cy="596806"/>
            <a:chOff x="911723" y="4621158"/>
            <a:chExt cx="3516734" cy="596806"/>
          </a:xfrm>
        </p:grpSpPr>
        <p:sp>
          <p:nvSpPr>
            <p:cNvPr id="462" name="Rectangle 461"/>
            <p:cNvSpPr/>
            <p:nvPr/>
          </p:nvSpPr>
          <p:spPr>
            <a:xfrm>
              <a:off x="911723" y="4621158"/>
              <a:ext cx="326269" cy="179877"/>
            </a:xfrm>
            <a:prstGeom prst="rect">
              <a:avLst/>
            </a:prstGeom>
            <a:solidFill>
              <a:schemeClr val="bg1"/>
            </a:solidFill>
            <a:ln w="3175">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500" b="0" dirty="0" smtClean="0">
                  <a:solidFill>
                    <a:schemeClr val="tx1"/>
                  </a:solidFill>
                </a:rPr>
                <a:t>Customer</a:t>
              </a:r>
              <a:endParaRPr lang="en-US" sz="500" b="0" dirty="0">
                <a:solidFill>
                  <a:schemeClr val="tx1"/>
                </a:solidFill>
              </a:endParaRPr>
            </a:p>
          </p:txBody>
        </p:sp>
        <p:sp>
          <p:nvSpPr>
            <p:cNvPr id="463" name="Rectangle 462"/>
            <p:cNvSpPr/>
            <p:nvPr/>
          </p:nvSpPr>
          <p:spPr>
            <a:xfrm>
              <a:off x="911723" y="4829279"/>
              <a:ext cx="326269" cy="179877"/>
            </a:xfrm>
            <a:prstGeom prst="rect">
              <a:avLst/>
            </a:prstGeom>
            <a:solidFill>
              <a:schemeClr val="bg1"/>
            </a:solidFill>
            <a:ln w="3175">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500" b="0" dirty="0">
                  <a:solidFill>
                    <a:schemeClr val="tx1"/>
                  </a:solidFill>
                </a:rPr>
                <a:t>Policy</a:t>
              </a:r>
            </a:p>
          </p:txBody>
        </p:sp>
        <p:sp>
          <p:nvSpPr>
            <p:cNvPr id="464" name="Rectangle 463"/>
            <p:cNvSpPr/>
            <p:nvPr/>
          </p:nvSpPr>
          <p:spPr>
            <a:xfrm>
              <a:off x="1264346" y="4621158"/>
              <a:ext cx="326269" cy="179877"/>
            </a:xfrm>
            <a:prstGeom prst="rect">
              <a:avLst/>
            </a:prstGeom>
            <a:pattFill prst="dotDmnd">
              <a:fgClr>
                <a:schemeClr val="accent1"/>
              </a:fgClr>
              <a:bgClr>
                <a:schemeClr val="bg1"/>
              </a:bgClr>
            </a:pattFill>
            <a:ln w="3175">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500" b="0" dirty="0" smtClean="0">
                  <a:solidFill>
                    <a:schemeClr val="tx1"/>
                  </a:solidFill>
                </a:rPr>
                <a:t>Agent</a:t>
              </a:r>
              <a:endParaRPr lang="en-US" sz="500" b="0" dirty="0">
                <a:solidFill>
                  <a:schemeClr val="tx1"/>
                </a:solidFill>
              </a:endParaRPr>
            </a:p>
          </p:txBody>
        </p:sp>
        <p:sp>
          <p:nvSpPr>
            <p:cNvPr id="465" name="Rectangle 464"/>
            <p:cNvSpPr/>
            <p:nvPr/>
          </p:nvSpPr>
          <p:spPr>
            <a:xfrm>
              <a:off x="911723" y="5038085"/>
              <a:ext cx="326269" cy="179877"/>
            </a:xfrm>
            <a:prstGeom prst="rect">
              <a:avLst/>
            </a:prstGeom>
            <a:pattFill prst="dkUpDiag">
              <a:fgClr>
                <a:schemeClr val="accent4">
                  <a:lumMod val="20000"/>
                  <a:lumOff val="80000"/>
                </a:schemeClr>
              </a:fgClr>
              <a:bgClr>
                <a:schemeClr val="bg1"/>
              </a:bgClr>
            </a:pattFill>
            <a:ln w="3175">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500" b="0" dirty="0" smtClean="0">
                  <a:solidFill>
                    <a:schemeClr val="tx1"/>
                  </a:solidFill>
                </a:rPr>
                <a:t>Claim</a:t>
              </a:r>
              <a:endParaRPr lang="en-US" sz="500" b="0" dirty="0">
                <a:solidFill>
                  <a:schemeClr val="tx1"/>
                </a:solidFill>
              </a:endParaRPr>
            </a:p>
          </p:txBody>
        </p:sp>
        <p:sp>
          <p:nvSpPr>
            <p:cNvPr id="466" name="Rectangle 465"/>
            <p:cNvSpPr/>
            <p:nvPr/>
          </p:nvSpPr>
          <p:spPr>
            <a:xfrm>
              <a:off x="1264346" y="4829279"/>
              <a:ext cx="326269" cy="179877"/>
            </a:xfrm>
            <a:prstGeom prst="rect">
              <a:avLst/>
            </a:prstGeom>
            <a:solidFill>
              <a:schemeClr val="bg1"/>
            </a:solidFill>
            <a:ln w="3175">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500" b="0" dirty="0">
                  <a:solidFill>
                    <a:schemeClr val="tx1"/>
                  </a:solidFill>
                </a:rPr>
                <a:t>Product</a:t>
              </a:r>
            </a:p>
          </p:txBody>
        </p:sp>
        <p:sp>
          <p:nvSpPr>
            <p:cNvPr id="467" name="Rectangle 466"/>
            <p:cNvSpPr/>
            <p:nvPr/>
          </p:nvSpPr>
          <p:spPr>
            <a:xfrm>
              <a:off x="1264346" y="5038085"/>
              <a:ext cx="326269" cy="179877"/>
            </a:xfrm>
            <a:prstGeom prst="rect">
              <a:avLst/>
            </a:prstGeom>
            <a:pattFill prst="dkUpDiag">
              <a:fgClr>
                <a:schemeClr val="accent4">
                  <a:lumMod val="20000"/>
                  <a:lumOff val="80000"/>
                </a:schemeClr>
              </a:fgClr>
              <a:bgClr>
                <a:schemeClr val="bg1"/>
              </a:bgClr>
            </a:pattFill>
            <a:ln w="3175">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500" b="0" dirty="0">
                  <a:solidFill>
                    <a:schemeClr val="tx1"/>
                  </a:solidFill>
                </a:rPr>
                <a:t>Provider</a:t>
              </a:r>
            </a:p>
          </p:txBody>
        </p:sp>
        <p:sp>
          <p:nvSpPr>
            <p:cNvPr id="468" name="Rectangle 467"/>
            <p:cNvSpPr/>
            <p:nvPr/>
          </p:nvSpPr>
          <p:spPr>
            <a:xfrm>
              <a:off x="1614458" y="4621158"/>
              <a:ext cx="326269" cy="179877"/>
            </a:xfrm>
            <a:prstGeom prst="rect">
              <a:avLst/>
            </a:prstGeom>
            <a:solidFill>
              <a:schemeClr val="bg1"/>
            </a:solidFill>
            <a:ln w="3175">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500" b="0" dirty="0">
                  <a:solidFill>
                    <a:schemeClr val="tx1"/>
                  </a:solidFill>
                </a:rPr>
                <a:t>Payment</a:t>
              </a:r>
            </a:p>
          </p:txBody>
        </p:sp>
        <p:sp>
          <p:nvSpPr>
            <p:cNvPr id="469" name="Rectangle 468"/>
            <p:cNvSpPr/>
            <p:nvPr/>
          </p:nvSpPr>
          <p:spPr>
            <a:xfrm>
              <a:off x="1614458" y="4829279"/>
              <a:ext cx="326269" cy="179877"/>
            </a:xfrm>
            <a:prstGeom prst="rect">
              <a:avLst/>
            </a:prstGeom>
            <a:solidFill>
              <a:schemeClr val="bg1"/>
            </a:solidFill>
            <a:ln w="3175">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500" b="0" dirty="0">
                  <a:solidFill>
                    <a:schemeClr val="tx1"/>
                  </a:solidFill>
                </a:rPr>
                <a:t>Billing</a:t>
              </a:r>
            </a:p>
          </p:txBody>
        </p:sp>
        <p:sp>
          <p:nvSpPr>
            <p:cNvPr id="472" name="Rectangle 471"/>
            <p:cNvSpPr/>
            <p:nvPr/>
          </p:nvSpPr>
          <p:spPr>
            <a:xfrm>
              <a:off x="2153605" y="4621158"/>
              <a:ext cx="326269" cy="179877"/>
            </a:xfrm>
            <a:prstGeom prst="rect">
              <a:avLst/>
            </a:prstGeom>
            <a:solidFill>
              <a:schemeClr val="bg1"/>
            </a:solidFill>
            <a:ln w="3175">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500" b="0" dirty="0" smtClean="0">
                  <a:solidFill>
                    <a:schemeClr val="tx1"/>
                  </a:solidFill>
                </a:rPr>
                <a:t>Customer</a:t>
              </a:r>
              <a:endParaRPr lang="en-US" sz="500" b="0" dirty="0">
                <a:solidFill>
                  <a:schemeClr val="tx1"/>
                </a:solidFill>
              </a:endParaRPr>
            </a:p>
          </p:txBody>
        </p:sp>
        <p:sp>
          <p:nvSpPr>
            <p:cNvPr id="473" name="Rectangle 472"/>
            <p:cNvSpPr/>
            <p:nvPr/>
          </p:nvSpPr>
          <p:spPr>
            <a:xfrm>
              <a:off x="2153605" y="4829279"/>
              <a:ext cx="326269" cy="179877"/>
            </a:xfrm>
            <a:prstGeom prst="rect">
              <a:avLst/>
            </a:prstGeom>
            <a:solidFill>
              <a:schemeClr val="bg1"/>
            </a:solidFill>
            <a:ln w="3175">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500" b="0" dirty="0">
                  <a:solidFill>
                    <a:schemeClr val="tx1"/>
                  </a:solidFill>
                </a:rPr>
                <a:t>Policy</a:t>
              </a:r>
            </a:p>
          </p:txBody>
        </p:sp>
        <p:sp>
          <p:nvSpPr>
            <p:cNvPr id="474" name="Rectangle 473"/>
            <p:cNvSpPr/>
            <p:nvPr/>
          </p:nvSpPr>
          <p:spPr>
            <a:xfrm>
              <a:off x="2506229" y="4621158"/>
              <a:ext cx="326269" cy="179877"/>
            </a:xfrm>
            <a:prstGeom prst="rect">
              <a:avLst/>
            </a:prstGeom>
            <a:solidFill>
              <a:schemeClr val="bg1"/>
            </a:solidFill>
            <a:ln w="3175">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500" b="0" dirty="0">
                  <a:solidFill>
                    <a:schemeClr val="tx1"/>
                  </a:solidFill>
                </a:rPr>
                <a:t>Agent</a:t>
              </a:r>
            </a:p>
          </p:txBody>
        </p:sp>
        <p:sp>
          <p:nvSpPr>
            <p:cNvPr id="475" name="Rectangle 474"/>
            <p:cNvSpPr/>
            <p:nvPr/>
          </p:nvSpPr>
          <p:spPr>
            <a:xfrm>
              <a:off x="2153605" y="5038085"/>
              <a:ext cx="326269" cy="179877"/>
            </a:xfrm>
            <a:prstGeom prst="rect">
              <a:avLst/>
            </a:prstGeom>
            <a:pattFill prst="dkUpDiag">
              <a:fgClr>
                <a:schemeClr val="accent4">
                  <a:lumMod val="20000"/>
                  <a:lumOff val="80000"/>
                </a:schemeClr>
              </a:fgClr>
              <a:bgClr>
                <a:schemeClr val="bg1"/>
              </a:bgClr>
            </a:pattFill>
            <a:ln w="3175">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500" b="0" dirty="0" smtClean="0">
                  <a:solidFill>
                    <a:schemeClr val="tx1"/>
                  </a:solidFill>
                </a:rPr>
                <a:t>Claim</a:t>
              </a:r>
              <a:endParaRPr lang="en-US" sz="500" b="0" dirty="0">
                <a:solidFill>
                  <a:schemeClr val="tx1"/>
                </a:solidFill>
              </a:endParaRPr>
            </a:p>
          </p:txBody>
        </p:sp>
        <p:sp>
          <p:nvSpPr>
            <p:cNvPr id="476" name="Rectangle 475"/>
            <p:cNvSpPr/>
            <p:nvPr/>
          </p:nvSpPr>
          <p:spPr>
            <a:xfrm>
              <a:off x="2506229" y="4829279"/>
              <a:ext cx="326269" cy="179877"/>
            </a:xfrm>
            <a:prstGeom prst="rect">
              <a:avLst/>
            </a:prstGeom>
            <a:solidFill>
              <a:schemeClr val="bg1"/>
            </a:solidFill>
            <a:ln w="3175">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500" b="0" dirty="0">
                  <a:solidFill>
                    <a:schemeClr val="tx1"/>
                  </a:solidFill>
                </a:rPr>
                <a:t>Product</a:t>
              </a:r>
            </a:p>
          </p:txBody>
        </p:sp>
        <p:sp>
          <p:nvSpPr>
            <p:cNvPr id="477" name="Rectangle 476"/>
            <p:cNvSpPr/>
            <p:nvPr/>
          </p:nvSpPr>
          <p:spPr>
            <a:xfrm>
              <a:off x="2506229" y="5038085"/>
              <a:ext cx="326269" cy="179877"/>
            </a:xfrm>
            <a:prstGeom prst="rect">
              <a:avLst/>
            </a:prstGeom>
            <a:pattFill prst="dkUpDiag">
              <a:fgClr>
                <a:schemeClr val="accent4">
                  <a:lumMod val="20000"/>
                  <a:lumOff val="80000"/>
                </a:schemeClr>
              </a:fgClr>
              <a:bgClr>
                <a:schemeClr val="bg1"/>
              </a:bgClr>
            </a:pattFill>
            <a:ln w="3175">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500" b="0" dirty="0">
                  <a:solidFill>
                    <a:schemeClr val="tx1"/>
                  </a:solidFill>
                </a:rPr>
                <a:t>Provider</a:t>
              </a:r>
            </a:p>
          </p:txBody>
        </p:sp>
        <p:sp>
          <p:nvSpPr>
            <p:cNvPr id="478" name="Rectangle 477"/>
            <p:cNvSpPr/>
            <p:nvPr/>
          </p:nvSpPr>
          <p:spPr>
            <a:xfrm>
              <a:off x="2852969" y="4621158"/>
              <a:ext cx="326269" cy="179877"/>
            </a:xfrm>
            <a:prstGeom prst="rect">
              <a:avLst/>
            </a:prstGeom>
            <a:solidFill>
              <a:schemeClr val="bg1"/>
            </a:solidFill>
            <a:ln w="3175">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500" b="0" dirty="0">
                  <a:solidFill>
                    <a:schemeClr val="tx1"/>
                  </a:solidFill>
                </a:rPr>
                <a:t>Payment</a:t>
              </a:r>
            </a:p>
          </p:txBody>
        </p:sp>
        <p:sp>
          <p:nvSpPr>
            <p:cNvPr id="479" name="Rectangle 478"/>
            <p:cNvSpPr/>
            <p:nvPr/>
          </p:nvSpPr>
          <p:spPr>
            <a:xfrm>
              <a:off x="2852969" y="4829279"/>
              <a:ext cx="326269" cy="179877"/>
            </a:xfrm>
            <a:prstGeom prst="rect">
              <a:avLst/>
            </a:prstGeom>
            <a:solidFill>
              <a:schemeClr val="bg1"/>
            </a:solidFill>
            <a:ln w="3175">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500" b="0" dirty="0">
                  <a:solidFill>
                    <a:schemeClr val="tx1"/>
                  </a:solidFill>
                </a:rPr>
                <a:t>Billing</a:t>
              </a:r>
            </a:p>
          </p:txBody>
        </p:sp>
        <p:sp>
          <p:nvSpPr>
            <p:cNvPr id="480" name="Rectangle 479"/>
            <p:cNvSpPr/>
            <p:nvPr/>
          </p:nvSpPr>
          <p:spPr>
            <a:xfrm>
              <a:off x="2852969" y="5038085"/>
              <a:ext cx="326269" cy="179877"/>
            </a:xfrm>
            <a:prstGeom prst="rect">
              <a:avLst/>
            </a:prstGeom>
            <a:solidFill>
              <a:schemeClr val="bg1"/>
            </a:solidFill>
            <a:ln w="3175">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500" b="0" dirty="0" smtClean="0">
                  <a:solidFill>
                    <a:schemeClr val="tx1"/>
                  </a:solidFill>
                </a:rPr>
                <a:t>Corporate</a:t>
              </a:r>
              <a:endParaRPr lang="en-US" sz="500" b="0" dirty="0">
                <a:solidFill>
                  <a:schemeClr val="tx1"/>
                </a:solidFill>
              </a:endParaRPr>
            </a:p>
          </p:txBody>
        </p:sp>
        <p:sp>
          <p:nvSpPr>
            <p:cNvPr id="482" name="Rectangle 481"/>
            <p:cNvSpPr/>
            <p:nvPr/>
          </p:nvSpPr>
          <p:spPr>
            <a:xfrm>
              <a:off x="3402824" y="4621160"/>
              <a:ext cx="326269" cy="179877"/>
            </a:xfrm>
            <a:prstGeom prst="rect">
              <a:avLst/>
            </a:prstGeom>
            <a:solidFill>
              <a:schemeClr val="bg1"/>
            </a:solidFill>
            <a:ln w="3175">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500" b="0" dirty="0" smtClean="0">
                  <a:solidFill>
                    <a:schemeClr val="tx1"/>
                  </a:solidFill>
                </a:rPr>
                <a:t>Customer</a:t>
              </a:r>
              <a:endParaRPr lang="en-US" sz="500" b="0" dirty="0">
                <a:solidFill>
                  <a:schemeClr val="tx1"/>
                </a:solidFill>
              </a:endParaRPr>
            </a:p>
          </p:txBody>
        </p:sp>
        <p:sp>
          <p:nvSpPr>
            <p:cNvPr id="483" name="Rectangle 482"/>
            <p:cNvSpPr/>
            <p:nvPr/>
          </p:nvSpPr>
          <p:spPr>
            <a:xfrm>
              <a:off x="3402824" y="4829281"/>
              <a:ext cx="326269" cy="179877"/>
            </a:xfrm>
            <a:prstGeom prst="rect">
              <a:avLst/>
            </a:prstGeom>
            <a:solidFill>
              <a:schemeClr val="bg1"/>
            </a:solidFill>
            <a:ln w="3175">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500" b="0" dirty="0">
                  <a:solidFill>
                    <a:schemeClr val="tx1"/>
                  </a:solidFill>
                </a:rPr>
                <a:t>Policy</a:t>
              </a:r>
            </a:p>
          </p:txBody>
        </p:sp>
        <p:sp>
          <p:nvSpPr>
            <p:cNvPr id="484" name="Rectangle 483"/>
            <p:cNvSpPr/>
            <p:nvPr/>
          </p:nvSpPr>
          <p:spPr>
            <a:xfrm>
              <a:off x="3755448" y="4621160"/>
              <a:ext cx="326269" cy="179877"/>
            </a:xfrm>
            <a:prstGeom prst="rect">
              <a:avLst/>
            </a:prstGeom>
            <a:solidFill>
              <a:schemeClr val="bg1"/>
            </a:solidFill>
            <a:ln w="3175">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500" b="0" dirty="0">
                  <a:solidFill>
                    <a:schemeClr val="tx1"/>
                  </a:solidFill>
                </a:rPr>
                <a:t>Agent</a:t>
              </a:r>
            </a:p>
          </p:txBody>
        </p:sp>
        <p:sp>
          <p:nvSpPr>
            <p:cNvPr id="485" name="Rectangle 484"/>
            <p:cNvSpPr/>
            <p:nvPr/>
          </p:nvSpPr>
          <p:spPr>
            <a:xfrm>
              <a:off x="3402824" y="5038087"/>
              <a:ext cx="326269" cy="179877"/>
            </a:xfrm>
            <a:prstGeom prst="rect">
              <a:avLst/>
            </a:prstGeom>
            <a:pattFill prst="dkUpDiag">
              <a:fgClr>
                <a:schemeClr val="accent4">
                  <a:lumMod val="20000"/>
                  <a:lumOff val="80000"/>
                </a:schemeClr>
              </a:fgClr>
              <a:bgClr>
                <a:schemeClr val="bg1"/>
              </a:bgClr>
            </a:pattFill>
            <a:ln w="3175">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500" b="0" dirty="0" smtClean="0">
                  <a:solidFill>
                    <a:schemeClr val="tx1"/>
                  </a:solidFill>
                </a:rPr>
                <a:t>Claim</a:t>
              </a:r>
              <a:endParaRPr lang="en-US" sz="500" b="0" dirty="0">
                <a:solidFill>
                  <a:schemeClr val="tx1"/>
                </a:solidFill>
              </a:endParaRPr>
            </a:p>
          </p:txBody>
        </p:sp>
        <p:sp>
          <p:nvSpPr>
            <p:cNvPr id="486" name="Rectangle 485"/>
            <p:cNvSpPr/>
            <p:nvPr/>
          </p:nvSpPr>
          <p:spPr>
            <a:xfrm>
              <a:off x="3755448" y="4829281"/>
              <a:ext cx="326269" cy="179877"/>
            </a:xfrm>
            <a:prstGeom prst="rect">
              <a:avLst/>
            </a:prstGeom>
            <a:solidFill>
              <a:schemeClr val="bg1"/>
            </a:solidFill>
            <a:ln w="3175">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500" b="0" dirty="0">
                  <a:solidFill>
                    <a:schemeClr val="tx1"/>
                  </a:solidFill>
                </a:rPr>
                <a:t>Product</a:t>
              </a:r>
            </a:p>
          </p:txBody>
        </p:sp>
        <p:sp>
          <p:nvSpPr>
            <p:cNvPr id="487" name="Rectangle 486"/>
            <p:cNvSpPr/>
            <p:nvPr/>
          </p:nvSpPr>
          <p:spPr>
            <a:xfrm>
              <a:off x="3755448" y="5038087"/>
              <a:ext cx="326269" cy="179877"/>
            </a:xfrm>
            <a:prstGeom prst="rect">
              <a:avLst/>
            </a:prstGeom>
            <a:pattFill prst="dkUpDiag">
              <a:fgClr>
                <a:schemeClr val="accent4">
                  <a:lumMod val="20000"/>
                  <a:lumOff val="80000"/>
                </a:schemeClr>
              </a:fgClr>
              <a:bgClr>
                <a:schemeClr val="bg1"/>
              </a:bgClr>
            </a:pattFill>
            <a:ln w="3175">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500" b="0" dirty="0">
                  <a:solidFill>
                    <a:schemeClr val="tx1"/>
                  </a:solidFill>
                </a:rPr>
                <a:t>Provider</a:t>
              </a:r>
            </a:p>
          </p:txBody>
        </p:sp>
        <p:sp>
          <p:nvSpPr>
            <p:cNvPr id="488" name="Rectangle 487"/>
            <p:cNvSpPr/>
            <p:nvPr/>
          </p:nvSpPr>
          <p:spPr>
            <a:xfrm>
              <a:off x="4102188" y="4621160"/>
              <a:ext cx="326269" cy="179877"/>
            </a:xfrm>
            <a:prstGeom prst="rect">
              <a:avLst/>
            </a:prstGeom>
            <a:solidFill>
              <a:schemeClr val="bg1"/>
            </a:solidFill>
            <a:ln w="3175">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500" b="0" dirty="0">
                  <a:solidFill>
                    <a:schemeClr val="tx1"/>
                  </a:solidFill>
                </a:rPr>
                <a:t>Payment</a:t>
              </a:r>
            </a:p>
          </p:txBody>
        </p:sp>
        <p:sp>
          <p:nvSpPr>
            <p:cNvPr id="489" name="Rectangle 488"/>
            <p:cNvSpPr/>
            <p:nvPr/>
          </p:nvSpPr>
          <p:spPr>
            <a:xfrm>
              <a:off x="4102188" y="4829281"/>
              <a:ext cx="326269" cy="179877"/>
            </a:xfrm>
            <a:prstGeom prst="rect">
              <a:avLst/>
            </a:prstGeom>
            <a:solidFill>
              <a:schemeClr val="bg1"/>
            </a:solidFill>
            <a:ln w="3175">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500" b="0" dirty="0">
                  <a:solidFill>
                    <a:schemeClr val="tx1"/>
                  </a:solidFill>
                </a:rPr>
                <a:t>Billing</a:t>
              </a:r>
            </a:p>
          </p:txBody>
        </p:sp>
        <p:sp>
          <p:nvSpPr>
            <p:cNvPr id="490" name="Rectangle 489"/>
            <p:cNvSpPr/>
            <p:nvPr/>
          </p:nvSpPr>
          <p:spPr>
            <a:xfrm>
              <a:off x="4102188" y="5038087"/>
              <a:ext cx="326269" cy="179877"/>
            </a:xfrm>
            <a:prstGeom prst="rect">
              <a:avLst/>
            </a:prstGeom>
            <a:solidFill>
              <a:schemeClr val="bg1"/>
            </a:solidFill>
            <a:ln w="3175">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500" b="0" dirty="0" smtClean="0">
                  <a:solidFill>
                    <a:schemeClr val="tx1"/>
                  </a:solidFill>
                </a:rPr>
                <a:t>Corporate</a:t>
              </a:r>
              <a:endParaRPr lang="en-US" sz="500" b="0" dirty="0">
                <a:solidFill>
                  <a:schemeClr val="tx1"/>
                </a:solidFill>
              </a:endParaRPr>
            </a:p>
          </p:txBody>
        </p:sp>
      </p:grpSp>
      <p:sp>
        <p:nvSpPr>
          <p:cNvPr id="397" name="Rectangle 396"/>
          <p:cNvSpPr/>
          <p:nvPr/>
        </p:nvSpPr>
        <p:spPr>
          <a:xfrm>
            <a:off x="1560742" y="5585113"/>
            <a:ext cx="383117" cy="184666"/>
          </a:xfrm>
          <a:prstGeom prst="rect">
            <a:avLst/>
          </a:prstGeom>
          <a:solidFill>
            <a:schemeClr val="bg1"/>
          </a:solidFill>
          <a:ln w="3175">
            <a:noFill/>
          </a:ln>
          <a:effectLst/>
        </p:spPr>
        <p:style>
          <a:lnRef idx="1">
            <a:schemeClr val="accent1"/>
          </a:lnRef>
          <a:fillRef idx="3">
            <a:schemeClr val="accent1"/>
          </a:fillRef>
          <a:effectRef idx="2">
            <a:schemeClr val="accent1"/>
          </a:effectRef>
          <a:fontRef idx="minor">
            <a:schemeClr val="lt1"/>
          </a:fontRef>
        </p:style>
        <p:txBody>
          <a:bodyPr wrap="none" lIns="0" tIns="0" rIns="0" bIns="0" rtlCol="0" anchor="ctr">
            <a:spAutoFit/>
          </a:bodyPr>
          <a:lstStyle/>
          <a:p>
            <a:pPr algn="ctr"/>
            <a:r>
              <a:rPr lang="en-US" sz="600" dirty="0">
                <a:solidFill>
                  <a:schemeClr val="tx1"/>
                </a:solidFill>
              </a:rPr>
              <a:t>&lt;&lt;File</a:t>
            </a:r>
            <a:r>
              <a:rPr lang="en-US" sz="600" dirty="0" smtClean="0">
                <a:solidFill>
                  <a:schemeClr val="tx1"/>
                </a:solidFill>
              </a:rPr>
              <a:t>&gt;&gt;</a:t>
            </a:r>
            <a:br>
              <a:rPr lang="en-US" sz="600" dirty="0" smtClean="0">
                <a:solidFill>
                  <a:schemeClr val="tx1"/>
                </a:solidFill>
              </a:rPr>
            </a:br>
            <a:r>
              <a:rPr lang="en-US" sz="600" b="0" dirty="0" smtClean="0">
                <a:solidFill>
                  <a:schemeClr val="tx1"/>
                </a:solidFill>
              </a:rPr>
              <a:t>Accounting</a:t>
            </a:r>
            <a:endParaRPr lang="en-US" sz="600" b="0" dirty="0">
              <a:solidFill>
                <a:schemeClr val="tx1"/>
              </a:solidFill>
            </a:endParaRPr>
          </a:p>
        </p:txBody>
      </p:sp>
      <p:sp>
        <p:nvSpPr>
          <p:cNvPr id="197" name="Rounded Rectangle 196"/>
          <p:cNvSpPr/>
          <p:nvPr/>
        </p:nvSpPr>
        <p:spPr bwMode="auto">
          <a:xfrm>
            <a:off x="4876801" y="1739901"/>
            <a:ext cx="1760220" cy="1085816"/>
          </a:xfrm>
          <a:prstGeom prst="roundRect">
            <a:avLst>
              <a:gd name="adj" fmla="val 701"/>
            </a:avLst>
          </a:prstGeom>
          <a:solidFill>
            <a:srgbClr val="91C8EB">
              <a:lumMod val="20000"/>
              <a:lumOff val="80000"/>
            </a:srgbClr>
          </a:solidFill>
          <a:ln w="57150" cap="flat" cmpd="sng" algn="ctr">
            <a:solidFill>
              <a:srgbClr val="7030A0"/>
            </a:solidFill>
            <a:prstDash val="solid"/>
            <a:round/>
            <a:headEnd type="none" w="med" len="med"/>
            <a:tailEnd type="none" w="med" len="med"/>
          </a:ln>
          <a:effectLst/>
        </p:spPr>
        <p:txBody>
          <a:bodyPr vert="horz" wrap="none" lIns="45720" tIns="45720" rIns="45720" bIns="45720" numCol="1" rtlCol="0" anchor="t" anchorCtr="0" compatLnSpc="1">
            <a:prstTxWarp prst="textNoShape">
              <a:avLst/>
            </a:prstTxWarp>
          </a:bodyPr>
          <a:lstStyle/>
          <a:p>
            <a:pPr defTabSz="912813" fontAlgn="auto">
              <a:spcBef>
                <a:spcPts val="0"/>
              </a:spcBef>
              <a:spcAft>
                <a:spcPts val="0"/>
              </a:spcAft>
              <a:defRPr/>
            </a:pPr>
            <a:r>
              <a:rPr lang="en-US" sz="700" kern="0" dirty="0">
                <a:solidFill>
                  <a:schemeClr val="tx1"/>
                </a:solidFill>
                <a:latin typeface="+mn-lt"/>
                <a:ea typeface="MS PGothic" pitchFamily="34" charset="-128"/>
                <a:cs typeface="Arial" panose="020B0604020202020204" pitchFamily="34" charset="0"/>
              </a:rPr>
              <a:t>Health Claims </a:t>
            </a:r>
            <a:r>
              <a:rPr lang="en-US" sz="700" kern="0" dirty="0" smtClean="0">
                <a:solidFill>
                  <a:schemeClr val="tx1"/>
                </a:solidFill>
                <a:latin typeface="+mn-lt"/>
                <a:ea typeface="MS PGothic" pitchFamily="34" charset="-128"/>
                <a:cs typeface="Arial" panose="020B0604020202020204" pitchFamily="34" charset="0"/>
              </a:rPr>
              <a:t>Management</a:t>
            </a:r>
            <a:br>
              <a:rPr lang="en-US" sz="700" kern="0" dirty="0" smtClean="0">
                <a:solidFill>
                  <a:schemeClr val="tx1"/>
                </a:solidFill>
                <a:latin typeface="+mn-lt"/>
                <a:ea typeface="MS PGothic" pitchFamily="34" charset="-128"/>
                <a:cs typeface="Arial" panose="020B0604020202020204" pitchFamily="34" charset="0"/>
              </a:rPr>
            </a:br>
            <a:r>
              <a:rPr lang="en-US" sz="700" b="0" i="1" kern="0" dirty="0" smtClean="0">
                <a:solidFill>
                  <a:schemeClr val="tx1"/>
                </a:solidFill>
                <a:latin typeface="+mn-lt"/>
                <a:ea typeface="MS PGothic" pitchFamily="34" charset="-128"/>
                <a:cs typeface="Arial" panose="020B0604020202020204" pitchFamily="34" charset="0"/>
              </a:rPr>
              <a:t>FINEOS</a:t>
            </a:r>
            <a:endParaRPr lang="en-US" sz="700" b="0" i="1" kern="0" dirty="0">
              <a:solidFill>
                <a:schemeClr val="tx1"/>
              </a:solidFill>
              <a:latin typeface="+mn-lt"/>
              <a:ea typeface="MS PGothic" pitchFamily="34" charset="-128"/>
              <a:cs typeface="Arial" panose="020B0604020202020204" pitchFamily="34" charset="0"/>
            </a:endParaRPr>
          </a:p>
        </p:txBody>
      </p:sp>
      <p:sp>
        <p:nvSpPr>
          <p:cNvPr id="210" name="Oval 209"/>
          <p:cNvSpPr/>
          <p:nvPr/>
        </p:nvSpPr>
        <p:spPr bwMode="auto">
          <a:xfrm>
            <a:off x="4940990" y="1996586"/>
            <a:ext cx="1631842" cy="763411"/>
          </a:xfrm>
          <a:prstGeom prst="ellipse">
            <a:avLst/>
          </a:prstGeom>
          <a:solidFill>
            <a:srgbClr val="4C5A87">
              <a:lumMod val="75000"/>
              <a:alpha val="78000"/>
            </a:srgbClr>
          </a:solidFill>
          <a:ln w="6350" cap="flat" cmpd="sng" algn="ctr">
            <a:solidFill>
              <a:srgbClr val="4C5A87">
                <a:lumMod val="75000"/>
                <a:alpha val="78000"/>
              </a:srgb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defTabSz="912813" fontAlgn="auto">
              <a:spcBef>
                <a:spcPts val="0"/>
              </a:spcBef>
              <a:spcAft>
                <a:spcPts val="0"/>
              </a:spcAft>
              <a:defRPr/>
            </a:pPr>
            <a:endParaRPr lang="en-US" sz="500" b="0" i="1" kern="0" dirty="0" smtClean="0">
              <a:solidFill>
                <a:srgbClr val="4B91CD">
                  <a:lumMod val="20000"/>
                  <a:lumOff val="80000"/>
                </a:srgbClr>
              </a:solidFill>
              <a:latin typeface="+mn-lt"/>
              <a:ea typeface="MS PGothic" pitchFamily="34" charset="-128"/>
              <a:cs typeface="Arial" panose="020B0604020202020204" pitchFamily="34" charset="0"/>
            </a:endParaRPr>
          </a:p>
        </p:txBody>
      </p:sp>
      <p:grpSp>
        <p:nvGrpSpPr>
          <p:cNvPr id="24" name="Group 23"/>
          <p:cNvGrpSpPr/>
          <p:nvPr/>
        </p:nvGrpSpPr>
        <p:grpSpPr>
          <a:xfrm>
            <a:off x="4982911" y="2064304"/>
            <a:ext cx="1548000" cy="627974"/>
            <a:chOff x="5240204" y="2051441"/>
            <a:chExt cx="1441877" cy="615600"/>
          </a:xfrm>
        </p:grpSpPr>
        <p:sp>
          <p:nvSpPr>
            <p:cNvPr id="304" name="Rectangle 303"/>
            <p:cNvSpPr/>
            <p:nvPr/>
          </p:nvSpPr>
          <p:spPr>
            <a:xfrm>
              <a:off x="5240204" y="2051441"/>
              <a:ext cx="342484" cy="179875"/>
            </a:xfrm>
            <a:prstGeom prst="rect">
              <a:avLst/>
            </a:prstGeom>
            <a:pattFill prst="dotDmnd">
              <a:fgClr>
                <a:schemeClr val="accent1"/>
              </a:fgClr>
              <a:bgClr>
                <a:schemeClr val="bg1"/>
              </a:bgClr>
            </a:pattFill>
            <a:ln w="3175">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altLang="ko-KR" sz="600" b="0" dirty="0">
                  <a:solidFill>
                    <a:schemeClr val="tx1"/>
                  </a:solidFill>
                </a:rPr>
                <a:t>Customer</a:t>
              </a:r>
            </a:p>
          </p:txBody>
        </p:sp>
        <p:sp>
          <p:nvSpPr>
            <p:cNvPr id="305" name="Rectangle 304"/>
            <p:cNvSpPr/>
            <p:nvPr/>
          </p:nvSpPr>
          <p:spPr>
            <a:xfrm>
              <a:off x="5240204" y="2269304"/>
              <a:ext cx="342484" cy="179875"/>
            </a:xfrm>
            <a:prstGeom prst="rect">
              <a:avLst/>
            </a:prstGeom>
            <a:pattFill prst="dotDmnd">
              <a:fgClr>
                <a:schemeClr val="accent1"/>
              </a:fgClr>
              <a:bgClr>
                <a:schemeClr val="bg1"/>
              </a:bgClr>
            </a:pattFill>
            <a:ln w="3175">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altLang="ko-KR" sz="600" b="0" dirty="0">
                  <a:solidFill>
                    <a:schemeClr val="tx1"/>
                  </a:solidFill>
                </a:rPr>
                <a:t>Corporate</a:t>
              </a:r>
            </a:p>
          </p:txBody>
        </p:sp>
        <p:sp>
          <p:nvSpPr>
            <p:cNvPr id="306" name="Rectangle 305"/>
            <p:cNvSpPr/>
            <p:nvPr/>
          </p:nvSpPr>
          <p:spPr>
            <a:xfrm>
              <a:off x="5973132" y="2051441"/>
              <a:ext cx="342484" cy="179875"/>
            </a:xfrm>
            <a:prstGeom prst="rect">
              <a:avLst/>
            </a:prstGeom>
            <a:solidFill>
              <a:schemeClr val="bg1"/>
            </a:solidFill>
            <a:ln w="3175">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altLang="ko-KR" sz="600" b="0" dirty="0">
                  <a:solidFill>
                    <a:schemeClr val="tx1"/>
                  </a:solidFill>
                </a:rPr>
                <a:t>Activity</a:t>
              </a:r>
            </a:p>
          </p:txBody>
        </p:sp>
        <p:sp>
          <p:nvSpPr>
            <p:cNvPr id="307" name="Rectangle 306"/>
            <p:cNvSpPr/>
            <p:nvPr/>
          </p:nvSpPr>
          <p:spPr>
            <a:xfrm>
              <a:off x="5606668" y="2051441"/>
              <a:ext cx="342484" cy="179875"/>
            </a:xfrm>
            <a:prstGeom prst="rect">
              <a:avLst/>
            </a:prstGeom>
            <a:pattFill prst="dotDmnd">
              <a:fgClr>
                <a:schemeClr val="accent1"/>
              </a:fgClr>
              <a:bgClr>
                <a:schemeClr val="bg1"/>
              </a:bgClr>
            </a:pattFill>
            <a:ln w="3175">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altLang="ko-KR" sz="600" b="0" dirty="0">
                  <a:solidFill>
                    <a:schemeClr val="tx1"/>
                  </a:solidFill>
                </a:rPr>
                <a:t>Policy</a:t>
              </a:r>
            </a:p>
          </p:txBody>
        </p:sp>
        <p:sp>
          <p:nvSpPr>
            <p:cNvPr id="352" name="Rectangle 351"/>
            <p:cNvSpPr/>
            <p:nvPr/>
          </p:nvSpPr>
          <p:spPr>
            <a:xfrm>
              <a:off x="5240204" y="2487166"/>
              <a:ext cx="342484" cy="179875"/>
            </a:xfrm>
            <a:prstGeom prst="rect">
              <a:avLst/>
            </a:prstGeom>
            <a:pattFill prst="dotDmnd">
              <a:fgClr>
                <a:schemeClr val="accent1"/>
              </a:fgClr>
              <a:bgClr>
                <a:schemeClr val="bg1"/>
              </a:bgClr>
            </a:pattFill>
            <a:ln w="3175">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altLang="ko-KR" sz="600" b="0" dirty="0">
                  <a:solidFill>
                    <a:schemeClr val="tx1"/>
                  </a:solidFill>
                </a:rPr>
                <a:t>Member</a:t>
              </a:r>
            </a:p>
          </p:txBody>
        </p:sp>
        <p:sp>
          <p:nvSpPr>
            <p:cNvPr id="353" name="Rectangle 352"/>
            <p:cNvSpPr/>
            <p:nvPr/>
          </p:nvSpPr>
          <p:spPr>
            <a:xfrm>
              <a:off x="5973132" y="2269304"/>
              <a:ext cx="342484" cy="179875"/>
            </a:xfrm>
            <a:prstGeom prst="rect">
              <a:avLst/>
            </a:prstGeom>
            <a:solidFill>
              <a:schemeClr val="bg1"/>
            </a:solidFill>
            <a:ln w="3175">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altLang="ko-KR" sz="600" b="0" dirty="0">
                  <a:solidFill>
                    <a:schemeClr val="tx1"/>
                  </a:solidFill>
                </a:rPr>
                <a:t>Document</a:t>
              </a:r>
            </a:p>
          </p:txBody>
        </p:sp>
        <p:sp>
          <p:nvSpPr>
            <p:cNvPr id="354" name="Rectangle 353"/>
            <p:cNvSpPr/>
            <p:nvPr/>
          </p:nvSpPr>
          <p:spPr>
            <a:xfrm>
              <a:off x="5606668" y="2269304"/>
              <a:ext cx="342484" cy="179875"/>
            </a:xfrm>
            <a:prstGeom prst="rect">
              <a:avLst/>
            </a:prstGeom>
            <a:solidFill>
              <a:schemeClr val="bg1"/>
            </a:solidFill>
            <a:ln w="3175">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altLang="ko-KR" sz="600" b="0" dirty="0">
                  <a:solidFill>
                    <a:schemeClr val="tx1"/>
                  </a:solidFill>
                </a:rPr>
                <a:t>Claim</a:t>
              </a:r>
            </a:p>
          </p:txBody>
        </p:sp>
        <p:sp>
          <p:nvSpPr>
            <p:cNvPr id="355" name="Rectangle 354"/>
            <p:cNvSpPr/>
            <p:nvPr/>
          </p:nvSpPr>
          <p:spPr>
            <a:xfrm>
              <a:off x="5973132" y="2487166"/>
              <a:ext cx="342484" cy="179875"/>
            </a:xfrm>
            <a:prstGeom prst="rect">
              <a:avLst/>
            </a:prstGeom>
            <a:solidFill>
              <a:schemeClr val="bg1"/>
            </a:solidFill>
            <a:ln w="3175">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altLang="ko-KR" sz="600" b="0" dirty="0">
                  <a:solidFill>
                    <a:schemeClr val="tx1"/>
                  </a:solidFill>
                </a:rPr>
                <a:t>Provider</a:t>
              </a:r>
            </a:p>
          </p:txBody>
        </p:sp>
        <p:sp>
          <p:nvSpPr>
            <p:cNvPr id="356" name="Rectangle 355"/>
            <p:cNvSpPr/>
            <p:nvPr/>
          </p:nvSpPr>
          <p:spPr>
            <a:xfrm>
              <a:off x="6339597" y="2051441"/>
              <a:ext cx="342484" cy="179875"/>
            </a:xfrm>
            <a:prstGeom prst="rect">
              <a:avLst/>
            </a:prstGeom>
            <a:solidFill>
              <a:schemeClr val="bg1"/>
            </a:solidFill>
            <a:ln w="3175">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altLang="ko-KR" sz="600" b="0" dirty="0">
                  <a:solidFill>
                    <a:schemeClr val="tx1"/>
                  </a:solidFill>
                </a:rPr>
                <a:t>Case</a:t>
              </a:r>
            </a:p>
          </p:txBody>
        </p:sp>
        <p:sp>
          <p:nvSpPr>
            <p:cNvPr id="357" name="Rectangle 356"/>
            <p:cNvSpPr/>
            <p:nvPr/>
          </p:nvSpPr>
          <p:spPr>
            <a:xfrm>
              <a:off x="6339597" y="2269304"/>
              <a:ext cx="342484" cy="179875"/>
            </a:xfrm>
            <a:prstGeom prst="rect">
              <a:avLst/>
            </a:prstGeom>
            <a:solidFill>
              <a:schemeClr val="bg1"/>
            </a:solidFill>
            <a:ln w="3175">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altLang="ko-KR" sz="600" b="0" dirty="0">
                  <a:solidFill>
                    <a:schemeClr val="tx1"/>
                  </a:solidFill>
                </a:rPr>
                <a:t>Payment</a:t>
              </a:r>
            </a:p>
          </p:txBody>
        </p:sp>
        <p:sp>
          <p:nvSpPr>
            <p:cNvPr id="358" name="Rectangle 357"/>
            <p:cNvSpPr/>
            <p:nvPr/>
          </p:nvSpPr>
          <p:spPr>
            <a:xfrm>
              <a:off x="5606668" y="2487166"/>
              <a:ext cx="342484" cy="179875"/>
            </a:xfrm>
            <a:prstGeom prst="rect">
              <a:avLst/>
            </a:prstGeom>
            <a:solidFill>
              <a:schemeClr val="bg1"/>
            </a:solidFill>
            <a:ln w="3175">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altLang="ko-KR" sz="600" b="0" dirty="0">
                  <a:solidFill>
                    <a:schemeClr val="tx1"/>
                  </a:solidFill>
                </a:rPr>
                <a:t>Invoice</a:t>
              </a:r>
            </a:p>
          </p:txBody>
        </p:sp>
      </p:grpSp>
      <p:sp>
        <p:nvSpPr>
          <p:cNvPr id="542" name="Rectangle 541"/>
          <p:cNvSpPr/>
          <p:nvPr/>
        </p:nvSpPr>
        <p:spPr>
          <a:xfrm>
            <a:off x="6857006" y="1483812"/>
            <a:ext cx="2240571" cy="1638790"/>
          </a:xfrm>
          <a:prstGeom prst="rect">
            <a:avLst/>
          </a:prstGeom>
          <a:pattFill prst="ltDnDiag">
            <a:fgClr>
              <a:schemeClr val="accent5">
                <a:lumMod val="10000"/>
                <a:lumOff val="90000"/>
              </a:schemeClr>
            </a:fgClr>
            <a:bgClr>
              <a:schemeClr val="bg1"/>
            </a:bgClr>
          </a:pattFill>
          <a:ln w="19050">
            <a:solidFill>
              <a:srgbClr val="C00000"/>
            </a:solidFill>
            <a:prstDash val="dash"/>
          </a:ln>
          <a:effectLst/>
        </p:spPr>
        <p:style>
          <a:lnRef idx="1">
            <a:schemeClr val="accent1"/>
          </a:lnRef>
          <a:fillRef idx="3">
            <a:schemeClr val="accent1"/>
          </a:fillRef>
          <a:effectRef idx="2">
            <a:schemeClr val="accent1"/>
          </a:effectRef>
          <a:fontRef idx="minor">
            <a:schemeClr val="lt1"/>
          </a:fontRef>
        </p:style>
        <p:txBody>
          <a:bodyPr rtlCol="0" anchor="t"/>
          <a:lstStyle/>
          <a:p>
            <a:pPr algn="ctr"/>
            <a:endParaRPr lang="ko-KR" altLang="en-US" dirty="0">
              <a:solidFill>
                <a:srgbClr val="C00000"/>
              </a:solidFill>
            </a:endParaRPr>
          </a:p>
        </p:txBody>
      </p:sp>
      <p:grpSp>
        <p:nvGrpSpPr>
          <p:cNvPr id="566" name="Group 565"/>
          <p:cNvGrpSpPr/>
          <p:nvPr/>
        </p:nvGrpSpPr>
        <p:grpSpPr>
          <a:xfrm>
            <a:off x="6905951" y="1527417"/>
            <a:ext cx="2142680" cy="1547999"/>
            <a:chOff x="6907761" y="1578217"/>
            <a:chExt cx="2142680" cy="1547999"/>
          </a:xfrm>
        </p:grpSpPr>
        <p:sp>
          <p:nvSpPr>
            <p:cNvPr id="544" name="Rectangle 543"/>
            <p:cNvSpPr/>
            <p:nvPr/>
          </p:nvSpPr>
          <p:spPr>
            <a:xfrm>
              <a:off x="6907761" y="1740216"/>
              <a:ext cx="2142680" cy="1386000"/>
            </a:xfrm>
            <a:prstGeom prst="rect">
              <a:avLst/>
            </a:prstGeom>
            <a:solidFill>
              <a:schemeClr val="bg1"/>
            </a:solid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t"/>
            <a:lstStyle/>
            <a:p>
              <a:pPr>
                <a:spcAft>
                  <a:spcPts val="100"/>
                </a:spcAft>
              </a:pPr>
              <a:r>
                <a:rPr lang="en-US" altLang="ko-KR" sz="800" u="sng" dirty="0" smtClean="0">
                  <a:solidFill>
                    <a:schemeClr val="tx1"/>
                  </a:solidFill>
                </a:rPr>
                <a:t>Details</a:t>
              </a:r>
              <a:r>
                <a:rPr lang="en-US" altLang="ko-KR" sz="800" dirty="0" smtClean="0">
                  <a:solidFill>
                    <a:schemeClr val="tx1"/>
                  </a:solidFill>
                </a:rPr>
                <a:t> : </a:t>
              </a:r>
              <a:r>
                <a:rPr lang="en-US" altLang="ko-KR" sz="800" b="0" dirty="0" smtClean="0">
                  <a:solidFill>
                    <a:schemeClr val="tx1"/>
                  </a:solidFill>
                </a:rPr>
                <a:t>Migrate as-is claims data and history data into FINEOS. Past and new claims will be processed through FINEOS.</a:t>
              </a:r>
            </a:p>
            <a:p>
              <a:pPr marL="177800" indent="-177800">
                <a:spcAft>
                  <a:spcPts val="100"/>
                </a:spcAft>
                <a:tabLst>
                  <a:tab pos="177800" algn="l"/>
                </a:tabLst>
              </a:pPr>
              <a:r>
                <a:rPr lang="en-US" altLang="ko-KR" sz="800" dirty="0" smtClean="0">
                  <a:solidFill>
                    <a:srgbClr val="00B050"/>
                  </a:solidFill>
                </a:rPr>
                <a:t>(+)	</a:t>
              </a:r>
              <a:r>
                <a:rPr lang="en-US" altLang="ko-KR" sz="800" b="0" dirty="0" smtClean="0">
                  <a:solidFill>
                    <a:schemeClr val="tx1"/>
                  </a:solidFill>
                </a:rPr>
                <a:t>FINEOS will be able refer to claims history data for </a:t>
              </a:r>
              <a:r>
                <a:rPr lang="en-US" altLang="ko-KR" sz="800" b="0" dirty="0">
                  <a:solidFill>
                    <a:schemeClr val="tx1"/>
                  </a:solidFill>
                </a:rPr>
                <a:t>limit and benefit </a:t>
              </a:r>
              <a:r>
                <a:rPr lang="en-US" altLang="ko-KR" sz="800" b="0" dirty="0" smtClean="0">
                  <a:solidFill>
                    <a:schemeClr val="tx1"/>
                  </a:solidFill>
                </a:rPr>
                <a:t>calculation without interfacing</a:t>
              </a:r>
            </a:p>
            <a:p>
              <a:pPr marL="177800" indent="-177800">
                <a:spcAft>
                  <a:spcPts val="100"/>
                </a:spcAft>
                <a:tabLst>
                  <a:tab pos="177800" algn="l"/>
                </a:tabLst>
              </a:pPr>
              <a:r>
                <a:rPr lang="en-US" altLang="ko-KR" sz="800" dirty="0">
                  <a:solidFill>
                    <a:srgbClr val="00B050"/>
                  </a:solidFill>
                </a:rPr>
                <a:t>(+)	</a:t>
              </a:r>
              <a:r>
                <a:rPr lang="en-US" altLang="ko-KR" sz="800" b="0" dirty="0" smtClean="0">
                  <a:solidFill>
                    <a:schemeClr val="tx1"/>
                  </a:solidFill>
                </a:rPr>
                <a:t>Maximized fraud prevention through broad data at customer / policy level</a:t>
              </a:r>
            </a:p>
            <a:p>
              <a:pPr marL="177800" indent="-177800">
                <a:spcAft>
                  <a:spcPts val="100"/>
                </a:spcAft>
                <a:tabLst>
                  <a:tab pos="177800" algn="l"/>
                </a:tabLst>
              </a:pPr>
              <a:r>
                <a:rPr lang="en-US" altLang="ko-KR" sz="800" dirty="0" smtClean="0">
                  <a:solidFill>
                    <a:srgbClr val="FF0000"/>
                  </a:solidFill>
                </a:rPr>
                <a:t>(-)	</a:t>
              </a:r>
              <a:r>
                <a:rPr lang="en-US" altLang="ko-KR" sz="800" b="0" dirty="0" smtClean="0">
                  <a:solidFill>
                    <a:schemeClr val="tx1"/>
                  </a:solidFill>
                </a:rPr>
                <a:t>FINEOS data capacity will need to be extended to contain claims history data</a:t>
              </a:r>
              <a:endParaRPr lang="ko-KR" altLang="en-US" sz="800" b="0" dirty="0">
                <a:solidFill>
                  <a:schemeClr val="tx1"/>
                </a:solidFill>
              </a:endParaRPr>
            </a:p>
          </p:txBody>
        </p:sp>
        <p:sp>
          <p:nvSpPr>
            <p:cNvPr id="549" name="Rectangle 548"/>
            <p:cNvSpPr/>
            <p:nvPr/>
          </p:nvSpPr>
          <p:spPr>
            <a:xfrm>
              <a:off x="6907761" y="1578217"/>
              <a:ext cx="162000" cy="162000"/>
            </a:xfrm>
            <a:prstGeom prst="rect">
              <a:avLst/>
            </a:prstGeom>
            <a:solidFill>
              <a:schemeClr val="accent1"/>
            </a:solid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ko-KR" sz="800" dirty="0" smtClean="0"/>
                <a:t>1</a:t>
              </a:r>
              <a:endParaRPr lang="ko-KR" altLang="en-US" sz="800" dirty="0"/>
            </a:p>
          </p:txBody>
        </p:sp>
        <p:sp>
          <p:nvSpPr>
            <p:cNvPr id="552" name="Rectangle 551"/>
            <p:cNvSpPr/>
            <p:nvPr/>
          </p:nvSpPr>
          <p:spPr>
            <a:xfrm>
              <a:off x="7069761" y="1578217"/>
              <a:ext cx="1980680" cy="162000"/>
            </a:xfrm>
            <a:prstGeom prst="rect">
              <a:avLst/>
            </a:prstGeom>
            <a:solidFill>
              <a:schemeClr val="accent1">
                <a:lumMod val="20000"/>
                <a:lumOff val="80000"/>
              </a:schemeClr>
            </a:solid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altLang="ko-KR" sz="800" dirty="0" smtClean="0">
                  <a:solidFill>
                    <a:schemeClr val="tx1"/>
                  </a:solidFill>
                </a:rPr>
                <a:t>Claim History Migration</a:t>
              </a:r>
              <a:endParaRPr lang="ko-KR" altLang="en-US" sz="800" dirty="0">
                <a:solidFill>
                  <a:schemeClr val="tx1"/>
                </a:solidFill>
              </a:endParaRPr>
            </a:p>
          </p:txBody>
        </p:sp>
      </p:grpSp>
      <p:grpSp>
        <p:nvGrpSpPr>
          <p:cNvPr id="567" name="Group 566"/>
          <p:cNvGrpSpPr/>
          <p:nvPr/>
        </p:nvGrpSpPr>
        <p:grpSpPr>
          <a:xfrm>
            <a:off x="6905951" y="3149099"/>
            <a:ext cx="2142680" cy="1547999"/>
            <a:chOff x="6907761" y="3174499"/>
            <a:chExt cx="2142680" cy="1547999"/>
          </a:xfrm>
        </p:grpSpPr>
        <p:sp>
          <p:nvSpPr>
            <p:cNvPr id="545" name="Rectangle 544"/>
            <p:cNvSpPr/>
            <p:nvPr/>
          </p:nvSpPr>
          <p:spPr>
            <a:xfrm>
              <a:off x="6907761" y="3336498"/>
              <a:ext cx="2142680" cy="1386000"/>
            </a:xfrm>
            <a:prstGeom prst="rect">
              <a:avLst/>
            </a:prstGeom>
            <a:solidFill>
              <a:schemeClr val="bg1"/>
            </a:solid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Aft>
                  <a:spcPts val="100"/>
                </a:spcAft>
              </a:pPr>
              <a:r>
                <a:rPr lang="en-US" altLang="ko-KR" sz="800" u="sng" dirty="0">
                  <a:solidFill>
                    <a:schemeClr val="tx1"/>
                  </a:solidFill>
                </a:rPr>
                <a:t>Details</a:t>
              </a:r>
              <a:r>
                <a:rPr lang="en-US" altLang="ko-KR" sz="800" dirty="0">
                  <a:solidFill>
                    <a:schemeClr val="tx1"/>
                  </a:solidFill>
                </a:rPr>
                <a:t> : </a:t>
              </a:r>
              <a:r>
                <a:rPr lang="en-US" altLang="ko-KR" sz="800" b="0" dirty="0" smtClean="0">
                  <a:solidFill>
                    <a:schemeClr val="tx1"/>
                  </a:solidFill>
                </a:rPr>
                <a:t>Migrate the up-to-date balance data into FINEOS. </a:t>
              </a:r>
              <a:r>
                <a:rPr lang="en-US" altLang="ko-KR" sz="800" b="0" dirty="0">
                  <a:solidFill>
                    <a:schemeClr val="tx1"/>
                  </a:solidFill>
                </a:rPr>
                <a:t>Past and new claims will be processed through FINEOS.</a:t>
              </a:r>
            </a:p>
            <a:p>
              <a:pPr marL="177800" indent="-177800">
                <a:spcAft>
                  <a:spcPts val="100"/>
                </a:spcAft>
                <a:tabLst>
                  <a:tab pos="177800" algn="l"/>
                </a:tabLst>
              </a:pPr>
              <a:r>
                <a:rPr lang="en-US" altLang="ko-KR" sz="800" dirty="0" smtClean="0">
                  <a:solidFill>
                    <a:srgbClr val="00B050"/>
                  </a:solidFill>
                </a:rPr>
                <a:t>(+)</a:t>
              </a:r>
              <a:r>
                <a:rPr lang="en-US" altLang="ko-KR" sz="800" dirty="0">
                  <a:solidFill>
                    <a:srgbClr val="00B050"/>
                  </a:solidFill>
                </a:rPr>
                <a:t>	</a:t>
              </a:r>
              <a:r>
                <a:rPr lang="en-US" altLang="ko-KR" sz="800" b="0" dirty="0" smtClean="0">
                  <a:solidFill>
                    <a:schemeClr val="tx1"/>
                  </a:solidFill>
                </a:rPr>
                <a:t>FINEOS will be able to have total amount claimed vs. total limit on policies to determine if incoming claims are validated</a:t>
              </a:r>
              <a:endParaRPr lang="en-US" altLang="ko-KR" sz="800" b="0" dirty="0">
                <a:solidFill>
                  <a:schemeClr val="tx1"/>
                </a:solidFill>
              </a:endParaRPr>
            </a:p>
            <a:p>
              <a:pPr marL="177800" indent="-177800">
                <a:spcAft>
                  <a:spcPts val="100"/>
                </a:spcAft>
                <a:tabLst>
                  <a:tab pos="177800" algn="l"/>
                </a:tabLst>
              </a:pPr>
              <a:r>
                <a:rPr lang="en-US" altLang="ko-KR" sz="800" dirty="0" smtClean="0">
                  <a:solidFill>
                    <a:srgbClr val="FF0000"/>
                  </a:solidFill>
                </a:rPr>
                <a:t>(-)</a:t>
              </a:r>
              <a:r>
                <a:rPr lang="en-US" altLang="ko-KR" sz="800" dirty="0">
                  <a:solidFill>
                    <a:srgbClr val="FF0000"/>
                  </a:solidFill>
                </a:rPr>
                <a:t>	</a:t>
              </a:r>
              <a:r>
                <a:rPr lang="en-US" altLang="ko-KR" sz="800" b="0" dirty="0" smtClean="0">
                  <a:solidFill>
                    <a:schemeClr val="tx1"/>
                  </a:solidFill>
                </a:rPr>
                <a:t>Balance information will not include claims details to determine benefit level limits on incoming claims</a:t>
              </a:r>
              <a:endParaRPr lang="ko-KR" altLang="en-US" sz="800" b="0" dirty="0">
                <a:solidFill>
                  <a:schemeClr val="tx1"/>
                </a:solidFill>
              </a:endParaRPr>
            </a:p>
          </p:txBody>
        </p:sp>
        <p:sp>
          <p:nvSpPr>
            <p:cNvPr id="550" name="Rectangle 549"/>
            <p:cNvSpPr/>
            <p:nvPr/>
          </p:nvSpPr>
          <p:spPr>
            <a:xfrm>
              <a:off x="6907761" y="3174499"/>
              <a:ext cx="162000" cy="162000"/>
            </a:xfrm>
            <a:prstGeom prst="rect">
              <a:avLst/>
            </a:prstGeom>
            <a:solidFill>
              <a:schemeClr val="accent1"/>
            </a:solid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ko-KR" sz="800" dirty="0" smtClean="0"/>
                <a:t>2</a:t>
              </a:r>
              <a:endParaRPr lang="ko-KR" altLang="en-US" sz="800" dirty="0"/>
            </a:p>
          </p:txBody>
        </p:sp>
        <p:sp>
          <p:nvSpPr>
            <p:cNvPr id="553" name="Rectangle 552"/>
            <p:cNvSpPr/>
            <p:nvPr/>
          </p:nvSpPr>
          <p:spPr>
            <a:xfrm>
              <a:off x="7069761" y="3174499"/>
              <a:ext cx="1980680" cy="162000"/>
            </a:xfrm>
            <a:prstGeom prst="rect">
              <a:avLst/>
            </a:prstGeom>
            <a:solidFill>
              <a:schemeClr val="accent1">
                <a:lumMod val="20000"/>
                <a:lumOff val="80000"/>
              </a:schemeClr>
            </a:solid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altLang="ko-KR" sz="800" dirty="0" smtClean="0">
                  <a:solidFill>
                    <a:schemeClr val="tx1"/>
                  </a:solidFill>
                </a:rPr>
                <a:t>Policy Balance Migration</a:t>
              </a:r>
              <a:endParaRPr lang="ko-KR" altLang="en-US" sz="800" dirty="0">
                <a:solidFill>
                  <a:schemeClr val="tx1"/>
                </a:solidFill>
              </a:endParaRPr>
            </a:p>
          </p:txBody>
        </p:sp>
      </p:grpSp>
      <p:grpSp>
        <p:nvGrpSpPr>
          <p:cNvPr id="568" name="Group 567"/>
          <p:cNvGrpSpPr/>
          <p:nvPr/>
        </p:nvGrpSpPr>
        <p:grpSpPr>
          <a:xfrm>
            <a:off x="6905951" y="4770782"/>
            <a:ext cx="2142680" cy="1547999"/>
            <a:chOff x="6907761" y="4770782"/>
            <a:chExt cx="2142680" cy="1547999"/>
          </a:xfrm>
        </p:grpSpPr>
        <p:sp>
          <p:nvSpPr>
            <p:cNvPr id="547" name="Rectangle 546"/>
            <p:cNvSpPr/>
            <p:nvPr/>
          </p:nvSpPr>
          <p:spPr>
            <a:xfrm>
              <a:off x="6907761" y="4932781"/>
              <a:ext cx="2142680" cy="1386000"/>
            </a:xfrm>
            <a:prstGeom prst="rect">
              <a:avLst/>
            </a:prstGeom>
            <a:solidFill>
              <a:schemeClr val="bg1"/>
            </a:solid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spcAft>
                  <a:spcPts val="100"/>
                </a:spcAft>
              </a:pPr>
              <a:r>
                <a:rPr lang="en-US" altLang="ko-KR" sz="800" u="sng" dirty="0" smtClean="0">
                  <a:solidFill>
                    <a:schemeClr val="tx1"/>
                  </a:solidFill>
                </a:rPr>
                <a:t>Details</a:t>
              </a:r>
              <a:r>
                <a:rPr lang="en-US" altLang="ko-KR" sz="800" dirty="0" smtClean="0">
                  <a:solidFill>
                    <a:schemeClr val="tx1"/>
                  </a:solidFill>
                </a:rPr>
                <a:t> : </a:t>
              </a:r>
              <a:r>
                <a:rPr lang="en-US" altLang="ko-KR" sz="800" b="0" dirty="0" smtClean="0">
                  <a:solidFill>
                    <a:schemeClr val="tx1"/>
                  </a:solidFill>
                </a:rPr>
                <a:t>Do not migrate any claims data into FINEOS. Any claims made prior to FINEOS </a:t>
              </a:r>
              <a:r>
                <a:rPr lang="en-US" altLang="ko-KR" sz="800" b="0" dirty="0" smtClean="0">
                  <a:solidFill>
                    <a:schemeClr val="tx1"/>
                  </a:solidFill>
                  <a:sym typeface="Wingdings" panose="05000000000000000000" pitchFamily="2" charset="2"/>
                </a:rPr>
                <a:t> </a:t>
              </a:r>
              <a:r>
                <a:rPr lang="en-US" altLang="ko-KR" sz="800" b="0" dirty="0" smtClean="0">
                  <a:solidFill>
                    <a:schemeClr val="tx1"/>
                  </a:solidFill>
                </a:rPr>
                <a:t>as-is processes / systems.</a:t>
              </a:r>
              <a:endParaRPr lang="en-US" altLang="ko-KR" sz="800" b="0" dirty="0">
                <a:solidFill>
                  <a:schemeClr val="tx1"/>
                </a:solidFill>
              </a:endParaRPr>
            </a:p>
            <a:p>
              <a:pPr marL="177800" indent="-177800">
                <a:spcAft>
                  <a:spcPts val="100"/>
                </a:spcAft>
                <a:tabLst>
                  <a:tab pos="177800" algn="l"/>
                </a:tabLst>
              </a:pPr>
              <a:r>
                <a:rPr lang="en-US" altLang="ko-KR" sz="800" dirty="0">
                  <a:solidFill>
                    <a:srgbClr val="00B050"/>
                  </a:solidFill>
                </a:rPr>
                <a:t>(+)	</a:t>
              </a:r>
              <a:r>
                <a:rPr lang="en-US" altLang="ko-KR" sz="800" b="0" dirty="0" smtClean="0">
                  <a:solidFill>
                    <a:schemeClr val="tx1"/>
                  </a:solidFill>
                </a:rPr>
                <a:t>No migration and analysis efforts to migrating claims history into FINEOS</a:t>
              </a:r>
              <a:endParaRPr lang="en-US" altLang="ko-KR" sz="800" b="0" dirty="0">
                <a:solidFill>
                  <a:schemeClr val="tx1"/>
                </a:solidFill>
              </a:endParaRPr>
            </a:p>
            <a:p>
              <a:pPr marL="177800" indent="-177800">
                <a:spcAft>
                  <a:spcPts val="100"/>
                </a:spcAft>
                <a:tabLst>
                  <a:tab pos="177800" algn="l"/>
                </a:tabLst>
              </a:pPr>
              <a:r>
                <a:rPr lang="en-US" altLang="ko-KR" sz="800" dirty="0">
                  <a:solidFill>
                    <a:srgbClr val="FF0000"/>
                  </a:solidFill>
                </a:rPr>
                <a:t>(-)	</a:t>
              </a:r>
              <a:r>
                <a:rPr lang="en-US" altLang="ko-KR" sz="800" b="0" dirty="0" smtClean="0">
                  <a:solidFill>
                    <a:schemeClr val="tx1"/>
                  </a:solidFill>
                </a:rPr>
                <a:t>No information on claims made previous to go-live of FINEOS</a:t>
              </a:r>
            </a:p>
            <a:p>
              <a:pPr marL="177800" indent="-177800">
                <a:spcAft>
                  <a:spcPts val="100"/>
                </a:spcAft>
                <a:tabLst>
                  <a:tab pos="177800" algn="l"/>
                </a:tabLst>
              </a:pPr>
              <a:r>
                <a:rPr lang="en-US" altLang="ko-KR" sz="800" dirty="0">
                  <a:solidFill>
                    <a:srgbClr val="FF0000"/>
                  </a:solidFill>
                </a:rPr>
                <a:t>(-)	</a:t>
              </a:r>
              <a:r>
                <a:rPr lang="en-US" altLang="ko-KR" sz="800" b="0" dirty="0">
                  <a:solidFill>
                    <a:schemeClr val="tx1"/>
                  </a:solidFill>
                </a:rPr>
                <a:t>No </a:t>
              </a:r>
              <a:r>
                <a:rPr lang="en-US" altLang="ko-KR" sz="800" b="0" dirty="0" smtClean="0">
                  <a:solidFill>
                    <a:schemeClr val="tx1"/>
                  </a:solidFill>
                </a:rPr>
                <a:t>limit / benefit calculations for no interface will be provided to retrieve such data from Core DB</a:t>
              </a:r>
              <a:endParaRPr lang="ko-KR" altLang="en-US" sz="800" b="0" dirty="0">
                <a:solidFill>
                  <a:schemeClr val="tx1"/>
                </a:solidFill>
              </a:endParaRPr>
            </a:p>
          </p:txBody>
        </p:sp>
        <p:sp>
          <p:nvSpPr>
            <p:cNvPr id="551" name="Rectangle 550"/>
            <p:cNvSpPr/>
            <p:nvPr/>
          </p:nvSpPr>
          <p:spPr>
            <a:xfrm>
              <a:off x="6907761" y="4770782"/>
              <a:ext cx="162000" cy="162000"/>
            </a:xfrm>
            <a:prstGeom prst="rect">
              <a:avLst/>
            </a:prstGeom>
            <a:solidFill>
              <a:schemeClr val="accent1"/>
            </a:solid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ko-KR" sz="800" dirty="0" smtClean="0"/>
                <a:t>3</a:t>
              </a:r>
              <a:endParaRPr lang="ko-KR" altLang="en-US" sz="800" dirty="0"/>
            </a:p>
          </p:txBody>
        </p:sp>
        <p:sp>
          <p:nvSpPr>
            <p:cNvPr id="554" name="Rectangle 553"/>
            <p:cNvSpPr/>
            <p:nvPr/>
          </p:nvSpPr>
          <p:spPr>
            <a:xfrm>
              <a:off x="7069761" y="4770782"/>
              <a:ext cx="1980680" cy="162000"/>
            </a:xfrm>
            <a:prstGeom prst="rect">
              <a:avLst/>
            </a:prstGeom>
            <a:solidFill>
              <a:schemeClr val="accent1">
                <a:lumMod val="20000"/>
                <a:lumOff val="80000"/>
              </a:schemeClr>
            </a:solid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altLang="ko-KR" sz="800" dirty="0" smtClean="0">
                  <a:solidFill>
                    <a:schemeClr val="tx1"/>
                  </a:solidFill>
                </a:rPr>
                <a:t>No Migration</a:t>
              </a:r>
              <a:endParaRPr lang="ko-KR" altLang="en-US" sz="800" dirty="0">
                <a:solidFill>
                  <a:schemeClr val="tx1"/>
                </a:solidFill>
              </a:endParaRPr>
            </a:p>
          </p:txBody>
        </p:sp>
      </p:grpSp>
      <p:sp>
        <p:nvSpPr>
          <p:cNvPr id="555" name="Rectangle 554"/>
          <p:cNvSpPr/>
          <p:nvPr/>
        </p:nvSpPr>
        <p:spPr>
          <a:xfrm>
            <a:off x="4473782" y="3028951"/>
            <a:ext cx="662761" cy="530224"/>
          </a:xfrm>
          <a:prstGeom prst="rect">
            <a:avLst/>
          </a:prstGeom>
          <a:pattFill prst="ltDnDiag">
            <a:fgClr>
              <a:schemeClr val="accent5">
                <a:lumMod val="10000"/>
                <a:lumOff val="90000"/>
              </a:schemeClr>
            </a:fgClr>
            <a:bgClr>
              <a:schemeClr val="bg1"/>
            </a:bgClr>
          </a:pattFill>
          <a:ln w="19050">
            <a:solidFill>
              <a:srgbClr val="C00000"/>
            </a:solidFill>
            <a:prstDash val="dash"/>
          </a:ln>
          <a:effectLst/>
        </p:spPr>
        <p:style>
          <a:lnRef idx="1">
            <a:schemeClr val="accent1"/>
          </a:lnRef>
          <a:fillRef idx="3">
            <a:schemeClr val="accent1"/>
          </a:fillRef>
          <a:effectRef idx="2">
            <a:schemeClr val="accent1"/>
          </a:effectRef>
          <a:fontRef idx="minor">
            <a:schemeClr val="lt1"/>
          </a:fontRef>
        </p:style>
        <p:txBody>
          <a:bodyPr rtlCol="0" anchor="t"/>
          <a:lstStyle/>
          <a:p>
            <a:pPr algn="ctr"/>
            <a:endParaRPr lang="ko-KR" altLang="en-US" dirty="0">
              <a:solidFill>
                <a:srgbClr val="C00000"/>
              </a:solidFill>
            </a:endParaRPr>
          </a:p>
        </p:txBody>
      </p:sp>
      <p:grpSp>
        <p:nvGrpSpPr>
          <p:cNvPr id="541" name="Group 540"/>
          <p:cNvGrpSpPr/>
          <p:nvPr/>
        </p:nvGrpSpPr>
        <p:grpSpPr>
          <a:xfrm>
            <a:off x="4530247" y="3067761"/>
            <a:ext cx="549831" cy="452605"/>
            <a:chOff x="4517607" y="3070154"/>
            <a:chExt cx="549831" cy="452605"/>
          </a:xfrm>
        </p:grpSpPr>
        <p:sp>
          <p:nvSpPr>
            <p:cNvPr id="423" name="Rectangle 422"/>
            <p:cNvSpPr/>
            <p:nvPr/>
          </p:nvSpPr>
          <p:spPr>
            <a:xfrm>
              <a:off x="4517607" y="3245760"/>
              <a:ext cx="549831" cy="276999"/>
            </a:xfrm>
            <a:prstGeom prst="rect">
              <a:avLst/>
            </a:prstGeom>
            <a:noFill/>
            <a:ln w="3175">
              <a:noFill/>
            </a:ln>
            <a:effectLst/>
          </p:spPr>
          <p:style>
            <a:lnRef idx="1">
              <a:schemeClr val="accent1"/>
            </a:lnRef>
            <a:fillRef idx="3">
              <a:schemeClr val="accent1"/>
            </a:fillRef>
            <a:effectRef idx="2">
              <a:schemeClr val="accent1"/>
            </a:effectRef>
            <a:fontRef idx="minor">
              <a:schemeClr val="lt1"/>
            </a:fontRef>
          </p:style>
          <p:txBody>
            <a:bodyPr wrap="none" lIns="0" tIns="0" rIns="0" bIns="0" rtlCol="0" anchor="ctr">
              <a:spAutoFit/>
            </a:bodyPr>
            <a:lstStyle/>
            <a:p>
              <a:r>
                <a:rPr lang="en-US" sz="600" dirty="0">
                  <a:solidFill>
                    <a:schemeClr val="tx1"/>
                  </a:solidFill>
                </a:rPr>
                <a:t>&lt;&lt;Migration</a:t>
              </a:r>
              <a:r>
                <a:rPr lang="en-US" sz="600" dirty="0" smtClean="0">
                  <a:solidFill>
                    <a:schemeClr val="tx1"/>
                  </a:solidFill>
                </a:rPr>
                <a:t>&gt;&gt;</a:t>
              </a:r>
              <a:r>
                <a:rPr lang="en-US" sz="600" b="0" dirty="0" smtClean="0">
                  <a:solidFill>
                    <a:schemeClr val="tx1"/>
                  </a:solidFill>
                </a:rPr>
                <a:t/>
              </a:r>
              <a:br>
                <a:rPr lang="en-US" sz="600" b="0" dirty="0" smtClean="0">
                  <a:solidFill>
                    <a:schemeClr val="tx1"/>
                  </a:solidFill>
                </a:rPr>
              </a:br>
              <a:r>
                <a:rPr lang="en-US" sz="600" b="0" dirty="0" smtClean="0">
                  <a:solidFill>
                    <a:schemeClr val="tx1"/>
                  </a:solidFill>
                </a:rPr>
                <a:t>Claim</a:t>
              </a:r>
              <a:r>
                <a:rPr lang="en-US" sz="600" b="0" dirty="0">
                  <a:solidFill>
                    <a:schemeClr val="tx1"/>
                  </a:solidFill>
                </a:rPr>
                <a:t>, </a:t>
              </a:r>
              <a:r>
                <a:rPr lang="en-US" sz="600" b="0" dirty="0" smtClean="0">
                  <a:solidFill>
                    <a:schemeClr val="tx1"/>
                  </a:solidFill>
                </a:rPr>
                <a:t>Provider,</a:t>
              </a:r>
              <a:br>
                <a:rPr lang="en-US" sz="600" b="0" dirty="0" smtClean="0">
                  <a:solidFill>
                    <a:schemeClr val="tx1"/>
                  </a:solidFill>
                </a:rPr>
              </a:br>
              <a:r>
                <a:rPr lang="en-US" sz="600" b="0" dirty="0" smtClean="0">
                  <a:solidFill>
                    <a:schemeClr val="tx1"/>
                  </a:solidFill>
                </a:rPr>
                <a:t>Product</a:t>
              </a:r>
              <a:endParaRPr lang="en-US" sz="600" b="0" dirty="0">
                <a:solidFill>
                  <a:schemeClr val="tx1"/>
                </a:solidFill>
              </a:endParaRPr>
            </a:p>
          </p:txBody>
        </p:sp>
        <p:sp>
          <p:nvSpPr>
            <p:cNvPr id="440" name="Oval 439"/>
            <p:cNvSpPr/>
            <p:nvPr/>
          </p:nvSpPr>
          <p:spPr>
            <a:xfrm>
              <a:off x="4517607" y="3070154"/>
              <a:ext cx="144000" cy="1440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800" dirty="0" smtClean="0"/>
                <a:t>3</a:t>
              </a:r>
              <a:endParaRPr lang="en-US" sz="800" dirty="0"/>
            </a:p>
          </p:txBody>
        </p:sp>
      </p:grpSp>
      <p:cxnSp>
        <p:nvCxnSpPr>
          <p:cNvPr id="420" name="Elbow Connector 419"/>
          <p:cNvCxnSpPr>
            <a:endCxn id="197" idx="1"/>
          </p:cNvCxnSpPr>
          <p:nvPr/>
        </p:nvCxnSpPr>
        <p:spPr>
          <a:xfrm rot="5400000" flipH="1" flipV="1">
            <a:off x="3808998" y="2970478"/>
            <a:ext cx="1755472" cy="380134"/>
          </a:xfrm>
          <a:prstGeom prst="bentConnector2">
            <a:avLst/>
          </a:prstGeom>
          <a:ln w="12700">
            <a:solidFill>
              <a:schemeClr val="bg2"/>
            </a:solidFill>
            <a:prstDash val="solid"/>
            <a:tailEnd type="triangle"/>
          </a:ln>
          <a:effectLst/>
        </p:spPr>
        <p:style>
          <a:lnRef idx="2">
            <a:schemeClr val="accent1"/>
          </a:lnRef>
          <a:fillRef idx="0">
            <a:schemeClr val="accent1"/>
          </a:fillRef>
          <a:effectRef idx="1">
            <a:schemeClr val="accent1"/>
          </a:effectRef>
          <a:fontRef idx="minor">
            <a:schemeClr val="tx1"/>
          </a:fontRef>
        </p:style>
      </p:cxnSp>
      <p:cxnSp>
        <p:nvCxnSpPr>
          <p:cNvPr id="5" name="Straight Connector 4"/>
          <p:cNvCxnSpPr/>
          <p:nvPr/>
        </p:nvCxnSpPr>
        <p:spPr>
          <a:xfrm>
            <a:off x="6824870" y="1399621"/>
            <a:ext cx="2304843"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9" name="Rectangle 8"/>
          <p:cNvSpPr/>
          <p:nvPr/>
        </p:nvSpPr>
        <p:spPr>
          <a:xfrm>
            <a:off x="6953614" y="1153400"/>
            <a:ext cx="2047355" cy="246221"/>
          </a:xfrm>
          <a:prstGeom prst="rect">
            <a:avLst/>
          </a:prstGeom>
        </p:spPr>
        <p:txBody>
          <a:bodyPr wrap="none">
            <a:spAutoFit/>
          </a:bodyPr>
          <a:lstStyle/>
          <a:p>
            <a:r>
              <a:rPr lang="en-US" altLang="ko-KR" sz="1000" dirty="0">
                <a:solidFill>
                  <a:schemeClr val="tx1"/>
                </a:solidFill>
              </a:rPr>
              <a:t>Claims Data Migration </a:t>
            </a:r>
            <a:r>
              <a:rPr lang="en-US" altLang="ko-KR" sz="1000" dirty="0" smtClean="0">
                <a:solidFill>
                  <a:schemeClr val="tx1"/>
                </a:solidFill>
              </a:rPr>
              <a:t>Options</a:t>
            </a:r>
            <a:endParaRPr lang="ko-KR" altLang="en-US" sz="1000" dirty="0">
              <a:solidFill>
                <a:schemeClr val="tx1"/>
              </a:solidFill>
            </a:endParaRPr>
          </a:p>
        </p:txBody>
      </p:sp>
      <p:sp>
        <p:nvSpPr>
          <p:cNvPr id="11" name="Freeform 10"/>
          <p:cNvSpPr/>
          <p:nvPr/>
        </p:nvSpPr>
        <p:spPr>
          <a:xfrm>
            <a:off x="5145206" y="2949677"/>
            <a:ext cx="1713609" cy="340265"/>
          </a:xfrm>
          <a:custGeom>
            <a:avLst/>
            <a:gdLst>
              <a:gd name="connsiteX0" fmla="*/ 0 w 1733266"/>
              <a:gd name="connsiteY0" fmla="*/ 218364 h 218364"/>
              <a:gd name="connsiteX1" fmla="*/ 1583140 w 1733266"/>
              <a:gd name="connsiteY1" fmla="*/ 218364 h 218364"/>
              <a:gd name="connsiteX2" fmla="*/ 1583140 w 1733266"/>
              <a:gd name="connsiteY2" fmla="*/ 0 h 218364"/>
              <a:gd name="connsiteX3" fmla="*/ 1733266 w 1733266"/>
              <a:gd name="connsiteY3" fmla="*/ 0 h 218364"/>
            </a:gdLst>
            <a:ahLst/>
            <a:cxnLst>
              <a:cxn ang="0">
                <a:pos x="connsiteX0" y="connsiteY0"/>
              </a:cxn>
              <a:cxn ang="0">
                <a:pos x="connsiteX1" y="connsiteY1"/>
              </a:cxn>
              <a:cxn ang="0">
                <a:pos x="connsiteX2" y="connsiteY2"/>
              </a:cxn>
              <a:cxn ang="0">
                <a:pos x="connsiteX3" y="connsiteY3"/>
              </a:cxn>
            </a:cxnLst>
            <a:rect l="l" t="t" r="r" b="b"/>
            <a:pathLst>
              <a:path w="1733266" h="218364">
                <a:moveTo>
                  <a:pt x="0" y="218364"/>
                </a:moveTo>
                <a:lnTo>
                  <a:pt x="1583140" y="218364"/>
                </a:lnTo>
                <a:lnTo>
                  <a:pt x="1583140" y="0"/>
                </a:lnTo>
                <a:lnTo>
                  <a:pt x="1733266" y="0"/>
                </a:lnTo>
              </a:path>
            </a:pathLst>
          </a:custGeom>
          <a:noFill/>
          <a:ln w="19050">
            <a:solidFill>
              <a:srgbClr val="C00000"/>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ko-KR" i="1" dirty="0" smtClean="0">
                <a:solidFill>
                  <a:srgbClr val="C00000"/>
                </a:solidFill>
              </a:rPr>
              <a:t>Recommended</a:t>
            </a:r>
            <a:br>
              <a:rPr lang="en-US" altLang="ko-KR" i="1" dirty="0" smtClean="0">
                <a:solidFill>
                  <a:srgbClr val="C00000"/>
                </a:solidFill>
              </a:rPr>
            </a:br>
            <a:r>
              <a:rPr lang="en-US" altLang="ko-KR" i="1" dirty="0" smtClean="0">
                <a:solidFill>
                  <a:srgbClr val="C00000"/>
                </a:solidFill>
              </a:rPr>
              <a:t>Approach</a:t>
            </a:r>
            <a:endParaRPr lang="ko-KR" altLang="en-US" i="1" dirty="0">
              <a:solidFill>
                <a:srgbClr val="C00000"/>
              </a:solidFill>
            </a:endParaRPr>
          </a:p>
        </p:txBody>
      </p:sp>
    </p:spTree>
    <p:extLst>
      <p:ext uri="{BB962C8B-B14F-4D97-AF65-F5344CB8AC3E}">
        <p14:creationId xmlns:p14="http://schemas.microsoft.com/office/powerpoint/2010/main" val="2695457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smtClean="0"/>
              <a:t>Target Architecture</a:t>
            </a:r>
            <a:endParaRPr lang="ko-KR" altLang="en-US" dirty="0"/>
          </a:p>
        </p:txBody>
      </p:sp>
    </p:spTree>
    <p:extLst>
      <p:ext uri="{BB962C8B-B14F-4D97-AF65-F5344CB8AC3E}">
        <p14:creationId xmlns:p14="http://schemas.microsoft.com/office/powerpoint/2010/main" val="31020276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tLang="ko-KR" dirty="0" smtClean="0"/>
              <a:t>Infrastructure Architecture</a:t>
            </a:r>
            <a:endParaRPr lang="ko-KR" altLang="en-US" dirty="0"/>
          </a:p>
        </p:txBody>
      </p:sp>
      <p:sp>
        <p:nvSpPr>
          <p:cNvPr id="3" name="Text Placeholder 2"/>
          <p:cNvSpPr>
            <a:spLocks noGrp="1"/>
          </p:cNvSpPr>
          <p:nvPr>
            <p:ph type="body" sz="quarter" idx="10"/>
          </p:nvPr>
        </p:nvSpPr>
        <p:spPr/>
        <p:txBody>
          <a:bodyPr/>
          <a:lstStyle/>
          <a:p>
            <a:endParaRPr lang="ko-KR" altLang="en-US"/>
          </a:p>
        </p:txBody>
      </p:sp>
    </p:spTree>
    <p:extLst>
      <p:ext uri="{BB962C8B-B14F-4D97-AF65-F5344CB8AC3E}">
        <p14:creationId xmlns:p14="http://schemas.microsoft.com/office/powerpoint/2010/main" val="15175998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11" name="Object 10" hidden="1"/>
          <p:cNvGraphicFramePr>
            <a:graphicFrameLocks noChangeAspect="1"/>
          </p:cNvGraphicFramePr>
          <p:nvPr>
            <p:custDataLst>
              <p:tags r:id="rId2"/>
            </p:custDataLs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9622"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0" y="0"/>
                        <a:ext cx="158750" cy="158750"/>
                      </a:xfrm>
                      <a:prstGeom prst="rect">
                        <a:avLst/>
                      </a:prstGeom>
                    </p:spPr>
                  </p:pic>
                </p:oleObj>
              </mc:Fallback>
            </mc:AlternateContent>
          </a:graphicData>
        </a:graphic>
      </p:graphicFrame>
      <p:sp>
        <p:nvSpPr>
          <p:cNvPr id="2" name="Titre 1"/>
          <p:cNvSpPr>
            <a:spLocks noGrp="1"/>
          </p:cNvSpPr>
          <p:nvPr>
            <p:ph type="title"/>
            <p:custDataLst>
              <p:tags r:id="rId3"/>
            </p:custDataLst>
          </p:nvPr>
        </p:nvSpPr>
        <p:spPr/>
        <p:txBody>
          <a:bodyPr>
            <a:normAutofit/>
          </a:bodyPr>
          <a:lstStyle/>
          <a:p>
            <a:r>
              <a:rPr lang="fr-FR" dirty="0" smtClean="0"/>
              <a:t>Infrastructure Architecture</a:t>
            </a:r>
            <a:endParaRPr lang="en-US" sz="2000" i="1" dirty="0"/>
          </a:p>
        </p:txBody>
      </p:sp>
      <p:sp>
        <p:nvSpPr>
          <p:cNvPr id="4" name="Text Placeholder 3"/>
          <p:cNvSpPr>
            <a:spLocks noGrp="1"/>
          </p:cNvSpPr>
          <p:nvPr>
            <p:ph type="body" sz="quarter" idx="13"/>
          </p:nvPr>
        </p:nvSpPr>
        <p:spPr>
          <a:solidFill>
            <a:schemeClr val="bg1">
              <a:lumMod val="95000"/>
            </a:schemeClr>
          </a:solidFill>
          <a:ln>
            <a:noFill/>
          </a:ln>
          <a:effectLst>
            <a:outerShdw blurRad="50800" dist="38100" dir="2700000" algn="tl" rotWithShape="0">
              <a:prstClr val="black">
                <a:alpha val="40000"/>
              </a:prstClr>
            </a:outerShdw>
          </a:effectLst>
        </p:spPr>
        <p:txBody>
          <a:bodyPr vert="horz" lIns="72000" tIns="46800" rIns="72000" bIns="46800" rtlCol="0" anchor="t">
            <a:spAutoFit/>
          </a:bodyPr>
          <a:lstStyle/>
          <a:p>
            <a:pPr marL="0" indent="0">
              <a:buNone/>
            </a:pPr>
            <a:r>
              <a:rPr lang="en-US" altLang="ko-KR" dirty="0"/>
              <a:t>Infrastructure Framework &amp; Implementation Approach</a:t>
            </a:r>
          </a:p>
        </p:txBody>
      </p:sp>
      <p:sp>
        <p:nvSpPr>
          <p:cNvPr id="3" name="Espace réservé du numéro de diapositive 2"/>
          <p:cNvSpPr>
            <a:spLocks noGrp="1"/>
          </p:cNvSpPr>
          <p:nvPr>
            <p:ph type="sldNum" sz="quarter" idx="4"/>
            <p:custDataLst>
              <p:tags r:id="rId4"/>
            </p:custDataLst>
          </p:nvPr>
        </p:nvSpPr>
        <p:spPr>
          <a:prstGeom prst="rect">
            <a:avLst/>
          </a:prstGeom>
        </p:spPr>
        <p:txBody>
          <a:bodyPr/>
          <a:lstStyle/>
          <a:p>
            <a:pPr>
              <a:defRPr/>
            </a:pPr>
            <a:fld id="{B3FDAA44-EDE0-4090-9BA4-4F03F87F064E}" type="slidenum">
              <a:rPr lang="fr-FR" smtClean="0">
                <a:latin typeface="+mj-lt"/>
              </a:rPr>
              <a:pPr>
                <a:defRPr/>
              </a:pPr>
              <a:t>31</a:t>
            </a:fld>
            <a:endParaRPr lang="fr-FR" dirty="0">
              <a:latin typeface="+mj-lt"/>
            </a:endParaRPr>
          </a:p>
        </p:txBody>
      </p:sp>
      <p:sp>
        <p:nvSpPr>
          <p:cNvPr id="78" name="Rounded Rectangle 3"/>
          <p:cNvSpPr/>
          <p:nvPr/>
        </p:nvSpPr>
        <p:spPr>
          <a:xfrm>
            <a:off x="777000" y="4180892"/>
            <a:ext cx="4536280" cy="1936750"/>
          </a:xfrm>
          <a:prstGeom prst="rect">
            <a:avLst/>
          </a:prstGeom>
          <a:solidFill>
            <a:srgbClr val="4BACC6">
              <a:lumMod val="40000"/>
              <a:lumOff val="60000"/>
            </a:srgbClr>
          </a:solidFill>
          <a:ln w="9525" cap="flat" cmpd="sng" algn="ctr">
            <a:solidFill>
              <a:schemeClr val="bg1">
                <a:lumMod val="50000"/>
              </a:schemeClr>
            </a:solidFill>
            <a:prstDash val="solid"/>
          </a:ln>
          <a:effectLst/>
        </p:spPr>
        <p:txBody>
          <a:bodyPr lIns="36000" tIns="36000" rIns="36000" bIns="36000"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100" b="1" i="0" u="none" strike="noStrike" kern="0" cap="none" spc="0" normalizeH="0" baseline="0" noProof="0" dirty="0" smtClean="0">
                <a:ln>
                  <a:noFill/>
                </a:ln>
                <a:solidFill>
                  <a:srgbClr val="0070C0"/>
                </a:solidFill>
                <a:effectLst/>
                <a:uLnTx/>
                <a:uFillTx/>
                <a:latin typeface="+mn-lt"/>
                <a:ea typeface="+mn-ea"/>
                <a:cs typeface="+mn-cs"/>
              </a:rPr>
              <a:t>Infrastructure Services</a:t>
            </a:r>
            <a:endParaRPr kumimoji="0" lang="en-GB" sz="1100" b="1" i="0" u="none" strike="noStrike" kern="0" cap="none" spc="0" normalizeH="0" baseline="0" noProof="0" dirty="0">
              <a:ln>
                <a:noFill/>
              </a:ln>
              <a:solidFill>
                <a:srgbClr val="0070C0"/>
              </a:solidFill>
              <a:effectLst/>
              <a:uLnTx/>
              <a:uFillTx/>
              <a:latin typeface="+mn-lt"/>
              <a:ea typeface="+mn-ea"/>
              <a:cs typeface="+mn-cs"/>
            </a:endParaRPr>
          </a:p>
        </p:txBody>
      </p:sp>
      <p:sp>
        <p:nvSpPr>
          <p:cNvPr id="79" name="Rounded Rectangle 3"/>
          <p:cNvSpPr/>
          <p:nvPr/>
        </p:nvSpPr>
        <p:spPr>
          <a:xfrm>
            <a:off x="777000" y="1268413"/>
            <a:ext cx="4536280" cy="2844000"/>
          </a:xfrm>
          <a:prstGeom prst="rect">
            <a:avLst/>
          </a:prstGeom>
          <a:solidFill>
            <a:srgbClr val="4BACC6">
              <a:lumMod val="40000"/>
              <a:lumOff val="60000"/>
            </a:srgbClr>
          </a:solidFill>
          <a:ln w="9525" cap="flat" cmpd="sng" algn="ctr">
            <a:solidFill>
              <a:schemeClr val="bg1">
                <a:lumMod val="50000"/>
              </a:schemeClr>
            </a:solidFill>
            <a:prstDash val="solid"/>
          </a:ln>
          <a:effectLst/>
        </p:spPr>
        <p:txBody>
          <a:bodyPr lIns="36000" tIns="36000" rIns="36000" bIns="36000"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100" b="1" i="0" u="none" strike="noStrike" kern="0" cap="none" spc="0" normalizeH="0" baseline="0" noProof="0" dirty="0" smtClean="0">
                <a:ln>
                  <a:noFill/>
                </a:ln>
                <a:solidFill>
                  <a:srgbClr val="0070C0"/>
                </a:solidFill>
                <a:effectLst/>
                <a:uLnTx/>
                <a:uFillTx/>
                <a:latin typeface="+mn-lt"/>
                <a:ea typeface="+mn-ea"/>
                <a:cs typeface="+mn-cs"/>
              </a:rPr>
              <a:t>Application Platform Services</a:t>
            </a:r>
            <a:endParaRPr kumimoji="0" lang="en-GB" sz="1100" b="1" i="0" u="none" strike="noStrike" kern="0" cap="none" spc="0" normalizeH="0" baseline="0" noProof="0" dirty="0">
              <a:ln>
                <a:noFill/>
              </a:ln>
              <a:solidFill>
                <a:srgbClr val="0070C0"/>
              </a:solidFill>
              <a:effectLst/>
              <a:uLnTx/>
              <a:uFillTx/>
              <a:latin typeface="+mn-lt"/>
              <a:ea typeface="+mn-ea"/>
              <a:cs typeface="+mn-cs"/>
            </a:endParaRPr>
          </a:p>
        </p:txBody>
      </p:sp>
      <p:sp>
        <p:nvSpPr>
          <p:cNvPr id="80" name="Rounded Rectangle 7"/>
          <p:cNvSpPr/>
          <p:nvPr/>
        </p:nvSpPr>
        <p:spPr>
          <a:xfrm>
            <a:off x="930827" y="1532306"/>
            <a:ext cx="1330689" cy="1421785"/>
          </a:xfrm>
          <a:prstGeom prst="rect">
            <a:avLst/>
          </a:prstGeom>
          <a:solidFill>
            <a:srgbClr val="4BACC6">
              <a:lumMod val="20000"/>
              <a:lumOff val="80000"/>
            </a:srgbClr>
          </a:solidFill>
          <a:ln w="9525" cap="flat" cmpd="sng" algn="ctr">
            <a:solidFill>
              <a:schemeClr val="bg1">
                <a:lumMod val="50000"/>
              </a:schemeClr>
            </a:solidFill>
            <a:prstDash val="solid"/>
          </a:ln>
          <a:effectLst/>
        </p:spPr>
        <p:txBody>
          <a:bodyPr lIns="36000" tIns="36000" rIns="36000" bIns="36000"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900" b="1" i="0" u="none" strike="noStrike" kern="0" cap="none" spc="0" normalizeH="0" baseline="0" noProof="0" dirty="0" smtClean="0">
                <a:ln>
                  <a:noFill/>
                </a:ln>
                <a:solidFill>
                  <a:srgbClr val="0070C0"/>
                </a:solidFill>
                <a:effectLst/>
                <a:uLnTx/>
                <a:uFillTx/>
                <a:latin typeface="+mn-lt"/>
                <a:ea typeface="+mn-ea"/>
                <a:cs typeface="+mn-cs"/>
              </a:rPr>
              <a:t>Application Hosting</a:t>
            </a:r>
            <a:endParaRPr kumimoji="0" lang="en-GB" sz="900" b="1" i="0" u="none" strike="noStrike" kern="0" cap="none" spc="0" normalizeH="0" baseline="0" noProof="0" dirty="0">
              <a:ln>
                <a:noFill/>
              </a:ln>
              <a:solidFill>
                <a:srgbClr val="0070C0"/>
              </a:solidFill>
              <a:effectLst/>
              <a:uLnTx/>
              <a:uFillTx/>
              <a:latin typeface="+mn-lt"/>
              <a:ea typeface="+mn-ea"/>
              <a:cs typeface="+mn-cs"/>
            </a:endParaRPr>
          </a:p>
        </p:txBody>
      </p:sp>
      <p:sp>
        <p:nvSpPr>
          <p:cNvPr id="81" name="Rounded Rectangle 8"/>
          <p:cNvSpPr/>
          <p:nvPr/>
        </p:nvSpPr>
        <p:spPr>
          <a:xfrm>
            <a:off x="2379795" y="1532306"/>
            <a:ext cx="1330689" cy="1421785"/>
          </a:xfrm>
          <a:prstGeom prst="rect">
            <a:avLst/>
          </a:prstGeom>
          <a:solidFill>
            <a:srgbClr val="4BACC6">
              <a:lumMod val="20000"/>
              <a:lumOff val="80000"/>
            </a:srgbClr>
          </a:solidFill>
          <a:ln w="9525" cap="flat" cmpd="sng" algn="ctr">
            <a:solidFill>
              <a:schemeClr val="bg1">
                <a:lumMod val="50000"/>
              </a:schemeClr>
            </a:solidFill>
            <a:prstDash val="solid"/>
          </a:ln>
          <a:effectLst/>
        </p:spPr>
        <p:txBody>
          <a:bodyPr lIns="36000" tIns="36000" rIns="36000" bIns="36000"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900" b="1" i="0" u="none" strike="noStrike" kern="0" cap="none" spc="0" normalizeH="0" baseline="0" noProof="0" dirty="0" smtClean="0">
                <a:ln>
                  <a:noFill/>
                </a:ln>
                <a:solidFill>
                  <a:srgbClr val="0070C0"/>
                </a:solidFill>
                <a:effectLst/>
                <a:uLnTx/>
                <a:uFillTx/>
                <a:latin typeface="+mn-lt"/>
                <a:ea typeface="+mn-ea"/>
                <a:cs typeface="+mn-cs"/>
              </a:rPr>
              <a:t>Development</a:t>
            </a:r>
            <a:endParaRPr kumimoji="0" lang="en-GB" sz="900" b="1" i="0" u="none" strike="noStrike" kern="0" cap="none" spc="0" normalizeH="0" baseline="0" noProof="0" dirty="0">
              <a:ln>
                <a:noFill/>
              </a:ln>
              <a:solidFill>
                <a:srgbClr val="0070C0"/>
              </a:solidFill>
              <a:effectLst/>
              <a:uLnTx/>
              <a:uFillTx/>
              <a:latin typeface="+mn-lt"/>
              <a:ea typeface="+mn-ea"/>
              <a:cs typeface="+mn-cs"/>
            </a:endParaRPr>
          </a:p>
        </p:txBody>
      </p:sp>
      <p:sp>
        <p:nvSpPr>
          <p:cNvPr id="82" name="Rounded Rectangle 9"/>
          <p:cNvSpPr/>
          <p:nvPr/>
        </p:nvSpPr>
        <p:spPr>
          <a:xfrm>
            <a:off x="3828764" y="1532306"/>
            <a:ext cx="1330689" cy="1421785"/>
          </a:xfrm>
          <a:prstGeom prst="rect">
            <a:avLst/>
          </a:prstGeom>
          <a:solidFill>
            <a:srgbClr val="4BACC6">
              <a:lumMod val="20000"/>
              <a:lumOff val="80000"/>
            </a:srgbClr>
          </a:solidFill>
          <a:ln w="9525" cap="flat" cmpd="sng" algn="ctr">
            <a:solidFill>
              <a:schemeClr val="bg1">
                <a:lumMod val="50000"/>
              </a:schemeClr>
            </a:solidFill>
            <a:prstDash val="solid"/>
          </a:ln>
          <a:effectLst/>
        </p:spPr>
        <p:txBody>
          <a:bodyPr lIns="36000" tIns="36000" rIns="36000" bIns="36000"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900" b="1" i="0" u="none" strike="noStrike" kern="0" cap="none" spc="0" normalizeH="0" baseline="0" noProof="0" dirty="0" smtClean="0">
                <a:ln>
                  <a:noFill/>
                </a:ln>
                <a:solidFill>
                  <a:srgbClr val="0070C0"/>
                </a:solidFill>
                <a:effectLst/>
                <a:uLnTx/>
                <a:uFillTx/>
                <a:latin typeface="+mn-lt"/>
                <a:ea typeface="+mn-ea"/>
                <a:cs typeface="+mn-cs"/>
              </a:rPr>
              <a:t>End user services</a:t>
            </a:r>
            <a:endParaRPr kumimoji="0" lang="en-GB" sz="900" b="1" i="0" u="none" strike="noStrike" kern="0" cap="none" spc="0" normalizeH="0" baseline="0" noProof="0" dirty="0">
              <a:ln>
                <a:noFill/>
              </a:ln>
              <a:solidFill>
                <a:srgbClr val="0070C0"/>
              </a:solidFill>
              <a:effectLst/>
              <a:uLnTx/>
              <a:uFillTx/>
              <a:latin typeface="+mn-lt"/>
              <a:ea typeface="+mn-ea"/>
              <a:cs typeface="+mn-cs"/>
            </a:endParaRPr>
          </a:p>
        </p:txBody>
      </p:sp>
      <p:sp>
        <p:nvSpPr>
          <p:cNvPr id="83" name="Rounded Rectangle 10"/>
          <p:cNvSpPr/>
          <p:nvPr/>
        </p:nvSpPr>
        <p:spPr>
          <a:xfrm>
            <a:off x="930826" y="3018940"/>
            <a:ext cx="4228626" cy="473929"/>
          </a:xfrm>
          <a:prstGeom prst="rect">
            <a:avLst/>
          </a:prstGeom>
          <a:solidFill>
            <a:srgbClr val="4BACC6">
              <a:lumMod val="20000"/>
              <a:lumOff val="80000"/>
            </a:srgbClr>
          </a:solidFill>
          <a:ln w="9525" cap="flat" cmpd="sng" algn="ctr">
            <a:solidFill>
              <a:schemeClr val="bg1">
                <a:lumMod val="50000"/>
              </a:schemeClr>
            </a:solidFill>
            <a:prstDash val="solid"/>
          </a:ln>
          <a:effectLst/>
        </p:spPr>
        <p:txBody>
          <a:bodyPr lIns="36000" tIns="36000" rIns="36000" bIns="36000"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900" b="1" i="0" u="none" strike="noStrike" kern="0" cap="none" spc="0" normalizeH="0" baseline="0" noProof="0" dirty="0" smtClean="0">
                <a:ln>
                  <a:noFill/>
                </a:ln>
                <a:solidFill>
                  <a:srgbClr val="0070C0"/>
                </a:solidFill>
                <a:effectLst/>
                <a:uLnTx/>
                <a:uFillTx/>
                <a:latin typeface="+mn-lt"/>
                <a:ea typeface="+mn-ea"/>
                <a:cs typeface="+mn-cs"/>
              </a:rPr>
              <a:t>Common Infrastructure Services</a:t>
            </a:r>
            <a:endParaRPr kumimoji="0" lang="en-GB" sz="900" b="1" i="0" u="none" strike="noStrike" kern="0" cap="none" spc="0" normalizeH="0" baseline="0" noProof="0" dirty="0">
              <a:ln>
                <a:noFill/>
              </a:ln>
              <a:solidFill>
                <a:srgbClr val="0070C0"/>
              </a:solidFill>
              <a:effectLst/>
              <a:uLnTx/>
              <a:uFillTx/>
              <a:latin typeface="+mn-lt"/>
              <a:ea typeface="+mn-ea"/>
              <a:cs typeface="+mn-cs"/>
            </a:endParaRPr>
          </a:p>
        </p:txBody>
      </p:sp>
      <p:sp>
        <p:nvSpPr>
          <p:cNvPr id="84" name="Rounded Rectangle 11"/>
          <p:cNvSpPr/>
          <p:nvPr/>
        </p:nvSpPr>
        <p:spPr>
          <a:xfrm>
            <a:off x="930826" y="3556871"/>
            <a:ext cx="4228626" cy="473929"/>
          </a:xfrm>
          <a:prstGeom prst="rect">
            <a:avLst/>
          </a:prstGeom>
          <a:solidFill>
            <a:srgbClr val="4BACC6">
              <a:lumMod val="20000"/>
              <a:lumOff val="80000"/>
            </a:srgbClr>
          </a:solidFill>
          <a:ln w="9525" cap="flat" cmpd="sng" algn="ctr">
            <a:solidFill>
              <a:schemeClr val="bg1">
                <a:lumMod val="50000"/>
              </a:schemeClr>
            </a:solidFill>
            <a:prstDash val="solid"/>
          </a:ln>
          <a:effectLst/>
        </p:spPr>
        <p:txBody>
          <a:bodyPr lIns="36000" tIns="36000" rIns="36000" bIns="36000"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900" b="1" i="0" u="none" strike="noStrike" kern="0" cap="none" spc="0" normalizeH="0" baseline="0" noProof="0" dirty="0" smtClean="0">
                <a:ln>
                  <a:noFill/>
                </a:ln>
                <a:solidFill>
                  <a:srgbClr val="0070C0"/>
                </a:solidFill>
                <a:effectLst/>
                <a:uLnTx/>
                <a:uFillTx/>
                <a:latin typeface="+mn-lt"/>
                <a:ea typeface="+mn-ea"/>
                <a:cs typeface="+mn-cs"/>
              </a:rPr>
              <a:t>Operating Environments</a:t>
            </a:r>
            <a:endParaRPr kumimoji="0" lang="en-GB" sz="900" b="1" i="0" u="none" strike="noStrike" kern="0" cap="none" spc="0" normalizeH="0" baseline="0" noProof="0" dirty="0">
              <a:ln>
                <a:noFill/>
              </a:ln>
              <a:solidFill>
                <a:srgbClr val="0070C0"/>
              </a:solidFill>
              <a:effectLst/>
              <a:uLnTx/>
              <a:uFillTx/>
              <a:latin typeface="+mn-lt"/>
              <a:ea typeface="+mn-ea"/>
              <a:cs typeface="+mn-cs"/>
            </a:endParaRPr>
          </a:p>
        </p:txBody>
      </p:sp>
      <p:grpSp>
        <p:nvGrpSpPr>
          <p:cNvPr id="13" name="Group 12"/>
          <p:cNvGrpSpPr/>
          <p:nvPr/>
        </p:nvGrpSpPr>
        <p:grpSpPr>
          <a:xfrm>
            <a:off x="1438123" y="3215821"/>
            <a:ext cx="3214032" cy="213479"/>
            <a:chOff x="1082720" y="3441829"/>
            <a:chExt cx="3214032" cy="213479"/>
          </a:xfrm>
        </p:grpSpPr>
        <p:sp>
          <p:nvSpPr>
            <p:cNvPr id="85" name="Rounded Rectangle 1"/>
            <p:cNvSpPr/>
            <p:nvPr/>
          </p:nvSpPr>
          <p:spPr>
            <a:xfrm>
              <a:off x="1082720" y="3441829"/>
              <a:ext cx="751269" cy="213479"/>
            </a:xfrm>
            <a:prstGeom prst="rect">
              <a:avLst/>
            </a:prstGeom>
            <a:solidFill>
              <a:schemeClr val="tx1"/>
            </a:solidFill>
            <a:ln w="9525" cap="flat" cmpd="sng" algn="ctr">
              <a:solidFill>
                <a:schemeClr val="bg1">
                  <a:lumMod val="50000"/>
                </a:schemeClr>
              </a:solid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600" b="0" i="0" u="none" strike="noStrike" kern="0" cap="none" spc="0" normalizeH="0" baseline="0" noProof="0" dirty="0" smtClean="0">
                  <a:ln>
                    <a:noFill/>
                  </a:ln>
                  <a:solidFill>
                    <a:schemeClr val="bg1"/>
                  </a:solidFill>
                  <a:effectLst/>
                  <a:uLnTx/>
                  <a:uFillTx/>
                  <a:latin typeface="+mn-lt"/>
                  <a:ea typeface="+mn-ea"/>
                  <a:cs typeface="+mn-cs"/>
                </a:rPr>
                <a:t>Database Services</a:t>
              </a:r>
              <a:endParaRPr kumimoji="0" lang="en-GB" sz="600" b="0" i="0" u="none" strike="noStrike" kern="0" cap="none" spc="0" normalizeH="0" baseline="0" noProof="0" dirty="0">
                <a:ln>
                  <a:noFill/>
                </a:ln>
                <a:solidFill>
                  <a:schemeClr val="bg1"/>
                </a:solidFill>
                <a:effectLst/>
                <a:uLnTx/>
                <a:uFillTx/>
                <a:latin typeface="+mn-lt"/>
                <a:ea typeface="+mn-ea"/>
                <a:cs typeface="+mn-cs"/>
              </a:endParaRPr>
            </a:p>
          </p:txBody>
        </p:sp>
        <p:sp>
          <p:nvSpPr>
            <p:cNvPr id="86" name="Rounded Rectangle 1"/>
            <p:cNvSpPr/>
            <p:nvPr/>
          </p:nvSpPr>
          <p:spPr>
            <a:xfrm>
              <a:off x="1903641" y="3441829"/>
              <a:ext cx="751269" cy="213479"/>
            </a:xfrm>
            <a:prstGeom prst="rect">
              <a:avLst/>
            </a:prstGeom>
            <a:solidFill>
              <a:schemeClr val="tx1"/>
            </a:solidFill>
            <a:ln w="9525" cap="flat" cmpd="sng" algn="ctr">
              <a:solidFill>
                <a:schemeClr val="bg1">
                  <a:lumMod val="50000"/>
                </a:schemeClr>
              </a:solid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600" b="0" i="0" u="none" strike="noStrike" kern="0" cap="none" spc="0" normalizeH="0" baseline="0" noProof="0" dirty="0" smtClean="0">
                  <a:ln>
                    <a:noFill/>
                  </a:ln>
                  <a:solidFill>
                    <a:schemeClr val="bg1"/>
                  </a:solidFill>
                  <a:effectLst/>
                  <a:uLnTx/>
                  <a:uFillTx/>
                  <a:latin typeface="+mn-lt"/>
                  <a:ea typeface="+mn-ea"/>
                  <a:cs typeface="+mn-cs"/>
                </a:rPr>
                <a:t>Messaging Services</a:t>
              </a:r>
              <a:endParaRPr kumimoji="0" lang="en-GB" sz="600" b="0" i="0" u="none" strike="noStrike" kern="0" cap="none" spc="0" normalizeH="0" baseline="0" noProof="0" dirty="0">
                <a:ln>
                  <a:noFill/>
                </a:ln>
                <a:solidFill>
                  <a:schemeClr val="bg1"/>
                </a:solidFill>
                <a:effectLst/>
                <a:uLnTx/>
                <a:uFillTx/>
                <a:latin typeface="+mn-lt"/>
                <a:ea typeface="+mn-ea"/>
                <a:cs typeface="+mn-cs"/>
              </a:endParaRPr>
            </a:p>
          </p:txBody>
        </p:sp>
        <p:sp>
          <p:nvSpPr>
            <p:cNvPr id="87" name="Rounded Rectangle 1"/>
            <p:cNvSpPr/>
            <p:nvPr/>
          </p:nvSpPr>
          <p:spPr>
            <a:xfrm>
              <a:off x="2724562" y="3441829"/>
              <a:ext cx="751269" cy="213479"/>
            </a:xfrm>
            <a:prstGeom prst="rect">
              <a:avLst/>
            </a:prstGeom>
            <a:solidFill>
              <a:schemeClr val="tx1"/>
            </a:solidFill>
            <a:ln w="9525" cap="flat" cmpd="sng" algn="ctr">
              <a:solidFill>
                <a:schemeClr val="bg1">
                  <a:lumMod val="50000"/>
                </a:schemeClr>
              </a:solid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600" b="0" i="0" u="none" strike="noStrike" kern="0" cap="none" spc="0" normalizeH="0" baseline="0" noProof="0" dirty="0" smtClean="0">
                  <a:ln>
                    <a:noFill/>
                  </a:ln>
                  <a:solidFill>
                    <a:schemeClr val="bg1"/>
                  </a:solidFill>
                  <a:effectLst/>
                  <a:uLnTx/>
                  <a:uFillTx/>
                  <a:latin typeface="+mn-lt"/>
                  <a:ea typeface="+mn-ea"/>
                  <a:cs typeface="+mn-cs"/>
                </a:rPr>
                <a:t>Enterprise Integration Services</a:t>
              </a:r>
              <a:endParaRPr kumimoji="0" lang="en-GB" sz="600" b="0" i="0" u="none" strike="noStrike" kern="0" cap="none" spc="0" normalizeH="0" baseline="0" noProof="0" dirty="0">
                <a:ln>
                  <a:noFill/>
                </a:ln>
                <a:solidFill>
                  <a:schemeClr val="bg1"/>
                </a:solidFill>
                <a:effectLst/>
                <a:uLnTx/>
                <a:uFillTx/>
                <a:latin typeface="+mn-lt"/>
                <a:ea typeface="+mn-ea"/>
                <a:cs typeface="+mn-cs"/>
              </a:endParaRPr>
            </a:p>
          </p:txBody>
        </p:sp>
        <p:sp>
          <p:nvSpPr>
            <p:cNvPr id="88" name="Rounded Rectangle 1"/>
            <p:cNvSpPr/>
            <p:nvPr/>
          </p:nvSpPr>
          <p:spPr>
            <a:xfrm>
              <a:off x="3545483" y="3441829"/>
              <a:ext cx="751269" cy="213479"/>
            </a:xfrm>
            <a:prstGeom prst="rect">
              <a:avLst/>
            </a:prstGeom>
            <a:solidFill>
              <a:schemeClr val="tx1"/>
            </a:solidFill>
            <a:ln w="9525" cap="flat" cmpd="sng" algn="ctr">
              <a:solidFill>
                <a:schemeClr val="bg1">
                  <a:lumMod val="50000"/>
                </a:schemeClr>
              </a:solidFill>
              <a:prstDash val="solid"/>
            </a:ln>
            <a:effectLst/>
          </p:spPr>
          <p:txBody>
            <a:bodyPr lIns="0" tIns="0" rIns="0" bIns="0" rtlCol="0" anchor="ctr"/>
            <a:lstStyle/>
            <a:p>
              <a:pPr algn="ctr" fontAlgn="auto">
                <a:spcBef>
                  <a:spcPts val="0"/>
                </a:spcBef>
                <a:spcAft>
                  <a:spcPts val="0"/>
                </a:spcAft>
              </a:pPr>
              <a:r>
                <a:rPr lang="en-GB" sz="600" b="0" kern="0" dirty="0">
                  <a:solidFill>
                    <a:schemeClr val="bg1"/>
                  </a:solidFill>
                  <a:latin typeface="+mn-lt"/>
                  <a:ea typeface="+mn-ea"/>
                </a:rPr>
                <a:t>Directory Services</a:t>
              </a:r>
            </a:p>
          </p:txBody>
        </p:sp>
      </p:grpSp>
      <p:sp>
        <p:nvSpPr>
          <p:cNvPr id="89" name="Rounded Rectangle 1"/>
          <p:cNvSpPr/>
          <p:nvPr/>
        </p:nvSpPr>
        <p:spPr>
          <a:xfrm>
            <a:off x="3945148" y="1745241"/>
            <a:ext cx="1097922" cy="213479"/>
          </a:xfrm>
          <a:prstGeom prst="rect">
            <a:avLst/>
          </a:prstGeom>
          <a:solidFill>
            <a:schemeClr val="tx1"/>
          </a:solidFill>
          <a:ln w="9525" cap="flat" cmpd="sng" algn="ctr">
            <a:solidFill>
              <a:schemeClr val="bg1">
                <a:lumMod val="50000"/>
              </a:schemeClr>
            </a:solidFill>
            <a:prstDash val="solid"/>
          </a:ln>
          <a:effectLst/>
        </p:spPr>
        <p:txBody>
          <a:bodyPr lIns="36000" tIns="36000" rIns="36000" bIns="36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600" b="0" i="0" u="none" strike="noStrike" kern="0" cap="none" spc="0" normalizeH="0" baseline="0" noProof="0" dirty="0" smtClean="0">
                <a:ln>
                  <a:noFill/>
                </a:ln>
                <a:solidFill>
                  <a:schemeClr val="bg1"/>
                </a:solidFill>
                <a:effectLst/>
                <a:uLnTx/>
                <a:uFillTx/>
                <a:latin typeface="+mn-lt"/>
                <a:ea typeface="+mn-ea"/>
                <a:cs typeface="+mn-cs"/>
              </a:rPr>
              <a:t>End User Application Delivery</a:t>
            </a:r>
            <a:endParaRPr kumimoji="0" lang="en-GB" sz="600" b="0" i="0" u="none" strike="noStrike" kern="0" cap="none" spc="0" normalizeH="0" baseline="0" noProof="0" dirty="0">
              <a:ln>
                <a:noFill/>
              </a:ln>
              <a:solidFill>
                <a:schemeClr val="bg1"/>
              </a:solidFill>
              <a:effectLst/>
              <a:uLnTx/>
              <a:uFillTx/>
              <a:latin typeface="+mn-lt"/>
              <a:ea typeface="+mn-ea"/>
              <a:cs typeface="+mn-cs"/>
            </a:endParaRPr>
          </a:p>
        </p:txBody>
      </p:sp>
      <p:sp>
        <p:nvSpPr>
          <p:cNvPr id="91" name="Rounded Rectangle 1"/>
          <p:cNvSpPr/>
          <p:nvPr/>
        </p:nvSpPr>
        <p:spPr>
          <a:xfrm>
            <a:off x="3945148" y="2032486"/>
            <a:ext cx="1097922" cy="213479"/>
          </a:xfrm>
          <a:prstGeom prst="rect">
            <a:avLst/>
          </a:prstGeom>
          <a:solidFill>
            <a:schemeClr val="tx1"/>
          </a:solidFill>
          <a:ln w="9525" cap="flat" cmpd="sng" algn="ctr">
            <a:solidFill>
              <a:schemeClr val="bg1">
                <a:lumMod val="50000"/>
              </a:schemeClr>
            </a:solidFill>
            <a:prstDash val="solid"/>
          </a:ln>
          <a:effectLst/>
        </p:spPr>
        <p:txBody>
          <a:bodyPr lIns="36000" tIns="36000" rIns="36000" bIns="36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600" b="0" i="0" u="none" strike="noStrike" kern="0" cap="none" spc="0" normalizeH="0" baseline="0" noProof="0" dirty="0" smtClean="0">
                <a:ln>
                  <a:noFill/>
                </a:ln>
                <a:solidFill>
                  <a:schemeClr val="bg1"/>
                </a:solidFill>
                <a:effectLst/>
                <a:uLnTx/>
                <a:uFillTx/>
                <a:latin typeface="+mn-lt"/>
                <a:ea typeface="+mn-ea"/>
                <a:cs typeface="+mn-cs"/>
              </a:rPr>
              <a:t>End User Devices</a:t>
            </a:r>
            <a:endParaRPr kumimoji="0" lang="en-GB" sz="600" b="0" i="0" u="none" strike="noStrike" kern="0" cap="none" spc="0" normalizeH="0" baseline="0" noProof="0" dirty="0">
              <a:ln>
                <a:noFill/>
              </a:ln>
              <a:solidFill>
                <a:schemeClr val="bg1"/>
              </a:solidFill>
              <a:effectLst/>
              <a:uLnTx/>
              <a:uFillTx/>
              <a:latin typeface="+mn-lt"/>
              <a:ea typeface="+mn-ea"/>
              <a:cs typeface="+mn-cs"/>
            </a:endParaRPr>
          </a:p>
        </p:txBody>
      </p:sp>
      <p:sp>
        <p:nvSpPr>
          <p:cNvPr id="92" name="Rounded Rectangle 1"/>
          <p:cNvSpPr/>
          <p:nvPr/>
        </p:nvSpPr>
        <p:spPr>
          <a:xfrm>
            <a:off x="2496179" y="1745241"/>
            <a:ext cx="1097922" cy="213479"/>
          </a:xfrm>
          <a:prstGeom prst="rect">
            <a:avLst/>
          </a:prstGeom>
          <a:solidFill>
            <a:schemeClr val="tx1"/>
          </a:solidFill>
          <a:ln w="9525" cap="flat" cmpd="sng" algn="ctr">
            <a:solidFill>
              <a:schemeClr val="bg1">
                <a:lumMod val="50000"/>
              </a:schemeClr>
            </a:solidFill>
            <a:prstDash val="solid"/>
          </a:ln>
          <a:effectLst/>
        </p:spPr>
        <p:txBody>
          <a:bodyPr lIns="36000" tIns="36000" rIns="36000" bIns="36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600" b="0" i="0" u="none" strike="noStrike" kern="0" cap="none" spc="0" normalizeH="0" baseline="0" noProof="0" dirty="0" smtClean="0">
                <a:ln>
                  <a:noFill/>
                </a:ln>
                <a:solidFill>
                  <a:schemeClr val="bg1"/>
                </a:solidFill>
                <a:effectLst/>
                <a:uLnTx/>
                <a:uFillTx/>
                <a:latin typeface="+mn-lt"/>
                <a:ea typeface="+mn-ea"/>
                <a:cs typeface="+mn-cs"/>
              </a:rPr>
              <a:t>Development Environments</a:t>
            </a:r>
            <a:endParaRPr kumimoji="0" lang="en-GB" sz="600" b="0" i="0" u="none" strike="noStrike" kern="0" cap="none" spc="0" normalizeH="0" baseline="0" noProof="0" dirty="0">
              <a:ln>
                <a:noFill/>
              </a:ln>
              <a:solidFill>
                <a:schemeClr val="bg1"/>
              </a:solidFill>
              <a:effectLst/>
              <a:uLnTx/>
              <a:uFillTx/>
              <a:latin typeface="+mn-lt"/>
              <a:ea typeface="+mn-ea"/>
              <a:cs typeface="+mn-cs"/>
            </a:endParaRPr>
          </a:p>
        </p:txBody>
      </p:sp>
      <p:sp>
        <p:nvSpPr>
          <p:cNvPr id="93" name="Rounded Rectangle 1"/>
          <p:cNvSpPr/>
          <p:nvPr/>
        </p:nvSpPr>
        <p:spPr>
          <a:xfrm>
            <a:off x="2496179" y="2032486"/>
            <a:ext cx="1097922" cy="213479"/>
          </a:xfrm>
          <a:prstGeom prst="rect">
            <a:avLst/>
          </a:prstGeom>
          <a:solidFill>
            <a:schemeClr val="tx1"/>
          </a:solidFill>
          <a:ln w="9525" cap="flat" cmpd="sng" algn="ctr">
            <a:solidFill>
              <a:schemeClr val="bg1">
                <a:lumMod val="50000"/>
              </a:schemeClr>
            </a:solidFill>
            <a:prstDash val="solid"/>
          </a:ln>
          <a:effectLst/>
        </p:spPr>
        <p:txBody>
          <a:bodyPr lIns="36000" tIns="36000" rIns="36000" bIns="36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600" b="0" i="0" u="none" strike="noStrike" kern="0" cap="none" spc="0" normalizeH="0" baseline="0" noProof="0" dirty="0" smtClean="0">
                <a:ln>
                  <a:noFill/>
                </a:ln>
                <a:solidFill>
                  <a:schemeClr val="bg1"/>
                </a:solidFill>
                <a:effectLst/>
                <a:uLnTx/>
                <a:uFillTx/>
                <a:latin typeface="+mn-lt"/>
                <a:ea typeface="+mn-ea"/>
                <a:cs typeface="+mn-cs"/>
              </a:rPr>
              <a:t>Development Tools</a:t>
            </a:r>
            <a:endParaRPr kumimoji="0" lang="en-GB" sz="600" b="0" i="0" u="none" strike="noStrike" kern="0" cap="none" spc="0" normalizeH="0" baseline="0" noProof="0" dirty="0">
              <a:ln>
                <a:noFill/>
              </a:ln>
              <a:solidFill>
                <a:schemeClr val="bg1"/>
              </a:solidFill>
              <a:effectLst/>
              <a:uLnTx/>
              <a:uFillTx/>
              <a:latin typeface="+mn-lt"/>
              <a:ea typeface="+mn-ea"/>
              <a:cs typeface="+mn-cs"/>
            </a:endParaRPr>
          </a:p>
        </p:txBody>
      </p:sp>
      <p:sp>
        <p:nvSpPr>
          <p:cNvPr id="94" name="Rounded Rectangle 1"/>
          <p:cNvSpPr/>
          <p:nvPr/>
        </p:nvSpPr>
        <p:spPr>
          <a:xfrm>
            <a:off x="2496179" y="2319731"/>
            <a:ext cx="1097922" cy="213479"/>
          </a:xfrm>
          <a:prstGeom prst="rect">
            <a:avLst/>
          </a:prstGeom>
          <a:solidFill>
            <a:schemeClr val="tx1"/>
          </a:solidFill>
          <a:ln w="9525" cap="flat" cmpd="sng" algn="ctr">
            <a:solidFill>
              <a:schemeClr val="bg1">
                <a:lumMod val="50000"/>
              </a:schemeClr>
            </a:solidFill>
            <a:prstDash val="solid"/>
          </a:ln>
          <a:effectLst/>
        </p:spPr>
        <p:txBody>
          <a:bodyPr lIns="36000" tIns="36000" rIns="36000" bIns="36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600" b="0" i="0" u="none" strike="noStrike" kern="0" cap="none" spc="0" normalizeH="0" baseline="0" noProof="0" dirty="0" smtClean="0">
                <a:ln>
                  <a:noFill/>
                </a:ln>
                <a:solidFill>
                  <a:schemeClr val="bg1"/>
                </a:solidFill>
                <a:effectLst/>
                <a:uLnTx/>
                <a:uFillTx/>
                <a:latin typeface="+mn-lt"/>
                <a:ea typeface="+mn-ea"/>
                <a:cs typeface="+mn-cs"/>
              </a:rPr>
              <a:t>Code Repositories</a:t>
            </a:r>
            <a:endParaRPr kumimoji="0" lang="en-GB" sz="600" b="0" i="0" u="none" strike="noStrike" kern="0" cap="none" spc="0" normalizeH="0" baseline="0" noProof="0" dirty="0">
              <a:ln>
                <a:noFill/>
              </a:ln>
              <a:solidFill>
                <a:schemeClr val="bg1"/>
              </a:solidFill>
              <a:effectLst/>
              <a:uLnTx/>
              <a:uFillTx/>
              <a:latin typeface="+mn-lt"/>
              <a:ea typeface="+mn-ea"/>
              <a:cs typeface="+mn-cs"/>
            </a:endParaRPr>
          </a:p>
        </p:txBody>
      </p:sp>
      <p:sp>
        <p:nvSpPr>
          <p:cNvPr id="95" name="Rounded Rectangle 1"/>
          <p:cNvSpPr/>
          <p:nvPr/>
        </p:nvSpPr>
        <p:spPr>
          <a:xfrm>
            <a:off x="2496179" y="2606975"/>
            <a:ext cx="1097922" cy="213479"/>
          </a:xfrm>
          <a:prstGeom prst="rect">
            <a:avLst/>
          </a:prstGeom>
          <a:solidFill>
            <a:schemeClr val="tx1"/>
          </a:solidFill>
          <a:ln w="9525" cap="flat" cmpd="sng" algn="ctr">
            <a:solidFill>
              <a:schemeClr val="bg1">
                <a:lumMod val="50000"/>
              </a:schemeClr>
            </a:solidFill>
            <a:prstDash val="solid"/>
          </a:ln>
          <a:effectLst/>
        </p:spPr>
        <p:txBody>
          <a:bodyPr lIns="36000" tIns="36000" rIns="36000" bIns="36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600" b="0" i="0" u="none" strike="noStrike" kern="0" cap="none" spc="0" normalizeH="0" baseline="0" noProof="0" dirty="0" smtClean="0">
                <a:ln>
                  <a:noFill/>
                </a:ln>
                <a:solidFill>
                  <a:schemeClr val="bg1"/>
                </a:solidFill>
                <a:effectLst/>
                <a:uLnTx/>
                <a:uFillTx/>
                <a:latin typeface="+mn-lt"/>
                <a:ea typeface="+mn-ea"/>
                <a:cs typeface="+mn-cs"/>
              </a:rPr>
              <a:t>Life Cycle Management</a:t>
            </a:r>
            <a:endParaRPr kumimoji="0" lang="en-GB" sz="600" b="0" i="0" u="none" strike="noStrike" kern="0" cap="none" spc="0" normalizeH="0" baseline="0" noProof="0" dirty="0">
              <a:ln>
                <a:noFill/>
              </a:ln>
              <a:solidFill>
                <a:schemeClr val="bg1"/>
              </a:solidFill>
              <a:effectLst/>
              <a:uLnTx/>
              <a:uFillTx/>
              <a:latin typeface="+mn-lt"/>
              <a:ea typeface="+mn-ea"/>
              <a:cs typeface="+mn-cs"/>
            </a:endParaRPr>
          </a:p>
        </p:txBody>
      </p:sp>
      <p:sp>
        <p:nvSpPr>
          <p:cNvPr id="96" name="Rounded Rectangle 1"/>
          <p:cNvSpPr/>
          <p:nvPr/>
        </p:nvSpPr>
        <p:spPr>
          <a:xfrm>
            <a:off x="1046586" y="1745241"/>
            <a:ext cx="1097922" cy="213479"/>
          </a:xfrm>
          <a:prstGeom prst="rect">
            <a:avLst/>
          </a:prstGeom>
          <a:solidFill>
            <a:schemeClr val="tx1"/>
          </a:solidFill>
          <a:ln w="9525" cap="flat" cmpd="sng" algn="ctr">
            <a:solidFill>
              <a:schemeClr val="bg1">
                <a:lumMod val="50000"/>
              </a:schemeClr>
            </a:solidFill>
            <a:prstDash val="solid"/>
          </a:ln>
          <a:effectLst/>
        </p:spPr>
        <p:txBody>
          <a:bodyPr lIns="36000" tIns="36000" rIns="36000" bIns="36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600" b="0" i="0" u="none" strike="noStrike" kern="0" cap="none" spc="0" normalizeH="0" baseline="0" noProof="0" dirty="0" smtClean="0">
                <a:ln>
                  <a:noFill/>
                </a:ln>
                <a:solidFill>
                  <a:schemeClr val="bg1"/>
                </a:solidFill>
                <a:effectLst/>
                <a:uLnTx/>
                <a:uFillTx/>
                <a:latin typeface="+mn-lt"/>
                <a:ea typeface="+mn-ea"/>
                <a:cs typeface="+mn-cs"/>
              </a:rPr>
              <a:t>Web Servers</a:t>
            </a:r>
            <a:endParaRPr kumimoji="0" lang="en-GB" sz="600" b="0" i="0" u="none" strike="noStrike" kern="0" cap="none" spc="0" normalizeH="0" baseline="0" noProof="0" dirty="0">
              <a:ln>
                <a:noFill/>
              </a:ln>
              <a:solidFill>
                <a:schemeClr val="bg1"/>
              </a:solidFill>
              <a:effectLst/>
              <a:uLnTx/>
              <a:uFillTx/>
              <a:latin typeface="+mn-lt"/>
              <a:ea typeface="+mn-ea"/>
              <a:cs typeface="+mn-cs"/>
            </a:endParaRPr>
          </a:p>
        </p:txBody>
      </p:sp>
      <p:sp>
        <p:nvSpPr>
          <p:cNvPr id="97" name="Rounded Rectangle 1"/>
          <p:cNvSpPr/>
          <p:nvPr/>
        </p:nvSpPr>
        <p:spPr>
          <a:xfrm>
            <a:off x="1046586" y="2032486"/>
            <a:ext cx="1097922" cy="213479"/>
          </a:xfrm>
          <a:prstGeom prst="rect">
            <a:avLst/>
          </a:prstGeom>
          <a:solidFill>
            <a:schemeClr val="tx1"/>
          </a:solidFill>
          <a:ln w="9525" cap="flat" cmpd="sng" algn="ctr">
            <a:solidFill>
              <a:schemeClr val="bg1">
                <a:lumMod val="50000"/>
              </a:schemeClr>
            </a:solidFill>
            <a:prstDash val="solid"/>
          </a:ln>
          <a:effectLst/>
        </p:spPr>
        <p:txBody>
          <a:bodyPr lIns="36000" tIns="36000" rIns="36000" bIns="36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600" b="0" i="0" u="none" strike="noStrike" kern="0" cap="none" spc="0" normalizeH="0" baseline="0" noProof="0" dirty="0" smtClean="0">
                <a:ln>
                  <a:noFill/>
                </a:ln>
                <a:solidFill>
                  <a:schemeClr val="bg1"/>
                </a:solidFill>
                <a:effectLst/>
                <a:uLnTx/>
                <a:uFillTx/>
                <a:latin typeface="+mn-lt"/>
                <a:ea typeface="+mn-ea"/>
                <a:cs typeface="+mn-cs"/>
              </a:rPr>
              <a:t>Application Servers</a:t>
            </a:r>
            <a:endParaRPr kumimoji="0" lang="en-GB" sz="600" b="0" i="0" u="none" strike="noStrike" kern="0" cap="none" spc="0" normalizeH="0" baseline="0" noProof="0" dirty="0">
              <a:ln>
                <a:noFill/>
              </a:ln>
              <a:solidFill>
                <a:schemeClr val="bg1"/>
              </a:solidFill>
              <a:effectLst/>
              <a:uLnTx/>
              <a:uFillTx/>
              <a:latin typeface="+mn-lt"/>
              <a:ea typeface="+mn-ea"/>
              <a:cs typeface="+mn-cs"/>
            </a:endParaRPr>
          </a:p>
        </p:txBody>
      </p:sp>
      <p:sp>
        <p:nvSpPr>
          <p:cNvPr id="98" name="Rounded Rectangle 1"/>
          <p:cNvSpPr/>
          <p:nvPr/>
        </p:nvSpPr>
        <p:spPr>
          <a:xfrm>
            <a:off x="1046586" y="2319731"/>
            <a:ext cx="1097922" cy="213479"/>
          </a:xfrm>
          <a:prstGeom prst="rect">
            <a:avLst/>
          </a:prstGeom>
          <a:solidFill>
            <a:schemeClr val="tx1"/>
          </a:solidFill>
          <a:ln w="9525" cap="flat" cmpd="sng" algn="ctr">
            <a:solidFill>
              <a:schemeClr val="bg1">
                <a:lumMod val="50000"/>
              </a:schemeClr>
            </a:solidFill>
            <a:prstDash val="solid"/>
          </a:ln>
          <a:effectLst/>
        </p:spPr>
        <p:txBody>
          <a:bodyPr lIns="36000" tIns="36000" rIns="36000" bIns="36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600" b="0" i="0" u="none" strike="noStrike" kern="0" cap="none" spc="0" normalizeH="0" baseline="0" noProof="0" dirty="0" smtClean="0">
                <a:ln>
                  <a:noFill/>
                </a:ln>
                <a:solidFill>
                  <a:schemeClr val="bg1"/>
                </a:solidFill>
                <a:effectLst/>
                <a:uLnTx/>
                <a:uFillTx/>
                <a:latin typeface="+mn-lt"/>
                <a:ea typeface="+mn-ea"/>
                <a:cs typeface="+mn-cs"/>
              </a:rPr>
              <a:t>Transaction Monitors</a:t>
            </a:r>
            <a:endParaRPr kumimoji="0" lang="en-GB" sz="600" b="0" i="0" u="none" strike="noStrike" kern="0" cap="none" spc="0" normalizeH="0" baseline="0" noProof="0" dirty="0">
              <a:ln>
                <a:noFill/>
              </a:ln>
              <a:solidFill>
                <a:schemeClr val="bg1"/>
              </a:solidFill>
              <a:effectLst/>
              <a:uLnTx/>
              <a:uFillTx/>
              <a:latin typeface="+mn-lt"/>
              <a:ea typeface="+mn-ea"/>
              <a:cs typeface="+mn-cs"/>
            </a:endParaRPr>
          </a:p>
        </p:txBody>
      </p:sp>
      <p:grpSp>
        <p:nvGrpSpPr>
          <p:cNvPr id="14" name="Group 13"/>
          <p:cNvGrpSpPr/>
          <p:nvPr/>
        </p:nvGrpSpPr>
        <p:grpSpPr>
          <a:xfrm>
            <a:off x="2259044" y="3756158"/>
            <a:ext cx="1572190" cy="213479"/>
            <a:chOff x="1082720" y="3982166"/>
            <a:chExt cx="1572190" cy="213479"/>
          </a:xfrm>
        </p:grpSpPr>
        <p:sp>
          <p:nvSpPr>
            <p:cNvPr id="99" name="Rounded Rectangle 1"/>
            <p:cNvSpPr/>
            <p:nvPr/>
          </p:nvSpPr>
          <p:spPr>
            <a:xfrm>
              <a:off x="1082720" y="3982166"/>
              <a:ext cx="751269" cy="213479"/>
            </a:xfrm>
            <a:prstGeom prst="rect">
              <a:avLst/>
            </a:prstGeom>
            <a:solidFill>
              <a:schemeClr val="tx1"/>
            </a:solidFill>
            <a:ln w="9525" cap="flat" cmpd="sng" algn="ctr">
              <a:solidFill>
                <a:schemeClr val="bg1">
                  <a:lumMod val="50000"/>
                </a:schemeClr>
              </a:solid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600" b="0" i="0" u="none" strike="noStrike" kern="0" cap="none" spc="0" normalizeH="0" baseline="0" noProof="0" dirty="0" smtClean="0">
                  <a:ln>
                    <a:noFill/>
                  </a:ln>
                  <a:solidFill>
                    <a:schemeClr val="bg1"/>
                  </a:solidFill>
                  <a:effectLst/>
                  <a:uLnTx/>
                  <a:uFillTx/>
                  <a:latin typeface="+mn-lt"/>
                  <a:ea typeface="+mn-ea"/>
                  <a:cs typeface="+mn-cs"/>
                </a:rPr>
                <a:t>Operating Systems</a:t>
              </a:r>
              <a:endParaRPr kumimoji="0" lang="en-GB" sz="600" b="0" i="0" u="none" strike="noStrike" kern="0" cap="none" spc="0" normalizeH="0" baseline="0" noProof="0" dirty="0">
                <a:ln>
                  <a:noFill/>
                </a:ln>
                <a:solidFill>
                  <a:schemeClr val="bg1"/>
                </a:solidFill>
                <a:effectLst/>
                <a:uLnTx/>
                <a:uFillTx/>
                <a:latin typeface="+mn-lt"/>
                <a:ea typeface="+mn-ea"/>
                <a:cs typeface="+mn-cs"/>
              </a:endParaRPr>
            </a:p>
          </p:txBody>
        </p:sp>
        <p:sp>
          <p:nvSpPr>
            <p:cNvPr id="100" name="Rounded Rectangle 1"/>
            <p:cNvSpPr/>
            <p:nvPr/>
          </p:nvSpPr>
          <p:spPr>
            <a:xfrm>
              <a:off x="1903641" y="3982166"/>
              <a:ext cx="751269" cy="213479"/>
            </a:xfrm>
            <a:prstGeom prst="rect">
              <a:avLst/>
            </a:prstGeom>
            <a:solidFill>
              <a:schemeClr val="tx1"/>
            </a:solidFill>
            <a:ln w="9525" cap="flat" cmpd="sng" algn="ctr">
              <a:solidFill>
                <a:schemeClr val="bg1">
                  <a:lumMod val="50000"/>
                </a:schemeClr>
              </a:solid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600" b="0" i="0" u="none" strike="noStrike" kern="0" cap="none" spc="0" normalizeH="0" baseline="0" noProof="0" dirty="0" smtClean="0">
                  <a:ln>
                    <a:noFill/>
                  </a:ln>
                  <a:solidFill>
                    <a:schemeClr val="bg1"/>
                  </a:solidFill>
                  <a:effectLst/>
                  <a:uLnTx/>
                  <a:uFillTx/>
                  <a:latin typeface="+mn-lt"/>
                  <a:ea typeface="+mn-ea"/>
                  <a:cs typeface="+mn-cs"/>
                </a:rPr>
                <a:t>Runtime Engines</a:t>
              </a:r>
              <a:endParaRPr kumimoji="0" lang="en-GB" sz="600" b="0" i="0" u="none" strike="noStrike" kern="0" cap="none" spc="0" normalizeH="0" baseline="0" noProof="0" dirty="0">
                <a:ln>
                  <a:noFill/>
                </a:ln>
                <a:solidFill>
                  <a:schemeClr val="bg1"/>
                </a:solidFill>
                <a:effectLst/>
                <a:uLnTx/>
                <a:uFillTx/>
                <a:latin typeface="+mn-lt"/>
                <a:ea typeface="+mn-ea"/>
                <a:cs typeface="+mn-cs"/>
              </a:endParaRPr>
            </a:p>
          </p:txBody>
        </p:sp>
      </p:grpSp>
      <p:sp>
        <p:nvSpPr>
          <p:cNvPr id="101" name="Rounded Rectangle 1"/>
          <p:cNvSpPr/>
          <p:nvPr/>
        </p:nvSpPr>
        <p:spPr>
          <a:xfrm>
            <a:off x="3945148" y="2319731"/>
            <a:ext cx="1097922" cy="213479"/>
          </a:xfrm>
          <a:prstGeom prst="rect">
            <a:avLst/>
          </a:prstGeom>
          <a:solidFill>
            <a:schemeClr val="tx1"/>
          </a:solidFill>
          <a:ln w="9525" cap="flat" cmpd="sng" algn="ctr">
            <a:solidFill>
              <a:schemeClr val="bg1">
                <a:lumMod val="50000"/>
              </a:schemeClr>
            </a:solidFill>
            <a:prstDash val="solid"/>
          </a:ln>
          <a:effectLst/>
        </p:spPr>
        <p:txBody>
          <a:bodyPr lIns="36000" tIns="36000" rIns="36000" bIns="36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600" b="0" i="0" u="none" strike="noStrike" kern="0" cap="none" spc="0" normalizeH="0" baseline="0" noProof="0" dirty="0" smtClean="0">
                <a:ln>
                  <a:noFill/>
                </a:ln>
                <a:solidFill>
                  <a:schemeClr val="bg1"/>
                </a:solidFill>
                <a:effectLst/>
                <a:uLnTx/>
                <a:uFillTx/>
                <a:latin typeface="+mn-lt"/>
                <a:ea typeface="+mn-ea"/>
                <a:cs typeface="+mn-cs"/>
              </a:rPr>
              <a:t>End User Access Services</a:t>
            </a:r>
            <a:endParaRPr kumimoji="0" lang="en-GB" sz="600" b="0" i="0" u="none" strike="noStrike" kern="0" cap="none" spc="0" normalizeH="0" baseline="0" noProof="0" dirty="0">
              <a:ln>
                <a:noFill/>
              </a:ln>
              <a:solidFill>
                <a:schemeClr val="bg1"/>
              </a:solidFill>
              <a:effectLst/>
              <a:uLnTx/>
              <a:uFillTx/>
              <a:latin typeface="+mn-lt"/>
              <a:ea typeface="+mn-ea"/>
              <a:cs typeface="+mn-cs"/>
            </a:endParaRPr>
          </a:p>
        </p:txBody>
      </p:sp>
      <p:grpSp>
        <p:nvGrpSpPr>
          <p:cNvPr id="18" name="Group 17"/>
          <p:cNvGrpSpPr/>
          <p:nvPr/>
        </p:nvGrpSpPr>
        <p:grpSpPr>
          <a:xfrm>
            <a:off x="930826" y="4446747"/>
            <a:ext cx="4228626" cy="473929"/>
            <a:chOff x="930826" y="4799755"/>
            <a:chExt cx="4228626" cy="473929"/>
          </a:xfrm>
        </p:grpSpPr>
        <p:sp>
          <p:nvSpPr>
            <p:cNvPr id="103" name="Rounded Rectangle 38"/>
            <p:cNvSpPr/>
            <p:nvPr/>
          </p:nvSpPr>
          <p:spPr>
            <a:xfrm>
              <a:off x="930826" y="4799755"/>
              <a:ext cx="4228626" cy="473929"/>
            </a:xfrm>
            <a:prstGeom prst="rect">
              <a:avLst/>
            </a:prstGeom>
            <a:solidFill>
              <a:srgbClr val="4BACC6">
                <a:lumMod val="20000"/>
                <a:lumOff val="80000"/>
              </a:srgbClr>
            </a:solidFill>
            <a:ln w="9525" cap="flat" cmpd="sng" algn="ctr">
              <a:solidFill>
                <a:schemeClr val="bg1">
                  <a:lumMod val="50000"/>
                </a:schemeClr>
              </a:solidFill>
              <a:prstDash val="solid"/>
            </a:ln>
            <a:effectLst/>
          </p:spPr>
          <p:txBody>
            <a:bodyPr lIns="36000" tIns="36000" rIns="36000" bIns="36000"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900" b="1" i="0" u="none" strike="noStrike" kern="0" cap="none" spc="0" normalizeH="0" baseline="0" noProof="0" dirty="0" smtClean="0">
                  <a:ln>
                    <a:noFill/>
                  </a:ln>
                  <a:solidFill>
                    <a:srgbClr val="0070C0"/>
                  </a:solidFill>
                  <a:effectLst/>
                  <a:uLnTx/>
                  <a:uFillTx/>
                  <a:latin typeface="+mn-lt"/>
                  <a:ea typeface="+mn-ea"/>
                  <a:cs typeface="+mn-cs"/>
                </a:rPr>
                <a:t>Virtualisation Services</a:t>
              </a:r>
              <a:endParaRPr kumimoji="0" lang="en-GB" sz="900" b="1" i="0" u="none" strike="noStrike" kern="0" cap="none" spc="0" normalizeH="0" baseline="0" noProof="0" dirty="0">
                <a:ln>
                  <a:noFill/>
                </a:ln>
                <a:solidFill>
                  <a:srgbClr val="0070C0"/>
                </a:solidFill>
                <a:effectLst/>
                <a:uLnTx/>
                <a:uFillTx/>
                <a:latin typeface="+mn-lt"/>
                <a:ea typeface="+mn-ea"/>
                <a:cs typeface="+mn-cs"/>
              </a:endParaRPr>
            </a:p>
          </p:txBody>
        </p:sp>
        <p:grpSp>
          <p:nvGrpSpPr>
            <p:cNvPr id="15" name="Group 14"/>
            <p:cNvGrpSpPr/>
            <p:nvPr/>
          </p:nvGrpSpPr>
          <p:grpSpPr>
            <a:xfrm>
              <a:off x="1848584" y="5006180"/>
              <a:ext cx="2393111" cy="213479"/>
              <a:chOff x="1082720" y="4929980"/>
              <a:chExt cx="2393111" cy="213479"/>
            </a:xfrm>
          </p:grpSpPr>
          <p:sp>
            <p:nvSpPr>
              <p:cNvPr id="104" name="Rounded Rectangle 1"/>
              <p:cNvSpPr/>
              <p:nvPr/>
            </p:nvSpPr>
            <p:spPr>
              <a:xfrm>
                <a:off x="1082720" y="4929980"/>
                <a:ext cx="751269" cy="213479"/>
              </a:xfrm>
              <a:prstGeom prst="rect">
                <a:avLst/>
              </a:prstGeom>
              <a:solidFill>
                <a:schemeClr val="tx1"/>
              </a:solidFill>
              <a:ln w="9525" cap="flat" cmpd="sng" algn="ctr">
                <a:solidFill>
                  <a:schemeClr val="bg1">
                    <a:lumMod val="50000"/>
                  </a:schemeClr>
                </a:solid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600" b="0" i="0" u="none" strike="noStrike" kern="0" cap="none" spc="0" normalizeH="0" baseline="0" noProof="0" dirty="0" smtClean="0">
                    <a:ln>
                      <a:noFill/>
                    </a:ln>
                    <a:solidFill>
                      <a:schemeClr val="bg1"/>
                    </a:solidFill>
                    <a:effectLst/>
                    <a:uLnTx/>
                    <a:uFillTx/>
                    <a:latin typeface="+mn-lt"/>
                    <a:ea typeface="+mn-ea"/>
                    <a:cs typeface="+mn-cs"/>
                  </a:rPr>
                  <a:t>Hypervisors</a:t>
                </a:r>
                <a:endParaRPr kumimoji="0" lang="en-GB" sz="600" b="0" i="0" u="none" strike="noStrike" kern="0" cap="none" spc="0" normalizeH="0" baseline="0" noProof="0" dirty="0">
                  <a:ln>
                    <a:noFill/>
                  </a:ln>
                  <a:solidFill>
                    <a:schemeClr val="bg1"/>
                  </a:solidFill>
                  <a:effectLst/>
                  <a:uLnTx/>
                  <a:uFillTx/>
                  <a:latin typeface="+mn-lt"/>
                  <a:ea typeface="+mn-ea"/>
                  <a:cs typeface="+mn-cs"/>
                </a:endParaRPr>
              </a:p>
            </p:txBody>
          </p:sp>
          <p:sp>
            <p:nvSpPr>
              <p:cNvPr id="105" name="Rounded Rectangle 1"/>
              <p:cNvSpPr/>
              <p:nvPr/>
            </p:nvSpPr>
            <p:spPr>
              <a:xfrm>
                <a:off x="1903641" y="4929980"/>
                <a:ext cx="751269" cy="213479"/>
              </a:xfrm>
              <a:prstGeom prst="rect">
                <a:avLst/>
              </a:prstGeom>
              <a:solidFill>
                <a:schemeClr val="tx1"/>
              </a:solidFill>
              <a:ln w="9525" cap="flat" cmpd="sng" algn="ctr">
                <a:solidFill>
                  <a:schemeClr val="bg1">
                    <a:lumMod val="50000"/>
                  </a:schemeClr>
                </a:solid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600" b="0" i="0" u="none" strike="noStrike" kern="0" cap="none" spc="0" normalizeH="0" baseline="0" noProof="0" dirty="0" smtClean="0">
                    <a:ln>
                      <a:noFill/>
                    </a:ln>
                    <a:solidFill>
                      <a:schemeClr val="bg1"/>
                    </a:solidFill>
                    <a:effectLst/>
                    <a:uLnTx/>
                    <a:uFillTx/>
                    <a:latin typeface="+mn-lt"/>
                    <a:ea typeface="+mn-ea"/>
                    <a:cs typeface="+mn-cs"/>
                  </a:rPr>
                  <a:t>Device Virtualisation Services</a:t>
                </a:r>
                <a:endParaRPr kumimoji="0" lang="en-GB" sz="600" b="0" i="0" u="none" strike="noStrike" kern="0" cap="none" spc="0" normalizeH="0" baseline="0" noProof="0" dirty="0">
                  <a:ln>
                    <a:noFill/>
                  </a:ln>
                  <a:solidFill>
                    <a:schemeClr val="bg1"/>
                  </a:solidFill>
                  <a:effectLst/>
                  <a:uLnTx/>
                  <a:uFillTx/>
                  <a:latin typeface="+mn-lt"/>
                  <a:ea typeface="+mn-ea"/>
                  <a:cs typeface="+mn-cs"/>
                </a:endParaRPr>
              </a:p>
            </p:txBody>
          </p:sp>
          <p:sp>
            <p:nvSpPr>
              <p:cNvPr id="106" name="Rounded Rectangle 1"/>
              <p:cNvSpPr/>
              <p:nvPr/>
            </p:nvSpPr>
            <p:spPr>
              <a:xfrm>
                <a:off x="2724562" y="4929980"/>
                <a:ext cx="751269" cy="213479"/>
              </a:xfrm>
              <a:prstGeom prst="rect">
                <a:avLst/>
              </a:prstGeom>
              <a:solidFill>
                <a:schemeClr val="tx1"/>
              </a:solidFill>
              <a:ln w="9525" cap="flat" cmpd="sng" algn="ctr">
                <a:solidFill>
                  <a:schemeClr val="bg1">
                    <a:lumMod val="50000"/>
                  </a:schemeClr>
                </a:solid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600" b="0" i="0" u="none" strike="noStrike" kern="0" cap="none" spc="0" normalizeH="0" baseline="0" noProof="0" dirty="0" smtClean="0">
                    <a:ln>
                      <a:noFill/>
                    </a:ln>
                    <a:solidFill>
                      <a:schemeClr val="bg1"/>
                    </a:solidFill>
                    <a:effectLst/>
                    <a:uLnTx/>
                    <a:uFillTx/>
                    <a:latin typeface="+mn-lt"/>
                    <a:ea typeface="+mn-ea"/>
                    <a:cs typeface="+mn-cs"/>
                  </a:rPr>
                  <a:t>Application Virtualisation Services</a:t>
                </a:r>
                <a:endParaRPr kumimoji="0" lang="en-GB" sz="600" b="0" i="0" u="none" strike="noStrike" kern="0" cap="none" spc="0" normalizeH="0" baseline="0" noProof="0" dirty="0">
                  <a:ln>
                    <a:noFill/>
                  </a:ln>
                  <a:solidFill>
                    <a:schemeClr val="bg1"/>
                  </a:solidFill>
                  <a:effectLst/>
                  <a:uLnTx/>
                  <a:uFillTx/>
                  <a:latin typeface="+mn-lt"/>
                  <a:ea typeface="+mn-ea"/>
                  <a:cs typeface="+mn-cs"/>
                </a:endParaRPr>
              </a:p>
            </p:txBody>
          </p:sp>
        </p:grpSp>
      </p:grpSp>
      <p:grpSp>
        <p:nvGrpSpPr>
          <p:cNvPr id="19" name="Group 18"/>
          <p:cNvGrpSpPr/>
          <p:nvPr/>
        </p:nvGrpSpPr>
        <p:grpSpPr>
          <a:xfrm>
            <a:off x="930826" y="4995462"/>
            <a:ext cx="4228626" cy="473929"/>
            <a:chOff x="930826" y="5370897"/>
            <a:chExt cx="4228626" cy="473929"/>
          </a:xfrm>
        </p:grpSpPr>
        <p:sp>
          <p:nvSpPr>
            <p:cNvPr id="107" name="Rounded Rectangle 42"/>
            <p:cNvSpPr/>
            <p:nvPr/>
          </p:nvSpPr>
          <p:spPr>
            <a:xfrm>
              <a:off x="930826" y="5370897"/>
              <a:ext cx="4228626" cy="473929"/>
            </a:xfrm>
            <a:prstGeom prst="rect">
              <a:avLst/>
            </a:prstGeom>
            <a:solidFill>
              <a:srgbClr val="4BACC6">
                <a:lumMod val="20000"/>
                <a:lumOff val="80000"/>
              </a:srgbClr>
            </a:solidFill>
            <a:ln w="9525" cap="flat" cmpd="sng" algn="ctr">
              <a:solidFill>
                <a:schemeClr val="bg1">
                  <a:lumMod val="50000"/>
                </a:schemeClr>
              </a:solidFill>
              <a:prstDash val="solid"/>
            </a:ln>
            <a:effectLst/>
          </p:spPr>
          <p:txBody>
            <a:bodyPr lIns="36000" tIns="36000" rIns="36000" bIns="36000"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900" b="1" i="0" u="none" strike="noStrike" kern="0" cap="none" spc="0" normalizeH="0" baseline="0" noProof="0" dirty="0" smtClean="0">
                  <a:ln>
                    <a:noFill/>
                  </a:ln>
                  <a:solidFill>
                    <a:srgbClr val="0070C0"/>
                  </a:solidFill>
                  <a:effectLst/>
                  <a:uLnTx/>
                  <a:uFillTx/>
                  <a:latin typeface="+mn-lt"/>
                  <a:ea typeface="+mn-ea"/>
                  <a:cs typeface="+mn-cs"/>
                </a:rPr>
                <a:t>Core Infrastructure Services</a:t>
              </a:r>
              <a:endParaRPr kumimoji="0" lang="en-GB" sz="900" b="1" i="0" u="none" strike="noStrike" kern="0" cap="none" spc="0" normalizeH="0" baseline="0" noProof="0" dirty="0">
                <a:ln>
                  <a:noFill/>
                </a:ln>
                <a:solidFill>
                  <a:srgbClr val="0070C0"/>
                </a:solidFill>
                <a:effectLst/>
                <a:uLnTx/>
                <a:uFillTx/>
                <a:latin typeface="+mn-lt"/>
                <a:ea typeface="+mn-ea"/>
                <a:cs typeface="+mn-cs"/>
              </a:endParaRPr>
            </a:p>
          </p:txBody>
        </p:sp>
        <p:grpSp>
          <p:nvGrpSpPr>
            <p:cNvPr id="16" name="Group 15"/>
            <p:cNvGrpSpPr/>
            <p:nvPr/>
          </p:nvGrpSpPr>
          <p:grpSpPr>
            <a:xfrm>
              <a:off x="1438123" y="5577322"/>
              <a:ext cx="3214032" cy="213479"/>
              <a:chOff x="1082720" y="5501122"/>
              <a:chExt cx="3214032" cy="213479"/>
            </a:xfrm>
          </p:grpSpPr>
          <p:sp>
            <p:nvSpPr>
              <p:cNvPr id="108" name="Rounded Rectangle 1"/>
              <p:cNvSpPr/>
              <p:nvPr/>
            </p:nvSpPr>
            <p:spPr>
              <a:xfrm>
                <a:off x="1082720" y="5501122"/>
                <a:ext cx="751269" cy="213479"/>
              </a:xfrm>
              <a:prstGeom prst="rect">
                <a:avLst/>
              </a:prstGeom>
              <a:solidFill>
                <a:schemeClr val="tx1"/>
              </a:solidFill>
              <a:ln w="9525" cap="flat" cmpd="sng" algn="ctr">
                <a:solidFill>
                  <a:schemeClr val="bg1">
                    <a:lumMod val="50000"/>
                  </a:schemeClr>
                </a:solid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600" b="0" i="0" u="none" strike="noStrike" kern="0" cap="none" spc="0" normalizeH="0" baseline="0" noProof="0" dirty="0" smtClean="0">
                    <a:ln>
                      <a:noFill/>
                    </a:ln>
                    <a:solidFill>
                      <a:schemeClr val="bg1"/>
                    </a:solidFill>
                    <a:effectLst/>
                    <a:uLnTx/>
                    <a:uFillTx/>
                    <a:latin typeface="+mn-lt"/>
                    <a:ea typeface="+mn-ea"/>
                    <a:cs typeface="+mn-cs"/>
                  </a:rPr>
                  <a:t>Network</a:t>
                </a:r>
                <a:endParaRPr kumimoji="0" lang="en-GB" sz="600" b="0" i="0" u="none" strike="noStrike" kern="0" cap="none" spc="0" normalizeH="0" baseline="0" noProof="0" dirty="0">
                  <a:ln>
                    <a:noFill/>
                  </a:ln>
                  <a:solidFill>
                    <a:schemeClr val="bg1"/>
                  </a:solidFill>
                  <a:effectLst/>
                  <a:uLnTx/>
                  <a:uFillTx/>
                  <a:latin typeface="+mn-lt"/>
                  <a:ea typeface="+mn-ea"/>
                  <a:cs typeface="+mn-cs"/>
                </a:endParaRPr>
              </a:p>
            </p:txBody>
          </p:sp>
          <p:sp>
            <p:nvSpPr>
              <p:cNvPr id="109" name="Rounded Rectangle 1"/>
              <p:cNvSpPr/>
              <p:nvPr/>
            </p:nvSpPr>
            <p:spPr>
              <a:xfrm>
                <a:off x="2724562" y="5501122"/>
                <a:ext cx="751269" cy="213479"/>
              </a:xfrm>
              <a:prstGeom prst="rect">
                <a:avLst/>
              </a:prstGeom>
              <a:solidFill>
                <a:schemeClr val="tx1"/>
              </a:solidFill>
              <a:ln w="9525" cap="flat" cmpd="sng" algn="ctr">
                <a:solidFill>
                  <a:schemeClr val="bg1">
                    <a:lumMod val="50000"/>
                  </a:schemeClr>
                </a:solidFill>
                <a:prstDash val="solid"/>
              </a:ln>
              <a:effectLst/>
            </p:spPr>
            <p:txBody>
              <a:bodyPr lIns="0" tIns="0" rIns="0" bIns="0" rtlCol="0" anchor="ctr"/>
              <a:lstStyle/>
              <a:p>
                <a:pPr lvl="0" algn="ctr"/>
                <a:r>
                  <a:rPr lang="en-GB" sz="600" kern="0" dirty="0">
                    <a:solidFill>
                      <a:schemeClr val="bg1"/>
                    </a:solidFill>
                    <a:latin typeface="+mn-lt"/>
                  </a:rPr>
                  <a:t>Compute and Storage Services</a:t>
                </a:r>
                <a:endParaRPr kumimoji="0" lang="en-GB" sz="600" b="0" i="0" u="none" strike="noStrike" kern="0" cap="none" spc="0" normalizeH="0" baseline="0" noProof="0" dirty="0">
                  <a:ln>
                    <a:noFill/>
                  </a:ln>
                  <a:solidFill>
                    <a:schemeClr val="bg1"/>
                  </a:solidFill>
                  <a:effectLst/>
                  <a:uLnTx/>
                  <a:uFillTx/>
                  <a:latin typeface="+mn-lt"/>
                </a:endParaRPr>
              </a:p>
            </p:txBody>
          </p:sp>
          <p:sp>
            <p:nvSpPr>
              <p:cNvPr id="110" name="Rounded Rectangle 1"/>
              <p:cNvSpPr/>
              <p:nvPr/>
            </p:nvSpPr>
            <p:spPr>
              <a:xfrm>
                <a:off x="1903641" y="5501122"/>
                <a:ext cx="751269" cy="213479"/>
              </a:xfrm>
              <a:prstGeom prst="rect">
                <a:avLst/>
              </a:prstGeom>
              <a:solidFill>
                <a:schemeClr val="tx1"/>
              </a:solidFill>
              <a:ln w="9525" cap="flat" cmpd="sng" algn="ctr">
                <a:solidFill>
                  <a:schemeClr val="bg1">
                    <a:lumMod val="50000"/>
                  </a:schemeClr>
                </a:solid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600" b="0" i="0" u="none" strike="noStrike" kern="0" cap="none" spc="0" normalizeH="0" baseline="0" noProof="0" dirty="0" smtClean="0">
                    <a:ln>
                      <a:noFill/>
                    </a:ln>
                    <a:solidFill>
                      <a:schemeClr val="bg1"/>
                    </a:solidFill>
                    <a:effectLst/>
                    <a:uLnTx/>
                    <a:uFillTx/>
                    <a:latin typeface="+mn-lt"/>
                    <a:ea typeface="+mn-ea"/>
                    <a:cs typeface="+mn-cs"/>
                  </a:rPr>
                  <a:t>Server</a:t>
                </a:r>
                <a:endParaRPr kumimoji="0" lang="en-GB" sz="600" b="0" i="0" u="none" strike="noStrike" kern="0" cap="none" spc="0" normalizeH="0" baseline="0" noProof="0" dirty="0">
                  <a:ln>
                    <a:noFill/>
                  </a:ln>
                  <a:solidFill>
                    <a:schemeClr val="bg1"/>
                  </a:solidFill>
                  <a:effectLst/>
                  <a:uLnTx/>
                  <a:uFillTx/>
                  <a:latin typeface="+mn-lt"/>
                  <a:ea typeface="+mn-ea"/>
                  <a:cs typeface="+mn-cs"/>
                </a:endParaRPr>
              </a:p>
            </p:txBody>
          </p:sp>
          <p:sp>
            <p:nvSpPr>
              <p:cNvPr id="111" name="Rounded Rectangle 1"/>
              <p:cNvSpPr/>
              <p:nvPr/>
            </p:nvSpPr>
            <p:spPr>
              <a:xfrm>
                <a:off x="3545483" y="5501122"/>
                <a:ext cx="751269" cy="213479"/>
              </a:xfrm>
              <a:prstGeom prst="rect">
                <a:avLst/>
              </a:prstGeom>
              <a:solidFill>
                <a:schemeClr val="tx1"/>
              </a:solidFill>
              <a:ln w="9525" cap="flat" cmpd="sng" algn="ctr">
                <a:solidFill>
                  <a:schemeClr val="bg1">
                    <a:lumMod val="50000"/>
                  </a:schemeClr>
                </a:solid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600" b="0" i="0" u="none" strike="noStrike" kern="0" cap="none" spc="0" normalizeH="0" baseline="0" noProof="0" dirty="0" smtClean="0">
                    <a:ln>
                      <a:noFill/>
                    </a:ln>
                    <a:solidFill>
                      <a:schemeClr val="bg1"/>
                    </a:solidFill>
                    <a:effectLst/>
                    <a:uLnTx/>
                    <a:uFillTx/>
                    <a:latin typeface="+mn-lt"/>
                    <a:ea typeface="+mn-ea"/>
                    <a:cs typeface="+mn-cs"/>
                  </a:rPr>
                  <a:t>Enterprise I/O Hardware</a:t>
                </a:r>
                <a:endParaRPr kumimoji="0" lang="en-GB" sz="600" b="0" i="0" u="none" strike="noStrike" kern="0" cap="none" spc="0" normalizeH="0" baseline="0" noProof="0" dirty="0">
                  <a:ln>
                    <a:noFill/>
                  </a:ln>
                  <a:solidFill>
                    <a:schemeClr val="bg1"/>
                  </a:solidFill>
                  <a:effectLst/>
                  <a:uLnTx/>
                  <a:uFillTx/>
                  <a:latin typeface="+mn-lt"/>
                  <a:ea typeface="+mn-ea"/>
                  <a:cs typeface="+mn-cs"/>
                </a:endParaRPr>
              </a:p>
            </p:txBody>
          </p:sp>
        </p:grpSp>
      </p:grpSp>
      <p:grpSp>
        <p:nvGrpSpPr>
          <p:cNvPr id="20" name="Group 19"/>
          <p:cNvGrpSpPr/>
          <p:nvPr/>
        </p:nvGrpSpPr>
        <p:grpSpPr>
          <a:xfrm>
            <a:off x="930826" y="5544177"/>
            <a:ext cx="4228626" cy="473929"/>
            <a:chOff x="930826" y="5922585"/>
            <a:chExt cx="4228626" cy="473929"/>
          </a:xfrm>
        </p:grpSpPr>
        <p:sp>
          <p:nvSpPr>
            <p:cNvPr id="112" name="Rounded Rectangle 47"/>
            <p:cNvSpPr/>
            <p:nvPr/>
          </p:nvSpPr>
          <p:spPr>
            <a:xfrm>
              <a:off x="930826" y="5922585"/>
              <a:ext cx="4228626" cy="473929"/>
            </a:xfrm>
            <a:prstGeom prst="rect">
              <a:avLst/>
            </a:prstGeom>
            <a:solidFill>
              <a:srgbClr val="4BACC6">
                <a:lumMod val="20000"/>
                <a:lumOff val="80000"/>
              </a:srgbClr>
            </a:solidFill>
            <a:ln w="9525" cap="flat" cmpd="sng" algn="ctr">
              <a:solidFill>
                <a:schemeClr val="bg1">
                  <a:lumMod val="50000"/>
                </a:schemeClr>
              </a:solidFill>
              <a:prstDash val="solid"/>
            </a:ln>
            <a:effectLst/>
          </p:spPr>
          <p:txBody>
            <a:bodyPr lIns="36000" tIns="36000" rIns="36000" bIns="36000" rtlCol="0" anchor="t"/>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900" b="1" i="0" u="none" strike="noStrike" kern="0" cap="none" spc="0" normalizeH="0" baseline="0" noProof="0" dirty="0" smtClean="0">
                  <a:ln>
                    <a:noFill/>
                  </a:ln>
                  <a:solidFill>
                    <a:srgbClr val="0070C0"/>
                  </a:solidFill>
                  <a:effectLst/>
                  <a:uLnTx/>
                  <a:uFillTx/>
                  <a:latin typeface="+mn-lt"/>
                  <a:ea typeface="+mn-ea"/>
                  <a:cs typeface="+mn-cs"/>
                </a:rPr>
                <a:t>Data Centre Facilities Services</a:t>
              </a:r>
              <a:endParaRPr kumimoji="0" lang="en-GB" sz="900" b="1" i="0" u="none" strike="noStrike" kern="0" cap="none" spc="0" normalizeH="0" baseline="0" noProof="0" dirty="0">
                <a:ln>
                  <a:noFill/>
                </a:ln>
                <a:solidFill>
                  <a:srgbClr val="0070C0"/>
                </a:solidFill>
                <a:effectLst/>
                <a:uLnTx/>
                <a:uFillTx/>
                <a:latin typeface="+mn-lt"/>
                <a:ea typeface="+mn-ea"/>
                <a:cs typeface="+mn-cs"/>
              </a:endParaRPr>
            </a:p>
          </p:txBody>
        </p:sp>
        <p:grpSp>
          <p:nvGrpSpPr>
            <p:cNvPr id="17" name="Group 16"/>
            <p:cNvGrpSpPr/>
            <p:nvPr/>
          </p:nvGrpSpPr>
          <p:grpSpPr>
            <a:xfrm>
              <a:off x="1027664" y="6129010"/>
              <a:ext cx="4034951" cy="213479"/>
              <a:chOff x="1082720" y="6052810"/>
              <a:chExt cx="4034951" cy="213479"/>
            </a:xfrm>
          </p:grpSpPr>
          <p:sp>
            <p:nvSpPr>
              <p:cNvPr id="113" name="Rounded Rectangle 1"/>
              <p:cNvSpPr/>
              <p:nvPr/>
            </p:nvSpPr>
            <p:spPr>
              <a:xfrm>
                <a:off x="1082720" y="6052810"/>
                <a:ext cx="751269" cy="213479"/>
              </a:xfrm>
              <a:prstGeom prst="rect">
                <a:avLst/>
              </a:prstGeom>
              <a:solidFill>
                <a:schemeClr val="tx1"/>
              </a:solidFill>
              <a:ln w="9525" cap="flat" cmpd="sng" algn="ctr">
                <a:solidFill>
                  <a:schemeClr val="bg1">
                    <a:lumMod val="50000"/>
                  </a:schemeClr>
                </a:solid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600" b="0" i="0" u="none" strike="noStrike" kern="0" cap="none" spc="0" normalizeH="0" baseline="0" noProof="0" dirty="0" smtClean="0">
                    <a:ln>
                      <a:noFill/>
                    </a:ln>
                    <a:solidFill>
                      <a:schemeClr val="bg1"/>
                    </a:solidFill>
                    <a:effectLst/>
                    <a:uLnTx/>
                    <a:uFillTx/>
                    <a:latin typeface="+mn-lt"/>
                    <a:ea typeface="+mn-ea"/>
                    <a:cs typeface="+mn-cs"/>
                  </a:rPr>
                  <a:t>Data Centre </a:t>
                </a: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600" b="0" i="0" u="none" strike="noStrike" kern="0" cap="none" spc="0" normalizeH="0" baseline="0" noProof="0" dirty="0" smtClean="0">
                    <a:ln>
                      <a:noFill/>
                    </a:ln>
                    <a:solidFill>
                      <a:schemeClr val="bg1"/>
                    </a:solidFill>
                    <a:effectLst/>
                    <a:uLnTx/>
                    <a:uFillTx/>
                    <a:latin typeface="+mn-lt"/>
                    <a:ea typeface="+mn-ea"/>
                    <a:cs typeface="+mn-cs"/>
                  </a:rPr>
                  <a:t>Physical Security</a:t>
                </a:r>
                <a:endParaRPr kumimoji="0" lang="en-GB" sz="600" b="0" i="0" u="none" strike="noStrike" kern="0" cap="none" spc="0" normalizeH="0" baseline="0" noProof="0" dirty="0">
                  <a:ln>
                    <a:noFill/>
                  </a:ln>
                  <a:solidFill>
                    <a:schemeClr val="bg1"/>
                  </a:solidFill>
                  <a:effectLst/>
                  <a:uLnTx/>
                  <a:uFillTx/>
                  <a:latin typeface="+mn-lt"/>
                  <a:ea typeface="+mn-ea"/>
                  <a:cs typeface="+mn-cs"/>
                </a:endParaRPr>
              </a:p>
            </p:txBody>
          </p:sp>
          <p:sp>
            <p:nvSpPr>
              <p:cNvPr id="114" name="Rounded Rectangle 1"/>
              <p:cNvSpPr/>
              <p:nvPr/>
            </p:nvSpPr>
            <p:spPr>
              <a:xfrm>
                <a:off x="1903641" y="6052810"/>
                <a:ext cx="751269" cy="213479"/>
              </a:xfrm>
              <a:prstGeom prst="rect">
                <a:avLst/>
              </a:prstGeom>
              <a:solidFill>
                <a:schemeClr val="tx1"/>
              </a:solidFill>
              <a:ln w="9525" cap="flat" cmpd="sng" algn="ctr">
                <a:solidFill>
                  <a:schemeClr val="bg1">
                    <a:lumMod val="50000"/>
                  </a:schemeClr>
                </a:solid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600" b="0" i="0" u="none" strike="noStrike" kern="0" cap="none" spc="0" normalizeH="0" baseline="0" noProof="0" dirty="0" smtClean="0">
                    <a:ln>
                      <a:noFill/>
                    </a:ln>
                    <a:solidFill>
                      <a:schemeClr val="bg1"/>
                    </a:solidFill>
                    <a:effectLst/>
                    <a:uLnTx/>
                    <a:uFillTx/>
                    <a:latin typeface="+mn-lt"/>
                    <a:ea typeface="+mn-ea"/>
                    <a:cs typeface="+mn-cs"/>
                  </a:rPr>
                  <a:t>Power</a:t>
                </a:r>
                <a:endParaRPr kumimoji="0" lang="en-GB" sz="600" b="0" i="0" u="none" strike="noStrike" kern="0" cap="none" spc="0" normalizeH="0" baseline="0" noProof="0" dirty="0">
                  <a:ln>
                    <a:noFill/>
                  </a:ln>
                  <a:solidFill>
                    <a:schemeClr val="bg1"/>
                  </a:solidFill>
                  <a:effectLst/>
                  <a:uLnTx/>
                  <a:uFillTx/>
                  <a:latin typeface="+mn-lt"/>
                  <a:ea typeface="+mn-ea"/>
                  <a:cs typeface="+mn-cs"/>
                </a:endParaRPr>
              </a:p>
            </p:txBody>
          </p:sp>
          <p:sp>
            <p:nvSpPr>
              <p:cNvPr id="115" name="Rounded Rectangle 1"/>
              <p:cNvSpPr/>
              <p:nvPr/>
            </p:nvSpPr>
            <p:spPr>
              <a:xfrm>
                <a:off x="2724562" y="6052810"/>
                <a:ext cx="751269" cy="213479"/>
              </a:xfrm>
              <a:prstGeom prst="rect">
                <a:avLst/>
              </a:prstGeom>
              <a:solidFill>
                <a:schemeClr val="tx1"/>
              </a:solidFill>
              <a:ln w="9525" cap="flat" cmpd="sng" algn="ctr">
                <a:solidFill>
                  <a:schemeClr val="bg1">
                    <a:lumMod val="50000"/>
                  </a:schemeClr>
                </a:solid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600" b="0" i="0" u="none" strike="noStrike" kern="0" cap="none" spc="0" normalizeH="0" baseline="0" noProof="0" dirty="0" smtClean="0">
                    <a:ln>
                      <a:noFill/>
                    </a:ln>
                    <a:solidFill>
                      <a:schemeClr val="bg1"/>
                    </a:solidFill>
                    <a:effectLst/>
                    <a:uLnTx/>
                    <a:uFillTx/>
                    <a:latin typeface="+mn-lt"/>
                    <a:ea typeface="+mn-ea"/>
                    <a:cs typeface="+mn-cs"/>
                  </a:rPr>
                  <a:t>Environment</a:t>
                </a:r>
                <a:endParaRPr kumimoji="0" lang="en-GB" sz="600" b="0" i="0" u="none" strike="noStrike" kern="0" cap="none" spc="0" normalizeH="0" baseline="0" noProof="0" dirty="0">
                  <a:ln>
                    <a:noFill/>
                  </a:ln>
                  <a:solidFill>
                    <a:schemeClr val="bg1"/>
                  </a:solidFill>
                  <a:effectLst/>
                  <a:uLnTx/>
                  <a:uFillTx/>
                  <a:latin typeface="+mn-lt"/>
                  <a:ea typeface="+mn-ea"/>
                  <a:cs typeface="+mn-cs"/>
                </a:endParaRPr>
              </a:p>
            </p:txBody>
          </p:sp>
          <p:sp>
            <p:nvSpPr>
              <p:cNvPr id="116" name="Rounded Rectangle 1"/>
              <p:cNvSpPr/>
              <p:nvPr/>
            </p:nvSpPr>
            <p:spPr>
              <a:xfrm>
                <a:off x="3545483" y="6052810"/>
                <a:ext cx="751269" cy="213479"/>
              </a:xfrm>
              <a:prstGeom prst="rect">
                <a:avLst/>
              </a:prstGeom>
              <a:solidFill>
                <a:schemeClr val="tx1"/>
              </a:solidFill>
              <a:ln w="9525" cap="flat" cmpd="sng" algn="ctr">
                <a:solidFill>
                  <a:schemeClr val="bg1">
                    <a:lumMod val="50000"/>
                  </a:schemeClr>
                </a:solid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500" b="0" i="0" u="none" strike="noStrike" kern="0" cap="none" spc="0" normalizeH="0" baseline="0" noProof="0" dirty="0" smtClean="0">
                    <a:ln>
                      <a:noFill/>
                    </a:ln>
                    <a:solidFill>
                      <a:schemeClr val="bg1"/>
                    </a:solidFill>
                    <a:effectLst/>
                    <a:uLnTx/>
                    <a:uFillTx/>
                    <a:latin typeface="+mn-lt"/>
                    <a:ea typeface="+mn-ea"/>
                    <a:cs typeface="+mn-cs"/>
                  </a:rPr>
                  <a:t>Data Centre Space Management</a:t>
                </a:r>
                <a:endParaRPr kumimoji="0" lang="en-GB" sz="500" b="0" i="0" u="none" strike="noStrike" kern="0" cap="none" spc="0" normalizeH="0" baseline="0" noProof="0" dirty="0">
                  <a:ln>
                    <a:noFill/>
                  </a:ln>
                  <a:solidFill>
                    <a:schemeClr val="bg1"/>
                  </a:solidFill>
                  <a:effectLst/>
                  <a:uLnTx/>
                  <a:uFillTx/>
                  <a:latin typeface="+mn-lt"/>
                  <a:ea typeface="+mn-ea"/>
                  <a:cs typeface="+mn-cs"/>
                </a:endParaRPr>
              </a:p>
            </p:txBody>
          </p:sp>
          <p:sp>
            <p:nvSpPr>
              <p:cNvPr id="117" name="Rounded Rectangle 1"/>
              <p:cNvSpPr/>
              <p:nvPr/>
            </p:nvSpPr>
            <p:spPr>
              <a:xfrm>
                <a:off x="4366402" y="6052810"/>
                <a:ext cx="751269" cy="213479"/>
              </a:xfrm>
              <a:prstGeom prst="rect">
                <a:avLst/>
              </a:prstGeom>
              <a:solidFill>
                <a:schemeClr val="tx1"/>
              </a:solidFill>
              <a:ln w="9525" cap="flat" cmpd="sng" algn="ctr">
                <a:solidFill>
                  <a:schemeClr val="bg1">
                    <a:lumMod val="50000"/>
                  </a:schemeClr>
                </a:solid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500" b="0" i="0" u="none" strike="noStrike" kern="0" cap="none" spc="0" normalizeH="0" baseline="0" noProof="0" dirty="0" smtClean="0">
                    <a:ln>
                      <a:noFill/>
                    </a:ln>
                    <a:solidFill>
                      <a:schemeClr val="bg1"/>
                    </a:solidFill>
                    <a:effectLst/>
                    <a:uLnTx/>
                    <a:uFillTx/>
                    <a:latin typeface="+mn-lt"/>
                    <a:ea typeface="+mn-ea"/>
                    <a:cs typeface="+mn-cs"/>
                  </a:rPr>
                  <a:t>Data Centre Building Management</a:t>
                </a:r>
                <a:endParaRPr kumimoji="0" lang="en-GB" sz="500" b="0" i="0" u="none" strike="noStrike" kern="0" cap="none" spc="0" normalizeH="0" baseline="0" noProof="0" dirty="0">
                  <a:ln>
                    <a:noFill/>
                  </a:ln>
                  <a:solidFill>
                    <a:schemeClr val="bg1"/>
                  </a:solidFill>
                  <a:effectLst/>
                  <a:uLnTx/>
                  <a:uFillTx/>
                  <a:latin typeface="+mn-lt"/>
                  <a:ea typeface="+mn-ea"/>
                  <a:cs typeface="+mn-cs"/>
                </a:endParaRPr>
              </a:p>
            </p:txBody>
          </p:sp>
        </p:grpSp>
      </p:grpSp>
      <p:grpSp>
        <p:nvGrpSpPr>
          <p:cNvPr id="74" name="Groupe 46"/>
          <p:cNvGrpSpPr/>
          <p:nvPr>
            <p:custDataLst>
              <p:tags r:id="rId5"/>
            </p:custDataLst>
          </p:nvPr>
        </p:nvGrpSpPr>
        <p:grpSpPr>
          <a:xfrm>
            <a:off x="5484684" y="5703511"/>
            <a:ext cx="311150" cy="533400"/>
            <a:chOff x="888684" y="6407608"/>
            <a:chExt cx="311150" cy="533400"/>
          </a:xfrm>
        </p:grpSpPr>
        <p:sp>
          <p:nvSpPr>
            <p:cNvPr id="126" name="Rectangle 39"/>
            <p:cNvSpPr>
              <a:spLocks noChangeArrowheads="1"/>
            </p:cNvSpPr>
            <p:nvPr/>
          </p:nvSpPr>
          <p:spPr bwMode="gray">
            <a:xfrm>
              <a:off x="888684" y="6549425"/>
              <a:ext cx="311150" cy="107950"/>
            </a:xfrm>
            <a:prstGeom prst="rect">
              <a:avLst/>
            </a:prstGeom>
            <a:solidFill>
              <a:srgbClr val="008000"/>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486000" rIns="18000" anchor="ctr"/>
            <a:lstStyle/>
            <a:p>
              <a:pPr>
                <a:lnSpc>
                  <a:spcPct val="85000"/>
                </a:lnSpc>
                <a:buClr>
                  <a:srgbClr val="FF3300"/>
                </a:buClr>
                <a:buFont typeface="Wingdings" pitchFamily="2" charset="2"/>
                <a:buNone/>
              </a:pPr>
              <a:r>
                <a:rPr lang="en-US" sz="800" b="0" dirty="0">
                  <a:solidFill>
                    <a:schemeClr val="tx1"/>
                  </a:solidFill>
                  <a:latin typeface="+mn-lt"/>
                </a:rPr>
                <a:t>New instance of existing technology provided by AXA</a:t>
              </a:r>
            </a:p>
          </p:txBody>
        </p:sp>
        <p:sp>
          <p:nvSpPr>
            <p:cNvPr id="127" name="Rectangle 42"/>
            <p:cNvSpPr>
              <a:spLocks noChangeArrowheads="1"/>
            </p:cNvSpPr>
            <p:nvPr/>
          </p:nvSpPr>
          <p:spPr bwMode="gray">
            <a:xfrm>
              <a:off x="888684" y="6691242"/>
              <a:ext cx="311150" cy="107950"/>
            </a:xfrm>
            <a:prstGeom prst="rect">
              <a:avLst/>
            </a:prstGeom>
            <a:solidFill>
              <a:srgbClr val="99CC00"/>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486000" rIns="18000" anchor="ctr"/>
            <a:lstStyle/>
            <a:p>
              <a:pPr>
                <a:lnSpc>
                  <a:spcPct val="85000"/>
                </a:lnSpc>
                <a:buClr>
                  <a:srgbClr val="FF3300"/>
                </a:buClr>
                <a:buFont typeface="Wingdings" pitchFamily="2" charset="2"/>
                <a:buNone/>
              </a:pPr>
              <a:r>
                <a:rPr lang="en-US" sz="800" b="0" dirty="0">
                  <a:solidFill>
                    <a:schemeClr val="tx1"/>
                  </a:solidFill>
                  <a:latin typeface="+mn-lt"/>
                </a:rPr>
                <a:t>New instance of new technology provided by AXA</a:t>
              </a:r>
            </a:p>
          </p:txBody>
        </p:sp>
        <p:sp>
          <p:nvSpPr>
            <p:cNvPr id="128" name="Rectangle 43"/>
            <p:cNvSpPr>
              <a:spLocks noChangeArrowheads="1"/>
            </p:cNvSpPr>
            <p:nvPr/>
          </p:nvSpPr>
          <p:spPr bwMode="gray">
            <a:xfrm>
              <a:off x="888684" y="6833058"/>
              <a:ext cx="311150" cy="107950"/>
            </a:xfrm>
            <a:prstGeom prst="rect">
              <a:avLst/>
            </a:pr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486000" rIns="18000" anchor="ctr"/>
            <a:lstStyle/>
            <a:p>
              <a:pPr>
                <a:lnSpc>
                  <a:spcPct val="85000"/>
                </a:lnSpc>
                <a:buClr>
                  <a:srgbClr val="FF3300"/>
                </a:buClr>
                <a:buFont typeface="Wingdings" pitchFamily="2" charset="2"/>
                <a:buNone/>
              </a:pPr>
              <a:r>
                <a:rPr lang="en-US" sz="800" b="0" dirty="0">
                  <a:solidFill>
                    <a:schemeClr val="tx1"/>
                  </a:solidFill>
                  <a:latin typeface="+mn-lt"/>
                </a:rPr>
                <a:t>Provider external to AXA</a:t>
              </a:r>
            </a:p>
          </p:txBody>
        </p:sp>
        <p:sp>
          <p:nvSpPr>
            <p:cNvPr id="129" name="Rectangle 39"/>
            <p:cNvSpPr>
              <a:spLocks noChangeArrowheads="1"/>
            </p:cNvSpPr>
            <p:nvPr/>
          </p:nvSpPr>
          <p:spPr bwMode="gray">
            <a:xfrm>
              <a:off x="888684" y="6407608"/>
              <a:ext cx="311150" cy="107950"/>
            </a:xfrm>
            <a:prstGeom prst="rect">
              <a:avLst/>
            </a:prstGeom>
            <a:solidFill>
              <a:srgbClr val="000000"/>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486000" rIns="18000" anchor="ctr"/>
            <a:lstStyle/>
            <a:p>
              <a:pPr>
                <a:lnSpc>
                  <a:spcPct val="85000"/>
                </a:lnSpc>
                <a:buClr>
                  <a:srgbClr val="FF3300"/>
                </a:buClr>
                <a:buFont typeface="Wingdings" pitchFamily="2" charset="2"/>
                <a:buNone/>
              </a:pPr>
              <a:r>
                <a:rPr lang="en-US" sz="800" b="0" dirty="0">
                  <a:solidFill>
                    <a:schemeClr val="tx1"/>
                  </a:solidFill>
                  <a:latin typeface="+mn-lt"/>
                </a:rPr>
                <a:t>Reuse shared technology provided by AXA </a:t>
              </a:r>
            </a:p>
          </p:txBody>
        </p:sp>
      </p:grpSp>
      <p:graphicFrame>
        <p:nvGraphicFramePr>
          <p:cNvPr id="130" name="Tableau 76"/>
          <p:cNvGraphicFramePr>
            <a:graphicFrameLocks noGrp="1"/>
          </p:cNvGraphicFramePr>
          <p:nvPr>
            <p:extLst>
              <p:ext uri="{D42A27DB-BD31-4B8C-83A1-F6EECF244321}">
                <p14:modId xmlns:p14="http://schemas.microsoft.com/office/powerpoint/2010/main" val="2308457045"/>
              </p:ext>
            </p:extLst>
          </p:nvPr>
        </p:nvGraphicFramePr>
        <p:xfrm>
          <a:off x="5484684" y="1268413"/>
          <a:ext cx="3644316" cy="4164330"/>
        </p:xfrm>
        <a:graphic>
          <a:graphicData uri="http://schemas.openxmlformats.org/drawingml/2006/table">
            <a:tbl>
              <a:tblPr/>
              <a:tblGrid>
                <a:gridCol w="1000400"/>
                <a:gridCol w="1321958"/>
                <a:gridCol w="1321958"/>
              </a:tblGrid>
              <a:tr h="162233">
                <a:tc gridSpan="3">
                  <a:txBody>
                    <a:bodyPr/>
                    <a:lstStyle/>
                    <a:p>
                      <a:pPr marL="0" marR="0" indent="0" algn="l" defTabSz="457200" rtl="0" eaLnBrk="1" fontAlgn="ctr" latinLnBrk="0" hangingPunct="1">
                        <a:lnSpc>
                          <a:spcPct val="100000"/>
                        </a:lnSpc>
                        <a:spcBef>
                          <a:spcPts val="0"/>
                        </a:spcBef>
                        <a:spcAft>
                          <a:spcPts val="0"/>
                        </a:spcAft>
                        <a:buClrTx/>
                        <a:buSzTx/>
                        <a:buFontTx/>
                        <a:buNone/>
                        <a:tabLst/>
                        <a:defRPr/>
                      </a:pPr>
                      <a:r>
                        <a:rPr lang="en-US" altLang="ko-KR" sz="1000" b="1" i="0" u="none" strike="noStrike" kern="1200" noProof="0" dirty="0" smtClean="0">
                          <a:solidFill>
                            <a:srgbClr val="FFFFFF"/>
                          </a:solidFill>
                          <a:effectLst/>
                          <a:latin typeface="+mn-lt"/>
                          <a:ea typeface="+mn-ea"/>
                          <a:cs typeface="+mn-cs"/>
                        </a:rPr>
                        <a:t>Implementation approach</a:t>
                      </a:r>
                    </a:p>
                  </a:txBody>
                  <a:tcPr marL="36195" marR="36195" marT="36195" marB="36195">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solidFill>
                      <a:schemeClr val="bg1">
                        <a:lumMod val="50000"/>
                      </a:schemeClr>
                    </a:solidFill>
                  </a:tcPr>
                </a:tc>
                <a:tc hMerge="1">
                  <a:txBody>
                    <a:bodyPr/>
                    <a:lstStyle/>
                    <a:p>
                      <a:pPr marL="92075" lvl="0" indent="-92075" algn="l" defTabSz="457200" rtl="0" eaLnBrk="1" fontAlgn="b" latinLnBrk="0" hangingPunct="1">
                        <a:spcAft>
                          <a:spcPts val="0"/>
                        </a:spcAft>
                        <a:buFont typeface="Arial" panose="020B0604020202020204" pitchFamily="34" charset="0"/>
                        <a:buChar char="•"/>
                        <a:tabLst/>
                      </a:pPr>
                      <a:endParaRPr lang="en-US" sz="900" kern="1200" dirty="0">
                        <a:solidFill>
                          <a:srgbClr val="000000"/>
                        </a:solidFill>
                        <a:effectLst/>
                        <a:latin typeface="+mn-lt"/>
                        <a:ea typeface="宋体" panose="02010600030101010101" pitchFamily="2" charset="-122"/>
                        <a:cs typeface="Arial" panose="020B0604020202020204" pitchFamily="34" charset="0"/>
                      </a:endParaRPr>
                    </a:p>
                  </a:txBody>
                  <a:tcPr marL="36195" marR="36195" marT="36195" marB="36195">
                    <a:lnL w="9525" cap="flat" cmpd="sng" algn="ctr">
                      <a:solidFill>
                        <a:schemeClr val="bg1">
                          <a:lumMod val="50000"/>
                        </a:schemeClr>
                      </a:solid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tcPr>
                </a:tc>
                <a:tc hMerge="1">
                  <a:txBody>
                    <a:bodyPr/>
                    <a:lstStyle/>
                    <a:p>
                      <a:pPr marL="92075" lvl="0" indent="-92075" algn="l" defTabSz="457200" rtl="0" eaLnBrk="1" fontAlgn="b" latinLnBrk="0" hangingPunct="1">
                        <a:spcAft>
                          <a:spcPts val="0"/>
                        </a:spcAft>
                        <a:buFont typeface="Arial" panose="020B0604020202020204" pitchFamily="34" charset="0"/>
                        <a:buChar char="•"/>
                        <a:tabLst/>
                      </a:pPr>
                      <a:endParaRPr lang="en-US" sz="900" kern="1200" dirty="0">
                        <a:solidFill>
                          <a:srgbClr val="000000"/>
                        </a:solidFill>
                        <a:effectLst/>
                        <a:latin typeface="+mn-lt"/>
                        <a:ea typeface="宋体" panose="02010600030101010101" pitchFamily="2" charset="-122"/>
                        <a:cs typeface="Arial" panose="020B0604020202020204" pitchFamily="34" charset="0"/>
                      </a:endParaRPr>
                    </a:p>
                  </a:txBody>
                  <a:tcPr marL="36195" marR="36195" marT="36195" marB="36195">
                    <a:lnL w="9525" cap="flat" cmpd="sng" algn="ctr">
                      <a:no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tcPr>
                </a:tc>
              </a:tr>
              <a:tr h="162233">
                <a:tc>
                  <a:txBody>
                    <a:bodyPr/>
                    <a:lstStyle/>
                    <a:p>
                      <a:pPr fontAlgn="ctr">
                        <a:spcAft>
                          <a:spcPts val="0"/>
                        </a:spcAft>
                      </a:pPr>
                      <a:r>
                        <a:rPr lang="en-US" sz="1000" b="1" kern="1200" dirty="0">
                          <a:solidFill>
                            <a:srgbClr val="004563"/>
                          </a:solidFill>
                          <a:effectLst/>
                          <a:latin typeface="+mn-lt"/>
                          <a:ea typeface="宋体" panose="02010600030101010101" pitchFamily="2" charset="-122"/>
                          <a:cs typeface="Arial" panose="020B0604020202020204" pitchFamily="34" charset="0"/>
                        </a:rPr>
                        <a:t>Reuse existing assets:</a:t>
                      </a:r>
                      <a:endParaRPr lang="en-US" sz="1000" dirty="0">
                        <a:effectLst/>
                        <a:latin typeface="+mn-lt"/>
                        <a:ea typeface="宋体" panose="02010600030101010101" pitchFamily="2" charset="-122"/>
                        <a:cs typeface="Times New Roman" panose="02020603050405020304" pitchFamily="18" charset="0"/>
                      </a:endParaRPr>
                    </a:p>
                  </a:txBody>
                  <a:tcPr marL="36195" marR="36195" marT="36195" marB="36195">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pPr marL="92075" lvl="0" indent="-92075" algn="l" defTabSz="457200" rtl="0" eaLnBrk="1" fontAlgn="b" latinLnBrk="0" hangingPunct="1">
                        <a:spcAft>
                          <a:spcPts val="0"/>
                        </a:spcAft>
                        <a:buFont typeface="Arial" panose="020B0604020202020204" pitchFamily="34" charset="0"/>
                        <a:buChar char="•"/>
                        <a:tabLst/>
                      </a:pPr>
                      <a:r>
                        <a:rPr lang="en-US" sz="1000" kern="1200" dirty="0">
                          <a:solidFill>
                            <a:srgbClr val="000000"/>
                          </a:solidFill>
                          <a:effectLst/>
                          <a:latin typeface="+mn-lt"/>
                          <a:ea typeface="宋体" panose="02010600030101010101" pitchFamily="2" charset="-122"/>
                          <a:cs typeface="Arial" panose="020B0604020202020204" pitchFamily="34" charset="0"/>
                        </a:rPr>
                        <a:t>EIP (Software AG webMethods)</a:t>
                      </a:r>
                    </a:p>
                    <a:p>
                      <a:pPr marL="92075" lvl="0" indent="-92075" algn="l" defTabSz="457200" rtl="0" eaLnBrk="1" fontAlgn="b" latinLnBrk="0" hangingPunct="1">
                        <a:spcAft>
                          <a:spcPts val="0"/>
                        </a:spcAft>
                        <a:buFont typeface="Arial" panose="020B0604020202020204" pitchFamily="34" charset="0"/>
                        <a:buChar char="•"/>
                        <a:tabLst/>
                      </a:pPr>
                      <a:r>
                        <a:rPr lang="en-US" sz="1000" kern="1200" dirty="0">
                          <a:solidFill>
                            <a:srgbClr val="000000"/>
                          </a:solidFill>
                          <a:effectLst/>
                          <a:latin typeface="+mn-lt"/>
                          <a:ea typeface="宋体" panose="02010600030101010101" pitchFamily="2" charset="-122"/>
                          <a:cs typeface="Arial" panose="020B0604020202020204" pitchFamily="34" charset="0"/>
                        </a:rPr>
                        <a:t>ECM </a:t>
                      </a:r>
                      <a:r>
                        <a:rPr lang="en-US" sz="1000" kern="1200" dirty="0" smtClean="0">
                          <a:solidFill>
                            <a:srgbClr val="000000"/>
                          </a:solidFill>
                          <a:effectLst/>
                          <a:latin typeface="+mn-lt"/>
                          <a:ea typeface="宋体" panose="02010600030101010101" pitchFamily="2" charset="-122"/>
                          <a:cs typeface="Arial" panose="020B0604020202020204" pitchFamily="34" charset="0"/>
                        </a:rPr>
                        <a:t>(FileNet)</a:t>
                      </a:r>
                      <a:endParaRPr lang="en-US" sz="1000" kern="1200" dirty="0">
                        <a:solidFill>
                          <a:srgbClr val="000000"/>
                        </a:solidFill>
                        <a:effectLst/>
                        <a:latin typeface="+mn-lt"/>
                        <a:ea typeface="宋体" panose="02010600030101010101" pitchFamily="2" charset="-122"/>
                        <a:cs typeface="Arial" panose="020B0604020202020204" pitchFamily="34" charset="0"/>
                      </a:endParaRPr>
                    </a:p>
                    <a:p>
                      <a:pPr marL="92075" lvl="0" indent="-92075" algn="l" defTabSz="457200" rtl="0" eaLnBrk="1" fontAlgn="b" latinLnBrk="0" hangingPunct="1">
                        <a:spcAft>
                          <a:spcPts val="0"/>
                        </a:spcAft>
                        <a:buFont typeface="Arial" panose="020B0604020202020204" pitchFamily="34" charset="0"/>
                        <a:buChar char="•"/>
                        <a:tabLst/>
                      </a:pPr>
                      <a:r>
                        <a:rPr lang="en-US" sz="1000" kern="1200" dirty="0">
                          <a:solidFill>
                            <a:srgbClr val="000000"/>
                          </a:solidFill>
                          <a:effectLst/>
                          <a:latin typeface="+mn-lt"/>
                          <a:ea typeface="宋体" panose="02010600030101010101" pitchFamily="2" charset="-122"/>
                          <a:cs typeface="Arial" panose="020B0604020202020204" pitchFamily="34" charset="0"/>
                        </a:rPr>
                        <a:t>Thunderhead</a:t>
                      </a:r>
                    </a:p>
                    <a:p>
                      <a:pPr marL="92075" lvl="0" indent="-92075" algn="l" defTabSz="457200" rtl="0" eaLnBrk="1" fontAlgn="b" latinLnBrk="0" hangingPunct="1">
                        <a:spcAft>
                          <a:spcPts val="0"/>
                        </a:spcAft>
                        <a:buFont typeface="Arial" panose="020B0604020202020204" pitchFamily="34" charset="0"/>
                        <a:buChar char="•"/>
                        <a:tabLst/>
                      </a:pPr>
                      <a:r>
                        <a:rPr lang="en-US" sz="1000" kern="1200" dirty="0">
                          <a:solidFill>
                            <a:srgbClr val="000000"/>
                          </a:solidFill>
                          <a:effectLst/>
                          <a:latin typeface="+mn-lt"/>
                          <a:ea typeface="宋体" panose="02010600030101010101" pitchFamily="2" charset="-122"/>
                          <a:cs typeface="Arial" panose="020B0604020202020204" pitchFamily="34" charset="0"/>
                        </a:rPr>
                        <a:t>SiteMinder</a:t>
                      </a:r>
                    </a:p>
                    <a:p>
                      <a:pPr marL="92075" lvl="0" indent="-92075" algn="l" defTabSz="457200" rtl="0" eaLnBrk="1" fontAlgn="b" latinLnBrk="0" hangingPunct="1">
                        <a:spcAft>
                          <a:spcPts val="0"/>
                        </a:spcAft>
                        <a:buFont typeface="Arial" panose="020B0604020202020204" pitchFamily="34" charset="0"/>
                        <a:buChar char="•"/>
                        <a:tabLst/>
                      </a:pPr>
                      <a:r>
                        <a:rPr lang="en-US" altLang="ko-KR" sz="1000" kern="1200" dirty="0" smtClean="0">
                          <a:solidFill>
                            <a:srgbClr val="000000"/>
                          </a:solidFill>
                          <a:effectLst/>
                          <a:latin typeface="+mn-lt"/>
                          <a:ea typeface="宋体" panose="02010600030101010101" pitchFamily="2" charset="-122"/>
                          <a:cs typeface="Arial" panose="020B0604020202020204" pitchFamily="34" charset="0"/>
                        </a:rPr>
                        <a:t>Web Content Management (</a:t>
                      </a:r>
                      <a:r>
                        <a:rPr lang="en-US" altLang="ko-KR" sz="1000" kern="1200" dirty="0" err="1" smtClean="0">
                          <a:solidFill>
                            <a:srgbClr val="000000"/>
                          </a:solidFill>
                          <a:effectLst/>
                          <a:latin typeface="+mn-lt"/>
                          <a:ea typeface="宋体" panose="02010600030101010101" pitchFamily="2" charset="-122"/>
                          <a:cs typeface="Arial" panose="020B0604020202020204" pitchFamily="34" charset="0"/>
                        </a:rPr>
                        <a:t>AXA.xx</a:t>
                      </a:r>
                      <a:r>
                        <a:rPr lang="en-US" altLang="ko-KR" sz="1000" kern="1200" dirty="0" smtClean="0">
                          <a:solidFill>
                            <a:srgbClr val="000000"/>
                          </a:solidFill>
                          <a:effectLst/>
                          <a:latin typeface="+mn-lt"/>
                          <a:ea typeface="宋体" panose="02010600030101010101" pitchFamily="2" charset="-122"/>
                          <a:cs typeface="Arial" panose="020B0604020202020204" pitchFamily="34" charset="0"/>
                        </a:rPr>
                        <a:t>)</a:t>
                      </a:r>
                    </a:p>
                    <a:p>
                      <a:pPr marL="92075" lvl="0" indent="-92075" algn="l" defTabSz="457200" rtl="0" eaLnBrk="1" fontAlgn="b" latinLnBrk="0" hangingPunct="1">
                        <a:spcAft>
                          <a:spcPts val="0"/>
                        </a:spcAft>
                        <a:buFont typeface="Arial" panose="020B0604020202020204" pitchFamily="34" charset="0"/>
                        <a:buChar char="•"/>
                        <a:tabLst/>
                      </a:pPr>
                      <a:r>
                        <a:rPr lang="en-US" altLang="ko-KR" sz="1000" kern="1200" dirty="0" smtClean="0">
                          <a:solidFill>
                            <a:srgbClr val="000000"/>
                          </a:solidFill>
                          <a:effectLst/>
                          <a:latin typeface="+mn-lt"/>
                          <a:ea typeface="宋体" panose="02010600030101010101" pitchFamily="2" charset="-122"/>
                          <a:cs typeface="Arial" panose="020B0604020202020204" pitchFamily="34" charset="0"/>
                        </a:rPr>
                        <a:t>ESG</a:t>
                      </a:r>
                      <a:endParaRPr lang="en-US" sz="1000" kern="1200" dirty="0">
                        <a:solidFill>
                          <a:srgbClr val="000000"/>
                        </a:solidFill>
                        <a:effectLst/>
                        <a:latin typeface="+mn-lt"/>
                        <a:ea typeface="宋体" panose="02010600030101010101" pitchFamily="2" charset="-122"/>
                        <a:cs typeface="Arial" panose="020B0604020202020204" pitchFamily="34" charset="0"/>
                      </a:endParaRPr>
                    </a:p>
                  </a:txBody>
                  <a:tcPr marL="36195" marR="36195" marT="36195" marB="36195">
                    <a:lnL w="9525" cap="flat" cmpd="sng" algn="ctr">
                      <a:solidFill>
                        <a:schemeClr val="bg1">
                          <a:lumMod val="50000"/>
                        </a:schemeClr>
                      </a:solid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tcPr>
                </a:tc>
                <a:tc>
                  <a:txBody>
                    <a:bodyPr/>
                    <a:lstStyle/>
                    <a:p>
                      <a:pPr marL="92075" lvl="0" indent="-92075" algn="l" defTabSz="457200" rtl="0" eaLnBrk="1" fontAlgn="b" latinLnBrk="0" hangingPunct="1">
                        <a:spcAft>
                          <a:spcPts val="0"/>
                        </a:spcAft>
                        <a:buFont typeface="Arial" panose="020B0604020202020204" pitchFamily="34" charset="0"/>
                        <a:buChar char="•"/>
                        <a:tabLst/>
                      </a:pPr>
                      <a:r>
                        <a:rPr lang="en-US" sz="1000" kern="1200" dirty="0" smtClean="0">
                          <a:solidFill>
                            <a:srgbClr val="000000"/>
                          </a:solidFill>
                          <a:effectLst/>
                          <a:latin typeface="+mn-lt"/>
                          <a:ea typeface="宋体" panose="02010600030101010101" pitchFamily="2" charset="-122"/>
                          <a:cs typeface="Arial" panose="020B0604020202020204" pitchFamily="34" charset="0"/>
                        </a:rPr>
                        <a:t>Informatica</a:t>
                      </a:r>
                      <a:endParaRPr lang="en-US" sz="1000" kern="1200" dirty="0">
                        <a:solidFill>
                          <a:srgbClr val="000000"/>
                        </a:solidFill>
                        <a:effectLst/>
                        <a:latin typeface="+mn-lt"/>
                        <a:ea typeface="宋体" panose="02010600030101010101" pitchFamily="2" charset="-122"/>
                        <a:cs typeface="Arial" panose="020B0604020202020204" pitchFamily="34" charset="0"/>
                      </a:endParaRPr>
                    </a:p>
                    <a:p>
                      <a:pPr marL="92075" lvl="0" indent="-92075" algn="l" defTabSz="457200" rtl="0" eaLnBrk="1" fontAlgn="b" latinLnBrk="0" hangingPunct="1">
                        <a:spcAft>
                          <a:spcPts val="0"/>
                        </a:spcAft>
                        <a:buFont typeface="Arial" panose="020B0604020202020204" pitchFamily="34" charset="0"/>
                        <a:buChar char="•"/>
                        <a:tabLst/>
                      </a:pPr>
                      <a:r>
                        <a:rPr lang="en-US" sz="1000" kern="1200" dirty="0" smtClean="0">
                          <a:solidFill>
                            <a:srgbClr val="000000"/>
                          </a:solidFill>
                          <a:effectLst/>
                          <a:latin typeface="+mn-lt"/>
                          <a:ea typeface="宋体" panose="02010600030101010101" pitchFamily="2" charset="-122"/>
                          <a:cs typeface="Arial" panose="020B0604020202020204" pitchFamily="34" charset="0"/>
                        </a:rPr>
                        <a:t>RLS / G400 / EB</a:t>
                      </a:r>
                    </a:p>
                    <a:p>
                      <a:pPr marL="92075" lvl="0" indent="-92075" algn="l" defTabSz="457200" rtl="0" eaLnBrk="1" fontAlgn="b" latinLnBrk="0" hangingPunct="1">
                        <a:spcAft>
                          <a:spcPts val="0"/>
                        </a:spcAft>
                        <a:buFont typeface="Arial" panose="020B0604020202020204" pitchFamily="34" charset="0"/>
                        <a:buChar char="•"/>
                        <a:tabLst/>
                      </a:pPr>
                      <a:r>
                        <a:rPr lang="en-US" sz="1000" kern="1200" dirty="0" smtClean="0">
                          <a:solidFill>
                            <a:srgbClr val="000000"/>
                          </a:solidFill>
                          <a:effectLst/>
                          <a:latin typeface="+mn-lt"/>
                          <a:ea typeface="宋体" panose="02010600030101010101" pitchFamily="2" charset="-122"/>
                          <a:cs typeface="Arial" panose="020B0604020202020204" pitchFamily="34" charset="0"/>
                        </a:rPr>
                        <a:t>Core DB</a:t>
                      </a:r>
                      <a:endParaRPr lang="en-US" sz="1000" kern="1200" dirty="0">
                        <a:solidFill>
                          <a:srgbClr val="000000"/>
                        </a:solidFill>
                        <a:effectLst/>
                        <a:latin typeface="+mn-lt"/>
                        <a:ea typeface="宋体" panose="02010600030101010101" pitchFamily="2" charset="-122"/>
                        <a:cs typeface="Arial" panose="020B0604020202020204" pitchFamily="34" charset="0"/>
                      </a:endParaRPr>
                    </a:p>
                    <a:p>
                      <a:pPr marL="92075" lvl="0" indent="-92075" algn="l" defTabSz="457200" rtl="0" eaLnBrk="1" fontAlgn="b" latinLnBrk="0" hangingPunct="1">
                        <a:spcAft>
                          <a:spcPts val="0"/>
                        </a:spcAft>
                        <a:buFont typeface="Arial" panose="020B0604020202020204" pitchFamily="34" charset="0"/>
                        <a:buChar char="•"/>
                        <a:tabLst/>
                      </a:pPr>
                      <a:r>
                        <a:rPr lang="en-US" sz="1000" kern="1200" dirty="0" smtClean="0">
                          <a:solidFill>
                            <a:srgbClr val="000000"/>
                          </a:solidFill>
                          <a:effectLst/>
                          <a:latin typeface="+mn-lt"/>
                          <a:ea typeface="宋体" panose="02010600030101010101" pitchFamily="2" charset="-122"/>
                          <a:cs typeface="Arial" panose="020B0604020202020204" pitchFamily="34" charset="0"/>
                        </a:rPr>
                        <a:t>GIR</a:t>
                      </a:r>
                      <a:endParaRPr lang="en-US" sz="1000" kern="1200" dirty="0">
                        <a:solidFill>
                          <a:srgbClr val="000000"/>
                        </a:solidFill>
                        <a:effectLst/>
                        <a:latin typeface="+mn-lt"/>
                        <a:ea typeface="宋体" panose="02010600030101010101" pitchFamily="2" charset="-122"/>
                        <a:cs typeface="Arial" panose="020B0604020202020204" pitchFamily="34" charset="0"/>
                      </a:endParaRPr>
                    </a:p>
                  </a:txBody>
                  <a:tcPr marL="36195" marR="36195" marT="36195" marB="36195">
                    <a:lnL w="9525" cap="flat" cmpd="sng" algn="ctr">
                      <a:no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tcPr>
                </a:tc>
              </a:tr>
              <a:tr h="162233">
                <a:tc>
                  <a:txBody>
                    <a:bodyPr/>
                    <a:lstStyle/>
                    <a:p>
                      <a:pPr fontAlgn="ctr">
                        <a:spcAft>
                          <a:spcPts val="0"/>
                        </a:spcAft>
                      </a:pPr>
                      <a:r>
                        <a:rPr lang="en-US" sz="1000" b="1" kern="1200">
                          <a:solidFill>
                            <a:srgbClr val="004563"/>
                          </a:solidFill>
                          <a:effectLst/>
                          <a:latin typeface="+mn-lt"/>
                          <a:ea typeface="宋体" panose="02010600030101010101" pitchFamily="2" charset="-122"/>
                          <a:cs typeface="Arial" panose="020B0604020202020204" pitchFamily="34" charset="0"/>
                        </a:rPr>
                        <a:t>Build:</a:t>
                      </a:r>
                      <a:endParaRPr lang="en-US" sz="1000">
                        <a:effectLst/>
                        <a:latin typeface="+mn-lt"/>
                        <a:ea typeface="宋体" panose="02010600030101010101" pitchFamily="2" charset="-122"/>
                        <a:cs typeface="Times New Roman" panose="02020603050405020304" pitchFamily="18" charset="0"/>
                      </a:endParaRPr>
                    </a:p>
                  </a:txBody>
                  <a:tcPr marL="36195" marR="36195" marT="36195" marB="36195">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solidFill>
                      <a:schemeClr val="bg1">
                        <a:lumMod val="95000"/>
                      </a:schemeClr>
                    </a:solidFill>
                  </a:tcPr>
                </a:tc>
                <a:tc gridSpan="2">
                  <a:txBody>
                    <a:bodyPr/>
                    <a:lstStyle/>
                    <a:p>
                      <a:pPr marL="92075" lvl="0" indent="-92075" algn="l" defTabSz="457200" rtl="0" eaLnBrk="1" fontAlgn="b" latinLnBrk="0" hangingPunct="1">
                        <a:spcAft>
                          <a:spcPts val="0"/>
                        </a:spcAft>
                        <a:buFont typeface="Arial" panose="020B0604020202020204" pitchFamily="34" charset="0"/>
                        <a:buChar char="•"/>
                        <a:tabLst/>
                      </a:pPr>
                      <a:r>
                        <a:rPr lang="en-US" altLang="ko-KR" sz="1000" kern="1200" dirty="0" smtClean="0">
                          <a:solidFill>
                            <a:srgbClr val="000000"/>
                          </a:solidFill>
                          <a:effectLst/>
                          <a:latin typeface="+mn-lt"/>
                          <a:ea typeface="宋体" panose="02010600030101010101" pitchFamily="2" charset="-122"/>
                          <a:cs typeface="Arial" panose="020B0604020202020204" pitchFamily="34" charset="0"/>
                        </a:rPr>
                        <a:t>None</a:t>
                      </a:r>
                      <a:endParaRPr lang="en-US" sz="1000" kern="1200" dirty="0">
                        <a:solidFill>
                          <a:srgbClr val="000000"/>
                        </a:solidFill>
                        <a:effectLst/>
                        <a:latin typeface="+mn-lt"/>
                        <a:ea typeface="宋体" panose="02010600030101010101" pitchFamily="2" charset="-122"/>
                        <a:cs typeface="Arial" panose="020B0604020202020204" pitchFamily="34" charset="0"/>
                      </a:endParaRPr>
                    </a:p>
                  </a:txBody>
                  <a:tcPr marL="36195" marR="36195" marT="36195" marB="36195">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tcPr>
                </a:tc>
                <a:tc hMerge="1">
                  <a:txBody>
                    <a:bodyPr/>
                    <a:lstStyle/>
                    <a:p>
                      <a:pPr marL="92075" lvl="0" indent="-92075" algn="l" defTabSz="457200" rtl="0" eaLnBrk="1" fontAlgn="b" latinLnBrk="0" hangingPunct="1">
                        <a:spcAft>
                          <a:spcPts val="0"/>
                        </a:spcAft>
                        <a:buFont typeface="Arial" panose="020B0604020202020204" pitchFamily="34" charset="0"/>
                        <a:buChar char="•"/>
                        <a:tabLst/>
                      </a:pPr>
                      <a:endParaRPr lang="en-US" sz="900" kern="1200" dirty="0">
                        <a:solidFill>
                          <a:srgbClr val="000000"/>
                        </a:solidFill>
                        <a:effectLst/>
                        <a:latin typeface="+mn-lt"/>
                        <a:ea typeface="宋体" panose="02010600030101010101" pitchFamily="2" charset="-122"/>
                        <a:cs typeface="Arial" panose="020B0604020202020204" pitchFamily="34" charset="0"/>
                      </a:endParaRPr>
                    </a:p>
                  </a:txBody>
                  <a:tcPr marL="36195" marR="36195" marT="36195" marB="36195">
                    <a:lnL w="9525" cap="flat" cmpd="sng" algn="ctr">
                      <a:no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tcPr>
                </a:tc>
              </a:tr>
              <a:tr h="162233">
                <a:tc>
                  <a:txBody>
                    <a:bodyPr/>
                    <a:lstStyle/>
                    <a:p>
                      <a:pPr fontAlgn="ctr">
                        <a:spcAft>
                          <a:spcPts val="0"/>
                        </a:spcAft>
                      </a:pPr>
                      <a:r>
                        <a:rPr lang="en-US" sz="1000" b="1" kern="1200" dirty="0">
                          <a:solidFill>
                            <a:srgbClr val="004563"/>
                          </a:solidFill>
                          <a:effectLst/>
                          <a:latin typeface="+mn-lt"/>
                          <a:ea typeface="宋体" panose="02010600030101010101" pitchFamily="2" charset="-122"/>
                          <a:cs typeface="Arial" panose="020B0604020202020204" pitchFamily="34" charset="0"/>
                        </a:rPr>
                        <a:t>Buy or lease:</a:t>
                      </a:r>
                      <a:endParaRPr lang="en-US" sz="1000" dirty="0">
                        <a:effectLst/>
                        <a:latin typeface="+mn-lt"/>
                        <a:ea typeface="宋体" panose="02010600030101010101" pitchFamily="2" charset="-122"/>
                        <a:cs typeface="Times New Roman" panose="02020603050405020304" pitchFamily="18" charset="0"/>
                      </a:endParaRPr>
                    </a:p>
                  </a:txBody>
                  <a:tcPr marL="36195" marR="36195" marT="36195" marB="36195">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solidFill>
                      <a:schemeClr val="bg1">
                        <a:lumMod val="95000"/>
                      </a:schemeClr>
                    </a:solidFill>
                  </a:tcPr>
                </a:tc>
                <a:tc gridSpan="2">
                  <a:txBody>
                    <a:bodyPr/>
                    <a:lstStyle/>
                    <a:p>
                      <a:pPr marL="92075" lvl="0" indent="-92075" algn="l" defTabSz="457200" rtl="0" eaLnBrk="1" fontAlgn="b" latinLnBrk="0" hangingPunct="1">
                        <a:spcAft>
                          <a:spcPts val="0"/>
                        </a:spcAft>
                        <a:buFont typeface="Arial" panose="020B0604020202020204" pitchFamily="34" charset="0"/>
                        <a:buChar char="•"/>
                        <a:tabLst/>
                      </a:pPr>
                      <a:r>
                        <a:rPr lang="en-US" sz="1000" kern="1200" dirty="0" smtClean="0">
                          <a:solidFill>
                            <a:srgbClr val="000000"/>
                          </a:solidFill>
                          <a:effectLst/>
                          <a:latin typeface="+mn-lt"/>
                          <a:ea typeface="宋体" panose="02010600030101010101" pitchFamily="2" charset="-122"/>
                          <a:cs typeface="Arial" panose="020B0604020202020204" pitchFamily="34" charset="0"/>
                        </a:rPr>
                        <a:t>FINEOS</a:t>
                      </a:r>
                      <a:r>
                        <a:rPr lang="en-US" sz="1000" kern="1200" dirty="0">
                          <a:solidFill>
                            <a:srgbClr val="000000"/>
                          </a:solidFill>
                          <a:effectLst/>
                          <a:latin typeface="+mn-lt"/>
                          <a:ea typeface="宋体" panose="02010600030101010101" pitchFamily="2" charset="-122"/>
                          <a:cs typeface="Arial" panose="020B0604020202020204" pitchFamily="34" charset="0"/>
                        </a:rPr>
                        <a:t> </a:t>
                      </a:r>
                    </a:p>
                  </a:txBody>
                  <a:tcPr marL="36195" marR="36195" marT="36195" marB="36195">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tcPr>
                </a:tc>
                <a:tc hMerge="1">
                  <a:txBody>
                    <a:bodyPr/>
                    <a:lstStyle/>
                    <a:p>
                      <a:pPr marL="92075" lvl="0" indent="-92075" algn="l" defTabSz="457200" rtl="0" eaLnBrk="1" fontAlgn="b" latinLnBrk="0" hangingPunct="1">
                        <a:spcAft>
                          <a:spcPts val="0"/>
                        </a:spcAft>
                        <a:buFont typeface="Arial" panose="020B0604020202020204" pitchFamily="34" charset="0"/>
                        <a:buChar char="•"/>
                        <a:tabLst/>
                      </a:pPr>
                      <a:endParaRPr lang="en-US" sz="900" kern="1200" dirty="0">
                        <a:solidFill>
                          <a:srgbClr val="000000"/>
                        </a:solidFill>
                        <a:effectLst/>
                        <a:latin typeface="+mn-lt"/>
                        <a:ea typeface="宋体" panose="02010600030101010101" pitchFamily="2" charset="-122"/>
                        <a:cs typeface="Arial" panose="020B0604020202020204" pitchFamily="34" charset="0"/>
                      </a:endParaRPr>
                    </a:p>
                  </a:txBody>
                  <a:tcPr marL="36195" marR="36195" marT="36195" marB="36195">
                    <a:lnL w="9525" cap="flat" cmpd="sng" algn="ctr">
                      <a:no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tcPr>
                </a:tc>
              </a:tr>
              <a:tr h="162233">
                <a:tc>
                  <a:txBody>
                    <a:bodyPr/>
                    <a:lstStyle/>
                    <a:p>
                      <a:pPr fontAlgn="ctr">
                        <a:spcAft>
                          <a:spcPts val="0"/>
                        </a:spcAft>
                      </a:pPr>
                      <a:r>
                        <a:rPr lang="en-US" sz="1000" b="1" kern="1200">
                          <a:solidFill>
                            <a:srgbClr val="004563"/>
                          </a:solidFill>
                          <a:effectLst/>
                          <a:latin typeface="+mn-lt"/>
                          <a:ea typeface="宋体" panose="02010600030101010101" pitchFamily="2" charset="-122"/>
                          <a:cs typeface="Arial" panose="020B0604020202020204" pitchFamily="34" charset="0"/>
                        </a:rPr>
                        <a:t>Hosted by AXA Tech:</a:t>
                      </a:r>
                      <a:endParaRPr lang="en-US" sz="1000">
                        <a:effectLst/>
                        <a:latin typeface="+mn-lt"/>
                        <a:ea typeface="宋体" panose="02010600030101010101" pitchFamily="2" charset="-122"/>
                        <a:cs typeface="Times New Roman" panose="02020603050405020304" pitchFamily="18" charset="0"/>
                      </a:endParaRPr>
                    </a:p>
                  </a:txBody>
                  <a:tcPr marL="36195" marR="36195" marT="36195" marB="36195">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pPr marL="92075" lvl="0" indent="-92075" algn="l" defTabSz="457200" rtl="0" eaLnBrk="1" fontAlgn="b" latinLnBrk="0" hangingPunct="1">
                        <a:spcAft>
                          <a:spcPts val="0"/>
                        </a:spcAft>
                        <a:buFont typeface="Arial" panose="020B0604020202020204" pitchFamily="34" charset="0"/>
                        <a:buChar char="•"/>
                        <a:tabLst/>
                      </a:pPr>
                      <a:r>
                        <a:rPr lang="en-US" sz="1000" kern="1200" dirty="0" smtClean="0">
                          <a:solidFill>
                            <a:srgbClr val="000000"/>
                          </a:solidFill>
                          <a:effectLst/>
                          <a:latin typeface="+mn-lt"/>
                          <a:ea typeface="宋体" panose="02010600030101010101" pitchFamily="2" charset="-122"/>
                          <a:cs typeface="Arial" panose="020B0604020202020204" pitchFamily="34" charset="0"/>
                        </a:rPr>
                        <a:t>FINEOS</a:t>
                      </a:r>
                      <a:endParaRPr lang="en-US" sz="1000" kern="1200" dirty="0">
                        <a:solidFill>
                          <a:srgbClr val="000000"/>
                        </a:solidFill>
                        <a:effectLst/>
                        <a:latin typeface="+mn-lt"/>
                        <a:ea typeface="宋体" panose="02010600030101010101" pitchFamily="2" charset="-122"/>
                        <a:cs typeface="Arial" panose="020B0604020202020204" pitchFamily="34" charset="0"/>
                      </a:endParaRPr>
                    </a:p>
                    <a:p>
                      <a:pPr marL="92075" lvl="0" indent="-92075" algn="l" defTabSz="457200" rtl="0" eaLnBrk="1" fontAlgn="b" latinLnBrk="0" hangingPunct="1">
                        <a:spcAft>
                          <a:spcPts val="0"/>
                        </a:spcAft>
                        <a:buFont typeface="Arial" panose="020B0604020202020204" pitchFamily="34" charset="0"/>
                        <a:buChar char="•"/>
                        <a:tabLst/>
                      </a:pPr>
                      <a:r>
                        <a:rPr lang="en-US" sz="1000" kern="1200" dirty="0">
                          <a:solidFill>
                            <a:srgbClr val="000000"/>
                          </a:solidFill>
                          <a:effectLst/>
                          <a:latin typeface="+mn-lt"/>
                          <a:ea typeface="宋体" panose="02010600030101010101" pitchFamily="2" charset="-122"/>
                          <a:cs typeface="Arial" panose="020B0604020202020204" pitchFamily="34" charset="0"/>
                        </a:rPr>
                        <a:t>EIP (Software AG webMethods)</a:t>
                      </a:r>
                    </a:p>
                    <a:p>
                      <a:pPr marL="92075" lvl="0" indent="-92075" algn="l" defTabSz="457200" rtl="0" eaLnBrk="1" fontAlgn="b" latinLnBrk="0" hangingPunct="1">
                        <a:spcAft>
                          <a:spcPts val="0"/>
                        </a:spcAft>
                        <a:buFont typeface="Arial" panose="020B0604020202020204" pitchFamily="34" charset="0"/>
                        <a:buChar char="•"/>
                        <a:tabLst/>
                      </a:pPr>
                      <a:r>
                        <a:rPr lang="en-US" sz="1000" kern="1200" dirty="0">
                          <a:solidFill>
                            <a:srgbClr val="000000"/>
                          </a:solidFill>
                          <a:effectLst/>
                          <a:latin typeface="+mn-lt"/>
                          <a:ea typeface="宋体" panose="02010600030101010101" pitchFamily="2" charset="-122"/>
                          <a:cs typeface="Arial" panose="020B0604020202020204" pitchFamily="34" charset="0"/>
                        </a:rPr>
                        <a:t>ECM </a:t>
                      </a:r>
                      <a:r>
                        <a:rPr lang="en-US" sz="1000" kern="1200" dirty="0" smtClean="0">
                          <a:solidFill>
                            <a:srgbClr val="000000"/>
                          </a:solidFill>
                          <a:effectLst/>
                          <a:latin typeface="+mn-lt"/>
                          <a:ea typeface="宋体" panose="02010600030101010101" pitchFamily="2" charset="-122"/>
                          <a:cs typeface="Arial" panose="020B0604020202020204" pitchFamily="34" charset="0"/>
                        </a:rPr>
                        <a:t>(FileNet)</a:t>
                      </a:r>
                      <a:endParaRPr lang="en-US" sz="1000" kern="1200" dirty="0">
                        <a:solidFill>
                          <a:srgbClr val="000000"/>
                        </a:solidFill>
                        <a:effectLst/>
                        <a:latin typeface="+mn-lt"/>
                        <a:ea typeface="宋体" panose="02010600030101010101" pitchFamily="2" charset="-122"/>
                        <a:cs typeface="Arial" panose="020B0604020202020204" pitchFamily="34" charset="0"/>
                      </a:endParaRPr>
                    </a:p>
                    <a:p>
                      <a:pPr marL="92075" lvl="0" indent="-92075" algn="l" defTabSz="457200" rtl="0" eaLnBrk="1" fontAlgn="b" latinLnBrk="0" hangingPunct="1">
                        <a:spcAft>
                          <a:spcPts val="0"/>
                        </a:spcAft>
                        <a:buFont typeface="Arial" panose="020B0604020202020204" pitchFamily="34" charset="0"/>
                        <a:buChar char="•"/>
                        <a:tabLst/>
                      </a:pPr>
                      <a:r>
                        <a:rPr lang="en-US" sz="1000" kern="1200" dirty="0">
                          <a:solidFill>
                            <a:srgbClr val="000000"/>
                          </a:solidFill>
                          <a:effectLst/>
                          <a:latin typeface="+mn-lt"/>
                          <a:ea typeface="宋体" panose="02010600030101010101" pitchFamily="2" charset="-122"/>
                          <a:cs typeface="Arial" panose="020B0604020202020204" pitchFamily="34" charset="0"/>
                        </a:rPr>
                        <a:t>Thunderhead</a:t>
                      </a:r>
                    </a:p>
                    <a:p>
                      <a:pPr marL="92075" lvl="0" indent="-92075" algn="l" defTabSz="457200" rtl="0" eaLnBrk="1" fontAlgn="b" latinLnBrk="0" hangingPunct="1">
                        <a:spcAft>
                          <a:spcPts val="0"/>
                        </a:spcAft>
                        <a:buFont typeface="Arial" panose="020B0604020202020204" pitchFamily="34" charset="0"/>
                        <a:buChar char="•"/>
                        <a:tabLst/>
                      </a:pPr>
                      <a:r>
                        <a:rPr lang="en-US" sz="1000" kern="1200" dirty="0" smtClean="0">
                          <a:solidFill>
                            <a:srgbClr val="000000"/>
                          </a:solidFill>
                          <a:effectLst/>
                          <a:latin typeface="+mn-lt"/>
                          <a:ea typeface="宋体" panose="02010600030101010101" pitchFamily="2" charset="-122"/>
                          <a:cs typeface="Arial" panose="020B0604020202020204" pitchFamily="34" charset="0"/>
                        </a:rPr>
                        <a:t>SiteMinder</a:t>
                      </a:r>
                      <a:endParaRPr lang="en-US" sz="1000" kern="1200" dirty="0">
                        <a:solidFill>
                          <a:srgbClr val="000000"/>
                        </a:solidFill>
                        <a:effectLst/>
                        <a:latin typeface="+mn-lt"/>
                        <a:ea typeface="宋体" panose="02010600030101010101" pitchFamily="2" charset="-122"/>
                        <a:cs typeface="Arial" panose="020B0604020202020204" pitchFamily="34" charset="0"/>
                      </a:endParaRPr>
                    </a:p>
                  </a:txBody>
                  <a:tcPr marL="36195" marR="36195" marT="36195" marB="36195">
                    <a:lnL w="9525" cap="flat" cmpd="sng" algn="ctr">
                      <a:solidFill>
                        <a:schemeClr val="bg1">
                          <a:lumMod val="50000"/>
                        </a:schemeClr>
                      </a:solid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tcPr>
                </a:tc>
                <a:tc>
                  <a:txBody>
                    <a:bodyPr/>
                    <a:lstStyle/>
                    <a:p>
                      <a:pPr marL="92075" lvl="0" indent="-92075" algn="l" defTabSz="457200" rtl="0" eaLnBrk="1" fontAlgn="b" latinLnBrk="0" hangingPunct="1">
                        <a:spcAft>
                          <a:spcPts val="0"/>
                        </a:spcAft>
                        <a:buFont typeface="Arial" panose="020B0604020202020204" pitchFamily="34" charset="0"/>
                        <a:buChar char="•"/>
                        <a:tabLst/>
                      </a:pPr>
                      <a:r>
                        <a:rPr lang="en-US" sz="1000" kern="1200" dirty="0" smtClean="0">
                          <a:solidFill>
                            <a:srgbClr val="000000"/>
                          </a:solidFill>
                          <a:effectLst/>
                          <a:latin typeface="+mn-lt"/>
                          <a:ea typeface="宋体" panose="02010600030101010101" pitchFamily="2" charset="-122"/>
                          <a:cs typeface="Arial" panose="020B0604020202020204" pitchFamily="34" charset="0"/>
                        </a:rPr>
                        <a:t>Informatica</a:t>
                      </a:r>
                      <a:endParaRPr lang="en-US" sz="1000" kern="1200" dirty="0">
                        <a:solidFill>
                          <a:srgbClr val="000000"/>
                        </a:solidFill>
                        <a:effectLst/>
                        <a:latin typeface="+mn-lt"/>
                        <a:ea typeface="宋体" panose="02010600030101010101" pitchFamily="2" charset="-122"/>
                        <a:cs typeface="Arial" panose="020B0604020202020204" pitchFamily="34" charset="0"/>
                      </a:endParaRPr>
                    </a:p>
                    <a:p>
                      <a:pPr marL="92075" lvl="0" indent="-92075" algn="l" defTabSz="457200" rtl="0" eaLnBrk="1" fontAlgn="b" latinLnBrk="0" hangingPunct="1">
                        <a:spcAft>
                          <a:spcPts val="0"/>
                        </a:spcAft>
                        <a:buFont typeface="Arial" panose="020B0604020202020204" pitchFamily="34" charset="0"/>
                        <a:buChar char="•"/>
                        <a:tabLst/>
                      </a:pPr>
                      <a:r>
                        <a:rPr lang="en-US" altLang="ko-KR" sz="1000" kern="1200" dirty="0" smtClean="0">
                          <a:solidFill>
                            <a:srgbClr val="000000"/>
                          </a:solidFill>
                          <a:effectLst/>
                          <a:latin typeface="+mn-lt"/>
                          <a:ea typeface="宋体" panose="02010600030101010101" pitchFamily="2" charset="-122"/>
                          <a:cs typeface="Arial" panose="020B0604020202020204" pitchFamily="34" charset="0"/>
                        </a:rPr>
                        <a:t>RLS</a:t>
                      </a:r>
                      <a:r>
                        <a:rPr lang="en-US" altLang="ko-KR" sz="1000" kern="1200" baseline="0" dirty="0" smtClean="0">
                          <a:solidFill>
                            <a:srgbClr val="000000"/>
                          </a:solidFill>
                          <a:effectLst/>
                          <a:latin typeface="+mn-lt"/>
                          <a:ea typeface="宋体" panose="02010600030101010101" pitchFamily="2" charset="-122"/>
                          <a:cs typeface="Arial" panose="020B0604020202020204" pitchFamily="34" charset="0"/>
                        </a:rPr>
                        <a:t> / G400 / EB</a:t>
                      </a:r>
                      <a:endParaRPr lang="en-US" altLang="ko-KR" sz="1000" kern="1200" dirty="0" smtClean="0">
                        <a:solidFill>
                          <a:srgbClr val="000000"/>
                        </a:solidFill>
                        <a:effectLst/>
                        <a:latin typeface="+mn-lt"/>
                        <a:ea typeface="宋体" panose="02010600030101010101" pitchFamily="2" charset="-122"/>
                        <a:cs typeface="Arial" panose="020B0604020202020204" pitchFamily="34" charset="0"/>
                      </a:endParaRPr>
                    </a:p>
                    <a:p>
                      <a:pPr marL="92075" lvl="0" indent="-92075" algn="l" defTabSz="457200" rtl="0" eaLnBrk="1" fontAlgn="b" latinLnBrk="0" hangingPunct="1">
                        <a:spcAft>
                          <a:spcPts val="0"/>
                        </a:spcAft>
                        <a:buFont typeface="Arial" panose="020B0604020202020204" pitchFamily="34" charset="0"/>
                        <a:buChar char="•"/>
                        <a:tabLst/>
                      </a:pPr>
                      <a:r>
                        <a:rPr lang="en-US" sz="1000" kern="1200" dirty="0" smtClean="0">
                          <a:solidFill>
                            <a:srgbClr val="000000"/>
                          </a:solidFill>
                          <a:effectLst/>
                          <a:latin typeface="+mn-lt"/>
                          <a:ea typeface="宋体" panose="02010600030101010101" pitchFamily="2" charset="-122"/>
                          <a:cs typeface="Arial" panose="020B0604020202020204" pitchFamily="34" charset="0"/>
                        </a:rPr>
                        <a:t>Core DB</a:t>
                      </a:r>
                      <a:endParaRPr lang="en-US" sz="1000" kern="1200" dirty="0">
                        <a:solidFill>
                          <a:srgbClr val="000000"/>
                        </a:solidFill>
                        <a:effectLst/>
                        <a:latin typeface="+mn-lt"/>
                        <a:ea typeface="宋体" panose="02010600030101010101" pitchFamily="2" charset="-122"/>
                        <a:cs typeface="Arial" panose="020B0604020202020204" pitchFamily="34" charset="0"/>
                      </a:endParaRPr>
                    </a:p>
                    <a:p>
                      <a:pPr marL="92075" lvl="0" indent="-92075" algn="l" defTabSz="457200" rtl="0" eaLnBrk="1" fontAlgn="b" latinLnBrk="0" hangingPunct="1">
                        <a:spcAft>
                          <a:spcPts val="0"/>
                        </a:spcAft>
                        <a:buFont typeface="Arial" panose="020B0604020202020204" pitchFamily="34" charset="0"/>
                        <a:buChar char="•"/>
                        <a:tabLst/>
                      </a:pPr>
                      <a:r>
                        <a:rPr lang="en-US" sz="1000" kern="1200" dirty="0" smtClean="0">
                          <a:solidFill>
                            <a:srgbClr val="000000"/>
                          </a:solidFill>
                          <a:effectLst/>
                          <a:latin typeface="+mn-lt"/>
                          <a:ea typeface="宋体" panose="02010600030101010101" pitchFamily="2" charset="-122"/>
                          <a:cs typeface="Arial" panose="020B0604020202020204" pitchFamily="34" charset="0"/>
                        </a:rPr>
                        <a:t>ESG</a:t>
                      </a:r>
                      <a:endParaRPr lang="en-US" sz="1000" kern="1200" dirty="0">
                        <a:solidFill>
                          <a:srgbClr val="000000"/>
                        </a:solidFill>
                        <a:effectLst/>
                        <a:latin typeface="+mn-lt"/>
                        <a:ea typeface="宋体" panose="02010600030101010101" pitchFamily="2" charset="-122"/>
                        <a:cs typeface="Arial" panose="020B0604020202020204" pitchFamily="34" charset="0"/>
                      </a:endParaRPr>
                    </a:p>
                  </a:txBody>
                  <a:tcPr marL="36195" marR="36195" marT="36195" marB="36195">
                    <a:lnL w="9525" cap="flat" cmpd="sng" algn="ctr">
                      <a:no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tcPr>
                </a:tc>
              </a:tr>
              <a:tr h="162233">
                <a:tc>
                  <a:txBody>
                    <a:bodyPr/>
                    <a:lstStyle/>
                    <a:p>
                      <a:pPr fontAlgn="ctr">
                        <a:spcAft>
                          <a:spcPts val="0"/>
                        </a:spcAft>
                      </a:pPr>
                      <a:r>
                        <a:rPr lang="en-US" sz="1000" b="1" kern="1200" dirty="0">
                          <a:solidFill>
                            <a:srgbClr val="004563"/>
                          </a:solidFill>
                          <a:effectLst/>
                          <a:latin typeface="+mn-lt"/>
                          <a:ea typeface="宋体" panose="02010600030101010101" pitchFamily="2" charset="-122"/>
                          <a:cs typeface="Arial" panose="020B0604020202020204" pitchFamily="34" charset="0"/>
                        </a:rPr>
                        <a:t>Managed by AXA </a:t>
                      </a:r>
                      <a:r>
                        <a:rPr lang="en-US" sz="1000" b="1" kern="1200" dirty="0" smtClean="0">
                          <a:solidFill>
                            <a:srgbClr val="004563"/>
                          </a:solidFill>
                          <a:effectLst/>
                          <a:latin typeface="+mn-lt"/>
                          <a:ea typeface="宋体" panose="02010600030101010101" pitchFamily="2" charset="-122"/>
                          <a:cs typeface="Arial" panose="020B0604020202020204" pitchFamily="34" charset="0"/>
                        </a:rPr>
                        <a:t>Tech:</a:t>
                      </a:r>
                      <a:endParaRPr lang="en-US" sz="1000" dirty="0">
                        <a:effectLst/>
                        <a:latin typeface="+mn-lt"/>
                        <a:ea typeface="宋体" panose="02010600030101010101" pitchFamily="2" charset="-122"/>
                        <a:cs typeface="Times New Roman" panose="02020603050405020304" pitchFamily="18" charset="0"/>
                      </a:endParaRPr>
                    </a:p>
                  </a:txBody>
                  <a:tcPr marL="36195" marR="36195" marT="36195" marB="36195">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pPr marL="92075" lvl="0" indent="-92075" algn="l" defTabSz="457200" rtl="0" eaLnBrk="1" fontAlgn="b" latinLnBrk="0" hangingPunct="1">
                        <a:spcAft>
                          <a:spcPts val="0"/>
                        </a:spcAft>
                        <a:buFont typeface="Arial" panose="020B0604020202020204" pitchFamily="34" charset="0"/>
                        <a:buChar char="•"/>
                        <a:tabLst/>
                      </a:pPr>
                      <a:r>
                        <a:rPr lang="en-US" sz="1000" kern="1200" dirty="0">
                          <a:solidFill>
                            <a:srgbClr val="000000"/>
                          </a:solidFill>
                          <a:effectLst/>
                          <a:latin typeface="+mn-lt"/>
                          <a:ea typeface="宋体" panose="02010600030101010101" pitchFamily="2" charset="-122"/>
                          <a:cs typeface="Arial" panose="020B0604020202020204" pitchFamily="34" charset="0"/>
                        </a:rPr>
                        <a:t>EIP (Software AG webMethods)</a:t>
                      </a:r>
                    </a:p>
                    <a:p>
                      <a:pPr marL="92075" lvl="0" indent="-92075" algn="l" defTabSz="457200" rtl="0" eaLnBrk="1" fontAlgn="b" latinLnBrk="0" hangingPunct="1">
                        <a:spcAft>
                          <a:spcPts val="0"/>
                        </a:spcAft>
                        <a:buFont typeface="Arial" panose="020B0604020202020204" pitchFamily="34" charset="0"/>
                        <a:buChar char="•"/>
                        <a:tabLst/>
                      </a:pPr>
                      <a:r>
                        <a:rPr lang="en-US" sz="1000" kern="1200" dirty="0">
                          <a:solidFill>
                            <a:srgbClr val="000000"/>
                          </a:solidFill>
                          <a:effectLst/>
                          <a:latin typeface="+mn-lt"/>
                          <a:ea typeface="宋体" panose="02010600030101010101" pitchFamily="2" charset="-122"/>
                          <a:cs typeface="Arial" panose="020B0604020202020204" pitchFamily="34" charset="0"/>
                        </a:rPr>
                        <a:t>Oracle </a:t>
                      </a:r>
                      <a:r>
                        <a:rPr lang="en-US" sz="1000" kern="1200" dirty="0" smtClean="0">
                          <a:solidFill>
                            <a:srgbClr val="000000"/>
                          </a:solidFill>
                          <a:effectLst/>
                          <a:latin typeface="+mn-lt"/>
                          <a:ea typeface="宋体" panose="02010600030101010101" pitchFamily="2" charset="-122"/>
                          <a:cs typeface="Arial" panose="020B0604020202020204" pitchFamily="34" charset="0"/>
                        </a:rPr>
                        <a:t>DBMS</a:t>
                      </a:r>
                      <a:endParaRPr lang="en-US" sz="1000" kern="1200" dirty="0">
                        <a:solidFill>
                          <a:srgbClr val="000000"/>
                        </a:solidFill>
                        <a:effectLst/>
                        <a:latin typeface="+mn-lt"/>
                        <a:ea typeface="宋体" panose="02010600030101010101" pitchFamily="2" charset="-122"/>
                        <a:cs typeface="Arial" panose="020B0604020202020204" pitchFamily="34" charset="0"/>
                      </a:endParaRPr>
                    </a:p>
                    <a:p>
                      <a:pPr marL="92075" lvl="0" indent="-92075" algn="l" defTabSz="457200" rtl="0" eaLnBrk="1" fontAlgn="b" latinLnBrk="0" hangingPunct="1">
                        <a:spcAft>
                          <a:spcPts val="0"/>
                        </a:spcAft>
                        <a:buFont typeface="Arial" panose="020B0604020202020204" pitchFamily="34" charset="0"/>
                        <a:buChar char="•"/>
                        <a:tabLst/>
                      </a:pPr>
                      <a:r>
                        <a:rPr lang="en-US" sz="1000" kern="1200" dirty="0" smtClean="0">
                          <a:solidFill>
                            <a:srgbClr val="000000"/>
                          </a:solidFill>
                          <a:effectLst/>
                          <a:latin typeface="+mn-lt"/>
                          <a:ea typeface="宋体" panose="02010600030101010101" pitchFamily="2" charset="-122"/>
                          <a:cs typeface="Arial" panose="020B0604020202020204" pitchFamily="34" charset="0"/>
                        </a:rPr>
                        <a:t>RLS</a:t>
                      </a:r>
                      <a:r>
                        <a:rPr lang="en-US" sz="1000" kern="1200" baseline="0" dirty="0" smtClean="0">
                          <a:solidFill>
                            <a:srgbClr val="000000"/>
                          </a:solidFill>
                          <a:effectLst/>
                          <a:latin typeface="+mn-lt"/>
                          <a:ea typeface="宋体" panose="02010600030101010101" pitchFamily="2" charset="-122"/>
                          <a:cs typeface="Arial" panose="020B0604020202020204" pitchFamily="34" charset="0"/>
                        </a:rPr>
                        <a:t> / G400 / EB</a:t>
                      </a:r>
                      <a:endParaRPr lang="en-US" sz="1000" kern="1200" dirty="0">
                        <a:solidFill>
                          <a:srgbClr val="000000"/>
                        </a:solidFill>
                        <a:effectLst/>
                        <a:latin typeface="+mn-lt"/>
                        <a:ea typeface="宋体" panose="02010600030101010101" pitchFamily="2" charset="-122"/>
                        <a:cs typeface="Arial" panose="020B0604020202020204" pitchFamily="34" charset="0"/>
                      </a:endParaRPr>
                    </a:p>
                  </a:txBody>
                  <a:tcPr marL="36195" marR="36195" marT="36195" marB="36195">
                    <a:lnL w="9525" cap="flat" cmpd="sng" algn="ctr">
                      <a:solidFill>
                        <a:schemeClr val="bg1">
                          <a:lumMod val="50000"/>
                        </a:schemeClr>
                      </a:solid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tcPr>
                </a:tc>
                <a:tc>
                  <a:txBody>
                    <a:bodyPr/>
                    <a:lstStyle/>
                    <a:p>
                      <a:pPr marL="92075" lvl="0" indent="-92075" algn="l" defTabSz="457200" rtl="0" eaLnBrk="1" fontAlgn="b" latinLnBrk="0" hangingPunct="1">
                        <a:spcAft>
                          <a:spcPts val="0"/>
                        </a:spcAft>
                        <a:buFont typeface="Arial" panose="020B0604020202020204" pitchFamily="34" charset="0"/>
                        <a:buChar char="•"/>
                        <a:tabLst/>
                      </a:pPr>
                      <a:r>
                        <a:rPr lang="en-US" sz="1000" kern="1200" dirty="0" smtClean="0">
                          <a:solidFill>
                            <a:srgbClr val="000000"/>
                          </a:solidFill>
                          <a:effectLst/>
                          <a:latin typeface="+mn-lt"/>
                          <a:ea typeface="宋体" panose="02010600030101010101" pitchFamily="2" charset="-122"/>
                          <a:cs typeface="Arial" panose="020B0604020202020204" pitchFamily="34" charset="0"/>
                        </a:rPr>
                        <a:t>SiteMinder</a:t>
                      </a:r>
                      <a:endParaRPr lang="en-US" sz="1000" kern="1200" dirty="0">
                        <a:solidFill>
                          <a:srgbClr val="000000"/>
                        </a:solidFill>
                        <a:effectLst/>
                        <a:latin typeface="+mn-lt"/>
                        <a:ea typeface="宋体" panose="02010600030101010101" pitchFamily="2" charset="-122"/>
                        <a:cs typeface="Arial" panose="020B0604020202020204" pitchFamily="34" charset="0"/>
                      </a:endParaRPr>
                    </a:p>
                    <a:p>
                      <a:pPr marL="92075" lvl="0" indent="-92075" algn="l" defTabSz="457200" rtl="0" eaLnBrk="1" fontAlgn="b" latinLnBrk="0" hangingPunct="1">
                        <a:spcAft>
                          <a:spcPts val="0"/>
                        </a:spcAft>
                        <a:buFont typeface="Arial" panose="020B0604020202020204" pitchFamily="34" charset="0"/>
                        <a:buChar char="•"/>
                        <a:tabLst/>
                      </a:pPr>
                      <a:r>
                        <a:rPr lang="en-US" sz="1000" kern="1200" dirty="0">
                          <a:solidFill>
                            <a:srgbClr val="000000"/>
                          </a:solidFill>
                          <a:effectLst/>
                          <a:latin typeface="+mn-lt"/>
                          <a:ea typeface="宋体" panose="02010600030101010101" pitchFamily="2" charset="-122"/>
                          <a:cs typeface="Arial" panose="020B0604020202020204" pitchFamily="34" charset="0"/>
                        </a:rPr>
                        <a:t>ESG</a:t>
                      </a:r>
                    </a:p>
                    <a:p>
                      <a:pPr marL="92075" lvl="0" indent="-92075" algn="l" defTabSz="457200" rtl="0" eaLnBrk="1" fontAlgn="b" latinLnBrk="0" hangingPunct="1">
                        <a:spcAft>
                          <a:spcPts val="0"/>
                        </a:spcAft>
                        <a:buFont typeface="Arial" panose="020B0604020202020204" pitchFamily="34" charset="0"/>
                        <a:buChar char="•"/>
                        <a:tabLst/>
                      </a:pPr>
                      <a:r>
                        <a:rPr lang="en-US" sz="1000" kern="1200" dirty="0" smtClean="0">
                          <a:solidFill>
                            <a:srgbClr val="000000"/>
                          </a:solidFill>
                          <a:effectLst/>
                          <a:latin typeface="+mn-lt"/>
                          <a:ea typeface="宋体" panose="02010600030101010101" pitchFamily="2" charset="-122"/>
                          <a:cs typeface="Arial" panose="020B0604020202020204" pitchFamily="34" charset="0"/>
                        </a:rPr>
                        <a:t>GIR</a:t>
                      </a:r>
                      <a:endParaRPr lang="en-US" sz="1000" kern="1200" dirty="0">
                        <a:solidFill>
                          <a:srgbClr val="000000"/>
                        </a:solidFill>
                        <a:effectLst/>
                        <a:latin typeface="+mn-lt"/>
                        <a:ea typeface="宋体" panose="02010600030101010101" pitchFamily="2" charset="-122"/>
                        <a:cs typeface="Arial" panose="020B0604020202020204" pitchFamily="34" charset="0"/>
                      </a:endParaRPr>
                    </a:p>
                  </a:txBody>
                  <a:tcPr marL="36195" marR="36195" marT="36195" marB="36195">
                    <a:lnL w="9525" cap="flat" cmpd="sng" algn="ctr">
                      <a:no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tcPr>
                </a:tc>
              </a:tr>
              <a:tr h="162233">
                <a:tc>
                  <a:txBody>
                    <a:bodyPr/>
                    <a:lstStyle/>
                    <a:p>
                      <a:pPr fontAlgn="ctr">
                        <a:spcAft>
                          <a:spcPts val="0"/>
                        </a:spcAft>
                      </a:pPr>
                      <a:r>
                        <a:rPr lang="en-US" sz="1000" b="1" kern="1200" dirty="0">
                          <a:solidFill>
                            <a:srgbClr val="004563"/>
                          </a:solidFill>
                          <a:effectLst/>
                          <a:latin typeface="+mn-lt"/>
                          <a:ea typeface="宋体" panose="02010600030101010101" pitchFamily="2" charset="-122"/>
                          <a:cs typeface="Arial" panose="020B0604020202020204" pitchFamily="34" charset="0"/>
                        </a:rPr>
                        <a:t>Hosted by other:</a:t>
                      </a:r>
                      <a:endParaRPr lang="en-US" sz="1000" dirty="0">
                        <a:effectLst/>
                        <a:latin typeface="+mn-lt"/>
                        <a:ea typeface="宋体" panose="02010600030101010101" pitchFamily="2" charset="-122"/>
                        <a:cs typeface="Times New Roman" panose="02020603050405020304" pitchFamily="18" charset="0"/>
                      </a:endParaRPr>
                    </a:p>
                  </a:txBody>
                  <a:tcPr marL="36195" marR="36195" marT="36195" marB="36195">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solidFill>
                      <a:schemeClr val="bg1">
                        <a:lumMod val="95000"/>
                      </a:schemeClr>
                    </a:solidFill>
                  </a:tcPr>
                </a:tc>
                <a:tc>
                  <a:txBody>
                    <a:bodyPr/>
                    <a:lstStyle/>
                    <a:p>
                      <a:pPr marL="92075" lvl="0" indent="-92075" algn="l" defTabSz="457200" rtl="0" eaLnBrk="1" fontAlgn="b" latinLnBrk="0" hangingPunct="1">
                        <a:spcAft>
                          <a:spcPts val="0"/>
                        </a:spcAft>
                        <a:buFont typeface="Arial" panose="020B0604020202020204" pitchFamily="34" charset="0"/>
                        <a:buChar char="•"/>
                        <a:tabLst/>
                      </a:pPr>
                      <a:r>
                        <a:rPr lang="en-US" sz="1000" kern="1200" dirty="0">
                          <a:solidFill>
                            <a:srgbClr val="000000"/>
                          </a:solidFill>
                          <a:effectLst/>
                          <a:latin typeface="+mn-lt"/>
                          <a:ea typeface="宋体" panose="02010600030101010101" pitchFamily="2" charset="-122"/>
                          <a:cs typeface="Arial" panose="020B0604020202020204" pitchFamily="34" charset="0"/>
                        </a:rPr>
                        <a:t> None</a:t>
                      </a:r>
                    </a:p>
                  </a:txBody>
                  <a:tcPr marL="36195" marR="36195" marT="36195" marB="36195">
                    <a:lnL w="9525" cap="flat" cmpd="sng" algn="ctr">
                      <a:solidFill>
                        <a:schemeClr val="bg1">
                          <a:lumMod val="50000"/>
                        </a:schemeClr>
                      </a:solid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tcPr>
                </a:tc>
                <a:tc>
                  <a:txBody>
                    <a:bodyPr/>
                    <a:lstStyle/>
                    <a:p>
                      <a:pPr marL="92075" lvl="0" indent="-92075" algn="l" defTabSz="457200" rtl="0" eaLnBrk="1" fontAlgn="b" latinLnBrk="0" hangingPunct="1">
                        <a:spcAft>
                          <a:spcPts val="0"/>
                        </a:spcAft>
                        <a:buFont typeface="Arial" panose="020B0604020202020204" pitchFamily="34" charset="0"/>
                        <a:buChar char="•"/>
                        <a:tabLst/>
                      </a:pPr>
                      <a:endParaRPr lang="en-US" sz="1000" kern="1200" dirty="0">
                        <a:solidFill>
                          <a:srgbClr val="000000"/>
                        </a:solidFill>
                        <a:effectLst/>
                        <a:latin typeface="+mn-lt"/>
                        <a:ea typeface="宋体" panose="02010600030101010101" pitchFamily="2" charset="-122"/>
                        <a:cs typeface="Arial" panose="020B0604020202020204" pitchFamily="34" charset="0"/>
                      </a:endParaRPr>
                    </a:p>
                  </a:txBody>
                  <a:tcPr marL="36195" marR="36195" marT="36195" marB="36195">
                    <a:lnL w="9525" cap="flat" cmpd="sng" algn="ctr">
                      <a:no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tcPr>
                </a:tc>
              </a:tr>
            </a:tbl>
          </a:graphicData>
        </a:graphic>
      </p:graphicFrame>
    </p:spTree>
    <p:extLst>
      <p:ext uri="{BB962C8B-B14F-4D97-AF65-F5344CB8AC3E}">
        <p14:creationId xmlns:p14="http://schemas.microsoft.com/office/powerpoint/2010/main" val="42537760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smtClean="0"/>
              <a:t>Infrastructure </a:t>
            </a:r>
            <a:r>
              <a:rPr lang="en-US" altLang="ko-KR" dirty="0"/>
              <a:t>Architecture</a:t>
            </a:r>
            <a:endParaRPr lang="ko-KR" altLang="en-US" dirty="0"/>
          </a:p>
        </p:txBody>
      </p:sp>
      <p:sp>
        <p:nvSpPr>
          <p:cNvPr id="6" name="Text Placeholder 5"/>
          <p:cNvSpPr>
            <a:spLocks noGrp="1"/>
          </p:cNvSpPr>
          <p:nvPr>
            <p:ph type="body" sz="quarter" idx="13"/>
          </p:nvPr>
        </p:nvSpPr>
        <p:spPr/>
        <p:txBody>
          <a:bodyPr/>
          <a:lstStyle/>
          <a:p>
            <a:pPr marL="0" indent="0">
              <a:buNone/>
            </a:pPr>
            <a:r>
              <a:rPr lang="en-US" altLang="ko-KR" dirty="0"/>
              <a:t>Infrastructure Design Specifics </a:t>
            </a:r>
          </a:p>
        </p:txBody>
      </p:sp>
      <p:sp>
        <p:nvSpPr>
          <p:cNvPr id="3" name="Slide Number Placeholder 2"/>
          <p:cNvSpPr>
            <a:spLocks noGrp="1"/>
          </p:cNvSpPr>
          <p:nvPr>
            <p:ph type="sldNum" sz="quarter" idx="4"/>
          </p:nvPr>
        </p:nvSpPr>
        <p:spPr/>
        <p:txBody>
          <a:bodyPr/>
          <a:lstStyle/>
          <a:p>
            <a:fld id="{3801209A-EBCB-4229-9A21-B7869465F47A}" type="slidenum">
              <a:rPr lang="en-US" altLang="ko-KR" smtClean="0">
                <a:latin typeface="+mj-lt"/>
              </a:rPr>
              <a:pPr/>
              <a:t>32</a:t>
            </a:fld>
            <a:r>
              <a:rPr lang="en-US" altLang="ko-KR" smtClean="0">
                <a:latin typeface="+mj-lt"/>
              </a:rPr>
              <a:t> </a:t>
            </a:r>
            <a:endParaRPr lang="ko-KR" altLang="en-US" dirty="0">
              <a:latin typeface="+mj-lt"/>
            </a:endParaRPr>
          </a:p>
        </p:txBody>
      </p:sp>
      <p:graphicFrame>
        <p:nvGraphicFramePr>
          <p:cNvPr id="4" name="Table 3"/>
          <p:cNvGraphicFramePr>
            <a:graphicFrameLocks noGrp="1"/>
          </p:cNvGraphicFramePr>
          <p:nvPr>
            <p:extLst>
              <p:ext uri="{D42A27DB-BD31-4B8C-83A1-F6EECF244321}">
                <p14:modId xmlns:p14="http://schemas.microsoft.com/office/powerpoint/2010/main" val="1602030477"/>
              </p:ext>
            </p:extLst>
          </p:nvPr>
        </p:nvGraphicFramePr>
        <p:xfrm>
          <a:off x="777000" y="1246132"/>
          <a:ext cx="8352001" cy="2857307"/>
        </p:xfrm>
        <a:graphic>
          <a:graphicData uri="http://schemas.openxmlformats.org/drawingml/2006/table">
            <a:tbl>
              <a:tblPr firstRow="1" bandRow="1">
                <a:tableStyleId>{5C22544A-7EE6-4342-B048-85BDC9FD1C3A}</a:tableStyleId>
              </a:tblPr>
              <a:tblGrid>
                <a:gridCol w="518640"/>
                <a:gridCol w="1489071"/>
                <a:gridCol w="2239458"/>
                <a:gridCol w="2227928"/>
                <a:gridCol w="1876904"/>
              </a:tblGrid>
              <a:tr h="326771">
                <a:tc>
                  <a:txBody>
                    <a:bodyPr/>
                    <a:lstStyle/>
                    <a:p>
                      <a:pPr algn="ctr"/>
                      <a:r>
                        <a:rPr lang="en-US" sz="1200" dirty="0" smtClean="0">
                          <a:latin typeface="+mn-lt"/>
                        </a:rPr>
                        <a:t>Area</a:t>
                      </a:r>
                      <a:endParaRPr lang="en-US" sz="1200" dirty="0">
                        <a:latin typeface="+mn-lt"/>
                      </a:endParaRPr>
                    </a:p>
                  </a:txBody>
                  <a:tcPr marL="72000" marR="72000" marT="36000" marB="36000" anchor="ctr"/>
                </a:tc>
                <a:tc>
                  <a:txBody>
                    <a:bodyPr/>
                    <a:lstStyle/>
                    <a:p>
                      <a:pPr algn="ctr"/>
                      <a:r>
                        <a:rPr lang="en-US" sz="1200" dirty="0" smtClean="0">
                          <a:latin typeface="+mn-lt"/>
                        </a:rPr>
                        <a:t>Name</a:t>
                      </a:r>
                      <a:endParaRPr lang="en-US" sz="1200" dirty="0">
                        <a:latin typeface="+mn-lt"/>
                      </a:endParaRPr>
                    </a:p>
                  </a:txBody>
                  <a:tcPr marL="72000" marR="72000" marT="36000" marB="36000" anchor="ctr"/>
                </a:tc>
                <a:tc>
                  <a:txBody>
                    <a:bodyPr/>
                    <a:lstStyle/>
                    <a:p>
                      <a:pPr algn="ctr"/>
                      <a:r>
                        <a:rPr lang="en-US" sz="1200" dirty="0" smtClean="0">
                          <a:latin typeface="+mn-lt"/>
                        </a:rPr>
                        <a:t>Description</a:t>
                      </a:r>
                      <a:endParaRPr lang="en-US" sz="1200" dirty="0">
                        <a:latin typeface="+mn-lt"/>
                      </a:endParaRPr>
                    </a:p>
                  </a:txBody>
                  <a:tcPr marL="72000" marR="72000" marT="36000" marB="36000" anchor="ctr"/>
                </a:tc>
                <a:tc>
                  <a:txBody>
                    <a:bodyPr/>
                    <a:lstStyle/>
                    <a:p>
                      <a:pPr algn="ctr"/>
                      <a:r>
                        <a:rPr lang="en-US" sz="1200" dirty="0" smtClean="0">
                          <a:latin typeface="+mn-lt"/>
                        </a:rPr>
                        <a:t>Proposed Approach</a:t>
                      </a:r>
                      <a:endParaRPr lang="en-US" sz="1200" dirty="0">
                        <a:latin typeface="+mn-lt"/>
                      </a:endParaRPr>
                    </a:p>
                  </a:txBody>
                  <a:tcPr marL="72000" marR="72000" marT="36000" marB="36000" anchor="ctr"/>
                </a:tc>
                <a:tc>
                  <a:txBody>
                    <a:bodyPr/>
                    <a:lstStyle/>
                    <a:p>
                      <a:pPr algn="ctr"/>
                      <a:r>
                        <a:rPr lang="en-US" sz="1200" dirty="0" smtClean="0">
                          <a:latin typeface="+mn-lt"/>
                        </a:rPr>
                        <a:t>Rationale</a:t>
                      </a:r>
                      <a:endParaRPr lang="en-US" sz="1200" dirty="0">
                        <a:latin typeface="+mn-lt"/>
                      </a:endParaRPr>
                    </a:p>
                  </a:txBody>
                  <a:tcPr marL="72000" marR="72000" marT="36000" marB="36000" anchor="ctr"/>
                </a:tc>
              </a:tr>
              <a:tr h="519614">
                <a:tc rowSpan="4">
                  <a:txBody>
                    <a:bodyPr/>
                    <a:lstStyle/>
                    <a:p>
                      <a:pPr algn="ctr"/>
                      <a:r>
                        <a:rPr lang="en-US" sz="1200" dirty="0" smtClean="0">
                          <a:latin typeface="+mn-lt"/>
                        </a:rPr>
                        <a:t>Infrastructure</a:t>
                      </a:r>
                      <a:endParaRPr lang="en-US" sz="1200" dirty="0">
                        <a:latin typeface="+mn-lt"/>
                      </a:endParaRPr>
                    </a:p>
                  </a:txBody>
                  <a:tcPr marL="72000" marR="72000" marT="36000" marB="36000" vert="vert270" anchor="ctr"/>
                </a:tc>
                <a:tc>
                  <a:txBody>
                    <a:bodyPr/>
                    <a:lstStyle/>
                    <a:p>
                      <a:r>
                        <a:rPr lang="en-US" sz="1200" dirty="0" smtClean="0">
                          <a:latin typeface="+mn-lt"/>
                        </a:rPr>
                        <a:t>FINEOS Deployment Model – Configuration</a:t>
                      </a:r>
                      <a:endParaRPr lang="en-US" sz="1200" dirty="0">
                        <a:latin typeface="+mn-lt"/>
                      </a:endParaRPr>
                    </a:p>
                  </a:txBody>
                  <a:tcPr marL="72000" marR="72000" marT="36000" marB="36000" anchor="ctr"/>
                </a:tc>
                <a:tc>
                  <a:txBody>
                    <a:bodyPr/>
                    <a:lstStyle/>
                    <a:p>
                      <a:r>
                        <a:rPr lang="en-US" sz="1200" dirty="0" smtClean="0">
                          <a:latin typeface="+mn-lt"/>
                        </a:rPr>
                        <a:t>FINEOS to be deployed in single or multi configuration</a:t>
                      </a:r>
                      <a:endParaRPr lang="en-US" sz="1200" dirty="0">
                        <a:latin typeface="+mn-lt"/>
                      </a:endParaRPr>
                    </a:p>
                  </a:txBody>
                  <a:tcPr marL="72000" marR="72000" marT="36000" marB="36000" anchor="ctr"/>
                </a:tc>
                <a:tc>
                  <a:txBody>
                    <a:bodyPr/>
                    <a:lstStyle/>
                    <a:p>
                      <a:r>
                        <a:rPr lang="en-US" sz="1200" dirty="0" smtClean="0">
                          <a:latin typeface="+mn-lt"/>
                        </a:rPr>
                        <a:t>Single configuration</a:t>
                      </a:r>
                      <a:endParaRPr lang="en-US" sz="1200" dirty="0">
                        <a:latin typeface="+mn-lt"/>
                      </a:endParaRPr>
                    </a:p>
                  </a:txBody>
                  <a:tcPr marL="72000" marR="72000" marT="36000" marB="36000" anchor="ctr"/>
                </a:tc>
                <a:tc>
                  <a:txBody>
                    <a:bodyPr/>
                    <a:lstStyle/>
                    <a:p>
                      <a:r>
                        <a:rPr lang="en-US" sz="1200" dirty="0" smtClean="0">
                          <a:latin typeface="+mn-lt"/>
                        </a:rPr>
                        <a:t>Promote</a:t>
                      </a:r>
                      <a:r>
                        <a:rPr lang="en-US" sz="1200" baseline="0" dirty="0" smtClean="0">
                          <a:latin typeface="+mn-lt"/>
                        </a:rPr>
                        <a:t> maintainability, and ease of deployment</a:t>
                      </a:r>
                      <a:endParaRPr lang="en-US" sz="1200" dirty="0">
                        <a:latin typeface="+mn-lt"/>
                      </a:endParaRPr>
                    </a:p>
                  </a:txBody>
                  <a:tcPr marL="72000" marR="72000" marT="36000" marB="36000" anchor="ctr"/>
                </a:tc>
              </a:tr>
              <a:tr h="519614">
                <a:tc vMerge="1">
                  <a:txBody>
                    <a:bodyPr/>
                    <a:lstStyle/>
                    <a:p>
                      <a:endParaRPr lang="en-US"/>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dk1"/>
                          </a:solidFill>
                          <a:latin typeface="+mn-lt"/>
                          <a:ea typeface="+mn-ea"/>
                          <a:cs typeface="+mn-cs"/>
                        </a:rPr>
                        <a:t>FINEOS Deployment Model – Tenancy</a:t>
                      </a:r>
                    </a:p>
                  </a:txBody>
                  <a:tcPr marL="72000" marR="72000" marT="36000" marB="36000" anchor="ct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dk1"/>
                          </a:solidFill>
                          <a:latin typeface="+mn-lt"/>
                          <a:ea typeface="+mn-ea"/>
                          <a:cs typeface="+mn-cs"/>
                        </a:rPr>
                        <a:t>FINEOS to be deployed in single or multi tenancy</a:t>
                      </a:r>
                    </a:p>
                  </a:txBody>
                  <a:tcPr marL="72000" marR="72000" marT="36000" marB="36000" anchor="ct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dirty="0" smtClean="0">
                          <a:solidFill>
                            <a:schemeClr val="dk1"/>
                          </a:solidFill>
                          <a:latin typeface="+mn-lt"/>
                          <a:ea typeface="+mn-ea"/>
                          <a:cs typeface="+mn-cs"/>
                        </a:rPr>
                        <a:t>Single tenancy (this also</a:t>
                      </a:r>
                      <a:r>
                        <a:rPr lang="en-US" sz="1200" kern="1200" baseline="0" dirty="0" smtClean="0">
                          <a:solidFill>
                            <a:schemeClr val="dk1"/>
                          </a:solidFill>
                          <a:latin typeface="+mn-lt"/>
                          <a:ea typeface="+mn-ea"/>
                          <a:cs typeface="+mn-cs"/>
                        </a:rPr>
                        <a:t> implies individual database per entity)</a:t>
                      </a:r>
                      <a:endParaRPr lang="en-US" sz="1200" kern="1200" dirty="0" smtClean="0">
                        <a:solidFill>
                          <a:schemeClr val="dk1"/>
                        </a:solidFill>
                        <a:latin typeface="+mn-lt"/>
                        <a:ea typeface="+mn-ea"/>
                        <a:cs typeface="+mn-cs"/>
                      </a:endParaRPr>
                    </a:p>
                  </a:txBody>
                  <a:tcPr marL="72000" marR="72000" marT="36000" marB="36000" anchor="ct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kern="1200" baseline="0" dirty="0" smtClean="0">
                          <a:solidFill>
                            <a:schemeClr val="dk1"/>
                          </a:solidFill>
                          <a:latin typeface="+mn-lt"/>
                          <a:ea typeface="+mn-ea"/>
                          <a:cs typeface="+mn-cs"/>
                        </a:rPr>
                        <a:t>Data segregation</a:t>
                      </a:r>
                    </a:p>
                  </a:txBody>
                  <a:tcPr marL="72000" marR="72000" marT="36000" marB="36000" anchor="ctr"/>
                </a:tc>
              </a:tr>
              <a:tr h="485736">
                <a:tc vMerge="1">
                  <a:txBody>
                    <a:bodyPr/>
                    <a:lstStyle/>
                    <a:p>
                      <a:pPr algn="ctr"/>
                      <a:endParaRPr lang="en-US" sz="1100" dirty="0"/>
                    </a:p>
                  </a:txBody>
                  <a:tcPr anchor="ctr"/>
                </a:tc>
                <a:tc>
                  <a:txBody>
                    <a:bodyPr/>
                    <a:lstStyle/>
                    <a:p>
                      <a:r>
                        <a:rPr lang="en-US" sz="1200" dirty="0" smtClean="0">
                          <a:latin typeface="+mn-lt"/>
                        </a:rPr>
                        <a:t>Database</a:t>
                      </a:r>
                      <a:endParaRPr lang="en-US" sz="1200" dirty="0">
                        <a:latin typeface="+mn-lt"/>
                      </a:endParaRPr>
                    </a:p>
                  </a:txBody>
                  <a:tcPr marL="72000" marR="72000" marT="36000" marB="36000" anchor="ctr"/>
                </a:tc>
                <a:tc>
                  <a:txBody>
                    <a:bodyPr/>
                    <a:lstStyle/>
                    <a:p>
                      <a:r>
                        <a:rPr lang="en-US" sz="1200" dirty="0" smtClean="0">
                          <a:latin typeface="+mn-lt"/>
                        </a:rPr>
                        <a:t>Use</a:t>
                      </a:r>
                      <a:r>
                        <a:rPr lang="en-US" sz="1200" baseline="0" dirty="0" smtClean="0">
                          <a:latin typeface="+mn-lt"/>
                        </a:rPr>
                        <a:t> of RAC or VM</a:t>
                      </a:r>
                      <a:endParaRPr lang="en-US" sz="1200" dirty="0">
                        <a:latin typeface="+mn-lt"/>
                      </a:endParaRPr>
                    </a:p>
                  </a:txBody>
                  <a:tcPr marL="72000" marR="72000" marT="36000" marB="36000" anchor="ctr"/>
                </a:tc>
                <a:tc>
                  <a:txBody>
                    <a:bodyPr/>
                    <a:lstStyle/>
                    <a:p>
                      <a:r>
                        <a:rPr lang="en-US" sz="1200" dirty="0" smtClean="0">
                          <a:latin typeface="+mn-lt"/>
                        </a:rPr>
                        <a:t>VM</a:t>
                      </a:r>
                      <a:r>
                        <a:rPr lang="en-US" sz="1200" baseline="0" dirty="0" smtClean="0">
                          <a:latin typeface="+mn-lt"/>
                        </a:rPr>
                        <a:t> and will rely on Hypervisor for resilience</a:t>
                      </a:r>
                      <a:endParaRPr lang="en-US" sz="1200" dirty="0">
                        <a:latin typeface="+mn-lt"/>
                      </a:endParaRPr>
                    </a:p>
                  </a:txBody>
                  <a:tcPr marL="72000" marR="72000" marT="36000" marB="36000" anchor="ctr"/>
                </a:tc>
                <a:tc>
                  <a:txBody>
                    <a:bodyPr/>
                    <a:lstStyle/>
                    <a:p>
                      <a:r>
                        <a:rPr lang="en-US" sz="1200" dirty="0" smtClean="0">
                          <a:latin typeface="+mn-lt"/>
                        </a:rPr>
                        <a:t>AXA’s</a:t>
                      </a:r>
                      <a:r>
                        <a:rPr lang="en-US" sz="1200" baseline="0" dirty="0" smtClean="0">
                          <a:latin typeface="+mn-lt"/>
                        </a:rPr>
                        <a:t> standard for database deployment</a:t>
                      </a:r>
                      <a:endParaRPr lang="en-US" sz="1200" dirty="0">
                        <a:latin typeface="+mn-lt"/>
                      </a:endParaRPr>
                    </a:p>
                  </a:txBody>
                  <a:tcPr marL="72000" marR="72000" marT="36000" marB="36000" anchor="ctr"/>
                </a:tc>
              </a:tr>
              <a:tr h="369975">
                <a:tc vMerge="1">
                  <a:txBody>
                    <a:bodyPr/>
                    <a:lstStyle/>
                    <a:p>
                      <a:pPr algn="ctr"/>
                      <a:endParaRPr lang="en-US" sz="1100" dirty="0"/>
                    </a:p>
                  </a:txBody>
                  <a:tcPr anchor="ctr"/>
                </a:tc>
                <a:tc>
                  <a:txBody>
                    <a:bodyPr/>
                    <a:lstStyle/>
                    <a:p>
                      <a:r>
                        <a:rPr lang="en-US" sz="1200" dirty="0" smtClean="0">
                          <a:latin typeface="+mn-lt"/>
                        </a:rPr>
                        <a:t>Peripheral System Servers</a:t>
                      </a:r>
                      <a:endParaRPr lang="en-US" sz="1200" dirty="0">
                        <a:latin typeface="+mn-lt"/>
                      </a:endParaRPr>
                    </a:p>
                  </a:txBody>
                  <a:tcPr marL="72000" marR="72000" marT="36000" marB="36000" anchor="ctr"/>
                </a:tc>
                <a:tc>
                  <a:txBody>
                    <a:bodyPr/>
                    <a:lstStyle/>
                    <a:p>
                      <a:r>
                        <a:rPr lang="en-US" sz="1200" dirty="0" smtClean="0">
                          <a:latin typeface="+mn-lt"/>
                        </a:rPr>
                        <a:t>Upgrade of servers for all peripheral system</a:t>
                      </a:r>
                      <a:endParaRPr lang="en-US" sz="1200" dirty="0">
                        <a:latin typeface="+mn-lt"/>
                      </a:endParaRPr>
                    </a:p>
                  </a:txBody>
                  <a:tcPr marL="72000" marR="72000" marT="36000" marB="36000" anchor="ctr"/>
                </a:tc>
                <a:tc>
                  <a:txBody>
                    <a:bodyPr/>
                    <a:lstStyle/>
                    <a:p>
                      <a:r>
                        <a:rPr lang="en-US" sz="1200" dirty="0" smtClean="0">
                          <a:latin typeface="+mn-lt"/>
                        </a:rPr>
                        <a:t>Additional storage for FileNet, and additional servers for MCS</a:t>
                      </a:r>
                      <a:endParaRPr lang="en-US" sz="1200" dirty="0">
                        <a:latin typeface="+mn-lt"/>
                      </a:endParaRPr>
                    </a:p>
                  </a:txBody>
                  <a:tcPr marL="72000" marR="72000" marT="36000" marB="36000" anchor="ctr"/>
                </a:tc>
                <a:tc>
                  <a:txBody>
                    <a:bodyPr/>
                    <a:lstStyle/>
                    <a:p>
                      <a:r>
                        <a:rPr lang="en-US" sz="1200" dirty="0" smtClean="0">
                          <a:latin typeface="+mn-lt"/>
                        </a:rPr>
                        <a:t>Number</a:t>
                      </a:r>
                      <a:r>
                        <a:rPr lang="en-US" sz="1200" baseline="0" dirty="0" smtClean="0">
                          <a:latin typeface="+mn-lt"/>
                        </a:rPr>
                        <a:t> of claims documents (</a:t>
                      </a:r>
                      <a:r>
                        <a:rPr lang="en-US" sz="1200" kern="1200" baseline="0" dirty="0" smtClean="0">
                          <a:solidFill>
                            <a:schemeClr val="dk1"/>
                          </a:solidFill>
                          <a:latin typeface="+mn-lt"/>
                          <a:ea typeface="+mn-ea"/>
                          <a:cs typeface="+mn-cs"/>
                        </a:rPr>
                        <a:t>10MB </a:t>
                      </a:r>
                      <a:r>
                        <a:rPr lang="en-US" sz="1200" baseline="0" dirty="0" smtClean="0">
                          <a:latin typeface="+mn-lt"/>
                        </a:rPr>
                        <a:t>per claim) and correspondence</a:t>
                      </a:r>
                      <a:endParaRPr lang="en-US" sz="1200" dirty="0">
                        <a:latin typeface="+mn-lt"/>
                      </a:endParaRPr>
                    </a:p>
                  </a:txBody>
                  <a:tcPr marL="72000" marR="72000" marT="36000" marB="36000" anchor="ctr"/>
                </a:tc>
              </a:tr>
            </a:tbl>
          </a:graphicData>
        </a:graphic>
      </p:graphicFrame>
    </p:spTree>
    <p:extLst>
      <p:ext uri="{BB962C8B-B14F-4D97-AF65-F5344CB8AC3E}">
        <p14:creationId xmlns:p14="http://schemas.microsoft.com/office/powerpoint/2010/main" val="27624069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ltLang="ko-KR" dirty="0"/>
              <a:t>Infrastructure Architecture</a:t>
            </a:r>
            <a:endParaRPr lang="ko-KR" altLang="en-US" dirty="0"/>
          </a:p>
        </p:txBody>
      </p:sp>
      <p:sp>
        <p:nvSpPr>
          <p:cNvPr id="3" name="Text Placeholder 2"/>
          <p:cNvSpPr>
            <a:spLocks noGrp="1"/>
          </p:cNvSpPr>
          <p:nvPr>
            <p:ph type="body" sz="quarter" idx="13"/>
          </p:nvPr>
        </p:nvSpPr>
        <p:spPr/>
        <p:txBody>
          <a:bodyPr/>
          <a:lstStyle/>
          <a:p>
            <a:pPr marL="0" indent="0">
              <a:buNone/>
            </a:pPr>
            <a:r>
              <a:rPr lang="en-US" altLang="ko-KR" dirty="0"/>
              <a:t>Health Claims Infrastructure Architecture Diagram (RDC Production Environment)</a:t>
            </a:r>
            <a:endParaRPr lang="ko-KR" altLang="en-US" dirty="0"/>
          </a:p>
        </p:txBody>
      </p:sp>
      <p:sp>
        <p:nvSpPr>
          <p:cNvPr id="4" name="Slide Number Placeholder 3"/>
          <p:cNvSpPr>
            <a:spLocks noGrp="1"/>
          </p:cNvSpPr>
          <p:nvPr>
            <p:ph type="sldNum" sz="quarter" idx="4"/>
          </p:nvPr>
        </p:nvSpPr>
        <p:spPr/>
        <p:txBody>
          <a:bodyPr/>
          <a:lstStyle/>
          <a:p>
            <a:fld id="{3801209A-EBCB-4229-9A21-B7869465F47A}" type="slidenum">
              <a:rPr lang="en-US" altLang="ko-KR" smtClean="0"/>
              <a:pPr/>
              <a:t>33</a:t>
            </a:fld>
            <a:r>
              <a:rPr lang="en-US" altLang="ko-KR" smtClean="0"/>
              <a:t> </a:t>
            </a:r>
            <a:endParaRPr lang="ko-KR" altLang="en-US" dirty="0"/>
          </a:p>
        </p:txBody>
      </p:sp>
      <p:sp>
        <p:nvSpPr>
          <p:cNvPr id="75" name="Rectangle 74"/>
          <p:cNvSpPr/>
          <p:nvPr/>
        </p:nvSpPr>
        <p:spPr>
          <a:xfrm>
            <a:off x="2031015" y="5540966"/>
            <a:ext cx="4097752" cy="840785"/>
          </a:xfrm>
          <a:prstGeom prst="rect">
            <a:avLst/>
          </a:prstGeom>
          <a:pattFill prst="ltUpDiag">
            <a:fgClr>
              <a:schemeClr val="bg1">
                <a:lumMod val="95000"/>
              </a:schemeClr>
            </a:fgClr>
            <a:bgClr>
              <a:schemeClr val="bg1"/>
            </a:bgClr>
          </a:patt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lIns="36000" tIns="18000" rIns="36000" bIns="18000" rtlCol="0" anchor="t"/>
          <a:lstStyle/>
          <a:p>
            <a:r>
              <a:rPr lang="en-US" altLang="ko-KR" sz="800" dirty="0">
                <a:solidFill>
                  <a:schemeClr val="bg1">
                    <a:lumMod val="50000"/>
                  </a:schemeClr>
                </a:solidFill>
              </a:rPr>
              <a:t>Group</a:t>
            </a:r>
            <a:br>
              <a:rPr lang="en-US" altLang="ko-KR" sz="800" dirty="0">
                <a:solidFill>
                  <a:schemeClr val="bg1">
                    <a:lumMod val="50000"/>
                  </a:schemeClr>
                </a:solidFill>
              </a:rPr>
            </a:br>
            <a:r>
              <a:rPr lang="en-US" altLang="ko-KR" sz="800" dirty="0">
                <a:solidFill>
                  <a:schemeClr val="bg1">
                    <a:lumMod val="50000"/>
                  </a:schemeClr>
                </a:solidFill>
              </a:rPr>
              <a:t>Shared</a:t>
            </a:r>
            <a:br>
              <a:rPr lang="en-US" altLang="ko-KR" sz="800" dirty="0">
                <a:solidFill>
                  <a:schemeClr val="bg1">
                    <a:lumMod val="50000"/>
                  </a:schemeClr>
                </a:solidFill>
              </a:rPr>
            </a:br>
            <a:r>
              <a:rPr lang="en-US" altLang="ko-KR" sz="800" dirty="0">
                <a:solidFill>
                  <a:schemeClr val="bg1">
                    <a:lumMod val="50000"/>
                  </a:schemeClr>
                </a:solidFill>
              </a:rPr>
              <a:t>Service</a:t>
            </a:r>
          </a:p>
        </p:txBody>
      </p:sp>
      <p:sp>
        <p:nvSpPr>
          <p:cNvPr id="76" name="Rectangle 75"/>
          <p:cNvSpPr/>
          <p:nvPr/>
        </p:nvSpPr>
        <p:spPr>
          <a:xfrm>
            <a:off x="7876788" y="1266826"/>
            <a:ext cx="1306184" cy="4230878"/>
          </a:xfrm>
          <a:prstGeom prst="rect">
            <a:avLst/>
          </a:prstGeom>
          <a:pattFill prst="ltUpDiag">
            <a:fgClr>
              <a:schemeClr val="bg1">
                <a:lumMod val="95000"/>
              </a:schemeClr>
            </a:fgClr>
            <a:bgClr>
              <a:schemeClr val="bg1"/>
            </a:bgClr>
          </a:patt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lIns="36000" tIns="18000" rIns="36000" bIns="18000" rtlCol="0" anchor="t"/>
          <a:lstStyle/>
          <a:p>
            <a:r>
              <a:rPr lang="en-US" altLang="ko-KR" sz="800" dirty="0">
                <a:solidFill>
                  <a:schemeClr val="bg1">
                    <a:lumMod val="50000"/>
                  </a:schemeClr>
                </a:solidFill>
                <a:latin typeface="Arial" pitchFamily="34" charset="0"/>
                <a:cs typeface="Arial" pitchFamily="34" charset="0"/>
              </a:rPr>
              <a:t>Tier </a:t>
            </a:r>
            <a:r>
              <a:rPr lang="en-US" altLang="ko-KR" sz="800" dirty="0" smtClean="0">
                <a:solidFill>
                  <a:schemeClr val="bg1">
                    <a:lumMod val="50000"/>
                  </a:schemeClr>
                </a:solidFill>
                <a:latin typeface="Arial" pitchFamily="34" charset="0"/>
                <a:cs typeface="Arial" pitchFamily="34" charset="0"/>
              </a:rPr>
              <a:t>3</a:t>
            </a:r>
            <a:endParaRPr lang="ko-KR" altLang="en-US" sz="800" dirty="0">
              <a:solidFill>
                <a:schemeClr val="bg1">
                  <a:lumMod val="50000"/>
                </a:schemeClr>
              </a:solidFill>
              <a:latin typeface="Arial" pitchFamily="34" charset="0"/>
              <a:cs typeface="Arial" pitchFamily="34" charset="0"/>
            </a:endParaRPr>
          </a:p>
        </p:txBody>
      </p:sp>
      <p:sp>
        <p:nvSpPr>
          <p:cNvPr id="77" name="Rectangle 76"/>
          <p:cNvSpPr/>
          <p:nvPr/>
        </p:nvSpPr>
        <p:spPr>
          <a:xfrm>
            <a:off x="776288" y="1266826"/>
            <a:ext cx="1184360" cy="1942533"/>
          </a:xfrm>
          <a:prstGeom prst="rect">
            <a:avLst/>
          </a:prstGeom>
          <a:pattFill prst="ltUpDiag">
            <a:fgClr>
              <a:schemeClr val="bg1">
                <a:lumMod val="95000"/>
              </a:schemeClr>
            </a:fgClr>
            <a:bgClr>
              <a:schemeClr val="bg1"/>
            </a:bgClr>
          </a:patt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lIns="36000" tIns="18000" rIns="36000" bIns="18000" rtlCol="0" anchor="t"/>
          <a:lstStyle/>
          <a:p>
            <a:r>
              <a:rPr lang="en-US" altLang="ko-KR" sz="800" dirty="0">
                <a:solidFill>
                  <a:schemeClr val="bg1">
                    <a:lumMod val="50000"/>
                  </a:schemeClr>
                </a:solidFill>
              </a:rPr>
              <a:t>Front-end</a:t>
            </a:r>
            <a:br>
              <a:rPr lang="en-US" altLang="ko-KR" sz="800" dirty="0">
                <a:solidFill>
                  <a:schemeClr val="bg1">
                    <a:lumMod val="50000"/>
                  </a:schemeClr>
                </a:solidFill>
              </a:rPr>
            </a:br>
            <a:r>
              <a:rPr lang="en-US" altLang="ko-KR" sz="800" dirty="0">
                <a:solidFill>
                  <a:schemeClr val="bg1">
                    <a:lumMod val="50000"/>
                  </a:schemeClr>
                </a:solidFill>
              </a:rPr>
              <a:t>(AXA </a:t>
            </a:r>
            <a:r>
              <a:rPr lang="en-US" altLang="ko-KR" sz="800" dirty="0" smtClean="0">
                <a:solidFill>
                  <a:schemeClr val="bg1">
                    <a:lumMod val="50000"/>
                  </a:schemeClr>
                </a:solidFill>
              </a:rPr>
              <a:t>Intranet</a:t>
            </a:r>
            <a:r>
              <a:rPr lang="en-US" altLang="ko-KR" sz="800" dirty="0">
                <a:solidFill>
                  <a:schemeClr val="bg1">
                    <a:lumMod val="50000"/>
                  </a:schemeClr>
                </a:solidFill>
              </a:rPr>
              <a:t>)</a:t>
            </a:r>
          </a:p>
        </p:txBody>
      </p:sp>
      <p:sp>
        <p:nvSpPr>
          <p:cNvPr id="78" name="Rectangle 77"/>
          <p:cNvSpPr/>
          <p:nvPr/>
        </p:nvSpPr>
        <p:spPr>
          <a:xfrm>
            <a:off x="2031014" y="2150874"/>
            <a:ext cx="1278614" cy="3346831"/>
          </a:xfrm>
          <a:prstGeom prst="rect">
            <a:avLst/>
          </a:prstGeom>
          <a:pattFill prst="ltUpDiag">
            <a:fgClr>
              <a:schemeClr val="bg1">
                <a:lumMod val="95000"/>
              </a:schemeClr>
            </a:fgClr>
            <a:bgClr>
              <a:schemeClr val="bg1"/>
            </a:bgClr>
          </a:patt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lIns="36000" tIns="18000" rIns="36000" bIns="18000" rtlCol="0" anchor="t"/>
          <a:lstStyle/>
          <a:p>
            <a:r>
              <a:rPr lang="en-US" altLang="ko-KR" sz="800" dirty="0">
                <a:solidFill>
                  <a:schemeClr val="bg1">
                    <a:lumMod val="50000"/>
                  </a:schemeClr>
                </a:solidFill>
                <a:latin typeface="Arial" pitchFamily="34" charset="0"/>
                <a:cs typeface="Arial" pitchFamily="34" charset="0"/>
              </a:rPr>
              <a:t>Tier 1</a:t>
            </a:r>
            <a:endParaRPr lang="ko-KR" altLang="en-US" sz="800" dirty="0">
              <a:solidFill>
                <a:schemeClr val="bg1">
                  <a:lumMod val="50000"/>
                </a:schemeClr>
              </a:solidFill>
              <a:latin typeface="Arial" pitchFamily="34" charset="0"/>
              <a:cs typeface="Arial" pitchFamily="34" charset="0"/>
            </a:endParaRPr>
          </a:p>
        </p:txBody>
      </p:sp>
      <p:sp>
        <p:nvSpPr>
          <p:cNvPr id="79" name="Rectangle 78"/>
          <p:cNvSpPr/>
          <p:nvPr/>
        </p:nvSpPr>
        <p:spPr>
          <a:xfrm>
            <a:off x="3378200" y="2150873"/>
            <a:ext cx="4443786" cy="3346831"/>
          </a:xfrm>
          <a:prstGeom prst="rect">
            <a:avLst/>
          </a:prstGeom>
          <a:pattFill prst="ltUpDiag">
            <a:fgClr>
              <a:schemeClr val="bg1">
                <a:lumMod val="95000"/>
              </a:schemeClr>
            </a:fgClr>
            <a:bgClr>
              <a:schemeClr val="bg1"/>
            </a:bgClr>
          </a:patt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lIns="36000" tIns="18000" rIns="36000" bIns="18000" rtlCol="0" anchor="t"/>
          <a:lstStyle/>
          <a:p>
            <a:r>
              <a:rPr lang="en-US" altLang="ko-KR" sz="800" dirty="0" smtClean="0">
                <a:solidFill>
                  <a:schemeClr val="bg1">
                    <a:lumMod val="50000"/>
                  </a:schemeClr>
                </a:solidFill>
                <a:latin typeface="Arial" pitchFamily="34" charset="0"/>
                <a:cs typeface="Arial" pitchFamily="34" charset="0"/>
              </a:rPr>
              <a:t>  Tier 2</a:t>
            </a:r>
            <a:endParaRPr lang="ko-KR" altLang="en-US" sz="800" dirty="0">
              <a:solidFill>
                <a:schemeClr val="bg1">
                  <a:lumMod val="50000"/>
                </a:schemeClr>
              </a:solidFill>
              <a:latin typeface="Arial" pitchFamily="34" charset="0"/>
              <a:cs typeface="Arial" pitchFamily="34" charset="0"/>
            </a:endParaRPr>
          </a:p>
        </p:txBody>
      </p:sp>
      <p:sp>
        <p:nvSpPr>
          <p:cNvPr id="80" name="Rectangle 79"/>
          <p:cNvSpPr/>
          <p:nvPr/>
        </p:nvSpPr>
        <p:spPr>
          <a:xfrm>
            <a:off x="776288" y="3289301"/>
            <a:ext cx="1184360" cy="3092450"/>
          </a:xfrm>
          <a:prstGeom prst="rect">
            <a:avLst/>
          </a:prstGeom>
          <a:pattFill prst="ltUpDiag">
            <a:fgClr>
              <a:schemeClr val="bg1">
                <a:lumMod val="95000"/>
              </a:schemeClr>
            </a:fgClr>
            <a:bgClr>
              <a:schemeClr val="bg1"/>
            </a:bgClr>
          </a:patt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lIns="36000" tIns="18000" rIns="36000" bIns="18000" rtlCol="0" anchor="t"/>
          <a:lstStyle/>
          <a:p>
            <a:r>
              <a:rPr lang="en-US" altLang="ko-KR" sz="800" dirty="0">
                <a:solidFill>
                  <a:schemeClr val="bg1">
                    <a:lumMod val="50000"/>
                  </a:schemeClr>
                </a:solidFill>
              </a:rPr>
              <a:t>Front-end</a:t>
            </a:r>
            <a:br>
              <a:rPr lang="en-US" altLang="ko-KR" sz="800" dirty="0">
                <a:solidFill>
                  <a:schemeClr val="bg1">
                    <a:lumMod val="50000"/>
                  </a:schemeClr>
                </a:solidFill>
              </a:rPr>
            </a:br>
            <a:r>
              <a:rPr lang="en-US" altLang="ko-KR" sz="800" dirty="0">
                <a:solidFill>
                  <a:schemeClr val="bg1">
                    <a:lumMod val="50000"/>
                  </a:schemeClr>
                </a:solidFill>
              </a:rPr>
              <a:t>(</a:t>
            </a:r>
            <a:r>
              <a:rPr lang="en-US" altLang="ko-KR" sz="800" dirty="0" smtClean="0">
                <a:solidFill>
                  <a:schemeClr val="bg1">
                    <a:lumMod val="50000"/>
                  </a:schemeClr>
                </a:solidFill>
              </a:rPr>
              <a:t>Internet)</a:t>
            </a:r>
            <a:endParaRPr lang="en-US" altLang="ko-KR" sz="800" dirty="0">
              <a:solidFill>
                <a:schemeClr val="bg1">
                  <a:lumMod val="50000"/>
                </a:schemeClr>
              </a:solidFill>
            </a:endParaRPr>
          </a:p>
        </p:txBody>
      </p:sp>
      <p:sp>
        <p:nvSpPr>
          <p:cNvPr id="81" name="Rectangle 80"/>
          <p:cNvSpPr/>
          <p:nvPr/>
        </p:nvSpPr>
        <p:spPr>
          <a:xfrm>
            <a:off x="2031015" y="1266826"/>
            <a:ext cx="5787648" cy="840785"/>
          </a:xfrm>
          <a:prstGeom prst="rect">
            <a:avLst/>
          </a:prstGeom>
          <a:pattFill prst="ltUpDiag">
            <a:fgClr>
              <a:schemeClr val="bg1">
                <a:lumMod val="95000"/>
              </a:schemeClr>
            </a:fgClr>
            <a:bgClr>
              <a:schemeClr val="bg1"/>
            </a:bgClr>
          </a:patt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lIns="36000" tIns="18000" rIns="36000" bIns="18000" rtlCol="0" anchor="t"/>
          <a:lstStyle/>
          <a:p>
            <a:r>
              <a:rPr lang="en-US" altLang="ko-KR" sz="800" dirty="0" smtClean="0">
                <a:solidFill>
                  <a:schemeClr val="bg1">
                    <a:lumMod val="50000"/>
                  </a:schemeClr>
                </a:solidFill>
                <a:latin typeface="Arial" pitchFamily="34" charset="0"/>
                <a:cs typeface="Arial" pitchFamily="34" charset="0"/>
              </a:rPr>
              <a:t>Group</a:t>
            </a:r>
            <a:br>
              <a:rPr lang="en-US" altLang="ko-KR" sz="800" dirty="0" smtClean="0">
                <a:solidFill>
                  <a:schemeClr val="bg1">
                    <a:lumMod val="50000"/>
                  </a:schemeClr>
                </a:solidFill>
                <a:latin typeface="Arial" pitchFamily="34" charset="0"/>
                <a:cs typeface="Arial" pitchFamily="34" charset="0"/>
              </a:rPr>
            </a:br>
            <a:r>
              <a:rPr lang="en-US" altLang="ko-KR" sz="800" dirty="0" smtClean="0">
                <a:solidFill>
                  <a:schemeClr val="bg1">
                    <a:lumMod val="50000"/>
                  </a:schemeClr>
                </a:solidFill>
                <a:latin typeface="Arial" pitchFamily="34" charset="0"/>
                <a:cs typeface="Arial" pitchFamily="34" charset="0"/>
              </a:rPr>
              <a:t>Shared</a:t>
            </a:r>
            <a:r>
              <a:rPr lang="en-US" altLang="ko-KR" sz="800" dirty="0">
                <a:solidFill>
                  <a:schemeClr val="bg1">
                    <a:lumMod val="50000"/>
                  </a:schemeClr>
                </a:solidFill>
                <a:latin typeface="Arial" pitchFamily="34" charset="0"/>
                <a:cs typeface="Arial" pitchFamily="34" charset="0"/>
              </a:rPr>
              <a:t/>
            </a:r>
            <a:br>
              <a:rPr lang="en-US" altLang="ko-KR" sz="800" dirty="0">
                <a:solidFill>
                  <a:schemeClr val="bg1">
                    <a:lumMod val="50000"/>
                  </a:schemeClr>
                </a:solidFill>
                <a:latin typeface="Arial" pitchFamily="34" charset="0"/>
                <a:cs typeface="Arial" pitchFamily="34" charset="0"/>
              </a:rPr>
            </a:br>
            <a:r>
              <a:rPr lang="en-US" altLang="ko-KR" sz="800" dirty="0">
                <a:solidFill>
                  <a:schemeClr val="bg1">
                    <a:lumMod val="50000"/>
                  </a:schemeClr>
                </a:solidFill>
                <a:latin typeface="Arial" pitchFamily="34" charset="0"/>
                <a:cs typeface="Arial" pitchFamily="34" charset="0"/>
              </a:rPr>
              <a:t>Service</a:t>
            </a:r>
          </a:p>
        </p:txBody>
      </p:sp>
      <p:cxnSp>
        <p:nvCxnSpPr>
          <p:cNvPr id="82" name="Straight Connector 37"/>
          <p:cNvCxnSpPr>
            <a:stCxn id="463" idx="1"/>
            <a:endCxn id="100" idx="1"/>
          </p:cNvCxnSpPr>
          <p:nvPr/>
        </p:nvCxnSpPr>
        <p:spPr>
          <a:xfrm>
            <a:off x="1138768" y="2322605"/>
            <a:ext cx="774838" cy="463523"/>
          </a:xfrm>
          <a:prstGeom prst="bentConnector3">
            <a:avLst>
              <a:gd name="adj1" fmla="val 50000"/>
            </a:avLst>
          </a:prstGeom>
          <a:ln w="9525">
            <a:solidFill>
              <a:schemeClr val="tx1"/>
            </a:solidFill>
            <a:prstDash val="solid"/>
            <a:headEnd type="none" w="med" len="med"/>
            <a:tailEnd type="triangle" w="sm" len="sm"/>
          </a:ln>
          <a:effectLst/>
        </p:spPr>
        <p:style>
          <a:lnRef idx="2">
            <a:schemeClr val="accent1"/>
          </a:lnRef>
          <a:fillRef idx="0">
            <a:schemeClr val="accent1"/>
          </a:fillRef>
          <a:effectRef idx="1">
            <a:schemeClr val="accent1"/>
          </a:effectRef>
          <a:fontRef idx="minor">
            <a:schemeClr val="tx1"/>
          </a:fontRef>
        </p:style>
      </p:cxnSp>
      <p:pic>
        <p:nvPicPr>
          <p:cNvPr id="86" name="Picture 85"/>
          <p:cNvPicPr>
            <a:picLocks noChangeAspect="1"/>
          </p:cNvPicPr>
          <p:nvPr/>
        </p:nvPicPr>
        <p:blipFill rotWithShape="1">
          <a:blip r:embed="rId2" cstate="screen">
            <a:extLst>
              <a:ext uri="{28A0092B-C50C-407E-A947-70E740481C1C}">
                <a14:useLocalDpi xmlns:a14="http://schemas.microsoft.com/office/drawing/2010/main"/>
              </a:ext>
            </a:extLst>
          </a:blip>
          <a:srcRect t="10374" b="26038"/>
          <a:stretch/>
        </p:blipFill>
        <p:spPr>
          <a:xfrm>
            <a:off x="1207280" y="4625396"/>
            <a:ext cx="443702" cy="282146"/>
          </a:xfrm>
          <a:prstGeom prst="rect">
            <a:avLst/>
          </a:prstGeom>
          <a:effectLst>
            <a:outerShdw blurRad="50800" dist="38100" dir="2700000" algn="tl" rotWithShape="0">
              <a:prstClr val="black">
                <a:alpha val="40000"/>
              </a:prstClr>
            </a:outerShdw>
          </a:effectLst>
        </p:spPr>
      </p:pic>
      <p:cxnSp>
        <p:nvCxnSpPr>
          <p:cNvPr id="87" name="Straight Connector 37"/>
          <p:cNvCxnSpPr>
            <a:stCxn id="86" idx="3"/>
            <a:endCxn id="99" idx="1"/>
          </p:cNvCxnSpPr>
          <p:nvPr/>
        </p:nvCxnSpPr>
        <p:spPr>
          <a:xfrm>
            <a:off x="1650982" y="4766469"/>
            <a:ext cx="262624" cy="0"/>
          </a:xfrm>
          <a:prstGeom prst="straightConnector1">
            <a:avLst/>
          </a:prstGeom>
          <a:ln w="9525">
            <a:solidFill>
              <a:schemeClr val="tx1"/>
            </a:solidFill>
            <a:prstDash val="solid"/>
            <a:headEnd type="none" w="med" len="med"/>
            <a:tailEnd type="triangle" w="sm" len="sm"/>
          </a:ln>
          <a:effectLst/>
        </p:spPr>
        <p:style>
          <a:lnRef idx="2">
            <a:schemeClr val="accent1"/>
          </a:lnRef>
          <a:fillRef idx="0">
            <a:schemeClr val="accent1"/>
          </a:fillRef>
          <a:effectRef idx="1">
            <a:schemeClr val="accent1"/>
          </a:effectRef>
          <a:fontRef idx="minor">
            <a:schemeClr val="tx1"/>
          </a:fontRef>
        </p:style>
      </p:cxnSp>
      <p:cxnSp>
        <p:nvCxnSpPr>
          <p:cNvPr id="88" name="Straight Connector 39"/>
          <p:cNvCxnSpPr>
            <a:stCxn id="459" idx="2"/>
            <a:endCxn id="86" idx="0"/>
          </p:cNvCxnSpPr>
          <p:nvPr/>
        </p:nvCxnSpPr>
        <p:spPr>
          <a:xfrm flipH="1">
            <a:off x="1429131" y="4179190"/>
            <a:ext cx="1" cy="446206"/>
          </a:xfrm>
          <a:prstGeom prst="straightConnector1">
            <a:avLst/>
          </a:prstGeom>
          <a:ln w="9525">
            <a:solidFill>
              <a:schemeClr val="tx1"/>
            </a:solidFill>
            <a:prstDash val="solid"/>
            <a:headEnd type="none" w="med" len="med"/>
            <a:tailEnd type="triangle" w="sm" len="sm"/>
          </a:ln>
          <a:effectLst/>
        </p:spPr>
        <p:style>
          <a:lnRef idx="2">
            <a:schemeClr val="accent1"/>
          </a:lnRef>
          <a:fillRef idx="0">
            <a:schemeClr val="accent1"/>
          </a:fillRef>
          <a:effectRef idx="1">
            <a:schemeClr val="accent1"/>
          </a:effectRef>
          <a:fontRef idx="minor">
            <a:schemeClr val="tx1"/>
          </a:fontRef>
        </p:style>
      </p:cxnSp>
      <p:cxnSp>
        <p:nvCxnSpPr>
          <p:cNvPr id="92" name="Straight Connector 37"/>
          <p:cNvCxnSpPr>
            <a:stCxn id="86" idx="1"/>
            <a:endCxn id="382" idx="0"/>
          </p:cNvCxnSpPr>
          <p:nvPr/>
        </p:nvCxnSpPr>
        <p:spPr>
          <a:xfrm rot="10800000" flipV="1">
            <a:off x="1118424" y="4766468"/>
            <a:ext cx="88857" cy="509625"/>
          </a:xfrm>
          <a:prstGeom prst="bentConnector2">
            <a:avLst/>
          </a:prstGeom>
          <a:ln w="9525">
            <a:solidFill>
              <a:schemeClr val="tx1"/>
            </a:solidFill>
            <a:prstDash val="solid"/>
            <a:headEnd type="none" w="med" len="med"/>
            <a:tailEnd type="triangle" w="sm" len="sm"/>
          </a:ln>
          <a:effectLst/>
        </p:spPr>
        <p:style>
          <a:lnRef idx="2">
            <a:schemeClr val="accent1"/>
          </a:lnRef>
          <a:fillRef idx="0">
            <a:schemeClr val="accent1"/>
          </a:fillRef>
          <a:effectRef idx="1">
            <a:schemeClr val="accent1"/>
          </a:effectRef>
          <a:fontRef idx="minor">
            <a:schemeClr val="tx1"/>
          </a:fontRef>
        </p:style>
      </p:cxnSp>
      <p:cxnSp>
        <p:nvCxnSpPr>
          <p:cNvPr id="93" name="Straight Connector 37"/>
          <p:cNvCxnSpPr>
            <a:stCxn id="99" idx="3"/>
            <a:endCxn id="115" idx="1"/>
          </p:cNvCxnSpPr>
          <p:nvPr/>
        </p:nvCxnSpPr>
        <p:spPr>
          <a:xfrm>
            <a:off x="2080260" y="4766469"/>
            <a:ext cx="1180327" cy="0"/>
          </a:xfrm>
          <a:prstGeom prst="straightConnector1">
            <a:avLst/>
          </a:prstGeom>
          <a:ln w="9525">
            <a:solidFill>
              <a:schemeClr val="tx1"/>
            </a:solidFill>
            <a:prstDash val="solid"/>
            <a:headEnd type="none" w="med" len="med"/>
            <a:tailEnd type="triangle" w="sm" len="sm"/>
          </a:ln>
          <a:effectLst/>
        </p:spPr>
        <p:style>
          <a:lnRef idx="2">
            <a:schemeClr val="accent1"/>
          </a:lnRef>
          <a:fillRef idx="0">
            <a:schemeClr val="accent1"/>
          </a:fillRef>
          <a:effectRef idx="1">
            <a:schemeClr val="accent1"/>
          </a:effectRef>
          <a:fontRef idx="minor">
            <a:schemeClr val="tx1"/>
          </a:fontRef>
        </p:style>
      </p:cxnSp>
      <p:sp>
        <p:nvSpPr>
          <p:cNvPr id="94" name="Rectangle 93"/>
          <p:cNvSpPr/>
          <p:nvPr/>
        </p:nvSpPr>
        <p:spPr>
          <a:xfrm>
            <a:off x="2655277" y="4222754"/>
            <a:ext cx="506339" cy="361946"/>
          </a:xfrm>
          <a:prstGeom prst="rect">
            <a:avLst/>
          </a:prstGeom>
          <a:solidFill>
            <a:schemeClr val="bg1">
              <a:lumMod val="50000"/>
            </a:schemeClr>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altLang="ko-KR" sz="700" dirty="0">
                <a:solidFill>
                  <a:schemeClr val="bg1"/>
                </a:solidFill>
              </a:rPr>
              <a:t>Regional SMTP Gateway</a:t>
            </a:r>
            <a:endParaRPr lang="ko-KR" altLang="en-US" sz="700" dirty="0">
              <a:solidFill>
                <a:schemeClr val="bg1"/>
              </a:solidFill>
            </a:endParaRPr>
          </a:p>
        </p:txBody>
      </p:sp>
      <p:sp>
        <p:nvSpPr>
          <p:cNvPr id="95" name="Freeform 94"/>
          <p:cNvSpPr/>
          <p:nvPr/>
        </p:nvSpPr>
        <p:spPr>
          <a:xfrm rot="16200000" flipV="1">
            <a:off x="3022523" y="4483177"/>
            <a:ext cx="134938" cy="337984"/>
          </a:xfrm>
          <a:custGeom>
            <a:avLst/>
            <a:gdLst>
              <a:gd name="connsiteX0" fmla="*/ 0 w 376237"/>
              <a:gd name="connsiteY0" fmla="*/ 0 h 359569"/>
              <a:gd name="connsiteX1" fmla="*/ 0 w 376237"/>
              <a:gd name="connsiteY1" fmla="*/ 359569 h 359569"/>
              <a:gd name="connsiteX2" fmla="*/ 376237 w 376237"/>
              <a:gd name="connsiteY2" fmla="*/ 359569 h 359569"/>
            </a:gdLst>
            <a:ahLst/>
            <a:cxnLst>
              <a:cxn ang="0">
                <a:pos x="connsiteX0" y="connsiteY0"/>
              </a:cxn>
              <a:cxn ang="0">
                <a:pos x="connsiteX1" y="connsiteY1"/>
              </a:cxn>
              <a:cxn ang="0">
                <a:pos x="connsiteX2" y="connsiteY2"/>
              </a:cxn>
            </a:cxnLst>
            <a:rect l="l" t="t" r="r" b="b"/>
            <a:pathLst>
              <a:path w="376237" h="359569">
                <a:moveTo>
                  <a:pt x="0" y="0"/>
                </a:moveTo>
                <a:lnTo>
                  <a:pt x="0" y="359569"/>
                </a:lnTo>
                <a:lnTo>
                  <a:pt x="376237" y="359569"/>
                </a:lnTo>
              </a:path>
            </a:pathLst>
          </a:custGeom>
          <a:ln w="9525">
            <a:solidFill>
              <a:schemeClr val="tx1"/>
            </a:solidFill>
            <a:prstDash val="solid"/>
            <a:headEnd type="none" w="med" len="med"/>
            <a:tailEnd type="triangle" w="sm" len="sm"/>
          </a:ln>
          <a:effectLst/>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700"/>
          </a:p>
        </p:txBody>
      </p:sp>
      <p:pic>
        <p:nvPicPr>
          <p:cNvPr id="99" name="Picture 98"/>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913606" y="4683142"/>
            <a:ext cx="166654" cy="166654"/>
          </a:xfrm>
          <a:prstGeom prst="rect">
            <a:avLst/>
          </a:prstGeom>
        </p:spPr>
      </p:pic>
      <p:pic>
        <p:nvPicPr>
          <p:cNvPr id="100" name="Picture 99"/>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913606" y="2702801"/>
            <a:ext cx="166654" cy="166654"/>
          </a:xfrm>
          <a:prstGeom prst="rect">
            <a:avLst/>
          </a:prstGeom>
        </p:spPr>
      </p:pic>
      <p:cxnSp>
        <p:nvCxnSpPr>
          <p:cNvPr id="101" name="Straight Connector 37"/>
          <p:cNvCxnSpPr>
            <a:stCxn id="100" idx="3"/>
            <a:endCxn id="114" idx="1"/>
          </p:cNvCxnSpPr>
          <p:nvPr/>
        </p:nvCxnSpPr>
        <p:spPr>
          <a:xfrm>
            <a:off x="2080260" y="2786128"/>
            <a:ext cx="1180327" cy="0"/>
          </a:xfrm>
          <a:prstGeom prst="straightConnector1">
            <a:avLst/>
          </a:prstGeom>
          <a:ln w="9525">
            <a:solidFill>
              <a:schemeClr val="tx1"/>
            </a:solidFill>
            <a:prstDash val="solid"/>
            <a:headEnd type="none" w="med" len="med"/>
            <a:tailEnd type="triangle" w="sm" len="sm"/>
          </a:ln>
          <a:effectLst/>
        </p:spPr>
        <p:style>
          <a:lnRef idx="2">
            <a:schemeClr val="accent1"/>
          </a:lnRef>
          <a:fillRef idx="0">
            <a:schemeClr val="accent1"/>
          </a:fillRef>
          <a:effectRef idx="1">
            <a:schemeClr val="accent1"/>
          </a:effectRef>
          <a:fontRef idx="minor">
            <a:schemeClr val="tx1"/>
          </a:fontRef>
        </p:style>
      </p:cxnSp>
      <p:sp>
        <p:nvSpPr>
          <p:cNvPr id="103" name="Rectangle 102"/>
          <p:cNvSpPr/>
          <p:nvPr/>
        </p:nvSpPr>
        <p:spPr>
          <a:xfrm>
            <a:off x="2766214" y="2295525"/>
            <a:ext cx="302794" cy="974152"/>
          </a:xfrm>
          <a:prstGeom prst="rect">
            <a:avLst/>
          </a:prstGeom>
          <a:solidFill>
            <a:schemeClr val="accent3">
              <a:lumMod val="20000"/>
              <a:lumOff val="80000"/>
            </a:schemeClr>
          </a:solidFill>
          <a:ln>
            <a:solidFill>
              <a:schemeClr val="bg1">
                <a:lumMod val="50000"/>
              </a:schemeClr>
            </a:solidFill>
            <a:prstDash val="solid"/>
          </a:ln>
          <a:effectLst/>
        </p:spPr>
        <p:style>
          <a:lnRef idx="1">
            <a:schemeClr val="accent1"/>
          </a:lnRef>
          <a:fillRef idx="3">
            <a:schemeClr val="accent1"/>
          </a:fillRef>
          <a:effectRef idx="2">
            <a:schemeClr val="accent1"/>
          </a:effectRef>
          <a:fontRef idx="minor">
            <a:schemeClr val="lt1"/>
          </a:fontRef>
        </p:style>
        <p:txBody>
          <a:bodyPr vert="vert" lIns="18000" tIns="18000" rIns="18000" bIns="18000" rtlCol="0" anchor="ctr"/>
          <a:lstStyle/>
          <a:p>
            <a:pPr algn="ctr"/>
            <a:r>
              <a:rPr lang="en-US" altLang="ko-KR" sz="700" dirty="0">
                <a:solidFill>
                  <a:schemeClr val="tx1"/>
                </a:solidFill>
              </a:rPr>
              <a:t>Reverse Proxy</a:t>
            </a:r>
            <a:br>
              <a:rPr lang="en-US" altLang="ko-KR" sz="700" dirty="0">
                <a:solidFill>
                  <a:schemeClr val="tx1"/>
                </a:solidFill>
              </a:rPr>
            </a:br>
            <a:r>
              <a:rPr lang="en-US" altLang="ko-KR" sz="700" dirty="0">
                <a:solidFill>
                  <a:schemeClr val="tx1"/>
                </a:solidFill>
              </a:rPr>
              <a:t>(SiteMinder Agent)</a:t>
            </a:r>
            <a:endParaRPr lang="ko-KR" altLang="en-US" sz="700" dirty="0">
              <a:solidFill>
                <a:schemeClr val="tx1"/>
              </a:solidFill>
            </a:endParaRPr>
          </a:p>
        </p:txBody>
      </p:sp>
      <p:cxnSp>
        <p:nvCxnSpPr>
          <p:cNvPr id="113" name="Straight Connector 37"/>
          <p:cNvCxnSpPr>
            <a:stCxn id="115" idx="2"/>
            <a:endCxn id="161" idx="1"/>
          </p:cNvCxnSpPr>
          <p:nvPr/>
        </p:nvCxnSpPr>
        <p:spPr>
          <a:xfrm rot="16200000" flipH="1">
            <a:off x="2829501" y="5364209"/>
            <a:ext cx="1144413" cy="115586"/>
          </a:xfrm>
          <a:prstGeom prst="bentConnector2">
            <a:avLst/>
          </a:prstGeom>
          <a:ln w="9525">
            <a:solidFill>
              <a:schemeClr val="tx1"/>
            </a:solidFill>
            <a:prstDash val="solid"/>
            <a:headEnd type="none" w="med" len="med"/>
            <a:tailEnd type="triangle" w="sm" len="sm"/>
          </a:ln>
          <a:effectLst/>
        </p:spPr>
        <p:style>
          <a:lnRef idx="2">
            <a:schemeClr val="accent1"/>
          </a:lnRef>
          <a:fillRef idx="0">
            <a:schemeClr val="accent1"/>
          </a:fillRef>
          <a:effectRef idx="1">
            <a:schemeClr val="accent1"/>
          </a:effectRef>
          <a:fontRef idx="minor">
            <a:schemeClr val="tx1"/>
          </a:fontRef>
        </p:style>
      </p:cxnSp>
      <p:pic>
        <p:nvPicPr>
          <p:cNvPr id="114" name="Picture 113"/>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3260587" y="2702801"/>
            <a:ext cx="166654" cy="166654"/>
          </a:xfrm>
          <a:prstGeom prst="rect">
            <a:avLst/>
          </a:prstGeom>
        </p:spPr>
      </p:pic>
      <p:pic>
        <p:nvPicPr>
          <p:cNvPr id="115" name="Picture 114"/>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3260587" y="4683142"/>
            <a:ext cx="166654" cy="166654"/>
          </a:xfrm>
          <a:prstGeom prst="rect">
            <a:avLst/>
          </a:prstGeom>
        </p:spPr>
      </p:pic>
      <p:sp>
        <p:nvSpPr>
          <p:cNvPr id="117" name="Rectangle 116"/>
          <p:cNvSpPr/>
          <p:nvPr/>
        </p:nvSpPr>
        <p:spPr>
          <a:xfrm>
            <a:off x="5684896" y="1459003"/>
            <a:ext cx="1447094" cy="454614"/>
          </a:xfrm>
          <a:prstGeom prst="rect">
            <a:avLst/>
          </a:prstGeom>
          <a:solidFill>
            <a:schemeClr val="accent3">
              <a:lumMod val="20000"/>
              <a:lumOff val="80000"/>
            </a:schemeClr>
          </a:solidFill>
          <a:ln>
            <a:solidFill>
              <a:schemeClr val="bg1">
                <a:lumMod val="50000"/>
              </a:schemeClr>
            </a:solidFill>
            <a:prstDash val="solid"/>
          </a:ln>
          <a:effectLst/>
        </p:spPr>
        <p:style>
          <a:lnRef idx="1">
            <a:schemeClr val="accent1"/>
          </a:lnRef>
          <a:fillRef idx="3">
            <a:schemeClr val="accent1"/>
          </a:fillRef>
          <a:effectRef idx="2">
            <a:schemeClr val="accent1"/>
          </a:effectRef>
          <a:fontRef idx="minor">
            <a:schemeClr val="lt1"/>
          </a:fontRef>
        </p:style>
        <p:txBody>
          <a:bodyPr lIns="18000" tIns="18000" rIns="18000" bIns="18000" rtlCol="0" anchor="ctr"/>
          <a:lstStyle/>
          <a:p>
            <a:pPr algn="ctr"/>
            <a:r>
              <a:rPr lang="en-US" altLang="ko-KR" sz="700" dirty="0">
                <a:solidFill>
                  <a:schemeClr val="tx1"/>
                </a:solidFill>
              </a:rPr>
              <a:t>GIR</a:t>
            </a:r>
            <a:br>
              <a:rPr lang="en-US" altLang="ko-KR" sz="700" dirty="0">
                <a:solidFill>
                  <a:schemeClr val="tx1"/>
                </a:solidFill>
              </a:rPr>
            </a:br>
            <a:r>
              <a:rPr lang="en-US" altLang="ko-KR" sz="700" dirty="0">
                <a:solidFill>
                  <a:schemeClr val="tx1"/>
                </a:solidFill>
              </a:rPr>
              <a:t>(Oracle Directory Server)</a:t>
            </a:r>
            <a:endParaRPr lang="ko-KR" altLang="en-US" sz="700" dirty="0">
              <a:solidFill>
                <a:schemeClr val="tx1"/>
              </a:solidFill>
            </a:endParaRPr>
          </a:p>
        </p:txBody>
      </p:sp>
      <p:sp>
        <p:nvSpPr>
          <p:cNvPr id="126" name="Rectangle 125"/>
          <p:cNvSpPr/>
          <p:nvPr/>
        </p:nvSpPr>
        <p:spPr>
          <a:xfrm>
            <a:off x="3938295" y="1459003"/>
            <a:ext cx="1539695" cy="454614"/>
          </a:xfrm>
          <a:prstGeom prst="rect">
            <a:avLst/>
          </a:prstGeom>
          <a:solidFill>
            <a:schemeClr val="accent3">
              <a:lumMod val="20000"/>
              <a:lumOff val="80000"/>
            </a:schemeClr>
          </a:solidFill>
          <a:ln>
            <a:solidFill>
              <a:schemeClr val="bg1">
                <a:lumMod val="50000"/>
              </a:schemeClr>
            </a:solidFill>
            <a:prstDash val="solid"/>
          </a:ln>
          <a:effectLst/>
        </p:spPr>
        <p:style>
          <a:lnRef idx="1">
            <a:schemeClr val="accent1"/>
          </a:lnRef>
          <a:fillRef idx="3">
            <a:schemeClr val="accent1"/>
          </a:fillRef>
          <a:effectRef idx="2">
            <a:schemeClr val="accent1"/>
          </a:effectRef>
          <a:fontRef idx="minor">
            <a:schemeClr val="lt1"/>
          </a:fontRef>
        </p:style>
        <p:txBody>
          <a:bodyPr lIns="18000" tIns="18000" rIns="18000" bIns="18000" rtlCol="0" anchor="t"/>
          <a:lstStyle/>
          <a:p>
            <a:pPr algn="ctr"/>
            <a:r>
              <a:rPr lang="en-US" altLang="ko-KR" sz="700" dirty="0">
                <a:solidFill>
                  <a:schemeClr val="tx1"/>
                </a:solidFill>
              </a:rPr>
              <a:t>Open LDAP (Directory Server)</a:t>
            </a:r>
          </a:p>
        </p:txBody>
      </p:sp>
      <p:cxnSp>
        <p:nvCxnSpPr>
          <p:cNvPr id="146" name="Straight Connector 37"/>
          <p:cNvCxnSpPr>
            <a:stCxn id="158" idx="0"/>
            <a:endCxn id="117" idx="0"/>
          </p:cNvCxnSpPr>
          <p:nvPr/>
        </p:nvCxnSpPr>
        <p:spPr>
          <a:xfrm rot="5400000" flipH="1" flipV="1">
            <a:off x="4807525" y="-4607"/>
            <a:ext cx="137307" cy="3064529"/>
          </a:xfrm>
          <a:prstGeom prst="bentConnector3">
            <a:avLst>
              <a:gd name="adj1" fmla="val 166595"/>
            </a:avLst>
          </a:prstGeom>
          <a:ln w="9525">
            <a:solidFill>
              <a:srgbClr val="0070C0"/>
            </a:solidFill>
            <a:prstDash val="dash"/>
            <a:headEnd type="none" w="med" len="med"/>
            <a:tailEnd type="triangle" w="sm" len="sm"/>
          </a:ln>
          <a:effectLst/>
        </p:spPr>
        <p:style>
          <a:lnRef idx="2">
            <a:schemeClr val="accent1"/>
          </a:lnRef>
          <a:fillRef idx="0">
            <a:schemeClr val="accent1"/>
          </a:fillRef>
          <a:effectRef idx="1">
            <a:schemeClr val="accent1"/>
          </a:effectRef>
          <a:fontRef idx="minor">
            <a:schemeClr val="tx1"/>
          </a:fontRef>
        </p:style>
      </p:cxnSp>
      <p:cxnSp>
        <p:nvCxnSpPr>
          <p:cNvPr id="147" name="Straight Connector 37"/>
          <p:cNvCxnSpPr>
            <a:stCxn id="158" idx="3"/>
            <a:endCxn id="126" idx="1"/>
          </p:cNvCxnSpPr>
          <p:nvPr/>
        </p:nvCxnSpPr>
        <p:spPr>
          <a:xfrm>
            <a:off x="3433914" y="1686310"/>
            <a:ext cx="504381" cy="0"/>
          </a:xfrm>
          <a:prstGeom prst="straightConnector1">
            <a:avLst/>
          </a:prstGeom>
          <a:ln w="9525">
            <a:solidFill>
              <a:srgbClr val="FF0000"/>
            </a:solidFill>
            <a:prstDash val="dash"/>
            <a:headEnd type="none" w="med" len="med"/>
            <a:tailEnd type="triangle" w="sm" len="sm"/>
          </a:ln>
          <a:effectLst/>
        </p:spPr>
        <p:style>
          <a:lnRef idx="2">
            <a:schemeClr val="accent1"/>
          </a:lnRef>
          <a:fillRef idx="0">
            <a:schemeClr val="accent1"/>
          </a:fillRef>
          <a:effectRef idx="1">
            <a:schemeClr val="accent1"/>
          </a:effectRef>
          <a:fontRef idx="minor">
            <a:schemeClr val="tx1"/>
          </a:fontRef>
        </p:style>
      </p:cxnSp>
      <p:sp>
        <p:nvSpPr>
          <p:cNvPr id="156" name="Rectangle 155"/>
          <p:cNvSpPr/>
          <p:nvPr/>
        </p:nvSpPr>
        <p:spPr>
          <a:xfrm>
            <a:off x="6129608" y="5036800"/>
            <a:ext cx="1552715" cy="367714"/>
          </a:xfrm>
          <a:prstGeom prst="rect">
            <a:avLst/>
          </a:prstGeom>
          <a:solidFill>
            <a:srgbClr val="E7F5D7"/>
          </a:solidFill>
          <a:ln>
            <a:solidFill>
              <a:schemeClr val="bg1">
                <a:lumMod val="50000"/>
              </a:schemeClr>
            </a:solidFill>
            <a:prstDash val="solid"/>
          </a:ln>
          <a:effectLst/>
        </p:spPr>
        <p:style>
          <a:lnRef idx="1">
            <a:schemeClr val="accent1"/>
          </a:lnRef>
          <a:fillRef idx="3">
            <a:schemeClr val="accent1"/>
          </a:fillRef>
          <a:effectRef idx="2">
            <a:schemeClr val="accent1"/>
          </a:effectRef>
          <a:fontRef idx="minor">
            <a:schemeClr val="lt1"/>
          </a:fontRef>
        </p:style>
        <p:txBody>
          <a:bodyPr lIns="0" tIns="18000" rIns="0" bIns="0" rtlCol="0" anchor="ctr"/>
          <a:lstStyle/>
          <a:p>
            <a:pPr algn="ctr"/>
            <a:r>
              <a:rPr lang="en-US" altLang="ko-KR" sz="700" dirty="0">
                <a:solidFill>
                  <a:schemeClr val="tx1"/>
                </a:solidFill>
              </a:rPr>
              <a:t>Content Management</a:t>
            </a:r>
          </a:p>
          <a:p>
            <a:pPr algn="ctr"/>
            <a:r>
              <a:rPr lang="en-US" altLang="ko-KR" sz="700" dirty="0">
                <a:solidFill>
                  <a:schemeClr val="tx1"/>
                </a:solidFill>
              </a:rPr>
              <a:t>(FileNet)</a:t>
            </a:r>
            <a:endParaRPr lang="ko-KR" altLang="en-US" sz="700" dirty="0">
              <a:solidFill>
                <a:schemeClr val="tx1"/>
              </a:solidFill>
            </a:endParaRPr>
          </a:p>
        </p:txBody>
      </p:sp>
      <p:grpSp>
        <p:nvGrpSpPr>
          <p:cNvPr id="157" name="Group 156"/>
          <p:cNvGrpSpPr/>
          <p:nvPr/>
        </p:nvGrpSpPr>
        <p:grpSpPr>
          <a:xfrm>
            <a:off x="3035336" y="1596310"/>
            <a:ext cx="617157" cy="287722"/>
            <a:chOff x="4167680" y="1596310"/>
            <a:chExt cx="617157" cy="287722"/>
          </a:xfrm>
        </p:grpSpPr>
        <p:pic>
          <p:nvPicPr>
            <p:cNvPr id="158" name="Picture 157"/>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4386258" y="1596310"/>
              <a:ext cx="180000" cy="180000"/>
            </a:xfrm>
            <a:prstGeom prst="rect">
              <a:avLst/>
            </a:prstGeom>
          </p:spPr>
        </p:pic>
        <p:sp>
          <p:nvSpPr>
            <p:cNvPr id="159" name="TextBox 158"/>
            <p:cNvSpPr txBox="1"/>
            <p:nvPr/>
          </p:nvSpPr>
          <p:spPr>
            <a:xfrm>
              <a:off x="4167680" y="1776310"/>
              <a:ext cx="617157" cy="107722"/>
            </a:xfrm>
            <a:prstGeom prst="rect">
              <a:avLst/>
            </a:prstGeom>
            <a:noFill/>
          </p:spPr>
          <p:txBody>
            <a:bodyPr wrap="none" lIns="0" tIns="0" rIns="0" bIns="0" rtlCol="0" anchor="ctr">
              <a:spAutoFit/>
            </a:bodyPr>
            <a:lstStyle>
              <a:defPPr>
                <a:defRPr lang="fr-FR"/>
              </a:defPPr>
              <a:lvl1pPr algn="ctr">
                <a:defRPr sz="700">
                  <a:solidFill>
                    <a:schemeClr val="tx1"/>
                  </a:solidFill>
                  <a:latin typeface="Arial" pitchFamily="34" charset="0"/>
                  <a:cs typeface="Arial" pitchFamily="34" charset="0"/>
                </a:defRPr>
              </a:lvl1pPr>
            </a:lstStyle>
            <a:p>
              <a:r>
                <a:rPr lang="en-US" altLang="ko-KR" dirty="0"/>
                <a:t>Load Balancer</a:t>
              </a:r>
            </a:p>
          </p:txBody>
        </p:sp>
      </p:grpSp>
      <p:sp>
        <p:nvSpPr>
          <p:cNvPr id="161" name="Rectangle 160"/>
          <p:cNvSpPr/>
          <p:nvPr/>
        </p:nvSpPr>
        <p:spPr>
          <a:xfrm>
            <a:off x="3459500" y="5766902"/>
            <a:ext cx="2563563" cy="454614"/>
          </a:xfrm>
          <a:prstGeom prst="rect">
            <a:avLst/>
          </a:prstGeom>
          <a:solidFill>
            <a:schemeClr val="accent3">
              <a:lumMod val="20000"/>
              <a:lumOff val="80000"/>
            </a:schemeClr>
          </a:solidFill>
          <a:ln>
            <a:solidFill>
              <a:schemeClr val="bg1">
                <a:lumMod val="75000"/>
              </a:schemeClr>
            </a:solidFill>
            <a:prstDash val="solid"/>
          </a:ln>
          <a:effectLst/>
        </p:spPr>
        <p:style>
          <a:lnRef idx="1">
            <a:schemeClr val="accent1"/>
          </a:lnRef>
          <a:fillRef idx="3">
            <a:schemeClr val="accent1"/>
          </a:fillRef>
          <a:effectRef idx="2">
            <a:schemeClr val="accent1"/>
          </a:effectRef>
          <a:fontRef idx="minor">
            <a:schemeClr val="lt1"/>
          </a:fontRef>
        </p:style>
        <p:txBody>
          <a:bodyPr lIns="18000" tIns="18000" rIns="18000" bIns="18000" rtlCol="0" anchor="t"/>
          <a:lstStyle/>
          <a:p>
            <a:pPr algn="ctr"/>
            <a:r>
              <a:rPr lang="en-US" altLang="ko-KR" sz="700" dirty="0">
                <a:solidFill>
                  <a:schemeClr val="tx1"/>
                </a:solidFill>
              </a:rPr>
              <a:t>SiteMinder Policy Server</a:t>
            </a:r>
          </a:p>
        </p:txBody>
      </p:sp>
      <p:sp>
        <p:nvSpPr>
          <p:cNvPr id="170" name="Rectangle 169"/>
          <p:cNvSpPr/>
          <p:nvPr/>
        </p:nvSpPr>
        <p:spPr>
          <a:xfrm>
            <a:off x="6128766" y="3370118"/>
            <a:ext cx="1553558" cy="598632"/>
          </a:xfrm>
          <a:prstGeom prst="rect">
            <a:avLst/>
          </a:prstGeom>
          <a:solidFill>
            <a:srgbClr val="FFE7F6"/>
          </a:solidFill>
          <a:ln>
            <a:solidFill>
              <a:schemeClr val="bg1">
                <a:lumMod val="50000"/>
              </a:schemeClr>
            </a:solidFill>
            <a:prstDash val="solid"/>
          </a:ln>
          <a:effectLst/>
        </p:spPr>
        <p:style>
          <a:lnRef idx="1">
            <a:schemeClr val="accent1"/>
          </a:lnRef>
          <a:fillRef idx="3">
            <a:schemeClr val="accent1"/>
          </a:fillRef>
          <a:effectRef idx="2">
            <a:schemeClr val="accent1"/>
          </a:effectRef>
          <a:fontRef idx="minor">
            <a:schemeClr val="lt1"/>
          </a:fontRef>
        </p:style>
        <p:txBody>
          <a:bodyPr lIns="0" tIns="18000" rIns="0" bIns="0" rtlCol="0" anchor="t"/>
          <a:lstStyle/>
          <a:p>
            <a:pPr algn="ctr"/>
            <a:r>
              <a:rPr lang="en-US" altLang="ko-KR" sz="700" dirty="0">
                <a:solidFill>
                  <a:schemeClr val="tx1"/>
                </a:solidFill>
              </a:rPr>
              <a:t>EIP (WM ESB)</a:t>
            </a:r>
            <a:endParaRPr lang="ko-KR" altLang="en-US" sz="700" dirty="0">
              <a:solidFill>
                <a:schemeClr val="tx1"/>
              </a:solidFill>
            </a:endParaRPr>
          </a:p>
        </p:txBody>
      </p:sp>
      <p:sp>
        <p:nvSpPr>
          <p:cNvPr id="195" name="TextBox 194"/>
          <p:cNvSpPr txBox="1"/>
          <p:nvPr/>
        </p:nvSpPr>
        <p:spPr>
          <a:xfrm>
            <a:off x="3475913" y="1465491"/>
            <a:ext cx="354264" cy="215444"/>
          </a:xfrm>
          <a:prstGeom prst="rect">
            <a:avLst/>
          </a:prstGeom>
          <a:noFill/>
        </p:spPr>
        <p:txBody>
          <a:bodyPr wrap="none" lIns="0" tIns="0" rIns="0" bIns="0" rtlCol="0" anchor="ctr">
            <a:spAutoFit/>
          </a:bodyPr>
          <a:lstStyle/>
          <a:p>
            <a:pPr algn="ctr"/>
            <a:r>
              <a:rPr lang="en-US" altLang="ko-KR" sz="700" dirty="0" smtClean="0">
                <a:solidFill>
                  <a:srgbClr val="FF0000"/>
                </a:solidFill>
                <a:latin typeface="Arial" pitchFamily="34" charset="0"/>
                <a:cs typeface="Arial" pitchFamily="34" charset="0"/>
              </a:rPr>
              <a:t>External</a:t>
            </a:r>
            <a:br>
              <a:rPr lang="en-US" altLang="ko-KR" sz="700" dirty="0" smtClean="0">
                <a:solidFill>
                  <a:srgbClr val="FF0000"/>
                </a:solidFill>
                <a:latin typeface="Arial" pitchFamily="34" charset="0"/>
                <a:cs typeface="Arial" pitchFamily="34" charset="0"/>
              </a:rPr>
            </a:br>
            <a:r>
              <a:rPr lang="en-US" altLang="ko-KR" sz="700" dirty="0" smtClean="0">
                <a:solidFill>
                  <a:srgbClr val="FF0000"/>
                </a:solidFill>
                <a:latin typeface="Arial" pitchFamily="34" charset="0"/>
                <a:cs typeface="Arial" pitchFamily="34" charset="0"/>
              </a:rPr>
              <a:t>LDAP</a:t>
            </a:r>
            <a:endParaRPr lang="ko-KR" altLang="en-US" sz="700" dirty="0" smtClean="0">
              <a:solidFill>
                <a:srgbClr val="FF0000"/>
              </a:solidFill>
              <a:latin typeface="Arial" pitchFamily="34" charset="0"/>
              <a:cs typeface="Arial" pitchFamily="34" charset="0"/>
            </a:endParaRPr>
          </a:p>
        </p:txBody>
      </p:sp>
      <p:sp>
        <p:nvSpPr>
          <p:cNvPr id="196" name="TextBox 195"/>
          <p:cNvSpPr txBox="1"/>
          <p:nvPr/>
        </p:nvSpPr>
        <p:spPr>
          <a:xfrm>
            <a:off x="5495914" y="1314952"/>
            <a:ext cx="593112" cy="107722"/>
          </a:xfrm>
          <a:prstGeom prst="rect">
            <a:avLst/>
          </a:prstGeom>
          <a:solidFill>
            <a:schemeClr val="bg1"/>
          </a:solidFill>
        </p:spPr>
        <p:txBody>
          <a:bodyPr wrap="none" lIns="0" tIns="0" rIns="0" bIns="0" rtlCol="0" anchor="ctr">
            <a:spAutoFit/>
          </a:bodyPr>
          <a:lstStyle/>
          <a:p>
            <a:pPr algn="ctr"/>
            <a:r>
              <a:rPr lang="en-US" altLang="ko-KR" sz="700" dirty="0" smtClean="0">
                <a:solidFill>
                  <a:srgbClr val="0070C0"/>
                </a:solidFill>
                <a:latin typeface="Arial" pitchFamily="34" charset="0"/>
                <a:cs typeface="Arial" pitchFamily="34" charset="0"/>
              </a:rPr>
              <a:t>Internal </a:t>
            </a:r>
            <a:r>
              <a:rPr lang="en-US" altLang="ko-KR" sz="700" dirty="0">
                <a:solidFill>
                  <a:srgbClr val="0070C0"/>
                </a:solidFill>
                <a:latin typeface="Arial" pitchFamily="34" charset="0"/>
                <a:cs typeface="Arial" pitchFamily="34" charset="0"/>
              </a:rPr>
              <a:t>LDAP</a:t>
            </a:r>
            <a:endParaRPr lang="ko-KR" altLang="en-US" sz="700" dirty="0">
              <a:solidFill>
                <a:srgbClr val="0070C0"/>
              </a:solidFill>
              <a:latin typeface="Arial" pitchFamily="34" charset="0"/>
              <a:cs typeface="Arial" pitchFamily="34" charset="0"/>
            </a:endParaRPr>
          </a:p>
        </p:txBody>
      </p:sp>
      <p:sp>
        <p:nvSpPr>
          <p:cNvPr id="199" name="Rectangle 198"/>
          <p:cNvSpPr/>
          <p:nvPr/>
        </p:nvSpPr>
        <p:spPr>
          <a:xfrm>
            <a:off x="4713109" y="2184060"/>
            <a:ext cx="242054" cy="107722"/>
          </a:xfrm>
          <a:prstGeom prst="rect">
            <a:avLst/>
          </a:prstGeom>
          <a:solidFill>
            <a:schemeClr val="bg1"/>
          </a:solidFill>
        </p:spPr>
        <p:txBody>
          <a:bodyPr wrap="none" lIns="0" tIns="0" rIns="0" bIns="0" rtlCol="0" anchor="ctr">
            <a:spAutoFit/>
          </a:bodyPr>
          <a:lstStyle/>
          <a:p>
            <a:pPr algn="ctr"/>
            <a:r>
              <a:rPr lang="en-US" altLang="ko-KR" sz="700" dirty="0">
                <a:solidFill>
                  <a:srgbClr val="0070C0"/>
                </a:solidFill>
                <a:latin typeface="Arial" pitchFamily="34" charset="0"/>
                <a:cs typeface="Arial" pitchFamily="34" charset="0"/>
              </a:rPr>
              <a:t>LDAP</a:t>
            </a:r>
            <a:endParaRPr lang="ko-KR" altLang="en-US" sz="700" dirty="0">
              <a:solidFill>
                <a:srgbClr val="0070C0"/>
              </a:solidFill>
              <a:latin typeface="Arial" pitchFamily="34" charset="0"/>
              <a:cs typeface="Arial" pitchFamily="34" charset="0"/>
            </a:endParaRPr>
          </a:p>
        </p:txBody>
      </p:sp>
      <p:sp>
        <p:nvSpPr>
          <p:cNvPr id="217" name="Freeform 216"/>
          <p:cNvSpPr/>
          <p:nvPr/>
        </p:nvSpPr>
        <p:spPr>
          <a:xfrm>
            <a:off x="4685184" y="1914525"/>
            <a:ext cx="1723259" cy="435865"/>
          </a:xfrm>
          <a:custGeom>
            <a:avLst/>
            <a:gdLst>
              <a:gd name="connsiteX0" fmla="*/ 0 w 434975"/>
              <a:gd name="connsiteY0" fmla="*/ 492125 h 492125"/>
              <a:gd name="connsiteX1" fmla="*/ 0 w 434975"/>
              <a:gd name="connsiteY1" fmla="*/ 101600 h 492125"/>
              <a:gd name="connsiteX2" fmla="*/ 434975 w 434975"/>
              <a:gd name="connsiteY2" fmla="*/ 101600 h 492125"/>
              <a:gd name="connsiteX3" fmla="*/ 434975 w 434975"/>
              <a:gd name="connsiteY3" fmla="*/ 0 h 492125"/>
            </a:gdLst>
            <a:ahLst/>
            <a:cxnLst>
              <a:cxn ang="0">
                <a:pos x="connsiteX0" y="connsiteY0"/>
              </a:cxn>
              <a:cxn ang="0">
                <a:pos x="connsiteX1" y="connsiteY1"/>
              </a:cxn>
              <a:cxn ang="0">
                <a:pos x="connsiteX2" y="connsiteY2"/>
              </a:cxn>
              <a:cxn ang="0">
                <a:pos x="connsiteX3" y="connsiteY3"/>
              </a:cxn>
            </a:cxnLst>
            <a:rect l="l" t="t" r="r" b="b"/>
            <a:pathLst>
              <a:path w="434975" h="492125">
                <a:moveTo>
                  <a:pt x="0" y="492125"/>
                </a:moveTo>
                <a:lnTo>
                  <a:pt x="0" y="101600"/>
                </a:lnTo>
                <a:lnTo>
                  <a:pt x="434975" y="101600"/>
                </a:lnTo>
                <a:lnTo>
                  <a:pt x="434975" y="0"/>
                </a:lnTo>
              </a:path>
            </a:pathLst>
          </a:custGeom>
          <a:ln w="9525">
            <a:solidFill>
              <a:srgbClr val="0070C0"/>
            </a:solidFill>
            <a:prstDash val="dash"/>
            <a:headEnd type="none" w="med" len="med"/>
            <a:tailEnd type="triangle" w="sm"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ko-KR" altLang="en-US" sz="700"/>
          </a:p>
        </p:txBody>
      </p:sp>
      <p:sp>
        <p:nvSpPr>
          <p:cNvPr id="218" name="Freeform 217"/>
          <p:cNvSpPr/>
          <p:nvPr/>
        </p:nvSpPr>
        <p:spPr>
          <a:xfrm>
            <a:off x="5383817" y="2712654"/>
            <a:ext cx="549297" cy="0"/>
          </a:xfrm>
          <a:custGeom>
            <a:avLst/>
            <a:gdLst>
              <a:gd name="connsiteX0" fmla="*/ 0 w 762000"/>
              <a:gd name="connsiteY0" fmla="*/ 0 h 0"/>
              <a:gd name="connsiteX1" fmla="*/ 762000 w 762000"/>
              <a:gd name="connsiteY1" fmla="*/ 0 h 0"/>
            </a:gdLst>
            <a:ahLst/>
            <a:cxnLst>
              <a:cxn ang="0">
                <a:pos x="connsiteX0" y="connsiteY0"/>
              </a:cxn>
              <a:cxn ang="0">
                <a:pos x="connsiteX1" y="connsiteY1"/>
              </a:cxn>
            </a:cxnLst>
            <a:rect l="l" t="t" r="r" b="b"/>
            <a:pathLst>
              <a:path w="762000">
                <a:moveTo>
                  <a:pt x="0" y="0"/>
                </a:moveTo>
                <a:lnTo>
                  <a:pt x="762000" y="0"/>
                </a:lnTo>
              </a:path>
            </a:pathLst>
          </a:custGeom>
          <a:ln w="9525">
            <a:solidFill>
              <a:schemeClr val="tx1"/>
            </a:solidFill>
            <a:prstDash val="solid"/>
            <a:headEnd type="none" w="med" len="med"/>
            <a:tailEnd type="triangle" w="sm"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ko-KR" altLang="en-US" sz="700"/>
          </a:p>
        </p:txBody>
      </p:sp>
      <p:sp>
        <p:nvSpPr>
          <p:cNvPr id="221" name="Freeform 220"/>
          <p:cNvSpPr/>
          <p:nvPr/>
        </p:nvSpPr>
        <p:spPr>
          <a:xfrm flipH="1">
            <a:off x="3425411" y="4766468"/>
            <a:ext cx="369782" cy="0"/>
          </a:xfrm>
          <a:custGeom>
            <a:avLst/>
            <a:gdLst>
              <a:gd name="connsiteX0" fmla="*/ 0 w 762000"/>
              <a:gd name="connsiteY0" fmla="*/ 0 h 0"/>
              <a:gd name="connsiteX1" fmla="*/ 762000 w 762000"/>
              <a:gd name="connsiteY1" fmla="*/ 0 h 0"/>
            </a:gdLst>
            <a:ahLst/>
            <a:cxnLst>
              <a:cxn ang="0">
                <a:pos x="connsiteX0" y="connsiteY0"/>
              </a:cxn>
              <a:cxn ang="0">
                <a:pos x="connsiteX1" y="connsiteY1"/>
              </a:cxn>
            </a:cxnLst>
            <a:rect l="l" t="t" r="r" b="b"/>
            <a:pathLst>
              <a:path w="762000">
                <a:moveTo>
                  <a:pt x="0" y="0"/>
                </a:moveTo>
                <a:lnTo>
                  <a:pt x="762000" y="0"/>
                </a:lnTo>
              </a:path>
            </a:pathLst>
          </a:custGeom>
          <a:ln w="9525">
            <a:solidFill>
              <a:schemeClr val="tx1"/>
            </a:solidFill>
            <a:prstDash val="dash"/>
            <a:headEnd type="none" w="med" len="med"/>
            <a:tailEnd type="triangle" w="sm"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ko-KR" altLang="en-US" sz="700"/>
          </a:p>
        </p:txBody>
      </p:sp>
      <p:sp>
        <p:nvSpPr>
          <p:cNvPr id="222" name="TextBox 221"/>
          <p:cNvSpPr txBox="1"/>
          <p:nvPr/>
        </p:nvSpPr>
        <p:spPr>
          <a:xfrm>
            <a:off x="1581673" y="2668171"/>
            <a:ext cx="291747" cy="107722"/>
          </a:xfrm>
          <a:prstGeom prst="rect">
            <a:avLst/>
          </a:prstGeom>
          <a:noFill/>
        </p:spPr>
        <p:txBody>
          <a:bodyPr wrap="none" lIns="0" tIns="0" rIns="0" bIns="0" rtlCol="0" anchor="ctr">
            <a:spAutoFit/>
          </a:bodyPr>
          <a:lstStyle>
            <a:defPPr>
              <a:defRPr lang="fr-FR"/>
            </a:defPPr>
            <a:lvl1pPr algn="ctr">
              <a:defRPr sz="600" b="0">
                <a:solidFill>
                  <a:schemeClr val="tx1"/>
                </a:solidFill>
                <a:latin typeface="Arial" pitchFamily="34" charset="0"/>
                <a:cs typeface="Arial" pitchFamily="34" charset="0"/>
              </a:defRPr>
            </a:lvl1pPr>
          </a:lstStyle>
          <a:p>
            <a:r>
              <a:rPr lang="en-US" altLang="ko-KR" sz="700" b="1" dirty="0"/>
              <a:t>HTTPS</a:t>
            </a:r>
            <a:endParaRPr lang="ko-KR" altLang="en-US" sz="700" b="1" dirty="0"/>
          </a:p>
        </p:txBody>
      </p:sp>
      <p:sp>
        <p:nvSpPr>
          <p:cNvPr id="223" name="TextBox 222"/>
          <p:cNvSpPr txBox="1"/>
          <p:nvPr/>
        </p:nvSpPr>
        <p:spPr>
          <a:xfrm rot="5400000">
            <a:off x="2524550" y="2560929"/>
            <a:ext cx="291747" cy="107722"/>
          </a:xfrm>
          <a:prstGeom prst="rect">
            <a:avLst/>
          </a:prstGeom>
          <a:noFill/>
        </p:spPr>
        <p:txBody>
          <a:bodyPr wrap="none" lIns="0" tIns="0" rIns="0" bIns="0" rtlCol="0" anchor="ctr">
            <a:spAutoFit/>
          </a:bodyPr>
          <a:lstStyle>
            <a:defPPr>
              <a:defRPr lang="fr-FR"/>
            </a:defPPr>
            <a:lvl1pPr algn="ctr">
              <a:defRPr sz="600" b="0">
                <a:solidFill>
                  <a:schemeClr val="tx1"/>
                </a:solidFill>
                <a:latin typeface="Arial" pitchFamily="34" charset="0"/>
                <a:cs typeface="Arial" pitchFamily="34" charset="0"/>
              </a:defRPr>
            </a:lvl1pPr>
          </a:lstStyle>
          <a:p>
            <a:pPr algn="r"/>
            <a:r>
              <a:rPr lang="en-US" altLang="ko-KR" sz="700" b="1" dirty="0"/>
              <a:t>HTTPS</a:t>
            </a:r>
            <a:endParaRPr lang="ko-KR" altLang="en-US" sz="700" b="1" dirty="0"/>
          </a:p>
        </p:txBody>
      </p:sp>
      <p:sp>
        <p:nvSpPr>
          <p:cNvPr id="224" name="TextBox 223"/>
          <p:cNvSpPr txBox="1"/>
          <p:nvPr/>
        </p:nvSpPr>
        <p:spPr>
          <a:xfrm>
            <a:off x="3470041" y="2782220"/>
            <a:ext cx="232436" cy="107722"/>
          </a:xfrm>
          <a:prstGeom prst="rect">
            <a:avLst/>
          </a:prstGeom>
          <a:noFill/>
        </p:spPr>
        <p:txBody>
          <a:bodyPr wrap="none" lIns="0" tIns="0" rIns="0" bIns="0" rtlCol="0" anchor="ctr">
            <a:spAutoFit/>
          </a:bodyPr>
          <a:lstStyle>
            <a:defPPr>
              <a:defRPr lang="fr-FR"/>
            </a:defPPr>
            <a:lvl1pPr algn="ctr">
              <a:defRPr sz="600" b="0">
                <a:solidFill>
                  <a:schemeClr val="tx1"/>
                </a:solidFill>
                <a:latin typeface="Arial" pitchFamily="34" charset="0"/>
                <a:cs typeface="Arial" pitchFamily="34" charset="0"/>
              </a:defRPr>
            </a:lvl1pPr>
          </a:lstStyle>
          <a:p>
            <a:pPr algn="r"/>
            <a:r>
              <a:rPr lang="en-US" altLang="ko-KR" sz="700" b="1" dirty="0" smtClean="0"/>
              <a:t>HTTP</a:t>
            </a:r>
            <a:endParaRPr lang="ko-KR" altLang="en-US" sz="700" b="1" dirty="0"/>
          </a:p>
        </p:txBody>
      </p:sp>
      <p:sp>
        <p:nvSpPr>
          <p:cNvPr id="225" name="TextBox 224"/>
          <p:cNvSpPr txBox="1"/>
          <p:nvPr/>
        </p:nvSpPr>
        <p:spPr>
          <a:xfrm>
            <a:off x="1454798" y="4221786"/>
            <a:ext cx="253275" cy="215444"/>
          </a:xfrm>
          <a:prstGeom prst="rect">
            <a:avLst/>
          </a:prstGeom>
          <a:noFill/>
        </p:spPr>
        <p:txBody>
          <a:bodyPr wrap="none" lIns="0" tIns="0" rIns="0" bIns="0" rtlCol="0" anchor="ctr">
            <a:spAutoFit/>
          </a:bodyPr>
          <a:lstStyle>
            <a:defPPr>
              <a:defRPr lang="fr-FR"/>
            </a:defPPr>
            <a:lvl1pPr algn="ctr">
              <a:defRPr sz="600" b="0">
                <a:solidFill>
                  <a:schemeClr val="tx1"/>
                </a:solidFill>
                <a:latin typeface="Arial" pitchFamily="34" charset="0"/>
                <a:cs typeface="Arial" pitchFamily="34" charset="0"/>
              </a:defRPr>
            </a:lvl1pPr>
          </a:lstStyle>
          <a:p>
            <a:r>
              <a:rPr lang="en-US" altLang="ko-KR" sz="700" b="1" dirty="0" smtClean="0"/>
              <a:t>XML /</a:t>
            </a:r>
            <a:br>
              <a:rPr lang="en-US" altLang="ko-KR" sz="700" b="1" dirty="0" smtClean="0"/>
            </a:br>
            <a:r>
              <a:rPr lang="en-US" altLang="ko-KR" sz="700" b="1" dirty="0" smtClean="0"/>
              <a:t>SOAP</a:t>
            </a:r>
            <a:endParaRPr lang="ko-KR" altLang="en-US" sz="700" b="1" dirty="0"/>
          </a:p>
        </p:txBody>
      </p:sp>
      <p:sp>
        <p:nvSpPr>
          <p:cNvPr id="226" name="TextBox 225"/>
          <p:cNvSpPr txBox="1"/>
          <p:nvPr/>
        </p:nvSpPr>
        <p:spPr>
          <a:xfrm>
            <a:off x="3468436" y="4663835"/>
            <a:ext cx="248466" cy="107722"/>
          </a:xfrm>
          <a:prstGeom prst="rect">
            <a:avLst/>
          </a:prstGeom>
          <a:noFill/>
        </p:spPr>
        <p:txBody>
          <a:bodyPr wrap="none" lIns="0" tIns="0" rIns="0" bIns="0" rtlCol="0" anchor="ctr">
            <a:spAutoFit/>
          </a:bodyPr>
          <a:lstStyle>
            <a:defPPr>
              <a:defRPr lang="fr-FR"/>
            </a:defPPr>
            <a:lvl1pPr algn="ctr">
              <a:defRPr sz="600" b="0">
                <a:solidFill>
                  <a:schemeClr val="tx1"/>
                </a:solidFill>
                <a:latin typeface="Arial" pitchFamily="34" charset="0"/>
                <a:cs typeface="Arial" pitchFamily="34" charset="0"/>
              </a:defRPr>
            </a:lvl1pPr>
          </a:lstStyle>
          <a:p>
            <a:pPr algn="r"/>
            <a:r>
              <a:rPr lang="en-US" altLang="ko-KR" sz="700" b="1" dirty="0" smtClean="0"/>
              <a:t>SMTP</a:t>
            </a:r>
            <a:endParaRPr lang="ko-KR" altLang="en-US" sz="700" b="1" dirty="0"/>
          </a:p>
        </p:txBody>
      </p:sp>
      <p:sp>
        <p:nvSpPr>
          <p:cNvPr id="227" name="TextBox 226"/>
          <p:cNvSpPr txBox="1"/>
          <p:nvPr/>
        </p:nvSpPr>
        <p:spPr>
          <a:xfrm>
            <a:off x="3225216" y="4289065"/>
            <a:ext cx="248466" cy="107722"/>
          </a:xfrm>
          <a:prstGeom prst="rect">
            <a:avLst/>
          </a:prstGeom>
          <a:noFill/>
        </p:spPr>
        <p:txBody>
          <a:bodyPr wrap="none" lIns="0" tIns="0" rIns="0" bIns="0" rtlCol="0" anchor="ctr">
            <a:spAutoFit/>
          </a:bodyPr>
          <a:lstStyle>
            <a:defPPr>
              <a:defRPr lang="fr-FR"/>
            </a:defPPr>
            <a:lvl1pPr algn="ctr">
              <a:defRPr sz="600" b="0">
                <a:solidFill>
                  <a:schemeClr val="tx1"/>
                </a:solidFill>
                <a:latin typeface="Arial" pitchFamily="34" charset="0"/>
                <a:cs typeface="Arial" pitchFamily="34" charset="0"/>
              </a:defRPr>
            </a:lvl1pPr>
          </a:lstStyle>
          <a:p>
            <a:pPr algn="r"/>
            <a:r>
              <a:rPr lang="en-US" altLang="ko-KR" sz="700" b="1" dirty="0" smtClean="0"/>
              <a:t>SMTP</a:t>
            </a:r>
            <a:endParaRPr lang="ko-KR" altLang="en-US" sz="700" b="1" dirty="0"/>
          </a:p>
        </p:txBody>
      </p:sp>
      <p:sp>
        <p:nvSpPr>
          <p:cNvPr id="228" name="TextBox 227"/>
          <p:cNvSpPr txBox="1"/>
          <p:nvPr/>
        </p:nvSpPr>
        <p:spPr>
          <a:xfrm>
            <a:off x="5534781" y="2592765"/>
            <a:ext cx="242054" cy="107722"/>
          </a:xfrm>
          <a:prstGeom prst="rect">
            <a:avLst/>
          </a:prstGeom>
          <a:noFill/>
        </p:spPr>
        <p:txBody>
          <a:bodyPr wrap="none" lIns="0" tIns="0" rIns="0" bIns="0" rtlCol="0" anchor="ctr">
            <a:spAutoFit/>
          </a:bodyPr>
          <a:lstStyle>
            <a:defPPr>
              <a:defRPr lang="fr-FR"/>
            </a:defPPr>
            <a:lvl1pPr algn="ctr">
              <a:defRPr sz="600" b="0">
                <a:solidFill>
                  <a:schemeClr val="tx1"/>
                </a:solidFill>
                <a:latin typeface="Arial" pitchFamily="34" charset="0"/>
                <a:cs typeface="Arial" pitchFamily="34" charset="0"/>
              </a:defRPr>
            </a:lvl1pPr>
          </a:lstStyle>
          <a:p>
            <a:r>
              <a:rPr lang="en-US" altLang="ko-KR" sz="700" b="1" dirty="0" smtClean="0"/>
              <a:t>JDBC</a:t>
            </a:r>
            <a:endParaRPr lang="ko-KR" altLang="en-US" sz="700" b="1" dirty="0"/>
          </a:p>
        </p:txBody>
      </p:sp>
      <p:sp>
        <p:nvSpPr>
          <p:cNvPr id="229" name="Freeform 228"/>
          <p:cNvSpPr/>
          <p:nvPr/>
        </p:nvSpPr>
        <p:spPr>
          <a:xfrm>
            <a:off x="5384800" y="3688499"/>
            <a:ext cx="742983" cy="0"/>
          </a:xfrm>
          <a:custGeom>
            <a:avLst/>
            <a:gdLst>
              <a:gd name="connsiteX0" fmla="*/ 0 w 762000"/>
              <a:gd name="connsiteY0" fmla="*/ 0 h 0"/>
              <a:gd name="connsiteX1" fmla="*/ 762000 w 762000"/>
              <a:gd name="connsiteY1" fmla="*/ 0 h 0"/>
            </a:gdLst>
            <a:ahLst/>
            <a:cxnLst>
              <a:cxn ang="0">
                <a:pos x="connsiteX0" y="connsiteY0"/>
              </a:cxn>
              <a:cxn ang="0">
                <a:pos x="connsiteX1" y="connsiteY1"/>
              </a:cxn>
            </a:cxnLst>
            <a:rect l="l" t="t" r="r" b="b"/>
            <a:pathLst>
              <a:path w="762000">
                <a:moveTo>
                  <a:pt x="0" y="0"/>
                </a:moveTo>
                <a:lnTo>
                  <a:pt x="762000" y="0"/>
                </a:lnTo>
              </a:path>
            </a:pathLst>
          </a:custGeom>
          <a:ln w="9525">
            <a:solidFill>
              <a:schemeClr val="tx1"/>
            </a:solidFill>
            <a:prstDash val="solid"/>
            <a:headEnd type="none" w="med" len="med"/>
            <a:tailEnd type="triangle" w="sm"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ko-KR" altLang="en-US" sz="700"/>
          </a:p>
        </p:txBody>
      </p:sp>
      <p:sp>
        <p:nvSpPr>
          <p:cNvPr id="230" name="TextBox 229"/>
          <p:cNvSpPr txBox="1"/>
          <p:nvPr/>
        </p:nvSpPr>
        <p:spPr>
          <a:xfrm>
            <a:off x="5617321" y="3409742"/>
            <a:ext cx="278924" cy="215444"/>
          </a:xfrm>
          <a:prstGeom prst="rect">
            <a:avLst/>
          </a:prstGeom>
          <a:noFill/>
        </p:spPr>
        <p:txBody>
          <a:bodyPr wrap="none" lIns="0" tIns="0" rIns="0" bIns="0" rtlCol="0" anchor="ctr">
            <a:spAutoFit/>
          </a:bodyPr>
          <a:lstStyle>
            <a:defPPr>
              <a:defRPr lang="fr-FR"/>
            </a:defPPr>
            <a:lvl1pPr algn="ctr">
              <a:defRPr sz="600" b="0">
                <a:solidFill>
                  <a:schemeClr val="tx1"/>
                </a:solidFill>
                <a:latin typeface="Arial" pitchFamily="34" charset="0"/>
                <a:cs typeface="Arial" pitchFamily="34" charset="0"/>
              </a:defRPr>
            </a:lvl1pPr>
          </a:lstStyle>
          <a:p>
            <a:r>
              <a:rPr lang="en-US" altLang="ko-KR" sz="700" b="1" dirty="0" smtClean="0"/>
              <a:t>SOAP/</a:t>
            </a:r>
            <a:br>
              <a:rPr lang="en-US" altLang="ko-KR" sz="700" b="1" dirty="0" smtClean="0"/>
            </a:br>
            <a:r>
              <a:rPr lang="en-US" altLang="ko-KR" sz="700" b="1" dirty="0" smtClean="0"/>
              <a:t>HTTP</a:t>
            </a:r>
            <a:endParaRPr lang="ko-KR" altLang="en-US" sz="700" b="1" dirty="0"/>
          </a:p>
        </p:txBody>
      </p:sp>
      <p:sp>
        <p:nvSpPr>
          <p:cNvPr id="234" name="Freeform 233"/>
          <p:cNvSpPr/>
          <p:nvPr/>
        </p:nvSpPr>
        <p:spPr>
          <a:xfrm>
            <a:off x="5384800" y="5150795"/>
            <a:ext cx="743966" cy="0"/>
          </a:xfrm>
          <a:custGeom>
            <a:avLst/>
            <a:gdLst>
              <a:gd name="connsiteX0" fmla="*/ 0 w 762000"/>
              <a:gd name="connsiteY0" fmla="*/ 0 h 0"/>
              <a:gd name="connsiteX1" fmla="*/ 762000 w 762000"/>
              <a:gd name="connsiteY1" fmla="*/ 0 h 0"/>
            </a:gdLst>
            <a:ahLst/>
            <a:cxnLst>
              <a:cxn ang="0">
                <a:pos x="connsiteX0" y="connsiteY0"/>
              </a:cxn>
              <a:cxn ang="0">
                <a:pos x="connsiteX1" y="connsiteY1"/>
              </a:cxn>
            </a:cxnLst>
            <a:rect l="l" t="t" r="r" b="b"/>
            <a:pathLst>
              <a:path w="762000">
                <a:moveTo>
                  <a:pt x="0" y="0"/>
                </a:moveTo>
                <a:lnTo>
                  <a:pt x="762000" y="0"/>
                </a:lnTo>
              </a:path>
            </a:pathLst>
          </a:custGeom>
          <a:ln w="9525">
            <a:solidFill>
              <a:schemeClr val="tx1"/>
            </a:solidFill>
            <a:prstDash val="dash"/>
            <a:headEnd type="none" w="med" len="med"/>
            <a:tailEnd type="triangle" w="sm"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ko-KR" altLang="en-US" sz="700"/>
          </a:p>
        </p:txBody>
      </p:sp>
      <p:sp>
        <p:nvSpPr>
          <p:cNvPr id="235" name="TextBox 234"/>
          <p:cNvSpPr txBox="1"/>
          <p:nvPr/>
        </p:nvSpPr>
        <p:spPr>
          <a:xfrm>
            <a:off x="5640565" y="4855868"/>
            <a:ext cx="232436" cy="215444"/>
          </a:xfrm>
          <a:prstGeom prst="rect">
            <a:avLst/>
          </a:prstGeom>
          <a:noFill/>
        </p:spPr>
        <p:txBody>
          <a:bodyPr wrap="none" lIns="0" tIns="0" rIns="0" bIns="0" rtlCol="0" anchor="ctr">
            <a:spAutoFit/>
          </a:bodyPr>
          <a:lstStyle>
            <a:defPPr>
              <a:defRPr lang="fr-FR"/>
            </a:defPPr>
            <a:lvl1pPr algn="ctr">
              <a:defRPr sz="600" b="0">
                <a:solidFill>
                  <a:schemeClr val="tx1"/>
                </a:solidFill>
                <a:latin typeface="Arial" pitchFamily="34" charset="0"/>
                <a:cs typeface="Arial" pitchFamily="34" charset="0"/>
              </a:defRPr>
            </a:lvl1pPr>
          </a:lstStyle>
          <a:p>
            <a:r>
              <a:rPr lang="en-US" altLang="ko-KR" sz="700" b="1" dirty="0" smtClean="0"/>
              <a:t>CMS/</a:t>
            </a:r>
            <a:br>
              <a:rPr lang="en-US" altLang="ko-KR" sz="700" b="1" dirty="0" smtClean="0"/>
            </a:br>
            <a:r>
              <a:rPr lang="en-US" altLang="ko-KR" sz="700" b="1" dirty="0" smtClean="0"/>
              <a:t>HTTP</a:t>
            </a:r>
            <a:endParaRPr lang="ko-KR" altLang="en-US" sz="700" b="1" dirty="0"/>
          </a:p>
        </p:txBody>
      </p:sp>
      <p:grpSp>
        <p:nvGrpSpPr>
          <p:cNvPr id="236" name="Group 235"/>
          <p:cNvGrpSpPr/>
          <p:nvPr/>
        </p:nvGrpSpPr>
        <p:grpSpPr>
          <a:xfrm>
            <a:off x="5567629" y="5071312"/>
            <a:ext cx="378310" cy="395444"/>
            <a:chOff x="4287104" y="1596310"/>
            <a:chExt cx="378310" cy="395444"/>
          </a:xfrm>
        </p:grpSpPr>
        <p:pic>
          <p:nvPicPr>
            <p:cNvPr id="237" name="Picture 236"/>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4386258" y="1596310"/>
              <a:ext cx="180000" cy="180000"/>
            </a:xfrm>
            <a:prstGeom prst="rect">
              <a:avLst/>
            </a:prstGeom>
          </p:spPr>
        </p:pic>
        <p:sp>
          <p:nvSpPr>
            <p:cNvPr id="238" name="TextBox 237"/>
            <p:cNvSpPr txBox="1"/>
            <p:nvPr/>
          </p:nvSpPr>
          <p:spPr>
            <a:xfrm>
              <a:off x="4287104" y="1776310"/>
              <a:ext cx="378310" cy="215444"/>
            </a:xfrm>
            <a:prstGeom prst="rect">
              <a:avLst/>
            </a:prstGeom>
            <a:solidFill>
              <a:schemeClr val="bg1"/>
            </a:solidFill>
          </p:spPr>
          <p:txBody>
            <a:bodyPr wrap="none" lIns="0" tIns="0" rIns="0" bIns="0" rtlCol="0" anchor="t">
              <a:spAutoFit/>
            </a:bodyPr>
            <a:lstStyle/>
            <a:p>
              <a:pPr algn="ctr"/>
              <a:r>
                <a:rPr lang="en-US" altLang="ko-KR" sz="700" dirty="0" smtClean="0">
                  <a:solidFill>
                    <a:schemeClr val="tx1"/>
                  </a:solidFill>
                  <a:latin typeface="Arial" pitchFamily="34" charset="0"/>
                  <a:cs typeface="Arial" pitchFamily="34" charset="0"/>
                </a:rPr>
                <a:t>Load</a:t>
              </a:r>
              <a:br>
                <a:rPr lang="en-US" altLang="ko-KR" sz="700" dirty="0" smtClean="0">
                  <a:solidFill>
                    <a:schemeClr val="tx1"/>
                  </a:solidFill>
                  <a:latin typeface="Arial" pitchFamily="34" charset="0"/>
                  <a:cs typeface="Arial" pitchFamily="34" charset="0"/>
                </a:rPr>
              </a:br>
              <a:r>
                <a:rPr lang="en-US" altLang="ko-KR" sz="700" dirty="0" smtClean="0">
                  <a:solidFill>
                    <a:schemeClr val="tx1"/>
                  </a:solidFill>
                  <a:latin typeface="Arial" pitchFamily="34" charset="0"/>
                  <a:cs typeface="Arial" pitchFamily="34" charset="0"/>
                </a:rPr>
                <a:t>Balancer</a:t>
              </a:r>
              <a:endParaRPr lang="en-US" altLang="ko-KR" sz="700" dirty="0">
                <a:solidFill>
                  <a:schemeClr val="tx1"/>
                </a:solidFill>
                <a:latin typeface="Arial" pitchFamily="34" charset="0"/>
                <a:cs typeface="Arial" pitchFamily="34" charset="0"/>
              </a:endParaRPr>
            </a:p>
          </p:txBody>
        </p:sp>
      </p:grpSp>
      <p:cxnSp>
        <p:nvCxnSpPr>
          <p:cNvPr id="239" name="Straight Connector 37"/>
          <p:cNvCxnSpPr>
            <a:stCxn id="170" idx="3"/>
            <a:endCxn id="200" idx="1"/>
          </p:cNvCxnSpPr>
          <p:nvPr/>
        </p:nvCxnSpPr>
        <p:spPr>
          <a:xfrm flipV="1">
            <a:off x="7682324" y="1867225"/>
            <a:ext cx="328615" cy="1802209"/>
          </a:xfrm>
          <a:prstGeom prst="bentConnector3">
            <a:avLst>
              <a:gd name="adj1" fmla="val 50000"/>
            </a:avLst>
          </a:prstGeom>
          <a:ln w="9525">
            <a:solidFill>
              <a:schemeClr val="tx1"/>
            </a:solidFill>
            <a:prstDash val="dash"/>
            <a:headEnd type="none" w="med" len="med"/>
            <a:tailEnd type="triangle" w="sm" len="sm"/>
          </a:ln>
          <a:effectLst/>
        </p:spPr>
        <p:style>
          <a:lnRef idx="2">
            <a:schemeClr val="accent1"/>
          </a:lnRef>
          <a:fillRef idx="0">
            <a:schemeClr val="accent1"/>
          </a:fillRef>
          <a:effectRef idx="1">
            <a:schemeClr val="accent1"/>
          </a:effectRef>
          <a:fontRef idx="minor">
            <a:schemeClr val="tx1"/>
          </a:fontRef>
        </p:style>
      </p:cxnSp>
      <p:sp>
        <p:nvSpPr>
          <p:cNvPr id="240" name="TextBox 239"/>
          <p:cNvSpPr txBox="1"/>
          <p:nvPr/>
        </p:nvSpPr>
        <p:spPr>
          <a:xfrm>
            <a:off x="7355454" y="2118186"/>
            <a:ext cx="633187" cy="215444"/>
          </a:xfrm>
          <a:prstGeom prst="rect">
            <a:avLst/>
          </a:prstGeom>
          <a:solidFill>
            <a:schemeClr val="bg1"/>
          </a:solidFill>
        </p:spPr>
        <p:txBody>
          <a:bodyPr wrap="none" lIns="0" tIns="0" rIns="0" bIns="0" rtlCol="0" anchor="ctr">
            <a:spAutoFit/>
          </a:bodyPr>
          <a:lstStyle>
            <a:defPPr>
              <a:defRPr lang="fr-FR"/>
            </a:defPPr>
            <a:lvl1pPr algn="ctr">
              <a:defRPr sz="600" b="0">
                <a:solidFill>
                  <a:schemeClr val="tx1"/>
                </a:solidFill>
                <a:latin typeface="Arial" pitchFamily="34" charset="0"/>
                <a:cs typeface="Arial" pitchFamily="34" charset="0"/>
              </a:defRPr>
            </a:lvl1pPr>
          </a:lstStyle>
          <a:p>
            <a:pPr algn="r"/>
            <a:r>
              <a:rPr lang="en-US" altLang="ko-KR" sz="700" b="1" dirty="0" smtClean="0"/>
              <a:t>Native Adapter</a:t>
            </a:r>
            <a:br>
              <a:rPr lang="en-US" altLang="ko-KR" sz="700" b="1" dirty="0" smtClean="0"/>
            </a:br>
            <a:r>
              <a:rPr lang="en-US" altLang="ko-KR" sz="700" b="1" dirty="0" smtClean="0"/>
              <a:t>(TCP+UDP)</a:t>
            </a:r>
            <a:endParaRPr lang="ko-KR" altLang="en-US" sz="700" b="1" dirty="0"/>
          </a:p>
        </p:txBody>
      </p:sp>
      <p:sp>
        <p:nvSpPr>
          <p:cNvPr id="254" name="Rectangle 253"/>
          <p:cNvSpPr/>
          <p:nvPr/>
        </p:nvSpPr>
        <p:spPr>
          <a:xfrm>
            <a:off x="8010939" y="4047264"/>
            <a:ext cx="1037883" cy="810486"/>
          </a:xfrm>
          <a:prstGeom prst="rect">
            <a:avLst/>
          </a:prstGeom>
          <a:solidFill>
            <a:srgbClr val="E7F5D7"/>
          </a:solidFill>
          <a:ln>
            <a:solidFill>
              <a:schemeClr val="bg1">
                <a:lumMod val="50000"/>
              </a:schemeClr>
            </a:solidFill>
            <a:prstDash val="solid"/>
          </a:ln>
          <a:effectLst/>
        </p:spPr>
        <p:style>
          <a:lnRef idx="1">
            <a:schemeClr val="accent1"/>
          </a:lnRef>
          <a:fillRef idx="3">
            <a:schemeClr val="accent1"/>
          </a:fillRef>
          <a:effectRef idx="2">
            <a:schemeClr val="accent1"/>
          </a:effectRef>
          <a:fontRef idx="minor">
            <a:schemeClr val="lt1"/>
          </a:fontRef>
        </p:style>
        <p:txBody>
          <a:bodyPr lIns="0" tIns="18000" rIns="0" bIns="0" rtlCol="0" anchor="t"/>
          <a:lstStyle/>
          <a:p>
            <a:pPr algn="ctr"/>
            <a:r>
              <a:rPr lang="en-US" altLang="ko-KR" sz="700" dirty="0">
                <a:solidFill>
                  <a:schemeClr val="tx1"/>
                </a:solidFill>
              </a:rPr>
              <a:t>General Ledger</a:t>
            </a:r>
            <a:endParaRPr lang="ko-KR" altLang="en-US" sz="700" dirty="0">
              <a:solidFill>
                <a:schemeClr val="tx1"/>
              </a:solidFill>
            </a:endParaRPr>
          </a:p>
        </p:txBody>
      </p:sp>
      <p:sp>
        <p:nvSpPr>
          <p:cNvPr id="263" name="Rectangle 262"/>
          <p:cNvSpPr/>
          <p:nvPr/>
        </p:nvSpPr>
        <p:spPr>
          <a:xfrm>
            <a:off x="8053751" y="4222750"/>
            <a:ext cx="936381" cy="273050"/>
          </a:xfrm>
          <a:prstGeom prst="rect">
            <a:avLst/>
          </a:prstGeom>
          <a:noFill/>
          <a:ln>
            <a:solidFill>
              <a:schemeClr val="bg1">
                <a:lumMod val="50000"/>
              </a:schemeClr>
            </a:solidFill>
            <a:prstDash val="sysDash"/>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altLang="ko-KR" sz="700" dirty="0" smtClean="0">
                <a:solidFill>
                  <a:schemeClr val="tx1"/>
                </a:solidFill>
              </a:rPr>
              <a:t>GI (Sun</a:t>
            </a:r>
            <a:r>
              <a:rPr lang="en-US" altLang="ko-KR" sz="700" dirty="0">
                <a:solidFill>
                  <a:schemeClr val="tx1"/>
                </a:solidFill>
              </a:rPr>
              <a:t>)</a:t>
            </a:r>
            <a:endParaRPr lang="ko-KR" altLang="en-US" sz="700" dirty="0">
              <a:solidFill>
                <a:schemeClr val="tx1"/>
              </a:solidFill>
            </a:endParaRPr>
          </a:p>
        </p:txBody>
      </p:sp>
      <p:sp>
        <p:nvSpPr>
          <p:cNvPr id="258" name="Rectangle 257"/>
          <p:cNvSpPr/>
          <p:nvPr/>
        </p:nvSpPr>
        <p:spPr>
          <a:xfrm>
            <a:off x="8053309" y="4534690"/>
            <a:ext cx="936381" cy="273050"/>
          </a:xfrm>
          <a:prstGeom prst="rect">
            <a:avLst/>
          </a:prstGeom>
          <a:noFill/>
          <a:ln>
            <a:solidFill>
              <a:schemeClr val="bg1">
                <a:lumMod val="50000"/>
              </a:schemeClr>
            </a:solidFill>
            <a:prstDash val="sysDash"/>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altLang="ko-KR" sz="700" dirty="0">
                <a:solidFill>
                  <a:schemeClr val="tx1"/>
                </a:solidFill>
              </a:rPr>
              <a:t>Life (</a:t>
            </a:r>
            <a:r>
              <a:rPr lang="en-US" altLang="ko-KR" sz="700" dirty="0" err="1">
                <a:solidFill>
                  <a:schemeClr val="tx1"/>
                </a:solidFill>
              </a:rPr>
              <a:t>Peoplesoft</a:t>
            </a:r>
            <a:r>
              <a:rPr lang="en-US" altLang="ko-KR" sz="700" dirty="0">
                <a:solidFill>
                  <a:schemeClr val="tx1"/>
                </a:solidFill>
              </a:rPr>
              <a:t>)</a:t>
            </a:r>
            <a:endParaRPr lang="ko-KR" altLang="en-US" sz="700" dirty="0">
              <a:solidFill>
                <a:schemeClr val="tx1"/>
              </a:solidFill>
            </a:endParaRPr>
          </a:p>
        </p:txBody>
      </p:sp>
      <p:sp>
        <p:nvSpPr>
          <p:cNvPr id="268" name="Freeform 267"/>
          <p:cNvSpPr/>
          <p:nvPr/>
        </p:nvSpPr>
        <p:spPr>
          <a:xfrm>
            <a:off x="9044935" y="1879506"/>
            <a:ext cx="90111" cy="2580273"/>
          </a:xfrm>
          <a:custGeom>
            <a:avLst/>
            <a:gdLst>
              <a:gd name="connsiteX0" fmla="*/ 0 w 53340"/>
              <a:gd name="connsiteY0" fmla="*/ 0 h 2506980"/>
              <a:gd name="connsiteX1" fmla="*/ 53340 w 53340"/>
              <a:gd name="connsiteY1" fmla="*/ 0 h 2506980"/>
              <a:gd name="connsiteX2" fmla="*/ 53340 w 53340"/>
              <a:gd name="connsiteY2" fmla="*/ 2506980 h 2506980"/>
              <a:gd name="connsiteX3" fmla="*/ 0 w 53340"/>
              <a:gd name="connsiteY3" fmla="*/ 2506980 h 2506980"/>
            </a:gdLst>
            <a:ahLst/>
            <a:cxnLst>
              <a:cxn ang="0">
                <a:pos x="connsiteX0" y="connsiteY0"/>
              </a:cxn>
              <a:cxn ang="0">
                <a:pos x="connsiteX1" y="connsiteY1"/>
              </a:cxn>
              <a:cxn ang="0">
                <a:pos x="connsiteX2" y="connsiteY2"/>
              </a:cxn>
              <a:cxn ang="0">
                <a:pos x="connsiteX3" y="connsiteY3"/>
              </a:cxn>
            </a:cxnLst>
            <a:rect l="l" t="t" r="r" b="b"/>
            <a:pathLst>
              <a:path w="53340" h="2506980">
                <a:moveTo>
                  <a:pt x="0" y="0"/>
                </a:moveTo>
                <a:lnTo>
                  <a:pt x="53340" y="0"/>
                </a:lnTo>
                <a:lnTo>
                  <a:pt x="53340" y="2506980"/>
                </a:lnTo>
                <a:lnTo>
                  <a:pt x="0" y="2506980"/>
                </a:lnTo>
              </a:path>
            </a:pathLst>
          </a:custGeom>
          <a:ln w="9525">
            <a:solidFill>
              <a:schemeClr val="tx1"/>
            </a:solidFill>
            <a:prstDash val="solid"/>
            <a:headEnd type="none" w="med" len="med"/>
            <a:tailEnd type="triangle" w="sm"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ko-KR" altLang="en-US" sz="700"/>
          </a:p>
        </p:txBody>
      </p:sp>
      <p:sp>
        <p:nvSpPr>
          <p:cNvPr id="269" name="Freeform 268"/>
          <p:cNvSpPr/>
          <p:nvPr/>
        </p:nvSpPr>
        <p:spPr>
          <a:xfrm flipH="1">
            <a:off x="7682320" y="5220657"/>
            <a:ext cx="328618" cy="0"/>
          </a:xfrm>
          <a:custGeom>
            <a:avLst/>
            <a:gdLst>
              <a:gd name="connsiteX0" fmla="*/ 0 w 762000"/>
              <a:gd name="connsiteY0" fmla="*/ 0 h 0"/>
              <a:gd name="connsiteX1" fmla="*/ 762000 w 762000"/>
              <a:gd name="connsiteY1" fmla="*/ 0 h 0"/>
            </a:gdLst>
            <a:ahLst/>
            <a:cxnLst>
              <a:cxn ang="0">
                <a:pos x="connsiteX0" y="connsiteY0"/>
              </a:cxn>
              <a:cxn ang="0">
                <a:pos x="connsiteX1" y="connsiteY1"/>
              </a:cxn>
            </a:cxnLst>
            <a:rect l="l" t="t" r="r" b="b"/>
            <a:pathLst>
              <a:path w="762000">
                <a:moveTo>
                  <a:pt x="0" y="0"/>
                </a:moveTo>
                <a:lnTo>
                  <a:pt x="762000" y="0"/>
                </a:lnTo>
              </a:path>
            </a:pathLst>
          </a:custGeom>
          <a:ln w="9525">
            <a:solidFill>
              <a:schemeClr val="tx1"/>
            </a:solidFill>
            <a:prstDash val="solid"/>
            <a:headEnd type="none" w="med" len="med"/>
            <a:tailEnd type="triangle" w="sm"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ko-KR" altLang="en-US" sz="700"/>
          </a:p>
        </p:txBody>
      </p:sp>
      <p:sp>
        <p:nvSpPr>
          <p:cNvPr id="270" name="TextBox 269"/>
          <p:cNvSpPr txBox="1"/>
          <p:nvPr/>
        </p:nvSpPr>
        <p:spPr>
          <a:xfrm rot="5400000">
            <a:off x="2030176" y="2560930"/>
            <a:ext cx="291747" cy="107722"/>
          </a:xfrm>
          <a:prstGeom prst="rect">
            <a:avLst/>
          </a:prstGeom>
          <a:noFill/>
        </p:spPr>
        <p:txBody>
          <a:bodyPr wrap="none" lIns="0" tIns="0" rIns="0" bIns="0" rtlCol="0" anchor="ctr">
            <a:spAutoFit/>
          </a:bodyPr>
          <a:lstStyle>
            <a:defPPr>
              <a:defRPr lang="fr-FR"/>
            </a:defPPr>
            <a:lvl1pPr algn="ctr">
              <a:defRPr sz="600" b="0">
                <a:solidFill>
                  <a:schemeClr val="tx1"/>
                </a:solidFill>
                <a:latin typeface="Arial" pitchFamily="34" charset="0"/>
                <a:cs typeface="Arial" pitchFamily="34" charset="0"/>
              </a:defRPr>
            </a:lvl1pPr>
          </a:lstStyle>
          <a:p>
            <a:pPr algn="r"/>
            <a:r>
              <a:rPr lang="en-US" altLang="ko-KR" sz="700" b="1" dirty="0"/>
              <a:t>HTTPS</a:t>
            </a:r>
            <a:endParaRPr lang="ko-KR" altLang="en-US" sz="700" b="1" dirty="0"/>
          </a:p>
        </p:txBody>
      </p:sp>
      <p:sp>
        <p:nvSpPr>
          <p:cNvPr id="313" name="Rounded Rectangle 312"/>
          <p:cNvSpPr/>
          <p:nvPr/>
        </p:nvSpPr>
        <p:spPr>
          <a:xfrm>
            <a:off x="3525423" y="5941113"/>
            <a:ext cx="2431717" cy="361609"/>
          </a:xfrm>
          <a:prstGeom prst="roundRect">
            <a:avLst>
              <a:gd name="adj" fmla="val 8816"/>
            </a:avLst>
          </a:prstGeom>
          <a:solidFill>
            <a:srgbClr val="C00000"/>
          </a:solidFill>
          <a:ln>
            <a:noFill/>
          </a:ln>
          <a:effectLst>
            <a:outerShdw blurRad="63500" sx="102000" sy="102000" algn="ct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700" dirty="0">
                <a:solidFill>
                  <a:schemeClr val="bg1"/>
                </a:solidFill>
              </a:rPr>
              <a:t>SiteMinder Policy Server contains security policies to authenticate distributors access of protected resources</a:t>
            </a:r>
          </a:p>
        </p:txBody>
      </p:sp>
      <p:sp>
        <p:nvSpPr>
          <p:cNvPr id="315" name="Rectangle 314"/>
          <p:cNvSpPr/>
          <p:nvPr/>
        </p:nvSpPr>
        <p:spPr>
          <a:xfrm>
            <a:off x="8010939" y="5036800"/>
            <a:ext cx="1037883" cy="367714"/>
          </a:xfrm>
          <a:prstGeom prst="rect">
            <a:avLst/>
          </a:prstGeom>
          <a:solidFill>
            <a:srgbClr val="E7F5D7"/>
          </a:solidFill>
          <a:ln>
            <a:solidFill>
              <a:schemeClr val="bg1">
                <a:lumMod val="50000"/>
              </a:schemeClr>
            </a:solidFill>
            <a:prstDash val="solid"/>
          </a:ln>
          <a:effectLst/>
        </p:spPr>
        <p:style>
          <a:lnRef idx="1">
            <a:schemeClr val="accent1"/>
          </a:lnRef>
          <a:fillRef idx="3">
            <a:schemeClr val="accent1"/>
          </a:fillRef>
          <a:effectRef idx="2">
            <a:schemeClr val="accent1"/>
          </a:effectRef>
          <a:fontRef idx="minor">
            <a:schemeClr val="lt1"/>
          </a:fontRef>
        </p:style>
        <p:txBody>
          <a:bodyPr lIns="0" tIns="18000" rIns="0" bIns="0" rtlCol="0" anchor="ctr"/>
          <a:lstStyle/>
          <a:p>
            <a:pPr algn="ctr"/>
            <a:r>
              <a:rPr lang="en-US" altLang="ko-KR" sz="700" dirty="0" smtClean="0">
                <a:solidFill>
                  <a:schemeClr val="tx1"/>
                </a:solidFill>
              </a:rPr>
              <a:t>Input Management</a:t>
            </a:r>
          </a:p>
          <a:p>
            <a:pPr algn="ctr"/>
            <a:r>
              <a:rPr lang="en-US" altLang="ko-KR" sz="700" dirty="0" smtClean="0">
                <a:solidFill>
                  <a:schemeClr val="tx1"/>
                </a:solidFill>
              </a:rPr>
              <a:t>(IBM </a:t>
            </a:r>
            <a:r>
              <a:rPr lang="en-US" altLang="ko-KR" sz="700" dirty="0" err="1" smtClean="0">
                <a:solidFill>
                  <a:schemeClr val="tx1"/>
                </a:solidFill>
              </a:rPr>
              <a:t>DataCap</a:t>
            </a:r>
            <a:r>
              <a:rPr lang="en-US" altLang="ko-KR" sz="700" dirty="0" smtClean="0">
                <a:solidFill>
                  <a:schemeClr val="tx1"/>
                </a:solidFill>
              </a:rPr>
              <a:t>)</a:t>
            </a:r>
            <a:endParaRPr lang="ko-KR" altLang="en-US" sz="700" dirty="0">
              <a:solidFill>
                <a:schemeClr val="tx1"/>
              </a:solidFill>
            </a:endParaRPr>
          </a:p>
        </p:txBody>
      </p:sp>
      <p:sp>
        <p:nvSpPr>
          <p:cNvPr id="316" name="Rectangle 315"/>
          <p:cNvSpPr/>
          <p:nvPr/>
        </p:nvSpPr>
        <p:spPr>
          <a:xfrm>
            <a:off x="4381106" y="2184060"/>
            <a:ext cx="242054" cy="107722"/>
          </a:xfrm>
          <a:prstGeom prst="rect">
            <a:avLst/>
          </a:prstGeom>
          <a:noFill/>
        </p:spPr>
        <p:txBody>
          <a:bodyPr wrap="none" lIns="0" tIns="0" rIns="0" bIns="0" rtlCol="0" anchor="ctr">
            <a:spAutoFit/>
          </a:bodyPr>
          <a:lstStyle/>
          <a:p>
            <a:pPr algn="ctr"/>
            <a:r>
              <a:rPr lang="en-US" altLang="ko-KR" sz="700" dirty="0">
                <a:solidFill>
                  <a:srgbClr val="FF0000"/>
                </a:solidFill>
                <a:latin typeface="Arial" pitchFamily="34" charset="0"/>
                <a:cs typeface="Arial" pitchFamily="34" charset="0"/>
              </a:rPr>
              <a:t>LDAP</a:t>
            </a:r>
            <a:endParaRPr lang="ko-KR" altLang="en-US" sz="700" dirty="0">
              <a:solidFill>
                <a:srgbClr val="FF0000"/>
              </a:solidFill>
              <a:latin typeface="Arial" pitchFamily="34" charset="0"/>
              <a:cs typeface="Arial" pitchFamily="34" charset="0"/>
            </a:endParaRPr>
          </a:p>
        </p:txBody>
      </p:sp>
      <p:sp>
        <p:nvSpPr>
          <p:cNvPr id="317" name="Freeform 316"/>
          <p:cNvSpPr/>
          <p:nvPr/>
        </p:nvSpPr>
        <p:spPr>
          <a:xfrm rot="5400000" flipH="1">
            <a:off x="4432966" y="2132457"/>
            <a:ext cx="435865" cy="0"/>
          </a:xfrm>
          <a:custGeom>
            <a:avLst/>
            <a:gdLst>
              <a:gd name="connsiteX0" fmla="*/ 0 w 762000"/>
              <a:gd name="connsiteY0" fmla="*/ 0 h 0"/>
              <a:gd name="connsiteX1" fmla="*/ 762000 w 762000"/>
              <a:gd name="connsiteY1" fmla="*/ 0 h 0"/>
            </a:gdLst>
            <a:ahLst/>
            <a:cxnLst>
              <a:cxn ang="0">
                <a:pos x="connsiteX0" y="connsiteY0"/>
              </a:cxn>
              <a:cxn ang="0">
                <a:pos x="connsiteX1" y="connsiteY1"/>
              </a:cxn>
            </a:cxnLst>
            <a:rect l="l" t="t" r="r" b="b"/>
            <a:pathLst>
              <a:path w="762000">
                <a:moveTo>
                  <a:pt x="0" y="0"/>
                </a:moveTo>
                <a:lnTo>
                  <a:pt x="762000" y="0"/>
                </a:lnTo>
              </a:path>
            </a:pathLst>
          </a:custGeom>
          <a:ln w="9525">
            <a:solidFill>
              <a:srgbClr val="FF0000"/>
            </a:solidFill>
            <a:prstDash val="dash"/>
            <a:headEnd type="none" w="med" len="med"/>
            <a:tailEnd type="triangle" w="sm"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ko-KR" altLang="en-US" sz="700"/>
          </a:p>
        </p:txBody>
      </p:sp>
      <p:sp>
        <p:nvSpPr>
          <p:cNvPr id="332" name="Rectangle 331"/>
          <p:cNvSpPr/>
          <p:nvPr/>
        </p:nvSpPr>
        <p:spPr>
          <a:xfrm>
            <a:off x="6197152" y="5538172"/>
            <a:ext cx="2932561" cy="843579"/>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vert="vert270" lIns="36000" tIns="18000" rIns="36000" bIns="18000" rtlCol="0" anchor="t"/>
          <a:lstStyle/>
          <a:p>
            <a:pPr algn="ctr"/>
            <a:r>
              <a:rPr lang="en-US" altLang="ko-KR" dirty="0">
                <a:solidFill>
                  <a:schemeClr val="tx1"/>
                </a:solidFill>
                <a:latin typeface="Arial" pitchFamily="34" charset="0"/>
                <a:cs typeface="Arial" pitchFamily="34" charset="0"/>
              </a:rPr>
              <a:t>Legend</a:t>
            </a:r>
            <a:endParaRPr lang="ko-KR" altLang="en-US" dirty="0">
              <a:solidFill>
                <a:schemeClr val="tx1"/>
              </a:solidFill>
              <a:latin typeface="Arial" pitchFamily="34" charset="0"/>
              <a:cs typeface="Arial" pitchFamily="34" charset="0"/>
            </a:endParaRPr>
          </a:p>
        </p:txBody>
      </p:sp>
      <p:sp>
        <p:nvSpPr>
          <p:cNvPr id="334" name="Rectangle 333"/>
          <p:cNvSpPr/>
          <p:nvPr/>
        </p:nvSpPr>
        <p:spPr>
          <a:xfrm>
            <a:off x="6515948" y="5598180"/>
            <a:ext cx="216000" cy="144000"/>
          </a:xfrm>
          <a:prstGeom prst="rect">
            <a:avLst/>
          </a:prstGeom>
          <a:solidFill>
            <a:schemeClr val="accent3">
              <a:lumMod val="20000"/>
              <a:lumOff val="80000"/>
            </a:schemeClr>
          </a:solidFill>
          <a:ln>
            <a:solidFill>
              <a:schemeClr val="bg1">
                <a:lumMod val="50000"/>
              </a:schemeClr>
            </a:solidFill>
            <a:prstDash val="solid"/>
          </a:ln>
          <a:effectLst/>
        </p:spPr>
        <p:style>
          <a:lnRef idx="1">
            <a:schemeClr val="accent1"/>
          </a:lnRef>
          <a:fillRef idx="3">
            <a:schemeClr val="accent1"/>
          </a:fillRef>
          <a:effectRef idx="2">
            <a:schemeClr val="accent1"/>
          </a:effectRef>
          <a:fontRef idx="minor">
            <a:schemeClr val="lt1"/>
          </a:fontRef>
        </p:style>
        <p:txBody>
          <a:bodyPr lIns="0" tIns="18000" rIns="0" bIns="0" rtlCol="0" anchor="ctr"/>
          <a:lstStyle/>
          <a:p>
            <a:pPr algn="ctr"/>
            <a:endParaRPr lang="ko-KR" altLang="en-US" dirty="0">
              <a:solidFill>
                <a:schemeClr val="tx1"/>
              </a:solidFill>
            </a:endParaRPr>
          </a:p>
        </p:txBody>
      </p:sp>
      <p:sp>
        <p:nvSpPr>
          <p:cNvPr id="335" name="Rectangle 334"/>
          <p:cNvSpPr/>
          <p:nvPr/>
        </p:nvSpPr>
        <p:spPr>
          <a:xfrm>
            <a:off x="6731948" y="5582755"/>
            <a:ext cx="527956" cy="174851"/>
          </a:xfrm>
          <a:prstGeom prst="rect">
            <a:avLst/>
          </a:prstGeom>
          <a:noFill/>
          <a:ln>
            <a:noFill/>
            <a:prstDash val="solid"/>
          </a:ln>
          <a:effectLst/>
        </p:spPr>
        <p:style>
          <a:lnRef idx="1">
            <a:schemeClr val="accent1"/>
          </a:lnRef>
          <a:fillRef idx="3">
            <a:schemeClr val="accent1"/>
          </a:fillRef>
          <a:effectRef idx="2">
            <a:schemeClr val="accent1"/>
          </a:effectRef>
          <a:fontRef idx="minor">
            <a:schemeClr val="lt1"/>
          </a:fontRef>
        </p:style>
        <p:txBody>
          <a:bodyPr wrap="none" lIns="36000" tIns="18000" rIns="36000" bIns="18000" rtlCol="0" anchor="ctr">
            <a:spAutoFit/>
          </a:bodyPr>
          <a:lstStyle/>
          <a:p>
            <a:r>
              <a:rPr lang="en-US" altLang="ko-KR" dirty="0">
                <a:solidFill>
                  <a:schemeClr val="tx1"/>
                </a:solidFill>
              </a:rPr>
              <a:t>Security</a:t>
            </a:r>
            <a:endParaRPr lang="ko-KR" altLang="en-US" dirty="0">
              <a:solidFill>
                <a:schemeClr val="tx1"/>
              </a:solidFill>
            </a:endParaRPr>
          </a:p>
        </p:txBody>
      </p:sp>
      <p:sp>
        <p:nvSpPr>
          <p:cNvPr id="336" name="Rectangle 335"/>
          <p:cNvSpPr/>
          <p:nvPr/>
        </p:nvSpPr>
        <p:spPr>
          <a:xfrm>
            <a:off x="6515948" y="5791367"/>
            <a:ext cx="216000" cy="144000"/>
          </a:xfrm>
          <a:prstGeom prst="rect">
            <a:avLst/>
          </a:prstGeom>
          <a:solidFill>
            <a:srgbClr val="E8EEF4"/>
          </a:solidFill>
          <a:ln>
            <a:solidFill>
              <a:schemeClr val="bg1">
                <a:lumMod val="50000"/>
              </a:schemeClr>
            </a:solidFill>
            <a:prstDash val="solid"/>
          </a:ln>
          <a:effectLst/>
        </p:spPr>
        <p:style>
          <a:lnRef idx="1">
            <a:schemeClr val="accent1"/>
          </a:lnRef>
          <a:fillRef idx="3">
            <a:schemeClr val="accent1"/>
          </a:fillRef>
          <a:effectRef idx="2">
            <a:schemeClr val="accent1"/>
          </a:effectRef>
          <a:fontRef idx="minor">
            <a:schemeClr val="lt1"/>
          </a:fontRef>
        </p:style>
        <p:txBody>
          <a:bodyPr lIns="0" tIns="18000" rIns="0" bIns="0" rtlCol="0" anchor="ctr"/>
          <a:lstStyle/>
          <a:p>
            <a:pPr algn="ctr"/>
            <a:endParaRPr lang="ko-KR" altLang="en-US" dirty="0">
              <a:solidFill>
                <a:schemeClr val="tx1"/>
              </a:solidFill>
            </a:endParaRPr>
          </a:p>
        </p:txBody>
      </p:sp>
      <p:sp>
        <p:nvSpPr>
          <p:cNvPr id="337" name="Rectangle 336"/>
          <p:cNvSpPr/>
          <p:nvPr/>
        </p:nvSpPr>
        <p:spPr>
          <a:xfrm>
            <a:off x="6731948" y="5775942"/>
            <a:ext cx="701080" cy="174851"/>
          </a:xfrm>
          <a:prstGeom prst="rect">
            <a:avLst/>
          </a:prstGeom>
          <a:noFill/>
          <a:ln>
            <a:noFill/>
            <a:prstDash val="solid"/>
          </a:ln>
          <a:effectLst/>
        </p:spPr>
        <p:style>
          <a:lnRef idx="1">
            <a:schemeClr val="accent1"/>
          </a:lnRef>
          <a:fillRef idx="3">
            <a:schemeClr val="accent1"/>
          </a:fillRef>
          <a:effectRef idx="2">
            <a:schemeClr val="accent1"/>
          </a:effectRef>
          <a:fontRef idx="minor">
            <a:schemeClr val="lt1"/>
          </a:fontRef>
        </p:style>
        <p:txBody>
          <a:bodyPr wrap="none" lIns="36000" tIns="18000" rIns="36000" bIns="18000" rtlCol="0" anchor="ctr">
            <a:spAutoFit/>
          </a:bodyPr>
          <a:lstStyle/>
          <a:p>
            <a:r>
              <a:rPr lang="en-US" altLang="ko-KR" dirty="0">
                <a:solidFill>
                  <a:schemeClr val="tx1"/>
                </a:solidFill>
              </a:rPr>
              <a:t>Application</a:t>
            </a:r>
            <a:endParaRPr lang="ko-KR" altLang="en-US" dirty="0">
              <a:solidFill>
                <a:schemeClr val="tx1"/>
              </a:solidFill>
            </a:endParaRPr>
          </a:p>
        </p:txBody>
      </p:sp>
      <p:sp>
        <p:nvSpPr>
          <p:cNvPr id="338" name="Rectangle 337"/>
          <p:cNvSpPr/>
          <p:nvPr/>
        </p:nvSpPr>
        <p:spPr>
          <a:xfrm>
            <a:off x="6515948" y="5984554"/>
            <a:ext cx="216000" cy="144000"/>
          </a:xfrm>
          <a:prstGeom prst="rect">
            <a:avLst/>
          </a:prstGeom>
          <a:solidFill>
            <a:srgbClr val="FFE7F6"/>
          </a:solidFill>
          <a:ln>
            <a:solidFill>
              <a:schemeClr val="bg1">
                <a:lumMod val="50000"/>
              </a:schemeClr>
            </a:solidFill>
            <a:prstDash val="solid"/>
          </a:ln>
          <a:effectLst/>
        </p:spPr>
        <p:style>
          <a:lnRef idx="1">
            <a:schemeClr val="accent1"/>
          </a:lnRef>
          <a:fillRef idx="3">
            <a:schemeClr val="accent1"/>
          </a:fillRef>
          <a:effectRef idx="2">
            <a:schemeClr val="accent1"/>
          </a:effectRef>
          <a:fontRef idx="minor">
            <a:schemeClr val="lt1"/>
          </a:fontRef>
        </p:style>
        <p:txBody>
          <a:bodyPr lIns="0" tIns="18000" rIns="0" bIns="0" rtlCol="0" anchor="ctr"/>
          <a:lstStyle/>
          <a:p>
            <a:pPr algn="ctr"/>
            <a:endParaRPr lang="ko-KR" altLang="en-US" dirty="0">
              <a:solidFill>
                <a:schemeClr val="tx1"/>
              </a:solidFill>
            </a:endParaRPr>
          </a:p>
        </p:txBody>
      </p:sp>
      <p:sp>
        <p:nvSpPr>
          <p:cNvPr id="339" name="Rectangle 338"/>
          <p:cNvSpPr/>
          <p:nvPr/>
        </p:nvSpPr>
        <p:spPr>
          <a:xfrm>
            <a:off x="6731948" y="5969129"/>
            <a:ext cx="669020" cy="174851"/>
          </a:xfrm>
          <a:prstGeom prst="rect">
            <a:avLst/>
          </a:prstGeom>
          <a:noFill/>
          <a:ln>
            <a:noFill/>
            <a:prstDash val="solid"/>
          </a:ln>
          <a:effectLst/>
        </p:spPr>
        <p:style>
          <a:lnRef idx="1">
            <a:schemeClr val="accent1"/>
          </a:lnRef>
          <a:fillRef idx="3">
            <a:schemeClr val="accent1"/>
          </a:fillRef>
          <a:effectRef idx="2">
            <a:schemeClr val="accent1"/>
          </a:effectRef>
          <a:fontRef idx="minor">
            <a:schemeClr val="lt1"/>
          </a:fontRef>
        </p:style>
        <p:txBody>
          <a:bodyPr wrap="none" lIns="36000" tIns="18000" rIns="36000" bIns="18000" rtlCol="0" anchor="ctr">
            <a:spAutoFit/>
          </a:bodyPr>
          <a:lstStyle/>
          <a:p>
            <a:r>
              <a:rPr lang="en-US" altLang="ko-KR" dirty="0">
                <a:solidFill>
                  <a:schemeClr val="tx1"/>
                </a:solidFill>
              </a:rPr>
              <a:t>Integration</a:t>
            </a:r>
            <a:endParaRPr lang="ko-KR" altLang="en-US" dirty="0">
              <a:solidFill>
                <a:schemeClr val="tx1"/>
              </a:solidFill>
            </a:endParaRPr>
          </a:p>
        </p:txBody>
      </p:sp>
      <p:sp>
        <p:nvSpPr>
          <p:cNvPr id="340" name="Rectangle 339"/>
          <p:cNvSpPr/>
          <p:nvPr/>
        </p:nvSpPr>
        <p:spPr>
          <a:xfrm>
            <a:off x="6515948" y="6177742"/>
            <a:ext cx="216000" cy="144000"/>
          </a:xfrm>
          <a:prstGeom prst="rect">
            <a:avLst/>
          </a:prstGeom>
          <a:solidFill>
            <a:srgbClr val="E7F5D7"/>
          </a:solidFill>
          <a:ln>
            <a:solidFill>
              <a:schemeClr val="bg1">
                <a:lumMod val="50000"/>
              </a:schemeClr>
            </a:solidFill>
            <a:prstDash val="solid"/>
          </a:ln>
          <a:effectLst/>
        </p:spPr>
        <p:style>
          <a:lnRef idx="1">
            <a:schemeClr val="accent1"/>
          </a:lnRef>
          <a:fillRef idx="3">
            <a:schemeClr val="accent1"/>
          </a:fillRef>
          <a:effectRef idx="2">
            <a:schemeClr val="accent1"/>
          </a:effectRef>
          <a:fontRef idx="minor">
            <a:schemeClr val="lt1"/>
          </a:fontRef>
        </p:style>
        <p:txBody>
          <a:bodyPr lIns="0" tIns="18000" rIns="0" bIns="0" rtlCol="0" anchor="ctr"/>
          <a:lstStyle/>
          <a:p>
            <a:pPr marL="38100" algn="ctr"/>
            <a:endParaRPr lang="ko-KR" altLang="en-US" dirty="0">
              <a:solidFill>
                <a:schemeClr val="tx1"/>
              </a:solidFill>
            </a:endParaRPr>
          </a:p>
        </p:txBody>
      </p:sp>
      <p:sp>
        <p:nvSpPr>
          <p:cNvPr id="341" name="Rectangle 340"/>
          <p:cNvSpPr/>
          <p:nvPr/>
        </p:nvSpPr>
        <p:spPr>
          <a:xfrm>
            <a:off x="6731948" y="6162317"/>
            <a:ext cx="592076" cy="174851"/>
          </a:xfrm>
          <a:prstGeom prst="rect">
            <a:avLst/>
          </a:prstGeom>
          <a:noFill/>
          <a:ln>
            <a:noFill/>
            <a:prstDash val="solid"/>
          </a:ln>
          <a:effectLst/>
        </p:spPr>
        <p:style>
          <a:lnRef idx="1">
            <a:schemeClr val="accent1"/>
          </a:lnRef>
          <a:fillRef idx="3">
            <a:schemeClr val="accent1"/>
          </a:fillRef>
          <a:effectRef idx="2">
            <a:schemeClr val="accent1"/>
          </a:effectRef>
          <a:fontRef idx="minor">
            <a:schemeClr val="lt1"/>
          </a:fontRef>
        </p:style>
        <p:txBody>
          <a:bodyPr wrap="none" lIns="36000" tIns="18000" rIns="36000" bIns="18000" rtlCol="0" anchor="ctr">
            <a:spAutoFit/>
          </a:bodyPr>
          <a:lstStyle/>
          <a:p>
            <a:r>
              <a:rPr lang="en-US" altLang="ko-KR" dirty="0">
                <a:solidFill>
                  <a:schemeClr val="tx1"/>
                </a:solidFill>
              </a:rPr>
              <a:t>Back-end</a:t>
            </a:r>
            <a:endParaRPr lang="ko-KR" altLang="en-US" dirty="0">
              <a:solidFill>
                <a:schemeClr val="tx1"/>
              </a:solidFill>
            </a:endParaRPr>
          </a:p>
        </p:txBody>
      </p:sp>
      <p:grpSp>
        <p:nvGrpSpPr>
          <p:cNvPr id="33" name="Group 32"/>
          <p:cNvGrpSpPr/>
          <p:nvPr/>
        </p:nvGrpSpPr>
        <p:grpSpPr>
          <a:xfrm>
            <a:off x="7523761" y="5775942"/>
            <a:ext cx="1372333" cy="174851"/>
            <a:chOff x="7523761" y="5969129"/>
            <a:chExt cx="1372333" cy="174851"/>
          </a:xfrm>
        </p:grpSpPr>
        <p:cxnSp>
          <p:nvCxnSpPr>
            <p:cNvPr id="345" name="Straight Connector 37"/>
            <p:cNvCxnSpPr/>
            <p:nvPr/>
          </p:nvCxnSpPr>
          <p:spPr>
            <a:xfrm flipV="1">
              <a:off x="7523761" y="6056086"/>
              <a:ext cx="216000" cy="936"/>
            </a:xfrm>
            <a:prstGeom prst="straightConnector1">
              <a:avLst/>
            </a:prstGeom>
            <a:ln w="9525">
              <a:solidFill>
                <a:srgbClr val="FF0000"/>
              </a:solidFill>
              <a:prstDash val="dash"/>
              <a:headEnd type="none" w="med" len="med"/>
              <a:tailEnd type="triangle" w="sm" len="sm"/>
            </a:ln>
            <a:effectLst/>
          </p:spPr>
          <p:style>
            <a:lnRef idx="2">
              <a:schemeClr val="accent1"/>
            </a:lnRef>
            <a:fillRef idx="0">
              <a:schemeClr val="accent1"/>
            </a:fillRef>
            <a:effectRef idx="1">
              <a:schemeClr val="accent1"/>
            </a:effectRef>
            <a:fontRef idx="minor">
              <a:schemeClr val="tx1"/>
            </a:fontRef>
          </p:style>
        </p:cxnSp>
        <p:sp>
          <p:nvSpPr>
            <p:cNvPr id="348" name="Rectangle 347"/>
            <p:cNvSpPr/>
            <p:nvPr/>
          </p:nvSpPr>
          <p:spPr>
            <a:xfrm>
              <a:off x="7739761" y="5969129"/>
              <a:ext cx="1156333" cy="174851"/>
            </a:xfrm>
            <a:prstGeom prst="rect">
              <a:avLst/>
            </a:prstGeom>
            <a:noFill/>
            <a:ln>
              <a:noFill/>
              <a:prstDash val="solid"/>
            </a:ln>
            <a:effectLst/>
          </p:spPr>
          <p:style>
            <a:lnRef idx="1">
              <a:schemeClr val="accent1"/>
            </a:lnRef>
            <a:fillRef idx="3">
              <a:schemeClr val="accent1"/>
            </a:fillRef>
            <a:effectRef idx="2">
              <a:schemeClr val="accent1"/>
            </a:effectRef>
            <a:fontRef idx="minor">
              <a:schemeClr val="lt1"/>
            </a:fontRef>
          </p:style>
          <p:txBody>
            <a:bodyPr wrap="none" lIns="36000" tIns="18000" rIns="36000" bIns="18000" rtlCol="0" anchor="ctr">
              <a:spAutoFit/>
            </a:bodyPr>
            <a:lstStyle/>
            <a:p>
              <a:r>
                <a:rPr lang="en-US" altLang="ko-KR" dirty="0">
                  <a:solidFill>
                    <a:schemeClr val="tx1"/>
                  </a:solidFill>
                </a:rPr>
                <a:t>External Integration</a:t>
              </a:r>
              <a:endParaRPr lang="ko-KR" altLang="en-US" dirty="0">
                <a:solidFill>
                  <a:schemeClr val="tx1"/>
                </a:solidFill>
              </a:endParaRPr>
            </a:p>
          </p:txBody>
        </p:sp>
      </p:grpSp>
      <p:grpSp>
        <p:nvGrpSpPr>
          <p:cNvPr id="34" name="Group 33"/>
          <p:cNvGrpSpPr/>
          <p:nvPr/>
        </p:nvGrpSpPr>
        <p:grpSpPr>
          <a:xfrm>
            <a:off x="7523761" y="5969129"/>
            <a:ext cx="1333861" cy="174851"/>
            <a:chOff x="7523761" y="6162317"/>
            <a:chExt cx="1333861" cy="174851"/>
          </a:xfrm>
        </p:grpSpPr>
        <p:cxnSp>
          <p:nvCxnSpPr>
            <p:cNvPr id="346" name="Straight Connector 37"/>
            <p:cNvCxnSpPr/>
            <p:nvPr/>
          </p:nvCxnSpPr>
          <p:spPr>
            <a:xfrm flipV="1">
              <a:off x="7523761" y="6249274"/>
              <a:ext cx="216000" cy="936"/>
            </a:xfrm>
            <a:prstGeom prst="straightConnector1">
              <a:avLst/>
            </a:prstGeom>
            <a:ln w="9525">
              <a:solidFill>
                <a:srgbClr val="0070C0"/>
              </a:solidFill>
              <a:prstDash val="dash"/>
              <a:headEnd type="none" w="med" len="med"/>
              <a:tailEnd type="triangle" w="sm" len="sm"/>
            </a:ln>
            <a:effectLst/>
          </p:spPr>
          <p:style>
            <a:lnRef idx="2">
              <a:schemeClr val="accent1"/>
            </a:lnRef>
            <a:fillRef idx="0">
              <a:schemeClr val="accent1"/>
            </a:fillRef>
            <a:effectRef idx="1">
              <a:schemeClr val="accent1"/>
            </a:effectRef>
            <a:fontRef idx="minor">
              <a:schemeClr val="tx1"/>
            </a:fontRef>
          </p:style>
        </p:cxnSp>
        <p:sp>
          <p:nvSpPr>
            <p:cNvPr id="349" name="Rectangle 348"/>
            <p:cNvSpPr/>
            <p:nvPr/>
          </p:nvSpPr>
          <p:spPr>
            <a:xfrm>
              <a:off x="7739761" y="6162317"/>
              <a:ext cx="1117861" cy="174851"/>
            </a:xfrm>
            <a:prstGeom prst="rect">
              <a:avLst/>
            </a:prstGeom>
            <a:noFill/>
            <a:ln>
              <a:noFill/>
              <a:prstDash val="solid"/>
            </a:ln>
            <a:effectLst/>
          </p:spPr>
          <p:style>
            <a:lnRef idx="1">
              <a:schemeClr val="accent1"/>
            </a:lnRef>
            <a:fillRef idx="3">
              <a:schemeClr val="accent1"/>
            </a:fillRef>
            <a:effectRef idx="2">
              <a:schemeClr val="accent1"/>
            </a:effectRef>
            <a:fontRef idx="minor">
              <a:schemeClr val="lt1"/>
            </a:fontRef>
          </p:style>
          <p:txBody>
            <a:bodyPr wrap="none" lIns="36000" tIns="18000" rIns="36000" bIns="18000" rtlCol="0" anchor="ctr">
              <a:spAutoFit/>
            </a:bodyPr>
            <a:lstStyle/>
            <a:p>
              <a:r>
                <a:rPr lang="en-US" altLang="ko-KR" dirty="0">
                  <a:solidFill>
                    <a:schemeClr val="tx1"/>
                  </a:solidFill>
                </a:rPr>
                <a:t>Internal Integration</a:t>
              </a:r>
            </a:p>
          </p:txBody>
        </p:sp>
      </p:grpSp>
      <p:grpSp>
        <p:nvGrpSpPr>
          <p:cNvPr id="32" name="Group 31"/>
          <p:cNvGrpSpPr/>
          <p:nvPr/>
        </p:nvGrpSpPr>
        <p:grpSpPr>
          <a:xfrm>
            <a:off x="7523761" y="5582755"/>
            <a:ext cx="1603166" cy="174851"/>
            <a:chOff x="7523761" y="5775942"/>
            <a:chExt cx="1603166" cy="174851"/>
          </a:xfrm>
        </p:grpSpPr>
        <p:sp>
          <p:nvSpPr>
            <p:cNvPr id="347" name="Rectangle 346"/>
            <p:cNvSpPr/>
            <p:nvPr/>
          </p:nvSpPr>
          <p:spPr>
            <a:xfrm>
              <a:off x="7739761" y="5775942"/>
              <a:ext cx="1387166" cy="174851"/>
            </a:xfrm>
            <a:prstGeom prst="rect">
              <a:avLst/>
            </a:prstGeom>
            <a:noFill/>
            <a:ln>
              <a:noFill/>
              <a:prstDash val="solid"/>
            </a:ln>
            <a:effectLst/>
          </p:spPr>
          <p:style>
            <a:lnRef idx="1">
              <a:schemeClr val="accent1"/>
            </a:lnRef>
            <a:fillRef idx="3">
              <a:schemeClr val="accent1"/>
            </a:fillRef>
            <a:effectRef idx="2">
              <a:schemeClr val="accent1"/>
            </a:effectRef>
            <a:fontRef idx="minor">
              <a:schemeClr val="lt1"/>
            </a:fontRef>
          </p:style>
          <p:txBody>
            <a:bodyPr wrap="none" lIns="36000" tIns="18000" rIns="36000" bIns="18000" rtlCol="0" anchor="ctr">
              <a:spAutoFit/>
            </a:bodyPr>
            <a:lstStyle/>
            <a:p>
              <a:r>
                <a:rPr lang="en-US" altLang="ko-KR" dirty="0" smtClean="0">
                  <a:solidFill>
                    <a:schemeClr val="tx1"/>
                  </a:solidFill>
                </a:rPr>
                <a:t>Integration (Direct / EIP)</a:t>
              </a:r>
              <a:endParaRPr lang="ko-KR" altLang="en-US" dirty="0">
                <a:solidFill>
                  <a:schemeClr val="tx1"/>
                </a:solidFill>
              </a:endParaRPr>
            </a:p>
          </p:txBody>
        </p:sp>
        <p:grpSp>
          <p:nvGrpSpPr>
            <p:cNvPr id="426" name="Group 425"/>
            <p:cNvGrpSpPr/>
            <p:nvPr/>
          </p:nvGrpSpPr>
          <p:grpSpPr>
            <a:xfrm>
              <a:off x="7523761" y="5832342"/>
              <a:ext cx="216000" cy="62050"/>
              <a:chOff x="7523761" y="5845282"/>
              <a:chExt cx="216000" cy="62050"/>
            </a:xfrm>
          </p:grpSpPr>
          <p:cxnSp>
            <p:nvCxnSpPr>
              <p:cNvPr id="344" name="Straight Connector 37"/>
              <p:cNvCxnSpPr/>
              <p:nvPr/>
            </p:nvCxnSpPr>
            <p:spPr>
              <a:xfrm flipV="1">
                <a:off x="7523761" y="5845282"/>
                <a:ext cx="216000" cy="936"/>
              </a:xfrm>
              <a:prstGeom prst="straightConnector1">
                <a:avLst/>
              </a:prstGeom>
              <a:ln w="9525">
                <a:solidFill>
                  <a:schemeClr val="tx1"/>
                </a:solidFill>
                <a:prstDash val="solid"/>
                <a:headEnd type="none" w="med" len="med"/>
                <a:tailEnd type="triangle" w="sm" len="sm"/>
              </a:ln>
              <a:effectLst/>
            </p:spPr>
            <p:style>
              <a:lnRef idx="2">
                <a:schemeClr val="accent1"/>
              </a:lnRef>
              <a:fillRef idx="0">
                <a:schemeClr val="accent1"/>
              </a:fillRef>
              <a:effectRef idx="1">
                <a:schemeClr val="accent1"/>
              </a:effectRef>
              <a:fontRef idx="minor">
                <a:schemeClr val="tx1"/>
              </a:fontRef>
            </p:style>
          </p:cxnSp>
          <p:cxnSp>
            <p:nvCxnSpPr>
              <p:cNvPr id="350" name="Straight Connector 37"/>
              <p:cNvCxnSpPr/>
              <p:nvPr/>
            </p:nvCxnSpPr>
            <p:spPr>
              <a:xfrm flipV="1">
                <a:off x="7523761" y="5906396"/>
                <a:ext cx="216000" cy="936"/>
              </a:xfrm>
              <a:prstGeom prst="straightConnector1">
                <a:avLst/>
              </a:prstGeom>
              <a:ln w="9525">
                <a:solidFill>
                  <a:schemeClr val="tx1"/>
                </a:solidFill>
                <a:prstDash val="dash"/>
                <a:headEnd type="none" w="med" len="med"/>
                <a:tailEnd type="triangle" w="sm" len="sm"/>
              </a:ln>
              <a:effectLst/>
            </p:spPr>
            <p:style>
              <a:lnRef idx="2">
                <a:schemeClr val="accent1"/>
              </a:lnRef>
              <a:fillRef idx="0">
                <a:schemeClr val="accent1"/>
              </a:fillRef>
              <a:effectRef idx="1">
                <a:schemeClr val="accent1"/>
              </a:effectRef>
              <a:fontRef idx="minor">
                <a:schemeClr val="tx1"/>
              </a:fontRef>
            </p:style>
          </p:cxnSp>
        </p:grpSp>
      </p:grpSp>
      <p:sp>
        <p:nvSpPr>
          <p:cNvPr id="359" name="Rounded Rectangle 358"/>
          <p:cNvSpPr/>
          <p:nvPr/>
        </p:nvSpPr>
        <p:spPr>
          <a:xfrm>
            <a:off x="3999482" y="1605700"/>
            <a:ext cx="1417321" cy="266065"/>
          </a:xfrm>
          <a:prstGeom prst="roundRect">
            <a:avLst>
              <a:gd name="adj" fmla="val 8816"/>
            </a:avLst>
          </a:prstGeom>
          <a:solidFill>
            <a:srgbClr val="C00000"/>
          </a:solidFill>
          <a:ln>
            <a:noFill/>
          </a:ln>
          <a:effectLst>
            <a:outerShdw blurRad="63500" sx="102000" sy="102000" algn="ct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700" dirty="0">
                <a:solidFill>
                  <a:schemeClr val="bg1"/>
                </a:solidFill>
              </a:rPr>
              <a:t>Open LDAP is a repository for</a:t>
            </a:r>
            <a:br>
              <a:rPr lang="en-US" sz="700" dirty="0">
                <a:solidFill>
                  <a:schemeClr val="bg1"/>
                </a:solidFill>
              </a:rPr>
            </a:br>
            <a:r>
              <a:rPr lang="en-US" sz="700" dirty="0">
                <a:solidFill>
                  <a:schemeClr val="bg1"/>
                </a:solidFill>
              </a:rPr>
              <a:t>distributors / customers</a:t>
            </a:r>
          </a:p>
        </p:txBody>
      </p:sp>
      <p:sp>
        <p:nvSpPr>
          <p:cNvPr id="361" name="TextBox 360"/>
          <p:cNvSpPr txBox="1"/>
          <p:nvPr/>
        </p:nvSpPr>
        <p:spPr>
          <a:xfrm>
            <a:off x="8243172" y="3807248"/>
            <a:ext cx="242054" cy="107722"/>
          </a:xfrm>
          <a:prstGeom prst="rect">
            <a:avLst/>
          </a:prstGeom>
          <a:noFill/>
        </p:spPr>
        <p:txBody>
          <a:bodyPr wrap="none" lIns="0" tIns="0" rIns="0" bIns="0" rtlCol="0" anchor="ctr">
            <a:spAutoFit/>
          </a:bodyPr>
          <a:lstStyle>
            <a:defPPr>
              <a:defRPr lang="fr-FR"/>
            </a:defPPr>
            <a:lvl1pPr>
              <a:defRPr sz="600" b="0">
                <a:solidFill>
                  <a:schemeClr val="tx1"/>
                </a:solidFill>
                <a:latin typeface="Arial" pitchFamily="34" charset="0"/>
                <a:cs typeface="Arial" pitchFamily="34" charset="0"/>
              </a:defRPr>
            </a:lvl1pPr>
          </a:lstStyle>
          <a:p>
            <a:pPr algn="ctr"/>
            <a:r>
              <a:rPr lang="en-US" altLang="ko-KR" sz="700" b="1" dirty="0"/>
              <a:t>JDBC</a:t>
            </a:r>
            <a:endParaRPr lang="ko-KR" altLang="en-US" sz="700" b="1" dirty="0"/>
          </a:p>
        </p:txBody>
      </p:sp>
      <p:sp>
        <p:nvSpPr>
          <p:cNvPr id="6" name="Rectangle 5"/>
          <p:cNvSpPr/>
          <p:nvPr/>
        </p:nvSpPr>
        <p:spPr>
          <a:xfrm>
            <a:off x="5937250" y="2359612"/>
            <a:ext cx="1745074" cy="706085"/>
          </a:xfrm>
          <a:prstGeom prst="rect">
            <a:avLst/>
          </a:prstGeom>
          <a:solidFill>
            <a:srgbClr val="E8EEF4"/>
          </a:solidFill>
          <a:ln>
            <a:solidFill>
              <a:schemeClr val="bg1">
                <a:lumMod val="50000"/>
              </a:schemeClr>
            </a:solidFill>
            <a:prstDash val="solid"/>
          </a:ln>
          <a:effectLst/>
        </p:spPr>
        <p:style>
          <a:lnRef idx="1">
            <a:schemeClr val="accent1"/>
          </a:lnRef>
          <a:fillRef idx="3">
            <a:schemeClr val="accent1"/>
          </a:fillRef>
          <a:effectRef idx="2">
            <a:schemeClr val="accent1"/>
          </a:effectRef>
          <a:fontRef idx="minor">
            <a:schemeClr val="lt1"/>
          </a:fontRef>
        </p:style>
        <p:txBody>
          <a:bodyPr lIns="0" tIns="18000" rIns="0" bIns="0" rtlCol="0" anchor="t"/>
          <a:lstStyle/>
          <a:p>
            <a:pPr algn="ctr"/>
            <a:r>
              <a:rPr lang="en-US" altLang="ko-KR" sz="700" dirty="0">
                <a:solidFill>
                  <a:schemeClr val="tx1"/>
                </a:solidFill>
              </a:rPr>
              <a:t>FINEOS Database </a:t>
            </a:r>
            <a:r>
              <a:rPr lang="en-US" altLang="ko-KR" sz="700" dirty="0" smtClean="0">
                <a:solidFill>
                  <a:schemeClr val="tx1"/>
                </a:solidFill>
              </a:rPr>
              <a:t>Cluster</a:t>
            </a:r>
          </a:p>
          <a:p>
            <a:pPr algn="ctr"/>
            <a:r>
              <a:rPr lang="en-US" altLang="ko-KR" sz="700" dirty="0" smtClean="0">
                <a:solidFill>
                  <a:schemeClr val="tx1"/>
                </a:solidFill>
              </a:rPr>
              <a:t>(</a:t>
            </a:r>
            <a:r>
              <a:rPr lang="en-US" altLang="ko-KR" sz="700" dirty="0">
                <a:solidFill>
                  <a:schemeClr val="tx1"/>
                </a:solidFill>
              </a:rPr>
              <a:t>Oracle VM)</a:t>
            </a:r>
            <a:endParaRPr lang="ko-KR" altLang="en-US" sz="700" dirty="0">
              <a:solidFill>
                <a:schemeClr val="tx1"/>
              </a:solidFill>
            </a:endParaRPr>
          </a:p>
        </p:txBody>
      </p:sp>
      <p:grpSp>
        <p:nvGrpSpPr>
          <p:cNvPr id="71" name="Group 70"/>
          <p:cNvGrpSpPr/>
          <p:nvPr/>
        </p:nvGrpSpPr>
        <p:grpSpPr>
          <a:xfrm>
            <a:off x="6039416" y="2669062"/>
            <a:ext cx="1538338" cy="359722"/>
            <a:chOff x="6051307" y="2669062"/>
            <a:chExt cx="1538338" cy="359722"/>
          </a:xfrm>
        </p:grpSpPr>
        <p:grpSp>
          <p:nvGrpSpPr>
            <p:cNvPr id="8" name="Group 7"/>
            <p:cNvGrpSpPr/>
            <p:nvPr/>
          </p:nvGrpSpPr>
          <p:grpSpPr>
            <a:xfrm>
              <a:off x="6051307" y="2669062"/>
              <a:ext cx="205359" cy="359722"/>
              <a:chOff x="6078944" y="1883293"/>
              <a:chExt cx="205359" cy="359722"/>
            </a:xfrm>
          </p:grpSpPr>
          <p:pic>
            <p:nvPicPr>
              <p:cNvPr id="21" name="Picture 20"/>
              <p:cNvPicPr>
                <a:picLocks noChangeAspect="1"/>
              </p:cNvPicPr>
              <p:nvPr/>
            </p:nvPicPr>
            <p:blipFill rotWithShape="1">
              <a:blip r:embed="rId5" cstate="screen">
                <a:duotone>
                  <a:prstClr val="black"/>
                  <a:schemeClr val="accent3">
                    <a:tint val="45000"/>
                    <a:satMod val="400000"/>
                  </a:schemeClr>
                </a:duotone>
                <a:extLst>
                  <a:ext uri="{28A0092B-C50C-407E-A947-70E740481C1C}">
                    <a14:useLocalDpi xmlns:a14="http://schemas.microsoft.com/office/drawing/2010/main"/>
                  </a:ext>
                </a:extLst>
              </a:blip>
              <a:srcRect l="14044" r="7831"/>
              <a:stretch/>
            </p:blipFill>
            <p:spPr>
              <a:xfrm flipH="1">
                <a:off x="6087428" y="1883293"/>
                <a:ext cx="196875" cy="252000"/>
              </a:xfrm>
              <a:prstGeom prst="rect">
                <a:avLst/>
              </a:prstGeom>
            </p:spPr>
          </p:pic>
          <p:sp>
            <p:nvSpPr>
              <p:cNvPr id="22" name="TextBox 21"/>
              <p:cNvSpPr txBox="1"/>
              <p:nvPr/>
            </p:nvSpPr>
            <p:spPr>
              <a:xfrm>
                <a:off x="6078944" y="2135293"/>
                <a:ext cx="203582" cy="107722"/>
              </a:xfrm>
              <a:prstGeom prst="rect">
                <a:avLst/>
              </a:prstGeom>
              <a:noFill/>
            </p:spPr>
            <p:txBody>
              <a:bodyPr wrap="none" lIns="0" tIns="0" rIns="0" bIns="0" rtlCol="0" anchor="t">
                <a:spAutoFit/>
              </a:bodyPr>
              <a:lstStyle/>
              <a:p>
                <a:pPr algn="ctr"/>
                <a:r>
                  <a:rPr lang="en-US" altLang="ko-KR" sz="700" dirty="0" smtClean="0">
                    <a:solidFill>
                      <a:schemeClr val="tx1"/>
                    </a:solidFill>
                    <a:latin typeface="Arial" pitchFamily="34" charset="0"/>
                    <a:cs typeface="Arial" pitchFamily="34" charset="0"/>
                  </a:rPr>
                  <a:t>DB 1</a:t>
                </a:r>
                <a:endParaRPr lang="en-US" altLang="ko-KR" sz="700" dirty="0">
                  <a:solidFill>
                    <a:schemeClr val="tx1"/>
                  </a:solidFill>
                  <a:latin typeface="Arial" pitchFamily="34" charset="0"/>
                  <a:cs typeface="Arial" pitchFamily="34" charset="0"/>
                </a:endParaRPr>
              </a:p>
            </p:txBody>
          </p:sp>
        </p:grpSp>
        <p:grpSp>
          <p:nvGrpSpPr>
            <p:cNvPr id="9" name="Group 8"/>
            <p:cNvGrpSpPr/>
            <p:nvPr/>
          </p:nvGrpSpPr>
          <p:grpSpPr>
            <a:xfrm>
              <a:off x="6717797" y="2669062"/>
              <a:ext cx="205359" cy="359722"/>
              <a:chOff x="6078944" y="1883293"/>
              <a:chExt cx="205359" cy="359722"/>
            </a:xfrm>
          </p:grpSpPr>
          <p:pic>
            <p:nvPicPr>
              <p:cNvPr id="19" name="Picture 18"/>
              <p:cNvPicPr>
                <a:picLocks noChangeAspect="1"/>
              </p:cNvPicPr>
              <p:nvPr/>
            </p:nvPicPr>
            <p:blipFill rotWithShape="1">
              <a:blip r:embed="rId5" cstate="screen">
                <a:duotone>
                  <a:prstClr val="black"/>
                  <a:schemeClr val="accent3">
                    <a:tint val="45000"/>
                    <a:satMod val="400000"/>
                  </a:schemeClr>
                </a:duotone>
                <a:extLst>
                  <a:ext uri="{28A0092B-C50C-407E-A947-70E740481C1C}">
                    <a14:useLocalDpi xmlns:a14="http://schemas.microsoft.com/office/drawing/2010/main"/>
                  </a:ext>
                </a:extLst>
              </a:blip>
              <a:srcRect l="14044" r="7831"/>
              <a:stretch/>
            </p:blipFill>
            <p:spPr>
              <a:xfrm flipH="1">
                <a:off x="6087428" y="1883293"/>
                <a:ext cx="196875" cy="252000"/>
              </a:xfrm>
              <a:prstGeom prst="rect">
                <a:avLst/>
              </a:prstGeom>
            </p:spPr>
          </p:pic>
          <p:sp>
            <p:nvSpPr>
              <p:cNvPr id="20" name="TextBox 19"/>
              <p:cNvSpPr txBox="1"/>
              <p:nvPr/>
            </p:nvSpPr>
            <p:spPr>
              <a:xfrm>
                <a:off x="6078944" y="2135293"/>
                <a:ext cx="203582" cy="107722"/>
              </a:xfrm>
              <a:prstGeom prst="rect">
                <a:avLst/>
              </a:prstGeom>
              <a:noFill/>
            </p:spPr>
            <p:txBody>
              <a:bodyPr wrap="none" lIns="0" tIns="0" rIns="0" bIns="0" rtlCol="0" anchor="t">
                <a:spAutoFit/>
              </a:bodyPr>
              <a:lstStyle/>
              <a:p>
                <a:pPr algn="ctr"/>
                <a:r>
                  <a:rPr lang="en-US" altLang="ko-KR" sz="700" dirty="0" smtClean="0">
                    <a:solidFill>
                      <a:schemeClr val="tx1"/>
                    </a:solidFill>
                    <a:latin typeface="Arial" pitchFamily="34" charset="0"/>
                    <a:cs typeface="Arial" pitchFamily="34" charset="0"/>
                  </a:rPr>
                  <a:t>DB 3</a:t>
                </a:r>
                <a:endParaRPr lang="en-US" altLang="ko-KR" sz="700" dirty="0">
                  <a:solidFill>
                    <a:schemeClr val="tx1"/>
                  </a:solidFill>
                  <a:latin typeface="Arial" pitchFamily="34" charset="0"/>
                  <a:cs typeface="Arial" pitchFamily="34" charset="0"/>
                </a:endParaRPr>
              </a:p>
            </p:txBody>
          </p:sp>
        </p:grpSp>
        <p:grpSp>
          <p:nvGrpSpPr>
            <p:cNvPr id="10" name="Group 9"/>
            <p:cNvGrpSpPr/>
            <p:nvPr/>
          </p:nvGrpSpPr>
          <p:grpSpPr>
            <a:xfrm>
              <a:off x="6384552" y="2669062"/>
              <a:ext cx="205359" cy="359722"/>
              <a:chOff x="6078944" y="1883293"/>
              <a:chExt cx="205359" cy="359722"/>
            </a:xfrm>
          </p:grpSpPr>
          <p:pic>
            <p:nvPicPr>
              <p:cNvPr id="17" name="Picture 16"/>
              <p:cNvPicPr>
                <a:picLocks noChangeAspect="1"/>
              </p:cNvPicPr>
              <p:nvPr/>
            </p:nvPicPr>
            <p:blipFill rotWithShape="1">
              <a:blip r:embed="rId5" cstate="screen">
                <a:duotone>
                  <a:prstClr val="black"/>
                  <a:schemeClr val="accent3">
                    <a:tint val="45000"/>
                    <a:satMod val="400000"/>
                  </a:schemeClr>
                </a:duotone>
                <a:extLst>
                  <a:ext uri="{28A0092B-C50C-407E-A947-70E740481C1C}">
                    <a14:useLocalDpi xmlns:a14="http://schemas.microsoft.com/office/drawing/2010/main"/>
                  </a:ext>
                </a:extLst>
              </a:blip>
              <a:srcRect l="14044" r="7831"/>
              <a:stretch/>
            </p:blipFill>
            <p:spPr>
              <a:xfrm flipH="1">
                <a:off x="6087428" y="1883293"/>
                <a:ext cx="196875" cy="252000"/>
              </a:xfrm>
              <a:prstGeom prst="rect">
                <a:avLst/>
              </a:prstGeom>
            </p:spPr>
          </p:pic>
          <p:sp>
            <p:nvSpPr>
              <p:cNvPr id="18" name="TextBox 17"/>
              <p:cNvSpPr txBox="1"/>
              <p:nvPr/>
            </p:nvSpPr>
            <p:spPr>
              <a:xfrm>
                <a:off x="6078944" y="2135293"/>
                <a:ext cx="203582" cy="107722"/>
              </a:xfrm>
              <a:prstGeom prst="rect">
                <a:avLst/>
              </a:prstGeom>
              <a:noFill/>
            </p:spPr>
            <p:txBody>
              <a:bodyPr wrap="none" lIns="0" tIns="0" rIns="0" bIns="0" rtlCol="0" anchor="t">
                <a:spAutoFit/>
              </a:bodyPr>
              <a:lstStyle/>
              <a:p>
                <a:pPr algn="ctr"/>
                <a:r>
                  <a:rPr lang="en-US" altLang="ko-KR" sz="700" dirty="0" smtClean="0">
                    <a:solidFill>
                      <a:schemeClr val="tx1"/>
                    </a:solidFill>
                    <a:latin typeface="Arial" pitchFamily="34" charset="0"/>
                    <a:cs typeface="Arial" pitchFamily="34" charset="0"/>
                  </a:rPr>
                  <a:t>DB 2</a:t>
                </a:r>
                <a:endParaRPr lang="en-US" altLang="ko-KR" sz="700" dirty="0">
                  <a:solidFill>
                    <a:schemeClr val="tx1"/>
                  </a:solidFill>
                  <a:latin typeface="Arial" pitchFamily="34" charset="0"/>
                  <a:cs typeface="Arial" pitchFamily="34" charset="0"/>
                </a:endParaRPr>
              </a:p>
            </p:txBody>
          </p:sp>
        </p:grpSp>
        <p:grpSp>
          <p:nvGrpSpPr>
            <p:cNvPr id="11" name="Group 10"/>
            <p:cNvGrpSpPr/>
            <p:nvPr/>
          </p:nvGrpSpPr>
          <p:grpSpPr>
            <a:xfrm>
              <a:off x="7051042" y="2669062"/>
              <a:ext cx="205359" cy="359722"/>
              <a:chOff x="6078944" y="1883293"/>
              <a:chExt cx="205359" cy="359722"/>
            </a:xfrm>
          </p:grpSpPr>
          <p:pic>
            <p:nvPicPr>
              <p:cNvPr id="15" name="Picture 14"/>
              <p:cNvPicPr>
                <a:picLocks noChangeAspect="1"/>
              </p:cNvPicPr>
              <p:nvPr/>
            </p:nvPicPr>
            <p:blipFill rotWithShape="1">
              <a:blip r:embed="rId5" cstate="screen">
                <a:duotone>
                  <a:prstClr val="black"/>
                  <a:schemeClr val="accent3">
                    <a:tint val="45000"/>
                    <a:satMod val="400000"/>
                  </a:schemeClr>
                </a:duotone>
                <a:extLst>
                  <a:ext uri="{28A0092B-C50C-407E-A947-70E740481C1C}">
                    <a14:useLocalDpi xmlns:a14="http://schemas.microsoft.com/office/drawing/2010/main"/>
                  </a:ext>
                </a:extLst>
              </a:blip>
              <a:srcRect l="14044" r="7831"/>
              <a:stretch/>
            </p:blipFill>
            <p:spPr>
              <a:xfrm flipH="1">
                <a:off x="6087428" y="1883293"/>
                <a:ext cx="196875" cy="252000"/>
              </a:xfrm>
              <a:prstGeom prst="rect">
                <a:avLst/>
              </a:prstGeom>
            </p:spPr>
          </p:pic>
          <p:sp>
            <p:nvSpPr>
              <p:cNvPr id="16" name="TextBox 15"/>
              <p:cNvSpPr txBox="1"/>
              <p:nvPr/>
            </p:nvSpPr>
            <p:spPr>
              <a:xfrm>
                <a:off x="6078944" y="2135293"/>
                <a:ext cx="203582" cy="107722"/>
              </a:xfrm>
              <a:prstGeom prst="rect">
                <a:avLst/>
              </a:prstGeom>
              <a:noFill/>
            </p:spPr>
            <p:txBody>
              <a:bodyPr wrap="none" lIns="0" tIns="0" rIns="0" bIns="0" rtlCol="0" anchor="t">
                <a:spAutoFit/>
              </a:bodyPr>
              <a:lstStyle/>
              <a:p>
                <a:pPr algn="ctr"/>
                <a:r>
                  <a:rPr lang="en-US" altLang="ko-KR" sz="700" dirty="0" smtClean="0">
                    <a:solidFill>
                      <a:schemeClr val="tx1"/>
                    </a:solidFill>
                    <a:latin typeface="Arial" pitchFamily="34" charset="0"/>
                    <a:cs typeface="Arial" pitchFamily="34" charset="0"/>
                  </a:rPr>
                  <a:t>DB 4</a:t>
                </a:r>
                <a:endParaRPr lang="en-US" altLang="ko-KR" sz="700" dirty="0">
                  <a:solidFill>
                    <a:schemeClr val="tx1"/>
                  </a:solidFill>
                  <a:latin typeface="Arial" pitchFamily="34" charset="0"/>
                  <a:cs typeface="Arial" pitchFamily="34" charset="0"/>
                </a:endParaRPr>
              </a:p>
            </p:txBody>
          </p:sp>
        </p:grpSp>
        <p:grpSp>
          <p:nvGrpSpPr>
            <p:cNvPr id="12" name="Group 11"/>
            <p:cNvGrpSpPr/>
            <p:nvPr/>
          </p:nvGrpSpPr>
          <p:grpSpPr>
            <a:xfrm>
              <a:off x="7384286" y="2669062"/>
              <a:ext cx="205359" cy="359722"/>
              <a:chOff x="6078944" y="1883293"/>
              <a:chExt cx="205359" cy="359722"/>
            </a:xfrm>
          </p:grpSpPr>
          <p:pic>
            <p:nvPicPr>
              <p:cNvPr id="13" name="Picture 12"/>
              <p:cNvPicPr>
                <a:picLocks noChangeAspect="1"/>
              </p:cNvPicPr>
              <p:nvPr/>
            </p:nvPicPr>
            <p:blipFill rotWithShape="1">
              <a:blip r:embed="rId5" cstate="screen">
                <a:duotone>
                  <a:prstClr val="black"/>
                  <a:schemeClr val="accent3">
                    <a:tint val="45000"/>
                    <a:satMod val="400000"/>
                  </a:schemeClr>
                </a:duotone>
                <a:extLst>
                  <a:ext uri="{28A0092B-C50C-407E-A947-70E740481C1C}">
                    <a14:useLocalDpi xmlns:a14="http://schemas.microsoft.com/office/drawing/2010/main"/>
                  </a:ext>
                </a:extLst>
              </a:blip>
              <a:srcRect l="14044" r="7831"/>
              <a:stretch/>
            </p:blipFill>
            <p:spPr>
              <a:xfrm flipH="1">
                <a:off x="6087428" y="1883293"/>
                <a:ext cx="196875" cy="252000"/>
              </a:xfrm>
              <a:prstGeom prst="rect">
                <a:avLst/>
              </a:prstGeom>
            </p:spPr>
          </p:pic>
          <p:sp>
            <p:nvSpPr>
              <p:cNvPr id="14" name="TextBox 13"/>
              <p:cNvSpPr txBox="1"/>
              <p:nvPr/>
            </p:nvSpPr>
            <p:spPr>
              <a:xfrm>
                <a:off x="6078944" y="2135293"/>
                <a:ext cx="203582" cy="107722"/>
              </a:xfrm>
              <a:prstGeom prst="rect">
                <a:avLst/>
              </a:prstGeom>
              <a:noFill/>
            </p:spPr>
            <p:txBody>
              <a:bodyPr wrap="none" lIns="0" tIns="0" rIns="0" bIns="0" rtlCol="0" anchor="t">
                <a:spAutoFit/>
              </a:bodyPr>
              <a:lstStyle/>
              <a:p>
                <a:pPr algn="ctr"/>
                <a:r>
                  <a:rPr lang="en-US" altLang="ko-KR" sz="700" dirty="0" smtClean="0">
                    <a:solidFill>
                      <a:schemeClr val="tx1"/>
                    </a:solidFill>
                    <a:latin typeface="Arial" pitchFamily="34" charset="0"/>
                    <a:cs typeface="Arial" pitchFamily="34" charset="0"/>
                  </a:rPr>
                  <a:t>DB 5</a:t>
                </a:r>
                <a:endParaRPr lang="en-US" altLang="ko-KR" sz="700" dirty="0">
                  <a:solidFill>
                    <a:schemeClr val="tx1"/>
                  </a:solidFill>
                  <a:latin typeface="Arial" pitchFamily="34" charset="0"/>
                  <a:cs typeface="Arial" pitchFamily="34" charset="0"/>
                </a:endParaRPr>
              </a:p>
            </p:txBody>
          </p:sp>
        </p:grpSp>
      </p:grpSp>
      <p:grpSp>
        <p:nvGrpSpPr>
          <p:cNvPr id="381" name="Group 380"/>
          <p:cNvGrpSpPr/>
          <p:nvPr/>
        </p:nvGrpSpPr>
        <p:grpSpPr>
          <a:xfrm>
            <a:off x="852331" y="5276094"/>
            <a:ext cx="532184" cy="1018381"/>
            <a:chOff x="810891" y="2104008"/>
            <a:chExt cx="570555" cy="1498824"/>
          </a:xfrm>
        </p:grpSpPr>
        <p:sp>
          <p:nvSpPr>
            <p:cNvPr id="382" name="Rectangle 381"/>
            <p:cNvSpPr/>
            <p:nvPr/>
          </p:nvSpPr>
          <p:spPr>
            <a:xfrm>
              <a:off x="810891" y="2104008"/>
              <a:ext cx="570555" cy="1498824"/>
            </a:xfrm>
            <a:prstGeom prst="rect">
              <a:avLst/>
            </a:prstGeom>
            <a:noFill/>
            <a:ln>
              <a:solidFill>
                <a:schemeClr val="bg1">
                  <a:lumMod val="50000"/>
                </a:schemeClr>
              </a:solidFill>
              <a:prstDash val="dash"/>
            </a:ln>
            <a:effectLst/>
          </p:spPr>
          <p:style>
            <a:lnRef idx="1">
              <a:schemeClr val="accent1"/>
            </a:lnRef>
            <a:fillRef idx="3">
              <a:schemeClr val="accent1"/>
            </a:fillRef>
            <a:effectRef idx="2">
              <a:schemeClr val="accent1"/>
            </a:effectRef>
            <a:fontRef idx="minor">
              <a:schemeClr val="lt1"/>
            </a:fontRef>
          </p:style>
          <p:txBody>
            <a:bodyPr lIns="0" tIns="18000" rIns="0" bIns="0" rtlCol="0" anchor="t"/>
            <a:lstStyle/>
            <a:p>
              <a:pPr algn="ctr"/>
              <a:r>
                <a:rPr lang="en-US" altLang="ko-KR" sz="600" dirty="0" smtClean="0">
                  <a:solidFill>
                    <a:schemeClr val="tx1"/>
                  </a:solidFill>
                </a:rPr>
                <a:t>External</a:t>
              </a:r>
              <a:br>
                <a:rPr lang="en-US" altLang="ko-KR" sz="600" dirty="0" smtClean="0">
                  <a:solidFill>
                    <a:schemeClr val="tx1"/>
                  </a:solidFill>
                </a:rPr>
              </a:br>
              <a:r>
                <a:rPr lang="en-US" altLang="ko-KR" sz="600" dirty="0" smtClean="0">
                  <a:solidFill>
                    <a:schemeClr val="tx1"/>
                  </a:solidFill>
                </a:rPr>
                <a:t>Payment </a:t>
              </a:r>
              <a:r>
                <a:rPr lang="en-US" altLang="ko-KR" sz="600" dirty="0">
                  <a:solidFill>
                    <a:schemeClr val="tx1"/>
                  </a:solidFill>
                </a:rPr>
                <a:t>GW</a:t>
              </a:r>
              <a:endParaRPr lang="ko-KR" altLang="en-US" sz="600" dirty="0">
                <a:solidFill>
                  <a:schemeClr val="tx1"/>
                </a:solidFill>
              </a:endParaRPr>
            </a:p>
          </p:txBody>
        </p:sp>
        <p:grpSp>
          <p:nvGrpSpPr>
            <p:cNvPr id="383" name="Group 382"/>
            <p:cNvGrpSpPr/>
            <p:nvPr/>
          </p:nvGrpSpPr>
          <p:grpSpPr>
            <a:xfrm>
              <a:off x="843001" y="2433049"/>
              <a:ext cx="506339" cy="1120134"/>
              <a:chOff x="811251" y="2376563"/>
              <a:chExt cx="506339" cy="1080006"/>
            </a:xfrm>
          </p:grpSpPr>
          <p:sp>
            <p:nvSpPr>
              <p:cNvPr id="384" name="Rectangle 383"/>
              <p:cNvSpPr/>
              <p:nvPr/>
            </p:nvSpPr>
            <p:spPr>
              <a:xfrm>
                <a:off x="811251" y="2376563"/>
                <a:ext cx="506339" cy="180000"/>
              </a:xfrm>
              <a:prstGeom prst="rect">
                <a:avLst/>
              </a:prstGeom>
              <a:solidFill>
                <a:schemeClr val="bg1">
                  <a:lumMod val="50000"/>
                </a:schemeClr>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altLang="ko-KR" sz="600" dirty="0" smtClean="0">
                    <a:solidFill>
                      <a:schemeClr val="bg1"/>
                    </a:solidFill>
                  </a:rPr>
                  <a:t>HK</a:t>
                </a:r>
                <a:endParaRPr lang="ko-KR" altLang="en-US" sz="600" dirty="0">
                  <a:solidFill>
                    <a:schemeClr val="bg1"/>
                  </a:solidFill>
                </a:endParaRPr>
              </a:p>
            </p:txBody>
          </p:sp>
          <p:sp>
            <p:nvSpPr>
              <p:cNvPr id="385" name="Rectangle 384"/>
              <p:cNvSpPr/>
              <p:nvPr/>
            </p:nvSpPr>
            <p:spPr>
              <a:xfrm>
                <a:off x="811251" y="2556565"/>
                <a:ext cx="506339" cy="179999"/>
              </a:xfrm>
              <a:prstGeom prst="rect">
                <a:avLst/>
              </a:prstGeom>
              <a:solidFill>
                <a:schemeClr val="bg1">
                  <a:lumMod val="50000"/>
                </a:schemeClr>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altLang="ko-KR" sz="600" dirty="0" smtClean="0">
                    <a:solidFill>
                      <a:schemeClr val="bg1"/>
                    </a:solidFill>
                  </a:rPr>
                  <a:t>SG</a:t>
                </a:r>
                <a:endParaRPr lang="ko-KR" altLang="en-US" sz="600" dirty="0">
                  <a:solidFill>
                    <a:schemeClr val="bg1"/>
                  </a:solidFill>
                </a:endParaRPr>
              </a:p>
            </p:txBody>
          </p:sp>
          <p:sp>
            <p:nvSpPr>
              <p:cNvPr id="386" name="Rectangle 385"/>
              <p:cNvSpPr/>
              <p:nvPr/>
            </p:nvSpPr>
            <p:spPr>
              <a:xfrm>
                <a:off x="811251" y="2736565"/>
                <a:ext cx="506339" cy="179999"/>
              </a:xfrm>
              <a:prstGeom prst="rect">
                <a:avLst/>
              </a:prstGeom>
              <a:solidFill>
                <a:schemeClr val="bg1">
                  <a:lumMod val="50000"/>
                </a:schemeClr>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altLang="ko-KR" sz="600" dirty="0" smtClean="0">
                    <a:solidFill>
                      <a:schemeClr val="bg1"/>
                    </a:solidFill>
                  </a:rPr>
                  <a:t>IN</a:t>
                </a:r>
                <a:endParaRPr lang="ko-KR" altLang="en-US" sz="600" dirty="0">
                  <a:solidFill>
                    <a:schemeClr val="bg1"/>
                  </a:solidFill>
                </a:endParaRPr>
              </a:p>
            </p:txBody>
          </p:sp>
          <p:sp>
            <p:nvSpPr>
              <p:cNvPr id="387" name="Rectangle 386"/>
              <p:cNvSpPr/>
              <p:nvPr/>
            </p:nvSpPr>
            <p:spPr>
              <a:xfrm>
                <a:off x="811251" y="2916565"/>
                <a:ext cx="506339" cy="179999"/>
              </a:xfrm>
              <a:prstGeom prst="rect">
                <a:avLst/>
              </a:prstGeom>
              <a:solidFill>
                <a:schemeClr val="bg1">
                  <a:lumMod val="50000"/>
                </a:schemeClr>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altLang="ko-KR" sz="600" dirty="0" smtClean="0">
                    <a:solidFill>
                      <a:schemeClr val="bg1"/>
                    </a:solidFill>
                  </a:rPr>
                  <a:t>TH</a:t>
                </a:r>
                <a:endParaRPr lang="ko-KR" altLang="en-US" sz="600" dirty="0">
                  <a:solidFill>
                    <a:schemeClr val="bg1"/>
                  </a:solidFill>
                </a:endParaRPr>
              </a:p>
            </p:txBody>
          </p:sp>
          <p:sp>
            <p:nvSpPr>
              <p:cNvPr id="388" name="Rectangle 387"/>
              <p:cNvSpPr/>
              <p:nvPr/>
            </p:nvSpPr>
            <p:spPr>
              <a:xfrm>
                <a:off x="811251" y="3276570"/>
                <a:ext cx="506339" cy="179999"/>
              </a:xfrm>
              <a:prstGeom prst="rect">
                <a:avLst/>
              </a:prstGeom>
              <a:solidFill>
                <a:schemeClr val="bg1">
                  <a:lumMod val="50000"/>
                </a:schemeClr>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altLang="ko-KR" sz="600" dirty="0" smtClean="0">
                    <a:solidFill>
                      <a:schemeClr val="bg1"/>
                    </a:solidFill>
                  </a:rPr>
                  <a:t>MY</a:t>
                </a:r>
                <a:endParaRPr lang="ko-KR" altLang="en-US" sz="600" dirty="0">
                  <a:solidFill>
                    <a:schemeClr val="bg1"/>
                  </a:solidFill>
                </a:endParaRPr>
              </a:p>
            </p:txBody>
          </p:sp>
          <p:sp>
            <p:nvSpPr>
              <p:cNvPr id="389" name="Rectangle 388"/>
              <p:cNvSpPr/>
              <p:nvPr/>
            </p:nvSpPr>
            <p:spPr>
              <a:xfrm>
                <a:off x="811251" y="3096569"/>
                <a:ext cx="506339" cy="179999"/>
              </a:xfrm>
              <a:prstGeom prst="rect">
                <a:avLst/>
              </a:prstGeom>
              <a:solidFill>
                <a:schemeClr val="bg1">
                  <a:lumMod val="95000"/>
                </a:schemeClr>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altLang="ko-KR" sz="600" dirty="0" smtClean="0">
                    <a:solidFill>
                      <a:schemeClr val="bg1"/>
                    </a:solidFill>
                  </a:rPr>
                  <a:t>ID</a:t>
                </a:r>
                <a:endParaRPr lang="ko-KR" altLang="en-US" sz="600" dirty="0">
                  <a:solidFill>
                    <a:schemeClr val="bg1"/>
                  </a:solidFill>
                </a:endParaRPr>
              </a:p>
            </p:txBody>
          </p:sp>
        </p:grpSp>
      </p:grpSp>
      <p:sp>
        <p:nvSpPr>
          <p:cNvPr id="242" name="Rectangle 241"/>
          <p:cNvSpPr/>
          <p:nvPr/>
        </p:nvSpPr>
        <p:spPr>
          <a:xfrm>
            <a:off x="8010939" y="2466140"/>
            <a:ext cx="1037883" cy="972385"/>
          </a:xfrm>
          <a:prstGeom prst="rect">
            <a:avLst/>
          </a:prstGeom>
          <a:solidFill>
            <a:srgbClr val="E7F5D7"/>
          </a:solidFill>
          <a:ln>
            <a:solidFill>
              <a:schemeClr val="bg1">
                <a:lumMod val="50000"/>
              </a:schemeClr>
            </a:solidFill>
            <a:prstDash val="solid"/>
          </a:ln>
          <a:effectLst/>
        </p:spPr>
        <p:style>
          <a:lnRef idx="1">
            <a:schemeClr val="accent1"/>
          </a:lnRef>
          <a:fillRef idx="3">
            <a:schemeClr val="accent1"/>
          </a:fillRef>
          <a:effectRef idx="2">
            <a:schemeClr val="accent1"/>
          </a:effectRef>
          <a:fontRef idx="minor">
            <a:schemeClr val="lt1"/>
          </a:fontRef>
        </p:style>
        <p:txBody>
          <a:bodyPr lIns="0" tIns="18000" rIns="0" bIns="0" rtlCol="0" anchor="t"/>
          <a:lstStyle/>
          <a:p>
            <a:pPr algn="ctr"/>
            <a:r>
              <a:rPr lang="en-US" altLang="ko-KR" sz="700" dirty="0">
                <a:solidFill>
                  <a:schemeClr val="tx1"/>
                </a:solidFill>
              </a:rPr>
              <a:t>Core DB</a:t>
            </a:r>
            <a:endParaRPr lang="ko-KR" altLang="en-US" sz="700" dirty="0">
              <a:solidFill>
                <a:schemeClr val="tx1"/>
              </a:solidFill>
            </a:endParaRPr>
          </a:p>
        </p:txBody>
      </p:sp>
      <p:sp>
        <p:nvSpPr>
          <p:cNvPr id="402" name="Rectangle 401"/>
          <p:cNvSpPr/>
          <p:nvPr/>
        </p:nvSpPr>
        <p:spPr>
          <a:xfrm>
            <a:off x="8069065" y="2644163"/>
            <a:ext cx="324000" cy="747100"/>
          </a:xfrm>
          <a:prstGeom prst="rect">
            <a:avLst/>
          </a:prstGeom>
          <a:noFill/>
          <a:ln>
            <a:solidFill>
              <a:schemeClr val="bg1">
                <a:lumMod val="50000"/>
              </a:schemeClr>
            </a:solidFill>
            <a:prstDash val="sysDash"/>
          </a:ln>
          <a:effectLst/>
        </p:spPr>
        <p:style>
          <a:lnRef idx="1">
            <a:schemeClr val="accent1"/>
          </a:lnRef>
          <a:fillRef idx="3">
            <a:schemeClr val="accent1"/>
          </a:fillRef>
          <a:effectRef idx="2">
            <a:schemeClr val="accent1"/>
          </a:effectRef>
          <a:fontRef idx="minor">
            <a:schemeClr val="lt1"/>
          </a:fontRef>
        </p:style>
        <p:txBody>
          <a:bodyPr lIns="0" tIns="18000" rIns="0" bIns="0" rtlCol="0" anchor="ctr"/>
          <a:lstStyle/>
          <a:p>
            <a:pPr algn="ctr"/>
            <a:r>
              <a:rPr lang="en-US" altLang="ko-KR" sz="700" dirty="0" smtClean="0">
                <a:solidFill>
                  <a:schemeClr val="tx1"/>
                </a:solidFill>
              </a:rPr>
              <a:t>ETL</a:t>
            </a:r>
          </a:p>
          <a:p>
            <a:pPr algn="ctr"/>
            <a:endParaRPr lang="en-US" altLang="ko-KR" sz="700" dirty="0">
              <a:solidFill>
                <a:schemeClr val="tx1"/>
              </a:solidFill>
            </a:endParaRPr>
          </a:p>
          <a:p>
            <a:pPr algn="ctr"/>
            <a:endParaRPr lang="en-US" altLang="ko-KR" sz="700" dirty="0" smtClean="0">
              <a:solidFill>
                <a:schemeClr val="tx1"/>
              </a:solidFill>
            </a:endParaRPr>
          </a:p>
          <a:p>
            <a:pPr algn="ctr"/>
            <a:endParaRPr lang="en-US" altLang="ko-KR" sz="700" dirty="0">
              <a:solidFill>
                <a:schemeClr val="tx1"/>
              </a:solidFill>
            </a:endParaRPr>
          </a:p>
        </p:txBody>
      </p:sp>
      <p:sp>
        <p:nvSpPr>
          <p:cNvPr id="409" name="Rectangle 408"/>
          <p:cNvSpPr/>
          <p:nvPr/>
        </p:nvSpPr>
        <p:spPr>
          <a:xfrm>
            <a:off x="8666133" y="2644163"/>
            <a:ext cx="324000" cy="747100"/>
          </a:xfrm>
          <a:prstGeom prst="rect">
            <a:avLst/>
          </a:prstGeom>
          <a:noFill/>
          <a:ln>
            <a:solidFill>
              <a:schemeClr val="bg1">
                <a:lumMod val="50000"/>
              </a:schemeClr>
            </a:solidFill>
            <a:prstDash val="sysDash"/>
          </a:ln>
          <a:effectLst/>
        </p:spPr>
        <p:style>
          <a:lnRef idx="1">
            <a:schemeClr val="accent1"/>
          </a:lnRef>
          <a:fillRef idx="3">
            <a:schemeClr val="accent1"/>
          </a:fillRef>
          <a:effectRef idx="2">
            <a:schemeClr val="accent1"/>
          </a:effectRef>
          <a:fontRef idx="minor">
            <a:schemeClr val="lt1"/>
          </a:fontRef>
        </p:style>
        <p:txBody>
          <a:bodyPr lIns="0" tIns="18000" rIns="0" bIns="0" rtlCol="0" anchor="ctr"/>
          <a:lstStyle/>
          <a:p>
            <a:pPr algn="ctr"/>
            <a:r>
              <a:rPr lang="en-US" altLang="ko-KR" sz="700" dirty="0">
                <a:solidFill>
                  <a:schemeClr val="tx1"/>
                </a:solidFill>
              </a:rPr>
              <a:t>Oracle DB</a:t>
            </a:r>
          </a:p>
        </p:txBody>
      </p:sp>
      <p:cxnSp>
        <p:nvCxnSpPr>
          <p:cNvPr id="414" name="Straight Connector 37"/>
          <p:cNvCxnSpPr/>
          <p:nvPr/>
        </p:nvCxnSpPr>
        <p:spPr>
          <a:xfrm>
            <a:off x="8393065" y="2903413"/>
            <a:ext cx="273068" cy="0"/>
          </a:xfrm>
          <a:prstGeom prst="straightConnector1">
            <a:avLst/>
          </a:prstGeom>
          <a:ln w="9525">
            <a:solidFill>
              <a:schemeClr val="tx1"/>
            </a:solidFill>
            <a:prstDash val="solid"/>
            <a:headEnd type="none" w="med" len="med"/>
            <a:tailEnd type="triangle" w="sm" len="sm"/>
          </a:ln>
          <a:effectLst/>
        </p:spPr>
        <p:style>
          <a:lnRef idx="2">
            <a:schemeClr val="accent1"/>
          </a:lnRef>
          <a:fillRef idx="0">
            <a:schemeClr val="accent1"/>
          </a:fillRef>
          <a:effectRef idx="1">
            <a:schemeClr val="accent1"/>
          </a:effectRef>
          <a:fontRef idx="minor">
            <a:schemeClr val="tx1"/>
          </a:fontRef>
        </p:style>
      </p:cxnSp>
      <p:sp>
        <p:nvSpPr>
          <p:cNvPr id="417" name="Freeform 416"/>
          <p:cNvSpPr/>
          <p:nvPr/>
        </p:nvSpPr>
        <p:spPr>
          <a:xfrm rot="5400000">
            <a:off x="8020392" y="2433489"/>
            <a:ext cx="421347" cy="0"/>
          </a:xfrm>
          <a:custGeom>
            <a:avLst/>
            <a:gdLst>
              <a:gd name="connsiteX0" fmla="*/ 0 w 762000"/>
              <a:gd name="connsiteY0" fmla="*/ 0 h 0"/>
              <a:gd name="connsiteX1" fmla="*/ 762000 w 762000"/>
              <a:gd name="connsiteY1" fmla="*/ 0 h 0"/>
            </a:gdLst>
            <a:ahLst/>
            <a:cxnLst>
              <a:cxn ang="0">
                <a:pos x="connsiteX0" y="connsiteY0"/>
              </a:cxn>
              <a:cxn ang="0">
                <a:pos x="connsiteX1" y="connsiteY1"/>
              </a:cxn>
            </a:cxnLst>
            <a:rect l="l" t="t" r="r" b="b"/>
            <a:pathLst>
              <a:path w="762000">
                <a:moveTo>
                  <a:pt x="0" y="0"/>
                </a:moveTo>
                <a:lnTo>
                  <a:pt x="762000" y="0"/>
                </a:lnTo>
              </a:path>
            </a:pathLst>
          </a:custGeom>
          <a:ln w="9525">
            <a:solidFill>
              <a:schemeClr val="tx1"/>
            </a:solidFill>
            <a:prstDash val="dash"/>
            <a:headEnd type="none" w="med" len="med"/>
            <a:tailEnd type="triangle" w="sm"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ko-KR" altLang="en-US" sz="700"/>
          </a:p>
        </p:txBody>
      </p:sp>
      <p:grpSp>
        <p:nvGrpSpPr>
          <p:cNvPr id="212" name="Group 211"/>
          <p:cNvGrpSpPr/>
          <p:nvPr/>
        </p:nvGrpSpPr>
        <p:grpSpPr>
          <a:xfrm>
            <a:off x="8800570" y="2222815"/>
            <a:ext cx="55126" cy="421347"/>
            <a:chOff x="8821826" y="2222815"/>
            <a:chExt cx="55126" cy="421347"/>
          </a:xfrm>
        </p:grpSpPr>
        <p:sp>
          <p:nvSpPr>
            <p:cNvPr id="418" name="Freeform 417"/>
            <p:cNvSpPr/>
            <p:nvPr/>
          </p:nvSpPr>
          <p:spPr>
            <a:xfrm rot="5400000">
              <a:off x="8611152" y="2433489"/>
              <a:ext cx="421347" cy="0"/>
            </a:xfrm>
            <a:custGeom>
              <a:avLst/>
              <a:gdLst>
                <a:gd name="connsiteX0" fmla="*/ 0 w 762000"/>
                <a:gd name="connsiteY0" fmla="*/ 0 h 0"/>
                <a:gd name="connsiteX1" fmla="*/ 762000 w 762000"/>
                <a:gd name="connsiteY1" fmla="*/ 0 h 0"/>
              </a:gdLst>
              <a:ahLst/>
              <a:cxnLst>
                <a:cxn ang="0">
                  <a:pos x="connsiteX0" y="connsiteY0"/>
                </a:cxn>
                <a:cxn ang="0">
                  <a:pos x="connsiteX1" y="connsiteY1"/>
                </a:cxn>
              </a:cxnLst>
              <a:rect l="l" t="t" r="r" b="b"/>
              <a:pathLst>
                <a:path w="762000">
                  <a:moveTo>
                    <a:pt x="0" y="0"/>
                  </a:moveTo>
                  <a:lnTo>
                    <a:pt x="762000" y="0"/>
                  </a:lnTo>
                </a:path>
              </a:pathLst>
            </a:custGeom>
            <a:ln w="9525">
              <a:solidFill>
                <a:schemeClr val="tx1"/>
              </a:solidFill>
              <a:prstDash val="dash"/>
              <a:headEnd type="none" w="med" len="med"/>
              <a:tailEnd type="triangle" w="sm"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ko-KR" altLang="en-US" sz="700"/>
            </a:p>
          </p:txBody>
        </p:sp>
        <p:sp>
          <p:nvSpPr>
            <p:cNvPr id="419" name="Freeform 418"/>
            <p:cNvSpPr/>
            <p:nvPr/>
          </p:nvSpPr>
          <p:spPr>
            <a:xfrm rot="16200000" flipV="1">
              <a:off x="8666278" y="2433489"/>
              <a:ext cx="421347" cy="0"/>
            </a:xfrm>
            <a:custGeom>
              <a:avLst/>
              <a:gdLst>
                <a:gd name="connsiteX0" fmla="*/ 0 w 762000"/>
                <a:gd name="connsiteY0" fmla="*/ 0 h 0"/>
                <a:gd name="connsiteX1" fmla="*/ 762000 w 762000"/>
                <a:gd name="connsiteY1" fmla="*/ 0 h 0"/>
              </a:gdLst>
              <a:ahLst/>
              <a:cxnLst>
                <a:cxn ang="0">
                  <a:pos x="connsiteX0" y="connsiteY0"/>
                </a:cxn>
                <a:cxn ang="0">
                  <a:pos x="connsiteX1" y="connsiteY1"/>
                </a:cxn>
              </a:cxnLst>
              <a:rect l="l" t="t" r="r" b="b"/>
              <a:pathLst>
                <a:path w="762000">
                  <a:moveTo>
                    <a:pt x="0" y="0"/>
                  </a:moveTo>
                  <a:lnTo>
                    <a:pt x="762000" y="0"/>
                  </a:lnTo>
                </a:path>
              </a:pathLst>
            </a:custGeom>
            <a:ln w="9525">
              <a:solidFill>
                <a:schemeClr val="tx1"/>
              </a:solidFill>
              <a:prstDash val="dash"/>
              <a:headEnd type="none" w="med" len="med"/>
              <a:tailEnd type="triangle" w="sm"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ko-KR" altLang="en-US" sz="700"/>
            </a:p>
          </p:txBody>
        </p:sp>
      </p:grpSp>
      <p:sp>
        <p:nvSpPr>
          <p:cNvPr id="24" name="Rectangle 23"/>
          <p:cNvSpPr/>
          <p:nvPr/>
        </p:nvSpPr>
        <p:spPr>
          <a:xfrm>
            <a:off x="6519862" y="4318918"/>
            <a:ext cx="1162461" cy="367714"/>
          </a:xfrm>
          <a:prstGeom prst="rect">
            <a:avLst/>
          </a:prstGeom>
          <a:solidFill>
            <a:srgbClr val="E7F5D7"/>
          </a:solidFill>
          <a:ln>
            <a:solidFill>
              <a:schemeClr val="bg1">
                <a:lumMod val="50000"/>
              </a:schemeClr>
            </a:solidFill>
            <a:prstDash val="solid"/>
          </a:ln>
          <a:effectLst/>
        </p:spPr>
        <p:style>
          <a:lnRef idx="1">
            <a:schemeClr val="accent1"/>
          </a:lnRef>
          <a:fillRef idx="3">
            <a:schemeClr val="accent1"/>
          </a:fillRef>
          <a:effectRef idx="2">
            <a:schemeClr val="accent1"/>
          </a:effectRef>
          <a:fontRef idx="minor">
            <a:schemeClr val="lt1"/>
          </a:fontRef>
        </p:style>
        <p:txBody>
          <a:bodyPr lIns="0" tIns="18000" rIns="0" bIns="0" rtlCol="0" anchor="ctr"/>
          <a:lstStyle/>
          <a:p>
            <a:pPr algn="ctr"/>
            <a:r>
              <a:rPr lang="en-US" altLang="ko-KR" sz="700" dirty="0" smtClean="0">
                <a:solidFill>
                  <a:schemeClr val="tx1"/>
                </a:solidFill>
              </a:rPr>
              <a:t>Output Management</a:t>
            </a:r>
          </a:p>
          <a:p>
            <a:pPr algn="ctr"/>
            <a:r>
              <a:rPr lang="en-US" altLang="ko-KR" sz="700" dirty="0" smtClean="0">
                <a:solidFill>
                  <a:schemeClr val="tx1"/>
                </a:solidFill>
              </a:rPr>
              <a:t>(MCS)</a:t>
            </a:r>
            <a:endParaRPr lang="ko-KR" altLang="en-US" sz="700" dirty="0">
              <a:solidFill>
                <a:schemeClr val="tx1"/>
              </a:solidFill>
            </a:endParaRPr>
          </a:p>
        </p:txBody>
      </p:sp>
      <p:sp>
        <p:nvSpPr>
          <p:cNvPr id="421" name="Freeform 420"/>
          <p:cNvSpPr/>
          <p:nvPr/>
        </p:nvSpPr>
        <p:spPr>
          <a:xfrm rot="5400000">
            <a:off x="5790888" y="4504887"/>
            <a:ext cx="1082280" cy="0"/>
          </a:xfrm>
          <a:custGeom>
            <a:avLst/>
            <a:gdLst>
              <a:gd name="connsiteX0" fmla="*/ 0 w 762000"/>
              <a:gd name="connsiteY0" fmla="*/ 0 h 0"/>
              <a:gd name="connsiteX1" fmla="*/ 762000 w 762000"/>
              <a:gd name="connsiteY1" fmla="*/ 0 h 0"/>
            </a:gdLst>
            <a:ahLst/>
            <a:cxnLst>
              <a:cxn ang="0">
                <a:pos x="connsiteX0" y="connsiteY0"/>
              </a:cxn>
              <a:cxn ang="0">
                <a:pos x="connsiteX1" y="connsiteY1"/>
              </a:cxn>
            </a:cxnLst>
            <a:rect l="l" t="t" r="r" b="b"/>
            <a:pathLst>
              <a:path w="762000">
                <a:moveTo>
                  <a:pt x="0" y="0"/>
                </a:moveTo>
                <a:lnTo>
                  <a:pt x="762000" y="0"/>
                </a:lnTo>
              </a:path>
            </a:pathLst>
          </a:custGeom>
          <a:ln w="9525">
            <a:solidFill>
              <a:schemeClr val="tx1"/>
            </a:solidFill>
            <a:prstDash val="dash"/>
            <a:headEnd type="none" w="med" len="med"/>
            <a:tailEnd type="triangle" w="sm"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ko-KR" altLang="en-US" sz="700"/>
          </a:p>
        </p:txBody>
      </p:sp>
      <p:grpSp>
        <p:nvGrpSpPr>
          <p:cNvPr id="422" name="Group 421"/>
          <p:cNvGrpSpPr/>
          <p:nvPr/>
        </p:nvGrpSpPr>
        <p:grpSpPr>
          <a:xfrm>
            <a:off x="8010939" y="1507225"/>
            <a:ext cx="1037883" cy="720000"/>
            <a:chOff x="7990180" y="1583425"/>
            <a:chExt cx="1037883" cy="720000"/>
          </a:xfrm>
        </p:grpSpPr>
        <p:sp>
          <p:nvSpPr>
            <p:cNvPr id="200" name="Rectangle 199"/>
            <p:cNvSpPr/>
            <p:nvPr/>
          </p:nvSpPr>
          <p:spPr>
            <a:xfrm>
              <a:off x="7990180" y="1583425"/>
              <a:ext cx="1037883" cy="720000"/>
            </a:xfrm>
            <a:prstGeom prst="rect">
              <a:avLst/>
            </a:prstGeom>
            <a:solidFill>
              <a:srgbClr val="E7F5D7"/>
            </a:solidFill>
            <a:ln>
              <a:solidFill>
                <a:schemeClr val="bg1">
                  <a:lumMod val="50000"/>
                </a:schemeClr>
              </a:solidFill>
              <a:prstDash val="solid"/>
            </a:ln>
            <a:effectLst/>
          </p:spPr>
          <p:style>
            <a:lnRef idx="1">
              <a:schemeClr val="accent1"/>
            </a:lnRef>
            <a:fillRef idx="3">
              <a:schemeClr val="accent1"/>
            </a:fillRef>
            <a:effectRef idx="2">
              <a:schemeClr val="accent1"/>
            </a:effectRef>
            <a:fontRef idx="minor">
              <a:schemeClr val="lt1"/>
            </a:fontRef>
          </p:style>
          <p:txBody>
            <a:bodyPr lIns="0" tIns="18000" rIns="0" bIns="0" rtlCol="0" anchor="t"/>
            <a:lstStyle/>
            <a:p>
              <a:pPr algn="ctr"/>
              <a:r>
                <a:rPr lang="en-US" altLang="ko-KR" sz="700" dirty="0">
                  <a:solidFill>
                    <a:schemeClr val="tx1"/>
                  </a:solidFill>
                </a:rPr>
                <a:t>Policy Admin Systems</a:t>
              </a:r>
              <a:endParaRPr lang="ko-KR" altLang="en-US" sz="700" dirty="0">
                <a:solidFill>
                  <a:schemeClr val="tx1"/>
                </a:solidFill>
              </a:endParaRPr>
            </a:p>
          </p:txBody>
        </p:sp>
        <p:grpSp>
          <p:nvGrpSpPr>
            <p:cNvPr id="201" name="Group 200"/>
            <p:cNvGrpSpPr/>
            <p:nvPr/>
          </p:nvGrpSpPr>
          <p:grpSpPr>
            <a:xfrm>
              <a:off x="8094731" y="1773750"/>
              <a:ext cx="828780" cy="467722"/>
              <a:chOff x="8083345" y="1869000"/>
              <a:chExt cx="828780" cy="467722"/>
            </a:xfrm>
          </p:grpSpPr>
          <p:grpSp>
            <p:nvGrpSpPr>
              <p:cNvPr id="202" name="Group 201"/>
              <p:cNvGrpSpPr/>
              <p:nvPr/>
            </p:nvGrpSpPr>
            <p:grpSpPr>
              <a:xfrm>
                <a:off x="8083345" y="1869000"/>
                <a:ext cx="212830" cy="467722"/>
                <a:chOff x="8083345" y="1869000"/>
                <a:chExt cx="212830" cy="467722"/>
              </a:xfrm>
            </p:grpSpPr>
            <p:pic>
              <p:nvPicPr>
                <p:cNvPr id="209" name="Picture 208"/>
                <p:cNvPicPr>
                  <a:picLocks noChangeAspect="1"/>
                </p:cNvPicPr>
                <p:nvPr/>
              </p:nvPicPr>
              <p:blipFill rotWithShape="1">
                <a:blip r:embed="rId6" cstate="screen">
                  <a:extLst>
                    <a:ext uri="{28A0092B-C50C-407E-A947-70E740481C1C}">
                      <a14:useLocalDpi xmlns:a14="http://schemas.microsoft.com/office/drawing/2010/main"/>
                    </a:ext>
                  </a:extLst>
                </a:blip>
                <a:srcRect l="22852" t="1" r="20625" b="4389"/>
                <a:stretch/>
              </p:blipFill>
              <p:spPr>
                <a:xfrm>
                  <a:off x="8083345" y="1869000"/>
                  <a:ext cx="212830" cy="360000"/>
                </a:xfrm>
                <a:prstGeom prst="rect">
                  <a:avLst/>
                </a:prstGeom>
              </p:spPr>
            </p:pic>
            <p:sp>
              <p:nvSpPr>
                <p:cNvPr id="210" name="TextBox 209"/>
                <p:cNvSpPr txBox="1"/>
                <p:nvPr/>
              </p:nvSpPr>
              <p:spPr>
                <a:xfrm>
                  <a:off x="8100794" y="2229000"/>
                  <a:ext cx="177934" cy="107722"/>
                </a:xfrm>
                <a:prstGeom prst="rect">
                  <a:avLst/>
                </a:prstGeom>
                <a:noFill/>
              </p:spPr>
              <p:txBody>
                <a:bodyPr wrap="none" lIns="0" tIns="0" rIns="0" bIns="0" rtlCol="0" anchor="t">
                  <a:spAutoFit/>
                </a:bodyPr>
                <a:lstStyle/>
                <a:p>
                  <a:pPr algn="ctr"/>
                  <a:r>
                    <a:rPr lang="en-US" altLang="ko-KR" sz="700" dirty="0" smtClean="0">
                      <a:solidFill>
                        <a:schemeClr val="tx1"/>
                      </a:solidFill>
                      <a:latin typeface="Arial" pitchFamily="34" charset="0"/>
                      <a:cs typeface="Arial" pitchFamily="34" charset="0"/>
                    </a:rPr>
                    <a:t>RLS</a:t>
                  </a:r>
                  <a:endParaRPr lang="en-US" altLang="ko-KR" sz="700" dirty="0">
                    <a:solidFill>
                      <a:schemeClr val="tx1"/>
                    </a:solidFill>
                    <a:latin typeface="Arial" pitchFamily="34" charset="0"/>
                    <a:cs typeface="Arial" pitchFamily="34" charset="0"/>
                  </a:endParaRPr>
                </a:p>
              </p:txBody>
            </p:sp>
          </p:grpSp>
          <p:grpSp>
            <p:nvGrpSpPr>
              <p:cNvPr id="203" name="Group 202"/>
              <p:cNvGrpSpPr/>
              <p:nvPr/>
            </p:nvGrpSpPr>
            <p:grpSpPr>
              <a:xfrm>
                <a:off x="8387931" y="1869000"/>
                <a:ext cx="219612" cy="467722"/>
                <a:chOff x="8365706" y="1869000"/>
                <a:chExt cx="219612" cy="467722"/>
              </a:xfrm>
            </p:grpSpPr>
            <p:pic>
              <p:nvPicPr>
                <p:cNvPr id="207" name="Picture 206"/>
                <p:cNvPicPr>
                  <a:picLocks noChangeAspect="1"/>
                </p:cNvPicPr>
                <p:nvPr/>
              </p:nvPicPr>
              <p:blipFill rotWithShape="1">
                <a:blip r:embed="rId6" cstate="screen">
                  <a:extLst>
                    <a:ext uri="{28A0092B-C50C-407E-A947-70E740481C1C}">
                      <a14:useLocalDpi xmlns:a14="http://schemas.microsoft.com/office/drawing/2010/main"/>
                    </a:ext>
                  </a:extLst>
                </a:blip>
                <a:srcRect l="22852" t="1" r="20625" b="4389"/>
                <a:stretch/>
              </p:blipFill>
              <p:spPr>
                <a:xfrm>
                  <a:off x="8369095" y="1869000"/>
                  <a:ext cx="212830" cy="360000"/>
                </a:xfrm>
                <a:prstGeom prst="rect">
                  <a:avLst/>
                </a:prstGeom>
              </p:spPr>
            </p:pic>
            <p:sp>
              <p:nvSpPr>
                <p:cNvPr id="208" name="TextBox 207"/>
                <p:cNvSpPr txBox="1"/>
                <p:nvPr/>
              </p:nvSpPr>
              <p:spPr>
                <a:xfrm>
                  <a:off x="8365706" y="2229000"/>
                  <a:ext cx="219612" cy="107722"/>
                </a:xfrm>
                <a:prstGeom prst="rect">
                  <a:avLst/>
                </a:prstGeom>
                <a:noFill/>
              </p:spPr>
              <p:txBody>
                <a:bodyPr wrap="none" lIns="0" tIns="0" rIns="0" bIns="0" rtlCol="0" anchor="t">
                  <a:spAutoFit/>
                </a:bodyPr>
                <a:lstStyle/>
                <a:p>
                  <a:pPr algn="ctr"/>
                  <a:r>
                    <a:rPr lang="en-US" altLang="ko-KR" sz="700" dirty="0" smtClean="0">
                      <a:solidFill>
                        <a:schemeClr val="tx1"/>
                      </a:solidFill>
                      <a:latin typeface="Arial" pitchFamily="34" charset="0"/>
                      <a:cs typeface="Arial" pitchFamily="34" charset="0"/>
                    </a:rPr>
                    <a:t>G400</a:t>
                  </a:r>
                  <a:endParaRPr lang="en-US" altLang="ko-KR" sz="700" dirty="0">
                    <a:solidFill>
                      <a:schemeClr val="tx1"/>
                    </a:solidFill>
                    <a:latin typeface="Arial" pitchFamily="34" charset="0"/>
                    <a:cs typeface="Arial" pitchFamily="34" charset="0"/>
                  </a:endParaRPr>
                </a:p>
              </p:txBody>
            </p:sp>
          </p:grpSp>
          <p:grpSp>
            <p:nvGrpSpPr>
              <p:cNvPr id="204" name="Group 203"/>
              <p:cNvGrpSpPr/>
              <p:nvPr/>
            </p:nvGrpSpPr>
            <p:grpSpPr>
              <a:xfrm>
                <a:off x="8699295" y="1869000"/>
                <a:ext cx="212830" cy="467722"/>
                <a:chOff x="8699295" y="1869000"/>
                <a:chExt cx="212830" cy="467722"/>
              </a:xfrm>
            </p:grpSpPr>
            <p:pic>
              <p:nvPicPr>
                <p:cNvPr id="205" name="Picture 204"/>
                <p:cNvPicPr>
                  <a:picLocks noChangeAspect="1"/>
                </p:cNvPicPr>
                <p:nvPr/>
              </p:nvPicPr>
              <p:blipFill rotWithShape="1">
                <a:blip r:embed="rId6" cstate="screen">
                  <a:extLst>
                    <a:ext uri="{28A0092B-C50C-407E-A947-70E740481C1C}">
                      <a14:useLocalDpi xmlns:a14="http://schemas.microsoft.com/office/drawing/2010/main"/>
                    </a:ext>
                  </a:extLst>
                </a:blip>
                <a:srcRect l="22852" t="1" r="20625" b="4389"/>
                <a:stretch/>
              </p:blipFill>
              <p:spPr>
                <a:xfrm>
                  <a:off x="8699295" y="1869000"/>
                  <a:ext cx="212830" cy="360000"/>
                </a:xfrm>
                <a:prstGeom prst="rect">
                  <a:avLst/>
                </a:prstGeom>
              </p:spPr>
            </p:pic>
            <p:sp>
              <p:nvSpPr>
                <p:cNvPr id="206" name="TextBox 205"/>
                <p:cNvSpPr txBox="1"/>
                <p:nvPr/>
              </p:nvSpPr>
              <p:spPr>
                <a:xfrm>
                  <a:off x="8743996" y="2229000"/>
                  <a:ext cx="123432" cy="107722"/>
                </a:xfrm>
                <a:prstGeom prst="rect">
                  <a:avLst/>
                </a:prstGeom>
                <a:noFill/>
              </p:spPr>
              <p:txBody>
                <a:bodyPr wrap="none" lIns="0" tIns="0" rIns="0" bIns="0" rtlCol="0" anchor="t">
                  <a:spAutoFit/>
                </a:bodyPr>
                <a:lstStyle/>
                <a:p>
                  <a:pPr algn="ctr"/>
                  <a:r>
                    <a:rPr lang="en-US" altLang="ko-KR" sz="700" dirty="0" smtClean="0">
                      <a:solidFill>
                        <a:schemeClr val="tx1"/>
                      </a:solidFill>
                      <a:latin typeface="Arial" pitchFamily="34" charset="0"/>
                      <a:cs typeface="Arial" pitchFamily="34" charset="0"/>
                    </a:rPr>
                    <a:t>EB</a:t>
                  </a:r>
                  <a:endParaRPr lang="en-US" altLang="ko-KR" sz="700" dirty="0">
                    <a:solidFill>
                      <a:schemeClr val="tx1"/>
                    </a:solidFill>
                    <a:latin typeface="Arial" pitchFamily="34" charset="0"/>
                    <a:cs typeface="Arial" pitchFamily="34" charset="0"/>
                  </a:endParaRPr>
                </a:p>
              </p:txBody>
            </p:sp>
          </p:grpSp>
        </p:grpSp>
      </p:grpSp>
      <p:sp>
        <p:nvSpPr>
          <p:cNvPr id="425" name="Freeform 424"/>
          <p:cNvSpPr/>
          <p:nvPr/>
        </p:nvSpPr>
        <p:spPr>
          <a:xfrm>
            <a:off x="7682320" y="3390923"/>
            <a:ext cx="1133068" cy="412140"/>
          </a:xfrm>
          <a:custGeom>
            <a:avLst/>
            <a:gdLst>
              <a:gd name="connsiteX0" fmla="*/ 0 w 1185863"/>
              <a:gd name="connsiteY0" fmla="*/ 85725 h 85725"/>
              <a:gd name="connsiteX1" fmla="*/ 1185863 w 1185863"/>
              <a:gd name="connsiteY1" fmla="*/ 85725 h 85725"/>
              <a:gd name="connsiteX2" fmla="*/ 1185863 w 1185863"/>
              <a:gd name="connsiteY2" fmla="*/ 0 h 85725"/>
            </a:gdLst>
            <a:ahLst/>
            <a:cxnLst>
              <a:cxn ang="0">
                <a:pos x="connsiteX0" y="connsiteY0"/>
              </a:cxn>
              <a:cxn ang="0">
                <a:pos x="connsiteX1" y="connsiteY1"/>
              </a:cxn>
              <a:cxn ang="0">
                <a:pos x="connsiteX2" y="connsiteY2"/>
              </a:cxn>
            </a:cxnLst>
            <a:rect l="l" t="t" r="r" b="b"/>
            <a:pathLst>
              <a:path w="1185863" h="85725">
                <a:moveTo>
                  <a:pt x="0" y="85725"/>
                </a:moveTo>
                <a:lnTo>
                  <a:pt x="1185863" y="85725"/>
                </a:lnTo>
                <a:lnTo>
                  <a:pt x="1185863" y="0"/>
                </a:lnTo>
              </a:path>
            </a:pathLst>
          </a:custGeom>
          <a:ln w="9525">
            <a:solidFill>
              <a:schemeClr val="tx1"/>
            </a:solidFill>
            <a:prstDash val="dash"/>
            <a:headEnd type="none" w="med" len="med"/>
            <a:tailEnd type="triangle" w="sm"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ko-KR" altLang="en-US" sz="700"/>
          </a:p>
        </p:txBody>
      </p:sp>
      <p:sp>
        <p:nvSpPr>
          <p:cNvPr id="355" name="Rounded Rectangle 354"/>
          <p:cNvSpPr/>
          <p:nvPr/>
        </p:nvSpPr>
        <p:spPr>
          <a:xfrm>
            <a:off x="7971172" y="2973877"/>
            <a:ext cx="506078" cy="431413"/>
          </a:xfrm>
          <a:prstGeom prst="roundRect">
            <a:avLst>
              <a:gd name="adj" fmla="val 8816"/>
            </a:avLst>
          </a:prstGeom>
          <a:solidFill>
            <a:srgbClr val="C00000"/>
          </a:solidFill>
          <a:ln>
            <a:noFill/>
          </a:ln>
          <a:effectLst>
            <a:outerShdw blurRad="63500" sx="102000" sy="102000" algn="ct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altLang="ko-KR" sz="700" dirty="0">
                <a:solidFill>
                  <a:schemeClr val="bg1"/>
                </a:solidFill>
              </a:rPr>
              <a:t>ETL a</a:t>
            </a:r>
            <a:r>
              <a:rPr lang="en-US" sz="700" dirty="0">
                <a:solidFill>
                  <a:schemeClr val="bg1"/>
                </a:solidFill>
              </a:rPr>
              <a:t>llows</a:t>
            </a:r>
            <a:br>
              <a:rPr lang="en-US" sz="700" dirty="0">
                <a:solidFill>
                  <a:schemeClr val="bg1"/>
                </a:solidFill>
              </a:rPr>
            </a:br>
            <a:r>
              <a:rPr lang="en-US" sz="700" dirty="0">
                <a:solidFill>
                  <a:schemeClr val="bg1"/>
                </a:solidFill>
              </a:rPr>
              <a:t>E2E data integration</a:t>
            </a:r>
          </a:p>
        </p:txBody>
      </p:sp>
      <p:cxnSp>
        <p:nvCxnSpPr>
          <p:cNvPr id="428" name="Straight Connector 37"/>
          <p:cNvCxnSpPr>
            <a:stCxn id="115" idx="0"/>
            <a:endCxn id="94" idx="3"/>
          </p:cNvCxnSpPr>
          <p:nvPr/>
        </p:nvCxnSpPr>
        <p:spPr>
          <a:xfrm rot="16200000" flipV="1">
            <a:off x="3113058" y="4452286"/>
            <a:ext cx="279415" cy="182298"/>
          </a:xfrm>
          <a:prstGeom prst="bentConnector2">
            <a:avLst/>
          </a:prstGeom>
          <a:ln w="9525">
            <a:solidFill>
              <a:schemeClr val="tx1"/>
            </a:solidFill>
            <a:prstDash val="dash"/>
            <a:headEnd type="none" w="med" len="med"/>
            <a:tailEnd type="triangle" w="sm" len="sm"/>
          </a:ln>
          <a:effectLst/>
        </p:spPr>
        <p:style>
          <a:lnRef idx="2">
            <a:schemeClr val="accent1"/>
          </a:lnRef>
          <a:fillRef idx="0">
            <a:schemeClr val="accent1"/>
          </a:fillRef>
          <a:effectRef idx="1">
            <a:schemeClr val="accent1"/>
          </a:effectRef>
          <a:fontRef idx="minor">
            <a:schemeClr val="tx1"/>
          </a:fontRef>
        </p:style>
      </p:cxnSp>
      <p:sp>
        <p:nvSpPr>
          <p:cNvPr id="434" name="Freeform 433"/>
          <p:cNvSpPr/>
          <p:nvPr/>
        </p:nvSpPr>
        <p:spPr>
          <a:xfrm flipV="1">
            <a:off x="5435601" y="3752847"/>
            <a:ext cx="692490" cy="2012913"/>
          </a:xfrm>
          <a:custGeom>
            <a:avLst/>
            <a:gdLst>
              <a:gd name="connsiteX0" fmla="*/ 0 w 376237"/>
              <a:gd name="connsiteY0" fmla="*/ 0 h 359569"/>
              <a:gd name="connsiteX1" fmla="*/ 0 w 376237"/>
              <a:gd name="connsiteY1" fmla="*/ 359569 h 359569"/>
              <a:gd name="connsiteX2" fmla="*/ 376237 w 376237"/>
              <a:gd name="connsiteY2" fmla="*/ 359569 h 359569"/>
            </a:gdLst>
            <a:ahLst/>
            <a:cxnLst>
              <a:cxn ang="0">
                <a:pos x="connsiteX0" y="connsiteY0"/>
              </a:cxn>
              <a:cxn ang="0">
                <a:pos x="connsiteX1" y="connsiteY1"/>
              </a:cxn>
              <a:cxn ang="0">
                <a:pos x="connsiteX2" y="connsiteY2"/>
              </a:cxn>
            </a:cxnLst>
            <a:rect l="l" t="t" r="r" b="b"/>
            <a:pathLst>
              <a:path w="376237" h="359569">
                <a:moveTo>
                  <a:pt x="0" y="0"/>
                </a:moveTo>
                <a:lnTo>
                  <a:pt x="0" y="359569"/>
                </a:lnTo>
                <a:lnTo>
                  <a:pt x="376237" y="359569"/>
                </a:lnTo>
              </a:path>
            </a:pathLst>
          </a:custGeom>
          <a:ln w="9525">
            <a:solidFill>
              <a:srgbClr val="FF0000"/>
            </a:solidFill>
            <a:prstDash val="dash"/>
            <a:headEnd type="none" w="med" len="med"/>
            <a:tailEnd type="triangle" w="sm" len="sm"/>
          </a:ln>
          <a:effectLst/>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grpSp>
        <p:nvGrpSpPr>
          <p:cNvPr id="442" name="Group 441"/>
          <p:cNvGrpSpPr/>
          <p:nvPr/>
        </p:nvGrpSpPr>
        <p:grpSpPr>
          <a:xfrm>
            <a:off x="3798764" y="2359612"/>
            <a:ext cx="1585053" cy="3044902"/>
            <a:chOff x="3725499" y="2359612"/>
            <a:chExt cx="1585053" cy="3044902"/>
          </a:xfrm>
        </p:grpSpPr>
        <p:sp>
          <p:nvSpPr>
            <p:cNvPr id="219" name="Rectangle 218"/>
            <p:cNvSpPr/>
            <p:nvPr/>
          </p:nvSpPr>
          <p:spPr>
            <a:xfrm>
              <a:off x="3725499" y="2359612"/>
              <a:ext cx="1585053" cy="3044902"/>
            </a:xfrm>
            <a:prstGeom prst="rect">
              <a:avLst/>
            </a:prstGeom>
            <a:solidFill>
              <a:srgbClr val="E8EEF4"/>
            </a:solidFill>
            <a:ln>
              <a:solidFill>
                <a:schemeClr val="bg1">
                  <a:lumMod val="50000"/>
                </a:schemeClr>
              </a:solidFill>
              <a:prstDash val="solid"/>
            </a:ln>
            <a:effectLst/>
          </p:spPr>
          <p:style>
            <a:lnRef idx="1">
              <a:schemeClr val="accent1"/>
            </a:lnRef>
            <a:fillRef idx="3">
              <a:schemeClr val="accent1"/>
            </a:fillRef>
            <a:effectRef idx="2">
              <a:schemeClr val="accent1"/>
            </a:effectRef>
            <a:fontRef idx="minor">
              <a:schemeClr val="lt1"/>
            </a:fontRef>
          </p:style>
          <p:txBody>
            <a:bodyPr lIns="0" tIns="18000" rIns="0" bIns="0" rtlCol="0" anchor="t"/>
            <a:lstStyle/>
            <a:p>
              <a:pPr algn="ctr"/>
              <a:r>
                <a:rPr lang="en-US" altLang="ko-KR" sz="700" dirty="0">
                  <a:solidFill>
                    <a:schemeClr val="tx1"/>
                  </a:solidFill>
                </a:rPr>
                <a:t>FINEOS Server Cluster</a:t>
              </a:r>
            </a:p>
            <a:p>
              <a:pPr algn="ctr"/>
              <a:r>
                <a:rPr lang="en-US" altLang="ko-KR" sz="700" dirty="0">
                  <a:solidFill>
                    <a:schemeClr val="tx1"/>
                  </a:solidFill>
                </a:rPr>
                <a:t>(JBOSS)</a:t>
              </a:r>
              <a:endParaRPr lang="ko-KR" altLang="en-US" sz="700" dirty="0">
                <a:solidFill>
                  <a:schemeClr val="tx1"/>
                </a:solidFill>
              </a:endParaRPr>
            </a:p>
          </p:txBody>
        </p:sp>
        <p:grpSp>
          <p:nvGrpSpPr>
            <p:cNvPr id="440" name="Group 439"/>
            <p:cNvGrpSpPr/>
            <p:nvPr/>
          </p:nvGrpSpPr>
          <p:grpSpPr>
            <a:xfrm>
              <a:off x="3775491" y="2613581"/>
              <a:ext cx="1485068" cy="2718254"/>
              <a:chOff x="3761843" y="2613581"/>
              <a:chExt cx="1485068" cy="2718254"/>
            </a:xfrm>
          </p:grpSpPr>
          <p:grpSp>
            <p:nvGrpSpPr>
              <p:cNvPr id="48" name="Group 47"/>
              <p:cNvGrpSpPr/>
              <p:nvPr/>
            </p:nvGrpSpPr>
            <p:grpSpPr>
              <a:xfrm>
                <a:off x="3761843" y="3720709"/>
                <a:ext cx="1485068" cy="504000"/>
                <a:chOff x="3761843" y="3711117"/>
                <a:chExt cx="1485068" cy="504000"/>
              </a:xfrm>
            </p:grpSpPr>
            <p:sp>
              <p:nvSpPr>
                <p:cNvPr id="49" name="Rectangle 48"/>
                <p:cNvSpPr/>
                <p:nvPr/>
              </p:nvSpPr>
              <p:spPr>
                <a:xfrm>
                  <a:off x="3761843" y="3711117"/>
                  <a:ext cx="1485068" cy="504000"/>
                </a:xfrm>
                <a:prstGeom prst="rect">
                  <a:avLst/>
                </a:prstGeom>
                <a:noFill/>
                <a:ln>
                  <a:solidFill>
                    <a:schemeClr val="bg1">
                      <a:lumMod val="50000"/>
                    </a:schemeClr>
                  </a:solidFill>
                  <a:prstDash val="sysDash"/>
                </a:ln>
                <a:effectLst/>
              </p:spPr>
              <p:style>
                <a:lnRef idx="1">
                  <a:schemeClr val="accent1"/>
                </a:lnRef>
                <a:fillRef idx="3">
                  <a:schemeClr val="accent1"/>
                </a:fillRef>
                <a:effectRef idx="2">
                  <a:schemeClr val="accent1"/>
                </a:effectRef>
                <a:fontRef idx="minor">
                  <a:schemeClr val="lt1"/>
                </a:fontRef>
              </p:style>
              <p:txBody>
                <a:bodyPr lIns="0" tIns="18000" rIns="0" bIns="0" rtlCol="0" anchor="t"/>
                <a:lstStyle/>
                <a:p>
                  <a:pPr algn="ctr"/>
                  <a:r>
                    <a:rPr lang="en-US" altLang="ko-KR" sz="700" dirty="0" smtClean="0">
                      <a:solidFill>
                        <a:schemeClr val="tx1"/>
                      </a:solidFill>
                    </a:rPr>
                    <a:t>Application Server (VM)</a:t>
                  </a:r>
                  <a:endParaRPr lang="ko-KR" altLang="en-US" sz="700" dirty="0">
                    <a:solidFill>
                      <a:schemeClr val="tx1"/>
                    </a:solidFill>
                  </a:endParaRPr>
                </a:p>
              </p:txBody>
            </p:sp>
            <p:grpSp>
              <p:nvGrpSpPr>
                <p:cNvPr id="50" name="Group 49"/>
                <p:cNvGrpSpPr/>
                <p:nvPr/>
              </p:nvGrpSpPr>
              <p:grpSpPr>
                <a:xfrm>
                  <a:off x="3802952" y="3871317"/>
                  <a:ext cx="1389720" cy="280471"/>
                  <a:chOff x="3807179" y="2773781"/>
                  <a:chExt cx="1389720" cy="280471"/>
                </a:xfrm>
              </p:grpSpPr>
              <p:grpSp>
                <p:nvGrpSpPr>
                  <p:cNvPr id="51" name="Group 50"/>
                  <p:cNvGrpSpPr/>
                  <p:nvPr/>
                </p:nvGrpSpPr>
                <p:grpSpPr>
                  <a:xfrm>
                    <a:off x="3807179" y="2773781"/>
                    <a:ext cx="770695" cy="280471"/>
                    <a:chOff x="3807179" y="2773781"/>
                    <a:chExt cx="770695" cy="280471"/>
                  </a:xfrm>
                </p:grpSpPr>
                <p:pic>
                  <p:nvPicPr>
                    <p:cNvPr id="55" name="Picture 54"/>
                    <p:cNvPicPr>
                      <a:picLocks noChangeAspect="1"/>
                    </p:cNvPicPr>
                    <p:nvPr/>
                  </p:nvPicPr>
                  <p:blipFill rotWithShape="1">
                    <a:blip r:embed="rId5" cstate="screen">
                      <a:extLst>
                        <a:ext uri="{28A0092B-C50C-407E-A947-70E740481C1C}">
                          <a14:useLocalDpi xmlns:a14="http://schemas.microsoft.com/office/drawing/2010/main"/>
                        </a:ext>
                      </a:extLst>
                    </a:blip>
                    <a:srcRect l="14044" r="7831"/>
                    <a:stretch/>
                  </p:blipFill>
                  <p:spPr>
                    <a:xfrm flipH="1">
                      <a:off x="3807179" y="2788015"/>
                      <a:ext cx="196875" cy="252000"/>
                    </a:xfrm>
                    <a:prstGeom prst="rect">
                      <a:avLst/>
                    </a:prstGeom>
                  </p:spPr>
                </p:pic>
                <p:sp>
                  <p:nvSpPr>
                    <p:cNvPr id="56" name="TextBox 55"/>
                    <p:cNvSpPr txBox="1"/>
                    <p:nvPr/>
                  </p:nvSpPr>
                  <p:spPr>
                    <a:xfrm>
                      <a:off x="4044412" y="2773781"/>
                      <a:ext cx="533462" cy="280471"/>
                    </a:xfrm>
                    <a:prstGeom prst="rect">
                      <a:avLst/>
                    </a:prstGeom>
                    <a:solidFill>
                      <a:schemeClr val="bg1"/>
                    </a:solidFill>
                    <a:ln>
                      <a:solidFill>
                        <a:schemeClr val="bg1">
                          <a:lumMod val="75000"/>
                        </a:schemeClr>
                      </a:solidFill>
                    </a:ln>
                  </p:spPr>
                  <p:txBody>
                    <a:bodyPr wrap="none" lIns="0" tIns="0" rIns="0" bIns="0" rtlCol="0" anchor="ctr">
                      <a:noAutofit/>
                    </a:bodyPr>
                    <a:lstStyle/>
                    <a:p>
                      <a:pPr algn="ctr"/>
                      <a:r>
                        <a:rPr lang="en-US" altLang="ko-KR" sz="700" dirty="0" smtClean="0">
                          <a:solidFill>
                            <a:schemeClr val="tx1"/>
                          </a:solidFill>
                          <a:latin typeface="Arial" pitchFamily="34" charset="0"/>
                          <a:cs typeface="Arial" pitchFamily="34" charset="0"/>
                        </a:rPr>
                        <a:t>Malaysia</a:t>
                      </a:r>
                      <a:endParaRPr lang="ko-KR" altLang="en-US" sz="700" dirty="0" smtClean="0">
                        <a:solidFill>
                          <a:schemeClr val="tx1"/>
                        </a:solidFill>
                        <a:latin typeface="Arial" pitchFamily="34" charset="0"/>
                        <a:cs typeface="Arial" pitchFamily="34" charset="0"/>
                      </a:endParaRPr>
                    </a:p>
                  </p:txBody>
                </p:sp>
              </p:grpSp>
              <p:sp>
                <p:nvSpPr>
                  <p:cNvPr id="54" name="TextBox 53"/>
                  <p:cNvSpPr txBox="1"/>
                  <p:nvPr/>
                </p:nvSpPr>
                <p:spPr>
                  <a:xfrm>
                    <a:off x="4663437" y="2773781"/>
                    <a:ext cx="533462" cy="280471"/>
                  </a:xfrm>
                  <a:prstGeom prst="rect">
                    <a:avLst/>
                  </a:prstGeom>
                  <a:solidFill>
                    <a:schemeClr val="bg1"/>
                  </a:solidFill>
                  <a:ln>
                    <a:solidFill>
                      <a:schemeClr val="bg1">
                        <a:lumMod val="75000"/>
                      </a:schemeClr>
                    </a:solidFill>
                  </a:ln>
                </p:spPr>
                <p:txBody>
                  <a:bodyPr wrap="none" lIns="0" tIns="0" rIns="0" bIns="0" rtlCol="0" anchor="ctr">
                    <a:noAutofit/>
                  </a:bodyPr>
                  <a:lstStyle/>
                  <a:p>
                    <a:pPr algn="ctr"/>
                    <a:r>
                      <a:rPr lang="en-US" altLang="ko-KR" sz="700" dirty="0" smtClean="0">
                        <a:solidFill>
                          <a:schemeClr val="tx1"/>
                        </a:solidFill>
                        <a:latin typeface="Arial" pitchFamily="34" charset="0"/>
                        <a:cs typeface="Arial" pitchFamily="34" charset="0"/>
                      </a:rPr>
                      <a:t>Thailand</a:t>
                    </a:r>
                    <a:endParaRPr lang="ko-KR" altLang="en-US" sz="700" dirty="0" smtClean="0">
                      <a:solidFill>
                        <a:schemeClr val="tx1"/>
                      </a:solidFill>
                      <a:latin typeface="Arial" pitchFamily="34" charset="0"/>
                      <a:cs typeface="Arial" pitchFamily="34" charset="0"/>
                    </a:endParaRPr>
                  </a:p>
                </p:txBody>
              </p:sp>
            </p:grpSp>
          </p:grpSp>
          <p:grpSp>
            <p:nvGrpSpPr>
              <p:cNvPr id="57" name="Group 56"/>
              <p:cNvGrpSpPr/>
              <p:nvPr/>
            </p:nvGrpSpPr>
            <p:grpSpPr>
              <a:xfrm>
                <a:off x="3761843" y="4274273"/>
                <a:ext cx="1485068" cy="504000"/>
                <a:chOff x="3761843" y="4262553"/>
                <a:chExt cx="1485068" cy="504000"/>
              </a:xfrm>
            </p:grpSpPr>
            <p:sp>
              <p:nvSpPr>
                <p:cNvPr id="58" name="Rectangle 57"/>
                <p:cNvSpPr/>
                <p:nvPr/>
              </p:nvSpPr>
              <p:spPr>
                <a:xfrm>
                  <a:off x="3761843" y="4262553"/>
                  <a:ext cx="1485068" cy="504000"/>
                </a:xfrm>
                <a:prstGeom prst="rect">
                  <a:avLst/>
                </a:prstGeom>
                <a:noFill/>
                <a:ln>
                  <a:solidFill>
                    <a:schemeClr val="bg1">
                      <a:lumMod val="50000"/>
                    </a:schemeClr>
                  </a:solidFill>
                  <a:prstDash val="sysDash"/>
                </a:ln>
                <a:effectLst/>
              </p:spPr>
              <p:style>
                <a:lnRef idx="1">
                  <a:schemeClr val="accent1"/>
                </a:lnRef>
                <a:fillRef idx="3">
                  <a:schemeClr val="accent1"/>
                </a:fillRef>
                <a:effectRef idx="2">
                  <a:schemeClr val="accent1"/>
                </a:effectRef>
                <a:fontRef idx="minor">
                  <a:schemeClr val="lt1"/>
                </a:fontRef>
              </p:style>
              <p:txBody>
                <a:bodyPr lIns="0" tIns="18000" rIns="0" bIns="0" rtlCol="0" anchor="t"/>
                <a:lstStyle/>
                <a:p>
                  <a:pPr algn="ctr"/>
                  <a:r>
                    <a:rPr lang="en-US" altLang="ko-KR" sz="700" dirty="0" smtClean="0">
                      <a:solidFill>
                        <a:schemeClr val="tx1"/>
                      </a:solidFill>
                    </a:rPr>
                    <a:t>Application Server (VM)</a:t>
                  </a:r>
                  <a:endParaRPr lang="ko-KR" altLang="en-US" sz="700" dirty="0">
                    <a:solidFill>
                      <a:schemeClr val="tx1"/>
                    </a:solidFill>
                  </a:endParaRPr>
                </a:p>
              </p:txBody>
            </p:sp>
            <p:grpSp>
              <p:nvGrpSpPr>
                <p:cNvPr id="59" name="Group 58"/>
                <p:cNvGrpSpPr/>
                <p:nvPr/>
              </p:nvGrpSpPr>
              <p:grpSpPr>
                <a:xfrm>
                  <a:off x="3802952" y="4422753"/>
                  <a:ext cx="1389720" cy="280471"/>
                  <a:chOff x="3807179" y="2773781"/>
                  <a:chExt cx="1389720" cy="280471"/>
                </a:xfrm>
              </p:grpSpPr>
              <p:grpSp>
                <p:nvGrpSpPr>
                  <p:cNvPr id="60" name="Group 59"/>
                  <p:cNvGrpSpPr/>
                  <p:nvPr/>
                </p:nvGrpSpPr>
                <p:grpSpPr>
                  <a:xfrm>
                    <a:off x="3807179" y="2773781"/>
                    <a:ext cx="770695" cy="280471"/>
                    <a:chOff x="3807179" y="2773781"/>
                    <a:chExt cx="770695" cy="280471"/>
                  </a:xfrm>
                </p:grpSpPr>
                <p:pic>
                  <p:nvPicPr>
                    <p:cNvPr id="64" name="Picture 63"/>
                    <p:cNvPicPr>
                      <a:picLocks noChangeAspect="1"/>
                    </p:cNvPicPr>
                    <p:nvPr/>
                  </p:nvPicPr>
                  <p:blipFill rotWithShape="1">
                    <a:blip r:embed="rId5" cstate="screen">
                      <a:extLst>
                        <a:ext uri="{28A0092B-C50C-407E-A947-70E740481C1C}">
                          <a14:useLocalDpi xmlns:a14="http://schemas.microsoft.com/office/drawing/2010/main"/>
                        </a:ext>
                      </a:extLst>
                    </a:blip>
                    <a:srcRect l="14044" r="7831"/>
                    <a:stretch/>
                  </p:blipFill>
                  <p:spPr>
                    <a:xfrm flipH="1">
                      <a:off x="3807179" y="2788015"/>
                      <a:ext cx="196875" cy="252000"/>
                    </a:xfrm>
                    <a:prstGeom prst="rect">
                      <a:avLst/>
                    </a:prstGeom>
                  </p:spPr>
                </p:pic>
                <p:sp>
                  <p:nvSpPr>
                    <p:cNvPr id="65" name="TextBox 64"/>
                    <p:cNvSpPr txBox="1"/>
                    <p:nvPr/>
                  </p:nvSpPr>
                  <p:spPr>
                    <a:xfrm>
                      <a:off x="4044412" y="2773781"/>
                      <a:ext cx="533462" cy="280471"/>
                    </a:xfrm>
                    <a:prstGeom prst="rect">
                      <a:avLst/>
                    </a:prstGeom>
                    <a:solidFill>
                      <a:schemeClr val="bg1"/>
                    </a:solidFill>
                    <a:ln>
                      <a:solidFill>
                        <a:schemeClr val="bg1">
                          <a:lumMod val="75000"/>
                        </a:schemeClr>
                      </a:solidFill>
                    </a:ln>
                  </p:spPr>
                  <p:txBody>
                    <a:bodyPr wrap="none" lIns="0" tIns="0" rIns="0" bIns="0" rtlCol="0" anchor="ctr">
                      <a:noAutofit/>
                    </a:bodyPr>
                    <a:lstStyle/>
                    <a:p>
                      <a:pPr algn="ctr"/>
                      <a:r>
                        <a:rPr lang="en-US" altLang="ko-KR" sz="700" dirty="0" smtClean="0">
                          <a:solidFill>
                            <a:schemeClr val="tx1"/>
                          </a:solidFill>
                          <a:latin typeface="Arial" pitchFamily="34" charset="0"/>
                          <a:cs typeface="Arial" pitchFamily="34" charset="0"/>
                        </a:rPr>
                        <a:t>Singapore</a:t>
                      </a:r>
                      <a:endParaRPr lang="ko-KR" altLang="en-US" sz="700" dirty="0" smtClean="0">
                        <a:solidFill>
                          <a:schemeClr val="tx1"/>
                        </a:solidFill>
                        <a:latin typeface="Arial" pitchFamily="34" charset="0"/>
                        <a:cs typeface="Arial" pitchFamily="34" charset="0"/>
                      </a:endParaRPr>
                    </a:p>
                  </p:txBody>
                </p:sp>
              </p:grpSp>
              <p:sp>
                <p:nvSpPr>
                  <p:cNvPr id="63" name="TextBox 62"/>
                  <p:cNvSpPr txBox="1"/>
                  <p:nvPr/>
                </p:nvSpPr>
                <p:spPr>
                  <a:xfrm>
                    <a:off x="4663437" y="2773781"/>
                    <a:ext cx="533462" cy="280471"/>
                  </a:xfrm>
                  <a:prstGeom prst="rect">
                    <a:avLst/>
                  </a:prstGeom>
                  <a:solidFill>
                    <a:schemeClr val="bg1"/>
                  </a:solidFill>
                  <a:ln>
                    <a:solidFill>
                      <a:schemeClr val="bg1">
                        <a:lumMod val="75000"/>
                      </a:schemeClr>
                    </a:solidFill>
                  </a:ln>
                </p:spPr>
                <p:txBody>
                  <a:bodyPr wrap="none" lIns="0" tIns="0" rIns="0" bIns="0" rtlCol="0" anchor="ctr">
                    <a:noAutofit/>
                  </a:bodyPr>
                  <a:lstStyle/>
                  <a:p>
                    <a:pPr algn="ctr"/>
                    <a:r>
                      <a:rPr lang="en-US" altLang="ko-KR" sz="700" dirty="0" smtClean="0">
                        <a:solidFill>
                          <a:schemeClr val="tx1"/>
                        </a:solidFill>
                        <a:latin typeface="Arial" pitchFamily="34" charset="0"/>
                        <a:cs typeface="Arial" pitchFamily="34" charset="0"/>
                      </a:rPr>
                      <a:t>Thailand</a:t>
                    </a:r>
                    <a:endParaRPr lang="ko-KR" altLang="en-US" sz="700" dirty="0" smtClean="0">
                      <a:solidFill>
                        <a:schemeClr val="tx1"/>
                      </a:solidFill>
                      <a:latin typeface="Arial" pitchFamily="34" charset="0"/>
                      <a:cs typeface="Arial" pitchFamily="34" charset="0"/>
                    </a:endParaRPr>
                  </a:p>
                </p:txBody>
              </p:sp>
            </p:grpSp>
          </p:grpSp>
          <p:grpSp>
            <p:nvGrpSpPr>
              <p:cNvPr id="66" name="Group 65"/>
              <p:cNvGrpSpPr/>
              <p:nvPr/>
            </p:nvGrpSpPr>
            <p:grpSpPr>
              <a:xfrm>
                <a:off x="3761843" y="4827835"/>
                <a:ext cx="1485068" cy="504000"/>
                <a:chOff x="3761843" y="4815135"/>
                <a:chExt cx="1485068" cy="504000"/>
              </a:xfrm>
            </p:grpSpPr>
            <p:sp>
              <p:nvSpPr>
                <p:cNvPr id="67" name="Rectangle 66"/>
                <p:cNvSpPr/>
                <p:nvPr/>
              </p:nvSpPr>
              <p:spPr>
                <a:xfrm>
                  <a:off x="3761843" y="4815135"/>
                  <a:ext cx="1485068" cy="504000"/>
                </a:xfrm>
                <a:prstGeom prst="rect">
                  <a:avLst/>
                </a:prstGeom>
                <a:noFill/>
                <a:ln>
                  <a:solidFill>
                    <a:schemeClr val="bg1">
                      <a:lumMod val="50000"/>
                    </a:schemeClr>
                  </a:solidFill>
                  <a:prstDash val="sysDash"/>
                </a:ln>
                <a:effectLst/>
              </p:spPr>
              <p:style>
                <a:lnRef idx="1">
                  <a:schemeClr val="accent1"/>
                </a:lnRef>
                <a:fillRef idx="3">
                  <a:schemeClr val="accent1"/>
                </a:fillRef>
                <a:effectRef idx="2">
                  <a:schemeClr val="accent1"/>
                </a:effectRef>
                <a:fontRef idx="minor">
                  <a:schemeClr val="lt1"/>
                </a:fontRef>
              </p:style>
              <p:txBody>
                <a:bodyPr lIns="0" tIns="18000" rIns="0" bIns="0" rtlCol="0" anchor="t"/>
                <a:lstStyle/>
                <a:p>
                  <a:pPr algn="ctr"/>
                  <a:r>
                    <a:rPr lang="en-US" altLang="ko-KR" sz="700" dirty="0" smtClean="0">
                      <a:solidFill>
                        <a:schemeClr val="tx1"/>
                      </a:solidFill>
                    </a:rPr>
                    <a:t>Application Server (VM)</a:t>
                  </a:r>
                  <a:endParaRPr lang="ko-KR" altLang="en-US" sz="700" dirty="0">
                    <a:solidFill>
                      <a:schemeClr val="tx1"/>
                    </a:solidFill>
                  </a:endParaRPr>
                </a:p>
              </p:txBody>
            </p:sp>
            <p:grpSp>
              <p:nvGrpSpPr>
                <p:cNvPr id="68" name="Group 67"/>
                <p:cNvGrpSpPr/>
                <p:nvPr/>
              </p:nvGrpSpPr>
              <p:grpSpPr>
                <a:xfrm>
                  <a:off x="3802952" y="4975335"/>
                  <a:ext cx="1389720" cy="280471"/>
                  <a:chOff x="3807179" y="2773781"/>
                  <a:chExt cx="1389720" cy="280471"/>
                </a:xfrm>
              </p:grpSpPr>
              <p:grpSp>
                <p:nvGrpSpPr>
                  <p:cNvPr id="69" name="Group 68"/>
                  <p:cNvGrpSpPr/>
                  <p:nvPr/>
                </p:nvGrpSpPr>
                <p:grpSpPr>
                  <a:xfrm>
                    <a:off x="3807179" y="2773781"/>
                    <a:ext cx="770695" cy="280471"/>
                    <a:chOff x="3807179" y="2773781"/>
                    <a:chExt cx="770695" cy="280471"/>
                  </a:xfrm>
                </p:grpSpPr>
                <p:pic>
                  <p:nvPicPr>
                    <p:cNvPr id="73" name="Picture 72"/>
                    <p:cNvPicPr>
                      <a:picLocks noChangeAspect="1"/>
                    </p:cNvPicPr>
                    <p:nvPr/>
                  </p:nvPicPr>
                  <p:blipFill rotWithShape="1">
                    <a:blip r:embed="rId5" cstate="screen">
                      <a:extLst>
                        <a:ext uri="{28A0092B-C50C-407E-A947-70E740481C1C}">
                          <a14:useLocalDpi xmlns:a14="http://schemas.microsoft.com/office/drawing/2010/main"/>
                        </a:ext>
                      </a:extLst>
                    </a:blip>
                    <a:srcRect l="14044" r="7831"/>
                    <a:stretch/>
                  </p:blipFill>
                  <p:spPr>
                    <a:xfrm flipH="1">
                      <a:off x="3807179" y="2788015"/>
                      <a:ext cx="196875" cy="252000"/>
                    </a:xfrm>
                    <a:prstGeom prst="rect">
                      <a:avLst/>
                    </a:prstGeom>
                  </p:spPr>
                </p:pic>
                <p:sp>
                  <p:nvSpPr>
                    <p:cNvPr id="74" name="TextBox 73"/>
                    <p:cNvSpPr txBox="1"/>
                    <p:nvPr/>
                  </p:nvSpPr>
                  <p:spPr>
                    <a:xfrm>
                      <a:off x="4044412" y="2773781"/>
                      <a:ext cx="533462" cy="280471"/>
                    </a:xfrm>
                    <a:prstGeom prst="rect">
                      <a:avLst/>
                    </a:prstGeom>
                    <a:solidFill>
                      <a:schemeClr val="bg1"/>
                    </a:solidFill>
                    <a:ln>
                      <a:solidFill>
                        <a:schemeClr val="bg1">
                          <a:lumMod val="75000"/>
                        </a:schemeClr>
                      </a:solidFill>
                    </a:ln>
                  </p:spPr>
                  <p:txBody>
                    <a:bodyPr wrap="none" lIns="0" tIns="0" rIns="0" bIns="0" rtlCol="0" anchor="ctr">
                      <a:noAutofit/>
                    </a:bodyPr>
                    <a:lstStyle/>
                    <a:p>
                      <a:pPr algn="ctr"/>
                      <a:r>
                        <a:rPr lang="en-US" altLang="ko-KR" sz="700" dirty="0" smtClean="0">
                          <a:solidFill>
                            <a:schemeClr val="tx1"/>
                          </a:solidFill>
                          <a:latin typeface="Arial" pitchFamily="34" charset="0"/>
                          <a:cs typeface="Arial" pitchFamily="34" charset="0"/>
                        </a:rPr>
                        <a:t>Singapore</a:t>
                      </a:r>
                      <a:endParaRPr lang="ko-KR" altLang="en-US" sz="700" dirty="0" smtClean="0">
                        <a:solidFill>
                          <a:schemeClr val="tx1"/>
                        </a:solidFill>
                        <a:latin typeface="Arial" pitchFamily="34" charset="0"/>
                        <a:cs typeface="Arial" pitchFamily="34" charset="0"/>
                      </a:endParaRPr>
                    </a:p>
                  </p:txBody>
                </p:sp>
              </p:grpSp>
              <p:sp>
                <p:nvSpPr>
                  <p:cNvPr id="72" name="TextBox 71"/>
                  <p:cNvSpPr txBox="1"/>
                  <p:nvPr/>
                </p:nvSpPr>
                <p:spPr>
                  <a:xfrm>
                    <a:off x="4663437" y="2773781"/>
                    <a:ext cx="533462" cy="280471"/>
                  </a:xfrm>
                  <a:prstGeom prst="rect">
                    <a:avLst/>
                  </a:prstGeom>
                  <a:solidFill>
                    <a:schemeClr val="bg1"/>
                  </a:solidFill>
                  <a:ln>
                    <a:solidFill>
                      <a:schemeClr val="bg1">
                        <a:lumMod val="75000"/>
                      </a:schemeClr>
                    </a:solidFill>
                  </a:ln>
                </p:spPr>
                <p:txBody>
                  <a:bodyPr wrap="none" lIns="0" tIns="0" rIns="0" bIns="0" rtlCol="0" anchor="ctr">
                    <a:noAutofit/>
                  </a:bodyPr>
                  <a:lstStyle/>
                  <a:p>
                    <a:pPr algn="ctr"/>
                    <a:r>
                      <a:rPr lang="en-US" altLang="ko-KR" sz="700" dirty="0" smtClean="0">
                        <a:solidFill>
                          <a:schemeClr val="tx1"/>
                        </a:solidFill>
                        <a:latin typeface="Arial" pitchFamily="34" charset="0"/>
                        <a:cs typeface="Arial" pitchFamily="34" charset="0"/>
                      </a:rPr>
                      <a:t>Malaysia</a:t>
                    </a:r>
                    <a:endParaRPr lang="ko-KR" altLang="en-US" sz="700" dirty="0">
                      <a:solidFill>
                        <a:schemeClr val="tx1"/>
                      </a:solidFill>
                      <a:latin typeface="Arial" pitchFamily="34" charset="0"/>
                      <a:cs typeface="Arial" pitchFamily="34" charset="0"/>
                    </a:endParaRPr>
                  </a:p>
                </p:txBody>
              </p:sp>
            </p:grpSp>
          </p:grpSp>
          <p:grpSp>
            <p:nvGrpSpPr>
              <p:cNvPr id="363" name="Group 362"/>
              <p:cNvGrpSpPr/>
              <p:nvPr/>
            </p:nvGrpSpPr>
            <p:grpSpPr>
              <a:xfrm>
                <a:off x="3761843" y="2613581"/>
                <a:ext cx="1485068" cy="504000"/>
                <a:chOff x="3761843" y="2613581"/>
                <a:chExt cx="1485068" cy="504000"/>
              </a:xfrm>
            </p:grpSpPr>
            <p:sp>
              <p:nvSpPr>
                <p:cNvPr id="364" name="Rectangle 363"/>
                <p:cNvSpPr/>
                <p:nvPr/>
              </p:nvSpPr>
              <p:spPr>
                <a:xfrm>
                  <a:off x="3761843" y="2613581"/>
                  <a:ext cx="1485068" cy="504000"/>
                </a:xfrm>
                <a:prstGeom prst="rect">
                  <a:avLst/>
                </a:prstGeom>
                <a:noFill/>
                <a:ln>
                  <a:solidFill>
                    <a:schemeClr val="bg1">
                      <a:lumMod val="50000"/>
                    </a:schemeClr>
                  </a:solidFill>
                  <a:prstDash val="sysDash"/>
                </a:ln>
                <a:effectLst/>
              </p:spPr>
              <p:style>
                <a:lnRef idx="1">
                  <a:schemeClr val="accent1"/>
                </a:lnRef>
                <a:fillRef idx="3">
                  <a:schemeClr val="accent1"/>
                </a:fillRef>
                <a:effectRef idx="2">
                  <a:schemeClr val="accent1"/>
                </a:effectRef>
                <a:fontRef idx="minor">
                  <a:schemeClr val="lt1"/>
                </a:fontRef>
              </p:style>
              <p:txBody>
                <a:bodyPr lIns="0" tIns="18000" rIns="0" bIns="0" rtlCol="0" anchor="t"/>
                <a:lstStyle/>
                <a:p>
                  <a:pPr algn="ctr"/>
                  <a:r>
                    <a:rPr lang="en-US" altLang="ko-KR" sz="700" dirty="0" smtClean="0">
                      <a:solidFill>
                        <a:schemeClr val="tx1"/>
                      </a:solidFill>
                    </a:rPr>
                    <a:t>Application Server (VM)</a:t>
                  </a:r>
                  <a:endParaRPr lang="ko-KR" altLang="en-US" sz="700" dirty="0">
                    <a:solidFill>
                      <a:schemeClr val="tx1"/>
                    </a:solidFill>
                  </a:endParaRPr>
                </a:p>
              </p:txBody>
            </p:sp>
            <p:grpSp>
              <p:nvGrpSpPr>
                <p:cNvPr id="365" name="Group 364"/>
                <p:cNvGrpSpPr/>
                <p:nvPr/>
              </p:nvGrpSpPr>
              <p:grpSpPr>
                <a:xfrm>
                  <a:off x="3802952" y="2773781"/>
                  <a:ext cx="1389720" cy="280471"/>
                  <a:chOff x="3807179" y="2773781"/>
                  <a:chExt cx="1389720" cy="280471"/>
                </a:xfrm>
              </p:grpSpPr>
              <p:grpSp>
                <p:nvGrpSpPr>
                  <p:cNvPr id="366" name="Group 365"/>
                  <p:cNvGrpSpPr/>
                  <p:nvPr/>
                </p:nvGrpSpPr>
                <p:grpSpPr>
                  <a:xfrm>
                    <a:off x="3807179" y="2773781"/>
                    <a:ext cx="770695" cy="280471"/>
                    <a:chOff x="3807179" y="2773781"/>
                    <a:chExt cx="770695" cy="280471"/>
                  </a:xfrm>
                </p:grpSpPr>
                <p:pic>
                  <p:nvPicPr>
                    <p:cNvPr id="370" name="Picture 369"/>
                    <p:cNvPicPr>
                      <a:picLocks noChangeAspect="1"/>
                    </p:cNvPicPr>
                    <p:nvPr/>
                  </p:nvPicPr>
                  <p:blipFill rotWithShape="1">
                    <a:blip r:embed="rId5" cstate="screen">
                      <a:extLst>
                        <a:ext uri="{28A0092B-C50C-407E-A947-70E740481C1C}">
                          <a14:useLocalDpi xmlns:a14="http://schemas.microsoft.com/office/drawing/2010/main"/>
                        </a:ext>
                      </a:extLst>
                    </a:blip>
                    <a:srcRect l="14044" r="7831"/>
                    <a:stretch/>
                  </p:blipFill>
                  <p:spPr>
                    <a:xfrm flipH="1">
                      <a:off x="3807179" y="2788015"/>
                      <a:ext cx="196875" cy="252000"/>
                    </a:xfrm>
                    <a:prstGeom prst="rect">
                      <a:avLst/>
                    </a:prstGeom>
                  </p:spPr>
                </p:pic>
                <p:sp>
                  <p:nvSpPr>
                    <p:cNvPr id="371" name="TextBox 370"/>
                    <p:cNvSpPr txBox="1"/>
                    <p:nvPr/>
                  </p:nvSpPr>
                  <p:spPr>
                    <a:xfrm>
                      <a:off x="4044412" y="2773781"/>
                      <a:ext cx="533462" cy="280471"/>
                    </a:xfrm>
                    <a:prstGeom prst="rect">
                      <a:avLst/>
                    </a:prstGeom>
                    <a:solidFill>
                      <a:schemeClr val="bg1"/>
                    </a:solidFill>
                    <a:ln>
                      <a:solidFill>
                        <a:schemeClr val="bg1">
                          <a:lumMod val="75000"/>
                        </a:schemeClr>
                      </a:solidFill>
                    </a:ln>
                  </p:spPr>
                  <p:txBody>
                    <a:bodyPr wrap="none" lIns="0" tIns="0" rIns="0" bIns="0" rtlCol="0" anchor="ctr">
                      <a:noAutofit/>
                    </a:bodyPr>
                    <a:lstStyle/>
                    <a:p>
                      <a:pPr algn="ctr"/>
                      <a:r>
                        <a:rPr lang="en-US" altLang="ko-KR" sz="700" dirty="0" smtClean="0">
                          <a:solidFill>
                            <a:schemeClr val="tx1"/>
                          </a:solidFill>
                          <a:latin typeface="Arial" pitchFamily="34" charset="0"/>
                          <a:cs typeface="Arial" pitchFamily="34" charset="0"/>
                        </a:rPr>
                        <a:t>Hong Kong</a:t>
                      </a:r>
                      <a:endParaRPr lang="ko-KR" altLang="en-US" sz="700" dirty="0" smtClean="0">
                        <a:solidFill>
                          <a:schemeClr val="tx1"/>
                        </a:solidFill>
                        <a:latin typeface="Arial" pitchFamily="34" charset="0"/>
                        <a:cs typeface="Arial" pitchFamily="34" charset="0"/>
                      </a:endParaRPr>
                    </a:p>
                  </p:txBody>
                </p:sp>
              </p:grpSp>
              <p:sp>
                <p:nvSpPr>
                  <p:cNvPr id="369" name="TextBox 368"/>
                  <p:cNvSpPr txBox="1"/>
                  <p:nvPr/>
                </p:nvSpPr>
                <p:spPr>
                  <a:xfrm>
                    <a:off x="4663437" y="2773781"/>
                    <a:ext cx="533462" cy="280471"/>
                  </a:xfrm>
                  <a:prstGeom prst="rect">
                    <a:avLst/>
                  </a:prstGeom>
                  <a:solidFill>
                    <a:schemeClr val="bg1"/>
                  </a:solidFill>
                  <a:ln>
                    <a:solidFill>
                      <a:schemeClr val="bg1">
                        <a:lumMod val="75000"/>
                      </a:schemeClr>
                    </a:solidFill>
                  </a:ln>
                </p:spPr>
                <p:txBody>
                  <a:bodyPr wrap="none" lIns="0" tIns="0" rIns="0" bIns="0" rtlCol="0" anchor="ctr">
                    <a:noAutofit/>
                  </a:bodyPr>
                  <a:lstStyle/>
                  <a:p>
                    <a:pPr algn="ctr"/>
                    <a:r>
                      <a:rPr lang="en-US" altLang="ko-KR" sz="700" dirty="0" smtClean="0">
                        <a:solidFill>
                          <a:schemeClr val="tx1"/>
                        </a:solidFill>
                        <a:latin typeface="Arial" pitchFamily="34" charset="0"/>
                        <a:cs typeface="Arial" pitchFamily="34" charset="0"/>
                      </a:rPr>
                      <a:t>India</a:t>
                    </a:r>
                    <a:endParaRPr lang="ko-KR" altLang="en-US" sz="700" dirty="0" smtClean="0">
                      <a:solidFill>
                        <a:schemeClr val="tx1"/>
                      </a:solidFill>
                      <a:latin typeface="Arial" pitchFamily="34" charset="0"/>
                      <a:cs typeface="Arial" pitchFamily="34" charset="0"/>
                    </a:endParaRPr>
                  </a:p>
                </p:txBody>
              </p:sp>
            </p:grpSp>
          </p:grpSp>
          <p:grpSp>
            <p:nvGrpSpPr>
              <p:cNvPr id="372" name="Group 371"/>
              <p:cNvGrpSpPr/>
              <p:nvPr/>
            </p:nvGrpSpPr>
            <p:grpSpPr>
              <a:xfrm>
                <a:off x="3761843" y="3167145"/>
                <a:ext cx="1485068" cy="504000"/>
                <a:chOff x="3761843" y="3159681"/>
                <a:chExt cx="1485068" cy="504000"/>
              </a:xfrm>
            </p:grpSpPr>
            <p:sp>
              <p:nvSpPr>
                <p:cNvPr id="373" name="Rectangle 372"/>
                <p:cNvSpPr/>
                <p:nvPr/>
              </p:nvSpPr>
              <p:spPr>
                <a:xfrm>
                  <a:off x="3761843" y="3159681"/>
                  <a:ext cx="1485068" cy="504000"/>
                </a:xfrm>
                <a:prstGeom prst="rect">
                  <a:avLst/>
                </a:prstGeom>
                <a:noFill/>
                <a:ln>
                  <a:solidFill>
                    <a:schemeClr val="bg1">
                      <a:lumMod val="50000"/>
                    </a:schemeClr>
                  </a:solidFill>
                  <a:prstDash val="sysDash"/>
                </a:ln>
                <a:effectLst/>
              </p:spPr>
              <p:style>
                <a:lnRef idx="1">
                  <a:schemeClr val="accent1"/>
                </a:lnRef>
                <a:fillRef idx="3">
                  <a:schemeClr val="accent1"/>
                </a:fillRef>
                <a:effectRef idx="2">
                  <a:schemeClr val="accent1"/>
                </a:effectRef>
                <a:fontRef idx="minor">
                  <a:schemeClr val="lt1"/>
                </a:fontRef>
              </p:style>
              <p:txBody>
                <a:bodyPr lIns="0" tIns="18000" rIns="0" bIns="0" rtlCol="0" anchor="t"/>
                <a:lstStyle/>
                <a:p>
                  <a:pPr algn="ctr"/>
                  <a:r>
                    <a:rPr lang="en-US" altLang="ko-KR" sz="700" dirty="0" smtClean="0">
                      <a:solidFill>
                        <a:schemeClr val="tx1"/>
                      </a:solidFill>
                    </a:rPr>
                    <a:t>Application Server (VM)</a:t>
                  </a:r>
                  <a:endParaRPr lang="ko-KR" altLang="en-US" sz="700" dirty="0">
                    <a:solidFill>
                      <a:schemeClr val="tx1"/>
                    </a:solidFill>
                  </a:endParaRPr>
                </a:p>
              </p:txBody>
            </p:sp>
            <p:grpSp>
              <p:nvGrpSpPr>
                <p:cNvPr id="374" name="Group 373"/>
                <p:cNvGrpSpPr/>
                <p:nvPr/>
              </p:nvGrpSpPr>
              <p:grpSpPr>
                <a:xfrm>
                  <a:off x="3802952" y="3319881"/>
                  <a:ext cx="1389720" cy="280471"/>
                  <a:chOff x="3807179" y="2773781"/>
                  <a:chExt cx="1389720" cy="280471"/>
                </a:xfrm>
              </p:grpSpPr>
              <p:grpSp>
                <p:nvGrpSpPr>
                  <p:cNvPr id="375" name="Group 374"/>
                  <p:cNvGrpSpPr/>
                  <p:nvPr/>
                </p:nvGrpSpPr>
                <p:grpSpPr>
                  <a:xfrm>
                    <a:off x="3807179" y="2773781"/>
                    <a:ext cx="770695" cy="280471"/>
                    <a:chOff x="3807179" y="2773781"/>
                    <a:chExt cx="770695" cy="280471"/>
                  </a:xfrm>
                </p:grpSpPr>
                <p:pic>
                  <p:nvPicPr>
                    <p:cNvPr id="379" name="Picture 378"/>
                    <p:cNvPicPr>
                      <a:picLocks noChangeAspect="1"/>
                    </p:cNvPicPr>
                    <p:nvPr/>
                  </p:nvPicPr>
                  <p:blipFill rotWithShape="1">
                    <a:blip r:embed="rId5" cstate="screen">
                      <a:extLst>
                        <a:ext uri="{28A0092B-C50C-407E-A947-70E740481C1C}">
                          <a14:useLocalDpi xmlns:a14="http://schemas.microsoft.com/office/drawing/2010/main"/>
                        </a:ext>
                      </a:extLst>
                    </a:blip>
                    <a:srcRect l="14044" r="7831"/>
                    <a:stretch/>
                  </p:blipFill>
                  <p:spPr>
                    <a:xfrm flipH="1">
                      <a:off x="3807179" y="2788015"/>
                      <a:ext cx="196875" cy="252000"/>
                    </a:xfrm>
                    <a:prstGeom prst="rect">
                      <a:avLst/>
                    </a:prstGeom>
                  </p:spPr>
                </p:pic>
                <p:sp>
                  <p:nvSpPr>
                    <p:cNvPr id="380" name="TextBox 379"/>
                    <p:cNvSpPr txBox="1"/>
                    <p:nvPr/>
                  </p:nvSpPr>
                  <p:spPr>
                    <a:xfrm>
                      <a:off x="4044412" y="2773781"/>
                      <a:ext cx="533462" cy="280471"/>
                    </a:xfrm>
                    <a:prstGeom prst="rect">
                      <a:avLst/>
                    </a:prstGeom>
                    <a:solidFill>
                      <a:schemeClr val="bg1"/>
                    </a:solidFill>
                    <a:ln>
                      <a:solidFill>
                        <a:schemeClr val="bg1">
                          <a:lumMod val="75000"/>
                        </a:schemeClr>
                      </a:solidFill>
                    </a:ln>
                  </p:spPr>
                  <p:txBody>
                    <a:bodyPr wrap="none" lIns="0" tIns="0" rIns="0" bIns="0" rtlCol="0" anchor="ctr">
                      <a:noAutofit/>
                    </a:bodyPr>
                    <a:lstStyle/>
                    <a:p>
                      <a:pPr algn="ctr"/>
                      <a:r>
                        <a:rPr lang="en-US" altLang="ko-KR" sz="700" dirty="0" smtClean="0">
                          <a:solidFill>
                            <a:schemeClr val="tx1"/>
                          </a:solidFill>
                          <a:latin typeface="Arial" pitchFamily="34" charset="0"/>
                          <a:cs typeface="Arial" pitchFamily="34" charset="0"/>
                        </a:rPr>
                        <a:t>Hong Kong</a:t>
                      </a:r>
                      <a:endParaRPr lang="ko-KR" altLang="en-US" sz="700" dirty="0" smtClean="0">
                        <a:solidFill>
                          <a:schemeClr val="tx1"/>
                        </a:solidFill>
                        <a:latin typeface="Arial" pitchFamily="34" charset="0"/>
                        <a:cs typeface="Arial" pitchFamily="34" charset="0"/>
                      </a:endParaRPr>
                    </a:p>
                  </p:txBody>
                </p:sp>
              </p:grpSp>
              <p:sp>
                <p:nvSpPr>
                  <p:cNvPr id="378" name="TextBox 377"/>
                  <p:cNvSpPr txBox="1"/>
                  <p:nvPr/>
                </p:nvSpPr>
                <p:spPr>
                  <a:xfrm>
                    <a:off x="4663437" y="2773781"/>
                    <a:ext cx="533462" cy="280471"/>
                  </a:xfrm>
                  <a:prstGeom prst="rect">
                    <a:avLst/>
                  </a:prstGeom>
                  <a:solidFill>
                    <a:schemeClr val="bg1"/>
                  </a:solidFill>
                  <a:ln>
                    <a:solidFill>
                      <a:schemeClr val="bg1">
                        <a:lumMod val="75000"/>
                      </a:schemeClr>
                    </a:solidFill>
                  </a:ln>
                </p:spPr>
                <p:txBody>
                  <a:bodyPr wrap="none" lIns="0" tIns="0" rIns="0" bIns="0" rtlCol="0" anchor="ctr">
                    <a:noAutofit/>
                  </a:bodyPr>
                  <a:lstStyle/>
                  <a:p>
                    <a:pPr algn="ctr"/>
                    <a:r>
                      <a:rPr lang="en-US" altLang="ko-KR" sz="700" dirty="0" smtClean="0">
                        <a:solidFill>
                          <a:schemeClr val="tx1"/>
                        </a:solidFill>
                        <a:latin typeface="Arial" pitchFamily="34" charset="0"/>
                        <a:cs typeface="Arial" pitchFamily="34" charset="0"/>
                      </a:rPr>
                      <a:t>India</a:t>
                    </a:r>
                    <a:endParaRPr lang="ko-KR" altLang="en-US" sz="700" dirty="0" smtClean="0">
                      <a:solidFill>
                        <a:schemeClr val="tx1"/>
                      </a:solidFill>
                      <a:latin typeface="Arial" pitchFamily="34" charset="0"/>
                      <a:cs typeface="Arial" pitchFamily="34" charset="0"/>
                    </a:endParaRPr>
                  </a:p>
                </p:txBody>
              </p:sp>
            </p:grpSp>
          </p:grpSp>
        </p:grpSp>
      </p:grpSp>
      <p:sp>
        <p:nvSpPr>
          <p:cNvPr id="441" name="TextBox 440"/>
          <p:cNvSpPr txBox="1"/>
          <p:nvPr/>
        </p:nvSpPr>
        <p:spPr>
          <a:xfrm>
            <a:off x="5465700" y="5612738"/>
            <a:ext cx="621965" cy="107722"/>
          </a:xfrm>
          <a:prstGeom prst="rect">
            <a:avLst/>
          </a:prstGeom>
          <a:noFill/>
        </p:spPr>
        <p:txBody>
          <a:bodyPr wrap="none" lIns="0" tIns="0" rIns="0" bIns="0" rtlCol="0" anchor="ctr">
            <a:spAutoFit/>
          </a:bodyPr>
          <a:lstStyle/>
          <a:p>
            <a:r>
              <a:rPr lang="en-US" altLang="ko-KR" sz="700" dirty="0" smtClean="0">
                <a:solidFill>
                  <a:srgbClr val="FF0000"/>
                </a:solidFill>
                <a:latin typeface="Arial" pitchFamily="34" charset="0"/>
                <a:cs typeface="Arial" pitchFamily="34" charset="0"/>
              </a:rPr>
              <a:t>External LDAP</a:t>
            </a:r>
            <a:endParaRPr lang="ko-KR" altLang="en-US" sz="700" dirty="0" smtClean="0">
              <a:solidFill>
                <a:srgbClr val="FF0000"/>
              </a:solidFill>
              <a:latin typeface="Arial" pitchFamily="34" charset="0"/>
              <a:cs typeface="Arial" pitchFamily="34" charset="0"/>
            </a:endParaRPr>
          </a:p>
        </p:txBody>
      </p:sp>
      <p:grpSp>
        <p:nvGrpSpPr>
          <p:cNvPr id="448" name="Group 447"/>
          <p:cNvGrpSpPr/>
          <p:nvPr/>
        </p:nvGrpSpPr>
        <p:grpSpPr>
          <a:xfrm>
            <a:off x="3393345" y="3080318"/>
            <a:ext cx="378310" cy="395444"/>
            <a:chOff x="3393345" y="3080318"/>
            <a:chExt cx="378310" cy="395444"/>
          </a:xfrm>
        </p:grpSpPr>
        <p:sp>
          <p:nvSpPr>
            <p:cNvPr id="445" name="TextBox 444"/>
            <p:cNvSpPr txBox="1"/>
            <p:nvPr/>
          </p:nvSpPr>
          <p:spPr>
            <a:xfrm>
              <a:off x="3393345" y="3260318"/>
              <a:ext cx="378310" cy="215444"/>
            </a:xfrm>
            <a:prstGeom prst="rect">
              <a:avLst/>
            </a:prstGeom>
            <a:solidFill>
              <a:schemeClr val="bg1"/>
            </a:solidFill>
          </p:spPr>
          <p:txBody>
            <a:bodyPr wrap="none" lIns="0" tIns="0" rIns="0" bIns="0" rtlCol="0" anchor="t">
              <a:spAutoFit/>
            </a:bodyPr>
            <a:lstStyle/>
            <a:p>
              <a:pPr algn="ctr"/>
              <a:r>
                <a:rPr lang="en-US" altLang="ko-KR" sz="700" dirty="0" smtClean="0">
                  <a:solidFill>
                    <a:schemeClr val="tx1"/>
                  </a:solidFill>
                  <a:latin typeface="Arial" pitchFamily="34" charset="0"/>
                  <a:cs typeface="Arial" pitchFamily="34" charset="0"/>
                </a:rPr>
                <a:t>Load</a:t>
              </a:r>
              <a:br>
                <a:rPr lang="en-US" altLang="ko-KR" sz="700" dirty="0" smtClean="0">
                  <a:solidFill>
                    <a:schemeClr val="tx1"/>
                  </a:solidFill>
                  <a:latin typeface="Arial" pitchFamily="34" charset="0"/>
                  <a:cs typeface="Arial" pitchFamily="34" charset="0"/>
                </a:rPr>
              </a:br>
              <a:r>
                <a:rPr lang="en-US" altLang="ko-KR" sz="700" dirty="0" smtClean="0">
                  <a:solidFill>
                    <a:schemeClr val="tx1"/>
                  </a:solidFill>
                  <a:latin typeface="Arial" pitchFamily="34" charset="0"/>
                  <a:cs typeface="Arial" pitchFamily="34" charset="0"/>
                </a:rPr>
                <a:t>Balancer</a:t>
              </a:r>
              <a:endParaRPr lang="en-US" altLang="ko-KR" sz="700" dirty="0">
                <a:solidFill>
                  <a:schemeClr val="tx1"/>
                </a:solidFill>
                <a:latin typeface="Arial" pitchFamily="34" charset="0"/>
                <a:cs typeface="Arial" pitchFamily="34" charset="0"/>
              </a:endParaRPr>
            </a:p>
          </p:txBody>
        </p:sp>
        <p:grpSp>
          <p:nvGrpSpPr>
            <p:cNvPr id="447" name="Group 446"/>
            <p:cNvGrpSpPr/>
            <p:nvPr/>
          </p:nvGrpSpPr>
          <p:grpSpPr>
            <a:xfrm>
              <a:off x="3417536" y="3080318"/>
              <a:ext cx="329926" cy="189889"/>
              <a:chOff x="3417536" y="3080318"/>
              <a:chExt cx="329926" cy="189889"/>
            </a:xfrm>
          </p:grpSpPr>
          <p:pic>
            <p:nvPicPr>
              <p:cNvPr id="444" name="Picture 443"/>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3417536" y="3080318"/>
                <a:ext cx="180000" cy="180000"/>
              </a:xfrm>
              <a:prstGeom prst="rect">
                <a:avLst/>
              </a:prstGeom>
            </p:spPr>
          </p:pic>
          <p:pic>
            <p:nvPicPr>
              <p:cNvPr id="446" name="Picture 445"/>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3567462" y="3090207"/>
                <a:ext cx="180000" cy="180000"/>
              </a:xfrm>
              <a:prstGeom prst="rect">
                <a:avLst/>
              </a:prstGeom>
            </p:spPr>
          </p:pic>
        </p:grpSp>
      </p:grpSp>
      <p:sp>
        <p:nvSpPr>
          <p:cNvPr id="449" name="Freeform 448"/>
          <p:cNvSpPr/>
          <p:nvPr/>
        </p:nvSpPr>
        <p:spPr>
          <a:xfrm flipV="1">
            <a:off x="3588889" y="2892720"/>
            <a:ext cx="204513" cy="184488"/>
          </a:xfrm>
          <a:custGeom>
            <a:avLst/>
            <a:gdLst>
              <a:gd name="connsiteX0" fmla="*/ 0 w 376237"/>
              <a:gd name="connsiteY0" fmla="*/ 0 h 359569"/>
              <a:gd name="connsiteX1" fmla="*/ 0 w 376237"/>
              <a:gd name="connsiteY1" fmla="*/ 359569 h 359569"/>
              <a:gd name="connsiteX2" fmla="*/ 376237 w 376237"/>
              <a:gd name="connsiteY2" fmla="*/ 359569 h 359569"/>
            </a:gdLst>
            <a:ahLst/>
            <a:cxnLst>
              <a:cxn ang="0">
                <a:pos x="connsiteX0" y="connsiteY0"/>
              </a:cxn>
              <a:cxn ang="0">
                <a:pos x="connsiteX1" y="connsiteY1"/>
              </a:cxn>
              <a:cxn ang="0">
                <a:pos x="connsiteX2" y="connsiteY2"/>
              </a:cxn>
            </a:cxnLst>
            <a:rect l="l" t="t" r="r" b="b"/>
            <a:pathLst>
              <a:path w="376237" h="359569">
                <a:moveTo>
                  <a:pt x="0" y="0"/>
                </a:moveTo>
                <a:lnTo>
                  <a:pt x="0" y="359569"/>
                </a:lnTo>
                <a:lnTo>
                  <a:pt x="376237" y="359569"/>
                </a:lnTo>
              </a:path>
            </a:pathLst>
          </a:custGeom>
          <a:ln w="9525">
            <a:solidFill>
              <a:schemeClr val="tx1"/>
            </a:solidFill>
            <a:prstDash val="solid"/>
            <a:headEnd type="none" w="med" len="med"/>
            <a:tailEnd type="triangle" w="sm" len="sm"/>
          </a:ln>
          <a:effectLst/>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700"/>
          </a:p>
        </p:txBody>
      </p:sp>
      <p:pic>
        <p:nvPicPr>
          <p:cNvPr id="456" name="Picture 455"/>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7757351" y="3608808"/>
            <a:ext cx="166654" cy="166654"/>
          </a:xfrm>
          <a:prstGeom prst="rect">
            <a:avLst/>
          </a:prstGeom>
        </p:spPr>
      </p:pic>
      <p:pic>
        <p:nvPicPr>
          <p:cNvPr id="457" name="Picture 456"/>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7766060" y="5137330"/>
            <a:ext cx="166654" cy="166654"/>
          </a:xfrm>
          <a:prstGeom prst="rect">
            <a:avLst/>
          </a:prstGeom>
        </p:spPr>
      </p:pic>
      <p:grpSp>
        <p:nvGrpSpPr>
          <p:cNvPr id="458" name="Group 457"/>
          <p:cNvGrpSpPr/>
          <p:nvPr/>
        </p:nvGrpSpPr>
        <p:grpSpPr>
          <a:xfrm>
            <a:off x="1194292" y="3711746"/>
            <a:ext cx="469680" cy="467444"/>
            <a:chOff x="1194292" y="3711746"/>
            <a:chExt cx="469680" cy="467444"/>
          </a:xfrm>
        </p:grpSpPr>
        <p:sp>
          <p:nvSpPr>
            <p:cNvPr id="459" name="TextBox 458"/>
            <p:cNvSpPr txBox="1"/>
            <p:nvPr/>
          </p:nvSpPr>
          <p:spPr>
            <a:xfrm>
              <a:off x="1194292" y="3963746"/>
              <a:ext cx="469680" cy="215444"/>
            </a:xfrm>
            <a:prstGeom prst="rect">
              <a:avLst/>
            </a:prstGeom>
            <a:noFill/>
          </p:spPr>
          <p:txBody>
            <a:bodyPr wrap="none" lIns="0" tIns="0" rIns="0" bIns="0" rtlCol="0" anchor="t">
              <a:spAutoFit/>
            </a:bodyPr>
            <a:lstStyle/>
            <a:p>
              <a:pPr algn="ctr"/>
              <a:r>
                <a:rPr lang="en-US" altLang="ko-KR" sz="700" dirty="0" smtClean="0">
                  <a:solidFill>
                    <a:schemeClr val="tx1"/>
                  </a:solidFill>
                  <a:latin typeface="Arial" pitchFamily="34" charset="0"/>
                  <a:cs typeface="Arial" pitchFamily="34" charset="0"/>
                </a:rPr>
                <a:t>Front-end /</a:t>
              </a:r>
              <a:br>
                <a:rPr lang="en-US" altLang="ko-KR" sz="700" dirty="0" smtClean="0">
                  <a:solidFill>
                    <a:schemeClr val="tx1"/>
                  </a:solidFill>
                  <a:latin typeface="Arial" pitchFamily="34" charset="0"/>
                  <a:cs typeface="Arial" pitchFamily="34" charset="0"/>
                </a:rPr>
              </a:br>
              <a:r>
                <a:rPr lang="en-US" altLang="ko-KR" sz="700" dirty="0" smtClean="0">
                  <a:solidFill>
                    <a:schemeClr val="tx1"/>
                  </a:solidFill>
                  <a:latin typeface="Arial" pitchFamily="34" charset="0"/>
                  <a:cs typeface="Arial" pitchFamily="34" charset="0"/>
                </a:rPr>
                <a:t>Partners</a:t>
              </a:r>
              <a:endParaRPr lang="ko-KR" altLang="en-US" sz="700" dirty="0" smtClean="0">
                <a:solidFill>
                  <a:schemeClr val="tx1"/>
                </a:solidFill>
                <a:latin typeface="Arial" pitchFamily="34" charset="0"/>
                <a:cs typeface="Arial" pitchFamily="34" charset="0"/>
              </a:endParaRPr>
            </a:p>
          </p:txBody>
        </p:sp>
        <p:pic>
          <p:nvPicPr>
            <p:cNvPr id="460" name="Picture 459"/>
            <p:cNvPicPr>
              <a:picLocks noChangeAspect="1"/>
            </p:cNvPicPr>
            <p:nvPr/>
          </p:nvPicPr>
          <p:blipFill rotWithShape="1">
            <a:blip r:embed="rId5" cstate="screen">
              <a:extLst>
                <a:ext uri="{28A0092B-C50C-407E-A947-70E740481C1C}">
                  <a14:useLocalDpi xmlns:a14="http://schemas.microsoft.com/office/drawing/2010/main"/>
                </a:ext>
              </a:extLst>
            </a:blip>
            <a:srcRect l="14044" r="7831"/>
            <a:stretch/>
          </p:blipFill>
          <p:spPr>
            <a:xfrm flipH="1">
              <a:off x="1330694" y="3711746"/>
              <a:ext cx="196875" cy="252000"/>
            </a:xfrm>
            <a:prstGeom prst="rect">
              <a:avLst/>
            </a:prstGeom>
          </p:spPr>
        </p:pic>
      </p:grpSp>
      <p:grpSp>
        <p:nvGrpSpPr>
          <p:cNvPr id="462" name="Group 461"/>
          <p:cNvGrpSpPr/>
          <p:nvPr/>
        </p:nvGrpSpPr>
        <p:grpSpPr>
          <a:xfrm>
            <a:off x="849462" y="2196004"/>
            <a:ext cx="325410" cy="468646"/>
            <a:chOff x="901715" y="4969275"/>
            <a:chExt cx="325410" cy="468646"/>
          </a:xfrm>
        </p:grpSpPr>
        <p:pic>
          <p:nvPicPr>
            <p:cNvPr id="463" name="Picture 462"/>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flipH="1">
              <a:off x="937819" y="4969275"/>
              <a:ext cx="253202" cy="253202"/>
            </a:xfrm>
            <a:prstGeom prst="rect">
              <a:avLst/>
            </a:prstGeom>
          </p:spPr>
        </p:pic>
        <p:sp>
          <p:nvSpPr>
            <p:cNvPr id="464" name="TextBox 463"/>
            <p:cNvSpPr txBox="1"/>
            <p:nvPr/>
          </p:nvSpPr>
          <p:spPr>
            <a:xfrm>
              <a:off x="901715" y="5222477"/>
              <a:ext cx="325410" cy="215444"/>
            </a:xfrm>
            <a:prstGeom prst="rect">
              <a:avLst/>
            </a:prstGeom>
            <a:noFill/>
          </p:spPr>
          <p:txBody>
            <a:bodyPr wrap="none" lIns="0" tIns="0" rIns="0" bIns="0" rtlCol="0" anchor="t">
              <a:spAutoFit/>
            </a:bodyPr>
            <a:lstStyle/>
            <a:p>
              <a:pPr algn="ctr"/>
              <a:r>
                <a:rPr lang="en-US" altLang="ko-KR" sz="700" dirty="0" smtClean="0">
                  <a:solidFill>
                    <a:schemeClr val="tx1"/>
                  </a:solidFill>
                  <a:latin typeface="Arial" pitchFamily="34" charset="0"/>
                  <a:cs typeface="Arial" pitchFamily="34" charset="0"/>
                </a:rPr>
                <a:t>Internal</a:t>
              </a:r>
            </a:p>
            <a:p>
              <a:pPr algn="ctr"/>
              <a:r>
                <a:rPr lang="en-US" altLang="ko-KR" sz="700" dirty="0" smtClean="0">
                  <a:solidFill>
                    <a:schemeClr val="tx1"/>
                  </a:solidFill>
                  <a:latin typeface="Arial" pitchFamily="34" charset="0"/>
                  <a:cs typeface="Arial" pitchFamily="34" charset="0"/>
                </a:rPr>
                <a:t>users</a:t>
              </a:r>
              <a:endParaRPr lang="ko-KR" altLang="en-US" sz="700" dirty="0" smtClean="0">
                <a:solidFill>
                  <a:schemeClr val="tx1"/>
                </a:solidFill>
                <a:latin typeface="Arial" pitchFamily="34" charset="0"/>
                <a:cs typeface="Arial" pitchFamily="34" charset="0"/>
              </a:endParaRPr>
            </a:p>
          </p:txBody>
        </p:sp>
      </p:grpSp>
      <p:pic>
        <p:nvPicPr>
          <p:cNvPr id="465" name="Picture 464"/>
          <p:cNvPicPr preferRelativeResize="0">
            <a:picLocks/>
          </p:cNvPicPr>
          <p:nvPr/>
        </p:nvPicPr>
        <p:blipFill rotWithShape="1">
          <a:blip r:embed="rId8" cstate="screen">
            <a:extLst>
              <a:ext uri="{28A0092B-C50C-407E-A947-70E740481C1C}">
                <a14:useLocalDpi xmlns:a14="http://schemas.microsoft.com/office/drawing/2010/main"/>
              </a:ext>
            </a:extLst>
          </a:blip>
          <a:srcRect/>
          <a:stretch/>
        </p:blipFill>
        <p:spPr>
          <a:xfrm>
            <a:off x="1208479" y="2270231"/>
            <a:ext cx="271354" cy="150752"/>
          </a:xfrm>
          <a:prstGeom prst="rect">
            <a:avLst/>
          </a:prstGeom>
        </p:spPr>
      </p:pic>
      <p:cxnSp>
        <p:nvCxnSpPr>
          <p:cNvPr id="352" name="Straight Connector 37"/>
          <p:cNvCxnSpPr>
            <a:stCxn id="114" idx="0"/>
            <a:endCxn id="159" idx="2"/>
          </p:cNvCxnSpPr>
          <p:nvPr/>
        </p:nvCxnSpPr>
        <p:spPr>
          <a:xfrm flipV="1">
            <a:off x="3343914" y="1884032"/>
            <a:ext cx="1" cy="818769"/>
          </a:xfrm>
          <a:prstGeom prst="straightConnector1">
            <a:avLst/>
          </a:prstGeom>
          <a:ln w="9525">
            <a:solidFill>
              <a:schemeClr val="tx1"/>
            </a:solidFill>
            <a:prstDash val="solid"/>
            <a:headEnd type="none" w="med" len="med"/>
            <a:tailEnd type="triangle" w="sm" len="sm"/>
          </a:ln>
          <a:effectLst/>
        </p:spPr>
        <p:style>
          <a:lnRef idx="2">
            <a:schemeClr val="accent1"/>
          </a:lnRef>
          <a:fillRef idx="0">
            <a:schemeClr val="accent1"/>
          </a:fillRef>
          <a:effectRef idx="1">
            <a:schemeClr val="accent1"/>
          </a:effectRef>
          <a:fontRef idx="minor">
            <a:schemeClr val="tx1"/>
          </a:fontRef>
        </p:style>
      </p:cxnSp>
      <p:sp>
        <p:nvSpPr>
          <p:cNvPr id="301" name="Rounded Rectangle 300"/>
          <p:cNvSpPr/>
          <p:nvPr/>
        </p:nvSpPr>
        <p:spPr>
          <a:xfrm>
            <a:off x="6186327" y="3546039"/>
            <a:ext cx="1438436" cy="363933"/>
          </a:xfrm>
          <a:prstGeom prst="roundRect">
            <a:avLst>
              <a:gd name="adj" fmla="val 9849"/>
            </a:avLst>
          </a:prstGeom>
          <a:solidFill>
            <a:srgbClr val="C00000"/>
          </a:solidFill>
          <a:ln>
            <a:noFill/>
          </a:ln>
          <a:effectLst>
            <a:outerShdw blurRad="63500" sx="102000" sy="102000" algn="ct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700" dirty="0">
                <a:solidFill>
                  <a:schemeClr val="bg1"/>
                </a:solidFill>
              </a:rPr>
              <a:t>EIP integrates applications</a:t>
            </a:r>
          </a:p>
          <a:p>
            <a:pPr algn="ctr"/>
            <a:r>
              <a:rPr lang="en-US" sz="700" dirty="0">
                <a:solidFill>
                  <a:schemeClr val="bg1"/>
                </a:solidFill>
              </a:rPr>
              <a:t>and provides data / business APIs to internal / external users</a:t>
            </a:r>
          </a:p>
        </p:txBody>
      </p:sp>
      <p:sp>
        <p:nvSpPr>
          <p:cNvPr id="377" name="Freeform 376"/>
          <p:cNvSpPr/>
          <p:nvPr/>
        </p:nvSpPr>
        <p:spPr>
          <a:xfrm rot="5400000">
            <a:off x="6924264" y="4859969"/>
            <a:ext cx="353657" cy="0"/>
          </a:xfrm>
          <a:custGeom>
            <a:avLst/>
            <a:gdLst>
              <a:gd name="connsiteX0" fmla="*/ 0 w 762000"/>
              <a:gd name="connsiteY0" fmla="*/ 0 h 0"/>
              <a:gd name="connsiteX1" fmla="*/ 762000 w 762000"/>
              <a:gd name="connsiteY1" fmla="*/ 0 h 0"/>
            </a:gdLst>
            <a:ahLst/>
            <a:cxnLst>
              <a:cxn ang="0">
                <a:pos x="connsiteX0" y="connsiteY0"/>
              </a:cxn>
              <a:cxn ang="0">
                <a:pos x="connsiteX1" y="connsiteY1"/>
              </a:cxn>
            </a:cxnLst>
            <a:rect l="l" t="t" r="r" b="b"/>
            <a:pathLst>
              <a:path w="762000">
                <a:moveTo>
                  <a:pt x="0" y="0"/>
                </a:moveTo>
                <a:lnTo>
                  <a:pt x="762000" y="0"/>
                </a:lnTo>
              </a:path>
            </a:pathLst>
          </a:custGeom>
          <a:ln w="9525">
            <a:solidFill>
              <a:schemeClr val="tx1"/>
            </a:solidFill>
            <a:prstDash val="dash"/>
            <a:headEnd type="none" w="med" len="med"/>
            <a:tailEnd type="triangle" w="sm"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ko-KR" altLang="en-US" sz="700"/>
          </a:p>
        </p:txBody>
      </p:sp>
      <p:sp>
        <p:nvSpPr>
          <p:cNvPr id="390" name="TextBox 389"/>
          <p:cNvSpPr txBox="1"/>
          <p:nvPr/>
        </p:nvSpPr>
        <p:spPr>
          <a:xfrm rot="5400000">
            <a:off x="3048580" y="2590585"/>
            <a:ext cx="232436" cy="107722"/>
          </a:xfrm>
          <a:prstGeom prst="rect">
            <a:avLst/>
          </a:prstGeom>
          <a:noFill/>
        </p:spPr>
        <p:txBody>
          <a:bodyPr wrap="none" lIns="0" tIns="0" rIns="0" bIns="0" rtlCol="0" anchor="ctr">
            <a:spAutoFit/>
          </a:bodyPr>
          <a:lstStyle>
            <a:defPPr>
              <a:defRPr lang="fr-FR"/>
            </a:defPPr>
            <a:lvl1pPr algn="ctr">
              <a:defRPr sz="600" b="0">
                <a:solidFill>
                  <a:schemeClr val="tx1"/>
                </a:solidFill>
                <a:latin typeface="Arial" pitchFamily="34" charset="0"/>
                <a:cs typeface="Arial" pitchFamily="34" charset="0"/>
              </a:defRPr>
            </a:lvl1pPr>
          </a:lstStyle>
          <a:p>
            <a:pPr algn="r"/>
            <a:r>
              <a:rPr lang="en-US" altLang="ko-KR" sz="700" b="1" dirty="0" smtClean="0"/>
              <a:t>HTTP</a:t>
            </a:r>
            <a:endParaRPr lang="ko-KR" altLang="en-US" sz="700" b="1" dirty="0"/>
          </a:p>
        </p:txBody>
      </p:sp>
      <p:sp>
        <p:nvSpPr>
          <p:cNvPr id="394" name="Freeform 393"/>
          <p:cNvSpPr/>
          <p:nvPr/>
        </p:nvSpPr>
        <p:spPr>
          <a:xfrm rot="5400000">
            <a:off x="6924264" y="4143834"/>
            <a:ext cx="353657" cy="0"/>
          </a:xfrm>
          <a:custGeom>
            <a:avLst/>
            <a:gdLst>
              <a:gd name="connsiteX0" fmla="*/ 0 w 762000"/>
              <a:gd name="connsiteY0" fmla="*/ 0 h 0"/>
              <a:gd name="connsiteX1" fmla="*/ 762000 w 762000"/>
              <a:gd name="connsiteY1" fmla="*/ 0 h 0"/>
            </a:gdLst>
            <a:ahLst/>
            <a:cxnLst>
              <a:cxn ang="0">
                <a:pos x="connsiteX0" y="connsiteY0"/>
              </a:cxn>
              <a:cxn ang="0">
                <a:pos x="connsiteX1" y="connsiteY1"/>
              </a:cxn>
            </a:cxnLst>
            <a:rect l="l" t="t" r="r" b="b"/>
            <a:pathLst>
              <a:path w="762000">
                <a:moveTo>
                  <a:pt x="0" y="0"/>
                </a:moveTo>
                <a:lnTo>
                  <a:pt x="762000" y="0"/>
                </a:lnTo>
              </a:path>
            </a:pathLst>
          </a:custGeom>
          <a:ln w="9525">
            <a:solidFill>
              <a:schemeClr val="tx1"/>
            </a:solidFill>
            <a:prstDash val="dash"/>
            <a:headEnd type="none" w="med" len="med"/>
            <a:tailEnd type="triangle" w="sm"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ko-KR" altLang="en-US" sz="700"/>
          </a:p>
        </p:txBody>
      </p:sp>
      <p:sp>
        <p:nvSpPr>
          <p:cNvPr id="396" name="Rectangle 395"/>
          <p:cNvSpPr/>
          <p:nvPr/>
        </p:nvSpPr>
        <p:spPr>
          <a:xfrm>
            <a:off x="2271840" y="2592584"/>
            <a:ext cx="302794" cy="380034"/>
          </a:xfrm>
          <a:prstGeom prst="rect">
            <a:avLst/>
          </a:prstGeom>
          <a:solidFill>
            <a:schemeClr val="accent3">
              <a:lumMod val="20000"/>
              <a:lumOff val="80000"/>
            </a:schemeClr>
          </a:solidFill>
          <a:ln>
            <a:solidFill>
              <a:schemeClr val="bg1">
                <a:lumMod val="50000"/>
              </a:schemeClr>
            </a:solidFill>
            <a:prstDash val="solid"/>
          </a:ln>
          <a:effectLst/>
        </p:spPr>
        <p:style>
          <a:lnRef idx="1">
            <a:schemeClr val="accent1"/>
          </a:lnRef>
          <a:fillRef idx="3">
            <a:schemeClr val="accent1"/>
          </a:fillRef>
          <a:effectRef idx="2">
            <a:schemeClr val="accent1"/>
          </a:effectRef>
          <a:fontRef idx="minor">
            <a:schemeClr val="lt1"/>
          </a:fontRef>
        </p:style>
        <p:txBody>
          <a:bodyPr lIns="18000" tIns="18000" rIns="18000" bIns="18000" rtlCol="0" anchor="ctr"/>
          <a:lstStyle/>
          <a:p>
            <a:pPr algn="ctr"/>
            <a:r>
              <a:rPr lang="en-US" altLang="ko-KR" sz="700" dirty="0">
                <a:solidFill>
                  <a:schemeClr val="tx1"/>
                </a:solidFill>
              </a:rPr>
              <a:t>WAF</a:t>
            </a:r>
            <a:br>
              <a:rPr lang="en-US" altLang="ko-KR" sz="700" dirty="0">
                <a:solidFill>
                  <a:schemeClr val="tx1"/>
                </a:solidFill>
              </a:rPr>
            </a:br>
            <a:r>
              <a:rPr lang="en-US" altLang="ko-KR" sz="700" dirty="0">
                <a:solidFill>
                  <a:schemeClr val="tx1"/>
                </a:solidFill>
              </a:rPr>
              <a:t>(F5)</a:t>
            </a:r>
          </a:p>
        </p:txBody>
      </p:sp>
      <p:sp>
        <p:nvSpPr>
          <p:cNvPr id="307" name="Rounded Rectangle 306"/>
          <p:cNvSpPr/>
          <p:nvPr/>
        </p:nvSpPr>
        <p:spPr>
          <a:xfrm>
            <a:off x="2162454" y="2942859"/>
            <a:ext cx="514467" cy="950961"/>
          </a:xfrm>
          <a:prstGeom prst="roundRect">
            <a:avLst>
              <a:gd name="adj" fmla="val 8816"/>
            </a:avLst>
          </a:prstGeom>
          <a:solidFill>
            <a:srgbClr val="C00000"/>
          </a:solidFill>
          <a:ln>
            <a:noFill/>
          </a:ln>
          <a:effectLst>
            <a:outerShdw blurRad="63500" sx="102000" sy="102000" algn="ct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700" dirty="0">
                <a:solidFill>
                  <a:schemeClr val="bg1"/>
                </a:solidFill>
              </a:rPr>
              <a:t>Web Application Firewall</a:t>
            </a:r>
          </a:p>
          <a:p>
            <a:pPr algn="ctr"/>
            <a:r>
              <a:rPr lang="en-US" sz="700" dirty="0">
                <a:solidFill>
                  <a:schemeClr val="bg1"/>
                </a:solidFill>
              </a:rPr>
              <a:t>protects FINEOS from web based threats</a:t>
            </a:r>
          </a:p>
        </p:txBody>
      </p:sp>
      <p:sp>
        <p:nvSpPr>
          <p:cNvPr id="397" name="Rectangle 396"/>
          <p:cNvSpPr/>
          <p:nvPr/>
        </p:nvSpPr>
        <p:spPr>
          <a:xfrm>
            <a:off x="2271840" y="4566077"/>
            <a:ext cx="302794" cy="380034"/>
          </a:xfrm>
          <a:prstGeom prst="rect">
            <a:avLst/>
          </a:prstGeom>
          <a:solidFill>
            <a:schemeClr val="accent3">
              <a:lumMod val="20000"/>
              <a:lumOff val="80000"/>
            </a:schemeClr>
          </a:solidFill>
          <a:ln>
            <a:solidFill>
              <a:schemeClr val="bg1">
                <a:lumMod val="50000"/>
              </a:schemeClr>
            </a:solidFill>
            <a:prstDash val="solid"/>
          </a:ln>
          <a:effectLst/>
        </p:spPr>
        <p:style>
          <a:lnRef idx="1">
            <a:schemeClr val="accent1"/>
          </a:lnRef>
          <a:fillRef idx="3">
            <a:schemeClr val="accent1"/>
          </a:fillRef>
          <a:effectRef idx="2">
            <a:schemeClr val="accent1"/>
          </a:effectRef>
          <a:fontRef idx="minor">
            <a:schemeClr val="lt1"/>
          </a:fontRef>
        </p:style>
        <p:txBody>
          <a:bodyPr lIns="18000" tIns="18000" rIns="18000" bIns="18000" rtlCol="0" anchor="ctr"/>
          <a:lstStyle/>
          <a:p>
            <a:pPr algn="ctr"/>
            <a:r>
              <a:rPr lang="en-US" altLang="ko-KR" sz="700" dirty="0">
                <a:solidFill>
                  <a:schemeClr val="tx1"/>
                </a:solidFill>
              </a:rPr>
              <a:t>ESG</a:t>
            </a:r>
          </a:p>
        </p:txBody>
      </p:sp>
      <p:sp>
        <p:nvSpPr>
          <p:cNvPr id="310" name="Rounded Rectangle 309"/>
          <p:cNvSpPr/>
          <p:nvPr/>
        </p:nvSpPr>
        <p:spPr>
          <a:xfrm>
            <a:off x="1755563" y="4896875"/>
            <a:ext cx="1417568" cy="474038"/>
          </a:xfrm>
          <a:prstGeom prst="roundRect">
            <a:avLst>
              <a:gd name="adj" fmla="val 8816"/>
            </a:avLst>
          </a:prstGeom>
          <a:solidFill>
            <a:srgbClr val="C00000"/>
          </a:solidFill>
          <a:ln>
            <a:noFill/>
          </a:ln>
          <a:effectLst>
            <a:outerShdw blurRad="63500" sx="102000" sy="102000" algn="ct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700" dirty="0">
                <a:solidFill>
                  <a:schemeClr val="bg1"/>
                </a:solidFill>
              </a:rPr>
              <a:t>ESG protects against SOAP/XML/JSON based threats and validates message against meta information</a:t>
            </a:r>
          </a:p>
        </p:txBody>
      </p:sp>
      <p:grpSp>
        <p:nvGrpSpPr>
          <p:cNvPr id="231" name="Group 230"/>
          <p:cNvGrpSpPr/>
          <p:nvPr/>
        </p:nvGrpSpPr>
        <p:grpSpPr>
          <a:xfrm>
            <a:off x="5567629" y="3628592"/>
            <a:ext cx="378310" cy="395444"/>
            <a:chOff x="4287104" y="1596310"/>
            <a:chExt cx="378310" cy="395444"/>
          </a:xfrm>
        </p:grpSpPr>
        <p:pic>
          <p:nvPicPr>
            <p:cNvPr id="232" name="Picture 231"/>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4386258" y="1596310"/>
              <a:ext cx="180000" cy="180000"/>
            </a:xfrm>
            <a:prstGeom prst="rect">
              <a:avLst/>
            </a:prstGeom>
          </p:spPr>
        </p:pic>
        <p:sp>
          <p:nvSpPr>
            <p:cNvPr id="233" name="TextBox 232"/>
            <p:cNvSpPr txBox="1"/>
            <p:nvPr/>
          </p:nvSpPr>
          <p:spPr>
            <a:xfrm>
              <a:off x="4287104" y="1776310"/>
              <a:ext cx="378310" cy="215444"/>
            </a:xfrm>
            <a:prstGeom prst="rect">
              <a:avLst/>
            </a:prstGeom>
            <a:solidFill>
              <a:schemeClr val="bg1"/>
            </a:solidFill>
          </p:spPr>
          <p:txBody>
            <a:bodyPr wrap="none" lIns="0" tIns="0" rIns="0" bIns="0" rtlCol="0" anchor="t">
              <a:spAutoFit/>
            </a:bodyPr>
            <a:lstStyle/>
            <a:p>
              <a:pPr algn="ctr"/>
              <a:r>
                <a:rPr lang="en-US" altLang="ko-KR" sz="700" dirty="0" smtClean="0">
                  <a:solidFill>
                    <a:schemeClr val="tx1"/>
                  </a:solidFill>
                  <a:latin typeface="Arial" pitchFamily="34" charset="0"/>
                  <a:cs typeface="Arial" pitchFamily="34" charset="0"/>
                </a:rPr>
                <a:t>Load</a:t>
              </a:r>
              <a:br>
                <a:rPr lang="en-US" altLang="ko-KR" sz="700" dirty="0" smtClean="0">
                  <a:solidFill>
                    <a:schemeClr val="tx1"/>
                  </a:solidFill>
                  <a:latin typeface="Arial" pitchFamily="34" charset="0"/>
                  <a:cs typeface="Arial" pitchFamily="34" charset="0"/>
                </a:rPr>
              </a:br>
              <a:r>
                <a:rPr lang="en-US" altLang="ko-KR" sz="700" dirty="0" smtClean="0">
                  <a:solidFill>
                    <a:schemeClr val="tx1"/>
                  </a:solidFill>
                  <a:latin typeface="Arial" pitchFamily="34" charset="0"/>
                  <a:cs typeface="Arial" pitchFamily="34" charset="0"/>
                </a:rPr>
                <a:t>Balancer</a:t>
              </a:r>
              <a:endParaRPr lang="en-US" altLang="ko-KR" sz="700" dirty="0">
                <a:solidFill>
                  <a:schemeClr val="tx1"/>
                </a:solidFill>
                <a:latin typeface="Arial" pitchFamily="34" charset="0"/>
                <a:cs typeface="Arial" pitchFamily="34" charset="0"/>
              </a:endParaRPr>
            </a:p>
          </p:txBody>
        </p:sp>
      </p:grpSp>
      <p:sp>
        <p:nvSpPr>
          <p:cNvPr id="5" name="Rectangle 4"/>
          <p:cNvSpPr/>
          <p:nvPr/>
        </p:nvSpPr>
        <p:spPr>
          <a:xfrm>
            <a:off x="7739760" y="0"/>
            <a:ext cx="2166239" cy="669819"/>
          </a:xfrm>
          <a:prstGeom prst="rect">
            <a:avLst/>
          </a:prstGeom>
          <a:solidFill>
            <a:srgbClr val="FFFF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ko-KR" dirty="0" smtClean="0">
                <a:solidFill>
                  <a:schemeClr val="tx1"/>
                </a:solidFill>
              </a:rPr>
              <a:t>With NO EXTERNAL INTERNET</a:t>
            </a:r>
          </a:p>
          <a:p>
            <a:pPr algn="ctr"/>
            <a:r>
              <a:rPr lang="en-US" altLang="ko-KR" dirty="0" smtClean="0">
                <a:solidFill>
                  <a:schemeClr val="tx1"/>
                </a:solidFill>
              </a:rPr>
              <a:t>access to FINEOS</a:t>
            </a:r>
            <a:endParaRPr lang="ko-KR" altLang="en-US" dirty="0">
              <a:solidFill>
                <a:schemeClr val="tx1"/>
              </a:solidFill>
            </a:endParaRPr>
          </a:p>
        </p:txBody>
      </p:sp>
    </p:spTree>
    <p:extLst>
      <p:ext uri="{BB962C8B-B14F-4D97-AF65-F5344CB8AC3E}">
        <p14:creationId xmlns:p14="http://schemas.microsoft.com/office/powerpoint/2010/main" val="38726796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ltLang="ko-KR" dirty="0"/>
              <a:t>Infrastructure Architecture</a:t>
            </a:r>
            <a:endParaRPr lang="ko-KR" altLang="en-US" dirty="0"/>
          </a:p>
        </p:txBody>
      </p:sp>
      <p:sp>
        <p:nvSpPr>
          <p:cNvPr id="3" name="Text Placeholder 2"/>
          <p:cNvSpPr>
            <a:spLocks noGrp="1"/>
          </p:cNvSpPr>
          <p:nvPr>
            <p:ph type="body" sz="quarter" idx="13"/>
          </p:nvPr>
        </p:nvSpPr>
        <p:spPr/>
        <p:txBody>
          <a:bodyPr/>
          <a:lstStyle/>
          <a:p>
            <a:pPr marL="0" indent="0">
              <a:buNone/>
            </a:pPr>
            <a:r>
              <a:rPr lang="en-US" altLang="ko-KR" dirty="0"/>
              <a:t>Health Claims Infrastructure Architecture Diagram </a:t>
            </a:r>
            <a:r>
              <a:rPr lang="en-US" altLang="ko-KR" dirty="0" smtClean="0"/>
              <a:t>(ID Production </a:t>
            </a:r>
            <a:r>
              <a:rPr lang="en-US" altLang="ko-KR" dirty="0"/>
              <a:t>Environment)</a:t>
            </a:r>
            <a:endParaRPr lang="ko-KR" altLang="en-US" dirty="0"/>
          </a:p>
        </p:txBody>
      </p:sp>
      <p:sp>
        <p:nvSpPr>
          <p:cNvPr id="4" name="Slide Number Placeholder 3"/>
          <p:cNvSpPr>
            <a:spLocks noGrp="1"/>
          </p:cNvSpPr>
          <p:nvPr>
            <p:ph type="sldNum" sz="quarter" idx="4"/>
          </p:nvPr>
        </p:nvSpPr>
        <p:spPr/>
        <p:txBody>
          <a:bodyPr/>
          <a:lstStyle/>
          <a:p>
            <a:fld id="{3801209A-EBCB-4229-9A21-B7869465F47A}" type="slidenum">
              <a:rPr lang="en-US" altLang="ko-KR" smtClean="0"/>
              <a:pPr/>
              <a:t>34</a:t>
            </a:fld>
            <a:r>
              <a:rPr lang="en-US" altLang="ko-KR" smtClean="0"/>
              <a:t> </a:t>
            </a:r>
            <a:endParaRPr lang="ko-KR" altLang="en-US" dirty="0"/>
          </a:p>
        </p:txBody>
      </p:sp>
      <p:sp>
        <p:nvSpPr>
          <p:cNvPr id="75" name="Rectangle 74"/>
          <p:cNvSpPr/>
          <p:nvPr/>
        </p:nvSpPr>
        <p:spPr>
          <a:xfrm>
            <a:off x="2031015" y="5540966"/>
            <a:ext cx="4097752" cy="840785"/>
          </a:xfrm>
          <a:prstGeom prst="rect">
            <a:avLst/>
          </a:prstGeom>
          <a:pattFill prst="ltUpDiag">
            <a:fgClr>
              <a:schemeClr val="bg1">
                <a:lumMod val="95000"/>
              </a:schemeClr>
            </a:fgClr>
            <a:bgClr>
              <a:schemeClr val="bg1"/>
            </a:bgClr>
          </a:patt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lIns="36000" tIns="18000" rIns="36000" bIns="18000" rtlCol="0" anchor="t"/>
          <a:lstStyle/>
          <a:p>
            <a:r>
              <a:rPr lang="en-US" altLang="ko-KR" sz="800" dirty="0">
                <a:solidFill>
                  <a:schemeClr val="bg1">
                    <a:lumMod val="50000"/>
                  </a:schemeClr>
                </a:solidFill>
              </a:rPr>
              <a:t>Group</a:t>
            </a:r>
            <a:br>
              <a:rPr lang="en-US" altLang="ko-KR" sz="800" dirty="0">
                <a:solidFill>
                  <a:schemeClr val="bg1">
                    <a:lumMod val="50000"/>
                  </a:schemeClr>
                </a:solidFill>
              </a:rPr>
            </a:br>
            <a:r>
              <a:rPr lang="en-US" altLang="ko-KR" sz="800" dirty="0">
                <a:solidFill>
                  <a:schemeClr val="bg1">
                    <a:lumMod val="50000"/>
                  </a:schemeClr>
                </a:solidFill>
              </a:rPr>
              <a:t>Shared</a:t>
            </a:r>
            <a:br>
              <a:rPr lang="en-US" altLang="ko-KR" sz="800" dirty="0">
                <a:solidFill>
                  <a:schemeClr val="bg1">
                    <a:lumMod val="50000"/>
                  </a:schemeClr>
                </a:solidFill>
              </a:rPr>
            </a:br>
            <a:r>
              <a:rPr lang="en-US" altLang="ko-KR" sz="800" dirty="0">
                <a:solidFill>
                  <a:schemeClr val="bg1">
                    <a:lumMod val="50000"/>
                  </a:schemeClr>
                </a:solidFill>
              </a:rPr>
              <a:t>Service</a:t>
            </a:r>
          </a:p>
        </p:txBody>
      </p:sp>
      <p:sp>
        <p:nvSpPr>
          <p:cNvPr id="76" name="Rectangle 75"/>
          <p:cNvSpPr/>
          <p:nvPr/>
        </p:nvSpPr>
        <p:spPr>
          <a:xfrm>
            <a:off x="7876788" y="1266826"/>
            <a:ext cx="1306184" cy="4230878"/>
          </a:xfrm>
          <a:prstGeom prst="rect">
            <a:avLst/>
          </a:prstGeom>
          <a:pattFill prst="ltUpDiag">
            <a:fgClr>
              <a:schemeClr val="bg1">
                <a:lumMod val="95000"/>
              </a:schemeClr>
            </a:fgClr>
            <a:bgClr>
              <a:schemeClr val="bg1"/>
            </a:bgClr>
          </a:patt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lIns="36000" tIns="18000" rIns="36000" bIns="18000" rtlCol="0" anchor="t"/>
          <a:lstStyle/>
          <a:p>
            <a:r>
              <a:rPr lang="en-US" altLang="ko-KR" sz="800" dirty="0">
                <a:solidFill>
                  <a:schemeClr val="bg1">
                    <a:lumMod val="50000"/>
                  </a:schemeClr>
                </a:solidFill>
                <a:latin typeface="Arial" pitchFamily="34" charset="0"/>
                <a:cs typeface="Arial" pitchFamily="34" charset="0"/>
              </a:rPr>
              <a:t>Tier </a:t>
            </a:r>
            <a:r>
              <a:rPr lang="en-US" altLang="ko-KR" sz="800" dirty="0" smtClean="0">
                <a:solidFill>
                  <a:schemeClr val="bg1">
                    <a:lumMod val="50000"/>
                  </a:schemeClr>
                </a:solidFill>
                <a:latin typeface="Arial" pitchFamily="34" charset="0"/>
                <a:cs typeface="Arial" pitchFamily="34" charset="0"/>
              </a:rPr>
              <a:t>3</a:t>
            </a:r>
            <a:endParaRPr lang="ko-KR" altLang="en-US" sz="800" dirty="0">
              <a:solidFill>
                <a:schemeClr val="bg1">
                  <a:lumMod val="50000"/>
                </a:schemeClr>
              </a:solidFill>
              <a:latin typeface="Arial" pitchFamily="34" charset="0"/>
              <a:cs typeface="Arial" pitchFamily="34" charset="0"/>
            </a:endParaRPr>
          </a:p>
        </p:txBody>
      </p:sp>
      <p:sp>
        <p:nvSpPr>
          <p:cNvPr id="77" name="Rectangle 76"/>
          <p:cNvSpPr/>
          <p:nvPr/>
        </p:nvSpPr>
        <p:spPr>
          <a:xfrm>
            <a:off x="776288" y="1266826"/>
            <a:ext cx="1184360" cy="1942533"/>
          </a:xfrm>
          <a:prstGeom prst="rect">
            <a:avLst/>
          </a:prstGeom>
          <a:pattFill prst="ltUpDiag">
            <a:fgClr>
              <a:schemeClr val="bg1">
                <a:lumMod val="95000"/>
              </a:schemeClr>
            </a:fgClr>
            <a:bgClr>
              <a:schemeClr val="bg1"/>
            </a:bgClr>
          </a:patt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lIns="36000" tIns="18000" rIns="36000" bIns="18000" rtlCol="0" anchor="t"/>
          <a:lstStyle/>
          <a:p>
            <a:r>
              <a:rPr lang="en-US" altLang="ko-KR" sz="800" dirty="0">
                <a:solidFill>
                  <a:schemeClr val="bg1">
                    <a:lumMod val="50000"/>
                  </a:schemeClr>
                </a:solidFill>
              </a:rPr>
              <a:t>Front-end</a:t>
            </a:r>
            <a:br>
              <a:rPr lang="en-US" altLang="ko-KR" sz="800" dirty="0">
                <a:solidFill>
                  <a:schemeClr val="bg1">
                    <a:lumMod val="50000"/>
                  </a:schemeClr>
                </a:solidFill>
              </a:rPr>
            </a:br>
            <a:r>
              <a:rPr lang="en-US" altLang="ko-KR" sz="800" dirty="0">
                <a:solidFill>
                  <a:schemeClr val="bg1">
                    <a:lumMod val="50000"/>
                  </a:schemeClr>
                </a:solidFill>
              </a:rPr>
              <a:t>(AXA </a:t>
            </a:r>
            <a:r>
              <a:rPr lang="en-US" altLang="ko-KR" sz="800" dirty="0" smtClean="0">
                <a:solidFill>
                  <a:schemeClr val="bg1">
                    <a:lumMod val="50000"/>
                  </a:schemeClr>
                </a:solidFill>
              </a:rPr>
              <a:t>Intranet</a:t>
            </a:r>
            <a:r>
              <a:rPr lang="en-US" altLang="ko-KR" sz="800" dirty="0">
                <a:solidFill>
                  <a:schemeClr val="bg1">
                    <a:lumMod val="50000"/>
                  </a:schemeClr>
                </a:solidFill>
              </a:rPr>
              <a:t>)</a:t>
            </a:r>
          </a:p>
        </p:txBody>
      </p:sp>
      <p:sp>
        <p:nvSpPr>
          <p:cNvPr id="78" name="Rectangle 77"/>
          <p:cNvSpPr/>
          <p:nvPr/>
        </p:nvSpPr>
        <p:spPr>
          <a:xfrm>
            <a:off x="2031014" y="2150874"/>
            <a:ext cx="1278614" cy="3346831"/>
          </a:xfrm>
          <a:prstGeom prst="rect">
            <a:avLst/>
          </a:prstGeom>
          <a:pattFill prst="ltUpDiag">
            <a:fgClr>
              <a:schemeClr val="bg1">
                <a:lumMod val="95000"/>
              </a:schemeClr>
            </a:fgClr>
            <a:bgClr>
              <a:schemeClr val="bg1"/>
            </a:bgClr>
          </a:patt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lIns="36000" tIns="18000" rIns="36000" bIns="18000" rtlCol="0" anchor="t"/>
          <a:lstStyle/>
          <a:p>
            <a:r>
              <a:rPr lang="en-US" altLang="ko-KR" sz="800" dirty="0">
                <a:solidFill>
                  <a:schemeClr val="bg1">
                    <a:lumMod val="50000"/>
                  </a:schemeClr>
                </a:solidFill>
                <a:latin typeface="Arial" pitchFamily="34" charset="0"/>
                <a:cs typeface="Arial" pitchFamily="34" charset="0"/>
              </a:rPr>
              <a:t>Tier 1</a:t>
            </a:r>
            <a:endParaRPr lang="ko-KR" altLang="en-US" sz="800" dirty="0">
              <a:solidFill>
                <a:schemeClr val="bg1">
                  <a:lumMod val="50000"/>
                </a:schemeClr>
              </a:solidFill>
              <a:latin typeface="Arial" pitchFamily="34" charset="0"/>
              <a:cs typeface="Arial" pitchFamily="34" charset="0"/>
            </a:endParaRPr>
          </a:p>
        </p:txBody>
      </p:sp>
      <p:sp>
        <p:nvSpPr>
          <p:cNvPr id="79" name="Rectangle 78"/>
          <p:cNvSpPr/>
          <p:nvPr/>
        </p:nvSpPr>
        <p:spPr>
          <a:xfrm>
            <a:off x="3378200" y="2150873"/>
            <a:ext cx="4443786" cy="3346831"/>
          </a:xfrm>
          <a:prstGeom prst="rect">
            <a:avLst/>
          </a:prstGeom>
          <a:pattFill prst="ltUpDiag">
            <a:fgClr>
              <a:schemeClr val="bg1">
                <a:lumMod val="95000"/>
              </a:schemeClr>
            </a:fgClr>
            <a:bgClr>
              <a:schemeClr val="bg1"/>
            </a:bgClr>
          </a:patt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lIns="36000" tIns="18000" rIns="36000" bIns="18000" rtlCol="0" anchor="t"/>
          <a:lstStyle/>
          <a:p>
            <a:r>
              <a:rPr lang="en-US" altLang="ko-KR" sz="800" dirty="0" smtClean="0">
                <a:solidFill>
                  <a:schemeClr val="bg1">
                    <a:lumMod val="50000"/>
                  </a:schemeClr>
                </a:solidFill>
                <a:latin typeface="Arial" pitchFamily="34" charset="0"/>
                <a:cs typeface="Arial" pitchFamily="34" charset="0"/>
              </a:rPr>
              <a:t>  Tier 2</a:t>
            </a:r>
            <a:endParaRPr lang="ko-KR" altLang="en-US" sz="800" dirty="0">
              <a:solidFill>
                <a:schemeClr val="bg1">
                  <a:lumMod val="50000"/>
                </a:schemeClr>
              </a:solidFill>
              <a:latin typeface="Arial" pitchFamily="34" charset="0"/>
              <a:cs typeface="Arial" pitchFamily="34" charset="0"/>
            </a:endParaRPr>
          </a:p>
        </p:txBody>
      </p:sp>
      <p:sp>
        <p:nvSpPr>
          <p:cNvPr id="80" name="Rectangle 79"/>
          <p:cNvSpPr/>
          <p:nvPr/>
        </p:nvSpPr>
        <p:spPr>
          <a:xfrm>
            <a:off x="776288" y="3289301"/>
            <a:ext cx="1184360" cy="3092450"/>
          </a:xfrm>
          <a:prstGeom prst="rect">
            <a:avLst/>
          </a:prstGeom>
          <a:pattFill prst="ltUpDiag">
            <a:fgClr>
              <a:schemeClr val="bg1">
                <a:lumMod val="95000"/>
              </a:schemeClr>
            </a:fgClr>
            <a:bgClr>
              <a:schemeClr val="bg1"/>
            </a:bgClr>
          </a:patt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lIns="36000" tIns="18000" rIns="36000" bIns="18000" rtlCol="0" anchor="t"/>
          <a:lstStyle/>
          <a:p>
            <a:r>
              <a:rPr lang="en-US" altLang="ko-KR" sz="800" dirty="0">
                <a:solidFill>
                  <a:schemeClr val="bg1">
                    <a:lumMod val="50000"/>
                  </a:schemeClr>
                </a:solidFill>
              </a:rPr>
              <a:t>Front-end</a:t>
            </a:r>
            <a:br>
              <a:rPr lang="en-US" altLang="ko-KR" sz="800" dirty="0">
                <a:solidFill>
                  <a:schemeClr val="bg1">
                    <a:lumMod val="50000"/>
                  </a:schemeClr>
                </a:solidFill>
              </a:rPr>
            </a:br>
            <a:r>
              <a:rPr lang="en-US" altLang="ko-KR" sz="800" dirty="0">
                <a:solidFill>
                  <a:schemeClr val="bg1">
                    <a:lumMod val="50000"/>
                  </a:schemeClr>
                </a:solidFill>
              </a:rPr>
              <a:t>(</a:t>
            </a:r>
            <a:r>
              <a:rPr lang="en-US" altLang="ko-KR" sz="800" dirty="0" smtClean="0">
                <a:solidFill>
                  <a:schemeClr val="bg1">
                    <a:lumMod val="50000"/>
                  </a:schemeClr>
                </a:solidFill>
              </a:rPr>
              <a:t>Internet)</a:t>
            </a:r>
            <a:endParaRPr lang="en-US" altLang="ko-KR" sz="800" dirty="0">
              <a:solidFill>
                <a:schemeClr val="bg1">
                  <a:lumMod val="50000"/>
                </a:schemeClr>
              </a:solidFill>
            </a:endParaRPr>
          </a:p>
        </p:txBody>
      </p:sp>
      <p:sp>
        <p:nvSpPr>
          <p:cNvPr id="81" name="Rectangle 80"/>
          <p:cNvSpPr/>
          <p:nvPr/>
        </p:nvSpPr>
        <p:spPr>
          <a:xfrm>
            <a:off x="2031015" y="1266826"/>
            <a:ext cx="5787648" cy="840785"/>
          </a:xfrm>
          <a:prstGeom prst="rect">
            <a:avLst/>
          </a:prstGeom>
          <a:pattFill prst="ltUpDiag">
            <a:fgClr>
              <a:schemeClr val="bg1">
                <a:lumMod val="95000"/>
              </a:schemeClr>
            </a:fgClr>
            <a:bgClr>
              <a:schemeClr val="bg1"/>
            </a:bgClr>
          </a:patt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lIns="36000" tIns="18000" rIns="36000" bIns="18000" rtlCol="0" anchor="t"/>
          <a:lstStyle/>
          <a:p>
            <a:r>
              <a:rPr lang="en-US" altLang="ko-KR" sz="800" dirty="0" smtClean="0">
                <a:solidFill>
                  <a:schemeClr val="bg1">
                    <a:lumMod val="50000"/>
                  </a:schemeClr>
                </a:solidFill>
                <a:latin typeface="Arial" pitchFamily="34" charset="0"/>
                <a:cs typeface="Arial" pitchFamily="34" charset="0"/>
              </a:rPr>
              <a:t>Group</a:t>
            </a:r>
            <a:br>
              <a:rPr lang="en-US" altLang="ko-KR" sz="800" dirty="0" smtClean="0">
                <a:solidFill>
                  <a:schemeClr val="bg1">
                    <a:lumMod val="50000"/>
                  </a:schemeClr>
                </a:solidFill>
                <a:latin typeface="Arial" pitchFamily="34" charset="0"/>
                <a:cs typeface="Arial" pitchFamily="34" charset="0"/>
              </a:rPr>
            </a:br>
            <a:r>
              <a:rPr lang="en-US" altLang="ko-KR" sz="800" dirty="0" smtClean="0">
                <a:solidFill>
                  <a:schemeClr val="bg1">
                    <a:lumMod val="50000"/>
                  </a:schemeClr>
                </a:solidFill>
                <a:latin typeface="Arial" pitchFamily="34" charset="0"/>
                <a:cs typeface="Arial" pitchFamily="34" charset="0"/>
              </a:rPr>
              <a:t>Shared</a:t>
            </a:r>
            <a:r>
              <a:rPr lang="en-US" altLang="ko-KR" sz="800" dirty="0">
                <a:solidFill>
                  <a:schemeClr val="bg1">
                    <a:lumMod val="50000"/>
                  </a:schemeClr>
                </a:solidFill>
                <a:latin typeface="Arial" pitchFamily="34" charset="0"/>
                <a:cs typeface="Arial" pitchFamily="34" charset="0"/>
              </a:rPr>
              <a:t/>
            </a:r>
            <a:br>
              <a:rPr lang="en-US" altLang="ko-KR" sz="800" dirty="0">
                <a:solidFill>
                  <a:schemeClr val="bg1">
                    <a:lumMod val="50000"/>
                  </a:schemeClr>
                </a:solidFill>
                <a:latin typeface="Arial" pitchFamily="34" charset="0"/>
                <a:cs typeface="Arial" pitchFamily="34" charset="0"/>
              </a:rPr>
            </a:br>
            <a:r>
              <a:rPr lang="en-US" altLang="ko-KR" sz="800" dirty="0">
                <a:solidFill>
                  <a:schemeClr val="bg1">
                    <a:lumMod val="50000"/>
                  </a:schemeClr>
                </a:solidFill>
                <a:latin typeface="Arial" pitchFamily="34" charset="0"/>
                <a:cs typeface="Arial" pitchFamily="34" charset="0"/>
              </a:rPr>
              <a:t>Service</a:t>
            </a:r>
          </a:p>
        </p:txBody>
      </p:sp>
      <p:cxnSp>
        <p:nvCxnSpPr>
          <p:cNvPr id="82" name="Straight Connector 37"/>
          <p:cNvCxnSpPr>
            <a:stCxn id="463" idx="1"/>
            <a:endCxn id="100" idx="1"/>
          </p:cNvCxnSpPr>
          <p:nvPr/>
        </p:nvCxnSpPr>
        <p:spPr>
          <a:xfrm>
            <a:off x="1138768" y="2322605"/>
            <a:ext cx="774838" cy="463523"/>
          </a:xfrm>
          <a:prstGeom prst="bentConnector3">
            <a:avLst>
              <a:gd name="adj1" fmla="val 50000"/>
            </a:avLst>
          </a:prstGeom>
          <a:ln w="9525">
            <a:solidFill>
              <a:schemeClr val="tx1"/>
            </a:solidFill>
            <a:prstDash val="solid"/>
            <a:headEnd type="none" w="med" len="med"/>
            <a:tailEnd type="triangle" w="sm" len="sm"/>
          </a:ln>
          <a:effectLst/>
        </p:spPr>
        <p:style>
          <a:lnRef idx="2">
            <a:schemeClr val="accent1"/>
          </a:lnRef>
          <a:fillRef idx="0">
            <a:schemeClr val="accent1"/>
          </a:fillRef>
          <a:effectRef idx="1">
            <a:schemeClr val="accent1"/>
          </a:effectRef>
          <a:fontRef idx="minor">
            <a:schemeClr val="tx1"/>
          </a:fontRef>
        </p:style>
      </p:cxnSp>
      <p:pic>
        <p:nvPicPr>
          <p:cNvPr id="86" name="Picture 85"/>
          <p:cNvPicPr>
            <a:picLocks noChangeAspect="1"/>
          </p:cNvPicPr>
          <p:nvPr/>
        </p:nvPicPr>
        <p:blipFill rotWithShape="1">
          <a:blip r:embed="rId2" cstate="screen">
            <a:extLst>
              <a:ext uri="{28A0092B-C50C-407E-A947-70E740481C1C}">
                <a14:useLocalDpi xmlns:a14="http://schemas.microsoft.com/office/drawing/2010/main"/>
              </a:ext>
            </a:extLst>
          </a:blip>
          <a:srcRect t="10374" b="26038"/>
          <a:stretch/>
        </p:blipFill>
        <p:spPr>
          <a:xfrm>
            <a:off x="1207280" y="4625396"/>
            <a:ext cx="443702" cy="282146"/>
          </a:xfrm>
          <a:prstGeom prst="rect">
            <a:avLst/>
          </a:prstGeom>
          <a:effectLst>
            <a:outerShdw blurRad="50800" dist="38100" dir="2700000" algn="tl" rotWithShape="0">
              <a:prstClr val="black">
                <a:alpha val="40000"/>
              </a:prstClr>
            </a:outerShdw>
          </a:effectLst>
        </p:spPr>
      </p:pic>
      <p:cxnSp>
        <p:nvCxnSpPr>
          <p:cNvPr id="87" name="Straight Connector 37"/>
          <p:cNvCxnSpPr>
            <a:stCxn id="86" idx="3"/>
            <a:endCxn id="99" idx="1"/>
          </p:cNvCxnSpPr>
          <p:nvPr/>
        </p:nvCxnSpPr>
        <p:spPr>
          <a:xfrm>
            <a:off x="1650982" y="4766469"/>
            <a:ext cx="262624" cy="0"/>
          </a:xfrm>
          <a:prstGeom prst="straightConnector1">
            <a:avLst/>
          </a:prstGeom>
          <a:ln w="9525">
            <a:solidFill>
              <a:schemeClr val="tx1"/>
            </a:solidFill>
            <a:prstDash val="solid"/>
            <a:headEnd type="none" w="med" len="med"/>
            <a:tailEnd type="triangle" w="sm" len="sm"/>
          </a:ln>
          <a:effectLst/>
        </p:spPr>
        <p:style>
          <a:lnRef idx="2">
            <a:schemeClr val="accent1"/>
          </a:lnRef>
          <a:fillRef idx="0">
            <a:schemeClr val="accent1"/>
          </a:fillRef>
          <a:effectRef idx="1">
            <a:schemeClr val="accent1"/>
          </a:effectRef>
          <a:fontRef idx="minor">
            <a:schemeClr val="tx1"/>
          </a:fontRef>
        </p:style>
      </p:cxnSp>
      <p:cxnSp>
        <p:nvCxnSpPr>
          <p:cNvPr id="88" name="Straight Connector 39"/>
          <p:cNvCxnSpPr>
            <a:stCxn id="459" idx="2"/>
            <a:endCxn id="86" idx="0"/>
          </p:cNvCxnSpPr>
          <p:nvPr/>
        </p:nvCxnSpPr>
        <p:spPr>
          <a:xfrm flipH="1">
            <a:off x="1429131" y="4179190"/>
            <a:ext cx="1" cy="446206"/>
          </a:xfrm>
          <a:prstGeom prst="straightConnector1">
            <a:avLst/>
          </a:prstGeom>
          <a:ln w="9525">
            <a:solidFill>
              <a:schemeClr val="tx1"/>
            </a:solidFill>
            <a:prstDash val="solid"/>
            <a:headEnd type="none" w="med" len="med"/>
            <a:tailEnd type="triangle" w="sm" len="sm"/>
          </a:ln>
          <a:effectLst/>
        </p:spPr>
        <p:style>
          <a:lnRef idx="2">
            <a:schemeClr val="accent1"/>
          </a:lnRef>
          <a:fillRef idx="0">
            <a:schemeClr val="accent1"/>
          </a:fillRef>
          <a:effectRef idx="1">
            <a:schemeClr val="accent1"/>
          </a:effectRef>
          <a:fontRef idx="minor">
            <a:schemeClr val="tx1"/>
          </a:fontRef>
        </p:style>
      </p:cxnSp>
      <p:cxnSp>
        <p:nvCxnSpPr>
          <p:cNvPr id="92" name="Straight Connector 37"/>
          <p:cNvCxnSpPr>
            <a:stCxn id="86" idx="1"/>
            <a:endCxn id="382" idx="0"/>
          </p:cNvCxnSpPr>
          <p:nvPr/>
        </p:nvCxnSpPr>
        <p:spPr>
          <a:xfrm rot="10800000" flipV="1">
            <a:off x="1118424" y="4766468"/>
            <a:ext cx="88857" cy="509625"/>
          </a:xfrm>
          <a:prstGeom prst="bentConnector2">
            <a:avLst/>
          </a:prstGeom>
          <a:ln w="9525">
            <a:solidFill>
              <a:schemeClr val="tx1"/>
            </a:solidFill>
            <a:prstDash val="solid"/>
            <a:headEnd type="none" w="med" len="med"/>
            <a:tailEnd type="triangle" w="sm" len="sm"/>
          </a:ln>
          <a:effectLst/>
        </p:spPr>
        <p:style>
          <a:lnRef idx="2">
            <a:schemeClr val="accent1"/>
          </a:lnRef>
          <a:fillRef idx="0">
            <a:schemeClr val="accent1"/>
          </a:fillRef>
          <a:effectRef idx="1">
            <a:schemeClr val="accent1"/>
          </a:effectRef>
          <a:fontRef idx="minor">
            <a:schemeClr val="tx1"/>
          </a:fontRef>
        </p:style>
      </p:cxnSp>
      <p:cxnSp>
        <p:nvCxnSpPr>
          <p:cNvPr id="93" name="Straight Connector 37"/>
          <p:cNvCxnSpPr>
            <a:stCxn id="99" idx="3"/>
            <a:endCxn id="115" idx="1"/>
          </p:cNvCxnSpPr>
          <p:nvPr/>
        </p:nvCxnSpPr>
        <p:spPr>
          <a:xfrm>
            <a:off x="2080260" y="4766469"/>
            <a:ext cx="1180327" cy="0"/>
          </a:xfrm>
          <a:prstGeom prst="straightConnector1">
            <a:avLst/>
          </a:prstGeom>
          <a:ln w="9525">
            <a:solidFill>
              <a:schemeClr val="tx1"/>
            </a:solidFill>
            <a:prstDash val="solid"/>
            <a:headEnd type="none" w="med" len="med"/>
            <a:tailEnd type="triangle" w="sm" len="sm"/>
          </a:ln>
          <a:effectLst/>
        </p:spPr>
        <p:style>
          <a:lnRef idx="2">
            <a:schemeClr val="accent1"/>
          </a:lnRef>
          <a:fillRef idx="0">
            <a:schemeClr val="accent1"/>
          </a:fillRef>
          <a:effectRef idx="1">
            <a:schemeClr val="accent1"/>
          </a:effectRef>
          <a:fontRef idx="minor">
            <a:schemeClr val="tx1"/>
          </a:fontRef>
        </p:style>
      </p:cxnSp>
      <p:sp>
        <p:nvSpPr>
          <p:cNvPr id="94" name="Rectangle 93"/>
          <p:cNvSpPr/>
          <p:nvPr/>
        </p:nvSpPr>
        <p:spPr>
          <a:xfrm>
            <a:off x="2655277" y="4222754"/>
            <a:ext cx="506339" cy="361946"/>
          </a:xfrm>
          <a:prstGeom prst="rect">
            <a:avLst/>
          </a:prstGeom>
          <a:solidFill>
            <a:schemeClr val="bg1">
              <a:lumMod val="50000"/>
            </a:schemeClr>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altLang="ko-KR" sz="700" dirty="0">
                <a:solidFill>
                  <a:schemeClr val="bg1"/>
                </a:solidFill>
              </a:rPr>
              <a:t>Regional SMTP Gateway</a:t>
            </a:r>
            <a:endParaRPr lang="ko-KR" altLang="en-US" sz="700" dirty="0">
              <a:solidFill>
                <a:schemeClr val="bg1"/>
              </a:solidFill>
            </a:endParaRPr>
          </a:p>
        </p:txBody>
      </p:sp>
      <p:sp>
        <p:nvSpPr>
          <p:cNvPr id="95" name="Freeform 94"/>
          <p:cNvSpPr/>
          <p:nvPr/>
        </p:nvSpPr>
        <p:spPr>
          <a:xfrm rot="16200000" flipV="1">
            <a:off x="3022523" y="4483177"/>
            <a:ext cx="134938" cy="337984"/>
          </a:xfrm>
          <a:custGeom>
            <a:avLst/>
            <a:gdLst>
              <a:gd name="connsiteX0" fmla="*/ 0 w 376237"/>
              <a:gd name="connsiteY0" fmla="*/ 0 h 359569"/>
              <a:gd name="connsiteX1" fmla="*/ 0 w 376237"/>
              <a:gd name="connsiteY1" fmla="*/ 359569 h 359569"/>
              <a:gd name="connsiteX2" fmla="*/ 376237 w 376237"/>
              <a:gd name="connsiteY2" fmla="*/ 359569 h 359569"/>
            </a:gdLst>
            <a:ahLst/>
            <a:cxnLst>
              <a:cxn ang="0">
                <a:pos x="connsiteX0" y="connsiteY0"/>
              </a:cxn>
              <a:cxn ang="0">
                <a:pos x="connsiteX1" y="connsiteY1"/>
              </a:cxn>
              <a:cxn ang="0">
                <a:pos x="connsiteX2" y="connsiteY2"/>
              </a:cxn>
            </a:cxnLst>
            <a:rect l="l" t="t" r="r" b="b"/>
            <a:pathLst>
              <a:path w="376237" h="359569">
                <a:moveTo>
                  <a:pt x="0" y="0"/>
                </a:moveTo>
                <a:lnTo>
                  <a:pt x="0" y="359569"/>
                </a:lnTo>
                <a:lnTo>
                  <a:pt x="376237" y="359569"/>
                </a:lnTo>
              </a:path>
            </a:pathLst>
          </a:custGeom>
          <a:ln w="9525">
            <a:solidFill>
              <a:schemeClr val="tx1"/>
            </a:solidFill>
            <a:prstDash val="solid"/>
            <a:headEnd type="none" w="med" len="med"/>
            <a:tailEnd type="triangle" w="sm" len="sm"/>
          </a:ln>
          <a:effectLst/>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700"/>
          </a:p>
        </p:txBody>
      </p:sp>
      <p:pic>
        <p:nvPicPr>
          <p:cNvPr id="99" name="Picture 98"/>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913606" y="4683142"/>
            <a:ext cx="166654" cy="166654"/>
          </a:xfrm>
          <a:prstGeom prst="rect">
            <a:avLst/>
          </a:prstGeom>
        </p:spPr>
      </p:pic>
      <p:pic>
        <p:nvPicPr>
          <p:cNvPr id="100" name="Picture 99"/>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1913606" y="2702801"/>
            <a:ext cx="166654" cy="166654"/>
          </a:xfrm>
          <a:prstGeom prst="rect">
            <a:avLst/>
          </a:prstGeom>
        </p:spPr>
      </p:pic>
      <p:cxnSp>
        <p:nvCxnSpPr>
          <p:cNvPr id="101" name="Straight Connector 37"/>
          <p:cNvCxnSpPr>
            <a:stCxn id="100" idx="3"/>
            <a:endCxn id="114" idx="1"/>
          </p:cNvCxnSpPr>
          <p:nvPr/>
        </p:nvCxnSpPr>
        <p:spPr>
          <a:xfrm>
            <a:off x="2080260" y="2786128"/>
            <a:ext cx="1180327" cy="0"/>
          </a:xfrm>
          <a:prstGeom prst="straightConnector1">
            <a:avLst/>
          </a:prstGeom>
          <a:ln w="9525">
            <a:solidFill>
              <a:schemeClr val="tx1"/>
            </a:solidFill>
            <a:prstDash val="solid"/>
            <a:headEnd type="none" w="med" len="med"/>
            <a:tailEnd type="triangle" w="sm" len="sm"/>
          </a:ln>
          <a:effectLst/>
        </p:spPr>
        <p:style>
          <a:lnRef idx="2">
            <a:schemeClr val="accent1"/>
          </a:lnRef>
          <a:fillRef idx="0">
            <a:schemeClr val="accent1"/>
          </a:fillRef>
          <a:effectRef idx="1">
            <a:schemeClr val="accent1"/>
          </a:effectRef>
          <a:fontRef idx="minor">
            <a:schemeClr val="tx1"/>
          </a:fontRef>
        </p:style>
      </p:cxnSp>
      <p:sp>
        <p:nvSpPr>
          <p:cNvPr id="103" name="Rectangle 102"/>
          <p:cNvSpPr/>
          <p:nvPr/>
        </p:nvSpPr>
        <p:spPr>
          <a:xfrm>
            <a:off x="2766214" y="2295525"/>
            <a:ext cx="302794" cy="974152"/>
          </a:xfrm>
          <a:prstGeom prst="rect">
            <a:avLst/>
          </a:prstGeom>
          <a:solidFill>
            <a:schemeClr val="accent3">
              <a:lumMod val="20000"/>
              <a:lumOff val="80000"/>
            </a:schemeClr>
          </a:solidFill>
          <a:ln>
            <a:solidFill>
              <a:schemeClr val="bg1">
                <a:lumMod val="50000"/>
              </a:schemeClr>
            </a:solidFill>
            <a:prstDash val="solid"/>
          </a:ln>
          <a:effectLst/>
        </p:spPr>
        <p:style>
          <a:lnRef idx="1">
            <a:schemeClr val="accent1"/>
          </a:lnRef>
          <a:fillRef idx="3">
            <a:schemeClr val="accent1"/>
          </a:fillRef>
          <a:effectRef idx="2">
            <a:schemeClr val="accent1"/>
          </a:effectRef>
          <a:fontRef idx="minor">
            <a:schemeClr val="lt1"/>
          </a:fontRef>
        </p:style>
        <p:txBody>
          <a:bodyPr vert="vert" lIns="18000" tIns="18000" rIns="18000" bIns="18000" rtlCol="0" anchor="ctr"/>
          <a:lstStyle/>
          <a:p>
            <a:pPr algn="ctr"/>
            <a:r>
              <a:rPr lang="en-US" altLang="ko-KR" sz="700" dirty="0">
                <a:solidFill>
                  <a:schemeClr val="tx1"/>
                </a:solidFill>
              </a:rPr>
              <a:t>Reverse Proxy</a:t>
            </a:r>
            <a:br>
              <a:rPr lang="en-US" altLang="ko-KR" sz="700" dirty="0">
                <a:solidFill>
                  <a:schemeClr val="tx1"/>
                </a:solidFill>
              </a:rPr>
            </a:br>
            <a:r>
              <a:rPr lang="en-US" altLang="ko-KR" sz="700" dirty="0">
                <a:solidFill>
                  <a:schemeClr val="tx1"/>
                </a:solidFill>
              </a:rPr>
              <a:t>(SiteMinder Agent)</a:t>
            </a:r>
            <a:endParaRPr lang="ko-KR" altLang="en-US" sz="700" dirty="0">
              <a:solidFill>
                <a:schemeClr val="tx1"/>
              </a:solidFill>
            </a:endParaRPr>
          </a:p>
        </p:txBody>
      </p:sp>
      <p:cxnSp>
        <p:nvCxnSpPr>
          <p:cNvPr id="113" name="Straight Connector 37"/>
          <p:cNvCxnSpPr>
            <a:stCxn id="115" idx="2"/>
            <a:endCxn id="161" idx="1"/>
          </p:cNvCxnSpPr>
          <p:nvPr/>
        </p:nvCxnSpPr>
        <p:spPr>
          <a:xfrm rot="16200000" flipH="1">
            <a:off x="2829501" y="5364209"/>
            <a:ext cx="1144413" cy="115586"/>
          </a:xfrm>
          <a:prstGeom prst="bentConnector2">
            <a:avLst/>
          </a:prstGeom>
          <a:ln w="9525">
            <a:solidFill>
              <a:schemeClr val="tx1"/>
            </a:solidFill>
            <a:prstDash val="solid"/>
            <a:headEnd type="none" w="med" len="med"/>
            <a:tailEnd type="triangle" w="sm" len="sm"/>
          </a:ln>
          <a:effectLst/>
        </p:spPr>
        <p:style>
          <a:lnRef idx="2">
            <a:schemeClr val="accent1"/>
          </a:lnRef>
          <a:fillRef idx="0">
            <a:schemeClr val="accent1"/>
          </a:fillRef>
          <a:effectRef idx="1">
            <a:schemeClr val="accent1"/>
          </a:effectRef>
          <a:fontRef idx="minor">
            <a:schemeClr val="tx1"/>
          </a:fontRef>
        </p:style>
      </p:cxnSp>
      <p:pic>
        <p:nvPicPr>
          <p:cNvPr id="114" name="Picture 113"/>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3260587" y="2702801"/>
            <a:ext cx="166654" cy="166654"/>
          </a:xfrm>
          <a:prstGeom prst="rect">
            <a:avLst/>
          </a:prstGeom>
        </p:spPr>
      </p:pic>
      <p:pic>
        <p:nvPicPr>
          <p:cNvPr id="115" name="Picture 114"/>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3260587" y="4683142"/>
            <a:ext cx="166654" cy="166654"/>
          </a:xfrm>
          <a:prstGeom prst="rect">
            <a:avLst/>
          </a:prstGeom>
        </p:spPr>
      </p:pic>
      <p:sp>
        <p:nvSpPr>
          <p:cNvPr id="117" name="Rectangle 116"/>
          <p:cNvSpPr/>
          <p:nvPr/>
        </p:nvSpPr>
        <p:spPr>
          <a:xfrm>
            <a:off x="5684896" y="1459003"/>
            <a:ext cx="1447094" cy="454614"/>
          </a:xfrm>
          <a:prstGeom prst="rect">
            <a:avLst/>
          </a:prstGeom>
          <a:solidFill>
            <a:schemeClr val="accent3">
              <a:lumMod val="20000"/>
              <a:lumOff val="80000"/>
            </a:schemeClr>
          </a:solidFill>
          <a:ln>
            <a:solidFill>
              <a:schemeClr val="bg1">
                <a:lumMod val="50000"/>
              </a:schemeClr>
            </a:solidFill>
            <a:prstDash val="solid"/>
          </a:ln>
          <a:effectLst/>
        </p:spPr>
        <p:style>
          <a:lnRef idx="1">
            <a:schemeClr val="accent1"/>
          </a:lnRef>
          <a:fillRef idx="3">
            <a:schemeClr val="accent1"/>
          </a:fillRef>
          <a:effectRef idx="2">
            <a:schemeClr val="accent1"/>
          </a:effectRef>
          <a:fontRef idx="minor">
            <a:schemeClr val="lt1"/>
          </a:fontRef>
        </p:style>
        <p:txBody>
          <a:bodyPr lIns="18000" tIns="18000" rIns="18000" bIns="18000" rtlCol="0" anchor="ctr"/>
          <a:lstStyle/>
          <a:p>
            <a:pPr algn="ctr"/>
            <a:r>
              <a:rPr lang="en-US" altLang="ko-KR" sz="700" dirty="0">
                <a:solidFill>
                  <a:schemeClr val="tx1"/>
                </a:solidFill>
              </a:rPr>
              <a:t>GIR</a:t>
            </a:r>
            <a:br>
              <a:rPr lang="en-US" altLang="ko-KR" sz="700" dirty="0">
                <a:solidFill>
                  <a:schemeClr val="tx1"/>
                </a:solidFill>
              </a:rPr>
            </a:br>
            <a:r>
              <a:rPr lang="en-US" altLang="ko-KR" sz="700" dirty="0">
                <a:solidFill>
                  <a:schemeClr val="tx1"/>
                </a:solidFill>
              </a:rPr>
              <a:t>(Oracle Directory Server)</a:t>
            </a:r>
            <a:endParaRPr lang="ko-KR" altLang="en-US" sz="700" dirty="0">
              <a:solidFill>
                <a:schemeClr val="tx1"/>
              </a:solidFill>
            </a:endParaRPr>
          </a:p>
        </p:txBody>
      </p:sp>
      <p:sp>
        <p:nvSpPr>
          <p:cNvPr id="126" name="Rectangle 125"/>
          <p:cNvSpPr/>
          <p:nvPr/>
        </p:nvSpPr>
        <p:spPr>
          <a:xfrm>
            <a:off x="3938295" y="1459003"/>
            <a:ext cx="1539695" cy="454614"/>
          </a:xfrm>
          <a:prstGeom prst="rect">
            <a:avLst/>
          </a:prstGeom>
          <a:solidFill>
            <a:schemeClr val="accent3">
              <a:lumMod val="20000"/>
              <a:lumOff val="80000"/>
            </a:schemeClr>
          </a:solidFill>
          <a:ln>
            <a:solidFill>
              <a:schemeClr val="bg1">
                <a:lumMod val="50000"/>
              </a:schemeClr>
            </a:solidFill>
            <a:prstDash val="solid"/>
          </a:ln>
          <a:effectLst/>
        </p:spPr>
        <p:style>
          <a:lnRef idx="1">
            <a:schemeClr val="accent1"/>
          </a:lnRef>
          <a:fillRef idx="3">
            <a:schemeClr val="accent1"/>
          </a:fillRef>
          <a:effectRef idx="2">
            <a:schemeClr val="accent1"/>
          </a:effectRef>
          <a:fontRef idx="minor">
            <a:schemeClr val="lt1"/>
          </a:fontRef>
        </p:style>
        <p:txBody>
          <a:bodyPr lIns="18000" tIns="18000" rIns="18000" bIns="18000" rtlCol="0" anchor="t"/>
          <a:lstStyle/>
          <a:p>
            <a:pPr algn="ctr"/>
            <a:r>
              <a:rPr lang="en-US" altLang="ko-KR" sz="700" dirty="0">
                <a:solidFill>
                  <a:schemeClr val="tx1"/>
                </a:solidFill>
              </a:rPr>
              <a:t>Open LDAP (Directory Server)</a:t>
            </a:r>
          </a:p>
        </p:txBody>
      </p:sp>
      <p:cxnSp>
        <p:nvCxnSpPr>
          <p:cNvPr id="146" name="Straight Connector 37"/>
          <p:cNvCxnSpPr>
            <a:stCxn id="158" idx="0"/>
            <a:endCxn id="117" idx="0"/>
          </p:cNvCxnSpPr>
          <p:nvPr/>
        </p:nvCxnSpPr>
        <p:spPr>
          <a:xfrm rot="5400000" flipH="1" flipV="1">
            <a:off x="4807525" y="-4607"/>
            <a:ext cx="137307" cy="3064529"/>
          </a:xfrm>
          <a:prstGeom prst="bentConnector3">
            <a:avLst>
              <a:gd name="adj1" fmla="val 166595"/>
            </a:avLst>
          </a:prstGeom>
          <a:ln w="9525">
            <a:solidFill>
              <a:srgbClr val="0070C0"/>
            </a:solidFill>
            <a:prstDash val="dash"/>
            <a:headEnd type="none" w="med" len="med"/>
            <a:tailEnd type="triangle" w="sm" len="sm"/>
          </a:ln>
          <a:effectLst/>
        </p:spPr>
        <p:style>
          <a:lnRef idx="2">
            <a:schemeClr val="accent1"/>
          </a:lnRef>
          <a:fillRef idx="0">
            <a:schemeClr val="accent1"/>
          </a:fillRef>
          <a:effectRef idx="1">
            <a:schemeClr val="accent1"/>
          </a:effectRef>
          <a:fontRef idx="minor">
            <a:schemeClr val="tx1"/>
          </a:fontRef>
        </p:style>
      </p:cxnSp>
      <p:cxnSp>
        <p:nvCxnSpPr>
          <p:cNvPr id="147" name="Straight Connector 37"/>
          <p:cNvCxnSpPr>
            <a:stCxn id="158" idx="3"/>
            <a:endCxn id="126" idx="1"/>
          </p:cNvCxnSpPr>
          <p:nvPr/>
        </p:nvCxnSpPr>
        <p:spPr>
          <a:xfrm>
            <a:off x="3433914" y="1686310"/>
            <a:ext cx="504381" cy="0"/>
          </a:xfrm>
          <a:prstGeom prst="straightConnector1">
            <a:avLst/>
          </a:prstGeom>
          <a:ln w="9525">
            <a:solidFill>
              <a:srgbClr val="FF0000"/>
            </a:solidFill>
            <a:prstDash val="dash"/>
            <a:headEnd type="none" w="med" len="med"/>
            <a:tailEnd type="triangle" w="sm" len="sm"/>
          </a:ln>
          <a:effectLst/>
        </p:spPr>
        <p:style>
          <a:lnRef idx="2">
            <a:schemeClr val="accent1"/>
          </a:lnRef>
          <a:fillRef idx="0">
            <a:schemeClr val="accent1"/>
          </a:fillRef>
          <a:effectRef idx="1">
            <a:schemeClr val="accent1"/>
          </a:effectRef>
          <a:fontRef idx="minor">
            <a:schemeClr val="tx1"/>
          </a:fontRef>
        </p:style>
      </p:cxnSp>
      <p:sp>
        <p:nvSpPr>
          <p:cNvPr id="156" name="Rectangle 155"/>
          <p:cNvSpPr/>
          <p:nvPr/>
        </p:nvSpPr>
        <p:spPr>
          <a:xfrm>
            <a:off x="6129608" y="5036800"/>
            <a:ext cx="1552715" cy="367714"/>
          </a:xfrm>
          <a:prstGeom prst="rect">
            <a:avLst/>
          </a:prstGeom>
          <a:solidFill>
            <a:srgbClr val="E7F5D7"/>
          </a:solidFill>
          <a:ln>
            <a:solidFill>
              <a:schemeClr val="bg1">
                <a:lumMod val="50000"/>
              </a:schemeClr>
            </a:solidFill>
            <a:prstDash val="solid"/>
          </a:ln>
          <a:effectLst/>
        </p:spPr>
        <p:style>
          <a:lnRef idx="1">
            <a:schemeClr val="accent1"/>
          </a:lnRef>
          <a:fillRef idx="3">
            <a:schemeClr val="accent1"/>
          </a:fillRef>
          <a:effectRef idx="2">
            <a:schemeClr val="accent1"/>
          </a:effectRef>
          <a:fontRef idx="minor">
            <a:schemeClr val="lt1"/>
          </a:fontRef>
        </p:style>
        <p:txBody>
          <a:bodyPr lIns="0" tIns="18000" rIns="0" bIns="0" rtlCol="0" anchor="ctr"/>
          <a:lstStyle/>
          <a:p>
            <a:pPr algn="ctr"/>
            <a:r>
              <a:rPr lang="en-US" altLang="ko-KR" sz="700" dirty="0">
                <a:solidFill>
                  <a:schemeClr val="tx1"/>
                </a:solidFill>
              </a:rPr>
              <a:t>Content Management</a:t>
            </a:r>
          </a:p>
          <a:p>
            <a:pPr algn="ctr"/>
            <a:r>
              <a:rPr lang="en-US" altLang="ko-KR" sz="700" dirty="0">
                <a:solidFill>
                  <a:schemeClr val="tx1"/>
                </a:solidFill>
              </a:rPr>
              <a:t>(FileNet)</a:t>
            </a:r>
            <a:endParaRPr lang="ko-KR" altLang="en-US" sz="700" dirty="0">
              <a:solidFill>
                <a:schemeClr val="tx1"/>
              </a:solidFill>
            </a:endParaRPr>
          </a:p>
        </p:txBody>
      </p:sp>
      <p:grpSp>
        <p:nvGrpSpPr>
          <p:cNvPr id="157" name="Group 156"/>
          <p:cNvGrpSpPr/>
          <p:nvPr/>
        </p:nvGrpSpPr>
        <p:grpSpPr>
          <a:xfrm>
            <a:off x="3035336" y="1596310"/>
            <a:ext cx="617157" cy="287722"/>
            <a:chOff x="4167680" y="1596310"/>
            <a:chExt cx="617157" cy="287722"/>
          </a:xfrm>
        </p:grpSpPr>
        <p:pic>
          <p:nvPicPr>
            <p:cNvPr id="158" name="Picture 157"/>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4386258" y="1596310"/>
              <a:ext cx="180000" cy="180000"/>
            </a:xfrm>
            <a:prstGeom prst="rect">
              <a:avLst/>
            </a:prstGeom>
          </p:spPr>
        </p:pic>
        <p:sp>
          <p:nvSpPr>
            <p:cNvPr id="159" name="TextBox 158"/>
            <p:cNvSpPr txBox="1"/>
            <p:nvPr/>
          </p:nvSpPr>
          <p:spPr>
            <a:xfrm>
              <a:off x="4167680" y="1776310"/>
              <a:ext cx="617157" cy="107722"/>
            </a:xfrm>
            <a:prstGeom prst="rect">
              <a:avLst/>
            </a:prstGeom>
            <a:noFill/>
          </p:spPr>
          <p:txBody>
            <a:bodyPr wrap="none" lIns="0" tIns="0" rIns="0" bIns="0" rtlCol="0" anchor="ctr">
              <a:spAutoFit/>
            </a:bodyPr>
            <a:lstStyle>
              <a:defPPr>
                <a:defRPr lang="fr-FR"/>
              </a:defPPr>
              <a:lvl1pPr algn="ctr">
                <a:defRPr sz="700">
                  <a:solidFill>
                    <a:schemeClr val="tx1"/>
                  </a:solidFill>
                  <a:latin typeface="Arial" pitchFamily="34" charset="0"/>
                  <a:cs typeface="Arial" pitchFamily="34" charset="0"/>
                </a:defRPr>
              </a:lvl1pPr>
            </a:lstStyle>
            <a:p>
              <a:r>
                <a:rPr lang="en-US" altLang="ko-KR" dirty="0"/>
                <a:t>Load Balancer</a:t>
              </a:r>
            </a:p>
          </p:txBody>
        </p:sp>
      </p:grpSp>
      <p:sp>
        <p:nvSpPr>
          <p:cNvPr id="161" name="Rectangle 160"/>
          <p:cNvSpPr/>
          <p:nvPr/>
        </p:nvSpPr>
        <p:spPr>
          <a:xfrm>
            <a:off x="3459500" y="5766902"/>
            <a:ext cx="2563563" cy="454614"/>
          </a:xfrm>
          <a:prstGeom prst="rect">
            <a:avLst/>
          </a:prstGeom>
          <a:solidFill>
            <a:schemeClr val="accent3">
              <a:lumMod val="20000"/>
              <a:lumOff val="80000"/>
            </a:schemeClr>
          </a:solidFill>
          <a:ln>
            <a:solidFill>
              <a:schemeClr val="bg1">
                <a:lumMod val="75000"/>
              </a:schemeClr>
            </a:solidFill>
            <a:prstDash val="solid"/>
          </a:ln>
          <a:effectLst/>
        </p:spPr>
        <p:style>
          <a:lnRef idx="1">
            <a:schemeClr val="accent1"/>
          </a:lnRef>
          <a:fillRef idx="3">
            <a:schemeClr val="accent1"/>
          </a:fillRef>
          <a:effectRef idx="2">
            <a:schemeClr val="accent1"/>
          </a:effectRef>
          <a:fontRef idx="minor">
            <a:schemeClr val="lt1"/>
          </a:fontRef>
        </p:style>
        <p:txBody>
          <a:bodyPr lIns="18000" tIns="18000" rIns="18000" bIns="18000" rtlCol="0" anchor="t"/>
          <a:lstStyle/>
          <a:p>
            <a:pPr algn="ctr"/>
            <a:r>
              <a:rPr lang="en-US" altLang="ko-KR" sz="700" dirty="0">
                <a:solidFill>
                  <a:schemeClr val="tx1"/>
                </a:solidFill>
              </a:rPr>
              <a:t>SiteMinder Policy Server</a:t>
            </a:r>
          </a:p>
        </p:txBody>
      </p:sp>
      <p:sp>
        <p:nvSpPr>
          <p:cNvPr id="170" name="Rectangle 169"/>
          <p:cNvSpPr/>
          <p:nvPr/>
        </p:nvSpPr>
        <p:spPr>
          <a:xfrm>
            <a:off x="6128766" y="3370118"/>
            <a:ext cx="1553558" cy="598632"/>
          </a:xfrm>
          <a:prstGeom prst="rect">
            <a:avLst/>
          </a:prstGeom>
          <a:solidFill>
            <a:srgbClr val="FFE7F6"/>
          </a:solidFill>
          <a:ln>
            <a:solidFill>
              <a:schemeClr val="bg1">
                <a:lumMod val="50000"/>
              </a:schemeClr>
            </a:solidFill>
            <a:prstDash val="solid"/>
          </a:ln>
          <a:effectLst/>
        </p:spPr>
        <p:style>
          <a:lnRef idx="1">
            <a:schemeClr val="accent1"/>
          </a:lnRef>
          <a:fillRef idx="3">
            <a:schemeClr val="accent1"/>
          </a:fillRef>
          <a:effectRef idx="2">
            <a:schemeClr val="accent1"/>
          </a:effectRef>
          <a:fontRef idx="minor">
            <a:schemeClr val="lt1"/>
          </a:fontRef>
        </p:style>
        <p:txBody>
          <a:bodyPr lIns="0" tIns="18000" rIns="0" bIns="0" rtlCol="0" anchor="t"/>
          <a:lstStyle/>
          <a:p>
            <a:pPr algn="ctr"/>
            <a:r>
              <a:rPr lang="en-US" altLang="ko-KR" sz="700" dirty="0">
                <a:solidFill>
                  <a:schemeClr val="tx1"/>
                </a:solidFill>
              </a:rPr>
              <a:t>EIP (WM ESB)</a:t>
            </a:r>
            <a:endParaRPr lang="ko-KR" altLang="en-US" sz="700" dirty="0">
              <a:solidFill>
                <a:schemeClr val="tx1"/>
              </a:solidFill>
            </a:endParaRPr>
          </a:p>
        </p:txBody>
      </p:sp>
      <p:sp>
        <p:nvSpPr>
          <p:cNvPr id="195" name="TextBox 194"/>
          <p:cNvSpPr txBox="1"/>
          <p:nvPr/>
        </p:nvSpPr>
        <p:spPr>
          <a:xfrm>
            <a:off x="3475913" y="1465491"/>
            <a:ext cx="354264" cy="215444"/>
          </a:xfrm>
          <a:prstGeom prst="rect">
            <a:avLst/>
          </a:prstGeom>
          <a:noFill/>
        </p:spPr>
        <p:txBody>
          <a:bodyPr wrap="none" lIns="0" tIns="0" rIns="0" bIns="0" rtlCol="0" anchor="ctr">
            <a:spAutoFit/>
          </a:bodyPr>
          <a:lstStyle/>
          <a:p>
            <a:pPr algn="ctr"/>
            <a:r>
              <a:rPr lang="en-US" altLang="ko-KR" sz="700" dirty="0" smtClean="0">
                <a:solidFill>
                  <a:srgbClr val="FF0000"/>
                </a:solidFill>
                <a:latin typeface="Arial" pitchFamily="34" charset="0"/>
                <a:cs typeface="Arial" pitchFamily="34" charset="0"/>
              </a:rPr>
              <a:t>External</a:t>
            </a:r>
            <a:br>
              <a:rPr lang="en-US" altLang="ko-KR" sz="700" dirty="0" smtClean="0">
                <a:solidFill>
                  <a:srgbClr val="FF0000"/>
                </a:solidFill>
                <a:latin typeface="Arial" pitchFamily="34" charset="0"/>
                <a:cs typeface="Arial" pitchFamily="34" charset="0"/>
              </a:rPr>
            </a:br>
            <a:r>
              <a:rPr lang="en-US" altLang="ko-KR" sz="700" dirty="0" smtClean="0">
                <a:solidFill>
                  <a:srgbClr val="FF0000"/>
                </a:solidFill>
                <a:latin typeface="Arial" pitchFamily="34" charset="0"/>
                <a:cs typeface="Arial" pitchFamily="34" charset="0"/>
              </a:rPr>
              <a:t>LDAP</a:t>
            </a:r>
            <a:endParaRPr lang="ko-KR" altLang="en-US" sz="700" dirty="0" smtClean="0">
              <a:solidFill>
                <a:srgbClr val="FF0000"/>
              </a:solidFill>
              <a:latin typeface="Arial" pitchFamily="34" charset="0"/>
              <a:cs typeface="Arial" pitchFamily="34" charset="0"/>
            </a:endParaRPr>
          </a:p>
        </p:txBody>
      </p:sp>
      <p:sp>
        <p:nvSpPr>
          <p:cNvPr id="196" name="TextBox 195"/>
          <p:cNvSpPr txBox="1"/>
          <p:nvPr/>
        </p:nvSpPr>
        <p:spPr>
          <a:xfrm>
            <a:off x="5495914" y="1314952"/>
            <a:ext cx="593112" cy="107722"/>
          </a:xfrm>
          <a:prstGeom prst="rect">
            <a:avLst/>
          </a:prstGeom>
          <a:solidFill>
            <a:schemeClr val="bg1"/>
          </a:solidFill>
        </p:spPr>
        <p:txBody>
          <a:bodyPr wrap="none" lIns="0" tIns="0" rIns="0" bIns="0" rtlCol="0" anchor="ctr">
            <a:spAutoFit/>
          </a:bodyPr>
          <a:lstStyle/>
          <a:p>
            <a:pPr algn="ctr"/>
            <a:r>
              <a:rPr lang="en-US" altLang="ko-KR" sz="700" dirty="0" smtClean="0">
                <a:solidFill>
                  <a:srgbClr val="0070C0"/>
                </a:solidFill>
                <a:latin typeface="Arial" pitchFamily="34" charset="0"/>
                <a:cs typeface="Arial" pitchFamily="34" charset="0"/>
              </a:rPr>
              <a:t>Internal </a:t>
            </a:r>
            <a:r>
              <a:rPr lang="en-US" altLang="ko-KR" sz="700" dirty="0">
                <a:solidFill>
                  <a:srgbClr val="0070C0"/>
                </a:solidFill>
                <a:latin typeface="Arial" pitchFamily="34" charset="0"/>
                <a:cs typeface="Arial" pitchFamily="34" charset="0"/>
              </a:rPr>
              <a:t>LDAP</a:t>
            </a:r>
            <a:endParaRPr lang="ko-KR" altLang="en-US" sz="700" dirty="0">
              <a:solidFill>
                <a:srgbClr val="0070C0"/>
              </a:solidFill>
              <a:latin typeface="Arial" pitchFamily="34" charset="0"/>
              <a:cs typeface="Arial" pitchFamily="34" charset="0"/>
            </a:endParaRPr>
          </a:p>
        </p:txBody>
      </p:sp>
      <p:sp>
        <p:nvSpPr>
          <p:cNvPr id="199" name="Rectangle 198"/>
          <p:cNvSpPr/>
          <p:nvPr/>
        </p:nvSpPr>
        <p:spPr>
          <a:xfrm>
            <a:off x="4713109" y="2184060"/>
            <a:ext cx="242054" cy="107722"/>
          </a:xfrm>
          <a:prstGeom prst="rect">
            <a:avLst/>
          </a:prstGeom>
          <a:solidFill>
            <a:schemeClr val="bg1"/>
          </a:solidFill>
        </p:spPr>
        <p:txBody>
          <a:bodyPr wrap="none" lIns="0" tIns="0" rIns="0" bIns="0" rtlCol="0" anchor="ctr">
            <a:spAutoFit/>
          </a:bodyPr>
          <a:lstStyle/>
          <a:p>
            <a:pPr algn="ctr"/>
            <a:r>
              <a:rPr lang="en-US" altLang="ko-KR" sz="700" dirty="0">
                <a:solidFill>
                  <a:srgbClr val="0070C0"/>
                </a:solidFill>
                <a:latin typeface="Arial" pitchFamily="34" charset="0"/>
                <a:cs typeface="Arial" pitchFamily="34" charset="0"/>
              </a:rPr>
              <a:t>LDAP</a:t>
            </a:r>
            <a:endParaRPr lang="ko-KR" altLang="en-US" sz="700" dirty="0">
              <a:solidFill>
                <a:srgbClr val="0070C0"/>
              </a:solidFill>
              <a:latin typeface="Arial" pitchFamily="34" charset="0"/>
              <a:cs typeface="Arial" pitchFamily="34" charset="0"/>
            </a:endParaRPr>
          </a:p>
        </p:txBody>
      </p:sp>
      <p:sp>
        <p:nvSpPr>
          <p:cNvPr id="217" name="Freeform 216"/>
          <p:cNvSpPr/>
          <p:nvPr/>
        </p:nvSpPr>
        <p:spPr>
          <a:xfrm>
            <a:off x="4685184" y="1914525"/>
            <a:ext cx="1723259" cy="435865"/>
          </a:xfrm>
          <a:custGeom>
            <a:avLst/>
            <a:gdLst>
              <a:gd name="connsiteX0" fmla="*/ 0 w 434975"/>
              <a:gd name="connsiteY0" fmla="*/ 492125 h 492125"/>
              <a:gd name="connsiteX1" fmla="*/ 0 w 434975"/>
              <a:gd name="connsiteY1" fmla="*/ 101600 h 492125"/>
              <a:gd name="connsiteX2" fmla="*/ 434975 w 434975"/>
              <a:gd name="connsiteY2" fmla="*/ 101600 h 492125"/>
              <a:gd name="connsiteX3" fmla="*/ 434975 w 434975"/>
              <a:gd name="connsiteY3" fmla="*/ 0 h 492125"/>
            </a:gdLst>
            <a:ahLst/>
            <a:cxnLst>
              <a:cxn ang="0">
                <a:pos x="connsiteX0" y="connsiteY0"/>
              </a:cxn>
              <a:cxn ang="0">
                <a:pos x="connsiteX1" y="connsiteY1"/>
              </a:cxn>
              <a:cxn ang="0">
                <a:pos x="connsiteX2" y="connsiteY2"/>
              </a:cxn>
              <a:cxn ang="0">
                <a:pos x="connsiteX3" y="connsiteY3"/>
              </a:cxn>
            </a:cxnLst>
            <a:rect l="l" t="t" r="r" b="b"/>
            <a:pathLst>
              <a:path w="434975" h="492125">
                <a:moveTo>
                  <a:pt x="0" y="492125"/>
                </a:moveTo>
                <a:lnTo>
                  <a:pt x="0" y="101600"/>
                </a:lnTo>
                <a:lnTo>
                  <a:pt x="434975" y="101600"/>
                </a:lnTo>
                <a:lnTo>
                  <a:pt x="434975" y="0"/>
                </a:lnTo>
              </a:path>
            </a:pathLst>
          </a:custGeom>
          <a:ln w="9525">
            <a:solidFill>
              <a:srgbClr val="0070C0"/>
            </a:solidFill>
            <a:prstDash val="dash"/>
            <a:headEnd type="none" w="med" len="med"/>
            <a:tailEnd type="triangle" w="sm"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ko-KR" altLang="en-US" sz="700"/>
          </a:p>
        </p:txBody>
      </p:sp>
      <p:sp>
        <p:nvSpPr>
          <p:cNvPr id="218" name="Freeform 217"/>
          <p:cNvSpPr/>
          <p:nvPr/>
        </p:nvSpPr>
        <p:spPr>
          <a:xfrm>
            <a:off x="5383817" y="2712654"/>
            <a:ext cx="549297" cy="0"/>
          </a:xfrm>
          <a:custGeom>
            <a:avLst/>
            <a:gdLst>
              <a:gd name="connsiteX0" fmla="*/ 0 w 762000"/>
              <a:gd name="connsiteY0" fmla="*/ 0 h 0"/>
              <a:gd name="connsiteX1" fmla="*/ 762000 w 762000"/>
              <a:gd name="connsiteY1" fmla="*/ 0 h 0"/>
            </a:gdLst>
            <a:ahLst/>
            <a:cxnLst>
              <a:cxn ang="0">
                <a:pos x="connsiteX0" y="connsiteY0"/>
              </a:cxn>
              <a:cxn ang="0">
                <a:pos x="connsiteX1" y="connsiteY1"/>
              </a:cxn>
            </a:cxnLst>
            <a:rect l="l" t="t" r="r" b="b"/>
            <a:pathLst>
              <a:path w="762000">
                <a:moveTo>
                  <a:pt x="0" y="0"/>
                </a:moveTo>
                <a:lnTo>
                  <a:pt x="762000" y="0"/>
                </a:lnTo>
              </a:path>
            </a:pathLst>
          </a:custGeom>
          <a:ln w="9525">
            <a:solidFill>
              <a:schemeClr val="tx1"/>
            </a:solidFill>
            <a:prstDash val="solid"/>
            <a:headEnd type="none" w="med" len="med"/>
            <a:tailEnd type="triangle" w="sm"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ko-KR" altLang="en-US" sz="700"/>
          </a:p>
        </p:txBody>
      </p:sp>
      <p:sp>
        <p:nvSpPr>
          <p:cNvPr id="221" name="Freeform 220"/>
          <p:cNvSpPr/>
          <p:nvPr/>
        </p:nvSpPr>
        <p:spPr>
          <a:xfrm flipH="1">
            <a:off x="3425411" y="4766468"/>
            <a:ext cx="369782" cy="0"/>
          </a:xfrm>
          <a:custGeom>
            <a:avLst/>
            <a:gdLst>
              <a:gd name="connsiteX0" fmla="*/ 0 w 762000"/>
              <a:gd name="connsiteY0" fmla="*/ 0 h 0"/>
              <a:gd name="connsiteX1" fmla="*/ 762000 w 762000"/>
              <a:gd name="connsiteY1" fmla="*/ 0 h 0"/>
            </a:gdLst>
            <a:ahLst/>
            <a:cxnLst>
              <a:cxn ang="0">
                <a:pos x="connsiteX0" y="connsiteY0"/>
              </a:cxn>
              <a:cxn ang="0">
                <a:pos x="connsiteX1" y="connsiteY1"/>
              </a:cxn>
            </a:cxnLst>
            <a:rect l="l" t="t" r="r" b="b"/>
            <a:pathLst>
              <a:path w="762000">
                <a:moveTo>
                  <a:pt x="0" y="0"/>
                </a:moveTo>
                <a:lnTo>
                  <a:pt x="762000" y="0"/>
                </a:lnTo>
              </a:path>
            </a:pathLst>
          </a:custGeom>
          <a:ln w="9525">
            <a:solidFill>
              <a:schemeClr val="tx1"/>
            </a:solidFill>
            <a:prstDash val="dash"/>
            <a:headEnd type="none" w="med" len="med"/>
            <a:tailEnd type="triangle" w="sm"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ko-KR" altLang="en-US" sz="700"/>
          </a:p>
        </p:txBody>
      </p:sp>
      <p:sp>
        <p:nvSpPr>
          <p:cNvPr id="222" name="TextBox 221"/>
          <p:cNvSpPr txBox="1"/>
          <p:nvPr/>
        </p:nvSpPr>
        <p:spPr>
          <a:xfrm>
            <a:off x="1581673" y="2668171"/>
            <a:ext cx="291747" cy="107722"/>
          </a:xfrm>
          <a:prstGeom prst="rect">
            <a:avLst/>
          </a:prstGeom>
          <a:noFill/>
        </p:spPr>
        <p:txBody>
          <a:bodyPr wrap="none" lIns="0" tIns="0" rIns="0" bIns="0" rtlCol="0" anchor="ctr">
            <a:spAutoFit/>
          </a:bodyPr>
          <a:lstStyle>
            <a:defPPr>
              <a:defRPr lang="fr-FR"/>
            </a:defPPr>
            <a:lvl1pPr algn="ctr">
              <a:defRPr sz="600" b="0">
                <a:solidFill>
                  <a:schemeClr val="tx1"/>
                </a:solidFill>
                <a:latin typeface="Arial" pitchFamily="34" charset="0"/>
                <a:cs typeface="Arial" pitchFamily="34" charset="0"/>
              </a:defRPr>
            </a:lvl1pPr>
          </a:lstStyle>
          <a:p>
            <a:r>
              <a:rPr lang="en-US" altLang="ko-KR" sz="700" b="1" dirty="0"/>
              <a:t>HTTPS</a:t>
            </a:r>
            <a:endParaRPr lang="ko-KR" altLang="en-US" sz="700" b="1" dirty="0"/>
          </a:p>
        </p:txBody>
      </p:sp>
      <p:sp>
        <p:nvSpPr>
          <p:cNvPr id="223" name="TextBox 222"/>
          <p:cNvSpPr txBox="1"/>
          <p:nvPr/>
        </p:nvSpPr>
        <p:spPr>
          <a:xfrm rot="5400000">
            <a:off x="2524550" y="2560929"/>
            <a:ext cx="291747" cy="107722"/>
          </a:xfrm>
          <a:prstGeom prst="rect">
            <a:avLst/>
          </a:prstGeom>
          <a:noFill/>
        </p:spPr>
        <p:txBody>
          <a:bodyPr wrap="none" lIns="0" tIns="0" rIns="0" bIns="0" rtlCol="0" anchor="ctr">
            <a:spAutoFit/>
          </a:bodyPr>
          <a:lstStyle>
            <a:defPPr>
              <a:defRPr lang="fr-FR"/>
            </a:defPPr>
            <a:lvl1pPr algn="ctr">
              <a:defRPr sz="600" b="0">
                <a:solidFill>
                  <a:schemeClr val="tx1"/>
                </a:solidFill>
                <a:latin typeface="Arial" pitchFamily="34" charset="0"/>
                <a:cs typeface="Arial" pitchFamily="34" charset="0"/>
              </a:defRPr>
            </a:lvl1pPr>
          </a:lstStyle>
          <a:p>
            <a:pPr algn="r"/>
            <a:r>
              <a:rPr lang="en-US" altLang="ko-KR" sz="700" b="1" dirty="0"/>
              <a:t>HTTPS</a:t>
            </a:r>
            <a:endParaRPr lang="ko-KR" altLang="en-US" sz="700" b="1" dirty="0"/>
          </a:p>
        </p:txBody>
      </p:sp>
      <p:sp>
        <p:nvSpPr>
          <p:cNvPr id="224" name="TextBox 223"/>
          <p:cNvSpPr txBox="1"/>
          <p:nvPr/>
        </p:nvSpPr>
        <p:spPr>
          <a:xfrm>
            <a:off x="3470041" y="2782220"/>
            <a:ext cx="232436" cy="107722"/>
          </a:xfrm>
          <a:prstGeom prst="rect">
            <a:avLst/>
          </a:prstGeom>
          <a:noFill/>
        </p:spPr>
        <p:txBody>
          <a:bodyPr wrap="none" lIns="0" tIns="0" rIns="0" bIns="0" rtlCol="0" anchor="ctr">
            <a:spAutoFit/>
          </a:bodyPr>
          <a:lstStyle>
            <a:defPPr>
              <a:defRPr lang="fr-FR"/>
            </a:defPPr>
            <a:lvl1pPr algn="ctr">
              <a:defRPr sz="600" b="0">
                <a:solidFill>
                  <a:schemeClr val="tx1"/>
                </a:solidFill>
                <a:latin typeface="Arial" pitchFamily="34" charset="0"/>
                <a:cs typeface="Arial" pitchFamily="34" charset="0"/>
              </a:defRPr>
            </a:lvl1pPr>
          </a:lstStyle>
          <a:p>
            <a:pPr algn="r"/>
            <a:r>
              <a:rPr lang="en-US" altLang="ko-KR" sz="700" b="1" dirty="0" smtClean="0"/>
              <a:t>HTTP</a:t>
            </a:r>
            <a:endParaRPr lang="ko-KR" altLang="en-US" sz="700" b="1" dirty="0"/>
          </a:p>
        </p:txBody>
      </p:sp>
      <p:sp>
        <p:nvSpPr>
          <p:cNvPr id="225" name="TextBox 224"/>
          <p:cNvSpPr txBox="1"/>
          <p:nvPr/>
        </p:nvSpPr>
        <p:spPr>
          <a:xfrm>
            <a:off x="1454798" y="4221786"/>
            <a:ext cx="253275" cy="215444"/>
          </a:xfrm>
          <a:prstGeom prst="rect">
            <a:avLst/>
          </a:prstGeom>
          <a:noFill/>
        </p:spPr>
        <p:txBody>
          <a:bodyPr wrap="none" lIns="0" tIns="0" rIns="0" bIns="0" rtlCol="0" anchor="ctr">
            <a:spAutoFit/>
          </a:bodyPr>
          <a:lstStyle>
            <a:defPPr>
              <a:defRPr lang="fr-FR"/>
            </a:defPPr>
            <a:lvl1pPr algn="ctr">
              <a:defRPr sz="600" b="0">
                <a:solidFill>
                  <a:schemeClr val="tx1"/>
                </a:solidFill>
                <a:latin typeface="Arial" pitchFamily="34" charset="0"/>
                <a:cs typeface="Arial" pitchFamily="34" charset="0"/>
              </a:defRPr>
            </a:lvl1pPr>
          </a:lstStyle>
          <a:p>
            <a:r>
              <a:rPr lang="en-US" altLang="ko-KR" sz="700" b="1" dirty="0" smtClean="0"/>
              <a:t>XML /</a:t>
            </a:r>
            <a:br>
              <a:rPr lang="en-US" altLang="ko-KR" sz="700" b="1" dirty="0" smtClean="0"/>
            </a:br>
            <a:r>
              <a:rPr lang="en-US" altLang="ko-KR" sz="700" b="1" dirty="0" smtClean="0"/>
              <a:t>SOAP</a:t>
            </a:r>
            <a:endParaRPr lang="ko-KR" altLang="en-US" sz="700" b="1" dirty="0"/>
          </a:p>
        </p:txBody>
      </p:sp>
      <p:sp>
        <p:nvSpPr>
          <p:cNvPr id="226" name="TextBox 225"/>
          <p:cNvSpPr txBox="1"/>
          <p:nvPr/>
        </p:nvSpPr>
        <p:spPr>
          <a:xfrm>
            <a:off x="3468436" y="4663835"/>
            <a:ext cx="248466" cy="107722"/>
          </a:xfrm>
          <a:prstGeom prst="rect">
            <a:avLst/>
          </a:prstGeom>
          <a:noFill/>
        </p:spPr>
        <p:txBody>
          <a:bodyPr wrap="none" lIns="0" tIns="0" rIns="0" bIns="0" rtlCol="0" anchor="ctr">
            <a:spAutoFit/>
          </a:bodyPr>
          <a:lstStyle>
            <a:defPPr>
              <a:defRPr lang="fr-FR"/>
            </a:defPPr>
            <a:lvl1pPr algn="ctr">
              <a:defRPr sz="600" b="0">
                <a:solidFill>
                  <a:schemeClr val="tx1"/>
                </a:solidFill>
                <a:latin typeface="Arial" pitchFamily="34" charset="0"/>
                <a:cs typeface="Arial" pitchFamily="34" charset="0"/>
              </a:defRPr>
            </a:lvl1pPr>
          </a:lstStyle>
          <a:p>
            <a:pPr algn="r"/>
            <a:r>
              <a:rPr lang="en-US" altLang="ko-KR" sz="700" b="1" dirty="0" smtClean="0"/>
              <a:t>SMTP</a:t>
            </a:r>
            <a:endParaRPr lang="ko-KR" altLang="en-US" sz="700" b="1" dirty="0"/>
          </a:p>
        </p:txBody>
      </p:sp>
      <p:sp>
        <p:nvSpPr>
          <p:cNvPr id="227" name="TextBox 226"/>
          <p:cNvSpPr txBox="1"/>
          <p:nvPr/>
        </p:nvSpPr>
        <p:spPr>
          <a:xfrm>
            <a:off x="3225216" y="4289065"/>
            <a:ext cx="248466" cy="107722"/>
          </a:xfrm>
          <a:prstGeom prst="rect">
            <a:avLst/>
          </a:prstGeom>
          <a:noFill/>
        </p:spPr>
        <p:txBody>
          <a:bodyPr wrap="none" lIns="0" tIns="0" rIns="0" bIns="0" rtlCol="0" anchor="ctr">
            <a:spAutoFit/>
          </a:bodyPr>
          <a:lstStyle>
            <a:defPPr>
              <a:defRPr lang="fr-FR"/>
            </a:defPPr>
            <a:lvl1pPr algn="ctr">
              <a:defRPr sz="600" b="0">
                <a:solidFill>
                  <a:schemeClr val="tx1"/>
                </a:solidFill>
                <a:latin typeface="Arial" pitchFamily="34" charset="0"/>
                <a:cs typeface="Arial" pitchFamily="34" charset="0"/>
              </a:defRPr>
            </a:lvl1pPr>
          </a:lstStyle>
          <a:p>
            <a:pPr algn="r"/>
            <a:r>
              <a:rPr lang="en-US" altLang="ko-KR" sz="700" b="1" dirty="0" smtClean="0"/>
              <a:t>SMTP</a:t>
            </a:r>
            <a:endParaRPr lang="ko-KR" altLang="en-US" sz="700" b="1" dirty="0"/>
          </a:p>
        </p:txBody>
      </p:sp>
      <p:sp>
        <p:nvSpPr>
          <p:cNvPr id="228" name="TextBox 227"/>
          <p:cNvSpPr txBox="1"/>
          <p:nvPr/>
        </p:nvSpPr>
        <p:spPr>
          <a:xfrm>
            <a:off x="5534781" y="2592765"/>
            <a:ext cx="242054" cy="107722"/>
          </a:xfrm>
          <a:prstGeom prst="rect">
            <a:avLst/>
          </a:prstGeom>
          <a:noFill/>
        </p:spPr>
        <p:txBody>
          <a:bodyPr wrap="none" lIns="0" tIns="0" rIns="0" bIns="0" rtlCol="0" anchor="ctr">
            <a:spAutoFit/>
          </a:bodyPr>
          <a:lstStyle>
            <a:defPPr>
              <a:defRPr lang="fr-FR"/>
            </a:defPPr>
            <a:lvl1pPr algn="ctr">
              <a:defRPr sz="600" b="0">
                <a:solidFill>
                  <a:schemeClr val="tx1"/>
                </a:solidFill>
                <a:latin typeface="Arial" pitchFamily="34" charset="0"/>
                <a:cs typeface="Arial" pitchFamily="34" charset="0"/>
              </a:defRPr>
            </a:lvl1pPr>
          </a:lstStyle>
          <a:p>
            <a:r>
              <a:rPr lang="en-US" altLang="ko-KR" sz="700" b="1" dirty="0" smtClean="0"/>
              <a:t>JDBC</a:t>
            </a:r>
            <a:endParaRPr lang="ko-KR" altLang="en-US" sz="700" b="1" dirty="0"/>
          </a:p>
        </p:txBody>
      </p:sp>
      <p:sp>
        <p:nvSpPr>
          <p:cNvPr id="229" name="Freeform 228"/>
          <p:cNvSpPr/>
          <p:nvPr/>
        </p:nvSpPr>
        <p:spPr>
          <a:xfrm>
            <a:off x="5384800" y="3688499"/>
            <a:ext cx="742983" cy="0"/>
          </a:xfrm>
          <a:custGeom>
            <a:avLst/>
            <a:gdLst>
              <a:gd name="connsiteX0" fmla="*/ 0 w 762000"/>
              <a:gd name="connsiteY0" fmla="*/ 0 h 0"/>
              <a:gd name="connsiteX1" fmla="*/ 762000 w 762000"/>
              <a:gd name="connsiteY1" fmla="*/ 0 h 0"/>
            </a:gdLst>
            <a:ahLst/>
            <a:cxnLst>
              <a:cxn ang="0">
                <a:pos x="connsiteX0" y="connsiteY0"/>
              </a:cxn>
              <a:cxn ang="0">
                <a:pos x="connsiteX1" y="connsiteY1"/>
              </a:cxn>
            </a:cxnLst>
            <a:rect l="l" t="t" r="r" b="b"/>
            <a:pathLst>
              <a:path w="762000">
                <a:moveTo>
                  <a:pt x="0" y="0"/>
                </a:moveTo>
                <a:lnTo>
                  <a:pt x="762000" y="0"/>
                </a:lnTo>
              </a:path>
            </a:pathLst>
          </a:custGeom>
          <a:ln w="9525">
            <a:solidFill>
              <a:schemeClr val="tx1"/>
            </a:solidFill>
            <a:prstDash val="solid"/>
            <a:headEnd type="none" w="med" len="med"/>
            <a:tailEnd type="triangle" w="sm"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ko-KR" altLang="en-US" sz="700"/>
          </a:p>
        </p:txBody>
      </p:sp>
      <p:sp>
        <p:nvSpPr>
          <p:cNvPr id="230" name="TextBox 229"/>
          <p:cNvSpPr txBox="1"/>
          <p:nvPr/>
        </p:nvSpPr>
        <p:spPr>
          <a:xfrm>
            <a:off x="5617321" y="3409742"/>
            <a:ext cx="278924" cy="215444"/>
          </a:xfrm>
          <a:prstGeom prst="rect">
            <a:avLst/>
          </a:prstGeom>
          <a:noFill/>
        </p:spPr>
        <p:txBody>
          <a:bodyPr wrap="none" lIns="0" tIns="0" rIns="0" bIns="0" rtlCol="0" anchor="ctr">
            <a:spAutoFit/>
          </a:bodyPr>
          <a:lstStyle>
            <a:defPPr>
              <a:defRPr lang="fr-FR"/>
            </a:defPPr>
            <a:lvl1pPr algn="ctr">
              <a:defRPr sz="600" b="0">
                <a:solidFill>
                  <a:schemeClr val="tx1"/>
                </a:solidFill>
                <a:latin typeface="Arial" pitchFamily="34" charset="0"/>
                <a:cs typeface="Arial" pitchFamily="34" charset="0"/>
              </a:defRPr>
            </a:lvl1pPr>
          </a:lstStyle>
          <a:p>
            <a:r>
              <a:rPr lang="en-US" altLang="ko-KR" sz="700" b="1" dirty="0" smtClean="0"/>
              <a:t>SOAP/</a:t>
            </a:r>
            <a:br>
              <a:rPr lang="en-US" altLang="ko-KR" sz="700" b="1" dirty="0" smtClean="0"/>
            </a:br>
            <a:r>
              <a:rPr lang="en-US" altLang="ko-KR" sz="700" b="1" dirty="0" smtClean="0"/>
              <a:t>HTTP</a:t>
            </a:r>
            <a:endParaRPr lang="ko-KR" altLang="en-US" sz="700" b="1" dirty="0"/>
          </a:p>
        </p:txBody>
      </p:sp>
      <p:sp>
        <p:nvSpPr>
          <p:cNvPr id="234" name="Freeform 233"/>
          <p:cNvSpPr/>
          <p:nvPr/>
        </p:nvSpPr>
        <p:spPr>
          <a:xfrm>
            <a:off x="5384800" y="5150795"/>
            <a:ext cx="743966" cy="0"/>
          </a:xfrm>
          <a:custGeom>
            <a:avLst/>
            <a:gdLst>
              <a:gd name="connsiteX0" fmla="*/ 0 w 762000"/>
              <a:gd name="connsiteY0" fmla="*/ 0 h 0"/>
              <a:gd name="connsiteX1" fmla="*/ 762000 w 762000"/>
              <a:gd name="connsiteY1" fmla="*/ 0 h 0"/>
            </a:gdLst>
            <a:ahLst/>
            <a:cxnLst>
              <a:cxn ang="0">
                <a:pos x="connsiteX0" y="connsiteY0"/>
              </a:cxn>
              <a:cxn ang="0">
                <a:pos x="connsiteX1" y="connsiteY1"/>
              </a:cxn>
            </a:cxnLst>
            <a:rect l="l" t="t" r="r" b="b"/>
            <a:pathLst>
              <a:path w="762000">
                <a:moveTo>
                  <a:pt x="0" y="0"/>
                </a:moveTo>
                <a:lnTo>
                  <a:pt x="762000" y="0"/>
                </a:lnTo>
              </a:path>
            </a:pathLst>
          </a:custGeom>
          <a:ln w="9525">
            <a:solidFill>
              <a:schemeClr val="tx1"/>
            </a:solidFill>
            <a:prstDash val="dash"/>
            <a:headEnd type="none" w="med" len="med"/>
            <a:tailEnd type="triangle" w="sm"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ko-KR" altLang="en-US" sz="700"/>
          </a:p>
        </p:txBody>
      </p:sp>
      <p:sp>
        <p:nvSpPr>
          <p:cNvPr id="235" name="TextBox 234"/>
          <p:cNvSpPr txBox="1"/>
          <p:nvPr/>
        </p:nvSpPr>
        <p:spPr>
          <a:xfrm>
            <a:off x="5640565" y="4855868"/>
            <a:ext cx="232436" cy="215444"/>
          </a:xfrm>
          <a:prstGeom prst="rect">
            <a:avLst/>
          </a:prstGeom>
          <a:noFill/>
        </p:spPr>
        <p:txBody>
          <a:bodyPr wrap="none" lIns="0" tIns="0" rIns="0" bIns="0" rtlCol="0" anchor="ctr">
            <a:spAutoFit/>
          </a:bodyPr>
          <a:lstStyle>
            <a:defPPr>
              <a:defRPr lang="fr-FR"/>
            </a:defPPr>
            <a:lvl1pPr algn="ctr">
              <a:defRPr sz="600" b="0">
                <a:solidFill>
                  <a:schemeClr val="tx1"/>
                </a:solidFill>
                <a:latin typeface="Arial" pitchFamily="34" charset="0"/>
                <a:cs typeface="Arial" pitchFamily="34" charset="0"/>
              </a:defRPr>
            </a:lvl1pPr>
          </a:lstStyle>
          <a:p>
            <a:r>
              <a:rPr lang="en-US" altLang="ko-KR" sz="700" b="1" dirty="0" smtClean="0"/>
              <a:t>CMS/</a:t>
            </a:r>
            <a:br>
              <a:rPr lang="en-US" altLang="ko-KR" sz="700" b="1" dirty="0" smtClean="0"/>
            </a:br>
            <a:r>
              <a:rPr lang="en-US" altLang="ko-KR" sz="700" b="1" dirty="0" smtClean="0"/>
              <a:t>HTTP</a:t>
            </a:r>
            <a:endParaRPr lang="ko-KR" altLang="en-US" sz="700" b="1" dirty="0"/>
          </a:p>
        </p:txBody>
      </p:sp>
      <p:grpSp>
        <p:nvGrpSpPr>
          <p:cNvPr id="236" name="Group 235"/>
          <p:cNvGrpSpPr/>
          <p:nvPr/>
        </p:nvGrpSpPr>
        <p:grpSpPr>
          <a:xfrm>
            <a:off x="5567629" y="5071312"/>
            <a:ext cx="378310" cy="395444"/>
            <a:chOff x="4287104" y="1596310"/>
            <a:chExt cx="378310" cy="395444"/>
          </a:xfrm>
        </p:grpSpPr>
        <p:pic>
          <p:nvPicPr>
            <p:cNvPr id="237" name="Picture 236"/>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4386258" y="1596310"/>
              <a:ext cx="180000" cy="180000"/>
            </a:xfrm>
            <a:prstGeom prst="rect">
              <a:avLst/>
            </a:prstGeom>
          </p:spPr>
        </p:pic>
        <p:sp>
          <p:nvSpPr>
            <p:cNvPr id="238" name="TextBox 237"/>
            <p:cNvSpPr txBox="1"/>
            <p:nvPr/>
          </p:nvSpPr>
          <p:spPr>
            <a:xfrm>
              <a:off x="4287104" y="1776310"/>
              <a:ext cx="378310" cy="215444"/>
            </a:xfrm>
            <a:prstGeom prst="rect">
              <a:avLst/>
            </a:prstGeom>
            <a:solidFill>
              <a:schemeClr val="bg1"/>
            </a:solidFill>
          </p:spPr>
          <p:txBody>
            <a:bodyPr wrap="none" lIns="0" tIns="0" rIns="0" bIns="0" rtlCol="0" anchor="t">
              <a:spAutoFit/>
            </a:bodyPr>
            <a:lstStyle/>
            <a:p>
              <a:pPr algn="ctr"/>
              <a:r>
                <a:rPr lang="en-US" altLang="ko-KR" sz="700" dirty="0" smtClean="0">
                  <a:solidFill>
                    <a:schemeClr val="tx1"/>
                  </a:solidFill>
                  <a:latin typeface="Arial" pitchFamily="34" charset="0"/>
                  <a:cs typeface="Arial" pitchFamily="34" charset="0"/>
                </a:rPr>
                <a:t>Load</a:t>
              </a:r>
              <a:br>
                <a:rPr lang="en-US" altLang="ko-KR" sz="700" dirty="0" smtClean="0">
                  <a:solidFill>
                    <a:schemeClr val="tx1"/>
                  </a:solidFill>
                  <a:latin typeface="Arial" pitchFamily="34" charset="0"/>
                  <a:cs typeface="Arial" pitchFamily="34" charset="0"/>
                </a:rPr>
              </a:br>
              <a:r>
                <a:rPr lang="en-US" altLang="ko-KR" sz="700" dirty="0" smtClean="0">
                  <a:solidFill>
                    <a:schemeClr val="tx1"/>
                  </a:solidFill>
                  <a:latin typeface="Arial" pitchFamily="34" charset="0"/>
                  <a:cs typeface="Arial" pitchFamily="34" charset="0"/>
                </a:rPr>
                <a:t>Balancer</a:t>
              </a:r>
              <a:endParaRPr lang="en-US" altLang="ko-KR" sz="700" dirty="0">
                <a:solidFill>
                  <a:schemeClr val="tx1"/>
                </a:solidFill>
                <a:latin typeface="Arial" pitchFamily="34" charset="0"/>
                <a:cs typeface="Arial" pitchFamily="34" charset="0"/>
              </a:endParaRPr>
            </a:p>
          </p:txBody>
        </p:sp>
      </p:grpSp>
      <p:cxnSp>
        <p:nvCxnSpPr>
          <p:cNvPr id="239" name="Straight Connector 37"/>
          <p:cNvCxnSpPr>
            <a:stCxn id="170" idx="3"/>
            <a:endCxn id="200" idx="1"/>
          </p:cNvCxnSpPr>
          <p:nvPr/>
        </p:nvCxnSpPr>
        <p:spPr>
          <a:xfrm flipV="1">
            <a:off x="7682324" y="1867225"/>
            <a:ext cx="328615" cy="1802209"/>
          </a:xfrm>
          <a:prstGeom prst="bentConnector3">
            <a:avLst>
              <a:gd name="adj1" fmla="val 50000"/>
            </a:avLst>
          </a:prstGeom>
          <a:ln w="9525">
            <a:solidFill>
              <a:schemeClr val="tx1"/>
            </a:solidFill>
            <a:prstDash val="dash"/>
            <a:headEnd type="none" w="med" len="med"/>
            <a:tailEnd type="triangle" w="sm" len="sm"/>
          </a:ln>
          <a:effectLst/>
        </p:spPr>
        <p:style>
          <a:lnRef idx="2">
            <a:schemeClr val="accent1"/>
          </a:lnRef>
          <a:fillRef idx="0">
            <a:schemeClr val="accent1"/>
          </a:fillRef>
          <a:effectRef idx="1">
            <a:schemeClr val="accent1"/>
          </a:effectRef>
          <a:fontRef idx="minor">
            <a:schemeClr val="tx1"/>
          </a:fontRef>
        </p:style>
      </p:cxnSp>
      <p:sp>
        <p:nvSpPr>
          <p:cNvPr id="240" name="TextBox 239"/>
          <p:cNvSpPr txBox="1"/>
          <p:nvPr/>
        </p:nvSpPr>
        <p:spPr>
          <a:xfrm>
            <a:off x="7355454" y="2118186"/>
            <a:ext cx="633187" cy="215444"/>
          </a:xfrm>
          <a:prstGeom prst="rect">
            <a:avLst/>
          </a:prstGeom>
          <a:solidFill>
            <a:schemeClr val="bg1"/>
          </a:solidFill>
        </p:spPr>
        <p:txBody>
          <a:bodyPr wrap="none" lIns="0" tIns="0" rIns="0" bIns="0" rtlCol="0" anchor="ctr">
            <a:spAutoFit/>
          </a:bodyPr>
          <a:lstStyle>
            <a:defPPr>
              <a:defRPr lang="fr-FR"/>
            </a:defPPr>
            <a:lvl1pPr algn="ctr">
              <a:defRPr sz="600" b="0">
                <a:solidFill>
                  <a:schemeClr val="tx1"/>
                </a:solidFill>
                <a:latin typeface="Arial" pitchFamily="34" charset="0"/>
                <a:cs typeface="Arial" pitchFamily="34" charset="0"/>
              </a:defRPr>
            </a:lvl1pPr>
          </a:lstStyle>
          <a:p>
            <a:pPr algn="r"/>
            <a:r>
              <a:rPr lang="en-US" altLang="ko-KR" sz="700" b="1" dirty="0" smtClean="0"/>
              <a:t>Native Adapter</a:t>
            </a:r>
            <a:br>
              <a:rPr lang="en-US" altLang="ko-KR" sz="700" b="1" dirty="0" smtClean="0"/>
            </a:br>
            <a:r>
              <a:rPr lang="en-US" altLang="ko-KR" sz="700" b="1" dirty="0" smtClean="0"/>
              <a:t>(TCP+UDP)</a:t>
            </a:r>
            <a:endParaRPr lang="ko-KR" altLang="en-US" sz="700" b="1" dirty="0"/>
          </a:p>
        </p:txBody>
      </p:sp>
      <p:sp>
        <p:nvSpPr>
          <p:cNvPr id="254" name="Rectangle 253"/>
          <p:cNvSpPr/>
          <p:nvPr/>
        </p:nvSpPr>
        <p:spPr>
          <a:xfrm>
            <a:off x="8010939" y="4047264"/>
            <a:ext cx="1037883" cy="810486"/>
          </a:xfrm>
          <a:prstGeom prst="rect">
            <a:avLst/>
          </a:prstGeom>
          <a:solidFill>
            <a:srgbClr val="E7F5D7"/>
          </a:solidFill>
          <a:ln>
            <a:solidFill>
              <a:schemeClr val="bg1">
                <a:lumMod val="50000"/>
              </a:schemeClr>
            </a:solidFill>
            <a:prstDash val="solid"/>
          </a:ln>
          <a:effectLst/>
        </p:spPr>
        <p:style>
          <a:lnRef idx="1">
            <a:schemeClr val="accent1"/>
          </a:lnRef>
          <a:fillRef idx="3">
            <a:schemeClr val="accent1"/>
          </a:fillRef>
          <a:effectRef idx="2">
            <a:schemeClr val="accent1"/>
          </a:effectRef>
          <a:fontRef idx="minor">
            <a:schemeClr val="lt1"/>
          </a:fontRef>
        </p:style>
        <p:txBody>
          <a:bodyPr lIns="0" tIns="18000" rIns="0" bIns="0" rtlCol="0" anchor="t"/>
          <a:lstStyle/>
          <a:p>
            <a:pPr algn="ctr"/>
            <a:r>
              <a:rPr lang="en-US" altLang="ko-KR" sz="700" dirty="0">
                <a:solidFill>
                  <a:schemeClr val="tx1"/>
                </a:solidFill>
              </a:rPr>
              <a:t>General Ledger</a:t>
            </a:r>
            <a:endParaRPr lang="ko-KR" altLang="en-US" sz="700" dirty="0">
              <a:solidFill>
                <a:schemeClr val="tx1"/>
              </a:solidFill>
            </a:endParaRPr>
          </a:p>
        </p:txBody>
      </p:sp>
      <p:sp>
        <p:nvSpPr>
          <p:cNvPr id="263" name="Rectangle 262"/>
          <p:cNvSpPr/>
          <p:nvPr/>
        </p:nvSpPr>
        <p:spPr>
          <a:xfrm>
            <a:off x="8053751" y="4222750"/>
            <a:ext cx="936381" cy="273050"/>
          </a:xfrm>
          <a:prstGeom prst="rect">
            <a:avLst/>
          </a:prstGeom>
          <a:noFill/>
          <a:ln>
            <a:solidFill>
              <a:schemeClr val="bg1">
                <a:lumMod val="50000"/>
              </a:schemeClr>
            </a:solidFill>
            <a:prstDash val="sysDash"/>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altLang="ko-KR" sz="700" dirty="0" smtClean="0">
                <a:solidFill>
                  <a:schemeClr val="tx1"/>
                </a:solidFill>
              </a:rPr>
              <a:t>GI (Sun</a:t>
            </a:r>
            <a:r>
              <a:rPr lang="en-US" altLang="ko-KR" sz="700" dirty="0">
                <a:solidFill>
                  <a:schemeClr val="tx1"/>
                </a:solidFill>
              </a:rPr>
              <a:t>)</a:t>
            </a:r>
            <a:endParaRPr lang="ko-KR" altLang="en-US" sz="700" dirty="0">
              <a:solidFill>
                <a:schemeClr val="tx1"/>
              </a:solidFill>
            </a:endParaRPr>
          </a:p>
        </p:txBody>
      </p:sp>
      <p:sp>
        <p:nvSpPr>
          <p:cNvPr id="258" name="Rectangle 257"/>
          <p:cNvSpPr/>
          <p:nvPr/>
        </p:nvSpPr>
        <p:spPr>
          <a:xfrm>
            <a:off x="8053309" y="4534690"/>
            <a:ext cx="936381" cy="273050"/>
          </a:xfrm>
          <a:prstGeom prst="rect">
            <a:avLst/>
          </a:prstGeom>
          <a:noFill/>
          <a:ln>
            <a:solidFill>
              <a:schemeClr val="bg1">
                <a:lumMod val="50000"/>
              </a:schemeClr>
            </a:solidFill>
            <a:prstDash val="sysDash"/>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altLang="ko-KR" sz="700" dirty="0">
                <a:solidFill>
                  <a:schemeClr val="tx1"/>
                </a:solidFill>
              </a:rPr>
              <a:t>Life (</a:t>
            </a:r>
            <a:r>
              <a:rPr lang="en-US" altLang="ko-KR" sz="700" dirty="0" err="1">
                <a:solidFill>
                  <a:schemeClr val="tx1"/>
                </a:solidFill>
              </a:rPr>
              <a:t>Peoplesoft</a:t>
            </a:r>
            <a:r>
              <a:rPr lang="en-US" altLang="ko-KR" sz="700" dirty="0">
                <a:solidFill>
                  <a:schemeClr val="tx1"/>
                </a:solidFill>
              </a:rPr>
              <a:t>)</a:t>
            </a:r>
            <a:endParaRPr lang="ko-KR" altLang="en-US" sz="700" dirty="0">
              <a:solidFill>
                <a:schemeClr val="tx1"/>
              </a:solidFill>
            </a:endParaRPr>
          </a:p>
        </p:txBody>
      </p:sp>
      <p:sp>
        <p:nvSpPr>
          <p:cNvPr id="268" name="Freeform 267"/>
          <p:cNvSpPr/>
          <p:nvPr/>
        </p:nvSpPr>
        <p:spPr>
          <a:xfrm>
            <a:off x="9044935" y="1879506"/>
            <a:ext cx="90111" cy="2580273"/>
          </a:xfrm>
          <a:custGeom>
            <a:avLst/>
            <a:gdLst>
              <a:gd name="connsiteX0" fmla="*/ 0 w 53340"/>
              <a:gd name="connsiteY0" fmla="*/ 0 h 2506980"/>
              <a:gd name="connsiteX1" fmla="*/ 53340 w 53340"/>
              <a:gd name="connsiteY1" fmla="*/ 0 h 2506980"/>
              <a:gd name="connsiteX2" fmla="*/ 53340 w 53340"/>
              <a:gd name="connsiteY2" fmla="*/ 2506980 h 2506980"/>
              <a:gd name="connsiteX3" fmla="*/ 0 w 53340"/>
              <a:gd name="connsiteY3" fmla="*/ 2506980 h 2506980"/>
            </a:gdLst>
            <a:ahLst/>
            <a:cxnLst>
              <a:cxn ang="0">
                <a:pos x="connsiteX0" y="connsiteY0"/>
              </a:cxn>
              <a:cxn ang="0">
                <a:pos x="connsiteX1" y="connsiteY1"/>
              </a:cxn>
              <a:cxn ang="0">
                <a:pos x="connsiteX2" y="connsiteY2"/>
              </a:cxn>
              <a:cxn ang="0">
                <a:pos x="connsiteX3" y="connsiteY3"/>
              </a:cxn>
            </a:cxnLst>
            <a:rect l="l" t="t" r="r" b="b"/>
            <a:pathLst>
              <a:path w="53340" h="2506980">
                <a:moveTo>
                  <a:pt x="0" y="0"/>
                </a:moveTo>
                <a:lnTo>
                  <a:pt x="53340" y="0"/>
                </a:lnTo>
                <a:lnTo>
                  <a:pt x="53340" y="2506980"/>
                </a:lnTo>
                <a:lnTo>
                  <a:pt x="0" y="2506980"/>
                </a:lnTo>
              </a:path>
            </a:pathLst>
          </a:custGeom>
          <a:ln w="9525">
            <a:solidFill>
              <a:schemeClr val="tx1"/>
            </a:solidFill>
            <a:prstDash val="solid"/>
            <a:headEnd type="none" w="med" len="med"/>
            <a:tailEnd type="triangle" w="sm"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ko-KR" altLang="en-US" sz="700"/>
          </a:p>
        </p:txBody>
      </p:sp>
      <p:sp>
        <p:nvSpPr>
          <p:cNvPr id="269" name="Freeform 268"/>
          <p:cNvSpPr/>
          <p:nvPr/>
        </p:nvSpPr>
        <p:spPr>
          <a:xfrm flipH="1">
            <a:off x="7682320" y="5220657"/>
            <a:ext cx="328618" cy="0"/>
          </a:xfrm>
          <a:custGeom>
            <a:avLst/>
            <a:gdLst>
              <a:gd name="connsiteX0" fmla="*/ 0 w 762000"/>
              <a:gd name="connsiteY0" fmla="*/ 0 h 0"/>
              <a:gd name="connsiteX1" fmla="*/ 762000 w 762000"/>
              <a:gd name="connsiteY1" fmla="*/ 0 h 0"/>
            </a:gdLst>
            <a:ahLst/>
            <a:cxnLst>
              <a:cxn ang="0">
                <a:pos x="connsiteX0" y="connsiteY0"/>
              </a:cxn>
              <a:cxn ang="0">
                <a:pos x="connsiteX1" y="connsiteY1"/>
              </a:cxn>
            </a:cxnLst>
            <a:rect l="l" t="t" r="r" b="b"/>
            <a:pathLst>
              <a:path w="762000">
                <a:moveTo>
                  <a:pt x="0" y="0"/>
                </a:moveTo>
                <a:lnTo>
                  <a:pt x="762000" y="0"/>
                </a:lnTo>
              </a:path>
            </a:pathLst>
          </a:custGeom>
          <a:ln w="9525">
            <a:solidFill>
              <a:schemeClr val="tx1"/>
            </a:solidFill>
            <a:prstDash val="solid"/>
            <a:headEnd type="none" w="med" len="med"/>
            <a:tailEnd type="triangle" w="sm"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ko-KR" altLang="en-US" sz="700"/>
          </a:p>
        </p:txBody>
      </p:sp>
      <p:sp>
        <p:nvSpPr>
          <p:cNvPr id="270" name="TextBox 269"/>
          <p:cNvSpPr txBox="1"/>
          <p:nvPr/>
        </p:nvSpPr>
        <p:spPr>
          <a:xfrm rot="5400000">
            <a:off x="2030176" y="2560930"/>
            <a:ext cx="291747" cy="107722"/>
          </a:xfrm>
          <a:prstGeom prst="rect">
            <a:avLst/>
          </a:prstGeom>
          <a:noFill/>
        </p:spPr>
        <p:txBody>
          <a:bodyPr wrap="none" lIns="0" tIns="0" rIns="0" bIns="0" rtlCol="0" anchor="ctr">
            <a:spAutoFit/>
          </a:bodyPr>
          <a:lstStyle>
            <a:defPPr>
              <a:defRPr lang="fr-FR"/>
            </a:defPPr>
            <a:lvl1pPr algn="ctr">
              <a:defRPr sz="600" b="0">
                <a:solidFill>
                  <a:schemeClr val="tx1"/>
                </a:solidFill>
                <a:latin typeface="Arial" pitchFamily="34" charset="0"/>
                <a:cs typeface="Arial" pitchFamily="34" charset="0"/>
              </a:defRPr>
            </a:lvl1pPr>
          </a:lstStyle>
          <a:p>
            <a:pPr algn="r"/>
            <a:r>
              <a:rPr lang="en-US" altLang="ko-KR" sz="700" b="1" dirty="0"/>
              <a:t>HTTPS</a:t>
            </a:r>
            <a:endParaRPr lang="ko-KR" altLang="en-US" sz="700" b="1" dirty="0"/>
          </a:p>
        </p:txBody>
      </p:sp>
      <p:sp>
        <p:nvSpPr>
          <p:cNvPr id="313" name="Rounded Rectangle 312"/>
          <p:cNvSpPr/>
          <p:nvPr/>
        </p:nvSpPr>
        <p:spPr>
          <a:xfrm>
            <a:off x="3525423" y="5941113"/>
            <a:ext cx="2431717" cy="361609"/>
          </a:xfrm>
          <a:prstGeom prst="roundRect">
            <a:avLst>
              <a:gd name="adj" fmla="val 8816"/>
            </a:avLst>
          </a:prstGeom>
          <a:solidFill>
            <a:srgbClr val="C00000"/>
          </a:solidFill>
          <a:ln>
            <a:noFill/>
          </a:ln>
          <a:effectLst>
            <a:outerShdw blurRad="63500" sx="102000" sy="102000" algn="ct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700" dirty="0">
                <a:solidFill>
                  <a:schemeClr val="bg1"/>
                </a:solidFill>
              </a:rPr>
              <a:t>SiteMinder Policy Server contains security policies to authenticate distributors access of protected resources</a:t>
            </a:r>
          </a:p>
        </p:txBody>
      </p:sp>
      <p:sp>
        <p:nvSpPr>
          <p:cNvPr id="315" name="Rectangle 314"/>
          <p:cNvSpPr/>
          <p:nvPr/>
        </p:nvSpPr>
        <p:spPr>
          <a:xfrm>
            <a:off x="8010939" y="5036800"/>
            <a:ext cx="1037883" cy="367714"/>
          </a:xfrm>
          <a:prstGeom prst="rect">
            <a:avLst/>
          </a:prstGeom>
          <a:solidFill>
            <a:srgbClr val="E7F5D7"/>
          </a:solidFill>
          <a:ln>
            <a:solidFill>
              <a:schemeClr val="bg1">
                <a:lumMod val="50000"/>
              </a:schemeClr>
            </a:solidFill>
            <a:prstDash val="solid"/>
          </a:ln>
          <a:effectLst/>
        </p:spPr>
        <p:style>
          <a:lnRef idx="1">
            <a:schemeClr val="accent1"/>
          </a:lnRef>
          <a:fillRef idx="3">
            <a:schemeClr val="accent1"/>
          </a:fillRef>
          <a:effectRef idx="2">
            <a:schemeClr val="accent1"/>
          </a:effectRef>
          <a:fontRef idx="minor">
            <a:schemeClr val="lt1"/>
          </a:fontRef>
        </p:style>
        <p:txBody>
          <a:bodyPr lIns="0" tIns="18000" rIns="0" bIns="0" rtlCol="0" anchor="ctr"/>
          <a:lstStyle/>
          <a:p>
            <a:pPr algn="ctr"/>
            <a:r>
              <a:rPr lang="en-US" altLang="ko-KR" sz="700" dirty="0" smtClean="0">
                <a:solidFill>
                  <a:schemeClr val="tx1"/>
                </a:solidFill>
              </a:rPr>
              <a:t>Input Management</a:t>
            </a:r>
          </a:p>
          <a:p>
            <a:pPr algn="ctr"/>
            <a:r>
              <a:rPr lang="en-US" altLang="ko-KR" sz="700" dirty="0" smtClean="0">
                <a:solidFill>
                  <a:schemeClr val="tx1"/>
                </a:solidFill>
              </a:rPr>
              <a:t>(IBM </a:t>
            </a:r>
            <a:r>
              <a:rPr lang="en-US" altLang="ko-KR" sz="700" dirty="0" err="1" smtClean="0">
                <a:solidFill>
                  <a:schemeClr val="tx1"/>
                </a:solidFill>
              </a:rPr>
              <a:t>DataCap</a:t>
            </a:r>
            <a:r>
              <a:rPr lang="en-US" altLang="ko-KR" sz="700" dirty="0" smtClean="0">
                <a:solidFill>
                  <a:schemeClr val="tx1"/>
                </a:solidFill>
              </a:rPr>
              <a:t>)</a:t>
            </a:r>
            <a:endParaRPr lang="ko-KR" altLang="en-US" sz="700" dirty="0">
              <a:solidFill>
                <a:schemeClr val="tx1"/>
              </a:solidFill>
            </a:endParaRPr>
          </a:p>
        </p:txBody>
      </p:sp>
      <p:sp>
        <p:nvSpPr>
          <p:cNvPr id="316" name="Rectangle 315"/>
          <p:cNvSpPr/>
          <p:nvPr/>
        </p:nvSpPr>
        <p:spPr>
          <a:xfrm>
            <a:off x="4381106" y="2184060"/>
            <a:ext cx="242054" cy="107722"/>
          </a:xfrm>
          <a:prstGeom prst="rect">
            <a:avLst/>
          </a:prstGeom>
          <a:noFill/>
        </p:spPr>
        <p:txBody>
          <a:bodyPr wrap="none" lIns="0" tIns="0" rIns="0" bIns="0" rtlCol="0" anchor="ctr">
            <a:spAutoFit/>
          </a:bodyPr>
          <a:lstStyle/>
          <a:p>
            <a:pPr algn="ctr"/>
            <a:r>
              <a:rPr lang="en-US" altLang="ko-KR" sz="700" dirty="0">
                <a:solidFill>
                  <a:srgbClr val="FF0000"/>
                </a:solidFill>
                <a:latin typeface="Arial" pitchFamily="34" charset="0"/>
                <a:cs typeface="Arial" pitchFamily="34" charset="0"/>
              </a:rPr>
              <a:t>LDAP</a:t>
            </a:r>
            <a:endParaRPr lang="ko-KR" altLang="en-US" sz="700" dirty="0">
              <a:solidFill>
                <a:srgbClr val="FF0000"/>
              </a:solidFill>
              <a:latin typeface="Arial" pitchFamily="34" charset="0"/>
              <a:cs typeface="Arial" pitchFamily="34" charset="0"/>
            </a:endParaRPr>
          </a:p>
        </p:txBody>
      </p:sp>
      <p:sp>
        <p:nvSpPr>
          <p:cNvPr id="317" name="Freeform 316"/>
          <p:cNvSpPr/>
          <p:nvPr/>
        </p:nvSpPr>
        <p:spPr>
          <a:xfrm rot="5400000" flipH="1">
            <a:off x="4432966" y="2132457"/>
            <a:ext cx="435865" cy="0"/>
          </a:xfrm>
          <a:custGeom>
            <a:avLst/>
            <a:gdLst>
              <a:gd name="connsiteX0" fmla="*/ 0 w 762000"/>
              <a:gd name="connsiteY0" fmla="*/ 0 h 0"/>
              <a:gd name="connsiteX1" fmla="*/ 762000 w 762000"/>
              <a:gd name="connsiteY1" fmla="*/ 0 h 0"/>
            </a:gdLst>
            <a:ahLst/>
            <a:cxnLst>
              <a:cxn ang="0">
                <a:pos x="connsiteX0" y="connsiteY0"/>
              </a:cxn>
              <a:cxn ang="0">
                <a:pos x="connsiteX1" y="connsiteY1"/>
              </a:cxn>
            </a:cxnLst>
            <a:rect l="l" t="t" r="r" b="b"/>
            <a:pathLst>
              <a:path w="762000">
                <a:moveTo>
                  <a:pt x="0" y="0"/>
                </a:moveTo>
                <a:lnTo>
                  <a:pt x="762000" y="0"/>
                </a:lnTo>
              </a:path>
            </a:pathLst>
          </a:custGeom>
          <a:ln w="9525">
            <a:solidFill>
              <a:srgbClr val="FF0000"/>
            </a:solidFill>
            <a:prstDash val="dash"/>
            <a:headEnd type="none" w="med" len="med"/>
            <a:tailEnd type="triangle" w="sm"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ko-KR" altLang="en-US" sz="700"/>
          </a:p>
        </p:txBody>
      </p:sp>
      <p:sp>
        <p:nvSpPr>
          <p:cNvPr id="332" name="Rectangle 331"/>
          <p:cNvSpPr/>
          <p:nvPr/>
        </p:nvSpPr>
        <p:spPr>
          <a:xfrm>
            <a:off x="6197152" y="5538172"/>
            <a:ext cx="2932561" cy="843579"/>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vert="vert270" lIns="36000" tIns="18000" rIns="36000" bIns="18000" rtlCol="0" anchor="t"/>
          <a:lstStyle/>
          <a:p>
            <a:pPr algn="ctr"/>
            <a:r>
              <a:rPr lang="en-US" altLang="ko-KR" dirty="0">
                <a:solidFill>
                  <a:schemeClr val="tx1"/>
                </a:solidFill>
                <a:latin typeface="Arial" pitchFamily="34" charset="0"/>
                <a:cs typeface="Arial" pitchFamily="34" charset="0"/>
              </a:rPr>
              <a:t>Legend</a:t>
            </a:r>
            <a:endParaRPr lang="ko-KR" altLang="en-US" dirty="0">
              <a:solidFill>
                <a:schemeClr val="tx1"/>
              </a:solidFill>
              <a:latin typeface="Arial" pitchFamily="34" charset="0"/>
              <a:cs typeface="Arial" pitchFamily="34" charset="0"/>
            </a:endParaRPr>
          </a:p>
        </p:txBody>
      </p:sp>
      <p:sp>
        <p:nvSpPr>
          <p:cNvPr id="334" name="Rectangle 333"/>
          <p:cNvSpPr/>
          <p:nvPr/>
        </p:nvSpPr>
        <p:spPr>
          <a:xfrm>
            <a:off x="6515948" y="5598180"/>
            <a:ext cx="216000" cy="144000"/>
          </a:xfrm>
          <a:prstGeom prst="rect">
            <a:avLst/>
          </a:prstGeom>
          <a:solidFill>
            <a:schemeClr val="accent3">
              <a:lumMod val="20000"/>
              <a:lumOff val="80000"/>
            </a:schemeClr>
          </a:solidFill>
          <a:ln>
            <a:solidFill>
              <a:schemeClr val="bg1">
                <a:lumMod val="50000"/>
              </a:schemeClr>
            </a:solidFill>
            <a:prstDash val="solid"/>
          </a:ln>
          <a:effectLst/>
        </p:spPr>
        <p:style>
          <a:lnRef idx="1">
            <a:schemeClr val="accent1"/>
          </a:lnRef>
          <a:fillRef idx="3">
            <a:schemeClr val="accent1"/>
          </a:fillRef>
          <a:effectRef idx="2">
            <a:schemeClr val="accent1"/>
          </a:effectRef>
          <a:fontRef idx="minor">
            <a:schemeClr val="lt1"/>
          </a:fontRef>
        </p:style>
        <p:txBody>
          <a:bodyPr lIns="0" tIns="18000" rIns="0" bIns="0" rtlCol="0" anchor="ctr"/>
          <a:lstStyle/>
          <a:p>
            <a:pPr algn="ctr"/>
            <a:endParaRPr lang="ko-KR" altLang="en-US" dirty="0">
              <a:solidFill>
                <a:schemeClr val="tx1"/>
              </a:solidFill>
            </a:endParaRPr>
          </a:p>
        </p:txBody>
      </p:sp>
      <p:sp>
        <p:nvSpPr>
          <p:cNvPr id="335" name="Rectangle 334"/>
          <p:cNvSpPr/>
          <p:nvPr/>
        </p:nvSpPr>
        <p:spPr>
          <a:xfrm>
            <a:off x="6731948" y="5582755"/>
            <a:ext cx="527956" cy="174851"/>
          </a:xfrm>
          <a:prstGeom prst="rect">
            <a:avLst/>
          </a:prstGeom>
          <a:noFill/>
          <a:ln>
            <a:noFill/>
            <a:prstDash val="solid"/>
          </a:ln>
          <a:effectLst/>
        </p:spPr>
        <p:style>
          <a:lnRef idx="1">
            <a:schemeClr val="accent1"/>
          </a:lnRef>
          <a:fillRef idx="3">
            <a:schemeClr val="accent1"/>
          </a:fillRef>
          <a:effectRef idx="2">
            <a:schemeClr val="accent1"/>
          </a:effectRef>
          <a:fontRef idx="minor">
            <a:schemeClr val="lt1"/>
          </a:fontRef>
        </p:style>
        <p:txBody>
          <a:bodyPr wrap="none" lIns="36000" tIns="18000" rIns="36000" bIns="18000" rtlCol="0" anchor="ctr">
            <a:spAutoFit/>
          </a:bodyPr>
          <a:lstStyle/>
          <a:p>
            <a:r>
              <a:rPr lang="en-US" altLang="ko-KR" dirty="0">
                <a:solidFill>
                  <a:schemeClr val="tx1"/>
                </a:solidFill>
              </a:rPr>
              <a:t>Security</a:t>
            </a:r>
            <a:endParaRPr lang="ko-KR" altLang="en-US" dirty="0">
              <a:solidFill>
                <a:schemeClr val="tx1"/>
              </a:solidFill>
            </a:endParaRPr>
          </a:p>
        </p:txBody>
      </p:sp>
      <p:sp>
        <p:nvSpPr>
          <p:cNvPr id="336" name="Rectangle 335"/>
          <p:cNvSpPr/>
          <p:nvPr/>
        </p:nvSpPr>
        <p:spPr>
          <a:xfrm>
            <a:off x="6515948" y="5791367"/>
            <a:ext cx="216000" cy="144000"/>
          </a:xfrm>
          <a:prstGeom prst="rect">
            <a:avLst/>
          </a:prstGeom>
          <a:solidFill>
            <a:srgbClr val="E8EEF4"/>
          </a:solidFill>
          <a:ln>
            <a:solidFill>
              <a:schemeClr val="bg1">
                <a:lumMod val="50000"/>
              </a:schemeClr>
            </a:solidFill>
            <a:prstDash val="solid"/>
          </a:ln>
          <a:effectLst/>
        </p:spPr>
        <p:style>
          <a:lnRef idx="1">
            <a:schemeClr val="accent1"/>
          </a:lnRef>
          <a:fillRef idx="3">
            <a:schemeClr val="accent1"/>
          </a:fillRef>
          <a:effectRef idx="2">
            <a:schemeClr val="accent1"/>
          </a:effectRef>
          <a:fontRef idx="minor">
            <a:schemeClr val="lt1"/>
          </a:fontRef>
        </p:style>
        <p:txBody>
          <a:bodyPr lIns="0" tIns="18000" rIns="0" bIns="0" rtlCol="0" anchor="ctr"/>
          <a:lstStyle/>
          <a:p>
            <a:pPr algn="ctr"/>
            <a:endParaRPr lang="ko-KR" altLang="en-US" dirty="0">
              <a:solidFill>
                <a:schemeClr val="tx1"/>
              </a:solidFill>
            </a:endParaRPr>
          </a:p>
        </p:txBody>
      </p:sp>
      <p:sp>
        <p:nvSpPr>
          <p:cNvPr id="337" name="Rectangle 336"/>
          <p:cNvSpPr/>
          <p:nvPr/>
        </p:nvSpPr>
        <p:spPr>
          <a:xfrm>
            <a:off x="6731948" y="5775942"/>
            <a:ext cx="701080" cy="174851"/>
          </a:xfrm>
          <a:prstGeom prst="rect">
            <a:avLst/>
          </a:prstGeom>
          <a:noFill/>
          <a:ln>
            <a:noFill/>
            <a:prstDash val="solid"/>
          </a:ln>
          <a:effectLst/>
        </p:spPr>
        <p:style>
          <a:lnRef idx="1">
            <a:schemeClr val="accent1"/>
          </a:lnRef>
          <a:fillRef idx="3">
            <a:schemeClr val="accent1"/>
          </a:fillRef>
          <a:effectRef idx="2">
            <a:schemeClr val="accent1"/>
          </a:effectRef>
          <a:fontRef idx="minor">
            <a:schemeClr val="lt1"/>
          </a:fontRef>
        </p:style>
        <p:txBody>
          <a:bodyPr wrap="none" lIns="36000" tIns="18000" rIns="36000" bIns="18000" rtlCol="0" anchor="ctr">
            <a:spAutoFit/>
          </a:bodyPr>
          <a:lstStyle/>
          <a:p>
            <a:r>
              <a:rPr lang="en-US" altLang="ko-KR" dirty="0">
                <a:solidFill>
                  <a:schemeClr val="tx1"/>
                </a:solidFill>
              </a:rPr>
              <a:t>Application</a:t>
            </a:r>
            <a:endParaRPr lang="ko-KR" altLang="en-US" dirty="0">
              <a:solidFill>
                <a:schemeClr val="tx1"/>
              </a:solidFill>
            </a:endParaRPr>
          </a:p>
        </p:txBody>
      </p:sp>
      <p:sp>
        <p:nvSpPr>
          <p:cNvPr id="338" name="Rectangle 337"/>
          <p:cNvSpPr/>
          <p:nvPr/>
        </p:nvSpPr>
        <p:spPr>
          <a:xfrm>
            <a:off x="6515948" y="5984554"/>
            <a:ext cx="216000" cy="144000"/>
          </a:xfrm>
          <a:prstGeom prst="rect">
            <a:avLst/>
          </a:prstGeom>
          <a:solidFill>
            <a:srgbClr val="FFE7F6"/>
          </a:solidFill>
          <a:ln>
            <a:solidFill>
              <a:schemeClr val="bg1">
                <a:lumMod val="50000"/>
              </a:schemeClr>
            </a:solidFill>
            <a:prstDash val="solid"/>
          </a:ln>
          <a:effectLst/>
        </p:spPr>
        <p:style>
          <a:lnRef idx="1">
            <a:schemeClr val="accent1"/>
          </a:lnRef>
          <a:fillRef idx="3">
            <a:schemeClr val="accent1"/>
          </a:fillRef>
          <a:effectRef idx="2">
            <a:schemeClr val="accent1"/>
          </a:effectRef>
          <a:fontRef idx="minor">
            <a:schemeClr val="lt1"/>
          </a:fontRef>
        </p:style>
        <p:txBody>
          <a:bodyPr lIns="0" tIns="18000" rIns="0" bIns="0" rtlCol="0" anchor="ctr"/>
          <a:lstStyle/>
          <a:p>
            <a:pPr algn="ctr"/>
            <a:endParaRPr lang="ko-KR" altLang="en-US" dirty="0">
              <a:solidFill>
                <a:schemeClr val="tx1"/>
              </a:solidFill>
            </a:endParaRPr>
          </a:p>
        </p:txBody>
      </p:sp>
      <p:sp>
        <p:nvSpPr>
          <p:cNvPr id="339" name="Rectangle 338"/>
          <p:cNvSpPr/>
          <p:nvPr/>
        </p:nvSpPr>
        <p:spPr>
          <a:xfrm>
            <a:off x="6731948" y="5969129"/>
            <a:ext cx="669020" cy="174851"/>
          </a:xfrm>
          <a:prstGeom prst="rect">
            <a:avLst/>
          </a:prstGeom>
          <a:noFill/>
          <a:ln>
            <a:noFill/>
            <a:prstDash val="solid"/>
          </a:ln>
          <a:effectLst/>
        </p:spPr>
        <p:style>
          <a:lnRef idx="1">
            <a:schemeClr val="accent1"/>
          </a:lnRef>
          <a:fillRef idx="3">
            <a:schemeClr val="accent1"/>
          </a:fillRef>
          <a:effectRef idx="2">
            <a:schemeClr val="accent1"/>
          </a:effectRef>
          <a:fontRef idx="minor">
            <a:schemeClr val="lt1"/>
          </a:fontRef>
        </p:style>
        <p:txBody>
          <a:bodyPr wrap="none" lIns="36000" tIns="18000" rIns="36000" bIns="18000" rtlCol="0" anchor="ctr">
            <a:spAutoFit/>
          </a:bodyPr>
          <a:lstStyle/>
          <a:p>
            <a:r>
              <a:rPr lang="en-US" altLang="ko-KR" dirty="0">
                <a:solidFill>
                  <a:schemeClr val="tx1"/>
                </a:solidFill>
              </a:rPr>
              <a:t>Integration</a:t>
            </a:r>
            <a:endParaRPr lang="ko-KR" altLang="en-US" dirty="0">
              <a:solidFill>
                <a:schemeClr val="tx1"/>
              </a:solidFill>
            </a:endParaRPr>
          </a:p>
        </p:txBody>
      </p:sp>
      <p:sp>
        <p:nvSpPr>
          <p:cNvPr id="340" name="Rectangle 339"/>
          <p:cNvSpPr/>
          <p:nvPr/>
        </p:nvSpPr>
        <p:spPr>
          <a:xfrm>
            <a:off x="6515948" y="6177742"/>
            <a:ext cx="216000" cy="144000"/>
          </a:xfrm>
          <a:prstGeom prst="rect">
            <a:avLst/>
          </a:prstGeom>
          <a:solidFill>
            <a:srgbClr val="E7F5D7"/>
          </a:solidFill>
          <a:ln>
            <a:solidFill>
              <a:schemeClr val="bg1">
                <a:lumMod val="50000"/>
              </a:schemeClr>
            </a:solidFill>
            <a:prstDash val="solid"/>
          </a:ln>
          <a:effectLst/>
        </p:spPr>
        <p:style>
          <a:lnRef idx="1">
            <a:schemeClr val="accent1"/>
          </a:lnRef>
          <a:fillRef idx="3">
            <a:schemeClr val="accent1"/>
          </a:fillRef>
          <a:effectRef idx="2">
            <a:schemeClr val="accent1"/>
          </a:effectRef>
          <a:fontRef idx="minor">
            <a:schemeClr val="lt1"/>
          </a:fontRef>
        </p:style>
        <p:txBody>
          <a:bodyPr lIns="0" tIns="18000" rIns="0" bIns="0" rtlCol="0" anchor="ctr"/>
          <a:lstStyle/>
          <a:p>
            <a:pPr marL="38100" algn="ctr"/>
            <a:endParaRPr lang="ko-KR" altLang="en-US" dirty="0">
              <a:solidFill>
                <a:schemeClr val="tx1"/>
              </a:solidFill>
            </a:endParaRPr>
          </a:p>
        </p:txBody>
      </p:sp>
      <p:sp>
        <p:nvSpPr>
          <p:cNvPr id="341" name="Rectangle 340"/>
          <p:cNvSpPr/>
          <p:nvPr/>
        </p:nvSpPr>
        <p:spPr>
          <a:xfrm>
            <a:off x="6731948" y="6162317"/>
            <a:ext cx="592076" cy="174851"/>
          </a:xfrm>
          <a:prstGeom prst="rect">
            <a:avLst/>
          </a:prstGeom>
          <a:noFill/>
          <a:ln>
            <a:noFill/>
            <a:prstDash val="solid"/>
          </a:ln>
          <a:effectLst/>
        </p:spPr>
        <p:style>
          <a:lnRef idx="1">
            <a:schemeClr val="accent1"/>
          </a:lnRef>
          <a:fillRef idx="3">
            <a:schemeClr val="accent1"/>
          </a:fillRef>
          <a:effectRef idx="2">
            <a:schemeClr val="accent1"/>
          </a:effectRef>
          <a:fontRef idx="minor">
            <a:schemeClr val="lt1"/>
          </a:fontRef>
        </p:style>
        <p:txBody>
          <a:bodyPr wrap="none" lIns="36000" tIns="18000" rIns="36000" bIns="18000" rtlCol="0" anchor="ctr">
            <a:spAutoFit/>
          </a:bodyPr>
          <a:lstStyle/>
          <a:p>
            <a:r>
              <a:rPr lang="en-US" altLang="ko-KR" dirty="0">
                <a:solidFill>
                  <a:schemeClr val="tx1"/>
                </a:solidFill>
              </a:rPr>
              <a:t>Back-end</a:t>
            </a:r>
            <a:endParaRPr lang="ko-KR" altLang="en-US" dirty="0">
              <a:solidFill>
                <a:schemeClr val="tx1"/>
              </a:solidFill>
            </a:endParaRPr>
          </a:p>
        </p:txBody>
      </p:sp>
      <p:grpSp>
        <p:nvGrpSpPr>
          <p:cNvPr id="33" name="Group 32"/>
          <p:cNvGrpSpPr/>
          <p:nvPr/>
        </p:nvGrpSpPr>
        <p:grpSpPr>
          <a:xfrm>
            <a:off x="7523761" y="5775942"/>
            <a:ext cx="1372333" cy="174851"/>
            <a:chOff x="7523761" y="5969129"/>
            <a:chExt cx="1372333" cy="174851"/>
          </a:xfrm>
        </p:grpSpPr>
        <p:cxnSp>
          <p:nvCxnSpPr>
            <p:cNvPr id="345" name="Straight Connector 37"/>
            <p:cNvCxnSpPr/>
            <p:nvPr/>
          </p:nvCxnSpPr>
          <p:spPr>
            <a:xfrm flipV="1">
              <a:off x="7523761" y="6056086"/>
              <a:ext cx="216000" cy="936"/>
            </a:xfrm>
            <a:prstGeom prst="straightConnector1">
              <a:avLst/>
            </a:prstGeom>
            <a:ln w="9525">
              <a:solidFill>
                <a:srgbClr val="FF0000"/>
              </a:solidFill>
              <a:prstDash val="dash"/>
              <a:headEnd type="none" w="med" len="med"/>
              <a:tailEnd type="triangle" w="sm" len="sm"/>
            </a:ln>
            <a:effectLst/>
          </p:spPr>
          <p:style>
            <a:lnRef idx="2">
              <a:schemeClr val="accent1"/>
            </a:lnRef>
            <a:fillRef idx="0">
              <a:schemeClr val="accent1"/>
            </a:fillRef>
            <a:effectRef idx="1">
              <a:schemeClr val="accent1"/>
            </a:effectRef>
            <a:fontRef idx="minor">
              <a:schemeClr val="tx1"/>
            </a:fontRef>
          </p:style>
        </p:cxnSp>
        <p:sp>
          <p:nvSpPr>
            <p:cNvPr id="348" name="Rectangle 347"/>
            <p:cNvSpPr/>
            <p:nvPr/>
          </p:nvSpPr>
          <p:spPr>
            <a:xfrm>
              <a:off x="7739761" y="5969129"/>
              <a:ext cx="1156333" cy="174851"/>
            </a:xfrm>
            <a:prstGeom prst="rect">
              <a:avLst/>
            </a:prstGeom>
            <a:noFill/>
            <a:ln>
              <a:noFill/>
              <a:prstDash val="solid"/>
            </a:ln>
            <a:effectLst/>
          </p:spPr>
          <p:style>
            <a:lnRef idx="1">
              <a:schemeClr val="accent1"/>
            </a:lnRef>
            <a:fillRef idx="3">
              <a:schemeClr val="accent1"/>
            </a:fillRef>
            <a:effectRef idx="2">
              <a:schemeClr val="accent1"/>
            </a:effectRef>
            <a:fontRef idx="minor">
              <a:schemeClr val="lt1"/>
            </a:fontRef>
          </p:style>
          <p:txBody>
            <a:bodyPr wrap="none" lIns="36000" tIns="18000" rIns="36000" bIns="18000" rtlCol="0" anchor="ctr">
              <a:spAutoFit/>
            </a:bodyPr>
            <a:lstStyle/>
            <a:p>
              <a:r>
                <a:rPr lang="en-US" altLang="ko-KR" dirty="0">
                  <a:solidFill>
                    <a:schemeClr val="tx1"/>
                  </a:solidFill>
                </a:rPr>
                <a:t>External Integration</a:t>
              </a:r>
              <a:endParaRPr lang="ko-KR" altLang="en-US" dirty="0">
                <a:solidFill>
                  <a:schemeClr val="tx1"/>
                </a:solidFill>
              </a:endParaRPr>
            </a:p>
          </p:txBody>
        </p:sp>
      </p:grpSp>
      <p:grpSp>
        <p:nvGrpSpPr>
          <p:cNvPr id="34" name="Group 33"/>
          <p:cNvGrpSpPr/>
          <p:nvPr/>
        </p:nvGrpSpPr>
        <p:grpSpPr>
          <a:xfrm>
            <a:off x="7523761" y="5969129"/>
            <a:ext cx="1333861" cy="174851"/>
            <a:chOff x="7523761" y="6162317"/>
            <a:chExt cx="1333861" cy="174851"/>
          </a:xfrm>
        </p:grpSpPr>
        <p:cxnSp>
          <p:nvCxnSpPr>
            <p:cNvPr id="346" name="Straight Connector 37"/>
            <p:cNvCxnSpPr/>
            <p:nvPr/>
          </p:nvCxnSpPr>
          <p:spPr>
            <a:xfrm flipV="1">
              <a:off x="7523761" y="6249274"/>
              <a:ext cx="216000" cy="936"/>
            </a:xfrm>
            <a:prstGeom prst="straightConnector1">
              <a:avLst/>
            </a:prstGeom>
            <a:ln w="9525">
              <a:solidFill>
                <a:srgbClr val="0070C0"/>
              </a:solidFill>
              <a:prstDash val="dash"/>
              <a:headEnd type="none" w="med" len="med"/>
              <a:tailEnd type="triangle" w="sm" len="sm"/>
            </a:ln>
            <a:effectLst/>
          </p:spPr>
          <p:style>
            <a:lnRef idx="2">
              <a:schemeClr val="accent1"/>
            </a:lnRef>
            <a:fillRef idx="0">
              <a:schemeClr val="accent1"/>
            </a:fillRef>
            <a:effectRef idx="1">
              <a:schemeClr val="accent1"/>
            </a:effectRef>
            <a:fontRef idx="minor">
              <a:schemeClr val="tx1"/>
            </a:fontRef>
          </p:style>
        </p:cxnSp>
        <p:sp>
          <p:nvSpPr>
            <p:cNvPr id="349" name="Rectangle 348"/>
            <p:cNvSpPr/>
            <p:nvPr/>
          </p:nvSpPr>
          <p:spPr>
            <a:xfrm>
              <a:off x="7739761" y="6162317"/>
              <a:ext cx="1117861" cy="174851"/>
            </a:xfrm>
            <a:prstGeom prst="rect">
              <a:avLst/>
            </a:prstGeom>
            <a:noFill/>
            <a:ln>
              <a:noFill/>
              <a:prstDash val="solid"/>
            </a:ln>
            <a:effectLst/>
          </p:spPr>
          <p:style>
            <a:lnRef idx="1">
              <a:schemeClr val="accent1"/>
            </a:lnRef>
            <a:fillRef idx="3">
              <a:schemeClr val="accent1"/>
            </a:fillRef>
            <a:effectRef idx="2">
              <a:schemeClr val="accent1"/>
            </a:effectRef>
            <a:fontRef idx="minor">
              <a:schemeClr val="lt1"/>
            </a:fontRef>
          </p:style>
          <p:txBody>
            <a:bodyPr wrap="none" lIns="36000" tIns="18000" rIns="36000" bIns="18000" rtlCol="0" anchor="ctr">
              <a:spAutoFit/>
            </a:bodyPr>
            <a:lstStyle/>
            <a:p>
              <a:r>
                <a:rPr lang="en-US" altLang="ko-KR" dirty="0">
                  <a:solidFill>
                    <a:schemeClr val="tx1"/>
                  </a:solidFill>
                </a:rPr>
                <a:t>Internal Integration</a:t>
              </a:r>
            </a:p>
          </p:txBody>
        </p:sp>
      </p:grpSp>
      <p:grpSp>
        <p:nvGrpSpPr>
          <p:cNvPr id="32" name="Group 31"/>
          <p:cNvGrpSpPr/>
          <p:nvPr/>
        </p:nvGrpSpPr>
        <p:grpSpPr>
          <a:xfrm>
            <a:off x="7523761" y="5582755"/>
            <a:ext cx="1603166" cy="174851"/>
            <a:chOff x="7523761" y="5775942"/>
            <a:chExt cx="1603166" cy="174851"/>
          </a:xfrm>
        </p:grpSpPr>
        <p:sp>
          <p:nvSpPr>
            <p:cNvPr id="347" name="Rectangle 346"/>
            <p:cNvSpPr/>
            <p:nvPr/>
          </p:nvSpPr>
          <p:spPr>
            <a:xfrm>
              <a:off x="7739761" y="5775942"/>
              <a:ext cx="1387166" cy="174851"/>
            </a:xfrm>
            <a:prstGeom prst="rect">
              <a:avLst/>
            </a:prstGeom>
            <a:noFill/>
            <a:ln>
              <a:noFill/>
              <a:prstDash val="solid"/>
            </a:ln>
            <a:effectLst/>
          </p:spPr>
          <p:style>
            <a:lnRef idx="1">
              <a:schemeClr val="accent1"/>
            </a:lnRef>
            <a:fillRef idx="3">
              <a:schemeClr val="accent1"/>
            </a:fillRef>
            <a:effectRef idx="2">
              <a:schemeClr val="accent1"/>
            </a:effectRef>
            <a:fontRef idx="minor">
              <a:schemeClr val="lt1"/>
            </a:fontRef>
          </p:style>
          <p:txBody>
            <a:bodyPr wrap="none" lIns="36000" tIns="18000" rIns="36000" bIns="18000" rtlCol="0" anchor="ctr">
              <a:spAutoFit/>
            </a:bodyPr>
            <a:lstStyle/>
            <a:p>
              <a:r>
                <a:rPr lang="en-US" altLang="ko-KR" dirty="0" smtClean="0">
                  <a:solidFill>
                    <a:schemeClr val="tx1"/>
                  </a:solidFill>
                </a:rPr>
                <a:t>Integration (Direct / EIP)</a:t>
              </a:r>
              <a:endParaRPr lang="ko-KR" altLang="en-US" dirty="0">
                <a:solidFill>
                  <a:schemeClr val="tx1"/>
                </a:solidFill>
              </a:endParaRPr>
            </a:p>
          </p:txBody>
        </p:sp>
        <p:grpSp>
          <p:nvGrpSpPr>
            <p:cNvPr id="426" name="Group 425"/>
            <p:cNvGrpSpPr/>
            <p:nvPr/>
          </p:nvGrpSpPr>
          <p:grpSpPr>
            <a:xfrm>
              <a:off x="7523761" y="5832342"/>
              <a:ext cx="216000" cy="62050"/>
              <a:chOff x="7523761" y="5845282"/>
              <a:chExt cx="216000" cy="62050"/>
            </a:xfrm>
          </p:grpSpPr>
          <p:cxnSp>
            <p:nvCxnSpPr>
              <p:cNvPr id="344" name="Straight Connector 37"/>
              <p:cNvCxnSpPr/>
              <p:nvPr/>
            </p:nvCxnSpPr>
            <p:spPr>
              <a:xfrm flipV="1">
                <a:off x="7523761" y="5845282"/>
                <a:ext cx="216000" cy="936"/>
              </a:xfrm>
              <a:prstGeom prst="straightConnector1">
                <a:avLst/>
              </a:prstGeom>
              <a:ln w="9525">
                <a:solidFill>
                  <a:schemeClr val="tx1"/>
                </a:solidFill>
                <a:prstDash val="solid"/>
                <a:headEnd type="none" w="med" len="med"/>
                <a:tailEnd type="triangle" w="sm" len="sm"/>
              </a:ln>
              <a:effectLst/>
            </p:spPr>
            <p:style>
              <a:lnRef idx="2">
                <a:schemeClr val="accent1"/>
              </a:lnRef>
              <a:fillRef idx="0">
                <a:schemeClr val="accent1"/>
              </a:fillRef>
              <a:effectRef idx="1">
                <a:schemeClr val="accent1"/>
              </a:effectRef>
              <a:fontRef idx="minor">
                <a:schemeClr val="tx1"/>
              </a:fontRef>
            </p:style>
          </p:cxnSp>
          <p:cxnSp>
            <p:nvCxnSpPr>
              <p:cNvPr id="350" name="Straight Connector 37"/>
              <p:cNvCxnSpPr/>
              <p:nvPr/>
            </p:nvCxnSpPr>
            <p:spPr>
              <a:xfrm flipV="1">
                <a:off x="7523761" y="5906396"/>
                <a:ext cx="216000" cy="936"/>
              </a:xfrm>
              <a:prstGeom prst="straightConnector1">
                <a:avLst/>
              </a:prstGeom>
              <a:ln w="9525">
                <a:solidFill>
                  <a:schemeClr val="tx1"/>
                </a:solidFill>
                <a:prstDash val="dash"/>
                <a:headEnd type="none" w="med" len="med"/>
                <a:tailEnd type="triangle" w="sm" len="sm"/>
              </a:ln>
              <a:effectLst/>
            </p:spPr>
            <p:style>
              <a:lnRef idx="2">
                <a:schemeClr val="accent1"/>
              </a:lnRef>
              <a:fillRef idx="0">
                <a:schemeClr val="accent1"/>
              </a:fillRef>
              <a:effectRef idx="1">
                <a:schemeClr val="accent1"/>
              </a:effectRef>
              <a:fontRef idx="minor">
                <a:schemeClr val="tx1"/>
              </a:fontRef>
            </p:style>
          </p:cxnSp>
        </p:grpSp>
      </p:grpSp>
      <p:sp>
        <p:nvSpPr>
          <p:cNvPr id="359" name="Rounded Rectangle 358"/>
          <p:cNvSpPr/>
          <p:nvPr/>
        </p:nvSpPr>
        <p:spPr>
          <a:xfrm>
            <a:off x="3999482" y="1605700"/>
            <a:ext cx="1417321" cy="266065"/>
          </a:xfrm>
          <a:prstGeom prst="roundRect">
            <a:avLst>
              <a:gd name="adj" fmla="val 8816"/>
            </a:avLst>
          </a:prstGeom>
          <a:solidFill>
            <a:srgbClr val="C00000"/>
          </a:solidFill>
          <a:ln>
            <a:noFill/>
          </a:ln>
          <a:effectLst>
            <a:outerShdw blurRad="63500" sx="102000" sy="102000" algn="ct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700" dirty="0">
                <a:solidFill>
                  <a:schemeClr val="bg1"/>
                </a:solidFill>
              </a:rPr>
              <a:t>Open LDAP is a repository for</a:t>
            </a:r>
            <a:br>
              <a:rPr lang="en-US" sz="700" dirty="0">
                <a:solidFill>
                  <a:schemeClr val="bg1"/>
                </a:solidFill>
              </a:rPr>
            </a:br>
            <a:r>
              <a:rPr lang="en-US" sz="700" dirty="0">
                <a:solidFill>
                  <a:schemeClr val="bg1"/>
                </a:solidFill>
              </a:rPr>
              <a:t>distributors / customers</a:t>
            </a:r>
          </a:p>
        </p:txBody>
      </p:sp>
      <p:sp>
        <p:nvSpPr>
          <p:cNvPr id="361" name="TextBox 360"/>
          <p:cNvSpPr txBox="1"/>
          <p:nvPr/>
        </p:nvSpPr>
        <p:spPr>
          <a:xfrm>
            <a:off x="8243172" y="3807248"/>
            <a:ext cx="242054" cy="107722"/>
          </a:xfrm>
          <a:prstGeom prst="rect">
            <a:avLst/>
          </a:prstGeom>
          <a:noFill/>
        </p:spPr>
        <p:txBody>
          <a:bodyPr wrap="none" lIns="0" tIns="0" rIns="0" bIns="0" rtlCol="0" anchor="ctr">
            <a:spAutoFit/>
          </a:bodyPr>
          <a:lstStyle>
            <a:defPPr>
              <a:defRPr lang="fr-FR"/>
            </a:defPPr>
            <a:lvl1pPr>
              <a:defRPr sz="600" b="0">
                <a:solidFill>
                  <a:schemeClr val="tx1"/>
                </a:solidFill>
                <a:latin typeface="Arial" pitchFamily="34" charset="0"/>
                <a:cs typeface="Arial" pitchFamily="34" charset="0"/>
              </a:defRPr>
            </a:lvl1pPr>
          </a:lstStyle>
          <a:p>
            <a:pPr algn="ctr"/>
            <a:r>
              <a:rPr lang="en-US" altLang="ko-KR" sz="700" b="1" dirty="0"/>
              <a:t>JDBC</a:t>
            </a:r>
            <a:endParaRPr lang="ko-KR" altLang="en-US" sz="700" b="1" dirty="0"/>
          </a:p>
        </p:txBody>
      </p:sp>
      <p:sp>
        <p:nvSpPr>
          <p:cNvPr id="6" name="Rectangle 5"/>
          <p:cNvSpPr/>
          <p:nvPr/>
        </p:nvSpPr>
        <p:spPr>
          <a:xfrm>
            <a:off x="5937250" y="2359612"/>
            <a:ext cx="1745074" cy="706085"/>
          </a:xfrm>
          <a:prstGeom prst="rect">
            <a:avLst/>
          </a:prstGeom>
          <a:solidFill>
            <a:srgbClr val="E8EEF4"/>
          </a:solidFill>
          <a:ln>
            <a:solidFill>
              <a:schemeClr val="bg1">
                <a:lumMod val="50000"/>
              </a:schemeClr>
            </a:solidFill>
            <a:prstDash val="solid"/>
          </a:ln>
          <a:effectLst/>
        </p:spPr>
        <p:style>
          <a:lnRef idx="1">
            <a:schemeClr val="accent1"/>
          </a:lnRef>
          <a:fillRef idx="3">
            <a:schemeClr val="accent1"/>
          </a:fillRef>
          <a:effectRef idx="2">
            <a:schemeClr val="accent1"/>
          </a:effectRef>
          <a:fontRef idx="minor">
            <a:schemeClr val="lt1"/>
          </a:fontRef>
        </p:style>
        <p:txBody>
          <a:bodyPr lIns="0" tIns="18000" rIns="0" bIns="0" rtlCol="0" anchor="t"/>
          <a:lstStyle/>
          <a:p>
            <a:pPr algn="ctr"/>
            <a:r>
              <a:rPr lang="en-US" altLang="ko-KR" sz="700" dirty="0">
                <a:solidFill>
                  <a:schemeClr val="tx1"/>
                </a:solidFill>
              </a:rPr>
              <a:t>FINEOS Database </a:t>
            </a:r>
            <a:r>
              <a:rPr lang="en-US" altLang="ko-KR" sz="700" dirty="0" smtClean="0">
                <a:solidFill>
                  <a:schemeClr val="tx1"/>
                </a:solidFill>
              </a:rPr>
              <a:t>Cluster</a:t>
            </a:r>
          </a:p>
          <a:p>
            <a:pPr algn="ctr"/>
            <a:r>
              <a:rPr lang="en-US" altLang="ko-KR" sz="700" dirty="0" smtClean="0">
                <a:solidFill>
                  <a:schemeClr val="tx1"/>
                </a:solidFill>
              </a:rPr>
              <a:t>(</a:t>
            </a:r>
            <a:r>
              <a:rPr lang="en-US" altLang="ko-KR" sz="700" dirty="0">
                <a:solidFill>
                  <a:schemeClr val="tx1"/>
                </a:solidFill>
              </a:rPr>
              <a:t>Oracle VM)</a:t>
            </a:r>
            <a:endParaRPr lang="ko-KR" altLang="en-US" sz="700" dirty="0">
              <a:solidFill>
                <a:schemeClr val="tx1"/>
              </a:solidFill>
            </a:endParaRPr>
          </a:p>
        </p:txBody>
      </p:sp>
      <p:grpSp>
        <p:nvGrpSpPr>
          <p:cNvPr id="9" name="Group 8"/>
          <p:cNvGrpSpPr/>
          <p:nvPr/>
        </p:nvGrpSpPr>
        <p:grpSpPr>
          <a:xfrm>
            <a:off x="6705906" y="2669062"/>
            <a:ext cx="205359" cy="359722"/>
            <a:chOff x="6078944" y="1883293"/>
            <a:chExt cx="205359" cy="359722"/>
          </a:xfrm>
        </p:grpSpPr>
        <p:pic>
          <p:nvPicPr>
            <p:cNvPr id="19" name="Picture 18"/>
            <p:cNvPicPr>
              <a:picLocks noChangeAspect="1"/>
            </p:cNvPicPr>
            <p:nvPr/>
          </p:nvPicPr>
          <p:blipFill rotWithShape="1">
            <a:blip r:embed="rId5" cstate="screen">
              <a:duotone>
                <a:prstClr val="black"/>
                <a:schemeClr val="accent3">
                  <a:tint val="45000"/>
                  <a:satMod val="400000"/>
                </a:schemeClr>
              </a:duotone>
              <a:extLst>
                <a:ext uri="{28A0092B-C50C-407E-A947-70E740481C1C}">
                  <a14:useLocalDpi xmlns:a14="http://schemas.microsoft.com/office/drawing/2010/main"/>
                </a:ext>
              </a:extLst>
            </a:blip>
            <a:srcRect l="14044" r="7831"/>
            <a:stretch/>
          </p:blipFill>
          <p:spPr>
            <a:xfrm flipH="1">
              <a:off x="6087428" y="1883293"/>
              <a:ext cx="196875" cy="252000"/>
            </a:xfrm>
            <a:prstGeom prst="rect">
              <a:avLst/>
            </a:prstGeom>
          </p:spPr>
        </p:pic>
        <p:sp>
          <p:nvSpPr>
            <p:cNvPr id="20" name="TextBox 19"/>
            <p:cNvSpPr txBox="1"/>
            <p:nvPr/>
          </p:nvSpPr>
          <p:spPr>
            <a:xfrm>
              <a:off x="6078944" y="2135293"/>
              <a:ext cx="203582" cy="107722"/>
            </a:xfrm>
            <a:prstGeom prst="rect">
              <a:avLst/>
            </a:prstGeom>
            <a:noFill/>
          </p:spPr>
          <p:txBody>
            <a:bodyPr wrap="none" lIns="0" tIns="0" rIns="0" bIns="0" rtlCol="0" anchor="t">
              <a:spAutoFit/>
            </a:bodyPr>
            <a:lstStyle/>
            <a:p>
              <a:pPr algn="ctr"/>
              <a:r>
                <a:rPr lang="en-US" altLang="ko-KR" sz="700" dirty="0" smtClean="0">
                  <a:solidFill>
                    <a:schemeClr val="tx1"/>
                  </a:solidFill>
                  <a:latin typeface="Arial" pitchFamily="34" charset="0"/>
                  <a:cs typeface="Arial" pitchFamily="34" charset="0"/>
                </a:rPr>
                <a:t>DB 1</a:t>
              </a:r>
              <a:endParaRPr lang="en-US" altLang="ko-KR" sz="700" dirty="0">
                <a:solidFill>
                  <a:schemeClr val="tx1"/>
                </a:solidFill>
                <a:latin typeface="Arial" pitchFamily="34" charset="0"/>
                <a:cs typeface="Arial" pitchFamily="34" charset="0"/>
              </a:endParaRPr>
            </a:p>
          </p:txBody>
        </p:sp>
      </p:grpSp>
      <p:grpSp>
        <p:nvGrpSpPr>
          <p:cNvPr id="381" name="Group 380"/>
          <p:cNvGrpSpPr/>
          <p:nvPr/>
        </p:nvGrpSpPr>
        <p:grpSpPr>
          <a:xfrm>
            <a:off x="852331" y="5276094"/>
            <a:ext cx="532184" cy="1018381"/>
            <a:chOff x="810891" y="2104008"/>
            <a:chExt cx="570555" cy="1498824"/>
          </a:xfrm>
        </p:grpSpPr>
        <p:sp>
          <p:nvSpPr>
            <p:cNvPr id="382" name="Rectangle 381"/>
            <p:cNvSpPr/>
            <p:nvPr/>
          </p:nvSpPr>
          <p:spPr>
            <a:xfrm>
              <a:off x="810891" y="2104008"/>
              <a:ext cx="570555" cy="1498824"/>
            </a:xfrm>
            <a:prstGeom prst="rect">
              <a:avLst/>
            </a:prstGeom>
            <a:noFill/>
            <a:ln>
              <a:solidFill>
                <a:schemeClr val="bg1">
                  <a:lumMod val="50000"/>
                </a:schemeClr>
              </a:solidFill>
              <a:prstDash val="dash"/>
            </a:ln>
            <a:effectLst/>
          </p:spPr>
          <p:style>
            <a:lnRef idx="1">
              <a:schemeClr val="accent1"/>
            </a:lnRef>
            <a:fillRef idx="3">
              <a:schemeClr val="accent1"/>
            </a:fillRef>
            <a:effectRef idx="2">
              <a:schemeClr val="accent1"/>
            </a:effectRef>
            <a:fontRef idx="minor">
              <a:schemeClr val="lt1"/>
            </a:fontRef>
          </p:style>
          <p:txBody>
            <a:bodyPr lIns="0" tIns="18000" rIns="0" bIns="0" rtlCol="0" anchor="t"/>
            <a:lstStyle/>
            <a:p>
              <a:pPr algn="ctr"/>
              <a:r>
                <a:rPr lang="en-US" altLang="ko-KR" sz="600" dirty="0" smtClean="0">
                  <a:solidFill>
                    <a:schemeClr val="tx1"/>
                  </a:solidFill>
                </a:rPr>
                <a:t>External</a:t>
              </a:r>
              <a:br>
                <a:rPr lang="en-US" altLang="ko-KR" sz="600" dirty="0" smtClean="0">
                  <a:solidFill>
                    <a:schemeClr val="tx1"/>
                  </a:solidFill>
                </a:rPr>
              </a:br>
              <a:r>
                <a:rPr lang="en-US" altLang="ko-KR" sz="600" dirty="0" smtClean="0">
                  <a:solidFill>
                    <a:schemeClr val="tx1"/>
                  </a:solidFill>
                </a:rPr>
                <a:t>Payment </a:t>
              </a:r>
              <a:r>
                <a:rPr lang="en-US" altLang="ko-KR" sz="600" dirty="0">
                  <a:solidFill>
                    <a:schemeClr val="tx1"/>
                  </a:solidFill>
                </a:rPr>
                <a:t>GW</a:t>
              </a:r>
              <a:endParaRPr lang="ko-KR" altLang="en-US" sz="600" dirty="0">
                <a:solidFill>
                  <a:schemeClr val="tx1"/>
                </a:solidFill>
              </a:endParaRPr>
            </a:p>
          </p:txBody>
        </p:sp>
        <p:grpSp>
          <p:nvGrpSpPr>
            <p:cNvPr id="383" name="Group 382"/>
            <p:cNvGrpSpPr/>
            <p:nvPr/>
          </p:nvGrpSpPr>
          <p:grpSpPr>
            <a:xfrm>
              <a:off x="843001" y="2433049"/>
              <a:ext cx="506339" cy="1120134"/>
              <a:chOff x="811251" y="2376563"/>
              <a:chExt cx="506339" cy="1080006"/>
            </a:xfrm>
          </p:grpSpPr>
          <p:sp>
            <p:nvSpPr>
              <p:cNvPr id="384" name="Rectangle 383"/>
              <p:cNvSpPr/>
              <p:nvPr/>
            </p:nvSpPr>
            <p:spPr>
              <a:xfrm>
                <a:off x="811251" y="2376563"/>
                <a:ext cx="506339" cy="180000"/>
              </a:xfrm>
              <a:prstGeom prst="rect">
                <a:avLst/>
              </a:prstGeom>
              <a:solidFill>
                <a:schemeClr val="bg1">
                  <a:lumMod val="95000"/>
                </a:schemeClr>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altLang="ko-KR" sz="600" dirty="0">
                    <a:solidFill>
                      <a:schemeClr val="bg1"/>
                    </a:solidFill>
                  </a:rPr>
                  <a:t>HK</a:t>
                </a:r>
                <a:endParaRPr lang="ko-KR" altLang="en-US" sz="600" dirty="0">
                  <a:solidFill>
                    <a:schemeClr val="bg1"/>
                  </a:solidFill>
                </a:endParaRPr>
              </a:p>
            </p:txBody>
          </p:sp>
          <p:sp>
            <p:nvSpPr>
              <p:cNvPr id="385" name="Rectangle 384"/>
              <p:cNvSpPr/>
              <p:nvPr/>
            </p:nvSpPr>
            <p:spPr>
              <a:xfrm>
                <a:off x="811251" y="2556565"/>
                <a:ext cx="506339" cy="179999"/>
              </a:xfrm>
              <a:prstGeom prst="rect">
                <a:avLst/>
              </a:prstGeom>
              <a:solidFill>
                <a:schemeClr val="bg1">
                  <a:lumMod val="95000"/>
                </a:schemeClr>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altLang="ko-KR" sz="600" dirty="0">
                    <a:solidFill>
                      <a:schemeClr val="bg1"/>
                    </a:solidFill>
                  </a:rPr>
                  <a:t>SG</a:t>
                </a:r>
                <a:endParaRPr lang="ko-KR" altLang="en-US" sz="600" dirty="0">
                  <a:solidFill>
                    <a:schemeClr val="bg1"/>
                  </a:solidFill>
                </a:endParaRPr>
              </a:p>
            </p:txBody>
          </p:sp>
          <p:sp>
            <p:nvSpPr>
              <p:cNvPr id="386" name="Rectangle 385"/>
              <p:cNvSpPr/>
              <p:nvPr/>
            </p:nvSpPr>
            <p:spPr>
              <a:xfrm>
                <a:off x="811251" y="2736565"/>
                <a:ext cx="506339" cy="179999"/>
              </a:xfrm>
              <a:prstGeom prst="rect">
                <a:avLst/>
              </a:prstGeom>
              <a:solidFill>
                <a:schemeClr val="bg1">
                  <a:lumMod val="95000"/>
                </a:schemeClr>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altLang="ko-KR" sz="600" dirty="0">
                    <a:solidFill>
                      <a:schemeClr val="bg1"/>
                    </a:solidFill>
                  </a:rPr>
                  <a:t>IN</a:t>
                </a:r>
                <a:endParaRPr lang="ko-KR" altLang="en-US" sz="600" dirty="0">
                  <a:solidFill>
                    <a:schemeClr val="bg1"/>
                  </a:solidFill>
                </a:endParaRPr>
              </a:p>
            </p:txBody>
          </p:sp>
          <p:sp>
            <p:nvSpPr>
              <p:cNvPr id="387" name="Rectangle 386"/>
              <p:cNvSpPr/>
              <p:nvPr/>
            </p:nvSpPr>
            <p:spPr>
              <a:xfrm>
                <a:off x="811251" y="2916565"/>
                <a:ext cx="506339" cy="179999"/>
              </a:xfrm>
              <a:prstGeom prst="rect">
                <a:avLst/>
              </a:prstGeom>
              <a:solidFill>
                <a:schemeClr val="bg1">
                  <a:lumMod val="95000"/>
                </a:schemeClr>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altLang="ko-KR" sz="600" dirty="0">
                    <a:solidFill>
                      <a:schemeClr val="bg1"/>
                    </a:solidFill>
                  </a:rPr>
                  <a:t>TH</a:t>
                </a:r>
                <a:endParaRPr lang="ko-KR" altLang="en-US" sz="600" dirty="0">
                  <a:solidFill>
                    <a:schemeClr val="bg1"/>
                  </a:solidFill>
                </a:endParaRPr>
              </a:p>
            </p:txBody>
          </p:sp>
          <p:sp>
            <p:nvSpPr>
              <p:cNvPr id="388" name="Rectangle 387"/>
              <p:cNvSpPr/>
              <p:nvPr/>
            </p:nvSpPr>
            <p:spPr>
              <a:xfrm>
                <a:off x="811251" y="3276570"/>
                <a:ext cx="506339" cy="179999"/>
              </a:xfrm>
              <a:prstGeom prst="rect">
                <a:avLst/>
              </a:prstGeom>
              <a:solidFill>
                <a:schemeClr val="bg1">
                  <a:lumMod val="95000"/>
                </a:schemeClr>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altLang="ko-KR" sz="600" dirty="0">
                    <a:solidFill>
                      <a:schemeClr val="bg1"/>
                    </a:solidFill>
                  </a:rPr>
                  <a:t>MY</a:t>
                </a:r>
                <a:endParaRPr lang="ko-KR" altLang="en-US" sz="600" dirty="0">
                  <a:solidFill>
                    <a:schemeClr val="bg1"/>
                  </a:solidFill>
                </a:endParaRPr>
              </a:p>
            </p:txBody>
          </p:sp>
          <p:sp>
            <p:nvSpPr>
              <p:cNvPr id="389" name="Rectangle 388"/>
              <p:cNvSpPr/>
              <p:nvPr/>
            </p:nvSpPr>
            <p:spPr>
              <a:xfrm>
                <a:off x="811251" y="3096569"/>
                <a:ext cx="506339" cy="179999"/>
              </a:xfrm>
              <a:prstGeom prst="rect">
                <a:avLst/>
              </a:prstGeom>
              <a:solidFill>
                <a:schemeClr val="bg1">
                  <a:lumMod val="50000"/>
                </a:schemeClr>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altLang="ko-KR" sz="600" dirty="0">
                    <a:solidFill>
                      <a:schemeClr val="bg1"/>
                    </a:solidFill>
                  </a:rPr>
                  <a:t>ID</a:t>
                </a:r>
                <a:endParaRPr lang="ko-KR" altLang="en-US" sz="600" dirty="0">
                  <a:solidFill>
                    <a:schemeClr val="bg1"/>
                  </a:solidFill>
                </a:endParaRPr>
              </a:p>
            </p:txBody>
          </p:sp>
        </p:grpSp>
      </p:grpSp>
      <p:sp>
        <p:nvSpPr>
          <p:cNvPr id="242" name="Rectangle 241"/>
          <p:cNvSpPr/>
          <p:nvPr/>
        </p:nvSpPr>
        <p:spPr>
          <a:xfrm>
            <a:off x="8010939" y="2466140"/>
            <a:ext cx="1037883" cy="972385"/>
          </a:xfrm>
          <a:prstGeom prst="rect">
            <a:avLst/>
          </a:prstGeom>
          <a:solidFill>
            <a:srgbClr val="E7F5D7"/>
          </a:solidFill>
          <a:ln>
            <a:solidFill>
              <a:schemeClr val="bg1">
                <a:lumMod val="50000"/>
              </a:schemeClr>
            </a:solidFill>
            <a:prstDash val="solid"/>
          </a:ln>
          <a:effectLst/>
        </p:spPr>
        <p:style>
          <a:lnRef idx="1">
            <a:schemeClr val="accent1"/>
          </a:lnRef>
          <a:fillRef idx="3">
            <a:schemeClr val="accent1"/>
          </a:fillRef>
          <a:effectRef idx="2">
            <a:schemeClr val="accent1"/>
          </a:effectRef>
          <a:fontRef idx="minor">
            <a:schemeClr val="lt1"/>
          </a:fontRef>
        </p:style>
        <p:txBody>
          <a:bodyPr lIns="0" tIns="18000" rIns="0" bIns="0" rtlCol="0" anchor="t"/>
          <a:lstStyle/>
          <a:p>
            <a:pPr algn="ctr"/>
            <a:r>
              <a:rPr lang="en-US" altLang="ko-KR" sz="700" dirty="0">
                <a:solidFill>
                  <a:schemeClr val="tx1"/>
                </a:solidFill>
              </a:rPr>
              <a:t>Core DB</a:t>
            </a:r>
            <a:endParaRPr lang="ko-KR" altLang="en-US" sz="700" dirty="0">
              <a:solidFill>
                <a:schemeClr val="tx1"/>
              </a:solidFill>
            </a:endParaRPr>
          </a:p>
        </p:txBody>
      </p:sp>
      <p:sp>
        <p:nvSpPr>
          <p:cNvPr id="402" name="Rectangle 401"/>
          <p:cNvSpPr/>
          <p:nvPr/>
        </p:nvSpPr>
        <p:spPr>
          <a:xfrm>
            <a:off x="8069065" y="2644163"/>
            <a:ext cx="324000" cy="747100"/>
          </a:xfrm>
          <a:prstGeom prst="rect">
            <a:avLst/>
          </a:prstGeom>
          <a:noFill/>
          <a:ln>
            <a:solidFill>
              <a:schemeClr val="bg1">
                <a:lumMod val="50000"/>
              </a:schemeClr>
            </a:solidFill>
            <a:prstDash val="sysDash"/>
          </a:ln>
          <a:effectLst/>
        </p:spPr>
        <p:style>
          <a:lnRef idx="1">
            <a:schemeClr val="accent1"/>
          </a:lnRef>
          <a:fillRef idx="3">
            <a:schemeClr val="accent1"/>
          </a:fillRef>
          <a:effectRef idx="2">
            <a:schemeClr val="accent1"/>
          </a:effectRef>
          <a:fontRef idx="minor">
            <a:schemeClr val="lt1"/>
          </a:fontRef>
        </p:style>
        <p:txBody>
          <a:bodyPr lIns="0" tIns="18000" rIns="0" bIns="0" rtlCol="0" anchor="ctr"/>
          <a:lstStyle/>
          <a:p>
            <a:pPr algn="ctr"/>
            <a:r>
              <a:rPr lang="en-US" altLang="ko-KR" sz="700" dirty="0" smtClean="0">
                <a:solidFill>
                  <a:schemeClr val="tx1"/>
                </a:solidFill>
              </a:rPr>
              <a:t>ETL</a:t>
            </a:r>
          </a:p>
          <a:p>
            <a:pPr algn="ctr"/>
            <a:endParaRPr lang="en-US" altLang="ko-KR" sz="700" dirty="0">
              <a:solidFill>
                <a:schemeClr val="tx1"/>
              </a:solidFill>
            </a:endParaRPr>
          </a:p>
          <a:p>
            <a:pPr algn="ctr"/>
            <a:endParaRPr lang="en-US" altLang="ko-KR" sz="700" dirty="0" smtClean="0">
              <a:solidFill>
                <a:schemeClr val="tx1"/>
              </a:solidFill>
            </a:endParaRPr>
          </a:p>
          <a:p>
            <a:pPr algn="ctr"/>
            <a:endParaRPr lang="en-US" altLang="ko-KR" sz="700" dirty="0">
              <a:solidFill>
                <a:schemeClr val="tx1"/>
              </a:solidFill>
            </a:endParaRPr>
          </a:p>
        </p:txBody>
      </p:sp>
      <p:sp>
        <p:nvSpPr>
          <p:cNvPr id="409" name="Rectangle 408"/>
          <p:cNvSpPr/>
          <p:nvPr/>
        </p:nvSpPr>
        <p:spPr>
          <a:xfrm>
            <a:off x="8666133" y="2644163"/>
            <a:ext cx="324000" cy="747100"/>
          </a:xfrm>
          <a:prstGeom prst="rect">
            <a:avLst/>
          </a:prstGeom>
          <a:noFill/>
          <a:ln>
            <a:solidFill>
              <a:schemeClr val="bg1">
                <a:lumMod val="50000"/>
              </a:schemeClr>
            </a:solidFill>
            <a:prstDash val="sysDash"/>
          </a:ln>
          <a:effectLst/>
        </p:spPr>
        <p:style>
          <a:lnRef idx="1">
            <a:schemeClr val="accent1"/>
          </a:lnRef>
          <a:fillRef idx="3">
            <a:schemeClr val="accent1"/>
          </a:fillRef>
          <a:effectRef idx="2">
            <a:schemeClr val="accent1"/>
          </a:effectRef>
          <a:fontRef idx="minor">
            <a:schemeClr val="lt1"/>
          </a:fontRef>
        </p:style>
        <p:txBody>
          <a:bodyPr lIns="0" tIns="18000" rIns="0" bIns="0" rtlCol="0" anchor="ctr"/>
          <a:lstStyle/>
          <a:p>
            <a:pPr algn="ctr"/>
            <a:r>
              <a:rPr lang="en-US" altLang="ko-KR" sz="700" dirty="0">
                <a:solidFill>
                  <a:schemeClr val="tx1"/>
                </a:solidFill>
              </a:rPr>
              <a:t>Oracle DB</a:t>
            </a:r>
          </a:p>
        </p:txBody>
      </p:sp>
      <p:cxnSp>
        <p:nvCxnSpPr>
          <p:cNvPr id="414" name="Straight Connector 37"/>
          <p:cNvCxnSpPr/>
          <p:nvPr/>
        </p:nvCxnSpPr>
        <p:spPr>
          <a:xfrm>
            <a:off x="8393065" y="2903413"/>
            <a:ext cx="273068" cy="0"/>
          </a:xfrm>
          <a:prstGeom prst="straightConnector1">
            <a:avLst/>
          </a:prstGeom>
          <a:ln w="9525">
            <a:solidFill>
              <a:schemeClr val="tx1"/>
            </a:solidFill>
            <a:prstDash val="solid"/>
            <a:headEnd type="none" w="med" len="med"/>
            <a:tailEnd type="triangle" w="sm" len="sm"/>
          </a:ln>
          <a:effectLst/>
        </p:spPr>
        <p:style>
          <a:lnRef idx="2">
            <a:schemeClr val="accent1"/>
          </a:lnRef>
          <a:fillRef idx="0">
            <a:schemeClr val="accent1"/>
          </a:fillRef>
          <a:effectRef idx="1">
            <a:schemeClr val="accent1"/>
          </a:effectRef>
          <a:fontRef idx="minor">
            <a:schemeClr val="tx1"/>
          </a:fontRef>
        </p:style>
      </p:cxnSp>
      <p:sp>
        <p:nvSpPr>
          <p:cNvPr id="417" name="Freeform 416"/>
          <p:cNvSpPr/>
          <p:nvPr/>
        </p:nvSpPr>
        <p:spPr>
          <a:xfrm rot="5400000">
            <a:off x="8020392" y="2433489"/>
            <a:ext cx="421347" cy="0"/>
          </a:xfrm>
          <a:custGeom>
            <a:avLst/>
            <a:gdLst>
              <a:gd name="connsiteX0" fmla="*/ 0 w 762000"/>
              <a:gd name="connsiteY0" fmla="*/ 0 h 0"/>
              <a:gd name="connsiteX1" fmla="*/ 762000 w 762000"/>
              <a:gd name="connsiteY1" fmla="*/ 0 h 0"/>
            </a:gdLst>
            <a:ahLst/>
            <a:cxnLst>
              <a:cxn ang="0">
                <a:pos x="connsiteX0" y="connsiteY0"/>
              </a:cxn>
              <a:cxn ang="0">
                <a:pos x="connsiteX1" y="connsiteY1"/>
              </a:cxn>
            </a:cxnLst>
            <a:rect l="l" t="t" r="r" b="b"/>
            <a:pathLst>
              <a:path w="762000">
                <a:moveTo>
                  <a:pt x="0" y="0"/>
                </a:moveTo>
                <a:lnTo>
                  <a:pt x="762000" y="0"/>
                </a:lnTo>
              </a:path>
            </a:pathLst>
          </a:custGeom>
          <a:ln w="9525">
            <a:solidFill>
              <a:schemeClr val="tx1"/>
            </a:solidFill>
            <a:prstDash val="dash"/>
            <a:headEnd type="none" w="med" len="med"/>
            <a:tailEnd type="triangle" w="sm"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ko-KR" altLang="en-US" sz="700"/>
          </a:p>
        </p:txBody>
      </p:sp>
      <p:grpSp>
        <p:nvGrpSpPr>
          <p:cNvPr id="212" name="Group 211"/>
          <p:cNvGrpSpPr/>
          <p:nvPr/>
        </p:nvGrpSpPr>
        <p:grpSpPr>
          <a:xfrm>
            <a:off x="8800570" y="2222815"/>
            <a:ext cx="55126" cy="421347"/>
            <a:chOff x="8821826" y="2222815"/>
            <a:chExt cx="55126" cy="421347"/>
          </a:xfrm>
        </p:grpSpPr>
        <p:sp>
          <p:nvSpPr>
            <p:cNvPr id="418" name="Freeform 417"/>
            <p:cNvSpPr/>
            <p:nvPr/>
          </p:nvSpPr>
          <p:spPr>
            <a:xfrm rot="5400000">
              <a:off x="8611152" y="2433489"/>
              <a:ext cx="421347" cy="0"/>
            </a:xfrm>
            <a:custGeom>
              <a:avLst/>
              <a:gdLst>
                <a:gd name="connsiteX0" fmla="*/ 0 w 762000"/>
                <a:gd name="connsiteY0" fmla="*/ 0 h 0"/>
                <a:gd name="connsiteX1" fmla="*/ 762000 w 762000"/>
                <a:gd name="connsiteY1" fmla="*/ 0 h 0"/>
              </a:gdLst>
              <a:ahLst/>
              <a:cxnLst>
                <a:cxn ang="0">
                  <a:pos x="connsiteX0" y="connsiteY0"/>
                </a:cxn>
                <a:cxn ang="0">
                  <a:pos x="connsiteX1" y="connsiteY1"/>
                </a:cxn>
              </a:cxnLst>
              <a:rect l="l" t="t" r="r" b="b"/>
              <a:pathLst>
                <a:path w="762000">
                  <a:moveTo>
                    <a:pt x="0" y="0"/>
                  </a:moveTo>
                  <a:lnTo>
                    <a:pt x="762000" y="0"/>
                  </a:lnTo>
                </a:path>
              </a:pathLst>
            </a:custGeom>
            <a:ln w="9525">
              <a:solidFill>
                <a:schemeClr val="tx1"/>
              </a:solidFill>
              <a:prstDash val="dash"/>
              <a:headEnd type="none" w="med" len="med"/>
              <a:tailEnd type="triangle" w="sm"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ko-KR" altLang="en-US" sz="700"/>
            </a:p>
          </p:txBody>
        </p:sp>
        <p:sp>
          <p:nvSpPr>
            <p:cNvPr id="419" name="Freeform 418"/>
            <p:cNvSpPr/>
            <p:nvPr/>
          </p:nvSpPr>
          <p:spPr>
            <a:xfrm rot="16200000" flipV="1">
              <a:off x="8666278" y="2433489"/>
              <a:ext cx="421347" cy="0"/>
            </a:xfrm>
            <a:custGeom>
              <a:avLst/>
              <a:gdLst>
                <a:gd name="connsiteX0" fmla="*/ 0 w 762000"/>
                <a:gd name="connsiteY0" fmla="*/ 0 h 0"/>
                <a:gd name="connsiteX1" fmla="*/ 762000 w 762000"/>
                <a:gd name="connsiteY1" fmla="*/ 0 h 0"/>
              </a:gdLst>
              <a:ahLst/>
              <a:cxnLst>
                <a:cxn ang="0">
                  <a:pos x="connsiteX0" y="connsiteY0"/>
                </a:cxn>
                <a:cxn ang="0">
                  <a:pos x="connsiteX1" y="connsiteY1"/>
                </a:cxn>
              </a:cxnLst>
              <a:rect l="l" t="t" r="r" b="b"/>
              <a:pathLst>
                <a:path w="762000">
                  <a:moveTo>
                    <a:pt x="0" y="0"/>
                  </a:moveTo>
                  <a:lnTo>
                    <a:pt x="762000" y="0"/>
                  </a:lnTo>
                </a:path>
              </a:pathLst>
            </a:custGeom>
            <a:ln w="9525">
              <a:solidFill>
                <a:schemeClr val="tx1"/>
              </a:solidFill>
              <a:prstDash val="dash"/>
              <a:headEnd type="none" w="med" len="med"/>
              <a:tailEnd type="triangle" w="sm"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ko-KR" altLang="en-US" sz="700"/>
            </a:p>
          </p:txBody>
        </p:sp>
      </p:grpSp>
      <p:sp>
        <p:nvSpPr>
          <p:cNvPr id="24" name="Rectangle 23"/>
          <p:cNvSpPr/>
          <p:nvPr/>
        </p:nvSpPr>
        <p:spPr>
          <a:xfrm>
            <a:off x="6519862" y="4318918"/>
            <a:ext cx="1162461" cy="367714"/>
          </a:xfrm>
          <a:prstGeom prst="rect">
            <a:avLst/>
          </a:prstGeom>
          <a:solidFill>
            <a:srgbClr val="E7F5D7"/>
          </a:solidFill>
          <a:ln>
            <a:solidFill>
              <a:schemeClr val="bg1">
                <a:lumMod val="50000"/>
              </a:schemeClr>
            </a:solidFill>
            <a:prstDash val="solid"/>
          </a:ln>
          <a:effectLst/>
        </p:spPr>
        <p:style>
          <a:lnRef idx="1">
            <a:schemeClr val="accent1"/>
          </a:lnRef>
          <a:fillRef idx="3">
            <a:schemeClr val="accent1"/>
          </a:fillRef>
          <a:effectRef idx="2">
            <a:schemeClr val="accent1"/>
          </a:effectRef>
          <a:fontRef idx="minor">
            <a:schemeClr val="lt1"/>
          </a:fontRef>
        </p:style>
        <p:txBody>
          <a:bodyPr lIns="0" tIns="18000" rIns="0" bIns="0" rtlCol="0" anchor="ctr"/>
          <a:lstStyle/>
          <a:p>
            <a:pPr algn="ctr"/>
            <a:r>
              <a:rPr lang="en-US" altLang="ko-KR" sz="700" dirty="0" smtClean="0">
                <a:solidFill>
                  <a:schemeClr val="tx1"/>
                </a:solidFill>
              </a:rPr>
              <a:t>Output Management</a:t>
            </a:r>
          </a:p>
          <a:p>
            <a:pPr algn="ctr"/>
            <a:r>
              <a:rPr lang="en-US" altLang="ko-KR" sz="700" dirty="0" smtClean="0">
                <a:solidFill>
                  <a:schemeClr val="tx1"/>
                </a:solidFill>
              </a:rPr>
              <a:t>(MCS)</a:t>
            </a:r>
            <a:endParaRPr lang="ko-KR" altLang="en-US" sz="700" dirty="0">
              <a:solidFill>
                <a:schemeClr val="tx1"/>
              </a:solidFill>
            </a:endParaRPr>
          </a:p>
        </p:txBody>
      </p:sp>
      <p:sp>
        <p:nvSpPr>
          <p:cNvPr id="421" name="Freeform 420"/>
          <p:cNvSpPr/>
          <p:nvPr/>
        </p:nvSpPr>
        <p:spPr>
          <a:xfrm rot="5400000">
            <a:off x="5790888" y="4504887"/>
            <a:ext cx="1082280" cy="0"/>
          </a:xfrm>
          <a:custGeom>
            <a:avLst/>
            <a:gdLst>
              <a:gd name="connsiteX0" fmla="*/ 0 w 762000"/>
              <a:gd name="connsiteY0" fmla="*/ 0 h 0"/>
              <a:gd name="connsiteX1" fmla="*/ 762000 w 762000"/>
              <a:gd name="connsiteY1" fmla="*/ 0 h 0"/>
            </a:gdLst>
            <a:ahLst/>
            <a:cxnLst>
              <a:cxn ang="0">
                <a:pos x="connsiteX0" y="connsiteY0"/>
              </a:cxn>
              <a:cxn ang="0">
                <a:pos x="connsiteX1" y="connsiteY1"/>
              </a:cxn>
            </a:cxnLst>
            <a:rect l="l" t="t" r="r" b="b"/>
            <a:pathLst>
              <a:path w="762000">
                <a:moveTo>
                  <a:pt x="0" y="0"/>
                </a:moveTo>
                <a:lnTo>
                  <a:pt x="762000" y="0"/>
                </a:lnTo>
              </a:path>
            </a:pathLst>
          </a:custGeom>
          <a:ln w="9525">
            <a:solidFill>
              <a:schemeClr val="tx1"/>
            </a:solidFill>
            <a:prstDash val="dash"/>
            <a:headEnd type="none" w="med" len="med"/>
            <a:tailEnd type="triangle" w="sm"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ko-KR" altLang="en-US" sz="700"/>
          </a:p>
        </p:txBody>
      </p:sp>
      <p:grpSp>
        <p:nvGrpSpPr>
          <p:cNvPr id="422" name="Group 421"/>
          <p:cNvGrpSpPr/>
          <p:nvPr/>
        </p:nvGrpSpPr>
        <p:grpSpPr>
          <a:xfrm>
            <a:off x="8010939" y="1507225"/>
            <a:ext cx="1037883" cy="720000"/>
            <a:chOff x="7990180" y="1583425"/>
            <a:chExt cx="1037883" cy="720000"/>
          </a:xfrm>
        </p:grpSpPr>
        <p:sp>
          <p:nvSpPr>
            <p:cNvPr id="200" name="Rectangle 199"/>
            <p:cNvSpPr/>
            <p:nvPr/>
          </p:nvSpPr>
          <p:spPr>
            <a:xfrm>
              <a:off x="7990180" y="1583425"/>
              <a:ext cx="1037883" cy="720000"/>
            </a:xfrm>
            <a:prstGeom prst="rect">
              <a:avLst/>
            </a:prstGeom>
            <a:solidFill>
              <a:srgbClr val="E7F5D7"/>
            </a:solidFill>
            <a:ln>
              <a:solidFill>
                <a:schemeClr val="bg1">
                  <a:lumMod val="50000"/>
                </a:schemeClr>
              </a:solidFill>
              <a:prstDash val="solid"/>
            </a:ln>
            <a:effectLst/>
          </p:spPr>
          <p:style>
            <a:lnRef idx="1">
              <a:schemeClr val="accent1"/>
            </a:lnRef>
            <a:fillRef idx="3">
              <a:schemeClr val="accent1"/>
            </a:fillRef>
            <a:effectRef idx="2">
              <a:schemeClr val="accent1"/>
            </a:effectRef>
            <a:fontRef idx="minor">
              <a:schemeClr val="lt1"/>
            </a:fontRef>
          </p:style>
          <p:txBody>
            <a:bodyPr lIns="0" tIns="18000" rIns="0" bIns="0" rtlCol="0" anchor="t"/>
            <a:lstStyle/>
            <a:p>
              <a:pPr algn="ctr"/>
              <a:r>
                <a:rPr lang="en-US" altLang="ko-KR" sz="700" dirty="0">
                  <a:solidFill>
                    <a:schemeClr val="tx1"/>
                  </a:solidFill>
                </a:rPr>
                <a:t>Policy Admin Systems</a:t>
              </a:r>
              <a:endParaRPr lang="ko-KR" altLang="en-US" sz="700" dirty="0">
                <a:solidFill>
                  <a:schemeClr val="tx1"/>
                </a:solidFill>
              </a:endParaRPr>
            </a:p>
          </p:txBody>
        </p:sp>
        <p:grpSp>
          <p:nvGrpSpPr>
            <p:cNvPr id="201" name="Group 200"/>
            <p:cNvGrpSpPr/>
            <p:nvPr/>
          </p:nvGrpSpPr>
          <p:grpSpPr>
            <a:xfrm>
              <a:off x="8094731" y="1773750"/>
              <a:ext cx="828780" cy="467722"/>
              <a:chOff x="8083345" y="1869000"/>
              <a:chExt cx="828780" cy="467722"/>
            </a:xfrm>
          </p:grpSpPr>
          <p:grpSp>
            <p:nvGrpSpPr>
              <p:cNvPr id="202" name="Group 201"/>
              <p:cNvGrpSpPr/>
              <p:nvPr/>
            </p:nvGrpSpPr>
            <p:grpSpPr>
              <a:xfrm>
                <a:off x="8083345" y="1869000"/>
                <a:ext cx="212830" cy="467722"/>
                <a:chOff x="8083345" y="1869000"/>
                <a:chExt cx="212830" cy="467722"/>
              </a:xfrm>
            </p:grpSpPr>
            <p:pic>
              <p:nvPicPr>
                <p:cNvPr id="209" name="Picture 208"/>
                <p:cNvPicPr>
                  <a:picLocks noChangeAspect="1"/>
                </p:cNvPicPr>
                <p:nvPr/>
              </p:nvPicPr>
              <p:blipFill rotWithShape="1">
                <a:blip r:embed="rId6" cstate="screen">
                  <a:extLst>
                    <a:ext uri="{28A0092B-C50C-407E-A947-70E740481C1C}">
                      <a14:useLocalDpi xmlns:a14="http://schemas.microsoft.com/office/drawing/2010/main"/>
                    </a:ext>
                  </a:extLst>
                </a:blip>
                <a:srcRect l="22852" t="1" r="20625" b="4389"/>
                <a:stretch/>
              </p:blipFill>
              <p:spPr>
                <a:xfrm>
                  <a:off x="8083345" y="1869000"/>
                  <a:ext cx="212830" cy="360000"/>
                </a:xfrm>
                <a:prstGeom prst="rect">
                  <a:avLst/>
                </a:prstGeom>
              </p:spPr>
            </p:pic>
            <p:sp>
              <p:nvSpPr>
                <p:cNvPr id="210" name="TextBox 209"/>
                <p:cNvSpPr txBox="1"/>
                <p:nvPr/>
              </p:nvSpPr>
              <p:spPr>
                <a:xfrm>
                  <a:off x="8100794" y="2229000"/>
                  <a:ext cx="177934" cy="107722"/>
                </a:xfrm>
                <a:prstGeom prst="rect">
                  <a:avLst/>
                </a:prstGeom>
                <a:noFill/>
              </p:spPr>
              <p:txBody>
                <a:bodyPr wrap="none" lIns="0" tIns="0" rIns="0" bIns="0" rtlCol="0" anchor="t">
                  <a:spAutoFit/>
                </a:bodyPr>
                <a:lstStyle/>
                <a:p>
                  <a:pPr algn="ctr"/>
                  <a:r>
                    <a:rPr lang="en-US" altLang="ko-KR" sz="700" dirty="0" smtClean="0">
                      <a:solidFill>
                        <a:schemeClr val="tx1"/>
                      </a:solidFill>
                      <a:latin typeface="Arial" pitchFamily="34" charset="0"/>
                      <a:cs typeface="Arial" pitchFamily="34" charset="0"/>
                    </a:rPr>
                    <a:t>RLS</a:t>
                  </a:r>
                  <a:endParaRPr lang="en-US" altLang="ko-KR" sz="700" dirty="0">
                    <a:solidFill>
                      <a:schemeClr val="tx1"/>
                    </a:solidFill>
                    <a:latin typeface="Arial" pitchFamily="34" charset="0"/>
                    <a:cs typeface="Arial" pitchFamily="34" charset="0"/>
                  </a:endParaRPr>
                </a:p>
              </p:txBody>
            </p:sp>
          </p:grpSp>
          <p:grpSp>
            <p:nvGrpSpPr>
              <p:cNvPr id="203" name="Group 202"/>
              <p:cNvGrpSpPr/>
              <p:nvPr/>
            </p:nvGrpSpPr>
            <p:grpSpPr>
              <a:xfrm>
                <a:off x="8387931" y="1869000"/>
                <a:ext cx="219612" cy="467722"/>
                <a:chOff x="8365706" y="1869000"/>
                <a:chExt cx="219612" cy="467722"/>
              </a:xfrm>
            </p:grpSpPr>
            <p:pic>
              <p:nvPicPr>
                <p:cNvPr id="207" name="Picture 206"/>
                <p:cNvPicPr>
                  <a:picLocks noChangeAspect="1"/>
                </p:cNvPicPr>
                <p:nvPr/>
              </p:nvPicPr>
              <p:blipFill rotWithShape="1">
                <a:blip r:embed="rId6" cstate="screen">
                  <a:extLst>
                    <a:ext uri="{28A0092B-C50C-407E-A947-70E740481C1C}">
                      <a14:useLocalDpi xmlns:a14="http://schemas.microsoft.com/office/drawing/2010/main"/>
                    </a:ext>
                  </a:extLst>
                </a:blip>
                <a:srcRect l="22852" t="1" r="20625" b="4389"/>
                <a:stretch/>
              </p:blipFill>
              <p:spPr>
                <a:xfrm>
                  <a:off x="8369095" y="1869000"/>
                  <a:ext cx="212830" cy="360000"/>
                </a:xfrm>
                <a:prstGeom prst="rect">
                  <a:avLst/>
                </a:prstGeom>
              </p:spPr>
            </p:pic>
            <p:sp>
              <p:nvSpPr>
                <p:cNvPr id="208" name="TextBox 207"/>
                <p:cNvSpPr txBox="1"/>
                <p:nvPr/>
              </p:nvSpPr>
              <p:spPr>
                <a:xfrm>
                  <a:off x="8365706" y="2229000"/>
                  <a:ext cx="219612" cy="107722"/>
                </a:xfrm>
                <a:prstGeom prst="rect">
                  <a:avLst/>
                </a:prstGeom>
                <a:noFill/>
              </p:spPr>
              <p:txBody>
                <a:bodyPr wrap="none" lIns="0" tIns="0" rIns="0" bIns="0" rtlCol="0" anchor="t">
                  <a:spAutoFit/>
                </a:bodyPr>
                <a:lstStyle/>
                <a:p>
                  <a:pPr algn="ctr"/>
                  <a:r>
                    <a:rPr lang="en-US" altLang="ko-KR" sz="700" dirty="0" smtClean="0">
                      <a:solidFill>
                        <a:schemeClr val="tx1"/>
                      </a:solidFill>
                      <a:latin typeface="Arial" pitchFamily="34" charset="0"/>
                      <a:cs typeface="Arial" pitchFamily="34" charset="0"/>
                    </a:rPr>
                    <a:t>G400</a:t>
                  </a:r>
                  <a:endParaRPr lang="en-US" altLang="ko-KR" sz="700" dirty="0">
                    <a:solidFill>
                      <a:schemeClr val="tx1"/>
                    </a:solidFill>
                    <a:latin typeface="Arial" pitchFamily="34" charset="0"/>
                    <a:cs typeface="Arial" pitchFamily="34" charset="0"/>
                  </a:endParaRPr>
                </a:p>
              </p:txBody>
            </p:sp>
          </p:grpSp>
          <p:grpSp>
            <p:nvGrpSpPr>
              <p:cNvPr id="204" name="Group 203"/>
              <p:cNvGrpSpPr/>
              <p:nvPr/>
            </p:nvGrpSpPr>
            <p:grpSpPr>
              <a:xfrm>
                <a:off x="8699295" y="1869000"/>
                <a:ext cx="212830" cy="467722"/>
                <a:chOff x="8699295" y="1869000"/>
                <a:chExt cx="212830" cy="467722"/>
              </a:xfrm>
            </p:grpSpPr>
            <p:pic>
              <p:nvPicPr>
                <p:cNvPr id="205" name="Picture 204"/>
                <p:cNvPicPr>
                  <a:picLocks noChangeAspect="1"/>
                </p:cNvPicPr>
                <p:nvPr/>
              </p:nvPicPr>
              <p:blipFill rotWithShape="1">
                <a:blip r:embed="rId6" cstate="screen">
                  <a:extLst>
                    <a:ext uri="{28A0092B-C50C-407E-A947-70E740481C1C}">
                      <a14:useLocalDpi xmlns:a14="http://schemas.microsoft.com/office/drawing/2010/main"/>
                    </a:ext>
                  </a:extLst>
                </a:blip>
                <a:srcRect l="22852" t="1" r="20625" b="4389"/>
                <a:stretch/>
              </p:blipFill>
              <p:spPr>
                <a:xfrm>
                  <a:off x="8699295" y="1869000"/>
                  <a:ext cx="212830" cy="360000"/>
                </a:xfrm>
                <a:prstGeom prst="rect">
                  <a:avLst/>
                </a:prstGeom>
              </p:spPr>
            </p:pic>
            <p:sp>
              <p:nvSpPr>
                <p:cNvPr id="206" name="TextBox 205"/>
                <p:cNvSpPr txBox="1"/>
                <p:nvPr/>
              </p:nvSpPr>
              <p:spPr>
                <a:xfrm>
                  <a:off x="8743996" y="2229000"/>
                  <a:ext cx="123432" cy="107722"/>
                </a:xfrm>
                <a:prstGeom prst="rect">
                  <a:avLst/>
                </a:prstGeom>
                <a:noFill/>
              </p:spPr>
              <p:txBody>
                <a:bodyPr wrap="none" lIns="0" tIns="0" rIns="0" bIns="0" rtlCol="0" anchor="t">
                  <a:spAutoFit/>
                </a:bodyPr>
                <a:lstStyle/>
                <a:p>
                  <a:pPr algn="ctr"/>
                  <a:r>
                    <a:rPr lang="en-US" altLang="ko-KR" sz="700" dirty="0" smtClean="0">
                      <a:solidFill>
                        <a:schemeClr val="tx1"/>
                      </a:solidFill>
                      <a:latin typeface="Arial" pitchFamily="34" charset="0"/>
                      <a:cs typeface="Arial" pitchFamily="34" charset="0"/>
                    </a:rPr>
                    <a:t>EB</a:t>
                  </a:r>
                  <a:endParaRPr lang="en-US" altLang="ko-KR" sz="700" dirty="0">
                    <a:solidFill>
                      <a:schemeClr val="tx1"/>
                    </a:solidFill>
                    <a:latin typeface="Arial" pitchFamily="34" charset="0"/>
                    <a:cs typeface="Arial" pitchFamily="34" charset="0"/>
                  </a:endParaRPr>
                </a:p>
              </p:txBody>
            </p:sp>
          </p:grpSp>
        </p:grpSp>
      </p:grpSp>
      <p:sp>
        <p:nvSpPr>
          <p:cNvPr id="425" name="Freeform 424"/>
          <p:cNvSpPr/>
          <p:nvPr/>
        </p:nvSpPr>
        <p:spPr>
          <a:xfrm>
            <a:off x="7682320" y="3390923"/>
            <a:ext cx="1133068" cy="412140"/>
          </a:xfrm>
          <a:custGeom>
            <a:avLst/>
            <a:gdLst>
              <a:gd name="connsiteX0" fmla="*/ 0 w 1185863"/>
              <a:gd name="connsiteY0" fmla="*/ 85725 h 85725"/>
              <a:gd name="connsiteX1" fmla="*/ 1185863 w 1185863"/>
              <a:gd name="connsiteY1" fmla="*/ 85725 h 85725"/>
              <a:gd name="connsiteX2" fmla="*/ 1185863 w 1185863"/>
              <a:gd name="connsiteY2" fmla="*/ 0 h 85725"/>
            </a:gdLst>
            <a:ahLst/>
            <a:cxnLst>
              <a:cxn ang="0">
                <a:pos x="connsiteX0" y="connsiteY0"/>
              </a:cxn>
              <a:cxn ang="0">
                <a:pos x="connsiteX1" y="connsiteY1"/>
              </a:cxn>
              <a:cxn ang="0">
                <a:pos x="connsiteX2" y="connsiteY2"/>
              </a:cxn>
            </a:cxnLst>
            <a:rect l="l" t="t" r="r" b="b"/>
            <a:pathLst>
              <a:path w="1185863" h="85725">
                <a:moveTo>
                  <a:pt x="0" y="85725"/>
                </a:moveTo>
                <a:lnTo>
                  <a:pt x="1185863" y="85725"/>
                </a:lnTo>
                <a:lnTo>
                  <a:pt x="1185863" y="0"/>
                </a:lnTo>
              </a:path>
            </a:pathLst>
          </a:custGeom>
          <a:ln w="9525">
            <a:solidFill>
              <a:schemeClr val="tx1"/>
            </a:solidFill>
            <a:prstDash val="dash"/>
            <a:headEnd type="none" w="med" len="med"/>
            <a:tailEnd type="triangle" w="sm"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ko-KR" altLang="en-US" sz="700"/>
          </a:p>
        </p:txBody>
      </p:sp>
      <p:sp>
        <p:nvSpPr>
          <p:cNvPr id="355" name="Rounded Rectangle 354"/>
          <p:cNvSpPr/>
          <p:nvPr/>
        </p:nvSpPr>
        <p:spPr>
          <a:xfrm>
            <a:off x="7971172" y="2973877"/>
            <a:ext cx="506078" cy="431413"/>
          </a:xfrm>
          <a:prstGeom prst="roundRect">
            <a:avLst>
              <a:gd name="adj" fmla="val 8816"/>
            </a:avLst>
          </a:prstGeom>
          <a:solidFill>
            <a:srgbClr val="C00000"/>
          </a:solidFill>
          <a:ln>
            <a:noFill/>
          </a:ln>
          <a:effectLst>
            <a:outerShdw blurRad="63500" sx="102000" sy="102000" algn="ct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altLang="ko-KR" sz="700" dirty="0">
                <a:solidFill>
                  <a:schemeClr val="bg1"/>
                </a:solidFill>
              </a:rPr>
              <a:t>ETL a</a:t>
            </a:r>
            <a:r>
              <a:rPr lang="en-US" sz="700" dirty="0">
                <a:solidFill>
                  <a:schemeClr val="bg1"/>
                </a:solidFill>
              </a:rPr>
              <a:t>llows</a:t>
            </a:r>
            <a:br>
              <a:rPr lang="en-US" sz="700" dirty="0">
                <a:solidFill>
                  <a:schemeClr val="bg1"/>
                </a:solidFill>
              </a:rPr>
            </a:br>
            <a:r>
              <a:rPr lang="en-US" sz="700" dirty="0">
                <a:solidFill>
                  <a:schemeClr val="bg1"/>
                </a:solidFill>
              </a:rPr>
              <a:t>E2E data integration</a:t>
            </a:r>
          </a:p>
        </p:txBody>
      </p:sp>
      <p:cxnSp>
        <p:nvCxnSpPr>
          <p:cNvPr id="428" name="Straight Connector 37"/>
          <p:cNvCxnSpPr>
            <a:stCxn id="115" idx="0"/>
            <a:endCxn id="94" idx="3"/>
          </p:cNvCxnSpPr>
          <p:nvPr/>
        </p:nvCxnSpPr>
        <p:spPr>
          <a:xfrm rot="16200000" flipV="1">
            <a:off x="3113058" y="4452286"/>
            <a:ext cx="279415" cy="182298"/>
          </a:xfrm>
          <a:prstGeom prst="bentConnector2">
            <a:avLst/>
          </a:prstGeom>
          <a:ln w="9525">
            <a:solidFill>
              <a:schemeClr val="tx1"/>
            </a:solidFill>
            <a:prstDash val="dash"/>
            <a:headEnd type="none" w="med" len="med"/>
            <a:tailEnd type="triangle" w="sm" len="sm"/>
          </a:ln>
          <a:effectLst/>
        </p:spPr>
        <p:style>
          <a:lnRef idx="2">
            <a:schemeClr val="accent1"/>
          </a:lnRef>
          <a:fillRef idx="0">
            <a:schemeClr val="accent1"/>
          </a:fillRef>
          <a:effectRef idx="1">
            <a:schemeClr val="accent1"/>
          </a:effectRef>
          <a:fontRef idx="minor">
            <a:schemeClr val="tx1"/>
          </a:fontRef>
        </p:style>
      </p:cxnSp>
      <p:sp>
        <p:nvSpPr>
          <p:cNvPr id="434" name="Freeform 433"/>
          <p:cNvSpPr/>
          <p:nvPr/>
        </p:nvSpPr>
        <p:spPr>
          <a:xfrm flipV="1">
            <a:off x="5435601" y="3752847"/>
            <a:ext cx="692490" cy="2012913"/>
          </a:xfrm>
          <a:custGeom>
            <a:avLst/>
            <a:gdLst>
              <a:gd name="connsiteX0" fmla="*/ 0 w 376237"/>
              <a:gd name="connsiteY0" fmla="*/ 0 h 359569"/>
              <a:gd name="connsiteX1" fmla="*/ 0 w 376237"/>
              <a:gd name="connsiteY1" fmla="*/ 359569 h 359569"/>
              <a:gd name="connsiteX2" fmla="*/ 376237 w 376237"/>
              <a:gd name="connsiteY2" fmla="*/ 359569 h 359569"/>
            </a:gdLst>
            <a:ahLst/>
            <a:cxnLst>
              <a:cxn ang="0">
                <a:pos x="connsiteX0" y="connsiteY0"/>
              </a:cxn>
              <a:cxn ang="0">
                <a:pos x="connsiteX1" y="connsiteY1"/>
              </a:cxn>
              <a:cxn ang="0">
                <a:pos x="connsiteX2" y="connsiteY2"/>
              </a:cxn>
            </a:cxnLst>
            <a:rect l="l" t="t" r="r" b="b"/>
            <a:pathLst>
              <a:path w="376237" h="359569">
                <a:moveTo>
                  <a:pt x="0" y="0"/>
                </a:moveTo>
                <a:lnTo>
                  <a:pt x="0" y="359569"/>
                </a:lnTo>
                <a:lnTo>
                  <a:pt x="376237" y="359569"/>
                </a:lnTo>
              </a:path>
            </a:pathLst>
          </a:custGeom>
          <a:ln w="9525">
            <a:solidFill>
              <a:srgbClr val="FF0000"/>
            </a:solidFill>
            <a:prstDash val="dash"/>
            <a:headEnd type="none" w="med" len="med"/>
            <a:tailEnd type="triangle" w="sm" len="sm"/>
          </a:ln>
          <a:effectLst/>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a:p>
        </p:txBody>
      </p:sp>
      <p:sp>
        <p:nvSpPr>
          <p:cNvPr id="219" name="Rectangle 218"/>
          <p:cNvSpPr/>
          <p:nvPr/>
        </p:nvSpPr>
        <p:spPr>
          <a:xfrm>
            <a:off x="3798764" y="2359612"/>
            <a:ext cx="1585053" cy="3044902"/>
          </a:xfrm>
          <a:prstGeom prst="rect">
            <a:avLst/>
          </a:prstGeom>
          <a:solidFill>
            <a:srgbClr val="E8EEF4"/>
          </a:solidFill>
          <a:ln>
            <a:solidFill>
              <a:schemeClr val="bg1">
                <a:lumMod val="50000"/>
              </a:schemeClr>
            </a:solidFill>
            <a:prstDash val="solid"/>
          </a:ln>
          <a:effectLst/>
        </p:spPr>
        <p:style>
          <a:lnRef idx="1">
            <a:schemeClr val="accent1"/>
          </a:lnRef>
          <a:fillRef idx="3">
            <a:schemeClr val="accent1"/>
          </a:fillRef>
          <a:effectRef idx="2">
            <a:schemeClr val="accent1"/>
          </a:effectRef>
          <a:fontRef idx="minor">
            <a:schemeClr val="lt1"/>
          </a:fontRef>
        </p:style>
        <p:txBody>
          <a:bodyPr lIns="0" tIns="18000" rIns="0" bIns="0" rtlCol="0" anchor="t"/>
          <a:lstStyle/>
          <a:p>
            <a:pPr algn="ctr"/>
            <a:r>
              <a:rPr lang="en-US" altLang="ko-KR" sz="700" dirty="0">
                <a:solidFill>
                  <a:schemeClr val="tx1"/>
                </a:solidFill>
              </a:rPr>
              <a:t>FINEOS Server Cluster</a:t>
            </a:r>
          </a:p>
          <a:p>
            <a:pPr algn="ctr"/>
            <a:r>
              <a:rPr lang="en-US" altLang="ko-KR" sz="700" dirty="0">
                <a:solidFill>
                  <a:schemeClr val="tx1"/>
                </a:solidFill>
              </a:rPr>
              <a:t>(JBOSS)</a:t>
            </a:r>
            <a:endParaRPr lang="ko-KR" altLang="en-US" sz="700" dirty="0">
              <a:solidFill>
                <a:schemeClr val="tx1"/>
              </a:solidFill>
            </a:endParaRPr>
          </a:p>
        </p:txBody>
      </p:sp>
      <p:grpSp>
        <p:nvGrpSpPr>
          <p:cNvPr id="363" name="Group 362"/>
          <p:cNvGrpSpPr/>
          <p:nvPr/>
        </p:nvGrpSpPr>
        <p:grpSpPr>
          <a:xfrm>
            <a:off x="3848756" y="2613581"/>
            <a:ext cx="1485068" cy="504000"/>
            <a:chOff x="3761843" y="2613581"/>
            <a:chExt cx="1485068" cy="504000"/>
          </a:xfrm>
        </p:grpSpPr>
        <p:sp>
          <p:nvSpPr>
            <p:cNvPr id="364" name="Rectangle 363"/>
            <p:cNvSpPr/>
            <p:nvPr/>
          </p:nvSpPr>
          <p:spPr>
            <a:xfrm>
              <a:off x="3761843" y="2613581"/>
              <a:ext cx="1485068" cy="504000"/>
            </a:xfrm>
            <a:prstGeom prst="rect">
              <a:avLst/>
            </a:prstGeom>
            <a:noFill/>
            <a:ln>
              <a:solidFill>
                <a:schemeClr val="bg1">
                  <a:lumMod val="50000"/>
                </a:schemeClr>
              </a:solidFill>
              <a:prstDash val="sysDash"/>
            </a:ln>
            <a:effectLst/>
          </p:spPr>
          <p:style>
            <a:lnRef idx="1">
              <a:schemeClr val="accent1"/>
            </a:lnRef>
            <a:fillRef idx="3">
              <a:schemeClr val="accent1"/>
            </a:fillRef>
            <a:effectRef idx="2">
              <a:schemeClr val="accent1"/>
            </a:effectRef>
            <a:fontRef idx="minor">
              <a:schemeClr val="lt1"/>
            </a:fontRef>
          </p:style>
          <p:txBody>
            <a:bodyPr lIns="0" tIns="18000" rIns="0" bIns="0" rtlCol="0" anchor="t"/>
            <a:lstStyle/>
            <a:p>
              <a:pPr algn="ctr"/>
              <a:r>
                <a:rPr lang="en-US" altLang="ko-KR" sz="700" dirty="0" smtClean="0">
                  <a:solidFill>
                    <a:schemeClr val="tx1"/>
                  </a:solidFill>
                </a:rPr>
                <a:t>Application Server (VM)</a:t>
              </a:r>
              <a:endParaRPr lang="ko-KR" altLang="en-US" sz="700" dirty="0">
                <a:solidFill>
                  <a:schemeClr val="tx1"/>
                </a:solidFill>
              </a:endParaRPr>
            </a:p>
          </p:txBody>
        </p:sp>
        <p:grpSp>
          <p:nvGrpSpPr>
            <p:cNvPr id="366" name="Group 365"/>
            <p:cNvGrpSpPr/>
            <p:nvPr/>
          </p:nvGrpSpPr>
          <p:grpSpPr>
            <a:xfrm>
              <a:off x="3802952" y="2773781"/>
              <a:ext cx="770695" cy="280471"/>
              <a:chOff x="3807179" y="2773781"/>
              <a:chExt cx="770695" cy="280471"/>
            </a:xfrm>
          </p:grpSpPr>
          <p:pic>
            <p:nvPicPr>
              <p:cNvPr id="370" name="Picture 369"/>
              <p:cNvPicPr>
                <a:picLocks noChangeAspect="1"/>
              </p:cNvPicPr>
              <p:nvPr/>
            </p:nvPicPr>
            <p:blipFill rotWithShape="1">
              <a:blip r:embed="rId5" cstate="screen">
                <a:extLst>
                  <a:ext uri="{28A0092B-C50C-407E-A947-70E740481C1C}">
                    <a14:useLocalDpi xmlns:a14="http://schemas.microsoft.com/office/drawing/2010/main"/>
                  </a:ext>
                </a:extLst>
              </a:blip>
              <a:srcRect l="14044" r="7831"/>
              <a:stretch/>
            </p:blipFill>
            <p:spPr>
              <a:xfrm flipH="1">
                <a:off x="3807179" y="2788015"/>
                <a:ext cx="196875" cy="252000"/>
              </a:xfrm>
              <a:prstGeom prst="rect">
                <a:avLst/>
              </a:prstGeom>
            </p:spPr>
          </p:pic>
          <p:sp>
            <p:nvSpPr>
              <p:cNvPr id="371" name="TextBox 370"/>
              <p:cNvSpPr txBox="1"/>
              <p:nvPr/>
            </p:nvSpPr>
            <p:spPr>
              <a:xfrm>
                <a:off x="4044412" y="2773781"/>
                <a:ext cx="533462" cy="280471"/>
              </a:xfrm>
              <a:prstGeom prst="rect">
                <a:avLst/>
              </a:prstGeom>
              <a:solidFill>
                <a:schemeClr val="bg1"/>
              </a:solidFill>
              <a:ln>
                <a:solidFill>
                  <a:schemeClr val="bg1">
                    <a:lumMod val="75000"/>
                  </a:schemeClr>
                </a:solidFill>
              </a:ln>
            </p:spPr>
            <p:txBody>
              <a:bodyPr wrap="none" lIns="0" tIns="0" rIns="0" bIns="0" rtlCol="0" anchor="ctr">
                <a:noAutofit/>
              </a:bodyPr>
              <a:lstStyle/>
              <a:p>
                <a:pPr algn="ctr"/>
                <a:r>
                  <a:rPr lang="en-US" altLang="ko-KR" sz="700" dirty="0">
                    <a:solidFill>
                      <a:schemeClr val="tx1"/>
                    </a:solidFill>
                    <a:latin typeface="Arial" pitchFamily="34" charset="0"/>
                    <a:cs typeface="Arial" pitchFamily="34" charset="0"/>
                  </a:rPr>
                  <a:t>Indonesia</a:t>
                </a:r>
                <a:endParaRPr lang="ko-KR" altLang="en-US" sz="700" dirty="0">
                  <a:solidFill>
                    <a:schemeClr val="tx1"/>
                  </a:solidFill>
                  <a:latin typeface="Arial" pitchFamily="34" charset="0"/>
                  <a:cs typeface="Arial" pitchFamily="34" charset="0"/>
                </a:endParaRPr>
              </a:p>
            </p:txBody>
          </p:sp>
        </p:grpSp>
      </p:grpSp>
      <p:grpSp>
        <p:nvGrpSpPr>
          <p:cNvPr id="372" name="Group 371"/>
          <p:cNvGrpSpPr/>
          <p:nvPr/>
        </p:nvGrpSpPr>
        <p:grpSpPr>
          <a:xfrm>
            <a:off x="3848756" y="3167145"/>
            <a:ext cx="1485068" cy="504000"/>
            <a:chOff x="3761843" y="3159681"/>
            <a:chExt cx="1485068" cy="504000"/>
          </a:xfrm>
        </p:grpSpPr>
        <p:sp>
          <p:nvSpPr>
            <p:cNvPr id="373" name="Rectangle 372"/>
            <p:cNvSpPr/>
            <p:nvPr/>
          </p:nvSpPr>
          <p:spPr>
            <a:xfrm>
              <a:off x="3761843" y="3159681"/>
              <a:ext cx="1485068" cy="504000"/>
            </a:xfrm>
            <a:prstGeom prst="rect">
              <a:avLst/>
            </a:prstGeom>
            <a:noFill/>
            <a:ln>
              <a:solidFill>
                <a:schemeClr val="bg1">
                  <a:lumMod val="50000"/>
                </a:schemeClr>
              </a:solidFill>
              <a:prstDash val="sysDash"/>
            </a:ln>
            <a:effectLst/>
          </p:spPr>
          <p:style>
            <a:lnRef idx="1">
              <a:schemeClr val="accent1"/>
            </a:lnRef>
            <a:fillRef idx="3">
              <a:schemeClr val="accent1"/>
            </a:fillRef>
            <a:effectRef idx="2">
              <a:schemeClr val="accent1"/>
            </a:effectRef>
            <a:fontRef idx="minor">
              <a:schemeClr val="lt1"/>
            </a:fontRef>
          </p:style>
          <p:txBody>
            <a:bodyPr lIns="0" tIns="18000" rIns="0" bIns="0" rtlCol="0" anchor="t"/>
            <a:lstStyle/>
            <a:p>
              <a:pPr algn="ctr"/>
              <a:r>
                <a:rPr lang="en-US" altLang="ko-KR" sz="700" dirty="0" smtClean="0">
                  <a:solidFill>
                    <a:schemeClr val="tx1"/>
                  </a:solidFill>
                </a:rPr>
                <a:t>Application Server (VM)</a:t>
              </a:r>
              <a:endParaRPr lang="ko-KR" altLang="en-US" sz="700" dirty="0">
                <a:solidFill>
                  <a:schemeClr val="tx1"/>
                </a:solidFill>
              </a:endParaRPr>
            </a:p>
          </p:txBody>
        </p:sp>
        <p:grpSp>
          <p:nvGrpSpPr>
            <p:cNvPr id="375" name="Group 374"/>
            <p:cNvGrpSpPr/>
            <p:nvPr/>
          </p:nvGrpSpPr>
          <p:grpSpPr>
            <a:xfrm>
              <a:off x="3802952" y="3319881"/>
              <a:ext cx="770695" cy="280471"/>
              <a:chOff x="3807179" y="2773781"/>
              <a:chExt cx="770695" cy="280471"/>
            </a:xfrm>
          </p:grpSpPr>
          <p:pic>
            <p:nvPicPr>
              <p:cNvPr id="379" name="Picture 378"/>
              <p:cNvPicPr>
                <a:picLocks noChangeAspect="1"/>
              </p:cNvPicPr>
              <p:nvPr/>
            </p:nvPicPr>
            <p:blipFill rotWithShape="1">
              <a:blip r:embed="rId5" cstate="screen">
                <a:extLst>
                  <a:ext uri="{28A0092B-C50C-407E-A947-70E740481C1C}">
                    <a14:useLocalDpi xmlns:a14="http://schemas.microsoft.com/office/drawing/2010/main"/>
                  </a:ext>
                </a:extLst>
              </a:blip>
              <a:srcRect l="14044" r="7831"/>
              <a:stretch/>
            </p:blipFill>
            <p:spPr>
              <a:xfrm flipH="1">
                <a:off x="3807179" y="2788015"/>
                <a:ext cx="196875" cy="252000"/>
              </a:xfrm>
              <a:prstGeom prst="rect">
                <a:avLst/>
              </a:prstGeom>
            </p:spPr>
          </p:pic>
          <p:sp>
            <p:nvSpPr>
              <p:cNvPr id="380" name="TextBox 379"/>
              <p:cNvSpPr txBox="1"/>
              <p:nvPr/>
            </p:nvSpPr>
            <p:spPr>
              <a:xfrm>
                <a:off x="4044412" y="2773781"/>
                <a:ext cx="533462" cy="280471"/>
              </a:xfrm>
              <a:prstGeom prst="rect">
                <a:avLst/>
              </a:prstGeom>
              <a:solidFill>
                <a:schemeClr val="bg1"/>
              </a:solidFill>
              <a:ln>
                <a:solidFill>
                  <a:schemeClr val="bg1">
                    <a:lumMod val="75000"/>
                  </a:schemeClr>
                </a:solidFill>
              </a:ln>
            </p:spPr>
            <p:txBody>
              <a:bodyPr wrap="none" lIns="0" tIns="0" rIns="0" bIns="0" rtlCol="0" anchor="ctr">
                <a:noAutofit/>
              </a:bodyPr>
              <a:lstStyle/>
              <a:p>
                <a:pPr algn="ctr"/>
                <a:r>
                  <a:rPr lang="en-US" altLang="ko-KR" sz="700" dirty="0" smtClean="0">
                    <a:solidFill>
                      <a:schemeClr val="tx1"/>
                    </a:solidFill>
                    <a:latin typeface="Arial" pitchFamily="34" charset="0"/>
                    <a:cs typeface="Arial" pitchFamily="34" charset="0"/>
                  </a:rPr>
                  <a:t>Indonesia</a:t>
                </a:r>
                <a:endParaRPr lang="ko-KR" altLang="en-US" sz="700" dirty="0" smtClean="0">
                  <a:solidFill>
                    <a:schemeClr val="tx1"/>
                  </a:solidFill>
                  <a:latin typeface="Arial" pitchFamily="34" charset="0"/>
                  <a:cs typeface="Arial" pitchFamily="34" charset="0"/>
                </a:endParaRPr>
              </a:p>
            </p:txBody>
          </p:sp>
        </p:grpSp>
      </p:grpSp>
      <p:sp>
        <p:nvSpPr>
          <p:cNvPr id="441" name="TextBox 440"/>
          <p:cNvSpPr txBox="1"/>
          <p:nvPr/>
        </p:nvSpPr>
        <p:spPr>
          <a:xfrm>
            <a:off x="5465700" y="5612738"/>
            <a:ext cx="621965" cy="107722"/>
          </a:xfrm>
          <a:prstGeom prst="rect">
            <a:avLst/>
          </a:prstGeom>
          <a:noFill/>
        </p:spPr>
        <p:txBody>
          <a:bodyPr wrap="none" lIns="0" tIns="0" rIns="0" bIns="0" rtlCol="0" anchor="ctr">
            <a:spAutoFit/>
          </a:bodyPr>
          <a:lstStyle/>
          <a:p>
            <a:r>
              <a:rPr lang="en-US" altLang="ko-KR" sz="700" dirty="0" smtClean="0">
                <a:solidFill>
                  <a:srgbClr val="FF0000"/>
                </a:solidFill>
                <a:latin typeface="Arial" pitchFamily="34" charset="0"/>
                <a:cs typeface="Arial" pitchFamily="34" charset="0"/>
              </a:rPr>
              <a:t>External LDAP</a:t>
            </a:r>
            <a:endParaRPr lang="ko-KR" altLang="en-US" sz="700" dirty="0" smtClean="0">
              <a:solidFill>
                <a:srgbClr val="FF0000"/>
              </a:solidFill>
              <a:latin typeface="Arial" pitchFamily="34" charset="0"/>
              <a:cs typeface="Arial" pitchFamily="34" charset="0"/>
            </a:endParaRPr>
          </a:p>
        </p:txBody>
      </p:sp>
      <p:grpSp>
        <p:nvGrpSpPr>
          <p:cNvPr id="448" name="Group 447"/>
          <p:cNvGrpSpPr/>
          <p:nvPr/>
        </p:nvGrpSpPr>
        <p:grpSpPr>
          <a:xfrm>
            <a:off x="3393345" y="3080318"/>
            <a:ext cx="378310" cy="395444"/>
            <a:chOff x="3393345" y="3080318"/>
            <a:chExt cx="378310" cy="395444"/>
          </a:xfrm>
        </p:grpSpPr>
        <p:sp>
          <p:nvSpPr>
            <p:cNvPr id="445" name="TextBox 444"/>
            <p:cNvSpPr txBox="1"/>
            <p:nvPr/>
          </p:nvSpPr>
          <p:spPr>
            <a:xfrm>
              <a:off x="3393345" y="3260318"/>
              <a:ext cx="378310" cy="215444"/>
            </a:xfrm>
            <a:prstGeom prst="rect">
              <a:avLst/>
            </a:prstGeom>
            <a:solidFill>
              <a:schemeClr val="bg1"/>
            </a:solidFill>
          </p:spPr>
          <p:txBody>
            <a:bodyPr wrap="none" lIns="0" tIns="0" rIns="0" bIns="0" rtlCol="0" anchor="t">
              <a:spAutoFit/>
            </a:bodyPr>
            <a:lstStyle/>
            <a:p>
              <a:pPr algn="ctr"/>
              <a:r>
                <a:rPr lang="en-US" altLang="ko-KR" sz="700" dirty="0" smtClean="0">
                  <a:solidFill>
                    <a:schemeClr val="tx1"/>
                  </a:solidFill>
                  <a:latin typeface="Arial" pitchFamily="34" charset="0"/>
                  <a:cs typeface="Arial" pitchFamily="34" charset="0"/>
                </a:rPr>
                <a:t>Load</a:t>
              </a:r>
              <a:br>
                <a:rPr lang="en-US" altLang="ko-KR" sz="700" dirty="0" smtClean="0">
                  <a:solidFill>
                    <a:schemeClr val="tx1"/>
                  </a:solidFill>
                  <a:latin typeface="Arial" pitchFamily="34" charset="0"/>
                  <a:cs typeface="Arial" pitchFamily="34" charset="0"/>
                </a:rPr>
              </a:br>
              <a:r>
                <a:rPr lang="en-US" altLang="ko-KR" sz="700" dirty="0" smtClean="0">
                  <a:solidFill>
                    <a:schemeClr val="tx1"/>
                  </a:solidFill>
                  <a:latin typeface="Arial" pitchFamily="34" charset="0"/>
                  <a:cs typeface="Arial" pitchFamily="34" charset="0"/>
                </a:rPr>
                <a:t>Balancer</a:t>
              </a:r>
              <a:endParaRPr lang="en-US" altLang="ko-KR" sz="700" dirty="0">
                <a:solidFill>
                  <a:schemeClr val="tx1"/>
                </a:solidFill>
                <a:latin typeface="Arial" pitchFamily="34" charset="0"/>
                <a:cs typeface="Arial" pitchFamily="34" charset="0"/>
              </a:endParaRPr>
            </a:p>
          </p:txBody>
        </p:sp>
        <p:grpSp>
          <p:nvGrpSpPr>
            <p:cNvPr id="447" name="Group 446"/>
            <p:cNvGrpSpPr/>
            <p:nvPr/>
          </p:nvGrpSpPr>
          <p:grpSpPr>
            <a:xfrm>
              <a:off x="3417536" y="3080318"/>
              <a:ext cx="329926" cy="189889"/>
              <a:chOff x="3417536" y="3080318"/>
              <a:chExt cx="329926" cy="189889"/>
            </a:xfrm>
          </p:grpSpPr>
          <p:pic>
            <p:nvPicPr>
              <p:cNvPr id="444" name="Picture 443"/>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3417536" y="3080318"/>
                <a:ext cx="180000" cy="180000"/>
              </a:xfrm>
              <a:prstGeom prst="rect">
                <a:avLst/>
              </a:prstGeom>
            </p:spPr>
          </p:pic>
          <p:pic>
            <p:nvPicPr>
              <p:cNvPr id="446" name="Picture 445"/>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3567462" y="3090207"/>
                <a:ext cx="180000" cy="180000"/>
              </a:xfrm>
              <a:prstGeom prst="rect">
                <a:avLst/>
              </a:prstGeom>
            </p:spPr>
          </p:pic>
        </p:grpSp>
      </p:grpSp>
      <p:sp>
        <p:nvSpPr>
          <p:cNvPr id="449" name="Freeform 448"/>
          <p:cNvSpPr/>
          <p:nvPr/>
        </p:nvSpPr>
        <p:spPr>
          <a:xfrm flipV="1">
            <a:off x="3588889" y="2892720"/>
            <a:ext cx="204513" cy="184488"/>
          </a:xfrm>
          <a:custGeom>
            <a:avLst/>
            <a:gdLst>
              <a:gd name="connsiteX0" fmla="*/ 0 w 376237"/>
              <a:gd name="connsiteY0" fmla="*/ 0 h 359569"/>
              <a:gd name="connsiteX1" fmla="*/ 0 w 376237"/>
              <a:gd name="connsiteY1" fmla="*/ 359569 h 359569"/>
              <a:gd name="connsiteX2" fmla="*/ 376237 w 376237"/>
              <a:gd name="connsiteY2" fmla="*/ 359569 h 359569"/>
            </a:gdLst>
            <a:ahLst/>
            <a:cxnLst>
              <a:cxn ang="0">
                <a:pos x="connsiteX0" y="connsiteY0"/>
              </a:cxn>
              <a:cxn ang="0">
                <a:pos x="connsiteX1" y="connsiteY1"/>
              </a:cxn>
              <a:cxn ang="0">
                <a:pos x="connsiteX2" y="connsiteY2"/>
              </a:cxn>
            </a:cxnLst>
            <a:rect l="l" t="t" r="r" b="b"/>
            <a:pathLst>
              <a:path w="376237" h="359569">
                <a:moveTo>
                  <a:pt x="0" y="0"/>
                </a:moveTo>
                <a:lnTo>
                  <a:pt x="0" y="359569"/>
                </a:lnTo>
                <a:lnTo>
                  <a:pt x="376237" y="359569"/>
                </a:lnTo>
              </a:path>
            </a:pathLst>
          </a:custGeom>
          <a:ln w="9525">
            <a:solidFill>
              <a:schemeClr val="tx1"/>
            </a:solidFill>
            <a:prstDash val="solid"/>
            <a:headEnd type="none" w="med" len="med"/>
            <a:tailEnd type="triangle" w="sm" len="sm"/>
          </a:ln>
          <a:effectLst/>
        </p:spPr>
        <p:style>
          <a:lnRef idx="2">
            <a:schemeClr val="accent1"/>
          </a:lnRef>
          <a:fillRef idx="0">
            <a:schemeClr val="accent1"/>
          </a:fillRef>
          <a:effectRef idx="1">
            <a:schemeClr val="accent1"/>
          </a:effectRef>
          <a:fontRef idx="minor">
            <a:schemeClr val="tx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700"/>
          </a:p>
        </p:txBody>
      </p:sp>
      <p:pic>
        <p:nvPicPr>
          <p:cNvPr id="456" name="Picture 455"/>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7757351" y="3608808"/>
            <a:ext cx="166654" cy="166654"/>
          </a:xfrm>
          <a:prstGeom prst="rect">
            <a:avLst/>
          </a:prstGeom>
        </p:spPr>
      </p:pic>
      <p:pic>
        <p:nvPicPr>
          <p:cNvPr id="457" name="Picture 456"/>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7766060" y="5137330"/>
            <a:ext cx="166654" cy="166654"/>
          </a:xfrm>
          <a:prstGeom prst="rect">
            <a:avLst/>
          </a:prstGeom>
        </p:spPr>
      </p:pic>
      <p:grpSp>
        <p:nvGrpSpPr>
          <p:cNvPr id="458" name="Group 457"/>
          <p:cNvGrpSpPr/>
          <p:nvPr/>
        </p:nvGrpSpPr>
        <p:grpSpPr>
          <a:xfrm>
            <a:off x="1194292" y="3711746"/>
            <a:ext cx="469680" cy="467444"/>
            <a:chOff x="1194292" y="3711746"/>
            <a:chExt cx="469680" cy="467444"/>
          </a:xfrm>
        </p:grpSpPr>
        <p:sp>
          <p:nvSpPr>
            <p:cNvPr id="459" name="TextBox 458"/>
            <p:cNvSpPr txBox="1"/>
            <p:nvPr/>
          </p:nvSpPr>
          <p:spPr>
            <a:xfrm>
              <a:off x="1194292" y="3963746"/>
              <a:ext cx="469680" cy="215444"/>
            </a:xfrm>
            <a:prstGeom prst="rect">
              <a:avLst/>
            </a:prstGeom>
            <a:noFill/>
          </p:spPr>
          <p:txBody>
            <a:bodyPr wrap="none" lIns="0" tIns="0" rIns="0" bIns="0" rtlCol="0" anchor="t">
              <a:spAutoFit/>
            </a:bodyPr>
            <a:lstStyle/>
            <a:p>
              <a:pPr algn="ctr"/>
              <a:r>
                <a:rPr lang="en-US" altLang="ko-KR" sz="700" dirty="0" smtClean="0">
                  <a:solidFill>
                    <a:schemeClr val="tx1"/>
                  </a:solidFill>
                  <a:latin typeface="Arial" pitchFamily="34" charset="0"/>
                  <a:cs typeface="Arial" pitchFamily="34" charset="0"/>
                </a:rPr>
                <a:t>Front-end /</a:t>
              </a:r>
              <a:br>
                <a:rPr lang="en-US" altLang="ko-KR" sz="700" dirty="0" smtClean="0">
                  <a:solidFill>
                    <a:schemeClr val="tx1"/>
                  </a:solidFill>
                  <a:latin typeface="Arial" pitchFamily="34" charset="0"/>
                  <a:cs typeface="Arial" pitchFamily="34" charset="0"/>
                </a:rPr>
              </a:br>
              <a:r>
                <a:rPr lang="en-US" altLang="ko-KR" sz="700" dirty="0" smtClean="0">
                  <a:solidFill>
                    <a:schemeClr val="tx1"/>
                  </a:solidFill>
                  <a:latin typeface="Arial" pitchFamily="34" charset="0"/>
                  <a:cs typeface="Arial" pitchFamily="34" charset="0"/>
                </a:rPr>
                <a:t>Partners</a:t>
              </a:r>
              <a:endParaRPr lang="ko-KR" altLang="en-US" sz="700" dirty="0" smtClean="0">
                <a:solidFill>
                  <a:schemeClr val="tx1"/>
                </a:solidFill>
                <a:latin typeface="Arial" pitchFamily="34" charset="0"/>
                <a:cs typeface="Arial" pitchFamily="34" charset="0"/>
              </a:endParaRPr>
            </a:p>
          </p:txBody>
        </p:sp>
        <p:pic>
          <p:nvPicPr>
            <p:cNvPr id="460" name="Picture 459"/>
            <p:cNvPicPr>
              <a:picLocks noChangeAspect="1"/>
            </p:cNvPicPr>
            <p:nvPr/>
          </p:nvPicPr>
          <p:blipFill rotWithShape="1">
            <a:blip r:embed="rId5" cstate="screen">
              <a:extLst>
                <a:ext uri="{28A0092B-C50C-407E-A947-70E740481C1C}">
                  <a14:useLocalDpi xmlns:a14="http://schemas.microsoft.com/office/drawing/2010/main"/>
                </a:ext>
              </a:extLst>
            </a:blip>
            <a:srcRect l="14044" r="7831"/>
            <a:stretch/>
          </p:blipFill>
          <p:spPr>
            <a:xfrm flipH="1">
              <a:off x="1330694" y="3711746"/>
              <a:ext cx="196875" cy="252000"/>
            </a:xfrm>
            <a:prstGeom prst="rect">
              <a:avLst/>
            </a:prstGeom>
          </p:spPr>
        </p:pic>
      </p:grpSp>
      <p:grpSp>
        <p:nvGrpSpPr>
          <p:cNvPr id="462" name="Group 461"/>
          <p:cNvGrpSpPr/>
          <p:nvPr/>
        </p:nvGrpSpPr>
        <p:grpSpPr>
          <a:xfrm>
            <a:off x="849462" y="2196004"/>
            <a:ext cx="325410" cy="468646"/>
            <a:chOff x="901715" y="4969275"/>
            <a:chExt cx="325410" cy="468646"/>
          </a:xfrm>
        </p:grpSpPr>
        <p:pic>
          <p:nvPicPr>
            <p:cNvPr id="463" name="Picture 462"/>
            <p:cNvPicPr>
              <a:picLocks noChangeAspect="1"/>
            </p:cNvPicPr>
            <p:nvPr/>
          </p:nvPicPr>
          <p:blipFill>
            <a:blip r:embed="rId7" cstate="screen">
              <a:extLst>
                <a:ext uri="{28A0092B-C50C-407E-A947-70E740481C1C}">
                  <a14:useLocalDpi xmlns:a14="http://schemas.microsoft.com/office/drawing/2010/main"/>
                </a:ext>
              </a:extLst>
            </a:blip>
            <a:stretch>
              <a:fillRect/>
            </a:stretch>
          </p:blipFill>
          <p:spPr>
            <a:xfrm flipH="1">
              <a:off x="937819" y="4969275"/>
              <a:ext cx="253202" cy="253202"/>
            </a:xfrm>
            <a:prstGeom prst="rect">
              <a:avLst/>
            </a:prstGeom>
          </p:spPr>
        </p:pic>
        <p:sp>
          <p:nvSpPr>
            <p:cNvPr id="464" name="TextBox 463"/>
            <p:cNvSpPr txBox="1"/>
            <p:nvPr/>
          </p:nvSpPr>
          <p:spPr>
            <a:xfrm>
              <a:off x="901715" y="5222477"/>
              <a:ext cx="325410" cy="215444"/>
            </a:xfrm>
            <a:prstGeom prst="rect">
              <a:avLst/>
            </a:prstGeom>
            <a:noFill/>
          </p:spPr>
          <p:txBody>
            <a:bodyPr wrap="none" lIns="0" tIns="0" rIns="0" bIns="0" rtlCol="0" anchor="t">
              <a:spAutoFit/>
            </a:bodyPr>
            <a:lstStyle/>
            <a:p>
              <a:pPr algn="ctr"/>
              <a:r>
                <a:rPr lang="en-US" altLang="ko-KR" sz="700" dirty="0" smtClean="0">
                  <a:solidFill>
                    <a:schemeClr val="tx1"/>
                  </a:solidFill>
                  <a:latin typeface="Arial" pitchFamily="34" charset="0"/>
                  <a:cs typeface="Arial" pitchFamily="34" charset="0"/>
                </a:rPr>
                <a:t>Internal</a:t>
              </a:r>
            </a:p>
            <a:p>
              <a:pPr algn="ctr"/>
              <a:r>
                <a:rPr lang="en-US" altLang="ko-KR" sz="700" dirty="0" smtClean="0">
                  <a:solidFill>
                    <a:schemeClr val="tx1"/>
                  </a:solidFill>
                  <a:latin typeface="Arial" pitchFamily="34" charset="0"/>
                  <a:cs typeface="Arial" pitchFamily="34" charset="0"/>
                </a:rPr>
                <a:t>users</a:t>
              </a:r>
              <a:endParaRPr lang="ko-KR" altLang="en-US" sz="700" dirty="0" smtClean="0">
                <a:solidFill>
                  <a:schemeClr val="tx1"/>
                </a:solidFill>
                <a:latin typeface="Arial" pitchFamily="34" charset="0"/>
                <a:cs typeface="Arial" pitchFamily="34" charset="0"/>
              </a:endParaRPr>
            </a:p>
          </p:txBody>
        </p:sp>
      </p:grpSp>
      <p:pic>
        <p:nvPicPr>
          <p:cNvPr id="465" name="Picture 464"/>
          <p:cNvPicPr preferRelativeResize="0">
            <a:picLocks/>
          </p:cNvPicPr>
          <p:nvPr/>
        </p:nvPicPr>
        <p:blipFill rotWithShape="1">
          <a:blip r:embed="rId8" cstate="screen">
            <a:extLst>
              <a:ext uri="{28A0092B-C50C-407E-A947-70E740481C1C}">
                <a14:useLocalDpi xmlns:a14="http://schemas.microsoft.com/office/drawing/2010/main"/>
              </a:ext>
            </a:extLst>
          </a:blip>
          <a:srcRect/>
          <a:stretch/>
        </p:blipFill>
        <p:spPr>
          <a:xfrm>
            <a:off x="1208479" y="2270231"/>
            <a:ext cx="271354" cy="150752"/>
          </a:xfrm>
          <a:prstGeom prst="rect">
            <a:avLst/>
          </a:prstGeom>
        </p:spPr>
      </p:pic>
      <p:cxnSp>
        <p:nvCxnSpPr>
          <p:cNvPr id="352" name="Straight Connector 37"/>
          <p:cNvCxnSpPr>
            <a:stCxn id="114" idx="0"/>
            <a:endCxn id="159" idx="2"/>
          </p:cNvCxnSpPr>
          <p:nvPr/>
        </p:nvCxnSpPr>
        <p:spPr>
          <a:xfrm flipV="1">
            <a:off x="3343914" y="1884032"/>
            <a:ext cx="1" cy="818769"/>
          </a:xfrm>
          <a:prstGeom prst="straightConnector1">
            <a:avLst/>
          </a:prstGeom>
          <a:ln w="9525">
            <a:solidFill>
              <a:schemeClr val="tx1"/>
            </a:solidFill>
            <a:prstDash val="solid"/>
            <a:headEnd type="none" w="med" len="med"/>
            <a:tailEnd type="triangle" w="sm" len="sm"/>
          </a:ln>
          <a:effectLst/>
        </p:spPr>
        <p:style>
          <a:lnRef idx="2">
            <a:schemeClr val="accent1"/>
          </a:lnRef>
          <a:fillRef idx="0">
            <a:schemeClr val="accent1"/>
          </a:fillRef>
          <a:effectRef idx="1">
            <a:schemeClr val="accent1"/>
          </a:effectRef>
          <a:fontRef idx="minor">
            <a:schemeClr val="tx1"/>
          </a:fontRef>
        </p:style>
      </p:cxnSp>
      <p:sp>
        <p:nvSpPr>
          <p:cNvPr id="301" name="Rounded Rectangle 300"/>
          <p:cNvSpPr/>
          <p:nvPr/>
        </p:nvSpPr>
        <p:spPr>
          <a:xfrm>
            <a:off x="6186327" y="3546039"/>
            <a:ext cx="1438436" cy="363933"/>
          </a:xfrm>
          <a:prstGeom prst="roundRect">
            <a:avLst>
              <a:gd name="adj" fmla="val 9849"/>
            </a:avLst>
          </a:prstGeom>
          <a:solidFill>
            <a:srgbClr val="C00000"/>
          </a:solidFill>
          <a:ln>
            <a:noFill/>
          </a:ln>
          <a:effectLst>
            <a:outerShdw blurRad="63500" sx="102000" sy="102000" algn="ct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700" dirty="0">
                <a:solidFill>
                  <a:schemeClr val="bg1"/>
                </a:solidFill>
              </a:rPr>
              <a:t>EIP integrates applications</a:t>
            </a:r>
          </a:p>
          <a:p>
            <a:pPr algn="ctr"/>
            <a:r>
              <a:rPr lang="en-US" sz="700" dirty="0">
                <a:solidFill>
                  <a:schemeClr val="bg1"/>
                </a:solidFill>
              </a:rPr>
              <a:t>and provides data / business APIs to internal / external users</a:t>
            </a:r>
          </a:p>
        </p:txBody>
      </p:sp>
      <p:sp>
        <p:nvSpPr>
          <p:cNvPr id="377" name="Freeform 376"/>
          <p:cNvSpPr/>
          <p:nvPr/>
        </p:nvSpPr>
        <p:spPr>
          <a:xfrm rot="5400000">
            <a:off x="6924264" y="4859969"/>
            <a:ext cx="353657" cy="0"/>
          </a:xfrm>
          <a:custGeom>
            <a:avLst/>
            <a:gdLst>
              <a:gd name="connsiteX0" fmla="*/ 0 w 762000"/>
              <a:gd name="connsiteY0" fmla="*/ 0 h 0"/>
              <a:gd name="connsiteX1" fmla="*/ 762000 w 762000"/>
              <a:gd name="connsiteY1" fmla="*/ 0 h 0"/>
            </a:gdLst>
            <a:ahLst/>
            <a:cxnLst>
              <a:cxn ang="0">
                <a:pos x="connsiteX0" y="connsiteY0"/>
              </a:cxn>
              <a:cxn ang="0">
                <a:pos x="connsiteX1" y="connsiteY1"/>
              </a:cxn>
            </a:cxnLst>
            <a:rect l="l" t="t" r="r" b="b"/>
            <a:pathLst>
              <a:path w="762000">
                <a:moveTo>
                  <a:pt x="0" y="0"/>
                </a:moveTo>
                <a:lnTo>
                  <a:pt x="762000" y="0"/>
                </a:lnTo>
              </a:path>
            </a:pathLst>
          </a:custGeom>
          <a:ln w="9525">
            <a:solidFill>
              <a:schemeClr val="tx1"/>
            </a:solidFill>
            <a:prstDash val="dash"/>
            <a:headEnd type="none" w="med" len="med"/>
            <a:tailEnd type="triangle" w="sm"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ko-KR" altLang="en-US" sz="700"/>
          </a:p>
        </p:txBody>
      </p:sp>
      <p:sp>
        <p:nvSpPr>
          <p:cNvPr id="390" name="TextBox 389"/>
          <p:cNvSpPr txBox="1"/>
          <p:nvPr/>
        </p:nvSpPr>
        <p:spPr>
          <a:xfrm rot="5400000">
            <a:off x="3048580" y="2590585"/>
            <a:ext cx="232436" cy="107722"/>
          </a:xfrm>
          <a:prstGeom prst="rect">
            <a:avLst/>
          </a:prstGeom>
          <a:noFill/>
        </p:spPr>
        <p:txBody>
          <a:bodyPr wrap="none" lIns="0" tIns="0" rIns="0" bIns="0" rtlCol="0" anchor="ctr">
            <a:spAutoFit/>
          </a:bodyPr>
          <a:lstStyle>
            <a:defPPr>
              <a:defRPr lang="fr-FR"/>
            </a:defPPr>
            <a:lvl1pPr algn="ctr">
              <a:defRPr sz="600" b="0">
                <a:solidFill>
                  <a:schemeClr val="tx1"/>
                </a:solidFill>
                <a:latin typeface="Arial" pitchFamily="34" charset="0"/>
                <a:cs typeface="Arial" pitchFamily="34" charset="0"/>
              </a:defRPr>
            </a:lvl1pPr>
          </a:lstStyle>
          <a:p>
            <a:pPr algn="r"/>
            <a:r>
              <a:rPr lang="en-US" altLang="ko-KR" sz="700" b="1" dirty="0" smtClean="0"/>
              <a:t>HTTP</a:t>
            </a:r>
            <a:endParaRPr lang="ko-KR" altLang="en-US" sz="700" b="1" dirty="0"/>
          </a:p>
        </p:txBody>
      </p:sp>
      <p:sp>
        <p:nvSpPr>
          <p:cNvPr id="394" name="Freeform 393"/>
          <p:cNvSpPr/>
          <p:nvPr/>
        </p:nvSpPr>
        <p:spPr>
          <a:xfrm rot="5400000">
            <a:off x="6924264" y="4143834"/>
            <a:ext cx="353657" cy="0"/>
          </a:xfrm>
          <a:custGeom>
            <a:avLst/>
            <a:gdLst>
              <a:gd name="connsiteX0" fmla="*/ 0 w 762000"/>
              <a:gd name="connsiteY0" fmla="*/ 0 h 0"/>
              <a:gd name="connsiteX1" fmla="*/ 762000 w 762000"/>
              <a:gd name="connsiteY1" fmla="*/ 0 h 0"/>
            </a:gdLst>
            <a:ahLst/>
            <a:cxnLst>
              <a:cxn ang="0">
                <a:pos x="connsiteX0" y="connsiteY0"/>
              </a:cxn>
              <a:cxn ang="0">
                <a:pos x="connsiteX1" y="connsiteY1"/>
              </a:cxn>
            </a:cxnLst>
            <a:rect l="l" t="t" r="r" b="b"/>
            <a:pathLst>
              <a:path w="762000">
                <a:moveTo>
                  <a:pt x="0" y="0"/>
                </a:moveTo>
                <a:lnTo>
                  <a:pt x="762000" y="0"/>
                </a:lnTo>
              </a:path>
            </a:pathLst>
          </a:custGeom>
          <a:ln w="9525">
            <a:solidFill>
              <a:schemeClr val="tx1"/>
            </a:solidFill>
            <a:prstDash val="dash"/>
            <a:headEnd type="none" w="med" len="med"/>
            <a:tailEnd type="triangle" w="sm" len="sm"/>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ko-KR" altLang="en-US" sz="700"/>
          </a:p>
        </p:txBody>
      </p:sp>
      <p:sp>
        <p:nvSpPr>
          <p:cNvPr id="396" name="Rectangle 395"/>
          <p:cNvSpPr/>
          <p:nvPr/>
        </p:nvSpPr>
        <p:spPr>
          <a:xfrm>
            <a:off x="2271840" y="2592584"/>
            <a:ext cx="302794" cy="380034"/>
          </a:xfrm>
          <a:prstGeom prst="rect">
            <a:avLst/>
          </a:prstGeom>
          <a:solidFill>
            <a:schemeClr val="accent3">
              <a:lumMod val="20000"/>
              <a:lumOff val="80000"/>
            </a:schemeClr>
          </a:solidFill>
          <a:ln>
            <a:solidFill>
              <a:schemeClr val="bg1">
                <a:lumMod val="50000"/>
              </a:schemeClr>
            </a:solidFill>
            <a:prstDash val="solid"/>
          </a:ln>
          <a:effectLst/>
        </p:spPr>
        <p:style>
          <a:lnRef idx="1">
            <a:schemeClr val="accent1"/>
          </a:lnRef>
          <a:fillRef idx="3">
            <a:schemeClr val="accent1"/>
          </a:fillRef>
          <a:effectRef idx="2">
            <a:schemeClr val="accent1"/>
          </a:effectRef>
          <a:fontRef idx="minor">
            <a:schemeClr val="lt1"/>
          </a:fontRef>
        </p:style>
        <p:txBody>
          <a:bodyPr lIns="18000" tIns="18000" rIns="18000" bIns="18000" rtlCol="0" anchor="ctr"/>
          <a:lstStyle/>
          <a:p>
            <a:pPr algn="ctr"/>
            <a:r>
              <a:rPr lang="en-US" altLang="ko-KR" sz="700" dirty="0">
                <a:solidFill>
                  <a:schemeClr val="tx1"/>
                </a:solidFill>
              </a:rPr>
              <a:t>WAF</a:t>
            </a:r>
            <a:br>
              <a:rPr lang="en-US" altLang="ko-KR" sz="700" dirty="0">
                <a:solidFill>
                  <a:schemeClr val="tx1"/>
                </a:solidFill>
              </a:rPr>
            </a:br>
            <a:r>
              <a:rPr lang="en-US" altLang="ko-KR" sz="700" dirty="0">
                <a:solidFill>
                  <a:schemeClr val="tx1"/>
                </a:solidFill>
              </a:rPr>
              <a:t>(F5)</a:t>
            </a:r>
          </a:p>
        </p:txBody>
      </p:sp>
      <p:sp>
        <p:nvSpPr>
          <p:cNvPr id="307" name="Rounded Rectangle 306"/>
          <p:cNvSpPr/>
          <p:nvPr/>
        </p:nvSpPr>
        <p:spPr>
          <a:xfrm>
            <a:off x="2162454" y="2942859"/>
            <a:ext cx="514467" cy="950961"/>
          </a:xfrm>
          <a:prstGeom prst="roundRect">
            <a:avLst>
              <a:gd name="adj" fmla="val 8816"/>
            </a:avLst>
          </a:prstGeom>
          <a:solidFill>
            <a:srgbClr val="C00000"/>
          </a:solidFill>
          <a:ln>
            <a:noFill/>
          </a:ln>
          <a:effectLst>
            <a:outerShdw blurRad="63500" sx="102000" sy="102000" algn="ct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700" dirty="0">
                <a:solidFill>
                  <a:schemeClr val="bg1"/>
                </a:solidFill>
              </a:rPr>
              <a:t>Web Application Firewall</a:t>
            </a:r>
          </a:p>
          <a:p>
            <a:pPr algn="ctr"/>
            <a:r>
              <a:rPr lang="en-US" sz="700" dirty="0">
                <a:solidFill>
                  <a:schemeClr val="bg1"/>
                </a:solidFill>
              </a:rPr>
              <a:t>protects FINEOS from web based threats</a:t>
            </a:r>
          </a:p>
        </p:txBody>
      </p:sp>
      <p:sp>
        <p:nvSpPr>
          <p:cNvPr id="397" name="Rectangle 396"/>
          <p:cNvSpPr/>
          <p:nvPr/>
        </p:nvSpPr>
        <p:spPr>
          <a:xfrm>
            <a:off x="2271840" y="4566077"/>
            <a:ext cx="302794" cy="380034"/>
          </a:xfrm>
          <a:prstGeom prst="rect">
            <a:avLst/>
          </a:prstGeom>
          <a:solidFill>
            <a:schemeClr val="accent3">
              <a:lumMod val="20000"/>
              <a:lumOff val="80000"/>
            </a:schemeClr>
          </a:solidFill>
          <a:ln>
            <a:solidFill>
              <a:schemeClr val="bg1">
                <a:lumMod val="50000"/>
              </a:schemeClr>
            </a:solidFill>
            <a:prstDash val="solid"/>
          </a:ln>
          <a:effectLst/>
        </p:spPr>
        <p:style>
          <a:lnRef idx="1">
            <a:schemeClr val="accent1"/>
          </a:lnRef>
          <a:fillRef idx="3">
            <a:schemeClr val="accent1"/>
          </a:fillRef>
          <a:effectRef idx="2">
            <a:schemeClr val="accent1"/>
          </a:effectRef>
          <a:fontRef idx="minor">
            <a:schemeClr val="lt1"/>
          </a:fontRef>
        </p:style>
        <p:txBody>
          <a:bodyPr lIns="18000" tIns="18000" rIns="18000" bIns="18000" rtlCol="0" anchor="ctr"/>
          <a:lstStyle/>
          <a:p>
            <a:pPr algn="ctr"/>
            <a:r>
              <a:rPr lang="en-US" altLang="ko-KR" sz="700" dirty="0">
                <a:solidFill>
                  <a:schemeClr val="tx1"/>
                </a:solidFill>
              </a:rPr>
              <a:t>ESG</a:t>
            </a:r>
          </a:p>
        </p:txBody>
      </p:sp>
      <p:sp>
        <p:nvSpPr>
          <p:cNvPr id="310" name="Rounded Rectangle 309"/>
          <p:cNvSpPr/>
          <p:nvPr/>
        </p:nvSpPr>
        <p:spPr>
          <a:xfrm>
            <a:off x="1755563" y="4896875"/>
            <a:ext cx="1417568" cy="474038"/>
          </a:xfrm>
          <a:prstGeom prst="roundRect">
            <a:avLst>
              <a:gd name="adj" fmla="val 8816"/>
            </a:avLst>
          </a:prstGeom>
          <a:solidFill>
            <a:srgbClr val="C00000"/>
          </a:solidFill>
          <a:ln>
            <a:noFill/>
          </a:ln>
          <a:effectLst>
            <a:outerShdw blurRad="63500" sx="102000" sy="102000" algn="ctr"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700" dirty="0">
                <a:solidFill>
                  <a:schemeClr val="bg1"/>
                </a:solidFill>
              </a:rPr>
              <a:t>ESG protects against SOAP/XML/JSON based threats and validates message against meta information</a:t>
            </a:r>
          </a:p>
        </p:txBody>
      </p:sp>
      <p:grpSp>
        <p:nvGrpSpPr>
          <p:cNvPr id="231" name="Group 230"/>
          <p:cNvGrpSpPr/>
          <p:nvPr/>
        </p:nvGrpSpPr>
        <p:grpSpPr>
          <a:xfrm>
            <a:off x="5567629" y="3628592"/>
            <a:ext cx="378310" cy="395444"/>
            <a:chOff x="4287104" y="1596310"/>
            <a:chExt cx="378310" cy="395444"/>
          </a:xfrm>
        </p:grpSpPr>
        <p:pic>
          <p:nvPicPr>
            <p:cNvPr id="232" name="Picture 231"/>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4386258" y="1596310"/>
              <a:ext cx="180000" cy="180000"/>
            </a:xfrm>
            <a:prstGeom prst="rect">
              <a:avLst/>
            </a:prstGeom>
          </p:spPr>
        </p:pic>
        <p:sp>
          <p:nvSpPr>
            <p:cNvPr id="233" name="TextBox 232"/>
            <p:cNvSpPr txBox="1"/>
            <p:nvPr/>
          </p:nvSpPr>
          <p:spPr>
            <a:xfrm>
              <a:off x="4287104" y="1776310"/>
              <a:ext cx="378310" cy="215444"/>
            </a:xfrm>
            <a:prstGeom prst="rect">
              <a:avLst/>
            </a:prstGeom>
            <a:solidFill>
              <a:schemeClr val="bg1"/>
            </a:solidFill>
          </p:spPr>
          <p:txBody>
            <a:bodyPr wrap="none" lIns="0" tIns="0" rIns="0" bIns="0" rtlCol="0" anchor="t">
              <a:spAutoFit/>
            </a:bodyPr>
            <a:lstStyle/>
            <a:p>
              <a:pPr algn="ctr"/>
              <a:r>
                <a:rPr lang="en-US" altLang="ko-KR" sz="700" dirty="0" smtClean="0">
                  <a:solidFill>
                    <a:schemeClr val="tx1"/>
                  </a:solidFill>
                  <a:latin typeface="Arial" pitchFamily="34" charset="0"/>
                  <a:cs typeface="Arial" pitchFamily="34" charset="0"/>
                </a:rPr>
                <a:t>Load</a:t>
              </a:r>
              <a:br>
                <a:rPr lang="en-US" altLang="ko-KR" sz="700" dirty="0" smtClean="0">
                  <a:solidFill>
                    <a:schemeClr val="tx1"/>
                  </a:solidFill>
                  <a:latin typeface="Arial" pitchFamily="34" charset="0"/>
                  <a:cs typeface="Arial" pitchFamily="34" charset="0"/>
                </a:rPr>
              </a:br>
              <a:r>
                <a:rPr lang="en-US" altLang="ko-KR" sz="700" dirty="0" smtClean="0">
                  <a:solidFill>
                    <a:schemeClr val="tx1"/>
                  </a:solidFill>
                  <a:latin typeface="Arial" pitchFamily="34" charset="0"/>
                  <a:cs typeface="Arial" pitchFamily="34" charset="0"/>
                </a:rPr>
                <a:t>Balancer</a:t>
              </a:r>
              <a:endParaRPr lang="en-US" altLang="ko-KR" sz="700" dirty="0">
                <a:solidFill>
                  <a:schemeClr val="tx1"/>
                </a:solidFill>
                <a:latin typeface="Arial" pitchFamily="34" charset="0"/>
                <a:cs typeface="Arial" pitchFamily="34" charset="0"/>
              </a:endParaRPr>
            </a:p>
          </p:txBody>
        </p:sp>
      </p:grpSp>
      <p:sp>
        <p:nvSpPr>
          <p:cNvPr id="171" name="Rectangle 170"/>
          <p:cNvSpPr/>
          <p:nvPr/>
        </p:nvSpPr>
        <p:spPr>
          <a:xfrm>
            <a:off x="7739760" y="0"/>
            <a:ext cx="2166239" cy="669819"/>
          </a:xfrm>
          <a:prstGeom prst="rect">
            <a:avLst/>
          </a:prstGeom>
          <a:solidFill>
            <a:srgbClr val="FFFF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ko-KR" dirty="0" smtClean="0">
                <a:solidFill>
                  <a:schemeClr val="tx1"/>
                </a:solidFill>
              </a:rPr>
              <a:t>With NO EXTERNAL INTERNET</a:t>
            </a:r>
          </a:p>
          <a:p>
            <a:pPr algn="ctr"/>
            <a:r>
              <a:rPr lang="en-US" altLang="ko-KR" dirty="0" smtClean="0">
                <a:solidFill>
                  <a:schemeClr val="tx1"/>
                </a:solidFill>
              </a:rPr>
              <a:t>access to FINEOS</a:t>
            </a:r>
            <a:endParaRPr lang="ko-KR" altLang="en-US" dirty="0">
              <a:solidFill>
                <a:schemeClr val="tx1"/>
              </a:solidFill>
            </a:endParaRPr>
          </a:p>
        </p:txBody>
      </p:sp>
    </p:spTree>
    <p:extLst>
      <p:ext uri="{BB962C8B-B14F-4D97-AF65-F5344CB8AC3E}">
        <p14:creationId xmlns:p14="http://schemas.microsoft.com/office/powerpoint/2010/main" val="29740014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ltLang="ko-KR" dirty="0" smtClean="0"/>
              <a:t>Infrastructure </a:t>
            </a:r>
            <a:r>
              <a:rPr lang="fr-FR" altLang="ko-KR" dirty="0"/>
              <a:t>Architecture</a:t>
            </a:r>
            <a:endParaRPr lang="ko-KR" altLang="en-US" dirty="0"/>
          </a:p>
        </p:txBody>
      </p:sp>
      <p:sp>
        <p:nvSpPr>
          <p:cNvPr id="3" name="Text Placeholder 2"/>
          <p:cNvSpPr>
            <a:spLocks noGrp="1"/>
          </p:cNvSpPr>
          <p:nvPr>
            <p:ph type="body" sz="quarter" idx="13"/>
          </p:nvPr>
        </p:nvSpPr>
        <p:spPr/>
        <p:txBody>
          <a:bodyPr/>
          <a:lstStyle/>
          <a:p>
            <a:pPr marL="0" indent="0">
              <a:buNone/>
            </a:pPr>
            <a:r>
              <a:rPr lang="en-US" altLang="ko-KR" dirty="0" smtClean="0"/>
              <a:t>FINEOS Deployment Components</a:t>
            </a:r>
            <a:endParaRPr lang="ko-KR" altLang="en-US" dirty="0"/>
          </a:p>
        </p:txBody>
      </p:sp>
      <p:sp>
        <p:nvSpPr>
          <p:cNvPr id="4" name="Slide Number Placeholder 3"/>
          <p:cNvSpPr>
            <a:spLocks noGrp="1"/>
          </p:cNvSpPr>
          <p:nvPr>
            <p:ph type="sldNum" sz="quarter" idx="4"/>
          </p:nvPr>
        </p:nvSpPr>
        <p:spPr/>
        <p:txBody>
          <a:bodyPr/>
          <a:lstStyle/>
          <a:p>
            <a:fld id="{3801209A-EBCB-4229-9A21-B7869465F47A}" type="slidenum">
              <a:rPr lang="en-US" altLang="ko-KR" smtClean="0"/>
              <a:pPr/>
              <a:t>35</a:t>
            </a:fld>
            <a:r>
              <a:rPr lang="en-US" altLang="ko-KR" smtClean="0"/>
              <a:t> </a:t>
            </a:r>
            <a:endParaRPr lang="ko-KR" altLang="en-US" dirty="0"/>
          </a:p>
        </p:txBody>
      </p:sp>
      <p:grpSp>
        <p:nvGrpSpPr>
          <p:cNvPr id="101" name="Group 100"/>
          <p:cNvGrpSpPr/>
          <p:nvPr/>
        </p:nvGrpSpPr>
        <p:grpSpPr>
          <a:xfrm>
            <a:off x="962531" y="1268413"/>
            <a:ext cx="7980938" cy="5119194"/>
            <a:chOff x="1148061" y="1268413"/>
            <a:chExt cx="7980938" cy="5119194"/>
          </a:xfrm>
        </p:grpSpPr>
        <p:sp>
          <p:nvSpPr>
            <p:cNvPr id="12" name="Rectangle 11"/>
            <p:cNvSpPr/>
            <p:nvPr/>
          </p:nvSpPr>
          <p:spPr>
            <a:xfrm>
              <a:off x="3896138" y="1376057"/>
              <a:ext cx="5232861" cy="4903907"/>
            </a:xfrm>
            <a:prstGeom prst="rect">
              <a:avLst/>
            </a:prstGeom>
          </p:spPr>
          <p:txBody>
            <a:bodyPr wrap="square" anchor="ctr">
              <a:spAutoFit/>
            </a:bodyPr>
            <a:lstStyle/>
            <a:p>
              <a:pPr lvl="0" latinLnBrk="0">
                <a:spcAft>
                  <a:spcPts val="400"/>
                </a:spcAft>
              </a:pPr>
              <a:r>
                <a:rPr lang="en-US" altLang="ko-KR" sz="1200" dirty="0" smtClean="0">
                  <a:solidFill>
                    <a:schemeClr val="tx1"/>
                  </a:solidFill>
                  <a:ea typeface="맑은 고딕" panose="020B0503020000020004" pitchFamily="50" charset="-127"/>
                </a:rPr>
                <a:t>FINEOS Application Server (JBoss)</a:t>
              </a:r>
            </a:p>
            <a:p>
              <a:pPr marL="171450" indent="-171450">
                <a:spcAft>
                  <a:spcPts val="400"/>
                </a:spcAft>
                <a:buFont typeface="Arial" panose="020B0604020202020204" pitchFamily="34" charset="0"/>
                <a:buChar char="•"/>
              </a:pPr>
              <a:r>
                <a:rPr lang="en-US" altLang="ko-KR" sz="1200" b="0" dirty="0" smtClean="0">
                  <a:solidFill>
                    <a:schemeClr val="tx1"/>
                  </a:solidFill>
                  <a:ea typeface="맑은 고딕" panose="020B0503020000020004" pitchFamily="50" charset="-127"/>
                </a:rPr>
                <a:t>No </a:t>
              </a:r>
              <a:r>
                <a:rPr lang="en-US" altLang="ko-KR" sz="1200" b="0" dirty="0">
                  <a:solidFill>
                    <a:schemeClr val="tx1"/>
                  </a:solidFill>
                  <a:ea typeface="맑은 고딕" panose="020B0503020000020004" pitchFamily="50" charset="-127"/>
                </a:rPr>
                <a:t>requirements for components to be co-located with configurability as necessary</a:t>
              </a:r>
            </a:p>
            <a:p>
              <a:pPr marL="171450" indent="-171450">
                <a:spcAft>
                  <a:spcPts val="400"/>
                </a:spcAft>
                <a:buFont typeface="Arial" panose="020B0604020202020204" pitchFamily="34" charset="0"/>
                <a:buChar char="•"/>
              </a:pPr>
              <a:r>
                <a:rPr lang="en-US" altLang="ko-KR" sz="1200" b="0" dirty="0">
                  <a:solidFill>
                    <a:schemeClr val="tx1"/>
                  </a:solidFill>
                  <a:ea typeface="맑은 고딕" panose="020B0503020000020004" pitchFamily="50" charset="-127"/>
                </a:rPr>
                <a:t>All nodes can be deployed to virtual servers</a:t>
              </a:r>
            </a:p>
            <a:p>
              <a:pPr marL="171450" indent="-171450">
                <a:spcAft>
                  <a:spcPts val="400"/>
                </a:spcAft>
                <a:buFont typeface="Arial" panose="020B0604020202020204" pitchFamily="34" charset="0"/>
                <a:buChar char="•"/>
              </a:pPr>
              <a:r>
                <a:rPr lang="en-US" altLang="ko-KR" sz="1200" b="0" dirty="0" smtClean="0">
                  <a:solidFill>
                    <a:schemeClr val="tx1"/>
                  </a:solidFill>
                  <a:ea typeface="맑은 고딕" panose="020B0503020000020004" pitchFamily="50" charset="-127"/>
                </a:rPr>
                <a:t>FIENOS </a:t>
              </a:r>
              <a:r>
                <a:rPr lang="en-US" altLang="ko-KR" sz="1200" b="0" dirty="0">
                  <a:solidFill>
                    <a:schemeClr val="tx1"/>
                  </a:solidFill>
                  <a:ea typeface="맑은 고딕" panose="020B0503020000020004" pitchFamily="50" charset="-127"/>
                </a:rPr>
                <a:t>Application Nodes</a:t>
              </a:r>
            </a:p>
            <a:p>
              <a:pPr marL="357188" lvl="1" indent="-171450">
                <a:spcAft>
                  <a:spcPts val="400"/>
                </a:spcAft>
                <a:buFontTx/>
                <a:buChar char="-"/>
              </a:pPr>
              <a:r>
                <a:rPr lang="en-US" altLang="ko-KR" sz="1200" b="0" u="sng" dirty="0" smtClean="0">
                  <a:solidFill>
                    <a:schemeClr val="tx1"/>
                  </a:solidFill>
                  <a:ea typeface="맑은 고딕" panose="020B0503020000020004" pitchFamily="50" charset="-127"/>
                </a:rPr>
                <a:t>FINEOS Claims</a:t>
              </a:r>
              <a:r>
                <a:rPr lang="en-US" altLang="ko-KR" sz="1200" b="0" dirty="0" smtClean="0">
                  <a:solidFill>
                    <a:schemeClr val="tx1"/>
                  </a:solidFill>
                  <a:ea typeface="맑은 고딕" panose="020B0503020000020004" pitchFamily="50" charset="-127"/>
                </a:rPr>
                <a:t>: core web application for executing claims processes</a:t>
              </a:r>
            </a:p>
            <a:p>
              <a:pPr marL="357188" lvl="1" indent="-171450">
                <a:spcAft>
                  <a:spcPts val="400"/>
                </a:spcAft>
                <a:buFontTx/>
                <a:buChar char="-"/>
              </a:pPr>
              <a:r>
                <a:rPr lang="en-US" altLang="ko-KR" sz="1200" b="0" u="sng" dirty="0">
                  <a:solidFill>
                    <a:schemeClr val="tx1"/>
                  </a:solidFill>
                  <a:ea typeface="맑은 고딕" panose="020B0503020000020004" pitchFamily="50" charset="-127"/>
                </a:rPr>
                <a:t>FINEOS Reports </a:t>
              </a:r>
              <a:r>
                <a:rPr lang="en-US" altLang="ko-KR" sz="1200" b="0" u="sng" dirty="0" smtClean="0">
                  <a:solidFill>
                    <a:schemeClr val="tx1"/>
                  </a:solidFill>
                  <a:ea typeface="맑은 고딕" panose="020B0503020000020004" pitchFamily="50" charset="-127"/>
                </a:rPr>
                <a:t>Manager</a:t>
              </a:r>
              <a:r>
                <a:rPr lang="en-US" altLang="ko-KR" sz="1200" b="0" dirty="0" smtClean="0">
                  <a:solidFill>
                    <a:schemeClr val="tx1"/>
                  </a:solidFill>
                  <a:ea typeface="맑은 고딕" panose="020B0503020000020004" pitchFamily="50" charset="-127"/>
                </a:rPr>
                <a:t>: provides views and technicality of report generation with functions to depict what information will be consisting of the reports</a:t>
              </a:r>
            </a:p>
            <a:p>
              <a:pPr marL="357188" lvl="1" indent="-171450">
                <a:spcAft>
                  <a:spcPts val="400"/>
                </a:spcAft>
                <a:buFontTx/>
                <a:buChar char="-"/>
              </a:pPr>
              <a:r>
                <a:rPr lang="en-US" altLang="ko-KR" sz="1200" b="0" u="sng" dirty="0">
                  <a:solidFill>
                    <a:schemeClr val="tx1"/>
                  </a:solidFill>
                  <a:ea typeface="맑은 고딕" panose="020B0503020000020004" pitchFamily="50" charset="-127"/>
                </a:rPr>
                <a:t>FINEOS Email Manager</a:t>
              </a:r>
              <a:r>
                <a:rPr lang="en-US" altLang="ko-KR" sz="1200" b="0" dirty="0" smtClean="0">
                  <a:solidFill>
                    <a:schemeClr val="tx1"/>
                  </a:solidFill>
                  <a:ea typeface="맑은 고딕" panose="020B0503020000020004" pitchFamily="50" charset="-127"/>
                </a:rPr>
                <a:t>: application logically constructed to keep track, read, write, and send in/outbound correspondences</a:t>
              </a:r>
            </a:p>
            <a:p>
              <a:pPr marL="357188" lvl="1" indent="-171450">
                <a:spcAft>
                  <a:spcPts val="400"/>
                </a:spcAft>
                <a:buFontTx/>
                <a:buChar char="-"/>
              </a:pPr>
              <a:r>
                <a:rPr lang="en-US" altLang="ko-KR" sz="1200" b="0" u="sng" dirty="0">
                  <a:solidFill>
                    <a:schemeClr val="tx1"/>
                  </a:solidFill>
                  <a:ea typeface="맑은 고딕" panose="020B0503020000020004" pitchFamily="50" charset="-127"/>
                </a:rPr>
                <a:t>FINEOS Services</a:t>
              </a:r>
              <a:r>
                <a:rPr lang="en-US" altLang="ko-KR" sz="1200" b="0" dirty="0" smtClean="0">
                  <a:solidFill>
                    <a:schemeClr val="tx1"/>
                  </a:solidFill>
                  <a:ea typeface="맑은 고딕" panose="020B0503020000020004" pitchFamily="50" charset="-127"/>
                </a:rPr>
                <a:t>: </a:t>
              </a:r>
              <a:r>
                <a:rPr lang="en-US" altLang="ko-KR" sz="1200" b="0" dirty="0">
                  <a:solidFill>
                    <a:schemeClr val="tx1"/>
                  </a:solidFill>
                  <a:ea typeface="맑은 고딕" panose="020B0503020000020004" pitchFamily="50" charset="-127"/>
                </a:rPr>
                <a:t>a WS composer to configure web services to define the requirements interfacing systems / services for the WS</a:t>
              </a:r>
            </a:p>
            <a:p>
              <a:pPr marL="357188" lvl="1" indent="-171450">
                <a:spcAft>
                  <a:spcPts val="400"/>
                </a:spcAft>
                <a:buFontTx/>
                <a:buChar char="-"/>
              </a:pPr>
              <a:r>
                <a:rPr lang="en-US" altLang="ko-KR" sz="1200" b="0" u="sng" dirty="0">
                  <a:solidFill>
                    <a:schemeClr val="tx1"/>
                  </a:solidFill>
                  <a:ea typeface="맑은 고딕" panose="020B0503020000020004" pitchFamily="50" charset="-127"/>
                </a:rPr>
                <a:t>FINEOS Analytics</a:t>
              </a:r>
              <a:r>
                <a:rPr lang="en-US" altLang="ko-KR" sz="1200" b="0" dirty="0" smtClean="0">
                  <a:solidFill>
                    <a:schemeClr val="tx1"/>
                  </a:solidFill>
                  <a:ea typeface="맑은 고딕" panose="020B0503020000020004" pitchFamily="50" charset="-127"/>
                </a:rPr>
                <a:t>: </a:t>
              </a:r>
              <a:r>
                <a:rPr lang="en-US" altLang="ko-KR" sz="1200" b="0" dirty="0">
                  <a:solidFill>
                    <a:schemeClr val="tx1"/>
                  </a:solidFill>
                  <a:ea typeface="맑은 고딕" panose="020B0503020000020004" pitchFamily="50" charset="-127"/>
                </a:rPr>
                <a:t>runs in the background to recalculate scores with pre-defined scores that are expandable</a:t>
              </a:r>
            </a:p>
            <a:p>
              <a:pPr marL="357188" lvl="1" indent="-171450">
                <a:spcAft>
                  <a:spcPts val="400"/>
                </a:spcAft>
                <a:buFontTx/>
                <a:buChar char="-"/>
              </a:pPr>
              <a:r>
                <a:rPr lang="en-US" altLang="ko-KR" sz="1200" b="0" u="sng" dirty="0">
                  <a:solidFill>
                    <a:schemeClr val="tx1"/>
                  </a:solidFill>
                  <a:ea typeface="맑은 고딕" panose="020B0503020000020004" pitchFamily="50" charset="-127"/>
                </a:rPr>
                <a:t>FINEOS Case File</a:t>
              </a:r>
              <a:r>
                <a:rPr lang="en-US" altLang="ko-KR" sz="1200" b="0" dirty="0" smtClean="0">
                  <a:solidFill>
                    <a:schemeClr val="tx1"/>
                  </a:solidFill>
                  <a:ea typeface="맑은 고딕" panose="020B0503020000020004" pitchFamily="50" charset="-127"/>
                </a:rPr>
                <a:t>: </a:t>
              </a:r>
              <a:r>
                <a:rPr lang="en-US" altLang="ko-KR" sz="1200" b="0" dirty="0">
                  <a:solidFill>
                    <a:schemeClr val="tx1"/>
                  </a:solidFill>
                  <a:ea typeface="맑은 고딕" panose="020B0503020000020004" pitchFamily="50" charset="-127"/>
                </a:rPr>
                <a:t>keeps record of all relevant information on every cases to generate document report on </a:t>
              </a:r>
              <a:r>
                <a:rPr lang="en-US" altLang="ko-KR" sz="1200" b="0" dirty="0" smtClean="0">
                  <a:solidFill>
                    <a:schemeClr val="tx1"/>
                  </a:solidFill>
                  <a:ea typeface="맑은 고딕" panose="020B0503020000020004" pitchFamily="50" charset="-127"/>
                </a:rPr>
                <a:t>case</a:t>
              </a:r>
              <a:endParaRPr lang="en-US" altLang="ko-KR" sz="1200" b="0" dirty="0">
                <a:solidFill>
                  <a:schemeClr val="tx1"/>
                </a:solidFill>
                <a:ea typeface="맑은 고딕" panose="020B0503020000020004" pitchFamily="50" charset="-127"/>
              </a:endParaRPr>
            </a:p>
            <a:p>
              <a:pPr marL="357188" lvl="1" indent="-171450">
                <a:spcAft>
                  <a:spcPts val="400"/>
                </a:spcAft>
                <a:buFontTx/>
                <a:buChar char="-"/>
              </a:pPr>
              <a:r>
                <a:rPr lang="en-US" altLang="ko-KR" sz="1200" b="0" u="sng" dirty="0">
                  <a:solidFill>
                    <a:schemeClr val="tx1"/>
                  </a:solidFill>
                  <a:ea typeface="맑은 고딕" panose="020B0503020000020004" pitchFamily="50" charset="-127"/>
                </a:rPr>
                <a:t>FINEOS Work Performer</a:t>
              </a:r>
              <a:r>
                <a:rPr lang="en-US" altLang="ko-KR" sz="1200" b="0" dirty="0" smtClean="0">
                  <a:solidFill>
                    <a:schemeClr val="tx1"/>
                  </a:solidFill>
                  <a:ea typeface="맑은 고딕" panose="020B0503020000020004" pitchFamily="50" charset="-127"/>
                </a:rPr>
                <a:t>: </a:t>
              </a:r>
              <a:r>
                <a:rPr lang="en-US" altLang="ko-KR" sz="1200" b="0" dirty="0">
                  <a:solidFill>
                    <a:schemeClr val="tx1"/>
                  </a:solidFill>
                  <a:ea typeface="맑은 고딕" panose="020B0503020000020004" pitchFamily="50" charset="-127"/>
                </a:rPr>
                <a:t>execution of batch processes, can be processes parallel to claims processing (e.g. email batch, case file background process, reports)</a:t>
              </a:r>
            </a:p>
            <a:p>
              <a:pPr marL="171450" indent="-171450">
                <a:spcAft>
                  <a:spcPts val="400"/>
                </a:spcAft>
                <a:buFont typeface="Arial" panose="020B0604020202020204" pitchFamily="34" charset="0"/>
                <a:buChar char="•"/>
              </a:pPr>
              <a:r>
                <a:rPr lang="en-US" altLang="ko-KR" sz="1200" b="0" dirty="0">
                  <a:solidFill>
                    <a:schemeClr val="tx1"/>
                  </a:solidFill>
                  <a:ea typeface="맑은 고딕" panose="020B0503020000020004" pitchFamily="50" charset="-127"/>
                </a:rPr>
                <a:t>User will only access the FINEOS application component with an exception of specific users that will directly access other components (e.g. score configurators access FINEOS analytics)</a:t>
              </a:r>
            </a:p>
          </p:txBody>
        </p:sp>
        <p:grpSp>
          <p:nvGrpSpPr>
            <p:cNvPr id="100" name="Group 99"/>
            <p:cNvGrpSpPr/>
            <p:nvPr/>
          </p:nvGrpSpPr>
          <p:grpSpPr>
            <a:xfrm>
              <a:off x="1148061" y="1268413"/>
              <a:ext cx="2556750" cy="5119194"/>
              <a:chOff x="777000" y="1268413"/>
              <a:chExt cx="2556750" cy="5119194"/>
            </a:xfrm>
          </p:grpSpPr>
          <p:sp>
            <p:nvSpPr>
              <p:cNvPr id="29" name="Rectangle 28"/>
              <p:cNvSpPr/>
              <p:nvPr/>
            </p:nvSpPr>
            <p:spPr>
              <a:xfrm>
                <a:off x="777000" y="1268413"/>
                <a:ext cx="2556750" cy="5119194"/>
              </a:xfrm>
              <a:prstGeom prst="rect">
                <a:avLst/>
              </a:prstGeom>
              <a:solidFill>
                <a:schemeClr val="accent1">
                  <a:lumMod val="20000"/>
                  <a:lumOff val="80000"/>
                </a:schemeClr>
              </a:solid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altLang="ko-KR" sz="1200" dirty="0" smtClean="0">
                    <a:solidFill>
                      <a:schemeClr val="tx2"/>
                    </a:solidFill>
                  </a:rPr>
                  <a:t>FINEOS Application </a:t>
                </a:r>
                <a:r>
                  <a:rPr lang="en-US" altLang="ko-KR" sz="1200" dirty="0">
                    <a:solidFill>
                      <a:schemeClr val="tx2"/>
                    </a:solidFill>
                  </a:rPr>
                  <a:t>Server</a:t>
                </a:r>
              </a:p>
            </p:txBody>
          </p:sp>
          <p:sp>
            <p:nvSpPr>
              <p:cNvPr id="30" name="Rectangle 29"/>
              <p:cNvSpPr/>
              <p:nvPr/>
            </p:nvSpPr>
            <p:spPr>
              <a:xfrm>
                <a:off x="910350" y="1663700"/>
                <a:ext cx="584390" cy="158750"/>
              </a:xfrm>
              <a:prstGeom prst="rect">
                <a:avLst/>
              </a:prstGeom>
              <a:solidFill>
                <a:schemeClr val="bg1">
                  <a:lumMod val="95000"/>
                </a:schemeClr>
              </a:solid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ko-KR" altLang="en-US"/>
              </a:p>
            </p:txBody>
          </p:sp>
          <p:sp>
            <p:nvSpPr>
              <p:cNvPr id="31" name="Rectangle 30"/>
              <p:cNvSpPr/>
              <p:nvPr/>
            </p:nvSpPr>
            <p:spPr>
              <a:xfrm>
                <a:off x="910350" y="1822450"/>
                <a:ext cx="2290050" cy="3841750"/>
              </a:xfrm>
              <a:prstGeom prst="rect">
                <a:avLst/>
              </a:prstGeom>
              <a:solidFill>
                <a:schemeClr val="bg1">
                  <a:lumMod val="95000"/>
                </a:schemeClr>
              </a:solid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t"/>
              <a:lstStyle/>
              <a:p>
                <a:r>
                  <a:rPr lang="en-US" altLang="ko-KR" sz="1200" dirty="0">
                    <a:solidFill>
                      <a:schemeClr val="tx2"/>
                    </a:solidFill>
                  </a:rPr>
                  <a:t>JBoss</a:t>
                </a:r>
                <a:endParaRPr lang="ko-KR" altLang="en-US" sz="1200" dirty="0">
                  <a:solidFill>
                    <a:schemeClr val="tx2"/>
                  </a:solidFill>
                </a:endParaRPr>
              </a:p>
            </p:txBody>
          </p:sp>
          <p:sp>
            <p:nvSpPr>
              <p:cNvPr id="33" name="Rectangle 32"/>
              <p:cNvSpPr/>
              <p:nvPr/>
            </p:nvSpPr>
            <p:spPr>
              <a:xfrm>
                <a:off x="1219200" y="2070100"/>
                <a:ext cx="1828800" cy="504000"/>
              </a:xfrm>
              <a:prstGeom prst="rect">
                <a:avLst/>
              </a:prstGeom>
              <a:solidFill>
                <a:schemeClr val="bg1"/>
              </a:solid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altLang="ko-KR" sz="1100" i="1" dirty="0">
                    <a:solidFill>
                      <a:schemeClr val="tx2"/>
                    </a:solidFill>
                  </a:rPr>
                  <a:t>&lt;&lt;Web application&gt;&gt;</a:t>
                </a:r>
                <a:r>
                  <a:rPr lang="en-US" altLang="ko-KR" sz="1100" dirty="0">
                    <a:solidFill>
                      <a:schemeClr val="tx2"/>
                    </a:solidFill>
                  </a:rPr>
                  <a:t/>
                </a:r>
                <a:br>
                  <a:rPr lang="en-US" altLang="ko-KR" sz="1100" dirty="0">
                    <a:solidFill>
                      <a:schemeClr val="tx2"/>
                    </a:solidFill>
                  </a:rPr>
                </a:br>
                <a:r>
                  <a:rPr lang="en-US" altLang="ko-KR" sz="1100" dirty="0">
                    <a:solidFill>
                      <a:schemeClr val="tx2"/>
                    </a:solidFill>
                  </a:rPr>
                  <a:t>FINEOS Claims</a:t>
                </a:r>
              </a:p>
            </p:txBody>
          </p:sp>
          <p:sp>
            <p:nvSpPr>
              <p:cNvPr id="34" name="Rectangle 33"/>
              <p:cNvSpPr/>
              <p:nvPr/>
            </p:nvSpPr>
            <p:spPr>
              <a:xfrm>
                <a:off x="986550" y="2133600"/>
                <a:ext cx="396000" cy="108000"/>
              </a:xfrm>
              <a:prstGeom prst="rect">
                <a:avLst/>
              </a:prstGeom>
              <a:solidFill>
                <a:schemeClr val="bg1"/>
              </a:solid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ko-KR" altLang="en-US"/>
              </a:p>
            </p:txBody>
          </p:sp>
          <p:sp>
            <p:nvSpPr>
              <p:cNvPr id="82" name="Rectangle 81"/>
              <p:cNvSpPr/>
              <p:nvPr/>
            </p:nvSpPr>
            <p:spPr>
              <a:xfrm>
                <a:off x="1219200" y="2667000"/>
                <a:ext cx="1828800" cy="504000"/>
              </a:xfrm>
              <a:prstGeom prst="rect">
                <a:avLst/>
              </a:prstGeom>
              <a:solidFill>
                <a:schemeClr val="bg1"/>
              </a:solid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altLang="ko-KR" sz="1100" i="1" dirty="0">
                    <a:solidFill>
                      <a:schemeClr val="tx2"/>
                    </a:solidFill>
                  </a:rPr>
                  <a:t>&lt;&lt;Web application&gt;&gt;</a:t>
                </a:r>
                <a:r>
                  <a:rPr lang="en-US" altLang="ko-KR" sz="1100" dirty="0" smtClean="0">
                    <a:solidFill>
                      <a:schemeClr val="tx2"/>
                    </a:solidFill>
                  </a:rPr>
                  <a:t/>
                </a:r>
                <a:br>
                  <a:rPr lang="en-US" altLang="ko-KR" sz="1100" dirty="0" smtClean="0">
                    <a:solidFill>
                      <a:schemeClr val="tx2"/>
                    </a:solidFill>
                  </a:rPr>
                </a:br>
                <a:r>
                  <a:rPr lang="en-US" altLang="ko-KR" sz="1100" dirty="0" smtClean="0">
                    <a:solidFill>
                      <a:schemeClr val="tx2"/>
                    </a:solidFill>
                  </a:rPr>
                  <a:t>FINEOS </a:t>
                </a:r>
                <a:r>
                  <a:rPr lang="en-US" altLang="ko-KR" sz="1100" dirty="0">
                    <a:solidFill>
                      <a:schemeClr val="tx2"/>
                    </a:solidFill>
                  </a:rPr>
                  <a:t>Reports Manager</a:t>
                </a:r>
              </a:p>
            </p:txBody>
          </p:sp>
          <p:sp>
            <p:nvSpPr>
              <p:cNvPr id="83" name="Rectangle 82"/>
              <p:cNvSpPr/>
              <p:nvPr/>
            </p:nvSpPr>
            <p:spPr>
              <a:xfrm>
                <a:off x="986550" y="2730500"/>
                <a:ext cx="396000" cy="108000"/>
              </a:xfrm>
              <a:prstGeom prst="rect">
                <a:avLst/>
              </a:prstGeom>
              <a:solidFill>
                <a:schemeClr val="bg1"/>
              </a:solid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ko-KR" altLang="en-US"/>
              </a:p>
            </p:txBody>
          </p:sp>
          <p:sp>
            <p:nvSpPr>
              <p:cNvPr id="85" name="Rectangle 84"/>
              <p:cNvSpPr/>
              <p:nvPr/>
            </p:nvSpPr>
            <p:spPr>
              <a:xfrm>
                <a:off x="1219200" y="3263900"/>
                <a:ext cx="1828800" cy="504000"/>
              </a:xfrm>
              <a:prstGeom prst="rect">
                <a:avLst/>
              </a:prstGeom>
              <a:solidFill>
                <a:schemeClr val="bg1"/>
              </a:solid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altLang="ko-KR" sz="1100" i="1" dirty="0">
                    <a:solidFill>
                      <a:schemeClr val="tx2"/>
                    </a:solidFill>
                  </a:rPr>
                  <a:t>&lt;&lt;Web application&gt;&gt;</a:t>
                </a:r>
                <a:r>
                  <a:rPr lang="en-US" altLang="ko-KR" sz="1100" dirty="0" smtClean="0">
                    <a:solidFill>
                      <a:schemeClr val="tx2"/>
                    </a:solidFill>
                  </a:rPr>
                  <a:t/>
                </a:r>
                <a:br>
                  <a:rPr lang="en-US" altLang="ko-KR" sz="1100" dirty="0" smtClean="0">
                    <a:solidFill>
                      <a:schemeClr val="tx2"/>
                    </a:solidFill>
                  </a:rPr>
                </a:br>
                <a:r>
                  <a:rPr lang="en-US" altLang="ko-KR" sz="1100" dirty="0" smtClean="0">
                    <a:solidFill>
                      <a:schemeClr val="tx2"/>
                    </a:solidFill>
                  </a:rPr>
                  <a:t>FINEOS </a:t>
                </a:r>
                <a:r>
                  <a:rPr lang="en-US" altLang="ko-KR" sz="1100" dirty="0">
                    <a:solidFill>
                      <a:schemeClr val="tx2"/>
                    </a:solidFill>
                  </a:rPr>
                  <a:t>Email Manager</a:t>
                </a:r>
              </a:p>
            </p:txBody>
          </p:sp>
          <p:sp>
            <p:nvSpPr>
              <p:cNvPr id="86" name="Rectangle 85"/>
              <p:cNvSpPr/>
              <p:nvPr/>
            </p:nvSpPr>
            <p:spPr>
              <a:xfrm>
                <a:off x="986550" y="3327400"/>
                <a:ext cx="396000" cy="108000"/>
              </a:xfrm>
              <a:prstGeom prst="rect">
                <a:avLst/>
              </a:prstGeom>
              <a:solidFill>
                <a:schemeClr val="bg1"/>
              </a:solid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ko-KR" altLang="en-US"/>
              </a:p>
            </p:txBody>
          </p:sp>
          <p:sp>
            <p:nvSpPr>
              <p:cNvPr id="88" name="Rectangle 87"/>
              <p:cNvSpPr/>
              <p:nvPr/>
            </p:nvSpPr>
            <p:spPr>
              <a:xfrm>
                <a:off x="1219200" y="3860800"/>
                <a:ext cx="1828800" cy="504000"/>
              </a:xfrm>
              <a:prstGeom prst="rect">
                <a:avLst/>
              </a:prstGeom>
              <a:solidFill>
                <a:schemeClr val="bg1"/>
              </a:solid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altLang="ko-KR" sz="1100" i="1" dirty="0">
                    <a:solidFill>
                      <a:schemeClr val="tx2"/>
                    </a:solidFill>
                  </a:rPr>
                  <a:t>&lt;&lt;Web application&gt;&gt;</a:t>
                </a:r>
                <a:r>
                  <a:rPr lang="en-US" altLang="ko-KR" sz="1100" dirty="0" smtClean="0">
                    <a:solidFill>
                      <a:schemeClr val="tx2"/>
                    </a:solidFill>
                  </a:rPr>
                  <a:t/>
                </a:r>
                <a:br>
                  <a:rPr lang="en-US" altLang="ko-KR" sz="1100" dirty="0" smtClean="0">
                    <a:solidFill>
                      <a:schemeClr val="tx2"/>
                    </a:solidFill>
                  </a:rPr>
                </a:br>
                <a:r>
                  <a:rPr lang="en-US" altLang="ko-KR" sz="1100" dirty="0" smtClean="0">
                    <a:solidFill>
                      <a:schemeClr val="tx2"/>
                    </a:solidFill>
                  </a:rPr>
                  <a:t>FINEOS </a:t>
                </a:r>
                <a:r>
                  <a:rPr lang="en-US" altLang="ko-KR" sz="1100" dirty="0">
                    <a:solidFill>
                      <a:schemeClr val="tx2"/>
                    </a:solidFill>
                  </a:rPr>
                  <a:t>Services</a:t>
                </a:r>
              </a:p>
            </p:txBody>
          </p:sp>
          <p:sp>
            <p:nvSpPr>
              <p:cNvPr id="89" name="Rectangle 88"/>
              <p:cNvSpPr/>
              <p:nvPr/>
            </p:nvSpPr>
            <p:spPr>
              <a:xfrm>
                <a:off x="986550" y="3924300"/>
                <a:ext cx="396000" cy="108000"/>
              </a:xfrm>
              <a:prstGeom prst="rect">
                <a:avLst/>
              </a:prstGeom>
              <a:solidFill>
                <a:schemeClr val="bg1"/>
              </a:solid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ko-KR" altLang="en-US"/>
              </a:p>
            </p:txBody>
          </p:sp>
          <p:sp>
            <p:nvSpPr>
              <p:cNvPr id="91" name="Rectangle 90"/>
              <p:cNvSpPr/>
              <p:nvPr/>
            </p:nvSpPr>
            <p:spPr>
              <a:xfrm>
                <a:off x="1219200" y="4457700"/>
                <a:ext cx="1828800" cy="504000"/>
              </a:xfrm>
              <a:prstGeom prst="rect">
                <a:avLst/>
              </a:prstGeom>
              <a:solidFill>
                <a:schemeClr val="bg1"/>
              </a:solid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altLang="ko-KR" sz="1100" i="1" dirty="0">
                    <a:solidFill>
                      <a:schemeClr val="tx2"/>
                    </a:solidFill>
                  </a:rPr>
                  <a:t>&lt;&lt;Web application&gt;&gt;</a:t>
                </a:r>
                <a:r>
                  <a:rPr lang="en-US" altLang="ko-KR" sz="1100" dirty="0" smtClean="0">
                    <a:solidFill>
                      <a:schemeClr val="tx2"/>
                    </a:solidFill>
                  </a:rPr>
                  <a:t/>
                </a:r>
                <a:br>
                  <a:rPr lang="en-US" altLang="ko-KR" sz="1100" dirty="0" smtClean="0">
                    <a:solidFill>
                      <a:schemeClr val="tx2"/>
                    </a:solidFill>
                  </a:rPr>
                </a:br>
                <a:r>
                  <a:rPr lang="en-US" altLang="ko-KR" sz="1100" dirty="0" smtClean="0">
                    <a:solidFill>
                      <a:schemeClr val="tx2"/>
                    </a:solidFill>
                  </a:rPr>
                  <a:t>FINEOS </a:t>
                </a:r>
                <a:r>
                  <a:rPr lang="en-US" altLang="ko-KR" sz="1100" dirty="0">
                    <a:solidFill>
                      <a:schemeClr val="tx2"/>
                    </a:solidFill>
                  </a:rPr>
                  <a:t>Analytics</a:t>
                </a:r>
              </a:p>
            </p:txBody>
          </p:sp>
          <p:sp>
            <p:nvSpPr>
              <p:cNvPr id="92" name="Rectangle 91"/>
              <p:cNvSpPr/>
              <p:nvPr/>
            </p:nvSpPr>
            <p:spPr>
              <a:xfrm>
                <a:off x="986550" y="4521200"/>
                <a:ext cx="396000" cy="108000"/>
              </a:xfrm>
              <a:prstGeom prst="rect">
                <a:avLst/>
              </a:prstGeom>
              <a:solidFill>
                <a:schemeClr val="bg1"/>
              </a:solid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ko-KR" altLang="en-US"/>
              </a:p>
            </p:txBody>
          </p:sp>
          <p:sp>
            <p:nvSpPr>
              <p:cNvPr id="94" name="Rectangle 93"/>
              <p:cNvSpPr/>
              <p:nvPr/>
            </p:nvSpPr>
            <p:spPr>
              <a:xfrm>
                <a:off x="1219200" y="5054600"/>
                <a:ext cx="1828800" cy="504000"/>
              </a:xfrm>
              <a:prstGeom prst="rect">
                <a:avLst/>
              </a:prstGeom>
              <a:solidFill>
                <a:schemeClr val="bg1"/>
              </a:solid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altLang="ko-KR" sz="1100" i="1" dirty="0">
                    <a:solidFill>
                      <a:schemeClr val="tx2"/>
                    </a:solidFill>
                  </a:rPr>
                  <a:t>&lt;&lt;Web application&gt;&gt;</a:t>
                </a:r>
                <a:br>
                  <a:rPr lang="en-US" altLang="ko-KR" sz="1100" i="1" dirty="0">
                    <a:solidFill>
                      <a:schemeClr val="tx2"/>
                    </a:solidFill>
                  </a:rPr>
                </a:br>
                <a:r>
                  <a:rPr lang="en-US" altLang="ko-KR" sz="1100" dirty="0" smtClean="0">
                    <a:solidFill>
                      <a:schemeClr val="tx2"/>
                    </a:solidFill>
                  </a:rPr>
                  <a:t>FINEOS </a:t>
                </a:r>
                <a:r>
                  <a:rPr lang="en-US" altLang="ko-KR" sz="1100" dirty="0">
                    <a:solidFill>
                      <a:schemeClr val="tx2"/>
                    </a:solidFill>
                  </a:rPr>
                  <a:t>Case File</a:t>
                </a:r>
              </a:p>
            </p:txBody>
          </p:sp>
          <p:sp>
            <p:nvSpPr>
              <p:cNvPr id="95" name="Rectangle 94"/>
              <p:cNvSpPr/>
              <p:nvPr/>
            </p:nvSpPr>
            <p:spPr>
              <a:xfrm>
                <a:off x="986550" y="5118100"/>
                <a:ext cx="396000" cy="108000"/>
              </a:xfrm>
              <a:prstGeom prst="rect">
                <a:avLst/>
              </a:prstGeom>
              <a:solidFill>
                <a:schemeClr val="bg1"/>
              </a:solid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ko-KR" altLang="en-US"/>
              </a:p>
            </p:txBody>
          </p:sp>
          <p:sp>
            <p:nvSpPr>
              <p:cNvPr id="97" name="Rectangle 96"/>
              <p:cNvSpPr/>
              <p:nvPr/>
            </p:nvSpPr>
            <p:spPr>
              <a:xfrm>
                <a:off x="1219200" y="5778500"/>
                <a:ext cx="1828800" cy="504000"/>
              </a:xfrm>
              <a:prstGeom prst="rect">
                <a:avLst/>
              </a:prstGeom>
              <a:solidFill>
                <a:schemeClr val="bg1"/>
              </a:solid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altLang="ko-KR" sz="1100" i="1" dirty="0">
                    <a:solidFill>
                      <a:schemeClr val="tx2"/>
                    </a:solidFill>
                  </a:rPr>
                  <a:t>&lt;&lt;Java SE&gt;&gt;</a:t>
                </a:r>
              </a:p>
              <a:p>
                <a:pPr algn="ctr"/>
                <a:r>
                  <a:rPr lang="en-US" altLang="ko-KR" sz="1100" dirty="0">
                    <a:solidFill>
                      <a:schemeClr val="tx2"/>
                    </a:solidFill>
                  </a:rPr>
                  <a:t> </a:t>
                </a:r>
                <a:r>
                  <a:rPr lang="en-US" altLang="ko-KR" sz="1100" dirty="0" smtClean="0">
                    <a:solidFill>
                      <a:schemeClr val="tx2"/>
                    </a:solidFill>
                  </a:rPr>
                  <a:t>FINEOS Work </a:t>
                </a:r>
                <a:r>
                  <a:rPr lang="en-US" altLang="ko-KR" sz="1100" dirty="0">
                    <a:solidFill>
                      <a:schemeClr val="tx2"/>
                    </a:solidFill>
                  </a:rPr>
                  <a:t>Performer</a:t>
                </a:r>
              </a:p>
            </p:txBody>
          </p:sp>
          <p:sp>
            <p:nvSpPr>
              <p:cNvPr id="98" name="Rectangle 97"/>
              <p:cNvSpPr/>
              <p:nvPr/>
            </p:nvSpPr>
            <p:spPr>
              <a:xfrm>
                <a:off x="986550" y="5842000"/>
                <a:ext cx="396000" cy="108000"/>
              </a:xfrm>
              <a:prstGeom prst="rect">
                <a:avLst/>
              </a:prstGeom>
              <a:solidFill>
                <a:schemeClr val="bg1"/>
              </a:solid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ko-KR" altLang="en-US"/>
              </a:p>
            </p:txBody>
          </p:sp>
        </p:grpSp>
      </p:grpSp>
    </p:spTree>
    <p:extLst>
      <p:ext uri="{BB962C8B-B14F-4D97-AF65-F5344CB8AC3E}">
        <p14:creationId xmlns:p14="http://schemas.microsoft.com/office/powerpoint/2010/main" val="22079249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ltLang="ko-KR" dirty="0"/>
              <a:t>Infrastructure Architecture</a:t>
            </a:r>
            <a:endParaRPr lang="ko-KR" altLang="en-US" dirty="0"/>
          </a:p>
        </p:txBody>
      </p:sp>
      <p:sp>
        <p:nvSpPr>
          <p:cNvPr id="3" name="Text Placeholder 2"/>
          <p:cNvSpPr>
            <a:spLocks noGrp="1"/>
          </p:cNvSpPr>
          <p:nvPr>
            <p:ph type="body" sz="quarter" idx="13"/>
          </p:nvPr>
        </p:nvSpPr>
        <p:spPr>
          <a:xfrm>
            <a:off x="777000" y="819403"/>
            <a:ext cx="8352000" cy="279180"/>
          </a:xfrm>
        </p:spPr>
        <p:txBody>
          <a:bodyPr/>
          <a:lstStyle/>
          <a:p>
            <a:pPr marL="0" indent="0">
              <a:buNone/>
            </a:pPr>
            <a:r>
              <a:rPr lang="en-US" altLang="ko-KR" dirty="0" smtClean="0"/>
              <a:t>Logical deployment of application is composed of 3 options. Case 3 is recommended for Health Claims.</a:t>
            </a:r>
            <a:endParaRPr lang="ko-KR" altLang="en-US" dirty="0"/>
          </a:p>
        </p:txBody>
      </p:sp>
      <p:sp>
        <p:nvSpPr>
          <p:cNvPr id="4" name="Slide Number Placeholder 3"/>
          <p:cNvSpPr>
            <a:spLocks noGrp="1"/>
          </p:cNvSpPr>
          <p:nvPr>
            <p:ph type="sldNum" sz="quarter" idx="4"/>
          </p:nvPr>
        </p:nvSpPr>
        <p:spPr/>
        <p:txBody>
          <a:bodyPr/>
          <a:lstStyle/>
          <a:p>
            <a:fld id="{3801209A-EBCB-4229-9A21-B7869465F47A}" type="slidenum">
              <a:rPr lang="en-US" altLang="ko-KR" smtClean="0"/>
              <a:pPr/>
              <a:t>36</a:t>
            </a:fld>
            <a:r>
              <a:rPr lang="en-US" altLang="ko-KR" smtClean="0"/>
              <a:t> </a:t>
            </a:r>
            <a:endParaRPr lang="ko-KR" altLang="en-US" dirty="0"/>
          </a:p>
        </p:txBody>
      </p:sp>
      <p:sp>
        <p:nvSpPr>
          <p:cNvPr id="5" name="Rectangle 4"/>
          <p:cNvSpPr/>
          <p:nvPr/>
        </p:nvSpPr>
        <p:spPr>
          <a:xfrm>
            <a:off x="776288" y="1268412"/>
            <a:ext cx="283886" cy="2466514"/>
          </a:xfrm>
          <a:prstGeom prst="rect">
            <a:avLst/>
          </a:prstGeom>
          <a:solidFill>
            <a:schemeClr val="accent1"/>
          </a:solid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altLang="ko-KR" sz="1100" dirty="0" smtClean="0"/>
              <a:t>Deployment Options</a:t>
            </a:r>
            <a:endParaRPr lang="ko-KR" altLang="en-US" sz="1100" dirty="0"/>
          </a:p>
        </p:txBody>
      </p:sp>
      <p:sp>
        <p:nvSpPr>
          <p:cNvPr id="10" name="Rectangle 9"/>
          <p:cNvSpPr/>
          <p:nvPr/>
        </p:nvSpPr>
        <p:spPr>
          <a:xfrm>
            <a:off x="1104901" y="1268412"/>
            <a:ext cx="2628613" cy="2466514"/>
          </a:xfrm>
          <a:prstGeom prst="rect">
            <a:avLst/>
          </a:prstGeom>
          <a:solidFill>
            <a:schemeClr val="bg1"/>
          </a:solid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vert="horz" lIns="36000" tIns="18000" rIns="36000" bIns="18000" rtlCol="0" anchor="t"/>
          <a:lstStyle/>
          <a:p>
            <a:r>
              <a:rPr lang="en-US" altLang="ko-KR" sz="1000" u="sng" dirty="0" smtClean="0">
                <a:solidFill>
                  <a:schemeClr val="tx1"/>
                </a:solidFill>
                <a:latin typeface="Arial" pitchFamily="34" charset="0"/>
                <a:cs typeface="Arial" pitchFamily="34" charset="0"/>
              </a:rPr>
              <a:t>Case 1 </a:t>
            </a:r>
            <a:r>
              <a:rPr lang="en-US" altLang="ko-KR" sz="1000" u="sng" dirty="0">
                <a:solidFill>
                  <a:schemeClr val="tx1"/>
                </a:solidFill>
                <a:latin typeface="Arial" pitchFamily="34" charset="0"/>
                <a:cs typeface="Arial" pitchFamily="34" charset="0"/>
              </a:rPr>
              <a:t>: Partitioned Application</a:t>
            </a:r>
          </a:p>
        </p:txBody>
      </p:sp>
      <p:sp>
        <p:nvSpPr>
          <p:cNvPr id="14" name="Rectangle 13"/>
          <p:cNvSpPr/>
          <p:nvPr/>
        </p:nvSpPr>
        <p:spPr>
          <a:xfrm>
            <a:off x="3803001" y="1268412"/>
            <a:ext cx="2628613" cy="2466514"/>
          </a:xfrm>
          <a:prstGeom prst="rect">
            <a:avLst/>
          </a:prstGeom>
          <a:solidFill>
            <a:schemeClr val="bg1"/>
          </a:solid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vert="horz" rtlCol="0" anchor="t"/>
          <a:lstStyle/>
          <a:p>
            <a:r>
              <a:rPr lang="en-US" altLang="ko-KR" sz="1000" u="sng" dirty="0">
                <a:solidFill>
                  <a:schemeClr val="tx1"/>
                </a:solidFill>
                <a:latin typeface="Arial" pitchFamily="34" charset="0"/>
                <a:cs typeface="Arial" pitchFamily="34" charset="0"/>
              </a:rPr>
              <a:t>Case </a:t>
            </a:r>
            <a:r>
              <a:rPr lang="en-US" altLang="ko-KR" sz="1000" u="sng" dirty="0" smtClean="0">
                <a:solidFill>
                  <a:schemeClr val="tx1"/>
                </a:solidFill>
                <a:latin typeface="Arial" pitchFamily="34" charset="0"/>
                <a:cs typeface="Arial" pitchFamily="34" charset="0"/>
              </a:rPr>
              <a:t>2 </a:t>
            </a:r>
            <a:r>
              <a:rPr lang="en-US" altLang="ko-KR" sz="1000" u="sng" dirty="0">
                <a:solidFill>
                  <a:schemeClr val="tx1"/>
                </a:solidFill>
                <a:latin typeface="Arial" pitchFamily="34" charset="0"/>
                <a:cs typeface="Arial" pitchFamily="34" charset="0"/>
              </a:rPr>
              <a:t>: </a:t>
            </a:r>
            <a:r>
              <a:rPr lang="en-US" altLang="ko-KR" sz="1000" u="sng" dirty="0" smtClean="0">
                <a:solidFill>
                  <a:schemeClr val="tx1"/>
                </a:solidFill>
                <a:latin typeface="Arial" pitchFamily="34" charset="0"/>
                <a:cs typeface="Arial" pitchFamily="34" charset="0"/>
              </a:rPr>
              <a:t>Country/Entity Separation</a:t>
            </a:r>
            <a:endParaRPr lang="en-US" altLang="ko-KR" sz="1000" u="sng" dirty="0">
              <a:solidFill>
                <a:schemeClr val="tx1"/>
              </a:solidFill>
              <a:latin typeface="Arial" pitchFamily="34" charset="0"/>
              <a:cs typeface="Arial" pitchFamily="34" charset="0"/>
            </a:endParaRPr>
          </a:p>
        </p:txBody>
      </p:sp>
      <p:sp>
        <p:nvSpPr>
          <p:cNvPr id="18" name="Rectangle 17"/>
          <p:cNvSpPr/>
          <p:nvPr/>
        </p:nvSpPr>
        <p:spPr>
          <a:xfrm>
            <a:off x="6501100" y="1268412"/>
            <a:ext cx="2628613" cy="2466514"/>
          </a:xfrm>
          <a:prstGeom prst="rect">
            <a:avLst/>
          </a:prstGeom>
          <a:solidFill>
            <a:schemeClr val="bg1"/>
          </a:solid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vert="horz" rtlCol="0" anchor="t"/>
          <a:lstStyle/>
          <a:p>
            <a:r>
              <a:rPr lang="en-US" altLang="ko-KR" sz="1000" u="sng" dirty="0">
                <a:solidFill>
                  <a:schemeClr val="tx1"/>
                </a:solidFill>
                <a:latin typeface="Arial" pitchFamily="34" charset="0"/>
                <a:cs typeface="Arial" pitchFamily="34" charset="0"/>
              </a:rPr>
              <a:t>Case </a:t>
            </a:r>
            <a:r>
              <a:rPr lang="en-US" altLang="ko-KR" sz="1000" u="sng" dirty="0" smtClean="0">
                <a:solidFill>
                  <a:schemeClr val="tx1"/>
                </a:solidFill>
                <a:latin typeface="Arial" pitchFamily="34" charset="0"/>
                <a:cs typeface="Arial" pitchFamily="34" charset="0"/>
              </a:rPr>
              <a:t>3 </a:t>
            </a:r>
            <a:r>
              <a:rPr lang="en-US" altLang="ko-KR" sz="1000" u="sng" dirty="0">
                <a:solidFill>
                  <a:schemeClr val="tx1"/>
                </a:solidFill>
                <a:latin typeface="Arial" pitchFamily="34" charset="0"/>
                <a:cs typeface="Arial" pitchFamily="34" charset="0"/>
              </a:rPr>
              <a:t>: Common Application</a:t>
            </a:r>
          </a:p>
        </p:txBody>
      </p:sp>
      <p:sp>
        <p:nvSpPr>
          <p:cNvPr id="6" name="Rectangle 5"/>
          <p:cNvSpPr/>
          <p:nvPr/>
        </p:nvSpPr>
        <p:spPr>
          <a:xfrm>
            <a:off x="776288" y="3777598"/>
            <a:ext cx="283886" cy="900000"/>
          </a:xfrm>
          <a:prstGeom prst="rect">
            <a:avLst/>
          </a:prstGeom>
          <a:solidFill>
            <a:schemeClr val="accent1"/>
          </a:solid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altLang="ko-KR" sz="1100" dirty="0" smtClean="0"/>
              <a:t>Details</a:t>
            </a:r>
            <a:endParaRPr lang="ko-KR" altLang="en-US" sz="1100" dirty="0"/>
          </a:p>
        </p:txBody>
      </p:sp>
      <p:sp>
        <p:nvSpPr>
          <p:cNvPr id="11" name="Rectangle 10"/>
          <p:cNvSpPr/>
          <p:nvPr/>
        </p:nvSpPr>
        <p:spPr>
          <a:xfrm>
            <a:off x="1104901" y="3777598"/>
            <a:ext cx="2628613" cy="900000"/>
          </a:xfrm>
          <a:prstGeom prst="rect">
            <a:avLst/>
          </a:prstGeom>
          <a:solidFill>
            <a:schemeClr val="bg1"/>
          </a:solid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vert="horz" lIns="54000" tIns="36000" rIns="54000" bIns="36000" rtlCol="0" anchor="t"/>
          <a:lstStyle/>
          <a:p>
            <a:pPr marL="92075" indent="-92075">
              <a:buFont typeface="Arial" panose="020B0604020202020204" pitchFamily="34" charset="0"/>
              <a:buChar char="•"/>
            </a:pPr>
            <a:r>
              <a:rPr lang="en-US" altLang="ko-KR" sz="1000" b="0" dirty="0" smtClean="0">
                <a:solidFill>
                  <a:schemeClr val="tx1"/>
                </a:solidFill>
              </a:rPr>
              <a:t>Regional master configuration is applied to the shared application (+ separate SG, ID)</a:t>
            </a:r>
          </a:p>
          <a:p>
            <a:pPr marL="92075" indent="-92075">
              <a:buFont typeface="Arial" panose="020B0604020202020204" pitchFamily="34" charset="0"/>
              <a:buChar char="•"/>
            </a:pPr>
            <a:r>
              <a:rPr lang="en-US" altLang="ko-KR" sz="1000" b="0" dirty="0" smtClean="0">
                <a:solidFill>
                  <a:schemeClr val="tx1"/>
                </a:solidFill>
              </a:rPr>
              <a:t>Within the shared application, a logical partition is applied for complete segregate data amongst country/entity</a:t>
            </a:r>
          </a:p>
        </p:txBody>
      </p:sp>
      <p:sp>
        <p:nvSpPr>
          <p:cNvPr id="15" name="Rectangle 14"/>
          <p:cNvSpPr/>
          <p:nvPr/>
        </p:nvSpPr>
        <p:spPr>
          <a:xfrm>
            <a:off x="3803001" y="3777598"/>
            <a:ext cx="2628613" cy="900000"/>
          </a:xfrm>
          <a:prstGeom prst="rect">
            <a:avLst/>
          </a:prstGeom>
          <a:solidFill>
            <a:schemeClr val="bg1"/>
          </a:solid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54000" tIns="36000" rIns="54000" bIns="36000" numCol="1" spcCol="0" rtlCol="0" fromWordArt="0" anchor="t" anchorCtr="0" forceAA="0" compatLnSpc="1">
            <a:prstTxWarp prst="textNoShape">
              <a:avLst/>
            </a:prstTxWarp>
            <a:noAutofit/>
          </a:bodyPr>
          <a:lstStyle/>
          <a:p>
            <a:pPr marL="92075" indent="-92075">
              <a:buFont typeface="Arial" panose="020B0604020202020204" pitchFamily="34" charset="0"/>
              <a:buChar char="•"/>
            </a:pPr>
            <a:r>
              <a:rPr lang="en-US" altLang="ko-KR" sz="1000" b="0" dirty="0" smtClean="0">
                <a:solidFill>
                  <a:schemeClr val="tx1"/>
                </a:solidFill>
              </a:rPr>
              <a:t>Regional master is applied to separated instances (by country or entity)</a:t>
            </a:r>
          </a:p>
          <a:p>
            <a:pPr marL="92075" indent="-92075">
              <a:buFont typeface="Arial" panose="020B0604020202020204" pitchFamily="34" charset="0"/>
              <a:buChar char="•"/>
            </a:pPr>
            <a:r>
              <a:rPr lang="en-US" altLang="ko-KR" sz="1000" b="0" dirty="0" smtClean="0">
                <a:solidFill>
                  <a:schemeClr val="tx1"/>
                </a:solidFill>
              </a:rPr>
              <a:t>All instances are completely segregated with no infrastructure, application, data shared</a:t>
            </a:r>
            <a:endParaRPr lang="en-US" altLang="ko-KR" sz="1000" b="0" dirty="0">
              <a:solidFill>
                <a:schemeClr val="tx1"/>
              </a:solidFill>
            </a:endParaRPr>
          </a:p>
        </p:txBody>
      </p:sp>
      <p:sp>
        <p:nvSpPr>
          <p:cNvPr id="7" name="Rectangle 6"/>
          <p:cNvSpPr/>
          <p:nvPr/>
        </p:nvSpPr>
        <p:spPr>
          <a:xfrm>
            <a:off x="776288" y="4703986"/>
            <a:ext cx="283886" cy="828000"/>
          </a:xfrm>
          <a:prstGeom prst="rect">
            <a:avLst/>
          </a:prstGeom>
          <a:solidFill>
            <a:schemeClr val="accent1"/>
          </a:solid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altLang="ko-KR" sz="1100" dirty="0" smtClean="0"/>
              <a:t>Pros</a:t>
            </a:r>
            <a:endParaRPr lang="ko-KR" altLang="en-US" sz="1100" dirty="0"/>
          </a:p>
        </p:txBody>
      </p:sp>
      <p:sp>
        <p:nvSpPr>
          <p:cNvPr id="12" name="Rectangle 11"/>
          <p:cNvSpPr/>
          <p:nvPr/>
        </p:nvSpPr>
        <p:spPr>
          <a:xfrm>
            <a:off x="1104901" y="4703986"/>
            <a:ext cx="2628613" cy="828000"/>
          </a:xfrm>
          <a:prstGeom prst="rect">
            <a:avLst/>
          </a:prstGeom>
          <a:solidFill>
            <a:schemeClr val="bg1"/>
          </a:solid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54000" tIns="36000" rIns="54000" bIns="36000" numCol="1" spcCol="0" rtlCol="0" fromWordArt="0" anchor="t" anchorCtr="0" forceAA="0" compatLnSpc="1">
            <a:prstTxWarp prst="textNoShape">
              <a:avLst/>
            </a:prstTxWarp>
            <a:noAutofit/>
          </a:bodyPr>
          <a:lstStyle/>
          <a:p>
            <a:pPr marL="92075" indent="-92075">
              <a:buFont typeface="Arial" panose="020B0604020202020204" pitchFamily="34" charset="0"/>
              <a:buChar char="•"/>
            </a:pPr>
            <a:r>
              <a:rPr lang="en-US" altLang="ko-KR" sz="1000" b="0" dirty="0" smtClean="0">
                <a:solidFill>
                  <a:schemeClr val="tx1"/>
                </a:solidFill>
              </a:rPr>
              <a:t>Best leverages most of FINEOS out-of-box functionalities with minimal customization resulting in minimized maintenance costs</a:t>
            </a:r>
            <a:endParaRPr lang="en-US" altLang="ko-KR" sz="1000" b="0" dirty="0">
              <a:solidFill>
                <a:schemeClr val="tx1"/>
              </a:solidFill>
            </a:endParaRPr>
          </a:p>
        </p:txBody>
      </p:sp>
      <p:sp>
        <p:nvSpPr>
          <p:cNvPr id="16" name="Rectangle 15"/>
          <p:cNvSpPr/>
          <p:nvPr/>
        </p:nvSpPr>
        <p:spPr>
          <a:xfrm>
            <a:off x="3803001" y="4703986"/>
            <a:ext cx="2628613" cy="828000"/>
          </a:xfrm>
          <a:prstGeom prst="rect">
            <a:avLst/>
          </a:prstGeom>
          <a:solidFill>
            <a:schemeClr val="bg1"/>
          </a:solid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54000" tIns="36000" rIns="54000" bIns="36000" numCol="1" spcCol="0" rtlCol="0" fromWordArt="0" anchor="t" anchorCtr="0" forceAA="0" compatLnSpc="1">
            <a:prstTxWarp prst="textNoShape">
              <a:avLst/>
            </a:prstTxWarp>
            <a:noAutofit/>
          </a:bodyPr>
          <a:lstStyle/>
          <a:p>
            <a:pPr marL="92075" indent="-92075">
              <a:buFont typeface="Arial" panose="020B0604020202020204" pitchFamily="34" charset="0"/>
              <a:buChar char="•"/>
            </a:pPr>
            <a:r>
              <a:rPr lang="en-US" altLang="ko-KR" sz="1000" b="0" dirty="0" smtClean="0">
                <a:solidFill>
                  <a:schemeClr val="tx1"/>
                </a:solidFill>
              </a:rPr>
              <a:t>Availability of country/entity specific configurations due to separated analysis, development, and implementation</a:t>
            </a:r>
          </a:p>
          <a:p>
            <a:pPr marL="92075" indent="-92075">
              <a:buFont typeface="Arial" panose="020B0604020202020204" pitchFamily="34" charset="0"/>
              <a:buChar char="•"/>
            </a:pPr>
            <a:r>
              <a:rPr lang="en-US" altLang="ko-KR" sz="1000" b="0" dirty="0" smtClean="0">
                <a:solidFill>
                  <a:schemeClr val="tx1"/>
                </a:solidFill>
              </a:rPr>
              <a:t>Capable for single deployment instance</a:t>
            </a:r>
            <a:endParaRPr lang="en-US" altLang="ko-KR" sz="1000" b="0" dirty="0">
              <a:solidFill>
                <a:schemeClr val="tx1"/>
              </a:solidFill>
            </a:endParaRPr>
          </a:p>
        </p:txBody>
      </p:sp>
      <p:sp>
        <p:nvSpPr>
          <p:cNvPr id="20" name="Rectangle 19"/>
          <p:cNvSpPr/>
          <p:nvPr/>
        </p:nvSpPr>
        <p:spPr>
          <a:xfrm>
            <a:off x="6501100" y="4703986"/>
            <a:ext cx="2628613" cy="828000"/>
          </a:xfrm>
          <a:prstGeom prst="rect">
            <a:avLst/>
          </a:prstGeom>
          <a:solidFill>
            <a:schemeClr val="bg1"/>
          </a:solid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54000" tIns="36000" rIns="54000" bIns="36000" numCol="1" spcCol="0" rtlCol="0" fromWordArt="0" anchor="t" anchorCtr="0" forceAA="0" compatLnSpc="1">
            <a:prstTxWarp prst="textNoShape">
              <a:avLst/>
            </a:prstTxWarp>
            <a:noAutofit/>
          </a:bodyPr>
          <a:lstStyle/>
          <a:p>
            <a:pPr marL="92075" indent="-92075">
              <a:buFont typeface="Arial" panose="020B0604020202020204" pitchFamily="34" charset="0"/>
              <a:buChar char="•"/>
            </a:pPr>
            <a:r>
              <a:rPr lang="en-US" altLang="ko-KR" sz="1000" b="0" dirty="0" smtClean="0">
                <a:solidFill>
                  <a:schemeClr val="tx1"/>
                </a:solidFill>
              </a:rPr>
              <a:t>Maximum flexibility (entity specific)</a:t>
            </a:r>
          </a:p>
          <a:p>
            <a:pPr marL="92075" indent="-92075">
              <a:buFont typeface="Arial" panose="020B0604020202020204" pitchFamily="34" charset="0"/>
              <a:buChar char="•"/>
            </a:pPr>
            <a:r>
              <a:rPr lang="en-US" altLang="ko-KR" sz="1000" b="0" dirty="0">
                <a:solidFill>
                  <a:schemeClr val="tx1"/>
                </a:solidFill>
              </a:rPr>
              <a:t>Capable of risk mitigation through applying lessons learned from previous </a:t>
            </a:r>
            <a:r>
              <a:rPr lang="en-US" altLang="ko-KR" sz="1000" b="0" dirty="0" smtClean="0">
                <a:solidFill>
                  <a:schemeClr val="tx1"/>
                </a:solidFill>
              </a:rPr>
              <a:t>entity/ies</a:t>
            </a:r>
            <a:endParaRPr lang="en-US" altLang="ko-KR" sz="1000" b="0" dirty="0">
              <a:solidFill>
                <a:schemeClr val="tx1"/>
              </a:solidFill>
            </a:endParaRPr>
          </a:p>
        </p:txBody>
      </p:sp>
      <p:sp>
        <p:nvSpPr>
          <p:cNvPr id="8" name="Rectangle 7"/>
          <p:cNvSpPr/>
          <p:nvPr/>
        </p:nvSpPr>
        <p:spPr>
          <a:xfrm>
            <a:off x="776288" y="5558375"/>
            <a:ext cx="283886" cy="828000"/>
          </a:xfrm>
          <a:prstGeom prst="rect">
            <a:avLst/>
          </a:prstGeom>
          <a:solidFill>
            <a:schemeClr val="accent1"/>
          </a:solid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altLang="ko-KR" sz="1100" dirty="0" smtClean="0"/>
              <a:t>Cons</a:t>
            </a:r>
            <a:endParaRPr lang="ko-KR" altLang="en-US" sz="1100" dirty="0"/>
          </a:p>
        </p:txBody>
      </p:sp>
      <p:sp>
        <p:nvSpPr>
          <p:cNvPr id="13" name="Rectangle 12"/>
          <p:cNvSpPr/>
          <p:nvPr/>
        </p:nvSpPr>
        <p:spPr>
          <a:xfrm>
            <a:off x="1104901" y="5558375"/>
            <a:ext cx="2628613" cy="828000"/>
          </a:xfrm>
          <a:prstGeom prst="rect">
            <a:avLst/>
          </a:prstGeom>
          <a:solidFill>
            <a:schemeClr val="bg1"/>
          </a:solid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54000" tIns="36000" rIns="54000" bIns="36000" numCol="1" spcCol="0" rtlCol="0" fromWordArt="0" anchor="t" anchorCtr="0" forceAA="0" compatLnSpc="1">
            <a:prstTxWarp prst="textNoShape">
              <a:avLst/>
            </a:prstTxWarp>
            <a:noAutofit/>
          </a:bodyPr>
          <a:lstStyle/>
          <a:p>
            <a:pPr marL="92075" indent="-92075">
              <a:buFont typeface="Arial" panose="020B0604020202020204" pitchFamily="34" charset="0"/>
              <a:buChar char="•"/>
            </a:pPr>
            <a:r>
              <a:rPr lang="en-US" altLang="ko-KR" sz="1000" b="0" dirty="0" smtClean="0">
                <a:solidFill>
                  <a:schemeClr val="tx1"/>
                </a:solidFill>
              </a:rPr>
              <a:t>Duplicated customer info across </a:t>
            </a:r>
            <a:r>
              <a:rPr lang="en-US" altLang="ko-KR" sz="1000" b="0" dirty="0">
                <a:solidFill>
                  <a:schemeClr val="tx1"/>
                </a:solidFill>
              </a:rPr>
              <a:t>partitions</a:t>
            </a:r>
          </a:p>
          <a:p>
            <a:pPr marL="92075" indent="-92075">
              <a:buFont typeface="Arial" panose="020B0604020202020204" pitchFamily="34" charset="0"/>
              <a:buChar char="•"/>
            </a:pPr>
            <a:r>
              <a:rPr lang="en-US" altLang="ko-KR" sz="1000" b="0" dirty="0">
                <a:solidFill>
                  <a:schemeClr val="tx1"/>
                </a:solidFill>
              </a:rPr>
              <a:t>Users require multiple </a:t>
            </a:r>
            <a:r>
              <a:rPr lang="en-US" altLang="ko-KR" sz="1000" b="0" dirty="0" smtClean="0">
                <a:solidFill>
                  <a:schemeClr val="tx1"/>
                </a:solidFill>
              </a:rPr>
              <a:t>identities</a:t>
            </a:r>
          </a:p>
          <a:p>
            <a:pPr marL="92075" indent="-92075">
              <a:buFont typeface="Arial" panose="020B0604020202020204" pitchFamily="34" charset="0"/>
              <a:buChar char="•"/>
            </a:pPr>
            <a:r>
              <a:rPr lang="en-US" altLang="ko-KR" sz="1000" b="0" dirty="0" smtClean="0">
                <a:solidFill>
                  <a:schemeClr val="tx1"/>
                </a:solidFill>
              </a:rPr>
              <a:t>Entity specific masters need individual management efforts</a:t>
            </a:r>
          </a:p>
        </p:txBody>
      </p:sp>
      <p:sp>
        <p:nvSpPr>
          <p:cNvPr id="17" name="Rectangle 16"/>
          <p:cNvSpPr/>
          <p:nvPr/>
        </p:nvSpPr>
        <p:spPr>
          <a:xfrm>
            <a:off x="3803001" y="5558375"/>
            <a:ext cx="2628613" cy="828000"/>
          </a:xfrm>
          <a:prstGeom prst="rect">
            <a:avLst/>
          </a:prstGeom>
          <a:solidFill>
            <a:schemeClr val="bg1"/>
          </a:solid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54000" tIns="36000" rIns="54000" bIns="36000" numCol="1" spcCol="0" rtlCol="0" fromWordArt="0" anchor="t" anchorCtr="0" forceAA="0" compatLnSpc="1">
            <a:prstTxWarp prst="textNoShape">
              <a:avLst/>
            </a:prstTxWarp>
            <a:noAutofit/>
          </a:bodyPr>
          <a:lstStyle/>
          <a:p>
            <a:pPr marL="92075" indent="-92075">
              <a:buFont typeface="Arial" panose="020B0604020202020204" pitchFamily="34" charset="0"/>
              <a:buChar char="•"/>
            </a:pPr>
            <a:r>
              <a:rPr lang="en-US" altLang="ko-KR" sz="1000" b="0" dirty="0" smtClean="0">
                <a:solidFill>
                  <a:schemeClr val="tx1"/>
                </a:solidFill>
              </a:rPr>
              <a:t>Duplicated customer, provider info across country/entity instances (extra mapping efforts)</a:t>
            </a:r>
          </a:p>
          <a:p>
            <a:pPr marL="92075" indent="-92075">
              <a:buFont typeface="Arial" panose="020B0604020202020204" pitchFamily="34" charset="0"/>
              <a:buChar char="•"/>
            </a:pPr>
            <a:r>
              <a:rPr lang="en-US" altLang="ko-KR" sz="1000" b="0" dirty="0" smtClean="0">
                <a:solidFill>
                  <a:schemeClr val="tx1"/>
                </a:solidFill>
              </a:rPr>
              <a:t>Claims does not have member single view interacting with multiple countries/entities</a:t>
            </a:r>
          </a:p>
        </p:txBody>
      </p:sp>
      <p:sp>
        <p:nvSpPr>
          <p:cNvPr id="21" name="Rectangle 20"/>
          <p:cNvSpPr/>
          <p:nvPr/>
        </p:nvSpPr>
        <p:spPr>
          <a:xfrm>
            <a:off x="6501100" y="5558375"/>
            <a:ext cx="2628613" cy="828000"/>
          </a:xfrm>
          <a:prstGeom prst="rect">
            <a:avLst/>
          </a:prstGeom>
          <a:solidFill>
            <a:schemeClr val="bg1"/>
          </a:solid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54000" tIns="36000" rIns="54000" bIns="36000" numCol="1" spcCol="0" rtlCol="0" fromWordArt="0" anchor="t" anchorCtr="0" forceAA="0" compatLnSpc="1">
            <a:prstTxWarp prst="textNoShape">
              <a:avLst/>
            </a:prstTxWarp>
            <a:noAutofit/>
          </a:bodyPr>
          <a:lstStyle/>
          <a:p>
            <a:pPr marL="92075" indent="-92075">
              <a:buFont typeface="Arial" panose="020B0604020202020204" pitchFamily="34" charset="0"/>
              <a:buChar char="•"/>
            </a:pPr>
            <a:r>
              <a:rPr lang="en-US" altLang="ko-KR" sz="1000" b="0" dirty="0" smtClean="0">
                <a:solidFill>
                  <a:schemeClr val="tx1"/>
                </a:solidFill>
              </a:rPr>
              <a:t>Entity </a:t>
            </a:r>
            <a:r>
              <a:rPr lang="en-US" altLang="ko-KR" sz="1000" b="0" dirty="0">
                <a:solidFill>
                  <a:schemeClr val="tx1"/>
                </a:solidFill>
              </a:rPr>
              <a:t>specific masters need individual management </a:t>
            </a:r>
            <a:r>
              <a:rPr lang="en-US" altLang="ko-KR" sz="1000" b="0" dirty="0" smtClean="0">
                <a:solidFill>
                  <a:schemeClr val="tx1"/>
                </a:solidFill>
              </a:rPr>
              <a:t>efforts</a:t>
            </a:r>
            <a:endParaRPr lang="en-US" altLang="ko-KR" sz="1000" b="0" dirty="0">
              <a:solidFill>
                <a:schemeClr val="tx1"/>
              </a:solidFill>
            </a:endParaRPr>
          </a:p>
        </p:txBody>
      </p:sp>
      <p:sp>
        <p:nvSpPr>
          <p:cNvPr id="338" name="Rectangle 337"/>
          <p:cNvSpPr/>
          <p:nvPr/>
        </p:nvSpPr>
        <p:spPr>
          <a:xfrm>
            <a:off x="6473099" y="1242060"/>
            <a:ext cx="2682263" cy="5166042"/>
          </a:xfrm>
          <a:prstGeom prst="rect">
            <a:avLst/>
          </a:prstGeom>
          <a:noFill/>
          <a:ln w="28575">
            <a:solidFill>
              <a:srgbClr val="C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ko-KR" altLang="en-US"/>
          </a:p>
        </p:txBody>
      </p:sp>
      <p:grpSp>
        <p:nvGrpSpPr>
          <p:cNvPr id="24" name="Group 23"/>
          <p:cNvGrpSpPr/>
          <p:nvPr/>
        </p:nvGrpSpPr>
        <p:grpSpPr>
          <a:xfrm>
            <a:off x="1172863" y="1498600"/>
            <a:ext cx="2492689" cy="2160000"/>
            <a:chOff x="1172863" y="1498600"/>
            <a:chExt cx="2492689" cy="2160000"/>
          </a:xfrm>
        </p:grpSpPr>
        <p:cxnSp>
          <p:nvCxnSpPr>
            <p:cNvPr id="221" name="Straight Arrow Connector 2"/>
            <p:cNvCxnSpPr>
              <a:stCxn id="227" idx="2"/>
              <a:endCxn id="248" idx="0"/>
            </p:cNvCxnSpPr>
            <p:nvPr/>
          </p:nvCxnSpPr>
          <p:spPr>
            <a:xfrm rot="5400000">
              <a:off x="1926575" y="2410015"/>
              <a:ext cx="699654" cy="285612"/>
            </a:xfrm>
            <a:prstGeom prst="bentConnector3">
              <a:avLst>
                <a:gd name="adj1" fmla="val 50000"/>
              </a:avLst>
            </a:prstGeom>
            <a:ln w="76200">
              <a:solidFill>
                <a:schemeClr val="accent1">
                  <a:lumMod val="40000"/>
                  <a:lumOff val="60000"/>
                </a:schemeClr>
              </a:solidFill>
              <a:tailEnd type="triangle" w="lg" len="sm"/>
            </a:ln>
            <a:effectLst/>
          </p:spPr>
          <p:style>
            <a:lnRef idx="2">
              <a:schemeClr val="accent1"/>
            </a:lnRef>
            <a:fillRef idx="0">
              <a:schemeClr val="accent1"/>
            </a:fillRef>
            <a:effectRef idx="1">
              <a:schemeClr val="accent1"/>
            </a:effectRef>
            <a:fontRef idx="minor">
              <a:schemeClr val="tx1"/>
            </a:fontRef>
          </p:style>
        </p:cxnSp>
        <p:cxnSp>
          <p:nvCxnSpPr>
            <p:cNvPr id="236" name="Straight Arrow Connector 2"/>
            <p:cNvCxnSpPr>
              <a:stCxn id="227" idx="2"/>
              <a:endCxn id="306" idx="0"/>
            </p:cNvCxnSpPr>
            <p:nvPr/>
          </p:nvCxnSpPr>
          <p:spPr>
            <a:xfrm rot="16200000" flipH="1">
              <a:off x="2560929" y="2061273"/>
              <a:ext cx="699654" cy="983096"/>
            </a:xfrm>
            <a:prstGeom prst="bentConnector3">
              <a:avLst>
                <a:gd name="adj1" fmla="val 50000"/>
              </a:avLst>
            </a:prstGeom>
            <a:ln w="76200">
              <a:solidFill>
                <a:schemeClr val="accent1">
                  <a:lumMod val="40000"/>
                  <a:lumOff val="60000"/>
                </a:schemeClr>
              </a:solidFill>
              <a:tailEnd type="triangle" w="lg" len="sm"/>
            </a:ln>
            <a:effectLst/>
          </p:spPr>
          <p:style>
            <a:lnRef idx="2">
              <a:schemeClr val="accent1"/>
            </a:lnRef>
            <a:fillRef idx="0">
              <a:schemeClr val="accent1"/>
            </a:fillRef>
            <a:effectRef idx="1">
              <a:schemeClr val="accent1"/>
            </a:effectRef>
            <a:fontRef idx="minor">
              <a:schemeClr val="tx1"/>
            </a:fontRef>
          </p:style>
        </p:cxnSp>
        <p:grpSp>
          <p:nvGrpSpPr>
            <p:cNvPr id="88" name="Group 87"/>
            <p:cNvGrpSpPr/>
            <p:nvPr/>
          </p:nvGrpSpPr>
          <p:grpSpPr>
            <a:xfrm>
              <a:off x="1172863" y="2902648"/>
              <a:ext cx="1921464" cy="755952"/>
              <a:chOff x="1172863" y="2915175"/>
              <a:chExt cx="1921464" cy="734292"/>
            </a:xfrm>
          </p:grpSpPr>
          <p:sp>
            <p:nvSpPr>
              <p:cNvPr id="248" name="Rectangle 247"/>
              <p:cNvSpPr/>
              <p:nvPr/>
            </p:nvSpPr>
            <p:spPr>
              <a:xfrm>
                <a:off x="1172863" y="2915175"/>
                <a:ext cx="1921464" cy="734292"/>
              </a:xfrm>
              <a:prstGeom prst="rect">
                <a:avLst/>
              </a:prstGeom>
              <a:ln w="9525"/>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lstStyle/>
              <a:p>
                <a:r>
                  <a:rPr lang="en-GB" sz="700" dirty="0" smtClean="0"/>
                  <a:t>Shared (w/ partitions)</a:t>
                </a:r>
                <a:endParaRPr lang="en-GB" sz="700" dirty="0"/>
              </a:p>
            </p:txBody>
          </p:sp>
          <p:grpSp>
            <p:nvGrpSpPr>
              <p:cNvPr id="283" name="Group 282"/>
              <p:cNvGrpSpPr/>
              <p:nvPr/>
            </p:nvGrpSpPr>
            <p:grpSpPr>
              <a:xfrm>
                <a:off x="1219854" y="3130292"/>
                <a:ext cx="1828146" cy="469096"/>
                <a:chOff x="-2747037" y="1082719"/>
                <a:chExt cx="2235784" cy="432000"/>
              </a:xfrm>
            </p:grpSpPr>
            <p:grpSp>
              <p:nvGrpSpPr>
                <p:cNvPr id="284" name="Group 283"/>
                <p:cNvGrpSpPr/>
                <p:nvPr/>
              </p:nvGrpSpPr>
              <p:grpSpPr>
                <a:xfrm>
                  <a:off x="-2747037" y="1082719"/>
                  <a:ext cx="2235784" cy="216000"/>
                  <a:chOff x="-2763950" y="1082719"/>
                  <a:chExt cx="2669130" cy="216000"/>
                </a:xfrm>
              </p:grpSpPr>
              <p:sp>
                <p:nvSpPr>
                  <p:cNvPr id="286" name="Rectangle 285"/>
                  <p:cNvSpPr/>
                  <p:nvPr/>
                </p:nvSpPr>
                <p:spPr>
                  <a:xfrm>
                    <a:off x="-2763950" y="1082719"/>
                    <a:ext cx="533826" cy="216000"/>
                  </a:xfrm>
                  <a:prstGeom prst="rect">
                    <a:avLst/>
                  </a:prstGeom>
                  <a:ln/>
                </p:spPr>
                <p:style>
                  <a:lnRef idx="2">
                    <a:schemeClr val="accent1"/>
                  </a:lnRef>
                  <a:fillRef idx="1">
                    <a:schemeClr val="lt1"/>
                  </a:fillRef>
                  <a:effectRef idx="0">
                    <a:schemeClr val="accent1"/>
                  </a:effectRef>
                  <a:fontRef idx="minor">
                    <a:schemeClr val="dk1"/>
                  </a:fontRef>
                </p:style>
                <p:txBody>
                  <a:bodyPr lIns="36000" tIns="36000" rIns="36000" bIns="36000" rtlCol="0" anchor="ctr"/>
                  <a:lstStyle/>
                  <a:p>
                    <a:pPr algn="ctr"/>
                    <a:r>
                      <a:rPr lang="en-GB" sz="700" dirty="0" smtClean="0"/>
                      <a:t>HK </a:t>
                    </a:r>
                    <a:r>
                      <a:rPr lang="en-GB" sz="500" dirty="0" smtClean="0"/>
                      <a:t>(+MA)</a:t>
                    </a:r>
                    <a:endParaRPr lang="en-GB" sz="500" dirty="0"/>
                  </a:p>
                </p:txBody>
              </p:sp>
              <p:sp>
                <p:nvSpPr>
                  <p:cNvPr id="287" name="Rectangle 286"/>
                  <p:cNvSpPr/>
                  <p:nvPr/>
                </p:nvSpPr>
                <p:spPr>
                  <a:xfrm>
                    <a:off x="-2230124" y="1082719"/>
                    <a:ext cx="533826" cy="216000"/>
                  </a:xfrm>
                  <a:prstGeom prst="rect">
                    <a:avLst/>
                  </a:prstGeom>
                  <a:ln/>
                </p:spPr>
                <p:style>
                  <a:lnRef idx="2">
                    <a:schemeClr val="accent1"/>
                  </a:lnRef>
                  <a:fillRef idx="1">
                    <a:schemeClr val="lt1"/>
                  </a:fillRef>
                  <a:effectRef idx="0">
                    <a:schemeClr val="accent1"/>
                  </a:effectRef>
                  <a:fontRef idx="minor">
                    <a:schemeClr val="dk1"/>
                  </a:fontRef>
                </p:style>
                <p:txBody>
                  <a:bodyPr lIns="36000" tIns="36000" rIns="36000" bIns="36000" rtlCol="0" anchor="ctr"/>
                  <a:lstStyle/>
                  <a:p>
                    <a:pPr algn="ctr"/>
                    <a:r>
                      <a:rPr lang="en-GB" sz="700" dirty="0" smtClean="0"/>
                      <a:t>MY</a:t>
                    </a:r>
                    <a:endParaRPr lang="en-GB" sz="700" dirty="0"/>
                  </a:p>
                </p:txBody>
              </p:sp>
              <p:sp>
                <p:nvSpPr>
                  <p:cNvPr id="288" name="Rectangle 287"/>
                  <p:cNvSpPr/>
                  <p:nvPr/>
                </p:nvSpPr>
                <p:spPr>
                  <a:xfrm>
                    <a:off x="-1696298" y="1082719"/>
                    <a:ext cx="533826" cy="216000"/>
                  </a:xfrm>
                  <a:prstGeom prst="rect">
                    <a:avLst/>
                  </a:prstGeom>
                  <a:ln/>
                </p:spPr>
                <p:style>
                  <a:lnRef idx="2">
                    <a:schemeClr val="accent1"/>
                  </a:lnRef>
                  <a:fillRef idx="1">
                    <a:schemeClr val="lt1"/>
                  </a:fillRef>
                  <a:effectRef idx="0">
                    <a:schemeClr val="accent1"/>
                  </a:effectRef>
                  <a:fontRef idx="minor">
                    <a:schemeClr val="dk1"/>
                  </a:fontRef>
                </p:style>
                <p:txBody>
                  <a:bodyPr lIns="36000" tIns="36000" rIns="36000" bIns="36000" rtlCol="0" anchor="ctr"/>
                  <a:lstStyle/>
                  <a:p>
                    <a:pPr algn="ctr"/>
                    <a:r>
                      <a:rPr lang="en-GB" sz="700" dirty="0" smtClean="0"/>
                      <a:t>TH</a:t>
                    </a:r>
                    <a:endParaRPr lang="en-GB" sz="700" dirty="0"/>
                  </a:p>
                </p:txBody>
              </p:sp>
              <p:sp>
                <p:nvSpPr>
                  <p:cNvPr id="289" name="Rectangle 288"/>
                  <p:cNvSpPr/>
                  <p:nvPr/>
                </p:nvSpPr>
                <p:spPr>
                  <a:xfrm>
                    <a:off x="-1162472" y="1082719"/>
                    <a:ext cx="533826" cy="216000"/>
                  </a:xfrm>
                  <a:prstGeom prst="rect">
                    <a:avLst/>
                  </a:prstGeom>
                  <a:ln/>
                </p:spPr>
                <p:style>
                  <a:lnRef idx="2">
                    <a:schemeClr val="accent1"/>
                  </a:lnRef>
                  <a:fillRef idx="1">
                    <a:schemeClr val="lt1"/>
                  </a:fillRef>
                  <a:effectRef idx="0">
                    <a:schemeClr val="accent1"/>
                  </a:effectRef>
                  <a:fontRef idx="minor">
                    <a:schemeClr val="dk1"/>
                  </a:fontRef>
                </p:style>
                <p:txBody>
                  <a:bodyPr lIns="36000" tIns="36000" rIns="36000" bIns="36000" rtlCol="0" anchor="ctr"/>
                  <a:lstStyle/>
                  <a:p>
                    <a:pPr algn="ctr"/>
                    <a:r>
                      <a:rPr lang="en-GB" sz="700" dirty="0" smtClean="0"/>
                      <a:t>IN</a:t>
                    </a:r>
                    <a:endParaRPr lang="en-GB" sz="700" dirty="0"/>
                  </a:p>
                </p:txBody>
              </p:sp>
              <p:sp>
                <p:nvSpPr>
                  <p:cNvPr id="588" name="Rectangle 587"/>
                  <p:cNvSpPr/>
                  <p:nvPr/>
                </p:nvSpPr>
                <p:spPr>
                  <a:xfrm>
                    <a:off x="-628646" y="1082719"/>
                    <a:ext cx="533826" cy="216000"/>
                  </a:xfrm>
                  <a:prstGeom prst="rect">
                    <a:avLst/>
                  </a:prstGeom>
                  <a:ln/>
                </p:spPr>
                <p:style>
                  <a:lnRef idx="2">
                    <a:schemeClr val="accent1"/>
                  </a:lnRef>
                  <a:fillRef idx="1">
                    <a:schemeClr val="lt1"/>
                  </a:fillRef>
                  <a:effectRef idx="0">
                    <a:schemeClr val="accent1"/>
                  </a:effectRef>
                  <a:fontRef idx="minor">
                    <a:schemeClr val="dk1"/>
                  </a:fontRef>
                </p:style>
                <p:txBody>
                  <a:bodyPr lIns="36000" tIns="36000" rIns="36000" bIns="36000" rtlCol="0" anchor="ctr"/>
                  <a:lstStyle/>
                  <a:p>
                    <a:pPr algn="ctr"/>
                    <a:r>
                      <a:rPr lang="en-GB" sz="700" dirty="0" smtClean="0"/>
                      <a:t>SG</a:t>
                    </a:r>
                    <a:endParaRPr lang="en-GB" sz="700" dirty="0"/>
                  </a:p>
                </p:txBody>
              </p:sp>
            </p:grpSp>
            <p:sp>
              <p:nvSpPr>
                <p:cNvPr id="285" name="Rectangle 284"/>
                <p:cNvSpPr/>
                <p:nvPr/>
              </p:nvSpPr>
              <p:spPr>
                <a:xfrm>
                  <a:off x="-2747037" y="1298719"/>
                  <a:ext cx="2235784" cy="216000"/>
                </a:xfrm>
                <a:prstGeom prst="rect">
                  <a:avLst/>
                </a:prstGeom>
                <a:ln/>
              </p:spPr>
              <p:style>
                <a:lnRef idx="2">
                  <a:schemeClr val="accent1"/>
                </a:lnRef>
                <a:fillRef idx="1">
                  <a:schemeClr val="lt1"/>
                </a:fillRef>
                <a:effectRef idx="0">
                  <a:schemeClr val="accent1"/>
                </a:effectRef>
                <a:fontRef idx="minor">
                  <a:schemeClr val="dk1"/>
                </a:fontRef>
              </p:style>
              <p:txBody>
                <a:bodyPr lIns="36000" tIns="36000" rIns="36000" bIns="36000" rtlCol="0" anchor="ctr"/>
                <a:lstStyle/>
                <a:p>
                  <a:pPr algn="ctr"/>
                  <a:r>
                    <a:rPr lang="en-GB" sz="700" dirty="0" smtClean="0"/>
                    <a:t>Common</a:t>
                  </a:r>
                  <a:endParaRPr lang="en-GB" sz="700" dirty="0"/>
                </a:p>
              </p:txBody>
            </p:sp>
          </p:grpSp>
        </p:grpSp>
        <p:grpSp>
          <p:nvGrpSpPr>
            <p:cNvPr id="305" name="Group 304"/>
            <p:cNvGrpSpPr/>
            <p:nvPr/>
          </p:nvGrpSpPr>
          <p:grpSpPr>
            <a:xfrm>
              <a:off x="3139054" y="2902648"/>
              <a:ext cx="526498" cy="755952"/>
              <a:chOff x="-2209282" y="2204997"/>
              <a:chExt cx="817253" cy="845340"/>
            </a:xfrm>
          </p:grpSpPr>
          <p:sp>
            <p:nvSpPr>
              <p:cNvPr id="306" name="Rectangle 305"/>
              <p:cNvSpPr/>
              <p:nvPr/>
            </p:nvSpPr>
            <p:spPr>
              <a:xfrm>
                <a:off x="-2209282" y="2204997"/>
                <a:ext cx="817253" cy="845340"/>
              </a:xfrm>
              <a:prstGeom prst="rect">
                <a:avLst/>
              </a:prstGeom>
              <a:ln w="9525"/>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lstStyle/>
              <a:p>
                <a:r>
                  <a:rPr lang="en-GB" altLang="ko-KR" sz="700" dirty="0"/>
                  <a:t>Separate</a:t>
                </a:r>
              </a:p>
            </p:txBody>
          </p:sp>
          <p:grpSp>
            <p:nvGrpSpPr>
              <p:cNvPr id="307" name="Group 306"/>
              <p:cNvGrpSpPr/>
              <p:nvPr/>
            </p:nvGrpSpPr>
            <p:grpSpPr>
              <a:xfrm>
                <a:off x="-2140164" y="2452647"/>
                <a:ext cx="679016" cy="540038"/>
                <a:chOff x="-2747038" y="1082719"/>
                <a:chExt cx="627060" cy="432000"/>
              </a:xfrm>
            </p:grpSpPr>
            <p:sp>
              <p:nvSpPr>
                <p:cNvPr id="308" name="Rectangle 307"/>
                <p:cNvSpPr/>
                <p:nvPr/>
              </p:nvSpPr>
              <p:spPr>
                <a:xfrm>
                  <a:off x="-2747038" y="1082719"/>
                  <a:ext cx="627059" cy="216000"/>
                </a:xfrm>
                <a:prstGeom prst="rect">
                  <a:avLst/>
                </a:prstGeom>
                <a:ln/>
              </p:spPr>
              <p:style>
                <a:lnRef idx="2">
                  <a:schemeClr val="accent1"/>
                </a:lnRef>
                <a:fillRef idx="1">
                  <a:schemeClr val="lt1"/>
                </a:fillRef>
                <a:effectRef idx="0">
                  <a:schemeClr val="accent1"/>
                </a:effectRef>
                <a:fontRef idx="minor">
                  <a:schemeClr val="dk1"/>
                </a:fontRef>
              </p:style>
              <p:txBody>
                <a:bodyPr lIns="36000" tIns="36000" rIns="36000" bIns="36000" rtlCol="0" anchor="ctr"/>
                <a:lstStyle/>
                <a:p>
                  <a:pPr algn="ctr"/>
                  <a:r>
                    <a:rPr lang="en-GB" sz="700" dirty="0" smtClean="0"/>
                    <a:t>ID</a:t>
                  </a:r>
                  <a:endParaRPr lang="en-GB" sz="700" dirty="0"/>
                </a:p>
              </p:txBody>
            </p:sp>
            <p:sp>
              <p:nvSpPr>
                <p:cNvPr id="309" name="Rectangle 308"/>
                <p:cNvSpPr/>
                <p:nvPr/>
              </p:nvSpPr>
              <p:spPr>
                <a:xfrm>
                  <a:off x="-2747036" y="1298719"/>
                  <a:ext cx="627058" cy="216000"/>
                </a:xfrm>
                <a:prstGeom prst="rect">
                  <a:avLst/>
                </a:prstGeom>
                <a:ln/>
              </p:spPr>
              <p:style>
                <a:lnRef idx="2">
                  <a:schemeClr val="accent1"/>
                </a:lnRef>
                <a:fillRef idx="1">
                  <a:schemeClr val="lt1"/>
                </a:fillRef>
                <a:effectRef idx="0">
                  <a:schemeClr val="accent1"/>
                </a:effectRef>
                <a:fontRef idx="minor">
                  <a:schemeClr val="dk1"/>
                </a:fontRef>
              </p:style>
              <p:txBody>
                <a:bodyPr lIns="36000" tIns="36000" rIns="36000" bIns="36000" rtlCol="0" anchor="ctr"/>
                <a:lstStyle/>
                <a:p>
                  <a:pPr algn="ctr"/>
                  <a:r>
                    <a:rPr lang="en-GB" sz="600" dirty="0"/>
                    <a:t>Common</a:t>
                  </a:r>
                </a:p>
              </p:txBody>
            </p:sp>
          </p:grpSp>
        </p:grpSp>
        <p:sp>
          <p:nvSpPr>
            <p:cNvPr id="224" name="TextBox 223"/>
            <p:cNvSpPr txBox="1"/>
            <p:nvPr/>
          </p:nvSpPr>
          <p:spPr>
            <a:xfrm>
              <a:off x="1556792" y="2477892"/>
              <a:ext cx="1724831" cy="149858"/>
            </a:xfrm>
            <a:prstGeom prst="rect">
              <a:avLst/>
            </a:prstGeom>
            <a:noFill/>
          </p:spPr>
          <p:txBody>
            <a:bodyPr wrap="none" lIns="0" tIns="0" rIns="0" bIns="0" rtlCol="0">
              <a:spAutoFit/>
            </a:bodyPr>
            <a:lstStyle/>
            <a:p>
              <a:pPr algn="ctr"/>
              <a:r>
                <a:rPr lang="en-US" altLang="ko-KR" dirty="0" smtClean="0">
                  <a:solidFill>
                    <a:schemeClr val="tx1"/>
                  </a:solidFill>
                  <a:latin typeface="+mn-lt"/>
                  <a:cs typeface="Arial" pitchFamily="34" charset="0"/>
                </a:rPr>
                <a:t>Publish Regional Configuration</a:t>
              </a:r>
              <a:endParaRPr lang="ko-KR" altLang="en-US" dirty="0" smtClean="0">
                <a:solidFill>
                  <a:schemeClr val="tx1"/>
                </a:solidFill>
                <a:latin typeface="+mn-lt"/>
                <a:cs typeface="Arial" pitchFamily="34" charset="0"/>
              </a:endParaRPr>
            </a:p>
          </p:txBody>
        </p:sp>
        <p:grpSp>
          <p:nvGrpSpPr>
            <p:cNvPr id="246" name="Group 245"/>
            <p:cNvGrpSpPr/>
            <p:nvPr/>
          </p:nvGrpSpPr>
          <p:grpSpPr>
            <a:xfrm>
              <a:off x="1436864" y="1498600"/>
              <a:ext cx="1964686" cy="704395"/>
              <a:chOff x="-2930402" y="717550"/>
              <a:chExt cx="3049671" cy="845340"/>
            </a:xfrm>
          </p:grpSpPr>
          <p:sp>
            <p:nvSpPr>
              <p:cNvPr id="227" name="Rectangle 226"/>
              <p:cNvSpPr/>
              <p:nvPr/>
            </p:nvSpPr>
            <p:spPr>
              <a:xfrm>
                <a:off x="-2930402" y="717550"/>
                <a:ext cx="3049671" cy="845340"/>
              </a:xfrm>
              <a:prstGeom prst="rect">
                <a:avLst/>
              </a:prstGeom>
              <a:ln w="9525"/>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lstStyle/>
              <a:p>
                <a:r>
                  <a:rPr lang="en-GB" sz="700" dirty="0" smtClean="0"/>
                  <a:t>Regional Configuration</a:t>
                </a:r>
                <a:endParaRPr lang="en-GB" sz="700" dirty="0"/>
              </a:p>
            </p:txBody>
          </p:sp>
          <p:grpSp>
            <p:nvGrpSpPr>
              <p:cNvPr id="245" name="Group 244"/>
              <p:cNvGrpSpPr/>
              <p:nvPr/>
            </p:nvGrpSpPr>
            <p:grpSpPr>
              <a:xfrm>
                <a:off x="-2858187" y="965200"/>
                <a:ext cx="2905240" cy="540038"/>
                <a:chOff x="-2747037" y="1082719"/>
                <a:chExt cx="2682940" cy="432000"/>
              </a:xfrm>
            </p:grpSpPr>
            <p:grpSp>
              <p:nvGrpSpPr>
                <p:cNvPr id="29" name="Group 28"/>
                <p:cNvGrpSpPr/>
                <p:nvPr/>
              </p:nvGrpSpPr>
              <p:grpSpPr>
                <a:xfrm>
                  <a:off x="-2747037" y="1082719"/>
                  <a:ext cx="2682940" cy="216000"/>
                  <a:chOff x="-2763950" y="1082719"/>
                  <a:chExt cx="3202956" cy="216000"/>
                </a:xfrm>
              </p:grpSpPr>
              <p:sp>
                <p:nvSpPr>
                  <p:cNvPr id="230" name="Rectangle 229"/>
                  <p:cNvSpPr/>
                  <p:nvPr/>
                </p:nvSpPr>
                <p:spPr>
                  <a:xfrm>
                    <a:off x="-2763950" y="1082719"/>
                    <a:ext cx="533826" cy="216000"/>
                  </a:xfrm>
                  <a:prstGeom prst="rect">
                    <a:avLst/>
                  </a:prstGeom>
                  <a:ln/>
                </p:spPr>
                <p:style>
                  <a:lnRef idx="2">
                    <a:schemeClr val="accent1"/>
                  </a:lnRef>
                  <a:fillRef idx="1">
                    <a:schemeClr val="lt1"/>
                  </a:fillRef>
                  <a:effectRef idx="0">
                    <a:schemeClr val="accent1"/>
                  </a:effectRef>
                  <a:fontRef idx="minor">
                    <a:schemeClr val="dk1"/>
                  </a:fontRef>
                </p:style>
                <p:txBody>
                  <a:bodyPr lIns="36000" tIns="36000" rIns="36000" bIns="36000" rtlCol="0" anchor="ctr"/>
                  <a:lstStyle/>
                  <a:p>
                    <a:pPr algn="ctr"/>
                    <a:r>
                      <a:rPr lang="en-GB" sz="700" dirty="0" smtClean="0"/>
                      <a:t>HK </a:t>
                    </a:r>
                    <a:r>
                      <a:rPr lang="en-GB" sz="500" dirty="0"/>
                      <a:t>(+MA)</a:t>
                    </a:r>
                  </a:p>
                </p:txBody>
              </p:sp>
              <p:sp>
                <p:nvSpPr>
                  <p:cNvPr id="231" name="Rectangle 230"/>
                  <p:cNvSpPr/>
                  <p:nvPr/>
                </p:nvSpPr>
                <p:spPr>
                  <a:xfrm>
                    <a:off x="-2230124" y="1082719"/>
                    <a:ext cx="533826" cy="216000"/>
                  </a:xfrm>
                  <a:prstGeom prst="rect">
                    <a:avLst/>
                  </a:prstGeom>
                  <a:ln/>
                </p:spPr>
                <p:style>
                  <a:lnRef idx="2">
                    <a:schemeClr val="accent1"/>
                  </a:lnRef>
                  <a:fillRef idx="1">
                    <a:schemeClr val="lt1"/>
                  </a:fillRef>
                  <a:effectRef idx="0">
                    <a:schemeClr val="accent1"/>
                  </a:effectRef>
                  <a:fontRef idx="minor">
                    <a:schemeClr val="dk1"/>
                  </a:fontRef>
                </p:style>
                <p:txBody>
                  <a:bodyPr lIns="36000" tIns="36000" rIns="36000" bIns="36000" rtlCol="0" anchor="ctr"/>
                  <a:lstStyle/>
                  <a:p>
                    <a:pPr algn="ctr"/>
                    <a:r>
                      <a:rPr lang="en-GB" sz="700" dirty="0" smtClean="0"/>
                      <a:t>MY</a:t>
                    </a:r>
                    <a:endParaRPr lang="en-GB" sz="700" dirty="0"/>
                  </a:p>
                </p:txBody>
              </p:sp>
              <p:sp>
                <p:nvSpPr>
                  <p:cNvPr id="232" name="Rectangle 231"/>
                  <p:cNvSpPr/>
                  <p:nvPr/>
                </p:nvSpPr>
                <p:spPr>
                  <a:xfrm>
                    <a:off x="-1696298" y="1082719"/>
                    <a:ext cx="533826" cy="216000"/>
                  </a:xfrm>
                  <a:prstGeom prst="rect">
                    <a:avLst/>
                  </a:prstGeom>
                  <a:ln/>
                </p:spPr>
                <p:style>
                  <a:lnRef idx="2">
                    <a:schemeClr val="accent1"/>
                  </a:lnRef>
                  <a:fillRef idx="1">
                    <a:schemeClr val="lt1"/>
                  </a:fillRef>
                  <a:effectRef idx="0">
                    <a:schemeClr val="accent1"/>
                  </a:effectRef>
                  <a:fontRef idx="minor">
                    <a:schemeClr val="dk1"/>
                  </a:fontRef>
                </p:style>
                <p:txBody>
                  <a:bodyPr lIns="36000" tIns="36000" rIns="36000" bIns="36000" rtlCol="0" anchor="ctr"/>
                  <a:lstStyle/>
                  <a:p>
                    <a:pPr algn="ctr"/>
                    <a:r>
                      <a:rPr lang="en-GB" sz="700" dirty="0" smtClean="0"/>
                      <a:t>TH</a:t>
                    </a:r>
                    <a:endParaRPr lang="en-GB" sz="700" dirty="0"/>
                  </a:p>
                </p:txBody>
              </p:sp>
              <p:sp>
                <p:nvSpPr>
                  <p:cNvPr id="233" name="Rectangle 232"/>
                  <p:cNvSpPr/>
                  <p:nvPr/>
                </p:nvSpPr>
                <p:spPr>
                  <a:xfrm>
                    <a:off x="-1162472" y="1082719"/>
                    <a:ext cx="533826" cy="216000"/>
                  </a:xfrm>
                  <a:prstGeom prst="rect">
                    <a:avLst/>
                  </a:prstGeom>
                  <a:ln/>
                </p:spPr>
                <p:style>
                  <a:lnRef idx="2">
                    <a:schemeClr val="accent1"/>
                  </a:lnRef>
                  <a:fillRef idx="1">
                    <a:schemeClr val="lt1"/>
                  </a:fillRef>
                  <a:effectRef idx="0">
                    <a:schemeClr val="accent1"/>
                  </a:effectRef>
                  <a:fontRef idx="minor">
                    <a:schemeClr val="dk1"/>
                  </a:fontRef>
                </p:style>
                <p:txBody>
                  <a:bodyPr lIns="36000" tIns="36000" rIns="36000" bIns="36000" rtlCol="0" anchor="ctr"/>
                  <a:lstStyle/>
                  <a:p>
                    <a:pPr algn="ctr"/>
                    <a:r>
                      <a:rPr lang="en-GB" sz="700" dirty="0" smtClean="0"/>
                      <a:t>IN</a:t>
                    </a:r>
                    <a:endParaRPr lang="en-GB" sz="700" dirty="0"/>
                  </a:p>
                </p:txBody>
              </p:sp>
              <p:sp>
                <p:nvSpPr>
                  <p:cNvPr id="238" name="Rectangle 237"/>
                  <p:cNvSpPr/>
                  <p:nvPr/>
                </p:nvSpPr>
                <p:spPr>
                  <a:xfrm>
                    <a:off x="-628646" y="1082719"/>
                    <a:ext cx="533826" cy="216000"/>
                  </a:xfrm>
                  <a:prstGeom prst="rect">
                    <a:avLst/>
                  </a:prstGeom>
                  <a:ln/>
                </p:spPr>
                <p:style>
                  <a:lnRef idx="2">
                    <a:schemeClr val="accent1"/>
                  </a:lnRef>
                  <a:fillRef idx="1">
                    <a:schemeClr val="lt1"/>
                  </a:fillRef>
                  <a:effectRef idx="0">
                    <a:schemeClr val="accent1"/>
                  </a:effectRef>
                  <a:fontRef idx="minor">
                    <a:schemeClr val="dk1"/>
                  </a:fontRef>
                </p:style>
                <p:txBody>
                  <a:bodyPr lIns="36000" tIns="36000" rIns="36000" bIns="36000" rtlCol="0" anchor="ctr"/>
                  <a:lstStyle/>
                  <a:p>
                    <a:pPr algn="ctr"/>
                    <a:r>
                      <a:rPr lang="en-GB" sz="700" dirty="0" smtClean="0"/>
                      <a:t>SG</a:t>
                    </a:r>
                    <a:endParaRPr lang="en-GB" sz="700" dirty="0"/>
                  </a:p>
                </p:txBody>
              </p:sp>
              <p:sp>
                <p:nvSpPr>
                  <p:cNvPr id="243" name="Rectangle 242"/>
                  <p:cNvSpPr/>
                  <p:nvPr/>
                </p:nvSpPr>
                <p:spPr>
                  <a:xfrm>
                    <a:off x="-94820" y="1082719"/>
                    <a:ext cx="533826" cy="216000"/>
                  </a:xfrm>
                  <a:prstGeom prst="rect">
                    <a:avLst/>
                  </a:prstGeom>
                  <a:ln/>
                </p:spPr>
                <p:style>
                  <a:lnRef idx="2">
                    <a:schemeClr val="accent1"/>
                  </a:lnRef>
                  <a:fillRef idx="1">
                    <a:schemeClr val="lt1"/>
                  </a:fillRef>
                  <a:effectRef idx="0">
                    <a:schemeClr val="accent1"/>
                  </a:effectRef>
                  <a:fontRef idx="minor">
                    <a:schemeClr val="dk1"/>
                  </a:fontRef>
                </p:style>
                <p:txBody>
                  <a:bodyPr lIns="36000" tIns="36000" rIns="36000" bIns="36000" rtlCol="0" anchor="ctr"/>
                  <a:lstStyle/>
                  <a:p>
                    <a:pPr algn="ctr"/>
                    <a:r>
                      <a:rPr lang="en-GB" sz="700" dirty="0" smtClean="0"/>
                      <a:t>ID</a:t>
                    </a:r>
                    <a:endParaRPr lang="en-GB" sz="700" dirty="0"/>
                  </a:p>
                </p:txBody>
              </p:sp>
            </p:grpSp>
            <p:sp>
              <p:nvSpPr>
                <p:cNvPr id="234" name="Rectangle 233"/>
                <p:cNvSpPr/>
                <p:nvPr/>
              </p:nvSpPr>
              <p:spPr>
                <a:xfrm>
                  <a:off x="-2747037" y="1298719"/>
                  <a:ext cx="2682940" cy="216000"/>
                </a:xfrm>
                <a:prstGeom prst="rect">
                  <a:avLst/>
                </a:prstGeom>
                <a:ln/>
              </p:spPr>
              <p:style>
                <a:lnRef idx="2">
                  <a:schemeClr val="accent1"/>
                </a:lnRef>
                <a:fillRef idx="1">
                  <a:schemeClr val="lt1"/>
                </a:fillRef>
                <a:effectRef idx="0">
                  <a:schemeClr val="accent1"/>
                </a:effectRef>
                <a:fontRef idx="minor">
                  <a:schemeClr val="dk1"/>
                </a:fontRef>
              </p:style>
              <p:txBody>
                <a:bodyPr lIns="36000" tIns="36000" rIns="36000" bIns="36000" rtlCol="0" anchor="ctr"/>
                <a:lstStyle/>
                <a:p>
                  <a:pPr algn="ctr"/>
                  <a:r>
                    <a:rPr lang="en-GB" sz="700" dirty="0" smtClean="0"/>
                    <a:t>Common</a:t>
                  </a:r>
                  <a:endParaRPr lang="en-GB" sz="700" dirty="0"/>
                </a:p>
              </p:txBody>
            </p:sp>
          </p:grpSp>
        </p:grpSp>
      </p:grpSp>
      <p:grpSp>
        <p:nvGrpSpPr>
          <p:cNvPr id="23" name="Group 22"/>
          <p:cNvGrpSpPr/>
          <p:nvPr/>
        </p:nvGrpSpPr>
        <p:grpSpPr>
          <a:xfrm>
            <a:off x="3938765" y="1498600"/>
            <a:ext cx="2338210" cy="2092674"/>
            <a:chOff x="3938765" y="1498600"/>
            <a:chExt cx="2338210" cy="2092674"/>
          </a:xfrm>
        </p:grpSpPr>
        <p:cxnSp>
          <p:nvCxnSpPr>
            <p:cNvPr id="431" name="Straight Arrow Connector 2"/>
            <p:cNvCxnSpPr>
              <a:stCxn id="434" idx="2"/>
              <a:endCxn id="436" idx="0"/>
            </p:cNvCxnSpPr>
            <p:nvPr/>
          </p:nvCxnSpPr>
          <p:spPr>
            <a:xfrm>
              <a:off x="5117307" y="2016659"/>
              <a:ext cx="1" cy="404957"/>
            </a:xfrm>
            <a:prstGeom prst="straightConnector1">
              <a:avLst/>
            </a:prstGeom>
            <a:ln w="76200">
              <a:solidFill>
                <a:schemeClr val="accent1">
                  <a:lumMod val="40000"/>
                  <a:lumOff val="60000"/>
                </a:schemeClr>
              </a:solidFill>
              <a:tailEnd type="triangle" w="lg" len="sm"/>
            </a:ln>
            <a:effectLst/>
          </p:spPr>
          <p:style>
            <a:lnRef idx="2">
              <a:schemeClr val="accent1"/>
            </a:lnRef>
            <a:fillRef idx="0">
              <a:schemeClr val="accent1"/>
            </a:fillRef>
            <a:effectRef idx="1">
              <a:schemeClr val="accent1"/>
            </a:effectRef>
            <a:fontRef idx="minor">
              <a:schemeClr val="tx1"/>
            </a:fontRef>
          </p:style>
        </p:cxnSp>
        <p:sp>
          <p:nvSpPr>
            <p:cNvPr id="341" name="TextBox 340"/>
            <p:cNvSpPr txBox="1"/>
            <p:nvPr/>
          </p:nvSpPr>
          <p:spPr>
            <a:xfrm>
              <a:off x="4254892" y="2144208"/>
              <a:ext cx="1724831" cy="149858"/>
            </a:xfrm>
            <a:prstGeom prst="rect">
              <a:avLst/>
            </a:prstGeom>
            <a:noFill/>
          </p:spPr>
          <p:txBody>
            <a:bodyPr wrap="none" lIns="0" tIns="0" rIns="0" bIns="0" rtlCol="0">
              <a:spAutoFit/>
            </a:bodyPr>
            <a:lstStyle/>
            <a:p>
              <a:pPr algn="ctr"/>
              <a:r>
                <a:rPr lang="en-US" altLang="ko-KR" dirty="0" smtClean="0">
                  <a:solidFill>
                    <a:schemeClr val="tx1"/>
                  </a:solidFill>
                  <a:latin typeface="+mn-lt"/>
                  <a:cs typeface="Arial" pitchFamily="34" charset="0"/>
                </a:rPr>
                <a:t>Publish Regional Configuration</a:t>
              </a:r>
              <a:endParaRPr lang="ko-KR" altLang="en-US" dirty="0" smtClean="0">
                <a:solidFill>
                  <a:schemeClr val="tx1"/>
                </a:solidFill>
                <a:latin typeface="+mn-lt"/>
                <a:cs typeface="Arial" pitchFamily="34" charset="0"/>
              </a:endParaRPr>
            </a:p>
          </p:txBody>
        </p:sp>
        <p:grpSp>
          <p:nvGrpSpPr>
            <p:cNvPr id="433" name="Group 432"/>
            <p:cNvGrpSpPr/>
            <p:nvPr/>
          </p:nvGrpSpPr>
          <p:grpSpPr>
            <a:xfrm>
              <a:off x="4641202" y="1498600"/>
              <a:ext cx="952210" cy="518059"/>
              <a:chOff x="-2209282" y="2204997"/>
              <a:chExt cx="817253" cy="579317"/>
            </a:xfrm>
          </p:grpSpPr>
          <p:sp>
            <p:nvSpPr>
              <p:cNvPr id="434" name="Rectangle 433"/>
              <p:cNvSpPr/>
              <p:nvPr/>
            </p:nvSpPr>
            <p:spPr>
              <a:xfrm>
                <a:off x="-2209282" y="2204997"/>
                <a:ext cx="817253" cy="579317"/>
              </a:xfrm>
              <a:prstGeom prst="rect">
                <a:avLst/>
              </a:prstGeom>
              <a:ln w="9525"/>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lstStyle/>
              <a:p>
                <a:r>
                  <a:rPr lang="en-GB" altLang="ko-KR" sz="700" dirty="0"/>
                  <a:t>Regional Master</a:t>
                </a:r>
              </a:p>
            </p:txBody>
          </p:sp>
          <p:sp>
            <p:nvSpPr>
              <p:cNvPr id="435" name="Rectangle 434"/>
              <p:cNvSpPr/>
              <p:nvPr/>
            </p:nvSpPr>
            <p:spPr>
              <a:xfrm>
                <a:off x="-2140164" y="2452646"/>
                <a:ext cx="679015" cy="270019"/>
              </a:xfrm>
              <a:prstGeom prst="rect">
                <a:avLst/>
              </a:prstGeom>
              <a:ln/>
            </p:spPr>
            <p:style>
              <a:lnRef idx="2">
                <a:schemeClr val="accent1"/>
              </a:lnRef>
              <a:fillRef idx="1">
                <a:schemeClr val="lt1"/>
              </a:fillRef>
              <a:effectRef idx="0">
                <a:schemeClr val="accent1"/>
              </a:effectRef>
              <a:fontRef idx="minor">
                <a:schemeClr val="dk1"/>
              </a:fontRef>
            </p:style>
            <p:txBody>
              <a:bodyPr lIns="36000" tIns="36000" rIns="36000" bIns="36000" rtlCol="0" anchor="ctr"/>
              <a:lstStyle/>
              <a:p>
                <a:pPr algn="ctr"/>
                <a:r>
                  <a:rPr lang="en-GB" altLang="ko-KR" sz="700" dirty="0" smtClean="0"/>
                  <a:t>RO</a:t>
                </a:r>
                <a:endParaRPr lang="en-GB" altLang="ko-KR" sz="700" dirty="0"/>
              </a:p>
            </p:txBody>
          </p:sp>
        </p:grpSp>
        <p:grpSp>
          <p:nvGrpSpPr>
            <p:cNvPr id="82" name="Group 81"/>
            <p:cNvGrpSpPr/>
            <p:nvPr/>
          </p:nvGrpSpPr>
          <p:grpSpPr>
            <a:xfrm>
              <a:off x="3938765" y="2484249"/>
              <a:ext cx="2338210" cy="1107025"/>
              <a:chOff x="3938765" y="2508764"/>
              <a:chExt cx="2042759" cy="1075306"/>
            </a:xfrm>
          </p:grpSpPr>
          <p:grpSp>
            <p:nvGrpSpPr>
              <p:cNvPr id="354" name="Group 353"/>
              <p:cNvGrpSpPr/>
              <p:nvPr/>
            </p:nvGrpSpPr>
            <p:grpSpPr>
              <a:xfrm>
                <a:off x="4643455" y="3080855"/>
                <a:ext cx="633378" cy="503215"/>
                <a:chOff x="-2209282" y="2204997"/>
                <a:chExt cx="817253" cy="579317"/>
              </a:xfrm>
            </p:grpSpPr>
            <p:sp>
              <p:nvSpPr>
                <p:cNvPr id="360" name="Rectangle 359"/>
                <p:cNvSpPr/>
                <p:nvPr/>
              </p:nvSpPr>
              <p:spPr>
                <a:xfrm>
                  <a:off x="-2209282" y="2204997"/>
                  <a:ext cx="817253" cy="579317"/>
                </a:xfrm>
                <a:prstGeom prst="rect">
                  <a:avLst/>
                </a:prstGeom>
                <a:ln w="9525"/>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lstStyle/>
                <a:p>
                  <a:r>
                    <a:rPr lang="en-GB" altLang="ko-KR" sz="700" dirty="0"/>
                    <a:t>Separate</a:t>
                  </a:r>
                </a:p>
              </p:txBody>
            </p:sp>
            <p:sp>
              <p:nvSpPr>
                <p:cNvPr id="362" name="Rectangle 361"/>
                <p:cNvSpPr/>
                <p:nvPr/>
              </p:nvSpPr>
              <p:spPr>
                <a:xfrm>
                  <a:off x="-2140164" y="2452646"/>
                  <a:ext cx="679015" cy="270019"/>
                </a:xfrm>
                <a:prstGeom prst="rect">
                  <a:avLst/>
                </a:prstGeom>
                <a:ln/>
              </p:spPr>
              <p:style>
                <a:lnRef idx="2">
                  <a:schemeClr val="accent1"/>
                </a:lnRef>
                <a:fillRef idx="1">
                  <a:schemeClr val="lt1"/>
                </a:fillRef>
                <a:effectRef idx="0">
                  <a:schemeClr val="accent1"/>
                </a:effectRef>
                <a:fontRef idx="minor">
                  <a:schemeClr val="dk1"/>
                </a:fontRef>
              </p:style>
              <p:txBody>
                <a:bodyPr lIns="36000" tIns="36000" rIns="36000" bIns="36000" rtlCol="0" anchor="ctr"/>
                <a:lstStyle/>
                <a:p>
                  <a:pPr algn="ctr"/>
                  <a:r>
                    <a:rPr lang="en-GB" sz="700" dirty="0" smtClean="0"/>
                    <a:t>SG</a:t>
                  </a:r>
                  <a:endParaRPr lang="en-GB" sz="700" dirty="0"/>
                </a:p>
              </p:txBody>
            </p:sp>
          </p:grpSp>
          <p:grpSp>
            <p:nvGrpSpPr>
              <p:cNvPr id="355" name="Group 354"/>
              <p:cNvGrpSpPr/>
              <p:nvPr/>
            </p:nvGrpSpPr>
            <p:grpSpPr>
              <a:xfrm>
                <a:off x="5348146" y="3080855"/>
                <a:ext cx="633378" cy="503215"/>
                <a:chOff x="-2209282" y="2204997"/>
                <a:chExt cx="817253" cy="579317"/>
              </a:xfrm>
            </p:grpSpPr>
            <p:sp>
              <p:nvSpPr>
                <p:cNvPr id="356" name="Rectangle 355"/>
                <p:cNvSpPr/>
                <p:nvPr/>
              </p:nvSpPr>
              <p:spPr>
                <a:xfrm>
                  <a:off x="-2209282" y="2204997"/>
                  <a:ext cx="817253" cy="579317"/>
                </a:xfrm>
                <a:prstGeom prst="rect">
                  <a:avLst/>
                </a:prstGeom>
                <a:ln w="9525"/>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lstStyle/>
                <a:p>
                  <a:r>
                    <a:rPr lang="en-GB" altLang="ko-KR" sz="700" dirty="0"/>
                    <a:t>Separate</a:t>
                  </a:r>
                </a:p>
              </p:txBody>
            </p:sp>
            <p:sp>
              <p:nvSpPr>
                <p:cNvPr id="358" name="Rectangle 357"/>
                <p:cNvSpPr/>
                <p:nvPr/>
              </p:nvSpPr>
              <p:spPr>
                <a:xfrm>
                  <a:off x="-2140164" y="2452646"/>
                  <a:ext cx="679015" cy="270019"/>
                </a:xfrm>
                <a:prstGeom prst="rect">
                  <a:avLst/>
                </a:prstGeom>
                <a:ln/>
              </p:spPr>
              <p:style>
                <a:lnRef idx="2">
                  <a:schemeClr val="accent1"/>
                </a:lnRef>
                <a:fillRef idx="1">
                  <a:schemeClr val="lt1"/>
                </a:fillRef>
                <a:effectRef idx="0">
                  <a:schemeClr val="accent1"/>
                </a:effectRef>
                <a:fontRef idx="minor">
                  <a:schemeClr val="dk1"/>
                </a:fontRef>
              </p:style>
              <p:txBody>
                <a:bodyPr lIns="36000" tIns="36000" rIns="36000" bIns="36000" rtlCol="0" anchor="ctr"/>
                <a:lstStyle/>
                <a:p>
                  <a:pPr algn="ctr"/>
                  <a:r>
                    <a:rPr lang="en-GB" sz="700" dirty="0" smtClean="0"/>
                    <a:t>ID</a:t>
                  </a:r>
                  <a:endParaRPr lang="en-GB" sz="700" dirty="0"/>
                </a:p>
              </p:txBody>
            </p:sp>
          </p:grpSp>
          <p:grpSp>
            <p:nvGrpSpPr>
              <p:cNvPr id="410" name="Group 409"/>
              <p:cNvGrpSpPr/>
              <p:nvPr/>
            </p:nvGrpSpPr>
            <p:grpSpPr>
              <a:xfrm>
                <a:off x="4643455" y="2508764"/>
                <a:ext cx="633378" cy="503215"/>
                <a:chOff x="-2209282" y="2204997"/>
                <a:chExt cx="817253" cy="579317"/>
              </a:xfrm>
            </p:grpSpPr>
            <p:sp>
              <p:nvSpPr>
                <p:cNvPr id="411" name="Rectangle 410"/>
                <p:cNvSpPr/>
                <p:nvPr/>
              </p:nvSpPr>
              <p:spPr>
                <a:xfrm>
                  <a:off x="-2209282" y="2204997"/>
                  <a:ext cx="817253" cy="579317"/>
                </a:xfrm>
                <a:prstGeom prst="rect">
                  <a:avLst/>
                </a:prstGeom>
                <a:ln w="9525"/>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lstStyle/>
                <a:p>
                  <a:r>
                    <a:rPr lang="en-GB" altLang="ko-KR" sz="700" dirty="0"/>
                    <a:t>Separate</a:t>
                  </a:r>
                </a:p>
              </p:txBody>
            </p:sp>
            <p:sp>
              <p:nvSpPr>
                <p:cNvPr id="413" name="Rectangle 412"/>
                <p:cNvSpPr/>
                <p:nvPr/>
              </p:nvSpPr>
              <p:spPr>
                <a:xfrm>
                  <a:off x="-2140164" y="2452646"/>
                  <a:ext cx="679015" cy="270019"/>
                </a:xfrm>
                <a:prstGeom prst="rect">
                  <a:avLst/>
                </a:prstGeom>
                <a:ln/>
              </p:spPr>
              <p:style>
                <a:lnRef idx="2">
                  <a:schemeClr val="accent1"/>
                </a:lnRef>
                <a:fillRef idx="1">
                  <a:schemeClr val="lt1"/>
                </a:fillRef>
                <a:effectRef idx="0">
                  <a:schemeClr val="accent1"/>
                </a:effectRef>
                <a:fontRef idx="minor">
                  <a:schemeClr val="dk1"/>
                </a:fontRef>
              </p:style>
              <p:txBody>
                <a:bodyPr lIns="36000" tIns="36000" rIns="36000" bIns="36000" rtlCol="0" anchor="ctr"/>
                <a:lstStyle/>
                <a:p>
                  <a:pPr algn="ctr"/>
                  <a:r>
                    <a:rPr lang="en-GB" altLang="ko-KR" sz="700" dirty="0"/>
                    <a:t>MY</a:t>
                  </a:r>
                </a:p>
              </p:txBody>
            </p:sp>
          </p:grpSp>
          <p:grpSp>
            <p:nvGrpSpPr>
              <p:cNvPr id="415" name="Group 414"/>
              <p:cNvGrpSpPr/>
              <p:nvPr/>
            </p:nvGrpSpPr>
            <p:grpSpPr>
              <a:xfrm>
                <a:off x="5348146" y="2508764"/>
                <a:ext cx="633378" cy="503215"/>
                <a:chOff x="-2209282" y="2204997"/>
                <a:chExt cx="817253" cy="579317"/>
              </a:xfrm>
            </p:grpSpPr>
            <p:sp>
              <p:nvSpPr>
                <p:cNvPr id="416" name="Rectangle 415"/>
                <p:cNvSpPr/>
                <p:nvPr/>
              </p:nvSpPr>
              <p:spPr>
                <a:xfrm>
                  <a:off x="-2209282" y="2204997"/>
                  <a:ext cx="817253" cy="579317"/>
                </a:xfrm>
                <a:prstGeom prst="rect">
                  <a:avLst/>
                </a:prstGeom>
                <a:ln w="9525"/>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lstStyle/>
                <a:p>
                  <a:r>
                    <a:rPr lang="en-GB" altLang="ko-KR" sz="700" dirty="0"/>
                    <a:t>Separate</a:t>
                  </a:r>
                </a:p>
              </p:txBody>
            </p:sp>
            <p:sp>
              <p:nvSpPr>
                <p:cNvPr id="418" name="Rectangle 417"/>
                <p:cNvSpPr/>
                <p:nvPr/>
              </p:nvSpPr>
              <p:spPr>
                <a:xfrm>
                  <a:off x="-2140164" y="2452646"/>
                  <a:ext cx="679015" cy="270019"/>
                </a:xfrm>
                <a:prstGeom prst="rect">
                  <a:avLst/>
                </a:prstGeom>
                <a:ln/>
              </p:spPr>
              <p:style>
                <a:lnRef idx="2">
                  <a:schemeClr val="accent1"/>
                </a:lnRef>
                <a:fillRef idx="1">
                  <a:schemeClr val="lt1"/>
                </a:fillRef>
                <a:effectRef idx="0">
                  <a:schemeClr val="accent1"/>
                </a:effectRef>
                <a:fontRef idx="minor">
                  <a:schemeClr val="dk1"/>
                </a:fontRef>
              </p:style>
              <p:txBody>
                <a:bodyPr lIns="36000" tIns="36000" rIns="36000" bIns="36000" rtlCol="0" anchor="ctr"/>
                <a:lstStyle/>
                <a:p>
                  <a:pPr algn="ctr"/>
                  <a:r>
                    <a:rPr lang="en-GB" altLang="ko-KR" sz="700" dirty="0"/>
                    <a:t>TH</a:t>
                  </a:r>
                </a:p>
              </p:txBody>
            </p:sp>
          </p:grpSp>
          <p:grpSp>
            <p:nvGrpSpPr>
              <p:cNvPr id="420" name="Group 419"/>
              <p:cNvGrpSpPr/>
              <p:nvPr/>
            </p:nvGrpSpPr>
            <p:grpSpPr>
              <a:xfrm>
                <a:off x="3938765" y="3080855"/>
                <a:ext cx="633378" cy="503215"/>
                <a:chOff x="-2209282" y="2204997"/>
                <a:chExt cx="817253" cy="579317"/>
              </a:xfrm>
            </p:grpSpPr>
            <p:sp>
              <p:nvSpPr>
                <p:cNvPr id="421" name="Rectangle 420"/>
                <p:cNvSpPr/>
                <p:nvPr/>
              </p:nvSpPr>
              <p:spPr>
                <a:xfrm>
                  <a:off x="-2209282" y="2204997"/>
                  <a:ext cx="817253" cy="579317"/>
                </a:xfrm>
                <a:prstGeom prst="rect">
                  <a:avLst/>
                </a:prstGeom>
                <a:ln w="9525"/>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lstStyle/>
                <a:p>
                  <a:r>
                    <a:rPr lang="en-GB" altLang="ko-KR" sz="700" dirty="0"/>
                    <a:t>Separate</a:t>
                  </a:r>
                </a:p>
              </p:txBody>
            </p:sp>
            <p:sp>
              <p:nvSpPr>
                <p:cNvPr id="423" name="Rectangle 422"/>
                <p:cNvSpPr/>
                <p:nvPr/>
              </p:nvSpPr>
              <p:spPr>
                <a:xfrm>
                  <a:off x="-2140164" y="2452646"/>
                  <a:ext cx="679015" cy="270019"/>
                </a:xfrm>
                <a:prstGeom prst="rect">
                  <a:avLst/>
                </a:prstGeom>
                <a:ln/>
              </p:spPr>
              <p:style>
                <a:lnRef idx="2">
                  <a:schemeClr val="accent1"/>
                </a:lnRef>
                <a:fillRef idx="1">
                  <a:schemeClr val="lt1"/>
                </a:fillRef>
                <a:effectRef idx="0">
                  <a:schemeClr val="accent1"/>
                </a:effectRef>
                <a:fontRef idx="minor">
                  <a:schemeClr val="dk1"/>
                </a:fontRef>
              </p:style>
              <p:txBody>
                <a:bodyPr lIns="36000" tIns="36000" rIns="36000" bIns="36000" rtlCol="0" anchor="ctr"/>
                <a:lstStyle/>
                <a:p>
                  <a:pPr algn="ctr"/>
                  <a:r>
                    <a:rPr lang="en-GB" altLang="ko-KR" sz="700" dirty="0"/>
                    <a:t>ID</a:t>
                  </a:r>
                </a:p>
              </p:txBody>
            </p:sp>
          </p:grpSp>
          <p:grpSp>
            <p:nvGrpSpPr>
              <p:cNvPr id="425" name="Group 424"/>
              <p:cNvGrpSpPr/>
              <p:nvPr/>
            </p:nvGrpSpPr>
            <p:grpSpPr>
              <a:xfrm>
                <a:off x="3938765" y="2508764"/>
                <a:ext cx="633378" cy="503215"/>
                <a:chOff x="-2209282" y="2204997"/>
                <a:chExt cx="817253" cy="579317"/>
              </a:xfrm>
            </p:grpSpPr>
            <p:sp>
              <p:nvSpPr>
                <p:cNvPr id="426" name="Rectangle 425"/>
                <p:cNvSpPr/>
                <p:nvPr/>
              </p:nvSpPr>
              <p:spPr>
                <a:xfrm>
                  <a:off x="-2209282" y="2204997"/>
                  <a:ext cx="817253" cy="579317"/>
                </a:xfrm>
                <a:prstGeom prst="rect">
                  <a:avLst/>
                </a:prstGeom>
                <a:ln w="9525"/>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lstStyle/>
                <a:p>
                  <a:r>
                    <a:rPr lang="en-GB" altLang="ko-KR" sz="700" dirty="0"/>
                    <a:t>Separate</a:t>
                  </a:r>
                </a:p>
              </p:txBody>
            </p:sp>
            <p:sp>
              <p:nvSpPr>
                <p:cNvPr id="428" name="Rectangle 427"/>
                <p:cNvSpPr/>
                <p:nvPr/>
              </p:nvSpPr>
              <p:spPr>
                <a:xfrm>
                  <a:off x="-2140164" y="2452646"/>
                  <a:ext cx="679015" cy="270019"/>
                </a:xfrm>
                <a:prstGeom prst="rect">
                  <a:avLst/>
                </a:prstGeom>
                <a:ln/>
              </p:spPr>
              <p:style>
                <a:lnRef idx="2">
                  <a:schemeClr val="accent1"/>
                </a:lnRef>
                <a:fillRef idx="1">
                  <a:schemeClr val="lt1"/>
                </a:fillRef>
                <a:effectRef idx="0">
                  <a:schemeClr val="accent1"/>
                </a:effectRef>
                <a:fontRef idx="minor">
                  <a:schemeClr val="dk1"/>
                </a:fontRef>
              </p:style>
              <p:txBody>
                <a:bodyPr lIns="36000" tIns="36000" rIns="36000" bIns="36000" rtlCol="0" anchor="ctr"/>
                <a:lstStyle/>
                <a:p>
                  <a:pPr algn="ctr"/>
                  <a:r>
                    <a:rPr lang="en-GB" altLang="ko-KR" sz="800" dirty="0" smtClean="0"/>
                    <a:t>HK</a:t>
                  </a:r>
                  <a:br>
                    <a:rPr lang="en-GB" altLang="ko-KR" sz="800" dirty="0" smtClean="0"/>
                  </a:br>
                  <a:r>
                    <a:rPr lang="en-GB" altLang="ko-KR" sz="500" dirty="0" smtClean="0"/>
                    <a:t>(+</a:t>
                  </a:r>
                  <a:r>
                    <a:rPr lang="en-GB" altLang="ko-KR" sz="500" dirty="0"/>
                    <a:t>MA)</a:t>
                  </a:r>
                </a:p>
              </p:txBody>
            </p:sp>
          </p:grpSp>
        </p:grpSp>
      </p:grpSp>
      <p:sp>
        <p:nvSpPr>
          <p:cNvPr id="436" name="Rectangle 435"/>
          <p:cNvSpPr/>
          <p:nvPr/>
        </p:nvSpPr>
        <p:spPr>
          <a:xfrm>
            <a:off x="3870963" y="2421616"/>
            <a:ext cx="2492689" cy="1236984"/>
          </a:xfrm>
          <a:prstGeom prst="rect">
            <a:avLst/>
          </a:prstGeom>
          <a:noFill/>
          <a:ln>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ko-KR" altLang="en-US"/>
          </a:p>
        </p:txBody>
      </p:sp>
      <p:grpSp>
        <p:nvGrpSpPr>
          <p:cNvPr id="22" name="Group 21"/>
          <p:cNvGrpSpPr/>
          <p:nvPr/>
        </p:nvGrpSpPr>
        <p:grpSpPr>
          <a:xfrm>
            <a:off x="6569062" y="1498601"/>
            <a:ext cx="2492689" cy="2159998"/>
            <a:chOff x="6569062" y="1498601"/>
            <a:chExt cx="2492689" cy="2159998"/>
          </a:xfrm>
        </p:grpSpPr>
        <p:cxnSp>
          <p:nvCxnSpPr>
            <p:cNvPr id="465" name="Straight Arrow Connector 2"/>
            <p:cNvCxnSpPr>
              <a:stCxn id="471" idx="2"/>
              <a:endCxn id="511" idx="0"/>
            </p:cNvCxnSpPr>
            <p:nvPr/>
          </p:nvCxnSpPr>
          <p:spPr>
            <a:xfrm>
              <a:off x="7815406" y="2202996"/>
              <a:ext cx="1" cy="287261"/>
            </a:xfrm>
            <a:prstGeom prst="straightConnector1">
              <a:avLst/>
            </a:prstGeom>
            <a:ln w="76200">
              <a:solidFill>
                <a:schemeClr val="accent1">
                  <a:lumMod val="40000"/>
                  <a:lumOff val="60000"/>
                </a:schemeClr>
              </a:solidFill>
              <a:tailEnd type="triangle" w="lg" len="sm"/>
            </a:ln>
            <a:effectLst/>
          </p:spPr>
          <p:style>
            <a:lnRef idx="2">
              <a:schemeClr val="accent1"/>
            </a:lnRef>
            <a:fillRef idx="0">
              <a:schemeClr val="accent1"/>
            </a:fillRef>
            <a:effectRef idx="1">
              <a:schemeClr val="accent1"/>
            </a:effectRef>
            <a:fontRef idx="minor">
              <a:schemeClr val="tx1"/>
            </a:fontRef>
          </p:style>
        </p:cxnSp>
        <p:sp>
          <p:nvSpPr>
            <p:cNvPr id="469" name="TextBox 468"/>
            <p:cNvSpPr txBox="1"/>
            <p:nvPr/>
          </p:nvSpPr>
          <p:spPr>
            <a:xfrm>
              <a:off x="6952991" y="2271697"/>
              <a:ext cx="1724831" cy="149858"/>
            </a:xfrm>
            <a:prstGeom prst="rect">
              <a:avLst/>
            </a:prstGeom>
            <a:noFill/>
          </p:spPr>
          <p:txBody>
            <a:bodyPr wrap="none" lIns="0" tIns="0" rIns="0" bIns="0" rtlCol="0">
              <a:spAutoFit/>
            </a:bodyPr>
            <a:lstStyle/>
            <a:p>
              <a:pPr algn="ctr"/>
              <a:r>
                <a:rPr lang="en-US" altLang="ko-KR" dirty="0" smtClean="0">
                  <a:solidFill>
                    <a:schemeClr val="tx1"/>
                  </a:solidFill>
                  <a:latin typeface="+mn-lt"/>
                  <a:cs typeface="Arial" pitchFamily="34" charset="0"/>
                </a:rPr>
                <a:t>Publish Regional Configuration</a:t>
              </a:r>
              <a:endParaRPr lang="ko-KR" altLang="en-US" dirty="0" smtClean="0">
                <a:solidFill>
                  <a:schemeClr val="tx1"/>
                </a:solidFill>
                <a:latin typeface="+mn-lt"/>
                <a:cs typeface="Arial" pitchFamily="34" charset="0"/>
              </a:endParaRPr>
            </a:p>
          </p:txBody>
        </p:sp>
        <p:sp>
          <p:nvSpPr>
            <p:cNvPr id="471" name="Rectangle 470"/>
            <p:cNvSpPr/>
            <p:nvPr/>
          </p:nvSpPr>
          <p:spPr>
            <a:xfrm>
              <a:off x="6833063" y="1498601"/>
              <a:ext cx="1964686" cy="704395"/>
            </a:xfrm>
            <a:prstGeom prst="rect">
              <a:avLst/>
            </a:prstGeom>
            <a:ln w="9525"/>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lstStyle/>
            <a:p>
              <a:r>
                <a:rPr lang="en-GB" sz="700" dirty="0" smtClean="0"/>
                <a:t>Regional Configuration</a:t>
              </a:r>
              <a:endParaRPr lang="en-GB" sz="700" dirty="0"/>
            </a:p>
          </p:txBody>
        </p:sp>
        <p:grpSp>
          <p:nvGrpSpPr>
            <p:cNvPr id="472" name="Group 471"/>
            <p:cNvGrpSpPr/>
            <p:nvPr/>
          </p:nvGrpSpPr>
          <p:grpSpPr>
            <a:xfrm>
              <a:off x="6879586" y="1704960"/>
              <a:ext cx="1871639" cy="449996"/>
              <a:chOff x="-2747037" y="1082719"/>
              <a:chExt cx="2682940" cy="432000"/>
            </a:xfrm>
          </p:grpSpPr>
          <p:grpSp>
            <p:nvGrpSpPr>
              <p:cNvPr id="473" name="Group 472"/>
              <p:cNvGrpSpPr/>
              <p:nvPr/>
            </p:nvGrpSpPr>
            <p:grpSpPr>
              <a:xfrm>
                <a:off x="-2747037" y="1082719"/>
                <a:ext cx="2682940" cy="216000"/>
                <a:chOff x="-2763950" y="1082719"/>
                <a:chExt cx="3202956" cy="216000"/>
              </a:xfrm>
            </p:grpSpPr>
            <p:sp>
              <p:nvSpPr>
                <p:cNvPr id="475" name="Rectangle 474"/>
                <p:cNvSpPr/>
                <p:nvPr/>
              </p:nvSpPr>
              <p:spPr>
                <a:xfrm>
                  <a:off x="-2763950" y="1082719"/>
                  <a:ext cx="533826" cy="216000"/>
                </a:xfrm>
                <a:prstGeom prst="rect">
                  <a:avLst/>
                </a:prstGeom>
                <a:ln/>
              </p:spPr>
              <p:style>
                <a:lnRef idx="2">
                  <a:schemeClr val="accent1"/>
                </a:lnRef>
                <a:fillRef idx="1">
                  <a:schemeClr val="lt1"/>
                </a:fillRef>
                <a:effectRef idx="0">
                  <a:schemeClr val="accent1"/>
                </a:effectRef>
                <a:fontRef idx="minor">
                  <a:schemeClr val="dk1"/>
                </a:fontRef>
              </p:style>
              <p:txBody>
                <a:bodyPr lIns="36000" tIns="36000" rIns="36000" bIns="36000" rtlCol="0" anchor="ctr"/>
                <a:lstStyle/>
                <a:p>
                  <a:pPr algn="ctr"/>
                  <a:r>
                    <a:rPr lang="en-GB" sz="700" dirty="0" smtClean="0"/>
                    <a:t>HK </a:t>
                  </a:r>
                  <a:r>
                    <a:rPr lang="en-GB" sz="500" dirty="0" smtClean="0"/>
                    <a:t>(+</a:t>
                  </a:r>
                  <a:r>
                    <a:rPr lang="en-GB" sz="500" dirty="0"/>
                    <a:t>MA)</a:t>
                  </a:r>
                </a:p>
              </p:txBody>
            </p:sp>
            <p:sp>
              <p:nvSpPr>
                <p:cNvPr id="476" name="Rectangle 475"/>
                <p:cNvSpPr/>
                <p:nvPr/>
              </p:nvSpPr>
              <p:spPr>
                <a:xfrm>
                  <a:off x="-2230124" y="1082719"/>
                  <a:ext cx="533826" cy="216000"/>
                </a:xfrm>
                <a:prstGeom prst="rect">
                  <a:avLst/>
                </a:prstGeom>
                <a:ln/>
              </p:spPr>
              <p:style>
                <a:lnRef idx="2">
                  <a:schemeClr val="accent1"/>
                </a:lnRef>
                <a:fillRef idx="1">
                  <a:schemeClr val="lt1"/>
                </a:fillRef>
                <a:effectRef idx="0">
                  <a:schemeClr val="accent1"/>
                </a:effectRef>
                <a:fontRef idx="minor">
                  <a:schemeClr val="dk1"/>
                </a:fontRef>
              </p:style>
              <p:txBody>
                <a:bodyPr lIns="36000" tIns="36000" rIns="36000" bIns="36000" rtlCol="0" anchor="ctr"/>
                <a:lstStyle/>
                <a:p>
                  <a:pPr algn="ctr"/>
                  <a:r>
                    <a:rPr lang="en-GB" sz="700" dirty="0" smtClean="0"/>
                    <a:t>MY</a:t>
                  </a:r>
                  <a:endParaRPr lang="en-GB" sz="700" dirty="0"/>
                </a:p>
              </p:txBody>
            </p:sp>
            <p:sp>
              <p:nvSpPr>
                <p:cNvPr id="477" name="Rectangle 476"/>
                <p:cNvSpPr/>
                <p:nvPr/>
              </p:nvSpPr>
              <p:spPr>
                <a:xfrm>
                  <a:off x="-1696298" y="1082719"/>
                  <a:ext cx="533826" cy="216000"/>
                </a:xfrm>
                <a:prstGeom prst="rect">
                  <a:avLst/>
                </a:prstGeom>
                <a:ln/>
              </p:spPr>
              <p:style>
                <a:lnRef idx="2">
                  <a:schemeClr val="accent1"/>
                </a:lnRef>
                <a:fillRef idx="1">
                  <a:schemeClr val="lt1"/>
                </a:fillRef>
                <a:effectRef idx="0">
                  <a:schemeClr val="accent1"/>
                </a:effectRef>
                <a:fontRef idx="minor">
                  <a:schemeClr val="dk1"/>
                </a:fontRef>
              </p:style>
              <p:txBody>
                <a:bodyPr lIns="36000" tIns="36000" rIns="36000" bIns="36000" rtlCol="0" anchor="ctr"/>
                <a:lstStyle/>
                <a:p>
                  <a:pPr algn="ctr"/>
                  <a:r>
                    <a:rPr lang="en-GB" sz="700" dirty="0" smtClean="0"/>
                    <a:t>TH</a:t>
                  </a:r>
                  <a:endParaRPr lang="en-GB" sz="700" dirty="0"/>
                </a:p>
              </p:txBody>
            </p:sp>
            <p:sp>
              <p:nvSpPr>
                <p:cNvPr id="478" name="Rectangle 477"/>
                <p:cNvSpPr/>
                <p:nvPr/>
              </p:nvSpPr>
              <p:spPr>
                <a:xfrm>
                  <a:off x="-1162472" y="1082719"/>
                  <a:ext cx="533826" cy="216000"/>
                </a:xfrm>
                <a:prstGeom prst="rect">
                  <a:avLst/>
                </a:prstGeom>
                <a:ln/>
              </p:spPr>
              <p:style>
                <a:lnRef idx="2">
                  <a:schemeClr val="accent1"/>
                </a:lnRef>
                <a:fillRef idx="1">
                  <a:schemeClr val="lt1"/>
                </a:fillRef>
                <a:effectRef idx="0">
                  <a:schemeClr val="accent1"/>
                </a:effectRef>
                <a:fontRef idx="minor">
                  <a:schemeClr val="dk1"/>
                </a:fontRef>
              </p:style>
              <p:txBody>
                <a:bodyPr lIns="36000" tIns="36000" rIns="36000" bIns="36000" rtlCol="0" anchor="ctr"/>
                <a:lstStyle/>
                <a:p>
                  <a:pPr algn="ctr"/>
                  <a:r>
                    <a:rPr lang="en-GB" sz="700" dirty="0" smtClean="0"/>
                    <a:t>IN</a:t>
                  </a:r>
                  <a:endParaRPr lang="en-GB" sz="700" dirty="0"/>
                </a:p>
              </p:txBody>
            </p:sp>
            <p:sp>
              <p:nvSpPr>
                <p:cNvPr id="479" name="Rectangle 478"/>
                <p:cNvSpPr/>
                <p:nvPr/>
              </p:nvSpPr>
              <p:spPr>
                <a:xfrm>
                  <a:off x="-628646" y="1082719"/>
                  <a:ext cx="533826" cy="216000"/>
                </a:xfrm>
                <a:prstGeom prst="rect">
                  <a:avLst/>
                </a:prstGeom>
                <a:ln/>
              </p:spPr>
              <p:style>
                <a:lnRef idx="2">
                  <a:schemeClr val="accent1"/>
                </a:lnRef>
                <a:fillRef idx="1">
                  <a:schemeClr val="lt1"/>
                </a:fillRef>
                <a:effectRef idx="0">
                  <a:schemeClr val="accent1"/>
                </a:effectRef>
                <a:fontRef idx="minor">
                  <a:schemeClr val="dk1"/>
                </a:fontRef>
              </p:style>
              <p:txBody>
                <a:bodyPr lIns="36000" tIns="36000" rIns="36000" bIns="36000" rtlCol="0" anchor="ctr"/>
                <a:lstStyle/>
                <a:p>
                  <a:pPr algn="ctr"/>
                  <a:r>
                    <a:rPr lang="en-GB" sz="700" dirty="0" smtClean="0"/>
                    <a:t>SG</a:t>
                  </a:r>
                  <a:endParaRPr lang="en-GB" sz="700" dirty="0"/>
                </a:p>
              </p:txBody>
            </p:sp>
            <p:sp>
              <p:nvSpPr>
                <p:cNvPr id="480" name="Rectangle 479"/>
                <p:cNvSpPr/>
                <p:nvPr/>
              </p:nvSpPr>
              <p:spPr>
                <a:xfrm>
                  <a:off x="-94820" y="1082719"/>
                  <a:ext cx="533826" cy="216000"/>
                </a:xfrm>
                <a:prstGeom prst="rect">
                  <a:avLst/>
                </a:prstGeom>
                <a:ln/>
              </p:spPr>
              <p:style>
                <a:lnRef idx="2">
                  <a:schemeClr val="accent1"/>
                </a:lnRef>
                <a:fillRef idx="1">
                  <a:schemeClr val="lt1"/>
                </a:fillRef>
                <a:effectRef idx="0">
                  <a:schemeClr val="accent1"/>
                </a:effectRef>
                <a:fontRef idx="minor">
                  <a:schemeClr val="dk1"/>
                </a:fontRef>
              </p:style>
              <p:txBody>
                <a:bodyPr lIns="36000" tIns="36000" rIns="36000" bIns="36000" rtlCol="0" anchor="ctr"/>
                <a:lstStyle/>
                <a:p>
                  <a:pPr algn="ctr"/>
                  <a:r>
                    <a:rPr lang="en-GB" sz="700" dirty="0" smtClean="0"/>
                    <a:t>ID</a:t>
                  </a:r>
                  <a:endParaRPr lang="en-GB" sz="700" dirty="0"/>
                </a:p>
              </p:txBody>
            </p:sp>
          </p:grpSp>
          <p:sp>
            <p:nvSpPr>
              <p:cNvPr id="474" name="Rectangle 473"/>
              <p:cNvSpPr/>
              <p:nvPr/>
            </p:nvSpPr>
            <p:spPr>
              <a:xfrm>
                <a:off x="-2747037" y="1298719"/>
                <a:ext cx="2682940" cy="216000"/>
              </a:xfrm>
              <a:prstGeom prst="rect">
                <a:avLst/>
              </a:prstGeom>
              <a:ln/>
            </p:spPr>
            <p:style>
              <a:lnRef idx="2">
                <a:schemeClr val="accent1"/>
              </a:lnRef>
              <a:fillRef idx="1">
                <a:schemeClr val="lt1"/>
              </a:fillRef>
              <a:effectRef idx="0">
                <a:schemeClr val="accent1"/>
              </a:effectRef>
              <a:fontRef idx="minor">
                <a:schemeClr val="dk1"/>
              </a:fontRef>
            </p:style>
            <p:txBody>
              <a:bodyPr lIns="36000" tIns="36000" rIns="36000" bIns="36000" rtlCol="0" anchor="ctr"/>
              <a:lstStyle/>
              <a:p>
                <a:pPr algn="ctr"/>
                <a:r>
                  <a:rPr lang="en-GB" sz="700" dirty="0" smtClean="0"/>
                  <a:t>Common</a:t>
                </a:r>
                <a:endParaRPr lang="en-GB" sz="700" dirty="0"/>
              </a:p>
            </p:txBody>
          </p:sp>
        </p:grpSp>
        <p:sp>
          <p:nvSpPr>
            <p:cNvPr id="528" name="Rectangle 527"/>
            <p:cNvSpPr/>
            <p:nvPr/>
          </p:nvSpPr>
          <p:spPr>
            <a:xfrm>
              <a:off x="7445740" y="3098835"/>
              <a:ext cx="736982" cy="492439"/>
            </a:xfrm>
            <a:prstGeom prst="rect">
              <a:avLst/>
            </a:prstGeom>
            <a:ln w="9525"/>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lstStyle/>
            <a:p>
              <a:r>
                <a:rPr lang="en-GB" altLang="ko-KR" sz="700" dirty="0"/>
                <a:t>Separate</a:t>
              </a:r>
            </a:p>
          </p:txBody>
        </p:sp>
        <p:sp>
          <p:nvSpPr>
            <p:cNvPr id="524" name="Rectangle 523"/>
            <p:cNvSpPr/>
            <p:nvPr/>
          </p:nvSpPr>
          <p:spPr>
            <a:xfrm>
              <a:off x="7445740" y="2558899"/>
              <a:ext cx="736982" cy="492439"/>
            </a:xfrm>
            <a:prstGeom prst="rect">
              <a:avLst/>
            </a:prstGeom>
            <a:ln w="9525"/>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lstStyle/>
            <a:p>
              <a:r>
                <a:rPr lang="en-GB" altLang="ko-KR" sz="700" dirty="0"/>
                <a:t>Separate</a:t>
              </a:r>
            </a:p>
          </p:txBody>
        </p:sp>
        <p:sp>
          <p:nvSpPr>
            <p:cNvPr id="526" name="Rectangle 525"/>
            <p:cNvSpPr/>
            <p:nvPr/>
          </p:nvSpPr>
          <p:spPr>
            <a:xfrm>
              <a:off x="8254618" y="3098835"/>
              <a:ext cx="736982" cy="492439"/>
            </a:xfrm>
            <a:prstGeom prst="rect">
              <a:avLst/>
            </a:prstGeom>
            <a:ln w="9525"/>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lstStyle/>
            <a:p>
              <a:r>
                <a:rPr lang="en-GB" altLang="ko-KR" sz="700" dirty="0"/>
                <a:t>Separate</a:t>
              </a:r>
            </a:p>
          </p:txBody>
        </p:sp>
        <p:sp>
          <p:nvSpPr>
            <p:cNvPr id="522" name="Rectangle 521"/>
            <p:cNvSpPr/>
            <p:nvPr/>
          </p:nvSpPr>
          <p:spPr>
            <a:xfrm>
              <a:off x="8254618" y="2558899"/>
              <a:ext cx="736982" cy="492439"/>
            </a:xfrm>
            <a:prstGeom prst="rect">
              <a:avLst/>
            </a:prstGeom>
            <a:ln w="9525"/>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lstStyle/>
            <a:p>
              <a:r>
                <a:rPr lang="en-GB" altLang="ko-KR" sz="700" dirty="0"/>
                <a:t>Separate</a:t>
              </a:r>
            </a:p>
          </p:txBody>
        </p:sp>
        <p:sp>
          <p:nvSpPr>
            <p:cNvPr id="520" name="Rectangle 519"/>
            <p:cNvSpPr/>
            <p:nvPr/>
          </p:nvSpPr>
          <p:spPr>
            <a:xfrm>
              <a:off x="6636864" y="3098835"/>
              <a:ext cx="736982" cy="492439"/>
            </a:xfrm>
            <a:prstGeom prst="rect">
              <a:avLst/>
            </a:prstGeom>
            <a:ln w="9525"/>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lstStyle/>
            <a:p>
              <a:r>
                <a:rPr lang="en-GB" altLang="ko-KR" sz="700" dirty="0"/>
                <a:t>Separate</a:t>
              </a:r>
            </a:p>
          </p:txBody>
        </p:sp>
        <p:sp>
          <p:nvSpPr>
            <p:cNvPr id="518" name="Rectangle 517"/>
            <p:cNvSpPr/>
            <p:nvPr/>
          </p:nvSpPr>
          <p:spPr>
            <a:xfrm>
              <a:off x="6636864" y="2558899"/>
              <a:ext cx="736982" cy="492439"/>
            </a:xfrm>
            <a:prstGeom prst="rect">
              <a:avLst/>
            </a:prstGeom>
            <a:ln w="9525"/>
          </p:spPr>
          <p:style>
            <a:lnRef idx="2">
              <a:schemeClr val="accent1">
                <a:shade val="50000"/>
              </a:schemeClr>
            </a:lnRef>
            <a:fillRef idx="1">
              <a:schemeClr val="accent1"/>
            </a:fillRef>
            <a:effectRef idx="0">
              <a:schemeClr val="accent1"/>
            </a:effectRef>
            <a:fontRef idx="minor">
              <a:schemeClr val="lt1"/>
            </a:fontRef>
          </p:style>
          <p:txBody>
            <a:bodyPr lIns="36000" tIns="36000" rIns="36000" bIns="36000" rtlCol="0" anchor="t"/>
            <a:lstStyle/>
            <a:p>
              <a:r>
                <a:rPr lang="en-GB" altLang="ko-KR" sz="700" dirty="0"/>
                <a:t>Separate</a:t>
              </a:r>
            </a:p>
          </p:txBody>
        </p:sp>
        <p:sp>
          <p:nvSpPr>
            <p:cNvPr id="511" name="Rectangle 510"/>
            <p:cNvSpPr/>
            <p:nvPr/>
          </p:nvSpPr>
          <p:spPr>
            <a:xfrm>
              <a:off x="6569062" y="2490256"/>
              <a:ext cx="2492689" cy="1168343"/>
            </a:xfrm>
            <a:prstGeom prst="rect">
              <a:avLst/>
            </a:prstGeom>
            <a:noFill/>
            <a:ln>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ko-KR" altLang="en-US"/>
            </a:p>
          </p:txBody>
        </p:sp>
        <p:grpSp>
          <p:nvGrpSpPr>
            <p:cNvPr id="531" name="Group 530"/>
            <p:cNvGrpSpPr/>
            <p:nvPr/>
          </p:nvGrpSpPr>
          <p:grpSpPr>
            <a:xfrm>
              <a:off x="7473142" y="2728775"/>
              <a:ext cx="682178" cy="296495"/>
              <a:chOff x="-2747037" y="1082719"/>
              <a:chExt cx="2682940" cy="432000"/>
            </a:xfrm>
          </p:grpSpPr>
          <p:grpSp>
            <p:nvGrpSpPr>
              <p:cNvPr id="532" name="Group 531"/>
              <p:cNvGrpSpPr/>
              <p:nvPr/>
            </p:nvGrpSpPr>
            <p:grpSpPr>
              <a:xfrm>
                <a:off x="-2747037" y="1082719"/>
                <a:ext cx="2682940" cy="216000"/>
                <a:chOff x="-2763950" y="1082719"/>
                <a:chExt cx="3202956" cy="216000"/>
              </a:xfrm>
            </p:grpSpPr>
            <p:sp>
              <p:nvSpPr>
                <p:cNvPr id="534" name="Rectangle 533"/>
                <p:cNvSpPr/>
                <p:nvPr/>
              </p:nvSpPr>
              <p:spPr>
                <a:xfrm>
                  <a:off x="-2763950" y="1082719"/>
                  <a:ext cx="533826" cy="216000"/>
                </a:xfrm>
                <a:prstGeom prst="rect">
                  <a:avLst/>
                </a:prstGeom>
                <a:ln w="9525"/>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r>
                    <a:rPr lang="en-GB" sz="500" dirty="0">
                      <a:solidFill>
                        <a:schemeClr val="bg1">
                          <a:lumMod val="75000"/>
                        </a:schemeClr>
                      </a:solidFill>
                    </a:rPr>
                    <a:t>HK</a:t>
                  </a:r>
                  <a:br>
                    <a:rPr lang="en-GB" sz="500" dirty="0">
                      <a:solidFill>
                        <a:schemeClr val="bg1">
                          <a:lumMod val="75000"/>
                        </a:schemeClr>
                      </a:solidFill>
                    </a:rPr>
                  </a:br>
                  <a:r>
                    <a:rPr lang="en-GB" sz="250" dirty="0">
                      <a:solidFill>
                        <a:schemeClr val="bg1">
                          <a:lumMod val="75000"/>
                        </a:schemeClr>
                      </a:solidFill>
                    </a:rPr>
                    <a:t>(+MA)</a:t>
                  </a:r>
                </a:p>
              </p:txBody>
            </p:sp>
            <p:sp>
              <p:nvSpPr>
                <p:cNvPr id="535" name="Rectangle 534"/>
                <p:cNvSpPr/>
                <p:nvPr/>
              </p:nvSpPr>
              <p:spPr>
                <a:xfrm>
                  <a:off x="-2230124" y="1082719"/>
                  <a:ext cx="533826" cy="216000"/>
                </a:xfrm>
                <a:prstGeom prst="rect">
                  <a:avLst/>
                </a:prstGeom>
                <a:solidFill>
                  <a:schemeClr val="accent2">
                    <a:lumMod val="20000"/>
                    <a:lumOff val="80000"/>
                  </a:schemeClr>
                </a:solidFill>
                <a:ln w="9525"/>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r>
                    <a:rPr lang="en-GB" sz="500" dirty="0"/>
                    <a:t>MY</a:t>
                  </a:r>
                </a:p>
              </p:txBody>
            </p:sp>
            <p:sp>
              <p:nvSpPr>
                <p:cNvPr id="536" name="Rectangle 535"/>
                <p:cNvSpPr/>
                <p:nvPr/>
              </p:nvSpPr>
              <p:spPr>
                <a:xfrm>
                  <a:off x="-1696298" y="1082719"/>
                  <a:ext cx="533826" cy="216000"/>
                </a:xfrm>
                <a:prstGeom prst="rect">
                  <a:avLst/>
                </a:prstGeom>
                <a:ln w="9525"/>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r>
                    <a:rPr lang="en-GB" sz="500" dirty="0" smtClean="0">
                      <a:solidFill>
                        <a:schemeClr val="bg1">
                          <a:lumMod val="75000"/>
                        </a:schemeClr>
                      </a:solidFill>
                    </a:rPr>
                    <a:t>TH</a:t>
                  </a:r>
                  <a:endParaRPr lang="en-GB" sz="500" dirty="0">
                    <a:solidFill>
                      <a:schemeClr val="bg1">
                        <a:lumMod val="75000"/>
                      </a:schemeClr>
                    </a:solidFill>
                  </a:endParaRPr>
                </a:p>
              </p:txBody>
            </p:sp>
            <p:sp>
              <p:nvSpPr>
                <p:cNvPr id="537" name="Rectangle 536"/>
                <p:cNvSpPr/>
                <p:nvPr/>
              </p:nvSpPr>
              <p:spPr>
                <a:xfrm>
                  <a:off x="-1162472" y="1082719"/>
                  <a:ext cx="533826" cy="216000"/>
                </a:xfrm>
                <a:prstGeom prst="rect">
                  <a:avLst/>
                </a:prstGeom>
                <a:ln w="9525"/>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r>
                    <a:rPr lang="en-GB" sz="500" dirty="0" smtClean="0">
                      <a:solidFill>
                        <a:schemeClr val="bg1">
                          <a:lumMod val="75000"/>
                        </a:schemeClr>
                      </a:solidFill>
                    </a:rPr>
                    <a:t>IN</a:t>
                  </a:r>
                  <a:endParaRPr lang="en-GB" sz="500" dirty="0">
                    <a:solidFill>
                      <a:schemeClr val="bg1">
                        <a:lumMod val="75000"/>
                      </a:schemeClr>
                    </a:solidFill>
                  </a:endParaRPr>
                </a:p>
              </p:txBody>
            </p:sp>
            <p:sp>
              <p:nvSpPr>
                <p:cNvPr id="538" name="Rectangle 537"/>
                <p:cNvSpPr/>
                <p:nvPr/>
              </p:nvSpPr>
              <p:spPr>
                <a:xfrm>
                  <a:off x="-628646" y="1082719"/>
                  <a:ext cx="533826" cy="216000"/>
                </a:xfrm>
                <a:prstGeom prst="rect">
                  <a:avLst/>
                </a:prstGeom>
                <a:ln w="9525"/>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r>
                    <a:rPr lang="en-GB" sz="500" dirty="0" smtClean="0">
                      <a:solidFill>
                        <a:schemeClr val="bg1">
                          <a:lumMod val="75000"/>
                        </a:schemeClr>
                      </a:solidFill>
                    </a:rPr>
                    <a:t>SG</a:t>
                  </a:r>
                  <a:endParaRPr lang="en-GB" sz="500" dirty="0">
                    <a:solidFill>
                      <a:schemeClr val="bg1">
                        <a:lumMod val="75000"/>
                      </a:schemeClr>
                    </a:solidFill>
                  </a:endParaRPr>
                </a:p>
              </p:txBody>
            </p:sp>
            <p:sp>
              <p:nvSpPr>
                <p:cNvPr id="539" name="Rectangle 538"/>
                <p:cNvSpPr/>
                <p:nvPr/>
              </p:nvSpPr>
              <p:spPr>
                <a:xfrm>
                  <a:off x="-94820" y="1082719"/>
                  <a:ext cx="533826" cy="216000"/>
                </a:xfrm>
                <a:prstGeom prst="rect">
                  <a:avLst/>
                </a:prstGeom>
                <a:ln w="9525"/>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r>
                    <a:rPr lang="en-GB" sz="500" dirty="0" smtClean="0">
                      <a:solidFill>
                        <a:schemeClr val="bg1">
                          <a:lumMod val="75000"/>
                        </a:schemeClr>
                      </a:solidFill>
                    </a:rPr>
                    <a:t>ID</a:t>
                  </a:r>
                  <a:endParaRPr lang="en-GB" sz="500" dirty="0">
                    <a:solidFill>
                      <a:schemeClr val="bg1">
                        <a:lumMod val="75000"/>
                      </a:schemeClr>
                    </a:solidFill>
                  </a:endParaRPr>
                </a:p>
              </p:txBody>
            </p:sp>
          </p:grpSp>
          <p:sp>
            <p:nvSpPr>
              <p:cNvPr id="533" name="Rectangle 532"/>
              <p:cNvSpPr/>
              <p:nvPr/>
            </p:nvSpPr>
            <p:spPr>
              <a:xfrm>
                <a:off x="-2747037" y="1298719"/>
                <a:ext cx="2682940" cy="216000"/>
              </a:xfrm>
              <a:prstGeom prst="rect">
                <a:avLst/>
              </a:prstGeom>
              <a:solidFill>
                <a:schemeClr val="accent2">
                  <a:lumMod val="20000"/>
                  <a:lumOff val="80000"/>
                </a:schemeClr>
              </a:solidFill>
              <a:ln w="9525"/>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r>
                  <a:rPr lang="en-GB" sz="500" dirty="0"/>
                  <a:t>Common</a:t>
                </a:r>
              </a:p>
            </p:txBody>
          </p:sp>
        </p:grpSp>
        <p:grpSp>
          <p:nvGrpSpPr>
            <p:cNvPr id="540" name="Group 539"/>
            <p:cNvGrpSpPr/>
            <p:nvPr/>
          </p:nvGrpSpPr>
          <p:grpSpPr>
            <a:xfrm>
              <a:off x="6664266" y="2728775"/>
              <a:ext cx="682178" cy="296495"/>
              <a:chOff x="-2747037" y="1082719"/>
              <a:chExt cx="2682940" cy="432000"/>
            </a:xfrm>
          </p:grpSpPr>
          <p:grpSp>
            <p:nvGrpSpPr>
              <p:cNvPr id="541" name="Group 540"/>
              <p:cNvGrpSpPr/>
              <p:nvPr/>
            </p:nvGrpSpPr>
            <p:grpSpPr>
              <a:xfrm>
                <a:off x="-2747037" y="1082719"/>
                <a:ext cx="2682940" cy="216000"/>
                <a:chOff x="-2763950" y="1082719"/>
                <a:chExt cx="3202956" cy="216000"/>
              </a:xfrm>
            </p:grpSpPr>
            <p:sp>
              <p:nvSpPr>
                <p:cNvPr id="543" name="Rectangle 542"/>
                <p:cNvSpPr/>
                <p:nvPr/>
              </p:nvSpPr>
              <p:spPr>
                <a:xfrm>
                  <a:off x="-2763950" y="1082719"/>
                  <a:ext cx="533826" cy="216000"/>
                </a:xfrm>
                <a:prstGeom prst="rect">
                  <a:avLst/>
                </a:prstGeom>
                <a:solidFill>
                  <a:schemeClr val="accent2">
                    <a:lumMod val="20000"/>
                    <a:lumOff val="80000"/>
                  </a:schemeClr>
                </a:solidFill>
                <a:ln w="9525"/>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r>
                    <a:rPr lang="en-GB" sz="500" dirty="0"/>
                    <a:t>HK</a:t>
                  </a:r>
                  <a:br>
                    <a:rPr lang="en-GB" sz="500" dirty="0"/>
                  </a:br>
                  <a:r>
                    <a:rPr lang="en-GB" sz="250" dirty="0"/>
                    <a:t>(+MA)</a:t>
                  </a:r>
                </a:p>
              </p:txBody>
            </p:sp>
            <p:sp>
              <p:nvSpPr>
                <p:cNvPr id="544" name="Rectangle 543"/>
                <p:cNvSpPr/>
                <p:nvPr/>
              </p:nvSpPr>
              <p:spPr>
                <a:xfrm>
                  <a:off x="-2230124" y="1082719"/>
                  <a:ext cx="533826" cy="216000"/>
                </a:xfrm>
                <a:prstGeom prst="rect">
                  <a:avLst/>
                </a:prstGeom>
                <a:ln w="9525"/>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r>
                    <a:rPr lang="en-GB" sz="500" dirty="0" smtClean="0">
                      <a:solidFill>
                        <a:schemeClr val="bg1">
                          <a:lumMod val="75000"/>
                        </a:schemeClr>
                      </a:solidFill>
                    </a:rPr>
                    <a:t>MY</a:t>
                  </a:r>
                  <a:endParaRPr lang="en-GB" sz="500" dirty="0">
                    <a:solidFill>
                      <a:schemeClr val="bg1">
                        <a:lumMod val="75000"/>
                      </a:schemeClr>
                    </a:solidFill>
                  </a:endParaRPr>
                </a:p>
              </p:txBody>
            </p:sp>
            <p:sp>
              <p:nvSpPr>
                <p:cNvPr id="545" name="Rectangle 544"/>
                <p:cNvSpPr/>
                <p:nvPr/>
              </p:nvSpPr>
              <p:spPr>
                <a:xfrm>
                  <a:off x="-1696298" y="1082719"/>
                  <a:ext cx="533826" cy="216000"/>
                </a:xfrm>
                <a:prstGeom prst="rect">
                  <a:avLst/>
                </a:prstGeom>
                <a:ln w="9525"/>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r>
                    <a:rPr lang="en-GB" sz="500" dirty="0" smtClean="0">
                      <a:solidFill>
                        <a:schemeClr val="bg1">
                          <a:lumMod val="75000"/>
                        </a:schemeClr>
                      </a:solidFill>
                    </a:rPr>
                    <a:t>TH</a:t>
                  </a:r>
                  <a:endParaRPr lang="en-GB" sz="500" dirty="0">
                    <a:solidFill>
                      <a:schemeClr val="bg1">
                        <a:lumMod val="75000"/>
                      </a:schemeClr>
                    </a:solidFill>
                  </a:endParaRPr>
                </a:p>
              </p:txBody>
            </p:sp>
            <p:sp>
              <p:nvSpPr>
                <p:cNvPr id="546" name="Rectangle 545"/>
                <p:cNvSpPr/>
                <p:nvPr/>
              </p:nvSpPr>
              <p:spPr>
                <a:xfrm>
                  <a:off x="-1162472" y="1082719"/>
                  <a:ext cx="533826" cy="216000"/>
                </a:xfrm>
                <a:prstGeom prst="rect">
                  <a:avLst/>
                </a:prstGeom>
                <a:ln w="9525"/>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r>
                    <a:rPr lang="en-GB" sz="500" dirty="0" smtClean="0">
                      <a:solidFill>
                        <a:schemeClr val="bg1">
                          <a:lumMod val="75000"/>
                        </a:schemeClr>
                      </a:solidFill>
                    </a:rPr>
                    <a:t>IN</a:t>
                  </a:r>
                  <a:endParaRPr lang="en-GB" sz="500" dirty="0">
                    <a:solidFill>
                      <a:schemeClr val="bg1">
                        <a:lumMod val="75000"/>
                      </a:schemeClr>
                    </a:solidFill>
                  </a:endParaRPr>
                </a:p>
              </p:txBody>
            </p:sp>
            <p:sp>
              <p:nvSpPr>
                <p:cNvPr id="547" name="Rectangle 546"/>
                <p:cNvSpPr/>
                <p:nvPr/>
              </p:nvSpPr>
              <p:spPr>
                <a:xfrm>
                  <a:off x="-628646" y="1082719"/>
                  <a:ext cx="533826" cy="216000"/>
                </a:xfrm>
                <a:prstGeom prst="rect">
                  <a:avLst/>
                </a:prstGeom>
                <a:ln w="9525"/>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r>
                    <a:rPr lang="en-GB" sz="500" dirty="0" smtClean="0">
                      <a:solidFill>
                        <a:schemeClr val="bg1">
                          <a:lumMod val="75000"/>
                        </a:schemeClr>
                      </a:solidFill>
                    </a:rPr>
                    <a:t>SG</a:t>
                  </a:r>
                  <a:endParaRPr lang="en-GB" sz="500" dirty="0">
                    <a:solidFill>
                      <a:schemeClr val="bg1">
                        <a:lumMod val="75000"/>
                      </a:schemeClr>
                    </a:solidFill>
                  </a:endParaRPr>
                </a:p>
              </p:txBody>
            </p:sp>
            <p:sp>
              <p:nvSpPr>
                <p:cNvPr id="548" name="Rectangle 547"/>
                <p:cNvSpPr/>
                <p:nvPr/>
              </p:nvSpPr>
              <p:spPr>
                <a:xfrm>
                  <a:off x="-94820" y="1082719"/>
                  <a:ext cx="533826" cy="216000"/>
                </a:xfrm>
                <a:prstGeom prst="rect">
                  <a:avLst/>
                </a:prstGeom>
                <a:ln w="9525"/>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r>
                    <a:rPr lang="en-GB" sz="500" dirty="0" smtClean="0">
                      <a:solidFill>
                        <a:schemeClr val="bg1">
                          <a:lumMod val="75000"/>
                        </a:schemeClr>
                      </a:solidFill>
                    </a:rPr>
                    <a:t>ID</a:t>
                  </a:r>
                  <a:endParaRPr lang="en-GB" sz="500" dirty="0">
                    <a:solidFill>
                      <a:schemeClr val="bg1">
                        <a:lumMod val="75000"/>
                      </a:schemeClr>
                    </a:solidFill>
                  </a:endParaRPr>
                </a:p>
              </p:txBody>
            </p:sp>
          </p:grpSp>
          <p:sp>
            <p:nvSpPr>
              <p:cNvPr id="542" name="Rectangle 541"/>
              <p:cNvSpPr/>
              <p:nvPr/>
            </p:nvSpPr>
            <p:spPr>
              <a:xfrm>
                <a:off x="-2747037" y="1298719"/>
                <a:ext cx="2682940" cy="216000"/>
              </a:xfrm>
              <a:prstGeom prst="rect">
                <a:avLst/>
              </a:prstGeom>
              <a:solidFill>
                <a:schemeClr val="accent2">
                  <a:lumMod val="20000"/>
                  <a:lumOff val="80000"/>
                </a:schemeClr>
              </a:solidFill>
              <a:ln w="9525"/>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r>
                  <a:rPr lang="en-GB" sz="500" dirty="0"/>
                  <a:t>Common</a:t>
                </a:r>
              </a:p>
            </p:txBody>
          </p:sp>
        </p:grpSp>
        <p:grpSp>
          <p:nvGrpSpPr>
            <p:cNvPr id="549" name="Group 548"/>
            <p:cNvGrpSpPr/>
            <p:nvPr/>
          </p:nvGrpSpPr>
          <p:grpSpPr>
            <a:xfrm>
              <a:off x="8282020" y="2728775"/>
              <a:ext cx="682178" cy="296495"/>
              <a:chOff x="-2747037" y="1082719"/>
              <a:chExt cx="2682940" cy="432000"/>
            </a:xfrm>
          </p:grpSpPr>
          <p:grpSp>
            <p:nvGrpSpPr>
              <p:cNvPr id="550" name="Group 549"/>
              <p:cNvGrpSpPr/>
              <p:nvPr/>
            </p:nvGrpSpPr>
            <p:grpSpPr>
              <a:xfrm>
                <a:off x="-2747037" y="1082719"/>
                <a:ext cx="2682940" cy="216000"/>
                <a:chOff x="-2763950" y="1082719"/>
                <a:chExt cx="3202956" cy="216000"/>
              </a:xfrm>
            </p:grpSpPr>
            <p:sp>
              <p:nvSpPr>
                <p:cNvPr id="552" name="Rectangle 551"/>
                <p:cNvSpPr/>
                <p:nvPr/>
              </p:nvSpPr>
              <p:spPr>
                <a:xfrm>
                  <a:off x="-2763950" y="1082719"/>
                  <a:ext cx="533826" cy="216000"/>
                </a:xfrm>
                <a:prstGeom prst="rect">
                  <a:avLst/>
                </a:prstGeom>
                <a:ln w="9525"/>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r>
                    <a:rPr lang="en-GB" sz="500" dirty="0">
                      <a:solidFill>
                        <a:schemeClr val="bg1">
                          <a:lumMod val="75000"/>
                        </a:schemeClr>
                      </a:solidFill>
                    </a:rPr>
                    <a:t>HK</a:t>
                  </a:r>
                  <a:br>
                    <a:rPr lang="en-GB" sz="500" dirty="0">
                      <a:solidFill>
                        <a:schemeClr val="bg1">
                          <a:lumMod val="75000"/>
                        </a:schemeClr>
                      </a:solidFill>
                    </a:rPr>
                  </a:br>
                  <a:r>
                    <a:rPr lang="en-GB" sz="250" dirty="0">
                      <a:solidFill>
                        <a:schemeClr val="bg1">
                          <a:lumMod val="75000"/>
                        </a:schemeClr>
                      </a:solidFill>
                    </a:rPr>
                    <a:t>(+MA)</a:t>
                  </a:r>
                </a:p>
              </p:txBody>
            </p:sp>
            <p:sp>
              <p:nvSpPr>
                <p:cNvPr id="553" name="Rectangle 552"/>
                <p:cNvSpPr/>
                <p:nvPr/>
              </p:nvSpPr>
              <p:spPr>
                <a:xfrm>
                  <a:off x="-2230124" y="1082719"/>
                  <a:ext cx="533826" cy="216000"/>
                </a:xfrm>
                <a:prstGeom prst="rect">
                  <a:avLst/>
                </a:prstGeom>
                <a:ln w="9525"/>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r>
                    <a:rPr lang="en-GB" sz="500" dirty="0" smtClean="0">
                      <a:solidFill>
                        <a:schemeClr val="bg1">
                          <a:lumMod val="75000"/>
                        </a:schemeClr>
                      </a:solidFill>
                    </a:rPr>
                    <a:t>MY</a:t>
                  </a:r>
                  <a:endParaRPr lang="en-GB" sz="500" dirty="0">
                    <a:solidFill>
                      <a:schemeClr val="bg1">
                        <a:lumMod val="75000"/>
                      </a:schemeClr>
                    </a:solidFill>
                  </a:endParaRPr>
                </a:p>
              </p:txBody>
            </p:sp>
            <p:sp>
              <p:nvSpPr>
                <p:cNvPr id="554" name="Rectangle 553"/>
                <p:cNvSpPr/>
                <p:nvPr/>
              </p:nvSpPr>
              <p:spPr>
                <a:xfrm>
                  <a:off x="-1696298" y="1082719"/>
                  <a:ext cx="533826" cy="216000"/>
                </a:xfrm>
                <a:prstGeom prst="rect">
                  <a:avLst/>
                </a:prstGeom>
                <a:solidFill>
                  <a:schemeClr val="accent2">
                    <a:lumMod val="20000"/>
                    <a:lumOff val="80000"/>
                  </a:schemeClr>
                </a:solidFill>
                <a:ln w="9525"/>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r>
                    <a:rPr lang="en-GB" sz="500" dirty="0"/>
                    <a:t>TH</a:t>
                  </a:r>
                </a:p>
              </p:txBody>
            </p:sp>
            <p:sp>
              <p:nvSpPr>
                <p:cNvPr id="555" name="Rectangle 554"/>
                <p:cNvSpPr/>
                <p:nvPr/>
              </p:nvSpPr>
              <p:spPr>
                <a:xfrm>
                  <a:off x="-1162472" y="1082719"/>
                  <a:ext cx="533826" cy="216000"/>
                </a:xfrm>
                <a:prstGeom prst="rect">
                  <a:avLst/>
                </a:prstGeom>
                <a:ln w="9525"/>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r>
                    <a:rPr lang="en-GB" sz="500" dirty="0" smtClean="0">
                      <a:solidFill>
                        <a:schemeClr val="bg1">
                          <a:lumMod val="75000"/>
                        </a:schemeClr>
                      </a:solidFill>
                    </a:rPr>
                    <a:t>IN</a:t>
                  </a:r>
                  <a:endParaRPr lang="en-GB" sz="500" dirty="0">
                    <a:solidFill>
                      <a:schemeClr val="bg1">
                        <a:lumMod val="75000"/>
                      </a:schemeClr>
                    </a:solidFill>
                  </a:endParaRPr>
                </a:p>
              </p:txBody>
            </p:sp>
            <p:sp>
              <p:nvSpPr>
                <p:cNvPr id="556" name="Rectangle 555"/>
                <p:cNvSpPr/>
                <p:nvPr/>
              </p:nvSpPr>
              <p:spPr>
                <a:xfrm>
                  <a:off x="-628646" y="1082719"/>
                  <a:ext cx="533826" cy="216000"/>
                </a:xfrm>
                <a:prstGeom prst="rect">
                  <a:avLst/>
                </a:prstGeom>
                <a:ln w="9525"/>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r>
                    <a:rPr lang="en-GB" sz="500" dirty="0" smtClean="0">
                      <a:solidFill>
                        <a:schemeClr val="bg1">
                          <a:lumMod val="75000"/>
                        </a:schemeClr>
                      </a:solidFill>
                    </a:rPr>
                    <a:t>SG</a:t>
                  </a:r>
                  <a:endParaRPr lang="en-GB" sz="500" dirty="0">
                    <a:solidFill>
                      <a:schemeClr val="bg1">
                        <a:lumMod val="75000"/>
                      </a:schemeClr>
                    </a:solidFill>
                  </a:endParaRPr>
                </a:p>
              </p:txBody>
            </p:sp>
            <p:sp>
              <p:nvSpPr>
                <p:cNvPr id="557" name="Rectangle 556"/>
                <p:cNvSpPr/>
                <p:nvPr/>
              </p:nvSpPr>
              <p:spPr>
                <a:xfrm>
                  <a:off x="-94820" y="1082719"/>
                  <a:ext cx="533826" cy="216000"/>
                </a:xfrm>
                <a:prstGeom prst="rect">
                  <a:avLst/>
                </a:prstGeom>
                <a:ln w="9525"/>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r>
                    <a:rPr lang="en-GB" sz="500" dirty="0" smtClean="0">
                      <a:solidFill>
                        <a:schemeClr val="bg1">
                          <a:lumMod val="75000"/>
                        </a:schemeClr>
                      </a:solidFill>
                    </a:rPr>
                    <a:t>ID</a:t>
                  </a:r>
                  <a:endParaRPr lang="en-GB" sz="500" dirty="0">
                    <a:solidFill>
                      <a:schemeClr val="bg1">
                        <a:lumMod val="75000"/>
                      </a:schemeClr>
                    </a:solidFill>
                  </a:endParaRPr>
                </a:p>
              </p:txBody>
            </p:sp>
          </p:grpSp>
          <p:sp>
            <p:nvSpPr>
              <p:cNvPr id="551" name="Rectangle 550"/>
              <p:cNvSpPr/>
              <p:nvPr/>
            </p:nvSpPr>
            <p:spPr>
              <a:xfrm>
                <a:off x="-2747037" y="1298719"/>
                <a:ext cx="2682940" cy="216000"/>
              </a:xfrm>
              <a:prstGeom prst="rect">
                <a:avLst/>
              </a:prstGeom>
              <a:solidFill>
                <a:schemeClr val="accent2">
                  <a:lumMod val="20000"/>
                  <a:lumOff val="80000"/>
                </a:schemeClr>
              </a:solidFill>
              <a:ln w="9525"/>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r>
                  <a:rPr lang="en-GB" sz="500" dirty="0"/>
                  <a:t>Common</a:t>
                </a:r>
              </a:p>
            </p:txBody>
          </p:sp>
        </p:grpSp>
        <p:grpSp>
          <p:nvGrpSpPr>
            <p:cNvPr id="558" name="Group 557"/>
            <p:cNvGrpSpPr/>
            <p:nvPr/>
          </p:nvGrpSpPr>
          <p:grpSpPr>
            <a:xfrm>
              <a:off x="6664266" y="3267309"/>
              <a:ext cx="682178" cy="296495"/>
              <a:chOff x="-2747037" y="1082719"/>
              <a:chExt cx="2682940" cy="432000"/>
            </a:xfrm>
          </p:grpSpPr>
          <p:grpSp>
            <p:nvGrpSpPr>
              <p:cNvPr id="559" name="Group 558"/>
              <p:cNvGrpSpPr/>
              <p:nvPr/>
            </p:nvGrpSpPr>
            <p:grpSpPr>
              <a:xfrm>
                <a:off x="-2747037" y="1082719"/>
                <a:ext cx="2682940" cy="216000"/>
                <a:chOff x="-2763950" y="1082719"/>
                <a:chExt cx="3202956" cy="216000"/>
              </a:xfrm>
            </p:grpSpPr>
            <p:sp>
              <p:nvSpPr>
                <p:cNvPr id="561" name="Rectangle 560"/>
                <p:cNvSpPr/>
                <p:nvPr/>
              </p:nvSpPr>
              <p:spPr>
                <a:xfrm>
                  <a:off x="-2763950" y="1082719"/>
                  <a:ext cx="533826" cy="216000"/>
                </a:xfrm>
                <a:prstGeom prst="rect">
                  <a:avLst/>
                </a:prstGeom>
                <a:ln w="9525"/>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r>
                    <a:rPr lang="en-GB" sz="500" dirty="0">
                      <a:solidFill>
                        <a:schemeClr val="bg1">
                          <a:lumMod val="75000"/>
                        </a:schemeClr>
                      </a:solidFill>
                    </a:rPr>
                    <a:t>HK</a:t>
                  </a:r>
                  <a:br>
                    <a:rPr lang="en-GB" sz="500" dirty="0">
                      <a:solidFill>
                        <a:schemeClr val="bg1">
                          <a:lumMod val="75000"/>
                        </a:schemeClr>
                      </a:solidFill>
                    </a:rPr>
                  </a:br>
                  <a:r>
                    <a:rPr lang="en-GB" sz="250" dirty="0">
                      <a:solidFill>
                        <a:schemeClr val="bg1">
                          <a:lumMod val="75000"/>
                        </a:schemeClr>
                      </a:solidFill>
                    </a:rPr>
                    <a:t>(+MA)</a:t>
                  </a:r>
                </a:p>
              </p:txBody>
            </p:sp>
            <p:sp>
              <p:nvSpPr>
                <p:cNvPr id="562" name="Rectangle 561"/>
                <p:cNvSpPr/>
                <p:nvPr/>
              </p:nvSpPr>
              <p:spPr>
                <a:xfrm>
                  <a:off x="-2230124" y="1082719"/>
                  <a:ext cx="533826" cy="216000"/>
                </a:xfrm>
                <a:prstGeom prst="rect">
                  <a:avLst/>
                </a:prstGeom>
                <a:ln w="9525"/>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r>
                    <a:rPr lang="en-GB" sz="500" dirty="0" smtClean="0">
                      <a:solidFill>
                        <a:schemeClr val="bg1">
                          <a:lumMod val="75000"/>
                        </a:schemeClr>
                      </a:solidFill>
                    </a:rPr>
                    <a:t>MY</a:t>
                  </a:r>
                  <a:endParaRPr lang="en-GB" sz="500" dirty="0">
                    <a:solidFill>
                      <a:schemeClr val="bg1">
                        <a:lumMod val="75000"/>
                      </a:schemeClr>
                    </a:solidFill>
                  </a:endParaRPr>
                </a:p>
              </p:txBody>
            </p:sp>
            <p:sp>
              <p:nvSpPr>
                <p:cNvPr id="563" name="Rectangle 562"/>
                <p:cNvSpPr/>
                <p:nvPr/>
              </p:nvSpPr>
              <p:spPr>
                <a:xfrm>
                  <a:off x="-1696298" y="1082719"/>
                  <a:ext cx="533826" cy="216000"/>
                </a:xfrm>
                <a:prstGeom prst="rect">
                  <a:avLst/>
                </a:prstGeom>
                <a:ln w="9525"/>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r>
                    <a:rPr lang="en-GB" sz="500" dirty="0" smtClean="0">
                      <a:solidFill>
                        <a:schemeClr val="bg1">
                          <a:lumMod val="75000"/>
                        </a:schemeClr>
                      </a:solidFill>
                    </a:rPr>
                    <a:t>TH</a:t>
                  </a:r>
                  <a:endParaRPr lang="en-GB" sz="500" dirty="0">
                    <a:solidFill>
                      <a:schemeClr val="bg1">
                        <a:lumMod val="75000"/>
                      </a:schemeClr>
                    </a:solidFill>
                  </a:endParaRPr>
                </a:p>
              </p:txBody>
            </p:sp>
            <p:sp>
              <p:nvSpPr>
                <p:cNvPr id="564" name="Rectangle 563"/>
                <p:cNvSpPr/>
                <p:nvPr/>
              </p:nvSpPr>
              <p:spPr>
                <a:xfrm>
                  <a:off x="-1162472" y="1082719"/>
                  <a:ext cx="533826" cy="216000"/>
                </a:xfrm>
                <a:prstGeom prst="rect">
                  <a:avLst/>
                </a:prstGeom>
                <a:solidFill>
                  <a:schemeClr val="accent2">
                    <a:lumMod val="20000"/>
                    <a:lumOff val="80000"/>
                  </a:schemeClr>
                </a:solidFill>
                <a:ln w="9525"/>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r>
                    <a:rPr lang="en-GB" sz="500" dirty="0"/>
                    <a:t>IN</a:t>
                  </a:r>
                </a:p>
              </p:txBody>
            </p:sp>
            <p:sp>
              <p:nvSpPr>
                <p:cNvPr id="565" name="Rectangle 564"/>
                <p:cNvSpPr/>
                <p:nvPr/>
              </p:nvSpPr>
              <p:spPr>
                <a:xfrm>
                  <a:off x="-628646" y="1082719"/>
                  <a:ext cx="533826" cy="216000"/>
                </a:xfrm>
                <a:prstGeom prst="rect">
                  <a:avLst/>
                </a:prstGeom>
                <a:ln w="9525"/>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r>
                    <a:rPr lang="en-GB" sz="500" dirty="0" smtClean="0">
                      <a:solidFill>
                        <a:schemeClr val="bg1">
                          <a:lumMod val="75000"/>
                        </a:schemeClr>
                      </a:solidFill>
                    </a:rPr>
                    <a:t>SG</a:t>
                  </a:r>
                  <a:endParaRPr lang="en-GB" sz="500" dirty="0">
                    <a:solidFill>
                      <a:schemeClr val="bg1">
                        <a:lumMod val="75000"/>
                      </a:schemeClr>
                    </a:solidFill>
                  </a:endParaRPr>
                </a:p>
              </p:txBody>
            </p:sp>
            <p:sp>
              <p:nvSpPr>
                <p:cNvPr id="566" name="Rectangle 565"/>
                <p:cNvSpPr/>
                <p:nvPr/>
              </p:nvSpPr>
              <p:spPr>
                <a:xfrm>
                  <a:off x="-94820" y="1082719"/>
                  <a:ext cx="533826" cy="216000"/>
                </a:xfrm>
                <a:prstGeom prst="rect">
                  <a:avLst/>
                </a:prstGeom>
                <a:ln w="9525"/>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r>
                    <a:rPr lang="en-GB" sz="500" dirty="0" smtClean="0">
                      <a:solidFill>
                        <a:schemeClr val="bg1">
                          <a:lumMod val="75000"/>
                        </a:schemeClr>
                      </a:solidFill>
                    </a:rPr>
                    <a:t>ID</a:t>
                  </a:r>
                  <a:endParaRPr lang="en-GB" sz="500" dirty="0">
                    <a:solidFill>
                      <a:schemeClr val="bg1">
                        <a:lumMod val="75000"/>
                      </a:schemeClr>
                    </a:solidFill>
                  </a:endParaRPr>
                </a:p>
              </p:txBody>
            </p:sp>
          </p:grpSp>
          <p:sp>
            <p:nvSpPr>
              <p:cNvPr id="560" name="Rectangle 559"/>
              <p:cNvSpPr/>
              <p:nvPr/>
            </p:nvSpPr>
            <p:spPr>
              <a:xfrm>
                <a:off x="-2747037" y="1298719"/>
                <a:ext cx="2682940" cy="216000"/>
              </a:xfrm>
              <a:prstGeom prst="rect">
                <a:avLst/>
              </a:prstGeom>
              <a:solidFill>
                <a:schemeClr val="accent2">
                  <a:lumMod val="20000"/>
                  <a:lumOff val="80000"/>
                </a:schemeClr>
              </a:solidFill>
              <a:ln w="9525"/>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r>
                  <a:rPr lang="en-GB" sz="500" dirty="0"/>
                  <a:t>Common</a:t>
                </a:r>
              </a:p>
            </p:txBody>
          </p:sp>
        </p:grpSp>
        <p:grpSp>
          <p:nvGrpSpPr>
            <p:cNvPr id="567" name="Group 566"/>
            <p:cNvGrpSpPr/>
            <p:nvPr/>
          </p:nvGrpSpPr>
          <p:grpSpPr>
            <a:xfrm>
              <a:off x="7473142" y="3267309"/>
              <a:ext cx="682178" cy="296495"/>
              <a:chOff x="-2747037" y="1082719"/>
              <a:chExt cx="2682940" cy="432000"/>
            </a:xfrm>
          </p:grpSpPr>
          <p:grpSp>
            <p:nvGrpSpPr>
              <p:cNvPr id="568" name="Group 567"/>
              <p:cNvGrpSpPr/>
              <p:nvPr/>
            </p:nvGrpSpPr>
            <p:grpSpPr>
              <a:xfrm>
                <a:off x="-2747037" y="1082719"/>
                <a:ext cx="2682940" cy="216000"/>
                <a:chOff x="-2763950" y="1082719"/>
                <a:chExt cx="3202956" cy="216000"/>
              </a:xfrm>
            </p:grpSpPr>
            <p:sp>
              <p:nvSpPr>
                <p:cNvPr id="570" name="Rectangle 569"/>
                <p:cNvSpPr/>
                <p:nvPr/>
              </p:nvSpPr>
              <p:spPr>
                <a:xfrm>
                  <a:off x="-2763950" y="1082719"/>
                  <a:ext cx="533826" cy="216000"/>
                </a:xfrm>
                <a:prstGeom prst="rect">
                  <a:avLst/>
                </a:prstGeom>
                <a:ln w="9525"/>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r>
                    <a:rPr lang="en-GB" sz="500" dirty="0">
                      <a:solidFill>
                        <a:schemeClr val="bg1">
                          <a:lumMod val="75000"/>
                        </a:schemeClr>
                      </a:solidFill>
                    </a:rPr>
                    <a:t>HK</a:t>
                  </a:r>
                  <a:br>
                    <a:rPr lang="en-GB" sz="500" dirty="0">
                      <a:solidFill>
                        <a:schemeClr val="bg1">
                          <a:lumMod val="75000"/>
                        </a:schemeClr>
                      </a:solidFill>
                    </a:rPr>
                  </a:br>
                  <a:r>
                    <a:rPr lang="en-GB" sz="250" dirty="0">
                      <a:solidFill>
                        <a:schemeClr val="bg1">
                          <a:lumMod val="75000"/>
                        </a:schemeClr>
                      </a:solidFill>
                    </a:rPr>
                    <a:t>(+MA)</a:t>
                  </a:r>
                </a:p>
              </p:txBody>
            </p:sp>
            <p:sp>
              <p:nvSpPr>
                <p:cNvPr id="571" name="Rectangle 570"/>
                <p:cNvSpPr/>
                <p:nvPr/>
              </p:nvSpPr>
              <p:spPr>
                <a:xfrm>
                  <a:off x="-2230124" y="1082719"/>
                  <a:ext cx="533826" cy="216000"/>
                </a:xfrm>
                <a:prstGeom prst="rect">
                  <a:avLst/>
                </a:prstGeom>
                <a:ln w="9525"/>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r>
                    <a:rPr lang="en-GB" sz="500" dirty="0" smtClean="0">
                      <a:solidFill>
                        <a:schemeClr val="bg1">
                          <a:lumMod val="75000"/>
                        </a:schemeClr>
                      </a:solidFill>
                    </a:rPr>
                    <a:t>MY</a:t>
                  </a:r>
                  <a:endParaRPr lang="en-GB" sz="500" dirty="0">
                    <a:solidFill>
                      <a:schemeClr val="bg1">
                        <a:lumMod val="75000"/>
                      </a:schemeClr>
                    </a:solidFill>
                  </a:endParaRPr>
                </a:p>
              </p:txBody>
            </p:sp>
            <p:sp>
              <p:nvSpPr>
                <p:cNvPr id="572" name="Rectangle 571"/>
                <p:cNvSpPr/>
                <p:nvPr/>
              </p:nvSpPr>
              <p:spPr>
                <a:xfrm>
                  <a:off x="-1696298" y="1082719"/>
                  <a:ext cx="533826" cy="216000"/>
                </a:xfrm>
                <a:prstGeom prst="rect">
                  <a:avLst/>
                </a:prstGeom>
                <a:ln w="9525"/>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r>
                    <a:rPr lang="en-GB" sz="500" dirty="0" smtClean="0">
                      <a:solidFill>
                        <a:schemeClr val="bg1">
                          <a:lumMod val="75000"/>
                        </a:schemeClr>
                      </a:solidFill>
                    </a:rPr>
                    <a:t>TH</a:t>
                  </a:r>
                  <a:endParaRPr lang="en-GB" sz="500" dirty="0">
                    <a:solidFill>
                      <a:schemeClr val="bg1">
                        <a:lumMod val="75000"/>
                      </a:schemeClr>
                    </a:solidFill>
                  </a:endParaRPr>
                </a:p>
              </p:txBody>
            </p:sp>
            <p:sp>
              <p:nvSpPr>
                <p:cNvPr id="573" name="Rectangle 572"/>
                <p:cNvSpPr/>
                <p:nvPr/>
              </p:nvSpPr>
              <p:spPr>
                <a:xfrm>
                  <a:off x="-1162472" y="1082719"/>
                  <a:ext cx="533826" cy="216000"/>
                </a:xfrm>
                <a:prstGeom prst="rect">
                  <a:avLst/>
                </a:prstGeom>
                <a:ln w="9525"/>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r>
                    <a:rPr lang="en-GB" sz="500" dirty="0" smtClean="0">
                      <a:solidFill>
                        <a:schemeClr val="bg1">
                          <a:lumMod val="75000"/>
                        </a:schemeClr>
                      </a:solidFill>
                    </a:rPr>
                    <a:t>IN</a:t>
                  </a:r>
                  <a:endParaRPr lang="en-GB" sz="500" dirty="0">
                    <a:solidFill>
                      <a:schemeClr val="bg1">
                        <a:lumMod val="75000"/>
                      </a:schemeClr>
                    </a:solidFill>
                  </a:endParaRPr>
                </a:p>
              </p:txBody>
            </p:sp>
            <p:sp>
              <p:nvSpPr>
                <p:cNvPr id="574" name="Rectangle 573"/>
                <p:cNvSpPr/>
                <p:nvPr/>
              </p:nvSpPr>
              <p:spPr>
                <a:xfrm>
                  <a:off x="-628646" y="1082719"/>
                  <a:ext cx="533826" cy="216000"/>
                </a:xfrm>
                <a:prstGeom prst="rect">
                  <a:avLst/>
                </a:prstGeom>
                <a:solidFill>
                  <a:schemeClr val="accent2">
                    <a:lumMod val="20000"/>
                    <a:lumOff val="80000"/>
                  </a:schemeClr>
                </a:solidFill>
                <a:ln w="9525"/>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r>
                    <a:rPr lang="en-GB" sz="500" dirty="0"/>
                    <a:t>SG</a:t>
                  </a:r>
                </a:p>
              </p:txBody>
            </p:sp>
            <p:sp>
              <p:nvSpPr>
                <p:cNvPr id="575" name="Rectangle 574"/>
                <p:cNvSpPr/>
                <p:nvPr/>
              </p:nvSpPr>
              <p:spPr>
                <a:xfrm>
                  <a:off x="-94820" y="1082719"/>
                  <a:ext cx="533826" cy="216000"/>
                </a:xfrm>
                <a:prstGeom prst="rect">
                  <a:avLst/>
                </a:prstGeom>
                <a:ln w="9525"/>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r>
                    <a:rPr lang="en-GB" sz="500" dirty="0" smtClean="0">
                      <a:solidFill>
                        <a:schemeClr val="bg1">
                          <a:lumMod val="75000"/>
                        </a:schemeClr>
                      </a:solidFill>
                    </a:rPr>
                    <a:t>ID</a:t>
                  </a:r>
                  <a:endParaRPr lang="en-GB" sz="500" dirty="0">
                    <a:solidFill>
                      <a:schemeClr val="bg1">
                        <a:lumMod val="75000"/>
                      </a:schemeClr>
                    </a:solidFill>
                  </a:endParaRPr>
                </a:p>
              </p:txBody>
            </p:sp>
          </p:grpSp>
          <p:sp>
            <p:nvSpPr>
              <p:cNvPr id="569" name="Rectangle 568"/>
              <p:cNvSpPr/>
              <p:nvPr/>
            </p:nvSpPr>
            <p:spPr>
              <a:xfrm>
                <a:off x="-2747037" y="1298719"/>
                <a:ext cx="2682940" cy="216000"/>
              </a:xfrm>
              <a:prstGeom prst="rect">
                <a:avLst/>
              </a:prstGeom>
              <a:solidFill>
                <a:schemeClr val="accent2">
                  <a:lumMod val="20000"/>
                  <a:lumOff val="80000"/>
                </a:schemeClr>
              </a:solidFill>
              <a:ln w="9525"/>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r>
                  <a:rPr lang="en-GB" sz="500" dirty="0"/>
                  <a:t>Common</a:t>
                </a:r>
              </a:p>
            </p:txBody>
          </p:sp>
        </p:grpSp>
        <p:grpSp>
          <p:nvGrpSpPr>
            <p:cNvPr id="576" name="Group 575"/>
            <p:cNvGrpSpPr/>
            <p:nvPr/>
          </p:nvGrpSpPr>
          <p:grpSpPr>
            <a:xfrm>
              <a:off x="8282020" y="3267309"/>
              <a:ext cx="682178" cy="296495"/>
              <a:chOff x="-2747037" y="1082719"/>
              <a:chExt cx="2682940" cy="432000"/>
            </a:xfrm>
          </p:grpSpPr>
          <p:grpSp>
            <p:nvGrpSpPr>
              <p:cNvPr id="577" name="Group 576"/>
              <p:cNvGrpSpPr/>
              <p:nvPr/>
            </p:nvGrpSpPr>
            <p:grpSpPr>
              <a:xfrm>
                <a:off x="-2747037" y="1082719"/>
                <a:ext cx="2682940" cy="216000"/>
                <a:chOff x="-2763950" y="1082719"/>
                <a:chExt cx="3202956" cy="216000"/>
              </a:xfrm>
            </p:grpSpPr>
            <p:sp>
              <p:nvSpPr>
                <p:cNvPr id="579" name="Rectangle 578"/>
                <p:cNvSpPr/>
                <p:nvPr/>
              </p:nvSpPr>
              <p:spPr>
                <a:xfrm>
                  <a:off x="-2763950" y="1082719"/>
                  <a:ext cx="533826" cy="216000"/>
                </a:xfrm>
                <a:prstGeom prst="rect">
                  <a:avLst/>
                </a:prstGeom>
                <a:ln w="9525"/>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r>
                    <a:rPr lang="en-GB" sz="500" dirty="0">
                      <a:solidFill>
                        <a:schemeClr val="bg1">
                          <a:lumMod val="75000"/>
                        </a:schemeClr>
                      </a:solidFill>
                    </a:rPr>
                    <a:t>HK</a:t>
                  </a:r>
                  <a:br>
                    <a:rPr lang="en-GB" sz="500" dirty="0">
                      <a:solidFill>
                        <a:schemeClr val="bg1">
                          <a:lumMod val="75000"/>
                        </a:schemeClr>
                      </a:solidFill>
                    </a:rPr>
                  </a:br>
                  <a:r>
                    <a:rPr lang="en-GB" sz="250" dirty="0">
                      <a:solidFill>
                        <a:schemeClr val="bg1">
                          <a:lumMod val="75000"/>
                        </a:schemeClr>
                      </a:solidFill>
                    </a:rPr>
                    <a:t>(+MA)</a:t>
                  </a:r>
                </a:p>
              </p:txBody>
            </p:sp>
            <p:sp>
              <p:nvSpPr>
                <p:cNvPr id="580" name="Rectangle 579"/>
                <p:cNvSpPr/>
                <p:nvPr/>
              </p:nvSpPr>
              <p:spPr>
                <a:xfrm>
                  <a:off x="-2230124" y="1082719"/>
                  <a:ext cx="533826" cy="216000"/>
                </a:xfrm>
                <a:prstGeom prst="rect">
                  <a:avLst/>
                </a:prstGeom>
                <a:ln w="9525"/>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r>
                    <a:rPr lang="en-GB" sz="500" dirty="0" smtClean="0">
                      <a:solidFill>
                        <a:schemeClr val="bg1">
                          <a:lumMod val="75000"/>
                        </a:schemeClr>
                      </a:solidFill>
                    </a:rPr>
                    <a:t>MY</a:t>
                  </a:r>
                  <a:endParaRPr lang="en-GB" sz="500" dirty="0">
                    <a:solidFill>
                      <a:schemeClr val="bg1">
                        <a:lumMod val="75000"/>
                      </a:schemeClr>
                    </a:solidFill>
                  </a:endParaRPr>
                </a:p>
              </p:txBody>
            </p:sp>
            <p:sp>
              <p:nvSpPr>
                <p:cNvPr id="581" name="Rectangle 580"/>
                <p:cNvSpPr/>
                <p:nvPr/>
              </p:nvSpPr>
              <p:spPr>
                <a:xfrm>
                  <a:off x="-1696298" y="1082719"/>
                  <a:ext cx="533826" cy="216000"/>
                </a:xfrm>
                <a:prstGeom prst="rect">
                  <a:avLst/>
                </a:prstGeom>
                <a:ln w="9525"/>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r>
                    <a:rPr lang="en-GB" sz="500" dirty="0" smtClean="0">
                      <a:solidFill>
                        <a:schemeClr val="bg1">
                          <a:lumMod val="75000"/>
                        </a:schemeClr>
                      </a:solidFill>
                    </a:rPr>
                    <a:t>TH</a:t>
                  </a:r>
                  <a:endParaRPr lang="en-GB" sz="500" dirty="0">
                    <a:solidFill>
                      <a:schemeClr val="bg1">
                        <a:lumMod val="75000"/>
                      </a:schemeClr>
                    </a:solidFill>
                  </a:endParaRPr>
                </a:p>
              </p:txBody>
            </p:sp>
            <p:sp>
              <p:nvSpPr>
                <p:cNvPr id="582" name="Rectangle 581"/>
                <p:cNvSpPr/>
                <p:nvPr/>
              </p:nvSpPr>
              <p:spPr>
                <a:xfrm>
                  <a:off x="-1162472" y="1082719"/>
                  <a:ext cx="533826" cy="216000"/>
                </a:xfrm>
                <a:prstGeom prst="rect">
                  <a:avLst/>
                </a:prstGeom>
                <a:ln w="9525"/>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r>
                    <a:rPr lang="en-GB" sz="500" dirty="0" smtClean="0">
                      <a:solidFill>
                        <a:schemeClr val="bg1">
                          <a:lumMod val="75000"/>
                        </a:schemeClr>
                      </a:solidFill>
                    </a:rPr>
                    <a:t>IN</a:t>
                  </a:r>
                  <a:endParaRPr lang="en-GB" sz="500" dirty="0">
                    <a:solidFill>
                      <a:schemeClr val="bg1">
                        <a:lumMod val="75000"/>
                      </a:schemeClr>
                    </a:solidFill>
                  </a:endParaRPr>
                </a:p>
              </p:txBody>
            </p:sp>
            <p:sp>
              <p:nvSpPr>
                <p:cNvPr id="583" name="Rectangle 582"/>
                <p:cNvSpPr/>
                <p:nvPr/>
              </p:nvSpPr>
              <p:spPr>
                <a:xfrm>
                  <a:off x="-628646" y="1082719"/>
                  <a:ext cx="533826" cy="216000"/>
                </a:xfrm>
                <a:prstGeom prst="rect">
                  <a:avLst/>
                </a:prstGeom>
                <a:ln w="9525"/>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r>
                    <a:rPr lang="en-GB" sz="500" dirty="0" smtClean="0">
                      <a:solidFill>
                        <a:schemeClr val="bg1">
                          <a:lumMod val="75000"/>
                        </a:schemeClr>
                      </a:solidFill>
                    </a:rPr>
                    <a:t>SG</a:t>
                  </a:r>
                  <a:endParaRPr lang="en-GB" sz="500" dirty="0">
                    <a:solidFill>
                      <a:schemeClr val="bg1">
                        <a:lumMod val="75000"/>
                      </a:schemeClr>
                    </a:solidFill>
                  </a:endParaRPr>
                </a:p>
              </p:txBody>
            </p:sp>
            <p:sp>
              <p:nvSpPr>
                <p:cNvPr id="584" name="Rectangle 583"/>
                <p:cNvSpPr/>
                <p:nvPr/>
              </p:nvSpPr>
              <p:spPr>
                <a:xfrm>
                  <a:off x="-94820" y="1082719"/>
                  <a:ext cx="533826" cy="216000"/>
                </a:xfrm>
                <a:prstGeom prst="rect">
                  <a:avLst/>
                </a:prstGeom>
                <a:solidFill>
                  <a:schemeClr val="accent2">
                    <a:lumMod val="20000"/>
                    <a:lumOff val="80000"/>
                  </a:schemeClr>
                </a:solidFill>
                <a:ln w="9525"/>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r>
                    <a:rPr lang="en-GB" sz="500" dirty="0"/>
                    <a:t>ID</a:t>
                  </a:r>
                </a:p>
              </p:txBody>
            </p:sp>
          </p:grpSp>
          <p:sp>
            <p:nvSpPr>
              <p:cNvPr id="578" name="Rectangle 577"/>
              <p:cNvSpPr/>
              <p:nvPr/>
            </p:nvSpPr>
            <p:spPr>
              <a:xfrm>
                <a:off x="-2747037" y="1298719"/>
                <a:ext cx="2682940" cy="216000"/>
              </a:xfrm>
              <a:prstGeom prst="rect">
                <a:avLst/>
              </a:prstGeom>
              <a:solidFill>
                <a:schemeClr val="accent2">
                  <a:lumMod val="20000"/>
                  <a:lumOff val="80000"/>
                </a:schemeClr>
              </a:solidFill>
              <a:ln w="9525"/>
            </p:spPr>
            <p:style>
              <a:lnRef idx="2">
                <a:schemeClr val="accent1"/>
              </a:lnRef>
              <a:fillRef idx="1">
                <a:schemeClr val="lt1"/>
              </a:fillRef>
              <a:effectRef idx="0">
                <a:schemeClr val="accent1"/>
              </a:effectRef>
              <a:fontRef idx="minor">
                <a:schemeClr val="dk1"/>
              </a:fontRef>
            </p:style>
            <p:txBody>
              <a:bodyPr lIns="0" tIns="0" rIns="0" bIns="0" rtlCol="0" anchor="ctr"/>
              <a:lstStyle/>
              <a:p>
                <a:pPr algn="ctr"/>
                <a:r>
                  <a:rPr lang="en-GB" sz="500" dirty="0"/>
                  <a:t>Common</a:t>
                </a:r>
              </a:p>
            </p:txBody>
          </p:sp>
        </p:grpSp>
      </p:grpSp>
      <p:sp>
        <p:nvSpPr>
          <p:cNvPr id="19" name="Rectangle 18"/>
          <p:cNvSpPr/>
          <p:nvPr/>
        </p:nvSpPr>
        <p:spPr>
          <a:xfrm>
            <a:off x="6501100" y="3777598"/>
            <a:ext cx="2628613" cy="900000"/>
          </a:xfrm>
          <a:prstGeom prst="rect">
            <a:avLst/>
          </a:prstGeom>
          <a:solidFill>
            <a:schemeClr val="bg1"/>
          </a:solid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54000" tIns="36000" rIns="54000" bIns="36000" numCol="1" spcCol="0" rtlCol="0" fromWordArt="0" anchor="t" anchorCtr="0" forceAA="0" compatLnSpc="1">
            <a:prstTxWarp prst="textNoShape">
              <a:avLst/>
            </a:prstTxWarp>
            <a:noAutofit/>
          </a:bodyPr>
          <a:lstStyle/>
          <a:p>
            <a:pPr marL="92075" indent="-92075">
              <a:buFont typeface="Arial" panose="020B0604020202020204" pitchFamily="34" charset="0"/>
              <a:buChar char="•"/>
            </a:pPr>
            <a:r>
              <a:rPr lang="en-US" altLang="ko-KR" sz="1000" b="0" dirty="0" smtClean="0">
                <a:solidFill>
                  <a:schemeClr val="tx1"/>
                </a:solidFill>
              </a:rPr>
              <a:t>Regional master configuration is reflected for all countries/entities and activated based on ACL definition</a:t>
            </a:r>
          </a:p>
          <a:p>
            <a:pPr marL="92075" indent="-92075">
              <a:buFont typeface="Arial" panose="020B0604020202020204" pitchFamily="34" charset="0"/>
              <a:buChar char="•"/>
            </a:pPr>
            <a:r>
              <a:rPr lang="en-US" altLang="ko-KR" sz="1000" b="0" dirty="0" smtClean="0">
                <a:solidFill>
                  <a:schemeClr val="tx1"/>
                </a:solidFill>
              </a:rPr>
              <a:t>Claims </a:t>
            </a:r>
            <a:r>
              <a:rPr lang="en-US" altLang="ko-KR" sz="1000" b="0" dirty="0">
                <a:solidFill>
                  <a:schemeClr val="tx1"/>
                </a:solidFill>
              </a:rPr>
              <a:t>are assigned to </a:t>
            </a:r>
            <a:r>
              <a:rPr lang="en-US" altLang="ko-KR" sz="1000" b="0" dirty="0" smtClean="0">
                <a:solidFill>
                  <a:schemeClr val="tx1"/>
                </a:solidFill>
              </a:rPr>
              <a:t>entities</a:t>
            </a:r>
            <a:endParaRPr lang="en-US" altLang="ko-KR" sz="1000" b="0" dirty="0">
              <a:solidFill>
                <a:schemeClr val="tx1"/>
              </a:solidFill>
            </a:endParaRPr>
          </a:p>
        </p:txBody>
      </p:sp>
    </p:spTree>
    <p:extLst>
      <p:ext uri="{BB962C8B-B14F-4D97-AF65-F5344CB8AC3E}">
        <p14:creationId xmlns:p14="http://schemas.microsoft.com/office/powerpoint/2010/main" val="4005069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ltLang="ko-KR" dirty="0"/>
              <a:t>Infrastructure Architecture</a:t>
            </a:r>
            <a:endParaRPr lang="ko-KR" altLang="en-US" dirty="0"/>
          </a:p>
        </p:txBody>
      </p:sp>
      <p:sp>
        <p:nvSpPr>
          <p:cNvPr id="3" name="Text Placeholder 2"/>
          <p:cNvSpPr>
            <a:spLocks noGrp="1"/>
          </p:cNvSpPr>
          <p:nvPr>
            <p:ph type="body" sz="quarter" idx="13"/>
          </p:nvPr>
        </p:nvSpPr>
        <p:spPr/>
        <p:txBody>
          <a:bodyPr/>
          <a:lstStyle/>
          <a:p>
            <a:pPr marL="0" indent="0">
              <a:buNone/>
            </a:pPr>
            <a:r>
              <a:rPr lang="en-US" altLang="ko-KR" dirty="0" smtClean="0"/>
              <a:t>Physical deployment </a:t>
            </a:r>
            <a:r>
              <a:rPr lang="en-US" altLang="ko-KR" dirty="0"/>
              <a:t>of application is composed of 3 options. Case </a:t>
            </a:r>
            <a:r>
              <a:rPr lang="en-US" altLang="ko-KR" dirty="0" smtClean="0"/>
              <a:t>2 </a:t>
            </a:r>
            <a:r>
              <a:rPr lang="en-US" altLang="ko-KR" dirty="0"/>
              <a:t>is recommended for Health Claims.</a:t>
            </a:r>
            <a:endParaRPr lang="ko-KR" altLang="en-US" dirty="0"/>
          </a:p>
        </p:txBody>
      </p:sp>
      <p:sp>
        <p:nvSpPr>
          <p:cNvPr id="4" name="Slide Number Placeholder 3"/>
          <p:cNvSpPr>
            <a:spLocks noGrp="1"/>
          </p:cNvSpPr>
          <p:nvPr>
            <p:ph type="sldNum" sz="quarter" idx="4"/>
          </p:nvPr>
        </p:nvSpPr>
        <p:spPr/>
        <p:txBody>
          <a:bodyPr/>
          <a:lstStyle/>
          <a:p>
            <a:fld id="{3801209A-EBCB-4229-9A21-B7869465F47A}" type="slidenum">
              <a:rPr lang="en-US" altLang="ko-KR" smtClean="0"/>
              <a:pPr/>
              <a:t>37</a:t>
            </a:fld>
            <a:r>
              <a:rPr lang="en-US" altLang="ko-KR" smtClean="0"/>
              <a:t> </a:t>
            </a:r>
            <a:endParaRPr lang="ko-KR" altLang="en-US" dirty="0"/>
          </a:p>
        </p:txBody>
      </p:sp>
      <p:sp>
        <p:nvSpPr>
          <p:cNvPr id="5" name="Rectangle 4"/>
          <p:cNvSpPr/>
          <p:nvPr/>
        </p:nvSpPr>
        <p:spPr>
          <a:xfrm>
            <a:off x="776288" y="1268412"/>
            <a:ext cx="283886" cy="2466514"/>
          </a:xfrm>
          <a:prstGeom prst="rect">
            <a:avLst/>
          </a:prstGeom>
          <a:solidFill>
            <a:schemeClr val="accent5"/>
          </a:solid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altLang="ko-KR" sz="1100" dirty="0" smtClean="0"/>
              <a:t>Deployment Options</a:t>
            </a:r>
            <a:endParaRPr lang="ko-KR" altLang="en-US" sz="1100" dirty="0"/>
          </a:p>
        </p:txBody>
      </p:sp>
      <p:sp>
        <p:nvSpPr>
          <p:cNvPr id="10" name="Rectangle 9"/>
          <p:cNvSpPr/>
          <p:nvPr/>
        </p:nvSpPr>
        <p:spPr>
          <a:xfrm>
            <a:off x="1104901" y="1268412"/>
            <a:ext cx="2628613" cy="2466514"/>
          </a:xfrm>
          <a:prstGeom prst="rect">
            <a:avLst/>
          </a:prstGeom>
          <a:solidFill>
            <a:schemeClr val="bg1"/>
          </a:solid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vert="horz" lIns="36000" tIns="18000" rIns="36000" bIns="18000" rtlCol="0" anchor="t"/>
          <a:lstStyle/>
          <a:p>
            <a:r>
              <a:rPr lang="en-US" altLang="ko-KR" sz="1000" u="sng" dirty="0" smtClean="0">
                <a:solidFill>
                  <a:schemeClr val="tx1"/>
                </a:solidFill>
                <a:latin typeface="Arial" pitchFamily="34" charset="0"/>
                <a:cs typeface="Arial" pitchFamily="34" charset="0"/>
              </a:rPr>
              <a:t>Case 1 : Shared Instance (+ SG, IN)</a:t>
            </a:r>
            <a:endParaRPr lang="ko-KR" altLang="en-US" sz="1000" u="sng" dirty="0">
              <a:solidFill>
                <a:schemeClr val="tx1"/>
              </a:solidFill>
              <a:latin typeface="Arial" pitchFamily="34" charset="0"/>
              <a:cs typeface="Arial" pitchFamily="34" charset="0"/>
            </a:endParaRPr>
          </a:p>
        </p:txBody>
      </p:sp>
      <p:sp>
        <p:nvSpPr>
          <p:cNvPr id="14" name="Rectangle 13"/>
          <p:cNvSpPr/>
          <p:nvPr/>
        </p:nvSpPr>
        <p:spPr>
          <a:xfrm>
            <a:off x="3803001" y="1268412"/>
            <a:ext cx="2628613" cy="2466514"/>
          </a:xfrm>
          <a:prstGeom prst="rect">
            <a:avLst/>
          </a:prstGeom>
          <a:solidFill>
            <a:schemeClr val="bg1"/>
          </a:solid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vert="horz" rtlCol="0" anchor="t"/>
          <a:lstStyle/>
          <a:p>
            <a:r>
              <a:rPr lang="en-US" altLang="ko-KR" sz="1000" u="sng" dirty="0">
                <a:solidFill>
                  <a:schemeClr val="tx1"/>
                </a:solidFill>
                <a:latin typeface="Arial" pitchFamily="34" charset="0"/>
                <a:cs typeface="Arial" pitchFamily="34" charset="0"/>
              </a:rPr>
              <a:t>Case </a:t>
            </a:r>
            <a:r>
              <a:rPr lang="en-US" altLang="ko-KR" sz="1000" u="sng" dirty="0" smtClean="0">
                <a:solidFill>
                  <a:schemeClr val="tx1"/>
                </a:solidFill>
                <a:latin typeface="Arial" pitchFamily="34" charset="0"/>
                <a:cs typeface="Arial" pitchFamily="34" charset="0"/>
              </a:rPr>
              <a:t>2 </a:t>
            </a:r>
            <a:r>
              <a:rPr lang="en-US" altLang="ko-KR" sz="1000" u="sng" dirty="0">
                <a:solidFill>
                  <a:schemeClr val="tx1"/>
                </a:solidFill>
                <a:latin typeface="Arial" pitchFamily="34" charset="0"/>
                <a:cs typeface="Arial" pitchFamily="34" charset="0"/>
              </a:rPr>
              <a:t>: </a:t>
            </a:r>
            <a:r>
              <a:rPr lang="en-US" altLang="ko-KR" sz="1000" u="sng" dirty="0" smtClean="0">
                <a:solidFill>
                  <a:schemeClr val="tx1"/>
                </a:solidFill>
                <a:latin typeface="Arial" pitchFamily="34" charset="0"/>
                <a:cs typeface="Arial" pitchFamily="34" charset="0"/>
              </a:rPr>
              <a:t>Country </a:t>
            </a:r>
            <a:r>
              <a:rPr lang="en-US" altLang="ko-KR" sz="1000" u="sng" dirty="0">
                <a:solidFill>
                  <a:schemeClr val="tx1"/>
                </a:solidFill>
                <a:latin typeface="Arial" pitchFamily="34" charset="0"/>
                <a:cs typeface="Arial" pitchFamily="34" charset="0"/>
              </a:rPr>
              <a:t>Instances</a:t>
            </a:r>
          </a:p>
        </p:txBody>
      </p:sp>
      <p:sp>
        <p:nvSpPr>
          <p:cNvPr id="18" name="Rectangle 17"/>
          <p:cNvSpPr/>
          <p:nvPr/>
        </p:nvSpPr>
        <p:spPr>
          <a:xfrm>
            <a:off x="6501100" y="1268412"/>
            <a:ext cx="2628613" cy="2466514"/>
          </a:xfrm>
          <a:prstGeom prst="rect">
            <a:avLst/>
          </a:prstGeom>
          <a:solidFill>
            <a:schemeClr val="bg1"/>
          </a:solid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vert="horz" rtlCol="0" anchor="t"/>
          <a:lstStyle/>
          <a:p>
            <a:r>
              <a:rPr lang="en-US" altLang="ko-KR" sz="1000" u="sng" dirty="0">
                <a:solidFill>
                  <a:schemeClr val="tx1"/>
                </a:solidFill>
                <a:latin typeface="Arial" pitchFamily="34" charset="0"/>
                <a:cs typeface="Arial" pitchFamily="34" charset="0"/>
              </a:rPr>
              <a:t>Case </a:t>
            </a:r>
            <a:r>
              <a:rPr lang="en-US" altLang="ko-KR" sz="1000" u="sng" dirty="0" smtClean="0">
                <a:solidFill>
                  <a:schemeClr val="tx1"/>
                </a:solidFill>
                <a:latin typeface="Arial" pitchFamily="34" charset="0"/>
                <a:cs typeface="Arial" pitchFamily="34" charset="0"/>
              </a:rPr>
              <a:t>3 </a:t>
            </a:r>
            <a:r>
              <a:rPr lang="en-US" altLang="ko-KR" sz="1000" u="sng" dirty="0">
                <a:solidFill>
                  <a:schemeClr val="tx1"/>
                </a:solidFill>
                <a:latin typeface="Arial" pitchFamily="34" charset="0"/>
                <a:cs typeface="Arial" pitchFamily="34" charset="0"/>
              </a:rPr>
              <a:t>: </a:t>
            </a:r>
            <a:r>
              <a:rPr lang="en-US" altLang="ko-KR" sz="1000" u="sng" dirty="0" smtClean="0">
                <a:solidFill>
                  <a:schemeClr val="tx1"/>
                </a:solidFill>
                <a:latin typeface="Arial" pitchFamily="34" charset="0"/>
                <a:cs typeface="Arial" pitchFamily="34" charset="0"/>
              </a:rPr>
              <a:t>Entity</a:t>
            </a:r>
            <a:r>
              <a:rPr lang="en-US" altLang="ko-KR" sz="1000" u="sng" dirty="0">
                <a:solidFill>
                  <a:schemeClr val="tx1"/>
                </a:solidFill>
                <a:latin typeface="Arial" pitchFamily="34" charset="0"/>
                <a:cs typeface="Arial" pitchFamily="34" charset="0"/>
              </a:rPr>
              <a:t> </a:t>
            </a:r>
            <a:r>
              <a:rPr lang="en-US" altLang="ko-KR" sz="1000" u="sng" dirty="0" smtClean="0">
                <a:solidFill>
                  <a:schemeClr val="tx1"/>
                </a:solidFill>
                <a:latin typeface="Arial" pitchFamily="34" charset="0"/>
                <a:cs typeface="Arial" pitchFamily="34" charset="0"/>
              </a:rPr>
              <a:t>Instances</a:t>
            </a:r>
            <a:endParaRPr lang="en-US" altLang="ko-KR" sz="1000" u="sng" dirty="0">
              <a:solidFill>
                <a:schemeClr val="tx1"/>
              </a:solidFill>
              <a:latin typeface="Arial" pitchFamily="34" charset="0"/>
              <a:cs typeface="Arial" pitchFamily="34" charset="0"/>
            </a:endParaRPr>
          </a:p>
        </p:txBody>
      </p:sp>
      <p:sp>
        <p:nvSpPr>
          <p:cNvPr id="6" name="Rectangle 5"/>
          <p:cNvSpPr/>
          <p:nvPr/>
        </p:nvSpPr>
        <p:spPr>
          <a:xfrm>
            <a:off x="776288" y="3777598"/>
            <a:ext cx="283886" cy="1211692"/>
          </a:xfrm>
          <a:prstGeom prst="rect">
            <a:avLst/>
          </a:prstGeom>
          <a:solidFill>
            <a:schemeClr val="accent5"/>
          </a:solid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altLang="ko-KR" sz="1100" dirty="0" smtClean="0"/>
              <a:t>Details</a:t>
            </a:r>
            <a:endParaRPr lang="ko-KR" altLang="en-US" sz="1100" dirty="0"/>
          </a:p>
        </p:txBody>
      </p:sp>
      <p:sp>
        <p:nvSpPr>
          <p:cNvPr id="11" name="Rectangle 10"/>
          <p:cNvSpPr/>
          <p:nvPr/>
        </p:nvSpPr>
        <p:spPr>
          <a:xfrm>
            <a:off x="1104901" y="3777598"/>
            <a:ext cx="2628613" cy="1211692"/>
          </a:xfrm>
          <a:prstGeom prst="rect">
            <a:avLst/>
          </a:prstGeom>
          <a:solidFill>
            <a:schemeClr val="bg1"/>
          </a:solid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vert="horz" lIns="54000" tIns="36000" rIns="54000" bIns="36000" rtlCol="0" anchor="t"/>
          <a:lstStyle/>
          <a:p>
            <a:r>
              <a:rPr lang="en-US" altLang="ko-KR" sz="1000" dirty="0" smtClean="0">
                <a:solidFill>
                  <a:schemeClr val="tx1"/>
                </a:solidFill>
              </a:rPr>
              <a:t>3 deployment instances</a:t>
            </a:r>
          </a:p>
          <a:p>
            <a:pPr marL="92075" indent="-92075">
              <a:buFont typeface="Arial" panose="020B0604020202020204" pitchFamily="34" charset="0"/>
              <a:buChar char="•"/>
            </a:pPr>
            <a:r>
              <a:rPr lang="en-US" altLang="ko-KR" sz="1000" b="0" dirty="0" smtClean="0">
                <a:solidFill>
                  <a:schemeClr val="tx1"/>
                </a:solidFill>
              </a:rPr>
              <a:t>Single instance </a:t>
            </a:r>
            <a:r>
              <a:rPr lang="en-US" altLang="ko-KR" sz="1000" b="0" dirty="0">
                <a:solidFill>
                  <a:schemeClr val="tx1"/>
                </a:solidFill>
              </a:rPr>
              <a:t>for </a:t>
            </a:r>
            <a:r>
              <a:rPr lang="en-US" altLang="ko-KR" sz="1000" b="0" dirty="0" smtClean="0">
                <a:solidFill>
                  <a:schemeClr val="tx1"/>
                </a:solidFill>
              </a:rPr>
              <a:t>5 </a:t>
            </a:r>
            <a:r>
              <a:rPr lang="en-US" altLang="ko-KR" sz="1000" b="0" dirty="0">
                <a:solidFill>
                  <a:schemeClr val="tx1"/>
                </a:solidFill>
              </a:rPr>
              <a:t>countries (HK, </a:t>
            </a:r>
            <a:r>
              <a:rPr lang="en-US" altLang="ko-KR" sz="1000" b="0" dirty="0" smtClean="0">
                <a:solidFill>
                  <a:schemeClr val="tx1"/>
                </a:solidFill>
              </a:rPr>
              <a:t>MA, IN</a:t>
            </a:r>
            <a:r>
              <a:rPr lang="en-US" altLang="ko-KR" sz="1000" b="0" dirty="0">
                <a:solidFill>
                  <a:schemeClr val="tx1"/>
                </a:solidFill>
              </a:rPr>
              <a:t>, MY, TH)</a:t>
            </a:r>
          </a:p>
          <a:p>
            <a:pPr marL="92075" indent="-92075">
              <a:buFont typeface="Arial" panose="020B0604020202020204" pitchFamily="34" charset="0"/>
              <a:buChar char="•"/>
            </a:pPr>
            <a:r>
              <a:rPr lang="en-US" altLang="ko-KR" sz="1000" b="0" dirty="0">
                <a:solidFill>
                  <a:schemeClr val="tx1"/>
                </a:solidFill>
              </a:rPr>
              <a:t>Separate </a:t>
            </a:r>
            <a:r>
              <a:rPr lang="en-US" altLang="ko-KR" sz="1000" b="0" dirty="0" smtClean="0">
                <a:solidFill>
                  <a:schemeClr val="tx1"/>
                </a:solidFill>
              </a:rPr>
              <a:t>instances for ID and SG due </a:t>
            </a:r>
            <a:r>
              <a:rPr lang="en-US" altLang="ko-KR" sz="1000" b="0" dirty="0">
                <a:solidFill>
                  <a:schemeClr val="tx1"/>
                </a:solidFill>
              </a:rPr>
              <a:t>to separate data </a:t>
            </a:r>
            <a:r>
              <a:rPr lang="en-US" altLang="ko-KR" sz="1000" b="0" dirty="0" smtClean="0">
                <a:solidFill>
                  <a:schemeClr val="tx1"/>
                </a:solidFill>
              </a:rPr>
              <a:t>center management (ID) and data privacy regulations (SG)</a:t>
            </a:r>
          </a:p>
        </p:txBody>
      </p:sp>
      <p:sp>
        <p:nvSpPr>
          <p:cNvPr id="15" name="Rectangle 14"/>
          <p:cNvSpPr/>
          <p:nvPr/>
        </p:nvSpPr>
        <p:spPr>
          <a:xfrm>
            <a:off x="3803001" y="3777598"/>
            <a:ext cx="2628613" cy="1211692"/>
          </a:xfrm>
          <a:prstGeom prst="rect">
            <a:avLst/>
          </a:prstGeom>
          <a:solidFill>
            <a:schemeClr val="bg1"/>
          </a:solid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54000" tIns="36000" rIns="54000" bIns="36000" numCol="1" spcCol="0" rtlCol="0" fromWordArt="0" anchor="t" anchorCtr="0" forceAA="0" compatLnSpc="1">
            <a:prstTxWarp prst="textNoShape">
              <a:avLst/>
            </a:prstTxWarp>
            <a:noAutofit/>
          </a:bodyPr>
          <a:lstStyle/>
          <a:p>
            <a:r>
              <a:rPr lang="en-US" altLang="ko-KR" sz="1000" dirty="0" smtClean="0">
                <a:solidFill>
                  <a:schemeClr val="tx1"/>
                </a:solidFill>
              </a:rPr>
              <a:t>6 deployment instances</a:t>
            </a:r>
          </a:p>
          <a:p>
            <a:pPr marL="92075" indent="-92075">
              <a:buFont typeface="Arial" panose="020B0604020202020204" pitchFamily="34" charset="0"/>
              <a:buChar char="•"/>
            </a:pPr>
            <a:r>
              <a:rPr lang="en-US" altLang="ko-KR" sz="1000" b="0" dirty="0" smtClean="0">
                <a:solidFill>
                  <a:schemeClr val="tx1"/>
                </a:solidFill>
              </a:rPr>
              <a:t>Instances </a:t>
            </a:r>
            <a:r>
              <a:rPr lang="en-US" altLang="ko-KR" sz="1000" b="0" dirty="0">
                <a:solidFill>
                  <a:schemeClr val="tx1"/>
                </a:solidFill>
              </a:rPr>
              <a:t>are separated </a:t>
            </a:r>
            <a:r>
              <a:rPr lang="en-US" altLang="ko-KR" sz="1000" b="0" dirty="0" smtClean="0">
                <a:solidFill>
                  <a:schemeClr val="tx1"/>
                </a:solidFill>
              </a:rPr>
              <a:t>based </a:t>
            </a:r>
            <a:r>
              <a:rPr lang="en-US" altLang="ko-KR" sz="1000" b="0" dirty="0">
                <a:solidFill>
                  <a:schemeClr val="tx1"/>
                </a:solidFill>
              </a:rPr>
              <a:t>on </a:t>
            </a:r>
            <a:r>
              <a:rPr lang="en-US" altLang="ko-KR" sz="1000" b="0" dirty="0" smtClean="0">
                <a:solidFill>
                  <a:schemeClr val="tx1"/>
                </a:solidFill>
              </a:rPr>
              <a:t>countries (total of 7 countries : HK (+MA), MY, TH, IN, SG, ID)</a:t>
            </a:r>
          </a:p>
          <a:p>
            <a:pPr marL="92075" indent="-92075">
              <a:buFont typeface="Arial" panose="020B0604020202020204" pitchFamily="34" charset="0"/>
              <a:buChar char="•"/>
            </a:pPr>
            <a:r>
              <a:rPr lang="en-US" altLang="ko-KR" sz="1000" b="0" dirty="0" smtClean="0">
                <a:solidFill>
                  <a:schemeClr val="tx1"/>
                </a:solidFill>
              </a:rPr>
              <a:t>Satisfies the instance separation requirements for SG, IN</a:t>
            </a:r>
          </a:p>
          <a:p>
            <a:pPr marL="92075" indent="-92075">
              <a:buFont typeface="Arial" panose="020B0604020202020204" pitchFamily="34" charset="0"/>
              <a:buChar char="•"/>
            </a:pPr>
            <a:endParaRPr lang="ko-KR" altLang="en-US" sz="1000" b="0" dirty="0">
              <a:solidFill>
                <a:schemeClr val="tx1"/>
              </a:solidFill>
            </a:endParaRPr>
          </a:p>
        </p:txBody>
      </p:sp>
      <p:sp>
        <p:nvSpPr>
          <p:cNvPr id="19" name="Rectangle 18"/>
          <p:cNvSpPr/>
          <p:nvPr/>
        </p:nvSpPr>
        <p:spPr>
          <a:xfrm>
            <a:off x="6501100" y="3777598"/>
            <a:ext cx="2628613" cy="1211692"/>
          </a:xfrm>
          <a:prstGeom prst="rect">
            <a:avLst/>
          </a:prstGeom>
          <a:solidFill>
            <a:schemeClr val="bg1"/>
          </a:solid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54000" tIns="36000" rIns="54000" bIns="36000" numCol="1" spcCol="0" rtlCol="0" fromWordArt="0" anchor="t" anchorCtr="0" forceAA="0" compatLnSpc="1">
            <a:prstTxWarp prst="textNoShape">
              <a:avLst/>
            </a:prstTxWarp>
            <a:noAutofit/>
          </a:bodyPr>
          <a:lstStyle/>
          <a:p>
            <a:r>
              <a:rPr lang="en-US" altLang="ko-KR" sz="1000" dirty="0" smtClean="0">
                <a:solidFill>
                  <a:schemeClr val="tx1"/>
                </a:solidFill>
              </a:rPr>
              <a:t>15 deployment instances</a:t>
            </a:r>
          </a:p>
          <a:p>
            <a:pPr marL="92075" indent="-92075">
              <a:buFont typeface="Arial" panose="020B0604020202020204" pitchFamily="34" charset="0"/>
              <a:buChar char="•"/>
            </a:pPr>
            <a:r>
              <a:rPr lang="en-US" altLang="ko-KR" sz="1000" b="0" dirty="0" smtClean="0">
                <a:solidFill>
                  <a:schemeClr val="tx1"/>
                </a:solidFill>
              </a:rPr>
              <a:t>Instances are separated based on entities (total of 15 entities : </a:t>
            </a:r>
            <a:r>
              <a:rPr lang="it-IT" altLang="ko-KR" sz="1000" b="0" dirty="0" smtClean="0">
                <a:solidFill>
                  <a:schemeClr val="tx1"/>
                </a:solidFill>
              </a:rPr>
              <a:t>HK_LI (+MA_LI), HK_GI, SG_LI, SG_GI, MY_LI, MY_GI, TH_LI, TH_GI, ...</a:t>
            </a:r>
            <a:r>
              <a:rPr lang="en-US" altLang="ko-KR" sz="1000" b="0" dirty="0" smtClean="0">
                <a:solidFill>
                  <a:schemeClr val="tx1"/>
                </a:solidFill>
              </a:rPr>
              <a:t>)</a:t>
            </a:r>
          </a:p>
          <a:p>
            <a:pPr marL="92075" indent="-92075">
              <a:buFont typeface="Arial" panose="020B0604020202020204" pitchFamily="34" charset="0"/>
              <a:buChar char="•"/>
            </a:pPr>
            <a:r>
              <a:rPr lang="en-US" altLang="ko-KR" sz="1000" b="0" dirty="0" smtClean="0">
                <a:solidFill>
                  <a:schemeClr val="tx1"/>
                </a:solidFill>
              </a:rPr>
              <a:t>Satisfies </a:t>
            </a:r>
            <a:r>
              <a:rPr lang="en-US" altLang="ko-KR" sz="1000" b="0" dirty="0">
                <a:solidFill>
                  <a:schemeClr val="tx1"/>
                </a:solidFill>
              </a:rPr>
              <a:t>the instance separation requirements for SG, </a:t>
            </a:r>
            <a:r>
              <a:rPr lang="en-US" altLang="ko-KR" sz="1000" b="0" dirty="0" smtClean="0">
                <a:solidFill>
                  <a:schemeClr val="tx1"/>
                </a:solidFill>
              </a:rPr>
              <a:t>IN</a:t>
            </a:r>
            <a:endParaRPr lang="en-US" altLang="ko-KR" sz="1000" b="0" dirty="0">
              <a:solidFill>
                <a:schemeClr val="tx1"/>
              </a:solidFill>
            </a:endParaRPr>
          </a:p>
        </p:txBody>
      </p:sp>
      <p:sp>
        <p:nvSpPr>
          <p:cNvPr id="7" name="Rectangle 6"/>
          <p:cNvSpPr/>
          <p:nvPr/>
        </p:nvSpPr>
        <p:spPr>
          <a:xfrm>
            <a:off x="776288" y="5031962"/>
            <a:ext cx="283886" cy="653558"/>
          </a:xfrm>
          <a:prstGeom prst="rect">
            <a:avLst/>
          </a:prstGeom>
          <a:solidFill>
            <a:schemeClr val="accent5"/>
          </a:solid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altLang="ko-KR" sz="1100" dirty="0" smtClean="0"/>
              <a:t>Pros</a:t>
            </a:r>
            <a:endParaRPr lang="ko-KR" altLang="en-US" sz="1100" dirty="0"/>
          </a:p>
        </p:txBody>
      </p:sp>
      <p:sp>
        <p:nvSpPr>
          <p:cNvPr id="12" name="Rectangle 11"/>
          <p:cNvSpPr/>
          <p:nvPr/>
        </p:nvSpPr>
        <p:spPr>
          <a:xfrm>
            <a:off x="1104901" y="5031962"/>
            <a:ext cx="2628613" cy="653558"/>
          </a:xfrm>
          <a:prstGeom prst="rect">
            <a:avLst/>
          </a:prstGeom>
          <a:solidFill>
            <a:schemeClr val="bg1"/>
          </a:solid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54000" tIns="36000" rIns="54000" bIns="36000" numCol="1" spcCol="0" rtlCol="0" fromWordArt="0" anchor="t" anchorCtr="0" forceAA="0" compatLnSpc="1">
            <a:prstTxWarp prst="textNoShape">
              <a:avLst/>
            </a:prstTxWarp>
            <a:noAutofit/>
          </a:bodyPr>
          <a:lstStyle/>
          <a:p>
            <a:pPr marL="92075" indent="-92075">
              <a:buFont typeface="Arial" panose="020B0604020202020204" pitchFamily="34" charset="0"/>
              <a:buChar char="•"/>
            </a:pPr>
            <a:r>
              <a:rPr lang="en-US" altLang="ko-KR" sz="1000" b="0" dirty="0" smtClean="0">
                <a:solidFill>
                  <a:schemeClr val="tx1"/>
                </a:solidFill>
              </a:rPr>
              <a:t>Highest cost </a:t>
            </a:r>
            <a:r>
              <a:rPr lang="en-US" altLang="ko-KR" sz="1000" b="0" dirty="0">
                <a:solidFill>
                  <a:schemeClr val="tx1"/>
                </a:solidFill>
              </a:rPr>
              <a:t>efficiency due to the least number of </a:t>
            </a:r>
            <a:r>
              <a:rPr lang="en-US" altLang="ko-KR" sz="1000" b="0" dirty="0" smtClean="0">
                <a:solidFill>
                  <a:schemeClr val="tx1"/>
                </a:solidFill>
              </a:rPr>
              <a:t>instances</a:t>
            </a:r>
            <a:endParaRPr lang="en-GB" altLang="ko-KR" sz="1000" b="0" dirty="0">
              <a:solidFill>
                <a:schemeClr val="tx1"/>
              </a:solidFill>
            </a:endParaRPr>
          </a:p>
        </p:txBody>
      </p:sp>
      <p:sp>
        <p:nvSpPr>
          <p:cNvPr id="16" name="Rectangle 15"/>
          <p:cNvSpPr/>
          <p:nvPr/>
        </p:nvSpPr>
        <p:spPr>
          <a:xfrm>
            <a:off x="3803001" y="5031962"/>
            <a:ext cx="2628613" cy="653558"/>
          </a:xfrm>
          <a:prstGeom prst="rect">
            <a:avLst/>
          </a:prstGeom>
          <a:solidFill>
            <a:schemeClr val="bg1"/>
          </a:solid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54000" tIns="36000" rIns="54000" bIns="36000" numCol="1" spcCol="0" rtlCol="0" fromWordArt="0" anchor="t" anchorCtr="0" forceAA="0" compatLnSpc="1">
            <a:prstTxWarp prst="textNoShape">
              <a:avLst/>
            </a:prstTxWarp>
            <a:noAutofit/>
          </a:bodyPr>
          <a:lstStyle/>
          <a:p>
            <a:pPr marL="92075" indent="-92075">
              <a:buFont typeface="Arial" panose="020B0604020202020204" pitchFamily="34" charset="0"/>
              <a:buChar char="•"/>
            </a:pPr>
            <a:r>
              <a:rPr lang="en-US" altLang="ko-KR" sz="1000" b="0" dirty="0" smtClean="0">
                <a:solidFill>
                  <a:schemeClr val="tx1"/>
                </a:solidFill>
              </a:rPr>
              <a:t>Country specific flexibility</a:t>
            </a:r>
          </a:p>
          <a:p>
            <a:pPr marL="92075" indent="-92075">
              <a:buFont typeface="Arial" panose="020B0604020202020204" pitchFamily="34" charset="0"/>
              <a:buChar char="•"/>
            </a:pPr>
            <a:r>
              <a:rPr lang="en-US" altLang="ko-KR" sz="1000" b="0" dirty="0" smtClean="0">
                <a:solidFill>
                  <a:schemeClr val="tx1"/>
                </a:solidFill>
              </a:rPr>
              <a:t>Capable of risk mitigation through applying lessons learned from previous country/ies</a:t>
            </a:r>
            <a:endParaRPr lang="en-US" altLang="ko-KR" sz="1000" b="0" dirty="0">
              <a:solidFill>
                <a:schemeClr val="tx1"/>
              </a:solidFill>
            </a:endParaRPr>
          </a:p>
        </p:txBody>
      </p:sp>
      <p:sp>
        <p:nvSpPr>
          <p:cNvPr id="20" name="Rectangle 19"/>
          <p:cNvSpPr/>
          <p:nvPr/>
        </p:nvSpPr>
        <p:spPr>
          <a:xfrm>
            <a:off x="6501100" y="5031962"/>
            <a:ext cx="2628613" cy="653558"/>
          </a:xfrm>
          <a:prstGeom prst="rect">
            <a:avLst/>
          </a:prstGeom>
          <a:solidFill>
            <a:schemeClr val="bg1"/>
          </a:solid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54000" tIns="36000" rIns="54000" bIns="36000" numCol="1" spcCol="0" rtlCol="0" fromWordArt="0" anchor="t" anchorCtr="0" forceAA="0" compatLnSpc="1">
            <a:prstTxWarp prst="textNoShape">
              <a:avLst/>
            </a:prstTxWarp>
            <a:noAutofit/>
          </a:bodyPr>
          <a:lstStyle/>
          <a:p>
            <a:pPr marL="92075" indent="-92075">
              <a:buFont typeface="Arial" panose="020B0604020202020204" pitchFamily="34" charset="0"/>
              <a:buChar char="•"/>
            </a:pPr>
            <a:r>
              <a:rPr lang="en-US" altLang="ko-KR" sz="1000" b="0" dirty="0" smtClean="0">
                <a:solidFill>
                  <a:schemeClr val="tx1"/>
                </a:solidFill>
              </a:rPr>
              <a:t>Maximum flexibility (entity specific)</a:t>
            </a:r>
          </a:p>
          <a:p>
            <a:pPr marL="92075" indent="-92075">
              <a:buFont typeface="Arial" panose="020B0604020202020204" pitchFamily="34" charset="0"/>
              <a:buChar char="•"/>
            </a:pPr>
            <a:r>
              <a:rPr lang="en-US" altLang="ko-KR" sz="1000" b="0" dirty="0">
                <a:solidFill>
                  <a:schemeClr val="tx1"/>
                </a:solidFill>
              </a:rPr>
              <a:t>Capable of risk mitigation through applying lessons learned from previous </a:t>
            </a:r>
            <a:r>
              <a:rPr lang="en-US" altLang="ko-KR" sz="1000" b="0" dirty="0" smtClean="0">
                <a:solidFill>
                  <a:schemeClr val="tx1"/>
                </a:solidFill>
              </a:rPr>
              <a:t>entity/ies</a:t>
            </a:r>
            <a:endParaRPr lang="en-US" altLang="ko-KR" sz="1000" b="0" dirty="0">
              <a:solidFill>
                <a:schemeClr val="tx1"/>
              </a:solidFill>
            </a:endParaRPr>
          </a:p>
        </p:txBody>
      </p:sp>
      <p:sp>
        <p:nvSpPr>
          <p:cNvPr id="8" name="Rectangle 7"/>
          <p:cNvSpPr/>
          <p:nvPr/>
        </p:nvSpPr>
        <p:spPr>
          <a:xfrm>
            <a:off x="776288" y="5728191"/>
            <a:ext cx="283886" cy="653558"/>
          </a:xfrm>
          <a:prstGeom prst="rect">
            <a:avLst/>
          </a:prstGeom>
          <a:solidFill>
            <a:schemeClr val="accent5"/>
          </a:solid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altLang="ko-KR" sz="1100" dirty="0" smtClean="0"/>
              <a:t>Cons</a:t>
            </a:r>
            <a:endParaRPr lang="ko-KR" altLang="en-US" sz="1100" dirty="0"/>
          </a:p>
        </p:txBody>
      </p:sp>
      <p:sp>
        <p:nvSpPr>
          <p:cNvPr id="13" name="Rectangle 12"/>
          <p:cNvSpPr/>
          <p:nvPr/>
        </p:nvSpPr>
        <p:spPr>
          <a:xfrm>
            <a:off x="1104901" y="5728191"/>
            <a:ext cx="2628613" cy="653558"/>
          </a:xfrm>
          <a:prstGeom prst="rect">
            <a:avLst/>
          </a:prstGeom>
          <a:solidFill>
            <a:schemeClr val="bg1"/>
          </a:solid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54000" tIns="36000" rIns="54000" bIns="36000" numCol="1" spcCol="0" rtlCol="0" fromWordArt="0" anchor="t" anchorCtr="0" forceAA="0" compatLnSpc="1">
            <a:prstTxWarp prst="textNoShape">
              <a:avLst/>
            </a:prstTxWarp>
            <a:noAutofit/>
          </a:bodyPr>
          <a:lstStyle/>
          <a:p>
            <a:pPr marL="92075" indent="-92075">
              <a:buFont typeface="Arial" panose="020B0604020202020204" pitchFamily="34" charset="0"/>
              <a:buChar char="•"/>
            </a:pPr>
            <a:r>
              <a:rPr lang="en-US" altLang="ko-KR" sz="1000" b="0" dirty="0" smtClean="0">
                <a:solidFill>
                  <a:schemeClr val="tx1"/>
                </a:solidFill>
              </a:rPr>
              <a:t>Highest </a:t>
            </a:r>
            <a:r>
              <a:rPr lang="en-US" altLang="ko-KR" sz="1000" b="0" dirty="0">
                <a:solidFill>
                  <a:schemeClr val="tx1"/>
                </a:solidFill>
              </a:rPr>
              <a:t>risk due to a single instance for multiple </a:t>
            </a:r>
            <a:r>
              <a:rPr lang="en-US" altLang="ko-KR" sz="1000" b="0" dirty="0" smtClean="0">
                <a:solidFill>
                  <a:schemeClr val="tx1"/>
                </a:solidFill>
              </a:rPr>
              <a:t>countries</a:t>
            </a:r>
            <a:endParaRPr lang="en-US" altLang="ko-KR" sz="1000" b="0" dirty="0">
              <a:solidFill>
                <a:schemeClr val="tx1"/>
              </a:solidFill>
            </a:endParaRPr>
          </a:p>
        </p:txBody>
      </p:sp>
      <p:sp>
        <p:nvSpPr>
          <p:cNvPr id="17" name="Rectangle 16"/>
          <p:cNvSpPr/>
          <p:nvPr/>
        </p:nvSpPr>
        <p:spPr>
          <a:xfrm>
            <a:off x="3803001" y="5728191"/>
            <a:ext cx="2628613" cy="653558"/>
          </a:xfrm>
          <a:prstGeom prst="rect">
            <a:avLst/>
          </a:prstGeom>
          <a:solidFill>
            <a:schemeClr val="bg1"/>
          </a:solid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54000" tIns="36000" rIns="54000" bIns="36000" numCol="1" spcCol="0" rtlCol="0" fromWordArt="0" anchor="t" anchorCtr="0" forceAA="0" compatLnSpc="1">
            <a:prstTxWarp prst="textNoShape">
              <a:avLst/>
            </a:prstTxWarp>
            <a:noAutofit/>
          </a:bodyPr>
          <a:lstStyle/>
          <a:p>
            <a:pPr marL="92075" indent="-92075">
              <a:buFont typeface="Arial" panose="020B0604020202020204" pitchFamily="34" charset="0"/>
              <a:buChar char="•"/>
            </a:pPr>
            <a:r>
              <a:rPr lang="en-US" altLang="ko-KR" sz="1000" b="0" dirty="0" smtClean="0">
                <a:solidFill>
                  <a:schemeClr val="tx1"/>
                </a:solidFill>
              </a:rPr>
              <a:t>Higher development, project management, and system go-live costs than the big bang approach due to more instances</a:t>
            </a:r>
          </a:p>
        </p:txBody>
      </p:sp>
      <p:sp>
        <p:nvSpPr>
          <p:cNvPr id="21" name="Rectangle 20"/>
          <p:cNvSpPr/>
          <p:nvPr/>
        </p:nvSpPr>
        <p:spPr>
          <a:xfrm>
            <a:off x="6501100" y="5728191"/>
            <a:ext cx="2628613" cy="653558"/>
          </a:xfrm>
          <a:prstGeom prst="rect">
            <a:avLst/>
          </a:prstGeom>
          <a:solidFill>
            <a:schemeClr val="bg1"/>
          </a:solid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54000" tIns="36000" rIns="54000" bIns="36000" numCol="1" spcCol="0" rtlCol="0" fromWordArt="0" anchor="t" anchorCtr="0" forceAA="0" compatLnSpc="1">
            <a:prstTxWarp prst="textNoShape">
              <a:avLst/>
            </a:prstTxWarp>
            <a:noAutofit/>
          </a:bodyPr>
          <a:lstStyle/>
          <a:p>
            <a:pPr marL="92075" indent="-92075">
              <a:buFont typeface="Arial" panose="020B0604020202020204" pitchFamily="34" charset="0"/>
              <a:buChar char="•"/>
            </a:pPr>
            <a:r>
              <a:rPr lang="en-US" altLang="ko-KR" sz="1000" b="0" dirty="0" smtClean="0">
                <a:solidFill>
                  <a:schemeClr val="tx1"/>
                </a:solidFill>
              </a:rPr>
              <a:t>Highest </a:t>
            </a:r>
            <a:r>
              <a:rPr lang="en-US" altLang="ko-KR" sz="1000" b="0" dirty="0">
                <a:solidFill>
                  <a:schemeClr val="tx1"/>
                </a:solidFill>
              </a:rPr>
              <a:t>development, project management, and system go-live costs </a:t>
            </a:r>
            <a:r>
              <a:rPr lang="en-US" altLang="ko-KR" sz="1000" b="0" dirty="0" smtClean="0">
                <a:solidFill>
                  <a:schemeClr val="tx1"/>
                </a:solidFill>
              </a:rPr>
              <a:t>due </a:t>
            </a:r>
            <a:r>
              <a:rPr lang="en-US" altLang="ko-KR" sz="1000" b="0" dirty="0">
                <a:solidFill>
                  <a:schemeClr val="tx1"/>
                </a:solidFill>
              </a:rPr>
              <a:t>to more </a:t>
            </a:r>
            <a:r>
              <a:rPr lang="en-US" altLang="ko-KR" sz="1000" b="0" dirty="0" smtClean="0">
                <a:solidFill>
                  <a:schemeClr val="tx1"/>
                </a:solidFill>
              </a:rPr>
              <a:t>instances</a:t>
            </a:r>
            <a:endParaRPr lang="en-US" altLang="ko-KR" sz="1000" b="0" dirty="0">
              <a:solidFill>
                <a:schemeClr val="tx1"/>
              </a:solidFill>
            </a:endParaRPr>
          </a:p>
        </p:txBody>
      </p:sp>
      <p:grpSp>
        <p:nvGrpSpPr>
          <p:cNvPr id="137" name="Group 136"/>
          <p:cNvGrpSpPr/>
          <p:nvPr/>
        </p:nvGrpSpPr>
        <p:grpSpPr>
          <a:xfrm>
            <a:off x="1168605" y="1498600"/>
            <a:ext cx="2501205" cy="2159000"/>
            <a:chOff x="1159664" y="1498600"/>
            <a:chExt cx="2501205" cy="2159000"/>
          </a:xfrm>
        </p:grpSpPr>
        <p:grpSp>
          <p:nvGrpSpPr>
            <p:cNvPr id="66" name="Group 65"/>
            <p:cNvGrpSpPr/>
            <p:nvPr/>
          </p:nvGrpSpPr>
          <p:grpSpPr>
            <a:xfrm>
              <a:off x="1159664" y="1498600"/>
              <a:ext cx="872124" cy="2159000"/>
              <a:chOff x="1249500" y="1557338"/>
              <a:chExt cx="1043126" cy="2100262"/>
            </a:xfrm>
          </p:grpSpPr>
          <p:sp>
            <p:nvSpPr>
              <p:cNvPr id="59" name="Rectangle 58"/>
              <p:cNvSpPr/>
              <p:nvPr/>
            </p:nvSpPr>
            <p:spPr>
              <a:xfrm>
                <a:off x="1249500" y="1557338"/>
                <a:ext cx="1043126" cy="2100262"/>
              </a:xfrm>
              <a:prstGeom prst="rect">
                <a:avLst/>
              </a:prstGeom>
              <a:solidFill>
                <a:schemeClr val="accent2">
                  <a:lumMod val="20000"/>
                  <a:lumOff val="80000"/>
                </a:schemeClr>
              </a:solid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lIns="36000" tIns="18000" rIns="36000" bIns="18000" rtlCol="0" anchor="t"/>
              <a:lstStyle/>
              <a:p>
                <a:pPr algn="ctr"/>
                <a:r>
                  <a:rPr lang="en-US" altLang="ko-KR" sz="800" dirty="0" smtClean="0">
                    <a:solidFill>
                      <a:schemeClr val="tx1"/>
                    </a:solidFill>
                  </a:rPr>
                  <a:t>Master Configuration</a:t>
                </a:r>
                <a:endParaRPr lang="ko-KR" altLang="en-US" sz="800" dirty="0">
                  <a:solidFill>
                    <a:schemeClr val="tx1"/>
                  </a:solidFill>
                </a:endParaRPr>
              </a:p>
            </p:txBody>
          </p:sp>
          <p:sp>
            <p:nvSpPr>
              <p:cNvPr id="60" name="Rectangle 59"/>
              <p:cNvSpPr/>
              <p:nvPr/>
            </p:nvSpPr>
            <p:spPr>
              <a:xfrm>
                <a:off x="1353620" y="1875845"/>
                <a:ext cx="834887" cy="216000"/>
              </a:xfrm>
              <a:prstGeom prst="rect">
                <a:avLst/>
              </a:prstGeom>
              <a:solidFill>
                <a:schemeClr val="bg1"/>
              </a:solid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lIns="36000" tIns="18000" rIns="36000" bIns="18000" rtlCol="0" anchor="ctr"/>
              <a:lstStyle/>
              <a:p>
                <a:pPr algn="ctr"/>
                <a:r>
                  <a:rPr lang="en-US" altLang="ko-KR" sz="700" b="0" dirty="0">
                    <a:solidFill>
                      <a:schemeClr val="tx1"/>
                    </a:solidFill>
                  </a:rPr>
                  <a:t>Master Process</a:t>
                </a:r>
                <a:endParaRPr lang="ko-KR" altLang="en-US" sz="700" b="0" dirty="0">
                  <a:solidFill>
                    <a:schemeClr val="tx1"/>
                  </a:solidFill>
                </a:endParaRPr>
              </a:p>
            </p:txBody>
          </p:sp>
          <p:sp>
            <p:nvSpPr>
              <p:cNvPr id="61" name="Rectangle 60"/>
              <p:cNvSpPr/>
              <p:nvPr/>
            </p:nvSpPr>
            <p:spPr>
              <a:xfrm>
                <a:off x="1353620" y="2174284"/>
                <a:ext cx="834887" cy="216000"/>
              </a:xfrm>
              <a:prstGeom prst="rect">
                <a:avLst/>
              </a:prstGeom>
              <a:solidFill>
                <a:schemeClr val="bg1"/>
              </a:solid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18000" rIns="36000" bIns="18000" numCol="1" spcCol="0" rtlCol="0" fromWordArt="0" anchor="ctr" anchorCtr="0" forceAA="0" compatLnSpc="1">
                <a:prstTxWarp prst="textNoShape">
                  <a:avLst/>
                </a:prstTxWarp>
                <a:noAutofit/>
              </a:bodyPr>
              <a:lstStyle/>
              <a:p>
                <a:pPr algn="ctr"/>
                <a:r>
                  <a:rPr lang="en-US" altLang="ko-KR" sz="700" b="0" dirty="0">
                    <a:solidFill>
                      <a:schemeClr val="tx1"/>
                    </a:solidFill>
                  </a:rPr>
                  <a:t>Org. Structure</a:t>
                </a:r>
                <a:endParaRPr lang="ko-KR" altLang="en-US" sz="700" b="0" dirty="0">
                  <a:solidFill>
                    <a:schemeClr val="tx1"/>
                  </a:solidFill>
                </a:endParaRPr>
              </a:p>
            </p:txBody>
          </p:sp>
          <p:sp>
            <p:nvSpPr>
              <p:cNvPr id="62" name="Rectangle 61"/>
              <p:cNvSpPr/>
              <p:nvPr/>
            </p:nvSpPr>
            <p:spPr>
              <a:xfrm>
                <a:off x="1353620" y="2472723"/>
                <a:ext cx="834887" cy="216000"/>
              </a:xfrm>
              <a:prstGeom prst="rect">
                <a:avLst/>
              </a:prstGeom>
              <a:solidFill>
                <a:schemeClr val="bg1"/>
              </a:solid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18000" rIns="36000" bIns="18000" numCol="1" spcCol="0" rtlCol="0" fromWordArt="0" anchor="ctr" anchorCtr="0" forceAA="0" compatLnSpc="1">
                <a:prstTxWarp prst="textNoShape">
                  <a:avLst/>
                </a:prstTxWarp>
                <a:noAutofit/>
              </a:bodyPr>
              <a:lstStyle/>
              <a:p>
                <a:pPr algn="ctr"/>
                <a:r>
                  <a:rPr lang="en-US" altLang="ko-KR" sz="700" b="0" dirty="0" smtClean="0">
                    <a:solidFill>
                      <a:schemeClr val="tx1"/>
                    </a:solidFill>
                  </a:rPr>
                  <a:t>Rules</a:t>
                </a:r>
                <a:endParaRPr lang="ko-KR" altLang="en-US" sz="700" b="0" dirty="0">
                  <a:solidFill>
                    <a:schemeClr val="tx1"/>
                  </a:solidFill>
                </a:endParaRPr>
              </a:p>
            </p:txBody>
          </p:sp>
          <p:sp>
            <p:nvSpPr>
              <p:cNvPr id="63" name="Rectangle 62"/>
              <p:cNvSpPr/>
              <p:nvPr/>
            </p:nvSpPr>
            <p:spPr>
              <a:xfrm>
                <a:off x="1353620" y="2771162"/>
                <a:ext cx="834887" cy="216000"/>
              </a:xfrm>
              <a:prstGeom prst="rect">
                <a:avLst/>
              </a:prstGeom>
              <a:solidFill>
                <a:schemeClr val="bg1"/>
              </a:solid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18000" rIns="36000" bIns="18000" numCol="1" spcCol="0" rtlCol="0" fromWordArt="0" anchor="ctr" anchorCtr="0" forceAA="0" compatLnSpc="1">
                <a:prstTxWarp prst="textNoShape">
                  <a:avLst/>
                </a:prstTxWarp>
                <a:noAutofit/>
              </a:bodyPr>
              <a:lstStyle/>
              <a:p>
                <a:pPr algn="ctr"/>
                <a:r>
                  <a:rPr lang="en-US" altLang="ko-KR" sz="700" b="0" dirty="0" smtClean="0">
                    <a:solidFill>
                      <a:schemeClr val="tx1"/>
                    </a:solidFill>
                  </a:rPr>
                  <a:t>Security Group</a:t>
                </a:r>
                <a:endParaRPr lang="ko-KR" altLang="en-US" sz="700" b="0" dirty="0">
                  <a:solidFill>
                    <a:schemeClr val="tx1"/>
                  </a:solidFill>
                </a:endParaRPr>
              </a:p>
            </p:txBody>
          </p:sp>
          <p:sp>
            <p:nvSpPr>
              <p:cNvPr id="64" name="Rectangle 63"/>
              <p:cNvSpPr/>
              <p:nvPr/>
            </p:nvSpPr>
            <p:spPr>
              <a:xfrm>
                <a:off x="1353620" y="3069601"/>
                <a:ext cx="834887" cy="216000"/>
              </a:xfrm>
              <a:prstGeom prst="rect">
                <a:avLst/>
              </a:prstGeom>
              <a:solidFill>
                <a:schemeClr val="bg1"/>
              </a:solid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18000" rIns="36000" bIns="18000" numCol="1" spcCol="0" rtlCol="0" fromWordArt="0" anchor="ctr" anchorCtr="0" forceAA="0" compatLnSpc="1">
                <a:prstTxWarp prst="textNoShape">
                  <a:avLst/>
                </a:prstTxWarp>
                <a:noAutofit/>
              </a:bodyPr>
              <a:lstStyle/>
              <a:p>
                <a:pPr algn="ctr"/>
                <a:r>
                  <a:rPr lang="en-US" altLang="ko-KR" sz="700" b="0" dirty="0" smtClean="0">
                    <a:solidFill>
                      <a:schemeClr val="tx1"/>
                    </a:solidFill>
                  </a:rPr>
                  <a:t>Product FW</a:t>
                </a:r>
                <a:endParaRPr lang="ko-KR" altLang="en-US" sz="700" b="0" dirty="0">
                  <a:solidFill>
                    <a:schemeClr val="tx1"/>
                  </a:solidFill>
                </a:endParaRPr>
              </a:p>
            </p:txBody>
          </p:sp>
          <p:sp>
            <p:nvSpPr>
              <p:cNvPr id="65" name="Rectangle 64"/>
              <p:cNvSpPr/>
              <p:nvPr/>
            </p:nvSpPr>
            <p:spPr>
              <a:xfrm>
                <a:off x="1353620" y="3368040"/>
                <a:ext cx="834887" cy="216000"/>
              </a:xfrm>
              <a:prstGeom prst="rect">
                <a:avLst/>
              </a:prstGeom>
              <a:solidFill>
                <a:schemeClr val="bg1"/>
              </a:solid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18000" rIns="36000" bIns="18000" numCol="1" spcCol="0" rtlCol="0" fromWordArt="0" anchor="ctr" anchorCtr="0" forceAA="0" compatLnSpc="1">
                <a:prstTxWarp prst="textNoShape">
                  <a:avLst/>
                </a:prstTxWarp>
                <a:noAutofit/>
              </a:bodyPr>
              <a:lstStyle/>
              <a:p>
                <a:pPr algn="ctr"/>
                <a:r>
                  <a:rPr lang="en-US" altLang="ko-KR" sz="700" b="0" dirty="0" smtClean="0">
                    <a:solidFill>
                      <a:schemeClr val="tx1"/>
                    </a:solidFill>
                  </a:rPr>
                  <a:t>User Interface</a:t>
                </a:r>
                <a:endParaRPr lang="ko-KR" altLang="en-US" sz="700" b="0" dirty="0">
                  <a:solidFill>
                    <a:schemeClr val="tx1"/>
                  </a:solidFill>
                </a:endParaRPr>
              </a:p>
            </p:txBody>
          </p:sp>
        </p:grpSp>
        <p:grpSp>
          <p:nvGrpSpPr>
            <p:cNvPr id="125" name="Group 124"/>
            <p:cNvGrpSpPr/>
            <p:nvPr/>
          </p:nvGrpSpPr>
          <p:grpSpPr>
            <a:xfrm>
              <a:off x="2402892" y="1498601"/>
              <a:ext cx="1257977" cy="648000"/>
              <a:chOff x="2457450" y="1498601"/>
              <a:chExt cx="1247774" cy="648000"/>
            </a:xfrm>
          </p:grpSpPr>
          <p:sp>
            <p:nvSpPr>
              <p:cNvPr id="76" name="Rectangle 75"/>
              <p:cNvSpPr/>
              <p:nvPr/>
            </p:nvSpPr>
            <p:spPr>
              <a:xfrm>
                <a:off x="2457450" y="1498601"/>
                <a:ext cx="1247774" cy="648000"/>
              </a:xfrm>
              <a:prstGeom prst="rect">
                <a:avLst/>
              </a:prstGeom>
              <a:solidFill>
                <a:schemeClr val="accent1">
                  <a:lumMod val="20000"/>
                  <a:lumOff val="80000"/>
                </a:schemeClr>
              </a:solid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lIns="36000" tIns="18000" rIns="36000" bIns="18000" rtlCol="0" anchor="t"/>
              <a:lstStyle/>
              <a:p>
                <a:pPr algn="ctr"/>
                <a:r>
                  <a:rPr lang="en-US" altLang="ko-KR" sz="800" dirty="0" smtClean="0">
                    <a:solidFill>
                      <a:schemeClr val="tx1"/>
                    </a:solidFill>
                  </a:rPr>
                  <a:t>Shared (HK, MY, …)</a:t>
                </a:r>
                <a:endParaRPr lang="ko-KR" altLang="en-US" sz="800" dirty="0">
                  <a:solidFill>
                    <a:schemeClr val="tx1"/>
                  </a:solidFill>
                </a:endParaRPr>
              </a:p>
            </p:txBody>
          </p:sp>
          <p:sp>
            <p:nvSpPr>
              <p:cNvPr id="77" name="Rectangle 76"/>
              <p:cNvSpPr/>
              <p:nvPr/>
            </p:nvSpPr>
            <p:spPr>
              <a:xfrm>
                <a:off x="2529837" y="1665752"/>
                <a:ext cx="1103000" cy="196975"/>
              </a:xfrm>
              <a:prstGeom prst="rect">
                <a:avLst/>
              </a:prstGeom>
              <a:solidFill>
                <a:schemeClr val="accent2">
                  <a:lumMod val="20000"/>
                  <a:lumOff val="80000"/>
                </a:schemeClr>
              </a:solid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lIns="36000" tIns="18000" rIns="36000" bIns="18000" rtlCol="0" anchor="ctr"/>
              <a:lstStyle/>
              <a:p>
                <a:pPr algn="ctr"/>
                <a:r>
                  <a:rPr lang="en-US" altLang="ko-KR" sz="700" b="0" dirty="0">
                    <a:solidFill>
                      <a:schemeClr val="tx1"/>
                    </a:solidFill>
                  </a:rPr>
                  <a:t>Master </a:t>
                </a:r>
                <a:r>
                  <a:rPr lang="en-US" altLang="ko-KR" sz="700" b="0" dirty="0" smtClean="0">
                    <a:solidFill>
                      <a:schemeClr val="tx1"/>
                    </a:solidFill>
                  </a:rPr>
                  <a:t>Config.</a:t>
                </a:r>
                <a:endParaRPr lang="ko-KR" altLang="en-US" sz="700" b="0" dirty="0">
                  <a:solidFill>
                    <a:schemeClr val="tx1"/>
                  </a:solidFill>
                </a:endParaRPr>
              </a:p>
            </p:txBody>
          </p:sp>
          <p:sp>
            <p:nvSpPr>
              <p:cNvPr id="103" name="Rectangle 102"/>
              <p:cNvSpPr/>
              <p:nvPr/>
            </p:nvSpPr>
            <p:spPr>
              <a:xfrm>
                <a:off x="2529837" y="1900460"/>
                <a:ext cx="1103000" cy="196975"/>
              </a:xfrm>
              <a:prstGeom prst="rect">
                <a:avLst/>
              </a:prstGeom>
              <a:pattFill prst="ltDnDiag">
                <a:fgClr>
                  <a:schemeClr val="accent1">
                    <a:lumMod val="40000"/>
                    <a:lumOff val="60000"/>
                  </a:schemeClr>
                </a:fgClr>
                <a:bgClr>
                  <a:schemeClr val="bg1"/>
                </a:bgClr>
              </a:patt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lIns="36000" tIns="18000" rIns="36000" bIns="18000" rtlCol="0" anchor="ctr"/>
              <a:lstStyle/>
              <a:p>
                <a:pPr algn="ctr"/>
                <a:r>
                  <a:rPr lang="en-US" altLang="ko-KR" sz="700" b="0" dirty="0" smtClean="0">
                    <a:solidFill>
                      <a:schemeClr val="tx1"/>
                    </a:solidFill>
                  </a:rPr>
                  <a:t>Country Config.</a:t>
                </a:r>
                <a:br>
                  <a:rPr lang="en-US" altLang="ko-KR" sz="700" b="0" dirty="0" smtClean="0">
                    <a:solidFill>
                      <a:schemeClr val="tx1"/>
                    </a:solidFill>
                  </a:rPr>
                </a:br>
                <a:r>
                  <a:rPr lang="en-US" altLang="ko-KR" sz="700" b="0" dirty="0" smtClean="0">
                    <a:solidFill>
                      <a:schemeClr val="tx1"/>
                    </a:solidFill>
                  </a:rPr>
                  <a:t>(per country)</a:t>
                </a:r>
                <a:endParaRPr lang="ko-KR" altLang="en-US" sz="700" b="0" dirty="0">
                  <a:solidFill>
                    <a:schemeClr val="tx1"/>
                  </a:solidFill>
                </a:endParaRPr>
              </a:p>
            </p:txBody>
          </p:sp>
        </p:grpSp>
        <p:grpSp>
          <p:nvGrpSpPr>
            <p:cNvPr id="126" name="Group 125"/>
            <p:cNvGrpSpPr/>
            <p:nvPr/>
          </p:nvGrpSpPr>
          <p:grpSpPr>
            <a:xfrm>
              <a:off x="2402892" y="2254101"/>
              <a:ext cx="1257977" cy="648000"/>
              <a:chOff x="2457450" y="2245039"/>
              <a:chExt cx="1247774" cy="648000"/>
            </a:xfrm>
          </p:grpSpPr>
          <p:sp>
            <p:nvSpPr>
              <p:cNvPr id="106" name="Rectangle 105"/>
              <p:cNvSpPr/>
              <p:nvPr/>
            </p:nvSpPr>
            <p:spPr>
              <a:xfrm>
                <a:off x="2457450" y="2245039"/>
                <a:ext cx="1247774" cy="648000"/>
              </a:xfrm>
              <a:prstGeom prst="rect">
                <a:avLst/>
              </a:prstGeom>
              <a:solidFill>
                <a:schemeClr val="accent3">
                  <a:lumMod val="20000"/>
                  <a:lumOff val="80000"/>
                </a:schemeClr>
              </a:solid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lIns="36000" tIns="18000" rIns="36000" bIns="18000" rtlCol="0" anchor="t"/>
              <a:lstStyle/>
              <a:p>
                <a:pPr algn="ctr"/>
                <a:r>
                  <a:rPr lang="en-US" altLang="ko-KR" sz="800" dirty="0" smtClean="0">
                    <a:solidFill>
                      <a:schemeClr val="tx1"/>
                    </a:solidFill>
                  </a:rPr>
                  <a:t>Singapore</a:t>
                </a:r>
                <a:endParaRPr lang="ko-KR" altLang="en-US" sz="800" dirty="0">
                  <a:solidFill>
                    <a:schemeClr val="tx1"/>
                  </a:solidFill>
                </a:endParaRPr>
              </a:p>
            </p:txBody>
          </p:sp>
          <p:sp>
            <p:nvSpPr>
              <p:cNvPr id="107" name="Rectangle 106"/>
              <p:cNvSpPr/>
              <p:nvPr/>
            </p:nvSpPr>
            <p:spPr>
              <a:xfrm>
                <a:off x="2529837" y="2412189"/>
                <a:ext cx="1103000" cy="196975"/>
              </a:xfrm>
              <a:prstGeom prst="rect">
                <a:avLst/>
              </a:prstGeom>
              <a:solidFill>
                <a:schemeClr val="accent2">
                  <a:lumMod val="20000"/>
                  <a:lumOff val="80000"/>
                </a:schemeClr>
              </a:solid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lIns="36000" tIns="18000" rIns="36000" bIns="18000" rtlCol="0" anchor="ctr"/>
              <a:lstStyle/>
              <a:p>
                <a:pPr algn="ctr"/>
                <a:r>
                  <a:rPr lang="en-US" altLang="ko-KR" sz="700" b="0" dirty="0" smtClean="0">
                    <a:solidFill>
                      <a:schemeClr val="tx1"/>
                    </a:solidFill>
                  </a:rPr>
                  <a:t>Master Config.</a:t>
                </a:r>
                <a:endParaRPr lang="ko-KR" altLang="en-US" sz="700" b="0" dirty="0">
                  <a:solidFill>
                    <a:schemeClr val="tx1"/>
                  </a:solidFill>
                </a:endParaRPr>
              </a:p>
            </p:txBody>
          </p:sp>
          <p:sp>
            <p:nvSpPr>
              <p:cNvPr id="108" name="Rectangle 107"/>
              <p:cNvSpPr/>
              <p:nvPr/>
            </p:nvSpPr>
            <p:spPr>
              <a:xfrm>
                <a:off x="2529837" y="2646898"/>
                <a:ext cx="1103000" cy="196975"/>
              </a:xfrm>
              <a:prstGeom prst="rect">
                <a:avLst/>
              </a:prstGeom>
              <a:pattFill prst="ltDnDiag">
                <a:fgClr>
                  <a:schemeClr val="accent3">
                    <a:lumMod val="60000"/>
                    <a:lumOff val="40000"/>
                  </a:schemeClr>
                </a:fgClr>
                <a:bgClr>
                  <a:schemeClr val="bg1"/>
                </a:bgClr>
              </a:patt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lIns="36000" tIns="18000" rIns="36000" bIns="18000" rtlCol="0" anchor="ctr"/>
              <a:lstStyle/>
              <a:p>
                <a:pPr algn="ctr"/>
                <a:r>
                  <a:rPr lang="en-US" altLang="ko-KR" sz="700" b="0" dirty="0" smtClean="0">
                    <a:solidFill>
                      <a:schemeClr val="tx1"/>
                    </a:solidFill>
                  </a:rPr>
                  <a:t>SG Config.</a:t>
                </a:r>
                <a:endParaRPr lang="ko-KR" altLang="en-US" sz="700" b="0" dirty="0">
                  <a:solidFill>
                    <a:schemeClr val="tx1"/>
                  </a:solidFill>
                </a:endParaRPr>
              </a:p>
            </p:txBody>
          </p:sp>
        </p:grpSp>
        <p:grpSp>
          <p:nvGrpSpPr>
            <p:cNvPr id="127" name="Group 126"/>
            <p:cNvGrpSpPr/>
            <p:nvPr/>
          </p:nvGrpSpPr>
          <p:grpSpPr>
            <a:xfrm>
              <a:off x="2402892" y="3009600"/>
              <a:ext cx="1257977" cy="648000"/>
              <a:chOff x="2457450" y="2991477"/>
              <a:chExt cx="1247774" cy="648000"/>
            </a:xfrm>
          </p:grpSpPr>
          <p:sp>
            <p:nvSpPr>
              <p:cNvPr id="110" name="Rectangle 109"/>
              <p:cNvSpPr/>
              <p:nvPr/>
            </p:nvSpPr>
            <p:spPr>
              <a:xfrm>
                <a:off x="2457450" y="2991477"/>
                <a:ext cx="1247774" cy="648000"/>
              </a:xfrm>
              <a:prstGeom prst="rect">
                <a:avLst/>
              </a:prstGeom>
              <a:solidFill>
                <a:schemeClr val="accent5">
                  <a:lumMod val="10000"/>
                  <a:lumOff val="90000"/>
                </a:schemeClr>
              </a:solid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lIns="36000" tIns="18000" rIns="36000" bIns="18000" rtlCol="0" anchor="t"/>
              <a:lstStyle/>
              <a:p>
                <a:pPr algn="ctr"/>
                <a:r>
                  <a:rPr lang="en-US" altLang="ko-KR" sz="800" dirty="0" smtClean="0">
                    <a:solidFill>
                      <a:schemeClr val="tx1"/>
                    </a:solidFill>
                  </a:rPr>
                  <a:t>Indonesia</a:t>
                </a:r>
                <a:endParaRPr lang="ko-KR" altLang="en-US" sz="800" dirty="0">
                  <a:solidFill>
                    <a:schemeClr val="tx1"/>
                  </a:solidFill>
                </a:endParaRPr>
              </a:p>
            </p:txBody>
          </p:sp>
          <p:sp>
            <p:nvSpPr>
              <p:cNvPr id="111" name="Rectangle 110"/>
              <p:cNvSpPr/>
              <p:nvPr/>
            </p:nvSpPr>
            <p:spPr>
              <a:xfrm>
                <a:off x="2529837" y="3158628"/>
                <a:ext cx="1103000" cy="196975"/>
              </a:xfrm>
              <a:prstGeom prst="rect">
                <a:avLst/>
              </a:prstGeom>
              <a:solidFill>
                <a:schemeClr val="accent2">
                  <a:lumMod val="20000"/>
                  <a:lumOff val="80000"/>
                </a:schemeClr>
              </a:solid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lIns="36000" tIns="18000" rIns="36000" bIns="18000" rtlCol="0" anchor="ctr"/>
              <a:lstStyle/>
              <a:p>
                <a:pPr algn="ctr"/>
                <a:r>
                  <a:rPr lang="en-US" altLang="ko-KR" sz="700" b="0" dirty="0">
                    <a:solidFill>
                      <a:schemeClr val="tx1"/>
                    </a:solidFill>
                  </a:rPr>
                  <a:t>Master </a:t>
                </a:r>
                <a:r>
                  <a:rPr lang="en-US" altLang="ko-KR" sz="700" b="0" dirty="0" smtClean="0">
                    <a:solidFill>
                      <a:schemeClr val="tx1"/>
                    </a:solidFill>
                  </a:rPr>
                  <a:t>Config.</a:t>
                </a:r>
                <a:endParaRPr lang="ko-KR" altLang="en-US" sz="700" b="0" dirty="0">
                  <a:solidFill>
                    <a:schemeClr val="tx1"/>
                  </a:solidFill>
                </a:endParaRPr>
              </a:p>
            </p:txBody>
          </p:sp>
          <p:sp>
            <p:nvSpPr>
              <p:cNvPr id="112" name="Rectangle 111"/>
              <p:cNvSpPr/>
              <p:nvPr/>
            </p:nvSpPr>
            <p:spPr>
              <a:xfrm>
                <a:off x="2529837" y="3393337"/>
                <a:ext cx="1103000" cy="196975"/>
              </a:xfrm>
              <a:prstGeom prst="rect">
                <a:avLst/>
              </a:prstGeom>
              <a:pattFill prst="ltDnDiag">
                <a:fgClr>
                  <a:schemeClr val="accent5">
                    <a:lumMod val="25000"/>
                    <a:lumOff val="75000"/>
                  </a:schemeClr>
                </a:fgClr>
                <a:bgClr>
                  <a:schemeClr val="bg1"/>
                </a:bgClr>
              </a:patt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lIns="36000" tIns="18000" rIns="36000" bIns="18000" rtlCol="0" anchor="ctr"/>
              <a:lstStyle/>
              <a:p>
                <a:pPr algn="ctr"/>
                <a:r>
                  <a:rPr lang="en-US" altLang="ko-KR" sz="700" b="0" dirty="0" smtClean="0">
                    <a:solidFill>
                      <a:schemeClr val="tx1"/>
                    </a:solidFill>
                  </a:rPr>
                  <a:t>ID Config.</a:t>
                </a:r>
                <a:endParaRPr lang="ko-KR" altLang="en-US" sz="700" b="0" dirty="0">
                  <a:solidFill>
                    <a:schemeClr val="tx1"/>
                  </a:solidFill>
                </a:endParaRPr>
              </a:p>
            </p:txBody>
          </p:sp>
        </p:grpSp>
        <p:cxnSp>
          <p:nvCxnSpPr>
            <p:cNvPr id="115" name="Elbow Connector 114"/>
            <p:cNvCxnSpPr>
              <a:stCxn id="59" idx="3"/>
              <a:endCxn id="76" idx="1"/>
            </p:cNvCxnSpPr>
            <p:nvPr/>
          </p:nvCxnSpPr>
          <p:spPr>
            <a:xfrm flipV="1">
              <a:off x="2031788" y="1822601"/>
              <a:ext cx="371104" cy="755499"/>
            </a:xfrm>
            <a:prstGeom prst="straightConnector1">
              <a:avLst/>
            </a:prstGeom>
            <a:ln w="19050">
              <a:solidFill>
                <a:srgbClr val="C00000"/>
              </a:solidFill>
              <a:prstDash val="sysDot"/>
              <a:headEnd type="none" w="med" len="med"/>
              <a:tailEnd type="triangle" w="med" len="sm"/>
            </a:ln>
            <a:effectLst/>
          </p:spPr>
          <p:style>
            <a:lnRef idx="2">
              <a:schemeClr val="accent1"/>
            </a:lnRef>
            <a:fillRef idx="0">
              <a:schemeClr val="accent1"/>
            </a:fillRef>
            <a:effectRef idx="1">
              <a:schemeClr val="accent1"/>
            </a:effectRef>
            <a:fontRef idx="minor">
              <a:schemeClr val="tx1"/>
            </a:fontRef>
          </p:style>
        </p:cxnSp>
        <p:cxnSp>
          <p:nvCxnSpPr>
            <p:cNvPr id="116" name="Elbow Connector 115"/>
            <p:cNvCxnSpPr>
              <a:stCxn id="59" idx="3"/>
              <a:endCxn id="110" idx="1"/>
            </p:cNvCxnSpPr>
            <p:nvPr/>
          </p:nvCxnSpPr>
          <p:spPr>
            <a:xfrm>
              <a:off x="2031788" y="2578100"/>
              <a:ext cx="371104" cy="755500"/>
            </a:xfrm>
            <a:prstGeom prst="straightConnector1">
              <a:avLst/>
            </a:prstGeom>
            <a:ln w="19050">
              <a:solidFill>
                <a:srgbClr val="C00000"/>
              </a:solidFill>
              <a:prstDash val="sysDot"/>
              <a:headEnd type="none" w="med" len="med"/>
              <a:tailEnd type="triangle" w="med" len="sm"/>
            </a:ln>
            <a:effectLst/>
          </p:spPr>
          <p:style>
            <a:lnRef idx="2">
              <a:schemeClr val="accent1"/>
            </a:lnRef>
            <a:fillRef idx="0">
              <a:schemeClr val="accent1"/>
            </a:fillRef>
            <a:effectRef idx="1">
              <a:schemeClr val="accent1"/>
            </a:effectRef>
            <a:fontRef idx="minor">
              <a:schemeClr val="tx1"/>
            </a:fontRef>
          </p:style>
        </p:cxnSp>
        <p:cxnSp>
          <p:nvCxnSpPr>
            <p:cNvPr id="121" name="Elbow Connector 120"/>
            <p:cNvCxnSpPr>
              <a:stCxn id="59" idx="3"/>
              <a:endCxn id="106" idx="1"/>
            </p:cNvCxnSpPr>
            <p:nvPr/>
          </p:nvCxnSpPr>
          <p:spPr>
            <a:xfrm>
              <a:off x="2031788" y="2578100"/>
              <a:ext cx="371104" cy="1"/>
            </a:xfrm>
            <a:prstGeom prst="straightConnector1">
              <a:avLst/>
            </a:prstGeom>
            <a:ln w="19050">
              <a:solidFill>
                <a:srgbClr val="C00000"/>
              </a:solidFill>
              <a:prstDash val="sysDot"/>
              <a:headEnd type="none" w="med" len="med"/>
              <a:tailEnd type="triangle" w="med" len="sm"/>
            </a:ln>
            <a:effectLst/>
          </p:spPr>
          <p:style>
            <a:lnRef idx="2">
              <a:schemeClr val="accent1"/>
            </a:lnRef>
            <a:fillRef idx="0">
              <a:schemeClr val="accent1"/>
            </a:fillRef>
            <a:effectRef idx="1">
              <a:schemeClr val="accent1"/>
            </a:effectRef>
            <a:fontRef idx="minor">
              <a:schemeClr val="tx1"/>
            </a:fontRef>
          </p:style>
        </p:cxnSp>
      </p:grpSp>
      <p:grpSp>
        <p:nvGrpSpPr>
          <p:cNvPr id="237" name="Group 236"/>
          <p:cNvGrpSpPr/>
          <p:nvPr/>
        </p:nvGrpSpPr>
        <p:grpSpPr>
          <a:xfrm>
            <a:off x="3866705" y="1498600"/>
            <a:ext cx="2501205" cy="2159000"/>
            <a:chOff x="3866705" y="1498600"/>
            <a:chExt cx="2501205" cy="2159000"/>
          </a:xfrm>
        </p:grpSpPr>
        <p:grpSp>
          <p:nvGrpSpPr>
            <p:cNvPr id="139" name="Group 138"/>
            <p:cNvGrpSpPr/>
            <p:nvPr/>
          </p:nvGrpSpPr>
          <p:grpSpPr>
            <a:xfrm>
              <a:off x="3866705" y="1498600"/>
              <a:ext cx="872124" cy="2159000"/>
              <a:chOff x="1249500" y="1557338"/>
              <a:chExt cx="1043126" cy="2100262"/>
            </a:xfrm>
          </p:grpSpPr>
          <p:sp>
            <p:nvSpPr>
              <p:cNvPr id="155" name="Rectangle 154"/>
              <p:cNvSpPr/>
              <p:nvPr/>
            </p:nvSpPr>
            <p:spPr>
              <a:xfrm>
                <a:off x="1249500" y="1557338"/>
                <a:ext cx="1043126" cy="2100262"/>
              </a:xfrm>
              <a:prstGeom prst="rect">
                <a:avLst/>
              </a:prstGeom>
              <a:solidFill>
                <a:schemeClr val="accent2">
                  <a:lumMod val="20000"/>
                  <a:lumOff val="80000"/>
                </a:schemeClr>
              </a:solid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lIns="36000" tIns="18000" rIns="36000" bIns="18000" rtlCol="0" anchor="t"/>
              <a:lstStyle/>
              <a:p>
                <a:pPr algn="ctr"/>
                <a:r>
                  <a:rPr lang="en-US" altLang="ko-KR" sz="800" dirty="0" smtClean="0">
                    <a:solidFill>
                      <a:schemeClr val="tx1"/>
                    </a:solidFill>
                  </a:rPr>
                  <a:t>Master Configuration</a:t>
                </a:r>
                <a:endParaRPr lang="ko-KR" altLang="en-US" sz="800" dirty="0">
                  <a:solidFill>
                    <a:schemeClr val="tx1"/>
                  </a:solidFill>
                </a:endParaRPr>
              </a:p>
            </p:txBody>
          </p:sp>
          <p:sp>
            <p:nvSpPr>
              <p:cNvPr id="156" name="Rectangle 155"/>
              <p:cNvSpPr/>
              <p:nvPr/>
            </p:nvSpPr>
            <p:spPr>
              <a:xfrm>
                <a:off x="1353620" y="1875845"/>
                <a:ext cx="834887" cy="216000"/>
              </a:xfrm>
              <a:prstGeom prst="rect">
                <a:avLst/>
              </a:prstGeom>
              <a:solidFill>
                <a:schemeClr val="bg1"/>
              </a:solid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lIns="36000" tIns="18000" rIns="36000" bIns="18000" rtlCol="0" anchor="ctr"/>
              <a:lstStyle/>
              <a:p>
                <a:pPr algn="ctr"/>
                <a:r>
                  <a:rPr lang="en-US" altLang="ko-KR" sz="700" b="0" dirty="0">
                    <a:solidFill>
                      <a:schemeClr val="tx1"/>
                    </a:solidFill>
                  </a:rPr>
                  <a:t>Master Process</a:t>
                </a:r>
                <a:endParaRPr lang="ko-KR" altLang="en-US" sz="700" b="0" dirty="0">
                  <a:solidFill>
                    <a:schemeClr val="tx1"/>
                  </a:solidFill>
                </a:endParaRPr>
              </a:p>
            </p:txBody>
          </p:sp>
          <p:sp>
            <p:nvSpPr>
              <p:cNvPr id="157" name="Rectangle 156"/>
              <p:cNvSpPr/>
              <p:nvPr/>
            </p:nvSpPr>
            <p:spPr>
              <a:xfrm>
                <a:off x="1353620" y="2174284"/>
                <a:ext cx="834887" cy="216000"/>
              </a:xfrm>
              <a:prstGeom prst="rect">
                <a:avLst/>
              </a:prstGeom>
              <a:solidFill>
                <a:schemeClr val="bg1"/>
              </a:solid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18000" rIns="36000" bIns="18000" numCol="1" spcCol="0" rtlCol="0" fromWordArt="0" anchor="ctr" anchorCtr="0" forceAA="0" compatLnSpc="1">
                <a:prstTxWarp prst="textNoShape">
                  <a:avLst/>
                </a:prstTxWarp>
                <a:noAutofit/>
              </a:bodyPr>
              <a:lstStyle/>
              <a:p>
                <a:pPr algn="ctr"/>
                <a:r>
                  <a:rPr lang="en-US" altLang="ko-KR" sz="700" b="0" dirty="0">
                    <a:solidFill>
                      <a:schemeClr val="tx1"/>
                    </a:solidFill>
                  </a:rPr>
                  <a:t>Org. Structure</a:t>
                </a:r>
                <a:endParaRPr lang="ko-KR" altLang="en-US" sz="700" b="0" dirty="0">
                  <a:solidFill>
                    <a:schemeClr val="tx1"/>
                  </a:solidFill>
                </a:endParaRPr>
              </a:p>
            </p:txBody>
          </p:sp>
          <p:sp>
            <p:nvSpPr>
              <p:cNvPr id="158" name="Rectangle 157"/>
              <p:cNvSpPr/>
              <p:nvPr/>
            </p:nvSpPr>
            <p:spPr>
              <a:xfrm>
                <a:off x="1353620" y="2472723"/>
                <a:ext cx="834887" cy="216000"/>
              </a:xfrm>
              <a:prstGeom prst="rect">
                <a:avLst/>
              </a:prstGeom>
              <a:solidFill>
                <a:schemeClr val="bg1"/>
              </a:solid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18000" rIns="36000" bIns="18000" numCol="1" spcCol="0" rtlCol="0" fromWordArt="0" anchor="ctr" anchorCtr="0" forceAA="0" compatLnSpc="1">
                <a:prstTxWarp prst="textNoShape">
                  <a:avLst/>
                </a:prstTxWarp>
                <a:noAutofit/>
              </a:bodyPr>
              <a:lstStyle/>
              <a:p>
                <a:pPr algn="ctr"/>
                <a:r>
                  <a:rPr lang="en-US" altLang="ko-KR" sz="700" b="0" dirty="0" smtClean="0">
                    <a:solidFill>
                      <a:schemeClr val="tx1"/>
                    </a:solidFill>
                  </a:rPr>
                  <a:t>Rules</a:t>
                </a:r>
                <a:endParaRPr lang="ko-KR" altLang="en-US" sz="700" b="0" dirty="0">
                  <a:solidFill>
                    <a:schemeClr val="tx1"/>
                  </a:solidFill>
                </a:endParaRPr>
              </a:p>
            </p:txBody>
          </p:sp>
          <p:sp>
            <p:nvSpPr>
              <p:cNvPr id="159" name="Rectangle 158"/>
              <p:cNvSpPr/>
              <p:nvPr/>
            </p:nvSpPr>
            <p:spPr>
              <a:xfrm>
                <a:off x="1353620" y="2771162"/>
                <a:ext cx="834887" cy="216000"/>
              </a:xfrm>
              <a:prstGeom prst="rect">
                <a:avLst/>
              </a:prstGeom>
              <a:solidFill>
                <a:schemeClr val="bg1"/>
              </a:solid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18000" rIns="36000" bIns="18000" numCol="1" spcCol="0" rtlCol="0" fromWordArt="0" anchor="ctr" anchorCtr="0" forceAA="0" compatLnSpc="1">
                <a:prstTxWarp prst="textNoShape">
                  <a:avLst/>
                </a:prstTxWarp>
                <a:noAutofit/>
              </a:bodyPr>
              <a:lstStyle/>
              <a:p>
                <a:pPr algn="ctr"/>
                <a:r>
                  <a:rPr lang="en-US" altLang="ko-KR" sz="700" b="0" dirty="0" smtClean="0">
                    <a:solidFill>
                      <a:schemeClr val="tx1"/>
                    </a:solidFill>
                  </a:rPr>
                  <a:t>Security Group</a:t>
                </a:r>
                <a:endParaRPr lang="ko-KR" altLang="en-US" sz="700" b="0" dirty="0">
                  <a:solidFill>
                    <a:schemeClr val="tx1"/>
                  </a:solidFill>
                </a:endParaRPr>
              </a:p>
            </p:txBody>
          </p:sp>
          <p:sp>
            <p:nvSpPr>
              <p:cNvPr id="160" name="Rectangle 159"/>
              <p:cNvSpPr/>
              <p:nvPr/>
            </p:nvSpPr>
            <p:spPr>
              <a:xfrm>
                <a:off x="1353620" y="3069601"/>
                <a:ext cx="834887" cy="216000"/>
              </a:xfrm>
              <a:prstGeom prst="rect">
                <a:avLst/>
              </a:prstGeom>
              <a:solidFill>
                <a:schemeClr val="bg1"/>
              </a:solid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18000" rIns="36000" bIns="18000" numCol="1" spcCol="0" rtlCol="0" fromWordArt="0" anchor="ctr" anchorCtr="0" forceAA="0" compatLnSpc="1">
                <a:prstTxWarp prst="textNoShape">
                  <a:avLst/>
                </a:prstTxWarp>
                <a:noAutofit/>
              </a:bodyPr>
              <a:lstStyle/>
              <a:p>
                <a:pPr algn="ctr"/>
                <a:r>
                  <a:rPr lang="en-US" altLang="ko-KR" sz="700" b="0" dirty="0" smtClean="0">
                    <a:solidFill>
                      <a:schemeClr val="tx1"/>
                    </a:solidFill>
                  </a:rPr>
                  <a:t>Product FW</a:t>
                </a:r>
                <a:endParaRPr lang="ko-KR" altLang="en-US" sz="700" b="0" dirty="0">
                  <a:solidFill>
                    <a:schemeClr val="tx1"/>
                  </a:solidFill>
                </a:endParaRPr>
              </a:p>
            </p:txBody>
          </p:sp>
          <p:sp>
            <p:nvSpPr>
              <p:cNvPr id="161" name="Rectangle 160"/>
              <p:cNvSpPr/>
              <p:nvPr/>
            </p:nvSpPr>
            <p:spPr>
              <a:xfrm>
                <a:off x="1353620" y="3368040"/>
                <a:ext cx="834887" cy="216000"/>
              </a:xfrm>
              <a:prstGeom prst="rect">
                <a:avLst/>
              </a:prstGeom>
              <a:solidFill>
                <a:schemeClr val="bg1"/>
              </a:solid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18000" rIns="36000" bIns="18000" numCol="1" spcCol="0" rtlCol="0" fromWordArt="0" anchor="ctr" anchorCtr="0" forceAA="0" compatLnSpc="1">
                <a:prstTxWarp prst="textNoShape">
                  <a:avLst/>
                </a:prstTxWarp>
                <a:noAutofit/>
              </a:bodyPr>
              <a:lstStyle/>
              <a:p>
                <a:pPr algn="ctr"/>
                <a:r>
                  <a:rPr lang="en-US" altLang="ko-KR" sz="700" b="0" dirty="0" smtClean="0">
                    <a:solidFill>
                      <a:schemeClr val="tx1"/>
                    </a:solidFill>
                  </a:rPr>
                  <a:t>User Interface</a:t>
                </a:r>
                <a:endParaRPr lang="ko-KR" altLang="en-US" sz="700" b="0" dirty="0">
                  <a:solidFill>
                    <a:schemeClr val="tx1"/>
                  </a:solidFill>
                </a:endParaRPr>
              </a:p>
            </p:txBody>
          </p:sp>
        </p:grpSp>
        <p:grpSp>
          <p:nvGrpSpPr>
            <p:cNvPr id="219" name="Group 218"/>
            <p:cNvGrpSpPr/>
            <p:nvPr/>
          </p:nvGrpSpPr>
          <p:grpSpPr>
            <a:xfrm>
              <a:off x="5109933" y="1498600"/>
              <a:ext cx="1257977" cy="314959"/>
              <a:chOff x="5109933" y="1498600"/>
              <a:chExt cx="1257977" cy="314959"/>
            </a:xfrm>
          </p:grpSpPr>
          <p:sp>
            <p:nvSpPr>
              <p:cNvPr id="152" name="Rectangle 151"/>
              <p:cNvSpPr/>
              <p:nvPr/>
            </p:nvSpPr>
            <p:spPr>
              <a:xfrm>
                <a:off x="5109933" y="1498600"/>
                <a:ext cx="1257977" cy="314959"/>
              </a:xfrm>
              <a:prstGeom prst="rect">
                <a:avLst/>
              </a:prstGeom>
              <a:solidFill>
                <a:schemeClr val="accent1">
                  <a:lumMod val="20000"/>
                  <a:lumOff val="80000"/>
                </a:schemeClr>
              </a:solid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lIns="36000" tIns="18000" rIns="36000" bIns="18000" rtlCol="0" anchor="t"/>
              <a:lstStyle/>
              <a:p>
                <a:r>
                  <a:rPr lang="en-US" altLang="ko-KR" sz="800" dirty="0" smtClean="0">
                    <a:solidFill>
                      <a:schemeClr val="tx1"/>
                    </a:solidFill>
                  </a:rPr>
                  <a:t>HK</a:t>
                </a:r>
                <a:br>
                  <a:rPr lang="en-US" altLang="ko-KR" sz="800" dirty="0" smtClean="0">
                    <a:solidFill>
                      <a:schemeClr val="tx1"/>
                    </a:solidFill>
                  </a:rPr>
                </a:br>
                <a:r>
                  <a:rPr lang="en-US" altLang="ko-KR" sz="500" dirty="0" smtClean="0">
                    <a:solidFill>
                      <a:schemeClr val="tx1"/>
                    </a:solidFill>
                  </a:rPr>
                  <a:t>(+MA)</a:t>
                </a:r>
                <a:endParaRPr lang="ko-KR" altLang="en-US" sz="500" dirty="0">
                  <a:solidFill>
                    <a:schemeClr val="tx1"/>
                  </a:solidFill>
                </a:endParaRPr>
              </a:p>
            </p:txBody>
          </p:sp>
          <p:grpSp>
            <p:nvGrpSpPr>
              <p:cNvPr id="180" name="Group 179"/>
              <p:cNvGrpSpPr/>
              <p:nvPr/>
            </p:nvGrpSpPr>
            <p:grpSpPr>
              <a:xfrm>
                <a:off x="5356860" y="1548079"/>
                <a:ext cx="980934" cy="216000"/>
                <a:chOff x="5225775" y="1527640"/>
                <a:chExt cx="1112019" cy="216000"/>
              </a:xfrm>
            </p:grpSpPr>
            <p:sp>
              <p:nvSpPr>
                <p:cNvPr id="153" name="Rectangle 152"/>
                <p:cNvSpPr/>
                <p:nvPr/>
              </p:nvSpPr>
              <p:spPr>
                <a:xfrm>
                  <a:off x="5225775" y="1527640"/>
                  <a:ext cx="536851" cy="216000"/>
                </a:xfrm>
                <a:prstGeom prst="rect">
                  <a:avLst/>
                </a:prstGeom>
                <a:solidFill>
                  <a:schemeClr val="accent2">
                    <a:lumMod val="20000"/>
                    <a:lumOff val="80000"/>
                  </a:schemeClr>
                </a:solid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lIns="0" tIns="18000" rIns="0" bIns="18000" rtlCol="0" anchor="ctr"/>
                <a:lstStyle/>
                <a:p>
                  <a:pPr algn="ctr"/>
                  <a:r>
                    <a:rPr lang="en-US" altLang="ko-KR" sz="600" b="0" dirty="0" smtClean="0">
                      <a:solidFill>
                        <a:schemeClr val="tx1"/>
                      </a:solidFill>
                    </a:rPr>
                    <a:t>Master</a:t>
                  </a:r>
                  <a:br>
                    <a:rPr lang="en-US" altLang="ko-KR" sz="600" b="0" dirty="0" smtClean="0">
                      <a:solidFill>
                        <a:schemeClr val="tx1"/>
                      </a:solidFill>
                    </a:rPr>
                  </a:br>
                  <a:r>
                    <a:rPr lang="en-US" altLang="ko-KR" sz="600" b="0" dirty="0" smtClean="0">
                      <a:solidFill>
                        <a:schemeClr val="tx1"/>
                      </a:solidFill>
                    </a:rPr>
                    <a:t>Config.</a:t>
                  </a:r>
                  <a:endParaRPr lang="ko-KR" altLang="en-US" sz="600" b="0" dirty="0">
                    <a:solidFill>
                      <a:schemeClr val="tx1"/>
                    </a:solidFill>
                  </a:endParaRPr>
                </a:p>
              </p:txBody>
            </p:sp>
            <p:sp>
              <p:nvSpPr>
                <p:cNvPr id="163" name="Rectangle 162"/>
                <p:cNvSpPr/>
                <p:nvPr/>
              </p:nvSpPr>
              <p:spPr>
                <a:xfrm>
                  <a:off x="5800943" y="1527640"/>
                  <a:ext cx="536851" cy="216000"/>
                </a:xfrm>
                <a:prstGeom prst="rect">
                  <a:avLst/>
                </a:prstGeom>
                <a:pattFill prst="ltDnDiag">
                  <a:fgClr>
                    <a:schemeClr val="accent1">
                      <a:lumMod val="40000"/>
                      <a:lumOff val="60000"/>
                    </a:schemeClr>
                  </a:fgClr>
                  <a:bgClr>
                    <a:schemeClr val="bg1"/>
                  </a:bgClr>
                </a:patt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18000" rIns="36000" bIns="18000" numCol="1" spcCol="0" rtlCol="0" fromWordArt="0" anchor="ctr" anchorCtr="0" forceAA="0" compatLnSpc="1">
                  <a:prstTxWarp prst="textNoShape">
                    <a:avLst/>
                  </a:prstTxWarp>
                  <a:noAutofit/>
                </a:bodyPr>
                <a:lstStyle/>
                <a:p>
                  <a:pPr algn="ctr"/>
                  <a:r>
                    <a:rPr lang="en-US" altLang="ko-KR" sz="600" b="0" dirty="0" smtClean="0">
                      <a:solidFill>
                        <a:schemeClr val="tx1"/>
                      </a:solidFill>
                    </a:rPr>
                    <a:t>HK</a:t>
                  </a:r>
                  <a:r>
                    <a:rPr lang="en-US" altLang="ko-KR" sz="600" b="0" dirty="0">
                      <a:solidFill>
                        <a:schemeClr val="tx1"/>
                      </a:solidFill>
                    </a:rPr>
                    <a:t/>
                  </a:r>
                  <a:br>
                    <a:rPr lang="en-US" altLang="ko-KR" sz="600" b="0" dirty="0">
                      <a:solidFill>
                        <a:schemeClr val="tx1"/>
                      </a:solidFill>
                    </a:rPr>
                  </a:br>
                  <a:r>
                    <a:rPr lang="en-US" altLang="ko-KR" sz="600" b="0" dirty="0">
                      <a:solidFill>
                        <a:schemeClr val="tx1"/>
                      </a:solidFill>
                    </a:rPr>
                    <a:t>Config.</a:t>
                  </a:r>
                </a:p>
              </p:txBody>
            </p:sp>
          </p:grpSp>
        </p:grpSp>
        <p:grpSp>
          <p:nvGrpSpPr>
            <p:cNvPr id="218" name="Group 217"/>
            <p:cNvGrpSpPr/>
            <p:nvPr/>
          </p:nvGrpSpPr>
          <p:grpSpPr>
            <a:xfrm>
              <a:off x="5109933" y="1867408"/>
              <a:ext cx="1257977" cy="314959"/>
              <a:chOff x="5109933" y="1849120"/>
              <a:chExt cx="1257977" cy="314959"/>
            </a:xfrm>
          </p:grpSpPr>
          <p:sp>
            <p:nvSpPr>
              <p:cNvPr id="183" name="Rectangle 182"/>
              <p:cNvSpPr/>
              <p:nvPr/>
            </p:nvSpPr>
            <p:spPr>
              <a:xfrm>
                <a:off x="5109933" y="1849120"/>
                <a:ext cx="1257977" cy="314959"/>
              </a:xfrm>
              <a:prstGeom prst="rect">
                <a:avLst/>
              </a:prstGeom>
              <a:solidFill>
                <a:schemeClr val="accent1">
                  <a:lumMod val="20000"/>
                  <a:lumOff val="80000"/>
                </a:schemeClr>
              </a:solid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lIns="36000" tIns="18000" rIns="36000" bIns="18000" rtlCol="0" anchor="t"/>
              <a:lstStyle/>
              <a:p>
                <a:r>
                  <a:rPr lang="en-US" altLang="ko-KR" sz="800" dirty="0" smtClean="0">
                    <a:solidFill>
                      <a:schemeClr val="tx1"/>
                    </a:solidFill>
                  </a:rPr>
                  <a:t>MY</a:t>
                </a:r>
                <a:endParaRPr lang="ko-KR" altLang="en-US" sz="800" dirty="0">
                  <a:solidFill>
                    <a:schemeClr val="tx1"/>
                  </a:solidFill>
                </a:endParaRPr>
              </a:p>
            </p:txBody>
          </p:sp>
          <p:grpSp>
            <p:nvGrpSpPr>
              <p:cNvPr id="184" name="Group 183"/>
              <p:cNvGrpSpPr/>
              <p:nvPr/>
            </p:nvGrpSpPr>
            <p:grpSpPr>
              <a:xfrm>
                <a:off x="5356860" y="1898599"/>
                <a:ext cx="980934" cy="216000"/>
                <a:chOff x="5225775" y="1527640"/>
                <a:chExt cx="1112019" cy="216000"/>
              </a:xfrm>
            </p:grpSpPr>
            <p:sp>
              <p:nvSpPr>
                <p:cNvPr id="185" name="Rectangle 184"/>
                <p:cNvSpPr/>
                <p:nvPr/>
              </p:nvSpPr>
              <p:spPr>
                <a:xfrm>
                  <a:off x="5225775" y="1527640"/>
                  <a:ext cx="536851" cy="216000"/>
                </a:xfrm>
                <a:prstGeom prst="rect">
                  <a:avLst/>
                </a:prstGeom>
                <a:solidFill>
                  <a:schemeClr val="accent2">
                    <a:lumMod val="20000"/>
                    <a:lumOff val="80000"/>
                  </a:schemeClr>
                </a:solid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lIns="0" tIns="18000" rIns="0" bIns="18000" rtlCol="0" anchor="ctr"/>
                <a:lstStyle/>
                <a:p>
                  <a:pPr algn="ctr"/>
                  <a:r>
                    <a:rPr lang="en-US" altLang="ko-KR" sz="600" b="0" dirty="0" smtClean="0">
                      <a:solidFill>
                        <a:schemeClr val="tx1"/>
                      </a:solidFill>
                    </a:rPr>
                    <a:t>Master</a:t>
                  </a:r>
                  <a:br>
                    <a:rPr lang="en-US" altLang="ko-KR" sz="600" b="0" dirty="0" smtClean="0">
                      <a:solidFill>
                        <a:schemeClr val="tx1"/>
                      </a:solidFill>
                    </a:rPr>
                  </a:br>
                  <a:r>
                    <a:rPr lang="en-US" altLang="ko-KR" sz="600" b="0" dirty="0" smtClean="0">
                      <a:solidFill>
                        <a:schemeClr val="tx1"/>
                      </a:solidFill>
                    </a:rPr>
                    <a:t>Config.</a:t>
                  </a:r>
                  <a:endParaRPr lang="ko-KR" altLang="en-US" sz="600" b="0" dirty="0">
                    <a:solidFill>
                      <a:schemeClr val="tx1"/>
                    </a:solidFill>
                  </a:endParaRPr>
                </a:p>
              </p:txBody>
            </p:sp>
            <p:sp>
              <p:nvSpPr>
                <p:cNvPr id="186" name="Rectangle 185"/>
                <p:cNvSpPr/>
                <p:nvPr/>
              </p:nvSpPr>
              <p:spPr>
                <a:xfrm>
                  <a:off x="5800943" y="1527640"/>
                  <a:ext cx="536851" cy="216000"/>
                </a:xfrm>
                <a:prstGeom prst="rect">
                  <a:avLst/>
                </a:prstGeom>
                <a:pattFill prst="ltDnDiag">
                  <a:fgClr>
                    <a:schemeClr val="accent1">
                      <a:lumMod val="40000"/>
                      <a:lumOff val="60000"/>
                    </a:schemeClr>
                  </a:fgClr>
                  <a:bgClr>
                    <a:schemeClr val="bg1"/>
                  </a:bgClr>
                </a:patt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18000" rIns="36000" bIns="18000" numCol="1" spcCol="0" rtlCol="0" fromWordArt="0" anchor="ctr" anchorCtr="0" forceAA="0" compatLnSpc="1">
                  <a:prstTxWarp prst="textNoShape">
                    <a:avLst/>
                  </a:prstTxWarp>
                  <a:noAutofit/>
                </a:bodyPr>
                <a:lstStyle/>
                <a:p>
                  <a:pPr algn="ctr"/>
                  <a:r>
                    <a:rPr lang="en-US" altLang="ko-KR" sz="600" b="0" dirty="0" smtClean="0">
                      <a:solidFill>
                        <a:schemeClr val="tx1"/>
                      </a:solidFill>
                    </a:rPr>
                    <a:t>MY</a:t>
                  </a:r>
                  <a:r>
                    <a:rPr lang="en-US" altLang="ko-KR" sz="600" b="0" dirty="0">
                      <a:solidFill>
                        <a:schemeClr val="tx1"/>
                      </a:solidFill>
                    </a:rPr>
                    <a:t/>
                  </a:r>
                  <a:br>
                    <a:rPr lang="en-US" altLang="ko-KR" sz="600" b="0" dirty="0">
                      <a:solidFill>
                        <a:schemeClr val="tx1"/>
                      </a:solidFill>
                    </a:rPr>
                  </a:br>
                  <a:r>
                    <a:rPr lang="en-US" altLang="ko-KR" sz="600" b="0" dirty="0">
                      <a:solidFill>
                        <a:schemeClr val="tx1"/>
                      </a:solidFill>
                    </a:rPr>
                    <a:t>Config.</a:t>
                  </a:r>
                </a:p>
              </p:txBody>
            </p:sp>
          </p:grpSp>
        </p:grpSp>
        <p:grpSp>
          <p:nvGrpSpPr>
            <p:cNvPr id="217" name="Group 216"/>
            <p:cNvGrpSpPr/>
            <p:nvPr/>
          </p:nvGrpSpPr>
          <p:grpSpPr>
            <a:xfrm>
              <a:off x="5109933" y="2236216"/>
              <a:ext cx="1257977" cy="314959"/>
              <a:chOff x="5109933" y="2199640"/>
              <a:chExt cx="1257977" cy="314959"/>
            </a:xfrm>
          </p:grpSpPr>
          <p:sp>
            <p:nvSpPr>
              <p:cNvPr id="188" name="Rectangle 187"/>
              <p:cNvSpPr/>
              <p:nvPr/>
            </p:nvSpPr>
            <p:spPr>
              <a:xfrm>
                <a:off x="5109933" y="2199640"/>
                <a:ext cx="1257977" cy="314959"/>
              </a:xfrm>
              <a:prstGeom prst="rect">
                <a:avLst/>
              </a:prstGeom>
              <a:solidFill>
                <a:schemeClr val="accent1">
                  <a:lumMod val="20000"/>
                  <a:lumOff val="80000"/>
                </a:schemeClr>
              </a:solid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lIns="36000" tIns="18000" rIns="36000" bIns="18000" rtlCol="0" anchor="t"/>
              <a:lstStyle/>
              <a:p>
                <a:r>
                  <a:rPr lang="en-US" altLang="ko-KR" sz="800" dirty="0" smtClean="0">
                    <a:solidFill>
                      <a:schemeClr val="tx1"/>
                    </a:solidFill>
                  </a:rPr>
                  <a:t>IN</a:t>
                </a:r>
                <a:endParaRPr lang="ko-KR" altLang="en-US" sz="800" dirty="0">
                  <a:solidFill>
                    <a:schemeClr val="tx1"/>
                  </a:solidFill>
                </a:endParaRPr>
              </a:p>
            </p:txBody>
          </p:sp>
          <p:grpSp>
            <p:nvGrpSpPr>
              <p:cNvPr id="189" name="Group 188"/>
              <p:cNvGrpSpPr/>
              <p:nvPr/>
            </p:nvGrpSpPr>
            <p:grpSpPr>
              <a:xfrm>
                <a:off x="5356860" y="2249119"/>
                <a:ext cx="980934" cy="216000"/>
                <a:chOff x="5225775" y="1527640"/>
                <a:chExt cx="1112019" cy="216000"/>
              </a:xfrm>
            </p:grpSpPr>
            <p:sp>
              <p:nvSpPr>
                <p:cNvPr id="190" name="Rectangle 189"/>
                <p:cNvSpPr/>
                <p:nvPr/>
              </p:nvSpPr>
              <p:spPr>
                <a:xfrm>
                  <a:off x="5225775" y="1527640"/>
                  <a:ext cx="536851" cy="216000"/>
                </a:xfrm>
                <a:prstGeom prst="rect">
                  <a:avLst/>
                </a:prstGeom>
                <a:solidFill>
                  <a:schemeClr val="accent2">
                    <a:lumMod val="20000"/>
                    <a:lumOff val="80000"/>
                  </a:schemeClr>
                </a:solid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lIns="0" tIns="18000" rIns="0" bIns="18000" rtlCol="0" anchor="ctr"/>
                <a:lstStyle/>
                <a:p>
                  <a:pPr algn="ctr"/>
                  <a:r>
                    <a:rPr lang="en-US" altLang="ko-KR" sz="600" b="0" dirty="0" smtClean="0">
                      <a:solidFill>
                        <a:schemeClr val="tx1"/>
                      </a:solidFill>
                    </a:rPr>
                    <a:t>Master</a:t>
                  </a:r>
                  <a:br>
                    <a:rPr lang="en-US" altLang="ko-KR" sz="600" b="0" dirty="0" smtClean="0">
                      <a:solidFill>
                        <a:schemeClr val="tx1"/>
                      </a:solidFill>
                    </a:rPr>
                  </a:br>
                  <a:r>
                    <a:rPr lang="en-US" altLang="ko-KR" sz="600" b="0" dirty="0" smtClean="0">
                      <a:solidFill>
                        <a:schemeClr val="tx1"/>
                      </a:solidFill>
                    </a:rPr>
                    <a:t>Config.</a:t>
                  </a:r>
                  <a:endParaRPr lang="ko-KR" altLang="en-US" sz="600" b="0" dirty="0">
                    <a:solidFill>
                      <a:schemeClr val="tx1"/>
                    </a:solidFill>
                  </a:endParaRPr>
                </a:p>
              </p:txBody>
            </p:sp>
            <p:sp>
              <p:nvSpPr>
                <p:cNvPr id="191" name="Rectangle 190"/>
                <p:cNvSpPr/>
                <p:nvPr/>
              </p:nvSpPr>
              <p:spPr>
                <a:xfrm>
                  <a:off x="5800943" y="1527640"/>
                  <a:ext cx="536851" cy="216000"/>
                </a:xfrm>
                <a:prstGeom prst="rect">
                  <a:avLst/>
                </a:prstGeom>
                <a:pattFill prst="ltDnDiag">
                  <a:fgClr>
                    <a:schemeClr val="accent1">
                      <a:lumMod val="40000"/>
                      <a:lumOff val="60000"/>
                    </a:schemeClr>
                  </a:fgClr>
                  <a:bgClr>
                    <a:schemeClr val="bg1"/>
                  </a:bgClr>
                </a:patt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18000" rIns="36000" bIns="18000" numCol="1" spcCol="0" rtlCol="0" fromWordArt="0" anchor="ctr" anchorCtr="0" forceAA="0" compatLnSpc="1">
                  <a:prstTxWarp prst="textNoShape">
                    <a:avLst/>
                  </a:prstTxWarp>
                  <a:noAutofit/>
                </a:bodyPr>
                <a:lstStyle/>
                <a:p>
                  <a:pPr algn="ctr"/>
                  <a:r>
                    <a:rPr lang="en-US" altLang="ko-KR" sz="600" b="0" dirty="0" smtClean="0">
                      <a:solidFill>
                        <a:schemeClr val="tx1"/>
                      </a:solidFill>
                    </a:rPr>
                    <a:t>IN</a:t>
                  </a:r>
                  <a:r>
                    <a:rPr lang="en-US" altLang="ko-KR" sz="600" b="0" dirty="0">
                      <a:solidFill>
                        <a:schemeClr val="tx1"/>
                      </a:solidFill>
                    </a:rPr>
                    <a:t/>
                  </a:r>
                  <a:br>
                    <a:rPr lang="en-US" altLang="ko-KR" sz="600" b="0" dirty="0">
                      <a:solidFill>
                        <a:schemeClr val="tx1"/>
                      </a:solidFill>
                    </a:rPr>
                  </a:br>
                  <a:r>
                    <a:rPr lang="en-US" altLang="ko-KR" sz="600" b="0" dirty="0">
                      <a:solidFill>
                        <a:schemeClr val="tx1"/>
                      </a:solidFill>
                    </a:rPr>
                    <a:t>Config.</a:t>
                  </a:r>
                </a:p>
              </p:txBody>
            </p:sp>
          </p:grpSp>
        </p:grpSp>
        <p:grpSp>
          <p:nvGrpSpPr>
            <p:cNvPr id="216" name="Group 215"/>
            <p:cNvGrpSpPr/>
            <p:nvPr/>
          </p:nvGrpSpPr>
          <p:grpSpPr>
            <a:xfrm>
              <a:off x="5109933" y="2605024"/>
              <a:ext cx="1257977" cy="314959"/>
              <a:chOff x="5109933" y="2550160"/>
              <a:chExt cx="1257977" cy="314959"/>
            </a:xfrm>
          </p:grpSpPr>
          <p:sp>
            <p:nvSpPr>
              <p:cNvPr id="193" name="Rectangle 192"/>
              <p:cNvSpPr/>
              <p:nvPr/>
            </p:nvSpPr>
            <p:spPr>
              <a:xfrm>
                <a:off x="5109933" y="2550160"/>
                <a:ext cx="1257977" cy="314959"/>
              </a:xfrm>
              <a:prstGeom prst="rect">
                <a:avLst/>
              </a:prstGeom>
              <a:solidFill>
                <a:schemeClr val="accent1">
                  <a:lumMod val="20000"/>
                  <a:lumOff val="80000"/>
                </a:schemeClr>
              </a:solid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lIns="36000" tIns="18000" rIns="36000" bIns="18000" rtlCol="0" anchor="t"/>
              <a:lstStyle/>
              <a:p>
                <a:r>
                  <a:rPr lang="en-US" altLang="ko-KR" sz="800" dirty="0" smtClean="0">
                    <a:solidFill>
                      <a:schemeClr val="tx1"/>
                    </a:solidFill>
                  </a:rPr>
                  <a:t>TH</a:t>
                </a:r>
                <a:endParaRPr lang="ko-KR" altLang="en-US" sz="800" dirty="0">
                  <a:solidFill>
                    <a:schemeClr val="tx1"/>
                  </a:solidFill>
                </a:endParaRPr>
              </a:p>
            </p:txBody>
          </p:sp>
          <p:grpSp>
            <p:nvGrpSpPr>
              <p:cNvPr id="194" name="Group 193"/>
              <p:cNvGrpSpPr/>
              <p:nvPr/>
            </p:nvGrpSpPr>
            <p:grpSpPr>
              <a:xfrm>
                <a:off x="5356860" y="2599639"/>
                <a:ext cx="980934" cy="216000"/>
                <a:chOff x="5225775" y="1527640"/>
                <a:chExt cx="1112019" cy="216000"/>
              </a:xfrm>
            </p:grpSpPr>
            <p:sp>
              <p:nvSpPr>
                <p:cNvPr id="195" name="Rectangle 194"/>
                <p:cNvSpPr/>
                <p:nvPr/>
              </p:nvSpPr>
              <p:spPr>
                <a:xfrm>
                  <a:off x="5225775" y="1527640"/>
                  <a:ext cx="536851" cy="216000"/>
                </a:xfrm>
                <a:prstGeom prst="rect">
                  <a:avLst/>
                </a:prstGeom>
                <a:solidFill>
                  <a:schemeClr val="accent2">
                    <a:lumMod val="20000"/>
                    <a:lumOff val="80000"/>
                  </a:schemeClr>
                </a:solid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lIns="0" tIns="18000" rIns="0" bIns="18000" rtlCol="0" anchor="ctr"/>
                <a:lstStyle/>
                <a:p>
                  <a:pPr algn="ctr"/>
                  <a:r>
                    <a:rPr lang="en-US" altLang="ko-KR" sz="600" b="0" dirty="0" smtClean="0">
                      <a:solidFill>
                        <a:schemeClr val="tx1"/>
                      </a:solidFill>
                    </a:rPr>
                    <a:t>Master</a:t>
                  </a:r>
                  <a:br>
                    <a:rPr lang="en-US" altLang="ko-KR" sz="600" b="0" dirty="0" smtClean="0">
                      <a:solidFill>
                        <a:schemeClr val="tx1"/>
                      </a:solidFill>
                    </a:rPr>
                  </a:br>
                  <a:r>
                    <a:rPr lang="en-US" altLang="ko-KR" sz="600" b="0" dirty="0" smtClean="0">
                      <a:solidFill>
                        <a:schemeClr val="tx1"/>
                      </a:solidFill>
                    </a:rPr>
                    <a:t>Config.</a:t>
                  </a:r>
                  <a:endParaRPr lang="ko-KR" altLang="en-US" sz="600" b="0" dirty="0">
                    <a:solidFill>
                      <a:schemeClr val="tx1"/>
                    </a:solidFill>
                  </a:endParaRPr>
                </a:p>
              </p:txBody>
            </p:sp>
            <p:sp>
              <p:nvSpPr>
                <p:cNvPr id="196" name="Rectangle 195"/>
                <p:cNvSpPr/>
                <p:nvPr/>
              </p:nvSpPr>
              <p:spPr>
                <a:xfrm>
                  <a:off x="5800943" y="1527640"/>
                  <a:ext cx="536851" cy="216000"/>
                </a:xfrm>
                <a:prstGeom prst="rect">
                  <a:avLst/>
                </a:prstGeom>
                <a:pattFill prst="ltDnDiag">
                  <a:fgClr>
                    <a:schemeClr val="accent1">
                      <a:lumMod val="40000"/>
                      <a:lumOff val="60000"/>
                    </a:schemeClr>
                  </a:fgClr>
                  <a:bgClr>
                    <a:schemeClr val="bg1"/>
                  </a:bgClr>
                </a:patt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18000" rIns="36000" bIns="18000" numCol="1" spcCol="0" rtlCol="0" fromWordArt="0" anchor="ctr" anchorCtr="0" forceAA="0" compatLnSpc="1">
                  <a:prstTxWarp prst="textNoShape">
                    <a:avLst/>
                  </a:prstTxWarp>
                  <a:noAutofit/>
                </a:bodyPr>
                <a:lstStyle/>
                <a:p>
                  <a:pPr algn="ctr"/>
                  <a:r>
                    <a:rPr lang="en-US" altLang="ko-KR" sz="600" b="0" dirty="0" smtClean="0">
                      <a:solidFill>
                        <a:schemeClr val="tx1"/>
                      </a:solidFill>
                    </a:rPr>
                    <a:t>TH</a:t>
                  </a:r>
                  <a:r>
                    <a:rPr lang="en-US" altLang="ko-KR" sz="600" b="0" dirty="0">
                      <a:solidFill>
                        <a:schemeClr val="tx1"/>
                      </a:solidFill>
                    </a:rPr>
                    <a:t/>
                  </a:r>
                  <a:br>
                    <a:rPr lang="en-US" altLang="ko-KR" sz="600" b="0" dirty="0">
                      <a:solidFill>
                        <a:schemeClr val="tx1"/>
                      </a:solidFill>
                    </a:rPr>
                  </a:br>
                  <a:r>
                    <a:rPr lang="en-US" altLang="ko-KR" sz="600" b="0" dirty="0">
                      <a:solidFill>
                        <a:schemeClr val="tx1"/>
                      </a:solidFill>
                    </a:rPr>
                    <a:t>Config.</a:t>
                  </a:r>
                </a:p>
              </p:txBody>
            </p:sp>
          </p:grpSp>
        </p:grpSp>
        <p:grpSp>
          <p:nvGrpSpPr>
            <p:cNvPr id="215" name="Group 214"/>
            <p:cNvGrpSpPr/>
            <p:nvPr/>
          </p:nvGrpSpPr>
          <p:grpSpPr>
            <a:xfrm>
              <a:off x="5109933" y="2973832"/>
              <a:ext cx="1257977" cy="314959"/>
              <a:chOff x="5109933" y="2900680"/>
              <a:chExt cx="1257977" cy="314959"/>
            </a:xfrm>
          </p:grpSpPr>
          <p:sp>
            <p:nvSpPr>
              <p:cNvPr id="198" name="Rectangle 197"/>
              <p:cNvSpPr/>
              <p:nvPr/>
            </p:nvSpPr>
            <p:spPr>
              <a:xfrm>
                <a:off x="5109933" y="2900680"/>
                <a:ext cx="1257977" cy="314959"/>
              </a:xfrm>
              <a:prstGeom prst="rect">
                <a:avLst/>
              </a:prstGeom>
              <a:solidFill>
                <a:schemeClr val="accent3">
                  <a:lumMod val="20000"/>
                  <a:lumOff val="80000"/>
                </a:schemeClr>
              </a:solid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18000" rIns="36000" bIns="18000" numCol="1" spcCol="0" rtlCol="0" fromWordArt="0" anchor="t" anchorCtr="0" forceAA="0" compatLnSpc="1">
                <a:prstTxWarp prst="textNoShape">
                  <a:avLst/>
                </a:prstTxWarp>
                <a:noAutofit/>
              </a:bodyPr>
              <a:lstStyle/>
              <a:p>
                <a:r>
                  <a:rPr lang="en-US" altLang="ko-KR" sz="800" dirty="0">
                    <a:solidFill>
                      <a:schemeClr val="tx1"/>
                    </a:solidFill>
                  </a:rPr>
                  <a:t>SG</a:t>
                </a:r>
                <a:endParaRPr lang="ko-KR" altLang="en-US" sz="800" dirty="0">
                  <a:solidFill>
                    <a:schemeClr val="tx1"/>
                  </a:solidFill>
                </a:endParaRPr>
              </a:p>
            </p:txBody>
          </p:sp>
          <p:grpSp>
            <p:nvGrpSpPr>
              <p:cNvPr id="199" name="Group 198"/>
              <p:cNvGrpSpPr/>
              <p:nvPr/>
            </p:nvGrpSpPr>
            <p:grpSpPr>
              <a:xfrm>
                <a:off x="5356860" y="2950159"/>
                <a:ext cx="980934" cy="216000"/>
                <a:chOff x="5225775" y="1527640"/>
                <a:chExt cx="1112019" cy="216000"/>
              </a:xfrm>
            </p:grpSpPr>
            <p:sp>
              <p:nvSpPr>
                <p:cNvPr id="200" name="Rectangle 199"/>
                <p:cNvSpPr/>
                <p:nvPr/>
              </p:nvSpPr>
              <p:spPr>
                <a:xfrm>
                  <a:off x="5225775" y="1527640"/>
                  <a:ext cx="536851" cy="216000"/>
                </a:xfrm>
                <a:prstGeom prst="rect">
                  <a:avLst/>
                </a:prstGeom>
                <a:solidFill>
                  <a:schemeClr val="accent2">
                    <a:lumMod val="20000"/>
                    <a:lumOff val="80000"/>
                  </a:schemeClr>
                </a:solid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lIns="0" tIns="18000" rIns="0" bIns="18000" rtlCol="0" anchor="ctr"/>
                <a:lstStyle/>
                <a:p>
                  <a:pPr algn="ctr"/>
                  <a:r>
                    <a:rPr lang="en-US" altLang="ko-KR" sz="600" b="0" dirty="0" smtClean="0">
                      <a:solidFill>
                        <a:schemeClr val="tx1"/>
                      </a:solidFill>
                    </a:rPr>
                    <a:t>Master</a:t>
                  </a:r>
                  <a:br>
                    <a:rPr lang="en-US" altLang="ko-KR" sz="600" b="0" dirty="0" smtClean="0">
                      <a:solidFill>
                        <a:schemeClr val="tx1"/>
                      </a:solidFill>
                    </a:rPr>
                  </a:br>
                  <a:r>
                    <a:rPr lang="en-US" altLang="ko-KR" sz="600" b="0" dirty="0" smtClean="0">
                      <a:solidFill>
                        <a:schemeClr val="tx1"/>
                      </a:solidFill>
                    </a:rPr>
                    <a:t>Config.</a:t>
                  </a:r>
                  <a:endParaRPr lang="ko-KR" altLang="en-US" sz="600" b="0" dirty="0">
                    <a:solidFill>
                      <a:schemeClr val="tx1"/>
                    </a:solidFill>
                  </a:endParaRPr>
                </a:p>
              </p:txBody>
            </p:sp>
            <p:sp>
              <p:nvSpPr>
                <p:cNvPr id="201" name="Rectangle 200"/>
                <p:cNvSpPr/>
                <p:nvPr/>
              </p:nvSpPr>
              <p:spPr>
                <a:xfrm>
                  <a:off x="5800943" y="1527640"/>
                  <a:ext cx="536851" cy="216000"/>
                </a:xfrm>
                <a:prstGeom prst="rect">
                  <a:avLst/>
                </a:prstGeom>
                <a:pattFill prst="ltDnDiag">
                  <a:fgClr>
                    <a:schemeClr val="accent3">
                      <a:lumMod val="60000"/>
                      <a:lumOff val="40000"/>
                    </a:schemeClr>
                  </a:fgClr>
                  <a:bgClr>
                    <a:schemeClr val="bg1"/>
                  </a:bgClr>
                </a:patt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18000" rIns="36000" bIns="18000" numCol="1" spcCol="0" rtlCol="0" fromWordArt="0" anchor="ctr" anchorCtr="0" forceAA="0" compatLnSpc="1">
                  <a:prstTxWarp prst="textNoShape">
                    <a:avLst/>
                  </a:prstTxWarp>
                  <a:noAutofit/>
                </a:bodyPr>
                <a:lstStyle/>
                <a:p>
                  <a:pPr algn="ctr"/>
                  <a:r>
                    <a:rPr lang="en-US" altLang="ko-KR" sz="600" b="0" dirty="0" smtClean="0">
                      <a:solidFill>
                        <a:schemeClr val="tx1"/>
                      </a:solidFill>
                    </a:rPr>
                    <a:t>SG</a:t>
                  </a:r>
                  <a:r>
                    <a:rPr lang="en-US" altLang="ko-KR" sz="600" b="0" dirty="0">
                      <a:solidFill>
                        <a:schemeClr val="tx1"/>
                      </a:solidFill>
                    </a:rPr>
                    <a:t/>
                  </a:r>
                  <a:br>
                    <a:rPr lang="en-US" altLang="ko-KR" sz="600" b="0" dirty="0">
                      <a:solidFill>
                        <a:schemeClr val="tx1"/>
                      </a:solidFill>
                    </a:rPr>
                  </a:br>
                  <a:r>
                    <a:rPr lang="en-US" altLang="ko-KR" sz="600" b="0" dirty="0">
                      <a:solidFill>
                        <a:schemeClr val="tx1"/>
                      </a:solidFill>
                    </a:rPr>
                    <a:t>Config.</a:t>
                  </a:r>
                </a:p>
              </p:txBody>
            </p:sp>
          </p:grpSp>
        </p:grpSp>
        <p:grpSp>
          <p:nvGrpSpPr>
            <p:cNvPr id="214" name="Group 213"/>
            <p:cNvGrpSpPr/>
            <p:nvPr/>
          </p:nvGrpSpPr>
          <p:grpSpPr>
            <a:xfrm>
              <a:off x="5109933" y="3342640"/>
              <a:ext cx="1257977" cy="314959"/>
              <a:chOff x="5109933" y="3251200"/>
              <a:chExt cx="1257977" cy="314959"/>
            </a:xfrm>
          </p:grpSpPr>
          <p:sp>
            <p:nvSpPr>
              <p:cNvPr id="203" name="Rectangle 202"/>
              <p:cNvSpPr/>
              <p:nvPr/>
            </p:nvSpPr>
            <p:spPr>
              <a:xfrm>
                <a:off x="5109933" y="3251200"/>
                <a:ext cx="1257977" cy="314959"/>
              </a:xfrm>
              <a:prstGeom prst="rect">
                <a:avLst/>
              </a:prstGeom>
              <a:solidFill>
                <a:schemeClr val="accent5">
                  <a:lumMod val="10000"/>
                  <a:lumOff val="90000"/>
                </a:schemeClr>
              </a:solid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lIns="36000" tIns="18000" rIns="36000" bIns="18000" rtlCol="0" anchor="t"/>
              <a:lstStyle/>
              <a:p>
                <a:r>
                  <a:rPr lang="en-US" altLang="ko-KR" sz="800" dirty="0" smtClean="0">
                    <a:solidFill>
                      <a:schemeClr val="tx1"/>
                    </a:solidFill>
                  </a:rPr>
                  <a:t>ID</a:t>
                </a:r>
                <a:endParaRPr lang="ko-KR" altLang="en-US" sz="800" dirty="0">
                  <a:solidFill>
                    <a:schemeClr val="tx1"/>
                  </a:solidFill>
                </a:endParaRPr>
              </a:p>
            </p:txBody>
          </p:sp>
          <p:grpSp>
            <p:nvGrpSpPr>
              <p:cNvPr id="204" name="Group 203"/>
              <p:cNvGrpSpPr/>
              <p:nvPr/>
            </p:nvGrpSpPr>
            <p:grpSpPr>
              <a:xfrm>
                <a:off x="5356860" y="3300679"/>
                <a:ext cx="980934" cy="216000"/>
                <a:chOff x="5225775" y="1527640"/>
                <a:chExt cx="1112019" cy="216000"/>
              </a:xfrm>
            </p:grpSpPr>
            <p:sp>
              <p:nvSpPr>
                <p:cNvPr id="205" name="Rectangle 204"/>
                <p:cNvSpPr/>
                <p:nvPr/>
              </p:nvSpPr>
              <p:spPr>
                <a:xfrm>
                  <a:off x="5225775" y="1527640"/>
                  <a:ext cx="536851" cy="216000"/>
                </a:xfrm>
                <a:prstGeom prst="rect">
                  <a:avLst/>
                </a:prstGeom>
                <a:solidFill>
                  <a:schemeClr val="accent2">
                    <a:lumMod val="20000"/>
                    <a:lumOff val="80000"/>
                  </a:schemeClr>
                </a:solid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lIns="0" tIns="18000" rIns="0" bIns="18000" rtlCol="0" anchor="ctr"/>
                <a:lstStyle/>
                <a:p>
                  <a:pPr algn="ctr"/>
                  <a:r>
                    <a:rPr lang="en-US" altLang="ko-KR" sz="600" b="0" dirty="0" smtClean="0">
                      <a:solidFill>
                        <a:schemeClr val="tx1"/>
                      </a:solidFill>
                    </a:rPr>
                    <a:t>Master</a:t>
                  </a:r>
                  <a:br>
                    <a:rPr lang="en-US" altLang="ko-KR" sz="600" b="0" dirty="0" smtClean="0">
                      <a:solidFill>
                        <a:schemeClr val="tx1"/>
                      </a:solidFill>
                    </a:rPr>
                  </a:br>
                  <a:r>
                    <a:rPr lang="en-US" altLang="ko-KR" sz="600" b="0" dirty="0" smtClean="0">
                      <a:solidFill>
                        <a:schemeClr val="tx1"/>
                      </a:solidFill>
                    </a:rPr>
                    <a:t>Config.</a:t>
                  </a:r>
                  <a:endParaRPr lang="ko-KR" altLang="en-US" sz="600" b="0" dirty="0">
                    <a:solidFill>
                      <a:schemeClr val="tx1"/>
                    </a:solidFill>
                  </a:endParaRPr>
                </a:p>
              </p:txBody>
            </p:sp>
            <p:sp>
              <p:nvSpPr>
                <p:cNvPr id="206" name="Rectangle 205"/>
                <p:cNvSpPr/>
                <p:nvPr/>
              </p:nvSpPr>
              <p:spPr>
                <a:xfrm>
                  <a:off x="5800943" y="1527640"/>
                  <a:ext cx="536851" cy="216000"/>
                </a:xfrm>
                <a:prstGeom prst="rect">
                  <a:avLst/>
                </a:prstGeom>
                <a:pattFill prst="ltDnDiag">
                  <a:fgClr>
                    <a:schemeClr val="accent5">
                      <a:lumMod val="25000"/>
                      <a:lumOff val="75000"/>
                    </a:schemeClr>
                  </a:fgClr>
                  <a:bgClr>
                    <a:schemeClr val="bg1"/>
                  </a:bgClr>
                </a:patt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18000" rIns="36000" bIns="18000" numCol="1" spcCol="0" rtlCol="0" fromWordArt="0" anchor="ctr" anchorCtr="0" forceAA="0" compatLnSpc="1">
                  <a:prstTxWarp prst="textNoShape">
                    <a:avLst/>
                  </a:prstTxWarp>
                  <a:noAutofit/>
                </a:bodyPr>
                <a:lstStyle/>
                <a:p>
                  <a:pPr algn="ctr"/>
                  <a:r>
                    <a:rPr lang="en-US" altLang="ko-KR" sz="600" b="0" dirty="0" smtClean="0">
                      <a:solidFill>
                        <a:schemeClr val="tx1"/>
                      </a:solidFill>
                    </a:rPr>
                    <a:t>ID</a:t>
                  </a:r>
                  <a:r>
                    <a:rPr lang="en-US" altLang="ko-KR" sz="600" b="0" dirty="0">
                      <a:solidFill>
                        <a:schemeClr val="tx1"/>
                      </a:solidFill>
                    </a:rPr>
                    <a:t/>
                  </a:r>
                  <a:br>
                    <a:rPr lang="en-US" altLang="ko-KR" sz="600" b="0" dirty="0">
                      <a:solidFill>
                        <a:schemeClr val="tx1"/>
                      </a:solidFill>
                    </a:rPr>
                  </a:br>
                  <a:r>
                    <a:rPr lang="en-US" altLang="ko-KR" sz="600" b="0" dirty="0">
                      <a:solidFill>
                        <a:schemeClr val="tx1"/>
                      </a:solidFill>
                    </a:rPr>
                    <a:t>Config.</a:t>
                  </a:r>
                </a:p>
              </p:txBody>
            </p:sp>
          </p:grpSp>
        </p:grpSp>
        <p:cxnSp>
          <p:nvCxnSpPr>
            <p:cNvPr id="143" name="Elbow Connector 142"/>
            <p:cNvCxnSpPr>
              <a:stCxn id="155" idx="3"/>
              <a:endCxn id="152" idx="1"/>
            </p:cNvCxnSpPr>
            <p:nvPr/>
          </p:nvCxnSpPr>
          <p:spPr>
            <a:xfrm flipV="1">
              <a:off x="4738829" y="1656080"/>
              <a:ext cx="371104" cy="922020"/>
            </a:xfrm>
            <a:prstGeom prst="straightConnector1">
              <a:avLst/>
            </a:prstGeom>
            <a:ln w="19050">
              <a:solidFill>
                <a:srgbClr val="C00000"/>
              </a:solidFill>
              <a:prstDash val="sysDot"/>
              <a:headEnd type="none" w="med" len="med"/>
              <a:tailEnd type="triangle" w="med" len="sm"/>
            </a:ln>
            <a:effectLst/>
          </p:spPr>
          <p:style>
            <a:lnRef idx="2">
              <a:schemeClr val="accent1"/>
            </a:lnRef>
            <a:fillRef idx="0">
              <a:schemeClr val="accent1"/>
            </a:fillRef>
            <a:effectRef idx="1">
              <a:schemeClr val="accent1"/>
            </a:effectRef>
            <a:fontRef idx="minor">
              <a:schemeClr val="tx1"/>
            </a:fontRef>
          </p:style>
        </p:cxnSp>
        <p:cxnSp>
          <p:nvCxnSpPr>
            <p:cNvPr id="144" name="Elbow Connector 143"/>
            <p:cNvCxnSpPr>
              <a:stCxn id="155" idx="3"/>
              <a:endCxn id="203" idx="1"/>
            </p:cNvCxnSpPr>
            <p:nvPr/>
          </p:nvCxnSpPr>
          <p:spPr>
            <a:xfrm>
              <a:off x="4738829" y="2578100"/>
              <a:ext cx="371104" cy="922020"/>
            </a:xfrm>
            <a:prstGeom prst="straightConnector1">
              <a:avLst/>
            </a:prstGeom>
            <a:ln w="19050">
              <a:solidFill>
                <a:srgbClr val="C00000"/>
              </a:solidFill>
              <a:prstDash val="sysDot"/>
              <a:headEnd type="none" w="med" len="med"/>
              <a:tailEnd type="triangle" w="med" len="sm"/>
            </a:ln>
            <a:effectLst/>
          </p:spPr>
          <p:style>
            <a:lnRef idx="2">
              <a:schemeClr val="accent1"/>
            </a:lnRef>
            <a:fillRef idx="0">
              <a:schemeClr val="accent1"/>
            </a:fillRef>
            <a:effectRef idx="1">
              <a:schemeClr val="accent1"/>
            </a:effectRef>
            <a:fontRef idx="minor">
              <a:schemeClr val="tx1"/>
            </a:fontRef>
          </p:style>
        </p:cxnSp>
        <p:cxnSp>
          <p:nvCxnSpPr>
            <p:cNvPr id="145" name="Elbow Connector 120"/>
            <p:cNvCxnSpPr>
              <a:stCxn id="155" idx="3"/>
              <a:endCxn id="183" idx="1"/>
            </p:cNvCxnSpPr>
            <p:nvPr/>
          </p:nvCxnSpPr>
          <p:spPr>
            <a:xfrm flipV="1">
              <a:off x="4738829" y="2024888"/>
              <a:ext cx="371104" cy="553212"/>
            </a:xfrm>
            <a:prstGeom prst="straightConnector1">
              <a:avLst/>
            </a:prstGeom>
            <a:ln w="19050">
              <a:solidFill>
                <a:srgbClr val="C00000"/>
              </a:solidFill>
              <a:prstDash val="sysDot"/>
              <a:headEnd type="none" w="med" len="med"/>
              <a:tailEnd type="triangle" w="med" len="sm"/>
            </a:ln>
            <a:effectLst/>
          </p:spPr>
          <p:style>
            <a:lnRef idx="2">
              <a:schemeClr val="accent1"/>
            </a:lnRef>
            <a:fillRef idx="0">
              <a:schemeClr val="accent1"/>
            </a:fillRef>
            <a:effectRef idx="1">
              <a:schemeClr val="accent1"/>
            </a:effectRef>
            <a:fontRef idx="minor">
              <a:schemeClr val="tx1"/>
            </a:fontRef>
          </p:style>
        </p:cxnSp>
        <p:cxnSp>
          <p:nvCxnSpPr>
            <p:cNvPr id="222" name="Elbow Connector 221"/>
            <p:cNvCxnSpPr>
              <a:stCxn id="155" idx="3"/>
              <a:endCxn id="198" idx="1"/>
            </p:cNvCxnSpPr>
            <p:nvPr/>
          </p:nvCxnSpPr>
          <p:spPr>
            <a:xfrm>
              <a:off x="4738829" y="2578100"/>
              <a:ext cx="371104" cy="553212"/>
            </a:xfrm>
            <a:prstGeom prst="straightConnector1">
              <a:avLst/>
            </a:prstGeom>
            <a:ln w="19050">
              <a:solidFill>
                <a:srgbClr val="C00000"/>
              </a:solidFill>
              <a:prstDash val="sysDot"/>
              <a:headEnd type="none" w="med" len="med"/>
              <a:tailEnd type="triangle" w="med" len="sm"/>
            </a:ln>
            <a:effectLst/>
          </p:spPr>
          <p:style>
            <a:lnRef idx="2">
              <a:schemeClr val="accent1"/>
            </a:lnRef>
            <a:fillRef idx="0">
              <a:schemeClr val="accent1"/>
            </a:fillRef>
            <a:effectRef idx="1">
              <a:schemeClr val="accent1"/>
            </a:effectRef>
            <a:fontRef idx="minor">
              <a:schemeClr val="tx1"/>
            </a:fontRef>
          </p:style>
        </p:cxnSp>
        <p:cxnSp>
          <p:nvCxnSpPr>
            <p:cNvPr id="225" name="Elbow Connector 224"/>
            <p:cNvCxnSpPr>
              <a:stCxn id="155" idx="3"/>
              <a:endCxn id="193" idx="1"/>
            </p:cNvCxnSpPr>
            <p:nvPr/>
          </p:nvCxnSpPr>
          <p:spPr>
            <a:xfrm>
              <a:off x="4738829" y="2578100"/>
              <a:ext cx="371104" cy="184404"/>
            </a:xfrm>
            <a:prstGeom prst="straightConnector1">
              <a:avLst/>
            </a:prstGeom>
            <a:ln w="19050">
              <a:solidFill>
                <a:srgbClr val="C00000"/>
              </a:solidFill>
              <a:prstDash val="sysDot"/>
              <a:headEnd type="none" w="med" len="med"/>
              <a:tailEnd type="triangle" w="med" len="sm"/>
            </a:ln>
            <a:effectLst/>
          </p:spPr>
          <p:style>
            <a:lnRef idx="2">
              <a:schemeClr val="accent1"/>
            </a:lnRef>
            <a:fillRef idx="0">
              <a:schemeClr val="accent1"/>
            </a:fillRef>
            <a:effectRef idx="1">
              <a:schemeClr val="accent1"/>
            </a:effectRef>
            <a:fontRef idx="minor">
              <a:schemeClr val="tx1"/>
            </a:fontRef>
          </p:style>
        </p:cxnSp>
        <p:cxnSp>
          <p:nvCxnSpPr>
            <p:cNvPr id="228" name="Elbow Connector 227"/>
            <p:cNvCxnSpPr>
              <a:stCxn id="155" idx="3"/>
              <a:endCxn id="188" idx="1"/>
            </p:cNvCxnSpPr>
            <p:nvPr/>
          </p:nvCxnSpPr>
          <p:spPr>
            <a:xfrm flipV="1">
              <a:off x="4738829" y="2393696"/>
              <a:ext cx="371104" cy="184404"/>
            </a:xfrm>
            <a:prstGeom prst="straightConnector1">
              <a:avLst/>
            </a:prstGeom>
            <a:ln w="19050">
              <a:solidFill>
                <a:srgbClr val="C00000"/>
              </a:solidFill>
              <a:prstDash val="sysDot"/>
              <a:headEnd type="none" w="med" len="med"/>
              <a:tailEnd type="triangle" w="med" len="sm"/>
            </a:ln>
            <a:effectLst/>
          </p:spPr>
          <p:style>
            <a:lnRef idx="2">
              <a:schemeClr val="accent1"/>
            </a:lnRef>
            <a:fillRef idx="0">
              <a:schemeClr val="accent1"/>
            </a:fillRef>
            <a:effectRef idx="1">
              <a:schemeClr val="accent1"/>
            </a:effectRef>
            <a:fontRef idx="minor">
              <a:schemeClr val="tx1"/>
            </a:fontRef>
          </p:style>
        </p:cxnSp>
      </p:grpSp>
      <p:grpSp>
        <p:nvGrpSpPr>
          <p:cNvPr id="239" name="Group 238"/>
          <p:cNvGrpSpPr/>
          <p:nvPr/>
        </p:nvGrpSpPr>
        <p:grpSpPr>
          <a:xfrm>
            <a:off x="6564804" y="1498600"/>
            <a:ext cx="872124" cy="2159000"/>
            <a:chOff x="1249500" y="1557338"/>
            <a:chExt cx="1043126" cy="2100262"/>
          </a:xfrm>
        </p:grpSpPr>
        <p:sp>
          <p:nvSpPr>
            <p:cNvPr id="276" name="Rectangle 275"/>
            <p:cNvSpPr/>
            <p:nvPr/>
          </p:nvSpPr>
          <p:spPr>
            <a:xfrm>
              <a:off x="1249500" y="1557338"/>
              <a:ext cx="1043126" cy="2100262"/>
            </a:xfrm>
            <a:prstGeom prst="rect">
              <a:avLst/>
            </a:prstGeom>
            <a:solidFill>
              <a:schemeClr val="accent2">
                <a:lumMod val="20000"/>
                <a:lumOff val="80000"/>
              </a:schemeClr>
            </a:solid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lIns="36000" tIns="18000" rIns="36000" bIns="18000" rtlCol="0" anchor="t"/>
            <a:lstStyle/>
            <a:p>
              <a:pPr algn="ctr"/>
              <a:r>
                <a:rPr lang="en-US" altLang="ko-KR" sz="800" dirty="0" smtClean="0">
                  <a:solidFill>
                    <a:schemeClr val="tx1"/>
                  </a:solidFill>
                </a:rPr>
                <a:t>Master Configuration</a:t>
              </a:r>
              <a:endParaRPr lang="ko-KR" altLang="en-US" sz="800" dirty="0">
                <a:solidFill>
                  <a:schemeClr val="tx1"/>
                </a:solidFill>
              </a:endParaRPr>
            </a:p>
          </p:txBody>
        </p:sp>
        <p:sp>
          <p:nvSpPr>
            <p:cNvPr id="277" name="Rectangle 276"/>
            <p:cNvSpPr/>
            <p:nvPr/>
          </p:nvSpPr>
          <p:spPr>
            <a:xfrm>
              <a:off x="1353620" y="1875845"/>
              <a:ext cx="834887" cy="216000"/>
            </a:xfrm>
            <a:prstGeom prst="rect">
              <a:avLst/>
            </a:prstGeom>
            <a:solidFill>
              <a:schemeClr val="bg1"/>
            </a:solid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lIns="36000" tIns="18000" rIns="36000" bIns="18000" rtlCol="0" anchor="ctr"/>
            <a:lstStyle/>
            <a:p>
              <a:pPr algn="ctr"/>
              <a:r>
                <a:rPr lang="en-US" altLang="ko-KR" sz="700" b="0" dirty="0">
                  <a:solidFill>
                    <a:schemeClr val="tx1"/>
                  </a:solidFill>
                </a:rPr>
                <a:t>Master Process</a:t>
              </a:r>
              <a:endParaRPr lang="ko-KR" altLang="en-US" sz="700" b="0" dirty="0">
                <a:solidFill>
                  <a:schemeClr val="tx1"/>
                </a:solidFill>
              </a:endParaRPr>
            </a:p>
          </p:txBody>
        </p:sp>
        <p:sp>
          <p:nvSpPr>
            <p:cNvPr id="278" name="Rectangle 277"/>
            <p:cNvSpPr/>
            <p:nvPr/>
          </p:nvSpPr>
          <p:spPr>
            <a:xfrm>
              <a:off x="1353620" y="2174284"/>
              <a:ext cx="834887" cy="216000"/>
            </a:xfrm>
            <a:prstGeom prst="rect">
              <a:avLst/>
            </a:prstGeom>
            <a:solidFill>
              <a:schemeClr val="bg1"/>
            </a:solid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18000" rIns="36000" bIns="18000" numCol="1" spcCol="0" rtlCol="0" fromWordArt="0" anchor="ctr" anchorCtr="0" forceAA="0" compatLnSpc="1">
              <a:prstTxWarp prst="textNoShape">
                <a:avLst/>
              </a:prstTxWarp>
              <a:noAutofit/>
            </a:bodyPr>
            <a:lstStyle/>
            <a:p>
              <a:pPr algn="ctr"/>
              <a:r>
                <a:rPr lang="en-US" altLang="ko-KR" sz="700" b="0" dirty="0">
                  <a:solidFill>
                    <a:schemeClr val="tx1"/>
                  </a:solidFill>
                </a:rPr>
                <a:t>Org. Structure</a:t>
              </a:r>
              <a:endParaRPr lang="ko-KR" altLang="en-US" sz="700" b="0" dirty="0">
                <a:solidFill>
                  <a:schemeClr val="tx1"/>
                </a:solidFill>
              </a:endParaRPr>
            </a:p>
          </p:txBody>
        </p:sp>
        <p:sp>
          <p:nvSpPr>
            <p:cNvPr id="279" name="Rectangle 278"/>
            <p:cNvSpPr/>
            <p:nvPr/>
          </p:nvSpPr>
          <p:spPr>
            <a:xfrm>
              <a:off x="1353620" y="2472723"/>
              <a:ext cx="834887" cy="216000"/>
            </a:xfrm>
            <a:prstGeom prst="rect">
              <a:avLst/>
            </a:prstGeom>
            <a:solidFill>
              <a:schemeClr val="bg1"/>
            </a:solid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18000" rIns="36000" bIns="18000" numCol="1" spcCol="0" rtlCol="0" fromWordArt="0" anchor="ctr" anchorCtr="0" forceAA="0" compatLnSpc="1">
              <a:prstTxWarp prst="textNoShape">
                <a:avLst/>
              </a:prstTxWarp>
              <a:noAutofit/>
            </a:bodyPr>
            <a:lstStyle/>
            <a:p>
              <a:pPr algn="ctr"/>
              <a:r>
                <a:rPr lang="en-US" altLang="ko-KR" sz="700" b="0" dirty="0" smtClean="0">
                  <a:solidFill>
                    <a:schemeClr val="tx1"/>
                  </a:solidFill>
                </a:rPr>
                <a:t>Rules</a:t>
              </a:r>
              <a:endParaRPr lang="ko-KR" altLang="en-US" sz="700" b="0" dirty="0">
                <a:solidFill>
                  <a:schemeClr val="tx1"/>
                </a:solidFill>
              </a:endParaRPr>
            </a:p>
          </p:txBody>
        </p:sp>
        <p:sp>
          <p:nvSpPr>
            <p:cNvPr id="280" name="Rectangle 279"/>
            <p:cNvSpPr/>
            <p:nvPr/>
          </p:nvSpPr>
          <p:spPr>
            <a:xfrm>
              <a:off x="1353620" y="2771162"/>
              <a:ext cx="834887" cy="216000"/>
            </a:xfrm>
            <a:prstGeom prst="rect">
              <a:avLst/>
            </a:prstGeom>
            <a:solidFill>
              <a:schemeClr val="bg1"/>
            </a:solid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18000" rIns="36000" bIns="18000" numCol="1" spcCol="0" rtlCol="0" fromWordArt="0" anchor="ctr" anchorCtr="0" forceAA="0" compatLnSpc="1">
              <a:prstTxWarp prst="textNoShape">
                <a:avLst/>
              </a:prstTxWarp>
              <a:noAutofit/>
            </a:bodyPr>
            <a:lstStyle/>
            <a:p>
              <a:pPr algn="ctr"/>
              <a:r>
                <a:rPr lang="en-US" altLang="ko-KR" sz="700" b="0" dirty="0" smtClean="0">
                  <a:solidFill>
                    <a:schemeClr val="tx1"/>
                  </a:solidFill>
                </a:rPr>
                <a:t>Security Group</a:t>
              </a:r>
              <a:endParaRPr lang="ko-KR" altLang="en-US" sz="700" b="0" dirty="0">
                <a:solidFill>
                  <a:schemeClr val="tx1"/>
                </a:solidFill>
              </a:endParaRPr>
            </a:p>
          </p:txBody>
        </p:sp>
        <p:sp>
          <p:nvSpPr>
            <p:cNvPr id="281" name="Rectangle 280"/>
            <p:cNvSpPr/>
            <p:nvPr/>
          </p:nvSpPr>
          <p:spPr>
            <a:xfrm>
              <a:off x="1353620" y="3069601"/>
              <a:ext cx="834887" cy="216000"/>
            </a:xfrm>
            <a:prstGeom prst="rect">
              <a:avLst/>
            </a:prstGeom>
            <a:solidFill>
              <a:schemeClr val="bg1"/>
            </a:solid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18000" rIns="36000" bIns="18000" numCol="1" spcCol="0" rtlCol="0" fromWordArt="0" anchor="ctr" anchorCtr="0" forceAA="0" compatLnSpc="1">
              <a:prstTxWarp prst="textNoShape">
                <a:avLst/>
              </a:prstTxWarp>
              <a:noAutofit/>
            </a:bodyPr>
            <a:lstStyle/>
            <a:p>
              <a:pPr algn="ctr"/>
              <a:r>
                <a:rPr lang="en-US" altLang="ko-KR" sz="700" b="0" dirty="0" smtClean="0">
                  <a:solidFill>
                    <a:schemeClr val="tx1"/>
                  </a:solidFill>
                </a:rPr>
                <a:t>Product FW</a:t>
              </a:r>
              <a:endParaRPr lang="ko-KR" altLang="en-US" sz="700" b="0" dirty="0">
                <a:solidFill>
                  <a:schemeClr val="tx1"/>
                </a:solidFill>
              </a:endParaRPr>
            </a:p>
          </p:txBody>
        </p:sp>
        <p:sp>
          <p:nvSpPr>
            <p:cNvPr id="282" name="Rectangle 281"/>
            <p:cNvSpPr/>
            <p:nvPr/>
          </p:nvSpPr>
          <p:spPr>
            <a:xfrm>
              <a:off x="1353620" y="3368040"/>
              <a:ext cx="834887" cy="216000"/>
            </a:xfrm>
            <a:prstGeom prst="rect">
              <a:avLst/>
            </a:prstGeom>
            <a:solidFill>
              <a:schemeClr val="bg1"/>
            </a:solid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18000" rIns="36000" bIns="18000" numCol="1" spcCol="0" rtlCol="0" fromWordArt="0" anchor="ctr" anchorCtr="0" forceAA="0" compatLnSpc="1">
              <a:prstTxWarp prst="textNoShape">
                <a:avLst/>
              </a:prstTxWarp>
              <a:noAutofit/>
            </a:bodyPr>
            <a:lstStyle/>
            <a:p>
              <a:pPr algn="ctr"/>
              <a:r>
                <a:rPr lang="en-US" altLang="ko-KR" sz="700" b="0" dirty="0" smtClean="0">
                  <a:solidFill>
                    <a:schemeClr val="tx1"/>
                  </a:solidFill>
                </a:rPr>
                <a:t>User Interface</a:t>
              </a:r>
              <a:endParaRPr lang="ko-KR" altLang="en-US" sz="700" b="0" dirty="0">
                <a:solidFill>
                  <a:schemeClr val="tx1"/>
                </a:solidFill>
              </a:endParaRPr>
            </a:p>
          </p:txBody>
        </p:sp>
      </p:grpSp>
      <p:grpSp>
        <p:nvGrpSpPr>
          <p:cNvPr id="323" name="Group 322"/>
          <p:cNvGrpSpPr/>
          <p:nvPr/>
        </p:nvGrpSpPr>
        <p:grpSpPr>
          <a:xfrm>
            <a:off x="7658100" y="1498600"/>
            <a:ext cx="1407909" cy="180000"/>
            <a:chOff x="7658100" y="1498600"/>
            <a:chExt cx="1407909" cy="180000"/>
          </a:xfrm>
        </p:grpSpPr>
        <p:sp>
          <p:nvSpPr>
            <p:cNvPr id="272" name="Rectangle 271"/>
            <p:cNvSpPr/>
            <p:nvPr/>
          </p:nvSpPr>
          <p:spPr>
            <a:xfrm>
              <a:off x="7658100" y="1498600"/>
              <a:ext cx="1407909" cy="180000"/>
            </a:xfrm>
            <a:prstGeom prst="rect">
              <a:avLst/>
            </a:prstGeom>
            <a:solidFill>
              <a:schemeClr val="accent1">
                <a:lumMod val="20000"/>
                <a:lumOff val="80000"/>
              </a:schemeClr>
            </a:solid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lIns="36000" tIns="18000" rIns="36000" bIns="18000" rtlCol="0" anchor="ctr"/>
            <a:lstStyle/>
            <a:p>
              <a:r>
                <a:rPr lang="en-US" altLang="ko-KR" sz="700" dirty="0" smtClean="0">
                  <a:solidFill>
                    <a:schemeClr val="tx1"/>
                  </a:solidFill>
                </a:rPr>
                <a:t>HK_LI</a:t>
              </a:r>
              <a:br>
                <a:rPr lang="en-US" altLang="ko-KR" sz="700" dirty="0" smtClean="0">
                  <a:solidFill>
                    <a:schemeClr val="tx1"/>
                  </a:solidFill>
                </a:rPr>
              </a:br>
              <a:r>
                <a:rPr lang="en-US" altLang="ko-KR" sz="400" dirty="0" smtClean="0">
                  <a:solidFill>
                    <a:schemeClr val="tx1"/>
                  </a:solidFill>
                </a:rPr>
                <a:t>(+</a:t>
              </a:r>
              <a:r>
                <a:rPr lang="en-US" altLang="ko-KR" sz="400" dirty="0">
                  <a:solidFill>
                    <a:schemeClr val="tx1"/>
                  </a:solidFill>
                </a:rPr>
                <a:t>MA_LI)</a:t>
              </a:r>
              <a:endParaRPr lang="ko-KR" altLang="en-US" sz="400" dirty="0">
                <a:solidFill>
                  <a:schemeClr val="tx1"/>
                </a:solidFill>
              </a:endParaRPr>
            </a:p>
          </p:txBody>
        </p:sp>
        <p:grpSp>
          <p:nvGrpSpPr>
            <p:cNvPr id="273" name="Group 272"/>
            <p:cNvGrpSpPr/>
            <p:nvPr/>
          </p:nvGrpSpPr>
          <p:grpSpPr>
            <a:xfrm>
              <a:off x="8001433" y="1529541"/>
              <a:ext cx="1038792" cy="118118"/>
              <a:chOff x="5225775" y="1527640"/>
              <a:chExt cx="1112019" cy="216000"/>
            </a:xfrm>
          </p:grpSpPr>
          <p:sp>
            <p:nvSpPr>
              <p:cNvPr id="274" name="Rectangle 273"/>
              <p:cNvSpPr/>
              <p:nvPr/>
            </p:nvSpPr>
            <p:spPr>
              <a:xfrm>
                <a:off x="5225775" y="1527640"/>
                <a:ext cx="536851" cy="216000"/>
              </a:xfrm>
              <a:prstGeom prst="rect">
                <a:avLst/>
              </a:prstGeom>
              <a:solidFill>
                <a:schemeClr val="accent2">
                  <a:lumMod val="20000"/>
                  <a:lumOff val="80000"/>
                </a:schemeClr>
              </a:solid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altLang="ko-KR" sz="500" b="0" dirty="0">
                    <a:solidFill>
                      <a:schemeClr val="tx1"/>
                    </a:solidFill>
                  </a:rPr>
                  <a:t>Master Config.</a:t>
                </a:r>
                <a:endParaRPr lang="ko-KR" altLang="en-US" sz="500" b="0" dirty="0">
                  <a:solidFill>
                    <a:schemeClr val="tx1"/>
                  </a:solidFill>
                </a:endParaRPr>
              </a:p>
            </p:txBody>
          </p:sp>
          <p:sp>
            <p:nvSpPr>
              <p:cNvPr id="275" name="Rectangle 274"/>
              <p:cNvSpPr/>
              <p:nvPr/>
            </p:nvSpPr>
            <p:spPr>
              <a:xfrm>
                <a:off x="5800943" y="1527640"/>
                <a:ext cx="536851" cy="216000"/>
              </a:xfrm>
              <a:prstGeom prst="rect">
                <a:avLst/>
              </a:prstGeom>
              <a:pattFill prst="ltDnDiag">
                <a:fgClr>
                  <a:schemeClr val="accent1">
                    <a:lumMod val="40000"/>
                    <a:lumOff val="60000"/>
                  </a:schemeClr>
                </a:fgClr>
                <a:bgClr>
                  <a:schemeClr val="bg1"/>
                </a:bgClr>
              </a:patt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altLang="ko-KR" sz="500" b="0" dirty="0" smtClean="0">
                    <a:solidFill>
                      <a:schemeClr val="tx1"/>
                    </a:solidFill>
                  </a:rPr>
                  <a:t>HK_LI Config.</a:t>
                </a:r>
                <a:endParaRPr lang="en-US" altLang="ko-KR" sz="500" b="0" dirty="0">
                  <a:solidFill>
                    <a:schemeClr val="tx1"/>
                  </a:solidFill>
                </a:endParaRPr>
              </a:p>
            </p:txBody>
          </p:sp>
        </p:grpSp>
      </p:grpSp>
      <p:grpSp>
        <p:nvGrpSpPr>
          <p:cNvPr id="324" name="Group 323"/>
          <p:cNvGrpSpPr/>
          <p:nvPr/>
        </p:nvGrpSpPr>
        <p:grpSpPr>
          <a:xfrm>
            <a:off x="7658100" y="1752889"/>
            <a:ext cx="1407909" cy="180000"/>
            <a:chOff x="7658100" y="1764807"/>
            <a:chExt cx="1407909" cy="180000"/>
          </a:xfrm>
        </p:grpSpPr>
        <p:sp>
          <p:nvSpPr>
            <p:cNvPr id="268" name="Rectangle 267"/>
            <p:cNvSpPr/>
            <p:nvPr/>
          </p:nvSpPr>
          <p:spPr>
            <a:xfrm>
              <a:off x="7658100" y="1764807"/>
              <a:ext cx="1407909" cy="180000"/>
            </a:xfrm>
            <a:prstGeom prst="rect">
              <a:avLst/>
            </a:prstGeom>
            <a:solidFill>
              <a:schemeClr val="accent1">
                <a:lumMod val="20000"/>
                <a:lumOff val="80000"/>
              </a:schemeClr>
            </a:solid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lIns="36000" tIns="18000" rIns="36000" bIns="18000" rtlCol="0" anchor="t"/>
            <a:lstStyle/>
            <a:p>
              <a:r>
                <a:rPr lang="en-US" altLang="ko-KR" sz="700" dirty="0">
                  <a:solidFill>
                    <a:schemeClr val="tx1"/>
                  </a:solidFill>
                </a:rPr>
                <a:t>HK_GI</a:t>
              </a:r>
              <a:endParaRPr lang="ko-KR" altLang="en-US" sz="700" dirty="0">
                <a:solidFill>
                  <a:schemeClr val="tx1"/>
                </a:solidFill>
              </a:endParaRPr>
            </a:p>
          </p:txBody>
        </p:sp>
        <p:grpSp>
          <p:nvGrpSpPr>
            <p:cNvPr id="269" name="Group 268"/>
            <p:cNvGrpSpPr/>
            <p:nvPr/>
          </p:nvGrpSpPr>
          <p:grpSpPr>
            <a:xfrm>
              <a:off x="8001433" y="1795748"/>
              <a:ext cx="1038793" cy="118118"/>
              <a:chOff x="5225774" y="1527640"/>
              <a:chExt cx="1112020" cy="216000"/>
            </a:xfrm>
          </p:grpSpPr>
          <p:sp>
            <p:nvSpPr>
              <p:cNvPr id="270" name="Rectangle 269"/>
              <p:cNvSpPr/>
              <p:nvPr/>
            </p:nvSpPr>
            <p:spPr>
              <a:xfrm>
                <a:off x="5225774" y="1527640"/>
                <a:ext cx="536851" cy="216000"/>
              </a:xfrm>
              <a:prstGeom prst="rect">
                <a:avLst/>
              </a:prstGeom>
              <a:solidFill>
                <a:schemeClr val="accent2">
                  <a:lumMod val="20000"/>
                  <a:lumOff val="80000"/>
                </a:schemeClr>
              </a:solid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altLang="ko-KR" sz="500" b="0" dirty="0" smtClean="0">
                    <a:solidFill>
                      <a:schemeClr val="tx1"/>
                    </a:solidFill>
                  </a:rPr>
                  <a:t>Master Config.</a:t>
                </a:r>
                <a:endParaRPr lang="ko-KR" altLang="en-US" sz="500" b="0" dirty="0">
                  <a:solidFill>
                    <a:schemeClr val="tx1"/>
                  </a:solidFill>
                </a:endParaRPr>
              </a:p>
            </p:txBody>
          </p:sp>
          <p:sp>
            <p:nvSpPr>
              <p:cNvPr id="271" name="Rectangle 270"/>
              <p:cNvSpPr/>
              <p:nvPr/>
            </p:nvSpPr>
            <p:spPr>
              <a:xfrm>
                <a:off x="5800943" y="1527640"/>
                <a:ext cx="536851" cy="216000"/>
              </a:xfrm>
              <a:prstGeom prst="rect">
                <a:avLst/>
              </a:prstGeom>
              <a:pattFill prst="ltDnDiag">
                <a:fgClr>
                  <a:schemeClr val="accent1">
                    <a:lumMod val="40000"/>
                    <a:lumOff val="60000"/>
                  </a:schemeClr>
                </a:fgClr>
                <a:bgClr>
                  <a:schemeClr val="bg1"/>
                </a:bgClr>
              </a:patt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altLang="ko-KR" sz="500" b="0" dirty="0" smtClean="0">
                    <a:solidFill>
                      <a:schemeClr val="tx1"/>
                    </a:solidFill>
                  </a:rPr>
                  <a:t>HK_GI Config.</a:t>
                </a:r>
                <a:endParaRPr lang="en-US" altLang="ko-KR" sz="500" b="0" dirty="0">
                  <a:solidFill>
                    <a:schemeClr val="tx1"/>
                  </a:solidFill>
                </a:endParaRPr>
              </a:p>
            </p:txBody>
          </p:sp>
        </p:grpSp>
      </p:grpSp>
      <p:grpSp>
        <p:nvGrpSpPr>
          <p:cNvPr id="325" name="Group 324"/>
          <p:cNvGrpSpPr/>
          <p:nvPr/>
        </p:nvGrpSpPr>
        <p:grpSpPr>
          <a:xfrm>
            <a:off x="7658100" y="2007178"/>
            <a:ext cx="1407909" cy="180000"/>
            <a:chOff x="7658100" y="2031014"/>
            <a:chExt cx="1407909" cy="180000"/>
          </a:xfrm>
        </p:grpSpPr>
        <p:sp>
          <p:nvSpPr>
            <p:cNvPr id="264" name="Rectangle 263"/>
            <p:cNvSpPr/>
            <p:nvPr/>
          </p:nvSpPr>
          <p:spPr>
            <a:xfrm>
              <a:off x="7658100" y="2031014"/>
              <a:ext cx="1407909" cy="180000"/>
            </a:xfrm>
            <a:prstGeom prst="rect">
              <a:avLst/>
            </a:prstGeom>
            <a:solidFill>
              <a:schemeClr val="accent1">
                <a:lumMod val="20000"/>
                <a:lumOff val="80000"/>
              </a:schemeClr>
            </a:solid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lIns="36000" tIns="18000" rIns="36000" bIns="18000" rtlCol="0" anchor="t"/>
            <a:lstStyle/>
            <a:p>
              <a:r>
                <a:rPr lang="en-US" altLang="ko-KR" sz="700" dirty="0">
                  <a:solidFill>
                    <a:schemeClr val="tx1"/>
                  </a:solidFill>
                </a:rPr>
                <a:t>MY_LI</a:t>
              </a:r>
              <a:endParaRPr lang="ko-KR" altLang="en-US" sz="700" dirty="0">
                <a:solidFill>
                  <a:schemeClr val="tx1"/>
                </a:solidFill>
              </a:endParaRPr>
            </a:p>
          </p:txBody>
        </p:sp>
        <p:grpSp>
          <p:nvGrpSpPr>
            <p:cNvPr id="265" name="Group 264"/>
            <p:cNvGrpSpPr/>
            <p:nvPr/>
          </p:nvGrpSpPr>
          <p:grpSpPr>
            <a:xfrm>
              <a:off x="8001433" y="2061955"/>
              <a:ext cx="1038793" cy="118118"/>
              <a:chOff x="5225774" y="1527640"/>
              <a:chExt cx="1112020" cy="216000"/>
            </a:xfrm>
          </p:grpSpPr>
          <p:sp>
            <p:nvSpPr>
              <p:cNvPr id="266" name="Rectangle 265"/>
              <p:cNvSpPr/>
              <p:nvPr/>
            </p:nvSpPr>
            <p:spPr>
              <a:xfrm>
                <a:off x="5225774" y="1527640"/>
                <a:ext cx="536851" cy="216000"/>
              </a:xfrm>
              <a:prstGeom prst="rect">
                <a:avLst/>
              </a:prstGeom>
              <a:solidFill>
                <a:schemeClr val="accent2">
                  <a:lumMod val="20000"/>
                  <a:lumOff val="80000"/>
                </a:schemeClr>
              </a:solid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altLang="ko-KR" sz="500" b="0" dirty="0">
                    <a:solidFill>
                      <a:schemeClr val="tx1"/>
                    </a:solidFill>
                  </a:rPr>
                  <a:t>Master Config.</a:t>
                </a:r>
                <a:endParaRPr lang="ko-KR" altLang="en-US" sz="500" b="0" dirty="0">
                  <a:solidFill>
                    <a:schemeClr val="tx1"/>
                  </a:solidFill>
                </a:endParaRPr>
              </a:p>
            </p:txBody>
          </p:sp>
          <p:sp>
            <p:nvSpPr>
              <p:cNvPr id="267" name="Rectangle 266"/>
              <p:cNvSpPr/>
              <p:nvPr/>
            </p:nvSpPr>
            <p:spPr>
              <a:xfrm>
                <a:off x="5800943" y="1527640"/>
                <a:ext cx="536851" cy="216000"/>
              </a:xfrm>
              <a:prstGeom prst="rect">
                <a:avLst/>
              </a:prstGeom>
              <a:pattFill prst="ltDnDiag">
                <a:fgClr>
                  <a:schemeClr val="accent1">
                    <a:lumMod val="40000"/>
                    <a:lumOff val="60000"/>
                  </a:schemeClr>
                </a:fgClr>
                <a:bgClr>
                  <a:schemeClr val="bg1"/>
                </a:bgClr>
              </a:patt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altLang="ko-KR" sz="500" b="0" dirty="0" smtClean="0">
                    <a:solidFill>
                      <a:schemeClr val="tx1"/>
                    </a:solidFill>
                  </a:rPr>
                  <a:t>MY_LI Config.</a:t>
                </a:r>
                <a:endParaRPr lang="en-US" altLang="ko-KR" sz="500" b="0" dirty="0">
                  <a:solidFill>
                    <a:schemeClr val="tx1"/>
                  </a:solidFill>
                </a:endParaRPr>
              </a:p>
            </p:txBody>
          </p:sp>
        </p:grpSp>
      </p:grpSp>
      <p:grpSp>
        <p:nvGrpSpPr>
          <p:cNvPr id="326" name="Group 325"/>
          <p:cNvGrpSpPr/>
          <p:nvPr/>
        </p:nvGrpSpPr>
        <p:grpSpPr>
          <a:xfrm>
            <a:off x="7658100" y="2261467"/>
            <a:ext cx="1407909" cy="180000"/>
            <a:chOff x="7658100" y="2297221"/>
            <a:chExt cx="1407909" cy="180000"/>
          </a:xfrm>
        </p:grpSpPr>
        <p:sp>
          <p:nvSpPr>
            <p:cNvPr id="260" name="Rectangle 259"/>
            <p:cNvSpPr/>
            <p:nvPr/>
          </p:nvSpPr>
          <p:spPr>
            <a:xfrm>
              <a:off x="7658100" y="2297221"/>
              <a:ext cx="1407909" cy="180000"/>
            </a:xfrm>
            <a:prstGeom prst="rect">
              <a:avLst/>
            </a:prstGeom>
            <a:solidFill>
              <a:schemeClr val="accent1">
                <a:lumMod val="20000"/>
                <a:lumOff val="80000"/>
              </a:schemeClr>
            </a:solid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lIns="36000" tIns="18000" rIns="36000" bIns="18000" rtlCol="0" anchor="t"/>
            <a:lstStyle/>
            <a:p>
              <a:r>
                <a:rPr lang="en-US" altLang="ko-KR" sz="700" dirty="0">
                  <a:solidFill>
                    <a:schemeClr val="tx1"/>
                  </a:solidFill>
                </a:rPr>
                <a:t>MY_GI</a:t>
              </a:r>
              <a:endParaRPr lang="ko-KR" altLang="en-US" sz="700" dirty="0">
                <a:solidFill>
                  <a:schemeClr val="tx1"/>
                </a:solidFill>
              </a:endParaRPr>
            </a:p>
          </p:txBody>
        </p:sp>
        <p:grpSp>
          <p:nvGrpSpPr>
            <p:cNvPr id="261" name="Group 260"/>
            <p:cNvGrpSpPr/>
            <p:nvPr/>
          </p:nvGrpSpPr>
          <p:grpSpPr>
            <a:xfrm>
              <a:off x="8001433" y="2328162"/>
              <a:ext cx="1038793" cy="118118"/>
              <a:chOff x="5225774" y="1527640"/>
              <a:chExt cx="1112020" cy="216000"/>
            </a:xfrm>
          </p:grpSpPr>
          <p:sp>
            <p:nvSpPr>
              <p:cNvPr id="262" name="Rectangle 261"/>
              <p:cNvSpPr/>
              <p:nvPr/>
            </p:nvSpPr>
            <p:spPr>
              <a:xfrm>
                <a:off x="5225774" y="1527640"/>
                <a:ext cx="536851" cy="216000"/>
              </a:xfrm>
              <a:prstGeom prst="rect">
                <a:avLst/>
              </a:prstGeom>
              <a:solidFill>
                <a:schemeClr val="accent2">
                  <a:lumMod val="20000"/>
                  <a:lumOff val="80000"/>
                </a:schemeClr>
              </a:solid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altLang="ko-KR" sz="500" b="0" dirty="0">
                    <a:solidFill>
                      <a:schemeClr val="tx1"/>
                    </a:solidFill>
                  </a:rPr>
                  <a:t>Master Config.</a:t>
                </a:r>
                <a:endParaRPr lang="ko-KR" altLang="en-US" sz="500" b="0" dirty="0">
                  <a:solidFill>
                    <a:schemeClr val="tx1"/>
                  </a:solidFill>
                </a:endParaRPr>
              </a:p>
            </p:txBody>
          </p:sp>
          <p:sp>
            <p:nvSpPr>
              <p:cNvPr id="263" name="Rectangle 262"/>
              <p:cNvSpPr/>
              <p:nvPr/>
            </p:nvSpPr>
            <p:spPr>
              <a:xfrm>
                <a:off x="5800943" y="1527640"/>
                <a:ext cx="536851" cy="216000"/>
              </a:xfrm>
              <a:prstGeom prst="rect">
                <a:avLst/>
              </a:prstGeom>
              <a:pattFill prst="ltDnDiag">
                <a:fgClr>
                  <a:schemeClr val="accent1">
                    <a:lumMod val="40000"/>
                    <a:lumOff val="60000"/>
                  </a:schemeClr>
                </a:fgClr>
                <a:bgClr>
                  <a:schemeClr val="bg1"/>
                </a:bgClr>
              </a:patt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altLang="ko-KR" sz="500" b="0" dirty="0" smtClean="0">
                    <a:solidFill>
                      <a:schemeClr val="tx1"/>
                    </a:solidFill>
                  </a:rPr>
                  <a:t>MY_GI Config.</a:t>
                </a:r>
                <a:endParaRPr lang="en-US" altLang="ko-KR" sz="500" b="0" dirty="0">
                  <a:solidFill>
                    <a:schemeClr val="tx1"/>
                  </a:solidFill>
                </a:endParaRPr>
              </a:p>
            </p:txBody>
          </p:sp>
        </p:grpSp>
      </p:grpSp>
      <p:grpSp>
        <p:nvGrpSpPr>
          <p:cNvPr id="327" name="Group 326"/>
          <p:cNvGrpSpPr/>
          <p:nvPr/>
        </p:nvGrpSpPr>
        <p:grpSpPr>
          <a:xfrm>
            <a:off x="7658100" y="2615245"/>
            <a:ext cx="1407909" cy="180000"/>
            <a:chOff x="7658100" y="2563428"/>
            <a:chExt cx="1407909" cy="180000"/>
          </a:xfrm>
        </p:grpSpPr>
        <p:sp>
          <p:nvSpPr>
            <p:cNvPr id="256" name="Rectangle 255"/>
            <p:cNvSpPr/>
            <p:nvPr/>
          </p:nvSpPr>
          <p:spPr>
            <a:xfrm>
              <a:off x="7658100" y="2563428"/>
              <a:ext cx="1407909" cy="180000"/>
            </a:xfrm>
            <a:prstGeom prst="rect">
              <a:avLst/>
            </a:prstGeom>
            <a:solidFill>
              <a:schemeClr val="accent3">
                <a:lumMod val="20000"/>
                <a:lumOff val="80000"/>
              </a:schemeClr>
            </a:solid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18000" rIns="36000" bIns="18000" numCol="1" spcCol="0" rtlCol="0" fromWordArt="0" anchor="t" anchorCtr="0" forceAA="0" compatLnSpc="1">
              <a:prstTxWarp prst="textNoShape">
                <a:avLst/>
              </a:prstTxWarp>
              <a:noAutofit/>
            </a:bodyPr>
            <a:lstStyle/>
            <a:p>
              <a:r>
                <a:rPr lang="en-US" altLang="ko-KR" sz="700" dirty="0">
                  <a:solidFill>
                    <a:schemeClr val="tx1"/>
                  </a:solidFill>
                </a:rPr>
                <a:t>SG_LI</a:t>
              </a:r>
              <a:endParaRPr lang="ko-KR" altLang="en-US" sz="700" dirty="0">
                <a:solidFill>
                  <a:schemeClr val="tx1"/>
                </a:solidFill>
              </a:endParaRPr>
            </a:p>
          </p:txBody>
        </p:sp>
        <p:grpSp>
          <p:nvGrpSpPr>
            <p:cNvPr id="257" name="Group 256"/>
            <p:cNvGrpSpPr/>
            <p:nvPr/>
          </p:nvGrpSpPr>
          <p:grpSpPr>
            <a:xfrm>
              <a:off x="8001433" y="2594369"/>
              <a:ext cx="1038792" cy="118118"/>
              <a:chOff x="5225775" y="1527640"/>
              <a:chExt cx="1112019" cy="216000"/>
            </a:xfrm>
          </p:grpSpPr>
          <p:sp>
            <p:nvSpPr>
              <p:cNvPr id="258" name="Rectangle 257"/>
              <p:cNvSpPr/>
              <p:nvPr/>
            </p:nvSpPr>
            <p:spPr>
              <a:xfrm>
                <a:off x="5225775" y="1527640"/>
                <a:ext cx="536851" cy="216000"/>
              </a:xfrm>
              <a:prstGeom prst="rect">
                <a:avLst/>
              </a:prstGeom>
              <a:solidFill>
                <a:schemeClr val="accent2">
                  <a:lumMod val="20000"/>
                  <a:lumOff val="80000"/>
                </a:schemeClr>
              </a:solid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altLang="ko-KR" sz="500" b="0" dirty="0">
                    <a:solidFill>
                      <a:schemeClr val="tx1"/>
                    </a:solidFill>
                  </a:rPr>
                  <a:t>Master Config.</a:t>
                </a:r>
                <a:endParaRPr lang="ko-KR" altLang="en-US" sz="500" b="0" dirty="0">
                  <a:solidFill>
                    <a:schemeClr val="tx1"/>
                  </a:solidFill>
                </a:endParaRPr>
              </a:p>
            </p:txBody>
          </p:sp>
          <p:sp>
            <p:nvSpPr>
              <p:cNvPr id="259" name="Rectangle 258"/>
              <p:cNvSpPr/>
              <p:nvPr/>
            </p:nvSpPr>
            <p:spPr>
              <a:xfrm>
                <a:off x="5800943" y="1527640"/>
                <a:ext cx="536851" cy="216000"/>
              </a:xfrm>
              <a:prstGeom prst="rect">
                <a:avLst/>
              </a:prstGeom>
              <a:pattFill prst="ltDnDiag">
                <a:fgClr>
                  <a:schemeClr val="accent3">
                    <a:lumMod val="60000"/>
                    <a:lumOff val="40000"/>
                  </a:schemeClr>
                </a:fgClr>
                <a:bgClr>
                  <a:schemeClr val="bg1"/>
                </a:bgClr>
              </a:patt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altLang="ko-KR" sz="500" b="0" dirty="0" smtClean="0">
                    <a:solidFill>
                      <a:schemeClr val="tx1"/>
                    </a:solidFill>
                  </a:rPr>
                  <a:t>SG_LI Config.</a:t>
                </a:r>
                <a:endParaRPr lang="en-US" altLang="ko-KR" sz="500" b="0" dirty="0">
                  <a:solidFill>
                    <a:schemeClr val="tx1"/>
                  </a:solidFill>
                </a:endParaRPr>
              </a:p>
            </p:txBody>
          </p:sp>
        </p:grpSp>
      </p:grpSp>
      <p:grpSp>
        <p:nvGrpSpPr>
          <p:cNvPr id="329" name="Group 328"/>
          <p:cNvGrpSpPr/>
          <p:nvPr/>
        </p:nvGrpSpPr>
        <p:grpSpPr>
          <a:xfrm>
            <a:off x="7658100" y="3123823"/>
            <a:ext cx="1407909" cy="180000"/>
            <a:chOff x="7658100" y="3095843"/>
            <a:chExt cx="1407909" cy="180000"/>
          </a:xfrm>
        </p:grpSpPr>
        <p:sp>
          <p:nvSpPr>
            <p:cNvPr id="252" name="Rectangle 251"/>
            <p:cNvSpPr/>
            <p:nvPr/>
          </p:nvSpPr>
          <p:spPr>
            <a:xfrm>
              <a:off x="7658100" y="3095843"/>
              <a:ext cx="1407909" cy="180000"/>
            </a:xfrm>
            <a:prstGeom prst="rect">
              <a:avLst/>
            </a:prstGeom>
            <a:solidFill>
              <a:schemeClr val="accent5">
                <a:lumMod val="10000"/>
                <a:lumOff val="90000"/>
              </a:schemeClr>
            </a:solid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lIns="36000" tIns="18000" rIns="36000" bIns="18000" rtlCol="0" anchor="t"/>
            <a:lstStyle/>
            <a:p>
              <a:r>
                <a:rPr lang="en-US" altLang="ko-KR" sz="700" dirty="0">
                  <a:solidFill>
                    <a:schemeClr val="tx1"/>
                  </a:solidFill>
                </a:rPr>
                <a:t>AFI_LI</a:t>
              </a:r>
              <a:endParaRPr lang="ko-KR" altLang="en-US" sz="700" dirty="0">
                <a:solidFill>
                  <a:schemeClr val="tx1"/>
                </a:solidFill>
              </a:endParaRPr>
            </a:p>
          </p:txBody>
        </p:sp>
        <p:grpSp>
          <p:nvGrpSpPr>
            <p:cNvPr id="253" name="Group 252"/>
            <p:cNvGrpSpPr/>
            <p:nvPr/>
          </p:nvGrpSpPr>
          <p:grpSpPr>
            <a:xfrm>
              <a:off x="8001433" y="3126784"/>
              <a:ext cx="1038793" cy="118118"/>
              <a:chOff x="5225774" y="1527640"/>
              <a:chExt cx="1112020" cy="216000"/>
            </a:xfrm>
          </p:grpSpPr>
          <p:sp>
            <p:nvSpPr>
              <p:cNvPr id="254" name="Rectangle 253"/>
              <p:cNvSpPr/>
              <p:nvPr/>
            </p:nvSpPr>
            <p:spPr>
              <a:xfrm>
                <a:off x="5225774" y="1527640"/>
                <a:ext cx="536851" cy="216000"/>
              </a:xfrm>
              <a:prstGeom prst="rect">
                <a:avLst/>
              </a:prstGeom>
              <a:solidFill>
                <a:schemeClr val="accent2">
                  <a:lumMod val="20000"/>
                  <a:lumOff val="80000"/>
                </a:schemeClr>
              </a:solid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altLang="ko-KR" sz="500" b="0" dirty="0">
                    <a:solidFill>
                      <a:schemeClr val="tx1"/>
                    </a:solidFill>
                  </a:rPr>
                  <a:t>Master Config.</a:t>
                </a:r>
                <a:endParaRPr lang="ko-KR" altLang="en-US" sz="500" b="0" dirty="0">
                  <a:solidFill>
                    <a:schemeClr val="tx1"/>
                  </a:solidFill>
                </a:endParaRPr>
              </a:p>
            </p:txBody>
          </p:sp>
          <p:sp>
            <p:nvSpPr>
              <p:cNvPr id="255" name="Rectangle 254"/>
              <p:cNvSpPr/>
              <p:nvPr/>
            </p:nvSpPr>
            <p:spPr>
              <a:xfrm>
                <a:off x="5800943" y="1527640"/>
                <a:ext cx="536851" cy="216000"/>
              </a:xfrm>
              <a:prstGeom prst="rect">
                <a:avLst/>
              </a:prstGeom>
              <a:pattFill prst="ltDnDiag">
                <a:fgClr>
                  <a:schemeClr val="accent5">
                    <a:lumMod val="25000"/>
                    <a:lumOff val="75000"/>
                  </a:schemeClr>
                </a:fgClr>
                <a:bgClr>
                  <a:schemeClr val="bg1"/>
                </a:bgClr>
              </a:patt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altLang="ko-KR" sz="500" b="0" dirty="0" smtClean="0">
                    <a:solidFill>
                      <a:schemeClr val="tx1"/>
                    </a:solidFill>
                  </a:rPr>
                  <a:t>AFI_LI Config.</a:t>
                </a:r>
                <a:endParaRPr lang="en-US" altLang="ko-KR" sz="500" b="0" dirty="0">
                  <a:solidFill>
                    <a:schemeClr val="tx1"/>
                  </a:solidFill>
                </a:endParaRPr>
              </a:p>
            </p:txBody>
          </p:sp>
        </p:grpSp>
      </p:grpSp>
      <p:grpSp>
        <p:nvGrpSpPr>
          <p:cNvPr id="328" name="Group 327"/>
          <p:cNvGrpSpPr/>
          <p:nvPr/>
        </p:nvGrpSpPr>
        <p:grpSpPr>
          <a:xfrm>
            <a:off x="7658100" y="2869534"/>
            <a:ext cx="1407909" cy="180000"/>
            <a:chOff x="7658100" y="2829635"/>
            <a:chExt cx="1407909" cy="180000"/>
          </a:xfrm>
        </p:grpSpPr>
        <p:sp>
          <p:nvSpPr>
            <p:cNvPr id="299" name="Rectangle 298"/>
            <p:cNvSpPr/>
            <p:nvPr/>
          </p:nvSpPr>
          <p:spPr>
            <a:xfrm>
              <a:off x="7658100" y="2829635"/>
              <a:ext cx="1407909" cy="180000"/>
            </a:xfrm>
            <a:prstGeom prst="rect">
              <a:avLst/>
            </a:prstGeom>
            <a:solidFill>
              <a:schemeClr val="accent3">
                <a:lumMod val="20000"/>
                <a:lumOff val="80000"/>
              </a:schemeClr>
            </a:solid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18000" rIns="36000" bIns="18000" numCol="1" spcCol="0" rtlCol="0" fromWordArt="0" anchor="t" anchorCtr="0" forceAA="0" compatLnSpc="1">
              <a:prstTxWarp prst="textNoShape">
                <a:avLst/>
              </a:prstTxWarp>
              <a:noAutofit/>
            </a:bodyPr>
            <a:lstStyle/>
            <a:p>
              <a:r>
                <a:rPr lang="en-US" altLang="ko-KR" sz="700" dirty="0" smtClean="0">
                  <a:solidFill>
                    <a:schemeClr val="tx1"/>
                  </a:solidFill>
                </a:rPr>
                <a:t>SG_GI</a:t>
              </a:r>
              <a:endParaRPr lang="ko-KR" altLang="en-US" sz="700" dirty="0">
                <a:solidFill>
                  <a:schemeClr val="tx1"/>
                </a:solidFill>
              </a:endParaRPr>
            </a:p>
          </p:txBody>
        </p:sp>
        <p:grpSp>
          <p:nvGrpSpPr>
            <p:cNvPr id="300" name="Group 299"/>
            <p:cNvGrpSpPr/>
            <p:nvPr/>
          </p:nvGrpSpPr>
          <p:grpSpPr>
            <a:xfrm>
              <a:off x="8001433" y="2860576"/>
              <a:ext cx="1038792" cy="118118"/>
              <a:chOff x="5225775" y="1527640"/>
              <a:chExt cx="1112019" cy="216000"/>
            </a:xfrm>
          </p:grpSpPr>
          <p:sp>
            <p:nvSpPr>
              <p:cNvPr id="301" name="Rectangle 300"/>
              <p:cNvSpPr/>
              <p:nvPr/>
            </p:nvSpPr>
            <p:spPr>
              <a:xfrm>
                <a:off x="5225775" y="1527640"/>
                <a:ext cx="536851" cy="216000"/>
              </a:xfrm>
              <a:prstGeom prst="rect">
                <a:avLst/>
              </a:prstGeom>
              <a:solidFill>
                <a:schemeClr val="accent2">
                  <a:lumMod val="20000"/>
                  <a:lumOff val="80000"/>
                </a:schemeClr>
              </a:solid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altLang="ko-KR" sz="500" b="0" dirty="0">
                    <a:solidFill>
                      <a:schemeClr val="tx1"/>
                    </a:solidFill>
                  </a:rPr>
                  <a:t>Master Config.</a:t>
                </a:r>
                <a:endParaRPr lang="ko-KR" altLang="en-US" sz="500" b="0" dirty="0">
                  <a:solidFill>
                    <a:schemeClr val="tx1"/>
                  </a:solidFill>
                </a:endParaRPr>
              </a:p>
            </p:txBody>
          </p:sp>
          <p:sp>
            <p:nvSpPr>
              <p:cNvPr id="302" name="Rectangle 301"/>
              <p:cNvSpPr/>
              <p:nvPr/>
            </p:nvSpPr>
            <p:spPr>
              <a:xfrm>
                <a:off x="5800943" y="1527640"/>
                <a:ext cx="536851" cy="216000"/>
              </a:xfrm>
              <a:prstGeom prst="rect">
                <a:avLst/>
              </a:prstGeom>
              <a:pattFill prst="ltDnDiag">
                <a:fgClr>
                  <a:schemeClr val="accent3">
                    <a:lumMod val="60000"/>
                    <a:lumOff val="40000"/>
                  </a:schemeClr>
                </a:fgClr>
                <a:bgClr>
                  <a:schemeClr val="bg1"/>
                </a:bgClr>
              </a:patt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altLang="ko-KR" sz="500" b="0" dirty="0" smtClean="0">
                    <a:solidFill>
                      <a:schemeClr val="tx1"/>
                    </a:solidFill>
                  </a:rPr>
                  <a:t>SG_GI Config.</a:t>
                </a:r>
                <a:endParaRPr lang="en-US" altLang="ko-KR" sz="500" b="0" dirty="0">
                  <a:solidFill>
                    <a:schemeClr val="tx1"/>
                  </a:solidFill>
                </a:endParaRPr>
              </a:p>
            </p:txBody>
          </p:sp>
        </p:grpSp>
      </p:grpSp>
      <p:grpSp>
        <p:nvGrpSpPr>
          <p:cNvPr id="330" name="Group 329"/>
          <p:cNvGrpSpPr/>
          <p:nvPr/>
        </p:nvGrpSpPr>
        <p:grpSpPr>
          <a:xfrm>
            <a:off x="7658100" y="3378112"/>
            <a:ext cx="1407909" cy="180000"/>
            <a:chOff x="7658100" y="3343493"/>
            <a:chExt cx="1407909" cy="180000"/>
          </a:xfrm>
        </p:grpSpPr>
        <p:sp>
          <p:nvSpPr>
            <p:cNvPr id="311" name="Rectangle 310"/>
            <p:cNvSpPr/>
            <p:nvPr/>
          </p:nvSpPr>
          <p:spPr>
            <a:xfrm>
              <a:off x="7658100" y="3343493"/>
              <a:ext cx="1407909" cy="180000"/>
            </a:xfrm>
            <a:prstGeom prst="rect">
              <a:avLst/>
            </a:prstGeom>
            <a:solidFill>
              <a:schemeClr val="accent5">
                <a:lumMod val="10000"/>
                <a:lumOff val="90000"/>
              </a:schemeClr>
            </a:solid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lIns="36000" tIns="18000" rIns="36000" bIns="18000" rtlCol="0" anchor="t"/>
            <a:lstStyle/>
            <a:p>
              <a:r>
                <a:rPr lang="en-US" altLang="ko-KR" sz="700" dirty="0">
                  <a:solidFill>
                    <a:schemeClr val="tx1"/>
                  </a:solidFill>
                </a:rPr>
                <a:t>ALI_LI</a:t>
              </a:r>
              <a:endParaRPr lang="ko-KR" altLang="en-US" sz="700" dirty="0">
                <a:solidFill>
                  <a:schemeClr val="tx1"/>
                </a:solidFill>
              </a:endParaRPr>
            </a:p>
          </p:txBody>
        </p:sp>
        <p:grpSp>
          <p:nvGrpSpPr>
            <p:cNvPr id="312" name="Group 311"/>
            <p:cNvGrpSpPr/>
            <p:nvPr/>
          </p:nvGrpSpPr>
          <p:grpSpPr>
            <a:xfrm>
              <a:off x="8001433" y="3374434"/>
              <a:ext cx="1038793" cy="118118"/>
              <a:chOff x="5225774" y="1527640"/>
              <a:chExt cx="1112020" cy="216000"/>
            </a:xfrm>
          </p:grpSpPr>
          <p:sp>
            <p:nvSpPr>
              <p:cNvPr id="313" name="Rectangle 312"/>
              <p:cNvSpPr/>
              <p:nvPr/>
            </p:nvSpPr>
            <p:spPr>
              <a:xfrm>
                <a:off x="5225774" y="1527640"/>
                <a:ext cx="536851" cy="216000"/>
              </a:xfrm>
              <a:prstGeom prst="rect">
                <a:avLst/>
              </a:prstGeom>
              <a:solidFill>
                <a:schemeClr val="accent2">
                  <a:lumMod val="20000"/>
                  <a:lumOff val="80000"/>
                </a:schemeClr>
              </a:solid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altLang="ko-KR" sz="500" b="0" dirty="0">
                    <a:solidFill>
                      <a:schemeClr val="tx1"/>
                    </a:solidFill>
                  </a:rPr>
                  <a:t>Master Config.</a:t>
                </a:r>
                <a:endParaRPr lang="ko-KR" altLang="en-US" sz="500" b="0" dirty="0">
                  <a:solidFill>
                    <a:schemeClr val="tx1"/>
                  </a:solidFill>
                </a:endParaRPr>
              </a:p>
            </p:txBody>
          </p:sp>
          <p:sp>
            <p:nvSpPr>
              <p:cNvPr id="314" name="Rectangle 313"/>
              <p:cNvSpPr/>
              <p:nvPr/>
            </p:nvSpPr>
            <p:spPr>
              <a:xfrm>
                <a:off x="5800943" y="1527640"/>
                <a:ext cx="536851" cy="216000"/>
              </a:xfrm>
              <a:prstGeom prst="rect">
                <a:avLst/>
              </a:prstGeom>
              <a:pattFill prst="ltDnDiag">
                <a:fgClr>
                  <a:schemeClr val="accent5">
                    <a:lumMod val="25000"/>
                    <a:lumOff val="75000"/>
                  </a:schemeClr>
                </a:fgClr>
                <a:bgClr>
                  <a:schemeClr val="bg1"/>
                </a:bgClr>
              </a:patt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altLang="ko-KR" sz="500" b="0" dirty="0" smtClean="0">
                    <a:solidFill>
                      <a:schemeClr val="tx1"/>
                    </a:solidFill>
                  </a:rPr>
                  <a:t>ALI_LI Config.</a:t>
                </a:r>
                <a:endParaRPr lang="en-US" altLang="ko-KR" sz="500" b="0" dirty="0">
                  <a:solidFill>
                    <a:schemeClr val="tx1"/>
                  </a:solidFill>
                </a:endParaRPr>
              </a:p>
            </p:txBody>
          </p:sp>
        </p:grpSp>
      </p:grpSp>
      <p:grpSp>
        <p:nvGrpSpPr>
          <p:cNvPr id="318" name="Group 317"/>
          <p:cNvGrpSpPr/>
          <p:nvPr/>
        </p:nvGrpSpPr>
        <p:grpSpPr>
          <a:xfrm>
            <a:off x="8291742" y="2515756"/>
            <a:ext cx="113306" cy="25200"/>
            <a:chOff x="-285750" y="819403"/>
            <a:chExt cx="113306" cy="25200"/>
          </a:xfrm>
        </p:grpSpPr>
        <p:sp>
          <p:nvSpPr>
            <p:cNvPr id="315" name="Oval 314"/>
            <p:cNvSpPr/>
            <p:nvPr/>
          </p:nvSpPr>
          <p:spPr>
            <a:xfrm>
              <a:off x="-285750" y="819403"/>
              <a:ext cx="25200" cy="25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ko-KR" altLang="en-US"/>
            </a:p>
          </p:txBody>
        </p:sp>
        <p:sp>
          <p:nvSpPr>
            <p:cNvPr id="316" name="Oval 315"/>
            <p:cNvSpPr/>
            <p:nvPr/>
          </p:nvSpPr>
          <p:spPr>
            <a:xfrm>
              <a:off x="-241697" y="819403"/>
              <a:ext cx="25200" cy="25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ko-KR" altLang="en-US"/>
            </a:p>
          </p:txBody>
        </p:sp>
        <p:sp>
          <p:nvSpPr>
            <p:cNvPr id="317" name="Oval 316"/>
            <p:cNvSpPr/>
            <p:nvPr/>
          </p:nvSpPr>
          <p:spPr>
            <a:xfrm>
              <a:off x="-197644" y="819403"/>
              <a:ext cx="25200" cy="25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ko-KR" altLang="en-US"/>
            </a:p>
          </p:txBody>
        </p:sp>
      </p:grpSp>
      <p:grpSp>
        <p:nvGrpSpPr>
          <p:cNvPr id="319" name="Group 318"/>
          <p:cNvGrpSpPr/>
          <p:nvPr/>
        </p:nvGrpSpPr>
        <p:grpSpPr>
          <a:xfrm>
            <a:off x="8291742" y="3632400"/>
            <a:ext cx="113306" cy="25200"/>
            <a:chOff x="-285750" y="819403"/>
            <a:chExt cx="113306" cy="25200"/>
          </a:xfrm>
        </p:grpSpPr>
        <p:sp>
          <p:nvSpPr>
            <p:cNvPr id="320" name="Oval 319"/>
            <p:cNvSpPr/>
            <p:nvPr/>
          </p:nvSpPr>
          <p:spPr>
            <a:xfrm>
              <a:off x="-285750" y="819403"/>
              <a:ext cx="25200" cy="25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ko-KR" altLang="en-US"/>
            </a:p>
          </p:txBody>
        </p:sp>
        <p:sp>
          <p:nvSpPr>
            <p:cNvPr id="321" name="Oval 320"/>
            <p:cNvSpPr/>
            <p:nvPr/>
          </p:nvSpPr>
          <p:spPr>
            <a:xfrm>
              <a:off x="-241697" y="819403"/>
              <a:ext cx="25200" cy="25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ko-KR" altLang="en-US"/>
            </a:p>
          </p:txBody>
        </p:sp>
        <p:sp>
          <p:nvSpPr>
            <p:cNvPr id="322" name="Oval 321"/>
            <p:cNvSpPr/>
            <p:nvPr/>
          </p:nvSpPr>
          <p:spPr>
            <a:xfrm>
              <a:off x="-197644" y="819403"/>
              <a:ext cx="25200" cy="252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ko-KR" altLang="en-US"/>
            </a:p>
          </p:txBody>
        </p:sp>
      </p:grpSp>
      <p:cxnSp>
        <p:nvCxnSpPr>
          <p:cNvPr id="240" name="Elbow Connector 142"/>
          <p:cNvCxnSpPr>
            <a:stCxn id="276" idx="3"/>
            <a:endCxn id="272" idx="1"/>
          </p:cNvCxnSpPr>
          <p:nvPr/>
        </p:nvCxnSpPr>
        <p:spPr>
          <a:xfrm flipV="1">
            <a:off x="7436928" y="1588600"/>
            <a:ext cx="221172" cy="989500"/>
          </a:xfrm>
          <a:prstGeom prst="straightConnector1">
            <a:avLst/>
          </a:prstGeom>
          <a:ln w="19050">
            <a:solidFill>
              <a:srgbClr val="C00000"/>
            </a:solidFill>
            <a:prstDash val="sysDot"/>
            <a:headEnd type="none" w="med" len="med"/>
            <a:tailEnd type="triangle" w="med" len="sm"/>
          </a:ln>
          <a:effectLst/>
        </p:spPr>
        <p:style>
          <a:lnRef idx="2">
            <a:schemeClr val="accent1"/>
          </a:lnRef>
          <a:fillRef idx="0">
            <a:schemeClr val="accent1"/>
          </a:fillRef>
          <a:effectRef idx="1">
            <a:schemeClr val="accent1"/>
          </a:effectRef>
          <a:fontRef idx="minor">
            <a:schemeClr val="tx1"/>
          </a:fontRef>
        </p:style>
      </p:cxnSp>
      <p:cxnSp>
        <p:nvCxnSpPr>
          <p:cNvPr id="241" name="Elbow Connector 143"/>
          <p:cNvCxnSpPr>
            <a:stCxn id="276" idx="3"/>
            <a:endCxn id="252" idx="1"/>
          </p:cNvCxnSpPr>
          <p:nvPr/>
        </p:nvCxnSpPr>
        <p:spPr>
          <a:xfrm>
            <a:off x="7436928" y="2578100"/>
            <a:ext cx="221172" cy="635723"/>
          </a:xfrm>
          <a:prstGeom prst="straightConnector1">
            <a:avLst/>
          </a:prstGeom>
          <a:ln w="19050">
            <a:solidFill>
              <a:srgbClr val="C00000"/>
            </a:solidFill>
            <a:prstDash val="sysDot"/>
            <a:headEnd type="none" w="med" len="med"/>
            <a:tailEnd type="triangle" w="med" len="sm"/>
          </a:ln>
          <a:effectLst/>
        </p:spPr>
        <p:style>
          <a:lnRef idx="2">
            <a:schemeClr val="accent1"/>
          </a:lnRef>
          <a:fillRef idx="0">
            <a:schemeClr val="accent1"/>
          </a:fillRef>
          <a:effectRef idx="1">
            <a:schemeClr val="accent1"/>
          </a:effectRef>
          <a:fontRef idx="minor">
            <a:schemeClr val="tx1"/>
          </a:fontRef>
        </p:style>
      </p:cxnSp>
      <p:cxnSp>
        <p:nvCxnSpPr>
          <p:cNvPr id="242" name="Elbow Connector 120"/>
          <p:cNvCxnSpPr>
            <a:stCxn id="276" idx="3"/>
            <a:endCxn id="268" idx="1"/>
          </p:cNvCxnSpPr>
          <p:nvPr/>
        </p:nvCxnSpPr>
        <p:spPr>
          <a:xfrm flipV="1">
            <a:off x="7436928" y="1842889"/>
            <a:ext cx="221172" cy="735211"/>
          </a:xfrm>
          <a:prstGeom prst="straightConnector1">
            <a:avLst/>
          </a:prstGeom>
          <a:ln w="19050">
            <a:solidFill>
              <a:srgbClr val="C00000"/>
            </a:solidFill>
            <a:prstDash val="sysDot"/>
            <a:headEnd type="none" w="med" len="med"/>
            <a:tailEnd type="triangle" w="med" len="sm"/>
          </a:ln>
          <a:effectLst/>
        </p:spPr>
        <p:style>
          <a:lnRef idx="2">
            <a:schemeClr val="accent1"/>
          </a:lnRef>
          <a:fillRef idx="0">
            <a:schemeClr val="accent1"/>
          </a:fillRef>
          <a:effectRef idx="1">
            <a:schemeClr val="accent1"/>
          </a:effectRef>
          <a:fontRef idx="minor">
            <a:schemeClr val="tx1"/>
          </a:fontRef>
        </p:style>
      </p:cxnSp>
      <p:cxnSp>
        <p:nvCxnSpPr>
          <p:cNvPr id="249" name="Elbow Connector 221"/>
          <p:cNvCxnSpPr>
            <a:stCxn id="276" idx="3"/>
            <a:endCxn id="256" idx="1"/>
          </p:cNvCxnSpPr>
          <p:nvPr/>
        </p:nvCxnSpPr>
        <p:spPr>
          <a:xfrm>
            <a:off x="7436928" y="2578100"/>
            <a:ext cx="221172" cy="127145"/>
          </a:xfrm>
          <a:prstGeom prst="straightConnector1">
            <a:avLst/>
          </a:prstGeom>
          <a:ln w="19050">
            <a:solidFill>
              <a:srgbClr val="C00000"/>
            </a:solidFill>
            <a:prstDash val="sysDot"/>
            <a:headEnd type="none" w="med" len="med"/>
            <a:tailEnd type="triangle" w="med" len="sm"/>
          </a:ln>
          <a:effectLst/>
        </p:spPr>
        <p:style>
          <a:lnRef idx="2">
            <a:schemeClr val="accent1"/>
          </a:lnRef>
          <a:fillRef idx="0">
            <a:schemeClr val="accent1"/>
          </a:fillRef>
          <a:effectRef idx="1">
            <a:schemeClr val="accent1"/>
          </a:effectRef>
          <a:fontRef idx="minor">
            <a:schemeClr val="tx1"/>
          </a:fontRef>
        </p:style>
      </p:cxnSp>
      <p:cxnSp>
        <p:nvCxnSpPr>
          <p:cNvPr id="250" name="Elbow Connector 224"/>
          <p:cNvCxnSpPr>
            <a:stCxn id="276" idx="3"/>
            <a:endCxn id="260" idx="1"/>
          </p:cNvCxnSpPr>
          <p:nvPr/>
        </p:nvCxnSpPr>
        <p:spPr>
          <a:xfrm flipV="1">
            <a:off x="7436928" y="2351467"/>
            <a:ext cx="221172" cy="226633"/>
          </a:xfrm>
          <a:prstGeom prst="straightConnector1">
            <a:avLst/>
          </a:prstGeom>
          <a:ln w="19050">
            <a:solidFill>
              <a:srgbClr val="C00000"/>
            </a:solidFill>
            <a:prstDash val="sysDot"/>
            <a:headEnd type="none" w="med" len="med"/>
            <a:tailEnd type="triangle" w="med" len="sm"/>
          </a:ln>
          <a:effectLst/>
        </p:spPr>
        <p:style>
          <a:lnRef idx="2">
            <a:schemeClr val="accent1"/>
          </a:lnRef>
          <a:fillRef idx="0">
            <a:schemeClr val="accent1"/>
          </a:fillRef>
          <a:effectRef idx="1">
            <a:schemeClr val="accent1"/>
          </a:effectRef>
          <a:fontRef idx="minor">
            <a:schemeClr val="tx1"/>
          </a:fontRef>
        </p:style>
      </p:cxnSp>
      <p:cxnSp>
        <p:nvCxnSpPr>
          <p:cNvPr id="251" name="Elbow Connector 227"/>
          <p:cNvCxnSpPr>
            <a:stCxn id="276" idx="3"/>
            <a:endCxn id="264" idx="1"/>
          </p:cNvCxnSpPr>
          <p:nvPr/>
        </p:nvCxnSpPr>
        <p:spPr>
          <a:xfrm flipV="1">
            <a:off x="7436928" y="2097178"/>
            <a:ext cx="221172" cy="480922"/>
          </a:xfrm>
          <a:prstGeom prst="straightConnector1">
            <a:avLst/>
          </a:prstGeom>
          <a:ln w="19050">
            <a:solidFill>
              <a:srgbClr val="C00000"/>
            </a:solidFill>
            <a:prstDash val="sysDot"/>
            <a:headEnd type="none" w="med" len="med"/>
            <a:tailEnd type="triangle" w="med" len="sm"/>
          </a:ln>
          <a:effectLst/>
        </p:spPr>
        <p:style>
          <a:lnRef idx="2">
            <a:schemeClr val="accent1"/>
          </a:lnRef>
          <a:fillRef idx="0">
            <a:schemeClr val="accent1"/>
          </a:fillRef>
          <a:effectRef idx="1">
            <a:schemeClr val="accent1"/>
          </a:effectRef>
          <a:fontRef idx="minor">
            <a:schemeClr val="tx1"/>
          </a:fontRef>
        </p:style>
      </p:cxnSp>
      <p:cxnSp>
        <p:nvCxnSpPr>
          <p:cNvPr id="331" name="Elbow Connector 143"/>
          <p:cNvCxnSpPr>
            <a:stCxn id="276" idx="3"/>
            <a:endCxn id="311" idx="1"/>
          </p:cNvCxnSpPr>
          <p:nvPr/>
        </p:nvCxnSpPr>
        <p:spPr>
          <a:xfrm>
            <a:off x="7436928" y="2578100"/>
            <a:ext cx="221172" cy="890012"/>
          </a:xfrm>
          <a:prstGeom prst="straightConnector1">
            <a:avLst/>
          </a:prstGeom>
          <a:ln w="19050">
            <a:solidFill>
              <a:srgbClr val="C00000"/>
            </a:solidFill>
            <a:prstDash val="sysDot"/>
            <a:headEnd type="none" w="med" len="med"/>
            <a:tailEnd type="triangle" w="med" len="sm"/>
          </a:ln>
          <a:effectLst/>
        </p:spPr>
        <p:style>
          <a:lnRef idx="2">
            <a:schemeClr val="accent1"/>
          </a:lnRef>
          <a:fillRef idx="0">
            <a:schemeClr val="accent1"/>
          </a:fillRef>
          <a:effectRef idx="1">
            <a:schemeClr val="accent1"/>
          </a:effectRef>
          <a:fontRef idx="minor">
            <a:schemeClr val="tx1"/>
          </a:fontRef>
        </p:style>
      </p:cxnSp>
      <p:cxnSp>
        <p:nvCxnSpPr>
          <p:cNvPr id="334" name="Elbow Connector 143"/>
          <p:cNvCxnSpPr>
            <a:stCxn id="276" idx="3"/>
            <a:endCxn id="299" idx="1"/>
          </p:cNvCxnSpPr>
          <p:nvPr/>
        </p:nvCxnSpPr>
        <p:spPr>
          <a:xfrm>
            <a:off x="7436928" y="2578100"/>
            <a:ext cx="221172" cy="381434"/>
          </a:xfrm>
          <a:prstGeom prst="straightConnector1">
            <a:avLst/>
          </a:prstGeom>
          <a:ln w="19050">
            <a:solidFill>
              <a:srgbClr val="C00000"/>
            </a:solidFill>
            <a:prstDash val="sysDot"/>
            <a:headEnd type="none" w="med" len="med"/>
            <a:tailEnd type="triangle" w="med" len="sm"/>
          </a:ln>
          <a:effectLst/>
        </p:spPr>
        <p:style>
          <a:lnRef idx="2">
            <a:schemeClr val="accent1"/>
          </a:lnRef>
          <a:fillRef idx="0">
            <a:schemeClr val="accent1"/>
          </a:fillRef>
          <a:effectRef idx="1">
            <a:schemeClr val="accent1"/>
          </a:effectRef>
          <a:fontRef idx="minor">
            <a:schemeClr val="tx1"/>
          </a:fontRef>
        </p:style>
      </p:cxnSp>
      <p:sp>
        <p:nvSpPr>
          <p:cNvPr id="338" name="Rectangle 337"/>
          <p:cNvSpPr/>
          <p:nvPr/>
        </p:nvSpPr>
        <p:spPr>
          <a:xfrm>
            <a:off x="3776177" y="1242060"/>
            <a:ext cx="2682263" cy="5166042"/>
          </a:xfrm>
          <a:prstGeom prst="rect">
            <a:avLst/>
          </a:prstGeom>
          <a:noFill/>
          <a:ln w="28575">
            <a:solidFill>
              <a:srgbClr val="C0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28705031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fr-FR" altLang="ko-KR" dirty="0" smtClean="0"/>
              <a:t>[Back-up] Infrastructure </a:t>
            </a:r>
            <a:r>
              <a:rPr lang="fr-FR" altLang="ko-KR" dirty="0"/>
              <a:t>Architecture</a:t>
            </a:r>
            <a:endParaRPr lang="ko-KR" altLang="en-US" dirty="0"/>
          </a:p>
        </p:txBody>
      </p:sp>
      <p:sp>
        <p:nvSpPr>
          <p:cNvPr id="3" name="Text Placeholder 2"/>
          <p:cNvSpPr>
            <a:spLocks noGrp="1"/>
          </p:cNvSpPr>
          <p:nvPr>
            <p:ph type="body" sz="quarter" idx="13"/>
          </p:nvPr>
        </p:nvSpPr>
        <p:spPr/>
        <p:txBody>
          <a:bodyPr/>
          <a:lstStyle/>
          <a:p>
            <a:pPr marL="0" indent="0">
              <a:buNone/>
            </a:pPr>
            <a:r>
              <a:rPr lang="en-US" altLang="ko-KR" dirty="0" smtClean="0"/>
              <a:t>Deployment Instances Separation</a:t>
            </a:r>
            <a:endParaRPr lang="ko-KR" altLang="en-US" dirty="0"/>
          </a:p>
        </p:txBody>
      </p:sp>
      <p:sp>
        <p:nvSpPr>
          <p:cNvPr id="4" name="Slide Number Placeholder 3"/>
          <p:cNvSpPr>
            <a:spLocks noGrp="1"/>
          </p:cNvSpPr>
          <p:nvPr>
            <p:ph type="sldNum" sz="quarter" idx="4"/>
          </p:nvPr>
        </p:nvSpPr>
        <p:spPr/>
        <p:txBody>
          <a:bodyPr/>
          <a:lstStyle/>
          <a:p>
            <a:fld id="{3801209A-EBCB-4229-9A21-B7869465F47A}" type="slidenum">
              <a:rPr lang="en-US" altLang="ko-KR" smtClean="0"/>
              <a:pPr/>
              <a:t>38</a:t>
            </a:fld>
            <a:r>
              <a:rPr lang="en-US" altLang="ko-KR" smtClean="0"/>
              <a:t> </a:t>
            </a:r>
            <a:endParaRPr lang="ko-KR" altLang="en-US" dirty="0"/>
          </a:p>
        </p:txBody>
      </p:sp>
      <p:grpSp>
        <p:nvGrpSpPr>
          <p:cNvPr id="424" name="Group 423"/>
          <p:cNvGrpSpPr/>
          <p:nvPr/>
        </p:nvGrpSpPr>
        <p:grpSpPr>
          <a:xfrm>
            <a:off x="6482687" y="2264255"/>
            <a:ext cx="2646313" cy="3077840"/>
            <a:chOff x="6482687" y="1603342"/>
            <a:chExt cx="2646313" cy="3077840"/>
          </a:xfrm>
        </p:grpSpPr>
        <p:sp>
          <p:nvSpPr>
            <p:cNvPr id="378" name="Rectangle 377"/>
            <p:cNvSpPr/>
            <p:nvPr/>
          </p:nvSpPr>
          <p:spPr>
            <a:xfrm>
              <a:off x="6482687" y="1741842"/>
              <a:ext cx="2646313" cy="2939340"/>
            </a:xfrm>
            <a:prstGeom prst="rect">
              <a:avLst/>
            </a:prstGeom>
            <a:solidFill>
              <a:schemeClr val="bg1"/>
            </a:solidFill>
            <a:effectLst/>
          </p:spPr>
          <p:style>
            <a:lnRef idx="1">
              <a:schemeClr val="accent1"/>
            </a:lnRef>
            <a:fillRef idx="3">
              <a:schemeClr val="accent1"/>
            </a:fillRef>
            <a:effectRef idx="2">
              <a:schemeClr val="accent1"/>
            </a:effectRef>
            <a:fontRef idx="minor">
              <a:schemeClr val="lt1"/>
            </a:fontRef>
          </p:style>
          <p:txBody>
            <a:bodyPr rtlCol="0" anchor="ctr"/>
            <a:lstStyle/>
            <a:p>
              <a:pPr marL="177800" indent="-177800">
                <a:spcAft>
                  <a:spcPts val="800"/>
                </a:spcAft>
                <a:buFont typeface="Arial" panose="020B0604020202020204" pitchFamily="34" charset="0"/>
                <a:buChar char="•"/>
              </a:pPr>
              <a:r>
                <a:rPr lang="en-US" altLang="ko-KR" sz="1200" b="0" dirty="0" smtClean="0">
                  <a:solidFill>
                    <a:schemeClr val="tx1"/>
                  </a:solidFill>
                  <a:latin typeface="Arial" pitchFamily="34" charset="0"/>
                  <a:cs typeface="Arial" pitchFamily="34" charset="0"/>
                </a:rPr>
                <a:t>Current assumption stands for prioritized countries of implementation (Hong Kong, Singapore, India)</a:t>
              </a:r>
            </a:p>
            <a:p>
              <a:pPr marL="177800" indent="-177800">
                <a:spcAft>
                  <a:spcPts val="800"/>
                </a:spcAft>
                <a:buFont typeface="Arial" panose="020B0604020202020204" pitchFamily="34" charset="0"/>
                <a:buChar char="•"/>
              </a:pPr>
              <a:r>
                <a:rPr lang="en-US" altLang="ko-KR" sz="1200" b="0" dirty="0" smtClean="0">
                  <a:solidFill>
                    <a:schemeClr val="tx1"/>
                  </a:solidFill>
                  <a:latin typeface="Arial" pitchFamily="34" charset="0"/>
                  <a:cs typeface="Arial" pitchFamily="34" charset="0"/>
                </a:rPr>
                <a:t>6 countries</a:t>
              </a:r>
              <a:r>
                <a:rPr lang="ko-KR" altLang="en-US" sz="1200" b="0" dirty="0" smtClean="0">
                  <a:solidFill>
                    <a:schemeClr val="tx1"/>
                  </a:solidFill>
                  <a:latin typeface="Arial" pitchFamily="34" charset="0"/>
                  <a:cs typeface="Arial" pitchFamily="34" charset="0"/>
                </a:rPr>
                <a:t> </a:t>
              </a:r>
              <a:r>
                <a:rPr lang="en-US" altLang="ko-KR" sz="1200" b="0" dirty="0" smtClean="0">
                  <a:solidFill>
                    <a:schemeClr val="tx1"/>
                  </a:solidFill>
                  <a:latin typeface="Arial" pitchFamily="34" charset="0"/>
                  <a:cs typeface="Arial" pitchFamily="34" charset="0"/>
                </a:rPr>
                <a:t>are capable of single instance where Singapore and India requires separate instances due to data regulations</a:t>
              </a:r>
            </a:p>
            <a:p>
              <a:pPr marL="177800" indent="-177800">
                <a:spcAft>
                  <a:spcPts val="800"/>
                </a:spcAft>
                <a:buFont typeface="Arial" panose="020B0604020202020204" pitchFamily="34" charset="0"/>
                <a:buChar char="•"/>
              </a:pPr>
              <a:r>
                <a:rPr lang="en-US" altLang="ko-KR" sz="1200" b="0" dirty="0" smtClean="0">
                  <a:solidFill>
                    <a:schemeClr val="tx1"/>
                  </a:solidFill>
                  <a:latin typeface="Arial" pitchFamily="34" charset="0"/>
                  <a:cs typeface="Arial" pitchFamily="34" charset="0"/>
                </a:rPr>
                <a:t>15 </a:t>
              </a:r>
              <a:r>
                <a:rPr lang="en-US" altLang="ko-KR" sz="1200" b="0" dirty="0">
                  <a:solidFill>
                    <a:schemeClr val="tx1"/>
                  </a:solidFill>
                  <a:latin typeface="Arial" pitchFamily="34" charset="0"/>
                  <a:cs typeface="Arial" pitchFamily="34" charset="0"/>
                </a:rPr>
                <a:t>physical </a:t>
              </a:r>
              <a:r>
                <a:rPr lang="en-US" altLang="ko-KR" sz="1200" b="0" dirty="0" smtClean="0">
                  <a:solidFill>
                    <a:schemeClr val="tx1"/>
                  </a:solidFill>
                  <a:latin typeface="Arial" pitchFamily="34" charset="0"/>
                  <a:cs typeface="Arial" pitchFamily="34" charset="0"/>
                </a:rPr>
                <a:t>entities exist amongst </a:t>
              </a:r>
              <a:r>
                <a:rPr lang="en-US" altLang="ko-KR" sz="1200" b="0" dirty="0">
                  <a:solidFill>
                    <a:schemeClr val="tx1"/>
                  </a:solidFill>
                  <a:latin typeface="Arial" pitchFamily="34" charset="0"/>
                  <a:cs typeface="Arial" pitchFamily="34" charset="0"/>
                </a:rPr>
                <a:t>all countries</a:t>
              </a:r>
            </a:p>
            <a:p>
              <a:pPr marL="177800" indent="-177800">
                <a:spcAft>
                  <a:spcPts val="800"/>
                </a:spcAft>
                <a:buFont typeface="Arial" panose="020B0604020202020204" pitchFamily="34" charset="0"/>
                <a:buChar char="•"/>
                <a:tabLst>
                  <a:tab pos="177800" algn="l"/>
                </a:tabLst>
              </a:pPr>
              <a:r>
                <a:rPr lang="en-US" altLang="ko-KR" sz="1200" b="0" dirty="0" smtClean="0">
                  <a:solidFill>
                    <a:schemeClr val="tx1"/>
                  </a:solidFill>
                  <a:latin typeface="Arial" pitchFamily="34" charset="0"/>
                  <a:cs typeface="Arial" pitchFamily="34" charset="0"/>
                </a:rPr>
                <a:t>Macau </a:t>
              </a:r>
              <a:r>
                <a:rPr lang="en-US" altLang="ko-KR" sz="1200" b="0" dirty="0">
                  <a:solidFill>
                    <a:schemeClr val="tx1"/>
                  </a:solidFill>
                  <a:latin typeface="Arial" pitchFamily="34" charset="0"/>
                  <a:cs typeface="Arial" pitchFamily="34" charset="0"/>
                </a:rPr>
                <a:t>will deployed along with Hong Kong without it being a separate instance</a:t>
              </a:r>
            </a:p>
          </p:txBody>
        </p:sp>
        <p:sp>
          <p:nvSpPr>
            <p:cNvPr id="379" name="Rectangle 378"/>
            <p:cNvSpPr/>
            <p:nvPr/>
          </p:nvSpPr>
          <p:spPr>
            <a:xfrm>
              <a:off x="7338407" y="1603342"/>
              <a:ext cx="934871" cy="276999"/>
            </a:xfrm>
            <a:prstGeom prst="rect">
              <a:avLst/>
            </a:prstGeom>
            <a:solidFill>
              <a:schemeClr val="bg1"/>
            </a:solidFill>
          </p:spPr>
          <p:txBody>
            <a:bodyPr wrap="none" anchor="ctr">
              <a:spAutoFit/>
            </a:bodyPr>
            <a:lstStyle/>
            <a:p>
              <a:pPr algn="ctr">
                <a:spcAft>
                  <a:spcPts val="600"/>
                </a:spcAft>
              </a:pPr>
              <a:r>
                <a:rPr lang="en-US" altLang="ko-KR" sz="1200" dirty="0">
                  <a:solidFill>
                    <a:schemeClr val="tx1"/>
                  </a:solidFill>
                  <a:latin typeface="Arial" pitchFamily="34" charset="0"/>
                  <a:cs typeface="Arial" pitchFamily="34" charset="0"/>
                </a:rPr>
                <a:t>Key </a:t>
              </a:r>
              <a:r>
                <a:rPr lang="en-US" altLang="ko-KR" sz="1200" dirty="0" smtClean="0">
                  <a:solidFill>
                    <a:schemeClr val="tx1"/>
                  </a:solidFill>
                  <a:latin typeface="Arial" pitchFamily="34" charset="0"/>
                  <a:cs typeface="Arial" pitchFamily="34" charset="0"/>
                </a:rPr>
                <a:t>Notes</a:t>
              </a:r>
              <a:endParaRPr lang="en-US" altLang="ko-KR" sz="1200" dirty="0">
                <a:solidFill>
                  <a:schemeClr val="tx1"/>
                </a:solidFill>
                <a:latin typeface="Arial" pitchFamily="34" charset="0"/>
                <a:cs typeface="Arial" pitchFamily="34" charset="0"/>
              </a:endParaRPr>
            </a:p>
          </p:txBody>
        </p:sp>
      </p:grpSp>
      <p:grpSp>
        <p:nvGrpSpPr>
          <p:cNvPr id="427" name="Group 426"/>
          <p:cNvGrpSpPr/>
          <p:nvPr/>
        </p:nvGrpSpPr>
        <p:grpSpPr>
          <a:xfrm>
            <a:off x="920838" y="1399200"/>
            <a:ext cx="4953274" cy="4934478"/>
            <a:chOff x="886719" y="1378424"/>
            <a:chExt cx="4953274" cy="4934478"/>
          </a:xfrm>
        </p:grpSpPr>
        <p:sp>
          <p:nvSpPr>
            <p:cNvPr id="9" name="Rounded Rectangle 8"/>
            <p:cNvSpPr/>
            <p:nvPr/>
          </p:nvSpPr>
          <p:spPr>
            <a:xfrm>
              <a:off x="886719" y="1378424"/>
              <a:ext cx="794952" cy="220979"/>
            </a:xfrm>
            <a:prstGeom prst="roundRect">
              <a:avLst/>
            </a:prstGeom>
            <a:solidFill>
              <a:schemeClr val="accent1"/>
            </a:solidFill>
            <a:ln w="9525">
              <a:solidFill>
                <a:schemeClr val="bg1">
                  <a:lumMod val="6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ko-KR" sz="800" dirty="0" smtClean="0">
                  <a:solidFill>
                    <a:schemeClr val="bg1"/>
                  </a:solidFill>
                </a:rPr>
                <a:t>REGION</a:t>
              </a:r>
              <a:endParaRPr lang="ko-KR" altLang="en-US" sz="800" dirty="0">
                <a:solidFill>
                  <a:schemeClr val="bg1"/>
                </a:solidFill>
              </a:endParaRPr>
            </a:p>
          </p:txBody>
        </p:sp>
        <p:sp>
          <p:nvSpPr>
            <p:cNvPr id="10" name="Rounded Rectangle 9"/>
            <p:cNvSpPr/>
            <p:nvPr/>
          </p:nvSpPr>
          <p:spPr>
            <a:xfrm>
              <a:off x="1508118" y="1831644"/>
              <a:ext cx="794952" cy="220979"/>
            </a:xfrm>
            <a:prstGeom prst="roundRect">
              <a:avLst/>
            </a:prstGeom>
            <a:solidFill>
              <a:schemeClr val="accent1">
                <a:lumMod val="20000"/>
                <a:lumOff val="80000"/>
              </a:schemeClr>
            </a:solidFill>
            <a:ln w="9525">
              <a:solidFill>
                <a:schemeClr val="bg1">
                  <a:lumMod val="65000"/>
                </a:schemeClr>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altLang="ko-KR" sz="800" dirty="0" smtClean="0">
                  <a:solidFill>
                    <a:schemeClr val="tx1"/>
                  </a:solidFill>
                </a:rPr>
                <a:t>HONG KONG</a:t>
              </a:r>
              <a:endParaRPr lang="ko-KR" altLang="en-US" sz="800" dirty="0">
                <a:solidFill>
                  <a:schemeClr val="tx1"/>
                </a:solidFill>
              </a:endParaRPr>
            </a:p>
          </p:txBody>
        </p:sp>
        <p:sp>
          <p:nvSpPr>
            <p:cNvPr id="11" name="Rounded Rectangle 10"/>
            <p:cNvSpPr/>
            <p:nvPr/>
          </p:nvSpPr>
          <p:spPr>
            <a:xfrm>
              <a:off x="1508118" y="4242408"/>
              <a:ext cx="794952" cy="220979"/>
            </a:xfrm>
            <a:prstGeom prst="roundRect">
              <a:avLst/>
            </a:prstGeom>
            <a:solidFill>
              <a:schemeClr val="accent3">
                <a:lumMod val="20000"/>
                <a:lumOff val="80000"/>
              </a:schemeClr>
            </a:solidFill>
            <a:ln w="9525">
              <a:solidFill>
                <a:schemeClr val="bg1">
                  <a:lumMod val="65000"/>
                </a:schemeClr>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altLang="ko-KR" sz="800" dirty="0" smtClean="0">
                  <a:solidFill>
                    <a:schemeClr val="tx1"/>
                  </a:solidFill>
                </a:rPr>
                <a:t>SINGAPORE</a:t>
              </a:r>
              <a:endParaRPr lang="ko-KR" altLang="en-US" sz="800" dirty="0">
                <a:solidFill>
                  <a:schemeClr val="tx1"/>
                </a:solidFill>
              </a:endParaRPr>
            </a:p>
          </p:txBody>
        </p:sp>
        <p:sp>
          <p:nvSpPr>
            <p:cNvPr id="12" name="Rounded Rectangle 11"/>
            <p:cNvSpPr/>
            <p:nvPr/>
          </p:nvSpPr>
          <p:spPr>
            <a:xfrm>
              <a:off x="1508118" y="2735681"/>
              <a:ext cx="794952" cy="220979"/>
            </a:xfrm>
            <a:prstGeom prst="roundRect">
              <a:avLst/>
            </a:prstGeom>
            <a:solidFill>
              <a:schemeClr val="accent1">
                <a:lumMod val="20000"/>
                <a:lumOff val="80000"/>
              </a:schemeClr>
            </a:solidFill>
            <a:ln w="9525">
              <a:solidFill>
                <a:schemeClr val="bg1">
                  <a:lumMod val="65000"/>
                </a:schemeClr>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altLang="ko-KR" sz="800" dirty="0" smtClean="0">
                  <a:solidFill>
                    <a:schemeClr val="tx1"/>
                  </a:solidFill>
                </a:rPr>
                <a:t>MALAYSIA</a:t>
              </a:r>
              <a:endParaRPr lang="ko-KR" altLang="en-US" sz="800" dirty="0">
                <a:solidFill>
                  <a:schemeClr val="tx1"/>
                </a:solidFill>
              </a:endParaRPr>
            </a:p>
          </p:txBody>
        </p:sp>
        <p:sp>
          <p:nvSpPr>
            <p:cNvPr id="13" name="Rounded Rectangle 12"/>
            <p:cNvSpPr/>
            <p:nvPr/>
          </p:nvSpPr>
          <p:spPr>
            <a:xfrm>
              <a:off x="1508118" y="3338371"/>
              <a:ext cx="794952" cy="220979"/>
            </a:xfrm>
            <a:prstGeom prst="roundRect">
              <a:avLst/>
            </a:prstGeom>
            <a:solidFill>
              <a:schemeClr val="accent1">
                <a:lumMod val="20000"/>
                <a:lumOff val="80000"/>
              </a:schemeClr>
            </a:solidFill>
            <a:ln w="9525">
              <a:solidFill>
                <a:schemeClr val="bg1">
                  <a:lumMod val="65000"/>
                </a:schemeClr>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altLang="ko-KR" sz="800" dirty="0" smtClean="0">
                  <a:solidFill>
                    <a:schemeClr val="tx1"/>
                  </a:solidFill>
                </a:rPr>
                <a:t>THAILAND</a:t>
              </a:r>
              <a:endParaRPr lang="ko-KR" altLang="en-US" sz="800" dirty="0">
                <a:solidFill>
                  <a:schemeClr val="tx1"/>
                </a:solidFill>
              </a:endParaRPr>
            </a:p>
          </p:txBody>
        </p:sp>
        <p:sp>
          <p:nvSpPr>
            <p:cNvPr id="14" name="Rounded Rectangle 13"/>
            <p:cNvSpPr/>
            <p:nvPr/>
          </p:nvSpPr>
          <p:spPr>
            <a:xfrm>
              <a:off x="1508118" y="4845098"/>
              <a:ext cx="794952" cy="220979"/>
            </a:xfrm>
            <a:prstGeom prst="roundRect">
              <a:avLst/>
            </a:prstGeom>
            <a:solidFill>
              <a:schemeClr val="accent5">
                <a:lumMod val="10000"/>
                <a:lumOff val="90000"/>
              </a:schemeClr>
            </a:solidFill>
            <a:ln w="9525">
              <a:solidFill>
                <a:schemeClr val="bg1">
                  <a:lumMod val="65000"/>
                </a:schemeClr>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altLang="ko-KR" sz="800" dirty="0" smtClean="0">
                  <a:solidFill>
                    <a:schemeClr val="tx1"/>
                  </a:solidFill>
                </a:rPr>
                <a:t>INDONESIA</a:t>
              </a:r>
              <a:endParaRPr lang="ko-KR" altLang="en-US" sz="800" dirty="0">
                <a:solidFill>
                  <a:schemeClr val="tx1"/>
                </a:solidFill>
              </a:endParaRPr>
            </a:p>
          </p:txBody>
        </p:sp>
        <p:sp>
          <p:nvSpPr>
            <p:cNvPr id="15" name="Rounded Rectangle 14"/>
            <p:cNvSpPr/>
            <p:nvPr/>
          </p:nvSpPr>
          <p:spPr>
            <a:xfrm>
              <a:off x="1508118" y="3941062"/>
              <a:ext cx="794952" cy="220979"/>
            </a:xfrm>
            <a:prstGeom prst="roundRect">
              <a:avLst/>
            </a:prstGeom>
            <a:solidFill>
              <a:schemeClr val="accent1">
                <a:lumMod val="20000"/>
                <a:lumOff val="80000"/>
              </a:schemeClr>
            </a:solidFill>
            <a:ln w="9525">
              <a:solidFill>
                <a:schemeClr val="bg1">
                  <a:lumMod val="65000"/>
                </a:schemeClr>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altLang="ko-KR" sz="800" dirty="0" smtClean="0">
                  <a:solidFill>
                    <a:schemeClr val="tx1"/>
                  </a:solidFill>
                </a:rPr>
                <a:t>INDIA</a:t>
              </a:r>
              <a:endParaRPr lang="ko-KR" altLang="en-US" sz="800" dirty="0">
                <a:solidFill>
                  <a:schemeClr val="tx1"/>
                </a:solidFill>
              </a:endParaRPr>
            </a:p>
          </p:txBody>
        </p:sp>
        <p:sp>
          <p:nvSpPr>
            <p:cNvPr id="31" name="Rectangle 30"/>
            <p:cNvSpPr/>
            <p:nvPr/>
          </p:nvSpPr>
          <p:spPr>
            <a:xfrm>
              <a:off x="3348692" y="1831640"/>
              <a:ext cx="2446896" cy="220979"/>
            </a:xfrm>
            <a:prstGeom prst="rect">
              <a:avLst/>
            </a:prstGeom>
            <a:solidFill>
              <a:schemeClr val="accent1">
                <a:lumMod val="20000"/>
                <a:lumOff val="80000"/>
              </a:schemeClr>
            </a:solidFill>
            <a:ln w="9525">
              <a:solidFill>
                <a:schemeClr val="bg1">
                  <a:lumMod val="6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it-IT" altLang="ko-KR" sz="800" b="0" dirty="0">
                  <a:solidFill>
                    <a:schemeClr val="tx1"/>
                  </a:solidFill>
                </a:rPr>
                <a:t>AXA China Region Limited – Hong Kong</a:t>
              </a:r>
            </a:p>
          </p:txBody>
        </p:sp>
        <p:sp>
          <p:nvSpPr>
            <p:cNvPr id="32" name="Rectangle 31"/>
            <p:cNvSpPr/>
            <p:nvPr/>
          </p:nvSpPr>
          <p:spPr>
            <a:xfrm>
              <a:off x="3348692" y="2434335"/>
              <a:ext cx="2446896" cy="220979"/>
            </a:xfrm>
            <a:prstGeom prst="rect">
              <a:avLst/>
            </a:prstGeom>
            <a:solidFill>
              <a:schemeClr val="accent1">
                <a:lumMod val="20000"/>
                <a:lumOff val="80000"/>
              </a:schemeClr>
            </a:solidFill>
            <a:ln w="9525">
              <a:solidFill>
                <a:schemeClr val="bg1">
                  <a:lumMod val="6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it-IT" altLang="ko-KR" sz="800" b="0">
                  <a:solidFill>
                    <a:schemeClr val="tx1"/>
                  </a:solidFill>
                </a:rPr>
                <a:t>AXA China Region Limited - Macau</a:t>
              </a:r>
              <a:endParaRPr lang="it-IT" altLang="ko-KR" sz="800" b="0" dirty="0">
                <a:solidFill>
                  <a:schemeClr val="tx1"/>
                </a:solidFill>
              </a:endParaRPr>
            </a:p>
          </p:txBody>
        </p:sp>
        <p:sp>
          <p:nvSpPr>
            <p:cNvPr id="33" name="Rectangle 32"/>
            <p:cNvSpPr/>
            <p:nvPr/>
          </p:nvSpPr>
          <p:spPr>
            <a:xfrm>
              <a:off x="3348692" y="2132990"/>
              <a:ext cx="2446896" cy="220979"/>
            </a:xfrm>
            <a:prstGeom prst="rect">
              <a:avLst/>
            </a:prstGeom>
            <a:solidFill>
              <a:schemeClr val="accent1">
                <a:lumMod val="20000"/>
                <a:lumOff val="80000"/>
              </a:schemeClr>
            </a:solidFill>
            <a:ln w="9525">
              <a:solidFill>
                <a:schemeClr val="bg1">
                  <a:lumMod val="6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it-IT" altLang="ko-KR" sz="800" b="0">
                  <a:solidFill>
                    <a:schemeClr val="tx1"/>
                  </a:solidFill>
                </a:rPr>
                <a:t>AXA General Insurance Hong Kong Ltd</a:t>
              </a:r>
              <a:endParaRPr lang="it-IT" altLang="ko-KR" sz="800" b="0" dirty="0">
                <a:solidFill>
                  <a:schemeClr val="tx1"/>
                </a:solidFill>
              </a:endParaRPr>
            </a:p>
          </p:txBody>
        </p:sp>
        <p:sp>
          <p:nvSpPr>
            <p:cNvPr id="34" name="Rectangle 33"/>
            <p:cNvSpPr/>
            <p:nvPr/>
          </p:nvSpPr>
          <p:spPr>
            <a:xfrm>
              <a:off x="3348692" y="2735681"/>
              <a:ext cx="2446896" cy="220979"/>
            </a:xfrm>
            <a:prstGeom prst="rect">
              <a:avLst/>
            </a:prstGeom>
            <a:solidFill>
              <a:schemeClr val="accent1">
                <a:lumMod val="20000"/>
                <a:lumOff val="80000"/>
              </a:schemeClr>
            </a:solidFill>
            <a:ln w="9525">
              <a:solidFill>
                <a:schemeClr val="bg1">
                  <a:lumMod val="6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ko-KR" sz="800" b="0">
                  <a:solidFill>
                    <a:schemeClr val="tx1"/>
                  </a:solidFill>
                </a:rPr>
                <a:t>AXA Affin Life Insurance Berhad</a:t>
              </a:r>
              <a:endParaRPr lang="it-IT" altLang="ko-KR" sz="800" b="0" dirty="0">
                <a:solidFill>
                  <a:schemeClr val="tx1"/>
                </a:solidFill>
              </a:endParaRPr>
            </a:p>
          </p:txBody>
        </p:sp>
        <p:sp>
          <p:nvSpPr>
            <p:cNvPr id="35" name="Rectangle 34"/>
            <p:cNvSpPr/>
            <p:nvPr/>
          </p:nvSpPr>
          <p:spPr>
            <a:xfrm>
              <a:off x="3348692" y="3037026"/>
              <a:ext cx="2446896" cy="220979"/>
            </a:xfrm>
            <a:prstGeom prst="rect">
              <a:avLst/>
            </a:prstGeom>
            <a:solidFill>
              <a:schemeClr val="accent1">
                <a:lumMod val="20000"/>
                <a:lumOff val="80000"/>
              </a:schemeClr>
            </a:solidFill>
            <a:ln w="9525">
              <a:solidFill>
                <a:schemeClr val="bg1">
                  <a:lumMod val="6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it-IT" altLang="ko-KR" sz="800" b="0">
                  <a:solidFill>
                    <a:schemeClr val="tx1"/>
                  </a:solidFill>
                </a:rPr>
                <a:t>AXA Affin General Insurance Berhad</a:t>
              </a:r>
              <a:endParaRPr lang="it-IT" altLang="ko-KR" sz="800" b="0" dirty="0">
                <a:solidFill>
                  <a:schemeClr val="tx1"/>
                </a:solidFill>
              </a:endParaRPr>
            </a:p>
          </p:txBody>
        </p:sp>
        <p:sp>
          <p:nvSpPr>
            <p:cNvPr id="36" name="Rectangle 35"/>
            <p:cNvSpPr/>
            <p:nvPr/>
          </p:nvSpPr>
          <p:spPr>
            <a:xfrm>
              <a:off x="3348692" y="3338371"/>
              <a:ext cx="2446896" cy="220979"/>
            </a:xfrm>
            <a:prstGeom prst="rect">
              <a:avLst/>
            </a:prstGeom>
            <a:solidFill>
              <a:schemeClr val="accent1">
                <a:lumMod val="20000"/>
                <a:lumOff val="80000"/>
              </a:schemeClr>
            </a:solidFill>
            <a:ln w="9525">
              <a:solidFill>
                <a:schemeClr val="bg1">
                  <a:lumMod val="6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ko-KR" sz="800" b="0">
                  <a:solidFill>
                    <a:schemeClr val="tx1"/>
                  </a:solidFill>
                </a:rPr>
                <a:t>Krungthai AXA Life Insurance Company Ltd</a:t>
              </a:r>
              <a:endParaRPr lang="it-IT" altLang="ko-KR" sz="800" b="0" dirty="0">
                <a:solidFill>
                  <a:schemeClr val="tx1"/>
                </a:solidFill>
              </a:endParaRPr>
            </a:p>
          </p:txBody>
        </p:sp>
        <p:sp>
          <p:nvSpPr>
            <p:cNvPr id="37" name="Rectangle 36"/>
            <p:cNvSpPr/>
            <p:nvPr/>
          </p:nvSpPr>
          <p:spPr>
            <a:xfrm>
              <a:off x="3348692" y="3639717"/>
              <a:ext cx="2446896" cy="220979"/>
            </a:xfrm>
            <a:prstGeom prst="rect">
              <a:avLst/>
            </a:prstGeom>
            <a:solidFill>
              <a:schemeClr val="accent1">
                <a:lumMod val="20000"/>
                <a:lumOff val="80000"/>
              </a:schemeClr>
            </a:solidFill>
            <a:ln w="9525">
              <a:solidFill>
                <a:schemeClr val="bg1">
                  <a:lumMod val="6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en-US" altLang="ko-KR" sz="800" b="0">
                  <a:solidFill>
                    <a:schemeClr val="tx1"/>
                  </a:solidFill>
                </a:rPr>
                <a:t>AXA Insurance Public Company Thailand</a:t>
              </a:r>
              <a:endParaRPr lang="it-IT" altLang="ko-KR" sz="800" b="0" dirty="0">
                <a:solidFill>
                  <a:schemeClr val="tx1"/>
                </a:solidFill>
              </a:endParaRPr>
            </a:p>
          </p:txBody>
        </p:sp>
        <p:sp>
          <p:nvSpPr>
            <p:cNvPr id="38" name="Rectangle 37"/>
            <p:cNvSpPr/>
            <p:nvPr/>
          </p:nvSpPr>
          <p:spPr>
            <a:xfrm>
              <a:off x="3348692" y="3941062"/>
              <a:ext cx="2446896" cy="220979"/>
            </a:xfrm>
            <a:prstGeom prst="rect">
              <a:avLst/>
            </a:prstGeom>
            <a:solidFill>
              <a:schemeClr val="accent1">
                <a:lumMod val="20000"/>
                <a:lumOff val="80000"/>
              </a:schemeClr>
            </a:solidFill>
            <a:ln w="9525">
              <a:solidFill>
                <a:schemeClr val="bg1">
                  <a:lumMod val="6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it-IT" altLang="ko-KR" sz="800" b="0" dirty="0">
                  <a:solidFill>
                    <a:schemeClr val="tx1"/>
                  </a:solidFill>
                </a:rPr>
                <a:t>Bharti AXA General Insurance Company Limited</a:t>
              </a:r>
            </a:p>
          </p:txBody>
        </p:sp>
        <p:sp>
          <p:nvSpPr>
            <p:cNvPr id="39" name="Rectangle 38"/>
            <p:cNvSpPr/>
            <p:nvPr/>
          </p:nvSpPr>
          <p:spPr>
            <a:xfrm>
              <a:off x="3348692" y="4242408"/>
              <a:ext cx="2446896" cy="220979"/>
            </a:xfrm>
            <a:prstGeom prst="rect">
              <a:avLst/>
            </a:prstGeom>
            <a:solidFill>
              <a:schemeClr val="accent3">
                <a:lumMod val="20000"/>
                <a:lumOff val="80000"/>
              </a:schemeClr>
            </a:solidFill>
            <a:ln w="9525">
              <a:solidFill>
                <a:schemeClr val="bg1">
                  <a:lumMod val="6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it-IT" altLang="ko-KR" sz="800" b="0">
                  <a:solidFill>
                    <a:schemeClr val="tx1"/>
                  </a:solidFill>
                </a:rPr>
                <a:t>AXA Life Insurance Singapore Pte Ltd</a:t>
              </a:r>
              <a:endParaRPr lang="it-IT" altLang="ko-KR" sz="800" b="0" dirty="0">
                <a:solidFill>
                  <a:schemeClr val="tx1"/>
                </a:solidFill>
              </a:endParaRPr>
            </a:p>
          </p:txBody>
        </p:sp>
        <p:sp>
          <p:nvSpPr>
            <p:cNvPr id="40" name="Rectangle 39"/>
            <p:cNvSpPr/>
            <p:nvPr/>
          </p:nvSpPr>
          <p:spPr>
            <a:xfrm>
              <a:off x="3348692" y="4543753"/>
              <a:ext cx="2446896" cy="220979"/>
            </a:xfrm>
            <a:prstGeom prst="rect">
              <a:avLst/>
            </a:prstGeom>
            <a:solidFill>
              <a:schemeClr val="accent3">
                <a:lumMod val="20000"/>
                <a:lumOff val="80000"/>
              </a:schemeClr>
            </a:solidFill>
            <a:ln w="9525">
              <a:solidFill>
                <a:schemeClr val="bg1">
                  <a:lumMod val="6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it-IT" altLang="ko-KR" sz="800" b="0">
                  <a:solidFill>
                    <a:schemeClr val="tx1"/>
                  </a:solidFill>
                </a:rPr>
                <a:t>AXA Insurance Singapore Pte Ltd</a:t>
              </a:r>
              <a:endParaRPr lang="it-IT" altLang="ko-KR" sz="800" b="0" dirty="0">
                <a:solidFill>
                  <a:schemeClr val="tx1"/>
                </a:solidFill>
              </a:endParaRPr>
            </a:p>
          </p:txBody>
        </p:sp>
        <p:sp>
          <p:nvSpPr>
            <p:cNvPr id="41" name="Rectangle 40"/>
            <p:cNvSpPr/>
            <p:nvPr/>
          </p:nvSpPr>
          <p:spPr>
            <a:xfrm>
              <a:off x="3348692" y="4845098"/>
              <a:ext cx="2446896" cy="220979"/>
            </a:xfrm>
            <a:prstGeom prst="rect">
              <a:avLst/>
            </a:prstGeom>
            <a:solidFill>
              <a:schemeClr val="accent5">
                <a:lumMod val="10000"/>
                <a:lumOff val="90000"/>
              </a:schemeClr>
            </a:solidFill>
            <a:ln w="9525">
              <a:solidFill>
                <a:schemeClr val="bg1">
                  <a:lumMod val="6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it-IT" altLang="ko-KR" sz="800" b="0">
                  <a:solidFill>
                    <a:schemeClr val="tx1"/>
                  </a:solidFill>
                </a:rPr>
                <a:t>PT AXA Services Indonesia</a:t>
              </a:r>
              <a:endParaRPr lang="it-IT" altLang="ko-KR" sz="800" b="0" dirty="0">
                <a:solidFill>
                  <a:schemeClr val="tx1"/>
                </a:solidFill>
              </a:endParaRPr>
            </a:p>
          </p:txBody>
        </p:sp>
        <p:sp>
          <p:nvSpPr>
            <p:cNvPr id="42" name="Rectangle 41"/>
            <p:cNvSpPr/>
            <p:nvPr/>
          </p:nvSpPr>
          <p:spPr>
            <a:xfrm>
              <a:off x="3348692" y="5146444"/>
              <a:ext cx="2446896" cy="220979"/>
            </a:xfrm>
            <a:prstGeom prst="rect">
              <a:avLst/>
            </a:prstGeom>
            <a:solidFill>
              <a:schemeClr val="accent5">
                <a:lumMod val="10000"/>
                <a:lumOff val="90000"/>
              </a:schemeClr>
            </a:solidFill>
            <a:ln w="9525">
              <a:solidFill>
                <a:schemeClr val="bg1">
                  <a:lumMod val="6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it-IT" altLang="ko-KR" sz="800" b="0">
                  <a:solidFill>
                    <a:schemeClr val="tx1"/>
                  </a:solidFill>
                </a:rPr>
                <a:t>AXA Life Indonesia</a:t>
              </a:r>
              <a:endParaRPr lang="it-IT" altLang="ko-KR" sz="800" b="0" dirty="0">
                <a:solidFill>
                  <a:schemeClr val="tx1"/>
                </a:solidFill>
              </a:endParaRPr>
            </a:p>
          </p:txBody>
        </p:sp>
        <p:sp>
          <p:nvSpPr>
            <p:cNvPr id="43" name="Rectangle 42"/>
            <p:cNvSpPr/>
            <p:nvPr/>
          </p:nvSpPr>
          <p:spPr>
            <a:xfrm>
              <a:off x="3348692" y="5447789"/>
              <a:ext cx="2446896" cy="220979"/>
            </a:xfrm>
            <a:prstGeom prst="rect">
              <a:avLst/>
            </a:prstGeom>
            <a:solidFill>
              <a:schemeClr val="accent5">
                <a:lumMod val="10000"/>
                <a:lumOff val="90000"/>
              </a:schemeClr>
            </a:solidFill>
            <a:ln w="9525">
              <a:solidFill>
                <a:schemeClr val="bg1">
                  <a:lumMod val="6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it-IT" altLang="ko-KR" sz="800" b="0">
                  <a:solidFill>
                    <a:schemeClr val="tx1"/>
                  </a:solidFill>
                </a:rPr>
                <a:t>PT AXA Mandiri Financial Services</a:t>
              </a:r>
              <a:endParaRPr lang="it-IT" altLang="ko-KR" sz="800" b="0" dirty="0">
                <a:solidFill>
                  <a:schemeClr val="tx1"/>
                </a:solidFill>
              </a:endParaRPr>
            </a:p>
          </p:txBody>
        </p:sp>
        <p:sp>
          <p:nvSpPr>
            <p:cNvPr id="44" name="Rectangle 43"/>
            <p:cNvSpPr/>
            <p:nvPr/>
          </p:nvSpPr>
          <p:spPr>
            <a:xfrm>
              <a:off x="3348692" y="5749135"/>
              <a:ext cx="2446896" cy="220979"/>
            </a:xfrm>
            <a:prstGeom prst="rect">
              <a:avLst/>
            </a:prstGeom>
            <a:solidFill>
              <a:schemeClr val="accent5">
                <a:lumMod val="10000"/>
                <a:lumOff val="90000"/>
              </a:schemeClr>
            </a:solidFill>
            <a:ln w="9525">
              <a:solidFill>
                <a:schemeClr val="bg1">
                  <a:lumMod val="6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it-IT" altLang="ko-KR" sz="800" b="0">
                  <a:solidFill>
                    <a:schemeClr val="tx1"/>
                  </a:solidFill>
                </a:rPr>
                <a:t>PT Asuransi AXA Indonesia</a:t>
              </a:r>
              <a:endParaRPr lang="it-IT" altLang="ko-KR" sz="800" b="0" dirty="0">
                <a:solidFill>
                  <a:schemeClr val="tx1"/>
                </a:solidFill>
              </a:endParaRPr>
            </a:p>
          </p:txBody>
        </p:sp>
        <p:sp>
          <p:nvSpPr>
            <p:cNvPr id="45" name="Rectangle 44"/>
            <p:cNvSpPr/>
            <p:nvPr/>
          </p:nvSpPr>
          <p:spPr>
            <a:xfrm>
              <a:off x="3348692" y="6050486"/>
              <a:ext cx="2446896" cy="220979"/>
            </a:xfrm>
            <a:prstGeom prst="rect">
              <a:avLst/>
            </a:prstGeom>
            <a:solidFill>
              <a:schemeClr val="accent5">
                <a:lumMod val="10000"/>
                <a:lumOff val="90000"/>
              </a:schemeClr>
            </a:solidFill>
            <a:ln w="9525">
              <a:solidFill>
                <a:schemeClr val="bg1">
                  <a:lumMod val="6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r>
                <a:rPr lang="it-IT" altLang="ko-KR" sz="800" b="0">
                  <a:solidFill>
                    <a:schemeClr val="tx1"/>
                  </a:solidFill>
                </a:rPr>
                <a:t>PT Mandiri AXA General Insurance</a:t>
              </a:r>
              <a:endParaRPr lang="it-IT" altLang="ko-KR" sz="800" b="0" dirty="0">
                <a:solidFill>
                  <a:schemeClr val="tx1"/>
                </a:solidFill>
              </a:endParaRPr>
            </a:p>
          </p:txBody>
        </p:sp>
        <p:sp>
          <p:nvSpPr>
            <p:cNvPr id="63" name="Rounded Rectangle 62"/>
            <p:cNvSpPr/>
            <p:nvPr/>
          </p:nvSpPr>
          <p:spPr>
            <a:xfrm>
              <a:off x="2561923" y="1831644"/>
              <a:ext cx="527917" cy="220979"/>
            </a:xfrm>
            <a:prstGeom prst="roundRect">
              <a:avLst/>
            </a:prstGeom>
            <a:solidFill>
              <a:schemeClr val="accent1">
                <a:lumMod val="20000"/>
                <a:lumOff val="80000"/>
              </a:schemeClr>
            </a:solidFill>
            <a:ln w="9525">
              <a:solidFill>
                <a:schemeClr val="bg1">
                  <a:lumMod val="6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ko-KR" sz="800" dirty="0">
                  <a:solidFill>
                    <a:schemeClr val="tx1"/>
                  </a:solidFill>
                </a:rPr>
                <a:t>Life</a:t>
              </a:r>
              <a:endParaRPr lang="ko-KR" altLang="en-US" sz="800" dirty="0">
                <a:solidFill>
                  <a:schemeClr val="tx1"/>
                </a:solidFill>
              </a:endParaRPr>
            </a:p>
          </p:txBody>
        </p:sp>
        <p:sp>
          <p:nvSpPr>
            <p:cNvPr id="64" name="Rounded Rectangle 63"/>
            <p:cNvSpPr/>
            <p:nvPr/>
          </p:nvSpPr>
          <p:spPr>
            <a:xfrm>
              <a:off x="2561923" y="4242408"/>
              <a:ext cx="527917" cy="220979"/>
            </a:xfrm>
            <a:prstGeom prst="roundRect">
              <a:avLst/>
            </a:prstGeom>
            <a:solidFill>
              <a:schemeClr val="accent3">
                <a:lumMod val="20000"/>
                <a:lumOff val="80000"/>
              </a:schemeClr>
            </a:solidFill>
            <a:ln w="9525">
              <a:solidFill>
                <a:schemeClr val="bg1">
                  <a:lumMod val="6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ko-KR" sz="800" dirty="0">
                  <a:solidFill>
                    <a:schemeClr val="tx1"/>
                  </a:solidFill>
                </a:rPr>
                <a:t>Life</a:t>
              </a:r>
              <a:endParaRPr lang="ko-KR" altLang="en-US" sz="800" dirty="0">
                <a:solidFill>
                  <a:schemeClr val="tx1"/>
                </a:solidFill>
              </a:endParaRPr>
            </a:p>
          </p:txBody>
        </p:sp>
        <p:sp>
          <p:nvSpPr>
            <p:cNvPr id="65" name="Rounded Rectangle 64"/>
            <p:cNvSpPr/>
            <p:nvPr/>
          </p:nvSpPr>
          <p:spPr>
            <a:xfrm>
              <a:off x="2561923" y="2735681"/>
              <a:ext cx="527917" cy="220979"/>
            </a:xfrm>
            <a:prstGeom prst="roundRect">
              <a:avLst/>
            </a:prstGeom>
            <a:solidFill>
              <a:schemeClr val="accent1">
                <a:lumMod val="20000"/>
                <a:lumOff val="80000"/>
              </a:schemeClr>
            </a:solidFill>
            <a:ln w="9525">
              <a:solidFill>
                <a:schemeClr val="bg1">
                  <a:lumMod val="6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ko-KR" sz="800" dirty="0">
                  <a:solidFill>
                    <a:schemeClr val="tx1"/>
                  </a:solidFill>
                </a:rPr>
                <a:t>Life</a:t>
              </a:r>
              <a:endParaRPr lang="ko-KR" altLang="en-US" sz="800" dirty="0">
                <a:solidFill>
                  <a:schemeClr val="tx1"/>
                </a:solidFill>
              </a:endParaRPr>
            </a:p>
          </p:txBody>
        </p:sp>
        <p:sp>
          <p:nvSpPr>
            <p:cNvPr id="66" name="Rounded Rectangle 65"/>
            <p:cNvSpPr/>
            <p:nvPr/>
          </p:nvSpPr>
          <p:spPr>
            <a:xfrm>
              <a:off x="2561923" y="3338371"/>
              <a:ext cx="527917" cy="220979"/>
            </a:xfrm>
            <a:prstGeom prst="roundRect">
              <a:avLst/>
            </a:prstGeom>
            <a:solidFill>
              <a:schemeClr val="accent1">
                <a:lumMod val="20000"/>
                <a:lumOff val="80000"/>
              </a:schemeClr>
            </a:solidFill>
            <a:ln w="9525">
              <a:solidFill>
                <a:schemeClr val="bg1">
                  <a:lumMod val="6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ko-KR" sz="800" dirty="0">
                  <a:solidFill>
                    <a:schemeClr val="tx1"/>
                  </a:solidFill>
                </a:rPr>
                <a:t>Life</a:t>
              </a:r>
              <a:endParaRPr lang="ko-KR" altLang="en-US" sz="800" dirty="0">
                <a:solidFill>
                  <a:schemeClr val="tx1"/>
                </a:solidFill>
              </a:endParaRPr>
            </a:p>
          </p:txBody>
        </p:sp>
        <p:sp>
          <p:nvSpPr>
            <p:cNvPr id="67" name="Rounded Rectangle 66"/>
            <p:cNvSpPr/>
            <p:nvPr/>
          </p:nvSpPr>
          <p:spPr>
            <a:xfrm>
              <a:off x="2561923" y="4845098"/>
              <a:ext cx="527917" cy="220979"/>
            </a:xfrm>
            <a:prstGeom prst="roundRect">
              <a:avLst/>
            </a:prstGeom>
            <a:solidFill>
              <a:schemeClr val="accent5">
                <a:lumMod val="10000"/>
                <a:lumOff val="90000"/>
              </a:schemeClr>
            </a:solidFill>
            <a:ln w="9525">
              <a:solidFill>
                <a:schemeClr val="bg1">
                  <a:lumMod val="6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ko-KR" sz="800" dirty="0">
                  <a:solidFill>
                    <a:schemeClr val="tx1"/>
                  </a:solidFill>
                </a:rPr>
                <a:t>Life</a:t>
              </a:r>
              <a:endParaRPr lang="ko-KR" altLang="en-US" sz="800" dirty="0">
                <a:solidFill>
                  <a:schemeClr val="tx1"/>
                </a:solidFill>
              </a:endParaRPr>
            </a:p>
          </p:txBody>
        </p:sp>
        <p:sp>
          <p:nvSpPr>
            <p:cNvPr id="68" name="Rounded Rectangle 67"/>
            <p:cNvSpPr/>
            <p:nvPr/>
          </p:nvSpPr>
          <p:spPr>
            <a:xfrm>
              <a:off x="2561923" y="3941062"/>
              <a:ext cx="527917" cy="220979"/>
            </a:xfrm>
            <a:prstGeom prst="roundRect">
              <a:avLst/>
            </a:prstGeom>
            <a:solidFill>
              <a:schemeClr val="accent1">
                <a:lumMod val="20000"/>
                <a:lumOff val="80000"/>
              </a:schemeClr>
            </a:solidFill>
            <a:ln w="9525">
              <a:solidFill>
                <a:schemeClr val="bg1">
                  <a:lumMod val="6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ko-KR" sz="800" dirty="0">
                  <a:solidFill>
                    <a:schemeClr val="tx1"/>
                  </a:solidFill>
                </a:rPr>
                <a:t>GI</a:t>
              </a:r>
              <a:endParaRPr lang="ko-KR" altLang="en-US" sz="800" dirty="0">
                <a:solidFill>
                  <a:schemeClr val="tx1"/>
                </a:solidFill>
              </a:endParaRPr>
            </a:p>
          </p:txBody>
        </p:sp>
        <p:sp>
          <p:nvSpPr>
            <p:cNvPr id="69" name="Rounded Rectangle 68"/>
            <p:cNvSpPr/>
            <p:nvPr/>
          </p:nvSpPr>
          <p:spPr>
            <a:xfrm>
              <a:off x="2561923" y="2132990"/>
              <a:ext cx="527917" cy="220979"/>
            </a:xfrm>
            <a:prstGeom prst="roundRect">
              <a:avLst/>
            </a:prstGeom>
            <a:solidFill>
              <a:schemeClr val="accent1">
                <a:lumMod val="20000"/>
                <a:lumOff val="80000"/>
              </a:schemeClr>
            </a:solidFill>
            <a:ln w="9525">
              <a:solidFill>
                <a:schemeClr val="bg1">
                  <a:lumMod val="6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ko-KR" sz="800" dirty="0">
                  <a:solidFill>
                    <a:schemeClr val="tx1"/>
                  </a:solidFill>
                </a:rPr>
                <a:t>GI</a:t>
              </a:r>
              <a:endParaRPr lang="ko-KR" altLang="en-US" sz="800" dirty="0">
                <a:solidFill>
                  <a:schemeClr val="tx1"/>
                </a:solidFill>
              </a:endParaRPr>
            </a:p>
          </p:txBody>
        </p:sp>
        <p:sp>
          <p:nvSpPr>
            <p:cNvPr id="70" name="Rounded Rectangle 69"/>
            <p:cNvSpPr/>
            <p:nvPr/>
          </p:nvSpPr>
          <p:spPr>
            <a:xfrm>
              <a:off x="2561923" y="4543753"/>
              <a:ext cx="527917" cy="220979"/>
            </a:xfrm>
            <a:prstGeom prst="roundRect">
              <a:avLst/>
            </a:prstGeom>
            <a:solidFill>
              <a:schemeClr val="accent3">
                <a:lumMod val="20000"/>
                <a:lumOff val="80000"/>
              </a:schemeClr>
            </a:solidFill>
            <a:ln w="9525">
              <a:solidFill>
                <a:schemeClr val="bg1">
                  <a:lumMod val="6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ko-KR" sz="800" dirty="0">
                  <a:solidFill>
                    <a:schemeClr val="tx1"/>
                  </a:solidFill>
                </a:rPr>
                <a:t>GI</a:t>
              </a:r>
              <a:endParaRPr lang="ko-KR" altLang="en-US" sz="800" dirty="0">
                <a:solidFill>
                  <a:schemeClr val="tx1"/>
                </a:solidFill>
              </a:endParaRPr>
            </a:p>
          </p:txBody>
        </p:sp>
        <p:sp>
          <p:nvSpPr>
            <p:cNvPr id="71" name="Rounded Rectangle 70"/>
            <p:cNvSpPr/>
            <p:nvPr/>
          </p:nvSpPr>
          <p:spPr>
            <a:xfrm>
              <a:off x="2561923" y="3037026"/>
              <a:ext cx="527917" cy="220979"/>
            </a:xfrm>
            <a:prstGeom prst="roundRect">
              <a:avLst/>
            </a:prstGeom>
            <a:solidFill>
              <a:schemeClr val="accent1">
                <a:lumMod val="20000"/>
                <a:lumOff val="80000"/>
              </a:schemeClr>
            </a:solidFill>
            <a:ln w="9525">
              <a:solidFill>
                <a:schemeClr val="bg1">
                  <a:lumMod val="6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ko-KR" sz="800" dirty="0">
                  <a:solidFill>
                    <a:schemeClr val="tx1"/>
                  </a:solidFill>
                </a:rPr>
                <a:t>GI</a:t>
              </a:r>
              <a:endParaRPr lang="ko-KR" altLang="en-US" sz="800" dirty="0">
                <a:solidFill>
                  <a:schemeClr val="tx1"/>
                </a:solidFill>
              </a:endParaRPr>
            </a:p>
          </p:txBody>
        </p:sp>
        <p:sp>
          <p:nvSpPr>
            <p:cNvPr id="72" name="Rounded Rectangle 71"/>
            <p:cNvSpPr/>
            <p:nvPr/>
          </p:nvSpPr>
          <p:spPr>
            <a:xfrm>
              <a:off x="2561923" y="3639717"/>
              <a:ext cx="527917" cy="220979"/>
            </a:xfrm>
            <a:prstGeom prst="roundRect">
              <a:avLst/>
            </a:prstGeom>
            <a:solidFill>
              <a:schemeClr val="accent1">
                <a:lumMod val="20000"/>
                <a:lumOff val="80000"/>
              </a:schemeClr>
            </a:solidFill>
            <a:ln w="9525">
              <a:solidFill>
                <a:schemeClr val="bg1">
                  <a:lumMod val="6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ko-KR" sz="800" dirty="0">
                  <a:solidFill>
                    <a:schemeClr val="tx1"/>
                  </a:solidFill>
                </a:rPr>
                <a:t>GI</a:t>
              </a:r>
              <a:endParaRPr lang="ko-KR" altLang="en-US" sz="800" dirty="0">
                <a:solidFill>
                  <a:schemeClr val="tx1"/>
                </a:solidFill>
              </a:endParaRPr>
            </a:p>
          </p:txBody>
        </p:sp>
        <p:sp>
          <p:nvSpPr>
            <p:cNvPr id="73" name="Rounded Rectangle 72"/>
            <p:cNvSpPr/>
            <p:nvPr/>
          </p:nvSpPr>
          <p:spPr>
            <a:xfrm>
              <a:off x="2561923" y="5749135"/>
              <a:ext cx="527917" cy="220979"/>
            </a:xfrm>
            <a:prstGeom prst="roundRect">
              <a:avLst/>
            </a:prstGeom>
            <a:solidFill>
              <a:schemeClr val="accent5">
                <a:lumMod val="10000"/>
                <a:lumOff val="90000"/>
              </a:schemeClr>
            </a:solidFill>
            <a:ln w="9525">
              <a:solidFill>
                <a:schemeClr val="bg1">
                  <a:lumMod val="6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ko-KR" sz="800" dirty="0">
                  <a:solidFill>
                    <a:schemeClr val="tx1"/>
                  </a:solidFill>
                </a:rPr>
                <a:t>GI</a:t>
              </a:r>
              <a:endParaRPr lang="ko-KR" altLang="en-US" sz="800" dirty="0">
                <a:solidFill>
                  <a:schemeClr val="tx1"/>
                </a:solidFill>
              </a:endParaRPr>
            </a:p>
          </p:txBody>
        </p:sp>
        <p:cxnSp>
          <p:nvCxnSpPr>
            <p:cNvPr id="76" name="Elbow Connector 75"/>
            <p:cNvCxnSpPr>
              <a:stCxn id="10" idx="3"/>
              <a:endCxn id="63" idx="1"/>
            </p:cNvCxnSpPr>
            <p:nvPr/>
          </p:nvCxnSpPr>
          <p:spPr>
            <a:xfrm>
              <a:off x="2303070" y="1942134"/>
              <a:ext cx="258852" cy="0"/>
            </a:xfrm>
            <a:prstGeom prst="straightConnector1">
              <a:avLst/>
            </a:prstGeom>
            <a:ln w="9525">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77" name="Elbow Connector 76"/>
            <p:cNvCxnSpPr>
              <a:stCxn id="12" idx="3"/>
              <a:endCxn id="65" idx="1"/>
            </p:cNvCxnSpPr>
            <p:nvPr/>
          </p:nvCxnSpPr>
          <p:spPr>
            <a:xfrm>
              <a:off x="2303070" y="2846170"/>
              <a:ext cx="258852" cy="0"/>
            </a:xfrm>
            <a:prstGeom prst="straightConnector1">
              <a:avLst/>
            </a:prstGeom>
            <a:ln w="9525">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82" name="Elbow Connector 76"/>
            <p:cNvCxnSpPr>
              <a:stCxn id="10" idx="3"/>
              <a:endCxn id="69" idx="1"/>
            </p:cNvCxnSpPr>
            <p:nvPr/>
          </p:nvCxnSpPr>
          <p:spPr>
            <a:xfrm>
              <a:off x="2303070" y="1942134"/>
              <a:ext cx="258852" cy="301345"/>
            </a:xfrm>
            <a:prstGeom prst="bentConnector3">
              <a:avLst>
                <a:gd name="adj1" fmla="val 50000"/>
              </a:avLst>
            </a:prstGeom>
            <a:ln w="9525">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85" name="Elbow Connector 76"/>
            <p:cNvCxnSpPr>
              <a:stCxn id="12" idx="3"/>
              <a:endCxn id="71" idx="1"/>
            </p:cNvCxnSpPr>
            <p:nvPr/>
          </p:nvCxnSpPr>
          <p:spPr>
            <a:xfrm>
              <a:off x="2303070" y="2846170"/>
              <a:ext cx="258852" cy="301345"/>
            </a:xfrm>
            <a:prstGeom prst="bentConnector3">
              <a:avLst>
                <a:gd name="adj1" fmla="val 50000"/>
              </a:avLst>
            </a:prstGeom>
            <a:ln w="9525">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89" name="Elbow Connector 76"/>
            <p:cNvCxnSpPr>
              <a:stCxn id="13" idx="3"/>
              <a:endCxn id="66" idx="1"/>
            </p:cNvCxnSpPr>
            <p:nvPr/>
          </p:nvCxnSpPr>
          <p:spPr>
            <a:xfrm>
              <a:off x="2303070" y="3448861"/>
              <a:ext cx="258852" cy="0"/>
            </a:xfrm>
            <a:prstGeom prst="straightConnector1">
              <a:avLst/>
            </a:prstGeom>
            <a:ln w="9525">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92" name="Elbow Connector 76"/>
            <p:cNvCxnSpPr>
              <a:stCxn id="13" idx="3"/>
              <a:endCxn id="72" idx="1"/>
            </p:cNvCxnSpPr>
            <p:nvPr/>
          </p:nvCxnSpPr>
          <p:spPr>
            <a:xfrm>
              <a:off x="2303070" y="3448861"/>
              <a:ext cx="258852" cy="301345"/>
            </a:xfrm>
            <a:prstGeom prst="bentConnector3">
              <a:avLst>
                <a:gd name="adj1" fmla="val 50000"/>
              </a:avLst>
            </a:prstGeom>
            <a:ln w="9525">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95" name="Elbow Connector 76"/>
            <p:cNvCxnSpPr>
              <a:stCxn id="15" idx="3"/>
              <a:endCxn id="68" idx="1"/>
            </p:cNvCxnSpPr>
            <p:nvPr/>
          </p:nvCxnSpPr>
          <p:spPr>
            <a:xfrm>
              <a:off x="2303070" y="4051552"/>
              <a:ext cx="258852" cy="0"/>
            </a:xfrm>
            <a:prstGeom prst="straightConnector1">
              <a:avLst/>
            </a:prstGeom>
            <a:ln w="9525">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98" name="Elbow Connector 76"/>
            <p:cNvCxnSpPr>
              <a:stCxn id="11" idx="3"/>
              <a:endCxn id="64" idx="1"/>
            </p:cNvCxnSpPr>
            <p:nvPr/>
          </p:nvCxnSpPr>
          <p:spPr>
            <a:xfrm>
              <a:off x="2303070" y="4352897"/>
              <a:ext cx="258852" cy="0"/>
            </a:xfrm>
            <a:prstGeom prst="straightConnector1">
              <a:avLst/>
            </a:prstGeom>
            <a:ln w="9525">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101" name="Elbow Connector 76"/>
            <p:cNvCxnSpPr>
              <a:stCxn id="11" idx="3"/>
              <a:endCxn id="70" idx="1"/>
            </p:cNvCxnSpPr>
            <p:nvPr/>
          </p:nvCxnSpPr>
          <p:spPr>
            <a:xfrm>
              <a:off x="2303070" y="4352897"/>
              <a:ext cx="258852" cy="301345"/>
            </a:xfrm>
            <a:prstGeom prst="bentConnector3">
              <a:avLst>
                <a:gd name="adj1" fmla="val 50000"/>
              </a:avLst>
            </a:prstGeom>
            <a:ln w="9525">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104" name="Elbow Connector 76"/>
            <p:cNvCxnSpPr>
              <a:stCxn id="14" idx="3"/>
              <a:endCxn id="67" idx="1"/>
            </p:cNvCxnSpPr>
            <p:nvPr/>
          </p:nvCxnSpPr>
          <p:spPr>
            <a:xfrm>
              <a:off x="2303070" y="4955588"/>
              <a:ext cx="258852" cy="0"/>
            </a:xfrm>
            <a:prstGeom prst="straightConnector1">
              <a:avLst/>
            </a:prstGeom>
            <a:ln w="9525">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107" name="Elbow Connector 76"/>
            <p:cNvCxnSpPr>
              <a:stCxn id="14" idx="3"/>
              <a:endCxn id="73" idx="1"/>
            </p:cNvCxnSpPr>
            <p:nvPr/>
          </p:nvCxnSpPr>
          <p:spPr>
            <a:xfrm>
              <a:off x="2303070" y="4955588"/>
              <a:ext cx="258852" cy="904036"/>
            </a:xfrm>
            <a:prstGeom prst="bentConnector3">
              <a:avLst>
                <a:gd name="adj1" fmla="val 50000"/>
              </a:avLst>
            </a:prstGeom>
            <a:ln w="9525">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sp>
          <p:nvSpPr>
            <p:cNvPr id="121" name="Rounded Rectangle 120"/>
            <p:cNvSpPr/>
            <p:nvPr/>
          </p:nvSpPr>
          <p:spPr>
            <a:xfrm>
              <a:off x="1508118" y="2434335"/>
              <a:ext cx="794952" cy="220979"/>
            </a:xfrm>
            <a:prstGeom prst="roundRect">
              <a:avLst/>
            </a:prstGeom>
            <a:solidFill>
              <a:schemeClr val="accent1">
                <a:lumMod val="20000"/>
                <a:lumOff val="80000"/>
              </a:schemeClr>
            </a:solidFill>
            <a:ln w="9525">
              <a:solidFill>
                <a:schemeClr val="bg1">
                  <a:lumMod val="65000"/>
                </a:schemeClr>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altLang="ko-KR" sz="800" dirty="0" smtClean="0">
                  <a:solidFill>
                    <a:schemeClr val="tx1"/>
                  </a:solidFill>
                </a:rPr>
                <a:t>MACAU</a:t>
              </a:r>
              <a:endParaRPr lang="ko-KR" altLang="en-US" sz="800" dirty="0">
                <a:solidFill>
                  <a:schemeClr val="tx1"/>
                </a:solidFill>
              </a:endParaRPr>
            </a:p>
          </p:txBody>
        </p:sp>
        <p:sp>
          <p:nvSpPr>
            <p:cNvPr id="122" name="Rounded Rectangle 121"/>
            <p:cNvSpPr/>
            <p:nvPr/>
          </p:nvSpPr>
          <p:spPr>
            <a:xfrm>
              <a:off x="2561923" y="2434335"/>
              <a:ext cx="527917" cy="220979"/>
            </a:xfrm>
            <a:prstGeom prst="roundRect">
              <a:avLst/>
            </a:prstGeom>
            <a:solidFill>
              <a:schemeClr val="accent1">
                <a:lumMod val="20000"/>
                <a:lumOff val="80000"/>
              </a:schemeClr>
            </a:solidFill>
            <a:ln w="9525">
              <a:solidFill>
                <a:schemeClr val="bg1">
                  <a:lumMod val="6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ko-KR" sz="800" dirty="0">
                  <a:solidFill>
                    <a:schemeClr val="tx1"/>
                  </a:solidFill>
                </a:rPr>
                <a:t>Life</a:t>
              </a:r>
              <a:endParaRPr lang="ko-KR" altLang="en-US" sz="800" dirty="0">
                <a:solidFill>
                  <a:schemeClr val="tx1"/>
                </a:solidFill>
              </a:endParaRPr>
            </a:p>
          </p:txBody>
        </p:sp>
        <p:cxnSp>
          <p:nvCxnSpPr>
            <p:cNvPr id="123" name="Elbow Connector 76"/>
            <p:cNvCxnSpPr>
              <a:stCxn id="121" idx="3"/>
              <a:endCxn id="122" idx="1"/>
            </p:cNvCxnSpPr>
            <p:nvPr/>
          </p:nvCxnSpPr>
          <p:spPr>
            <a:xfrm>
              <a:off x="2303070" y="2544825"/>
              <a:ext cx="258852" cy="0"/>
            </a:xfrm>
            <a:prstGeom prst="straightConnector1">
              <a:avLst/>
            </a:prstGeom>
            <a:ln w="9525">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124" name="Elbow Connector 76"/>
            <p:cNvCxnSpPr>
              <a:stCxn id="63" idx="3"/>
              <a:endCxn id="31" idx="1"/>
            </p:cNvCxnSpPr>
            <p:nvPr/>
          </p:nvCxnSpPr>
          <p:spPr>
            <a:xfrm flipV="1">
              <a:off x="3089839" y="1942129"/>
              <a:ext cx="258853" cy="5"/>
            </a:xfrm>
            <a:prstGeom prst="straightConnector1">
              <a:avLst/>
            </a:prstGeom>
            <a:ln w="9525">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130" name="Elbow Connector 76"/>
            <p:cNvCxnSpPr>
              <a:stCxn id="69" idx="3"/>
              <a:endCxn id="33" idx="1"/>
            </p:cNvCxnSpPr>
            <p:nvPr/>
          </p:nvCxnSpPr>
          <p:spPr>
            <a:xfrm>
              <a:off x="3089839" y="2243479"/>
              <a:ext cx="258853" cy="0"/>
            </a:xfrm>
            <a:prstGeom prst="straightConnector1">
              <a:avLst/>
            </a:prstGeom>
            <a:ln w="9525">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133" name="Elbow Connector 76"/>
            <p:cNvCxnSpPr>
              <a:stCxn id="122" idx="3"/>
              <a:endCxn id="32" idx="1"/>
            </p:cNvCxnSpPr>
            <p:nvPr/>
          </p:nvCxnSpPr>
          <p:spPr>
            <a:xfrm>
              <a:off x="3089839" y="2544825"/>
              <a:ext cx="258853" cy="0"/>
            </a:xfrm>
            <a:prstGeom prst="straightConnector1">
              <a:avLst/>
            </a:prstGeom>
            <a:ln w="9525">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136" name="Elbow Connector 76"/>
            <p:cNvCxnSpPr>
              <a:stCxn id="65" idx="3"/>
              <a:endCxn id="34" idx="1"/>
            </p:cNvCxnSpPr>
            <p:nvPr/>
          </p:nvCxnSpPr>
          <p:spPr>
            <a:xfrm>
              <a:off x="3089839" y="2846170"/>
              <a:ext cx="258853" cy="0"/>
            </a:xfrm>
            <a:prstGeom prst="straightConnector1">
              <a:avLst/>
            </a:prstGeom>
            <a:ln w="9525">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142" name="Elbow Connector 76"/>
            <p:cNvCxnSpPr>
              <a:stCxn id="71" idx="3"/>
              <a:endCxn id="35" idx="1"/>
            </p:cNvCxnSpPr>
            <p:nvPr/>
          </p:nvCxnSpPr>
          <p:spPr>
            <a:xfrm>
              <a:off x="3089839" y="3147515"/>
              <a:ext cx="258853" cy="0"/>
            </a:xfrm>
            <a:prstGeom prst="straightConnector1">
              <a:avLst/>
            </a:prstGeom>
            <a:ln w="9525">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145" name="Elbow Connector 76"/>
            <p:cNvCxnSpPr>
              <a:stCxn id="66" idx="3"/>
              <a:endCxn id="36" idx="1"/>
            </p:cNvCxnSpPr>
            <p:nvPr/>
          </p:nvCxnSpPr>
          <p:spPr>
            <a:xfrm>
              <a:off x="3089839" y="3448861"/>
              <a:ext cx="258853" cy="0"/>
            </a:xfrm>
            <a:prstGeom prst="straightConnector1">
              <a:avLst/>
            </a:prstGeom>
            <a:ln w="9525">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148" name="Elbow Connector 76"/>
            <p:cNvCxnSpPr>
              <a:stCxn id="72" idx="3"/>
              <a:endCxn id="37" idx="1"/>
            </p:cNvCxnSpPr>
            <p:nvPr/>
          </p:nvCxnSpPr>
          <p:spPr>
            <a:xfrm>
              <a:off x="3089839" y="3750206"/>
              <a:ext cx="258853" cy="0"/>
            </a:xfrm>
            <a:prstGeom prst="straightConnector1">
              <a:avLst/>
            </a:prstGeom>
            <a:ln w="9525">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151" name="Elbow Connector 76"/>
            <p:cNvCxnSpPr>
              <a:stCxn id="68" idx="3"/>
              <a:endCxn id="38" idx="1"/>
            </p:cNvCxnSpPr>
            <p:nvPr/>
          </p:nvCxnSpPr>
          <p:spPr>
            <a:xfrm>
              <a:off x="3089839" y="4051552"/>
              <a:ext cx="258853" cy="0"/>
            </a:xfrm>
            <a:prstGeom prst="straightConnector1">
              <a:avLst/>
            </a:prstGeom>
            <a:ln w="9525">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154" name="Elbow Connector 76"/>
            <p:cNvCxnSpPr>
              <a:stCxn id="64" idx="3"/>
              <a:endCxn id="39" idx="1"/>
            </p:cNvCxnSpPr>
            <p:nvPr/>
          </p:nvCxnSpPr>
          <p:spPr>
            <a:xfrm>
              <a:off x="3089839" y="4352897"/>
              <a:ext cx="258853" cy="0"/>
            </a:xfrm>
            <a:prstGeom prst="straightConnector1">
              <a:avLst/>
            </a:prstGeom>
            <a:solidFill>
              <a:schemeClr val="accent3">
                <a:lumMod val="20000"/>
                <a:lumOff val="80000"/>
              </a:schemeClr>
            </a:solidFill>
            <a:ln w="9525">
              <a:solidFill>
                <a:schemeClr val="bg1">
                  <a:lumMod val="65000"/>
                </a:schemeClr>
              </a:solidFill>
            </a:ln>
            <a:effectLst/>
          </p:spPr>
          <p:style>
            <a:lnRef idx="1">
              <a:schemeClr val="accent1"/>
            </a:lnRef>
            <a:fillRef idx="3">
              <a:schemeClr val="accent1"/>
            </a:fillRef>
            <a:effectRef idx="2">
              <a:schemeClr val="accent1"/>
            </a:effectRef>
            <a:fontRef idx="minor">
              <a:schemeClr val="lt1"/>
            </a:fontRef>
          </p:style>
        </p:cxnSp>
        <p:cxnSp>
          <p:nvCxnSpPr>
            <p:cNvPr id="157" name="Elbow Connector 76"/>
            <p:cNvCxnSpPr>
              <a:stCxn id="70" idx="3"/>
              <a:endCxn id="40" idx="1"/>
            </p:cNvCxnSpPr>
            <p:nvPr/>
          </p:nvCxnSpPr>
          <p:spPr>
            <a:xfrm>
              <a:off x="3089839" y="4654242"/>
              <a:ext cx="258853" cy="0"/>
            </a:xfrm>
            <a:prstGeom prst="straightConnector1">
              <a:avLst/>
            </a:prstGeom>
            <a:solidFill>
              <a:schemeClr val="accent3">
                <a:lumMod val="20000"/>
                <a:lumOff val="80000"/>
              </a:schemeClr>
            </a:solidFill>
            <a:ln w="9525">
              <a:solidFill>
                <a:schemeClr val="bg1">
                  <a:lumMod val="65000"/>
                </a:schemeClr>
              </a:solidFill>
            </a:ln>
            <a:effectLst/>
          </p:spPr>
          <p:style>
            <a:lnRef idx="1">
              <a:schemeClr val="accent1"/>
            </a:lnRef>
            <a:fillRef idx="3">
              <a:schemeClr val="accent1"/>
            </a:fillRef>
            <a:effectRef idx="2">
              <a:schemeClr val="accent1"/>
            </a:effectRef>
            <a:fontRef idx="minor">
              <a:schemeClr val="lt1"/>
            </a:fontRef>
          </p:style>
        </p:cxnSp>
        <p:cxnSp>
          <p:nvCxnSpPr>
            <p:cNvPr id="160" name="Elbow Connector 76"/>
            <p:cNvCxnSpPr>
              <a:stCxn id="67" idx="3"/>
              <a:endCxn id="41" idx="1"/>
            </p:cNvCxnSpPr>
            <p:nvPr/>
          </p:nvCxnSpPr>
          <p:spPr>
            <a:xfrm>
              <a:off x="3089839" y="4955588"/>
              <a:ext cx="258853" cy="0"/>
            </a:xfrm>
            <a:prstGeom prst="straightConnector1">
              <a:avLst/>
            </a:prstGeom>
            <a:solidFill>
              <a:schemeClr val="accent5">
                <a:lumMod val="10000"/>
                <a:lumOff val="90000"/>
              </a:schemeClr>
            </a:solidFill>
            <a:ln w="9525">
              <a:solidFill>
                <a:schemeClr val="bg1">
                  <a:lumMod val="65000"/>
                </a:schemeClr>
              </a:solidFill>
            </a:ln>
            <a:effectLst/>
          </p:spPr>
          <p:style>
            <a:lnRef idx="1">
              <a:schemeClr val="accent1"/>
            </a:lnRef>
            <a:fillRef idx="3">
              <a:schemeClr val="accent1"/>
            </a:fillRef>
            <a:effectRef idx="2">
              <a:schemeClr val="accent1"/>
            </a:effectRef>
            <a:fontRef idx="minor">
              <a:schemeClr val="lt1"/>
            </a:fontRef>
          </p:style>
        </p:cxnSp>
        <p:cxnSp>
          <p:nvCxnSpPr>
            <p:cNvPr id="163" name="Elbow Connector 76"/>
            <p:cNvCxnSpPr>
              <a:stCxn id="67" idx="3"/>
              <a:endCxn id="42" idx="1"/>
            </p:cNvCxnSpPr>
            <p:nvPr/>
          </p:nvCxnSpPr>
          <p:spPr>
            <a:xfrm>
              <a:off x="3089839" y="4955588"/>
              <a:ext cx="258853" cy="301345"/>
            </a:xfrm>
            <a:prstGeom prst="bentConnector3">
              <a:avLst>
                <a:gd name="adj1" fmla="val 50000"/>
              </a:avLst>
            </a:prstGeom>
            <a:solidFill>
              <a:schemeClr val="accent5">
                <a:lumMod val="10000"/>
                <a:lumOff val="90000"/>
              </a:schemeClr>
            </a:solidFill>
            <a:ln w="9525">
              <a:solidFill>
                <a:schemeClr val="bg1">
                  <a:lumMod val="65000"/>
                </a:schemeClr>
              </a:solidFill>
            </a:ln>
            <a:effectLst/>
          </p:spPr>
          <p:style>
            <a:lnRef idx="1">
              <a:schemeClr val="accent1"/>
            </a:lnRef>
            <a:fillRef idx="3">
              <a:schemeClr val="accent1"/>
            </a:fillRef>
            <a:effectRef idx="2">
              <a:schemeClr val="accent1"/>
            </a:effectRef>
            <a:fontRef idx="minor">
              <a:schemeClr val="lt1"/>
            </a:fontRef>
          </p:style>
        </p:cxnSp>
        <p:cxnSp>
          <p:nvCxnSpPr>
            <p:cNvPr id="166" name="Elbow Connector 76"/>
            <p:cNvCxnSpPr>
              <a:stCxn id="67" idx="3"/>
              <a:endCxn id="43" idx="1"/>
            </p:cNvCxnSpPr>
            <p:nvPr/>
          </p:nvCxnSpPr>
          <p:spPr>
            <a:xfrm>
              <a:off x="3089839" y="4955588"/>
              <a:ext cx="258853" cy="602691"/>
            </a:xfrm>
            <a:prstGeom prst="bentConnector3">
              <a:avLst>
                <a:gd name="adj1" fmla="val 50000"/>
              </a:avLst>
            </a:prstGeom>
            <a:solidFill>
              <a:schemeClr val="accent5">
                <a:lumMod val="10000"/>
                <a:lumOff val="90000"/>
              </a:schemeClr>
            </a:solidFill>
            <a:ln w="9525">
              <a:solidFill>
                <a:schemeClr val="bg1">
                  <a:lumMod val="65000"/>
                </a:schemeClr>
              </a:solidFill>
            </a:ln>
            <a:effectLst/>
          </p:spPr>
          <p:style>
            <a:lnRef idx="1">
              <a:schemeClr val="accent1"/>
            </a:lnRef>
            <a:fillRef idx="3">
              <a:schemeClr val="accent1"/>
            </a:fillRef>
            <a:effectRef idx="2">
              <a:schemeClr val="accent1"/>
            </a:effectRef>
            <a:fontRef idx="minor">
              <a:schemeClr val="lt1"/>
            </a:fontRef>
          </p:style>
        </p:cxnSp>
        <p:cxnSp>
          <p:nvCxnSpPr>
            <p:cNvPr id="169" name="Elbow Connector 76"/>
            <p:cNvCxnSpPr>
              <a:stCxn id="73" idx="3"/>
              <a:endCxn id="44" idx="1"/>
            </p:cNvCxnSpPr>
            <p:nvPr/>
          </p:nvCxnSpPr>
          <p:spPr>
            <a:xfrm>
              <a:off x="3089839" y="5859624"/>
              <a:ext cx="258853" cy="0"/>
            </a:xfrm>
            <a:prstGeom prst="straightConnector1">
              <a:avLst/>
            </a:prstGeom>
            <a:solidFill>
              <a:schemeClr val="accent5">
                <a:lumMod val="10000"/>
                <a:lumOff val="90000"/>
              </a:schemeClr>
            </a:solidFill>
            <a:ln w="9525">
              <a:solidFill>
                <a:schemeClr val="bg1">
                  <a:lumMod val="65000"/>
                </a:schemeClr>
              </a:solidFill>
            </a:ln>
            <a:effectLst/>
          </p:spPr>
          <p:style>
            <a:lnRef idx="1">
              <a:schemeClr val="accent1"/>
            </a:lnRef>
            <a:fillRef idx="3">
              <a:schemeClr val="accent1"/>
            </a:fillRef>
            <a:effectRef idx="2">
              <a:schemeClr val="accent1"/>
            </a:effectRef>
            <a:fontRef idx="minor">
              <a:schemeClr val="lt1"/>
            </a:fontRef>
          </p:style>
        </p:cxnSp>
        <p:cxnSp>
          <p:nvCxnSpPr>
            <p:cNvPr id="172" name="Elbow Connector 76"/>
            <p:cNvCxnSpPr>
              <a:stCxn id="73" idx="3"/>
              <a:endCxn id="45" idx="1"/>
            </p:cNvCxnSpPr>
            <p:nvPr/>
          </p:nvCxnSpPr>
          <p:spPr>
            <a:xfrm>
              <a:off x="3089839" y="5859624"/>
              <a:ext cx="258853" cy="301351"/>
            </a:xfrm>
            <a:prstGeom prst="bentConnector3">
              <a:avLst>
                <a:gd name="adj1" fmla="val 50000"/>
              </a:avLst>
            </a:prstGeom>
            <a:solidFill>
              <a:schemeClr val="accent5">
                <a:lumMod val="10000"/>
                <a:lumOff val="90000"/>
              </a:schemeClr>
            </a:solidFill>
            <a:ln w="9525">
              <a:solidFill>
                <a:schemeClr val="bg1">
                  <a:lumMod val="65000"/>
                </a:schemeClr>
              </a:solidFill>
            </a:ln>
            <a:effectLst/>
          </p:spPr>
          <p:style>
            <a:lnRef idx="1">
              <a:schemeClr val="accent1"/>
            </a:lnRef>
            <a:fillRef idx="3">
              <a:schemeClr val="accent1"/>
            </a:fillRef>
            <a:effectRef idx="2">
              <a:schemeClr val="accent1"/>
            </a:effectRef>
            <a:fontRef idx="minor">
              <a:schemeClr val="lt1"/>
            </a:fontRef>
          </p:style>
        </p:cxnSp>
        <p:cxnSp>
          <p:nvCxnSpPr>
            <p:cNvPr id="221" name="Elbow Connector 76"/>
            <p:cNvCxnSpPr>
              <a:stCxn id="9" idx="2"/>
              <a:endCxn id="10" idx="1"/>
            </p:cNvCxnSpPr>
            <p:nvPr/>
          </p:nvCxnSpPr>
          <p:spPr>
            <a:xfrm rot="16200000" flipH="1">
              <a:off x="1224792" y="1658806"/>
              <a:ext cx="342731" cy="223923"/>
            </a:xfrm>
            <a:prstGeom prst="bentConnector2">
              <a:avLst/>
            </a:prstGeom>
            <a:ln w="9525">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24" name="Elbow Connector 76"/>
            <p:cNvCxnSpPr>
              <a:stCxn id="9" idx="2"/>
              <a:endCxn id="12" idx="1"/>
            </p:cNvCxnSpPr>
            <p:nvPr/>
          </p:nvCxnSpPr>
          <p:spPr>
            <a:xfrm rot="16200000" flipH="1">
              <a:off x="772774" y="2110824"/>
              <a:ext cx="1246767" cy="223923"/>
            </a:xfrm>
            <a:prstGeom prst="bentConnector2">
              <a:avLst/>
            </a:prstGeom>
            <a:ln w="9525">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29" name="Elbow Connector 76"/>
            <p:cNvCxnSpPr>
              <a:stCxn id="9" idx="2"/>
              <a:endCxn id="13" idx="1"/>
            </p:cNvCxnSpPr>
            <p:nvPr/>
          </p:nvCxnSpPr>
          <p:spPr>
            <a:xfrm rot="16200000" flipH="1">
              <a:off x="471428" y="2412170"/>
              <a:ext cx="1849458" cy="223923"/>
            </a:xfrm>
            <a:prstGeom prst="bentConnector2">
              <a:avLst/>
            </a:prstGeom>
            <a:ln w="9525">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32" name="Elbow Connector 76"/>
            <p:cNvCxnSpPr>
              <a:stCxn id="9" idx="2"/>
              <a:endCxn id="15" idx="1"/>
            </p:cNvCxnSpPr>
            <p:nvPr/>
          </p:nvCxnSpPr>
          <p:spPr>
            <a:xfrm rot="16200000" flipH="1">
              <a:off x="170083" y="2713515"/>
              <a:ext cx="2452149" cy="223923"/>
            </a:xfrm>
            <a:prstGeom prst="bentConnector2">
              <a:avLst/>
            </a:prstGeom>
            <a:ln w="9525">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35" name="Elbow Connector 76"/>
            <p:cNvCxnSpPr>
              <a:stCxn id="9" idx="2"/>
              <a:endCxn id="11" idx="1"/>
            </p:cNvCxnSpPr>
            <p:nvPr/>
          </p:nvCxnSpPr>
          <p:spPr>
            <a:xfrm rot="16200000" flipH="1">
              <a:off x="19410" y="2864188"/>
              <a:ext cx="2753494" cy="223923"/>
            </a:xfrm>
            <a:prstGeom prst="bentConnector2">
              <a:avLst/>
            </a:prstGeom>
            <a:ln w="9525">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238" name="Elbow Connector 76"/>
            <p:cNvCxnSpPr>
              <a:stCxn id="9" idx="2"/>
              <a:endCxn id="14" idx="1"/>
            </p:cNvCxnSpPr>
            <p:nvPr/>
          </p:nvCxnSpPr>
          <p:spPr>
            <a:xfrm rot="16200000" flipH="1">
              <a:off x="-281935" y="3165533"/>
              <a:ext cx="3356185" cy="223923"/>
            </a:xfrm>
            <a:prstGeom prst="bentConnector2">
              <a:avLst/>
            </a:prstGeom>
            <a:ln w="9525">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cxnSp>
          <p:nvCxnSpPr>
            <p:cNvPr id="322" name="Elbow Connector 76"/>
            <p:cNvCxnSpPr>
              <a:stCxn id="9" idx="2"/>
              <a:endCxn id="121" idx="1"/>
            </p:cNvCxnSpPr>
            <p:nvPr/>
          </p:nvCxnSpPr>
          <p:spPr>
            <a:xfrm rot="16200000" flipH="1">
              <a:off x="923446" y="1960152"/>
              <a:ext cx="945422" cy="223923"/>
            </a:xfrm>
            <a:prstGeom prst="bentConnector2">
              <a:avLst/>
            </a:prstGeom>
            <a:ln w="9525">
              <a:solidFill>
                <a:schemeClr val="bg1">
                  <a:lumMod val="65000"/>
                </a:schemeClr>
              </a:solidFill>
            </a:ln>
            <a:effectLst/>
          </p:spPr>
          <p:style>
            <a:lnRef idx="2">
              <a:schemeClr val="accent1"/>
            </a:lnRef>
            <a:fillRef idx="0">
              <a:schemeClr val="accent1"/>
            </a:fillRef>
            <a:effectRef idx="1">
              <a:schemeClr val="accent1"/>
            </a:effectRef>
            <a:fontRef idx="minor">
              <a:schemeClr val="tx1"/>
            </a:fontRef>
          </p:style>
        </p:cxnSp>
        <p:sp>
          <p:nvSpPr>
            <p:cNvPr id="416" name="Rectangle 415"/>
            <p:cNvSpPr/>
            <p:nvPr/>
          </p:nvSpPr>
          <p:spPr>
            <a:xfrm>
              <a:off x="1465738" y="1782932"/>
              <a:ext cx="889154" cy="3331856"/>
            </a:xfrm>
            <a:prstGeom prst="rect">
              <a:avLst/>
            </a:prstGeom>
            <a:noFill/>
            <a:ln w="28575">
              <a:solidFill>
                <a:srgbClr val="C00000"/>
              </a:solidFill>
              <a:prstDash val="sysDot"/>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ko-KR" altLang="en-US"/>
            </a:p>
          </p:txBody>
        </p:sp>
        <p:sp>
          <p:nvSpPr>
            <p:cNvPr id="421" name="Rectangle 420"/>
            <p:cNvSpPr/>
            <p:nvPr/>
          </p:nvSpPr>
          <p:spPr>
            <a:xfrm>
              <a:off x="3307032" y="1790207"/>
              <a:ext cx="2532961" cy="4522695"/>
            </a:xfrm>
            <a:prstGeom prst="rect">
              <a:avLst/>
            </a:prstGeom>
            <a:noFill/>
            <a:ln w="28575">
              <a:solidFill>
                <a:srgbClr val="C00000"/>
              </a:solidFill>
              <a:prstDash val="sysDot"/>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ko-KR" altLang="en-US" b="0"/>
            </a:p>
          </p:txBody>
        </p:sp>
        <p:sp>
          <p:nvSpPr>
            <p:cNvPr id="423" name="Rectangle 422"/>
            <p:cNvSpPr/>
            <p:nvPr/>
          </p:nvSpPr>
          <p:spPr>
            <a:xfrm>
              <a:off x="1508118" y="1831640"/>
              <a:ext cx="4287470" cy="2330401"/>
            </a:xfrm>
            <a:prstGeom prst="rect">
              <a:avLst/>
            </a:prstGeom>
            <a:noFill/>
            <a:ln w="28575">
              <a:solidFill>
                <a:srgbClr val="C00000"/>
              </a:solidFill>
              <a:prstDash val="sysDot"/>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ko-KR" altLang="en-US"/>
            </a:p>
          </p:txBody>
        </p:sp>
      </p:grpSp>
      <p:sp>
        <p:nvSpPr>
          <p:cNvPr id="426" name="Rectangle 425"/>
          <p:cNvSpPr/>
          <p:nvPr/>
        </p:nvSpPr>
        <p:spPr>
          <a:xfrm>
            <a:off x="776288" y="1351128"/>
            <a:ext cx="5242375" cy="5030622"/>
          </a:xfrm>
          <a:prstGeom prst="rect">
            <a:avLst/>
          </a:prstGeom>
          <a:no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ko-KR" altLang="en-US"/>
          </a:p>
        </p:txBody>
      </p:sp>
      <p:sp>
        <p:nvSpPr>
          <p:cNvPr id="428" name="Rectangle 427"/>
          <p:cNvSpPr/>
          <p:nvPr/>
        </p:nvSpPr>
        <p:spPr>
          <a:xfrm>
            <a:off x="2616652" y="1212628"/>
            <a:ext cx="1561646" cy="276999"/>
          </a:xfrm>
          <a:prstGeom prst="rect">
            <a:avLst/>
          </a:prstGeom>
          <a:solidFill>
            <a:schemeClr val="bg1"/>
          </a:solidFill>
        </p:spPr>
        <p:txBody>
          <a:bodyPr wrap="none" anchor="ctr">
            <a:spAutoFit/>
          </a:bodyPr>
          <a:lstStyle/>
          <a:p>
            <a:pPr algn="ctr">
              <a:spcAft>
                <a:spcPts val="600"/>
              </a:spcAft>
            </a:pPr>
            <a:r>
              <a:rPr lang="en-US" altLang="ko-KR" sz="1200" dirty="0" smtClean="0">
                <a:solidFill>
                  <a:schemeClr val="tx1"/>
                </a:solidFill>
                <a:latin typeface="Arial" pitchFamily="34" charset="0"/>
                <a:cs typeface="Arial" pitchFamily="34" charset="0"/>
              </a:rPr>
              <a:t>Regional Structure</a:t>
            </a:r>
            <a:endParaRPr lang="en-US" altLang="ko-KR" sz="1200" dirty="0">
              <a:solidFill>
                <a:schemeClr val="tx1"/>
              </a:solidFill>
              <a:latin typeface="Arial" pitchFamily="34" charset="0"/>
              <a:cs typeface="Arial" pitchFamily="34" charset="0"/>
            </a:endParaRPr>
          </a:p>
        </p:txBody>
      </p:sp>
      <p:sp>
        <p:nvSpPr>
          <p:cNvPr id="429" name="Isosceles Triangle 428"/>
          <p:cNvSpPr/>
          <p:nvPr/>
        </p:nvSpPr>
        <p:spPr>
          <a:xfrm rot="5400000">
            <a:off x="5104263" y="3771036"/>
            <a:ext cx="2292823" cy="190806"/>
          </a:xfrm>
          <a:prstGeom prst="triangle">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39601001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tLang="ko-KR" dirty="0"/>
              <a:t>Architecture </a:t>
            </a:r>
            <a:r>
              <a:rPr lang="en-US" altLang="ko-KR" dirty="0" smtClean="0"/>
              <a:t>Verticals</a:t>
            </a:r>
            <a:endParaRPr lang="ko-KR" altLang="en-US" dirty="0"/>
          </a:p>
        </p:txBody>
      </p:sp>
      <p:sp>
        <p:nvSpPr>
          <p:cNvPr id="3" name="Text Placeholder 2"/>
          <p:cNvSpPr>
            <a:spLocks noGrp="1"/>
          </p:cNvSpPr>
          <p:nvPr>
            <p:ph type="body" sz="quarter" idx="10"/>
          </p:nvPr>
        </p:nvSpPr>
        <p:spPr/>
        <p:txBody>
          <a:bodyPr/>
          <a:lstStyle/>
          <a:p>
            <a:endParaRPr lang="ko-KR" altLang="en-US"/>
          </a:p>
        </p:txBody>
      </p:sp>
    </p:spTree>
    <p:extLst>
      <p:ext uri="{BB962C8B-B14F-4D97-AF65-F5344CB8AC3E}">
        <p14:creationId xmlns:p14="http://schemas.microsoft.com/office/powerpoint/2010/main" val="7299565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
            </p:custDataLs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4645" name="think-cell Slide" r:id="rId6" imgW="270" imgH="270" progId="TCLayout.ActiveDocument.1">
                  <p:embed/>
                </p:oleObj>
              </mc:Choice>
              <mc:Fallback>
                <p:oleObj name="think-cell Slide" r:id="rId6" imgW="270" imgH="270" progId="TCLayout.ActiveDocument.1">
                  <p:embed/>
                  <p:pic>
                    <p:nvPicPr>
                      <p:cNvPr id="0" name=""/>
                      <p:cNvPicPr/>
                      <p:nvPr/>
                    </p:nvPicPr>
                    <p:blipFill>
                      <a:blip r:embed="rId7"/>
                      <a:stretch>
                        <a:fillRect/>
                      </a:stretch>
                    </p:blipFill>
                    <p:spPr>
                      <a:xfrm>
                        <a:off x="0" y="0"/>
                        <a:ext cx="158750" cy="158750"/>
                      </a:xfrm>
                      <a:prstGeom prst="rect">
                        <a:avLst/>
                      </a:prstGeom>
                    </p:spPr>
                  </p:pic>
                </p:oleObj>
              </mc:Fallback>
            </mc:AlternateContent>
          </a:graphicData>
        </a:graphic>
      </p:graphicFrame>
      <p:sp>
        <p:nvSpPr>
          <p:cNvPr id="2" name="Titre 1"/>
          <p:cNvSpPr>
            <a:spLocks noGrp="1"/>
          </p:cNvSpPr>
          <p:nvPr>
            <p:ph type="title"/>
            <p:custDataLst>
              <p:tags r:id="rId3"/>
            </p:custDataLst>
          </p:nvPr>
        </p:nvSpPr>
        <p:spPr/>
        <p:txBody>
          <a:bodyPr>
            <a:normAutofit/>
          </a:bodyPr>
          <a:lstStyle/>
          <a:p>
            <a:r>
              <a:rPr lang="en-US" altLang="ko-KR" dirty="0" smtClean="0"/>
              <a:t>AXA </a:t>
            </a:r>
            <a:r>
              <a:rPr lang="en-US" altLang="ko-KR" dirty="0"/>
              <a:t>Asia Target Architecture Blueprint </a:t>
            </a:r>
            <a:r>
              <a:rPr lang="en-US" altLang="ko-KR" dirty="0" smtClean="0"/>
              <a:t>2016-2020+: Health Claims</a:t>
            </a:r>
            <a:endParaRPr lang="en-US" altLang="ko-KR" dirty="0"/>
          </a:p>
        </p:txBody>
      </p:sp>
      <p:sp>
        <p:nvSpPr>
          <p:cNvPr id="3" name="Espace réservé du numéro de diapositive 2"/>
          <p:cNvSpPr>
            <a:spLocks noGrp="1"/>
          </p:cNvSpPr>
          <p:nvPr>
            <p:ph type="sldNum" sz="quarter" idx="4"/>
            <p:custDataLst>
              <p:tags r:id="rId4"/>
            </p:custDataLst>
          </p:nvPr>
        </p:nvSpPr>
        <p:spPr/>
        <p:txBody>
          <a:bodyPr/>
          <a:lstStyle/>
          <a:p>
            <a:pPr>
              <a:defRPr/>
            </a:pPr>
            <a:fld id="{B3FDAA44-EDE0-4090-9BA4-4F03F87F064E}" type="slidenum">
              <a:rPr lang="fr-FR" smtClean="0">
                <a:latin typeface="+mj-lt"/>
              </a:rPr>
              <a:pPr>
                <a:defRPr/>
              </a:pPr>
              <a:t>4</a:t>
            </a:fld>
            <a:endParaRPr lang="fr-FR" dirty="0">
              <a:latin typeface="+mj-lt"/>
            </a:endParaRPr>
          </a:p>
        </p:txBody>
      </p:sp>
      <p:grpSp>
        <p:nvGrpSpPr>
          <p:cNvPr id="6" name="Group 5"/>
          <p:cNvGrpSpPr/>
          <p:nvPr/>
        </p:nvGrpSpPr>
        <p:grpSpPr>
          <a:xfrm>
            <a:off x="8229600" y="214881"/>
            <a:ext cx="900113" cy="494732"/>
            <a:chOff x="8039906" y="266362"/>
            <a:chExt cx="1089807" cy="410820"/>
          </a:xfrm>
        </p:grpSpPr>
        <p:sp>
          <p:nvSpPr>
            <p:cNvPr id="295" name="Rectangle 294"/>
            <p:cNvSpPr/>
            <p:nvPr/>
          </p:nvSpPr>
          <p:spPr>
            <a:xfrm>
              <a:off x="8039906" y="266362"/>
              <a:ext cx="1089807" cy="120458"/>
            </a:xfrm>
            <a:prstGeom prst="rect">
              <a:avLst/>
            </a:prstGeom>
            <a:solidFill>
              <a:schemeClr val="bg1">
                <a:lumMod val="50000"/>
              </a:schemeClr>
            </a:solidFill>
            <a:ln w="6350">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700" dirty="0" smtClean="0">
                  <a:solidFill>
                    <a:schemeClr val="bg1"/>
                  </a:solidFill>
                </a:rPr>
                <a:t>CORE</a:t>
              </a:r>
              <a:endParaRPr lang="en-US" sz="700" dirty="0">
                <a:solidFill>
                  <a:schemeClr val="bg1"/>
                </a:solidFill>
              </a:endParaRPr>
            </a:p>
          </p:txBody>
        </p:sp>
        <p:sp>
          <p:nvSpPr>
            <p:cNvPr id="296" name="Rectangle 295"/>
            <p:cNvSpPr/>
            <p:nvPr/>
          </p:nvSpPr>
          <p:spPr>
            <a:xfrm>
              <a:off x="8039906" y="411543"/>
              <a:ext cx="1089807" cy="120458"/>
            </a:xfrm>
            <a:prstGeom prst="rect">
              <a:avLst/>
            </a:prstGeom>
            <a:solidFill>
              <a:srgbClr val="92D050"/>
            </a:solidFill>
            <a:ln w="6350">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700" dirty="0" smtClean="0">
                  <a:solidFill>
                    <a:schemeClr val="bg1"/>
                  </a:solidFill>
                </a:rPr>
                <a:t>Interface</a:t>
              </a:r>
              <a:endParaRPr lang="en-US" sz="700" dirty="0">
                <a:solidFill>
                  <a:schemeClr val="bg1"/>
                </a:solidFill>
              </a:endParaRPr>
            </a:p>
          </p:txBody>
        </p:sp>
        <p:sp>
          <p:nvSpPr>
            <p:cNvPr id="297" name="Rectangle 296"/>
            <p:cNvSpPr/>
            <p:nvPr/>
          </p:nvSpPr>
          <p:spPr>
            <a:xfrm>
              <a:off x="8039906" y="556724"/>
              <a:ext cx="1089807" cy="120458"/>
            </a:xfrm>
            <a:prstGeom prst="rect">
              <a:avLst/>
            </a:prstGeom>
            <a:solidFill>
              <a:srgbClr val="00B050"/>
            </a:solidFill>
            <a:ln w="6350">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700" dirty="0" smtClean="0">
                  <a:solidFill>
                    <a:schemeClr val="bg1"/>
                  </a:solidFill>
                </a:rPr>
                <a:t>Optional Interface</a:t>
              </a:r>
              <a:endParaRPr lang="en-US" sz="700" dirty="0">
                <a:solidFill>
                  <a:schemeClr val="bg1"/>
                </a:solidFill>
              </a:endParaRPr>
            </a:p>
          </p:txBody>
        </p:sp>
      </p:grpSp>
      <p:sp>
        <p:nvSpPr>
          <p:cNvPr id="138" name="Rounded Rectangle 137"/>
          <p:cNvSpPr/>
          <p:nvPr/>
        </p:nvSpPr>
        <p:spPr bwMode="auto">
          <a:xfrm>
            <a:off x="3943713" y="2871190"/>
            <a:ext cx="2217480" cy="1668712"/>
          </a:xfrm>
          <a:prstGeom prst="roundRect">
            <a:avLst>
              <a:gd name="adj" fmla="val 3303"/>
            </a:avLst>
          </a:prstGeom>
          <a:solidFill>
            <a:schemeClr val="bg1">
              <a:lumMod val="20000"/>
              <a:lumOff val="80000"/>
            </a:schemeClr>
          </a:solidFill>
          <a:ln w="19050" cap="flat" cmpd="sng" algn="ctr">
            <a:solidFill>
              <a:schemeClr val="bg1">
                <a:lumMod val="50000"/>
              </a:schemeClr>
            </a:solidFill>
            <a:prstDash val="solid"/>
            <a:round/>
            <a:headEnd type="none" w="med" len="med"/>
            <a:tailEnd type="none" w="med" len="med"/>
          </a:ln>
          <a:effectLst/>
        </p:spPr>
        <p:txBody>
          <a:bodyPr vert="horz" wrap="none" lIns="0" tIns="0" rIns="0" bIns="0" numCol="1" rtlCol="0" anchor="t" anchorCtr="0" compatLnSpc="1">
            <a:prstTxWarp prst="textNoShape">
              <a:avLst/>
            </a:prstTxWarp>
          </a:bodyPr>
          <a:lstStyle/>
          <a:p>
            <a:pPr algn="ctr" defTabSz="912813" eaLnBrk="1" fontAlgn="auto" hangingPunct="1">
              <a:spcBef>
                <a:spcPts val="0"/>
              </a:spcBef>
              <a:spcAft>
                <a:spcPts val="0"/>
              </a:spcAft>
              <a:defRPr/>
            </a:pPr>
            <a:r>
              <a:rPr lang="en-US" sz="700" b="1" i="1" kern="0" dirty="0" smtClean="0">
                <a:solidFill>
                  <a:schemeClr val="accent2">
                    <a:lumMod val="50000"/>
                  </a:schemeClr>
                </a:solidFill>
                <a:ea typeface="MS PGothic" pitchFamily="34" charset="-128"/>
                <a:cs typeface="Arial" panose="020B0604020202020204" pitchFamily="34" charset="0"/>
              </a:rPr>
              <a:t>Core Policy Administration</a:t>
            </a:r>
          </a:p>
        </p:txBody>
      </p:sp>
      <p:sp>
        <p:nvSpPr>
          <p:cNvPr id="139" name="Rounded Rectangle 138"/>
          <p:cNvSpPr/>
          <p:nvPr/>
        </p:nvSpPr>
        <p:spPr bwMode="auto">
          <a:xfrm>
            <a:off x="7069006" y="2871190"/>
            <a:ext cx="2059994" cy="2706584"/>
          </a:xfrm>
          <a:prstGeom prst="roundRect">
            <a:avLst>
              <a:gd name="adj" fmla="val 3477"/>
            </a:avLst>
          </a:prstGeom>
          <a:solidFill>
            <a:schemeClr val="bg1">
              <a:lumMod val="20000"/>
              <a:lumOff val="80000"/>
            </a:schemeClr>
          </a:solidFill>
          <a:ln w="19050" cap="flat" cmpd="sng" algn="ctr">
            <a:solidFill>
              <a:schemeClr val="bg1">
                <a:lumMod val="50000"/>
              </a:schemeClr>
            </a:solidFill>
            <a:prstDash val="solid"/>
            <a:round/>
            <a:headEnd type="none" w="med" len="med"/>
            <a:tailEnd type="none" w="med" len="med"/>
          </a:ln>
          <a:effectLst/>
        </p:spPr>
        <p:txBody>
          <a:bodyPr vert="horz" wrap="none" lIns="0" tIns="0" rIns="0" bIns="0" numCol="1" rtlCol="0" anchor="t" anchorCtr="0" compatLnSpc="1">
            <a:prstTxWarp prst="textNoShape">
              <a:avLst/>
            </a:prstTxWarp>
          </a:bodyPr>
          <a:lstStyle/>
          <a:p>
            <a:pPr algn="ctr" defTabSz="912813" fontAlgn="auto">
              <a:spcBef>
                <a:spcPts val="0"/>
              </a:spcBef>
              <a:spcAft>
                <a:spcPts val="0"/>
              </a:spcAft>
            </a:pPr>
            <a:r>
              <a:rPr lang="en-US" sz="700" i="1" kern="0" dirty="0">
                <a:solidFill>
                  <a:schemeClr val="accent2">
                    <a:lumMod val="50000"/>
                  </a:schemeClr>
                </a:solidFill>
                <a:ea typeface="MS PGothic" pitchFamily="34" charset="-128"/>
                <a:cs typeface="Arial" panose="020B0604020202020204" pitchFamily="34" charset="0"/>
              </a:rPr>
              <a:t>BIG </a:t>
            </a:r>
            <a:r>
              <a:rPr lang="en-US" sz="700" i="1" kern="0" dirty="0" smtClean="0">
                <a:solidFill>
                  <a:schemeClr val="accent2">
                    <a:lumMod val="50000"/>
                  </a:schemeClr>
                </a:solidFill>
                <a:ea typeface="MS PGothic" pitchFamily="34" charset="-128"/>
                <a:cs typeface="Arial" panose="020B0604020202020204" pitchFamily="34" charset="0"/>
              </a:rPr>
              <a:t>DATA</a:t>
            </a:r>
            <a:endParaRPr lang="en-US" sz="700" i="1" kern="0" dirty="0">
              <a:solidFill>
                <a:schemeClr val="accent2">
                  <a:lumMod val="50000"/>
                </a:schemeClr>
              </a:solidFill>
              <a:ea typeface="MS PGothic" pitchFamily="34" charset="-128"/>
              <a:cs typeface="Arial" panose="020B0604020202020204" pitchFamily="34" charset="0"/>
            </a:endParaRPr>
          </a:p>
        </p:txBody>
      </p:sp>
      <p:sp>
        <p:nvSpPr>
          <p:cNvPr id="140" name="Rounded Rectangle 139"/>
          <p:cNvSpPr/>
          <p:nvPr/>
        </p:nvSpPr>
        <p:spPr bwMode="auto">
          <a:xfrm>
            <a:off x="777799" y="2455401"/>
            <a:ext cx="6965570" cy="218483"/>
          </a:xfrm>
          <a:prstGeom prst="roundRect">
            <a:avLst>
              <a:gd name="adj" fmla="val 11399"/>
            </a:avLst>
          </a:prstGeom>
          <a:solidFill>
            <a:srgbClr val="92D050"/>
          </a:solidFill>
          <a:ln w="19050" cap="flat" cmpd="sng" algn="ctr">
            <a:solidFill>
              <a:schemeClr val="bg1">
                <a:lumMod val="5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defTabSz="912813" eaLnBrk="1" fontAlgn="auto" hangingPunct="1">
              <a:spcBef>
                <a:spcPts val="0"/>
              </a:spcBef>
              <a:spcAft>
                <a:spcPts val="0"/>
              </a:spcAft>
              <a:defRPr/>
            </a:pPr>
            <a:r>
              <a:rPr lang="en-US" sz="700" b="1" i="1" kern="0" dirty="0" smtClean="0">
                <a:solidFill>
                  <a:schemeClr val="tx2">
                    <a:lumMod val="90000"/>
                    <a:lumOff val="10000"/>
                  </a:schemeClr>
                </a:solidFill>
                <a:ea typeface="MS PGothic" pitchFamily="34" charset="-128"/>
                <a:cs typeface="Arial" panose="020B0604020202020204" pitchFamily="34" charset="0"/>
              </a:rPr>
              <a:t>API Integration of 360 View of the Customer</a:t>
            </a:r>
          </a:p>
        </p:txBody>
      </p:sp>
      <p:sp>
        <p:nvSpPr>
          <p:cNvPr id="141" name="Rounded Rectangle 140"/>
          <p:cNvSpPr/>
          <p:nvPr/>
        </p:nvSpPr>
        <p:spPr bwMode="auto">
          <a:xfrm>
            <a:off x="785167" y="868336"/>
            <a:ext cx="2598087" cy="217575"/>
          </a:xfrm>
          <a:prstGeom prst="roundRect">
            <a:avLst>
              <a:gd name="adj" fmla="val 8148"/>
            </a:avLst>
          </a:prstGeom>
          <a:solidFill>
            <a:srgbClr val="4B91CD">
              <a:lumMod val="50000"/>
            </a:srgb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algn="ctr" eaLnBrk="1" fontAlgn="auto" hangingPunct="1">
              <a:spcBef>
                <a:spcPts val="0"/>
              </a:spcBef>
              <a:spcAft>
                <a:spcPts val="0"/>
              </a:spcAft>
              <a:defRPr/>
            </a:pPr>
            <a:r>
              <a:rPr lang="en-US" altLang="ko-KR" sz="800" i="1" kern="0">
                <a:solidFill>
                  <a:srgbClr val="4B91CD">
                    <a:lumMod val="20000"/>
                    <a:lumOff val="80000"/>
                  </a:srgbClr>
                </a:solidFill>
                <a:cs typeface="Arial" panose="020B0604020202020204" pitchFamily="34" charset="0"/>
              </a:rPr>
              <a:t>Distribution</a:t>
            </a:r>
            <a:endParaRPr lang="en-US" altLang="ko-KR" sz="800" i="1" kern="0" dirty="0">
              <a:solidFill>
                <a:srgbClr val="4B91CD">
                  <a:lumMod val="20000"/>
                  <a:lumOff val="80000"/>
                </a:srgbClr>
              </a:solidFill>
              <a:cs typeface="Arial" panose="020B0604020202020204" pitchFamily="34" charset="0"/>
            </a:endParaRPr>
          </a:p>
        </p:txBody>
      </p:sp>
      <p:sp>
        <p:nvSpPr>
          <p:cNvPr id="143" name="Rounded Rectangle 142"/>
          <p:cNvSpPr/>
          <p:nvPr/>
        </p:nvSpPr>
        <p:spPr bwMode="auto">
          <a:xfrm>
            <a:off x="777800" y="1151817"/>
            <a:ext cx="2605454" cy="1127242"/>
          </a:xfrm>
          <a:prstGeom prst="roundRect">
            <a:avLst>
              <a:gd name="adj" fmla="val 2828"/>
            </a:avLst>
          </a:prstGeom>
          <a:solidFill>
            <a:schemeClr val="bg1">
              <a:lumMod val="20000"/>
              <a:lumOff val="80000"/>
            </a:schemeClr>
          </a:solidFill>
          <a:ln w="19050" cap="flat" cmpd="sng" algn="ctr">
            <a:solidFill>
              <a:schemeClr val="bg1">
                <a:lumMod val="50000"/>
              </a:schemeClr>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eaLnBrk="1" fontAlgn="auto" hangingPunct="1">
              <a:spcBef>
                <a:spcPts val="0"/>
              </a:spcBef>
              <a:spcAft>
                <a:spcPts val="0"/>
              </a:spcAft>
              <a:defRPr/>
            </a:pPr>
            <a:endParaRPr lang="en-US" sz="600" kern="0" smtClean="0">
              <a:solidFill>
                <a:schemeClr val="bg1">
                  <a:lumMod val="50000"/>
                </a:schemeClr>
              </a:solidFill>
              <a:cs typeface="Arial" panose="020B0604020202020204" pitchFamily="34" charset="0"/>
            </a:endParaRPr>
          </a:p>
        </p:txBody>
      </p:sp>
      <p:sp>
        <p:nvSpPr>
          <p:cNvPr id="144" name="Rounded Rectangle 143"/>
          <p:cNvSpPr/>
          <p:nvPr/>
        </p:nvSpPr>
        <p:spPr bwMode="auto">
          <a:xfrm>
            <a:off x="819623" y="1208464"/>
            <a:ext cx="667713" cy="690186"/>
          </a:xfrm>
          <a:prstGeom prst="roundRect">
            <a:avLst>
              <a:gd name="adj" fmla="val 4387"/>
            </a:avLst>
          </a:prstGeom>
          <a:solidFill>
            <a:schemeClr val="bg1">
              <a:lumMod val="20000"/>
              <a:lumOff val="80000"/>
            </a:schemeClr>
          </a:solidFill>
          <a:ln w="6350" cap="flat" cmpd="sng" algn="ctr">
            <a:solidFill>
              <a:schemeClr val="bg1">
                <a:lumMod val="50000"/>
              </a:schemeClr>
            </a:solidFill>
            <a:prstDash val="solid"/>
            <a:round/>
            <a:headEnd type="none" w="med" len="med"/>
            <a:tailEnd type="none" w="med" len="med"/>
          </a:ln>
          <a:effectLst/>
        </p:spPr>
        <p:txBody>
          <a:bodyPr vert="horz" wrap="none" lIns="0" tIns="0" rIns="0" bIns="0" numCol="1" rtlCol="0" anchor="t" anchorCtr="0" compatLnSpc="1">
            <a:prstTxWarp prst="textNoShape">
              <a:avLst/>
            </a:prstTxWarp>
          </a:bodyPr>
          <a:lstStyle/>
          <a:p>
            <a:pPr algn="ctr" defTabSz="912813" eaLnBrk="1" fontAlgn="auto" hangingPunct="1">
              <a:spcBef>
                <a:spcPts val="0"/>
              </a:spcBef>
              <a:spcAft>
                <a:spcPts val="0"/>
              </a:spcAft>
              <a:defRPr/>
            </a:pPr>
            <a:r>
              <a:rPr lang="en-US" sz="600" b="1" i="1" kern="0" dirty="0" smtClean="0">
                <a:solidFill>
                  <a:schemeClr val="accent6">
                    <a:lumMod val="50000"/>
                  </a:schemeClr>
                </a:solidFill>
                <a:ea typeface="MS PGothic" pitchFamily="34" charset="-128"/>
                <a:cs typeface="Arial" panose="020B0604020202020204" pitchFamily="34" charset="0"/>
              </a:rPr>
              <a:t>Partner Solution</a:t>
            </a:r>
          </a:p>
          <a:p>
            <a:pPr algn="ctr" defTabSz="912813" eaLnBrk="1" fontAlgn="auto" hangingPunct="1">
              <a:spcBef>
                <a:spcPts val="0"/>
              </a:spcBef>
              <a:spcAft>
                <a:spcPts val="0"/>
              </a:spcAft>
              <a:defRPr/>
            </a:pPr>
            <a:endParaRPr lang="en-US" sz="600" b="1" i="1" kern="0" dirty="0">
              <a:solidFill>
                <a:schemeClr val="accent6">
                  <a:lumMod val="50000"/>
                </a:schemeClr>
              </a:solidFill>
              <a:ea typeface="MS PGothic" pitchFamily="34" charset="-128"/>
              <a:cs typeface="Arial" panose="020B0604020202020204" pitchFamily="34" charset="0"/>
            </a:endParaRPr>
          </a:p>
          <a:p>
            <a:pPr algn="ctr" defTabSz="912813" eaLnBrk="1" fontAlgn="auto" hangingPunct="1">
              <a:spcBef>
                <a:spcPts val="0"/>
              </a:spcBef>
              <a:spcAft>
                <a:spcPts val="0"/>
              </a:spcAft>
              <a:defRPr/>
            </a:pPr>
            <a:endParaRPr lang="en-US" sz="600" b="1" i="1" kern="0" dirty="0" smtClean="0">
              <a:solidFill>
                <a:schemeClr val="accent6">
                  <a:lumMod val="50000"/>
                </a:schemeClr>
              </a:solidFill>
              <a:ea typeface="MS PGothic" pitchFamily="34" charset="-128"/>
              <a:cs typeface="Arial" panose="020B0604020202020204" pitchFamily="34" charset="0"/>
            </a:endParaRPr>
          </a:p>
          <a:p>
            <a:pPr algn="ctr" defTabSz="912813" eaLnBrk="1" fontAlgn="auto" hangingPunct="1">
              <a:spcBef>
                <a:spcPts val="0"/>
              </a:spcBef>
              <a:spcAft>
                <a:spcPts val="0"/>
              </a:spcAft>
              <a:defRPr/>
            </a:pPr>
            <a:endParaRPr lang="en-US" sz="600" b="1" i="1" kern="0" dirty="0">
              <a:solidFill>
                <a:schemeClr val="accent6">
                  <a:lumMod val="50000"/>
                </a:schemeClr>
              </a:solidFill>
              <a:ea typeface="MS PGothic" pitchFamily="34" charset="-128"/>
              <a:cs typeface="Arial" panose="020B0604020202020204" pitchFamily="34" charset="0"/>
            </a:endParaRPr>
          </a:p>
          <a:p>
            <a:pPr algn="ctr" defTabSz="912813" eaLnBrk="1" fontAlgn="auto" hangingPunct="1">
              <a:spcBef>
                <a:spcPts val="0"/>
              </a:spcBef>
              <a:spcAft>
                <a:spcPts val="0"/>
              </a:spcAft>
              <a:defRPr/>
            </a:pPr>
            <a:endParaRPr lang="en-US" sz="600" b="1" i="1" kern="0" dirty="0" smtClean="0">
              <a:solidFill>
                <a:schemeClr val="accent6">
                  <a:lumMod val="50000"/>
                </a:schemeClr>
              </a:solidFill>
              <a:ea typeface="MS PGothic" pitchFamily="34" charset="-128"/>
              <a:cs typeface="Arial" panose="020B0604020202020204" pitchFamily="34" charset="0"/>
            </a:endParaRPr>
          </a:p>
          <a:p>
            <a:pPr algn="ctr" defTabSz="912813" eaLnBrk="1" fontAlgn="auto" hangingPunct="1">
              <a:spcBef>
                <a:spcPts val="0"/>
              </a:spcBef>
              <a:spcAft>
                <a:spcPts val="0"/>
              </a:spcAft>
              <a:defRPr/>
            </a:pPr>
            <a:endParaRPr lang="en-US" sz="600" b="1" i="1" kern="0" dirty="0">
              <a:solidFill>
                <a:schemeClr val="accent6">
                  <a:lumMod val="50000"/>
                </a:schemeClr>
              </a:solidFill>
              <a:ea typeface="MS PGothic" pitchFamily="34" charset="-128"/>
              <a:cs typeface="Arial" panose="020B0604020202020204" pitchFamily="34" charset="0"/>
            </a:endParaRPr>
          </a:p>
          <a:p>
            <a:pPr algn="ctr" defTabSz="912813" eaLnBrk="1" fontAlgn="auto" hangingPunct="1">
              <a:spcBef>
                <a:spcPts val="0"/>
              </a:spcBef>
              <a:spcAft>
                <a:spcPts val="0"/>
              </a:spcAft>
              <a:defRPr/>
            </a:pPr>
            <a:endParaRPr lang="en-US" sz="600" b="1" i="1" kern="0" dirty="0" smtClean="0">
              <a:solidFill>
                <a:schemeClr val="accent6">
                  <a:lumMod val="50000"/>
                </a:schemeClr>
              </a:solidFill>
              <a:ea typeface="MS PGothic" pitchFamily="34" charset="-128"/>
              <a:cs typeface="Arial" panose="020B0604020202020204" pitchFamily="34" charset="0"/>
            </a:endParaRPr>
          </a:p>
          <a:p>
            <a:pPr algn="ctr" defTabSz="912813" eaLnBrk="1" fontAlgn="auto" hangingPunct="1">
              <a:spcBef>
                <a:spcPts val="0"/>
              </a:spcBef>
              <a:spcAft>
                <a:spcPts val="0"/>
              </a:spcAft>
              <a:defRPr/>
            </a:pPr>
            <a:endParaRPr lang="en-US" sz="600" b="1" i="1" kern="0" dirty="0">
              <a:solidFill>
                <a:schemeClr val="accent6">
                  <a:lumMod val="50000"/>
                </a:schemeClr>
              </a:solidFill>
              <a:ea typeface="MS PGothic" pitchFamily="34" charset="-128"/>
              <a:cs typeface="Arial" panose="020B0604020202020204" pitchFamily="34" charset="0"/>
            </a:endParaRPr>
          </a:p>
          <a:p>
            <a:pPr algn="ctr" defTabSz="912813" eaLnBrk="1" fontAlgn="auto" hangingPunct="1">
              <a:spcBef>
                <a:spcPts val="0"/>
              </a:spcBef>
              <a:spcAft>
                <a:spcPts val="0"/>
              </a:spcAft>
              <a:defRPr/>
            </a:pPr>
            <a:endParaRPr lang="en-US" sz="600" b="1" i="1" kern="0" dirty="0" smtClean="0">
              <a:solidFill>
                <a:schemeClr val="accent6">
                  <a:lumMod val="50000"/>
                </a:schemeClr>
              </a:solidFill>
              <a:ea typeface="MS PGothic" pitchFamily="34" charset="-128"/>
              <a:cs typeface="Arial" panose="020B0604020202020204" pitchFamily="34" charset="0"/>
            </a:endParaRPr>
          </a:p>
          <a:p>
            <a:pPr algn="ctr" defTabSz="912813" eaLnBrk="1" fontAlgn="auto" hangingPunct="1">
              <a:spcBef>
                <a:spcPts val="0"/>
              </a:spcBef>
              <a:spcAft>
                <a:spcPts val="0"/>
              </a:spcAft>
              <a:defRPr/>
            </a:pPr>
            <a:endParaRPr lang="en-US" sz="600" b="1" i="1" kern="0" dirty="0" smtClean="0">
              <a:solidFill>
                <a:schemeClr val="accent6">
                  <a:lumMod val="50000"/>
                </a:schemeClr>
              </a:solidFill>
              <a:ea typeface="MS PGothic" pitchFamily="34" charset="-128"/>
              <a:cs typeface="Arial" panose="020B0604020202020204" pitchFamily="34" charset="0"/>
            </a:endParaRPr>
          </a:p>
          <a:p>
            <a:pPr algn="ctr" defTabSz="912813" eaLnBrk="1" fontAlgn="auto" hangingPunct="1">
              <a:spcBef>
                <a:spcPts val="0"/>
              </a:spcBef>
              <a:spcAft>
                <a:spcPts val="0"/>
              </a:spcAft>
              <a:defRPr/>
            </a:pPr>
            <a:endParaRPr lang="en-US" sz="600" b="1" i="1" kern="0" dirty="0">
              <a:solidFill>
                <a:schemeClr val="accent6">
                  <a:lumMod val="50000"/>
                </a:schemeClr>
              </a:solidFill>
              <a:ea typeface="MS PGothic" pitchFamily="34" charset="-128"/>
              <a:cs typeface="Arial" panose="020B0604020202020204" pitchFamily="34" charset="0"/>
            </a:endParaRPr>
          </a:p>
          <a:p>
            <a:pPr algn="ctr" defTabSz="912813" eaLnBrk="1" fontAlgn="auto" hangingPunct="1">
              <a:spcBef>
                <a:spcPts val="0"/>
              </a:spcBef>
              <a:spcAft>
                <a:spcPts val="0"/>
              </a:spcAft>
              <a:defRPr/>
            </a:pPr>
            <a:endParaRPr lang="en-US" sz="600" b="1" i="1" kern="0" dirty="0" smtClean="0">
              <a:solidFill>
                <a:schemeClr val="accent6">
                  <a:lumMod val="50000"/>
                </a:schemeClr>
              </a:solidFill>
              <a:ea typeface="MS PGothic" pitchFamily="34" charset="-128"/>
              <a:cs typeface="Arial" panose="020B0604020202020204" pitchFamily="34" charset="0"/>
            </a:endParaRPr>
          </a:p>
        </p:txBody>
      </p:sp>
      <p:sp>
        <p:nvSpPr>
          <p:cNvPr id="145" name="Rounded Rectangle 144"/>
          <p:cNvSpPr/>
          <p:nvPr/>
        </p:nvSpPr>
        <p:spPr bwMode="auto">
          <a:xfrm>
            <a:off x="816795" y="1923146"/>
            <a:ext cx="2523515" cy="313381"/>
          </a:xfrm>
          <a:prstGeom prst="roundRect">
            <a:avLst>
              <a:gd name="adj" fmla="val 5985"/>
            </a:avLst>
          </a:prstGeom>
          <a:solidFill>
            <a:schemeClr val="bg1">
              <a:lumMod val="20000"/>
              <a:lumOff val="80000"/>
            </a:schemeClr>
          </a:solidFill>
          <a:ln w="6350" cap="flat" cmpd="sng" algn="ctr">
            <a:solidFill>
              <a:schemeClr val="bg1">
                <a:lumMod val="5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defTabSz="912813" eaLnBrk="1" fontAlgn="auto" hangingPunct="1">
              <a:spcBef>
                <a:spcPts val="0"/>
              </a:spcBef>
              <a:spcAft>
                <a:spcPts val="0"/>
              </a:spcAft>
              <a:defRPr/>
            </a:pPr>
            <a:r>
              <a:rPr lang="en-US" sz="600" b="1" i="1" kern="0" dirty="0" smtClean="0">
                <a:solidFill>
                  <a:schemeClr val="accent6">
                    <a:lumMod val="50000"/>
                  </a:schemeClr>
                </a:solidFill>
                <a:ea typeface="MS PGothic" pitchFamily="34" charset="-128"/>
                <a:cs typeface="Arial" panose="020B0604020202020204" pitchFamily="34" charset="0"/>
              </a:rPr>
              <a:t>   Sales Tool                           </a:t>
            </a:r>
          </a:p>
        </p:txBody>
      </p:sp>
      <p:sp>
        <p:nvSpPr>
          <p:cNvPr id="146" name="Rounded Rectangle 145"/>
          <p:cNvSpPr/>
          <p:nvPr/>
        </p:nvSpPr>
        <p:spPr bwMode="auto">
          <a:xfrm>
            <a:off x="1512401" y="1208464"/>
            <a:ext cx="1827907" cy="690186"/>
          </a:xfrm>
          <a:prstGeom prst="roundRect">
            <a:avLst>
              <a:gd name="adj" fmla="val 3339"/>
            </a:avLst>
          </a:prstGeom>
          <a:solidFill>
            <a:schemeClr val="bg1">
              <a:lumMod val="20000"/>
              <a:lumOff val="80000"/>
            </a:schemeClr>
          </a:solidFill>
          <a:ln w="6350" cap="flat" cmpd="sng" algn="ctr">
            <a:solidFill>
              <a:schemeClr val="bg1">
                <a:lumMod val="50000"/>
              </a:schemeClr>
            </a:solidFill>
            <a:prstDash val="solid"/>
            <a:round/>
            <a:headEnd type="none" w="med" len="med"/>
            <a:tailEnd type="none" w="med" len="med"/>
          </a:ln>
          <a:effectLst/>
        </p:spPr>
        <p:txBody>
          <a:bodyPr vert="horz" wrap="none" lIns="0" tIns="0" rIns="0" bIns="0" numCol="1" rtlCol="0" anchor="t" anchorCtr="0" compatLnSpc="1">
            <a:prstTxWarp prst="textNoShape">
              <a:avLst/>
            </a:prstTxWarp>
          </a:bodyPr>
          <a:lstStyle/>
          <a:p>
            <a:pPr algn="ctr" defTabSz="912813" eaLnBrk="1" fontAlgn="auto" hangingPunct="1">
              <a:spcBef>
                <a:spcPts val="0"/>
              </a:spcBef>
              <a:spcAft>
                <a:spcPts val="0"/>
              </a:spcAft>
              <a:defRPr/>
            </a:pPr>
            <a:r>
              <a:rPr lang="en-US" sz="600" b="1" i="1" kern="0" dirty="0" smtClean="0">
                <a:solidFill>
                  <a:schemeClr val="accent6">
                    <a:lumMod val="50000"/>
                  </a:schemeClr>
                </a:solidFill>
                <a:ea typeface="MS PGothic" pitchFamily="34" charset="-128"/>
                <a:cs typeface="Arial" panose="020B0604020202020204" pitchFamily="34" charset="0"/>
              </a:rPr>
              <a:t>Distribution CRM &amp; Sales Management</a:t>
            </a:r>
          </a:p>
          <a:p>
            <a:pPr algn="ctr" defTabSz="912813" eaLnBrk="1" fontAlgn="auto" hangingPunct="1">
              <a:spcBef>
                <a:spcPts val="0"/>
              </a:spcBef>
              <a:spcAft>
                <a:spcPts val="0"/>
              </a:spcAft>
              <a:defRPr/>
            </a:pPr>
            <a:r>
              <a:rPr lang="en-US" sz="600" b="1" i="1" kern="0" dirty="0" smtClean="0">
                <a:solidFill>
                  <a:schemeClr val="accent6">
                    <a:lumMod val="50000"/>
                  </a:schemeClr>
                </a:solidFill>
                <a:ea typeface="MS PGothic" pitchFamily="34" charset="-128"/>
                <a:cs typeface="Arial" panose="020B0604020202020204" pitchFamily="34" charset="0"/>
              </a:rPr>
              <a:t>(SFDC : Sales.cloud or Force.com)</a:t>
            </a:r>
          </a:p>
        </p:txBody>
      </p:sp>
      <p:sp>
        <p:nvSpPr>
          <p:cNvPr id="147" name="Rounded Rectangle 146"/>
          <p:cNvSpPr/>
          <p:nvPr/>
        </p:nvSpPr>
        <p:spPr bwMode="auto">
          <a:xfrm>
            <a:off x="1550867" y="1968048"/>
            <a:ext cx="556064" cy="223576"/>
          </a:xfrm>
          <a:prstGeom prst="roundRect">
            <a:avLst>
              <a:gd name="adj" fmla="val 4387"/>
            </a:avLst>
          </a:prstGeom>
          <a:solidFill>
            <a:srgbClr val="00B050"/>
          </a:solidFill>
          <a:ln w="6350" cap="flat" cmpd="sng" algn="ctr">
            <a:solidFill>
              <a:schemeClr val="bg1">
                <a:lumMod val="50000"/>
              </a:schemeClr>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defTabSz="912813" eaLnBrk="1" fontAlgn="auto" hangingPunct="1">
              <a:spcBef>
                <a:spcPts val="0"/>
              </a:spcBef>
              <a:spcAft>
                <a:spcPts val="0"/>
              </a:spcAft>
              <a:defRPr/>
            </a:pPr>
            <a:r>
              <a:rPr lang="en-US" sz="600" b="1" i="1" kern="0" dirty="0" smtClean="0">
                <a:solidFill>
                  <a:schemeClr val="accent6">
                    <a:lumMod val="50000"/>
                  </a:schemeClr>
                </a:solidFill>
                <a:ea typeface="MS PGothic" pitchFamily="34" charset="-128"/>
                <a:cs typeface="Arial" panose="020B0604020202020204" pitchFamily="34" charset="0"/>
              </a:rPr>
              <a:t>iConnect</a:t>
            </a:r>
            <a:br>
              <a:rPr lang="en-US" sz="600" b="1" i="1" kern="0" dirty="0" smtClean="0">
                <a:solidFill>
                  <a:schemeClr val="accent6">
                    <a:lumMod val="50000"/>
                  </a:schemeClr>
                </a:solidFill>
                <a:ea typeface="MS PGothic" pitchFamily="34" charset="-128"/>
                <a:cs typeface="Arial" panose="020B0604020202020204" pitchFamily="34" charset="0"/>
              </a:rPr>
            </a:br>
            <a:r>
              <a:rPr lang="en-US" sz="600" b="1" i="1" kern="0" dirty="0" smtClean="0">
                <a:solidFill>
                  <a:schemeClr val="accent6">
                    <a:lumMod val="50000"/>
                  </a:schemeClr>
                </a:solidFill>
                <a:ea typeface="MS PGothic" pitchFamily="34" charset="-128"/>
                <a:cs typeface="Arial" panose="020B0604020202020204" pitchFamily="34" charset="0"/>
              </a:rPr>
              <a:t>LIFE</a:t>
            </a:r>
          </a:p>
        </p:txBody>
      </p:sp>
      <p:sp>
        <p:nvSpPr>
          <p:cNvPr id="148" name="Rounded Rectangle 147"/>
          <p:cNvSpPr/>
          <p:nvPr/>
        </p:nvSpPr>
        <p:spPr bwMode="auto">
          <a:xfrm>
            <a:off x="2142390" y="1968048"/>
            <a:ext cx="556064" cy="223576"/>
          </a:xfrm>
          <a:prstGeom prst="roundRect">
            <a:avLst>
              <a:gd name="adj" fmla="val 4387"/>
            </a:avLst>
          </a:prstGeom>
          <a:solidFill>
            <a:schemeClr val="bg1">
              <a:lumMod val="20000"/>
              <a:lumOff val="80000"/>
            </a:schemeClr>
          </a:solidFill>
          <a:ln w="6350" cap="flat" cmpd="sng" algn="ctr">
            <a:solidFill>
              <a:schemeClr val="bg1">
                <a:lumMod val="50000"/>
              </a:schemeClr>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defTabSz="912813" eaLnBrk="1" fontAlgn="auto" hangingPunct="1">
              <a:spcBef>
                <a:spcPts val="0"/>
              </a:spcBef>
              <a:spcAft>
                <a:spcPts val="0"/>
              </a:spcAft>
              <a:defRPr/>
            </a:pPr>
            <a:r>
              <a:rPr lang="en-US" sz="600" b="1" i="1" kern="0" dirty="0" smtClean="0">
                <a:solidFill>
                  <a:schemeClr val="accent6">
                    <a:lumMod val="50000"/>
                  </a:schemeClr>
                </a:solidFill>
                <a:ea typeface="MS PGothic" pitchFamily="34" charset="-128"/>
                <a:cs typeface="Arial" panose="020B0604020202020204" pitchFamily="34" charset="0"/>
              </a:rPr>
              <a:t>iConnect</a:t>
            </a:r>
            <a:br>
              <a:rPr lang="en-US" sz="600" b="1" i="1" kern="0" dirty="0" smtClean="0">
                <a:solidFill>
                  <a:schemeClr val="accent6">
                    <a:lumMod val="50000"/>
                  </a:schemeClr>
                </a:solidFill>
                <a:ea typeface="MS PGothic" pitchFamily="34" charset="-128"/>
                <a:cs typeface="Arial" panose="020B0604020202020204" pitchFamily="34" charset="0"/>
              </a:rPr>
            </a:br>
            <a:r>
              <a:rPr lang="en-US" sz="600" b="1" i="1" kern="0" dirty="0" smtClean="0">
                <a:solidFill>
                  <a:schemeClr val="accent6">
                    <a:lumMod val="50000"/>
                  </a:schemeClr>
                </a:solidFill>
                <a:ea typeface="MS PGothic" pitchFamily="34" charset="-128"/>
                <a:cs typeface="Arial" panose="020B0604020202020204" pitchFamily="34" charset="0"/>
              </a:rPr>
              <a:t>P&amp;C</a:t>
            </a:r>
          </a:p>
        </p:txBody>
      </p:sp>
      <p:sp>
        <p:nvSpPr>
          <p:cNvPr id="149" name="Rounded Rectangle 148"/>
          <p:cNvSpPr/>
          <p:nvPr/>
        </p:nvSpPr>
        <p:spPr bwMode="auto">
          <a:xfrm>
            <a:off x="2733914" y="1968048"/>
            <a:ext cx="556064" cy="223576"/>
          </a:xfrm>
          <a:prstGeom prst="roundRect">
            <a:avLst>
              <a:gd name="adj" fmla="val 4387"/>
            </a:avLst>
          </a:prstGeom>
          <a:solidFill>
            <a:srgbClr val="00B050"/>
          </a:solidFill>
          <a:ln w="6350" cap="flat" cmpd="sng" algn="ctr">
            <a:solidFill>
              <a:schemeClr val="bg1">
                <a:lumMod val="50000"/>
              </a:schemeClr>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defTabSz="912813" eaLnBrk="1" fontAlgn="auto" hangingPunct="1">
              <a:spcBef>
                <a:spcPts val="0"/>
              </a:spcBef>
              <a:spcAft>
                <a:spcPts val="0"/>
              </a:spcAft>
              <a:defRPr/>
            </a:pPr>
            <a:r>
              <a:rPr lang="en-US" sz="600" b="1" i="1" kern="0" dirty="0" smtClean="0">
                <a:solidFill>
                  <a:schemeClr val="accent6">
                    <a:lumMod val="50000"/>
                  </a:schemeClr>
                </a:solidFill>
                <a:ea typeface="MS PGothic" pitchFamily="34" charset="-128"/>
                <a:cs typeface="Arial" panose="020B0604020202020204" pitchFamily="34" charset="0"/>
              </a:rPr>
              <a:t>iConnect Health</a:t>
            </a:r>
          </a:p>
        </p:txBody>
      </p:sp>
      <p:grpSp>
        <p:nvGrpSpPr>
          <p:cNvPr id="150" name="Group 149"/>
          <p:cNvGrpSpPr/>
          <p:nvPr/>
        </p:nvGrpSpPr>
        <p:grpSpPr>
          <a:xfrm>
            <a:off x="1539321" y="1485870"/>
            <a:ext cx="1774067" cy="386209"/>
            <a:chOff x="1029328" y="1116262"/>
            <a:chExt cx="2084258" cy="317923"/>
          </a:xfrm>
        </p:grpSpPr>
        <p:sp>
          <p:nvSpPr>
            <p:cNvPr id="151" name="Rounded Rectangle 150"/>
            <p:cNvSpPr/>
            <p:nvPr/>
          </p:nvSpPr>
          <p:spPr bwMode="auto">
            <a:xfrm>
              <a:off x="1029328" y="1116262"/>
              <a:ext cx="682519" cy="317923"/>
            </a:xfrm>
            <a:prstGeom prst="roundRect">
              <a:avLst>
                <a:gd name="adj" fmla="val 4387"/>
              </a:avLst>
            </a:prstGeom>
            <a:solidFill>
              <a:schemeClr val="bg1">
                <a:lumMod val="20000"/>
                <a:lumOff val="80000"/>
              </a:schemeClr>
            </a:solidFill>
            <a:ln w="6350" cap="flat" cmpd="sng" algn="ctr">
              <a:solidFill>
                <a:schemeClr val="bg1">
                  <a:lumMod val="5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defTabSz="912813" eaLnBrk="1" fontAlgn="auto" hangingPunct="1">
                <a:spcBef>
                  <a:spcPts val="0"/>
                </a:spcBef>
                <a:spcAft>
                  <a:spcPts val="0"/>
                </a:spcAft>
                <a:defRPr/>
              </a:pPr>
              <a:r>
                <a:rPr lang="en-US" sz="600" b="1" i="1" kern="0" dirty="0" smtClean="0">
                  <a:solidFill>
                    <a:schemeClr val="accent6">
                      <a:lumMod val="50000"/>
                    </a:schemeClr>
                  </a:solidFill>
                  <a:ea typeface="MS PGothic" pitchFamily="34" charset="-128"/>
                  <a:cs typeface="Arial" panose="020B0604020202020204" pitchFamily="34" charset="0"/>
                </a:rPr>
                <a:t>Sales</a:t>
              </a:r>
            </a:p>
            <a:p>
              <a:pPr algn="ctr" defTabSz="912813" eaLnBrk="1" fontAlgn="auto" hangingPunct="1">
                <a:spcBef>
                  <a:spcPts val="0"/>
                </a:spcBef>
                <a:spcAft>
                  <a:spcPts val="0"/>
                </a:spcAft>
                <a:defRPr/>
              </a:pPr>
              <a:r>
                <a:rPr lang="en-US" sz="600" b="1" i="1" kern="0" dirty="0" smtClean="0">
                  <a:solidFill>
                    <a:schemeClr val="accent6">
                      <a:lumMod val="50000"/>
                    </a:schemeClr>
                  </a:solidFill>
                  <a:ea typeface="MS PGothic" pitchFamily="34" charset="-128"/>
                  <a:cs typeface="Arial" panose="020B0604020202020204" pitchFamily="34" charset="0"/>
                </a:rPr>
                <a:t>Activity Mgmt</a:t>
              </a:r>
            </a:p>
          </p:txBody>
        </p:sp>
        <p:sp>
          <p:nvSpPr>
            <p:cNvPr id="161" name="Rounded Rectangle 160"/>
            <p:cNvSpPr/>
            <p:nvPr/>
          </p:nvSpPr>
          <p:spPr bwMode="auto">
            <a:xfrm>
              <a:off x="1730196" y="1116262"/>
              <a:ext cx="682518" cy="317923"/>
            </a:xfrm>
            <a:prstGeom prst="roundRect">
              <a:avLst>
                <a:gd name="adj" fmla="val 4387"/>
              </a:avLst>
            </a:prstGeom>
            <a:solidFill>
              <a:schemeClr val="bg1">
                <a:lumMod val="20000"/>
                <a:lumOff val="80000"/>
              </a:schemeClr>
            </a:solidFill>
            <a:ln w="6350" cap="flat" cmpd="sng" algn="ctr">
              <a:solidFill>
                <a:schemeClr val="bg1">
                  <a:lumMod val="5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defTabSz="912813" eaLnBrk="1" fontAlgn="auto" hangingPunct="1">
                <a:spcBef>
                  <a:spcPts val="0"/>
                </a:spcBef>
                <a:spcAft>
                  <a:spcPts val="0"/>
                </a:spcAft>
                <a:defRPr/>
              </a:pPr>
              <a:r>
                <a:rPr lang="en-US" sz="600" b="1" i="1" kern="0" dirty="0" smtClean="0">
                  <a:solidFill>
                    <a:schemeClr val="accent6">
                      <a:lumMod val="50000"/>
                    </a:schemeClr>
                  </a:solidFill>
                  <a:ea typeface="MS PGothic" pitchFamily="34" charset="-128"/>
                  <a:cs typeface="Arial" panose="020B0604020202020204" pitchFamily="34" charset="0"/>
                </a:rPr>
                <a:t>Lead /</a:t>
              </a:r>
              <a:br>
                <a:rPr lang="en-US" sz="600" b="1" i="1" kern="0" dirty="0" smtClean="0">
                  <a:solidFill>
                    <a:schemeClr val="accent6">
                      <a:lumMod val="50000"/>
                    </a:schemeClr>
                  </a:solidFill>
                  <a:ea typeface="MS PGothic" pitchFamily="34" charset="-128"/>
                  <a:cs typeface="Arial" panose="020B0604020202020204" pitchFamily="34" charset="0"/>
                </a:rPr>
              </a:br>
              <a:r>
                <a:rPr lang="en-US" sz="600" b="1" i="1" kern="0" dirty="0" smtClean="0">
                  <a:solidFill>
                    <a:schemeClr val="accent6">
                      <a:lumMod val="50000"/>
                    </a:schemeClr>
                  </a:solidFill>
                  <a:ea typeface="MS PGothic" pitchFamily="34" charset="-128"/>
                  <a:cs typeface="Arial" panose="020B0604020202020204" pitchFamily="34" charset="0"/>
                </a:rPr>
                <a:t>Campaign</a:t>
              </a:r>
            </a:p>
          </p:txBody>
        </p:sp>
        <p:sp>
          <p:nvSpPr>
            <p:cNvPr id="162" name="Rounded Rectangle 161"/>
            <p:cNvSpPr/>
            <p:nvPr/>
          </p:nvSpPr>
          <p:spPr bwMode="auto">
            <a:xfrm>
              <a:off x="2431067" y="1116262"/>
              <a:ext cx="682519" cy="317923"/>
            </a:xfrm>
            <a:prstGeom prst="roundRect">
              <a:avLst>
                <a:gd name="adj" fmla="val 4387"/>
              </a:avLst>
            </a:prstGeom>
            <a:solidFill>
              <a:schemeClr val="bg1">
                <a:lumMod val="20000"/>
                <a:lumOff val="80000"/>
              </a:schemeClr>
            </a:solidFill>
            <a:ln w="6350" cap="flat" cmpd="sng" algn="ctr">
              <a:solidFill>
                <a:schemeClr val="bg1">
                  <a:lumMod val="5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defTabSz="912813" eaLnBrk="1" fontAlgn="auto" hangingPunct="1">
                <a:spcBef>
                  <a:spcPts val="0"/>
                </a:spcBef>
                <a:spcAft>
                  <a:spcPts val="0"/>
                </a:spcAft>
                <a:defRPr/>
              </a:pPr>
              <a:r>
                <a:rPr lang="en-US" sz="600" b="1" i="1" kern="0" dirty="0" smtClean="0">
                  <a:solidFill>
                    <a:schemeClr val="accent6">
                      <a:lumMod val="50000"/>
                    </a:schemeClr>
                  </a:solidFill>
                  <a:ea typeface="MS PGothic" pitchFamily="34" charset="-128"/>
                  <a:cs typeface="Arial" panose="020B0604020202020204" pitchFamily="34" charset="0"/>
                </a:rPr>
                <a:t>Sales Aid</a:t>
              </a:r>
            </a:p>
            <a:p>
              <a:pPr algn="ctr" defTabSz="912813" eaLnBrk="1" fontAlgn="auto" hangingPunct="1">
                <a:spcBef>
                  <a:spcPts val="0"/>
                </a:spcBef>
                <a:spcAft>
                  <a:spcPts val="0"/>
                </a:spcAft>
                <a:defRPr/>
              </a:pPr>
              <a:r>
                <a:rPr lang="en-US" sz="600" b="1" i="1" kern="0" dirty="0" smtClean="0">
                  <a:solidFill>
                    <a:schemeClr val="accent6">
                      <a:lumMod val="50000"/>
                    </a:schemeClr>
                  </a:solidFill>
                  <a:ea typeface="MS PGothic" pitchFamily="34" charset="-128"/>
                  <a:cs typeface="Arial" panose="020B0604020202020204" pitchFamily="34" charset="0"/>
                </a:rPr>
                <a:t>Document</a:t>
              </a:r>
            </a:p>
            <a:p>
              <a:pPr algn="ctr" defTabSz="912813" eaLnBrk="1" fontAlgn="auto" hangingPunct="1">
                <a:spcBef>
                  <a:spcPts val="0"/>
                </a:spcBef>
                <a:spcAft>
                  <a:spcPts val="0"/>
                </a:spcAft>
                <a:defRPr/>
              </a:pPr>
              <a:r>
                <a:rPr lang="en-US" sz="600" b="1" i="1" kern="0" dirty="0" smtClean="0">
                  <a:solidFill>
                    <a:schemeClr val="accent6">
                      <a:lumMod val="50000"/>
                    </a:schemeClr>
                  </a:solidFill>
                  <a:ea typeface="MS PGothic" pitchFamily="34" charset="-128"/>
                  <a:cs typeface="Arial" panose="020B0604020202020204" pitchFamily="34" charset="0"/>
                </a:rPr>
                <a:t>eMail / Calendar</a:t>
              </a:r>
            </a:p>
          </p:txBody>
        </p:sp>
      </p:grpSp>
      <p:sp>
        <p:nvSpPr>
          <p:cNvPr id="163" name="Rounded Rectangle 162"/>
          <p:cNvSpPr/>
          <p:nvPr/>
        </p:nvSpPr>
        <p:spPr bwMode="auto">
          <a:xfrm>
            <a:off x="6240553" y="2871190"/>
            <a:ext cx="749093" cy="1668712"/>
          </a:xfrm>
          <a:prstGeom prst="roundRect">
            <a:avLst>
              <a:gd name="adj" fmla="val 7817"/>
            </a:avLst>
          </a:prstGeom>
          <a:solidFill>
            <a:srgbClr val="92D050"/>
          </a:solidFill>
          <a:ln w="19050" cap="flat" cmpd="sng" algn="ctr">
            <a:solidFill>
              <a:schemeClr val="bg1">
                <a:lumMod val="50000"/>
              </a:schemeClr>
            </a:solidFill>
            <a:prstDash val="solid"/>
            <a:round/>
            <a:headEnd type="none" w="med" len="med"/>
            <a:tailEnd type="none" w="med" len="med"/>
          </a:ln>
          <a:effectLst/>
        </p:spPr>
        <p:txBody>
          <a:bodyPr vert="horz" wrap="none" lIns="0" tIns="0" rIns="0" bIns="0" numCol="1" rtlCol="0" anchor="t" anchorCtr="0" compatLnSpc="1">
            <a:prstTxWarp prst="textNoShape">
              <a:avLst/>
            </a:prstTxWarp>
          </a:bodyPr>
          <a:lstStyle/>
          <a:p>
            <a:pPr algn="ctr" defTabSz="912813" eaLnBrk="1" fontAlgn="auto" hangingPunct="1">
              <a:spcBef>
                <a:spcPts val="0"/>
              </a:spcBef>
              <a:spcAft>
                <a:spcPts val="0"/>
              </a:spcAft>
              <a:defRPr/>
            </a:pPr>
            <a:r>
              <a:rPr lang="en-US" sz="700" i="1" kern="0" dirty="0" smtClean="0">
                <a:solidFill>
                  <a:schemeClr val="accent2">
                    <a:lumMod val="50000"/>
                  </a:schemeClr>
                </a:solidFill>
                <a:ea typeface="MS PGothic" pitchFamily="34" charset="-128"/>
                <a:cs typeface="Arial" panose="020B0604020202020204" pitchFamily="34" charset="0"/>
              </a:rPr>
              <a:t>Data</a:t>
            </a:r>
            <a:br>
              <a:rPr lang="en-US" sz="700" i="1" kern="0" dirty="0" smtClean="0">
                <a:solidFill>
                  <a:schemeClr val="accent2">
                    <a:lumMod val="50000"/>
                  </a:schemeClr>
                </a:solidFill>
                <a:ea typeface="MS PGothic" pitchFamily="34" charset="-128"/>
                <a:cs typeface="Arial" panose="020B0604020202020204" pitchFamily="34" charset="0"/>
              </a:rPr>
            </a:br>
            <a:r>
              <a:rPr lang="en-US" sz="700" i="1" kern="0" dirty="0" smtClean="0">
                <a:solidFill>
                  <a:schemeClr val="accent2">
                    <a:lumMod val="50000"/>
                  </a:schemeClr>
                </a:solidFill>
                <a:ea typeface="MS PGothic" pitchFamily="34" charset="-128"/>
                <a:cs typeface="Arial" panose="020B0604020202020204" pitchFamily="34" charset="0"/>
              </a:rPr>
              <a:t>Management</a:t>
            </a:r>
            <a:endParaRPr lang="en-US" sz="700" i="1" kern="0" dirty="0">
              <a:solidFill>
                <a:schemeClr val="accent2">
                  <a:lumMod val="50000"/>
                </a:schemeClr>
              </a:solidFill>
              <a:ea typeface="MS PGothic" pitchFamily="34" charset="-128"/>
              <a:cs typeface="Arial" panose="020B0604020202020204" pitchFamily="34" charset="0"/>
            </a:endParaRPr>
          </a:p>
          <a:p>
            <a:pPr algn="ctr" defTabSz="912813" eaLnBrk="1" fontAlgn="auto" hangingPunct="1">
              <a:spcBef>
                <a:spcPts val="0"/>
              </a:spcBef>
              <a:spcAft>
                <a:spcPts val="0"/>
              </a:spcAft>
              <a:defRPr/>
            </a:pPr>
            <a:endParaRPr lang="en-US" sz="700" i="1" kern="0" dirty="0">
              <a:solidFill>
                <a:schemeClr val="accent2">
                  <a:lumMod val="50000"/>
                </a:schemeClr>
              </a:solidFill>
              <a:ea typeface="MS PGothic" pitchFamily="34" charset="-128"/>
              <a:cs typeface="Arial" panose="020B0604020202020204" pitchFamily="34" charset="0"/>
            </a:endParaRPr>
          </a:p>
          <a:p>
            <a:pPr algn="ctr" defTabSz="912813" eaLnBrk="1" fontAlgn="auto" hangingPunct="1">
              <a:spcBef>
                <a:spcPts val="0"/>
              </a:spcBef>
              <a:spcAft>
                <a:spcPts val="0"/>
              </a:spcAft>
              <a:defRPr/>
            </a:pPr>
            <a:r>
              <a:rPr lang="en-US" sz="700" i="1" kern="0" dirty="0">
                <a:solidFill>
                  <a:schemeClr val="accent2">
                    <a:lumMod val="50000"/>
                  </a:schemeClr>
                </a:solidFill>
                <a:ea typeface="MS PGothic" pitchFamily="34" charset="-128"/>
                <a:cs typeface="Arial" panose="020B0604020202020204" pitchFamily="34" charset="0"/>
              </a:rPr>
              <a:t>Core Database</a:t>
            </a:r>
          </a:p>
          <a:p>
            <a:pPr algn="ctr" defTabSz="912813" eaLnBrk="1" fontAlgn="auto" hangingPunct="1">
              <a:spcBef>
                <a:spcPts val="0"/>
              </a:spcBef>
              <a:spcAft>
                <a:spcPts val="0"/>
              </a:spcAft>
              <a:defRPr/>
            </a:pPr>
            <a:r>
              <a:rPr lang="en-US" sz="700" i="1" kern="0" dirty="0">
                <a:solidFill>
                  <a:schemeClr val="accent2">
                    <a:lumMod val="50000"/>
                  </a:schemeClr>
                </a:solidFill>
                <a:ea typeface="MS PGothic" pitchFamily="34" charset="-128"/>
                <a:cs typeface="Arial" panose="020B0604020202020204" pitchFamily="34" charset="0"/>
              </a:rPr>
              <a:t>MD</a:t>
            </a:r>
          </a:p>
        </p:txBody>
      </p:sp>
      <p:grpSp>
        <p:nvGrpSpPr>
          <p:cNvPr id="12" name="Group 11"/>
          <p:cNvGrpSpPr/>
          <p:nvPr/>
        </p:nvGrpSpPr>
        <p:grpSpPr>
          <a:xfrm>
            <a:off x="6457950" y="3345133"/>
            <a:ext cx="1164020" cy="1129773"/>
            <a:chOff x="6446463" y="3345133"/>
            <a:chExt cx="1164020" cy="1129773"/>
          </a:xfrm>
        </p:grpSpPr>
        <p:sp>
          <p:nvSpPr>
            <p:cNvPr id="165" name="Donut 164"/>
            <p:cNvSpPr/>
            <p:nvPr/>
          </p:nvSpPr>
          <p:spPr>
            <a:xfrm>
              <a:off x="6627366" y="3523857"/>
              <a:ext cx="803495" cy="773411"/>
            </a:xfrm>
            <a:prstGeom prst="donut">
              <a:avLst>
                <a:gd name="adj" fmla="val 7653"/>
              </a:avLst>
            </a:prstGeom>
            <a:solidFill>
              <a:srgbClr val="99C5C8"/>
            </a:solidFill>
            <a:ln>
              <a:noFill/>
            </a:ln>
            <a:effectLst/>
          </p:spPr>
          <p:style>
            <a:lnRef idx="1">
              <a:schemeClr val="accent1"/>
            </a:lnRef>
            <a:fillRef idx="3">
              <a:schemeClr val="accent1"/>
            </a:fillRef>
            <a:effectRef idx="2">
              <a:schemeClr val="accent1"/>
            </a:effectRef>
            <a:fontRef idx="minor">
              <a:schemeClr val="lt1"/>
            </a:fontRef>
          </p:style>
          <p:txBody>
            <a:bodyPr wrap="none" rtlCol="0" anchor="ctr"/>
            <a:lstStyle/>
            <a:p>
              <a:pPr algn="ctr"/>
              <a:endParaRPr lang="en-US" sz="1050">
                <a:solidFill>
                  <a:schemeClr val="tx1"/>
                </a:solidFill>
              </a:endParaRPr>
            </a:p>
          </p:txBody>
        </p:sp>
        <p:pic>
          <p:nvPicPr>
            <p:cNvPr id="166" name="Picture 4" descr="Image result for customer icon"/>
            <p:cNvPicPr>
              <a:picLocks noChangeAspect="1" noChangeArrowheads="1"/>
            </p:cNvPicPr>
            <p:nvPr/>
          </p:nvPicPr>
          <p:blipFill>
            <a:blip r:embed="rId8" cstate="screen">
              <a:extLst>
                <a:ext uri="{28A0092B-C50C-407E-A947-70E740481C1C}">
                  <a14:useLocalDpi xmlns:a14="http://schemas.microsoft.com/office/drawing/2010/main"/>
                </a:ext>
              </a:extLst>
            </a:blip>
            <a:srcRect/>
            <a:stretch>
              <a:fillRect/>
            </a:stretch>
          </p:blipFill>
          <p:spPr bwMode="auto">
            <a:xfrm>
              <a:off x="6849344" y="3731296"/>
              <a:ext cx="359539" cy="358532"/>
            </a:xfrm>
            <a:prstGeom prst="rect">
              <a:avLst/>
            </a:prstGeom>
            <a:solidFill>
              <a:srgbClr val="99C5C8"/>
            </a:solidFill>
            <a:ln>
              <a:noFill/>
            </a:ln>
          </p:spPr>
        </p:pic>
        <p:sp>
          <p:nvSpPr>
            <p:cNvPr id="167" name="TextBox 166"/>
            <p:cNvSpPr txBox="1"/>
            <p:nvPr/>
          </p:nvSpPr>
          <p:spPr>
            <a:xfrm>
              <a:off x="6789465" y="3602786"/>
              <a:ext cx="479297" cy="615553"/>
            </a:xfrm>
            <a:prstGeom prst="rect">
              <a:avLst/>
            </a:prstGeom>
            <a:noFill/>
          </p:spPr>
          <p:txBody>
            <a:bodyPr wrap="none" lIns="0" tIns="0" rIns="0" bIns="0" rtlCol="0">
              <a:spAutoFit/>
            </a:bodyPr>
            <a:lstStyle/>
            <a:p>
              <a:pPr algn="ctr"/>
              <a:r>
                <a:rPr lang="en-US" sz="800" b="1" dirty="0" smtClean="0">
                  <a:solidFill>
                    <a:schemeClr val="tx2">
                      <a:lumMod val="90000"/>
                      <a:lumOff val="10000"/>
                    </a:schemeClr>
                  </a:solidFill>
                  <a:latin typeface="Arial" pitchFamily="34" charset="0"/>
                  <a:cs typeface="Arial" pitchFamily="34" charset="0"/>
                </a:rPr>
                <a:t>Customer</a:t>
              </a:r>
            </a:p>
            <a:p>
              <a:pPr algn="ctr"/>
              <a:endParaRPr lang="en-US" sz="800" b="1" dirty="0">
                <a:solidFill>
                  <a:schemeClr val="tx2">
                    <a:lumMod val="90000"/>
                    <a:lumOff val="10000"/>
                  </a:schemeClr>
                </a:solidFill>
                <a:latin typeface="Arial" pitchFamily="34" charset="0"/>
                <a:cs typeface="Arial" pitchFamily="34" charset="0"/>
              </a:endParaRPr>
            </a:p>
            <a:p>
              <a:pPr algn="ctr"/>
              <a:endParaRPr lang="en-US" sz="800" b="1" dirty="0">
                <a:solidFill>
                  <a:schemeClr val="tx2">
                    <a:lumMod val="90000"/>
                    <a:lumOff val="10000"/>
                  </a:schemeClr>
                </a:solidFill>
                <a:latin typeface="Arial" pitchFamily="34" charset="0"/>
                <a:cs typeface="Arial" pitchFamily="34" charset="0"/>
              </a:endParaRPr>
            </a:p>
            <a:p>
              <a:pPr algn="ctr"/>
              <a:endParaRPr lang="en-US" sz="800" b="1" dirty="0" smtClean="0">
                <a:solidFill>
                  <a:schemeClr val="tx2">
                    <a:lumMod val="90000"/>
                    <a:lumOff val="10000"/>
                  </a:schemeClr>
                </a:solidFill>
                <a:latin typeface="Arial" pitchFamily="34" charset="0"/>
                <a:cs typeface="Arial" pitchFamily="34" charset="0"/>
              </a:endParaRPr>
            </a:p>
            <a:p>
              <a:pPr algn="ctr"/>
              <a:r>
                <a:rPr lang="en-US" sz="800" b="1" dirty="0" smtClean="0">
                  <a:solidFill>
                    <a:schemeClr val="tx2">
                      <a:lumMod val="90000"/>
                      <a:lumOff val="10000"/>
                    </a:schemeClr>
                  </a:solidFill>
                  <a:latin typeface="Arial" pitchFamily="34" charset="0"/>
                  <a:cs typeface="Arial" pitchFamily="34" charset="0"/>
                </a:rPr>
                <a:t>24/7</a:t>
              </a:r>
            </a:p>
          </p:txBody>
        </p:sp>
        <p:sp>
          <p:nvSpPr>
            <p:cNvPr id="168" name="Block Arc 167"/>
            <p:cNvSpPr>
              <a:spLocks noChangeAspect="1"/>
            </p:cNvSpPr>
            <p:nvPr/>
          </p:nvSpPr>
          <p:spPr>
            <a:xfrm rot="16200000">
              <a:off x="6436435" y="3355161"/>
              <a:ext cx="1129773" cy="1109717"/>
            </a:xfrm>
            <a:prstGeom prst="blockArc">
              <a:avLst>
                <a:gd name="adj1" fmla="val 10832282"/>
                <a:gd name="adj2" fmla="val 21593995"/>
                <a:gd name="adj3" fmla="val 13512"/>
              </a:avLst>
            </a:prstGeom>
            <a:solidFill>
              <a:schemeClr val="accent6">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wrap="none" rtlCol="0" anchor="ctr"/>
            <a:lstStyle/>
            <a:p>
              <a:pPr algn="ctr"/>
              <a:endParaRPr lang="en-US" sz="1050">
                <a:solidFill>
                  <a:schemeClr val="tx1"/>
                </a:solidFill>
              </a:endParaRPr>
            </a:p>
          </p:txBody>
        </p:sp>
        <p:sp>
          <p:nvSpPr>
            <p:cNvPr id="169" name="Block Arc 168"/>
            <p:cNvSpPr>
              <a:spLocks noChangeAspect="1"/>
            </p:cNvSpPr>
            <p:nvPr/>
          </p:nvSpPr>
          <p:spPr>
            <a:xfrm rot="16200000" flipV="1">
              <a:off x="6483225" y="3347648"/>
              <a:ext cx="1129773" cy="1124743"/>
            </a:xfrm>
            <a:prstGeom prst="blockArc">
              <a:avLst>
                <a:gd name="adj1" fmla="val 10832282"/>
                <a:gd name="adj2" fmla="val 21593995"/>
                <a:gd name="adj3" fmla="val 13512"/>
              </a:avLst>
            </a:prstGeom>
            <a:solidFill>
              <a:schemeClr val="accent6">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wrap="none" rtlCol="0" anchor="ctr"/>
            <a:lstStyle/>
            <a:p>
              <a:pPr algn="ctr"/>
              <a:endParaRPr lang="en-US" sz="1050">
                <a:solidFill>
                  <a:schemeClr val="tx1"/>
                </a:solidFill>
              </a:endParaRPr>
            </a:p>
          </p:txBody>
        </p:sp>
        <p:sp>
          <p:nvSpPr>
            <p:cNvPr id="170" name="TextBox 169"/>
            <p:cNvSpPr txBox="1"/>
            <p:nvPr/>
          </p:nvSpPr>
          <p:spPr>
            <a:xfrm rot="16200000">
              <a:off x="6388278" y="3858721"/>
              <a:ext cx="277320" cy="92333"/>
            </a:xfrm>
            <a:prstGeom prst="rect">
              <a:avLst/>
            </a:prstGeom>
            <a:noFill/>
          </p:spPr>
          <p:txBody>
            <a:bodyPr wrap="none" lIns="0" tIns="0" rIns="0" bIns="0" rtlCol="0">
              <a:spAutoFit/>
            </a:bodyPr>
            <a:lstStyle/>
            <a:p>
              <a:r>
                <a:rPr lang="en-US" sz="600" dirty="0" smtClean="0">
                  <a:solidFill>
                    <a:schemeClr val="tx2">
                      <a:lumMod val="90000"/>
                      <a:lumOff val="10000"/>
                    </a:schemeClr>
                  </a:solidFill>
                  <a:latin typeface="Arial" pitchFamily="34" charset="0"/>
                  <a:cs typeface="Arial" pitchFamily="34" charset="0"/>
                </a:rPr>
                <a:t>Internal</a:t>
              </a:r>
            </a:p>
          </p:txBody>
        </p:sp>
        <p:sp>
          <p:nvSpPr>
            <p:cNvPr id="171" name="TextBox 170"/>
            <p:cNvSpPr txBox="1"/>
            <p:nvPr/>
          </p:nvSpPr>
          <p:spPr>
            <a:xfrm rot="16200000">
              <a:off x="7367716" y="3853772"/>
              <a:ext cx="304571" cy="92333"/>
            </a:xfrm>
            <a:prstGeom prst="rect">
              <a:avLst/>
            </a:prstGeom>
            <a:noFill/>
          </p:spPr>
          <p:txBody>
            <a:bodyPr wrap="none" lIns="0" tIns="0" rIns="0" bIns="0" rtlCol="0">
              <a:spAutoFit/>
            </a:bodyPr>
            <a:lstStyle/>
            <a:p>
              <a:r>
                <a:rPr lang="en-US" sz="600" dirty="0" smtClean="0">
                  <a:solidFill>
                    <a:schemeClr val="tx2">
                      <a:lumMod val="90000"/>
                      <a:lumOff val="10000"/>
                    </a:schemeClr>
                  </a:solidFill>
                  <a:latin typeface="Arial" pitchFamily="34" charset="0"/>
                  <a:cs typeface="Arial" pitchFamily="34" charset="0"/>
                </a:rPr>
                <a:t>External</a:t>
              </a:r>
            </a:p>
          </p:txBody>
        </p:sp>
      </p:grpSp>
      <p:sp>
        <p:nvSpPr>
          <p:cNvPr id="174" name="Rounded Rectangle 173"/>
          <p:cNvSpPr/>
          <p:nvPr/>
        </p:nvSpPr>
        <p:spPr bwMode="auto">
          <a:xfrm>
            <a:off x="7137116" y="4661988"/>
            <a:ext cx="1923775" cy="832707"/>
          </a:xfrm>
          <a:prstGeom prst="roundRect">
            <a:avLst>
              <a:gd name="adj" fmla="val 10677"/>
            </a:avLst>
          </a:prstGeom>
          <a:solidFill>
            <a:schemeClr val="bg1">
              <a:lumMod val="20000"/>
              <a:lumOff val="80000"/>
            </a:schemeClr>
          </a:solidFill>
          <a:ln w="6350" cap="flat" cmpd="sng" algn="ctr">
            <a:solidFill>
              <a:schemeClr val="bg1">
                <a:lumMod val="50000"/>
              </a:schemeClr>
            </a:solidFill>
            <a:prstDash val="solid"/>
            <a:round/>
            <a:headEnd type="none" w="med" len="med"/>
            <a:tailEnd type="none" w="med" len="med"/>
          </a:ln>
          <a:effectLst/>
        </p:spPr>
        <p:txBody>
          <a:bodyPr vert="horz" wrap="none" lIns="0" tIns="0" rIns="0" bIns="0" numCol="1" rtlCol="0" anchor="t" anchorCtr="0" compatLnSpc="1">
            <a:prstTxWarp prst="textNoShape">
              <a:avLst/>
            </a:prstTxWarp>
          </a:bodyPr>
          <a:lstStyle/>
          <a:p>
            <a:pPr algn="ctr" defTabSz="912813" eaLnBrk="1" fontAlgn="auto" hangingPunct="1">
              <a:spcBef>
                <a:spcPts val="0"/>
              </a:spcBef>
              <a:spcAft>
                <a:spcPts val="0"/>
              </a:spcAft>
              <a:defRPr/>
            </a:pPr>
            <a:endParaRPr lang="en-US" sz="600" b="1" i="1" kern="0" dirty="0" smtClean="0">
              <a:solidFill>
                <a:schemeClr val="accent6">
                  <a:lumMod val="50000"/>
                </a:schemeClr>
              </a:solidFill>
              <a:ea typeface="MS PGothic" pitchFamily="34" charset="-128"/>
              <a:cs typeface="Arial" panose="020B0604020202020204" pitchFamily="34" charset="0"/>
            </a:endParaRPr>
          </a:p>
          <a:p>
            <a:pPr algn="ctr" defTabSz="912813" eaLnBrk="1" fontAlgn="auto" hangingPunct="1">
              <a:spcBef>
                <a:spcPts val="0"/>
              </a:spcBef>
              <a:spcAft>
                <a:spcPts val="0"/>
              </a:spcAft>
              <a:defRPr/>
            </a:pPr>
            <a:endParaRPr lang="en-US" sz="600" b="1" i="1" kern="0" dirty="0">
              <a:solidFill>
                <a:schemeClr val="accent6">
                  <a:lumMod val="50000"/>
                </a:schemeClr>
              </a:solidFill>
              <a:ea typeface="MS PGothic" pitchFamily="34" charset="-128"/>
              <a:cs typeface="Arial" panose="020B0604020202020204" pitchFamily="34" charset="0"/>
            </a:endParaRPr>
          </a:p>
          <a:p>
            <a:pPr algn="ctr" defTabSz="912813" eaLnBrk="1" fontAlgn="auto" hangingPunct="1">
              <a:spcBef>
                <a:spcPts val="0"/>
              </a:spcBef>
              <a:spcAft>
                <a:spcPts val="0"/>
              </a:spcAft>
              <a:defRPr/>
            </a:pPr>
            <a:endParaRPr lang="en-US" sz="600" b="1" i="1" kern="0" dirty="0" smtClean="0">
              <a:solidFill>
                <a:schemeClr val="accent6">
                  <a:lumMod val="50000"/>
                </a:schemeClr>
              </a:solidFill>
              <a:ea typeface="MS PGothic" pitchFamily="34" charset="-128"/>
              <a:cs typeface="Arial" panose="020B0604020202020204" pitchFamily="34" charset="0"/>
            </a:endParaRPr>
          </a:p>
          <a:p>
            <a:pPr algn="ctr" defTabSz="912813" eaLnBrk="1" fontAlgn="auto" hangingPunct="1">
              <a:spcBef>
                <a:spcPts val="0"/>
              </a:spcBef>
              <a:spcAft>
                <a:spcPts val="0"/>
              </a:spcAft>
              <a:defRPr/>
            </a:pPr>
            <a:endParaRPr lang="en-US" sz="600" b="1" i="1" kern="0" dirty="0">
              <a:solidFill>
                <a:schemeClr val="accent6">
                  <a:lumMod val="50000"/>
                </a:schemeClr>
              </a:solidFill>
              <a:ea typeface="MS PGothic" pitchFamily="34" charset="-128"/>
              <a:cs typeface="Arial" panose="020B0604020202020204" pitchFamily="34" charset="0"/>
            </a:endParaRPr>
          </a:p>
          <a:p>
            <a:pPr algn="ctr" defTabSz="912813" eaLnBrk="1" fontAlgn="auto" hangingPunct="1">
              <a:spcBef>
                <a:spcPts val="0"/>
              </a:spcBef>
              <a:spcAft>
                <a:spcPts val="0"/>
              </a:spcAft>
              <a:defRPr/>
            </a:pPr>
            <a:endParaRPr lang="en-US" sz="300" b="1" i="1" kern="0" dirty="0" smtClean="0">
              <a:solidFill>
                <a:schemeClr val="accent6">
                  <a:lumMod val="50000"/>
                </a:schemeClr>
              </a:solidFill>
              <a:ea typeface="MS PGothic" pitchFamily="34" charset="-128"/>
              <a:cs typeface="Arial" panose="020B0604020202020204" pitchFamily="34" charset="0"/>
            </a:endParaRPr>
          </a:p>
          <a:p>
            <a:pPr algn="ctr" defTabSz="912813" eaLnBrk="1" fontAlgn="auto" hangingPunct="1">
              <a:spcBef>
                <a:spcPts val="0"/>
              </a:spcBef>
              <a:spcAft>
                <a:spcPts val="0"/>
              </a:spcAft>
              <a:defRPr/>
            </a:pPr>
            <a:endParaRPr lang="en-US" sz="300" b="1" i="1" kern="0" dirty="0">
              <a:solidFill>
                <a:schemeClr val="accent6">
                  <a:lumMod val="50000"/>
                </a:schemeClr>
              </a:solidFill>
              <a:ea typeface="MS PGothic" pitchFamily="34" charset="-128"/>
              <a:cs typeface="Arial" panose="020B0604020202020204" pitchFamily="34" charset="0"/>
            </a:endParaRPr>
          </a:p>
          <a:p>
            <a:pPr algn="ctr" defTabSz="912813" eaLnBrk="1" fontAlgn="auto" hangingPunct="1">
              <a:spcBef>
                <a:spcPts val="0"/>
              </a:spcBef>
              <a:spcAft>
                <a:spcPts val="0"/>
              </a:spcAft>
              <a:defRPr/>
            </a:pPr>
            <a:endParaRPr lang="en-US" sz="300" b="1" i="1" kern="0" dirty="0" smtClean="0">
              <a:solidFill>
                <a:schemeClr val="accent6">
                  <a:lumMod val="50000"/>
                </a:schemeClr>
              </a:solidFill>
              <a:ea typeface="MS PGothic" pitchFamily="34" charset="-128"/>
              <a:cs typeface="Arial" panose="020B0604020202020204" pitchFamily="34" charset="0"/>
            </a:endParaRPr>
          </a:p>
          <a:p>
            <a:pPr algn="ctr" defTabSz="912813" eaLnBrk="1" fontAlgn="auto" hangingPunct="1">
              <a:spcBef>
                <a:spcPts val="0"/>
              </a:spcBef>
              <a:spcAft>
                <a:spcPts val="0"/>
              </a:spcAft>
              <a:defRPr/>
            </a:pPr>
            <a:endParaRPr lang="en-US" sz="600" b="1" i="1" kern="0" dirty="0">
              <a:solidFill>
                <a:schemeClr val="accent6">
                  <a:lumMod val="50000"/>
                </a:schemeClr>
              </a:solidFill>
              <a:ea typeface="MS PGothic" pitchFamily="34" charset="-128"/>
              <a:cs typeface="Arial" panose="020B0604020202020204" pitchFamily="34" charset="0"/>
            </a:endParaRPr>
          </a:p>
          <a:p>
            <a:pPr algn="ctr" defTabSz="912813" eaLnBrk="1" fontAlgn="auto" hangingPunct="1">
              <a:spcBef>
                <a:spcPts val="0"/>
              </a:spcBef>
              <a:spcAft>
                <a:spcPts val="0"/>
              </a:spcAft>
              <a:defRPr/>
            </a:pPr>
            <a:endParaRPr lang="en-US" sz="600" b="1" i="1" kern="0" dirty="0" smtClean="0">
              <a:solidFill>
                <a:schemeClr val="accent6">
                  <a:lumMod val="50000"/>
                </a:schemeClr>
              </a:solidFill>
              <a:ea typeface="MS PGothic" pitchFamily="34" charset="-128"/>
              <a:cs typeface="Arial" panose="020B0604020202020204" pitchFamily="34" charset="0"/>
            </a:endParaRPr>
          </a:p>
          <a:p>
            <a:pPr algn="ctr" defTabSz="912813" eaLnBrk="1" fontAlgn="auto" hangingPunct="1">
              <a:spcBef>
                <a:spcPts val="0"/>
              </a:spcBef>
              <a:spcAft>
                <a:spcPts val="0"/>
              </a:spcAft>
              <a:defRPr/>
            </a:pPr>
            <a:r>
              <a:rPr lang="en-US" sz="700" b="1" i="1" kern="0" dirty="0" smtClean="0">
                <a:ea typeface="MS PGothic" pitchFamily="34" charset="-128"/>
                <a:cs typeface="Arial" panose="020B0604020202020204" pitchFamily="34" charset="0"/>
              </a:rPr>
              <a:t>DIL : DATA LAKE</a:t>
            </a:r>
          </a:p>
        </p:txBody>
      </p:sp>
      <p:sp>
        <p:nvSpPr>
          <p:cNvPr id="175" name="Rounded Rectangle 174"/>
          <p:cNvSpPr/>
          <p:nvPr/>
        </p:nvSpPr>
        <p:spPr bwMode="auto">
          <a:xfrm>
            <a:off x="4011088" y="3266014"/>
            <a:ext cx="1006767" cy="515685"/>
          </a:xfrm>
          <a:prstGeom prst="roundRect">
            <a:avLst>
              <a:gd name="adj" fmla="val 7781"/>
            </a:avLst>
          </a:prstGeom>
          <a:solidFill>
            <a:srgbClr val="92D050"/>
          </a:solidFill>
          <a:ln w="19050" cap="flat" cmpd="sng" algn="ctr">
            <a:solidFill>
              <a:schemeClr val="bg1">
                <a:lumMod val="5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defTabSz="912813" eaLnBrk="1" fontAlgn="auto" hangingPunct="1">
              <a:spcBef>
                <a:spcPts val="0"/>
              </a:spcBef>
              <a:spcAft>
                <a:spcPts val="0"/>
              </a:spcAft>
              <a:defRPr/>
            </a:pPr>
            <a:r>
              <a:rPr lang="en-US" sz="600" b="1" i="1" kern="0" dirty="0" smtClean="0">
                <a:solidFill>
                  <a:schemeClr val="accent6">
                    <a:lumMod val="50000"/>
                  </a:schemeClr>
                </a:solidFill>
                <a:ea typeface="MS PGothic" pitchFamily="34" charset="-128"/>
                <a:cs typeface="Arial" panose="020B0604020202020204" pitchFamily="34" charset="0"/>
              </a:rPr>
              <a:t>Life Core </a:t>
            </a:r>
          </a:p>
          <a:p>
            <a:pPr algn="ctr" defTabSz="912813" eaLnBrk="1" fontAlgn="auto" hangingPunct="1">
              <a:spcBef>
                <a:spcPts val="0"/>
              </a:spcBef>
              <a:spcAft>
                <a:spcPts val="0"/>
              </a:spcAft>
              <a:defRPr/>
            </a:pPr>
            <a:r>
              <a:rPr lang="en-US" sz="600" b="1" i="1" kern="0" dirty="0" smtClean="0">
                <a:solidFill>
                  <a:schemeClr val="accent6">
                    <a:lumMod val="50000"/>
                  </a:schemeClr>
                </a:solidFill>
                <a:ea typeface="MS PGothic" pitchFamily="34" charset="-128"/>
                <a:cs typeface="Arial" panose="020B0604020202020204" pitchFamily="34" charset="0"/>
              </a:rPr>
              <a:t>Policy Administration</a:t>
            </a:r>
          </a:p>
          <a:p>
            <a:pPr algn="ctr" defTabSz="912813" eaLnBrk="1" fontAlgn="auto" hangingPunct="1">
              <a:spcBef>
                <a:spcPts val="0"/>
              </a:spcBef>
              <a:spcAft>
                <a:spcPts val="0"/>
              </a:spcAft>
              <a:defRPr/>
            </a:pPr>
            <a:r>
              <a:rPr lang="en-US" sz="600" b="1" i="1" kern="0" dirty="0" smtClean="0">
                <a:solidFill>
                  <a:schemeClr val="accent6">
                    <a:lumMod val="50000"/>
                  </a:schemeClr>
                </a:solidFill>
                <a:ea typeface="MS PGothic" pitchFamily="34" charset="-128"/>
                <a:cs typeface="Arial" panose="020B0604020202020204" pitchFamily="34" charset="0"/>
              </a:rPr>
              <a:t>+ RCMS</a:t>
            </a:r>
          </a:p>
          <a:p>
            <a:pPr algn="ctr" defTabSz="912813" eaLnBrk="1" fontAlgn="auto" hangingPunct="1">
              <a:spcBef>
                <a:spcPts val="0"/>
              </a:spcBef>
              <a:spcAft>
                <a:spcPts val="0"/>
              </a:spcAft>
              <a:defRPr/>
            </a:pPr>
            <a:r>
              <a:rPr lang="en-US" sz="600" b="1" i="1" kern="0" dirty="0" smtClean="0">
                <a:solidFill>
                  <a:schemeClr val="accent6">
                    <a:lumMod val="50000"/>
                  </a:schemeClr>
                </a:solidFill>
                <a:ea typeface="MS PGothic" pitchFamily="34" charset="-128"/>
                <a:cs typeface="Arial" panose="020B0604020202020204" pitchFamily="34" charset="0"/>
              </a:rPr>
              <a:t>RLSR29 (2014) R30 (2015)</a:t>
            </a:r>
          </a:p>
          <a:p>
            <a:pPr algn="ctr" defTabSz="912813" eaLnBrk="1" fontAlgn="auto" hangingPunct="1">
              <a:spcBef>
                <a:spcPts val="0"/>
              </a:spcBef>
              <a:spcAft>
                <a:spcPts val="0"/>
              </a:spcAft>
              <a:defRPr/>
            </a:pPr>
            <a:r>
              <a:rPr lang="en-US" sz="600" b="1" i="1" kern="0" dirty="0" smtClean="0">
                <a:solidFill>
                  <a:schemeClr val="accent6">
                    <a:lumMod val="50000"/>
                  </a:schemeClr>
                </a:solidFill>
                <a:ea typeface="MS PGothic" pitchFamily="34" charset="-128"/>
                <a:cs typeface="Arial" panose="020B0604020202020204" pitchFamily="34" charset="0"/>
              </a:rPr>
              <a:t>Health Riders</a:t>
            </a:r>
          </a:p>
        </p:txBody>
      </p:sp>
      <p:sp>
        <p:nvSpPr>
          <p:cNvPr id="176" name="Rounded Rectangle 175"/>
          <p:cNvSpPr/>
          <p:nvPr/>
        </p:nvSpPr>
        <p:spPr bwMode="auto">
          <a:xfrm>
            <a:off x="4012029" y="3874881"/>
            <a:ext cx="1006767" cy="515685"/>
          </a:xfrm>
          <a:prstGeom prst="roundRect">
            <a:avLst>
              <a:gd name="adj" fmla="val 8871"/>
            </a:avLst>
          </a:prstGeom>
          <a:noFill/>
          <a:ln w="19050" cap="flat" cmpd="sng" algn="ctr">
            <a:solidFill>
              <a:schemeClr val="bg1">
                <a:lumMod val="5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defTabSz="912813" eaLnBrk="1" fontAlgn="auto" hangingPunct="1">
              <a:spcBef>
                <a:spcPts val="0"/>
              </a:spcBef>
              <a:spcAft>
                <a:spcPts val="0"/>
              </a:spcAft>
              <a:defRPr/>
            </a:pPr>
            <a:r>
              <a:rPr lang="en-US" sz="600" b="1" i="1" kern="0" dirty="0" smtClean="0">
                <a:solidFill>
                  <a:schemeClr val="accent6">
                    <a:lumMod val="50000"/>
                  </a:schemeClr>
                </a:solidFill>
                <a:ea typeface="MS PGothic" pitchFamily="34" charset="-128"/>
                <a:cs typeface="Arial" panose="020B0604020202020204" pitchFamily="34" charset="0"/>
              </a:rPr>
              <a:t>P&amp;C Core </a:t>
            </a:r>
          </a:p>
          <a:p>
            <a:pPr algn="ctr" defTabSz="912813" eaLnBrk="1" fontAlgn="auto" hangingPunct="1">
              <a:spcBef>
                <a:spcPts val="0"/>
              </a:spcBef>
              <a:spcAft>
                <a:spcPts val="0"/>
              </a:spcAft>
              <a:defRPr/>
            </a:pPr>
            <a:r>
              <a:rPr lang="en-US" sz="600" b="1" i="1" kern="0" dirty="0" smtClean="0">
                <a:solidFill>
                  <a:schemeClr val="accent6">
                    <a:lumMod val="50000"/>
                  </a:schemeClr>
                </a:solidFill>
                <a:ea typeface="MS PGothic" pitchFamily="34" charset="-128"/>
                <a:cs typeface="Arial" panose="020B0604020202020204" pitchFamily="34" charset="0"/>
              </a:rPr>
              <a:t>Policy Administration</a:t>
            </a:r>
          </a:p>
          <a:p>
            <a:pPr algn="ctr" defTabSz="912813" eaLnBrk="1" fontAlgn="auto" hangingPunct="1">
              <a:spcBef>
                <a:spcPts val="0"/>
              </a:spcBef>
              <a:spcAft>
                <a:spcPts val="0"/>
              </a:spcAft>
              <a:defRPr/>
            </a:pPr>
            <a:endParaRPr lang="en-US" sz="600" b="1" i="1" kern="0" dirty="0" smtClean="0">
              <a:solidFill>
                <a:schemeClr val="accent6">
                  <a:lumMod val="50000"/>
                </a:schemeClr>
              </a:solidFill>
              <a:ea typeface="MS PGothic" pitchFamily="34" charset="-128"/>
              <a:cs typeface="Arial" panose="020B0604020202020204" pitchFamily="34" charset="0"/>
            </a:endParaRPr>
          </a:p>
          <a:p>
            <a:pPr algn="ctr" defTabSz="912813" eaLnBrk="1" fontAlgn="auto" hangingPunct="1">
              <a:spcBef>
                <a:spcPts val="0"/>
              </a:spcBef>
              <a:spcAft>
                <a:spcPts val="0"/>
              </a:spcAft>
              <a:defRPr/>
            </a:pPr>
            <a:r>
              <a:rPr lang="en-US" sz="600" b="1" i="1" kern="0" dirty="0" smtClean="0">
                <a:solidFill>
                  <a:schemeClr val="accent6">
                    <a:lumMod val="50000"/>
                  </a:schemeClr>
                </a:solidFill>
                <a:ea typeface="MS PGothic" pitchFamily="34" charset="-128"/>
                <a:cs typeface="Arial" panose="020B0604020202020204" pitchFamily="34" charset="0"/>
              </a:rPr>
              <a:t>CSC Policy/SEA </a:t>
            </a:r>
          </a:p>
          <a:p>
            <a:pPr algn="ctr" defTabSz="912813" eaLnBrk="1" fontAlgn="auto" hangingPunct="1">
              <a:spcBef>
                <a:spcPts val="0"/>
              </a:spcBef>
              <a:spcAft>
                <a:spcPts val="0"/>
              </a:spcAft>
              <a:defRPr/>
            </a:pPr>
            <a:r>
              <a:rPr lang="en-US" sz="600" b="1" i="1" kern="0" dirty="0" smtClean="0">
                <a:solidFill>
                  <a:schemeClr val="accent6">
                    <a:lumMod val="50000"/>
                  </a:schemeClr>
                </a:solidFill>
                <a:ea typeface="MS PGothic" pitchFamily="34" charset="-128"/>
                <a:cs typeface="Arial" panose="020B0604020202020204" pitchFamily="34" charset="0"/>
              </a:rPr>
              <a:t>(Policy/400)</a:t>
            </a:r>
          </a:p>
        </p:txBody>
      </p:sp>
      <p:sp>
        <p:nvSpPr>
          <p:cNvPr id="177" name="Rounded Rectangle 176"/>
          <p:cNvSpPr/>
          <p:nvPr/>
        </p:nvSpPr>
        <p:spPr bwMode="auto">
          <a:xfrm>
            <a:off x="5089273" y="3259803"/>
            <a:ext cx="1006767" cy="521896"/>
          </a:xfrm>
          <a:prstGeom prst="roundRect">
            <a:avLst>
              <a:gd name="adj" fmla="val 6906"/>
            </a:avLst>
          </a:prstGeom>
          <a:solidFill>
            <a:srgbClr val="92D050"/>
          </a:solidFill>
          <a:ln w="19050" cap="flat" cmpd="sng" algn="ctr">
            <a:solidFill>
              <a:schemeClr val="bg1">
                <a:lumMod val="5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defTabSz="912813" eaLnBrk="1" fontAlgn="auto" hangingPunct="1">
              <a:spcBef>
                <a:spcPts val="0"/>
              </a:spcBef>
              <a:spcAft>
                <a:spcPts val="0"/>
              </a:spcAft>
              <a:defRPr/>
            </a:pPr>
            <a:r>
              <a:rPr lang="en-US" sz="600" b="1" i="1" kern="0" dirty="0" smtClean="0">
                <a:solidFill>
                  <a:schemeClr val="accent6">
                    <a:lumMod val="50000"/>
                  </a:schemeClr>
                </a:solidFill>
                <a:ea typeface="MS PGothic" pitchFamily="34" charset="-128"/>
                <a:cs typeface="Arial" panose="020B0604020202020204" pitchFamily="34" charset="0"/>
              </a:rPr>
              <a:t>Group &amp; Health Core </a:t>
            </a:r>
          </a:p>
          <a:p>
            <a:pPr algn="ctr" defTabSz="912813" eaLnBrk="1" fontAlgn="auto" hangingPunct="1">
              <a:spcBef>
                <a:spcPts val="0"/>
              </a:spcBef>
              <a:spcAft>
                <a:spcPts val="0"/>
              </a:spcAft>
              <a:defRPr/>
            </a:pPr>
            <a:r>
              <a:rPr lang="en-US" sz="600" b="1" i="1" kern="0" dirty="0" smtClean="0">
                <a:solidFill>
                  <a:schemeClr val="accent6">
                    <a:lumMod val="50000"/>
                  </a:schemeClr>
                </a:solidFill>
                <a:ea typeface="MS PGothic" pitchFamily="34" charset="-128"/>
                <a:cs typeface="Arial" panose="020B0604020202020204" pitchFamily="34" charset="0"/>
              </a:rPr>
              <a:t>Policy Administration</a:t>
            </a:r>
          </a:p>
          <a:p>
            <a:pPr algn="ctr" defTabSz="912813" eaLnBrk="1" fontAlgn="auto" hangingPunct="1">
              <a:spcBef>
                <a:spcPts val="0"/>
              </a:spcBef>
              <a:spcAft>
                <a:spcPts val="0"/>
              </a:spcAft>
              <a:defRPr/>
            </a:pPr>
            <a:endParaRPr lang="en-US" sz="600" b="1" i="1" kern="0" dirty="0" smtClean="0">
              <a:solidFill>
                <a:schemeClr val="accent6">
                  <a:lumMod val="50000"/>
                </a:schemeClr>
              </a:solidFill>
              <a:ea typeface="MS PGothic" pitchFamily="34" charset="-128"/>
              <a:cs typeface="Arial" panose="020B0604020202020204" pitchFamily="34" charset="0"/>
            </a:endParaRPr>
          </a:p>
          <a:p>
            <a:pPr algn="ctr" defTabSz="912813" eaLnBrk="1" fontAlgn="auto" hangingPunct="1">
              <a:spcBef>
                <a:spcPts val="0"/>
              </a:spcBef>
              <a:spcAft>
                <a:spcPts val="0"/>
              </a:spcAft>
              <a:defRPr/>
            </a:pPr>
            <a:r>
              <a:rPr lang="en-US" sz="600" b="1" i="1" kern="0" dirty="0" smtClean="0">
                <a:solidFill>
                  <a:schemeClr val="accent6">
                    <a:lumMod val="50000"/>
                  </a:schemeClr>
                </a:solidFill>
                <a:ea typeface="MS PGothic" pitchFamily="34" charset="-128"/>
                <a:cs typeface="Arial" panose="020B0604020202020204" pitchFamily="34" charset="0"/>
              </a:rPr>
              <a:t>Health Retail/Group</a:t>
            </a:r>
          </a:p>
          <a:p>
            <a:pPr algn="ctr" defTabSz="912813" eaLnBrk="1" fontAlgn="auto" hangingPunct="1">
              <a:spcBef>
                <a:spcPts val="0"/>
              </a:spcBef>
              <a:spcAft>
                <a:spcPts val="0"/>
              </a:spcAft>
              <a:defRPr/>
            </a:pPr>
            <a:r>
              <a:rPr lang="en-US" sz="600" b="1" i="1" kern="0" dirty="0" smtClean="0">
                <a:solidFill>
                  <a:schemeClr val="accent6">
                    <a:lumMod val="50000"/>
                  </a:schemeClr>
                </a:solidFill>
                <a:ea typeface="MS PGothic" pitchFamily="34" charset="-128"/>
                <a:cs typeface="Arial" panose="020B0604020202020204" pitchFamily="34" charset="0"/>
              </a:rPr>
              <a:t>Group/400 v7.6</a:t>
            </a:r>
          </a:p>
        </p:txBody>
      </p:sp>
      <p:sp>
        <p:nvSpPr>
          <p:cNvPr id="178" name="Left-Right Arrow 177"/>
          <p:cNvSpPr/>
          <p:nvPr/>
        </p:nvSpPr>
        <p:spPr bwMode="auto">
          <a:xfrm rot="16200000">
            <a:off x="3209479" y="2661151"/>
            <a:ext cx="175488" cy="233452"/>
          </a:xfrm>
          <a:prstGeom prst="leftRightArrow">
            <a:avLst>
              <a:gd name="adj1" fmla="val 57836"/>
              <a:gd name="adj2" fmla="val 29625"/>
            </a:avLst>
          </a:prstGeom>
          <a:solidFill>
            <a:schemeClr val="bg1">
              <a:lumMod val="20000"/>
              <a:lumOff val="80000"/>
            </a:schemeClr>
          </a:solidFill>
          <a:ln w="6350" cap="flat" cmpd="sng" algn="ctr">
            <a:solidFill>
              <a:schemeClr val="bg1">
                <a:lumMod val="5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defTabSz="912813" eaLnBrk="1" fontAlgn="auto" hangingPunct="1">
              <a:spcBef>
                <a:spcPts val="0"/>
              </a:spcBef>
              <a:spcAft>
                <a:spcPts val="0"/>
              </a:spcAft>
            </a:pPr>
            <a:endParaRPr lang="en-US" sz="600" b="1" i="1" kern="0" dirty="0" smtClean="0">
              <a:solidFill>
                <a:schemeClr val="bg1">
                  <a:lumMod val="50000"/>
                </a:schemeClr>
              </a:solidFill>
              <a:ea typeface="MS PGothic" pitchFamily="34" charset="-128"/>
              <a:cs typeface="Arial" panose="020B0604020202020204" pitchFamily="34" charset="0"/>
            </a:endParaRPr>
          </a:p>
        </p:txBody>
      </p:sp>
      <p:sp>
        <p:nvSpPr>
          <p:cNvPr id="179" name="Left-Right Arrow 178"/>
          <p:cNvSpPr/>
          <p:nvPr/>
        </p:nvSpPr>
        <p:spPr bwMode="auto">
          <a:xfrm rot="16200000">
            <a:off x="4507054" y="2661150"/>
            <a:ext cx="175488" cy="233452"/>
          </a:xfrm>
          <a:prstGeom prst="leftRightArrow">
            <a:avLst>
              <a:gd name="adj1" fmla="val 57836"/>
              <a:gd name="adj2" fmla="val 29625"/>
            </a:avLst>
          </a:prstGeom>
          <a:solidFill>
            <a:schemeClr val="bg1">
              <a:lumMod val="20000"/>
              <a:lumOff val="80000"/>
            </a:schemeClr>
          </a:solidFill>
          <a:ln w="6350" cap="flat" cmpd="sng" algn="ctr">
            <a:solidFill>
              <a:schemeClr val="bg1">
                <a:lumMod val="5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defTabSz="912813" eaLnBrk="1" fontAlgn="auto" hangingPunct="1">
              <a:spcBef>
                <a:spcPts val="0"/>
              </a:spcBef>
              <a:spcAft>
                <a:spcPts val="0"/>
              </a:spcAft>
            </a:pPr>
            <a:endParaRPr lang="en-US" sz="600" b="1" i="1" kern="0" dirty="0" smtClean="0">
              <a:solidFill>
                <a:schemeClr val="bg1">
                  <a:lumMod val="50000"/>
                </a:schemeClr>
              </a:solidFill>
              <a:ea typeface="MS PGothic" pitchFamily="34" charset="-128"/>
              <a:cs typeface="Arial" panose="020B0604020202020204" pitchFamily="34" charset="0"/>
            </a:endParaRPr>
          </a:p>
        </p:txBody>
      </p:sp>
      <p:sp>
        <p:nvSpPr>
          <p:cNvPr id="180" name="Left-Right Arrow 179"/>
          <p:cNvSpPr/>
          <p:nvPr/>
        </p:nvSpPr>
        <p:spPr bwMode="auto">
          <a:xfrm rot="16200000">
            <a:off x="5410491" y="2661150"/>
            <a:ext cx="175488" cy="233452"/>
          </a:xfrm>
          <a:prstGeom prst="leftRightArrow">
            <a:avLst>
              <a:gd name="adj1" fmla="val 57836"/>
              <a:gd name="adj2" fmla="val 29625"/>
            </a:avLst>
          </a:prstGeom>
          <a:solidFill>
            <a:schemeClr val="bg1">
              <a:lumMod val="20000"/>
              <a:lumOff val="80000"/>
            </a:schemeClr>
          </a:solidFill>
          <a:ln w="6350" cap="flat" cmpd="sng" algn="ctr">
            <a:solidFill>
              <a:schemeClr val="bg1">
                <a:lumMod val="5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defTabSz="912813" eaLnBrk="1" fontAlgn="auto" hangingPunct="1">
              <a:spcBef>
                <a:spcPts val="0"/>
              </a:spcBef>
              <a:spcAft>
                <a:spcPts val="0"/>
              </a:spcAft>
            </a:pPr>
            <a:endParaRPr lang="en-US" sz="600" b="1" i="1" kern="0" dirty="0" smtClean="0">
              <a:solidFill>
                <a:schemeClr val="bg1">
                  <a:lumMod val="50000"/>
                </a:schemeClr>
              </a:solidFill>
              <a:ea typeface="MS PGothic" pitchFamily="34" charset="-128"/>
              <a:cs typeface="Arial" panose="020B0604020202020204" pitchFamily="34" charset="0"/>
            </a:endParaRPr>
          </a:p>
        </p:txBody>
      </p:sp>
      <p:sp>
        <p:nvSpPr>
          <p:cNvPr id="181" name="Left-Right Arrow 180"/>
          <p:cNvSpPr/>
          <p:nvPr/>
        </p:nvSpPr>
        <p:spPr bwMode="auto">
          <a:xfrm rot="16200000">
            <a:off x="6527355" y="2661151"/>
            <a:ext cx="175488" cy="233452"/>
          </a:xfrm>
          <a:prstGeom prst="leftRightArrow">
            <a:avLst>
              <a:gd name="adj1" fmla="val 57836"/>
              <a:gd name="adj2" fmla="val 29625"/>
            </a:avLst>
          </a:prstGeom>
          <a:solidFill>
            <a:srgbClr val="92D050"/>
          </a:solidFill>
          <a:ln w="6350" cap="flat" cmpd="sng" algn="ctr">
            <a:solidFill>
              <a:schemeClr val="bg1">
                <a:lumMod val="5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defTabSz="912813" eaLnBrk="1" fontAlgn="auto" hangingPunct="1">
              <a:spcBef>
                <a:spcPts val="0"/>
              </a:spcBef>
              <a:spcAft>
                <a:spcPts val="0"/>
              </a:spcAft>
            </a:pPr>
            <a:endParaRPr lang="en-US" sz="600" b="1" i="1" kern="0" dirty="0" smtClean="0">
              <a:solidFill>
                <a:schemeClr val="bg1">
                  <a:lumMod val="50000"/>
                </a:schemeClr>
              </a:solidFill>
              <a:ea typeface="MS PGothic" pitchFamily="34" charset="-128"/>
              <a:cs typeface="Arial" panose="020B0604020202020204" pitchFamily="34" charset="0"/>
            </a:endParaRPr>
          </a:p>
        </p:txBody>
      </p:sp>
      <p:sp>
        <p:nvSpPr>
          <p:cNvPr id="182" name="Left-Right Arrow 181"/>
          <p:cNvSpPr/>
          <p:nvPr/>
        </p:nvSpPr>
        <p:spPr bwMode="auto">
          <a:xfrm rot="16200000">
            <a:off x="7398636" y="2661151"/>
            <a:ext cx="175488" cy="233452"/>
          </a:xfrm>
          <a:prstGeom prst="leftRightArrow">
            <a:avLst>
              <a:gd name="adj1" fmla="val 57836"/>
              <a:gd name="adj2" fmla="val 29625"/>
            </a:avLst>
          </a:prstGeom>
          <a:solidFill>
            <a:schemeClr val="bg1">
              <a:lumMod val="20000"/>
              <a:lumOff val="80000"/>
            </a:schemeClr>
          </a:solidFill>
          <a:ln w="6350" cap="flat" cmpd="sng" algn="ctr">
            <a:solidFill>
              <a:schemeClr val="bg1">
                <a:lumMod val="5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defTabSz="912813" eaLnBrk="1" fontAlgn="auto" hangingPunct="1">
              <a:spcBef>
                <a:spcPts val="0"/>
              </a:spcBef>
              <a:spcAft>
                <a:spcPts val="0"/>
              </a:spcAft>
            </a:pPr>
            <a:endParaRPr lang="en-US" sz="600" b="1" i="1" kern="0" dirty="0" smtClean="0">
              <a:solidFill>
                <a:schemeClr val="bg1">
                  <a:lumMod val="50000"/>
                </a:schemeClr>
              </a:solidFill>
              <a:ea typeface="MS PGothic" pitchFamily="34" charset="-128"/>
              <a:cs typeface="Arial" panose="020B0604020202020204" pitchFamily="34" charset="0"/>
            </a:endParaRPr>
          </a:p>
        </p:txBody>
      </p:sp>
      <p:sp>
        <p:nvSpPr>
          <p:cNvPr id="183" name="Left-Right Arrow 182"/>
          <p:cNvSpPr/>
          <p:nvPr/>
        </p:nvSpPr>
        <p:spPr bwMode="auto">
          <a:xfrm rot="16200000">
            <a:off x="1066845" y="2661151"/>
            <a:ext cx="175488" cy="233452"/>
          </a:xfrm>
          <a:prstGeom prst="leftRightArrow">
            <a:avLst>
              <a:gd name="adj1" fmla="val 57836"/>
              <a:gd name="adj2" fmla="val 29625"/>
            </a:avLst>
          </a:prstGeom>
          <a:solidFill>
            <a:schemeClr val="bg1">
              <a:lumMod val="20000"/>
              <a:lumOff val="80000"/>
            </a:schemeClr>
          </a:solidFill>
          <a:ln w="6350" cap="flat" cmpd="sng" algn="ctr">
            <a:solidFill>
              <a:schemeClr val="bg1">
                <a:lumMod val="5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defTabSz="912813" eaLnBrk="1" fontAlgn="auto" hangingPunct="1">
              <a:spcBef>
                <a:spcPts val="0"/>
              </a:spcBef>
              <a:spcAft>
                <a:spcPts val="0"/>
              </a:spcAft>
            </a:pPr>
            <a:endParaRPr lang="en-US" sz="600" b="1" i="1" kern="0" dirty="0" smtClean="0">
              <a:solidFill>
                <a:schemeClr val="bg1">
                  <a:lumMod val="50000"/>
                </a:schemeClr>
              </a:solidFill>
              <a:ea typeface="MS PGothic" pitchFamily="34" charset="-128"/>
              <a:cs typeface="Arial" panose="020B0604020202020204" pitchFamily="34" charset="0"/>
            </a:endParaRPr>
          </a:p>
        </p:txBody>
      </p:sp>
      <p:sp>
        <p:nvSpPr>
          <p:cNvPr id="184" name="Rounded Rectangle 183"/>
          <p:cNvSpPr/>
          <p:nvPr/>
        </p:nvSpPr>
        <p:spPr bwMode="auto">
          <a:xfrm>
            <a:off x="5103787" y="3874881"/>
            <a:ext cx="1006767" cy="521896"/>
          </a:xfrm>
          <a:prstGeom prst="roundRect">
            <a:avLst>
              <a:gd name="adj" fmla="val 7865"/>
            </a:avLst>
          </a:prstGeom>
          <a:solidFill>
            <a:srgbClr val="92D050"/>
          </a:solidFill>
          <a:ln w="19050" cap="flat" cmpd="sng" algn="ctr">
            <a:solidFill>
              <a:schemeClr val="bg1">
                <a:lumMod val="5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defTabSz="912813" eaLnBrk="1" fontAlgn="auto" hangingPunct="1">
              <a:spcBef>
                <a:spcPts val="0"/>
              </a:spcBef>
              <a:spcAft>
                <a:spcPts val="0"/>
              </a:spcAft>
              <a:defRPr/>
            </a:pPr>
            <a:r>
              <a:rPr lang="en-US" sz="600" b="1" i="1" kern="0" dirty="0" smtClean="0">
                <a:solidFill>
                  <a:schemeClr val="accent6">
                    <a:lumMod val="50000"/>
                  </a:schemeClr>
                </a:solidFill>
                <a:ea typeface="MS PGothic" pitchFamily="34" charset="-128"/>
                <a:cs typeface="Arial" panose="020B0604020202020204" pitchFamily="34" charset="0"/>
              </a:rPr>
              <a:t>LOCAL</a:t>
            </a:r>
          </a:p>
        </p:txBody>
      </p:sp>
      <p:sp>
        <p:nvSpPr>
          <p:cNvPr id="185" name="Rounded Rectangle 184"/>
          <p:cNvSpPr/>
          <p:nvPr/>
        </p:nvSpPr>
        <p:spPr bwMode="auto">
          <a:xfrm>
            <a:off x="783114" y="4666861"/>
            <a:ext cx="2429702" cy="916759"/>
          </a:xfrm>
          <a:prstGeom prst="roundRect">
            <a:avLst>
              <a:gd name="adj" fmla="val 3303"/>
            </a:avLst>
          </a:prstGeom>
          <a:solidFill>
            <a:srgbClr val="92D050"/>
          </a:solidFill>
          <a:ln w="19050" cap="flat" cmpd="sng" algn="ctr">
            <a:solidFill>
              <a:schemeClr val="bg1">
                <a:lumMod val="5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defTabSz="912813" eaLnBrk="1" fontAlgn="auto" hangingPunct="1">
              <a:spcBef>
                <a:spcPts val="0"/>
              </a:spcBef>
              <a:spcAft>
                <a:spcPts val="0"/>
              </a:spcAft>
              <a:defRPr/>
            </a:pPr>
            <a:r>
              <a:rPr lang="en-US" sz="800" b="1" i="1" kern="0" dirty="0" smtClean="0">
                <a:solidFill>
                  <a:schemeClr val="accent2">
                    <a:lumMod val="50000"/>
                  </a:schemeClr>
                </a:solidFill>
                <a:ea typeface="MS PGothic" pitchFamily="34" charset="-128"/>
                <a:cs typeface="Arial" panose="020B0604020202020204" pitchFamily="34" charset="0"/>
              </a:rPr>
              <a:t>Core Peripheral Systems</a:t>
            </a:r>
          </a:p>
          <a:p>
            <a:pPr algn="ctr" defTabSz="912813" eaLnBrk="1" fontAlgn="auto" hangingPunct="1">
              <a:spcBef>
                <a:spcPts val="0"/>
              </a:spcBef>
              <a:spcAft>
                <a:spcPts val="0"/>
              </a:spcAft>
              <a:defRPr/>
            </a:pPr>
            <a:endParaRPr lang="en-US" sz="800" b="1" i="1" kern="0" dirty="0" smtClean="0">
              <a:solidFill>
                <a:schemeClr val="accent2">
                  <a:lumMod val="50000"/>
                </a:schemeClr>
              </a:solidFill>
              <a:ea typeface="MS PGothic" pitchFamily="34" charset="-128"/>
              <a:cs typeface="Arial" panose="020B0604020202020204" pitchFamily="34" charset="0"/>
            </a:endParaRPr>
          </a:p>
          <a:p>
            <a:pPr algn="ctr" defTabSz="912813" eaLnBrk="1" fontAlgn="auto" hangingPunct="1">
              <a:spcBef>
                <a:spcPts val="0"/>
              </a:spcBef>
              <a:spcAft>
                <a:spcPts val="0"/>
              </a:spcAft>
              <a:defRPr/>
            </a:pPr>
            <a:endParaRPr lang="en-US" sz="800" b="1" i="1" kern="0" dirty="0">
              <a:solidFill>
                <a:schemeClr val="accent2">
                  <a:lumMod val="50000"/>
                </a:schemeClr>
              </a:solidFill>
              <a:ea typeface="MS PGothic" pitchFamily="34" charset="-128"/>
              <a:cs typeface="Arial" panose="020B0604020202020204" pitchFamily="34" charset="0"/>
            </a:endParaRPr>
          </a:p>
          <a:p>
            <a:pPr algn="ctr" defTabSz="912813" eaLnBrk="1" fontAlgn="auto" hangingPunct="1">
              <a:spcBef>
                <a:spcPts val="0"/>
              </a:spcBef>
              <a:spcAft>
                <a:spcPts val="0"/>
              </a:spcAft>
              <a:defRPr/>
            </a:pPr>
            <a:endParaRPr lang="en-US" sz="800" b="1" i="1" kern="0" dirty="0" smtClean="0">
              <a:solidFill>
                <a:schemeClr val="accent2">
                  <a:lumMod val="50000"/>
                </a:schemeClr>
              </a:solidFill>
              <a:ea typeface="MS PGothic" pitchFamily="34" charset="-128"/>
              <a:cs typeface="Arial" panose="020B0604020202020204" pitchFamily="34" charset="0"/>
            </a:endParaRPr>
          </a:p>
          <a:p>
            <a:pPr algn="ctr" defTabSz="912813" eaLnBrk="1" fontAlgn="auto" hangingPunct="1">
              <a:spcBef>
                <a:spcPts val="0"/>
              </a:spcBef>
              <a:spcAft>
                <a:spcPts val="0"/>
              </a:spcAft>
              <a:defRPr/>
            </a:pPr>
            <a:endParaRPr lang="en-US" sz="800" b="1" i="1" kern="0" dirty="0">
              <a:solidFill>
                <a:schemeClr val="accent2">
                  <a:lumMod val="50000"/>
                </a:schemeClr>
              </a:solidFill>
              <a:ea typeface="MS PGothic" pitchFamily="34" charset="-128"/>
              <a:cs typeface="Arial" panose="020B0604020202020204" pitchFamily="34" charset="0"/>
            </a:endParaRPr>
          </a:p>
          <a:p>
            <a:pPr algn="ctr" defTabSz="912813" eaLnBrk="1" fontAlgn="auto" hangingPunct="1">
              <a:spcBef>
                <a:spcPts val="0"/>
              </a:spcBef>
              <a:spcAft>
                <a:spcPts val="0"/>
              </a:spcAft>
              <a:defRPr/>
            </a:pPr>
            <a:endParaRPr lang="en-US" sz="800" b="1" i="1" kern="0" dirty="0" smtClean="0">
              <a:solidFill>
                <a:schemeClr val="accent2">
                  <a:lumMod val="50000"/>
                </a:schemeClr>
              </a:solidFill>
              <a:ea typeface="MS PGothic" pitchFamily="34" charset="-128"/>
              <a:cs typeface="Arial" panose="020B0604020202020204" pitchFamily="34" charset="0"/>
            </a:endParaRPr>
          </a:p>
          <a:p>
            <a:pPr algn="ctr" defTabSz="912813" eaLnBrk="1" fontAlgn="auto" hangingPunct="1">
              <a:spcBef>
                <a:spcPts val="0"/>
              </a:spcBef>
              <a:spcAft>
                <a:spcPts val="0"/>
              </a:spcAft>
              <a:defRPr/>
            </a:pPr>
            <a:endParaRPr lang="en-US" sz="800" b="1" i="1" kern="0" dirty="0" smtClean="0">
              <a:solidFill>
                <a:schemeClr val="accent2">
                  <a:lumMod val="50000"/>
                </a:schemeClr>
              </a:solidFill>
              <a:ea typeface="MS PGothic" pitchFamily="34" charset="-128"/>
              <a:cs typeface="Arial" panose="020B0604020202020204" pitchFamily="34" charset="0"/>
            </a:endParaRPr>
          </a:p>
        </p:txBody>
      </p:sp>
      <p:sp>
        <p:nvSpPr>
          <p:cNvPr id="190" name="Left-Right Arrow 189"/>
          <p:cNvSpPr/>
          <p:nvPr/>
        </p:nvSpPr>
        <p:spPr bwMode="auto">
          <a:xfrm rot="16200000">
            <a:off x="2037068" y="2661151"/>
            <a:ext cx="175488" cy="233452"/>
          </a:xfrm>
          <a:prstGeom prst="leftRightArrow">
            <a:avLst>
              <a:gd name="adj1" fmla="val 57836"/>
              <a:gd name="adj2" fmla="val 29625"/>
            </a:avLst>
          </a:prstGeom>
          <a:solidFill>
            <a:srgbClr val="92D050"/>
          </a:solidFill>
          <a:ln w="6350" cap="flat" cmpd="sng" algn="ctr">
            <a:solidFill>
              <a:schemeClr val="bg1">
                <a:lumMod val="5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defTabSz="912813" eaLnBrk="1" fontAlgn="auto" hangingPunct="1">
              <a:spcBef>
                <a:spcPts val="0"/>
              </a:spcBef>
              <a:spcAft>
                <a:spcPts val="0"/>
              </a:spcAft>
            </a:pPr>
            <a:endParaRPr lang="en-US" sz="600" b="1" i="1" kern="0" dirty="0" smtClean="0">
              <a:solidFill>
                <a:schemeClr val="bg1">
                  <a:lumMod val="50000"/>
                </a:schemeClr>
              </a:solidFill>
              <a:ea typeface="MS PGothic" pitchFamily="34" charset="-128"/>
              <a:cs typeface="Arial" panose="020B0604020202020204" pitchFamily="34" charset="0"/>
            </a:endParaRPr>
          </a:p>
        </p:txBody>
      </p:sp>
      <p:sp>
        <p:nvSpPr>
          <p:cNvPr id="191" name="Rounded Rectangle 190"/>
          <p:cNvSpPr/>
          <p:nvPr/>
        </p:nvSpPr>
        <p:spPr bwMode="auto">
          <a:xfrm>
            <a:off x="777000" y="5692912"/>
            <a:ext cx="8352000" cy="688838"/>
          </a:xfrm>
          <a:prstGeom prst="roundRect">
            <a:avLst>
              <a:gd name="adj" fmla="val 4987"/>
            </a:avLst>
          </a:prstGeom>
          <a:solidFill>
            <a:schemeClr val="bg1">
              <a:lumMod val="20000"/>
              <a:lumOff val="80000"/>
            </a:schemeClr>
          </a:solidFill>
          <a:ln w="19050" cap="flat" cmpd="sng" algn="ctr">
            <a:solidFill>
              <a:schemeClr val="bg1">
                <a:lumMod val="50000"/>
              </a:schemeClr>
            </a:solidFill>
            <a:prstDash val="solid"/>
            <a:round/>
            <a:headEnd type="none" w="med" len="med"/>
            <a:tailEnd type="none" w="med" len="med"/>
          </a:ln>
          <a:effectLst/>
        </p:spPr>
        <p:txBody>
          <a:bodyPr vert="horz" wrap="none" lIns="0" tIns="0" rIns="0" bIns="0" numCol="1" rtlCol="0" anchor="t" anchorCtr="0" compatLnSpc="1">
            <a:prstTxWarp prst="textNoShape">
              <a:avLst/>
            </a:prstTxWarp>
          </a:bodyPr>
          <a:lstStyle/>
          <a:p>
            <a:pPr algn="ctr" defTabSz="912813" eaLnBrk="1" fontAlgn="auto" hangingPunct="1">
              <a:spcBef>
                <a:spcPts val="0"/>
              </a:spcBef>
              <a:spcAft>
                <a:spcPts val="0"/>
              </a:spcAft>
              <a:defRPr/>
            </a:pPr>
            <a:r>
              <a:rPr lang="en-US" sz="800" b="1" i="1" kern="0" dirty="0" smtClean="0">
                <a:solidFill>
                  <a:schemeClr val="accent2">
                    <a:lumMod val="50000"/>
                  </a:schemeClr>
                </a:solidFill>
                <a:ea typeface="MS PGothic" pitchFamily="34" charset="-128"/>
                <a:cs typeface="Arial" panose="020B0604020202020204" pitchFamily="34" charset="0"/>
              </a:rPr>
              <a:t>Commodity Platform</a:t>
            </a:r>
          </a:p>
        </p:txBody>
      </p:sp>
      <p:grpSp>
        <p:nvGrpSpPr>
          <p:cNvPr id="300" name="Group 299"/>
          <p:cNvGrpSpPr/>
          <p:nvPr/>
        </p:nvGrpSpPr>
        <p:grpSpPr>
          <a:xfrm>
            <a:off x="828199" y="5887468"/>
            <a:ext cx="8249603" cy="438776"/>
            <a:chOff x="838208" y="5933126"/>
            <a:chExt cx="8249603" cy="377940"/>
          </a:xfrm>
        </p:grpSpPr>
        <p:sp>
          <p:nvSpPr>
            <p:cNvPr id="192" name="Rounded Rectangle 191"/>
            <p:cNvSpPr/>
            <p:nvPr/>
          </p:nvSpPr>
          <p:spPr bwMode="auto">
            <a:xfrm>
              <a:off x="1540579" y="5933126"/>
              <a:ext cx="686631" cy="377940"/>
            </a:xfrm>
            <a:prstGeom prst="roundRect">
              <a:avLst>
                <a:gd name="adj" fmla="val 4987"/>
              </a:avLst>
            </a:prstGeom>
            <a:solidFill>
              <a:schemeClr val="bg1">
                <a:lumMod val="20000"/>
                <a:lumOff val="80000"/>
              </a:schemeClr>
            </a:solidFill>
            <a:ln w="19050" cap="flat" cmpd="sng" algn="ctr">
              <a:solidFill>
                <a:schemeClr val="bg1">
                  <a:lumMod val="5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defTabSz="912813" eaLnBrk="1" fontAlgn="auto" hangingPunct="1">
                <a:spcBef>
                  <a:spcPts val="0"/>
                </a:spcBef>
                <a:spcAft>
                  <a:spcPts val="0"/>
                </a:spcAft>
                <a:defRPr/>
              </a:pPr>
              <a:r>
                <a:rPr lang="en-US" sz="600" b="1" i="1" kern="0" dirty="0" smtClean="0">
                  <a:solidFill>
                    <a:schemeClr val="accent6">
                      <a:lumMod val="50000"/>
                    </a:schemeClr>
                  </a:solidFill>
                  <a:ea typeface="MS PGothic" pitchFamily="34" charset="-128"/>
                  <a:cs typeface="Arial" panose="020B0604020202020204" pitchFamily="34" charset="0"/>
                </a:rPr>
                <a:t>HR (YES)</a:t>
              </a:r>
            </a:p>
            <a:p>
              <a:pPr algn="ctr" defTabSz="912813" eaLnBrk="1" fontAlgn="auto" hangingPunct="1">
                <a:spcBef>
                  <a:spcPts val="0"/>
                </a:spcBef>
                <a:spcAft>
                  <a:spcPts val="0"/>
                </a:spcAft>
                <a:defRPr/>
              </a:pPr>
              <a:r>
                <a:rPr lang="en-US" sz="600" b="1" i="1" kern="0" dirty="0" smtClean="0">
                  <a:solidFill>
                    <a:schemeClr val="accent6">
                      <a:lumMod val="50000"/>
                    </a:schemeClr>
                  </a:solidFill>
                  <a:ea typeface="MS PGothic" pitchFamily="34" charset="-128"/>
                  <a:cs typeface="Arial" panose="020B0604020202020204" pitchFamily="34" charset="0"/>
                </a:rPr>
                <a:t>Oracle Fusion</a:t>
              </a:r>
            </a:p>
          </p:txBody>
        </p:sp>
        <p:sp>
          <p:nvSpPr>
            <p:cNvPr id="193" name="Rounded Rectangle 192"/>
            <p:cNvSpPr/>
            <p:nvPr/>
          </p:nvSpPr>
          <p:spPr bwMode="auto">
            <a:xfrm>
              <a:off x="838208" y="5933126"/>
              <a:ext cx="635496" cy="377940"/>
            </a:xfrm>
            <a:prstGeom prst="roundRect">
              <a:avLst>
                <a:gd name="adj" fmla="val 4987"/>
              </a:avLst>
            </a:prstGeom>
            <a:solidFill>
              <a:schemeClr val="bg1">
                <a:lumMod val="20000"/>
                <a:lumOff val="80000"/>
              </a:schemeClr>
            </a:solidFill>
            <a:ln w="19050" cap="flat" cmpd="sng" algn="ctr">
              <a:solidFill>
                <a:schemeClr val="bg1">
                  <a:lumMod val="5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defTabSz="912813" eaLnBrk="1" fontAlgn="auto" hangingPunct="1">
                <a:spcBef>
                  <a:spcPts val="0"/>
                </a:spcBef>
                <a:spcAft>
                  <a:spcPts val="0"/>
                </a:spcAft>
                <a:defRPr/>
              </a:pPr>
              <a:r>
                <a:rPr lang="en-US" sz="600" b="1" i="1" kern="0" dirty="0" smtClean="0">
                  <a:solidFill>
                    <a:schemeClr val="accent6">
                      <a:lumMod val="50000"/>
                    </a:schemeClr>
                  </a:solidFill>
                  <a:ea typeface="MS PGothic" pitchFamily="34" charset="-128"/>
                  <a:cs typeface="Arial" panose="020B0604020202020204" pitchFamily="34" charset="0"/>
                </a:rPr>
                <a:t>Employee</a:t>
              </a:r>
              <a:br>
                <a:rPr lang="en-US" sz="600" b="1" i="1" kern="0" dirty="0" smtClean="0">
                  <a:solidFill>
                    <a:schemeClr val="accent6">
                      <a:lumMod val="50000"/>
                    </a:schemeClr>
                  </a:solidFill>
                  <a:ea typeface="MS PGothic" pitchFamily="34" charset="-128"/>
                  <a:cs typeface="Arial" panose="020B0604020202020204" pitchFamily="34" charset="0"/>
                </a:rPr>
              </a:br>
              <a:r>
                <a:rPr lang="en-US" sz="600" b="1" i="1" kern="0" dirty="0" smtClean="0">
                  <a:solidFill>
                    <a:schemeClr val="accent6">
                      <a:lumMod val="50000"/>
                    </a:schemeClr>
                  </a:solidFill>
                  <a:ea typeface="MS PGothic" pitchFamily="34" charset="-128"/>
                  <a:cs typeface="Arial" panose="020B0604020202020204" pitchFamily="34" charset="0"/>
                </a:rPr>
                <a:t>Portal</a:t>
              </a:r>
            </a:p>
            <a:p>
              <a:pPr algn="ctr" defTabSz="912813" eaLnBrk="1" fontAlgn="auto" hangingPunct="1">
                <a:spcBef>
                  <a:spcPts val="0"/>
                </a:spcBef>
                <a:spcAft>
                  <a:spcPts val="0"/>
                </a:spcAft>
                <a:defRPr/>
              </a:pPr>
              <a:r>
                <a:rPr lang="en-US" sz="600" b="1" i="1" kern="0" dirty="0" smtClean="0">
                  <a:solidFill>
                    <a:schemeClr val="accent6">
                      <a:lumMod val="50000"/>
                    </a:schemeClr>
                  </a:solidFill>
                  <a:ea typeface="MS PGothic" pitchFamily="34" charset="-128"/>
                  <a:cs typeface="Arial" panose="020B0604020202020204" pitchFamily="34" charset="0"/>
                </a:rPr>
                <a:t>ONE</a:t>
              </a:r>
            </a:p>
          </p:txBody>
        </p:sp>
        <p:sp>
          <p:nvSpPr>
            <p:cNvPr id="194" name="Rounded Rectangle 193"/>
            <p:cNvSpPr/>
            <p:nvPr/>
          </p:nvSpPr>
          <p:spPr bwMode="auto">
            <a:xfrm>
              <a:off x="2294085" y="5933126"/>
              <a:ext cx="686631" cy="377940"/>
            </a:xfrm>
            <a:prstGeom prst="roundRect">
              <a:avLst>
                <a:gd name="adj" fmla="val 4987"/>
              </a:avLst>
            </a:prstGeom>
            <a:solidFill>
              <a:schemeClr val="bg1">
                <a:lumMod val="20000"/>
                <a:lumOff val="80000"/>
              </a:schemeClr>
            </a:solidFill>
            <a:ln w="19050" cap="flat" cmpd="sng" algn="ctr">
              <a:solidFill>
                <a:schemeClr val="bg1">
                  <a:lumMod val="5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defTabSz="912813" eaLnBrk="1" fontAlgn="auto" hangingPunct="1">
                <a:spcBef>
                  <a:spcPts val="0"/>
                </a:spcBef>
                <a:spcAft>
                  <a:spcPts val="0"/>
                </a:spcAft>
                <a:defRPr/>
              </a:pPr>
              <a:r>
                <a:rPr lang="en-US" sz="600" b="1" i="1" kern="0" dirty="0" smtClean="0">
                  <a:solidFill>
                    <a:schemeClr val="accent6">
                      <a:lumMod val="50000"/>
                    </a:schemeClr>
                  </a:solidFill>
                  <a:ea typeface="MS PGothic" pitchFamily="34" charset="-128"/>
                  <a:cs typeface="Arial" panose="020B0604020202020204" pitchFamily="34" charset="0"/>
                </a:rPr>
                <a:t>LMS</a:t>
              </a:r>
            </a:p>
          </p:txBody>
        </p:sp>
        <p:sp>
          <p:nvSpPr>
            <p:cNvPr id="195" name="Rounded Rectangle 194"/>
            <p:cNvSpPr/>
            <p:nvPr/>
          </p:nvSpPr>
          <p:spPr bwMode="auto">
            <a:xfrm>
              <a:off x="3749962" y="5933126"/>
              <a:ext cx="686631" cy="377940"/>
            </a:xfrm>
            <a:prstGeom prst="roundRect">
              <a:avLst>
                <a:gd name="adj" fmla="val 4987"/>
              </a:avLst>
            </a:prstGeom>
            <a:solidFill>
              <a:schemeClr val="bg1">
                <a:lumMod val="20000"/>
                <a:lumOff val="80000"/>
              </a:schemeClr>
            </a:solidFill>
            <a:ln w="19050" cap="flat" cmpd="sng" algn="ctr">
              <a:solidFill>
                <a:schemeClr val="bg1">
                  <a:lumMod val="50000"/>
                </a:schemeClr>
              </a:solidFill>
              <a:prstDash val="dash"/>
              <a:round/>
              <a:headEnd type="none" w="med" len="med"/>
              <a:tailEnd type="none" w="med" len="med"/>
            </a:ln>
            <a:effectLst/>
          </p:spPr>
          <p:txBody>
            <a:bodyPr vert="horz" wrap="none" lIns="0" tIns="0" rIns="0" bIns="0" numCol="1" rtlCol="0" anchor="ctr" anchorCtr="0" compatLnSpc="1">
              <a:prstTxWarp prst="textNoShape">
                <a:avLst/>
              </a:prstTxWarp>
            </a:bodyPr>
            <a:lstStyle/>
            <a:p>
              <a:pPr algn="ctr" defTabSz="912813" eaLnBrk="1" fontAlgn="auto" hangingPunct="1">
                <a:spcBef>
                  <a:spcPts val="0"/>
                </a:spcBef>
                <a:spcAft>
                  <a:spcPts val="0"/>
                </a:spcAft>
                <a:defRPr/>
              </a:pPr>
              <a:r>
                <a:rPr lang="en-US" sz="600" b="1" i="1" kern="0" dirty="0" smtClean="0">
                  <a:solidFill>
                    <a:schemeClr val="accent6">
                      <a:lumMod val="50000"/>
                    </a:schemeClr>
                  </a:solidFill>
                  <a:ea typeface="MS PGothic" pitchFamily="34" charset="-128"/>
                  <a:cs typeface="Arial" panose="020B0604020202020204" pitchFamily="34" charset="0"/>
                </a:rPr>
                <a:t>G/L</a:t>
              </a:r>
              <a:r>
                <a:rPr lang="en-US" sz="600" b="1" i="1" kern="0" dirty="0">
                  <a:solidFill>
                    <a:schemeClr val="accent6">
                      <a:lumMod val="50000"/>
                    </a:schemeClr>
                  </a:solidFill>
                  <a:ea typeface="MS PGothic" pitchFamily="34" charset="-128"/>
                  <a:cs typeface="Arial" panose="020B0604020202020204" pitchFamily="34" charset="0"/>
                </a:rPr>
                <a:t> </a:t>
              </a:r>
              <a:r>
                <a:rPr lang="en-US" sz="600" b="1" i="1" kern="0" dirty="0" smtClean="0">
                  <a:solidFill>
                    <a:schemeClr val="accent6">
                      <a:lumMod val="50000"/>
                    </a:schemeClr>
                  </a:solidFill>
                  <a:ea typeface="MS PGothic" pitchFamily="34" charset="-128"/>
                  <a:cs typeface="Arial" panose="020B0604020202020204" pitchFamily="34" charset="0"/>
                </a:rPr>
                <a:t>Copernic</a:t>
              </a:r>
            </a:p>
            <a:p>
              <a:pPr algn="ctr" defTabSz="912813" eaLnBrk="1" fontAlgn="auto" hangingPunct="1">
                <a:spcBef>
                  <a:spcPts val="0"/>
                </a:spcBef>
                <a:spcAft>
                  <a:spcPts val="0"/>
                </a:spcAft>
                <a:defRPr/>
              </a:pPr>
              <a:r>
                <a:rPr lang="en-US" sz="600" b="1" i="1" kern="0" dirty="0" smtClean="0">
                  <a:solidFill>
                    <a:schemeClr val="accent6">
                      <a:lumMod val="50000"/>
                    </a:schemeClr>
                  </a:solidFill>
                  <a:ea typeface="MS PGothic" pitchFamily="34" charset="-128"/>
                  <a:cs typeface="Arial" panose="020B0604020202020204" pitchFamily="34" charset="0"/>
                </a:rPr>
                <a:t>SAP</a:t>
              </a:r>
            </a:p>
          </p:txBody>
        </p:sp>
        <p:sp>
          <p:nvSpPr>
            <p:cNvPr id="196" name="Rounded Rectangle 195"/>
            <p:cNvSpPr/>
            <p:nvPr/>
          </p:nvSpPr>
          <p:spPr bwMode="auto">
            <a:xfrm>
              <a:off x="3047591" y="5933126"/>
              <a:ext cx="635496" cy="377940"/>
            </a:xfrm>
            <a:prstGeom prst="roundRect">
              <a:avLst>
                <a:gd name="adj" fmla="val 4987"/>
              </a:avLst>
            </a:prstGeom>
            <a:solidFill>
              <a:srgbClr val="92D050"/>
            </a:solidFill>
            <a:ln w="19050" cap="flat" cmpd="sng" algn="ctr">
              <a:solidFill>
                <a:schemeClr val="bg1">
                  <a:lumMod val="5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defTabSz="912813" eaLnBrk="1" fontAlgn="auto" hangingPunct="1">
                <a:spcBef>
                  <a:spcPts val="0"/>
                </a:spcBef>
                <a:spcAft>
                  <a:spcPts val="0"/>
                </a:spcAft>
                <a:defRPr/>
              </a:pPr>
              <a:r>
                <a:rPr lang="en-US" sz="600" b="1" i="1" kern="0" dirty="0" smtClean="0">
                  <a:solidFill>
                    <a:schemeClr val="accent6">
                      <a:lumMod val="50000"/>
                    </a:schemeClr>
                  </a:solidFill>
                  <a:ea typeface="MS PGothic" pitchFamily="34" charset="-128"/>
                  <a:cs typeface="Arial" panose="020B0604020202020204" pitchFamily="34" charset="0"/>
                </a:rPr>
                <a:t>G/L</a:t>
              </a:r>
            </a:p>
            <a:p>
              <a:pPr algn="ctr" defTabSz="912813" eaLnBrk="1" fontAlgn="auto" hangingPunct="1">
                <a:spcBef>
                  <a:spcPts val="0"/>
                </a:spcBef>
                <a:spcAft>
                  <a:spcPts val="0"/>
                </a:spcAft>
                <a:defRPr/>
              </a:pPr>
              <a:r>
                <a:rPr lang="en-US" sz="600" b="1" i="1" kern="0" dirty="0" smtClean="0">
                  <a:solidFill>
                    <a:schemeClr val="accent6">
                      <a:lumMod val="50000"/>
                    </a:schemeClr>
                  </a:solidFill>
                  <a:ea typeface="MS PGothic" pitchFamily="34" charset="-128"/>
                  <a:cs typeface="Arial" panose="020B0604020202020204" pitchFamily="34" charset="0"/>
                </a:rPr>
                <a:t>PeopleSoft</a:t>
              </a:r>
            </a:p>
            <a:p>
              <a:pPr algn="ctr" defTabSz="912813" eaLnBrk="1" fontAlgn="auto" hangingPunct="1">
                <a:spcBef>
                  <a:spcPts val="0"/>
                </a:spcBef>
                <a:spcAft>
                  <a:spcPts val="0"/>
                </a:spcAft>
                <a:defRPr/>
              </a:pPr>
              <a:r>
                <a:rPr lang="en-US" sz="600" b="1" i="1" kern="0" dirty="0" smtClean="0">
                  <a:solidFill>
                    <a:schemeClr val="accent6">
                      <a:lumMod val="50000"/>
                    </a:schemeClr>
                  </a:solidFill>
                  <a:ea typeface="MS PGothic" pitchFamily="34" charset="-128"/>
                  <a:cs typeface="Arial" panose="020B0604020202020204" pitchFamily="34" charset="0"/>
                </a:rPr>
                <a:t>Sun Systems</a:t>
              </a:r>
            </a:p>
          </p:txBody>
        </p:sp>
        <p:sp>
          <p:nvSpPr>
            <p:cNvPr id="197" name="Rounded Rectangle 196"/>
            <p:cNvSpPr/>
            <p:nvPr/>
          </p:nvSpPr>
          <p:spPr bwMode="auto">
            <a:xfrm>
              <a:off x="4503468" y="5933126"/>
              <a:ext cx="686631" cy="377940"/>
            </a:xfrm>
            <a:prstGeom prst="roundRect">
              <a:avLst>
                <a:gd name="adj" fmla="val 4987"/>
              </a:avLst>
            </a:prstGeom>
            <a:solidFill>
              <a:schemeClr val="bg1">
                <a:lumMod val="20000"/>
                <a:lumOff val="80000"/>
              </a:schemeClr>
            </a:solidFill>
            <a:ln w="19050" cap="flat" cmpd="sng" algn="ctr">
              <a:solidFill>
                <a:schemeClr val="bg1">
                  <a:lumMod val="5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defTabSz="912813" eaLnBrk="1" fontAlgn="auto" hangingPunct="1">
                <a:spcBef>
                  <a:spcPts val="0"/>
                </a:spcBef>
                <a:spcAft>
                  <a:spcPts val="0"/>
                </a:spcAft>
                <a:defRPr/>
              </a:pPr>
              <a:r>
                <a:rPr lang="en-US" sz="600" b="1" i="1" kern="0" dirty="0" smtClean="0">
                  <a:solidFill>
                    <a:schemeClr val="accent6">
                      <a:lumMod val="50000"/>
                    </a:schemeClr>
                  </a:solidFill>
                  <a:ea typeface="MS PGothic" pitchFamily="34" charset="-128"/>
                  <a:cs typeface="Arial" panose="020B0604020202020204" pitchFamily="34" charset="0"/>
                </a:rPr>
                <a:t>Procurement</a:t>
              </a:r>
            </a:p>
            <a:p>
              <a:pPr algn="ctr" defTabSz="912813" eaLnBrk="1" fontAlgn="auto" hangingPunct="1">
                <a:spcBef>
                  <a:spcPts val="0"/>
                </a:spcBef>
                <a:spcAft>
                  <a:spcPts val="0"/>
                </a:spcAft>
                <a:defRPr/>
              </a:pPr>
              <a:r>
                <a:rPr lang="en-US" sz="600" b="1" i="1" kern="0" dirty="0" smtClean="0">
                  <a:solidFill>
                    <a:schemeClr val="accent6">
                      <a:lumMod val="50000"/>
                    </a:schemeClr>
                  </a:solidFill>
                  <a:ea typeface="MS PGothic" pitchFamily="34" charset="-128"/>
                  <a:cs typeface="Arial" panose="020B0604020202020204" pitchFamily="34" charset="0"/>
                </a:rPr>
                <a:t>APS</a:t>
              </a:r>
            </a:p>
          </p:txBody>
        </p:sp>
        <p:sp>
          <p:nvSpPr>
            <p:cNvPr id="198" name="Right Arrow 197"/>
            <p:cNvSpPr/>
            <p:nvPr/>
          </p:nvSpPr>
          <p:spPr bwMode="auto">
            <a:xfrm>
              <a:off x="3630478" y="6051117"/>
              <a:ext cx="172093" cy="141958"/>
            </a:xfrm>
            <a:prstGeom prst="rightArrow">
              <a:avLst/>
            </a:prstGeom>
            <a:solidFill>
              <a:schemeClr val="bg1">
                <a:lumMod val="20000"/>
                <a:lumOff val="80000"/>
              </a:schemeClr>
            </a:solidFill>
            <a:ln w="6350" cap="flat" cmpd="sng" algn="ctr">
              <a:solidFill>
                <a:schemeClr val="bg1">
                  <a:lumMod val="5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defTabSz="912813" eaLnBrk="1" fontAlgn="auto" hangingPunct="1">
                <a:spcBef>
                  <a:spcPts val="0"/>
                </a:spcBef>
                <a:spcAft>
                  <a:spcPts val="0"/>
                </a:spcAft>
              </a:pPr>
              <a:endParaRPr lang="en-US" sz="500" b="1" i="1" kern="0" dirty="0" smtClean="0">
                <a:solidFill>
                  <a:schemeClr val="bg1">
                    <a:lumMod val="50000"/>
                  </a:schemeClr>
                </a:solidFill>
                <a:ea typeface="MS PGothic" pitchFamily="34" charset="-128"/>
                <a:cs typeface="Arial" pitchFamily="34" charset="0"/>
              </a:endParaRPr>
            </a:p>
          </p:txBody>
        </p:sp>
        <p:sp>
          <p:nvSpPr>
            <p:cNvPr id="199" name="Rounded Rectangle 198"/>
            <p:cNvSpPr/>
            <p:nvPr/>
          </p:nvSpPr>
          <p:spPr bwMode="auto">
            <a:xfrm>
              <a:off x="5256974" y="5933126"/>
              <a:ext cx="686631" cy="377940"/>
            </a:xfrm>
            <a:prstGeom prst="roundRect">
              <a:avLst>
                <a:gd name="adj" fmla="val 4987"/>
              </a:avLst>
            </a:prstGeom>
            <a:solidFill>
              <a:schemeClr val="bg1">
                <a:lumMod val="20000"/>
                <a:lumOff val="80000"/>
              </a:schemeClr>
            </a:solidFill>
            <a:ln w="19050" cap="flat" cmpd="sng" algn="ctr">
              <a:solidFill>
                <a:schemeClr val="bg1">
                  <a:lumMod val="5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defTabSz="912813" eaLnBrk="1" fontAlgn="auto" hangingPunct="1">
                <a:spcBef>
                  <a:spcPts val="0"/>
                </a:spcBef>
                <a:spcAft>
                  <a:spcPts val="0"/>
                </a:spcAft>
                <a:defRPr/>
              </a:pPr>
              <a:r>
                <a:rPr lang="en-US" sz="600" b="1" i="1" kern="0" dirty="0" smtClean="0">
                  <a:solidFill>
                    <a:schemeClr val="accent6">
                      <a:lumMod val="50000"/>
                    </a:schemeClr>
                  </a:solidFill>
                  <a:ea typeface="MS PGothic" pitchFamily="34" charset="-128"/>
                  <a:cs typeface="Arial" panose="020B0604020202020204" pitchFamily="34" charset="0"/>
                </a:rPr>
                <a:t>Investment</a:t>
              </a:r>
            </a:p>
            <a:p>
              <a:pPr algn="ctr" defTabSz="912813" eaLnBrk="1" fontAlgn="auto" hangingPunct="1">
                <a:spcBef>
                  <a:spcPts val="0"/>
                </a:spcBef>
                <a:spcAft>
                  <a:spcPts val="0"/>
                </a:spcAft>
                <a:defRPr/>
              </a:pPr>
              <a:r>
                <a:rPr lang="en-US" sz="600" b="1" i="1" kern="0" dirty="0" smtClean="0">
                  <a:solidFill>
                    <a:schemeClr val="accent6">
                      <a:lumMod val="50000"/>
                    </a:schemeClr>
                  </a:solidFill>
                  <a:ea typeface="MS PGothic" pitchFamily="34" charset="-128"/>
                  <a:cs typeface="Arial" panose="020B0604020202020204" pitchFamily="34" charset="0"/>
                </a:rPr>
                <a:t>Portfolio Mgmt</a:t>
              </a:r>
            </a:p>
            <a:p>
              <a:pPr algn="ctr" defTabSz="912813" eaLnBrk="1" fontAlgn="auto" hangingPunct="1">
                <a:spcBef>
                  <a:spcPts val="0"/>
                </a:spcBef>
                <a:spcAft>
                  <a:spcPts val="0"/>
                </a:spcAft>
                <a:defRPr/>
              </a:pPr>
              <a:r>
                <a:rPr lang="en-US" sz="600" b="1" i="1" kern="0" dirty="0" smtClean="0">
                  <a:solidFill>
                    <a:schemeClr val="accent6">
                      <a:lumMod val="50000"/>
                    </a:schemeClr>
                  </a:solidFill>
                  <a:ea typeface="MS PGothic" pitchFamily="34" charset="-128"/>
                  <a:cs typeface="Arial" panose="020B0604020202020204" pitchFamily="34" charset="0"/>
                </a:rPr>
                <a:t>SHIP (SAP)</a:t>
              </a:r>
            </a:p>
          </p:txBody>
        </p:sp>
        <p:sp>
          <p:nvSpPr>
            <p:cNvPr id="200" name="Rounded Rectangle 199"/>
            <p:cNvSpPr/>
            <p:nvPr/>
          </p:nvSpPr>
          <p:spPr bwMode="auto">
            <a:xfrm>
              <a:off x="6010480" y="5933126"/>
              <a:ext cx="686631" cy="377940"/>
            </a:xfrm>
            <a:prstGeom prst="roundRect">
              <a:avLst>
                <a:gd name="adj" fmla="val 4987"/>
              </a:avLst>
            </a:prstGeom>
            <a:solidFill>
              <a:schemeClr val="bg1">
                <a:lumMod val="20000"/>
                <a:lumOff val="80000"/>
              </a:schemeClr>
            </a:solidFill>
            <a:ln w="19050" cap="flat" cmpd="sng" algn="ctr">
              <a:solidFill>
                <a:schemeClr val="bg1">
                  <a:lumMod val="5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defTabSz="912813" eaLnBrk="1" fontAlgn="auto" hangingPunct="1">
                <a:spcBef>
                  <a:spcPts val="0"/>
                </a:spcBef>
                <a:spcAft>
                  <a:spcPts val="0"/>
                </a:spcAft>
                <a:defRPr/>
              </a:pPr>
              <a:r>
                <a:rPr lang="en-US" sz="600" b="1" i="1" kern="0" dirty="0" smtClean="0">
                  <a:solidFill>
                    <a:schemeClr val="accent6">
                      <a:lumMod val="50000"/>
                    </a:schemeClr>
                  </a:solidFill>
                  <a:ea typeface="MS PGothic" pitchFamily="34" charset="-128"/>
                  <a:cs typeface="Arial" panose="020B0604020202020204" pitchFamily="34" charset="0"/>
                </a:rPr>
                <a:t>Actuarial / RISK</a:t>
              </a:r>
            </a:p>
            <a:p>
              <a:pPr algn="ctr" defTabSz="912813" eaLnBrk="1" fontAlgn="auto" hangingPunct="1">
                <a:spcBef>
                  <a:spcPts val="0"/>
                </a:spcBef>
                <a:spcAft>
                  <a:spcPts val="0"/>
                </a:spcAft>
                <a:defRPr/>
              </a:pPr>
              <a:r>
                <a:rPr lang="en-US" sz="600" b="1" i="1" kern="0" dirty="0" smtClean="0">
                  <a:solidFill>
                    <a:schemeClr val="accent6">
                      <a:lumMod val="50000"/>
                    </a:schemeClr>
                  </a:solidFill>
                  <a:ea typeface="MS PGothic" pitchFamily="34" charset="-128"/>
                  <a:cs typeface="Arial" panose="020B0604020202020204" pitchFamily="34" charset="0"/>
                </a:rPr>
                <a:t>CAMP</a:t>
              </a:r>
            </a:p>
            <a:p>
              <a:pPr algn="ctr" defTabSz="912813" eaLnBrk="1" fontAlgn="auto" hangingPunct="1">
                <a:spcBef>
                  <a:spcPts val="0"/>
                </a:spcBef>
                <a:spcAft>
                  <a:spcPts val="0"/>
                </a:spcAft>
                <a:defRPr/>
              </a:pPr>
              <a:r>
                <a:rPr lang="en-US" sz="600" b="1" i="1" kern="0" dirty="0" smtClean="0">
                  <a:solidFill>
                    <a:schemeClr val="accent6">
                      <a:lumMod val="50000"/>
                    </a:schemeClr>
                  </a:solidFill>
                  <a:ea typeface="MS PGothic" pitchFamily="34" charset="-128"/>
                  <a:cs typeface="Arial" panose="020B0604020202020204" pitchFamily="34" charset="0"/>
                </a:rPr>
                <a:t>PROPHET</a:t>
              </a:r>
              <a:endParaRPr lang="en-US" sz="600" b="1" i="1" kern="0" dirty="0">
                <a:solidFill>
                  <a:schemeClr val="accent6">
                    <a:lumMod val="50000"/>
                  </a:schemeClr>
                </a:solidFill>
                <a:ea typeface="MS PGothic" pitchFamily="34" charset="-128"/>
                <a:cs typeface="Arial" panose="020B0604020202020204" pitchFamily="34" charset="0"/>
              </a:endParaRPr>
            </a:p>
          </p:txBody>
        </p:sp>
        <p:sp>
          <p:nvSpPr>
            <p:cNvPr id="201" name="Rounded Rectangle 200"/>
            <p:cNvSpPr/>
            <p:nvPr/>
          </p:nvSpPr>
          <p:spPr bwMode="auto">
            <a:xfrm>
              <a:off x="6763986" y="5933126"/>
              <a:ext cx="686631" cy="377940"/>
            </a:xfrm>
            <a:prstGeom prst="roundRect">
              <a:avLst>
                <a:gd name="adj" fmla="val 4987"/>
              </a:avLst>
            </a:prstGeom>
            <a:solidFill>
              <a:schemeClr val="bg1">
                <a:lumMod val="20000"/>
                <a:lumOff val="80000"/>
              </a:schemeClr>
            </a:solidFill>
            <a:ln w="19050" cap="flat" cmpd="sng" algn="ctr">
              <a:solidFill>
                <a:schemeClr val="bg1">
                  <a:lumMod val="5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defTabSz="912813" eaLnBrk="1" fontAlgn="auto" hangingPunct="1">
                <a:spcBef>
                  <a:spcPts val="0"/>
                </a:spcBef>
                <a:spcAft>
                  <a:spcPts val="0"/>
                </a:spcAft>
                <a:defRPr/>
              </a:pPr>
              <a:r>
                <a:rPr lang="en-US" sz="600" b="1" i="1" kern="0" dirty="0" smtClean="0">
                  <a:solidFill>
                    <a:schemeClr val="accent6">
                      <a:lumMod val="50000"/>
                    </a:schemeClr>
                  </a:solidFill>
                  <a:ea typeface="MS PGothic" pitchFamily="34" charset="-128"/>
                  <a:cs typeface="Arial" panose="020B0604020202020204" pitchFamily="34" charset="0"/>
                </a:rPr>
                <a:t>FINANCE</a:t>
              </a:r>
            </a:p>
            <a:p>
              <a:pPr algn="ctr" defTabSz="912813" eaLnBrk="1" fontAlgn="auto" hangingPunct="1">
                <a:spcBef>
                  <a:spcPts val="0"/>
                </a:spcBef>
                <a:spcAft>
                  <a:spcPts val="0"/>
                </a:spcAft>
                <a:defRPr/>
              </a:pPr>
              <a:r>
                <a:rPr lang="en-US" sz="600" b="1" i="1" kern="0" dirty="0" smtClean="0">
                  <a:solidFill>
                    <a:schemeClr val="accent6">
                      <a:lumMod val="50000"/>
                    </a:schemeClr>
                  </a:solidFill>
                  <a:ea typeface="MS PGothic" pitchFamily="34" charset="-128"/>
                  <a:cs typeface="Arial" panose="020B0604020202020204" pitchFamily="34" charset="0"/>
                </a:rPr>
                <a:t>MIS</a:t>
              </a:r>
            </a:p>
            <a:p>
              <a:pPr algn="ctr" defTabSz="912813" eaLnBrk="1" fontAlgn="auto" hangingPunct="1">
                <a:spcBef>
                  <a:spcPts val="0"/>
                </a:spcBef>
                <a:spcAft>
                  <a:spcPts val="0"/>
                </a:spcAft>
                <a:defRPr/>
              </a:pPr>
              <a:r>
                <a:rPr lang="en-US" sz="600" b="1" i="1" kern="0" dirty="0" smtClean="0">
                  <a:solidFill>
                    <a:schemeClr val="accent6">
                      <a:lumMod val="50000"/>
                    </a:schemeClr>
                  </a:solidFill>
                  <a:ea typeface="MS PGothic" pitchFamily="34" charset="-128"/>
                  <a:cs typeface="Arial" panose="020B0604020202020204" pitchFamily="34" charset="0"/>
                </a:rPr>
                <a:t>(QlikView)</a:t>
              </a:r>
            </a:p>
          </p:txBody>
        </p:sp>
        <p:sp>
          <p:nvSpPr>
            <p:cNvPr id="202" name="Rounded Rectangle 201"/>
            <p:cNvSpPr/>
            <p:nvPr/>
          </p:nvSpPr>
          <p:spPr bwMode="auto">
            <a:xfrm>
              <a:off x="7517491" y="5933126"/>
              <a:ext cx="1570320" cy="377940"/>
            </a:xfrm>
            <a:prstGeom prst="roundRect">
              <a:avLst>
                <a:gd name="adj" fmla="val 4987"/>
              </a:avLst>
            </a:prstGeom>
            <a:solidFill>
              <a:schemeClr val="bg1">
                <a:lumMod val="20000"/>
                <a:lumOff val="80000"/>
              </a:schemeClr>
            </a:solidFill>
            <a:ln w="19050" cap="flat" cmpd="sng" algn="ctr">
              <a:solidFill>
                <a:schemeClr val="bg1">
                  <a:lumMod val="50000"/>
                </a:schemeClr>
              </a:solidFill>
              <a:prstDash val="dash"/>
              <a:round/>
              <a:headEnd type="none" w="med" len="med"/>
              <a:tailEnd type="none" w="med" len="med"/>
            </a:ln>
            <a:effectLst/>
          </p:spPr>
          <p:txBody>
            <a:bodyPr vert="horz" wrap="none" lIns="0" tIns="0" rIns="0" bIns="0" numCol="1" rtlCol="0" anchor="ctr" anchorCtr="0" compatLnSpc="1">
              <a:prstTxWarp prst="textNoShape">
                <a:avLst/>
              </a:prstTxWarp>
            </a:bodyPr>
            <a:lstStyle/>
            <a:p>
              <a:pPr algn="ctr" defTabSz="912813" eaLnBrk="1" fontAlgn="auto" hangingPunct="1">
                <a:spcBef>
                  <a:spcPts val="0"/>
                </a:spcBef>
                <a:spcAft>
                  <a:spcPts val="0"/>
                </a:spcAft>
                <a:defRPr/>
              </a:pPr>
              <a:r>
                <a:rPr lang="en-US" sz="600" b="1" i="1" kern="0" dirty="0" smtClean="0">
                  <a:solidFill>
                    <a:schemeClr val="accent6">
                      <a:lumMod val="50000"/>
                    </a:schemeClr>
                  </a:solidFill>
                  <a:ea typeface="MS PGothic" pitchFamily="34" charset="-128"/>
                  <a:cs typeface="Arial" panose="020B0604020202020204" pitchFamily="34" charset="0"/>
                </a:rPr>
                <a:t>IT / Project Management</a:t>
              </a:r>
            </a:p>
            <a:p>
              <a:pPr algn="ctr" defTabSz="912813" eaLnBrk="1" fontAlgn="auto" hangingPunct="1">
                <a:spcBef>
                  <a:spcPts val="0"/>
                </a:spcBef>
                <a:spcAft>
                  <a:spcPts val="0"/>
                </a:spcAft>
                <a:defRPr/>
              </a:pPr>
              <a:r>
                <a:rPr lang="en-US" sz="600" b="1" i="1" kern="0" dirty="0" smtClean="0">
                  <a:solidFill>
                    <a:schemeClr val="accent6">
                      <a:lumMod val="50000"/>
                    </a:schemeClr>
                  </a:solidFill>
                  <a:ea typeface="MS PGothic" pitchFamily="34" charset="-128"/>
                  <a:cs typeface="Arial" panose="020B0604020202020204" pitchFamily="34" charset="0"/>
                </a:rPr>
                <a:t>EA Tool, SDLC, PPM, CMDB, Testing</a:t>
              </a:r>
            </a:p>
            <a:p>
              <a:pPr algn="ctr" defTabSz="912813" eaLnBrk="1" fontAlgn="auto" hangingPunct="1">
                <a:spcBef>
                  <a:spcPts val="0"/>
                </a:spcBef>
                <a:spcAft>
                  <a:spcPts val="0"/>
                </a:spcAft>
                <a:defRPr/>
              </a:pPr>
              <a:r>
                <a:rPr lang="en-US" sz="600" b="1" i="1" kern="0" dirty="0" smtClean="0">
                  <a:solidFill>
                    <a:schemeClr val="accent6">
                      <a:lumMod val="50000"/>
                    </a:schemeClr>
                  </a:solidFill>
                  <a:ea typeface="MS PGothic" pitchFamily="34" charset="-128"/>
                  <a:cs typeface="Arial" panose="020B0604020202020204" pitchFamily="34" charset="0"/>
                </a:rPr>
                <a:t>Service Ticket Management</a:t>
              </a:r>
              <a:endParaRPr lang="en-US" sz="600" b="1" i="1" kern="0" dirty="0">
                <a:solidFill>
                  <a:schemeClr val="accent6">
                    <a:lumMod val="50000"/>
                  </a:schemeClr>
                </a:solidFill>
                <a:ea typeface="MS PGothic" pitchFamily="34" charset="-128"/>
                <a:cs typeface="Arial" panose="020B0604020202020204" pitchFamily="34" charset="0"/>
              </a:endParaRPr>
            </a:p>
          </p:txBody>
        </p:sp>
      </p:grpSp>
      <p:sp>
        <p:nvSpPr>
          <p:cNvPr id="203" name="Rounded Rectangle 202"/>
          <p:cNvSpPr/>
          <p:nvPr/>
        </p:nvSpPr>
        <p:spPr bwMode="auto">
          <a:xfrm>
            <a:off x="6873498" y="868336"/>
            <a:ext cx="2255502" cy="217575"/>
          </a:xfrm>
          <a:prstGeom prst="roundRect">
            <a:avLst>
              <a:gd name="adj" fmla="val 10153"/>
            </a:avLst>
          </a:prstGeom>
          <a:solidFill>
            <a:srgbClr val="4B91CD">
              <a:lumMod val="50000"/>
            </a:srgb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algn="ctr" eaLnBrk="1" fontAlgn="auto" hangingPunct="1">
              <a:spcBef>
                <a:spcPts val="0"/>
              </a:spcBef>
              <a:spcAft>
                <a:spcPts val="0"/>
              </a:spcAft>
              <a:defRPr/>
            </a:pPr>
            <a:r>
              <a:rPr lang="en-US" altLang="ko-KR" sz="800" i="1" kern="0">
                <a:solidFill>
                  <a:srgbClr val="4B91CD">
                    <a:lumMod val="20000"/>
                    <a:lumOff val="80000"/>
                  </a:srgbClr>
                </a:solidFill>
                <a:cs typeface="Arial" panose="020B0604020202020204" pitchFamily="34" charset="0"/>
              </a:rPr>
              <a:t>Marketing</a:t>
            </a:r>
            <a:endParaRPr lang="en-US" altLang="ko-KR" sz="800" i="1" kern="0" dirty="0">
              <a:solidFill>
                <a:srgbClr val="4B91CD">
                  <a:lumMod val="20000"/>
                  <a:lumOff val="80000"/>
                </a:srgbClr>
              </a:solidFill>
              <a:cs typeface="Arial" panose="020B0604020202020204" pitchFamily="34" charset="0"/>
            </a:endParaRPr>
          </a:p>
        </p:txBody>
      </p:sp>
      <p:sp>
        <p:nvSpPr>
          <p:cNvPr id="205" name="Rounded Rectangle 204"/>
          <p:cNvSpPr/>
          <p:nvPr/>
        </p:nvSpPr>
        <p:spPr bwMode="auto">
          <a:xfrm>
            <a:off x="6873498" y="1148387"/>
            <a:ext cx="2255502" cy="1127242"/>
          </a:xfrm>
          <a:prstGeom prst="roundRect">
            <a:avLst>
              <a:gd name="adj" fmla="val 3503"/>
            </a:avLst>
          </a:prstGeom>
          <a:solidFill>
            <a:schemeClr val="bg1">
              <a:lumMod val="20000"/>
              <a:lumOff val="80000"/>
            </a:schemeClr>
          </a:solidFill>
          <a:ln w="19050" cap="flat" cmpd="sng" algn="ctr">
            <a:solidFill>
              <a:schemeClr val="bg1">
                <a:lumMod val="50000"/>
              </a:schemeClr>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eaLnBrk="1" fontAlgn="auto" hangingPunct="1">
              <a:spcBef>
                <a:spcPts val="0"/>
              </a:spcBef>
              <a:spcAft>
                <a:spcPts val="0"/>
              </a:spcAft>
              <a:defRPr/>
            </a:pPr>
            <a:endParaRPr lang="en-US" sz="600" kern="0" smtClean="0">
              <a:solidFill>
                <a:schemeClr val="bg1">
                  <a:lumMod val="50000"/>
                </a:schemeClr>
              </a:solidFill>
              <a:cs typeface="Arial" panose="020B0604020202020204" pitchFamily="34" charset="0"/>
            </a:endParaRPr>
          </a:p>
        </p:txBody>
      </p:sp>
      <p:grpSp>
        <p:nvGrpSpPr>
          <p:cNvPr id="13" name="Group 12"/>
          <p:cNvGrpSpPr/>
          <p:nvPr/>
        </p:nvGrpSpPr>
        <p:grpSpPr>
          <a:xfrm>
            <a:off x="6947127" y="1204457"/>
            <a:ext cx="2108245" cy="969238"/>
            <a:chOff x="6924000" y="1204457"/>
            <a:chExt cx="2108245" cy="969238"/>
          </a:xfrm>
        </p:grpSpPr>
        <p:sp>
          <p:nvSpPr>
            <p:cNvPr id="206" name="Rounded Rectangle 205"/>
            <p:cNvSpPr/>
            <p:nvPr/>
          </p:nvSpPr>
          <p:spPr bwMode="auto">
            <a:xfrm>
              <a:off x="6924000" y="1204457"/>
              <a:ext cx="489890" cy="969238"/>
            </a:xfrm>
            <a:prstGeom prst="roundRect">
              <a:avLst>
                <a:gd name="adj" fmla="val 6771"/>
              </a:avLst>
            </a:prstGeom>
            <a:noFill/>
            <a:ln w="6350" cap="flat" cmpd="sng" algn="ctr">
              <a:solidFill>
                <a:schemeClr val="bg1">
                  <a:lumMod val="5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defTabSz="912813" eaLnBrk="1" fontAlgn="auto" hangingPunct="1">
                <a:spcBef>
                  <a:spcPts val="0"/>
                </a:spcBef>
                <a:spcAft>
                  <a:spcPts val="0"/>
                </a:spcAft>
                <a:defRPr/>
              </a:pPr>
              <a:r>
                <a:rPr lang="en-US" sz="600" b="1" i="1" kern="0" dirty="0" smtClean="0">
                  <a:solidFill>
                    <a:schemeClr val="tx2">
                      <a:lumMod val="90000"/>
                      <a:lumOff val="10000"/>
                    </a:schemeClr>
                  </a:solidFill>
                  <a:ea typeface="MS PGothic" pitchFamily="34" charset="-128"/>
                  <a:cs typeface="Arial" panose="020B0604020202020204" pitchFamily="34" charset="0"/>
                </a:rPr>
                <a:t>Corporate</a:t>
              </a:r>
            </a:p>
            <a:p>
              <a:pPr algn="ctr" defTabSz="912813" eaLnBrk="1" fontAlgn="auto" hangingPunct="1">
                <a:spcBef>
                  <a:spcPts val="0"/>
                </a:spcBef>
                <a:spcAft>
                  <a:spcPts val="0"/>
                </a:spcAft>
                <a:defRPr/>
              </a:pPr>
              <a:r>
                <a:rPr lang="en-US" sz="600" b="1" i="1" kern="0" dirty="0" smtClean="0">
                  <a:solidFill>
                    <a:schemeClr val="tx2">
                      <a:lumMod val="90000"/>
                      <a:lumOff val="10000"/>
                    </a:schemeClr>
                  </a:solidFill>
                  <a:ea typeface="MS PGothic" pitchFamily="34" charset="-128"/>
                  <a:cs typeface="Arial" panose="020B0604020202020204" pitchFamily="34" charset="0"/>
                </a:rPr>
                <a:t>WebSite</a:t>
              </a:r>
            </a:p>
            <a:p>
              <a:pPr algn="ctr" defTabSz="912813" eaLnBrk="1" fontAlgn="auto" hangingPunct="1">
                <a:spcBef>
                  <a:spcPts val="0"/>
                </a:spcBef>
                <a:spcAft>
                  <a:spcPts val="0"/>
                </a:spcAft>
                <a:defRPr/>
              </a:pPr>
              <a:r>
                <a:rPr lang="en-US" sz="600" b="1" i="1" kern="0" dirty="0" smtClean="0">
                  <a:solidFill>
                    <a:schemeClr val="tx2">
                      <a:lumMod val="90000"/>
                      <a:lumOff val="10000"/>
                    </a:schemeClr>
                  </a:solidFill>
                  <a:ea typeface="MS PGothic" pitchFamily="34" charset="-128"/>
                  <a:cs typeface="Arial" panose="020B0604020202020204" pitchFamily="34" charset="0"/>
                </a:rPr>
                <a:t>MOBILE</a:t>
              </a:r>
            </a:p>
            <a:p>
              <a:pPr algn="ctr" defTabSz="912813" eaLnBrk="1" fontAlgn="auto" hangingPunct="1">
                <a:spcBef>
                  <a:spcPts val="0"/>
                </a:spcBef>
                <a:spcAft>
                  <a:spcPts val="0"/>
                </a:spcAft>
                <a:defRPr/>
              </a:pPr>
              <a:r>
                <a:rPr lang="en-US" sz="600" b="1" i="1" kern="0" dirty="0" smtClean="0">
                  <a:solidFill>
                    <a:schemeClr val="tx2">
                      <a:lumMod val="90000"/>
                      <a:lumOff val="10000"/>
                    </a:schemeClr>
                  </a:solidFill>
                  <a:ea typeface="MS PGothic" pitchFamily="34" charset="-128"/>
                  <a:cs typeface="Arial" panose="020B0604020202020204" pitchFamily="34" charset="0"/>
                </a:rPr>
                <a:t>DIGITAL</a:t>
              </a:r>
            </a:p>
            <a:p>
              <a:pPr algn="ctr" defTabSz="912813" eaLnBrk="1" fontAlgn="auto" hangingPunct="1">
                <a:spcBef>
                  <a:spcPts val="0"/>
                </a:spcBef>
                <a:spcAft>
                  <a:spcPts val="0"/>
                </a:spcAft>
                <a:defRPr/>
              </a:pPr>
              <a:endParaRPr lang="en-US" sz="600" b="1" i="1" kern="0" dirty="0" smtClean="0">
                <a:solidFill>
                  <a:schemeClr val="tx2">
                    <a:lumMod val="90000"/>
                    <a:lumOff val="10000"/>
                  </a:schemeClr>
                </a:solidFill>
                <a:ea typeface="MS PGothic" pitchFamily="34" charset="-128"/>
                <a:cs typeface="Arial" panose="020B0604020202020204" pitchFamily="34" charset="0"/>
              </a:endParaRPr>
            </a:p>
            <a:p>
              <a:pPr algn="ctr" defTabSz="912813" eaLnBrk="1" fontAlgn="auto" hangingPunct="1">
                <a:spcBef>
                  <a:spcPts val="0"/>
                </a:spcBef>
                <a:spcAft>
                  <a:spcPts val="0"/>
                </a:spcAft>
                <a:defRPr/>
              </a:pPr>
              <a:endParaRPr lang="en-US" sz="600" b="1" i="1" kern="0" dirty="0">
                <a:solidFill>
                  <a:schemeClr val="tx2">
                    <a:lumMod val="90000"/>
                    <a:lumOff val="10000"/>
                  </a:schemeClr>
                </a:solidFill>
                <a:ea typeface="MS PGothic" pitchFamily="34" charset="-128"/>
                <a:cs typeface="Arial" panose="020B0604020202020204" pitchFamily="34" charset="0"/>
              </a:endParaRPr>
            </a:p>
            <a:p>
              <a:pPr algn="ctr" defTabSz="912813" eaLnBrk="1" fontAlgn="auto" hangingPunct="1">
                <a:spcBef>
                  <a:spcPts val="0"/>
                </a:spcBef>
                <a:spcAft>
                  <a:spcPts val="0"/>
                </a:spcAft>
                <a:defRPr/>
              </a:pPr>
              <a:endParaRPr lang="en-US" sz="600" b="1" i="1" kern="0" dirty="0" smtClean="0">
                <a:solidFill>
                  <a:schemeClr val="tx2">
                    <a:lumMod val="90000"/>
                    <a:lumOff val="10000"/>
                  </a:schemeClr>
                </a:solidFill>
                <a:ea typeface="MS PGothic" pitchFamily="34" charset="-128"/>
                <a:cs typeface="Arial" panose="020B0604020202020204" pitchFamily="34" charset="0"/>
              </a:endParaRPr>
            </a:p>
            <a:p>
              <a:pPr algn="ctr" defTabSz="912813" eaLnBrk="1" fontAlgn="auto" hangingPunct="1">
                <a:spcBef>
                  <a:spcPts val="0"/>
                </a:spcBef>
                <a:spcAft>
                  <a:spcPts val="0"/>
                </a:spcAft>
                <a:defRPr/>
              </a:pPr>
              <a:r>
                <a:rPr lang="en-US" sz="600" b="1" i="1" kern="0" dirty="0" smtClean="0">
                  <a:solidFill>
                    <a:schemeClr val="tx2">
                      <a:lumMod val="90000"/>
                      <a:lumOff val="10000"/>
                    </a:schemeClr>
                  </a:solidFill>
                  <a:ea typeface="MS PGothic" pitchFamily="34" charset="-128"/>
                  <a:cs typeface="Arial" panose="020B0604020202020204" pitchFamily="34" charset="0"/>
                </a:rPr>
                <a:t>BB1</a:t>
              </a:r>
            </a:p>
            <a:p>
              <a:pPr algn="ctr" defTabSz="912813" eaLnBrk="1" fontAlgn="auto" hangingPunct="1">
                <a:spcBef>
                  <a:spcPts val="0"/>
                </a:spcBef>
                <a:spcAft>
                  <a:spcPts val="0"/>
                </a:spcAft>
                <a:defRPr/>
              </a:pPr>
              <a:r>
                <a:rPr lang="en-US" sz="600" b="1" i="1" kern="0" dirty="0" smtClean="0">
                  <a:solidFill>
                    <a:schemeClr val="tx2">
                      <a:lumMod val="90000"/>
                      <a:lumOff val="10000"/>
                    </a:schemeClr>
                  </a:solidFill>
                  <a:ea typeface="MS PGothic" pitchFamily="34" charset="-128"/>
                  <a:cs typeface="Arial" panose="020B0604020202020204" pitchFamily="34" charset="0"/>
                </a:rPr>
                <a:t>CONTENTO</a:t>
              </a:r>
            </a:p>
          </p:txBody>
        </p:sp>
        <p:sp>
          <p:nvSpPr>
            <p:cNvPr id="207" name="Rounded Rectangle 206"/>
            <p:cNvSpPr/>
            <p:nvPr/>
          </p:nvSpPr>
          <p:spPr bwMode="auto">
            <a:xfrm>
              <a:off x="7463452" y="1204457"/>
              <a:ext cx="489890" cy="969238"/>
            </a:xfrm>
            <a:prstGeom prst="roundRect">
              <a:avLst>
                <a:gd name="adj" fmla="val 6771"/>
              </a:avLst>
            </a:prstGeom>
            <a:solidFill>
              <a:schemeClr val="bg1">
                <a:lumMod val="20000"/>
                <a:lumOff val="80000"/>
              </a:schemeClr>
            </a:solidFill>
            <a:ln w="12700" cap="flat" cmpd="sng" algn="ctr">
              <a:solidFill>
                <a:schemeClr val="accent4">
                  <a:lumMod val="60000"/>
                  <a:lumOff val="40000"/>
                </a:schemeClr>
              </a:solidFill>
              <a:prstDash val="dash"/>
              <a:round/>
              <a:headEnd type="none" w="med" len="med"/>
              <a:tailEnd type="none" w="med" len="med"/>
            </a:ln>
            <a:effectLst/>
          </p:spPr>
          <p:txBody>
            <a:bodyPr vert="horz" wrap="none" lIns="0" tIns="0" rIns="0" bIns="0" numCol="1" rtlCol="0" anchor="ctr" anchorCtr="0" compatLnSpc="1">
              <a:prstTxWarp prst="textNoShape">
                <a:avLst/>
              </a:prstTxWarp>
            </a:bodyPr>
            <a:lstStyle/>
            <a:p>
              <a:pPr algn="ctr" defTabSz="912813" eaLnBrk="1" fontAlgn="auto" hangingPunct="1">
                <a:spcBef>
                  <a:spcPts val="0"/>
                </a:spcBef>
                <a:spcAft>
                  <a:spcPts val="0"/>
                </a:spcAft>
                <a:defRPr/>
              </a:pPr>
              <a:r>
                <a:rPr lang="en-US" sz="600" b="1" i="1" kern="0" dirty="0" smtClean="0">
                  <a:solidFill>
                    <a:schemeClr val="accent6">
                      <a:lumMod val="50000"/>
                    </a:schemeClr>
                  </a:solidFill>
                  <a:ea typeface="MS PGothic" pitchFamily="34" charset="-128"/>
                  <a:cs typeface="Arial" panose="020B0604020202020204" pitchFamily="34" charset="0"/>
                </a:rPr>
                <a:t>SWAP</a:t>
              </a:r>
            </a:p>
            <a:p>
              <a:pPr algn="ctr" defTabSz="912813" eaLnBrk="1" fontAlgn="auto" hangingPunct="1">
                <a:spcBef>
                  <a:spcPts val="0"/>
                </a:spcBef>
                <a:spcAft>
                  <a:spcPts val="0"/>
                </a:spcAft>
                <a:defRPr/>
              </a:pPr>
              <a:r>
                <a:rPr lang="en-US" sz="600" b="1" i="1" kern="0" dirty="0" smtClean="0">
                  <a:solidFill>
                    <a:schemeClr val="accent6">
                      <a:lumMod val="50000"/>
                    </a:schemeClr>
                  </a:solidFill>
                  <a:ea typeface="MS PGothic" pitchFamily="34" charset="-128"/>
                  <a:cs typeface="Arial" panose="020B0604020202020204" pitchFamily="34" charset="0"/>
                </a:rPr>
                <a:t>And</a:t>
              </a:r>
            </a:p>
            <a:p>
              <a:pPr algn="ctr" defTabSz="912813" eaLnBrk="1" fontAlgn="auto" hangingPunct="1">
                <a:spcBef>
                  <a:spcPts val="0"/>
                </a:spcBef>
                <a:spcAft>
                  <a:spcPts val="0"/>
                </a:spcAft>
                <a:defRPr/>
              </a:pPr>
              <a:r>
                <a:rPr lang="en-US" sz="600" b="1" i="1" kern="0" dirty="0" smtClean="0">
                  <a:solidFill>
                    <a:schemeClr val="accent6">
                      <a:lumMod val="50000"/>
                    </a:schemeClr>
                  </a:solidFill>
                  <a:ea typeface="MS PGothic" pitchFamily="34" charset="-128"/>
                  <a:cs typeface="Arial" panose="020B0604020202020204" pitchFamily="34" charset="0"/>
                </a:rPr>
                <a:t>UX </a:t>
              </a:r>
            </a:p>
            <a:p>
              <a:pPr algn="ctr" defTabSz="912813" eaLnBrk="1" fontAlgn="auto" hangingPunct="1">
                <a:spcBef>
                  <a:spcPts val="0"/>
                </a:spcBef>
                <a:spcAft>
                  <a:spcPts val="0"/>
                </a:spcAft>
                <a:defRPr/>
              </a:pPr>
              <a:r>
                <a:rPr lang="en-US" sz="600" b="1" i="1" kern="0" dirty="0" smtClean="0">
                  <a:solidFill>
                    <a:schemeClr val="accent6">
                      <a:lumMod val="50000"/>
                    </a:schemeClr>
                  </a:solidFill>
                  <a:ea typeface="MS PGothic" pitchFamily="34" charset="-128"/>
                  <a:cs typeface="Arial" panose="020B0604020202020204" pitchFamily="34" charset="0"/>
                </a:rPr>
                <a:t>Management</a:t>
              </a:r>
              <a:endParaRPr lang="en-US" sz="600" b="1" i="1" kern="0" dirty="0">
                <a:solidFill>
                  <a:schemeClr val="accent6">
                    <a:lumMod val="50000"/>
                  </a:schemeClr>
                </a:solidFill>
                <a:ea typeface="MS PGothic" pitchFamily="34" charset="-128"/>
                <a:cs typeface="Arial" panose="020B0604020202020204" pitchFamily="34" charset="0"/>
              </a:endParaRPr>
            </a:p>
            <a:p>
              <a:pPr algn="ctr" defTabSz="912813" eaLnBrk="1" fontAlgn="auto" hangingPunct="1">
                <a:spcBef>
                  <a:spcPts val="0"/>
                </a:spcBef>
                <a:spcAft>
                  <a:spcPts val="0"/>
                </a:spcAft>
                <a:defRPr/>
              </a:pPr>
              <a:endParaRPr lang="en-US" sz="600" b="1" i="1" kern="0" dirty="0" smtClean="0">
                <a:solidFill>
                  <a:schemeClr val="accent6">
                    <a:lumMod val="50000"/>
                  </a:schemeClr>
                </a:solidFill>
                <a:ea typeface="MS PGothic" pitchFamily="34" charset="-128"/>
                <a:cs typeface="Arial" panose="020B0604020202020204" pitchFamily="34" charset="0"/>
              </a:endParaRPr>
            </a:p>
            <a:p>
              <a:pPr algn="ctr" defTabSz="912813" eaLnBrk="1" fontAlgn="auto" hangingPunct="1">
                <a:spcBef>
                  <a:spcPts val="0"/>
                </a:spcBef>
                <a:spcAft>
                  <a:spcPts val="0"/>
                </a:spcAft>
                <a:defRPr/>
              </a:pPr>
              <a:endParaRPr lang="en-US" sz="600" b="1" i="1" kern="0" dirty="0">
                <a:solidFill>
                  <a:schemeClr val="accent6">
                    <a:lumMod val="50000"/>
                  </a:schemeClr>
                </a:solidFill>
                <a:ea typeface="MS PGothic" pitchFamily="34" charset="-128"/>
                <a:cs typeface="Arial" panose="020B0604020202020204" pitchFamily="34" charset="0"/>
              </a:endParaRPr>
            </a:p>
            <a:p>
              <a:pPr algn="ctr" defTabSz="912813" eaLnBrk="1" fontAlgn="auto" hangingPunct="1">
                <a:spcBef>
                  <a:spcPts val="0"/>
                </a:spcBef>
                <a:spcAft>
                  <a:spcPts val="0"/>
                </a:spcAft>
                <a:defRPr/>
              </a:pPr>
              <a:endParaRPr lang="en-US" sz="600" b="1" i="1" kern="0" dirty="0" smtClean="0">
                <a:solidFill>
                  <a:schemeClr val="accent6">
                    <a:lumMod val="50000"/>
                  </a:schemeClr>
                </a:solidFill>
                <a:ea typeface="MS PGothic" pitchFamily="34" charset="-128"/>
                <a:cs typeface="Arial" panose="020B0604020202020204" pitchFamily="34" charset="0"/>
              </a:endParaRPr>
            </a:p>
            <a:p>
              <a:pPr algn="ctr" defTabSz="912813" eaLnBrk="1" fontAlgn="auto" hangingPunct="1">
                <a:spcBef>
                  <a:spcPts val="0"/>
                </a:spcBef>
                <a:spcAft>
                  <a:spcPts val="0"/>
                </a:spcAft>
                <a:defRPr/>
              </a:pPr>
              <a:endParaRPr lang="en-US" sz="600" b="1" i="1" kern="0" dirty="0" smtClean="0">
                <a:solidFill>
                  <a:schemeClr val="accent6">
                    <a:lumMod val="50000"/>
                  </a:schemeClr>
                </a:solidFill>
                <a:ea typeface="MS PGothic" pitchFamily="34" charset="-128"/>
                <a:cs typeface="Arial" panose="020B0604020202020204" pitchFamily="34" charset="0"/>
              </a:endParaRPr>
            </a:p>
            <a:p>
              <a:pPr algn="ctr" defTabSz="912813" eaLnBrk="1" fontAlgn="auto" hangingPunct="1">
                <a:spcBef>
                  <a:spcPts val="0"/>
                </a:spcBef>
                <a:spcAft>
                  <a:spcPts val="0"/>
                </a:spcAft>
                <a:defRPr/>
              </a:pPr>
              <a:r>
                <a:rPr lang="en-US" sz="600" b="1" i="1" kern="0" dirty="0" smtClean="0">
                  <a:solidFill>
                    <a:schemeClr val="accent6">
                      <a:lumMod val="50000"/>
                    </a:schemeClr>
                  </a:solidFill>
                  <a:ea typeface="MS PGothic" pitchFamily="34" charset="-128"/>
                  <a:cs typeface="Arial" panose="020B0604020202020204" pitchFamily="34" charset="0"/>
                </a:rPr>
                <a:t>PHP/Google</a:t>
              </a:r>
            </a:p>
          </p:txBody>
        </p:sp>
        <p:sp>
          <p:nvSpPr>
            <p:cNvPr id="208" name="Rounded Rectangle 207"/>
            <p:cNvSpPr/>
            <p:nvPr/>
          </p:nvSpPr>
          <p:spPr bwMode="auto">
            <a:xfrm>
              <a:off x="8002904" y="1204457"/>
              <a:ext cx="489890" cy="644238"/>
            </a:xfrm>
            <a:prstGeom prst="roundRect">
              <a:avLst>
                <a:gd name="adj" fmla="val 6771"/>
              </a:avLst>
            </a:prstGeom>
            <a:solidFill>
              <a:schemeClr val="bg1">
                <a:lumMod val="20000"/>
                <a:lumOff val="80000"/>
              </a:schemeClr>
            </a:solidFill>
            <a:ln w="6350" cap="flat" cmpd="sng" algn="ctr">
              <a:solidFill>
                <a:schemeClr val="bg1">
                  <a:lumMod val="5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defTabSz="912813" eaLnBrk="1" fontAlgn="auto" hangingPunct="1">
                <a:spcBef>
                  <a:spcPts val="0"/>
                </a:spcBef>
                <a:spcAft>
                  <a:spcPts val="0"/>
                </a:spcAft>
                <a:defRPr/>
              </a:pPr>
              <a:r>
                <a:rPr lang="en-US" sz="600" b="1" i="1" kern="0" dirty="0" smtClean="0">
                  <a:solidFill>
                    <a:schemeClr val="accent6">
                      <a:lumMod val="50000"/>
                    </a:schemeClr>
                  </a:solidFill>
                  <a:ea typeface="MS PGothic" pitchFamily="34" charset="-128"/>
                  <a:cs typeface="Arial" panose="020B0604020202020204" pitchFamily="34" charset="0"/>
                </a:rPr>
                <a:t>Campaign </a:t>
              </a:r>
            </a:p>
            <a:p>
              <a:pPr algn="ctr" defTabSz="912813" eaLnBrk="1" fontAlgn="auto" hangingPunct="1">
                <a:spcBef>
                  <a:spcPts val="0"/>
                </a:spcBef>
                <a:spcAft>
                  <a:spcPts val="0"/>
                </a:spcAft>
                <a:defRPr/>
              </a:pPr>
              <a:r>
                <a:rPr lang="en-US" sz="600" b="1" i="1" kern="0" dirty="0" err="1" smtClean="0">
                  <a:solidFill>
                    <a:schemeClr val="accent6">
                      <a:lumMod val="50000"/>
                    </a:schemeClr>
                  </a:solidFill>
                  <a:ea typeface="MS PGothic" pitchFamily="34" charset="-128"/>
                  <a:cs typeface="Arial" panose="020B0604020202020204" pitchFamily="34" charset="0"/>
                </a:rPr>
                <a:t>Implemen</a:t>
              </a:r>
              <a:r>
                <a:rPr lang="en-US" sz="600" b="1" i="1" kern="0" dirty="0" smtClean="0">
                  <a:solidFill>
                    <a:schemeClr val="accent6">
                      <a:lumMod val="50000"/>
                    </a:schemeClr>
                  </a:solidFill>
                  <a:ea typeface="MS PGothic" pitchFamily="34" charset="-128"/>
                  <a:cs typeface="Arial" panose="020B0604020202020204" pitchFamily="34" charset="0"/>
                </a:rPr>
                <a:t>-</a:t>
              </a:r>
              <a:br>
                <a:rPr lang="en-US" sz="600" b="1" i="1" kern="0" dirty="0" smtClean="0">
                  <a:solidFill>
                    <a:schemeClr val="accent6">
                      <a:lumMod val="50000"/>
                    </a:schemeClr>
                  </a:solidFill>
                  <a:ea typeface="MS PGothic" pitchFamily="34" charset="-128"/>
                  <a:cs typeface="Arial" panose="020B0604020202020204" pitchFamily="34" charset="0"/>
                </a:rPr>
              </a:br>
              <a:r>
                <a:rPr lang="en-US" sz="600" b="1" i="1" kern="0" dirty="0" err="1" smtClean="0">
                  <a:solidFill>
                    <a:schemeClr val="accent6">
                      <a:lumMod val="50000"/>
                    </a:schemeClr>
                  </a:solidFill>
                  <a:ea typeface="MS PGothic" pitchFamily="34" charset="-128"/>
                  <a:cs typeface="Arial" panose="020B0604020202020204" pitchFamily="34" charset="0"/>
                </a:rPr>
                <a:t>tation</a:t>
              </a:r>
              <a:endParaRPr lang="en-US" sz="600" b="1" i="1" kern="0" dirty="0" smtClean="0">
                <a:solidFill>
                  <a:schemeClr val="accent6">
                    <a:lumMod val="50000"/>
                  </a:schemeClr>
                </a:solidFill>
                <a:ea typeface="MS PGothic" pitchFamily="34" charset="-128"/>
                <a:cs typeface="Arial" panose="020B0604020202020204" pitchFamily="34" charset="0"/>
              </a:endParaRPr>
            </a:p>
            <a:p>
              <a:pPr algn="ctr" defTabSz="912813" eaLnBrk="1" fontAlgn="auto" hangingPunct="1">
                <a:spcBef>
                  <a:spcPts val="0"/>
                </a:spcBef>
                <a:spcAft>
                  <a:spcPts val="0"/>
                </a:spcAft>
                <a:defRPr/>
              </a:pPr>
              <a:endParaRPr lang="en-US" sz="600" b="1" i="1" kern="0" dirty="0">
                <a:solidFill>
                  <a:schemeClr val="accent6">
                    <a:lumMod val="50000"/>
                  </a:schemeClr>
                </a:solidFill>
                <a:ea typeface="MS PGothic" pitchFamily="34" charset="-128"/>
                <a:cs typeface="Arial" panose="020B0604020202020204" pitchFamily="34" charset="0"/>
              </a:endParaRPr>
            </a:p>
            <a:p>
              <a:pPr algn="ctr" defTabSz="912813" eaLnBrk="1" fontAlgn="auto" hangingPunct="1">
                <a:spcBef>
                  <a:spcPts val="0"/>
                </a:spcBef>
                <a:spcAft>
                  <a:spcPts val="0"/>
                </a:spcAft>
                <a:defRPr/>
              </a:pPr>
              <a:r>
                <a:rPr lang="en-US" sz="600" b="1" i="1" kern="0" dirty="0" smtClean="0">
                  <a:solidFill>
                    <a:schemeClr val="accent6">
                      <a:lumMod val="50000"/>
                    </a:schemeClr>
                  </a:solidFill>
                  <a:ea typeface="MS PGothic" pitchFamily="34" charset="-128"/>
                  <a:cs typeface="Arial" panose="020B0604020202020204" pitchFamily="34" charset="0"/>
                </a:rPr>
                <a:t>Monitoring</a:t>
              </a:r>
            </a:p>
          </p:txBody>
        </p:sp>
        <p:sp>
          <p:nvSpPr>
            <p:cNvPr id="209" name="Rounded Rectangle 208"/>
            <p:cNvSpPr/>
            <p:nvPr/>
          </p:nvSpPr>
          <p:spPr bwMode="auto">
            <a:xfrm>
              <a:off x="8542355" y="1204457"/>
              <a:ext cx="489890" cy="644238"/>
            </a:xfrm>
            <a:prstGeom prst="roundRect">
              <a:avLst>
                <a:gd name="adj" fmla="val 6771"/>
              </a:avLst>
            </a:prstGeom>
            <a:solidFill>
              <a:schemeClr val="bg1">
                <a:lumMod val="20000"/>
                <a:lumOff val="80000"/>
              </a:schemeClr>
            </a:solidFill>
            <a:ln w="6350" cap="flat" cmpd="sng" algn="ctr">
              <a:solidFill>
                <a:schemeClr val="bg1">
                  <a:lumMod val="5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defTabSz="912813" eaLnBrk="1" fontAlgn="auto" hangingPunct="1">
                <a:spcBef>
                  <a:spcPts val="0"/>
                </a:spcBef>
                <a:spcAft>
                  <a:spcPts val="0"/>
                </a:spcAft>
                <a:defRPr/>
              </a:pPr>
              <a:r>
                <a:rPr lang="en-US" sz="600" b="1" i="1" kern="0" dirty="0" smtClean="0">
                  <a:solidFill>
                    <a:schemeClr val="accent6">
                      <a:lumMod val="50000"/>
                    </a:schemeClr>
                  </a:solidFill>
                  <a:ea typeface="MS PGothic" pitchFamily="34" charset="-128"/>
                  <a:cs typeface="Arial" panose="020B0604020202020204" pitchFamily="34" charset="0"/>
                </a:rPr>
                <a:t>Campaign</a:t>
              </a:r>
            </a:p>
            <a:p>
              <a:pPr algn="ctr" defTabSz="912813" eaLnBrk="1" fontAlgn="auto" hangingPunct="1">
                <a:spcBef>
                  <a:spcPts val="0"/>
                </a:spcBef>
                <a:spcAft>
                  <a:spcPts val="0"/>
                </a:spcAft>
                <a:defRPr/>
              </a:pPr>
              <a:r>
                <a:rPr lang="en-US" sz="600" b="1" i="1" kern="0" dirty="0" smtClean="0">
                  <a:solidFill>
                    <a:schemeClr val="accent6">
                      <a:lumMod val="50000"/>
                    </a:schemeClr>
                  </a:solidFill>
                  <a:ea typeface="MS PGothic" pitchFamily="34" charset="-128"/>
                  <a:cs typeface="Arial" panose="020B0604020202020204" pitchFamily="34" charset="0"/>
                </a:rPr>
                <a:t>Planning</a:t>
              </a:r>
            </a:p>
            <a:p>
              <a:pPr algn="ctr" defTabSz="912813" eaLnBrk="1" fontAlgn="auto" hangingPunct="1">
                <a:spcBef>
                  <a:spcPts val="0"/>
                </a:spcBef>
                <a:spcAft>
                  <a:spcPts val="0"/>
                </a:spcAft>
                <a:defRPr/>
              </a:pPr>
              <a:endParaRPr lang="en-US" sz="600" b="1" i="1" kern="0" dirty="0">
                <a:solidFill>
                  <a:schemeClr val="accent6">
                    <a:lumMod val="50000"/>
                  </a:schemeClr>
                </a:solidFill>
                <a:ea typeface="MS PGothic" pitchFamily="34" charset="-128"/>
                <a:cs typeface="Arial" panose="020B0604020202020204" pitchFamily="34" charset="0"/>
              </a:endParaRPr>
            </a:p>
            <a:p>
              <a:pPr algn="ctr" defTabSz="912813" eaLnBrk="1" fontAlgn="auto" hangingPunct="1">
                <a:spcBef>
                  <a:spcPts val="0"/>
                </a:spcBef>
                <a:spcAft>
                  <a:spcPts val="0"/>
                </a:spcAft>
                <a:defRPr/>
              </a:pPr>
              <a:r>
                <a:rPr lang="en-US" sz="600" b="1" i="1" kern="0" dirty="0" smtClean="0">
                  <a:solidFill>
                    <a:schemeClr val="accent6">
                      <a:lumMod val="50000"/>
                    </a:schemeClr>
                  </a:solidFill>
                  <a:ea typeface="MS PGothic" pitchFamily="34" charset="-128"/>
                  <a:cs typeface="Arial" panose="020B0604020202020204" pitchFamily="34" charset="0"/>
                </a:rPr>
                <a:t>Analytics</a:t>
              </a:r>
            </a:p>
          </p:txBody>
        </p:sp>
        <p:sp>
          <p:nvSpPr>
            <p:cNvPr id="210" name="Rounded Rectangle 209"/>
            <p:cNvSpPr/>
            <p:nvPr/>
          </p:nvSpPr>
          <p:spPr bwMode="auto">
            <a:xfrm>
              <a:off x="8002904" y="1892464"/>
              <a:ext cx="1029341" cy="275313"/>
            </a:xfrm>
            <a:prstGeom prst="roundRect">
              <a:avLst>
                <a:gd name="adj" fmla="val 10677"/>
              </a:avLst>
            </a:prstGeom>
            <a:solidFill>
              <a:schemeClr val="bg1">
                <a:lumMod val="20000"/>
                <a:lumOff val="80000"/>
              </a:schemeClr>
            </a:solidFill>
            <a:ln w="12700" cap="flat" cmpd="sng" algn="ctr">
              <a:solidFill>
                <a:schemeClr val="bg1">
                  <a:lumMod val="50000"/>
                </a:schemeClr>
              </a:solidFill>
              <a:prstDash val="dash"/>
              <a:round/>
              <a:headEnd type="none" w="med" len="med"/>
              <a:tailEnd type="none" w="med" len="med"/>
            </a:ln>
            <a:effectLst/>
          </p:spPr>
          <p:txBody>
            <a:bodyPr vert="horz" wrap="none" lIns="0" tIns="0" rIns="0" bIns="0" numCol="1" rtlCol="0" anchor="ctr" anchorCtr="0" compatLnSpc="1">
              <a:prstTxWarp prst="textNoShape">
                <a:avLst/>
              </a:prstTxWarp>
            </a:bodyPr>
            <a:lstStyle/>
            <a:p>
              <a:pPr algn="ctr" defTabSz="912813" eaLnBrk="1" fontAlgn="auto" hangingPunct="1">
                <a:spcBef>
                  <a:spcPts val="0"/>
                </a:spcBef>
                <a:spcAft>
                  <a:spcPts val="0"/>
                </a:spcAft>
                <a:defRPr/>
              </a:pPr>
              <a:r>
                <a:rPr lang="en-US" sz="600" b="1" i="1" kern="0" dirty="0" smtClean="0">
                  <a:solidFill>
                    <a:schemeClr val="accent6">
                      <a:lumMod val="50000"/>
                    </a:schemeClr>
                  </a:solidFill>
                  <a:ea typeface="MS PGothic" pitchFamily="34" charset="-128"/>
                  <a:cs typeface="Arial" panose="020B0604020202020204" pitchFamily="34" charset="0"/>
                </a:rPr>
                <a:t>Analytics TOOL (DIL)</a:t>
              </a:r>
            </a:p>
          </p:txBody>
        </p:sp>
      </p:grpSp>
      <p:sp>
        <p:nvSpPr>
          <p:cNvPr id="213" name="Left-Right Arrow 212"/>
          <p:cNvSpPr/>
          <p:nvPr/>
        </p:nvSpPr>
        <p:spPr bwMode="auto">
          <a:xfrm rot="16200000">
            <a:off x="6334589" y="2249680"/>
            <a:ext cx="175488" cy="233452"/>
          </a:xfrm>
          <a:prstGeom prst="leftRightArrow">
            <a:avLst>
              <a:gd name="adj1" fmla="val 57836"/>
              <a:gd name="adj2" fmla="val 29625"/>
            </a:avLst>
          </a:prstGeom>
          <a:solidFill>
            <a:srgbClr val="92D050"/>
          </a:solidFill>
          <a:ln w="6350" cap="flat" cmpd="sng" algn="ctr">
            <a:solidFill>
              <a:schemeClr val="bg1">
                <a:lumMod val="5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defTabSz="912813" eaLnBrk="1" fontAlgn="auto" hangingPunct="1">
              <a:spcBef>
                <a:spcPts val="0"/>
              </a:spcBef>
              <a:spcAft>
                <a:spcPts val="0"/>
              </a:spcAft>
            </a:pPr>
            <a:endParaRPr lang="en-US" sz="600" b="1" i="1" kern="0" dirty="0" smtClean="0">
              <a:solidFill>
                <a:schemeClr val="bg1">
                  <a:lumMod val="50000"/>
                </a:schemeClr>
              </a:solidFill>
              <a:ea typeface="MS PGothic" pitchFamily="34" charset="-128"/>
              <a:cs typeface="Arial" panose="020B0604020202020204" pitchFamily="34" charset="0"/>
            </a:endParaRPr>
          </a:p>
        </p:txBody>
      </p:sp>
      <p:sp>
        <p:nvSpPr>
          <p:cNvPr id="215" name="Left-Right Arrow 214"/>
          <p:cNvSpPr/>
          <p:nvPr/>
        </p:nvSpPr>
        <p:spPr bwMode="auto">
          <a:xfrm rot="16200000">
            <a:off x="1066845" y="2246434"/>
            <a:ext cx="175488" cy="233452"/>
          </a:xfrm>
          <a:prstGeom prst="leftRightArrow">
            <a:avLst>
              <a:gd name="adj1" fmla="val 57836"/>
              <a:gd name="adj2" fmla="val 29625"/>
            </a:avLst>
          </a:prstGeom>
          <a:solidFill>
            <a:schemeClr val="bg1">
              <a:lumMod val="20000"/>
              <a:lumOff val="80000"/>
            </a:schemeClr>
          </a:solidFill>
          <a:ln w="6350" cap="flat" cmpd="sng" algn="ctr">
            <a:solidFill>
              <a:schemeClr val="bg1">
                <a:lumMod val="5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defTabSz="912813" eaLnBrk="1" fontAlgn="auto" hangingPunct="1">
              <a:spcBef>
                <a:spcPts val="0"/>
              </a:spcBef>
              <a:spcAft>
                <a:spcPts val="0"/>
              </a:spcAft>
            </a:pPr>
            <a:endParaRPr lang="en-US" sz="600" b="1" i="1" kern="0" dirty="0" smtClean="0">
              <a:solidFill>
                <a:schemeClr val="bg1">
                  <a:lumMod val="50000"/>
                </a:schemeClr>
              </a:solidFill>
              <a:ea typeface="MS PGothic" pitchFamily="34" charset="-128"/>
              <a:cs typeface="Arial" panose="020B0604020202020204" pitchFamily="34" charset="0"/>
            </a:endParaRPr>
          </a:p>
        </p:txBody>
      </p:sp>
      <p:sp>
        <p:nvSpPr>
          <p:cNvPr id="216" name="Left-Right Arrow 215"/>
          <p:cNvSpPr/>
          <p:nvPr/>
        </p:nvSpPr>
        <p:spPr bwMode="auto">
          <a:xfrm rot="16200000">
            <a:off x="2037068" y="2246434"/>
            <a:ext cx="175488" cy="233452"/>
          </a:xfrm>
          <a:prstGeom prst="leftRightArrow">
            <a:avLst>
              <a:gd name="adj1" fmla="val 57836"/>
              <a:gd name="adj2" fmla="val 29625"/>
            </a:avLst>
          </a:prstGeom>
          <a:solidFill>
            <a:schemeClr val="bg1">
              <a:lumMod val="20000"/>
              <a:lumOff val="80000"/>
            </a:schemeClr>
          </a:solidFill>
          <a:ln w="6350" cap="flat" cmpd="sng" algn="ctr">
            <a:solidFill>
              <a:schemeClr val="bg1">
                <a:lumMod val="5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defTabSz="912813" eaLnBrk="1" fontAlgn="auto" hangingPunct="1">
              <a:spcBef>
                <a:spcPts val="0"/>
              </a:spcBef>
              <a:spcAft>
                <a:spcPts val="0"/>
              </a:spcAft>
            </a:pPr>
            <a:endParaRPr lang="en-US" sz="600" b="1" i="1" kern="0" dirty="0" smtClean="0">
              <a:solidFill>
                <a:schemeClr val="bg1">
                  <a:lumMod val="50000"/>
                </a:schemeClr>
              </a:solidFill>
              <a:ea typeface="MS PGothic" pitchFamily="34" charset="-128"/>
              <a:cs typeface="Arial" panose="020B0604020202020204" pitchFamily="34" charset="0"/>
            </a:endParaRPr>
          </a:p>
        </p:txBody>
      </p:sp>
      <p:sp>
        <p:nvSpPr>
          <p:cNvPr id="217" name="Rounded Rectangle 216"/>
          <p:cNvSpPr/>
          <p:nvPr/>
        </p:nvSpPr>
        <p:spPr bwMode="auto">
          <a:xfrm>
            <a:off x="3943713" y="4666861"/>
            <a:ext cx="2217480" cy="916759"/>
          </a:xfrm>
          <a:prstGeom prst="roundRect">
            <a:avLst>
              <a:gd name="adj" fmla="val 5783"/>
            </a:avLst>
          </a:prstGeom>
          <a:solidFill>
            <a:schemeClr val="bg1">
              <a:lumMod val="20000"/>
              <a:lumOff val="80000"/>
            </a:schemeClr>
          </a:solidFill>
          <a:ln w="19050" cap="flat" cmpd="sng" algn="ctr">
            <a:solidFill>
              <a:schemeClr val="bg1">
                <a:lumMod val="5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defTabSz="912813" eaLnBrk="1" fontAlgn="auto" hangingPunct="1">
              <a:spcBef>
                <a:spcPts val="0"/>
              </a:spcBef>
              <a:spcAft>
                <a:spcPts val="0"/>
              </a:spcAft>
              <a:defRPr/>
            </a:pPr>
            <a:r>
              <a:rPr lang="en-US" sz="800" b="1" i="1" kern="0" dirty="0" smtClean="0">
                <a:solidFill>
                  <a:schemeClr val="accent2">
                    <a:lumMod val="50000"/>
                  </a:schemeClr>
                </a:solidFill>
                <a:ea typeface="MS PGothic" pitchFamily="34" charset="-128"/>
                <a:cs typeface="Arial" panose="020B0604020202020204" pitchFamily="34" charset="0"/>
              </a:rPr>
              <a:t>ETL</a:t>
            </a:r>
          </a:p>
          <a:p>
            <a:pPr algn="ctr" defTabSz="912813" eaLnBrk="1" fontAlgn="auto" hangingPunct="1">
              <a:spcBef>
                <a:spcPts val="0"/>
              </a:spcBef>
              <a:spcAft>
                <a:spcPts val="0"/>
              </a:spcAft>
              <a:defRPr/>
            </a:pPr>
            <a:endParaRPr lang="en-US" sz="800" b="1" i="1" kern="0" dirty="0" smtClean="0">
              <a:solidFill>
                <a:schemeClr val="accent2">
                  <a:lumMod val="50000"/>
                </a:schemeClr>
              </a:solidFill>
              <a:ea typeface="MS PGothic" pitchFamily="34" charset="-128"/>
              <a:cs typeface="Arial" panose="020B0604020202020204" pitchFamily="34" charset="0"/>
            </a:endParaRPr>
          </a:p>
          <a:p>
            <a:pPr algn="ctr" defTabSz="912813" eaLnBrk="1" fontAlgn="auto" hangingPunct="1">
              <a:spcBef>
                <a:spcPts val="0"/>
              </a:spcBef>
              <a:spcAft>
                <a:spcPts val="0"/>
              </a:spcAft>
              <a:defRPr/>
            </a:pPr>
            <a:endParaRPr lang="en-US" sz="800" b="1" i="1" kern="0" dirty="0">
              <a:solidFill>
                <a:schemeClr val="accent2">
                  <a:lumMod val="50000"/>
                </a:schemeClr>
              </a:solidFill>
              <a:ea typeface="MS PGothic" pitchFamily="34" charset="-128"/>
              <a:cs typeface="Arial" panose="020B0604020202020204" pitchFamily="34" charset="0"/>
            </a:endParaRPr>
          </a:p>
          <a:p>
            <a:pPr algn="ctr" defTabSz="912813" eaLnBrk="1" fontAlgn="auto" hangingPunct="1">
              <a:spcBef>
                <a:spcPts val="0"/>
              </a:spcBef>
              <a:spcAft>
                <a:spcPts val="0"/>
              </a:spcAft>
              <a:defRPr/>
            </a:pPr>
            <a:endParaRPr lang="en-US" sz="800" b="1" i="1" kern="0" dirty="0" smtClean="0">
              <a:solidFill>
                <a:schemeClr val="accent2">
                  <a:lumMod val="50000"/>
                </a:schemeClr>
              </a:solidFill>
              <a:ea typeface="MS PGothic" pitchFamily="34" charset="-128"/>
              <a:cs typeface="Arial" panose="020B0604020202020204" pitchFamily="34" charset="0"/>
            </a:endParaRPr>
          </a:p>
          <a:p>
            <a:pPr algn="ctr" defTabSz="912813" eaLnBrk="1" fontAlgn="auto" hangingPunct="1">
              <a:spcBef>
                <a:spcPts val="0"/>
              </a:spcBef>
              <a:spcAft>
                <a:spcPts val="0"/>
              </a:spcAft>
              <a:defRPr/>
            </a:pPr>
            <a:endParaRPr lang="en-US" sz="800" b="1" i="1" kern="0" dirty="0">
              <a:solidFill>
                <a:schemeClr val="accent2">
                  <a:lumMod val="50000"/>
                </a:schemeClr>
              </a:solidFill>
              <a:ea typeface="MS PGothic" pitchFamily="34" charset="-128"/>
              <a:cs typeface="Arial" panose="020B0604020202020204" pitchFamily="34" charset="0"/>
            </a:endParaRPr>
          </a:p>
          <a:p>
            <a:pPr algn="ctr" defTabSz="912813" eaLnBrk="1" fontAlgn="auto" hangingPunct="1">
              <a:spcBef>
                <a:spcPts val="0"/>
              </a:spcBef>
              <a:spcAft>
                <a:spcPts val="0"/>
              </a:spcAft>
              <a:defRPr/>
            </a:pPr>
            <a:endParaRPr lang="en-US" sz="800" b="1" i="1" kern="0" dirty="0" smtClean="0">
              <a:solidFill>
                <a:schemeClr val="accent2">
                  <a:lumMod val="50000"/>
                </a:schemeClr>
              </a:solidFill>
              <a:ea typeface="MS PGothic" pitchFamily="34" charset="-128"/>
              <a:cs typeface="Arial" panose="020B0604020202020204" pitchFamily="34" charset="0"/>
            </a:endParaRPr>
          </a:p>
          <a:p>
            <a:pPr algn="ctr" defTabSz="912813" eaLnBrk="1" fontAlgn="auto" hangingPunct="1">
              <a:spcBef>
                <a:spcPts val="0"/>
              </a:spcBef>
              <a:spcAft>
                <a:spcPts val="0"/>
              </a:spcAft>
              <a:defRPr/>
            </a:pPr>
            <a:endParaRPr lang="en-US" sz="800" b="1" i="1" kern="0" dirty="0" smtClean="0">
              <a:solidFill>
                <a:schemeClr val="accent2">
                  <a:lumMod val="50000"/>
                </a:schemeClr>
              </a:solidFill>
              <a:ea typeface="MS PGothic" pitchFamily="34" charset="-128"/>
              <a:cs typeface="Arial" panose="020B0604020202020204" pitchFamily="34" charset="0"/>
            </a:endParaRPr>
          </a:p>
        </p:txBody>
      </p:sp>
      <p:sp>
        <p:nvSpPr>
          <p:cNvPr id="218" name="Rounded Rectangle 217"/>
          <p:cNvSpPr/>
          <p:nvPr/>
        </p:nvSpPr>
        <p:spPr bwMode="auto">
          <a:xfrm>
            <a:off x="3991639" y="5212597"/>
            <a:ext cx="2121628" cy="228014"/>
          </a:xfrm>
          <a:prstGeom prst="roundRect">
            <a:avLst>
              <a:gd name="adj" fmla="val 4987"/>
            </a:avLst>
          </a:prstGeom>
          <a:solidFill>
            <a:schemeClr val="bg1">
              <a:lumMod val="20000"/>
              <a:lumOff val="80000"/>
            </a:schemeClr>
          </a:solidFill>
          <a:ln w="19050" cap="flat" cmpd="sng" algn="ctr">
            <a:solidFill>
              <a:schemeClr val="bg1">
                <a:lumMod val="5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defTabSz="912813" eaLnBrk="1" fontAlgn="auto" hangingPunct="1">
              <a:spcBef>
                <a:spcPts val="0"/>
              </a:spcBef>
              <a:spcAft>
                <a:spcPts val="0"/>
              </a:spcAft>
              <a:defRPr/>
            </a:pPr>
            <a:r>
              <a:rPr lang="en-US" sz="600" b="1" i="1" kern="0" dirty="0" smtClean="0">
                <a:solidFill>
                  <a:schemeClr val="accent6">
                    <a:lumMod val="50000"/>
                  </a:schemeClr>
                </a:solidFill>
                <a:ea typeface="MS PGothic" pitchFamily="34" charset="-128"/>
                <a:cs typeface="Arial" panose="020B0604020202020204" pitchFamily="34" charset="0"/>
              </a:rPr>
              <a:t>UDM (FILE EXCHANGE)</a:t>
            </a:r>
          </a:p>
        </p:txBody>
      </p:sp>
      <p:sp>
        <p:nvSpPr>
          <p:cNvPr id="219" name="Rounded Rectangle 218"/>
          <p:cNvSpPr/>
          <p:nvPr/>
        </p:nvSpPr>
        <p:spPr bwMode="auto">
          <a:xfrm>
            <a:off x="3991639" y="4938124"/>
            <a:ext cx="2121628" cy="209844"/>
          </a:xfrm>
          <a:prstGeom prst="roundRect">
            <a:avLst>
              <a:gd name="adj" fmla="val 4987"/>
            </a:avLst>
          </a:prstGeom>
          <a:solidFill>
            <a:srgbClr val="92D050"/>
          </a:solidFill>
          <a:ln w="19050" cap="flat" cmpd="sng" algn="ctr">
            <a:solidFill>
              <a:schemeClr val="bg1">
                <a:lumMod val="5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defTabSz="912813" eaLnBrk="1" fontAlgn="auto" hangingPunct="1">
              <a:spcBef>
                <a:spcPts val="0"/>
              </a:spcBef>
              <a:spcAft>
                <a:spcPts val="0"/>
              </a:spcAft>
              <a:defRPr/>
            </a:pPr>
            <a:r>
              <a:rPr lang="en-US" sz="600" b="1" i="1" kern="0" dirty="0" smtClean="0">
                <a:solidFill>
                  <a:schemeClr val="accent6">
                    <a:lumMod val="50000"/>
                  </a:schemeClr>
                </a:solidFill>
                <a:ea typeface="MS PGothic" pitchFamily="34" charset="-128"/>
                <a:cs typeface="Arial" panose="020B0604020202020204" pitchFamily="34" charset="0"/>
              </a:rPr>
              <a:t>INFORMATICA POWER/CENTER</a:t>
            </a:r>
          </a:p>
        </p:txBody>
      </p:sp>
      <p:sp>
        <p:nvSpPr>
          <p:cNvPr id="223" name="Rounded Rectangle 222"/>
          <p:cNvSpPr/>
          <p:nvPr/>
        </p:nvSpPr>
        <p:spPr bwMode="auto">
          <a:xfrm>
            <a:off x="8016240" y="2366315"/>
            <a:ext cx="758505" cy="396435"/>
          </a:xfrm>
          <a:prstGeom prst="roundRect">
            <a:avLst>
              <a:gd name="adj" fmla="val 7865"/>
            </a:avLst>
          </a:prstGeom>
          <a:solidFill>
            <a:srgbClr val="92D050"/>
          </a:solidFill>
          <a:ln w="19050" cap="flat" cmpd="sng" algn="ctr">
            <a:solidFill>
              <a:schemeClr val="bg1">
                <a:lumMod val="5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defTabSz="912813" eaLnBrk="1" fontAlgn="auto" hangingPunct="1">
              <a:spcBef>
                <a:spcPts val="0"/>
              </a:spcBef>
              <a:spcAft>
                <a:spcPts val="0"/>
              </a:spcAft>
              <a:defRPr/>
            </a:pPr>
            <a:r>
              <a:rPr lang="en-US" sz="600" b="1" i="1" kern="0" dirty="0" smtClean="0">
                <a:solidFill>
                  <a:schemeClr val="tx2">
                    <a:lumMod val="90000"/>
                    <a:lumOff val="10000"/>
                  </a:schemeClr>
                </a:solidFill>
                <a:ea typeface="MS PGothic" pitchFamily="34" charset="-128"/>
                <a:cs typeface="Arial" panose="020B0604020202020204" pitchFamily="34" charset="0"/>
              </a:rPr>
              <a:t>IAM</a:t>
            </a:r>
          </a:p>
          <a:p>
            <a:pPr algn="ctr" defTabSz="912813" eaLnBrk="1" fontAlgn="auto" hangingPunct="1">
              <a:spcBef>
                <a:spcPts val="0"/>
              </a:spcBef>
              <a:spcAft>
                <a:spcPts val="0"/>
              </a:spcAft>
              <a:defRPr/>
            </a:pPr>
            <a:r>
              <a:rPr lang="en-US" sz="600" b="1" i="1" kern="0" dirty="0" smtClean="0">
                <a:solidFill>
                  <a:schemeClr val="tx2">
                    <a:lumMod val="90000"/>
                    <a:lumOff val="10000"/>
                  </a:schemeClr>
                </a:solidFill>
                <a:ea typeface="MS PGothic" pitchFamily="34" charset="-128"/>
                <a:cs typeface="Arial" panose="020B0604020202020204" pitchFamily="34" charset="0"/>
              </a:rPr>
              <a:t>Access/</a:t>
            </a:r>
            <a:br>
              <a:rPr lang="en-US" sz="600" b="1" i="1" kern="0" dirty="0" smtClean="0">
                <a:solidFill>
                  <a:schemeClr val="tx2">
                    <a:lumMod val="90000"/>
                    <a:lumOff val="10000"/>
                  </a:schemeClr>
                </a:solidFill>
                <a:ea typeface="MS PGothic" pitchFamily="34" charset="-128"/>
                <a:cs typeface="Arial" panose="020B0604020202020204" pitchFamily="34" charset="0"/>
              </a:rPr>
            </a:br>
            <a:r>
              <a:rPr lang="en-US" sz="600" b="1" i="1" kern="0" dirty="0" smtClean="0">
                <a:solidFill>
                  <a:schemeClr val="tx2">
                    <a:lumMod val="90000"/>
                    <a:lumOff val="10000"/>
                  </a:schemeClr>
                </a:solidFill>
                <a:ea typeface="MS PGothic" pitchFamily="34" charset="-128"/>
                <a:cs typeface="Arial" panose="020B0604020202020204" pitchFamily="34" charset="0"/>
              </a:rPr>
              <a:t>Authorization</a:t>
            </a:r>
          </a:p>
        </p:txBody>
      </p:sp>
      <p:cxnSp>
        <p:nvCxnSpPr>
          <p:cNvPr id="224" name="Straight Arrow Connector 223"/>
          <p:cNvCxnSpPr>
            <a:stCxn id="140" idx="3"/>
            <a:endCxn id="223" idx="1"/>
          </p:cNvCxnSpPr>
          <p:nvPr/>
        </p:nvCxnSpPr>
        <p:spPr>
          <a:xfrm flipV="1">
            <a:off x="7743369" y="2564533"/>
            <a:ext cx="272871" cy="110"/>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
        <p:nvSpPr>
          <p:cNvPr id="225" name="Left-Right Arrow 224"/>
          <p:cNvSpPr/>
          <p:nvPr/>
        </p:nvSpPr>
        <p:spPr bwMode="auto">
          <a:xfrm rot="16200000">
            <a:off x="8573469" y="2405745"/>
            <a:ext cx="684177" cy="233452"/>
          </a:xfrm>
          <a:prstGeom prst="leftRightArrow">
            <a:avLst>
              <a:gd name="adj1" fmla="val 57836"/>
              <a:gd name="adj2" fmla="val 29625"/>
            </a:avLst>
          </a:prstGeom>
          <a:solidFill>
            <a:schemeClr val="bg1">
              <a:lumMod val="20000"/>
              <a:lumOff val="80000"/>
            </a:schemeClr>
          </a:solidFill>
          <a:ln w="6350" cap="flat" cmpd="sng" algn="ctr">
            <a:solidFill>
              <a:schemeClr val="bg1">
                <a:lumMod val="5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defTabSz="912813" eaLnBrk="1" fontAlgn="auto" hangingPunct="1">
              <a:spcBef>
                <a:spcPts val="0"/>
              </a:spcBef>
              <a:spcAft>
                <a:spcPts val="0"/>
              </a:spcAft>
            </a:pPr>
            <a:endParaRPr lang="en-US" sz="600" b="1" i="1" kern="0" dirty="0" smtClean="0">
              <a:solidFill>
                <a:schemeClr val="bg1">
                  <a:lumMod val="50000"/>
                </a:schemeClr>
              </a:solidFill>
              <a:ea typeface="MS PGothic" pitchFamily="34" charset="-128"/>
              <a:cs typeface="Arial" panose="020B0604020202020204" pitchFamily="34" charset="0"/>
            </a:endParaRPr>
          </a:p>
        </p:txBody>
      </p:sp>
      <p:cxnSp>
        <p:nvCxnSpPr>
          <p:cNvPr id="226" name="Elbow Connector 225"/>
          <p:cNvCxnSpPr>
            <a:stCxn id="230" idx="6"/>
            <a:endCxn id="163" idx="2"/>
          </p:cNvCxnSpPr>
          <p:nvPr/>
        </p:nvCxnSpPr>
        <p:spPr>
          <a:xfrm flipV="1">
            <a:off x="6181693" y="4539902"/>
            <a:ext cx="433407" cy="567215"/>
          </a:xfrm>
          <a:prstGeom prst="bentConnector2">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227" name="Elbow Connector 226"/>
          <p:cNvCxnSpPr>
            <a:stCxn id="231" idx="6"/>
            <a:endCxn id="229" idx="1"/>
          </p:cNvCxnSpPr>
          <p:nvPr/>
        </p:nvCxnSpPr>
        <p:spPr>
          <a:xfrm>
            <a:off x="6181693" y="5230309"/>
            <a:ext cx="1099688" cy="0"/>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cxnSp>
        <p:nvCxnSpPr>
          <p:cNvPr id="228" name="Elbow Connector 227"/>
          <p:cNvCxnSpPr>
            <a:stCxn id="219" idx="1"/>
            <a:endCxn id="187" idx="2"/>
          </p:cNvCxnSpPr>
          <p:nvPr/>
        </p:nvCxnSpPr>
        <p:spPr>
          <a:xfrm rot="10800000" flipV="1">
            <a:off x="2861017" y="5043045"/>
            <a:ext cx="1130623" cy="452975"/>
          </a:xfrm>
          <a:prstGeom prst="bentConnector4">
            <a:avLst>
              <a:gd name="adj1" fmla="val 9897"/>
              <a:gd name="adj2" fmla="val 130279"/>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
        <p:nvSpPr>
          <p:cNvPr id="230" name="Oval 229"/>
          <p:cNvSpPr/>
          <p:nvPr/>
        </p:nvSpPr>
        <p:spPr>
          <a:xfrm>
            <a:off x="6145693" y="5089117"/>
            <a:ext cx="36000" cy="36000"/>
          </a:xfrm>
          <a:prstGeom prst="ellipse">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1" name="Oval 230"/>
          <p:cNvSpPr/>
          <p:nvPr/>
        </p:nvSpPr>
        <p:spPr>
          <a:xfrm>
            <a:off x="6145693" y="5212309"/>
            <a:ext cx="36000" cy="36000"/>
          </a:xfrm>
          <a:prstGeom prst="ellipse">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234" name="Elbow Connector 233"/>
          <p:cNvCxnSpPr>
            <a:stCxn id="235" idx="6"/>
            <a:endCxn id="201" idx="0"/>
          </p:cNvCxnSpPr>
          <p:nvPr/>
        </p:nvCxnSpPr>
        <p:spPr>
          <a:xfrm>
            <a:off x="6181693" y="5351179"/>
            <a:ext cx="915600" cy="536289"/>
          </a:xfrm>
          <a:prstGeom prst="bentConnector2">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
        <p:nvSpPr>
          <p:cNvPr id="235" name="Oval 234"/>
          <p:cNvSpPr/>
          <p:nvPr/>
        </p:nvSpPr>
        <p:spPr>
          <a:xfrm>
            <a:off x="6145693" y="5333179"/>
            <a:ext cx="36000" cy="36000"/>
          </a:xfrm>
          <a:prstGeom prst="ellipse">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6" name="Rounded Rectangle 235"/>
          <p:cNvSpPr/>
          <p:nvPr/>
        </p:nvSpPr>
        <p:spPr bwMode="auto">
          <a:xfrm>
            <a:off x="3408174" y="868336"/>
            <a:ext cx="1261738" cy="217575"/>
          </a:xfrm>
          <a:prstGeom prst="roundRect">
            <a:avLst>
              <a:gd name="adj" fmla="val 9151"/>
            </a:avLst>
          </a:prstGeom>
          <a:solidFill>
            <a:srgbClr val="4B91CD">
              <a:lumMod val="50000"/>
            </a:srgb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algn="ctr" eaLnBrk="1" fontAlgn="auto" hangingPunct="1">
              <a:spcBef>
                <a:spcPts val="0"/>
              </a:spcBef>
              <a:spcAft>
                <a:spcPts val="0"/>
              </a:spcAft>
              <a:defRPr/>
            </a:pPr>
            <a:r>
              <a:rPr lang="en-US" altLang="ko-KR" sz="800" i="1" kern="0">
                <a:solidFill>
                  <a:srgbClr val="4B91CD">
                    <a:lumMod val="20000"/>
                    <a:lumOff val="80000"/>
                  </a:srgbClr>
                </a:solidFill>
                <a:cs typeface="Arial" panose="020B0604020202020204" pitchFamily="34" charset="0"/>
              </a:rPr>
              <a:t>Customer</a:t>
            </a:r>
            <a:endParaRPr lang="en-US" altLang="ko-KR" sz="800" i="1" kern="0" dirty="0">
              <a:solidFill>
                <a:srgbClr val="4B91CD">
                  <a:lumMod val="20000"/>
                  <a:lumOff val="80000"/>
                </a:srgbClr>
              </a:solidFill>
              <a:cs typeface="Arial" panose="020B0604020202020204" pitchFamily="34" charset="0"/>
            </a:endParaRPr>
          </a:p>
        </p:txBody>
      </p:sp>
      <p:sp>
        <p:nvSpPr>
          <p:cNvPr id="237" name="Rounded Rectangle 236"/>
          <p:cNvSpPr/>
          <p:nvPr/>
        </p:nvSpPr>
        <p:spPr bwMode="auto">
          <a:xfrm>
            <a:off x="4699581" y="868336"/>
            <a:ext cx="1261738" cy="217575"/>
          </a:xfrm>
          <a:prstGeom prst="roundRect">
            <a:avLst>
              <a:gd name="adj" fmla="val 10654"/>
            </a:avLst>
          </a:prstGeom>
          <a:solidFill>
            <a:srgbClr val="4B91CD">
              <a:lumMod val="50000"/>
            </a:srgb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algn="ctr" eaLnBrk="1" fontAlgn="auto" hangingPunct="1">
              <a:spcBef>
                <a:spcPts val="0"/>
              </a:spcBef>
              <a:spcAft>
                <a:spcPts val="0"/>
              </a:spcAft>
              <a:defRPr/>
            </a:pPr>
            <a:r>
              <a:rPr lang="en-US" altLang="ko-KR" sz="800" i="1" kern="0">
                <a:solidFill>
                  <a:srgbClr val="4B91CD">
                    <a:lumMod val="20000"/>
                    <a:lumOff val="80000"/>
                  </a:srgbClr>
                </a:solidFill>
                <a:cs typeface="Arial" panose="020B0604020202020204" pitchFamily="34" charset="0"/>
              </a:rPr>
              <a:t>Contact Center</a:t>
            </a:r>
            <a:endParaRPr lang="en-US" altLang="ko-KR" sz="800" i="1" kern="0" dirty="0">
              <a:solidFill>
                <a:srgbClr val="4B91CD">
                  <a:lumMod val="20000"/>
                  <a:lumOff val="80000"/>
                </a:srgbClr>
              </a:solidFill>
              <a:cs typeface="Arial" panose="020B0604020202020204" pitchFamily="34" charset="0"/>
            </a:endParaRPr>
          </a:p>
        </p:txBody>
      </p:sp>
      <p:sp>
        <p:nvSpPr>
          <p:cNvPr id="240" name="Rounded Rectangle 239"/>
          <p:cNvSpPr/>
          <p:nvPr/>
        </p:nvSpPr>
        <p:spPr bwMode="auto">
          <a:xfrm>
            <a:off x="3408174" y="1148387"/>
            <a:ext cx="1261738" cy="1127242"/>
          </a:xfrm>
          <a:prstGeom prst="roundRect">
            <a:avLst>
              <a:gd name="adj" fmla="val 2252"/>
            </a:avLst>
          </a:prstGeom>
          <a:solidFill>
            <a:schemeClr val="bg1">
              <a:lumMod val="20000"/>
              <a:lumOff val="80000"/>
            </a:schemeClr>
          </a:solidFill>
          <a:ln w="19050" cap="flat" cmpd="sng" algn="ctr">
            <a:solidFill>
              <a:schemeClr val="bg1">
                <a:lumMod val="50000"/>
              </a:schemeClr>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eaLnBrk="1" fontAlgn="auto" hangingPunct="1">
              <a:spcBef>
                <a:spcPts val="0"/>
              </a:spcBef>
              <a:spcAft>
                <a:spcPts val="0"/>
              </a:spcAft>
              <a:defRPr/>
            </a:pPr>
            <a:endParaRPr lang="en-US" sz="600" kern="0" smtClean="0">
              <a:solidFill>
                <a:schemeClr val="bg1">
                  <a:lumMod val="50000"/>
                </a:schemeClr>
              </a:solidFill>
              <a:cs typeface="Arial" panose="020B0604020202020204" pitchFamily="34" charset="0"/>
            </a:endParaRPr>
          </a:p>
        </p:txBody>
      </p:sp>
      <p:sp>
        <p:nvSpPr>
          <p:cNvPr id="241" name="Rounded Rectangle 240"/>
          <p:cNvSpPr/>
          <p:nvPr/>
        </p:nvSpPr>
        <p:spPr bwMode="auto">
          <a:xfrm>
            <a:off x="4699581" y="1148387"/>
            <a:ext cx="1261738" cy="1127242"/>
          </a:xfrm>
          <a:prstGeom prst="roundRect">
            <a:avLst>
              <a:gd name="adj" fmla="val 4669"/>
            </a:avLst>
          </a:prstGeom>
          <a:solidFill>
            <a:schemeClr val="bg1">
              <a:lumMod val="20000"/>
              <a:lumOff val="80000"/>
            </a:schemeClr>
          </a:solidFill>
          <a:ln w="19050" cap="flat" cmpd="sng" algn="ctr">
            <a:solidFill>
              <a:schemeClr val="bg1">
                <a:lumMod val="50000"/>
              </a:schemeClr>
            </a:solid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eaLnBrk="1" fontAlgn="auto" hangingPunct="1">
              <a:spcBef>
                <a:spcPts val="0"/>
              </a:spcBef>
              <a:spcAft>
                <a:spcPts val="0"/>
              </a:spcAft>
              <a:defRPr/>
            </a:pPr>
            <a:endParaRPr lang="en-US" sz="600" kern="0" smtClean="0">
              <a:solidFill>
                <a:schemeClr val="bg1">
                  <a:lumMod val="50000"/>
                </a:schemeClr>
              </a:solidFill>
              <a:cs typeface="Arial" panose="020B0604020202020204" pitchFamily="34" charset="0"/>
            </a:endParaRPr>
          </a:p>
        </p:txBody>
      </p:sp>
      <p:sp>
        <p:nvSpPr>
          <p:cNvPr id="242" name="Rounded Rectangle 241"/>
          <p:cNvSpPr/>
          <p:nvPr/>
        </p:nvSpPr>
        <p:spPr bwMode="auto">
          <a:xfrm>
            <a:off x="3443994" y="1855679"/>
            <a:ext cx="1191589" cy="317996"/>
          </a:xfrm>
          <a:prstGeom prst="roundRect">
            <a:avLst>
              <a:gd name="adj" fmla="val 11759"/>
            </a:avLst>
          </a:prstGeom>
          <a:noFill/>
          <a:ln w="6350" cap="flat" cmpd="sng" algn="ctr">
            <a:noFill/>
            <a:prstDash val="solid"/>
            <a:round/>
            <a:headEnd type="none" w="med" len="med"/>
            <a:tailEnd type="none" w="med" len="med"/>
          </a:ln>
          <a:effectLst/>
        </p:spPr>
        <p:txBody>
          <a:bodyPr vert="horz" wrap="none" lIns="0" tIns="0" rIns="0" bIns="0" numCol="1" rtlCol="0" anchor="t" anchorCtr="0" compatLnSpc="1">
            <a:prstTxWarp prst="textNoShape">
              <a:avLst/>
            </a:prstTxWarp>
          </a:bodyPr>
          <a:lstStyle/>
          <a:p>
            <a:pPr algn="ctr" defTabSz="912813" eaLnBrk="1" fontAlgn="auto" hangingPunct="1">
              <a:spcBef>
                <a:spcPts val="0"/>
              </a:spcBef>
              <a:spcAft>
                <a:spcPts val="0"/>
              </a:spcAft>
              <a:defRPr/>
            </a:pPr>
            <a:r>
              <a:rPr lang="en-US" sz="600" b="1" i="1" kern="0" dirty="0" smtClean="0">
                <a:solidFill>
                  <a:schemeClr val="tx2">
                    <a:lumMod val="90000"/>
                    <a:lumOff val="10000"/>
                  </a:schemeClr>
                </a:solidFill>
                <a:ea typeface="MS PGothic" pitchFamily="34" charset="-128"/>
                <a:cs typeface="Arial" panose="020B0604020202020204" pitchFamily="34" charset="0"/>
              </a:rPr>
              <a:t>MyAXA</a:t>
            </a:r>
          </a:p>
          <a:p>
            <a:pPr algn="ctr" defTabSz="912813" eaLnBrk="1" fontAlgn="auto" hangingPunct="1">
              <a:spcBef>
                <a:spcPts val="0"/>
              </a:spcBef>
              <a:spcAft>
                <a:spcPts val="0"/>
              </a:spcAft>
              <a:defRPr/>
            </a:pPr>
            <a:r>
              <a:rPr lang="en-US" sz="600" b="1" i="1" kern="0" dirty="0" smtClean="0">
                <a:solidFill>
                  <a:schemeClr val="tx2">
                    <a:lumMod val="90000"/>
                    <a:lumOff val="10000"/>
                  </a:schemeClr>
                </a:solidFill>
                <a:ea typeface="MS PGothic" pitchFamily="34" charset="-128"/>
                <a:cs typeface="Arial" panose="020B0604020202020204" pitchFamily="34" charset="0"/>
              </a:rPr>
              <a:t>WebSite &amp; Mobile</a:t>
            </a:r>
          </a:p>
          <a:p>
            <a:pPr algn="ctr" defTabSz="912813" eaLnBrk="1" fontAlgn="auto" hangingPunct="1">
              <a:spcBef>
                <a:spcPts val="0"/>
              </a:spcBef>
              <a:spcAft>
                <a:spcPts val="0"/>
              </a:spcAft>
              <a:defRPr/>
            </a:pPr>
            <a:r>
              <a:rPr lang="en-US" sz="600" b="1" i="1" kern="0" dirty="0" smtClean="0">
                <a:solidFill>
                  <a:schemeClr val="tx2">
                    <a:lumMod val="90000"/>
                    <a:lumOff val="10000"/>
                  </a:schemeClr>
                </a:solidFill>
                <a:ea typeface="MS PGothic" pitchFamily="34" charset="-128"/>
                <a:cs typeface="Arial" panose="020B0604020202020204" pitchFamily="34" charset="0"/>
              </a:rPr>
              <a:t>(Contento and BB1)</a:t>
            </a:r>
          </a:p>
        </p:txBody>
      </p:sp>
      <p:sp>
        <p:nvSpPr>
          <p:cNvPr id="246" name="Rounded Rectangle 245"/>
          <p:cNvSpPr/>
          <p:nvPr/>
        </p:nvSpPr>
        <p:spPr bwMode="auto">
          <a:xfrm>
            <a:off x="3447871" y="1208464"/>
            <a:ext cx="368514" cy="428171"/>
          </a:xfrm>
          <a:prstGeom prst="roundRect">
            <a:avLst>
              <a:gd name="adj" fmla="val 4387"/>
            </a:avLst>
          </a:prstGeom>
          <a:solidFill>
            <a:srgbClr val="00B050"/>
          </a:solidFill>
          <a:ln w="6350" cap="flat" cmpd="sng" algn="ctr">
            <a:solidFill>
              <a:schemeClr val="bg1">
                <a:lumMod val="5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defTabSz="912813" eaLnBrk="1" fontAlgn="auto" hangingPunct="1">
              <a:spcBef>
                <a:spcPts val="0"/>
              </a:spcBef>
              <a:spcAft>
                <a:spcPts val="0"/>
              </a:spcAft>
              <a:defRPr/>
            </a:pPr>
            <a:r>
              <a:rPr lang="en-US" sz="600" b="1" i="1" kern="0" dirty="0" smtClean="0">
                <a:solidFill>
                  <a:schemeClr val="tx2">
                    <a:lumMod val="90000"/>
                    <a:lumOff val="10000"/>
                  </a:schemeClr>
                </a:solidFill>
                <a:ea typeface="MS PGothic" pitchFamily="34" charset="-128"/>
                <a:cs typeface="Arial" panose="020B0604020202020204" pitchFamily="34" charset="0"/>
              </a:rPr>
              <a:t>Portfolio</a:t>
            </a:r>
          </a:p>
          <a:p>
            <a:pPr algn="ctr" defTabSz="912813" eaLnBrk="1" fontAlgn="auto" hangingPunct="1">
              <a:spcBef>
                <a:spcPts val="0"/>
              </a:spcBef>
              <a:spcAft>
                <a:spcPts val="0"/>
              </a:spcAft>
              <a:defRPr/>
            </a:pPr>
            <a:r>
              <a:rPr lang="en-US" sz="600" b="1" i="1" kern="0" dirty="0" smtClean="0">
                <a:solidFill>
                  <a:schemeClr val="tx2">
                    <a:lumMod val="90000"/>
                    <a:lumOff val="10000"/>
                  </a:schemeClr>
                </a:solidFill>
                <a:ea typeface="MS PGothic" pitchFamily="34" charset="-128"/>
                <a:cs typeface="Arial" panose="020B0604020202020204" pitchFamily="34" charset="0"/>
              </a:rPr>
              <a:t>Enquiry</a:t>
            </a:r>
          </a:p>
          <a:p>
            <a:pPr algn="ctr" defTabSz="912813" eaLnBrk="1" fontAlgn="auto" hangingPunct="1">
              <a:spcBef>
                <a:spcPts val="0"/>
              </a:spcBef>
              <a:spcAft>
                <a:spcPts val="0"/>
              </a:spcAft>
              <a:defRPr/>
            </a:pPr>
            <a:r>
              <a:rPr lang="en-US" sz="600" b="1" i="1" kern="0" dirty="0" smtClean="0">
                <a:solidFill>
                  <a:schemeClr val="tx2">
                    <a:lumMod val="90000"/>
                    <a:lumOff val="10000"/>
                  </a:schemeClr>
                </a:solidFill>
                <a:ea typeface="MS PGothic" pitchFamily="34" charset="-128"/>
                <a:cs typeface="Arial" panose="020B0604020202020204" pitchFamily="34" charset="0"/>
              </a:rPr>
              <a:t>&amp; </a:t>
            </a:r>
          </a:p>
          <a:p>
            <a:pPr algn="ctr" defTabSz="912813" eaLnBrk="1" fontAlgn="auto" hangingPunct="1">
              <a:spcBef>
                <a:spcPts val="0"/>
              </a:spcBef>
              <a:spcAft>
                <a:spcPts val="0"/>
              </a:spcAft>
              <a:defRPr/>
            </a:pPr>
            <a:r>
              <a:rPr lang="en-US" sz="600" b="1" i="1" kern="0" dirty="0" smtClean="0">
                <a:solidFill>
                  <a:schemeClr val="tx2">
                    <a:lumMod val="90000"/>
                    <a:lumOff val="10000"/>
                  </a:schemeClr>
                </a:solidFill>
                <a:ea typeface="MS PGothic" pitchFamily="34" charset="-128"/>
                <a:cs typeface="Arial" panose="020B0604020202020204" pitchFamily="34" charset="0"/>
              </a:rPr>
              <a:t>Registration</a:t>
            </a:r>
          </a:p>
        </p:txBody>
      </p:sp>
      <p:sp>
        <p:nvSpPr>
          <p:cNvPr id="247" name="Rounded Rectangle 246"/>
          <p:cNvSpPr/>
          <p:nvPr/>
        </p:nvSpPr>
        <p:spPr bwMode="auto">
          <a:xfrm>
            <a:off x="3850329" y="1208464"/>
            <a:ext cx="375495" cy="625478"/>
          </a:xfrm>
          <a:prstGeom prst="roundRect">
            <a:avLst>
              <a:gd name="adj" fmla="val 4387"/>
            </a:avLst>
          </a:prstGeom>
          <a:solidFill>
            <a:srgbClr val="00B050"/>
          </a:solidFill>
          <a:ln w="6350" cap="flat" cmpd="sng" algn="ctr">
            <a:solidFill>
              <a:schemeClr val="bg1">
                <a:lumMod val="5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defTabSz="912813" eaLnBrk="1" fontAlgn="auto" hangingPunct="1">
              <a:spcBef>
                <a:spcPts val="0"/>
              </a:spcBef>
              <a:spcAft>
                <a:spcPts val="0"/>
              </a:spcAft>
              <a:defRPr/>
            </a:pPr>
            <a:r>
              <a:rPr lang="en-US" sz="600" b="1" i="1" kern="0" dirty="0" smtClean="0">
                <a:solidFill>
                  <a:schemeClr val="tx2">
                    <a:lumMod val="90000"/>
                    <a:lumOff val="10000"/>
                  </a:schemeClr>
                </a:solidFill>
                <a:ea typeface="MS PGothic" pitchFamily="34" charset="-128"/>
                <a:cs typeface="Arial" panose="020B0604020202020204" pitchFamily="34" charset="0"/>
              </a:rPr>
              <a:t>Interaction</a:t>
            </a:r>
          </a:p>
          <a:p>
            <a:pPr algn="ctr" defTabSz="912813" eaLnBrk="1" fontAlgn="auto" hangingPunct="1">
              <a:spcBef>
                <a:spcPts val="0"/>
              </a:spcBef>
              <a:spcAft>
                <a:spcPts val="0"/>
              </a:spcAft>
              <a:defRPr/>
            </a:pPr>
            <a:r>
              <a:rPr lang="en-US" sz="600" b="1" i="1" kern="0" dirty="0" smtClean="0">
                <a:solidFill>
                  <a:schemeClr val="tx2">
                    <a:lumMod val="90000"/>
                    <a:lumOff val="10000"/>
                  </a:schemeClr>
                </a:solidFill>
                <a:ea typeface="MS PGothic" pitchFamily="34" charset="-128"/>
                <a:cs typeface="Arial" panose="020B0604020202020204" pitchFamily="34" charset="0"/>
              </a:rPr>
              <a:t>Self</a:t>
            </a:r>
          </a:p>
          <a:p>
            <a:pPr algn="ctr" defTabSz="912813" eaLnBrk="1" fontAlgn="auto" hangingPunct="1">
              <a:spcBef>
                <a:spcPts val="0"/>
              </a:spcBef>
              <a:spcAft>
                <a:spcPts val="0"/>
              </a:spcAft>
              <a:defRPr/>
            </a:pPr>
            <a:r>
              <a:rPr lang="en-US" sz="600" b="1" i="1" kern="0" dirty="0" smtClean="0">
                <a:solidFill>
                  <a:schemeClr val="tx2">
                    <a:lumMod val="90000"/>
                    <a:lumOff val="10000"/>
                  </a:schemeClr>
                </a:solidFill>
                <a:ea typeface="MS PGothic" pitchFamily="34" charset="-128"/>
                <a:cs typeface="Arial" panose="020B0604020202020204" pitchFamily="34" charset="0"/>
              </a:rPr>
              <a:t>Service</a:t>
            </a:r>
          </a:p>
          <a:p>
            <a:pPr algn="ctr" defTabSz="912813" eaLnBrk="1" fontAlgn="auto" hangingPunct="1">
              <a:spcBef>
                <a:spcPts val="0"/>
              </a:spcBef>
              <a:spcAft>
                <a:spcPts val="0"/>
              </a:spcAft>
              <a:defRPr/>
            </a:pPr>
            <a:r>
              <a:rPr lang="en-US" sz="600" b="1" i="1" kern="0" dirty="0" smtClean="0">
                <a:solidFill>
                  <a:schemeClr val="tx2">
                    <a:lumMod val="90000"/>
                    <a:lumOff val="10000"/>
                  </a:schemeClr>
                </a:solidFill>
                <a:ea typeface="MS PGothic" pitchFamily="34" charset="-128"/>
                <a:cs typeface="Arial" panose="020B0604020202020204" pitchFamily="34" charset="0"/>
              </a:rPr>
              <a:t>STP</a:t>
            </a:r>
            <a:endParaRPr lang="en-US" sz="600" b="1" i="1" kern="0" dirty="0">
              <a:solidFill>
                <a:schemeClr val="tx2">
                  <a:lumMod val="90000"/>
                  <a:lumOff val="10000"/>
                </a:schemeClr>
              </a:solidFill>
              <a:ea typeface="MS PGothic" pitchFamily="34" charset="-128"/>
              <a:cs typeface="Arial" panose="020B0604020202020204" pitchFamily="34" charset="0"/>
            </a:endParaRPr>
          </a:p>
        </p:txBody>
      </p:sp>
      <p:sp>
        <p:nvSpPr>
          <p:cNvPr id="248" name="Rounded Rectangle 247"/>
          <p:cNvSpPr/>
          <p:nvPr/>
        </p:nvSpPr>
        <p:spPr bwMode="auto">
          <a:xfrm>
            <a:off x="4260087" y="1208464"/>
            <a:ext cx="375495" cy="625478"/>
          </a:xfrm>
          <a:prstGeom prst="roundRect">
            <a:avLst>
              <a:gd name="adj" fmla="val 4387"/>
            </a:avLst>
          </a:prstGeom>
          <a:noFill/>
          <a:ln w="6350" cap="flat" cmpd="sng" algn="ctr">
            <a:solidFill>
              <a:schemeClr val="bg1">
                <a:lumMod val="5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defTabSz="912813" eaLnBrk="1" fontAlgn="auto" hangingPunct="1">
              <a:spcBef>
                <a:spcPts val="0"/>
              </a:spcBef>
              <a:spcAft>
                <a:spcPts val="0"/>
              </a:spcAft>
              <a:defRPr/>
            </a:pPr>
            <a:r>
              <a:rPr lang="en-US" sz="600" b="1" i="1" kern="0" dirty="0" smtClean="0">
                <a:solidFill>
                  <a:schemeClr val="tx2">
                    <a:lumMod val="90000"/>
                    <a:lumOff val="10000"/>
                  </a:schemeClr>
                </a:solidFill>
                <a:ea typeface="MS PGothic" pitchFamily="34" charset="-128"/>
                <a:cs typeface="Arial" panose="020B0604020202020204" pitchFamily="34" charset="0"/>
              </a:rPr>
              <a:t>SNS</a:t>
            </a:r>
          </a:p>
          <a:p>
            <a:pPr algn="ctr" defTabSz="912813" eaLnBrk="1" fontAlgn="auto" hangingPunct="1">
              <a:spcBef>
                <a:spcPts val="0"/>
              </a:spcBef>
              <a:spcAft>
                <a:spcPts val="0"/>
              </a:spcAft>
              <a:defRPr/>
            </a:pPr>
            <a:r>
              <a:rPr lang="en-US" sz="600" b="1" i="1" kern="0" dirty="0" smtClean="0">
                <a:solidFill>
                  <a:schemeClr val="tx2">
                    <a:lumMod val="90000"/>
                    <a:lumOff val="10000"/>
                  </a:schemeClr>
                </a:solidFill>
                <a:ea typeface="MS PGothic" pitchFamily="34" charset="-128"/>
                <a:cs typeface="Arial" panose="020B0604020202020204" pitchFamily="34" charset="0"/>
              </a:rPr>
              <a:t>Customer</a:t>
            </a:r>
          </a:p>
          <a:p>
            <a:pPr algn="ctr" defTabSz="912813" eaLnBrk="1" fontAlgn="auto" hangingPunct="1">
              <a:spcBef>
                <a:spcPts val="0"/>
              </a:spcBef>
              <a:spcAft>
                <a:spcPts val="0"/>
              </a:spcAft>
              <a:defRPr/>
            </a:pPr>
            <a:r>
              <a:rPr lang="en-US" sz="600" b="1" i="1" kern="0" dirty="0" smtClean="0">
                <a:solidFill>
                  <a:schemeClr val="tx2">
                    <a:lumMod val="90000"/>
                    <a:lumOff val="10000"/>
                  </a:schemeClr>
                </a:solidFill>
                <a:ea typeface="MS PGothic" pitchFamily="34" charset="-128"/>
                <a:cs typeface="Arial" panose="020B0604020202020204" pitchFamily="34" charset="0"/>
              </a:rPr>
              <a:t>Service</a:t>
            </a:r>
          </a:p>
          <a:p>
            <a:pPr algn="ctr" defTabSz="912813" eaLnBrk="1" fontAlgn="auto" hangingPunct="1">
              <a:spcBef>
                <a:spcPts val="0"/>
              </a:spcBef>
              <a:spcAft>
                <a:spcPts val="0"/>
              </a:spcAft>
              <a:defRPr/>
            </a:pPr>
            <a:r>
              <a:rPr lang="en-US" sz="600" b="1" i="1" kern="0" dirty="0" smtClean="0">
                <a:solidFill>
                  <a:schemeClr val="tx2">
                    <a:lumMod val="90000"/>
                    <a:lumOff val="10000"/>
                  </a:schemeClr>
                </a:solidFill>
                <a:ea typeface="MS PGothic" pitchFamily="34" charset="-128"/>
                <a:cs typeface="Arial" panose="020B0604020202020204" pitchFamily="34" charset="0"/>
              </a:rPr>
              <a:t>Site</a:t>
            </a:r>
          </a:p>
        </p:txBody>
      </p:sp>
      <p:grpSp>
        <p:nvGrpSpPr>
          <p:cNvPr id="301" name="Group 300"/>
          <p:cNvGrpSpPr/>
          <p:nvPr/>
        </p:nvGrpSpPr>
        <p:grpSpPr>
          <a:xfrm>
            <a:off x="4730867" y="1204677"/>
            <a:ext cx="1199166" cy="963100"/>
            <a:chOff x="4731255" y="1204677"/>
            <a:chExt cx="1199166" cy="963100"/>
          </a:xfrm>
        </p:grpSpPr>
        <p:sp>
          <p:nvSpPr>
            <p:cNvPr id="243" name="Rounded Rectangle 242"/>
            <p:cNvSpPr/>
            <p:nvPr/>
          </p:nvSpPr>
          <p:spPr bwMode="auto">
            <a:xfrm>
              <a:off x="4732335" y="1204677"/>
              <a:ext cx="1198086" cy="584993"/>
            </a:xfrm>
            <a:prstGeom prst="roundRect">
              <a:avLst>
                <a:gd name="adj" fmla="val 5671"/>
              </a:avLst>
            </a:prstGeom>
            <a:solidFill>
              <a:schemeClr val="bg1">
                <a:lumMod val="20000"/>
                <a:lumOff val="80000"/>
              </a:schemeClr>
            </a:solidFill>
            <a:ln w="6350" cap="flat" cmpd="sng" algn="ctr">
              <a:solidFill>
                <a:schemeClr val="bg1">
                  <a:lumMod val="50000"/>
                </a:schemeClr>
              </a:solidFill>
              <a:prstDash val="solid"/>
              <a:round/>
              <a:headEnd type="none" w="med" len="med"/>
              <a:tailEnd type="none" w="med" len="med"/>
            </a:ln>
            <a:effectLst/>
          </p:spPr>
          <p:txBody>
            <a:bodyPr vert="horz" wrap="none" lIns="0" tIns="0" rIns="0" bIns="0" numCol="1" rtlCol="0" anchor="t" anchorCtr="0" compatLnSpc="1">
              <a:prstTxWarp prst="textNoShape">
                <a:avLst/>
              </a:prstTxWarp>
            </a:bodyPr>
            <a:lstStyle/>
            <a:p>
              <a:pPr algn="ctr" defTabSz="912813" eaLnBrk="1" fontAlgn="auto" hangingPunct="1">
                <a:spcBef>
                  <a:spcPts val="0"/>
                </a:spcBef>
                <a:spcAft>
                  <a:spcPts val="0"/>
                </a:spcAft>
              </a:pPr>
              <a:r>
                <a:rPr lang="en-US" sz="600" b="1" i="1" kern="0" dirty="0" smtClean="0">
                  <a:solidFill>
                    <a:schemeClr val="accent6">
                      <a:lumMod val="50000"/>
                    </a:schemeClr>
                  </a:solidFill>
                  <a:ea typeface="MS PGothic" pitchFamily="34" charset="-128"/>
                  <a:cs typeface="Arial" panose="020B0604020202020204" pitchFamily="34" charset="0"/>
                </a:rPr>
                <a:t>Customer Service CRM</a:t>
              </a:r>
            </a:p>
            <a:p>
              <a:pPr algn="ctr" defTabSz="912813" eaLnBrk="1" fontAlgn="auto" hangingPunct="1">
                <a:spcBef>
                  <a:spcPts val="0"/>
                </a:spcBef>
                <a:spcAft>
                  <a:spcPts val="0"/>
                </a:spcAft>
              </a:pPr>
              <a:r>
                <a:rPr lang="en-US" sz="600" b="1" i="1" kern="0" dirty="0" smtClean="0">
                  <a:solidFill>
                    <a:schemeClr val="accent6">
                      <a:lumMod val="50000"/>
                    </a:schemeClr>
                  </a:solidFill>
                  <a:ea typeface="MS PGothic" pitchFamily="34" charset="-128"/>
                  <a:cs typeface="Arial" panose="020B0604020202020204" pitchFamily="34" charset="0"/>
                </a:rPr>
                <a:t>(SFDC : </a:t>
              </a:r>
              <a:r>
                <a:rPr lang="en-US" sz="600" b="1" i="1" kern="0" dirty="0" err="1" smtClean="0">
                  <a:solidFill>
                    <a:schemeClr val="accent6">
                      <a:lumMod val="50000"/>
                    </a:schemeClr>
                  </a:solidFill>
                  <a:ea typeface="MS PGothic" pitchFamily="34" charset="-128"/>
                  <a:cs typeface="Arial" panose="020B0604020202020204" pitchFamily="34" charset="0"/>
                </a:rPr>
                <a:t>Service.cloud</a:t>
              </a:r>
              <a:r>
                <a:rPr lang="en-US" sz="600" b="1" i="1" kern="0" dirty="0" smtClean="0">
                  <a:solidFill>
                    <a:schemeClr val="accent6">
                      <a:lumMod val="50000"/>
                    </a:schemeClr>
                  </a:solidFill>
                  <a:ea typeface="MS PGothic" pitchFamily="34" charset="-128"/>
                  <a:cs typeface="Arial" panose="020B0604020202020204" pitchFamily="34" charset="0"/>
                </a:rPr>
                <a:t>)</a:t>
              </a:r>
              <a:endParaRPr lang="en-US" sz="600" b="1" i="1" kern="0" dirty="0">
                <a:solidFill>
                  <a:schemeClr val="accent6">
                    <a:lumMod val="50000"/>
                  </a:schemeClr>
                </a:solidFill>
                <a:ea typeface="MS PGothic" pitchFamily="34" charset="-128"/>
                <a:cs typeface="Arial" panose="020B0604020202020204" pitchFamily="34" charset="0"/>
              </a:endParaRPr>
            </a:p>
          </p:txBody>
        </p:sp>
        <p:sp>
          <p:nvSpPr>
            <p:cNvPr id="244" name="Rounded Rectangle 243"/>
            <p:cNvSpPr/>
            <p:nvPr/>
          </p:nvSpPr>
          <p:spPr bwMode="auto">
            <a:xfrm>
              <a:off x="4731255" y="1993402"/>
              <a:ext cx="1199166" cy="174375"/>
            </a:xfrm>
            <a:prstGeom prst="roundRect">
              <a:avLst>
                <a:gd name="adj" fmla="val 13002"/>
              </a:avLst>
            </a:prstGeom>
            <a:solidFill>
              <a:schemeClr val="bg1">
                <a:lumMod val="20000"/>
                <a:lumOff val="80000"/>
              </a:schemeClr>
            </a:solidFill>
            <a:ln w="6350" cap="flat" cmpd="sng" algn="ctr">
              <a:solidFill>
                <a:schemeClr val="bg1">
                  <a:lumMod val="5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defTabSz="912813" eaLnBrk="1" fontAlgn="auto" hangingPunct="1">
                <a:spcBef>
                  <a:spcPts val="0"/>
                </a:spcBef>
                <a:spcAft>
                  <a:spcPts val="0"/>
                </a:spcAft>
                <a:defRPr/>
              </a:pPr>
              <a:r>
                <a:rPr lang="en-US" sz="600" b="1" i="1" kern="0" dirty="0" smtClean="0">
                  <a:solidFill>
                    <a:schemeClr val="accent6">
                      <a:lumMod val="50000"/>
                    </a:schemeClr>
                  </a:solidFill>
                  <a:ea typeface="MS PGothic" pitchFamily="34" charset="-128"/>
                  <a:cs typeface="Arial" panose="020B0604020202020204" pitchFamily="34" charset="0"/>
                </a:rPr>
                <a:t>CTI Integration</a:t>
              </a:r>
            </a:p>
          </p:txBody>
        </p:sp>
        <p:sp>
          <p:nvSpPr>
            <p:cNvPr id="245" name="Rounded Rectangle 244"/>
            <p:cNvSpPr/>
            <p:nvPr/>
          </p:nvSpPr>
          <p:spPr bwMode="auto">
            <a:xfrm>
              <a:off x="4732131" y="1817137"/>
              <a:ext cx="1198290" cy="150652"/>
            </a:xfrm>
            <a:prstGeom prst="roundRect">
              <a:avLst>
                <a:gd name="adj" fmla="val 16586"/>
              </a:avLst>
            </a:prstGeom>
            <a:solidFill>
              <a:schemeClr val="bg1">
                <a:lumMod val="20000"/>
                <a:lumOff val="80000"/>
              </a:schemeClr>
            </a:solidFill>
            <a:ln w="6350" cap="flat" cmpd="sng" algn="ctr">
              <a:solidFill>
                <a:schemeClr val="bg1">
                  <a:lumMod val="5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defTabSz="912813" eaLnBrk="1" fontAlgn="auto" hangingPunct="1">
                <a:spcBef>
                  <a:spcPts val="0"/>
                </a:spcBef>
                <a:spcAft>
                  <a:spcPts val="0"/>
                </a:spcAft>
                <a:defRPr/>
              </a:pPr>
              <a:r>
                <a:rPr lang="en-US" sz="600" b="1" i="1" kern="0" dirty="0" smtClean="0">
                  <a:solidFill>
                    <a:schemeClr val="accent6">
                      <a:lumMod val="50000"/>
                    </a:schemeClr>
                  </a:solidFill>
                  <a:ea typeface="MS PGothic" pitchFamily="34" charset="-128"/>
                  <a:cs typeface="Arial" panose="020B0604020202020204" pitchFamily="34" charset="0"/>
                </a:rPr>
                <a:t>Campaign Tool</a:t>
              </a:r>
            </a:p>
          </p:txBody>
        </p:sp>
        <p:grpSp>
          <p:nvGrpSpPr>
            <p:cNvPr id="249" name="Group 248"/>
            <p:cNvGrpSpPr/>
            <p:nvPr/>
          </p:nvGrpSpPr>
          <p:grpSpPr>
            <a:xfrm>
              <a:off x="4755211" y="1436691"/>
              <a:ext cx="1144259" cy="136411"/>
              <a:chOff x="1553018" y="1503109"/>
              <a:chExt cx="1559756" cy="197322"/>
            </a:xfrm>
            <a:solidFill>
              <a:schemeClr val="bg1">
                <a:lumMod val="20000"/>
                <a:lumOff val="80000"/>
              </a:schemeClr>
            </a:solidFill>
          </p:grpSpPr>
          <p:sp>
            <p:nvSpPr>
              <p:cNvPr id="250" name="Rounded Rectangle 249"/>
              <p:cNvSpPr/>
              <p:nvPr/>
            </p:nvSpPr>
            <p:spPr bwMode="auto">
              <a:xfrm>
                <a:off x="1553018" y="1503109"/>
                <a:ext cx="498717" cy="197322"/>
              </a:xfrm>
              <a:prstGeom prst="roundRect">
                <a:avLst>
                  <a:gd name="adj" fmla="val 4387"/>
                </a:avLst>
              </a:prstGeom>
              <a:grpFill/>
              <a:ln w="6350" cap="flat" cmpd="sng" algn="ctr">
                <a:solidFill>
                  <a:schemeClr val="bg1">
                    <a:lumMod val="50000"/>
                  </a:schemeClr>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defTabSz="912813" eaLnBrk="1" fontAlgn="auto" hangingPunct="1">
                  <a:spcBef>
                    <a:spcPts val="0"/>
                  </a:spcBef>
                  <a:spcAft>
                    <a:spcPts val="0"/>
                  </a:spcAft>
                  <a:defRPr/>
                </a:pPr>
                <a:r>
                  <a:rPr lang="en-US" sz="600" b="1" i="1" kern="0" dirty="0" smtClean="0">
                    <a:solidFill>
                      <a:schemeClr val="accent6">
                        <a:lumMod val="50000"/>
                      </a:schemeClr>
                    </a:solidFill>
                    <a:ea typeface="MS PGothic" pitchFamily="34" charset="-128"/>
                    <a:cs typeface="Arial" panose="020B0604020202020204" pitchFamily="34" charset="0"/>
                  </a:rPr>
                  <a:t>LIFE</a:t>
                </a:r>
              </a:p>
            </p:txBody>
          </p:sp>
          <p:sp>
            <p:nvSpPr>
              <p:cNvPr id="251" name="Rounded Rectangle 250"/>
              <p:cNvSpPr/>
              <p:nvPr/>
            </p:nvSpPr>
            <p:spPr bwMode="auto">
              <a:xfrm>
                <a:off x="2083537" y="1503109"/>
                <a:ext cx="498717" cy="197322"/>
              </a:xfrm>
              <a:prstGeom prst="roundRect">
                <a:avLst>
                  <a:gd name="adj" fmla="val 4387"/>
                </a:avLst>
              </a:prstGeom>
              <a:grpFill/>
              <a:ln w="6350" cap="flat" cmpd="sng" algn="ctr">
                <a:solidFill>
                  <a:schemeClr val="bg1">
                    <a:lumMod val="50000"/>
                  </a:schemeClr>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defTabSz="912813" eaLnBrk="1" fontAlgn="auto" hangingPunct="1">
                  <a:spcBef>
                    <a:spcPts val="0"/>
                  </a:spcBef>
                  <a:spcAft>
                    <a:spcPts val="0"/>
                  </a:spcAft>
                  <a:defRPr/>
                </a:pPr>
                <a:r>
                  <a:rPr lang="en-US" sz="600" b="1" i="1" kern="0" dirty="0" smtClean="0">
                    <a:solidFill>
                      <a:schemeClr val="accent6">
                        <a:lumMod val="50000"/>
                      </a:schemeClr>
                    </a:solidFill>
                    <a:ea typeface="MS PGothic" pitchFamily="34" charset="-128"/>
                    <a:cs typeface="Arial" panose="020B0604020202020204" pitchFamily="34" charset="0"/>
                  </a:rPr>
                  <a:t>P&amp;C</a:t>
                </a:r>
              </a:p>
            </p:txBody>
          </p:sp>
          <p:sp>
            <p:nvSpPr>
              <p:cNvPr id="252" name="Rounded Rectangle 251"/>
              <p:cNvSpPr/>
              <p:nvPr/>
            </p:nvSpPr>
            <p:spPr bwMode="auto">
              <a:xfrm>
                <a:off x="2614057" y="1503109"/>
                <a:ext cx="498717" cy="197322"/>
              </a:xfrm>
              <a:prstGeom prst="roundRect">
                <a:avLst>
                  <a:gd name="adj" fmla="val 4387"/>
                </a:avLst>
              </a:prstGeom>
              <a:grpFill/>
              <a:ln w="6350" cap="flat" cmpd="sng" algn="ctr">
                <a:solidFill>
                  <a:schemeClr val="bg1">
                    <a:lumMod val="50000"/>
                  </a:schemeClr>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defTabSz="912813" eaLnBrk="1" fontAlgn="auto" hangingPunct="1">
                  <a:spcBef>
                    <a:spcPts val="0"/>
                  </a:spcBef>
                  <a:spcAft>
                    <a:spcPts val="0"/>
                  </a:spcAft>
                  <a:defRPr/>
                </a:pPr>
                <a:r>
                  <a:rPr lang="en-US" sz="600" b="1" i="1" kern="0" dirty="0" smtClean="0">
                    <a:solidFill>
                      <a:schemeClr val="accent6">
                        <a:lumMod val="50000"/>
                      </a:schemeClr>
                    </a:solidFill>
                    <a:ea typeface="MS PGothic" pitchFamily="34" charset="-128"/>
                    <a:cs typeface="Arial" panose="020B0604020202020204" pitchFamily="34" charset="0"/>
                  </a:rPr>
                  <a:t>Health</a:t>
                </a:r>
              </a:p>
            </p:txBody>
          </p:sp>
        </p:grpSp>
        <p:sp>
          <p:nvSpPr>
            <p:cNvPr id="253" name="Rounded Rectangle 252"/>
            <p:cNvSpPr/>
            <p:nvPr/>
          </p:nvSpPr>
          <p:spPr bwMode="auto">
            <a:xfrm>
              <a:off x="4755211" y="1620914"/>
              <a:ext cx="365866" cy="136411"/>
            </a:xfrm>
            <a:prstGeom prst="roundRect">
              <a:avLst>
                <a:gd name="adj" fmla="val 4387"/>
              </a:avLst>
            </a:prstGeom>
            <a:solidFill>
              <a:schemeClr val="bg1">
                <a:lumMod val="20000"/>
                <a:lumOff val="80000"/>
              </a:schemeClr>
            </a:solidFill>
            <a:ln w="6350" cap="flat" cmpd="sng" algn="ctr">
              <a:solidFill>
                <a:schemeClr val="bg1">
                  <a:lumMod val="50000"/>
                </a:schemeClr>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defTabSz="912813" eaLnBrk="1" fontAlgn="auto" hangingPunct="1">
                <a:spcBef>
                  <a:spcPts val="0"/>
                </a:spcBef>
                <a:spcAft>
                  <a:spcPts val="0"/>
                </a:spcAft>
                <a:defRPr/>
              </a:pPr>
              <a:r>
                <a:rPr lang="en-US" sz="600" b="1" i="1" kern="0" dirty="0" smtClean="0">
                  <a:solidFill>
                    <a:schemeClr val="accent6">
                      <a:lumMod val="50000"/>
                    </a:schemeClr>
                  </a:solidFill>
                  <a:ea typeface="MS PGothic" pitchFamily="34" charset="-128"/>
                  <a:cs typeface="Arial" panose="020B0604020202020204" pitchFamily="34" charset="0"/>
                </a:rPr>
                <a:t>Policy</a:t>
              </a:r>
            </a:p>
          </p:txBody>
        </p:sp>
        <p:sp>
          <p:nvSpPr>
            <p:cNvPr id="254" name="Rounded Rectangle 253"/>
            <p:cNvSpPr/>
            <p:nvPr/>
          </p:nvSpPr>
          <p:spPr bwMode="auto">
            <a:xfrm>
              <a:off x="5144407" y="1620914"/>
              <a:ext cx="365866" cy="136411"/>
            </a:xfrm>
            <a:prstGeom prst="roundRect">
              <a:avLst>
                <a:gd name="adj" fmla="val 4387"/>
              </a:avLst>
            </a:prstGeom>
            <a:solidFill>
              <a:srgbClr val="92D050"/>
            </a:solidFill>
            <a:ln w="6350" cap="flat" cmpd="sng" algn="ctr">
              <a:solidFill>
                <a:schemeClr val="bg1">
                  <a:lumMod val="50000"/>
                </a:schemeClr>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defTabSz="912813" eaLnBrk="1" fontAlgn="auto" hangingPunct="1">
                <a:spcBef>
                  <a:spcPts val="0"/>
                </a:spcBef>
                <a:spcAft>
                  <a:spcPts val="0"/>
                </a:spcAft>
                <a:defRPr/>
              </a:pPr>
              <a:r>
                <a:rPr lang="en-US" sz="600" b="1" i="1" kern="0" dirty="0" smtClean="0">
                  <a:solidFill>
                    <a:schemeClr val="accent6">
                      <a:lumMod val="50000"/>
                    </a:schemeClr>
                  </a:solidFill>
                  <a:ea typeface="MS PGothic" pitchFamily="34" charset="-128"/>
                  <a:cs typeface="Arial" panose="020B0604020202020204" pitchFamily="34" charset="0"/>
                </a:rPr>
                <a:t>Claim</a:t>
              </a:r>
            </a:p>
          </p:txBody>
        </p:sp>
        <p:sp>
          <p:nvSpPr>
            <p:cNvPr id="255" name="Rounded Rectangle 254"/>
            <p:cNvSpPr/>
            <p:nvPr/>
          </p:nvSpPr>
          <p:spPr bwMode="auto">
            <a:xfrm>
              <a:off x="5533604" y="1620914"/>
              <a:ext cx="365866" cy="136411"/>
            </a:xfrm>
            <a:prstGeom prst="roundRect">
              <a:avLst>
                <a:gd name="adj" fmla="val 4387"/>
              </a:avLst>
            </a:prstGeom>
            <a:solidFill>
              <a:schemeClr val="bg1">
                <a:lumMod val="20000"/>
                <a:lumOff val="80000"/>
              </a:schemeClr>
            </a:solidFill>
            <a:ln w="6350" cap="flat" cmpd="sng" algn="ctr">
              <a:solidFill>
                <a:schemeClr val="bg1">
                  <a:lumMod val="50000"/>
                </a:schemeClr>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defTabSz="912813" eaLnBrk="1" fontAlgn="auto" hangingPunct="1">
                <a:spcBef>
                  <a:spcPts val="0"/>
                </a:spcBef>
                <a:spcAft>
                  <a:spcPts val="0"/>
                </a:spcAft>
                <a:defRPr/>
              </a:pPr>
              <a:r>
                <a:rPr lang="en-US" sz="600" b="1" i="1" kern="0" dirty="0" smtClean="0">
                  <a:solidFill>
                    <a:schemeClr val="accent6">
                      <a:lumMod val="50000"/>
                    </a:schemeClr>
                  </a:solidFill>
                  <a:ea typeface="MS PGothic" pitchFamily="34" charset="-128"/>
                  <a:cs typeface="Arial" panose="020B0604020202020204" pitchFamily="34" charset="0"/>
                </a:rPr>
                <a:t>Payment</a:t>
              </a:r>
            </a:p>
          </p:txBody>
        </p:sp>
      </p:grpSp>
      <p:sp>
        <p:nvSpPr>
          <p:cNvPr id="256" name="Rounded Rectangle 255"/>
          <p:cNvSpPr/>
          <p:nvPr/>
        </p:nvSpPr>
        <p:spPr bwMode="auto">
          <a:xfrm>
            <a:off x="3452146" y="1662113"/>
            <a:ext cx="368514" cy="171829"/>
          </a:xfrm>
          <a:prstGeom prst="roundRect">
            <a:avLst>
              <a:gd name="adj" fmla="val 17720"/>
            </a:avLst>
          </a:prstGeom>
          <a:solidFill>
            <a:srgbClr val="92D050"/>
          </a:solidFill>
          <a:ln w="6350" cap="flat" cmpd="sng" algn="ctr">
            <a:solidFill>
              <a:schemeClr val="bg1">
                <a:lumMod val="5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defTabSz="912813" eaLnBrk="1" fontAlgn="auto" hangingPunct="1">
              <a:spcBef>
                <a:spcPts val="0"/>
              </a:spcBef>
              <a:spcAft>
                <a:spcPts val="0"/>
              </a:spcAft>
              <a:defRPr/>
            </a:pPr>
            <a:r>
              <a:rPr lang="en-US" sz="600" b="1" i="1" kern="0" dirty="0" smtClean="0">
                <a:solidFill>
                  <a:schemeClr val="tx2">
                    <a:lumMod val="90000"/>
                    <a:lumOff val="10000"/>
                  </a:schemeClr>
                </a:solidFill>
                <a:ea typeface="MS PGothic" pitchFamily="34" charset="-128"/>
                <a:cs typeface="Arial" panose="020B0604020202020204" pitchFamily="34" charset="0"/>
              </a:rPr>
              <a:t>HCP</a:t>
            </a:r>
          </a:p>
        </p:txBody>
      </p:sp>
      <p:sp>
        <p:nvSpPr>
          <p:cNvPr id="257" name="Rounded Rectangle 256"/>
          <p:cNvSpPr/>
          <p:nvPr/>
        </p:nvSpPr>
        <p:spPr bwMode="auto">
          <a:xfrm>
            <a:off x="6240553" y="4708490"/>
            <a:ext cx="749094" cy="277669"/>
          </a:xfrm>
          <a:prstGeom prst="roundRect">
            <a:avLst>
              <a:gd name="adj" fmla="val 18453"/>
            </a:avLst>
          </a:prstGeom>
          <a:solidFill>
            <a:schemeClr val="bg1">
              <a:lumMod val="50000"/>
            </a:schemeClr>
          </a:solidFill>
          <a:ln w="19050" cap="flat" cmpd="sng" algn="ctr">
            <a:solidFill>
              <a:schemeClr val="bg1">
                <a:lumMod val="5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defTabSz="912813" eaLnBrk="1" fontAlgn="auto" hangingPunct="1">
              <a:spcBef>
                <a:spcPts val="0"/>
              </a:spcBef>
              <a:spcAft>
                <a:spcPts val="0"/>
              </a:spcAft>
              <a:defRPr/>
            </a:pPr>
            <a:r>
              <a:rPr lang="en-US" sz="600" b="1" i="1" kern="0" dirty="0" smtClean="0">
                <a:solidFill>
                  <a:schemeClr val="bg1"/>
                </a:solidFill>
                <a:ea typeface="MS PGothic" pitchFamily="34" charset="-128"/>
                <a:cs typeface="Arial" panose="020B0604020202020204" pitchFamily="34" charset="0"/>
              </a:rPr>
              <a:t>Reporting</a:t>
            </a:r>
          </a:p>
          <a:p>
            <a:pPr algn="ctr" defTabSz="912813" eaLnBrk="1" fontAlgn="auto" hangingPunct="1">
              <a:spcBef>
                <a:spcPts val="0"/>
              </a:spcBef>
              <a:spcAft>
                <a:spcPts val="0"/>
              </a:spcAft>
              <a:defRPr/>
            </a:pPr>
            <a:r>
              <a:rPr lang="en-US" sz="600" b="1" i="1" kern="0" dirty="0" smtClean="0">
                <a:solidFill>
                  <a:schemeClr val="bg1"/>
                </a:solidFill>
                <a:ea typeface="MS PGothic" pitchFamily="34" charset="-128"/>
                <a:cs typeface="Arial" panose="020B0604020202020204" pitchFamily="34" charset="0"/>
              </a:rPr>
              <a:t>Database</a:t>
            </a:r>
          </a:p>
        </p:txBody>
      </p:sp>
      <p:grpSp>
        <p:nvGrpSpPr>
          <p:cNvPr id="24" name="Group 23"/>
          <p:cNvGrpSpPr/>
          <p:nvPr/>
        </p:nvGrpSpPr>
        <p:grpSpPr>
          <a:xfrm>
            <a:off x="837694" y="4873939"/>
            <a:ext cx="2320543" cy="622082"/>
            <a:chOff x="827989" y="4907280"/>
            <a:chExt cx="2320543" cy="622082"/>
          </a:xfrm>
        </p:grpSpPr>
        <p:sp>
          <p:nvSpPr>
            <p:cNvPr id="187" name="Rounded Rectangle 186"/>
            <p:cNvSpPr/>
            <p:nvPr/>
          </p:nvSpPr>
          <p:spPr bwMode="auto">
            <a:xfrm>
              <a:off x="2554090" y="4907280"/>
              <a:ext cx="594442" cy="622082"/>
            </a:xfrm>
            <a:prstGeom prst="roundRect">
              <a:avLst>
                <a:gd name="adj" fmla="val 4987"/>
              </a:avLst>
            </a:prstGeom>
            <a:solidFill>
              <a:schemeClr val="bg1">
                <a:lumMod val="20000"/>
                <a:lumOff val="80000"/>
              </a:schemeClr>
            </a:solidFill>
            <a:ln w="19050" cap="flat" cmpd="sng" algn="ctr">
              <a:solidFill>
                <a:schemeClr val="bg1">
                  <a:lumMod val="5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defTabSz="912813" eaLnBrk="1" fontAlgn="auto" hangingPunct="1">
                <a:spcBef>
                  <a:spcPts val="0"/>
                </a:spcBef>
                <a:spcAft>
                  <a:spcPts val="0"/>
                </a:spcAft>
                <a:defRPr/>
              </a:pPr>
              <a:r>
                <a:rPr lang="en-US" sz="600" b="1" i="1" kern="0" dirty="0" smtClean="0">
                  <a:solidFill>
                    <a:schemeClr val="accent6">
                      <a:lumMod val="50000"/>
                    </a:schemeClr>
                  </a:solidFill>
                  <a:ea typeface="MS PGothic" pitchFamily="34" charset="-128"/>
                  <a:cs typeface="Arial" panose="020B0604020202020204" pitchFamily="34" charset="0"/>
                </a:rPr>
                <a:t>OUTPUT</a:t>
              </a:r>
            </a:p>
            <a:p>
              <a:pPr algn="ctr" defTabSz="912813" eaLnBrk="1" fontAlgn="auto" hangingPunct="1">
                <a:spcBef>
                  <a:spcPts val="0"/>
                </a:spcBef>
                <a:spcAft>
                  <a:spcPts val="0"/>
                </a:spcAft>
                <a:defRPr/>
              </a:pPr>
              <a:endParaRPr lang="en-US" sz="600" b="1" i="1" kern="0" dirty="0">
                <a:solidFill>
                  <a:schemeClr val="accent6">
                    <a:lumMod val="50000"/>
                  </a:schemeClr>
                </a:solidFill>
                <a:ea typeface="MS PGothic" pitchFamily="34" charset="-128"/>
                <a:cs typeface="Arial" panose="020B0604020202020204" pitchFamily="34" charset="0"/>
              </a:endParaRPr>
            </a:p>
            <a:p>
              <a:pPr algn="ctr" defTabSz="912813" eaLnBrk="1" fontAlgn="auto" hangingPunct="1">
                <a:spcBef>
                  <a:spcPts val="0"/>
                </a:spcBef>
                <a:spcAft>
                  <a:spcPts val="0"/>
                </a:spcAft>
                <a:defRPr/>
              </a:pPr>
              <a:endParaRPr lang="en-US" sz="600" b="1" i="1" kern="0" dirty="0" smtClean="0">
                <a:solidFill>
                  <a:schemeClr val="accent6">
                    <a:lumMod val="50000"/>
                  </a:schemeClr>
                </a:solidFill>
                <a:ea typeface="MS PGothic" pitchFamily="34" charset="-128"/>
                <a:cs typeface="Arial" panose="020B0604020202020204" pitchFamily="34" charset="0"/>
              </a:endParaRPr>
            </a:p>
            <a:p>
              <a:pPr algn="ctr" defTabSz="912813" eaLnBrk="1" fontAlgn="auto" hangingPunct="1">
                <a:spcBef>
                  <a:spcPts val="0"/>
                </a:spcBef>
                <a:spcAft>
                  <a:spcPts val="0"/>
                </a:spcAft>
                <a:defRPr/>
              </a:pPr>
              <a:endParaRPr lang="en-US" sz="600" b="1" i="1" kern="0" dirty="0">
                <a:solidFill>
                  <a:schemeClr val="accent6">
                    <a:lumMod val="50000"/>
                  </a:schemeClr>
                </a:solidFill>
                <a:ea typeface="MS PGothic" pitchFamily="34" charset="-128"/>
                <a:cs typeface="Arial" panose="020B0604020202020204" pitchFamily="34" charset="0"/>
              </a:endParaRPr>
            </a:p>
            <a:p>
              <a:pPr algn="ctr" defTabSz="912813" eaLnBrk="1" fontAlgn="auto" hangingPunct="1">
                <a:spcBef>
                  <a:spcPts val="0"/>
                </a:spcBef>
                <a:spcAft>
                  <a:spcPts val="0"/>
                </a:spcAft>
                <a:defRPr/>
              </a:pPr>
              <a:r>
                <a:rPr lang="en-US" sz="600" b="1" i="1" kern="0" dirty="0" smtClean="0">
                  <a:solidFill>
                    <a:schemeClr val="accent6">
                      <a:lumMod val="50000"/>
                    </a:schemeClr>
                  </a:solidFill>
                  <a:ea typeface="MS PGothic" pitchFamily="34" charset="-128"/>
                  <a:cs typeface="Arial" panose="020B0604020202020204" pitchFamily="34" charset="0"/>
                </a:rPr>
                <a:t>Thunderhead</a:t>
              </a:r>
            </a:p>
          </p:txBody>
        </p:sp>
        <p:sp>
          <p:nvSpPr>
            <p:cNvPr id="188" name="Rounded Rectangle 187"/>
            <p:cNvSpPr/>
            <p:nvPr/>
          </p:nvSpPr>
          <p:spPr bwMode="auto">
            <a:xfrm>
              <a:off x="1701593" y="4907280"/>
              <a:ext cx="594442" cy="622082"/>
            </a:xfrm>
            <a:prstGeom prst="roundRect">
              <a:avLst>
                <a:gd name="adj" fmla="val 4987"/>
              </a:avLst>
            </a:prstGeom>
            <a:solidFill>
              <a:schemeClr val="bg1">
                <a:lumMod val="20000"/>
                <a:lumOff val="80000"/>
              </a:schemeClr>
            </a:solidFill>
            <a:ln w="19050" cap="flat" cmpd="sng" algn="ctr">
              <a:solidFill>
                <a:schemeClr val="bg1">
                  <a:lumMod val="5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defTabSz="912813" eaLnBrk="1" fontAlgn="auto" hangingPunct="1">
                <a:spcBef>
                  <a:spcPts val="0"/>
                </a:spcBef>
                <a:spcAft>
                  <a:spcPts val="0"/>
                </a:spcAft>
                <a:defRPr/>
              </a:pPr>
              <a:r>
                <a:rPr lang="en-US" sz="600" b="1" i="1" kern="0" dirty="0" smtClean="0">
                  <a:solidFill>
                    <a:schemeClr val="accent6">
                      <a:lumMod val="50000"/>
                    </a:schemeClr>
                  </a:solidFill>
                  <a:ea typeface="MS PGothic" pitchFamily="34" charset="-128"/>
                  <a:cs typeface="Arial" panose="020B0604020202020204" pitchFamily="34" charset="0"/>
                </a:rPr>
                <a:t>Contents </a:t>
              </a:r>
            </a:p>
            <a:p>
              <a:pPr algn="ctr" defTabSz="912813" eaLnBrk="1" fontAlgn="auto" hangingPunct="1">
                <a:spcBef>
                  <a:spcPts val="0"/>
                </a:spcBef>
                <a:spcAft>
                  <a:spcPts val="0"/>
                </a:spcAft>
                <a:defRPr/>
              </a:pPr>
              <a:r>
                <a:rPr lang="en-US" sz="600" b="1" i="1" kern="0" dirty="0" smtClean="0">
                  <a:solidFill>
                    <a:schemeClr val="accent6">
                      <a:lumMod val="50000"/>
                    </a:schemeClr>
                  </a:solidFill>
                  <a:ea typeface="MS PGothic" pitchFamily="34" charset="-128"/>
                  <a:cs typeface="Arial" panose="020B0604020202020204" pitchFamily="34" charset="0"/>
                </a:rPr>
                <a:t>Management</a:t>
              </a:r>
            </a:p>
            <a:p>
              <a:pPr algn="ctr" defTabSz="912813" eaLnBrk="1" fontAlgn="auto" hangingPunct="1">
                <a:spcBef>
                  <a:spcPts val="0"/>
                </a:spcBef>
                <a:spcAft>
                  <a:spcPts val="0"/>
                </a:spcAft>
                <a:defRPr/>
              </a:pPr>
              <a:endParaRPr lang="en-US" sz="600" b="1" i="1" kern="0" dirty="0">
                <a:solidFill>
                  <a:schemeClr val="accent6">
                    <a:lumMod val="50000"/>
                  </a:schemeClr>
                </a:solidFill>
                <a:ea typeface="MS PGothic" pitchFamily="34" charset="-128"/>
                <a:cs typeface="Arial" panose="020B0604020202020204" pitchFamily="34" charset="0"/>
              </a:endParaRPr>
            </a:p>
            <a:p>
              <a:pPr algn="ctr" defTabSz="912813" eaLnBrk="1" fontAlgn="auto" hangingPunct="1">
                <a:spcBef>
                  <a:spcPts val="0"/>
                </a:spcBef>
                <a:spcAft>
                  <a:spcPts val="0"/>
                </a:spcAft>
                <a:defRPr/>
              </a:pPr>
              <a:endParaRPr lang="en-US" sz="600" b="1" i="1" kern="0" dirty="0" smtClean="0">
                <a:solidFill>
                  <a:schemeClr val="accent6">
                    <a:lumMod val="50000"/>
                  </a:schemeClr>
                </a:solidFill>
                <a:ea typeface="MS PGothic" pitchFamily="34" charset="-128"/>
                <a:cs typeface="Arial" panose="020B0604020202020204" pitchFamily="34" charset="0"/>
              </a:endParaRPr>
            </a:p>
            <a:p>
              <a:pPr algn="ctr" defTabSz="912813" eaLnBrk="1" fontAlgn="auto" hangingPunct="1">
                <a:spcBef>
                  <a:spcPts val="0"/>
                </a:spcBef>
                <a:spcAft>
                  <a:spcPts val="0"/>
                </a:spcAft>
                <a:defRPr/>
              </a:pPr>
              <a:r>
                <a:rPr lang="en-US" sz="600" b="1" i="1" kern="0" dirty="0" smtClean="0">
                  <a:solidFill>
                    <a:schemeClr val="accent6">
                      <a:lumMod val="50000"/>
                    </a:schemeClr>
                  </a:solidFill>
                  <a:ea typeface="MS PGothic" pitchFamily="34" charset="-128"/>
                  <a:cs typeface="Arial" panose="020B0604020202020204" pitchFamily="34" charset="0"/>
                </a:rPr>
                <a:t>FILENET</a:t>
              </a:r>
            </a:p>
          </p:txBody>
        </p:sp>
        <p:sp>
          <p:nvSpPr>
            <p:cNvPr id="189" name="Rounded Rectangle 188"/>
            <p:cNvSpPr/>
            <p:nvPr/>
          </p:nvSpPr>
          <p:spPr bwMode="auto">
            <a:xfrm>
              <a:off x="827989" y="4907280"/>
              <a:ext cx="615548" cy="275571"/>
            </a:xfrm>
            <a:prstGeom prst="roundRect">
              <a:avLst>
                <a:gd name="adj" fmla="val 4987"/>
              </a:avLst>
            </a:prstGeom>
            <a:solidFill>
              <a:schemeClr val="bg1">
                <a:lumMod val="20000"/>
                <a:lumOff val="80000"/>
              </a:schemeClr>
            </a:solidFill>
            <a:ln w="19050" cap="flat" cmpd="sng" algn="ctr">
              <a:solidFill>
                <a:schemeClr val="bg1">
                  <a:lumMod val="5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defTabSz="912813" eaLnBrk="1" fontAlgn="auto" hangingPunct="1">
                <a:spcBef>
                  <a:spcPts val="0"/>
                </a:spcBef>
                <a:spcAft>
                  <a:spcPts val="0"/>
                </a:spcAft>
                <a:defRPr/>
              </a:pPr>
              <a:r>
                <a:rPr lang="en-US" sz="600" b="1" i="1" kern="0" dirty="0" smtClean="0">
                  <a:solidFill>
                    <a:schemeClr val="accent6">
                      <a:lumMod val="50000"/>
                    </a:schemeClr>
                  </a:solidFill>
                  <a:ea typeface="MS PGothic" pitchFamily="34" charset="-128"/>
                  <a:cs typeface="Arial" panose="020B0604020202020204" pitchFamily="34" charset="0"/>
                </a:rPr>
                <a:t>INPUT</a:t>
              </a:r>
            </a:p>
            <a:p>
              <a:pPr algn="ctr" defTabSz="912813" eaLnBrk="1" fontAlgn="auto" hangingPunct="1">
                <a:spcBef>
                  <a:spcPts val="0"/>
                </a:spcBef>
                <a:spcAft>
                  <a:spcPts val="0"/>
                </a:spcAft>
                <a:defRPr/>
              </a:pPr>
              <a:endParaRPr lang="en-US" sz="200" b="1" i="1" kern="0" dirty="0">
                <a:solidFill>
                  <a:schemeClr val="accent6">
                    <a:lumMod val="50000"/>
                  </a:schemeClr>
                </a:solidFill>
                <a:ea typeface="MS PGothic" pitchFamily="34" charset="-128"/>
                <a:cs typeface="Arial" panose="020B0604020202020204" pitchFamily="34" charset="0"/>
              </a:endParaRPr>
            </a:p>
            <a:p>
              <a:pPr algn="ctr" defTabSz="912813" eaLnBrk="1" fontAlgn="auto" hangingPunct="1">
                <a:spcBef>
                  <a:spcPts val="0"/>
                </a:spcBef>
                <a:spcAft>
                  <a:spcPts val="0"/>
                </a:spcAft>
                <a:defRPr/>
              </a:pPr>
              <a:r>
                <a:rPr lang="en-US" sz="600" b="1" i="1" kern="0" dirty="0" smtClean="0">
                  <a:solidFill>
                    <a:schemeClr val="accent6">
                      <a:lumMod val="50000"/>
                    </a:schemeClr>
                  </a:solidFill>
                  <a:ea typeface="MS PGothic" pitchFamily="34" charset="-128"/>
                  <a:cs typeface="Arial" panose="020B0604020202020204" pitchFamily="34" charset="0"/>
                </a:rPr>
                <a:t>FAX/FILENET</a:t>
              </a:r>
            </a:p>
          </p:txBody>
        </p:sp>
        <p:sp>
          <p:nvSpPr>
            <p:cNvPr id="258" name="Rounded Rectangle 257"/>
            <p:cNvSpPr/>
            <p:nvPr/>
          </p:nvSpPr>
          <p:spPr bwMode="auto">
            <a:xfrm>
              <a:off x="827989" y="5264331"/>
              <a:ext cx="615548" cy="265031"/>
            </a:xfrm>
            <a:prstGeom prst="roundRect">
              <a:avLst>
                <a:gd name="adj" fmla="val 4987"/>
              </a:avLst>
            </a:prstGeom>
            <a:solidFill>
              <a:schemeClr val="bg1">
                <a:lumMod val="20000"/>
                <a:lumOff val="80000"/>
              </a:schemeClr>
            </a:solidFill>
            <a:ln w="19050" cap="flat" cmpd="sng" algn="ctr">
              <a:solidFill>
                <a:schemeClr val="bg1">
                  <a:lumMod val="5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defTabSz="912813" eaLnBrk="1" fontAlgn="auto" hangingPunct="1">
                <a:spcBef>
                  <a:spcPts val="0"/>
                </a:spcBef>
                <a:spcAft>
                  <a:spcPts val="0"/>
                </a:spcAft>
                <a:defRPr/>
              </a:pPr>
              <a:r>
                <a:rPr lang="en-US" sz="600" b="1" i="1" kern="0" dirty="0" smtClean="0">
                  <a:solidFill>
                    <a:schemeClr val="accent6">
                      <a:lumMod val="50000"/>
                    </a:schemeClr>
                  </a:solidFill>
                  <a:ea typeface="MS PGothic" pitchFamily="34" charset="-128"/>
                  <a:cs typeface="Arial" panose="020B0604020202020204" pitchFamily="34" charset="0"/>
                </a:rPr>
                <a:t>INPUT</a:t>
              </a:r>
            </a:p>
            <a:p>
              <a:pPr algn="ctr" defTabSz="912813" eaLnBrk="1" fontAlgn="auto" hangingPunct="1">
                <a:spcBef>
                  <a:spcPts val="0"/>
                </a:spcBef>
                <a:spcAft>
                  <a:spcPts val="0"/>
                </a:spcAft>
                <a:defRPr/>
              </a:pPr>
              <a:endParaRPr lang="en-US" sz="200" b="1" i="1" kern="0" dirty="0">
                <a:solidFill>
                  <a:schemeClr val="accent6">
                    <a:lumMod val="50000"/>
                  </a:schemeClr>
                </a:solidFill>
                <a:ea typeface="MS PGothic" pitchFamily="34" charset="-128"/>
                <a:cs typeface="Arial" panose="020B0604020202020204" pitchFamily="34" charset="0"/>
              </a:endParaRPr>
            </a:p>
            <a:p>
              <a:pPr algn="ctr" defTabSz="912813" eaLnBrk="1" fontAlgn="auto" hangingPunct="1">
                <a:spcBef>
                  <a:spcPts val="0"/>
                </a:spcBef>
                <a:spcAft>
                  <a:spcPts val="0"/>
                </a:spcAft>
                <a:defRPr/>
              </a:pPr>
              <a:r>
                <a:rPr lang="en-US" sz="600" b="1" i="1" kern="0" dirty="0" smtClean="0">
                  <a:solidFill>
                    <a:schemeClr val="accent6">
                      <a:lumMod val="50000"/>
                    </a:schemeClr>
                  </a:solidFill>
                  <a:ea typeface="MS PGothic" pitchFamily="34" charset="-128"/>
                  <a:cs typeface="Arial" panose="020B0604020202020204" pitchFamily="34" charset="0"/>
                </a:rPr>
                <a:t>3</a:t>
              </a:r>
              <a:r>
                <a:rPr lang="en-US" sz="600" b="1" i="1" kern="0" baseline="30000" dirty="0" smtClean="0">
                  <a:solidFill>
                    <a:schemeClr val="accent6">
                      <a:lumMod val="50000"/>
                    </a:schemeClr>
                  </a:solidFill>
                  <a:ea typeface="MS PGothic" pitchFamily="34" charset="-128"/>
                  <a:cs typeface="Arial" panose="020B0604020202020204" pitchFamily="34" charset="0"/>
                </a:rPr>
                <a:t>rd</a:t>
              </a:r>
              <a:r>
                <a:rPr lang="en-US" sz="600" b="1" i="1" kern="0" dirty="0" smtClean="0">
                  <a:solidFill>
                    <a:schemeClr val="accent6">
                      <a:lumMod val="50000"/>
                    </a:schemeClr>
                  </a:solidFill>
                  <a:ea typeface="MS PGothic" pitchFamily="34" charset="-128"/>
                  <a:cs typeface="Arial" panose="020B0604020202020204" pitchFamily="34" charset="0"/>
                </a:rPr>
                <a:t> Party</a:t>
              </a:r>
            </a:p>
          </p:txBody>
        </p:sp>
        <p:cxnSp>
          <p:nvCxnSpPr>
            <p:cNvPr id="259" name="Straight Arrow Connector 258"/>
            <p:cNvCxnSpPr>
              <a:stCxn id="189" idx="3"/>
            </p:cNvCxnSpPr>
            <p:nvPr/>
          </p:nvCxnSpPr>
          <p:spPr>
            <a:xfrm>
              <a:off x="1443537" y="5045066"/>
              <a:ext cx="258055"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60" name="Straight Arrow Connector 259"/>
            <p:cNvCxnSpPr>
              <a:stCxn id="258" idx="3"/>
            </p:cNvCxnSpPr>
            <p:nvPr/>
          </p:nvCxnSpPr>
          <p:spPr>
            <a:xfrm flipV="1">
              <a:off x="1443537" y="5396846"/>
              <a:ext cx="254486" cy="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61" name="Straight Arrow Connector 260"/>
            <p:cNvCxnSpPr>
              <a:stCxn id="187" idx="1"/>
              <a:endCxn id="188" idx="3"/>
            </p:cNvCxnSpPr>
            <p:nvPr/>
          </p:nvCxnSpPr>
          <p:spPr>
            <a:xfrm flipH="1">
              <a:off x="2296035" y="5218321"/>
              <a:ext cx="258055"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sp>
        <p:nvSpPr>
          <p:cNvPr id="262" name="Rounded Rectangle 261"/>
          <p:cNvSpPr/>
          <p:nvPr/>
        </p:nvSpPr>
        <p:spPr bwMode="auto">
          <a:xfrm>
            <a:off x="3315048" y="4666861"/>
            <a:ext cx="508971" cy="731579"/>
          </a:xfrm>
          <a:prstGeom prst="roundRect">
            <a:avLst>
              <a:gd name="adj" fmla="val 8678"/>
            </a:avLst>
          </a:prstGeom>
          <a:solidFill>
            <a:schemeClr val="bg1">
              <a:lumMod val="20000"/>
              <a:lumOff val="80000"/>
            </a:schemeClr>
          </a:solidFill>
          <a:ln w="19050" cap="flat" cmpd="sng" algn="ctr">
            <a:solidFill>
              <a:schemeClr val="bg1">
                <a:lumMod val="5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defTabSz="912813" eaLnBrk="1" fontAlgn="auto" hangingPunct="1">
              <a:spcBef>
                <a:spcPts val="0"/>
              </a:spcBef>
              <a:spcAft>
                <a:spcPts val="0"/>
              </a:spcAft>
              <a:defRPr/>
            </a:pPr>
            <a:r>
              <a:rPr lang="en-US" sz="600" b="1" i="1" kern="0" dirty="0" smtClean="0">
                <a:solidFill>
                  <a:schemeClr val="accent6">
                    <a:lumMod val="50000"/>
                  </a:schemeClr>
                </a:solidFill>
                <a:ea typeface="MS PGothic" pitchFamily="34" charset="-128"/>
                <a:cs typeface="Arial" panose="020B0604020202020204" pitchFamily="34" charset="0"/>
              </a:rPr>
              <a:t>B2B Batch</a:t>
            </a:r>
          </a:p>
          <a:p>
            <a:pPr algn="ctr" defTabSz="912813" eaLnBrk="1" fontAlgn="auto" hangingPunct="1">
              <a:spcBef>
                <a:spcPts val="0"/>
              </a:spcBef>
              <a:spcAft>
                <a:spcPts val="0"/>
              </a:spcAft>
              <a:defRPr/>
            </a:pPr>
            <a:r>
              <a:rPr lang="en-US" sz="600" b="1" i="1" kern="0" dirty="0" smtClean="0">
                <a:solidFill>
                  <a:schemeClr val="accent6">
                    <a:lumMod val="50000"/>
                  </a:schemeClr>
                </a:solidFill>
                <a:ea typeface="MS PGothic" pitchFamily="34" charset="-128"/>
                <a:cs typeface="Arial" panose="020B0604020202020204" pitchFamily="34" charset="0"/>
              </a:rPr>
              <a:t>Data </a:t>
            </a:r>
          </a:p>
          <a:p>
            <a:pPr algn="ctr" defTabSz="912813" eaLnBrk="1" fontAlgn="auto" hangingPunct="1">
              <a:spcBef>
                <a:spcPts val="0"/>
              </a:spcBef>
              <a:spcAft>
                <a:spcPts val="0"/>
              </a:spcAft>
              <a:defRPr/>
            </a:pPr>
            <a:r>
              <a:rPr lang="en-US" sz="600" b="1" i="1" kern="0" dirty="0" smtClean="0">
                <a:solidFill>
                  <a:schemeClr val="accent6">
                    <a:lumMod val="50000"/>
                  </a:schemeClr>
                </a:solidFill>
                <a:ea typeface="MS PGothic" pitchFamily="34" charset="-128"/>
                <a:cs typeface="Arial" panose="020B0604020202020204" pitchFamily="34" charset="0"/>
              </a:rPr>
              <a:t>Exchange</a:t>
            </a:r>
          </a:p>
          <a:p>
            <a:pPr algn="ctr" defTabSz="912813" eaLnBrk="1" fontAlgn="auto" hangingPunct="1">
              <a:spcBef>
                <a:spcPts val="0"/>
              </a:spcBef>
              <a:spcAft>
                <a:spcPts val="0"/>
              </a:spcAft>
              <a:defRPr/>
            </a:pPr>
            <a:endParaRPr lang="en-US" sz="600" b="1" i="1" kern="0" dirty="0">
              <a:solidFill>
                <a:schemeClr val="accent6">
                  <a:lumMod val="50000"/>
                </a:schemeClr>
              </a:solidFill>
              <a:ea typeface="MS PGothic" pitchFamily="34" charset="-128"/>
              <a:cs typeface="Arial" panose="020B0604020202020204" pitchFamily="34" charset="0"/>
            </a:endParaRPr>
          </a:p>
          <a:p>
            <a:pPr algn="ctr" defTabSz="912813" eaLnBrk="1" fontAlgn="auto" hangingPunct="1">
              <a:spcBef>
                <a:spcPts val="0"/>
              </a:spcBef>
              <a:spcAft>
                <a:spcPts val="0"/>
              </a:spcAft>
              <a:defRPr/>
            </a:pPr>
            <a:r>
              <a:rPr lang="en-US" sz="600" b="1" i="1" kern="0" dirty="0" smtClean="0">
                <a:solidFill>
                  <a:schemeClr val="accent6">
                    <a:lumMod val="50000"/>
                  </a:schemeClr>
                </a:solidFill>
                <a:ea typeface="MS PGothic" pitchFamily="34" charset="-128"/>
                <a:cs typeface="Arial" panose="020B0604020202020204" pitchFamily="34" charset="0"/>
              </a:rPr>
              <a:t>SFDC</a:t>
            </a:r>
          </a:p>
          <a:p>
            <a:pPr algn="ctr" defTabSz="912813" eaLnBrk="1" fontAlgn="auto" hangingPunct="1">
              <a:spcBef>
                <a:spcPts val="0"/>
              </a:spcBef>
              <a:spcAft>
                <a:spcPts val="0"/>
              </a:spcAft>
              <a:defRPr/>
            </a:pPr>
            <a:r>
              <a:rPr lang="en-US" sz="600" b="1" i="1" kern="0" dirty="0" smtClean="0">
                <a:solidFill>
                  <a:schemeClr val="accent6">
                    <a:lumMod val="50000"/>
                  </a:schemeClr>
                </a:solidFill>
                <a:ea typeface="MS PGothic" pitchFamily="34" charset="-128"/>
                <a:cs typeface="Arial" panose="020B0604020202020204" pitchFamily="34" charset="0"/>
              </a:rPr>
              <a:t>Banks </a:t>
            </a:r>
          </a:p>
          <a:p>
            <a:pPr algn="ctr" defTabSz="912813" eaLnBrk="1" fontAlgn="auto" hangingPunct="1">
              <a:spcBef>
                <a:spcPts val="0"/>
              </a:spcBef>
              <a:spcAft>
                <a:spcPts val="0"/>
              </a:spcAft>
              <a:defRPr/>
            </a:pPr>
            <a:r>
              <a:rPr lang="en-US" sz="600" b="1" i="1" kern="0" dirty="0" smtClean="0">
                <a:solidFill>
                  <a:schemeClr val="accent6">
                    <a:lumMod val="50000"/>
                  </a:schemeClr>
                </a:solidFill>
                <a:ea typeface="MS PGothic" pitchFamily="34" charset="-128"/>
                <a:cs typeface="Arial" panose="020B0604020202020204" pitchFamily="34" charset="0"/>
              </a:rPr>
              <a:t>(HSBC, etc)</a:t>
            </a:r>
          </a:p>
        </p:txBody>
      </p:sp>
      <p:cxnSp>
        <p:nvCxnSpPr>
          <p:cNvPr id="263" name="Elbow Connector 262"/>
          <p:cNvCxnSpPr>
            <a:stCxn id="262" idx="2"/>
            <a:endCxn id="218" idx="1"/>
          </p:cNvCxnSpPr>
          <p:nvPr/>
        </p:nvCxnSpPr>
        <p:spPr>
          <a:xfrm rot="5400000" flipH="1" flipV="1">
            <a:off x="3744668" y="5151469"/>
            <a:ext cx="71836" cy="422105"/>
          </a:xfrm>
          <a:prstGeom prst="bentConnector4">
            <a:avLst>
              <a:gd name="adj1" fmla="val -318225"/>
              <a:gd name="adj2" fmla="val 74729"/>
            </a:avLst>
          </a:prstGeom>
          <a:ln>
            <a:headEnd type="triangle"/>
            <a:tailEnd type="triangle"/>
          </a:ln>
        </p:spPr>
        <p:style>
          <a:lnRef idx="2">
            <a:schemeClr val="accent1"/>
          </a:lnRef>
          <a:fillRef idx="0">
            <a:schemeClr val="accent1"/>
          </a:fillRef>
          <a:effectRef idx="1">
            <a:schemeClr val="accent1"/>
          </a:effectRef>
          <a:fontRef idx="minor">
            <a:schemeClr val="tx1"/>
          </a:fontRef>
        </p:style>
      </p:cxnSp>
      <p:grpSp>
        <p:nvGrpSpPr>
          <p:cNvPr id="11" name="Group 10"/>
          <p:cNvGrpSpPr/>
          <p:nvPr/>
        </p:nvGrpSpPr>
        <p:grpSpPr>
          <a:xfrm>
            <a:off x="7227012" y="4728617"/>
            <a:ext cx="1743983" cy="600195"/>
            <a:chOff x="7174597" y="4728617"/>
            <a:chExt cx="1743983" cy="600195"/>
          </a:xfrm>
        </p:grpSpPr>
        <p:sp>
          <p:nvSpPr>
            <p:cNvPr id="221" name="Oval 220"/>
            <p:cNvSpPr/>
            <p:nvPr/>
          </p:nvSpPr>
          <p:spPr>
            <a:xfrm>
              <a:off x="7174597" y="4728617"/>
              <a:ext cx="858509" cy="331678"/>
            </a:xfrm>
            <a:prstGeom prst="ellipse">
              <a:avLst/>
            </a:prstGeom>
            <a:solidFill>
              <a:schemeClr val="bg1">
                <a:lumMod val="95000"/>
              </a:schemeClr>
            </a:solidFill>
            <a:ln w="6350">
              <a:solidFill>
                <a:srgbClr val="103184"/>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500" dirty="0" smtClean="0">
                  <a:solidFill>
                    <a:schemeClr val="accent6">
                      <a:lumMod val="50000"/>
                    </a:schemeClr>
                  </a:solidFill>
                </a:rPr>
                <a:t>INTERNAL</a:t>
              </a:r>
              <a:endParaRPr lang="en-US" sz="500" dirty="0">
                <a:solidFill>
                  <a:schemeClr val="accent6">
                    <a:lumMod val="50000"/>
                  </a:schemeClr>
                </a:solidFill>
              </a:endParaRPr>
            </a:p>
          </p:txBody>
        </p:sp>
        <p:sp>
          <p:nvSpPr>
            <p:cNvPr id="222" name="Oval 221"/>
            <p:cNvSpPr/>
            <p:nvPr/>
          </p:nvSpPr>
          <p:spPr>
            <a:xfrm>
              <a:off x="8060071" y="4728617"/>
              <a:ext cx="858509" cy="331678"/>
            </a:xfrm>
            <a:prstGeom prst="ellipse">
              <a:avLst/>
            </a:prstGeom>
            <a:solidFill>
              <a:schemeClr val="bg1">
                <a:lumMod val="95000"/>
              </a:schemeClr>
            </a:solidFill>
            <a:ln w="6350">
              <a:solidFill>
                <a:srgbClr val="103184"/>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500" dirty="0" smtClean="0">
                  <a:solidFill>
                    <a:schemeClr val="accent6">
                      <a:lumMod val="50000"/>
                    </a:schemeClr>
                  </a:solidFill>
                </a:rPr>
                <a:t>EXTERNAL</a:t>
              </a:r>
              <a:endParaRPr lang="en-US" sz="500" dirty="0">
                <a:solidFill>
                  <a:schemeClr val="accent6">
                    <a:lumMod val="50000"/>
                  </a:schemeClr>
                </a:solidFill>
              </a:endParaRPr>
            </a:p>
          </p:txBody>
        </p:sp>
        <p:sp>
          <p:nvSpPr>
            <p:cNvPr id="229" name="Rounded Rectangle 228"/>
            <p:cNvSpPr/>
            <p:nvPr/>
          </p:nvSpPr>
          <p:spPr bwMode="auto">
            <a:xfrm>
              <a:off x="7228966" y="5131806"/>
              <a:ext cx="1635245" cy="197006"/>
            </a:xfrm>
            <a:prstGeom prst="roundRect">
              <a:avLst>
                <a:gd name="adj" fmla="val 5783"/>
              </a:avLst>
            </a:prstGeom>
            <a:solidFill>
              <a:schemeClr val="bg1">
                <a:lumMod val="20000"/>
                <a:lumOff val="80000"/>
              </a:schemeClr>
            </a:solidFill>
            <a:ln w="9525" cap="flat" cmpd="sng" algn="ctr">
              <a:solidFill>
                <a:schemeClr val="bg1">
                  <a:lumMod val="5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defTabSz="912813" eaLnBrk="1" fontAlgn="auto" hangingPunct="1">
                <a:spcBef>
                  <a:spcPts val="0"/>
                </a:spcBef>
                <a:spcAft>
                  <a:spcPts val="0"/>
                </a:spcAft>
                <a:defRPr/>
              </a:pPr>
              <a:r>
                <a:rPr lang="en-US" sz="800" b="1" i="1" kern="0" dirty="0" smtClean="0">
                  <a:solidFill>
                    <a:schemeClr val="accent2">
                      <a:lumMod val="50000"/>
                    </a:schemeClr>
                  </a:solidFill>
                  <a:ea typeface="MS PGothic" pitchFamily="34" charset="-128"/>
                  <a:cs typeface="Arial" panose="020B0604020202020204" pitchFamily="34" charset="0"/>
                </a:rPr>
                <a:t>BIG Data Content Collector</a:t>
              </a:r>
            </a:p>
          </p:txBody>
        </p:sp>
        <p:cxnSp>
          <p:nvCxnSpPr>
            <p:cNvPr id="266" name="Straight Arrow Connector 265"/>
            <p:cNvCxnSpPr/>
            <p:nvPr/>
          </p:nvCxnSpPr>
          <p:spPr>
            <a:xfrm flipV="1">
              <a:off x="7603851" y="4972768"/>
              <a:ext cx="0" cy="15903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67" name="Straight Arrow Connector 266"/>
            <p:cNvCxnSpPr/>
            <p:nvPr/>
          </p:nvCxnSpPr>
          <p:spPr>
            <a:xfrm flipV="1">
              <a:off x="8489325" y="4972768"/>
              <a:ext cx="0" cy="15903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grpSp>
      <p:grpSp>
        <p:nvGrpSpPr>
          <p:cNvPr id="10" name="Group 9"/>
          <p:cNvGrpSpPr/>
          <p:nvPr/>
        </p:nvGrpSpPr>
        <p:grpSpPr>
          <a:xfrm>
            <a:off x="7658100" y="3078481"/>
            <a:ext cx="1402791" cy="1546859"/>
            <a:chOff x="7733706" y="3078481"/>
            <a:chExt cx="1264879" cy="1546859"/>
          </a:xfrm>
        </p:grpSpPr>
        <p:sp>
          <p:nvSpPr>
            <p:cNvPr id="232" name="Rounded Rectangle 231"/>
            <p:cNvSpPr/>
            <p:nvPr/>
          </p:nvSpPr>
          <p:spPr bwMode="auto">
            <a:xfrm>
              <a:off x="7733707" y="3268520"/>
              <a:ext cx="1264878" cy="164098"/>
            </a:xfrm>
            <a:prstGeom prst="roundRect">
              <a:avLst>
                <a:gd name="adj" fmla="val 6771"/>
              </a:avLst>
            </a:prstGeom>
            <a:solidFill>
              <a:schemeClr val="bg1">
                <a:lumMod val="20000"/>
                <a:lumOff val="80000"/>
              </a:schemeClr>
            </a:solidFill>
            <a:ln w="6350" cap="flat" cmpd="sng" algn="ctr">
              <a:solidFill>
                <a:schemeClr val="bg1">
                  <a:lumMod val="5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defTabSz="912813" eaLnBrk="1" fontAlgn="auto" hangingPunct="1">
                <a:spcBef>
                  <a:spcPts val="0"/>
                </a:spcBef>
                <a:spcAft>
                  <a:spcPts val="0"/>
                </a:spcAft>
                <a:defRPr/>
              </a:pPr>
              <a:r>
                <a:rPr lang="en-US" sz="600" b="1" i="1" kern="0" dirty="0" smtClean="0">
                  <a:solidFill>
                    <a:schemeClr val="accent6">
                      <a:lumMod val="50000"/>
                    </a:schemeClr>
                  </a:solidFill>
                  <a:ea typeface="MS PGothic" pitchFamily="34" charset="-128"/>
                  <a:cs typeface="Arial" panose="020B0604020202020204" pitchFamily="34" charset="0"/>
                </a:rPr>
                <a:t>Search (Elastic Search)</a:t>
              </a:r>
              <a:endParaRPr lang="en-US" sz="600" b="1" i="1" kern="0" dirty="0">
                <a:solidFill>
                  <a:schemeClr val="accent6">
                    <a:lumMod val="50000"/>
                  </a:schemeClr>
                </a:solidFill>
                <a:ea typeface="MS PGothic" pitchFamily="34" charset="-128"/>
                <a:cs typeface="Arial" panose="020B0604020202020204" pitchFamily="34" charset="0"/>
              </a:endParaRPr>
            </a:p>
          </p:txBody>
        </p:sp>
        <p:sp>
          <p:nvSpPr>
            <p:cNvPr id="233" name="Rounded Rectangle 232"/>
            <p:cNvSpPr/>
            <p:nvPr/>
          </p:nvSpPr>
          <p:spPr bwMode="auto">
            <a:xfrm>
              <a:off x="7733707" y="3078481"/>
              <a:ext cx="1264878" cy="164098"/>
            </a:xfrm>
            <a:prstGeom prst="roundRect">
              <a:avLst>
                <a:gd name="adj" fmla="val 6771"/>
              </a:avLst>
            </a:prstGeom>
            <a:solidFill>
              <a:schemeClr val="bg1">
                <a:lumMod val="20000"/>
                <a:lumOff val="80000"/>
              </a:schemeClr>
            </a:solidFill>
            <a:ln w="6350" cap="flat" cmpd="sng" algn="ctr">
              <a:solidFill>
                <a:schemeClr val="bg1">
                  <a:lumMod val="5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defTabSz="912813" eaLnBrk="1" fontAlgn="auto" hangingPunct="1">
                <a:spcBef>
                  <a:spcPts val="0"/>
                </a:spcBef>
                <a:spcAft>
                  <a:spcPts val="0"/>
                </a:spcAft>
                <a:defRPr/>
              </a:pPr>
              <a:r>
                <a:rPr lang="en-US" sz="600" b="1" i="1" kern="0" dirty="0" smtClean="0">
                  <a:solidFill>
                    <a:schemeClr val="accent6">
                      <a:lumMod val="50000"/>
                    </a:schemeClr>
                  </a:solidFill>
                  <a:ea typeface="MS PGothic" pitchFamily="34" charset="-128"/>
                  <a:cs typeface="Arial" panose="020B0604020202020204" pitchFamily="34" charset="0"/>
                </a:rPr>
                <a:t>APIs</a:t>
              </a:r>
              <a:endParaRPr lang="en-US" sz="600" b="1" i="1" kern="0" dirty="0">
                <a:solidFill>
                  <a:schemeClr val="accent6">
                    <a:lumMod val="50000"/>
                  </a:schemeClr>
                </a:solidFill>
                <a:ea typeface="MS PGothic" pitchFamily="34" charset="-128"/>
                <a:cs typeface="Arial" panose="020B0604020202020204" pitchFamily="34" charset="0"/>
              </a:endParaRPr>
            </a:p>
          </p:txBody>
        </p:sp>
        <p:sp>
          <p:nvSpPr>
            <p:cNvPr id="172" name="Rounded Rectangle 171"/>
            <p:cNvSpPr/>
            <p:nvPr/>
          </p:nvSpPr>
          <p:spPr bwMode="auto">
            <a:xfrm>
              <a:off x="7733706" y="3458559"/>
              <a:ext cx="617317" cy="394389"/>
            </a:xfrm>
            <a:prstGeom prst="roundRect">
              <a:avLst>
                <a:gd name="adj" fmla="val 6771"/>
              </a:avLst>
            </a:prstGeom>
            <a:solidFill>
              <a:schemeClr val="bg1">
                <a:lumMod val="20000"/>
                <a:lumOff val="80000"/>
              </a:schemeClr>
            </a:solidFill>
            <a:ln w="6350" cap="flat" cmpd="sng" algn="ctr">
              <a:solidFill>
                <a:schemeClr val="bg1">
                  <a:lumMod val="50000"/>
                </a:schemeClr>
              </a:solidFill>
              <a:prstDash val="solid"/>
              <a:round/>
              <a:headEnd type="none" w="med" len="med"/>
              <a:tailEnd type="none" w="med" len="med"/>
            </a:ln>
            <a:effectLst/>
          </p:spPr>
          <p:txBody>
            <a:bodyPr vert="horz" wrap="none" lIns="0" tIns="0" rIns="0" bIns="0" numCol="1" rtlCol="0" anchor="t" anchorCtr="0" compatLnSpc="1">
              <a:prstTxWarp prst="textNoShape">
                <a:avLst/>
              </a:prstTxWarp>
            </a:bodyPr>
            <a:lstStyle/>
            <a:p>
              <a:pPr algn="ctr" defTabSz="912813" eaLnBrk="1" fontAlgn="auto" hangingPunct="1">
                <a:spcBef>
                  <a:spcPts val="0"/>
                </a:spcBef>
                <a:spcAft>
                  <a:spcPts val="0"/>
                </a:spcAft>
                <a:defRPr/>
              </a:pPr>
              <a:r>
                <a:rPr lang="en-US" sz="600" b="1" i="1" kern="0" dirty="0" smtClean="0">
                  <a:solidFill>
                    <a:schemeClr val="accent6">
                      <a:lumMod val="50000"/>
                    </a:schemeClr>
                  </a:solidFill>
                  <a:ea typeface="MS PGothic" pitchFamily="34" charset="-128"/>
                  <a:cs typeface="Arial" panose="020B0604020202020204" pitchFamily="34" charset="0"/>
                </a:rPr>
                <a:t>Analytics</a:t>
              </a:r>
            </a:p>
          </p:txBody>
        </p:sp>
        <p:sp>
          <p:nvSpPr>
            <p:cNvPr id="173" name="Rounded Rectangle 172"/>
            <p:cNvSpPr/>
            <p:nvPr/>
          </p:nvSpPr>
          <p:spPr bwMode="auto">
            <a:xfrm>
              <a:off x="8381267" y="3458559"/>
              <a:ext cx="617317" cy="394389"/>
            </a:xfrm>
            <a:prstGeom prst="roundRect">
              <a:avLst>
                <a:gd name="adj" fmla="val 6771"/>
              </a:avLst>
            </a:prstGeom>
            <a:solidFill>
              <a:schemeClr val="bg1">
                <a:lumMod val="20000"/>
                <a:lumOff val="80000"/>
              </a:schemeClr>
            </a:solidFill>
            <a:ln w="6350" cap="flat" cmpd="sng" algn="ctr">
              <a:solidFill>
                <a:schemeClr val="bg1">
                  <a:lumMod val="50000"/>
                </a:schemeClr>
              </a:solidFill>
              <a:prstDash val="solid"/>
              <a:round/>
              <a:headEnd type="none" w="med" len="med"/>
              <a:tailEnd type="none" w="med" len="med"/>
            </a:ln>
            <a:effectLst/>
          </p:spPr>
          <p:txBody>
            <a:bodyPr vert="horz" wrap="none" lIns="0" tIns="0" rIns="0" bIns="0" numCol="1" rtlCol="0" anchor="t" anchorCtr="0" compatLnSpc="1">
              <a:prstTxWarp prst="textNoShape">
                <a:avLst/>
              </a:prstTxWarp>
            </a:bodyPr>
            <a:lstStyle/>
            <a:p>
              <a:pPr algn="ctr" defTabSz="912813" eaLnBrk="1" fontAlgn="auto" hangingPunct="1">
                <a:spcBef>
                  <a:spcPts val="0"/>
                </a:spcBef>
                <a:spcAft>
                  <a:spcPts val="0"/>
                </a:spcAft>
                <a:defRPr/>
              </a:pPr>
              <a:r>
                <a:rPr lang="en-US" sz="600" b="1" i="1" kern="0" dirty="0" smtClean="0">
                  <a:solidFill>
                    <a:schemeClr val="accent6">
                      <a:lumMod val="50000"/>
                    </a:schemeClr>
                  </a:solidFill>
                  <a:ea typeface="MS PGothic" pitchFamily="34" charset="-128"/>
                  <a:cs typeface="Arial" panose="020B0604020202020204" pitchFamily="34" charset="0"/>
                </a:rPr>
                <a:t>Risk</a:t>
              </a:r>
            </a:p>
            <a:p>
              <a:pPr algn="ctr" defTabSz="912813" eaLnBrk="1" fontAlgn="auto" hangingPunct="1">
                <a:spcBef>
                  <a:spcPts val="0"/>
                </a:spcBef>
                <a:spcAft>
                  <a:spcPts val="0"/>
                </a:spcAft>
                <a:defRPr/>
              </a:pPr>
              <a:r>
                <a:rPr lang="en-US" sz="600" b="1" i="1" kern="0" dirty="0" smtClean="0">
                  <a:solidFill>
                    <a:schemeClr val="accent6">
                      <a:lumMod val="50000"/>
                    </a:schemeClr>
                  </a:solidFill>
                  <a:ea typeface="MS PGothic" pitchFamily="34" charset="-128"/>
                  <a:cs typeface="Arial" panose="020B0604020202020204" pitchFamily="34" charset="0"/>
                </a:rPr>
                <a:t>Finance</a:t>
              </a:r>
            </a:p>
          </p:txBody>
        </p:sp>
        <p:sp>
          <p:nvSpPr>
            <p:cNvPr id="264" name="Rounded Rectangle 263"/>
            <p:cNvSpPr/>
            <p:nvPr/>
          </p:nvSpPr>
          <p:spPr bwMode="auto">
            <a:xfrm>
              <a:off x="7738144" y="4230951"/>
              <a:ext cx="617317" cy="394389"/>
            </a:xfrm>
            <a:prstGeom prst="roundRect">
              <a:avLst>
                <a:gd name="adj" fmla="val 6771"/>
              </a:avLst>
            </a:prstGeom>
            <a:solidFill>
              <a:schemeClr val="bg1">
                <a:lumMod val="20000"/>
                <a:lumOff val="80000"/>
              </a:schemeClr>
            </a:solidFill>
            <a:ln w="6350" cap="flat" cmpd="sng" algn="ctr">
              <a:solidFill>
                <a:schemeClr val="bg1">
                  <a:lumMod val="50000"/>
                </a:schemeClr>
              </a:solidFill>
              <a:prstDash val="solid"/>
              <a:round/>
              <a:headEnd type="none" w="med" len="med"/>
              <a:tailEnd type="none" w="med" len="med"/>
            </a:ln>
            <a:effectLst/>
          </p:spPr>
          <p:txBody>
            <a:bodyPr vert="horz" wrap="none" lIns="0" tIns="0" rIns="0" bIns="0" numCol="1" rtlCol="0" anchor="t" anchorCtr="0" compatLnSpc="1">
              <a:prstTxWarp prst="textNoShape">
                <a:avLst/>
              </a:prstTxWarp>
            </a:bodyPr>
            <a:lstStyle/>
            <a:p>
              <a:pPr algn="ctr" defTabSz="912813" eaLnBrk="1" fontAlgn="auto" hangingPunct="1">
                <a:spcBef>
                  <a:spcPts val="0"/>
                </a:spcBef>
                <a:spcAft>
                  <a:spcPts val="0"/>
                </a:spcAft>
                <a:defRPr/>
              </a:pPr>
              <a:r>
                <a:rPr lang="en-US" sz="600" b="1" i="1" kern="0" dirty="0" smtClean="0">
                  <a:solidFill>
                    <a:schemeClr val="accent6">
                      <a:lumMod val="50000"/>
                    </a:schemeClr>
                  </a:solidFill>
                  <a:ea typeface="MS PGothic" pitchFamily="34" charset="-128"/>
                  <a:cs typeface="Arial" panose="020B0604020202020204" pitchFamily="34" charset="0"/>
                </a:rPr>
                <a:t>Customer</a:t>
              </a:r>
            </a:p>
            <a:p>
              <a:pPr algn="ctr" defTabSz="912813" eaLnBrk="1" fontAlgn="auto" hangingPunct="1">
                <a:spcBef>
                  <a:spcPts val="0"/>
                </a:spcBef>
                <a:spcAft>
                  <a:spcPts val="0"/>
                </a:spcAft>
                <a:defRPr/>
              </a:pPr>
              <a:r>
                <a:rPr lang="en-US" sz="600" b="1" i="1" kern="0" dirty="0" smtClean="0">
                  <a:solidFill>
                    <a:schemeClr val="accent6">
                      <a:lumMod val="50000"/>
                    </a:schemeClr>
                  </a:solidFill>
                  <a:ea typeface="MS PGothic" pitchFamily="34" charset="-128"/>
                  <a:cs typeface="Arial" panose="020B0604020202020204" pitchFamily="34" charset="0"/>
                </a:rPr>
                <a:t>Behavior Data</a:t>
              </a:r>
            </a:p>
            <a:p>
              <a:pPr algn="ctr" defTabSz="912813" eaLnBrk="1" fontAlgn="auto" hangingPunct="1">
                <a:spcBef>
                  <a:spcPts val="0"/>
                </a:spcBef>
                <a:spcAft>
                  <a:spcPts val="0"/>
                </a:spcAft>
                <a:defRPr/>
              </a:pPr>
              <a:r>
                <a:rPr lang="en-US" sz="600" b="1" i="1" kern="0" dirty="0" smtClean="0">
                  <a:solidFill>
                    <a:schemeClr val="accent6">
                      <a:lumMod val="50000"/>
                    </a:schemeClr>
                  </a:solidFill>
                  <a:ea typeface="MS PGothic" pitchFamily="34" charset="-128"/>
                  <a:cs typeface="Arial" panose="020B0604020202020204" pitchFamily="34" charset="0"/>
                </a:rPr>
                <a:t>Telematics</a:t>
              </a:r>
            </a:p>
            <a:p>
              <a:pPr algn="ctr" defTabSz="912813" eaLnBrk="1" fontAlgn="auto" hangingPunct="1">
                <a:spcBef>
                  <a:spcPts val="0"/>
                </a:spcBef>
                <a:spcAft>
                  <a:spcPts val="0"/>
                </a:spcAft>
                <a:defRPr/>
              </a:pPr>
              <a:r>
                <a:rPr lang="en-US" sz="600" b="1" i="1" kern="0" dirty="0" smtClean="0">
                  <a:solidFill>
                    <a:schemeClr val="accent6">
                      <a:lumMod val="50000"/>
                    </a:schemeClr>
                  </a:solidFill>
                  <a:ea typeface="MS PGothic" pitchFamily="34" charset="-128"/>
                  <a:cs typeface="Arial" panose="020B0604020202020204" pitchFamily="34" charset="0"/>
                </a:rPr>
                <a:t>Social Behavior</a:t>
              </a:r>
            </a:p>
          </p:txBody>
        </p:sp>
        <p:sp>
          <p:nvSpPr>
            <p:cNvPr id="265" name="Rounded Rectangle 264"/>
            <p:cNvSpPr/>
            <p:nvPr/>
          </p:nvSpPr>
          <p:spPr bwMode="auto">
            <a:xfrm>
              <a:off x="8381267" y="4230951"/>
              <a:ext cx="617317" cy="394389"/>
            </a:xfrm>
            <a:prstGeom prst="roundRect">
              <a:avLst>
                <a:gd name="adj" fmla="val 6771"/>
              </a:avLst>
            </a:prstGeom>
            <a:solidFill>
              <a:schemeClr val="bg1">
                <a:lumMod val="20000"/>
                <a:lumOff val="80000"/>
              </a:schemeClr>
            </a:solidFill>
            <a:ln w="6350" cap="flat" cmpd="sng" algn="ctr">
              <a:solidFill>
                <a:schemeClr val="bg1">
                  <a:lumMod val="50000"/>
                </a:schemeClr>
              </a:solidFill>
              <a:prstDash val="solid"/>
              <a:round/>
              <a:headEnd type="none" w="med" len="med"/>
              <a:tailEnd type="none" w="med" len="med"/>
            </a:ln>
            <a:effectLst/>
          </p:spPr>
          <p:txBody>
            <a:bodyPr vert="horz" wrap="none" lIns="0" tIns="0" rIns="0" bIns="0" numCol="1" rtlCol="0" anchor="t" anchorCtr="0" compatLnSpc="1">
              <a:prstTxWarp prst="textNoShape">
                <a:avLst/>
              </a:prstTxWarp>
            </a:bodyPr>
            <a:lstStyle/>
            <a:p>
              <a:pPr algn="ctr" defTabSz="912813" eaLnBrk="1" fontAlgn="auto" hangingPunct="1">
                <a:spcBef>
                  <a:spcPts val="0"/>
                </a:spcBef>
                <a:spcAft>
                  <a:spcPts val="0"/>
                </a:spcAft>
                <a:defRPr/>
              </a:pPr>
              <a:r>
                <a:rPr lang="en-US" sz="600" b="1" i="1" kern="0" dirty="0" smtClean="0">
                  <a:solidFill>
                    <a:schemeClr val="accent6">
                      <a:lumMod val="50000"/>
                    </a:schemeClr>
                  </a:solidFill>
                  <a:ea typeface="MS PGothic" pitchFamily="34" charset="-128"/>
                  <a:cs typeface="Arial" panose="020B0604020202020204" pitchFamily="34" charset="0"/>
                </a:rPr>
                <a:t>Market </a:t>
              </a:r>
            </a:p>
            <a:p>
              <a:pPr algn="ctr" defTabSz="912813" eaLnBrk="1" fontAlgn="auto" hangingPunct="1">
                <a:spcBef>
                  <a:spcPts val="0"/>
                </a:spcBef>
                <a:spcAft>
                  <a:spcPts val="0"/>
                </a:spcAft>
                <a:defRPr/>
              </a:pPr>
              <a:r>
                <a:rPr lang="en-US" sz="600" b="1" i="1" kern="0" dirty="0" smtClean="0">
                  <a:solidFill>
                    <a:schemeClr val="accent6">
                      <a:lumMod val="50000"/>
                    </a:schemeClr>
                  </a:solidFill>
                  <a:ea typeface="MS PGothic" pitchFamily="34" charset="-128"/>
                  <a:cs typeface="Arial" panose="020B0604020202020204" pitchFamily="34" charset="0"/>
                </a:rPr>
                <a:t>Finance Data</a:t>
              </a:r>
            </a:p>
          </p:txBody>
        </p:sp>
        <p:sp>
          <p:nvSpPr>
            <p:cNvPr id="268" name="Rounded Rectangle 267"/>
            <p:cNvSpPr/>
            <p:nvPr/>
          </p:nvSpPr>
          <p:spPr bwMode="auto">
            <a:xfrm>
              <a:off x="7733707" y="3878889"/>
              <a:ext cx="1264878" cy="326120"/>
            </a:xfrm>
            <a:prstGeom prst="roundRect">
              <a:avLst>
                <a:gd name="adj" fmla="val 9626"/>
              </a:avLst>
            </a:prstGeom>
            <a:solidFill>
              <a:schemeClr val="bg1">
                <a:lumMod val="20000"/>
                <a:lumOff val="80000"/>
              </a:schemeClr>
            </a:solidFill>
            <a:ln w="6350" cap="flat" cmpd="sng" algn="ctr">
              <a:solidFill>
                <a:schemeClr val="bg1">
                  <a:lumMod val="50000"/>
                </a:schemeClr>
              </a:solidFill>
              <a:prstDash val="solid"/>
              <a:round/>
              <a:headEnd type="none" w="med" len="med"/>
              <a:tailEnd type="none" w="med" len="med"/>
            </a:ln>
            <a:effectLst/>
          </p:spPr>
          <p:txBody>
            <a:bodyPr vert="horz" wrap="none" lIns="0" tIns="0" rIns="0" bIns="0" numCol="1" rtlCol="0" anchor="t" anchorCtr="0" compatLnSpc="1">
              <a:prstTxWarp prst="textNoShape">
                <a:avLst/>
              </a:prstTxWarp>
            </a:bodyPr>
            <a:lstStyle/>
            <a:p>
              <a:pPr algn="ctr" defTabSz="912813" eaLnBrk="1" fontAlgn="auto" hangingPunct="1">
                <a:spcBef>
                  <a:spcPts val="0"/>
                </a:spcBef>
                <a:spcAft>
                  <a:spcPts val="0"/>
                </a:spcAft>
                <a:defRPr/>
              </a:pPr>
              <a:r>
                <a:rPr lang="en-US" sz="600" b="1" i="1" kern="0" dirty="0" smtClean="0">
                  <a:solidFill>
                    <a:schemeClr val="accent6">
                      <a:lumMod val="50000"/>
                    </a:schemeClr>
                  </a:solidFill>
                  <a:ea typeface="MS PGothic" pitchFamily="34" charset="-128"/>
                  <a:cs typeface="Arial" panose="020B0604020202020204" pitchFamily="34" charset="0"/>
                </a:rPr>
                <a:t>Intelligence Engine</a:t>
              </a:r>
            </a:p>
          </p:txBody>
        </p:sp>
      </p:grpSp>
      <p:sp>
        <p:nvSpPr>
          <p:cNvPr id="269" name="Down Arrow 268"/>
          <p:cNvSpPr/>
          <p:nvPr/>
        </p:nvSpPr>
        <p:spPr>
          <a:xfrm>
            <a:off x="4939445" y="4539902"/>
            <a:ext cx="259451" cy="122086"/>
          </a:xfrm>
          <a:prstGeom prst="downArrow">
            <a:avLst/>
          </a:prstGeom>
          <a:noFill/>
          <a:ln>
            <a:solidFill>
              <a:srgbClr val="103184"/>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0" name="Rounded Rectangle 269"/>
          <p:cNvSpPr/>
          <p:nvPr/>
        </p:nvSpPr>
        <p:spPr bwMode="auto">
          <a:xfrm>
            <a:off x="2771047" y="2871191"/>
            <a:ext cx="1101361" cy="1244285"/>
          </a:xfrm>
          <a:prstGeom prst="roundRect">
            <a:avLst>
              <a:gd name="adj" fmla="val 5573"/>
            </a:avLst>
          </a:prstGeom>
          <a:solidFill>
            <a:schemeClr val="bg1">
              <a:lumMod val="20000"/>
              <a:lumOff val="80000"/>
            </a:schemeClr>
          </a:solidFill>
          <a:ln w="19050" cap="flat" cmpd="sng" algn="ctr">
            <a:solidFill>
              <a:schemeClr val="bg1">
                <a:lumMod val="50000"/>
              </a:schemeClr>
            </a:solidFill>
            <a:prstDash val="solid"/>
            <a:round/>
            <a:headEnd type="none" w="med" len="med"/>
            <a:tailEnd type="none" w="med" len="med"/>
          </a:ln>
          <a:effectLst/>
        </p:spPr>
        <p:txBody>
          <a:bodyPr vert="horz" wrap="none" lIns="0" tIns="0" rIns="0" bIns="0" numCol="1" rtlCol="0" anchor="t" anchorCtr="0" compatLnSpc="1">
            <a:prstTxWarp prst="textNoShape">
              <a:avLst/>
            </a:prstTxWarp>
          </a:bodyPr>
          <a:lstStyle/>
          <a:p>
            <a:pPr algn="ctr" defTabSz="912813" eaLnBrk="1" fontAlgn="auto" hangingPunct="1">
              <a:spcBef>
                <a:spcPts val="0"/>
              </a:spcBef>
              <a:spcAft>
                <a:spcPts val="0"/>
              </a:spcAft>
              <a:defRPr/>
            </a:pPr>
            <a:r>
              <a:rPr lang="en-US" sz="700" b="1" i="1" kern="0" dirty="0" smtClean="0">
                <a:solidFill>
                  <a:schemeClr val="accent2">
                    <a:lumMod val="50000"/>
                  </a:schemeClr>
                </a:solidFill>
                <a:ea typeface="MS PGothic" pitchFamily="34" charset="-128"/>
                <a:cs typeface="Arial" panose="020B0604020202020204" pitchFamily="34" charset="0"/>
              </a:rPr>
              <a:t>Process/Rules Engine</a:t>
            </a:r>
          </a:p>
          <a:p>
            <a:pPr algn="ctr" defTabSz="912813" eaLnBrk="1" fontAlgn="auto" hangingPunct="1">
              <a:spcBef>
                <a:spcPts val="0"/>
              </a:spcBef>
              <a:spcAft>
                <a:spcPts val="0"/>
              </a:spcAft>
              <a:defRPr/>
            </a:pPr>
            <a:r>
              <a:rPr lang="en-US" sz="700" b="1" i="1" kern="0" dirty="0" smtClean="0">
                <a:solidFill>
                  <a:schemeClr val="accent2">
                    <a:lumMod val="50000"/>
                  </a:schemeClr>
                </a:solidFill>
                <a:ea typeface="MS PGothic" pitchFamily="34" charset="-128"/>
                <a:cs typeface="Arial" panose="020B0604020202020204" pitchFamily="34" charset="0"/>
              </a:rPr>
              <a:t>(PEGA)</a:t>
            </a:r>
            <a:endParaRPr lang="en-US" sz="600" b="1" i="1" kern="0" dirty="0" smtClean="0">
              <a:solidFill>
                <a:schemeClr val="accent2">
                  <a:lumMod val="50000"/>
                </a:schemeClr>
              </a:solidFill>
              <a:ea typeface="MS PGothic" pitchFamily="34" charset="-128"/>
              <a:cs typeface="Arial" panose="020B0604020202020204" pitchFamily="34" charset="0"/>
            </a:endParaRPr>
          </a:p>
        </p:txBody>
      </p:sp>
      <p:grpSp>
        <p:nvGrpSpPr>
          <p:cNvPr id="271" name="Group 270"/>
          <p:cNvGrpSpPr/>
          <p:nvPr/>
        </p:nvGrpSpPr>
        <p:grpSpPr>
          <a:xfrm>
            <a:off x="2816904" y="3161410"/>
            <a:ext cx="1009647" cy="890658"/>
            <a:chOff x="2274023" y="3785410"/>
            <a:chExt cx="1051335" cy="1295814"/>
          </a:xfrm>
        </p:grpSpPr>
        <p:sp>
          <p:nvSpPr>
            <p:cNvPr id="272" name="Rounded Rectangle 271"/>
            <p:cNvSpPr/>
            <p:nvPr/>
          </p:nvSpPr>
          <p:spPr bwMode="auto">
            <a:xfrm>
              <a:off x="2274023" y="3785410"/>
              <a:ext cx="1048337" cy="398740"/>
            </a:xfrm>
            <a:prstGeom prst="roundRect">
              <a:avLst>
                <a:gd name="adj" fmla="val 7781"/>
              </a:avLst>
            </a:prstGeom>
            <a:solidFill>
              <a:srgbClr val="00B050"/>
            </a:solidFill>
            <a:ln w="19050" cap="flat" cmpd="sng" algn="ctr">
              <a:solidFill>
                <a:schemeClr val="bg1">
                  <a:lumMod val="5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defTabSz="912813" eaLnBrk="1" fontAlgn="auto" hangingPunct="1">
                <a:spcBef>
                  <a:spcPts val="0"/>
                </a:spcBef>
                <a:spcAft>
                  <a:spcPts val="0"/>
                </a:spcAft>
                <a:defRPr/>
              </a:pPr>
              <a:r>
                <a:rPr lang="en-US" sz="600" b="1" i="1" kern="0" dirty="0" smtClean="0">
                  <a:solidFill>
                    <a:schemeClr val="accent6">
                      <a:lumMod val="50000"/>
                    </a:schemeClr>
                  </a:solidFill>
                  <a:ea typeface="MS PGothic" pitchFamily="34" charset="-128"/>
                  <a:cs typeface="Arial" panose="020B0604020202020204" pitchFamily="34" charset="0"/>
                </a:rPr>
                <a:t>LIFE PRODUCT</a:t>
              </a:r>
            </a:p>
          </p:txBody>
        </p:sp>
        <p:sp>
          <p:nvSpPr>
            <p:cNvPr id="273" name="Rounded Rectangle 272"/>
            <p:cNvSpPr/>
            <p:nvPr/>
          </p:nvSpPr>
          <p:spPr bwMode="auto">
            <a:xfrm>
              <a:off x="2274023" y="4237613"/>
              <a:ext cx="1048337" cy="398740"/>
            </a:xfrm>
            <a:prstGeom prst="roundRect">
              <a:avLst>
                <a:gd name="adj" fmla="val 7781"/>
              </a:avLst>
            </a:prstGeom>
            <a:noFill/>
            <a:ln w="19050" cap="flat" cmpd="sng" algn="ctr">
              <a:solidFill>
                <a:schemeClr val="bg1">
                  <a:lumMod val="5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defTabSz="912813" eaLnBrk="1" fontAlgn="auto" hangingPunct="1">
                <a:spcBef>
                  <a:spcPts val="0"/>
                </a:spcBef>
                <a:spcAft>
                  <a:spcPts val="0"/>
                </a:spcAft>
                <a:defRPr/>
              </a:pPr>
              <a:r>
                <a:rPr lang="en-US" sz="600" b="1" i="1" kern="0" dirty="0" smtClean="0">
                  <a:solidFill>
                    <a:schemeClr val="accent6">
                      <a:lumMod val="50000"/>
                    </a:schemeClr>
                  </a:solidFill>
                  <a:ea typeface="MS PGothic" pitchFamily="34" charset="-128"/>
                  <a:cs typeface="Arial" panose="020B0604020202020204" pitchFamily="34" charset="0"/>
                </a:rPr>
                <a:t>P&amp;C Product</a:t>
              </a:r>
            </a:p>
          </p:txBody>
        </p:sp>
        <p:sp>
          <p:nvSpPr>
            <p:cNvPr id="274" name="Rounded Rectangle 273"/>
            <p:cNvSpPr/>
            <p:nvPr/>
          </p:nvSpPr>
          <p:spPr bwMode="auto">
            <a:xfrm>
              <a:off x="2277021" y="4682484"/>
              <a:ext cx="1048337" cy="398740"/>
            </a:xfrm>
            <a:prstGeom prst="roundRect">
              <a:avLst>
                <a:gd name="adj" fmla="val 7781"/>
              </a:avLst>
            </a:prstGeom>
            <a:solidFill>
              <a:srgbClr val="00B050"/>
            </a:solidFill>
            <a:ln w="19050" cap="flat" cmpd="sng" algn="ctr">
              <a:solidFill>
                <a:schemeClr val="bg1">
                  <a:lumMod val="50000"/>
                </a:schemeClr>
              </a:solidFill>
              <a:prstDash val="dash"/>
              <a:round/>
              <a:headEnd type="none" w="med" len="med"/>
              <a:tailEnd type="none" w="med" len="med"/>
            </a:ln>
            <a:effectLst/>
          </p:spPr>
          <p:txBody>
            <a:bodyPr vert="horz" wrap="none" lIns="0" tIns="0" rIns="0" bIns="0" numCol="1" rtlCol="0" anchor="ctr" anchorCtr="0" compatLnSpc="1">
              <a:prstTxWarp prst="textNoShape">
                <a:avLst/>
              </a:prstTxWarp>
            </a:bodyPr>
            <a:lstStyle/>
            <a:p>
              <a:pPr algn="ctr" defTabSz="912813" eaLnBrk="1" fontAlgn="auto" hangingPunct="1">
                <a:spcBef>
                  <a:spcPts val="0"/>
                </a:spcBef>
                <a:spcAft>
                  <a:spcPts val="0"/>
                </a:spcAft>
                <a:defRPr/>
              </a:pPr>
              <a:r>
                <a:rPr lang="en-US" sz="600" b="1" i="1" kern="0" dirty="0" smtClean="0">
                  <a:solidFill>
                    <a:schemeClr val="accent6">
                      <a:lumMod val="50000"/>
                    </a:schemeClr>
                  </a:solidFill>
                  <a:ea typeface="MS PGothic" pitchFamily="34" charset="-128"/>
                  <a:cs typeface="Arial" panose="020B0604020202020204" pitchFamily="34" charset="0"/>
                </a:rPr>
                <a:t>Health / Group</a:t>
              </a:r>
            </a:p>
          </p:txBody>
        </p:sp>
      </p:grpSp>
      <p:sp>
        <p:nvSpPr>
          <p:cNvPr id="275" name="Rounded Rectangle 274"/>
          <p:cNvSpPr/>
          <p:nvPr/>
        </p:nvSpPr>
        <p:spPr bwMode="auto">
          <a:xfrm>
            <a:off x="2764684" y="4183665"/>
            <a:ext cx="1114087" cy="373904"/>
          </a:xfrm>
          <a:prstGeom prst="roundRect">
            <a:avLst>
              <a:gd name="adj" fmla="val 18830"/>
            </a:avLst>
          </a:prstGeom>
          <a:noFill/>
          <a:ln w="19050" cap="flat" cmpd="sng" algn="ctr">
            <a:solidFill>
              <a:schemeClr val="bg1">
                <a:lumMod val="5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defTabSz="912813" eaLnBrk="1" fontAlgn="auto" hangingPunct="1">
              <a:spcBef>
                <a:spcPts val="0"/>
              </a:spcBef>
              <a:spcAft>
                <a:spcPts val="0"/>
              </a:spcAft>
              <a:defRPr/>
            </a:pPr>
            <a:r>
              <a:rPr lang="en-US" sz="600" b="1" i="1" kern="0" dirty="0" smtClean="0">
                <a:solidFill>
                  <a:schemeClr val="accent6">
                    <a:lumMod val="50000"/>
                  </a:schemeClr>
                </a:solidFill>
                <a:ea typeface="MS PGothic" pitchFamily="34" charset="-128"/>
                <a:cs typeface="Arial" panose="020B0604020202020204" pitchFamily="34" charset="0"/>
              </a:rPr>
              <a:t>AURA Medical AUTO</a:t>
            </a:r>
          </a:p>
          <a:p>
            <a:pPr algn="ctr" defTabSz="912813" eaLnBrk="1" fontAlgn="auto" hangingPunct="1">
              <a:spcBef>
                <a:spcPts val="0"/>
              </a:spcBef>
              <a:spcAft>
                <a:spcPts val="0"/>
              </a:spcAft>
              <a:defRPr/>
            </a:pPr>
            <a:r>
              <a:rPr lang="en-US" sz="600" b="1" i="1" kern="0" dirty="0" smtClean="0">
                <a:solidFill>
                  <a:schemeClr val="accent6">
                    <a:lumMod val="50000"/>
                  </a:schemeClr>
                </a:solidFill>
                <a:ea typeface="MS PGothic" pitchFamily="34" charset="-128"/>
                <a:cs typeface="Arial" panose="020B0604020202020204" pitchFamily="34" charset="0"/>
              </a:rPr>
              <a:t>Underwriting</a:t>
            </a:r>
          </a:p>
        </p:txBody>
      </p:sp>
      <p:sp>
        <p:nvSpPr>
          <p:cNvPr id="276" name="Rounded Rectangle 275"/>
          <p:cNvSpPr/>
          <p:nvPr/>
        </p:nvSpPr>
        <p:spPr bwMode="auto">
          <a:xfrm>
            <a:off x="1598833" y="2881871"/>
            <a:ext cx="1101361" cy="1668712"/>
          </a:xfrm>
          <a:prstGeom prst="roundRect">
            <a:avLst>
              <a:gd name="adj" fmla="val 5573"/>
            </a:avLst>
          </a:prstGeom>
          <a:solidFill>
            <a:schemeClr val="bg1">
              <a:lumMod val="20000"/>
              <a:lumOff val="80000"/>
            </a:schemeClr>
          </a:solidFill>
          <a:ln w="19050" cap="flat" cmpd="sng" algn="ctr">
            <a:solidFill>
              <a:schemeClr val="bg1">
                <a:lumMod val="50000"/>
              </a:schemeClr>
            </a:solidFill>
            <a:prstDash val="solid"/>
            <a:round/>
            <a:headEnd type="none" w="med" len="med"/>
            <a:tailEnd type="none" w="med" len="med"/>
          </a:ln>
          <a:effectLst/>
        </p:spPr>
        <p:txBody>
          <a:bodyPr vert="horz" wrap="none" lIns="0" tIns="0" rIns="0" bIns="0" numCol="1" rtlCol="0" anchor="t" anchorCtr="0" compatLnSpc="1">
            <a:prstTxWarp prst="textNoShape">
              <a:avLst/>
            </a:prstTxWarp>
          </a:bodyPr>
          <a:lstStyle/>
          <a:p>
            <a:pPr algn="ctr" defTabSz="912813" eaLnBrk="1" fontAlgn="auto" hangingPunct="1">
              <a:spcBef>
                <a:spcPts val="0"/>
              </a:spcBef>
              <a:spcAft>
                <a:spcPts val="0"/>
              </a:spcAft>
              <a:defRPr/>
            </a:pPr>
            <a:r>
              <a:rPr lang="en-US" sz="700" b="1" i="1" kern="0" dirty="0" smtClean="0">
                <a:solidFill>
                  <a:schemeClr val="accent2">
                    <a:lumMod val="50000"/>
                  </a:schemeClr>
                </a:solidFill>
                <a:ea typeface="MS PGothic" pitchFamily="34" charset="-128"/>
                <a:cs typeface="Arial" panose="020B0604020202020204" pitchFamily="34" charset="0"/>
              </a:rPr>
              <a:t>Claims</a:t>
            </a:r>
            <a:endParaRPr lang="en-US" sz="600" b="1" i="1" kern="0" dirty="0" smtClean="0">
              <a:solidFill>
                <a:schemeClr val="accent2">
                  <a:lumMod val="50000"/>
                </a:schemeClr>
              </a:solidFill>
              <a:ea typeface="MS PGothic" pitchFamily="34" charset="-128"/>
              <a:cs typeface="Arial" panose="020B0604020202020204" pitchFamily="34" charset="0"/>
            </a:endParaRPr>
          </a:p>
        </p:txBody>
      </p:sp>
      <p:sp>
        <p:nvSpPr>
          <p:cNvPr id="277" name="Rounded Rectangle 276"/>
          <p:cNvSpPr/>
          <p:nvPr/>
        </p:nvSpPr>
        <p:spPr bwMode="auto">
          <a:xfrm>
            <a:off x="1646130" y="3167110"/>
            <a:ext cx="1006767" cy="288959"/>
          </a:xfrm>
          <a:prstGeom prst="roundRect">
            <a:avLst>
              <a:gd name="adj" fmla="val 7781"/>
            </a:avLst>
          </a:prstGeom>
          <a:noFill/>
          <a:ln w="19050" cap="flat" cmpd="sng" algn="ctr">
            <a:solidFill>
              <a:schemeClr val="bg1">
                <a:lumMod val="5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defTabSz="912813" eaLnBrk="1" fontAlgn="auto" hangingPunct="1">
              <a:spcBef>
                <a:spcPts val="0"/>
              </a:spcBef>
              <a:spcAft>
                <a:spcPts val="0"/>
              </a:spcAft>
              <a:defRPr/>
            </a:pPr>
            <a:r>
              <a:rPr lang="en-US" sz="600" b="1" i="1" kern="0" dirty="0" smtClean="0">
                <a:solidFill>
                  <a:schemeClr val="accent6">
                    <a:lumMod val="50000"/>
                  </a:schemeClr>
                </a:solidFill>
                <a:ea typeface="MS PGothic" pitchFamily="34" charset="-128"/>
                <a:cs typeface="Arial" panose="020B0604020202020204" pitchFamily="34" charset="0"/>
              </a:rPr>
              <a:t>LIFE Claim</a:t>
            </a:r>
          </a:p>
          <a:p>
            <a:pPr algn="ctr" defTabSz="912813" eaLnBrk="1" fontAlgn="auto" hangingPunct="1">
              <a:spcBef>
                <a:spcPts val="0"/>
              </a:spcBef>
              <a:spcAft>
                <a:spcPts val="0"/>
              </a:spcAft>
              <a:defRPr/>
            </a:pPr>
            <a:r>
              <a:rPr lang="en-US" sz="600" b="1" i="1" kern="0" dirty="0" smtClean="0">
                <a:solidFill>
                  <a:schemeClr val="accent6">
                    <a:lumMod val="50000"/>
                  </a:schemeClr>
                </a:solidFill>
                <a:ea typeface="MS PGothic" pitchFamily="34" charset="-128"/>
                <a:cs typeface="Arial" panose="020B0604020202020204" pitchFamily="34" charset="0"/>
              </a:rPr>
              <a:t>(FileNet/WFI)</a:t>
            </a:r>
          </a:p>
        </p:txBody>
      </p:sp>
      <p:sp>
        <p:nvSpPr>
          <p:cNvPr id="278" name="Rounded Rectangle 277"/>
          <p:cNvSpPr/>
          <p:nvPr/>
        </p:nvSpPr>
        <p:spPr bwMode="auto">
          <a:xfrm>
            <a:off x="1646130" y="3508366"/>
            <a:ext cx="1006767" cy="288959"/>
          </a:xfrm>
          <a:prstGeom prst="roundRect">
            <a:avLst>
              <a:gd name="adj" fmla="val 7781"/>
            </a:avLst>
          </a:prstGeom>
          <a:noFill/>
          <a:ln w="19050" cap="flat" cmpd="sng" algn="ctr">
            <a:solidFill>
              <a:schemeClr val="bg1">
                <a:lumMod val="5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defTabSz="912813" eaLnBrk="1" fontAlgn="auto" hangingPunct="1">
              <a:spcBef>
                <a:spcPts val="0"/>
              </a:spcBef>
              <a:spcAft>
                <a:spcPts val="0"/>
              </a:spcAft>
              <a:defRPr/>
            </a:pPr>
            <a:r>
              <a:rPr lang="en-US" sz="600" b="1" i="1" kern="0" dirty="0" smtClean="0">
                <a:solidFill>
                  <a:schemeClr val="bg2">
                    <a:lumMod val="50000"/>
                  </a:schemeClr>
                </a:solidFill>
                <a:ea typeface="MS PGothic" pitchFamily="34" charset="-128"/>
                <a:cs typeface="Arial" panose="020B0604020202020204" pitchFamily="34" charset="0"/>
              </a:rPr>
              <a:t>P&amp;C Claim</a:t>
            </a:r>
          </a:p>
          <a:p>
            <a:pPr algn="ctr" defTabSz="912813" eaLnBrk="1" fontAlgn="auto" hangingPunct="1">
              <a:spcBef>
                <a:spcPts val="0"/>
              </a:spcBef>
              <a:spcAft>
                <a:spcPts val="0"/>
              </a:spcAft>
              <a:defRPr/>
            </a:pPr>
            <a:r>
              <a:rPr lang="en-US" sz="600" b="1" i="1" kern="0" dirty="0" smtClean="0">
                <a:solidFill>
                  <a:schemeClr val="bg2">
                    <a:lumMod val="50000"/>
                  </a:schemeClr>
                </a:solidFill>
                <a:ea typeface="MS PGothic" pitchFamily="34" charset="-128"/>
                <a:cs typeface="Arial" panose="020B0604020202020204" pitchFamily="34" charset="0"/>
              </a:rPr>
              <a:t>(Guidewire)</a:t>
            </a:r>
          </a:p>
        </p:txBody>
      </p:sp>
      <p:sp>
        <p:nvSpPr>
          <p:cNvPr id="279" name="Rounded Rectangle 278"/>
          <p:cNvSpPr/>
          <p:nvPr/>
        </p:nvSpPr>
        <p:spPr bwMode="auto">
          <a:xfrm>
            <a:off x="1646130" y="3849622"/>
            <a:ext cx="1006767" cy="288959"/>
          </a:xfrm>
          <a:prstGeom prst="roundRect">
            <a:avLst>
              <a:gd name="adj" fmla="val 7781"/>
            </a:avLst>
          </a:prstGeom>
          <a:solidFill>
            <a:schemeClr val="bg1">
              <a:lumMod val="50000"/>
            </a:schemeClr>
          </a:solidFill>
          <a:ln w="19050" cap="flat" cmpd="sng" algn="ctr">
            <a:solidFill>
              <a:schemeClr val="bg1">
                <a:lumMod val="5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defTabSz="912813" eaLnBrk="1" fontAlgn="auto" hangingPunct="1">
              <a:spcBef>
                <a:spcPts val="0"/>
              </a:spcBef>
              <a:spcAft>
                <a:spcPts val="0"/>
              </a:spcAft>
              <a:defRPr/>
            </a:pPr>
            <a:r>
              <a:rPr lang="en-US" sz="700" b="1" i="1" kern="0" dirty="0" smtClean="0">
                <a:solidFill>
                  <a:schemeClr val="bg1"/>
                </a:solidFill>
                <a:ea typeface="MS PGothic" pitchFamily="34" charset="-128"/>
                <a:cs typeface="Arial" panose="020B0604020202020204" pitchFamily="34" charset="0"/>
              </a:rPr>
              <a:t>Health / Group</a:t>
            </a:r>
          </a:p>
          <a:p>
            <a:pPr algn="ctr" defTabSz="912813" eaLnBrk="1" fontAlgn="auto" hangingPunct="1">
              <a:spcBef>
                <a:spcPts val="0"/>
              </a:spcBef>
              <a:spcAft>
                <a:spcPts val="0"/>
              </a:spcAft>
              <a:defRPr/>
            </a:pPr>
            <a:r>
              <a:rPr lang="en-US" sz="700" b="1" i="1" kern="0" dirty="0" smtClean="0">
                <a:solidFill>
                  <a:schemeClr val="bg1"/>
                </a:solidFill>
                <a:ea typeface="MS PGothic" pitchFamily="34" charset="-128"/>
                <a:cs typeface="Arial" panose="020B0604020202020204" pitchFamily="34" charset="0"/>
              </a:rPr>
              <a:t>(TBD: FINEOS)</a:t>
            </a:r>
          </a:p>
        </p:txBody>
      </p:sp>
      <p:sp>
        <p:nvSpPr>
          <p:cNvPr id="280" name="Rounded Rectangle 279"/>
          <p:cNvSpPr/>
          <p:nvPr/>
        </p:nvSpPr>
        <p:spPr bwMode="auto">
          <a:xfrm>
            <a:off x="777799" y="2881871"/>
            <a:ext cx="753581" cy="1668712"/>
          </a:xfrm>
          <a:prstGeom prst="roundRect">
            <a:avLst>
              <a:gd name="adj" fmla="val 8476"/>
            </a:avLst>
          </a:prstGeom>
          <a:noFill/>
          <a:ln w="19050" cap="flat" cmpd="sng" algn="ctr">
            <a:solidFill>
              <a:schemeClr val="bg1">
                <a:lumMod val="50000"/>
              </a:schemeClr>
            </a:solidFill>
            <a:prstDash val="solid"/>
            <a:round/>
            <a:headEnd type="none" w="med" len="med"/>
            <a:tailEnd type="none" w="med" len="med"/>
          </a:ln>
          <a:effectLst/>
        </p:spPr>
        <p:txBody>
          <a:bodyPr vert="horz" wrap="none" lIns="0" tIns="0" rIns="0" bIns="0" numCol="1" rtlCol="0" anchor="t" anchorCtr="0" compatLnSpc="1">
            <a:prstTxWarp prst="textNoShape">
              <a:avLst/>
            </a:prstTxWarp>
          </a:bodyPr>
          <a:lstStyle/>
          <a:p>
            <a:pPr algn="ctr" defTabSz="912813" eaLnBrk="1" fontAlgn="auto" hangingPunct="1">
              <a:spcBef>
                <a:spcPts val="0"/>
              </a:spcBef>
              <a:spcAft>
                <a:spcPts val="0"/>
              </a:spcAft>
              <a:defRPr/>
            </a:pPr>
            <a:r>
              <a:rPr lang="en-US" sz="700" b="1" i="1" kern="0" dirty="0" smtClean="0">
                <a:solidFill>
                  <a:schemeClr val="tx2">
                    <a:lumMod val="90000"/>
                    <a:lumOff val="10000"/>
                  </a:schemeClr>
                </a:solidFill>
                <a:ea typeface="MS PGothic" pitchFamily="34" charset="-128"/>
                <a:cs typeface="Arial" panose="020B0604020202020204" pitchFamily="34" charset="0"/>
              </a:rPr>
              <a:t>FAST IT</a:t>
            </a:r>
            <a:br>
              <a:rPr lang="en-US" sz="700" b="1" i="1" kern="0" dirty="0" smtClean="0">
                <a:solidFill>
                  <a:schemeClr val="tx2">
                    <a:lumMod val="90000"/>
                    <a:lumOff val="10000"/>
                  </a:schemeClr>
                </a:solidFill>
                <a:ea typeface="MS PGothic" pitchFamily="34" charset="-128"/>
                <a:cs typeface="Arial" panose="020B0604020202020204" pitchFamily="34" charset="0"/>
              </a:rPr>
            </a:br>
            <a:r>
              <a:rPr lang="en-US" sz="700" b="1" i="1" kern="0" dirty="0" smtClean="0">
                <a:solidFill>
                  <a:schemeClr val="tx2">
                    <a:lumMod val="90000"/>
                    <a:lumOff val="10000"/>
                  </a:schemeClr>
                </a:solidFill>
                <a:ea typeface="MS PGothic" pitchFamily="34" charset="-128"/>
                <a:cs typeface="Arial" panose="020B0604020202020204" pitchFamily="34" charset="0"/>
              </a:rPr>
              <a:t>Platform</a:t>
            </a:r>
          </a:p>
          <a:p>
            <a:pPr algn="ctr" defTabSz="912813" eaLnBrk="1" fontAlgn="auto" hangingPunct="1">
              <a:spcBef>
                <a:spcPts val="0"/>
              </a:spcBef>
              <a:spcAft>
                <a:spcPts val="0"/>
              </a:spcAft>
              <a:defRPr/>
            </a:pPr>
            <a:r>
              <a:rPr lang="en-US" sz="700" b="1" i="1" kern="0" dirty="0" smtClean="0">
                <a:solidFill>
                  <a:schemeClr val="tx2">
                    <a:lumMod val="90000"/>
                    <a:lumOff val="10000"/>
                  </a:schemeClr>
                </a:solidFill>
                <a:ea typeface="MS PGothic" pitchFamily="34" charset="-128"/>
                <a:cs typeface="Arial" panose="020B0604020202020204" pitchFamily="34" charset="0"/>
              </a:rPr>
              <a:t>BB1</a:t>
            </a:r>
          </a:p>
        </p:txBody>
      </p:sp>
      <p:sp>
        <p:nvSpPr>
          <p:cNvPr id="281" name="Rounded Rectangle 280"/>
          <p:cNvSpPr/>
          <p:nvPr/>
        </p:nvSpPr>
        <p:spPr bwMode="auto">
          <a:xfrm>
            <a:off x="847681" y="3237832"/>
            <a:ext cx="613816" cy="172726"/>
          </a:xfrm>
          <a:prstGeom prst="roundRect">
            <a:avLst>
              <a:gd name="adj" fmla="val 6771"/>
            </a:avLst>
          </a:prstGeom>
          <a:noFill/>
          <a:ln w="6350" cap="flat" cmpd="sng" algn="ctr">
            <a:solidFill>
              <a:schemeClr val="bg1">
                <a:lumMod val="5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defTabSz="912813" eaLnBrk="1" fontAlgn="auto" hangingPunct="1">
              <a:spcBef>
                <a:spcPts val="0"/>
              </a:spcBef>
              <a:spcAft>
                <a:spcPts val="0"/>
              </a:spcAft>
              <a:defRPr/>
            </a:pPr>
            <a:r>
              <a:rPr lang="en-US" sz="600" b="1" i="1" kern="0" dirty="0" smtClean="0">
                <a:solidFill>
                  <a:schemeClr val="accent6">
                    <a:lumMod val="50000"/>
                  </a:schemeClr>
                </a:solidFill>
                <a:ea typeface="MS PGothic" pitchFamily="34" charset="-128"/>
                <a:cs typeface="Arial" panose="020B0604020202020204" pitchFamily="34" charset="0"/>
              </a:rPr>
              <a:t>AXA.xx</a:t>
            </a:r>
          </a:p>
          <a:p>
            <a:pPr algn="ctr" defTabSz="912813" eaLnBrk="1" fontAlgn="auto" hangingPunct="1">
              <a:spcBef>
                <a:spcPts val="0"/>
              </a:spcBef>
              <a:spcAft>
                <a:spcPts val="0"/>
              </a:spcAft>
              <a:defRPr/>
            </a:pPr>
            <a:r>
              <a:rPr lang="en-US" sz="600" b="1" i="1" kern="0" dirty="0" smtClean="0">
                <a:solidFill>
                  <a:schemeClr val="accent6">
                    <a:lumMod val="50000"/>
                  </a:schemeClr>
                </a:solidFill>
                <a:ea typeface="MS PGothic" pitchFamily="34" charset="-128"/>
                <a:cs typeface="Arial" panose="020B0604020202020204" pitchFamily="34" charset="0"/>
              </a:rPr>
              <a:t>Contento</a:t>
            </a:r>
          </a:p>
        </p:txBody>
      </p:sp>
      <p:sp>
        <p:nvSpPr>
          <p:cNvPr id="282" name="Rounded Rectangle 281"/>
          <p:cNvSpPr/>
          <p:nvPr/>
        </p:nvSpPr>
        <p:spPr bwMode="auto">
          <a:xfrm>
            <a:off x="847681" y="3453447"/>
            <a:ext cx="613816" cy="172726"/>
          </a:xfrm>
          <a:prstGeom prst="roundRect">
            <a:avLst>
              <a:gd name="adj" fmla="val 6771"/>
            </a:avLst>
          </a:prstGeom>
          <a:noFill/>
          <a:ln w="6350" cap="flat" cmpd="sng" algn="ctr">
            <a:solidFill>
              <a:schemeClr val="bg1">
                <a:lumMod val="5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defTabSz="912813" eaLnBrk="1" fontAlgn="auto" hangingPunct="1">
              <a:spcBef>
                <a:spcPts val="0"/>
              </a:spcBef>
              <a:spcAft>
                <a:spcPts val="0"/>
              </a:spcAft>
              <a:defRPr/>
            </a:pPr>
            <a:r>
              <a:rPr lang="en-US" sz="600" b="1" i="1" kern="0" dirty="0" smtClean="0">
                <a:solidFill>
                  <a:schemeClr val="accent6">
                    <a:lumMod val="50000"/>
                  </a:schemeClr>
                </a:solidFill>
                <a:ea typeface="MS PGothic" pitchFamily="34" charset="-128"/>
                <a:cs typeface="Arial" panose="020B0604020202020204" pitchFamily="34" charset="0"/>
              </a:rPr>
              <a:t>Mobile Factory</a:t>
            </a:r>
          </a:p>
        </p:txBody>
      </p:sp>
      <p:sp>
        <p:nvSpPr>
          <p:cNvPr id="283" name="Rounded Rectangle 282"/>
          <p:cNvSpPr/>
          <p:nvPr/>
        </p:nvSpPr>
        <p:spPr bwMode="auto">
          <a:xfrm>
            <a:off x="847681" y="3669062"/>
            <a:ext cx="613816" cy="172726"/>
          </a:xfrm>
          <a:prstGeom prst="roundRect">
            <a:avLst>
              <a:gd name="adj" fmla="val 6771"/>
            </a:avLst>
          </a:prstGeom>
          <a:noFill/>
          <a:ln w="6350" cap="flat" cmpd="sng" algn="ctr">
            <a:solidFill>
              <a:schemeClr val="bg1">
                <a:lumMod val="50000"/>
              </a:schemeClr>
            </a:solidFill>
            <a:prstDash val="dash"/>
            <a:round/>
            <a:headEnd type="none" w="med" len="med"/>
            <a:tailEnd type="none" w="med" len="med"/>
          </a:ln>
          <a:effectLst/>
        </p:spPr>
        <p:txBody>
          <a:bodyPr vert="horz" wrap="none" lIns="0" tIns="0" rIns="0" bIns="0" numCol="1" rtlCol="0" anchor="ctr" anchorCtr="0" compatLnSpc="1">
            <a:prstTxWarp prst="textNoShape">
              <a:avLst/>
            </a:prstTxWarp>
          </a:bodyPr>
          <a:lstStyle/>
          <a:p>
            <a:pPr algn="ctr" defTabSz="912813" eaLnBrk="1" fontAlgn="auto" hangingPunct="1">
              <a:spcBef>
                <a:spcPts val="0"/>
              </a:spcBef>
              <a:spcAft>
                <a:spcPts val="0"/>
              </a:spcAft>
              <a:defRPr/>
            </a:pPr>
            <a:r>
              <a:rPr lang="en-US" sz="600" b="1" i="1" kern="0" dirty="0" err="1" smtClean="0">
                <a:solidFill>
                  <a:schemeClr val="accent6">
                    <a:lumMod val="50000"/>
                  </a:schemeClr>
                </a:solidFill>
                <a:ea typeface="MS PGothic" pitchFamily="34" charset="-128"/>
                <a:cs typeface="Arial" panose="020B0604020202020204" pitchFamily="34" charset="0"/>
              </a:rPr>
              <a:t>BlueMIX</a:t>
            </a:r>
            <a:endParaRPr lang="en-US" sz="600" b="1" i="1" kern="0" dirty="0" smtClean="0">
              <a:solidFill>
                <a:schemeClr val="accent6">
                  <a:lumMod val="50000"/>
                </a:schemeClr>
              </a:solidFill>
              <a:ea typeface="MS PGothic" pitchFamily="34" charset="-128"/>
              <a:cs typeface="Arial" panose="020B0604020202020204" pitchFamily="34" charset="0"/>
            </a:endParaRPr>
          </a:p>
        </p:txBody>
      </p:sp>
      <p:sp>
        <p:nvSpPr>
          <p:cNvPr id="284" name="Rounded Rectangle 283"/>
          <p:cNvSpPr/>
          <p:nvPr/>
        </p:nvSpPr>
        <p:spPr bwMode="auto">
          <a:xfrm>
            <a:off x="847681" y="3884677"/>
            <a:ext cx="613816" cy="172726"/>
          </a:xfrm>
          <a:prstGeom prst="roundRect">
            <a:avLst>
              <a:gd name="adj" fmla="val 14019"/>
            </a:avLst>
          </a:prstGeom>
          <a:noFill/>
          <a:ln w="12700" cap="flat" cmpd="sng" algn="ctr">
            <a:solidFill>
              <a:schemeClr val="bg1">
                <a:lumMod val="5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defTabSz="912813" eaLnBrk="1" fontAlgn="auto" hangingPunct="1">
              <a:spcBef>
                <a:spcPts val="0"/>
              </a:spcBef>
              <a:spcAft>
                <a:spcPts val="0"/>
              </a:spcAft>
              <a:defRPr/>
            </a:pPr>
            <a:r>
              <a:rPr lang="en-US" sz="600" b="1" i="1" kern="0" dirty="0" smtClean="0">
                <a:solidFill>
                  <a:schemeClr val="accent6">
                    <a:lumMod val="50000"/>
                  </a:schemeClr>
                </a:solidFill>
                <a:ea typeface="MS PGothic" pitchFamily="34" charset="-128"/>
                <a:cs typeface="Arial" panose="020B0604020202020204" pitchFamily="34" charset="0"/>
              </a:rPr>
              <a:t>Java </a:t>
            </a:r>
            <a:r>
              <a:rPr lang="en-US" sz="600" b="1" i="1" kern="0" dirty="0" err="1" smtClean="0">
                <a:solidFill>
                  <a:schemeClr val="accent6">
                    <a:lumMod val="50000"/>
                  </a:schemeClr>
                </a:solidFill>
                <a:ea typeface="MS PGothic" pitchFamily="34" charset="-128"/>
                <a:cs typeface="Arial" panose="020B0604020202020204" pitchFamily="34" charset="0"/>
              </a:rPr>
              <a:t>OpenShift</a:t>
            </a:r>
            <a:endParaRPr lang="en-US" sz="600" b="1" i="1" kern="0" dirty="0" smtClean="0">
              <a:solidFill>
                <a:schemeClr val="accent6">
                  <a:lumMod val="50000"/>
                </a:schemeClr>
              </a:solidFill>
              <a:ea typeface="MS PGothic" pitchFamily="34" charset="-128"/>
              <a:cs typeface="Arial" panose="020B0604020202020204" pitchFamily="34" charset="0"/>
            </a:endParaRPr>
          </a:p>
        </p:txBody>
      </p:sp>
      <p:sp>
        <p:nvSpPr>
          <p:cNvPr id="285" name="Rounded Rectangle 284"/>
          <p:cNvSpPr/>
          <p:nvPr/>
        </p:nvSpPr>
        <p:spPr bwMode="auto">
          <a:xfrm>
            <a:off x="847681" y="4100292"/>
            <a:ext cx="613816" cy="172726"/>
          </a:xfrm>
          <a:prstGeom prst="roundRect">
            <a:avLst>
              <a:gd name="adj" fmla="val 6771"/>
            </a:avLst>
          </a:prstGeom>
          <a:noFill/>
          <a:ln w="12700" cap="flat" cmpd="sng" algn="ctr">
            <a:solidFill>
              <a:schemeClr val="bg1">
                <a:lumMod val="50000"/>
              </a:schemeClr>
            </a:solidFill>
            <a:prstDash val="dash"/>
            <a:round/>
            <a:headEnd type="none" w="med" len="med"/>
            <a:tailEnd type="none" w="med" len="med"/>
          </a:ln>
          <a:effectLst/>
        </p:spPr>
        <p:txBody>
          <a:bodyPr vert="horz" wrap="none" lIns="0" tIns="0" rIns="0" bIns="0" numCol="1" rtlCol="0" anchor="ctr" anchorCtr="0" compatLnSpc="1">
            <a:prstTxWarp prst="textNoShape">
              <a:avLst/>
            </a:prstTxWarp>
          </a:bodyPr>
          <a:lstStyle/>
          <a:p>
            <a:pPr algn="ctr" defTabSz="912813" eaLnBrk="1" fontAlgn="auto" hangingPunct="1">
              <a:spcBef>
                <a:spcPts val="0"/>
              </a:spcBef>
              <a:spcAft>
                <a:spcPts val="0"/>
              </a:spcAft>
              <a:defRPr/>
            </a:pPr>
            <a:r>
              <a:rPr lang="en-US" sz="600" b="1" i="1" kern="0" dirty="0" smtClean="0">
                <a:solidFill>
                  <a:schemeClr val="accent6">
                    <a:lumMod val="50000"/>
                  </a:schemeClr>
                </a:solidFill>
                <a:ea typeface="MS PGothic" pitchFamily="34" charset="-128"/>
                <a:cs typeface="Arial" panose="020B0604020202020204" pitchFamily="34" charset="0"/>
              </a:rPr>
              <a:t>PHP/GOOGLE</a:t>
            </a:r>
          </a:p>
        </p:txBody>
      </p:sp>
      <p:sp>
        <p:nvSpPr>
          <p:cNvPr id="286" name="Rounded Rectangle 285"/>
          <p:cNvSpPr/>
          <p:nvPr/>
        </p:nvSpPr>
        <p:spPr bwMode="auto">
          <a:xfrm>
            <a:off x="847681" y="4315907"/>
            <a:ext cx="613816" cy="172726"/>
          </a:xfrm>
          <a:prstGeom prst="roundRect">
            <a:avLst>
              <a:gd name="adj" fmla="val 14743"/>
            </a:avLst>
          </a:prstGeom>
          <a:noFill/>
          <a:ln w="12700" cap="flat" cmpd="sng" algn="ctr">
            <a:solidFill>
              <a:schemeClr val="bg1">
                <a:lumMod val="5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defTabSz="912813" eaLnBrk="1" fontAlgn="auto" hangingPunct="1">
              <a:spcBef>
                <a:spcPts val="0"/>
              </a:spcBef>
              <a:spcAft>
                <a:spcPts val="0"/>
              </a:spcAft>
              <a:defRPr/>
            </a:pPr>
            <a:r>
              <a:rPr lang="en-US" sz="600" b="1" i="1" kern="0" dirty="0" smtClean="0">
                <a:solidFill>
                  <a:schemeClr val="accent6">
                    <a:lumMod val="50000"/>
                  </a:schemeClr>
                </a:solidFill>
                <a:ea typeface="MS PGothic" pitchFamily="34" charset="-128"/>
                <a:cs typeface="Arial" panose="020B0604020202020204" pitchFamily="34" charset="0"/>
              </a:rPr>
              <a:t>Java Script</a:t>
            </a:r>
          </a:p>
        </p:txBody>
      </p:sp>
      <p:sp>
        <p:nvSpPr>
          <p:cNvPr id="287" name="Rectangle 286"/>
          <p:cNvSpPr/>
          <p:nvPr/>
        </p:nvSpPr>
        <p:spPr>
          <a:xfrm>
            <a:off x="820745" y="2483820"/>
            <a:ext cx="2451858" cy="161644"/>
          </a:xfrm>
          <a:prstGeom prst="rect">
            <a:avLst/>
          </a:prstGeom>
          <a:noFill/>
          <a:ln w="6350">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700" dirty="0" smtClean="0">
                <a:solidFill>
                  <a:schemeClr val="bg1">
                    <a:lumMod val="50000"/>
                  </a:schemeClr>
                </a:solidFill>
              </a:rPr>
              <a:t>EIP -SoftwareAG.WebMethod</a:t>
            </a:r>
            <a:endParaRPr lang="en-US" sz="700" dirty="0">
              <a:solidFill>
                <a:schemeClr val="bg1">
                  <a:lumMod val="50000"/>
                </a:schemeClr>
              </a:solidFill>
            </a:endParaRPr>
          </a:p>
        </p:txBody>
      </p:sp>
      <p:sp>
        <p:nvSpPr>
          <p:cNvPr id="288" name="Rounded Rectangle 287"/>
          <p:cNvSpPr/>
          <p:nvPr/>
        </p:nvSpPr>
        <p:spPr bwMode="auto">
          <a:xfrm>
            <a:off x="5990989" y="868335"/>
            <a:ext cx="823526" cy="217575"/>
          </a:xfrm>
          <a:prstGeom prst="roundRect">
            <a:avLst>
              <a:gd name="adj" fmla="val 10654"/>
            </a:avLst>
          </a:prstGeom>
          <a:solidFill>
            <a:srgbClr val="4B91CD">
              <a:lumMod val="50000"/>
            </a:srgb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algn="ctr" eaLnBrk="1" fontAlgn="auto" hangingPunct="1">
              <a:spcBef>
                <a:spcPts val="0"/>
              </a:spcBef>
              <a:spcAft>
                <a:spcPts val="0"/>
              </a:spcAft>
              <a:defRPr/>
            </a:pPr>
            <a:r>
              <a:rPr lang="en-US" altLang="ko-KR" sz="800" i="1" kern="0">
                <a:solidFill>
                  <a:srgbClr val="4B91CD">
                    <a:lumMod val="20000"/>
                    <a:lumOff val="80000"/>
                  </a:srgbClr>
                </a:solidFill>
                <a:cs typeface="Arial" panose="020B0604020202020204" pitchFamily="34" charset="0"/>
              </a:rPr>
              <a:t>Provider</a:t>
            </a:r>
            <a:endParaRPr lang="en-US" altLang="ko-KR" sz="800" i="1" kern="0" dirty="0">
              <a:solidFill>
                <a:srgbClr val="4B91CD">
                  <a:lumMod val="20000"/>
                  <a:lumOff val="80000"/>
                </a:srgbClr>
              </a:solidFill>
              <a:cs typeface="Arial" panose="020B0604020202020204" pitchFamily="34" charset="0"/>
            </a:endParaRPr>
          </a:p>
        </p:txBody>
      </p:sp>
      <p:sp>
        <p:nvSpPr>
          <p:cNvPr id="290" name="Rounded Rectangle 289"/>
          <p:cNvSpPr/>
          <p:nvPr/>
        </p:nvSpPr>
        <p:spPr bwMode="auto">
          <a:xfrm>
            <a:off x="6040156" y="1206439"/>
            <a:ext cx="725192" cy="150223"/>
          </a:xfrm>
          <a:prstGeom prst="roundRect">
            <a:avLst>
              <a:gd name="adj" fmla="val 17720"/>
            </a:avLst>
          </a:prstGeom>
          <a:solidFill>
            <a:schemeClr val="bg1">
              <a:lumMod val="50000"/>
            </a:schemeClr>
          </a:solidFill>
          <a:ln w="6350" cap="flat" cmpd="sng" algn="ctr">
            <a:solidFill>
              <a:schemeClr val="bg1">
                <a:lumMod val="5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defTabSz="912813" eaLnBrk="1" fontAlgn="auto" hangingPunct="1">
              <a:spcBef>
                <a:spcPts val="0"/>
              </a:spcBef>
              <a:spcAft>
                <a:spcPts val="0"/>
              </a:spcAft>
              <a:defRPr/>
            </a:pPr>
            <a:r>
              <a:rPr lang="en-US" sz="600" b="1" i="1" kern="0" dirty="0" smtClean="0">
                <a:solidFill>
                  <a:schemeClr val="bg1"/>
                </a:solidFill>
                <a:ea typeface="MS PGothic" pitchFamily="34" charset="-128"/>
                <a:cs typeface="Arial" panose="020B0604020202020204" pitchFamily="34" charset="0"/>
              </a:rPr>
              <a:t>Service Provider</a:t>
            </a:r>
          </a:p>
        </p:txBody>
      </p:sp>
      <p:sp>
        <p:nvSpPr>
          <p:cNvPr id="291" name="Rounded Rectangle 290"/>
          <p:cNvSpPr/>
          <p:nvPr/>
        </p:nvSpPr>
        <p:spPr bwMode="auto">
          <a:xfrm>
            <a:off x="6040156" y="1402042"/>
            <a:ext cx="725192" cy="150223"/>
          </a:xfrm>
          <a:prstGeom prst="roundRect">
            <a:avLst>
              <a:gd name="adj" fmla="val 17720"/>
            </a:avLst>
          </a:prstGeom>
          <a:solidFill>
            <a:schemeClr val="bg1">
              <a:lumMod val="50000"/>
            </a:schemeClr>
          </a:solidFill>
          <a:ln w="6350" cap="flat" cmpd="sng" algn="ctr">
            <a:solidFill>
              <a:schemeClr val="bg1">
                <a:lumMod val="5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defTabSz="912813" eaLnBrk="1" fontAlgn="auto" hangingPunct="1">
              <a:spcBef>
                <a:spcPts val="0"/>
              </a:spcBef>
              <a:spcAft>
                <a:spcPts val="0"/>
              </a:spcAft>
              <a:defRPr/>
            </a:pPr>
            <a:r>
              <a:rPr lang="en-US" sz="600" b="1" i="1" kern="0" dirty="0" smtClean="0">
                <a:solidFill>
                  <a:schemeClr val="bg1"/>
                </a:solidFill>
                <a:ea typeface="MS PGothic" pitchFamily="34" charset="-128"/>
                <a:cs typeface="Arial" panose="020B0604020202020204" pitchFamily="34" charset="0"/>
              </a:rPr>
              <a:t>Network Provider</a:t>
            </a:r>
          </a:p>
        </p:txBody>
      </p:sp>
      <p:sp>
        <p:nvSpPr>
          <p:cNvPr id="292" name="Rounded Rectangle 291"/>
          <p:cNvSpPr/>
          <p:nvPr/>
        </p:nvSpPr>
        <p:spPr bwMode="auto">
          <a:xfrm>
            <a:off x="6040156" y="1597645"/>
            <a:ext cx="725192" cy="150223"/>
          </a:xfrm>
          <a:prstGeom prst="roundRect">
            <a:avLst>
              <a:gd name="adj" fmla="val 17720"/>
            </a:avLst>
          </a:prstGeom>
          <a:noFill/>
          <a:ln w="6350" cap="flat" cmpd="sng" algn="ctr">
            <a:solidFill>
              <a:schemeClr val="bg1">
                <a:lumMod val="5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defTabSz="912813" eaLnBrk="1" fontAlgn="auto" hangingPunct="1">
              <a:spcBef>
                <a:spcPts val="0"/>
              </a:spcBef>
              <a:spcAft>
                <a:spcPts val="0"/>
              </a:spcAft>
              <a:defRPr/>
            </a:pPr>
            <a:r>
              <a:rPr lang="en-US" sz="600" b="1" i="1" kern="0" dirty="0" smtClean="0">
                <a:solidFill>
                  <a:schemeClr val="tx2">
                    <a:lumMod val="90000"/>
                    <a:lumOff val="10000"/>
                  </a:schemeClr>
                </a:solidFill>
                <a:ea typeface="MS PGothic" pitchFamily="34" charset="-128"/>
                <a:cs typeface="Arial" panose="020B0604020202020204" pitchFamily="34" charset="0"/>
              </a:rPr>
              <a:t>Corp/Employer</a:t>
            </a:r>
          </a:p>
        </p:txBody>
      </p:sp>
      <p:sp>
        <p:nvSpPr>
          <p:cNvPr id="293" name="Rounded Rectangle 292"/>
          <p:cNvSpPr/>
          <p:nvPr/>
        </p:nvSpPr>
        <p:spPr bwMode="auto">
          <a:xfrm>
            <a:off x="6040156" y="1793248"/>
            <a:ext cx="725192" cy="150223"/>
          </a:xfrm>
          <a:prstGeom prst="roundRect">
            <a:avLst>
              <a:gd name="adj" fmla="val 17720"/>
            </a:avLst>
          </a:prstGeom>
          <a:solidFill>
            <a:schemeClr val="bg1">
              <a:lumMod val="50000"/>
            </a:schemeClr>
          </a:solidFill>
          <a:ln w="6350" cap="flat" cmpd="sng" algn="ctr">
            <a:solidFill>
              <a:schemeClr val="bg1">
                <a:lumMod val="5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defTabSz="912813" eaLnBrk="1" fontAlgn="auto" hangingPunct="1">
              <a:spcBef>
                <a:spcPts val="0"/>
              </a:spcBef>
              <a:spcAft>
                <a:spcPts val="0"/>
              </a:spcAft>
              <a:defRPr/>
            </a:pPr>
            <a:r>
              <a:rPr lang="en-US" sz="600" b="1" i="1" kern="0" dirty="0" smtClean="0">
                <a:solidFill>
                  <a:schemeClr val="bg1"/>
                </a:solidFill>
                <a:ea typeface="MS PGothic" pitchFamily="34" charset="-128"/>
                <a:cs typeface="Arial" panose="020B0604020202020204" pitchFamily="34" charset="0"/>
              </a:rPr>
              <a:t>Panel/Hospital</a:t>
            </a:r>
          </a:p>
        </p:txBody>
      </p:sp>
      <p:sp>
        <p:nvSpPr>
          <p:cNvPr id="294" name="Rounded Rectangle 293"/>
          <p:cNvSpPr/>
          <p:nvPr/>
        </p:nvSpPr>
        <p:spPr bwMode="auto">
          <a:xfrm>
            <a:off x="6040156" y="1988851"/>
            <a:ext cx="725192" cy="201618"/>
          </a:xfrm>
          <a:prstGeom prst="roundRect">
            <a:avLst>
              <a:gd name="adj" fmla="val 17720"/>
            </a:avLst>
          </a:prstGeom>
          <a:solidFill>
            <a:schemeClr val="bg1">
              <a:lumMod val="50000"/>
            </a:schemeClr>
          </a:solidFill>
          <a:ln w="6350" cap="flat" cmpd="sng" algn="ctr">
            <a:no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defTabSz="912813" eaLnBrk="1" fontAlgn="auto" hangingPunct="1">
              <a:spcBef>
                <a:spcPts val="0"/>
              </a:spcBef>
              <a:spcAft>
                <a:spcPts val="0"/>
              </a:spcAft>
              <a:defRPr/>
            </a:pPr>
            <a:r>
              <a:rPr lang="en-US" sz="600" b="1" i="1" kern="0" dirty="0" smtClean="0">
                <a:solidFill>
                  <a:schemeClr val="bg1"/>
                </a:solidFill>
                <a:ea typeface="MS PGothic" pitchFamily="34" charset="-128"/>
                <a:cs typeface="Arial" panose="020B0604020202020204" pitchFamily="34" charset="0"/>
              </a:rPr>
              <a:t>Mobile/WEB</a:t>
            </a:r>
          </a:p>
        </p:txBody>
      </p:sp>
      <p:sp>
        <p:nvSpPr>
          <p:cNvPr id="298" name="TextBox 297"/>
          <p:cNvSpPr txBox="1"/>
          <p:nvPr/>
        </p:nvSpPr>
        <p:spPr>
          <a:xfrm>
            <a:off x="5276394" y="4239772"/>
            <a:ext cx="661553" cy="91014"/>
          </a:xfrm>
          <a:prstGeom prst="rect">
            <a:avLst/>
          </a:prstGeom>
          <a:noFill/>
        </p:spPr>
        <p:txBody>
          <a:bodyPr wrap="square" lIns="0" tIns="0" rIns="0" bIns="0" rtlCol="0">
            <a:spAutoFit/>
          </a:bodyPr>
          <a:lstStyle/>
          <a:p>
            <a:r>
              <a:rPr lang="en-US" sz="600" dirty="0" smtClean="0">
                <a:latin typeface="Arial" pitchFamily="34" charset="0"/>
                <a:cs typeface="Arial" pitchFamily="34" charset="0"/>
              </a:rPr>
              <a:t>[EB – Hong Kong]</a:t>
            </a:r>
          </a:p>
        </p:txBody>
      </p:sp>
      <p:sp>
        <p:nvSpPr>
          <p:cNvPr id="299" name="Left-Right Arrow 298"/>
          <p:cNvSpPr/>
          <p:nvPr/>
        </p:nvSpPr>
        <p:spPr bwMode="auto">
          <a:xfrm rot="16200000">
            <a:off x="2061769" y="4491997"/>
            <a:ext cx="175488" cy="233452"/>
          </a:xfrm>
          <a:prstGeom prst="leftRightArrow">
            <a:avLst>
              <a:gd name="adj1" fmla="val 57836"/>
              <a:gd name="adj2" fmla="val 29625"/>
            </a:avLst>
          </a:prstGeom>
          <a:solidFill>
            <a:srgbClr val="92D050"/>
          </a:solidFill>
          <a:ln w="6350" cap="flat" cmpd="sng" algn="ctr">
            <a:solidFill>
              <a:schemeClr val="bg1">
                <a:lumMod val="5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defTabSz="912813" fontAlgn="auto">
              <a:spcBef>
                <a:spcPts val="0"/>
              </a:spcBef>
              <a:spcAft>
                <a:spcPts val="0"/>
              </a:spcAft>
            </a:pPr>
            <a:endParaRPr lang="en-US" sz="600" i="1" kern="0" dirty="0">
              <a:solidFill>
                <a:schemeClr val="bg1">
                  <a:lumMod val="50000"/>
                </a:schemeClr>
              </a:solidFill>
              <a:ea typeface="MS PGothic" pitchFamily="34" charset="-128"/>
              <a:cs typeface="Arial" panose="020B0604020202020204" pitchFamily="34" charset="0"/>
            </a:endParaRPr>
          </a:p>
        </p:txBody>
      </p:sp>
      <p:sp>
        <p:nvSpPr>
          <p:cNvPr id="211" name="Left-Right Arrow 210"/>
          <p:cNvSpPr/>
          <p:nvPr/>
        </p:nvSpPr>
        <p:spPr bwMode="auto">
          <a:xfrm rot="16200000">
            <a:off x="3961116" y="2246434"/>
            <a:ext cx="175488" cy="233452"/>
          </a:xfrm>
          <a:prstGeom prst="leftRightArrow">
            <a:avLst>
              <a:gd name="adj1" fmla="val 57836"/>
              <a:gd name="adj2" fmla="val 29625"/>
            </a:avLst>
          </a:prstGeom>
          <a:solidFill>
            <a:schemeClr val="bg1">
              <a:lumMod val="20000"/>
              <a:lumOff val="80000"/>
            </a:schemeClr>
          </a:solidFill>
          <a:ln w="6350" cap="flat" cmpd="sng" algn="ctr">
            <a:solidFill>
              <a:schemeClr val="bg1">
                <a:lumMod val="5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defTabSz="912813" eaLnBrk="1" fontAlgn="auto" hangingPunct="1">
              <a:spcBef>
                <a:spcPts val="0"/>
              </a:spcBef>
              <a:spcAft>
                <a:spcPts val="0"/>
              </a:spcAft>
            </a:pPr>
            <a:endParaRPr lang="en-US" sz="600" b="1" i="1" kern="0" dirty="0" smtClean="0">
              <a:solidFill>
                <a:schemeClr val="bg1">
                  <a:lumMod val="50000"/>
                </a:schemeClr>
              </a:solidFill>
              <a:ea typeface="MS PGothic" pitchFamily="34" charset="-128"/>
              <a:cs typeface="Arial" panose="020B0604020202020204" pitchFamily="34" charset="0"/>
            </a:endParaRPr>
          </a:p>
        </p:txBody>
      </p:sp>
      <p:sp>
        <p:nvSpPr>
          <p:cNvPr id="212" name="Left-Right Arrow 211"/>
          <p:cNvSpPr/>
          <p:nvPr/>
        </p:nvSpPr>
        <p:spPr bwMode="auto">
          <a:xfrm rot="16200000">
            <a:off x="5286205" y="2246433"/>
            <a:ext cx="175488" cy="233452"/>
          </a:xfrm>
          <a:prstGeom prst="leftRightArrow">
            <a:avLst>
              <a:gd name="adj1" fmla="val 57836"/>
              <a:gd name="adj2" fmla="val 29625"/>
            </a:avLst>
          </a:prstGeom>
          <a:solidFill>
            <a:schemeClr val="bg1">
              <a:lumMod val="20000"/>
              <a:lumOff val="80000"/>
            </a:schemeClr>
          </a:solidFill>
          <a:ln w="6350" cap="flat" cmpd="sng" algn="ctr">
            <a:solidFill>
              <a:schemeClr val="bg1">
                <a:lumMod val="5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defTabSz="912813" eaLnBrk="1" fontAlgn="auto" hangingPunct="1">
              <a:spcBef>
                <a:spcPts val="0"/>
              </a:spcBef>
              <a:spcAft>
                <a:spcPts val="0"/>
              </a:spcAft>
            </a:pPr>
            <a:endParaRPr lang="en-US" sz="600" b="1" i="1" kern="0" dirty="0" smtClean="0">
              <a:solidFill>
                <a:schemeClr val="bg1">
                  <a:lumMod val="50000"/>
                </a:schemeClr>
              </a:solidFill>
              <a:ea typeface="MS PGothic" pitchFamily="34" charset="-128"/>
              <a:cs typeface="Arial" panose="020B0604020202020204" pitchFamily="34" charset="0"/>
            </a:endParaRPr>
          </a:p>
        </p:txBody>
      </p:sp>
      <p:sp>
        <p:nvSpPr>
          <p:cNvPr id="214" name="Left-Right Arrow 213"/>
          <p:cNvSpPr/>
          <p:nvPr/>
        </p:nvSpPr>
        <p:spPr bwMode="auto">
          <a:xfrm rot="16200000">
            <a:off x="7398636" y="2248167"/>
            <a:ext cx="175488" cy="233452"/>
          </a:xfrm>
          <a:prstGeom prst="leftRightArrow">
            <a:avLst>
              <a:gd name="adj1" fmla="val 57836"/>
              <a:gd name="adj2" fmla="val 29625"/>
            </a:avLst>
          </a:prstGeom>
          <a:solidFill>
            <a:schemeClr val="bg1">
              <a:lumMod val="20000"/>
              <a:lumOff val="80000"/>
            </a:schemeClr>
          </a:solidFill>
          <a:ln w="6350" cap="flat" cmpd="sng" algn="ctr">
            <a:solidFill>
              <a:schemeClr val="bg1">
                <a:lumMod val="5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defTabSz="912813" eaLnBrk="1" fontAlgn="auto" hangingPunct="1">
              <a:spcBef>
                <a:spcPts val="0"/>
              </a:spcBef>
              <a:spcAft>
                <a:spcPts val="0"/>
              </a:spcAft>
            </a:pPr>
            <a:endParaRPr lang="en-US" sz="600" b="1" i="1" kern="0" dirty="0" smtClean="0">
              <a:solidFill>
                <a:schemeClr val="bg1">
                  <a:lumMod val="50000"/>
                </a:schemeClr>
              </a:solidFill>
              <a:ea typeface="MS PGothic" pitchFamily="34" charset="-128"/>
              <a:cs typeface="Arial" panose="020B0604020202020204" pitchFamily="34" charset="0"/>
            </a:endParaRPr>
          </a:p>
        </p:txBody>
      </p:sp>
    </p:spTree>
    <p:extLst>
      <p:ext uri="{BB962C8B-B14F-4D97-AF65-F5344CB8AC3E}">
        <p14:creationId xmlns:p14="http://schemas.microsoft.com/office/powerpoint/2010/main" val="40622711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altLang="ko-KR" dirty="0" smtClean="0"/>
              <a:t>Vertical Architecture</a:t>
            </a:r>
            <a:endParaRPr lang="ko-KR" altLang="en-US" dirty="0"/>
          </a:p>
        </p:txBody>
      </p:sp>
      <p:sp>
        <p:nvSpPr>
          <p:cNvPr id="5" name="Text Placeholder 4"/>
          <p:cNvSpPr>
            <a:spLocks noGrp="1"/>
          </p:cNvSpPr>
          <p:nvPr>
            <p:ph type="body" sz="quarter" idx="13"/>
          </p:nvPr>
        </p:nvSpPr>
        <p:spPr>
          <a:solidFill>
            <a:schemeClr val="bg1">
              <a:lumMod val="95000"/>
            </a:schemeClr>
          </a:solidFill>
          <a:ln>
            <a:noFill/>
          </a:ln>
          <a:effectLst>
            <a:outerShdw blurRad="50800" dist="38100" dir="2700000" algn="tl" rotWithShape="0">
              <a:prstClr val="black">
                <a:alpha val="40000"/>
              </a:prstClr>
            </a:outerShdw>
          </a:effectLst>
        </p:spPr>
        <p:txBody>
          <a:bodyPr vert="horz" lIns="72000" tIns="46800" rIns="72000" bIns="46800" rtlCol="0" anchor="t">
            <a:spAutoFit/>
          </a:bodyPr>
          <a:lstStyle/>
          <a:p>
            <a:pPr marL="0" indent="0">
              <a:buNone/>
            </a:pPr>
            <a:r>
              <a:rPr lang="en-US" altLang="ko-KR" dirty="0"/>
              <a:t>AXA Architecture Framework</a:t>
            </a:r>
            <a:endParaRPr lang="ko-KR" altLang="en-US" dirty="0"/>
          </a:p>
        </p:txBody>
      </p:sp>
      <p:pic>
        <p:nvPicPr>
          <p:cNvPr id="6" name="Picture 2"/>
          <p:cNvPicPr>
            <a:picLocks noChangeAspect="1" noChangeArrowheads="1"/>
          </p:cNvPicPr>
          <p:nvPr/>
        </p:nvPicPr>
        <p:blipFill>
          <a:blip r:embed="rId2" cstate="print">
            <a:extLst>
              <a:ext uri="{28A0092B-C50C-407E-A947-70E740481C1C}">
                <a14:useLocalDpi xmlns:a14="http://schemas.microsoft.com/office/drawing/2010/main"/>
              </a:ext>
            </a:extLst>
          </a:blip>
          <a:srcRect/>
          <a:stretch>
            <a:fillRect/>
          </a:stretch>
        </p:blipFill>
        <p:spPr bwMode="auto">
          <a:xfrm>
            <a:off x="777000" y="1248167"/>
            <a:ext cx="5696487" cy="51663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Freeform 2"/>
          <p:cNvSpPr/>
          <p:nvPr/>
        </p:nvSpPr>
        <p:spPr>
          <a:xfrm>
            <a:off x="5009323" y="1245704"/>
            <a:ext cx="1351390" cy="5155096"/>
          </a:xfrm>
          <a:custGeom>
            <a:avLst/>
            <a:gdLst>
              <a:gd name="connsiteX0" fmla="*/ 0 w 1298713"/>
              <a:gd name="connsiteY0" fmla="*/ 3458818 h 5155096"/>
              <a:gd name="connsiteX1" fmla="*/ 0 w 1298713"/>
              <a:gd name="connsiteY1" fmla="*/ 2173357 h 5155096"/>
              <a:gd name="connsiteX2" fmla="*/ 1298713 w 1298713"/>
              <a:gd name="connsiteY2" fmla="*/ 0 h 5155096"/>
              <a:gd name="connsiteX3" fmla="*/ 1298713 w 1298713"/>
              <a:gd name="connsiteY3" fmla="*/ 5155096 h 5155096"/>
              <a:gd name="connsiteX4" fmla="*/ 0 w 1298713"/>
              <a:gd name="connsiteY4" fmla="*/ 3458818 h 515509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98713" h="5155096">
                <a:moveTo>
                  <a:pt x="0" y="3458818"/>
                </a:moveTo>
                <a:lnTo>
                  <a:pt x="0" y="2173357"/>
                </a:lnTo>
                <a:lnTo>
                  <a:pt x="1298713" y="0"/>
                </a:lnTo>
                <a:lnTo>
                  <a:pt x="1298713" y="5155096"/>
                </a:lnTo>
                <a:lnTo>
                  <a:pt x="0" y="3458818"/>
                </a:lnTo>
                <a:close/>
              </a:path>
            </a:pathLst>
          </a:custGeom>
          <a:gradFill>
            <a:gsLst>
              <a:gs pos="15000">
                <a:srgbClr val="FF0000">
                  <a:alpha val="50000"/>
                </a:srgbClr>
              </a:gs>
              <a:gs pos="100000">
                <a:schemeClr val="bg1"/>
              </a:gs>
            </a:gsLst>
            <a:lin ang="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ko-KR" altLang="en-US"/>
          </a:p>
        </p:txBody>
      </p:sp>
      <p:sp>
        <p:nvSpPr>
          <p:cNvPr id="2" name="Rectangle 1"/>
          <p:cNvSpPr/>
          <p:nvPr/>
        </p:nvSpPr>
        <p:spPr>
          <a:xfrm>
            <a:off x="3151478" y="3415748"/>
            <a:ext cx="1855304" cy="1275522"/>
          </a:xfrm>
          <a:prstGeom prst="rect">
            <a:avLst/>
          </a:prstGeom>
          <a:noFill/>
          <a:ln w="57150">
            <a:solidFill>
              <a:srgbClr val="FF0000"/>
            </a:solidFill>
            <a:prstDash val="sysDot"/>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ko-KR" altLang="en-US"/>
          </a:p>
        </p:txBody>
      </p:sp>
      <p:grpSp>
        <p:nvGrpSpPr>
          <p:cNvPr id="13" name="Group 12"/>
          <p:cNvGrpSpPr/>
          <p:nvPr/>
        </p:nvGrpSpPr>
        <p:grpSpPr>
          <a:xfrm>
            <a:off x="6360713" y="1245704"/>
            <a:ext cx="2769000" cy="5136046"/>
            <a:chOff x="6360713" y="1245704"/>
            <a:chExt cx="2769000" cy="3578088"/>
          </a:xfrm>
          <a:solidFill>
            <a:schemeClr val="bg1"/>
          </a:solidFill>
        </p:grpSpPr>
        <p:sp>
          <p:nvSpPr>
            <p:cNvPr id="7" name="Rectangle 6"/>
            <p:cNvSpPr/>
            <p:nvPr/>
          </p:nvSpPr>
          <p:spPr>
            <a:xfrm>
              <a:off x="6360713" y="1245704"/>
              <a:ext cx="2769000" cy="477078"/>
            </a:xfrm>
            <a:prstGeom prst="rect">
              <a:avLst/>
            </a:prstGeom>
            <a:grp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ko-KR" sz="1200" dirty="0" smtClean="0">
                  <a:solidFill>
                    <a:schemeClr val="tx2"/>
                  </a:solidFill>
                </a:rPr>
                <a:t>Security Vertical</a:t>
              </a:r>
              <a:endParaRPr lang="ko-KR" altLang="en-US" sz="1200" dirty="0">
                <a:solidFill>
                  <a:schemeClr val="tx2"/>
                </a:solidFill>
              </a:endParaRPr>
            </a:p>
          </p:txBody>
        </p:sp>
        <p:sp>
          <p:nvSpPr>
            <p:cNvPr id="8" name="Rectangle 7"/>
            <p:cNvSpPr/>
            <p:nvPr/>
          </p:nvSpPr>
          <p:spPr>
            <a:xfrm>
              <a:off x="6360713" y="1865906"/>
              <a:ext cx="2769000" cy="477078"/>
            </a:xfrm>
            <a:prstGeom prst="rect">
              <a:avLst/>
            </a:prstGeom>
            <a:grp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ko-KR" sz="1200" dirty="0" smtClean="0">
                  <a:solidFill>
                    <a:schemeClr val="tx2"/>
                  </a:solidFill>
                </a:rPr>
                <a:t>Human Interaction Vertical</a:t>
              </a:r>
              <a:endParaRPr lang="ko-KR" altLang="en-US" sz="1200" dirty="0">
                <a:solidFill>
                  <a:schemeClr val="tx2"/>
                </a:solidFill>
              </a:endParaRPr>
            </a:p>
          </p:txBody>
        </p:sp>
        <p:sp>
          <p:nvSpPr>
            <p:cNvPr id="9" name="Rectangle 8"/>
            <p:cNvSpPr/>
            <p:nvPr/>
          </p:nvSpPr>
          <p:spPr>
            <a:xfrm>
              <a:off x="6360713" y="2486108"/>
              <a:ext cx="2769000" cy="477078"/>
            </a:xfrm>
            <a:prstGeom prst="rect">
              <a:avLst/>
            </a:prstGeom>
            <a:grp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ko-KR" sz="1200" dirty="0" smtClean="0">
                  <a:solidFill>
                    <a:schemeClr val="tx2"/>
                  </a:solidFill>
                </a:rPr>
                <a:t>Services Vertical</a:t>
              </a:r>
              <a:endParaRPr lang="ko-KR" altLang="en-US" sz="1200" dirty="0">
                <a:solidFill>
                  <a:schemeClr val="tx2"/>
                </a:solidFill>
              </a:endParaRPr>
            </a:p>
          </p:txBody>
        </p:sp>
        <p:sp>
          <p:nvSpPr>
            <p:cNvPr id="10" name="Rectangle 9"/>
            <p:cNvSpPr/>
            <p:nvPr/>
          </p:nvSpPr>
          <p:spPr>
            <a:xfrm>
              <a:off x="6360713" y="3106310"/>
              <a:ext cx="2769000" cy="477078"/>
            </a:xfrm>
            <a:prstGeom prst="rect">
              <a:avLst/>
            </a:prstGeom>
            <a:grp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ko-KR" sz="1200" dirty="0" smtClean="0">
                  <a:solidFill>
                    <a:schemeClr val="tx2"/>
                  </a:solidFill>
                </a:rPr>
                <a:t>Information Vertical</a:t>
              </a:r>
              <a:endParaRPr lang="ko-KR" altLang="en-US" sz="1200" dirty="0">
                <a:solidFill>
                  <a:schemeClr val="tx2"/>
                </a:solidFill>
              </a:endParaRPr>
            </a:p>
          </p:txBody>
        </p:sp>
        <p:sp>
          <p:nvSpPr>
            <p:cNvPr id="11" name="Rectangle 10"/>
            <p:cNvSpPr/>
            <p:nvPr/>
          </p:nvSpPr>
          <p:spPr>
            <a:xfrm>
              <a:off x="6360713" y="3726512"/>
              <a:ext cx="2769000" cy="477078"/>
            </a:xfrm>
            <a:prstGeom prst="rect">
              <a:avLst/>
            </a:prstGeom>
            <a:grp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ko-KR" sz="1200" dirty="0" smtClean="0">
                  <a:solidFill>
                    <a:schemeClr val="tx2"/>
                  </a:solidFill>
                </a:rPr>
                <a:t>Integration Vertical</a:t>
              </a:r>
              <a:endParaRPr lang="ko-KR" altLang="en-US" sz="1200" dirty="0">
                <a:solidFill>
                  <a:schemeClr val="tx2"/>
                </a:solidFill>
              </a:endParaRPr>
            </a:p>
          </p:txBody>
        </p:sp>
        <p:sp>
          <p:nvSpPr>
            <p:cNvPr id="12" name="Rectangle 11"/>
            <p:cNvSpPr/>
            <p:nvPr/>
          </p:nvSpPr>
          <p:spPr>
            <a:xfrm>
              <a:off x="6360713" y="4346714"/>
              <a:ext cx="2769000" cy="477078"/>
            </a:xfrm>
            <a:prstGeom prst="rect">
              <a:avLst/>
            </a:prstGeom>
            <a:grp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ko-KR" sz="1200" dirty="0" smtClean="0">
                  <a:solidFill>
                    <a:schemeClr val="tx2"/>
                  </a:solidFill>
                </a:rPr>
                <a:t>Monitoring &amp; Management Vertical</a:t>
              </a:r>
              <a:endParaRPr lang="ko-KR" altLang="en-US" sz="1200" dirty="0">
                <a:solidFill>
                  <a:schemeClr val="tx2"/>
                </a:solidFill>
              </a:endParaRPr>
            </a:p>
          </p:txBody>
        </p:sp>
      </p:grpSp>
      <p:sp>
        <p:nvSpPr>
          <p:cNvPr id="14" name="Slide Number Placeholder 13"/>
          <p:cNvSpPr>
            <a:spLocks noGrp="1"/>
          </p:cNvSpPr>
          <p:nvPr>
            <p:ph type="sldNum" sz="quarter" idx="4"/>
          </p:nvPr>
        </p:nvSpPr>
        <p:spPr/>
        <p:txBody>
          <a:bodyPr/>
          <a:lstStyle/>
          <a:p>
            <a:fld id="{3801209A-EBCB-4229-9A21-B7869465F47A}" type="slidenum">
              <a:rPr lang="en-US" altLang="ko-KR" smtClean="0"/>
              <a:pPr/>
              <a:t>40</a:t>
            </a:fld>
            <a:r>
              <a:rPr lang="en-US" altLang="ko-KR" smtClean="0"/>
              <a:t> </a:t>
            </a:r>
            <a:endParaRPr lang="ko-KR" altLang="en-US" dirty="0"/>
          </a:p>
        </p:txBody>
      </p:sp>
      <p:graphicFrame>
        <p:nvGraphicFramePr>
          <p:cNvPr id="15" name="Table 14"/>
          <p:cNvGraphicFramePr>
            <a:graphicFrameLocks noGrp="1"/>
          </p:cNvGraphicFramePr>
          <p:nvPr>
            <p:extLst>
              <p:ext uri="{D42A27DB-BD31-4B8C-83A1-F6EECF244321}">
                <p14:modId xmlns:p14="http://schemas.microsoft.com/office/powerpoint/2010/main" val="3900408172"/>
              </p:ext>
            </p:extLst>
          </p:nvPr>
        </p:nvGraphicFramePr>
        <p:xfrm>
          <a:off x="1173018" y="33111"/>
          <a:ext cx="7955982" cy="254880"/>
        </p:xfrm>
        <a:graphic>
          <a:graphicData uri="http://schemas.openxmlformats.org/drawingml/2006/table">
            <a:tbl>
              <a:tblPr>
                <a:tableStyleId>{5C22544A-7EE6-4342-B048-85BDC9FD1C3A}</a:tableStyleId>
              </a:tblPr>
              <a:tblGrid>
                <a:gridCol w="883998"/>
                <a:gridCol w="883998"/>
                <a:gridCol w="883998"/>
                <a:gridCol w="883998"/>
                <a:gridCol w="883998"/>
                <a:gridCol w="883998"/>
                <a:gridCol w="883998"/>
                <a:gridCol w="883998"/>
                <a:gridCol w="883998"/>
              </a:tblGrid>
              <a:tr h="0">
                <a:tc gridSpan="2">
                  <a:txBody>
                    <a:bodyPr/>
                    <a:lstStyle/>
                    <a:p>
                      <a:pPr algn="l"/>
                      <a:r>
                        <a:rPr lang="en-US" sz="600" b="1" dirty="0" smtClean="0">
                          <a:solidFill>
                            <a:schemeClr val="bg1"/>
                          </a:solidFill>
                        </a:rPr>
                        <a:t>IS Architecture</a:t>
                      </a:r>
                      <a:endParaRPr lang="en-US" sz="600" b="1" dirty="0">
                        <a:solidFill>
                          <a:schemeClr val="bg1"/>
                        </a:solidFill>
                      </a:endParaRPr>
                    </a:p>
                  </a:txBody>
                  <a:tcPr marL="36000" marR="36000" marT="18000" marB="18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dirty="0">
                        <a:solidFill>
                          <a:schemeClr val="bg1"/>
                        </a:solidFill>
                      </a:endParaRPr>
                    </a:p>
                  </a:txBody>
                  <a:tcPr>
                    <a:solidFill>
                      <a:schemeClr val="bg1">
                        <a:lumMod val="85000"/>
                      </a:schemeClr>
                    </a:solidFill>
                  </a:tcPr>
                </a:tc>
                <a:tc rowSpan="2">
                  <a:txBody>
                    <a:bodyPr/>
                    <a:lstStyle/>
                    <a:p>
                      <a:pPr algn="l"/>
                      <a:r>
                        <a:rPr lang="en-US" sz="600" b="1" dirty="0" smtClean="0">
                          <a:solidFill>
                            <a:schemeClr val="bg1"/>
                          </a:solidFill>
                        </a:rPr>
                        <a:t>Infrastructure</a:t>
                      </a:r>
                      <a:endParaRPr lang="en-US" sz="600" b="1" dirty="0">
                        <a:solidFill>
                          <a:schemeClr val="bg1"/>
                        </a:solidFill>
                      </a:endParaRPr>
                    </a:p>
                  </a:txBody>
                  <a:tcPr marL="36000" marR="36000" marT="18000" marB="18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gridSpan="6">
                  <a:txBody>
                    <a:bodyPr/>
                    <a:lstStyle/>
                    <a:p>
                      <a:pPr algn="l"/>
                      <a:r>
                        <a:rPr lang="en-US" sz="600" b="1" dirty="0" smtClean="0">
                          <a:solidFill>
                            <a:schemeClr val="bg1"/>
                          </a:solidFill>
                        </a:rPr>
                        <a:t>Vertical Architecture</a:t>
                      </a:r>
                      <a:endParaRPr lang="en-US" sz="600" b="1" dirty="0">
                        <a:solidFill>
                          <a:schemeClr val="bg1"/>
                        </a:solidFill>
                      </a:endParaRPr>
                    </a:p>
                  </a:txBody>
                  <a:tcPr marL="36000" marR="36000" marT="18000" marB="18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7030A0"/>
                    </a:solidFill>
                  </a:tcPr>
                </a:tc>
                <a:tc hMerge="1">
                  <a:txBody>
                    <a:bodyPr/>
                    <a:lstStyle/>
                    <a:p>
                      <a:endParaRPr lang="en-US" sz="700" dirty="0">
                        <a:solidFill>
                          <a:schemeClr val="bg1"/>
                        </a:solidFill>
                      </a:endParaRPr>
                    </a:p>
                  </a:txBody>
                  <a:tcPr>
                    <a:solidFill>
                      <a:schemeClr val="bg1">
                        <a:lumMod val="85000"/>
                      </a:schemeClr>
                    </a:solidFill>
                  </a:tcPr>
                </a:tc>
                <a:tc hMerge="1">
                  <a:txBody>
                    <a:bodyPr/>
                    <a:lstStyle/>
                    <a:p>
                      <a:endParaRPr lang="en-US" sz="700" dirty="0">
                        <a:solidFill>
                          <a:schemeClr val="bg1"/>
                        </a:solidFill>
                      </a:endParaRPr>
                    </a:p>
                  </a:txBody>
                  <a:tcPr>
                    <a:solidFill>
                      <a:schemeClr val="bg1">
                        <a:lumMod val="85000"/>
                      </a:schemeClr>
                    </a:solidFill>
                  </a:tcPr>
                </a:tc>
                <a:tc hMerge="1">
                  <a:txBody>
                    <a:bodyPr/>
                    <a:lstStyle/>
                    <a:p>
                      <a:endParaRPr lang="en-US" sz="700" dirty="0">
                        <a:solidFill>
                          <a:schemeClr val="bg1"/>
                        </a:solidFill>
                      </a:endParaRPr>
                    </a:p>
                  </a:txBody>
                  <a:tcPr>
                    <a:solidFill>
                      <a:schemeClr val="bg1">
                        <a:lumMod val="85000"/>
                      </a:schemeClr>
                    </a:solidFill>
                  </a:tcPr>
                </a:tc>
                <a:tc hMerge="1">
                  <a:txBody>
                    <a:bodyPr/>
                    <a:lstStyle/>
                    <a:p>
                      <a:endParaRPr lang="en-US" sz="700" dirty="0">
                        <a:solidFill>
                          <a:schemeClr val="bg1"/>
                        </a:solidFill>
                      </a:endParaRPr>
                    </a:p>
                  </a:txBody>
                  <a:tcPr>
                    <a:solidFill>
                      <a:schemeClr val="bg1">
                        <a:lumMod val="85000"/>
                      </a:schemeClr>
                    </a:solidFill>
                  </a:tcPr>
                </a:tc>
                <a:tc hMerge="1">
                  <a:txBody>
                    <a:bodyPr/>
                    <a:lstStyle/>
                    <a:p>
                      <a:endParaRPr lang="en-US" sz="600" dirty="0">
                        <a:solidFill>
                          <a:schemeClr val="bg1"/>
                        </a:solidFill>
                      </a:endParaRPr>
                    </a:p>
                  </a:txBody>
                  <a:tcPr>
                    <a:solidFill>
                      <a:schemeClr val="bg1">
                        <a:lumMod val="85000"/>
                      </a:schemeClr>
                    </a:solidFill>
                  </a:tcPr>
                </a:tc>
              </a:tr>
              <a:tr h="0">
                <a:tc>
                  <a:txBody>
                    <a:bodyPr/>
                    <a:lstStyle/>
                    <a:p>
                      <a:pPr algn="l"/>
                      <a:r>
                        <a:rPr lang="en-US" sz="600" b="1" dirty="0" smtClean="0">
                          <a:solidFill>
                            <a:schemeClr val="bg1"/>
                          </a:solidFill>
                        </a:rPr>
                        <a:t>Application</a:t>
                      </a:r>
                      <a:endParaRPr lang="en-US" sz="600" b="1" dirty="0">
                        <a:solidFill>
                          <a:schemeClr val="bg1"/>
                        </a:solidFill>
                      </a:endParaRPr>
                    </a:p>
                  </a:txBody>
                  <a:tcPr marL="36000" marR="36000" marT="18000" marB="18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algn="l"/>
                      <a:r>
                        <a:rPr lang="en-US" sz="600" b="1" dirty="0" smtClean="0">
                          <a:solidFill>
                            <a:schemeClr val="bg1"/>
                          </a:solidFill>
                        </a:rPr>
                        <a:t>Data</a:t>
                      </a:r>
                      <a:endParaRPr lang="en-US" sz="600" b="1" dirty="0">
                        <a:solidFill>
                          <a:schemeClr val="bg1"/>
                        </a:solidFill>
                      </a:endParaRPr>
                    </a:p>
                  </a:txBody>
                  <a:tcPr marL="36000" marR="36000" marT="18000" marB="18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bg1">
                        <a:lumMod val="95000"/>
                      </a:schemeClr>
                    </a:solidFill>
                  </a:tcPr>
                </a:tc>
                <a:tc vMerge="1">
                  <a:txBody>
                    <a:bodyPr/>
                    <a:lstStyle/>
                    <a:p>
                      <a:endParaRPr lang="en-US" sz="500" b="1" dirty="0">
                        <a:solidFill>
                          <a:schemeClr val="bg1"/>
                        </a:solidFill>
                      </a:endParaRPr>
                    </a:p>
                  </a:txBody>
                  <a:tcPr marL="72000" marR="72000" marT="18000" marB="18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1">
                        <a:lumMod val="60000"/>
                        <a:lumOff val="40000"/>
                      </a:schemeClr>
                    </a:solidFill>
                  </a:tcPr>
                </a:tc>
                <a:tc>
                  <a:txBody>
                    <a:bodyPr/>
                    <a:lstStyle/>
                    <a:p>
                      <a:pPr algn="l"/>
                      <a:r>
                        <a:rPr lang="en-US" sz="600" b="1" dirty="0" smtClean="0">
                          <a:solidFill>
                            <a:schemeClr val="bg1"/>
                          </a:solidFill>
                        </a:rPr>
                        <a:t>Security</a:t>
                      </a:r>
                      <a:endParaRPr lang="en-US" sz="600" b="1" dirty="0">
                        <a:solidFill>
                          <a:schemeClr val="bg1"/>
                        </a:solidFill>
                      </a:endParaRPr>
                    </a:p>
                  </a:txBody>
                  <a:tcPr marL="36000" marR="36000" marT="18000" marB="18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BA9CC9"/>
                    </a:solidFill>
                  </a:tcPr>
                </a:tc>
                <a:tc>
                  <a:txBody>
                    <a:bodyPr/>
                    <a:lstStyle/>
                    <a:p>
                      <a:pPr algn="l"/>
                      <a:r>
                        <a:rPr lang="en-US" sz="600" b="1" dirty="0" smtClean="0">
                          <a:solidFill>
                            <a:schemeClr val="bg1"/>
                          </a:solidFill>
                        </a:rPr>
                        <a:t>Human Interaction</a:t>
                      </a:r>
                      <a:endParaRPr lang="en-US" sz="600" b="1" dirty="0">
                        <a:solidFill>
                          <a:schemeClr val="bg1"/>
                        </a:solidFill>
                      </a:endParaRPr>
                    </a:p>
                  </a:txBody>
                  <a:tcPr marL="36000" marR="36000" marT="18000" marB="18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BA9CC9"/>
                    </a:solidFill>
                  </a:tcPr>
                </a:tc>
                <a:tc>
                  <a:txBody>
                    <a:bodyPr/>
                    <a:lstStyle/>
                    <a:p>
                      <a:pPr algn="l"/>
                      <a:r>
                        <a:rPr lang="en-US" sz="600" b="1" dirty="0" smtClean="0">
                          <a:solidFill>
                            <a:schemeClr val="bg1"/>
                          </a:solidFill>
                        </a:rPr>
                        <a:t>Service</a:t>
                      </a:r>
                      <a:endParaRPr lang="en-US" sz="600" b="1" dirty="0">
                        <a:solidFill>
                          <a:schemeClr val="bg1"/>
                        </a:solidFill>
                      </a:endParaRPr>
                    </a:p>
                  </a:txBody>
                  <a:tcPr marL="36000" marR="36000" marT="18000" marB="18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BA9CC9"/>
                    </a:solidFill>
                  </a:tcPr>
                </a:tc>
                <a:tc>
                  <a:txBody>
                    <a:bodyPr/>
                    <a:lstStyle/>
                    <a:p>
                      <a:pPr algn="l"/>
                      <a:r>
                        <a:rPr lang="en-US" sz="600" b="1" dirty="0" smtClean="0">
                          <a:solidFill>
                            <a:schemeClr val="bg1"/>
                          </a:solidFill>
                        </a:rPr>
                        <a:t>Information</a:t>
                      </a:r>
                      <a:endParaRPr lang="en-US" sz="600" b="1" dirty="0">
                        <a:solidFill>
                          <a:schemeClr val="bg1"/>
                        </a:solidFill>
                      </a:endParaRPr>
                    </a:p>
                  </a:txBody>
                  <a:tcPr marL="36000" marR="36000" marT="18000" marB="18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BA9CC9"/>
                    </a:solidFill>
                  </a:tcPr>
                </a:tc>
                <a:tc>
                  <a:txBody>
                    <a:bodyPr/>
                    <a:lstStyle/>
                    <a:p>
                      <a:pPr algn="l"/>
                      <a:r>
                        <a:rPr lang="en-US" sz="600" b="1" dirty="0" smtClean="0">
                          <a:solidFill>
                            <a:schemeClr val="bg1"/>
                          </a:solidFill>
                        </a:rPr>
                        <a:t>Integration</a:t>
                      </a:r>
                      <a:endParaRPr lang="en-US" sz="600" b="1" dirty="0">
                        <a:solidFill>
                          <a:schemeClr val="bg1"/>
                        </a:solidFill>
                      </a:endParaRPr>
                    </a:p>
                  </a:txBody>
                  <a:tcPr marL="36000" marR="36000" marT="18000" marB="18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BA9CC9"/>
                    </a:solidFill>
                  </a:tcPr>
                </a:tc>
                <a:tc>
                  <a:txBody>
                    <a:bodyPr/>
                    <a:lstStyle/>
                    <a:p>
                      <a:pPr algn="l"/>
                      <a:r>
                        <a:rPr lang="en-US" sz="600" b="1" dirty="0" smtClean="0">
                          <a:solidFill>
                            <a:schemeClr val="bg1"/>
                          </a:solidFill>
                        </a:rPr>
                        <a:t>Monitoring &amp; Mgmt.</a:t>
                      </a:r>
                      <a:endParaRPr lang="en-US" sz="600" b="1" dirty="0">
                        <a:solidFill>
                          <a:schemeClr val="bg1"/>
                        </a:solidFill>
                      </a:endParaRPr>
                    </a:p>
                  </a:txBody>
                  <a:tcPr marL="36000" marR="36000" marT="18000" marB="1800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rgbClr val="BA9CC9"/>
                    </a:solidFill>
                  </a:tcPr>
                </a:tc>
              </a:tr>
            </a:tbl>
          </a:graphicData>
        </a:graphic>
      </p:graphicFrame>
    </p:spTree>
    <p:extLst>
      <p:ext uri="{BB962C8B-B14F-4D97-AF65-F5344CB8AC3E}">
        <p14:creationId xmlns:p14="http://schemas.microsoft.com/office/powerpoint/2010/main" val="13886758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smtClean="0"/>
              <a:t>Security Vertical</a:t>
            </a:r>
            <a:endParaRPr lang="ko-KR" altLang="en-US" dirty="0"/>
          </a:p>
        </p:txBody>
      </p:sp>
      <p:sp>
        <p:nvSpPr>
          <p:cNvPr id="3" name="Text Placeholder 2"/>
          <p:cNvSpPr>
            <a:spLocks noGrp="1"/>
          </p:cNvSpPr>
          <p:nvPr>
            <p:ph type="body" sz="quarter" idx="13"/>
          </p:nvPr>
        </p:nvSpPr>
        <p:spPr>
          <a:solidFill>
            <a:schemeClr val="bg1">
              <a:lumMod val="95000"/>
            </a:schemeClr>
          </a:solidFill>
          <a:ln>
            <a:noFill/>
          </a:ln>
          <a:effectLst>
            <a:outerShdw blurRad="50800" dist="38100" dir="2700000" algn="tl" rotWithShape="0">
              <a:prstClr val="black">
                <a:alpha val="40000"/>
              </a:prstClr>
            </a:outerShdw>
          </a:effectLst>
        </p:spPr>
        <p:txBody>
          <a:bodyPr vert="horz" lIns="72000" tIns="46800" rIns="72000" bIns="46800" rtlCol="0" anchor="t">
            <a:spAutoFit/>
          </a:bodyPr>
          <a:lstStyle/>
          <a:p>
            <a:pPr marL="0" indent="0">
              <a:buNone/>
            </a:pPr>
            <a:r>
              <a:rPr lang="en-US" altLang="ko-KR" dirty="0"/>
              <a:t>Security Services Framework</a:t>
            </a:r>
          </a:p>
        </p:txBody>
      </p:sp>
      <p:sp>
        <p:nvSpPr>
          <p:cNvPr id="4" name="Slide Number Placeholder 3"/>
          <p:cNvSpPr>
            <a:spLocks noGrp="1"/>
          </p:cNvSpPr>
          <p:nvPr>
            <p:ph type="sldNum" sz="quarter" idx="4"/>
          </p:nvPr>
        </p:nvSpPr>
        <p:spPr/>
        <p:txBody>
          <a:bodyPr/>
          <a:lstStyle/>
          <a:p>
            <a:fld id="{3801209A-EBCB-4229-9A21-B7869465F47A}" type="slidenum">
              <a:rPr lang="en-US" altLang="ko-KR" smtClean="0">
                <a:latin typeface="+mj-lt"/>
              </a:rPr>
              <a:pPr/>
              <a:t>41</a:t>
            </a:fld>
            <a:r>
              <a:rPr lang="en-US" altLang="ko-KR" smtClean="0">
                <a:latin typeface="+mj-lt"/>
              </a:rPr>
              <a:t> </a:t>
            </a:r>
            <a:endParaRPr lang="ko-KR" altLang="en-US" dirty="0">
              <a:latin typeface="+mj-lt"/>
            </a:endParaRPr>
          </a:p>
        </p:txBody>
      </p:sp>
      <p:grpSp>
        <p:nvGrpSpPr>
          <p:cNvPr id="33" name="Group 32"/>
          <p:cNvGrpSpPr/>
          <p:nvPr/>
        </p:nvGrpSpPr>
        <p:grpSpPr>
          <a:xfrm>
            <a:off x="1118750" y="1268413"/>
            <a:ext cx="7668500" cy="4370387"/>
            <a:chOff x="1118750" y="1268413"/>
            <a:chExt cx="7668500" cy="4370387"/>
          </a:xfrm>
        </p:grpSpPr>
        <p:sp>
          <p:nvSpPr>
            <p:cNvPr id="34" name="Rounded Rectangle 230"/>
            <p:cNvSpPr/>
            <p:nvPr/>
          </p:nvSpPr>
          <p:spPr>
            <a:xfrm>
              <a:off x="1118750" y="1268413"/>
              <a:ext cx="7668500" cy="4370387"/>
            </a:xfrm>
            <a:prstGeom prst="rect">
              <a:avLst/>
            </a:prstGeom>
            <a:solidFill>
              <a:srgbClr val="4BACC6">
                <a:lumMod val="20000"/>
                <a:lumOff val="80000"/>
              </a:srgbClr>
            </a:solidFill>
            <a:ln w="28575" cap="flat" cmpd="sng" algn="ctr">
              <a:solidFill>
                <a:srgbClr val="4BACC6">
                  <a:lumMod val="60000"/>
                  <a:lumOff val="40000"/>
                </a:srgbClr>
              </a:solidFill>
              <a:prstDash val="solid"/>
            </a:ln>
            <a:effectLst/>
          </p:spPr>
          <p:txBody>
            <a:bodyPr lIns="72000" tIns="36000" rIns="72000" bIns="36000" rtlCol="0" anchor="t"/>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000" b="1" i="0" u="none" strike="noStrike" kern="0" cap="none" spc="0" normalizeH="0" baseline="0" noProof="0" dirty="0">
                <a:ln>
                  <a:noFill/>
                </a:ln>
                <a:solidFill>
                  <a:srgbClr val="0070C0"/>
                </a:solidFill>
                <a:effectLst/>
                <a:uLnTx/>
                <a:uFillTx/>
                <a:latin typeface="+mn-lt"/>
                <a:ea typeface="+mn-ea"/>
                <a:cs typeface="+mn-cs"/>
              </a:endParaRPr>
            </a:p>
          </p:txBody>
        </p:sp>
        <p:grpSp>
          <p:nvGrpSpPr>
            <p:cNvPr id="35" name="Group 34"/>
            <p:cNvGrpSpPr/>
            <p:nvPr/>
          </p:nvGrpSpPr>
          <p:grpSpPr>
            <a:xfrm>
              <a:off x="1218278" y="1367515"/>
              <a:ext cx="7469442" cy="4172183"/>
              <a:chOff x="1218278" y="1367515"/>
              <a:chExt cx="7469442" cy="4172183"/>
            </a:xfrm>
          </p:grpSpPr>
          <p:sp>
            <p:nvSpPr>
              <p:cNvPr id="37" name="Rounded Rectangle 231"/>
              <p:cNvSpPr/>
              <p:nvPr/>
            </p:nvSpPr>
            <p:spPr>
              <a:xfrm>
                <a:off x="7049421" y="1367515"/>
                <a:ext cx="1638299" cy="4172183"/>
              </a:xfrm>
              <a:prstGeom prst="rect">
                <a:avLst/>
              </a:prstGeom>
              <a:solidFill>
                <a:sysClr val="window" lastClr="FFFFFF"/>
              </a:solidFill>
              <a:ln w="28575" cap="flat" cmpd="sng" algn="ctr">
                <a:solidFill>
                  <a:srgbClr val="4BACC6">
                    <a:lumMod val="60000"/>
                    <a:lumOff val="40000"/>
                  </a:srgbClr>
                </a:solidFill>
                <a:prstDash val="solid"/>
              </a:ln>
              <a:effectLst/>
            </p:spPr>
            <p:txBody>
              <a:bodyPr lIns="72000" tIns="36000" rIns="72000" bIns="36000" rtlCol="0" anchor="ctr" anchorCtr="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smtClean="0">
                    <a:ln>
                      <a:noFill/>
                    </a:ln>
                    <a:solidFill>
                      <a:srgbClr val="0070C0"/>
                    </a:solidFill>
                    <a:effectLst/>
                    <a:uLnTx/>
                    <a:uFillTx/>
                    <a:latin typeface="+mn-lt"/>
                  </a:rPr>
                  <a:t>Identity &amp;</a:t>
                </a:r>
                <a:r>
                  <a:rPr kumimoji="0" lang="en-GB" sz="1000" b="1" i="0" u="none" strike="noStrike" kern="0" cap="none" spc="0" normalizeH="0" noProof="0" dirty="0" smtClean="0">
                    <a:ln>
                      <a:noFill/>
                    </a:ln>
                    <a:solidFill>
                      <a:srgbClr val="0070C0"/>
                    </a:solidFill>
                    <a:effectLst/>
                    <a:uLnTx/>
                    <a:uFillTx/>
                    <a:latin typeface="+mn-lt"/>
                  </a:rPr>
                  <a:t> </a:t>
                </a:r>
                <a:r>
                  <a:rPr kumimoji="0" lang="en-GB" sz="1000" b="1" i="0" u="none" strike="noStrike" kern="0" cap="none" spc="0" normalizeH="0" baseline="0" noProof="0" dirty="0" smtClean="0">
                    <a:ln>
                      <a:noFill/>
                    </a:ln>
                    <a:solidFill>
                      <a:srgbClr val="0070C0"/>
                    </a:solidFill>
                    <a:effectLst/>
                    <a:uLnTx/>
                    <a:uFillTx/>
                    <a:latin typeface="+mn-lt"/>
                  </a:rPr>
                  <a:t>Access Management Services</a:t>
                </a:r>
              </a:p>
              <a:p>
                <a:pPr marL="0" marR="0" lvl="0" indent="0" algn="ctr" defTabSz="914400" eaLnBrk="1" fontAlgn="auto" latinLnBrk="0" hangingPunct="1">
                  <a:lnSpc>
                    <a:spcPct val="100000"/>
                  </a:lnSpc>
                  <a:spcBef>
                    <a:spcPts val="0"/>
                  </a:spcBef>
                  <a:spcAft>
                    <a:spcPts val="0"/>
                  </a:spcAft>
                  <a:buClrTx/>
                  <a:buSzTx/>
                  <a:buFontTx/>
                  <a:buNone/>
                  <a:tabLst/>
                  <a:defRPr/>
                </a:pPr>
                <a:endParaRPr lang="en-GB" sz="1000" kern="0" dirty="0">
                  <a:solidFill>
                    <a:srgbClr val="0070C0"/>
                  </a:solidFill>
                  <a:latin typeface="+mn-lt"/>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000" b="1" i="0" u="none" strike="noStrike" kern="0" cap="none" spc="0" normalizeH="0" baseline="0" noProof="0" dirty="0" smtClean="0">
                  <a:ln>
                    <a:noFill/>
                  </a:ln>
                  <a:solidFill>
                    <a:srgbClr val="0070C0"/>
                  </a:solidFill>
                  <a:effectLst/>
                  <a:uLnTx/>
                  <a:uFillTx/>
                  <a:latin typeface="+mn-lt"/>
                </a:endParaRPr>
              </a:p>
              <a:p>
                <a:pPr marL="0" marR="0" lvl="0" indent="0" algn="ctr" defTabSz="914400" eaLnBrk="1" fontAlgn="auto" latinLnBrk="0" hangingPunct="1">
                  <a:lnSpc>
                    <a:spcPct val="100000"/>
                  </a:lnSpc>
                  <a:spcBef>
                    <a:spcPts val="0"/>
                  </a:spcBef>
                  <a:spcAft>
                    <a:spcPts val="0"/>
                  </a:spcAft>
                  <a:buClrTx/>
                  <a:buSzTx/>
                  <a:buFontTx/>
                  <a:buNone/>
                  <a:tabLst/>
                  <a:defRPr/>
                </a:pPr>
                <a:endParaRPr lang="en-GB" sz="1000" b="1" kern="0" dirty="0">
                  <a:solidFill>
                    <a:srgbClr val="0070C0"/>
                  </a:solidFill>
                  <a:latin typeface="+mn-lt"/>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000" b="1" i="0" u="none" strike="noStrike" kern="0" cap="none" spc="0" normalizeH="0" baseline="0" noProof="0" dirty="0" smtClean="0">
                  <a:ln>
                    <a:noFill/>
                  </a:ln>
                  <a:solidFill>
                    <a:srgbClr val="0070C0"/>
                  </a:solidFill>
                  <a:effectLst/>
                  <a:uLnTx/>
                  <a:uFillTx/>
                  <a:latin typeface="+mn-lt"/>
                </a:endParaRPr>
              </a:p>
              <a:p>
                <a:pPr marL="0" marR="0" lvl="0" indent="0" algn="ctr" defTabSz="914400" eaLnBrk="1" fontAlgn="auto" latinLnBrk="0" hangingPunct="1">
                  <a:lnSpc>
                    <a:spcPct val="100000"/>
                  </a:lnSpc>
                  <a:spcBef>
                    <a:spcPts val="0"/>
                  </a:spcBef>
                  <a:spcAft>
                    <a:spcPts val="0"/>
                  </a:spcAft>
                  <a:buClrTx/>
                  <a:buSzTx/>
                  <a:buFontTx/>
                  <a:buNone/>
                  <a:tabLst/>
                  <a:defRPr/>
                </a:pPr>
                <a:endParaRPr lang="en-GB" sz="1000" b="1" kern="0" dirty="0">
                  <a:solidFill>
                    <a:srgbClr val="0070C0"/>
                  </a:solidFill>
                  <a:latin typeface="+mn-lt"/>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000" b="1" i="0" u="none" strike="noStrike" kern="0" cap="none" spc="0" normalizeH="0" baseline="0" noProof="0" dirty="0" smtClean="0">
                  <a:ln>
                    <a:noFill/>
                  </a:ln>
                  <a:solidFill>
                    <a:srgbClr val="0070C0"/>
                  </a:solidFill>
                  <a:effectLst/>
                  <a:uLnTx/>
                  <a:uFillTx/>
                  <a:latin typeface="+mn-lt"/>
                </a:endParaRPr>
              </a:p>
              <a:p>
                <a:pPr marL="0" marR="0" lvl="0" indent="0" algn="ctr" defTabSz="914400" eaLnBrk="1" fontAlgn="auto" latinLnBrk="0" hangingPunct="1">
                  <a:lnSpc>
                    <a:spcPct val="100000"/>
                  </a:lnSpc>
                  <a:spcBef>
                    <a:spcPts val="0"/>
                  </a:spcBef>
                  <a:spcAft>
                    <a:spcPts val="0"/>
                  </a:spcAft>
                  <a:buClrTx/>
                  <a:buSzTx/>
                  <a:buFontTx/>
                  <a:buNone/>
                  <a:tabLst/>
                  <a:defRPr/>
                </a:pPr>
                <a:endParaRPr lang="en-GB" sz="1000" b="1" kern="0" dirty="0">
                  <a:solidFill>
                    <a:srgbClr val="0070C0"/>
                  </a:solidFill>
                  <a:latin typeface="+mn-lt"/>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000" b="1" i="0" u="none" strike="noStrike" kern="0" cap="none" spc="0" normalizeH="0" baseline="0" noProof="0" dirty="0" smtClean="0">
                  <a:ln>
                    <a:noFill/>
                  </a:ln>
                  <a:solidFill>
                    <a:srgbClr val="0070C0"/>
                  </a:solidFill>
                  <a:effectLst/>
                  <a:uLnTx/>
                  <a:uFillTx/>
                  <a:latin typeface="+mn-lt"/>
                </a:endParaRPr>
              </a:p>
              <a:p>
                <a:pPr marL="0" marR="0" lvl="0" indent="0" algn="ctr" defTabSz="914400" eaLnBrk="1" fontAlgn="auto" latinLnBrk="0" hangingPunct="1">
                  <a:lnSpc>
                    <a:spcPct val="100000"/>
                  </a:lnSpc>
                  <a:spcBef>
                    <a:spcPts val="0"/>
                  </a:spcBef>
                  <a:spcAft>
                    <a:spcPts val="0"/>
                  </a:spcAft>
                  <a:buClrTx/>
                  <a:buSzTx/>
                  <a:buFontTx/>
                  <a:buNone/>
                  <a:tabLst/>
                  <a:defRPr/>
                </a:pPr>
                <a:endParaRPr lang="en-GB" sz="1000" b="1" kern="0" dirty="0">
                  <a:solidFill>
                    <a:srgbClr val="0070C0"/>
                  </a:solidFill>
                  <a:latin typeface="+mn-lt"/>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000" b="1" i="0" u="none" strike="noStrike" kern="0" cap="none" spc="0" normalizeH="0" baseline="0" noProof="0" dirty="0" smtClean="0">
                  <a:ln>
                    <a:noFill/>
                  </a:ln>
                  <a:solidFill>
                    <a:srgbClr val="0070C0"/>
                  </a:solidFill>
                  <a:effectLst/>
                  <a:uLnTx/>
                  <a:uFillTx/>
                  <a:latin typeface="+mn-lt"/>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000" b="1" i="0" u="none" strike="noStrike" kern="0" cap="none" spc="0" normalizeH="0" baseline="0" noProof="0" dirty="0" smtClean="0">
                  <a:ln>
                    <a:noFill/>
                  </a:ln>
                  <a:solidFill>
                    <a:srgbClr val="0070C0"/>
                  </a:solidFill>
                  <a:effectLst/>
                  <a:uLnTx/>
                  <a:uFillTx/>
                  <a:latin typeface="+mn-lt"/>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000" b="1" i="0" u="none" strike="noStrike" kern="0" cap="none" spc="0" normalizeH="0" baseline="0" noProof="0" dirty="0">
                  <a:ln>
                    <a:noFill/>
                  </a:ln>
                  <a:solidFill>
                    <a:srgbClr val="0070C0"/>
                  </a:solidFill>
                  <a:effectLst/>
                  <a:uLnTx/>
                  <a:uFillTx/>
                  <a:latin typeface="+mn-lt"/>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000" b="0" i="0" u="none" strike="noStrike" kern="0" cap="none" spc="0" normalizeH="0" baseline="0" noProof="0" dirty="0" smtClean="0">
                  <a:ln>
                    <a:noFill/>
                  </a:ln>
                  <a:solidFill>
                    <a:srgbClr val="0070C0"/>
                  </a:solidFill>
                  <a:effectLst/>
                  <a:uLnTx/>
                  <a:uFillTx/>
                  <a:latin typeface="+mn-lt"/>
                </a:endParaRPr>
              </a:p>
              <a:p>
                <a:pPr marL="0" marR="0" lvl="0" indent="0" algn="ctr" defTabSz="914400" eaLnBrk="1" fontAlgn="auto" latinLnBrk="0" hangingPunct="1">
                  <a:lnSpc>
                    <a:spcPct val="100000"/>
                  </a:lnSpc>
                  <a:spcBef>
                    <a:spcPts val="0"/>
                  </a:spcBef>
                  <a:spcAft>
                    <a:spcPts val="0"/>
                  </a:spcAft>
                  <a:buClrTx/>
                  <a:buSzTx/>
                  <a:buFontTx/>
                  <a:buNone/>
                  <a:tabLst/>
                  <a:defRPr/>
                </a:pPr>
                <a:endParaRPr lang="en-GB" sz="1000" b="0" kern="0" dirty="0">
                  <a:solidFill>
                    <a:srgbClr val="0070C0"/>
                  </a:solidFill>
                  <a:latin typeface="+mn-lt"/>
                </a:endParaRP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GB" sz="1000" b="0" i="0" u="none" strike="noStrike" kern="0" cap="none" spc="0" normalizeH="0" baseline="0" noProof="0" dirty="0" smtClean="0">
                  <a:ln>
                    <a:noFill/>
                  </a:ln>
                  <a:solidFill>
                    <a:srgbClr val="0070C0"/>
                  </a:solidFill>
                  <a:effectLst/>
                  <a:uLnTx/>
                  <a:uFillTx/>
                  <a:latin typeface="+mn-lt"/>
                </a:endParaRPr>
              </a:p>
              <a:p>
                <a:pPr marL="0" marR="0" lvl="0" indent="0" algn="ctr" defTabSz="914400" eaLnBrk="1" fontAlgn="auto" latinLnBrk="0" hangingPunct="1">
                  <a:lnSpc>
                    <a:spcPct val="100000"/>
                  </a:lnSpc>
                  <a:spcBef>
                    <a:spcPts val="0"/>
                  </a:spcBef>
                  <a:spcAft>
                    <a:spcPts val="0"/>
                  </a:spcAft>
                  <a:buClrTx/>
                  <a:buSzTx/>
                  <a:buFontTx/>
                  <a:buNone/>
                  <a:tabLst/>
                  <a:defRPr/>
                </a:pPr>
                <a:endParaRPr lang="en-GB" sz="1000" b="0" kern="0" dirty="0">
                  <a:solidFill>
                    <a:srgbClr val="0070C0"/>
                  </a:solidFill>
                  <a:latin typeface="+mn-lt"/>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en-GB" b="0" i="0" u="none" strike="noStrike" kern="0" cap="none" spc="0" normalizeH="0" baseline="0" noProof="0" dirty="0" smtClean="0">
                    <a:ln>
                      <a:noFill/>
                    </a:ln>
                    <a:solidFill>
                      <a:srgbClr val="0070C0"/>
                    </a:solidFill>
                    <a:effectLst/>
                    <a:uLnTx/>
                    <a:uFillTx/>
                    <a:latin typeface="+mn-lt"/>
                  </a:rPr>
                  <a:t>(see IAM </a:t>
                </a:r>
                <a:r>
                  <a:rPr lang="en-GB" kern="0" dirty="0" smtClean="0">
                    <a:solidFill>
                      <a:srgbClr val="0070C0"/>
                    </a:solidFill>
                    <a:latin typeface="+mn-lt"/>
                  </a:rPr>
                  <a:t>service</a:t>
                </a:r>
                <a:br>
                  <a:rPr lang="en-GB" kern="0" dirty="0" smtClean="0">
                    <a:solidFill>
                      <a:srgbClr val="0070C0"/>
                    </a:solidFill>
                    <a:latin typeface="+mn-lt"/>
                  </a:rPr>
                </a:br>
                <a:r>
                  <a:rPr kumimoji="0" lang="en-GB" b="0" i="0" u="none" strike="noStrike" kern="0" cap="none" spc="0" normalizeH="0" baseline="0" noProof="0" dirty="0" smtClean="0">
                    <a:ln>
                      <a:noFill/>
                    </a:ln>
                    <a:solidFill>
                      <a:srgbClr val="0070C0"/>
                    </a:solidFill>
                    <a:effectLst/>
                    <a:uLnTx/>
                    <a:uFillTx/>
                    <a:latin typeface="+mn-lt"/>
                  </a:rPr>
                  <a:t>framework)</a:t>
                </a:r>
                <a:endParaRPr kumimoji="0" lang="en-GB" b="1" i="0" u="none" strike="noStrike" kern="0" cap="none" spc="0" normalizeH="0" baseline="0" noProof="0" dirty="0">
                  <a:ln>
                    <a:noFill/>
                  </a:ln>
                  <a:solidFill>
                    <a:srgbClr val="0070C0"/>
                  </a:solidFill>
                  <a:effectLst/>
                  <a:uLnTx/>
                  <a:uFillTx/>
                  <a:latin typeface="+mn-lt"/>
                </a:endParaRPr>
              </a:p>
            </p:txBody>
          </p:sp>
          <p:sp>
            <p:nvSpPr>
              <p:cNvPr id="42" name="Rounded Rectangle 1"/>
              <p:cNvSpPr/>
              <p:nvPr/>
            </p:nvSpPr>
            <p:spPr>
              <a:xfrm>
                <a:off x="3161741" y="1367515"/>
                <a:ext cx="1866141" cy="840022"/>
              </a:xfrm>
              <a:prstGeom prst="rect">
                <a:avLst/>
              </a:prstGeom>
              <a:solidFill>
                <a:schemeClr val="tx1"/>
              </a:solidFill>
              <a:ln w="28575" cap="flat" cmpd="sng" algn="ctr">
                <a:solidFill>
                  <a:srgbClr val="4BACC6">
                    <a:lumMod val="60000"/>
                    <a:lumOff val="40000"/>
                  </a:srgbClr>
                </a:solidFill>
                <a:prstDash val="solid"/>
              </a:ln>
              <a:effectLst/>
            </p:spPr>
            <p:txBody>
              <a:bodyPr lIns="72000" tIns="36000" rIns="72000" bIns="36000" rtlCol="0" anchor="t" anchorCtr="0"/>
              <a:lstStyle/>
              <a:p>
                <a:pPr marL="0" marR="0" lvl="0" indent="-84138"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a:ln>
                      <a:noFill/>
                    </a:ln>
                    <a:solidFill>
                      <a:srgbClr val="0070C0"/>
                    </a:solidFill>
                    <a:effectLst/>
                    <a:uLnTx/>
                    <a:uFillTx/>
                    <a:latin typeface="+mn-lt"/>
                    <a:ea typeface="+mn-ea"/>
                    <a:cs typeface="+mn-cs"/>
                  </a:rPr>
                  <a:t>Data Protection</a:t>
                </a:r>
              </a:p>
              <a:p>
                <a:pPr marL="88900" marR="0" lvl="0" indent="-88900" defTabSz="914400" eaLnBrk="1" fontAlgn="auto" latinLnBrk="0" hangingPunct="1">
                  <a:lnSpc>
                    <a:spcPct val="100000"/>
                  </a:lnSpc>
                  <a:spcBef>
                    <a:spcPts val="0"/>
                  </a:spcBef>
                  <a:spcAft>
                    <a:spcPts val="0"/>
                  </a:spcAft>
                  <a:buClrTx/>
                  <a:buSzTx/>
                  <a:buFont typeface="Arial" pitchFamily="34" charset="0"/>
                  <a:buChar char="•"/>
                  <a:tabLst/>
                  <a:defRPr/>
                </a:pPr>
                <a:r>
                  <a:rPr kumimoji="0" lang="en-US" b="0" i="0" u="none" strike="noStrike" kern="0" cap="none" spc="0" normalizeH="0" baseline="0" noProof="0" dirty="0" smtClean="0">
                    <a:ln>
                      <a:noFill/>
                    </a:ln>
                    <a:solidFill>
                      <a:schemeClr val="bg1"/>
                    </a:solidFill>
                    <a:effectLst/>
                    <a:uLnTx/>
                    <a:uFillTx/>
                    <a:latin typeface="+mn-lt"/>
                    <a:ea typeface="+mn-ea"/>
                    <a:cs typeface="+mn-cs"/>
                  </a:rPr>
                  <a:t>Encryption</a:t>
                </a:r>
                <a:endParaRPr kumimoji="0" lang="en-US" b="0" i="0" u="none" strike="noStrike" kern="0" cap="none" spc="0" normalizeH="0" baseline="0" noProof="0" dirty="0">
                  <a:ln>
                    <a:noFill/>
                  </a:ln>
                  <a:solidFill>
                    <a:schemeClr val="bg1"/>
                  </a:solidFill>
                  <a:effectLst/>
                  <a:uLnTx/>
                  <a:uFillTx/>
                  <a:latin typeface="+mn-lt"/>
                  <a:ea typeface="+mn-ea"/>
                  <a:cs typeface="+mn-cs"/>
                </a:endParaRPr>
              </a:p>
              <a:p>
                <a:pPr marL="88900" marR="0" lvl="0" indent="-88900" defTabSz="914400" eaLnBrk="1" fontAlgn="auto" latinLnBrk="0" hangingPunct="1">
                  <a:lnSpc>
                    <a:spcPct val="100000"/>
                  </a:lnSpc>
                  <a:spcBef>
                    <a:spcPts val="0"/>
                  </a:spcBef>
                  <a:spcAft>
                    <a:spcPts val="0"/>
                  </a:spcAft>
                  <a:buClrTx/>
                  <a:buSzTx/>
                  <a:buFont typeface="Arial" pitchFamily="34" charset="0"/>
                  <a:buChar char="•"/>
                  <a:tabLst/>
                  <a:defRPr/>
                </a:pPr>
                <a:r>
                  <a:rPr kumimoji="0" lang="en-US" b="0" i="0" u="none" strike="noStrike" kern="0" cap="none" spc="0" normalizeH="0" baseline="0" noProof="0" dirty="0">
                    <a:ln>
                      <a:noFill/>
                    </a:ln>
                    <a:solidFill>
                      <a:schemeClr val="bg1"/>
                    </a:solidFill>
                    <a:effectLst/>
                    <a:uLnTx/>
                    <a:uFillTx/>
                    <a:latin typeface="+mn-lt"/>
                    <a:ea typeface="+mn-ea"/>
                    <a:cs typeface="+mn-cs"/>
                  </a:rPr>
                  <a:t>Data loss prevention</a:t>
                </a:r>
              </a:p>
              <a:p>
                <a:pPr marL="88900" marR="0" lvl="0" indent="-88900" defTabSz="914400" eaLnBrk="1" fontAlgn="auto" latinLnBrk="0" hangingPunct="1">
                  <a:lnSpc>
                    <a:spcPct val="100000"/>
                  </a:lnSpc>
                  <a:spcBef>
                    <a:spcPts val="0"/>
                  </a:spcBef>
                  <a:spcAft>
                    <a:spcPts val="0"/>
                  </a:spcAft>
                  <a:buClrTx/>
                  <a:buSzTx/>
                  <a:buFont typeface="Arial" pitchFamily="34" charset="0"/>
                  <a:buChar char="•"/>
                  <a:tabLst/>
                  <a:defRPr/>
                </a:pPr>
                <a:r>
                  <a:rPr kumimoji="0" lang="en-US" b="0" i="0" u="none" strike="noStrike" kern="0" cap="none" spc="0" normalizeH="0" baseline="0" noProof="0" dirty="0">
                    <a:ln>
                      <a:noFill/>
                    </a:ln>
                    <a:solidFill>
                      <a:schemeClr val="bg1"/>
                    </a:solidFill>
                    <a:effectLst/>
                    <a:uLnTx/>
                    <a:uFillTx/>
                    <a:latin typeface="+mn-lt"/>
                    <a:ea typeface="+mn-ea"/>
                    <a:cs typeface="+mn-cs"/>
                  </a:rPr>
                  <a:t>Sanitization</a:t>
                </a:r>
              </a:p>
              <a:p>
                <a:pPr marL="88900" marR="0" lvl="0" indent="-88900" defTabSz="914400" eaLnBrk="1" fontAlgn="auto" latinLnBrk="0" hangingPunct="1">
                  <a:lnSpc>
                    <a:spcPct val="100000"/>
                  </a:lnSpc>
                  <a:spcBef>
                    <a:spcPts val="0"/>
                  </a:spcBef>
                  <a:spcAft>
                    <a:spcPts val="0"/>
                  </a:spcAft>
                  <a:buClrTx/>
                  <a:buSzTx/>
                  <a:buFont typeface="Arial" pitchFamily="34" charset="0"/>
                  <a:buChar char="•"/>
                  <a:tabLst/>
                  <a:defRPr/>
                </a:pPr>
                <a:r>
                  <a:rPr kumimoji="0" lang="en-GB" b="0" i="0" u="none" strike="noStrike" kern="0" cap="none" spc="0" normalizeH="0" baseline="0" noProof="0" dirty="0" smtClean="0">
                    <a:ln>
                      <a:noFill/>
                    </a:ln>
                    <a:solidFill>
                      <a:schemeClr val="bg1"/>
                    </a:solidFill>
                    <a:effectLst/>
                    <a:uLnTx/>
                    <a:uFillTx/>
                    <a:latin typeface="+mn-lt"/>
                    <a:ea typeface="+mn-ea"/>
                    <a:cs typeface="+mn-cs"/>
                  </a:rPr>
                  <a:t>etc.</a:t>
                </a:r>
                <a:endParaRPr kumimoji="0" lang="en-GB" b="0" i="0" u="none" strike="noStrike" kern="0" cap="none" spc="0" normalizeH="0" baseline="0" noProof="0" dirty="0">
                  <a:ln>
                    <a:noFill/>
                  </a:ln>
                  <a:solidFill>
                    <a:schemeClr val="bg1"/>
                  </a:solidFill>
                  <a:effectLst/>
                  <a:uLnTx/>
                  <a:uFillTx/>
                  <a:latin typeface="+mn-lt"/>
                  <a:ea typeface="+mn-ea"/>
                  <a:cs typeface="+mn-cs"/>
                </a:endParaRPr>
              </a:p>
            </p:txBody>
          </p:sp>
          <p:sp>
            <p:nvSpPr>
              <p:cNvPr id="43" name="Rounded Rectangle 233"/>
              <p:cNvSpPr/>
              <p:nvPr/>
            </p:nvSpPr>
            <p:spPr>
              <a:xfrm>
                <a:off x="1218280" y="1367515"/>
                <a:ext cx="1866141" cy="385943"/>
              </a:xfrm>
              <a:prstGeom prst="rect">
                <a:avLst/>
              </a:prstGeom>
              <a:solidFill>
                <a:schemeClr val="tx1"/>
              </a:solidFill>
              <a:ln w="28575" cap="flat" cmpd="sng" algn="ctr">
                <a:solidFill>
                  <a:srgbClr val="4BACC6">
                    <a:lumMod val="60000"/>
                    <a:lumOff val="40000"/>
                  </a:srgbClr>
                </a:solidFill>
                <a:prstDash val="solid"/>
              </a:ln>
              <a:effectLst/>
            </p:spPr>
            <p:txBody>
              <a:bodyPr lIns="72000" tIns="36000" rIns="72000" bIns="36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1000" b="1" i="0" u="none" strike="noStrike" kern="0" cap="none" spc="0" normalizeH="0" baseline="0" noProof="0" dirty="0" smtClean="0">
                    <a:ln>
                      <a:noFill/>
                    </a:ln>
                    <a:solidFill>
                      <a:srgbClr val="0070C0"/>
                    </a:solidFill>
                    <a:effectLst/>
                    <a:uLnTx/>
                    <a:uFillTx/>
                    <a:latin typeface="+mn-lt"/>
                    <a:ea typeface="+mn-ea"/>
                    <a:cs typeface="+mn-cs"/>
                  </a:rPr>
                  <a:t>Administration</a:t>
                </a:r>
                <a:endParaRPr kumimoji="0" lang="en-GB" sz="1000" b="1" i="0" u="none" strike="noStrike" kern="0" cap="none" spc="0" normalizeH="0" baseline="0" noProof="0" dirty="0">
                  <a:ln>
                    <a:noFill/>
                  </a:ln>
                  <a:solidFill>
                    <a:srgbClr val="0070C0"/>
                  </a:solidFill>
                  <a:effectLst/>
                  <a:uLnTx/>
                  <a:uFillTx/>
                  <a:latin typeface="+mn-lt"/>
                  <a:ea typeface="+mn-ea"/>
                  <a:cs typeface="+mn-cs"/>
                </a:endParaRPr>
              </a:p>
            </p:txBody>
          </p:sp>
          <p:sp>
            <p:nvSpPr>
              <p:cNvPr id="44" name="Rounded Rectangle 1"/>
              <p:cNvSpPr/>
              <p:nvPr/>
            </p:nvSpPr>
            <p:spPr>
              <a:xfrm>
                <a:off x="1218278" y="2263231"/>
                <a:ext cx="1866141" cy="1347310"/>
              </a:xfrm>
              <a:prstGeom prst="rect">
                <a:avLst/>
              </a:prstGeom>
              <a:solidFill>
                <a:schemeClr val="tx1"/>
              </a:solidFill>
              <a:ln w="28575" cap="flat" cmpd="sng" algn="ctr">
                <a:solidFill>
                  <a:srgbClr val="4BACC6">
                    <a:lumMod val="60000"/>
                    <a:lumOff val="40000"/>
                  </a:srgbClr>
                </a:solidFill>
                <a:prstDash val="solid"/>
              </a:ln>
              <a:effectLst/>
            </p:spPr>
            <p:txBody>
              <a:bodyPr lIns="72000" tIns="36000" rIns="72000" bIns="36000" rtlCol="0" anchor="t" anchorCtr="0"/>
              <a:lstStyle/>
              <a:p>
                <a:pPr marL="0" marR="0" lvl="0" indent="-84138" algn="ctr"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smtClean="0">
                    <a:ln>
                      <a:noFill/>
                    </a:ln>
                    <a:solidFill>
                      <a:srgbClr val="0070C0"/>
                    </a:solidFill>
                    <a:effectLst/>
                    <a:uLnTx/>
                    <a:uFillTx/>
                    <a:latin typeface="+mn-lt"/>
                    <a:ea typeface="+mn-ea"/>
                    <a:cs typeface="+mn-cs"/>
                  </a:rPr>
                  <a:t>Resilience</a:t>
                </a:r>
              </a:p>
              <a:p>
                <a:pPr marL="88900" marR="0" lvl="0" indent="-88900" defTabSz="914400" eaLnBrk="1" fontAlgn="auto" latinLnBrk="0" hangingPunct="1">
                  <a:lnSpc>
                    <a:spcPct val="100000"/>
                  </a:lnSpc>
                  <a:spcBef>
                    <a:spcPts val="0"/>
                  </a:spcBef>
                  <a:spcAft>
                    <a:spcPts val="0"/>
                  </a:spcAft>
                  <a:buClrTx/>
                  <a:buSzTx/>
                  <a:buFont typeface="Arial" pitchFamily="34" charset="0"/>
                  <a:buChar char="•"/>
                  <a:tabLst/>
                  <a:defRPr/>
                </a:pPr>
                <a:r>
                  <a:rPr kumimoji="0" lang="en-US" b="0" i="0" u="none" strike="noStrike" kern="0" cap="none" spc="0" normalizeH="0" baseline="0" noProof="0" dirty="0" smtClean="0">
                    <a:ln>
                      <a:noFill/>
                    </a:ln>
                    <a:solidFill>
                      <a:schemeClr val="bg1"/>
                    </a:solidFill>
                    <a:effectLst/>
                    <a:uLnTx/>
                    <a:uFillTx/>
                    <a:latin typeface="+mn-lt"/>
                    <a:ea typeface="+mn-ea"/>
                    <a:cs typeface="+mn-cs"/>
                  </a:rPr>
                  <a:t>Backup and Recovery</a:t>
                </a:r>
              </a:p>
              <a:p>
                <a:pPr marL="88900" marR="0" lvl="0" indent="-88900" defTabSz="914400" eaLnBrk="1" fontAlgn="auto" latinLnBrk="0" hangingPunct="1">
                  <a:lnSpc>
                    <a:spcPct val="100000"/>
                  </a:lnSpc>
                  <a:spcBef>
                    <a:spcPts val="0"/>
                  </a:spcBef>
                  <a:spcAft>
                    <a:spcPts val="0"/>
                  </a:spcAft>
                  <a:buClrTx/>
                  <a:buSzTx/>
                  <a:buFont typeface="Arial" pitchFamily="34" charset="0"/>
                  <a:buChar char="•"/>
                  <a:tabLst/>
                  <a:defRPr/>
                </a:pPr>
                <a:r>
                  <a:rPr kumimoji="0" lang="en-US" b="0" i="0" u="none" strike="noStrike" kern="0" cap="none" spc="0" normalizeH="0" baseline="0" noProof="0" dirty="0" smtClean="0">
                    <a:ln>
                      <a:noFill/>
                    </a:ln>
                    <a:solidFill>
                      <a:schemeClr val="bg1"/>
                    </a:solidFill>
                    <a:effectLst/>
                    <a:uLnTx/>
                    <a:uFillTx/>
                    <a:latin typeface="+mn-lt"/>
                    <a:ea typeface="+mn-ea"/>
                    <a:cs typeface="+mn-cs"/>
                  </a:rPr>
                  <a:t>Replication</a:t>
                </a:r>
              </a:p>
              <a:p>
                <a:pPr marL="88900" marR="0" lvl="0" indent="-88900" defTabSz="914400" eaLnBrk="1" fontAlgn="auto" latinLnBrk="0" hangingPunct="1">
                  <a:lnSpc>
                    <a:spcPct val="100000"/>
                  </a:lnSpc>
                  <a:spcBef>
                    <a:spcPts val="0"/>
                  </a:spcBef>
                  <a:spcAft>
                    <a:spcPts val="0"/>
                  </a:spcAft>
                  <a:buClrTx/>
                  <a:buSzTx/>
                  <a:buFont typeface="Arial" pitchFamily="34" charset="0"/>
                  <a:buChar char="•"/>
                  <a:tabLst/>
                  <a:defRPr/>
                </a:pPr>
                <a:r>
                  <a:rPr kumimoji="0" lang="en-US" b="0" i="0" u="none" strike="noStrike" kern="0" cap="none" spc="0" normalizeH="0" baseline="0" noProof="0" dirty="0" smtClean="0">
                    <a:ln>
                      <a:noFill/>
                    </a:ln>
                    <a:solidFill>
                      <a:schemeClr val="bg1"/>
                    </a:solidFill>
                    <a:effectLst/>
                    <a:uLnTx/>
                    <a:uFillTx/>
                    <a:latin typeface="+mn-lt"/>
                    <a:ea typeface="+mn-ea"/>
                    <a:cs typeface="+mn-cs"/>
                  </a:rPr>
                  <a:t>Redundancy</a:t>
                </a:r>
              </a:p>
              <a:p>
                <a:pPr marL="88900" marR="0" lvl="0" indent="-88900" defTabSz="914400" eaLnBrk="1" fontAlgn="auto" latinLnBrk="0" hangingPunct="1">
                  <a:lnSpc>
                    <a:spcPct val="100000"/>
                  </a:lnSpc>
                  <a:spcBef>
                    <a:spcPts val="0"/>
                  </a:spcBef>
                  <a:spcAft>
                    <a:spcPts val="0"/>
                  </a:spcAft>
                  <a:buClrTx/>
                  <a:buSzTx/>
                  <a:buFont typeface="Arial" pitchFamily="34" charset="0"/>
                  <a:buChar char="•"/>
                  <a:tabLst/>
                  <a:defRPr/>
                </a:pPr>
                <a:r>
                  <a:rPr kumimoji="0" lang="en-US" b="0" i="0" u="none" strike="noStrike" kern="0" cap="none" spc="0" normalizeH="0" baseline="0" noProof="0" dirty="0" smtClean="0">
                    <a:ln>
                      <a:noFill/>
                    </a:ln>
                    <a:solidFill>
                      <a:schemeClr val="bg1"/>
                    </a:solidFill>
                    <a:effectLst/>
                    <a:uLnTx/>
                    <a:uFillTx/>
                    <a:latin typeface="+mn-lt"/>
                    <a:ea typeface="+mn-ea"/>
                    <a:cs typeface="+mn-cs"/>
                  </a:rPr>
                  <a:t>Content Control</a:t>
                </a:r>
              </a:p>
              <a:p>
                <a:pPr marL="88900" marR="0" lvl="0" indent="-88900" defTabSz="914400" eaLnBrk="1" fontAlgn="auto" latinLnBrk="0" hangingPunct="1">
                  <a:lnSpc>
                    <a:spcPct val="100000"/>
                  </a:lnSpc>
                  <a:spcBef>
                    <a:spcPts val="0"/>
                  </a:spcBef>
                  <a:spcAft>
                    <a:spcPts val="0"/>
                  </a:spcAft>
                  <a:buClrTx/>
                  <a:buSzTx/>
                  <a:buFont typeface="Arial" pitchFamily="34" charset="0"/>
                  <a:buChar char="•"/>
                  <a:tabLst/>
                  <a:defRPr/>
                </a:pPr>
                <a:r>
                  <a:rPr kumimoji="0" lang="en-US" b="0" i="0" u="none" strike="noStrike" kern="0" cap="none" spc="0" normalizeH="0" baseline="0" noProof="0" dirty="0" smtClean="0">
                    <a:ln>
                      <a:noFill/>
                    </a:ln>
                    <a:solidFill>
                      <a:schemeClr val="bg1"/>
                    </a:solidFill>
                    <a:effectLst/>
                    <a:uLnTx/>
                    <a:uFillTx/>
                    <a:latin typeface="+mn-lt"/>
                    <a:ea typeface="+mn-ea"/>
                    <a:cs typeface="+mn-cs"/>
                  </a:rPr>
                  <a:t>Incident management</a:t>
                </a:r>
              </a:p>
              <a:p>
                <a:pPr marL="88900" marR="0" lvl="0" indent="-88900" defTabSz="914400" eaLnBrk="1" fontAlgn="auto" latinLnBrk="0" hangingPunct="1">
                  <a:lnSpc>
                    <a:spcPct val="100000"/>
                  </a:lnSpc>
                  <a:spcBef>
                    <a:spcPts val="0"/>
                  </a:spcBef>
                  <a:spcAft>
                    <a:spcPts val="0"/>
                  </a:spcAft>
                  <a:buClrTx/>
                  <a:buSzTx/>
                  <a:buFont typeface="Arial" pitchFamily="34" charset="0"/>
                  <a:buChar char="•"/>
                  <a:tabLst/>
                  <a:defRPr/>
                </a:pPr>
                <a:r>
                  <a:rPr kumimoji="0" lang="en-US" b="0" i="0" u="none" strike="noStrike" kern="0" cap="none" spc="0" normalizeH="0" baseline="0" noProof="0" dirty="0" smtClean="0">
                    <a:ln>
                      <a:noFill/>
                    </a:ln>
                    <a:solidFill>
                      <a:schemeClr val="bg1"/>
                    </a:solidFill>
                    <a:effectLst/>
                    <a:uLnTx/>
                    <a:uFillTx/>
                    <a:latin typeface="+mn-lt"/>
                    <a:ea typeface="+mn-ea"/>
                    <a:cs typeface="+mn-cs"/>
                  </a:rPr>
                  <a:t>etc.</a:t>
                </a:r>
                <a:endParaRPr kumimoji="0" lang="en-US" b="1" i="0" u="none" strike="noStrike" kern="0" cap="none" spc="0" normalizeH="0" baseline="0" noProof="0" dirty="0" smtClean="0">
                  <a:ln>
                    <a:noFill/>
                  </a:ln>
                  <a:solidFill>
                    <a:schemeClr val="bg1"/>
                  </a:solidFill>
                  <a:effectLst/>
                  <a:uLnTx/>
                  <a:uFillTx/>
                  <a:latin typeface="+mn-lt"/>
                  <a:ea typeface="+mn-ea"/>
                  <a:cs typeface="+mn-cs"/>
                </a:endParaRPr>
              </a:p>
            </p:txBody>
          </p:sp>
          <p:sp>
            <p:nvSpPr>
              <p:cNvPr id="45" name="Rounded Rectangle 1"/>
              <p:cNvSpPr/>
              <p:nvPr/>
            </p:nvSpPr>
            <p:spPr>
              <a:xfrm>
                <a:off x="5105202" y="1367515"/>
                <a:ext cx="1866899" cy="840798"/>
              </a:xfrm>
              <a:prstGeom prst="rect">
                <a:avLst/>
              </a:prstGeom>
              <a:solidFill>
                <a:sysClr val="window" lastClr="FFFFFF"/>
              </a:solidFill>
              <a:ln w="28575" cap="flat" cmpd="sng" algn="ctr">
                <a:solidFill>
                  <a:srgbClr val="4BACC6">
                    <a:lumMod val="60000"/>
                    <a:lumOff val="40000"/>
                  </a:srgbClr>
                </a:solidFill>
                <a:prstDash val="solid"/>
              </a:ln>
              <a:effectLst/>
            </p:spPr>
            <p:txBody>
              <a:bodyPr lIns="72000" tIns="36000" rIns="72000" bIns="36000" rtlCol="0" anchor="t" anchorCtr="0"/>
              <a:lstStyle/>
              <a:p>
                <a:pPr marL="0" marR="0" lvl="0" indent="-84138" algn="ctr"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smtClean="0">
                    <a:ln>
                      <a:noFill/>
                    </a:ln>
                    <a:solidFill>
                      <a:srgbClr val="0070C0"/>
                    </a:solidFill>
                    <a:effectLst/>
                    <a:uLnTx/>
                    <a:uFillTx/>
                    <a:latin typeface="+mn-lt"/>
                  </a:rPr>
                  <a:t>Non-Repudiation</a:t>
                </a:r>
                <a:endParaRPr kumimoji="0" lang="en-US" sz="1000" b="1" i="0" u="none" strike="noStrike" kern="0" cap="none" spc="0" normalizeH="0" baseline="0" noProof="0" dirty="0">
                  <a:ln>
                    <a:noFill/>
                  </a:ln>
                  <a:solidFill>
                    <a:srgbClr val="0070C0"/>
                  </a:solidFill>
                  <a:effectLst/>
                  <a:uLnTx/>
                  <a:uFillTx/>
                  <a:latin typeface="+mn-lt"/>
                </a:endParaRPr>
              </a:p>
              <a:p>
                <a:pPr marL="88900" indent="-88900" fontAlgn="auto">
                  <a:spcBef>
                    <a:spcPts val="0"/>
                  </a:spcBef>
                  <a:spcAft>
                    <a:spcPts val="0"/>
                  </a:spcAft>
                  <a:buFont typeface="Arial" pitchFamily="34" charset="0"/>
                  <a:buChar char="•"/>
                  <a:defRPr/>
                </a:pPr>
                <a:r>
                  <a:rPr lang="en-GB" b="0" kern="0" dirty="0">
                    <a:solidFill>
                      <a:srgbClr val="F79646">
                        <a:lumMod val="50000"/>
                      </a:srgbClr>
                    </a:solidFill>
                    <a:latin typeface="+mn-lt"/>
                  </a:rPr>
                  <a:t>Digital Signature</a:t>
                </a:r>
              </a:p>
              <a:p>
                <a:pPr marL="88900" indent="-88900" fontAlgn="auto">
                  <a:spcBef>
                    <a:spcPts val="0"/>
                  </a:spcBef>
                  <a:spcAft>
                    <a:spcPts val="0"/>
                  </a:spcAft>
                  <a:buFont typeface="Arial" pitchFamily="34" charset="0"/>
                  <a:buChar char="•"/>
                  <a:defRPr/>
                </a:pPr>
                <a:r>
                  <a:rPr lang="en-GB" b="0" kern="0" dirty="0">
                    <a:solidFill>
                      <a:srgbClr val="F79646">
                        <a:lumMod val="50000"/>
                      </a:srgbClr>
                    </a:solidFill>
                    <a:latin typeface="+mn-lt"/>
                  </a:rPr>
                  <a:t>Secure audit logs</a:t>
                </a:r>
              </a:p>
              <a:p>
                <a:pPr marL="88900" marR="0" lvl="0" indent="-88900" defTabSz="914400" eaLnBrk="1" fontAlgn="auto" latinLnBrk="0" hangingPunct="1">
                  <a:lnSpc>
                    <a:spcPct val="100000"/>
                  </a:lnSpc>
                  <a:spcBef>
                    <a:spcPts val="0"/>
                  </a:spcBef>
                  <a:spcAft>
                    <a:spcPts val="0"/>
                  </a:spcAft>
                  <a:buClrTx/>
                  <a:buSzTx/>
                  <a:buFont typeface="Arial" pitchFamily="34" charset="0"/>
                  <a:buChar char="•"/>
                  <a:tabLst/>
                  <a:defRPr/>
                </a:pPr>
                <a:r>
                  <a:rPr kumimoji="0" lang="en-GB" b="0" i="0" u="none" strike="noStrike" kern="0" cap="none" spc="0" normalizeH="0" baseline="0" noProof="0" dirty="0" smtClean="0">
                    <a:ln>
                      <a:noFill/>
                    </a:ln>
                    <a:solidFill>
                      <a:srgbClr val="F79646">
                        <a:lumMod val="50000"/>
                      </a:srgbClr>
                    </a:solidFill>
                    <a:effectLst/>
                    <a:uLnTx/>
                    <a:uFillTx/>
                    <a:latin typeface="+mn-lt"/>
                  </a:rPr>
                  <a:t>etc.</a:t>
                </a:r>
                <a:endParaRPr kumimoji="0" lang="en-US" b="0" i="0" u="none" strike="noStrike" kern="0" cap="none" spc="0" normalizeH="0" baseline="0" noProof="0" dirty="0">
                  <a:ln>
                    <a:noFill/>
                  </a:ln>
                  <a:solidFill>
                    <a:srgbClr val="F79646">
                      <a:lumMod val="50000"/>
                    </a:srgbClr>
                  </a:solidFill>
                  <a:effectLst/>
                  <a:uLnTx/>
                  <a:uFillTx/>
                  <a:latin typeface="+mn-lt"/>
                </a:endParaRPr>
              </a:p>
            </p:txBody>
          </p:sp>
          <p:sp>
            <p:nvSpPr>
              <p:cNvPr id="46" name="Rounded Rectangle 1"/>
              <p:cNvSpPr/>
              <p:nvPr/>
            </p:nvSpPr>
            <p:spPr>
              <a:xfrm>
                <a:off x="1218280" y="3673691"/>
                <a:ext cx="3100288" cy="1866007"/>
              </a:xfrm>
              <a:prstGeom prst="rect">
                <a:avLst/>
              </a:prstGeom>
              <a:solidFill>
                <a:schemeClr val="tx1"/>
              </a:solidFill>
              <a:ln w="28575" cap="flat" cmpd="sng" algn="ctr">
                <a:solidFill>
                  <a:srgbClr val="4BACC6">
                    <a:lumMod val="60000"/>
                    <a:lumOff val="40000"/>
                  </a:srgbClr>
                </a:solidFill>
                <a:prstDash val="solid"/>
              </a:ln>
              <a:effectLst/>
            </p:spPr>
            <p:txBody>
              <a:bodyPr lIns="72000" tIns="36000" rIns="72000" bIns="36000" rtlCol="0" anchor="t" anchorCtr="0"/>
              <a:lstStyle/>
              <a:p>
                <a:pPr marL="0" marR="0" lvl="0" indent="-84138" algn="ctr"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smtClean="0">
                    <a:ln>
                      <a:noFill/>
                    </a:ln>
                    <a:solidFill>
                      <a:srgbClr val="0070C0"/>
                    </a:solidFill>
                    <a:effectLst/>
                    <a:uLnTx/>
                    <a:uFillTx/>
                    <a:latin typeface="+mn-lt"/>
                  </a:rPr>
                  <a:t>Endpoint, Server, </a:t>
                </a:r>
                <a:r>
                  <a:rPr lang="en-US" sz="1000" b="1" kern="0" dirty="0">
                    <a:solidFill>
                      <a:srgbClr val="0070C0"/>
                    </a:solidFill>
                    <a:latin typeface="+mn-lt"/>
                  </a:rPr>
                  <a:t>&amp;</a:t>
                </a:r>
                <a:r>
                  <a:rPr kumimoji="0" lang="en-US" sz="1000" b="1" i="0" u="none" strike="noStrike" kern="0" cap="none" spc="0" normalizeH="0" baseline="0" noProof="0" dirty="0" smtClean="0">
                    <a:ln>
                      <a:noFill/>
                    </a:ln>
                    <a:solidFill>
                      <a:srgbClr val="0070C0"/>
                    </a:solidFill>
                    <a:effectLst/>
                    <a:uLnTx/>
                    <a:uFillTx/>
                    <a:latin typeface="+mn-lt"/>
                  </a:rPr>
                  <a:t> Gateway Protection</a:t>
                </a:r>
              </a:p>
              <a:p>
                <a:pPr marL="88900" marR="0" lvl="0" indent="-88900" defTabSz="914400" eaLnBrk="1" fontAlgn="auto" latinLnBrk="0" hangingPunct="1">
                  <a:lnSpc>
                    <a:spcPct val="100000"/>
                  </a:lnSpc>
                  <a:spcBef>
                    <a:spcPts val="0"/>
                  </a:spcBef>
                  <a:spcAft>
                    <a:spcPts val="0"/>
                  </a:spcAft>
                  <a:buClrTx/>
                  <a:buSzTx/>
                  <a:buFont typeface="Arial" pitchFamily="34" charset="0"/>
                  <a:buChar char="•"/>
                  <a:tabLst/>
                  <a:defRPr/>
                </a:pPr>
                <a:r>
                  <a:rPr kumimoji="0" lang="en-US" b="0" i="0" u="none" strike="noStrike" kern="0" cap="none" spc="0" normalizeH="0" baseline="0" noProof="0" dirty="0" smtClean="0">
                    <a:ln>
                      <a:noFill/>
                    </a:ln>
                    <a:solidFill>
                      <a:schemeClr val="bg1"/>
                    </a:solidFill>
                    <a:effectLst/>
                    <a:uLnTx/>
                    <a:uFillTx/>
                    <a:latin typeface="+mn-lt"/>
                  </a:rPr>
                  <a:t>Vulnerability</a:t>
                </a:r>
                <a:endParaRPr kumimoji="0" lang="en-US" b="1" i="0" u="none" strike="noStrike" kern="0" cap="none" spc="0" normalizeH="0" baseline="0" noProof="0" dirty="0" smtClean="0">
                  <a:ln>
                    <a:noFill/>
                  </a:ln>
                  <a:solidFill>
                    <a:schemeClr val="bg1"/>
                  </a:solidFill>
                  <a:effectLst/>
                  <a:uLnTx/>
                  <a:uFillTx/>
                  <a:latin typeface="+mn-lt"/>
                </a:endParaRPr>
              </a:p>
              <a:p>
                <a:pPr marL="88900" marR="0" lvl="0" indent="-88900" defTabSz="914400" eaLnBrk="1" fontAlgn="auto" latinLnBrk="0" hangingPunct="1">
                  <a:lnSpc>
                    <a:spcPct val="100000"/>
                  </a:lnSpc>
                  <a:spcBef>
                    <a:spcPts val="0"/>
                  </a:spcBef>
                  <a:spcAft>
                    <a:spcPts val="0"/>
                  </a:spcAft>
                  <a:buClrTx/>
                  <a:buSzTx/>
                  <a:buFont typeface="Arial" pitchFamily="34" charset="0"/>
                  <a:buChar char="•"/>
                  <a:tabLst/>
                  <a:defRPr/>
                </a:pPr>
                <a:r>
                  <a:rPr kumimoji="0" lang="en-US" b="0" i="0" u="none" strike="noStrike" kern="0" cap="none" spc="0" normalizeH="0" baseline="0" noProof="0" dirty="0" smtClean="0">
                    <a:ln>
                      <a:noFill/>
                    </a:ln>
                    <a:solidFill>
                      <a:schemeClr val="bg1"/>
                    </a:solidFill>
                    <a:effectLst/>
                    <a:uLnTx/>
                    <a:uFillTx/>
                    <a:latin typeface="+mn-lt"/>
                  </a:rPr>
                  <a:t>Patch &amp; configuration management</a:t>
                </a:r>
                <a:endParaRPr kumimoji="0" lang="en-US" b="1" i="0" u="none" strike="noStrike" kern="0" cap="none" spc="0" normalizeH="0" baseline="0" noProof="0" dirty="0" smtClean="0">
                  <a:ln>
                    <a:noFill/>
                  </a:ln>
                  <a:solidFill>
                    <a:schemeClr val="bg1"/>
                  </a:solidFill>
                  <a:effectLst/>
                  <a:uLnTx/>
                  <a:uFillTx/>
                  <a:latin typeface="+mn-lt"/>
                </a:endParaRPr>
              </a:p>
              <a:p>
                <a:pPr marL="88900" marR="0" lvl="0" indent="-88900" defTabSz="914400" eaLnBrk="1" fontAlgn="auto" latinLnBrk="0" hangingPunct="1">
                  <a:lnSpc>
                    <a:spcPct val="100000"/>
                  </a:lnSpc>
                  <a:spcBef>
                    <a:spcPts val="0"/>
                  </a:spcBef>
                  <a:spcAft>
                    <a:spcPts val="0"/>
                  </a:spcAft>
                  <a:buClrTx/>
                  <a:buSzTx/>
                  <a:buFont typeface="Arial" pitchFamily="34" charset="0"/>
                  <a:buChar char="•"/>
                  <a:tabLst/>
                  <a:defRPr/>
                </a:pPr>
                <a:r>
                  <a:rPr kumimoji="0" lang="en-US" b="0" i="0" u="none" strike="noStrike" kern="0" cap="none" spc="0" normalizeH="0" baseline="0" noProof="0" dirty="0" smtClean="0">
                    <a:ln>
                      <a:noFill/>
                    </a:ln>
                    <a:solidFill>
                      <a:schemeClr val="bg1"/>
                    </a:solidFill>
                    <a:effectLst/>
                    <a:uLnTx/>
                    <a:uFillTx/>
                    <a:latin typeface="+mn-lt"/>
                  </a:rPr>
                  <a:t>Disk and file encryption</a:t>
                </a:r>
                <a:endParaRPr kumimoji="0" lang="en-US" b="1" i="0" u="none" strike="noStrike" kern="0" cap="none" spc="0" normalizeH="0" baseline="0" noProof="0" dirty="0" smtClean="0">
                  <a:ln>
                    <a:noFill/>
                  </a:ln>
                  <a:solidFill>
                    <a:schemeClr val="bg1"/>
                  </a:solidFill>
                  <a:effectLst/>
                  <a:uLnTx/>
                  <a:uFillTx/>
                  <a:latin typeface="+mn-lt"/>
                </a:endParaRPr>
              </a:p>
              <a:p>
                <a:pPr marL="88900" marR="0" lvl="0" indent="-88900" defTabSz="914400" eaLnBrk="1" fontAlgn="auto" latinLnBrk="0" hangingPunct="1">
                  <a:lnSpc>
                    <a:spcPct val="100000"/>
                  </a:lnSpc>
                  <a:spcBef>
                    <a:spcPts val="0"/>
                  </a:spcBef>
                  <a:spcAft>
                    <a:spcPts val="0"/>
                  </a:spcAft>
                  <a:buClrTx/>
                  <a:buSzTx/>
                  <a:buFont typeface="Arial" pitchFamily="34" charset="0"/>
                  <a:buChar char="•"/>
                  <a:tabLst/>
                  <a:defRPr/>
                </a:pPr>
                <a:r>
                  <a:rPr kumimoji="0" lang="en-US" b="0" i="0" u="none" strike="noStrike" kern="0" cap="none" spc="0" normalizeH="0" baseline="0" noProof="0" dirty="0" smtClean="0">
                    <a:ln>
                      <a:noFill/>
                    </a:ln>
                    <a:solidFill>
                      <a:schemeClr val="bg1"/>
                    </a:solidFill>
                    <a:effectLst/>
                    <a:uLnTx/>
                    <a:uFillTx/>
                    <a:latin typeface="+mn-lt"/>
                  </a:rPr>
                  <a:t>Data loss prevention</a:t>
                </a:r>
                <a:endParaRPr kumimoji="0" lang="en-US" b="1" i="0" u="none" strike="noStrike" kern="0" cap="none" spc="0" normalizeH="0" baseline="0" noProof="0" dirty="0" smtClean="0">
                  <a:ln>
                    <a:noFill/>
                  </a:ln>
                  <a:solidFill>
                    <a:schemeClr val="bg1"/>
                  </a:solidFill>
                  <a:effectLst/>
                  <a:uLnTx/>
                  <a:uFillTx/>
                  <a:latin typeface="+mn-lt"/>
                </a:endParaRPr>
              </a:p>
              <a:p>
                <a:pPr marL="88900" marR="0" lvl="0" indent="-88900" defTabSz="914400" eaLnBrk="1" fontAlgn="auto" latinLnBrk="0" hangingPunct="1">
                  <a:lnSpc>
                    <a:spcPct val="100000"/>
                  </a:lnSpc>
                  <a:spcBef>
                    <a:spcPts val="0"/>
                  </a:spcBef>
                  <a:spcAft>
                    <a:spcPts val="0"/>
                  </a:spcAft>
                  <a:buClrTx/>
                  <a:buSzTx/>
                  <a:buFont typeface="Arial" pitchFamily="34" charset="0"/>
                  <a:buChar char="•"/>
                  <a:tabLst/>
                  <a:defRPr/>
                </a:pPr>
                <a:r>
                  <a:rPr kumimoji="0" lang="en-US" b="0" i="0" u="none" strike="noStrike" kern="0" cap="none" spc="0" normalizeH="0" baseline="0" noProof="0" dirty="0" smtClean="0">
                    <a:ln>
                      <a:noFill/>
                    </a:ln>
                    <a:solidFill>
                      <a:schemeClr val="bg1"/>
                    </a:solidFill>
                    <a:effectLst/>
                    <a:uLnTx/>
                    <a:uFillTx/>
                    <a:latin typeface="+mn-lt"/>
                  </a:rPr>
                  <a:t>Device control (including device mgmt. &amp; tracking)</a:t>
                </a:r>
              </a:p>
              <a:p>
                <a:pPr marL="88900" marR="0" lvl="0" indent="-88900" defTabSz="914400" eaLnBrk="1" fontAlgn="auto" latinLnBrk="0" hangingPunct="1">
                  <a:lnSpc>
                    <a:spcPct val="100000"/>
                  </a:lnSpc>
                  <a:spcBef>
                    <a:spcPts val="0"/>
                  </a:spcBef>
                  <a:spcAft>
                    <a:spcPts val="0"/>
                  </a:spcAft>
                  <a:buClrTx/>
                  <a:buSzTx/>
                  <a:buFont typeface="Arial" pitchFamily="34" charset="0"/>
                  <a:buChar char="•"/>
                  <a:tabLst/>
                  <a:defRPr/>
                </a:pPr>
                <a:r>
                  <a:rPr kumimoji="0" lang="en-US" b="0" i="0" u="none" strike="noStrike" kern="0" cap="none" spc="0" normalizeH="0" baseline="0" noProof="0" dirty="0" smtClean="0">
                    <a:ln>
                      <a:noFill/>
                    </a:ln>
                    <a:solidFill>
                      <a:schemeClr val="bg1"/>
                    </a:solidFill>
                    <a:effectLst/>
                    <a:uLnTx/>
                    <a:uFillTx/>
                    <a:latin typeface="+mn-lt"/>
                  </a:rPr>
                  <a:t>etc.</a:t>
                </a:r>
                <a:endParaRPr kumimoji="0" lang="en-US" b="0" i="0" u="none" strike="noStrike" kern="0" cap="none" spc="0" normalizeH="0" baseline="0" noProof="0" dirty="0">
                  <a:ln>
                    <a:noFill/>
                  </a:ln>
                  <a:solidFill>
                    <a:schemeClr val="bg1"/>
                  </a:solidFill>
                  <a:effectLst/>
                  <a:uLnTx/>
                  <a:uFillTx/>
                  <a:latin typeface="+mn-lt"/>
                </a:endParaRPr>
              </a:p>
            </p:txBody>
          </p:sp>
          <p:sp>
            <p:nvSpPr>
              <p:cNvPr id="49" name="Rounded Rectangle 1"/>
              <p:cNvSpPr/>
              <p:nvPr/>
            </p:nvSpPr>
            <p:spPr>
              <a:xfrm>
                <a:off x="3161741" y="2263231"/>
                <a:ext cx="1866141" cy="1347310"/>
              </a:xfrm>
              <a:prstGeom prst="rect">
                <a:avLst/>
              </a:prstGeom>
              <a:solidFill>
                <a:schemeClr val="tx1"/>
              </a:solidFill>
              <a:ln w="28575" cap="flat" cmpd="sng" algn="ctr">
                <a:solidFill>
                  <a:srgbClr val="4BACC6">
                    <a:lumMod val="60000"/>
                    <a:lumOff val="40000"/>
                  </a:srgbClr>
                </a:solidFill>
                <a:prstDash val="solid"/>
              </a:ln>
              <a:effectLst/>
            </p:spPr>
            <p:txBody>
              <a:bodyPr lIns="72000" tIns="36000" rIns="72000" bIns="36000" rtlCol="0" anchor="t" anchorCtr="0"/>
              <a:lstStyle/>
              <a:p>
                <a:pPr marL="0" marR="0" lvl="0" indent="-84138" algn="ctr"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smtClean="0">
                    <a:ln>
                      <a:noFill/>
                    </a:ln>
                    <a:solidFill>
                      <a:srgbClr val="0070C0"/>
                    </a:solidFill>
                    <a:effectLst/>
                    <a:uLnTx/>
                    <a:uFillTx/>
                    <a:latin typeface="+mn-lt"/>
                  </a:rPr>
                  <a:t>Network Protection</a:t>
                </a:r>
              </a:p>
              <a:p>
                <a:pPr marL="88900" marR="0" lvl="0" indent="-88900" defTabSz="914400" eaLnBrk="1" fontAlgn="auto" latinLnBrk="0" hangingPunct="1">
                  <a:lnSpc>
                    <a:spcPct val="100000"/>
                  </a:lnSpc>
                  <a:spcBef>
                    <a:spcPts val="0"/>
                  </a:spcBef>
                  <a:spcAft>
                    <a:spcPts val="0"/>
                  </a:spcAft>
                  <a:buClrTx/>
                  <a:buSzTx/>
                  <a:buFont typeface="Arial" pitchFamily="34" charset="0"/>
                  <a:buChar char="•"/>
                  <a:tabLst/>
                  <a:defRPr/>
                </a:pPr>
                <a:r>
                  <a:rPr kumimoji="0" lang="en-US" b="0" i="0" u="none" strike="noStrike" kern="0" cap="none" spc="0" normalizeH="0" baseline="0" noProof="0" dirty="0" smtClean="0">
                    <a:ln>
                      <a:noFill/>
                    </a:ln>
                    <a:solidFill>
                      <a:schemeClr val="bg1"/>
                    </a:solidFill>
                    <a:effectLst/>
                    <a:uLnTx/>
                    <a:uFillTx/>
                    <a:latin typeface="+mn-lt"/>
                  </a:rPr>
                  <a:t>Firewalls</a:t>
                </a:r>
                <a:r>
                  <a:rPr kumimoji="0" lang="en-US" b="0" i="0" u="none" strike="noStrike" kern="0" cap="none" spc="0" normalizeH="0" noProof="0" dirty="0" smtClean="0">
                    <a:ln>
                      <a:noFill/>
                    </a:ln>
                    <a:solidFill>
                      <a:schemeClr val="bg1"/>
                    </a:solidFill>
                    <a:effectLst/>
                    <a:uLnTx/>
                    <a:uFillTx/>
                    <a:latin typeface="+mn-lt"/>
                  </a:rPr>
                  <a:t> and </a:t>
                </a:r>
                <a:r>
                  <a:rPr kumimoji="0" lang="en-US" b="0" i="0" u="none" strike="noStrike" kern="0" cap="none" spc="0" normalizeH="0" baseline="0" noProof="0" dirty="0" smtClean="0">
                    <a:ln>
                      <a:noFill/>
                    </a:ln>
                    <a:solidFill>
                      <a:schemeClr val="bg1"/>
                    </a:solidFill>
                    <a:effectLst/>
                    <a:uLnTx/>
                    <a:uFillTx/>
                    <a:latin typeface="+mn-lt"/>
                  </a:rPr>
                  <a:t>Proxies</a:t>
                </a:r>
              </a:p>
              <a:p>
                <a:pPr marL="88900" marR="0" lvl="0" indent="-88900" defTabSz="914400" eaLnBrk="1" fontAlgn="auto" latinLnBrk="0" hangingPunct="1">
                  <a:lnSpc>
                    <a:spcPct val="100000"/>
                  </a:lnSpc>
                  <a:spcBef>
                    <a:spcPts val="0"/>
                  </a:spcBef>
                  <a:spcAft>
                    <a:spcPts val="0"/>
                  </a:spcAft>
                  <a:buClrTx/>
                  <a:buSzTx/>
                  <a:buFont typeface="Arial" pitchFamily="34" charset="0"/>
                  <a:buChar char="•"/>
                  <a:tabLst/>
                  <a:defRPr/>
                </a:pPr>
                <a:r>
                  <a:rPr kumimoji="0" lang="en-US" b="0" i="0" u="none" strike="noStrike" kern="0" cap="none" spc="0" normalizeH="0" baseline="0" noProof="0" dirty="0" smtClean="0">
                    <a:ln>
                      <a:noFill/>
                    </a:ln>
                    <a:solidFill>
                      <a:schemeClr val="bg1"/>
                    </a:solidFill>
                    <a:effectLst/>
                    <a:uLnTx/>
                    <a:uFillTx/>
                    <a:latin typeface="+mn-lt"/>
                  </a:rPr>
                  <a:t>Filter/content scanning</a:t>
                </a:r>
              </a:p>
              <a:p>
                <a:pPr marL="88900" marR="0" lvl="0" indent="-88900" defTabSz="914400" eaLnBrk="1" fontAlgn="auto" latinLnBrk="0" hangingPunct="1">
                  <a:lnSpc>
                    <a:spcPct val="100000"/>
                  </a:lnSpc>
                  <a:spcBef>
                    <a:spcPts val="0"/>
                  </a:spcBef>
                  <a:spcAft>
                    <a:spcPts val="0"/>
                  </a:spcAft>
                  <a:buClrTx/>
                  <a:buSzTx/>
                  <a:buFont typeface="Arial" pitchFamily="34" charset="0"/>
                  <a:buChar char="•"/>
                  <a:tabLst/>
                  <a:defRPr/>
                </a:pPr>
                <a:r>
                  <a:rPr kumimoji="0" lang="en-GB" b="0" i="0" u="none" strike="noStrike" kern="0" cap="none" spc="0" normalizeH="0" baseline="0" noProof="0" dirty="0" smtClean="0">
                    <a:ln>
                      <a:noFill/>
                    </a:ln>
                    <a:solidFill>
                      <a:schemeClr val="bg1"/>
                    </a:solidFill>
                    <a:effectLst/>
                    <a:uLnTx/>
                    <a:uFillTx/>
                    <a:latin typeface="+mn-lt"/>
                  </a:rPr>
                  <a:t>IPS/IDS</a:t>
                </a:r>
              </a:p>
              <a:p>
                <a:pPr marL="88900" lvl="0" indent="-88900">
                  <a:buFont typeface="Arial" pitchFamily="34" charset="0"/>
                  <a:buChar char="•"/>
                  <a:defRPr/>
                </a:pPr>
                <a:r>
                  <a:rPr lang="en-US" kern="0" dirty="0" smtClean="0">
                    <a:solidFill>
                      <a:schemeClr val="bg1"/>
                    </a:solidFill>
                    <a:latin typeface="+mn-lt"/>
                  </a:rPr>
                  <a:t>Next </a:t>
                </a:r>
                <a:r>
                  <a:rPr lang="en-US" kern="0" dirty="0">
                    <a:solidFill>
                      <a:schemeClr val="bg1"/>
                    </a:solidFill>
                    <a:latin typeface="+mn-lt"/>
                  </a:rPr>
                  <a:t>Generation Firewalls</a:t>
                </a:r>
              </a:p>
              <a:p>
                <a:pPr marL="88900" lvl="0" indent="-88900">
                  <a:buFont typeface="Arial" pitchFamily="34" charset="0"/>
                  <a:buChar char="•"/>
                  <a:defRPr/>
                </a:pPr>
                <a:r>
                  <a:rPr lang="en-US" kern="0" dirty="0">
                    <a:solidFill>
                      <a:schemeClr val="bg1"/>
                    </a:solidFill>
                    <a:latin typeface="+mn-lt"/>
                  </a:rPr>
                  <a:t>Network access control (</a:t>
                </a:r>
                <a:r>
                  <a:rPr lang="en-US" kern="0" dirty="0" smtClean="0">
                    <a:solidFill>
                      <a:schemeClr val="bg1"/>
                    </a:solidFill>
                    <a:latin typeface="+mn-lt"/>
                  </a:rPr>
                  <a:t>NAC)</a:t>
                </a:r>
              </a:p>
              <a:p>
                <a:pPr marL="88900" lvl="0" indent="-88900">
                  <a:buFont typeface="Arial" pitchFamily="34" charset="0"/>
                  <a:buChar char="•"/>
                  <a:defRPr/>
                </a:pPr>
                <a:r>
                  <a:rPr lang="en-GB" kern="0" dirty="0" smtClean="0">
                    <a:solidFill>
                      <a:schemeClr val="bg1"/>
                    </a:solidFill>
                    <a:latin typeface="+mn-lt"/>
                  </a:rPr>
                  <a:t>etc.</a:t>
                </a:r>
                <a:endParaRPr lang="en-US" kern="0" dirty="0" smtClean="0">
                  <a:solidFill>
                    <a:schemeClr val="bg1"/>
                  </a:solidFill>
                  <a:latin typeface="+mn-lt"/>
                </a:endParaRPr>
              </a:p>
            </p:txBody>
          </p:sp>
          <p:sp>
            <p:nvSpPr>
              <p:cNvPr id="50" name="Rounded Rectangle 1"/>
              <p:cNvSpPr/>
              <p:nvPr/>
            </p:nvSpPr>
            <p:spPr>
              <a:xfrm>
                <a:off x="4385450" y="3673691"/>
                <a:ext cx="2586649" cy="1866007"/>
              </a:xfrm>
              <a:prstGeom prst="rect">
                <a:avLst/>
              </a:prstGeom>
              <a:solidFill>
                <a:schemeClr val="tx1"/>
              </a:solidFill>
              <a:ln w="28575" cap="flat" cmpd="sng" algn="ctr">
                <a:solidFill>
                  <a:srgbClr val="4BACC6">
                    <a:lumMod val="60000"/>
                    <a:lumOff val="40000"/>
                  </a:srgbClr>
                </a:solidFill>
                <a:prstDash val="solid"/>
              </a:ln>
              <a:effectLst/>
            </p:spPr>
            <p:txBody>
              <a:bodyPr lIns="72000" tIns="36000" rIns="72000" bIns="36000" rtlCol="0" anchor="t" anchorCtr="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smtClean="0">
                    <a:ln>
                      <a:noFill/>
                    </a:ln>
                    <a:solidFill>
                      <a:srgbClr val="0070C0"/>
                    </a:solidFill>
                    <a:effectLst/>
                    <a:uLnTx/>
                    <a:uFillTx/>
                    <a:latin typeface="+mn-lt"/>
                    <a:ea typeface="+mn-ea"/>
                    <a:cs typeface="+mn-cs"/>
                  </a:rPr>
                  <a:t>Threat management</a:t>
                </a:r>
              </a:p>
              <a:p>
                <a:pPr marL="88900" marR="0" lvl="0" indent="-88900" defTabSz="914400" eaLnBrk="1" fontAlgn="auto" latinLnBrk="0" hangingPunct="1">
                  <a:lnSpc>
                    <a:spcPct val="100000"/>
                  </a:lnSpc>
                  <a:spcBef>
                    <a:spcPts val="0"/>
                  </a:spcBef>
                  <a:spcAft>
                    <a:spcPts val="0"/>
                  </a:spcAft>
                  <a:buClrTx/>
                  <a:buSzTx/>
                  <a:buFont typeface="Arial" pitchFamily="34" charset="0"/>
                  <a:buChar char="•"/>
                  <a:tabLst/>
                  <a:defRPr/>
                </a:pPr>
                <a:r>
                  <a:rPr kumimoji="0" lang="en-US" b="0" i="0" u="none" strike="noStrike" kern="0" cap="none" spc="0" normalizeH="0" baseline="0" noProof="0" dirty="0" smtClean="0">
                    <a:ln>
                      <a:noFill/>
                    </a:ln>
                    <a:solidFill>
                      <a:schemeClr val="bg1"/>
                    </a:solidFill>
                    <a:effectLst/>
                    <a:uLnTx/>
                    <a:uFillTx/>
                    <a:latin typeface="+mn-lt"/>
                    <a:ea typeface="+mn-ea"/>
                    <a:cs typeface="+mn-cs"/>
                  </a:rPr>
                  <a:t>Penetration testing</a:t>
                </a:r>
              </a:p>
              <a:p>
                <a:pPr marL="88900" marR="0" lvl="0" indent="-88900" defTabSz="914400" eaLnBrk="1" fontAlgn="auto" latinLnBrk="0" hangingPunct="1">
                  <a:lnSpc>
                    <a:spcPct val="100000"/>
                  </a:lnSpc>
                  <a:spcBef>
                    <a:spcPts val="0"/>
                  </a:spcBef>
                  <a:spcAft>
                    <a:spcPts val="0"/>
                  </a:spcAft>
                  <a:buClrTx/>
                  <a:buSzTx/>
                  <a:buFont typeface="Arial" pitchFamily="34" charset="0"/>
                  <a:buChar char="•"/>
                  <a:tabLst/>
                  <a:defRPr/>
                </a:pPr>
                <a:r>
                  <a:rPr kumimoji="0" lang="en-US" b="0" i="0" u="none" strike="noStrike" kern="0" cap="none" spc="0" normalizeH="0" baseline="0" noProof="0" dirty="0" smtClean="0">
                    <a:ln>
                      <a:noFill/>
                    </a:ln>
                    <a:solidFill>
                      <a:schemeClr val="bg1"/>
                    </a:solidFill>
                    <a:effectLst/>
                    <a:uLnTx/>
                    <a:uFillTx/>
                    <a:latin typeface="+mn-lt"/>
                    <a:ea typeface="+mn-ea"/>
                    <a:cs typeface="+mn-cs"/>
                  </a:rPr>
                  <a:t>Log inspection</a:t>
                </a:r>
              </a:p>
              <a:p>
                <a:pPr marL="88900" marR="0" lvl="0" indent="-88900" defTabSz="914400" eaLnBrk="1" fontAlgn="auto" latinLnBrk="0" hangingPunct="1">
                  <a:lnSpc>
                    <a:spcPct val="100000"/>
                  </a:lnSpc>
                  <a:spcBef>
                    <a:spcPts val="0"/>
                  </a:spcBef>
                  <a:spcAft>
                    <a:spcPts val="0"/>
                  </a:spcAft>
                  <a:buClrTx/>
                  <a:buSzTx/>
                  <a:buFont typeface="Arial" pitchFamily="34" charset="0"/>
                  <a:buChar char="•"/>
                  <a:tabLst/>
                  <a:defRPr/>
                </a:pPr>
                <a:r>
                  <a:rPr kumimoji="0" lang="en-US" b="0" i="0" u="none" strike="noStrike" kern="0" cap="none" spc="0" normalizeH="0" baseline="0" noProof="0" dirty="0" smtClean="0">
                    <a:ln>
                      <a:noFill/>
                    </a:ln>
                    <a:solidFill>
                      <a:schemeClr val="bg1"/>
                    </a:solidFill>
                    <a:effectLst/>
                    <a:uLnTx/>
                    <a:uFillTx/>
                    <a:latin typeface="+mn-lt"/>
                    <a:ea typeface="+mn-ea"/>
                    <a:cs typeface="+mn-cs"/>
                  </a:rPr>
                  <a:t>Incident management</a:t>
                </a:r>
              </a:p>
              <a:p>
                <a:pPr marL="88900" marR="0" lvl="0" indent="-88900" defTabSz="914400" eaLnBrk="1" fontAlgn="auto" latinLnBrk="0" hangingPunct="1">
                  <a:lnSpc>
                    <a:spcPct val="100000"/>
                  </a:lnSpc>
                  <a:spcBef>
                    <a:spcPts val="0"/>
                  </a:spcBef>
                  <a:spcAft>
                    <a:spcPts val="0"/>
                  </a:spcAft>
                  <a:buClrTx/>
                  <a:buSzTx/>
                  <a:buFont typeface="Arial" pitchFamily="34" charset="0"/>
                  <a:buChar char="•"/>
                  <a:tabLst/>
                  <a:defRPr/>
                </a:pPr>
                <a:r>
                  <a:rPr kumimoji="0" lang="en-US" b="0" i="0" u="none" strike="noStrike" kern="0" cap="none" spc="0" normalizeH="0" baseline="0" noProof="0" dirty="0" smtClean="0">
                    <a:ln>
                      <a:noFill/>
                    </a:ln>
                    <a:solidFill>
                      <a:schemeClr val="bg1"/>
                    </a:solidFill>
                    <a:effectLst/>
                    <a:uLnTx/>
                    <a:uFillTx/>
                    <a:latin typeface="+mn-lt"/>
                    <a:ea typeface="+mn-ea"/>
                    <a:cs typeface="+mn-cs"/>
                  </a:rPr>
                  <a:t>Security configuration management</a:t>
                </a:r>
              </a:p>
              <a:p>
                <a:pPr marL="88900" marR="0" lvl="0" indent="-88900" defTabSz="914400" eaLnBrk="1" fontAlgn="auto" latinLnBrk="0" hangingPunct="1">
                  <a:lnSpc>
                    <a:spcPct val="100000"/>
                  </a:lnSpc>
                  <a:spcBef>
                    <a:spcPts val="0"/>
                  </a:spcBef>
                  <a:spcAft>
                    <a:spcPts val="0"/>
                  </a:spcAft>
                  <a:buClrTx/>
                  <a:buSzTx/>
                  <a:buFont typeface="Arial" pitchFamily="34" charset="0"/>
                  <a:buChar char="•"/>
                  <a:tabLst/>
                  <a:defRPr/>
                </a:pPr>
                <a:r>
                  <a:rPr kumimoji="0" lang="en-US" b="0" i="0" u="none" strike="noStrike" kern="0" cap="none" spc="0" normalizeH="0" baseline="0" noProof="0" dirty="0" smtClean="0">
                    <a:ln>
                      <a:noFill/>
                    </a:ln>
                    <a:solidFill>
                      <a:schemeClr val="bg1"/>
                    </a:solidFill>
                    <a:effectLst/>
                    <a:uLnTx/>
                    <a:uFillTx/>
                    <a:latin typeface="+mn-lt"/>
                    <a:ea typeface="+mn-ea"/>
                    <a:cs typeface="+mn-cs"/>
                  </a:rPr>
                  <a:t>Patch management</a:t>
                </a:r>
              </a:p>
              <a:p>
                <a:pPr marL="88900" marR="0" lvl="0" indent="-88900" defTabSz="914400" eaLnBrk="1" fontAlgn="auto" latinLnBrk="0" hangingPunct="1">
                  <a:lnSpc>
                    <a:spcPct val="100000"/>
                  </a:lnSpc>
                  <a:spcBef>
                    <a:spcPts val="0"/>
                  </a:spcBef>
                  <a:spcAft>
                    <a:spcPts val="0"/>
                  </a:spcAft>
                  <a:buClrTx/>
                  <a:buSzTx/>
                  <a:buFont typeface="Arial" pitchFamily="34" charset="0"/>
                  <a:buChar char="•"/>
                  <a:tabLst/>
                  <a:defRPr/>
                </a:pPr>
                <a:r>
                  <a:rPr kumimoji="0" lang="en-US" b="0" i="0" u="none" strike="noStrike" kern="0" cap="none" spc="0" normalizeH="0" baseline="0" noProof="0" dirty="0" smtClean="0">
                    <a:ln>
                      <a:noFill/>
                    </a:ln>
                    <a:solidFill>
                      <a:schemeClr val="bg1"/>
                    </a:solidFill>
                    <a:effectLst/>
                    <a:uLnTx/>
                    <a:uFillTx/>
                    <a:latin typeface="+mn-lt"/>
                    <a:ea typeface="+mn-ea"/>
                    <a:cs typeface="+mn-cs"/>
                  </a:rPr>
                  <a:t>Security and threat intelligence</a:t>
                </a:r>
              </a:p>
              <a:p>
                <a:pPr marL="88900" marR="0" lvl="0" indent="-88900" defTabSz="914400" eaLnBrk="1" fontAlgn="auto" latinLnBrk="0" hangingPunct="1">
                  <a:lnSpc>
                    <a:spcPct val="100000"/>
                  </a:lnSpc>
                  <a:spcBef>
                    <a:spcPts val="0"/>
                  </a:spcBef>
                  <a:spcAft>
                    <a:spcPts val="0"/>
                  </a:spcAft>
                  <a:buClrTx/>
                  <a:buSzTx/>
                  <a:buFont typeface="Arial" pitchFamily="34" charset="0"/>
                  <a:buChar char="•"/>
                  <a:tabLst/>
                  <a:defRPr/>
                </a:pPr>
                <a:r>
                  <a:rPr kumimoji="0" lang="en-US" b="0" i="0" u="none" strike="noStrike" kern="0" cap="none" spc="0" normalizeH="0" baseline="0" noProof="0" dirty="0" smtClean="0">
                    <a:ln>
                      <a:noFill/>
                    </a:ln>
                    <a:solidFill>
                      <a:schemeClr val="bg1"/>
                    </a:solidFill>
                    <a:effectLst/>
                    <a:uLnTx/>
                    <a:uFillTx/>
                    <a:latin typeface="+mn-lt"/>
                    <a:ea typeface="+mn-ea"/>
                    <a:cs typeface="+mn-cs"/>
                  </a:rPr>
                  <a:t>Vulnerability management</a:t>
                </a:r>
              </a:p>
              <a:p>
                <a:pPr marL="88900" marR="0" lvl="0" indent="-88900" defTabSz="914400" eaLnBrk="1" fontAlgn="auto" latinLnBrk="0" hangingPunct="1">
                  <a:lnSpc>
                    <a:spcPct val="100000"/>
                  </a:lnSpc>
                  <a:spcBef>
                    <a:spcPts val="0"/>
                  </a:spcBef>
                  <a:spcAft>
                    <a:spcPts val="0"/>
                  </a:spcAft>
                  <a:buClrTx/>
                  <a:buSzTx/>
                  <a:buFont typeface="Arial" pitchFamily="34" charset="0"/>
                  <a:buChar char="•"/>
                  <a:tabLst/>
                  <a:defRPr/>
                </a:pPr>
                <a:r>
                  <a:rPr kumimoji="0" lang="en-US" b="0" i="0" u="none" strike="noStrike" kern="0" cap="none" spc="0" normalizeH="0" baseline="0" noProof="0" dirty="0" smtClean="0">
                    <a:ln>
                      <a:noFill/>
                    </a:ln>
                    <a:solidFill>
                      <a:schemeClr val="bg1"/>
                    </a:solidFill>
                    <a:effectLst/>
                    <a:uLnTx/>
                    <a:uFillTx/>
                    <a:latin typeface="+mn-lt"/>
                    <a:ea typeface="+mn-ea"/>
                    <a:cs typeface="+mn-cs"/>
                  </a:rPr>
                  <a:t>Data intelligence gathering</a:t>
                </a:r>
              </a:p>
              <a:p>
                <a:pPr marL="88900" marR="0" lvl="0" indent="-88900" defTabSz="914400" eaLnBrk="1" fontAlgn="auto" latinLnBrk="0" hangingPunct="1">
                  <a:lnSpc>
                    <a:spcPct val="100000"/>
                  </a:lnSpc>
                  <a:spcBef>
                    <a:spcPts val="0"/>
                  </a:spcBef>
                  <a:spcAft>
                    <a:spcPts val="0"/>
                  </a:spcAft>
                  <a:buClrTx/>
                  <a:buSzTx/>
                  <a:buFont typeface="Arial" pitchFamily="34" charset="0"/>
                  <a:buChar char="•"/>
                  <a:tabLst/>
                  <a:defRPr/>
                </a:pPr>
                <a:r>
                  <a:rPr kumimoji="0" lang="en-US" b="0" i="0" u="none" strike="noStrike" kern="0" cap="none" spc="0" normalizeH="0" baseline="0" noProof="0" dirty="0" smtClean="0">
                    <a:ln>
                      <a:noFill/>
                    </a:ln>
                    <a:solidFill>
                      <a:schemeClr val="bg1"/>
                    </a:solidFill>
                    <a:effectLst/>
                    <a:uLnTx/>
                    <a:uFillTx/>
                    <a:latin typeface="+mn-lt"/>
                    <a:ea typeface="+mn-ea"/>
                    <a:cs typeface="+mn-cs"/>
                  </a:rPr>
                  <a:t>Integration and analysis</a:t>
                </a:r>
              </a:p>
              <a:p>
                <a:pPr marL="88900" marR="0" lvl="0" indent="-88900" defTabSz="914400" eaLnBrk="1" fontAlgn="auto" latinLnBrk="0" hangingPunct="1">
                  <a:lnSpc>
                    <a:spcPct val="100000"/>
                  </a:lnSpc>
                  <a:spcBef>
                    <a:spcPts val="0"/>
                  </a:spcBef>
                  <a:spcAft>
                    <a:spcPts val="0"/>
                  </a:spcAft>
                  <a:buClrTx/>
                  <a:buSzTx/>
                  <a:buFont typeface="Arial" pitchFamily="34" charset="0"/>
                  <a:buChar char="•"/>
                  <a:tabLst/>
                  <a:defRPr/>
                </a:pPr>
                <a:r>
                  <a:rPr kumimoji="0" lang="en-US" b="0" i="0" u="none" strike="noStrike" kern="0" cap="none" spc="0" normalizeH="0" baseline="0" noProof="0" dirty="0" smtClean="0">
                    <a:ln>
                      <a:noFill/>
                    </a:ln>
                    <a:solidFill>
                      <a:schemeClr val="bg1"/>
                    </a:solidFill>
                    <a:effectLst/>
                    <a:uLnTx/>
                    <a:uFillTx/>
                    <a:latin typeface="+mn-lt"/>
                    <a:ea typeface="+mn-ea"/>
                    <a:cs typeface="+mn-cs"/>
                  </a:rPr>
                  <a:t>Trustworthiness evaluation</a:t>
                </a:r>
              </a:p>
              <a:p>
                <a:pPr marL="88900" marR="0" lvl="0" indent="-88900" defTabSz="914400" eaLnBrk="1" fontAlgn="auto" latinLnBrk="0" hangingPunct="1">
                  <a:lnSpc>
                    <a:spcPct val="100000"/>
                  </a:lnSpc>
                  <a:spcBef>
                    <a:spcPts val="0"/>
                  </a:spcBef>
                  <a:spcAft>
                    <a:spcPts val="0"/>
                  </a:spcAft>
                  <a:buClrTx/>
                  <a:buSzTx/>
                  <a:buFont typeface="Arial" pitchFamily="34" charset="0"/>
                  <a:buChar char="•"/>
                  <a:tabLst/>
                  <a:defRPr/>
                </a:pPr>
                <a:r>
                  <a:rPr kumimoji="0" lang="en-US" b="0" i="0" u="none" strike="noStrike" kern="0" cap="none" spc="0" normalizeH="0" baseline="0" noProof="0" dirty="0" smtClean="0">
                    <a:ln>
                      <a:noFill/>
                    </a:ln>
                    <a:solidFill>
                      <a:schemeClr val="bg1"/>
                    </a:solidFill>
                    <a:effectLst/>
                    <a:uLnTx/>
                    <a:uFillTx/>
                    <a:latin typeface="+mn-lt"/>
                    <a:ea typeface="+mn-ea"/>
                    <a:cs typeface="+mn-cs"/>
                  </a:rPr>
                  <a:t>etc. </a:t>
                </a:r>
              </a:p>
            </p:txBody>
          </p:sp>
          <p:sp>
            <p:nvSpPr>
              <p:cNvPr id="51" name="Rounded Rectangle 1"/>
              <p:cNvSpPr/>
              <p:nvPr/>
            </p:nvSpPr>
            <p:spPr>
              <a:xfrm>
                <a:off x="5105202" y="2263232"/>
                <a:ext cx="1866899" cy="1347310"/>
              </a:xfrm>
              <a:prstGeom prst="rect">
                <a:avLst/>
              </a:prstGeom>
              <a:solidFill>
                <a:schemeClr val="tx1"/>
              </a:solidFill>
              <a:ln w="28575" cap="flat" cmpd="sng" algn="ctr">
                <a:solidFill>
                  <a:srgbClr val="4BACC6">
                    <a:lumMod val="60000"/>
                    <a:lumOff val="40000"/>
                  </a:srgbClr>
                </a:solidFill>
                <a:prstDash val="solid"/>
              </a:ln>
              <a:effectLst/>
            </p:spPr>
            <p:txBody>
              <a:bodyPr lIns="72000" tIns="36000" rIns="72000" bIns="36000" rtlCol="0" anchor="t" anchorCtr="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smtClean="0">
                    <a:ln>
                      <a:noFill/>
                    </a:ln>
                    <a:solidFill>
                      <a:srgbClr val="0070C0"/>
                    </a:solidFill>
                    <a:effectLst/>
                    <a:uLnTx/>
                    <a:uFillTx/>
                    <a:latin typeface="+mn-lt"/>
                    <a:ea typeface="+mn-ea"/>
                  </a:rPr>
                  <a:t>Application Security</a:t>
                </a:r>
              </a:p>
              <a:p>
                <a:pPr marL="88900" marR="0" lvl="0" indent="-88900" defTabSz="914400" eaLnBrk="1" fontAlgn="auto" latinLnBrk="0" hangingPunct="1">
                  <a:lnSpc>
                    <a:spcPct val="100000"/>
                  </a:lnSpc>
                  <a:spcBef>
                    <a:spcPts val="0"/>
                  </a:spcBef>
                  <a:spcAft>
                    <a:spcPts val="0"/>
                  </a:spcAft>
                  <a:buClrTx/>
                  <a:buSzTx/>
                  <a:buFont typeface="Arial" pitchFamily="34" charset="0"/>
                  <a:buChar char="•"/>
                  <a:tabLst/>
                  <a:defRPr/>
                </a:pPr>
                <a:r>
                  <a:rPr kumimoji="0" lang="en-US" b="0" i="0" u="none" strike="noStrike" kern="0" cap="none" spc="0" normalizeH="0" baseline="0" noProof="0" dirty="0" smtClean="0">
                    <a:ln>
                      <a:noFill/>
                    </a:ln>
                    <a:solidFill>
                      <a:schemeClr val="bg1"/>
                    </a:solidFill>
                    <a:effectLst/>
                    <a:uLnTx/>
                    <a:uFillTx/>
                    <a:latin typeface="+mn-lt"/>
                    <a:ea typeface="+mn-ea"/>
                  </a:rPr>
                  <a:t>App testing &amp; Scanning</a:t>
                </a:r>
              </a:p>
              <a:p>
                <a:pPr marL="88900" marR="0" lvl="0" indent="-88900" defTabSz="914400" eaLnBrk="1" fontAlgn="auto" latinLnBrk="0" hangingPunct="1">
                  <a:lnSpc>
                    <a:spcPct val="100000"/>
                  </a:lnSpc>
                  <a:spcBef>
                    <a:spcPts val="0"/>
                  </a:spcBef>
                  <a:spcAft>
                    <a:spcPts val="0"/>
                  </a:spcAft>
                  <a:buClrTx/>
                  <a:buSzTx/>
                  <a:buFont typeface="Arial" pitchFamily="34" charset="0"/>
                  <a:buChar char="•"/>
                  <a:tabLst/>
                  <a:defRPr/>
                </a:pPr>
                <a:r>
                  <a:rPr kumimoji="0" lang="en-US" b="0" i="0" u="none" strike="noStrike" kern="0" cap="none" spc="0" normalizeH="0" baseline="0" noProof="0" dirty="0" smtClean="0">
                    <a:ln>
                      <a:noFill/>
                    </a:ln>
                    <a:solidFill>
                      <a:schemeClr val="bg1"/>
                    </a:solidFill>
                    <a:effectLst/>
                    <a:uLnTx/>
                    <a:uFillTx/>
                    <a:latin typeface="+mn-lt"/>
                    <a:ea typeface="+mn-ea"/>
                  </a:rPr>
                  <a:t>Code Analysis, </a:t>
                </a:r>
              </a:p>
              <a:p>
                <a:pPr marL="88900" marR="0" lvl="0" indent="-88900" defTabSz="914400" eaLnBrk="1" fontAlgn="auto" latinLnBrk="0" hangingPunct="1">
                  <a:lnSpc>
                    <a:spcPct val="100000"/>
                  </a:lnSpc>
                  <a:spcBef>
                    <a:spcPts val="0"/>
                  </a:spcBef>
                  <a:spcAft>
                    <a:spcPts val="0"/>
                  </a:spcAft>
                  <a:buClrTx/>
                  <a:buSzTx/>
                  <a:buFont typeface="Arial" pitchFamily="34" charset="0"/>
                  <a:buChar char="•"/>
                  <a:tabLst/>
                  <a:defRPr/>
                </a:pPr>
                <a:r>
                  <a:rPr kumimoji="0" lang="en-US" b="0" i="0" u="none" strike="noStrike" kern="0" cap="none" spc="0" normalizeH="0" baseline="0" noProof="0" dirty="0" smtClean="0">
                    <a:ln>
                      <a:noFill/>
                    </a:ln>
                    <a:solidFill>
                      <a:schemeClr val="bg1"/>
                    </a:solidFill>
                    <a:effectLst/>
                    <a:uLnTx/>
                    <a:uFillTx/>
                    <a:latin typeface="+mn-lt"/>
                    <a:ea typeface="+mn-ea"/>
                  </a:rPr>
                  <a:t>Web Application Firewall</a:t>
                </a:r>
              </a:p>
              <a:p>
                <a:pPr marL="88900" marR="0" lvl="0" indent="-88900" defTabSz="914400" eaLnBrk="1" fontAlgn="auto" latinLnBrk="0" hangingPunct="1">
                  <a:lnSpc>
                    <a:spcPct val="100000"/>
                  </a:lnSpc>
                  <a:spcBef>
                    <a:spcPts val="0"/>
                  </a:spcBef>
                  <a:spcAft>
                    <a:spcPts val="0"/>
                  </a:spcAft>
                  <a:buClrTx/>
                  <a:buSzTx/>
                  <a:buFont typeface="Arial" pitchFamily="34" charset="0"/>
                  <a:buChar char="•"/>
                  <a:tabLst/>
                  <a:defRPr/>
                </a:pPr>
                <a:r>
                  <a:rPr kumimoji="0" lang="en-US" b="0" i="0" u="none" strike="noStrike" kern="0" cap="none" spc="0" normalizeH="0" baseline="0" noProof="0" dirty="0" smtClean="0">
                    <a:ln>
                      <a:noFill/>
                    </a:ln>
                    <a:solidFill>
                      <a:schemeClr val="bg1"/>
                    </a:solidFill>
                    <a:effectLst/>
                    <a:uLnTx/>
                    <a:uFillTx/>
                    <a:latin typeface="+mn-lt"/>
                    <a:ea typeface="+mn-ea"/>
                  </a:rPr>
                  <a:t>etc.</a:t>
                </a:r>
                <a:endParaRPr kumimoji="0" lang="en-US" b="0" i="0" u="none" strike="noStrike" kern="0" cap="none" spc="0" normalizeH="0" baseline="0" noProof="0" dirty="0">
                  <a:ln>
                    <a:noFill/>
                  </a:ln>
                  <a:solidFill>
                    <a:schemeClr val="bg1"/>
                  </a:solidFill>
                  <a:effectLst/>
                  <a:uLnTx/>
                  <a:uFillTx/>
                  <a:latin typeface="+mn-lt"/>
                  <a:ea typeface="+mn-ea"/>
                </a:endParaRPr>
              </a:p>
            </p:txBody>
          </p:sp>
          <p:sp>
            <p:nvSpPr>
              <p:cNvPr id="52" name="Rounded Rectangle 19"/>
              <p:cNvSpPr/>
              <p:nvPr/>
            </p:nvSpPr>
            <p:spPr>
              <a:xfrm>
                <a:off x="1218280" y="1821596"/>
                <a:ext cx="1866141" cy="385943"/>
              </a:xfrm>
              <a:prstGeom prst="rect">
                <a:avLst/>
              </a:prstGeom>
              <a:solidFill>
                <a:sysClr val="window" lastClr="FFFFFF"/>
              </a:solidFill>
              <a:ln w="28575" cap="flat" cmpd="sng" algn="ctr">
                <a:solidFill>
                  <a:srgbClr val="4BACC6">
                    <a:lumMod val="60000"/>
                    <a:lumOff val="40000"/>
                  </a:srgbClr>
                </a:solidFill>
                <a:prstDash val="solid"/>
              </a:ln>
              <a:effectLst/>
            </p:spPr>
            <p:txBody>
              <a:bodyPr lIns="72000" tIns="36000" rIns="72000" bIns="36000" rtlCol="0" anchor="ctr"/>
              <a:lstStyle/>
              <a:p>
                <a:pPr algn="ctr">
                  <a:defRPr/>
                </a:pPr>
                <a:r>
                  <a:rPr lang="en-GB" sz="1000" b="1" kern="0" dirty="0">
                    <a:solidFill>
                      <a:srgbClr val="0070C0"/>
                    </a:solidFill>
                    <a:latin typeface="+mn-lt"/>
                  </a:rPr>
                  <a:t>Data Classification</a:t>
                </a:r>
              </a:p>
            </p:txBody>
          </p:sp>
          <p:grpSp>
            <p:nvGrpSpPr>
              <p:cNvPr id="53" name="Group 52"/>
              <p:cNvGrpSpPr/>
              <p:nvPr/>
            </p:nvGrpSpPr>
            <p:grpSpPr>
              <a:xfrm>
                <a:off x="7173062" y="2316751"/>
                <a:ext cx="1391017" cy="2273711"/>
                <a:chOff x="7281818" y="2780118"/>
                <a:chExt cx="1405520" cy="1396245"/>
              </a:xfrm>
            </p:grpSpPr>
            <p:sp>
              <p:nvSpPr>
                <p:cNvPr id="54" name="Rounded Rectangle 20"/>
                <p:cNvSpPr/>
                <p:nvPr/>
              </p:nvSpPr>
              <p:spPr>
                <a:xfrm>
                  <a:off x="7281818" y="3023367"/>
                  <a:ext cx="1405520" cy="180000"/>
                </a:xfrm>
                <a:prstGeom prst="rect">
                  <a:avLst/>
                </a:prstGeom>
                <a:solidFill>
                  <a:schemeClr val="tx1"/>
                </a:solidFill>
                <a:ln w="28575" cap="flat" cmpd="sng" algn="ctr">
                  <a:solidFill>
                    <a:srgbClr val="4BACC6">
                      <a:lumMod val="60000"/>
                      <a:lumOff val="40000"/>
                    </a:srgbClr>
                  </a:solidFill>
                  <a:prstDash val="solid"/>
                </a:ln>
                <a:effectLst/>
              </p:spPr>
              <p:txBody>
                <a:bodyPr lIns="36000" tIns="36000" rIns="36000" bIns="36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b="1" i="0" u="none" strike="noStrike" kern="0" cap="none" spc="0" normalizeH="0" baseline="0" noProof="0" dirty="0" smtClean="0">
                      <a:ln>
                        <a:noFill/>
                      </a:ln>
                      <a:solidFill>
                        <a:srgbClr val="0070C0"/>
                      </a:solidFill>
                      <a:effectLst/>
                      <a:uLnTx/>
                      <a:uFillTx/>
                      <a:latin typeface="+mn-lt"/>
                      <a:ea typeface="+mn-ea"/>
                      <a:cs typeface="+mn-cs"/>
                    </a:rPr>
                    <a:t>Identity Mgmt.</a:t>
                  </a:r>
                  <a:endParaRPr kumimoji="0" lang="en-US" b="1" i="0" u="none" strike="noStrike" kern="0" cap="none" spc="0" normalizeH="0" baseline="0" noProof="0" dirty="0">
                    <a:ln>
                      <a:noFill/>
                    </a:ln>
                    <a:solidFill>
                      <a:srgbClr val="0070C0"/>
                    </a:solidFill>
                    <a:effectLst/>
                    <a:uLnTx/>
                    <a:uFillTx/>
                    <a:latin typeface="+mn-lt"/>
                    <a:ea typeface="+mn-ea"/>
                    <a:cs typeface="+mn-cs"/>
                  </a:endParaRPr>
                </a:p>
              </p:txBody>
            </p:sp>
            <p:sp>
              <p:nvSpPr>
                <p:cNvPr id="55" name="Rounded Rectangle 21"/>
                <p:cNvSpPr/>
                <p:nvPr/>
              </p:nvSpPr>
              <p:spPr>
                <a:xfrm>
                  <a:off x="7281818" y="3266616"/>
                  <a:ext cx="1405520" cy="180000"/>
                </a:xfrm>
                <a:prstGeom prst="rect">
                  <a:avLst/>
                </a:prstGeom>
                <a:solidFill>
                  <a:schemeClr val="tx1"/>
                </a:solidFill>
                <a:ln w="28575" cap="flat" cmpd="sng" algn="ctr">
                  <a:solidFill>
                    <a:srgbClr val="4BACC6">
                      <a:lumMod val="60000"/>
                      <a:lumOff val="40000"/>
                    </a:srgbClr>
                  </a:solidFill>
                  <a:prstDash val="solid"/>
                </a:ln>
                <a:effectLst/>
              </p:spPr>
              <p:txBody>
                <a:bodyPr lIns="36000" tIns="36000" rIns="36000" bIns="36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b="1" i="0" u="none" strike="noStrike" kern="0" cap="none" spc="0" normalizeH="0" baseline="0" noProof="0" dirty="0" smtClean="0">
                      <a:ln>
                        <a:noFill/>
                      </a:ln>
                      <a:solidFill>
                        <a:srgbClr val="0070C0"/>
                      </a:solidFill>
                      <a:effectLst/>
                      <a:uLnTx/>
                      <a:uFillTx/>
                      <a:latin typeface="+mn-lt"/>
                      <a:ea typeface="+mn-ea"/>
                      <a:cs typeface="+mn-cs"/>
                    </a:rPr>
                    <a:t>Authentication</a:t>
                  </a:r>
                  <a:endParaRPr kumimoji="0" lang="en-US" b="1" i="0" u="none" strike="noStrike" kern="0" cap="none" spc="0" normalizeH="0" baseline="0" noProof="0" dirty="0">
                    <a:ln>
                      <a:noFill/>
                    </a:ln>
                    <a:solidFill>
                      <a:srgbClr val="0070C0"/>
                    </a:solidFill>
                    <a:effectLst/>
                    <a:uLnTx/>
                    <a:uFillTx/>
                    <a:latin typeface="+mn-lt"/>
                    <a:ea typeface="+mn-ea"/>
                    <a:cs typeface="+mn-cs"/>
                  </a:endParaRPr>
                </a:p>
              </p:txBody>
            </p:sp>
            <p:sp>
              <p:nvSpPr>
                <p:cNvPr id="56" name="Rounded Rectangle 22"/>
                <p:cNvSpPr/>
                <p:nvPr/>
              </p:nvSpPr>
              <p:spPr>
                <a:xfrm>
                  <a:off x="7281818" y="3509865"/>
                  <a:ext cx="1405520" cy="180000"/>
                </a:xfrm>
                <a:prstGeom prst="rect">
                  <a:avLst/>
                </a:prstGeom>
                <a:solidFill>
                  <a:schemeClr val="tx1"/>
                </a:solidFill>
                <a:ln w="28575" cap="flat" cmpd="sng" algn="ctr">
                  <a:solidFill>
                    <a:srgbClr val="4BACC6">
                      <a:lumMod val="60000"/>
                      <a:lumOff val="40000"/>
                    </a:srgbClr>
                  </a:solidFill>
                  <a:prstDash val="solid"/>
                </a:ln>
                <a:effectLst/>
              </p:spPr>
              <p:txBody>
                <a:bodyPr lIns="36000" tIns="36000" rIns="36000" bIns="36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b="1" i="0" u="none" strike="noStrike" kern="0" cap="none" spc="0" normalizeH="0" baseline="0" noProof="0" smtClean="0">
                      <a:ln>
                        <a:noFill/>
                      </a:ln>
                      <a:solidFill>
                        <a:srgbClr val="0070C0"/>
                      </a:solidFill>
                      <a:effectLst/>
                      <a:uLnTx/>
                      <a:uFillTx/>
                      <a:latin typeface="+mn-lt"/>
                      <a:ea typeface="+mn-ea"/>
                      <a:cs typeface="+mn-cs"/>
                    </a:rPr>
                    <a:t>Authorization</a:t>
                  </a:r>
                  <a:endParaRPr kumimoji="0" lang="en-US" b="1" i="0" u="none" strike="noStrike" kern="0" cap="none" spc="0" normalizeH="0" baseline="0" noProof="0">
                    <a:ln>
                      <a:noFill/>
                    </a:ln>
                    <a:solidFill>
                      <a:srgbClr val="0070C0"/>
                    </a:solidFill>
                    <a:effectLst/>
                    <a:uLnTx/>
                    <a:uFillTx/>
                    <a:latin typeface="+mn-lt"/>
                    <a:ea typeface="+mn-ea"/>
                    <a:cs typeface="+mn-cs"/>
                  </a:endParaRPr>
                </a:p>
              </p:txBody>
            </p:sp>
            <p:sp>
              <p:nvSpPr>
                <p:cNvPr id="57" name="Rounded Rectangle 23"/>
                <p:cNvSpPr/>
                <p:nvPr/>
              </p:nvSpPr>
              <p:spPr>
                <a:xfrm>
                  <a:off x="7281818" y="2780118"/>
                  <a:ext cx="1405520" cy="180000"/>
                </a:xfrm>
                <a:prstGeom prst="rect">
                  <a:avLst/>
                </a:prstGeom>
                <a:solidFill>
                  <a:schemeClr val="tx1"/>
                </a:solidFill>
                <a:ln w="28575" cap="flat" cmpd="sng" algn="ctr">
                  <a:solidFill>
                    <a:srgbClr val="4BACC6">
                      <a:lumMod val="60000"/>
                      <a:lumOff val="40000"/>
                    </a:srgbClr>
                  </a:solidFill>
                  <a:prstDash val="solid"/>
                </a:ln>
                <a:effectLst/>
              </p:spPr>
              <p:txBody>
                <a:bodyPr lIns="36000" tIns="36000" rIns="36000" bIns="36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b="1" i="0" u="none" strike="noStrike" kern="0" cap="none" spc="0" normalizeH="0" baseline="0" noProof="0" dirty="0" smtClean="0">
                      <a:ln>
                        <a:noFill/>
                      </a:ln>
                      <a:solidFill>
                        <a:srgbClr val="0070C0"/>
                      </a:solidFill>
                      <a:effectLst/>
                      <a:uLnTx/>
                      <a:uFillTx/>
                      <a:latin typeface="+mn-lt"/>
                      <a:ea typeface="+mn-ea"/>
                      <a:cs typeface="+mn-cs"/>
                    </a:rPr>
                    <a:t>Audit/Compliance</a:t>
                  </a:r>
                  <a:endParaRPr kumimoji="0" lang="en-US" b="1" i="0" u="none" strike="noStrike" kern="0" cap="none" spc="0" normalizeH="0" baseline="0" noProof="0" dirty="0">
                    <a:ln>
                      <a:noFill/>
                    </a:ln>
                    <a:solidFill>
                      <a:srgbClr val="0070C0"/>
                    </a:solidFill>
                    <a:effectLst/>
                    <a:uLnTx/>
                    <a:uFillTx/>
                    <a:latin typeface="+mn-lt"/>
                    <a:ea typeface="+mn-ea"/>
                    <a:cs typeface="+mn-cs"/>
                  </a:endParaRPr>
                </a:p>
              </p:txBody>
            </p:sp>
            <p:sp>
              <p:nvSpPr>
                <p:cNvPr id="58" name="Rounded Rectangle 24"/>
                <p:cNvSpPr/>
                <p:nvPr/>
              </p:nvSpPr>
              <p:spPr>
                <a:xfrm>
                  <a:off x="7281818" y="3753114"/>
                  <a:ext cx="1405520" cy="180000"/>
                </a:xfrm>
                <a:prstGeom prst="rect">
                  <a:avLst/>
                </a:prstGeom>
                <a:solidFill>
                  <a:sysClr val="window" lastClr="FFFFFF"/>
                </a:solidFill>
                <a:ln w="28575" cap="flat" cmpd="sng" algn="ctr">
                  <a:solidFill>
                    <a:srgbClr val="4BACC6">
                      <a:lumMod val="60000"/>
                      <a:lumOff val="40000"/>
                    </a:srgbClr>
                  </a:solidFill>
                  <a:prstDash val="solid"/>
                </a:ln>
                <a:effectLst/>
              </p:spPr>
              <p:txBody>
                <a:bodyPr lIns="36000" tIns="36000" rIns="36000" bIns="36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b="1" i="0" u="none" strike="noStrike" kern="0" cap="none" spc="0" normalizeH="0" baseline="0" noProof="0" smtClean="0">
                      <a:ln>
                        <a:noFill/>
                      </a:ln>
                      <a:solidFill>
                        <a:srgbClr val="0070C0"/>
                      </a:solidFill>
                      <a:effectLst/>
                      <a:uLnTx/>
                      <a:uFillTx/>
                      <a:latin typeface="+mn-lt"/>
                      <a:ea typeface="+mn-ea"/>
                      <a:cs typeface="+mn-cs"/>
                    </a:rPr>
                    <a:t>VIP</a:t>
                  </a:r>
                  <a:endParaRPr kumimoji="0" lang="en-US" b="1" i="0" u="none" strike="noStrike" kern="0" cap="none" spc="0" normalizeH="0" baseline="0" noProof="0">
                    <a:ln>
                      <a:noFill/>
                    </a:ln>
                    <a:solidFill>
                      <a:srgbClr val="0070C0"/>
                    </a:solidFill>
                    <a:effectLst/>
                    <a:uLnTx/>
                    <a:uFillTx/>
                    <a:latin typeface="+mn-lt"/>
                    <a:ea typeface="+mn-ea"/>
                    <a:cs typeface="+mn-cs"/>
                  </a:endParaRPr>
                </a:p>
              </p:txBody>
            </p:sp>
            <p:sp>
              <p:nvSpPr>
                <p:cNvPr id="59" name="Rounded Rectangle 25"/>
                <p:cNvSpPr/>
                <p:nvPr/>
              </p:nvSpPr>
              <p:spPr>
                <a:xfrm>
                  <a:off x="7281818" y="3996363"/>
                  <a:ext cx="1405520" cy="180000"/>
                </a:xfrm>
                <a:prstGeom prst="rect">
                  <a:avLst/>
                </a:prstGeom>
                <a:solidFill>
                  <a:schemeClr val="tx1"/>
                </a:solidFill>
                <a:ln w="28575" cap="flat" cmpd="sng" algn="ctr">
                  <a:solidFill>
                    <a:srgbClr val="4BACC6">
                      <a:lumMod val="60000"/>
                      <a:lumOff val="40000"/>
                    </a:srgbClr>
                  </a:solidFill>
                  <a:prstDash val="solid"/>
                </a:ln>
                <a:effectLst/>
              </p:spPr>
              <p:txBody>
                <a:bodyPr lIns="36000" tIns="36000" rIns="36000" bIns="3600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b="1" i="0" u="none" strike="noStrike" kern="0" cap="none" spc="0" normalizeH="0" baseline="0" noProof="0" smtClean="0">
                      <a:ln>
                        <a:noFill/>
                      </a:ln>
                      <a:solidFill>
                        <a:srgbClr val="0070C0"/>
                      </a:solidFill>
                      <a:effectLst/>
                      <a:uLnTx/>
                      <a:uFillTx/>
                      <a:latin typeface="+mn-lt"/>
                      <a:ea typeface="+mn-ea"/>
                      <a:cs typeface="+mn-cs"/>
                    </a:rPr>
                    <a:t>Repository</a:t>
                  </a:r>
                  <a:endParaRPr kumimoji="0" lang="en-US" b="1" i="0" u="none" strike="noStrike" kern="0" cap="none" spc="0" normalizeH="0" baseline="0" noProof="0">
                    <a:ln>
                      <a:noFill/>
                    </a:ln>
                    <a:solidFill>
                      <a:srgbClr val="0070C0"/>
                    </a:solidFill>
                    <a:effectLst/>
                    <a:uLnTx/>
                    <a:uFillTx/>
                    <a:latin typeface="+mn-lt"/>
                    <a:ea typeface="+mn-ea"/>
                    <a:cs typeface="+mn-cs"/>
                  </a:endParaRPr>
                </a:p>
              </p:txBody>
            </p:sp>
          </p:grpSp>
        </p:grpSp>
      </p:grpSp>
      <p:grpSp>
        <p:nvGrpSpPr>
          <p:cNvPr id="60" name="Groupe 46"/>
          <p:cNvGrpSpPr/>
          <p:nvPr>
            <p:custDataLst>
              <p:tags r:id="rId1"/>
            </p:custDataLst>
          </p:nvPr>
        </p:nvGrpSpPr>
        <p:grpSpPr>
          <a:xfrm>
            <a:off x="3800571" y="5769579"/>
            <a:ext cx="311150" cy="533400"/>
            <a:chOff x="888684" y="6407608"/>
            <a:chExt cx="311150" cy="533400"/>
          </a:xfrm>
        </p:grpSpPr>
        <p:sp>
          <p:nvSpPr>
            <p:cNvPr id="61" name="Rectangle 39"/>
            <p:cNvSpPr>
              <a:spLocks noChangeArrowheads="1"/>
            </p:cNvSpPr>
            <p:nvPr/>
          </p:nvSpPr>
          <p:spPr bwMode="gray">
            <a:xfrm>
              <a:off x="888684" y="6549425"/>
              <a:ext cx="311150" cy="107950"/>
            </a:xfrm>
            <a:prstGeom prst="rect">
              <a:avLst/>
            </a:prstGeom>
            <a:solidFill>
              <a:srgbClr val="008000"/>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486000" rIns="18000" anchor="ctr"/>
            <a:lstStyle/>
            <a:p>
              <a:pPr>
                <a:lnSpc>
                  <a:spcPct val="85000"/>
                </a:lnSpc>
                <a:buClr>
                  <a:srgbClr val="FF3300"/>
                </a:buClr>
                <a:buFont typeface="Wingdings" pitchFamily="2" charset="2"/>
                <a:buNone/>
              </a:pPr>
              <a:r>
                <a:rPr lang="en-US" sz="800" b="0" dirty="0">
                  <a:solidFill>
                    <a:schemeClr val="tx1"/>
                  </a:solidFill>
                  <a:latin typeface="+mn-lt"/>
                </a:rPr>
                <a:t>New instance of existing technology provided by AXA</a:t>
              </a:r>
            </a:p>
          </p:txBody>
        </p:sp>
        <p:sp>
          <p:nvSpPr>
            <p:cNvPr id="62" name="Rectangle 42"/>
            <p:cNvSpPr>
              <a:spLocks noChangeArrowheads="1"/>
            </p:cNvSpPr>
            <p:nvPr/>
          </p:nvSpPr>
          <p:spPr bwMode="gray">
            <a:xfrm>
              <a:off x="888684" y="6691242"/>
              <a:ext cx="311150" cy="107950"/>
            </a:xfrm>
            <a:prstGeom prst="rect">
              <a:avLst/>
            </a:prstGeom>
            <a:solidFill>
              <a:srgbClr val="99CC00"/>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486000" rIns="18000" anchor="ctr"/>
            <a:lstStyle/>
            <a:p>
              <a:pPr>
                <a:lnSpc>
                  <a:spcPct val="85000"/>
                </a:lnSpc>
                <a:buClr>
                  <a:srgbClr val="FF3300"/>
                </a:buClr>
                <a:buFont typeface="Wingdings" pitchFamily="2" charset="2"/>
                <a:buNone/>
              </a:pPr>
              <a:r>
                <a:rPr lang="en-US" sz="800" b="0" dirty="0">
                  <a:solidFill>
                    <a:schemeClr val="tx1"/>
                  </a:solidFill>
                  <a:latin typeface="+mn-lt"/>
                </a:rPr>
                <a:t>New instance of new technology provided by AXA</a:t>
              </a:r>
            </a:p>
          </p:txBody>
        </p:sp>
        <p:sp>
          <p:nvSpPr>
            <p:cNvPr id="63" name="Rectangle 43"/>
            <p:cNvSpPr>
              <a:spLocks noChangeArrowheads="1"/>
            </p:cNvSpPr>
            <p:nvPr/>
          </p:nvSpPr>
          <p:spPr bwMode="gray">
            <a:xfrm>
              <a:off x="888684" y="6833058"/>
              <a:ext cx="311150" cy="107950"/>
            </a:xfrm>
            <a:prstGeom prst="rect">
              <a:avLst/>
            </a:pr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486000" rIns="18000" anchor="ctr"/>
            <a:lstStyle/>
            <a:p>
              <a:pPr>
                <a:lnSpc>
                  <a:spcPct val="85000"/>
                </a:lnSpc>
                <a:buClr>
                  <a:srgbClr val="FF3300"/>
                </a:buClr>
                <a:buFont typeface="Wingdings" pitchFamily="2" charset="2"/>
                <a:buNone/>
              </a:pPr>
              <a:r>
                <a:rPr lang="en-US" sz="800" b="0" dirty="0">
                  <a:solidFill>
                    <a:schemeClr val="tx1"/>
                  </a:solidFill>
                  <a:latin typeface="+mn-lt"/>
                </a:rPr>
                <a:t>Provider external to AXA</a:t>
              </a:r>
            </a:p>
          </p:txBody>
        </p:sp>
        <p:sp>
          <p:nvSpPr>
            <p:cNvPr id="64" name="Rectangle 39"/>
            <p:cNvSpPr>
              <a:spLocks noChangeArrowheads="1"/>
            </p:cNvSpPr>
            <p:nvPr/>
          </p:nvSpPr>
          <p:spPr bwMode="gray">
            <a:xfrm>
              <a:off x="888684" y="6407608"/>
              <a:ext cx="311150" cy="107950"/>
            </a:xfrm>
            <a:prstGeom prst="rect">
              <a:avLst/>
            </a:prstGeom>
            <a:solidFill>
              <a:srgbClr val="000000"/>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486000" rIns="18000" anchor="ctr"/>
            <a:lstStyle/>
            <a:p>
              <a:pPr>
                <a:lnSpc>
                  <a:spcPct val="85000"/>
                </a:lnSpc>
                <a:buClr>
                  <a:srgbClr val="FF3300"/>
                </a:buClr>
                <a:buFont typeface="Wingdings" pitchFamily="2" charset="2"/>
                <a:buNone/>
              </a:pPr>
              <a:r>
                <a:rPr lang="en-US" sz="800" b="0" dirty="0">
                  <a:solidFill>
                    <a:schemeClr val="tx1"/>
                  </a:solidFill>
                  <a:latin typeface="+mn-lt"/>
                </a:rPr>
                <a:t>Reuse shared technology provided by AXA </a:t>
              </a:r>
            </a:p>
          </p:txBody>
        </p:sp>
      </p:grpSp>
    </p:spTree>
    <p:extLst>
      <p:ext uri="{BB962C8B-B14F-4D97-AF65-F5344CB8AC3E}">
        <p14:creationId xmlns:p14="http://schemas.microsoft.com/office/powerpoint/2010/main" val="6658025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a:t>Security Vertical</a:t>
            </a:r>
            <a:endParaRPr lang="ko-KR" altLang="en-US" dirty="0"/>
          </a:p>
        </p:txBody>
      </p:sp>
      <p:sp>
        <p:nvSpPr>
          <p:cNvPr id="3" name="Text Placeholder 2"/>
          <p:cNvSpPr>
            <a:spLocks noGrp="1"/>
          </p:cNvSpPr>
          <p:nvPr>
            <p:ph type="body" sz="quarter" idx="13"/>
          </p:nvPr>
        </p:nvSpPr>
        <p:spPr/>
        <p:txBody>
          <a:bodyPr/>
          <a:lstStyle/>
          <a:p>
            <a:pPr marL="0" indent="0">
              <a:buNone/>
            </a:pPr>
            <a:r>
              <a:rPr lang="en-US" altLang="ko-KR" dirty="0" smtClean="0"/>
              <a:t>List of Internal Business Users of FINEOS</a:t>
            </a:r>
            <a:endParaRPr lang="ko-KR" altLang="en-US" dirty="0"/>
          </a:p>
        </p:txBody>
      </p:sp>
      <p:sp>
        <p:nvSpPr>
          <p:cNvPr id="4" name="Slide Number Placeholder 3"/>
          <p:cNvSpPr>
            <a:spLocks noGrp="1"/>
          </p:cNvSpPr>
          <p:nvPr>
            <p:ph type="sldNum" sz="quarter" idx="4"/>
          </p:nvPr>
        </p:nvSpPr>
        <p:spPr/>
        <p:txBody>
          <a:bodyPr/>
          <a:lstStyle/>
          <a:p>
            <a:fld id="{3801209A-EBCB-4229-9A21-B7869465F47A}" type="slidenum">
              <a:rPr lang="en-US" altLang="ko-KR" smtClean="0"/>
              <a:pPr/>
              <a:t>42</a:t>
            </a:fld>
            <a:r>
              <a:rPr lang="en-US" altLang="ko-KR" smtClean="0"/>
              <a:t> </a:t>
            </a:r>
            <a:endParaRPr lang="ko-KR" altLang="en-US" dirty="0"/>
          </a:p>
        </p:txBody>
      </p:sp>
      <p:graphicFrame>
        <p:nvGraphicFramePr>
          <p:cNvPr id="5" name="Table 4"/>
          <p:cNvGraphicFramePr>
            <a:graphicFrameLocks noGrp="1"/>
          </p:cNvGraphicFramePr>
          <p:nvPr>
            <p:extLst>
              <p:ext uri="{D42A27DB-BD31-4B8C-83A1-F6EECF244321}">
                <p14:modId xmlns:p14="http://schemas.microsoft.com/office/powerpoint/2010/main" val="551577376"/>
              </p:ext>
            </p:extLst>
          </p:nvPr>
        </p:nvGraphicFramePr>
        <p:xfrm>
          <a:off x="776288" y="1268416"/>
          <a:ext cx="8352000" cy="5124285"/>
        </p:xfrm>
        <a:graphic>
          <a:graphicData uri="http://schemas.openxmlformats.org/drawingml/2006/table">
            <a:tbl>
              <a:tblPr firstRow="1" bandRow="1">
                <a:tableStyleId>{5C22544A-7EE6-4342-B048-85BDC9FD1C3A}</a:tableStyleId>
              </a:tblPr>
              <a:tblGrid>
                <a:gridCol w="764471"/>
                <a:gridCol w="1947965"/>
                <a:gridCol w="5639564"/>
              </a:tblGrid>
              <a:tr h="244028">
                <a:tc>
                  <a:txBody>
                    <a:bodyPr/>
                    <a:lstStyle/>
                    <a:p>
                      <a:pPr latinLnBrk="1"/>
                      <a:r>
                        <a:rPr lang="en-US" altLang="ko-KR" sz="1000" dirty="0" smtClean="0">
                          <a:latin typeface="+mn-lt"/>
                        </a:rPr>
                        <a:t>Division</a:t>
                      </a:r>
                      <a:endParaRPr lang="ko-KR" altLang="en-US" sz="1000" dirty="0">
                        <a:latin typeface="+mn-lt"/>
                      </a:endParaRPr>
                    </a:p>
                  </a:txBody>
                  <a:tcPr/>
                </a:tc>
                <a:tc>
                  <a:txBody>
                    <a:bodyPr/>
                    <a:lstStyle/>
                    <a:p>
                      <a:pPr latinLnBrk="1"/>
                      <a:r>
                        <a:rPr lang="en-US" altLang="ko-KR" sz="1000" dirty="0" smtClean="0">
                          <a:latin typeface="+mn-lt"/>
                        </a:rPr>
                        <a:t>Roles</a:t>
                      </a:r>
                      <a:endParaRPr lang="ko-KR" altLang="en-US" sz="1000" dirty="0">
                        <a:latin typeface="+mn-lt"/>
                      </a:endParaRPr>
                    </a:p>
                  </a:txBody>
                  <a:tcPr/>
                </a:tc>
                <a:tc>
                  <a:txBody>
                    <a:bodyPr/>
                    <a:lstStyle/>
                    <a:p>
                      <a:pPr latinLnBrk="1"/>
                      <a:r>
                        <a:rPr lang="en-US" altLang="ko-KR" sz="1000" dirty="0" smtClean="0">
                          <a:latin typeface="+mn-lt"/>
                        </a:rPr>
                        <a:t>Job Description</a:t>
                      </a:r>
                      <a:endParaRPr lang="ko-KR" altLang="en-US" sz="1000" dirty="0">
                        <a:latin typeface="+mn-lt"/>
                      </a:endParaRPr>
                    </a:p>
                  </a:txBody>
                  <a:tcPr/>
                </a:tc>
              </a:tr>
              <a:tr h="244028">
                <a:tc rowSpan="5">
                  <a:txBody>
                    <a:bodyPr/>
                    <a:lstStyle/>
                    <a:p>
                      <a:pPr latinLnBrk="1"/>
                      <a:r>
                        <a:rPr lang="en-US" altLang="ko-KR" sz="1000" b="1" dirty="0" smtClean="0">
                          <a:latin typeface="+mn-lt"/>
                        </a:rPr>
                        <a:t>Claims Roles</a:t>
                      </a:r>
                      <a:endParaRPr lang="ko-KR" altLang="en-US" sz="1000" b="1" dirty="0">
                        <a:latin typeface="+mn-lt"/>
                      </a:endParaRPr>
                    </a:p>
                  </a:txBody>
                  <a:tcPr/>
                </a:tc>
                <a:tc>
                  <a:txBody>
                    <a:bodyPr/>
                    <a:lstStyle/>
                    <a:p>
                      <a:pPr latinLnBrk="1"/>
                      <a:r>
                        <a:rPr lang="en-US" altLang="ko-KR" sz="1000" b="1" dirty="0" smtClean="0">
                          <a:latin typeface="+mn-lt"/>
                        </a:rPr>
                        <a:t>Claims manager</a:t>
                      </a:r>
                      <a:endParaRPr lang="ko-KR" altLang="en-US" sz="1000" b="1" dirty="0">
                        <a:latin typeface="+mn-lt"/>
                      </a:endParaRPr>
                    </a:p>
                  </a:txBody>
                  <a:tcPr/>
                </a:tc>
                <a:tc>
                  <a:txBody>
                    <a:bodyPr/>
                    <a:lstStyle/>
                    <a:p>
                      <a:pPr latinLnBrk="1"/>
                      <a:r>
                        <a:rPr lang="en-US" altLang="ko-KR" sz="1000" dirty="0" smtClean="0">
                          <a:latin typeface="+mn-lt"/>
                        </a:rPr>
                        <a:t>Leads the claims team as well as handles complex and escalated claims</a:t>
                      </a:r>
                      <a:endParaRPr lang="ko-KR" altLang="en-US" sz="1000" dirty="0">
                        <a:latin typeface="+mn-lt"/>
                      </a:endParaRPr>
                    </a:p>
                  </a:txBody>
                  <a:tcPr/>
                </a:tc>
              </a:tr>
              <a:tr h="244028">
                <a:tc vMerge="1">
                  <a:txBody>
                    <a:bodyPr/>
                    <a:lstStyle/>
                    <a:p>
                      <a:pPr latinLnBrk="1"/>
                      <a:endParaRPr lang="ko-KR" altLang="en-US" sz="1000" dirty="0">
                        <a:latin typeface="+mn-lt"/>
                      </a:endParaRPr>
                    </a:p>
                  </a:txBody>
                  <a:tcPr/>
                </a:tc>
                <a:tc>
                  <a:txBody>
                    <a:bodyPr/>
                    <a:lstStyle/>
                    <a:p>
                      <a:pPr latinLnBrk="1"/>
                      <a:r>
                        <a:rPr lang="en-US" altLang="ko-KR" sz="1000" b="1" dirty="0" smtClean="0">
                          <a:latin typeface="+mn-lt"/>
                        </a:rPr>
                        <a:t>Claims data entry officer</a:t>
                      </a:r>
                      <a:endParaRPr lang="ko-KR" altLang="en-US" sz="1000" b="1" dirty="0">
                        <a:latin typeface="+mn-lt"/>
                      </a:endParaRPr>
                    </a:p>
                  </a:txBody>
                  <a:tcPr/>
                </a:tc>
                <a:tc>
                  <a:txBody>
                    <a:bodyPr/>
                    <a:lstStyle/>
                    <a:p>
                      <a:pPr latinLnBrk="1"/>
                      <a:r>
                        <a:rPr lang="en-US" altLang="ko-KR" sz="1000" dirty="0" smtClean="0">
                          <a:latin typeface="+mn-lt"/>
                        </a:rPr>
                        <a:t>Responsible for inputting manually data into the claims system</a:t>
                      </a:r>
                      <a:endParaRPr lang="ko-KR" altLang="en-US" sz="1000" dirty="0">
                        <a:latin typeface="+mn-lt"/>
                      </a:endParaRPr>
                    </a:p>
                  </a:txBody>
                  <a:tcPr/>
                </a:tc>
              </a:tr>
              <a:tr h="549063">
                <a:tc vMerge="1">
                  <a:txBody>
                    <a:bodyPr/>
                    <a:lstStyle/>
                    <a:p>
                      <a:pPr latinLnBrk="1"/>
                      <a:endParaRPr lang="ko-KR" altLang="en-US" sz="1000" dirty="0">
                        <a:latin typeface="+mn-lt"/>
                      </a:endParaRPr>
                    </a:p>
                  </a:txBody>
                  <a:tcPr/>
                </a:tc>
                <a:tc>
                  <a:txBody>
                    <a:bodyPr/>
                    <a:lstStyle/>
                    <a:p>
                      <a:pPr latinLnBrk="1"/>
                      <a:r>
                        <a:rPr lang="en-US" altLang="ko-KR" sz="1000" b="1" dirty="0" smtClean="0">
                          <a:latin typeface="+mn-lt"/>
                        </a:rPr>
                        <a:t>Claims assessor</a:t>
                      </a:r>
                      <a:endParaRPr lang="ko-KR" altLang="en-US" sz="1000" b="1" dirty="0">
                        <a:latin typeface="+mn-lt"/>
                      </a:endParaRPr>
                    </a:p>
                  </a:txBody>
                  <a:tcPr/>
                </a:tc>
                <a:tc>
                  <a:txBody>
                    <a:bodyPr/>
                    <a:lstStyle/>
                    <a:p>
                      <a:pPr latinLnBrk="1"/>
                      <a:r>
                        <a:rPr lang="en-US" altLang="ko-KR" sz="1000" dirty="0" smtClean="0">
                          <a:latin typeface="+mn-lt"/>
                        </a:rPr>
                        <a:t>Responsible for assessing non straight through processed claims depending on assigned authority</a:t>
                      </a:r>
                      <a:r>
                        <a:rPr lang="en-US" altLang="ko-KR" sz="1000" baseline="0" dirty="0" smtClean="0">
                          <a:latin typeface="+mn-lt"/>
                        </a:rPr>
                        <a:t> level (assessors with different authority levels based on their expertise will exist in entities)</a:t>
                      </a:r>
                      <a:endParaRPr lang="ko-KR" altLang="en-US" sz="1000" dirty="0">
                        <a:latin typeface="+mn-lt"/>
                      </a:endParaRPr>
                    </a:p>
                  </a:txBody>
                  <a:tcPr/>
                </a:tc>
              </a:tr>
              <a:tr h="396546">
                <a:tc vMerge="1">
                  <a:txBody>
                    <a:bodyPr/>
                    <a:lstStyle/>
                    <a:p>
                      <a:pPr latinLnBrk="1"/>
                      <a:endParaRPr lang="ko-KR" altLang="en-US" sz="1000" dirty="0">
                        <a:latin typeface="+mn-lt"/>
                      </a:endParaRPr>
                    </a:p>
                  </a:txBody>
                  <a:tcPr/>
                </a:tc>
                <a:tc>
                  <a:txBody>
                    <a:bodyPr/>
                    <a:lstStyle/>
                    <a:p>
                      <a:pPr latinLnBrk="1"/>
                      <a:r>
                        <a:rPr lang="en-US" altLang="ko-KR" sz="1000" b="1" dirty="0" smtClean="0">
                          <a:latin typeface="+mn-lt"/>
                        </a:rPr>
                        <a:t>Pre-approval assessor</a:t>
                      </a:r>
                      <a:endParaRPr lang="ko-KR" altLang="en-US" sz="1000" b="1" dirty="0">
                        <a:latin typeface="+mn-lt"/>
                      </a:endParaRPr>
                    </a:p>
                  </a:txBody>
                  <a:tcPr/>
                </a:tc>
                <a:tc>
                  <a:txBody>
                    <a:bodyPr/>
                    <a:lstStyle/>
                    <a:p>
                      <a:pPr latinLnBrk="1"/>
                      <a:r>
                        <a:rPr lang="en-US" altLang="ko-KR" sz="1000" dirty="0" smtClean="0">
                          <a:latin typeface="+mn-lt"/>
                        </a:rPr>
                        <a:t>Responsible for inputting pre-approval data into the claims system as well as assessing</a:t>
                      </a:r>
                      <a:r>
                        <a:rPr lang="en-US" altLang="ko-KR" sz="1000" baseline="0" dirty="0" smtClean="0">
                          <a:latin typeface="+mn-lt"/>
                        </a:rPr>
                        <a:t> non straight through pre-approvals</a:t>
                      </a:r>
                      <a:endParaRPr lang="ko-KR" altLang="en-US" sz="1000" dirty="0">
                        <a:latin typeface="+mn-lt"/>
                      </a:endParaRPr>
                    </a:p>
                  </a:txBody>
                  <a:tcPr/>
                </a:tc>
              </a:tr>
              <a:tr h="244028">
                <a:tc vMerge="1">
                  <a:txBody>
                    <a:bodyPr/>
                    <a:lstStyle/>
                    <a:p>
                      <a:pPr latinLnBrk="1"/>
                      <a:endParaRPr lang="ko-KR" altLang="en-US" sz="1000" dirty="0">
                        <a:latin typeface="+mn-lt"/>
                      </a:endParaRPr>
                    </a:p>
                  </a:txBody>
                  <a:tcPr/>
                </a:tc>
                <a:tc>
                  <a:txBody>
                    <a:bodyPr/>
                    <a:lstStyle/>
                    <a:p>
                      <a:pPr latinLnBrk="1"/>
                      <a:r>
                        <a:rPr lang="en-US" altLang="ko-KR" sz="1000" b="1" dirty="0" smtClean="0">
                          <a:latin typeface="+mn-lt"/>
                        </a:rPr>
                        <a:t>Medical expert</a:t>
                      </a:r>
                      <a:endParaRPr lang="ko-KR" altLang="en-US" sz="1000" b="1" dirty="0">
                        <a:latin typeface="+mn-lt"/>
                      </a:endParaRPr>
                    </a:p>
                  </a:txBody>
                  <a:tcPr/>
                </a:tc>
                <a:tc>
                  <a:txBody>
                    <a:bodyPr/>
                    <a:lstStyle/>
                    <a:p>
                      <a:pPr latinLnBrk="1"/>
                      <a:r>
                        <a:rPr lang="en-US" altLang="ko-KR" sz="1000" dirty="0" smtClean="0">
                          <a:latin typeface="+mn-lt"/>
                        </a:rPr>
                        <a:t>Assesses complex health claims that require additional medical expertise</a:t>
                      </a:r>
                      <a:endParaRPr lang="ko-KR" altLang="en-US" sz="1000" dirty="0">
                        <a:latin typeface="+mn-lt"/>
                      </a:endParaRPr>
                    </a:p>
                  </a:txBody>
                  <a:tcPr/>
                </a:tc>
              </a:tr>
              <a:tr h="244028">
                <a:tc rowSpan="10">
                  <a:txBody>
                    <a:bodyPr/>
                    <a:lstStyle/>
                    <a:p>
                      <a:pPr latinLnBrk="1"/>
                      <a:r>
                        <a:rPr lang="en-US" altLang="ko-KR" sz="1000" b="1" dirty="0" smtClean="0">
                          <a:latin typeface="+mn-lt"/>
                        </a:rPr>
                        <a:t>Other Roles</a:t>
                      </a:r>
                      <a:endParaRPr lang="ko-KR" altLang="en-US" sz="1000" b="1" dirty="0">
                        <a:latin typeface="+mn-lt"/>
                      </a:endParaRPr>
                    </a:p>
                  </a:txBody>
                  <a:tcPr/>
                </a:tc>
                <a:tc>
                  <a:txBody>
                    <a:bodyPr/>
                    <a:lstStyle/>
                    <a:p>
                      <a:pPr latinLnBrk="1"/>
                      <a:r>
                        <a:rPr lang="en-US" altLang="ko-KR" sz="1000" b="1" dirty="0" smtClean="0">
                          <a:latin typeface="+mn-lt"/>
                        </a:rPr>
                        <a:t>Scanning officer</a:t>
                      </a:r>
                      <a:endParaRPr lang="ko-KR" altLang="en-US" sz="1000" b="1" dirty="0">
                        <a:latin typeface="+mn-lt"/>
                      </a:endParaRPr>
                    </a:p>
                  </a:txBody>
                  <a:tcPr/>
                </a:tc>
                <a:tc>
                  <a:txBody>
                    <a:bodyPr/>
                    <a:lstStyle/>
                    <a:p>
                      <a:pPr latinLnBrk="1"/>
                      <a:r>
                        <a:rPr lang="en-US" altLang="ko-KR" sz="1000" dirty="0" smtClean="0">
                          <a:latin typeface="+mn-lt"/>
                        </a:rPr>
                        <a:t>Responsible for sorting and scanning</a:t>
                      </a:r>
                      <a:r>
                        <a:rPr lang="en-US" altLang="ko-KR" sz="1000" baseline="0" dirty="0" smtClean="0">
                          <a:latin typeface="+mn-lt"/>
                        </a:rPr>
                        <a:t> of claims related documents</a:t>
                      </a:r>
                      <a:endParaRPr lang="ko-KR" altLang="en-US" sz="1000" dirty="0">
                        <a:latin typeface="+mn-lt"/>
                      </a:endParaRPr>
                    </a:p>
                  </a:txBody>
                  <a:tcPr/>
                </a:tc>
              </a:tr>
              <a:tr h="244028">
                <a:tc vMerge="1">
                  <a:txBody>
                    <a:bodyPr/>
                    <a:lstStyle/>
                    <a:p>
                      <a:pPr latinLnBrk="1"/>
                      <a:endParaRPr lang="ko-KR" altLang="en-US" sz="1000" dirty="0">
                        <a:latin typeface="+mn-lt"/>
                      </a:endParaRPr>
                    </a:p>
                  </a:txBody>
                  <a:tcPr/>
                </a:tc>
                <a:tc>
                  <a:txBody>
                    <a:bodyPr/>
                    <a:lstStyle/>
                    <a:p>
                      <a:pPr latinLnBrk="1"/>
                      <a:r>
                        <a:rPr lang="en-US" altLang="ko-KR" sz="1000" b="1" dirty="0" smtClean="0">
                          <a:latin typeface="+mn-lt"/>
                        </a:rPr>
                        <a:t>Mail room officer</a:t>
                      </a:r>
                      <a:endParaRPr lang="ko-KR" altLang="en-US" sz="1000" b="1" dirty="0">
                        <a:latin typeface="+mn-lt"/>
                      </a:endParaRPr>
                    </a:p>
                  </a:txBody>
                  <a:tcPr/>
                </a:tc>
                <a:tc>
                  <a:txBody>
                    <a:bodyPr/>
                    <a:lstStyle/>
                    <a:p>
                      <a:pPr latinLnBrk="1"/>
                      <a:r>
                        <a:rPr lang="en-US" altLang="ko-KR" sz="1000" dirty="0" smtClean="0">
                          <a:latin typeface="+mn-lt"/>
                        </a:rPr>
                        <a:t>Responsible for packaging and distributing</a:t>
                      </a:r>
                      <a:r>
                        <a:rPr lang="en-US" altLang="ko-KR" sz="1000" baseline="0" dirty="0" smtClean="0">
                          <a:latin typeface="+mn-lt"/>
                        </a:rPr>
                        <a:t> outbound mail as well as sorting incoming mail</a:t>
                      </a:r>
                      <a:endParaRPr lang="ko-KR" altLang="en-US" sz="1000" dirty="0">
                        <a:latin typeface="+mn-lt"/>
                      </a:endParaRPr>
                    </a:p>
                  </a:txBody>
                  <a:tcPr/>
                </a:tc>
              </a:tr>
              <a:tr h="244028">
                <a:tc vMerge="1">
                  <a:txBody>
                    <a:bodyPr/>
                    <a:lstStyle/>
                    <a:p>
                      <a:pPr latinLnBrk="1"/>
                      <a:endParaRPr lang="ko-KR" altLang="en-US" sz="1000" dirty="0">
                        <a:latin typeface="+mn-lt"/>
                      </a:endParaRPr>
                    </a:p>
                  </a:txBody>
                  <a:tcPr/>
                </a:tc>
                <a:tc>
                  <a:txBody>
                    <a:bodyPr/>
                    <a:lstStyle/>
                    <a:p>
                      <a:pPr latinLnBrk="1"/>
                      <a:r>
                        <a:rPr lang="en-US" altLang="ko-KR" sz="1000" b="1" dirty="0" smtClean="0">
                          <a:latin typeface="+mn-lt"/>
                        </a:rPr>
                        <a:t>Network administration</a:t>
                      </a:r>
                      <a:endParaRPr lang="ko-KR" altLang="en-US" sz="1000" b="1" dirty="0">
                        <a:latin typeface="+mn-lt"/>
                      </a:endParaRPr>
                    </a:p>
                  </a:txBody>
                  <a:tcPr/>
                </a:tc>
                <a:tc>
                  <a:txBody>
                    <a:bodyPr/>
                    <a:lstStyle/>
                    <a:p>
                      <a:pPr latinLnBrk="1"/>
                      <a:r>
                        <a:rPr lang="en-US" altLang="ko-KR" sz="1000" dirty="0" smtClean="0">
                          <a:latin typeface="+mn-lt"/>
                        </a:rPr>
                        <a:t>Setting up contracts and rate for care providers and assists the network manager as required</a:t>
                      </a:r>
                      <a:endParaRPr lang="ko-KR" altLang="en-US" sz="1000" dirty="0">
                        <a:latin typeface="+mn-lt"/>
                      </a:endParaRPr>
                    </a:p>
                  </a:txBody>
                  <a:tcPr/>
                </a:tc>
              </a:tr>
              <a:tr h="396546">
                <a:tc vMerge="1">
                  <a:txBody>
                    <a:bodyPr/>
                    <a:lstStyle/>
                    <a:p>
                      <a:pPr latinLnBrk="1"/>
                      <a:endParaRPr lang="ko-KR" altLang="en-US" sz="1000" dirty="0">
                        <a:latin typeface="+mn-lt"/>
                      </a:endParaRPr>
                    </a:p>
                  </a:txBody>
                  <a:tcPr/>
                </a:tc>
                <a:tc>
                  <a:txBody>
                    <a:bodyPr/>
                    <a:lstStyle/>
                    <a:p>
                      <a:pPr latinLnBrk="1"/>
                      <a:r>
                        <a:rPr lang="en-US" altLang="ko-KR" sz="1000" b="1" dirty="0" smtClean="0">
                          <a:latin typeface="+mn-lt"/>
                        </a:rPr>
                        <a:t>Network manager</a:t>
                      </a:r>
                      <a:endParaRPr lang="ko-KR" altLang="en-US" sz="1000" b="1" dirty="0">
                        <a:latin typeface="+mn-lt"/>
                      </a:endParaRPr>
                    </a:p>
                  </a:txBody>
                  <a:tcPr/>
                </a:tc>
                <a:tc>
                  <a:txBody>
                    <a:bodyPr/>
                    <a:lstStyle/>
                    <a:p>
                      <a:pPr latinLnBrk="1"/>
                      <a:r>
                        <a:rPr lang="en-US" altLang="ko-KR" sz="1000" dirty="0" smtClean="0">
                          <a:latin typeface="+mn-lt"/>
                        </a:rPr>
                        <a:t>Establishing and maintaining existing</a:t>
                      </a:r>
                      <a:r>
                        <a:rPr lang="en-US" altLang="ko-KR" sz="1000" baseline="0" dirty="0" smtClean="0">
                          <a:latin typeface="+mn-lt"/>
                        </a:rPr>
                        <a:t> care provider relationships as well negotiating rates and agreements with care providers</a:t>
                      </a:r>
                      <a:endParaRPr lang="ko-KR" altLang="en-US" sz="1000" dirty="0">
                        <a:latin typeface="+mn-lt"/>
                      </a:endParaRPr>
                    </a:p>
                  </a:txBody>
                  <a:tcPr/>
                </a:tc>
              </a:tr>
              <a:tr h="244028">
                <a:tc vMerge="1">
                  <a:txBody>
                    <a:bodyPr/>
                    <a:lstStyle/>
                    <a:p>
                      <a:pPr latinLnBrk="1"/>
                      <a:endParaRPr lang="ko-KR" altLang="en-US" sz="1000" dirty="0">
                        <a:latin typeface="+mn-lt"/>
                      </a:endParaRPr>
                    </a:p>
                  </a:txBody>
                  <a:tcPr/>
                </a:tc>
                <a:tc>
                  <a:txBody>
                    <a:bodyPr/>
                    <a:lstStyle/>
                    <a:p>
                      <a:pPr latinLnBrk="1"/>
                      <a:r>
                        <a:rPr lang="en-US" altLang="ko-KR" sz="1000" b="1" dirty="0" smtClean="0">
                          <a:latin typeface="+mn-lt"/>
                        </a:rPr>
                        <a:t>Payment</a:t>
                      </a:r>
                      <a:r>
                        <a:rPr lang="en-US" altLang="ko-KR" sz="1000" b="1" baseline="0" dirty="0" smtClean="0">
                          <a:latin typeface="+mn-lt"/>
                        </a:rPr>
                        <a:t> / settlement officer</a:t>
                      </a:r>
                      <a:endParaRPr lang="ko-KR" altLang="en-US" sz="1000" b="1" dirty="0">
                        <a:latin typeface="+mn-lt"/>
                      </a:endParaRPr>
                    </a:p>
                  </a:txBody>
                  <a:tcPr/>
                </a:tc>
                <a:tc>
                  <a:txBody>
                    <a:bodyPr/>
                    <a:lstStyle/>
                    <a:p>
                      <a:pPr latinLnBrk="1"/>
                      <a:r>
                        <a:rPr lang="en-US" altLang="ko-KR" sz="1000" dirty="0" smtClean="0">
                          <a:latin typeface="+mn-lt"/>
                        </a:rPr>
                        <a:t>Processes manual payment and trigger auto payments for bank transfer</a:t>
                      </a:r>
                      <a:endParaRPr lang="ko-KR" altLang="en-US" sz="1000" dirty="0">
                        <a:latin typeface="+mn-lt"/>
                      </a:endParaRPr>
                    </a:p>
                  </a:txBody>
                  <a:tcPr/>
                </a:tc>
              </a:tr>
              <a:tr h="385293">
                <a:tc vMerge="1">
                  <a:txBody>
                    <a:bodyPr/>
                    <a:lstStyle/>
                    <a:p>
                      <a:pPr latinLnBrk="1"/>
                      <a:endParaRPr lang="ko-KR" altLang="en-US" sz="1000" dirty="0">
                        <a:latin typeface="+mn-lt"/>
                      </a:endParaRPr>
                    </a:p>
                  </a:txBody>
                  <a:tcPr/>
                </a:tc>
                <a:tc>
                  <a:txBody>
                    <a:bodyPr/>
                    <a:lstStyle/>
                    <a:p>
                      <a:pPr marL="0" marR="0" indent="0" algn="l" defTabSz="457200" rtl="0" eaLnBrk="1" fontAlgn="auto" latinLnBrk="1" hangingPunct="1">
                        <a:lnSpc>
                          <a:spcPct val="100000"/>
                        </a:lnSpc>
                        <a:spcBef>
                          <a:spcPts val="0"/>
                        </a:spcBef>
                        <a:spcAft>
                          <a:spcPts val="0"/>
                        </a:spcAft>
                        <a:buClrTx/>
                        <a:buSzTx/>
                        <a:buFontTx/>
                        <a:buNone/>
                        <a:tabLst/>
                        <a:defRPr/>
                      </a:pPr>
                      <a:r>
                        <a:rPr lang="en-US" altLang="ko-KR" sz="1000" b="1" dirty="0" smtClean="0">
                          <a:latin typeface="+mn-lt"/>
                        </a:rPr>
                        <a:t>Payment</a:t>
                      </a:r>
                      <a:r>
                        <a:rPr lang="en-US" altLang="ko-KR" sz="1000" b="1" baseline="0" dirty="0" smtClean="0">
                          <a:latin typeface="+mn-lt"/>
                        </a:rPr>
                        <a:t> / settlement manager</a:t>
                      </a:r>
                      <a:endParaRPr lang="ko-KR" altLang="en-US" sz="1000" b="1" dirty="0" smtClean="0">
                        <a:latin typeface="+mn-lt"/>
                      </a:endParaRPr>
                    </a:p>
                  </a:txBody>
                  <a:tcPr/>
                </a:tc>
                <a:tc>
                  <a:txBody>
                    <a:bodyPr/>
                    <a:lstStyle/>
                    <a:p>
                      <a:pPr latinLnBrk="1"/>
                      <a:r>
                        <a:rPr lang="en-US" altLang="ko-KR" sz="1000" dirty="0" smtClean="0">
                          <a:latin typeface="+mn-lt"/>
                        </a:rPr>
                        <a:t>Oversees activities of settlements officers and deals with more complex / high payment requests</a:t>
                      </a:r>
                      <a:endParaRPr lang="ko-KR" altLang="en-US" sz="1000" dirty="0">
                        <a:latin typeface="+mn-lt"/>
                      </a:endParaRPr>
                    </a:p>
                  </a:txBody>
                  <a:tcPr/>
                </a:tc>
              </a:tr>
              <a:tr h="244028">
                <a:tc vMerge="1">
                  <a:txBody>
                    <a:bodyPr/>
                    <a:lstStyle/>
                    <a:p>
                      <a:pPr latinLnBrk="1"/>
                      <a:endParaRPr lang="ko-KR" altLang="en-US" sz="1000" dirty="0">
                        <a:latin typeface="+mn-lt"/>
                      </a:endParaRPr>
                    </a:p>
                  </a:txBody>
                  <a:tcPr/>
                </a:tc>
                <a:tc>
                  <a:txBody>
                    <a:bodyPr/>
                    <a:lstStyle/>
                    <a:p>
                      <a:pPr latinLnBrk="1"/>
                      <a:r>
                        <a:rPr lang="en-US" altLang="ko-KR" sz="1000" b="1" dirty="0" smtClean="0">
                          <a:latin typeface="+mn-lt"/>
                        </a:rPr>
                        <a:t>Investigation</a:t>
                      </a:r>
                      <a:r>
                        <a:rPr lang="en-US" altLang="ko-KR" sz="1000" b="1" baseline="0" dirty="0" smtClean="0">
                          <a:latin typeface="+mn-lt"/>
                        </a:rPr>
                        <a:t> specialist</a:t>
                      </a:r>
                      <a:endParaRPr lang="ko-KR" altLang="en-US" sz="1000" b="1" dirty="0">
                        <a:latin typeface="+mn-lt"/>
                      </a:endParaRPr>
                    </a:p>
                  </a:txBody>
                  <a:tcPr/>
                </a:tc>
                <a:tc>
                  <a:txBody>
                    <a:bodyPr/>
                    <a:lstStyle/>
                    <a:p>
                      <a:pPr latinLnBrk="1"/>
                      <a:r>
                        <a:rPr lang="en-US" altLang="ko-KR" sz="1000" dirty="0" smtClean="0">
                          <a:latin typeface="+mn-lt"/>
                        </a:rPr>
                        <a:t>Investigates</a:t>
                      </a:r>
                      <a:r>
                        <a:rPr lang="en-US" altLang="ko-KR" sz="1000" baseline="0" dirty="0" smtClean="0">
                          <a:latin typeface="+mn-lt"/>
                        </a:rPr>
                        <a:t> suspiciously flagged and fraudulent claims</a:t>
                      </a:r>
                      <a:endParaRPr lang="ko-KR" altLang="en-US" sz="1000" dirty="0">
                        <a:latin typeface="+mn-lt"/>
                      </a:endParaRPr>
                    </a:p>
                  </a:txBody>
                  <a:tcPr/>
                </a:tc>
              </a:tr>
              <a:tr h="396546">
                <a:tc vMerge="1">
                  <a:txBody>
                    <a:bodyPr/>
                    <a:lstStyle/>
                    <a:p>
                      <a:pPr latinLnBrk="1"/>
                      <a:endParaRPr lang="ko-KR" altLang="en-US" sz="1000" dirty="0">
                        <a:latin typeface="+mn-lt"/>
                      </a:endParaRPr>
                    </a:p>
                  </a:txBody>
                  <a:tcPr/>
                </a:tc>
                <a:tc>
                  <a:txBody>
                    <a:bodyPr/>
                    <a:lstStyle/>
                    <a:p>
                      <a:pPr latinLnBrk="1"/>
                      <a:r>
                        <a:rPr lang="en-US" altLang="ko-KR" sz="1000" b="1" dirty="0" smtClean="0">
                          <a:latin typeface="+mn-lt"/>
                        </a:rPr>
                        <a:t>Customer care officer</a:t>
                      </a:r>
                      <a:endParaRPr lang="ko-KR" altLang="en-US" sz="1000" b="1" dirty="0">
                        <a:latin typeface="+mn-lt"/>
                      </a:endParaRPr>
                    </a:p>
                  </a:txBody>
                  <a:tcPr/>
                </a:tc>
                <a:tc>
                  <a:txBody>
                    <a:bodyPr/>
                    <a:lstStyle/>
                    <a:p>
                      <a:pPr latinLnBrk="1"/>
                      <a:r>
                        <a:rPr lang="en-US" altLang="ko-KR" sz="1000" dirty="0" smtClean="0">
                          <a:latin typeface="+mn-lt"/>
                        </a:rPr>
                        <a:t>Responsible for handling customer inquiries</a:t>
                      </a:r>
                      <a:r>
                        <a:rPr lang="en-US" altLang="ko-KR" sz="1000" baseline="0" dirty="0" smtClean="0">
                          <a:latin typeface="+mn-lt"/>
                        </a:rPr>
                        <a:t> and complaints at AXA service centers or call centers</a:t>
                      </a:r>
                      <a:endParaRPr lang="ko-KR" altLang="en-US" sz="1000" dirty="0">
                        <a:latin typeface="+mn-lt"/>
                      </a:endParaRPr>
                    </a:p>
                  </a:txBody>
                  <a:tcPr/>
                </a:tc>
              </a:tr>
              <a:tr h="396546">
                <a:tc vMerge="1">
                  <a:txBody>
                    <a:bodyPr/>
                    <a:lstStyle/>
                    <a:p>
                      <a:pPr latinLnBrk="1"/>
                      <a:endParaRPr lang="ko-KR" altLang="en-US" sz="1000" dirty="0">
                        <a:latin typeface="+mn-lt"/>
                      </a:endParaRPr>
                    </a:p>
                  </a:txBody>
                  <a:tcPr/>
                </a:tc>
                <a:tc>
                  <a:txBody>
                    <a:bodyPr/>
                    <a:lstStyle/>
                    <a:p>
                      <a:pPr latinLnBrk="1"/>
                      <a:r>
                        <a:rPr lang="en-US" altLang="ko-KR" sz="1000" b="1" dirty="0" smtClean="0">
                          <a:latin typeface="+mn-lt"/>
                        </a:rPr>
                        <a:t>Underwriter</a:t>
                      </a:r>
                      <a:endParaRPr lang="ko-KR" altLang="en-US" sz="1000" b="1" dirty="0">
                        <a:latin typeface="+mn-lt"/>
                      </a:endParaRPr>
                    </a:p>
                  </a:txBody>
                  <a:tcPr/>
                </a:tc>
                <a:tc>
                  <a:txBody>
                    <a:bodyPr/>
                    <a:lstStyle/>
                    <a:p>
                      <a:pPr latinLnBrk="1"/>
                      <a:r>
                        <a:rPr lang="en-US" altLang="ko-KR" sz="1000" dirty="0" smtClean="0">
                          <a:latin typeface="+mn-lt"/>
                        </a:rPr>
                        <a:t>Provides a second opinion for a claims assessment. Underwrites the policy and assesses if a policy can be issued</a:t>
                      </a:r>
                      <a:endParaRPr lang="ko-KR" altLang="en-US" sz="1000" dirty="0">
                        <a:latin typeface="+mn-lt"/>
                      </a:endParaRPr>
                    </a:p>
                  </a:txBody>
                  <a:tcPr/>
                </a:tc>
              </a:tr>
              <a:tr h="396546">
                <a:tc vMerge="1">
                  <a:txBody>
                    <a:bodyPr/>
                    <a:lstStyle/>
                    <a:p>
                      <a:pPr latinLnBrk="1"/>
                      <a:endParaRPr lang="ko-KR" altLang="en-US" sz="1000" dirty="0">
                        <a:latin typeface="+mn-lt"/>
                      </a:endParaRPr>
                    </a:p>
                  </a:txBody>
                  <a:tcPr/>
                </a:tc>
                <a:tc>
                  <a:txBody>
                    <a:bodyPr/>
                    <a:lstStyle/>
                    <a:p>
                      <a:pPr latinLnBrk="1"/>
                      <a:r>
                        <a:rPr lang="en-US" altLang="ko-KR" sz="1000" b="1" dirty="0" smtClean="0">
                          <a:latin typeface="+mn-lt"/>
                        </a:rPr>
                        <a:t>FINEOS</a:t>
                      </a:r>
                      <a:r>
                        <a:rPr lang="en-US" altLang="ko-KR" sz="1000" b="1" baseline="0" dirty="0" smtClean="0">
                          <a:latin typeface="+mn-lt"/>
                        </a:rPr>
                        <a:t> benefit  administrator</a:t>
                      </a:r>
                      <a:endParaRPr lang="ko-KR" altLang="en-US" sz="1000" b="1" dirty="0">
                        <a:latin typeface="+mn-lt"/>
                      </a:endParaRPr>
                    </a:p>
                  </a:txBody>
                  <a:tcPr/>
                </a:tc>
                <a:tc>
                  <a:txBody>
                    <a:bodyPr/>
                    <a:lstStyle/>
                    <a:p>
                      <a:pPr latinLnBrk="1"/>
                      <a:r>
                        <a:rPr lang="en-US" altLang="ko-KR" sz="1000" dirty="0" smtClean="0">
                          <a:latin typeface="+mn-lt"/>
                        </a:rPr>
                        <a:t>Responsible for organizing and setting up new products as well as updating all medical catalogues</a:t>
                      </a:r>
                      <a:endParaRPr lang="ko-KR" altLang="en-US" sz="1000" dirty="0">
                        <a:latin typeface="+mn-lt"/>
                      </a:endParaRPr>
                    </a:p>
                  </a:txBody>
                  <a:tcPr/>
                </a:tc>
              </a:tr>
            </a:tbl>
          </a:graphicData>
        </a:graphic>
      </p:graphicFrame>
    </p:spTree>
    <p:extLst>
      <p:ext uri="{BB962C8B-B14F-4D97-AF65-F5344CB8AC3E}">
        <p14:creationId xmlns:p14="http://schemas.microsoft.com/office/powerpoint/2010/main" val="33302560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altLang="ko-KR" dirty="0" smtClean="0"/>
              <a:t>Security </a:t>
            </a:r>
            <a:r>
              <a:rPr lang="en-US" altLang="ko-KR" dirty="0"/>
              <a:t>Vertical</a:t>
            </a:r>
            <a:endParaRPr lang="en-US" dirty="0"/>
          </a:p>
        </p:txBody>
      </p:sp>
      <p:sp>
        <p:nvSpPr>
          <p:cNvPr id="6" name="Text Placeholder 5"/>
          <p:cNvSpPr>
            <a:spLocks noGrp="1"/>
          </p:cNvSpPr>
          <p:nvPr>
            <p:ph type="body" sz="quarter" idx="13"/>
          </p:nvPr>
        </p:nvSpPr>
        <p:spPr>
          <a:solidFill>
            <a:schemeClr val="bg1">
              <a:lumMod val="95000"/>
            </a:schemeClr>
          </a:solidFill>
          <a:ln>
            <a:noFill/>
          </a:ln>
          <a:effectLst>
            <a:outerShdw blurRad="50800" dist="38100" dir="2700000" algn="tl" rotWithShape="0">
              <a:prstClr val="black">
                <a:alpha val="40000"/>
              </a:prstClr>
            </a:outerShdw>
          </a:effectLst>
        </p:spPr>
        <p:txBody>
          <a:bodyPr vert="horz" lIns="72000" tIns="46800" rIns="72000" bIns="46800" rtlCol="0" anchor="t">
            <a:spAutoFit/>
          </a:bodyPr>
          <a:lstStyle/>
          <a:p>
            <a:pPr marL="0" indent="0">
              <a:buNone/>
            </a:pPr>
            <a:r>
              <a:rPr lang="en-US" altLang="ko-KR" dirty="0"/>
              <a:t>Authentication Process</a:t>
            </a:r>
          </a:p>
        </p:txBody>
      </p:sp>
      <p:sp>
        <p:nvSpPr>
          <p:cNvPr id="4" name="Slide Number Placeholder 3"/>
          <p:cNvSpPr>
            <a:spLocks noGrp="1"/>
          </p:cNvSpPr>
          <p:nvPr>
            <p:ph type="sldNum" sz="quarter" idx="4"/>
          </p:nvPr>
        </p:nvSpPr>
        <p:spPr>
          <a:prstGeom prst="rect">
            <a:avLst/>
          </a:prstGeom>
        </p:spPr>
        <p:txBody>
          <a:bodyPr/>
          <a:lstStyle/>
          <a:p>
            <a:fld id="{3801209A-EBCB-4229-9A21-B7869465F47A}" type="slidenum">
              <a:rPr lang="fr-FR" smtClean="0">
                <a:latin typeface="+mj-lt"/>
              </a:rPr>
              <a:pPr/>
              <a:t>43</a:t>
            </a:fld>
            <a:endParaRPr lang="fr-FR" dirty="0">
              <a:latin typeface="+mj-lt"/>
            </a:endParaRPr>
          </a:p>
        </p:txBody>
      </p:sp>
      <p:grpSp>
        <p:nvGrpSpPr>
          <p:cNvPr id="5" name="Group 4"/>
          <p:cNvGrpSpPr/>
          <p:nvPr/>
        </p:nvGrpSpPr>
        <p:grpSpPr>
          <a:xfrm>
            <a:off x="1310885" y="2950064"/>
            <a:ext cx="7284231" cy="3301058"/>
            <a:chOff x="777000" y="3080692"/>
            <a:chExt cx="7284231" cy="3301058"/>
          </a:xfrm>
        </p:grpSpPr>
        <p:sp>
          <p:nvSpPr>
            <p:cNvPr id="87" name="Rectangle 86"/>
            <p:cNvSpPr/>
            <p:nvPr/>
          </p:nvSpPr>
          <p:spPr>
            <a:xfrm>
              <a:off x="777319" y="3438485"/>
              <a:ext cx="2632307" cy="828000"/>
            </a:xfrm>
            <a:prstGeom prst="rect">
              <a:avLst/>
            </a:prstGeom>
            <a:solidFill>
              <a:srgbClr val="91C8EB">
                <a:lumMod val="20000"/>
                <a:lumOff val="80000"/>
              </a:srgbClr>
            </a:solidFill>
            <a:ln w="9525" cap="flat" cmpd="sng" algn="ctr">
              <a:solidFill>
                <a:schemeClr val="bg1">
                  <a:lumMod val="5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defTabSz="912813" fontAlgn="auto">
                <a:spcBef>
                  <a:spcPts val="0"/>
                </a:spcBef>
                <a:spcAft>
                  <a:spcPts val="0"/>
                </a:spcAft>
              </a:pPr>
              <a:endParaRPr lang="en-US" sz="700" b="0" i="1" kern="0" dirty="0">
                <a:solidFill>
                  <a:srgbClr val="103184"/>
                </a:solidFill>
                <a:latin typeface="+mn-lt"/>
                <a:ea typeface="MS PGothic" pitchFamily="34" charset="-128"/>
                <a:cs typeface="Arial" panose="020B0604020202020204" pitchFamily="34" charset="0"/>
              </a:endParaRPr>
            </a:p>
          </p:txBody>
        </p:sp>
        <p:grpSp>
          <p:nvGrpSpPr>
            <p:cNvPr id="12" name="Group 11"/>
            <p:cNvGrpSpPr/>
            <p:nvPr/>
          </p:nvGrpSpPr>
          <p:grpSpPr>
            <a:xfrm>
              <a:off x="838521" y="3505554"/>
              <a:ext cx="1508012" cy="276999"/>
              <a:chOff x="846651" y="1468962"/>
              <a:chExt cx="1508012" cy="276999"/>
            </a:xfrm>
          </p:grpSpPr>
          <p:sp>
            <p:nvSpPr>
              <p:cNvPr id="88" name="TextBox 87"/>
              <p:cNvSpPr txBox="1"/>
              <p:nvPr/>
            </p:nvSpPr>
            <p:spPr>
              <a:xfrm>
                <a:off x="988905" y="1468962"/>
                <a:ext cx="1365758" cy="276999"/>
              </a:xfrm>
              <a:prstGeom prst="rect">
                <a:avLst/>
              </a:prstGeom>
              <a:noFill/>
            </p:spPr>
            <p:txBody>
              <a:bodyPr wrap="none" lIns="0" tIns="0" rIns="0" bIns="0" rtlCol="0">
                <a:spAutoFit/>
              </a:bodyPr>
              <a:lstStyle/>
              <a:p>
                <a:r>
                  <a:rPr lang="en-US" b="1" dirty="0" smtClean="0">
                    <a:solidFill>
                      <a:schemeClr val="accent2">
                        <a:lumMod val="50000"/>
                      </a:schemeClr>
                    </a:solidFill>
                    <a:latin typeface="+mn-lt"/>
                    <a:cs typeface="Arial" pitchFamily="34" charset="0"/>
                  </a:rPr>
                  <a:t>Web Application Firewall</a:t>
                </a:r>
                <a:br>
                  <a:rPr lang="en-US" b="1" dirty="0" smtClean="0">
                    <a:solidFill>
                      <a:schemeClr val="accent2">
                        <a:lumMod val="50000"/>
                      </a:schemeClr>
                    </a:solidFill>
                    <a:latin typeface="+mn-lt"/>
                    <a:cs typeface="Arial" pitchFamily="34" charset="0"/>
                  </a:rPr>
                </a:br>
                <a:r>
                  <a:rPr lang="en-US" b="0" i="1" dirty="0" smtClean="0">
                    <a:solidFill>
                      <a:schemeClr val="accent2">
                        <a:lumMod val="50000"/>
                      </a:schemeClr>
                    </a:solidFill>
                    <a:latin typeface="+mn-lt"/>
                    <a:cs typeface="Arial" pitchFamily="34" charset="0"/>
                  </a:rPr>
                  <a:t>F5</a:t>
                </a:r>
              </a:p>
            </p:txBody>
          </p:sp>
          <p:pic>
            <p:nvPicPr>
              <p:cNvPr id="89" name="Picture 88"/>
              <p:cNvPicPr>
                <a:picLocks noChangeAspect="1"/>
              </p:cNvPicPr>
              <p:nvPr/>
            </p:nvPicPr>
            <p:blipFill>
              <a:blip r:embed="rId2" cstate="screen">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a:off x="846651" y="1469391"/>
                <a:ext cx="122252" cy="122252"/>
              </a:xfrm>
              <a:prstGeom prst="rect">
                <a:avLst/>
              </a:prstGeom>
            </p:spPr>
          </p:pic>
        </p:grpSp>
        <p:sp>
          <p:nvSpPr>
            <p:cNvPr id="112" name="Rectangle 111"/>
            <p:cNvSpPr/>
            <p:nvPr/>
          </p:nvSpPr>
          <p:spPr>
            <a:xfrm>
              <a:off x="2264433" y="3751772"/>
              <a:ext cx="1077662" cy="395047"/>
            </a:xfrm>
            <a:prstGeom prst="rect">
              <a:avLst/>
            </a:prstGeom>
            <a:solidFill>
              <a:schemeClr val="bg1"/>
            </a:solidFill>
            <a:ln w="3175">
              <a:solidFill>
                <a:schemeClr val="accent2"/>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b="0" dirty="0" smtClean="0">
                  <a:solidFill>
                    <a:schemeClr val="accent2"/>
                  </a:solidFill>
                </a:rPr>
                <a:t>Protect against</a:t>
              </a:r>
              <a:br>
                <a:rPr lang="en-US" b="0" dirty="0" smtClean="0">
                  <a:solidFill>
                    <a:schemeClr val="accent2"/>
                  </a:solidFill>
                </a:rPr>
              </a:br>
              <a:r>
                <a:rPr lang="en-US" b="0" dirty="0" smtClean="0">
                  <a:solidFill>
                    <a:schemeClr val="accent2"/>
                  </a:solidFill>
                </a:rPr>
                <a:t>Web Threat</a:t>
              </a:r>
              <a:endParaRPr lang="en-US" b="0" dirty="0">
                <a:solidFill>
                  <a:schemeClr val="accent2"/>
                </a:solidFill>
              </a:endParaRPr>
            </a:p>
          </p:txBody>
        </p:sp>
        <p:grpSp>
          <p:nvGrpSpPr>
            <p:cNvPr id="8" name="Group 7"/>
            <p:cNvGrpSpPr/>
            <p:nvPr/>
          </p:nvGrpSpPr>
          <p:grpSpPr>
            <a:xfrm>
              <a:off x="777319" y="4565115"/>
              <a:ext cx="2631600" cy="1069200"/>
              <a:chOff x="785448" y="3238699"/>
              <a:chExt cx="2631600" cy="1069200"/>
            </a:xfrm>
          </p:grpSpPr>
          <p:sp>
            <p:nvSpPr>
              <p:cNvPr id="102" name="Rectangle 101"/>
              <p:cNvSpPr/>
              <p:nvPr/>
            </p:nvSpPr>
            <p:spPr>
              <a:xfrm>
                <a:off x="785448" y="3238699"/>
                <a:ext cx="2631600" cy="1069200"/>
              </a:xfrm>
              <a:prstGeom prst="rect">
                <a:avLst/>
              </a:prstGeom>
              <a:solidFill>
                <a:srgbClr val="91C8EB">
                  <a:lumMod val="20000"/>
                  <a:lumOff val="80000"/>
                </a:srgbClr>
              </a:solidFill>
              <a:ln w="9525" cap="flat" cmpd="sng" algn="ctr">
                <a:solidFill>
                  <a:schemeClr val="bg1">
                    <a:lumMod val="5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defTabSz="912813" fontAlgn="auto">
                  <a:spcBef>
                    <a:spcPts val="0"/>
                  </a:spcBef>
                  <a:spcAft>
                    <a:spcPts val="0"/>
                  </a:spcAft>
                </a:pPr>
                <a:endParaRPr lang="en-US" sz="700" b="0" i="1" kern="0" dirty="0">
                  <a:solidFill>
                    <a:srgbClr val="103184"/>
                  </a:solidFill>
                  <a:latin typeface="+mn-lt"/>
                  <a:ea typeface="MS PGothic" pitchFamily="34" charset="-128"/>
                  <a:cs typeface="Arial" panose="020B0604020202020204" pitchFamily="34" charset="0"/>
                </a:endParaRPr>
              </a:p>
            </p:txBody>
          </p:sp>
          <p:sp>
            <p:nvSpPr>
              <p:cNvPr id="110" name="TextBox 109"/>
              <p:cNvSpPr txBox="1"/>
              <p:nvPr/>
            </p:nvSpPr>
            <p:spPr>
              <a:xfrm>
                <a:off x="988905" y="3299548"/>
                <a:ext cx="551433" cy="415498"/>
              </a:xfrm>
              <a:prstGeom prst="rect">
                <a:avLst/>
              </a:prstGeom>
              <a:noFill/>
            </p:spPr>
            <p:txBody>
              <a:bodyPr wrap="none" lIns="0" tIns="0" rIns="0" bIns="0" rtlCol="0">
                <a:spAutoFit/>
              </a:bodyPr>
              <a:lstStyle/>
              <a:p>
                <a:r>
                  <a:rPr lang="en-US" b="1" dirty="0" smtClean="0">
                    <a:solidFill>
                      <a:schemeClr val="accent2">
                        <a:lumMod val="50000"/>
                      </a:schemeClr>
                    </a:solidFill>
                    <a:latin typeface="+mn-lt"/>
                    <a:cs typeface="Arial" pitchFamily="34" charset="0"/>
                  </a:rPr>
                  <a:t>Security</a:t>
                </a:r>
              </a:p>
              <a:p>
                <a:r>
                  <a:rPr lang="en-US" b="1" dirty="0" smtClean="0">
                    <a:solidFill>
                      <a:schemeClr val="accent2">
                        <a:lumMod val="50000"/>
                      </a:schemeClr>
                    </a:solidFill>
                    <a:latin typeface="+mn-lt"/>
                    <a:cs typeface="Arial" pitchFamily="34" charset="0"/>
                  </a:rPr>
                  <a:t>Policy</a:t>
                </a:r>
              </a:p>
              <a:p>
                <a:r>
                  <a:rPr lang="en-US" b="0" i="1" dirty="0" smtClean="0">
                    <a:solidFill>
                      <a:schemeClr val="accent2">
                        <a:lumMod val="50000"/>
                      </a:schemeClr>
                    </a:solidFill>
                    <a:latin typeface="+mn-lt"/>
                    <a:cs typeface="Arial" pitchFamily="34" charset="0"/>
                  </a:rPr>
                  <a:t>SiteMinder</a:t>
                </a:r>
              </a:p>
            </p:txBody>
          </p:sp>
          <p:pic>
            <p:nvPicPr>
              <p:cNvPr id="111" name="Picture 110"/>
              <p:cNvPicPr>
                <a:picLocks noChangeAspect="1"/>
              </p:cNvPicPr>
              <p:nvPr/>
            </p:nvPicPr>
            <p:blipFill>
              <a:blip r:embed="rId2" cstate="screen">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a:off x="846651" y="3299548"/>
                <a:ext cx="122252" cy="122252"/>
              </a:xfrm>
              <a:prstGeom prst="rect">
                <a:avLst/>
              </a:prstGeom>
            </p:spPr>
          </p:pic>
          <p:sp>
            <p:nvSpPr>
              <p:cNvPr id="115" name="Rectangle 114"/>
              <p:cNvSpPr/>
              <p:nvPr/>
            </p:nvSpPr>
            <p:spPr>
              <a:xfrm>
                <a:off x="2272561" y="3361153"/>
                <a:ext cx="1077663" cy="395047"/>
              </a:xfrm>
              <a:prstGeom prst="rect">
                <a:avLst/>
              </a:prstGeom>
              <a:solidFill>
                <a:schemeClr val="bg1"/>
              </a:solidFill>
              <a:ln w="3175">
                <a:solidFill>
                  <a:schemeClr val="accent2"/>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b="0" dirty="0" smtClean="0">
                    <a:solidFill>
                      <a:schemeClr val="accent2"/>
                    </a:solidFill>
                  </a:rPr>
                  <a:t>Authorization</a:t>
                </a:r>
                <a:br>
                  <a:rPr lang="en-US" b="0" dirty="0" smtClean="0">
                    <a:solidFill>
                      <a:schemeClr val="accent2"/>
                    </a:solidFill>
                  </a:rPr>
                </a:br>
                <a:r>
                  <a:rPr lang="en-US" b="0" dirty="0" smtClean="0">
                    <a:solidFill>
                      <a:schemeClr val="accent2"/>
                    </a:solidFill>
                  </a:rPr>
                  <a:t>Definition</a:t>
                </a:r>
                <a:endParaRPr lang="en-US" b="0" dirty="0">
                  <a:solidFill>
                    <a:schemeClr val="accent2"/>
                  </a:solidFill>
                </a:endParaRPr>
              </a:p>
            </p:txBody>
          </p:sp>
        </p:grpSp>
        <p:grpSp>
          <p:nvGrpSpPr>
            <p:cNvPr id="17" name="Group 16"/>
            <p:cNvGrpSpPr/>
            <p:nvPr/>
          </p:nvGrpSpPr>
          <p:grpSpPr>
            <a:xfrm>
              <a:off x="3733824" y="3438485"/>
              <a:ext cx="4327318" cy="828000"/>
              <a:chOff x="776288" y="4264815"/>
              <a:chExt cx="4327318" cy="828000"/>
            </a:xfrm>
          </p:grpSpPr>
          <p:sp>
            <p:nvSpPr>
              <p:cNvPr id="79" name="Rectangle 78"/>
              <p:cNvSpPr/>
              <p:nvPr/>
            </p:nvSpPr>
            <p:spPr>
              <a:xfrm>
                <a:off x="776288" y="4264815"/>
                <a:ext cx="4327318" cy="828000"/>
              </a:xfrm>
              <a:prstGeom prst="rect">
                <a:avLst/>
              </a:prstGeom>
              <a:solidFill>
                <a:srgbClr val="91C8EB">
                  <a:lumMod val="20000"/>
                  <a:lumOff val="80000"/>
                </a:srgbClr>
              </a:solidFill>
              <a:ln w="9525" cap="flat" cmpd="sng" algn="ctr">
                <a:solidFill>
                  <a:schemeClr val="bg1">
                    <a:lumMod val="5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defTabSz="912813" fontAlgn="auto">
                  <a:spcBef>
                    <a:spcPts val="0"/>
                  </a:spcBef>
                  <a:spcAft>
                    <a:spcPts val="0"/>
                  </a:spcAft>
                </a:pPr>
                <a:endParaRPr lang="en-US" sz="700" b="0" i="1" kern="0" dirty="0">
                  <a:solidFill>
                    <a:srgbClr val="103184"/>
                  </a:solidFill>
                  <a:latin typeface="+mn-lt"/>
                  <a:ea typeface="MS PGothic" pitchFamily="34" charset="-128"/>
                  <a:cs typeface="Arial" panose="020B0604020202020204" pitchFamily="34" charset="0"/>
                </a:endParaRPr>
              </a:p>
            </p:txBody>
          </p:sp>
          <p:sp>
            <p:nvSpPr>
              <p:cNvPr id="84" name="TextBox 83"/>
              <p:cNvSpPr txBox="1"/>
              <p:nvPr/>
            </p:nvSpPr>
            <p:spPr>
              <a:xfrm>
                <a:off x="979744" y="4333286"/>
                <a:ext cx="1647887" cy="276999"/>
              </a:xfrm>
              <a:prstGeom prst="rect">
                <a:avLst/>
              </a:prstGeom>
              <a:noFill/>
            </p:spPr>
            <p:txBody>
              <a:bodyPr wrap="none" lIns="0" tIns="0" rIns="0" bIns="0" rtlCol="0">
                <a:spAutoFit/>
              </a:bodyPr>
              <a:lstStyle/>
              <a:p>
                <a:r>
                  <a:rPr lang="en-US" b="1" dirty="0" smtClean="0">
                    <a:solidFill>
                      <a:schemeClr val="accent2">
                        <a:lumMod val="50000"/>
                      </a:schemeClr>
                    </a:solidFill>
                    <a:latin typeface="+mn-lt"/>
                    <a:cs typeface="Arial" pitchFamily="34" charset="0"/>
                  </a:rPr>
                  <a:t>Authentication / Authorization</a:t>
                </a:r>
                <a:br>
                  <a:rPr lang="en-US" b="1" dirty="0" smtClean="0">
                    <a:solidFill>
                      <a:schemeClr val="accent2">
                        <a:lumMod val="50000"/>
                      </a:schemeClr>
                    </a:solidFill>
                    <a:latin typeface="+mn-lt"/>
                    <a:cs typeface="Arial" pitchFamily="34" charset="0"/>
                  </a:rPr>
                </a:br>
                <a:r>
                  <a:rPr lang="en-US" b="0" i="1" dirty="0" smtClean="0">
                    <a:solidFill>
                      <a:schemeClr val="accent2">
                        <a:lumMod val="50000"/>
                      </a:schemeClr>
                    </a:solidFill>
                    <a:latin typeface="+mn-lt"/>
                    <a:cs typeface="Arial" pitchFamily="34" charset="0"/>
                  </a:rPr>
                  <a:t>SiteMinder Agent</a:t>
                </a:r>
              </a:p>
            </p:txBody>
          </p:sp>
          <p:pic>
            <p:nvPicPr>
              <p:cNvPr id="86" name="Picture 85"/>
              <p:cNvPicPr>
                <a:picLocks noChangeAspect="1"/>
              </p:cNvPicPr>
              <p:nvPr/>
            </p:nvPicPr>
            <p:blipFill>
              <a:blip r:embed="rId2" cstate="screen">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a:off x="837490" y="4333715"/>
                <a:ext cx="122252" cy="122252"/>
              </a:xfrm>
              <a:prstGeom prst="rect">
                <a:avLst/>
              </a:prstGeom>
            </p:spPr>
          </p:pic>
          <p:grpSp>
            <p:nvGrpSpPr>
              <p:cNvPr id="9" name="Group 8"/>
              <p:cNvGrpSpPr/>
              <p:nvPr/>
            </p:nvGrpSpPr>
            <p:grpSpPr>
              <a:xfrm>
                <a:off x="1977922" y="4578103"/>
                <a:ext cx="2996967" cy="395047"/>
                <a:chOff x="3040809" y="2269629"/>
                <a:chExt cx="2996967" cy="395047"/>
              </a:xfrm>
            </p:grpSpPr>
            <p:sp>
              <p:nvSpPr>
                <p:cNvPr id="113" name="Rectangle 112"/>
                <p:cNvSpPr/>
                <p:nvPr/>
              </p:nvSpPr>
              <p:spPr>
                <a:xfrm>
                  <a:off x="3040809" y="2269629"/>
                  <a:ext cx="1077662" cy="395047"/>
                </a:xfrm>
                <a:prstGeom prst="rect">
                  <a:avLst/>
                </a:prstGeom>
                <a:solidFill>
                  <a:schemeClr val="bg1"/>
                </a:solidFill>
                <a:ln w="3175">
                  <a:solidFill>
                    <a:schemeClr val="accent2"/>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b="0" dirty="0" smtClean="0">
                      <a:solidFill>
                        <a:schemeClr val="accent2"/>
                      </a:solidFill>
                    </a:rPr>
                    <a:t>Is User</a:t>
                  </a:r>
                  <a:br>
                    <a:rPr lang="en-US" b="0" dirty="0" smtClean="0">
                      <a:solidFill>
                        <a:schemeClr val="accent2"/>
                      </a:solidFill>
                    </a:rPr>
                  </a:br>
                  <a:r>
                    <a:rPr lang="en-US" b="0" dirty="0" smtClean="0">
                      <a:solidFill>
                        <a:schemeClr val="accent2"/>
                      </a:solidFill>
                    </a:rPr>
                    <a:t>Authenticated?</a:t>
                  </a:r>
                  <a:endParaRPr lang="en-US" b="0" dirty="0">
                    <a:solidFill>
                      <a:schemeClr val="accent2"/>
                    </a:solidFill>
                  </a:endParaRPr>
                </a:p>
              </p:txBody>
            </p:sp>
            <p:sp>
              <p:nvSpPr>
                <p:cNvPr id="114" name="Rectangle 113"/>
                <p:cNvSpPr/>
                <p:nvPr/>
              </p:nvSpPr>
              <p:spPr>
                <a:xfrm>
                  <a:off x="4960114" y="2269629"/>
                  <a:ext cx="1077662" cy="395047"/>
                </a:xfrm>
                <a:prstGeom prst="rect">
                  <a:avLst/>
                </a:prstGeom>
                <a:solidFill>
                  <a:schemeClr val="bg1"/>
                </a:solidFill>
                <a:ln w="3175">
                  <a:solidFill>
                    <a:schemeClr val="accent2"/>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b="0" dirty="0" smtClean="0">
                      <a:solidFill>
                        <a:schemeClr val="accent2"/>
                      </a:solidFill>
                    </a:rPr>
                    <a:t>Is User Authorized</a:t>
                  </a:r>
                  <a:br>
                    <a:rPr lang="en-US" b="0" dirty="0" smtClean="0">
                      <a:solidFill>
                        <a:schemeClr val="accent2"/>
                      </a:solidFill>
                    </a:rPr>
                  </a:br>
                  <a:r>
                    <a:rPr lang="en-US" b="0" dirty="0" smtClean="0">
                      <a:solidFill>
                        <a:schemeClr val="accent2"/>
                      </a:solidFill>
                    </a:rPr>
                    <a:t>to Access?</a:t>
                  </a:r>
                  <a:endParaRPr lang="en-US" b="0" dirty="0">
                    <a:solidFill>
                      <a:schemeClr val="accent2"/>
                    </a:solidFill>
                  </a:endParaRPr>
                </a:p>
              </p:txBody>
            </p:sp>
          </p:grpSp>
          <p:cxnSp>
            <p:nvCxnSpPr>
              <p:cNvPr id="133" name="Straight Connector 132"/>
              <p:cNvCxnSpPr>
                <a:stCxn id="113" idx="3"/>
                <a:endCxn id="114" idx="1"/>
              </p:cNvCxnSpPr>
              <p:nvPr/>
            </p:nvCxnSpPr>
            <p:spPr>
              <a:xfrm>
                <a:off x="3055584" y="4775627"/>
                <a:ext cx="841643" cy="0"/>
              </a:xfrm>
              <a:prstGeom prst="line">
                <a:avLst/>
              </a:prstGeom>
              <a:ln w="12700">
                <a:solidFill>
                  <a:schemeClr val="accent3">
                    <a:lumMod val="50000"/>
                  </a:schemeClr>
                </a:solidFill>
                <a:prstDash val="sysDash"/>
                <a:headEnd type="none" w="med" len="med"/>
                <a:tailEnd type="triangle" w="med" len="med"/>
              </a:ln>
            </p:spPr>
            <p:style>
              <a:lnRef idx="2">
                <a:schemeClr val="accent1"/>
              </a:lnRef>
              <a:fillRef idx="0">
                <a:schemeClr val="accent1"/>
              </a:fillRef>
              <a:effectRef idx="1">
                <a:schemeClr val="accent1"/>
              </a:effectRef>
              <a:fontRef idx="minor">
                <a:schemeClr val="tx1"/>
              </a:fontRef>
            </p:style>
          </p:cxnSp>
        </p:grpSp>
        <p:cxnSp>
          <p:nvCxnSpPr>
            <p:cNvPr id="136" name="Straight Connector 135"/>
            <p:cNvCxnSpPr>
              <a:stCxn id="66" idx="2"/>
              <a:endCxn id="112" idx="0"/>
            </p:cNvCxnSpPr>
            <p:nvPr/>
          </p:nvCxnSpPr>
          <p:spPr>
            <a:xfrm>
              <a:off x="2802536" y="3328498"/>
              <a:ext cx="728" cy="423274"/>
            </a:xfrm>
            <a:prstGeom prst="line">
              <a:avLst/>
            </a:prstGeom>
            <a:ln w="12700">
              <a:solidFill>
                <a:schemeClr val="accent3">
                  <a:lumMod val="50000"/>
                </a:schemeClr>
              </a:solidFill>
              <a:prstDash val="sysDash"/>
              <a:headEnd type="none" w="med" len="med"/>
              <a:tailEnd type="triangle" w="med" len="med"/>
            </a:ln>
          </p:spPr>
          <p:style>
            <a:lnRef idx="2">
              <a:schemeClr val="accent1"/>
            </a:lnRef>
            <a:fillRef idx="0">
              <a:schemeClr val="accent1"/>
            </a:fillRef>
            <a:effectRef idx="1">
              <a:schemeClr val="accent1"/>
            </a:effectRef>
            <a:fontRef idx="minor">
              <a:schemeClr val="tx1"/>
            </a:fontRef>
          </p:style>
        </p:cxnSp>
        <p:grpSp>
          <p:nvGrpSpPr>
            <p:cNvPr id="107" name="Group 106"/>
            <p:cNvGrpSpPr/>
            <p:nvPr/>
          </p:nvGrpSpPr>
          <p:grpSpPr>
            <a:xfrm>
              <a:off x="777000" y="5727646"/>
              <a:ext cx="7284231" cy="654104"/>
              <a:chOff x="1310196" y="5737763"/>
              <a:chExt cx="7284231" cy="654104"/>
            </a:xfrm>
          </p:grpSpPr>
          <p:sp>
            <p:nvSpPr>
              <p:cNvPr id="91" name="Rectangle 90"/>
              <p:cNvSpPr/>
              <p:nvPr/>
            </p:nvSpPr>
            <p:spPr>
              <a:xfrm>
                <a:off x="1310196" y="5737763"/>
                <a:ext cx="7284231" cy="654104"/>
              </a:xfrm>
              <a:prstGeom prst="rect">
                <a:avLst/>
              </a:prstGeom>
              <a:solidFill>
                <a:srgbClr val="91C8EB">
                  <a:lumMod val="20000"/>
                  <a:lumOff val="80000"/>
                </a:srgbClr>
              </a:solidFill>
              <a:ln w="9525" cap="flat" cmpd="sng" algn="ctr">
                <a:solidFill>
                  <a:schemeClr val="bg1">
                    <a:lumMod val="5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defTabSz="912813" fontAlgn="auto">
                  <a:spcBef>
                    <a:spcPts val="0"/>
                  </a:spcBef>
                  <a:spcAft>
                    <a:spcPts val="0"/>
                  </a:spcAft>
                </a:pPr>
                <a:endParaRPr lang="en-US" sz="700" b="0" i="1" kern="0" dirty="0">
                  <a:solidFill>
                    <a:srgbClr val="103184"/>
                  </a:solidFill>
                  <a:latin typeface="+mn-lt"/>
                  <a:ea typeface="MS PGothic" pitchFamily="34" charset="-128"/>
                  <a:cs typeface="Arial" panose="020B0604020202020204" pitchFamily="34" charset="0"/>
                </a:endParaRPr>
              </a:p>
            </p:txBody>
          </p:sp>
          <p:grpSp>
            <p:nvGrpSpPr>
              <p:cNvPr id="2" name="Group 1"/>
              <p:cNvGrpSpPr/>
              <p:nvPr/>
            </p:nvGrpSpPr>
            <p:grpSpPr>
              <a:xfrm>
                <a:off x="2907771" y="5867018"/>
                <a:ext cx="4089080" cy="395048"/>
                <a:chOff x="1544855" y="4625450"/>
                <a:chExt cx="2952348" cy="395048"/>
              </a:xfrm>
            </p:grpSpPr>
            <p:sp>
              <p:nvSpPr>
                <p:cNvPr id="116" name="Rectangle 115"/>
                <p:cNvSpPr/>
                <p:nvPr/>
              </p:nvSpPr>
              <p:spPr>
                <a:xfrm>
                  <a:off x="1544855" y="4625451"/>
                  <a:ext cx="655006" cy="395047"/>
                </a:xfrm>
                <a:prstGeom prst="rect">
                  <a:avLst/>
                </a:prstGeom>
                <a:solidFill>
                  <a:schemeClr val="bg1"/>
                </a:solidFill>
                <a:ln w="3175">
                  <a:solidFill>
                    <a:schemeClr val="accent2"/>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b="0" dirty="0" smtClean="0">
                      <a:solidFill>
                        <a:schemeClr val="accent2"/>
                      </a:solidFill>
                    </a:rPr>
                    <a:t>User</a:t>
                  </a:r>
                  <a:br>
                    <a:rPr lang="en-US" b="0" dirty="0" smtClean="0">
                      <a:solidFill>
                        <a:schemeClr val="accent2"/>
                      </a:solidFill>
                    </a:rPr>
                  </a:br>
                  <a:r>
                    <a:rPr lang="en-US" b="0" dirty="0" smtClean="0">
                      <a:solidFill>
                        <a:schemeClr val="accent2"/>
                      </a:solidFill>
                    </a:rPr>
                    <a:t>Credential</a:t>
                  </a:r>
                  <a:endParaRPr lang="en-US" b="0" dirty="0">
                    <a:solidFill>
                      <a:schemeClr val="accent2"/>
                    </a:solidFill>
                  </a:endParaRPr>
                </a:p>
              </p:txBody>
            </p:sp>
            <p:sp>
              <p:nvSpPr>
                <p:cNvPr id="117" name="Rectangle 116"/>
                <p:cNvSpPr/>
                <p:nvPr/>
              </p:nvSpPr>
              <p:spPr>
                <a:xfrm>
                  <a:off x="2693526" y="4625451"/>
                  <a:ext cx="655006" cy="395047"/>
                </a:xfrm>
                <a:prstGeom prst="rect">
                  <a:avLst/>
                </a:prstGeom>
                <a:solidFill>
                  <a:schemeClr val="bg1"/>
                </a:solidFill>
                <a:ln w="3175">
                  <a:solidFill>
                    <a:schemeClr val="accent2"/>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b="0" dirty="0" smtClean="0">
                      <a:solidFill>
                        <a:schemeClr val="accent2"/>
                      </a:solidFill>
                    </a:rPr>
                    <a:t>User Group</a:t>
                  </a:r>
                  <a:endParaRPr lang="en-US" b="0" dirty="0">
                    <a:solidFill>
                      <a:schemeClr val="accent2"/>
                    </a:solidFill>
                  </a:endParaRPr>
                </a:p>
              </p:txBody>
            </p:sp>
            <p:sp>
              <p:nvSpPr>
                <p:cNvPr id="130" name="Rectangle 129"/>
                <p:cNvSpPr/>
                <p:nvPr/>
              </p:nvSpPr>
              <p:spPr>
                <a:xfrm>
                  <a:off x="3842197" y="4625450"/>
                  <a:ext cx="655006" cy="395047"/>
                </a:xfrm>
                <a:prstGeom prst="rect">
                  <a:avLst/>
                </a:prstGeom>
                <a:solidFill>
                  <a:schemeClr val="bg1"/>
                </a:solidFill>
                <a:ln w="3175">
                  <a:solidFill>
                    <a:schemeClr val="accent2"/>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b="0" dirty="0" smtClean="0">
                      <a:solidFill>
                        <a:schemeClr val="accent2"/>
                      </a:solidFill>
                    </a:rPr>
                    <a:t>Organization Structure</a:t>
                  </a:r>
                  <a:endParaRPr lang="en-US" b="0" dirty="0">
                    <a:solidFill>
                      <a:schemeClr val="accent2"/>
                    </a:solidFill>
                  </a:endParaRPr>
                </a:p>
              </p:txBody>
            </p:sp>
          </p:grpSp>
          <p:grpSp>
            <p:nvGrpSpPr>
              <p:cNvPr id="74" name="Group 73"/>
              <p:cNvGrpSpPr/>
              <p:nvPr/>
            </p:nvGrpSpPr>
            <p:grpSpPr>
              <a:xfrm>
                <a:off x="1359642" y="5790316"/>
                <a:ext cx="699350" cy="415498"/>
                <a:chOff x="834576" y="4487285"/>
                <a:chExt cx="699350" cy="415498"/>
              </a:xfrm>
            </p:grpSpPr>
            <p:sp>
              <p:nvSpPr>
                <p:cNvPr id="82" name="TextBox 81"/>
                <p:cNvSpPr txBox="1"/>
                <p:nvPr/>
              </p:nvSpPr>
              <p:spPr>
                <a:xfrm>
                  <a:off x="988905" y="4487285"/>
                  <a:ext cx="545021" cy="415498"/>
                </a:xfrm>
                <a:prstGeom prst="rect">
                  <a:avLst/>
                </a:prstGeom>
                <a:noFill/>
              </p:spPr>
              <p:txBody>
                <a:bodyPr wrap="none" lIns="0" tIns="0" rIns="0" bIns="0" rtlCol="0">
                  <a:spAutoFit/>
                </a:bodyPr>
                <a:lstStyle/>
                <a:p>
                  <a:r>
                    <a:rPr lang="en-US" b="1" dirty="0" smtClean="0">
                      <a:solidFill>
                        <a:schemeClr val="accent2">
                          <a:lumMod val="50000"/>
                        </a:schemeClr>
                      </a:solidFill>
                      <a:latin typeface="+mn-lt"/>
                      <a:cs typeface="Arial" pitchFamily="34" charset="0"/>
                    </a:rPr>
                    <a:t>Employee</a:t>
                  </a:r>
                </a:p>
                <a:p>
                  <a:r>
                    <a:rPr lang="en-US" b="1" dirty="0" smtClean="0">
                      <a:solidFill>
                        <a:schemeClr val="accent2">
                          <a:lumMod val="50000"/>
                        </a:schemeClr>
                      </a:solidFill>
                      <a:latin typeface="+mn-lt"/>
                      <a:cs typeface="Arial" pitchFamily="34" charset="0"/>
                    </a:rPr>
                    <a:t>Directory</a:t>
                  </a:r>
                </a:p>
                <a:p>
                  <a:r>
                    <a:rPr lang="en-US" b="0" i="1" dirty="0" smtClean="0">
                      <a:solidFill>
                        <a:schemeClr val="accent2">
                          <a:lumMod val="50000"/>
                        </a:schemeClr>
                      </a:solidFill>
                      <a:latin typeface="+mn-lt"/>
                      <a:cs typeface="Arial" pitchFamily="34" charset="0"/>
                    </a:rPr>
                    <a:t>GIR</a:t>
                  </a:r>
                </a:p>
              </p:txBody>
            </p:sp>
            <p:sp>
              <p:nvSpPr>
                <p:cNvPr id="85" name="Isosceles Triangle 84"/>
                <p:cNvSpPr/>
                <p:nvPr/>
              </p:nvSpPr>
              <p:spPr>
                <a:xfrm>
                  <a:off x="834576" y="4487285"/>
                  <a:ext cx="119899" cy="109903"/>
                </a:xfrm>
                <a:prstGeom prst="triangle">
                  <a:avLst/>
                </a:prstGeom>
                <a:solidFill>
                  <a:srgbClr val="00456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000" dirty="0"/>
                </a:p>
              </p:txBody>
            </p:sp>
          </p:grpSp>
        </p:grpSp>
        <p:grpSp>
          <p:nvGrpSpPr>
            <p:cNvPr id="64" name="Group 63"/>
            <p:cNvGrpSpPr/>
            <p:nvPr/>
          </p:nvGrpSpPr>
          <p:grpSpPr>
            <a:xfrm>
              <a:off x="2692185" y="3080692"/>
              <a:ext cx="805142" cy="247806"/>
              <a:chOff x="5420037" y="2315812"/>
              <a:chExt cx="805142" cy="247806"/>
            </a:xfrm>
          </p:grpSpPr>
          <p:sp>
            <p:nvSpPr>
              <p:cNvPr id="65" name="TextBox 64"/>
              <p:cNvSpPr txBox="1"/>
              <p:nvPr/>
            </p:nvSpPr>
            <p:spPr>
              <a:xfrm>
                <a:off x="5657716" y="2362772"/>
                <a:ext cx="567463" cy="153888"/>
              </a:xfrm>
              <a:prstGeom prst="rect">
                <a:avLst/>
              </a:prstGeom>
              <a:noFill/>
            </p:spPr>
            <p:txBody>
              <a:bodyPr wrap="none" lIns="0" tIns="0" rIns="0" bIns="0" rtlCol="0" anchor="ctr">
                <a:spAutoFit/>
              </a:bodyPr>
              <a:lstStyle/>
              <a:p>
                <a:r>
                  <a:rPr lang="en-US" altLang="ko-KR" sz="1000" b="0" dirty="0">
                    <a:solidFill>
                      <a:schemeClr val="accent1"/>
                    </a:solidFill>
                    <a:latin typeface="+mn-lt"/>
                    <a:cs typeface="Arial" pitchFamily="34" charset="0"/>
                  </a:rPr>
                  <a:t>Employee</a:t>
                </a:r>
              </a:p>
            </p:txBody>
          </p:sp>
          <p:pic>
            <p:nvPicPr>
              <p:cNvPr id="66" name="Picture 65"/>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5420037" y="2315812"/>
                <a:ext cx="220702" cy="247806"/>
              </a:xfrm>
              <a:prstGeom prst="rect">
                <a:avLst/>
              </a:prstGeom>
            </p:spPr>
          </p:pic>
        </p:grpSp>
        <p:cxnSp>
          <p:nvCxnSpPr>
            <p:cNvPr id="132" name="Straight Connector 131"/>
            <p:cNvCxnSpPr>
              <a:stCxn id="112" idx="3"/>
              <a:endCxn id="113" idx="1"/>
            </p:cNvCxnSpPr>
            <p:nvPr/>
          </p:nvCxnSpPr>
          <p:spPr>
            <a:xfrm>
              <a:off x="3342095" y="3949296"/>
              <a:ext cx="1593363" cy="1"/>
            </a:xfrm>
            <a:prstGeom prst="line">
              <a:avLst/>
            </a:prstGeom>
            <a:ln w="12700">
              <a:solidFill>
                <a:schemeClr val="accent3">
                  <a:lumMod val="50000"/>
                </a:schemeClr>
              </a:solidFill>
              <a:prstDash val="sysDash"/>
              <a:headEnd type="none" w="med" len="med"/>
              <a:tailEnd type="triangle" w="med" len="med"/>
            </a:ln>
          </p:spPr>
          <p:style>
            <a:lnRef idx="2">
              <a:schemeClr val="accent1"/>
            </a:lnRef>
            <a:fillRef idx="0">
              <a:schemeClr val="accent1"/>
            </a:fillRef>
            <a:effectRef idx="1">
              <a:schemeClr val="accent1"/>
            </a:effectRef>
            <a:fontRef idx="minor">
              <a:schemeClr val="tx1"/>
            </a:fontRef>
          </p:style>
        </p:cxnSp>
        <p:grpSp>
          <p:nvGrpSpPr>
            <p:cNvPr id="83" name="Group 82"/>
            <p:cNvGrpSpPr/>
            <p:nvPr/>
          </p:nvGrpSpPr>
          <p:grpSpPr>
            <a:xfrm>
              <a:off x="3735396" y="4565115"/>
              <a:ext cx="4325835" cy="1069086"/>
              <a:chOff x="4268592" y="4352914"/>
              <a:chExt cx="4325835" cy="1069086"/>
            </a:xfrm>
          </p:grpSpPr>
          <p:grpSp>
            <p:nvGrpSpPr>
              <p:cNvPr id="7" name="Group 6"/>
              <p:cNvGrpSpPr/>
              <p:nvPr/>
            </p:nvGrpSpPr>
            <p:grpSpPr>
              <a:xfrm>
                <a:off x="4268592" y="4352914"/>
                <a:ext cx="4325835" cy="1069086"/>
                <a:chOff x="2716695" y="3238699"/>
                <a:chExt cx="4325835" cy="1069086"/>
              </a:xfrm>
            </p:grpSpPr>
            <p:sp>
              <p:nvSpPr>
                <p:cNvPr id="41" name="Rounded Rectangle 40"/>
                <p:cNvSpPr/>
                <p:nvPr/>
              </p:nvSpPr>
              <p:spPr bwMode="auto">
                <a:xfrm>
                  <a:off x="2716695" y="3238699"/>
                  <a:ext cx="4325835" cy="1069086"/>
                </a:xfrm>
                <a:prstGeom prst="roundRect">
                  <a:avLst>
                    <a:gd name="adj" fmla="val 701"/>
                  </a:avLst>
                </a:prstGeom>
                <a:solidFill>
                  <a:srgbClr val="91C8EB">
                    <a:lumMod val="20000"/>
                    <a:lumOff val="80000"/>
                  </a:srgbClr>
                </a:solidFill>
                <a:ln w="38100" cap="flat" cmpd="sng" algn="ctr">
                  <a:solidFill>
                    <a:srgbClr val="7030A0"/>
                  </a:solidFill>
                  <a:prstDash val="solid"/>
                  <a:round/>
                  <a:headEnd type="none" w="med" len="med"/>
                  <a:tailEnd type="none" w="med" len="med"/>
                </a:ln>
                <a:effectLst/>
              </p:spPr>
              <p:txBody>
                <a:bodyPr vert="horz" wrap="none" lIns="45720" tIns="45720" rIns="45720" bIns="45720" numCol="1" rtlCol="0" anchor="t" anchorCtr="0" compatLnSpc="1">
                  <a:prstTxWarp prst="textNoShape">
                    <a:avLst/>
                  </a:prstTxWarp>
                </a:bodyPr>
                <a:lstStyle/>
                <a:p>
                  <a:pPr defTabSz="912813" fontAlgn="auto">
                    <a:spcBef>
                      <a:spcPts val="0"/>
                    </a:spcBef>
                    <a:spcAft>
                      <a:spcPts val="0"/>
                    </a:spcAft>
                  </a:pPr>
                  <a:endParaRPr lang="en-US" kern="0" dirty="0">
                    <a:solidFill>
                      <a:schemeClr val="tx1"/>
                    </a:solidFill>
                    <a:latin typeface="+mn-lt"/>
                    <a:ea typeface="MS PGothic" pitchFamily="34" charset="-128"/>
                    <a:cs typeface="Arial" panose="020B0604020202020204" pitchFamily="34" charset="0"/>
                  </a:endParaRPr>
                </a:p>
              </p:txBody>
            </p:sp>
            <p:grpSp>
              <p:nvGrpSpPr>
                <p:cNvPr id="31" name="Group 30"/>
                <p:cNvGrpSpPr/>
                <p:nvPr/>
              </p:nvGrpSpPr>
              <p:grpSpPr>
                <a:xfrm>
                  <a:off x="2781442" y="3302428"/>
                  <a:ext cx="980432" cy="415498"/>
                  <a:chOff x="1005956" y="1778907"/>
                  <a:chExt cx="980432" cy="415498"/>
                </a:xfrm>
              </p:grpSpPr>
              <p:grpSp>
                <p:nvGrpSpPr>
                  <p:cNvPr id="32" name="Group 31"/>
                  <p:cNvGrpSpPr/>
                  <p:nvPr/>
                </p:nvGrpSpPr>
                <p:grpSpPr>
                  <a:xfrm>
                    <a:off x="1005956" y="1804765"/>
                    <a:ext cx="135750" cy="133297"/>
                    <a:chOff x="4529096" y="6384951"/>
                    <a:chExt cx="135750" cy="133297"/>
                  </a:xfrm>
                </p:grpSpPr>
                <p:sp>
                  <p:nvSpPr>
                    <p:cNvPr id="34" name="Rectangle 33"/>
                    <p:cNvSpPr/>
                    <p:nvPr/>
                  </p:nvSpPr>
                  <p:spPr>
                    <a:xfrm rot="16200000">
                      <a:off x="4530323" y="6455709"/>
                      <a:ext cx="61312" cy="63765"/>
                    </a:xfrm>
                    <a:prstGeom prst="rect">
                      <a:avLst/>
                    </a:prstGeom>
                    <a:solidFill>
                      <a:srgbClr val="00456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000" kern="500" dirty="0"/>
                    </a:p>
                  </p:txBody>
                </p:sp>
                <p:sp>
                  <p:nvSpPr>
                    <p:cNvPr id="35" name="Rectangle 34"/>
                    <p:cNvSpPr/>
                    <p:nvPr/>
                  </p:nvSpPr>
                  <p:spPr>
                    <a:xfrm rot="16200000">
                      <a:off x="4602296" y="6455697"/>
                      <a:ext cx="61312" cy="63765"/>
                    </a:xfrm>
                    <a:prstGeom prst="rect">
                      <a:avLst/>
                    </a:prstGeom>
                    <a:solidFill>
                      <a:srgbClr val="00456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000" kern="500" dirty="0"/>
                    </a:p>
                  </p:txBody>
                </p:sp>
                <p:sp>
                  <p:nvSpPr>
                    <p:cNvPr id="36" name="Rectangle 35"/>
                    <p:cNvSpPr/>
                    <p:nvPr/>
                  </p:nvSpPr>
                  <p:spPr>
                    <a:xfrm rot="16200000">
                      <a:off x="4602308" y="6383724"/>
                      <a:ext cx="61312" cy="63765"/>
                    </a:xfrm>
                    <a:prstGeom prst="rect">
                      <a:avLst/>
                    </a:prstGeom>
                    <a:solidFill>
                      <a:srgbClr val="00456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sz="1000" kern="500" dirty="0"/>
                    </a:p>
                  </p:txBody>
                </p:sp>
              </p:grpSp>
              <p:sp>
                <p:nvSpPr>
                  <p:cNvPr id="33" name="TextBox 32"/>
                  <p:cNvSpPr txBox="1"/>
                  <p:nvPr/>
                </p:nvSpPr>
                <p:spPr>
                  <a:xfrm>
                    <a:off x="1191299" y="1778907"/>
                    <a:ext cx="795089" cy="415498"/>
                  </a:xfrm>
                  <a:prstGeom prst="rect">
                    <a:avLst/>
                  </a:prstGeom>
                  <a:noFill/>
                </p:spPr>
                <p:txBody>
                  <a:bodyPr wrap="none" lIns="0" tIns="0" rIns="0" bIns="0" rtlCol="0">
                    <a:spAutoFit/>
                  </a:bodyPr>
                  <a:lstStyle/>
                  <a:p>
                    <a:r>
                      <a:rPr lang="en-US" b="1" dirty="0" smtClean="0">
                        <a:solidFill>
                          <a:schemeClr val="accent2">
                            <a:lumMod val="50000"/>
                          </a:schemeClr>
                        </a:solidFill>
                        <a:latin typeface="+mn-lt"/>
                        <a:cs typeface="Arial" pitchFamily="34" charset="0"/>
                      </a:rPr>
                      <a:t>Health Claims </a:t>
                    </a:r>
                  </a:p>
                  <a:p>
                    <a:r>
                      <a:rPr lang="en-US" dirty="0">
                        <a:solidFill>
                          <a:schemeClr val="accent2">
                            <a:lumMod val="50000"/>
                          </a:schemeClr>
                        </a:solidFill>
                        <a:latin typeface="+mn-lt"/>
                        <a:cs typeface="Arial" pitchFamily="34" charset="0"/>
                      </a:rPr>
                      <a:t>Management </a:t>
                    </a:r>
                    <a:endParaRPr lang="en-US" dirty="0" smtClean="0">
                      <a:solidFill>
                        <a:schemeClr val="accent2">
                          <a:lumMod val="50000"/>
                        </a:schemeClr>
                      </a:solidFill>
                      <a:latin typeface="+mn-lt"/>
                      <a:cs typeface="Arial" pitchFamily="34" charset="0"/>
                    </a:endParaRPr>
                  </a:p>
                  <a:p>
                    <a:r>
                      <a:rPr lang="en-US" b="0" i="1" dirty="0" smtClean="0">
                        <a:solidFill>
                          <a:schemeClr val="accent2">
                            <a:lumMod val="50000"/>
                          </a:schemeClr>
                        </a:solidFill>
                        <a:latin typeface="+mn-lt"/>
                        <a:cs typeface="Arial" pitchFamily="34" charset="0"/>
                      </a:rPr>
                      <a:t>FINEOS</a:t>
                    </a:r>
                  </a:p>
                </p:txBody>
              </p:sp>
            </p:grpSp>
          </p:grpSp>
          <p:sp>
            <p:nvSpPr>
              <p:cNvPr id="119" name="Rectangle 118"/>
              <p:cNvSpPr/>
              <p:nvPr/>
            </p:nvSpPr>
            <p:spPr>
              <a:xfrm>
                <a:off x="5763888" y="4475366"/>
                <a:ext cx="1333670" cy="395047"/>
              </a:xfrm>
              <a:prstGeom prst="rect">
                <a:avLst/>
              </a:prstGeom>
              <a:solidFill>
                <a:schemeClr val="bg1"/>
              </a:solidFill>
              <a:ln w="3175">
                <a:solidFill>
                  <a:schemeClr val="accent2"/>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b="0" dirty="0" smtClean="0">
                    <a:solidFill>
                      <a:schemeClr val="accent2"/>
                    </a:solidFill>
                  </a:rPr>
                  <a:t>Grant Access</a:t>
                </a:r>
                <a:endParaRPr lang="en-US" b="0" dirty="0">
                  <a:solidFill>
                    <a:schemeClr val="accent2"/>
                  </a:solidFill>
                </a:endParaRPr>
              </a:p>
            </p:txBody>
          </p:sp>
        </p:grpSp>
        <p:cxnSp>
          <p:nvCxnSpPr>
            <p:cNvPr id="131" name="Elbow Connector 130"/>
            <p:cNvCxnSpPr>
              <a:stCxn id="114" idx="2"/>
              <a:endCxn id="115" idx="0"/>
            </p:cNvCxnSpPr>
            <p:nvPr/>
          </p:nvCxnSpPr>
          <p:spPr>
            <a:xfrm rot="5400000">
              <a:off x="4828055" y="2122029"/>
              <a:ext cx="540749" cy="4590330"/>
            </a:xfrm>
            <a:prstGeom prst="bentConnector3">
              <a:avLst>
                <a:gd name="adj1" fmla="val 50000"/>
              </a:avLst>
            </a:prstGeom>
            <a:ln w="12700">
              <a:solidFill>
                <a:schemeClr val="accent3">
                  <a:lumMod val="50000"/>
                </a:schemeClr>
              </a:solidFill>
              <a:prstDash val="sysDash"/>
              <a:tailEnd type="triangle"/>
            </a:ln>
          </p:spPr>
          <p:style>
            <a:lnRef idx="2">
              <a:schemeClr val="accent1"/>
            </a:lnRef>
            <a:fillRef idx="0">
              <a:schemeClr val="accent1"/>
            </a:fillRef>
            <a:effectRef idx="1">
              <a:schemeClr val="accent1"/>
            </a:effectRef>
            <a:fontRef idx="minor">
              <a:schemeClr val="tx1"/>
            </a:fontRef>
          </p:style>
        </p:cxnSp>
        <p:cxnSp>
          <p:nvCxnSpPr>
            <p:cNvPr id="135" name="Straight Connector 134"/>
            <p:cNvCxnSpPr>
              <a:stCxn id="114" idx="2"/>
              <a:endCxn id="119" idx="0"/>
            </p:cNvCxnSpPr>
            <p:nvPr/>
          </p:nvCxnSpPr>
          <p:spPr>
            <a:xfrm rot="5400000">
              <a:off x="6375188" y="3669160"/>
              <a:ext cx="540747" cy="1496067"/>
            </a:xfrm>
            <a:prstGeom prst="bentConnector3">
              <a:avLst>
                <a:gd name="adj1" fmla="val 50000"/>
              </a:avLst>
            </a:prstGeom>
            <a:ln w="12700">
              <a:solidFill>
                <a:schemeClr val="accent3">
                  <a:lumMod val="50000"/>
                </a:schemeClr>
              </a:solidFill>
              <a:prstDash val="sysDash"/>
              <a:headEnd type="none" w="med" len="med"/>
              <a:tailEnd type="triangle" w="med" len="med"/>
            </a:ln>
          </p:spPr>
          <p:style>
            <a:lnRef idx="2">
              <a:schemeClr val="accent1"/>
            </a:lnRef>
            <a:fillRef idx="0">
              <a:schemeClr val="accent1"/>
            </a:fillRef>
            <a:effectRef idx="1">
              <a:schemeClr val="accent1"/>
            </a:effectRef>
            <a:fontRef idx="minor">
              <a:schemeClr val="tx1"/>
            </a:fontRef>
          </p:style>
        </p:cxnSp>
      </p:grpSp>
      <p:graphicFrame>
        <p:nvGraphicFramePr>
          <p:cNvPr id="57" name="Table 56"/>
          <p:cNvGraphicFramePr>
            <a:graphicFrameLocks noGrp="1"/>
          </p:cNvGraphicFramePr>
          <p:nvPr>
            <p:extLst>
              <p:ext uri="{D42A27DB-BD31-4B8C-83A1-F6EECF244321}">
                <p14:modId xmlns:p14="http://schemas.microsoft.com/office/powerpoint/2010/main" val="1208216080"/>
              </p:ext>
            </p:extLst>
          </p:nvPr>
        </p:nvGraphicFramePr>
        <p:xfrm>
          <a:off x="774865" y="1230087"/>
          <a:ext cx="2160000" cy="1280160"/>
        </p:xfrm>
        <a:graphic>
          <a:graphicData uri="http://schemas.openxmlformats.org/drawingml/2006/table">
            <a:tbl>
              <a:tblPr firstRow="1" bandRow="1">
                <a:tableStyleId>{5C22544A-7EE6-4342-B048-85BDC9FD1C3A}</a:tableStyleId>
              </a:tblPr>
              <a:tblGrid>
                <a:gridCol w="297210"/>
                <a:gridCol w="1862790"/>
              </a:tblGrid>
              <a:tr h="0">
                <a:tc>
                  <a:txBody>
                    <a:bodyPr/>
                    <a:lstStyle/>
                    <a:p>
                      <a:pPr latinLnBrk="1"/>
                      <a:r>
                        <a:rPr lang="en-US" altLang="ko-KR" sz="1100" dirty="0" smtClean="0">
                          <a:latin typeface="+mn-lt"/>
                        </a:rPr>
                        <a:t>#</a:t>
                      </a:r>
                      <a:endParaRPr lang="ko-KR" altLang="en-US" sz="1100" dirty="0">
                        <a:latin typeface="+mn-lt"/>
                      </a:endParaRPr>
                    </a:p>
                  </a:txBody>
                  <a:tcPr/>
                </a:tc>
                <a:tc>
                  <a:txBody>
                    <a:bodyPr/>
                    <a:lstStyle/>
                    <a:p>
                      <a:pPr latinLnBrk="1"/>
                      <a:r>
                        <a:rPr lang="en-US" altLang="ko-KR" sz="1100" dirty="0" smtClean="0">
                          <a:latin typeface="+mn-lt"/>
                        </a:rPr>
                        <a:t>Principle</a:t>
                      </a:r>
                      <a:endParaRPr lang="ko-KR" altLang="en-US" sz="1100" dirty="0">
                        <a:latin typeface="+mn-lt"/>
                      </a:endParaRPr>
                    </a:p>
                  </a:txBody>
                  <a:tcPr/>
                </a:tc>
              </a:tr>
              <a:tr h="0">
                <a:tc>
                  <a:txBody>
                    <a:bodyPr/>
                    <a:lstStyle/>
                    <a:p>
                      <a:pPr marL="0" marR="0" indent="0" algn="l" defTabSz="457200" rtl="0" eaLnBrk="1" fontAlgn="auto" latinLnBrk="1" hangingPunct="1">
                        <a:lnSpc>
                          <a:spcPct val="100000"/>
                        </a:lnSpc>
                        <a:spcBef>
                          <a:spcPts val="0"/>
                        </a:spcBef>
                        <a:spcAft>
                          <a:spcPts val="0"/>
                        </a:spcAft>
                        <a:buClrTx/>
                        <a:buSzTx/>
                        <a:buFontTx/>
                        <a:buNone/>
                        <a:tabLst/>
                        <a:defRPr/>
                      </a:pPr>
                      <a:r>
                        <a:rPr lang="en-US" altLang="ko-KR" sz="1100" dirty="0" smtClean="0">
                          <a:solidFill>
                            <a:schemeClr val="tx1"/>
                          </a:solidFill>
                          <a:latin typeface="+mn-lt"/>
                        </a:rPr>
                        <a:t>1</a:t>
                      </a:r>
                    </a:p>
                  </a:txBody>
                  <a:tcPr/>
                </a:tc>
                <a:tc>
                  <a:txBody>
                    <a:bodyPr/>
                    <a:lstStyle/>
                    <a:p>
                      <a:pPr marL="0" marR="0" indent="0" algn="l" defTabSz="457200" rtl="0" eaLnBrk="1" fontAlgn="auto" latinLnBrk="1" hangingPunct="1">
                        <a:lnSpc>
                          <a:spcPct val="100000"/>
                        </a:lnSpc>
                        <a:spcBef>
                          <a:spcPts val="0"/>
                        </a:spcBef>
                        <a:spcAft>
                          <a:spcPts val="0"/>
                        </a:spcAft>
                        <a:buClrTx/>
                        <a:buSzTx/>
                        <a:buFontTx/>
                        <a:buNone/>
                        <a:tabLst/>
                        <a:defRPr/>
                      </a:pPr>
                      <a:r>
                        <a:rPr lang="en-US" altLang="ko-KR" sz="1100" dirty="0" smtClean="0">
                          <a:solidFill>
                            <a:schemeClr val="tx1"/>
                          </a:solidFill>
                          <a:latin typeface="+mn-lt"/>
                        </a:rPr>
                        <a:t>Separate Security Controls from Business Logic and Data Access</a:t>
                      </a:r>
                    </a:p>
                  </a:txBody>
                  <a:tcPr/>
                </a:tc>
              </a:tr>
              <a:tr h="0">
                <a:tc>
                  <a:txBody>
                    <a:bodyPr/>
                    <a:lstStyle/>
                    <a:p>
                      <a:pPr marL="0" marR="0" indent="0" algn="l" defTabSz="457200" rtl="0" eaLnBrk="1" fontAlgn="auto" latinLnBrk="1" hangingPunct="1">
                        <a:lnSpc>
                          <a:spcPct val="100000"/>
                        </a:lnSpc>
                        <a:spcBef>
                          <a:spcPts val="0"/>
                        </a:spcBef>
                        <a:spcAft>
                          <a:spcPts val="0"/>
                        </a:spcAft>
                        <a:buClrTx/>
                        <a:buSzTx/>
                        <a:buFontTx/>
                        <a:buNone/>
                        <a:tabLst/>
                        <a:defRPr/>
                      </a:pPr>
                      <a:r>
                        <a:rPr lang="en-US" altLang="ko-KR" sz="1100" dirty="0" smtClean="0">
                          <a:solidFill>
                            <a:schemeClr val="tx1"/>
                          </a:solidFill>
                          <a:latin typeface="+mn-lt"/>
                        </a:rPr>
                        <a:t>2</a:t>
                      </a:r>
                    </a:p>
                  </a:txBody>
                  <a:tcPr/>
                </a:tc>
                <a:tc>
                  <a:txBody>
                    <a:bodyPr/>
                    <a:lstStyle/>
                    <a:p>
                      <a:pPr marL="0" marR="0" indent="0" algn="l" defTabSz="457200" rtl="0" eaLnBrk="1" fontAlgn="auto" latinLnBrk="1" hangingPunct="1">
                        <a:lnSpc>
                          <a:spcPct val="100000"/>
                        </a:lnSpc>
                        <a:spcBef>
                          <a:spcPts val="0"/>
                        </a:spcBef>
                        <a:spcAft>
                          <a:spcPts val="0"/>
                        </a:spcAft>
                        <a:buClrTx/>
                        <a:buSzTx/>
                        <a:buFontTx/>
                        <a:buNone/>
                        <a:tabLst/>
                        <a:defRPr/>
                      </a:pPr>
                      <a:r>
                        <a:rPr lang="en-US" altLang="ko-KR" sz="1100" dirty="0" smtClean="0">
                          <a:solidFill>
                            <a:schemeClr val="tx1"/>
                          </a:solidFill>
                          <a:latin typeface="+mn-lt"/>
                        </a:rPr>
                        <a:t>Use Identity and Access Management services</a:t>
                      </a:r>
                    </a:p>
                  </a:txBody>
                  <a:tcPr/>
                </a:tc>
              </a:tr>
            </a:tbl>
          </a:graphicData>
        </a:graphic>
      </p:graphicFrame>
      <p:sp>
        <p:nvSpPr>
          <p:cNvPr id="58" name="Rectangle 57"/>
          <p:cNvSpPr/>
          <p:nvPr/>
        </p:nvSpPr>
        <p:spPr>
          <a:xfrm>
            <a:off x="3091543" y="1248482"/>
            <a:ext cx="6037457" cy="1184940"/>
          </a:xfrm>
          <a:prstGeom prst="rect">
            <a:avLst/>
          </a:prstGeom>
        </p:spPr>
        <p:txBody>
          <a:bodyPr wrap="square" lIns="0" tIns="0" rIns="0" bIns="0">
            <a:spAutoFit/>
          </a:bodyPr>
          <a:lstStyle/>
          <a:p>
            <a:pPr marL="228600" indent="-228600">
              <a:buFont typeface="+mj-lt"/>
              <a:buAutoNum type="arabicPeriod"/>
            </a:pPr>
            <a:r>
              <a:rPr lang="en-US" altLang="ko-KR" sz="1100" b="0" dirty="0">
                <a:solidFill>
                  <a:schemeClr val="tx1"/>
                </a:solidFill>
              </a:rPr>
              <a:t>Architecture should comply with Group IAM Web Access Management and use IAM shared service</a:t>
            </a:r>
          </a:p>
          <a:p>
            <a:pPr marL="228600" indent="-228600">
              <a:buFont typeface="+mj-lt"/>
              <a:buAutoNum type="arabicPeriod"/>
            </a:pPr>
            <a:r>
              <a:rPr lang="en-US" altLang="ko-KR" sz="1100" b="0" dirty="0">
                <a:solidFill>
                  <a:schemeClr val="tx1"/>
                </a:solidFill>
              </a:rPr>
              <a:t>Web Application Firewall protects </a:t>
            </a:r>
            <a:r>
              <a:rPr lang="en-US" altLang="ko-KR" sz="1100" b="0" dirty="0" smtClean="0">
                <a:solidFill>
                  <a:schemeClr val="tx1"/>
                </a:solidFill>
              </a:rPr>
              <a:t>FINEOS </a:t>
            </a:r>
            <a:r>
              <a:rPr lang="en-US" altLang="ko-KR" sz="1100" b="0" dirty="0">
                <a:solidFill>
                  <a:schemeClr val="tx1"/>
                </a:solidFill>
              </a:rPr>
              <a:t>web application from web based threats such as cross site scripting or SQL injection.</a:t>
            </a:r>
          </a:p>
          <a:p>
            <a:pPr marL="228600" indent="-228600">
              <a:buFont typeface="+mj-lt"/>
              <a:buAutoNum type="arabicPeriod"/>
            </a:pPr>
            <a:r>
              <a:rPr lang="en-US" altLang="ko-KR" sz="1100" b="0" dirty="0">
                <a:solidFill>
                  <a:schemeClr val="tx1"/>
                </a:solidFill>
              </a:rPr>
              <a:t>SiteMinder Agent handles authentication and authorization based on the security policy defined in SiteMinder Policy Server.</a:t>
            </a:r>
          </a:p>
          <a:p>
            <a:pPr marL="228600" indent="-228600">
              <a:buFont typeface="+mj-lt"/>
              <a:buAutoNum type="arabicPeriod"/>
            </a:pPr>
            <a:r>
              <a:rPr lang="en-US" altLang="ko-KR" sz="1100" b="0" dirty="0" smtClean="0">
                <a:solidFill>
                  <a:schemeClr val="tx1"/>
                </a:solidFill>
              </a:rPr>
              <a:t>FINEOS </a:t>
            </a:r>
            <a:r>
              <a:rPr lang="en-US" altLang="ko-KR" sz="1100" b="0" dirty="0">
                <a:solidFill>
                  <a:schemeClr val="tx1"/>
                </a:solidFill>
              </a:rPr>
              <a:t>receives user ID from SiteMinder Agent. </a:t>
            </a:r>
            <a:r>
              <a:rPr lang="en-US" altLang="ko-KR" sz="1100" b="0" dirty="0" smtClean="0">
                <a:solidFill>
                  <a:schemeClr val="tx1"/>
                </a:solidFill>
              </a:rPr>
              <a:t>FINEOS </a:t>
            </a:r>
            <a:r>
              <a:rPr lang="en-US" altLang="ko-KR" sz="1100" b="0" dirty="0">
                <a:solidFill>
                  <a:schemeClr val="tx1"/>
                </a:solidFill>
              </a:rPr>
              <a:t>does not need to handle login.</a:t>
            </a:r>
          </a:p>
        </p:txBody>
      </p:sp>
      <p:cxnSp>
        <p:nvCxnSpPr>
          <p:cNvPr id="59" name="Straight Connector 58"/>
          <p:cNvCxnSpPr/>
          <p:nvPr/>
        </p:nvCxnSpPr>
        <p:spPr>
          <a:xfrm>
            <a:off x="776286" y="2635205"/>
            <a:ext cx="8352714"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02150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a:t>Security Vertical</a:t>
            </a:r>
            <a:endParaRPr lang="ko-KR" altLang="en-US" dirty="0"/>
          </a:p>
        </p:txBody>
      </p:sp>
      <p:sp>
        <p:nvSpPr>
          <p:cNvPr id="3" name="Text Placeholder 2"/>
          <p:cNvSpPr>
            <a:spLocks noGrp="1"/>
          </p:cNvSpPr>
          <p:nvPr>
            <p:ph type="body" sz="quarter" idx="13"/>
          </p:nvPr>
        </p:nvSpPr>
        <p:spPr>
          <a:xfrm>
            <a:off x="777000" y="819403"/>
            <a:ext cx="8352000" cy="279180"/>
          </a:xfrm>
        </p:spPr>
        <p:txBody>
          <a:bodyPr/>
          <a:lstStyle/>
          <a:p>
            <a:pPr marL="0" indent="0">
              <a:buNone/>
            </a:pPr>
            <a:r>
              <a:rPr lang="en-US" altLang="ko-KR" dirty="0" smtClean="0"/>
              <a:t>Proposed IAM </a:t>
            </a:r>
            <a:r>
              <a:rPr lang="en-US" altLang="ko-KR" dirty="0" err="1"/>
              <a:t>CoE</a:t>
            </a:r>
            <a:r>
              <a:rPr lang="en-US" altLang="ko-KR" dirty="0"/>
              <a:t> has proposed two options for proceeding with POC with AXA Tech </a:t>
            </a:r>
            <a:r>
              <a:rPr lang="en-US" altLang="ko-KR" dirty="0" smtClean="0"/>
              <a:t>Asia</a:t>
            </a:r>
            <a:endParaRPr lang="en-US" altLang="ko-KR" dirty="0"/>
          </a:p>
        </p:txBody>
      </p:sp>
      <p:sp>
        <p:nvSpPr>
          <p:cNvPr id="4" name="Slide Number Placeholder 3"/>
          <p:cNvSpPr>
            <a:spLocks noGrp="1"/>
          </p:cNvSpPr>
          <p:nvPr>
            <p:ph type="sldNum" sz="quarter" idx="4"/>
          </p:nvPr>
        </p:nvSpPr>
        <p:spPr/>
        <p:txBody>
          <a:bodyPr/>
          <a:lstStyle/>
          <a:p>
            <a:fld id="{3801209A-EBCB-4229-9A21-B7869465F47A}" type="slidenum">
              <a:rPr lang="en-US" altLang="ko-KR" smtClean="0"/>
              <a:pPr/>
              <a:t>44</a:t>
            </a:fld>
            <a:r>
              <a:rPr lang="en-US" altLang="ko-KR" smtClean="0"/>
              <a:t> </a:t>
            </a:r>
            <a:endParaRPr lang="ko-KR" altLang="en-US" dirty="0"/>
          </a:p>
        </p:txBody>
      </p:sp>
      <p:grpSp>
        <p:nvGrpSpPr>
          <p:cNvPr id="119" name="Group 118"/>
          <p:cNvGrpSpPr/>
          <p:nvPr/>
        </p:nvGrpSpPr>
        <p:grpSpPr>
          <a:xfrm>
            <a:off x="8020080" y="1249303"/>
            <a:ext cx="1034368" cy="138499"/>
            <a:chOff x="-2049408" y="3290501"/>
            <a:chExt cx="1034368" cy="138499"/>
          </a:xfrm>
        </p:grpSpPr>
        <p:cxnSp>
          <p:nvCxnSpPr>
            <p:cNvPr id="61" name="Connecteur en angle 18"/>
            <p:cNvCxnSpPr/>
            <p:nvPr/>
          </p:nvCxnSpPr>
          <p:spPr>
            <a:xfrm>
              <a:off x="-2049408" y="3359750"/>
              <a:ext cx="252000" cy="0"/>
            </a:xfrm>
            <a:prstGeom prst="straightConnector1">
              <a:avLst/>
            </a:prstGeom>
            <a:ln>
              <a:tailEnd type="triangle"/>
            </a:ln>
            <a:effectLst/>
          </p:spPr>
          <p:style>
            <a:lnRef idx="2">
              <a:schemeClr val="accent1"/>
            </a:lnRef>
            <a:fillRef idx="0">
              <a:schemeClr val="accent1"/>
            </a:fillRef>
            <a:effectRef idx="1">
              <a:schemeClr val="accent1"/>
            </a:effectRef>
            <a:fontRef idx="minor">
              <a:schemeClr val="tx1"/>
            </a:fontRef>
          </p:style>
        </p:cxnSp>
        <p:sp>
          <p:nvSpPr>
            <p:cNvPr id="63" name="Rectangle 62"/>
            <p:cNvSpPr/>
            <p:nvPr/>
          </p:nvSpPr>
          <p:spPr>
            <a:xfrm>
              <a:off x="-1720361" y="3290501"/>
              <a:ext cx="705321" cy="138499"/>
            </a:xfrm>
            <a:prstGeom prst="rect">
              <a:avLst/>
            </a:prstGeom>
          </p:spPr>
          <p:txBody>
            <a:bodyPr wrap="none" lIns="0" tIns="0" rIns="0" bIns="0" anchor="ctr">
              <a:spAutoFit/>
            </a:bodyPr>
            <a:lstStyle/>
            <a:p>
              <a:r>
                <a:rPr lang="fr-FR" altLang="ko-KR" b="0" dirty="0">
                  <a:solidFill>
                    <a:srgbClr val="0070C0"/>
                  </a:solidFill>
                  <a:cs typeface="Arial" pitchFamily="34" charset="0"/>
                </a:rPr>
                <a:t>Business flow</a:t>
              </a:r>
              <a:endParaRPr lang="en-US" altLang="ko-KR" b="0" dirty="0">
                <a:solidFill>
                  <a:srgbClr val="0070C0"/>
                </a:solidFill>
                <a:cs typeface="Arial" pitchFamily="34" charset="0"/>
              </a:endParaRPr>
            </a:p>
          </p:txBody>
        </p:sp>
      </p:grpSp>
      <p:grpSp>
        <p:nvGrpSpPr>
          <p:cNvPr id="120" name="Group 119"/>
          <p:cNvGrpSpPr/>
          <p:nvPr/>
        </p:nvGrpSpPr>
        <p:grpSpPr>
          <a:xfrm>
            <a:off x="6459400" y="1249303"/>
            <a:ext cx="1297261" cy="138499"/>
            <a:chOff x="-2049408" y="3545051"/>
            <a:chExt cx="1297261" cy="138499"/>
          </a:xfrm>
        </p:grpSpPr>
        <p:sp>
          <p:nvSpPr>
            <p:cNvPr id="62" name="ZoneTexte 33"/>
            <p:cNvSpPr txBox="1"/>
            <p:nvPr/>
          </p:nvSpPr>
          <p:spPr>
            <a:xfrm>
              <a:off x="-1720361" y="3545051"/>
              <a:ext cx="968214" cy="138499"/>
            </a:xfrm>
            <a:prstGeom prst="rect">
              <a:avLst/>
            </a:prstGeom>
          </p:spPr>
          <p:txBody>
            <a:bodyPr wrap="none" lIns="0" tIns="0" rIns="0" bIns="0" anchor="ctr">
              <a:spAutoFit/>
            </a:bodyPr>
            <a:lstStyle>
              <a:defPPr>
                <a:defRPr lang="fr-FR"/>
              </a:defPPr>
              <a:lvl1pPr>
                <a:defRPr>
                  <a:solidFill>
                    <a:srgbClr val="0070C0"/>
                  </a:solidFill>
                  <a:cs typeface="Arial" pitchFamily="34" charset="0"/>
                </a:defRPr>
              </a:lvl1pPr>
            </a:lstStyle>
            <a:p>
              <a:r>
                <a:rPr lang="fr-FR" b="0" dirty="0">
                  <a:solidFill>
                    <a:srgbClr val="FF0000"/>
                  </a:solidFill>
                  <a:latin typeface="+mn-lt"/>
                  <a:ea typeface="+mn-ea"/>
                </a:rPr>
                <a:t>Authentication flow</a:t>
              </a:r>
              <a:endParaRPr lang="en-US" b="0" dirty="0">
                <a:solidFill>
                  <a:srgbClr val="FF0000"/>
                </a:solidFill>
                <a:latin typeface="+mn-lt"/>
                <a:ea typeface="+mn-ea"/>
              </a:endParaRPr>
            </a:p>
          </p:txBody>
        </p:sp>
        <p:cxnSp>
          <p:nvCxnSpPr>
            <p:cNvPr id="64" name="Connecteur en angle 20"/>
            <p:cNvCxnSpPr/>
            <p:nvPr/>
          </p:nvCxnSpPr>
          <p:spPr>
            <a:xfrm>
              <a:off x="-2049408" y="3612176"/>
              <a:ext cx="252000" cy="4378"/>
            </a:xfrm>
            <a:prstGeom prst="straightConnector1">
              <a:avLst/>
            </a:prstGeom>
            <a:ln>
              <a:solidFill>
                <a:srgbClr val="FF1821"/>
              </a:solidFill>
              <a:tailEnd type="triangle"/>
            </a:ln>
            <a:effectLst/>
          </p:spPr>
          <p:style>
            <a:lnRef idx="2">
              <a:schemeClr val="accent1"/>
            </a:lnRef>
            <a:fillRef idx="0">
              <a:schemeClr val="accent1"/>
            </a:fillRef>
            <a:effectRef idx="1">
              <a:schemeClr val="accent1"/>
            </a:effectRef>
            <a:fontRef idx="minor">
              <a:schemeClr val="tx1"/>
            </a:fontRef>
          </p:style>
        </p:cxnSp>
      </p:grpSp>
      <p:sp>
        <p:nvSpPr>
          <p:cNvPr id="100" name="Rectangle 99"/>
          <p:cNvSpPr/>
          <p:nvPr/>
        </p:nvSpPr>
        <p:spPr>
          <a:xfrm>
            <a:off x="777000" y="1421988"/>
            <a:ext cx="8352000" cy="2376000"/>
          </a:xfrm>
          <a:prstGeom prst="rect">
            <a:avLst/>
          </a:prstGeom>
          <a:solidFill>
            <a:schemeClr val="bg1">
              <a:lumMod val="95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t"/>
          <a:lstStyle/>
          <a:p>
            <a:r>
              <a:rPr lang="en-US" altLang="ko-KR" sz="1100" u="sng" smtClean="0">
                <a:solidFill>
                  <a:schemeClr val="tx1"/>
                </a:solidFill>
              </a:rPr>
              <a:t>Option 1:  Header Mode</a:t>
            </a:r>
            <a:endParaRPr lang="en-US" altLang="ko-KR" sz="1100" u="sng" dirty="0">
              <a:solidFill>
                <a:schemeClr val="tx1"/>
              </a:solidFill>
            </a:endParaRPr>
          </a:p>
        </p:txBody>
      </p:sp>
      <p:sp>
        <p:nvSpPr>
          <p:cNvPr id="5" name="Rectangle 4"/>
          <p:cNvSpPr/>
          <p:nvPr/>
        </p:nvSpPr>
        <p:spPr>
          <a:xfrm>
            <a:off x="5579165" y="1771297"/>
            <a:ext cx="3435021" cy="1677382"/>
          </a:xfrm>
          <a:prstGeom prst="rect">
            <a:avLst/>
          </a:prstGeom>
        </p:spPr>
        <p:txBody>
          <a:bodyPr wrap="square" lIns="0" tIns="0" rIns="0" bIns="0" anchor="ctr">
            <a:spAutoFit/>
          </a:bodyPr>
          <a:lstStyle/>
          <a:p>
            <a:pPr marL="228600" indent="-228600">
              <a:spcAft>
                <a:spcPts val="400"/>
              </a:spcAft>
              <a:buFont typeface="+mj-ea"/>
              <a:buAutoNum type="circleNumDbPlain"/>
            </a:pPr>
            <a:r>
              <a:rPr lang="en-US" sz="1000" b="0" dirty="0" smtClean="0">
                <a:solidFill>
                  <a:schemeClr val="tx1"/>
                </a:solidFill>
                <a:latin typeface="+mn-lt"/>
              </a:rPr>
              <a:t>User tries to connect to FINEOS with no user context.</a:t>
            </a:r>
          </a:p>
          <a:p>
            <a:pPr marL="228600" indent="-228600">
              <a:spcAft>
                <a:spcPts val="400"/>
              </a:spcAft>
              <a:buFont typeface="+mj-ea"/>
              <a:buAutoNum type="circleNumDbPlain"/>
            </a:pPr>
            <a:r>
              <a:rPr lang="en-US" sz="1000" b="0" dirty="0" smtClean="0">
                <a:solidFill>
                  <a:schemeClr val="tx1"/>
                </a:solidFill>
                <a:latin typeface="+mn-lt"/>
              </a:rPr>
              <a:t>It is redirected to WAM Authentication Service to authenticating against WAM solution with appropriate authentication sequence. Authentication flow goes through WAM Reverse proxies located in Europe.</a:t>
            </a:r>
          </a:p>
          <a:p>
            <a:pPr marL="228600" indent="-228600">
              <a:spcAft>
                <a:spcPts val="400"/>
              </a:spcAft>
              <a:buFont typeface="+mj-ea"/>
              <a:buAutoNum type="circleNumDbPlain"/>
            </a:pPr>
            <a:r>
              <a:rPr lang="en-US" sz="1000" b="0" dirty="0" smtClean="0">
                <a:solidFill>
                  <a:schemeClr val="tx1"/>
                </a:solidFill>
                <a:latin typeface="+mn-lt"/>
              </a:rPr>
              <a:t>Once user properly authenticated, WAM builds a set of headers including the user identity and potentially a list of user groups or any information WAM is aware of / are useful for FINEOS for building user context.</a:t>
            </a:r>
          </a:p>
          <a:p>
            <a:pPr marL="228600" indent="-228600">
              <a:spcAft>
                <a:spcPts val="400"/>
              </a:spcAft>
              <a:buFont typeface="+mj-ea"/>
              <a:buAutoNum type="circleNumDbPlain"/>
            </a:pPr>
            <a:r>
              <a:rPr lang="en-US" sz="1000" b="0" dirty="0" smtClean="0">
                <a:solidFill>
                  <a:schemeClr val="tx1"/>
                </a:solidFill>
                <a:latin typeface="+mn-lt"/>
              </a:rPr>
              <a:t>End user is redirected back </a:t>
            </a:r>
            <a:r>
              <a:rPr lang="en-US" altLang="ko-KR" sz="1000" b="0" dirty="0" smtClean="0">
                <a:solidFill>
                  <a:schemeClr val="tx1"/>
                </a:solidFill>
                <a:latin typeface="+mn-lt"/>
              </a:rPr>
              <a:t>to</a:t>
            </a:r>
            <a:r>
              <a:rPr lang="en-US" sz="1000" b="0" dirty="0" smtClean="0">
                <a:solidFill>
                  <a:schemeClr val="tx1"/>
                </a:solidFill>
                <a:latin typeface="+mn-lt"/>
              </a:rPr>
              <a:t> FINEOS with user context.</a:t>
            </a:r>
            <a:endParaRPr lang="en-US" sz="1000" b="0" dirty="0">
              <a:solidFill>
                <a:schemeClr val="tx1"/>
              </a:solidFill>
              <a:latin typeface="+mn-lt"/>
            </a:endParaRPr>
          </a:p>
        </p:txBody>
      </p:sp>
      <p:sp>
        <p:nvSpPr>
          <p:cNvPr id="101" name="Rectangle 100"/>
          <p:cNvSpPr/>
          <p:nvPr/>
        </p:nvSpPr>
        <p:spPr>
          <a:xfrm>
            <a:off x="777000" y="4005073"/>
            <a:ext cx="8352000" cy="2376000"/>
          </a:xfrm>
          <a:prstGeom prst="rect">
            <a:avLst/>
          </a:prstGeom>
          <a:solidFill>
            <a:schemeClr val="bg1">
              <a:lumMod val="95000"/>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t"/>
          <a:lstStyle/>
          <a:p>
            <a:r>
              <a:rPr lang="en-US" altLang="ko-KR" sz="1100" u="sng" dirty="0">
                <a:solidFill>
                  <a:schemeClr val="tx1"/>
                </a:solidFill>
              </a:rPr>
              <a:t>Option 2:  Federation Mode</a:t>
            </a:r>
          </a:p>
        </p:txBody>
      </p:sp>
      <p:sp>
        <p:nvSpPr>
          <p:cNvPr id="49" name="Rectangle 48"/>
          <p:cNvSpPr/>
          <p:nvPr/>
        </p:nvSpPr>
        <p:spPr>
          <a:xfrm>
            <a:off x="5579165" y="4090207"/>
            <a:ext cx="3435021" cy="2205732"/>
          </a:xfrm>
          <a:prstGeom prst="rect">
            <a:avLst/>
          </a:prstGeom>
        </p:spPr>
        <p:txBody>
          <a:bodyPr wrap="square" lIns="0" tIns="0" rIns="0" bIns="0" anchor="ctr">
            <a:spAutoFit/>
          </a:bodyPr>
          <a:lstStyle/>
          <a:p>
            <a:pPr marL="228600" indent="-228600">
              <a:spcAft>
                <a:spcPts val="400"/>
              </a:spcAft>
              <a:buFont typeface="+mj-ea"/>
              <a:buAutoNum type="circleNumDbPlain"/>
            </a:pPr>
            <a:r>
              <a:rPr lang="en-US" sz="1000" b="0" dirty="0">
                <a:solidFill>
                  <a:schemeClr val="tx1"/>
                </a:solidFill>
                <a:latin typeface="+mn-lt"/>
              </a:rPr>
              <a:t>User tries to connect to FINEOS with no user context.</a:t>
            </a:r>
          </a:p>
          <a:p>
            <a:pPr marL="228600" indent="-228600">
              <a:spcAft>
                <a:spcPts val="400"/>
              </a:spcAft>
              <a:buFont typeface="+mj-ea"/>
              <a:buAutoNum type="circleNumDbPlain"/>
            </a:pPr>
            <a:r>
              <a:rPr lang="en-US" sz="1000" b="0" dirty="0">
                <a:solidFill>
                  <a:schemeClr val="tx1"/>
                </a:solidFill>
                <a:latin typeface="+mn-lt"/>
              </a:rPr>
              <a:t>It is redirected to </a:t>
            </a:r>
            <a:r>
              <a:rPr lang="en-US" sz="1000" b="0" dirty="0" smtClean="0">
                <a:solidFill>
                  <a:schemeClr val="tx1"/>
                </a:solidFill>
                <a:latin typeface="+mn-lt"/>
              </a:rPr>
              <a:t>WAM </a:t>
            </a:r>
            <a:r>
              <a:rPr lang="en-US" sz="1000" b="0" dirty="0">
                <a:solidFill>
                  <a:schemeClr val="tx1"/>
                </a:solidFill>
                <a:latin typeface="+mn-lt"/>
              </a:rPr>
              <a:t>Authentication Service to authenticating against </a:t>
            </a:r>
            <a:r>
              <a:rPr lang="en-US" sz="1000" b="0" dirty="0" smtClean="0">
                <a:solidFill>
                  <a:schemeClr val="tx1"/>
                </a:solidFill>
                <a:latin typeface="+mn-lt"/>
              </a:rPr>
              <a:t>WAM with </a:t>
            </a:r>
            <a:r>
              <a:rPr lang="en-US" sz="1000" b="0" dirty="0">
                <a:solidFill>
                  <a:schemeClr val="tx1"/>
                </a:solidFill>
                <a:latin typeface="+mn-lt"/>
              </a:rPr>
              <a:t>the appropriate authentication sequence. </a:t>
            </a:r>
            <a:r>
              <a:rPr lang="en-US" sz="1000" b="0" dirty="0" smtClean="0">
                <a:solidFill>
                  <a:schemeClr val="tx1"/>
                </a:solidFill>
                <a:latin typeface="+mn-lt"/>
              </a:rPr>
              <a:t>Authentication </a:t>
            </a:r>
            <a:r>
              <a:rPr lang="en-US" sz="1000" b="0" dirty="0">
                <a:solidFill>
                  <a:schemeClr val="tx1"/>
                </a:solidFill>
                <a:latin typeface="+mn-lt"/>
              </a:rPr>
              <a:t>service is located in the Europe.</a:t>
            </a:r>
          </a:p>
          <a:p>
            <a:pPr marL="228600" indent="-228600">
              <a:spcAft>
                <a:spcPts val="400"/>
              </a:spcAft>
              <a:buFont typeface="+mj-ea"/>
              <a:buAutoNum type="circleNumDbPlain"/>
            </a:pPr>
            <a:r>
              <a:rPr lang="en-US" sz="1000" b="0" dirty="0">
                <a:solidFill>
                  <a:schemeClr val="tx1"/>
                </a:solidFill>
                <a:latin typeface="+mn-lt"/>
              </a:rPr>
              <a:t>Once </a:t>
            </a:r>
            <a:r>
              <a:rPr lang="en-US" sz="1000" b="0" dirty="0" smtClean="0">
                <a:solidFill>
                  <a:schemeClr val="tx1"/>
                </a:solidFill>
                <a:latin typeface="+mn-lt"/>
              </a:rPr>
              <a:t>user </a:t>
            </a:r>
            <a:r>
              <a:rPr lang="en-US" sz="1000" b="0" dirty="0">
                <a:solidFill>
                  <a:schemeClr val="tx1"/>
                </a:solidFill>
                <a:latin typeface="+mn-lt"/>
              </a:rPr>
              <a:t>properly authenticated, </a:t>
            </a:r>
            <a:r>
              <a:rPr lang="en-US" sz="1000" b="0" dirty="0" smtClean="0">
                <a:solidFill>
                  <a:schemeClr val="tx1"/>
                </a:solidFill>
                <a:latin typeface="+mn-lt"/>
              </a:rPr>
              <a:t>WAM builds </a:t>
            </a:r>
            <a:r>
              <a:rPr lang="en-US" sz="1000" b="0" dirty="0">
                <a:solidFill>
                  <a:schemeClr val="tx1"/>
                </a:solidFill>
                <a:latin typeface="+mn-lt"/>
              </a:rPr>
              <a:t>a SAML assertion containing </a:t>
            </a:r>
            <a:r>
              <a:rPr lang="en-US" sz="1000" b="0" dirty="0" smtClean="0">
                <a:solidFill>
                  <a:schemeClr val="tx1"/>
                </a:solidFill>
                <a:latin typeface="+mn-lt"/>
              </a:rPr>
              <a:t>user </a:t>
            </a:r>
            <a:r>
              <a:rPr lang="en-US" sz="1000" b="0" dirty="0">
                <a:solidFill>
                  <a:schemeClr val="tx1"/>
                </a:solidFill>
                <a:latin typeface="+mn-lt"/>
              </a:rPr>
              <a:t>identity and potentially a list of user groups or any information </a:t>
            </a:r>
            <a:r>
              <a:rPr lang="en-US" sz="1000" b="0" dirty="0" smtClean="0">
                <a:solidFill>
                  <a:schemeClr val="tx1"/>
                </a:solidFill>
                <a:latin typeface="+mn-lt"/>
              </a:rPr>
              <a:t>WAM is </a:t>
            </a:r>
            <a:r>
              <a:rPr lang="en-US" sz="1000" b="0" dirty="0">
                <a:solidFill>
                  <a:schemeClr val="tx1"/>
                </a:solidFill>
                <a:latin typeface="+mn-lt"/>
              </a:rPr>
              <a:t>aware of </a:t>
            </a:r>
            <a:r>
              <a:rPr lang="en-US" sz="1000" b="0" dirty="0" smtClean="0">
                <a:solidFill>
                  <a:schemeClr val="tx1"/>
                </a:solidFill>
                <a:latin typeface="+mn-lt"/>
              </a:rPr>
              <a:t>/ are </a:t>
            </a:r>
            <a:r>
              <a:rPr lang="en-US" sz="1000" b="0" dirty="0">
                <a:solidFill>
                  <a:schemeClr val="tx1"/>
                </a:solidFill>
                <a:latin typeface="+mn-lt"/>
              </a:rPr>
              <a:t>useful for the FINEOS solution for building </a:t>
            </a:r>
            <a:r>
              <a:rPr lang="en-US" sz="1000" b="0" dirty="0" smtClean="0">
                <a:solidFill>
                  <a:schemeClr val="tx1"/>
                </a:solidFill>
                <a:latin typeface="+mn-lt"/>
              </a:rPr>
              <a:t>user </a:t>
            </a:r>
            <a:r>
              <a:rPr lang="en-US" sz="1000" b="0" dirty="0">
                <a:solidFill>
                  <a:schemeClr val="tx1"/>
                </a:solidFill>
                <a:latin typeface="+mn-lt"/>
              </a:rPr>
              <a:t>context.</a:t>
            </a:r>
          </a:p>
          <a:p>
            <a:pPr marL="228600" indent="-228600">
              <a:spcAft>
                <a:spcPts val="400"/>
              </a:spcAft>
              <a:buFont typeface="+mj-ea"/>
              <a:buAutoNum type="circleNumDbPlain"/>
            </a:pPr>
            <a:r>
              <a:rPr lang="en-US" sz="1000" b="0" dirty="0" smtClean="0">
                <a:solidFill>
                  <a:schemeClr val="tx1"/>
                </a:solidFill>
                <a:latin typeface="+mn-lt"/>
              </a:rPr>
              <a:t>SAML </a:t>
            </a:r>
            <a:r>
              <a:rPr lang="en-US" sz="1000" b="0" dirty="0">
                <a:solidFill>
                  <a:schemeClr val="tx1"/>
                </a:solidFill>
                <a:latin typeface="+mn-lt"/>
              </a:rPr>
              <a:t>assertion is posted to </a:t>
            </a:r>
            <a:r>
              <a:rPr lang="en-US" sz="1000" b="0" dirty="0" smtClean="0">
                <a:solidFill>
                  <a:schemeClr val="tx1"/>
                </a:solidFill>
                <a:latin typeface="+mn-lt"/>
              </a:rPr>
              <a:t>FINEOS </a:t>
            </a:r>
            <a:r>
              <a:rPr lang="en-US" sz="1000" b="0" dirty="0">
                <a:solidFill>
                  <a:schemeClr val="tx1"/>
                </a:solidFill>
                <a:latin typeface="+mn-lt"/>
              </a:rPr>
              <a:t>Authentication </a:t>
            </a:r>
            <a:r>
              <a:rPr lang="en-US" sz="1000" b="0" dirty="0" smtClean="0">
                <a:solidFill>
                  <a:schemeClr val="tx1"/>
                </a:solidFill>
                <a:latin typeface="+mn-lt"/>
              </a:rPr>
              <a:t>Service where SAML </a:t>
            </a:r>
            <a:r>
              <a:rPr lang="en-US" sz="1000" b="0" dirty="0">
                <a:solidFill>
                  <a:schemeClr val="tx1"/>
                </a:solidFill>
                <a:latin typeface="+mn-lt"/>
              </a:rPr>
              <a:t>assertion is consumed and FINEOS builds </a:t>
            </a:r>
            <a:r>
              <a:rPr lang="en-US" sz="1000" b="0" dirty="0" smtClean="0">
                <a:solidFill>
                  <a:schemeClr val="tx1"/>
                </a:solidFill>
                <a:latin typeface="+mn-lt"/>
              </a:rPr>
              <a:t>user </a:t>
            </a:r>
            <a:r>
              <a:rPr lang="en-US" sz="1000" b="0" dirty="0">
                <a:solidFill>
                  <a:schemeClr val="tx1"/>
                </a:solidFill>
                <a:latin typeface="+mn-lt"/>
              </a:rPr>
              <a:t>context accordingly.</a:t>
            </a:r>
          </a:p>
          <a:p>
            <a:pPr marL="228600" indent="-228600">
              <a:spcAft>
                <a:spcPts val="400"/>
              </a:spcAft>
              <a:buFont typeface="+mj-ea"/>
              <a:buAutoNum type="circleNumDbPlain"/>
            </a:pPr>
            <a:r>
              <a:rPr lang="en-US" sz="1000" b="0" dirty="0" smtClean="0">
                <a:solidFill>
                  <a:schemeClr val="tx1"/>
                </a:solidFill>
                <a:latin typeface="+mn-lt"/>
              </a:rPr>
              <a:t>End </a:t>
            </a:r>
            <a:r>
              <a:rPr lang="en-US" sz="1000" b="0" dirty="0">
                <a:solidFill>
                  <a:schemeClr val="tx1"/>
                </a:solidFill>
                <a:latin typeface="+mn-lt"/>
              </a:rPr>
              <a:t>user is redirected back </a:t>
            </a:r>
            <a:r>
              <a:rPr lang="en-US" sz="1000" b="0" dirty="0" smtClean="0">
                <a:solidFill>
                  <a:schemeClr val="tx1"/>
                </a:solidFill>
                <a:latin typeface="+mn-lt"/>
              </a:rPr>
              <a:t>FINEOS with user </a:t>
            </a:r>
            <a:r>
              <a:rPr lang="en-US" sz="1000" b="0" dirty="0">
                <a:solidFill>
                  <a:schemeClr val="tx1"/>
                </a:solidFill>
                <a:latin typeface="+mn-lt"/>
              </a:rPr>
              <a:t>context.</a:t>
            </a:r>
          </a:p>
        </p:txBody>
      </p:sp>
      <p:cxnSp>
        <p:nvCxnSpPr>
          <p:cNvPr id="118" name="Straight Connector 117"/>
          <p:cNvCxnSpPr/>
          <p:nvPr/>
        </p:nvCxnSpPr>
        <p:spPr>
          <a:xfrm>
            <a:off x="776288" y="3901531"/>
            <a:ext cx="8353425"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27" name="Group 26"/>
          <p:cNvGrpSpPr/>
          <p:nvPr/>
        </p:nvGrpSpPr>
        <p:grpSpPr>
          <a:xfrm>
            <a:off x="777000" y="4275348"/>
            <a:ext cx="4561810" cy="1994474"/>
            <a:chOff x="777000" y="4192691"/>
            <a:chExt cx="4561810" cy="1994474"/>
          </a:xfrm>
        </p:grpSpPr>
        <p:pic>
          <p:nvPicPr>
            <p:cNvPr id="70" name="Picture 69" descr="http://img.e-marketing.fr/Images/Breves/breve46576-0.JPG"/>
            <p:cNvPicPr>
              <a:picLocks noChangeAspect="1" noChangeArrowheads="1"/>
            </p:cNvPicPr>
            <p:nvPr/>
          </p:nvPicPr>
          <p:blipFill>
            <a:blip r:embed="rId2" cstate="screen">
              <a:clrChange>
                <a:clrFrom>
                  <a:srgbClr val="FFFFFF"/>
                </a:clrFrom>
                <a:clrTo>
                  <a:srgbClr val="FFFFFF">
                    <a:alpha val="0"/>
                  </a:srgbClr>
                </a:clrTo>
              </a:clrChange>
              <a:extLst>
                <a:ext uri="{28A0092B-C50C-407E-A947-70E740481C1C}">
                  <a14:useLocalDpi xmlns:a14="http://schemas.microsoft.com/office/drawing/2010/main"/>
                </a:ext>
              </a:extLst>
            </a:blip>
            <a:srcRect/>
            <a:stretch>
              <a:fillRect/>
            </a:stretch>
          </p:blipFill>
          <p:spPr bwMode="auto">
            <a:xfrm>
              <a:off x="2671834" y="5492566"/>
              <a:ext cx="772142" cy="694599"/>
            </a:xfrm>
            <a:prstGeom prst="rect">
              <a:avLst/>
            </a:prstGeom>
            <a:noFill/>
            <a:effectLst/>
            <a:extLst>
              <a:ext uri="{909E8E84-426E-40DD-AFC4-6F175D3DCCD1}">
                <a14:hiddenFill xmlns:a14="http://schemas.microsoft.com/office/drawing/2010/main">
                  <a:solidFill>
                    <a:srgbClr val="FFFFFF"/>
                  </a:solidFill>
                </a14:hiddenFill>
              </a:ext>
            </a:extLst>
          </p:spPr>
        </p:pic>
        <p:sp>
          <p:nvSpPr>
            <p:cNvPr id="71" name="Rectangle 70"/>
            <p:cNvSpPr/>
            <p:nvPr/>
          </p:nvSpPr>
          <p:spPr>
            <a:xfrm>
              <a:off x="2769364" y="5343318"/>
              <a:ext cx="577081" cy="138499"/>
            </a:xfrm>
            <a:prstGeom prst="rect">
              <a:avLst/>
            </a:prstGeom>
            <a:effectLst/>
          </p:spPr>
          <p:txBody>
            <a:bodyPr wrap="none" lIns="0" tIns="0" rIns="0" bIns="0" anchor="b">
              <a:spAutoFit/>
            </a:bodyPr>
            <a:lstStyle/>
            <a:p>
              <a:pPr algn="ctr"/>
              <a:r>
                <a:rPr lang="fr-FR" dirty="0" smtClean="0">
                  <a:solidFill>
                    <a:schemeClr val="tx1"/>
                  </a:solidFill>
                  <a:latin typeface="+mn-lt"/>
                  <a:ea typeface="+mn-ea"/>
                </a:rPr>
                <a:t>End-</a:t>
              </a:r>
              <a:r>
                <a:rPr lang="fr-FR" dirty="0" err="1" smtClean="0">
                  <a:solidFill>
                    <a:schemeClr val="tx1"/>
                  </a:solidFill>
                  <a:latin typeface="+mn-lt"/>
                  <a:ea typeface="+mn-ea"/>
                </a:rPr>
                <a:t>Users</a:t>
              </a:r>
              <a:endParaRPr lang="en-US" dirty="0">
                <a:solidFill>
                  <a:schemeClr val="tx1"/>
                </a:solidFill>
                <a:latin typeface="+mn-lt"/>
                <a:ea typeface="+mn-ea"/>
              </a:endParaRPr>
            </a:p>
          </p:txBody>
        </p:sp>
        <p:sp>
          <p:nvSpPr>
            <p:cNvPr id="72" name="Rectangle 71"/>
            <p:cNvSpPr/>
            <p:nvPr/>
          </p:nvSpPr>
          <p:spPr bwMode="auto">
            <a:xfrm>
              <a:off x="3335535" y="4192691"/>
              <a:ext cx="2003275" cy="810376"/>
            </a:xfrm>
            <a:prstGeom prst="rect">
              <a:avLst/>
            </a:prstGeom>
            <a:solidFill>
              <a:srgbClr val="91C8EB">
                <a:lumMod val="20000"/>
                <a:lumOff val="80000"/>
              </a:srgbClr>
            </a:solidFill>
            <a:ln w="9525" cap="flat" cmpd="sng" algn="ctr">
              <a:solidFill>
                <a:schemeClr val="bg1">
                  <a:lumMod val="50000"/>
                </a:schemeClr>
              </a:solidFill>
              <a:prstDash val="solid"/>
              <a:round/>
              <a:headEnd type="none" w="med" len="med"/>
              <a:tailEnd type="none" w="med" len="med"/>
            </a:ln>
            <a:effectLst/>
            <a:extLst/>
          </p:spPr>
          <p:txBody>
            <a:bodyPr vert="horz" wrap="none" lIns="72000" tIns="36000" rIns="72000" bIns="36000" numCol="1" rtlCol="0" anchor="t" anchorCtr="0" compatLnSpc="1">
              <a:prstTxWarp prst="textNoShape">
                <a:avLst/>
              </a:prstTxWarp>
            </a:bodyPr>
            <a:lstStyle/>
            <a:p>
              <a:pPr defTabSz="912813" fontAlgn="auto">
                <a:spcBef>
                  <a:spcPts val="0"/>
                </a:spcBef>
                <a:spcAft>
                  <a:spcPts val="0"/>
                </a:spcAft>
              </a:pPr>
              <a:r>
                <a:rPr lang="fr-FR" altLang="ko-KR" kern="0" dirty="0">
                  <a:solidFill>
                    <a:srgbClr val="103184"/>
                  </a:solidFill>
                  <a:latin typeface="+mn-lt"/>
                  <a:ea typeface="MS PGothic" pitchFamily="34" charset="-128"/>
                  <a:cs typeface="Arial" panose="020B0604020202020204" pitchFamily="34" charset="0"/>
                </a:rPr>
                <a:t>SG RDC – AARO </a:t>
              </a:r>
              <a:r>
                <a:rPr lang="fr-FR" altLang="ko-KR" kern="0" dirty="0" err="1">
                  <a:solidFill>
                    <a:srgbClr val="103184"/>
                  </a:solidFill>
                  <a:latin typeface="+mn-lt"/>
                  <a:ea typeface="MS PGothic" pitchFamily="34" charset="-128"/>
                  <a:cs typeface="Arial" panose="020B0604020202020204" pitchFamily="34" charset="0"/>
                </a:rPr>
                <a:t>Shared</a:t>
              </a:r>
              <a:r>
                <a:rPr lang="fr-FR" altLang="ko-KR" kern="0" dirty="0">
                  <a:solidFill>
                    <a:srgbClr val="103184"/>
                  </a:solidFill>
                  <a:latin typeface="+mn-lt"/>
                  <a:ea typeface="MS PGothic" pitchFamily="34" charset="-128"/>
                  <a:cs typeface="Arial" panose="020B0604020202020204" pitchFamily="34" charset="0"/>
                </a:rPr>
                <a:t> Services </a:t>
              </a:r>
              <a:endParaRPr lang="en-US" altLang="ko-KR" kern="0" dirty="0">
                <a:solidFill>
                  <a:srgbClr val="103184"/>
                </a:solidFill>
                <a:latin typeface="+mn-lt"/>
                <a:ea typeface="MS PGothic" pitchFamily="34" charset="-128"/>
                <a:cs typeface="Arial" panose="020B0604020202020204" pitchFamily="34" charset="0"/>
              </a:endParaRPr>
            </a:p>
          </p:txBody>
        </p:sp>
        <p:cxnSp>
          <p:nvCxnSpPr>
            <p:cNvPr id="73" name="Connecteur en angle 18"/>
            <p:cNvCxnSpPr>
              <a:endCxn id="84" idx="2"/>
            </p:cNvCxnSpPr>
            <p:nvPr/>
          </p:nvCxnSpPr>
          <p:spPr>
            <a:xfrm flipV="1">
              <a:off x="3443976" y="4940135"/>
              <a:ext cx="1403974" cy="1017067"/>
            </a:xfrm>
            <a:prstGeom prst="bentConnector2">
              <a:avLst/>
            </a:prstGeom>
            <a:ln>
              <a:tailEnd type="triangle"/>
            </a:ln>
            <a:effectLst/>
          </p:spPr>
          <p:style>
            <a:lnRef idx="2">
              <a:schemeClr val="accent1"/>
            </a:lnRef>
            <a:fillRef idx="0">
              <a:schemeClr val="accent1"/>
            </a:fillRef>
            <a:effectRef idx="1">
              <a:schemeClr val="accent1"/>
            </a:effectRef>
            <a:fontRef idx="minor">
              <a:schemeClr val="tx1"/>
            </a:fontRef>
          </p:style>
        </p:cxnSp>
        <p:sp>
          <p:nvSpPr>
            <p:cNvPr id="75" name="Rectangle 74"/>
            <p:cNvSpPr/>
            <p:nvPr/>
          </p:nvSpPr>
          <p:spPr bwMode="auto">
            <a:xfrm>
              <a:off x="777000" y="4192691"/>
              <a:ext cx="2003275" cy="810376"/>
            </a:xfrm>
            <a:prstGeom prst="rect">
              <a:avLst/>
            </a:prstGeom>
            <a:solidFill>
              <a:srgbClr val="91C8EB">
                <a:lumMod val="20000"/>
                <a:lumOff val="80000"/>
              </a:srgbClr>
            </a:solidFill>
            <a:ln w="9525" cap="flat" cmpd="sng" algn="ctr">
              <a:solidFill>
                <a:schemeClr val="bg1">
                  <a:lumMod val="50000"/>
                </a:schemeClr>
              </a:solidFill>
              <a:prstDash val="solid"/>
              <a:round/>
              <a:headEnd type="none" w="med" len="med"/>
              <a:tailEnd type="none" w="med" len="med"/>
            </a:ln>
            <a:effectLst/>
            <a:extLst/>
          </p:spPr>
          <p:txBody>
            <a:bodyPr vert="horz" wrap="none" lIns="72000" tIns="36000" rIns="72000" bIns="36000" numCol="1" rtlCol="0" anchor="t" anchorCtr="0" compatLnSpc="1">
              <a:prstTxWarp prst="textNoShape">
                <a:avLst/>
              </a:prstTxWarp>
            </a:bodyPr>
            <a:lstStyle/>
            <a:p>
              <a:pPr defTabSz="912813" fontAlgn="auto">
                <a:spcBef>
                  <a:spcPts val="0"/>
                </a:spcBef>
                <a:spcAft>
                  <a:spcPts val="0"/>
                </a:spcAft>
              </a:pPr>
              <a:r>
                <a:rPr lang="fr-FR" altLang="ko-KR" kern="0" dirty="0">
                  <a:solidFill>
                    <a:srgbClr val="103184"/>
                  </a:solidFill>
                  <a:latin typeface="+mn-lt"/>
                  <a:ea typeface="MS PGothic" pitchFamily="34" charset="-128"/>
                  <a:cs typeface="Arial" panose="020B0604020202020204" pitchFamily="34" charset="0"/>
                </a:rPr>
                <a:t>NEDC - </a:t>
              </a:r>
              <a:r>
                <a:rPr lang="en-US" altLang="ko-KR" kern="0" dirty="0">
                  <a:solidFill>
                    <a:srgbClr val="103184"/>
                  </a:solidFill>
                  <a:latin typeface="+mn-lt"/>
                  <a:ea typeface="MS PGothic" pitchFamily="34" charset="-128"/>
                  <a:cs typeface="Arial" panose="020B0604020202020204" pitchFamily="34" charset="0"/>
                </a:rPr>
                <a:t>WAM Shared Service</a:t>
              </a:r>
            </a:p>
          </p:txBody>
        </p:sp>
        <p:sp>
          <p:nvSpPr>
            <p:cNvPr id="80" name="Ellipse 35"/>
            <p:cNvSpPr/>
            <p:nvPr/>
          </p:nvSpPr>
          <p:spPr>
            <a:xfrm>
              <a:off x="4221368" y="5878161"/>
              <a:ext cx="158082" cy="158082"/>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fr-FR" sz="1000" dirty="0" smtClean="0">
                  <a:solidFill>
                    <a:schemeClr val="bg1"/>
                  </a:solidFill>
                </a:rPr>
                <a:t>1</a:t>
              </a:r>
              <a:endParaRPr lang="en-US" sz="1400" dirty="0">
                <a:solidFill>
                  <a:schemeClr val="bg1"/>
                </a:solidFill>
              </a:endParaRPr>
            </a:p>
          </p:txBody>
        </p:sp>
        <p:sp>
          <p:nvSpPr>
            <p:cNvPr id="82" name="Ellipse 39"/>
            <p:cNvSpPr/>
            <p:nvPr/>
          </p:nvSpPr>
          <p:spPr>
            <a:xfrm>
              <a:off x="4370746" y="5878161"/>
              <a:ext cx="158082" cy="158082"/>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fr-FR" sz="1000" dirty="0" smtClean="0">
                  <a:solidFill>
                    <a:schemeClr val="bg1"/>
                  </a:solidFill>
                </a:rPr>
                <a:t>5</a:t>
              </a:r>
              <a:endParaRPr lang="en-US" sz="1400" dirty="0">
                <a:solidFill>
                  <a:schemeClr val="bg1"/>
                </a:solidFill>
              </a:endParaRPr>
            </a:p>
          </p:txBody>
        </p:sp>
        <p:grpSp>
          <p:nvGrpSpPr>
            <p:cNvPr id="14" name="Group 13"/>
            <p:cNvGrpSpPr/>
            <p:nvPr/>
          </p:nvGrpSpPr>
          <p:grpSpPr>
            <a:xfrm>
              <a:off x="3412395" y="4428741"/>
              <a:ext cx="1849555" cy="511394"/>
              <a:chOff x="3534065" y="4521505"/>
              <a:chExt cx="1849555" cy="511394"/>
            </a:xfrm>
          </p:grpSpPr>
          <p:sp>
            <p:nvSpPr>
              <p:cNvPr id="84" name="Rectangle 83"/>
              <p:cNvSpPr/>
              <p:nvPr/>
            </p:nvSpPr>
            <p:spPr bwMode="auto">
              <a:xfrm>
                <a:off x="4555620" y="4523648"/>
                <a:ext cx="828000" cy="509251"/>
              </a:xfrm>
              <a:prstGeom prst="rect">
                <a:avLst/>
              </a:prstGeom>
              <a:solidFill>
                <a:schemeClr val="bg1"/>
              </a:solidFill>
              <a:ln w="3175">
                <a:solidFill>
                  <a:schemeClr val="accent2"/>
                </a:solidFill>
              </a:ln>
              <a:effectLst/>
              <a:ex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fr-FR" altLang="ko-KR" sz="800" b="0" dirty="0">
                    <a:solidFill>
                      <a:schemeClr val="tx1"/>
                    </a:solidFill>
                  </a:rPr>
                  <a:t>FINEOS</a:t>
                </a:r>
                <a:br>
                  <a:rPr lang="fr-FR" altLang="ko-KR" sz="800" b="0" dirty="0">
                    <a:solidFill>
                      <a:schemeClr val="tx1"/>
                    </a:solidFill>
                  </a:rPr>
                </a:br>
                <a:r>
                  <a:rPr lang="en-US" altLang="ko-KR" sz="800" b="0" dirty="0">
                    <a:solidFill>
                      <a:schemeClr val="tx1"/>
                    </a:solidFill>
                  </a:rPr>
                  <a:t>Solution</a:t>
                </a:r>
              </a:p>
            </p:txBody>
          </p:sp>
          <p:sp>
            <p:nvSpPr>
              <p:cNvPr id="85" name="Rectangle 84"/>
              <p:cNvSpPr/>
              <p:nvPr/>
            </p:nvSpPr>
            <p:spPr bwMode="auto">
              <a:xfrm>
                <a:off x="3534065" y="4521505"/>
                <a:ext cx="828000" cy="509251"/>
              </a:xfrm>
              <a:prstGeom prst="rect">
                <a:avLst/>
              </a:prstGeom>
              <a:solidFill>
                <a:schemeClr val="bg1"/>
              </a:solidFill>
              <a:ln w="3175">
                <a:solidFill>
                  <a:schemeClr val="accent2"/>
                </a:solidFill>
              </a:ln>
              <a:effectLst/>
              <a:ex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fr-FR" altLang="ko-KR" sz="800" b="0" dirty="0">
                    <a:solidFill>
                      <a:schemeClr val="tx1"/>
                    </a:solidFill>
                    <a:latin typeface="+mn-lt"/>
                    <a:ea typeface="+mn-ea"/>
                  </a:rPr>
                  <a:t>FINEOS</a:t>
                </a:r>
              </a:p>
              <a:p>
                <a:pPr algn="ctr"/>
                <a:r>
                  <a:rPr lang="fr-FR" altLang="ko-KR" sz="800" b="0" dirty="0">
                    <a:solidFill>
                      <a:schemeClr val="tx1"/>
                    </a:solidFill>
                    <a:latin typeface="+mn-lt"/>
                    <a:ea typeface="+mn-ea"/>
                  </a:rPr>
                  <a:t>Authentication service</a:t>
                </a:r>
                <a:endParaRPr lang="en-US" altLang="ko-KR" sz="800" b="0" dirty="0">
                  <a:solidFill>
                    <a:schemeClr val="tx1"/>
                  </a:solidFill>
                  <a:latin typeface="+mn-lt"/>
                  <a:ea typeface="+mn-ea"/>
                </a:endParaRPr>
              </a:p>
            </p:txBody>
          </p:sp>
        </p:grpSp>
        <p:cxnSp>
          <p:nvCxnSpPr>
            <p:cNvPr id="86" name="Connecteur en angle 20"/>
            <p:cNvCxnSpPr>
              <a:stCxn id="70" idx="1"/>
              <a:endCxn id="88" idx="2"/>
            </p:cNvCxnSpPr>
            <p:nvPr/>
          </p:nvCxnSpPr>
          <p:spPr>
            <a:xfrm rot="10800000">
              <a:off x="2289416" y="4940136"/>
              <a:ext cx="382419" cy="899731"/>
            </a:xfrm>
            <a:prstGeom prst="bentConnector2">
              <a:avLst/>
            </a:prstGeom>
            <a:ln>
              <a:solidFill>
                <a:srgbClr val="FF1821"/>
              </a:solidFill>
              <a:tailEnd type="triangle"/>
            </a:ln>
            <a:effectLst/>
          </p:spPr>
          <p:style>
            <a:lnRef idx="2">
              <a:schemeClr val="accent1"/>
            </a:lnRef>
            <a:fillRef idx="0">
              <a:schemeClr val="accent1"/>
            </a:fillRef>
            <a:effectRef idx="1">
              <a:schemeClr val="accent1"/>
            </a:effectRef>
            <a:fontRef idx="minor">
              <a:schemeClr val="tx1"/>
            </a:fontRef>
          </p:style>
        </p:cxnSp>
        <p:sp>
          <p:nvSpPr>
            <p:cNvPr id="87" name="ZoneTexte 34"/>
            <p:cNvSpPr txBox="1"/>
            <p:nvPr/>
          </p:nvSpPr>
          <p:spPr>
            <a:xfrm>
              <a:off x="3895202" y="5145232"/>
              <a:ext cx="735268" cy="369332"/>
            </a:xfrm>
            <a:prstGeom prst="rect">
              <a:avLst/>
            </a:prstGeom>
            <a:noFill/>
            <a:effectLst/>
          </p:spPr>
          <p:txBody>
            <a:bodyPr wrap="square" lIns="0" tIns="0" rIns="0" bIns="0"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fr-FR" altLang="ko-KR" sz="800" b="0" dirty="0">
                  <a:solidFill>
                    <a:srgbClr val="FF0000"/>
                  </a:solidFill>
                  <a:cs typeface="Arial" pitchFamily="34" charset="0"/>
                </a:rPr>
                <a:t>[User ID]</a:t>
              </a:r>
            </a:p>
            <a:p>
              <a:r>
                <a:rPr lang="fr-FR" altLang="ko-KR" sz="800" b="0" dirty="0">
                  <a:solidFill>
                    <a:srgbClr val="FF0000"/>
                  </a:solidFill>
                  <a:cs typeface="Arial" pitchFamily="34" charset="0"/>
                </a:rPr>
                <a:t>[User Groups]</a:t>
              </a:r>
            </a:p>
            <a:p>
              <a:r>
                <a:rPr lang="fr-FR" altLang="ko-KR" sz="800" b="0" dirty="0" smtClean="0">
                  <a:solidFill>
                    <a:srgbClr val="FF0000"/>
                  </a:solidFill>
                  <a:cs typeface="Arial" pitchFamily="34" charset="0"/>
                </a:rPr>
                <a:t>SAML </a:t>
              </a:r>
              <a:r>
                <a:rPr lang="fr-FR" altLang="ko-KR" sz="800" b="0" dirty="0">
                  <a:solidFill>
                    <a:srgbClr val="FF0000"/>
                  </a:solidFill>
                  <a:cs typeface="Arial" pitchFamily="34" charset="0"/>
                </a:rPr>
                <a:t>Assertion</a:t>
              </a:r>
              <a:endParaRPr lang="en-US" altLang="ko-KR" sz="800" b="0" dirty="0">
                <a:solidFill>
                  <a:srgbClr val="FF0000"/>
                </a:solidFill>
                <a:cs typeface="Arial" pitchFamily="34" charset="0"/>
              </a:endParaRPr>
            </a:p>
          </p:txBody>
        </p:sp>
        <p:cxnSp>
          <p:nvCxnSpPr>
            <p:cNvPr id="90" name="Connecteur en angle 20"/>
            <p:cNvCxnSpPr>
              <a:endCxn id="89" idx="2"/>
            </p:cNvCxnSpPr>
            <p:nvPr/>
          </p:nvCxnSpPr>
          <p:spPr>
            <a:xfrm rot="10800000">
              <a:off x="1267860" y="4937992"/>
              <a:ext cx="1403974" cy="1019210"/>
            </a:xfrm>
            <a:prstGeom prst="bentConnector2">
              <a:avLst/>
            </a:prstGeom>
            <a:ln>
              <a:solidFill>
                <a:srgbClr val="FF182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93" name="Connecteur en angle 20"/>
            <p:cNvCxnSpPr>
              <a:stCxn id="70" idx="3"/>
              <a:endCxn id="85" idx="2"/>
            </p:cNvCxnSpPr>
            <p:nvPr/>
          </p:nvCxnSpPr>
          <p:spPr>
            <a:xfrm flipV="1">
              <a:off x="3443976" y="4937992"/>
              <a:ext cx="382419" cy="901874"/>
            </a:xfrm>
            <a:prstGeom prst="bentConnector2">
              <a:avLst/>
            </a:prstGeom>
            <a:ln>
              <a:solidFill>
                <a:srgbClr val="FF1821"/>
              </a:solidFill>
              <a:tailEnd type="triangle"/>
            </a:ln>
            <a:effectLst/>
          </p:spPr>
          <p:style>
            <a:lnRef idx="2">
              <a:schemeClr val="accent1"/>
            </a:lnRef>
            <a:fillRef idx="0">
              <a:schemeClr val="accent1"/>
            </a:fillRef>
            <a:effectRef idx="1">
              <a:schemeClr val="accent1"/>
            </a:effectRef>
            <a:fontRef idx="minor">
              <a:schemeClr val="tx1"/>
            </a:fontRef>
          </p:style>
        </p:cxnSp>
        <p:sp>
          <p:nvSpPr>
            <p:cNvPr id="97" name="Ellipse 39"/>
            <p:cNvSpPr/>
            <p:nvPr/>
          </p:nvSpPr>
          <p:spPr>
            <a:xfrm>
              <a:off x="1517929" y="5878161"/>
              <a:ext cx="158082" cy="158082"/>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fr-FR" sz="1000" dirty="0" smtClean="0">
                  <a:solidFill>
                    <a:schemeClr val="bg1"/>
                  </a:solidFill>
                </a:rPr>
                <a:t>2</a:t>
              </a:r>
              <a:endParaRPr lang="en-US" sz="1400" dirty="0">
                <a:solidFill>
                  <a:schemeClr val="bg1"/>
                </a:solidFill>
              </a:endParaRPr>
            </a:p>
          </p:txBody>
        </p:sp>
        <p:sp>
          <p:nvSpPr>
            <p:cNvPr id="98" name="Ellipse 39"/>
            <p:cNvSpPr/>
            <p:nvPr/>
          </p:nvSpPr>
          <p:spPr>
            <a:xfrm>
              <a:off x="2391645" y="5760824"/>
              <a:ext cx="158082" cy="158082"/>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fr-FR" sz="1000" dirty="0" smtClean="0">
                  <a:solidFill>
                    <a:schemeClr val="bg1"/>
                  </a:solidFill>
                </a:rPr>
                <a:t>3</a:t>
              </a:r>
              <a:endParaRPr lang="en-US" sz="1400" dirty="0">
                <a:solidFill>
                  <a:schemeClr val="bg1"/>
                </a:solidFill>
              </a:endParaRPr>
            </a:p>
          </p:txBody>
        </p:sp>
        <p:sp>
          <p:nvSpPr>
            <p:cNvPr id="99" name="Ellipse 39"/>
            <p:cNvSpPr/>
            <p:nvPr/>
          </p:nvSpPr>
          <p:spPr>
            <a:xfrm>
              <a:off x="3581798" y="5760824"/>
              <a:ext cx="158082" cy="158082"/>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fr-FR" sz="1000" dirty="0" smtClean="0">
                  <a:solidFill>
                    <a:schemeClr val="bg1"/>
                  </a:solidFill>
                </a:rPr>
                <a:t>4</a:t>
              </a:r>
              <a:endParaRPr lang="en-US" sz="1400" dirty="0">
                <a:solidFill>
                  <a:schemeClr val="bg1"/>
                </a:solidFill>
              </a:endParaRPr>
            </a:p>
          </p:txBody>
        </p:sp>
        <p:grpSp>
          <p:nvGrpSpPr>
            <p:cNvPr id="18" name="Group 17"/>
            <p:cNvGrpSpPr/>
            <p:nvPr/>
          </p:nvGrpSpPr>
          <p:grpSpPr>
            <a:xfrm>
              <a:off x="853860" y="4428741"/>
              <a:ext cx="1849555" cy="511394"/>
              <a:chOff x="975530" y="4521505"/>
              <a:chExt cx="1849555" cy="511394"/>
            </a:xfrm>
          </p:grpSpPr>
          <p:sp>
            <p:nvSpPr>
              <p:cNvPr id="88" name="Rectangle 87"/>
              <p:cNvSpPr/>
              <p:nvPr/>
            </p:nvSpPr>
            <p:spPr bwMode="auto">
              <a:xfrm>
                <a:off x="1997085" y="4523648"/>
                <a:ext cx="828000" cy="509251"/>
              </a:xfrm>
              <a:prstGeom prst="rect">
                <a:avLst/>
              </a:prstGeom>
              <a:solidFill>
                <a:schemeClr val="bg1"/>
              </a:solidFill>
              <a:ln w="3175">
                <a:solidFill>
                  <a:schemeClr val="accent2"/>
                </a:solidFill>
              </a:ln>
              <a:effectLst/>
              <a:ex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fr-FR" altLang="ko-KR" sz="800" b="0" dirty="0">
                    <a:solidFill>
                      <a:schemeClr val="tx1"/>
                    </a:solidFill>
                    <a:latin typeface="+mn-lt"/>
                    <a:ea typeface="+mn-ea"/>
                  </a:rPr>
                  <a:t>WAM </a:t>
                </a:r>
              </a:p>
              <a:p>
                <a:pPr algn="ctr"/>
                <a:r>
                  <a:rPr lang="fr-FR" altLang="ko-KR" sz="800" b="0" dirty="0" smtClean="0">
                    <a:solidFill>
                      <a:schemeClr val="tx1"/>
                    </a:solidFill>
                    <a:latin typeface="+mn-lt"/>
                    <a:ea typeface="+mn-ea"/>
                  </a:rPr>
                  <a:t>Federation</a:t>
                </a:r>
                <a:br>
                  <a:rPr lang="fr-FR" altLang="ko-KR" sz="800" b="0" dirty="0" smtClean="0">
                    <a:solidFill>
                      <a:schemeClr val="tx1"/>
                    </a:solidFill>
                    <a:latin typeface="+mn-lt"/>
                    <a:ea typeface="+mn-ea"/>
                  </a:rPr>
                </a:br>
                <a:r>
                  <a:rPr lang="fr-FR" altLang="ko-KR" sz="800" b="0" dirty="0" smtClean="0">
                    <a:solidFill>
                      <a:schemeClr val="tx1"/>
                    </a:solidFill>
                    <a:latin typeface="+mn-lt"/>
                    <a:ea typeface="+mn-ea"/>
                  </a:rPr>
                  <a:t>Service</a:t>
                </a:r>
                <a:endParaRPr lang="en-US" altLang="ko-KR" sz="800" b="0" dirty="0">
                  <a:solidFill>
                    <a:schemeClr val="tx1"/>
                  </a:solidFill>
                  <a:latin typeface="+mn-lt"/>
                  <a:ea typeface="+mn-ea"/>
                </a:endParaRPr>
              </a:p>
            </p:txBody>
          </p:sp>
          <p:sp>
            <p:nvSpPr>
              <p:cNvPr id="89" name="Rectangle 88"/>
              <p:cNvSpPr/>
              <p:nvPr/>
            </p:nvSpPr>
            <p:spPr bwMode="auto">
              <a:xfrm>
                <a:off x="975530" y="4521505"/>
                <a:ext cx="828000" cy="509251"/>
              </a:xfrm>
              <a:prstGeom prst="rect">
                <a:avLst/>
              </a:prstGeom>
              <a:solidFill>
                <a:schemeClr val="bg1"/>
              </a:solidFill>
              <a:ln w="3175">
                <a:solidFill>
                  <a:schemeClr val="accent2"/>
                </a:solidFill>
              </a:ln>
              <a:effectLst/>
              <a:ex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altLang="ko-KR" sz="800" b="0" dirty="0">
                    <a:solidFill>
                      <a:schemeClr val="tx1"/>
                    </a:solidFill>
                    <a:latin typeface="+mn-lt"/>
                    <a:ea typeface="+mn-ea"/>
                  </a:rPr>
                  <a:t>WAM </a:t>
                </a:r>
              </a:p>
              <a:p>
                <a:pPr algn="ctr"/>
                <a:r>
                  <a:rPr lang="fr-FR" altLang="ko-KR" sz="800" b="0" dirty="0">
                    <a:solidFill>
                      <a:schemeClr val="tx1"/>
                    </a:solidFill>
                    <a:latin typeface="+mn-lt"/>
                    <a:ea typeface="+mn-ea"/>
                  </a:rPr>
                  <a:t>Authentication Service</a:t>
                </a:r>
                <a:endParaRPr lang="en-US" altLang="ko-KR" sz="800" b="0" dirty="0">
                  <a:solidFill>
                    <a:schemeClr val="tx1"/>
                  </a:solidFill>
                  <a:latin typeface="+mn-lt"/>
                  <a:ea typeface="+mn-ea"/>
                </a:endParaRPr>
              </a:p>
            </p:txBody>
          </p:sp>
        </p:grpSp>
      </p:grpSp>
      <p:grpSp>
        <p:nvGrpSpPr>
          <p:cNvPr id="25" name="Group 24"/>
          <p:cNvGrpSpPr/>
          <p:nvPr/>
        </p:nvGrpSpPr>
        <p:grpSpPr>
          <a:xfrm>
            <a:off x="777000" y="1692263"/>
            <a:ext cx="4561810" cy="1994474"/>
            <a:chOff x="777000" y="1726062"/>
            <a:chExt cx="4561810" cy="1994474"/>
          </a:xfrm>
        </p:grpSpPr>
        <p:pic>
          <p:nvPicPr>
            <p:cNvPr id="9" name="Picture 8" descr="http://img.e-marketing.fr/Images/Breves/breve46576-0.JPG"/>
            <p:cNvPicPr>
              <a:picLocks noChangeAspect="1" noChangeArrowheads="1"/>
            </p:cNvPicPr>
            <p:nvPr/>
          </p:nvPicPr>
          <p:blipFill>
            <a:blip r:embed="rId2" cstate="screen">
              <a:clrChange>
                <a:clrFrom>
                  <a:srgbClr val="FFFFFF"/>
                </a:clrFrom>
                <a:clrTo>
                  <a:srgbClr val="FFFFFF">
                    <a:alpha val="0"/>
                  </a:srgbClr>
                </a:clrTo>
              </a:clrChange>
              <a:extLst>
                <a:ext uri="{28A0092B-C50C-407E-A947-70E740481C1C}">
                  <a14:useLocalDpi xmlns:a14="http://schemas.microsoft.com/office/drawing/2010/main"/>
                </a:ext>
              </a:extLst>
            </a:blip>
            <a:srcRect/>
            <a:stretch>
              <a:fillRect/>
            </a:stretch>
          </p:blipFill>
          <p:spPr bwMode="auto">
            <a:xfrm>
              <a:off x="2671834" y="3025937"/>
              <a:ext cx="772142" cy="694599"/>
            </a:xfrm>
            <a:prstGeom prst="rect">
              <a:avLst/>
            </a:prstGeom>
            <a:noFill/>
            <a:effectLst/>
            <a:extLst>
              <a:ext uri="{909E8E84-426E-40DD-AFC4-6F175D3DCCD1}">
                <a14:hiddenFill xmlns:a14="http://schemas.microsoft.com/office/drawing/2010/main">
                  <a:solidFill>
                    <a:srgbClr val="FFFFFF"/>
                  </a:solidFill>
                </a14:hiddenFill>
              </a:ext>
            </a:extLst>
          </p:spPr>
        </p:pic>
        <p:sp>
          <p:nvSpPr>
            <p:cNvPr id="10" name="Rectangle 9"/>
            <p:cNvSpPr/>
            <p:nvPr/>
          </p:nvSpPr>
          <p:spPr>
            <a:xfrm>
              <a:off x="2769364" y="2876689"/>
              <a:ext cx="577081" cy="138499"/>
            </a:xfrm>
            <a:prstGeom prst="rect">
              <a:avLst/>
            </a:prstGeom>
            <a:effectLst/>
          </p:spPr>
          <p:txBody>
            <a:bodyPr wrap="none" lIns="0" tIns="0" rIns="0" bIns="0" anchor="b">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fr-FR" sz="900" dirty="0" smtClean="0"/>
                <a:t>End-</a:t>
              </a:r>
              <a:r>
                <a:rPr lang="fr-FR" sz="900" dirty="0" err="1" smtClean="0"/>
                <a:t>Users</a:t>
              </a:r>
              <a:endParaRPr lang="en-US" sz="900" dirty="0"/>
            </a:p>
          </p:txBody>
        </p:sp>
        <p:sp>
          <p:nvSpPr>
            <p:cNvPr id="11" name="Rectangle 10"/>
            <p:cNvSpPr/>
            <p:nvPr/>
          </p:nvSpPr>
          <p:spPr bwMode="auto">
            <a:xfrm>
              <a:off x="3335535" y="1726062"/>
              <a:ext cx="2003275" cy="810376"/>
            </a:xfrm>
            <a:prstGeom prst="rect">
              <a:avLst/>
            </a:prstGeom>
            <a:solidFill>
              <a:srgbClr val="91C8EB">
                <a:lumMod val="20000"/>
                <a:lumOff val="80000"/>
              </a:srgbClr>
            </a:solidFill>
            <a:ln w="9525" cap="flat" cmpd="sng" algn="ctr">
              <a:solidFill>
                <a:schemeClr val="bg1">
                  <a:lumMod val="50000"/>
                </a:schemeClr>
              </a:solidFill>
              <a:prstDash val="solid"/>
              <a:round/>
              <a:headEnd type="none" w="med" len="med"/>
              <a:tailEnd type="none" w="med" len="med"/>
            </a:ln>
            <a:effectLst/>
            <a:extLst/>
          </p:spPr>
          <p:txBody>
            <a:bodyPr vert="horz" wrap="none" lIns="72000" tIns="36000" rIns="72000" bIns="36000" numCol="1" rtlCol="0" anchor="t" anchorCtr="0" compatLnSpc="1">
              <a:prstTxWarp prst="textNoShape">
                <a:avLst/>
              </a:prstTxWarp>
            </a:bodyPr>
            <a:lstStyle/>
            <a:p>
              <a:pPr defTabSz="912813" fontAlgn="auto">
                <a:spcBef>
                  <a:spcPts val="0"/>
                </a:spcBef>
                <a:spcAft>
                  <a:spcPts val="0"/>
                </a:spcAft>
              </a:pPr>
              <a:r>
                <a:rPr lang="fr-FR" altLang="ko-KR" kern="0" dirty="0">
                  <a:solidFill>
                    <a:srgbClr val="103184"/>
                  </a:solidFill>
                  <a:latin typeface="+mn-lt"/>
                  <a:ea typeface="MS PGothic" pitchFamily="34" charset="-128"/>
                  <a:cs typeface="Arial" panose="020B0604020202020204" pitchFamily="34" charset="0"/>
                </a:rPr>
                <a:t>SG RDC – AARO </a:t>
              </a:r>
              <a:r>
                <a:rPr lang="fr-FR" altLang="ko-KR" kern="0" dirty="0" err="1">
                  <a:solidFill>
                    <a:srgbClr val="103184"/>
                  </a:solidFill>
                  <a:latin typeface="+mn-lt"/>
                  <a:ea typeface="MS PGothic" pitchFamily="34" charset="-128"/>
                  <a:cs typeface="Arial" panose="020B0604020202020204" pitchFamily="34" charset="0"/>
                </a:rPr>
                <a:t>Shared</a:t>
              </a:r>
              <a:r>
                <a:rPr lang="fr-FR" altLang="ko-KR" kern="0" dirty="0">
                  <a:solidFill>
                    <a:srgbClr val="103184"/>
                  </a:solidFill>
                  <a:latin typeface="+mn-lt"/>
                  <a:ea typeface="MS PGothic" pitchFamily="34" charset="-128"/>
                  <a:cs typeface="Arial" panose="020B0604020202020204" pitchFamily="34" charset="0"/>
                </a:rPr>
                <a:t> Services </a:t>
              </a:r>
              <a:endParaRPr lang="en-US" altLang="ko-KR" kern="0" dirty="0">
                <a:solidFill>
                  <a:srgbClr val="103184"/>
                </a:solidFill>
                <a:latin typeface="+mn-lt"/>
                <a:ea typeface="MS PGothic" pitchFamily="34" charset="-128"/>
                <a:cs typeface="Arial" panose="020B0604020202020204" pitchFamily="34" charset="0"/>
              </a:endParaRPr>
            </a:p>
          </p:txBody>
        </p:sp>
        <p:cxnSp>
          <p:nvCxnSpPr>
            <p:cNvPr id="15" name="Connecteur en angle 18"/>
            <p:cNvCxnSpPr>
              <a:stCxn id="9" idx="3"/>
              <a:endCxn id="56" idx="2"/>
            </p:cNvCxnSpPr>
            <p:nvPr/>
          </p:nvCxnSpPr>
          <p:spPr>
            <a:xfrm flipV="1">
              <a:off x="3443976" y="2473506"/>
              <a:ext cx="1403974" cy="899731"/>
            </a:xfrm>
            <a:prstGeom prst="bentConnector2">
              <a:avLst/>
            </a:prstGeom>
            <a:ln>
              <a:tailEnd type="triangle"/>
            </a:ln>
            <a:effectLst/>
          </p:spPr>
          <p:style>
            <a:lnRef idx="2">
              <a:schemeClr val="accent1"/>
            </a:lnRef>
            <a:fillRef idx="0">
              <a:schemeClr val="accent1"/>
            </a:fillRef>
            <a:effectRef idx="1">
              <a:schemeClr val="accent1"/>
            </a:effectRef>
            <a:fontRef idx="minor">
              <a:schemeClr val="tx1"/>
            </a:fontRef>
          </p:style>
        </p:cxnSp>
        <p:sp>
          <p:nvSpPr>
            <p:cNvPr id="6" name="Rectangle 5"/>
            <p:cNvSpPr/>
            <p:nvPr/>
          </p:nvSpPr>
          <p:spPr bwMode="auto">
            <a:xfrm>
              <a:off x="777000" y="1726062"/>
              <a:ext cx="2003275" cy="810376"/>
            </a:xfrm>
            <a:prstGeom prst="rect">
              <a:avLst/>
            </a:prstGeom>
            <a:solidFill>
              <a:srgbClr val="91C8EB">
                <a:lumMod val="20000"/>
                <a:lumOff val="80000"/>
              </a:srgbClr>
            </a:solidFill>
            <a:ln w="9525" cap="flat" cmpd="sng" algn="ctr">
              <a:solidFill>
                <a:schemeClr val="bg1">
                  <a:lumMod val="50000"/>
                </a:schemeClr>
              </a:solidFill>
              <a:prstDash val="solid"/>
              <a:round/>
              <a:headEnd type="none" w="med" len="med"/>
              <a:tailEnd type="none" w="med" len="med"/>
            </a:ln>
            <a:effectLst/>
            <a:extLst/>
          </p:spPr>
          <p:txBody>
            <a:bodyPr vert="horz" wrap="none" lIns="72000" tIns="36000" rIns="72000" bIns="36000" numCol="1" rtlCol="0" anchor="t" anchorCtr="0" compatLnSpc="1">
              <a:prstTxWarp prst="textNoShape">
                <a:avLst/>
              </a:prstTxWarp>
            </a:bodyPr>
            <a:lstStyle/>
            <a:p>
              <a:pPr defTabSz="912813" fontAlgn="auto">
                <a:spcBef>
                  <a:spcPts val="0"/>
                </a:spcBef>
                <a:spcAft>
                  <a:spcPts val="0"/>
                </a:spcAft>
              </a:pPr>
              <a:r>
                <a:rPr lang="fr-FR" altLang="ko-KR" kern="0" dirty="0">
                  <a:solidFill>
                    <a:srgbClr val="103184"/>
                  </a:solidFill>
                  <a:latin typeface="+mn-lt"/>
                  <a:ea typeface="MS PGothic" pitchFamily="34" charset="-128"/>
                  <a:cs typeface="Arial" panose="020B0604020202020204" pitchFamily="34" charset="0"/>
                </a:rPr>
                <a:t>NEDC - </a:t>
              </a:r>
              <a:r>
                <a:rPr lang="en-US" altLang="ko-KR" kern="0" dirty="0">
                  <a:solidFill>
                    <a:srgbClr val="103184"/>
                  </a:solidFill>
                  <a:latin typeface="+mn-lt"/>
                  <a:ea typeface="MS PGothic" pitchFamily="34" charset="-128"/>
                  <a:cs typeface="Arial" panose="020B0604020202020204" pitchFamily="34" charset="0"/>
                </a:rPr>
                <a:t>WAM Shared Service</a:t>
              </a:r>
            </a:p>
          </p:txBody>
        </p:sp>
        <p:sp>
          <p:nvSpPr>
            <p:cNvPr id="23" name="Ellipse 35"/>
            <p:cNvSpPr/>
            <p:nvPr/>
          </p:nvSpPr>
          <p:spPr>
            <a:xfrm>
              <a:off x="4221368" y="3294195"/>
              <a:ext cx="158082" cy="158082"/>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fr-FR" sz="1000" dirty="0" smtClean="0">
                  <a:solidFill>
                    <a:schemeClr val="bg1"/>
                  </a:solidFill>
                </a:rPr>
                <a:t>1</a:t>
              </a:r>
              <a:endParaRPr lang="en-US" sz="1400" dirty="0">
                <a:solidFill>
                  <a:schemeClr val="bg1"/>
                </a:solidFill>
              </a:endParaRPr>
            </a:p>
          </p:txBody>
        </p:sp>
        <p:sp>
          <p:nvSpPr>
            <p:cNvPr id="26" name="Ellipse 39"/>
            <p:cNvSpPr/>
            <p:nvPr/>
          </p:nvSpPr>
          <p:spPr>
            <a:xfrm>
              <a:off x="4370746" y="3294195"/>
              <a:ext cx="158082" cy="158082"/>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fr-FR" sz="1000" dirty="0" smtClean="0">
                  <a:solidFill>
                    <a:schemeClr val="bg1"/>
                  </a:solidFill>
                </a:rPr>
                <a:t>4</a:t>
              </a:r>
              <a:endParaRPr lang="en-US" sz="1400" dirty="0">
                <a:solidFill>
                  <a:schemeClr val="bg1"/>
                </a:solidFill>
              </a:endParaRPr>
            </a:p>
          </p:txBody>
        </p:sp>
        <p:grpSp>
          <p:nvGrpSpPr>
            <p:cNvPr id="13" name="Group 12"/>
            <p:cNvGrpSpPr/>
            <p:nvPr/>
          </p:nvGrpSpPr>
          <p:grpSpPr>
            <a:xfrm>
              <a:off x="3412395" y="1962112"/>
              <a:ext cx="1849555" cy="511394"/>
              <a:chOff x="3534065" y="2054876"/>
              <a:chExt cx="1849555" cy="511394"/>
            </a:xfrm>
          </p:grpSpPr>
          <p:sp>
            <p:nvSpPr>
              <p:cNvPr id="56" name="Rectangle 55"/>
              <p:cNvSpPr/>
              <p:nvPr/>
            </p:nvSpPr>
            <p:spPr bwMode="auto">
              <a:xfrm>
                <a:off x="4555620" y="2057019"/>
                <a:ext cx="828000" cy="509251"/>
              </a:xfrm>
              <a:prstGeom prst="rect">
                <a:avLst/>
              </a:prstGeom>
              <a:solidFill>
                <a:schemeClr val="bg1"/>
              </a:solidFill>
              <a:ln w="3175">
                <a:solidFill>
                  <a:schemeClr val="accent2"/>
                </a:solidFill>
              </a:ln>
              <a:effectLst/>
              <a:ex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fr-FR" altLang="ko-KR" sz="800" b="0" dirty="0" smtClean="0">
                    <a:solidFill>
                      <a:schemeClr val="tx1"/>
                    </a:solidFill>
                    <a:latin typeface="+mn-lt"/>
                    <a:ea typeface="+mn-ea"/>
                  </a:rPr>
                  <a:t>FINEOS</a:t>
                </a:r>
                <a:br>
                  <a:rPr lang="fr-FR" altLang="ko-KR" sz="800" b="0" dirty="0" smtClean="0">
                    <a:solidFill>
                      <a:schemeClr val="tx1"/>
                    </a:solidFill>
                    <a:latin typeface="+mn-lt"/>
                    <a:ea typeface="+mn-ea"/>
                  </a:rPr>
                </a:br>
                <a:r>
                  <a:rPr lang="en-US" altLang="ko-KR" sz="800" b="0" dirty="0" smtClean="0">
                    <a:solidFill>
                      <a:schemeClr val="tx1"/>
                    </a:solidFill>
                    <a:latin typeface="+mn-lt"/>
                    <a:ea typeface="+mn-ea"/>
                  </a:rPr>
                  <a:t>Solution</a:t>
                </a:r>
                <a:endParaRPr lang="en-US" altLang="ko-KR" sz="800" b="0" dirty="0">
                  <a:solidFill>
                    <a:schemeClr val="tx1"/>
                  </a:solidFill>
                  <a:latin typeface="+mn-lt"/>
                  <a:ea typeface="+mn-ea"/>
                </a:endParaRPr>
              </a:p>
            </p:txBody>
          </p:sp>
          <p:sp>
            <p:nvSpPr>
              <p:cNvPr id="57" name="Rectangle 56"/>
              <p:cNvSpPr/>
              <p:nvPr/>
            </p:nvSpPr>
            <p:spPr bwMode="auto">
              <a:xfrm>
                <a:off x="3534065" y="2054876"/>
                <a:ext cx="828000" cy="509251"/>
              </a:xfrm>
              <a:prstGeom prst="rect">
                <a:avLst/>
              </a:prstGeom>
              <a:solidFill>
                <a:schemeClr val="bg1"/>
              </a:solidFill>
              <a:ln w="3175">
                <a:solidFill>
                  <a:schemeClr val="accent2"/>
                </a:solidFill>
              </a:ln>
              <a:effectLst/>
              <a:ex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fr-FR" altLang="ko-KR" sz="800" b="0" dirty="0">
                    <a:solidFill>
                      <a:schemeClr val="tx1"/>
                    </a:solidFill>
                    <a:latin typeface="+mn-lt"/>
                    <a:ea typeface="+mn-ea"/>
                  </a:rPr>
                  <a:t>FINEOS</a:t>
                </a:r>
              </a:p>
              <a:p>
                <a:pPr algn="ctr"/>
                <a:r>
                  <a:rPr lang="fr-FR" altLang="ko-KR" sz="800" b="0" dirty="0">
                    <a:solidFill>
                      <a:schemeClr val="tx1"/>
                    </a:solidFill>
                    <a:latin typeface="+mn-lt"/>
                    <a:ea typeface="+mn-ea"/>
                  </a:rPr>
                  <a:t>Authentication service</a:t>
                </a:r>
                <a:endParaRPr lang="en-US" altLang="ko-KR" sz="800" b="0" dirty="0">
                  <a:solidFill>
                    <a:schemeClr val="tx1"/>
                  </a:solidFill>
                  <a:latin typeface="+mn-lt"/>
                  <a:ea typeface="+mn-ea"/>
                </a:endParaRPr>
              </a:p>
            </p:txBody>
          </p:sp>
        </p:grpSp>
        <p:cxnSp>
          <p:nvCxnSpPr>
            <p:cNvPr id="16" name="Connecteur en angle 20"/>
            <p:cNvCxnSpPr>
              <a:stCxn id="9" idx="1"/>
              <a:endCxn id="67" idx="2"/>
            </p:cNvCxnSpPr>
            <p:nvPr/>
          </p:nvCxnSpPr>
          <p:spPr>
            <a:xfrm rot="10800000">
              <a:off x="2289416" y="2473507"/>
              <a:ext cx="382419" cy="899731"/>
            </a:xfrm>
            <a:prstGeom prst="bentConnector2">
              <a:avLst/>
            </a:prstGeom>
            <a:ln>
              <a:solidFill>
                <a:srgbClr val="FF1821"/>
              </a:solidFill>
              <a:tailEnd type="triangle"/>
            </a:ln>
            <a:effectLst/>
          </p:spPr>
          <p:style>
            <a:lnRef idx="2">
              <a:schemeClr val="accent1"/>
            </a:lnRef>
            <a:fillRef idx="0">
              <a:schemeClr val="accent1"/>
            </a:fillRef>
            <a:effectRef idx="1">
              <a:schemeClr val="accent1"/>
            </a:effectRef>
            <a:fontRef idx="minor">
              <a:schemeClr val="tx1"/>
            </a:fontRef>
          </p:style>
        </p:cxnSp>
        <p:sp>
          <p:nvSpPr>
            <p:cNvPr id="22" name="ZoneTexte 34"/>
            <p:cNvSpPr txBox="1"/>
            <p:nvPr/>
          </p:nvSpPr>
          <p:spPr>
            <a:xfrm>
              <a:off x="2737304" y="1921098"/>
              <a:ext cx="641201" cy="492443"/>
            </a:xfrm>
            <a:prstGeom prst="rect">
              <a:avLst/>
            </a:prstGeom>
            <a:noFill/>
            <a:effectLst/>
          </p:spPr>
          <p:txBody>
            <a:bodyPr wrap="none" lIns="0" tIns="0" rIns="0" bIns="0" rtlCol="0">
              <a:sp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fr-FR" sz="800" b="0" dirty="0">
                  <a:solidFill>
                    <a:srgbClr val="FF0000"/>
                  </a:solidFill>
                  <a:cs typeface="Arial" pitchFamily="34" charset="0"/>
                </a:rPr>
                <a:t>[User </a:t>
              </a:r>
              <a:r>
                <a:rPr lang="fr-FR" sz="800" b="0" dirty="0" smtClean="0">
                  <a:solidFill>
                    <a:srgbClr val="FF0000"/>
                  </a:solidFill>
                  <a:cs typeface="Arial" pitchFamily="34" charset="0"/>
                </a:rPr>
                <a:t>ID]</a:t>
              </a:r>
            </a:p>
            <a:p>
              <a:pPr algn="ctr"/>
              <a:r>
                <a:rPr lang="fr-FR" sz="800" b="0" dirty="0" smtClean="0">
                  <a:solidFill>
                    <a:srgbClr val="FF0000"/>
                  </a:solidFill>
                  <a:cs typeface="Arial" pitchFamily="34" charset="0"/>
                </a:rPr>
                <a:t>[User Groups]</a:t>
              </a:r>
            </a:p>
            <a:p>
              <a:pPr algn="ctr"/>
              <a:endParaRPr lang="fr-FR" sz="800" b="0" dirty="0" smtClean="0">
                <a:solidFill>
                  <a:srgbClr val="FF0000"/>
                </a:solidFill>
                <a:cs typeface="Arial" pitchFamily="34" charset="0"/>
              </a:endParaRPr>
            </a:p>
            <a:p>
              <a:pPr algn="ctr"/>
              <a:r>
                <a:rPr lang="fr-FR" sz="800" b="0" dirty="0" smtClean="0">
                  <a:solidFill>
                    <a:srgbClr val="FF0000"/>
                  </a:solidFill>
                  <a:cs typeface="Arial" pitchFamily="34" charset="0"/>
                </a:rPr>
                <a:t>Headers</a:t>
              </a:r>
              <a:endParaRPr lang="en-US" sz="800" b="0" dirty="0" smtClean="0">
                <a:solidFill>
                  <a:srgbClr val="FF0000"/>
                </a:solidFill>
                <a:cs typeface="Arial" pitchFamily="34" charset="0"/>
              </a:endParaRPr>
            </a:p>
          </p:txBody>
        </p:sp>
        <p:cxnSp>
          <p:nvCxnSpPr>
            <p:cNvPr id="17" name="Connecteur en angle 22"/>
            <p:cNvCxnSpPr>
              <a:stCxn id="67" idx="3"/>
              <a:endCxn id="57" idx="1"/>
            </p:cNvCxnSpPr>
            <p:nvPr/>
          </p:nvCxnSpPr>
          <p:spPr>
            <a:xfrm flipV="1">
              <a:off x="2703415" y="2216738"/>
              <a:ext cx="708980" cy="2143"/>
            </a:xfrm>
            <a:prstGeom prst="straightConnector1">
              <a:avLst/>
            </a:prstGeom>
            <a:ln>
              <a:solidFill>
                <a:srgbClr val="FF1821"/>
              </a:solidFill>
              <a:tailEnd type="triangle"/>
            </a:ln>
            <a:effectLst/>
          </p:spPr>
          <p:style>
            <a:lnRef idx="2">
              <a:schemeClr val="accent1"/>
            </a:lnRef>
            <a:fillRef idx="0">
              <a:schemeClr val="accent1"/>
            </a:fillRef>
            <a:effectRef idx="1">
              <a:schemeClr val="accent1"/>
            </a:effectRef>
            <a:fontRef idx="minor">
              <a:schemeClr val="tx1"/>
            </a:fontRef>
          </p:style>
        </p:cxnSp>
        <p:sp>
          <p:nvSpPr>
            <p:cNvPr id="24" name="Ellipse 37"/>
            <p:cNvSpPr/>
            <p:nvPr/>
          </p:nvSpPr>
          <p:spPr>
            <a:xfrm>
              <a:off x="3378329" y="1919895"/>
              <a:ext cx="158082" cy="158082"/>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fr-FR" sz="1000" dirty="0" smtClean="0">
                  <a:solidFill>
                    <a:schemeClr val="bg1"/>
                  </a:solidFill>
                </a:rPr>
                <a:t>3</a:t>
              </a:r>
              <a:endParaRPr lang="en-US" sz="1400" dirty="0">
                <a:solidFill>
                  <a:schemeClr val="bg1"/>
                </a:solidFill>
              </a:endParaRPr>
            </a:p>
          </p:txBody>
        </p:sp>
        <p:cxnSp>
          <p:nvCxnSpPr>
            <p:cNvPr id="69" name="Connecteur en angle 29"/>
            <p:cNvCxnSpPr>
              <a:stCxn id="67" idx="1"/>
              <a:endCxn id="68" idx="3"/>
            </p:cNvCxnSpPr>
            <p:nvPr/>
          </p:nvCxnSpPr>
          <p:spPr>
            <a:xfrm flipH="1" flipV="1">
              <a:off x="1681860" y="2216738"/>
              <a:ext cx="193555" cy="2143"/>
            </a:xfrm>
            <a:prstGeom prst="straightConnector1">
              <a:avLst/>
            </a:prstGeom>
            <a:ln>
              <a:solidFill>
                <a:srgbClr val="FF1821"/>
              </a:solidFill>
              <a:tailEnd type="triangle"/>
            </a:ln>
            <a:effectLst/>
          </p:spPr>
          <p:style>
            <a:lnRef idx="2">
              <a:schemeClr val="accent1"/>
            </a:lnRef>
            <a:fillRef idx="0">
              <a:schemeClr val="accent1"/>
            </a:fillRef>
            <a:effectRef idx="1">
              <a:schemeClr val="accent1"/>
            </a:effectRef>
            <a:fontRef idx="minor">
              <a:schemeClr val="tx1"/>
            </a:fontRef>
          </p:style>
        </p:cxnSp>
        <p:grpSp>
          <p:nvGrpSpPr>
            <p:cNvPr id="12" name="Group 11"/>
            <p:cNvGrpSpPr/>
            <p:nvPr/>
          </p:nvGrpSpPr>
          <p:grpSpPr>
            <a:xfrm>
              <a:off x="853860" y="1962112"/>
              <a:ext cx="1849555" cy="511394"/>
              <a:chOff x="975530" y="2054876"/>
              <a:chExt cx="1849555" cy="511394"/>
            </a:xfrm>
          </p:grpSpPr>
          <p:sp>
            <p:nvSpPr>
              <p:cNvPr id="67" name="Rectangle 66"/>
              <p:cNvSpPr/>
              <p:nvPr/>
            </p:nvSpPr>
            <p:spPr bwMode="auto">
              <a:xfrm>
                <a:off x="1997085" y="2057019"/>
                <a:ext cx="828000" cy="509251"/>
              </a:xfrm>
              <a:prstGeom prst="rect">
                <a:avLst/>
              </a:prstGeom>
              <a:solidFill>
                <a:schemeClr val="bg1"/>
              </a:solidFill>
              <a:ln w="3175">
                <a:solidFill>
                  <a:schemeClr val="accent2"/>
                </a:solidFill>
              </a:ln>
              <a:effectLst/>
              <a:ex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altLang="ko-KR" sz="800" b="0" dirty="0">
                    <a:solidFill>
                      <a:schemeClr val="tx1"/>
                    </a:solidFill>
                    <a:latin typeface="+mn-lt"/>
                    <a:ea typeface="+mn-ea"/>
                  </a:rPr>
                  <a:t>WAM </a:t>
                </a:r>
              </a:p>
              <a:p>
                <a:pPr algn="ctr"/>
                <a:r>
                  <a:rPr lang="en-US" altLang="ko-KR" sz="800" b="0" dirty="0">
                    <a:solidFill>
                      <a:schemeClr val="tx1"/>
                    </a:solidFill>
                    <a:latin typeface="+mn-lt"/>
                    <a:ea typeface="+mn-ea"/>
                  </a:rPr>
                  <a:t>Reverse Proxy</a:t>
                </a:r>
              </a:p>
            </p:txBody>
          </p:sp>
          <p:sp>
            <p:nvSpPr>
              <p:cNvPr id="68" name="Rectangle 67"/>
              <p:cNvSpPr/>
              <p:nvPr/>
            </p:nvSpPr>
            <p:spPr bwMode="auto">
              <a:xfrm>
                <a:off x="975530" y="2054876"/>
                <a:ext cx="828000" cy="509251"/>
              </a:xfrm>
              <a:prstGeom prst="rect">
                <a:avLst/>
              </a:prstGeom>
              <a:solidFill>
                <a:schemeClr val="bg1"/>
              </a:solidFill>
              <a:ln w="3175">
                <a:solidFill>
                  <a:schemeClr val="accent2"/>
                </a:solidFill>
              </a:ln>
              <a:effectLst/>
              <a:ex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altLang="ko-KR" sz="800" b="0" dirty="0">
                    <a:solidFill>
                      <a:schemeClr val="tx1"/>
                    </a:solidFill>
                    <a:latin typeface="+mn-lt"/>
                    <a:ea typeface="+mn-ea"/>
                  </a:rPr>
                  <a:t>WAM </a:t>
                </a:r>
              </a:p>
              <a:p>
                <a:pPr algn="ctr"/>
                <a:r>
                  <a:rPr lang="fr-FR" altLang="ko-KR" sz="800" b="0" dirty="0">
                    <a:solidFill>
                      <a:schemeClr val="tx1"/>
                    </a:solidFill>
                    <a:latin typeface="+mn-lt"/>
                    <a:ea typeface="+mn-ea"/>
                  </a:rPr>
                  <a:t>Authentication Service</a:t>
                </a:r>
                <a:endParaRPr lang="en-US" altLang="ko-KR" sz="800" b="0" dirty="0">
                  <a:solidFill>
                    <a:schemeClr val="tx1"/>
                  </a:solidFill>
                  <a:latin typeface="+mn-lt"/>
                  <a:ea typeface="+mn-ea"/>
                </a:endParaRPr>
              </a:p>
            </p:txBody>
          </p:sp>
          <p:sp>
            <p:nvSpPr>
              <p:cNvPr id="79" name="Ellipse 38"/>
              <p:cNvSpPr/>
              <p:nvPr/>
            </p:nvSpPr>
            <p:spPr>
              <a:xfrm>
                <a:off x="1821266" y="2097326"/>
                <a:ext cx="158082" cy="158082"/>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fr-FR" sz="1000" dirty="0" smtClean="0">
                    <a:solidFill>
                      <a:schemeClr val="bg1"/>
                    </a:solidFill>
                  </a:rPr>
                  <a:t>2</a:t>
                </a:r>
                <a:endParaRPr lang="en-US" sz="1400" dirty="0">
                  <a:solidFill>
                    <a:schemeClr val="bg1"/>
                  </a:solidFill>
                </a:endParaRPr>
              </a:p>
            </p:txBody>
          </p:sp>
        </p:grpSp>
      </p:grpSp>
    </p:spTree>
    <p:extLst>
      <p:ext uri="{BB962C8B-B14F-4D97-AF65-F5344CB8AC3E}">
        <p14:creationId xmlns:p14="http://schemas.microsoft.com/office/powerpoint/2010/main" val="19803876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smtClean="0"/>
              <a:t>Security </a:t>
            </a:r>
            <a:r>
              <a:rPr lang="en-US" altLang="ko-KR" dirty="0"/>
              <a:t>Vertical</a:t>
            </a:r>
            <a:endParaRPr lang="ko-KR" altLang="en-US" dirty="0"/>
          </a:p>
        </p:txBody>
      </p:sp>
      <p:sp>
        <p:nvSpPr>
          <p:cNvPr id="4" name="Text Placeholder 3"/>
          <p:cNvSpPr>
            <a:spLocks noGrp="1"/>
          </p:cNvSpPr>
          <p:nvPr>
            <p:ph type="body" sz="quarter" idx="13"/>
          </p:nvPr>
        </p:nvSpPr>
        <p:spPr>
          <a:solidFill>
            <a:schemeClr val="bg1">
              <a:lumMod val="95000"/>
            </a:schemeClr>
          </a:solidFill>
          <a:ln>
            <a:noFill/>
          </a:ln>
          <a:effectLst>
            <a:outerShdw blurRad="50800" dist="38100" dir="2700000" algn="tl" rotWithShape="0">
              <a:prstClr val="black">
                <a:alpha val="40000"/>
              </a:prstClr>
            </a:outerShdw>
          </a:effectLst>
        </p:spPr>
        <p:txBody>
          <a:bodyPr vert="horz" lIns="72000" tIns="46800" rIns="72000" bIns="46800" rtlCol="0" anchor="t">
            <a:spAutoFit/>
          </a:bodyPr>
          <a:lstStyle/>
          <a:p>
            <a:pPr marL="0" indent="0">
              <a:buNone/>
            </a:pPr>
            <a:r>
              <a:rPr lang="en-US" altLang="ko-KR" dirty="0"/>
              <a:t>Data Security and Protection</a:t>
            </a:r>
          </a:p>
        </p:txBody>
      </p:sp>
      <p:sp>
        <p:nvSpPr>
          <p:cNvPr id="3" name="Slide Number Placeholder 2"/>
          <p:cNvSpPr>
            <a:spLocks noGrp="1"/>
          </p:cNvSpPr>
          <p:nvPr>
            <p:ph type="sldNum" sz="quarter" idx="4"/>
          </p:nvPr>
        </p:nvSpPr>
        <p:spPr/>
        <p:txBody>
          <a:bodyPr/>
          <a:lstStyle/>
          <a:p>
            <a:fld id="{3801209A-EBCB-4229-9A21-B7869465F47A}" type="slidenum">
              <a:rPr lang="en-US" altLang="ko-KR" smtClean="0">
                <a:latin typeface="+mj-lt"/>
              </a:rPr>
              <a:pPr/>
              <a:t>45</a:t>
            </a:fld>
            <a:r>
              <a:rPr lang="en-US" altLang="ko-KR" smtClean="0">
                <a:latin typeface="+mj-lt"/>
              </a:rPr>
              <a:t> </a:t>
            </a:r>
            <a:endParaRPr lang="ko-KR" altLang="en-US" dirty="0">
              <a:latin typeface="+mj-lt"/>
            </a:endParaRPr>
          </a:p>
        </p:txBody>
      </p:sp>
      <p:sp>
        <p:nvSpPr>
          <p:cNvPr id="18" name="Rectangle 17"/>
          <p:cNvSpPr/>
          <p:nvPr/>
        </p:nvSpPr>
        <p:spPr>
          <a:xfrm>
            <a:off x="777000" y="1244374"/>
            <a:ext cx="1997315" cy="1139659"/>
          </a:xfrm>
          <a:prstGeom prst="rect">
            <a:avLst/>
          </a:prstGeom>
          <a:solidFill>
            <a:schemeClr val="accent1"/>
          </a:solid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smtClean="0"/>
              <a:t>Application</a:t>
            </a:r>
            <a:endParaRPr lang="en-US" sz="1400" b="1" dirty="0"/>
          </a:p>
        </p:txBody>
      </p:sp>
      <p:sp>
        <p:nvSpPr>
          <p:cNvPr id="19" name="Rectangle 18"/>
          <p:cNvSpPr/>
          <p:nvPr/>
        </p:nvSpPr>
        <p:spPr>
          <a:xfrm>
            <a:off x="777000" y="2570947"/>
            <a:ext cx="1997315" cy="1139659"/>
          </a:xfrm>
          <a:prstGeom prst="rect">
            <a:avLst/>
          </a:prstGeom>
          <a:solidFill>
            <a:schemeClr val="accent1"/>
          </a:solid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smtClean="0"/>
              <a:t>Network</a:t>
            </a:r>
            <a:endParaRPr lang="en-US" sz="1400" b="1" dirty="0"/>
          </a:p>
        </p:txBody>
      </p:sp>
      <p:sp>
        <p:nvSpPr>
          <p:cNvPr id="20" name="Rectangle 19"/>
          <p:cNvSpPr/>
          <p:nvPr/>
        </p:nvSpPr>
        <p:spPr>
          <a:xfrm>
            <a:off x="777000" y="3897520"/>
            <a:ext cx="1997315" cy="1139659"/>
          </a:xfrm>
          <a:prstGeom prst="rect">
            <a:avLst/>
          </a:prstGeom>
          <a:solidFill>
            <a:schemeClr val="accent1"/>
          </a:solid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smtClean="0"/>
              <a:t>Infrastructure</a:t>
            </a:r>
            <a:endParaRPr lang="en-US" sz="1400" b="1" dirty="0"/>
          </a:p>
        </p:txBody>
      </p:sp>
      <p:sp>
        <p:nvSpPr>
          <p:cNvPr id="21" name="Rectangle 20"/>
          <p:cNvSpPr/>
          <p:nvPr/>
        </p:nvSpPr>
        <p:spPr>
          <a:xfrm>
            <a:off x="777000" y="5224092"/>
            <a:ext cx="1997315" cy="1139659"/>
          </a:xfrm>
          <a:prstGeom prst="rect">
            <a:avLst/>
          </a:prstGeom>
          <a:solidFill>
            <a:schemeClr val="accent1"/>
          </a:solid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400" b="1" dirty="0" smtClean="0"/>
              <a:t>Database</a:t>
            </a:r>
            <a:endParaRPr lang="en-US" sz="1400" b="1" dirty="0"/>
          </a:p>
        </p:txBody>
      </p:sp>
      <p:sp>
        <p:nvSpPr>
          <p:cNvPr id="22" name="Rectangle 21"/>
          <p:cNvSpPr/>
          <p:nvPr/>
        </p:nvSpPr>
        <p:spPr>
          <a:xfrm>
            <a:off x="2774314" y="1244374"/>
            <a:ext cx="6354685" cy="1139659"/>
          </a:xfrm>
          <a:prstGeom prst="rect">
            <a:avLst/>
          </a:prstGeom>
          <a:solidFill>
            <a:schemeClr val="bg1"/>
          </a:solid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171450" indent="-171450">
              <a:buFont typeface="Arial" panose="020B0604020202020204" pitchFamily="34" charset="0"/>
              <a:buChar char="•"/>
            </a:pPr>
            <a:r>
              <a:rPr lang="en-US" sz="1200" dirty="0" smtClean="0">
                <a:solidFill>
                  <a:schemeClr val="tx1"/>
                </a:solidFill>
              </a:rPr>
              <a:t>Access control is implemented to restrict access to FINEOS – authorization and authentication with connection to GIR and SiteMinder</a:t>
            </a:r>
          </a:p>
          <a:p>
            <a:pPr marL="171450" indent="-171450">
              <a:buFont typeface="Arial" panose="020B0604020202020204" pitchFamily="34" charset="0"/>
              <a:buChar char="•"/>
            </a:pPr>
            <a:r>
              <a:rPr lang="en-US" sz="1200" dirty="0" smtClean="0">
                <a:solidFill>
                  <a:schemeClr val="tx1"/>
                </a:solidFill>
              </a:rPr>
              <a:t>Profile and permission is set up within </a:t>
            </a:r>
            <a:r>
              <a:rPr lang="en-US" altLang="ko-KR" sz="1200" dirty="0" smtClean="0">
                <a:solidFill>
                  <a:schemeClr val="tx1"/>
                </a:solidFill>
              </a:rPr>
              <a:t>FINEOS (</a:t>
            </a:r>
            <a:r>
              <a:rPr lang="en-US" sz="1200" dirty="0" smtClean="0">
                <a:solidFill>
                  <a:schemeClr val="tx1"/>
                </a:solidFill>
              </a:rPr>
              <a:t>e.g. entity level, user group (or department) level, secured actions &amp; security groups)</a:t>
            </a:r>
          </a:p>
          <a:p>
            <a:pPr marL="171450" indent="-171450">
              <a:buFont typeface="Arial" panose="020B0604020202020204" pitchFamily="34" charset="0"/>
              <a:buChar char="•"/>
            </a:pPr>
            <a:r>
              <a:rPr lang="en-US" altLang="ko-KR" sz="1200" dirty="0" smtClean="0">
                <a:solidFill>
                  <a:schemeClr val="tx1"/>
                </a:solidFill>
              </a:rPr>
              <a:t>FINEOS </a:t>
            </a:r>
            <a:r>
              <a:rPr lang="en-US" sz="1200" dirty="0" smtClean="0">
                <a:solidFill>
                  <a:schemeClr val="tx1"/>
                </a:solidFill>
              </a:rPr>
              <a:t>will only be accessed by internal AXA staff via the AXA Asia intranet</a:t>
            </a:r>
          </a:p>
        </p:txBody>
      </p:sp>
      <p:sp>
        <p:nvSpPr>
          <p:cNvPr id="23" name="Rectangle 22"/>
          <p:cNvSpPr/>
          <p:nvPr/>
        </p:nvSpPr>
        <p:spPr>
          <a:xfrm>
            <a:off x="2774315" y="2570946"/>
            <a:ext cx="6354685" cy="1139659"/>
          </a:xfrm>
          <a:prstGeom prst="rect">
            <a:avLst/>
          </a:prstGeom>
          <a:solidFill>
            <a:schemeClr val="bg1"/>
          </a:solid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171450" indent="-171450">
              <a:buFont typeface="Arial" panose="020B0604020202020204" pitchFamily="34" charset="0"/>
              <a:buChar char="•"/>
            </a:pPr>
            <a:r>
              <a:rPr lang="en-US" sz="1200" dirty="0" smtClean="0">
                <a:solidFill>
                  <a:schemeClr val="tx1"/>
                </a:solidFill>
              </a:rPr>
              <a:t>ESG is set up to safeguard AXA’s internal systems for integration and data in transit to / from external system</a:t>
            </a:r>
          </a:p>
          <a:p>
            <a:pPr marL="171450" indent="-171450">
              <a:buFont typeface="Arial" panose="020B0604020202020204" pitchFamily="34" charset="0"/>
              <a:buChar char="•"/>
            </a:pPr>
            <a:r>
              <a:rPr lang="en-US" sz="1200" dirty="0" smtClean="0">
                <a:solidFill>
                  <a:schemeClr val="tx1"/>
                </a:solidFill>
              </a:rPr>
              <a:t>3 tiers architecture is designed to ensure network segregation to external and internal access to data</a:t>
            </a:r>
          </a:p>
          <a:p>
            <a:pPr marL="171450" indent="-171450">
              <a:buFont typeface="Arial" panose="020B0604020202020204" pitchFamily="34" charset="0"/>
              <a:buChar char="•"/>
            </a:pPr>
            <a:r>
              <a:rPr lang="en-US" sz="1200" dirty="0" smtClean="0">
                <a:solidFill>
                  <a:schemeClr val="tx1"/>
                </a:solidFill>
              </a:rPr>
              <a:t>Web Application Firewall is setup to protect </a:t>
            </a:r>
            <a:r>
              <a:rPr lang="en-US" altLang="ko-KR" sz="1200" dirty="0" smtClean="0">
                <a:solidFill>
                  <a:schemeClr val="tx1"/>
                </a:solidFill>
              </a:rPr>
              <a:t>FINEOS </a:t>
            </a:r>
            <a:r>
              <a:rPr lang="en-US" sz="1200" dirty="0" smtClean="0">
                <a:solidFill>
                  <a:schemeClr val="tx1"/>
                </a:solidFill>
              </a:rPr>
              <a:t>access from the local entities</a:t>
            </a:r>
            <a:r>
              <a:rPr lang="en-US" sz="1200" dirty="0" smtClean="0">
                <a:solidFill>
                  <a:srgbClr val="FF0000"/>
                </a:solidFill>
              </a:rPr>
              <a:t> </a:t>
            </a:r>
          </a:p>
        </p:txBody>
      </p:sp>
      <p:sp>
        <p:nvSpPr>
          <p:cNvPr id="24" name="Rectangle 23"/>
          <p:cNvSpPr/>
          <p:nvPr/>
        </p:nvSpPr>
        <p:spPr>
          <a:xfrm>
            <a:off x="2774314" y="3897520"/>
            <a:ext cx="6354685" cy="1139659"/>
          </a:xfrm>
          <a:prstGeom prst="rect">
            <a:avLst/>
          </a:prstGeom>
          <a:solidFill>
            <a:schemeClr val="bg1"/>
          </a:solid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171450" indent="-171450">
              <a:buFont typeface="Arial" panose="020B0604020202020204" pitchFamily="34" charset="0"/>
              <a:buChar char="•"/>
            </a:pPr>
            <a:r>
              <a:rPr lang="en-US" sz="1200" dirty="0" smtClean="0">
                <a:solidFill>
                  <a:schemeClr val="tx1"/>
                </a:solidFill>
              </a:rPr>
              <a:t>Separation of application instance per country within the </a:t>
            </a:r>
            <a:r>
              <a:rPr lang="en-US" sz="1200" dirty="0" err="1" smtClean="0">
                <a:solidFill>
                  <a:schemeClr val="tx1"/>
                </a:solidFill>
              </a:rPr>
              <a:t>Jboss</a:t>
            </a:r>
            <a:r>
              <a:rPr lang="en-US" sz="1200" dirty="0" smtClean="0">
                <a:solidFill>
                  <a:schemeClr val="tx1"/>
                </a:solidFill>
              </a:rPr>
              <a:t> VM</a:t>
            </a:r>
          </a:p>
          <a:p>
            <a:pPr marL="171450" indent="-171450">
              <a:buFont typeface="Arial" panose="020B0604020202020204" pitchFamily="34" charset="0"/>
              <a:buChar char="•"/>
            </a:pPr>
            <a:r>
              <a:rPr lang="en-US" sz="1200" dirty="0" smtClean="0">
                <a:solidFill>
                  <a:schemeClr val="tx1"/>
                </a:solidFill>
              </a:rPr>
              <a:t>Separation of database instance per </a:t>
            </a:r>
            <a:r>
              <a:rPr lang="en-US" altLang="ko-KR" sz="1200" dirty="0">
                <a:solidFill>
                  <a:schemeClr val="tx1"/>
                </a:solidFill>
              </a:rPr>
              <a:t>country</a:t>
            </a:r>
            <a:r>
              <a:rPr lang="en-US" sz="1200" dirty="0" smtClean="0">
                <a:solidFill>
                  <a:schemeClr val="tx1"/>
                </a:solidFill>
              </a:rPr>
              <a:t> i.e. 6 </a:t>
            </a:r>
            <a:r>
              <a:rPr lang="en-US" sz="1200" dirty="0">
                <a:solidFill>
                  <a:schemeClr val="tx1"/>
                </a:solidFill>
              </a:rPr>
              <a:t>O</a:t>
            </a:r>
            <a:r>
              <a:rPr lang="en-US" sz="1200" dirty="0" smtClean="0">
                <a:solidFill>
                  <a:schemeClr val="tx1"/>
                </a:solidFill>
              </a:rPr>
              <a:t>racle Database VM</a:t>
            </a:r>
          </a:p>
        </p:txBody>
      </p:sp>
      <p:sp>
        <p:nvSpPr>
          <p:cNvPr id="25" name="Rectangle 24"/>
          <p:cNvSpPr/>
          <p:nvPr/>
        </p:nvSpPr>
        <p:spPr>
          <a:xfrm>
            <a:off x="2774315" y="5224091"/>
            <a:ext cx="6354685" cy="1139659"/>
          </a:xfrm>
          <a:prstGeom prst="rect">
            <a:avLst/>
          </a:prstGeom>
          <a:solidFill>
            <a:schemeClr val="bg1"/>
          </a:solid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marL="171450" indent="-171450">
              <a:buFont typeface="Arial" panose="020B0604020202020204" pitchFamily="34" charset="0"/>
              <a:buChar char="•"/>
            </a:pPr>
            <a:r>
              <a:rPr lang="en-US" sz="1200" dirty="0" smtClean="0">
                <a:solidFill>
                  <a:schemeClr val="tx1"/>
                </a:solidFill>
              </a:rPr>
              <a:t>Data at rest is encrypted at database table level (Oracle database)</a:t>
            </a:r>
          </a:p>
          <a:p>
            <a:pPr marL="171450" indent="-171450">
              <a:buFont typeface="Arial" panose="020B0604020202020204" pitchFamily="34" charset="0"/>
              <a:buChar char="•"/>
            </a:pPr>
            <a:r>
              <a:rPr lang="en-US" sz="1200" dirty="0" smtClean="0">
                <a:solidFill>
                  <a:schemeClr val="tx1"/>
                </a:solidFill>
              </a:rPr>
              <a:t>Physical and logical database schema is implemented to ensure compliance to country specific regulation requirement</a:t>
            </a:r>
          </a:p>
          <a:p>
            <a:pPr marL="171450" indent="-171450">
              <a:buFont typeface="Arial" panose="020B0604020202020204" pitchFamily="34" charset="0"/>
              <a:buChar char="•"/>
            </a:pPr>
            <a:r>
              <a:rPr lang="en-US" sz="1200" dirty="0" smtClean="0">
                <a:solidFill>
                  <a:schemeClr val="tx1"/>
                </a:solidFill>
              </a:rPr>
              <a:t>Oracle TDE is applied to encrypt data</a:t>
            </a:r>
          </a:p>
        </p:txBody>
      </p:sp>
    </p:spTree>
    <p:extLst>
      <p:ext uri="{BB962C8B-B14F-4D97-AF65-F5344CB8AC3E}">
        <p14:creationId xmlns:p14="http://schemas.microsoft.com/office/powerpoint/2010/main" val="30661919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Rounded Rectangle 104"/>
          <p:cNvSpPr/>
          <p:nvPr/>
        </p:nvSpPr>
        <p:spPr bwMode="auto">
          <a:xfrm>
            <a:off x="1877087" y="3668808"/>
            <a:ext cx="3565770" cy="520369"/>
          </a:xfrm>
          <a:prstGeom prst="roundRect">
            <a:avLst>
              <a:gd name="adj" fmla="val 887"/>
            </a:avLst>
          </a:prstGeom>
          <a:solidFill>
            <a:schemeClr val="tx2">
              <a:lumMod val="10000"/>
              <a:lumOff val="90000"/>
            </a:schemeClr>
          </a:solidFill>
          <a:ln w="19050" cap="flat" cmpd="sng" algn="ctr">
            <a:solidFill>
              <a:schemeClr val="tx2"/>
            </a:solidFill>
            <a:prstDash val="solid"/>
            <a:round/>
            <a:headEnd type="none" w="med" len="med"/>
            <a:tailEnd type="none" w="med" len="med"/>
          </a:ln>
          <a:effectLst/>
        </p:spPr>
        <p:txBody>
          <a:bodyPr vert="horz" wrap="none" lIns="54000" tIns="36000" rIns="54000" bIns="36000" numCol="1" rtlCol="0" anchor="t" anchorCtr="0" compatLnSpc="1">
            <a:prstTxWarp prst="textNoShape">
              <a:avLst/>
            </a:prstTxWarp>
          </a:bodyPr>
          <a:lstStyle/>
          <a:p>
            <a:r>
              <a:rPr lang="en-US" dirty="0">
                <a:solidFill>
                  <a:schemeClr val="accent2">
                    <a:lumMod val="50000"/>
                  </a:schemeClr>
                </a:solidFill>
                <a:latin typeface="+mn-lt"/>
                <a:ea typeface="+mn-ea"/>
                <a:cs typeface="Arial" pitchFamily="34" charset="0"/>
              </a:rPr>
              <a:t>EIP</a:t>
            </a:r>
          </a:p>
        </p:txBody>
      </p:sp>
      <p:sp>
        <p:nvSpPr>
          <p:cNvPr id="66" name="Rectangle 65"/>
          <p:cNvSpPr/>
          <p:nvPr/>
        </p:nvSpPr>
        <p:spPr>
          <a:xfrm>
            <a:off x="1877087" y="2526203"/>
            <a:ext cx="3565770" cy="888134"/>
          </a:xfrm>
          <a:prstGeom prst="rect">
            <a:avLst/>
          </a:prstGeom>
          <a:solidFill>
            <a:schemeClr val="accent1">
              <a:lumMod val="20000"/>
              <a:lumOff val="80000"/>
            </a:schemeClr>
          </a:solidFill>
          <a:ln w="28575" cap="flat" cmpd="sng" algn="ctr">
            <a:solidFill>
              <a:srgbClr val="7030A0"/>
            </a:solidFill>
            <a:prstDash val="solid"/>
            <a:round/>
            <a:headEnd type="none" w="med" len="med"/>
            <a:tailEnd type="none" w="med" len="med"/>
          </a:ln>
          <a:effectLst/>
        </p:spPr>
        <p:txBody>
          <a:bodyPr vert="horz" wrap="none" lIns="54000" tIns="36000" rIns="54000" bIns="36000" numCol="1" rtlCol="0" anchor="t" anchorCtr="0" compatLnSpc="1">
            <a:prstTxWarp prst="textNoShape">
              <a:avLst/>
            </a:prstTxWarp>
          </a:bodyPr>
          <a:lstStyle/>
          <a:p>
            <a:r>
              <a:rPr lang="en-US" altLang="ko-KR" dirty="0">
                <a:solidFill>
                  <a:schemeClr val="accent2">
                    <a:lumMod val="50000"/>
                  </a:schemeClr>
                </a:solidFill>
                <a:latin typeface="+mn-lt"/>
                <a:ea typeface="+mn-ea"/>
                <a:cs typeface="Arial" pitchFamily="34" charset="0"/>
              </a:rPr>
              <a:t>FINEOS</a:t>
            </a:r>
          </a:p>
        </p:txBody>
      </p:sp>
      <p:sp>
        <p:nvSpPr>
          <p:cNvPr id="67" name="Rectangle 66"/>
          <p:cNvSpPr/>
          <p:nvPr/>
        </p:nvSpPr>
        <p:spPr>
          <a:xfrm>
            <a:off x="2685117" y="2621453"/>
            <a:ext cx="849064" cy="309068"/>
          </a:xfrm>
          <a:prstGeom prst="rect">
            <a:avLst/>
          </a:prstGeom>
          <a:solidFill>
            <a:schemeClr val="bg1"/>
          </a:solidFill>
          <a:ln w="3175">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lIns="36000" tIns="18000" rIns="36000" bIns="18000" rtlCol="0" anchor="ctr"/>
          <a:lstStyle/>
          <a:p>
            <a:pPr algn="ctr"/>
            <a:r>
              <a:rPr lang="en-US" sz="800" dirty="0" smtClean="0">
                <a:solidFill>
                  <a:schemeClr val="tx1"/>
                </a:solidFill>
              </a:rPr>
              <a:t>User</a:t>
            </a:r>
            <a:endParaRPr lang="en-US" sz="800" dirty="0">
              <a:solidFill>
                <a:schemeClr val="tx1"/>
              </a:solidFill>
            </a:endParaRPr>
          </a:p>
        </p:txBody>
      </p:sp>
      <p:sp>
        <p:nvSpPr>
          <p:cNvPr id="68" name="Rectangle 67"/>
          <p:cNvSpPr/>
          <p:nvPr/>
        </p:nvSpPr>
        <p:spPr>
          <a:xfrm>
            <a:off x="2685117" y="3010018"/>
            <a:ext cx="849064" cy="309068"/>
          </a:xfrm>
          <a:prstGeom prst="rect">
            <a:avLst/>
          </a:prstGeom>
          <a:solidFill>
            <a:schemeClr val="bg1"/>
          </a:solidFill>
          <a:ln w="3175">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lIns="36000" tIns="18000" rIns="36000" bIns="18000" rtlCol="0" anchor="ctr"/>
          <a:lstStyle/>
          <a:p>
            <a:pPr algn="ctr"/>
            <a:r>
              <a:rPr lang="en-US" sz="800" dirty="0" smtClean="0">
                <a:solidFill>
                  <a:schemeClr val="tx1"/>
                </a:solidFill>
              </a:rPr>
              <a:t>User Group</a:t>
            </a:r>
            <a:endParaRPr lang="en-US" sz="800" dirty="0">
              <a:solidFill>
                <a:schemeClr val="tx1"/>
              </a:solidFill>
            </a:endParaRPr>
          </a:p>
        </p:txBody>
      </p:sp>
      <p:sp>
        <p:nvSpPr>
          <p:cNvPr id="88" name="Rectangle 87"/>
          <p:cNvSpPr/>
          <p:nvPr/>
        </p:nvSpPr>
        <p:spPr>
          <a:xfrm>
            <a:off x="4067890" y="2621453"/>
            <a:ext cx="849064" cy="309068"/>
          </a:xfrm>
          <a:prstGeom prst="rect">
            <a:avLst/>
          </a:prstGeom>
          <a:solidFill>
            <a:schemeClr val="bg1"/>
          </a:solidFill>
          <a:ln w="3175">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lIns="36000" tIns="18000" rIns="36000" bIns="18000" rtlCol="0" anchor="ctr"/>
          <a:lstStyle/>
          <a:p>
            <a:pPr algn="ctr"/>
            <a:r>
              <a:rPr lang="en-US" sz="800" dirty="0">
                <a:solidFill>
                  <a:schemeClr val="tx1"/>
                </a:solidFill>
              </a:rPr>
              <a:t>Department</a:t>
            </a:r>
          </a:p>
        </p:txBody>
      </p:sp>
      <p:sp>
        <p:nvSpPr>
          <p:cNvPr id="89" name="Rectangle 88"/>
          <p:cNvSpPr/>
          <p:nvPr/>
        </p:nvSpPr>
        <p:spPr>
          <a:xfrm>
            <a:off x="4067890" y="3010018"/>
            <a:ext cx="849064" cy="309068"/>
          </a:xfrm>
          <a:prstGeom prst="rect">
            <a:avLst/>
          </a:prstGeom>
          <a:solidFill>
            <a:schemeClr val="bg1"/>
          </a:solidFill>
          <a:ln w="3175">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lIns="36000" tIns="18000" rIns="36000" bIns="18000" rtlCol="0" anchor="ctr"/>
          <a:lstStyle/>
          <a:p>
            <a:pPr algn="ctr"/>
            <a:r>
              <a:rPr lang="en-US" sz="800" dirty="0">
                <a:solidFill>
                  <a:schemeClr val="tx1"/>
                </a:solidFill>
              </a:rPr>
              <a:t>Security Group</a:t>
            </a:r>
          </a:p>
        </p:txBody>
      </p:sp>
      <p:cxnSp>
        <p:nvCxnSpPr>
          <p:cNvPr id="96" name="Straight Arrow Connector 58"/>
          <p:cNvCxnSpPr>
            <a:stCxn id="88" idx="1"/>
            <a:endCxn id="67" idx="3"/>
          </p:cNvCxnSpPr>
          <p:nvPr/>
        </p:nvCxnSpPr>
        <p:spPr>
          <a:xfrm flipH="1">
            <a:off x="3534181" y="2775987"/>
            <a:ext cx="533709" cy="0"/>
          </a:xfrm>
          <a:prstGeom prst="straightConnector1">
            <a:avLst/>
          </a:prstGeom>
          <a:ln w="9525">
            <a:solidFill>
              <a:schemeClr val="accent2"/>
            </a:solidFill>
            <a:prstDash val="dash"/>
            <a:tailEnd type="triangle"/>
          </a:ln>
          <a:effectLst>
            <a:outerShdw blurRad="50800" dist="38100" dir="2700000" algn="tl"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cxnSp>
        <p:nvCxnSpPr>
          <p:cNvPr id="99" name="Straight Arrow Connector 58"/>
          <p:cNvCxnSpPr>
            <a:stCxn id="89" idx="1"/>
            <a:endCxn id="67" idx="3"/>
          </p:cNvCxnSpPr>
          <p:nvPr/>
        </p:nvCxnSpPr>
        <p:spPr>
          <a:xfrm flipH="1" flipV="1">
            <a:off x="3534181" y="2775987"/>
            <a:ext cx="533709" cy="388565"/>
          </a:xfrm>
          <a:prstGeom prst="straightConnector1">
            <a:avLst/>
          </a:prstGeom>
          <a:ln w="9525">
            <a:solidFill>
              <a:schemeClr val="accent2"/>
            </a:solidFill>
            <a:prstDash val="dash"/>
            <a:tailEnd type="triangle"/>
          </a:ln>
          <a:effectLst>
            <a:outerShdw blurRad="50800" dist="38100" dir="2700000" algn="tl"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sp>
        <p:nvSpPr>
          <p:cNvPr id="159" name="Rounded Rectangle 158"/>
          <p:cNvSpPr/>
          <p:nvPr/>
        </p:nvSpPr>
        <p:spPr bwMode="auto">
          <a:xfrm>
            <a:off x="1877087" y="5159416"/>
            <a:ext cx="593889" cy="432000"/>
          </a:xfrm>
          <a:prstGeom prst="roundRect">
            <a:avLst>
              <a:gd name="adj" fmla="val 887"/>
            </a:avLst>
          </a:prstGeom>
          <a:solidFill>
            <a:schemeClr val="bg1">
              <a:lumMod val="85000"/>
            </a:schemeClr>
          </a:solidFill>
          <a:ln w="9525" cap="flat" cmpd="sng" algn="ctr">
            <a:solidFill>
              <a:schemeClr val="bg1">
                <a:lumMod val="50000"/>
              </a:schemeClr>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a:r>
              <a:rPr lang="en-US" sz="800" dirty="0" smtClean="0">
                <a:solidFill>
                  <a:schemeClr val="tx1"/>
                </a:solidFill>
                <a:latin typeface="+mn-lt"/>
                <a:ea typeface="+mn-ea"/>
                <a:cs typeface="Arial" pitchFamily="34" charset="0"/>
              </a:rPr>
              <a:t>Policy</a:t>
            </a:r>
            <a:br>
              <a:rPr lang="en-US" sz="800" dirty="0" smtClean="0">
                <a:solidFill>
                  <a:schemeClr val="tx1"/>
                </a:solidFill>
                <a:latin typeface="+mn-lt"/>
                <a:ea typeface="+mn-ea"/>
                <a:cs typeface="Arial" pitchFamily="34" charset="0"/>
              </a:rPr>
            </a:br>
            <a:r>
              <a:rPr lang="en-US" sz="800" dirty="0" smtClean="0">
                <a:solidFill>
                  <a:schemeClr val="tx1"/>
                </a:solidFill>
                <a:latin typeface="+mn-lt"/>
                <a:ea typeface="+mn-ea"/>
                <a:cs typeface="Arial" pitchFamily="34" charset="0"/>
              </a:rPr>
              <a:t>Admin</a:t>
            </a:r>
            <a:endParaRPr lang="en-US" sz="800" dirty="0">
              <a:solidFill>
                <a:schemeClr val="tx1"/>
              </a:solidFill>
              <a:latin typeface="+mn-lt"/>
              <a:ea typeface="+mn-ea"/>
              <a:cs typeface="Arial" pitchFamily="34" charset="0"/>
            </a:endParaRPr>
          </a:p>
        </p:txBody>
      </p:sp>
      <p:sp>
        <p:nvSpPr>
          <p:cNvPr id="162" name="Rounded Rectangle 161"/>
          <p:cNvSpPr/>
          <p:nvPr/>
        </p:nvSpPr>
        <p:spPr bwMode="auto">
          <a:xfrm>
            <a:off x="2620057" y="5159416"/>
            <a:ext cx="593889" cy="432000"/>
          </a:xfrm>
          <a:prstGeom prst="roundRect">
            <a:avLst>
              <a:gd name="adj" fmla="val 887"/>
            </a:avLst>
          </a:prstGeom>
          <a:solidFill>
            <a:schemeClr val="bg1">
              <a:lumMod val="85000"/>
            </a:schemeClr>
          </a:solidFill>
          <a:ln w="9525" cap="flat" cmpd="sng" algn="ctr">
            <a:solidFill>
              <a:schemeClr val="bg1">
                <a:lumMod val="50000"/>
              </a:schemeClr>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a:r>
              <a:rPr lang="en-US" sz="800" dirty="0" smtClean="0">
                <a:solidFill>
                  <a:schemeClr val="tx1"/>
                </a:solidFill>
                <a:latin typeface="+mn-lt"/>
                <a:ea typeface="+mn-ea"/>
                <a:cs typeface="Arial" pitchFamily="34" charset="0"/>
              </a:rPr>
              <a:t>Output Mgmt.</a:t>
            </a:r>
          </a:p>
        </p:txBody>
      </p:sp>
      <p:sp>
        <p:nvSpPr>
          <p:cNvPr id="163" name="Rounded Rectangle 162"/>
          <p:cNvSpPr/>
          <p:nvPr/>
        </p:nvSpPr>
        <p:spPr bwMode="auto">
          <a:xfrm>
            <a:off x="3363027" y="5159416"/>
            <a:ext cx="593889" cy="432000"/>
          </a:xfrm>
          <a:prstGeom prst="roundRect">
            <a:avLst>
              <a:gd name="adj" fmla="val 887"/>
            </a:avLst>
          </a:prstGeom>
          <a:solidFill>
            <a:schemeClr val="bg1">
              <a:lumMod val="85000"/>
            </a:schemeClr>
          </a:solidFill>
          <a:ln w="9525" cap="flat" cmpd="sng" algn="ctr">
            <a:solidFill>
              <a:schemeClr val="bg1">
                <a:lumMod val="50000"/>
              </a:schemeClr>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a:r>
              <a:rPr lang="en-US" sz="800" dirty="0" smtClean="0">
                <a:solidFill>
                  <a:schemeClr val="tx1"/>
                </a:solidFill>
                <a:latin typeface="+mn-lt"/>
                <a:ea typeface="+mn-ea"/>
                <a:cs typeface="Arial" pitchFamily="34" charset="0"/>
              </a:rPr>
              <a:t>Content Mgmt.</a:t>
            </a:r>
          </a:p>
        </p:txBody>
      </p:sp>
      <p:sp>
        <p:nvSpPr>
          <p:cNvPr id="164" name="Flowchart: Magnetic Disk 163"/>
          <p:cNvSpPr/>
          <p:nvPr/>
        </p:nvSpPr>
        <p:spPr bwMode="auto">
          <a:xfrm>
            <a:off x="1875161" y="4475850"/>
            <a:ext cx="593889" cy="432000"/>
          </a:xfrm>
          <a:prstGeom prst="flowChartMagneticDisk">
            <a:avLst/>
          </a:prstGeom>
          <a:solidFill>
            <a:schemeClr val="bg1">
              <a:lumMod val="85000"/>
            </a:schemeClr>
          </a:solidFill>
          <a:ln w="9525" cap="flat" cmpd="sng" algn="ctr">
            <a:solidFill>
              <a:schemeClr val="bg1">
                <a:lumMod val="5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a:r>
              <a:rPr lang="en-US" sz="800" dirty="0">
                <a:solidFill>
                  <a:schemeClr val="tx1"/>
                </a:solidFill>
                <a:latin typeface="+mn-lt"/>
                <a:ea typeface="+mn-ea"/>
                <a:cs typeface="Arial" pitchFamily="34" charset="0"/>
              </a:rPr>
              <a:t>Core </a:t>
            </a:r>
            <a:r>
              <a:rPr lang="en-US" sz="800" dirty="0" smtClean="0">
                <a:solidFill>
                  <a:schemeClr val="tx1"/>
                </a:solidFill>
                <a:latin typeface="+mn-lt"/>
                <a:ea typeface="+mn-ea"/>
                <a:cs typeface="Arial" pitchFamily="34" charset="0"/>
              </a:rPr>
              <a:t>DB</a:t>
            </a:r>
            <a:br>
              <a:rPr lang="en-US" sz="800" dirty="0" smtClean="0">
                <a:solidFill>
                  <a:schemeClr val="tx1"/>
                </a:solidFill>
                <a:latin typeface="+mn-lt"/>
                <a:ea typeface="+mn-ea"/>
                <a:cs typeface="Arial" pitchFamily="34" charset="0"/>
              </a:rPr>
            </a:br>
            <a:r>
              <a:rPr lang="en-US" sz="800" dirty="0" smtClean="0">
                <a:solidFill>
                  <a:schemeClr val="tx1"/>
                </a:solidFill>
                <a:latin typeface="+mn-lt"/>
                <a:ea typeface="+mn-ea"/>
                <a:cs typeface="Arial" pitchFamily="34" charset="0"/>
              </a:rPr>
              <a:t>&amp; MDM</a:t>
            </a:r>
            <a:endParaRPr lang="en-US" sz="800" dirty="0">
              <a:solidFill>
                <a:schemeClr val="tx1"/>
              </a:solidFill>
              <a:latin typeface="+mn-lt"/>
              <a:ea typeface="+mn-ea"/>
              <a:cs typeface="Arial" pitchFamily="34" charset="0"/>
            </a:endParaRPr>
          </a:p>
        </p:txBody>
      </p:sp>
      <p:sp>
        <p:nvSpPr>
          <p:cNvPr id="165" name="Rounded Rectangle 164"/>
          <p:cNvSpPr/>
          <p:nvPr/>
        </p:nvSpPr>
        <p:spPr bwMode="auto">
          <a:xfrm>
            <a:off x="3363027" y="5842983"/>
            <a:ext cx="593889" cy="432000"/>
          </a:xfrm>
          <a:prstGeom prst="roundRect">
            <a:avLst>
              <a:gd name="adj" fmla="val 887"/>
            </a:avLst>
          </a:prstGeom>
          <a:solidFill>
            <a:schemeClr val="bg1">
              <a:lumMod val="95000"/>
            </a:schemeClr>
          </a:solidFill>
          <a:ln w="9525" cap="flat" cmpd="sng" algn="ctr">
            <a:solidFill>
              <a:schemeClr val="bg1">
                <a:lumMod val="50000"/>
              </a:schemeClr>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a:r>
              <a:rPr lang="en-US" sz="800" dirty="0" smtClean="0">
                <a:solidFill>
                  <a:schemeClr val="bg1">
                    <a:lumMod val="50000"/>
                  </a:schemeClr>
                </a:solidFill>
                <a:latin typeface="+mn-lt"/>
                <a:ea typeface="+mn-ea"/>
                <a:cs typeface="Arial" pitchFamily="34" charset="0"/>
              </a:rPr>
              <a:t>Input</a:t>
            </a:r>
            <a:br>
              <a:rPr lang="en-US" sz="800" dirty="0" smtClean="0">
                <a:solidFill>
                  <a:schemeClr val="bg1">
                    <a:lumMod val="50000"/>
                  </a:schemeClr>
                </a:solidFill>
                <a:latin typeface="+mn-lt"/>
                <a:ea typeface="+mn-ea"/>
                <a:cs typeface="Arial" pitchFamily="34" charset="0"/>
              </a:rPr>
            </a:br>
            <a:r>
              <a:rPr lang="en-US" sz="800" dirty="0" smtClean="0">
                <a:solidFill>
                  <a:schemeClr val="bg1">
                    <a:lumMod val="50000"/>
                  </a:schemeClr>
                </a:solidFill>
                <a:latin typeface="+mn-lt"/>
                <a:ea typeface="+mn-ea"/>
                <a:cs typeface="Arial" pitchFamily="34" charset="0"/>
              </a:rPr>
              <a:t>Mgmt.</a:t>
            </a:r>
          </a:p>
        </p:txBody>
      </p:sp>
      <p:sp>
        <p:nvSpPr>
          <p:cNvPr id="167" name="Rounded Rectangle 166"/>
          <p:cNvSpPr/>
          <p:nvPr/>
        </p:nvSpPr>
        <p:spPr bwMode="auto">
          <a:xfrm>
            <a:off x="4105997" y="5159416"/>
            <a:ext cx="593889" cy="432000"/>
          </a:xfrm>
          <a:prstGeom prst="roundRect">
            <a:avLst>
              <a:gd name="adj" fmla="val 887"/>
            </a:avLst>
          </a:prstGeom>
          <a:solidFill>
            <a:schemeClr val="bg1">
              <a:lumMod val="85000"/>
            </a:schemeClr>
          </a:solidFill>
          <a:ln w="9525" cap="flat" cmpd="sng" algn="ctr">
            <a:solidFill>
              <a:schemeClr val="bg1">
                <a:lumMod val="50000"/>
              </a:schemeClr>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a:r>
              <a:rPr lang="en-US" sz="800" dirty="0" smtClean="0">
                <a:solidFill>
                  <a:schemeClr val="tx1"/>
                </a:solidFill>
                <a:latin typeface="+mn-lt"/>
                <a:ea typeface="+mn-ea"/>
                <a:cs typeface="Arial" pitchFamily="34" charset="0"/>
              </a:rPr>
              <a:t>Email/SMS</a:t>
            </a:r>
            <a:br>
              <a:rPr lang="en-US" sz="800" dirty="0" smtClean="0">
                <a:solidFill>
                  <a:schemeClr val="tx1"/>
                </a:solidFill>
                <a:latin typeface="+mn-lt"/>
                <a:ea typeface="+mn-ea"/>
                <a:cs typeface="Arial" pitchFamily="34" charset="0"/>
              </a:rPr>
            </a:br>
            <a:r>
              <a:rPr lang="en-US" sz="800" dirty="0" smtClean="0">
                <a:solidFill>
                  <a:schemeClr val="tx1"/>
                </a:solidFill>
                <a:latin typeface="+mn-lt"/>
                <a:ea typeface="+mn-ea"/>
                <a:cs typeface="Arial" pitchFamily="34" charset="0"/>
              </a:rPr>
              <a:t>Gateway</a:t>
            </a:r>
            <a:endParaRPr lang="en-US" sz="800" dirty="0">
              <a:solidFill>
                <a:schemeClr val="tx1"/>
              </a:solidFill>
              <a:latin typeface="+mn-lt"/>
              <a:ea typeface="+mn-ea"/>
              <a:cs typeface="Arial" pitchFamily="34" charset="0"/>
            </a:endParaRPr>
          </a:p>
        </p:txBody>
      </p:sp>
      <p:sp>
        <p:nvSpPr>
          <p:cNvPr id="318" name="Rounded Rectangle 317"/>
          <p:cNvSpPr/>
          <p:nvPr/>
        </p:nvSpPr>
        <p:spPr bwMode="auto">
          <a:xfrm>
            <a:off x="4848968" y="5159416"/>
            <a:ext cx="593889" cy="432000"/>
          </a:xfrm>
          <a:prstGeom prst="roundRect">
            <a:avLst>
              <a:gd name="adj" fmla="val 887"/>
            </a:avLst>
          </a:prstGeom>
          <a:solidFill>
            <a:schemeClr val="bg1">
              <a:lumMod val="85000"/>
            </a:schemeClr>
          </a:solidFill>
          <a:ln w="9525" cap="flat" cmpd="sng" algn="ctr">
            <a:solidFill>
              <a:schemeClr val="bg1">
                <a:lumMod val="50000"/>
              </a:schemeClr>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a:r>
              <a:rPr lang="en-US" sz="800" dirty="0" smtClean="0">
                <a:solidFill>
                  <a:schemeClr val="tx1"/>
                </a:solidFill>
                <a:latin typeface="+mn-lt"/>
                <a:ea typeface="+mn-ea"/>
                <a:cs typeface="Arial" pitchFamily="34" charset="0"/>
              </a:rPr>
              <a:t>Payment</a:t>
            </a:r>
            <a:br>
              <a:rPr lang="en-US" sz="800" dirty="0" smtClean="0">
                <a:solidFill>
                  <a:schemeClr val="tx1"/>
                </a:solidFill>
                <a:latin typeface="+mn-lt"/>
                <a:ea typeface="+mn-ea"/>
                <a:cs typeface="Arial" pitchFamily="34" charset="0"/>
              </a:rPr>
            </a:br>
            <a:r>
              <a:rPr lang="en-US" sz="800" dirty="0" smtClean="0">
                <a:solidFill>
                  <a:schemeClr val="tx1"/>
                </a:solidFill>
                <a:latin typeface="+mn-lt"/>
                <a:ea typeface="+mn-ea"/>
                <a:cs typeface="Arial" pitchFamily="34" charset="0"/>
              </a:rPr>
              <a:t>Gateway</a:t>
            </a:r>
            <a:endParaRPr lang="en-US" sz="800" dirty="0">
              <a:solidFill>
                <a:schemeClr val="tx1"/>
              </a:solidFill>
              <a:latin typeface="+mn-lt"/>
              <a:ea typeface="+mn-ea"/>
              <a:cs typeface="Arial" pitchFamily="34" charset="0"/>
            </a:endParaRPr>
          </a:p>
        </p:txBody>
      </p:sp>
      <p:sp>
        <p:nvSpPr>
          <p:cNvPr id="373" name="Rounded Rectangle 372"/>
          <p:cNvSpPr/>
          <p:nvPr/>
        </p:nvSpPr>
        <p:spPr bwMode="auto">
          <a:xfrm>
            <a:off x="2620057" y="5842983"/>
            <a:ext cx="593889" cy="432000"/>
          </a:xfrm>
          <a:prstGeom prst="roundRect">
            <a:avLst>
              <a:gd name="adj" fmla="val 887"/>
            </a:avLst>
          </a:prstGeom>
          <a:solidFill>
            <a:schemeClr val="bg1">
              <a:lumMod val="95000"/>
            </a:schemeClr>
          </a:solidFill>
          <a:ln w="9525" cap="flat" cmpd="sng" algn="ctr">
            <a:solidFill>
              <a:schemeClr val="bg1">
                <a:lumMod val="50000"/>
              </a:schemeClr>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a:r>
              <a:rPr lang="en-US" sz="800" dirty="0" smtClean="0">
                <a:solidFill>
                  <a:schemeClr val="bg1">
                    <a:lumMod val="50000"/>
                  </a:schemeClr>
                </a:solidFill>
                <a:latin typeface="+mn-lt"/>
                <a:ea typeface="+mn-ea"/>
                <a:cs typeface="Arial" pitchFamily="34" charset="0"/>
              </a:rPr>
              <a:t>G/L</a:t>
            </a:r>
            <a:endParaRPr lang="en-US" sz="800" dirty="0">
              <a:solidFill>
                <a:schemeClr val="bg1">
                  <a:lumMod val="50000"/>
                </a:schemeClr>
              </a:solidFill>
              <a:latin typeface="+mn-lt"/>
              <a:ea typeface="+mn-ea"/>
              <a:cs typeface="Arial" pitchFamily="34" charset="0"/>
            </a:endParaRPr>
          </a:p>
        </p:txBody>
      </p:sp>
      <p:sp>
        <p:nvSpPr>
          <p:cNvPr id="408" name="Flowchart: Magnetic Disk 407"/>
          <p:cNvSpPr/>
          <p:nvPr/>
        </p:nvSpPr>
        <p:spPr bwMode="auto">
          <a:xfrm>
            <a:off x="1877087" y="5842983"/>
            <a:ext cx="593889" cy="432000"/>
          </a:xfrm>
          <a:prstGeom prst="flowChartMagneticDisk">
            <a:avLst/>
          </a:prstGeom>
          <a:solidFill>
            <a:schemeClr val="bg1">
              <a:lumMod val="95000"/>
            </a:schemeClr>
          </a:solidFill>
          <a:ln w="9525" cap="flat" cmpd="sng" algn="ctr">
            <a:solidFill>
              <a:schemeClr val="bg1">
                <a:lumMod val="50000"/>
              </a:schemeClr>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algn="ctr"/>
            <a:r>
              <a:rPr lang="en-US" sz="800" dirty="0" smtClean="0">
                <a:solidFill>
                  <a:schemeClr val="bg1">
                    <a:lumMod val="50000"/>
                  </a:schemeClr>
                </a:solidFill>
                <a:latin typeface="+mn-lt"/>
                <a:ea typeface="+mn-ea"/>
                <a:cs typeface="Arial" pitchFamily="34" charset="0"/>
              </a:rPr>
              <a:t>Report DB</a:t>
            </a:r>
            <a:endParaRPr lang="en-US" sz="800" dirty="0">
              <a:solidFill>
                <a:schemeClr val="bg1">
                  <a:lumMod val="50000"/>
                </a:schemeClr>
              </a:solidFill>
              <a:latin typeface="+mn-lt"/>
              <a:ea typeface="+mn-ea"/>
              <a:cs typeface="Arial" pitchFamily="34" charset="0"/>
            </a:endParaRPr>
          </a:p>
        </p:txBody>
      </p:sp>
      <p:sp>
        <p:nvSpPr>
          <p:cNvPr id="157" name="TextBox 156"/>
          <p:cNvSpPr txBox="1"/>
          <p:nvPr/>
        </p:nvSpPr>
        <p:spPr>
          <a:xfrm>
            <a:off x="5711687" y="3675079"/>
            <a:ext cx="3418026" cy="507831"/>
          </a:xfrm>
          <a:prstGeom prst="rect">
            <a:avLst/>
          </a:prstGeom>
          <a:noFill/>
        </p:spPr>
        <p:txBody>
          <a:bodyPr wrap="square" lIns="0" tIns="0" rIns="0" bIns="0" rtlCol="0" anchor="ctr">
            <a:spAutoFit/>
          </a:bodyPr>
          <a:lstStyle>
            <a:defPPr>
              <a:defRPr lang="fr-FR"/>
            </a:defPPr>
            <a:lvl1pPr marL="228600" indent="-228600">
              <a:spcAft>
                <a:spcPts val="400"/>
              </a:spcAft>
              <a:buFont typeface="+mj-lt"/>
              <a:buAutoNum type="arabicPeriod"/>
              <a:defRPr sz="1000" b="0">
                <a:solidFill>
                  <a:schemeClr val="tx1"/>
                </a:solidFill>
                <a:latin typeface="Arial" pitchFamily="34" charset="0"/>
                <a:cs typeface="Arial" pitchFamily="34" charset="0"/>
              </a:defRPr>
            </a:lvl1pPr>
          </a:lstStyle>
          <a:p>
            <a:r>
              <a:rPr lang="en-US" altLang="ko-KR" sz="1100" dirty="0"/>
              <a:t>GIR information regarding the user will be passed on through EIP but no security actions are required upon entrance of or within the EIP layer</a:t>
            </a:r>
          </a:p>
        </p:txBody>
      </p:sp>
      <p:sp>
        <p:nvSpPr>
          <p:cNvPr id="32" name="Pentagon 31"/>
          <p:cNvSpPr/>
          <p:nvPr/>
        </p:nvSpPr>
        <p:spPr>
          <a:xfrm>
            <a:off x="777000" y="3608395"/>
            <a:ext cx="900000" cy="641194"/>
          </a:xfrm>
          <a:prstGeom prst="rect">
            <a:avLst/>
          </a:prstGeom>
          <a:solidFill>
            <a:schemeClr val="bg1">
              <a:lumMod val="50000"/>
            </a:schemeClr>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vert="horz" rtlCol="0" anchor="ctr"/>
          <a:lstStyle/>
          <a:p>
            <a:pPr algn="ctr"/>
            <a:r>
              <a:rPr lang="en-US" altLang="ko-KR" sz="1100" dirty="0" smtClean="0">
                <a:solidFill>
                  <a:schemeClr val="bg1"/>
                </a:solidFill>
              </a:rPr>
              <a:t>EIP</a:t>
            </a:r>
            <a:endParaRPr lang="ko-KR" altLang="en-US" sz="1100" dirty="0">
              <a:solidFill>
                <a:schemeClr val="bg1"/>
              </a:solidFill>
            </a:endParaRPr>
          </a:p>
        </p:txBody>
      </p:sp>
      <p:sp>
        <p:nvSpPr>
          <p:cNvPr id="2" name="Title 1"/>
          <p:cNvSpPr>
            <a:spLocks noGrp="1"/>
          </p:cNvSpPr>
          <p:nvPr>
            <p:ph type="title"/>
          </p:nvPr>
        </p:nvSpPr>
        <p:spPr/>
        <p:txBody>
          <a:bodyPr/>
          <a:lstStyle/>
          <a:p>
            <a:r>
              <a:rPr lang="en-US" altLang="ko-KR" dirty="0"/>
              <a:t>Security Vertical</a:t>
            </a:r>
            <a:endParaRPr lang="ko-KR" altLang="en-US" dirty="0"/>
          </a:p>
        </p:txBody>
      </p:sp>
      <p:sp>
        <p:nvSpPr>
          <p:cNvPr id="3" name="Text Placeholder 2"/>
          <p:cNvSpPr>
            <a:spLocks noGrp="1"/>
          </p:cNvSpPr>
          <p:nvPr>
            <p:ph type="body" sz="quarter" idx="13"/>
          </p:nvPr>
        </p:nvSpPr>
        <p:spPr>
          <a:xfrm>
            <a:off x="777000" y="819403"/>
            <a:ext cx="8352000" cy="279180"/>
          </a:xfrm>
        </p:spPr>
        <p:txBody>
          <a:bodyPr/>
          <a:lstStyle/>
          <a:p>
            <a:pPr marL="0" indent="0">
              <a:buNone/>
            </a:pPr>
            <a:r>
              <a:rPr lang="en-US" altLang="ko-KR" dirty="0" smtClean="0"/>
              <a:t>End-to-End Security on Claim User Journey</a:t>
            </a:r>
            <a:endParaRPr lang="ko-KR" altLang="en-US" dirty="0"/>
          </a:p>
        </p:txBody>
      </p:sp>
      <p:sp>
        <p:nvSpPr>
          <p:cNvPr id="4" name="Slide Number Placeholder 3"/>
          <p:cNvSpPr>
            <a:spLocks noGrp="1"/>
          </p:cNvSpPr>
          <p:nvPr>
            <p:ph type="sldNum" sz="quarter" idx="4"/>
          </p:nvPr>
        </p:nvSpPr>
        <p:spPr/>
        <p:txBody>
          <a:bodyPr/>
          <a:lstStyle/>
          <a:p>
            <a:fld id="{3801209A-EBCB-4229-9A21-B7869465F47A}" type="slidenum">
              <a:rPr lang="en-US" altLang="ko-KR" smtClean="0"/>
              <a:pPr/>
              <a:t>46</a:t>
            </a:fld>
            <a:r>
              <a:rPr lang="en-US" altLang="ko-KR" smtClean="0"/>
              <a:t> </a:t>
            </a:r>
            <a:endParaRPr lang="ko-KR" altLang="en-US" dirty="0"/>
          </a:p>
        </p:txBody>
      </p:sp>
      <p:cxnSp>
        <p:nvCxnSpPr>
          <p:cNvPr id="36" name="Straight Connector 35"/>
          <p:cNvCxnSpPr/>
          <p:nvPr/>
        </p:nvCxnSpPr>
        <p:spPr>
          <a:xfrm>
            <a:off x="777000" y="2414570"/>
            <a:ext cx="8352000" cy="0"/>
          </a:xfrm>
          <a:prstGeom prst="line">
            <a:avLst/>
          </a:prstGeom>
          <a:ln w="9525">
            <a:solidFill>
              <a:schemeClr val="bg1">
                <a:lumMod val="50000"/>
              </a:schemeClr>
            </a:solidFill>
            <a:prstDash val="dash"/>
          </a:ln>
          <a:effectLst/>
        </p:spPr>
        <p:style>
          <a:lnRef idx="2">
            <a:schemeClr val="accent1"/>
          </a:lnRef>
          <a:fillRef idx="0">
            <a:schemeClr val="accent1"/>
          </a:fillRef>
          <a:effectRef idx="1">
            <a:schemeClr val="accent1"/>
          </a:effectRef>
          <a:fontRef idx="minor">
            <a:schemeClr val="tx1"/>
          </a:fontRef>
        </p:style>
      </p:cxnSp>
      <p:cxnSp>
        <p:nvCxnSpPr>
          <p:cNvPr id="37" name="Straight Connector 36"/>
          <p:cNvCxnSpPr/>
          <p:nvPr/>
        </p:nvCxnSpPr>
        <p:spPr>
          <a:xfrm>
            <a:off x="777000" y="3525971"/>
            <a:ext cx="8352000" cy="0"/>
          </a:xfrm>
          <a:prstGeom prst="line">
            <a:avLst/>
          </a:prstGeom>
          <a:ln w="9525">
            <a:solidFill>
              <a:schemeClr val="bg1">
                <a:lumMod val="50000"/>
              </a:schemeClr>
            </a:solidFill>
            <a:prstDash val="dash"/>
          </a:ln>
          <a:effectLs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p:nvCxnSpPr>
        <p:spPr>
          <a:xfrm>
            <a:off x="777000" y="4332013"/>
            <a:ext cx="8352000" cy="0"/>
          </a:xfrm>
          <a:prstGeom prst="line">
            <a:avLst/>
          </a:prstGeom>
          <a:ln w="9525">
            <a:solidFill>
              <a:schemeClr val="bg1">
                <a:lumMod val="50000"/>
              </a:schemeClr>
            </a:solidFill>
            <a:prstDash val="dash"/>
          </a:ln>
          <a:effectLst/>
        </p:spPr>
        <p:style>
          <a:lnRef idx="2">
            <a:schemeClr val="accent1"/>
          </a:lnRef>
          <a:fillRef idx="0">
            <a:schemeClr val="accent1"/>
          </a:fillRef>
          <a:effectRef idx="1">
            <a:schemeClr val="accent1"/>
          </a:effectRef>
          <a:fontRef idx="minor">
            <a:schemeClr val="tx1"/>
          </a:fontRef>
        </p:style>
      </p:cxnSp>
      <p:sp>
        <p:nvSpPr>
          <p:cNvPr id="46" name="TextBox 45"/>
          <p:cNvSpPr txBox="1"/>
          <p:nvPr/>
        </p:nvSpPr>
        <p:spPr>
          <a:xfrm>
            <a:off x="5711687" y="1615593"/>
            <a:ext cx="3418026" cy="677108"/>
          </a:xfrm>
          <a:prstGeom prst="rect">
            <a:avLst/>
          </a:prstGeom>
          <a:noFill/>
        </p:spPr>
        <p:txBody>
          <a:bodyPr wrap="square" lIns="0" tIns="0" rIns="0" bIns="0" rtlCol="0" anchor="ctr">
            <a:spAutoFit/>
          </a:bodyPr>
          <a:lstStyle>
            <a:defPPr>
              <a:defRPr lang="fr-FR"/>
            </a:defPPr>
            <a:lvl1pPr marL="228600" indent="-228600">
              <a:spcAft>
                <a:spcPts val="400"/>
              </a:spcAft>
              <a:buFont typeface="+mj-lt"/>
              <a:buAutoNum type="arabicPeriod"/>
              <a:defRPr sz="1000" b="0">
                <a:solidFill>
                  <a:schemeClr val="tx1"/>
                </a:solidFill>
                <a:latin typeface="Arial" pitchFamily="34" charset="0"/>
                <a:cs typeface="Arial" pitchFamily="34" charset="0"/>
              </a:defRPr>
            </a:lvl1pPr>
          </a:lstStyle>
          <a:p>
            <a:r>
              <a:rPr lang="en-US" altLang="ko-KR" sz="1100" dirty="0"/>
              <a:t>Claims user will log into client (desk top, laptop) in which retrieves user / user group information from GIR for employee directory and SiteMinder for authentication / authorization</a:t>
            </a:r>
          </a:p>
        </p:txBody>
      </p:sp>
      <p:sp>
        <p:nvSpPr>
          <p:cNvPr id="86" name="TextBox 85"/>
          <p:cNvSpPr txBox="1"/>
          <p:nvPr/>
        </p:nvSpPr>
        <p:spPr>
          <a:xfrm>
            <a:off x="5711687" y="2521429"/>
            <a:ext cx="3418026" cy="897682"/>
          </a:xfrm>
          <a:prstGeom prst="rect">
            <a:avLst/>
          </a:prstGeom>
          <a:noFill/>
        </p:spPr>
        <p:txBody>
          <a:bodyPr wrap="square" lIns="0" tIns="0" rIns="0" bIns="0" rtlCol="0" anchor="ctr">
            <a:spAutoFit/>
          </a:bodyPr>
          <a:lstStyle>
            <a:defPPr>
              <a:defRPr lang="fr-FR"/>
            </a:defPPr>
            <a:lvl1pPr marL="228600" indent="-228600">
              <a:spcAft>
                <a:spcPts val="600"/>
              </a:spcAft>
              <a:buFont typeface="+mj-lt"/>
              <a:buAutoNum type="arabicPeriod"/>
              <a:defRPr sz="1100" b="0">
                <a:solidFill>
                  <a:schemeClr val="tx1"/>
                </a:solidFill>
                <a:latin typeface="Arial" pitchFamily="34" charset="0"/>
                <a:cs typeface="Arial" pitchFamily="34" charset="0"/>
              </a:defRPr>
            </a:lvl1pPr>
          </a:lstStyle>
          <a:p>
            <a:pPr>
              <a:spcAft>
                <a:spcPts val="400"/>
              </a:spcAft>
            </a:pPr>
            <a:r>
              <a:rPr lang="en-US" altLang="ko-KR" dirty="0"/>
              <a:t>Application server authenticates </a:t>
            </a:r>
            <a:r>
              <a:rPr lang="en-US" altLang="ko-KR" dirty="0" smtClean="0"/>
              <a:t>users </a:t>
            </a:r>
            <a:r>
              <a:rPr lang="en-US" altLang="ko-KR" dirty="0"/>
              <a:t>against an LDAP </a:t>
            </a:r>
            <a:r>
              <a:rPr lang="en-US" altLang="ko-KR" dirty="0" smtClean="0"/>
              <a:t>directory, identified by GIR and protected by SiteMinder to define User/User </a:t>
            </a:r>
            <a:r>
              <a:rPr lang="en-US" altLang="ko-KR" dirty="0"/>
              <a:t>Group </a:t>
            </a:r>
            <a:r>
              <a:rPr lang="en-US" altLang="ko-KR" dirty="0" smtClean="0"/>
              <a:t>in FINEOS</a:t>
            </a:r>
            <a:endParaRPr lang="en-US" altLang="ko-KR" dirty="0"/>
          </a:p>
          <a:p>
            <a:pPr>
              <a:spcAft>
                <a:spcPts val="400"/>
              </a:spcAft>
            </a:pPr>
            <a:r>
              <a:rPr lang="en-US" altLang="ko-KR" dirty="0"/>
              <a:t>Department and Security Group </a:t>
            </a:r>
            <a:r>
              <a:rPr lang="en-US" altLang="ko-KR" dirty="0" smtClean="0"/>
              <a:t>define </a:t>
            </a:r>
            <a:r>
              <a:rPr lang="en-US" altLang="ko-KR" dirty="0"/>
              <a:t>access authorization </a:t>
            </a:r>
            <a:r>
              <a:rPr lang="en-US" altLang="ko-KR" dirty="0" smtClean="0"/>
              <a:t>(</a:t>
            </a:r>
            <a:r>
              <a:rPr lang="en-US" altLang="ko-KR" dirty="0"/>
              <a:t>e.g. </a:t>
            </a:r>
            <a:r>
              <a:rPr lang="en-US" altLang="ko-KR" dirty="0" smtClean="0"/>
              <a:t>function, </a:t>
            </a:r>
            <a:r>
              <a:rPr lang="en-US" altLang="ko-KR" dirty="0"/>
              <a:t>configuration)</a:t>
            </a:r>
          </a:p>
        </p:txBody>
      </p:sp>
      <p:sp>
        <p:nvSpPr>
          <p:cNvPr id="158" name="TextBox 157"/>
          <p:cNvSpPr txBox="1"/>
          <p:nvPr/>
        </p:nvSpPr>
        <p:spPr>
          <a:xfrm>
            <a:off x="5711687" y="4613938"/>
            <a:ext cx="3418026" cy="1574790"/>
          </a:xfrm>
          <a:prstGeom prst="rect">
            <a:avLst/>
          </a:prstGeom>
          <a:noFill/>
        </p:spPr>
        <p:txBody>
          <a:bodyPr wrap="square" lIns="0" tIns="0" rIns="0" bIns="0" rtlCol="0" anchor="ctr">
            <a:spAutoFit/>
          </a:bodyPr>
          <a:lstStyle>
            <a:defPPr>
              <a:defRPr lang="fr-FR"/>
            </a:defPPr>
            <a:lvl1pPr marL="228600" indent="-228600">
              <a:spcAft>
                <a:spcPts val="400"/>
              </a:spcAft>
              <a:buFont typeface="+mj-lt"/>
              <a:buAutoNum type="arabicPeriod"/>
              <a:defRPr sz="1000" b="0">
                <a:solidFill>
                  <a:schemeClr val="tx1"/>
                </a:solidFill>
                <a:latin typeface="Arial" pitchFamily="34" charset="0"/>
                <a:cs typeface="Arial" pitchFamily="34" charset="0"/>
              </a:defRPr>
            </a:lvl1pPr>
          </a:lstStyle>
          <a:p>
            <a:r>
              <a:rPr lang="en-US" altLang="ko-KR" sz="1100" dirty="0"/>
              <a:t>Authorization checks will be executed by the back-end systems that has direct integration with FINEOS</a:t>
            </a:r>
          </a:p>
          <a:p>
            <a:r>
              <a:rPr lang="en-US" altLang="ko-KR" sz="1100" dirty="0"/>
              <a:t>Respective User/User Group information will be stored in back-end systems to allow user access in forms of create, update, retrieve, archive depending on the details of corresponding APIs (e.g. request claim, record claim, retrieve customer, request payment)</a:t>
            </a:r>
          </a:p>
        </p:txBody>
      </p:sp>
      <p:sp>
        <p:nvSpPr>
          <p:cNvPr id="30" name="Pentagon 29"/>
          <p:cNvSpPr/>
          <p:nvPr/>
        </p:nvSpPr>
        <p:spPr>
          <a:xfrm>
            <a:off x="777000" y="1576146"/>
            <a:ext cx="900000" cy="756000"/>
          </a:xfrm>
          <a:prstGeom prst="rect">
            <a:avLst/>
          </a:prstGeom>
          <a:solidFill>
            <a:schemeClr val="bg1">
              <a:lumMod val="95000"/>
            </a:schemeClr>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vert="horz" rtlCol="0" anchor="ctr"/>
          <a:lstStyle/>
          <a:p>
            <a:pPr algn="ctr"/>
            <a:r>
              <a:rPr lang="en-US" altLang="ko-KR" sz="1100" dirty="0" smtClean="0">
                <a:solidFill>
                  <a:schemeClr val="tx1"/>
                </a:solidFill>
              </a:rPr>
              <a:t>Front-End</a:t>
            </a:r>
            <a:endParaRPr lang="ko-KR" altLang="en-US" sz="1100" dirty="0">
              <a:solidFill>
                <a:schemeClr val="tx1"/>
              </a:solidFill>
            </a:endParaRPr>
          </a:p>
        </p:txBody>
      </p:sp>
      <p:sp>
        <p:nvSpPr>
          <p:cNvPr id="31" name="Rectangle 30"/>
          <p:cNvSpPr/>
          <p:nvPr/>
        </p:nvSpPr>
        <p:spPr>
          <a:xfrm>
            <a:off x="777000" y="2496994"/>
            <a:ext cx="900000" cy="946553"/>
          </a:xfrm>
          <a:prstGeom prst="rect">
            <a:avLst/>
          </a:prstGeom>
          <a:solidFill>
            <a:schemeClr val="bg1">
              <a:lumMod val="75000"/>
            </a:schemeClr>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vert="horz" rtlCol="0" anchor="ctr"/>
          <a:lstStyle/>
          <a:p>
            <a:pPr algn="ctr"/>
            <a:r>
              <a:rPr lang="en-US" altLang="ko-KR" sz="1100" dirty="0" smtClean="0">
                <a:solidFill>
                  <a:schemeClr val="tx1"/>
                </a:solidFill>
              </a:rPr>
              <a:t>Health Claims (FINEOS)</a:t>
            </a:r>
            <a:endParaRPr lang="ko-KR" altLang="en-US" sz="1100" dirty="0">
              <a:solidFill>
                <a:schemeClr val="tx1"/>
              </a:solidFill>
            </a:endParaRPr>
          </a:p>
        </p:txBody>
      </p:sp>
      <p:sp>
        <p:nvSpPr>
          <p:cNvPr id="33" name="Pentagon 32"/>
          <p:cNvSpPr/>
          <p:nvPr/>
        </p:nvSpPr>
        <p:spPr>
          <a:xfrm>
            <a:off x="777000" y="4414436"/>
            <a:ext cx="900000" cy="1973787"/>
          </a:xfrm>
          <a:prstGeom prst="rect">
            <a:avLst/>
          </a:prstGeom>
          <a:solidFill>
            <a:schemeClr val="tx1"/>
          </a:solidFill>
          <a:ln>
            <a:no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vert="horz" rtlCol="0" anchor="ctr"/>
          <a:lstStyle/>
          <a:p>
            <a:pPr algn="ctr"/>
            <a:r>
              <a:rPr lang="en-US" altLang="ko-KR" sz="1100" dirty="0" smtClean="0">
                <a:solidFill>
                  <a:schemeClr val="bg1"/>
                </a:solidFill>
              </a:rPr>
              <a:t>Back-end &amp; Database</a:t>
            </a:r>
            <a:endParaRPr lang="ko-KR" altLang="en-US" sz="1100" dirty="0">
              <a:solidFill>
                <a:schemeClr val="bg1"/>
              </a:solidFill>
            </a:endParaRPr>
          </a:p>
        </p:txBody>
      </p:sp>
      <p:pic>
        <p:nvPicPr>
          <p:cNvPr id="27" name="Picture 26"/>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3283684" y="1819275"/>
            <a:ext cx="553284" cy="269742"/>
          </a:xfrm>
          <a:prstGeom prst="rect">
            <a:avLst/>
          </a:prstGeom>
        </p:spPr>
      </p:pic>
      <p:cxnSp>
        <p:nvCxnSpPr>
          <p:cNvPr id="59" name="Straight Arrow Connector 58"/>
          <p:cNvCxnSpPr>
            <a:stCxn id="27" idx="2"/>
            <a:endCxn id="67" idx="0"/>
          </p:cNvCxnSpPr>
          <p:nvPr/>
        </p:nvCxnSpPr>
        <p:spPr>
          <a:xfrm flipH="1">
            <a:off x="3109649" y="2089017"/>
            <a:ext cx="450677" cy="532436"/>
          </a:xfrm>
          <a:prstGeom prst="straightConnector1">
            <a:avLst/>
          </a:prstGeom>
          <a:ln w="9525">
            <a:solidFill>
              <a:srgbClr val="C00000"/>
            </a:solidFill>
            <a:prstDash val="dash"/>
            <a:tailEnd type="triangle"/>
          </a:ln>
          <a:effectLst>
            <a:outerShdw blurRad="50800" dist="38100" dir="2700000" algn="tl"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cxnSp>
        <p:nvCxnSpPr>
          <p:cNvPr id="81" name="Straight Arrow Connector 58"/>
          <p:cNvCxnSpPr>
            <a:stCxn id="27" idx="2"/>
            <a:endCxn id="68" idx="0"/>
          </p:cNvCxnSpPr>
          <p:nvPr/>
        </p:nvCxnSpPr>
        <p:spPr>
          <a:xfrm flipH="1">
            <a:off x="3109649" y="2089017"/>
            <a:ext cx="450677" cy="921001"/>
          </a:xfrm>
          <a:prstGeom prst="straightConnector1">
            <a:avLst/>
          </a:prstGeom>
          <a:ln w="9525">
            <a:solidFill>
              <a:srgbClr val="C00000"/>
            </a:solidFill>
            <a:prstDash val="dash"/>
            <a:tailEnd type="triangle"/>
          </a:ln>
          <a:effectLst>
            <a:outerShdw blurRad="50800" dist="38100" dir="2700000" algn="tl"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pic>
        <p:nvPicPr>
          <p:cNvPr id="102" name="Picture 101"/>
          <p:cNvPicPr>
            <a:picLocks noChangeAspect="1"/>
          </p:cNvPicPr>
          <p:nvPr/>
        </p:nvPicPr>
        <p:blipFill>
          <a:blip r:embed="rId3" cstate="screen">
            <a:duotone>
              <a:schemeClr val="accent4">
                <a:shade val="45000"/>
                <a:satMod val="135000"/>
              </a:schemeClr>
              <a:prstClr val="white"/>
            </a:duotone>
            <a:extLst>
              <a:ext uri="{28A0092B-C50C-407E-A947-70E740481C1C}">
                <a14:useLocalDpi xmlns:a14="http://schemas.microsoft.com/office/drawing/2010/main"/>
              </a:ext>
            </a:extLst>
          </a:blip>
          <a:stretch>
            <a:fillRect/>
          </a:stretch>
        </p:blipFill>
        <p:spPr>
          <a:xfrm>
            <a:off x="3221802" y="2359496"/>
            <a:ext cx="110148" cy="110148"/>
          </a:xfrm>
          <a:prstGeom prst="rect">
            <a:avLst/>
          </a:prstGeom>
          <a:effectLst>
            <a:outerShdw blurRad="50800" dist="38100" dir="2700000" algn="tl" rotWithShape="0">
              <a:prstClr val="black">
                <a:alpha val="40000"/>
              </a:prstClr>
            </a:outerShdw>
          </a:effectLst>
        </p:spPr>
      </p:pic>
      <p:cxnSp>
        <p:nvCxnSpPr>
          <p:cNvPr id="326" name="Straight Arrow Connector 58"/>
          <p:cNvCxnSpPr>
            <a:stCxn id="378" idx="1"/>
            <a:endCxn id="162" idx="0"/>
          </p:cNvCxnSpPr>
          <p:nvPr/>
        </p:nvCxnSpPr>
        <p:spPr>
          <a:xfrm flipH="1">
            <a:off x="2917002" y="4083792"/>
            <a:ext cx="742971" cy="1075624"/>
          </a:xfrm>
          <a:prstGeom prst="straightConnector1">
            <a:avLst/>
          </a:prstGeom>
          <a:ln w="9525">
            <a:solidFill>
              <a:srgbClr val="C00000"/>
            </a:solidFill>
            <a:prstDash val="dash"/>
            <a:tailEnd type="triangle"/>
          </a:ln>
          <a:effectLst>
            <a:outerShdw blurRad="50800" dist="38100" dir="2700000" algn="tl"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cxnSp>
        <p:nvCxnSpPr>
          <p:cNvPr id="342" name="Straight Arrow Connector 58"/>
          <p:cNvCxnSpPr>
            <a:stCxn id="159" idx="0"/>
            <a:endCxn id="164" idx="3"/>
          </p:cNvCxnSpPr>
          <p:nvPr/>
        </p:nvCxnSpPr>
        <p:spPr>
          <a:xfrm flipH="1" flipV="1">
            <a:off x="2172106" y="4907850"/>
            <a:ext cx="1926" cy="251566"/>
          </a:xfrm>
          <a:prstGeom prst="straightConnector1">
            <a:avLst/>
          </a:prstGeom>
          <a:ln w="9525">
            <a:solidFill>
              <a:schemeClr val="accent2"/>
            </a:solidFill>
            <a:prstDash val="dash"/>
            <a:tailEnd type="triangle"/>
          </a:ln>
          <a:effectLst>
            <a:outerShdw blurRad="50800" dist="38100" dir="2700000" algn="tl"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cxnSp>
        <p:nvCxnSpPr>
          <p:cNvPr id="345" name="Straight Arrow Connector 58"/>
          <p:cNvCxnSpPr>
            <a:stCxn id="165" idx="0"/>
            <a:endCxn id="163" idx="2"/>
          </p:cNvCxnSpPr>
          <p:nvPr/>
        </p:nvCxnSpPr>
        <p:spPr>
          <a:xfrm flipV="1">
            <a:off x="3659972" y="5591416"/>
            <a:ext cx="0" cy="251567"/>
          </a:xfrm>
          <a:prstGeom prst="straightConnector1">
            <a:avLst/>
          </a:prstGeom>
          <a:ln w="9525">
            <a:solidFill>
              <a:schemeClr val="accent2"/>
            </a:solidFill>
            <a:prstDash val="dash"/>
            <a:tailEnd type="triangle"/>
          </a:ln>
          <a:effectLst>
            <a:outerShdw blurRad="50800" dist="38100" dir="2700000" algn="tl"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cxnSp>
        <p:nvCxnSpPr>
          <p:cNvPr id="322" name="Straight Arrow Connector 58"/>
          <p:cNvCxnSpPr>
            <a:stCxn id="378" idx="1"/>
            <a:endCxn id="164" idx="1"/>
          </p:cNvCxnSpPr>
          <p:nvPr/>
        </p:nvCxnSpPr>
        <p:spPr>
          <a:xfrm flipH="1">
            <a:off x="2172106" y="4083792"/>
            <a:ext cx="1487867" cy="392058"/>
          </a:xfrm>
          <a:prstGeom prst="straightConnector1">
            <a:avLst/>
          </a:prstGeom>
          <a:ln w="9525">
            <a:solidFill>
              <a:srgbClr val="C00000"/>
            </a:solidFill>
            <a:prstDash val="dash"/>
            <a:tailEnd type="triangle"/>
          </a:ln>
          <a:effectLst>
            <a:outerShdw blurRad="50800" dist="38100" dir="2700000" algn="tl"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cxnSp>
        <p:nvCxnSpPr>
          <p:cNvPr id="329" name="Straight Arrow Connector 58"/>
          <p:cNvCxnSpPr>
            <a:stCxn id="378" idx="1"/>
            <a:endCxn id="163" idx="0"/>
          </p:cNvCxnSpPr>
          <p:nvPr/>
        </p:nvCxnSpPr>
        <p:spPr>
          <a:xfrm flipH="1">
            <a:off x="3659972" y="4083792"/>
            <a:ext cx="1" cy="1075624"/>
          </a:xfrm>
          <a:prstGeom prst="straightConnector1">
            <a:avLst/>
          </a:prstGeom>
          <a:ln w="9525">
            <a:solidFill>
              <a:srgbClr val="C00000"/>
            </a:solidFill>
            <a:prstDash val="dash"/>
            <a:tailEnd type="triangle"/>
          </a:ln>
          <a:effectLst>
            <a:outerShdw blurRad="50800" dist="38100" dir="2700000" algn="tl"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cxnSp>
        <p:nvCxnSpPr>
          <p:cNvPr id="332" name="Straight Arrow Connector 58"/>
          <p:cNvCxnSpPr>
            <a:stCxn id="378" idx="1"/>
            <a:endCxn id="167" idx="0"/>
          </p:cNvCxnSpPr>
          <p:nvPr/>
        </p:nvCxnSpPr>
        <p:spPr>
          <a:xfrm>
            <a:off x="3659973" y="4083792"/>
            <a:ext cx="742969" cy="1075624"/>
          </a:xfrm>
          <a:prstGeom prst="straightConnector1">
            <a:avLst/>
          </a:prstGeom>
          <a:ln w="9525">
            <a:solidFill>
              <a:srgbClr val="C00000"/>
            </a:solidFill>
            <a:prstDash val="dash"/>
            <a:tailEnd type="triangle"/>
          </a:ln>
          <a:effectLst>
            <a:outerShdw blurRad="50800" dist="38100" dir="2700000" algn="tl"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cxnSp>
        <p:nvCxnSpPr>
          <p:cNvPr id="335" name="Straight Arrow Connector 58"/>
          <p:cNvCxnSpPr>
            <a:stCxn id="378" idx="1"/>
            <a:endCxn id="318" idx="0"/>
          </p:cNvCxnSpPr>
          <p:nvPr/>
        </p:nvCxnSpPr>
        <p:spPr>
          <a:xfrm>
            <a:off x="3659973" y="4083792"/>
            <a:ext cx="1485940" cy="1075624"/>
          </a:xfrm>
          <a:prstGeom prst="straightConnector1">
            <a:avLst/>
          </a:prstGeom>
          <a:ln w="9525">
            <a:solidFill>
              <a:srgbClr val="C00000"/>
            </a:solidFill>
            <a:prstDash val="dash"/>
            <a:tailEnd type="triangle"/>
          </a:ln>
          <a:effectLst>
            <a:outerShdw blurRad="50800" dist="38100" dir="2700000" algn="tl"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cxnSp>
        <p:nvCxnSpPr>
          <p:cNvPr id="366" name="Straight Arrow Connector 58"/>
          <p:cNvCxnSpPr>
            <a:stCxn id="378" idx="1"/>
            <a:endCxn id="159" idx="0"/>
          </p:cNvCxnSpPr>
          <p:nvPr/>
        </p:nvCxnSpPr>
        <p:spPr>
          <a:xfrm flipH="1">
            <a:off x="2174032" y="4083792"/>
            <a:ext cx="1485941" cy="1075624"/>
          </a:xfrm>
          <a:prstGeom prst="straightConnector1">
            <a:avLst/>
          </a:prstGeom>
          <a:ln w="9525">
            <a:solidFill>
              <a:srgbClr val="C00000"/>
            </a:solidFill>
            <a:prstDash val="dash"/>
            <a:tailEnd type="triangle"/>
          </a:ln>
          <a:effectLst>
            <a:outerShdw blurRad="50800" dist="38100" dir="2700000" algn="tl"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cxnSp>
        <p:nvCxnSpPr>
          <p:cNvPr id="374" name="Straight Arrow Connector 58"/>
          <p:cNvCxnSpPr>
            <a:stCxn id="159" idx="2"/>
            <a:endCxn id="373" idx="0"/>
          </p:cNvCxnSpPr>
          <p:nvPr/>
        </p:nvCxnSpPr>
        <p:spPr>
          <a:xfrm>
            <a:off x="2174032" y="5591416"/>
            <a:ext cx="742970" cy="251567"/>
          </a:xfrm>
          <a:prstGeom prst="straightConnector1">
            <a:avLst/>
          </a:prstGeom>
          <a:ln w="9525">
            <a:solidFill>
              <a:schemeClr val="accent2"/>
            </a:solidFill>
            <a:prstDash val="dash"/>
            <a:tailEnd type="triangle"/>
          </a:ln>
          <a:effectLst>
            <a:outerShdw blurRad="50800" dist="38100" dir="2700000" algn="tl"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pic>
        <p:nvPicPr>
          <p:cNvPr id="352" name="Picture 351"/>
          <p:cNvPicPr>
            <a:picLocks noChangeAspect="1"/>
          </p:cNvPicPr>
          <p:nvPr/>
        </p:nvPicPr>
        <p:blipFill>
          <a:blip r:embed="rId3" cstate="screen">
            <a:duotone>
              <a:schemeClr val="accent4">
                <a:shade val="45000"/>
                <a:satMod val="135000"/>
              </a:schemeClr>
              <a:prstClr val="white"/>
            </a:duotone>
            <a:extLst>
              <a:ext uri="{28A0092B-C50C-407E-A947-70E740481C1C}">
                <a14:useLocalDpi xmlns:a14="http://schemas.microsoft.com/office/drawing/2010/main"/>
              </a:ext>
            </a:extLst>
          </a:blip>
          <a:stretch>
            <a:fillRect/>
          </a:stretch>
        </p:blipFill>
        <p:spPr>
          <a:xfrm>
            <a:off x="2613305" y="4276938"/>
            <a:ext cx="110148" cy="110148"/>
          </a:xfrm>
          <a:prstGeom prst="rect">
            <a:avLst/>
          </a:prstGeom>
          <a:effectLst>
            <a:outerShdw blurRad="50800" dist="38100" dir="2700000" algn="tl" rotWithShape="0">
              <a:prstClr val="black">
                <a:alpha val="40000"/>
              </a:prstClr>
            </a:outerShdw>
          </a:effectLst>
        </p:spPr>
      </p:pic>
      <p:pic>
        <p:nvPicPr>
          <p:cNvPr id="353" name="Picture 352"/>
          <p:cNvPicPr>
            <a:picLocks noChangeAspect="1"/>
          </p:cNvPicPr>
          <p:nvPr/>
        </p:nvPicPr>
        <p:blipFill>
          <a:blip r:embed="rId3" cstate="screen">
            <a:duotone>
              <a:schemeClr val="accent4">
                <a:shade val="45000"/>
                <a:satMod val="135000"/>
              </a:schemeClr>
              <a:prstClr val="white"/>
            </a:duotone>
            <a:extLst>
              <a:ext uri="{28A0092B-C50C-407E-A947-70E740481C1C}">
                <a14:useLocalDpi xmlns:a14="http://schemas.microsoft.com/office/drawing/2010/main"/>
              </a:ext>
            </a:extLst>
          </a:blip>
          <a:stretch>
            <a:fillRect/>
          </a:stretch>
        </p:blipFill>
        <p:spPr>
          <a:xfrm>
            <a:off x="2850871" y="4566530"/>
            <a:ext cx="110148" cy="110148"/>
          </a:xfrm>
          <a:prstGeom prst="rect">
            <a:avLst/>
          </a:prstGeom>
          <a:effectLst>
            <a:outerShdw blurRad="50800" dist="38100" dir="2700000" algn="tl" rotWithShape="0">
              <a:prstClr val="black">
                <a:alpha val="40000"/>
              </a:prstClr>
            </a:outerShdw>
          </a:effectLst>
        </p:spPr>
      </p:pic>
      <p:pic>
        <p:nvPicPr>
          <p:cNvPr id="354" name="Picture 353"/>
          <p:cNvPicPr>
            <a:picLocks noChangeAspect="1"/>
          </p:cNvPicPr>
          <p:nvPr/>
        </p:nvPicPr>
        <p:blipFill>
          <a:blip r:embed="rId3" cstate="screen">
            <a:duotone>
              <a:schemeClr val="accent4">
                <a:shade val="45000"/>
                <a:satMod val="135000"/>
              </a:schemeClr>
              <a:prstClr val="white"/>
            </a:duotone>
            <a:extLst>
              <a:ext uri="{28A0092B-C50C-407E-A947-70E740481C1C}">
                <a14:useLocalDpi xmlns:a14="http://schemas.microsoft.com/office/drawing/2010/main"/>
              </a:ext>
            </a:extLst>
          </a:blip>
          <a:stretch>
            <a:fillRect/>
          </a:stretch>
        </p:blipFill>
        <p:spPr>
          <a:xfrm>
            <a:off x="3603319" y="4566530"/>
            <a:ext cx="110148" cy="110148"/>
          </a:xfrm>
          <a:prstGeom prst="rect">
            <a:avLst/>
          </a:prstGeom>
          <a:effectLst>
            <a:outerShdw blurRad="50800" dist="38100" dir="2700000" algn="tl" rotWithShape="0">
              <a:prstClr val="black">
                <a:alpha val="40000"/>
              </a:prstClr>
            </a:outerShdw>
          </a:effectLst>
        </p:spPr>
      </p:pic>
      <p:pic>
        <p:nvPicPr>
          <p:cNvPr id="355" name="Picture 354"/>
          <p:cNvPicPr>
            <a:picLocks noChangeAspect="1"/>
          </p:cNvPicPr>
          <p:nvPr/>
        </p:nvPicPr>
        <p:blipFill>
          <a:blip r:embed="rId3" cstate="screen">
            <a:duotone>
              <a:schemeClr val="accent4">
                <a:shade val="45000"/>
                <a:satMod val="135000"/>
              </a:schemeClr>
              <a:prstClr val="white"/>
            </a:duotone>
            <a:extLst>
              <a:ext uri="{28A0092B-C50C-407E-A947-70E740481C1C}">
                <a14:useLocalDpi xmlns:a14="http://schemas.microsoft.com/office/drawing/2010/main"/>
              </a:ext>
            </a:extLst>
          </a:blip>
          <a:stretch>
            <a:fillRect/>
          </a:stretch>
        </p:blipFill>
        <p:spPr>
          <a:xfrm>
            <a:off x="3979543" y="4566530"/>
            <a:ext cx="110148" cy="110148"/>
          </a:xfrm>
          <a:prstGeom prst="rect">
            <a:avLst/>
          </a:prstGeom>
          <a:effectLst>
            <a:outerShdw blurRad="50800" dist="38100" dir="2700000" algn="tl" rotWithShape="0">
              <a:prstClr val="black">
                <a:alpha val="40000"/>
              </a:prstClr>
            </a:outerShdw>
          </a:effectLst>
        </p:spPr>
      </p:pic>
      <p:pic>
        <p:nvPicPr>
          <p:cNvPr id="356" name="Picture 355"/>
          <p:cNvPicPr>
            <a:picLocks noChangeAspect="1"/>
          </p:cNvPicPr>
          <p:nvPr/>
        </p:nvPicPr>
        <p:blipFill>
          <a:blip r:embed="rId3" cstate="screen">
            <a:duotone>
              <a:schemeClr val="accent4">
                <a:shade val="45000"/>
                <a:satMod val="135000"/>
              </a:schemeClr>
              <a:prstClr val="white"/>
            </a:duotone>
            <a:extLst>
              <a:ext uri="{28A0092B-C50C-407E-A947-70E740481C1C}">
                <a14:useLocalDpi xmlns:a14="http://schemas.microsoft.com/office/drawing/2010/main"/>
              </a:ext>
            </a:extLst>
          </a:blip>
          <a:stretch>
            <a:fillRect/>
          </a:stretch>
        </p:blipFill>
        <p:spPr>
          <a:xfrm>
            <a:off x="4355768" y="4566530"/>
            <a:ext cx="110148" cy="110148"/>
          </a:xfrm>
          <a:prstGeom prst="rect">
            <a:avLst/>
          </a:prstGeom>
          <a:effectLst>
            <a:outerShdw blurRad="50800" dist="38100" dir="2700000" algn="tl" rotWithShape="0">
              <a:prstClr val="black">
                <a:alpha val="40000"/>
              </a:prstClr>
            </a:outerShdw>
          </a:effectLst>
        </p:spPr>
      </p:pic>
      <p:pic>
        <p:nvPicPr>
          <p:cNvPr id="386" name="Picture 385"/>
          <p:cNvPicPr>
            <a:picLocks noChangeAspect="1"/>
          </p:cNvPicPr>
          <p:nvPr/>
        </p:nvPicPr>
        <p:blipFill>
          <a:blip r:embed="rId3" cstate="screen">
            <a:duotone>
              <a:schemeClr val="accent4">
                <a:shade val="45000"/>
                <a:satMod val="135000"/>
              </a:schemeClr>
              <a:prstClr val="white"/>
            </a:duotone>
            <a:extLst>
              <a:ext uri="{28A0092B-C50C-407E-A947-70E740481C1C}">
                <a14:useLocalDpi xmlns:a14="http://schemas.microsoft.com/office/drawing/2010/main"/>
              </a:ext>
            </a:extLst>
          </a:blip>
          <a:stretch>
            <a:fillRect/>
          </a:stretch>
        </p:blipFill>
        <p:spPr>
          <a:xfrm>
            <a:off x="3227095" y="4566530"/>
            <a:ext cx="110148" cy="110148"/>
          </a:xfrm>
          <a:prstGeom prst="rect">
            <a:avLst/>
          </a:prstGeom>
          <a:effectLst>
            <a:outerShdw blurRad="50800" dist="38100" dir="2700000" algn="tl" rotWithShape="0">
              <a:prstClr val="black">
                <a:alpha val="40000"/>
              </a:prstClr>
            </a:outerShdw>
          </a:effectLst>
        </p:spPr>
      </p:pic>
      <p:sp>
        <p:nvSpPr>
          <p:cNvPr id="395" name="TextBox 394"/>
          <p:cNvSpPr txBox="1"/>
          <p:nvPr/>
        </p:nvSpPr>
        <p:spPr>
          <a:xfrm>
            <a:off x="777000" y="1293360"/>
            <a:ext cx="408766" cy="184666"/>
          </a:xfrm>
          <a:prstGeom prst="rect">
            <a:avLst/>
          </a:prstGeom>
          <a:noFill/>
        </p:spPr>
        <p:txBody>
          <a:bodyPr wrap="none" lIns="0" tIns="0" rIns="0" bIns="0" rtlCol="0">
            <a:spAutoFit/>
          </a:bodyPr>
          <a:lstStyle/>
          <a:p>
            <a:r>
              <a:rPr lang="en-US" altLang="ko-KR" sz="1200" dirty="0" smtClean="0">
                <a:solidFill>
                  <a:schemeClr val="tx1"/>
                </a:solidFill>
                <a:latin typeface="Arial" pitchFamily="34" charset="0"/>
                <a:cs typeface="Arial" pitchFamily="34" charset="0"/>
              </a:rPr>
              <a:t>Layer</a:t>
            </a:r>
            <a:endParaRPr lang="ko-KR" altLang="en-US" sz="1200" dirty="0" smtClean="0">
              <a:solidFill>
                <a:schemeClr val="tx1"/>
              </a:solidFill>
              <a:latin typeface="Arial" pitchFamily="34" charset="0"/>
              <a:cs typeface="Arial" pitchFamily="34" charset="0"/>
            </a:endParaRPr>
          </a:p>
        </p:txBody>
      </p:sp>
      <p:sp>
        <p:nvSpPr>
          <p:cNvPr id="396" name="TextBox 395"/>
          <p:cNvSpPr txBox="1"/>
          <p:nvPr/>
        </p:nvSpPr>
        <p:spPr>
          <a:xfrm>
            <a:off x="1876912" y="1293360"/>
            <a:ext cx="2755563" cy="184666"/>
          </a:xfrm>
          <a:prstGeom prst="rect">
            <a:avLst/>
          </a:prstGeom>
          <a:noFill/>
        </p:spPr>
        <p:txBody>
          <a:bodyPr wrap="none" lIns="0" tIns="0" rIns="0" bIns="0" rtlCol="0">
            <a:spAutoFit/>
          </a:bodyPr>
          <a:lstStyle/>
          <a:p>
            <a:r>
              <a:rPr lang="en-US" altLang="ko-KR" sz="1200" dirty="0" smtClean="0">
                <a:solidFill>
                  <a:schemeClr val="tx1"/>
                </a:solidFill>
                <a:latin typeface="Arial" pitchFamily="34" charset="0"/>
                <a:cs typeface="Arial" pitchFamily="34" charset="0"/>
              </a:rPr>
              <a:t>Claims User Flow (w/ Secured Points)</a:t>
            </a:r>
            <a:endParaRPr lang="ko-KR" altLang="en-US" sz="1200" dirty="0" smtClean="0">
              <a:solidFill>
                <a:schemeClr val="tx1"/>
              </a:solidFill>
              <a:latin typeface="Arial" pitchFamily="34" charset="0"/>
              <a:cs typeface="Arial" pitchFamily="34" charset="0"/>
            </a:endParaRPr>
          </a:p>
        </p:txBody>
      </p:sp>
      <p:cxnSp>
        <p:nvCxnSpPr>
          <p:cNvPr id="398" name="Straight Connector 397"/>
          <p:cNvCxnSpPr/>
          <p:nvPr/>
        </p:nvCxnSpPr>
        <p:spPr>
          <a:xfrm>
            <a:off x="777000" y="1516998"/>
            <a:ext cx="8352713"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400" name="TextBox 399"/>
          <p:cNvSpPr txBox="1"/>
          <p:nvPr/>
        </p:nvSpPr>
        <p:spPr>
          <a:xfrm>
            <a:off x="5711687" y="1293360"/>
            <a:ext cx="2250616" cy="184666"/>
          </a:xfrm>
          <a:prstGeom prst="rect">
            <a:avLst/>
          </a:prstGeom>
          <a:noFill/>
        </p:spPr>
        <p:txBody>
          <a:bodyPr wrap="none" lIns="0" tIns="0" rIns="0" bIns="0" rtlCol="0">
            <a:spAutoFit/>
          </a:bodyPr>
          <a:lstStyle/>
          <a:p>
            <a:r>
              <a:rPr lang="en-US" altLang="ko-KR" sz="1200" dirty="0" smtClean="0">
                <a:solidFill>
                  <a:schemeClr val="tx1"/>
                </a:solidFill>
                <a:latin typeface="Arial" pitchFamily="34" charset="0"/>
                <a:cs typeface="Arial" pitchFamily="34" charset="0"/>
              </a:rPr>
              <a:t>Description of Secured Points</a:t>
            </a:r>
            <a:endParaRPr lang="ko-KR" altLang="en-US" sz="1200" dirty="0" smtClean="0">
              <a:solidFill>
                <a:schemeClr val="tx1"/>
              </a:solidFill>
              <a:latin typeface="Arial" pitchFamily="34" charset="0"/>
              <a:cs typeface="Arial" pitchFamily="34" charset="0"/>
            </a:endParaRPr>
          </a:p>
        </p:txBody>
      </p:sp>
      <p:cxnSp>
        <p:nvCxnSpPr>
          <p:cNvPr id="409" name="Straight Arrow Connector 58"/>
          <p:cNvCxnSpPr>
            <a:stCxn id="164" idx="2"/>
            <a:endCxn id="408" idx="2"/>
          </p:cNvCxnSpPr>
          <p:nvPr/>
        </p:nvCxnSpPr>
        <p:spPr>
          <a:xfrm rot="10800000" flipH="1" flipV="1">
            <a:off x="1875161" y="4691849"/>
            <a:ext cx="1926" cy="1367133"/>
          </a:xfrm>
          <a:prstGeom prst="curvedConnector3">
            <a:avLst>
              <a:gd name="adj1" fmla="val -6364642"/>
            </a:avLst>
          </a:prstGeom>
          <a:ln w="9525">
            <a:solidFill>
              <a:schemeClr val="accent2"/>
            </a:solidFill>
            <a:prstDash val="dash"/>
            <a:tailEnd type="triangle"/>
          </a:ln>
          <a:effectLst>
            <a:outerShdw blurRad="50800" dist="38100" dir="2700000" algn="tl"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sp>
        <p:nvSpPr>
          <p:cNvPr id="378" name="Rectangle 377"/>
          <p:cNvSpPr/>
          <p:nvPr/>
        </p:nvSpPr>
        <p:spPr>
          <a:xfrm rot="5400000" flipH="1" flipV="1">
            <a:off x="3505172" y="3136728"/>
            <a:ext cx="309600" cy="1584527"/>
          </a:xfrm>
          <a:prstGeom prst="rect">
            <a:avLst/>
          </a:prstGeom>
          <a:solidFill>
            <a:schemeClr val="bg1"/>
          </a:solidFill>
          <a:ln w="3175">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vert="vert" lIns="36000" tIns="18000" rIns="36000" bIns="18000" rtlCol="0" anchor="ctr"/>
          <a:lstStyle/>
          <a:p>
            <a:pPr algn="ctr"/>
            <a:r>
              <a:rPr lang="en-US" altLang="ko-KR" sz="800" dirty="0" smtClean="0">
                <a:solidFill>
                  <a:schemeClr val="tx1"/>
                </a:solidFill>
              </a:rPr>
              <a:t>Business &amp; Data API</a:t>
            </a:r>
            <a:endParaRPr lang="en-US" altLang="ko-KR" sz="800" dirty="0">
              <a:solidFill>
                <a:schemeClr val="tx1"/>
              </a:solidFill>
            </a:endParaRPr>
          </a:p>
        </p:txBody>
      </p:sp>
      <p:cxnSp>
        <p:nvCxnSpPr>
          <p:cNvPr id="387" name="Straight Arrow Connector 58"/>
          <p:cNvCxnSpPr>
            <a:stCxn id="68" idx="2"/>
            <a:endCxn id="378" idx="3"/>
          </p:cNvCxnSpPr>
          <p:nvPr/>
        </p:nvCxnSpPr>
        <p:spPr>
          <a:xfrm>
            <a:off x="3109649" y="3319086"/>
            <a:ext cx="550324" cy="455106"/>
          </a:xfrm>
          <a:prstGeom prst="straightConnector1">
            <a:avLst/>
          </a:prstGeom>
          <a:ln w="9525">
            <a:solidFill>
              <a:schemeClr val="accent2"/>
            </a:solidFill>
            <a:prstDash val="dash"/>
            <a:tailEnd type="triangle"/>
          </a:ln>
          <a:effectLst>
            <a:outerShdw blurRad="50800" dist="38100" dir="2700000" algn="tl"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pic>
        <p:nvPicPr>
          <p:cNvPr id="56" name="Picture 55"/>
          <p:cNvPicPr>
            <a:picLocks noChangeAspect="1"/>
          </p:cNvPicPr>
          <p:nvPr/>
        </p:nvPicPr>
        <p:blipFill>
          <a:blip r:embed="rId3" cstate="screen">
            <a:duotone>
              <a:schemeClr val="accent4">
                <a:shade val="45000"/>
                <a:satMod val="135000"/>
              </a:schemeClr>
              <a:prstClr val="white"/>
            </a:duotone>
            <a:extLst>
              <a:ext uri="{28A0092B-C50C-407E-A947-70E740481C1C}">
                <a14:useLocalDpi xmlns:a14="http://schemas.microsoft.com/office/drawing/2010/main"/>
              </a:ext>
            </a:extLst>
          </a:blip>
          <a:stretch>
            <a:fillRect/>
          </a:stretch>
        </p:blipFill>
        <p:spPr>
          <a:xfrm>
            <a:off x="3353382" y="2359496"/>
            <a:ext cx="110148" cy="110148"/>
          </a:xfrm>
          <a:prstGeom prst="rect">
            <a:avLst/>
          </a:prstGeom>
          <a:effectLst>
            <a:outerShdw blurRad="50800" dist="38100" dir="2700000" algn="tl" rotWithShape="0">
              <a:prstClr val="black">
                <a:alpha val="40000"/>
              </a:prstClr>
            </a:outerShdw>
          </a:effectLst>
        </p:spPr>
      </p:pic>
      <p:sp>
        <p:nvSpPr>
          <p:cNvPr id="6" name="Freeform 5"/>
          <p:cNvSpPr/>
          <p:nvPr/>
        </p:nvSpPr>
        <p:spPr>
          <a:xfrm>
            <a:off x="3484961" y="1815412"/>
            <a:ext cx="974475" cy="599101"/>
          </a:xfrm>
          <a:custGeom>
            <a:avLst/>
            <a:gdLst>
              <a:gd name="connsiteX0" fmla="*/ 0 w 993913"/>
              <a:gd name="connsiteY0" fmla="*/ 477078 h 477078"/>
              <a:gd name="connsiteX1" fmla="*/ 583096 w 993913"/>
              <a:gd name="connsiteY1" fmla="*/ 291548 h 477078"/>
              <a:gd name="connsiteX2" fmla="*/ 781878 w 993913"/>
              <a:gd name="connsiteY2" fmla="*/ 79513 h 477078"/>
              <a:gd name="connsiteX3" fmla="*/ 993913 w 993913"/>
              <a:gd name="connsiteY3" fmla="*/ 0 h 477078"/>
            </a:gdLst>
            <a:ahLst/>
            <a:cxnLst>
              <a:cxn ang="0">
                <a:pos x="connsiteX0" y="connsiteY0"/>
              </a:cxn>
              <a:cxn ang="0">
                <a:pos x="connsiteX1" y="connsiteY1"/>
              </a:cxn>
              <a:cxn ang="0">
                <a:pos x="connsiteX2" y="connsiteY2"/>
              </a:cxn>
              <a:cxn ang="0">
                <a:pos x="connsiteX3" y="connsiteY3"/>
              </a:cxn>
            </a:cxnLst>
            <a:rect l="l" t="t" r="r" b="b"/>
            <a:pathLst>
              <a:path w="993913" h="477078">
                <a:moveTo>
                  <a:pt x="0" y="477078"/>
                </a:moveTo>
                <a:cubicBezTo>
                  <a:pt x="226391" y="417443"/>
                  <a:pt x="452783" y="357809"/>
                  <a:pt x="583096" y="291548"/>
                </a:cubicBezTo>
                <a:cubicBezTo>
                  <a:pt x="713409" y="225287"/>
                  <a:pt x="713408" y="128104"/>
                  <a:pt x="781878" y="79513"/>
                </a:cubicBezTo>
                <a:cubicBezTo>
                  <a:pt x="850348" y="30922"/>
                  <a:pt x="922130" y="15461"/>
                  <a:pt x="993913" y="0"/>
                </a:cubicBezTo>
              </a:path>
            </a:pathLst>
          </a:custGeom>
          <a:noFill/>
          <a:ln>
            <a:solidFill>
              <a:schemeClr val="tx1"/>
            </a:solidFill>
            <a:prstDash val="sysDot"/>
            <a:headEnd type="none" w="med" len="med"/>
            <a:tailEnd type="triangl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ko-KR" altLang="en-US"/>
          </a:p>
        </p:txBody>
      </p:sp>
      <p:grpSp>
        <p:nvGrpSpPr>
          <p:cNvPr id="13" name="Group 12"/>
          <p:cNvGrpSpPr/>
          <p:nvPr/>
        </p:nvGrpSpPr>
        <p:grpSpPr>
          <a:xfrm>
            <a:off x="4457732" y="1643776"/>
            <a:ext cx="985125" cy="620740"/>
            <a:chOff x="4204095" y="1643776"/>
            <a:chExt cx="985125" cy="620740"/>
          </a:xfrm>
        </p:grpSpPr>
        <p:sp>
          <p:nvSpPr>
            <p:cNvPr id="79" name="Rounded Rectangle 78"/>
            <p:cNvSpPr/>
            <p:nvPr/>
          </p:nvSpPr>
          <p:spPr bwMode="auto">
            <a:xfrm>
              <a:off x="4204095" y="1643776"/>
              <a:ext cx="985125" cy="288000"/>
            </a:xfrm>
            <a:prstGeom prst="roundRect">
              <a:avLst>
                <a:gd name="adj" fmla="val 887"/>
              </a:avLst>
            </a:prstGeom>
            <a:solidFill>
              <a:schemeClr val="bg1"/>
            </a:solidFill>
            <a:ln w="9525" cap="flat" cmpd="sng" algn="ctr">
              <a:solidFill>
                <a:schemeClr val="bg1">
                  <a:lumMod val="50000"/>
                </a:schemeClr>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marL="220663"/>
              <a:r>
                <a:rPr lang="en-US" sz="700" dirty="0" smtClean="0">
                  <a:solidFill>
                    <a:schemeClr val="tx1"/>
                  </a:solidFill>
                  <a:latin typeface="+mn-lt"/>
                  <a:ea typeface="+mn-ea"/>
                  <a:cs typeface="Arial" pitchFamily="34" charset="0"/>
                </a:rPr>
                <a:t>Directory</a:t>
              </a:r>
              <a:br>
                <a:rPr lang="en-US" sz="700" dirty="0" smtClean="0">
                  <a:solidFill>
                    <a:schemeClr val="tx1"/>
                  </a:solidFill>
                  <a:latin typeface="+mn-lt"/>
                  <a:ea typeface="+mn-ea"/>
                  <a:cs typeface="Arial" pitchFamily="34" charset="0"/>
                </a:rPr>
              </a:br>
              <a:r>
                <a:rPr lang="en-US" sz="700" dirty="0" smtClean="0">
                  <a:solidFill>
                    <a:schemeClr val="tx1"/>
                  </a:solidFill>
                  <a:latin typeface="+mn-lt"/>
                  <a:ea typeface="+mn-ea"/>
                  <a:cs typeface="Arial" pitchFamily="34" charset="0"/>
                </a:rPr>
                <a:t>(GIR)</a:t>
              </a:r>
              <a:endParaRPr lang="en-US" sz="700" dirty="0">
                <a:solidFill>
                  <a:schemeClr val="tx1"/>
                </a:solidFill>
                <a:latin typeface="+mn-lt"/>
                <a:ea typeface="+mn-ea"/>
                <a:cs typeface="Arial" pitchFamily="34" charset="0"/>
              </a:endParaRPr>
            </a:p>
          </p:txBody>
        </p:sp>
        <p:sp>
          <p:nvSpPr>
            <p:cNvPr id="80" name="Rounded Rectangle 79"/>
            <p:cNvSpPr/>
            <p:nvPr/>
          </p:nvSpPr>
          <p:spPr bwMode="auto">
            <a:xfrm>
              <a:off x="4204095" y="1976516"/>
              <a:ext cx="985125" cy="288000"/>
            </a:xfrm>
            <a:prstGeom prst="roundRect">
              <a:avLst>
                <a:gd name="adj" fmla="val 887"/>
              </a:avLst>
            </a:prstGeom>
            <a:solidFill>
              <a:schemeClr val="bg1"/>
            </a:solidFill>
            <a:ln w="9525" cap="flat" cmpd="sng" algn="ctr">
              <a:solidFill>
                <a:schemeClr val="bg1">
                  <a:lumMod val="50000"/>
                </a:schemeClr>
              </a:solidFill>
              <a:prstDash val="solid"/>
              <a:round/>
              <a:headEnd type="none" w="med" len="med"/>
              <a:tailEnd type="none" w="med" len="med"/>
            </a:ln>
            <a:effectLst/>
          </p:spPr>
          <p:txBody>
            <a:bodyPr vert="horz" wrap="square" lIns="0" tIns="0" rIns="0" bIns="0" numCol="1" rtlCol="0" anchor="ctr" anchorCtr="0" compatLnSpc="1">
              <a:prstTxWarp prst="textNoShape">
                <a:avLst/>
              </a:prstTxWarp>
            </a:bodyPr>
            <a:lstStyle/>
            <a:p>
              <a:pPr marL="220663"/>
              <a:r>
                <a:rPr lang="en-US" sz="700" dirty="0">
                  <a:solidFill>
                    <a:schemeClr val="tx1"/>
                  </a:solidFill>
                  <a:latin typeface="+mn-lt"/>
                  <a:ea typeface="+mn-ea"/>
                  <a:cs typeface="Arial" pitchFamily="34" charset="0"/>
                </a:rPr>
                <a:t>Authentication</a:t>
              </a:r>
              <a:br>
                <a:rPr lang="en-US" sz="700" dirty="0">
                  <a:solidFill>
                    <a:schemeClr val="tx1"/>
                  </a:solidFill>
                  <a:latin typeface="+mn-lt"/>
                  <a:ea typeface="+mn-ea"/>
                  <a:cs typeface="Arial" pitchFamily="34" charset="0"/>
                </a:rPr>
              </a:br>
              <a:r>
                <a:rPr lang="en-US" sz="700" dirty="0">
                  <a:solidFill>
                    <a:schemeClr val="tx1"/>
                  </a:solidFill>
                  <a:latin typeface="+mn-lt"/>
                  <a:ea typeface="+mn-ea"/>
                  <a:cs typeface="Arial" pitchFamily="34" charset="0"/>
                </a:rPr>
                <a:t>(SiteMinder)</a:t>
              </a:r>
            </a:p>
          </p:txBody>
        </p:sp>
        <p:pic>
          <p:nvPicPr>
            <p:cNvPr id="10" name="Picture 9"/>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4240021" y="1711576"/>
              <a:ext cx="152400" cy="152400"/>
            </a:xfrm>
            <a:prstGeom prst="rect">
              <a:avLst/>
            </a:prstGeom>
          </p:spPr>
        </p:pic>
        <p:pic>
          <p:nvPicPr>
            <p:cNvPr id="11" name="Picture 10"/>
            <p:cNvPicPr>
              <a:picLocks noChangeAspect="1"/>
            </p:cNvPicPr>
            <p:nvPr/>
          </p:nvPicPr>
          <p:blipFill>
            <a:blip r:embed="rId5">
              <a:extLst>
                <a:ext uri="{28A0092B-C50C-407E-A947-70E740481C1C}">
                  <a14:useLocalDpi xmlns:a14="http://schemas.microsoft.com/office/drawing/2010/main"/>
                </a:ext>
              </a:extLst>
            </a:blip>
            <a:stretch>
              <a:fillRect/>
            </a:stretch>
          </p:blipFill>
          <p:spPr>
            <a:xfrm>
              <a:off x="4240021" y="2044316"/>
              <a:ext cx="152400" cy="152400"/>
            </a:xfrm>
            <a:prstGeom prst="rect">
              <a:avLst/>
            </a:prstGeom>
          </p:spPr>
        </p:pic>
      </p:grpSp>
      <p:sp>
        <p:nvSpPr>
          <p:cNvPr id="90" name="Oval 89"/>
          <p:cNvSpPr/>
          <p:nvPr/>
        </p:nvSpPr>
        <p:spPr>
          <a:xfrm>
            <a:off x="3198666" y="2320721"/>
            <a:ext cx="288000" cy="187698"/>
          </a:xfrm>
          <a:prstGeom prst="ellipse">
            <a:avLst/>
          </a:prstGeom>
          <a:noFill/>
          <a:ln>
            <a:solidFill>
              <a:schemeClr val="tx1"/>
            </a:solidFill>
            <a:prstDash val="sysDot"/>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ko-KR" altLang="en-US"/>
          </a:p>
        </p:txBody>
      </p:sp>
      <p:grpSp>
        <p:nvGrpSpPr>
          <p:cNvPr id="22" name="Group 21"/>
          <p:cNvGrpSpPr/>
          <p:nvPr/>
        </p:nvGrpSpPr>
        <p:grpSpPr>
          <a:xfrm>
            <a:off x="1779658" y="1755642"/>
            <a:ext cx="745759" cy="397008"/>
            <a:chOff x="1779658" y="1611892"/>
            <a:chExt cx="745759" cy="397008"/>
          </a:xfrm>
        </p:grpSpPr>
        <p:sp>
          <p:nvSpPr>
            <p:cNvPr id="48" name="TextBox 47"/>
            <p:cNvSpPr txBox="1"/>
            <p:nvPr/>
          </p:nvSpPr>
          <p:spPr>
            <a:xfrm>
              <a:off x="2200008" y="1702952"/>
              <a:ext cx="325409" cy="215444"/>
            </a:xfrm>
            <a:prstGeom prst="rect">
              <a:avLst/>
            </a:prstGeom>
            <a:noFill/>
          </p:spPr>
          <p:txBody>
            <a:bodyPr wrap="none" lIns="0" tIns="0" rIns="0" bIns="0" rtlCol="0">
              <a:spAutoFit/>
            </a:bodyPr>
            <a:lstStyle/>
            <a:p>
              <a:pPr algn="ctr"/>
              <a:r>
                <a:rPr lang="en-US" altLang="ko-KR" sz="700" dirty="0" smtClean="0">
                  <a:solidFill>
                    <a:schemeClr val="tx1"/>
                  </a:solidFill>
                  <a:latin typeface="+mn-lt"/>
                  <a:ea typeface="+mn-ea"/>
                </a:rPr>
                <a:t>Internal</a:t>
              </a:r>
              <a:br>
                <a:rPr lang="en-US" altLang="ko-KR" sz="700" dirty="0" smtClean="0">
                  <a:solidFill>
                    <a:schemeClr val="tx1"/>
                  </a:solidFill>
                  <a:latin typeface="+mn-lt"/>
                  <a:ea typeface="+mn-ea"/>
                </a:rPr>
              </a:br>
              <a:r>
                <a:rPr lang="en-US" altLang="ko-KR" sz="700" dirty="0" smtClean="0">
                  <a:solidFill>
                    <a:schemeClr val="tx1"/>
                  </a:solidFill>
                  <a:latin typeface="+mn-lt"/>
                  <a:ea typeface="+mn-ea"/>
                </a:rPr>
                <a:t>User</a:t>
              </a:r>
              <a:endParaRPr lang="ko-KR" altLang="en-US" sz="700" dirty="0">
                <a:solidFill>
                  <a:schemeClr val="tx1"/>
                </a:solidFill>
                <a:latin typeface="+mn-lt"/>
                <a:ea typeface="+mn-ea"/>
              </a:endParaRPr>
            </a:p>
          </p:txBody>
        </p:sp>
        <p:pic>
          <p:nvPicPr>
            <p:cNvPr id="9" name="Picture 8"/>
            <p:cNvPicPr>
              <a:picLocks noChangeAspect="1"/>
            </p:cNvPicPr>
            <p:nvPr/>
          </p:nvPicPr>
          <p:blipFill>
            <a:blip r:embed="rId6" cstate="screen">
              <a:extLst>
                <a:ext uri="{28A0092B-C50C-407E-A947-70E740481C1C}">
                  <a14:useLocalDpi xmlns:a14="http://schemas.microsoft.com/office/drawing/2010/main"/>
                </a:ext>
              </a:extLst>
            </a:blip>
            <a:stretch>
              <a:fillRect/>
            </a:stretch>
          </p:blipFill>
          <p:spPr>
            <a:xfrm flipH="1">
              <a:off x="1779658" y="1611892"/>
              <a:ext cx="397008" cy="397008"/>
            </a:xfrm>
            <a:prstGeom prst="rect">
              <a:avLst/>
            </a:prstGeom>
          </p:spPr>
        </p:pic>
      </p:grpSp>
      <p:sp>
        <p:nvSpPr>
          <p:cNvPr id="112" name="Freeform 111"/>
          <p:cNvSpPr/>
          <p:nvPr/>
        </p:nvSpPr>
        <p:spPr>
          <a:xfrm>
            <a:off x="3484963" y="2135926"/>
            <a:ext cx="974474" cy="271425"/>
          </a:xfrm>
          <a:custGeom>
            <a:avLst/>
            <a:gdLst>
              <a:gd name="connsiteX0" fmla="*/ 0 w 993913"/>
              <a:gd name="connsiteY0" fmla="*/ 477078 h 477078"/>
              <a:gd name="connsiteX1" fmla="*/ 583096 w 993913"/>
              <a:gd name="connsiteY1" fmla="*/ 291548 h 477078"/>
              <a:gd name="connsiteX2" fmla="*/ 781878 w 993913"/>
              <a:gd name="connsiteY2" fmla="*/ 79513 h 477078"/>
              <a:gd name="connsiteX3" fmla="*/ 993913 w 993913"/>
              <a:gd name="connsiteY3" fmla="*/ 0 h 477078"/>
            </a:gdLst>
            <a:ahLst/>
            <a:cxnLst>
              <a:cxn ang="0">
                <a:pos x="connsiteX0" y="connsiteY0"/>
              </a:cxn>
              <a:cxn ang="0">
                <a:pos x="connsiteX1" y="connsiteY1"/>
              </a:cxn>
              <a:cxn ang="0">
                <a:pos x="connsiteX2" y="connsiteY2"/>
              </a:cxn>
              <a:cxn ang="0">
                <a:pos x="connsiteX3" y="connsiteY3"/>
              </a:cxn>
            </a:cxnLst>
            <a:rect l="l" t="t" r="r" b="b"/>
            <a:pathLst>
              <a:path w="993913" h="477078">
                <a:moveTo>
                  <a:pt x="0" y="477078"/>
                </a:moveTo>
                <a:cubicBezTo>
                  <a:pt x="226391" y="417443"/>
                  <a:pt x="452783" y="357809"/>
                  <a:pt x="583096" y="291548"/>
                </a:cubicBezTo>
                <a:cubicBezTo>
                  <a:pt x="713409" y="225287"/>
                  <a:pt x="713408" y="128104"/>
                  <a:pt x="781878" y="79513"/>
                </a:cubicBezTo>
                <a:cubicBezTo>
                  <a:pt x="850348" y="30922"/>
                  <a:pt x="922130" y="15461"/>
                  <a:pt x="993913" y="0"/>
                </a:cubicBezTo>
              </a:path>
            </a:pathLst>
          </a:custGeom>
          <a:noFill/>
          <a:ln>
            <a:solidFill>
              <a:schemeClr val="tx1"/>
            </a:solidFill>
            <a:prstDash val="sysDot"/>
            <a:headEnd type="none" w="med" len="med"/>
            <a:tailEnd type="triangle" w="med" len="med"/>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ko-KR" altLang="en-US"/>
          </a:p>
        </p:txBody>
      </p:sp>
      <p:sp>
        <p:nvSpPr>
          <p:cNvPr id="40" name="TextBox 39"/>
          <p:cNvSpPr txBox="1"/>
          <p:nvPr/>
        </p:nvSpPr>
        <p:spPr>
          <a:xfrm>
            <a:off x="3407239" y="1900285"/>
            <a:ext cx="306174" cy="107722"/>
          </a:xfrm>
          <a:prstGeom prst="rect">
            <a:avLst/>
          </a:prstGeom>
          <a:solidFill>
            <a:schemeClr val="bg1"/>
          </a:solidFill>
        </p:spPr>
        <p:txBody>
          <a:bodyPr wrap="none" lIns="0" tIns="0" rIns="0" bIns="0" rtlCol="0">
            <a:spAutoFit/>
          </a:bodyPr>
          <a:lstStyle>
            <a:defPPr>
              <a:defRPr lang="fr-FR"/>
            </a:defPPr>
            <a:lvl1pPr algn="ctr">
              <a:defRPr sz="700">
                <a:solidFill>
                  <a:schemeClr val="tx1"/>
                </a:solidFill>
                <a:latin typeface="+mn-lt"/>
                <a:ea typeface="+mn-ea"/>
              </a:defRPr>
            </a:lvl1pPr>
          </a:lstStyle>
          <a:p>
            <a:r>
              <a:rPr lang="en-US" altLang="ko-KR" b="0" i="1" dirty="0"/>
              <a:t>Intranet</a:t>
            </a:r>
            <a:endParaRPr lang="ko-KR" altLang="en-US" b="0" i="1" dirty="0"/>
          </a:p>
        </p:txBody>
      </p:sp>
      <p:cxnSp>
        <p:nvCxnSpPr>
          <p:cNvPr id="42" name="Elbow Connector 41"/>
          <p:cNvCxnSpPr>
            <a:stCxn id="48" idx="3"/>
            <a:endCxn id="27" idx="1"/>
          </p:cNvCxnSpPr>
          <p:nvPr/>
        </p:nvCxnSpPr>
        <p:spPr>
          <a:xfrm flipV="1">
            <a:off x="2525417" y="1954146"/>
            <a:ext cx="758267" cy="278"/>
          </a:xfrm>
          <a:prstGeom prst="straightConnector1">
            <a:avLst/>
          </a:prstGeom>
          <a:ln w="9525">
            <a:solidFill>
              <a:srgbClr val="C00000"/>
            </a:solidFill>
            <a:prstDash val="dash"/>
            <a:tailEnd type="triangle"/>
          </a:ln>
          <a:effectLst>
            <a:outerShdw blurRad="50800" dist="38100" dir="2700000" algn="tl"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pic>
        <p:nvPicPr>
          <p:cNvPr id="29" name="Picture 28"/>
          <p:cNvPicPr>
            <a:picLocks noChangeAspect="1"/>
          </p:cNvPicPr>
          <p:nvPr/>
        </p:nvPicPr>
        <p:blipFill>
          <a:blip r:embed="rId3" cstate="screen">
            <a:duotone>
              <a:schemeClr val="accent4">
                <a:shade val="45000"/>
                <a:satMod val="135000"/>
              </a:schemeClr>
              <a:prstClr val="white"/>
            </a:duotone>
            <a:extLst>
              <a:ext uri="{28A0092B-C50C-407E-A947-70E740481C1C}">
                <a14:useLocalDpi xmlns:a14="http://schemas.microsoft.com/office/drawing/2010/main"/>
              </a:ext>
            </a:extLst>
          </a:blip>
          <a:stretch>
            <a:fillRect/>
          </a:stretch>
        </p:blipFill>
        <p:spPr>
          <a:xfrm>
            <a:off x="2850738" y="1899072"/>
            <a:ext cx="110148" cy="110148"/>
          </a:xfrm>
          <a:prstGeom prst="rect">
            <a:avLst/>
          </a:prstGeom>
          <a:effectLst>
            <a:outerShdw blurRad="50800" dist="38100" dir="2700000" algn="tl" rotWithShape="0">
              <a:prstClr val="black">
                <a:alpha val="40000"/>
              </a:prstClr>
            </a:outerShdw>
          </a:effectLst>
        </p:spPr>
      </p:pic>
      <p:cxnSp>
        <p:nvCxnSpPr>
          <p:cNvPr id="143" name="Straight Arrow Connector 58"/>
          <p:cNvCxnSpPr>
            <a:stCxn id="88" idx="1"/>
            <a:endCxn id="68" idx="3"/>
          </p:cNvCxnSpPr>
          <p:nvPr/>
        </p:nvCxnSpPr>
        <p:spPr>
          <a:xfrm flipH="1">
            <a:off x="3534181" y="2775987"/>
            <a:ext cx="533709" cy="388565"/>
          </a:xfrm>
          <a:prstGeom prst="straightConnector1">
            <a:avLst/>
          </a:prstGeom>
          <a:ln w="9525">
            <a:solidFill>
              <a:schemeClr val="accent2"/>
            </a:solidFill>
            <a:prstDash val="dash"/>
            <a:tailEnd type="triangle"/>
          </a:ln>
          <a:effectLst>
            <a:outerShdw blurRad="50800" dist="38100" dir="2700000" algn="tl"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cxnSp>
        <p:nvCxnSpPr>
          <p:cNvPr id="146" name="Straight Arrow Connector 58"/>
          <p:cNvCxnSpPr>
            <a:stCxn id="89" idx="1"/>
            <a:endCxn id="68" idx="3"/>
          </p:cNvCxnSpPr>
          <p:nvPr/>
        </p:nvCxnSpPr>
        <p:spPr>
          <a:xfrm flipH="1">
            <a:off x="3534181" y="3164552"/>
            <a:ext cx="533709" cy="0"/>
          </a:xfrm>
          <a:prstGeom prst="straightConnector1">
            <a:avLst/>
          </a:prstGeom>
          <a:ln w="9525">
            <a:solidFill>
              <a:schemeClr val="accent2"/>
            </a:solidFill>
            <a:prstDash val="dash"/>
            <a:tailEnd type="triangle"/>
          </a:ln>
          <a:effectLst>
            <a:outerShdw blurRad="50800" dist="38100" dir="2700000" algn="tl"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grpSp>
        <p:nvGrpSpPr>
          <p:cNvPr id="16" name="Group 15"/>
          <p:cNvGrpSpPr/>
          <p:nvPr/>
        </p:nvGrpSpPr>
        <p:grpSpPr>
          <a:xfrm>
            <a:off x="2142590" y="6381515"/>
            <a:ext cx="3034765" cy="110148"/>
            <a:chOff x="1758220" y="6434523"/>
            <a:chExt cx="3034765" cy="110148"/>
          </a:xfrm>
        </p:grpSpPr>
        <p:grpSp>
          <p:nvGrpSpPr>
            <p:cNvPr id="8" name="Group 7"/>
            <p:cNvGrpSpPr/>
            <p:nvPr/>
          </p:nvGrpSpPr>
          <p:grpSpPr>
            <a:xfrm>
              <a:off x="1758220" y="6434523"/>
              <a:ext cx="1328970" cy="110148"/>
              <a:chOff x="4208993" y="5786393"/>
              <a:chExt cx="1328970" cy="110148"/>
            </a:xfrm>
          </p:grpSpPr>
          <p:sp>
            <p:nvSpPr>
              <p:cNvPr id="51" name="TextBox 50"/>
              <p:cNvSpPr txBox="1"/>
              <p:nvPr/>
            </p:nvSpPr>
            <p:spPr>
              <a:xfrm>
                <a:off x="4468760" y="5787605"/>
                <a:ext cx="1069203" cy="107722"/>
              </a:xfrm>
              <a:prstGeom prst="rect">
                <a:avLst/>
              </a:prstGeom>
              <a:noFill/>
            </p:spPr>
            <p:txBody>
              <a:bodyPr wrap="none" lIns="0" tIns="0" rIns="0" bIns="0" rtlCol="0" anchor="ctr">
                <a:spAutoFit/>
              </a:bodyPr>
              <a:lstStyle/>
              <a:p>
                <a:r>
                  <a:rPr lang="en-US" altLang="ko-KR" sz="700" b="0" dirty="0" smtClean="0">
                    <a:solidFill>
                      <a:schemeClr val="tx1"/>
                    </a:solidFill>
                    <a:latin typeface="Arial" pitchFamily="34" charset="0"/>
                    <a:cs typeface="Arial" pitchFamily="34" charset="0"/>
                  </a:rPr>
                  <a:t>Secured points w/ GIR info</a:t>
                </a:r>
                <a:endParaRPr lang="ko-KR" altLang="en-US" sz="700" b="0" dirty="0" smtClean="0">
                  <a:solidFill>
                    <a:schemeClr val="tx1"/>
                  </a:solidFill>
                  <a:latin typeface="Arial" pitchFamily="34" charset="0"/>
                  <a:cs typeface="Arial" pitchFamily="34" charset="0"/>
                </a:endParaRPr>
              </a:p>
            </p:txBody>
          </p:sp>
          <p:cxnSp>
            <p:nvCxnSpPr>
              <p:cNvPr id="401" name="Straight Arrow Connector 400"/>
              <p:cNvCxnSpPr/>
              <p:nvPr/>
            </p:nvCxnSpPr>
            <p:spPr>
              <a:xfrm>
                <a:off x="4208993" y="5841467"/>
                <a:ext cx="216000" cy="0"/>
              </a:xfrm>
              <a:prstGeom prst="straightConnector1">
                <a:avLst/>
              </a:prstGeom>
              <a:ln w="9525">
                <a:solidFill>
                  <a:srgbClr val="C00000"/>
                </a:solidFill>
                <a:prstDash val="dash"/>
                <a:tailEnd type="triangle"/>
              </a:ln>
              <a:effectLst>
                <a:outerShdw blurRad="50800" dist="38100" dir="2700000" algn="tl"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pic>
            <p:nvPicPr>
              <p:cNvPr id="402" name="Picture 401"/>
              <p:cNvPicPr>
                <a:picLocks noChangeAspect="1"/>
              </p:cNvPicPr>
              <p:nvPr/>
            </p:nvPicPr>
            <p:blipFill>
              <a:blip r:embed="rId3" cstate="screen">
                <a:duotone>
                  <a:schemeClr val="accent4">
                    <a:shade val="45000"/>
                    <a:satMod val="135000"/>
                  </a:schemeClr>
                  <a:prstClr val="white"/>
                </a:duotone>
                <a:extLst>
                  <a:ext uri="{28A0092B-C50C-407E-A947-70E740481C1C}">
                    <a14:useLocalDpi xmlns:a14="http://schemas.microsoft.com/office/drawing/2010/main"/>
                  </a:ext>
                </a:extLst>
              </a:blip>
              <a:stretch>
                <a:fillRect/>
              </a:stretch>
            </p:blipFill>
            <p:spPr>
              <a:xfrm>
                <a:off x="4228410" y="5786393"/>
                <a:ext cx="110148" cy="110148"/>
              </a:xfrm>
              <a:prstGeom prst="rect">
                <a:avLst/>
              </a:prstGeom>
              <a:effectLst>
                <a:outerShdw blurRad="50800" dist="38100" dir="2700000" algn="tl" rotWithShape="0">
                  <a:prstClr val="black">
                    <a:alpha val="40000"/>
                  </a:prstClr>
                </a:outerShdw>
              </a:effectLst>
            </p:spPr>
          </p:pic>
        </p:grpSp>
        <p:grpSp>
          <p:nvGrpSpPr>
            <p:cNvPr id="12" name="Group 11"/>
            <p:cNvGrpSpPr/>
            <p:nvPr/>
          </p:nvGrpSpPr>
          <p:grpSpPr>
            <a:xfrm>
              <a:off x="3213946" y="6434523"/>
              <a:ext cx="1579039" cy="107722"/>
              <a:chOff x="4212443" y="6015680"/>
              <a:chExt cx="1579039" cy="107722"/>
            </a:xfrm>
          </p:grpSpPr>
          <p:cxnSp>
            <p:nvCxnSpPr>
              <p:cNvPr id="403" name="Straight Arrow Connector 402"/>
              <p:cNvCxnSpPr/>
              <p:nvPr/>
            </p:nvCxnSpPr>
            <p:spPr>
              <a:xfrm>
                <a:off x="4212443" y="6070201"/>
                <a:ext cx="216000" cy="0"/>
              </a:xfrm>
              <a:prstGeom prst="straightConnector1">
                <a:avLst/>
              </a:prstGeom>
              <a:ln w="9525">
                <a:solidFill>
                  <a:schemeClr val="accent2"/>
                </a:solidFill>
                <a:prstDash val="dash"/>
                <a:tailEnd type="triangle"/>
              </a:ln>
              <a:effectLst>
                <a:outerShdw blurRad="50800" dist="38100" dir="2700000" algn="tl"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sp>
            <p:nvSpPr>
              <p:cNvPr id="404" name="TextBox 403"/>
              <p:cNvSpPr txBox="1"/>
              <p:nvPr/>
            </p:nvSpPr>
            <p:spPr>
              <a:xfrm>
                <a:off x="4472210" y="6015680"/>
                <a:ext cx="1319272" cy="107722"/>
              </a:xfrm>
              <a:prstGeom prst="rect">
                <a:avLst/>
              </a:prstGeom>
              <a:noFill/>
            </p:spPr>
            <p:txBody>
              <a:bodyPr wrap="none" lIns="0" tIns="0" rIns="0" bIns="0" rtlCol="0" anchor="ctr">
                <a:spAutoFit/>
              </a:bodyPr>
              <a:lstStyle/>
              <a:p>
                <a:r>
                  <a:rPr lang="en-US" altLang="ko-KR" sz="700" b="0" dirty="0" smtClean="0">
                    <a:solidFill>
                      <a:schemeClr val="tx1"/>
                    </a:solidFill>
                    <a:latin typeface="Arial" pitchFamily="34" charset="0"/>
                    <a:cs typeface="Arial" pitchFamily="34" charset="0"/>
                  </a:rPr>
                  <a:t>Actions w/o security enforcement</a:t>
                </a:r>
                <a:endParaRPr lang="ko-KR" altLang="en-US" sz="700" b="0" dirty="0" smtClean="0">
                  <a:solidFill>
                    <a:schemeClr val="tx1"/>
                  </a:solidFill>
                  <a:latin typeface="Arial" pitchFamily="34" charset="0"/>
                  <a:cs typeface="Arial" pitchFamily="34" charset="0"/>
                </a:endParaRPr>
              </a:p>
            </p:txBody>
          </p:sp>
        </p:grpSp>
      </p:grpSp>
    </p:spTree>
    <p:extLst>
      <p:ext uri="{BB962C8B-B14F-4D97-AF65-F5344CB8AC3E}">
        <p14:creationId xmlns:p14="http://schemas.microsoft.com/office/powerpoint/2010/main" val="3511586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smtClean="0"/>
              <a:t>Security </a:t>
            </a:r>
            <a:r>
              <a:rPr lang="en-US" altLang="ko-KR" dirty="0"/>
              <a:t>Vertical</a:t>
            </a:r>
            <a:endParaRPr lang="ko-KR" altLang="en-US" dirty="0"/>
          </a:p>
        </p:txBody>
      </p:sp>
      <p:sp>
        <p:nvSpPr>
          <p:cNvPr id="3" name="Text Placeholder 2"/>
          <p:cNvSpPr>
            <a:spLocks noGrp="1"/>
          </p:cNvSpPr>
          <p:nvPr>
            <p:ph type="body" sz="quarter" idx="13"/>
          </p:nvPr>
        </p:nvSpPr>
        <p:spPr>
          <a:solidFill>
            <a:schemeClr val="bg1">
              <a:lumMod val="95000"/>
            </a:schemeClr>
          </a:solidFill>
          <a:ln>
            <a:noFill/>
          </a:ln>
          <a:effectLst>
            <a:outerShdw blurRad="50800" dist="38100" dir="2700000" algn="tl" rotWithShape="0">
              <a:prstClr val="black">
                <a:alpha val="40000"/>
              </a:prstClr>
            </a:outerShdw>
          </a:effectLst>
        </p:spPr>
        <p:txBody>
          <a:bodyPr vert="horz" lIns="72000" tIns="46800" rIns="72000" bIns="46800" rtlCol="0" anchor="t">
            <a:spAutoFit/>
          </a:bodyPr>
          <a:lstStyle/>
          <a:p>
            <a:pPr marL="0" indent="0">
              <a:buNone/>
            </a:pPr>
            <a:r>
              <a:rPr lang="en-US" altLang="ko-KR" dirty="0"/>
              <a:t>Identity Management – User Provisioning Process (options)</a:t>
            </a:r>
          </a:p>
        </p:txBody>
      </p:sp>
      <p:sp>
        <p:nvSpPr>
          <p:cNvPr id="4" name="Slide Number Placeholder 3"/>
          <p:cNvSpPr>
            <a:spLocks noGrp="1"/>
          </p:cNvSpPr>
          <p:nvPr>
            <p:ph type="sldNum" sz="quarter" idx="4"/>
          </p:nvPr>
        </p:nvSpPr>
        <p:spPr/>
        <p:txBody>
          <a:bodyPr/>
          <a:lstStyle/>
          <a:p>
            <a:fld id="{3801209A-EBCB-4229-9A21-B7869465F47A}" type="slidenum">
              <a:rPr lang="en-US" altLang="ko-KR" smtClean="0">
                <a:latin typeface="+mn-ea"/>
                <a:ea typeface="+mn-ea"/>
              </a:rPr>
              <a:pPr/>
              <a:t>47</a:t>
            </a:fld>
            <a:r>
              <a:rPr lang="en-US" altLang="ko-KR" smtClean="0">
                <a:latin typeface="+mn-ea"/>
                <a:ea typeface="+mn-ea"/>
              </a:rPr>
              <a:t> </a:t>
            </a:r>
            <a:endParaRPr lang="ko-KR" altLang="en-US" dirty="0">
              <a:latin typeface="+mn-ea"/>
              <a:ea typeface="+mn-ea"/>
            </a:endParaRPr>
          </a:p>
        </p:txBody>
      </p:sp>
      <p:sp>
        <p:nvSpPr>
          <p:cNvPr id="112" name="Rectangle 111"/>
          <p:cNvSpPr/>
          <p:nvPr/>
        </p:nvSpPr>
        <p:spPr>
          <a:xfrm>
            <a:off x="6557713" y="1229452"/>
            <a:ext cx="2570400" cy="1524288"/>
          </a:xfrm>
          <a:prstGeom prst="rect">
            <a:avLst/>
          </a:prstGeom>
          <a:solidFill>
            <a:schemeClr val="bg1"/>
          </a:solid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wrap="square" rtlCol="0" anchor="t" anchorCtr="0">
            <a:noAutofit/>
          </a:bodyPr>
          <a:lstStyle/>
          <a:p>
            <a:r>
              <a:rPr lang="en-US" altLang="ko-KR" sz="1000" u="sng" dirty="0" smtClean="0">
                <a:solidFill>
                  <a:schemeClr val="tx2"/>
                </a:solidFill>
              </a:rPr>
              <a:t>Option 1 : Manual </a:t>
            </a:r>
            <a:r>
              <a:rPr lang="en-US" altLang="ko-KR" sz="1000" u="sng" dirty="0">
                <a:solidFill>
                  <a:schemeClr val="tx2"/>
                </a:solidFill>
              </a:rPr>
              <a:t>Registration</a:t>
            </a:r>
            <a:endParaRPr lang="en-US" sz="1000" u="sng" dirty="0">
              <a:solidFill>
                <a:schemeClr val="tx2"/>
              </a:solidFill>
            </a:endParaRPr>
          </a:p>
          <a:p>
            <a:pPr marL="185738" indent="-185738">
              <a:buFont typeface="+mj-lt"/>
              <a:buAutoNum type="arabicPeriod"/>
            </a:pPr>
            <a:r>
              <a:rPr lang="en-US" sz="1000" b="0" dirty="0" smtClean="0">
                <a:solidFill>
                  <a:schemeClr val="bg2">
                    <a:lumMod val="50000"/>
                  </a:schemeClr>
                </a:solidFill>
              </a:rPr>
              <a:t>Standard behaviours </a:t>
            </a:r>
            <a:r>
              <a:rPr lang="en-US" sz="1000" b="0" dirty="0">
                <a:solidFill>
                  <a:schemeClr val="bg2">
                    <a:lumMod val="50000"/>
                  </a:schemeClr>
                </a:solidFill>
              </a:rPr>
              <a:t>for User Provisioning</a:t>
            </a:r>
          </a:p>
          <a:p>
            <a:pPr marL="185738" indent="-185738">
              <a:buFont typeface="+mj-lt"/>
              <a:buAutoNum type="arabicPeriod"/>
            </a:pPr>
            <a:r>
              <a:rPr lang="en-US" sz="1000" b="0" dirty="0">
                <a:solidFill>
                  <a:schemeClr val="bg2">
                    <a:lumMod val="50000"/>
                  </a:schemeClr>
                </a:solidFill>
              </a:rPr>
              <a:t>Zero integration </a:t>
            </a:r>
            <a:r>
              <a:rPr lang="en-US" sz="1000" b="0" dirty="0" smtClean="0">
                <a:solidFill>
                  <a:schemeClr val="bg2">
                    <a:lumMod val="50000"/>
                  </a:schemeClr>
                </a:solidFill>
              </a:rPr>
              <a:t>configuration </a:t>
            </a:r>
            <a:r>
              <a:rPr lang="en-US" sz="1000" b="0" dirty="0">
                <a:solidFill>
                  <a:schemeClr val="bg2">
                    <a:lumMod val="50000"/>
                  </a:schemeClr>
                </a:solidFill>
              </a:rPr>
              <a:t>/ build</a:t>
            </a:r>
          </a:p>
          <a:p>
            <a:pPr marL="185738" indent="-185738">
              <a:buFont typeface="+mj-lt"/>
              <a:buAutoNum type="arabicPeriod"/>
            </a:pPr>
            <a:r>
              <a:rPr lang="en-US" sz="1000" b="0" dirty="0">
                <a:solidFill>
                  <a:schemeClr val="bg2">
                    <a:lumMod val="50000"/>
                  </a:schemeClr>
                </a:solidFill>
              </a:rPr>
              <a:t>Current Working </a:t>
            </a:r>
            <a:r>
              <a:rPr lang="en-US" sz="1000" b="0" dirty="0" smtClean="0">
                <a:solidFill>
                  <a:schemeClr val="bg2">
                    <a:lumMod val="50000"/>
                  </a:schemeClr>
                </a:solidFill>
              </a:rPr>
              <a:t>Assumption</a:t>
            </a:r>
            <a:endParaRPr lang="en-US" sz="1000" b="0" dirty="0">
              <a:solidFill>
                <a:schemeClr val="bg2">
                  <a:lumMod val="50000"/>
                </a:schemeClr>
              </a:solidFill>
            </a:endParaRPr>
          </a:p>
        </p:txBody>
      </p:sp>
      <p:sp>
        <p:nvSpPr>
          <p:cNvPr id="167" name="Rectangle 166"/>
          <p:cNvSpPr/>
          <p:nvPr/>
        </p:nvSpPr>
        <p:spPr>
          <a:xfrm>
            <a:off x="6557713" y="4857006"/>
            <a:ext cx="2570400" cy="1524288"/>
          </a:xfrm>
          <a:prstGeom prst="rect">
            <a:avLst/>
          </a:prstGeom>
          <a:solidFill>
            <a:schemeClr val="bg1"/>
          </a:solid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wrap="square" rtlCol="0" anchor="t" anchorCtr="0">
            <a:noAutofit/>
          </a:bodyPr>
          <a:lstStyle/>
          <a:p>
            <a:r>
              <a:rPr lang="en-GB" altLang="ko-KR" sz="1000" u="sng" dirty="0" smtClean="0">
                <a:solidFill>
                  <a:schemeClr val="tx2"/>
                </a:solidFill>
              </a:rPr>
              <a:t>Option 3 : Directory </a:t>
            </a:r>
            <a:r>
              <a:rPr lang="en-GB" altLang="ko-KR" sz="1000" u="sng" dirty="0">
                <a:solidFill>
                  <a:schemeClr val="tx2"/>
                </a:solidFill>
              </a:rPr>
              <a:t>Search (</a:t>
            </a:r>
            <a:r>
              <a:rPr lang="en-GB" altLang="ko-KR" sz="1000" u="sng" dirty="0" smtClean="0">
                <a:solidFill>
                  <a:schemeClr val="tx2"/>
                </a:solidFill>
              </a:rPr>
              <a:t>Customization)</a:t>
            </a:r>
            <a:endParaRPr lang="en-US" sz="1000" b="0" u="sng" dirty="0" smtClean="0">
              <a:solidFill>
                <a:schemeClr val="tx2"/>
              </a:solidFill>
            </a:endParaRPr>
          </a:p>
          <a:p>
            <a:pPr marL="185738" indent="-185738">
              <a:buFont typeface="+mj-lt"/>
              <a:buAutoNum type="arabicPeriod"/>
            </a:pPr>
            <a:r>
              <a:rPr lang="en-US" sz="1000" b="0" dirty="0" smtClean="0">
                <a:solidFill>
                  <a:schemeClr val="bg2">
                    <a:lumMod val="50000"/>
                  </a:schemeClr>
                </a:solidFill>
              </a:rPr>
              <a:t>Administrator </a:t>
            </a:r>
            <a:r>
              <a:rPr lang="en-US" sz="1000" b="0" dirty="0">
                <a:solidFill>
                  <a:schemeClr val="bg2">
                    <a:lumMod val="50000"/>
                  </a:schemeClr>
                </a:solidFill>
              </a:rPr>
              <a:t>searches </a:t>
            </a:r>
            <a:r>
              <a:rPr lang="en-US" sz="1000" b="0" dirty="0" smtClean="0">
                <a:solidFill>
                  <a:schemeClr val="bg2">
                    <a:lumMod val="50000"/>
                  </a:schemeClr>
                </a:solidFill>
              </a:rPr>
              <a:t>Directory </a:t>
            </a:r>
            <a:r>
              <a:rPr lang="en-US" sz="1000" b="0" dirty="0">
                <a:solidFill>
                  <a:schemeClr val="bg2">
                    <a:lumMod val="50000"/>
                  </a:schemeClr>
                </a:solidFill>
              </a:rPr>
              <a:t>Groups for </a:t>
            </a:r>
            <a:r>
              <a:rPr lang="en-US" sz="1000" b="0" dirty="0" smtClean="0">
                <a:solidFill>
                  <a:schemeClr val="bg2">
                    <a:lumMod val="50000"/>
                  </a:schemeClr>
                </a:solidFill>
              </a:rPr>
              <a:t>authorized </a:t>
            </a:r>
            <a:r>
              <a:rPr lang="en-US" sz="1000" b="0" dirty="0">
                <a:solidFill>
                  <a:schemeClr val="bg2">
                    <a:lumMod val="50000"/>
                  </a:schemeClr>
                </a:solidFill>
              </a:rPr>
              <a:t>users</a:t>
            </a:r>
          </a:p>
          <a:p>
            <a:pPr marL="185738" indent="-185738">
              <a:buFont typeface="+mj-lt"/>
              <a:buAutoNum type="arabicPeriod"/>
            </a:pPr>
            <a:r>
              <a:rPr lang="en-US" sz="1000" b="0" dirty="0">
                <a:solidFill>
                  <a:schemeClr val="bg2">
                    <a:lumMod val="50000"/>
                  </a:schemeClr>
                </a:solidFill>
              </a:rPr>
              <a:t>Custom solution – LDAP queries defined for Customer Directory</a:t>
            </a:r>
          </a:p>
          <a:p>
            <a:pPr marL="185738" indent="-185738">
              <a:buFont typeface="+mj-lt"/>
              <a:buAutoNum type="arabicPeriod"/>
            </a:pPr>
            <a:r>
              <a:rPr lang="en-US" sz="1000" b="0" dirty="0">
                <a:solidFill>
                  <a:schemeClr val="bg2">
                    <a:lumMod val="50000"/>
                  </a:schemeClr>
                </a:solidFill>
              </a:rPr>
              <a:t>Full Directory mirroring of groups requires additional custom </a:t>
            </a:r>
            <a:r>
              <a:rPr lang="en-US" sz="1000" b="0" dirty="0" smtClean="0">
                <a:solidFill>
                  <a:schemeClr val="bg2">
                    <a:lumMod val="50000"/>
                  </a:schemeClr>
                </a:solidFill>
              </a:rPr>
              <a:t>components</a:t>
            </a:r>
            <a:endParaRPr lang="en-US" sz="1000" b="0" dirty="0">
              <a:solidFill>
                <a:schemeClr val="bg2">
                  <a:lumMod val="50000"/>
                </a:schemeClr>
              </a:solidFill>
            </a:endParaRPr>
          </a:p>
        </p:txBody>
      </p:sp>
      <p:sp>
        <p:nvSpPr>
          <p:cNvPr id="172" name="Isosceles Triangle 171"/>
          <p:cNvSpPr/>
          <p:nvPr/>
        </p:nvSpPr>
        <p:spPr>
          <a:xfrm rot="5400000">
            <a:off x="5808859" y="2083983"/>
            <a:ext cx="1260000" cy="79513"/>
          </a:xfrm>
          <a:prstGeom prst="triangl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ko-KR" altLang="en-US"/>
          </a:p>
        </p:txBody>
      </p:sp>
      <p:sp>
        <p:nvSpPr>
          <p:cNvPr id="173" name="Isosceles Triangle 172"/>
          <p:cNvSpPr/>
          <p:nvPr/>
        </p:nvSpPr>
        <p:spPr>
          <a:xfrm rot="5400000">
            <a:off x="5808859" y="5711537"/>
            <a:ext cx="1260000" cy="79513"/>
          </a:xfrm>
          <a:prstGeom prst="triangl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ko-KR" altLang="en-US"/>
          </a:p>
        </p:txBody>
      </p:sp>
      <p:cxnSp>
        <p:nvCxnSpPr>
          <p:cNvPr id="175" name="Straight Connector 174"/>
          <p:cNvCxnSpPr/>
          <p:nvPr/>
        </p:nvCxnSpPr>
        <p:spPr>
          <a:xfrm>
            <a:off x="2924671" y="4712661"/>
            <a:ext cx="6203442" cy="0"/>
          </a:xfrm>
          <a:prstGeom prst="line">
            <a:avLst/>
          </a:prstGeom>
          <a:ln w="9525">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sp>
        <p:nvSpPr>
          <p:cNvPr id="198" name="Isosceles Triangle 197"/>
          <p:cNvSpPr/>
          <p:nvPr/>
        </p:nvSpPr>
        <p:spPr>
          <a:xfrm rot="5400000">
            <a:off x="5808859" y="3898560"/>
            <a:ext cx="1260000" cy="79513"/>
          </a:xfrm>
          <a:prstGeom prst="triangle">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ko-KR" altLang="en-US"/>
          </a:p>
        </p:txBody>
      </p:sp>
      <p:grpSp>
        <p:nvGrpSpPr>
          <p:cNvPr id="428" name="Group 427"/>
          <p:cNvGrpSpPr/>
          <p:nvPr/>
        </p:nvGrpSpPr>
        <p:grpSpPr>
          <a:xfrm>
            <a:off x="2924671" y="1229452"/>
            <a:ext cx="3372832" cy="1524288"/>
            <a:chOff x="2924671" y="1358133"/>
            <a:chExt cx="3372832" cy="1524288"/>
          </a:xfrm>
        </p:grpSpPr>
        <p:sp>
          <p:nvSpPr>
            <p:cNvPr id="73" name="Rectangle 72"/>
            <p:cNvSpPr/>
            <p:nvPr/>
          </p:nvSpPr>
          <p:spPr>
            <a:xfrm>
              <a:off x="2924671" y="1622421"/>
              <a:ext cx="3372832" cy="1260000"/>
            </a:xfrm>
            <a:prstGeom prst="rect">
              <a:avLst/>
            </a:prstGeom>
            <a:solidFill>
              <a:schemeClr val="accent1">
                <a:lumMod val="20000"/>
                <a:lumOff val="80000"/>
              </a:schemeClr>
            </a:solidFill>
            <a:ln w="28575" cap="flat" cmpd="sng" algn="ctr">
              <a:solidFill>
                <a:srgbClr val="7030A0"/>
              </a:solidFill>
              <a:prstDash val="solid"/>
              <a:round/>
              <a:headEnd type="none" w="med" len="med"/>
              <a:tailEnd type="none" w="med" len="med"/>
            </a:ln>
            <a:effectLst/>
          </p:spPr>
          <p:txBody>
            <a:bodyPr vert="horz" wrap="none" lIns="54000" tIns="36000" rIns="54000" bIns="36000" numCol="1" rtlCol="0" anchor="t" anchorCtr="0" compatLnSpc="1">
              <a:prstTxWarp prst="textNoShape">
                <a:avLst/>
              </a:prstTxWarp>
            </a:bodyPr>
            <a:lstStyle/>
            <a:p>
              <a:r>
                <a:rPr lang="en-US" altLang="ko-KR" dirty="0">
                  <a:solidFill>
                    <a:schemeClr val="accent2">
                      <a:lumMod val="50000"/>
                    </a:schemeClr>
                  </a:solidFill>
                  <a:latin typeface="+mn-lt"/>
                  <a:ea typeface="+mn-ea"/>
                  <a:cs typeface="Arial" pitchFamily="34" charset="0"/>
                </a:rPr>
                <a:t>Health Claims</a:t>
              </a:r>
            </a:p>
            <a:p>
              <a:r>
                <a:rPr lang="en-US" altLang="ko-KR" b="0" i="1" dirty="0">
                  <a:solidFill>
                    <a:schemeClr val="accent2">
                      <a:lumMod val="50000"/>
                    </a:schemeClr>
                  </a:solidFill>
                  <a:latin typeface="+mn-lt"/>
                  <a:ea typeface="+mn-ea"/>
                  <a:cs typeface="Arial" pitchFamily="34" charset="0"/>
                </a:rPr>
                <a:t>FINEOS</a:t>
              </a:r>
            </a:p>
          </p:txBody>
        </p:sp>
        <p:sp>
          <p:nvSpPr>
            <p:cNvPr id="108" name="Rectangle 107"/>
            <p:cNvSpPr/>
            <p:nvPr/>
          </p:nvSpPr>
          <p:spPr>
            <a:xfrm>
              <a:off x="3033458" y="1965528"/>
              <a:ext cx="3155258" cy="504000"/>
            </a:xfrm>
            <a:prstGeom prst="rect">
              <a:avLst/>
            </a:prstGeom>
            <a:solidFill>
              <a:srgbClr val="BA9CC9"/>
            </a:solidFill>
            <a:effectLst/>
          </p:spPr>
          <p:style>
            <a:lnRef idx="1">
              <a:schemeClr val="accent1"/>
            </a:lnRef>
            <a:fillRef idx="3">
              <a:schemeClr val="accent1"/>
            </a:fillRef>
            <a:effectRef idx="2">
              <a:schemeClr val="accent1"/>
            </a:effectRef>
            <a:fontRef idx="minor">
              <a:schemeClr val="lt1"/>
            </a:fontRef>
          </p:style>
          <p:txBody>
            <a:bodyPr vert="vert270" lIns="45720" tIns="0" rIns="45720" bIns="0" rtlCol="0" anchor="t" anchorCtr="0"/>
            <a:lstStyle/>
            <a:p>
              <a:pPr algn="ctr"/>
              <a:endParaRPr lang="en-US" sz="700" b="0" dirty="0">
                <a:solidFill>
                  <a:srgbClr val="103184"/>
                </a:solidFill>
              </a:endParaRPr>
            </a:p>
          </p:txBody>
        </p:sp>
        <p:sp>
          <p:nvSpPr>
            <p:cNvPr id="126" name="Rectangle 125"/>
            <p:cNvSpPr/>
            <p:nvPr/>
          </p:nvSpPr>
          <p:spPr>
            <a:xfrm>
              <a:off x="4294483" y="2606501"/>
              <a:ext cx="632637" cy="180000"/>
            </a:xfrm>
            <a:prstGeom prst="rect">
              <a:avLst/>
            </a:prstGeom>
            <a:solidFill>
              <a:schemeClr val="bg1"/>
            </a:solidFill>
            <a:ln w="3175">
              <a:solidFill>
                <a:schemeClr val="accent2"/>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800" b="0" dirty="0" smtClean="0">
                  <a:solidFill>
                    <a:schemeClr val="accent2"/>
                  </a:solidFill>
                </a:rPr>
                <a:t>User</a:t>
              </a:r>
              <a:endParaRPr lang="en-US" sz="800" b="0" dirty="0">
                <a:solidFill>
                  <a:schemeClr val="accent2"/>
                </a:solidFill>
              </a:endParaRPr>
            </a:p>
          </p:txBody>
        </p:sp>
        <p:sp>
          <p:nvSpPr>
            <p:cNvPr id="127" name="Rectangle 126"/>
            <p:cNvSpPr/>
            <p:nvPr/>
          </p:nvSpPr>
          <p:spPr>
            <a:xfrm>
              <a:off x="5135633" y="2606501"/>
              <a:ext cx="632637" cy="180000"/>
            </a:xfrm>
            <a:prstGeom prst="rect">
              <a:avLst/>
            </a:prstGeom>
            <a:solidFill>
              <a:schemeClr val="bg1"/>
            </a:solidFill>
            <a:ln w="3175">
              <a:solidFill>
                <a:schemeClr val="accent2"/>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800" b="0" dirty="0" smtClean="0">
                  <a:solidFill>
                    <a:schemeClr val="accent2"/>
                  </a:solidFill>
                </a:rPr>
                <a:t>Group</a:t>
              </a:r>
              <a:endParaRPr lang="en-US" sz="800" b="0" dirty="0">
                <a:solidFill>
                  <a:schemeClr val="accent2"/>
                </a:solidFill>
              </a:endParaRPr>
            </a:p>
          </p:txBody>
        </p:sp>
        <p:cxnSp>
          <p:nvCxnSpPr>
            <p:cNvPr id="128" name="Elbow Connector 69"/>
            <p:cNvCxnSpPr>
              <a:stCxn id="154" idx="2"/>
              <a:endCxn id="126" idx="0"/>
            </p:cNvCxnSpPr>
            <p:nvPr/>
          </p:nvCxnSpPr>
          <p:spPr>
            <a:xfrm>
              <a:off x="4610802" y="2397528"/>
              <a:ext cx="0" cy="208973"/>
            </a:xfrm>
            <a:prstGeom prst="straightConnector1">
              <a:avLst/>
            </a:prstGeom>
            <a:ln w="9525">
              <a:solidFill>
                <a:schemeClr val="accent2"/>
              </a:solidFill>
              <a:prstDash val="dash"/>
              <a:tailEnd type="triangle"/>
            </a:ln>
            <a:effectLst>
              <a:outerShdw blurRad="50800" dist="38100" dir="2700000" algn="tl"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cxnSp>
          <p:nvCxnSpPr>
            <p:cNvPr id="129" name="Elbow Connector 69"/>
            <p:cNvCxnSpPr>
              <a:stCxn id="159" idx="2"/>
              <a:endCxn id="127" idx="0"/>
            </p:cNvCxnSpPr>
            <p:nvPr/>
          </p:nvCxnSpPr>
          <p:spPr>
            <a:xfrm>
              <a:off x="5451952" y="2397528"/>
              <a:ext cx="0" cy="208973"/>
            </a:xfrm>
            <a:prstGeom prst="straightConnector1">
              <a:avLst/>
            </a:prstGeom>
            <a:ln w="9525">
              <a:solidFill>
                <a:schemeClr val="accent2"/>
              </a:solidFill>
              <a:prstDash val="dash"/>
              <a:tailEnd type="triangle"/>
            </a:ln>
            <a:effectLst>
              <a:outerShdw blurRad="50800" dist="38100" dir="2700000" algn="tl"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sp>
          <p:nvSpPr>
            <p:cNvPr id="154" name="Rectangle 153"/>
            <p:cNvSpPr/>
            <p:nvPr/>
          </p:nvSpPr>
          <p:spPr>
            <a:xfrm>
              <a:off x="4294483" y="2037528"/>
              <a:ext cx="632637" cy="360000"/>
            </a:xfrm>
            <a:prstGeom prst="rect">
              <a:avLst/>
            </a:prstGeom>
            <a:solidFill>
              <a:schemeClr val="accent3">
                <a:lumMod val="40000"/>
                <a:lumOff val="60000"/>
              </a:schemeClr>
            </a:solidFill>
            <a:ln w="3175">
              <a:solidFill>
                <a:schemeClr val="accent2"/>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altLang="ko-KR" sz="700" b="0" i="1" dirty="0">
                  <a:solidFill>
                    <a:schemeClr val="accent2"/>
                  </a:solidFill>
                </a:rPr>
                <a:t>&lt;&lt;user&gt;&gt;</a:t>
              </a:r>
            </a:p>
            <a:p>
              <a:pPr algn="ctr"/>
              <a:r>
                <a:rPr lang="en-US" altLang="ko-KR" sz="700" b="0" i="1" dirty="0" smtClean="0">
                  <a:solidFill>
                    <a:schemeClr val="accent2"/>
                  </a:solidFill>
                </a:rPr>
                <a:t>Create user</a:t>
              </a:r>
              <a:endParaRPr lang="en-US" altLang="ko-KR" sz="700" b="0" i="1" dirty="0">
                <a:solidFill>
                  <a:schemeClr val="accent2"/>
                </a:solidFill>
              </a:endParaRPr>
            </a:p>
          </p:txBody>
        </p:sp>
        <p:cxnSp>
          <p:nvCxnSpPr>
            <p:cNvPr id="155" name="Straight Connector 154"/>
            <p:cNvCxnSpPr>
              <a:stCxn id="154" idx="3"/>
              <a:endCxn id="159" idx="1"/>
            </p:cNvCxnSpPr>
            <p:nvPr/>
          </p:nvCxnSpPr>
          <p:spPr>
            <a:xfrm>
              <a:off x="4927120" y="2217528"/>
              <a:ext cx="208513" cy="0"/>
            </a:xfrm>
            <a:prstGeom prst="line">
              <a:avLst/>
            </a:prstGeom>
          </p:spPr>
          <p:style>
            <a:lnRef idx="2">
              <a:schemeClr val="accent1"/>
            </a:lnRef>
            <a:fillRef idx="0">
              <a:schemeClr val="accent1"/>
            </a:fillRef>
            <a:effectRef idx="1">
              <a:schemeClr val="accent1"/>
            </a:effectRef>
            <a:fontRef idx="minor">
              <a:schemeClr val="tx1"/>
            </a:fontRef>
          </p:style>
        </p:cxnSp>
        <p:sp>
          <p:nvSpPr>
            <p:cNvPr id="156" name="Oval 155"/>
            <p:cNvSpPr/>
            <p:nvPr/>
          </p:nvSpPr>
          <p:spPr>
            <a:xfrm>
              <a:off x="3100820" y="2145528"/>
              <a:ext cx="144000" cy="144000"/>
            </a:xfrm>
            <a:prstGeom prst="ellipse">
              <a:avLst/>
            </a:prstGeom>
            <a:solidFill>
              <a:schemeClr val="bg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57" name="Oval 156"/>
            <p:cNvSpPr/>
            <p:nvPr/>
          </p:nvSpPr>
          <p:spPr>
            <a:xfrm>
              <a:off x="5976782" y="2145528"/>
              <a:ext cx="144000" cy="144000"/>
            </a:xfrm>
            <a:prstGeom prst="ellipse">
              <a:avLst/>
            </a:prstGeom>
            <a:solidFill>
              <a:schemeClr val="bg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58" name="Rectangle 157"/>
            <p:cNvSpPr/>
            <p:nvPr/>
          </p:nvSpPr>
          <p:spPr>
            <a:xfrm>
              <a:off x="3453333" y="2037528"/>
              <a:ext cx="632637" cy="360000"/>
            </a:xfrm>
            <a:prstGeom prst="rect">
              <a:avLst/>
            </a:prstGeom>
            <a:solidFill>
              <a:schemeClr val="bg1"/>
            </a:solidFill>
            <a:ln w="3175">
              <a:solidFill>
                <a:schemeClr val="accent2"/>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800" b="0" dirty="0" smtClean="0">
                  <a:solidFill>
                    <a:schemeClr val="accent2"/>
                  </a:solidFill>
                </a:rPr>
                <a:t>…</a:t>
              </a:r>
              <a:endParaRPr lang="en-US" sz="800" b="0" dirty="0">
                <a:solidFill>
                  <a:schemeClr val="accent2"/>
                </a:solidFill>
              </a:endParaRPr>
            </a:p>
          </p:txBody>
        </p:sp>
        <p:sp>
          <p:nvSpPr>
            <p:cNvPr id="159" name="Rectangle 158"/>
            <p:cNvSpPr/>
            <p:nvPr/>
          </p:nvSpPr>
          <p:spPr>
            <a:xfrm>
              <a:off x="5135633" y="2037528"/>
              <a:ext cx="632637" cy="360000"/>
            </a:xfrm>
            <a:prstGeom prst="rect">
              <a:avLst/>
            </a:prstGeom>
            <a:solidFill>
              <a:schemeClr val="accent3">
                <a:lumMod val="40000"/>
                <a:lumOff val="60000"/>
              </a:schemeClr>
            </a:solidFill>
            <a:ln w="3175">
              <a:solidFill>
                <a:schemeClr val="accent2"/>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700" b="0" i="1" dirty="0">
                  <a:solidFill>
                    <a:schemeClr val="accent2"/>
                  </a:solidFill>
                </a:rPr>
                <a:t>&lt;&lt;user&gt;&gt;</a:t>
              </a:r>
            </a:p>
            <a:p>
              <a:pPr algn="ctr"/>
              <a:r>
                <a:rPr lang="en-US" sz="700" b="0" i="1" dirty="0">
                  <a:solidFill>
                    <a:schemeClr val="accent2"/>
                  </a:solidFill>
                </a:rPr>
                <a:t>Assign user group</a:t>
              </a:r>
            </a:p>
          </p:txBody>
        </p:sp>
        <p:cxnSp>
          <p:nvCxnSpPr>
            <p:cNvPr id="160" name="Straight Connector 159"/>
            <p:cNvCxnSpPr>
              <a:stCxn id="157" idx="2"/>
              <a:endCxn id="159" idx="3"/>
            </p:cNvCxnSpPr>
            <p:nvPr/>
          </p:nvCxnSpPr>
          <p:spPr>
            <a:xfrm flipH="1">
              <a:off x="5768270" y="2217528"/>
              <a:ext cx="208512"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61" name="Straight Connector 160"/>
            <p:cNvCxnSpPr>
              <a:stCxn id="154" idx="1"/>
              <a:endCxn id="158" idx="3"/>
            </p:cNvCxnSpPr>
            <p:nvPr/>
          </p:nvCxnSpPr>
          <p:spPr>
            <a:xfrm flipH="1">
              <a:off x="4085970" y="2217528"/>
              <a:ext cx="208513"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62" name="Straight Connector 161"/>
            <p:cNvCxnSpPr>
              <a:stCxn id="158" idx="1"/>
              <a:endCxn id="156" idx="6"/>
            </p:cNvCxnSpPr>
            <p:nvPr/>
          </p:nvCxnSpPr>
          <p:spPr>
            <a:xfrm flipH="1">
              <a:off x="3244820" y="2217528"/>
              <a:ext cx="208513"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25" name="Elbow Connector 69"/>
            <p:cNvCxnSpPr>
              <a:stCxn id="211" idx="3"/>
              <a:endCxn id="159" idx="0"/>
            </p:cNvCxnSpPr>
            <p:nvPr/>
          </p:nvCxnSpPr>
          <p:spPr>
            <a:xfrm rot="16200000" flipH="1">
              <a:off x="5009367" y="1594942"/>
              <a:ext cx="464595" cy="420575"/>
            </a:xfrm>
            <a:prstGeom prst="bentConnector3">
              <a:avLst>
                <a:gd name="adj1" fmla="val 50000"/>
              </a:avLst>
            </a:prstGeom>
            <a:ln w="9525">
              <a:solidFill>
                <a:schemeClr val="accent2"/>
              </a:solidFill>
              <a:prstDash val="dash"/>
              <a:tailEnd type="triangle"/>
            </a:ln>
            <a:effectLst>
              <a:outerShdw blurRad="50800" dist="38100" dir="2700000" algn="tl"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cxnSp>
          <p:nvCxnSpPr>
            <p:cNvPr id="208" name="Elbow Connector 69"/>
            <p:cNvCxnSpPr>
              <a:stCxn id="211" idx="3"/>
              <a:endCxn id="154" idx="0"/>
            </p:cNvCxnSpPr>
            <p:nvPr/>
          </p:nvCxnSpPr>
          <p:spPr>
            <a:xfrm rot="5400000">
              <a:off x="4588793" y="1594943"/>
              <a:ext cx="464595" cy="420575"/>
            </a:xfrm>
            <a:prstGeom prst="bentConnector3">
              <a:avLst>
                <a:gd name="adj1" fmla="val 50000"/>
              </a:avLst>
            </a:prstGeom>
            <a:ln w="9525">
              <a:solidFill>
                <a:schemeClr val="accent2"/>
              </a:solidFill>
              <a:prstDash val="dash"/>
              <a:tailEnd type="triangle"/>
            </a:ln>
            <a:effectLst>
              <a:outerShdw blurRad="50800" dist="38100" dir="2700000" algn="tl"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grpSp>
          <p:nvGrpSpPr>
            <p:cNvPr id="212" name="Group 211"/>
            <p:cNvGrpSpPr/>
            <p:nvPr/>
          </p:nvGrpSpPr>
          <p:grpSpPr>
            <a:xfrm>
              <a:off x="4935504" y="1358133"/>
              <a:ext cx="191745" cy="214800"/>
              <a:chOff x="4648200" y="1301750"/>
              <a:chExt cx="191745" cy="214800"/>
            </a:xfrm>
          </p:grpSpPr>
          <p:sp>
            <p:nvSpPr>
              <p:cNvPr id="211" name="Isosceles Triangle 210"/>
              <p:cNvSpPr/>
              <p:nvPr/>
            </p:nvSpPr>
            <p:spPr>
              <a:xfrm>
                <a:off x="4648200" y="1362579"/>
                <a:ext cx="191745" cy="153971"/>
              </a:xfrm>
              <a:prstGeom prst="triangle">
                <a:avLst/>
              </a:prstGeom>
              <a:solidFill>
                <a:schemeClr val="tx1"/>
              </a:solidFill>
              <a:ln w="1270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ko-KR" altLang="en-US"/>
              </a:p>
            </p:txBody>
          </p:sp>
          <p:sp>
            <p:nvSpPr>
              <p:cNvPr id="210" name="Oval 209"/>
              <p:cNvSpPr/>
              <p:nvPr/>
            </p:nvSpPr>
            <p:spPr>
              <a:xfrm>
                <a:off x="4689217" y="1301750"/>
                <a:ext cx="109710" cy="109710"/>
              </a:xfrm>
              <a:prstGeom prst="ellipse">
                <a:avLst/>
              </a:prstGeom>
              <a:solidFill>
                <a:schemeClr val="tx1"/>
              </a:solidFill>
              <a:ln w="12700">
                <a:solidFill>
                  <a:schemeClr val="bg1"/>
                </a:solidFill>
              </a:ln>
            </p:spPr>
            <p:style>
              <a:lnRef idx="2">
                <a:schemeClr val="accent1"/>
              </a:lnRef>
              <a:fillRef idx="1">
                <a:schemeClr val="lt1"/>
              </a:fillRef>
              <a:effectRef idx="0">
                <a:schemeClr val="accent1"/>
              </a:effectRef>
              <a:fontRef idx="minor">
                <a:schemeClr val="dk1"/>
              </a:fontRef>
            </p:style>
            <p:txBody>
              <a:bodyPr wrap="none" lIns="180000" tIns="0" rIns="0" bIns="0" rtlCol="0" anchor="ctr"/>
              <a:lstStyle/>
              <a:p>
                <a:r>
                  <a:rPr lang="en-US" altLang="ko-KR" b="0" dirty="0" smtClean="0">
                    <a:solidFill>
                      <a:schemeClr val="accent1"/>
                    </a:solidFill>
                    <a:cs typeface="Arial" pitchFamily="34" charset="0"/>
                  </a:rPr>
                  <a:t>Administrator</a:t>
                </a:r>
                <a:endParaRPr lang="en-US" altLang="ko-KR" b="0" dirty="0">
                  <a:solidFill>
                    <a:schemeClr val="accent1"/>
                  </a:solidFill>
                  <a:cs typeface="Arial" pitchFamily="34" charset="0"/>
                </a:endParaRPr>
              </a:p>
            </p:txBody>
          </p:sp>
        </p:grpSp>
        <p:grpSp>
          <p:nvGrpSpPr>
            <p:cNvPr id="152" name="Group 151"/>
            <p:cNvGrpSpPr/>
            <p:nvPr/>
          </p:nvGrpSpPr>
          <p:grpSpPr>
            <a:xfrm>
              <a:off x="4000715" y="1693848"/>
              <a:ext cx="679299" cy="246221"/>
              <a:chOff x="835793" y="3045794"/>
              <a:chExt cx="679299" cy="246221"/>
            </a:xfrm>
          </p:grpSpPr>
          <p:sp>
            <p:nvSpPr>
              <p:cNvPr id="163" name="Rectangle 162"/>
              <p:cNvSpPr/>
              <p:nvPr/>
            </p:nvSpPr>
            <p:spPr>
              <a:xfrm>
                <a:off x="835793" y="3045794"/>
                <a:ext cx="498534" cy="246221"/>
              </a:xfrm>
              <a:prstGeom prst="rect">
                <a:avLst/>
              </a:prstGeom>
              <a:solidFill>
                <a:schemeClr val="bg1"/>
              </a:solidFill>
            </p:spPr>
            <p:txBody>
              <a:bodyPr wrap="none" lIns="0" tIns="0" rIns="0" bIns="0" rtlCol="0" anchor="ctr">
                <a:spAutoFit/>
              </a:bodyPr>
              <a:lstStyle/>
              <a:p>
                <a:pPr algn="r"/>
                <a:r>
                  <a:rPr lang="en-GB" altLang="ko-KR" sz="800" b="0" dirty="0">
                    <a:solidFill>
                      <a:schemeClr val="tx1"/>
                    </a:solidFill>
                    <a:latin typeface="+mn-lt"/>
                    <a:ea typeface="+mn-ea"/>
                    <a:cs typeface="Arial" pitchFamily="34" charset="0"/>
                  </a:rPr>
                  <a:t>Add u</a:t>
                </a:r>
                <a:r>
                  <a:rPr lang="en-GB" altLang="ko-KR" sz="800" b="0" dirty="0" smtClean="0">
                    <a:solidFill>
                      <a:schemeClr val="tx1"/>
                    </a:solidFill>
                    <a:latin typeface="+mn-lt"/>
                    <a:ea typeface="+mn-ea"/>
                    <a:cs typeface="Arial" pitchFamily="34" charset="0"/>
                  </a:rPr>
                  <a:t>ser</a:t>
                </a:r>
                <a:br>
                  <a:rPr lang="en-GB" altLang="ko-KR" sz="800" b="0" dirty="0" smtClean="0">
                    <a:solidFill>
                      <a:schemeClr val="tx1"/>
                    </a:solidFill>
                    <a:latin typeface="+mn-lt"/>
                    <a:ea typeface="+mn-ea"/>
                    <a:cs typeface="Arial" pitchFamily="34" charset="0"/>
                  </a:rPr>
                </a:br>
                <a:r>
                  <a:rPr lang="en-GB" altLang="ko-KR" sz="800" b="0" dirty="0" smtClean="0">
                    <a:solidFill>
                      <a:schemeClr val="tx1"/>
                    </a:solidFill>
                    <a:latin typeface="+mn-lt"/>
                    <a:ea typeface="+mn-ea"/>
                    <a:cs typeface="Arial" pitchFamily="34" charset="0"/>
                  </a:rPr>
                  <a:t>to FINEOS</a:t>
                </a:r>
                <a:endParaRPr lang="en-GB" altLang="ko-KR" sz="800" b="0" dirty="0">
                  <a:solidFill>
                    <a:schemeClr val="tx1"/>
                  </a:solidFill>
                  <a:latin typeface="+mn-lt"/>
                  <a:ea typeface="+mn-ea"/>
                  <a:cs typeface="Arial" pitchFamily="34" charset="0"/>
                </a:endParaRPr>
              </a:p>
            </p:txBody>
          </p:sp>
          <p:sp>
            <p:nvSpPr>
              <p:cNvPr id="164" name="Oval 163"/>
              <p:cNvSpPr/>
              <p:nvPr/>
            </p:nvSpPr>
            <p:spPr>
              <a:xfrm>
                <a:off x="1371092" y="3096904"/>
                <a:ext cx="144000" cy="1440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ko-KR" dirty="0" smtClean="0"/>
                  <a:t>2</a:t>
                </a:r>
                <a:endParaRPr lang="ko-KR" altLang="en-US" dirty="0"/>
              </a:p>
            </p:txBody>
          </p:sp>
        </p:grpSp>
        <p:grpSp>
          <p:nvGrpSpPr>
            <p:cNvPr id="226" name="Group 225"/>
            <p:cNvGrpSpPr/>
            <p:nvPr/>
          </p:nvGrpSpPr>
          <p:grpSpPr>
            <a:xfrm>
              <a:off x="5381450" y="1693848"/>
              <a:ext cx="717771" cy="246221"/>
              <a:chOff x="1371092" y="3045794"/>
              <a:chExt cx="717771" cy="246221"/>
            </a:xfrm>
          </p:grpSpPr>
          <p:sp>
            <p:nvSpPr>
              <p:cNvPr id="227" name="Rectangle 226"/>
              <p:cNvSpPr/>
              <p:nvPr/>
            </p:nvSpPr>
            <p:spPr>
              <a:xfrm>
                <a:off x="1551857" y="3045794"/>
                <a:ext cx="537006" cy="246221"/>
              </a:xfrm>
              <a:prstGeom prst="rect">
                <a:avLst/>
              </a:prstGeom>
              <a:solidFill>
                <a:schemeClr val="bg1"/>
              </a:solidFill>
            </p:spPr>
            <p:txBody>
              <a:bodyPr wrap="none" lIns="0" tIns="0" rIns="0" bIns="0" rtlCol="0" anchor="ctr">
                <a:spAutoFit/>
              </a:bodyPr>
              <a:lstStyle/>
              <a:p>
                <a:r>
                  <a:rPr lang="en-GB" altLang="ko-KR" sz="800" b="0" dirty="0">
                    <a:solidFill>
                      <a:schemeClr val="tx1"/>
                    </a:solidFill>
                    <a:latin typeface="+mn-lt"/>
                    <a:ea typeface="+mn-ea"/>
                    <a:cs typeface="Arial" pitchFamily="34" charset="0"/>
                  </a:rPr>
                  <a:t>Assign </a:t>
                </a:r>
                <a:r>
                  <a:rPr lang="en-GB" altLang="ko-KR" sz="800" b="0" dirty="0" smtClean="0">
                    <a:solidFill>
                      <a:schemeClr val="tx1"/>
                    </a:solidFill>
                    <a:latin typeface="+mn-lt"/>
                    <a:ea typeface="+mn-ea"/>
                    <a:cs typeface="Arial" pitchFamily="34" charset="0"/>
                  </a:rPr>
                  <a:t>user</a:t>
                </a:r>
                <a:br>
                  <a:rPr lang="en-GB" altLang="ko-KR" sz="800" b="0" dirty="0" smtClean="0">
                    <a:solidFill>
                      <a:schemeClr val="tx1"/>
                    </a:solidFill>
                    <a:latin typeface="+mn-lt"/>
                    <a:ea typeface="+mn-ea"/>
                    <a:cs typeface="Arial" pitchFamily="34" charset="0"/>
                  </a:rPr>
                </a:br>
                <a:r>
                  <a:rPr lang="en-GB" altLang="ko-KR" sz="800" b="0" dirty="0" smtClean="0">
                    <a:solidFill>
                      <a:schemeClr val="tx1"/>
                    </a:solidFill>
                    <a:latin typeface="+mn-lt"/>
                    <a:ea typeface="+mn-ea"/>
                    <a:cs typeface="Arial" pitchFamily="34" charset="0"/>
                  </a:rPr>
                  <a:t>groups</a:t>
                </a:r>
                <a:endParaRPr lang="en-GB" altLang="ko-KR" sz="800" b="0" dirty="0">
                  <a:solidFill>
                    <a:schemeClr val="tx1"/>
                  </a:solidFill>
                  <a:latin typeface="+mn-lt"/>
                  <a:ea typeface="+mn-ea"/>
                  <a:cs typeface="Arial" pitchFamily="34" charset="0"/>
                </a:endParaRPr>
              </a:p>
            </p:txBody>
          </p:sp>
          <p:sp>
            <p:nvSpPr>
              <p:cNvPr id="228" name="Oval 227"/>
              <p:cNvSpPr/>
              <p:nvPr/>
            </p:nvSpPr>
            <p:spPr>
              <a:xfrm>
                <a:off x="1371092" y="3096904"/>
                <a:ext cx="144000" cy="1440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ko-KR" dirty="0" smtClean="0"/>
                  <a:t>3</a:t>
                </a:r>
                <a:endParaRPr lang="ko-KR" altLang="en-US" dirty="0"/>
              </a:p>
            </p:txBody>
          </p:sp>
        </p:grpSp>
      </p:grpSp>
      <p:grpSp>
        <p:nvGrpSpPr>
          <p:cNvPr id="5" name="Group 4"/>
          <p:cNvGrpSpPr/>
          <p:nvPr/>
        </p:nvGrpSpPr>
        <p:grpSpPr>
          <a:xfrm>
            <a:off x="776289" y="1903001"/>
            <a:ext cx="1404000" cy="1525999"/>
            <a:chOff x="776289" y="1903001"/>
            <a:chExt cx="1404000" cy="1525999"/>
          </a:xfrm>
        </p:grpSpPr>
        <p:sp>
          <p:nvSpPr>
            <p:cNvPr id="220" name="Rectangle 219"/>
            <p:cNvSpPr/>
            <p:nvPr/>
          </p:nvSpPr>
          <p:spPr>
            <a:xfrm>
              <a:off x="776289" y="1903001"/>
              <a:ext cx="1404000" cy="1525999"/>
            </a:xfrm>
            <a:prstGeom prst="rect">
              <a:avLst/>
            </a:prstGeom>
            <a:solidFill>
              <a:schemeClr val="bg1"/>
            </a:solidFill>
            <a:ln>
              <a:solidFill>
                <a:schemeClr val="bg1">
                  <a:lumMod val="50000"/>
                </a:schemeClr>
              </a:solidFill>
              <a:prstDash val="dash"/>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altLang="ko-KR" sz="1000" dirty="0" smtClean="0">
                  <a:solidFill>
                    <a:schemeClr val="tx2"/>
                  </a:solidFill>
                </a:rPr>
                <a:t>Common Process</a:t>
              </a:r>
              <a:endParaRPr lang="ko-KR" altLang="en-US" sz="1000" dirty="0">
                <a:solidFill>
                  <a:schemeClr val="tx2"/>
                </a:solidFill>
              </a:endParaRPr>
            </a:p>
          </p:txBody>
        </p:sp>
        <p:cxnSp>
          <p:nvCxnSpPr>
            <p:cNvPr id="104" name="Elbow Connector 69"/>
            <p:cNvCxnSpPr>
              <a:stCxn id="217" idx="3"/>
              <a:endCxn id="135" idx="0"/>
            </p:cNvCxnSpPr>
            <p:nvPr/>
          </p:nvCxnSpPr>
          <p:spPr>
            <a:xfrm>
              <a:off x="1334404" y="2421615"/>
              <a:ext cx="0" cy="468708"/>
            </a:xfrm>
            <a:prstGeom prst="straightConnector1">
              <a:avLst/>
            </a:prstGeom>
            <a:ln w="12700">
              <a:solidFill>
                <a:schemeClr val="accent3">
                  <a:lumMod val="50000"/>
                </a:schemeClr>
              </a:solidFill>
              <a:prstDash val="sysDash"/>
              <a:tailEnd type="triangle"/>
            </a:ln>
          </p:spPr>
          <p:style>
            <a:lnRef idx="2">
              <a:schemeClr val="accent1"/>
            </a:lnRef>
            <a:fillRef idx="0">
              <a:schemeClr val="accent1"/>
            </a:fillRef>
            <a:effectRef idx="1">
              <a:schemeClr val="accent1"/>
            </a:effectRef>
            <a:fontRef idx="minor">
              <a:schemeClr val="tx1"/>
            </a:fontRef>
          </p:style>
        </p:cxnSp>
        <p:grpSp>
          <p:nvGrpSpPr>
            <p:cNvPr id="38" name="Group 37"/>
            <p:cNvGrpSpPr/>
            <p:nvPr/>
          </p:nvGrpSpPr>
          <p:grpSpPr>
            <a:xfrm>
              <a:off x="1271070" y="2511768"/>
              <a:ext cx="725786" cy="246221"/>
              <a:chOff x="1371092" y="3045794"/>
              <a:chExt cx="725786" cy="246221"/>
            </a:xfrm>
          </p:grpSpPr>
          <p:sp>
            <p:nvSpPr>
              <p:cNvPr id="34" name="Rectangle 33"/>
              <p:cNvSpPr/>
              <p:nvPr/>
            </p:nvSpPr>
            <p:spPr>
              <a:xfrm>
                <a:off x="1551857" y="3045794"/>
                <a:ext cx="545021" cy="246221"/>
              </a:xfrm>
              <a:prstGeom prst="rect">
                <a:avLst/>
              </a:prstGeom>
              <a:solidFill>
                <a:schemeClr val="bg1"/>
              </a:solidFill>
            </p:spPr>
            <p:txBody>
              <a:bodyPr wrap="none" lIns="0" tIns="0" rIns="0" bIns="0" rtlCol="0" anchor="ctr">
                <a:spAutoFit/>
              </a:bodyPr>
              <a:lstStyle/>
              <a:p>
                <a:r>
                  <a:rPr lang="en-GB" altLang="ko-KR" sz="800" b="0" dirty="0">
                    <a:solidFill>
                      <a:schemeClr val="tx1"/>
                    </a:solidFill>
                    <a:latin typeface="+mn-lt"/>
                    <a:ea typeface="+mn-ea"/>
                    <a:cs typeface="Arial" pitchFamily="34" charset="0"/>
                  </a:rPr>
                  <a:t>Add User </a:t>
                </a:r>
                <a:r>
                  <a:rPr lang="en-GB" altLang="ko-KR" sz="800" b="0" dirty="0" smtClean="0">
                    <a:solidFill>
                      <a:schemeClr val="tx1"/>
                    </a:solidFill>
                    <a:latin typeface="+mn-lt"/>
                    <a:ea typeface="+mn-ea"/>
                    <a:cs typeface="Arial" pitchFamily="34" charset="0"/>
                  </a:rPr>
                  <a:t>to</a:t>
                </a:r>
                <a:br>
                  <a:rPr lang="en-GB" altLang="ko-KR" sz="800" b="0" dirty="0" smtClean="0">
                    <a:solidFill>
                      <a:schemeClr val="tx1"/>
                    </a:solidFill>
                    <a:latin typeface="+mn-lt"/>
                    <a:ea typeface="+mn-ea"/>
                    <a:cs typeface="Arial" pitchFamily="34" charset="0"/>
                  </a:rPr>
                </a:br>
                <a:r>
                  <a:rPr lang="en-GB" altLang="ko-KR" sz="800" b="0" dirty="0" smtClean="0">
                    <a:solidFill>
                      <a:schemeClr val="tx1"/>
                    </a:solidFill>
                    <a:latin typeface="+mn-lt"/>
                    <a:ea typeface="+mn-ea"/>
                    <a:cs typeface="Arial" pitchFamily="34" charset="0"/>
                  </a:rPr>
                  <a:t>Directory</a:t>
                </a:r>
                <a:endParaRPr lang="en-GB" altLang="ko-KR" sz="800" b="0" dirty="0">
                  <a:solidFill>
                    <a:schemeClr val="tx1"/>
                  </a:solidFill>
                  <a:latin typeface="+mn-lt"/>
                  <a:ea typeface="+mn-ea"/>
                  <a:cs typeface="Arial" pitchFamily="34" charset="0"/>
                </a:endParaRPr>
              </a:p>
            </p:txBody>
          </p:sp>
          <p:sp>
            <p:nvSpPr>
              <p:cNvPr id="132" name="Oval 131"/>
              <p:cNvSpPr/>
              <p:nvPr/>
            </p:nvSpPr>
            <p:spPr>
              <a:xfrm>
                <a:off x="1371092" y="3096904"/>
                <a:ext cx="144000" cy="1440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ko-KR" dirty="0" smtClean="0"/>
                  <a:t>1</a:t>
                </a:r>
                <a:endParaRPr lang="ko-KR" altLang="en-US" dirty="0"/>
              </a:p>
            </p:txBody>
          </p:sp>
        </p:grpSp>
        <p:grpSp>
          <p:nvGrpSpPr>
            <p:cNvPr id="216" name="Group 215"/>
            <p:cNvGrpSpPr/>
            <p:nvPr/>
          </p:nvGrpSpPr>
          <p:grpSpPr>
            <a:xfrm>
              <a:off x="1238531" y="2206815"/>
              <a:ext cx="191745" cy="214800"/>
              <a:chOff x="4648200" y="1301750"/>
              <a:chExt cx="191745" cy="214800"/>
            </a:xfrm>
          </p:grpSpPr>
          <p:sp>
            <p:nvSpPr>
              <p:cNvPr id="217" name="Isosceles Triangle 216"/>
              <p:cNvSpPr/>
              <p:nvPr/>
            </p:nvSpPr>
            <p:spPr>
              <a:xfrm>
                <a:off x="4648200" y="1362579"/>
                <a:ext cx="191745" cy="153971"/>
              </a:xfrm>
              <a:prstGeom prst="triangle">
                <a:avLst/>
              </a:prstGeom>
              <a:solidFill>
                <a:schemeClr val="tx1"/>
              </a:solidFill>
              <a:ln w="1270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ko-KR" altLang="en-US"/>
              </a:p>
            </p:txBody>
          </p:sp>
          <p:sp>
            <p:nvSpPr>
              <p:cNvPr id="218" name="Oval 217"/>
              <p:cNvSpPr/>
              <p:nvPr/>
            </p:nvSpPr>
            <p:spPr>
              <a:xfrm>
                <a:off x="4689217" y="1301750"/>
                <a:ext cx="109710" cy="109710"/>
              </a:xfrm>
              <a:prstGeom prst="ellipse">
                <a:avLst/>
              </a:prstGeom>
              <a:solidFill>
                <a:schemeClr val="tx1"/>
              </a:solidFill>
              <a:ln w="12700">
                <a:solidFill>
                  <a:schemeClr val="bg1"/>
                </a:solidFill>
              </a:ln>
            </p:spPr>
            <p:style>
              <a:lnRef idx="2">
                <a:schemeClr val="accent1"/>
              </a:lnRef>
              <a:fillRef idx="1">
                <a:schemeClr val="lt1"/>
              </a:fillRef>
              <a:effectRef idx="0">
                <a:schemeClr val="accent1"/>
              </a:effectRef>
              <a:fontRef idx="minor">
                <a:schemeClr val="dk1"/>
              </a:fontRef>
            </p:style>
            <p:txBody>
              <a:bodyPr wrap="none" lIns="180000" tIns="0" rIns="0" bIns="0" rtlCol="0" anchor="ctr"/>
              <a:lstStyle/>
              <a:p>
                <a:r>
                  <a:rPr lang="en-US" altLang="ko-KR" b="0" dirty="0" smtClean="0">
                    <a:solidFill>
                      <a:schemeClr val="accent1"/>
                    </a:solidFill>
                    <a:cs typeface="Arial" pitchFamily="34" charset="0"/>
                  </a:rPr>
                  <a:t>Administrator</a:t>
                </a:r>
                <a:endParaRPr lang="en-US" altLang="ko-KR" b="0" dirty="0">
                  <a:solidFill>
                    <a:schemeClr val="accent1"/>
                  </a:solidFill>
                  <a:cs typeface="Arial" pitchFamily="34" charset="0"/>
                </a:endParaRPr>
              </a:p>
            </p:txBody>
          </p:sp>
        </p:grpSp>
        <p:grpSp>
          <p:nvGrpSpPr>
            <p:cNvPr id="406" name="Group 405"/>
            <p:cNvGrpSpPr/>
            <p:nvPr/>
          </p:nvGrpSpPr>
          <p:grpSpPr>
            <a:xfrm>
              <a:off x="1614489" y="2971126"/>
              <a:ext cx="128292" cy="294031"/>
              <a:chOff x="1614489" y="3283077"/>
              <a:chExt cx="128292" cy="294031"/>
            </a:xfrm>
          </p:grpSpPr>
          <p:sp>
            <p:nvSpPr>
              <p:cNvPr id="291" name="Rectangle 290"/>
              <p:cNvSpPr/>
              <p:nvPr/>
            </p:nvSpPr>
            <p:spPr>
              <a:xfrm>
                <a:off x="1614489" y="3463176"/>
                <a:ext cx="128292" cy="113932"/>
              </a:xfrm>
              <a:prstGeom prst="rect">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ko-KR" altLang="en-US"/>
              </a:p>
            </p:txBody>
          </p:sp>
          <p:sp>
            <p:nvSpPr>
              <p:cNvPr id="405" name="Rectangle 404"/>
              <p:cNvSpPr/>
              <p:nvPr/>
            </p:nvSpPr>
            <p:spPr>
              <a:xfrm>
                <a:off x="1614489" y="3283077"/>
                <a:ext cx="128292" cy="113932"/>
              </a:xfrm>
              <a:prstGeom prst="rect">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ko-KR" altLang="en-US"/>
              </a:p>
            </p:txBody>
          </p:sp>
        </p:grpSp>
        <p:sp>
          <p:nvSpPr>
            <p:cNvPr id="135" name="Rectangle 134"/>
            <p:cNvSpPr/>
            <p:nvPr/>
          </p:nvSpPr>
          <p:spPr>
            <a:xfrm>
              <a:off x="922853" y="2890323"/>
              <a:ext cx="823102" cy="455636"/>
            </a:xfrm>
            <a:prstGeom prst="rect">
              <a:avLst/>
            </a:prstGeom>
            <a:solidFill>
              <a:srgbClr val="91C8EB">
                <a:lumMod val="20000"/>
                <a:lumOff val="80000"/>
              </a:srgbClr>
            </a:solidFill>
            <a:ln w="12700" cap="flat" cmpd="sng" algn="ctr">
              <a:solidFill>
                <a:schemeClr val="bg1">
                  <a:lumMod val="5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a:r>
                <a:rPr lang="en-US" altLang="ko-KR" dirty="0" smtClean="0">
                  <a:solidFill>
                    <a:schemeClr val="accent2">
                      <a:lumMod val="50000"/>
                    </a:schemeClr>
                  </a:solidFill>
                  <a:latin typeface="+mn-lt"/>
                  <a:ea typeface="+mn-ea"/>
                  <a:cs typeface="Arial" pitchFamily="34" charset="0"/>
                </a:rPr>
                <a:t>Employee</a:t>
              </a:r>
              <a:br>
                <a:rPr lang="en-US" altLang="ko-KR" dirty="0" smtClean="0">
                  <a:solidFill>
                    <a:schemeClr val="accent2">
                      <a:lumMod val="50000"/>
                    </a:schemeClr>
                  </a:solidFill>
                  <a:latin typeface="+mn-lt"/>
                  <a:ea typeface="+mn-ea"/>
                  <a:cs typeface="Arial" pitchFamily="34" charset="0"/>
                </a:rPr>
              </a:br>
              <a:r>
                <a:rPr lang="en-US" altLang="ko-KR" dirty="0" smtClean="0">
                  <a:solidFill>
                    <a:schemeClr val="accent2">
                      <a:lumMod val="50000"/>
                    </a:schemeClr>
                  </a:solidFill>
                  <a:latin typeface="+mn-lt"/>
                  <a:ea typeface="+mn-ea"/>
                  <a:cs typeface="Arial" pitchFamily="34" charset="0"/>
                </a:rPr>
                <a:t>Directory</a:t>
              </a:r>
              <a:endParaRPr lang="en-US" altLang="ko-KR" dirty="0">
                <a:solidFill>
                  <a:schemeClr val="accent2">
                    <a:lumMod val="50000"/>
                  </a:schemeClr>
                </a:solidFill>
                <a:latin typeface="+mn-lt"/>
                <a:ea typeface="+mn-ea"/>
                <a:cs typeface="Arial" pitchFamily="34" charset="0"/>
              </a:endParaRPr>
            </a:p>
            <a:p>
              <a:pPr algn="ctr"/>
              <a:r>
                <a:rPr lang="en-US" altLang="ko-KR" b="0" i="1" dirty="0">
                  <a:solidFill>
                    <a:schemeClr val="accent2">
                      <a:lumMod val="50000"/>
                    </a:schemeClr>
                  </a:solidFill>
                  <a:latin typeface="+mn-lt"/>
                  <a:ea typeface="+mn-ea"/>
                  <a:cs typeface="Arial" pitchFamily="34" charset="0"/>
                </a:rPr>
                <a:t>GIR</a:t>
              </a:r>
            </a:p>
          </p:txBody>
        </p:sp>
      </p:grpSp>
      <p:grpSp>
        <p:nvGrpSpPr>
          <p:cNvPr id="389" name="Group 388"/>
          <p:cNvGrpSpPr/>
          <p:nvPr/>
        </p:nvGrpSpPr>
        <p:grpSpPr>
          <a:xfrm>
            <a:off x="4514927" y="4857006"/>
            <a:ext cx="191745" cy="214800"/>
            <a:chOff x="4648200" y="1301750"/>
            <a:chExt cx="191745" cy="214800"/>
          </a:xfrm>
        </p:grpSpPr>
        <p:sp>
          <p:nvSpPr>
            <p:cNvPr id="390" name="Isosceles Triangle 389"/>
            <p:cNvSpPr/>
            <p:nvPr/>
          </p:nvSpPr>
          <p:spPr>
            <a:xfrm>
              <a:off x="4648200" y="1362579"/>
              <a:ext cx="191745" cy="153971"/>
            </a:xfrm>
            <a:prstGeom prst="triangle">
              <a:avLst/>
            </a:prstGeom>
            <a:solidFill>
              <a:schemeClr val="tx1"/>
            </a:solidFill>
            <a:ln w="1270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ko-KR" altLang="en-US"/>
            </a:p>
          </p:txBody>
        </p:sp>
        <p:sp>
          <p:nvSpPr>
            <p:cNvPr id="391" name="Oval 390"/>
            <p:cNvSpPr/>
            <p:nvPr/>
          </p:nvSpPr>
          <p:spPr>
            <a:xfrm>
              <a:off x="4689217" y="1301750"/>
              <a:ext cx="109710" cy="109710"/>
            </a:xfrm>
            <a:prstGeom prst="ellipse">
              <a:avLst/>
            </a:prstGeom>
            <a:solidFill>
              <a:schemeClr val="tx1"/>
            </a:solidFill>
            <a:ln w="12700">
              <a:solidFill>
                <a:schemeClr val="bg1"/>
              </a:solidFill>
            </a:ln>
          </p:spPr>
          <p:style>
            <a:lnRef idx="2">
              <a:schemeClr val="accent1"/>
            </a:lnRef>
            <a:fillRef idx="1">
              <a:schemeClr val="lt1"/>
            </a:fillRef>
            <a:effectRef idx="0">
              <a:schemeClr val="accent1"/>
            </a:effectRef>
            <a:fontRef idx="minor">
              <a:schemeClr val="dk1"/>
            </a:fontRef>
          </p:style>
          <p:txBody>
            <a:bodyPr wrap="none" lIns="180000" tIns="0" rIns="0" bIns="0" rtlCol="0" anchor="ctr"/>
            <a:lstStyle/>
            <a:p>
              <a:r>
                <a:rPr lang="en-US" altLang="ko-KR" b="0" dirty="0" smtClean="0">
                  <a:solidFill>
                    <a:schemeClr val="accent1"/>
                  </a:solidFill>
                  <a:cs typeface="Arial" pitchFamily="34" charset="0"/>
                </a:rPr>
                <a:t>Administrator</a:t>
              </a:r>
              <a:endParaRPr lang="en-US" altLang="ko-KR" b="0" dirty="0">
                <a:solidFill>
                  <a:schemeClr val="accent1"/>
                </a:solidFill>
                <a:cs typeface="Arial" pitchFamily="34" charset="0"/>
              </a:endParaRPr>
            </a:p>
          </p:txBody>
        </p:sp>
      </p:grpSp>
      <p:grpSp>
        <p:nvGrpSpPr>
          <p:cNvPr id="426" name="Group 425"/>
          <p:cNvGrpSpPr/>
          <p:nvPr/>
        </p:nvGrpSpPr>
        <p:grpSpPr>
          <a:xfrm>
            <a:off x="2924671" y="5071806"/>
            <a:ext cx="3374348" cy="1309488"/>
            <a:chOff x="2924671" y="5071806"/>
            <a:chExt cx="3374348" cy="1309488"/>
          </a:xfrm>
        </p:grpSpPr>
        <p:sp>
          <p:nvSpPr>
            <p:cNvPr id="303" name="Rectangle 302"/>
            <p:cNvSpPr/>
            <p:nvPr/>
          </p:nvSpPr>
          <p:spPr>
            <a:xfrm>
              <a:off x="2924671" y="5121294"/>
              <a:ext cx="3372832" cy="1260000"/>
            </a:xfrm>
            <a:prstGeom prst="rect">
              <a:avLst/>
            </a:prstGeom>
            <a:solidFill>
              <a:schemeClr val="accent1">
                <a:lumMod val="20000"/>
                <a:lumOff val="80000"/>
              </a:schemeClr>
            </a:solidFill>
            <a:ln w="28575" cap="flat" cmpd="sng" algn="ctr">
              <a:solidFill>
                <a:srgbClr val="7030A0"/>
              </a:solidFill>
              <a:prstDash val="solid"/>
              <a:round/>
              <a:headEnd type="none" w="med" len="med"/>
              <a:tailEnd type="none" w="med" len="med"/>
            </a:ln>
            <a:effectLst/>
          </p:spPr>
          <p:txBody>
            <a:bodyPr vert="horz" wrap="none" lIns="54000" tIns="36000" rIns="54000" bIns="36000" numCol="1" rtlCol="0" anchor="t" anchorCtr="0" compatLnSpc="1">
              <a:prstTxWarp prst="textNoShape">
                <a:avLst/>
              </a:prstTxWarp>
            </a:bodyPr>
            <a:lstStyle/>
            <a:p>
              <a:r>
                <a:rPr lang="en-US" altLang="ko-KR" dirty="0">
                  <a:solidFill>
                    <a:schemeClr val="accent2">
                      <a:lumMod val="50000"/>
                    </a:schemeClr>
                  </a:solidFill>
                  <a:latin typeface="+mn-lt"/>
                  <a:ea typeface="+mn-ea"/>
                  <a:cs typeface="Arial" pitchFamily="34" charset="0"/>
                </a:rPr>
                <a:t>Health Claims</a:t>
              </a:r>
            </a:p>
            <a:p>
              <a:r>
                <a:rPr lang="en-US" altLang="ko-KR" b="0" i="1" dirty="0">
                  <a:solidFill>
                    <a:schemeClr val="accent2">
                      <a:lumMod val="50000"/>
                    </a:schemeClr>
                  </a:solidFill>
                  <a:latin typeface="+mn-lt"/>
                  <a:ea typeface="+mn-ea"/>
                  <a:cs typeface="Arial" pitchFamily="34" charset="0"/>
                </a:rPr>
                <a:t>FINEOS</a:t>
              </a:r>
            </a:p>
          </p:txBody>
        </p:sp>
        <p:sp>
          <p:nvSpPr>
            <p:cNvPr id="304" name="Rectangle 303"/>
            <p:cNvSpPr/>
            <p:nvPr/>
          </p:nvSpPr>
          <p:spPr>
            <a:xfrm>
              <a:off x="3033458" y="5464401"/>
              <a:ext cx="3155257" cy="504000"/>
            </a:xfrm>
            <a:prstGeom prst="rect">
              <a:avLst/>
            </a:prstGeom>
            <a:solidFill>
              <a:srgbClr val="BA9CC9"/>
            </a:solidFill>
            <a:effectLst/>
          </p:spPr>
          <p:style>
            <a:lnRef idx="1">
              <a:schemeClr val="accent1"/>
            </a:lnRef>
            <a:fillRef idx="3">
              <a:schemeClr val="accent1"/>
            </a:fillRef>
            <a:effectRef idx="2">
              <a:schemeClr val="accent1"/>
            </a:effectRef>
            <a:fontRef idx="minor">
              <a:schemeClr val="lt1"/>
            </a:fontRef>
          </p:style>
          <p:txBody>
            <a:bodyPr vert="vert270" lIns="45720" tIns="0" rIns="45720" bIns="0" rtlCol="0" anchor="t" anchorCtr="0"/>
            <a:lstStyle/>
            <a:p>
              <a:pPr algn="ctr"/>
              <a:endParaRPr lang="en-US" sz="700" b="0" dirty="0">
                <a:solidFill>
                  <a:srgbClr val="103184"/>
                </a:solidFill>
              </a:endParaRPr>
            </a:p>
          </p:txBody>
        </p:sp>
        <p:sp>
          <p:nvSpPr>
            <p:cNvPr id="305" name="Rectangle 304"/>
            <p:cNvSpPr/>
            <p:nvPr/>
          </p:nvSpPr>
          <p:spPr>
            <a:xfrm>
              <a:off x="4667996" y="6105374"/>
              <a:ext cx="540000" cy="180000"/>
            </a:xfrm>
            <a:prstGeom prst="rect">
              <a:avLst/>
            </a:prstGeom>
            <a:solidFill>
              <a:schemeClr val="bg1"/>
            </a:solidFill>
            <a:ln w="3175">
              <a:solidFill>
                <a:schemeClr val="accent2"/>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800" b="0" dirty="0" smtClean="0">
                  <a:solidFill>
                    <a:schemeClr val="accent2"/>
                  </a:solidFill>
                </a:rPr>
                <a:t>User</a:t>
              </a:r>
              <a:endParaRPr lang="en-US" sz="800" b="0" dirty="0">
                <a:solidFill>
                  <a:schemeClr val="accent2"/>
                </a:solidFill>
              </a:endParaRPr>
            </a:p>
          </p:txBody>
        </p:sp>
        <p:sp>
          <p:nvSpPr>
            <p:cNvPr id="306" name="Rectangle 305"/>
            <p:cNvSpPr/>
            <p:nvPr/>
          </p:nvSpPr>
          <p:spPr>
            <a:xfrm>
              <a:off x="5322388" y="6105374"/>
              <a:ext cx="540000" cy="180000"/>
            </a:xfrm>
            <a:prstGeom prst="rect">
              <a:avLst/>
            </a:prstGeom>
            <a:solidFill>
              <a:schemeClr val="bg1"/>
            </a:solidFill>
            <a:ln w="3175">
              <a:solidFill>
                <a:schemeClr val="accent2"/>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800" b="0" dirty="0" smtClean="0">
                  <a:solidFill>
                    <a:schemeClr val="accent2"/>
                  </a:solidFill>
                </a:rPr>
                <a:t>Group</a:t>
              </a:r>
              <a:endParaRPr lang="en-US" sz="800" b="0" dirty="0">
                <a:solidFill>
                  <a:schemeClr val="accent2"/>
                </a:solidFill>
              </a:endParaRPr>
            </a:p>
          </p:txBody>
        </p:sp>
        <p:cxnSp>
          <p:nvCxnSpPr>
            <p:cNvPr id="307" name="Elbow Connector 69"/>
            <p:cNvCxnSpPr>
              <a:stCxn id="309" idx="2"/>
              <a:endCxn id="305" idx="0"/>
            </p:cNvCxnSpPr>
            <p:nvPr/>
          </p:nvCxnSpPr>
          <p:spPr>
            <a:xfrm>
              <a:off x="4937996" y="5896401"/>
              <a:ext cx="0" cy="208973"/>
            </a:xfrm>
            <a:prstGeom prst="straightConnector1">
              <a:avLst/>
            </a:prstGeom>
            <a:ln w="9525">
              <a:solidFill>
                <a:schemeClr val="accent2"/>
              </a:solidFill>
              <a:prstDash val="dash"/>
              <a:tailEnd type="triangle"/>
            </a:ln>
            <a:effectLst>
              <a:outerShdw blurRad="50800" dist="38100" dir="2700000" algn="tl"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cxnSp>
          <p:nvCxnSpPr>
            <p:cNvPr id="308" name="Elbow Connector 69"/>
            <p:cNvCxnSpPr>
              <a:stCxn id="314" idx="2"/>
              <a:endCxn id="306" idx="0"/>
            </p:cNvCxnSpPr>
            <p:nvPr/>
          </p:nvCxnSpPr>
          <p:spPr>
            <a:xfrm>
              <a:off x="5592388" y="5896401"/>
              <a:ext cx="0" cy="208973"/>
            </a:xfrm>
            <a:prstGeom prst="straightConnector1">
              <a:avLst/>
            </a:prstGeom>
            <a:ln w="9525">
              <a:solidFill>
                <a:schemeClr val="accent2"/>
              </a:solidFill>
              <a:prstDash val="dash"/>
              <a:tailEnd type="triangle"/>
            </a:ln>
            <a:effectLst>
              <a:outerShdw blurRad="50800" dist="38100" dir="2700000" algn="tl"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sp>
          <p:nvSpPr>
            <p:cNvPr id="309" name="Rectangle 308"/>
            <p:cNvSpPr/>
            <p:nvPr/>
          </p:nvSpPr>
          <p:spPr>
            <a:xfrm>
              <a:off x="4667996" y="5536401"/>
              <a:ext cx="540000" cy="360000"/>
            </a:xfrm>
            <a:prstGeom prst="rect">
              <a:avLst/>
            </a:prstGeom>
            <a:solidFill>
              <a:schemeClr val="tx2">
                <a:lumMod val="25000"/>
                <a:lumOff val="75000"/>
              </a:schemeClr>
            </a:solidFill>
            <a:ln w="3175">
              <a:solidFill>
                <a:schemeClr val="accent2"/>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altLang="ko-KR" sz="700" b="0" i="1" dirty="0">
                  <a:solidFill>
                    <a:schemeClr val="accent2"/>
                  </a:solidFill>
                </a:rPr>
                <a:t>&lt;&lt;system&gt;&gt;</a:t>
              </a:r>
            </a:p>
            <a:p>
              <a:pPr algn="ctr"/>
              <a:r>
                <a:rPr lang="en-US" altLang="ko-KR" sz="700" b="0" i="1" dirty="0">
                  <a:solidFill>
                    <a:schemeClr val="accent2"/>
                  </a:solidFill>
                </a:rPr>
                <a:t>Record </a:t>
              </a:r>
              <a:r>
                <a:rPr lang="en-US" altLang="ko-KR" sz="700" b="0" i="1" dirty="0" smtClean="0">
                  <a:solidFill>
                    <a:schemeClr val="accent2"/>
                  </a:solidFill>
                </a:rPr>
                <a:t>user</a:t>
              </a:r>
              <a:endParaRPr lang="en-US" altLang="ko-KR" sz="700" b="0" i="1" dirty="0">
                <a:solidFill>
                  <a:schemeClr val="accent2"/>
                </a:solidFill>
              </a:endParaRPr>
            </a:p>
          </p:txBody>
        </p:sp>
        <p:cxnSp>
          <p:nvCxnSpPr>
            <p:cNvPr id="310" name="Straight Connector 309"/>
            <p:cNvCxnSpPr>
              <a:stCxn id="309" idx="3"/>
              <a:endCxn id="314" idx="1"/>
            </p:cNvCxnSpPr>
            <p:nvPr/>
          </p:nvCxnSpPr>
          <p:spPr>
            <a:xfrm>
              <a:off x="5207996" y="5716401"/>
              <a:ext cx="114392" cy="0"/>
            </a:xfrm>
            <a:prstGeom prst="line">
              <a:avLst/>
            </a:prstGeom>
          </p:spPr>
          <p:style>
            <a:lnRef idx="2">
              <a:schemeClr val="accent1"/>
            </a:lnRef>
            <a:fillRef idx="0">
              <a:schemeClr val="accent1"/>
            </a:fillRef>
            <a:effectRef idx="1">
              <a:schemeClr val="accent1"/>
            </a:effectRef>
            <a:fontRef idx="minor">
              <a:schemeClr val="tx1"/>
            </a:fontRef>
          </p:style>
        </p:cxnSp>
        <p:sp>
          <p:nvSpPr>
            <p:cNvPr id="311" name="Oval 310"/>
            <p:cNvSpPr/>
            <p:nvPr/>
          </p:nvSpPr>
          <p:spPr>
            <a:xfrm>
              <a:off x="3100820" y="5644401"/>
              <a:ext cx="144000" cy="144000"/>
            </a:xfrm>
            <a:prstGeom prst="ellipse">
              <a:avLst/>
            </a:prstGeom>
            <a:solidFill>
              <a:schemeClr val="bg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12" name="Oval 311"/>
            <p:cNvSpPr/>
            <p:nvPr/>
          </p:nvSpPr>
          <p:spPr>
            <a:xfrm>
              <a:off x="5976782" y="5644401"/>
              <a:ext cx="144000" cy="144000"/>
            </a:xfrm>
            <a:prstGeom prst="ellipse">
              <a:avLst/>
            </a:prstGeom>
            <a:solidFill>
              <a:schemeClr val="bg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14" name="Rectangle 313"/>
            <p:cNvSpPr/>
            <p:nvPr/>
          </p:nvSpPr>
          <p:spPr>
            <a:xfrm>
              <a:off x="5322388" y="5536401"/>
              <a:ext cx="540000" cy="360000"/>
            </a:xfrm>
            <a:prstGeom prst="rect">
              <a:avLst/>
            </a:prstGeom>
            <a:solidFill>
              <a:schemeClr val="accent3">
                <a:lumMod val="40000"/>
                <a:lumOff val="60000"/>
              </a:schemeClr>
            </a:solidFill>
            <a:ln w="3175">
              <a:solidFill>
                <a:schemeClr val="accent2"/>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700" b="0" i="1" dirty="0">
                  <a:solidFill>
                    <a:schemeClr val="accent2"/>
                  </a:solidFill>
                </a:rPr>
                <a:t>&lt;&lt;user&gt;&gt;</a:t>
              </a:r>
            </a:p>
            <a:p>
              <a:pPr algn="ctr"/>
              <a:r>
                <a:rPr lang="en-US" sz="700" b="0" i="1" dirty="0">
                  <a:solidFill>
                    <a:schemeClr val="accent2"/>
                  </a:solidFill>
                </a:rPr>
                <a:t>Assign user group</a:t>
              </a:r>
            </a:p>
          </p:txBody>
        </p:sp>
        <p:cxnSp>
          <p:nvCxnSpPr>
            <p:cNvPr id="315" name="Straight Connector 314"/>
            <p:cNvCxnSpPr>
              <a:stCxn id="312" idx="2"/>
              <a:endCxn id="314" idx="3"/>
            </p:cNvCxnSpPr>
            <p:nvPr/>
          </p:nvCxnSpPr>
          <p:spPr>
            <a:xfrm flipH="1">
              <a:off x="5862388" y="5716401"/>
              <a:ext cx="11439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316" name="Straight Connector 315"/>
            <p:cNvCxnSpPr>
              <a:stCxn id="309" idx="1"/>
              <a:endCxn id="354" idx="3"/>
            </p:cNvCxnSpPr>
            <p:nvPr/>
          </p:nvCxnSpPr>
          <p:spPr>
            <a:xfrm flipH="1">
              <a:off x="4553604" y="5716401"/>
              <a:ext cx="114392" cy="0"/>
            </a:xfrm>
            <a:prstGeom prst="line">
              <a:avLst/>
            </a:prstGeom>
          </p:spPr>
          <p:style>
            <a:lnRef idx="2">
              <a:schemeClr val="accent1"/>
            </a:lnRef>
            <a:fillRef idx="0">
              <a:schemeClr val="accent1"/>
            </a:fillRef>
            <a:effectRef idx="1">
              <a:schemeClr val="accent1"/>
            </a:effectRef>
            <a:fontRef idx="minor">
              <a:schemeClr val="tx1"/>
            </a:fontRef>
          </p:style>
        </p:cxnSp>
        <p:sp>
          <p:nvSpPr>
            <p:cNvPr id="354" name="Rectangle 353"/>
            <p:cNvSpPr/>
            <p:nvPr/>
          </p:nvSpPr>
          <p:spPr>
            <a:xfrm>
              <a:off x="4013604" y="5536401"/>
              <a:ext cx="540000" cy="360000"/>
            </a:xfrm>
            <a:prstGeom prst="rect">
              <a:avLst/>
            </a:prstGeom>
            <a:solidFill>
              <a:schemeClr val="tx2">
                <a:lumMod val="25000"/>
                <a:lumOff val="75000"/>
              </a:schemeClr>
            </a:solidFill>
            <a:ln w="3175">
              <a:solidFill>
                <a:schemeClr val="accent2"/>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altLang="ko-KR" sz="700" b="0" i="1" dirty="0">
                  <a:solidFill>
                    <a:schemeClr val="accent2"/>
                  </a:solidFill>
                </a:rPr>
                <a:t>&lt;&lt;system&gt;&gt;</a:t>
              </a:r>
            </a:p>
            <a:p>
              <a:pPr algn="ctr"/>
              <a:r>
                <a:rPr lang="en-US" altLang="ko-KR" sz="700" b="0" i="1" dirty="0">
                  <a:solidFill>
                    <a:schemeClr val="accent2"/>
                  </a:solidFill>
                </a:rPr>
                <a:t>Retrieve </a:t>
              </a:r>
              <a:r>
                <a:rPr lang="en-US" altLang="ko-KR" sz="700" b="0" i="1" dirty="0" smtClean="0">
                  <a:solidFill>
                    <a:schemeClr val="accent2"/>
                  </a:solidFill>
                </a:rPr>
                <a:t>user</a:t>
              </a:r>
              <a:endParaRPr lang="en-US" altLang="ko-KR" sz="700" b="0" i="1" dirty="0">
                <a:solidFill>
                  <a:schemeClr val="accent2"/>
                </a:solidFill>
              </a:endParaRPr>
            </a:p>
          </p:txBody>
        </p:sp>
        <p:sp>
          <p:nvSpPr>
            <p:cNvPr id="355" name="Rectangle 354"/>
            <p:cNvSpPr/>
            <p:nvPr/>
          </p:nvSpPr>
          <p:spPr>
            <a:xfrm>
              <a:off x="3359212" y="5536401"/>
              <a:ext cx="540000" cy="360000"/>
            </a:xfrm>
            <a:prstGeom prst="rect">
              <a:avLst/>
            </a:prstGeom>
            <a:solidFill>
              <a:schemeClr val="accent3">
                <a:lumMod val="40000"/>
                <a:lumOff val="60000"/>
              </a:schemeClr>
            </a:solidFill>
            <a:ln w="3175">
              <a:solidFill>
                <a:schemeClr val="accent2"/>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altLang="ko-KR" sz="700" b="0" i="1" dirty="0">
                  <a:solidFill>
                    <a:schemeClr val="accent2"/>
                  </a:solidFill>
                </a:rPr>
                <a:t>&lt;&lt;user&gt;&gt;</a:t>
              </a:r>
            </a:p>
            <a:p>
              <a:pPr algn="ctr"/>
              <a:r>
                <a:rPr lang="en-US" altLang="ko-KR" sz="700" b="0" i="1" dirty="0">
                  <a:solidFill>
                    <a:schemeClr val="accent2"/>
                  </a:solidFill>
                </a:rPr>
                <a:t>Add user action</a:t>
              </a:r>
            </a:p>
          </p:txBody>
        </p:sp>
        <p:cxnSp>
          <p:nvCxnSpPr>
            <p:cNvPr id="357" name="Straight Connector 356"/>
            <p:cNvCxnSpPr>
              <a:stCxn id="355" idx="1"/>
              <a:endCxn id="311" idx="6"/>
            </p:cNvCxnSpPr>
            <p:nvPr/>
          </p:nvCxnSpPr>
          <p:spPr>
            <a:xfrm flipH="1">
              <a:off x="3244820" y="5716401"/>
              <a:ext cx="114392"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360" name="Straight Connector 359"/>
            <p:cNvCxnSpPr>
              <a:stCxn id="354" idx="1"/>
              <a:endCxn id="355" idx="3"/>
            </p:cNvCxnSpPr>
            <p:nvPr/>
          </p:nvCxnSpPr>
          <p:spPr>
            <a:xfrm flipH="1">
              <a:off x="3899212" y="5716401"/>
              <a:ext cx="114392"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387" name="Elbow Connector 69"/>
            <p:cNvCxnSpPr>
              <a:stCxn id="390" idx="3"/>
              <a:endCxn id="314" idx="0"/>
            </p:cNvCxnSpPr>
            <p:nvPr/>
          </p:nvCxnSpPr>
          <p:spPr>
            <a:xfrm>
              <a:off x="4610800" y="5071806"/>
              <a:ext cx="981588" cy="464595"/>
            </a:xfrm>
            <a:prstGeom prst="straightConnector1">
              <a:avLst/>
            </a:prstGeom>
            <a:ln w="9525">
              <a:solidFill>
                <a:schemeClr val="accent2"/>
              </a:solidFill>
              <a:prstDash val="dash"/>
              <a:tailEnd type="triangle"/>
            </a:ln>
            <a:effectLst>
              <a:outerShdw blurRad="50800" dist="38100" dir="2700000" algn="tl"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cxnSp>
          <p:nvCxnSpPr>
            <p:cNvPr id="388" name="Elbow Connector 69"/>
            <p:cNvCxnSpPr>
              <a:stCxn id="390" idx="3"/>
              <a:endCxn id="355" idx="0"/>
            </p:cNvCxnSpPr>
            <p:nvPr/>
          </p:nvCxnSpPr>
          <p:spPr>
            <a:xfrm flipH="1">
              <a:off x="3629212" y="5071806"/>
              <a:ext cx="981588" cy="464595"/>
            </a:xfrm>
            <a:prstGeom prst="straightConnector1">
              <a:avLst/>
            </a:prstGeom>
            <a:ln w="9525">
              <a:solidFill>
                <a:schemeClr val="accent2"/>
              </a:solidFill>
              <a:prstDash val="dash"/>
              <a:tailEnd type="triangle"/>
            </a:ln>
            <a:effectLst>
              <a:outerShdw blurRad="50800" dist="38100" dir="2700000" algn="tl"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grpSp>
          <p:nvGrpSpPr>
            <p:cNvPr id="395" name="Group 394"/>
            <p:cNvGrpSpPr/>
            <p:nvPr/>
          </p:nvGrpSpPr>
          <p:grpSpPr>
            <a:xfrm>
              <a:off x="5212557" y="5281376"/>
              <a:ext cx="1086462" cy="144000"/>
              <a:chOff x="1371092" y="3096904"/>
              <a:chExt cx="1086462" cy="144000"/>
            </a:xfrm>
          </p:grpSpPr>
          <p:sp>
            <p:nvSpPr>
              <p:cNvPr id="396" name="Rectangle 395"/>
              <p:cNvSpPr/>
              <p:nvPr/>
            </p:nvSpPr>
            <p:spPr>
              <a:xfrm>
                <a:off x="1551857" y="3107349"/>
                <a:ext cx="905697" cy="123111"/>
              </a:xfrm>
              <a:prstGeom prst="rect">
                <a:avLst/>
              </a:prstGeom>
              <a:solidFill>
                <a:schemeClr val="bg1"/>
              </a:solidFill>
            </p:spPr>
            <p:txBody>
              <a:bodyPr wrap="none" lIns="0" tIns="0" rIns="0" bIns="0" rtlCol="0" anchor="ctr">
                <a:spAutoFit/>
              </a:bodyPr>
              <a:lstStyle/>
              <a:p>
                <a:r>
                  <a:rPr lang="en-GB" altLang="ko-KR" sz="800" b="0" dirty="0">
                    <a:solidFill>
                      <a:schemeClr val="tx1"/>
                    </a:solidFill>
                    <a:latin typeface="+mn-lt"/>
                    <a:ea typeface="+mn-ea"/>
                    <a:cs typeface="Arial" pitchFamily="34" charset="0"/>
                  </a:rPr>
                  <a:t>Assign </a:t>
                </a:r>
                <a:r>
                  <a:rPr lang="en-GB" altLang="ko-KR" sz="800" b="0" dirty="0" smtClean="0">
                    <a:solidFill>
                      <a:schemeClr val="tx1"/>
                    </a:solidFill>
                    <a:latin typeface="+mn-lt"/>
                    <a:ea typeface="+mn-ea"/>
                    <a:cs typeface="Arial" pitchFamily="34" charset="0"/>
                  </a:rPr>
                  <a:t>user groups</a:t>
                </a:r>
                <a:endParaRPr lang="en-GB" altLang="ko-KR" sz="800" b="0" dirty="0">
                  <a:solidFill>
                    <a:schemeClr val="tx1"/>
                  </a:solidFill>
                  <a:latin typeface="+mn-lt"/>
                  <a:ea typeface="+mn-ea"/>
                  <a:cs typeface="Arial" pitchFamily="34" charset="0"/>
                </a:endParaRPr>
              </a:p>
            </p:txBody>
          </p:sp>
          <p:sp>
            <p:nvSpPr>
              <p:cNvPr id="397" name="Oval 396"/>
              <p:cNvSpPr/>
              <p:nvPr/>
            </p:nvSpPr>
            <p:spPr>
              <a:xfrm>
                <a:off x="1371092" y="3096904"/>
                <a:ext cx="144000" cy="1440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ko-KR" dirty="0" smtClean="0"/>
                  <a:t>3</a:t>
                </a:r>
                <a:endParaRPr lang="ko-KR" altLang="en-US" dirty="0"/>
              </a:p>
            </p:txBody>
          </p:sp>
        </p:grpSp>
        <p:grpSp>
          <p:nvGrpSpPr>
            <p:cNvPr id="410" name="Group 409"/>
            <p:cNvGrpSpPr/>
            <p:nvPr/>
          </p:nvGrpSpPr>
          <p:grpSpPr>
            <a:xfrm>
              <a:off x="3865464" y="5281376"/>
              <a:ext cx="898910" cy="144000"/>
              <a:chOff x="1371092" y="3096904"/>
              <a:chExt cx="898910" cy="144000"/>
            </a:xfrm>
          </p:grpSpPr>
          <p:sp>
            <p:nvSpPr>
              <p:cNvPr id="411" name="Rectangle 410"/>
              <p:cNvSpPr/>
              <p:nvPr/>
            </p:nvSpPr>
            <p:spPr>
              <a:xfrm>
                <a:off x="1551857" y="3107349"/>
                <a:ext cx="718145" cy="123111"/>
              </a:xfrm>
              <a:prstGeom prst="rect">
                <a:avLst/>
              </a:prstGeom>
              <a:solidFill>
                <a:schemeClr val="bg1"/>
              </a:solidFill>
            </p:spPr>
            <p:txBody>
              <a:bodyPr wrap="none" lIns="0" tIns="0" rIns="0" bIns="0" rtlCol="0" anchor="ctr">
                <a:spAutoFit/>
              </a:bodyPr>
              <a:lstStyle/>
              <a:p>
                <a:r>
                  <a:rPr lang="en-GB" altLang="ko-KR" sz="800" b="0" dirty="0">
                    <a:solidFill>
                      <a:schemeClr val="tx1"/>
                    </a:solidFill>
                    <a:latin typeface="+mn-lt"/>
                    <a:ea typeface="+mn-ea"/>
                    <a:cs typeface="Arial" pitchFamily="34" charset="0"/>
                  </a:rPr>
                  <a:t>Add </a:t>
                </a:r>
                <a:r>
                  <a:rPr lang="en-GB" altLang="ko-KR" sz="800" b="0" dirty="0" smtClean="0">
                    <a:solidFill>
                      <a:schemeClr val="tx1"/>
                    </a:solidFill>
                    <a:latin typeface="+mn-lt"/>
                    <a:ea typeface="+mn-ea"/>
                    <a:cs typeface="Arial" pitchFamily="34" charset="0"/>
                  </a:rPr>
                  <a:t>user action</a:t>
                </a:r>
                <a:endParaRPr lang="en-GB" altLang="ko-KR" sz="800" b="0" dirty="0">
                  <a:solidFill>
                    <a:schemeClr val="tx1"/>
                  </a:solidFill>
                  <a:latin typeface="+mn-lt"/>
                  <a:ea typeface="+mn-ea"/>
                  <a:cs typeface="Arial" pitchFamily="34" charset="0"/>
                </a:endParaRPr>
              </a:p>
            </p:txBody>
          </p:sp>
          <p:sp>
            <p:nvSpPr>
              <p:cNvPr id="412" name="Oval 411"/>
              <p:cNvSpPr/>
              <p:nvPr/>
            </p:nvSpPr>
            <p:spPr>
              <a:xfrm>
                <a:off x="1371092" y="3096904"/>
                <a:ext cx="144000" cy="1440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ko-KR" dirty="0" smtClean="0"/>
                  <a:t>2</a:t>
                </a:r>
                <a:endParaRPr lang="ko-KR" altLang="en-US" dirty="0"/>
              </a:p>
            </p:txBody>
          </p:sp>
        </p:grpSp>
      </p:grpSp>
      <p:cxnSp>
        <p:nvCxnSpPr>
          <p:cNvPr id="420" name="Straight Connector 419"/>
          <p:cNvCxnSpPr/>
          <p:nvPr/>
        </p:nvCxnSpPr>
        <p:spPr>
          <a:xfrm>
            <a:off x="2924671" y="2898084"/>
            <a:ext cx="6203442" cy="0"/>
          </a:xfrm>
          <a:prstGeom prst="line">
            <a:avLst/>
          </a:prstGeom>
          <a:ln w="9525">
            <a:solidFill>
              <a:schemeClr val="tx1"/>
            </a:solidFill>
            <a:prstDash val="dash"/>
          </a:ln>
          <a:effectLst/>
        </p:spPr>
        <p:style>
          <a:lnRef idx="2">
            <a:schemeClr val="accent1"/>
          </a:lnRef>
          <a:fillRef idx="0">
            <a:schemeClr val="accent1"/>
          </a:fillRef>
          <a:effectRef idx="1">
            <a:schemeClr val="accent1"/>
          </a:effectRef>
          <a:fontRef idx="minor">
            <a:schemeClr val="tx1"/>
          </a:fontRef>
        </p:style>
      </p:cxnSp>
      <p:cxnSp>
        <p:nvCxnSpPr>
          <p:cNvPr id="364" name="Elbow Connector 69"/>
          <p:cNvCxnSpPr>
            <a:stCxn id="354" idx="2"/>
            <a:endCxn id="291" idx="3"/>
          </p:cNvCxnSpPr>
          <p:nvPr/>
        </p:nvCxnSpPr>
        <p:spPr>
          <a:xfrm rot="5400000" flipH="1">
            <a:off x="1669088" y="3281885"/>
            <a:ext cx="2688210" cy="2540823"/>
          </a:xfrm>
          <a:prstGeom prst="bentConnector4">
            <a:avLst>
              <a:gd name="adj1" fmla="val -8504"/>
              <a:gd name="adj2" fmla="val 69308"/>
            </a:avLst>
          </a:prstGeom>
          <a:ln w="9525">
            <a:solidFill>
              <a:schemeClr val="accent2"/>
            </a:solidFill>
            <a:prstDash val="dash"/>
            <a:tailEnd type="triangle"/>
          </a:ln>
          <a:effectLst>
            <a:outerShdw blurRad="50800" dist="38100" dir="2700000" algn="tl"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sp>
        <p:nvSpPr>
          <p:cNvPr id="264" name="Rectangle 263"/>
          <p:cNvSpPr/>
          <p:nvPr/>
        </p:nvSpPr>
        <p:spPr>
          <a:xfrm>
            <a:off x="2924671" y="3308317"/>
            <a:ext cx="3372832" cy="1260000"/>
          </a:xfrm>
          <a:prstGeom prst="rect">
            <a:avLst/>
          </a:prstGeom>
          <a:solidFill>
            <a:schemeClr val="accent1">
              <a:lumMod val="20000"/>
              <a:lumOff val="80000"/>
            </a:schemeClr>
          </a:solidFill>
          <a:ln w="28575" cap="flat" cmpd="sng" algn="ctr">
            <a:solidFill>
              <a:srgbClr val="7030A0"/>
            </a:solidFill>
            <a:prstDash val="solid"/>
            <a:round/>
            <a:headEnd type="none" w="med" len="med"/>
            <a:tailEnd type="none" w="med" len="med"/>
          </a:ln>
          <a:effectLst/>
        </p:spPr>
        <p:txBody>
          <a:bodyPr vert="horz" wrap="none" lIns="54000" tIns="36000" rIns="54000" bIns="36000" numCol="1" rtlCol="0" anchor="t" anchorCtr="0" compatLnSpc="1">
            <a:prstTxWarp prst="textNoShape">
              <a:avLst/>
            </a:prstTxWarp>
          </a:bodyPr>
          <a:lstStyle/>
          <a:p>
            <a:r>
              <a:rPr lang="en-US" altLang="ko-KR" dirty="0">
                <a:solidFill>
                  <a:schemeClr val="accent2">
                    <a:lumMod val="50000"/>
                  </a:schemeClr>
                </a:solidFill>
                <a:latin typeface="+mn-lt"/>
                <a:ea typeface="+mn-ea"/>
                <a:cs typeface="Arial" pitchFamily="34" charset="0"/>
              </a:rPr>
              <a:t>Health Claims</a:t>
            </a:r>
          </a:p>
          <a:p>
            <a:r>
              <a:rPr lang="en-US" altLang="ko-KR" b="0" i="1" dirty="0">
                <a:solidFill>
                  <a:schemeClr val="accent2">
                    <a:lumMod val="50000"/>
                  </a:schemeClr>
                </a:solidFill>
                <a:latin typeface="+mn-lt"/>
                <a:ea typeface="+mn-ea"/>
                <a:cs typeface="Arial" pitchFamily="34" charset="0"/>
              </a:rPr>
              <a:t>FINEOS</a:t>
            </a:r>
          </a:p>
        </p:txBody>
      </p:sp>
      <p:sp>
        <p:nvSpPr>
          <p:cNvPr id="265" name="Rectangle 264"/>
          <p:cNvSpPr/>
          <p:nvPr/>
        </p:nvSpPr>
        <p:spPr>
          <a:xfrm>
            <a:off x="3033458" y="3651424"/>
            <a:ext cx="3155258" cy="504000"/>
          </a:xfrm>
          <a:prstGeom prst="rect">
            <a:avLst/>
          </a:prstGeom>
          <a:solidFill>
            <a:srgbClr val="BA9CC9"/>
          </a:solidFill>
          <a:effectLst/>
        </p:spPr>
        <p:style>
          <a:lnRef idx="1">
            <a:schemeClr val="accent1"/>
          </a:lnRef>
          <a:fillRef idx="3">
            <a:schemeClr val="accent1"/>
          </a:fillRef>
          <a:effectRef idx="2">
            <a:schemeClr val="accent1"/>
          </a:effectRef>
          <a:fontRef idx="minor">
            <a:schemeClr val="lt1"/>
          </a:fontRef>
        </p:style>
        <p:txBody>
          <a:bodyPr vert="vert270" lIns="45720" tIns="0" rIns="45720" bIns="0" rtlCol="0" anchor="t" anchorCtr="0"/>
          <a:lstStyle/>
          <a:p>
            <a:pPr algn="ctr"/>
            <a:endParaRPr lang="en-US" sz="700" b="0" dirty="0">
              <a:solidFill>
                <a:srgbClr val="103184"/>
              </a:solidFill>
            </a:endParaRPr>
          </a:p>
        </p:txBody>
      </p:sp>
      <p:sp>
        <p:nvSpPr>
          <p:cNvPr id="266" name="Rectangle 265"/>
          <p:cNvSpPr/>
          <p:nvPr/>
        </p:nvSpPr>
        <p:spPr>
          <a:xfrm>
            <a:off x="4294483" y="4292397"/>
            <a:ext cx="632637" cy="180000"/>
          </a:xfrm>
          <a:prstGeom prst="rect">
            <a:avLst/>
          </a:prstGeom>
          <a:solidFill>
            <a:schemeClr val="bg1"/>
          </a:solidFill>
          <a:ln w="3175">
            <a:solidFill>
              <a:schemeClr val="accent2"/>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800" b="0" dirty="0" smtClean="0">
                <a:solidFill>
                  <a:schemeClr val="accent2"/>
                </a:solidFill>
              </a:rPr>
              <a:t>User</a:t>
            </a:r>
            <a:endParaRPr lang="en-US" sz="800" b="0" dirty="0">
              <a:solidFill>
                <a:schemeClr val="accent2"/>
              </a:solidFill>
            </a:endParaRPr>
          </a:p>
        </p:txBody>
      </p:sp>
      <p:sp>
        <p:nvSpPr>
          <p:cNvPr id="267" name="Rectangle 266"/>
          <p:cNvSpPr/>
          <p:nvPr/>
        </p:nvSpPr>
        <p:spPr>
          <a:xfrm>
            <a:off x="5135633" y="4292397"/>
            <a:ext cx="632637" cy="180000"/>
          </a:xfrm>
          <a:prstGeom prst="rect">
            <a:avLst/>
          </a:prstGeom>
          <a:solidFill>
            <a:schemeClr val="bg1"/>
          </a:solidFill>
          <a:ln w="3175">
            <a:solidFill>
              <a:schemeClr val="accent2"/>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800" b="0" dirty="0" smtClean="0">
                <a:solidFill>
                  <a:schemeClr val="accent2"/>
                </a:solidFill>
              </a:rPr>
              <a:t>Group</a:t>
            </a:r>
            <a:endParaRPr lang="en-US" sz="800" b="0" dirty="0">
              <a:solidFill>
                <a:schemeClr val="accent2"/>
              </a:solidFill>
            </a:endParaRPr>
          </a:p>
        </p:txBody>
      </p:sp>
      <p:cxnSp>
        <p:nvCxnSpPr>
          <p:cNvPr id="268" name="Elbow Connector 69"/>
          <p:cNvCxnSpPr>
            <a:stCxn id="270" idx="2"/>
            <a:endCxn id="266" idx="0"/>
          </p:cNvCxnSpPr>
          <p:nvPr/>
        </p:nvCxnSpPr>
        <p:spPr>
          <a:xfrm>
            <a:off x="4610802" y="4083424"/>
            <a:ext cx="0" cy="208973"/>
          </a:xfrm>
          <a:prstGeom prst="straightConnector1">
            <a:avLst/>
          </a:prstGeom>
          <a:ln w="9525">
            <a:solidFill>
              <a:schemeClr val="accent2"/>
            </a:solidFill>
            <a:prstDash val="dash"/>
            <a:tailEnd type="triangle"/>
          </a:ln>
          <a:effectLst>
            <a:outerShdw blurRad="50800" dist="38100" dir="2700000" algn="tl"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cxnSp>
        <p:nvCxnSpPr>
          <p:cNvPr id="269" name="Elbow Connector 69"/>
          <p:cNvCxnSpPr>
            <a:stCxn id="275" idx="2"/>
            <a:endCxn id="267" idx="0"/>
          </p:cNvCxnSpPr>
          <p:nvPr/>
        </p:nvCxnSpPr>
        <p:spPr>
          <a:xfrm>
            <a:off x="5451952" y="4083424"/>
            <a:ext cx="0" cy="208973"/>
          </a:xfrm>
          <a:prstGeom prst="straightConnector1">
            <a:avLst/>
          </a:prstGeom>
          <a:ln w="9525">
            <a:solidFill>
              <a:schemeClr val="accent2"/>
            </a:solidFill>
            <a:prstDash val="dash"/>
            <a:tailEnd type="triangle"/>
          </a:ln>
          <a:effectLst>
            <a:outerShdw blurRad="50800" dist="38100" dir="2700000" algn="tl"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sp>
        <p:nvSpPr>
          <p:cNvPr id="270" name="Rectangle 269"/>
          <p:cNvSpPr/>
          <p:nvPr/>
        </p:nvSpPr>
        <p:spPr>
          <a:xfrm>
            <a:off x="4294483" y="3723424"/>
            <a:ext cx="632637" cy="360000"/>
          </a:xfrm>
          <a:prstGeom prst="rect">
            <a:avLst/>
          </a:prstGeom>
          <a:solidFill>
            <a:schemeClr val="tx2">
              <a:lumMod val="25000"/>
              <a:lumOff val="75000"/>
            </a:schemeClr>
          </a:solidFill>
          <a:ln w="3175">
            <a:solidFill>
              <a:schemeClr val="accent2"/>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altLang="ko-KR" sz="700" b="0" i="1" dirty="0">
                <a:solidFill>
                  <a:schemeClr val="accent2"/>
                </a:solidFill>
              </a:rPr>
              <a:t>&lt;&lt;system&gt;&gt; Create user</a:t>
            </a:r>
          </a:p>
        </p:txBody>
      </p:sp>
      <p:cxnSp>
        <p:nvCxnSpPr>
          <p:cNvPr id="271" name="Straight Connector 270"/>
          <p:cNvCxnSpPr>
            <a:stCxn id="270" idx="3"/>
            <a:endCxn id="275" idx="1"/>
          </p:cNvCxnSpPr>
          <p:nvPr/>
        </p:nvCxnSpPr>
        <p:spPr>
          <a:xfrm>
            <a:off x="4927120" y="3903424"/>
            <a:ext cx="208513" cy="0"/>
          </a:xfrm>
          <a:prstGeom prst="line">
            <a:avLst/>
          </a:prstGeom>
        </p:spPr>
        <p:style>
          <a:lnRef idx="2">
            <a:schemeClr val="accent1"/>
          </a:lnRef>
          <a:fillRef idx="0">
            <a:schemeClr val="accent1"/>
          </a:fillRef>
          <a:effectRef idx="1">
            <a:schemeClr val="accent1"/>
          </a:effectRef>
          <a:fontRef idx="minor">
            <a:schemeClr val="tx1"/>
          </a:fontRef>
        </p:style>
      </p:cxnSp>
      <p:sp>
        <p:nvSpPr>
          <p:cNvPr id="272" name="Oval 271"/>
          <p:cNvSpPr/>
          <p:nvPr/>
        </p:nvSpPr>
        <p:spPr>
          <a:xfrm>
            <a:off x="3100820" y="3831424"/>
            <a:ext cx="144000" cy="144000"/>
          </a:xfrm>
          <a:prstGeom prst="ellipse">
            <a:avLst/>
          </a:prstGeom>
          <a:solidFill>
            <a:schemeClr val="bg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73" name="Oval 272"/>
          <p:cNvSpPr/>
          <p:nvPr/>
        </p:nvSpPr>
        <p:spPr>
          <a:xfrm>
            <a:off x="5976782" y="3831424"/>
            <a:ext cx="144000" cy="144000"/>
          </a:xfrm>
          <a:prstGeom prst="ellipse">
            <a:avLst/>
          </a:prstGeom>
          <a:solidFill>
            <a:schemeClr val="bg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74" name="Rectangle 273"/>
          <p:cNvSpPr/>
          <p:nvPr/>
        </p:nvSpPr>
        <p:spPr>
          <a:xfrm>
            <a:off x="3453333" y="3723424"/>
            <a:ext cx="632637" cy="360000"/>
          </a:xfrm>
          <a:prstGeom prst="rect">
            <a:avLst/>
          </a:prstGeom>
          <a:solidFill>
            <a:schemeClr val="bg1"/>
          </a:solidFill>
          <a:ln w="3175">
            <a:solidFill>
              <a:schemeClr val="accent2"/>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800" b="0" dirty="0" smtClean="0">
                <a:solidFill>
                  <a:schemeClr val="accent2"/>
                </a:solidFill>
              </a:rPr>
              <a:t>…</a:t>
            </a:r>
            <a:endParaRPr lang="en-US" sz="800" b="0" dirty="0">
              <a:solidFill>
                <a:schemeClr val="accent2"/>
              </a:solidFill>
            </a:endParaRPr>
          </a:p>
        </p:txBody>
      </p:sp>
      <p:sp>
        <p:nvSpPr>
          <p:cNvPr id="275" name="Rectangle 274"/>
          <p:cNvSpPr/>
          <p:nvPr/>
        </p:nvSpPr>
        <p:spPr>
          <a:xfrm>
            <a:off x="5135633" y="3723424"/>
            <a:ext cx="632637" cy="360000"/>
          </a:xfrm>
          <a:prstGeom prst="rect">
            <a:avLst/>
          </a:prstGeom>
          <a:solidFill>
            <a:schemeClr val="tx2">
              <a:lumMod val="25000"/>
              <a:lumOff val="75000"/>
            </a:schemeClr>
          </a:solidFill>
          <a:ln w="3175">
            <a:solidFill>
              <a:schemeClr val="accent2"/>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altLang="ko-KR" sz="700" b="0" i="1" dirty="0">
                <a:solidFill>
                  <a:schemeClr val="accent2"/>
                </a:solidFill>
              </a:rPr>
              <a:t>&lt;&lt;system&gt;&gt; </a:t>
            </a:r>
            <a:r>
              <a:rPr lang="en-US" sz="700" b="0" i="1" dirty="0">
                <a:solidFill>
                  <a:schemeClr val="accent2"/>
                </a:solidFill>
              </a:rPr>
              <a:t>Assign user group</a:t>
            </a:r>
          </a:p>
        </p:txBody>
      </p:sp>
      <p:cxnSp>
        <p:nvCxnSpPr>
          <p:cNvPr id="276" name="Straight Connector 275"/>
          <p:cNvCxnSpPr>
            <a:stCxn id="273" idx="2"/>
            <a:endCxn id="275" idx="3"/>
          </p:cNvCxnSpPr>
          <p:nvPr/>
        </p:nvCxnSpPr>
        <p:spPr>
          <a:xfrm flipH="1">
            <a:off x="5768270" y="3903424"/>
            <a:ext cx="208512"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77" name="Straight Connector 276"/>
          <p:cNvCxnSpPr>
            <a:stCxn id="270" idx="1"/>
            <a:endCxn id="274" idx="3"/>
          </p:cNvCxnSpPr>
          <p:nvPr/>
        </p:nvCxnSpPr>
        <p:spPr>
          <a:xfrm flipH="1">
            <a:off x="4085970" y="3903424"/>
            <a:ext cx="208513"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78" name="Straight Connector 277"/>
          <p:cNvCxnSpPr>
            <a:stCxn id="274" idx="1"/>
            <a:endCxn id="272" idx="6"/>
          </p:cNvCxnSpPr>
          <p:nvPr/>
        </p:nvCxnSpPr>
        <p:spPr>
          <a:xfrm flipH="1">
            <a:off x="3244820" y="3903424"/>
            <a:ext cx="208513" cy="0"/>
          </a:xfrm>
          <a:prstGeom prst="line">
            <a:avLst/>
          </a:prstGeom>
        </p:spPr>
        <p:style>
          <a:lnRef idx="2">
            <a:schemeClr val="accent1"/>
          </a:lnRef>
          <a:fillRef idx="0">
            <a:schemeClr val="accent1"/>
          </a:fillRef>
          <a:effectRef idx="1">
            <a:schemeClr val="accent1"/>
          </a:effectRef>
          <a:fontRef idx="minor">
            <a:schemeClr val="tx1"/>
          </a:fontRef>
        </p:style>
      </p:cxnSp>
      <p:sp>
        <p:nvSpPr>
          <p:cNvPr id="166" name="Rectangle 165"/>
          <p:cNvSpPr/>
          <p:nvPr/>
        </p:nvSpPr>
        <p:spPr>
          <a:xfrm>
            <a:off x="6557713" y="3044029"/>
            <a:ext cx="2570400" cy="1524288"/>
          </a:xfrm>
          <a:prstGeom prst="rect">
            <a:avLst/>
          </a:prstGeom>
          <a:solidFill>
            <a:schemeClr val="bg1"/>
          </a:solid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wrap="square" rtlCol="0" anchor="t" anchorCtr="0">
            <a:noAutofit/>
          </a:bodyPr>
          <a:lstStyle/>
          <a:p>
            <a:r>
              <a:rPr lang="en-US" altLang="ko-KR" sz="1000" u="sng" dirty="0" smtClean="0">
                <a:solidFill>
                  <a:schemeClr val="tx2"/>
                </a:solidFill>
              </a:rPr>
              <a:t>Option 2 : Directory </a:t>
            </a:r>
            <a:r>
              <a:rPr lang="en-US" altLang="ko-KR" sz="1000" u="sng" dirty="0">
                <a:solidFill>
                  <a:schemeClr val="tx2"/>
                </a:solidFill>
              </a:rPr>
              <a:t>Managed (Push)</a:t>
            </a:r>
            <a:endParaRPr lang="en-US" sz="1000" u="sng" dirty="0">
              <a:solidFill>
                <a:schemeClr val="tx2"/>
              </a:solidFill>
            </a:endParaRPr>
          </a:p>
          <a:p>
            <a:pPr marL="185738" indent="-185738">
              <a:buFont typeface="+mj-lt"/>
              <a:buAutoNum type="arabicPeriod"/>
            </a:pPr>
            <a:r>
              <a:rPr lang="en-US" sz="1000" b="0" dirty="0" smtClean="0">
                <a:solidFill>
                  <a:schemeClr val="bg2">
                    <a:lumMod val="50000"/>
                  </a:schemeClr>
                </a:solidFill>
              </a:rPr>
              <a:t>User </a:t>
            </a:r>
            <a:r>
              <a:rPr lang="en-US" sz="1000" b="0" dirty="0">
                <a:solidFill>
                  <a:schemeClr val="bg2">
                    <a:lumMod val="50000"/>
                  </a:schemeClr>
                </a:solidFill>
              </a:rPr>
              <a:t>automatically created in Claims based on business rule</a:t>
            </a:r>
          </a:p>
          <a:p>
            <a:pPr marL="185738" indent="-185738">
              <a:buFont typeface="+mj-lt"/>
              <a:buAutoNum type="arabicPeriod"/>
            </a:pPr>
            <a:r>
              <a:rPr lang="en-US" sz="1000" b="0" dirty="0" smtClean="0">
                <a:solidFill>
                  <a:schemeClr val="bg2">
                    <a:lumMod val="50000"/>
                  </a:schemeClr>
                </a:solidFill>
              </a:rPr>
              <a:t>Supports </a:t>
            </a:r>
            <a:r>
              <a:rPr lang="en-US" sz="1000" b="0" dirty="0">
                <a:solidFill>
                  <a:schemeClr val="bg2">
                    <a:lumMod val="50000"/>
                  </a:schemeClr>
                </a:solidFill>
              </a:rPr>
              <a:t>User update &amp; removal</a:t>
            </a:r>
          </a:p>
          <a:p>
            <a:pPr marL="185738" indent="-185738">
              <a:buFont typeface="+mj-lt"/>
              <a:buAutoNum type="arabicPeriod"/>
            </a:pPr>
            <a:r>
              <a:rPr lang="en-US" sz="1000" b="0" dirty="0">
                <a:solidFill>
                  <a:schemeClr val="bg2">
                    <a:lumMod val="50000"/>
                  </a:schemeClr>
                </a:solidFill>
              </a:rPr>
              <a:t>Client owned integration / no </a:t>
            </a:r>
            <a:r>
              <a:rPr lang="en-US" sz="1000" b="0" dirty="0" smtClean="0">
                <a:solidFill>
                  <a:schemeClr val="bg2">
                    <a:lumMod val="50000"/>
                  </a:schemeClr>
                </a:solidFill>
              </a:rPr>
              <a:t>customization</a:t>
            </a:r>
            <a:endParaRPr lang="en-US" sz="1000" b="0" dirty="0">
              <a:solidFill>
                <a:schemeClr val="bg2">
                  <a:lumMod val="50000"/>
                </a:schemeClr>
              </a:solidFill>
            </a:endParaRPr>
          </a:p>
          <a:p>
            <a:pPr marL="185738" indent="-185738">
              <a:buFont typeface="+mj-lt"/>
              <a:buAutoNum type="arabicPeriod"/>
            </a:pPr>
            <a:r>
              <a:rPr lang="en-US" sz="1000" b="0" dirty="0">
                <a:solidFill>
                  <a:schemeClr val="bg2">
                    <a:lumMod val="50000"/>
                  </a:schemeClr>
                </a:solidFill>
              </a:rPr>
              <a:t>Recommended approach for one-touch User </a:t>
            </a:r>
            <a:r>
              <a:rPr lang="en-US" sz="1000" b="0" dirty="0" smtClean="0">
                <a:solidFill>
                  <a:schemeClr val="bg2">
                    <a:lumMod val="50000"/>
                  </a:schemeClr>
                </a:solidFill>
              </a:rPr>
              <a:t>Provisioning</a:t>
            </a:r>
            <a:endParaRPr lang="en-US" sz="1000" b="0" dirty="0">
              <a:solidFill>
                <a:schemeClr val="bg2">
                  <a:lumMod val="50000"/>
                </a:schemeClr>
              </a:solidFill>
            </a:endParaRPr>
          </a:p>
        </p:txBody>
      </p:sp>
      <p:cxnSp>
        <p:nvCxnSpPr>
          <p:cNvPr id="293" name="Elbow Connector 69"/>
          <p:cNvCxnSpPr>
            <a:stCxn id="135" idx="3"/>
            <a:endCxn id="270" idx="0"/>
          </p:cNvCxnSpPr>
          <p:nvPr/>
        </p:nvCxnSpPr>
        <p:spPr>
          <a:xfrm>
            <a:off x="1745955" y="3118141"/>
            <a:ext cx="2864847" cy="605283"/>
          </a:xfrm>
          <a:prstGeom prst="bentConnector2">
            <a:avLst/>
          </a:prstGeom>
          <a:ln w="9525">
            <a:solidFill>
              <a:schemeClr val="accent2"/>
            </a:solidFill>
            <a:prstDash val="dash"/>
            <a:tailEnd type="triangle"/>
          </a:ln>
          <a:effectLst>
            <a:outerShdw blurRad="50800" dist="38100" dir="2700000" algn="tl"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cxnSp>
        <p:nvCxnSpPr>
          <p:cNvPr id="343" name="Elbow Connector 69"/>
          <p:cNvCxnSpPr>
            <a:stCxn id="405" idx="3"/>
            <a:endCxn id="275" idx="0"/>
          </p:cNvCxnSpPr>
          <p:nvPr/>
        </p:nvCxnSpPr>
        <p:spPr>
          <a:xfrm>
            <a:off x="1742781" y="3028092"/>
            <a:ext cx="3709171" cy="695332"/>
          </a:xfrm>
          <a:prstGeom prst="bentConnector2">
            <a:avLst/>
          </a:prstGeom>
          <a:ln w="9525">
            <a:solidFill>
              <a:schemeClr val="accent2"/>
            </a:solidFill>
            <a:prstDash val="dash"/>
            <a:tailEnd type="triangle"/>
          </a:ln>
          <a:effectLst>
            <a:outerShdw blurRad="50800" dist="38100" dir="2700000" algn="tl"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grpSp>
        <p:nvGrpSpPr>
          <p:cNvPr id="296" name="Group 295"/>
          <p:cNvGrpSpPr/>
          <p:nvPr/>
        </p:nvGrpSpPr>
        <p:grpSpPr>
          <a:xfrm>
            <a:off x="4540833" y="3042428"/>
            <a:ext cx="719374" cy="246221"/>
            <a:chOff x="1371092" y="3045794"/>
            <a:chExt cx="719374" cy="246221"/>
          </a:xfrm>
        </p:grpSpPr>
        <p:sp>
          <p:nvSpPr>
            <p:cNvPr id="297" name="Rectangle 296"/>
            <p:cNvSpPr/>
            <p:nvPr/>
          </p:nvSpPr>
          <p:spPr>
            <a:xfrm>
              <a:off x="1551857" y="3045794"/>
              <a:ext cx="538609" cy="246221"/>
            </a:xfrm>
            <a:prstGeom prst="rect">
              <a:avLst/>
            </a:prstGeom>
            <a:solidFill>
              <a:schemeClr val="bg1"/>
            </a:solidFill>
          </p:spPr>
          <p:txBody>
            <a:bodyPr wrap="none" lIns="0" tIns="0" rIns="0" bIns="0" rtlCol="0" anchor="ctr">
              <a:spAutoFit/>
            </a:bodyPr>
            <a:lstStyle/>
            <a:p>
              <a:r>
                <a:rPr lang="en-GB" altLang="ko-KR" sz="800" b="0" dirty="0">
                  <a:solidFill>
                    <a:schemeClr val="tx1"/>
                  </a:solidFill>
                  <a:latin typeface="+mn-lt"/>
                  <a:cs typeface="Arial" pitchFamily="34" charset="0"/>
                </a:rPr>
                <a:t>&lt;&lt;SOAP</a:t>
              </a:r>
              <a:r>
                <a:rPr lang="en-GB" altLang="ko-KR" sz="800" b="0" dirty="0" smtClean="0">
                  <a:solidFill>
                    <a:schemeClr val="tx1"/>
                  </a:solidFill>
                  <a:latin typeface="+mn-lt"/>
                  <a:cs typeface="Arial" pitchFamily="34" charset="0"/>
                </a:rPr>
                <a:t>&gt;&gt;</a:t>
              </a:r>
              <a:br>
                <a:rPr lang="en-GB" altLang="ko-KR" sz="800" b="0" dirty="0" smtClean="0">
                  <a:solidFill>
                    <a:schemeClr val="tx1"/>
                  </a:solidFill>
                  <a:latin typeface="+mn-lt"/>
                  <a:cs typeface="Arial" pitchFamily="34" charset="0"/>
                </a:rPr>
              </a:br>
              <a:r>
                <a:rPr lang="en-GB" altLang="ko-KR" sz="800" b="0" dirty="0" smtClean="0">
                  <a:solidFill>
                    <a:schemeClr val="tx1"/>
                  </a:solidFill>
                  <a:latin typeface="+mn-lt"/>
                  <a:cs typeface="Arial" pitchFamily="34" charset="0"/>
                </a:rPr>
                <a:t>Create </a:t>
              </a:r>
              <a:r>
                <a:rPr lang="en-GB" altLang="ko-KR" sz="800" b="0" dirty="0">
                  <a:solidFill>
                    <a:schemeClr val="tx1"/>
                  </a:solidFill>
                  <a:latin typeface="+mn-lt"/>
                  <a:cs typeface="Arial" pitchFamily="34" charset="0"/>
                </a:rPr>
                <a:t>u</a:t>
              </a:r>
              <a:r>
                <a:rPr lang="en-GB" altLang="ko-KR" sz="800" b="0" dirty="0" smtClean="0">
                  <a:solidFill>
                    <a:schemeClr val="tx1"/>
                  </a:solidFill>
                  <a:latin typeface="+mn-lt"/>
                  <a:cs typeface="Arial" pitchFamily="34" charset="0"/>
                </a:rPr>
                <a:t>ser</a:t>
              </a:r>
              <a:endParaRPr lang="en-GB" altLang="ko-KR" sz="800" b="0" dirty="0">
                <a:solidFill>
                  <a:schemeClr val="tx1"/>
                </a:solidFill>
                <a:latin typeface="+mn-lt"/>
                <a:cs typeface="Arial" pitchFamily="34" charset="0"/>
              </a:endParaRPr>
            </a:p>
          </p:txBody>
        </p:sp>
        <p:sp>
          <p:nvSpPr>
            <p:cNvPr id="298" name="Oval 297"/>
            <p:cNvSpPr/>
            <p:nvPr/>
          </p:nvSpPr>
          <p:spPr>
            <a:xfrm>
              <a:off x="1371092" y="3096904"/>
              <a:ext cx="144000" cy="1440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ko-KR" dirty="0" smtClean="0"/>
                <a:t>2</a:t>
              </a:r>
              <a:endParaRPr lang="ko-KR" altLang="en-US" dirty="0"/>
            </a:p>
          </p:txBody>
        </p:sp>
      </p:grpSp>
      <p:grpSp>
        <p:nvGrpSpPr>
          <p:cNvPr id="299" name="Group 298"/>
          <p:cNvGrpSpPr/>
          <p:nvPr/>
        </p:nvGrpSpPr>
        <p:grpSpPr>
          <a:xfrm>
            <a:off x="5383614" y="3042428"/>
            <a:ext cx="1041578" cy="246221"/>
            <a:chOff x="1371092" y="3045794"/>
            <a:chExt cx="1041578" cy="246221"/>
          </a:xfrm>
        </p:grpSpPr>
        <p:sp>
          <p:nvSpPr>
            <p:cNvPr id="300" name="Rectangle 299"/>
            <p:cNvSpPr/>
            <p:nvPr/>
          </p:nvSpPr>
          <p:spPr>
            <a:xfrm>
              <a:off x="1551857" y="3045794"/>
              <a:ext cx="860813" cy="246221"/>
            </a:xfrm>
            <a:prstGeom prst="rect">
              <a:avLst/>
            </a:prstGeom>
            <a:solidFill>
              <a:schemeClr val="bg1"/>
            </a:solidFill>
          </p:spPr>
          <p:txBody>
            <a:bodyPr wrap="none" lIns="0" tIns="0" rIns="0" bIns="0" rtlCol="0" anchor="ctr">
              <a:spAutoFit/>
            </a:bodyPr>
            <a:lstStyle/>
            <a:p>
              <a:r>
                <a:rPr lang="en-GB" altLang="ko-KR" sz="800" b="0" dirty="0">
                  <a:solidFill>
                    <a:schemeClr val="tx1"/>
                  </a:solidFill>
                  <a:latin typeface="+mn-lt"/>
                  <a:cs typeface="Arial" pitchFamily="34" charset="0"/>
                </a:rPr>
                <a:t>&lt;&lt;SOAP</a:t>
              </a:r>
              <a:r>
                <a:rPr lang="en-GB" altLang="ko-KR" sz="800" b="0" dirty="0" smtClean="0">
                  <a:solidFill>
                    <a:schemeClr val="tx1"/>
                  </a:solidFill>
                  <a:latin typeface="+mn-lt"/>
                  <a:cs typeface="Arial" pitchFamily="34" charset="0"/>
                </a:rPr>
                <a:t>&gt;&gt;</a:t>
              </a:r>
              <a:br>
                <a:rPr lang="en-GB" altLang="ko-KR" sz="800" b="0" dirty="0" smtClean="0">
                  <a:solidFill>
                    <a:schemeClr val="tx1"/>
                  </a:solidFill>
                  <a:latin typeface="+mn-lt"/>
                  <a:cs typeface="Arial" pitchFamily="34" charset="0"/>
                </a:rPr>
              </a:br>
              <a:r>
                <a:rPr lang="en-GB" altLang="ko-KR" sz="800" b="0" dirty="0" smtClean="0">
                  <a:solidFill>
                    <a:schemeClr val="tx1"/>
                  </a:solidFill>
                  <a:latin typeface="+mn-lt"/>
                  <a:cs typeface="Arial" pitchFamily="34" charset="0"/>
                </a:rPr>
                <a:t>Assign user group </a:t>
              </a:r>
              <a:endParaRPr lang="en-GB" altLang="ko-KR" sz="800" b="0" dirty="0">
                <a:solidFill>
                  <a:schemeClr val="tx1"/>
                </a:solidFill>
                <a:latin typeface="+mn-lt"/>
                <a:cs typeface="Arial" pitchFamily="34" charset="0"/>
              </a:endParaRPr>
            </a:p>
          </p:txBody>
        </p:sp>
        <p:sp>
          <p:nvSpPr>
            <p:cNvPr id="301" name="Oval 300"/>
            <p:cNvSpPr/>
            <p:nvPr/>
          </p:nvSpPr>
          <p:spPr>
            <a:xfrm>
              <a:off x="1371092" y="3096904"/>
              <a:ext cx="144000" cy="1440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ko-KR" dirty="0" smtClean="0"/>
                <a:t>3</a:t>
              </a:r>
              <a:endParaRPr lang="ko-KR" altLang="en-US" dirty="0"/>
            </a:p>
          </p:txBody>
        </p:sp>
      </p:grpSp>
      <p:grpSp>
        <p:nvGrpSpPr>
          <p:cNvPr id="413" name="Group 412"/>
          <p:cNvGrpSpPr/>
          <p:nvPr/>
        </p:nvGrpSpPr>
        <p:grpSpPr>
          <a:xfrm>
            <a:off x="2454802" y="6053034"/>
            <a:ext cx="818760" cy="144000"/>
            <a:chOff x="1371092" y="3096904"/>
            <a:chExt cx="818760" cy="144000"/>
          </a:xfrm>
        </p:grpSpPr>
        <p:sp>
          <p:nvSpPr>
            <p:cNvPr id="414" name="Rectangle 413"/>
            <p:cNvSpPr/>
            <p:nvPr/>
          </p:nvSpPr>
          <p:spPr>
            <a:xfrm>
              <a:off x="1551857" y="3107349"/>
              <a:ext cx="637995" cy="123111"/>
            </a:xfrm>
            <a:prstGeom prst="rect">
              <a:avLst/>
            </a:prstGeom>
            <a:solidFill>
              <a:schemeClr val="bg1"/>
            </a:solidFill>
          </p:spPr>
          <p:txBody>
            <a:bodyPr wrap="none" lIns="0" tIns="0" rIns="0" bIns="0" rtlCol="0" anchor="ctr">
              <a:spAutoFit/>
            </a:bodyPr>
            <a:lstStyle/>
            <a:p>
              <a:r>
                <a:rPr lang="en-GB" altLang="ko-KR" sz="800" b="0" dirty="0" smtClean="0">
                  <a:solidFill>
                    <a:schemeClr val="tx1"/>
                  </a:solidFill>
                  <a:latin typeface="+mn-lt"/>
                  <a:ea typeface="+mn-ea"/>
                  <a:cs typeface="Arial" pitchFamily="34" charset="0"/>
                </a:rPr>
                <a:t>LDAP </a:t>
              </a:r>
              <a:r>
                <a:rPr lang="en-GB" altLang="ko-KR" sz="800" b="0" dirty="0">
                  <a:solidFill>
                    <a:schemeClr val="tx1"/>
                  </a:solidFill>
                  <a:latin typeface="+mn-lt"/>
                  <a:ea typeface="+mn-ea"/>
                  <a:cs typeface="Arial" pitchFamily="34" charset="0"/>
                </a:rPr>
                <a:t>Search</a:t>
              </a:r>
            </a:p>
          </p:txBody>
        </p:sp>
        <p:sp>
          <p:nvSpPr>
            <p:cNvPr id="415" name="Oval 414"/>
            <p:cNvSpPr/>
            <p:nvPr/>
          </p:nvSpPr>
          <p:spPr>
            <a:xfrm>
              <a:off x="1371092" y="3096904"/>
              <a:ext cx="144000" cy="1440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ko-KR" dirty="0" smtClean="0"/>
                <a:t>4</a:t>
              </a:r>
              <a:endParaRPr lang="ko-KR" altLang="en-US" dirty="0"/>
            </a:p>
          </p:txBody>
        </p:sp>
      </p:grpSp>
    </p:spTree>
    <p:extLst>
      <p:ext uri="{BB962C8B-B14F-4D97-AF65-F5344CB8AC3E}">
        <p14:creationId xmlns:p14="http://schemas.microsoft.com/office/powerpoint/2010/main" val="33578847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373" name="Group 372"/>
          <p:cNvGrpSpPr/>
          <p:nvPr/>
        </p:nvGrpSpPr>
        <p:grpSpPr>
          <a:xfrm>
            <a:off x="3934014" y="5308561"/>
            <a:ext cx="1371141" cy="1038097"/>
            <a:chOff x="3934014" y="5308561"/>
            <a:chExt cx="1371141" cy="1038097"/>
          </a:xfrm>
        </p:grpSpPr>
        <p:pic>
          <p:nvPicPr>
            <p:cNvPr id="342" name="Picture 341"/>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280963" y="5384808"/>
              <a:ext cx="1024192" cy="961850"/>
            </a:xfrm>
            <a:prstGeom prst="rect">
              <a:avLst/>
            </a:prstGeom>
          </p:spPr>
        </p:pic>
        <p:pic>
          <p:nvPicPr>
            <p:cNvPr id="343" name="Picture 342"/>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4107488" y="5346685"/>
              <a:ext cx="1024192" cy="961850"/>
            </a:xfrm>
            <a:prstGeom prst="rect">
              <a:avLst/>
            </a:prstGeom>
          </p:spPr>
        </p:pic>
        <p:pic>
          <p:nvPicPr>
            <p:cNvPr id="344" name="Picture 343"/>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3934014" y="5308561"/>
              <a:ext cx="1024192" cy="961850"/>
            </a:xfrm>
            <a:prstGeom prst="rect">
              <a:avLst/>
            </a:prstGeom>
          </p:spPr>
        </p:pic>
      </p:grpSp>
      <p:sp>
        <p:nvSpPr>
          <p:cNvPr id="2" name="Title 1"/>
          <p:cNvSpPr>
            <a:spLocks noGrp="1"/>
          </p:cNvSpPr>
          <p:nvPr>
            <p:ph type="title"/>
          </p:nvPr>
        </p:nvSpPr>
        <p:spPr/>
        <p:txBody>
          <a:bodyPr/>
          <a:lstStyle/>
          <a:p>
            <a:r>
              <a:rPr lang="en-US" altLang="ko-KR" dirty="0" smtClean="0"/>
              <a:t>Security </a:t>
            </a:r>
            <a:r>
              <a:rPr lang="en-US" altLang="ko-KR" dirty="0"/>
              <a:t>Vertical</a:t>
            </a:r>
            <a:endParaRPr lang="en-US" dirty="0"/>
          </a:p>
        </p:txBody>
      </p:sp>
      <p:sp>
        <p:nvSpPr>
          <p:cNvPr id="3" name="Text Placeholder 2"/>
          <p:cNvSpPr>
            <a:spLocks noGrp="1"/>
          </p:cNvSpPr>
          <p:nvPr>
            <p:ph type="body" sz="quarter" idx="13"/>
          </p:nvPr>
        </p:nvSpPr>
        <p:spPr>
          <a:solidFill>
            <a:schemeClr val="bg1">
              <a:lumMod val="95000"/>
            </a:schemeClr>
          </a:solidFill>
          <a:ln>
            <a:noFill/>
          </a:ln>
          <a:effectLst>
            <a:outerShdw blurRad="50800" dist="38100" dir="2700000" algn="tl" rotWithShape="0">
              <a:prstClr val="black">
                <a:alpha val="40000"/>
              </a:prstClr>
            </a:outerShdw>
          </a:effectLst>
        </p:spPr>
        <p:txBody>
          <a:bodyPr vert="horz" lIns="72000" tIns="46800" rIns="72000" bIns="46800" rtlCol="0" anchor="t">
            <a:spAutoFit/>
          </a:bodyPr>
          <a:lstStyle/>
          <a:p>
            <a:pPr marL="0" indent="0">
              <a:buNone/>
            </a:pPr>
            <a:r>
              <a:rPr lang="en-US" altLang="ko-KR" dirty="0"/>
              <a:t>Authorization</a:t>
            </a:r>
          </a:p>
        </p:txBody>
      </p:sp>
      <p:sp>
        <p:nvSpPr>
          <p:cNvPr id="4" name="Slide Number Placeholder 3"/>
          <p:cNvSpPr>
            <a:spLocks noGrp="1"/>
          </p:cNvSpPr>
          <p:nvPr>
            <p:ph type="sldNum" sz="quarter" idx="4"/>
          </p:nvPr>
        </p:nvSpPr>
        <p:spPr/>
        <p:txBody>
          <a:bodyPr/>
          <a:lstStyle/>
          <a:p>
            <a:fld id="{3801209A-EBCB-4229-9A21-B7869465F47A}" type="slidenum">
              <a:rPr lang="en-US" altLang="ko-KR" smtClean="0"/>
              <a:pPr/>
              <a:t>48</a:t>
            </a:fld>
            <a:r>
              <a:rPr lang="en-US" altLang="ko-KR" smtClean="0"/>
              <a:t> </a:t>
            </a:r>
            <a:endParaRPr lang="ko-KR" altLang="en-US" dirty="0"/>
          </a:p>
        </p:txBody>
      </p:sp>
      <p:sp>
        <p:nvSpPr>
          <p:cNvPr id="238" name="TextBox 237"/>
          <p:cNvSpPr txBox="1"/>
          <p:nvPr/>
        </p:nvSpPr>
        <p:spPr>
          <a:xfrm>
            <a:off x="5776686" y="1268413"/>
            <a:ext cx="3353028" cy="4955203"/>
          </a:xfrm>
          <a:prstGeom prst="rect">
            <a:avLst/>
          </a:prstGeom>
          <a:noFill/>
        </p:spPr>
        <p:txBody>
          <a:bodyPr wrap="square" lIns="0" tIns="0" rIns="0" bIns="0" rtlCol="0">
            <a:spAutoFit/>
          </a:bodyPr>
          <a:lstStyle/>
          <a:p>
            <a:pPr marL="228600" indent="-228600">
              <a:spcAft>
                <a:spcPts val="300"/>
              </a:spcAft>
              <a:buFont typeface="+mj-ea"/>
              <a:buAutoNum type="circleNumDbPlain"/>
            </a:pPr>
            <a:r>
              <a:rPr lang="en-US" altLang="ko-KR" sz="1050" dirty="0" smtClean="0">
                <a:solidFill>
                  <a:schemeClr val="tx1"/>
                </a:solidFill>
                <a:latin typeface="Arial" pitchFamily="34" charset="0"/>
                <a:cs typeface="Arial" pitchFamily="34" charset="0"/>
              </a:rPr>
              <a:t>Workflow : </a:t>
            </a:r>
            <a:r>
              <a:rPr lang="en-US" altLang="ko-KR" sz="1050" b="0" dirty="0" smtClean="0">
                <a:solidFill>
                  <a:schemeClr val="tx1"/>
                </a:solidFill>
                <a:latin typeface="Arial" pitchFamily="34" charset="0"/>
                <a:cs typeface="Arial" pitchFamily="34" charset="0"/>
              </a:rPr>
              <a:t>Task driven representation of an organization</a:t>
            </a:r>
          </a:p>
          <a:p>
            <a:pPr marL="228600" indent="-228600">
              <a:spcAft>
                <a:spcPts val="300"/>
              </a:spcAft>
              <a:buFont typeface="+mj-ea"/>
              <a:buAutoNum type="circleNumDbPlain"/>
            </a:pPr>
            <a:r>
              <a:rPr lang="en-US" altLang="ko-KR" sz="1050" dirty="0" smtClean="0">
                <a:solidFill>
                  <a:schemeClr val="tx1"/>
                </a:solidFill>
                <a:latin typeface="Arial" pitchFamily="34" charset="0"/>
                <a:cs typeface="Arial" pitchFamily="34" charset="0"/>
              </a:rPr>
              <a:t>Security : </a:t>
            </a:r>
            <a:r>
              <a:rPr lang="en-US" altLang="ko-KR" sz="1050" b="0" dirty="0" smtClean="0">
                <a:solidFill>
                  <a:schemeClr val="tx1"/>
                </a:solidFill>
                <a:latin typeface="Arial" pitchFamily="34" charset="0"/>
                <a:cs typeface="Arial" pitchFamily="34" charset="0"/>
              </a:rPr>
              <a:t>Defines the security architecture based on secured actions and groupings of the secured actions</a:t>
            </a:r>
          </a:p>
          <a:p>
            <a:pPr marL="228600" indent="-228600">
              <a:spcAft>
                <a:spcPts val="300"/>
              </a:spcAft>
              <a:buFont typeface="+mj-ea"/>
              <a:buAutoNum type="circleNumDbPlain"/>
            </a:pPr>
            <a:r>
              <a:rPr lang="en-US" altLang="ko-KR" sz="1050" dirty="0" smtClean="0">
                <a:solidFill>
                  <a:schemeClr val="tx1"/>
                </a:solidFill>
                <a:latin typeface="Arial" pitchFamily="34" charset="0"/>
                <a:cs typeface="Arial" pitchFamily="34" charset="0"/>
              </a:rPr>
              <a:t>Department : </a:t>
            </a:r>
            <a:r>
              <a:rPr lang="en-US" altLang="ko-KR" sz="1050" b="0" dirty="0" smtClean="0">
                <a:solidFill>
                  <a:schemeClr val="tx1"/>
                </a:solidFill>
                <a:latin typeface="Arial" pitchFamily="34" charset="0"/>
                <a:cs typeface="Arial" pitchFamily="34" charset="0"/>
              </a:rPr>
              <a:t>Added </a:t>
            </a:r>
            <a:r>
              <a:rPr lang="en-US" altLang="ko-KR" sz="1050" b="0" dirty="0">
                <a:solidFill>
                  <a:schemeClr val="tx1"/>
                </a:solidFill>
                <a:latin typeface="Arial" pitchFamily="34" charset="0"/>
                <a:cs typeface="Arial" pitchFamily="34" charset="0"/>
              </a:rPr>
              <a:t>to workflow to define grouped access to certain aspects / components of the </a:t>
            </a:r>
            <a:r>
              <a:rPr lang="en-US" altLang="ko-KR" sz="1050" b="0" dirty="0" smtClean="0">
                <a:solidFill>
                  <a:schemeClr val="tx1"/>
                </a:solidFill>
                <a:latin typeface="Arial" pitchFamily="34" charset="0"/>
                <a:cs typeface="Arial" pitchFamily="34" charset="0"/>
              </a:rPr>
              <a:t>application</a:t>
            </a:r>
            <a:r>
              <a:rPr lang="en-US" altLang="ko-KR" sz="1050" dirty="0" smtClean="0">
                <a:solidFill>
                  <a:schemeClr val="tx1"/>
                </a:solidFill>
                <a:latin typeface="Arial" pitchFamily="34" charset="0"/>
                <a:cs typeface="Arial" pitchFamily="34" charset="0"/>
              </a:rPr>
              <a:t>. </a:t>
            </a:r>
            <a:r>
              <a:rPr lang="en-US" altLang="ko-KR" sz="1050" b="0" dirty="0">
                <a:solidFill>
                  <a:schemeClr val="tx1"/>
                </a:solidFill>
                <a:latin typeface="Arial" pitchFamily="34" charset="0"/>
                <a:cs typeface="Arial" pitchFamily="34" charset="0"/>
              </a:rPr>
              <a:t>C</a:t>
            </a:r>
            <a:r>
              <a:rPr lang="en-US" altLang="ko-KR" sz="1050" b="0" dirty="0" smtClean="0">
                <a:solidFill>
                  <a:schemeClr val="tx1"/>
                </a:solidFill>
                <a:latin typeface="Arial" pitchFamily="34" charset="0"/>
                <a:cs typeface="Arial" pitchFamily="34" charset="0"/>
              </a:rPr>
              <a:t>oncept is applied to define group of users in a specific entity in a workflow perspective</a:t>
            </a:r>
          </a:p>
          <a:p>
            <a:pPr marL="228600" indent="-228600">
              <a:spcAft>
                <a:spcPts val="300"/>
              </a:spcAft>
              <a:buFont typeface="+mj-ea"/>
              <a:buAutoNum type="circleNumDbPlain"/>
            </a:pPr>
            <a:r>
              <a:rPr lang="en-US" altLang="ko-KR" sz="1050" dirty="0" smtClean="0">
                <a:solidFill>
                  <a:schemeClr val="tx1"/>
                </a:solidFill>
                <a:latin typeface="Arial" pitchFamily="34" charset="0"/>
                <a:cs typeface="Arial" pitchFamily="34" charset="0"/>
              </a:rPr>
              <a:t>Security Group : </a:t>
            </a:r>
            <a:r>
              <a:rPr lang="en-US" altLang="ko-KR" sz="1050" b="0" dirty="0" smtClean="0">
                <a:solidFill>
                  <a:schemeClr val="tx1"/>
                </a:solidFill>
                <a:latin typeface="Arial" pitchFamily="34" charset="0"/>
                <a:cs typeface="Arial" pitchFamily="34" charset="0"/>
              </a:rPr>
              <a:t>defines different group of users with security credentials to have access to different metrics (can be applied at the department or user/user group level)</a:t>
            </a:r>
          </a:p>
          <a:p>
            <a:pPr marL="228600" lvl="0" indent="-228600">
              <a:spcAft>
                <a:spcPts val="300"/>
              </a:spcAft>
              <a:buFont typeface="+mj-ea"/>
              <a:buAutoNum type="circleNumDbPlain"/>
            </a:pPr>
            <a:r>
              <a:rPr lang="en-US" altLang="ko-KR" sz="1050" dirty="0" smtClean="0">
                <a:solidFill>
                  <a:schemeClr val="tx1"/>
                </a:solidFill>
                <a:latin typeface="Arial" pitchFamily="34" charset="0"/>
                <a:cs typeface="Arial" pitchFamily="34" charset="0"/>
              </a:rPr>
              <a:t>Secured Action : </a:t>
            </a:r>
            <a:r>
              <a:rPr lang="en-US" altLang="ko-KR" sz="1050" b="0" kern="100" dirty="0" smtClean="0">
                <a:solidFill>
                  <a:schemeClr val="tx1"/>
                </a:solidFill>
                <a:ea typeface="맑은 고딕" panose="020B0503020000020004" pitchFamily="50" charset="-127"/>
                <a:cs typeface="Times New Roman" panose="02020603050405020304" pitchFamily="18" charset="0"/>
              </a:rPr>
              <a:t>600</a:t>
            </a:r>
            <a:r>
              <a:rPr lang="en-US" altLang="ko-KR" sz="1050" b="0" kern="100" dirty="0">
                <a:solidFill>
                  <a:schemeClr val="tx1"/>
                </a:solidFill>
                <a:ea typeface="맑은 고딕" panose="020B0503020000020004" pitchFamily="50" charset="-127"/>
                <a:cs typeface="Times New Roman" panose="02020603050405020304" pitchFamily="18" charset="0"/>
              </a:rPr>
              <a:t>+ </a:t>
            </a:r>
            <a:r>
              <a:rPr lang="en-US" altLang="ko-KR" sz="1050" b="0" kern="100" dirty="0" smtClean="0">
                <a:solidFill>
                  <a:schemeClr val="tx1"/>
                </a:solidFill>
                <a:ea typeface="맑은 고딕" panose="020B0503020000020004" pitchFamily="50" charset="-127"/>
                <a:cs typeface="Times New Roman" panose="02020603050405020304" pitchFamily="18" charset="0"/>
              </a:rPr>
              <a:t>secured actions in FINEOS will allow different grouping for the purpose of serving different departments and/or security groups</a:t>
            </a:r>
          </a:p>
          <a:p>
            <a:pPr marL="228600" lvl="0" indent="-228600">
              <a:spcAft>
                <a:spcPts val="300"/>
              </a:spcAft>
              <a:buFont typeface="+mj-ea"/>
              <a:buAutoNum type="circleNumDbPlain"/>
            </a:pPr>
            <a:r>
              <a:rPr lang="en-US" altLang="ko-KR" sz="1050" dirty="0" smtClean="0">
                <a:solidFill>
                  <a:schemeClr val="tx1"/>
                </a:solidFill>
                <a:latin typeface="Arial" pitchFamily="34" charset="0"/>
                <a:cs typeface="Arial" pitchFamily="34" charset="0"/>
              </a:rPr>
              <a:t>Queue </a:t>
            </a:r>
            <a:r>
              <a:rPr lang="en-US" altLang="ko-KR" sz="1050" dirty="0">
                <a:solidFill>
                  <a:schemeClr val="tx1"/>
                </a:solidFill>
                <a:latin typeface="Arial" pitchFamily="34" charset="0"/>
                <a:cs typeface="Arial" pitchFamily="34" charset="0"/>
              </a:rPr>
              <a:t>: </a:t>
            </a:r>
            <a:r>
              <a:rPr lang="en-US" altLang="ko-KR" sz="1050" b="0" kern="100" dirty="0" smtClean="0">
                <a:solidFill>
                  <a:schemeClr val="tx1"/>
                </a:solidFill>
                <a:ea typeface="맑은 고딕" panose="020B0503020000020004" pitchFamily="50" charset="-127"/>
                <a:cs typeface="Times New Roman" panose="02020603050405020304" pitchFamily="18" charset="0"/>
              </a:rPr>
              <a:t>Work </a:t>
            </a:r>
            <a:r>
              <a:rPr lang="en-US" altLang="ko-KR" sz="1050" b="0" kern="100" dirty="0">
                <a:solidFill>
                  <a:schemeClr val="tx1"/>
                </a:solidFill>
                <a:ea typeface="맑은 고딕" panose="020B0503020000020004" pitchFamily="50" charset="-127"/>
                <a:cs typeface="Times New Roman" panose="02020603050405020304" pitchFamily="18" charset="0"/>
              </a:rPr>
              <a:t>queue, case queue… the word Queue is applied to actions or tasks on the workflow</a:t>
            </a:r>
          </a:p>
          <a:p>
            <a:pPr marL="228600" indent="-228600">
              <a:spcAft>
                <a:spcPts val="300"/>
              </a:spcAft>
              <a:buFont typeface="+mj-ea"/>
              <a:buAutoNum type="circleNumDbPlain"/>
            </a:pPr>
            <a:r>
              <a:rPr lang="en-US" altLang="ko-KR" sz="1050" dirty="0" smtClean="0">
                <a:solidFill>
                  <a:schemeClr val="tx1"/>
                </a:solidFill>
                <a:latin typeface="Arial" pitchFamily="34" charset="0"/>
                <a:cs typeface="Arial" pitchFamily="34" charset="0"/>
              </a:rPr>
              <a:t>Case Type &amp; Rules : </a:t>
            </a:r>
            <a:r>
              <a:rPr lang="en-US" altLang="ko-KR" sz="1050" b="0" dirty="0" smtClean="0">
                <a:solidFill>
                  <a:schemeClr val="tx1"/>
                </a:solidFill>
                <a:latin typeface="Arial" pitchFamily="34" charset="0"/>
                <a:cs typeface="Arial" pitchFamily="34" charset="0"/>
              </a:rPr>
              <a:t>case type defines the type of task for each case where rules can be applied to define which authorization group/user has access to add/edit/open/process the case (cases can be moved from department to another, once moved the previous department will not have access to the case)</a:t>
            </a:r>
          </a:p>
          <a:p>
            <a:pPr marL="228600" indent="-228600">
              <a:spcAft>
                <a:spcPts val="300"/>
              </a:spcAft>
              <a:buFont typeface="+mj-ea"/>
              <a:buAutoNum type="circleNumDbPlain"/>
            </a:pPr>
            <a:r>
              <a:rPr lang="en-US" altLang="ko-KR" sz="1050" dirty="0" smtClean="0">
                <a:solidFill>
                  <a:schemeClr val="tx1"/>
                </a:solidFill>
                <a:latin typeface="Arial" pitchFamily="34" charset="0"/>
                <a:cs typeface="Arial" pitchFamily="34" charset="0"/>
              </a:rPr>
              <a:t>User : </a:t>
            </a:r>
            <a:r>
              <a:rPr lang="en-US" altLang="ko-KR" sz="1050" b="0" dirty="0" smtClean="0">
                <a:solidFill>
                  <a:schemeClr val="tx1"/>
                </a:solidFill>
                <a:latin typeface="Arial" pitchFamily="34" charset="0"/>
                <a:cs typeface="Arial" pitchFamily="34" charset="0"/>
              </a:rPr>
              <a:t>user information is kept with the corresponding ID, Name, Department, and Secured Actions the user is authorized to for the purpose of complete his/her tasks</a:t>
            </a:r>
            <a:endParaRPr lang="en-US" altLang="ko-KR" sz="1050" dirty="0" smtClean="0">
              <a:solidFill>
                <a:schemeClr val="tx1"/>
              </a:solidFill>
              <a:latin typeface="Arial" pitchFamily="34" charset="0"/>
              <a:cs typeface="Arial" pitchFamily="34" charset="0"/>
            </a:endParaRPr>
          </a:p>
        </p:txBody>
      </p:sp>
      <p:sp>
        <p:nvSpPr>
          <p:cNvPr id="278" name="Rectangle 277"/>
          <p:cNvSpPr/>
          <p:nvPr/>
        </p:nvSpPr>
        <p:spPr>
          <a:xfrm>
            <a:off x="2233663" y="1976325"/>
            <a:ext cx="549735" cy="2780872"/>
          </a:xfrm>
          <a:prstGeom prst="rect">
            <a:avLst/>
          </a:prstGeom>
          <a:ln w="9525">
            <a:solidFill>
              <a:srgbClr val="C00000"/>
            </a:solidFill>
            <a:prstDash val="dash"/>
            <a:tailEnd type="triangle"/>
          </a:ln>
          <a:effectLst>
            <a:outerShdw blurRad="50800" dist="38100" dir="2700000" algn="tl"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ko-KR" altLang="en-US" sz="700"/>
          </a:p>
        </p:txBody>
      </p:sp>
      <p:pic>
        <p:nvPicPr>
          <p:cNvPr id="10" name="Picture 9"/>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862519" y="1328738"/>
            <a:ext cx="169662" cy="169662"/>
          </a:xfrm>
          <a:prstGeom prst="rect">
            <a:avLst/>
          </a:prstGeom>
          <a:noFill/>
        </p:spPr>
      </p:pic>
      <p:sp>
        <p:nvSpPr>
          <p:cNvPr id="12" name="Rectangle 11"/>
          <p:cNvSpPr/>
          <p:nvPr/>
        </p:nvSpPr>
        <p:spPr>
          <a:xfrm>
            <a:off x="1697580" y="1789078"/>
            <a:ext cx="478251" cy="168795"/>
          </a:xfrm>
          <a:prstGeom prst="rect">
            <a:avLst/>
          </a:prstGeom>
          <a:solidFill>
            <a:schemeClr val="bg1">
              <a:lumMod val="95000"/>
              <a:alpha val="50000"/>
            </a:schemeClr>
          </a:solidFill>
          <a:ln w="9525">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altLang="ko-KR" sz="600" dirty="0" smtClean="0">
                <a:solidFill>
                  <a:schemeClr val="tx2"/>
                </a:solidFill>
              </a:rPr>
              <a:t>Group</a:t>
            </a:r>
            <a:endParaRPr lang="ko-KR" altLang="en-US" sz="600" dirty="0">
              <a:solidFill>
                <a:schemeClr val="tx2"/>
              </a:solidFill>
            </a:endParaRPr>
          </a:p>
        </p:txBody>
      </p:sp>
      <p:sp>
        <p:nvSpPr>
          <p:cNvPr id="13" name="Rectangle 12"/>
          <p:cNvSpPr/>
          <p:nvPr/>
        </p:nvSpPr>
        <p:spPr>
          <a:xfrm>
            <a:off x="1697580" y="4775651"/>
            <a:ext cx="478251" cy="168795"/>
          </a:xfrm>
          <a:prstGeom prst="rect">
            <a:avLst/>
          </a:prstGeom>
          <a:solidFill>
            <a:schemeClr val="bg1">
              <a:lumMod val="95000"/>
              <a:alpha val="50000"/>
            </a:schemeClr>
          </a:solidFill>
          <a:ln w="9525">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altLang="ko-KR" sz="600" dirty="0" smtClean="0">
                <a:solidFill>
                  <a:schemeClr val="tx2"/>
                </a:solidFill>
              </a:rPr>
              <a:t>Life</a:t>
            </a:r>
            <a:endParaRPr lang="ko-KR" altLang="en-US" sz="600" dirty="0">
              <a:solidFill>
                <a:schemeClr val="tx2"/>
              </a:solidFill>
            </a:endParaRPr>
          </a:p>
        </p:txBody>
      </p:sp>
      <p:sp>
        <p:nvSpPr>
          <p:cNvPr id="14" name="Rectangle 13"/>
          <p:cNvSpPr/>
          <p:nvPr/>
        </p:nvSpPr>
        <p:spPr>
          <a:xfrm>
            <a:off x="1125755" y="1559342"/>
            <a:ext cx="478251" cy="168795"/>
          </a:xfrm>
          <a:prstGeom prst="rect">
            <a:avLst/>
          </a:prstGeom>
          <a:solidFill>
            <a:schemeClr val="bg1">
              <a:lumMod val="95000"/>
              <a:alpha val="50000"/>
            </a:schemeClr>
          </a:solidFill>
          <a:ln w="9525">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altLang="ko-KR" sz="600" dirty="0" smtClean="0">
                <a:solidFill>
                  <a:schemeClr val="tx2"/>
                </a:solidFill>
              </a:rPr>
              <a:t>Hong Kong</a:t>
            </a:r>
            <a:endParaRPr lang="ko-KR" altLang="en-US" sz="600" dirty="0">
              <a:solidFill>
                <a:schemeClr val="tx2"/>
              </a:solidFill>
            </a:endParaRPr>
          </a:p>
        </p:txBody>
      </p:sp>
      <p:sp>
        <p:nvSpPr>
          <p:cNvPr id="15" name="Rectangle 14"/>
          <p:cNvSpPr/>
          <p:nvPr/>
        </p:nvSpPr>
        <p:spPr>
          <a:xfrm>
            <a:off x="2269405" y="2018815"/>
            <a:ext cx="478251" cy="168795"/>
          </a:xfrm>
          <a:prstGeom prst="rect">
            <a:avLst/>
          </a:prstGeom>
          <a:solidFill>
            <a:schemeClr val="bg1">
              <a:lumMod val="95000"/>
              <a:alpha val="50000"/>
            </a:schemeClr>
          </a:solidFill>
          <a:ln w="9525">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altLang="ko-KR" sz="600" dirty="0" smtClean="0">
                <a:solidFill>
                  <a:schemeClr val="tx2"/>
                </a:solidFill>
              </a:rPr>
              <a:t>General</a:t>
            </a:r>
            <a:endParaRPr lang="ko-KR" altLang="en-US" sz="600" dirty="0">
              <a:solidFill>
                <a:schemeClr val="tx2"/>
              </a:solidFill>
            </a:endParaRPr>
          </a:p>
        </p:txBody>
      </p:sp>
      <p:sp>
        <p:nvSpPr>
          <p:cNvPr id="18" name="Rectangle 17"/>
          <p:cNvSpPr/>
          <p:nvPr/>
        </p:nvSpPr>
        <p:spPr>
          <a:xfrm>
            <a:off x="2269405" y="3167496"/>
            <a:ext cx="478251" cy="168795"/>
          </a:xfrm>
          <a:prstGeom prst="rect">
            <a:avLst/>
          </a:prstGeom>
          <a:solidFill>
            <a:schemeClr val="bg1">
              <a:lumMod val="95000"/>
              <a:alpha val="50000"/>
            </a:schemeClr>
          </a:solidFill>
          <a:ln w="9525">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altLang="ko-KR" sz="600" dirty="0" smtClean="0">
                <a:solidFill>
                  <a:schemeClr val="tx2"/>
                </a:solidFill>
              </a:rPr>
              <a:t>Panel A</a:t>
            </a:r>
            <a:endParaRPr lang="ko-KR" altLang="en-US" sz="600" dirty="0">
              <a:solidFill>
                <a:schemeClr val="tx2"/>
              </a:solidFill>
            </a:endParaRPr>
          </a:p>
        </p:txBody>
      </p:sp>
      <p:sp>
        <p:nvSpPr>
          <p:cNvPr id="19" name="Rectangle 18"/>
          <p:cNvSpPr/>
          <p:nvPr/>
        </p:nvSpPr>
        <p:spPr>
          <a:xfrm>
            <a:off x="2841230" y="3397233"/>
            <a:ext cx="478251" cy="168795"/>
          </a:xfrm>
          <a:prstGeom prst="rect">
            <a:avLst/>
          </a:prstGeom>
          <a:solidFill>
            <a:schemeClr val="bg1">
              <a:lumMod val="95000"/>
              <a:alpha val="50000"/>
            </a:schemeClr>
          </a:solidFill>
          <a:ln w="9525">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altLang="ko-KR" sz="600" dirty="0" smtClean="0">
                <a:solidFill>
                  <a:schemeClr val="tx2"/>
                </a:solidFill>
              </a:rPr>
              <a:t>User 4</a:t>
            </a:r>
            <a:endParaRPr lang="ko-KR" altLang="en-US" sz="600" dirty="0">
              <a:solidFill>
                <a:schemeClr val="tx2"/>
              </a:solidFill>
            </a:endParaRPr>
          </a:p>
        </p:txBody>
      </p:sp>
      <p:sp>
        <p:nvSpPr>
          <p:cNvPr id="20" name="Rectangle 19"/>
          <p:cNvSpPr/>
          <p:nvPr/>
        </p:nvSpPr>
        <p:spPr>
          <a:xfrm>
            <a:off x="2841230" y="3626969"/>
            <a:ext cx="478251" cy="168795"/>
          </a:xfrm>
          <a:prstGeom prst="rect">
            <a:avLst/>
          </a:prstGeom>
          <a:solidFill>
            <a:schemeClr val="bg1">
              <a:lumMod val="95000"/>
              <a:alpha val="50000"/>
            </a:schemeClr>
          </a:solidFill>
          <a:ln w="9525">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altLang="ko-KR" sz="600" dirty="0">
                <a:solidFill>
                  <a:schemeClr val="tx2"/>
                </a:solidFill>
              </a:rPr>
              <a:t>User </a:t>
            </a:r>
            <a:r>
              <a:rPr lang="en-US" altLang="ko-KR" sz="600" dirty="0" smtClean="0">
                <a:solidFill>
                  <a:schemeClr val="tx2"/>
                </a:solidFill>
              </a:rPr>
              <a:t>5</a:t>
            </a:r>
            <a:endParaRPr lang="ko-KR" altLang="en-US" sz="600" dirty="0">
              <a:solidFill>
                <a:schemeClr val="tx2"/>
              </a:solidFill>
            </a:endParaRPr>
          </a:p>
        </p:txBody>
      </p:sp>
      <p:cxnSp>
        <p:nvCxnSpPr>
          <p:cNvPr id="22" name="Elbow Connector 21"/>
          <p:cNvCxnSpPr>
            <a:stCxn id="10" idx="2"/>
            <a:endCxn id="14" idx="1"/>
          </p:cNvCxnSpPr>
          <p:nvPr/>
        </p:nvCxnSpPr>
        <p:spPr>
          <a:xfrm rot="16200000" flipH="1">
            <a:off x="963882" y="1481867"/>
            <a:ext cx="145340" cy="178405"/>
          </a:xfrm>
          <a:prstGeom prst="bentConnector2">
            <a:avLst/>
          </a:prstGeom>
          <a:solidFill>
            <a:schemeClr val="accent1">
              <a:lumMod val="20000"/>
              <a:lumOff val="80000"/>
              <a:alpha val="50000"/>
            </a:schemeClr>
          </a:solidFill>
          <a:ln w="9525">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23" name="Elbow Connector 22"/>
          <p:cNvCxnSpPr>
            <a:stCxn id="14" idx="2"/>
            <a:endCxn id="12" idx="1"/>
          </p:cNvCxnSpPr>
          <p:nvPr/>
        </p:nvCxnSpPr>
        <p:spPr>
          <a:xfrm rot="16200000" flipH="1">
            <a:off x="1458560" y="1634455"/>
            <a:ext cx="145339" cy="332699"/>
          </a:xfrm>
          <a:prstGeom prst="bentConnector2">
            <a:avLst/>
          </a:prstGeom>
          <a:solidFill>
            <a:schemeClr val="accent1">
              <a:lumMod val="20000"/>
              <a:lumOff val="80000"/>
              <a:alpha val="50000"/>
            </a:schemeClr>
          </a:solidFill>
          <a:ln w="9525">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26" name="Elbow Connector 25"/>
          <p:cNvCxnSpPr>
            <a:stCxn id="12" idx="2"/>
            <a:endCxn id="15" idx="1"/>
          </p:cNvCxnSpPr>
          <p:nvPr/>
        </p:nvCxnSpPr>
        <p:spPr>
          <a:xfrm rot="16200000" flipH="1">
            <a:off x="2030386" y="1864191"/>
            <a:ext cx="145339" cy="332699"/>
          </a:xfrm>
          <a:prstGeom prst="bentConnector2">
            <a:avLst/>
          </a:prstGeom>
          <a:solidFill>
            <a:schemeClr val="accent1">
              <a:lumMod val="20000"/>
              <a:lumOff val="80000"/>
              <a:alpha val="50000"/>
            </a:schemeClr>
          </a:solidFill>
          <a:ln w="9525">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29" name="Elbow Connector 28"/>
          <p:cNvCxnSpPr>
            <a:stCxn id="12" idx="2"/>
            <a:endCxn id="18" idx="1"/>
          </p:cNvCxnSpPr>
          <p:nvPr/>
        </p:nvCxnSpPr>
        <p:spPr>
          <a:xfrm rot="16200000" flipH="1">
            <a:off x="1456044" y="2438533"/>
            <a:ext cx="1294022" cy="332699"/>
          </a:xfrm>
          <a:prstGeom prst="bentConnector2">
            <a:avLst/>
          </a:prstGeom>
          <a:solidFill>
            <a:schemeClr val="accent1">
              <a:lumMod val="20000"/>
              <a:lumOff val="80000"/>
              <a:alpha val="50000"/>
            </a:schemeClr>
          </a:solidFill>
          <a:ln w="9525">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32" name="Elbow Connector 31"/>
          <p:cNvCxnSpPr>
            <a:stCxn id="15" idx="2"/>
            <a:endCxn id="16" idx="1"/>
          </p:cNvCxnSpPr>
          <p:nvPr/>
        </p:nvCxnSpPr>
        <p:spPr>
          <a:xfrm rot="16200000" flipH="1">
            <a:off x="2602210" y="2093928"/>
            <a:ext cx="145339" cy="332699"/>
          </a:xfrm>
          <a:prstGeom prst="bentConnector2">
            <a:avLst/>
          </a:prstGeom>
          <a:solidFill>
            <a:schemeClr val="accent1">
              <a:lumMod val="20000"/>
              <a:lumOff val="80000"/>
              <a:alpha val="50000"/>
            </a:schemeClr>
          </a:solidFill>
          <a:ln w="9525">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35" name="Elbow Connector 34"/>
          <p:cNvCxnSpPr>
            <a:stCxn id="15" idx="2"/>
            <a:endCxn id="17" idx="1"/>
          </p:cNvCxnSpPr>
          <p:nvPr/>
        </p:nvCxnSpPr>
        <p:spPr>
          <a:xfrm rot="16200000" flipH="1">
            <a:off x="2487342" y="2208796"/>
            <a:ext cx="375076" cy="332699"/>
          </a:xfrm>
          <a:prstGeom prst="bentConnector2">
            <a:avLst/>
          </a:prstGeom>
          <a:solidFill>
            <a:schemeClr val="accent1">
              <a:lumMod val="20000"/>
              <a:lumOff val="80000"/>
              <a:alpha val="50000"/>
            </a:schemeClr>
          </a:solidFill>
          <a:ln w="9525">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sp>
        <p:nvSpPr>
          <p:cNvPr id="42" name="Rectangle 41"/>
          <p:cNvSpPr/>
          <p:nvPr/>
        </p:nvSpPr>
        <p:spPr>
          <a:xfrm>
            <a:off x="2841230" y="3856706"/>
            <a:ext cx="478251" cy="168795"/>
          </a:xfrm>
          <a:prstGeom prst="rect">
            <a:avLst/>
          </a:prstGeom>
          <a:solidFill>
            <a:schemeClr val="bg1">
              <a:lumMod val="95000"/>
              <a:alpha val="50000"/>
            </a:schemeClr>
          </a:solidFill>
          <a:ln w="9525">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altLang="ko-KR" sz="600" dirty="0">
                <a:solidFill>
                  <a:schemeClr val="tx2"/>
                </a:solidFill>
              </a:rPr>
              <a:t>User </a:t>
            </a:r>
            <a:r>
              <a:rPr lang="en-US" altLang="ko-KR" sz="600" dirty="0" smtClean="0">
                <a:solidFill>
                  <a:schemeClr val="tx2"/>
                </a:solidFill>
              </a:rPr>
              <a:t>6</a:t>
            </a:r>
            <a:endParaRPr lang="ko-KR" altLang="en-US" sz="600" dirty="0">
              <a:solidFill>
                <a:schemeClr val="tx2"/>
              </a:solidFill>
            </a:endParaRPr>
          </a:p>
        </p:txBody>
      </p:sp>
      <p:cxnSp>
        <p:nvCxnSpPr>
          <p:cNvPr id="43" name="Elbow Connector 42"/>
          <p:cNvCxnSpPr>
            <a:stCxn id="15" idx="2"/>
            <a:endCxn id="41" idx="1"/>
          </p:cNvCxnSpPr>
          <p:nvPr/>
        </p:nvCxnSpPr>
        <p:spPr>
          <a:xfrm rot="16200000" flipH="1">
            <a:off x="2372474" y="2323664"/>
            <a:ext cx="604812" cy="332699"/>
          </a:xfrm>
          <a:prstGeom prst="bentConnector2">
            <a:avLst/>
          </a:prstGeom>
          <a:solidFill>
            <a:schemeClr val="accent1">
              <a:lumMod val="20000"/>
              <a:lumOff val="80000"/>
              <a:alpha val="50000"/>
            </a:schemeClr>
          </a:solidFill>
          <a:ln w="9525">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46" name="Elbow Connector 45"/>
          <p:cNvCxnSpPr>
            <a:stCxn id="18" idx="2"/>
            <a:endCxn id="19" idx="1"/>
          </p:cNvCxnSpPr>
          <p:nvPr/>
        </p:nvCxnSpPr>
        <p:spPr>
          <a:xfrm rot="16200000" flipH="1">
            <a:off x="2602210" y="3242609"/>
            <a:ext cx="145339" cy="332699"/>
          </a:xfrm>
          <a:prstGeom prst="bentConnector2">
            <a:avLst/>
          </a:prstGeom>
          <a:solidFill>
            <a:schemeClr val="accent1">
              <a:lumMod val="20000"/>
              <a:lumOff val="80000"/>
              <a:alpha val="50000"/>
            </a:schemeClr>
          </a:solidFill>
          <a:ln w="9525">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47" name="Elbow Connector 46"/>
          <p:cNvCxnSpPr>
            <a:stCxn id="18" idx="2"/>
            <a:endCxn id="20" idx="1"/>
          </p:cNvCxnSpPr>
          <p:nvPr/>
        </p:nvCxnSpPr>
        <p:spPr>
          <a:xfrm rot="16200000" flipH="1">
            <a:off x="2487342" y="3357478"/>
            <a:ext cx="375076" cy="332699"/>
          </a:xfrm>
          <a:prstGeom prst="bentConnector2">
            <a:avLst/>
          </a:prstGeom>
          <a:solidFill>
            <a:schemeClr val="accent1">
              <a:lumMod val="20000"/>
              <a:lumOff val="80000"/>
              <a:alpha val="50000"/>
            </a:schemeClr>
          </a:solidFill>
          <a:ln w="9525">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48" name="Elbow Connector 47"/>
          <p:cNvCxnSpPr>
            <a:stCxn id="18" idx="2"/>
            <a:endCxn id="42" idx="1"/>
          </p:cNvCxnSpPr>
          <p:nvPr/>
        </p:nvCxnSpPr>
        <p:spPr>
          <a:xfrm rot="16200000" flipH="1">
            <a:off x="2372474" y="3472346"/>
            <a:ext cx="604812" cy="332699"/>
          </a:xfrm>
          <a:prstGeom prst="bentConnector2">
            <a:avLst/>
          </a:prstGeom>
          <a:solidFill>
            <a:schemeClr val="accent1">
              <a:lumMod val="20000"/>
              <a:lumOff val="80000"/>
              <a:alpha val="50000"/>
            </a:schemeClr>
          </a:solidFill>
          <a:ln w="9525">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55" name="Elbow Connector 54"/>
          <p:cNvCxnSpPr>
            <a:stCxn id="14" idx="2"/>
            <a:endCxn id="13" idx="1"/>
          </p:cNvCxnSpPr>
          <p:nvPr/>
        </p:nvCxnSpPr>
        <p:spPr>
          <a:xfrm rot="16200000" flipH="1">
            <a:off x="-34726" y="3127742"/>
            <a:ext cx="3131912" cy="332699"/>
          </a:xfrm>
          <a:prstGeom prst="bentConnector2">
            <a:avLst/>
          </a:prstGeom>
          <a:solidFill>
            <a:schemeClr val="accent1">
              <a:lumMod val="20000"/>
              <a:lumOff val="80000"/>
              <a:alpha val="50000"/>
            </a:schemeClr>
          </a:solidFill>
          <a:ln w="9525">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sp>
        <p:nvSpPr>
          <p:cNvPr id="61" name="Rectangle 60"/>
          <p:cNvSpPr/>
          <p:nvPr/>
        </p:nvSpPr>
        <p:spPr>
          <a:xfrm>
            <a:off x="1125755" y="5005389"/>
            <a:ext cx="478251" cy="168795"/>
          </a:xfrm>
          <a:prstGeom prst="rect">
            <a:avLst/>
          </a:prstGeom>
          <a:solidFill>
            <a:schemeClr val="bg1">
              <a:lumMod val="95000"/>
              <a:alpha val="50000"/>
            </a:schemeClr>
          </a:solidFill>
          <a:ln w="9525">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altLang="ko-KR" sz="600" dirty="0" smtClean="0">
                <a:solidFill>
                  <a:schemeClr val="tx2"/>
                </a:solidFill>
              </a:rPr>
              <a:t>…</a:t>
            </a:r>
            <a:endParaRPr lang="ko-KR" altLang="en-US" sz="600" dirty="0">
              <a:solidFill>
                <a:schemeClr val="tx2"/>
              </a:solidFill>
            </a:endParaRPr>
          </a:p>
        </p:txBody>
      </p:sp>
      <p:cxnSp>
        <p:nvCxnSpPr>
          <p:cNvPr id="62" name="Elbow Connector 61"/>
          <p:cNvCxnSpPr>
            <a:stCxn id="10" idx="2"/>
            <a:endCxn id="61" idx="1"/>
          </p:cNvCxnSpPr>
          <p:nvPr/>
        </p:nvCxnSpPr>
        <p:spPr>
          <a:xfrm rot="16200000" flipH="1">
            <a:off x="-759141" y="3204890"/>
            <a:ext cx="3591387" cy="178405"/>
          </a:xfrm>
          <a:prstGeom prst="bentConnector2">
            <a:avLst/>
          </a:prstGeom>
          <a:solidFill>
            <a:schemeClr val="accent1">
              <a:lumMod val="20000"/>
              <a:lumOff val="80000"/>
              <a:alpha val="50000"/>
            </a:schemeClr>
          </a:solidFill>
          <a:ln w="9525">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sp>
        <p:nvSpPr>
          <p:cNvPr id="69" name="Rectangle 68"/>
          <p:cNvSpPr/>
          <p:nvPr/>
        </p:nvSpPr>
        <p:spPr>
          <a:xfrm>
            <a:off x="2269405" y="4545915"/>
            <a:ext cx="478251" cy="168795"/>
          </a:xfrm>
          <a:prstGeom prst="rect">
            <a:avLst/>
          </a:prstGeom>
          <a:solidFill>
            <a:schemeClr val="bg1">
              <a:lumMod val="95000"/>
              <a:alpha val="50000"/>
            </a:schemeClr>
          </a:solidFill>
          <a:ln w="9525">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altLang="ko-KR" sz="600" dirty="0" smtClean="0">
                <a:solidFill>
                  <a:schemeClr val="tx2"/>
                </a:solidFill>
              </a:rPr>
              <a:t>…</a:t>
            </a:r>
            <a:endParaRPr lang="ko-KR" altLang="en-US" sz="600" dirty="0">
              <a:solidFill>
                <a:schemeClr val="tx2"/>
              </a:solidFill>
            </a:endParaRPr>
          </a:p>
        </p:txBody>
      </p:sp>
      <p:cxnSp>
        <p:nvCxnSpPr>
          <p:cNvPr id="70" name="Elbow Connector 69"/>
          <p:cNvCxnSpPr>
            <a:stCxn id="12" idx="2"/>
            <a:endCxn id="69" idx="1"/>
          </p:cNvCxnSpPr>
          <p:nvPr/>
        </p:nvCxnSpPr>
        <p:spPr>
          <a:xfrm rot="16200000" flipH="1">
            <a:off x="766835" y="3127742"/>
            <a:ext cx="2672440" cy="332699"/>
          </a:xfrm>
          <a:prstGeom prst="bentConnector2">
            <a:avLst/>
          </a:prstGeom>
          <a:solidFill>
            <a:schemeClr val="accent1">
              <a:lumMod val="20000"/>
              <a:lumOff val="80000"/>
              <a:alpha val="50000"/>
            </a:schemeClr>
          </a:solidFill>
          <a:ln w="9525">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sp>
        <p:nvSpPr>
          <p:cNvPr id="16" name="Rectangle 15"/>
          <p:cNvSpPr/>
          <p:nvPr/>
        </p:nvSpPr>
        <p:spPr>
          <a:xfrm>
            <a:off x="2841230" y="2248550"/>
            <a:ext cx="478251" cy="168795"/>
          </a:xfrm>
          <a:prstGeom prst="rect">
            <a:avLst/>
          </a:prstGeom>
          <a:solidFill>
            <a:schemeClr val="bg1">
              <a:lumMod val="95000"/>
              <a:alpha val="50000"/>
            </a:schemeClr>
          </a:solidFill>
          <a:ln w="9525">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altLang="ko-KR" sz="600" dirty="0" smtClean="0">
                <a:solidFill>
                  <a:schemeClr val="tx2"/>
                </a:solidFill>
              </a:rPr>
              <a:t>User 1</a:t>
            </a:r>
            <a:endParaRPr lang="ko-KR" altLang="en-US" sz="600" dirty="0">
              <a:solidFill>
                <a:schemeClr val="tx2"/>
              </a:solidFill>
            </a:endParaRPr>
          </a:p>
        </p:txBody>
      </p:sp>
      <p:sp>
        <p:nvSpPr>
          <p:cNvPr id="17" name="Rectangle 16"/>
          <p:cNvSpPr/>
          <p:nvPr/>
        </p:nvSpPr>
        <p:spPr>
          <a:xfrm>
            <a:off x="2841230" y="2478287"/>
            <a:ext cx="478251" cy="168795"/>
          </a:xfrm>
          <a:prstGeom prst="rect">
            <a:avLst/>
          </a:prstGeom>
          <a:solidFill>
            <a:schemeClr val="bg1">
              <a:lumMod val="95000"/>
              <a:alpha val="50000"/>
            </a:schemeClr>
          </a:solidFill>
          <a:ln w="9525">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altLang="ko-KR" sz="600" dirty="0">
                <a:solidFill>
                  <a:schemeClr val="tx2"/>
                </a:solidFill>
              </a:rPr>
              <a:t>User </a:t>
            </a:r>
            <a:r>
              <a:rPr lang="en-US" altLang="ko-KR" sz="600" dirty="0" smtClean="0">
                <a:solidFill>
                  <a:schemeClr val="tx2"/>
                </a:solidFill>
              </a:rPr>
              <a:t>2</a:t>
            </a:r>
            <a:endParaRPr lang="ko-KR" altLang="en-US" sz="600" dirty="0">
              <a:solidFill>
                <a:schemeClr val="tx2"/>
              </a:solidFill>
            </a:endParaRPr>
          </a:p>
        </p:txBody>
      </p:sp>
      <p:sp>
        <p:nvSpPr>
          <p:cNvPr id="41" name="Rectangle 40"/>
          <p:cNvSpPr/>
          <p:nvPr/>
        </p:nvSpPr>
        <p:spPr>
          <a:xfrm>
            <a:off x="2841230" y="2708023"/>
            <a:ext cx="478251" cy="168795"/>
          </a:xfrm>
          <a:prstGeom prst="rect">
            <a:avLst/>
          </a:prstGeom>
          <a:solidFill>
            <a:schemeClr val="bg1">
              <a:lumMod val="95000"/>
              <a:alpha val="50000"/>
            </a:schemeClr>
          </a:solidFill>
          <a:ln w="9525">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altLang="ko-KR" sz="600" dirty="0">
                <a:solidFill>
                  <a:schemeClr val="tx2"/>
                </a:solidFill>
              </a:rPr>
              <a:t>User 3</a:t>
            </a:r>
            <a:endParaRPr lang="ko-KR" altLang="en-US" sz="600" dirty="0">
              <a:solidFill>
                <a:schemeClr val="tx2"/>
              </a:solidFill>
            </a:endParaRPr>
          </a:p>
        </p:txBody>
      </p:sp>
      <p:sp>
        <p:nvSpPr>
          <p:cNvPr id="159" name="Rectangle 158"/>
          <p:cNvSpPr/>
          <p:nvPr/>
        </p:nvSpPr>
        <p:spPr>
          <a:xfrm>
            <a:off x="2841230" y="2937760"/>
            <a:ext cx="478251" cy="168795"/>
          </a:xfrm>
          <a:prstGeom prst="rect">
            <a:avLst/>
          </a:prstGeom>
          <a:solidFill>
            <a:schemeClr val="bg1">
              <a:lumMod val="95000"/>
              <a:alpha val="50000"/>
            </a:schemeClr>
          </a:solidFill>
          <a:ln w="9525">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altLang="ko-KR" sz="600" dirty="0" smtClean="0">
                <a:solidFill>
                  <a:schemeClr val="tx2"/>
                </a:solidFill>
              </a:rPr>
              <a:t>…</a:t>
            </a:r>
            <a:endParaRPr lang="ko-KR" altLang="en-US" sz="600" dirty="0">
              <a:solidFill>
                <a:schemeClr val="tx2"/>
              </a:solidFill>
            </a:endParaRPr>
          </a:p>
        </p:txBody>
      </p:sp>
      <p:sp>
        <p:nvSpPr>
          <p:cNvPr id="160" name="Rectangle 159"/>
          <p:cNvSpPr/>
          <p:nvPr/>
        </p:nvSpPr>
        <p:spPr>
          <a:xfrm>
            <a:off x="2841230" y="4086442"/>
            <a:ext cx="478251" cy="168795"/>
          </a:xfrm>
          <a:prstGeom prst="rect">
            <a:avLst/>
          </a:prstGeom>
          <a:solidFill>
            <a:schemeClr val="bg1">
              <a:lumMod val="95000"/>
            </a:schemeClr>
          </a:solidFill>
          <a:ln w="9525">
            <a:solidFill>
              <a:srgbClr val="C00000"/>
            </a:solidFill>
            <a:prstDash val="dash"/>
            <a:tailEnd type="triangle"/>
          </a:ln>
          <a:effectLst>
            <a:outerShdw blurRad="50800" dist="38100" dir="2700000" algn="tl"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txBody>
          <a:bodyPr rtlCol="0" anchor="ctr"/>
          <a:lstStyle/>
          <a:p>
            <a:pPr algn="ctr"/>
            <a:r>
              <a:rPr lang="en-US" altLang="ko-KR" sz="600" dirty="0">
                <a:solidFill>
                  <a:schemeClr val="tx2"/>
                </a:solidFill>
              </a:rPr>
              <a:t>User 7</a:t>
            </a:r>
            <a:endParaRPr lang="ko-KR" altLang="en-US" sz="600" dirty="0">
              <a:solidFill>
                <a:schemeClr val="tx2"/>
              </a:solidFill>
            </a:endParaRPr>
          </a:p>
        </p:txBody>
      </p:sp>
      <p:cxnSp>
        <p:nvCxnSpPr>
          <p:cNvPr id="161" name="Elbow Connector 160"/>
          <p:cNvCxnSpPr>
            <a:stCxn id="15" idx="2"/>
            <a:endCxn id="159" idx="1"/>
          </p:cNvCxnSpPr>
          <p:nvPr/>
        </p:nvCxnSpPr>
        <p:spPr>
          <a:xfrm rot="16200000" flipH="1">
            <a:off x="2257606" y="2438533"/>
            <a:ext cx="834549" cy="332699"/>
          </a:xfrm>
          <a:prstGeom prst="bentConnector2">
            <a:avLst/>
          </a:prstGeom>
          <a:solidFill>
            <a:schemeClr val="accent1">
              <a:lumMod val="20000"/>
              <a:lumOff val="80000"/>
              <a:alpha val="50000"/>
            </a:schemeClr>
          </a:solidFill>
          <a:ln w="9525">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164" name="Elbow Connector 163"/>
          <p:cNvCxnSpPr>
            <a:stCxn id="18" idx="2"/>
            <a:endCxn id="160" idx="1"/>
          </p:cNvCxnSpPr>
          <p:nvPr/>
        </p:nvCxnSpPr>
        <p:spPr>
          <a:xfrm rot="16200000" flipH="1">
            <a:off x="2257606" y="3587215"/>
            <a:ext cx="834549" cy="332699"/>
          </a:xfrm>
          <a:prstGeom prst="bentConnector2">
            <a:avLst/>
          </a:prstGeom>
          <a:solidFill>
            <a:schemeClr val="accent1">
              <a:lumMod val="20000"/>
              <a:lumOff val="80000"/>
              <a:alpha val="50000"/>
            </a:schemeClr>
          </a:solidFill>
          <a:ln w="9525">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sp>
        <p:nvSpPr>
          <p:cNvPr id="232" name="Rectangle 231"/>
          <p:cNvSpPr/>
          <p:nvPr/>
        </p:nvSpPr>
        <p:spPr>
          <a:xfrm>
            <a:off x="2841230" y="4316178"/>
            <a:ext cx="478251" cy="168795"/>
          </a:xfrm>
          <a:prstGeom prst="rect">
            <a:avLst/>
          </a:prstGeom>
          <a:solidFill>
            <a:schemeClr val="bg1">
              <a:lumMod val="95000"/>
              <a:alpha val="50000"/>
            </a:schemeClr>
          </a:solidFill>
          <a:ln w="9525">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altLang="ko-KR" sz="600" dirty="0" smtClean="0">
                <a:solidFill>
                  <a:schemeClr val="tx2"/>
                </a:solidFill>
              </a:rPr>
              <a:t>…</a:t>
            </a:r>
            <a:endParaRPr lang="ko-KR" altLang="en-US" sz="600" dirty="0">
              <a:solidFill>
                <a:schemeClr val="tx2"/>
              </a:solidFill>
            </a:endParaRPr>
          </a:p>
        </p:txBody>
      </p:sp>
      <p:cxnSp>
        <p:nvCxnSpPr>
          <p:cNvPr id="233" name="Elbow Connector 232"/>
          <p:cNvCxnSpPr>
            <a:stCxn id="18" idx="2"/>
            <a:endCxn id="232" idx="1"/>
          </p:cNvCxnSpPr>
          <p:nvPr/>
        </p:nvCxnSpPr>
        <p:spPr>
          <a:xfrm rot="16200000" flipH="1">
            <a:off x="2142738" y="3702082"/>
            <a:ext cx="1064285" cy="332699"/>
          </a:xfrm>
          <a:prstGeom prst="bentConnector2">
            <a:avLst/>
          </a:prstGeom>
          <a:solidFill>
            <a:schemeClr val="accent1">
              <a:lumMod val="20000"/>
              <a:lumOff val="80000"/>
              <a:alpha val="50000"/>
            </a:schemeClr>
          </a:solidFill>
          <a:ln w="9525">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grpSp>
        <p:nvGrpSpPr>
          <p:cNvPr id="319" name="Group 318"/>
          <p:cNvGrpSpPr/>
          <p:nvPr/>
        </p:nvGrpSpPr>
        <p:grpSpPr>
          <a:xfrm>
            <a:off x="3530365" y="1328738"/>
            <a:ext cx="1747170" cy="3845445"/>
            <a:chOff x="3914856" y="1689100"/>
            <a:chExt cx="1747170" cy="3845445"/>
          </a:xfrm>
        </p:grpSpPr>
        <p:pic>
          <p:nvPicPr>
            <p:cNvPr id="240" name="Picture 239"/>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3914856" y="1689100"/>
              <a:ext cx="169662" cy="169662"/>
            </a:xfrm>
            <a:prstGeom prst="rect">
              <a:avLst/>
            </a:prstGeom>
            <a:noFill/>
          </p:spPr>
        </p:pic>
        <p:cxnSp>
          <p:nvCxnSpPr>
            <p:cNvPr id="242" name="Elbow Connector 241"/>
            <p:cNvCxnSpPr>
              <a:stCxn id="240" idx="2"/>
              <a:endCxn id="241" idx="1"/>
            </p:cNvCxnSpPr>
            <p:nvPr/>
          </p:nvCxnSpPr>
          <p:spPr>
            <a:xfrm rot="16200000" flipH="1">
              <a:off x="3956986" y="1901463"/>
              <a:ext cx="169197" cy="83794"/>
            </a:xfrm>
            <a:prstGeom prst="bentConnector2">
              <a:avLst/>
            </a:prstGeom>
            <a:solidFill>
              <a:schemeClr val="accent3">
                <a:lumMod val="20000"/>
                <a:lumOff val="80000"/>
                <a:alpha val="50000"/>
              </a:schemeClr>
            </a:solidFill>
            <a:ln w="9525">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245" name="Elbow Connector 244"/>
            <p:cNvCxnSpPr>
              <a:stCxn id="240" idx="2"/>
              <a:endCxn id="244" idx="1"/>
            </p:cNvCxnSpPr>
            <p:nvPr/>
          </p:nvCxnSpPr>
          <p:spPr>
            <a:xfrm rot="16200000" flipH="1">
              <a:off x="2245891" y="3612558"/>
              <a:ext cx="3591386" cy="83794"/>
            </a:xfrm>
            <a:prstGeom prst="bentConnector2">
              <a:avLst/>
            </a:prstGeom>
            <a:solidFill>
              <a:schemeClr val="accent3">
                <a:lumMod val="20000"/>
                <a:lumOff val="80000"/>
                <a:alpha val="50000"/>
              </a:schemeClr>
            </a:solidFill>
            <a:ln w="9525">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257" name="Elbow Connector 256"/>
            <p:cNvCxnSpPr>
              <a:stCxn id="240" idx="2"/>
              <a:endCxn id="255" idx="1"/>
            </p:cNvCxnSpPr>
            <p:nvPr/>
          </p:nvCxnSpPr>
          <p:spPr>
            <a:xfrm rot="16200000" flipH="1">
              <a:off x="3168322" y="2690127"/>
              <a:ext cx="1746524" cy="83794"/>
            </a:xfrm>
            <a:prstGeom prst="bentConnector2">
              <a:avLst/>
            </a:prstGeom>
            <a:solidFill>
              <a:schemeClr val="accent3">
                <a:lumMod val="20000"/>
                <a:lumOff val="80000"/>
                <a:alpha val="50000"/>
              </a:schemeClr>
            </a:solidFill>
            <a:ln w="9525">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sp>
          <p:nvSpPr>
            <p:cNvPr id="241" name="Rectangle 240"/>
            <p:cNvSpPr/>
            <p:nvPr/>
          </p:nvSpPr>
          <p:spPr>
            <a:xfrm>
              <a:off x="4083481" y="1943561"/>
              <a:ext cx="648000" cy="168795"/>
            </a:xfrm>
            <a:prstGeom prst="rect">
              <a:avLst/>
            </a:prstGeom>
            <a:solidFill>
              <a:schemeClr val="accent3">
                <a:lumMod val="20000"/>
                <a:lumOff val="80000"/>
                <a:alpha val="50000"/>
              </a:schemeClr>
            </a:solidFill>
            <a:ln w="9525">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altLang="ko-KR" sz="600" dirty="0" smtClean="0">
                  <a:solidFill>
                    <a:schemeClr val="tx2"/>
                  </a:solidFill>
                </a:rPr>
                <a:t>Claims Entry</a:t>
              </a:r>
              <a:endParaRPr lang="ko-KR" altLang="en-US" sz="600" dirty="0">
                <a:solidFill>
                  <a:schemeClr val="tx2"/>
                </a:solidFill>
              </a:endParaRPr>
            </a:p>
          </p:txBody>
        </p:sp>
        <p:cxnSp>
          <p:nvCxnSpPr>
            <p:cNvPr id="243" name="Elbow Connector 99"/>
            <p:cNvCxnSpPr>
              <a:stCxn id="241" idx="2"/>
              <a:endCxn id="246" idx="0"/>
            </p:cNvCxnSpPr>
            <p:nvPr/>
          </p:nvCxnSpPr>
          <p:spPr>
            <a:xfrm>
              <a:off x="4407481" y="2112356"/>
              <a:ext cx="0" cy="84799"/>
            </a:xfrm>
            <a:prstGeom prst="straightConnector1">
              <a:avLst/>
            </a:prstGeom>
            <a:solidFill>
              <a:schemeClr val="accent3">
                <a:lumMod val="20000"/>
                <a:lumOff val="80000"/>
                <a:alpha val="50000"/>
              </a:schemeClr>
            </a:solidFill>
            <a:ln w="9525">
              <a:solidFill>
                <a:schemeClr val="bg1">
                  <a:lumMod val="50000"/>
                </a:schemeClr>
              </a:solidFill>
              <a:prstDash val="sysDash"/>
            </a:ln>
            <a:effectLst/>
          </p:spPr>
          <p:style>
            <a:lnRef idx="2">
              <a:schemeClr val="accent1"/>
            </a:lnRef>
            <a:fillRef idx="0">
              <a:schemeClr val="accent1"/>
            </a:fillRef>
            <a:effectRef idx="1">
              <a:schemeClr val="accent1"/>
            </a:effectRef>
            <a:fontRef idx="minor">
              <a:schemeClr val="tx1"/>
            </a:fontRef>
          </p:style>
        </p:cxnSp>
        <p:sp>
          <p:nvSpPr>
            <p:cNvPr id="244" name="Rectangle 243"/>
            <p:cNvSpPr/>
            <p:nvPr/>
          </p:nvSpPr>
          <p:spPr>
            <a:xfrm>
              <a:off x="4083481" y="5365750"/>
              <a:ext cx="648000" cy="168795"/>
            </a:xfrm>
            <a:prstGeom prst="rect">
              <a:avLst/>
            </a:prstGeom>
            <a:solidFill>
              <a:schemeClr val="accent3">
                <a:lumMod val="20000"/>
                <a:lumOff val="80000"/>
                <a:alpha val="50000"/>
              </a:schemeClr>
            </a:solidFill>
            <a:ln w="9525">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altLang="ko-KR" sz="600" dirty="0" smtClean="0">
                  <a:solidFill>
                    <a:schemeClr val="tx2"/>
                  </a:solidFill>
                </a:rPr>
                <a:t>…</a:t>
              </a:r>
              <a:endParaRPr lang="ko-KR" altLang="en-US" sz="600" dirty="0">
                <a:solidFill>
                  <a:schemeClr val="tx2"/>
                </a:solidFill>
              </a:endParaRPr>
            </a:p>
          </p:txBody>
        </p:sp>
        <p:sp>
          <p:nvSpPr>
            <p:cNvPr id="246" name="Rectangle 245"/>
            <p:cNvSpPr/>
            <p:nvPr/>
          </p:nvSpPr>
          <p:spPr>
            <a:xfrm>
              <a:off x="4083481" y="2197155"/>
              <a:ext cx="648000" cy="168795"/>
            </a:xfrm>
            <a:prstGeom prst="rect">
              <a:avLst/>
            </a:prstGeom>
            <a:solidFill>
              <a:schemeClr val="accent3">
                <a:lumMod val="20000"/>
                <a:lumOff val="80000"/>
                <a:alpha val="50000"/>
              </a:schemeClr>
            </a:solidFill>
            <a:ln w="9525">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altLang="ko-KR" sz="600" dirty="0" smtClean="0">
                  <a:solidFill>
                    <a:schemeClr val="tx2"/>
                  </a:solidFill>
                </a:rPr>
                <a:t>Security Group</a:t>
              </a:r>
              <a:endParaRPr lang="ko-KR" altLang="en-US" sz="600" dirty="0">
                <a:solidFill>
                  <a:schemeClr val="tx2"/>
                </a:solidFill>
              </a:endParaRPr>
            </a:p>
          </p:txBody>
        </p:sp>
        <p:cxnSp>
          <p:nvCxnSpPr>
            <p:cNvPr id="247" name="Elbow Connector 246"/>
            <p:cNvCxnSpPr>
              <a:stCxn id="246" idx="2"/>
              <a:endCxn id="250" idx="1"/>
            </p:cNvCxnSpPr>
            <p:nvPr/>
          </p:nvCxnSpPr>
          <p:spPr>
            <a:xfrm rot="16200000" flipH="1">
              <a:off x="4548548" y="2224882"/>
              <a:ext cx="183138" cy="465273"/>
            </a:xfrm>
            <a:prstGeom prst="bentConnector2">
              <a:avLst/>
            </a:prstGeom>
            <a:solidFill>
              <a:schemeClr val="accent3">
                <a:lumMod val="20000"/>
                <a:lumOff val="80000"/>
                <a:alpha val="50000"/>
              </a:schemeClr>
            </a:solidFill>
            <a:ln w="9525">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248" name="Elbow Connector 247"/>
            <p:cNvCxnSpPr>
              <a:stCxn id="246" idx="2"/>
              <a:endCxn id="251" idx="1"/>
            </p:cNvCxnSpPr>
            <p:nvPr/>
          </p:nvCxnSpPr>
          <p:spPr>
            <a:xfrm rot="16200000" flipH="1">
              <a:off x="4414781" y="2358649"/>
              <a:ext cx="450673" cy="465273"/>
            </a:xfrm>
            <a:prstGeom prst="bentConnector2">
              <a:avLst/>
            </a:prstGeom>
            <a:solidFill>
              <a:schemeClr val="accent3">
                <a:lumMod val="20000"/>
                <a:lumOff val="80000"/>
                <a:alpha val="50000"/>
              </a:schemeClr>
            </a:solidFill>
            <a:ln w="9525">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249" name="Elbow Connector 248"/>
            <p:cNvCxnSpPr>
              <a:stCxn id="246" idx="2"/>
              <a:endCxn id="252" idx="1"/>
            </p:cNvCxnSpPr>
            <p:nvPr/>
          </p:nvCxnSpPr>
          <p:spPr>
            <a:xfrm rot="16200000" flipH="1">
              <a:off x="4281014" y="2492416"/>
              <a:ext cx="718207" cy="465273"/>
            </a:xfrm>
            <a:prstGeom prst="bentConnector2">
              <a:avLst/>
            </a:prstGeom>
            <a:solidFill>
              <a:schemeClr val="accent3">
                <a:lumMod val="20000"/>
                <a:lumOff val="80000"/>
                <a:alpha val="50000"/>
              </a:schemeClr>
            </a:solidFill>
            <a:ln w="9525">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sp>
          <p:nvSpPr>
            <p:cNvPr id="250" name="Rectangle 249"/>
            <p:cNvSpPr/>
            <p:nvPr/>
          </p:nvSpPr>
          <p:spPr>
            <a:xfrm>
              <a:off x="4872754" y="2464690"/>
              <a:ext cx="789272" cy="168795"/>
            </a:xfrm>
            <a:prstGeom prst="rect">
              <a:avLst/>
            </a:prstGeom>
            <a:solidFill>
              <a:schemeClr val="accent3">
                <a:lumMod val="20000"/>
                <a:lumOff val="80000"/>
                <a:alpha val="50000"/>
              </a:schemeClr>
            </a:solidFill>
            <a:ln w="9525">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altLang="ko-KR" sz="500" dirty="0">
                  <a:solidFill>
                    <a:schemeClr val="tx2"/>
                  </a:solidFill>
                </a:rPr>
                <a:t>FO_ENTRY</a:t>
              </a:r>
              <a:endParaRPr lang="ko-KR" altLang="en-US" sz="500" dirty="0">
                <a:solidFill>
                  <a:schemeClr val="tx2"/>
                </a:solidFill>
              </a:endParaRPr>
            </a:p>
          </p:txBody>
        </p:sp>
        <p:sp>
          <p:nvSpPr>
            <p:cNvPr id="251" name="Rectangle 250"/>
            <p:cNvSpPr/>
            <p:nvPr/>
          </p:nvSpPr>
          <p:spPr>
            <a:xfrm>
              <a:off x="4872754" y="2732225"/>
              <a:ext cx="789272" cy="168795"/>
            </a:xfrm>
            <a:prstGeom prst="rect">
              <a:avLst/>
            </a:prstGeom>
            <a:solidFill>
              <a:schemeClr val="accent3">
                <a:lumMod val="20000"/>
                <a:lumOff val="80000"/>
                <a:alpha val="50000"/>
              </a:schemeClr>
            </a:solidFill>
            <a:ln w="9525">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altLang="ko-KR" sz="500" dirty="0">
                  <a:solidFill>
                    <a:schemeClr val="tx2"/>
                  </a:solidFill>
                </a:rPr>
                <a:t>CREATE_CLAIM</a:t>
              </a:r>
              <a:endParaRPr lang="ko-KR" altLang="en-US" sz="500" dirty="0">
                <a:solidFill>
                  <a:schemeClr val="tx2"/>
                </a:solidFill>
              </a:endParaRPr>
            </a:p>
          </p:txBody>
        </p:sp>
        <p:sp>
          <p:nvSpPr>
            <p:cNvPr id="252" name="Rectangle 251"/>
            <p:cNvSpPr/>
            <p:nvPr/>
          </p:nvSpPr>
          <p:spPr>
            <a:xfrm>
              <a:off x="4872754" y="2999759"/>
              <a:ext cx="789272" cy="168795"/>
            </a:xfrm>
            <a:prstGeom prst="rect">
              <a:avLst/>
            </a:prstGeom>
            <a:solidFill>
              <a:schemeClr val="accent3">
                <a:lumMod val="20000"/>
                <a:lumOff val="80000"/>
                <a:alpha val="50000"/>
              </a:schemeClr>
            </a:solidFill>
            <a:ln w="9525">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altLang="ko-KR" sz="500" dirty="0">
                  <a:solidFill>
                    <a:schemeClr val="tx2"/>
                  </a:solidFill>
                </a:rPr>
                <a:t>DO_TASK</a:t>
              </a:r>
              <a:endParaRPr lang="ko-KR" altLang="en-US" sz="500" dirty="0">
                <a:solidFill>
                  <a:schemeClr val="tx2"/>
                </a:solidFill>
              </a:endParaRPr>
            </a:p>
          </p:txBody>
        </p:sp>
        <p:sp>
          <p:nvSpPr>
            <p:cNvPr id="253" name="Rectangle 252"/>
            <p:cNvSpPr/>
            <p:nvPr/>
          </p:nvSpPr>
          <p:spPr>
            <a:xfrm>
              <a:off x="4872754" y="3267294"/>
              <a:ext cx="789272" cy="168795"/>
            </a:xfrm>
            <a:prstGeom prst="rect">
              <a:avLst/>
            </a:prstGeom>
            <a:solidFill>
              <a:schemeClr val="accent3">
                <a:lumMod val="20000"/>
                <a:lumOff val="80000"/>
                <a:alpha val="50000"/>
              </a:schemeClr>
            </a:solidFill>
            <a:ln w="9525">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altLang="ko-KR" sz="500" dirty="0">
                  <a:solidFill>
                    <a:schemeClr val="tx2"/>
                  </a:solidFill>
                </a:rPr>
                <a:t>…</a:t>
              </a:r>
              <a:endParaRPr lang="ko-KR" altLang="en-US" sz="500" dirty="0">
                <a:solidFill>
                  <a:schemeClr val="tx2"/>
                </a:solidFill>
              </a:endParaRPr>
            </a:p>
          </p:txBody>
        </p:sp>
        <p:cxnSp>
          <p:nvCxnSpPr>
            <p:cNvPr id="254" name="Elbow Connector 253"/>
            <p:cNvCxnSpPr>
              <a:stCxn id="246" idx="2"/>
              <a:endCxn id="253" idx="1"/>
            </p:cNvCxnSpPr>
            <p:nvPr/>
          </p:nvCxnSpPr>
          <p:spPr>
            <a:xfrm rot="16200000" flipH="1">
              <a:off x="4147246" y="2626184"/>
              <a:ext cx="985742" cy="465273"/>
            </a:xfrm>
            <a:prstGeom prst="bentConnector2">
              <a:avLst/>
            </a:prstGeom>
            <a:solidFill>
              <a:schemeClr val="accent3">
                <a:lumMod val="20000"/>
                <a:lumOff val="80000"/>
                <a:alpha val="50000"/>
              </a:schemeClr>
            </a:solidFill>
            <a:ln w="9525">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sp>
          <p:nvSpPr>
            <p:cNvPr id="255" name="Rectangle 254"/>
            <p:cNvSpPr/>
            <p:nvPr/>
          </p:nvSpPr>
          <p:spPr>
            <a:xfrm>
              <a:off x="4083481" y="3520888"/>
              <a:ext cx="648000" cy="168795"/>
            </a:xfrm>
            <a:prstGeom prst="rect">
              <a:avLst/>
            </a:prstGeom>
            <a:solidFill>
              <a:schemeClr val="accent3">
                <a:lumMod val="20000"/>
                <a:lumOff val="80000"/>
                <a:alpha val="50000"/>
              </a:schemeClr>
            </a:solidFill>
            <a:ln w="9525">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altLang="ko-KR" sz="600" dirty="0" smtClean="0">
                  <a:solidFill>
                    <a:schemeClr val="tx2"/>
                  </a:solidFill>
                </a:rPr>
                <a:t>Provider Services</a:t>
              </a:r>
              <a:endParaRPr lang="ko-KR" altLang="en-US" sz="600" dirty="0">
                <a:solidFill>
                  <a:schemeClr val="tx2"/>
                </a:solidFill>
              </a:endParaRPr>
            </a:p>
          </p:txBody>
        </p:sp>
        <p:cxnSp>
          <p:nvCxnSpPr>
            <p:cNvPr id="256" name="Elbow Connector 99"/>
            <p:cNvCxnSpPr>
              <a:stCxn id="255" idx="2"/>
              <a:endCxn id="258" idx="0"/>
            </p:cNvCxnSpPr>
            <p:nvPr/>
          </p:nvCxnSpPr>
          <p:spPr>
            <a:xfrm>
              <a:off x="4407481" y="3689683"/>
              <a:ext cx="0" cy="84800"/>
            </a:xfrm>
            <a:prstGeom prst="straightConnector1">
              <a:avLst/>
            </a:prstGeom>
            <a:solidFill>
              <a:schemeClr val="accent3">
                <a:lumMod val="20000"/>
                <a:lumOff val="80000"/>
                <a:alpha val="50000"/>
              </a:schemeClr>
            </a:solidFill>
            <a:ln w="9525">
              <a:solidFill>
                <a:schemeClr val="bg1">
                  <a:lumMod val="50000"/>
                </a:schemeClr>
              </a:solidFill>
              <a:prstDash val="sysDash"/>
            </a:ln>
            <a:effectLst/>
          </p:spPr>
          <p:style>
            <a:lnRef idx="2">
              <a:schemeClr val="accent1"/>
            </a:lnRef>
            <a:fillRef idx="0">
              <a:schemeClr val="accent1"/>
            </a:fillRef>
            <a:effectRef idx="1">
              <a:schemeClr val="accent1"/>
            </a:effectRef>
            <a:fontRef idx="minor">
              <a:schemeClr val="tx1"/>
            </a:fontRef>
          </p:style>
        </p:cxnSp>
        <p:sp>
          <p:nvSpPr>
            <p:cNvPr id="258" name="Rectangle 257"/>
            <p:cNvSpPr/>
            <p:nvPr/>
          </p:nvSpPr>
          <p:spPr>
            <a:xfrm>
              <a:off x="4083481" y="3774483"/>
              <a:ext cx="648000" cy="168795"/>
            </a:xfrm>
            <a:prstGeom prst="rect">
              <a:avLst/>
            </a:prstGeom>
            <a:solidFill>
              <a:schemeClr val="accent3">
                <a:lumMod val="20000"/>
                <a:lumOff val="80000"/>
                <a:alpha val="50000"/>
              </a:schemeClr>
            </a:solidFill>
            <a:ln w="9525">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altLang="ko-KR" sz="600" dirty="0" smtClean="0">
                  <a:solidFill>
                    <a:schemeClr val="tx2"/>
                  </a:solidFill>
                </a:rPr>
                <a:t>Security Group</a:t>
              </a:r>
              <a:endParaRPr lang="ko-KR" altLang="en-US" sz="600" dirty="0">
                <a:solidFill>
                  <a:schemeClr val="tx2"/>
                </a:solidFill>
              </a:endParaRPr>
            </a:p>
          </p:txBody>
        </p:sp>
        <p:cxnSp>
          <p:nvCxnSpPr>
            <p:cNvPr id="259" name="Elbow Connector 258"/>
            <p:cNvCxnSpPr>
              <a:stCxn id="258" idx="2"/>
              <a:endCxn id="262" idx="1"/>
            </p:cNvCxnSpPr>
            <p:nvPr/>
          </p:nvCxnSpPr>
          <p:spPr>
            <a:xfrm rot="16200000" flipH="1">
              <a:off x="4547968" y="3802791"/>
              <a:ext cx="183137" cy="464110"/>
            </a:xfrm>
            <a:prstGeom prst="bentConnector2">
              <a:avLst/>
            </a:prstGeom>
            <a:solidFill>
              <a:schemeClr val="accent3">
                <a:lumMod val="20000"/>
                <a:lumOff val="80000"/>
                <a:alpha val="50000"/>
              </a:schemeClr>
            </a:solidFill>
            <a:ln w="9525">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260" name="Elbow Connector 259"/>
            <p:cNvCxnSpPr>
              <a:stCxn id="258" idx="2"/>
              <a:endCxn id="263" idx="1"/>
            </p:cNvCxnSpPr>
            <p:nvPr/>
          </p:nvCxnSpPr>
          <p:spPr>
            <a:xfrm rot="16200000" flipH="1">
              <a:off x="4414201" y="3936558"/>
              <a:ext cx="450671" cy="464110"/>
            </a:xfrm>
            <a:prstGeom prst="bentConnector2">
              <a:avLst/>
            </a:prstGeom>
            <a:solidFill>
              <a:schemeClr val="accent3">
                <a:lumMod val="20000"/>
                <a:lumOff val="80000"/>
                <a:alpha val="50000"/>
              </a:schemeClr>
            </a:solidFill>
            <a:ln w="9525">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261" name="Elbow Connector 260"/>
            <p:cNvCxnSpPr>
              <a:stCxn id="258" idx="2"/>
              <a:endCxn id="264" idx="1"/>
            </p:cNvCxnSpPr>
            <p:nvPr/>
          </p:nvCxnSpPr>
          <p:spPr>
            <a:xfrm rot="16200000" flipH="1">
              <a:off x="4280433" y="4070326"/>
              <a:ext cx="718206" cy="464110"/>
            </a:xfrm>
            <a:prstGeom prst="bentConnector2">
              <a:avLst/>
            </a:prstGeom>
            <a:solidFill>
              <a:schemeClr val="accent3">
                <a:lumMod val="20000"/>
                <a:lumOff val="80000"/>
                <a:alpha val="50000"/>
              </a:schemeClr>
            </a:solidFill>
            <a:ln w="9525">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sp>
          <p:nvSpPr>
            <p:cNvPr id="262" name="Rectangle 261"/>
            <p:cNvSpPr/>
            <p:nvPr/>
          </p:nvSpPr>
          <p:spPr>
            <a:xfrm>
              <a:off x="4871591" y="4042017"/>
              <a:ext cx="789272" cy="168795"/>
            </a:xfrm>
            <a:prstGeom prst="rect">
              <a:avLst/>
            </a:prstGeom>
            <a:solidFill>
              <a:schemeClr val="accent3">
                <a:lumMod val="20000"/>
                <a:lumOff val="80000"/>
                <a:alpha val="50000"/>
              </a:schemeClr>
            </a:solidFill>
            <a:ln w="9525">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altLang="ko-KR" sz="500" dirty="0">
                  <a:solidFill>
                    <a:schemeClr val="tx2"/>
                  </a:solidFill>
                </a:rPr>
                <a:t>ADD_PARTY</a:t>
              </a:r>
              <a:endParaRPr lang="ko-KR" altLang="en-US" sz="500" dirty="0">
                <a:solidFill>
                  <a:schemeClr val="tx2"/>
                </a:solidFill>
              </a:endParaRPr>
            </a:p>
          </p:txBody>
        </p:sp>
        <p:sp>
          <p:nvSpPr>
            <p:cNvPr id="263" name="Rectangle 262"/>
            <p:cNvSpPr/>
            <p:nvPr/>
          </p:nvSpPr>
          <p:spPr>
            <a:xfrm>
              <a:off x="4871591" y="4309551"/>
              <a:ext cx="789272" cy="168795"/>
            </a:xfrm>
            <a:prstGeom prst="rect">
              <a:avLst/>
            </a:prstGeom>
            <a:solidFill>
              <a:schemeClr val="accent3">
                <a:lumMod val="20000"/>
                <a:lumOff val="80000"/>
                <a:alpha val="50000"/>
              </a:schemeClr>
            </a:solidFill>
            <a:ln w="9525">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altLang="ko-KR" sz="500" dirty="0">
                  <a:solidFill>
                    <a:schemeClr val="tx2"/>
                  </a:solidFill>
                </a:rPr>
                <a:t>PASSWORD_EDIT</a:t>
              </a:r>
              <a:endParaRPr lang="ko-KR" altLang="en-US" sz="500" dirty="0">
                <a:solidFill>
                  <a:schemeClr val="tx2"/>
                </a:solidFill>
              </a:endParaRPr>
            </a:p>
          </p:txBody>
        </p:sp>
        <p:sp>
          <p:nvSpPr>
            <p:cNvPr id="264" name="Rectangle 263"/>
            <p:cNvSpPr/>
            <p:nvPr/>
          </p:nvSpPr>
          <p:spPr>
            <a:xfrm>
              <a:off x="4871591" y="4577086"/>
              <a:ext cx="789272" cy="168795"/>
            </a:xfrm>
            <a:prstGeom prst="rect">
              <a:avLst/>
            </a:prstGeom>
            <a:solidFill>
              <a:schemeClr val="accent3">
                <a:lumMod val="20000"/>
                <a:lumOff val="80000"/>
                <a:alpha val="50000"/>
              </a:schemeClr>
            </a:solidFill>
            <a:ln w="9525">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altLang="ko-KR" sz="500" dirty="0" smtClean="0">
                  <a:solidFill>
                    <a:schemeClr val="tx2"/>
                  </a:solidFill>
                </a:rPr>
                <a:t>EDIT_PAYMENT</a:t>
              </a:r>
              <a:endParaRPr lang="ko-KR" altLang="en-US" sz="500" dirty="0">
                <a:solidFill>
                  <a:schemeClr val="tx2"/>
                </a:solidFill>
              </a:endParaRPr>
            </a:p>
          </p:txBody>
        </p:sp>
        <p:sp>
          <p:nvSpPr>
            <p:cNvPr id="265" name="Rectangle 264"/>
            <p:cNvSpPr/>
            <p:nvPr/>
          </p:nvSpPr>
          <p:spPr>
            <a:xfrm>
              <a:off x="4871591" y="4844621"/>
              <a:ext cx="789272" cy="168795"/>
            </a:xfrm>
            <a:prstGeom prst="rect">
              <a:avLst/>
            </a:prstGeom>
            <a:solidFill>
              <a:schemeClr val="accent3">
                <a:lumMod val="20000"/>
                <a:lumOff val="80000"/>
                <a:alpha val="50000"/>
              </a:schemeClr>
            </a:solidFill>
            <a:ln w="9525">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altLang="ko-KR" sz="500" dirty="0">
                  <a:solidFill>
                    <a:schemeClr val="tx2"/>
                  </a:solidFill>
                </a:rPr>
                <a:t>SERVICE_AGREEMENT</a:t>
              </a:r>
              <a:endParaRPr lang="ko-KR" altLang="en-US" sz="500" dirty="0">
                <a:solidFill>
                  <a:schemeClr val="tx2"/>
                </a:solidFill>
              </a:endParaRPr>
            </a:p>
          </p:txBody>
        </p:sp>
        <p:cxnSp>
          <p:nvCxnSpPr>
            <p:cNvPr id="266" name="Elbow Connector 265"/>
            <p:cNvCxnSpPr>
              <a:stCxn id="258" idx="2"/>
              <a:endCxn id="265" idx="1"/>
            </p:cNvCxnSpPr>
            <p:nvPr/>
          </p:nvCxnSpPr>
          <p:spPr>
            <a:xfrm rot="16200000" flipH="1">
              <a:off x="4146666" y="4204093"/>
              <a:ext cx="985741" cy="464110"/>
            </a:xfrm>
            <a:prstGeom prst="bentConnector2">
              <a:avLst/>
            </a:prstGeom>
            <a:solidFill>
              <a:schemeClr val="accent3">
                <a:lumMod val="20000"/>
                <a:lumOff val="80000"/>
                <a:alpha val="50000"/>
              </a:schemeClr>
            </a:solidFill>
            <a:ln w="9525">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sp>
          <p:nvSpPr>
            <p:cNvPr id="267" name="Rectangle 266"/>
            <p:cNvSpPr/>
            <p:nvPr/>
          </p:nvSpPr>
          <p:spPr>
            <a:xfrm>
              <a:off x="4871591" y="5112154"/>
              <a:ext cx="789272" cy="168795"/>
            </a:xfrm>
            <a:prstGeom prst="rect">
              <a:avLst/>
            </a:prstGeom>
            <a:solidFill>
              <a:schemeClr val="accent3">
                <a:lumMod val="20000"/>
                <a:lumOff val="80000"/>
                <a:alpha val="50000"/>
              </a:schemeClr>
            </a:solidFill>
            <a:ln w="9525">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altLang="ko-KR" sz="500" dirty="0" smtClean="0">
                  <a:solidFill>
                    <a:schemeClr val="tx2"/>
                  </a:solidFill>
                </a:rPr>
                <a:t>…</a:t>
              </a:r>
              <a:endParaRPr lang="ko-KR" altLang="en-US" sz="500" dirty="0">
                <a:solidFill>
                  <a:schemeClr val="tx2"/>
                </a:solidFill>
              </a:endParaRPr>
            </a:p>
          </p:txBody>
        </p:sp>
        <p:cxnSp>
          <p:nvCxnSpPr>
            <p:cNvPr id="268" name="Elbow Connector 267"/>
            <p:cNvCxnSpPr>
              <a:stCxn id="258" idx="2"/>
              <a:endCxn id="267" idx="1"/>
            </p:cNvCxnSpPr>
            <p:nvPr/>
          </p:nvCxnSpPr>
          <p:spPr>
            <a:xfrm rot="16200000" flipH="1">
              <a:off x="4012899" y="4337860"/>
              <a:ext cx="1253274" cy="464110"/>
            </a:xfrm>
            <a:prstGeom prst="bentConnector2">
              <a:avLst/>
            </a:prstGeom>
            <a:solidFill>
              <a:schemeClr val="accent3">
                <a:lumMod val="20000"/>
                <a:lumOff val="80000"/>
                <a:alpha val="50000"/>
              </a:schemeClr>
            </a:solidFill>
            <a:ln w="9525">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grpSp>
      <p:sp>
        <p:nvSpPr>
          <p:cNvPr id="308" name="Rectangle 307"/>
          <p:cNvSpPr/>
          <p:nvPr/>
        </p:nvSpPr>
        <p:spPr>
          <a:xfrm>
            <a:off x="777000" y="1268413"/>
            <a:ext cx="2628000" cy="3960000"/>
          </a:xfrm>
          <a:prstGeom prst="rect">
            <a:avLst/>
          </a:prstGeom>
          <a:no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t"/>
          <a:lstStyle/>
          <a:p>
            <a:pPr algn="r"/>
            <a:r>
              <a:rPr lang="en-US" altLang="ko-KR" sz="1000" dirty="0" smtClean="0">
                <a:solidFill>
                  <a:schemeClr val="accent1"/>
                </a:solidFill>
              </a:rPr>
              <a:t>Workflow</a:t>
            </a:r>
            <a:endParaRPr lang="ko-KR" altLang="en-US" sz="1050" dirty="0">
              <a:solidFill>
                <a:schemeClr val="accent1"/>
              </a:solidFill>
            </a:endParaRPr>
          </a:p>
        </p:txBody>
      </p:sp>
      <p:sp>
        <p:nvSpPr>
          <p:cNvPr id="309" name="Rectangle 308"/>
          <p:cNvSpPr/>
          <p:nvPr/>
        </p:nvSpPr>
        <p:spPr>
          <a:xfrm>
            <a:off x="3448501" y="1268413"/>
            <a:ext cx="1910899" cy="3944241"/>
          </a:xfrm>
          <a:prstGeom prst="rect">
            <a:avLst/>
          </a:prstGeom>
          <a:no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r"/>
            <a:r>
              <a:rPr lang="en-US" altLang="ko-KR" sz="1000" dirty="0" smtClean="0">
                <a:solidFill>
                  <a:schemeClr val="accent1"/>
                </a:solidFill>
              </a:rPr>
              <a:t>Security</a:t>
            </a:r>
            <a:endParaRPr lang="ko-KR" altLang="en-US" sz="1050" dirty="0">
              <a:solidFill>
                <a:schemeClr val="accent1"/>
              </a:solidFill>
            </a:endParaRPr>
          </a:p>
        </p:txBody>
      </p:sp>
      <p:sp>
        <p:nvSpPr>
          <p:cNvPr id="358" name="Rectangle 357"/>
          <p:cNvSpPr/>
          <p:nvPr/>
        </p:nvSpPr>
        <p:spPr>
          <a:xfrm>
            <a:off x="777000" y="5270900"/>
            <a:ext cx="2880600" cy="1125566"/>
          </a:xfrm>
          <a:prstGeom prst="rect">
            <a:avLst/>
          </a:prstGeom>
          <a:no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t"/>
          <a:lstStyle/>
          <a:p>
            <a:r>
              <a:rPr lang="en-US" altLang="ko-KR" sz="1000" dirty="0" smtClean="0">
                <a:solidFill>
                  <a:schemeClr val="accent1"/>
                </a:solidFill>
              </a:rPr>
              <a:t>    Case Type &amp; Rules</a:t>
            </a:r>
            <a:endParaRPr lang="ko-KR" altLang="en-US" sz="1050" dirty="0">
              <a:solidFill>
                <a:schemeClr val="accent1"/>
              </a:solidFill>
            </a:endParaRPr>
          </a:p>
        </p:txBody>
      </p:sp>
      <p:pic>
        <p:nvPicPr>
          <p:cNvPr id="360" name="Picture 359"/>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810182" y="5490502"/>
            <a:ext cx="2809202" cy="859498"/>
          </a:xfrm>
          <a:prstGeom prst="rect">
            <a:avLst/>
          </a:prstGeom>
        </p:spPr>
      </p:pic>
      <p:sp>
        <p:nvSpPr>
          <p:cNvPr id="334" name="Rectangle 333"/>
          <p:cNvSpPr/>
          <p:nvPr/>
        </p:nvSpPr>
        <p:spPr>
          <a:xfrm>
            <a:off x="4456163" y="2065224"/>
            <a:ext cx="854025" cy="2903015"/>
          </a:xfrm>
          <a:prstGeom prst="rect">
            <a:avLst/>
          </a:prstGeom>
          <a:ln w="9525">
            <a:solidFill>
              <a:srgbClr val="C00000"/>
            </a:solidFill>
            <a:prstDash val="dash"/>
            <a:tailEnd type="triangle"/>
          </a:ln>
          <a:effectLst>
            <a:outerShdw blurRad="50800" dist="38100" dir="2700000" algn="tl"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ko-KR" altLang="en-US" sz="700"/>
          </a:p>
        </p:txBody>
      </p:sp>
      <p:sp>
        <p:nvSpPr>
          <p:cNvPr id="367" name="Rectangle 366"/>
          <p:cNvSpPr/>
          <p:nvPr/>
        </p:nvSpPr>
        <p:spPr>
          <a:xfrm>
            <a:off x="3695700" y="5270900"/>
            <a:ext cx="1663700" cy="1125566"/>
          </a:xfrm>
          <a:prstGeom prst="rect">
            <a:avLst/>
          </a:prstGeom>
          <a:no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t"/>
          <a:lstStyle/>
          <a:p>
            <a:endParaRPr lang="ko-KR" altLang="en-US" sz="1050" dirty="0">
              <a:solidFill>
                <a:schemeClr val="accent1"/>
              </a:solidFill>
            </a:endParaRPr>
          </a:p>
        </p:txBody>
      </p:sp>
      <p:sp>
        <p:nvSpPr>
          <p:cNvPr id="369" name="Rectangle 368"/>
          <p:cNvSpPr/>
          <p:nvPr/>
        </p:nvSpPr>
        <p:spPr>
          <a:xfrm>
            <a:off x="3668763" y="1811225"/>
            <a:ext cx="712737" cy="233476"/>
          </a:xfrm>
          <a:prstGeom prst="rect">
            <a:avLst/>
          </a:prstGeom>
          <a:ln w="9525">
            <a:solidFill>
              <a:srgbClr val="C00000"/>
            </a:solidFill>
            <a:prstDash val="dash"/>
            <a:tailEnd type="triangle"/>
          </a:ln>
          <a:effectLst>
            <a:outerShdw blurRad="50800" dist="38100" dir="2700000" algn="tl"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ko-KR" altLang="en-US" sz="700"/>
          </a:p>
        </p:txBody>
      </p:sp>
      <p:cxnSp>
        <p:nvCxnSpPr>
          <p:cNvPr id="340" name="Straight Arrow Connector 339"/>
          <p:cNvCxnSpPr>
            <a:stCxn id="278" idx="2"/>
          </p:cNvCxnSpPr>
          <p:nvPr/>
        </p:nvCxnSpPr>
        <p:spPr>
          <a:xfrm>
            <a:off x="2508531" y="4757197"/>
            <a:ext cx="1492405" cy="930689"/>
          </a:xfrm>
          <a:prstGeom prst="straightConnector1">
            <a:avLst/>
          </a:prstGeom>
          <a:ln w="9525">
            <a:solidFill>
              <a:srgbClr val="C00000"/>
            </a:solidFill>
            <a:prstDash val="dash"/>
            <a:tailEnd type="triangle"/>
          </a:ln>
          <a:effectLst>
            <a:outerShdw blurRad="50800" dist="38100" dir="2700000" algn="tl"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cxnSp>
        <p:nvCxnSpPr>
          <p:cNvPr id="351" name="Straight Arrow Connector 350"/>
          <p:cNvCxnSpPr>
            <a:stCxn id="334" idx="2"/>
          </p:cNvCxnSpPr>
          <p:nvPr/>
        </p:nvCxnSpPr>
        <p:spPr>
          <a:xfrm flipH="1">
            <a:off x="4881736" y="4968239"/>
            <a:ext cx="1440" cy="719647"/>
          </a:xfrm>
          <a:prstGeom prst="straightConnector1">
            <a:avLst/>
          </a:prstGeom>
          <a:ln w="9525">
            <a:solidFill>
              <a:srgbClr val="C00000"/>
            </a:solidFill>
            <a:prstDash val="dash"/>
            <a:tailEnd type="triangle"/>
          </a:ln>
          <a:effectLst>
            <a:outerShdw blurRad="50800" dist="38100" dir="2700000" algn="tl"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cxnSp>
        <p:nvCxnSpPr>
          <p:cNvPr id="363" name="Straight Arrow Connector 362"/>
          <p:cNvCxnSpPr>
            <a:stCxn id="160" idx="2"/>
          </p:cNvCxnSpPr>
          <p:nvPr/>
        </p:nvCxnSpPr>
        <p:spPr>
          <a:xfrm>
            <a:off x="3080356" y="4255237"/>
            <a:ext cx="920580" cy="1206226"/>
          </a:xfrm>
          <a:prstGeom prst="straightConnector1">
            <a:avLst/>
          </a:prstGeom>
          <a:ln w="9525">
            <a:solidFill>
              <a:srgbClr val="C00000"/>
            </a:solidFill>
            <a:prstDash val="dash"/>
            <a:tailEnd type="triangle"/>
          </a:ln>
          <a:effectLst>
            <a:outerShdw blurRad="50800" dist="38100" dir="2700000" algn="tl"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sp>
        <p:nvSpPr>
          <p:cNvPr id="371" name="Isosceles Triangle 370"/>
          <p:cNvSpPr/>
          <p:nvPr/>
        </p:nvSpPr>
        <p:spPr>
          <a:xfrm rot="5400000">
            <a:off x="3028499" y="3752933"/>
            <a:ext cx="5113337" cy="144297"/>
          </a:xfrm>
          <a:prstGeom prst="triangle">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ko-KR" altLang="en-US"/>
          </a:p>
        </p:txBody>
      </p:sp>
      <p:sp>
        <p:nvSpPr>
          <p:cNvPr id="310" name="Oval 309"/>
          <p:cNvSpPr/>
          <p:nvPr/>
        </p:nvSpPr>
        <p:spPr>
          <a:xfrm>
            <a:off x="2549782" y="1316583"/>
            <a:ext cx="144000" cy="1440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ko-KR" dirty="0"/>
              <a:t>1</a:t>
            </a:r>
            <a:endParaRPr lang="ko-KR" altLang="en-US" dirty="0"/>
          </a:p>
        </p:txBody>
      </p:sp>
      <p:sp>
        <p:nvSpPr>
          <p:cNvPr id="311" name="Oval 310"/>
          <p:cNvSpPr/>
          <p:nvPr/>
        </p:nvSpPr>
        <p:spPr>
          <a:xfrm>
            <a:off x="4582321" y="1316583"/>
            <a:ext cx="144000" cy="1440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ko-KR" dirty="0"/>
              <a:t>2</a:t>
            </a:r>
            <a:endParaRPr lang="ko-KR" altLang="en-US" dirty="0"/>
          </a:p>
        </p:txBody>
      </p:sp>
      <p:sp>
        <p:nvSpPr>
          <p:cNvPr id="322" name="Oval 321"/>
          <p:cNvSpPr/>
          <p:nvPr/>
        </p:nvSpPr>
        <p:spPr>
          <a:xfrm>
            <a:off x="2192577" y="1906044"/>
            <a:ext cx="144000" cy="1440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ko-KR" dirty="0"/>
              <a:t>3</a:t>
            </a:r>
            <a:endParaRPr lang="ko-KR" altLang="en-US" dirty="0"/>
          </a:p>
        </p:txBody>
      </p:sp>
      <p:sp>
        <p:nvSpPr>
          <p:cNvPr id="338" name="Oval 337"/>
          <p:cNvSpPr/>
          <p:nvPr/>
        </p:nvSpPr>
        <p:spPr>
          <a:xfrm>
            <a:off x="815193" y="5313323"/>
            <a:ext cx="144000" cy="1440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ko-KR" dirty="0"/>
              <a:t>7</a:t>
            </a:r>
            <a:endParaRPr lang="ko-KR" altLang="en-US" dirty="0"/>
          </a:p>
        </p:txBody>
      </p:sp>
      <p:sp>
        <p:nvSpPr>
          <p:cNvPr id="368" name="Oval 367"/>
          <p:cNvSpPr/>
          <p:nvPr/>
        </p:nvSpPr>
        <p:spPr>
          <a:xfrm>
            <a:off x="3748893" y="5313323"/>
            <a:ext cx="144000" cy="1440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ko-KR" dirty="0"/>
              <a:t>8</a:t>
            </a:r>
            <a:endParaRPr lang="ko-KR" altLang="en-US" dirty="0"/>
          </a:p>
        </p:txBody>
      </p:sp>
      <p:sp>
        <p:nvSpPr>
          <p:cNvPr id="370" name="Oval 369"/>
          <p:cNvSpPr/>
          <p:nvPr/>
        </p:nvSpPr>
        <p:spPr>
          <a:xfrm>
            <a:off x="3601235" y="1757742"/>
            <a:ext cx="144000" cy="1440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ko-KR" dirty="0"/>
              <a:t>4</a:t>
            </a:r>
            <a:endParaRPr lang="ko-KR" altLang="en-US" dirty="0"/>
          </a:p>
        </p:txBody>
      </p:sp>
      <p:sp>
        <p:nvSpPr>
          <p:cNvPr id="335" name="Oval 334"/>
          <p:cNvSpPr/>
          <p:nvPr/>
        </p:nvSpPr>
        <p:spPr>
          <a:xfrm>
            <a:off x="4423511" y="1979090"/>
            <a:ext cx="144000" cy="1440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ko-KR" dirty="0"/>
              <a:t>5</a:t>
            </a:r>
            <a:endParaRPr lang="ko-KR" altLang="en-US" dirty="0"/>
          </a:p>
        </p:txBody>
      </p:sp>
    </p:spTree>
    <p:extLst>
      <p:ext uri="{BB962C8B-B14F-4D97-AF65-F5344CB8AC3E}">
        <p14:creationId xmlns:p14="http://schemas.microsoft.com/office/powerpoint/2010/main" val="23185821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smtClean="0"/>
              <a:t>Security </a:t>
            </a:r>
            <a:r>
              <a:rPr lang="en-US" altLang="ko-KR" dirty="0"/>
              <a:t>Vertical</a:t>
            </a:r>
            <a:endParaRPr lang="en-US" dirty="0"/>
          </a:p>
        </p:txBody>
      </p:sp>
      <p:sp>
        <p:nvSpPr>
          <p:cNvPr id="3" name="Text Placeholder 2"/>
          <p:cNvSpPr>
            <a:spLocks noGrp="1"/>
          </p:cNvSpPr>
          <p:nvPr>
            <p:ph type="body" sz="quarter" idx="13"/>
          </p:nvPr>
        </p:nvSpPr>
        <p:spPr>
          <a:solidFill>
            <a:schemeClr val="bg1">
              <a:lumMod val="95000"/>
            </a:schemeClr>
          </a:solidFill>
          <a:ln>
            <a:noFill/>
          </a:ln>
          <a:effectLst>
            <a:outerShdw blurRad="50800" dist="38100" dir="2700000" algn="tl" rotWithShape="0">
              <a:prstClr val="black">
                <a:alpha val="40000"/>
              </a:prstClr>
            </a:outerShdw>
          </a:effectLst>
        </p:spPr>
        <p:txBody>
          <a:bodyPr vert="horz" lIns="72000" tIns="46800" rIns="72000" bIns="46800" rtlCol="0" anchor="t">
            <a:spAutoFit/>
          </a:bodyPr>
          <a:lstStyle/>
          <a:p>
            <a:pPr marL="0" indent="0">
              <a:buNone/>
            </a:pPr>
            <a:r>
              <a:rPr lang="en-US" altLang="ko-KR" dirty="0"/>
              <a:t>Audit and Compliance – Application Audit / Security Audit</a:t>
            </a:r>
          </a:p>
        </p:txBody>
      </p:sp>
      <p:sp>
        <p:nvSpPr>
          <p:cNvPr id="4" name="Slide Number Placeholder 3"/>
          <p:cNvSpPr>
            <a:spLocks noGrp="1"/>
          </p:cNvSpPr>
          <p:nvPr>
            <p:ph type="sldNum" sz="quarter" idx="4"/>
          </p:nvPr>
        </p:nvSpPr>
        <p:spPr/>
        <p:txBody>
          <a:bodyPr/>
          <a:lstStyle/>
          <a:p>
            <a:fld id="{3801209A-EBCB-4229-9A21-B7869465F47A}" type="slidenum">
              <a:rPr lang="en-US" altLang="ko-KR" smtClean="0"/>
              <a:pPr/>
              <a:t>49</a:t>
            </a:fld>
            <a:r>
              <a:rPr lang="en-US" altLang="ko-KR" smtClean="0"/>
              <a:t> </a:t>
            </a:r>
            <a:endParaRPr lang="ko-KR" altLang="en-US" dirty="0"/>
          </a:p>
        </p:txBody>
      </p:sp>
      <p:sp>
        <p:nvSpPr>
          <p:cNvPr id="5" name="Rectangle 4"/>
          <p:cNvSpPr/>
          <p:nvPr/>
        </p:nvSpPr>
        <p:spPr>
          <a:xfrm>
            <a:off x="6516914" y="2068013"/>
            <a:ext cx="2612800" cy="3701013"/>
          </a:xfrm>
          <a:prstGeom prst="rect">
            <a:avLst/>
          </a:prstGeom>
        </p:spPr>
        <p:txBody>
          <a:bodyPr wrap="square" lIns="0" tIns="0" rIns="0" bIns="0" anchor="ctr">
            <a:spAutoFit/>
          </a:bodyPr>
          <a:lstStyle/>
          <a:p>
            <a:pPr marL="228600" indent="-228600">
              <a:spcAft>
                <a:spcPts val="300"/>
              </a:spcAft>
              <a:buFont typeface="+mj-ea"/>
              <a:buAutoNum type="circleNumDbPlain"/>
            </a:pPr>
            <a:r>
              <a:rPr lang="en-US" altLang="ko-KR" sz="1200" dirty="0" smtClean="0">
                <a:solidFill>
                  <a:schemeClr val="tx1"/>
                </a:solidFill>
                <a:latin typeface="Arial" pitchFamily="34" charset="0"/>
                <a:cs typeface="Arial" pitchFamily="34" charset="0"/>
              </a:rPr>
              <a:t>Entity : </a:t>
            </a:r>
            <a:r>
              <a:rPr lang="en-US" altLang="ko-KR" sz="1200" b="0" dirty="0" smtClean="0">
                <a:solidFill>
                  <a:schemeClr val="tx1"/>
                </a:solidFill>
                <a:latin typeface="Arial" pitchFamily="34" charset="0"/>
                <a:cs typeface="Arial" pitchFamily="34" charset="0"/>
              </a:rPr>
              <a:t>Audit is executed at </a:t>
            </a:r>
            <a:r>
              <a:rPr lang="en-US" altLang="ko-KR" sz="1200" b="0" dirty="0">
                <a:solidFill>
                  <a:schemeClr val="tx1"/>
                </a:solidFill>
                <a:latin typeface="Arial" pitchFamily="34" charset="0"/>
                <a:cs typeface="Arial" pitchFamily="34" charset="0"/>
              </a:rPr>
              <a:t>the entity </a:t>
            </a:r>
            <a:r>
              <a:rPr lang="en-US" altLang="ko-KR" sz="1200" b="0" dirty="0" smtClean="0">
                <a:solidFill>
                  <a:schemeClr val="tx1"/>
                </a:solidFill>
                <a:latin typeface="Arial" pitchFamily="34" charset="0"/>
                <a:cs typeface="Arial" pitchFamily="34" charset="0"/>
              </a:rPr>
              <a:t>level</a:t>
            </a:r>
            <a:endParaRPr lang="ko-KR" altLang="ko-KR" sz="1200" b="0" dirty="0">
              <a:solidFill>
                <a:schemeClr val="tx1"/>
              </a:solidFill>
              <a:latin typeface="Arial" pitchFamily="34" charset="0"/>
              <a:cs typeface="Arial" pitchFamily="34" charset="0"/>
            </a:endParaRPr>
          </a:p>
          <a:p>
            <a:pPr marL="228600" indent="-228600">
              <a:spcAft>
                <a:spcPts val="300"/>
              </a:spcAft>
              <a:buFont typeface="+mj-ea"/>
              <a:buAutoNum type="circleNumDbPlain"/>
            </a:pPr>
            <a:r>
              <a:rPr lang="en-US" altLang="ko-KR" sz="1200" dirty="0">
                <a:solidFill>
                  <a:schemeClr val="tx1"/>
                </a:solidFill>
                <a:latin typeface="Arial" pitchFamily="34" charset="0"/>
                <a:cs typeface="Arial" pitchFamily="34" charset="0"/>
              </a:rPr>
              <a:t>TOC.CASE </a:t>
            </a:r>
            <a:r>
              <a:rPr lang="en-US" altLang="ko-KR" sz="1200" dirty="0" smtClean="0">
                <a:solidFill>
                  <a:schemeClr val="tx1"/>
                </a:solidFill>
                <a:latin typeface="Arial" pitchFamily="34" charset="0"/>
                <a:cs typeface="Arial" pitchFamily="34" charset="0"/>
              </a:rPr>
              <a:t>: </a:t>
            </a:r>
            <a:r>
              <a:rPr lang="en-US" altLang="ko-KR" sz="1200" b="0" dirty="0" smtClean="0">
                <a:solidFill>
                  <a:schemeClr val="tx1"/>
                </a:solidFill>
                <a:latin typeface="Arial" pitchFamily="34" charset="0"/>
                <a:cs typeface="Arial" pitchFamily="34" charset="0"/>
              </a:rPr>
              <a:t>Modifications </a:t>
            </a:r>
            <a:r>
              <a:rPr lang="en-US" altLang="ko-KR" sz="1200" b="0" dirty="0">
                <a:solidFill>
                  <a:schemeClr val="tx1"/>
                </a:solidFill>
                <a:latin typeface="Arial" pitchFamily="34" charset="0"/>
                <a:cs typeface="Arial" pitchFamily="34" charset="0"/>
              </a:rPr>
              <a:t>at the database level </a:t>
            </a:r>
            <a:r>
              <a:rPr lang="en-US" altLang="ko-KR" sz="1200" b="0" dirty="0" smtClean="0">
                <a:solidFill>
                  <a:schemeClr val="tx1"/>
                </a:solidFill>
                <a:latin typeface="Arial" pitchFamily="34" charset="0"/>
                <a:cs typeface="Arial" pitchFamily="34" charset="0"/>
              </a:rPr>
              <a:t>keeps trails of the user that was responsible for the modification</a:t>
            </a:r>
          </a:p>
          <a:p>
            <a:pPr marL="228600" indent="-228600">
              <a:spcAft>
                <a:spcPts val="300"/>
              </a:spcAft>
              <a:buFont typeface="+mj-ea"/>
              <a:buAutoNum type="circleNumDbPlain"/>
            </a:pPr>
            <a:r>
              <a:rPr lang="en-US" altLang="ko-KR" sz="1200" dirty="0" smtClean="0">
                <a:solidFill>
                  <a:schemeClr val="tx1"/>
                </a:solidFill>
                <a:latin typeface="Arial" pitchFamily="34" charset="0"/>
                <a:cs typeface="Arial" pitchFamily="34" charset="0"/>
              </a:rPr>
              <a:t>HOC.CASE</a:t>
            </a:r>
            <a:r>
              <a:rPr lang="en-US" altLang="ko-KR" sz="1200" dirty="0">
                <a:solidFill>
                  <a:schemeClr val="tx1"/>
                </a:solidFill>
                <a:latin typeface="Arial" pitchFamily="34" charset="0"/>
                <a:cs typeface="Arial" pitchFamily="34" charset="0"/>
              </a:rPr>
              <a:t> </a:t>
            </a:r>
            <a:r>
              <a:rPr lang="en-US" altLang="ko-KR" sz="1200" dirty="0" smtClean="0">
                <a:solidFill>
                  <a:schemeClr val="tx1"/>
                </a:solidFill>
                <a:latin typeface="Arial" pitchFamily="34" charset="0"/>
                <a:cs typeface="Arial" pitchFamily="34" charset="0"/>
              </a:rPr>
              <a:t>: </a:t>
            </a:r>
            <a:r>
              <a:rPr lang="en-US" altLang="ko-KR" sz="1200" b="0" dirty="0" smtClean="0">
                <a:solidFill>
                  <a:schemeClr val="tx1"/>
                </a:solidFill>
                <a:latin typeface="Arial" pitchFamily="34" charset="0"/>
                <a:cs typeface="Arial" pitchFamily="34" charset="0"/>
              </a:rPr>
              <a:t>logging of all the modifications as instance records. </a:t>
            </a:r>
            <a:r>
              <a:rPr lang="en-US" altLang="ko-KR" sz="1200" b="0" dirty="0">
                <a:solidFill>
                  <a:schemeClr val="tx1"/>
                </a:solidFill>
                <a:latin typeface="Arial" pitchFamily="34" charset="0"/>
                <a:cs typeface="Arial" pitchFamily="34" charset="0"/>
              </a:rPr>
              <a:t>Logging and auditing is done for all actions taken for the application security schema</a:t>
            </a:r>
            <a:endParaRPr lang="ko-KR" altLang="ko-KR" sz="1200" b="0" dirty="0">
              <a:solidFill>
                <a:schemeClr val="tx1"/>
              </a:solidFill>
              <a:latin typeface="Arial" pitchFamily="34" charset="0"/>
              <a:cs typeface="Arial" pitchFamily="34" charset="0"/>
            </a:endParaRPr>
          </a:p>
          <a:p>
            <a:pPr marL="304800" lvl="1" indent="-88900">
              <a:spcAft>
                <a:spcPts val="300"/>
              </a:spcAft>
              <a:buFontTx/>
              <a:buChar char="-"/>
            </a:pPr>
            <a:r>
              <a:rPr lang="en-US" altLang="ko-KR" sz="1200" b="0" dirty="0" smtClean="0">
                <a:solidFill>
                  <a:schemeClr val="tx1"/>
                </a:solidFill>
                <a:latin typeface="Arial" pitchFamily="34" charset="0"/>
                <a:cs typeface="Arial" pitchFamily="34" charset="0"/>
              </a:rPr>
              <a:t>Application : history table</a:t>
            </a:r>
          </a:p>
          <a:p>
            <a:pPr marL="304800" lvl="1" indent="-88900">
              <a:spcAft>
                <a:spcPts val="300"/>
              </a:spcAft>
              <a:buFontTx/>
              <a:buChar char="-"/>
            </a:pPr>
            <a:r>
              <a:rPr lang="en-US" altLang="ko-KR" sz="1200" b="0" dirty="0" smtClean="0">
                <a:solidFill>
                  <a:schemeClr val="tx1"/>
                </a:solidFill>
                <a:latin typeface="Arial" pitchFamily="34" charset="0"/>
                <a:cs typeface="Arial" pitchFamily="34" charset="0"/>
              </a:rPr>
              <a:t>Security : security change history (log-in, log-out, change)</a:t>
            </a:r>
          </a:p>
          <a:p>
            <a:pPr marL="228600" indent="-228600">
              <a:spcAft>
                <a:spcPts val="300"/>
              </a:spcAft>
              <a:buFont typeface="+mj-ea"/>
              <a:buAutoNum type="circleNumDbPlain"/>
            </a:pPr>
            <a:r>
              <a:rPr lang="en-US" altLang="ko-KR" sz="1200" dirty="0" smtClean="0">
                <a:solidFill>
                  <a:schemeClr val="tx1"/>
                </a:solidFill>
                <a:latin typeface="Arial" pitchFamily="34" charset="0"/>
                <a:cs typeface="Arial" pitchFamily="34" charset="0"/>
              </a:rPr>
              <a:t>History Recalling : </a:t>
            </a:r>
            <a:r>
              <a:rPr lang="en-US" altLang="ko-KR" sz="1200" b="0" dirty="0" smtClean="0">
                <a:solidFill>
                  <a:schemeClr val="tx1"/>
                </a:solidFill>
                <a:latin typeface="Arial" pitchFamily="34" charset="0"/>
                <a:cs typeface="Arial" pitchFamily="34" charset="0"/>
              </a:rPr>
              <a:t>enabled </a:t>
            </a:r>
            <a:r>
              <a:rPr lang="en-US" altLang="ko-KR" sz="1200" b="0" dirty="0">
                <a:solidFill>
                  <a:schemeClr val="tx1"/>
                </a:solidFill>
                <a:latin typeface="Arial" pitchFamily="34" charset="0"/>
                <a:cs typeface="Arial" pitchFamily="34" charset="0"/>
              </a:rPr>
              <a:t>at a click of a </a:t>
            </a:r>
            <a:r>
              <a:rPr lang="en-US" altLang="ko-KR" sz="1200" b="0" dirty="0" smtClean="0">
                <a:solidFill>
                  <a:schemeClr val="tx1"/>
                </a:solidFill>
                <a:latin typeface="Arial" pitchFamily="34" charset="0"/>
                <a:cs typeface="Arial" pitchFamily="34" charset="0"/>
              </a:rPr>
              <a:t>button to show </a:t>
            </a:r>
            <a:r>
              <a:rPr lang="en-US" altLang="ko-KR" sz="1200" b="0" dirty="0">
                <a:solidFill>
                  <a:schemeClr val="tx1"/>
                </a:solidFill>
                <a:latin typeface="Arial" pitchFamily="34" charset="0"/>
                <a:cs typeface="Arial" pitchFamily="34" charset="0"/>
              </a:rPr>
              <a:t>who created </a:t>
            </a:r>
            <a:r>
              <a:rPr lang="en-US" altLang="ko-KR" sz="1200" b="0" dirty="0" smtClean="0">
                <a:solidFill>
                  <a:schemeClr val="tx1"/>
                </a:solidFill>
                <a:latin typeface="Arial" pitchFamily="34" charset="0"/>
                <a:cs typeface="Arial" pitchFamily="34" charset="0"/>
              </a:rPr>
              <a:t>the case</a:t>
            </a:r>
            <a:r>
              <a:rPr lang="en-US" altLang="ko-KR" sz="1200" b="0" dirty="0">
                <a:solidFill>
                  <a:schemeClr val="tx1"/>
                </a:solidFill>
                <a:latin typeface="Arial" pitchFamily="34" charset="0"/>
                <a:cs typeface="Arial" pitchFamily="34" charset="0"/>
              </a:rPr>
              <a:t>, who modified it, who updated it, etc. for all deltas that are persisting to the </a:t>
            </a:r>
            <a:r>
              <a:rPr lang="en-US" altLang="ko-KR" sz="1200" b="0" dirty="0" smtClean="0">
                <a:solidFill>
                  <a:schemeClr val="tx1"/>
                </a:solidFill>
                <a:latin typeface="Arial" pitchFamily="34" charset="0"/>
                <a:cs typeface="Arial" pitchFamily="34" charset="0"/>
              </a:rPr>
              <a:t>case</a:t>
            </a:r>
            <a:endParaRPr lang="en-US" altLang="ko-KR" sz="1200" b="0" dirty="0">
              <a:solidFill>
                <a:schemeClr val="tx1"/>
              </a:solidFill>
              <a:latin typeface="Arial" pitchFamily="34" charset="0"/>
              <a:cs typeface="Arial" pitchFamily="34" charset="0"/>
            </a:endParaRPr>
          </a:p>
        </p:txBody>
      </p:sp>
      <p:pic>
        <p:nvPicPr>
          <p:cNvPr id="13" name="Picture 12"/>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862518" y="1328737"/>
            <a:ext cx="287256" cy="287256"/>
          </a:xfrm>
          <a:prstGeom prst="rect">
            <a:avLst/>
          </a:prstGeom>
          <a:noFill/>
        </p:spPr>
      </p:pic>
      <p:sp>
        <p:nvSpPr>
          <p:cNvPr id="16" name="Rectangle 15"/>
          <p:cNvSpPr/>
          <p:nvPr/>
        </p:nvSpPr>
        <p:spPr>
          <a:xfrm>
            <a:off x="1115319" y="1719176"/>
            <a:ext cx="738959" cy="260810"/>
          </a:xfrm>
          <a:prstGeom prst="rect">
            <a:avLst/>
          </a:prstGeom>
          <a:solidFill>
            <a:schemeClr val="bg1">
              <a:lumMod val="95000"/>
              <a:alpha val="50000"/>
            </a:schemeClr>
          </a:solidFill>
          <a:ln w="9525">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altLang="ko-KR" sz="1000" dirty="0" smtClean="0">
                <a:solidFill>
                  <a:schemeClr val="tx2"/>
                </a:solidFill>
              </a:rPr>
              <a:t>Hong Kong</a:t>
            </a:r>
            <a:endParaRPr lang="ko-KR" altLang="en-US" sz="1000" dirty="0">
              <a:solidFill>
                <a:schemeClr val="tx2"/>
              </a:solidFill>
            </a:endParaRPr>
          </a:p>
        </p:txBody>
      </p:sp>
      <p:cxnSp>
        <p:nvCxnSpPr>
          <p:cNvPr id="17" name="Elbow Connector 16"/>
          <p:cNvCxnSpPr>
            <a:stCxn id="13" idx="2"/>
            <a:endCxn id="16" idx="1"/>
          </p:cNvCxnSpPr>
          <p:nvPr/>
        </p:nvCxnSpPr>
        <p:spPr>
          <a:xfrm rot="16200000" flipH="1">
            <a:off x="943938" y="1678200"/>
            <a:ext cx="233588" cy="109173"/>
          </a:xfrm>
          <a:prstGeom prst="bentConnector2">
            <a:avLst/>
          </a:prstGeom>
          <a:solidFill>
            <a:schemeClr val="accent1">
              <a:lumMod val="20000"/>
              <a:lumOff val="80000"/>
              <a:alpha val="50000"/>
            </a:schemeClr>
          </a:solidFill>
          <a:ln w="9525">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18" name="Elbow Connector 17"/>
          <p:cNvCxnSpPr>
            <a:stCxn id="16" idx="2"/>
            <a:endCxn id="14" idx="1"/>
          </p:cNvCxnSpPr>
          <p:nvPr/>
        </p:nvCxnSpPr>
        <p:spPr>
          <a:xfrm rot="16200000" flipH="1">
            <a:off x="1335603" y="2129181"/>
            <a:ext cx="822967" cy="524575"/>
          </a:xfrm>
          <a:prstGeom prst="bentConnector2">
            <a:avLst/>
          </a:prstGeom>
          <a:solidFill>
            <a:schemeClr val="accent1">
              <a:lumMod val="20000"/>
              <a:lumOff val="80000"/>
              <a:alpha val="50000"/>
            </a:schemeClr>
          </a:solidFill>
          <a:ln w="9525">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19" name="Elbow Connector 18"/>
          <p:cNvCxnSpPr>
            <a:stCxn id="16" idx="2"/>
            <a:endCxn id="87" idx="1"/>
          </p:cNvCxnSpPr>
          <p:nvPr/>
        </p:nvCxnSpPr>
        <p:spPr>
          <a:xfrm rot="16200000" flipH="1">
            <a:off x="181717" y="3283067"/>
            <a:ext cx="3130739" cy="524575"/>
          </a:xfrm>
          <a:prstGeom prst="bentConnector2">
            <a:avLst/>
          </a:prstGeom>
          <a:solidFill>
            <a:schemeClr val="accent1">
              <a:lumMod val="20000"/>
              <a:lumOff val="80000"/>
              <a:alpha val="50000"/>
            </a:schemeClr>
          </a:solidFill>
          <a:ln w="9525">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sp>
        <p:nvSpPr>
          <p:cNvPr id="20" name="Rectangle 19"/>
          <p:cNvSpPr/>
          <p:nvPr/>
        </p:nvSpPr>
        <p:spPr>
          <a:xfrm>
            <a:off x="1134033" y="6019482"/>
            <a:ext cx="738959" cy="260810"/>
          </a:xfrm>
          <a:prstGeom prst="rect">
            <a:avLst/>
          </a:prstGeom>
          <a:solidFill>
            <a:schemeClr val="bg1">
              <a:lumMod val="95000"/>
              <a:alpha val="50000"/>
            </a:schemeClr>
          </a:solidFill>
          <a:ln w="9525">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altLang="ko-KR" sz="1000" dirty="0" smtClean="0">
                <a:solidFill>
                  <a:schemeClr val="tx2"/>
                </a:solidFill>
              </a:rPr>
              <a:t>…</a:t>
            </a:r>
            <a:endParaRPr lang="ko-KR" altLang="en-US" sz="1000" dirty="0">
              <a:solidFill>
                <a:schemeClr val="tx2"/>
              </a:solidFill>
            </a:endParaRPr>
          </a:p>
        </p:txBody>
      </p:sp>
      <p:cxnSp>
        <p:nvCxnSpPr>
          <p:cNvPr id="21" name="Elbow Connector 20"/>
          <p:cNvCxnSpPr>
            <a:stCxn id="13" idx="2"/>
            <a:endCxn id="20" idx="1"/>
          </p:cNvCxnSpPr>
          <p:nvPr/>
        </p:nvCxnSpPr>
        <p:spPr>
          <a:xfrm rot="16200000" flipH="1">
            <a:off x="-1196858" y="3818996"/>
            <a:ext cx="4533894" cy="127887"/>
          </a:xfrm>
          <a:prstGeom prst="bentConnector2">
            <a:avLst/>
          </a:prstGeom>
          <a:solidFill>
            <a:schemeClr val="accent1">
              <a:lumMod val="20000"/>
              <a:lumOff val="80000"/>
              <a:alpha val="50000"/>
            </a:schemeClr>
          </a:solidFill>
          <a:ln w="9525">
            <a:solidFill>
              <a:schemeClr val="bg1">
                <a:lumMod val="50000"/>
              </a:schemeClr>
            </a:solidFill>
          </a:ln>
          <a:effectLst/>
        </p:spPr>
        <p:style>
          <a:lnRef idx="2">
            <a:schemeClr val="accent1"/>
          </a:lnRef>
          <a:fillRef idx="0">
            <a:schemeClr val="accent1"/>
          </a:fillRef>
          <a:effectRef idx="1">
            <a:schemeClr val="accent1"/>
          </a:effectRef>
          <a:fontRef idx="minor">
            <a:schemeClr val="tx1"/>
          </a:fontRef>
        </p:style>
      </p:cxnSp>
      <p:cxnSp>
        <p:nvCxnSpPr>
          <p:cNvPr id="59" name="Straight Connector 58"/>
          <p:cNvCxnSpPr/>
          <p:nvPr/>
        </p:nvCxnSpPr>
        <p:spPr>
          <a:xfrm>
            <a:off x="2009373" y="3941848"/>
            <a:ext cx="4217257"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60" name="Oval 59"/>
          <p:cNvSpPr/>
          <p:nvPr/>
        </p:nvSpPr>
        <p:spPr>
          <a:xfrm>
            <a:off x="2063604" y="3869848"/>
            <a:ext cx="144000" cy="1440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ko-KR" dirty="0"/>
              <a:t>1</a:t>
            </a:r>
            <a:endParaRPr lang="ko-KR" altLang="en-US" dirty="0"/>
          </a:p>
        </p:txBody>
      </p:sp>
      <p:grpSp>
        <p:nvGrpSpPr>
          <p:cNvPr id="6" name="Group 5"/>
          <p:cNvGrpSpPr/>
          <p:nvPr/>
        </p:nvGrpSpPr>
        <p:grpSpPr>
          <a:xfrm>
            <a:off x="2009374" y="1748079"/>
            <a:ext cx="4217256" cy="1959402"/>
            <a:chOff x="2009374" y="1748079"/>
            <a:chExt cx="4217256" cy="1959402"/>
          </a:xfrm>
        </p:grpSpPr>
        <p:sp>
          <p:nvSpPr>
            <p:cNvPr id="14" name="Rectangle 13"/>
            <p:cNvSpPr/>
            <p:nvPr/>
          </p:nvSpPr>
          <p:spPr>
            <a:xfrm>
              <a:off x="2009374" y="1898424"/>
              <a:ext cx="4217256" cy="1809057"/>
            </a:xfrm>
            <a:prstGeom prst="rect">
              <a:avLst/>
            </a:prstGeom>
            <a:solidFill>
              <a:schemeClr val="bg1">
                <a:lumMod val="95000"/>
                <a:alpha val="50000"/>
              </a:schemeClr>
            </a:solidFill>
            <a:ln w="9525">
              <a:solidFill>
                <a:schemeClr val="bg1">
                  <a:lumMod val="50000"/>
                </a:schemeClr>
              </a:solidFill>
              <a:prstDash val="dash"/>
            </a:ln>
            <a:effectLst/>
          </p:spPr>
          <p:style>
            <a:lnRef idx="1">
              <a:schemeClr val="accent1"/>
            </a:lnRef>
            <a:fillRef idx="3">
              <a:schemeClr val="accent1"/>
            </a:fillRef>
            <a:effectRef idx="2">
              <a:schemeClr val="accent1"/>
            </a:effectRef>
            <a:fontRef idx="minor">
              <a:schemeClr val="lt1"/>
            </a:fontRef>
          </p:style>
          <p:txBody>
            <a:bodyPr lIns="72000" tIns="36000" rIns="72000" bIns="36000" rtlCol="0" anchor="t"/>
            <a:lstStyle/>
            <a:p>
              <a:r>
                <a:rPr lang="en-US" altLang="ko-KR" sz="1000" dirty="0" smtClean="0">
                  <a:solidFill>
                    <a:schemeClr val="tx2"/>
                  </a:solidFill>
                </a:rPr>
                <a:t>Group</a:t>
              </a:r>
              <a:endParaRPr lang="ko-KR" altLang="en-US" sz="1000" dirty="0">
                <a:solidFill>
                  <a:schemeClr val="tx2"/>
                </a:solidFill>
              </a:endParaRPr>
            </a:p>
          </p:txBody>
        </p:sp>
        <p:sp>
          <p:nvSpPr>
            <p:cNvPr id="10" name="Flowchart: Magnetic Disk 9"/>
            <p:cNvSpPr/>
            <p:nvPr/>
          </p:nvSpPr>
          <p:spPr>
            <a:xfrm>
              <a:off x="2151932" y="2874316"/>
              <a:ext cx="1026425" cy="772480"/>
            </a:xfrm>
            <a:prstGeom prst="flowChartMagneticDisk">
              <a:avLst/>
            </a:prstGeom>
            <a:solidFill>
              <a:schemeClr val="accent3">
                <a:lumMod val="20000"/>
                <a:lumOff val="80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ko-KR" sz="1000">
                  <a:solidFill>
                    <a:schemeClr val="tx1"/>
                  </a:solidFill>
                  <a:latin typeface="Arial" pitchFamily="34" charset="0"/>
                  <a:cs typeface="Arial" pitchFamily="34" charset="0"/>
                </a:rPr>
                <a:t>Security</a:t>
              </a:r>
              <a:endParaRPr lang="ko-KR" altLang="en-US" sz="1000" dirty="0">
                <a:solidFill>
                  <a:schemeClr val="tx1"/>
                </a:solidFill>
                <a:latin typeface="Arial" pitchFamily="34" charset="0"/>
                <a:cs typeface="Arial" pitchFamily="34" charset="0"/>
              </a:endParaRPr>
            </a:p>
          </p:txBody>
        </p:sp>
        <p:sp>
          <p:nvSpPr>
            <p:cNvPr id="9" name="Flowchart: Magnetic Disk 8"/>
            <p:cNvSpPr/>
            <p:nvPr/>
          </p:nvSpPr>
          <p:spPr>
            <a:xfrm>
              <a:off x="2151932" y="2173920"/>
              <a:ext cx="1026425" cy="772480"/>
            </a:xfrm>
            <a:prstGeom prst="flowChartMagneticDisk">
              <a:avLst/>
            </a:prstGeom>
            <a:solidFill>
              <a:schemeClr val="bg1">
                <a:lumMod val="95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ko-KR" sz="1000">
                  <a:solidFill>
                    <a:schemeClr val="tx1"/>
                  </a:solidFill>
                  <a:latin typeface="Arial" pitchFamily="34" charset="0"/>
                  <a:cs typeface="Arial" pitchFamily="34" charset="0"/>
                </a:rPr>
                <a:t>Application</a:t>
              </a:r>
              <a:endParaRPr lang="ko-KR" altLang="en-US" sz="1000" dirty="0">
                <a:solidFill>
                  <a:schemeClr val="tx1"/>
                </a:solidFill>
                <a:latin typeface="Arial" pitchFamily="34" charset="0"/>
                <a:cs typeface="Arial" pitchFamily="34" charset="0"/>
              </a:endParaRPr>
            </a:p>
          </p:txBody>
        </p:sp>
        <p:grpSp>
          <p:nvGrpSpPr>
            <p:cNvPr id="34" name="Group 33"/>
            <p:cNvGrpSpPr/>
            <p:nvPr/>
          </p:nvGrpSpPr>
          <p:grpSpPr>
            <a:xfrm>
              <a:off x="2569271" y="1751705"/>
              <a:ext cx="191745" cy="214800"/>
              <a:chOff x="1238531" y="2206815"/>
              <a:chExt cx="191745" cy="214800"/>
            </a:xfrm>
          </p:grpSpPr>
          <p:sp>
            <p:nvSpPr>
              <p:cNvPr id="35" name="Isosceles Triangle 34"/>
              <p:cNvSpPr/>
              <p:nvPr/>
            </p:nvSpPr>
            <p:spPr>
              <a:xfrm>
                <a:off x="1238531" y="2267644"/>
                <a:ext cx="191745" cy="153971"/>
              </a:xfrm>
              <a:prstGeom prst="triangle">
                <a:avLst/>
              </a:prstGeom>
              <a:solidFill>
                <a:schemeClr val="tx1"/>
              </a:solidFill>
              <a:ln w="1270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ko-KR" altLang="en-US"/>
              </a:p>
            </p:txBody>
          </p:sp>
          <p:sp>
            <p:nvSpPr>
              <p:cNvPr id="36" name="Oval 35"/>
              <p:cNvSpPr/>
              <p:nvPr/>
            </p:nvSpPr>
            <p:spPr>
              <a:xfrm>
                <a:off x="1279548" y="2206815"/>
                <a:ext cx="109710" cy="109710"/>
              </a:xfrm>
              <a:prstGeom prst="ellipse">
                <a:avLst/>
              </a:prstGeom>
              <a:solidFill>
                <a:schemeClr val="tx1"/>
              </a:solidFill>
              <a:ln w="12700">
                <a:solidFill>
                  <a:schemeClr val="bg1"/>
                </a:solidFill>
              </a:ln>
            </p:spPr>
            <p:style>
              <a:lnRef idx="2">
                <a:schemeClr val="accent1"/>
              </a:lnRef>
              <a:fillRef idx="1">
                <a:schemeClr val="lt1"/>
              </a:fillRef>
              <a:effectRef idx="0">
                <a:schemeClr val="accent1"/>
              </a:effectRef>
              <a:fontRef idx="minor">
                <a:schemeClr val="dk1"/>
              </a:fontRef>
            </p:style>
            <p:txBody>
              <a:bodyPr wrap="none" lIns="180000" tIns="0" rIns="0" bIns="0" rtlCol="0" anchor="ctr"/>
              <a:lstStyle/>
              <a:p>
                <a:r>
                  <a:rPr lang="en-US" altLang="ko-KR" b="0" dirty="0" smtClean="0">
                    <a:solidFill>
                      <a:schemeClr val="accent1"/>
                    </a:solidFill>
                    <a:cs typeface="Arial" pitchFamily="34" charset="0"/>
                  </a:rPr>
                  <a:t>User A</a:t>
                </a:r>
                <a:endParaRPr lang="en-US" altLang="ko-KR" b="0" dirty="0">
                  <a:solidFill>
                    <a:schemeClr val="accent1"/>
                  </a:solidFill>
                  <a:cs typeface="Arial" pitchFamily="34" charset="0"/>
                </a:endParaRPr>
              </a:p>
            </p:txBody>
          </p:sp>
        </p:grpSp>
        <p:cxnSp>
          <p:nvCxnSpPr>
            <p:cNvPr id="43" name="Straight Arrow Connector 42"/>
            <p:cNvCxnSpPr>
              <a:stCxn id="35" idx="3"/>
            </p:cNvCxnSpPr>
            <p:nvPr/>
          </p:nvCxnSpPr>
          <p:spPr>
            <a:xfrm flipH="1">
              <a:off x="2665143" y="1966505"/>
              <a:ext cx="1" cy="324000"/>
            </a:xfrm>
            <a:prstGeom prst="straightConnector1">
              <a:avLst/>
            </a:prstGeom>
            <a:ln w="9525">
              <a:solidFill>
                <a:srgbClr val="C00000"/>
              </a:solidFill>
              <a:prstDash val="dash"/>
              <a:tailEnd type="triangle"/>
            </a:ln>
            <a:effectLst>
              <a:outerShdw blurRad="50800" dist="38100" dir="2700000" algn="tl"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cxnSp>
          <p:nvCxnSpPr>
            <p:cNvPr id="47" name="Straight Arrow Connector 46"/>
            <p:cNvCxnSpPr>
              <a:stCxn id="35" idx="3"/>
            </p:cNvCxnSpPr>
            <p:nvPr/>
          </p:nvCxnSpPr>
          <p:spPr>
            <a:xfrm>
              <a:off x="2665144" y="1966505"/>
              <a:ext cx="0" cy="1096009"/>
            </a:xfrm>
            <a:prstGeom prst="straightConnector1">
              <a:avLst/>
            </a:prstGeom>
            <a:ln w="9525">
              <a:solidFill>
                <a:srgbClr val="C00000"/>
              </a:solidFill>
              <a:prstDash val="dash"/>
              <a:tailEnd type="triangle"/>
            </a:ln>
            <a:effectLst>
              <a:outerShdw blurRad="50800" dist="38100" dir="2700000" algn="tl"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sp>
          <p:nvSpPr>
            <p:cNvPr id="52" name="Rectangle 51"/>
            <p:cNvSpPr/>
            <p:nvPr/>
          </p:nvSpPr>
          <p:spPr>
            <a:xfrm>
              <a:off x="3402725" y="2324100"/>
              <a:ext cx="1054100" cy="550216"/>
            </a:xfrm>
            <a:prstGeom prst="rect">
              <a:avLst/>
            </a:prstGeom>
            <a:solidFill>
              <a:schemeClr val="accent1"/>
            </a:solidFill>
            <a:ln>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altLang="ko-KR" sz="700" dirty="0" smtClean="0"/>
                <a:t>TOC.CASE</a:t>
              </a:r>
              <a:endParaRPr lang="en-US" altLang="ko-KR" sz="700" dirty="0"/>
            </a:p>
            <a:p>
              <a:pPr marL="87313" indent="-87313">
                <a:buAutoNum type="arabicPeriod"/>
              </a:pPr>
              <a:r>
                <a:rPr lang="en-US" altLang="ko-KR" sz="700" dirty="0"/>
                <a:t>….</a:t>
              </a:r>
            </a:p>
            <a:p>
              <a:pPr marL="87313" indent="-87313">
                <a:buAutoNum type="arabicPeriod"/>
              </a:pPr>
              <a:r>
                <a:rPr lang="en-US" altLang="ko-KR" sz="700" dirty="0"/>
                <a:t>….</a:t>
              </a:r>
            </a:p>
            <a:p>
              <a:pPr marL="87313" indent="-87313">
                <a:buAutoNum type="arabicPeriod"/>
              </a:pPr>
              <a:r>
                <a:rPr lang="en-US" altLang="ko-KR" sz="700" dirty="0"/>
                <a:t>…</a:t>
              </a:r>
              <a:endParaRPr lang="ko-KR" altLang="en-US" sz="700" dirty="0"/>
            </a:p>
          </p:txBody>
        </p:sp>
        <p:sp>
          <p:nvSpPr>
            <p:cNvPr id="53" name="Rectangle 52"/>
            <p:cNvSpPr/>
            <p:nvPr/>
          </p:nvSpPr>
          <p:spPr>
            <a:xfrm>
              <a:off x="3402725" y="3023438"/>
              <a:ext cx="1054100" cy="550216"/>
            </a:xfrm>
            <a:prstGeom prst="rect">
              <a:avLst/>
            </a:prstGeom>
            <a:solidFill>
              <a:schemeClr val="accent3"/>
            </a:solidFill>
            <a:ln>
              <a:solidFill>
                <a:schemeClr val="accent5"/>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altLang="ko-KR" sz="800" dirty="0"/>
                <a:t>TOC.CASE</a:t>
              </a:r>
            </a:p>
            <a:p>
              <a:pPr marL="87313" indent="-87313">
                <a:buAutoNum type="arabicPeriod"/>
              </a:pPr>
              <a:r>
                <a:rPr lang="en-US" altLang="ko-KR" sz="800" dirty="0"/>
                <a:t>….</a:t>
              </a:r>
            </a:p>
            <a:p>
              <a:pPr marL="87313" indent="-87313">
                <a:buAutoNum type="arabicPeriod"/>
              </a:pPr>
              <a:r>
                <a:rPr lang="en-US" altLang="ko-KR" sz="800" dirty="0"/>
                <a:t>….</a:t>
              </a:r>
            </a:p>
            <a:p>
              <a:pPr marL="87313" indent="-87313">
                <a:buAutoNum type="arabicPeriod"/>
              </a:pPr>
              <a:r>
                <a:rPr lang="en-US" altLang="ko-KR" sz="800" dirty="0"/>
                <a:t>…</a:t>
              </a:r>
              <a:endParaRPr lang="ko-KR" altLang="en-US" sz="800" dirty="0"/>
            </a:p>
          </p:txBody>
        </p:sp>
        <p:sp>
          <p:nvSpPr>
            <p:cNvPr id="74" name="Right Arrow 73"/>
            <p:cNvSpPr/>
            <p:nvPr/>
          </p:nvSpPr>
          <p:spPr>
            <a:xfrm>
              <a:off x="3215415" y="2393466"/>
              <a:ext cx="230686" cy="411484"/>
            </a:xfrm>
            <a:prstGeom prst="rightArrow">
              <a:avLst/>
            </a:prstGeom>
            <a:solidFill>
              <a:schemeClr val="bg1"/>
            </a:solidFill>
            <a:ln>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ko-KR" altLang="en-US"/>
            </a:p>
          </p:txBody>
        </p:sp>
        <p:sp>
          <p:nvSpPr>
            <p:cNvPr id="75" name="Right Arrow 74"/>
            <p:cNvSpPr/>
            <p:nvPr/>
          </p:nvSpPr>
          <p:spPr>
            <a:xfrm>
              <a:off x="3215415" y="3092804"/>
              <a:ext cx="230686" cy="411484"/>
            </a:xfrm>
            <a:prstGeom prst="rightArrow">
              <a:avLst/>
            </a:prstGeom>
            <a:solidFill>
              <a:schemeClr val="bg1"/>
            </a:solidFill>
            <a:ln>
              <a:solidFill>
                <a:schemeClr val="accent5"/>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ko-KR" altLang="en-US"/>
            </a:p>
          </p:txBody>
        </p:sp>
        <p:sp>
          <p:nvSpPr>
            <p:cNvPr id="78" name="Rectangle 77"/>
            <p:cNvSpPr/>
            <p:nvPr/>
          </p:nvSpPr>
          <p:spPr>
            <a:xfrm>
              <a:off x="4600759" y="2324100"/>
              <a:ext cx="1054100" cy="550216"/>
            </a:xfrm>
            <a:prstGeom prst="rect">
              <a:avLst/>
            </a:prstGeom>
            <a:solidFill>
              <a:schemeClr val="accent1"/>
            </a:solidFill>
            <a:ln>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t"/>
            <a:lstStyle/>
            <a:p>
              <a:r>
                <a:rPr lang="en-US" altLang="ko-KR" sz="600" dirty="0" smtClean="0"/>
                <a:t>HOC.CASE</a:t>
              </a:r>
            </a:p>
            <a:p>
              <a:pPr marL="87313" indent="-87313">
                <a:buAutoNum type="arabicPeriod"/>
              </a:pPr>
              <a:r>
                <a:rPr lang="en-US" altLang="ko-KR" sz="600" dirty="0" smtClean="0"/>
                <a:t>….</a:t>
              </a:r>
            </a:p>
            <a:p>
              <a:pPr marL="87313" indent="-87313">
                <a:buAutoNum type="arabicPeriod"/>
              </a:pPr>
              <a:r>
                <a:rPr lang="en-US" altLang="ko-KR" sz="600" dirty="0" smtClean="0"/>
                <a:t>….</a:t>
              </a:r>
            </a:p>
            <a:p>
              <a:pPr marL="87313" indent="-87313">
                <a:buAutoNum type="arabicPeriod"/>
              </a:pPr>
              <a:r>
                <a:rPr lang="en-US" altLang="ko-KR" sz="600" dirty="0" smtClean="0"/>
                <a:t>…</a:t>
              </a:r>
              <a:endParaRPr lang="ko-KR" altLang="en-US" sz="600" dirty="0"/>
            </a:p>
          </p:txBody>
        </p:sp>
        <p:sp>
          <p:nvSpPr>
            <p:cNvPr id="79" name="Rectangle 78"/>
            <p:cNvSpPr/>
            <p:nvPr/>
          </p:nvSpPr>
          <p:spPr>
            <a:xfrm>
              <a:off x="4600759" y="3023438"/>
              <a:ext cx="1054100" cy="550216"/>
            </a:xfrm>
            <a:prstGeom prst="rect">
              <a:avLst/>
            </a:prstGeom>
            <a:solidFill>
              <a:schemeClr val="accent3"/>
            </a:solidFill>
            <a:ln>
              <a:solidFill>
                <a:schemeClr val="accent5"/>
              </a:solidFill>
            </a:ln>
            <a:effectLst/>
          </p:spPr>
          <p:style>
            <a:lnRef idx="1">
              <a:schemeClr val="accent1"/>
            </a:lnRef>
            <a:fillRef idx="3">
              <a:schemeClr val="accent1"/>
            </a:fillRef>
            <a:effectRef idx="2">
              <a:schemeClr val="accent1"/>
            </a:effectRef>
            <a:fontRef idx="minor">
              <a:schemeClr val="lt1"/>
            </a:fontRef>
          </p:style>
          <p:txBody>
            <a:bodyPr rtlCol="0" anchor="t"/>
            <a:lstStyle/>
            <a:p>
              <a:r>
                <a:rPr lang="en-US" altLang="ko-KR" sz="700" dirty="0"/>
                <a:t>HOC.CASE</a:t>
              </a:r>
            </a:p>
            <a:p>
              <a:pPr marL="87313" indent="-87313">
                <a:buAutoNum type="arabicPeriod"/>
              </a:pPr>
              <a:r>
                <a:rPr lang="en-US" altLang="ko-KR" sz="700" dirty="0"/>
                <a:t>….</a:t>
              </a:r>
            </a:p>
            <a:p>
              <a:pPr marL="87313" indent="-87313">
                <a:buAutoNum type="arabicPeriod"/>
              </a:pPr>
              <a:r>
                <a:rPr lang="en-US" altLang="ko-KR" sz="700" dirty="0"/>
                <a:t>….</a:t>
              </a:r>
            </a:p>
            <a:p>
              <a:pPr marL="87313" indent="-87313">
                <a:buAutoNum type="arabicPeriod"/>
              </a:pPr>
              <a:r>
                <a:rPr lang="en-US" altLang="ko-KR" sz="700" dirty="0"/>
                <a:t>…</a:t>
              </a:r>
              <a:endParaRPr lang="ko-KR" altLang="en-US" sz="700" dirty="0"/>
            </a:p>
          </p:txBody>
        </p:sp>
        <p:sp>
          <p:nvSpPr>
            <p:cNvPr id="82" name="Right Arrow 81"/>
            <p:cNvSpPr/>
            <p:nvPr/>
          </p:nvSpPr>
          <p:spPr>
            <a:xfrm>
              <a:off x="4413449" y="2393466"/>
              <a:ext cx="230686" cy="411484"/>
            </a:xfrm>
            <a:prstGeom prst="rightArrow">
              <a:avLst/>
            </a:prstGeom>
            <a:solidFill>
              <a:schemeClr val="bg1"/>
            </a:solidFill>
            <a:ln>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ko-KR" altLang="en-US"/>
            </a:p>
          </p:txBody>
        </p:sp>
        <p:sp>
          <p:nvSpPr>
            <p:cNvPr id="83" name="Right Arrow 82"/>
            <p:cNvSpPr/>
            <p:nvPr/>
          </p:nvSpPr>
          <p:spPr>
            <a:xfrm>
              <a:off x="4413449" y="3092804"/>
              <a:ext cx="230686" cy="411484"/>
            </a:xfrm>
            <a:prstGeom prst="rightArrow">
              <a:avLst/>
            </a:prstGeom>
            <a:solidFill>
              <a:schemeClr val="bg1"/>
            </a:solidFill>
            <a:ln>
              <a:solidFill>
                <a:schemeClr val="accent5"/>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ko-KR" altLang="en-US"/>
            </a:p>
          </p:txBody>
        </p:sp>
        <p:grpSp>
          <p:nvGrpSpPr>
            <p:cNvPr id="88" name="Group 87"/>
            <p:cNvGrpSpPr/>
            <p:nvPr/>
          </p:nvGrpSpPr>
          <p:grpSpPr>
            <a:xfrm>
              <a:off x="5791442" y="1748079"/>
              <a:ext cx="191745" cy="214800"/>
              <a:chOff x="1238531" y="2206815"/>
              <a:chExt cx="191745" cy="214800"/>
            </a:xfrm>
          </p:grpSpPr>
          <p:sp>
            <p:nvSpPr>
              <p:cNvPr id="89" name="Isosceles Triangle 88"/>
              <p:cNvSpPr/>
              <p:nvPr/>
            </p:nvSpPr>
            <p:spPr>
              <a:xfrm>
                <a:off x="1238531" y="2267644"/>
                <a:ext cx="191745" cy="153971"/>
              </a:xfrm>
              <a:prstGeom prst="triangle">
                <a:avLst/>
              </a:prstGeom>
              <a:solidFill>
                <a:schemeClr val="tx1"/>
              </a:solidFill>
              <a:ln w="1270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ko-KR" altLang="en-US"/>
              </a:p>
            </p:txBody>
          </p:sp>
          <p:sp>
            <p:nvSpPr>
              <p:cNvPr id="90" name="Oval 89"/>
              <p:cNvSpPr/>
              <p:nvPr/>
            </p:nvSpPr>
            <p:spPr>
              <a:xfrm>
                <a:off x="1279548" y="2206815"/>
                <a:ext cx="109710" cy="109710"/>
              </a:xfrm>
              <a:prstGeom prst="ellipse">
                <a:avLst/>
              </a:prstGeom>
              <a:solidFill>
                <a:schemeClr val="tx1"/>
              </a:solidFill>
              <a:ln w="12700">
                <a:solidFill>
                  <a:schemeClr val="bg1"/>
                </a:solidFill>
              </a:ln>
            </p:spPr>
            <p:style>
              <a:lnRef idx="2">
                <a:schemeClr val="accent1"/>
              </a:lnRef>
              <a:fillRef idx="1">
                <a:schemeClr val="lt1"/>
              </a:fillRef>
              <a:effectRef idx="0">
                <a:schemeClr val="accent1"/>
              </a:effectRef>
              <a:fontRef idx="minor">
                <a:schemeClr val="dk1"/>
              </a:fontRef>
            </p:style>
            <p:txBody>
              <a:bodyPr wrap="none" lIns="180000" tIns="0" rIns="0" bIns="0" rtlCol="0" anchor="ctr"/>
              <a:lstStyle/>
              <a:p>
                <a:r>
                  <a:rPr lang="en-US" altLang="ko-KR" b="0" dirty="0" smtClean="0">
                    <a:solidFill>
                      <a:schemeClr val="accent1"/>
                    </a:solidFill>
                    <a:cs typeface="Arial" pitchFamily="34" charset="0"/>
                  </a:rPr>
                  <a:t>User B</a:t>
                </a:r>
                <a:endParaRPr lang="en-US" altLang="ko-KR" b="0" dirty="0">
                  <a:solidFill>
                    <a:schemeClr val="accent1"/>
                  </a:solidFill>
                  <a:cs typeface="Arial" pitchFamily="34" charset="0"/>
                </a:endParaRPr>
              </a:p>
            </p:txBody>
          </p:sp>
        </p:grpSp>
        <p:cxnSp>
          <p:nvCxnSpPr>
            <p:cNvPr id="97" name="Straight Arrow Connector 96"/>
            <p:cNvCxnSpPr>
              <a:stCxn id="78" idx="3"/>
              <a:endCxn id="89" idx="3"/>
            </p:cNvCxnSpPr>
            <p:nvPr/>
          </p:nvCxnSpPr>
          <p:spPr>
            <a:xfrm flipV="1">
              <a:off x="5654859" y="1962879"/>
              <a:ext cx="232456" cy="636329"/>
            </a:xfrm>
            <a:prstGeom prst="curvedConnector2">
              <a:avLst/>
            </a:prstGeom>
            <a:ln w="9525">
              <a:solidFill>
                <a:srgbClr val="C00000"/>
              </a:solidFill>
              <a:prstDash val="dash"/>
              <a:tailEnd type="triangle"/>
            </a:ln>
            <a:effectLst>
              <a:outerShdw blurRad="50800" dist="38100" dir="2700000" algn="tl"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cxnSp>
          <p:nvCxnSpPr>
            <p:cNvPr id="100" name="Straight Arrow Connector 96"/>
            <p:cNvCxnSpPr>
              <a:stCxn id="79" idx="3"/>
              <a:endCxn id="89" idx="3"/>
            </p:cNvCxnSpPr>
            <p:nvPr/>
          </p:nvCxnSpPr>
          <p:spPr>
            <a:xfrm flipV="1">
              <a:off x="5654859" y="1962879"/>
              <a:ext cx="232456" cy="1335667"/>
            </a:xfrm>
            <a:prstGeom prst="curvedConnector2">
              <a:avLst/>
            </a:prstGeom>
            <a:ln w="9525">
              <a:solidFill>
                <a:srgbClr val="C00000"/>
              </a:solidFill>
              <a:prstDash val="dash"/>
              <a:tailEnd type="triangle"/>
            </a:ln>
            <a:effectLst>
              <a:outerShdw blurRad="50800" dist="38100" dir="2700000" algn="tl"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grpSp>
          <p:nvGrpSpPr>
            <p:cNvPr id="123" name="Group 122"/>
            <p:cNvGrpSpPr/>
            <p:nvPr/>
          </p:nvGrpSpPr>
          <p:grpSpPr>
            <a:xfrm>
              <a:off x="5756956" y="2130764"/>
              <a:ext cx="236442" cy="311848"/>
              <a:chOff x="8461335" y="1282002"/>
              <a:chExt cx="1024204" cy="1102750"/>
            </a:xfrm>
          </p:grpSpPr>
          <p:pic>
            <p:nvPicPr>
              <p:cNvPr id="120" name="Picture 119"/>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8461335" y="1282002"/>
                <a:ext cx="871804" cy="938865"/>
              </a:xfrm>
              <a:prstGeom prst="rect">
                <a:avLst/>
              </a:prstGeom>
            </p:spPr>
          </p:pic>
          <p:pic>
            <p:nvPicPr>
              <p:cNvPr id="121" name="Picture 120"/>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8613735" y="1363944"/>
                <a:ext cx="871804" cy="938865"/>
              </a:xfrm>
              <a:prstGeom prst="rect">
                <a:avLst/>
              </a:prstGeom>
            </p:spPr>
          </p:pic>
          <p:pic>
            <p:nvPicPr>
              <p:cNvPr id="122" name="Picture 121"/>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8537535" y="1445887"/>
                <a:ext cx="871804" cy="938865"/>
              </a:xfrm>
              <a:prstGeom prst="rect">
                <a:avLst/>
              </a:prstGeom>
            </p:spPr>
          </p:pic>
        </p:grpSp>
        <p:sp>
          <p:nvSpPr>
            <p:cNvPr id="128" name="Oval 127"/>
            <p:cNvSpPr/>
            <p:nvPr/>
          </p:nvSpPr>
          <p:spPr>
            <a:xfrm>
              <a:off x="3348219" y="2242034"/>
              <a:ext cx="144000" cy="1440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ko-KR" dirty="0"/>
                <a:t>2</a:t>
              </a:r>
              <a:endParaRPr lang="ko-KR" altLang="en-US" dirty="0"/>
            </a:p>
          </p:txBody>
        </p:sp>
        <p:sp>
          <p:nvSpPr>
            <p:cNvPr id="129" name="Oval 128"/>
            <p:cNvSpPr/>
            <p:nvPr/>
          </p:nvSpPr>
          <p:spPr>
            <a:xfrm>
              <a:off x="3348219" y="2946243"/>
              <a:ext cx="144000" cy="1440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ko-KR" dirty="0"/>
                <a:t>2</a:t>
              </a:r>
              <a:endParaRPr lang="ko-KR" altLang="en-US" dirty="0"/>
            </a:p>
          </p:txBody>
        </p:sp>
        <p:sp>
          <p:nvSpPr>
            <p:cNvPr id="134" name="Oval 133"/>
            <p:cNvSpPr/>
            <p:nvPr/>
          </p:nvSpPr>
          <p:spPr>
            <a:xfrm>
              <a:off x="4580119" y="2242034"/>
              <a:ext cx="144000" cy="1440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ko-KR" dirty="0"/>
                <a:t>3</a:t>
              </a:r>
              <a:endParaRPr lang="ko-KR" altLang="en-US" dirty="0"/>
            </a:p>
          </p:txBody>
        </p:sp>
        <p:sp>
          <p:nvSpPr>
            <p:cNvPr id="135" name="Oval 134"/>
            <p:cNvSpPr/>
            <p:nvPr/>
          </p:nvSpPr>
          <p:spPr>
            <a:xfrm>
              <a:off x="4580119" y="2946243"/>
              <a:ext cx="144000" cy="1440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ko-KR" dirty="0"/>
                <a:t>3</a:t>
              </a:r>
              <a:endParaRPr lang="ko-KR" altLang="en-US" dirty="0"/>
            </a:p>
          </p:txBody>
        </p:sp>
        <p:sp>
          <p:nvSpPr>
            <p:cNvPr id="138" name="Oval 137"/>
            <p:cNvSpPr/>
            <p:nvPr/>
          </p:nvSpPr>
          <p:spPr>
            <a:xfrm>
              <a:off x="5684956" y="2076064"/>
              <a:ext cx="144000" cy="1440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ko-KR" dirty="0"/>
                <a:t>4</a:t>
              </a:r>
              <a:endParaRPr lang="ko-KR" altLang="en-US" dirty="0"/>
            </a:p>
          </p:txBody>
        </p:sp>
      </p:grpSp>
      <p:grpSp>
        <p:nvGrpSpPr>
          <p:cNvPr id="86" name="Group 85"/>
          <p:cNvGrpSpPr/>
          <p:nvPr/>
        </p:nvGrpSpPr>
        <p:grpSpPr>
          <a:xfrm>
            <a:off x="2009374" y="4055851"/>
            <a:ext cx="4217256" cy="1959402"/>
            <a:chOff x="2009374" y="1748079"/>
            <a:chExt cx="4217256" cy="1959402"/>
          </a:xfrm>
        </p:grpSpPr>
        <p:sp>
          <p:nvSpPr>
            <p:cNvPr id="87" name="Rectangle 86"/>
            <p:cNvSpPr/>
            <p:nvPr/>
          </p:nvSpPr>
          <p:spPr>
            <a:xfrm>
              <a:off x="2009374" y="1898424"/>
              <a:ext cx="4217256" cy="1809057"/>
            </a:xfrm>
            <a:prstGeom prst="rect">
              <a:avLst/>
            </a:prstGeom>
            <a:solidFill>
              <a:schemeClr val="bg1">
                <a:lumMod val="95000"/>
                <a:alpha val="50000"/>
              </a:schemeClr>
            </a:solidFill>
            <a:ln w="9525">
              <a:solidFill>
                <a:schemeClr val="bg1">
                  <a:lumMod val="50000"/>
                </a:schemeClr>
              </a:solidFill>
              <a:prstDash val="dash"/>
            </a:ln>
            <a:effectLst/>
          </p:spPr>
          <p:style>
            <a:lnRef idx="1">
              <a:schemeClr val="accent1"/>
            </a:lnRef>
            <a:fillRef idx="3">
              <a:schemeClr val="accent1"/>
            </a:fillRef>
            <a:effectRef idx="2">
              <a:schemeClr val="accent1"/>
            </a:effectRef>
            <a:fontRef idx="minor">
              <a:schemeClr val="lt1"/>
            </a:fontRef>
          </p:style>
          <p:txBody>
            <a:bodyPr lIns="72000" tIns="36000" rIns="72000" bIns="36000" rtlCol="0" anchor="t"/>
            <a:lstStyle/>
            <a:p>
              <a:r>
                <a:rPr lang="en-US" altLang="ko-KR" sz="1000" dirty="0" smtClean="0">
                  <a:solidFill>
                    <a:schemeClr val="tx2"/>
                  </a:solidFill>
                </a:rPr>
                <a:t>Life</a:t>
              </a:r>
              <a:endParaRPr lang="ko-KR" altLang="en-US" sz="1000" dirty="0">
                <a:solidFill>
                  <a:schemeClr val="tx2"/>
                </a:solidFill>
              </a:endParaRPr>
            </a:p>
          </p:txBody>
        </p:sp>
        <p:sp>
          <p:nvSpPr>
            <p:cNvPr id="94" name="Flowchart: Magnetic Disk 93"/>
            <p:cNvSpPr/>
            <p:nvPr/>
          </p:nvSpPr>
          <p:spPr>
            <a:xfrm>
              <a:off x="2151932" y="2874316"/>
              <a:ext cx="1026425" cy="772480"/>
            </a:xfrm>
            <a:prstGeom prst="flowChartMagneticDisk">
              <a:avLst/>
            </a:prstGeom>
            <a:solidFill>
              <a:schemeClr val="accent3">
                <a:lumMod val="20000"/>
                <a:lumOff val="80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ko-KR" sz="1000">
                  <a:solidFill>
                    <a:schemeClr val="tx1"/>
                  </a:solidFill>
                  <a:latin typeface="Arial" pitchFamily="34" charset="0"/>
                  <a:cs typeface="Arial" pitchFamily="34" charset="0"/>
                </a:rPr>
                <a:t>Security</a:t>
              </a:r>
              <a:endParaRPr lang="ko-KR" altLang="en-US" sz="1000" dirty="0">
                <a:solidFill>
                  <a:schemeClr val="tx1"/>
                </a:solidFill>
                <a:latin typeface="Arial" pitchFamily="34" charset="0"/>
                <a:cs typeface="Arial" pitchFamily="34" charset="0"/>
              </a:endParaRPr>
            </a:p>
          </p:txBody>
        </p:sp>
        <p:sp>
          <p:nvSpPr>
            <p:cNvPr id="95" name="Flowchart: Magnetic Disk 94"/>
            <p:cNvSpPr/>
            <p:nvPr/>
          </p:nvSpPr>
          <p:spPr>
            <a:xfrm>
              <a:off x="2151932" y="2173920"/>
              <a:ext cx="1026425" cy="772480"/>
            </a:xfrm>
            <a:prstGeom prst="flowChartMagneticDisk">
              <a:avLst/>
            </a:prstGeom>
            <a:solidFill>
              <a:schemeClr val="bg1">
                <a:lumMod val="95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ko-KR" sz="1000">
                  <a:solidFill>
                    <a:schemeClr val="tx1"/>
                  </a:solidFill>
                  <a:latin typeface="Arial" pitchFamily="34" charset="0"/>
                  <a:cs typeface="Arial" pitchFamily="34" charset="0"/>
                </a:rPr>
                <a:t>Application</a:t>
              </a:r>
              <a:endParaRPr lang="ko-KR" altLang="en-US" sz="1000" dirty="0">
                <a:solidFill>
                  <a:schemeClr val="tx1"/>
                </a:solidFill>
                <a:latin typeface="Arial" pitchFamily="34" charset="0"/>
                <a:cs typeface="Arial" pitchFamily="34" charset="0"/>
              </a:endParaRPr>
            </a:p>
          </p:txBody>
        </p:sp>
        <p:grpSp>
          <p:nvGrpSpPr>
            <p:cNvPr id="96" name="Group 95"/>
            <p:cNvGrpSpPr/>
            <p:nvPr/>
          </p:nvGrpSpPr>
          <p:grpSpPr>
            <a:xfrm>
              <a:off x="2569271" y="1751705"/>
              <a:ext cx="191745" cy="214800"/>
              <a:chOff x="1238531" y="2206815"/>
              <a:chExt cx="191745" cy="214800"/>
            </a:xfrm>
          </p:grpSpPr>
          <p:sp>
            <p:nvSpPr>
              <p:cNvPr id="143" name="Isosceles Triangle 142"/>
              <p:cNvSpPr/>
              <p:nvPr/>
            </p:nvSpPr>
            <p:spPr>
              <a:xfrm>
                <a:off x="1238531" y="2267644"/>
                <a:ext cx="191745" cy="153971"/>
              </a:xfrm>
              <a:prstGeom prst="triangle">
                <a:avLst/>
              </a:prstGeom>
              <a:solidFill>
                <a:schemeClr val="tx1"/>
              </a:solidFill>
              <a:ln w="1270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ko-KR" altLang="en-US"/>
              </a:p>
            </p:txBody>
          </p:sp>
          <p:sp>
            <p:nvSpPr>
              <p:cNvPr id="144" name="Oval 143"/>
              <p:cNvSpPr/>
              <p:nvPr/>
            </p:nvSpPr>
            <p:spPr>
              <a:xfrm>
                <a:off x="1279548" y="2206815"/>
                <a:ext cx="109710" cy="109710"/>
              </a:xfrm>
              <a:prstGeom prst="ellipse">
                <a:avLst/>
              </a:prstGeom>
              <a:solidFill>
                <a:schemeClr val="tx1"/>
              </a:solidFill>
              <a:ln w="12700">
                <a:solidFill>
                  <a:schemeClr val="bg1"/>
                </a:solidFill>
              </a:ln>
            </p:spPr>
            <p:style>
              <a:lnRef idx="2">
                <a:schemeClr val="accent1"/>
              </a:lnRef>
              <a:fillRef idx="1">
                <a:schemeClr val="lt1"/>
              </a:fillRef>
              <a:effectRef idx="0">
                <a:schemeClr val="accent1"/>
              </a:effectRef>
              <a:fontRef idx="minor">
                <a:schemeClr val="dk1"/>
              </a:fontRef>
            </p:style>
            <p:txBody>
              <a:bodyPr wrap="none" lIns="180000" tIns="0" rIns="0" bIns="0" rtlCol="0" anchor="ctr"/>
              <a:lstStyle/>
              <a:p>
                <a:r>
                  <a:rPr lang="en-US" altLang="ko-KR" b="0" dirty="0" smtClean="0">
                    <a:solidFill>
                      <a:schemeClr val="accent1"/>
                    </a:solidFill>
                    <a:cs typeface="Arial" pitchFamily="34" charset="0"/>
                  </a:rPr>
                  <a:t>User A</a:t>
                </a:r>
                <a:endParaRPr lang="en-US" altLang="ko-KR" b="0" dirty="0">
                  <a:solidFill>
                    <a:schemeClr val="accent1"/>
                  </a:solidFill>
                  <a:cs typeface="Arial" pitchFamily="34" charset="0"/>
                </a:endParaRPr>
              </a:p>
            </p:txBody>
          </p:sp>
        </p:grpSp>
        <p:cxnSp>
          <p:nvCxnSpPr>
            <p:cNvPr id="98" name="Straight Arrow Connector 97"/>
            <p:cNvCxnSpPr>
              <a:stCxn id="143" idx="3"/>
            </p:cNvCxnSpPr>
            <p:nvPr/>
          </p:nvCxnSpPr>
          <p:spPr>
            <a:xfrm flipH="1">
              <a:off x="2665143" y="1966505"/>
              <a:ext cx="1" cy="324000"/>
            </a:xfrm>
            <a:prstGeom prst="straightConnector1">
              <a:avLst/>
            </a:prstGeom>
            <a:ln w="9525">
              <a:solidFill>
                <a:srgbClr val="C00000"/>
              </a:solidFill>
              <a:prstDash val="dash"/>
              <a:tailEnd type="triangle"/>
            </a:ln>
            <a:effectLst>
              <a:outerShdw blurRad="50800" dist="38100" dir="2700000" algn="tl"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cxnSp>
          <p:nvCxnSpPr>
            <p:cNvPr id="99" name="Straight Arrow Connector 98"/>
            <p:cNvCxnSpPr>
              <a:stCxn id="143" idx="3"/>
            </p:cNvCxnSpPr>
            <p:nvPr/>
          </p:nvCxnSpPr>
          <p:spPr>
            <a:xfrm>
              <a:off x="2665144" y="1966505"/>
              <a:ext cx="0" cy="1096009"/>
            </a:xfrm>
            <a:prstGeom prst="straightConnector1">
              <a:avLst/>
            </a:prstGeom>
            <a:ln w="9525">
              <a:solidFill>
                <a:srgbClr val="C00000"/>
              </a:solidFill>
              <a:prstDash val="dash"/>
              <a:tailEnd type="triangle"/>
            </a:ln>
            <a:effectLst>
              <a:outerShdw blurRad="50800" dist="38100" dir="2700000" algn="tl"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sp>
          <p:nvSpPr>
            <p:cNvPr id="101" name="Rectangle 100"/>
            <p:cNvSpPr/>
            <p:nvPr/>
          </p:nvSpPr>
          <p:spPr>
            <a:xfrm>
              <a:off x="3402725" y="2324100"/>
              <a:ext cx="1054100" cy="550216"/>
            </a:xfrm>
            <a:prstGeom prst="rect">
              <a:avLst/>
            </a:prstGeom>
            <a:solidFill>
              <a:schemeClr val="accent1"/>
            </a:solidFill>
            <a:ln>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altLang="ko-KR" sz="700" dirty="0" smtClean="0"/>
                <a:t>TOC.CASE</a:t>
              </a:r>
              <a:endParaRPr lang="en-US" altLang="ko-KR" sz="700" dirty="0"/>
            </a:p>
            <a:p>
              <a:pPr marL="87313" indent="-87313">
                <a:buAutoNum type="arabicPeriod"/>
              </a:pPr>
              <a:r>
                <a:rPr lang="en-US" altLang="ko-KR" sz="700" dirty="0"/>
                <a:t>….</a:t>
              </a:r>
            </a:p>
            <a:p>
              <a:pPr marL="87313" indent="-87313">
                <a:buAutoNum type="arabicPeriod"/>
              </a:pPr>
              <a:r>
                <a:rPr lang="en-US" altLang="ko-KR" sz="700" dirty="0"/>
                <a:t>….</a:t>
              </a:r>
            </a:p>
            <a:p>
              <a:pPr marL="87313" indent="-87313">
                <a:buAutoNum type="arabicPeriod"/>
              </a:pPr>
              <a:r>
                <a:rPr lang="en-US" altLang="ko-KR" sz="700" dirty="0"/>
                <a:t>…</a:t>
              </a:r>
              <a:endParaRPr lang="ko-KR" altLang="en-US" sz="700" dirty="0"/>
            </a:p>
          </p:txBody>
        </p:sp>
        <p:sp>
          <p:nvSpPr>
            <p:cNvPr id="102" name="Rectangle 101"/>
            <p:cNvSpPr/>
            <p:nvPr/>
          </p:nvSpPr>
          <p:spPr>
            <a:xfrm>
              <a:off x="3402725" y="3023438"/>
              <a:ext cx="1054100" cy="550216"/>
            </a:xfrm>
            <a:prstGeom prst="rect">
              <a:avLst/>
            </a:prstGeom>
            <a:solidFill>
              <a:schemeClr val="accent3"/>
            </a:solidFill>
            <a:ln>
              <a:solidFill>
                <a:schemeClr val="accent5"/>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altLang="ko-KR" sz="800" dirty="0"/>
                <a:t>TOC.CASE</a:t>
              </a:r>
            </a:p>
            <a:p>
              <a:pPr marL="87313" indent="-87313">
                <a:buAutoNum type="arabicPeriod"/>
              </a:pPr>
              <a:r>
                <a:rPr lang="en-US" altLang="ko-KR" sz="800" dirty="0"/>
                <a:t>….</a:t>
              </a:r>
            </a:p>
            <a:p>
              <a:pPr marL="87313" indent="-87313">
                <a:buAutoNum type="arabicPeriod"/>
              </a:pPr>
              <a:r>
                <a:rPr lang="en-US" altLang="ko-KR" sz="800" dirty="0"/>
                <a:t>….</a:t>
              </a:r>
            </a:p>
            <a:p>
              <a:pPr marL="87313" indent="-87313">
                <a:buAutoNum type="arabicPeriod"/>
              </a:pPr>
              <a:r>
                <a:rPr lang="en-US" altLang="ko-KR" sz="800" dirty="0"/>
                <a:t>…</a:t>
              </a:r>
              <a:endParaRPr lang="ko-KR" altLang="en-US" sz="800" dirty="0"/>
            </a:p>
          </p:txBody>
        </p:sp>
        <p:sp>
          <p:nvSpPr>
            <p:cNvPr id="105" name="Right Arrow 104"/>
            <p:cNvSpPr/>
            <p:nvPr/>
          </p:nvSpPr>
          <p:spPr>
            <a:xfrm>
              <a:off x="3215415" y="2393466"/>
              <a:ext cx="230686" cy="411484"/>
            </a:xfrm>
            <a:prstGeom prst="rightArrow">
              <a:avLst/>
            </a:prstGeom>
            <a:solidFill>
              <a:schemeClr val="bg1"/>
            </a:solidFill>
            <a:ln>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ko-KR" altLang="en-US"/>
            </a:p>
          </p:txBody>
        </p:sp>
        <p:sp>
          <p:nvSpPr>
            <p:cNvPr id="106" name="Right Arrow 105"/>
            <p:cNvSpPr/>
            <p:nvPr/>
          </p:nvSpPr>
          <p:spPr>
            <a:xfrm>
              <a:off x="3215415" y="3092804"/>
              <a:ext cx="230686" cy="411484"/>
            </a:xfrm>
            <a:prstGeom prst="rightArrow">
              <a:avLst/>
            </a:prstGeom>
            <a:solidFill>
              <a:schemeClr val="bg1"/>
            </a:solidFill>
            <a:ln>
              <a:solidFill>
                <a:schemeClr val="accent5"/>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ko-KR" altLang="en-US"/>
            </a:p>
          </p:txBody>
        </p:sp>
        <p:sp>
          <p:nvSpPr>
            <p:cNvPr id="107" name="Rectangle 106"/>
            <p:cNvSpPr/>
            <p:nvPr/>
          </p:nvSpPr>
          <p:spPr>
            <a:xfrm>
              <a:off x="4600759" y="2324100"/>
              <a:ext cx="1054100" cy="550216"/>
            </a:xfrm>
            <a:prstGeom prst="rect">
              <a:avLst/>
            </a:prstGeom>
            <a:solidFill>
              <a:schemeClr val="accent1"/>
            </a:solidFill>
            <a:ln>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t"/>
            <a:lstStyle/>
            <a:p>
              <a:r>
                <a:rPr lang="en-US" altLang="ko-KR" sz="600" dirty="0" smtClean="0"/>
                <a:t>HOC.CASE</a:t>
              </a:r>
            </a:p>
            <a:p>
              <a:pPr marL="87313" indent="-87313">
                <a:buAutoNum type="arabicPeriod"/>
              </a:pPr>
              <a:r>
                <a:rPr lang="en-US" altLang="ko-KR" sz="600" dirty="0" smtClean="0"/>
                <a:t>….</a:t>
              </a:r>
            </a:p>
            <a:p>
              <a:pPr marL="87313" indent="-87313">
                <a:buAutoNum type="arabicPeriod"/>
              </a:pPr>
              <a:r>
                <a:rPr lang="en-US" altLang="ko-KR" sz="600" dirty="0" smtClean="0"/>
                <a:t>….</a:t>
              </a:r>
            </a:p>
            <a:p>
              <a:pPr marL="87313" indent="-87313">
                <a:buAutoNum type="arabicPeriod"/>
              </a:pPr>
              <a:r>
                <a:rPr lang="en-US" altLang="ko-KR" sz="600" dirty="0" smtClean="0"/>
                <a:t>…</a:t>
              </a:r>
              <a:endParaRPr lang="ko-KR" altLang="en-US" sz="600" dirty="0"/>
            </a:p>
          </p:txBody>
        </p:sp>
        <p:sp>
          <p:nvSpPr>
            <p:cNvPr id="108" name="Rectangle 107"/>
            <p:cNvSpPr/>
            <p:nvPr/>
          </p:nvSpPr>
          <p:spPr>
            <a:xfrm>
              <a:off x="4600759" y="3023438"/>
              <a:ext cx="1054100" cy="550216"/>
            </a:xfrm>
            <a:prstGeom prst="rect">
              <a:avLst/>
            </a:prstGeom>
            <a:solidFill>
              <a:schemeClr val="accent3"/>
            </a:solidFill>
            <a:ln>
              <a:solidFill>
                <a:schemeClr val="accent5"/>
              </a:solidFill>
            </a:ln>
            <a:effectLst/>
          </p:spPr>
          <p:style>
            <a:lnRef idx="1">
              <a:schemeClr val="accent1"/>
            </a:lnRef>
            <a:fillRef idx="3">
              <a:schemeClr val="accent1"/>
            </a:fillRef>
            <a:effectRef idx="2">
              <a:schemeClr val="accent1"/>
            </a:effectRef>
            <a:fontRef idx="minor">
              <a:schemeClr val="lt1"/>
            </a:fontRef>
          </p:style>
          <p:txBody>
            <a:bodyPr rtlCol="0" anchor="t"/>
            <a:lstStyle/>
            <a:p>
              <a:r>
                <a:rPr lang="en-US" altLang="ko-KR" sz="700" dirty="0"/>
                <a:t>HOC.CASE</a:t>
              </a:r>
            </a:p>
            <a:p>
              <a:pPr marL="87313" indent="-87313">
                <a:buAutoNum type="arabicPeriod"/>
              </a:pPr>
              <a:r>
                <a:rPr lang="en-US" altLang="ko-KR" sz="700" dirty="0"/>
                <a:t>….</a:t>
              </a:r>
            </a:p>
            <a:p>
              <a:pPr marL="87313" indent="-87313">
                <a:buAutoNum type="arabicPeriod"/>
              </a:pPr>
              <a:r>
                <a:rPr lang="en-US" altLang="ko-KR" sz="700" dirty="0"/>
                <a:t>….</a:t>
              </a:r>
            </a:p>
            <a:p>
              <a:pPr marL="87313" indent="-87313">
                <a:buAutoNum type="arabicPeriod"/>
              </a:pPr>
              <a:r>
                <a:rPr lang="en-US" altLang="ko-KR" sz="700" dirty="0"/>
                <a:t>…</a:t>
              </a:r>
              <a:endParaRPr lang="ko-KR" altLang="en-US" sz="700" dirty="0"/>
            </a:p>
          </p:txBody>
        </p:sp>
        <p:sp>
          <p:nvSpPr>
            <p:cNvPr id="109" name="Right Arrow 108"/>
            <p:cNvSpPr/>
            <p:nvPr/>
          </p:nvSpPr>
          <p:spPr>
            <a:xfrm>
              <a:off x="4413449" y="2393466"/>
              <a:ext cx="230686" cy="411484"/>
            </a:xfrm>
            <a:prstGeom prst="rightArrow">
              <a:avLst/>
            </a:prstGeom>
            <a:solidFill>
              <a:schemeClr val="bg1"/>
            </a:solidFill>
            <a:ln>
              <a:solidFill>
                <a:schemeClr val="accent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ko-KR" altLang="en-US"/>
            </a:p>
          </p:txBody>
        </p:sp>
        <p:sp>
          <p:nvSpPr>
            <p:cNvPr id="110" name="Right Arrow 109"/>
            <p:cNvSpPr/>
            <p:nvPr/>
          </p:nvSpPr>
          <p:spPr>
            <a:xfrm>
              <a:off x="4413449" y="3092804"/>
              <a:ext cx="230686" cy="411484"/>
            </a:xfrm>
            <a:prstGeom prst="rightArrow">
              <a:avLst/>
            </a:prstGeom>
            <a:solidFill>
              <a:schemeClr val="bg1"/>
            </a:solidFill>
            <a:ln>
              <a:solidFill>
                <a:schemeClr val="accent5"/>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ko-KR" altLang="en-US"/>
            </a:p>
          </p:txBody>
        </p:sp>
        <p:grpSp>
          <p:nvGrpSpPr>
            <p:cNvPr id="111" name="Group 110"/>
            <p:cNvGrpSpPr/>
            <p:nvPr/>
          </p:nvGrpSpPr>
          <p:grpSpPr>
            <a:xfrm>
              <a:off x="5791442" y="1748079"/>
              <a:ext cx="191745" cy="214800"/>
              <a:chOff x="1238531" y="2206815"/>
              <a:chExt cx="191745" cy="214800"/>
            </a:xfrm>
          </p:grpSpPr>
          <p:sp>
            <p:nvSpPr>
              <p:cNvPr id="141" name="Isosceles Triangle 140"/>
              <p:cNvSpPr/>
              <p:nvPr/>
            </p:nvSpPr>
            <p:spPr>
              <a:xfrm>
                <a:off x="1238531" y="2267644"/>
                <a:ext cx="191745" cy="153971"/>
              </a:xfrm>
              <a:prstGeom prst="triangle">
                <a:avLst/>
              </a:prstGeom>
              <a:solidFill>
                <a:schemeClr val="tx1"/>
              </a:solidFill>
              <a:ln w="1270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ko-KR" altLang="en-US"/>
              </a:p>
            </p:txBody>
          </p:sp>
          <p:sp>
            <p:nvSpPr>
              <p:cNvPr id="142" name="Oval 141"/>
              <p:cNvSpPr/>
              <p:nvPr/>
            </p:nvSpPr>
            <p:spPr>
              <a:xfrm>
                <a:off x="1279548" y="2206815"/>
                <a:ext cx="109710" cy="109710"/>
              </a:xfrm>
              <a:prstGeom prst="ellipse">
                <a:avLst/>
              </a:prstGeom>
              <a:solidFill>
                <a:schemeClr val="tx1"/>
              </a:solidFill>
              <a:ln w="12700">
                <a:solidFill>
                  <a:schemeClr val="bg1"/>
                </a:solidFill>
              </a:ln>
            </p:spPr>
            <p:style>
              <a:lnRef idx="2">
                <a:schemeClr val="accent1"/>
              </a:lnRef>
              <a:fillRef idx="1">
                <a:schemeClr val="lt1"/>
              </a:fillRef>
              <a:effectRef idx="0">
                <a:schemeClr val="accent1"/>
              </a:effectRef>
              <a:fontRef idx="minor">
                <a:schemeClr val="dk1"/>
              </a:fontRef>
            </p:style>
            <p:txBody>
              <a:bodyPr wrap="none" lIns="180000" tIns="0" rIns="0" bIns="0" rtlCol="0" anchor="ctr"/>
              <a:lstStyle/>
              <a:p>
                <a:r>
                  <a:rPr lang="en-US" altLang="ko-KR" b="0" dirty="0" smtClean="0">
                    <a:solidFill>
                      <a:schemeClr val="accent1"/>
                    </a:solidFill>
                    <a:cs typeface="Arial" pitchFamily="34" charset="0"/>
                  </a:rPr>
                  <a:t>User B</a:t>
                </a:r>
                <a:endParaRPr lang="en-US" altLang="ko-KR" b="0" dirty="0">
                  <a:solidFill>
                    <a:schemeClr val="accent1"/>
                  </a:solidFill>
                  <a:cs typeface="Arial" pitchFamily="34" charset="0"/>
                </a:endParaRPr>
              </a:p>
            </p:txBody>
          </p:sp>
        </p:grpSp>
        <p:cxnSp>
          <p:nvCxnSpPr>
            <p:cNvPr id="112" name="Straight Arrow Connector 96"/>
            <p:cNvCxnSpPr>
              <a:stCxn id="107" idx="3"/>
              <a:endCxn id="141" idx="3"/>
            </p:cNvCxnSpPr>
            <p:nvPr/>
          </p:nvCxnSpPr>
          <p:spPr>
            <a:xfrm flipV="1">
              <a:off x="5654859" y="1962879"/>
              <a:ext cx="232456" cy="636329"/>
            </a:xfrm>
            <a:prstGeom prst="curvedConnector2">
              <a:avLst/>
            </a:prstGeom>
            <a:ln w="9525">
              <a:solidFill>
                <a:srgbClr val="C00000"/>
              </a:solidFill>
              <a:prstDash val="dash"/>
              <a:tailEnd type="triangle"/>
            </a:ln>
            <a:effectLst>
              <a:outerShdw blurRad="50800" dist="38100" dir="2700000" algn="tl"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cxnSp>
          <p:nvCxnSpPr>
            <p:cNvPr id="113" name="Straight Arrow Connector 96"/>
            <p:cNvCxnSpPr>
              <a:stCxn id="108" idx="3"/>
              <a:endCxn id="141" idx="3"/>
            </p:cNvCxnSpPr>
            <p:nvPr/>
          </p:nvCxnSpPr>
          <p:spPr>
            <a:xfrm flipV="1">
              <a:off x="5654859" y="1962879"/>
              <a:ext cx="232456" cy="1335667"/>
            </a:xfrm>
            <a:prstGeom prst="curvedConnector2">
              <a:avLst/>
            </a:prstGeom>
            <a:ln w="9525">
              <a:solidFill>
                <a:srgbClr val="C00000"/>
              </a:solidFill>
              <a:prstDash val="dash"/>
              <a:tailEnd type="triangle"/>
            </a:ln>
            <a:effectLst>
              <a:outerShdw blurRad="50800" dist="38100" dir="2700000" algn="tl"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grpSp>
          <p:nvGrpSpPr>
            <p:cNvPr id="114" name="Group 113"/>
            <p:cNvGrpSpPr/>
            <p:nvPr/>
          </p:nvGrpSpPr>
          <p:grpSpPr>
            <a:xfrm>
              <a:off x="5756956" y="2130764"/>
              <a:ext cx="236442" cy="311848"/>
              <a:chOff x="8461335" y="1282002"/>
              <a:chExt cx="1024204" cy="1102750"/>
            </a:xfrm>
          </p:grpSpPr>
          <p:pic>
            <p:nvPicPr>
              <p:cNvPr id="132" name="Picture 131"/>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8461335" y="1282002"/>
                <a:ext cx="871804" cy="938865"/>
              </a:xfrm>
              <a:prstGeom prst="rect">
                <a:avLst/>
              </a:prstGeom>
            </p:spPr>
          </p:pic>
          <p:pic>
            <p:nvPicPr>
              <p:cNvPr id="133" name="Picture 132"/>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8613735" y="1363944"/>
                <a:ext cx="871804" cy="938865"/>
              </a:xfrm>
              <a:prstGeom prst="rect">
                <a:avLst/>
              </a:prstGeom>
            </p:spPr>
          </p:pic>
          <p:pic>
            <p:nvPicPr>
              <p:cNvPr id="140" name="Picture 139"/>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8537535" y="1445887"/>
                <a:ext cx="871804" cy="938865"/>
              </a:xfrm>
              <a:prstGeom prst="rect">
                <a:avLst/>
              </a:prstGeom>
            </p:spPr>
          </p:pic>
        </p:grpSp>
        <p:sp>
          <p:nvSpPr>
            <p:cNvPr id="115" name="Oval 114"/>
            <p:cNvSpPr/>
            <p:nvPr/>
          </p:nvSpPr>
          <p:spPr>
            <a:xfrm>
              <a:off x="3348219" y="2242034"/>
              <a:ext cx="144000" cy="1440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ko-KR" dirty="0"/>
                <a:t>2</a:t>
              </a:r>
              <a:endParaRPr lang="ko-KR" altLang="en-US" dirty="0"/>
            </a:p>
          </p:txBody>
        </p:sp>
        <p:sp>
          <p:nvSpPr>
            <p:cNvPr id="116" name="Oval 115"/>
            <p:cNvSpPr/>
            <p:nvPr/>
          </p:nvSpPr>
          <p:spPr>
            <a:xfrm>
              <a:off x="3348219" y="2946243"/>
              <a:ext cx="144000" cy="1440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ko-KR" dirty="0"/>
                <a:t>2</a:t>
              </a:r>
              <a:endParaRPr lang="ko-KR" altLang="en-US" dirty="0"/>
            </a:p>
          </p:txBody>
        </p:sp>
        <p:sp>
          <p:nvSpPr>
            <p:cNvPr id="117" name="Oval 116"/>
            <p:cNvSpPr/>
            <p:nvPr/>
          </p:nvSpPr>
          <p:spPr>
            <a:xfrm>
              <a:off x="4580119" y="2242034"/>
              <a:ext cx="144000" cy="1440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ko-KR" dirty="0"/>
                <a:t>3</a:t>
              </a:r>
              <a:endParaRPr lang="ko-KR" altLang="en-US" dirty="0"/>
            </a:p>
          </p:txBody>
        </p:sp>
        <p:sp>
          <p:nvSpPr>
            <p:cNvPr id="118" name="Oval 117"/>
            <p:cNvSpPr/>
            <p:nvPr/>
          </p:nvSpPr>
          <p:spPr>
            <a:xfrm>
              <a:off x="4580119" y="2946243"/>
              <a:ext cx="144000" cy="1440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ko-KR" dirty="0"/>
                <a:t>3</a:t>
              </a:r>
              <a:endParaRPr lang="ko-KR" altLang="en-US" dirty="0"/>
            </a:p>
          </p:txBody>
        </p:sp>
        <p:sp>
          <p:nvSpPr>
            <p:cNvPr id="119" name="Oval 118"/>
            <p:cNvSpPr/>
            <p:nvPr/>
          </p:nvSpPr>
          <p:spPr>
            <a:xfrm>
              <a:off x="5684956" y="2076064"/>
              <a:ext cx="144000" cy="1440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ko-KR" dirty="0"/>
                <a:t>4</a:t>
              </a:r>
              <a:endParaRPr lang="ko-KR" altLang="en-US" dirty="0"/>
            </a:p>
          </p:txBody>
        </p:sp>
      </p:grpSp>
    </p:spTree>
    <p:extLst>
      <p:ext uri="{BB962C8B-B14F-4D97-AF65-F5344CB8AC3E}">
        <p14:creationId xmlns:p14="http://schemas.microsoft.com/office/powerpoint/2010/main" val="10646512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ko-KR" dirty="0"/>
              <a:t>Health Claims – Overall Architecture</a:t>
            </a:r>
          </a:p>
        </p:txBody>
      </p:sp>
      <p:sp>
        <p:nvSpPr>
          <p:cNvPr id="4" name="Slide Number Placeholder 3"/>
          <p:cNvSpPr>
            <a:spLocks noGrp="1"/>
          </p:cNvSpPr>
          <p:nvPr>
            <p:ph type="sldNum" sz="quarter" idx="4"/>
          </p:nvPr>
        </p:nvSpPr>
        <p:spPr/>
        <p:txBody>
          <a:bodyPr/>
          <a:lstStyle/>
          <a:p>
            <a:fld id="{3801209A-EBCB-4229-9A21-B7869465F47A}" type="slidenum">
              <a:rPr lang="fr-FR" smtClean="0">
                <a:latin typeface="+mj-lt"/>
              </a:rPr>
              <a:pPr/>
              <a:t>5</a:t>
            </a:fld>
            <a:endParaRPr lang="fr-FR" dirty="0">
              <a:latin typeface="+mj-lt"/>
            </a:endParaRPr>
          </a:p>
        </p:txBody>
      </p:sp>
      <p:grpSp>
        <p:nvGrpSpPr>
          <p:cNvPr id="12" name="Group 11"/>
          <p:cNvGrpSpPr/>
          <p:nvPr/>
        </p:nvGrpSpPr>
        <p:grpSpPr>
          <a:xfrm>
            <a:off x="777001" y="6146800"/>
            <a:ext cx="8352000" cy="234950"/>
            <a:chOff x="777001" y="6146800"/>
            <a:chExt cx="8352000" cy="234950"/>
          </a:xfrm>
        </p:grpSpPr>
        <p:sp>
          <p:nvSpPr>
            <p:cNvPr id="277" name="Rectangle 276"/>
            <p:cNvSpPr/>
            <p:nvPr/>
          </p:nvSpPr>
          <p:spPr>
            <a:xfrm>
              <a:off x="777001" y="6146800"/>
              <a:ext cx="8352000" cy="234950"/>
            </a:xfrm>
            <a:prstGeom prst="rect">
              <a:avLst/>
            </a:prstGeom>
            <a:solidFill>
              <a:schemeClr val="bg1"/>
            </a:solidFill>
            <a:ln>
              <a:solidFill>
                <a:schemeClr val="bg1">
                  <a:lumMod val="50000"/>
                </a:schemeClr>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nchorCtr="0"/>
            <a:lstStyle/>
            <a:p>
              <a:pPr marL="228600" indent="-228600">
                <a:buFont typeface="+mj-lt"/>
                <a:buAutoNum type="arabicPeriod"/>
              </a:pPr>
              <a:endParaRPr lang="en-US" sz="800" b="0" dirty="0" smtClean="0">
                <a:solidFill>
                  <a:schemeClr val="bg2">
                    <a:lumMod val="50000"/>
                  </a:schemeClr>
                </a:solidFill>
              </a:endParaRPr>
            </a:p>
          </p:txBody>
        </p:sp>
        <p:grpSp>
          <p:nvGrpSpPr>
            <p:cNvPr id="540" name="Group 539"/>
            <p:cNvGrpSpPr/>
            <p:nvPr/>
          </p:nvGrpSpPr>
          <p:grpSpPr>
            <a:xfrm>
              <a:off x="922366" y="6204372"/>
              <a:ext cx="8061271" cy="119806"/>
              <a:chOff x="1010170" y="6226906"/>
              <a:chExt cx="8061271" cy="119806"/>
            </a:xfrm>
          </p:grpSpPr>
          <p:grpSp>
            <p:nvGrpSpPr>
              <p:cNvPr id="539" name="Group 538"/>
              <p:cNvGrpSpPr/>
              <p:nvPr/>
            </p:nvGrpSpPr>
            <p:grpSpPr>
              <a:xfrm>
                <a:off x="1010170" y="6240643"/>
                <a:ext cx="757285" cy="92333"/>
                <a:chOff x="857770" y="6240643"/>
                <a:chExt cx="757285" cy="92333"/>
              </a:xfrm>
            </p:grpSpPr>
            <p:cxnSp>
              <p:nvCxnSpPr>
                <p:cNvPr id="263" name="Connecteur droit 226"/>
                <p:cNvCxnSpPr/>
                <p:nvPr/>
              </p:nvCxnSpPr>
              <p:spPr>
                <a:xfrm flipV="1">
                  <a:off x="857770" y="6285622"/>
                  <a:ext cx="193350" cy="2375"/>
                </a:xfrm>
                <a:prstGeom prst="straightConnector1">
                  <a:avLst/>
                </a:prstGeom>
                <a:ln w="12700">
                  <a:solidFill>
                    <a:schemeClr val="accent2"/>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264" name="TextBox 263"/>
                <p:cNvSpPr txBox="1"/>
                <p:nvPr/>
              </p:nvSpPr>
              <p:spPr>
                <a:xfrm>
                  <a:off x="1105300" y="6240643"/>
                  <a:ext cx="509755" cy="92333"/>
                </a:xfrm>
                <a:prstGeom prst="rect">
                  <a:avLst/>
                </a:prstGeom>
                <a:noFill/>
              </p:spPr>
              <p:txBody>
                <a:bodyPr wrap="none" lIns="0" tIns="0" rIns="0" bIns="0" rtlCol="0" anchor="ctr">
                  <a:spAutoFit/>
                </a:bodyPr>
                <a:lstStyle/>
                <a:p>
                  <a:r>
                    <a:rPr lang="en-US" sz="600" b="0" i="1" dirty="0" smtClean="0">
                      <a:solidFill>
                        <a:schemeClr val="bg2">
                          <a:lumMod val="50000"/>
                        </a:schemeClr>
                      </a:solidFill>
                      <a:latin typeface="+mn-lt"/>
                      <a:cs typeface="Arial" pitchFamily="34" charset="0"/>
                    </a:rPr>
                    <a:t>API Integration</a:t>
                  </a:r>
                </a:p>
              </p:txBody>
            </p:sp>
          </p:grpSp>
          <p:grpSp>
            <p:nvGrpSpPr>
              <p:cNvPr id="538" name="Group 537"/>
              <p:cNvGrpSpPr/>
              <p:nvPr/>
            </p:nvGrpSpPr>
            <p:grpSpPr>
              <a:xfrm>
                <a:off x="1968424" y="6240643"/>
                <a:ext cx="797360" cy="92333"/>
                <a:chOff x="1841424" y="6240643"/>
                <a:chExt cx="797360" cy="92333"/>
              </a:xfrm>
            </p:grpSpPr>
            <p:cxnSp>
              <p:nvCxnSpPr>
                <p:cNvPr id="262" name="Connecteur droit 226"/>
                <p:cNvCxnSpPr/>
                <p:nvPr/>
              </p:nvCxnSpPr>
              <p:spPr>
                <a:xfrm>
                  <a:off x="1841424" y="6286809"/>
                  <a:ext cx="193350" cy="1"/>
                </a:xfrm>
                <a:prstGeom prst="straightConnector1">
                  <a:avLst/>
                </a:prstGeom>
                <a:ln w="9525">
                  <a:solidFill>
                    <a:schemeClr val="bg1">
                      <a:lumMod val="50000"/>
                    </a:schemeClr>
                  </a:solidFill>
                  <a:prstDash val="sysDash"/>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265" name="TextBox 264"/>
                <p:cNvSpPr txBox="1"/>
                <p:nvPr/>
              </p:nvSpPr>
              <p:spPr>
                <a:xfrm>
                  <a:off x="2088953" y="6240643"/>
                  <a:ext cx="549831" cy="92333"/>
                </a:xfrm>
                <a:prstGeom prst="rect">
                  <a:avLst/>
                </a:prstGeom>
                <a:noFill/>
              </p:spPr>
              <p:txBody>
                <a:bodyPr wrap="none" lIns="0" tIns="0" rIns="0" bIns="0" rtlCol="0" anchor="ctr">
                  <a:spAutoFit/>
                </a:bodyPr>
                <a:lstStyle/>
                <a:p>
                  <a:r>
                    <a:rPr lang="en-US" sz="600" b="0" i="1" dirty="0" smtClean="0">
                      <a:solidFill>
                        <a:schemeClr val="bg2">
                          <a:lumMod val="50000"/>
                        </a:schemeClr>
                      </a:solidFill>
                      <a:latin typeface="+mn-lt"/>
                      <a:cs typeface="Arial" pitchFamily="34" charset="0"/>
                    </a:rPr>
                    <a:t>Data Integration</a:t>
                  </a:r>
                </a:p>
              </p:txBody>
            </p:sp>
          </p:grpSp>
          <p:grpSp>
            <p:nvGrpSpPr>
              <p:cNvPr id="537" name="Group 536"/>
              <p:cNvGrpSpPr/>
              <p:nvPr/>
            </p:nvGrpSpPr>
            <p:grpSpPr>
              <a:xfrm>
                <a:off x="2966753" y="6240643"/>
                <a:ext cx="1309298" cy="92333"/>
                <a:chOff x="2865153" y="6240643"/>
                <a:chExt cx="1309298" cy="92333"/>
              </a:xfrm>
            </p:grpSpPr>
            <p:sp>
              <p:nvSpPr>
                <p:cNvPr id="266" name="Rounded Rectangle 265"/>
                <p:cNvSpPr/>
                <p:nvPr/>
              </p:nvSpPr>
              <p:spPr bwMode="auto">
                <a:xfrm>
                  <a:off x="2865153" y="6241592"/>
                  <a:ext cx="195718" cy="90434"/>
                </a:xfrm>
                <a:prstGeom prst="roundRect">
                  <a:avLst>
                    <a:gd name="adj" fmla="val 2828"/>
                  </a:avLst>
                </a:prstGeom>
                <a:pattFill prst="ltUpDiag">
                  <a:fgClr>
                    <a:schemeClr val="bg1">
                      <a:lumMod val="85000"/>
                    </a:schemeClr>
                  </a:fgClr>
                  <a:bgClr>
                    <a:schemeClr val="bg1"/>
                  </a:bgClr>
                </a:pattFill>
                <a:ln w="9525" cap="flat" cmpd="sng" algn="ctr">
                  <a:solidFill>
                    <a:srgbClr val="00B050"/>
                  </a:solidFill>
                  <a:prstDash val="sysDash"/>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fontAlgn="auto">
                    <a:spcBef>
                      <a:spcPts val="0"/>
                    </a:spcBef>
                    <a:spcAft>
                      <a:spcPts val="0"/>
                    </a:spcAft>
                    <a:defRPr/>
                  </a:pPr>
                  <a:endParaRPr lang="en-US" sz="500" b="0" kern="0" smtClean="0">
                    <a:solidFill>
                      <a:schemeClr val="bg2">
                        <a:lumMod val="50000"/>
                      </a:schemeClr>
                    </a:solidFill>
                    <a:latin typeface="+mn-lt"/>
                    <a:ea typeface="ＭＳ Ｐゴシック" pitchFamily="-64" charset="-128"/>
                    <a:cs typeface="Arial" panose="020B0604020202020204" pitchFamily="34" charset="0"/>
                  </a:endParaRPr>
                </a:p>
              </p:txBody>
            </p:sp>
            <p:sp>
              <p:nvSpPr>
                <p:cNvPr id="267" name="TextBox 266"/>
                <p:cNvSpPr txBox="1"/>
                <p:nvPr/>
              </p:nvSpPr>
              <p:spPr>
                <a:xfrm>
                  <a:off x="3324859" y="6240643"/>
                  <a:ext cx="849592" cy="92333"/>
                </a:xfrm>
                <a:prstGeom prst="rect">
                  <a:avLst/>
                </a:prstGeom>
                <a:noFill/>
              </p:spPr>
              <p:txBody>
                <a:bodyPr wrap="none" lIns="0" tIns="0" rIns="0" bIns="0" rtlCol="0" anchor="ctr">
                  <a:spAutoFit/>
                </a:bodyPr>
                <a:lstStyle/>
                <a:p>
                  <a:r>
                    <a:rPr lang="en-US" sz="600" b="0" i="1" dirty="0" smtClean="0">
                      <a:solidFill>
                        <a:schemeClr val="bg2">
                          <a:lumMod val="50000"/>
                        </a:schemeClr>
                      </a:solidFill>
                      <a:latin typeface="+mn-lt"/>
                      <a:cs typeface="Arial" pitchFamily="34" charset="0"/>
                    </a:rPr>
                    <a:t>Out-of-scope component</a:t>
                  </a:r>
                </a:p>
              </p:txBody>
            </p:sp>
            <p:sp>
              <p:nvSpPr>
                <p:cNvPr id="268" name="Rounded Rectangle 267"/>
                <p:cNvSpPr/>
                <p:nvPr/>
              </p:nvSpPr>
              <p:spPr bwMode="auto">
                <a:xfrm>
                  <a:off x="3086605" y="6241592"/>
                  <a:ext cx="195718" cy="90434"/>
                </a:xfrm>
                <a:prstGeom prst="roundRect">
                  <a:avLst>
                    <a:gd name="adj" fmla="val 2828"/>
                  </a:avLst>
                </a:prstGeom>
                <a:pattFill prst="ltUpDiag">
                  <a:fgClr>
                    <a:schemeClr val="bg1">
                      <a:lumMod val="85000"/>
                    </a:schemeClr>
                  </a:fgClr>
                  <a:bgClr>
                    <a:schemeClr val="bg1"/>
                  </a:bgClr>
                </a:pattFill>
                <a:ln w="9525" cap="flat" cmpd="sng" algn="ctr">
                  <a:solidFill>
                    <a:srgbClr val="BA9CC9"/>
                  </a:solidFill>
                  <a:prstDash val="sysDash"/>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fontAlgn="auto">
                    <a:spcBef>
                      <a:spcPts val="0"/>
                    </a:spcBef>
                    <a:spcAft>
                      <a:spcPts val="0"/>
                    </a:spcAft>
                  </a:pPr>
                  <a:endParaRPr lang="en-US" sz="700" i="1" kern="0" dirty="0">
                    <a:solidFill>
                      <a:schemeClr val="bg2">
                        <a:lumMod val="50000"/>
                      </a:schemeClr>
                    </a:solidFill>
                    <a:latin typeface="+mn-lt"/>
                    <a:ea typeface="ＭＳ Ｐゴシック" pitchFamily="-64" charset="-128"/>
                    <a:cs typeface="Arial" panose="020B0604020202020204" pitchFamily="34" charset="0"/>
                  </a:endParaRPr>
                </a:p>
              </p:txBody>
            </p:sp>
          </p:grpSp>
          <p:grpSp>
            <p:nvGrpSpPr>
              <p:cNvPr id="535" name="Group 534"/>
              <p:cNvGrpSpPr/>
              <p:nvPr/>
            </p:nvGrpSpPr>
            <p:grpSpPr>
              <a:xfrm>
                <a:off x="5264325" y="6226906"/>
                <a:ext cx="1209079" cy="119806"/>
                <a:chOff x="5213525" y="6226906"/>
                <a:chExt cx="1209079" cy="119806"/>
              </a:xfrm>
            </p:grpSpPr>
            <p:sp>
              <p:nvSpPr>
                <p:cNvPr id="269" name="Oval 268"/>
                <p:cNvSpPr/>
                <p:nvPr/>
              </p:nvSpPr>
              <p:spPr bwMode="auto">
                <a:xfrm>
                  <a:off x="5213525" y="6226906"/>
                  <a:ext cx="214776" cy="119806"/>
                </a:xfrm>
                <a:prstGeom prst="ellipse">
                  <a:avLst/>
                </a:prstGeom>
                <a:solidFill>
                  <a:srgbClr val="4C5A87">
                    <a:lumMod val="75000"/>
                    <a:alpha val="78000"/>
                  </a:srgbClr>
                </a:solidFill>
                <a:ln w="6350" cap="flat" cmpd="sng" algn="ctr">
                  <a:solidFill>
                    <a:srgbClr val="4C5A87">
                      <a:lumMod val="75000"/>
                      <a:alpha val="78000"/>
                    </a:srgb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defTabSz="912813" fontAlgn="auto">
                    <a:spcBef>
                      <a:spcPts val="0"/>
                    </a:spcBef>
                    <a:spcAft>
                      <a:spcPts val="0"/>
                    </a:spcAft>
                    <a:defRPr/>
                  </a:pPr>
                  <a:endParaRPr lang="en-US" sz="500" b="0" i="1" kern="0" dirty="0" smtClean="0">
                    <a:solidFill>
                      <a:schemeClr val="bg2">
                        <a:lumMod val="50000"/>
                      </a:schemeClr>
                    </a:solidFill>
                    <a:latin typeface="+mn-lt"/>
                    <a:ea typeface="MS PGothic" pitchFamily="34" charset="-128"/>
                    <a:cs typeface="Arial" panose="020B0604020202020204" pitchFamily="34" charset="0"/>
                  </a:endParaRPr>
                </a:p>
              </p:txBody>
            </p:sp>
            <p:sp>
              <p:nvSpPr>
                <p:cNvPr id="270" name="Rectangle 269"/>
                <p:cNvSpPr/>
                <p:nvPr/>
              </p:nvSpPr>
              <p:spPr>
                <a:xfrm>
                  <a:off x="5254359" y="6242682"/>
                  <a:ext cx="133107" cy="88254"/>
                </a:xfrm>
                <a:prstGeom prst="rect">
                  <a:avLst/>
                </a:prstGeom>
                <a:solidFill>
                  <a:schemeClr val="bg1"/>
                </a:solidFill>
                <a:ln w="3175">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sz="600" b="0" dirty="0">
                    <a:solidFill>
                      <a:schemeClr val="bg2">
                        <a:lumMod val="50000"/>
                      </a:schemeClr>
                    </a:solidFill>
                  </a:endParaRPr>
                </a:p>
              </p:txBody>
            </p:sp>
            <p:sp>
              <p:nvSpPr>
                <p:cNvPr id="271" name="TextBox 270"/>
                <p:cNvSpPr txBox="1"/>
                <p:nvPr/>
              </p:nvSpPr>
              <p:spPr>
                <a:xfrm>
                  <a:off x="5462405" y="6240643"/>
                  <a:ext cx="960199" cy="92333"/>
                </a:xfrm>
                <a:prstGeom prst="rect">
                  <a:avLst/>
                </a:prstGeom>
                <a:noFill/>
              </p:spPr>
              <p:txBody>
                <a:bodyPr wrap="none" lIns="0" tIns="0" rIns="0" bIns="0" rtlCol="0" anchor="ctr">
                  <a:spAutoFit/>
                </a:bodyPr>
                <a:lstStyle/>
                <a:p>
                  <a:r>
                    <a:rPr lang="en-US" sz="600" b="0" i="1" dirty="0" smtClean="0">
                      <a:solidFill>
                        <a:schemeClr val="bg2">
                          <a:lumMod val="50000"/>
                        </a:schemeClr>
                      </a:solidFill>
                      <a:latin typeface="+mn-lt"/>
                      <a:cs typeface="Arial" pitchFamily="34" charset="0"/>
                    </a:rPr>
                    <a:t>Data Element (Master Data)</a:t>
                  </a:r>
                </a:p>
              </p:txBody>
            </p:sp>
          </p:grpSp>
          <p:grpSp>
            <p:nvGrpSpPr>
              <p:cNvPr id="534" name="Group 533"/>
              <p:cNvGrpSpPr/>
              <p:nvPr/>
            </p:nvGrpSpPr>
            <p:grpSpPr>
              <a:xfrm>
                <a:off x="6674373" y="6226906"/>
                <a:ext cx="1334113" cy="119806"/>
                <a:chOff x="6648973" y="6226906"/>
                <a:chExt cx="1334113" cy="119806"/>
              </a:xfrm>
            </p:grpSpPr>
            <p:sp>
              <p:nvSpPr>
                <p:cNvPr id="272" name="Oval 271"/>
                <p:cNvSpPr/>
                <p:nvPr/>
              </p:nvSpPr>
              <p:spPr bwMode="auto">
                <a:xfrm>
                  <a:off x="6648973" y="6226906"/>
                  <a:ext cx="214776" cy="119806"/>
                </a:xfrm>
                <a:prstGeom prst="ellipse">
                  <a:avLst/>
                </a:prstGeom>
                <a:solidFill>
                  <a:srgbClr val="4C5A87">
                    <a:lumMod val="75000"/>
                    <a:alpha val="78000"/>
                  </a:srgbClr>
                </a:solidFill>
                <a:ln w="6350" cap="flat" cmpd="sng" algn="ctr">
                  <a:solidFill>
                    <a:srgbClr val="4C5A87">
                      <a:lumMod val="75000"/>
                      <a:alpha val="78000"/>
                    </a:srgb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defTabSz="912813" fontAlgn="auto">
                    <a:spcBef>
                      <a:spcPts val="0"/>
                    </a:spcBef>
                    <a:spcAft>
                      <a:spcPts val="0"/>
                    </a:spcAft>
                    <a:defRPr/>
                  </a:pPr>
                  <a:endParaRPr lang="en-US" sz="500" b="0" i="1" kern="0" dirty="0" smtClean="0">
                    <a:solidFill>
                      <a:schemeClr val="bg2">
                        <a:lumMod val="50000"/>
                      </a:schemeClr>
                    </a:solidFill>
                    <a:latin typeface="+mn-lt"/>
                    <a:ea typeface="MS PGothic" pitchFamily="34" charset="-128"/>
                    <a:cs typeface="Arial" panose="020B0604020202020204" pitchFamily="34" charset="0"/>
                  </a:endParaRPr>
                </a:p>
              </p:txBody>
            </p:sp>
            <p:sp>
              <p:nvSpPr>
                <p:cNvPr id="273" name="Rectangle 272"/>
                <p:cNvSpPr/>
                <p:nvPr/>
              </p:nvSpPr>
              <p:spPr>
                <a:xfrm>
                  <a:off x="6689807" y="6242682"/>
                  <a:ext cx="133107" cy="88254"/>
                </a:xfrm>
                <a:prstGeom prst="rect">
                  <a:avLst/>
                </a:prstGeom>
                <a:pattFill prst="dotDmnd">
                  <a:fgClr>
                    <a:schemeClr val="accent1"/>
                  </a:fgClr>
                  <a:bgClr>
                    <a:schemeClr val="bg1"/>
                  </a:bgClr>
                </a:pattFill>
                <a:ln w="3175">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sz="600" b="0" dirty="0">
                    <a:solidFill>
                      <a:schemeClr val="bg2">
                        <a:lumMod val="50000"/>
                      </a:schemeClr>
                    </a:solidFill>
                  </a:endParaRPr>
                </a:p>
              </p:txBody>
            </p:sp>
            <p:sp>
              <p:nvSpPr>
                <p:cNvPr id="274" name="TextBox 273"/>
                <p:cNvSpPr txBox="1"/>
                <p:nvPr/>
              </p:nvSpPr>
              <p:spPr>
                <a:xfrm>
                  <a:off x="6897853" y="6240643"/>
                  <a:ext cx="1085233" cy="92333"/>
                </a:xfrm>
                <a:prstGeom prst="rect">
                  <a:avLst/>
                </a:prstGeom>
                <a:noFill/>
              </p:spPr>
              <p:txBody>
                <a:bodyPr wrap="none" lIns="0" tIns="0" rIns="0" bIns="0" rtlCol="0" anchor="ctr">
                  <a:spAutoFit/>
                </a:bodyPr>
                <a:lstStyle/>
                <a:p>
                  <a:r>
                    <a:rPr lang="en-US" sz="600" b="0" i="1" dirty="0" smtClean="0">
                      <a:solidFill>
                        <a:schemeClr val="bg2">
                          <a:lumMod val="50000"/>
                        </a:schemeClr>
                      </a:solidFill>
                      <a:latin typeface="+mn-lt"/>
                      <a:cs typeface="Arial" pitchFamily="34" charset="0"/>
                    </a:rPr>
                    <a:t>Data Element (Interfacing Data)</a:t>
                  </a:r>
                </a:p>
              </p:txBody>
            </p:sp>
          </p:grpSp>
          <p:grpSp>
            <p:nvGrpSpPr>
              <p:cNvPr id="536" name="Group 535"/>
              <p:cNvGrpSpPr/>
              <p:nvPr/>
            </p:nvGrpSpPr>
            <p:grpSpPr>
              <a:xfrm>
                <a:off x="4477020" y="6240643"/>
                <a:ext cx="586336" cy="92333"/>
                <a:chOff x="4400820" y="6240643"/>
                <a:chExt cx="586336" cy="92333"/>
              </a:xfrm>
            </p:grpSpPr>
            <p:sp>
              <p:nvSpPr>
                <p:cNvPr id="275" name="Rectangle 274"/>
                <p:cNvSpPr/>
                <p:nvPr/>
              </p:nvSpPr>
              <p:spPr>
                <a:xfrm>
                  <a:off x="4400820" y="6241592"/>
                  <a:ext cx="195718" cy="90434"/>
                </a:xfrm>
                <a:prstGeom prst="rect">
                  <a:avLst/>
                </a:prstGeom>
                <a:solidFill>
                  <a:schemeClr val="bg1"/>
                </a:solidFill>
                <a:ln w="3175">
                  <a:solidFill>
                    <a:schemeClr val="accent2"/>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sz="600" b="0" dirty="0">
                    <a:solidFill>
                      <a:schemeClr val="bg2">
                        <a:lumMod val="50000"/>
                      </a:schemeClr>
                    </a:solidFill>
                  </a:endParaRPr>
                </a:p>
              </p:txBody>
            </p:sp>
            <p:sp>
              <p:nvSpPr>
                <p:cNvPr id="276" name="TextBox 275"/>
                <p:cNvSpPr txBox="1"/>
                <p:nvPr/>
              </p:nvSpPr>
              <p:spPr>
                <a:xfrm>
                  <a:off x="4645716" y="6240643"/>
                  <a:ext cx="341440" cy="92333"/>
                </a:xfrm>
                <a:prstGeom prst="rect">
                  <a:avLst/>
                </a:prstGeom>
                <a:noFill/>
              </p:spPr>
              <p:txBody>
                <a:bodyPr wrap="none" lIns="0" tIns="0" rIns="0" bIns="0" rtlCol="0" anchor="ctr">
                  <a:spAutoFit/>
                </a:bodyPr>
                <a:lstStyle/>
                <a:p>
                  <a:r>
                    <a:rPr lang="en-US" sz="600" b="0" i="1" dirty="0" smtClean="0">
                      <a:solidFill>
                        <a:schemeClr val="bg2">
                          <a:lumMod val="50000"/>
                        </a:schemeClr>
                      </a:solidFill>
                      <a:latin typeface="+mn-lt"/>
                      <a:cs typeface="Arial" pitchFamily="34" charset="0"/>
                    </a:rPr>
                    <a:t>Capability</a:t>
                  </a:r>
                </a:p>
              </p:txBody>
            </p:sp>
          </p:grpSp>
          <p:grpSp>
            <p:nvGrpSpPr>
              <p:cNvPr id="533" name="Group 532"/>
              <p:cNvGrpSpPr/>
              <p:nvPr/>
            </p:nvGrpSpPr>
            <p:grpSpPr>
              <a:xfrm>
                <a:off x="8209456" y="6240643"/>
                <a:ext cx="861985" cy="92333"/>
                <a:chOff x="8209456" y="6240643"/>
                <a:chExt cx="861985" cy="92333"/>
              </a:xfrm>
            </p:grpSpPr>
            <p:sp>
              <p:nvSpPr>
                <p:cNvPr id="282" name="Rectangle 281"/>
                <p:cNvSpPr/>
                <p:nvPr/>
              </p:nvSpPr>
              <p:spPr bwMode="auto">
                <a:xfrm flipH="1">
                  <a:off x="8209456" y="6241790"/>
                  <a:ext cx="217538" cy="90038"/>
                </a:xfrm>
                <a:prstGeom prst="rect">
                  <a:avLst/>
                </a:prstGeom>
                <a:solidFill>
                  <a:srgbClr val="FFFF00"/>
                </a:solidFill>
                <a:ln w="19050" cap="flat" cmpd="sng" algn="ctr">
                  <a:solidFill>
                    <a:srgbClr val="4C5A87">
                      <a:lumMod val="75000"/>
                    </a:srgbClr>
                  </a:solidFill>
                  <a:prstDash val="solid"/>
                  <a:round/>
                  <a:headEnd type="none" w="med" len="med"/>
                  <a:tailEnd type="none" w="med" len="med"/>
                </a:ln>
                <a:effectLst/>
                <a:extLst/>
              </p:spPr>
              <p:txBody>
                <a:bodyPr vert="horz" wrap="none" lIns="0" tIns="0" rIns="0" bIns="0" numCol="1" rtlCol="0" anchor="ctr" anchorCtr="0" compatLnSpc="1">
                  <a:prstTxWarp prst="textNoShape">
                    <a:avLst/>
                  </a:prstTxWarp>
                </a:bodyPr>
                <a:lstStyle/>
                <a:p>
                  <a:pPr algn="ctr" fontAlgn="auto">
                    <a:lnSpc>
                      <a:spcPct val="80000"/>
                    </a:lnSpc>
                    <a:spcBef>
                      <a:spcPts val="0"/>
                    </a:spcBef>
                    <a:spcAft>
                      <a:spcPts val="0"/>
                    </a:spcAft>
                    <a:tabLst>
                      <a:tab pos="6464300" algn="r"/>
                    </a:tabLst>
                  </a:pPr>
                  <a:r>
                    <a:rPr lang="en-GB" sz="500" kern="500" dirty="0">
                      <a:solidFill>
                        <a:srgbClr val="800000"/>
                      </a:solidFill>
                      <a:latin typeface="+mn-lt"/>
                      <a:cs typeface="Calibri" pitchFamily="34" charset="0"/>
                    </a:rPr>
                    <a:t>Local</a:t>
                  </a:r>
                </a:p>
              </p:txBody>
            </p:sp>
            <p:sp>
              <p:nvSpPr>
                <p:cNvPr id="283" name="TextBox 282"/>
                <p:cNvSpPr txBox="1"/>
                <p:nvPr/>
              </p:nvSpPr>
              <p:spPr>
                <a:xfrm>
                  <a:off x="8463902" y="6240643"/>
                  <a:ext cx="607539" cy="92333"/>
                </a:xfrm>
                <a:prstGeom prst="rect">
                  <a:avLst/>
                </a:prstGeom>
                <a:noFill/>
              </p:spPr>
              <p:txBody>
                <a:bodyPr wrap="none" lIns="0" tIns="0" rIns="0" bIns="0" rtlCol="0" anchor="ctr">
                  <a:spAutoFit/>
                </a:bodyPr>
                <a:lstStyle/>
                <a:p>
                  <a:r>
                    <a:rPr lang="en-US" sz="600" b="0" i="1" dirty="0" smtClean="0">
                      <a:solidFill>
                        <a:schemeClr val="bg2">
                          <a:lumMod val="50000"/>
                        </a:schemeClr>
                      </a:solidFill>
                      <a:latin typeface="+mn-lt"/>
                      <a:cs typeface="Arial" pitchFamily="34" charset="0"/>
                    </a:rPr>
                    <a:t>Local Component</a:t>
                  </a:r>
                </a:p>
              </p:txBody>
            </p:sp>
          </p:grpSp>
        </p:grpSp>
      </p:grpSp>
      <p:sp>
        <p:nvSpPr>
          <p:cNvPr id="203" name="Rounded Rectangle 202"/>
          <p:cNvSpPr/>
          <p:nvPr/>
        </p:nvSpPr>
        <p:spPr bwMode="auto">
          <a:xfrm>
            <a:off x="7888490" y="1021080"/>
            <a:ext cx="1239798" cy="540000"/>
          </a:xfrm>
          <a:prstGeom prst="roundRect">
            <a:avLst>
              <a:gd name="adj" fmla="val 2828"/>
            </a:avLst>
          </a:prstGeom>
          <a:pattFill prst="ltUpDiag">
            <a:fgClr>
              <a:schemeClr val="bg1">
                <a:lumMod val="85000"/>
              </a:schemeClr>
            </a:fgClr>
            <a:bgClr>
              <a:schemeClr val="bg1"/>
            </a:bgClr>
          </a:pattFill>
          <a:ln w="9525" cap="flat" cmpd="sng" algn="ctr">
            <a:solidFill>
              <a:srgbClr val="BA9CC9"/>
            </a:solidFill>
            <a:prstDash val="sysDash"/>
            <a:round/>
            <a:headEnd type="none" w="med" len="med"/>
            <a:tailEnd type="none" w="med" len="med"/>
          </a:ln>
          <a:effectLst/>
          <a:extLst/>
        </p:spPr>
        <p:txBody>
          <a:bodyPr vert="horz" wrap="square" lIns="36000" tIns="18000" rIns="36000" bIns="18000" numCol="1" rtlCol="0" anchor="t" anchorCtr="0" compatLnSpc="1">
            <a:prstTxWarp prst="textNoShape">
              <a:avLst/>
            </a:prstTxWarp>
          </a:bodyPr>
          <a:lstStyle/>
          <a:p>
            <a:pPr fontAlgn="auto">
              <a:spcBef>
                <a:spcPts val="0"/>
              </a:spcBef>
              <a:spcAft>
                <a:spcPts val="0"/>
              </a:spcAft>
            </a:pPr>
            <a:r>
              <a:rPr lang="en-US" sz="600" kern="0" dirty="0">
                <a:solidFill>
                  <a:schemeClr val="bg2"/>
                </a:solidFill>
                <a:latin typeface="+mn-lt"/>
                <a:ea typeface="ＭＳ Ｐゴシック" pitchFamily="-64" charset="-128"/>
                <a:cs typeface="Arial" panose="020B0604020202020204" pitchFamily="34" charset="0"/>
              </a:rPr>
              <a:t>Provider Portal</a:t>
            </a:r>
          </a:p>
        </p:txBody>
      </p:sp>
      <p:grpSp>
        <p:nvGrpSpPr>
          <p:cNvPr id="5" name="Group 4"/>
          <p:cNvGrpSpPr/>
          <p:nvPr/>
        </p:nvGrpSpPr>
        <p:grpSpPr>
          <a:xfrm>
            <a:off x="7927126" y="1157050"/>
            <a:ext cx="1162526" cy="184719"/>
            <a:chOff x="7987484" y="1157050"/>
            <a:chExt cx="1095152" cy="184719"/>
          </a:xfrm>
        </p:grpSpPr>
        <p:sp>
          <p:nvSpPr>
            <p:cNvPr id="205" name="Rounded Rectangle 204"/>
            <p:cNvSpPr/>
            <p:nvPr/>
          </p:nvSpPr>
          <p:spPr bwMode="auto">
            <a:xfrm>
              <a:off x="7987484" y="1157050"/>
              <a:ext cx="520461" cy="184719"/>
            </a:xfrm>
            <a:prstGeom prst="roundRect">
              <a:avLst>
                <a:gd name="adj" fmla="val 4387"/>
              </a:avLst>
            </a:prstGeom>
            <a:pattFill prst="ltUpDiag">
              <a:fgClr>
                <a:schemeClr val="bg1">
                  <a:lumMod val="65000"/>
                </a:schemeClr>
              </a:fgClr>
              <a:bgClr>
                <a:schemeClr val="bg1"/>
              </a:bgClr>
            </a:pattFill>
            <a:ln w="9525" cap="flat" cmpd="sng" algn="ctr">
              <a:solidFill>
                <a:schemeClr val="bg2"/>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fontAlgn="auto">
                <a:spcBef>
                  <a:spcPts val="0"/>
                </a:spcBef>
                <a:spcAft>
                  <a:spcPts val="0"/>
                </a:spcAft>
              </a:pPr>
              <a:r>
                <a:rPr lang="en-US" sz="600" b="0" i="1" kern="0" dirty="0">
                  <a:solidFill>
                    <a:schemeClr val="tx1"/>
                  </a:solidFill>
                  <a:latin typeface="+mn-lt"/>
                  <a:cs typeface="Arial" panose="020B0604020202020204" pitchFamily="34" charset="0"/>
                </a:rPr>
                <a:t>Portal</a:t>
              </a:r>
            </a:p>
          </p:txBody>
        </p:sp>
        <p:sp>
          <p:nvSpPr>
            <p:cNvPr id="206" name="Rounded Rectangle 205"/>
            <p:cNvSpPr/>
            <p:nvPr/>
          </p:nvSpPr>
          <p:spPr bwMode="auto">
            <a:xfrm>
              <a:off x="8562175" y="1157050"/>
              <a:ext cx="520461" cy="184719"/>
            </a:xfrm>
            <a:prstGeom prst="roundRect">
              <a:avLst>
                <a:gd name="adj" fmla="val 4387"/>
              </a:avLst>
            </a:prstGeom>
            <a:pattFill prst="ltUpDiag">
              <a:fgClr>
                <a:schemeClr val="bg1">
                  <a:lumMod val="65000"/>
                </a:schemeClr>
              </a:fgClr>
              <a:bgClr>
                <a:schemeClr val="bg1"/>
              </a:bgClr>
            </a:pattFill>
            <a:ln w="9525" cap="flat" cmpd="sng" algn="ctr">
              <a:solidFill>
                <a:schemeClr val="bg2"/>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fontAlgn="auto">
                <a:spcBef>
                  <a:spcPts val="0"/>
                </a:spcBef>
                <a:spcAft>
                  <a:spcPts val="0"/>
                </a:spcAft>
              </a:pPr>
              <a:r>
                <a:rPr lang="en-US" sz="600" b="0" i="1" kern="0" dirty="0">
                  <a:solidFill>
                    <a:schemeClr val="tx1"/>
                  </a:solidFill>
                  <a:latin typeface="+mn-lt"/>
                  <a:cs typeface="Arial" panose="020B0604020202020204" pitchFamily="34" charset="0"/>
                </a:rPr>
                <a:t>Provider </a:t>
              </a:r>
            </a:p>
            <a:p>
              <a:pPr algn="ctr" fontAlgn="auto">
                <a:spcBef>
                  <a:spcPts val="0"/>
                </a:spcBef>
                <a:spcAft>
                  <a:spcPts val="0"/>
                </a:spcAft>
              </a:pPr>
              <a:r>
                <a:rPr lang="en-US" sz="600" b="0" i="1" kern="0" dirty="0" smtClean="0">
                  <a:solidFill>
                    <a:schemeClr val="tx1"/>
                  </a:solidFill>
                  <a:latin typeface="+mn-lt"/>
                  <a:cs typeface="Arial" panose="020B0604020202020204" pitchFamily="34" charset="0"/>
                </a:rPr>
                <a:t>Mgmt.</a:t>
              </a:r>
              <a:endParaRPr lang="en-US" sz="600" b="0" i="1" kern="0" dirty="0">
                <a:solidFill>
                  <a:schemeClr val="tx1"/>
                </a:solidFill>
                <a:latin typeface="+mn-lt"/>
                <a:cs typeface="Arial" panose="020B0604020202020204" pitchFamily="34" charset="0"/>
              </a:endParaRPr>
            </a:p>
          </p:txBody>
        </p:sp>
      </p:grpSp>
      <p:sp>
        <p:nvSpPr>
          <p:cNvPr id="290" name="Rounded Rectangle 289"/>
          <p:cNvSpPr/>
          <p:nvPr/>
        </p:nvSpPr>
        <p:spPr bwMode="auto">
          <a:xfrm>
            <a:off x="5903439" y="1021080"/>
            <a:ext cx="1239798" cy="540000"/>
          </a:xfrm>
          <a:prstGeom prst="roundRect">
            <a:avLst>
              <a:gd name="adj" fmla="val 2828"/>
            </a:avLst>
          </a:prstGeom>
          <a:solidFill>
            <a:srgbClr val="E9F4FB"/>
          </a:solidFill>
          <a:ln w="9525" cap="flat" cmpd="sng" algn="ctr">
            <a:solidFill>
              <a:srgbClr val="BA9CC9"/>
            </a:solidFill>
            <a:prstDash val="solid"/>
            <a:round/>
            <a:headEnd type="none" w="med" len="med"/>
            <a:tailEnd type="none" w="med" len="med"/>
          </a:ln>
          <a:effectLst/>
          <a:extLst/>
        </p:spPr>
        <p:txBody>
          <a:bodyPr vert="horz" wrap="square" lIns="36000" tIns="18000" rIns="36000" bIns="18000" numCol="1" rtlCol="0" anchor="t" anchorCtr="0" compatLnSpc="1">
            <a:prstTxWarp prst="textNoShape">
              <a:avLst/>
            </a:prstTxWarp>
          </a:bodyPr>
          <a:lstStyle/>
          <a:p>
            <a:pPr fontAlgn="auto">
              <a:spcBef>
                <a:spcPts val="0"/>
              </a:spcBef>
              <a:spcAft>
                <a:spcPts val="0"/>
              </a:spcAft>
            </a:pPr>
            <a:r>
              <a:rPr lang="en-US" sz="600" kern="0" dirty="0">
                <a:solidFill>
                  <a:schemeClr val="tx1"/>
                </a:solidFill>
                <a:latin typeface="+mn-lt"/>
                <a:ea typeface="ＭＳ Ｐゴシック" pitchFamily="-64" charset="-128"/>
                <a:cs typeface="Arial" panose="020B0604020202020204" pitchFamily="34" charset="0"/>
              </a:rPr>
              <a:t>Health Claims Portal</a:t>
            </a:r>
          </a:p>
        </p:txBody>
      </p:sp>
      <p:sp>
        <p:nvSpPr>
          <p:cNvPr id="28" name="Rounded Rectangle 27"/>
          <p:cNvSpPr/>
          <p:nvPr/>
        </p:nvSpPr>
        <p:spPr bwMode="auto">
          <a:xfrm>
            <a:off x="5903439" y="819750"/>
            <a:ext cx="3222276" cy="180000"/>
          </a:xfrm>
          <a:prstGeom prst="roundRect">
            <a:avLst>
              <a:gd name="adj" fmla="val 8148"/>
            </a:avLst>
          </a:prstGeom>
          <a:solidFill>
            <a:srgbClr val="4B91CD">
              <a:lumMod val="50000"/>
            </a:srgbClr>
          </a:solidFill>
          <a:ln w="9525" cap="flat" cmpd="sng" algn="ctr">
            <a:no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algn="ctr" fontAlgn="auto">
              <a:spcBef>
                <a:spcPts val="0"/>
              </a:spcBef>
              <a:spcAft>
                <a:spcPts val="0"/>
              </a:spcAft>
              <a:defRPr/>
            </a:pPr>
            <a:r>
              <a:rPr lang="en-US" sz="600" i="1" kern="0" dirty="0" smtClean="0">
                <a:solidFill>
                  <a:srgbClr val="4B91CD">
                    <a:lumMod val="20000"/>
                    <a:lumOff val="80000"/>
                  </a:srgbClr>
                </a:solidFill>
                <a:latin typeface="+mn-lt"/>
                <a:cs typeface="Arial" panose="020B0604020202020204" pitchFamily="34" charset="0"/>
              </a:rPr>
              <a:t>Claims</a:t>
            </a:r>
            <a:endParaRPr lang="en-US" sz="600" i="1" kern="0" dirty="0">
              <a:solidFill>
                <a:srgbClr val="4B91CD">
                  <a:lumMod val="20000"/>
                  <a:lumOff val="80000"/>
                </a:srgbClr>
              </a:solidFill>
              <a:latin typeface="+mn-lt"/>
              <a:cs typeface="Arial" panose="020B0604020202020204" pitchFamily="34" charset="0"/>
            </a:endParaRPr>
          </a:p>
        </p:txBody>
      </p:sp>
      <p:sp>
        <p:nvSpPr>
          <p:cNvPr id="113" name="Rounded Rectangle 112"/>
          <p:cNvSpPr/>
          <p:nvPr/>
        </p:nvSpPr>
        <p:spPr bwMode="auto">
          <a:xfrm>
            <a:off x="7184408" y="1021080"/>
            <a:ext cx="662912" cy="540000"/>
          </a:xfrm>
          <a:prstGeom prst="roundRect">
            <a:avLst>
              <a:gd name="adj" fmla="val 4669"/>
            </a:avLst>
          </a:prstGeom>
          <a:pattFill prst="ltUpDiag">
            <a:fgClr>
              <a:schemeClr val="bg1">
                <a:lumMod val="85000"/>
              </a:schemeClr>
            </a:fgClr>
            <a:bgClr>
              <a:schemeClr val="bg1"/>
            </a:bgClr>
          </a:pattFill>
          <a:ln w="9525" cap="flat" cmpd="sng" algn="ctr">
            <a:solidFill>
              <a:srgbClr val="BA9CC9"/>
            </a:solidFill>
            <a:prstDash val="sysDash"/>
            <a:round/>
            <a:headEnd type="none" w="med" len="med"/>
            <a:tailEnd type="none" w="med" len="med"/>
          </a:ln>
          <a:effectLst/>
          <a:extLst/>
        </p:spPr>
        <p:txBody>
          <a:bodyPr vert="horz" wrap="square" lIns="36000" tIns="18000" rIns="36000" bIns="18000" numCol="1" rtlCol="0" anchor="t" anchorCtr="0" compatLnSpc="1">
            <a:prstTxWarp prst="textNoShape">
              <a:avLst/>
            </a:prstTxWarp>
          </a:bodyPr>
          <a:lstStyle/>
          <a:p>
            <a:pPr fontAlgn="auto">
              <a:spcBef>
                <a:spcPts val="0"/>
              </a:spcBef>
              <a:spcAft>
                <a:spcPts val="0"/>
              </a:spcAft>
            </a:pPr>
            <a:r>
              <a:rPr lang="en-US" sz="600" kern="0" dirty="0">
                <a:solidFill>
                  <a:schemeClr val="bg2"/>
                </a:solidFill>
                <a:latin typeface="+mn-lt"/>
                <a:ea typeface="ＭＳ Ｐゴシック" pitchFamily="-64" charset="-128"/>
                <a:cs typeface="Arial" panose="020B0604020202020204" pitchFamily="34" charset="0"/>
              </a:rPr>
              <a:t>TPA</a:t>
            </a:r>
          </a:p>
        </p:txBody>
      </p:sp>
      <p:grpSp>
        <p:nvGrpSpPr>
          <p:cNvPr id="9" name="Group 8"/>
          <p:cNvGrpSpPr/>
          <p:nvPr/>
        </p:nvGrpSpPr>
        <p:grpSpPr>
          <a:xfrm>
            <a:off x="5937601" y="1157050"/>
            <a:ext cx="1171474" cy="184719"/>
            <a:chOff x="5998217" y="1157050"/>
            <a:chExt cx="1103581" cy="184719"/>
          </a:xfrm>
        </p:grpSpPr>
        <p:sp>
          <p:nvSpPr>
            <p:cNvPr id="199" name="Rounded Rectangle 198"/>
            <p:cNvSpPr/>
            <p:nvPr/>
          </p:nvSpPr>
          <p:spPr bwMode="auto">
            <a:xfrm>
              <a:off x="5998217" y="1157050"/>
              <a:ext cx="520461" cy="184719"/>
            </a:xfrm>
            <a:prstGeom prst="roundRect">
              <a:avLst>
                <a:gd name="adj" fmla="val 4387"/>
              </a:avLst>
            </a:prstGeom>
            <a:solidFill>
              <a:srgbClr val="8C5AA5">
                <a:lumMod val="60000"/>
                <a:lumOff val="40000"/>
              </a:srgbClr>
            </a:solidFill>
            <a:ln w="6350" cap="flat" cmpd="sng" algn="ctr">
              <a:solidFill>
                <a:srgbClr val="4B91CD">
                  <a:lumMod val="40000"/>
                  <a:lumOff val="60000"/>
                </a:srgb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defTabSz="912813" fontAlgn="auto">
                <a:spcBef>
                  <a:spcPts val="0"/>
                </a:spcBef>
                <a:spcAft>
                  <a:spcPts val="0"/>
                </a:spcAft>
              </a:pPr>
              <a:r>
                <a:rPr lang="en-US" sz="600" b="0" i="1" kern="0" dirty="0">
                  <a:solidFill>
                    <a:srgbClr val="103184"/>
                  </a:solidFill>
                  <a:latin typeface="+mn-lt"/>
                  <a:ea typeface="MS PGothic" pitchFamily="34" charset="-128"/>
                  <a:cs typeface="Arial" panose="020B0604020202020204" pitchFamily="34" charset="0"/>
                </a:rPr>
                <a:t>Portal</a:t>
              </a:r>
            </a:p>
          </p:txBody>
        </p:sp>
        <p:sp>
          <p:nvSpPr>
            <p:cNvPr id="200" name="Rounded Rectangle 199"/>
            <p:cNvSpPr/>
            <p:nvPr/>
          </p:nvSpPr>
          <p:spPr bwMode="auto">
            <a:xfrm>
              <a:off x="6581337" y="1157050"/>
              <a:ext cx="520461" cy="184719"/>
            </a:xfrm>
            <a:prstGeom prst="roundRect">
              <a:avLst>
                <a:gd name="adj" fmla="val 4387"/>
              </a:avLst>
            </a:prstGeom>
            <a:solidFill>
              <a:srgbClr val="8C5AA5">
                <a:lumMod val="60000"/>
                <a:lumOff val="40000"/>
              </a:srgbClr>
            </a:solidFill>
            <a:ln w="6350" cap="flat" cmpd="sng" algn="ctr">
              <a:solidFill>
                <a:srgbClr val="4B91CD">
                  <a:lumMod val="40000"/>
                  <a:lumOff val="60000"/>
                </a:srgb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defTabSz="912813" fontAlgn="auto">
                <a:spcBef>
                  <a:spcPts val="0"/>
                </a:spcBef>
                <a:spcAft>
                  <a:spcPts val="0"/>
                </a:spcAft>
              </a:pPr>
              <a:r>
                <a:rPr lang="en-US" sz="600" b="0" i="1" kern="0" dirty="0">
                  <a:solidFill>
                    <a:srgbClr val="103184"/>
                  </a:solidFill>
                  <a:latin typeface="+mn-lt"/>
                  <a:ea typeface="MS PGothic" pitchFamily="34" charset="-128"/>
                  <a:cs typeface="Arial" panose="020B0604020202020204" pitchFamily="34" charset="0"/>
                </a:rPr>
                <a:t>Mobile App</a:t>
              </a:r>
            </a:p>
          </p:txBody>
        </p:sp>
      </p:grpSp>
      <p:sp>
        <p:nvSpPr>
          <p:cNvPr id="202" name="Rounded Rectangle 201"/>
          <p:cNvSpPr/>
          <p:nvPr/>
        </p:nvSpPr>
        <p:spPr bwMode="auto">
          <a:xfrm>
            <a:off x="7239624" y="1157050"/>
            <a:ext cx="552480" cy="184719"/>
          </a:xfrm>
          <a:prstGeom prst="roundRect">
            <a:avLst>
              <a:gd name="adj" fmla="val 4387"/>
            </a:avLst>
          </a:prstGeom>
          <a:pattFill prst="ltUpDiag">
            <a:fgClr>
              <a:schemeClr val="bg1">
                <a:lumMod val="65000"/>
              </a:schemeClr>
            </a:fgClr>
            <a:bgClr>
              <a:schemeClr val="bg1"/>
            </a:bgClr>
          </a:pattFill>
          <a:ln w="9525" cap="flat" cmpd="sng" algn="ctr">
            <a:solidFill>
              <a:schemeClr val="bg2"/>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fontAlgn="auto">
              <a:spcBef>
                <a:spcPts val="0"/>
              </a:spcBef>
              <a:spcAft>
                <a:spcPts val="0"/>
              </a:spcAft>
            </a:pPr>
            <a:r>
              <a:rPr lang="en-US" sz="600" b="0" i="1" kern="0" dirty="0" smtClean="0">
                <a:solidFill>
                  <a:schemeClr val="tx1"/>
                </a:solidFill>
                <a:latin typeface="+mn-lt"/>
                <a:cs typeface="Arial" panose="020B0604020202020204" pitchFamily="34" charset="0"/>
              </a:rPr>
              <a:t>TPA</a:t>
            </a:r>
            <a:endParaRPr lang="en-US" sz="600" b="0" i="1" kern="0" dirty="0">
              <a:solidFill>
                <a:schemeClr val="tx1"/>
              </a:solidFill>
              <a:latin typeface="+mn-lt"/>
              <a:cs typeface="Arial" panose="020B0604020202020204" pitchFamily="34" charset="0"/>
            </a:endParaRPr>
          </a:p>
        </p:txBody>
      </p:sp>
      <p:sp>
        <p:nvSpPr>
          <p:cNvPr id="7" name="Rounded Rectangle 6"/>
          <p:cNvSpPr/>
          <p:nvPr/>
        </p:nvSpPr>
        <p:spPr bwMode="auto">
          <a:xfrm>
            <a:off x="777712" y="1021080"/>
            <a:ext cx="1059414" cy="540000"/>
          </a:xfrm>
          <a:prstGeom prst="roundRect">
            <a:avLst>
              <a:gd name="adj" fmla="val 2828"/>
            </a:avLst>
          </a:prstGeom>
          <a:pattFill prst="ltUpDiag">
            <a:fgClr>
              <a:schemeClr val="bg1">
                <a:lumMod val="85000"/>
              </a:schemeClr>
            </a:fgClr>
            <a:bgClr>
              <a:schemeClr val="bg1"/>
            </a:bgClr>
          </a:pattFill>
          <a:ln w="9525" cap="flat" cmpd="sng" algn="ctr">
            <a:solidFill>
              <a:srgbClr val="00B050"/>
            </a:solidFill>
            <a:prstDash val="sysDash"/>
            <a:round/>
            <a:headEnd type="none" w="med" len="med"/>
            <a:tailEnd type="none" w="med" len="med"/>
          </a:ln>
          <a:effectLst/>
          <a:extLst/>
        </p:spPr>
        <p:txBody>
          <a:bodyPr vert="horz" wrap="square" lIns="36000" tIns="18000" rIns="36000" bIns="18000" numCol="1" rtlCol="0" anchor="t" anchorCtr="0" compatLnSpc="1">
            <a:prstTxWarp prst="textNoShape">
              <a:avLst/>
            </a:prstTxWarp>
          </a:bodyPr>
          <a:lstStyle/>
          <a:p>
            <a:pPr fontAlgn="auto">
              <a:spcBef>
                <a:spcPts val="0"/>
              </a:spcBef>
              <a:spcAft>
                <a:spcPts val="0"/>
              </a:spcAft>
              <a:defRPr/>
            </a:pPr>
            <a:r>
              <a:rPr lang="en-US" sz="700" b="0" kern="0" dirty="0" smtClean="0">
                <a:pattFill prst="ltUpDiag">
                  <a:fgClr>
                    <a:srgbClr val="4B91CD">
                      <a:lumMod val="20000"/>
                      <a:lumOff val="80000"/>
                    </a:srgbClr>
                  </a:fgClr>
                  <a:bgClr>
                    <a:schemeClr val="bg1"/>
                  </a:bgClr>
                </a:pattFill>
                <a:latin typeface="+mn-lt"/>
                <a:ea typeface="ＭＳ Ｐゴシック" pitchFamily="-64" charset="-128"/>
                <a:cs typeface="Arial" panose="020B0604020202020204" pitchFamily="34" charset="0"/>
              </a:rPr>
              <a:t>Distributor Portal</a:t>
            </a:r>
          </a:p>
        </p:txBody>
      </p:sp>
      <p:sp>
        <p:nvSpPr>
          <p:cNvPr id="11" name="Rounded Rectangle 10"/>
          <p:cNvSpPr/>
          <p:nvPr/>
        </p:nvSpPr>
        <p:spPr bwMode="auto">
          <a:xfrm>
            <a:off x="777712" y="819750"/>
            <a:ext cx="1059414" cy="180000"/>
          </a:xfrm>
          <a:prstGeom prst="roundRect">
            <a:avLst>
              <a:gd name="adj" fmla="val 8148"/>
            </a:avLst>
          </a:prstGeom>
          <a:solidFill>
            <a:schemeClr val="bg1">
              <a:lumMod val="50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algn="ctr" fontAlgn="auto">
              <a:spcBef>
                <a:spcPts val="0"/>
              </a:spcBef>
              <a:spcAft>
                <a:spcPts val="0"/>
              </a:spcAft>
              <a:defRPr/>
            </a:pPr>
            <a:r>
              <a:rPr lang="en-US" sz="600" i="1" kern="0" dirty="0" smtClean="0">
                <a:solidFill>
                  <a:srgbClr val="4B91CD">
                    <a:lumMod val="20000"/>
                    <a:lumOff val="80000"/>
                  </a:srgbClr>
                </a:solidFill>
                <a:latin typeface="+mn-lt"/>
                <a:cs typeface="Arial" panose="020B0604020202020204" pitchFamily="34" charset="0"/>
              </a:rPr>
              <a:t>Distribution</a:t>
            </a:r>
            <a:endParaRPr lang="en-US" sz="600" i="1" kern="0" dirty="0">
              <a:solidFill>
                <a:srgbClr val="4B91CD">
                  <a:lumMod val="20000"/>
                  <a:lumOff val="80000"/>
                </a:srgbClr>
              </a:solidFill>
              <a:latin typeface="+mn-lt"/>
              <a:cs typeface="Arial" panose="020B0604020202020204" pitchFamily="34" charset="0"/>
            </a:endParaRPr>
          </a:p>
        </p:txBody>
      </p:sp>
      <p:sp>
        <p:nvSpPr>
          <p:cNvPr id="15" name="Rounded Rectangle 14"/>
          <p:cNvSpPr/>
          <p:nvPr/>
        </p:nvSpPr>
        <p:spPr bwMode="auto">
          <a:xfrm>
            <a:off x="2032487" y="1021080"/>
            <a:ext cx="1059414" cy="540000"/>
          </a:xfrm>
          <a:prstGeom prst="roundRect">
            <a:avLst>
              <a:gd name="adj" fmla="val 2828"/>
            </a:avLst>
          </a:prstGeom>
          <a:pattFill prst="ltUpDiag">
            <a:fgClr>
              <a:schemeClr val="bg1">
                <a:lumMod val="85000"/>
              </a:schemeClr>
            </a:fgClr>
            <a:bgClr>
              <a:schemeClr val="bg1"/>
            </a:bgClr>
          </a:pattFill>
          <a:ln w="9525" cap="flat" cmpd="sng" algn="ctr">
            <a:solidFill>
              <a:srgbClr val="00B050"/>
            </a:solidFill>
            <a:prstDash val="sysDash"/>
            <a:round/>
            <a:headEnd type="none" w="med" len="med"/>
            <a:tailEnd type="none" w="med" len="med"/>
          </a:ln>
          <a:effectLst/>
          <a:extLst/>
        </p:spPr>
        <p:txBody>
          <a:bodyPr vert="horz" wrap="square" lIns="36000" tIns="18000" rIns="36000" bIns="18000" numCol="1" rtlCol="0" anchor="t" anchorCtr="0" compatLnSpc="1">
            <a:prstTxWarp prst="textNoShape">
              <a:avLst/>
            </a:prstTxWarp>
          </a:bodyPr>
          <a:lstStyle/>
          <a:p>
            <a:pPr fontAlgn="auto">
              <a:spcBef>
                <a:spcPts val="0"/>
              </a:spcBef>
              <a:spcAft>
                <a:spcPts val="0"/>
              </a:spcAft>
              <a:defRPr/>
            </a:pPr>
            <a:endParaRPr lang="en-US" sz="700" b="0" kern="0" smtClean="0">
              <a:pattFill prst="ltUpDiag">
                <a:fgClr>
                  <a:srgbClr val="4B91CD">
                    <a:lumMod val="20000"/>
                    <a:lumOff val="80000"/>
                  </a:srgbClr>
                </a:fgClr>
                <a:bgClr>
                  <a:schemeClr val="bg1"/>
                </a:bgClr>
              </a:pattFill>
              <a:latin typeface="+mn-lt"/>
              <a:ea typeface="ＭＳ Ｐゴシック" pitchFamily="-64" charset="-128"/>
              <a:cs typeface="Arial" panose="020B0604020202020204" pitchFamily="34" charset="0"/>
            </a:endParaRPr>
          </a:p>
        </p:txBody>
      </p:sp>
      <p:sp>
        <p:nvSpPr>
          <p:cNvPr id="16" name="Rounded Rectangle 15"/>
          <p:cNvSpPr/>
          <p:nvPr/>
        </p:nvSpPr>
        <p:spPr bwMode="auto">
          <a:xfrm>
            <a:off x="2032487" y="819750"/>
            <a:ext cx="1059414" cy="180000"/>
          </a:xfrm>
          <a:prstGeom prst="roundRect">
            <a:avLst>
              <a:gd name="adj" fmla="val 8148"/>
            </a:avLst>
          </a:prstGeom>
          <a:solidFill>
            <a:schemeClr val="bg1">
              <a:lumMod val="50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algn="ctr" fontAlgn="auto">
              <a:spcBef>
                <a:spcPts val="0"/>
              </a:spcBef>
              <a:spcAft>
                <a:spcPts val="0"/>
              </a:spcAft>
              <a:defRPr/>
            </a:pPr>
            <a:r>
              <a:rPr lang="en-US" sz="600" i="1" kern="0" dirty="0" smtClean="0">
                <a:solidFill>
                  <a:srgbClr val="4B91CD">
                    <a:lumMod val="20000"/>
                    <a:lumOff val="80000"/>
                  </a:srgbClr>
                </a:solidFill>
                <a:latin typeface="+mn-lt"/>
                <a:cs typeface="Arial" panose="020B0604020202020204" pitchFamily="34" charset="0"/>
              </a:rPr>
              <a:t>Customer</a:t>
            </a:r>
            <a:endParaRPr lang="en-US" sz="600" i="1" kern="0" dirty="0">
              <a:solidFill>
                <a:srgbClr val="4B91CD">
                  <a:lumMod val="20000"/>
                  <a:lumOff val="80000"/>
                </a:srgbClr>
              </a:solidFill>
              <a:latin typeface="+mn-lt"/>
              <a:cs typeface="Arial" panose="020B0604020202020204" pitchFamily="34" charset="0"/>
            </a:endParaRPr>
          </a:p>
        </p:txBody>
      </p:sp>
      <p:sp>
        <p:nvSpPr>
          <p:cNvPr id="18" name="Rounded Rectangle 17"/>
          <p:cNvSpPr/>
          <p:nvPr/>
        </p:nvSpPr>
        <p:spPr bwMode="auto">
          <a:xfrm>
            <a:off x="3320704" y="1021080"/>
            <a:ext cx="1059414" cy="540000"/>
          </a:xfrm>
          <a:prstGeom prst="roundRect">
            <a:avLst>
              <a:gd name="adj" fmla="val 2828"/>
            </a:avLst>
          </a:prstGeom>
          <a:pattFill prst="ltUpDiag">
            <a:fgClr>
              <a:schemeClr val="bg1">
                <a:lumMod val="85000"/>
              </a:schemeClr>
            </a:fgClr>
            <a:bgClr>
              <a:schemeClr val="bg1"/>
            </a:bgClr>
          </a:pattFill>
          <a:ln w="9525" cap="flat" cmpd="sng" algn="ctr">
            <a:solidFill>
              <a:srgbClr val="00B050"/>
            </a:solidFill>
            <a:prstDash val="sysDash"/>
            <a:round/>
            <a:headEnd type="none" w="med" len="med"/>
            <a:tailEnd type="none" w="med" len="med"/>
          </a:ln>
          <a:effectLst/>
          <a:extLst/>
        </p:spPr>
        <p:txBody>
          <a:bodyPr vert="horz" wrap="square" lIns="36000" tIns="18000" rIns="36000" bIns="18000" numCol="1" rtlCol="0" anchor="t" anchorCtr="0" compatLnSpc="1">
            <a:prstTxWarp prst="textNoShape">
              <a:avLst/>
            </a:prstTxWarp>
          </a:bodyPr>
          <a:lstStyle/>
          <a:p>
            <a:pPr fontAlgn="auto">
              <a:spcBef>
                <a:spcPts val="0"/>
              </a:spcBef>
              <a:spcAft>
                <a:spcPts val="0"/>
              </a:spcAft>
              <a:defRPr/>
            </a:pPr>
            <a:endParaRPr lang="en-US" sz="700" b="0" kern="0" smtClean="0">
              <a:pattFill prst="ltUpDiag">
                <a:fgClr>
                  <a:srgbClr val="4B91CD">
                    <a:lumMod val="20000"/>
                    <a:lumOff val="80000"/>
                  </a:srgbClr>
                </a:fgClr>
                <a:bgClr>
                  <a:schemeClr val="bg1"/>
                </a:bgClr>
              </a:pattFill>
              <a:latin typeface="+mn-lt"/>
              <a:ea typeface="ＭＳ Ｐゴシック" pitchFamily="-64" charset="-128"/>
              <a:cs typeface="Arial" panose="020B0604020202020204" pitchFamily="34" charset="0"/>
            </a:endParaRPr>
          </a:p>
        </p:txBody>
      </p:sp>
      <p:sp>
        <p:nvSpPr>
          <p:cNvPr id="19" name="Rounded Rectangle 18"/>
          <p:cNvSpPr/>
          <p:nvPr/>
        </p:nvSpPr>
        <p:spPr bwMode="auto">
          <a:xfrm>
            <a:off x="3320704" y="819750"/>
            <a:ext cx="1059414" cy="180000"/>
          </a:xfrm>
          <a:prstGeom prst="roundRect">
            <a:avLst>
              <a:gd name="adj" fmla="val 8148"/>
            </a:avLst>
          </a:prstGeom>
          <a:solidFill>
            <a:schemeClr val="bg1">
              <a:lumMod val="50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algn="ctr" fontAlgn="auto">
              <a:spcBef>
                <a:spcPts val="0"/>
              </a:spcBef>
              <a:spcAft>
                <a:spcPts val="0"/>
              </a:spcAft>
              <a:defRPr/>
            </a:pPr>
            <a:r>
              <a:rPr lang="en-US" sz="600" i="1" kern="0" dirty="0" smtClean="0">
                <a:solidFill>
                  <a:srgbClr val="4B91CD">
                    <a:lumMod val="20000"/>
                    <a:lumOff val="80000"/>
                  </a:srgbClr>
                </a:solidFill>
                <a:latin typeface="+mn-lt"/>
                <a:cs typeface="Arial" panose="020B0604020202020204" pitchFamily="34" charset="0"/>
              </a:rPr>
              <a:t>Contact Center</a:t>
            </a:r>
            <a:endParaRPr lang="en-US" sz="600" i="1" kern="0" dirty="0">
              <a:solidFill>
                <a:srgbClr val="4B91CD">
                  <a:lumMod val="20000"/>
                  <a:lumOff val="80000"/>
                </a:srgbClr>
              </a:solidFill>
              <a:latin typeface="+mn-lt"/>
              <a:cs typeface="Arial" panose="020B0604020202020204" pitchFamily="34" charset="0"/>
            </a:endParaRPr>
          </a:p>
        </p:txBody>
      </p:sp>
      <p:sp>
        <p:nvSpPr>
          <p:cNvPr id="21" name="Rounded Rectangle 20"/>
          <p:cNvSpPr/>
          <p:nvPr/>
        </p:nvSpPr>
        <p:spPr bwMode="auto">
          <a:xfrm>
            <a:off x="4620312" y="1021080"/>
            <a:ext cx="1059414" cy="540000"/>
          </a:xfrm>
          <a:prstGeom prst="roundRect">
            <a:avLst>
              <a:gd name="adj" fmla="val 2828"/>
            </a:avLst>
          </a:prstGeom>
          <a:pattFill prst="ltUpDiag">
            <a:fgClr>
              <a:schemeClr val="bg1">
                <a:lumMod val="85000"/>
              </a:schemeClr>
            </a:fgClr>
            <a:bgClr>
              <a:schemeClr val="bg1"/>
            </a:bgClr>
          </a:pattFill>
          <a:ln w="9525" cap="flat" cmpd="sng" algn="ctr">
            <a:solidFill>
              <a:srgbClr val="00B050"/>
            </a:solidFill>
            <a:prstDash val="sysDash"/>
            <a:round/>
            <a:headEnd type="none" w="med" len="med"/>
            <a:tailEnd type="none" w="med" len="med"/>
          </a:ln>
          <a:effectLst/>
          <a:extLst/>
        </p:spPr>
        <p:txBody>
          <a:bodyPr vert="horz" wrap="square" lIns="36000" tIns="18000" rIns="36000" bIns="18000" numCol="1" rtlCol="0" anchor="t" anchorCtr="0" compatLnSpc="1">
            <a:prstTxWarp prst="textNoShape">
              <a:avLst/>
            </a:prstTxWarp>
          </a:bodyPr>
          <a:lstStyle/>
          <a:p>
            <a:pPr fontAlgn="auto">
              <a:spcBef>
                <a:spcPts val="0"/>
              </a:spcBef>
              <a:spcAft>
                <a:spcPts val="0"/>
              </a:spcAft>
              <a:defRPr/>
            </a:pPr>
            <a:endParaRPr lang="en-US" sz="700" b="0" kern="0" smtClean="0">
              <a:pattFill prst="ltUpDiag">
                <a:fgClr>
                  <a:srgbClr val="4B91CD">
                    <a:lumMod val="20000"/>
                    <a:lumOff val="80000"/>
                  </a:srgbClr>
                </a:fgClr>
                <a:bgClr>
                  <a:schemeClr val="bg1"/>
                </a:bgClr>
              </a:pattFill>
              <a:latin typeface="+mn-lt"/>
              <a:ea typeface="ＭＳ Ｐゴシック" pitchFamily="-64" charset="-128"/>
              <a:cs typeface="Arial" panose="020B0604020202020204" pitchFamily="34" charset="0"/>
            </a:endParaRPr>
          </a:p>
        </p:txBody>
      </p:sp>
      <p:sp>
        <p:nvSpPr>
          <p:cNvPr id="22" name="Rounded Rectangle 21"/>
          <p:cNvSpPr/>
          <p:nvPr/>
        </p:nvSpPr>
        <p:spPr bwMode="auto">
          <a:xfrm>
            <a:off x="4620312" y="819750"/>
            <a:ext cx="1059414" cy="180000"/>
          </a:xfrm>
          <a:prstGeom prst="roundRect">
            <a:avLst>
              <a:gd name="adj" fmla="val 8148"/>
            </a:avLst>
          </a:prstGeom>
          <a:solidFill>
            <a:schemeClr val="bg1">
              <a:lumMod val="50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algn="ctr" fontAlgn="auto">
              <a:spcBef>
                <a:spcPts val="0"/>
              </a:spcBef>
              <a:spcAft>
                <a:spcPts val="0"/>
              </a:spcAft>
              <a:defRPr/>
            </a:pPr>
            <a:r>
              <a:rPr lang="en-US" sz="600" i="1" kern="0" dirty="0" smtClean="0">
                <a:solidFill>
                  <a:srgbClr val="4B91CD">
                    <a:lumMod val="20000"/>
                    <a:lumOff val="80000"/>
                  </a:srgbClr>
                </a:solidFill>
                <a:latin typeface="+mn-lt"/>
                <a:cs typeface="Arial" panose="020B0604020202020204" pitchFamily="34" charset="0"/>
              </a:rPr>
              <a:t>Marketing</a:t>
            </a:r>
            <a:endParaRPr lang="en-US" sz="600" i="1" kern="0" dirty="0">
              <a:solidFill>
                <a:srgbClr val="4B91CD">
                  <a:lumMod val="20000"/>
                  <a:lumOff val="80000"/>
                </a:srgbClr>
              </a:solidFill>
              <a:latin typeface="+mn-lt"/>
              <a:cs typeface="Arial" panose="020B0604020202020204" pitchFamily="34" charset="0"/>
            </a:endParaRPr>
          </a:p>
        </p:txBody>
      </p:sp>
      <p:sp>
        <p:nvSpPr>
          <p:cNvPr id="144" name="Rounded Rectangle 143"/>
          <p:cNvSpPr/>
          <p:nvPr/>
        </p:nvSpPr>
        <p:spPr bwMode="auto">
          <a:xfrm>
            <a:off x="2078063" y="1157050"/>
            <a:ext cx="463192" cy="184719"/>
          </a:xfrm>
          <a:prstGeom prst="roundRect">
            <a:avLst>
              <a:gd name="adj" fmla="val 4387"/>
            </a:avLst>
          </a:prstGeom>
          <a:pattFill prst="ltUpDiag">
            <a:fgClr>
              <a:schemeClr val="bg1">
                <a:lumMod val="65000"/>
              </a:schemeClr>
            </a:fgClr>
            <a:bgClr>
              <a:schemeClr val="bg1"/>
            </a:bgClr>
          </a:pattFill>
          <a:ln w="9525" cap="flat" cmpd="sng" algn="ctr">
            <a:solidFill>
              <a:schemeClr val="bg2"/>
            </a:solidFill>
            <a:prstDash val="solid"/>
            <a:round/>
            <a:headEnd type="none" w="med" len="med"/>
            <a:tailEnd type="none" w="med" len="med"/>
          </a:ln>
          <a:effectLst/>
        </p:spPr>
        <p:txBody>
          <a:bodyPr vert="horz" wrap="square" lIns="45720" tIns="45720" rIns="45720" bIns="45720" numCol="1" rtlCol="0" anchor="ctr" anchorCtr="0" compatLnSpc="1">
            <a:prstTxWarp prst="textNoShape">
              <a:avLst/>
            </a:prstTxWarp>
          </a:bodyPr>
          <a:lstStyle/>
          <a:p>
            <a:pPr algn="ctr" fontAlgn="auto">
              <a:spcBef>
                <a:spcPts val="0"/>
              </a:spcBef>
              <a:spcAft>
                <a:spcPts val="0"/>
              </a:spcAft>
            </a:pPr>
            <a:r>
              <a:rPr lang="en-US" sz="600" b="0" i="1" kern="0" dirty="0">
                <a:solidFill>
                  <a:schemeClr val="tx1"/>
                </a:solidFill>
                <a:latin typeface="+mn-lt"/>
                <a:cs typeface="Arial" panose="020B0604020202020204" pitchFamily="34" charset="0"/>
              </a:rPr>
              <a:t>Enquiry</a:t>
            </a:r>
          </a:p>
        </p:txBody>
      </p:sp>
      <p:sp>
        <p:nvSpPr>
          <p:cNvPr id="145" name="Rounded Rectangle 144"/>
          <p:cNvSpPr/>
          <p:nvPr/>
        </p:nvSpPr>
        <p:spPr bwMode="auto">
          <a:xfrm>
            <a:off x="2583133" y="1157050"/>
            <a:ext cx="463192" cy="184719"/>
          </a:xfrm>
          <a:prstGeom prst="roundRect">
            <a:avLst>
              <a:gd name="adj" fmla="val 4387"/>
            </a:avLst>
          </a:prstGeom>
          <a:pattFill prst="ltUpDiag">
            <a:fgClr>
              <a:schemeClr val="bg1">
                <a:lumMod val="65000"/>
              </a:schemeClr>
            </a:fgClr>
            <a:bgClr>
              <a:schemeClr val="bg1"/>
            </a:bgClr>
          </a:pattFill>
          <a:ln w="9525" cap="flat" cmpd="sng" algn="ctr">
            <a:solidFill>
              <a:schemeClr val="bg2"/>
            </a:solidFill>
            <a:prstDash val="solid"/>
            <a:round/>
            <a:headEnd type="none" w="med" len="med"/>
            <a:tailEnd type="none" w="med" len="med"/>
          </a:ln>
          <a:effectLst/>
        </p:spPr>
        <p:txBody>
          <a:bodyPr vert="horz" wrap="square" lIns="45720" tIns="45720" rIns="45720" bIns="45720" numCol="1" rtlCol="0" anchor="ctr" anchorCtr="0" compatLnSpc="1">
            <a:prstTxWarp prst="textNoShape">
              <a:avLst/>
            </a:prstTxWarp>
          </a:bodyPr>
          <a:lstStyle/>
          <a:p>
            <a:pPr algn="ctr" fontAlgn="auto">
              <a:spcBef>
                <a:spcPts val="0"/>
              </a:spcBef>
              <a:spcAft>
                <a:spcPts val="0"/>
              </a:spcAft>
            </a:pPr>
            <a:r>
              <a:rPr lang="en-US" sz="600" b="0" i="1" kern="0" dirty="0" smtClean="0">
                <a:solidFill>
                  <a:schemeClr val="tx1"/>
                </a:solidFill>
                <a:latin typeface="+mn-lt"/>
                <a:cs typeface="Arial" panose="020B0604020202020204" pitchFamily="34" charset="0"/>
              </a:rPr>
              <a:t>Self</a:t>
            </a:r>
          </a:p>
          <a:p>
            <a:pPr algn="ctr" fontAlgn="auto">
              <a:spcBef>
                <a:spcPts val="0"/>
              </a:spcBef>
              <a:spcAft>
                <a:spcPts val="0"/>
              </a:spcAft>
            </a:pPr>
            <a:r>
              <a:rPr lang="en-US" sz="600" b="0" i="1" kern="0" dirty="0" smtClean="0">
                <a:solidFill>
                  <a:schemeClr val="tx1"/>
                </a:solidFill>
                <a:latin typeface="+mn-lt"/>
                <a:cs typeface="Arial" panose="020B0604020202020204" pitchFamily="34" charset="0"/>
              </a:rPr>
              <a:t>Service</a:t>
            </a:r>
            <a:endParaRPr lang="en-US" sz="600" b="0" i="1" kern="0" dirty="0">
              <a:solidFill>
                <a:schemeClr val="tx1"/>
              </a:solidFill>
              <a:latin typeface="+mn-lt"/>
              <a:cs typeface="Arial" panose="020B0604020202020204" pitchFamily="34" charset="0"/>
            </a:endParaRPr>
          </a:p>
        </p:txBody>
      </p:sp>
      <p:sp>
        <p:nvSpPr>
          <p:cNvPr id="146" name="Rounded Rectangle 145"/>
          <p:cNvSpPr/>
          <p:nvPr/>
        </p:nvSpPr>
        <p:spPr bwMode="auto">
          <a:xfrm>
            <a:off x="3366279" y="1157050"/>
            <a:ext cx="463192" cy="184719"/>
          </a:xfrm>
          <a:prstGeom prst="roundRect">
            <a:avLst>
              <a:gd name="adj" fmla="val 4387"/>
            </a:avLst>
          </a:prstGeom>
          <a:pattFill prst="ltUpDiag">
            <a:fgClr>
              <a:schemeClr val="bg1">
                <a:lumMod val="65000"/>
              </a:schemeClr>
            </a:fgClr>
            <a:bgClr>
              <a:schemeClr val="bg1"/>
            </a:bgClr>
          </a:pattFill>
          <a:ln w="9525" cap="flat" cmpd="sng" algn="ctr">
            <a:solidFill>
              <a:schemeClr val="bg2"/>
            </a:solidFill>
            <a:prstDash val="solid"/>
            <a:round/>
            <a:headEnd type="none" w="med" len="med"/>
            <a:tailEnd type="none" w="med" len="med"/>
          </a:ln>
          <a:effectLst/>
        </p:spPr>
        <p:txBody>
          <a:bodyPr vert="horz" wrap="square" lIns="45720" tIns="45720" rIns="45720" bIns="45720" numCol="1" rtlCol="0" anchor="ctr" anchorCtr="0" compatLnSpc="1">
            <a:prstTxWarp prst="textNoShape">
              <a:avLst/>
            </a:prstTxWarp>
          </a:bodyPr>
          <a:lstStyle/>
          <a:p>
            <a:pPr algn="ctr" fontAlgn="auto">
              <a:spcBef>
                <a:spcPts val="0"/>
              </a:spcBef>
              <a:spcAft>
                <a:spcPts val="0"/>
              </a:spcAft>
            </a:pPr>
            <a:r>
              <a:rPr lang="en-US" sz="600" b="0" i="1" kern="0" dirty="0" smtClean="0">
                <a:solidFill>
                  <a:schemeClr val="tx1"/>
                </a:solidFill>
                <a:latin typeface="+mn-lt"/>
                <a:cs typeface="Arial" panose="020B0604020202020204" pitchFamily="34" charset="0"/>
              </a:rPr>
              <a:t>Service</a:t>
            </a:r>
            <a:endParaRPr lang="en-US" sz="600" b="0" i="1" kern="0" dirty="0">
              <a:solidFill>
                <a:schemeClr val="tx1"/>
              </a:solidFill>
              <a:latin typeface="+mn-lt"/>
              <a:cs typeface="Arial" panose="020B0604020202020204" pitchFamily="34" charset="0"/>
            </a:endParaRPr>
          </a:p>
        </p:txBody>
      </p:sp>
      <p:sp>
        <p:nvSpPr>
          <p:cNvPr id="147" name="Rounded Rectangle 146"/>
          <p:cNvSpPr/>
          <p:nvPr/>
        </p:nvSpPr>
        <p:spPr bwMode="auto">
          <a:xfrm>
            <a:off x="3871349" y="1157050"/>
            <a:ext cx="463192" cy="184719"/>
          </a:xfrm>
          <a:prstGeom prst="roundRect">
            <a:avLst>
              <a:gd name="adj" fmla="val 4387"/>
            </a:avLst>
          </a:prstGeom>
          <a:pattFill prst="ltUpDiag">
            <a:fgClr>
              <a:schemeClr val="bg1">
                <a:lumMod val="65000"/>
              </a:schemeClr>
            </a:fgClr>
            <a:bgClr>
              <a:schemeClr val="bg1"/>
            </a:bgClr>
          </a:pattFill>
          <a:ln w="9525" cap="flat" cmpd="sng" algn="ctr">
            <a:solidFill>
              <a:schemeClr val="bg2"/>
            </a:solidFill>
            <a:prstDash val="solid"/>
            <a:round/>
            <a:headEnd type="none" w="med" len="med"/>
            <a:tailEnd type="none" w="med" len="med"/>
          </a:ln>
          <a:effectLst/>
        </p:spPr>
        <p:txBody>
          <a:bodyPr vert="horz" wrap="square" lIns="45720" tIns="45720" rIns="45720" bIns="45720" numCol="1" rtlCol="0" anchor="ctr" anchorCtr="0" compatLnSpc="1">
            <a:prstTxWarp prst="textNoShape">
              <a:avLst/>
            </a:prstTxWarp>
          </a:bodyPr>
          <a:lstStyle/>
          <a:p>
            <a:pPr algn="ctr" fontAlgn="auto">
              <a:spcBef>
                <a:spcPts val="0"/>
              </a:spcBef>
              <a:spcAft>
                <a:spcPts val="0"/>
              </a:spcAft>
            </a:pPr>
            <a:r>
              <a:rPr lang="en-US" sz="600" b="0" i="1" kern="0" dirty="0" smtClean="0">
                <a:solidFill>
                  <a:schemeClr val="tx1"/>
                </a:solidFill>
                <a:latin typeface="+mn-lt"/>
                <a:cs typeface="Arial" panose="020B0604020202020204" pitchFamily="34" charset="0"/>
              </a:rPr>
              <a:t>Sales</a:t>
            </a:r>
            <a:endParaRPr lang="en-US" sz="600" b="0" i="1" kern="0" dirty="0">
              <a:solidFill>
                <a:schemeClr val="tx1"/>
              </a:solidFill>
              <a:latin typeface="+mn-lt"/>
              <a:cs typeface="Arial" panose="020B0604020202020204" pitchFamily="34" charset="0"/>
            </a:endParaRPr>
          </a:p>
        </p:txBody>
      </p:sp>
      <p:sp>
        <p:nvSpPr>
          <p:cNvPr id="148" name="Rounded Rectangle 147"/>
          <p:cNvSpPr/>
          <p:nvPr/>
        </p:nvSpPr>
        <p:spPr bwMode="auto">
          <a:xfrm>
            <a:off x="4665888" y="1157050"/>
            <a:ext cx="463192" cy="184719"/>
          </a:xfrm>
          <a:prstGeom prst="roundRect">
            <a:avLst>
              <a:gd name="adj" fmla="val 4387"/>
            </a:avLst>
          </a:prstGeom>
          <a:pattFill prst="ltUpDiag">
            <a:fgClr>
              <a:schemeClr val="bg1">
                <a:lumMod val="65000"/>
              </a:schemeClr>
            </a:fgClr>
            <a:bgClr>
              <a:schemeClr val="bg1"/>
            </a:bgClr>
          </a:pattFill>
          <a:ln w="9525" cap="flat" cmpd="sng" algn="ctr">
            <a:solidFill>
              <a:schemeClr val="bg2"/>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fontAlgn="auto">
              <a:spcBef>
                <a:spcPts val="0"/>
              </a:spcBef>
              <a:spcAft>
                <a:spcPts val="0"/>
              </a:spcAft>
            </a:pPr>
            <a:r>
              <a:rPr lang="en-US" sz="600" b="0" i="1" kern="0" dirty="0" smtClean="0">
                <a:solidFill>
                  <a:schemeClr val="tx1"/>
                </a:solidFill>
                <a:latin typeface="+mn-lt"/>
                <a:cs typeface="Arial" panose="020B0604020202020204" pitchFamily="34" charset="0"/>
              </a:rPr>
              <a:t>Campaign</a:t>
            </a:r>
            <a:endParaRPr lang="en-US" sz="600" b="0" i="1" kern="0" dirty="0">
              <a:solidFill>
                <a:schemeClr val="tx1"/>
              </a:solidFill>
              <a:latin typeface="+mn-lt"/>
              <a:cs typeface="Arial" panose="020B0604020202020204" pitchFamily="34" charset="0"/>
            </a:endParaRPr>
          </a:p>
        </p:txBody>
      </p:sp>
      <p:sp>
        <p:nvSpPr>
          <p:cNvPr id="149" name="Rounded Rectangle 148"/>
          <p:cNvSpPr/>
          <p:nvPr/>
        </p:nvSpPr>
        <p:spPr bwMode="auto">
          <a:xfrm>
            <a:off x="5170958" y="1157050"/>
            <a:ext cx="463192" cy="184719"/>
          </a:xfrm>
          <a:prstGeom prst="roundRect">
            <a:avLst>
              <a:gd name="adj" fmla="val 4387"/>
            </a:avLst>
          </a:prstGeom>
          <a:pattFill prst="ltUpDiag">
            <a:fgClr>
              <a:schemeClr val="bg1">
                <a:lumMod val="65000"/>
              </a:schemeClr>
            </a:fgClr>
            <a:bgClr>
              <a:schemeClr val="bg1"/>
            </a:bgClr>
          </a:pattFill>
          <a:ln w="9525" cap="flat" cmpd="sng" algn="ctr">
            <a:solidFill>
              <a:schemeClr val="bg2"/>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fontAlgn="auto">
              <a:spcBef>
                <a:spcPts val="0"/>
              </a:spcBef>
              <a:spcAft>
                <a:spcPts val="0"/>
              </a:spcAft>
            </a:pPr>
            <a:r>
              <a:rPr lang="en-US" sz="600" b="0" i="1" kern="0" dirty="0" smtClean="0">
                <a:solidFill>
                  <a:schemeClr val="tx1"/>
                </a:solidFill>
                <a:latin typeface="+mn-lt"/>
                <a:cs typeface="Arial" panose="020B0604020202020204" pitchFamily="34" charset="0"/>
              </a:rPr>
              <a:t>Analytics</a:t>
            </a:r>
            <a:endParaRPr lang="en-US" sz="600" b="0" i="1" kern="0" dirty="0">
              <a:solidFill>
                <a:schemeClr val="tx1"/>
              </a:solidFill>
              <a:latin typeface="+mn-lt"/>
              <a:cs typeface="Arial" panose="020B0604020202020204" pitchFamily="34" charset="0"/>
            </a:endParaRPr>
          </a:p>
        </p:txBody>
      </p:sp>
      <p:sp>
        <p:nvSpPr>
          <p:cNvPr id="150" name="Rounded Rectangle 149"/>
          <p:cNvSpPr/>
          <p:nvPr/>
        </p:nvSpPr>
        <p:spPr bwMode="auto">
          <a:xfrm>
            <a:off x="823288" y="1157050"/>
            <a:ext cx="463192" cy="184719"/>
          </a:xfrm>
          <a:prstGeom prst="roundRect">
            <a:avLst>
              <a:gd name="adj" fmla="val 4387"/>
            </a:avLst>
          </a:prstGeom>
          <a:pattFill prst="ltUpDiag">
            <a:fgClr>
              <a:schemeClr val="bg1">
                <a:lumMod val="65000"/>
              </a:schemeClr>
            </a:fgClr>
            <a:bgClr>
              <a:schemeClr val="bg1"/>
            </a:bgClr>
          </a:pattFill>
          <a:ln w="9525" cap="flat" cmpd="sng" algn="ctr">
            <a:solidFill>
              <a:schemeClr val="bg2"/>
            </a:solidFill>
            <a:prstDash val="solid"/>
            <a:round/>
            <a:headEnd type="none" w="med" len="med"/>
            <a:tailEnd type="none" w="med" len="med"/>
          </a:ln>
          <a:effectLst/>
        </p:spPr>
        <p:txBody>
          <a:bodyPr vert="horz" wrap="square" lIns="45720" tIns="45720" rIns="45720" bIns="45720" numCol="1" rtlCol="0" anchor="ctr" anchorCtr="0" compatLnSpc="1">
            <a:prstTxWarp prst="textNoShape">
              <a:avLst/>
            </a:prstTxWarp>
          </a:bodyPr>
          <a:lstStyle/>
          <a:p>
            <a:pPr algn="ctr" fontAlgn="auto">
              <a:spcBef>
                <a:spcPts val="0"/>
              </a:spcBef>
              <a:spcAft>
                <a:spcPts val="0"/>
              </a:spcAft>
            </a:pPr>
            <a:r>
              <a:rPr lang="en-US" sz="600" b="0" i="1" kern="0" dirty="0" smtClean="0">
                <a:solidFill>
                  <a:schemeClr val="tx1"/>
                </a:solidFill>
                <a:latin typeface="+mn-lt"/>
                <a:cs typeface="Arial" panose="020B0604020202020204" pitchFamily="34" charset="0"/>
              </a:rPr>
              <a:t>Sales Toolkit</a:t>
            </a:r>
            <a:endParaRPr lang="en-US" sz="600" b="0" i="1" kern="0" dirty="0">
              <a:solidFill>
                <a:schemeClr val="tx1"/>
              </a:solidFill>
              <a:latin typeface="+mn-lt"/>
              <a:cs typeface="Arial" panose="020B0604020202020204" pitchFamily="34" charset="0"/>
            </a:endParaRPr>
          </a:p>
        </p:txBody>
      </p:sp>
      <p:sp>
        <p:nvSpPr>
          <p:cNvPr id="151" name="Rounded Rectangle 150"/>
          <p:cNvSpPr/>
          <p:nvPr/>
        </p:nvSpPr>
        <p:spPr bwMode="auto">
          <a:xfrm>
            <a:off x="1328358" y="1157050"/>
            <a:ext cx="463192" cy="184719"/>
          </a:xfrm>
          <a:prstGeom prst="roundRect">
            <a:avLst>
              <a:gd name="adj" fmla="val 4387"/>
            </a:avLst>
          </a:prstGeom>
          <a:pattFill prst="ltUpDiag">
            <a:fgClr>
              <a:schemeClr val="bg1">
                <a:lumMod val="65000"/>
              </a:schemeClr>
            </a:fgClr>
            <a:bgClr>
              <a:schemeClr val="bg1"/>
            </a:bgClr>
          </a:pattFill>
          <a:ln w="9525" cap="flat" cmpd="sng" algn="ctr">
            <a:solidFill>
              <a:schemeClr val="bg2"/>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fontAlgn="auto">
              <a:spcBef>
                <a:spcPts val="0"/>
              </a:spcBef>
              <a:spcAft>
                <a:spcPts val="0"/>
              </a:spcAft>
            </a:pPr>
            <a:r>
              <a:rPr lang="en-US" sz="600" b="0" i="1" kern="0" dirty="0" smtClean="0">
                <a:solidFill>
                  <a:schemeClr val="tx1"/>
                </a:solidFill>
                <a:latin typeface="+mn-lt"/>
                <a:cs typeface="Arial" panose="020B0604020202020204" pitchFamily="34" charset="0"/>
              </a:rPr>
              <a:t>Distributor</a:t>
            </a:r>
          </a:p>
          <a:p>
            <a:pPr algn="ctr" fontAlgn="auto">
              <a:spcBef>
                <a:spcPts val="0"/>
              </a:spcBef>
              <a:spcAft>
                <a:spcPts val="0"/>
              </a:spcAft>
            </a:pPr>
            <a:r>
              <a:rPr lang="en-US" sz="600" b="0" i="1" kern="0" dirty="0" smtClean="0">
                <a:solidFill>
                  <a:schemeClr val="tx1"/>
                </a:solidFill>
                <a:latin typeface="+mn-lt"/>
                <a:cs typeface="Arial" panose="020B0604020202020204" pitchFamily="34" charset="0"/>
              </a:rPr>
              <a:t>Portal</a:t>
            </a:r>
            <a:endParaRPr lang="en-US" sz="600" b="0" i="1" kern="0" dirty="0">
              <a:solidFill>
                <a:schemeClr val="tx1"/>
              </a:solidFill>
              <a:latin typeface="+mn-lt"/>
              <a:cs typeface="Arial" panose="020B0604020202020204" pitchFamily="34" charset="0"/>
            </a:endParaRPr>
          </a:p>
        </p:txBody>
      </p:sp>
      <p:sp>
        <p:nvSpPr>
          <p:cNvPr id="120" name="Rounded Rectangle 119"/>
          <p:cNvSpPr/>
          <p:nvPr/>
        </p:nvSpPr>
        <p:spPr bwMode="auto">
          <a:xfrm>
            <a:off x="820954" y="1366237"/>
            <a:ext cx="8268698" cy="159434"/>
          </a:xfrm>
          <a:prstGeom prst="roundRect">
            <a:avLst>
              <a:gd name="adj" fmla="val 4387"/>
            </a:avLst>
          </a:prstGeom>
          <a:solidFill>
            <a:schemeClr val="bg1"/>
          </a:solidFill>
          <a:ln w="6350" cap="flat" cmpd="sng" algn="ctr">
            <a:solidFill>
              <a:schemeClr val="accent4"/>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defTabSz="912813" fontAlgn="auto">
              <a:spcBef>
                <a:spcPts val="0"/>
              </a:spcBef>
              <a:spcAft>
                <a:spcPts val="0"/>
              </a:spcAft>
              <a:defRPr/>
            </a:pPr>
            <a:r>
              <a:rPr lang="en-US" sz="600" b="0" kern="0" dirty="0">
                <a:solidFill>
                  <a:srgbClr val="FF0000"/>
                </a:solidFill>
                <a:latin typeface="+mn-lt"/>
                <a:ea typeface="MS PGothic" pitchFamily="34" charset="-128"/>
                <a:cs typeface="Arial" panose="020B0604020202020204" pitchFamily="34" charset="0"/>
              </a:rPr>
              <a:t>Customer Interaction Integrator and 360 degree Customer </a:t>
            </a:r>
            <a:r>
              <a:rPr lang="en-US" sz="600" b="0" kern="0" dirty="0" smtClean="0">
                <a:solidFill>
                  <a:srgbClr val="FF0000"/>
                </a:solidFill>
                <a:latin typeface="+mn-lt"/>
                <a:ea typeface="MS PGothic" pitchFamily="34" charset="-128"/>
                <a:cs typeface="Arial" panose="020B0604020202020204" pitchFamily="34" charset="0"/>
              </a:rPr>
              <a:t>View</a:t>
            </a:r>
            <a:endParaRPr lang="en-US" sz="600" b="0" kern="0" dirty="0">
              <a:solidFill>
                <a:srgbClr val="FF0000"/>
              </a:solidFill>
              <a:latin typeface="+mn-lt"/>
              <a:ea typeface="MS PGothic" pitchFamily="34" charset="-128"/>
              <a:cs typeface="Arial" panose="020B0604020202020204" pitchFamily="34" charset="0"/>
            </a:endParaRPr>
          </a:p>
        </p:txBody>
      </p:sp>
      <p:grpSp>
        <p:nvGrpSpPr>
          <p:cNvPr id="522" name="Group 521"/>
          <p:cNvGrpSpPr/>
          <p:nvPr/>
        </p:nvGrpSpPr>
        <p:grpSpPr>
          <a:xfrm>
            <a:off x="777711" y="4170932"/>
            <a:ext cx="684000" cy="789579"/>
            <a:chOff x="777711" y="4090215"/>
            <a:chExt cx="684000" cy="770561"/>
          </a:xfrm>
        </p:grpSpPr>
        <p:sp>
          <p:nvSpPr>
            <p:cNvPr id="114" name="Rounded Rectangle 113"/>
            <p:cNvSpPr/>
            <p:nvPr/>
          </p:nvSpPr>
          <p:spPr bwMode="auto">
            <a:xfrm>
              <a:off x="777711" y="4090215"/>
              <a:ext cx="684000" cy="770561"/>
            </a:xfrm>
            <a:prstGeom prst="roundRect">
              <a:avLst>
                <a:gd name="adj" fmla="val 4987"/>
              </a:avLst>
            </a:prstGeom>
            <a:solidFill>
              <a:srgbClr val="91C8EB">
                <a:lumMod val="20000"/>
                <a:lumOff val="80000"/>
              </a:srgbClr>
            </a:solidFill>
            <a:ln w="19050" cap="flat" cmpd="sng" algn="ctr">
              <a:solidFill>
                <a:srgbClr val="4C5A87">
                  <a:lumMod val="75000"/>
                </a:srgbClr>
              </a:solidFill>
              <a:prstDash val="solid"/>
              <a:round/>
              <a:headEnd type="none" w="med" len="med"/>
              <a:tailEnd type="none" w="med" len="med"/>
            </a:ln>
            <a:effectLst/>
          </p:spPr>
          <p:txBody>
            <a:bodyPr vert="horz" wrap="none" lIns="0" tIns="18000" rIns="0" bIns="0" numCol="1" rtlCol="0" anchor="t" anchorCtr="0" compatLnSpc="1">
              <a:prstTxWarp prst="textNoShape">
                <a:avLst/>
              </a:prstTxWarp>
            </a:bodyPr>
            <a:lstStyle/>
            <a:p>
              <a:pPr algn="ctr" defTabSz="912813" fontAlgn="auto">
                <a:spcBef>
                  <a:spcPts val="0"/>
                </a:spcBef>
                <a:spcAft>
                  <a:spcPts val="0"/>
                </a:spcAft>
                <a:defRPr/>
              </a:pPr>
              <a:r>
                <a:rPr lang="en-US" sz="700" kern="0" dirty="0" smtClean="0">
                  <a:solidFill>
                    <a:srgbClr val="103184"/>
                  </a:solidFill>
                  <a:latin typeface="+mn-lt"/>
                  <a:ea typeface="MS PGothic" pitchFamily="34" charset="-128"/>
                  <a:cs typeface="Arial" panose="020B0604020202020204" pitchFamily="34" charset="0"/>
                </a:rPr>
                <a:t>Reporting </a:t>
              </a:r>
            </a:p>
            <a:p>
              <a:pPr algn="ctr" defTabSz="912813" fontAlgn="auto">
                <a:spcBef>
                  <a:spcPts val="0"/>
                </a:spcBef>
                <a:spcAft>
                  <a:spcPts val="0"/>
                </a:spcAft>
                <a:defRPr/>
              </a:pPr>
              <a:r>
                <a:rPr lang="en-US" sz="700" kern="0" dirty="0" smtClean="0">
                  <a:solidFill>
                    <a:srgbClr val="103184"/>
                  </a:solidFill>
                  <a:latin typeface="+mn-lt"/>
                  <a:ea typeface="MS PGothic" pitchFamily="34" charset="-128"/>
                  <a:cs typeface="Arial" panose="020B0604020202020204" pitchFamily="34" charset="0"/>
                </a:rPr>
                <a:t>Platform</a:t>
              </a:r>
            </a:p>
          </p:txBody>
        </p:sp>
        <p:sp>
          <p:nvSpPr>
            <p:cNvPr id="102" name="Oval 101"/>
            <p:cNvSpPr/>
            <p:nvPr/>
          </p:nvSpPr>
          <p:spPr bwMode="auto">
            <a:xfrm>
              <a:off x="833546" y="4516921"/>
              <a:ext cx="572331" cy="285101"/>
            </a:xfrm>
            <a:prstGeom prst="ellipse">
              <a:avLst/>
            </a:prstGeom>
            <a:solidFill>
              <a:srgbClr val="4C5A87">
                <a:lumMod val="75000"/>
                <a:alpha val="78000"/>
              </a:srgbClr>
            </a:solidFill>
            <a:ln w="6350" cap="flat" cmpd="sng" algn="ctr">
              <a:solidFill>
                <a:srgbClr val="4C5A87">
                  <a:lumMod val="75000"/>
                  <a:alpha val="78000"/>
                </a:srgb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defTabSz="912813" fontAlgn="auto">
                <a:spcBef>
                  <a:spcPts val="0"/>
                </a:spcBef>
                <a:spcAft>
                  <a:spcPts val="0"/>
                </a:spcAft>
                <a:defRPr/>
              </a:pPr>
              <a:r>
                <a:rPr lang="en-US" sz="600" b="0" i="1" kern="0" dirty="0" smtClean="0">
                  <a:solidFill>
                    <a:srgbClr val="4B91CD">
                      <a:lumMod val="20000"/>
                      <a:lumOff val="80000"/>
                    </a:srgbClr>
                  </a:solidFill>
                  <a:latin typeface="+mn-lt"/>
                  <a:ea typeface="MS PGothic" pitchFamily="34" charset="-128"/>
                  <a:cs typeface="Arial" panose="020B0604020202020204" pitchFamily="34" charset="0"/>
                </a:rPr>
                <a:t>Data Mart</a:t>
              </a:r>
            </a:p>
            <a:p>
              <a:pPr algn="ctr" defTabSz="912813" fontAlgn="auto">
                <a:spcBef>
                  <a:spcPts val="0"/>
                </a:spcBef>
                <a:spcAft>
                  <a:spcPts val="0"/>
                </a:spcAft>
                <a:defRPr/>
              </a:pPr>
              <a:r>
                <a:rPr lang="en-US" sz="600" b="0" i="1" kern="0" dirty="0" smtClean="0">
                  <a:solidFill>
                    <a:srgbClr val="4B91CD">
                      <a:lumMod val="20000"/>
                      <a:lumOff val="80000"/>
                    </a:srgbClr>
                  </a:solidFill>
                  <a:latin typeface="+mn-lt"/>
                  <a:ea typeface="MS PGothic" pitchFamily="34" charset="-128"/>
                  <a:cs typeface="Arial" panose="020B0604020202020204" pitchFamily="34" charset="0"/>
                </a:rPr>
                <a:t>Reporting DB</a:t>
              </a:r>
            </a:p>
          </p:txBody>
        </p:sp>
        <p:sp>
          <p:nvSpPr>
            <p:cNvPr id="257" name="Rounded Rectangle 256"/>
            <p:cNvSpPr/>
            <p:nvPr/>
          </p:nvSpPr>
          <p:spPr bwMode="auto">
            <a:xfrm>
              <a:off x="833546" y="4358409"/>
              <a:ext cx="572331" cy="137392"/>
            </a:xfrm>
            <a:prstGeom prst="roundRect">
              <a:avLst>
                <a:gd name="adj" fmla="val 4987"/>
              </a:avLst>
            </a:prstGeom>
            <a:solidFill>
              <a:schemeClr val="bg1"/>
            </a:solidFill>
            <a:ln w="9525" cap="flat" cmpd="sng" algn="ctr">
              <a:solidFill>
                <a:srgbClr val="4C5A87">
                  <a:lumMod val="75000"/>
                </a:srgb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defTabSz="912813" fontAlgn="auto">
                <a:spcBef>
                  <a:spcPts val="0"/>
                </a:spcBef>
                <a:spcAft>
                  <a:spcPts val="0"/>
                </a:spcAft>
                <a:defRPr/>
              </a:pPr>
              <a:r>
                <a:rPr lang="en-US" sz="600" kern="0" dirty="0" smtClean="0">
                  <a:solidFill>
                    <a:srgbClr val="103184"/>
                  </a:solidFill>
                  <a:latin typeface="+mn-lt"/>
                  <a:ea typeface="MS PGothic" pitchFamily="34" charset="-128"/>
                  <a:cs typeface="Arial" panose="020B0604020202020204" pitchFamily="34" charset="0"/>
                </a:rPr>
                <a:t>BI</a:t>
              </a:r>
              <a:endParaRPr lang="en-US" sz="600" kern="0" dirty="0">
                <a:solidFill>
                  <a:srgbClr val="103184"/>
                </a:solidFill>
                <a:latin typeface="+mn-lt"/>
                <a:ea typeface="MS PGothic" pitchFamily="34" charset="-128"/>
                <a:cs typeface="Arial" panose="020B0604020202020204" pitchFamily="34" charset="0"/>
              </a:endParaRPr>
            </a:p>
          </p:txBody>
        </p:sp>
      </p:grpSp>
      <p:sp>
        <p:nvSpPr>
          <p:cNvPr id="296" name="Rounded Rectangle 295"/>
          <p:cNvSpPr/>
          <p:nvPr/>
        </p:nvSpPr>
        <p:spPr bwMode="auto">
          <a:xfrm>
            <a:off x="5900780" y="1736216"/>
            <a:ext cx="3227508" cy="3137078"/>
          </a:xfrm>
          <a:prstGeom prst="roundRect">
            <a:avLst>
              <a:gd name="adj" fmla="val 701"/>
            </a:avLst>
          </a:prstGeom>
          <a:solidFill>
            <a:srgbClr val="91C8EB">
              <a:lumMod val="20000"/>
              <a:lumOff val="80000"/>
            </a:srgbClr>
          </a:solidFill>
          <a:ln w="38100" cap="flat" cmpd="sng" algn="ctr">
            <a:solidFill>
              <a:srgbClr val="7030A0"/>
            </a:solidFill>
            <a:prstDash val="solid"/>
            <a:round/>
            <a:headEnd type="none" w="med" len="med"/>
            <a:tailEnd type="none" w="med" len="med"/>
          </a:ln>
          <a:effectLst/>
        </p:spPr>
        <p:txBody>
          <a:bodyPr vert="horz" wrap="square" lIns="72000" tIns="36000" rIns="72000" bIns="36000" numCol="1" rtlCol="0" anchor="t" anchorCtr="0" compatLnSpc="1">
            <a:prstTxWarp prst="textNoShape">
              <a:avLst/>
            </a:prstTxWarp>
          </a:bodyPr>
          <a:lstStyle/>
          <a:p>
            <a:pPr defTabSz="912813" fontAlgn="auto">
              <a:spcBef>
                <a:spcPts val="0"/>
              </a:spcBef>
              <a:spcAft>
                <a:spcPts val="0"/>
              </a:spcAft>
              <a:defRPr/>
            </a:pPr>
            <a:r>
              <a:rPr lang="en-US" sz="800" kern="0" dirty="0">
                <a:solidFill>
                  <a:schemeClr val="tx1"/>
                </a:solidFill>
                <a:latin typeface="+mn-lt"/>
                <a:ea typeface="MS PGothic" pitchFamily="34" charset="-128"/>
                <a:cs typeface="Arial" panose="020B0604020202020204" pitchFamily="34" charset="0"/>
              </a:rPr>
              <a:t>Health Claims </a:t>
            </a:r>
            <a:r>
              <a:rPr lang="en-US" sz="800" kern="0" dirty="0" smtClean="0">
                <a:solidFill>
                  <a:schemeClr val="tx1"/>
                </a:solidFill>
                <a:latin typeface="+mn-lt"/>
                <a:ea typeface="MS PGothic" pitchFamily="34" charset="-128"/>
                <a:cs typeface="Arial" panose="020B0604020202020204" pitchFamily="34" charset="0"/>
              </a:rPr>
              <a:t>Management </a:t>
            </a:r>
            <a:r>
              <a:rPr lang="en-US" sz="800" b="0" i="1" kern="0" dirty="0" smtClean="0">
                <a:solidFill>
                  <a:schemeClr val="tx1"/>
                </a:solidFill>
                <a:latin typeface="+mn-lt"/>
                <a:ea typeface="MS PGothic" pitchFamily="34" charset="-128"/>
                <a:cs typeface="Arial" panose="020B0604020202020204" pitchFamily="34" charset="0"/>
              </a:rPr>
              <a:t>FINEOS</a:t>
            </a:r>
            <a:endParaRPr lang="en-US" sz="800" b="0" i="1" kern="0" dirty="0">
              <a:solidFill>
                <a:schemeClr val="tx1"/>
              </a:solidFill>
              <a:latin typeface="+mn-lt"/>
              <a:ea typeface="MS PGothic" pitchFamily="34" charset="-128"/>
              <a:cs typeface="Arial" panose="020B0604020202020204" pitchFamily="34" charset="0"/>
            </a:endParaRPr>
          </a:p>
        </p:txBody>
      </p:sp>
      <p:grpSp>
        <p:nvGrpSpPr>
          <p:cNvPr id="505" name="Group 504"/>
          <p:cNvGrpSpPr/>
          <p:nvPr/>
        </p:nvGrpSpPr>
        <p:grpSpPr>
          <a:xfrm>
            <a:off x="6005000" y="1937015"/>
            <a:ext cx="3019069" cy="737198"/>
            <a:chOff x="5974658" y="1910104"/>
            <a:chExt cx="3079753" cy="719442"/>
          </a:xfrm>
        </p:grpSpPr>
        <p:sp>
          <p:nvSpPr>
            <p:cNvPr id="124" name="Rectangle 123"/>
            <p:cNvSpPr/>
            <p:nvPr/>
          </p:nvSpPr>
          <p:spPr>
            <a:xfrm>
              <a:off x="5974658" y="1910104"/>
              <a:ext cx="3079753" cy="719442"/>
            </a:xfrm>
            <a:prstGeom prst="rect">
              <a:avLst/>
            </a:prstGeom>
            <a:solidFill>
              <a:srgbClr val="BA9CC9"/>
            </a:solidFill>
            <a:effectLst/>
          </p:spPr>
          <p:style>
            <a:lnRef idx="1">
              <a:schemeClr val="accent1"/>
            </a:lnRef>
            <a:fillRef idx="3">
              <a:schemeClr val="accent1"/>
            </a:fillRef>
            <a:effectRef idx="2">
              <a:schemeClr val="accent1"/>
            </a:effectRef>
            <a:fontRef idx="minor">
              <a:schemeClr val="lt1"/>
            </a:fontRef>
          </p:style>
          <p:txBody>
            <a:bodyPr vert="vert270" lIns="45720" tIns="0" rIns="45720" bIns="0" rtlCol="0" anchor="t" anchorCtr="0"/>
            <a:lstStyle/>
            <a:p>
              <a:pPr algn="ctr"/>
              <a:r>
                <a:rPr lang="en-US" sz="700" dirty="0" smtClean="0">
                  <a:solidFill>
                    <a:srgbClr val="103184"/>
                  </a:solidFill>
                </a:rPr>
                <a:t>Processes &amp; Rules</a:t>
              </a:r>
              <a:endParaRPr lang="en-US" sz="700" dirty="0">
                <a:solidFill>
                  <a:srgbClr val="103184"/>
                </a:solidFill>
              </a:endParaRPr>
            </a:p>
          </p:txBody>
        </p:sp>
        <p:sp>
          <p:nvSpPr>
            <p:cNvPr id="161" name="Rounded Rectangle 160"/>
            <p:cNvSpPr/>
            <p:nvPr/>
          </p:nvSpPr>
          <p:spPr bwMode="auto">
            <a:xfrm rot="16200000">
              <a:off x="8631130" y="2185221"/>
              <a:ext cx="593925" cy="169208"/>
            </a:xfrm>
            <a:prstGeom prst="roundRect">
              <a:avLst>
                <a:gd name="adj" fmla="val 4987"/>
              </a:avLst>
            </a:prstGeom>
            <a:solidFill>
              <a:srgbClr val="91C8EB">
                <a:lumMod val="50000"/>
              </a:srgbClr>
            </a:solidFill>
            <a:ln w="6350" cap="flat" cmpd="sng" algn="ctr">
              <a:solidFill>
                <a:srgbClr val="4B91CD">
                  <a:lumMod val="40000"/>
                  <a:lumOff val="60000"/>
                </a:srgb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defTabSz="912813" fontAlgn="auto">
                <a:spcBef>
                  <a:spcPts val="0"/>
                </a:spcBef>
                <a:spcAft>
                  <a:spcPts val="0"/>
                </a:spcAft>
                <a:defRPr/>
              </a:pPr>
              <a:r>
                <a:rPr lang="en-US" sz="600" b="0" i="1" kern="0" dirty="0" smtClean="0">
                  <a:solidFill>
                    <a:srgbClr val="91C8EB">
                      <a:lumMod val="20000"/>
                      <a:lumOff val="80000"/>
                    </a:srgbClr>
                  </a:solidFill>
                  <a:latin typeface="+mn-lt"/>
                  <a:ea typeface="MS PGothic" pitchFamily="34" charset="-128"/>
                  <a:cs typeface="Arial" panose="020B0604020202020204" pitchFamily="34" charset="0"/>
                </a:rPr>
                <a:t>MP</a:t>
              </a:r>
            </a:p>
          </p:txBody>
        </p:sp>
        <p:grpSp>
          <p:nvGrpSpPr>
            <p:cNvPr id="20" name="Group 19"/>
            <p:cNvGrpSpPr/>
            <p:nvPr/>
          </p:nvGrpSpPr>
          <p:grpSpPr>
            <a:xfrm>
              <a:off x="6276904" y="1971912"/>
              <a:ext cx="2507617" cy="595826"/>
              <a:chOff x="6029259" y="1949429"/>
              <a:chExt cx="2726030" cy="596290"/>
            </a:xfrm>
          </p:grpSpPr>
          <p:sp>
            <p:nvSpPr>
              <p:cNvPr id="198" name="Rectangle 197"/>
              <p:cNvSpPr/>
              <p:nvPr/>
            </p:nvSpPr>
            <p:spPr>
              <a:xfrm>
                <a:off x="6029259" y="1949429"/>
                <a:ext cx="612000" cy="259200"/>
              </a:xfrm>
              <a:prstGeom prst="rect">
                <a:avLst/>
              </a:prstGeom>
              <a:solidFill>
                <a:schemeClr val="bg1"/>
              </a:solidFill>
              <a:ln w="3175">
                <a:solidFill>
                  <a:schemeClr val="accent2"/>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600" b="0" dirty="0" smtClean="0">
                    <a:solidFill>
                      <a:schemeClr val="accent2"/>
                    </a:solidFill>
                  </a:rPr>
                  <a:t>Pre-Approval</a:t>
                </a:r>
                <a:endParaRPr lang="en-US" sz="600" b="0" dirty="0">
                  <a:solidFill>
                    <a:schemeClr val="accent2"/>
                  </a:solidFill>
                </a:endParaRPr>
              </a:p>
            </p:txBody>
          </p:sp>
          <p:sp>
            <p:nvSpPr>
              <p:cNvPr id="201" name="Rectangle 200"/>
              <p:cNvSpPr/>
              <p:nvPr/>
            </p:nvSpPr>
            <p:spPr>
              <a:xfrm>
                <a:off x="6733936" y="1949429"/>
                <a:ext cx="612000" cy="259200"/>
              </a:xfrm>
              <a:prstGeom prst="rect">
                <a:avLst/>
              </a:prstGeom>
              <a:solidFill>
                <a:schemeClr val="bg1"/>
              </a:solidFill>
              <a:ln w="3175">
                <a:solidFill>
                  <a:schemeClr val="accent2"/>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600" b="0" dirty="0" smtClean="0">
                    <a:solidFill>
                      <a:schemeClr val="accent2"/>
                    </a:solidFill>
                  </a:rPr>
                  <a:t>Claims (Indemnity)</a:t>
                </a:r>
                <a:endParaRPr lang="en-US" sz="600" b="0" dirty="0">
                  <a:solidFill>
                    <a:schemeClr val="accent2"/>
                  </a:solidFill>
                </a:endParaRPr>
              </a:p>
            </p:txBody>
          </p:sp>
          <p:sp>
            <p:nvSpPr>
              <p:cNvPr id="204" name="Rectangle 203"/>
              <p:cNvSpPr/>
              <p:nvPr/>
            </p:nvSpPr>
            <p:spPr>
              <a:xfrm>
                <a:off x="7438613" y="1949429"/>
                <a:ext cx="612000" cy="259200"/>
              </a:xfrm>
              <a:prstGeom prst="rect">
                <a:avLst/>
              </a:prstGeom>
              <a:solidFill>
                <a:schemeClr val="bg1"/>
              </a:solidFill>
              <a:ln w="3175">
                <a:solidFill>
                  <a:schemeClr val="accent2"/>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600" b="0" dirty="0" smtClean="0">
                    <a:solidFill>
                      <a:schemeClr val="accent2"/>
                    </a:solidFill>
                  </a:rPr>
                  <a:t>Claims (Cash)</a:t>
                </a:r>
                <a:endParaRPr lang="en-US" sz="600" b="0" dirty="0">
                  <a:solidFill>
                    <a:schemeClr val="accent2"/>
                  </a:solidFill>
                </a:endParaRPr>
              </a:p>
            </p:txBody>
          </p:sp>
          <p:sp>
            <p:nvSpPr>
              <p:cNvPr id="207" name="Rectangle 206"/>
              <p:cNvSpPr/>
              <p:nvPr/>
            </p:nvSpPr>
            <p:spPr>
              <a:xfrm>
                <a:off x="8143289" y="1949429"/>
                <a:ext cx="612000" cy="259200"/>
              </a:xfrm>
              <a:prstGeom prst="rect">
                <a:avLst/>
              </a:prstGeom>
              <a:solidFill>
                <a:schemeClr val="bg1"/>
              </a:solidFill>
              <a:ln w="3175">
                <a:solidFill>
                  <a:schemeClr val="accent2"/>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600" b="0" dirty="0" smtClean="0">
                    <a:solidFill>
                      <a:schemeClr val="accent2"/>
                    </a:solidFill>
                  </a:rPr>
                  <a:t>Reimburse-</a:t>
                </a:r>
                <a:r>
                  <a:rPr lang="en-US" sz="600" b="0" dirty="0" err="1" smtClean="0">
                    <a:solidFill>
                      <a:schemeClr val="accent2"/>
                    </a:solidFill>
                  </a:rPr>
                  <a:t>ment</a:t>
                </a:r>
                <a:endParaRPr lang="en-US" sz="600" b="0" dirty="0">
                  <a:solidFill>
                    <a:schemeClr val="accent2"/>
                  </a:solidFill>
                </a:endParaRPr>
              </a:p>
            </p:txBody>
          </p:sp>
          <p:sp>
            <p:nvSpPr>
              <p:cNvPr id="210" name="Rectangle 209"/>
              <p:cNvSpPr/>
              <p:nvPr/>
            </p:nvSpPr>
            <p:spPr>
              <a:xfrm>
                <a:off x="8143289" y="2284616"/>
                <a:ext cx="612000" cy="259200"/>
              </a:xfrm>
              <a:prstGeom prst="rect">
                <a:avLst/>
              </a:prstGeom>
              <a:solidFill>
                <a:schemeClr val="bg1"/>
              </a:solidFill>
              <a:ln w="3175">
                <a:solidFill>
                  <a:schemeClr val="accent2"/>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600" b="0" dirty="0" smtClean="0">
                    <a:solidFill>
                      <a:schemeClr val="accent2"/>
                    </a:solidFill>
                  </a:rPr>
                  <a:t>Care Provider Mgmt.</a:t>
                </a:r>
                <a:endParaRPr lang="en-US" sz="600" b="0" dirty="0">
                  <a:solidFill>
                    <a:schemeClr val="accent2"/>
                  </a:solidFill>
                </a:endParaRPr>
              </a:p>
            </p:txBody>
          </p:sp>
          <p:sp>
            <p:nvSpPr>
              <p:cNvPr id="213" name="Rectangle 212"/>
              <p:cNvSpPr/>
              <p:nvPr/>
            </p:nvSpPr>
            <p:spPr>
              <a:xfrm>
                <a:off x="6029259" y="2286519"/>
                <a:ext cx="612000" cy="259200"/>
              </a:xfrm>
              <a:prstGeom prst="rect">
                <a:avLst/>
              </a:prstGeom>
              <a:solidFill>
                <a:schemeClr val="bg1"/>
              </a:solidFill>
              <a:ln w="3175">
                <a:solidFill>
                  <a:schemeClr val="accent2"/>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600" b="0" dirty="0" smtClean="0">
                    <a:solidFill>
                      <a:schemeClr val="accent2"/>
                    </a:solidFill>
                  </a:rPr>
                  <a:t>Claim Assessment</a:t>
                </a:r>
                <a:endParaRPr lang="en-US" sz="600" b="0" dirty="0">
                  <a:solidFill>
                    <a:schemeClr val="accent2"/>
                  </a:solidFill>
                </a:endParaRPr>
              </a:p>
            </p:txBody>
          </p:sp>
          <p:sp>
            <p:nvSpPr>
              <p:cNvPr id="216" name="Rectangle 215"/>
              <p:cNvSpPr/>
              <p:nvPr/>
            </p:nvSpPr>
            <p:spPr>
              <a:xfrm>
                <a:off x="6733934" y="2286519"/>
                <a:ext cx="612000" cy="259200"/>
              </a:xfrm>
              <a:prstGeom prst="rect">
                <a:avLst/>
              </a:prstGeom>
              <a:solidFill>
                <a:schemeClr val="bg1"/>
              </a:solidFill>
              <a:ln w="3175">
                <a:solidFill>
                  <a:schemeClr val="accent2"/>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600" b="0" dirty="0" smtClean="0">
                    <a:solidFill>
                      <a:schemeClr val="accent2"/>
                    </a:solidFill>
                  </a:rPr>
                  <a:t>Benefit Calculation</a:t>
                </a:r>
                <a:endParaRPr lang="en-US" sz="600" b="0" dirty="0">
                  <a:solidFill>
                    <a:schemeClr val="accent2"/>
                  </a:solidFill>
                </a:endParaRPr>
              </a:p>
            </p:txBody>
          </p:sp>
          <p:sp>
            <p:nvSpPr>
              <p:cNvPr id="219" name="Rectangle 218"/>
              <p:cNvSpPr/>
              <p:nvPr/>
            </p:nvSpPr>
            <p:spPr>
              <a:xfrm>
                <a:off x="7438615" y="2286518"/>
                <a:ext cx="612000" cy="259200"/>
              </a:xfrm>
              <a:prstGeom prst="rect">
                <a:avLst/>
              </a:prstGeom>
              <a:solidFill>
                <a:schemeClr val="bg1"/>
              </a:solidFill>
              <a:ln w="3175">
                <a:solidFill>
                  <a:schemeClr val="accent2"/>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600" b="0" dirty="0" smtClean="0">
                    <a:solidFill>
                      <a:schemeClr val="accent2"/>
                    </a:solidFill>
                  </a:rPr>
                  <a:t>Leakage /</a:t>
                </a:r>
                <a:br>
                  <a:rPr lang="en-US" sz="600" b="0" dirty="0" smtClean="0">
                    <a:solidFill>
                      <a:schemeClr val="accent2"/>
                    </a:solidFill>
                  </a:rPr>
                </a:br>
                <a:r>
                  <a:rPr lang="en-US" sz="600" b="0" dirty="0" smtClean="0">
                    <a:solidFill>
                      <a:schemeClr val="accent2"/>
                    </a:solidFill>
                  </a:rPr>
                  <a:t>Fraud</a:t>
                </a:r>
                <a:endParaRPr lang="en-US" sz="600" b="0" dirty="0">
                  <a:solidFill>
                    <a:schemeClr val="accent2"/>
                  </a:solidFill>
                </a:endParaRPr>
              </a:p>
            </p:txBody>
          </p:sp>
        </p:grpSp>
      </p:grpSp>
      <p:grpSp>
        <p:nvGrpSpPr>
          <p:cNvPr id="504" name="Group 503"/>
          <p:cNvGrpSpPr/>
          <p:nvPr/>
        </p:nvGrpSpPr>
        <p:grpSpPr>
          <a:xfrm>
            <a:off x="6005000" y="2845607"/>
            <a:ext cx="3019069" cy="737198"/>
            <a:chOff x="5974658" y="2700033"/>
            <a:chExt cx="3079753" cy="719442"/>
          </a:xfrm>
        </p:grpSpPr>
        <p:sp>
          <p:nvSpPr>
            <p:cNvPr id="157" name="Rectangle 156"/>
            <p:cNvSpPr/>
            <p:nvPr/>
          </p:nvSpPr>
          <p:spPr>
            <a:xfrm>
              <a:off x="5974658" y="2700033"/>
              <a:ext cx="3079753" cy="719442"/>
            </a:xfrm>
            <a:prstGeom prst="rect">
              <a:avLst/>
            </a:prstGeom>
            <a:solidFill>
              <a:srgbClr val="BA9CC9"/>
            </a:solidFill>
            <a:effectLst/>
          </p:spPr>
          <p:style>
            <a:lnRef idx="1">
              <a:schemeClr val="accent1"/>
            </a:lnRef>
            <a:fillRef idx="3">
              <a:schemeClr val="accent1"/>
            </a:fillRef>
            <a:effectRef idx="2">
              <a:schemeClr val="accent1"/>
            </a:effectRef>
            <a:fontRef idx="minor">
              <a:schemeClr val="lt1"/>
            </a:fontRef>
          </p:style>
          <p:txBody>
            <a:bodyPr vert="vert270" lIns="45720" tIns="0" rIns="45720" bIns="0" rtlCol="0" anchor="t" anchorCtr="0"/>
            <a:lstStyle/>
            <a:p>
              <a:pPr algn="ctr"/>
              <a:r>
                <a:rPr lang="en-US" sz="700" b="0" dirty="0" smtClean="0">
                  <a:solidFill>
                    <a:srgbClr val="103184"/>
                  </a:solidFill>
                </a:rPr>
                <a:t>Product</a:t>
              </a:r>
              <a:endParaRPr lang="en-US" sz="700" b="0" dirty="0">
                <a:solidFill>
                  <a:srgbClr val="103184"/>
                </a:solidFill>
              </a:endParaRPr>
            </a:p>
          </p:txBody>
        </p:sp>
        <p:sp>
          <p:nvSpPr>
            <p:cNvPr id="162" name="Rounded Rectangle 161"/>
            <p:cNvSpPr/>
            <p:nvPr/>
          </p:nvSpPr>
          <p:spPr bwMode="auto">
            <a:xfrm rot="16200000">
              <a:off x="8631322" y="2975149"/>
              <a:ext cx="593539" cy="169208"/>
            </a:xfrm>
            <a:prstGeom prst="roundRect">
              <a:avLst>
                <a:gd name="adj" fmla="val 4987"/>
              </a:avLst>
            </a:prstGeom>
            <a:solidFill>
              <a:srgbClr val="91C8EB">
                <a:lumMod val="50000"/>
              </a:srgbClr>
            </a:solidFill>
            <a:ln w="6350" cap="flat" cmpd="sng" algn="ctr">
              <a:solidFill>
                <a:srgbClr val="4B91CD">
                  <a:lumMod val="40000"/>
                  <a:lumOff val="60000"/>
                </a:srgb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defTabSz="912813" fontAlgn="auto">
                <a:spcBef>
                  <a:spcPts val="0"/>
                </a:spcBef>
                <a:spcAft>
                  <a:spcPts val="0"/>
                </a:spcAft>
                <a:defRPr/>
              </a:pPr>
              <a:r>
                <a:rPr lang="en-US" sz="600" b="0" i="1" kern="0" dirty="0" smtClean="0">
                  <a:solidFill>
                    <a:srgbClr val="91C8EB">
                      <a:lumMod val="20000"/>
                      <a:lumOff val="80000"/>
                    </a:srgbClr>
                  </a:solidFill>
                  <a:latin typeface="+mn-lt"/>
                  <a:ea typeface="MS PGothic" pitchFamily="34" charset="-128"/>
                  <a:cs typeface="Arial" panose="020B0604020202020204" pitchFamily="34" charset="0"/>
                </a:rPr>
                <a:t>MC</a:t>
              </a:r>
            </a:p>
          </p:txBody>
        </p:sp>
        <p:sp>
          <p:nvSpPr>
            <p:cNvPr id="287" name="Oval 286"/>
            <p:cNvSpPr/>
            <p:nvPr/>
          </p:nvSpPr>
          <p:spPr bwMode="auto">
            <a:xfrm>
              <a:off x="6191669" y="2738721"/>
              <a:ext cx="2613923" cy="642067"/>
            </a:xfrm>
            <a:prstGeom prst="ellipse">
              <a:avLst/>
            </a:prstGeom>
            <a:solidFill>
              <a:srgbClr val="4C5A87">
                <a:lumMod val="75000"/>
                <a:alpha val="78000"/>
              </a:srgbClr>
            </a:solidFill>
            <a:ln w="6350" cap="flat" cmpd="sng" algn="ctr">
              <a:solidFill>
                <a:srgbClr val="4C5A87">
                  <a:lumMod val="75000"/>
                  <a:alpha val="78000"/>
                </a:srgb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defTabSz="912813" fontAlgn="auto">
                <a:spcBef>
                  <a:spcPts val="0"/>
                </a:spcBef>
                <a:spcAft>
                  <a:spcPts val="0"/>
                </a:spcAft>
                <a:defRPr/>
              </a:pPr>
              <a:endParaRPr lang="en-US" sz="600" b="0" i="1" kern="0" dirty="0" smtClean="0">
                <a:solidFill>
                  <a:srgbClr val="4B91CD">
                    <a:lumMod val="20000"/>
                    <a:lumOff val="80000"/>
                  </a:srgbClr>
                </a:solidFill>
                <a:latin typeface="+mn-lt"/>
                <a:ea typeface="MS PGothic" pitchFamily="34" charset="-128"/>
                <a:cs typeface="Arial" panose="020B0604020202020204" pitchFamily="34" charset="0"/>
              </a:endParaRPr>
            </a:p>
          </p:txBody>
        </p:sp>
        <p:grpSp>
          <p:nvGrpSpPr>
            <p:cNvPr id="6" name="Group 5"/>
            <p:cNvGrpSpPr/>
            <p:nvPr/>
          </p:nvGrpSpPr>
          <p:grpSpPr>
            <a:xfrm>
              <a:off x="6276901" y="2762791"/>
              <a:ext cx="2507620" cy="593930"/>
              <a:chOff x="9229057" y="1949426"/>
              <a:chExt cx="2726033" cy="594390"/>
            </a:xfrm>
          </p:grpSpPr>
          <p:sp>
            <p:nvSpPr>
              <p:cNvPr id="214" name="Rectangle 213"/>
              <p:cNvSpPr/>
              <p:nvPr/>
            </p:nvSpPr>
            <p:spPr>
              <a:xfrm>
                <a:off x="10286076" y="1949427"/>
                <a:ext cx="612000" cy="259200"/>
              </a:xfrm>
              <a:prstGeom prst="rect">
                <a:avLst/>
              </a:prstGeom>
              <a:solidFill>
                <a:schemeClr val="bg1"/>
              </a:solidFill>
              <a:ln w="3175">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600" b="0" dirty="0">
                    <a:solidFill>
                      <a:schemeClr val="tx1"/>
                    </a:solidFill>
                  </a:rPr>
                  <a:t>Package</a:t>
                </a:r>
              </a:p>
            </p:txBody>
          </p:sp>
          <p:sp>
            <p:nvSpPr>
              <p:cNvPr id="217" name="Rectangle 216"/>
              <p:cNvSpPr/>
              <p:nvPr/>
            </p:nvSpPr>
            <p:spPr>
              <a:xfrm>
                <a:off x="11343090" y="1949427"/>
                <a:ext cx="612000" cy="259200"/>
              </a:xfrm>
              <a:prstGeom prst="rect">
                <a:avLst/>
              </a:prstGeom>
              <a:pattFill prst="dotDmnd">
                <a:fgClr>
                  <a:schemeClr val="accent1"/>
                </a:fgClr>
                <a:bgClr>
                  <a:schemeClr val="bg1"/>
                </a:bgClr>
              </a:pattFill>
              <a:ln w="3175">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600" b="0" dirty="0">
                    <a:solidFill>
                      <a:schemeClr val="tx1"/>
                    </a:solidFill>
                  </a:rPr>
                  <a:t>Product</a:t>
                </a:r>
              </a:p>
            </p:txBody>
          </p:sp>
          <p:sp>
            <p:nvSpPr>
              <p:cNvPr id="220" name="Rectangle 219"/>
              <p:cNvSpPr/>
              <p:nvPr/>
            </p:nvSpPr>
            <p:spPr>
              <a:xfrm>
                <a:off x="10814583" y="2284612"/>
                <a:ext cx="612000" cy="259200"/>
              </a:xfrm>
              <a:prstGeom prst="rect">
                <a:avLst/>
              </a:prstGeom>
              <a:pattFill prst="dotDmnd">
                <a:fgClr>
                  <a:schemeClr val="accent1"/>
                </a:fgClr>
                <a:bgClr>
                  <a:schemeClr val="bg1"/>
                </a:bgClr>
              </a:pattFill>
              <a:ln w="3175">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600" b="0" dirty="0">
                    <a:solidFill>
                      <a:schemeClr val="tx1"/>
                    </a:solidFill>
                  </a:rPr>
                  <a:t>Plan</a:t>
                </a:r>
              </a:p>
            </p:txBody>
          </p:sp>
          <p:sp>
            <p:nvSpPr>
              <p:cNvPr id="223" name="Rectangle 222"/>
              <p:cNvSpPr/>
              <p:nvPr/>
            </p:nvSpPr>
            <p:spPr>
              <a:xfrm>
                <a:off x="9229057" y="1949426"/>
                <a:ext cx="612000" cy="259200"/>
              </a:xfrm>
              <a:prstGeom prst="rect">
                <a:avLst/>
              </a:prstGeom>
              <a:solidFill>
                <a:schemeClr val="bg1"/>
              </a:solidFill>
              <a:ln w="3175">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600" b="0" dirty="0">
                    <a:solidFill>
                      <a:schemeClr val="tx1"/>
                    </a:solidFill>
                  </a:rPr>
                  <a:t>Benefit Group</a:t>
                </a:r>
              </a:p>
            </p:txBody>
          </p:sp>
          <p:sp>
            <p:nvSpPr>
              <p:cNvPr id="226" name="Rectangle 225"/>
              <p:cNvSpPr/>
              <p:nvPr/>
            </p:nvSpPr>
            <p:spPr>
              <a:xfrm>
                <a:off x="9757571" y="2284616"/>
                <a:ext cx="612000" cy="259200"/>
              </a:xfrm>
              <a:prstGeom prst="rect">
                <a:avLst/>
              </a:prstGeom>
              <a:solidFill>
                <a:schemeClr val="bg1"/>
              </a:solidFill>
              <a:ln w="3175">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600" b="0" dirty="0">
                    <a:solidFill>
                      <a:schemeClr val="tx1"/>
                    </a:solidFill>
                  </a:rPr>
                  <a:t>Benefit</a:t>
                </a:r>
              </a:p>
            </p:txBody>
          </p:sp>
        </p:grpSp>
      </p:grpSp>
      <p:sp>
        <p:nvSpPr>
          <p:cNvPr id="173" name="Oval 172"/>
          <p:cNvSpPr/>
          <p:nvPr/>
        </p:nvSpPr>
        <p:spPr bwMode="auto">
          <a:xfrm>
            <a:off x="6142846" y="3754200"/>
            <a:ext cx="2743376" cy="1017770"/>
          </a:xfrm>
          <a:prstGeom prst="ellipse">
            <a:avLst/>
          </a:prstGeom>
          <a:solidFill>
            <a:srgbClr val="4C5A87">
              <a:lumMod val="75000"/>
              <a:alpha val="78000"/>
            </a:srgbClr>
          </a:solidFill>
          <a:ln w="6350" cap="flat" cmpd="sng" algn="ctr">
            <a:solidFill>
              <a:srgbClr val="4C5A87">
                <a:lumMod val="75000"/>
                <a:alpha val="78000"/>
              </a:srgb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defTabSz="912813" fontAlgn="auto">
              <a:spcBef>
                <a:spcPts val="0"/>
              </a:spcBef>
              <a:spcAft>
                <a:spcPts val="0"/>
              </a:spcAft>
              <a:defRPr/>
            </a:pPr>
            <a:endParaRPr lang="en-US" sz="600" b="0" i="1" kern="0" dirty="0" smtClean="0">
              <a:solidFill>
                <a:srgbClr val="4B91CD">
                  <a:lumMod val="20000"/>
                  <a:lumOff val="80000"/>
                </a:srgbClr>
              </a:solidFill>
              <a:latin typeface="+mn-lt"/>
              <a:ea typeface="MS PGothic" pitchFamily="34" charset="-128"/>
              <a:cs typeface="Arial" panose="020B0604020202020204" pitchFamily="34" charset="0"/>
            </a:endParaRPr>
          </a:p>
        </p:txBody>
      </p:sp>
      <p:grpSp>
        <p:nvGrpSpPr>
          <p:cNvPr id="313" name="Group 312"/>
          <p:cNvGrpSpPr/>
          <p:nvPr/>
        </p:nvGrpSpPr>
        <p:grpSpPr>
          <a:xfrm>
            <a:off x="6235485" y="3947687"/>
            <a:ext cx="2558099" cy="630795"/>
            <a:chOff x="6102464" y="3885954"/>
            <a:chExt cx="2544434" cy="792074"/>
          </a:xfrm>
        </p:grpSpPr>
        <p:sp>
          <p:nvSpPr>
            <p:cNvPr id="237" name="Rectangle 236"/>
            <p:cNvSpPr/>
            <p:nvPr/>
          </p:nvSpPr>
          <p:spPr>
            <a:xfrm>
              <a:off x="6102465" y="3885955"/>
              <a:ext cx="604370" cy="231439"/>
            </a:xfrm>
            <a:prstGeom prst="rect">
              <a:avLst/>
            </a:prstGeom>
            <a:pattFill prst="dotDmnd">
              <a:fgClr>
                <a:schemeClr val="accent1"/>
              </a:fgClr>
              <a:bgClr>
                <a:schemeClr val="bg1"/>
              </a:bgClr>
            </a:pattFill>
            <a:ln w="3175">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altLang="ko-KR" sz="700" b="0" dirty="0">
                  <a:solidFill>
                    <a:schemeClr val="tx1"/>
                  </a:solidFill>
                </a:rPr>
                <a:t>Customer</a:t>
              </a:r>
            </a:p>
          </p:txBody>
        </p:sp>
        <p:sp>
          <p:nvSpPr>
            <p:cNvPr id="250" name="Rectangle 249"/>
            <p:cNvSpPr/>
            <p:nvPr/>
          </p:nvSpPr>
          <p:spPr>
            <a:xfrm>
              <a:off x="6102465" y="4166272"/>
              <a:ext cx="604370" cy="231439"/>
            </a:xfrm>
            <a:prstGeom prst="rect">
              <a:avLst/>
            </a:prstGeom>
            <a:pattFill prst="dotDmnd">
              <a:fgClr>
                <a:schemeClr val="accent1"/>
              </a:fgClr>
              <a:bgClr>
                <a:schemeClr val="bg1"/>
              </a:bgClr>
            </a:pattFill>
            <a:ln w="3175">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altLang="ko-KR" sz="700" b="0" dirty="0">
                  <a:solidFill>
                    <a:schemeClr val="tx1"/>
                  </a:solidFill>
                </a:rPr>
                <a:t>Corporate</a:t>
              </a:r>
            </a:p>
          </p:txBody>
        </p:sp>
        <p:sp>
          <p:nvSpPr>
            <p:cNvPr id="251" name="Rectangle 250"/>
            <p:cNvSpPr/>
            <p:nvPr/>
          </p:nvSpPr>
          <p:spPr>
            <a:xfrm>
              <a:off x="7395841" y="3885955"/>
              <a:ext cx="604370" cy="231439"/>
            </a:xfrm>
            <a:prstGeom prst="rect">
              <a:avLst/>
            </a:prstGeom>
            <a:solidFill>
              <a:schemeClr val="bg1"/>
            </a:solidFill>
            <a:ln w="3175">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altLang="ko-KR" sz="700" b="0" dirty="0">
                  <a:solidFill>
                    <a:schemeClr val="tx1"/>
                  </a:solidFill>
                </a:rPr>
                <a:t>Activity</a:t>
              </a:r>
            </a:p>
          </p:txBody>
        </p:sp>
        <p:sp>
          <p:nvSpPr>
            <p:cNvPr id="252" name="Rectangle 251"/>
            <p:cNvSpPr/>
            <p:nvPr/>
          </p:nvSpPr>
          <p:spPr>
            <a:xfrm>
              <a:off x="6749152" y="3885954"/>
              <a:ext cx="604370" cy="231439"/>
            </a:xfrm>
            <a:prstGeom prst="rect">
              <a:avLst/>
            </a:prstGeom>
            <a:pattFill prst="dotDmnd">
              <a:fgClr>
                <a:schemeClr val="accent1"/>
              </a:fgClr>
              <a:bgClr>
                <a:schemeClr val="bg1"/>
              </a:bgClr>
            </a:pattFill>
            <a:ln w="3175">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altLang="ko-KR" sz="700" b="0" dirty="0">
                  <a:solidFill>
                    <a:schemeClr val="tx1"/>
                  </a:solidFill>
                </a:rPr>
                <a:t>Policy</a:t>
              </a:r>
            </a:p>
          </p:txBody>
        </p:sp>
        <p:sp>
          <p:nvSpPr>
            <p:cNvPr id="254" name="Rectangle 253"/>
            <p:cNvSpPr/>
            <p:nvPr/>
          </p:nvSpPr>
          <p:spPr>
            <a:xfrm>
              <a:off x="6102464" y="4446586"/>
              <a:ext cx="604370" cy="231439"/>
            </a:xfrm>
            <a:prstGeom prst="rect">
              <a:avLst/>
            </a:prstGeom>
            <a:pattFill prst="dotDmnd">
              <a:fgClr>
                <a:schemeClr val="accent1"/>
              </a:fgClr>
              <a:bgClr>
                <a:schemeClr val="bg1"/>
              </a:bgClr>
            </a:pattFill>
            <a:ln w="3175">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altLang="ko-KR" sz="700" b="0" dirty="0">
                  <a:solidFill>
                    <a:schemeClr val="tx1"/>
                  </a:solidFill>
                </a:rPr>
                <a:t>Member</a:t>
              </a:r>
            </a:p>
          </p:txBody>
        </p:sp>
        <p:sp>
          <p:nvSpPr>
            <p:cNvPr id="255" name="Rectangle 254"/>
            <p:cNvSpPr/>
            <p:nvPr/>
          </p:nvSpPr>
          <p:spPr>
            <a:xfrm>
              <a:off x="7395840" y="4166271"/>
              <a:ext cx="604370" cy="231439"/>
            </a:xfrm>
            <a:prstGeom prst="rect">
              <a:avLst/>
            </a:prstGeom>
            <a:solidFill>
              <a:schemeClr val="bg1"/>
            </a:solidFill>
            <a:ln w="3175">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altLang="ko-KR" sz="700" b="0" dirty="0">
                  <a:solidFill>
                    <a:schemeClr val="tx1"/>
                  </a:solidFill>
                </a:rPr>
                <a:t>Document</a:t>
              </a:r>
            </a:p>
          </p:txBody>
        </p:sp>
        <p:sp>
          <p:nvSpPr>
            <p:cNvPr id="259" name="Rectangle 258"/>
            <p:cNvSpPr/>
            <p:nvPr/>
          </p:nvSpPr>
          <p:spPr>
            <a:xfrm>
              <a:off x="6749150" y="4166271"/>
              <a:ext cx="604370" cy="231439"/>
            </a:xfrm>
            <a:prstGeom prst="rect">
              <a:avLst/>
            </a:prstGeom>
            <a:solidFill>
              <a:schemeClr val="bg1"/>
            </a:solidFill>
            <a:ln w="3175">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altLang="ko-KR" sz="700" b="0" dirty="0">
                  <a:solidFill>
                    <a:schemeClr val="tx1"/>
                  </a:solidFill>
                </a:rPr>
                <a:t>Claim</a:t>
              </a:r>
            </a:p>
          </p:txBody>
        </p:sp>
        <p:sp>
          <p:nvSpPr>
            <p:cNvPr id="260" name="Rectangle 259"/>
            <p:cNvSpPr/>
            <p:nvPr/>
          </p:nvSpPr>
          <p:spPr>
            <a:xfrm>
              <a:off x="7395839" y="4446589"/>
              <a:ext cx="604370" cy="231439"/>
            </a:xfrm>
            <a:prstGeom prst="rect">
              <a:avLst/>
            </a:prstGeom>
            <a:solidFill>
              <a:schemeClr val="bg1"/>
            </a:solidFill>
            <a:ln w="3175">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altLang="ko-KR" sz="700" b="0" dirty="0">
                  <a:solidFill>
                    <a:schemeClr val="tx1"/>
                  </a:solidFill>
                </a:rPr>
                <a:t>Provider</a:t>
              </a:r>
            </a:p>
          </p:txBody>
        </p:sp>
        <p:sp>
          <p:nvSpPr>
            <p:cNvPr id="261" name="Rectangle 260"/>
            <p:cNvSpPr/>
            <p:nvPr/>
          </p:nvSpPr>
          <p:spPr>
            <a:xfrm>
              <a:off x="8042527" y="3885958"/>
              <a:ext cx="604370" cy="231439"/>
            </a:xfrm>
            <a:prstGeom prst="rect">
              <a:avLst/>
            </a:prstGeom>
            <a:solidFill>
              <a:schemeClr val="bg1"/>
            </a:solidFill>
            <a:ln w="3175">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altLang="ko-KR" sz="700" b="0" dirty="0">
                  <a:solidFill>
                    <a:schemeClr val="tx1"/>
                  </a:solidFill>
                </a:rPr>
                <a:t>Case</a:t>
              </a:r>
            </a:p>
          </p:txBody>
        </p:sp>
        <p:sp>
          <p:nvSpPr>
            <p:cNvPr id="279" name="Rectangle 278"/>
            <p:cNvSpPr/>
            <p:nvPr/>
          </p:nvSpPr>
          <p:spPr>
            <a:xfrm>
              <a:off x="8042528" y="4166271"/>
              <a:ext cx="604370" cy="231439"/>
            </a:xfrm>
            <a:prstGeom prst="rect">
              <a:avLst/>
            </a:prstGeom>
            <a:solidFill>
              <a:schemeClr val="bg1"/>
            </a:solidFill>
            <a:ln w="3175">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altLang="ko-KR" sz="700" b="0" dirty="0">
                  <a:solidFill>
                    <a:schemeClr val="tx1"/>
                  </a:solidFill>
                </a:rPr>
                <a:t>Payment</a:t>
              </a:r>
            </a:p>
          </p:txBody>
        </p:sp>
        <p:sp>
          <p:nvSpPr>
            <p:cNvPr id="311" name="Rectangle 310"/>
            <p:cNvSpPr/>
            <p:nvPr/>
          </p:nvSpPr>
          <p:spPr>
            <a:xfrm>
              <a:off x="6749158" y="4446578"/>
              <a:ext cx="604370" cy="231439"/>
            </a:xfrm>
            <a:prstGeom prst="rect">
              <a:avLst/>
            </a:prstGeom>
            <a:solidFill>
              <a:schemeClr val="bg1"/>
            </a:solidFill>
            <a:ln w="3175">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altLang="ko-KR" sz="700" b="0" dirty="0">
                  <a:solidFill>
                    <a:schemeClr val="tx1"/>
                  </a:solidFill>
                </a:rPr>
                <a:t>Invoice</a:t>
              </a:r>
            </a:p>
          </p:txBody>
        </p:sp>
        <p:sp>
          <p:nvSpPr>
            <p:cNvPr id="243" name="Rectangle 242"/>
            <p:cNvSpPr/>
            <p:nvPr/>
          </p:nvSpPr>
          <p:spPr>
            <a:xfrm>
              <a:off x="8042528" y="4446589"/>
              <a:ext cx="604370" cy="231439"/>
            </a:xfrm>
            <a:prstGeom prst="rect">
              <a:avLst/>
            </a:prstGeom>
            <a:solidFill>
              <a:schemeClr val="bg1"/>
            </a:solidFill>
            <a:ln w="3175">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altLang="ko-KR" sz="700" b="0" dirty="0">
                  <a:solidFill>
                    <a:schemeClr val="tx1"/>
                  </a:solidFill>
                </a:rPr>
                <a:t>Claim History</a:t>
              </a:r>
            </a:p>
          </p:txBody>
        </p:sp>
      </p:grpSp>
      <p:sp>
        <p:nvSpPr>
          <p:cNvPr id="56" name="Rounded Rectangle 55"/>
          <p:cNvSpPr/>
          <p:nvPr/>
        </p:nvSpPr>
        <p:spPr bwMode="auto">
          <a:xfrm flipH="1">
            <a:off x="3698035" y="5813910"/>
            <a:ext cx="993600" cy="295108"/>
          </a:xfrm>
          <a:prstGeom prst="roundRect">
            <a:avLst>
              <a:gd name="adj" fmla="val 4987"/>
            </a:avLst>
          </a:prstGeom>
          <a:solidFill>
            <a:srgbClr val="91C8EB">
              <a:lumMod val="20000"/>
              <a:lumOff val="80000"/>
            </a:srgbClr>
          </a:solidFill>
          <a:ln w="19050" cap="flat" cmpd="sng" algn="ctr">
            <a:solidFill>
              <a:srgbClr val="FF1821">
                <a:lumMod val="60000"/>
                <a:lumOff val="40000"/>
              </a:srgb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defTabSz="912813" fontAlgn="auto">
              <a:spcBef>
                <a:spcPts val="0"/>
              </a:spcBef>
              <a:spcAft>
                <a:spcPts val="0"/>
              </a:spcAft>
              <a:defRPr/>
            </a:pPr>
            <a:r>
              <a:rPr lang="en-US" sz="700" kern="0" dirty="0" smtClean="0">
                <a:solidFill>
                  <a:srgbClr val="103184"/>
                </a:solidFill>
                <a:latin typeface="+mn-lt"/>
                <a:ea typeface="MS PGothic" pitchFamily="34" charset="-128"/>
                <a:cs typeface="Arial" panose="020B0604020202020204" pitchFamily="34" charset="0"/>
              </a:rPr>
              <a:t>Life G/L</a:t>
            </a:r>
          </a:p>
          <a:p>
            <a:pPr algn="ctr" defTabSz="912813" fontAlgn="auto">
              <a:spcBef>
                <a:spcPts val="0"/>
              </a:spcBef>
              <a:spcAft>
                <a:spcPts val="0"/>
              </a:spcAft>
              <a:defRPr/>
            </a:pPr>
            <a:r>
              <a:rPr lang="en-US" sz="600" b="0" i="1" kern="0" dirty="0" smtClean="0">
                <a:solidFill>
                  <a:srgbClr val="103184"/>
                </a:solidFill>
                <a:latin typeface="+mn-lt"/>
                <a:ea typeface="MS PGothic" pitchFamily="34" charset="-128"/>
                <a:cs typeface="Arial" panose="020B0604020202020204" pitchFamily="34" charset="0"/>
              </a:rPr>
              <a:t>Peoplesoft</a:t>
            </a:r>
          </a:p>
        </p:txBody>
      </p:sp>
      <p:sp>
        <p:nvSpPr>
          <p:cNvPr id="211" name="Rounded Rectangle 210"/>
          <p:cNvSpPr/>
          <p:nvPr/>
        </p:nvSpPr>
        <p:spPr bwMode="auto">
          <a:xfrm flipH="1">
            <a:off x="2532214" y="5813910"/>
            <a:ext cx="993600" cy="295108"/>
          </a:xfrm>
          <a:prstGeom prst="roundRect">
            <a:avLst>
              <a:gd name="adj" fmla="val 4987"/>
            </a:avLst>
          </a:prstGeom>
          <a:solidFill>
            <a:srgbClr val="91C8EB">
              <a:lumMod val="20000"/>
              <a:lumOff val="80000"/>
            </a:srgbClr>
          </a:solidFill>
          <a:ln w="19050" cap="flat" cmpd="sng" algn="ctr">
            <a:solidFill>
              <a:srgbClr val="FF1821">
                <a:lumMod val="60000"/>
                <a:lumOff val="40000"/>
              </a:srgb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defTabSz="912813" fontAlgn="auto">
              <a:spcBef>
                <a:spcPts val="0"/>
              </a:spcBef>
              <a:spcAft>
                <a:spcPts val="0"/>
              </a:spcAft>
              <a:defRPr/>
            </a:pPr>
            <a:r>
              <a:rPr lang="en-US" sz="700" kern="0" dirty="0" smtClean="0">
                <a:solidFill>
                  <a:srgbClr val="103184"/>
                </a:solidFill>
                <a:latin typeface="+mn-lt"/>
                <a:ea typeface="MS PGothic" pitchFamily="34" charset="-128"/>
                <a:cs typeface="Arial" panose="020B0604020202020204" pitchFamily="34" charset="0"/>
              </a:rPr>
              <a:t>GI G/L</a:t>
            </a:r>
          </a:p>
          <a:p>
            <a:pPr algn="ctr" defTabSz="912813" fontAlgn="auto">
              <a:spcBef>
                <a:spcPts val="0"/>
              </a:spcBef>
              <a:spcAft>
                <a:spcPts val="0"/>
              </a:spcAft>
              <a:defRPr/>
            </a:pPr>
            <a:r>
              <a:rPr lang="en-US" sz="600" b="0" i="1" kern="0" dirty="0" smtClean="0">
                <a:solidFill>
                  <a:srgbClr val="103184"/>
                </a:solidFill>
                <a:latin typeface="+mn-lt"/>
                <a:ea typeface="MS PGothic" pitchFamily="34" charset="-128"/>
                <a:cs typeface="Arial" panose="020B0604020202020204" pitchFamily="34" charset="0"/>
              </a:rPr>
              <a:t>Sun</a:t>
            </a:r>
          </a:p>
        </p:txBody>
      </p:sp>
      <p:cxnSp>
        <p:nvCxnSpPr>
          <p:cNvPr id="156" name="Connecteur droit 226"/>
          <p:cNvCxnSpPr>
            <a:stCxn id="284" idx="2"/>
            <a:endCxn id="56" idx="0"/>
          </p:cNvCxnSpPr>
          <p:nvPr/>
        </p:nvCxnSpPr>
        <p:spPr>
          <a:xfrm rot="5400000">
            <a:off x="4345597" y="5381762"/>
            <a:ext cx="281387" cy="582909"/>
          </a:xfrm>
          <a:prstGeom prst="bentConnector3">
            <a:avLst>
              <a:gd name="adj1" fmla="val 50000"/>
            </a:avLst>
          </a:prstGeom>
          <a:ln w="9525">
            <a:solidFill>
              <a:schemeClr val="bg1">
                <a:lumMod val="50000"/>
              </a:schemeClr>
            </a:solidFill>
            <a:prstDash val="sysDash"/>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253" name="Elbow Connector 252"/>
          <p:cNvCxnSpPr>
            <a:stCxn id="32" idx="2"/>
            <a:endCxn id="56" idx="0"/>
          </p:cNvCxnSpPr>
          <p:nvPr/>
        </p:nvCxnSpPr>
        <p:spPr>
          <a:xfrm rot="16200000" flipH="1">
            <a:off x="3762686" y="5381760"/>
            <a:ext cx="281387" cy="582911"/>
          </a:xfrm>
          <a:prstGeom prst="bentConnector3">
            <a:avLst>
              <a:gd name="adj1" fmla="val 50000"/>
            </a:avLst>
          </a:prstGeom>
          <a:ln w="9525">
            <a:solidFill>
              <a:schemeClr val="bg1">
                <a:lumMod val="50000"/>
              </a:schemeClr>
            </a:solidFill>
            <a:prstDash val="sysDash"/>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158" name="Connecteur droit 226"/>
          <p:cNvCxnSpPr>
            <a:stCxn id="33" idx="2"/>
            <a:endCxn id="211" idx="0"/>
          </p:cNvCxnSpPr>
          <p:nvPr/>
        </p:nvCxnSpPr>
        <p:spPr>
          <a:xfrm rot="16200000" flipH="1">
            <a:off x="2596864" y="5381761"/>
            <a:ext cx="281387" cy="582911"/>
          </a:xfrm>
          <a:prstGeom prst="bentConnector3">
            <a:avLst>
              <a:gd name="adj1" fmla="val 50000"/>
            </a:avLst>
          </a:prstGeom>
          <a:ln w="9525">
            <a:solidFill>
              <a:schemeClr val="bg1">
                <a:lumMod val="50000"/>
              </a:schemeClr>
            </a:solidFill>
            <a:prstDash val="sysDash"/>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314" name="Rounded Rectangle 313"/>
          <p:cNvSpPr/>
          <p:nvPr/>
        </p:nvSpPr>
        <p:spPr bwMode="auto">
          <a:xfrm flipH="1">
            <a:off x="1892066" y="5087220"/>
            <a:ext cx="3439716" cy="517088"/>
          </a:xfrm>
          <a:prstGeom prst="roundRect">
            <a:avLst>
              <a:gd name="adj" fmla="val 4987"/>
            </a:avLst>
          </a:prstGeom>
          <a:noFill/>
          <a:ln w="9525" cap="flat" cmpd="sng" algn="ctr">
            <a:solidFill>
              <a:schemeClr val="bg1">
                <a:lumMod val="50000"/>
              </a:schemeClr>
            </a:solidFill>
            <a:prstDash val="solid"/>
            <a:round/>
            <a:headEnd type="none" w="med" len="med"/>
            <a:tailEnd type="none" w="med" len="med"/>
          </a:ln>
          <a:effectLst/>
        </p:spPr>
        <p:txBody>
          <a:bodyPr vert="horz" wrap="none" lIns="0" tIns="0" rIns="0" bIns="0" numCol="1" rtlCol="0" anchor="t" anchorCtr="0" compatLnSpc="1">
            <a:prstTxWarp prst="textNoShape">
              <a:avLst/>
            </a:prstTxWarp>
          </a:bodyPr>
          <a:lstStyle/>
          <a:p>
            <a:pPr defTabSz="912813" fontAlgn="auto">
              <a:spcBef>
                <a:spcPts val="0"/>
              </a:spcBef>
              <a:spcAft>
                <a:spcPts val="0"/>
              </a:spcAft>
              <a:defRPr/>
            </a:pPr>
            <a:r>
              <a:rPr lang="en-US" sz="700" kern="0" dirty="0" smtClean="0">
                <a:solidFill>
                  <a:schemeClr val="bg1">
                    <a:lumMod val="50000"/>
                  </a:schemeClr>
                </a:solidFill>
                <a:latin typeface="+mn-lt"/>
                <a:ea typeface="MS PGothic" pitchFamily="34" charset="-128"/>
                <a:cs typeface="Arial" panose="020B0604020202020204" pitchFamily="34" charset="0"/>
              </a:rPr>
              <a:t> PAS</a:t>
            </a:r>
          </a:p>
        </p:txBody>
      </p:sp>
      <p:sp>
        <p:nvSpPr>
          <p:cNvPr id="32" name="Rounded Rectangle 31"/>
          <p:cNvSpPr/>
          <p:nvPr/>
        </p:nvSpPr>
        <p:spPr bwMode="auto">
          <a:xfrm flipH="1">
            <a:off x="3115642" y="5237415"/>
            <a:ext cx="992565" cy="295108"/>
          </a:xfrm>
          <a:prstGeom prst="roundRect">
            <a:avLst>
              <a:gd name="adj" fmla="val 4987"/>
            </a:avLst>
          </a:prstGeom>
          <a:solidFill>
            <a:srgbClr val="91C8EB">
              <a:lumMod val="20000"/>
              <a:lumOff val="80000"/>
            </a:srgbClr>
          </a:solidFill>
          <a:ln w="19050" cap="flat" cmpd="sng" algn="ctr">
            <a:solidFill>
              <a:srgbClr val="4C5A87">
                <a:lumMod val="75000"/>
              </a:srgb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66675" defTabSz="912813" fontAlgn="auto">
              <a:spcBef>
                <a:spcPts val="0"/>
              </a:spcBef>
              <a:spcAft>
                <a:spcPts val="0"/>
              </a:spcAft>
            </a:pPr>
            <a:r>
              <a:rPr lang="en-US" sz="700" kern="0" dirty="0">
                <a:solidFill>
                  <a:srgbClr val="103184"/>
                </a:solidFill>
                <a:latin typeface="+mn-lt"/>
                <a:ea typeface="MS PGothic" pitchFamily="34" charset="-128"/>
                <a:cs typeface="Arial" panose="020B0604020202020204" pitchFamily="34" charset="0"/>
              </a:rPr>
              <a:t> Group/Health</a:t>
            </a:r>
            <a:r>
              <a:rPr lang="en-US" altLang="ko-KR" sz="700" kern="0" dirty="0">
                <a:solidFill>
                  <a:srgbClr val="103184"/>
                </a:solidFill>
                <a:latin typeface="+mn-lt"/>
                <a:ea typeface="MS PGothic" pitchFamily="34" charset="-128"/>
                <a:cs typeface="Arial" panose="020B0604020202020204" pitchFamily="34" charset="0"/>
              </a:rPr>
              <a:t> PAS</a:t>
            </a:r>
            <a:r>
              <a:rPr lang="en-US" sz="700" kern="0" dirty="0">
                <a:solidFill>
                  <a:srgbClr val="103184"/>
                </a:solidFill>
                <a:latin typeface="+mn-lt"/>
                <a:ea typeface="MS PGothic" pitchFamily="34" charset="-128"/>
                <a:cs typeface="Arial" panose="020B0604020202020204" pitchFamily="34" charset="0"/>
              </a:rPr>
              <a:t> </a:t>
            </a:r>
          </a:p>
          <a:p>
            <a:pPr marL="66675" defTabSz="912813" fontAlgn="auto">
              <a:spcBef>
                <a:spcPts val="0"/>
              </a:spcBef>
              <a:spcAft>
                <a:spcPts val="0"/>
              </a:spcAft>
            </a:pPr>
            <a:r>
              <a:rPr lang="en-US" sz="700" kern="0" dirty="0">
                <a:solidFill>
                  <a:srgbClr val="103184"/>
                </a:solidFill>
                <a:latin typeface="+mn-lt"/>
                <a:ea typeface="MS PGothic" pitchFamily="34" charset="-128"/>
                <a:cs typeface="Arial" panose="020B0604020202020204" pitchFamily="34" charset="0"/>
              </a:rPr>
              <a:t> </a:t>
            </a:r>
            <a:r>
              <a:rPr lang="en-US" sz="600" b="0" i="1" kern="0" dirty="0">
                <a:solidFill>
                  <a:srgbClr val="103184"/>
                </a:solidFill>
                <a:latin typeface="+mn-lt"/>
                <a:ea typeface="MS PGothic" pitchFamily="34" charset="-128"/>
                <a:cs typeface="Arial" panose="020B0604020202020204" pitchFamily="34" charset="0"/>
              </a:rPr>
              <a:t>EB</a:t>
            </a:r>
          </a:p>
        </p:txBody>
      </p:sp>
      <p:sp>
        <p:nvSpPr>
          <p:cNvPr id="33" name="Rounded Rectangle 32"/>
          <p:cNvSpPr/>
          <p:nvPr/>
        </p:nvSpPr>
        <p:spPr bwMode="auto">
          <a:xfrm flipH="1">
            <a:off x="1949821" y="5237415"/>
            <a:ext cx="992565" cy="295108"/>
          </a:xfrm>
          <a:prstGeom prst="roundRect">
            <a:avLst>
              <a:gd name="adj" fmla="val 4987"/>
            </a:avLst>
          </a:prstGeom>
          <a:solidFill>
            <a:srgbClr val="91C8EB">
              <a:lumMod val="20000"/>
              <a:lumOff val="80000"/>
            </a:srgbClr>
          </a:solidFill>
          <a:ln w="19050" cap="flat" cmpd="sng" algn="ctr">
            <a:solidFill>
              <a:srgbClr val="4C5A87">
                <a:lumMod val="75000"/>
              </a:srgb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66675" defTabSz="912813" fontAlgn="auto">
              <a:spcBef>
                <a:spcPts val="0"/>
              </a:spcBef>
              <a:spcAft>
                <a:spcPts val="0"/>
              </a:spcAft>
            </a:pPr>
            <a:r>
              <a:rPr lang="en-US" sz="700" kern="0" dirty="0">
                <a:solidFill>
                  <a:srgbClr val="103184"/>
                </a:solidFill>
                <a:latin typeface="+mn-lt"/>
                <a:ea typeface="MS PGothic" pitchFamily="34" charset="-128"/>
                <a:cs typeface="Arial" panose="020B0604020202020204" pitchFamily="34" charset="0"/>
              </a:rPr>
              <a:t> Group/Health PAS </a:t>
            </a:r>
          </a:p>
          <a:p>
            <a:pPr marL="66675" defTabSz="912813" fontAlgn="auto">
              <a:spcBef>
                <a:spcPts val="0"/>
              </a:spcBef>
              <a:spcAft>
                <a:spcPts val="0"/>
              </a:spcAft>
            </a:pPr>
            <a:r>
              <a:rPr lang="en-US" sz="700" kern="0" dirty="0">
                <a:solidFill>
                  <a:srgbClr val="103184"/>
                </a:solidFill>
                <a:latin typeface="+mn-lt"/>
                <a:ea typeface="MS PGothic" pitchFamily="34" charset="-128"/>
                <a:cs typeface="Arial" panose="020B0604020202020204" pitchFamily="34" charset="0"/>
              </a:rPr>
              <a:t> </a:t>
            </a:r>
            <a:r>
              <a:rPr lang="en-US" sz="600" b="0" i="1" kern="0" dirty="0">
                <a:solidFill>
                  <a:srgbClr val="103184"/>
                </a:solidFill>
                <a:latin typeface="+mn-lt"/>
                <a:ea typeface="MS PGothic" pitchFamily="34" charset="-128"/>
                <a:cs typeface="Arial" panose="020B0604020202020204" pitchFamily="34" charset="0"/>
              </a:rPr>
              <a:t>G/400</a:t>
            </a:r>
          </a:p>
        </p:txBody>
      </p:sp>
      <p:sp>
        <p:nvSpPr>
          <p:cNvPr id="284" name="Rounded Rectangle 283"/>
          <p:cNvSpPr/>
          <p:nvPr/>
        </p:nvSpPr>
        <p:spPr bwMode="auto">
          <a:xfrm flipH="1">
            <a:off x="4281462" y="5237415"/>
            <a:ext cx="992565" cy="295108"/>
          </a:xfrm>
          <a:prstGeom prst="roundRect">
            <a:avLst>
              <a:gd name="adj" fmla="val 4987"/>
            </a:avLst>
          </a:prstGeom>
          <a:solidFill>
            <a:srgbClr val="91C8EB">
              <a:lumMod val="20000"/>
              <a:lumOff val="80000"/>
            </a:srgbClr>
          </a:solidFill>
          <a:ln w="19050" cap="flat" cmpd="sng" algn="ctr">
            <a:solidFill>
              <a:srgbClr val="4C5A87">
                <a:lumMod val="75000"/>
              </a:srgb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66675" defTabSz="912813" fontAlgn="auto">
              <a:spcBef>
                <a:spcPts val="0"/>
              </a:spcBef>
              <a:spcAft>
                <a:spcPts val="0"/>
              </a:spcAft>
            </a:pPr>
            <a:r>
              <a:rPr lang="en-US" altLang="ko-KR" sz="700" kern="0" dirty="0">
                <a:solidFill>
                  <a:srgbClr val="103184"/>
                </a:solidFill>
                <a:latin typeface="+mn-lt"/>
                <a:ea typeface="MS PGothic" pitchFamily="34" charset="-128"/>
                <a:cs typeface="Arial" panose="020B0604020202020204" pitchFamily="34" charset="0"/>
              </a:rPr>
              <a:t> Life Policy PAS </a:t>
            </a:r>
          </a:p>
          <a:p>
            <a:pPr marL="66675" defTabSz="912813" fontAlgn="auto">
              <a:spcBef>
                <a:spcPts val="0"/>
              </a:spcBef>
              <a:spcAft>
                <a:spcPts val="0"/>
              </a:spcAft>
            </a:pPr>
            <a:r>
              <a:rPr lang="en-US" altLang="ko-KR" sz="700" kern="0" dirty="0">
                <a:solidFill>
                  <a:srgbClr val="103184"/>
                </a:solidFill>
                <a:latin typeface="+mn-lt"/>
                <a:ea typeface="MS PGothic" pitchFamily="34" charset="-128"/>
                <a:cs typeface="Arial" panose="020B0604020202020204" pitchFamily="34" charset="0"/>
              </a:rPr>
              <a:t> </a:t>
            </a:r>
            <a:r>
              <a:rPr lang="en-US" altLang="ko-KR" sz="600" b="0" i="1" kern="0" dirty="0">
                <a:solidFill>
                  <a:srgbClr val="103184"/>
                </a:solidFill>
                <a:latin typeface="+mn-lt"/>
                <a:ea typeface="MS PGothic" pitchFamily="34" charset="-128"/>
                <a:cs typeface="Arial" panose="020B0604020202020204" pitchFamily="34" charset="0"/>
              </a:rPr>
              <a:t>RLS</a:t>
            </a:r>
          </a:p>
        </p:txBody>
      </p:sp>
      <p:sp>
        <p:nvSpPr>
          <p:cNvPr id="278" name="Rectangle 277"/>
          <p:cNvSpPr/>
          <p:nvPr/>
        </p:nvSpPr>
        <p:spPr bwMode="auto">
          <a:xfrm>
            <a:off x="3878832" y="5142862"/>
            <a:ext cx="229375" cy="94552"/>
          </a:xfrm>
          <a:prstGeom prst="rect">
            <a:avLst/>
          </a:prstGeom>
          <a:solidFill>
            <a:srgbClr val="FFFF00"/>
          </a:solidFill>
          <a:ln w="19050" cap="flat" cmpd="sng" algn="ctr">
            <a:solidFill>
              <a:srgbClr val="4C5A87">
                <a:lumMod val="75000"/>
              </a:srgbClr>
            </a:solidFill>
            <a:prstDash val="solid"/>
            <a:round/>
            <a:headEnd type="none" w="med" len="med"/>
            <a:tailEnd type="none" w="med" len="med"/>
          </a:ln>
          <a:effectLst/>
          <a:extLst/>
        </p:spPr>
        <p:txBody>
          <a:bodyPr vert="horz" wrap="none" lIns="0" tIns="0" rIns="0" bIns="0" numCol="1" rtlCol="0" anchor="ctr" anchorCtr="0" compatLnSpc="1">
            <a:prstTxWarp prst="textNoShape">
              <a:avLst/>
            </a:prstTxWarp>
          </a:bodyPr>
          <a:lstStyle/>
          <a:p>
            <a:pPr algn="ctr" fontAlgn="auto">
              <a:lnSpc>
                <a:spcPct val="80000"/>
              </a:lnSpc>
              <a:spcBef>
                <a:spcPts val="0"/>
              </a:spcBef>
              <a:spcAft>
                <a:spcPts val="0"/>
              </a:spcAft>
              <a:tabLst>
                <a:tab pos="6464300" algn="r"/>
              </a:tabLst>
            </a:pPr>
            <a:r>
              <a:rPr lang="en-GB" sz="500" kern="500" dirty="0">
                <a:solidFill>
                  <a:srgbClr val="800000"/>
                </a:solidFill>
                <a:latin typeface="+mn-lt"/>
                <a:cs typeface="Calibri" pitchFamily="34" charset="0"/>
              </a:rPr>
              <a:t>Local</a:t>
            </a:r>
          </a:p>
        </p:txBody>
      </p:sp>
      <p:cxnSp>
        <p:nvCxnSpPr>
          <p:cNvPr id="340" name="Connecteur droit 226"/>
          <p:cNvCxnSpPr>
            <a:stCxn id="296" idx="1"/>
            <a:endCxn id="314" idx="1"/>
          </p:cNvCxnSpPr>
          <p:nvPr/>
        </p:nvCxnSpPr>
        <p:spPr>
          <a:xfrm rot="10800000" flipV="1">
            <a:off x="5331782" y="3304754"/>
            <a:ext cx="568998" cy="2041009"/>
          </a:xfrm>
          <a:prstGeom prst="bentConnector3">
            <a:avLst>
              <a:gd name="adj1" fmla="val 50000"/>
            </a:avLst>
          </a:prstGeom>
          <a:ln w="12700">
            <a:solidFill>
              <a:schemeClr val="accent2"/>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8" name="Rectangle 7"/>
          <p:cNvSpPr/>
          <p:nvPr/>
        </p:nvSpPr>
        <p:spPr>
          <a:xfrm>
            <a:off x="1685924" y="1736216"/>
            <a:ext cx="3852000" cy="3297435"/>
          </a:xfrm>
          <a:prstGeom prst="rect">
            <a:avLst/>
          </a:prstGeom>
          <a:solidFill>
            <a:schemeClr val="bg2">
              <a:lumMod val="20000"/>
              <a:lumOff val="80000"/>
            </a:schemeClr>
          </a:solidFill>
          <a:ln w="38100">
            <a:solidFill>
              <a:schemeClr val="accent5">
                <a:lumMod val="10000"/>
                <a:lumOff val="90000"/>
              </a:schemeClr>
            </a:solidFill>
            <a:prstDash val="solid"/>
          </a:ln>
          <a:effectLst/>
        </p:spPr>
        <p:style>
          <a:lnRef idx="1">
            <a:schemeClr val="accent1"/>
          </a:lnRef>
          <a:fillRef idx="3">
            <a:schemeClr val="accent1"/>
          </a:fillRef>
          <a:effectRef idx="2">
            <a:schemeClr val="accent1"/>
          </a:effectRef>
          <a:fontRef idx="minor">
            <a:schemeClr val="lt1"/>
          </a:fontRef>
        </p:style>
        <p:txBody>
          <a:bodyPr wrap="square" lIns="72000" tIns="36000" rIns="72000" bIns="36000" rtlCol="0" anchor="t"/>
          <a:lstStyle/>
          <a:p>
            <a:r>
              <a:rPr lang="en-US" altLang="ko-KR" sz="800" kern="0" dirty="0">
                <a:solidFill>
                  <a:schemeClr val="tx1"/>
                </a:solidFill>
                <a:ea typeface="MS PGothic" pitchFamily="34" charset="-128"/>
                <a:cs typeface="Arial" panose="020B0604020202020204" pitchFamily="34" charset="0"/>
              </a:rPr>
              <a:t>Integration </a:t>
            </a:r>
            <a:r>
              <a:rPr lang="en-US" altLang="ko-KR" sz="800" kern="0" dirty="0" smtClean="0">
                <a:solidFill>
                  <a:schemeClr val="tx1"/>
                </a:solidFill>
                <a:ea typeface="MS PGothic" pitchFamily="34" charset="-128"/>
                <a:cs typeface="Arial" panose="020B0604020202020204" pitchFamily="34" charset="0"/>
              </a:rPr>
              <a:t>Platform</a:t>
            </a:r>
            <a:endParaRPr lang="en-US" altLang="ko-KR" sz="800" kern="0" dirty="0">
              <a:solidFill>
                <a:schemeClr val="tx1"/>
              </a:solidFill>
              <a:ea typeface="MS PGothic" pitchFamily="34" charset="-128"/>
              <a:cs typeface="Arial" panose="020B0604020202020204" pitchFamily="34" charset="0"/>
            </a:endParaRPr>
          </a:p>
        </p:txBody>
      </p:sp>
      <p:sp>
        <p:nvSpPr>
          <p:cNvPr id="46" name="Rounded Rectangle 45"/>
          <p:cNvSpPr/>
          <p:nvPr/>
        </p:nvSpPr>
        <p:spPr bwMode="auto">
          <a:xfrm>
            <a:off x="1768759" y="4171938"/>
            <a:ext cx="3701329" cy="788568"/>
          </a:xfrm>
          <a:prstGeom prst="roundRect">
            <a:avLst>
              <a:gd name="adj" fmla="val 4987"/>
            </a:avLst>
          </a:prstGeom>
          <a:solidFill>
            <a:srgbClr val="91C8EB">
              <a:lumMod val="20000"/>
              <a:lumOff val="80000"/>
            </a:srgbClr>
          </a:solidFill>
          <a:ln w="19050" cap="flat" cmpd="sng" algn="ctr">
            <a:solidFill>
              <a:srgbClr val="4C5A87">
                <a:lumMod val="75000"/>
              </a:srgbClr>
            </a:solidFill>
            <a:prstDash val="solid"/>
            <a:round/>
            <a:headEnd type="none" w="med" len="med"/>
            <a:tailEnd type="none" w="med" len="med"/>
          </a:ln>
          <a:effectLst/>
        </p:spPr>
        <p:txBody>
          <a:bodyPr vert="horz" wrap="none" lIns="45720" tIns="45720" rIns="45720" bIns="45720" numCol="1" rtlCol="0" anchor="t" anchorCtr="0" compatLnSpc="1">
            <a:prstTxWarp prst="textNoShape">
              <a:avLst/>
            </a:prstTxWarp>
          </a:bodyPr>
          <a:lstStyle/>
          <a:p>
            <a:pPr defTabSz="912813" fontAlgn="auto">
              <a:spcBef>
                <a:spcPts val="0"/>
              </a:spcBef>
              <a:spcAft>
                <a:spcPts val="0"/>
              </a:spcAft>
              <a:defRPr/>
            </a:pPr>
            <a:r>
              <a:rPr lang="en-US" sz="800" kern="0" dirty="0" smtClean="0">
                <a:solidFill>
                  <a:schemeClr val="tx1"/>
                </a:solidFill>
                <a:latin typeface="+mn-lt"/>
                <a:ea typeface="MS PGothic" pitchFamily="34" charset="-128"/>
                <a:cs typeface="Arial" panose="020B0604020202020204" pitchFamily="34" charset="0"/>
              </a:rPr>
              <a:t>Core DB</a:t>
            </a:r>
          </a:p>
        </p:txBody>
      </p:sp>
      <p:sp>
        <p:nvSpPr>
          <p:cNvPr id="50" name="Rounded Rectangle 49"/>
          <p:cNvSpPr/>
          <p:nvPr/>
        </p:nvSpPr>
        <p:spPr bwMode="auto">
          <a:xfrm>
            <a:off x="2009038" y="4491409"/>
            <a:ext cx="768249" cy="381885"/>
          </a:xfrm>
          <a:prstGeom prst="roundRect">
            <a:avLst>
              <a:gd name="adj" fmla="val 4987"/>
            </a:avLst>
          </a:prstGeom>
          <a:solidFill>
            <a:srgbClr val="4C5A87">
              <a:lumMod val="75000"/>
            </a:srgbClr>
          </a:solidFill>
          <a:ln w="19050" cap="flat" cmpd="sng" algn="ctr">
            <a:solidFill>
              <a:srgbClr val="4C5A87">
                <a:lumMod val="75000"/>
              </a:srgb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defTabSz="912813" fontAlgn="auto">
              <a:spcBef>
                <a:spcPts val="0"/>
              </a:spcBef>
              <a:spcAft>
                <a:spcPts val="0"/>
              </a:spcAft>
              <a:defRPr/>
            </a:pPr>
            <a:r>
              <a:rPr lang="en-US" sz="700" b="0" i="1" kern="0" dirty="0" smtClean="0">
                <a:solidFill>
                  <a:srgbClr val="4B91CD">
                    <a:lumMod val="20000"/>
                    <a:lumOff val="80000"/>
                  </a:srgbClr>
                </a:solidFill>
                <a:latin typeface="+mn-lt"/>
                <a:ea typeface="MS PGothic" pitchFamily="34" charset="-128"/>
                <a:cs typeface="Arial" panose="020B0604020202020204" pitchFamily="34" charset="0"/>
              </a:rPr>
              <a:t>Master Data </a:t>
            </a:r>
          </a:p>
          <a:p>
            <a:pPr algn="ctr" defTabSz="912813" fontAlgn="auto">
              <a:spcBef>
                <a:spcPts val="0"/>
              </a:spcBef>
              <a:spcAft>
                <a:spcPts val="0"/>
              </a:spcAft>
              <a:defRPr/>
            </a:pPr>
            <a:r>
              <a:rPr lang="en-US" sz="700" b="0" i="1" kern="0" dirty="0" smtClean="0">
                <a:solidFill>
                  <a:srgbClr val="4B91CD">
                    <a:lumMod val="20000"/>
                    <a:lumOff val="80000"/>
                  </a:srgbClr>
                </a:solidFill>
                <a:latin typeface="+mn-lt"/>
                <a:ea typeface="MS PGothic" pitchFamily="34" charset="-128"/>
                <a:cs typeface="Arial" panose="020B0604020202020204" pitchFamily="34" charset="0"/>
              </a:rPr>
              <a:t>Management</a:t>
            </a:r>
          </a:p>
        </p:txBody>
      </p:sp>
      <p:sp>
        <p:nvSpPr>
          <p:cNvPr id="218" name="Oval 217"/>
          <p:cNvSpPr/>
          <p:nvPr/>
        </p:nvSpPr>
        <p:spPr bwMode="auto">
          <a:xfrm>
            <a:off x="3087976" y="4219593"/>
            <a:ext cx="2315442" cy="693257"/>
          </a:xfrm>
          <a:prstGeom prst="ellipse">
            <a:avLst/>
          </a:prstGeom>
          <a:solidFill>
            <a:srgbClr val="4C5A87">
              <a:lumMod val="75000"/>
              <a:alpha val="78000"/>
            </a:srgbClr>
          </a:solidFill>
          <a:ln w="6350" cap="flat" cmpd="sng" algn="ctr">
            <a:solidFill>
              <a:srgbClr val="4C5A87">
                <a:lumMod val="75000"/>
                <a:alpha val="78000"/>
              </a:srgb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defTabSz="912813" fontAlgn="auto">
              <a:spcBef>
                <a:spcPts val="0"/>
              </a:spcBef>
              <a:spcAft>
                <a:spcPts val="0"/>
              </a:spcAft>
              <a:defRPr/>
            </a:pPr>
            <a:endParaRPr lang="en-US" sz="600" b="0" i="1" kern="0" dirty="0" smtClean="0">
              <a:solidFill>
                <a:srgbClr val="4B91CD">
                  <a:lumMod val="20000"/>
                  <a:lumOff val="80000"/>
                </a:srgbClr>
              </a:solidFill>
              <a:latin typeface="+mn-lt"/>
              <a:ea typeface="MS PGothic" pitchFamily="34" charset="-128"/>
              <a:cs typeface="Arial" panose="020B0604020202020204" pitchFamily="34" charset="0"/>
            </a:endParaRPr>
          </a:p>
        </p:txBody>
      </p:sp>
      <p:grpSp>
        <p:nvGrpSpPr>
          <p:cNvPr id="27" name="Group 26"/>
          <p:cNvGrpSpPr/>
          <p:nvPr/>
        </p:nvGrpSpPr>
        <p:grpSpPr>
          <a:xfrm>
            <a:off x="3154593" y="4251663"/>
            <a:ext cx="2182204" cy="629118"/>
            <a:chOff x="9625929" y="4050389"/>
            <a:chExt cx="1977179" cy="615612"/>
          </a:xfrm>
        </p:grpSpPr>
        <p:sp>
          <p:nvSpPr>
            <p:cNvPr id="221" name="Rectangle 220"/>
            <p:cNvSpPr/>
            <p:nvPr/>
          </p:nvSpPr>
          <p:spPr>
            <a:xfrm>
              <a:off x="9625932" y="4050390"/>
              <a:ext cx="469727" cy="179877"/>
            </a:xfrm>
            <a:prstGeom prst="rect">
              <a:avLst/>
            </a:prstGeom>
            <a:solidFill>
              <a:schemeClr val="bg1"/>
            </a:solidFill>
            <a:ln w="3175">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altLang="ko-KR" sz="700" b="0" dirty="0">
                  <a:solidFill>
                    <a:schemeClr val="tx1"/>
                  </a:solidFill>
                </a:rPr>
                <a:t>Customer</a:t>
              </a:r>
            </a:p>
          </p:txBody>
        </p:sp>
        <p:sp>
          <p:nvSpPr>
            <p:cNvPr id="224" name="Rectangle 223"/>
            <p:cNvSpPr/>
            <p:nvPr/>
          </p:nvSpPr>
          <p:spPr>
            <a:xfrm>
              <a:off x="10131830" y="4050390"/>
              <a:ext cx="469727" cy="179877"/>
            </a:xfrm>
            <a:prstGeom prst="rect">
              <a:avLst/>
            </a:prstGeom>
            <a:pattFill prst="dotDmnd">
              <a:fgClr>
                <a:schemeClr val="accent1"/>
              </a:fgClr>
              <a:bgClr>
                <a:schemeClr val="bg1"/>
              </a:bgClr>
            </a:pattFill>
            <a:ln w="3175">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altLang="ko-KR" sz="700" b="0" dirty="0">
                  <a:solidFill>
                    <a:schemeClr val="tx1"/>
                  </a:solidFill>
                </a:rPr>
                <a:t>Policy</a:t>
              </a:r>
            </a:p>
          </p:txBody>
        </p:sp>
        <p:sp>
          <p:nvSpPr>
            <p:cNvPr id="227" name="Rectangle 226"/>
            <p:cNvSpPr/>
            <p:nvPr/>
          </p:nvSpPr>
          <p:spPr>
            <a:xfrm>
              <a:off x="10634805" y="4268257"/>
              <a:ext cx="469727" cy="179877"/>
            </a:xfrm>
            <a:prstGeom prst="rect">
              <a:avLst/>
            </a:prstGeom>
            <a:pattFill prst="dotDmnd">
              <a:fgClr>
                <a:schemeClr val="accent1"/>
              </a:fgClr>
              <a:bgClr>
                <a:schemeClr val="bg1"/>
              </a:bgClr>
            </a:pattFill>
            <a:ln w="3175">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altLang="ko-KR" sz="700" b="0" dirty="0">
                  <a:solidFill>
                    <a:schemeClr val="tx1"/>
                  </a:solidFill>
                </a:rPr>
                <a:t>Product</a:t>
              </a:r>
            </a:p>
          </p:txBody>
        </p:sp>
        <p:sp>
          <p:nvSpPr>
            <p:cNvPr id="228" name="Rectangle 227"/>
            <p:cNvSpPr/>
            <p:nvPr/>
          </p:nvSpPr>
          <p:spPr>
            <a:xfrm>
              <a:off x="9625932" y="4268257"/>
              <a:ext cx="469727" cy="179877"/>
            </a:xfrm>
            <a:prstGeom prst="rect">
              <a:avLst/>
            </a:prstGeom>
            <a:solidFill>
              <a:schemeClr val="bg1"/>
            </a:solidFill>
            <a:ln w="3175">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altLang="ko-KR" sz="700" b="0" dirty="0">
                  <a:solidFill>
                    <a:schemeClr val="tx1"/>
                  </a:solidFill>
                </a:rPr>
                <a:t>Corporate</a:t>
              </a:r>
            </a:p>
          </p:txBody>
        </p:sp>
        <p:sp>
          <p:nvSpPr>
            <p:cNvPr id="230" name="Rectangle 229"/>
            <p:cNvSpPr/>
            <p:nvPr/>
          </p:nvSpPr>
          <p:spPr>
            <a:xfrm>
              <a:off x="10131830" y="4268257"/>
              <a:ext cx="469727" cy="179877"/>
            </a:xfrm>
            <a:prstGeom prst="rect">
              <a:avLst/>
            </a:prstGeom>
            <a:pattFill prst="dotDmnd">
              <a:fgClr>
                <a:schemeClr val="accent1"/>
              </a:fgClr>
              <a:bgClr>
                <a:schemeClr val="bg1"/>
              </a:bgClr>
            </a:pattFill>
            <a:ln w="3175">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altLang="ko-KR" sz="700" b="0" dirty="0">
                  <a:solidFill>
                    <a:schemeClr val="tx1"/>
                  </a:solidFill>
                </a:rPr>
                <a:t>Claim</a:t>
              </a:r>
            </a:p>
          </p:txBody>
        </p:sp>
        <p:sp>
          <p:nvSpPr>
            <p:cNvPr id="231" name="Rectangle 230"/>
            <p:cNvSpPr/>
            <p:nvPr/>
          </p:nvSpPr>
          <p:spPr>
            <a:xfrm>
              <a:off x="9625929" y="4486124"/>
              <a:ext cx="469727" cy="179877"/>
            </a:xfrm>
            <a:prstGeom prst="rect">
              <a:avLst/>
            </a:prstGeom>
            <a:solidFill>
              <a:schemeClr val="bg1"/>
            </a:solidFill>
            <a:ln w="3175">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altLang="ko-KR" sz="700" b="0" dirty="0">
                  <a:solidFill>
                    <a:schemeClr val="tx1"/>
                  </a:solidFill>
                </a:rPr>
                <a:t>Member</a:t>
              </a:r>
            </a:p>
          </p:txBody>
        </p:sp>
        <p:sp>
          <p:nvSpPr>
            <p:cNvPr id="232" name="Rectangle 231"/>
            <p:cNvSpPr/>
            <p:nvPr/>
          </p:nvSpPr>
          <p:spPr>
            <a:xfrm>
              <a:off x="10128548" y="4486124"/>
              <a:ext cx="469727" cy="179877"/>
            </a:xfrm>
            <a:prstGeom prst="rect">
              <a:avLst/>
            </a:prstGeom>
            <a:solidFill>
              <a:schemeClr val="bg1"/>
            </a:solidFill>
            <a:ln w="3175">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altLang="ko-KR" sz="700" b="0" dirty="0">
                  <a:solidFill>
                    <a:schemeClr val="tx1"/>
                  </a:solidFill>
                </a:rPr>
                <a:t>Complaint</a:t>
              </a:r>
            </a:p>
          </p:txBody>
        </p:sp>
        <p:sp>
          <p:nvSpPr>
            <p:cNvPr id="233" name="Rectangle 232"/>
            <p:cNvSpPr/>
            <p:nvPr/>
          </p:nvSpPr>
          <p:spPr>
            <a:xfrm>
              <a:off x="11133381" y="4486124"/>
              <a:ext cx="469727" cy="179877"/>
            </a:xfrm>
            <a:prstGeom prst="rect">
              <a:avLst/>
            </a:prstGeom>
            <a:pattFill prst="dotDmnd">
              <a:fgClr>
                <a:schemeClr val="accent1"/>
              </a:fgClr>
              <a:bgClr>
                <a:schemeClr val="bg1"/>
              </a:bgClr>
            </a:pattFill>
            <a:ln w="3175">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altLang="ko-KR" sz="700" b="0" dirty="0">
                  <a:solidFill>
                    <a:schemeClr val="tx1"/>
                  </a:solidFill>
                </a:rPr>
                <a:t>Billing</a:t>
              </a:r>
            </a:p>
          </p:txBody>
        </p:sp>
        <p:sp>
          <p:nvSpPr>
            <p:cNvPr id="234" name="Rectangle 233"/>
            <p:cNvSpPr/>
            <p:nvPr/>
          </p:nvSpPr>
          <p:spPr>
            <a:xfrm>
              <a:off x="10634804" y="4050390"/>
              <a:ext cx="469727" cy="179877"/>
            </a:xfrm>
            <a:prstGeom prst="rect">
              <a:avLst/>
            </a:prstGeom>
            <a:pattFill prst="dotDmnd">
              <a:fgClr>
                <a:schemeClr val="accent1"/>
              </a:fgClr>
              <a:bgClr>
                <a:schemeClr val="bg1"/>
              </a:bgClr>
            </a:pattFill>
            <a:ln w="3175">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altLang="ko-KR" sz="700" b="0" dirty="0">
                  <a:solidFill>
                    <a:schemeClr val="tx1"/>
                  </a:solidFill>
                </a:rPr>
                <a:t>Agent</a:t>
              </a:r>
            </a:p>
          </p:txBody>
        </p:sp>
        <p:sp>
          <p:nvSpPr>
            <p:cNvPr id="235" name="Rectangle 234"/>
            <p:cNvSpPr/>
            <p:nvPr/>
          </p:nvSpPr>
          <p:spPr>
            <a:xfrm>
              <a:off x="11133381" y="4050389"/>
              <a:ext cx="469727" cy="179877"/>
            </a:xfrm>
            <a:prstGeom prst="rect">
              <a:avLst/>
            </a:prstGeom>
            <a:pattFill prst="dotDmnd">
              <a:fgClr>
                <a:schemeClr val="accent1"/>
              </a:fgClr>
              <a:bgClr>
                <a:schemeClr val="bg1"/>
              </a:bgClr>
            </a:pattFill>
            <a:ln w="3175">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altLang="ko-KR" sz="700" b="0" dirty="0">
                  <a:solidFill>
                    <a:schemeClr val="tx1"/>
                  </a:solidFill>
                </a:rPr>
                <a:t>Payment</a:t>
              </a:r>
            </a:p>
          </p:txBody>
        </p:sp>
        <p:sp>
          <p:nvSpPr>
            <p:cNvPr id="236" name="Rectangle 235"/>
            <p:cNvSpPr/>
            <p:nvPr/>
          </p:nvSpPr>
          <p:spPr>
            <a:xfrm>
              <a:off x="11133380" y="4268251"/>
              <a:ext cx="469727" cy="179877"/>
            </a:xfrm>
            <a:prstGeom prst="rect">
              <a:avLst/>
            </a:prstGeom>
            <a:solidFill>
              <a:schemeClr val="bg1"/>
            </a:solidFill>
            <a:ln w="3175">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altLang="ko-KR" sz="700" b="0" dirty="0">
                  <a:solidFill>
                    <a:schemeClr val="tx1"/>
                  </a:solidFill>
                </a:rPr>
                <a:t>Interaction</a:t>
              </a:r>
            </a:p>
          </p:txBody>
        </p:sp>
        <p:sp>
          <p:nvSpPr>
            <p:cNvPr id="312" name="Rectangle 311"/>
            <p:cNvSpPr/>
            <p:nvPr/>
          </p:nvSpPr>
          <p:spPr>
            <a:xfrm>
              <a:off x="10634804" y="4486109"/>
              <a:ext cx="469727" cy="179877"/>
            </a:xfrm>
            <a:prstGeom prst="rect">
              <a:avLst/>
            </a:prstGeom>
            <a:pattFill prst="dotDmnd">
              <a:fgClr>
                <a:schemeClr val="accent1"/>
              </a:fgClr>
              <a:bgClr>
                <a:schemeClr val="bg1"/>
              </a:bgClr>
            </a:pattFill>
            <a:ln w="3175">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altLang="ko-KR" sz="700" b="0" dirty="0">
                  <a:solidFill>
                    <a:schemeClr val="tx1"/>
                  </a:solidFill>
                </a:rPr>
                <a:t>Application</a:t>
              </a:r>
            </a:p>
          </p:txBody>
        </p:sp>
      </p:grpSp>
      <p:sp>
        <p:nvSpPr>
          <p:cNvPr id="57" name="Rounded Rectangle 56"/>
          <p:cNvSpPr/>
          <p:nvPr/>
        </p:nvSpPr>
        <p:spPr bwMode="auto">
          <a:xfrm>
            <a:off x="1745792" y="1937015"/>
            <a:ext cx="3727114" cy="2199527"/>
          </a:xfrm>
          <a:prstGeom prst="roundRect">
            <a:avLst>
              <a:gd name="adj" fmla="val 887"/>
            </a:avLst>
          </a:prstGeom>
          <a:solidFill>
            <a:srgbClr val="394365"/>
          </a:solidFill>
          <a:ln w="6350" cap="flat" cmpd="sng" algn="ctr">
            <a:solidFill>
              <a:srgbClr val="4B91CD">
                <a:lumMod val="40000"/>
                <a:lumOff val="60000"/>
              </a:srgbClr>
            </a:solidFill>
            <a:prstDash val="solid"/>
            <a:round/>
            <a:headEnd type="none" w="med" len="med"/>
            <a:tailEnd type="none" w="med" len="med"/>
          </a:ln>
          <a:effectLst/>
        </p:spPr>
        <p:txBody>
          <a:bodyPr vert="horz" wrap="none" lIns="45720" tIns="45720" rIns="45720" bIns="45720" numCol="1" rtlCol="0" anchor="t" anchorCtr="0" compatLnSpc="1">
            <a:prstTxWarp prst="textNoShape">
              <a:avLst/>
            </a:prstTxWarp>
          </a:bodyPr>
          <a:lstStyle/>
          <a:p>
            <a:pPr defTabSz="912813" fontAlgn="auto">
              <a:spcBef>
                <a:spcPts val="0"/>
              </a:spcBef>
              <a:spcAft>
                <a:spcPts val="0"/>
              </a:spcAft>
            </a:pPr>
            <a:r>
              <a:rPr lang="en-US" sz="800" kern="0" dirty="0" smtClean="0">
                <a:solidFill>
                  <a:schemeClr val="bg1"/>
                </a:solidFill>
                <a:latin typeface="+mn-lt"/>
                <a:ea typeface="MS PGothic" pitchFamily="34" charset="-128"/>
                <a:cs typeface="Arial" panose="020B0604020202020204" pitchFamily="34" charset="0"/>
              </a:rPr>
              <a:t>EIP</a:t>
            </a:r>
            <a:endParaRPr lang="en-US" sz="500" b="0" i="1" kern="0" dirty="0">
              <a:solidFill>
                <a:srgbClr val="4B91CD">
                  <a:lumMod val="20000"/>
                  <a:lumOff val="80000"/>
                </a:srgbClr>
              </a:solidFill>
              <a:latin typeface="+mn-lt"/>
              <a:ea typeface="MS PGothic" pitchFamily="34" charset="-128"/>
              <a:cs typeface="Arial" panose="020B0604020202020204" pitchFamily="34" charset="0"/>
            </a:endParaRPr>
          </a:p>
        </p:txBody>
      </p:sp>
      <p:sp>
        <p:nvSpPr>
          <p:cNvPr id="123" name="Rounded Rectangle 122"/>
          <p:cNvSpPr/>
          <p:nvPr/>
        </p:nvSpPr>
        <p:spPr bwMode="auto">
          <a:xfrm>
            <a:off x="1797276" y="2111370"/>
            <a:ext cx="3624145" cy="975075"/>
          </a:xfrm>
          <a:prstGeom prst="roundRect">
            <a:avLst>
              <a:gd name="adj" fmla="val 4987"/>
            </a:avLst>
          </a:prstGeom>
          <a:solidFill>
            <a:srgbClr val="91C8EB">
              <a:lumMod val="20000"/>
              <a:lumOff val="80000"/>
            </a:srgbClr>
          </a:solidFill>
          <a:ln w="19050" cap="flat" cmpd="sng" algn="ctr">
            <a:solidFill>
              <a:srgbClr val="4C5A87">
                <a:lumMod val="75000"/>
              </a:srgbClr>
            </a:solidFill>
            <a:prstDash val="solid"/>
            <a:round/>
            <a:headEnd type="none" w="med" len="med"/>
            <a:tailEnd type="none" w="med" len="med"/>
          </a:ln>
          <a:effectLst/>
        </p:spPr>
        <p:txBody>
          <a:bodyPr vert="vert270" wrap="none" lIns="45720" tIns="45720" rIns="45720" bIns="45720" numCol="1" rtlCol="0" anchor="t" anchorCtr="0" compatLnSpc="1">
            <a:prstTxWarp prst="textNoShape">
              <a:avLst/>
            </a:prstTxWarp>
          </a:bodyPr>
          <a:lstStyle/>
          <a:p>
            <a:pPr algn="ctr" defTabSz="912813" fontAlgn="auto">
              <a:spcBef>
                <a:spcPts val="0"/>
              </a:spcBef>
              <a:spcAft>
                <a:spcPts val="0"/>
              </a:spcAft>
              <a:defRPr/>
            </a:pPr>
            <a:r>
              <a:rPr lang="en-US" sz="700" kern="0" dirty="0" smtClean="0">
                <a:solidFill>
                  <a:schemeClr val="tx1">
                    <a:lumMod val="65000"/>
                    <a:lumOff val="35000"/>
                  </a:schemeClr>
                </a:solidFill>
                <a:latin typeface="+mn-lt"/>
                <a:ea typeface="MS PGothic" pitchFamily="34" charset="-128"/>
                <a:cs typeface="Arial" panose="020B0604020202020204" pitchFamily="34" charset="0"/>
              </a:rPr>
              <a:t>Business API</a:t>
            </a:r>
            <a:endParaRPr lang="en-US" sz="600" b="0" i="1" kern="0" dirty="0" smtClean="0">
              <a:solidFill>
                <a:schemeClr val="tx1">
                  <a:lumMod val="65000"/>
                  <a:lumOff val="35000"/>
                </a:schemeClr>
              </a:solidFill>
              <a:latin typeface="+mn-lt"/>
              <a:ea typeface="MS PGothic" pitchFamily="34" charset="-128"/>
              <a:cs typeface="Arial" panose="020B0604020202020204" pitchFamily="34" charset="0"/>
            </a:endParaRPr>
          </a:p>
        </p:txBody>
      </p:sp>
      <p:sp>
        <p:nvSpPr>
          <p:cNvPr id="167" name="Rounded Rectangle 166"/>
          <p:cNvSpPr/>
          <p:nvPr/>
        </p:nvSpPr>
        <p:spPr bwMode="auto">
          <a:xfrm>
            <a:off x="1797276" y="3119056"/>
            <a:ext cx="3624145" cy="975075"/>
          </a:xfrm>
          <a:prstGeom prst="roundRect">
            <a:avLst>
              <a:gd name="adj" fmla="val 4987"/>
            </a:avLst>
          </a:prstGeom>
          <a:solidFill>
            <a:srgbClr val="91C8EB">
              <a:lumMod val="20000"/>
              <a:lumOff val="80000"/>
            </a:srgbClr>
          </a:solidFill>
          <a:ln w="19050" cap="flat" cmpd="sng" algn="ctr">
            <a:solidFill>
              <a:srgbClr val="4C5A87">
                <a:lumMod val="75000"/>
              </a:srgbClr>
            </a:solidFill>
            <a:prstDash val="solid"/>
            <a:round/>
            <a:headEnd type="none" w="med" len="med"/>
            <a:tailEnd type="none" w="med" len="med"/>
          </a:ln>
          <a:effectLst/>
        </p:spPr>
        <p:txBody>
          <a:bodyPr vert="vert270" wrap="none" lIns="45720" tIns="45720" rIns="45720" bIns="45720" numCol="1" rtlCol="0" anchor="t" anchorCtr="0" compatLnSpc="1">
            <a:prstTxWarp prst="textNoShape">
              <a:avLst/>
            </a:prstTxWarp>
          </a:bodyPr>
          <a:lstStyle/>
          <a:p>
            <a:pPr algn="ctr" defTabSz="912813" fontAlgn="auto">
              <a:spcBef>
                <a:spcPts val="0"/>
              </a:spcBef>
              <a:spcAft>
                <a:spcPts val="0"/>
              </a:spcAft>
              <a:defRPr/>
            </a:pPr>
            <a:r>
              <a:rPr lang="en-US" sz="700" kern="0" dirty="0" smtClean="0">
                <a:solidFill>
                  <a:schemeClr val="tx1">
                    <a:lumMod val="65000"/>
                    <a:lumOff val="35000"/>
                  </a:schemeClr>
                </a:solidFill>
                <a:latin typeface="+mn-lt"/>
                <a:ea typeface="MS PGothic" pitchFamily="34" charset="-128"/>
                <a:cs typeface="Arial" panose="020B0604020202020204" pitchFamily="34" charset="0"/>
              </a:rPr>
              <a:t>Data API</a:t>
            </a:r>
            <a:endParaRPr lang="en-US" sz="600" b="0" i="1" kern="0" dirty="0" smtClean="0">
              <a:solidFill>
                <a:schemeClr val="tx1">
                  <a:lumMod val="65000"/>
                  <a:lumOff val="35000"/>
                </a:schemeClr>
              </a:solidFill>
              <a:latin typeface="+mn-lt"/>
              <a:ea typeface="MS PGothic" pitchFamily="34" charset="-128"/>
              <a:cs typeface="Arial" panose="020B0604020202020204" pitchFamily="34" charset="0"/>
            </a:endParaRPr>
          </a:p>
        </p:txBody>
      </p:sp>
      <p:sp>
        <p:nvSpPr>
          <p:cNvPr id="177" name="Rectangle 176"/>
          <p:cNvSpPr/>
          <p:nvPr/>
        </p:nvSpPr>
        <p:spPr>
          <a:xfrm>
            <a:off x="3374868" y="2169977"/>
            <a:ext cx="635837" cy="258220"/>
          </a:xfrm>
          <a:prstGeom prst="rect">
            <a:avLst/>
          </a:prstGeom>
          <a:solidFill>
            <a:schemeClr val="bg1"/>
          </a:solidFill>
          <a:ln w="3175">
            <a:solidFill>
              <a:schemeClr val="accent2"/>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600" b="0" dirty="0">
                <a:solidFill>
                  <a:schemeClr val="accent2"/>
                </a:solidFill>
              </a:rPr>
              <a:t>Send </a:t>
            </a:r>
            <a:r>
              <a:rPr lang="en-US" sz="600" b="0" dirty="0" smtClean="0">
                <a:solidFill>
                  <a:schemeClr val="accent2"/>
                </a:solidFill>
              </a:rPr>
              <a:t>SMS</a:t>
            </a:r>
            <a:endParaRPr lang="en-US" sz="600" b="0" dirty="0">
              <a:solidFill>
                <a:schemeClr val="accent2"/>
              </a:solidFill>
            </a:endParaRPr>
          </a:p>
        </p:txBody>
      </p:sp>
      <p:sp>
        <p:nvSpPr>
          <p:cNvPr id="178" name="Rectangle 177"/>
          <p:cNvSpPr/>
          <p:nvPr/>
        </p:nvSpPr>
        <p:spPr>
          <a:xfrm>
            <a:off x="4047796" y="2169977"/>
            <a:ext cx="635837" cy="258220"/>
          </a:xfrm>
          <a:prstGeom prst="rect">
            <a:avLst/>
          </a:prstGeom>
          <a:solidFill>
            <a:schemeClr val="bg1"/>
          </a:solidFill>
          <a:ln w="3175">
            <a:solidFill>
              <a:schemeClr val="accent2"/>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altLang="ko-KR" sz="600" b="0" dirty="0">
                <a:solidFill>
                  <a:schemeClr val="accent2"/>
                </a:solidFill>
              </a:rPr>
              <a:t>Record </a:t>
            </a:r>
            <a:r>
              <a:rPr lang="en-US" altLang="ko-KR" sz="600" b="0" dirty="0" smtClean="0">
                <a:solidFill>
                  <a:schemeClr val="accent2"/>
                </a:solidFill>
              </a:rPr>
              <a:t>Claim</a:t>
            </a:r>
            <a:br>
              <a:rPr lang="en-US" altLang="ko-KR" sz="600" b="0" dirty="0" smtClean="0">
                <a:solidFill>
                  <a:schemeClr val="accent2"/>
                </a:solidFill>
              </a:rPr>
            </a:br>
            <a:r>
              <a:rPr lang="en-US" altLang="ko-KR" sz="600" b="0" dirty="0" smtClean="0">
                <a:solidFill>
                  <a:schemeClr val="accent2"/>
                </a:solidFill>
              </a:rPr>
              <a:t>to </a:t>
            </a:r>
            <a:r>
              <a:rPr lang="en-US" altLang="ko-KR" sz="600" b="0" dirty="0">
                <a:solidFill>
                  <a:schemeClr val="accent2"/>
                </a:solidFill>
              </a:rPr>
              <a:t>PAS</a:t>
            </a:r>
          </a:p>
        </p:txBody>
      </p:sp>
      <p:sp>
        <p:nvSpPr>
          <p:cNvPr id="181" name="Rectangle 180"/>
          <p:cNvSpPr/>
          <p:nvPr/>
        </p:nvSpPr>
        <p:spPr>
          <a:xfrm>
            <a:off x="3374868" y="2469797"/>
            <a:ext cx="635837" cy="258220"/>
          </a:xfrm>
          <a:prstGeom prst="rect">
            <a:avLst/>
          </a:prstGeom>
          <a:solidFill>
            <a:schemeClr val="bg1"/>
          </a:solidFill>
          <a:ln w="3175">
            <a:solidFill>
              <a:schemeClr val="accent2"/>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600" b="0" dirty="0">
                <a:solidFill>
                  <a:schemeClr val="accent2"/>
                </a:solidFill>
              </a:rPr>
              <a:t>Send </a:t>
            </a:r>
            <a:r>
              <a:rPr lang="en-US" sz="600" b="0" dirty="0" smtClean="0">
                <a:solidFill>
                  <a:schemeClr val="accent2"/>
                </a:solidFill>
              </a:rPr>
              <a:t>Email</a:t>
            </a:r>
            <a:endParaRPr lang="en-US" sz="600" b="0" dirty="0">
              <a:solidFill>
                <a:schemeClr val="accent2"/>
              </a:solidFill>
            </a:endParaRPr>
          </a:p>
        </p:txBody>
      </p:sp>
      <p:sp>
        <p:nvSpPr>
          <p:cNvPr id="182" name="Rectangle 181"/>
          <p:cNvSpPr/>
          <p:nvPr/>
        </p:nvSpPr>
        <p:spPr>
          <a:xfrm>
            <a:off x="4047796" y="2469797"/>
            <a:ext cx="635837" cy="258220"/>
          </a:xfrm>
          <a:prstGeom prst="rect">
            <a:avLst/>
          </a:prstGeom>
          <a:solidFill>
            <a:schemeClr val="bg1"/>
          </a:solidFill>
          <a:ln w="3175">
            <a:solidFill>
              <a:schemeClr val="accent2"/>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600" b="0" dirty="0">
                <a:solidFill>
                  <a:schemeClr val="accent2"/>
                </a:solidFill>
              </a:rPr>
              <a:t>Record </a:t>
            </a:r>
            <a:r>
              <a:rPr lang="en-US" sz="600" b="0" dirty="0" smtClean="0">
                <a:solidFill>
                  <a:schemeClr val="accent2"/>
                </a:solidFill>
              </a:rPr>
              <a:t>Payment</a:t>
            </a:r>
            <a:br>
              <a:rPr lang="en-US" sz="600" b="0" dirty="0" smtClean="0">
                <a:solidFill>
                  <a:schemeClr val="accent2"/>
                </a:solidFill>
              </a:rPr>
            </a:br>
            <a:r>
              <a:rPr lang="en-US" sz="600" b="0" dirty="0" smtClean="0">
                <a:solidFill>
                  <a:schemeClr val="accent2"/>
                </a:solidFill>
              </a:rPr>
              <a:t>to </a:t>
            </a:r>
            <a:r>
              <a:rPr lang="en-US" sz="600" b="0" dirty="0">
                <a:solidFill>
                  <a:schemeClr val="accent2"/>
                </a:solidFill>
              </a:rPr>
              <a:t>PAS</a:t>
            </a:r>
          </a:p>
        </p:txBody>
      </p:sp>
      <p:sp>
        <p:nvSpPr>
          <p:cNvPr id="293" name="Rectangle 292"/>
          <p:cNvSpPr/>
          <p:nvPr/>
        </p:nvSpPr>
        <p:spPr>
          <a:xfrm>
            <a:off x="3374868" y="2769618"/>
            <a:ext cx="635837" cy="258220"/>
          </a:xfrm>
          <a:prstGeom prst="rect">
            <a:avLst/>
          </a:prstGeom>
          <a:solidFill>
            <a:schemeClr val="bg1"/>
          </a:solidFill>
          <a:ln w="3175">
            <a:solidFill>
              <a:schemeClr val="accent2"/>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600" b="0" dirty="0">
                <a:solidFill>
                  <a:schemeClr val="accent2"/>
                </a:solidFill>
              </a:rPr>
              <a:t>Request</a:t>
            </a:r>
            <a:br>
              <a:rPr lang="en-US" sz="600" b="0" dirty="0">
                <a:solidFill>
                  <a:schemeClr val="accent2"/>
                </a:solidFill>
              </a:rPr>
            </a:br>
            <a:r>
              <a:rPr lang="en-US" sz="600" b="0" dirty="0">
                <a:solidFill>
                  <a:schemeClr val="accent2"/>
                </a:solidFill>
              </a:rPr>
              <a:t>Payment (auto)</a:t>
            </a:r>
          </a:p>
        </p:txBody>
      </p:sp>
      <p:sp>
        <p:nvSpPr>
          <p:cNvPr id="294" name="Rectangle 293"/>
          <p:cNvSpPr/>
          <p:nvPr/>
        </p:nvSpPr>
        <p:spPr>
          <a:xfrm>
            <a:off x="2701941" y="2769618"/>
            <a:ext cx="635837" cy="258220"/>
          </a:xfrm>
          <a:prstGeom prst="rect">
            <a:avLst/>
          </a:prstGeom>
          <a:solidFill>
            <a:schemeClr val="bg1"/>
          </a:solidFill>
          <a:ln w="3175">
            <a:solidFill>
              <a:schemeClr val="accent2"/>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600" b="0" dirty="0">
                <a:solidFill>
                  <a:schemeClr val="accent2"/>
                </a:solidFill>
              </a:rPr>
              <a:t>Generate and Record Doc.</a:t>
            </a:r>
          </a:p>
        </p:txBody>
      </p:sp>
      <p:sp>
        <p:nvSpPr>
          <p:cNvPr id="295" name="Rectangle 294"/>
          <p:cNvSpPr/>
          <p:nvPr/>
        </p:nvSpPr>
        <p:spPr>
          <a:xfrm>
            <a:off x="4047796" y="2769618"/>
            <a:ext cx="635837" cy="258220"/>
          </a:xfrm>
          <a:prstGeom prst="rect">
            <a:avLst/>
          </a:prstGeom>
          <a:solidFill>
            <a:schemeClr val="bg1"/>
          </a:solidFill>
          <a:ln w="3175">
            <a:solidFill>
              <a:schemeClr val="accent2"/>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altLang="ko-KR" sz="600" b="0" dirty="0">
                <a:solidFill>
                  <a:schemeClr val="accent2"/>
                </a:solidFill>
              </a:rPr>
              <a:t>Request</a:t>
            </a:r>
            <a:br>
              <a:rPr lang="en-US" altLang="ko-KR" sz="600" b="0" dirty="0">
                <a:solidFill>
                  <a:schemeClr val="accent2"/>
                </a:solidFill>
              </a:rPr>
            </a:br>
            <a:r>
              <a:rPr lang="en-US" altLang="ko-KR" sz="600" b="0" dirty="0">
                <a:solidFill>
                  <a:schemeClr val="accent2"/>
                </a:solidFill>
              </a:rPr>
              <a:t>Payment (check)</a:t>
            </a:r>
          </a:p>
        </p:txBody>
      </p:sp>
      <p:sp>
        <p:nvSpPr>
          <p:cNvPr id="170" name="Rectangle 169"/>
          <p:cNvSpPr/>
          <p:nvPr/>
        </p:nvSpPr>
        <p:spPr>
          <a:xfrm>
            <a:off x="2701941" y="2169977"/>
            <a:ext cx="635837" cy="258220"/>
          </a:xfrm>
          <a:prstGeom prst="rect">
            <a:avLst/>
          </a:prstGeom>
          <a:solidFill>
            <a:schemeClr val="bg1"/>
          </a:solidFill>
          <a:ln w="3175">
            <a:solidFill>
              <a:schemeClr val="accent2"/>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600" b="0" dirty="0" smtClean="0">
                <a:solidFill>
                  <a:schemeClr val="accent2"/>
                </a:solidFill>
              </a:rPr>
              <a:t>Record</a:t>
            </a:r>
            <a:br>
              <a:rPr lang="en-US" sz="600" b="0" dirty="0" smtClean="0">
                <a:solidFill>
                  <a:schemeClr val="accent2"/>
                </a:solidFill>
              </a:rPr>
            </a:br>
            <a:r>
              <a:rPr lang="en-US" sz="600" b="0" dirty="0" smtClean="0">
                <a:solidFill>
                  <a:schemeClr val="accent2"/>
                </a:solidFill>
              </a:rPr>
              <a:t>Document</a:t>
            </a:r>
            <a:endParaRPr lang="en-US" sz="600" b="0" dirty="0">
              <a:solidFill>
                <a:schemeClr val="accent2"/>
              </a:solidFill>
            </a:endParaRPr>
          </a:p>
        </p:txBody>
      </p:sp>
      <p:sp>
        <p:nvSpPr>
          <p:cNvPr id="175" name="Rectangle 174"/>
          <p:cNvSpPr/>
          <p:nvPr/>
        </p:nvSpPr>
        <p:spPr>
          <a:xfrm>
            <a:off x="2029013" y="2169977"/>
            <a:ext cx="635837" cy="258220"/>
          </a:xfrm>
          <a:prstGeom prst="rect">
            <a:avLst/>
          </a:prstGeom>
          <a:solidFill>
            <a:schemeClr val="bg1"/>
          </a:solidFill>
          <a:ln w="3175">
            <a:solidFill>
              <a:schemeClr val="accent2"/>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600" b="0" dirty="0">
                <a:solidFill>
                  <a:schemeClr val="accent2"/>
                </a:solidFill>
              </a:rPr>
              <a:t>Request </a:t>
            </a:r>
            <a:r>
              <a:rPr lang="en-US" sz="600" b="0" dirty="0" smtClean="0">
                <a:solidFill>
                  <a:schemeClr val="accent2"/>
                </a:solidFill>
              </a:rPr>
              <a:t>Pre-Approval</a:t>
            </a:r>
            <a:endParaRPr lang="en-US" sz="600" b="0" dirty="0">
              <a:solidFill>
                <a:schemeClr val="accent2"/>
              </a:solidFill>
            </a:endParaRPr>
          </a:p>
        </p:txBody>
      </p:sp>
      <p:sp>
        <p:nvSpPr>
          <p:cNvPr id="194" name="Rectangle 193"/>
          <p:cNvSpPr/>
          <p:nvPr/>
        </p:nvSpPr>
        <p:spPr>
          <a:xfrm>
            <a:off x="2701941" y="2469797"/>
            <a:ext cx="635837" cy="258220"/>
          </a:xfrm>
          <a:prstGeom prst="rect">
            <a:avLst/>
          </a:prstGeom>
          <a:solidFill>
            <a:schemeClr val="bg1"/>
          </a:solidFill>
          <a:ln w="3175">
            <a:solidFill>
              <a:schemeClr val="accent2"/>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altLang="ko-KR" sz="600" b="0" dirty="0">
                <a:solidFill>
                  <a:schemeClr val="accent2"/>
                </a:solidFill>
              </a:rPr>
              <a:t>Generate Document</a:t>
            </a:r>
          </a:p>
        </p:txBody>
      </p:sp>
      <p:sp>
        <p:nvSpPr>
          <p:cNvPr id="172" name="Rectangle 171"/>
          <p:cNvSpPr/>
          <p:nvPr/>
        </p:nvSpPr>
        <p:spPr>
          <a:xfrm>
            <a:off x="2029013" y="2469797"/>
            <a:ext cx="635837" cy="258220"/>
          </a:xfrm>
          <a:prstGeom prst="rect">
            <a:avLst/>
          </a:prstGeom>
          <a:solidFill>
            <a:schemeClr val="bg1"/>
          </a:solidFill>
          <a:ln w="3175">
            <a:solidFill>
              <a:schemeClr val="accent2"/>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600" b="0" dirty="0" smtClean="0">
                <a:solidFill>
                  <a:schemeClr val="accent2"/>
                </a:solidFill>
              </a:rPr>
              <a:t>Request</a:t>
            </a:r>
            <a:br>
              <a:rPr lang="en-US" sz="600" b="0" dirty="0" smtClean="0">
                <a:solidFill>
                  <a:schemeClr val="accent2"/>
                </a:solidFill>
              </a:rPr>
            </a:br>
            <a:r>
              <a:rPr lang="en-US" sz="600" b="0" dirty="0" smtClean="0">
                <a:solidFill>
                  <a:schemeClr val="accent2"/>
                </a:solidFill>
              </a:rPr>
              <a:t>Claim</a:t>
            </a:r>
            <a:endParaRPr lang="en-US" sz="600" b="0" dirty="0">
              <a:solidFill>
                <a:schemeClr val="accent2"/>
              </a:solidFill>
            </a:endParaRPr>
          </a:p>
        </p:txBody>
      </p:sp>
      <p:sp>
        <p:nvSpPr>
          <p:cNvPr id="171" name="Rectangle 170"/>
          <p:cNvSpPr/>
          <p:nvPr/>
        </p:nvSpPr>
        <p:spPr>
          <a:xfrm>
            <a:off x="2029013" y="2769618"/>
            <a:ext cx="635837" cy="258220"/>
          </a:xfrm>
          <a:prstGeom prst="rect">
            <a:avLst/>
          </a:prstGeom>
          <a:solidFill>
            <a:schemeClr val="bg1"/>
          </a:solidFill>
          <a:ln w="3175">
            <a:solidFill>
              <a:schemeClr val="accent2"/>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altLang="ko-KR" sz="600" b="0" dirty="0">
                <a:solidFill>
                  <a:schemeClr val="accent2"/>
                </a:solidFill>
              </a:rPr>
              <a:t>Compare Party</a:t>
            </a:r>
            <a:br>
              <a:rPr lang="en-US" altLang="ko-KR" sz="600" b="0" dirty="0">
                <a:solidFill>
                  <a:schemeClr val="accent2"/>
                </a:solidFill>
              </a:rPr>
            </a:br>
            <a:r>
              <a:rPr lang="en-US" altLang="ko-KR" sz="600" b="0" dirty="0">
                <a:solidFill>
                  <a:schemeClr val="accent2"/>
                </a:solidFill>
              </a:rPr>
              <a:t>w/ Restriction List</a:t>
            </a:r>
          </a:p>
        </p:txBody>
      </p:sp>
      <p:sp>
        <p:nvSpPr>
          <p:cNvPr id="404" name="Rectangle 403"/>
          <p:cNvSpPr/>
          <p:nvPr/>
        </p:nvSpPr>
        <p:spPr>
          <a:xfrm>
            <a:off x="2029013" y="2170996"/>
            <a:ext cx="635837" cy="258220"/>
          </a:xfrm>
          <a:prstGeom prst="rect">
            <a:avLst/>
          </a:prstGeom>
          <a:solidFill>
            <a:schemeClr val="bg1"/>
          </a:solidFill>
          <a:ln w="3175">
            <a:solidFill>
              <a:schemeClr val="accent2"/>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600" b="0" dirty="0">
                <a:solidFill>
                  <a:schemeClr val="accent2"/>
                </a:solidFill>
              </a:rPr>
              <a:t>Request </a:t>
            </a:r>
            <a:r>
              <a:rPr lang="en-US" sz="600" b="0" dirty="0" smtClean="0">
                <a:solidFill>
                  <a:schemeClr val="accent2"/>
                </a:solidFill>
              </a:rPr>
              <a:t>Pre-Approval</a:t>
            </a:r>
            <a:endParaRPr lang="en-US" sz="600" b="0" dirty="0">
              <a:solidFill>
                <a:schemeClr val="accent2"/>
              </a:solidFill>
            </a:endParaRPr>
          </a:p>
        </p:txBody>
      </p:sp>
      <p:sp>
        <p:nvSpPr>
          <p:cNvPr id="407" name="Rectangle 406"/>
          <p:cNvSpPr/>
          <p:nvPr/>
        </p:nvSpPr>
        <p:spPr>
          <a:xfrm>
            <a:off x="2029013" y="3476974"/>
            <a:ext cx="635837" cy="258220"/>
          </a:xfrm>
          <a:prstGeom prst="rect">
            <a:avLst/>
          </a:prstGeom>
          <a:solidFill>
            <a:schemeClr val="bg1"/>
          </a:solidFill>
          <a:ln w="3175">
            <a:solidFill>
              <a:schemeClr val="accent2"/>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altLang="ko-KR" sz="600" b="0" dirty="0">
                <a:solidFill>
                  <a:schemeClr val="accent2"/>
                </a:solidFill>
              </a:rPr>
              <a:t>Record Claim</a:t>
            </a:r>
          </a:p>
        </p:txBody>
      </p:sp>
      <p:sp>
        <p:nvSpPr>
          <p:cNvPr id="408" name="Rectangle 407"/>
          <p:cNvSpPr/>
          <p:nvPr/>
        </p:nvSpPr>
        <p:spPr>
          <a:xfrm>
            <a:off x="2029013" y="3776795"/>
            <a:ext cx="635837" cy="258220"/>
          </a:xfrm>
          <a:prstGeom prst="rect">
            <a:avLst/>
          </a:prstGeom>
          <a:solidFill>
            <a:schemeClr val="bg1"/>
          </a:solidFill>
          <a:ln w="3175">
            <a:solidFill>
              <a:schemeClr val="accent2"/>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altLang="ko-KR" sz="600" b="0" dirty="0">
                <a:solidFill>
                  <a:schemeClr val="accent2"/>
                </a:solidFill>
              </a:rPr>
              <a:t>Record</a:t>
            </a:r>
            <a:br>
              <a:rPr lang="en-US" altLang="ko-KR" sz="600" b="0" dirty="0">
                <a:solidFill>
                  <a:schemeClr val="accent2"/>
                </a:solidFill>
              </a:rPr>
            </a:br>
            <a:r>
              <a:rPr lang="en-US" altLang="ko-KR" sz="600" b="0" dirty="0">
                <a:solidFill>
                  <a:schemeClr val="accent2"/>
                </a:solidFill>
              </a:rPr>
              <a:t>Customer</a:t>
            </a:r>
          </a:p>
        </p:txBody>
      </p:sp>
      <p:sp>
        <p:nvSpPr>
          <p:cNvPr id="409" name="Rectangle 408"/>
          <p:cNvSpPr/>
          <p:nvPr/>
        </p:nvSpPr>
        <p:spPr>
          <a:xfrm>
            <a:off x="2029013" y="3178173"/>
            <a:ext cx="635837" cy="258220"/>
          </a:xfrm>
          <a:prstGeom prst="rect">
            <a:avLst/>
          </a:prstGeom>
          <a:solidFill>
            <a:schemeClr val="bg1"/>
          </a:solidFill>
          <a:ln w="3175">
            <a:solidFill>
              <a:schemeClr val="accent2"/>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altLang="ko-KR" sz="600" b="0" dirty="0">
                <a:solidFill>
                  <a:schemeClr val="accent2"/>
                </a:solidFill>
              </a:rPr>
              <a:t>Record Pre-Approval</a:t>
            </a:r>
          </a:p>
        </p:txBody>
      </p:sp>
      <p:sp>
        <p:nvSpPr>
          <p:cNvPr id="410" name="Rectangle 409"/>
          <p:cNvSpPr/>
          <p:nvPr/>
        </p:nvSpPr>
        <p:spPr>
          <a:xfrm>
            <a:off x="2701941" y="3178173"/>
            <a:ext cx="635837" cy="258220"/>
          </a:xfrm>
          <a:prstGeom prst="rect">
            <a:avLst/>
          </a:prstGeom>
          <a:solidFill>
            <a:schemeClr val="bg1"/>
          </a:solidFill>
          <a:ln w="3175">
            <a:solidFill>
              <a:schemeClr val="accent2"/>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altLang="ko-KR" sz="600" b="0" dirty="0">
                <a:solidFill>
                  <a:schemeClr val="accent2"/>
                </a:solidFill>
              </a:rPr>
              <a:t>Record</a:t>
            </a:r>
            <a:br>
              <a:rPr lang="en-US" altLang="ko-KR" sz="600" b="0" dirty="0">
                <a:solidFill>
                  <a:schemeClr val="accent2"/>
                </a:solidFill>
              </a:rPr>
            </a:br>
            <a:r>
              <a:rPr lang="en-US" altLang="ko-KR" sz="600" b="0" dirty="0">
                <a:solidFill>
                  <a:schemeClr val="accent2"/>
                </a:solidFill>
              </a:rPr>
              <a:t>Care Provider</a:t>
            </a:r>
          </a:p>
        </p:txBody>
      </p:sp>
      <p:sp>
        <p:nvSpPr>
          <p:cNvPr id="411" name="Rectangle 410"/>
          <p:cNvSpPr/>
          <p:nvPr/>
        </p:nvSpPr>
        <p:spPr>
          <a:xfrm>
            <a:off x="2701941" y="3776795"/>
            <a:ext cx="635837" cy="258220"/>
          </a:xfrm>
          <a:prstGeom prst="rect">
            <a:avLst/>
          </a:prstGeom>
          <a:solidFill>
            <a:schemeClr val="bg1"/>
          </a:solidFill>
          <a:ln w="3175">
            <a:solidFill>
              <a:schemeClr val="accent2"/>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altLang="ko-KR" sz="600" b="0" dirty="0" smtClean="0">
                <a:solidFill>
                  <a:schemeClr val="accent2"/>
                </a:solidFill>
              </a:rPr>
              <a:t>Record</a:t>
            </a:r>
            <a:br>
              <a:rPr lang="en-US" altLang="ko-KR" sz="600" b="0" dirty="0" smtClean="0">
                <a:solidFill>
                  <a:schemeClr val="accent2"/>
                </a:solidFill>
              </a:rPr>
            </a:br>
            <a:r>
              <a:rPr lang="en-US" altLang="ko-KR" sz="600" b="0" dirty="0" smtClean="0">
                <a:solidFill>
                  <a:schemeClr val="accent2"/>
                </a:solidFill>
              </a:rPr>
              <a:t>Interaction</a:t>
            </a:r>
            <a:endParaRPr lang="en-US" altLang="ko-KR" sz="600" b="0" dirty="0">
              <a:solidFill>
                <a:schemeClr val="accent2"/>
              </a:solidFill>
            </a:endParaRPr>
          </a:p>
        </p:txBody>
      </p:sp>
      <p:sp>
        <p:nvSpPr>
          <p:cNvPr id="412" name="Rectangle 411"/>
          <p:cNvSpPr/>
          <p:nvPr/>
        </p:nvSpPr>
        <p:spPr>
          <a:xfrm>
            <a:off x="2701941" y="3476974"/>
            <a:ext cx="635837" cy="258220"/>
          </a:xfrm>
          <a:prstGeom prst="rect">
            <a:avLst/>
          </a:prstGeom>
          <a:solidFill>
            <a:schemeClr val="bg1"/>
          </a:solidFill>
          <a:ln w="3175">
            <a:solidFill>
              <a:schemeClr val="accent2"/>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altLang="ko-KR" sz="600" b="0" dirty="0">
                <a:solidFill>
                  <a:schemeClr val="accent2"/>
                </a:solidFill>
              </a:rPr>
              <a:t>Record Communication</a:t>
            </a:r>
          </a:p>
        </p:txBody>
      </p:sp>
      <p:sp>
        <p:nvSpPr>
          <p:cNvPr id="413" name="Rectangle 412"/>
          <p:cNvSpPr/>
          <p:nvPr/>
        </p:nvSpPr>
        <p:spPr>
          <a:xfrm>
            <a:off x="3374868" y="3178173"/>
            <a:ext cx="635837" cy="258220"/>
          </a:xfrm>
          <a:prstGeom prst="rect">
            <a:avLst/>
          </a:prstGeom>
          <a:solidFill>
            <a:schemeClr val="bg1"/>
          </a:solidFill>
          <a:ln w="3175">
            <a:solidFill>
              <a:schemeClr val="accent2"/>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altLang="ko-KR" sz="600" b="0" dirty="0">
                <a:solidFill>
                  <a:schemeClr val="accent2"/>
                </a:solidFill>
              </a:rPr>
              <a:t>Record</a:t>
            </a:r>
            <a:br>
              <a:rPr lang="en-US" altLang="ko-KR" sz="600" b="0" dirty="0">
                <a:solidFill>
                  <a:schemeClr val="accent2"/>
                </a:solidFill>
              </a:rPr>
            </a:br>
            <a:r>
              <a:rPr lang="en-US" altLang="ko-KR" sz="600" b="0" dirty="0">
                <a:solidFill>
                  <a:schemeClr val="accent2"/>
                </a:solidFill>
              </a:rPr>
              <a:t>Payment</a:t>
            </a:r>
          </a:p>
        </p:txBody>
      </p:sp>
      <p:sp>
        <p:nvSpPr>
          <p:cNvPr id="414" name="Rectangle 413"/>
          <p:cNvSpPr/>
          <p:nvPr/>
        </p:nvSpPr>
        <p:spPr>
          <a:xfrm>
            <a:off x="3374868" y="3776795"/>
            <a:ext cx="635837" cy="258220"/>
          </a:xfrm>
          <a:prstGeom prst="rect">
            <a:avLst/>
          </a:prstGeom>
          <a:solidFill>
            <a:schemeClr val="bg1"/>
          </a:solidFill>
          <a:ln w="3175">
            <a:solidFill>
              <a:schemeClr val="accent2"/>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altLang="ko-KR" sz="600" b="0" dirty="0">
                <a:solidFill>
                  <a:schemeClr val="accent2"/>
                </a:solidFill>
              </a:rPr>
              <a:t>Retrieve</a:t>
            </a:r>
            <a:br>
              <a:rPr lang="en-US" altLang="ko-KR" sz="600" b="0" dirty="0">
                <a:solidFill>
                  <a:schemeClr val="accent2"/>
                </a:solidFill>
              </a:rPr>
            </a:br>
            <a:r>
              <a:rPr lang="en-US" altLang="ko-KR" sz="600" b="0" dirty="0">
                <a:solidFill>
                  <a:schemeClr val="accent2"/>
                </a:solidFill>
              </a:rPr>
              <a:t>Customer</a:t>
            </a:r>
          </a:p>
        </p:txBody>
      </p:sp>
      <p:sp>
        <p:nvSpPr>
          <p:cNvPr id="415" name="Rectangle 414"/>
          <p:cNvSpPr/>
          <p:nvPr/>
        </p:nvSpPr>
        <p:spPr>
          <a:xfrm>
            <a:off x="3374868" y="3476974"/>
            <a:ext cx="635837" cy="258220"/>
          </a:xfrm>
          <a:prstGeom prst="rect">
            <a:avLst/>
          </a:prstGeom>
          <a:solidFill>
            <a:schemeClr val="bg1"/>
          </a:solidFill>
          <a:ln w="3175">
            <a:solidFill>
              <a:schemeClr val="accent2"/>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altLang="ko-KR" sz="600" b="0" dirty="0">
                <a:solidFill>
                  <a:schemeClr val="accent2"/>
                </a:solidFill>
              </a:rPr>
              <a:t>Retrieve Policy</a:t>
            </a:r>
          </a:p>
        </p:txBody>
      </p:sp>
      <p:sp>
        <p:nvSpPr>
          <p:cNvPr id="416" name="Rectangle 415"/>
          <p:cNvSpPr/>
          <p:nvPr/>
        </p:nvSpPr>
        <p:spPr>
          <a:xfrm>
            <a:off x="4047796" y="3178173"/>
            <a:ext cx="635837" cy="258220"/>
          </a:xfrm>
          <a:prstGeom prst="rect">
            <a:avLst/>
          </a:prstGeom>
          <a:solidFill>
            <a:schemeClr val="bg1"/>
          </a:solidFill>
          <a:ln w="3175">
            <a:solidFill>
              <a:schemeClr val="accent2"/>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altLang="ko-KR" sz="600" b="0" dirty="0">
                <a:solidFill>
                  <a:schemeClr val="accent2"/>
                </a:solidFill>
              </a:rPr>
              <a:t>Retrieve</a:t>
            </a:r>
            <a:br>
              <a:rPr lang="en-US" altLang="ko-KR" sz="600" b="0" dirty="0">
                <a:solidFill>
                  <a:schemeClr val="accent2"/>
                </a:solidFill>
              </a:rPr>
            </a:br>
            <a:r>
              <a:rPr lang="en-US" altLang="ko-KR" sz="600" b="0" dirty="0">
                <a:solidFill>
                  <a:schemeClr val="accent2"/>
                </a:solidFill>
              </a:rPr>
              <a:t>Interaction</a:t>
            </a:r>
          </a:p>
        </p:txBody>
      </p:sp>
      <p:sp>
        <p:nvSpPr>
          <p:cNvPr id="417" name="Rectangle 416"/>
          <p:cNvSpPr/>
          <p:nvPr/>
        </p:nvSpPr>
        <p:spPr>
          <a:xfrm>
            <a:off x="4047796" y="3776795"/>
            <a:ext cx="635837" cy="258220"/>
          </a:xfrm>
          <a:prstGeom prst="rect">
            <a:avLst/>
          </a:prstGeom>
          <a:solidFill>
            <a:schemeClr val="bg1"/>
          </a:solidFill>
          <a:ln w="3175">
            <a:solidFill>
              <a:schemeClr val="accent2"/>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altLang="ko-KR" sz="600" b="0" dirty="0">
                <a:solidFill>
                  <a:schemeClr val="accent2"/>
                </a:solidFill>
              </a:rPr>
              <a:t>Retrieve Claim</a:t>
            </a:r>
          </a:p>
        </p:txBody>
      </p:sp>
      <p:sp>
        <p:nvSpPr>
          <p:cNvPr id="418" name="Rectangle 417"/>
          <p:cNvSpPr/>
          <p:nvPr/>
        </p:nvSpPr>
        <p:spPr>
          <a:xfrm>
            <a:off x="4047796" y="3476974"/>
            <a:ext cx="635837" cy="258220"/>
          </a:xfrm>
          <a:prstGeom prst="rect">
            <a:avLst/>
          </a:prstGeom>
          <a:solidFill>
            <a:schemeClr val="bg1"/>
          </a:solidFill>
          <a:ln w="3175">
            <a:solidFill>
              <a:schemeClr val="accent2"/>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altLang="ko-KR" sz="600" b="0" dirty="0">
                <a:solidFill>
                  <a:schemeClr val="accent2"/>
                </a:solidFill>
              </a:rPr>
              <a:t>Retrieve Pre-Approval</a:t>
            </a:r>
          </a:p>
        </p:txBody>
      </p:sp>
      <p:sp>
        <p:nvSpPr>
          <p:cNvPr id="419" name="Rectangle 418"/>
          <p:cNvSpPr/>
          <p:nvPr/>
        </p:nvSpPr>
        <p:spPr>
          <a:xfrm>
            <a:off x="4720723" y="3178173"/>
            <a:ext cx="635837" cy="258220"/>
          </a:xfrm>
          <a:prstGeom prst="rect">
            <a:avLst/>
          </a:prstGeom>
          <a:solidFill>
            <a:schemeClr val="bg1"/>
          </a:solidFill>
          <a:ln w="3175">
            <a:solidFill>
              <a:schemeClr val="accent2"/>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altLang="ko-KR" sz="600" b="0" dirty="0">
                <a:solidFill>
                  <a:schemeClr val="accent2"/>
                </a:solidFill>
              </a:rPr>
              <a:t>Retrieve Participant</a:t>
            </a:r>
          </a:p>
        </p:txBody>
      </p:sp>
      <p:sp>
        <p:nvSpPr>
          <p:cNvPr id="420" name="Rectangle 419"/>
          <p:cNvSpPr/>
          <p:nvPr/>
        </p:nvSpPr>
        <p:spPr>
          <a:xfrm>
            <a:off x="4720723" y="3476974"/>
            <a:ext cx="635837" cy="258220"/>
          </a:xfrm>
          <a:prstGeom prst="rect">
            <a:avLst/>
          </a:prstGeom>
          <a:solidFill>
            <a:schemeClr val="bg1"/>
          </a:solidFill>
          <a:ln w="3175">
            <a:solidFill>
              <a:schemeClr val="accent2"/>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altLang="ko-KR" sz="600" b="0" dirty="0">
                <a:solidFill>
                  <a:schemeClr val="accent2"/>
                </a:solidFill>
              </a:rPr>
              <a:t>Retrieve Document</a:t>
            </a:r>
          </a:p>
        </p:txBody>
      </p:sp>
      <p:sp>
        <p:nvSpPr>
          <p:cNvPr id="421" name="Rectangle 420"/>
          <p:cNvSpPr/>
          <p:nvPr/>
        </p:nvSpPr>
        <p:spPr>
          <a:xfrm>
            <a:off x="4720723" y="3776795"/>
            <a:ext cx="635837" cy="258220"/>
          </a:xfrm>
          <a:prstGeom prst="rect">
            <a:avLst/>
          </a:prstGeom>
          <a:solidFill>
            <a:schemeClr val="bg1"/>
          </a:solidFill>
          <a:ln w="3175">
            <a:solidFill>
              <a:schemeClr val="accent2"/>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altLang="ko-KR" sz="600" b="0" dirty="0">
                <a:solidFill>
                  <a:schemeClr val="accent2"/>
                </a:solidFill>
              </a:rPr>
              <a:t>View Document</a:t>
            </a:r>
          </a:p>
        </p:txBody>
      </p:sp>
      <p:sp>
        <p:nvSpPr>
          <p:cNvPr id="422" name="Rectangle 421"/>
          <p:cNvSpPr/>
          <p:nvPr/>
        </p:nvSpPr>
        <p:spPr>
          <a:xfrm>
            <a:off x="4720723" y="2169977"/>
            <a:ext cx="635837" cy="258220"/>
          </a:xfrm>
          <a:prstGeom prst="rect">
            <a:avLst/>
          </a:prstGeom>
          <a:solidFill>
            <a:schemeClr val="bg1"/>
          </a:solidFill>
          <a:ln w="3175">
            <a:solidFill>
              <a:schemeClr val="accent2"/>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altLang="ko-KR" sz="600" b="0" dirty="0">
                <a:solidFill>
                  <a:schemeClr val="accent2"/>
                </a:solidFill>
              </a:rPr>
              <a:t>View Document</a:t>
            </a:r>
          </a:p>
        </p:txBody>
      </p:sp>
      <p:sp>
        <p:nvSpPr>
          <p:cNvPr id="423" name="Rectangle 422"/>
          <p:cNvSpPr/>
          <p:nvPr/>
        </p:nvSpPr>
        <p:spPr>
          <a:xfrm>
            <a:off x="4720723" y="2469797"/>
            <a:ext cx="635837" cy="258220"/>
          </a:xfrm>
          <a:prstGeom prst="rect">
            <a:avLst/>
          </a:prstGeom>
          <a:solidFill>
            <a:schemeClr val="bg1"/>
          </a:solidFill>
          <a:ln w="3175">
            <a:solidFill>
              <a:schemeClr val="accent2"/>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600" b="0" dirty="0" smtClean="0">
                <a:solidFill>
                  <a:schemeClr val="accent2"/>
                </a:solidFill>
              </a:rPr>
              <a:t>Preview</a:t>
            </a:r>
            <a:br>
              <a:rPr lang="en-US" sz="600" b="0" dirty="0" smtClean="0">
                <a:solidFill>
                  <a:schemeClr val="accent2"/>
                </a:solidFill>
              </a:rPr>
            </a:br>
            <a:r>
              <a:rPr lang="en-US" sz="600" b="0" dirty="0" smtClean="0">
                <a:solidFill>
                  <a:schemeClr val="accent2"/>
                </a:solidFill>
              </a:rPr>
              <a:t>Template</a:t>
            </a:r>
            <a:endParaRPr lang="en-US" sz="600" b="0" dirty="0">
              <a:solidFill>
                <a:schemeClr val="accent2"/>
              </a:solidFill>
            </a:endParaRPr>
          </a:p>
        </p:txBody>
      </p:sp>
      <p:sp>
        <p:nvSpPr>
          <p:cNvPr id="424" name="Rectangle 423"/>
          <p:cNvSpPr/>
          <p:nvPr/>
        </p:nvSpPr>
        <p:spPr>
          <a:xfrm>
            <a:off x="4720723" y="2769618"/>
            <a:ext cx="635837" cy="258220"/>
          </a:xfrm>
          <a:prstGeom prst="rect">
            <a:avLst/>
          </a:prstGeom>
          <a:solidFill>
            <a:schemeClr val="bg1"/>
          </a:solidFill>
          <a:ln w="3175">
            <a:solidFill>
              <a:schemeClr val="accent2"/>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altLang="ko-KR" sz="600" b="0" dirty="0">
                <a:solidFill>
                  <a:schemeClr val="accent2"/>
                </a:solidFill>
              </a:rPr>
              <a:t>Record </a:t>
            </a:r>
            <a:r>
              <a:rPr lang="en-US" altLang="ko-KR" sz="600" b="0" dirty="0" smtClean="0">
                <a:solidFill>
                  <a:schemeClr val="accent2"/>
                </a:solidFill>
              </a:rPr>
              <a:t>Shortfall</a:t>
            </a:r>
            <a:br>
              <a:rPr lang="en-US" altLang="ko-KR" sz="600" b="0" dirty="0" smtClean="0">
                <a:solidFill>
                  <a:schemeClr val="accent2"/>
                </a:solidFill>
              </a:rPr>
            </a:br>
            <a:r>
              <a:rPr lang="en-US" altLang="ko-KR" sz="600" b="0" dirty="0" smtClean="0">
                <a:solidFill>
                  <a:schemeClr val="accent2"/>
                </a:solidFill>
              </a:rPr>
              <a:t>to </a:t>
            </a:r>
            <a:r>
              <a:rPr lang="en-US" altLang="ko-KR" sz="600" b="0" dirty="0">
                <a:solidFill>
                  <a:schemeClr val="accent2"/>
                </a:solidFill>
              </a:rPr>
              <a:t>PAS</a:t>
            </a:r>
          </a:p>
        </p:txBody>
      </p:sp>
      <p:cxnSp>
        <p:nvCxnSpPr>
          <p:cNvPr id="222" name="Connecteur droit 226"/>
          <p:cNvCxnSpPr>
            <a:stCxn id="38" idx="3"/>
            <a:endCxn id="296" idx="2"/>
          </p:cNvCxnSpPr>
          <p:nvPr/>
        </p:nvCxnSpPr>
        <p:spPr>
          <a:xfrm flipV="1">
            <a:off x="7304438" y="4873294"/>
            <a:ext cx="210096" cy="331997"/>
          </a:xfrm>
          <a:prstGeom prst="bentConnector2">
            <a:avLst/>
          </a:prstGeom>
          <a:ln w="12700">
            <a:solidFill>
              <a:schemeClr val="accent2"/>
            </a:solidFill>
            <a:headEnd type="triangle" w="med" len="med"/>
            <a:tailEnd type="triangle" w="med" len="med"/>
          </a:ln>
          <a:effectLst/>
        </p:spPr>
        <p:style>
          <a:lnRef idx="2">
            <a:schemeClr val="accent1"/>
          </a:lnRef>
          <a:fillRef idx="0">
            <a:schemeClr val="accent1"/>
          </a:fillRef>
          <a:effectRef idx="1">
            <a:schemeClr val="accent1"/>
          </a:effectRef>
          <a:fontRef idx="minor">
            <a:schemeClr val="tx1"/>
          </a:fontRef>
        </p:style>
      </p:cxnSp>
      <p:sp>
        <p:nvSpPr>
          <p:cNvPr id="42" name="Rounded Rectangle 41"/>
          <p:cNvSpPr/>
          <p:nvPr/>
        </p:nvSpPr>
        <p:spPr bwMode="auto">
          <a:xfrm>
            <a:off x="7724631" y="5740133"/>
            <a:ext cx="1339726" cy="368885"/>
          </a:xfrm>
          <a:prstGeom prst="roundRect">
            <a:avLst>
              <a:gd name="adj" fmla="val 4987"/>
            </a:avLst>
          </a:prstGeom>
          <a:solidFill>
            <a:srgbClr val="91C8EB">
              <a:lumMod val="20000"/>
              <a:lumOff val="80000"/>
            </a:srgbClr>
          </a:solidFill>
          <a:ln w="19050" cap="flat" cmpd="sng" algn="ctr">
            <a:solidFill>
              <a:srgbClr val="4C5A87">
                <a:lumMod val="75000"/>
              </a:srgb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66675" defTabSz="912813" fontAlgn="auto">
              <a:spcBef>
                <a:spcPts val="0"/>
              </a:spcBef>
              <a:spcAft>
                <a:spcPts val="0"/>
              </a:spcAft>
            </a:pPr>
            <a:r>
              <a:rPr lang="en-US" sz="700" kern="0" dirty="0">
                <a:solidFill>
                  <a:srgbClr val="103184"/>
                </a:solidFill>
                <a:latin typeface="+mn-lt"/>
                <a:ea typeface="MS PGothic" pitchFamily="34" charset="-128"/>
                <a:cs typeface="Arial" panose="020B0604020202020204" pitchFamily="34" charset="0"/>
              </a:rPr>
              <a:t>Input </a:t>
            </a:r>
            <a:r>
              <a:rPr lang="en-US" altLang="ko-KR" sz="700" kern="0" dirty="0">
                <a:solidFill>
                  <a:srgbClr val="103184"/>
                </a:solidFill>
                <a:ea typeface="MS PGothic" pitchFamily="34" charset="-128"/>
                <a:cs typeface="Arial" panose="020B0604020202020204" pitchFamily="34" charset="0"/>
              </a:rPr>
              <a:t>Mgmt.</a:t>
            </a:r>
            <a:endParaRPr lang="en-US" sz="700" kern="0" dirty="0">
              <a:solidFill>
                <a:srgbClr val="103184"/>
              </a:solidFill>
              <a:latin typeface="+mn-lt"/>
              <a:ea typeface="MS PGothic" pitchFamily="34" charset="-128"/>
              <a:cs typeface="Arial" panose="020B0604020202020204" pitchFamily="34" charset="0"/>
            </a:endParaRPr>
          </a:p>
          <a:p>
            <a:pPr marL="66675" defTabSz="912813" fontAlgn="auto">
              <a:spcBef>
                <a:spcPts val="0"/>
              </a:spcBef>
              <a:spcAft>
                <a:spcPts val="0"/>
              </a:spcAft>
            </a:pPr>
            <a:r>
              <a:rPr lang="en-US" sz="600" b="0" i="1" kern="0" dirty="0" smtClean="0">
                <a:solidFill>
                  <a:srgbClr val="103184"/>
                </a:solidFill>
                <a:latin typeface="+mn-lt"/>
                <a:ea typeface="MS PGothic" pitchFamily="34" charset="-128"/>
                <a:cs typeface="Arial" panose="020B0604020202020204" pitchFamily="34" charset="0"/>
              </a:rPr>
              <a:t>KOFAX /</a:t>
            </a:r>
            <a:br>
              <a:rPr lang="en-US" sz="600" b="0" i="1" kern="0" dirty="0" smtClean="0">
                <a:solidFill>
                  <a:srgbClr val="103184"/>
                </a:solidFill>
                <a:latin typeface="+mn-lt"/>
                <a:ea typeface="MS PGothic" pitchFamily="34" charset="-128"/>
                <a:cs typeface="Arial" panose="020B0604020202020204" pitchFamily="34" charset="0"/>
              </a:rPr>
            </a:br>
            <a:r>
              <a:rPr lang="en-US" sz="600" b="0" i="1" kern="0" dirty="0" smtClean="0">
                <a:solidFill>
                  <a:srgbClr val="103184"/>
                </a:solidFill>
                <a:latin typeface="+mn-lt"/>
                <a:ea typeface="MS PGothic" pitchFamily="34" charset="-128"/>
                <a:cs typeface="Arial" panose="020B0604020202020204" pitchFamily="34" charset="0"/>
              </a:rPr>
              <a:t>DATA </a:t>
            </a:r>
            <a:r>
              <a:rPr lang="en-US" sz="600" b="0" i="1" kern="0" dirty="0">
                <a:solidFill>
                  <a:srgbClr val="103184"/>
                </a:solidFill>
                <a:latin typeface="+mn-lt"/>
                <a:ea typeface="MS PGothic" pitchFamily="34" charset="-128"/>
                <a:cs typeface="Arial" panose="020B0604020202020204" pitchFamily="34" charset="0"/>
              </a:rPr>
              <a:t>CAPTURE</a:t>
            </a:r>
          </a:p>
        </p:txBody>
      </p:sp>
      <p:cxnSp>
        <p:nvCxnSpPr>
          <p:cNvPr id="130" name="Connecteur droit 226"/>
          <p:cNvCxnSpPr>
            <a:stCxn id="42" idx="1"/>
            <a:endCxn id="38" idx="3"/>
          </p:cNvCxnSpPr>
          <p:nvPr/>
        </p:nvCxnSpPr>
        <p:spPr>
          <a:xfrm rot="10800000">
            <a:off x="7304439" y="5336075"/>
            <a:ext cx="420193" cy="588502"/>
          </a:xfrm>
          <a:prstGeom prst="bentConnector3">
            <a:avLst>
              <a:gd name="adj1" fmla="val 50000"/>
            </a:avLst>
          </a:prstGeom>
          <a:ln w="12700">
            <a:solidFill>
              <a:schemeClr val="accent2"/>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38" name="Rounded Rectangle 37"/>
          <p:cNvSpPr/>
          <p:nvPr/>
        </p:nvSpPr>
        <p:spPr bwMode="auto">
          <a:xfrm>
            <a:off x="5964712" y="5151631"/>
            <a:ext cx="1339726" cy="368885"/>
          </a:xfrm>
          <a:prstGeom prst="roundRect">
            <a:avLst>
              <a:gd name="adj" fmla="val 4987"/>
            </a:avLst>
          </a:prstGeom>
          <a:solidFill>
            <a:srgbClr val="91C8EB">
              <a:lumMod val="20000"/>
              <a:lumOff val="80000"/>
            </a:srgbClr>
          </a:solidFill>
          <a:ln w="19050" cap="flat" cmpd="sng" algn="ctr">
            <a:solidFill>
              <a:srgbClr val="4C5A87">
                <a:lumMod val="75000"/>
              </a:srgb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66675" defTabSz="912813" fontAlgn="auto">
              <a:spcBef>
                <a:spcPts val="0"/>
              </a:spcBef>
              <a:spcAft>
                <a:spcPts val="0"/>
              </a:spcAft>
              <a:defRPr/>
            </a:pPr>
            <a:r>
              <a:rPr lang="en-US" sz="700" kern="0" dirty="0" smtClean="0">
                <a:solidFill>
                  <a:srgbClr val="103184"/>
                </a:solidFill>
                <a:latin typeface="+mn-lt"/>
                <a:ea typeface="MS PGothic" pitchFamily="34" charset="-128"/>
                <a:cs typeface="Arial" panose="020B0604020202020204" pitchFamily="34" charset="0"/>
              </a:rPr>
              <a:t>Contents Mgmt.</a:t>
            </a:r>
          </a:p>
          <a:p>
            <a:pPr marL="66675" defTabSz="912813" fontAlgn="auto">
              <a:spcBef>
                <a:spcPts val="0"/>
              </a:spcBef>
              <a:spcAft>
                <a:spcPts val="0"/>
              </a:spcAft>
              <a:defRPr/>
            </a:pPr>
            <a:r>
              <a:rPr lang="en-US" sz="600" b="0" i="1" kern="0" dirty="0" smtClean="0">
                <a:solidFill>
                  <a:srgbClr val="103184"/>
                </a:solidFill>
                <a:latin typeface="+mn-lt"/>
                <a:ea typeface="MS PGothic" pitchFamily="34" charset="-128"/>
                <a:cs typeface="Arial" panose="020B0604020202020204" pitchFamily="34" charset="0"/>
              </a:rPr>
              <a:t>FileNet</a:t>
            </a:r>
          </a:p>
        </p:txBody>
      </p:sp>
      <p:sp>
        <p:nvSpPr>
          <p:cNvPr id="37" name="Rounded Rectangle 36"/>
          <p:cNvSpPr/>
          <p:nvPr/>
        </p:nvSpPr>
        <p:spPr bwMode="auto">
          <a:xfrm>
            <a:off x="5964712" y="5742865"/>
            <a:ext cx="1339726" cy="368885"/>
          </a:xfrm>
          <a:prstGeom prst="roundRect">
            <a:avLst>
              <a:gd name="adj" fmla="val 4987"/>
            </a:avLst>
          </a:prstGeom>
          <a:solidFill>
            <a:srgbClr val="91C8EB">
              <a:lumMod val="20000"/>
              <a:lumOff val="80000"/>
            </a:srgbClr>
          </a:solidFill>
          <a:ln w="19050" cap="flat" cmpd="sng" algn="ctr">
            <a:solidFill>
              <a:srgbClr val="4C5A87">
                <a:lumMod val="75000"/>
              </a:srgb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66675" defTabSz="912813" fontAlgn="auto">
              <a:spcBef>
                <a:spcPts val="0"/>
              </a:spcBef>
              <a:spcAft>
                <a:spcPts val="0"/>
              </a:spcAft>
            </a:pPr>
            <a:r>
              <a:rPr lang="en-US" sz="700" kern="0" dirty="0">
                <a:solidFill>
                  <a:srgbClr val="103184"/>
                </a:solidFill>
                <a:latin typeface="+mn-lt"/>
                <a:ea typeface="MS PGothic" pitchFamily="34" charset="-128"/>
                <a:cs typeface="Arial" panose="020B0604020202020204" pitchFamily="34" charset="0"/>
              </a:rPr>
              <a:t>Output </a:t>
            </a:r>
            <a:r>
              <a:rPr lang="en-US" altLang="ko-KR" sz="700" kern="0" dirty="0">
                <a:solidFill>
                  <a:srgbClr val="103184"/>
                </a:solidFill>
                <a:ea typeface="MS PGothic" pitchFamily="34" charset="-128"/>
                <a:cs typeface="Arial" panose="020B0604020202020204" pitchFamily="34" charset="0"/>
              </a:rPr>
              <a:t>Mgmt.</a:t>
            </a:r>
            <a:endParaRPr lang="en-US" sz="700" kern="0" dirty="0">
              <a:solidFill>
                <a:srgbClr val="103184"/>
              </a:solidFill>
              <a:latin typeface="+mn-lt"/>
              <a:ea typeface="MS PGothic" pitchFamily="34" charset="-128"/>
              <a:cs typeface="Arial" panose="020B0604020202020204" pitchFamily="34" charset="0"/>
            </a:endParaRPr>
          </a:p>
          <a:p>
            <a:pPr marL="66675" defTabSz="912813" fontAlgn="auto">
              <a:spcBef>
                <a:spcPts val="0"/>
              </a:spcBef>
              <a:spcAft>
                <a:spcPts val="0"/>
              </a:spcAft>
            </a:pPr>
            <a:r>
              <a:rPr lang="en-US" sz="600" b="0" i="1" kern="0" dirty="0">
                <a:solidFill>
                  <a:srgbClr val="103184"/>
                </a:solidFill>
                <a:latin typeface="+mn-lt"/>
                <a:ea typeface="MS PGothic" pitchFamily="34" charset="-128"/>
                <a:cs typeface="Arial" panose="020B0604020202020204" pitchFamily="34" charset="0"/>
              </a:rPr>
              <a:t>Thunderhead (MCS)</a:t>
            </a:r>
          </a:p>
        </p:txBody>
      </p:sp>
      <p:sp>
        <p:nvSpPr>
          <p:cNvPr id="433" name="Rounded Rectangle 432"/>
          <p:cNvSpPr/>
          <p:nvPr/>
        </p:nvSpPr>
        <p:spPr bwMode="auto">
          <a:xfrm>
            <a:off x="7724631" y="5151631"/>
            <a:ext cx="1339726" cy="368885"/>
          </a:xfrm>
          <a:prstGeom prst="roundRect">
            <a:avLst>
              <a:gd name="adj" fmla="val 4987"/>
            </a:avLst>
          </a:prstGeom>
          <a:solidFill>
            <a:srgbClr val="91C8EB">
              <a:lumMod val="20000"/>
              <a:lumOff val="80000"/>
            </a:srgbClr>
          </a:solidFill>
          <a:ln w="19050" cap="flat" cmpd="sng" algn="ctr">
            <a:solidFill>
              <a:srgbClr val="4C5A87">
                <a:lumMod val="75000"/>
              </a:srgb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66675" defTabSz="912813" fontAlgn="auto">
              <a:spcBef>
                <a:spcPts val="0"/>
              </a:spcBef>
              <a:spcAft>
                <a:spcPts val="0"/>
              </a:spcAft>
              <a:defRPr/>
            </a:pPr>
            <a:r>
              <a:rPr lang="en-US" sz="700" kern="0" dirty="0" smtClean="0">
                <a:solidFill>
                  <a:srgbClr val="103184"/>
                </a:solidFill>
                <a:latin typeface="+mn-lt"/>
                <a:ea typeface="MS PGothic" pitchFamily="34" charset="-128"/>
                <a:cs typeface="Arial" panose="020B0604020202020204" pitchFamily="34" charset="0"/>
              </a:rPr>
              <a:t>External Sanction</a:t>
            </a:r>
          </a:p>
          <a:p>
            <a:pPr marL="66675" defTabSz="912813" fontAlgn="auto">
              <a:spcBef>
                <a:spcPts val="0"/>
              </a:spcBef>
              <a:spcAft>
                <a:spcPts val="0"/>
              </a:spcAft>
              <a:defRPr/>
            </a:pPr>
            <a:r>
              <a:rPr lang="en-US" sz="700" b="0" i="1" kern="0" dirty="0" smtClean="0">
                <a:solidFill>
                  <a:srgbClr val="103184"/>
                </a:solidFill>
                <a:latin typeface="+mn-lt"/>
                <a:ea typeface="MS PGothic" pitchFamily="34" charset="-128"/>
                <a:cs typeface="Arial" panose="020B0604020202020204" pitchFamily="34" charset="0"/>
              </a:rPr>
              <a:t>Norkom</a:t>
            </a:r>
            <a:endParaRPr lang="en-US" sz="600" b="0" i="1" kern="0" dirty="0" smtClean="0">
              <a:solidFill>
                <a:srgbClr val="103184"/>
              </a:solidFill>
              <a:latin typeface="+mn-lt"/>
              <a:ea typeface="MS PGothic" pitchFamily="34" charset="-128"/>
              <a:cs typeface="Arial" panose="020B0604020202020204" pitchFamily="34" charset="0"/>
            </a:endParaRPr>
          </a:p>
        </p:txBody>
      </p:sp>
      <p:cxnSp>
        <p:nvCxnSpPr>
          <p:cNvPr id="126" name="Connecteur droit 226"/>
          <p:cNvCxnSpPr/>
          <p:nvPr/>
        </p:nvCxnSpPr>
        <p:spPr>
          <a:xfrm>
            <a:off x="5537924" y="3036778"/>
            <a:ext cx="362856" cy="0"/>
          </a:xfrm>
          <a:prstGeom prst="straightConnector1">
            <a:avLst/>
          </a:prstGeom>
          <a:ln w="12700">
            <a:solidFill>
              <a:schemeClr val="accent2"/>
            </a:solidFill>
            <a:headEnd type="triangle" w="med" len="med"/>
            <a:tailEnd type="triangle" w="med" len="med"/>
          </a:ln>
          <a:effectLst/>
        </p:spPr>
        <p:style>
          <a:lnRef idx="2">
            <a:schemeClr val="accent1"/>
          </a:lnRef>
          <a:fillRef idx="0">
            <a:schemeClr val="accent1"/>
          </a:fillRef>
          <a:effectRef idx="1">
            <a:schemeClr val="accent1"/>
          </a:effectRef>
          <a:fontRef idx="minor">
            <a:schemeClr val="tx1"/>
          </a:fontRef>
        </p:style>
      </p:cxnSp>
      <p:grpSp>
        <p:nvGrpSpPr>
          <p:cNvPr id="525" name="Group 524"/>
          <p:cNvGrpSpPr/>
          <p:nvPr/>
        </p:nvGrpSpPr>
        <p:grpSpPr>
          <a:xfrm>
            <a:off x="780640" y="1867231"/>
            <a:ext cx="977584" cy="405774"/>
            <a:chOff x="780640" y="1842001"/>
            <a:chExt cx="977584" cy="360000"/>
          </a:xfrm>
        </p:grpSpPr>
        <p:sp>
          <p:nvSpPr>
            <p:cNvPr id="208" name="Rounded Rectangle 207"/>
            <p:cNvSpPr/>
            <p:nvPr/>
          </p:nvSpPr>
          <p:spPr bwMode="auto">
            <a:xfrm>
              <a:off x="780640" y="1842001"/>
              <a:ext cx="684000" cy="360000"/>
            </a:xfrm>
            <a:prstGeom prst="roundRect">
              <a:avLst>
                <a:gd name="adj" fmla="val 4987"/>
              </a:avLst>
            </a:prstGeom>
            <a:solidFill>
              <a:srgbClr val="91C8EB">
                <a:lumMod val="20000"/>
                <a:lumOff val="80000"/>
              </a:srgbClr>
            </a:solidFill>
            <a:ln w="19050" cap="flat" cmpd="sng" algn="ctr">
              <a:solidFill>
                <a:srgbClr val="4C5A87">
                  <a:lumMod val="75000"/>
                </a:srgb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defTabSz="912813" fontAlgn="auto">
                <a:spcBef>
                  <a:spcPts val="0"/>
                </a:spcBef>
                <a:spcAft>
                  <a:spcPts val="0"/>
                </a:spcAft>
                <a:defRPr/>
              </a:pPr>
              <a:r>
                <a:rPr lang="en-US" sz="700" kern="0" dirty="0" smtClean="0">
                  <a:solidFill>
                    <a:srgbClr val="103184"/>
                  </a:solidFill>
                  <a:latin typeface="+mn-lt"/>
                  <a:ea typeface="MS PGothic" pitchFamily="34" charset="-128"/>
                  <a:cs typeface="Arial" panose="020B0604020202020204" pitchFamily="34" charset="0"/>
                </a:rPr>
                <a:t> Outgoing </a:t>
              </a:r>
            </a:p>
            <a:p>
              <a:pPr defTabSz="912813" fontAlgn="auto">
                <a:spcBef>
                  <a:spcPts val="0"/>
                </a:spcBef>
                <a:spcAft>
                  <a:spcPts val="0"/>
                </a:spcAft>
                <a:defRPr/>
              </a:pPr>
              <a:r>
                <a:rPr lang="en-US" sz="700" kern="0" dirty="0" smtClean="0">
                  <a:solidFill>
                    <a:srgbClr val="103184"/>
                  </a:solidFill>
                  <a:latin typeface="+mn-lt"/>
                  <a:ea typeface="MS PGothic" pitchFamily="34" charset="-128"/>
                  <a:cs typeface="Arial" panose="020B0604020202020204" pitchFamily="34" charset="0"/>
                </a:rPr>
                <a:t> Payment </a:t>
              </a:r>
            </a:p>
            <a:p>
              <a:pPr defTabSz="912813" fontAlgn="auto">
                <a:spcBef>
                  <a:spcPts val="0"/>
                </a:spcBef>
                <a:spcAft>
                  <a:spcPts val="0"/>
                </a:spcAft>
                <a:defRPr/>
              </a:pPr>
              <a:r>
                <a:rPr lang="en-US" sz="700" kern="0" dirty="0" smtClean="0">
                  <a:solidFill>
                    <a:srgbClr val="103184"/>
                  </a:solidFill>
                  <a:latin typeface="+mn-lt"/>
                  <a:ea typeface="MS PGothic" pitchFamily="34" charset="-128"/>
                  <a:cs typeface="Arial" panose="020B0604020202020204" pitchFamily="34" charset="0"/>
                </a:rPr>
                <a:t> Gateway</a:t>
              </a:r>
              <a:endParaRPr lang="en-US" sz="600" b="0" i="1" kern="0" dirty="0" smtClean="0">
                <a:solidFill>
                  <a:srgbClr val="103184"/>
                </a:solidFill>
                <a:latin typeface="+mn-lt"/>
                <a:ea typeface="MS PGothic" pitchFamily="34" charset="-128"/>
                <a:cs typeface="Arial" panose="020B0604020202020204" pitchFamily="34" charset="0"/>
              </a:endParaRPr>
            </a:p>
          </p:txBody>
        </p:sp>
        <p:sp>
          <p:nvSpPr>
            <p:cNvPr id="212" name="Rounded Rectangle 211"/>
            <p:cNvSpPr/>
            <p:nvPr/>
          </p:nvSpPr>
          <p:spPr bwMode="auto">
            <a:xfrm flipH="1">
              <a:off x="1242011" y="1842001"/>
              <a:ext cx="222629" cy="85091"/>
            </a:xfrm>
            <a:prstGeom prst="roundRect">
              <a:avLst/>
            </a:prstGeom>
            <a:solidFill>
              <a:srgbClr val="FFFF00"/>
            </a:solidFill>
            <a:ln w="19050" cap="flat" cmpd="sng" algn="ctr">
              <a:solidFill>
                <a:srgbClr val="4C5A87">
                  <a:lumMod val="75000"/>
                </a:srgbClr>
              </a:solidFill>
              <a:prstDash val="solid"/>
              <a:round/>
              <a:headEnd type="none" w="med" len="med"/>
              <a:tailEnd type="none" w="med" len="med"/>
            </a:ln>
            <a:effectLst/>
            <a:extLst/>
          </p:spPr>
          <p:txBody>
            <a:bodyPr vert="horz" wrap="none" lIns="0" tIns="0" rIns="0" bIns="0" numCol="1" rtlCol="0" anchor="ctr" anchorCtr="0" compatLnSpc="1">
              <a:prstTxWarp prst="textNoShape">
                <a:avLst/>
              </a:prstTxWarp>
            </a:bodyPr>
            <a:lstStyle/>
            <a:p>
              <a:pPr algn="ctr" fontAlgn="auto">
                <a:lnSpc>
                  <a:spcPct val="80000"/>
                </a:lnSpc>
                <a:spcBef>
                  <a:spcPts val="0"/>
                </a:spcBef>
                <a:spcAft>
                  <a:spcPts val="0"/>
                </a:spcAft>
                <a:tabLst>
                  <a:tab pos="6464300" algn="r"/>
                </a:tabLst>
                <a:defRPr/>
              </a:pPr>
              <a:r>
                <a:rPr lang="en-GB" sz="500" kern="500" dirty="0">
                  <a:solidFill>
                    <a:srgbClr val="800000"/>
                  </a:solidFill>
                  <a:latin typeface="+mn-lt"/>
                  <a:cs typeface="Calibri" pitchFamily="34" charset="0"/>
                </a:rPr>
                <a:t>Local</a:t>
              </a:r>
            </a:p>
          </p:txBody>
        </p:sp>
        <p:cxnSp>
          <p:nvCxnSpPr>
            <p:cNvPr id="164" name="Connecteur droit 226"/>
            <p:cNvCxnSpPr>
              <a:endCxn id="208" idx="3"/>
            </p:cNvCxnSpPr>
            <p:nvPr/>
          </p:nvCxnSpPr>
          <p:spPr>
            <a:xfrm flipH="1">
              <a:off x="1464640" y="2022000"/>
              <a:ext cx="293584" cy="1"/>
            </a:xfrm>
            <a:prstGeom prst="straightConnector1">
              <a:avLst/>
            </a:prstGeom>
            <a:ln w="12700">
              <a:solidFill>
                <a:schemeClr val="accent2"/>
              </a:solidFill>
              <a:headEnd type="none"/>
              <a:tailEnd type="triangle"/>
            </a:ln>
            <a:effectLst/>
          </p:spPr>
          <p:style>
            <a:lnRef idx="2">
              <a:schemeClr val="accent1"/>
            </a:lnRef>
            <a:fillRef idx="0">
              <a:schemeClr val="accent1"/>
            </a:fillRef>
            <a:effectRef idx="1">
              <a:schemeClr val="accent1"/>
            </a:effectRef>
            <a:fontRef idx="minor">
              <a:schemeClr val="tx1"/>
            </a:fontRef>
          </p:style>
        </p:cxnSp>
      </p:grpSp>
      <p:grpSp>
        <p:nvGrpSpPr>
          <p:cNvPr id="523" name="Group 522"/>
          <p:cNvGrpSpPr/>
          <p:nvPr/>
        </p:nvGrpSpPr>
        <p:grpSpPr>
          <a:xfrm>
            <a:off x="780640" y="2370720"/>
            <a:ext cx="977584" cy="405774"/>
            <a:chOff x="780640" y="2257163"/>
            <a:chExt cx="977584" cy="288000"/>
          </a:xfrm>
        </p:grpSpPr>
        <p:sp>
          <p:nvSpPr>
            <p:cNvPr id="209" name="Rounded Rectangle 208"/>
            <p:cNvSpPr/>
            <p:nvPr/>
          </p:nvSpPr>
          <p:spPr bwMode="auto">
            <a:xfrm>
              <a:off x="780640" y="2257163"/>
              <a:ext cx="684000" cy="288000"/>
            </a:xfrm>
            <a:prstGeom prst="roundRect">
              <a:avLst>
                <a:gd name="adj" fmla="val 4987"/>
              </a:avLst>
            </a:prstGeom>
            <a:solidFill>
              <a:srgbClr val="91C8EB">
                <a:lumMod val="20000"/>
                <a:lumOff val="80000"/>
              </a:srgbClr>
            </a:solidFill>
            <a:ln w="19050" cap="flat" cmpd="sng" algn="ctr">
              <a:solidFill>
                <a:srgbClr val="4C5A87">
                  <a:lumMod val="75000"/>
                </a:srgb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defTabSz="912813" fontAlgn="auto">
                <a:spcBef>
                  <a:spcPts val="0"/>
                </a:spcBef>
                <a:spcAft>
                  <a:spcPts val="0"/>
                </a:spcAft>
                <a:defRPr/>
              </a:pPr>
              <a:r>
                <a:rPr lang="en-US" sz="700" kern="0" dirty="0" smtClean="0">
                  <a:solidFill>
                    <a:srgbClr val="103184"/>
                  </a:solidFill>
                  <a:latin typeface="+mn-lt"/>
                  <a:ea typeface="MS PGothic" pitchFamily="34" charset="-128"/>
                  <a:cs typeface="Arial" panose="020B0604020202020204" pitchFamily="34" charset="0"/>
                </a:rPr>
                <a:t> SMS</a:t>
              </a:r>
            </a:p>
            <a:p>
              <a:pPr defTabSz="912813" fontAlgn="auto">
                <a:spcBef>
                  <a:spcPts val="0"/>
                </a:spcBef>
                <a:spcAft>
                  <a:spcPts val="0"/>
                </a:spcAft>
                <a:defRPr/>
              </a:pPr>
              <a:r>
                <a:rPr lang="en-US" sz="700" kern="0" dirty="0" smtClean="0">
                  <a:solidFill>
                    <a:srgbClr val="103184"/>
                  </a:solidFill>
                  <a:latin typeface="+mn-lt"/>
                  <a:ea typeface="MS PGothic" pitchFamily="34" charset="-128"/>
                  <a:cs typeface="Arial" panose="020B0604020202020204" pitchFamily="34" charset="0"/>
                </a:rPr>
                <a:t> Gateway</a:t>
              </a:r>
              <a:endParaRPr lang="en-US" sz="600" b="0" i="1" kern="0" dirty="0" smtClean="0">
                <a:solidFill>
                  <a:srgbClr val="103184"/>
                </a:solidFill>
                <a:latin typeface="+mn-lt"/>
                <a:ea typeface="MS PGothic" pitchFamily="34" charset="-128"/>
                <a:cs typeface="Arial" panose="020B0604020202020204" pitchFamily="34" charset="0"/>
              </a:endParaRPr>
            </a:p>
          </p:txBody>
        </p:sp>
        <p:sp>
          <p:nvSpPr>
            <p:cNvPr id="256" name="Rounded Rectangle 255"/>
            <p:cNvSpPr/>
            <p:nvPr/>
          </p:nvSpPr>
          <p:spPr bwMode="auto">
            <a:xfrm flipH="1">
              <a:off x="1242011" y="2257163"/>
              <a:ext cx="222629" cy="68073"/>
            </a:xfrm>
            <a:prstGeom prst="roundRect">
              <a:avLst/>
            </a:prstGeom>
            <a:solidFill>
              <a:srgbClr val="FFFF00"/>
            </a:solidFill>
            <a:ln w="19050" cap="flat" cmpd="sng" algn="ctr">
              <a:solidFill>
                <a:srgbClr val="4C5A87">
                  <a:lumMod val="75000"/>
                </a:srgbClr>
              </a:solidFill>
              <a:prstDash val="solid"/>
              <a:round/>
              <a:headEnd type="none" w="med" len="med"/>
              <a:tailEnd type="none" w="med" len="med"/>
            </a:ln>
            <a:effectLst/>
            <a:extLst/>
          </p:spPr>
          <p:txBody>
            <a:bodyPr vert="horz" wrap="none" lIns="0" tIns="0" rIns="0" bIns="0" numCol="1" rtlCol="0" anchor="ctr" anchorCtr="0" compatLnSpc="1">
              <a:prstTxWarp prst="textNoShape">
                <a:avLst/>
              </a:prstTxWarp>
            </a:bodyPr>
            <a:lstStyle/>
            <a:p>
              <a:pPr algn="ctr" fontAlgn="auto">
                <a:lnSpc>
                  <a:spcPct val="80000"/>
                </a:lnSpc>
                <a:spcBef>
                  <a:spcPts val="0"/>
                </a:spcBef>
                <a:spcAft>
                  <a:spcPts val="0"/>
                </a:spcAft>
                <a:tabLst>
                  <a:tab pos="6464300" algn="r"/>
                </a:tabLst>
                <a:defRPr/>
              </a:pPr>
              <a:r>
                <a:rPr lang="en-GB" sz="500" kern="500" dirty="0">
                  <a:solidFill>
                    <a:srgbClr val="800000"/>
                  </a:solidFill>
                  <a:latin typeface="+mn-lt"/>
                  <a:cs typeface="Calibri" pitchFamily="34" charset="0"/>
                </a:rPr>
                <a:t>Local</a:t>
              </a:r>
            </a:p>
          </p:txBody>
        </p:sp>
        <p:cxnSp>
          <p:nvCxnSpPr>
            <p:cNvPr id="215" name="Connecteur droit 226"/>
            <p:cNvCxnSpPr>
              <a:endCxn id="209" idx="3"/>
            </p:cNvCxnSpPr>
            <p:nvPr/>
          </p:nvCxnSpPr>
          <p:spPr>
            <a:xfrm flipH="1">
              <a:off x="1464640" y="2400328"/>
              <a:ext cx="293584" cy="835"/>
            </a:xfrm>
            <a:prstGeom prst="straightConnector1">
              <a:avLst/>
            </a:prstGeom>
            <a:ln w="12700">
              <a:solidFill>
                <a:schemeClr val="accent2"/>
              </a:solidFill>
              <a:headEnd type="none"/>
              <a:tailEnd type="triangle"/>
            </a:ln>
            <a:effectLst/>
          </p:spPr>
          <p:style>
            <a:lnRef idx="2">
              <a:schemeClr val="accent1"/>
            </a:lnRef>
            <a:fillRef idx="0">
              <a:schemeClr val="accent1"/>
            </a:fillRef>
            <a:effectRef idx="1">
              <a:schemeClr val="accent1"/>
            </a:effectRef>
            <a:fontRef idx="minor">
              <a:schemeClr val="tx1"/>
            </a:fontRef>
          </p:style>
        </p:cxnSp>
      </p:grpSp>
      <p:cxnSp>
        <p:nvCxnSpPr>
          <p:cNvPr id="326" name="Connecteur droit 226"/>
          <p:cNvCxnSpPr>
            <a:stCxn id="57" idx="1"/>
            <a:endCxn id="314" idx="3"/>
          </p:cNvCxnSpPr>
          <p:nvPr/>
        </p:nvCxnSpPr>
        <p:spPr>
          <a:xfrm rot="10800000" flipH="1" flipV="1">
            <a:off x="1745792" y="3036778"/>
            <a:ext cx="146274" cy="2308986"/>
          </a:xfrm>
          <a:prstGeom prst="bentConnector3">
            <a:avLst>
              <a:gd name="adj1" fmla="val -110700"/>
            </a:avLst>
          </a:prstGeom>
          <a:ln w="12700">
            <a:solidFill>
              <a:schemeClr val="accent2"/>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163" name="Connecteur droit 226"/>
          <p:cNvCxnSpPr>
            <a:stCxn id="46" idx="1"/>
            <a:endCxn id="114" idx="3"/>
          </p:cNvCxnSpPr>
          <p:nvPr/>
        </p:nvCxnSpPr>
        <p:spPr>
          <a:xfrm flipH="1" flipV="1">
            <a:off x="1461711" y="4565722"/>
            <a:ext cx="307048" cy="500"/>
          </a:xfrm>
          <a:prstGeom prst="straightConnector1">
            <a:avLst/>
          </a:prstGeom>
          <a:ln w="9525">
            <a:solidFill>
              <a:schemeClr val="bg1">
                <a:lumMod val="50000"/>
              </a:schemeClr>
            </a:solidFill>
            <a:prstDash val="sysDash"/>
            <a:headEnd type="none"/>
            <a:tailEnd type="triangle"/>
          </a:ln>
          <a:effectLst/>
        </p:spPr>
        <p:style>
          <a:lnRef idx="2">
            <a:schemeClr val="accent1"/>
          </a:lnRef>
          <a:fillRef idx="0">
            <a:schemeClr val="accent1"/>
          </a:fillRef>
          <a:effectRef idx="1">
            <a:schemeClr val="accent1"/>
          </a:effectRef>
          <a:fontRef idx="minor">
            <a:schemeClr val="tx1"/>
          </a:fontRef>
        </p:style>
      </p:cxnSp>
      <p:grpSp>
        <p:nvGrpSpPr>
          <p:cNvPr id="392" name="Group 391"/>
          <p:cNvGrpSpPr/>
          <p:nvPr/>
        </p:nvGrpSpPr>
        <p:grpSpPr>
          <a:xfrm>
            <a:off x="5586024" y="3566043"/>
            <a:ext cx="64814" cy="81102"/>
            <a:chOff x="5439137" y="3447081"/>
            <a:chExt cx="88234" cy="79149"/>
          </a:xfrm>
        </p:grpSpPr>
        <p:sp>
          <p:nvSpPr>
            <p:cNvPr id="388" name="Rectangle 387"/>
            <p:cNvSpPr/>
            <p:nvPr/>
          </p:nvSpPr>
          <p:spPr>
            <a:xfrm>
              <a:off x="5439137" y="3461481"/>
              <a:ext cx="88234" cy="55804"/>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ko-KR" altLang="en-US" sz="600"/>
            </a:p>
          </p:txBody>
        </p:sp>
        <p:sp>
          <p:nvSpPr>
            <p:cNvPr id="390" name="Right Bracket 389"/>
            <p:cNvSpPr/>
            <p:nvPr/>
          </p:nvSpPr>
          <p:spPr>
            <a:xfrm rot="16200000" flipH="1">
              <a:off x="5476054" y="3410164"/>
              <a:ext cx="14400" cy="88234"/>
            </a:xfrm>
            <a:prstGeom prst="rightBracket">
              <a:avLst/>
            </a:prstGeom>
            <a:ln w="12700">
              <a:solidFill>
                <a:schemeClr val="tx1"/>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ko-KR" altLang="en-US" sz="600"/>
            </a:p>
          </p:txBody>
        </p:sp>
        <p:sp>
          <p:nvSpPr>
            <p:cNvPr id="391" name="Right Bracket 390"/>
            <p:cNvSpPr/>
            <p:nvPr/>
          </p:nvSpPr>
          <p:spPr>
            <a:xfrm rot="5400000" flipH="1" flipV="1">
              <a:off x="5476054" y="3474913"/>
              <a:ext cx="14400" cy="88234"/>
            </a:xfrm>
            <a:prstGeom prst="rightBracket">
              <a:avLst/>
            </a:prstGeom>
            <a:ln w="12700">
              <a:solidFill>
                <a:schemeClr val="tx1"/>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ko-KR" altLang="en-US" sz="600"/>
            </a:p>
          </p:txBody>
        </p:sp>
      </p:grpSp>
      <p:cxnSp>
        <p:nvCxnSpPr>
          <p:cNvPr id="327" name="Connecteur droit 226"/>
          <p:cNvCxnSpPr>
            <a:stCxn id="167" idx="3"/>
            <a:endCxn id="37" idx="1"/>
          </p:cNvCxnSpPr>
          <p:nvPr/>
        </p:nvCxnSpPr>
        <p:spPr>
          <a:xfrm>
            <a:off x="5421421" y="3606594"/>
            <a:ext cx="543291" cy="2320713"/>
          </a:xfrm>
          <a:prstGeom prst="bentConnector3">
            <a:avLst>
              <a:gd name="adj1" fmla="val 50000"/>
            </a:avLst>
          </a:prstGeom>
          <a:ln w="12700">
            <a:solidFill>
              <a:schemeClr val="accent2"/>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351" name="Connecteur droit 226"/>
          <p:cNvCxnSpPr>
            <a:stCxn id="167" idx="3"/>
            <a:endCxn id="38" idx="1"/>
          </p:cNvCxnSpPr>
          <p:nvPr/>
        </p:nvCxnSpPr>
        <p:spPr>
          <a:xfrm>
            <a:off x="5421421" y="3606594"/>
            <a:ext cx="543291" cy="1729480"/>
          </a:xfrm>
          <a:prstGeom prst="bentConnector3">
            <a:avLst>
              <a:gd name="adj1" fmla="val 50000"/>
            </a:avLst>
          </a:prstGeom>
          <a:ln w="12700">
            <a:solidFill>
              <a:schemeClr val="accent2"/>
            </a:solidFill>
            <a:headEnd type="none"/>
            <a:tailEnd type="triangle"/>
          </a:ln>
          <a:effectLst/>
        </p:spPr>
        <p:style>
          <a:lnRef idx="2">
            <a:schemeClr val="accent1"/>
          </a:lnRef>
          <a:fillRef idx="0">
            <a:schemeClr val="accent1"/>
          </a:fillRef>
          <a:effectRef idx="1">
            <a:schemeClr val="accent1"/>
          </a:effectRef>
          <a:fontRef idx="minor">
            <a:schemeClr val="tx1"/>
          </a:fontRef>
        </p:style>
      </p:cxnSp>
      <p:grpSp>
        <p:nvGrpSpPr>
          <p:cNvPr id="509" name="Group 508"/>
          <p:cNvGrpSpPr/>
          <p:nvPr/>
        </p:nvGrpSpPr>
        <p:grpSpPr>
          <a:xfrm>
            <a:off x="7481463" y="4984187"/>
            <a:ext cx="64814" cy="81102"/>
            <a:chOff x="5439137" y="3447081"/>
            <a:chExt cx="88234" cy="79149"/>
          </a:xfrm>
        </p:grpSpPr>
        <p:sp>
          <p:nvSpPr>
            <p:cNvPr id="510" name="Rectangle 509"/>
            <p:cNvSpPr/>
            <p:nvPr/>
          </p:nvSpPr>
          <p:spPr>
            <a:xfrm>
              <a:off x="5439137" y="3461481"/>
              <a:ext cx="88234" cy="55804"/>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ko-KR" altLang="en-US" sz="600"/>
            </a:p>
          </p:txBody>
        </p:sp>
        <p:sp>
          <p:nvSpPr>
            <p:cNvPr id="511" name="Right Bracket 510"/>
            <p:cNvSpPr/>
            <p:nvPr/>
          </p:nvSpPr>
          <p:spPr>
            <a:xfrm rot="16200000" flipH="1">
              <a:off x="5476054" y="3410164"/>
              <a:ext cx="14400" cy="88234"/>
            </a:xfrm>
            <a:prstGeom prst="rightBracket">
              <a:avLst/>
            </a:prstGeom>
            <a:ln w="12700">
              <a:solidFill>
                <a:schemeClr val="tx1"/>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ko-KR" altLang="en-US" sz="600"/>
            </a:p>
          </p:txBody>
        </p:sp>
        <p:sp>
          <p:nvSpPr>
            <p:cNvPr id="512" name="Right Bracket 511"/>
            <p:cNvSpPr/>
            <p:nvPr/>
          </p:nvSpPr>
          <p:spPr>
            <a:xfrm rot="5400000" flipH="1" flipV="1">
              <a:off x="5476054" y="3474913"/>
              <a:ext cx="14400" cy="88234"/>
            </a:xfrm>
            <a:prstGeom prst="rightBracket">
              <a:avLst/>
            </a:prstGeom>
            <a:ln w="12700">
              <a:solidFill>
                <a:schemeClr val="tx1"/>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ko-KR" altLang="en-US" sz="600"/>
            </a:p>
          </p:txBody>
        </p:sp>
      </p:grpSp>
      <p:sp>
        <p:nvSpPr>
          <p:cNvPr id="508" name="Freeform 507"/>
          <p:cNvSpPr/>
          <p:nvPr/>
        </p:nvSpPr>
        <p:spPr>
          <a:xfrm>
            <a:off x="5414963" y="3605639"/>
            <a:ext cx="3124200" cy="1537213"/>
          </a:xfrm>
          <a:custGeom>
            <a:avLst/>
            <a:gdLst>
              <a:gd name="connsiteX0" fmla="*/ 0 w 3124200"/>
              <a:gd name="connsiteY0" fmla="*/ 0 h 1590675"/>
              <a:gd name="connsiteX1" fmla="*/ 276225 w 3124200"/>
              <a:gd name="connsiteY1" fmla="*/ 0 h 1590675"/>
              <a:gd name="connsiteX2" fmla="*/ 276225 w 3124200"/>
              <a:gd name="connsiteY2" fmla="*/ 1385887 h 1590675"/>
              <a:gd name="connsiteX3" fmla="*/ 3124200 w 3124200"/>
              <a:gd name="connsiteY3" fmla="*/ 1385887 h 1590675"/>
              <a:gd name="connsiteX4" fmla="*/ 3124200 w 3124200"/>
              <a:gd name="connsiteY4" fmla="*/ 1590675 h 1590675"/>
              <a:gd name="connsiteX0" fmla="*/ 0 w 3124200"/>
              <a:gd name="connsiteY0" fmla="*/ 0 h 1500187"/>
              <a:gd name="connsiteX1" fmla="*/ 276225 w 3124200"/>
              <a:gd name="connsiteY1" fmla="*/ 0 h 1500187"/>
              <a:gd name="connsiteX2" fmla="*/ 276225 w 3124200"/>
              <a:gd name="connsiteY2" fmla="*/ 1385887 h 1500187"/>
              <a:gd name="connsiteX3" fmla="*/ 3124200 w 3124200"/>
              <a:gd name="connsiteY3" fmla="*/ 1385887 h 1500187"/>
              <a:gd name="connsiteX4" fmla="*/ 3124200 w 3124200"/>
              <a:gd name="connsiteY4" fmla="*/ 1500187 h 15001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24200" h="1500187">
                <a:moveTo>
                  <a:pt x="0" y="0"/>
                </a:moveTo>
                <a:lnTo>
                  <a:pt x="276225" y="0"/>
                </a:lnTo>
                <a:lnTo>
                  <a:pt x="276225" y="1385887"/>
                </a:lnTo>
                <a:lnTo>
                  <a:pt x="3124200" y="1385887"/>
                </a:lnTo>
                <a:lnTo>
                  <a:pt x="3124200" y="1500187"/>
                </a:lnTo>
              </a:path>
            </a:pathLst>
          </a:custGeom>
          <a:ln w="12700">
            <a:solidFill>
              <a:schemeClr val="accent2"/>
            </a:solidFill>
            <a:headEnd type="none"/>
            <a:tailEnd type="triangl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ko-KR" altLang="en-US"/>
          </a:p>
        </p:txBody>
      </p:sp>
      <p:cxnSp>
        <p:nvCxnSpPr>
          <p:cNvPr id="514" name="Connecteur droit 226"/>
          <p:cNvCxnSpPr>
            <a:stCxn id="37" idx="0"/>
            <a:endCxn id="38" idx="2"/>
          </p:cNvCxnSpPr>
          <p:nvPr/>
        </p:nvCxnSpPr>
        <p:spPr>
          <a:xfrm flipV="1">
            <a:off x="6634575" y="5520516"/>
            <a:ext cx="0" cy="222349"/>
          </a:xfrm>
          <a:prstGeom prst="straightConnector1">
            <a:avLst/>
          </a:prstGeom>
          <a:ln w="12700">
            <a:solidFill>
              <a:schemeClr val="accent2"/>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133" name="Connecteur droit 226"/>
          <p:cNvCxnSpPr/>
          <p:nvPr/>
        </p:nvCxnSpPr>
        <p:spPr>
          <a:xfrm>
            <a:off x="4500831" y="1525671"/>
            <a:ext cx="0" cy="218109"/>
          </a:xfrm>
          <a:prstGeom prst="straightConnector1">
            <a:avLst/>
          </a:prstGeom>
          <a:ln w="12700">
            <a:solidFill>
              <a:schemeClr val="accent2"/>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548" name="Connecteur droit 226"/>
          <p:cNvCxnSpPr>
            <a:stCxn id="33" idx="0"/>
          </p:cNvCxnSpPr>
          <p:nvPr/>
        </p:nvCxnSpPr>
        <p:spPr>
          <a:xfrm flipH="1" flipV="1">
            <a:off x="2445779" y="4956704"/>
            <a:ext cx="324" cy="280711"/>
          </a:xfrm>
          <a:prstGeom prst="straightConnector1">
            <a:avLst/>
          </a:prstGeom>
          <a:ln w="9525">
            <a:solidFill>
              <a:schemeClr val="bg1">
                <a:lumMod val="50000"/>
              </a:schemeClr>
            </a:solidFill>
            <a:prstDash val="sysDash"/>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552" name="Connecteur droit 226"/>
          <p:cNvCxnSpPr>
            <a:stCxn id="32" idx="0"/>
          </p:cNvCxnSpPr>
          <p:nvPr/>
        </p:nvCxnSpPr>
        <p:spPr>
          <a:xfrm flipH="1" flipV="1">
            <a:off x="3611762" y="4956705"/>
            <a:ext cx="162" cy="280710"/>
          </a:xfrm>
          <a:prstGeom prst="straightConnector1">
            <a:avLst/>
          </a:prstGeom>
          <a:ln w="9525">
            <a:solidFill>
              <a:schemeClr val="bg1">
                <a:lumMod val="50000"/>
              </a:schemeClr>
            </a:solidFill>
            <a:prstDash val="sysDash"/>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554" name="Connecteur droit 226"/>
          <p:cNvCxnSpPr>
            <a:stCxn id="284" idx="0"/>
          </p:cNvCxnSpPr>
          <p:nvPr/>
        </p:nvCxnSpPr>
        <p:spPr>
          <a:xfrm flipH="1" flipV="1">
            <a:off x="4777663" y="4956705"/>
            <a:ext cx="81" cy="280710"/>
          </a:xfrm>
          <a:prstGeom prst="straightConnector1">
            <a:avLst/>
          </a:prstGeom>
          <a:ln w="9525">
            <a:solidFill>
              <a:schemeClr val="bg1">
                <a:lumMod val="50000"/>
              </a:schemeClr>
            </a:solidFill>
            <a:prstDash val="sysDash"/>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197" name="Oval 196"/>
          <p:cNvSpPr/>
          <p:nvPr/>
        </p:nvSpPr>
        <p:spPr bwMode="auto">
          <a:xfrm>
            <a:off x="6740888" y="5174179"/>
            <a:ext cx="534765" cy="313340"/>
          </a:xfrm>
          <a:prstGeom prst="ellipse">
            <a:avLst/>
          </a:prstGeom>
          <a:solidFill>
            <a:srgbClr val="4C5A87">
              <a:lumMod val="75000"/>
              <a:alpha val="78000"/>
            </a:srgbClr>
          </a:solidFill>
          <a:ln w="6350" cap="flat" cmpd="sng" algn="ctr">
            <a:solidFill>
              <a:srgbClr val="4C5A87">
                <a:lumMod val="75000"/>
                <a:alpha val="78000"/>
              </a:srgb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defTabSz="912813" fontAlgn="auto">
              <a:spcBef>
                <a:spcPts val="0"/>
              </a:spcBef>
              <a:spcAft>
                <a:spcPts val="0"/>
              </a:spcAft>
              <a:defRPr/>
            </a:pPr>
            <a:r>
              <a:rPr lang="en-US" sz="600" b="0" i="1" kern="0" dirty="0" smtClean="0">
                <a:solidFill>
                  <a:srgbClr val="4B91CD">
                    <a:lumMod val="20000"/>
                    <a:lumOff val="80000"/>
                  </a:srgbClr>
                </a:solidFill>
                <a:latin typeface="+mn-lt"/>
                <a:ea typeface="MS PGothic" pitchFamily="34" charset="-128"/>
                <a:cs typeface="Arial" panose="020B0604020202020204" pitchFamily="34" charset="0"/>
              </a:rPr>
              <a:t>Unstructured</a:t>
            </a:r>
          </a:p>
          <a:p>
            <a:pPr algn="ctr" defTabSz="912813" fontAlgn="auto">
              <a:spcBef>
                <a:spcPts val="0"/>
              </a:spcBef>
              <a:spcAft>
                <a:spcPts val="0"/>
              </a:spcAft>
              <a:defRPr/>
            </a:pPr>
            <a:r>
              <a:rPr lang="en-US" sz="600" b="0" i="1" kern="0" dirty="0" smtClean="0">
                <a:solidFill>
                  <a:srgbClr val="4B91CD">
                    <a:lumMod val="20000"/>
                    <a:lumOff val="80000"/>
                  </a:srgbClr>
                </a:solidFill>
                <a:latin typeface="+mn-lt"/>
                <a:ea typeface="MS PGothic" pitchFamily="34" charset="-128"/>
                <a:cs typeface="Arial" panose="020B0604020202020204" pitchFamily="34" charset="0"/>
              </a:rPr>
              <a:t>DB</a:t>
            </a:r>
          </a:p>
        </p:txBody>
      </p:sp>
    </p:spTree>
    <p:extLst>
      <p:ext uri="{BB962C8B-B14F-4D97-AF65-F5344CB8AC3E}">
        <p14:creationId xmlns:p14="http://schemas.microsoft.com/office/powerpoint/2010/main" val="322397954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0" tIns="0" rIns="0" bIns="0" rtlCol="0" anchor="b" anchorCtr="0">
            <a:noAutofit/>
          </a:bodyPr>
          <a:lstStyle/>
          <a:p>
            <a:r>
              <a:rPr lang="en-US" altLang="ko-KR" dirty="0" smtClean="0"/>
              <a:t>Human </a:t>
            </a:r>
            <a:r>
              <a:rPr lang="en-US" altLang="ko-KR" dirty="0"/>
              <a:t>Interaction </a:t>
            </a:r>
            <a:r>
              <a:rPr lang="en-US" altLang="ko-KR" dirty="0" smtClean="0"/>
              <a:t>Vertical</a:t>
            </a:r>
            <a:endParaRPr lang="ko-KR" altLang="en-US" dirty="0"/>
          </a:p>
        </p:txBody>
      </p:sp>
      <p:sp>
        <p:nvSpPr>
          <p:cNvPr id="105" name="Text Placeholder 104"/>
          <p:cNvSpPr>
            <a:spLocks noGrp="1"/>
          </p:cNvSpPr>
          <p:nvPr>
            <p:ph type="body" sz="quarter" idx="13"/>
          </p:nvPr>
        </p:nvSpPr>
        <p:spPr>
          <a:solidFill>
            <a:schemeClr val="bg1">
              <a:lumMod val="95000"/>
            </a:schemeClr>
          </a:solidFill>
          <a:ln>
            <a:noFill/>
          </a:ln>
          <a:effectLst>
            <a:outerShdw blurRad="50800" dist="38100" dir="2700000" algn="tl" rotWithShape="0">
              <a:prstClr val="black">
                <a:alpha val="40000"/>
              </a:prstClr>
            </a:outerShdw>
          </a:effectLst>
        </p:spPr>
        <p:txBody>
          <a:bodyPr vert="horz" lIns="72000" tIns="46800" rIns="72000" bIns="46800" rtlCol="0" anchor="t">
            <a:spAutoFit/>
          </a:bodyPr>
          <a:lstStyle/>
          <a:p>
            <a:pPr marL="0" indent="0">
              <a:buNone/>
            </a:pPr>
            <a:r>
              <a:rPr lang="fr-FR" altLang="ko-KR" dirty="0" smtClean="0"/>
              <a:t>FINEOS </a:t>
            </a:r>
            <a:r>
              <a:rPr lang="fr-FR" altLang="ko-KR" dirty="0"/>
              <a:t>8.4 Platform Client Environment</a:t>
            </a:r>
          </a:p>
        </p:txBody>
      </p:sp>
      <p:sp>
        <p:nvSpPr>
          <p:cNvPr id="3" name="Slide Number Placeholder 2"/>
          <p:cNvSpPr>
            <a:spLocks noGrp="1"/>
          </p:cNvSpPr>
          <p:nvPr>
            <p:ph type="sldNum" sz="quarter" idx="4"/>
          </p:nvPr>
        </p:nvSpPr>
        <p:spPr/>
        <p:txBody>
          <a:bodyPr/>
          <a:lstStyle/>
          <a:p>
            <a:fld id="{3801209A-EBCB-4229-9A21-B7869465F47A}" type="slidenum">
              <a:rPr lang="en-US" altLang="ko-KR" smtClean="0"/>
              <a:pPr/>
              <a:t>50</a:t>
            </a:fld>
            <a:r>
              <a:rPr lang="en-US" altLang="ko-KR" smtClean="0"/>
              <a:t> </a:t>
            </a:r>
            <a:endParaRPr lang="ko-KR" altLang="en-US" dirty="0"/>
          </a:p>
        </p:txBody>
      </p:sp>
      <p:grpSp>
        <p:nvGrpSpPr>
          <p:cNvPr id="98" name="Group 97"/>
          <p:cNvGrpSpPr/>
          <p:nvPr/>
        </p:nvGrpSpPr>
        <p:grpSpPr>
          <a:xfrm>
            <a:off x="5910470" y="2584173"/>
            <a:ext cx="3219244" cy="3797576"/>
            <a:chOff x="5128592" y="2584175"/>
            <a:chExt cx="4001122" cy="3797576"/>
          </a:xfrm>
        </p:grpSpPr>
        <p:sp>
          <p:nvSpPr>
            <p:cNvPr id="85" name="Rectangle 84"/>
            <p:cNvSpPr/>
            <p:nvPr/>
          </p:nvSpPr>
          <p:spPr>
            <a:xfrm>
              <a:off x="5128592" y="2584175"/>
              <a:ext cx="4001122" cy="288000"/>
            </a:xfrm>
            <a:prstGeom prst="rect">
              <a:avLst/>
            </a:prstGeom>
            <a:solidFill>
              <a:schemeClr val="bg1">
                <a:lumMod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latinLnBrk="1"/>
              <a:r>
                <a:rPr lang="en-US" altLang="ko-KR" sz="1100" dirty="0" smtClean="0"/>
                <a:t>FINEOS </a:t>
              </a:r>
              <a:r>
                <a:rPr lang="en-US" altLang="ko-KR" sz="1100" dirty="0"/>
                <a:t>Out-of-the-Box UI Requirements</a:t>
              </a:r>
              <a:endParaRPr lang="ko-KR" altLang="en-US" sz="1100" dirty="0"/>
            </a:p>
          </p:txBody>
        </p:sp>
        <p:sp>
          <p:nvSpPr>
            <p:cNvPr id="86" name="Rectangle 85"/>
            <p:cNvSpPr/>
            <p:nvPr/>
          </p:nvSpPr>
          <p:spPr>
            <a:xfrm>
              <a:off x="5128593" y="2933879"/>
              <a:ext cx="1274131" cy="12240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latinLnBrk="1"/>
              <a:r>
                <a:rPr lang="en-US" altLang="ko-KR" sz="1100" dirty="0"/>
                <a:t>Browser </a:t>
              </a:r>
              <a:r>
                <a:rPr lang="en-US" altLang="ko-KR" sz="1100" dirty="0" smtClean="0"/>
                <a:t>Require-</a:t>
              </a:r>
              <a:r>
                <a:rPr lang="en-US" altLang="ko-KR" sz="1100" dirty="0" err="1" smtClean="0"/>
                <a:t>ments</a:t>
              </a:r>
              <a:endParaRPr lang="en-US" altLang="ko-KR" sz="1100" dirty="0"/>
            </a:p>
          </p:txBody>
        </p:sp>
        <p:sp>
          <p:nvSpPr>
            <p:cNvPr id="87" name="Rectangle 86"/>
            <p:cNvSpPr/>
            <p:nvPr/>
          </p:nvSpPr>
          <p:spPr>
            <a:xfrm>
              <a:off x="5128593" y="4219583"/>
              <a:ext cx="1274131" cy="508662"/>
            </a:xfrm>
            <a:prstGeom prst="rect">
              <a:avLst/>
            </a:prstGeom>
            <a:solidFill>
              <a:schemeClr val="accent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latinLnBrk="1"/>
              <a:r>
                <a:rPr lang="en-US" altLang="ko-KR" sz="1100" dirty="0" smtClean="0"/>
                <a:t>Operating System</a:t>
              </a:r>
              <a:endParaRPr lang="ko-KR" altLang="en-US" sz="1100" dirty="0"/>
            </a:p>
          </p:txBody>
        </p:sp>
        <p:sp>
          <p:nvSpPr>
            <p:cNvPr id="88" name="Rectangle 87"/>
            <p:cNvSpPr/>
            <p:nvPr/>
          </p:nvSpPr>
          <p:spPr>
            <a:xfrm>
              <a:off x="5128593" y="4789949"/>
              <a:ext cx="1274131" cy="648000"/>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latinLnBrk="1"/>
              <a:r>
                <a:rPr lang="en-US" altLang="ko-KR" sz="1100" dirty="0"/>
                <a:t>Hardware</a:t>
              </a:r>
              <a:endParaRPr lang="ko-KR" altLang="en-US" sz="1100" dirty="0"/>
            </a:p>
          </p:txBody>
        </p:sp>
        <p:sp>
          <p:nvSpPr>
            <p:cNvPr id="89" name="Rectangle 88"/>
            <p:cNvSpPr/>
            <p:nvPr/>
          </p:nvSpPr>
          <p:spPr>
            <a:xfrm>
              <a:off x="6446520" y="2933879"/>
              <a:ext cx="2669379" cy="1224000"/>
            </a:xfrm>
            <a:prstGeom prst="rect">
              <a:avLst/>
            </a:prstGeom>
            <a:solidFill>
              <a:schemeClr val="accent1">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92075" indent="-92075" defTabSz="457200" fontAlgn="auto">
                <a:spcBef>
                  <a:spcPts val="0"/>
                </a:spcBef>
                <a:spcAft>
                  <a:spcPts val="0"/>
                </a:spcAft>
                <a:buSzPts val="1000"/>
                <a:buFont typeface="Symbol" panose="05050102010706020507" pitchFamily="18" charset="2"/>
                <a:buChar char=""/>
              </a:pPr>
              <a:r>
                <a:rPr lang="en-US" altLang="ko-KR" sz="1050" b="0" dirty="0">
                  <a:solidFill>
                    <a:schemeClr val="dk1"/>
                  </a:solidFill>
                  <a:ea typeface="Times New Roman" panose="02020603050405020304" pitchFamily="18" charset="0"/>
                </a:rPr>
                <a:t>IE11, Chrome, Firefox</a:t>
              </a:r>
              <a:endParaRPr lang="ko-KR" altLang="ko-KR" sz="1050" b="0" dirty="0">
                <a:solidFill>
                  <a:schemeClr val="dk1"/>
                </a:solidFill>
                <a:ea typeface="Times New Roman" panose="02020603050405020304" pitchFamily="18" charset="0"/>
              </a:endParaRPr>
            </a:p>
            <a:p>
              <a:pPr marL="92075" indent="-92075" defTabSz="457200" fontAlgn="auto">
                <a:spcBef>
                  <a:spcPts val="0"/>
                </a:spcBef>
                <a:spcAft>
                  <a:spcPts val="0"/>
                </a:spcAft>
                <a:buSzPts val="1000"/>
                <a:buFont typeface="Symbol" panose="05050102010706020507" pitchFamily="18" charset="2"/>
                <a:buChar char=""/>
              </a:pPr>
              <a:r>
                <a:rPr lang="en-US" altLang="ko-KR" sz="1050" b="0" dirty="0">
                  <a:solidFill>
                    <a:schemeClr val="dk1"/>
                  </a:solidFill>
                  <a:ea typeface="Times New Roman" panose="02020603050405020304" pitchFamily="18" charset="0"/>
                </a:rPr>
                <a:t>Create Email &amp; Open Document behavior are browser dependent</a:t>
              </a:r>
              <a:endParaRPr lang="ko-KR" altLang="ko-KR" sz="1050" b="0" dirty="0">
                <a:solidFill>
                  <a:schemeClr val="dk1"/>
                </a:solidFill>
                <a:ea typeface="Times New Roman" panose="02020603050405020304" pitchFamily="18" charset="0"/>
              </a:endParaRPr>
            </a:p>
            <a:p>
              <a:pPr marL="92075" indent="-92075" defTabSz="457200" fontAlgn="auto">
                <a:spcBef>
                  <a:spcPts val="0"/>
                </a:spcBef>
                <a:spcAft>
                  <a:spcPts val="0"/>
                </a:spcAft>
                <a:buSzPts val="1000"/>
                <a:buFont typeface="Symbol" panose="05050102010706020507" pitchFamily="18" charset="2"/>
                <a:buChar char=""/>
              </a:pPr>
              <a:r>
                <a:rPr lang="en-US" altLang="ko-KR" sz="1050" b="0" dirty="0">
                  <a:solidFill>
                    <a:schemeClr val="dk1"/>
                  </a:solidFill>
                  <a:ea typeface="Times New Roman" panose="02020603050405020304" pitchFamily="18" charset="0"/>
                </a:rPr>
                <a:t>Configuration Studio is IE11 only</a:t>
              </a:r>
              <a:endParaRPr lang="ko-KR" altLang="ko-KR" sz="1050" b="0" dirty="0">
                <a:solidFill>
                  <a:schemeClr val="dk1"/>
                </a:solidFill>
                <a:ea typeface="Times New Roman" panose="02020603050405020304" pitchFamily="18" charset="0"/>
              </a:endParaRPr>
            </a:p>
          </p:txBody>
        </p:sp>
        <p:sp>
          <p:nvSpPr>
            <p:cNvPr id="90" name="Rectangle 89"/>
            <p:cNvSpPr/>
            <p:nvPr/>
          </p:nvSpPr>
          <p:spPr>
            <a:xfrm>
              <a:off x="6446520" y="4219583"/>
              <a:ext cx="2669379" cy="508662"/>
            </a:xfrm>
            <a:prstGeom prst="rect">
              <a:avLst/>
            </a:prstGeom>
            <a:solidFill>
              <a:schemeClr val="accent3">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92075" lvl="0" indent="-92075" defTabSz="457200" fontAlgn="auto">
                <a:spcBef>
                  <a:spcPts val="0"/>
                </a:spcBef>
                <a:spcAft>
                  <a:spcPts val="0"/>
                </a:spcAft>
                <a:buSzPts val="1000"/>
                <a:buFont typeface="Symbol" panose="05050102010706020507" pitchFamily="18" charset="2"/>
                <a:buChar char=""/>
                <a:defRPr/>
              </a:pPr>
              <a:r>
                <a:rPr lang="en-US" altLang="ko-KR" sz="1050" b="0" dirty="0">
                  <a:solidFill>
                    <a:schemeClr val="dk1"/>
                  </a:solidFill>
                  <a:ea typeface="Times New Roman" panose="02020603050405020304" pitchFamily="18" charset="0"/>
                </a:rPr>
                <a:t>Win 7 &amp; Win 8.1</a:t>
              </a:r>
              <a:endParaRPr lang="ko-KR" altLang="ko-KR" sz="1050" b="0" dirty="0">
                <a:solidFill>
                  <a:schemeClr val="dk1"/>
                </a:solidFill>
                <a:ea typeface="Times New Roman" panose="02020603050405020304" pitchFamily="18" charset="0"/>
              </a:endParaRPr>
            </a:p>
          </p:txBody>
        </p:sp>
        <p:sp>
          <p:nvSpPr>
            <p:cNvPr id="91" name="Rectangle 90"/>
            <p:cNvSpPr/>
            <p:nvPr/>
          </p:nvSpPr>
          <p:spPr>
            <a:xfrm>
              <a:off x="6446520" y="4789949"/>
              <a:ext cx="2669379" cy="648000"/>
            </a:xfrm>
            <a:prstGeom prst="rect">
              <a:avLst/>
            </a:prstGeom>
            <a:solidFill>
              <a:schemeClr val="accent4">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92075" lvl="0" indent="-92075" defTabSz="457200" fontAlgn="auto">
                <a:spcBef>
                  <a:spcPts val="0"/>
                </a:spcBef>
                <a:spcAft>
                  <a:spcPts val="0"/>
                </a:spcAft>
                <a:buSzPts val="1000"/>
                <a:buFont typeface="Symbol" panose="05050102010706020507" pitchFamily="18" charset="2"/>
                <a:buChar char=""/>
                <a:defRPr/>
              </a:pPr>
              <a:r>
                <a:rPr lang="en-US" altLang="ko-KR" sz="1050" b="0" dirty="0">
                  <a:solidFill>
                    <a:schemeClr val="dk1"/>
                  </a:solidFill>
                  <a:ea typeface="Times New Roman" panose="02020603050405020304" pitchFamily="18" charset="0"/>
                </a:rPr>
                <a:t>Screen resolution – minimum width: 1024 pixels, (1200+ pixels recommended)</a:t>
              </a:r>
              <a:endParaRPr lang="ko-KR" altLang="ko-KR" sz="1050" b="0" dirty="0">
                <a:solidFill>
                  <a:schemeClr val="dk1"/>
                </a:solidFill>
                <a:ea typeface="Times New Roman" panose="02020603050405020304" pitchFamily="18" charset="0"/>
              </a:endParaRPr>
            </a:p>
          </p:txBody>
        </p:sp>
        <p:sp>
          <p:nvSpPr>
            <p:cNvPr id="95" name="Rectangle 94"/>
            <p:cNvSpPr/>
            <p:nvPr/>
          </p:nvSpPr>
          <p:spPr>
            <a:xfrm>
              <a:off x="5128593" y="5499653"/>
              <a:ext cx="1274131" cy="882098"/>
            </a:xfrm>
            <a:prstGeom prst="rect">
              <a:avLst/>
            </a:prstGeom>
            <a:solidFill>
              <a:schemeClr val="accent6"/>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latinLnBrk="1"/>
              <a:r>
                <a:rPr lang="en-US" altLang="ko-KR" sz="1100" dirty="0" smtClean="0"/>
                <a:t>Dual Screen Capabilities</a:t>
              </a:r>
              <a:endParaRPr lang="ko-KR" altLang="en-US" sz="1100" dirty="0"/>
            </a:p>
          </p:txBody>
        </p:sp>
        <p:sp>
          <p:nvSpPr>
            <p:cNvPr id="96" name="Rectangle 95"/>
            <p:cNvSpPr/>
            <p:nvPr/>
          </p:nvSpPr>
          <p:spPr>
            <a:xfrm>
              <a:off x="6446520" y="5499653"/>
              <a:ext cx="2669379" cy="882098"/>
            </a:xfrm>
            <a:prstGeom prst="rect">
              <a:avLst/>
            </a:prstGeom>
            <a:solidFill>
              <a:schemeClr val="accent6">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marL="92075" lvl="0" indent="-92075" defTabSz="457200" fontAlgn="auto">
                <a:spcBef>
                  <a:spcPts val="0"/>
                </a:spcBef>
                <a:spcAft>
                  <a:spcPts val="0"/>
                </a:spcAft>
                <a:buSzPts val="1000"/>
                <a:buFont typeface="Symbol" panose="05050102010706020507" pitchFamily="18" charset="2"/>
                <a:buChar char=""/>
                <a:defRPr/>
              </a:pPr>
              <a:r>
                <a:rPr lang="en-US" altLang="ko-KR" sz="1050" b="0" dirty="0">
                  <a:solidFill>
                    <a:schemeClr val="dk1"/>
                  </a:solidFill>
                  <a:ea typeface="Times New Roman" panose="02020603050405020304" pitchFamily="18" charset="0"/>
                </a:rPr>
                <a:t>Dual screens / additional width are recommended in deployments with significant image integration</a:t>
              </a:r>
            </a:p>
          </p:txBody>
        </p:sp>
      </p:grpSp>
      <p:pic>
        <p:nvPicPr>
          <p:cNvPr id="101" name="Picture 100"/>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783281" y="2946640"/>
            <a:ext cx="4781295" cy="3072642"/>
          </a:xfrm>
          <a:prstGeom prst="rect">
            <a:avLst/>
          </a:prstGeom>
          <a:effectLst/>
        </p:spPr>
      </p:pic>
      <p:sp>
        <p:nvSpPr>
          <p:cNvPr id="99" name="Trapezoid 98"/>
          <p:cNvSpPr/>
          <p:nvPr/>
        </p:nvSpPr>
        <p:spPr>
          <a:xfrm rot="16200000">
            <a:off x="3836707" y="4348169"/>
            <a:ext cx="3797575" cy="269585"/>
          </a:xfrm>
          <a:prstGeom prst="trapezoid">
            <a:avLst>
              <a:gd name="adj" fmla="val 131415"/>
            </a:avLst>
          </a:prstGeom>
          <a:gradFill>
            <a:gsLst>
              <a:gs pos="0">
                <a:schemeClr val="accent1">
                  <a:lumMod val="20000"/>
                  <a:lumOff val="80000"/>
                </a:schemeClr>
              </a:gs>
              <a:gs pos="100000">
                <a:schemeClr val="accent1">
                  <a:lumMod val="40000"/>
                  <a:lumOff val="60000"/>
                </a:schemeClr>
              </a:gs>
            </a:gsLst>
            <a:lin ang="5400000" scaled="1"/>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ko-KR" altLang="en-US"/>
          </a:p>
        </p:txBody>
      </p:sp>
      <p:graphicFrame>
        <p:nvGraphicFramePr>
          <p:cNvPr id="24" name="Table 23"/>
          <p:cNvGraphicFramePr>
            <a:graphicFrameLocks noGrp="1"/>
          </p:cNvGraphicFramePr>
          <p:nvPr>
            <p:extLst>
              <p:ext uri="{D42A27DB-BD31-4B8C-83A1-F6EECF244321}">
                <p14:modId xmlns:p14="http://schemas.microsoft.com/office/powerpoint/2010/main" val="3838964009"/>
              </p:ext>
            </p:extLst>
          </p:nvPr>
        </p:nvGraphicFramePr>
        <p:xfrm>
          <a:off x="774865" y="1230087"/>
          <a:ext cx="3651361" cy="944880"/>
        </p:xfrm>
        <a:graphic>
          <a:graphicData uri="http://schemas.openxmlformats.org/drawingml/2006/table">
            <a:tbl>
              <a:tblPr firstRow="1" bandRow="1">
                <a:tableStyleId>{5C22544A-7EE6-4342-B048-85BDC9FD1C3A}</a:tableStyleId>
              </a:tblPr>
              <a:tblGrid>
                <a:gridCol w="297210"/>
                <a:gridCol w="3354151"/>
              </a:tblGrid>
              <a:tr h="0">
                <a:tc>
                  <a:txBody>
                    <a:bodyPr/>
                    <a:lstStyle/>
                    <a:p>
                      <a:pPr latinLnBrk="1"/>
                      <a:r>
                        <a:rPr lang="en-US" altLang="ko-KR" sz="1100" dirty="0" smtClean="0">
                          <a:latin typeface="+mn-lt"/>
                        </a:rPr>
                        <a:t>#</a:t>
                      </a:r>
                      <a:endParaRPr lang="ko-KR" altLang="en-US" sz="1100" dirty="0">
                        <a:latin typeface="+mn-lt"/>
                      </a:endParaRPr>
                    </a:p>
                  </a:txBody>
                  <a:tcPr/>
                </a:tc>
                <a:tc>
                  <a:txBody>
                    <a:bodyPr/>
                    <a:lstStyle/>
                    <a:p>
                      <a:pPr latinLnBrk="1"/>
                      <a:r>
                        <a:rPr lang="en-US" altLang="ko-KR" sz="1100" dirty="0" smtClean="0">
                          <a:latin typeface="+mn-lt"/>
                        </a:rPr>
                        <a:t>Principle</a:t>
                      </a:r>
                      <a:endParaRPr lang="ko-KR" altLang="en-US" sz="1100" dirty="0">
                        <a:latin typeface="+mn-lt"/>
                      </a:endParaRPr>
                    </a:p>
                  </a:txBody>
                  <a:tcPr/>
                </a:tc>
              </a:tr>
              <a:tr h="0">
                <a:tc>
                  <a:txBody>
                    <a:bodyPr/>
                    <a:lstStyle/>
                    <a:p>
                      <a:pPr marL="0" marR="0" indent="0" algn="l" defTabSz="457200" rtl="0" eaLnBrk="1" fontAlgn="auto" latinLnBrk="1" hangingPunct="1">
                        <a:lnSpc>
                          <a:spcPct val="100000"/>
                        </a:lnSpc>
                        <a:spcBef>
                          <a:spcPts val="0"/>
                        </a:spcBef>
                        <a:spcAft>
                          <a:spcPts val="0"/>
                        </a:spcAft>
                        <a:buClrTx/>
                        <a:buSzTx/>
                        <a:buFontTx/>
                        <a:buNone/>
                        <a:tabLst/>
                        <a:defRPr/>
                      </a:pPr>
                      <a:r>
                        <a:rPr lang="en-US" altLang="ko-KR" sz="1100" dirty="0" smtClean="0">
                          <a:solidFill>
                            <a:schemeClr val="tx1"/>
                          </a:solidFill>
                          <a:latin typeface="+mn-lt"/>
                        </a:rPr>
                        <a:t>1</a:t>
                      </a:r>
                    </a:p>
                  </a:txBody>
                  <a:tcPr/>
                </a:tc>
                <a:tc>
                  <a:txBody>
                    <a:bodyPr/>
                    <a:lstStyle/>
                    <a:p>
                      <a:r>
                        <a:rPr lang="en-US" altLang="ko-KR" sz="1100" dirty="0" smtClean="0">
                          <a:solidFill>
                            <a:schemeClr val="tx1"/>
                          </a:solidFill>
                        </a:rPr>
                        <a:t>Quick to build and change</a:t>
                      </a:r>
                      <a:endParaRPr lang="en-US" altLang="ko-KR" sz="1100" dirty="0">
                        <a:solidFill>
                          <a:schemeClr val="tx1"/>
                        </a:solidFill>
                      </a:endParaRPr>
                    </a:p>
                  </a:txBody>
                  <a:tcPr/>
                </a:tc>
              </a:tr>
              <a:tr h="0">
                <a:tc>
                  <a:txBody>
                    <a:bodyPr/>
                    <a:lstStyle/>
                    <a:p>
                      <a:pPr marL="0" marR="0" indent="0" algn="l" defTabSz="457200" rtl="0" eaLnBrk="1" fontAlgn="auto" latinLnBrk="1" hangingPunct="1">
                        <a:lnSpc>
                          <a:spcPct val="100000"/>
                        </a:lnSpc>
                        <a:spcBef>
                          <a:spcPts val="0"/>
                        </a:spcBef>
                        <a:spcAft>
                          <a:spcPts val="0"/>
                        </a:spcAft>
                        <a:buClrTx/>
                        <a:buSzTx/>
                        <a:buFontTx/>
                        <a:buNone/>
                        <a:tabLst/>
                        <a:defRPr/>
                      </a:pPr>
                      <a:r>
                        <a:rPr lang="en-US" altLang="ko-KR" sz="1100" dirty="0" smtClean="0">
                          <a:solidFill>
                            <a:schemeClr val="tx1"/>
                          </a:solidFill>
                          <a:latin typeface="+mn-lt"/>
                        </a:rPr>
                        <a:t>2</a:t>
                      </a:r>
                    </a:p>
                  </a:txBody>
                  <a:tcPr/>
                </a:tc>
                <a:tc>
                  <a:txBody>
                    <a:bodyPr/>
                    <a:lstStyle/>
                    <a:p>
                      <a:r>
                        <a:rPr lang="en-US" altLang="ko-KR" sz="1100" dirty="0" smtClean="0">
                          <a:solidFill>
                            <a:schemeClr val="tx1"/>
                          </a:solidFill>
                        </a:rPr>
                        <a:t>Minimize third-party solution customization for both packaged and SaaS solutions</a:t>
                      </a:r>
                      <a:endParaRPr lang="en-US" altLang="ko-KR" sz="1100" dirty="0">
                        <a:solidFill>
                          <a:schemeClr val="tx1"/>
                        </a:solidFill>
                      </a:endParaRPr>
                    </a:p>
                  </a:txBody>
                  <a:tcPr/>
                </a:tc>
              </a:tr>
            </a:tbl>
          </a:graphicData>
        </a:graphic>
      </p:graphicFrame>
      <p:sp>
        <p:nvSpPr>
          <p:cNvPr id="25" name="Rectangle 24"/>
          <p:cNvSpPr/>
          <p:nvPr/>
        </p:nvSpPr>
        <p:spPr>
          <a:xfrm>
            <a:off x="4598504" y="1248482"/>
            <a:ext cx="4530496" cy="923330"/>
          </a:xfrm>
          <a:prstGeom prst="rect">
            <a:avLst/>
          </a:prstGeom>
        </p:spPr>
        <p:txBody>
          <a:bodyPr wrap="square" lIns="0" tIns="0" rIns="0" bIns="0">
            <a:spAutoFit/>
          </a:bodyPr>
          <a:lstStyle/>
          <a:p>
            <a:pPr marL="228600" indent="-228600">
              <a:buFont typeface="+mj-lt"/>
              <a:buAutoNum type="arabicPeriod"/>
            </a:pPr>
            <a:r>
              <a:rPr lang="en-US" altLang="ko-KR" sz="1200" b="0" dirty="0">
                <a:solidFill>
                  <a:schemeClr val="tx1"/>
                </a:solidFill>
              </a:rPr>
              <a:t>Calculation and rules are centrally defined and managed in business rules layer. UI screen and flow can be changed in the UI configuration</a:t>
            </a:r>
          </a:p>
          <a:p>
            <a:pPr marL="228600" indent="-228600">
              <a:buFont typeface="+mj-lt"/>
              <a:buAutoNum type="arabicPeriod"/>
            </a:pPr>
            <a:r>
              <a:rPr lang="en-US" altLang="ko-KR" sz="1200" b="0" dirty="0" smtClean="0">
                <a:solidFill>
                  <a:schemeClr val="tx1"/>
                </a:solidFill>
              </a:rPr>
              <a:t>Maximize the use </a:t>
            </a:r>
            <a:r>
              <a:rPr lang="en-US" altLang="ko-KR" sz="1200" b="0" dirty="0">
                <a:solidFill>
                  <a:schemeClr val="tx1"/>
                </a:solidFill>
              </a:rPr>
              <a:t>of </a:t>
            </a:r>
            <a:r>
              <a:rPr lang="en-US" altLang="ko-KR" sz="1200" b="0" dirty="0" smtClean="0">
                <a:solidFill>
                  <a:schemeClr val="tx1"/>
                </a:solidFill>
              </a:rPr>
              <a:t>Out-of-the-Box FINEOS UI </a:t>
            </a:r>
            <a:r>
              <a:rPr lang="en-US" altLang="ko-KR" sz="1200" b="0" dirty="0">
                <a:solidFill>
                  <a:schemeClr val="tx1"/>
                </a:solidFill>
              </a:rPr>
              <a:t>with minimum customization </a:t>
            </a:r>
          </a:p>
        </p:txBody>
      </p:sp>
      <p:cxnSp>
        <p:nvCxnSpPr>
          <p:cNvPr id="26" name="Straight Connector 25"/>
          <p:cNvCxnSpPr/>
          <p:nvPr/>
        </p:nvCxnSpPr>
        <p:spPr>
          <a:xfrm>
            <a:off x="776286" y="2339982"/>
            <a:ext cx="8352714"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84645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a:t>Human Interaction Vertical</a:t>
            </a:r>
            <a:endParaRPr lang="ko-KR" altLang="en-US" dirty="0"/>
          </a:p>
        </p:txBody>
      </p:sp>
      <p:sp>
        <p:nvSpPr>
          <p:cNvPr id="3" name="Text Placeholder 2"/>
          <p:cNvSpPr>
            <a:spLocks noGrp="1"/>
          </p:cNvSpPr>
          <p:nvPr>
            <p:ph type="body" sz="quarter" idx="13"/>
          </p:nvPr>
        </p:nvSpPr>
        <p:spPr/>
        <p:txBody>
          <a:bodyPr/>
          <a:lstStyle/>
          <a:p>
            <a:pPr marL="0" indent="0">
              <a:buNone/>
            </a:pPr>
            <a:r>
              <a:rPr lang="en-US" altLang="ko-KR" dirty="0" smtClean="0"/>
              <a:t>Client Support vs. FINEOS version Matrix</a:t>
            </a:r>
            <a:endParaRPr lang="ko-KR" altLang="en-US" dirty="0"/>
          </a:p>
        </p:txBody>
      </p:sp>
      <p:sp>
        <p:nvSpPr>
          <p:cNvPr id="4" name="Slide Number Placeholder 3"/>
          <p:cNvSpPr>
            <a:spLocks noGrp="1"/>
          </p:cNvSpPr>
          <p:nvPr>
            <p:ph type="sldNum" sz="quarter" idx="4"/>
          </p:nvPr>
        </p:nvSpPr>
        <p:spPr/>
        <p:txBody>
          <a:bodyPr/>
          <a:lstStyle/>
          <a:p>
            <a:fld id="{3801209A-EBCB-4229-9A21-B7869465F47A}" type="slidenum">
              <a:rPr lang="en-US" altLang="ko-KR" smtClean="0"/>
              <a:pPr/>
              <a:t>51</a:t>
            </a:fld>
            <a:r>
              <a:rPr lang="en-US" altLang="ko-KR" smtClean="0"/>
              <a:t> </a:t>
            </a:r>
            <a:endParaRPr lang="ko-KR" altLang="en-US" dirty="0"/>
          </a:p>
        </p:txBody>
      </p:sp>
      <p:graphicFrame>
        <p:nvGraphicFramePr>
          <p:cNvPr id="5" name="Table 4"/>
          <p:cNvGraphicFramePr>
            <a:graphicFrameLocks noGrp="1"/>
          </p:cNvGraphicFramePr>
          <p:nvPr>
            <p:extLst>
              <p:ext uri="{D42A27DB-BD31-4B8C-83A1-F6EECF244321}">
                <p14:modId xmlns:p14="http://schemas.microsoft.com/office/powerpoint/2010/main" val="2879298373"/>
              </p:ext>
            </p:extLst>
          </p:nvPr>
        </p:nvGraphicFramePr>
        <p:xfrm>
          <a:off x="776285" y="1268413"/>
          <a:ext cx="8351995" cy="3463200"/>
        </p:xfrm>
        <a:graphic>
          <a:graphicData uri="http://schemas.openxmlformats.org/drawingml/2006/table">
            <a:tbl>
              <a:tblPr/>
              <a:tblGrid>
                <a:gridCol w="1792450"/>
                <a:gridCol w="437303"/>
                <a:gridCol w="437303"/>
                <a:gridCol w="437303"/>
                <a:gridCol w="437303"/>
                <a:gridCol w="437303"/>
                <a:gridCol w="437303"/>
                <a:gridCol w="437303"/>
                <a:gridCol w="437303"/>
                <a:gridCol w="437303"/>
                <a:gridCol w="437303"/>
                <a:gridCol w="437303"/>
                <a:gridCol w="437303"/>
                <a:gridCol w="437303"/>
                <a:gridCol w="437303"/>
                <a:gridCol w="437303"/>
              </a:tblGrid>
              <a:tr h="161925">
                <a:tc rowSpan="2">
                  <a:txBody>
                    <a:bodyPr/>
                    <a:lstStyle/>
                    <a:p>
                      <a:pPr algn="l" fontAlgn="ctr"/>
                      <a:r>
                        <a:rPr lang="en-US" sz="900" b="1" i="0" u="none" strike="noStrike" dirty="0">
                          <a:solidFill>
                            <a:srgbClr val="000000"/>
                          </a:solidFill>
                          <a:effectLst/>
                          <a:latin typeface="+mn-lt"/>
                          <a:ea typeface="맑은 고딕" panose="020B0503020000020004" pitchFamily="50" charset="-127"/>
                        </a:rPr>
                        <a:t>Client Support</a:t>
                      </a:r>
                    </a:p>
                  </a:txBody>
                  <a:tcPr marL="36000" marR="36000" marT="18000" marB="18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gridSpan="15">
                  <a:txBody>
                    <a:bodyPr/>
                    <a:lstStyle/>
                    <a:p>
                      <a:pPr algn="ctr" fontAlgn="ctr"/>
                      <a:r>
                        <a:rPr lang="en-US" sz="900" b="1" i="0" u="none" strike="noStrike" dirty="0">
                          <a:solidFill>
                            <a:srgbClr val="000000"/>
                          </a:solidFill>
                          <a:effectLst/>
                          <a:latin typeface="+mn-lt"/>
                          <a:ea typeface="맑은 고딕" panose="020B0503020000020004" pitchFamily="50" charset="-127"/>
                        </a:rPr>
                        <a:t>FINEOS Version</a:t>
                      </a:r>
                    </a:p>
                  </a:txBody>
                  <a:tcPr marL="36000" marR="36000" marT="18000" marB="18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c hMerge="1">
                  <a:txBody>
                    <a:bodyPr/>
                    <a:lstStyle/>
                    <a:p>
                      <a:pPr latinLnBrk="1"/>
                      <a:endParaRPr lang="ko-KR" altLang="en-US"/>
                    </a:p>
                  </a:txBody>
                  <a:tcPr/>
                </a:tc>
              </a:tr>
              <a:tr h="161925">
                <a:tc vMerge="1">
                  <a:txBody>
                    <a:bodyPr/>
                    <a:lstStyle/>
                    <a:p>
                      <a:pPr latinLnBrk="1"/>
                      <a:endParaRPr lang="ko-KR" altLang="en-US"/>
                    </a:p>
                  </a:txBody>
                  <a:tcPr/>
                </a:tc>
                <a:tc>
                  <a:txBody>
                    <a:bodyPr/>
                    <a:lstStyle/>
                    <a:p>
                      <a:pPr algn="ctr" fontAlgn="ctr"/>
                      <a:r>
                        <a:rPr lang="en-US" sz="900" b="1" i="0" u="none" strike="noStrike" dirty="0">
                          <a:solidFill>
                            <a:srgbClr val="000000"/>
                          </a:solidFill>
                          <a:effectLst/>
                          <a:latin typeface="+mn-lt"/>
                          <a:ea typeface="맑은 고딕" panose="020B0503020000020004" pitchFamily="50" charset="-127"/>
                        </a:rPr>
                        <a:t>v7.0</a:t>
                      </a:r>
                    </a:p>
                  </a:txBody>
                  <a:tcPr marL="36000" marR="36000" marT="18000" marB="18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en-US" sz="900" b="1" i="0" u="none" strike="noStrike" dirty="0">
                          <a:solidFill>
                            <a:srgbClr val="000000"/>
                          </a:solidFill>
                          <a:effectLst/>
                          <a:latin typeface="+mn-lt"/>
                          <a:ea typeface="맑은 고딕" panose="020B0503020000020004" pitchFamily="50" charset="-127"/>
                        </a:rPr>
                        <a:t>v7.1</a:t>
                      </a:r>
                    </a:p>
                  </a:txBody>
                  <a:tcPr marL="36000" marR="36000" marT="18000" marB="18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en-US" sz="900" b="1" i="0" u="none" strike="noStrike" dirty="0">
                          <a:solidFill>
                            <a:srgbClr val="000000"/>
                          </a:solidFill>
                          <a:effectLst/>
                          <a:latin typeface="+mn-lt"/>
                          <a:ea typeface="맑은 고딕" panose="020B0503020000020004" pitchFamily="50" charset="-127"/>
                        </a:rPr>
                        <a:t>v7.2</a:t>
                      </a:r>
                    </a:p>
                  </a:txBody>
                  <a:tcPr marL="36000" marR="36000" marT="18000" marB="18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en-US" sz="900" b="1" i="0" u="none" strike="noStrike">
                          <a:solidFill>
                            <a:srgbClr val="000000"/>
                          </a:solidFill>
                          <a:effectLst/>
                          <a:latin typeface="+mn-lt"/>
                          <a:ea typeface="맑은 고딕" panose="020B0503020000020004" pitchFamily="50" charset="-127"/>
                        </a:rPr>
                        <a:t>v7.3</a:t>
                      </a:r>
                    </a:p>
                  </a:txBody>
                  <a:tcPr marL="36000" marR="36000" marT="18000" marB="18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en-US" sz="900" b="1" i="0" u="none" strike="noStrike" dirty="0">
                          <a:solidFill>
                            <a:srgbClr val="000000"/>
                          </a:solidFill>
                          <a:effectLst/>
                          <a:latin typeface="+mn-lt"/>
                          <a:ea typeface="맑은 고딕" panose="020B0503020000020004" pitchFamily="50" charset="-127"/>
                        </a:rPr>
                        <a:t>v7.4</a:t>
                      </a:r>
                    </a:p>
                  </a:txBody>
                  <a:tcPr marL="36000" marR="36000" marT="18000" marB="18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en-US" sz="900" b="1" i="0" u="none" strike="noStrike">
                          <a:solidFill>
                            <a:srgbClr val="000000"/>
                          </a:solidFill>
                          <a:effectLst/>
                          <a:latin typeface="+mn-lt"/>
                          <a:ea typeface="맑은 고딕" panose="020B0503020000020004" pitchFamily="50" charset="-127"/>
                        </a:rPr>
                        <a:t>v7.5</a:t>
                      </a:r>
                    </a:p>
                  </a:txBody>
                  <a:tcPr marL="36000" marR="36000" marT="18000" marB="18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en-US" sz="900" b="1" i="0" u="none" strike="noStrike">
                          <a:solidFill>
                            <a:srgbClr val="000000"/>
                          </a:solidFill>
                          <a:effectLst/>
                          <a:latin typeface="+mn-lt"/>
                          <a:ea typeface="맑은 고딕" panose="020B0503020000020004" pitchFamily="50" charset="-127"/>
                        </a:rPr>
                        <a:t>v7.6</a:t>
                      </a:r>
                    </a:p>
                  </a:txBody>
                  <a:tcPr marL="36000" marR="36000" marT="18000" marB="18000" anchor="ctr">
                    <a:lnL w="6350" cap="flat" cmpd="sng" algn="ctr">
                      <a:solidFill>
                        <a:srgbClr val="000000"/>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en-US" sz="900" b="1" i="0" u="none" strike="noStrike" dirty="0">
                          <a:solidFill>
                            <a:srgbClr val="000000"/>
                          </a:solidFill>
                          <a:effectLst/>
                          <a:latin typeface="+mn-lt"/>
                          <a:ea typeface="맑은 고딕" panose="020B0503020000020004" pitchFamily="50" charset="-127"/>
                        </a:rPr>
                        <a:t>v7.7</a:t>
                      </a:r>
                    </a:p>
                  </a:txBody>
                  <a:tcPr marL="36000" marR="36000" marT="18000" marB="18000" anchor="ctr">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28575" cap="flat" cmpd="sng" algn="ctr">
                      <a:solidFill>
                        <a:schemeClr val="accent1"/>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en-US" sz="900" b="1" i="0" u="none" strike="noStrike" dirty="0">
                          <a:solidFill>
                            <a:srgbClr val="000000"/>
                          </a:solidFill>
                          <a:effectLst/>
                          <a:latin typeface="+mn-lt"/>
                          <a:ea typeface="맑은 고딕" panose="020B0503020000020004" pitchFamily="50" charset="-127"/>
                        </a:rPr>
                        <a:t>v8.0</a:t>
                      </a:r>
                    </a:p>
                  </a:txBody>
                  <a:tcPr marL="36000" marR="36000" marT="18000" marB="18000" anchor="ctr">
                    <a:lnL w="28575" cap="flat" cmpd="sng" algn="ctr">
                      <a:solidFill>
                        <a:schemeClr val="accent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en-US" sz="900" b="1" i="0" u="none" strike="noStrike" dirty="0">
                          <a:solidFill>
                            <a:srgbClr val="000000"/>
                          </a:solidFill>
                          <a:effectLst/>
                          <a:latin typeface="+mn-lt"/>
                          <a:ea typeface="맑은 고딕" panose="020B0503020000020004" pitchFamily="50" charset="-127"/>
                        </a:rPr>
                        <a:t>v8.1</a:t>
                      </a:r>
                    </a:p>
                  </a:txBody>
                  <a:tcPr marL="36000" marR="36000" marT="18000" marB="18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en-US" sz="900" b="1" i="0" u="none" strike="noStrike" dirty="0">
                          <a:solidFill>
                            <a:srgbClr val="000000"/>
                          </a:solidFill>
                          <a:effectLst/>
                          <a:latin typeface="+mn-lt"/>
                          <a:ea typeface="맑은 고딕" panose="020B0503020000020004" pitchFamily="50" charset="-127"/>
                        </a:rPr>
                        <a:t>v8.2</a:t>
                      </a:r>
                    </a:p>
                  </a:txBody>
                  <a:tcPr marL="36000" marR="36000" marT="18000" marB="18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en-US" sz="900" b="1" i="0" u="none" strike="noStrike" dirty="0">
                          <a:solidFill>
                            <a:srgbClr val="000000"/>
                          </a:solidFill>
                          <a:effectLst/>
                          <a:latin typeface="+mn-lt"/>
                          <a:ea typeface="맑은 고딕" panose="020B0503020000020004" pitchFamily="50" charset="-127"/>
                        </a:rPr>
                        <a:t>v8.3</a:t>
                      </a:r>
                    </a:p>
                  </a:txBody>
                  <a:tcPr marL="36000" marR="36000" marT="18000" marB="18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en-US" sz="900" b="1" i="0" u="none" strike="noStrike" dirty="0">
                          <a:solidFill>
                            <a:srgbClr val="000000"/>
                          </a:solidFill>
                          <a:effectLst/>
                          <a:latin typeface="+mn-lt"/>
                          <a:ea typeface="맑은 고딕" panose="020B0503020000020004" pitchFamily="50" charset="-127"/>
                        </a:rPr>
                        <a:t>v8.4</a:t>
                      </a:r>
                    </a:p>
                  </a:txBody>
                  <a:tcPr marL="36000" marR="36000" marT="18000" marB="18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en-US" sz="900" b="1" i="0" u="none" strike="noStrike" dirty="0">
                          <a:solidFill>
                            <a:srgbClr val="000000"/>
                          </a:solidFill>
                          <a:effectLst/>
                          <a:latin typeface="+mn-lt"/>
                          <a:ea typeface="맑은 고딕" panose="020B0503020000020004" pitchFamily="50" charset="-127"/>
                        </a:rPr>
                        <a:t>v8.5</a:t>
                      </a:r>
                    </a:p>
                  </a:txBody>
                  <a:tcPr marL="36000" marR="36000" marT="18000" marB="18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c>
                  <a:txBody>
                    <a:bodyPr/>
                    <a:lstStyle/>
                    <a:p>
                      <a:pPr algn="ctr" fontAlgn="ctr"/>
                      <a:r>
                        <a:rPr lang="en-US" sz="900" b="1" i="0" u="none" strike="noStrike" dirty="0">
                          <a:solidFill>
                            <a:srgbClr val="000000"/>
                          </a:solidFill>
                          <a:effectLst/>
                          <a:latin typeface="+mn-lt"/>
                          <a:ea typeface="맑은 고딕" panose="020B0503020000020004" pitchFamily="50" charset="-127"/>
                        </a:rPr>
                        <a:t>v8.6</a:t>
                      </a:r>
                    </a:p>
                  </a:txBody>
                  <a:tcPr marL="36000" marR="36000" marT="18000" marB="18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DEBF7"/>
                    </a:solidFill>
                  </a:tcPr>
                </a:tc>
              </a:tr>
              <a:tr h="161925">
                <a:tc>
                  <a:txBody>
                    <a:bodyPr/>
                    <a:lstStyle/>
                    <a:p>
                      <a:pPr algn="l" fontAlgn="ctr"/>
                      <a:r>
                        <a:rPr lang="en-US" sz="900" b="0" i="0" u="none" strike="noStrike" dirty="0">
                          <a:solidFill>
                            <a:srgbClr val="000000"/>
                          </a:solidFill>
                          <a:effectLst/>
                          <a:latin typeface="+mn-lt"/>
                          <a:ea typeface="맑은 고딕" panose="020B0503020000020004" pitchFamily="50" charset="-127"/>
                        </a:rPr>
                        <a:t>Windows 2000</a:t>
                      </a:r>
                    </a:p>
                  </a:txBody>
                  <a:tcPr marL="36000" marR="36000" marT="18000" marB="18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ko-KR" altLang="en-US" sz="900" b="1" i="0" u="none" strike="noStrike">
                          <a:solidFill>
                            <a:srgbClr val="000000"/>
                          </a:solidFill>
                          <a:effectLst/>
                          <a:latin typeface="+mn-lt"/>
                          <a:ea typeface="맑은 고딕" panose="020B0503020000020004" pitchFamily="50" charset="-127"/>
                        </a:rPr>
                        <a:t>　</a:t>
                      </a:r>
                    </a:p>
                  </a:txBody>
                  <a:tcPr marL="36000" marR="36000" marT="18000" marB="18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ko-KR" altLang="en-US" sz="900" b="1" i="0" u="none" strike="noStrike">
                          <a:solidFill>
                            <a:srgbClr val="000000"/>
                          </a:solidFill>
                          <a:effectLst/>
                          <a:latin typeface="+mn-lt"/>
                          <a:ea typeface="맑은 고딕" panose="020B0503020000020004" pitchFamily="50" charset="-127"/>
                        </a:rPr>
                        <a:t>　</a:t>
                      </a:r>
                    </a:p>
                  </a:txBody>
                  <a:tcPr marL="36000" marR="36000" marT="18000" marB="18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ko-KR" altLang="en-US" sz="900" b="1" i="0" u="none" strike="noStrike">
                          <a:solidFill>
                            <a:srgbClr val="000000"/>
                          </a:solidFill>
                          <a:effectLst/>
                          <a:latin typeface="+mn-lt"/>
                          <a:ea typeface="맑은 고딕" panose="020B0503020000020004" pitchFamily="50" charset="-127"/>
                        </a:rPr>
                        <a:t>　</a:t>
                      </a:r>
                    </a:p>
                  </a:txBody>
                  <a:tcPr marL="36000" marR="36000" marT="18000" marB="18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ko-KR" altLang="en-US" sz="900" b="1" i="0" u="none" strike="noStrike" dirty="0">
                          <a:solidFill>
                            <a:srgbClr val="000000"/>
                          </a:solidFill>
                          <a:effectLst/>
                          <a:latin typeface="+mn-lt"/>
                          <a:ea typeface="맑은 고딕" panose="020B0503020000020004" pitchFamily="50" charset="-127"/>
                        </a:rPr>
                        <a:t>　</a:t>
                      </a:r>
                    </a:p>
                  </a:txBody>
                  <a:tcPr marL="36000" marR="36000" marT="18000" marB="18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ko-KR" altLang="en-US" sz="900" b="1" i="0" u="none" strike="noStrike">
                          <a:solidFill>
                            <a:srgbClr val="000000"/>
                          </a:solidFill>
                          <a:effectLst/>
                          <a:latin typeface="+mn-lt"/>
                          <a:ea typeface="맑은 고딕" panose="020B0503020000020004" pitchFamily="50" charset="-127"/>
                        </a:rPr>
                        <a:t>　</a:t>
                      </a:r>
                    </a:p>
                  </a:txBody>
                  <a:tcPr marL="36000" marR="36000" marT="18000" marB="18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ko-KR" altLang="en-US" sz="900" b="1" i="0" u="none" strike="noStrike">
                          <a:solidFill>
                            <a:srgbClr val="000000"/>
                          </a:solidFill>
                          <a:effectLst/>
                          <a:latin typeface="+mn-lt"/>
                          <a:ea typeface="맑은 고딕" panose="020B0503020000020004" pitchFamily="50" charset="-127"/>
                        </a:rPr>
                        <a:t>　</a:t>
                      </a:r>
                    </a:p>
                  </a:txBody>
                  <a:tcPr marL="36000" marR="36000" marT="18000" marB="18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ko-KR" altLang="en-US" sz="900" b="1" i="0" u="none" strike="noStrike">
                          <a:solidFill>
                            <a:srgbClr val="000000"/>
                          </a:solidFill>
                          <a:effectLst/>
                          <a:latin typeface="+mn-lt"/>
                          <a:ea typeface="맑은 고딕" panose="020B0503020000020004" pitchFamily="50" charset="-127"/>
                        </a:rPr>
                        <a:t>　</a:t>
                      </a:r>
                    </a:p>
                  </a:txBody>
                  <a:tcPr marL="36000" marR="36000" marT="18000" marB="18000" anchor="ctr">
                    <a:lnL w="6350" cap="flat" cmpd="sng" algn="ctr">
                      <a:solidFill>
                        <a:srgbClr val="000000"/>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ko-KR" altLang="en-US" sz="900" b="1" i="0" u="none" strike="noStrike" dirty="0">
                          <a:solidFill>
                            <a:srgbClr val="000000"/>
                          </a:solidFill>
                          <a:effectLst/>
                          <a:latin typeface="+mn-lt"/>
                          <a:ea typeface="맑은 고딕" panose="020B0503020000020004" pitchFamily="50" charset="-127"/>
                        </a:rPr>
                        <a:t>　</a:t>
                      </a:r>
                    </a:p>
                  </a:txBody>
                  <a:tcPr marL="36000" marR="36000" marT="18000" marB="18000" anchor="ctr">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ko-KR" altLang="en-US" sz="900" b="1" i="0" u="none" strike="noStrike" dirty="0">
                          <a:solidFill>
                            <a:srgbClr val="000000"/>
                          </a:solidFill>
                          <a:effectLst/>
                          <a:latin typeface="+mn-lt"/>
                          <a:ea typeface="맑은 고딕" panose="020B0503020000020004" pitchFamily="50" charset="-127"/>
                        </a:rPr>
                        <a:t>　</a:t>
                      </a:r>
                    </a:p>
                  </a:txBody>
                  <a:tcPr marL="36000" marR="36000" marT="18000" marB="18000" anchor="ctr">
                    <a:lnL w="28575" cap="flat" cmpd="sng" algn="ctr">
                      <a:solidFill>
                        <a:schemeClr val="accent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ko-KR" altLang="en-US" sz="900" b="1" i="0" u="none" strike="noStrike">
                          <a:solidFill>
                            <a:srgbClr val="000000"/>
                          </a:solidFill>
                          <a:effectLst/>
                          <a:latin typeface="+mn-lt"/>
                          <a:ea typeface="맑은 고딕" panose="020B0503020000020004" pitchFamily="50" charset="-127"/>
                        </a:rPr>
                        <a:t>　</a:t>
                      </a:r>
                    </a:p>
                  </a:txBody>
                  <a:tcPr marL="36000" marR="36000" marT="18000" marB="18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ko-KR" altLang="en-US" sz="900" b="1" i="0" u="none" strike="noStrike">
                          <a:solidFill>
                            <a:srgbClr val="000000"/>
                          </a:solidFill>
                          <a:effectLst/>
                          <a:latin typeface="+mn-lt"/>
                          <a:ea typeface="맑은 고딕" panose="020B0503020000020004" pitchFamily="50" charset="-127"/>
                        </a:rPr>
                        <a:t>　</a:t>
                      </a:r>
                    </a:p>
                  </a:txBody>
                  <a:tcPr marL="36000" marR="36000" marT="18000" marB="18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ko-KR" altLang="en-US" sz="900" b="1" i="0" u="none" strike="noStrike">
                          <a:solidFill>
                            <a:srgbClr val="000000"/>
                          </a:solidFill>
                          <a:effectLst/>
                          <a:latin typeface="+mn-lt"/>
                          <a:ea typeface="맑은 고딕" panose="020B0503020000020004" pitchFamily="50" charset="-127"/>
                        </a:rPr>
                        <a:t>　</a:t>
                      </a:r>
                    </a:p>
                  </a:txBody>
                  <a:tcPr marL="36000" marR="36000" marT="18000" marB="18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ko-KR" altLang="en-US" sz="900" b="1" i="0" u="none" strike="noStrike">
                          <a:solidFill>
                            <a:srgbClr val="000000"/>
                          </a:solidFill>
                          <a:effectLst/>
                          <a:latin typeface="+mn-lt"/>
                          <a:ea typeface="맑은 고딕" panose="020B0503020000020004" pitchFamily="50" charset="-127"/>
                        </a:rPr>
                        <a:t>　</a:t>
                      </a:r>
                    </a:p>
                  </a:txBody>
                  <a:tcPr marL="36000" marR="36000" marT="18000" marB="18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ko-KR" altLang="en-US" sz="900" b="1" i="0" u="none" strike="noStrike">
                          <a:solidFill>
                            <a:srgbClr val="000000"/>
                          </a:solidFill>
                          <a:effectLst/>
                          <a:latin typeface="+mn-lt"/>
                          <a:ea typeface="맑은 고딕" panose="020B0503020000020004" pitchFamily="50" charset="-127"/>
                        </a:rPr>
                        <a:t>　</a:t>
                      </a:r>
                    </a:p>
                  </a:txBody>
                  <a:tcPr marL="36000" marR="36000" marT="18000" marB="18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ko-KR" altLang="en-US" sz="900" b="1" i="0" u="none" strike="noStrike">
                          <a:solidFill>
                            <a:srgbClr val="000000"/>
                          </a:solidFill>
                          <a:effectLst/>
                          <a:latin typeface="+mn-lt"/>
                          <a:ea typeface="맑은 고딕" panose="020B0503020000020004" pitchFamily="50" charset="-127"/>
                        </a:rPr>
                        <a:t>　</a:t>
                      </a:r>
                    </a:p>
                  </a:txBody>
                  <a:tcPr marL="36000" marR="36000" marT="18000" marB="18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1450">
                <a:tc>
                  <a:txBody>
                    <a:bodyPr/>
                    <a:lstStyle/>
                    <a:p>
                      <a:pPr algn="l" fontAlgn="ctr"/>
                      <a:r>
                        <a:rPr lang="en-US" sz="900" b="0" i="0" u="none" strike="noStrike">
                          <a:solidFill>
                            <a:srgbClr val="000000"/>
                          </a:solidFill>
                          <a:effectLst/>
                          <a:latin typeface="+mn-lt"/>
                          <a:ea typeface="맑은 고딕" panose="020B0503020000020004" pitchFamily="50" charset="-127"/>
                        </a:rPr>
                        <a:t>Windows XP</a:t>
                      </a:r>
                    </a:p>
                  </a:txBody>
                  <a:tcPr marL="36000" marR="36000" marT="18000" marB="18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ko-KR" altLang="en-US" sz="900" b="1" i="0" u="none" strike="noStrike" dirty="0" smtClean="0">
                          <a:solidFill>
                            <a:srgbClr val="000000"/>
                          </a:solidFill>
                          <a:effectLst/>
                          <a:latin typeface="+mn-lt"/>
                          <a:ea typeface="맑은 고딕" panose="020B0503020000020004" pitchFamily="50" charset="-127"/>
                        </a:rPr>
                        <a:t>√</a:t>
                      </a:r>
                      <a:endParaRPr lang="ko-KR" altLang="en-US" sz="900" b="1" i="0" u="none" strike="noStrike" dirty="0">
                        <a:solidFill>
                          <a:srgbClr val="000000"/>
                        </a:solidFill>
                        <a:effectLst/>
                        <a:latin typeface="+mn-lt"/>
                        <a:ea typeface="맑은 고딕" panose="020B0503020000020004" pitchFamily="50" charset="-127"/>
                      </a:endParaRPr>
                    </a:p>
                  </a:txBody>
                  <a:tcPr marL="36000" marR="36000" marT="18000" marB="18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ko-KR" altLang="en-US" sz="900" b="1" i="0" u="none" strike="noStrike" smtClean="0">
                          <a:solidFill>
                            <a:srgbClr val="000000"/>
                          </a:solidFill>
                          <a:effectLst/>
                          <a:latin typeface="+mn-lt"/>
                          <a:ea typeface="맑은 고딕" panose="020B0503020000020004" pitchFamily="50" charset="-127"/>
                        </a:rPr>
                        <a:t>√</a:t>
                      </a:r>
                      <a:endParaRPr lang="ko-KR" altLang="en-US" sz="900" b="1" i="0" u="none" strike="noStrike" dirty="0">
                        <a:solidFill>
                          <a:srgbClr val="000000"/>
                        </a:solidFill>
                        <a:effectLst/>
                        <a:latin typeface="+mn-lt"/>
                        <a:ea typeface="맑은 고딕" panose="020B0503020000020004" pitchFamily="50" charset="-127"/>
                      </a:endParaRPr>
                    </a:p>
                  </a:txBody>
                  <a:tcPr marL="36000" marR="36000" marT="18000" marB="18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ko-KR" altLang="en-US" sz="900" b="1" i="0" u="none" strike="noStrike" smtClean="0">
                          <a:solidFill>
                            <a:srgbClr val="000000"/>
                          </a:solidFill>
                          <a:effectLst/>
                          <a:latin typeface="+mn-lt"/>
                          <a:ea typeface="맑은 고딕" panose="020B0503020000020004" pitchFamily="50" charset="-127"/>
                        </a:rPr>
                        <a:t>√</a:t>
                      </a:r>
                      <a:endParaRPr lang="ko-KR" altLang="en-US" sz="900" b="1" i="0" u="none" strike="noStrike" dirty="0">
                        <a:solidFill>
                          <a:srgbClr val="000000"/>
                        </a:solidFill>
                        <a:effectLst/>
                        <a:latin typeface="+mn-lt"/>
                        <a:ea typeface="맑은 고딕" panose="020B0503020000020004" pitchFamily="50" charset="-127"/>
                      </a:endParaRPr>
                    </a:p>
                  </a:txBody>
                  <a:tcPr marL="36000" marR="36000" marT="18000" marB="18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ko-KR" altLang="en-US" sz="900" b="1" i="0" u="none" strike="noStrike">
                          <a:solidFill>
                            <a:srgbClr val="000000"/>
                          </a:solidFill>
                          <a:effectLst/>
                          <a:latin typeface="+mn-lt"/>
                          <a:ea typeface="맑은 고딕" panose="020B0503020000020004" pitchFamily="50" charset="-127"/>
                        </a:rPr>
                        <a:t>　</a:t>
                      </a:r>
                    </a:p>
                  </a:txBody>
                  <a:tcPr marL="36000" marR="36000" marT="18000" marB="18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ko-KR" altLang="en-US" sz="900" b="1" i="0" u="none" strike="noStrike">
                          <a:solidFill>
                            <a:srgbClr val="000000"/>
                          </a:solidFill>
                          <a:effectLst/>
                          <a:latin typeface="+mn-lt"/>
                          <a:ea typeface="맑은 고딕" panose="020B0503020000020004" pitchFamily="50" charset="-127"/>
                        </a:rPr>
                        <a:t>　</a:t>
                      </a:r>
                    </a:p>
                  </a:txBody>
                  <a:tcPr marL="36000" marR="36000" marT="18000" marB="18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ko-KR" altLang="en-US" sz="900" b="1" i="0" u="none" strike="noStrike">
                          <a:solidFill>
                            <a:srgbClr val="000000"/>
                          </a:solidFill>
                          <a:effectLst/>
                          <a:latin typeface="+mn-lt"/>
                          <a:ea typeface="맑은 고딕" panose="020B0503020000020004" pitchFamily="50" charset="-127"/>
                        </a:rPr>
                        <a:t>　</a:t>
                      </a:r>
                    </a:p>
                  </a:txBody>
                  <a:tcPr marL="36000" marR="36000" marT="18000" marB="18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ko-KR" altLang="en-US" sz="900" b="1" i="0" u="none" strike="noStrike">
                          <a:solidFill>
                            <a:srgbClr val="000000"/>
                          </a:solidFill>
                          <a:effectLst/>
                          <a:latin typeface="+mn-lt"/>
                          <a:ea typeface="맑은 고딕" panose="020B0503020000020004" pitchFamily="50" charset="-127"/>
                        </a:rPr>
                        <a:t>　</a:t>
                      </a:r>
                    </a:p>
                  </a:txBody>
                  <a:tcPr marL="36000" marR="36000" marT="18000" marB="18000" anchor="ctr">
                    <a:lnL w="6350" cap="flat" cmpd="sng" algn="ctr">
                      <a:solidFill>
                        <a:srgbClr val="000000"/>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ko-KR" altLang="en-US" sz="900" b="1" i="0" u="none" strike="noStrike" dirty="0">
                          <a:solidFill>
                            <a:srgbClr val="000000"/>
                          </a:solidFill>
                          <a:effectLst/>
                          <a:latin typeface="+mn-lt"/>
                          <a:ea typeface="맑은 고딕" panose="020B0503020000020004" pitchFamily="50" charset="-127"/>
                        </a:rPr>
                        <a:t>　</a:t>
                      </a:r>
                    </a:p>
                  </a:txBody>
                  <a:tcPr marL="36000" marR="36000" marT="18000" marB="18000" anchor="ctr">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ko-KR" altLang="en-US" sz="900" b="1" i="0" u="none" strike="noStrike">
                          <a:solidFill>
                            <a:srgbClr val="000000"/>
                          </a:solidFill>
                          <a:effectLst/>
                          <a:latin typeface="+mn-lt"/>
                          <a:ea typeface="맑은 고딕" panose="020B0503020000020004" pitchFamily="50" charset="-127"/>
                        </a:rPr>
                        <a:t>　</a:t>
                      </a:r>
                    </a:p>
                  </a:txBody>
                  <a:tcPr marL="36000" marR="36000" marT="18000" marB="18000" anchor="ctr">
                    <a:lnL w="28575" cap="flat" cmpd="sng" algn="ctr">
                      <a:solidFill>
                        <a:schemeClr val="accent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ko-KR" altLang="en-US" sz="900" b="1" i="0" u="none" strike="noStrike">
                          <a:solidFill>
                            <a:srgbClr val="000000"/>
                          </a:solidFill>
                          <a:effectLst/>
                          <a:latin typeface="+mn-lt"/>
                          <a:ea typeface="맑은 고딕" panose="020B0503020000020004" pitchFamily="50" charset="-127"/>
                        </a:rPr>
                        <a:t>　</a:t>
                      </a:r>
                    </a:p>
                  </a:txBody>
                  <a:tcPr marL="36000" marR="36000" marT="18000" marB="18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ko-KR" altLang="en-US" sz="900" b="1" i="0" u="none" strike="noStrike">
                          <a:solidFill>
                            <a:srgbClr val="000000"/>
                          </a:solidFill>
                          <a:effectLst/>
                          <a:latin typeface="+mn-lt"/>
                          <a:ea typeface="맑은 고딕" panose="020B0503020000020004" pitchFamily="50" charset="-127"/>
                        </a:rPr>
                        <a:t>　</a:t>
                      </a:r>
                    </a:p>
                  </a:txBody>
                  <a:tcPr marL="36000" marR="36000" marT="18000" marB="18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ko-KR" altLang="en-US" sz="900" b="1" i="0" u="none" strike="noStrike">
                          <a:solidFill>
                            <a:srgbClr val="000000"/>
                          </a:solidFill>
                          <a:effectLst/>
                          <a:latin typeface="+mn-lt"/>
                          <a:ea typeface="맑은 고딕" panose="020B0503020000020004" pitchFamily="50" charset="-127"/>
                        </a:rPr>
                        <a:t>　</a:t>
                      </a:r>
                    </a:p>
                  </a:txBody>
                  <a:tcPr marL="36000" marR="36000" marT="18000" marB="18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ko-KR" altLang="en-US" sz="900" b="1" i="0" u="none" strike="noStrike">
                          <a:solidFill>
                            <a:srgbClr val="000000"/>
                          </a:solidFill>
                          <a:effectLst/>
                          <a:latin typeface="+mn-lt"/>
                          <a:ea typeface="맑은 고딕" panose="020B0503020000020004" pitchFamily="50" charset="-127"/>
                        </a:rPr>
                        <a:t>　</a:t>
                      </a:r>
                    </a:p>
                  </a:txBody>
                  <a:tcPr marL="36000" marR="36000" marT="18000" marB="18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ko-KR" altLang="en-US" sz="900" b="1" i="0" u="none" strike="noStrike">
                          <a:solidFill>
                            <a:srgbClr val="000000"/>
                          </a:solidFill>
                          <a:effectLst/>
                          <a:latin typeface="+mn-lt"/>
                          <a:ea typeface="맑은 고딕" panose="020B0503020000020004" pitchFamily="50" charset="-127"/>
                        </a:rPr>
                        <a:t>　</a:t>
                      </a:r>
                    </a:p>
                  </a:txBody>
                  <a:tcPr marL="36000" marR="36000" marT="18000" marB="18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ko-KR" altLang="en-US" sz="900" b="1" i="0" u="none" strike="noStrike" dirty="0">
                          <a:solidFill>
                            <a:srgbClr val="000000"/>
                          </a:solidFill>
                          <a:effectLst/>
                          <a:latin typeface="+mn-lt"/>
                          <a:ea typeface="맑은 고딕" panose="020B0503020000020004" pitchFamily="50" charset="-127"/>
                        </a:rPr>
                        <a:t>　</a:t>
                      </a:r>
                    </a:p>
                  </a:txBody>
                  <a:tcPr marL="36000" marR="36000" marT="18000" marB="18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61925">
                <a:tc>
                  <a:txBody>
                    <a:bodyPr/>
                    <a:lstStyle/>
                    <a:p>
                      <a:pPr algn="l" fontAlgn="ctr"/>
                      <a:r>
                        <a:rPr lang="en-US" sz="900" b="0" i="0" u="none" strike="noStrike">
                          <a:solidFill>
                            <a:srgbClr val="000000"/>
                          </a:solidFill>
                          <a:effectLst/>
                          <a:latin typeface="+mn-lt"/>
                          <a:ea typeface="맑은 고딕" panose="020B0503020000020004" pitchFamily="50" charset="-127"/>
                        </a:rPr>
                        <a:t>Windows Vista</a:t>
                      </a:r>
                    </a:p>
                  </a:txBody>
                  <a:tcPr marL="36000" marR="36000" marT="18000" marB="18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ko-KR" altLang="en-US" sz="900" b="1" i="0" u="none" strike="noStrike">
                          <a:solidFill>
                            <a:srgbClr val="000000"/>
                          </a:solidFill>
                          <a:effectLst/>
                          <a:latin typeface="+mn-lt"/>
                          <a:ea typeface="맑은 고딕" panose="020B0503020000020004" pitchFamily="50" charset="-127"/>
                        </a:rPr>
                        <a:t>　</a:t>
                      </a:r>
                    </a:p>
                  </a:txBody>
                  <a:tcPr marL="36000" marR="36000" marT="18000" marB="18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ko-KR" altLang="en-US" sz="900" b="1" i="0" u="none" strike="noStrike" dirty="0">
                          <a:solidFill>
                            <a:srgbClr val="000000"/>
                          </a:solidFill>
                          <a:effectLst/>
                          <a:latin typeface="+mn-lt"/>
                          <a:ea typeface="맑은 고딕" panose="020B0503020000020004" pitchFamily="50" charset="-127"/>
                        </a:rPr>
                        <a:t>　</a:t>
                      </a:r>
                    </a:p>
                  </a:txBody>
                  <a:tcPr marL="36000" marR="36000" marT="18000" marB="18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ko-KR" altLang="en-US" sz="900" b="1" i="0" u="none" strike="noStrike">
                          <a:solidFill>
                            <a:srgbClr val="000000"/>
                          </a:solidFill>
                          <a:effectLst/>
                          <a:latin typeface="+mn-lt"/>
                          <a:ea typeface="맑은 고딕" panose="020B0503020000020004" pitchFamily="50" charset="-127"/>
                        </a:rPr>
                        <a:t>　</a:t>
                      </a:r>
                    </a:p>
                  </a:txBody>
                  <a:tcPr marL="36000" marR="36000" marT="18000" marB="18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ko-KR" altLang="en-US" sz="900" b="1" i="0" u="none" strike="noStrike">
                          <a:solidFill>
                            <a:srgbClr val="000000"/>
                          </a:solidFill>
                          <a:effectLst/>
                          <a:latin typeface="+mn-lt"/>
                          <a:ea typeface="맑은 고딕" panose="020B0503020000020004" pitchFamily="50" charset="-127"/>
                        </a:rPr>
                        <a:t>　</a:t>
                      </a:r>
                    </a:p>
                  </a:txBody>
                  <a:tcPr marL="36000" marR="36000" marT="18000" marB="18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ko-KR" altLang="en-US" sz="900" b="1" i="0" u="none" strike="noStrike">
                          <a:solidFill>
                            <a:srgbClr val="000000"/>
                          </a:solidFill>
                          <a:effectLst/>
                          <a:latin typeface="+mn-lt"/>
                          <a:ea typeface="맑은 고딕" panose="020B0503020000020004" pitchFamily="50" charset="-127"/>
                        </a:rPr>
                        <a:t>　</a:t>
                      </a:r>
                    </a:p>
                  </a:txBody>
                  <a:tcPr marL="36000" marR="36000" marT="18000" marB="18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ko-KR" altLang="en-US" sz="900" b="1" i="0" u="none" strike="noStrike">
                          <a:solidFill>
                            <a:srgbClr val="000000"/>
                          </a:solidFill>
                          <a:effectLst/>
                          <a:latin typeface="+mn-lt"/>
                          <a:ea typeface="맑은 고딕" panose="020B0503020000020004" pitchFamily="50" charset="-127"/>
                        </a:rPr>
                        <a:t>　</a:t>
                      </a:r>
                    </a:p>
                  </a:txBody>
                  <a:tcPr marL="36000" marR="36000" marT="18000" marB="18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ko-KR" altLang="en-US" sz="900" b="1" i="0" u="none" strike="noStrike">
                          <a:solidFill>
                            <a:srgbClr val="000000"/>
                          </a:solidFill>
                          <a:effectLst/>
                          <a:latin typeface="+mn-lt"/>
                          <a:ea typeface="맑은 고딕" panose="020B0503020000020004" pitchFamily="50" charset="-127"/>
                        </a:rPr>
                        <a:t>　</a:t>
                      </a:r>
                    </a:p>
                  </a:txBody>
                  <a:tcPr marL="36000" marR="36000" marT="18000" marB="18000" anchor="ctr">
                    <a:lnL w="6350" cap="flat" cmpd="sng" algn="ctr">
                      <a:solidFill>
                        <a:srgbClr val="000000"/>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ko-KR" altLang="en-US" sz="900" b="1" i="0" u="none" strike="noStrike" dirty="0">
                          <a:solidFill>
                            <a:srgbClr val="000000"/>
                          </a:solidFill>
                          <a:effectLst/>
                          <a:latin typeface="+mn-lt"/>
                          <a:ea typeface="맑은 고딕" panose="020B0503020000020004" pitchFamily="50" charset="-127"/>
                        </a:rPr>
                        <a:t>　</a:t>
                      </a:r>
                    </a:p>
                  </a:txBody>
                  <a:tcPr marL="36000" marR="36000" marT="18000" marB="18000" anchor="ctr">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ko-KR" altLang="en-US" sz="900" b="1" i="0" u="none" strike="noStrike">
                          <a:solidFill>
                            <a:srgbClr val="000000"/>
                          </a:solidFill>
                          <a:effectLst/>
                          <a:latin typeface="+mn-lt"/>
                          <a:ea typeface="맑은 고딕" panose="020B0503020000020004" pitchFamily="50" charset="-127"/>
                        </a:rPr>
                        <a:t>　</a:t>
                      </a:r>
                    </a:p>
                  </a:txBody>
                  <a:tcPr marL="36000" marR="36000" marT="18000" marB="18000" anchor="ctr">
                    <a:lnL w="28575" cap="flat" cmpd="sng" algn="ctr">
                      <a:solidFill>
                        <a:schemeClr val="accent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ko-KR" altLang="en-US" sz="900" b="1" i="0" u="none" strike="noStrike">
                          <a:solidFill>
                            <a:srgbClr val="000000"/>
                          </a:solidFill>
                          <a:effectLst/>
                          <a:latin typeface="+mn-lt"/>
                          <a:ea typeface="맑은 고딕" panose="020B0503020000020004" pitchFamily="50" charset="-127"/>
                        </a:rPr>
                        <a:t>　</a:t>
                      </a:r>
                    </a:p>
                  </a:txBody>
                  <a:tcPr marL="36000" marR="36000" marT="18000" marB="18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ko-KR" altLang="en-US" sz="900" b="1" i="0" u="none" strike="noStrike">
                          <a:solidFill>
                            <a:srgbClr val="000000"/>
                          </a:solidFill>
                          <a:effectLst/>
                          <a:latin typeface="+mn-lt"/>
                          <a:ea typeface="맑은 고딕" panose="020B0503020000020004" pitchFamily="50" charset="-127"/>
                        </a:rPr>
                        <a:t>　</a:t>
                      </a:r>
                    </a:p>
                  </a:txBody>
                  <a:tcPr marL="36000" marR="36000" marT="18000" marB="18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ko-KR" altLang="en-US" sz="900" b="1" i="0" u="none" strike="noStrike">
                          <a:solidFill>
                            <a:srgbClr val="000000"/>
                          </a:solidFill>
                          <a:effectLst/>
                          <a:latin typeface="+mn-lt"/>
                          <a:ea typeface="맑은 고딕" panose="020B0503020000020004" pitchFamily="50" charset="-127"/>
                        </a:rPr>
                        <a:t>　</a:t>
                      </a:r>
                    </a:p>
                  </a:txBody>
                  <a:tcPr marL="36000" marR="36000" marT="18000" marB="18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ko-KR" altLang="en-US" sz="900" b="1" i="0" u="none" strike="noStrike">
                          <a:solidFill>
                            <a:srgbClr val="000000"/>
                          </a:solidFill>
                          <a:effectLst/>
                          <a:latin typeface="+mn-lt"/>
                          <a:ea typeface="맑은 고딕" panose="020B0503020000020004" pitchFamily="50" charset="-127"/>
                        </a:rPr>
                        <a:t>　</a:t>
                      </a:r>
                    </a:p>
                  </a:txBody>
                  <a:tcPr marL="36000" marR="36000" marT="18000" marB="18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ko-KR" altLang="en-US" sz="900" b="1" i="0" u="none" strike="noStrike">
                          <a:solidFill>
                            <a:srgbClr val="000000"/>
                          </a:solidFill>
                          <a:effectLst/>
                          <a:latin typeface="+mn-lt"/>
                          <a:ea typeface="맑은 고딕" panose="020B0503020000020004" pitchFamily="50" charset="-127"/>
                        </a:rPr>
                        <a:t>　</a:t>
                      </a:r>
                    </a:p>
                  </a:txBody>
                  <a:tcPr marL="36000" marR="36000" marT="18000" marB="18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ko-KR" altLang="en-US" sz="900" b="1" i="0" u="none" strike="noStrike">
                          <a:solidFill>
                            <a:srgbClr val="000000"/>
                          </a:solidFill>
                          <a:effectLst/>
                          <a:latin typeface="+mn-lt"/>
                          <a:ea typeface="맑은 고딕" panose="020B0503020000020004" pitchFamily="50" charset="-127"/>
                        </a:rPr>
                        <a:t>　</a:t>
                      </a:r>
                    </a:p>
                  </a:txBody>
                  <a:tcPr marL="36000" marR="36000" marT="18000" marB="18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1450">
                <a:tc>
                  <a:txBody>
                    <a:bodyPr/>
                    <a:lstStyle/>
                    <a:p>
                      <a:pPr algn="l" fontAlgn="ctr"/>
                      <a:r>
                        <a:rPr lang="en-US" sz="900" b="0" i="0" u="none" strike="noStrike">
                          <a:solidFill>
                            <a:srgbClr val="000000"/>
                          </a:solidFill>
                          <a:effectLst/>
                          <a:latin typeface="+mn-lt"/>
                          <a:ea typeface="맑은 고딕" panose="020B0503020000020004" pitchFamily="50" charset="-127"/>
                        </a:rPr>
                        <a:t>Windows 7</a:t>
                      </a:r>
                    </a:p>
                  </a:txBody>
                  <a:tcPr marL="36000" marR="36000" marT="18000" marB="18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ko-KR" altLang="en-US" sz="900" b="1" i="0" u="none" strike="noStrike" smtClean="0">
                          <a:solidFill>
                            <a:srgbClr val="000000"/>
                          </a:solidFill>
                          <a:effectLst/>
                          <a:latin typeface="+mn-lt"/>
                          <a:ea typeface="맑은 고딕" panose="020B0503020000020004" pitchFamily="50" charset="-127"/>
                        </a:rPr>
                        <a:t>√</a:t>
                      </a:r>
                      <a:endParaRPr lang="ko-KR" altLang="en-US" sz="900" b="1" i="0" u="none" strike="noStrike" dirty="0">
                        <a:solidFill>
                          <a:srgbClr val="000000"/>
                        </a:solidFill>
                        <a:effectLst/>
                        <a:latin typeface="+mn-lt"/>
                        <a:ea typeface="맑은 고딕" panose="020B0503020000020004" pitchFamily="50" charset="-127"/>
                      </a:endParaRPr>
                    </a:p>
                  </a:txBody>
                  <a:tcPr marL="36000" marR="36000" marT="18000" marB="18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ctr"/>
                      <a:r>
                        <a:rPr lang="ko-KR" altLang="en-US" sz="900" b="1" i="0" u="none" strike="noStrike" smtClean="0">
                          <a:solidFill>
                            <a:srgbClr val="000000"/>
                          </a:solidFill>
                          <a:effectLst/>
                          <a:latin typeface="+mn-lt"/>
                          <a:ea typeface="맑은 고딕" panose="020B0503020000020004" pitchFamily="50" charset="-127"/>
                        </a:rPr>
                        <a:t>√</a:t>
                      </a:r>
                      <a:endParaRPr lang="ko-KR" altLang="en-US" sz="900" b="1" i="0" u="none" strike="noStrike" dirty="0">
                        <a:solidFill>
                          <a:srgbClr val="000000"/>
                        </a:solidFill>
                        <a:effectLst/>
                        <a:latin typeface="+mn-lt"/>
                        <a:ea typeface="맑은 고딕" panose="020B0503020000020004" pitchFamily="50" charset="-127"/>
                      </a:endParaRPr>
                    </a:p>
                  </a:txBody>
                  <a:tcPr marL="36000" marR="36000" marT="18000" marB="18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ko-KR" altLang="en-US" sz="900" b="1" i="0" u="none" strike="noStrike" smtClean="0">
                          <a:solidFill>
                            <a:srgbClr val="000000"/>
                          </a:solidFill>
                          <a:effectLst/>
                          <a:latin typeface="+mn-lt"/>
                          <a:ea typeface="맑은 고딕" panose="020B0503020000020004" pitchFamily="50" charset="-127"/>
                        </a:rPr>
                        <a:t>√</a:t>
                      </a:r>
                      <a:endParaRPr lang="ko-KR" altLang="en-US" sz="900" b="1" i="0" u="none" strike="noStrike" dirty="0">
                        <a:solidFill>
                          <a:srgbClr val="000000"/>
                        </a:solidFill>
                        <a:effectLst/>
                        <a:latin typeface="+mn-lt"/>
                        <a:ea typeface="맑은 고딕" panose="020B0503020000020004" pitchFamily="50" charset="-127"/>
                      </a:endParaRPr>
                    </a:p>
                  </a:txBody>
                  <a:tcPr marL="36000" marR="36000" marT="18000" marB="18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ko-KR" altLang="en-US" sz="900" b="1" i="0" u="none" strike="noStrike" dirty="0" smtClean="0">
                          <a:solidFill>
                            <a:srgbClr val="000000"/>
                          </a:solidFill>
                          <a:effectLst/>
                          <a:latin typeface="+mn-lt"/>
                          <a:ea typeface="맑은 고딕" panose="020B0503020000020004" pitchFamily="50" charset="-127"/>
                        </a:rPr>
                        <a:t>√</a:t>
                      </a:r>
                      <a:endParaRPr lang="ko-KR" altLang="en-US" sz="900" b="1" i="0" u="none" strike="noStrike" dirty="0">
                        <a:solidFill>
                          <a:srgbClr val="000000"/>
                        </a:solidFill>
                        <a:effectLst/>
                        <a:latin typeface="+mn-lt"/>
                        <a:ea typeface="맑은 고딕" panose="020B0503020000020004" pitchFamily="50" charset="-127"/>
                      </a:endParaRPr>
                    </a:p>
                  </a:txBody>
                  <a:tcPr marL="36000" marR="36000" marT="18000" marB="18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ko-KR" altLang="en-US" sz="900" b="1" i="0" u="none" strike="noStrike" smtClean="0">
                          <a:solidFill>
                            <a:srgbClr val="000000"/>
                          </a:solidFill>
                          <a:effectLst/>
                          <a:latin typeface="+mn-lt"/>
                          <a:ea typeface="맑은 고딕" panose="020B0503020000020004" pitchFamily="50" charset="-127"/>
                        </a:rPr>
                        <a:t>√</a:t>
                      </a:r>
                      <a:endParaRPr lang="ko-KR" altLang="en-US" sz="900" b="1" i="0" u="none" strike="noStrike" dirty="0">
                        <a:solidFill>
                          <a:srgbClr val="000000"/>
                        </a:solidFill>
                        <a:effectLst/>
                        <a:latin typeface="+mn-lt"/>
                        <a:ea typeface="맑은 고딕" panose="020B0503020000020004" pitchFamily="50" charset="-127"/>
                      </a:endParaRPr>
                    </a:p>
                  </a:txBody>
                  <a:tcPr marL="36000" marR="36000" marT="18000" marB="18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ko-KR" altLang="en-US" sz="900" b="1" i="0" u="none" strike="noStrike" smtClean="0">
                          <a:solidFill>
                            <a:srgbClr val="000000"/>
                          </a:solidFill>
                          <a:effectLst/>
                          <a:latin typeface="+mn-lt"/>
                          <a:ea typeface="맑은 고딕" panose="020B0503020000020004" pitchFamily="50" charset="-127"/>
                        </a:rPr>
                        <a:t>√</a:t>
                      </a:r>
                      <a:endParaRPr lang="ko-KR" altLang="en-US" sz="900" b="1" i="0" u="none" strike="noStrike" dirty="0">
                        <a:solidFill>
                          <a:srgbClr val="000000"/>
                        </a:solidFill>
                        <a:effectLst/>
                        <a:latin typeface="+mn-lt"/>
                        <a:ea typeface="맑은 고딕" panose="020B0503020000020004" pitchFamily="50" charset="-127"/>
                      </a:endParaRPr>
                    </a:p>
                  </a:txBody>
                  <a:tcPr marL="36000" marR="36000" marT="18000" marB="18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ko-KR" altLang="en-US" sz="900" b="1" i="0" u="none" strike="noStrike" smtClean="0">
                          <a:solidFill>
                            <a:srgbClr val="000000"/>
                          </a:solidFill>
                          <a:effectLst/>
                          <a:latin typeface="+mn-lt"/>
                          <a:ea typeface="맑은 고딕" panose="020B0503020000020004" pitchFamily="50" charset="-127"/>
                        </a:rPr>
                        <a:t>√</a:t>
                      </a:r>
                      <a:endParaRPr lang="ko-KR" altLang="en-US" sz="900" b="1" i="0" u="none" strike="noStrike" dirty="0">
                        <a:solidFill>
                          <a:srgbClr val="000000"/>
                        </a:solidFill>
                        <a:effectLst/>
                        <a:latin typeface="+mn-lt"/>
                        <a:ea typeface="맑은 고딕" panose="020B0503020000020004" pitchFamily="50" charset="-127"/>
                      </a:endParaRPr>
                    </a:p>
                  </a:txBody>
                  <a:tcPr marL="36000" marR="36000" marT="18000" marB="18000" anchor="ctr">
                    <a:lnL w="6350" cap="flat" cmpd="sng" algn="ctr">
                      <a:solidFill>
                        <a:srgbClr val="000000"/>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ko-KR" altLang="en-US" sz="900" b="1" i="0" u="none" strike="noStrike" dirty="0" smtClean="0">
                          <a:solidFill>
                            <a:srgbClr val="000000"/>
                          </a:solidFill>
                          <a:effectLst/>
                          <a:latin typeface="+mn-lt"/>
                          <a:ea typeface="맑은 고딕" panose="020B0503020000020004" pitchFamily="50" charset="-127"/>
                        </a:rPr>
                        <a:t>√</a:t>
                      </a:r>
                      <a:endParaRPr lang="ko-KR" altLang="en-US" sz="900" b="1" i="0" u="none" strike="noStrike" dirty="0">
                        <a:solidFill>
                          <a:srgbClr val="000000"/>
                        </a:solidFill>
                        <a:effectLst/>
                        <a:latin typeface="+mn-lt"/>
                        <a:ea typeface="맑은 고딕" panose="020B0503020000020004" pitchFamily="50" charset="-127"/>
                      </a:endParaRPr>
                    </a:p>
                  </a:txBody>
                  <a:tcPr marL="36000" marR="36000" marT="18000" marB="18000" anchor="ctr">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ko-KR" altLang="en-US" sz="900" b="1" i="0" u="none" strike="noStrike" dirty="0" smtClean="0">
                          <a:solidFill>
                            <a:srgbClr val="000000"/>
                          </a:solidFill>
                          <a:effectLst/>
                          <a:latin typeface="+mn-lt"/>
                          <a:ea typeface="맑은 고딕" panose="020B0503020000020004" pitchFamily="50" charset="-127"/>
                        </a:rPr>
                        <a:t>√</a:t>
                      </a:r>
                      <a:endParaRPr lang="ko-KR" altLang="en-US" sz="900" b="1" i="0" u="none" strike="noStrike" dirty="0">
                        <a:solidFill>
                          <a:srgbClr val="000000"/>
                        </a:solidFill>
                        <a:effectLst/>
                        <a:latin typeface="+mn-lt"/>
                        <a:ea typeface="맑은 고딕" panose="020B0503020000020004" pitchFamily="50" charset="-127"/>
                      </a:endParaRPr>
                    </a:p>
                  </a:txBody>
                  <a:tcPr marL="36000" marR="36000" marT="18000" marB="18000" anchor="ctr">
                    <a:lnL w="28575" cap="flat" cmpd="sng" algn="ctr">
                      <a:solidFill>
                        <a:schemeClr val="accent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ko-KR" altLang="en-US" sz="900" b="1" i="0" u="none" strike="noStrike" dirty="0" smtClean="0">
                          <a:solidFill>
                            <a:srgbClr val="000000"/>
                          </a:solidFill>
                          <a:effectLst/>
                          <a:latin typeface="+mn-lt"/>
                          <a:ea typeface="맑은 고딕" panose="020B0503020000020004" pitchFamily="50" charset="-127"/>
                        </a:rPr>
                        <a:t>√</a:t>
                      </a:r>
                      <a:endParaRPr lang="ko-KR" altLang="en-US" sz="900" b="1" i="0" u="none" strike="noStrike" dirty="0">
                        <a:solidFill>
                          <a:srgbClr val="000000"/>
                        </a:solidFill>
                        <a:effectLst/>
                        <a:latin typeface="+mn-lt"/>
                        <a:ea typeface="맑은 고딕" panose="020B0503020000020004" pitchFamily="50" charset="-127"/>
                      </a:endParaRPr>
                    </a:p>
                  </a:txBody>
                  <a:tcPr marL="36000" marR="36000" marT="18000" marB="18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ko-KR" altLang="en-US" sz="900" b="1" i="0" u="none" strike="noStrike" smtClean="0">
                          <a:solidFill>
                            <a:srgbClr val="000000"/>
                          </a:solidFill>
                          <a:effectLst/>
                          <a:latin typeface="+mn-lt"/>
                          <a:ea typeface="맑은 고딕" panose="020B0503020000020004" pitchFamily="50" charset="-127"/>
                        </a:rPr>
                        <a:t>√</a:t>
                      </a:r>
                      <a:endParaRPr lang="ko-KR" altLang="en-US" sz="900" b="1" i="0" u="none" strike="noStrike" dirty="0">
                        <a:solidFill>
                          <a:srgbClr val="000000"/>
                        </a:solidFill>
                        <a:effectLst/>
                        <a:latin typeface="+mn-lt"/>
                        <a:ea typeface="맑은 고딕" panose="020B0503020000020004" pitchFamily="50" charset="-127"/>
                      </a:endParaRPr>
                    </a:p>
                  </a:txBody>
                  <a:tcPr marL="36000" marR="36000" marT="18000" marB="18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ko-KR" altLang="en-US" sz="900" b="1" i="0" u="none" strike="noStrike" smtClean="0">
                          <a:solidFill>
                            <a:srgbClr val="000000"/>
                          </a:solidFill>
                          <a:effectLst/>
                          <a:latin typeface="+mn-lt"/>
                          <a:ea typeface="맑은 고딕" panose="020B0503020000020004" pitchFamily="50" charset="-127"/>
                        </a:rPr>
                        <a:t>√</a:t>
                      </a:r>
                      <a:endParaRPr lang="ko-KR" altLang="en-US" sz="900" b="1" i="0" u="none" strike="noStrike" dirty="0">
                        <a:solidFill>
                          <a:srgbClr val="000000"/>
                        </a:solidFill>
                        <a:effectLst/>
                        <a:latin typeface="+mn-lt"/>
                        <a:ea typeface="맑은 고딕" panose="020B0503020000020004" pitchFamily="50" charset="-127"/>
                      </a:endParaRPr>
                    </a:p>
                  </a:txBody>
                  <a:tcPr marL="36000" marR="36000" marT="18000" marB="18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ko-KR" altLang="en-US" sz="900" b="1" i="0" u="none" strike="noStrike" smtClean="0">
                          <a:solidFill>
                            <a:srgbClr val="000000"/>
                          </a:solidFill>
                          <a:effectLst/>
                          <a:latin typeface="+mn-lt"/>
                          <a:ea typeface="맑은 고딕" panose="020B0503020000020004" pitchFamily="50" charset="-127"/>
                        </a:rPr>
                        <a:t>√</a:t>
                      </a:r>
                      <a:endParaRPr lang="ko-KR" altLang="en-US" sz="900" b="1" i="0" u="none" strike="noStrike" dirty="0">
                        <a:solidFill>
                          <a:srgbClr val="000000"/>
                        </a:solidFill>
                        <a:effectLst/>
                        <a:latin typeface="+mn-lt"/>
                        <a:ea typeface="맑은 고딕" panose="020B0503020000020004" pitchFamily="50" charset="-127"/>
                      </a:endParaRPr>
                    </a:p>
                  </a:txBody>
                  <a:tcPr marL="36000" marR="36000" marT="18000" marB="18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ko-KR" altLang="en-US" sz="900" b="1" i="0" u="none" strike="noStrike" dirty="0" smtClean="0">
                          <a:solidFill>
                            <a:srgbClr val="000000"/>
                          </a:solidFill>
                          <a:effectLst/>
                          <a:latin typeface="+mn-lt"/>
                          <a:ea typeface="맑은 고딕" panose="020B0503020000020004" pitchFamily="50" charset="-127"/>
                        </a:rPr>
                        <a:t>√</a:t>
                      </a:r>
                      <a:endParaRPr lang="ko-KR" altLang="en-US" sz="900" b="1" i="0" u="none" strike="noStrike" dirty="0">
                        <a:solidFill>
                          <a:srgbClr val="000000"/>
                        </a:solidFill>
                        <a:effectLst/>
                        <a:latin typeface="+mn-lt"/>
                        <a:ea typeface="맑은 고딕" panose="020B0503020000020004" pitchFamily="50" charset="-127"/>
                      </a:endParaRPr>
                    </a:p>
                  </a:txBody>
                  <a:tcPr marL="36000" marR="36000" marT="18000" marB="18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ko-KR" altLang="en-US" sz="900" b="1" i="0" u="none" strike="noStrike">
                          <a:solidFill>
                            <a:srgbClr val="000000"/>
                          </a:solidFill>
                          <a:effectLst/>
                          <a:latin typeface="+mn-lt"/>
                          <a:ea typeface="맑은 고딕" panose="020B0503020000020004" pitchFamily="50" charset="-127"/>
                        </a:rPr>
                        <a:t>　</a:t>
                      </a:r>
                    </a:p>
                  </a:txBody>
                  <a:tcPr marL="36000" marR="36000" marT="18000" marB="18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r>
              <a:tr h="171450">
                <a:tc>
                  <a:txBody>
                    <a:bodyPr/>
                    <a:lstStyle/>
                    <a:p>
                      <a:pPr algn="l" fontAlgn="ctr"/>
                      <a:r>
                        <a:rPr lang="en-US" sz="900" b="0" i="0" u="none" strike="noStrike">
                          <a:solidFill>
                            <a:srgbClr val="000000"/>
                          </a:solidFill>
                          <a:effectLst/>
                          <a:latin typeface="+mn-lt"/>
                          <a:ea typeface="맑은 고딕" panose="020B0503020000020004" pitchFamily="50" charset="-127"/>
                        </a:rPr>
                        <a:t>Windows 8</a:t>
                      </a:r>
                    </a:p>
                  </a:txBody>
                  <a:tcPr marL="36000" marR="36000" marT="18000" marB="18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ko-KR" altLang="en-US" sz="900" b="1" i="0" u="none" strike="noStrike">
                          <a:solidFill>
                            <a:srgbClr val="000000"/>
                          </a:solidFill>
                          <a:effectLst/>
                          <a:latin typeface="+mn-lt"/>
                          <a:ea typeface="맑은 고딕" panose="020B0503020000020004" pitchFamily="50" charset="-127"/>
                        </a:rPr>
                        <a:t>　</a:t>
                      </a:r>
                    </a:p>
                  </a:txBody>
                  <a:tcPr marL="36000" marR="36000" marT="18000" marB="18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ko-KR" altLang="en-US" sz="900" b="1" i="0" u="none" strike="noStrike">
                          <a:solidFill>
                            <a:srgbClr val="000000"/>
                          </a:solidFill>
                          <a:effectLst/>
                          <a:latin typeface="+mn-lt"/>
                          <a:ea typeface="맑은 고딕" panose="020B0503020000020004" pitchFamily="50" charset="-127"/>
                        </a:rPr>
                        <a:t>　</a:t>
                      </a:r>
                    </a:p>
                  </a:txBody>
                  <a:tcPr marL="36000" marR="36000" marT="18000" marB="18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ko-KR" altLang="en-US" sz="900" b="1" i="0" u="none" strike="noStrike">
                          <a:solidFill>
                            <a:srgbClr val="000000"/>
                          </a:solidFill>
                          <a:effectLst/>
                          <a:latin typeface="+mn-lt"/>
                          <a:ea typeface="맑은 고딕" panose="020B0503020000020004" pitchFamily="50" charset="-127"/>
                        </a:rPr>
                        <a:t>　</a:t>
                      </a:r>
                    </a:p>
                  </a:txBody>
                  <a:tcPr marL="36000" marR="36000" marT="18000" marB="18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ko-KR" altLang="en-US" sz="900" b="1" i="0" u="none" strike="noStrike">
                          <a:solidFill>
                            <a:srgbClr val="000000"/>
                          </a:solidFill>
                          <a:effectLst/>
                          <a:latin typeface="+mn-lt"/>
                          <a:ea typeface="맑은 고딕" panose="020B0503020000020004" pitchFamily="50" charset="-127"/>
                        </a:rPr>
                        <a:t>　</a:t>
                      </a:r>
                    </a:p>
                  </a:txBody>
                  <a:tcPr marL="36000" marR="36000" marT="18000" marB="18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ko-KR" altLang="en-US" sz="900" b="1" i="0" u="none" strike="noStrike" dirty="0">
                          <a:solidFill>
                            <a:srgbClr val="000000"/>
                          </a:solidFill>
                          <a:effectLst/>
                          <a:latin typeface="+mn-lt"/>
                          <a:ea typeface="맑은 고딕" panose="020B0503020000020004" pitchFamily="50" charset="-127"/>
                        </a:rPr>
                        <a:t>　</a:t>
                      </a:r>
                    </a:p>
                  </a:txBody>
                  <a:tcPr marL="36000" marR="36000" marT="18000" marB="18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ko-KR" altLang="en-US" sz="900" b="1" i="0" u="none" strike="noStrike">
                          <a:solidFill>
                            <a:srgbClr val="000000"/>
                          </a:solidFill>
                          <a:effectLst/>
                          <a:latin typeface="+mn-lt"/>
                          <a:ea typeface="맑은 고딕" panose="020B0503020000020004" pitchFamily="50" charset="-127"/>
                        </a:rPr>
                        <a:t>　</a:t>
                      </a:r>
                    </a:p>
                  </a:txBody>
                  <a:tcPr marL="36000" marR="36000" marT="18000" marB="18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ko-KR" altLang="en-US" sz="900" b="1" i="0" u="none" strike="noStrike">
                          <a:solidFill>
                            <a:srgbClr val="000000"/>
                          </a:solidFill>
                          <a:effectLst/>
                          <a:latin typeface="+mn-lt"/>
                          <a:ea typeface="맑은 고딕" panose="020B0503020000020004" pitchFamily="50" charset="-127"/>
                        </a:rPr>
                        <a:t>　</a:t>
                      </a:r>
                    </a:p>
                  </a:txBody>
                  <a:tcPr marL="36000" marR="36000" marT="18000" marB="18000" anchor="ctr">
                    <a:lnL w="6350" cap="flat" cmpd="sng" algn="ctr">
                      <a:solidFill>
                        <a:srgbClr val="000000"/>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ko-KR" altLang="en-US" sz="900" b="1" i="0" u="none" strike="noStrike" dirty="0" smtClean="0">
                          <a:solidFill>
                            <a:srgbClr val="000000"/>
                          </a:solidFill>
                          <a:effectLst/>
                          <a:latin typeface="+mn-lt"/>
                          <a:ea typeface="맑은 고딕" panose="020B0503020000020004" pitchFamily="50" charset="-127"/>
                        </a:rPr>
                        <a:t>√</a:t>
                      </a:r>
                      <a:endParaRPr lang="ko-KR" altLang="en-US" sz="900" b="1" i="0" u="none" strike="noStrike" dirty="0">
                        <a:solidFill>
                          <a:srgbClr val="000000"/>
                        </a:solidFill>
                        <a:effectLst/>
                        <a:latin typeface="+mn-lt"/>
                        <a:ea typeface="맑은 고딕" panose="020B0503020000020004" pitchFamily="50" charset="-127"/>
                      </a:endParaRPr>
                    </a:p>
                  </a:txBody>
                  <a:tcPr marL="36000" marR="36000" marT="18000" marB="18000" anchor="ctr">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ctr"/>
                      <a:r>
                        <a:rPr lang="ko-KR" altLang="en-US" sz="900" b="1" i="0" u="none" strike="noStrike" dirty="0">
                          <a:solidFill>
                            <a:srgbClr val="000000"/>
                          </a:solidFill>
                          <a:effectLst/>
                          <a:latin typeface="+mn-lt"/>
                          <a:ea typeface="맑은 고딕" panose="020B0503020000020004" pitchFamily="50" charset="-127"/>
                        </a:rPr>
                        <a:t>　</a:t>
                      </a:r>
                    </a:p>
                  </a:txBody>
                  <a:tcPr marL="36000" marR="36000" marT="18000" marB="18000" anchor="ctr">
                    <a:lnL w="28575" cap="flat" cmpd="sng" algn="ctr">
                      <a:solidFill>
                        <a:schemeClr val="accent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ko-KR" altLang="en-US" sz="900" b="1" i="0" u="none" strike="noStrike">
                          <a:solidFill>
                            <a:srgbClr val="000000"/>
                          </a:solidFill>
                          <a:effectLst/>
                          <a:latin typeface="+mn-lt"/>
                          <a:ea typeface="맑은 고딕" panose="020B0503020000020004" pitchFamily="50" charset="-127"/>
                        </a:rPr>
                        <a:t>　</a:t>
                      </a:r>
                    </a:p>
                  </a:txBody>
                  <a:tcPr marL="36000" marR="36000" marT="18000" marB="18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ko-KR" altLang="en-US" sz="900" b="1" i="0" u="none" strike="noStrike">
                          <a:solidFill>
                            <a:srgbClr val="000000"/>
                          </a:solidFill>
                          <a:effectLst/>
                          <a:latin typeface="+mn-lt"/>
                          <a:ea typeface="맑은 고딕" panose="020B0503020000020004" pitchFamily="50" charset="-127"/>
                        </a:rPr>
                        <a:t>　</a:t>
                      </a:r>
                    </a:p>
                  </a:txBody>
                  <a:tcPr marL="36000" marR="36000" marT="18000" marB="18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ko-KR" altLang="en-US" sz="900" b="1" i="0" u="none" strike="noStrike">
                          <a:solidFill>
                            <a:srgbClr val="000000"/>
                          </a:solidFill>
                          <a:effectLst/>
                          <a:latin typeface="+mn-lt"/>
                          <a:ea typeface="맑은 고딕" panose="020B0503020000020004" pitchFamily="50" charset="-127"/>
                        </a:rPr>
                        <a:t>　</a:t>
                      </a:r>
                    </a:p>
                  </a:txBody>
                  <a:tcPr marL="36000" marR="36000" marT="18000" marB="18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ko-KR" altLang="en-US" sz="900" b="1" i="0" u="none" strike="noStrike">
                          <a:solidFill>
                            <a:srgbClr val="000000"/>
                          </a:solidFill>
                          <a:effectLst/>
                          <a:latin typeface="+mn-lt"/>
                          <a:ea typeface="맑은 고딕" panose="020B0503020000020004" pitchFamily="50" charset="-127"/>
                        </a:rPr>
                        <a:t>　</a:t>
                      </a:r>
                    </a:p>
                  </a:txBody>
                  <a:tcPr marL="36000" marR="36000" marT="18000" marB="18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ko-KR" altLang="en-US" sz="900" b="1" i="0" u="none" strike="noStrike">
                          <a:solidFill>
                            <a:srgbClr val="000000"/>
                          </a:solidFill>
                          <a:effectLst/>
                          <a:latin typeface="+mn-lt"/>
                          <a:ea typeface="맑은 고딕" panose="020B0503020000020004" pitchFamily="50" charset="-127"/>
                        </a:rPr>
                        <a:t>　</a:t>
                      </a:r>
                    </a:p>
                  </a:txBody>
                  <a:tcPr marL="36000" marR="36000" marT="18000" marB="18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ko-KR" altLang="en-US" sz="900" b="1" i="0" u="none" strike="noStrike">
                          <a:solidFill>
                            <a:srgbClr val="000000"/>
                          </a:solidFill>
                          <a:effectLst/>
                          <a:latin typeface="+mn-lt"/>
                          <a:ea typeface="맑은 고딕" panose="020B0503020000020004" pitchFamily="50" charset="-127"/>
                        </a:rPr>
                        <a:t>　</a:t>
                      </a:r>
                    </a:p>
                  </a:txBody>
                  <a:tcPr marL="36000" marR="36000" marT="18000" marB="18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1450">
                <a:tc>
                  <a:txBody>
                    <a:bodyPr/>
                    <a:lstStyle/>
                    <a:p>
                      <a:pPr algn="l" fontAlgn="ctr"/>
                      <a:r>
                        <a:rPr lang="en-US" sz="900" b="0" i="0" u="none" strike="noStrike">
                          <a:solidFill>
                            <a:srgbClr val="000000"/>
                          </a:solidFill>
                          <a:effectLst/>
                          <a:latin typeface="+mn-lt"/>
                          <a:ea typeface="맑은 고딕" panose="020B0503020000020004" pitchFamily="50" charset="-127"/>
                        </a:rPr>
                        <a:t>Windows 8.1 (w/ IE11)</a:t>
                      </a:r>
                    </a:p>
                  </a:txBody>
                  <a:tcPr marL="36000" marR="36000" marT="18000" marB="18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ko-KR" altLang="en-US" sz="900" b="1" i="0" u="none" strike="noStrike">
                          <a:solidFill>
                            <a:srgbClr val="000000"/>
                          </a:solidFill>
                          <a:effectLst/>
                          <a:latin typeface="+mn-lt"/>
                          <a:ea typeface="맑은 고딕" panose="020B0503020000020004" pitchFamily="50" charset="-127"/>
                        </a:rPr>
                        <a:t>　</a:t>
                      </a:r>
                    </a:p>
                  </a:txBody>
                  <a:tcPr marL="36000" marR="36000" marT="18000" marB="18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ko-KR" altLang="en-US" sz="900" b="1" i="0" u="none" strike="noStrike">
                          <a:solidFill>
                            <a:srgbClr val="000000"/>
                          </a:solidFill>
                          <a:effectLst/>
                          <a:latin typeface="+mn-lt"/>
                          <a:ea typeface="맑은 고딕" panose="020B0503020000020004" pitchFamily="50" charset="-127"/>
                        </a:rPr>
                        <a:t>　</a:t>
                      </a:r>
                    </a:p>
                  </a:txBody>
                  <a:tcPr marL="36000" marR="36000" marT="18000" marB="18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ko-KR" altLang="en-US" sz="900" b="1" i="0" u="none" strike="noStrike">
                          <a:solidFill>
                            <a:srgbClr val="000000"/>
                          </a:solidFill>
                          <a:effectLst/>
                          <a:latin typeface="+mn-lt"/>
                          <a:ea typeface="맑은 고딕" panose="020B0503020000020004" pitchFamily="50" charset="-127"/>
                        </a:rPr>
                        <a:t>　</a:t>
                      </a:r>
                    </a:p>
                  </a:txBody>
                  <a:tcPr marL="36000" marR="36000" marT="18000" marB="18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ko-KR" altLang="en-US" sz="900" b="1" i="0" u="none" strike="noStrike">
                          <a:solidFill>
                            <a:srgbClr val="000000"/>
                          </a:solidFill>
                          <a:effectLst/>
                          <a:latin typeface="+mn-lt"/>
                          <a:ea typeface="맑은 고딕" panose="020B0503020000020004" pitchFamily="50" charset="-127"/>
                        </a:rPr>
                        <a:t>　</a:t>
                      </a:r>
                    </a:p>
                  </a:txBody>
                  <a:tcPr marL="36000" marR="36000" marT="18000" marB="18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ko-KR" altLang="en-US" sz="900" b="1" i="0" u="none" strike="noStrike">
                          <a:solidFill>
                            <a:srgbClr val="000000"/>
                          </a:solidFill>
                          <a:effectLst/>
                          <a:latin typeface="+mn-lt"/>
                          <a:ea typeface="맑은 고딕" panose="020B0503020000020004" pitchFamily="50" charset="-127"/>
                        </a:rPr>
                        <a:t>　</a:t>
                      </a:r>
                    </a:p>
                  </a:txBody>
                  <a:tcPr marL="36000" marR="36000" marT="18000" marB="18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ko-KR" altLang="en-US" sz="900" b="1" i="0" u="none" strike="noStrike">
                          <a:solidFill>
                            <a:srgbClr val="000000"/>
                          </a:solidFill>
                          <a:effectLst/>
                          <a:latin typeface="+mn-lt"/>
                          <a:ea typeface="맑은 고딕" panose="020B0503020000020004" pitchFamily="50" charset="-127"/>
                        </a:rPr>
                        <a:t>　</a:t>
                      </a:r>
                    </a:p>
                  </a:txBody>
                  <a:tcPr marL="36000" marR="36000" marT="18000" marB="18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ko-KR" altLang="en-US" sz="900" b="1" i="0" u="none" strike="noStrike" dirty="0">
                          <a:solidFill>
                            <a:srgbClr val="000000"/>
                          </a:solidFill>
                          <a:effectLst/>
                          <a:latin typeface="+mn-lt"/>
                          <a:ea typeface="맑은 고딕" panose="020B0503020000020004" pitchFamily="50" charset="-127"/>
                        </a:rPr>
                        <a:t>　</a:t>
                      </a:r>
                    </a:p>
                  </a:txBody>
                  <a:tcPr marL="36000" marR="36000" marT="18000" marB="18000" anchor="ctr">
                    <a:lnL w="6350" cap="flat" cmpd="sng" algn="ctr">
                      <a:solidFill>
                        <a:srgbClr val="000000"/>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ko-KR" altLang="en-US" sz="900" b="1" i="0" u="none" strike="noStrike" dirty="0">
                          <a:solidFill>
                            <a:srgbClr val="000000"/>
                          </a:solidFill>
                          <a:effectLst/>
                          <a:latin typeface="+mn-lt"/>
                          <a:ea typeface="맑은 고딕" panose="020B0503020000020004" pitchFamily="50" charset="-127"/>
                        </a:rPr>
                        <a:t>　</a:t>
                      </a:r>
                    </a:p>
                  </a:txBody>
                  <a:tcPr marL="36000" marR="36000" marT="18000" marB="18000" anchor="ctr">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ko-KR" altLang="en-US" sz="900" b="1" i="0" u="none" strike="noStrike" dirty="0" smtClean="0">
                          <a:solidFill>
                            <a:srgbClr val="000000"/>
                          </a:solidFill>
                          <a:effectLst/>
                          <a:latin typeface="+mn-lt"/>
                          <a:ea typeface="맑은 고딕" panose="020B0503020000020004" pitchFamily="50" charset="-127"/>
                        </a:rPr>
                        <a:t>√</a:t>
                      </a:r>
                      <a:endParaRPr lang="ko-KR" altLang="en-US" sz="900" b="1" i="0" u="none" strike="noStrike" dirty="0">
                        <a:solidFill>
                          <a:srgbClr val="000000"/>
                        </a:solidFill>
                        <a:effectLst/>
                        <a:latin typeface="+mn-lt"/>
                        <a:ea typeface="맑은 고딕" panose="020B0503020000020004" pitchFamily="50" charset="-127"/>
                      </a:endParaRPr>
                    </a:p>
                  </a:txBody>
                  <a:tcPr marL="36000" marR="36000" marT="18000" marB="18000" anchor="ctr">
                    <a:lnL w="28575" cap="flat" cmpd="sng" algn="ctr">
                      <a:solidFill>
                        <a:schemeClr val="accent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ctr"/>
                      <a:r>
                        <a:rPr lang="ko-KR" altLang="en-US" sz="900" b="1" i="0" u="none" strike="noStrike" smtClean="0">
                          <a:solidFill>
                            <a:srgbClr val="000000"/>
                          </a:solidFill>
                          <a:effectLst/>
                          <a:latin typeface="+mn-lt"/>
                          <a:ea typeface="맑은 고딕" panose="020B0503020000020004" pitchFamily="50" charset="-127"/>
                        </a:rPr>
                        <a:t>√</a:t>
                      </a:r>
                      <a:endParaRPr lang="ko-KR" altLang="en-US" sz="900" b="1" i="0" u="none" strike="noStrike" dirty="0">
                        <a:solidFill>
                          <a:srgbClr val="000000"/>
                        </a:solidFill>
                        <a:effectLst/>
                        <a:latin typeface="+mn-lt"/>
                        <a:ea typeface="맑은 고딕" panose="020B0503020000020004" pitchFamily="50" charset="-127"/>
                      </a:endParaRPr>
                    </a:p>
                  </a:txBody>
                  <a:tcPr marL="36000" marR="36000" marT="18000" marB="18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ko-KR" altLang="en-US" sz="900" b="1" i="0" u="none" strike="noStrike" smtClean="0">
                          <a:solidFill>
                            <a:srgbClr val="000000"/>
                          </a:solidFill>
                          <a:effectLst/>
                          <a:latin typeface="+mn-lt"/>
                          <a:ea typeface="맑은 고딕" panose="020B0503020000020004" pitchFamily="50" charset="-127"/>
                        </a:rPr>
                        <a:t>√</a:t>
                      </a:r>
                      <a:endParaRPr lang="ko-KR" altLang="en-US" sz="900" b="1" i="0" u="none" strike="noStrike" dirty="0">
                        <a:solidFill>
                          <a:srgbClr val="000000"/>
                        </a:solidFill>
                        <a:effectLst/>
                        <a:latin typeface="+mn-lt"/>
                        <a:ea typeface="맑은 고딕" panose="020B0503020000020004" pitchFamily="50" charset="-127"/>
                      </a:endParaRPr>
                    </a:p>
                  </a:txBody>
                  <a:tcPr marL="36000" marR="36000" marT="18000" marB="18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ko-KR" altLang="en-US" sz="900" b="1" i="0" u="none" strike="noStrike" smtClean="0">
                          <a:solidFill>
                            <a:srgbClr val="000000"/>
                          </a:solidFill>
                          <a:effectLst/>
                          <a:latin typeface="+mn-lt"/>
                          <a:ea typeface="맑은 고딕" panose="020B0503020000020004" pitchFamily="50" charset="-127"/>
                        </a:rPr>
                        <a:t>√</a:t>
                      </a:r>
                      <a:endParaRPr lang="ko-KR" altLang="en-US" sz="900" b="1" i="0" u="none" strike="noStrike" dirty="0">
                        <a:solidFill>
                          <a:srgbClr val="000000"/>
                        </a:solidFill>
                        <a:effectLst/>
                        <a:latin typeface="+mn-lt"/>
                        <a:ea typeface="맑은 고딕" panose="020B0503020000020004" pitchFamily="50" charset="-127"/>
                      </a:endParaRPr>
                    </a:p>
                  </a:txBody>
                  <a:tcPr marL="36000" marR="36000" marT="18000" marB="18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ko-KR" altLang="en-US" sz="900" b="1" i="0" u="none" strike="noStrike" smtClean="0">
                          <a:solidFill>
                            <a:srgbClr val="000000"/>
                          </a:solidFill>
                          <a:effectLst/>
                          <a:latin typeface="+mn-lt"/>
                          <a:ea typeface="맑은 고딕" panose="020B0503020000020004" pitchFamily="50" charset="-127"/>
                        </a:rPr>
                        <a:t>√</a:t>
                      </a:r>
                      <a:endParaRPr lang="ko-KR" altLang="en-US" sz="900" b="1" i="0" u="none" strike="noStrike" dirty="0">
                        <a:solidFill>
                          <a:srgbClr val="000000"/>
                        </a:solidFill>
                        <a:effectLst/>
                        <a:latin typeface="+mn-lt"/>
                        <a:ea typeface="맑은 고딕" panose="020B0503020000020004" pitchFamily="50" charset="-127"/>
                      </a:endParaRPr>
                    </a:p>
                  </a:txBody>
                  <a:tcPr marL="36000" marR="36000" marT="18000" marB="18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ko-KR" altLang="en-US" sz="900" b="1" i="0" u="none" strike="noStrike" smtClean="0">
                          <a:solidFill>
                            <a:srgbClr val="000000"/>
                          </a:solidFill>
                          <a:effectLst/>
                          <a:latin typeface="+mn-lt"/>
                          <a:ea typeface="맑은 고딕" panose="020B0503020000020004" pitchFamily="50" charset="-127"/>
                        </a:rPr>
                        <a:t>√</a:t>
                      </a:r>
                      <a:endParaRPr lang="ko-KR" altLang="en-US" sz="900" b="1" i="0" u="none" strike="noStrike" dirty="0">
                        <a:solidFill>
                          <a:srgbClr val="000000"/>
                        </a:solidFill>
                        <a:effectLst/>
                        <a:latin typeface="+mn-lt"/>
                        <a:ea typeface="맑은 고딕" panose="020B0503020000020004" pitchFamily="50" charset="-127"/>
                      </a:endParaRPr>
                    </a:p>
                  </a:txBody>
                  <a:tcPr marL="36000" marR="36000" marT="18000" marB="18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ko-KR" altLang="en-US" sz="900" b="1" i="0" u="none" strike="noStrike" smtClean="0">
                          <a:solidFill>
                            <a:srgbClr val="000000"/>
                          </a:solidFill>
                          <a:effectLst/>
                          <a:latin typeface="+mn-lt"/>
                          <a:ea typeface="맑은 고딕" panose="020B0503020000020004" pitchFamily="50" charset="-127"/>
                        </a:rPr>
                        <a:t>√</a:t>
                      </a:r>
                      <a:endParaRPr lang="ko-KR" altLang="en-US" sz="900" b="1" i="0" u="none" strike="noStrike" dirty="0">
                        <a:solidFill>
                          <a:srgbClr val="000000"/>
                        </a:solidFill>
                        <a:effectLst/>
                        <a:latin typeface="+mn-lt"/>
                        <a:ea typeface="맑은 고딕" panose="020B0503020000020004" pitchFamily="50" charset="-127"/>
                      </a:endParaRPr>
                    </a:p>
                  </a:txBody>
                  <a:tcPr marL="36000" marR="36000" marT="18000" marB="18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1450">
                <a:tc>
                  <a:txBody>
                    <a:bodyPr/>
                    <a:lstStyle/>
                    <a:p>
                      <a:pPr algn="l" fontAlgn="ctr"/>
                      <a:r>
                        <a:rPr lang="en-US" sz="900" b="0" i="0" u="none" strike="noStrike" dirty="0">
                          <a:solidFill>
                            <a:srgbClr val="000000"/>
                          </a:solidFill>
                          <a:effectLst/>
                          <a:latin typeface="+mn-lt"/>
                          <a:ea typeface="맑은 고딕" panose="020B0503020000020004" pitchFamily="50" charset="-127"/>
                        </a:rPr>
                        <a:t>Windows 10 (w/ IE11)</a:t>
                      </a:r>
                    </a:p>
                  </a:txBody>
                  <a:tcPr marL="36000" marR="36000" marT="18000" marB="18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ko-KR" altLang="en-US" sz="900" b="1" i="0" u="none" strike="noStrike">
                          <a:solidFill>
                            <a:srgbClr val="000000"/>
                          </a:solidFill>
                          <a:effectLst/>
                          <a:latin typeface="+mn-lt"/>
                          <a:ea typeface="맑은 고딕" panose="020B0503020000020004" pitchFamily="50" charset="-127"/>
                        </a:rPr>
                        <a:t>　</a:t>
                      </a:r>
                    </a:p>
                  </a:txBody>
                  <a:tcPr marL="36000" marR="36000" marT="18000" marB="18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ko-KR" altLang="en-US" sz="900" b="1" i="0" u="none" strike="noStrike">
                          <a:solidFill>
                            <a:srgbClr val="000000"/>
                          </a:solidFill>
                          <a:effectLst/>
                          <a:latin typeface="+mn-lt"/>
                          <a:ea typeface="맑은 고딕" panose="020B0503020000020004" pitchFamily="50" charset="-127"/>
                        </a:rPr>
                        <a:t>　</a:t>
                      </a:r>
                    </a:p>
                  </a:txBody>
                  <a:tcPr marL="36000" marR="36000" marT="18000" marB="18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ko-KR" altLang="en-US" sz="900" b="1" i="0" u="none" strike="noStrike">
                          <a:solidFill>
                            <a:srgbClr val="000000"/>
                          </a:solidFill>
                          <a:effectLst/>
                          <a:latin typeface="+mn-lt"/>
                          <a:ea typeface="맑은 고딕" panose="020B0503020000020004" pitchFamily="50" charset="-127"/>
                        </a:rPr>
                        <a:t>　</a:t>
                      </a:r>
                    </a:p>
                  </a:txBody>
                  <a:tcPr marL="36000" marR="36000" marT="18000" marB="18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ko-KR" altLang="en-US" sz="900" b="1" i="0" u="none" strike="noStrike">
                          <a:solidFill>
                            <a:srgbClr val="000000"/>
                          </a:solidFill>
                          <a:effectLst/>
                          <a:latin typeface="+mn-lt"/>
                          <a:ea typeface="맑은 고딕" panose="020B0503020000020004" pitchFamily="50" charset="-127"/>
                        </a:rPr>
                        <a:t>　</a:t>
                      </a:r>
                    </a:p>
                  </a:txBody>
                  <a:tcPr marL="36000" marR="36000" marT="18000" marB="18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ko-KR" altLang="en-US" sz="900" b="1" i="0" u="none" strike="noStrike">
                          <a:solidFill>
                            <a:srgbClr val="000000"/>
                          </a:solidFill>
                          <a:effectLst/>
                          <a:latin typeface="+mn-lt"/>
                          <a:ea typeface="맑은 고딕" panose="020B0503020000020004" pitchFamily="50" charset="-127"/>
                        </a:rPr>
                        <a:t>　</a:t>
                      </a:r>
                    </a:p>
                  </a:txBody>
                  <a:tcPr marL="36000" marR="36000" marT="18000" marB="18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ko-KR" altLang="en-US" sz="900" b="1" i="0" u="none" strike="noStrike">
                          <a:solidFill>
                            <a:srgbClr val="000000"/>
                          </a:solidFill>
                          <a:effectLst/>
                          <a:latin typeface="+mn-lt"/>
                          <a:ea typeface="맑은 고딕" panose="020B0503020000020004" pitchFamily="50" charset="-127"/>
                        </a:rPr>
                        <a:t>　</a:t>
                      </a:r>
                    </a:p>
                  </a:txBody>
                  <a:tcPr marL="36000" marR="36000" marT="18000" marB="18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ko-KR" altLang="en-US" sz="900" b="1" i="0" u="none" strike="noStrike">
                          <a:solidFill>
                            <a:srgbClr val="000000"/>
                          </a:solidFill>
                          <a:effectLst/>
                          <a:latin typeface="+mn-lt"/>
                          <a:ea typeface="맑은 고딕" panose="020B0503020000020004" pitchFamily="50" charset="-127"/>
                        </a:rPr>
                        <a:t>　</a:t>
                      </a:r>
                    </a:p>
                  </a:txBody>
                  <a:tcPr marL="36000" marR="36000" marT="18000" marB="18000" anchor="ctr">
                    <a:lnL w="6350" cap="flat" cmpd="sng" algn="ctr">
                      <a:solidFill>
                        <a:srgbClr val="000000"/>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ko-KR" altLang="en-US" sz="900" b="1" i="0" u="none" strike="noStrike">
                          <a:solidFill>
                            <a:srgbClr val="000000"/>
                          </a:solidFill>
                          <a:effectLst/>
                          <a:latin typeface="+mn-lt"/>
                          <a:ea typeface="맑은 고딕" panose="020B0503020000020004" pitchFamily="50" charset="-127"/>
                        </a:rPr>
                        <a:t>　</a:t>
                      </a:r>
                    </a:p>
                  </a:txBody>
                  <a:tcPr marL="36000" marR="36000" marT="18000" marB="18000" anchor="ctr">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ko-KR" altLang="en-US" sz="900" b="1" i="0" u="none" strike="noStrike" dirty="0">
                          <a:solidFill>
                            <a:srgbClr val="000000"/>
                          </a:solidFill>
                          <a:effectLst/>
                          <a:latin typeface="+mn-lt"/>
                          <a:ea typeface="맑은 고딕" panose="020B0503020000020004" pitchFamily="50" charset="-127"/>
                        </a:rPr>
                        <a:t>　</a:t>
                      </a:r>
                    </a:p>
                  </a:txBody>
                  <a:tcPr marL="36000" marR="36000" marT="18000" marB="18000" anchor="ctr">
                    <a:lnL w="28575" cap="flat" cmpd="sng" algn="ctr">
                      <a:solidFill>
                        <a:schemeClr val="accent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ko-KR" altLang="en-US" sz="900" b="1" i="0" u="none" strike="noStrike">
                          <a:solidFill>
                            <a:srgbClr val="000000"/>
                          </a:solidFill>
                          <a:effectLst/>
                          <a:latin typeface="+mn-lt"/>
                          <a:ea typeface="맑은 고딕" panose="020B0503020000020004" pitchFamily="50" charset="-127"/>
                        </a:rPr>
                        <a:t>　</a:t>
                      </a:r>
                    </a:p>
                  </a:txBody>
                  <a:tcPr marL="36000" marR="36000" marT="18000" marB="18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ko-KR" altLang="en-US" sz="900" b="1" i="0" u="none" strike="noStrike">
                          <a:solidFill>
                            <a:srgbClr val="000000"/>
                          </a:solidFill>
                          <a:effectLst/>
                          <a:latin typeface="+mn-lt"/>
                          <a:ea typeface="맑은 고딕" panose="020B0503020000020004" pitchFamily="50" charset="-127"/>
                        </a:rPr>
                        <a:t>　</a:t>
                      </a:r>
                    </a:p>
                  </a:txBody>
                  <a:tcPr marL="36000" marR="36000" marT="18000" marB="18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ko-KR" altLang="en-US" sz="900" b="1" i="0" u="none" strike="noStrike">
                          <a:solidFill>
                            <a:srgbClr val="000000"/>
                          </a:solidFill>
                          <a:effectLst/>
                          <a:latin typeface="+mn-lt"/>
                          <a:ea typeface="맑은 고딕" panose="020B0503020000020004" pitchFamily="50" charset="-127"/>
                        </a:rPr>
                        <a:t>　</a:t>
                      </a:r>
                    </a:p>
                  </a:txBody>
                  <a:tcPr marL="36000" marR="36000" marT="18000" marB="18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ko-KR" altLang="en-US" sz="900" b="1" i="0" u="none" strike="noStrike">
                          <a:solidFill>
                            <a:srgbClr val="000000"/>
                          </a:solidFill>
                          <a:effectLst/>
                          <a:latin typeface="+mn-lt"/>
                          <a:ea typeface="맑은 고딕" panose="020B0503020000020004" pitchFamily="50" charset="-127"/>
                        </a:rPr>
                        <a:t>　</a:t>
                      </a:r>
                    </a:p>
                  </a:txBody>
                  <a:tcPr marL="36000" marR="36000" marT="18000" marB="18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ko-KR" altLang="en-US" sz="900" b="1" i="0" u="none" strike="noStrike">
                          <a:solidFill>
                            <a:srgbClr val="000000"/>
                          </a:solidFill>
                          <a:effectLst/>
                          <a:latin typeface="+mn-lt"/>
                          <a:ea typeface="맑은 고딕" panose="020B0503020000020004" pitchFamily="50" charset="-127"/>
                        </a:rPr>
                        <a:t>　</a:t>
                      </a:r>
                    </a:p>
                  </a:txBody>
                  <a:tcPr marL="36000" marR="36000" marT="18000" marB="18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ko-KR" altLang="en-US" sz="900" b="1" i="0" u="none" strike="noStrike" smtClean="0">
                          <a:solidFill>
                            <a:srgbClr val="000000"/>
                          </a:solidFill>
                          <a:effectLst/>
                          <a:latin typeface="+mn-lt"/>
                          <a:ea typeface="맑은 고딕" panose="020B0503020000020004" pitchFamily="50" charset="-127"/>
                        </a:rPr>
                        <a:t>√</a:t>
                      </a:r>
                      <a:endParaRPr lang="ko-KR" altLang="en-US" sz="900" b="1" i="0" u="none" strike="noStrike" dirty="0">
                        <a:solidFill>
                          <a:srgbClr val="000000"/>
                        </a:solidFill>
                        <a:effectLst/>
                        <a:latin typeface="+mn-lt"/>
                        <a:ea typeface="맑은 고딕" panose="020B0503020000020004" pitchFamily="50" charset="-127"/>
                      </a:endParaRPr>
                    </a:p>
                  </a:txBody>
                  <a:tcPr marL="36000" marR="36000" marT="18000" marB="18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r>
              <a:tr h="161925">
                <a:tc>
                  <a:txBody>
                    <a:bodyPr/>
                    <a:lstStyle/>
                    <a:p>
                      <a:pPr algn="l" fontAlgn="ctr"/>
                      <a:r>
                        <a:rPr lang="en-US" sz="900" b="0" i="0" u="none" strike="noStrike">
                          <a:solidFill>
                            <a:srgbClr val="000000"/>
                          </a:solidFill>
                          <a:effectLst/>
                          <a:latin typeface="+mn-lt"/>
                          <a:ea typeface="맑은 고딕" panose="020B0503020000020004" pitchFamily="50" charset="-127"/>
                        </a:rPr>
                        <a:t>IE6 (32bit)</a:t>
                      </a:r>
                    </a:p>
                  </a:txBody>
                  <a:tcPr marL="36000" marR="36000" marT="18000" marB="18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ko-KR" altLang="en-US" sz="900" b="1" i="0" u="none" strike="noStrike">
                          <a:solidFill>
                            <a:srgbClr val="000000"/>
                          </a:solidFill>
                          <a:effectLst/>
                          <a:latin typeface="+mn-lt"/>
                          <a:ea typeface="맑은 고딕" panose="020B0503020000020004" pitchFamily="50" charset="-127"/>
                        </a:rPr>
                        <a:t>　</a:t>
                      </a:r>
                    </a:p>
                  </a:txBody>
                  <a:tcPr marL="36000" marR="36000" marT="18000" marB="18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ko-KR" altLang="en-US" sz="900" b="1" i="0" u="none" strike="noStrike">
                          <a:solidFill>
                            <a:srgbClr val="000000"/>
                          </a:solidFill>
                          <a:effectLst/>
                          <a:latin typeface="+mn-lt"/>
                          <a:ea typeface="맑은 고딕" panose="020B0503020000020004" pitchFamily="50" charset="-127"/>
                        </a:rPr>
                        <a:t>　</a:t>
                      </a:r>
                    </a:p>
                  </a:txBody>
                  <a:tcPr marL="36000" marR="36000" marT="18000" marB="18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ko-KR" altLang="en-US" sz="900" b="1" i="0" u="none" strike="noStrike">
                          <a:solidFill>
                            <a:srgbClr val="000000"/>
                          </a:solidFill>
                          <a:effectLst/>
                          <a:latin typeface="+mn-lt"/>
                          <a:ea typeface="맑은 고딕" panose="020B0503020000020004" pitchFamily="50" charset="-127"/>
                        </a:rPr>
                        <a:t>　</a:t>
                      </a:r>
                    </a:p>
                  </a:txBody>
                  <a:tcPr marL="36000" marR="36000" marT="18000" marB="18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ko-KR" altLang="en-US" sz="900" b="1" i="0" u="none" strike="noStrike">
                          <a:solidFill>
                            <a:srgbClr val="000000"/>
                          </a:solidFill>
                          <a:effectLst/>
                          <a:latin typeface="+mn-lt"/>
                          <a:ea typeface="맑은 고딕" panose="020B0503020000020004" pitchFamily="50" charset="-127"/>
                        </a:rPr>
                        <a:t>　</a:t>
                      </a:r>
                    </a:p>
                  </a:txBody>
                  <a:tcPr marL="36000" marR="36000" marT="18000" marB="18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ko-KR" altLang="en-US" sz="900" b="1" i="0" u="none" strike="noStrike">
                          <a:solidFill>
                            <a:srgbClr val="000000"/>
                          </a:solidFill>
                          <a:effectLst/>
                          <a:latin typeface="+mn-lt"/>
                          <a:ea typeface="맑은 고딕" panose="020B0503020000020004" pitchFamily="50" charset="-127"/>
                        </a:rPr>
                        <a:t>　</a:t>
                      </a:r>
                    </a:p>
                  </a:txBody>
                  <a:tcPr marL="36000" marR="36000" marT="18000" marB="18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ko-KR" altLang="en-US" sz="900" b="1" i="0" u="none" strike="noStrike">
                          <a:solidFill>
                            <a:srgbClr val="000000"/>
                          </a:solidFill>
                          <a:effectLst/>
                          <a:latin typeface="+mn-lt"/>
                          <a:ea typeface="맑은 고딕" panose="020B0503020000020004" pitchFamily="50" charset="-127"/>
                        </a:rPr>
                        <a:t>　</a:t>
                      </a:r>
                    </a:p>
                  </a:txBody>
                  <a:tcPr marL="36000" marR="36000" marT="18000" marB="18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ko-KR" altLang="en-US" sz="900" b="1" i="0" u="none" strike="noStrike">
                          <a:solidFill>
                            <a:srgbClr val="000000"/>
                          </a:solidFill>
                          <a:effectLst/>
                          <a:latin typeface="+mn-lt"/>
                          <a:ea typeface="맑은 고딕" panose="020B0503020000020004" pitchFamily="50" charset="-127"/>
                        </a:rPr>
                        <a:t>　</a:t>
                      </a:r>
                    </a:p>
                  </a:txBody>
                  <a:tcPr marL="36000" marR="36000" marT="18000" marB="18000" anchor="ctr">
                    <a:lnL w="6350" cap="flat" cmpd="sng" algn="ctr">
                      <a:solidFill>
                        <a:srgbClr val="000000"/>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ko-KR" altLang="en-US" sz="900" b="1" i="0" u="none" strike="noStrike">
                          <a:solidFill>
                            <a:srgbClr val="000000"/>
                          </a:solidFill>
                          <a:effectLst/>
                          <a:latin typeface="+mn-lt"/>
                          <a:ea typeface="맑은 고딕" panose="020B0503020000020004" pitchFamily="50" charset="-127"/>
                        </a:rPr>
                        <a:t>　</a:t>
                      </a:r>
                    </a:p>
                  </a:txBody>
                  <a:tcPr marL="36000" marR="36000" marT="18000" marB="18000" anchor="ctr">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ko-KR" altLang="en-US" sz="900" b="1" i="0" u="none" strike="noStrike" dirty="0">
                          <a:solidFill>
                            <a:srgbClr val="000000"/>
                          </a:solidFill>
                          <a:effectLst/>
                          <a:latin typeface="+mn-lt"/>
                          <a:ea typeface="맑은 고딕" panose="020B0503020000020004" pitchFamily="50" charset="-127"/>
                        </a:rPr>
                        <a:t>　</a:t>
                      </a:r>
                    </a:p>
                  </a:txBody>
                  <a:tcPr marL="36000" marR="36000" marT="18000" marB="18000" anchor="ctr">
                    <a:lnL w="28575" cap="flat" cmpd="sng" algn="ctr">
                      <a:solidFill>
                        <a:schemeClr val="accent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ko-KR" altLang="en-US" sz="900" b="1" i="0" u="none" strike="noStrike">
                          <a:solidFill>
                            <a:srgbClr val="000000"/>
                          </a:solidFill>
                          <a:effectLst/>
                          <a:latin typeface="+mn-lt"/>
                          <a:ea typeface="맑은 고딕" panose="020B0503020000020004" pitchFamily="50" charset="-127"/>
                        </a:rPr>
                        <a:t>　</a:t>
                      </a:r>
                    </a:p>
                  </a:txBody>
                  <a:tcPr marL="36000" marR="36000" marT="18000" marB="18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ko-KR" altLang="en-US" sz="900" b="1" i="0" u="none" strike="noStrike">
                          <a:solidFill>
                            <a:srgbClr val="000000"/>
                          </a:solidFill>
                          <a:effectLst/>
                          <a:latin typeface="+mn-lt"/>
                          <a:ea typeface="맑은 고딕" panose="020B0503020000020004" pitchFamily="50" charset="-127"/>
                        </a:rPr>
                        <a:t>　</a:t>
                      </a:r>
                    </a:p>
                  </a:txBody>
                  <a:tcPr marL="36000" marR="36000" marT="18000" marB="18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ko-KR" altLang="en-US" sz="900" b="1" i="0" u="none" strike="noStrike">
                          <a:solidFill>
                            <a:srgbClr val="000000"/>
                          </a:solidFill>
                          <a:effectLst/>
                          <a:latin typeface="+mn-lt"/>
                          <a:ea typeface="맑은 고딕" panose="020B0503020000020004" pitchFamily="50" charset="-127"/>
                        </a:rPr>
                        <a:t>　</a:t>
                      </a:r>
                    </a:p>
                  </a:txBody>
                  <a:tcPr marL="36000" marR="36000" marT="18000" marB="18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ko-KR" altLang="en-US" sz="900" b="1" i="0" u="none" strike="noStrike">
                          <a:solidFill>
                            <a:srgbClr val="000000"/>
                          </a:solidFill>
                          <a:effectLst/>
                          <a:latin typeface="+mn-lt"/>
                          <a:ea typeface="맑은 고딕" panose="020B0503020000020004" pitchFamily="50" charset="-127"/>
                        </a:rPr>
                        <a:t>　</a:t>
                      </a:r>
                    </a:p>
                  </a:txBody>
                  <a:tcPr marL="36000" marR="36000" marT="18000" marB="18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ko-KR" altLang="en-US" sz="900" b="1" i="0" u="none" strike="noStrike">
                          <a:solidFill>
                            <a:srgbClr val="000000"/>
                          </a:solidFill>
                          <a:effectLst/>
                          <a:latin typeface="+mn-lt"/>
                          <a:ea typeface="맑은 고딕" panose="020B0503020000020004" pitchFamily="50" charset="-127"/>
                        </a:rPr>
                        <a:t>　</a:t>
                      </a:r>
                    </a:p>
                  </a:txBody>
                  <a:tcPr marL="36000" marR="36000" marT="18000" marB="18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ko-KR" altLang="en-US" sz="900" b="1" i="0" u="none" strike="noStrike">
                          <a:solidFill>
                            <a:srgbClr val="000000"/>
                          </a:solidFill>
                          <a:effectLst/>
                          <a:latin typeface="+mn-lt"/>
                          <a:ea typeface="맑은 고딕" panose="020B0503020000020004" pitchFamily="50" charset="-127"/>
                        </a:rPr>
                        <a:t>　</a:t>
                      </a:r>
                    </a:p>
                  </a:txBody>
                  <a:tcPr marL="36000" marR="36000" marT="18000" marB="18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1450">
                <a:tc>
                  <a:txBody>
                    <a:bodyPr/>
                    <a:lstStyle/>
                    <a:p>
                      <a:pPr algn="l" fontAlgn="ctr"/>
                      <a:r>
                        <a:rPr lang="en-US" sz="900" b="0" i="0" u="none" strike="noStrike">
                          <a:solidFill>
                            <a:srgbClr val="000000"/>
                          </a:solidFill>
                          <a:effectLst/>
                          <a:latin typeface="+mn-lt"/>
                          <a:ea typeface="맑은 고딕" panose="020B0503020000020004" pitchFamily="50" charset="-127"/>
                        </a:rPr>
                        <a:t>IE7 (32bit)</a:t>
                      </a:r>
                    </a:p>
                  </a:txBody>
                  <a:tcPr marL="36000" marR="36000" marT="18000" marB="18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ko-KR" altLang="en-US" sz="900" b="1" i="0" u="none" strike="noStrike" smtClean="0">
                          <a:solidFill>
                            <a:srgbClr val="000000"/>
                          </a:solidFill>
                          <a:effectLst/>
                          <a:latin typeface="+mn-lt"/>
                          <a:ea typeface="맑은 고딕" panose="020B0503020000020004" pitchFamily="50" charset="-127"/>
                        </a:rPr>
                        <a:t>√</a:t>
                      </a:r>
                      <a:endParaRPr lang="ko-KR" altLang="en-US" sz="900" b="1" i="0" u="none" strike="noStrike" dirty="0">
                        <a:solidFill>
                          <a:srgbClr val="000000"/>
                        </a:solidFill>
                        <a:effectLst/>
                        <a:latin typeface="+mn-lt"/>
                        <a:ea typeface="맑은 고딕" panose="020B0503020000020004" pitchFamily="50" charset="-127"/>
                      </a:endParaRPr>
                    </a:p>
                  </a:txBody>
                  <a:tcPr marL="36000" marR="36000" marT="18000" marB="18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ko-KR" altLang="en-US" sz="900" b="1" i="0" u="none" strike="noStrike" smtClean="0">
                          <a:solidFill>
                            <a:srgbClr val="000000"/>
                          </a:solidFill>
                          <a:effectLst/>
                          <a:latin typeface="+mn-lt"/>
                          <a:ea typeface="맑은 고딕" panose="020B0503020000020004" pitchFamily="50" charset="-127"/>
                        </a:rPr>
                        <a:t>√</a:t>
                      </a:r>
                      <a:endParaRPr lang="ko-KR" altLang="en-US" sz="900" b="1" i="0" u="none" strike="noStrike" dirty="0">
                        <a:solidFill>
                          <a:srgbClr val="000000"/>
                        </a:solidFill>
                        <a:effectLst/>
                        <a:latin typeface="+mn-lt"/>
                        <a:ea typeface="맑은 고딕" panose="020B0503020000020004" pitchFamily="50" charset="-127"/>
                      </a:endParaRPr>
                    </a:p>
                  </a:txBody>
                  <a:tcPr marL="36000" marR="36000" marT="18000" marB="18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ko-KR" altLang="en-US" sz="900" b="1" i="0" u="none" strike="noStrike" smtClean="0">
                          <a:solidFill>
                            <a:srgbClr val="000000"/>
                          </a:solidFill>
                          <a:effectLst/>
                          <a:latin typeface="+mn-lt"/>
                          <a:ea typeface="맑은 고딕" panose="020B0503020000020004" pitchFamily="50" charset="-127"/>
                        </a:rPr>
                        <a:t>√</a:t>
                      </a:r>
                      <a:endParaRPr lang="ko-KR" altLang="en-US" sz="900" b="1" i="0" u="none" strike="noStrike" dirty="0">
                        <a:solidFill>
                          <a:srgbClr val="000000"/>
                        </a:solidFill>
                        <a:effectLst/>
                        <a:latin typeface="+mn-lt"/>
                        <a:ea typeface="맑은 고딕" panose="020B0503020000020004" pitchFamily="50" charset="-127"/>
                      </a:endParaRPr>
                    </a:p>
                  </a:txBody>
                  <a:tcPr marL="36000" marR="36000" marT="18000" marB="18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ko-KR" altLang="en-US" sz="900" b="1" i="0" u="none" strike="noStrike">
                          <a:solidFill>
                            <a:srgbClr val="000000"/>
                          </a:solidFill>
                          <a:effectLst/>
                          <a:latin typeface="+mn-lt"/>
                          <a:ea typeface="맑은 고딕" panose="020B0503020000020004" pitchFamily="50" charset="-127"/>
                        </a:rPr>
                        <a:t>　</a:t>
                      </a:r>
                    </a:p>
                  </a:txBody>
                  <a:tcPr marL="36000" marR="36000" marT="18000" marB="18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ko-KR" altLang="en-US" sz="900" b="1" i="0" u="none" strike="noStrike">
                          <a:solidFill>
                            <a:srgbClr val="000000"/>
                          </a:solidFill>
                          <a:effectLst/>
                          <a:latin typeface="+mn-lt"/>
                          <a:ea typeface="맑은 고딕" panose="020B0503020000020004" pitchFamily="50" charset="-127"/>
                        </a:rPr>
                        <a:t>　</a:t>
                      </a:r>
                    </a:p>
                  </a:txBody>
                  <a:tcPr marL="36000" marR="36000" marT="18000" marB="18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ko-KR" altLang="en-US" sz="900" b="1" i="0" u="none" strike="noStrike">
                          <a:solidFill>
                            <a:srgbClr val="000000"/>
                          </a:solidFill>
                          <a:effectLst/>
                          <a:latin typeface="+mn-lt"/>
                          <a:ea typeface="맑은 고딕" panose="020B0503020000020004" pitchFamily="50" charset="-127"/>
                        </a:rPr>
                        <a:t>　</a:t>
                      </a:r>
                    </a:p>
                  </a:txBody>
                  <a:tcPr marL="36000" marR="36000" marT="18000" marB="18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ko-KR" altLang="en-US" sz="900" b="1" i="0" u="none" strike="noStrike">
                          <a:solidFill>
                            <a:srgbClr val="000000"/>
                          </a:solidFill>
                          <a:effectLst/>
                          <a:latin typeface="+mn-lt"/>
                          <a:ea typeface="맑은 고딕" panose="020B0503020000020004" pitchFamily="50" charset="-127"/>
                        </a:rPr>
                        <a:t>　</a:t>
                      </a:r>
                    </a:p>
                  </a:txBody>
                  <a:tcPr marL="36000" marR="36000" marT="18000" marB="18000" anchor="ctr">
                    <a:lnL w="6350" cap="flat" cmpd="sng" algn="ctr">
                      <a:solidFill>
                        <a:srgbClr val="000000"/>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ko-KR" altLang="en-US" sz="900" b="1" i="0" u="none" strike="noStrike" dirty="0">
                          <a:solidFill>
                            <a:srgbClr val="000000"/>
                          </a:solidFill>
                          <a:effectLst/>
                          <a:latin typeface="+mn-lt"/>
                          <a:ea typeface="맑은 고딕" panose="020B0503020000020004" pitchFamily="50" charset="-127"/>
                        </a:rPr>
                        <a:t>　</a:t>
                      </a:r>
                    </a:p>
                  </a:txBody>
                  <a:tcPr marL="36000" marR="36000" marT="18000" marB="18000" anchor="ctr">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ko-KR" altLang="en-US" sz="900" b="1" i="0" u="none" strike="noStrike">
                          <a:solidFill>
                            <a:srgbClr val="000000"/>
                          </a:solidFill>
                          <a:effectLst/>
                          <a:latin typeface="+mn-lt"/>
                          <a:ea typeface="맑은 고딕" panose="020B0503020000020004" pitchFamily="50" charset="-127"/>
                        </a:rPr>
                        <a:t>　</a:t>
                      </a:r>
                    </a:p>
                  </a:txBody>
                  <a:tcPr marL="36000" marR="36000" marT="18000" marB="18000" anchor="ctr">
                    <a:lnL w="28575" cap="flat" cmpd="sng" algn="ctr">
                      <a:solidFill>
                        <a:schemeClr val="accent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ko-KR" altLang="en-US" sz="900" b="1" i="0" u="none" strike="noStrike">
                          <a:solidFill>
                            <a:srgbClr val="000000"/>
                          </a:solidFill>
                          <a:effectLst/>
                          <a:latin typeface="+mn-lt"/>
                          <a:ea typeface="맑은 고딕" panose="020B0503020000020004" pitchFamily="50" charset="-127"/>
                        </a:rPr>
                        <a:t>　</a:t>
                      </a:r>
                    </a:p>
                  </a:txBody>
                  <a:tcPr marL="36000" marR="36000" marT="18000" marB="18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ko-KR" altLang="en-US" sz="900" b="1" i="0" u="none" strike="noStrike">
                          <a:solidFill>
                            <a:srgbClr val="000000"/>
                          </a:solidFill>
                          <a:effectLst/>
                          <a:latin typeface="+mn-lt"/>
                          <a:ea typeface="맑은 고딕" panose="020B0503020000020004" pitchFamily="50" charset="-127"/>
                        </a:rPr>
                        <a:t>　</a:t>
                      </a:r>
                    </a:p>
                  </a:txBody>
                  <a:tcPr marL="36000" marR="36000" marT="18000" marB="18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ko-KR" altLang="en-US" sz="900" b="1" i="0" u="none" strike="noStrike">
                          <a:solidFill>
                            <a:srgbClr val="000000"/>
                          </a:solidFill>
                          <a:effectLst/>
                          <a:latin typeface="+mn-lt"/>
                          <a:ea typeface="맑은 고딕" panose="020B0503020000020004" pitchFamily="50" charset="-127"/>
                        </a:rPr>
                        <a:t>　</a:t>
                      </a:r>
                    </a:p>
                  </a:txBody>
                  <a:tcPr marL="36000" marR="36000" marT="18000" marB="18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ko-KR" altLang="en-US" sz="900" b="1" i="0" u="none" strike="noStrike">
                          <a:solidFill>
                            <a:srgbClr val="000000"/>
                          </a:solidFill>
                          <a:effectLst/>
                          <a:latin typeface="+mn-lt"/>
                          <a:ea typeface="맑은 고딕" panose="020B0503020000020004" pitchFamily="50" charset="-127"/>
                        </a:rPr>
                        <a:t>　</a:t>
                      </a:r>
                    </a:p>
                  </a:txBody>
                  <a:tcPr marL="36000" marR="36000" marT="18000" marB="18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ko-KR" altLang="en-US" sz="900" b="1" i="0" u="none" strike="noStrike">
                          <a:solidFill>
                            <a:srgbClr val="000000"/>
                          </a:solidFill>
                          <a:effectLst/>
                          <a:latin typeface="+mn-lt"/>
                          <a:ea typeface="맑은 고딕" panose="020B0503020000020004" pitchFamily="50" charset="-127"/>
                        </a:rPr>
                        <a:t>　</a:t>
                      </a:r>
                    </a:p>
                  </a:txBody>
                  <a:tcPr marL="36000" marR="36000" marT="18000" marB="18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ko-KR" altLang="en-US" sz="900" b="1" i="0" u="none" strike="noStrike">
                          <a:solidFill>
                            <a:srgbClr val="000000"/>
                          </a:solidFill>
                          <a:effectLst/>
                          <a:latin typeface="+mn-lt"/>
                          <a:ea typeface="맑은 고딕" panose="020B0503020000020004" pitchFamily="50" charset="-127"/>
                        </a:rPr>
                        <a:t>　</a:t>
                      </a:r>
                    </a:p>
                  </a:txBody>
                  <a:tcPr marL="36000" marR="36000" marT="18000" marB="18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1450">
                <a:tc>
                  <a:txBody>
                    <a:bodyPr/>
                    <a:lstStyle/>
                    <a:p>
                      <a:pPr algn="l" fontAlgn="ctr"/>
                      <a:r>
                        <a:rPr lang="en-US" sz="900" b="0" i="0" u="none" strike="noStrike">
                          <a:solidFill>
                            <a:srgbClr val="000000"/>
                          </a:solidFill>
                          <a:effectLst/>
                          <a:latin typeface="+mn-lt"/>
                          <a:ea typeface="맑은 고딕" panose="020B0503020000020004" pitchFamily="50" charset="-127"/>
                        </a:rPr>
                        <a:t>IE8 (32bit)</a:t>
                      </a:r>
                    </a:p>
                  </a:txBody>
                  <a:tcPr marL="36000" marR="36000" marT="18000" marB="18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ko-KR" altLang="en-US" sz="900" b="1" i="0" u="none" strike="noStrike" smtClean="0">
                          <a:solidFill>
                            <a:srgbClr val="000000"/>
                          </a:solidFill>
                          <a:effectLst/>
                          <a:latin typeface="+mn-lt"/>
                          <a:ea typeface="맑은 고딕" panose="020B0503020000020004" pitchFamily="50" charset="-127"/>
                        </a:rPr>
                        <a:t>√</a:t>
                      </a:r>
                      <a:endParaRPr lang="ko-KR" altLang="en-US" sz="900" b="1" i="0" u="none" strike="noStrike" dirty="0">
                        <a:solidFill>
                          <a:srgbClr val="000000"/>
                        </a:solidFill>
                        <a:effectLst/>
                        <a:latin typeface="+mn-lt"/>
                        <a:ea typeface="맑은 고딕" panose="020B0503020000020004" pitchFamily="50" charset="-127"/>
                      </a:endParaRPr>
                    </a:p>
                  </a:txBody>
                  <a:tcPr marL="36000" marR="36000" marT="18000" marB="18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ctr"/>
                      <a:r>
                        <a:rPr lang="ko-KR" altLang="en-US" sz="900" b="1" i="0" u="none" strike="noStrike" smtClean="0">
                          <a:solidFill>
                            <a:srgbClr val="000000"/>
                          </a:solidFill>
                          <a:effectLst/>
                          <a:latin typeface="+mn-lt"/>
                          <a:ea typeface="맑은 고딕" panose="020B0503020000020004" pitchFamily="50" charset="-127"/>
                        </a:rPr>
                        <a:t>√</a:t>
                      </a:r>
                      <a:endParaRPr lang="ko-KR" altLang="en-US" sz="900" b="1" i="0" u="none" strike="noStrike" dirty="0">
                        <a:solidFill>
                          <a:srgbClr val="000000"/>
                        </a:solidFill>
                        <a:effectLst/>
                        <a:latin typeface="+mn-lt"/>
                        <a:ea typeface="맑은 고딕" panose="020B0503020000020004" pitchFamily="50" charset="-127"/>
                      </a:endParaRPr>
                    </a:p>
                  </a:txBody>
                  <a:tcPr marL="36000" marR="36000" marT="18000" marB="18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ko-KR" altLang="en-US" sz="900" b="1" i="0" u="none" strike="noStrike" smtClean="0">
                          <a:solidFill>
                            <a:srgbClr val="000000"/>
                          </a:solidFill>
                          <a:effectLst/>
                          <a:latin typeface="+mn-lt"/>
                          <a:ea typeface="맑은 고딕" panose="020B0503020000020004" pitchFamily="50" charset="-127"/>
                        </a:rPr>
                        <a:t>√</a:t>
                      </a:r>
                      <a:endParaRPr lang="ko-KR" altLang="en-US" sz="900" b="1" i="0" u="none" strike="noStrike" dirty="0">
                        <a:solidFill>
                          <a:srgbClr val="000000"/>
                        </a:solidFill>
                        <a:effectLst/>
                        <a:latin typeface="+mn-lt"/>
                        <a:ea typeface="맑은 고딕" panose="020B0503020000020004" pitchFamily="50" charset="-127"/>
                      </a:endParaRPr>
                    </a:p>
                  </a:txBody>
                  <a:tcPr marL="36000" marR="36000" marT="18000" marB="18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ko-KR" altLang="en-US" sz="900" b="1" i="0" u="none" strike="noStrike" smtClean="0">
                          <a:solidFill>
                            <a:srgbClr val="000000"/>
                          </a:solidFill>
                          <a:effectLst/>
                          <a:latin typeface="+mn-lt"/>
                          <a:ea typeface="맑은 고딕" panose="020B0503020000020004" pitchFamily="50" charset="-127"/>
                        </a:rPr>
                        <a:t>√</a:t>
                      </a:r>
                      <a:endParaRPr lang="ko-KR" altLang="en-US" sz="900" b="1" i="0" u="none" strike="noStrike" dirty="0">
                        <a:solidFill>
                          <a:srgbClr val="000000"/>
                        </a:solidFill>
                        <a:effectLst/>
                        <a:latin typeface="+mn-lt"/>
                        <a:ea typeface="맑은 고딕" panose="020B0503020000020004" pitchFamily="50" charset="-127"/>
                      </a:endParaRPr>
                    </a:p>
                  </a:txBody>
                  <a:tcPr marL="36000" marR="36000" marT="18000" marB="18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ko-KR" altLang="en-US" sz="900" b="1" i="0" u="none" strike="noStrike" smtClean="0">
                          <a:solidFill>
                            <a:srgbClr val="000000"/>
                          </a:solidFill>
                          <a:effectLst/>
                          <a:latin typeface="+mn-lt"/>
                          <a:ea typeface="맑은 고딕" panose="020B0503020000020004" pitchFamily="50" charset="-127"/>
                        </a:rPr>
                        <a:t>√</a:t>
                      </a:r>
                      <a:endParaRPr lang="ko-KR" altLang="en-US" sz="900" b="1" i="0" u="none" strike="noStrike" dirty="0">
                        <a:solidFill>
                          <a:srgbClr val="000000"/>
                        </a:solidFill>
                        <a:effectLst/>
                        <a:latin typeface="+mn-lt"/>
                        <a:ea typeface="맑은 고딕" panose="020B0503020000020004" pitchFamily="50" charset="-127"/>
                      </a:endParaRPr>
                    </a:p>
                  </a:txBody>
                  <a:tcPr marL="36000" marR="36000" marT="18000" marB="18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ko-KR" altLang="en-US" sz="900" b="1" i="0" u="none" strike="noStrike" smtClean="0">
                          <a:solidFill>
                            <a:srgbClr val="000000"/>
                          </a:solidFill>
                          <a:effectLst/>
                          <a:latin typeface="+mn-lt"/>
                          <a:ea typeface="맑은 고딕" panose="020B0503020000020004" pitchFamily="50" charset="-127"/>
                        </a:rPr>
                        <a:t>√</a:t>
                      </a:r>
                      <a:endParaRPr lang="ko-KR" altLang="en-US" sz="900" b="1" i="0" u="none" strike="noStrike" dirty="0">
                        <a:solidFill>
                          <a:srgbClr val="000000"/>
                        </a:solidFill>
                        <a:effectLst/>
                        <a:latin typeface="+mn-lt"/>
                        <a:ea typeface="맑은 고딕" panose="020B0503020000020004" pitchFamily="50" charset="-127"/>
                      </a:endParaRPr>
                    </a:p>
                  </a:txBody>
                  <a:tcPr marL="36000" marR="36000" marT="18000" marB="18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ko-KR" altLang="en-US" sz="900" b="1" i="0" u="none" strike="noStrike">
                          <a:solidFill>
                            <a:srgbClr val="000000"/>
                          </a:solidFill>
                          <a:effectLst/>
                          <a:latin typeface="+mn-lt"/>
                          <a:ea typeface="맑은 고딕" panose="020B0503020000020004" pitchFamily="50" charset="-127"/>
                        </a:rPr>
                        <a:t>　</a:t>
                      </a:r>
                    </a:p>
                  </a:txBody>
                  <a:tcPr marL="36000" marR="36000" marT="18000" marB="18000" anchor="ctr">
                    <a:lnL w="6350" cap="flat" cmpd="sng" algn="ctr">
                      <a:solidFill>
                        <a:srgbClr val="000000"/>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ko-KR" altLang="en-US" sz="900" b="1" i="0" u="none" strike="noStrike">
                          <a:solidFill>
                            <a:srgbClr val="000000"/>
                          </a:solidFill>
                          <a:effectLst/>
                          <a:latin typeface="+mn-lt"/>
                          <a:ea typeface="맑은 고딕" panose="020B0503020000020004" pitchFamily="50" charset="-127"/>
                        </a:rPr>
                        <a:t>　</a:t>
                      </a:r>
                    </a:p>
                  </a:txBody>
                  <a:tcPr marL="36000" marR="36000" marT="18000" marB="18000" anchor="ctr">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ko-KR" altLang="en-US" sz="900" b="1" i="0" u="none" strike="noStrike" dirty="0">
                          <a:solidFill>
                            <a:srgbClr val="000000"/>
                          </a:solidFill>
                          <a:effectLst/>
                          <a:latin typeface="+mn-lt"/>
                          <a:ea typeface="맑은 고딕" panose="020B0503020000020004" pitchFamily="50" charset="-127"/>
                        </a:rPr>
                        <a:t>　</a:t>
                      </a:r>
                    </a:p>
                  </a:txBody>
                  <a:tcPr marL="36000" marR="36000" marT="18000" marB="18000" anchor="ctr">
                    <a:lnL w="28575" cap="flat" cmpd="sng" algn="ctr">
                      <a:solidFill>
                        <a:schemeClr val="accent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ko-KR" altLang="en-US" sz="900" b="1" i="0" u="none" strike="noStrike">
                          <a:solidFill>
                            <a:srgbClr val="000000"/>
                          </a:solidFill>
                          <a:effectLst/>
                          <a:latin typeface="+mn-lt"/>
                          <a:ea typeface="맑은 고딕" panose="020B0503020000020004" pitchFamily="50" charset="-127"/>
                        </a:rPr>
                        <a:t>　</a:t>
                      </a:r>
                    </a:p>
                  </a:txBody>
                  <a:tcPr marL="36000" marR="36000" marT="18000" marB="18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ko-KR" altLang="en-US" sz="900" b="1" i="0" u="none" strike="noStrike">
                          <a:solidFill>
                            <a:srgbClr val="000000"/>
                          </a:solidFill>
                          <a:effectLst/>
                          <a:latin typeface="+mn-lt"/>
                          <a:ea typeface="맑은 고딕" panose="020B0503020000020004" pitchFamily="50" charset="-127"/>
                        </a:rPr>
                        <a:t>　</a:t>
                      </a:r>
                    </a:p>
                  </a:txBody>
                  <a:tcPr marL="36000" marR="36000" marT="18000" marB="18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ko-KR" altLang="en-US" sz="900" b="1" i="0" u="none" strike="noStrike">
                          <a:solidFill>
                            <a:srgbClr val="000000"/>
                          </a:solidFill>
                          <a:effectLst/>
                          <a:latin typeface="+mn-lt"/>
                          <a:ea typeface="맑은 고딕" panose="020B0503020000020004" pitchFamily="50" charset="-127"/>
                        </a:rPr>
                        <a:t>　</a:t>
                      </a:r>
                    </a:p>
                  </a:txBody>
                  <a:tcPr marL="36000" marR="36000" marT="18000" marB="18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ko-KR" altLang="en-US" sz="900" b="1" i="0" u="none" strike="noStrike">
                          <a:solidFill>
                            <a:srgbClr val="000000"/>
                          </a:solidFill>
                          <a:effectLst/>
                          <a:latin typeface="+mn-lt"/>
                          <a:ea typeface="맑은 고딕" panose="020B0503020000020004" pitchFamily="50" charset="-127"/>
                        </a:rPr>
                        <a:t>　</a:t>
                      </a:r>
                    </a:p>
                  </a:txBody>
                  <a:tcPr marL="36000" marR="36000" marT="18000" marB="18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ko-KR" altLang="en-US" sz="900" b="1" i="0" u="none" strike="noStrike">
                          <a:solidFill>
                            <a:srgbClr val="000000"/>
                          </a:solidFill>
                          <a:effectLst/>
                          <a:latin typeface="+mn-lt"/>
                          <a:ea typeface="맑은 고딕" panose="020B0503020000020004" pitchFamily="50" charset="-127"/>
                        </a:rPr>
                        <a:t>　</a:t>
                      </a:r>
                    </a:p>
                  </a:txBody>
                  <a:tcPr marL="36000" marR="36000" marT="18000" marB="18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ko-KR" altLang="en-US" sz="900" b="1" i="0" u="none" strike="noStrike">
                          <a:solidFill>
                            <a:srgbClr val="000000"/>
                          </a:solidFill>
                          <a:effectLst/>
                          <a:latin typeface="+mn-lt"/>
                          <a:ea typeface="맑은 고딕" panose="020B0503020000020004" pitchFamily="50" charset="-127"/>
                        </a:rPr>
                        <a:t>　</a:t>
                      </a:r>
                    </a:p>
                  </a:txBody>
                  <a:tcPr marL="36000" marR="36000" marT="18000" marB="18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1450">
                <a:tc>
                  <a:txBody>
                    <a:bodyPr/>
                    <a:lstStyle/>
                    <a:p>
                      <a:pPr algn="l" fontAlgn="ctr"/>
                      <a:r>
                        <a:rPr lang="en-US" sz="900" b="0" i="0" u="none" strike="noStrike" dirty="0">
                          <a:solidFill>
                            <a:srgbClr val="000000"/>
                          </a:solidFill>
                          <a:effectLst/>
                          <a:latin typeface="+mn-lt"/>
                          <a:ea typeface="맑은 고딕" panose="020B0503020000020004" pitchFamily="50" charset="-127"/>
                        </a:rPr>
                        <a:t>IE9 (32bit)</a:t>
                      </a:r>
                    </a:p>
                  </a:txBody>
                  <a:tcPr marL="36000" marR="36000" marT="18000" marB="18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ko-KR" altLang="en-US" sz="900" b="1" i="0" u="none" strike="noStrike">
                          <a:solidFill>
                            <a:srgbClr val="000000"/>
                          </a:solidFill>
                          <a:effectLst/>
                          <a:latin typeface="+mn-lt"/>
                          <a:ea typeface="맑은 고딕" panose="020B0503020000020004" pitchFamily="50" charset="-127"/>
                        </a:rPr>
                        <a:t>　</a:t>
                      </a:r>
                    </a:p>
                  </a:txBody>
                  <a:tcPr marL="36000" marR="36000" marT="18000" marB="18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ko-KR" altLang="en-US" sz="900" b="1" i="0" u="none" strike="noStrike">
                          <a:solidFill>
                            <a:srgbClr val="000000"/>
                          </a:solidFill>
                          <a:effectLst/>
                          <a:latin typeface="+mn-lt"/>
                          <a:ea typeface="맑은 고딕" panose="020B0503020000020004" pitchFamily="50" charset="-127"/>
                        </a:rPr>
                        <a:t>　</a:t>
                      </a:r>
                    </a:p>
                  </a:txBody>
                  <a:tcPr marL="36000" marR="36000" marT="18000" marB="18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ko-KR" altLang="en-US" sz="900" b="1" i="0" u="none" strike="noStrike">
                          <a:solidFill>
                            <a:srgbClr val="000000"/>
                          </a:solidFill>
                          <a:effectLst/>
                          <a:latin typeface="+mn-lt"/>
                          <a:ea typeface="맑은 고딕" panose="020B0503020000020004" pitchFamily="50" charset="-127"/>
                        </a:rPr>
                        <a:t>　</a:t>
                      </a:r>
                    </a:p>
                  </a:txBody>
                  <a:tcPr marL="36000" marR="36000" marT="18000" marB="18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ko-KR" altLang="en-US" sz="900" b="1" i="0" u="none" strike="noStrike">
                          <a:solidFill>
                            <a:srgbClr val="000000"/>
                          </a:solidFill>
                          <a:effectLst/>
                          <a:latin typeface="+mn-lt"/>
                          <a:ea typeface="맑은 고딕" panose="020B0503020000020004" pitchFamily="50" charset="-127"/>
                        </a:rPr>
                        <a:t>　</a:t>
                      </a:r>
                    </a:p>
                  </a:txBody>
                  <a:tcPr marL="36000" marR="36000" marT="18000" marB="18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ko-KR" altLang="en-US" sz="900" b="1" i="0" u="none" strike="noStrike" smtClean="0">
                          <a:solidFill>
                            <a:srgbClr val="000000"/>
                          </a:solidFill>
                          <a:effectLst/>
                          <a:latin typeface="+mn-lt"/>
                          <a:ea typeface="맑은 고딕" panose="020B0503020000020004" pitchFamily="50" charset="-127"/>
                        </a:rPr>
                        <a:t>√</a:t>
                      </a:r>
                      <a:endParaRPr lang="ko-KR" altLang="en-US" sz="900" b="1" i="0" u="none" strike="noStrike" dirty="0">
                        <a:solidFill>
                          <a:srgbClr val="000000"/>
                        </a:solidFill>
                        <a:effectLst/>
                        <a:latin typeface="+mn-lt"/>
                        <a:ea typeface="맑은 고딕" panose="020B0503020000020004" pitchFamily="50" charset="-127"/>
                      </a:endParaRPr>
                    </a:p>
                  </a:txBody>
                  <a:tcPr marL="36000" marR="36000" marT="18000" marB="18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ctr"/>
                      <a:r>
                        <a:rPr lang="ko-KR" altLang="en-US" sz="900" b="1" i="0" u="none" strike="noStrike" smtClean="0">
                          <a:solidFill>
                            <a:srgbClr val="000000"/>
                          </a:solidFill>
                          <a:effectLst/>
                          <a:latin typeface="+mn-lt"/>
                          <a:ea typeface="맑은 고딕" panose="020B0503020000020004" pitchFamily="50" charset="-127"/>
                        </a:rPr>
                        <a:t>√</a:t>
                      </a:r>
                      <a:endParaRPr lang="ko-KR" altLang="en-US" sz="900" b="1" i="0" u="none" strike="noStrike" dirty="0">
                        <a:solidFill>
                          <a:srgbClr val="000000"/>
                        </a:solidFill>
                        <a:effectLst/>
                        <a:latin typeface="+mn-lt"/>
                        <a:ea typeface="맑은 고딕" panose="020B0503020000020004" pitchFamily="50" charset="-127"/>
                      </a:endParaRPr>
                    </a:p>
                  </a:txBody>
                  <a:tcPr marL="36000" marR="36000" marT="18000" marB="18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ko-KR" altLang="en-US" sz="900" b="1" i="0" u="none" strike="noStrike" dirty="0" smtClean="0">
                          <a:solidFill>
                            <a:srgbClr val="000000"/>
                          </a:solidFill>
                          <a:effectLst/>
                          <a:latin typeface="+mn-lt"/>
                          <a:ea typeface="맑은 고딕" panose="020B0503020000020004" pitchFamily="50" charset="-127"/>
                        </a:rPr>
                        <a:t>√</a:t>
                      </a:r>
                      <a:endParaRPr lang="ko-KR" altLang="en-US" sz="900" b="1" i="0" u="none" strike="noStrike" dirty="0">
                        <a:solidFill>
                          <a:srgbClr val="000000"/>
                        </a:solidFill>
                        <a:effectLst/>
                        <a:latin typeface="+mn-lt"/>
                        <a:ea typeface="맑은 고딕" panose="020B0503020000020004" pitchFamily="50" charset="-127"/>
                      </a:endParaRPr>
                    </a:p>
                  </a:txBody>
                  <a:tcPr marL="36000" marR="36000" marT="18000" marB="18000" anchor="ctr">
                    <a:lnL w="6350" cap="flat" cmpd="sng" algn="ctr">
                      <a:solidFill>
                        <a:srgbClr val="000000"/>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ko-KR" altLang="en-US" sz="900" b="1" i="0" u="none" strike="noStrike" dirty="0" smtClean="0">
                          <a:solidFill>
                            <a:srgbClr val="000000"/>
                          </a:solidFill>
                          <a:effectLst/>
                          <a:latin typeface="+mn-lt"/>
                          <a:ea typeface="맑은 고딕" panose="020B0503020000020004" pitchFamily="50" charset="-127"/>
                        </a:rPr>
                        <a:t>√</a:t>
                      </a:r>
                      <a:endParaRPr lang="ko-KR" altLang="en-US" sz="900" b="1" i="0" u="none" strike="noStrike" dirty="0">
                        <a:solidFill>
                          <a:srgbClr val="000000"/>
                        </a:solidFill>
                        <a:effectLst/>
                        <a:latin typeface="+mn-lt"/>
                        <a:ea typeface="맑은 고딕" panose="020B0503020000020004" pitchFamily="50" charset="-127"/>
                      </a:endParaRPr>
                    </a:p>
                  </a:txBody>
                  <a:tcPr marL="36000" marR="36000" marT="18000" marB="18000" anchor="ctr">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ko-KR" altLang="en-US" sz="900" b="1" i="0" u="none" strike="noStrike" dirty="0" smtClean="0">
                          <a:solidFill>
                            <a:srgbClr val="000000"/>
                          </a:solidFill>
                          <a:effectLst/>
                          <a:latin typeface="+mn-lt"/>
                          <a:ea typeface="맑은 고딕" panose="020B0503020000020004" pitchFamily="50" charset="-127"/>
                        </a:rPr>
                        <a:t>√</a:t>
                      </a:r>
                      <a:endParaRPr lang="ko-KR" altLang="en-US" sz="900" b="1" i="0" u="none" strike="noStrike" dirty="0">
                        <a:solidFill>
                          <a:srgbClr val="000000"/>
                        </a:solidFill>
                        <a:effectLst/>
                        <a:latin typeface="+mn-lt"/>
                        <a:ea typeface="맑은 고딕" panose="020B0503020000020004" pitchFamily="50" charset="-127"/>
                      </a:endParaRPr>
                    </a:p>
                  </a:txBody>
                  <a:tcPr marL="36000" marR="36000" marT="18000" marB="18000" anchor="ctr">
                    <a:lnL w="28575" cap="flat" cmpd="sng" algn="ctr">
                      <a:solidFill>
                        <a:schemeClr val="accent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ko-KR" altLang="en-US" sz="900" b="1" i="0" u="none" strike="noStrike" smtClean="0">
                          <a:solidFill>
                            <a:srgbClr val="000000"/>
                          </a:solidFill>
                          <a:effectLst/>
                          <a:latin typeface="+mn-lt"/>
                          <a:ea typeface="맑은 고딕" panose="020B0503020000020004" pitchFamily="50" charset="-127"/>
                        </a:rPr>
                        <a:t>√</a:t>
                      </a:r>
                      <a:endParaRPr lang="ko-KR" altLang="en-US" sz="900" b="1" i="0" u="none" strike="noStrike" dirty="0">
                        <a:solidFill>
                          <a:srgbClr val="000000"/>
                        </a:solidFill>
                        <a:effectLst/>
                        <a:latin typeface="+mn-lt"/>
                        <a:ea typeface="맑은 고딕" panose="020B0503020000020004" pitchFamily="50" charset="-127"/>
                      </a:endParaRPr>
                    </a:p>
                  </a:txBody>
                  <a:tcPr marL="36000" marR="36000" marT="18000" marB="18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ko-KR" altLang="en-US" sz="900" b="1" i="0" u="none" strike="noStrike" smtClean="0">
                          <a:solidFill>
                            <a:srgbClr val="000000"/>
                          </a:solidFill>
                          <a:effectLst/>
                          <a:latin typeface="+mn-lt"/>
                          <a:ea typeface="맑은 고딕" panose="020B0503020000020004" pitchFamily="50" charset="-127"/>
                        </a:rPr>
                        <a:t>√</a:t>
                      </a:r>
                      <a:endParaRPr lang="ko-KR" altLang="en-US" sz="900" b="1" i="0" u="none" strike="noStrike" dirty="0">
                        <a:solidFill>
                          <a:srgbClr val="000000"/>
                        </a:solidFill>
                        <a:effectLst/>
                        <a:latin typeface="+mn-lt"/>
                        <a:ea typeface="맑은 고딕" panose="020B0503020000020004" pitchFamily="50" charset="-127"/>
                      </a:endParaRPr>
                    </a:p>
                  </a:txBody>
                  <a:tcPr marL="36000" marR="36000" marT="18000" marB="18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ko-KR" altLang="en-US" sz="900" b="1" i="0" u="none" strike="noStrike" dirty="0">
                          <a:solidFill>
                            <a:srgbClr val="000000"/>
                          </a:solidFill>
                          <a:effectLst/>
                          <a:latin typeface="+mn-lt"/>
                          <a:ea typeface="맑은 고딕" panose="020B0503020000020004" pitchFamily="50" charset="-127"/>
                        </a:rPr>
                        <a:t>　</a:t>
                      </a:r>
                    </a:p>
                  </a:txBody>
                  <a:tcPr marL="36000" marR="36000" marT="18000" marB="18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ko-KR" altLang="en-US" sz="900" b="1" i="0" u="none" strike="noStrike" dirty="0">
                          <a:solidFill>
                            <a:srgbClr val="000000"/>
                          </a:solidFill>
                          <a:effectLst/>
                          <a:latin typeface="+mn-lt"/>
                          <a:ea typeface="맑은 고딕" panose="020B0503020000020004" pitchFamily="50" charset="-127"/>
                        </a:rPr>
                        <a:t>　</a:t>
                      </a:r>
                    </a:p>
                  </a:txBody>
                  <a:tcPr marL="36000" marR="36000" marT="18000" marB="18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ko-KR" altLang="en-US" sz="900" b="1" i="0" u="none" strike="noStrike" dirty="0">
                          <a:solidFill>
                            <a:srgbClr val="000000"/>
                          </a:solidFill>
                          <a:effectLst/>
                          <a:latin typeface="+mn-lt"/>
                          <a:ea typeface="맑은 고딕" panose="020B0503020000020004" pitchFamily="50" charset="-127"/>
                        </a:rPr>
                        <a:t>　</a:t>
                      </a:r>
                    </a:p>
                  </a:txBody>
                  <a:tcPr marL="36000" marR="36000" marT="18000" marB="18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ko-KR" altLang="en-US" sz="900" b="1" i="0" u="none" strike="noStrike" dirty="0">
                          <a:solidFill>
                            <a:srgbClr val="000000"/>
                          </a:solidFill>
                          <a:effectLst/>
                          <a:latin typeface="+mn-lt"/>
                          <a:ea typeface="맑은 고딕" panose="020B0503020000020004" pitchFamily="50" charset="-127"/>
                        </a:rPr>
                        <a:t>　</a:t>
                      </a:r>
                    </a:p>
                  </a:txBody>
                  <a:tcPr marL="36000" marR="36000" marT="18000" marB="18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1450">
                <a:tc>
                  <a:txBody>
                    <a:bodyPr/>
                    <a:lstStyle/>
                    <a:p>
                      <a:pPr algn="l" fontAlgn="ctr"/>
                      <a:r>
                        <a:rPr lang="en-US" sz="900" b="0" i="0" u="none" strike="noStrike">
                          <a:solidFill>
                            <a:srgbClr val="000000"/>
                          </a:solidFill>
                          <a:effectLst/>
                          <a:latin typeface="+mn-lt"/>
                          <a:ea typeface="맑은 고딕" panose="020B0503020000020004" pitchFamily="50" charset="-127"/>
                        </a:rPr>
                        <a:t>IE10 (32bit)</a:t>
                      </a:r>
                    </a:p>
                  </a:txBody>
                  <a:tcPr marL="36000" marR="36000" marT="18000" marB="18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ko-KR" altLang="en-US" sz="900" b="1" i="0" u="none" strike="noStrike">
                          <a:solidFill>
                            <a:srgbClr val="000000"/>
                          </a:solidFill>
                          <a:effectLst/>
                          <a:latin typeface="+mn-lt"/>
                          <a:ea typeface="맑은 고딕" panose="020B0503020000020004" pitchFamily="50" charset="-127"/>
                        </a:rPr>
                        <a:t>　</a:t>
                      </a:r>
                    </a:p>
                  </a:txBody>
                  <a:tcPr marL="36000" marR="36000" marT="18000" marB="18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ko-KR" altLang="en-US" sz="900" b="1" i="0" u="none" strike="noStrike">
                          <a:solidFill>
                            <a:srgbClr val="000000"/>
                          </a:solidFill>
                          <a:effectLst/>
                          <a:latin typeface="+mn-lt"/>
                          <a:ea typeface="맑은 고딕" panose="020B0503020000020004" pitchFamily="50" charset="-127"/>
                        </a:rPr>
                        <a:t>　</a:t>
                      </a:r>
                    </a:p>
                  </a:txBody>
                  <a:tcPr marL="36000" marR="36000" marT="18000" marB="18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ko-KR" altLang="en-US" sz="900" b="1" i="0" u="none" strike="noStrike">
                          <a:solidFill>
                            <a:srgbClr val="000000"/>
                          </a:solidFill>
                          <a:effectLst/>
                          <a:latin typeface="+mn-lt"/>
                          <a:ea typeface="맑은 고딕" panose="020B0503020000020004" pitchFamily="50" charset="-127"/>
                        </a:rPr>
                        <a:t>　</a:t>
                      </a:r>
                    </a:p>
                  </a:txBody>
                  <a:tcPr marL="36000" marR="36000" marT="18000" marB="18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ko-KR" altLang="en-US" sz="900" b="1" i="0" u="none" strike="noStrike">
                          <a:solidFill>
                            <a:srgbClr val="000000"/>
                          </a:solidFill>
                          <a:effectLst/>
                          <a:latin typeface="+mn-lt"/>
                          <a:ea typeface="맑은 고딕" panose="020B0503020000020004" pitchFamily="50" charset="-127"/>
                        </a:rPr>
                        <a:t>　</a:t>
                      </a:r>
                    </a:p>
                  </a:txBody>
                  <a:tcPr marL="36000" marR="36000" marT="18000" marB="18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ko-KR" altLang="en-US" sz="900" b="1" i="0" u="none" strike="noStrike">
                          <a:solidFill>
                            <a:srgbClr val="000000"/>
                          </a:solidFill>
                          <a:effectLst/>
                          <a:latin typeface="+mn-lt"/>
                          <a:ea typeface="맑은 고딕" panose="020B0503020000020004" pitchFamily="50" charset="-127"/>
                        </a:rPr>
                        <a:t>　</a:t>
                      </a:r>
                    </a:p>
                  </a:txBody>
                  <a:tcPr marL="36000" marR="36000" marT="18000" marB="18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ko-KR" altLang="en-US" sz="900" b="1" i="0" u="none" strike="noStrike">
                          <a:solidFill>
                            <a:srgbClr val="000000"/>
                          </a:solidFill>
                          <a:effectLst/>
                          <a:latin typeface="+mn-lt"/>
                          <a:ea typeface="맑은 고딕" panose="020B0503020000020004" pitchFamily="50" charset="-127"/>
                        </a:rPr>
                        <a:t>　</a:t>
                      </a:r>
                    </a:p>
                  </a:txBody>
                  <a:tcPr marL="36000" marR="36000" marT="18000" marB="18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ko-KR" altLang="en-US" sz="900" b="1" i="0" u="none" strike="noStrike">
                          <a:solidFill>
                            <a:srgbClr val="000000"/>
                          </a:solidFill>
                          <a:effectLst/>
                          <a:latin typeface="+mn-lt"/>
                          <a:ea typeface="맑은 고딕" panose="020B0503020000020004" pitchFamily="50" charset="-127"/>
                        </a:rPr>
                        <a:t>　</a:t>
                      </a:r>
                    </a:p>
                  </a:txBody>
                  <a:tcPr marL="36000" marR="36000" marT="18000" marB="18000" anchor="ctr">
                    <a:lnL w="6350" cap="flat" cmpd="sng" algn="ctr">
                      <a:solidFill>
                        <a:srgbClr val="000000"/>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ko-KR" altLang="en-US" sz="900" b="1" i="0" u="none" strike="noStrike" dirty="0" smtClean="0">
                          <a:solidFill>
                            <a:srgbClr val="000000"/>
                          </a:solidFill>
                          <a:effectLst/>
                          <a:latin typeface="+mn-lt"/>
                          <a:ea typeface="맑은 고딕" panose="020B0503020000020004" pitchFamily="50" charset="-127"/>
                        </a:rPr>
                        <a:t>√</a:t>
                      </a:r>
                      <a:endParaRPr lang="ko-KR" altLang="en-US" sz="900" b="1" i="0" u="none" strike="noStrike" dirty="0">
                        <a:solidFill>
                          <a:srgbClr val="000000"/>
                        </a:solidFill>
                        <a:effectLst/>
                        <a:latin typeface="+mn-lt"/>
                        <a:ea typeface="맑은 고딕" panose="020B0503020000020004" pitchFamily="50" charset="-127"/>
                      </a:endParaRPr>
                    </a:p>
                  </a:txBody>
                  <a:tcPr marL="36000" marR="36000" marT="18000" marB="18000" anchor="ctr">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ctr"/>
                      <a:r>
                        <a:rPr lang="ko-KR" altLang="en-US" sz="900" b="1" i="0" u="none" strike="noStrike" dirty="0" smtClean="0">
                          <a:solidFill>
                            <a:srgbClr val="000000"/>
                          </a:solidFill>
                          <a:effectLst/>
                          <a:latin typeface="+mn-lt"/>
                          <a:ea typeface="맑은 고딕" panose="020B0503020000020004" pitchFamily="50" charset="-127"/>
                        </a:rPr>
                        <a:t>√</a:t>
                      </a:r>
                      <a:endParaRPr lang="ko-KR" altLang="en-US" sz="900" b="1" i="0" u="none" strike="noStrike" dirty="0">
                        <a:solidFill>
                          <a:srgbClr val="000000"/>
                        </a:solidFill>
                        <a:effectLst/>
                        <a:latin typeface="+mn-lt"/>
                        <a:ea typeface="맑은 고딕" panose="020B0503020000020004" pitchFamily="50" charset="-127"/>
                      </a:endParaRPr>
                    </a:p>
                  </a:txBody>
                  <a:tcPr marL="36000" marR="36000" marT="18000" marB="18000" anchor="ctr">
                    <a:lnL w="28575" cap="flat" cmpd="sng" algn="ctr">
                      <a:solidFill>
                        <a:schemeClr val="accent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ko-KR" altLang="en-US" sz="900" b="1" i="0" u="none" strike="noStrike" smtClean="0">
                          <a:solidFill>
                            <a:srgbClr val="000000"/>
                          </a:solidFill>
                          <a:effectLst/>
                          <a:latin typeface="+mn-lt"/>
                          <a:ea typeface="맑은 고딕" panose="020B0503020000020004" pitchFamily="50" charset="-127"/>
                        </a:rPr>
                        <a:t>√</a:t>
                      </a:r>
                      <a:endParaRPr lang="ko-KR" altLang="en-US" sz="900" b="1" i="0" u="none" strike="noStrike" dirty="0">
                        <a:solidFill>
                          <a:srgbClr val="000000"/>
                        </a:solidFill>
                        <a:effectLst/>
                        <a:latin typeface="+mn-lt"/>
                        <a:ea typeface="맑은 고딕" panose="020B0503020000020004" pitchFamily="50" charset="-127"/>
                      </a:endParaRPr>
                    </a:p>
                  </a:txBody>
                  <a:tcPr marL="36000" marR="36000" marT="18000" marB="18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ko-KR" altLang="en-US" sz="900" b="1" i="0" u="none" strike="noStrike" smtClean="0">
                          <a:solidFill>
                            <a:srgbClr val="000000"/>
                          </a:solidFill>
                          <a:effectLst/>
                          <a:latin typeface="+mn-lt"/>
                          <a:ea typeface="맑은 고딕" panose="020B0503020000020004" pitchFamily="50" charset="-127"/>
                        </a:rPr>
                        <a:t>√</a:t>
                      </a:r>
                      <a:endParaRPr lang="ko-KR" altLang="en-US" sz="900" b="1" i="0" u="none" strike="noStrike" dirty="0">
                        <a:solidFill>
                          <a:srgbClr val="000000"/>
                        </a:solidFill>
                        <a:effectLst/>
                        <a:latin typeface="+mn-lt"/>
                        <a:ea typeface="맑은 고딕" panose="020B0503020000020004" pitchFamily="50" charset="-127"/>
                      </a:endParaRPr>
                    </a:p>
                  </a:txBody>
                  <a:tcPr marL="36000" marR="36000" marT="18000" marB="18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ko-KR" altLang="en-US" sz="900" b="1" i="0" u="none" strike="noStrike" smtClean="0">
                          <a:solidFill>
                            <a:srgbClr val="000000"/>
                          </a:solidFill>
                          <a:effectLst/>
                          <a:latin typeface="+mn-lt"/>
                          <a:ea typeface="맑은 고딕" panose="020B0503020000020004" pitchFamily="50" charset="-127"/>
                        </a:rPr>
                        <a:t>√</a:t>
                      </a:r>
                      <a:endParaRPr lang="ko-KR" altLang="en-US" sz="900" b="1" i="0" u="none" strike="noStrike" dirty="0">
                        <a:solidFill>
                          <a:srgbClr val="000000"/>
                        </a:solidFill>
                        <a:effectLst/>
                        <a:latin typeface="+mn-lt"/>
                        <a:ea typeface="맑은 고딕" panose="020B0503020000020004" pitchFamily="50" charset="-127"/>
                      </a:endParaRPr>
                    </a:p>
                  </a:txBody>
                  <a:tcPr marL="36000" marR="36000" marT="18000" marB="18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ko-KR" altLang="en-US" sz="900" b="1" i="0" u="none" strike="noStrike" dirty="0">
                          <a:solidFill>
                            <a:srgbClr val="000000"/>
                          </a:solidFill>
                          <a:effectLst/>
                          <a:latin typeface="+mn-lt"/>
                          <a:ea typeface="맑은 고딕" panose="020B0503020000020004" pitchFamily="50" charset="-127"/>
                        </a:rPr>
                        <a:t>　</a:t>
                      </a:r>
                    </a:p>
                  </a:txBody>
                  <a:tcPr marL="36000" marR="36000" marT="18000" marB="18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ko-KR" altLang="en-US" sz="900" b="1" i="0" u="none" strike="noStrike">
                          <a:solidFill>
                            <a:srgbClr val="000000"/>
                          </a:solidFill>
                          <a:effectLst/>
                          <a:latin typeface="+mn-lt"/>
                          <a:ea typeface="맑은 고딕" panose="020B0503020000020004" pitchFamily="50" charset="-127"/>
                        </a:rPr>
                        <a:t>　</a:t>
                      </a:r>
                    </a:p>
                  </a:txBody>
                  <a:tcPr marL="36000" marR="36000" marT="18000" marB="18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ko-KR" altLang="en-US" sz="900" b="1" i="0" u="none" strike="noStrike" dirty="0">
                          <a:solidFill>
                            <a:srgbClr val="000000"/>
                          </a:solidFill>
                          <a:effectLst/>
                          <a:latin typeface="+mn-lt"/>
                          <a:ea typeface="맑은 고딕" panose="020B0503020000020004" pitchFamily="50" charset="-127"/>
                        </a:rPr>
                        <a:t>　</a:t>
                      </a:r>
                    </a:p>
                  </a:txBody>
                  <a:tcPr marL="36000" marR="36000" marT="18000" marB="18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1450">
                <a:tc>
                  <a:txBody>
                    <a:bodyPr/>
                    <a:lstStyle/>
                    <a:p>
                      <a:pPr algn="l" fontAlgn="ctr"/>
                      <a:r>
                        <a:rPr lang="en-US" sz="900" b="0" i="0" u="none" strike="noStrike">
                          <a:solidFill>
                            <a:srgbClr val="000000"/>
                          </a:solidFill>
                          <a:effectLst/>
                          <a:latin typeface="+mn-lt"/>
                          <a:ea typeface="맑은 고딕" panose="020B0503020000020004" pitchFamily="50" charset="-127"/>
                        </a:rPr>
                        <a:t>IE11 (32bit)</a:t>
                      </a:r>
                    </a:p>
                  </a:txBody>
                  <a:tcPr marL="36000" marR="36000" marT="18000" marB="18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ko-KR" altLang="en-US" sz="900" b="1" i="0" u="none" strike="noStrike">
                          <a:solidFill>
                            <a:srgbClr val="000000"/>
                          </a:solidFill>
                          <a:effectLst/>
                          <a:latin typeface="+mn-lt"/>
                          <a:ea typeface="맑은 고딕" panose="020B0503020000020004" pitchFamily="50" charset="-127"/>
                        </a:rPr>
                        <a:t>　</a:t>
                      </a:r>
                    </a:p>
                  </a:txBody>
                  <a:tcPr marL="36000" marR="36000" marT="18000" marB="18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ko-KR" altLang="en-US" sz="900" b="1" i="0" u="none" strike="noStrike">
                          <a:solidFill>
                            <a:srgbClr val="000000"/>
                          </a:solidFill>
                          <a:effectLst/>
                          <a:latin typeface="+mn-lt"/>
                          <a:ea typeface="맑은 고딕" panose="020B0503020000020004" pitchFamily="50" charset="-127"/>
                        </a:rPr>
                        <a:t>　</a:t>
                      </a:r>
                    </a:p>
                  </a:txBody>
                  <a:tcPr marL="36000" marR="36000" marT="18000" marB="18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ko-KR" altLang="en-US" sz="900" b="1" i="0" u="none" strike="noStrike">
                          <a:solidFill>
                            <a:srgbClr val="000000"/>
                          </a:solidFill>
                          <a:effectLst/>
                          <a:latin typeface="+mn-lt"/>
                          <a:ea typeface="맑은 고딕" panose="020B0503020000020004" pitchFamily="50" charset="-127"/>
                        </a:rPr>
                        <a:t>　</a:t>
                      </a:r>
                    </a:p>
                  </a:txBody>
                  <a:tcPr marL="36000" marR="36000" marT="18000" marB="18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ko-KR" altLang="en-US" sz="900" b="1" i="0" u="none" strike="noStrike">
                          <a:solidFill>
                            <a:srgbClr val="000000"/>
                          </a:solidFill>
                          <a:effectLst/>
                          <a:latin typeface="+mn-lt"/>
                          <a:ea typeface="맑은 고딕" panose="020B0503020000020004" pitchFamily="50" charset="-127"/>
                        </a:rPr>
                        <a:t>　</a:t>
                      </a:r>
                    </a:p>
                  </a:txBody>
                  <a:tcPr marL="36000" marR="36000" marT="18000" marB="18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ko-KR" altLang="en-US" sz="900" b="1" i="0" u="none" strike="noStrike">
                          <a:solidFill>
                            <a:srgbClr val="000000"/>
                          </a:solidFill>
                          <a:effectLst/>
                          <a:latin typeface="+mn-lt"/>
                          <a:ea typeface="맑은 고딕" panose="020B0503020000020004" pitchFamily="50" charset="-127"/>
                        </a:rPr>
                        <a:t>　</a:t>
                      </a:r>
                    </a:p>
                  </a:txBody>
                  <a:tcPr marL="36000" marR="36000" marT="18000" marB="18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ko-KR" altLang="en-US" sz="900" b="1" i="0" u="none" strike="noStrike">
                          <a:solidFill>
                            <a:srgbClr val="000000"/>
                          </a:solidFill>
                          <a:effectLst/>
                          <a:latin typeface="+mn-lt"/>
                          <a:ea typeface="맑은 고딕" panose="020B0503020000020004" pitchFamily="50" charset="-127"/>
                        </a:rPr>
                        <a:t>　</a:t>
                      </a:r>
                    </a:p>
                  </a:txBody>
                  <a:tcPr marL="36000" marR="36000" marT="18000" marB="18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ko-KR" altLang="en-US" sz="900" b="1" i="0" u="none" strike="noStrike">
                          <a:solidFill>
                            <a:srgbClr val="000000"/>
                          </a:solidFill>
                          <a:effectLst/>
                          <a:latin typeface="+mn-lt"/>
                          <a:ea typeface="맑은 고딕" panose="020B0503020000020004" pitchFamily="50" charset="-127"/>
                        </a:rPr>
                        <a:t>　</a:t>
                      </a:r>
                    </a:p>
                  </a:txBody>
                  <a:tcPr marL="36000" marR="36000" marT="18000" marB="18000" anchor="ctr">
                    <a:lnL w="6350" cap="flat" cmpd="sng" algn="ctr">
                      <a:solidFill>
                        <a:srgbClr val="000000"/>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ko-KR" altLang="en-US" sz="900" b="1" i="0" u="none" strike="noStrike" dirty="0">
                          <a:solidFill>
                            <a:srgbClr val="000000"/>
                          </a:solidFill>
                          <a:effectLst/>
                          <a:latin typeface="+mn-lt"/>
                          <a:ea typeface="맑은 고딕" panose="020B0503020000020004" pitchFamily="50" charset="-127"/>
                        </a:rPr>
                        <a:t>　</a:t>
                      </a:r>
                    </a:p>
                  </a:txBody>
                  <a:tcPr marL="36000" marR="36000" marT="18000" marB="18000" anchor="ctr">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ko-KR" altLang="en-US" sz="900" b="1" i="0" u="none" strike="noStrike" dirty="0" smtClean="0">
                          <a:solidFill>
                            <a:srgbClr val="000000"/>
                          </a:solidFill>
                          <a:effectLst/>
                          <a:latin typeface="+mn-lt"/>
                          <a:ea typeface="맑은 고딕" panose="020B0503020000020004" pitchFamily="50" charset="-127"/>
                        </a:rPr>
                        <a:t>√</a:t>
                      </a:r>
                      <a:endParaRPr lang="ko-KR" altLang="en-US" sz="900" b="1" i="0" u="none" strike="noStrike" dirty="0">
                        <a:solidFill>
                          <a:srgbClr val="000000"/>
                        </a:solidFill>
                        <a:effectLst/>
                        <a:latin typeface="+mn-lt"/>
                        <a:ea typeface="맑은 고딕" panose="020B0503020000020004" pitchFamily="50" charset="-127"/>
                      </a:endParaRPr>
                    </a:p>
                  </a:txBody>
                  <a:tcPr marL="36000" marR="36000" marT="18000" marB="18000" anchor="ctr">
                    <a:lnL w="28575" cap="flat" cmpd="sng" algn="ctr">
                      <a:solidFill>
                        <a:schemeClr val="accent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ko-KR" altLang="en-US" sz="900" b="1" i="0" u="none" strike="noStrike" smtClean="0">
                          <a:solidFill>
                            <a:srgbClr val="000000"/>
                          </a:solidFill>
                          <a:effectLst/>
                          <a:latin typeface="+mn-lt"/>
                          <a:ea typeface="맑은 고딕" panose="020B0503020000020004" pitchFamily="50" charset="-127"/>
                        </a:rPr>
                        <a:t>√</a:t>
                      </a:r>
                      <a:endParaRPr lang="ko-KR" altLang="en-US" sz="900" b="1" i="0" u="none" strike="noStrike" dirty="0">
                        <a:solidFill>
                          <a:srgbClr val="000000"/>
                        </a:solidFill>
                        <a:effectLst/>
                        <a:latin typeface="+mn-lt"/>
                        <a:ea typeface="맑은 고딕" panose="020B0503020000020004" pitchFamily="50" charset="-127"/>
                      </a:endParaRPr>
                    </a:p>
                  </a:txBody>
                  <a:tcPr marL="36000" marR="36000" marT="18000" marB="18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ko-KR" altLang="en-US" sz="900" b="1" i="0" u="none" strike="noStrike" smtClean="0">
                          <a:solidFill>
                            <a:srgbClr val="000000"/>
                          </a:solidFill>
                          <a:effectLst/>
                          <a:latin typeface="+mn-lt"/>
                          <a:ea typeface="맑은 고딕" panose="020B0503020000020004" pitchFamily="50" charset="-127"/>
                        </a:rPr>
                        <a:t>√</a:t>
                      </a:r>
                      <a:endParaRPr lang="ko-KR" altLang="en-US" sz="900" b="1" i="0" u="none" strike="noStrike" dirty="0">
                        <a:solidFill>
                          <a:srgbClr val="000000"/>
                        </a:solidFill>
                        <a:effectLst/>
                        <a:latin typeface="+mn-lt"/>
                        <a:ea typeface="맑은 고딕" panose="020B0503020000020004" pitchFamily="50" charset="-127"/>
                      </a:endParaRPr>
                    </a:p>
                  </a:txBody>
                  <a:tcPr marL="36000" marR="36000" marT="18000" marB="18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ko-KR" altLang="en-US" sz="900" b="1" i="0" u="none" strike="noStrike" smtClean="0">
                          <a:solidFill>
                            <a:srgbClr val="000000"/>
                          </a:solidFill>
                          <a:effectLst/>
                          <a:latin typeface="+mn-lt"/>
                          <a:ea typeface="맑은 고딕" panose="020B0503020000020004" pitchFamily="50" charset="-127"/>
                        </a:rPr>
                        <a:t>√</a:t>
                      </a:r>
                      <a:endParaRPr lang="ko-KR" altLang="en-US" sz="900" b="1" i="0" u="none" strike="noStrike" dirty="0">
                        <a:solidFill>
                          <a:srgbClr val="000000"/>
                        </a:solidFill>
                        <a:effectLst/>
                        <a:latin typeface="+mn-lt"/>
                        <a:ea typeface="맑은 고딕" panose="020B0503020000020004" pitchFamily="50" charset="-127"/>
                      </a:endParaRPr>
                    </a:p>
                  </a:txBody>
                  <a:tcPr marL="36000" marR="36000" marT="18000" marB="18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ko-KR" altLang="en-US" sz="900" b="1" i="0" u="none" strike="noStrike" smtClean="0">
                          <a:solidFill>
                            <a:srgbClr val="000000"/>
                          </a:solidFill>
                          <a:effectLst/>
                          <a:latin typeface="+mn-lt"/>
                          <a:ea typeface="맑은 고딕" panose="020B0503020000020004" pitchFamily="50" charset="-127"/>
                        </a:rPr>
                        <a:t>√</a:t>
                      </a:r>
                      <a:endParaRPr lang="ko-KR" altLang="en-US" sz="900" b="1" i="0" u="none" strike="noStrike" dirty="0">
                        <a:solidFill>
                          <a:srgbClr val="000000"/>
                        </a:solidFill>
                        <a:effectLst/>
                        <a:latin typeface="+mn-lt"/>
                        <a:ea typeface="맑은 고딕" panose="020B0503020000020004" pitchFamily="50" charset="-127"/>
                      </a:endParaRPr>
                    </a:p>
                  </a:txBody>
                  <a:tcPr marL="36000" marR="36000" marT="18000" marB="18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ko-KR" altLang="en-US" sz="900" b="1" i="0" u="none" strike="noStrike" smtClean="0">
                          <a:solidFill>
                            <a:srgbClr val="000000"/>
                          </a:solidFill>
                          <a:effectLst/>
                          <a:latin typeface="+mn-lt"/>
                          <a:ea typeface="맑은 고딕" panose="020B0503020000020004" pitchFamily="50" charset="-127"/>
                        </a:rPr>
                        <a:t>√</a:t>
                      </a:r>
                      <a:endParaRPr lang="ko-KR" altLang="en-US" sz="900" b="1" i="0" u="none" strike="noStrike" dirty="0">
                        <a:solidFill>
                          <a:srgbClr val="000000"/>
                        </a:solidFill>
                        <a:effectLst/>
                        <a:latin typeface="+mn-lt"/>
                        <a:ea typeface="맑은 고딕" panose="020B0503020000020004" pitchFamily="50" charset="-127"/>
                      </a:endParaRPr>
                    </a:p>
                  </a:txBody>
                  <a:tcPr marL="36000" marR="36000" marT="18000" marB="18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ko-KR" altLang="en-US" sz="900" b="1" i="0" u="none" strike="noStrike" dirty="0" smtClean="0">
                          <a:solidFill>
                            <a:srgbClr val="000000"/>
                          </a:solidFill>
                          <a:effectLst/>
                          <a:latin typeface="+mn-lt"/>
                          <a:ea typeface="맑은 고딕" panose="020B0503020000020004" pitchFamily="50" charset="-127"/>
                        </a:rPr>
                        <a:t>√</a:t>
                      </a:r>
                      <a:endParaRPr lang="ko-KR" altLang="en-US" sz="900" b="1" i="0" u="none" strike="noStrike" dirty="0">
                        <a:solidFill>
                          <a:srgbClr val="000000"/>
                        </a:solidFill>
                        <a:effectLst/>
                        <a:latin typeface="+mn-lt"/>
                        <a:ea typeface="맑은 고딕" panose="020B0503020000020004" pitchFamily="50" charset="-127"/>
                      </a:endParaRPr>
                    </a:p>
                  </a:txBody>
                  <a:tcPr marL="36000" marR="36000" marT="18000" marB="18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1450">
                <a:tc>
                  <a:txBody>
                    <a:bodyPr/>
                    <a:lstStyle/>
                    <a:p>
                      <a:pPr algn="l" fontAlgn="ctr"/>
                      <a:r>
                        <a:rPr lang="en-US" sz="900" b="0" i="0" u="none" strike="noStrike" dirty="0" smtClean="0">
                          <a:solidFill>
                            <a:srgbClr val="000000"/>
                          </a:solidFill>
                          <a:effectLst/>
                          <a:latin typeface="+mn-lt"/>
                          <a:ea typeface="맑은 고딕" panose="020B0503020000020004" pitchFamily="50" charset="-127"/>
                        </a:rPr>
                        <a:t>Chrome </a:t>
                      </a:r>
                      <a:r>
                        <a:rPr lang="en-US" sz="900" b="0" i="0" u="none" strike="noStrike" dirty="0">
                          <a:solidFill>
                            <a:srgbClr val="000000"/>
                          </a:solidFill>
                          <a:effectLst/>
                          <a:latin typeface="+mn-lt"/>
                          <a:ea typeface="맑은 고딕" panose="020B0503020000020004" pitchFamily="50" charset="-127"/>
                        </a:rPr>
                        <a:t>&amp; </a:t>
                      </a:r>
                      <a:r>
                        <a:rPr lang="en-US" sz="900" b="0" i="0" u="none" strike="noStrike" dirty="0" smtClean="0">
                          <a:solidFill>
                            <a:srgbClr val="000000"/>
                          </a:solidFill>
                          <a:effectLst/>
                          <a:latin typeface="+mn-lt"/>
                          <a:ea typeface="맑은 고딕" panose="020B0503020000020004" pitchFamily="50" charset="-127"/>
                        </a:rPr>
                        <a:t>Firefox</a:t>
                      </a:r>
                      <a:endParaRPr lang="en-US" sz="900" b="0" i="0" u="none" strike="noStrike" dirty="0">
                        <a:solidFill>
                          <a:srgbClr val="000000"/>
                        </a:solidFill>
                        <a:effectLst/>
                        <a:latin typeface="+mn-lt"/>
                        <a:ea typeface="맑은 고딕" panose="020B0503020000020004" pitchFamily="50" charset="-127"/>
                      </a:endParaRPr>
                    </a:p>
                  </a:txBody>
                  <a:tcPr marL="36000" marR="36000" marT="18000" marB="18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ko-KR" altLang="en-US" sz="900" b="1" i="0" u="none" strike="noStrike" smtClean="0">
                          <a:solidFill>
                            <a:srgbClr val="000000"/>
                          </a:solidFill>
                          <a:effectLst/>
                          <a:latin typeface="+mn-lt"/>
                          <a:ea typeface="맑은 고딕" panose="020B0503020000020004" pitchFamily="50" charset="-127"/>
                        </a:rPr>
                        <a:t>√</a:t>
                      </a:r>
                      <a:endParaRPr lang="ko-KR" altLang="en-US" sz="900" b="1" i="0" u="none" strike="noStrike" dirty="0">
                        <a:solidFill>
                          <a:srgbClr val="000000"/>
                        </a:solidFill>
                        <a:effectLst/>
                        <a:latin typeface="+mn-lt"/>
                        <a:ea typeface="맑은 고딕" panose="020B0503020000020004" pitchFamily="50" charset="-127"/>
                      </a:endParaRPr>
                    </a:p>
                  </a:txBody>
                  <a:tcPr marL="36000" marR="36000" marT="18000" marB="18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ctr"/>
                      <a:r>
                        <a:rPr lang="ko-KR" altLang="en-US" sz="900" b="1" i="0" u="none" strike="noStrike" smtClean="0">
                          <a:solidFill>
                            <a:srgbClr val="000000"/>
                          </a:solidFill>
                          <a:effectLst/>
                          <a:latin typeface="+mn-lt"/>
                          <a:ea typeface="맑은 고딕" panose="020B0503020000020004" pitchFamily="50" charset="-127"/>
                        </a:rPr>
                        <a:t>√</a:t>
                      </a:r>
                      <a:endParaRPr lang="ko-KR" altLang="en-US" sz="900" b="1" i="0" u="none" strike="noStrike" dirty="0">
                        <a:solidFill>
                          <a:srgbClr val="000000"/>
                        </a:solidFill>
                        <a:effectLst/>
                        <a:latin typeface="+mn-lt"/>
                        <a:ea typeface="맑은 고딕" panose="020B0503020000020004" pitchFamily="50" charset="-127"/>
                      </a:endParaRPr>
                    </a:p>
                  </a:txBody>
                  <a:tcPr marL="36000" marR="36000" marT="18000" marB="18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ko-KR" altLang="en-US" sz="900" b="1" i="0" u="none" strike="noStrike" smtClean="0">
                          <a:solidFill>
                            <a:srgbClr val="000000"/>
                          </a:solidFill>
                          <a:effectLst/>
                          <a:latin typeface="+mn-lt"/>
                          <a:ea typeface="맑은 고딕" panose="020B0503020000020004" pitchFamily="50" charset="-127"/>
                        </a:rPr>
                        <a:t>√</a:t>
                      </a:r>
                      <a:endParaRPr lang="ko-KR" altLang="en-US" sz="900" b="1" i="0" u="none" strike="noStrike" dirty="0">
                        <a:solidFill>
                          <a:srgbClr val="000000"/>
                        </a:solidFill>
                        <a:effectLst/>
                        <a:latin typeface="+mn-lt"/>
                        <a:ea typeface="맑은 고딕" panose="020B0503020000020004" pitchFamily="50" charset="-127"/>
                      </a:endParaRPr>
                    </a:p>
                  </a:txBody>
                  <a:tcPr marL="36000" marR="36000" marT="18000" marB="18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ko-KR" altLang="en-US" sz="900" b="1" i="0" u="none" strike="noStrike" smtClean="0">
                          <a:solidFill>
                            <a:srgbClr val="000000"/>
                          </a:solidFill>
                          <a:effectLst/>
                          <a:latin typeface="+mn-lt"/>
                          <a:ea typeface="맑은 고딕" panose="020B0503020000020004" pitchFamily="50" charset="-127"/>
                        </a:rPr>
                        <a:t>√</a:t>
                      </a:r>
                      <a:endParaRPr lang="ko-KR" altLang="en-US" sz="900" b="1" i="0" u="none" strike="noStrike" dirty="0">
                        <a:solidFill>
                          <a:srgbClr val="000000"/>
                        </a:solidFill>
                        <a:effectLst/>
                        <a:latin typeface="+mn-lt"/>
                        <a:ea typeface="맑은 고딕" panose="020B0503020000020004" pitchFamily="50" charset="-127"/>
                      </a:endParaRPr>
                    </a:p>
                  </a:txBody>
                  <a:tcPr marL="36000" marR="36000" marT="18000" marB="18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ko-KR" altLang="en-US" sz="900" b="1" i="0" u="none" strike="noStrike" smtClean="0">
                          <a:solidFill>
                            <a:srgbClr val="000000"/>
                          </a:solidFill>
                          <a:effectLst/>
                          <a:latin typeface="+mn-lt"/>
                          <a:ea typeface="맑은 고딕" panose="020B0503020000020004" pitchFamily="50" charset="-127"/>
                        </a:rPr>
                        <a:t>√</a:t>
                      </a:r>
                      <a:endParaRPr lang="ko-KR" altLang="en-US" sz="900" b="1" i="0" u="none" strike="noStrike" dirty="0">
                        <a:solidFill>
                          <a:srgbClr val="000000"/>
                        </a:solidFill>
                        <a:effectLst/>
                        <a:latin typeface="+mn-lt"/>
                        <a:ea typeface="맑은 고딕" panose="020B0503020000020004" pitchFamily="50" charset="-127"/>
                      </a:endParaRPr>
                    </a:p>
                  </a:txBody>
                  <a:tcPr marL="36000" marR="36000" marT="18000" marB="18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ko-KR" altLang="en-US" sz="900" b="1" i="0" u="none" strike="noStrike" smtClean="0">
                          <a:solidFill>
                            <a:srgbClr val="000000"/>
                          </a:solidFill>
                          <a:effectLst/>
                          <a:latin typeface="+mn-lt"/>
                          <a:ea typeface="맑은 고딕" panose="020B0503020000020004" pitchFamily="50" charset="-127"/>
                        </a:rPr>
                        <a:t>√</a:t>
                      </a:r>
                      <a:endParaRPr lang="ko-KR" altLang="en-US" sz="900" b="1" i="0" u="none" strike="noStrike" dirty="0">
                        <a:solidFill>
                          <a:srgbClr val="000000"/>
                        </a:solidFill>
                        <a:effectLst/>
                        <a:latin typeface="+mn-lt"/>
                        <a:ea typeface="맑은 고딕" panose="020B0503020000020004" pitchFamily="50" charset="-127"/>
                      </a:endParaRPr>
                    </a:p>
                  </a:txBody>
                  <a:tcPr marL="36000" marR="36000" marT="18000" marB="18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ko-KR" altLang="en-US" sz="900" b="1" i="0" u="none" strike="noStrike" smtClean="0">
                          <a:solidFill>
                            <a:srgbClr val="000000"/>
                          </a:solidFill>
                          <a:effectLst/>
                          <a:latin typeface="+mn-lt"/>
                          <a:ea typeface="맑은 고딕" panose="020B0503020000020004" pitchFamily="50" charset="-127"/>
                        </a:rPr>
                        <a:t>√</a:t>
                      </a:r>
                      <a:endParaRPr lang="ko-KR" altLang="en-US" sz="900" b="1" i="0" u="none" strike="noStrike" dirty="0">
                        <a:solidFill>
                          <a:srgbClr val="000000"/>
                        </a:solidFill>
                        <a:effectLst/>
                        <a:latin typeface="+mn-lt"/>
                        <a:ea typeface="맑은 고딕" panose="020B0503020000020004" pitchFamily="50" charset="-127"/>
                      </a:endParaRPr>
                    </a:p>
                  </a:txBody>
                  <a:tcPr marL="36000" marR="36000" marT="18000" marB="18000" anchor="ctr">
                    <a:lnL w="6350" cap="flat" cmpd="sng" algn="ctr">
                      <a:solidFill>
                        <a:srgbClr val="000000"/>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ko-KR" altLang="en-US" sz="900" b="1" i="0" u="none" strike="noStrike" dirty="0" smtClean="0">
                          <a:solidFill>
                            <a:srgbClr val="000000"/>
                          </a:solidFill>
                          <a:effectLst/>
                          <a:latin typeface="+mn-lt"/>
                          <a:ea typeface="맑은 고딕" panose="020B0503020000020004" pitchFamily="50" charset="-127"/>
                        </a:rPr>
                        <a:t>√</a:t>
                      </a:r>
                      <a:endParaRPr lang="ko-KR" altLang="en-US" sz="900" b="1" i="0" u="none" strike="noStrike" dirty="0">
                        <a:solidFill>
                          <a:srgbClr val="000000"/>
                        </a:solidFill>
                        <a:effectLst/>
                        <a:latin typeface="+mn-lt"/>
                        <a:ea typeface="맑은 고딕" panose="020B0503020000020004" pitchFamily="50" charset="-127"/>
                      </a:endParaRPr>
                    </a:p>
                  </a:txBody>
                  <a:tcPr marL="36000" marR="36000" marT="18000" marB="18000" anchor="ctr">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ko-KR" altLang="en-US" sz="900" b="1" i="0" u="none" strike="noStrike" dirty="0" smtClean="0">
                          <a:solidFill>
                            <a:srgbClr val="000000"/>
                          </a:solidFill>
                          <a:effectLst/>
                          <a:latin typeface="+mn-lt"/>
                          <a:ea typeface="맑은 고딕" panose="020B0503020000020004" pitchFamily="50" charset="-127"/>
                        </a:rPr>
                        <a:t>√</a:t>
                      </a:r>
                      <a:endParaRPr lang="ko-KR" altLang="en-US" sz="900" b="1" i="0" u="none" strike="noStrike" dirty="0">
                        <a:solidFill>
                          <a:srgbClr val="000000"/>
                        </a:solidFill>
                        <a:effectLst/>
                        <a:latin typeface="+mn-lt"/>
                        <a:ea typeface="맑은 고딕" panose="020B0503020000020004" pitchFamily="50" charset="-127"/>
                      </a:endParaRPr>
                    </a:p>
                  </a:txBody>
                  <a:tcPr marL="36000" marR="36000" marT="18000" marB="18000" anchor="ctr">
                    <a:lnL w="28575" cap="flat" cmpd="sng" algn="ctr">
                      <a:solidFill>
                        <a:schemeClr val="accent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ko-KR" altLang="en-US" sz="900" b="1" i="0" u="none" strike="noStrike" smtClean="0">
                          <a:solidFill>
                            <a:srgbClr val="000000"/>
                          </a:solidFill>
                          <a:effectLst/>
                          <a:latin typeface="+mn-lt"/>
                          <a:ea typeface="맑은 고딕" panose="020B0503020000020004" pitchFamily="50" charset="-127"/>
                        </a:rPr>
                        <a:t>√</a:t>
                      </a:r>
                      <a:endParaRPr lang="ko-KR" altLang="en-US" sz="900" b="1" i="0" u="none" strike="noStrike" dirty="0">
                        <a:solidFill>
                          <a:srgbClr val="000000"/>
                        </a:solidFill>
                        <a:effectLst/>
                        <a:latin typeface="+mn-lt"/>
                        <a:ea typeface="맑은 고딕" panose="020B0503020000020004" pitchFamily="50" charset="-127"/>
                      </a:endParaRPr>
                    </a:p>
                  </a:txBody>
                  <a:tcPr marL="36000" marR="36000" marT="18000" marB="18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ko-KR" altLang="en-US" sz="900" b="1" i="0" u="none" strike="noStrike" smtClean="0">
                          <a:solidFill>
                            <a:srgbClr val="000000"/>
                          </a:solidFill>
                          <a:effectLst/>
                          <a:latin typeface="+mn-lt"/>
                          <a:ea typeface="맑은 고딕" panose="020B0503020000020004" pitchFamily="50" charset="-127"/>
                        </a:rPr>
                        <a:t>√</a:t>
                      </a:r>
                      <a:endParaRPr lang="ko-KR" altLang="en-US" sz="900" b="1" i="0" u="none" strike="noStrike" dirty="0">
                        <a:solidFill>
                          <a:srgbClr val="000000"/>
                        </a:solidFill>
                        <a:effectLst/>
                        <a:latin typeface="+mn-lt"/>
                        <a:ea typeface="맑은 고딕" panose="020B0503020000020004" pitchFamily="50" charset="-127"/>
                      </a:endParaRPr>
                    </a:p>
                  </a:txBody>
                  <a:tcPr marL="36000" marR="36000" marT="18000" marB="18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ko-KR" altLang="en-US" sz="900" b="1" i="0" u="none" strike="noStrike" smtClean="0">
                          <a:solidFill>
                            <a:srgbClr val="000000"/>
                          </a:solidFill>
                          <a:effectLst/>
                          <a:latin typeface="+mn-lt"/>
                          <a:ea typeface="맑은 고딕" panose="020B0503020000020004" pitchFamily="50" charset="-127"/>
                        </a:rPr>
                        <a:t>√</a:t>
                      </a:r>
                      <a:endParaRPr lang="ko-KR" altLang="en-US" sz="900" b="1" i="0" u="none" strike="noStrike" dirty="0">
                        <a:solidFill>
                          <a:srgbClr val="000000"/>
                        </a:solidFill>
                        <a:effectLst/>
                        <a:latin typeface="+mn-lt"/>
                        <a:ea typeface="맑은 고딕" panose="020B0503020000020004" pitchFamily="50" charset="-127"/>
                      </a:endParaRPr>
                    </a:p>
                  </a:txBody>
                  <a:tcPr marL="36000" marR="36000" marT="18000" marB="18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ko-KR" altLang="en-US" sz="900" b="1" i="0" u="none" strike="noStrike" smtClean="0">
                          <a:solidFill>
                            <a:srgbClr val="000000"/>
                          </a:solidFill>
                          <a:effectLst/>
                          <a:latin typeface="+mn-lt"/>
                          <a:ea typeface="맑은 고딕" panose="020B0503020000020004" pitchFamily="50" charset="-127"/>
                        </a:rPr>
                        <a:t>√</a:t>
                      </a:r>
                      <a:endParaRPr lang="ko-KR" altLang="en-US" sz="900" b="1" i="0" u="none" strike="noStrike" dirty="0">
                        <a:solidFill>
                          <a:srgbClr val="000000"/>
                        </a:solidFill>
                        <a:effectLst/>
                        <a:latin typeface="+mn-lt"/>
                        <a:ea typeface="맑은 고딕" panose="020B0503020000020004" pitchFamily="50" charset="-127"/>
                      </a:endParaRPr>
                    </a:p>
                  </a:txBody>
                  <a:tcPr marL="36000" marR="36000" marT="18000" marB="18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ko-KR" altLang="en-US" sz="900" b="1" i="0" u="none" strike="noStrike" smtClean="0">
                          <a:solidFill>
                            <a:srgbClr val="000000"/>
                          </a:solidFill>
                          <a:effectLst/>
                          <a:latin typeface="+mn-lt"/>
                          <a:ea typeface="맑은 고딕" panose="020B0503020000020004" pitchFamily="50" charset="-127"/>
                        </a:rPr>
                        <a:t>√</a:t>
                      </a:r>
                      <a:endParaRPr lang="ko-KR" altLang="en-US" sz="900" b="1" i="0" u="none" strike="noStrike" dirty="0">
                        <a:solidFill>
                          <a:srgbClr val="000000"/>
                        </a:solidFill>
                        <a:effectLst/>
                        <a:latin typeface="+mn-lt"/>
                        <a:ea typeface="맑은 고딕" panose="020B0503020000020004" pitchFamily="50" charset="-127"/>
                      </a:endParaRPr>
                    </a:p>
                  </a:txBody>
                  <a:tcPr marL="36000" marR="36000" marT="18000" marB="18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ko-KR" altLang="en-US" sz="900" b="1" i="0" u="none" strike="noStrike" dirty="0" smtClean="0">
                          <a:solidFill>
                            <a:srgbClr val="000000"/>
                          </a:solidFill>
                          <a:effectLst/>
                          <a:latin typeface="+mn-lt"/>
                          <a:ea typeface="맑은 고딕" panose="020B0503020000020004" pitchFamily="50" charset="-127"/>
                        </a:rPr>
                        <a:t>√</a:t>
                      </a:r>
                      <a:endParaRPr lang="ko-KR" altLang="en-US" sz="900" b="1" i="0" u="none" strike="noStrike" dirty="0">
                        <a:solidFill>
                          <a:srgbClr val="000000"/>
                        </a:solidFill>
                        <a:effectLst/>
                        <a:latin typeface="+mn-lt"/>
                        <a:ea typeface="맑은 고딕" panose="020B0503020000020004" pitchFamily="50" charset="-127"/>
                      </a:endParaRPr>
                    </a:p>
                  </a:txBody>
                  <a:tcPr marL="36000" marR="36000" marT="18000" marB="18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1450">
                <a:tc>
                  <a:txBody>
                    <a:bodyPr/>
                    <a:lstStyle/>
                    <a:p>
                      <a:pPr algn="l" fontAlgn="ctr"/>
                      <a:r>
                        <a:rPr lang="en-US" sz="900" b="0" i="0" u="none" strike="noStrike">
                          <a:solidFill>
                            <a:srgbClr val="000000"/>
                          </a:solidFill>
                          <a:effectLst/>
                          <a:latin typeface="+mn-lt"/>
                          <a:ea typeface="맑은 고딕" panose="020B0503020000020004" pitchFamily="50" charset="-127"/>
                        </a:rPr>
                        <a:t>Microsoft Office 2003</a:t>
                      </a:r>
                    </a:p>
                  </a:txBody>
                  <a:tcPr marL="36000" marR="36000" marT="18000" marB="18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ko-KR" altLang="en-US" sz="900" b="1" i="0" u="none" strike="noStrike" smtClean="0">
                          <a:solidFill>
                            <a:srgbClr val="000000"/>
                          </a:solidFill>
                          <a:effectLst/>
                          <a:latin typeface="+mn-lt"/>
                          <a:ea typeface="맑은 고딕" panose="020B0503020000020004" pitchFamily="50" charset="-127"/>
                        </a:rPr>
                        <a:t>√</a:t>
                      </a:r>
                      <a:endParaRPr lang="ko-KR" altLang="en-US" sz="900" b="1" i="0" u="none" strike="noStrike" dirty="0">
                        <a:solidFill>
                          <a:srgbClr val="000000"/>
                        </a:solidFill>
                        <a:effectLst/>
                        <a:latin typeface="+mn-lt"/>
                        <a:ea typeface="맑은 고딕" panose="020B0503020000020004" pitchFamily="50" charset="-127"/>
                      </a:endParaRPr>
                    </a:p>
                  </a:txBody>
                  <a:tcPr marL="36000" marR="36000" marT="18000" marB="18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ko-KR" altLang="en-US" sz="900" b="1" i="0" u="none" strike="noStrike">
                          <a:solidFill>
                            <a:srgbClr val="000000"/>
                          </a:solidFill>
                          <a:effectLst/>
                          <a:latin typeface="+mn-lt"/>
                          <a:ea typeface="맑은 고딕" panose="020B0503020000020004" pitchFamily="50" charset="-127"/>
                        </a:rPr>
                        <a:t>　</a:t>
                      </a:r>
                    </a:p>
                  </a:txBody>
                  <a:tcPr marL="36000" marR="36000" marT="18000" marB="18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ko-KR" altLang="en-US" sz="900" b="1" i="0" u="none" strike="noStrike">
                          <a:solidFill>
                            <a:srgbClr val="000000"/>
                          </a:solidFill>
                          <a:effectLst/>
                          <a:latin typeface="+mn-lt"/>
                          <a:ea typeface="맑은 고딕" panose="020B0503020000020004" pitchFamily="50" charset="-127"/>
                        </a:rPr>
                        <a:t>　</a:t>
                      </a:r>
                    </a:p>
                  </a:txBody>
                  <a:tcPr marL="36000" marR="36000" marT="18000" marB="18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ko-KR" altLang="en-US" sz="900" b="1" i="0" u="none" strike="noStrike">
                          <a:solidFill>
                            <a:srgbClr val="000000"/>
                          </a:solidFill>
                          <a:effectLst/>
                          <a:latin typeface="+mn-lt"/>
                          <a:ea typeface="맑은 고딕" panose="020B0503020000020004" pitchFamily="50" charset="-127"/>
                        </a:rPr>
                        <a:t>　</a:t>
                      </a:r>
                    </a:p>
                  </a:txBody>
                  <a:tcPr marL="36000" marR="36000" marT="18000" marB="18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ko-KR" altLang="en-US" sz="900" b="1" i="0" u="none" strike="noStrike">
                          <a:solidFill>
                            <a:srgbClr val="000000"/>
                          </a:solidFill>
                          <a:effectLst/>
                          <a:latin typeface="+mn-lt"/>
                          <a:ea typeface="맑은 고딕" panose="020B0503020000020004" pitchFamily="50" charset="-127"/>
                        </a:rPr>
                        <a:t>　</a:t>
                      </a:r>
                    </a:p>
                  </a:txBody>
                  <a:tcPr marL="36000" marR="36000" marT="18000" marB="18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ko-KR" altLang="en-US" sz="900" b="1" i="0" u="none" strike="noStrike">
                          <a:solidFill>
                            <a:srgbClr val="000000"/>
                          </a:solidFill>
                          <a:effectLst/>
                          <a:latin typeface="+mn-lt"/>
                          <a:ea typeface="맑은 고딕" panose="020B0503020000020004" pitchFamily="50" charset="-127"/>
                        </a:rPr>
                        <a:t>　</a:t>
                      </a:r>
                    </a:p>
                  </a:txBody>
                  <a:tcPr marL="36000" marR="36000" marT="18000" marB="18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ko-KR" altLang="en-US" sz="900" b="1" i="0" u="none" strike="noStrike">
                          <a:solidFill>
                            <a:srgbClr val="000000"/>
                          </a:solidFill>
                          <a:effectLst/>
                          <a:latin typeface="+mn-lt"/>
                          <a:ea typeface="맑은 고딕" panose="020B0503020000020004" pitchFamily="50" charset="-127"/>
                        </a:rPr>
                        <a:t>　</a:t>
                      </a:r>
                    </a:p>
                  </a:txBody>
                  <a:tcPr marL="36000" marR="36000" marT="18000" marB="18000" anchor="ctr">
                    <a:lnL w="6350" cap="flat" cmpd="sng" algn="ctr">
                      <a:solidFill>
                        <a:srgbClr val="000000"/>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ko-KR" altLang="en-US" sz="900" b="1" i="0" u="none" strike="noStrike" dirty="0">
                          <a:solidFill>
                            <a:srgbClr val="000000"/>
                          </a:solidFill>
                          <a:effectLst/>
                          <a:latin typeface="+mn-lt"/>
                          <a:ea typeface="맑은 고딕" panose="020B0503020000020004" pitchFamily="50" charset="-127"/>
                        </a:rPr>
                        <a:t>　</a:t>
                      </a:r>
                    </a:p>
                  </a:txBody>
                  <a:tcPr marL="36000" marR="36000" marT="18000" marB="18000" anchor="ctr">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ko-KR" altLang="en-US" sz="900" b="1" i="0" u="none" strike="noStrike" dirty="0">
                          <a:solidFill>
                            <a:srgbClr val="000000"/>
                          </a:solidFill>
                          <a:effectLst/>
                          <a:latin typeface="+mn-lt"/>
                          <a:ea typeface="맑은 고딕" panose="020B0503020000020004" pitchFamily="50" charset="-127"/>
                        </a:rPr>
                        <a:t>　</a:t>
                      </a:r>
                    </a:p>
                  </a:txBody>
                  <a:tcPr marL="36000" marR="36000" marT="18000" marB="18000" anchor="ctr">
                    <a:lnL w="28575" cap="flat" cmpd="sng" algn="ctr">
                      <a:solidFill>
                        <a:schemeClr val="accent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ko-KR" altLang="en-US" sz="900" b="1" i="0" u="none" strike="noStrike">
                          <a:solidFill>
                            <a:srgbClr val="000000"/>
                          </a:solidFill>
                          <a:effectLst/>
                          <a:latin typeface="+mn-lt"/>
                          <a:ea typeface="맑은 고딕" panose="020B0503020000020004" pitchFamily="50" charset="-127"/>
                        </a:rPr>
                        <a:t>　</a:t>
                      </a:r>
                    </a:p>
                  </a:txBody>
                  <a:tcPr marL="36000" marR="36000" marT="18000" marB="18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ko-KR" altLang="en-US" sz="900" b="1" i="0" u="none" strike="noStrike">
                          <a:solidFill>
                            <a:srgbClr val="000000"/>
                          </a:solidFill>
                          <a:effectLst/>
                          <a:latin typeface="+mn-lt"/>
                          <a:ea typeface="맑은 고딕" panose="020B0503020000020004" pitchFamily="50" charset="-127"/>
                        </a:rPr>
                        <a:t>　</a:t>
                      </a:r>
                    </a:p>
                  </a:txBody>
                  <a:tcPr marL="36000" marR="36000" marT="18000" marB="18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ko-KR" altLang="en-US" sz="900" b="1" i="0" u="none" strike="noStrike">
                          <a:solidFill>
                            <a:srgbClr val="000000"/>
                          </a:solidFill>
                          <a:effectLst/>
                          <a:latin typeface="+mn-lt"/>
                          <a:ea typeface="맑은 고딕" panose="020B0503020000020004" pitchFamily="50" charset="-127"/>
                        </a:rPr>
                        <a:t>　</a:t>
                      </a:r>
                    </a:p>
                  </a:txBody>
                  <a:tcPr marL="36000" marR="36000" marT="18000" marB="18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ko-KR" altLang="en-US" sz="900" b="1" i="0" u="none" strike="noStrike">
                          <a:solidFill>
                            <a:srgbClr val="000000"/>
                          </a:solidFill>
                          <a:effectLst/>
                          <a:latin typeface="+mn-lt"/>
                          <a:ea typeface="맑은 고딕" panose="020B0503020000020004" pitchFamily="50" charset="-127"/>
                        </a:rPr>
                        <a:t>　</a:t>
                      </a:r>
                    </a:p>
                  </a:txBody>
                  <a:tcPr marL="36000" marR="36000" marT="18000" marB="18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ko-KR" altLang="en-US" sz="900" b="1" i="0" u="none" strike="noStrike">
                          <a:solidFill>
                            <a:srgbClr val="000000"/>
                          </a:solidFill>
                          <a:effectLst/>
                          <a:latin typeface="+mn-lt"/>
                          <a:ea typeface="맑은 고딕" panose="020B0503020000020004" pitchFamily="50" charset="-127"/>
                        </a:rPr>
                        <a:t>　</a:t>
                      </a:r>
                    </a:p>
                  </a:txBody>
                  <a:tcPr marL="36000" marR="36000" marT="18000" marB="18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ko-KR" altLang="en-US" sz="900" b="1" i="0" u="none" strike="noStrike" dirty="0">
                          <a:solidFill>
                            <a:srgbClr val="000000"/>
                          </a:solidFill>
                          <a:effectLst/>
                          <a:latin typeface="+mn-lt"/>
                          <a:ea typeface="맑은 고딕" panose="020B0503020000020004" pitchFamily="50" charset="-127"/>
                        </a:rPr>
                        <a:t>　</a:t>
                      </a:r>
                    </a:p>
                  </a:txBody>
                  <a:tcPr marL="36000" marR="36000" marT="18000" marB="18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1450">
                <a:tc>
                  <a:txBody>
                    <a:bodyPr/>
                    <a:lstStyle/>
                    <a:p>
                      <a:pPr algn="l" fontAlgn="ctr"/>
                      <a:r>
                        <a:rPr lang="en-US" sz="900" b="0" i="0" u="none" strike="noStrike">
                          <a:solidFill>
                            <a:srgbClr val="000000"/>
                          </a:solidFill>
                          <a:effectLst/>
                          <a:latin typeface="+mn-lt"/>
                          <a:ea typeface="맑은 고딕" panose="020B0503020000020004" pitchFamily="50" charset="-127"/>
                        </a:rPr>
                        <a:t>Microsoft Office 2007</a:t>
                      </a:r>
                    </a:p>
                  </a:txBody>
                  <a:tcPr marL="36000" marR="36000" marT="18000" marB="18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ko-KR" altLang="en-US" sz="900" b="1" i="0" u="none" strike="noStrike" smtClean="0">
                          <a:solidFill>
                            <a:srgbClr val="000000"/>
                          </a:solidFill>
                          <a:effectLst/>
                          <a:latin typeface="+mn-lt"/>
                          <a:ea typeface="맑은 고딕" panose="020B0503020000020004" pitchFamily="50" charset="-127"/>
                        </a:rPr>
                        <a:t>√</a:t>
                      </a:r>
                      <a:endParaRPr lang="ko-KR" altLang="en-US" sz="900" b="1" i="0" u="none" strike="noStrike" dirty="0">
                        <a:solidFill>
                          <a:srgbClr val="000000"/>
                        </a:solidFill>
                        <a:effectLst/>
                        <a:latin typeface="+mn-lt"/>
                        <a:ea typeface="맑은 고딕" panose="020B0503020000020004" pitchFamily="50" charset="-127"/>
                      </a:endParaRPr>
                    </a:p>
                  </a:txBody>
                  <a:tcPr marL="36000" marR="36000" marT="18000" marB="18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ko-KR" altLang="en-US" sz="900" b="1" i="0" u="none" strike="noStrike" smtClean="0">
                          <a:solidFill>
                            <a:srgbClr val="000000"/>
                          </a:solidFill>
                          <a:effectLst/>
                          <a:latin typeface="+mn-lt"/>
                          <a:ea typeface="맑은 고딕" panose="020B0503020000020004" pitchFamily="50" charset="-127"/>
                        </a:rPr>
                        <a:t>√</a:t>
                      </a:r>
                      <a:endParaRPr lang="ko-KR" altLang="en-US" sz="900" b="1" i="0" u="none" strike="noStrike" dirty="0">
                        <a:solidFill>
                          <a:srgbClr val="000000"/>
                        </a:solidFill>
                        <a:effectLst/>
                        <a:latin typeface="+mn-lt"/>
                        <a:ea typeface="맑은 고딕" panose="020B0503020000020004" pitchFamily="50" charset="-127"/>
                      </a:endParaRPr>
                    </a:p>
                  </a:txBody>
                  <a:tcPr marL="36000" marR="36000" marT="18000" marB="18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ko-KR" altLang="en-US" sz="900" b="1" i="0" u="none" strike="noStrike" smtClean="0">
                          <a:solidFill>
                            <a:srgbClr val="000000"/>
                          </a:solidFill>
                          <a:effectLst/>
                          <a:latin typeface="+mn-lt"/>
                          <a:ea typeface="맑은 고딕" panose="020B0503020000020004" pitchFamily="50" charset="-127"/>
                        </a:rPr>
                        <a:t>√</a:t>
                      </a:r>
                      <a:endParaRPr lang="ko-KR" altLang="en-US" sz="900" b="1" i="0" u="none" strike="noStrike" dirty="0">
                        <a:solidFill>
                          <a:srgbClr val="000000"/>
                        </a:solidFill>
                        <a:effectLst/>
                        <a:latin typeface="+mn-lt"/>
                        <a:ea typeface="맑은 고딕" panose="020B0503020000020004" pitchFamily="50" charset="-127"/>
                      </a:endParaRPr>
                    </a:p>
                  </a:txBody>
                  <a:tcPr marL="36000" marR="36000" marT="18000" marB="18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ko-KR" altLang="en-US" sz="900" b="1" i="0" u="none" strike="noStrike" smtClean="0">
                          <a:solidFill>
                            <a:srgbClr val="000000"/>
                          </a:solidFill>
                          <a:effectLst/>
                          <a:latin typeface="+mn-lt"/>
                          <a:ea typeface="맑은 고딕" panose="020B0503020000020004" pitchFamily="50" charset="-127"/>
                        </a:rPr>
                        <a:t>√</a:t>
                      </a:r>
                      <a:endParaRPr lang="ko-KR" altLang="en-US" sz="900" b="1" i="0" u="none" strike="noStrike" dirty="0">
                        <a:solidFill>
                          <a:srgbClr val="000000"/>
                        </a:solidFill>
                        <a:effectLst/>
                        <a:latin typeface="+mn-lt"/>
                        <a:ea typeface="맑은 고딕" panose="020B0503020000020004" pitchFamily="50" charset="-127"/>
                      </a:endParaRPr>
                    </a:p>
                  </a:txBody>
                  <a:tcPr marL="36000" marR="36000" marT="18000" marB="18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ko-KR" altLang="en-US" sz="900" b="1" i="0" u="none" strike="noStrike" smtClean="0">
                          <a:solidFill>
                            <a:srgbClr val="000000"/>
                          </a:solidFill>
                          <a:effectLst/>
                          <a:latin typeface="+mn-lt"/>
                          <a:ea typeface="맑은 고딕" panose="020B0503020000020004" pitchFamily="50" charset="-127"/>
                        </a:rPr>
                        <a:t>√</a:t>
                      </a:r>
                      <a:endParaRPr lang="ko-KR" altLang="en-US" sz="900" b="1" i="0" u="none" strike="noStrike" dirty="0">
                        <a:solidFill>
                          <a:srgbClr val="000000"/>
                        </a:solidFill>
                        <a:effectLst/>
                        <a:latin typeface="+mn-lt"/>
                        <a:ea typeface="맑은 고딕" panose="020B0503020000020004" pitchFamily="50" charset="-127"/>
                      </a:endParaRPr>
                    </a:p>
                  </a:txBody>
                  <a:tcPr marL="36000" marR="36000" marT="18000" marB="18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ko-KR" altLang="en-US" sz="900" b="1" i="0" u="none" strike="noStrike" smtClean="0">
                          <a:solidFill>
                            <a:srgbClr val="000000"/>
                          </a:solidFill>
                          <a:effectLst/>
                          <a:latin typeface="+mn-lt"/>
                          <a:ea typeface="맑은 고딕" panose="020B0503020000020004" pitchFamily="50" charset="-127"/>
                        </a:rPr>
                        <a:t>√</a:t>
                      </a:r>
                      <a:endParaRPr lang="ko-KR" altLang="en-US" sz="900" b="1" i="0" u="none" strike="noStrike" dirty="0">
                        <a:solidFill>
                          <a:srgbClr val="000000"/>
                        </a:solidFill>
                        <a:effectLst/>
                        <a:latin typeface="+mn-lt"/>
                        <a:ea typeface="맑은 고딕" panose="020B0503020000020004" pitchFamily="50" charset="-127"/>
                      </a:endParaRPr>
                    </a:p>
                  </a:txBody>
                  <a:tcPr marL="36000" marR="36000" marT="18000" marB="18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ko-KR" altLang="en-US" sz="900" b="1" i="0" u="none" strike="noStrike" smtClean="0">
                          <a:solidFill>
                            <a:srgbClr val="000000"/>
                          </a:solidFill>
                          <a:effectLst/>
                          <a:latin typeface="+mn-lt"/>
                          <a:ea typeface="맑은 고딕" panose="020B0503020000020004" pitchFamily="50" charset="-127"/>
                        </a:rPr>
                        <a:t>√</a:t>
                      </a:r>
                      <a:endParaRPr lang="ko-KR" altLang="en-US" sz="900" b="1" i="0" u="none" strike="noStrike" dirty="0">
                        <a:solidFill>
                          <a:srgbClr val="000000"/>
                        </a:solidFill>
                        <a:effectLst/>
                        <a:latin typeface="+mn-lt"/>
                        <a:ea typeface="맑은 고딕" panose="020B0503020000020004" pitchFamily="50" charset="-127"/>
                      </a:endParaRPr>
                    </a:p>
                  </a:txBody>
                  <a:tcPr marL="36000" marR="36000" marT="18000" marB="18000" anchor="ctr">
                    <a:lnL w="6350" cap="flat" cmpd="sng" algn="ctr">
                      <a:solidFill>
                        <a:srgbClr val="000000"/>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ko-KR" altLang="en-US" sz="900" b="1" i="0" u="none" strike="noStrike" dirty="0" smtClean="0">
                          <a:solidFill>
                            <a:srgbClr val="000000"/>
                          </a:solidFill>
                          <a:effectLst/>
                          <a:latin typeface="+mn-lt"/>
                          <a:ea typeface="맑은 고딕" panose="020B0503020000020004" pitchFamily="50" charset="-127"/>
                        </a:rPr>
                        <a:t>√</a:t>
                      </a:r>
                      <a:endParaRPr lang="ko-KR" altLang="en-US" sz="900" b="1" i="0" u="none" strike="noStrike" dirty="0">
                        <a:solidFill>
                          <a:srgbClr val="000000"/>
                        </a:solidFill>
                        <a:effectLst/>
                        <a:latin typeface="+mn-lt"/>
                        <a:ea typeface="맑은 고딕" panose="020B0503020000020004" pitchFamily="50" charset="-127"/>
                      </a:endParaRPr>
                    </a:p>
                  </a:txBody>
                  <a:tcPr marL="36000" marR="36000" marT="18000" marB="18000" anchor="ctr">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ko-KR" altLang="en-US" sz="900" b="1" i="0" u="none" strike="noStrike" dirty="0">
                          <a:solidFill>
                            <a:srgbClr val="000000"/>
                          </a:solidFill>
                          <a:effectLst/>
                          <a:latin typeface="+mn-lt"/>
                          <a:ea typeface="맑은 고딕" panose="020B0503020000020004" pitchFamily="50" charset="-127"/>
                        </a:rPr>
                        <a:t>　</a:t>
                      </a:r>
                    </a:p>
                  </a:txBody>
                  <a:tcPr marL="36000" marR="36000" marT="18000" marB="18000" anchor="ctr">
                    <a:lnL w="28575" cap="flat" cmpd="sng" algn="ctr">
                      <a:solidFill>
                        <a:schemeClr val="accent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c>
                  <a:txBody>
                    <a:bodyPr/>
                    <a:lstStyle/>
                    <a:p>
                      <a:pPr algn="ctr" fontAlgn="ctr"/>
                      <a:r>
                        <a:rPr lang="ko-KR" altLang="en-US" sz="900" b="1" i="0" u="none" strike="noStrike">
                          <a:solidFill>
                            <a:srgbClr val="000000"/>
                          </a:solidFill>
                          <a:effectLst/>
                          <a:latin typeface="+mn-lt"/>
                          <a:ea typeface="맑은 고딕" panose="020B0503020000020004" pitchFamily="50" charset="-127"/>
                        </a:rPr>
                        <a:t>　</a:t>
                      </a:r>
                    </a:p>
                  </a:txBody>
                  <a:tcPr marL="36000" marR="36000" marT="18000" marB="18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ko-KR" altLang="en-US" sz="900" b="1" i="0" u="none" strike="noStrike">
                          <a:solidFill>
                            <a:srgbClr val="000000"/>
                          </a:solidFill>
                          <a:effectLst/>
                          <a:latin typeface="+mn-lt"/>
                          <a:ea typeface="맑은 고딕" panose="020B0503020000020004" pitchFamily="50" charset="-127"/>
                        </a:rPr>
                        <a:t>　</a:t>
                      </a:r>
                    </a:p>
                  </a:txBody>
                  <a:tcPr marL="36000" marR="36000" marT="18000" marB="18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ko-KR" altLang="en-US" sz="900" b="1" i="0" u="none" strike="noStrike">
                          <a:solidFill>
                            <a:srgbClr val="000000"/>
                          </a:solidFill>
                          <a:effectLst/>
                          <a:latin typeface="+mn-lt"/>
                          <a:ea typeface="맑은 고딕" panose="020B0503020000020004" pitchFamily="50" charset="-127"/>
                        </a:rPr>
                        <a:t>　</a:t>
                      </a:r>
                    </a:p>
                  </a:txBody>
                  <a:tcPr marL="36000" marR="36000" marT="18000" marB="18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ko-KR" altLang="en-US" sz="900" b="1" i="0" u="none" strike="noStrike">
                          <a:solidFill>
                            <a:srgbClr val="000000"/>
                          </a:solidFill>
                          <a:effectLst/>
                          <a:latin typeface="+mn-lt"/>
                          <a:ea typeface="맑은 고딕" panose="020B0503020000020004" pitchFamily="50" charset="-127"/>
                        </a:rPr>
                        <a:t>　</a:t>
                      </a:r>
                    </a:p>
                  </a:txBody>
                  <a:tcPr marL="36000" marR="36000" marT="18000" marB="18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ko-KR" altLang="en-US" sz="900" b="1" i="0" u="none" strike="noStrike">
                          <a:solidFill>
                            <a:srgbClr val="000000"/>
                          </a:solidFill>
                          <a:effectLst/>
                          <a:latin typeface="+mn-lt"/>
                          <a:ea typeface="맑은 고딕" panose="020B0503020000020004" pitchFamily="50" charset="-127"/>
                        </a:rPr>
                        <a:t>　</a:t>
                      </a:r>
                    </a:p>
                  </a:txBody>
                  <a:tcPr marL="36000" marR="36000" marT="18000" marB="18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ko-KR" altLang="en-US" sz="900" b="1" i="0" u="none" strike="noStrike" dirty="0">
                          <a:solidFill>
                            <a:srgbClr val="000000"/>
                          </a:solidFill>
                          <a:effectLst/>
                          <a:latin typeface="+mn-lt"/>
                          <a:ea typeface="맑은 고딕" panose="020B0503020000020004" pitchFamily="50" charset="-127"/>
                        </a:rPr>
                        <a:t>　</a:t>
                      </a:r>
                    </a:p>
                  </a:txBody>
                  <a:tcPr marL="36000" marR="36000" marT="18000" marB="18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r h="171450">
                <a:tc>
                  <a:txBody>
                    <a:bodyPr/>
                    <a:lstStyle/>
                    <a:p>
                      <a:pPr algn="l" fontAlgn="ctr"/>
                      <a:r>
                        <a:rPr lang="en-US" sz="900" b="0" i="0" u="none" strike="noStrike">
                          <a:solidFill>
                            <a:srgbClr val="000000"/>
                          </a:solidFill>
                          <a:effectLst/>
                          <a:latin typeface="+mn-lt"/>
                          <a:ea typeface="맑은 고딕" panose="020B0503020000020004" pitchFamily="50" charset="-127"/>
                        </a:rPr>
                        <a:t>Microsoft Office 2010</a:t>
                      </a:r>
                    </a:p>
                  </a:txBody>
                  <a:tcPr marL="36000" marR="36000" marT="18000" marB="18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ko-KR" altLang="en-US" sz="900" b="1" i="0" u="none" strike="noStrike">
                          <a:solidFill>
                            <a:srgbClr val="000000"/>
                          </a:solidFill>
                          <a:effectLst/>
                          <a:latin typeface="+mn-lt"/>
                          <a:ea typeface="맑은 고딕" panose="020B0503020000020004" pitchFamily="50" charset="-127"/>
                        </a:rPr>
                        <a:t>　</a:t>
                      </a:r>
                    </a:p>
                  </a:txBody>
                  <a:tcPr marL="36000" marR="36000" marT="18000" marB="18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ko-KR" altLang="en-US" sz="900" b="1" i="0" u="none" strike="noStrike">
                          <a:solidFill>
                            <a:srgbClr val="000000"/>
                          </a:solidFill>
                          <a:effectLst/>
                          <a:latin typeface="+mn-lt"/>
                          <a:ea typeface="맑은 고딕" panose="020B0503020000020004" pitchFamily="50" charset="-127"/>
                        </a:rPr>
                        <a:t>　</a:t>
                      </a:r>
                    </a:p>
                  </a:txBody>
                  <a:tcPr marL="36000" marR="36000" marT="18000" marB="18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ko-KR" altLang="en-US" sz="900" b="1" i="0" u="none" strike="noStrike" smtClean="0">
                          <a:solidFill>
                            <a:srgbClr val="000000"/>
                          </a:solidFill>
                          <a:effectLst/>
                          <a:latin typeface="+mn-lt"/>
                          <a:ea typeface="맑은 고딕" panose="020B0503020000020004" pitchFamily="50" charset="-127"/>
                        </a:rPr>
                        <a:t>√</a:t>
                      </a:r>
                      <a:endParaRPr lang="ko-KR" altLang="en-US" sz="900" b="1" i="0" u="none" strike="noStrike" dirty="0">
                        <a:solidFill>
                          <a:srgbClr val="000000"/>
                        </a:solidFill>
                        <a:effectLst/>
                        <a:latin typeface="+mn-lt"/>
                        <a:ea typeface="맑은 고딕" panose="020B0503020000020004" pitchFamily="50" charset="-127"/>
                      </a:endParaRPr>
                    </a:p>
                  </a:txBody>
                  <a:tcPr marL="36000" marR="36000" marT="18000" marB="18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ctr"/>
                      <a:r>
                        <a:rPr lang="ko-KR" altLang="en-US" sz="900" b="1" i="0" u="none" strike="noStrike" smtClean="0">
                          <a:solidFill>
                            <a:srgbClr val="000000"/>
                          </a:solidFill>
                          <a:effectLst/>
                          <a:latin typeface="+mn-lt"/>
                          <a:ea typeface="맑은 고딕" panose="020B0503020000020004" pitchFamily="50" charset="-127"/>
                        </a:rPr>
                        <a:t>√</a:t>
                      </a:r>
                      <a:endParaRPr lang="ko-KR" altLang="en-US" sz="900" b="1" i="0" u="none" strike="noStrike" dirty="0">
                        <a:solidFill>
                          <a:srgbClr val="000000"/>
                        </a:solidFill>
                        <a:effectLst/>
                        <a:latin typeface="+mn-lt"/>
                        <a:ea typeface="맑은 고딕" panose="020B0503020000020004" pitchFamily="50" charset="-127"/>
                      </a:endParaRPr>
                    </a:p>
                  </a:txBody>
                  <a:tcPr marL="36000" marR="36000" marT="18000" marB="18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ko-KR" altLang="en-US" sz="900" b="1" i="0" u="none" strike="noStrike" smtClean="0">
                          <a:solidFill>
                            <a:srgbClr val="000000"/>
                          </a:solidFill>
                          <a:effectLst/>
                          <a:latin typeface="+mn-lt"/>
                          <a:ea typeface="맑은 고딕" panose="020B0503020000020004" pitchFamily="50" charset="-127"/>
                        </a:rPr>
                        <a:t>√</a:t>
                      </a:r>
                      <a:endParaRPr lang="ko-KR" altLang="en-US" sz="900" b="1" i="0" u="none" strike="noStrike" dirty="0">
                        <a:solidFill>
                          <a:srgbClr val="000000"/>
                        </a:solidFill>
                        <a:effectLst/>
                        <a:latin typeface="+mn-lt"/>
                        <a:ea typeface="맑은 고딕" panose="020B0503020000020004" pitchFamily="50" charset="-127"/>
                      </a:endParaRPr>
                    </a:p>
                  </a:txBody>
                  <a:tcPr marL="36000" marR="36000" marT="18000" marB="18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ko-KR" altLang="en-US" sz="900" b="1" i="0" u="none" strike="noStrike" smtClean="0">
                          <a:solidFill>
                            <a:srgbClr val="000000"/>
                          </a:solidFill>
                          <a:effectLst/>
                          <a:latin typeface="+mn-lt"/>
                          <a:ea typeface="맑은 고딕" panose="020B0503020000020004" pitchFamily="50" charset="-127"/>
                        </a:rPr>
                        <a:t>√</a:t>
                      </a:r>
                      <a:endParaRPr lang="ko-KR" altLang="en-US" sz="900" b="1" i="0" u="none" strike="noStrike" dirty="0">
                        <a:solidFill>
                          <a:srgbClr val="000000"/>
                        </a:solidFill>
                        <a:effectLst/>
                        <a:latin typeface="+mn-lt"/>
                        <a:ea typeface="맑은 고딕" panose="020B0503020000020004" pitchFamily="50" charset="-127"/>
                      </a:endParaRPr>
                    </a:p>
                  </a:txBody>
                  <a:tcPr marL="36000" marR="36000" marT="18000" marB="18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ko-KR" altLang="en-US" sz="900" b="1" i="0" u="none" strike="noStrike" smtClean="0">
                          <a:solidFill>
                            <a:srgbClr val="000000"/>
                          </a:solidFill>
                          <a:effectLst/>
                          <a:latin typeface="+mn-lt"/>
                          <a:ea typeface="맑은 고딕" panose="020B0503020000020004" pitchFamily="50" charset="-127"/>
                        </a:rPr>
                        <a:t>√</a:t>
                      </a:r>
                      <a:endParaRPr lang="ko-KR" altLang="en-US" sz="900" b="1" i="0" u="none" strike="noStrike" dirty="0">
                        <a:solidFill>
                          <a:srgbClr val="000000"/>
                        </a:solidFill>
                        <a:effectLst/>
                        <a:latin typeface="+mn-lt"/>
                        <a:ea typeface="맑은 고딕" panose="020B0503020000020004" pitchFamily="50" charset="-127"/>
                      </a:endParaRPr>
                    </a:p>
                  </a:txBody>
                  <a:tcPr marL="36000" marR="36000" marT="18000" marB="18000" anchor="ctr">
                    <a:lnL w="6350" cap="flat" cmpd="sng" algn="ctr">
                      <a:solidFill>
                        <a:srgbClr val="000000"/>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ko-KR" altLang="en-US" sz="900" b="1" i="0" u="none" strike="noStrike" dirty="0" smtClean="0">
                          <a:solidFill>
                            <a:srgbClr val="000000"/>
                          </a:solidFill>
                          <a:effectLst/>
                          <a:latin typeface="+mn-lt"/>
                          <a:ea typeface="맑은 고딕" panose="020B0503020000020004" pitchFamily="50" charset="-127"/>
                        </a:rPr>
                        <a:t>√</a:t>
                      </a:r>
                      <a:endParaRPr lang="ko-KR" altLang="en-US" sz="900" b="1" i="0" u="none" strike="noStrike" dirty="0">
                        <a:solidFill>
                          <a:srgbClr val="000000"/>
                        </a:solidFill>
                        <a:effectLst/>
                        <a:latin typeface="+mn-lt"/>
                        <a:ea typeface="맑은 고딕" panose="020B0503020000020004" pitchFamily="50" charset="-127"/>
                      </a:endParaRPr>
                    </a:p>
                  </a:txBody>
                  <a:tcPr marL="36000" marR="36000" marT="18000" marB="18000" anchor="ctr">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ko-KR" altLang="en-US" sz="900" b="1" i="0" u="none" strike="noStrike" dirty="0" smtClean="0">
                          <a:solidFill>
                            <a:srgbClr val="000000"/>
                          </a:solidFill>
                          <a:effectLst/>
                          <a:latin typeface="+mn-lt"/>
                          <a:ea typeface="맑은 고딕" panose="020B0503020000020004" pitchFamily="50" charset="-127"/>
                        </a:rPr>
                        <a:t>√</a:t>
                      </a:r>
                      <a:endParaRPr lang="ko-KR" altLang="en-US" sz="900" b="1" i="0" u="none" strike="noStrike" dirty="0">
                        <a:solidFill>
                          <a:srgbClr val="000000"/>
                        </a:solidFill>
                        <a:effectLst/>
                        <a:latin typeface="+mn-lt"/>
                        <a:ea typeface="맑은 고딕" panose="020B0503020000020004" pitchFamily="50" charset="-127"/>
                      </a:endParaRPr>
                    </a:p>
                  </a:txBody>
                  <a:tcPr marL="36000" marR="36000" marT="18000" marB="18000" anchor="ctr">
                    <a:lnL w="28575" cap="flat" cmpd="sng" algn="ctr">
                      <a:solidFill>
                        <a:schemeClr val="accent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ko-KR" altLang="en-US" sz="900" b="1" i="0" u="none" strike="noStrike" smtClean="0">
                          <a:solidFill>
                            <a:srgbClr val="000000"/>
                          </a:solidFill>
                          <a:effectLst/>
                          <a:latin typeface="+mn-lt"/>
                          <a:ea typeface="맑은 고딕" panose="020B0503020000020004" pitchFamily="50" charset="-127"/>
                        </a:rPr>
                        <a:t>√</a:t>
                      </a:r>
                      <a:endParaRPr lang="ko-KR" altLang="en-US" sz="900" b="1" i="0" u="none" strike="noStrike" dirty="0">
                        <a:solidFill>
                          <a:srgbClr val="000000"/>
                        </a:solidFill>
                        <a:effectLst/>
                        <a:latin typeface="+mn-lt"/>
                        <a:ea typeface="맑은 고딕" panose="020B0503020000020004" pitchFamily="50" charset="-127"/>
                      </a:endParaRPr>
                    </a:p>
                  </a:txBody>
                  <a:tcPr marL="36000" marR="36000" marT="18000" marB="18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ko-KR" altLang="en-US" sz="900" b="1" i="0" u="none" strike="noStrike" smtClean="0">
                          <a:solidFill>
                            <a:srgbClr val="000000"/>
                          </a:solidFill>
                          <a:effectLst/>
                          <a:latin typeface="+mn-lt"/>
                          <a:ea typeface="맑은 고딕" panose="020B0503020000020004" pitchFamily="50" charset="-127"/>
                        </a:rPr>
                        <a:t>√</a:t>
                      </a:r>
                      <a:endParaRPr lang="ko-KR" altLang="en-US" sz="900" b="1" i="0" u="none" strike="noStrike" dirty="0">
                        <a:solidFill>
                          <a:srgbClr val="000000"/>
                        </a:solidFill>
                        <a:effectLst/>
                        <a:latin typeface="+mn-lt"/>
                        <a:ea typeface="맑은 고딕" panose="020B0503020000020004" pitchFamily="50" charset="-127"/>
                      </a:endParaRPr>
                    </a:p>
                  </a:txBody>
                  <a:tcPr marL="36000" marR="36000" marT="18000" marB="18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ko-KR" altLang="en-US" sz="900" b="1" i="0" u="none" strike="noStrike" smtClean="0">
                          <a:solidFill>
                            <a:srgbClr val="000000"/>
                          </a:solidFill>
                          <a:effectLst/>
                          <a:latin typeface="+mn-lt"/>
                          <a:ea typeface="맑은 고딕" panose="020B0503020000020004" pitchFamily="50" charset="-127"/>
                        </a:rPr>
                        <a:t>√</a:t>
                      </a:r>
                      <a:endParaRPr lang="ko-KR" altLang="en-US" sz="900" b="1" i="0" u="none" strike="noStrike" dirty="0">
                        <a:solidFill>
                          <a:srgbClr val="000000"/>
                        </a:solidFill>
                        <a:effectLst/>
                        <a:latin typeface="+mn-lt"/>
                        <a:ea typeface="맑은 고딕" panose="020B0503020000020004" pitchFamily="50" charset="-127"/>
                      </a:endParaRPr>
                    </a:p>
                  </a:txBody>
                  <a:tcPr marL="36000" marR="36000" marT="18000" marB="18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ko-KR" altLang="en-US" sz="900" b="1" i="0" u="none" strike="noStrike" smtClean="0">
                          <a:solidFill>
                            <a:srgbClr val="000000"/>
                          </a:solidFill>
                          <a:effectLst/>
                          <a:latin typeface="+mn-lt"/>
                          <a:ea typeface="맑은 고딕" panose="020B0503020000020004" pitchFamily="50" charset="-127"/>
                        </a:rPr>
                        <a:t>√</a:t>
                      </a:r>
                      <a:endParaRPr lang="ko-KR" altLang="en-US" sz="900" b="1" i="0" u="none" strike="noStrike" dirty="0">
                        <a:solidFill>
                          <a:srgbClr val="000000"/>
                        </a:solidFill>
                        <a:effectLst/>
                        <a:latin typeface="+mn-lt"/>
                        <a:ea typeface="맑은 고딕" panose="020B0503020000020004" pitchFamily="50" charset="-127"/>
                      </a:endParaRPr>
                    </a:p>
                  </a:txBody>
                  <a:tcPr marL="36000" marR="36000" marT="18000" marB="18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ko-KR" altLang="en-US" sz="900" b="1" i="0" u="none" strike="noStrike" smtClean="0">
                          <a:solidFill>
                            <a:srgbClr val="000000"/>
                          </a:solidFill>
                          <a:effectLst/>
                          <a:latin typeface="+mn-lt"/>
                          <a:ea typeface="맑은 고딕" panose="020B0503020000020004" pitchFamily="50" charset="-127"/>
                        </a:rPr>
                        <a:t>√</a:t>
                      </a:r>
                      <a:endParaRPr lang="ko-KR" altLang="en-US" sz="900" b="1" i="0" u="none" strike="noStrike" dirty="0">
                        <a:solidFill>
                          <a:srgbClr val="000000"/>
                        </a:solidFill>
                        <a:effectLst/>
                        <a:latin typeface="+mn-lt"/>
                        <a:ea typeface="맑은 고딕" panose="020B0503020000020004" pitchFamily="50" charset="-127"/>
                      </a:endParaRPr>
                    </a:p>
                  </a:txBody>
                  <a:tcPr marL="36000" marR="36000" marT="18000" marB="18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ko-KR" altLang="en-US" sz="900" b="1" i="0" u="none" strike="noStrike" dirty="0">
                          <a:solidFill>
                            <a:srgbClr val="000000"/>
                          </a:solidFill>
                          <a:effectLst/>
                          <a:latin typeface="+mn-lt"/>
                          <a:ea typeface="맑은 고딕" panose="020B0503020000020004" pitchFamily="50" charset="-127"/>
                        </a:rPr>
                        <a:t>　</a:t>
                      </a:r>
                    </a:p>
                  </a:txBody>
                  <a:tcPr marL="36000" marR="36000" marT="18000" marB="18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F0000"/>
                    </a:solidFill>
                  </a:tcPr>
                </a:tc>
              </a:tr>
              <a:tr h="171450">
                <a:tc>
                  <a:txBody>
                    <a:bodyPr/>
                    <a:lstStyle/>
                    <a:p>
                      <a:pPr algn="l" fontAlgn="ctr"/>
                      <a:r>
                        <a:rPr lang="en-US" sz="900" b="0" i="0" u="none" strike="noStrike" dirty="0">
                          <a:solidFill>
                            <a:srgbClr val="000000"/>
                          </a:solidFill>
                          <a:effectLst/>
                          <a:latin typeface="+mn-lt"/>
                          <a:ea typeface="맑은 고딕" panose="020B0503020000020004" pitchFamily="50" charset="-127"/>
                        </a:rPr>
                        <a:t>Microsoft Office 2013</a:t>
                      </a:r>
                    </a:p>
                  </a:txBody>
                  <a:tcPr marL="36000" marR="36000" marT="18000" marB="18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ko-KR" altLang="en-US" sz="900" b="1" i="0" u="none" strike="noStrike" dirty="0">
                          <a:solidFill>
                            <a:srgbClr val="000000"/>
                          </a:solidFill>
                          <a:effectLst/>
                          <a:latin typeface="+mn-lt"/>
                          <a:ea typeface="맑은 고딕" panose="020B0503020000020004" pitchFamily="50" charset="-127"/>
                        </a:rPr>
                        <a:t>　</a:t>
                      </a:r>
                    </a:p>
                  </a:txBody>
                  <a:tcPr marL="36000" marR="36000" marT="18000" marB="18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ko-KR" altLang="en-US" sz="900" b="1" i="0" u="none" strike="noStrike" dirty="0">
                          <a:solidFill>
                            <a:srgbClr val="000000"/>
                          </a:solidFill>
                          <a:effectLst/>
                          <a:latin typeface="+mn-lt"/>
                          <a:ea typeface="맑은 고딕" panose="020B0503020000020004" pitchFamily="50" charset="-127"/>
                        </a:rPr>
                        <a:t>　</a:t>
                      </a:r>
                    </a:p>
                  </a:txBody>
                  <a:tcPr marL="36000" marR="36000" marT="18000" marB="18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ko-KR" altLang="en-US" sz="900" b="1" i="0" u="none" strike="noStrike" dirty="0">
                          <a:solidFill>
                            <a:srgbClr val="000000"/>
                          </a:solidFill>
                          <a:effectLst/>
                          <a:latin typeface="+mn-lt"/>
                          <a:ea typeface="맑은 고딕" panose="020B0503020000020004" pitchFamily="50" charset="-127"/>
                        </a:rPr>
                        <a:t>　</a:t>
                      </a:r>
                    </a:p>
                  </a:txBody>
                  <a:tcPr marL="36000" marR="36000" marT="18000" marB="18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ko-KR" altLang="en-US" sz="900" b="1" i="0" u="none" strike="noStrike" dirty="0">
                          <a:solidFill>
                            <a:srgbClr val="000000"/>
                          </a:solidFill>
                          <a:effectLst/>
                          <a:latin typeface="+mn-lt"/>
                          <a:ea typeface="맑은 고딕" panose="020B0503020000020004" pitchFamily="50" charset="-127"/>
                        </a:rPr>
                        <a:t>　</a:t>
                      </a:r>
                    </a:p>
                  </a:txBody>
                  <a:tcPr marL="36000" marR="36000" marT="18000" marB="18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ko-KR" altLang="en-US" sz="900" b="1" i="0" u="none" strike="noStrike" dirty="0">
                          <a:solidFill>
                            <a:srgbClr val="000000"/>
                          </a:solidFill>
                          <a:effectLst/>
                          <a:latin typeface="+mn-lt"/>
                          <a:ea typeface="맑은 고딕" panose="020B0503020000020004" pitchFamily="50" charset="-127"/>
                        </a:rPr>
                        <a:t>　</a:t>
                      </a:r>
                    </a:p>
                  </a:txBody>
                  <a:tcPr marL="36000" marR="36000" marT="18000" marB="18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ko-KR" altLang="en-US" sz="900" b="1" i="0" u="none" strike="noStrike" dirty="0">
                          <a:solidFill>
                            <a:srgbClr val="000000"/>
                          </a:solidFill>
                          <a:effectLst/>
                          <a:latin typeface="+mn-lt"/>
                          <a:ea typeface="맑은 고딕" panose="020B0503020000020004" pitchFamily="50" charset="-127"/>
                        </a:rPr>
                        <a:t>　</a:t>
                      </a:r>
                    </a:p>
                  </a:txBody>
                  <a:tcPr marL="36000" marR="36000" marT="18000" marB="18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l" fontAlgn="ctr"/>
                      <a:r>
                        <a:rPr lang="ko-KR" altLang="en-US" sz="900" b="1" i="0" u="none" strike="noStrike" dirty="0">
                          <a:solidFill>
                            <a:srgbClr val="000000"/>
                          </a:solidFill>
                          <a:effectLst/>
                          <a:latin typeface="+mn-lt"/>
                          <a:ea typeface="맑은 고딕" panose="020B0503020000020004" pitchFamily="50" charset="-127"/>
                        </a:rPr>
                        <a:t>　</a:t>
                      </a:r>
                    </a:p>
                  </a:txBody>
                  <a:tcPr marL="36000" marR="36000" marT="18000" marB="18000" anchor="ctr">
                    <a:lnL w="6350" cap="flat" cmpd="sng" algn="ctr">
                      <a:solidFill>
                        <a:srgbClr val="000000"/>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ko-KR" altLang="en-US" sz="900" b="1" i="0" u="none" strike="noStrike" dirty="0">
                          <a:solidFill>
                            <a:srgbClr val="000000"/>
                          </a:solidFill>
                          <a:effectLst/>
                          <a:latin typeface="+mn-lt"/>
                          <a:ea typeface="맑은 고딕" panose="020B0503020000020004" pitchFamily="50" charset="-127"/>
                        </a:rPr>
                        <a:t>　</a:t>
                      </a:r>
                    </a:p>
                  </a:txBody>
                  <a:tcPr marL="36000" marR="36000" marT="18000" marB="18000" anchor="ctr">
                    <a:lnL w="28575" cap="flat" cmpd="sng" algn="ctr">
                      <a:solidFill>
                        <a:schemeClr val="accent1"/>
                      </a:solidFill>
                      <a:prstDash val="solid"/>
                      <a:round/>
                      <a:headEnd type="none" w="med" len="med"/>
                      <a:tailEnd type="none" w="med" len="med"/>
                    </a:lnL>
                    <a:lnR w="28575" cap="flat" cmpd="sng" algn="ctr">
                      <a:solidFill>
                        <a:schemeClr val="accent1"/>
                      </a:solidFill>
                      <a:prstDash val="solid"/>
                      <a:round/>
                      <a:headEnd type="none" w="med" len="med"/>
                      <a:tailEnd type="none" w="med" len="med"/>
                    </a:lnR>
                    <a:lnT w="6350" cap="flat" cmpd="sng" algn="ctr">
                      <a:solidFill>
                        <a:srgbClr val="000000"/>
                      </a:solidFill>
                      <a:prstDash val="solid"/>
                      <a:round/>
                      <a:headEnd type="none" w="med" len="med"/>
                      <a:tailEnd type="none" w="med" len="med"/>
                    </a:lnT>
                    <a:lnB w="28575" cap="flat" cmpd="sng" algn="ctr">
                      <a:solidFill>
                        <a:schemeClr val="accent1"/>
                      </a:solidFill>
                      <a:prstDash val="solid"/>
                      <a:round/>
                      <a:headEnd type="none" w="med" len="med"/>
                      <a:tailEnd type="none" w="med" len="med"/>
                    </a:lnB>
                  </a:tcPr>
                </a:tc>
                <a:tc>
                  <a:txBody>
                    <a:bodyPr/>
                    <a:lstStyle/>
                    <a:p>
                      <a:pPr algn="ctr" fontAlgn="ctr"/>
                      <a:r>
                        <a:rPr lang="ko-KR" altLang="en-US" sz="900" b="1" i="0" u="none" strike="noStrike" dirty="0" smtClean="0">
                          <a:solidFill>
                            <a:srgbClr val="000000"/>
                          </a:solidFill>
                          <a:effectLst/>
                          <a:latin typeface="+mn-lt"/>
                          <a:ea typeface="맑은 고딕" panose="020B0503020000020004" pitchFamily="50" charset="-127"/>
                        </a:rPr>
                        <a:t>√</a:t>
                      </a:r>
                      <a:endParaRPr lang="ko-KR" altLang="en-US" sz="900" b="1" i="0" u="none" strike="noStrike" dirty="0">
                        <a:solidFill>
                          <a:srgbClr val="000000"/>
                        </a:solidFill>
                        <a:effectLst/>
                        <a:latin typeface="+mn-lt"/>
                        <a:ea typeface="맑은 고딕" panose="020B0503020000020004" pitchFamily="50" charset="-127"/>
                      </a:endParaRPr>
                    </a:p>
                  </a:txBody>
                  <a:tcPr marL="36000" marR="36000" marT="18000" marB="18000" anchor="ctr">
                    <a:lnL w="28575" cap="flat" cmpd="sng" algn="ctr">
                      <a:solidFill>
                        <a:schemeClr val="accent1"/>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2D050"/>
                    </a:solidFill>
                  </a:tcPr>
                </a:tc>
                <a:tc>
                  <a:txBody>
                    <a:bodyPr/>
                    <a:lstStyle/>
                    <a:p>
                      <a:pPr algn="ctr" fontAlgn="ctr"/>
                      <a:r>
                        <a:rPr lang="ko-KR" altLang="en-US" sz="900" b="1" i="0" u="none" strike="noStrike" dirty="0" smtClean="0">
                          <a:solidFill>
                            <a:srgbClr val="000000"/>
                          </a:solidFill>
                          <a:effectLst/>
                          <a:latin typeface="+mn-lt"/>
                          <a:ea typeface="맑은 고딕" panose="020B0503020000020004" pitchFamily="50" charset="-127"/>
                        </a:rPr>
                        <a:t>√</a:t>
                      </a:r>
                      <a:endParaRPr lang="ko-KR" altLang="en-US" sz="900" b="1" i="0" u="none" strike="noStrike" dirty="0">
                        <a:solidFill>
                          <a:srgbClr val="000000"/>
                        </a:solidFill>
                        <a:effectLst/>
                        <a:latin typeface="+mn-lt"/>
                        <a:ea typeface="맑은 고딕" panose="020B0503020000020004" pitchFamily="50" charset="-127"/>
                      </a:endParaRPr>
                    </a:p>
                  </a:txBody>
                  <a:tcPr marL="36000" marR="36000" marT="18000" marB="18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ko-KR" altLang="en-US" sz="900" b="1" i="0" u="none" strike="noStrike" smtClean="0">
                          <a:solidFill>
                            <a:srgbClr val="000000"/>
                          </a:solidFill>
                          <a:effectLst/>
                          <a:latin typeface="+mn-lt"/>
                          <a:ea typeface="맑은 고딕" panose="020B0503020000020004" pitchFamily="50" charset="-127"/>
                        </a:rPr>
                        <a:t>√</a:t>
                      </a:r>
                      <a:endParaRPr lang="ko-KR" altLang="en-US" sz="900" b="1" i="0" u="none" strike="noStrike" dirty="0">
                        <a:solidFill>
                          <a:srgbClr val="000000"/>
                        </a:solidFill>
                        <a:effectLst/>
                        <a:latin typeface="+mn-lt"/>
                        <a:ea typeface="맑은 고딕" panose="020B0503020000020004" pitchFamily="50" charset="-127"/>
                      </a:endParaRPr>
                    </a:p>
                  </a:txBody>
                  <a:tcPr marL="36000" marR="36000" marT="18000" marB="18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ko-KR" altLang="en-US" sz="900" b="1" i="0" u="none" strike="noStrike" smtClean="0">
                          <a:solidFill>
                            <a:srgbClr val="000000"/>
                          </a:solidFill>
                          <a:effectLst/>
                          <a:latin typeface="+mn-lt"/>
                          <a:ea typeface="맑은 고딕" panose="020B0503020000020004" pitchFamily="50" charset="-127"/>
                        </a:rPr>
                        <a:t>√</a:t>
                      </a:r>
                      <a:endParaRPr lang="ko-KR" altLang="en-US" sz="900" b="1" i="0" u="none" strike="noStrike" dirty="0">
                        <a:solidFill>
                          <a:srgbClr val="000000"/>
                        </a:solidFill>
                        <a:effectLst/>
                        <a:latin typeface="+mn-lt"/>
                        <a:ea typeface="맑은 고딕" panose="020B0503020000020004" pitchFamily="50" charset="-127"/>
                      </a:endParaRPr>
                    </a:p>
                  </a:txBody>
                  <a:tcPr marL="36000" marR="36000" marT="18000" marB="18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ko-KR" altLang="en-US" sz="900" b="1" i="0" u="none" strike="noStrike" smtClean="0">
                          <a:solidFill>
                            <a:srgbClr val="000000"/>
                          </a:solidFill>
                          <a:effectLst/>
                          <a:latin typeface="+mn-lt"/>
                          <a:ea typeface="맑은 고딕" panose="020B0503020000020004" pitchFamily="50" charset="-127"/>
                        </a:rPr>
                        <a:t>√</a:t>
                      </a:r>
                      <a:endParaRPr lang="ko-KR" altLang="en-US" sz="900" b="1" i="0" u="none" strike="noStrike" dirty="0">
                        <a:solidFill>
                          <a:srgbClr val="000000"/>
                        </a:solidFill>
                        <a:effectLst/>
                        <a:latin typeface="+mn-lt"/>
                        <a:ea typeface="맑은 고딕" panose="020B0503020000020004" pitchFamily="50" charset="-127"/>
                      </a:endParaRPr>
                    </a:p>
                  </a:txBody>
                  <a:tcPr marL="36000" marR="36000" marT="18000" marB="18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ko-KR" altLang="en-US" sz="900" b="1" i="0" u="none" strike="noStrike" dirty="0" smtClean="0">
                          <a:solidFill>
                            <a:srgbClr val="000000"/>
                          </a:solidFill>
                          <a:effectLst/>
                          <a:latin typeface="+mn-lt"/>
                          <a:ea typeface="맑은 고딕" panose="020B0503020000020004" pitchFamily="50" charset="-127"/>
                        </a:rPr>
                        <a:t>√</a:t>
                      </a:r>
                      <a:endParaRPr lang="ko-KR" altLang="en-US" sz="900" b="1" i="0" u="none" strike="noStrike" dirty="0">
                        <a:solidFill>
                          <a:srgbClr val="000000"/>
                        </a:solidFill>
                        <a:effectLst/>
                        <a:latin typeface="+mn-lt"/>
                        <a:ea typeface="맑은 고딕" panose="020B0503020000020004" pitchFamily="50" charset="-127"/>
                      </a:endParaRPr>
                    </a:p>
                  </a:txBody>
                  <a:tcPr marL="36000" marR="36000" marT="18000" marB="18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ko-KR" altLang="en-US" sz="900" b="1" i="0" u="none" strike="noStrike" dirty="0" smtClean="0">
                          <a:solidFill>
                            <a:srgbClr val="000000"/>
                          </a:solidFill>
                          <a:effectLst/>
                          <a:latin typeface="+mn-lt"/>
                          <a:ea typeface="맑은 고딕" panose="020B0503020000020004" pitchFamily="50" charset="-127"/>
                        </a:rPr>
                        <a:t>√</a:t>
                      </a:r>
                      <a:endParaRPr lang="ko-KR" altLang="en-US" sz="900" b="1" i="0" u="none" strike="noStrike" dirty="0">
                        <a:solidFill>
                          <a:srgbClr val="000000"/>
                        </a:solidFill>
                        <a:effectLst/>
                        <a:latin typeface="+mn-lt"/>
                        <a:ea typeface="맑은 고딕" panose="020B0503020000020004" pitchFamily="50" charset="-127"/>
                      </a:endParaRPr>
                    </a:p>
                  </a:txBody>
                  <a:tcPr marL="36000" marR="36000" marT="18000" marB="1800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r>
            </a:tbl>
          </a:graphicData>
        </a:graphic>
      </p:graphicFrame>
      <p:sp>
        <p:nvSpPr>
          <p:cNvPr id="6" name="TextBox 5"/>
          <p:cNvSpPr txBox="1"/>
          <p:nvPr/>
        </p:nvSpPr>
        <p:spPr>
          <a:xfrm>
            <a:off x="775575" y="5105528"/>
            <a:ext cx="8354138" cy="1184940"/>
          </a:xfrm>
          <a:prstGeom prst="rect">
            <a:avLst/>
          </a:prstGeom>
          <a:noFill/>
        </p:spPr>
        <p:txBody>
          <a:bodyPr wrap="square" lIns="0" tIns="0" rIns="0" bIns="0" rtlCol="0">
            <a:spAutoFit/>
          </a:bodyPr>
          <a:lstStyle/>
          <a:p>
            <a:r>
              <a:rPr lang="en-US" altLang="ko-KR" sz="1100" u="sng" dirty="0" smtClean="0">
                <a:solidFill>
                  <a:schemeClr val="tx1"/>
                </a:solidFill>
                <a:latin typeface="+mn-lt"/>
                <a:cs typeface="Arial" pitchFamily="34" charset="0"/>
              </a:rPr>
              <a:t>Browser Considerations</a:t>
            </a:r>
            <a:r>
              <a:rPr lang="en-US" altLang="ko-KR" sz="1100" dirty="0" smtClean="0">
                <a:solidFill>
                  <a:schemeClr val="tx1"/>
                </a:solidFill>
                <a:latin typeface="+mn-lt"/>
                <a:cs typeface="Arial" pitchFamily="34" charset="0"/>
              </a:rPr>
              <a:t>:</a:t>
            </a:r>
          </a:p>
          <a:p>
            <a:pPr marL="171450" indent="-171450">
              <a:buFont typeface="Arial" panose="020B0604020202020204" pitchFamily="34" charset="0"/>
              <a:buChar char="•"/>
            </a:pPr>
            <a:r>
              <a:rPr lang="en-US" altLang="ko-KR" sz="1100" b="0" dirty="0">
                <a:solidFill>
                  <a:schemeClr val="tx1"/>
                </a:solidFill>
                <a:latin typeface="+mn-lt"/>
                <a:cs typeface="Arial" pitchFamily="34" charset="0"/>
              </a:rPr>
              <a:t>IE8 and later versions must be run in Standards mode </a:t>
            </a:r>
            <a:r>
              <a:rPr lang="en-US" altLang="ko-KR" sz="1100" b="0" dirty="0" smtClean="0">
                <a:solidFill>
                  <a:schemeClr val="tx1"/>
                </a:solidFill>
                <a:latin typeface="+mn-lt"/>
                <a:cs typeface="Arial" pitchFamily="34" charset="0"/>
              </a:rPr>
              <a:t>(compatibility </a:t>
            </a:r>
            <a:r>
              <a:rPr lang="en-US" altLang="ko-KR" sz="1100" b="0" dirty="0">
                <a:solidFill>
                  <a:schemeClr val="tx1"/>
                </a:solidFill>
                <a:latin typeface="+mn-lt"/>
                <a:cs typeface="Arial" pitchFamily="34" charset="0"/>
              </a:rPr>
              <a:t>mode/view off</a:t>
            </a:r>
            <a:r>
              <a:rPr lang="en-US" altLang="ko-KR" sz="1100" b="0" dirty="0" smtClean="0">
                <a:solidFill>
                  <a:schemeClr val="tx1"/>
                </a:solidFill>
                <a:latin typeface="+mn-lt"/>
                <a:cs typeface="Arial" pitchFamily="34" charset="0"/>
              </a:rPr>
              <a:t>)</a:t>
            </a:r>
          </a:p>
          <a:p>
            <a:pPr marL="171450" indent="-171450">
              <a:buFont typeface="Arial" panose="020B0604020202020204" pitchFamily="34" charset="0"/>
              <a:buChar char="•"/>
            </a:pPr>
            <a:r>
              <a:rPr lang="en-US" altLang="ko-KR" sz="1100" b="0" dirty="0">
                <a:solidFill>
                  <a:schemeClr val="tx1"/>
                </a:solidFill>
                <a:latin typeface="+mn-lt"/>
                <a:cs typeface="Arial" pitchFamily="34" charset="0"/>
              </a:rPr>
              <a:t>Google Chrome &amp; Mozilla </a:t>
            </a:r>
            <a:r>
              <a:rPr lang="en-US" altLang="ko-KR" sz="1100" b="0" dirty="0" smtClean="0">
                <a:solidFill>
                  <a:schemeClr val="tx1"/>
                </a:solidFill>
                <a:latin typeface="+mn-lt"/>
                <a:cs typeface="Arial" pitchFamily="34" charset="0"/>
              </a:rPr>
              <a:t>Firefox</a:t>
            </a:r>
          </a:p>
          <a:p>
            <a:pPr marL="361950" lvl="1" indent="-180975">
              <a:buFontTx/>
              <a:buChar char="-"/>
            </a:pPr>
            <a:r>
              <a:rPr lang="en-US" altLang="ko-KR" sz="1100" b="0" dirty="0" smtClean="0">
                <a:solidFill>
                  <a:schemeClr val="tx1"/>
                </a:solidFill>
                <a:latin typeface="+mn-lt"/>
                <a:cs typeface="Arial" pitchFamily="34" charset="0"/>
              </a:rPr>
              <a:t>Browsers are </a:t>
            </a:r>
            <a:r>
              <a:rPr lang="en-US" altLang="ko-KR" sz="1100" u="sng" dirty="0" smtClean="0">
                <a:solidFill>
                  <a:schemeClr val="tx1"/>
                </a:solidFill>
                <a:latin typeface="+mn-lt"/>
                <a:cs typeface="Arial" pitchFamily="34" charset="0"/>
              </a:rPr>
              <a:t>capable only for </a:t>
            </a:r>
            <a:r>
              <a:rPr lang="en-US" altLang="ko-KR" sz="1100" u="sng" dirty="0">
                <a:solidFill>
                  <a:schemeClr val="tx1"/>
                </a:solidFill>
                <a:latin typeface="+mn-lt"/>
                <a:cs typeface="Arial" pitchFamily="34" charset="0"/>
              </a:rPr>
              <a:t>intranet </a:t>
            </a:r>
            <a:r>
              <a:rPr lang="en-US" altLang="ko-KR" sz="1100" u="sng" dirty="0" smtClean="0">
                <a:solidFill>
                  <a:schemeClr val="tx1"/>
                </a:solidFill>
                <a:latin typeface="+mn-lt"/>
                <a:cs typeface="Arial" pitchFamily="34" charset="0"/>
              </a:rPr>
              <a:t>deployments</a:t>
            </a:r>
            <a:endParaRPr lang="en-US" altLang="ko-KR" sz="1100" b="0" dirty="0">
              <a:solidFill>
                <a:schemeClr val="tx1"/>
              </a:solidFill>
              <a:latin typeface="+mn-lt"/>
              <a:cs typeface="Arial" pitchFamily="34" charset="0"/>
            </a:endParaRPr>
          </a:p>
          <a:p>
            <a:pPr marL="361950" lvl="1" indent="-180975">
              <a:buFontTx/>
              <a:buChar char="-"/>
            </a:pPr>
            <a:r>
              <a:rPr lang="en-US" altLang="ko-KR" sz="1100" b="0" dirty="0" smtClean="0">
                <a:solidFill>
                  <a:schemeClr val="tx1"/>
                </a:solidFill>
                <a:latin typeface="+mn-lt"/>
                <a:cs typeface="Arial" pitchFamily="34" charset="0"/>
              </a:rPr>
              <a:t>No support for FINEOS </a:t>
            </a:r>
            <a:r>
              <a:rPr lang="en-US" altLang="ko-KR" sz="1100" b="0" dirty="0">
                <a:solidFill>
                  <a:schemeClr val="tx1"/>
                </a:solidFill>
                <a:latin typeface="+mn-lt"/>
                <a:cs typeface="Arial" pitchFamily="34" charset="0"/>
              </a:rPr>
              <a:t>Configuration Studio and opening </a:t>
            </a:r>
            <a:r>
              <a:rPr lang="en-US" altLang="ko-KR" sz="1100" b="0" dirty="0" smtClean="0">
                <a:solidFill>
                  <a:schemeClr val="tx1"/>
                </a:solidFill>
                <a:latin typeface="+mn-lt"/>
                <a:cs typeface="Arial" pitchFamily="34" charset="0"/>
              </a:rPr>
              <a:t>MS Word </a:t>
            </a:r>
            <a:r>
              <a:rPr lang="en-US" altLang="ko-KR" sz="1100" b="0" dirty="0">
                <a:solidFill>
                  <a:schemeClr val="tx1"/>
                </a:solidFill>
                <a:latin typeface="+mn-lt"/>
                <a:cs typeface="Arial" pitchFamily="34" charset="0"/>
              </a:rPr>
              <a:t>documents in edit mode directly from browser (editing documents can be done using </a:t>
            </a:r>
            <a:r>
              <a:rPr lang="en-US" altLang="ko-KR" sz="1100" b="0" dirty="0" smtClean="0">
                <a:solidFill>
                  <a:schemeClr val="tx1"/>
                </a:solidFill>
                <a:latin typeface="+mn-lt"/>
                <a:cs typeface="Arial" pitchFamily="34" charset="0"/>
              </a:rPr>
              <a:t>web folders </a:t>
            </a:r>
            <a:r>
              <a:rPr lang="en-US" altLang="ko-KR" sz="1100" b="0" dirty="0">
                <a:solidFill>
                  <a:schemeClr val="tx1"/>
                </a:solidFill>
                <a:latin typeface="+mn-lt"/>
                <a:cs typeface="Arial" pitchFamily="34" charset="0"/>
              </a:rPr>
              <a:t>view of documents</a:t>
            </a:r>
            <a:r>
              <a:rPr lang="en-US" altLang="ko-KR" sz="1100" b="0" dirty="0" smtClean="0">
                <a:solidFill>
                  <a:schemeClr val="tx1"/>
                </a:solidFill>
                <a:latin typeface="+mn-lt"/>
                <a:cs typeface="Arial" pitchFamily="34" charset="0"/>
              </a:rPr>
              <a:t>)</a:t>
            </a:r>
          </a:p>
          <a:p>
            <a:pPr marL="361950" lvl="1" indent="-180975">
              <a:buFontTx/>
              <a:buChar char="-"/>
            </a:pPr>
            <a:r>
              <a:rPr lang="en-US" altLang="ko-KR" sz="1100" b="0" dirty="0" smtClean="0">
                <a:solidFill>
                  <a:schemeClr val="tx1"/>
                </a:solidFill>
                <a:latin typeface="+mn-lt"/>
                <a:cs typeface="Arial" pitchFamily="34" charset="0"/>
              </a:rPr>
              <a:t>No support for viewing </a:t>
            </a:r>
            <a:r>
              <a:rPr lang="en-US" altLang="ko-KR" sz="1100" b="0" dirty="0">
                <a:solidFill>
                  <a:schemeClr val="tx1"/>
                </a:solidFill>
                <a:latin typeface="+mn-lt"/>
                <a:cs typeface="Arial" pitchFamily="34" charset="0"/>
              </a:rPr>
              <a:t>processes </a:t>
            </a:r>
            <a:r>
              <a:rPr lang="en-US" altLang="ko-KR" sz="1100" b="0" dirty="0" smtClean="0">
                <a:solidFill>
                  <a:schemeClr val="tx1"/>
                </a:solidFill>
                <a:latin typeface="+mn-lt"/>
                <a:cs typeface="Arial" pitchFamily="34" charset="0"/>
              </a:rPr>
              <a:t>graphically</a:t>
            </a:r>
            <a:endParaRPr lang="ko-KR" altLang="en-US" sz="1100" b="0" dirty="0" smtClean="0">
              <a:solidFill>
                <a:schemeClr val="tx1"/>
              </a:solidFill>
              <a:latin typeface="+mn-lt"/>
              <a:cs typeface="Arial" pitchFamily="34" charset="0"/>
            </a:endParaRPr>
          </a:p>
        </p:txBody>
      </p:sp>
      <p:grpSp>
        <p:nvGrpSpPr>
          <p:cNvPr id="18" name="Group 17"/>
          <p:cNvGrpSpPr/>
          <p:nvPr/>
        </p:nvGrpSpPr>
        <p:grpSpPr>
          <a:xfrm>
            <a:off x="2559365" y="4824183"/>
            <a:ext cx="2915453" cy="140400"/>
            <a:chOff x="2559365" y="4824183"/>
            <a:chExt cx="2915453" cy="140400"/>
          </a:xfrm>
        </p:grpSpPr>
        <p:grpSp>
          <p:nvGrpSpPr>
            <p:cNvPr id="16" name="Group 15"/>
            <p:cNvGrpSpPr/>
            <p:nvPr/>
          </p:nvGrpSpPr>
          <p:grpSpPr>
            <a:xfrm>
              <a:off x="2559365" y="4824183"/>
              <a:ext cx="774800" cy="140400"/>
              <a:chOff x="8026466" y="1268413"/>
              <a:chExt cx="774800" cy="140400"/>
            </a:xfrm>
          </p:grpSpPr>
          <p:sp>
            <p:nvSpPr>
              <p:cNvPr id="7" name="Rectangle 6"/>
              <p:cNvSpPr/>
              <p:nvPr/>
            </p:nvSpPr>
            <p:spPr>
              <a:xfrm>
                <a:off x="8026466" y="1268413"/>
                <a:ext cx="201660" cy="140400"/>
              </a:xfrm>
              <a:prstGeom prst="rect">
                <a:avLst/>
              </a:prstGeom>
              <a:solidFill>
                <a:schemeClr val="bg1"/>
              </a:solid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fontAlgn="ctr"/>
                <a:r>
                  <a:rPr lang="ko-KR" altLang="en-US" b="0">
                    <a:solidFill>
                      <a:srgbClr val="000000"/>
                    </a:solidFill>
                    <a:ea typeface="맑은 고딕" panose="020B0503020000020004" pitchFamily="50" charset="-127"/>
                  </a:rPr>
                  <a:t>√</a:t>
                </a:r>
                <a:endParaRPr lang="ko-KR" altLang="en-US" b="0" dirty="0">
                  <a:solidFill>
                    <a:srgbClr val="000000"/>
                  </a:solidFill>
                  <a:ea typeface="맑은 고딕" panose="020B0503020000020004" pitchFamily="50" charset="-127"/>
                </a:endParaRPr>
              </a:p>
            </p:txBody>
          </p:sp>
          <p:sp>
            <p:nvSpPr>
              <p:cNvPr id="10" name="Rectangle 9"/>
              <p:cNvSpPr/>
              <p:nvPr/>
            </p:nvSpPr>
            <p:spPr>
              <a:xfrm>
                <a:off x="8269069" y="1269363"/>
                <a:ext cx="532197" cy="138499"/>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wrap="none" lIns="0" tIns="0" rIns="0" bIns="0" rtlCol="0" anchor="ctr">
                <a:spAutoFit/>
              </a:bodyPr>
              <a:lstStyle/>
              <a:p>
                <a:pPr fontAlgn="ctr"/>
                <a:r>
                  <a:rPr lang="en-US" altLang="ko-KR" b="0" dirty="0">
                    <a:solidFill>
                      <a:schemeClr val="tx1"/>
                    </a:solidFill>
                    <a:ea typeface="맑은 고딕" panose="020B0503020000020004" pitchFamily="50" charset="-127"/>
                  </a:rPr>
                  <a:t>Supported</a:t>
                </a:r>
                <a:endParaRPr lang="ko-KR" altLang="en-US" b="0" dirty="0">
                  <a:solidFill>
                    <a:schemeClr val="tx1"/>
                  </a:solidFill>
                  <a:ea typeface="맑은 고딕" panose="020B0503020000020004" pitchFamily="50" charset="-127"/>
                </a:endParaRPr>
              </a:p>
            </p:txBody>
          </p:sp>
        </p:grpSp>
        <p:grpSp>
          <p:nvGrpSpPr>
            <p:cNvPr id="15" name="Group 14"/>
            <p:cNvGrpSpPr/>
            <p:nvPr/>
          </p:nvGrpSpPr>
          <p:grpSpPr>
            <a:xfrm>
              <a:off x="3443743" y="4824183"/>
              <a:ext cx="979984" cy="140400"/>
              <a:chOff x="8026466" y="1468213"/>
              <a:chExt cx="979984" cy="140400"/>
            </a:xfrm>
          </p:grpSpPr>
          <p:sp>
            <p:nvSpPr>
              <p:cNvPr id="8" name="Rectangle 7"/>
              <p:cNvSpPr/>
              <p:nvPr/>
            </p:nvSpPr>
            <p:spPr>
              <a:xfrm>
                <a:off x="8026466" y="1468213"/>
                <a:ext cx="201660" cy="140400"/>
              </a:xfrm>
              <a:prstGeom prst="rect">
                <a:avLst/>
              </a:prstGeom>
              <a:solidFill>
                <a:srgbClr val="92D050"/>
              </a:solid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fontAlgn="ctr"/>
                <a:r>
                  <a:rPr lang="ko-KR" altLang="en-US" b="0" dirty="0">
                    <a:solidFill>
                      <a:srgbClr val="000000"/>
                    </a:solidFill>
                    <a:ea typeface="맑은 고딕" panose="020B0503020000020004" pitchFamily="50" charset="-127"/>
                  </a:rPr>
                  <a:t>√</a:t>
                </a:r>
              </a:p>
            </p:txBody>
          </p:sp>
          <p:sp>
            <p:nvSpPr>
              <p:cNvPr id="11" name="Rectangle 10"/>
              <p:cNvSpPr/>
              <p:nvPr/>
            </p:nvSpPr>
            <p:spPr>
              <a:xfrm>
                <a:off x="8269069" y="1469164"/>
                <a:ext cx="737381" cy="138499"/>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wrap="none" lIns="0" tIns="0" rIns="0" bIns="0" rtlCol="0" anchor="ctr">
                <a:spAutoFit/>
              </a:bodyPr>
              <a:lstStyle/>
              <a:p>
                <a:pPr fontAlgn="ctr"/>
                <a:r>
                  <a:rPr lang="en-US" altLang="ko-KR" b="0" dirty="0" smtClean="0">
                    <a:solidFill>
                      <a:schemeClr val="tx1"/>
                    </a:solidFill>
                    <a:ea typeface="맑은 고딕" panose="020B0503020000020004" pitchFamily="50" charset="-127"/>
                  </a:rPr>
                  <a:t>Support Starts</a:t>
                </a:r>
                <a:endParaRPr lang="ko-KR" altLang="en-US" b="0" dirty="0">
                  <a:solidFill>
                    <a:schemeClr val="tx1"/>
                  </a:solidFill>
                  <a:ea typeface="맑은 고딕" panose="020B0503020000020004" pitchFamily="50" charset="-127"/>
                </a:endParaRPr>
              </a:p>
            </p:txBody>
          </p:sp>
        </p:grpSp>
        <p:grpSp>
          <p:nvGrpSpPr>
            <p:cNvPr id="14" name="Group 13"/>
            <p:cNvGrpSpPr/>
            <p:nvPr/>
          </p:nvGrpSpPr>
          <p:grpSpPr>
            <a:xfrm>
              <a:off x="4533306" y="4824183"/>
              <a:ext cx="941512" cy="140400"/>
              <a:chOff x="8026466" y="1668013"/>
              <a:chExt cx="941512" cy="140400"/>
            </a:xfrm>
          </p:grpSpPr>
          <p:sp>
            <p:nvSpPr>
              <p:cNvPr id="9" name="Rectangle 8"/>
              <p:cNvSpPr/>
              <p:nvPr/>
            </p:nvSpPr>
            <p:spPr>
              <a:xfrm>
                <a:off x="8026466" y="1668013"/>
                <a:ext cx="201660" cy="140400"/>
              </a:xfrm>
              <a:prstGeom prst="rect">
                <a:avLst/>
              </a:prstGeom>
              <a:solidFill>
                <a:srgbClr val="FF0000"/>
              </a:solid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ko-KR" altLang="en-US" b="0"/>
              </a:p>
            </p:txBody>
          </p:sp>
          <p:sp>
            <p:nvSpPr>
              <p:cNvPr id="12" name="Rectangle 11"/>
              <p:cNvSpPr/>
              <p:nvPr/>
            </p:nvSpPr>
            <p:spPr>
              <a:xfrm>
                <a:off x="8269069" y="1668963"/>
                <a:ext cx="698909" cy="138499"/>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wrap="none" lIns="0" tIns="0" rIns="0" bIns="0" rtlCol="0" anchor="ctr">
                <a:spAutoFit/>
              </a:bodyPr>
              <a:lstStyle/>
              <a:p>
                <a:r>
                  <a:rPr lang="en-US" altLang="ko-KR" b="0" dirty="0" smtClean="0">
                    <a:solidFill>
                      <a:schemeClr val="tx1"/>
                    </a:solidFill>
                  </a:rPr>
                  <a:t>Support Ends</a:t>
                </a:r>
                <a:endParaRPr lang="ko-KR" altLang="en-US" b="0" dirty="0">
                  <a:solidFill>
                    <a:schemeClr val="tx1"/>
                  </a:solidFill>
                </a:endParaRPr>
              </a:p>
            </p:txBody>
          </p:sp>
        </p:grpSp>
      </p:grpSp>
      <p:sp>
        <p:nvSpPr>
          <p:cNvPr id="19" name="Bent Arrow 18"/>
          <p:cNvSpPr/>
          <p:nvPr/>
        </p:nvSpPr>
        <p:spPr>
          <a:xfrm flipV="1">
            <a:off x="5815239" y="4738688"/>
            <a:ext cx="188686" cy="211930"/>
          </a:xfrm>
          <a:prstGeom prst="bentArrow">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ko-KR" altLang="en-US">
              <a:solidFill>
                <a:schemeClr val="tx1"/>
              </a:solidFill>
            </a:endParaRPr>
          </a:p>
        </p:txBody>
      </p:sp>
      <p:sp>
        <p:nvSpPr>
          <p:cNvPr id="20" name="Rectangle 19"/>
          <p:cNvSpPr/>
          <p:nvPr/>
        </p:nvSpPr>
        <p:spPr>
          <a:xfrm>
            <a:off x="6028446" y="4825134"/>
            <a:ext cx="2308324" cy="138499"/>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wrap="none" lIns="0" tIns="0" rIns="0" bIns="0" rtlCol="0" anchor="ctr">
            <a:spAutoFit/>
          </a:bodyPr>
          <a:lstStyle/>
          <a:p>
            <a:r>
              <a:rPr lang="en-US" altLang="ko-KR" i="1" dirty="0" smtClean="0">
                <a:solidFill>
                  <a:schemeClr val="accent1"/>
                </a:solidFill>
              </a:rPr>
              <a:t>FINEOS Version for Health Claims System</a:t>
            </a:r>
            <a:endParaRPr lang="ko-KR" altLang="en-US" i="1" dirty="0">
              <a:solidFill>
                <a:schemeClr val="accent1"/>
              </a:solidFill>
            </a:endParaRPr>
          </a:p>
        </p:txBody>
      </p:sp>
      <p:sp>
        <p:nvSpPr>
          <p:cNvPr id="21" name="Rectangle 20"/>
          <p:cNvSpPr/>
          <p:nvPr/>
        </p:nvSpPr>
        <p:spPr>
          <a:xfrm>
            <a:off x="5630846" y="1428750"/>
            <a:ext cx="435009" cy="3295650"/>
          </a:xfrm>
          <a:prstGeom prst="rect">
            <a:avLst/>
          </a:pr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24023107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smtClean="0"/>
              <a:t>Human </a:t>
            </a:r>
            <a:r>
              <a:rPr lang="en-US" altLang="ko-KR" dirty="0"/>
              <a:t>Interaction Vertical</a:t>
            </a:r>
            <a:endParaRPr lang="ko-KR" altLang="en-US" dirty="0"/>
          </a:p>
        </p:txBody>
      </p:sp>
      <p:sp>
        <p:nvSpPr>
          <p:cNvPr id="18" name="Text Placeholder 17"/>
          <p:cNvSpPr>
            <a:spLocks noGrp="1"/>
          </p:cNvSpPr>
          <p:nvPr>
            <p:ph type="body" sz="quarter" idx="13"/>
          </p:nvPr>
        </p:nvSpPr>
        <p:spPr>
          <a:solidFill>
            <a:schemeClr val="bg1">
              <a:lumMod val="95000"/>
            </a:schemeClr>
          </a:solidFill>
          <a:ln>
            <a:noFill/>
          </a:ln>
          <a:effectLst>
            <a:outerShdw blurRad="50800" dist="38100" dir="2700000" algn="tl" rotWithShape="0">
              <a:prstClr val="black">
                <a:alpha val="40000"/>
              </a:prstClr>
            </a:outerShdw>
          </a:effectLst>
        </p:spPr>
        <p:txBody>
          <a:bodyPr vert="horz" lIns="72000" tIns="46800" rIns="72000" bIns="46800" rtlCol="0" anchor="t">
            <a:spAutoFit/>
          </a:bodyPr>
          <a:lstStyle/>
          <a:p>
            <a:pPr marL="0" indent="0">
              <a:buNone/>
            </a:pPr>
            <a:r>
              <a:rPr lang="en-US" altLang="ko-KR" dirty="0"/>
              <a:t>[Back-up] </a:t>
            </a:r>
            <a:r>
              <a:rPr lang="en-US" altLang="ko-KR" dirty="0" smtClean="0"/>
              <a:t>FileNet </a:t>
            </a:r>
            <a:r>
              <a:rPr lang="en-US" altLang="ko-KR" dirty="0"/>
              <a:t>user view via link (Dual Screen Entry)</a:t>
            </a:r>
          </a:p>
        </p:txBody>
      </p:sp>
      <p:sp>
        <p:nvSpPr>
          <p:cNvPr id="4" name="Slide Number Placeholder 3"/>
          <p:cNvSpPr>
            <a:spLocks noGrp="1"/>
          </p:cNvSpPr>
          <p:nvPr>
            <p:ph type="sldNum" sz="quarter" idx="4"/>
          </p:nvPr>
        </p:nvSpPr>
        <p:spPr/>
        <p:txBody>
          <a:bodyPr/>
          <a:lstStyle/>
          <a:p>
            <a:fld id="{3801209A-EBCB-4229-9A21-B7869465F47A}" type="slidenum">
              <a:rPr lang="en-US" altLang="ko-KR" smtClean="0">
                <a:latin typeface="+mj-lt"/>
              </a:rPr>
              <a:pPr/>
              <a:t>52</a:t>
            </a:fld>
            <a:r>
              <a:rPr lang="en-US" altLang="ko-KR" smtClean="0">
                <a:latin typeface="+mj-lt"/>
              </a:rPr>
              <a:t> </a:t>
            </a:r>
            <a:endParaRPr lang="ko-KR" altLang="en-US" dirty="0">
              <a:latin typeface="+mj-lt"/>
            </a:endParaRPr>
          </a:p>
        </p:txBody>
      </p:sp>
      <p:pic>
        <p:nvPicPr>
          <p:cNvPr id="3" name="Picture 2"/>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3355054" y="3695700"/>
            <a:ext cx="5774660" cy="2686050"/>
          </a:xfrm>
          <a:prstGeom prst="rect">
            <a:avLst/>
          </a:prstGeom>
          <a:effectLst>
            <a:outerShdw blurRad="50800" dist="38100" dir="2700000" algn="tl" rotWithShape="0">
              <a:prstClr val="black">
                <a:alpha val="40000"/>
              </a:prstClr>
            </a:outerShdw>
          </a:effectLst>
        </p:spPr>
      </p:pic>
      <p:pic>
        <p:nvPicPr>
          <p:cNvPr id="5" name="Picture 4"/>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776288" y="1303458"/>
            <a:ext cx="5221357" cy="2174150"/>
          </a:xfrm>
          <a:prstGeom prst="rect">
            <a:avLst/>
          </a:prstGeom>
          <a:effectLst>
            <a:outerShdw blurRad="50800" dist="38100" dir="2700000" algn="tl" rotWithShape="0">
              <a:prstClr val="black">
                <a:alpha val="40000"/>
              </a:prstClr>
            </a:outerShdw>
          </a:effectLst>
        </p:spPr>
      </p:pic>
      <p:sp>
        <p:nvSpPr>
          <p:cNvPr id="9" name="Rectangle 8"/>
          <p:cNvSpPr/>
          <p:nvPr/>
        </p:nvSpPr>
        <p:spPr>
          <a:xfrm>
            <a:off x="878156" y="2311400"/>
            <a:ext cx="5017621" cy="85483"/>
          </a:xfrm>
          <a:prstGeom prst="rect">
            <a:avLst/>
          </a:prstGeom>
          <a:noFill/>
          <a:ln w="28575">
            <a:solidFill>
              <a:srgbClr val="FF0000"/>
            </a:solidFill>
            <a:prstDash val="sysDash"/>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ko-KR" altLang="en-US"/>
          </a:p>
        </p:txBody>
      </p:sp>
      <p:sp>
        <p:nvSpPr>
          <p:cNvPr id="10" name="Rectangle 9"/>
          <p:cNvSpPr/>
          <p:nvPr/>
        </p:nvSpPr>
        <p:spPr>
          <a:xfrm>
            <a:off x="3355055" y="3695700"/>
            <a:ext cx="3363246" cy="2686050"/>
          </a:xfrm>
          <a:prstGeom prst="rect">
            <a:avLst/>
          </a:prstGeom>
          <a:noFill/>
          <a:ln w="28575">
            <a:solidFill>
              <a:srgbClr val="FF0000"/>
            </a:solidFill>
            <a:prstDash val="sysDash"/>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ko-KR" altLang="en-US"/>
          </a:p>
        </p:txBody>
      </p:sp>
      <p:sp>
        <p:nvSpPr>
          <p:cNvPr id="11" name="Rectangle 10"/>
          <p:cNvSpPr/>
          <p:nvPr/>
        </p:nvSpPr>
        <p:spPr>
          <a:xfrm>
            <a:off x="6756400" y="3695700"/>
            <a:ext cx="2373314" cy="2686050"/>
          </a:xfrm>
          <a:prstGeom prst="rect">
            <a:avLst/>
          </a:prstGeom>
          <a:noFill/>
          <a:ln w="28575">
            <a:solidFill>
              <a:srgbClr val="FF0000"/>
            </a:solidFill>
            <a:prstDash val="sysDash"/>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ko-KR" altLang="en-US"/>
          </a:p>
        </p:txBody>
      </p:sp>
      <p:sp>
        <p:nvSpPr>
          <p:cNvPr id="12" name="Down Arrow 11"/>
          <p:cNvSpPr/>
          <p:nvPr/>
        </p:nvSpPr>
        <p:spPr>
          <a:xfrm>
            <a:off x="4114800" y="2505929"/>
            <a:ext cx="495300" cy="1080725"/>
          </a:xfrm>
          <a:prstGeom prst="downArrow">
            <a:avLst/>
          </a:prstGeom>
          <a:gradFill>
            <a:gsLst>
              <a:gs pos="0">
                <a:schemeClr val="bg1">
                  <a:alpha val="20000"/>
                </a:schemeClr>
              </a:gs>
              <a:gs pos="46000">
                <a:schemeClr val="accent1"/>
              </a:gs>
            </a:gsLst>
            <a:lin ang="5400000" scaled="1"/>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ko-KR" altLang="en-US"/>
          </a:p>
        </p:txBody>
      </p:sp>
      <p:sp>
        <p:nvSpPr>
          <p:cNvPr id="13" name="Down Arrow 12"/>
          <p:cNvSpPr/>
          <p:nvPr/>
        </p:nvSpPr>
        <p:spPr>
          <a:xfrm rot="18000000">
            <a:off x="6601854" y="1980332"/>
            <a:ext cx="495300" cy="2048560"/>
          </a:xfrm>
          <a:prstGeom prst="downArrow">
            <a:avLst/>
          </a:prstGeom>
          <a:gradFill>
            <a:gsLst>
              <a:gs pos="0">
                <a:schemeClr val="bg1">
                  <a:alpha val="20000"/>
                </a:schemeClr>
              </a:gs>
              <a:gs pos="46000">
                <a:schemeClr val="accent1"/>
              </a:gs>
            </a:gsLst>
            <a:lin ang="5400000" scaled="1"/>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ko-KR" altLang="en-US"/>
          </a:p>
        </p:txBody>
      </p:sp>
      <p:sp>
        <p:nvSpPr>
          <p:cNvPr id="14" name="Oval 13"/>
          <p:cNvSpPr/>
          <p:nvPr/>
        </p:nvSpPr>
        <p:spPr>
          <a:xfrm>
            <a:off x="4267200" y="2951041"/>
            <a:ext cx="190500" cy="1905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ko-KR" dirty="0"/>
              <a:t>1</a:t>
            </a:r>
            <a:endParaRPr lang="ko-KR" altLang="en-US" dirty="0"/>
          </a:p>
        </p:txBody>
      </p:sp>
      <p:sp>
        <p:nvSpPr>
          <p:cNvPr id="15" name="Oval 14"/>
          <p:cNvSpPr/>
          <p:nvPr/>
        </p:nvSpPr>
        <p:spPr>
          <a:xfrm>
            <a:off x="6754254" y="2909362"/>
            <a:ext cx="190500" cy="190500"/>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ko-KR" dirty="0"/>
              <a:t>2</a:t>
            </a:r>
            <a:endParaRPr lang="ko-KR" altLang="en-US" dirty="0"/>
          </a:p>
        </p:txBody>
      </p:sp>
      <p:sp>
        <p:nvSpPr>
          <p:cNvPr id="16" name="TextBox 15"/>
          <p:cNvSpPr txBox="1"/>
          <p:nvPr/>
        </p:nvSpPr>
        <p:spPr>
          <a:xfrm>
            <a:off x="776288" y="3695700"/>
            <a:ext cx="2417485" cy="2631490"/>
          </a:xfrm>
          <a:prstGeom prst="rect">
            <a:avLst/>
          </a:prstGeom>
          <a:solidFill>
            <a:schemeClr val="bg1"/>
          </a:solid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wrap="square" rtlCol="0" anchor="t" anchorCtr="0">
            <a:spAutoFit/>
          </a:bodyPr>
          <a:lstStyle>
            <a:defPPr>
              <a:defRPr lang="fr-FR"/>
            </a:defPPr>
            <a:lvl1pPr marL="228600" indent="-228600">
              <a:buFont typeface="+mj-lt"/>
              <a:buAutoNum type="arabicPeriod"/>
              <a:defRPr sz="1000">
                <a:solidFill>
                  <a:schemeClr val="bg2">
                    <a:lumMod val="50000"/>
                  </a:schemeClr>
                </a:solidFill>
                <a:latin typeface="+mn-lt"/>
                <a:ea typeface="+mn-ea"/>
              </a:defRPr>
            </a:lvl1pPr>
            <a:lvl2pPr>
              <a:defRPr>
                <a:solidFill>
                  <a:schemeClr val="lt1"/>
                </a:solidFill>
                <a:latin typeface="+mn-lt"/>
                <a:ea typeface="+mn-ea"/>
              </a:defRPr>
            </a:lvl2pPr>
            <a:lvl3pPr>
              <a:defRPr>
                <a:solidFill>
                  <a:schemeClr val="lt1"/>
                </a:solidFill>
                <a:latin typeface="+mn-lt"/>
                <a:ea typeface="+mn-ea"/>
              </a:defRPr>
            </a:lvl3pPr>
            <a:lvl4pPr>
              <a:defRPr>
                <a:solidFill>
                  <a:schemeClr val="lt1"/>
                </a:solidFill>
                <a:latin typeface="+mn-lt"/>
                <a:ea typeface="+mn-ea"/>
              </a:defRPr>
            </a:lvl4pPr>
            <a:lvl5pPr>
              <a:defRPr>
                <a:solidFill>
                  <a:schemeClr val="lt1"/>
                </a:solidFill>
                <a:latin typeface="+mn-lt"/>
                <a:ea typeface="+mn-ea"/>
              </a:defRPr>
            </a:lvl5pPr>
            <a:lvl6pPr>
              <a:defRPr>
                <a:solidFill>
                  <a:schemeClr val="lt1"/>
                </a:solidFill>
                <a:latin typeface="+mn-lt"/>
                <a:ea typeface="+mn-ea"/>
              </a:defRPr>
            </a:lvl6pPr>
            <a:lvl7pPr>
              <a:defRPr>
                <a:solidFill>
                  <a:schemeClr val="lt1"/>
                </a:solidFill>
                <a:latin typeface="+mn-lt"/>
                <a:ea typeface="+mn-ea"/>
              </a:defRPr>
            </a:lvl7pPr>
            <a:lvl8pPr>
              <a:defRPr>
                <a:solidFill>
                  <a:schemeClr val="lt1"/>
                </a:solidFill>
                <a:latin typeface="+mn-lt"/>
                <a:ea typeface="+mn-ea"/>
              </a:defRPr>
            </a:lvl8pPr>
            <a:lvl9pPr>
              <a:defRPr>
                <a:solidFill>
                  <a:schemeClr val="lt1"/>
                </a:solidFill>
                <a:latin typeface="+mn-lt"/>
                <a:ea typeface="+mn-ea"/>
              </a:defRPr>
            </a:lvl9pPr>
          </a:lstStyle>
          <a:p>
            <a:pPr>
              <a:spcAft>
                <a:spcPts val="300"/>
              </a:spcAft>
              <a:buFont typeface="+mj-ea"/>
              <a:buAutoNum type="circleNumDbPlain"/>
            </a:pPr>
            <a:r>
              <a:rPr lang="en-US" altLang="ko-KR" b="0" dirty="0"/>
              <a:t>Upon selection of task </a:t>
            </a:r>
            <a:r>
              <a:rPr lang="en-US" altLang="ko-KR" dirty="0" smtClean="0"/>
              <a:t>FINEOS </a:t>
            </a:r>
            <a:r>
              <a:rPr lang="en-US" altLang="ko-KR" b="0" dirty="0"/>
              <a:t>will move to the next UI with task details including member information, claims information, diagnosis information etc.</a:t>
            </a:r>
          </a:p>
          <a:p>
            <a:pPr>
              <a:spcAft>
                <a:spcPts val="300"/>
              </a:spcAft>
              <a:buFont typeface="+mj-ea"/>
              <a:buAutoNum type="circleNumDbPlain"/>
            </a:pPr>
            <a:r>
              <a:rPr lang="en-US" altLang="ko-KR" b="0" dirty="0" smtClean="0"/>
              <a:t>Along </a:t>
            </a:r>
            <a:r>
              <a:rPr lang="en-US" altLang="ko-KR" b="0" dirty="0"/>
              <a:t>with the task information, </a:t>
            </a:r>
            <a:r>
              <a:rPr lang="en-US" altLang="ko-KR" dirty="0" smtClean="0"/>
              <a:t>FINEOS </a:t>
            </a:r>
            <a:r>
              <a:rPr lang="en-US" altLang="ko-KR" b="0" dirty="0"/>
              <a:t>will triggers </a:t>
            </a:r>
            <a:r>
              <a:rPr lang="en-US" altLang="ko-KR" dirty="0" smtClean="0"/>
              <a:t>FileNet </a:t>
            </a:r>
            <a:r>
              <a:rPr lang="en-US" altLang="ko-KR" dirty="0"/>
              <a:t>view </a:t>
            </a:r>
            <a:r>
              <a:rPr lang="en-US" altLang="ko-KR" b="0" dirty="0"/>
              <a:t>which calls out for viewing of task related documents rather than physically retrieving the </a:t>
            </a:r>
            <a:r>
              <a:rPr lang="en-US" altLang="ko-KR" b="0" dirty="0" smtClean="0"/>
              <a:t>documents</a:t>
            </a:r>
          </a:p>
          <a:p>
            <a:pPr>
              <a:spcAft>
                <a:spcPts val="300"/>
              </a:spcAft>
              <a:buFont typeface="+mj-ea"/>
              <a:buAutoNum type="circleNumDbPlain"/>
            </a:pPr>
            <a:r>
              <a:rPr lang="en-US" altLang="ko-KR" b="0" dirty="0" smtClean="0"/>
              <a:t>Current screen / HW requirements indicate an assumption that 50% of users will work with two screens </a:t>
            </a:r>
            <a:r>
              <a:rPr lang="en-US" altLang="ko-KR" b="0" dirty="0" smtClean="0">
                <a:sym typeface="Wingdings" panose="05000000000000000000" pitchFamily="2" charset="2"/>
              </a:rPr>
              <a:t> </a:t>
            </a:r>
            <a:r>
              <a:rPr lang="en-US" altLang="ko-KR" b="0" dirty="0" smtClean="0"/>
              <a:t>this means that for 50% of the users an additional screen needs to be considered in budget estimation</a:t>
            </a:r>
            <a:endParaRPr lang="ko-KR" altLang="en-US" b="0" dirty="0"/>
          </a:p>
        </p:txBody>
      </p:sp>
    </p:spTree>
    <p:extLst>
      <p:ext uri="{BB962C8B-B14F-4D97-AF65-F5344CB8AC3E}">
        <p14:creationId xmlns:p14="http://schemas.microsoft.com/office/powerpoint/2010/main" val="21308343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smtClean="0"/>
              <a:t>Human </a:t>
            </a:r>
            <a:r>
              <a:rPr lang="en-US" altLang="ko-KR" dirty="0"/>
              <a:t>Interaction Vertical</a:t>
            </a:r>
            <a:endParaRPr lang="ko-KR" altLang="en-US" dirty="0"/>
          </a:p>
        </p:txBody>
      </p:sp>
      <p:sp>
        <p:nvSpPr>
          <p:cNvPr id="10" name="Text Placeholder 9"/>
          <p:cNvSpPr>
            <a:spLocks noGrp="1"/>
          </p:cNvSpPr>
          <p:nvPr>
            <p:ph type="body" sz="quarter" idx="13"/>
          </p:nvPr>
        </p:nvSpPr>
        <p:spPr>
          <a:solidFill>
            <a:schemeClr val="bg1">
              <a:lumMod val="95000"/>
            </a:schemeClr>
          </a:solidFill>
          <a:ln>
            <a:noFill/>
          </a:ln>
          <a:effectLst>
            <a:outerShdw blurRad="50800" dist="38100" dir="2700000" algn="tl" rotWithShape="0">
              <a:prstClr val="black">
                <a:alpha val="40000"/>
              </a:prstClr>
            </a:outerShdw>
          </a:effectLst>
        </p:spPr>
        <p:txBody>
          <a:bodyPr vert="horz" lIns="72000" tIns="46800" rIns="72000" bIns="46800" rtlCol="0" anchor="t">
            <a:spAutoFit/>
          </a:bodyPr>
          <a:lstStyle/>
          <a:p>
            <a:pPr marL="0" indent="0">
              <a:buNone/>
            </a:pPr>
            <a:r>
              <a:rPr lang="en-US" altLang="ko-KR" dirty="0" smtClean="0"/>
              <a:t>FINEOS Configurability </a:t>
            </a:r>
            <a:r>
              <a:rPr lang="en-US" altLang="ko-KR" dirty="0"/>
              <a:t>(Out-of-the-Box Configurator)</a:t>
            </a:r>
          </a:p>
        </p:txBody>
      </p:sp>
      <p:sp>
        <p:nvSpPr>
          <p:cNvPr id="3" name="Slide Number Placeholder 2"/>
          <p:cNvSpPr>
            <a:spLocks noGrp="1"/>
          </p:cNvSpPr>
          <p:nvPr>
            <p:ph type="sldNum" sz="quarter" idx="4"/>
          </p:nvPr>
        </p:nvSpPr>
        <p:spPr/>
        <p:txBody>
          <a:bodyPr/>
          <a:lstStyle/>
          <a:p>
            <a:fld id="{3801209A-EBCB-4229-9A21-B7869465F47A}" type="slidenum">
              <a:rPr lang="en-US" altLang="ko-KR" smtClean="0"/>
              <a:pPr/>
              <a:t>53</a:t>
            </a:fld>
            <a:r>
              <a:rPr lang="en-US" altLang="ko-KR" smtClean="0"/>
              <a:t> </a:t>
            </a:r>
            <a:endParaRPr lang="ko-KR" altLang="en-US" dirty="0"/>
          </a:p>
        </p:txBody>
      </p:sp>
      <p:sp>
        <p:nvSpPr>
          <p:cNvPr id="5" name="Rectangle 4"/>
          <p:cNvSpPr/>
          <p:nvPr/>
        </p:nvSpPr>
        <p:spPr>
          <a:xfrm>
            <a:off x="5115338" y="1268413"/>
            <a:ext cx="4012949" cy="3898503"/>
          </a:xfrm>
          <a:prstGeom prst="rect">
            <a:avLst/>
          </a:prstGeom>
        </p:spPr>
        <p:txBody>
          <a:bodyPr wrap="square" lIns="0" tIns="0" rIns="0" bIns="0" numCol="1">
            <a:spAutoFit/>
          </a:bodyPr>
          <a:lstStyle/>
          <a:p>
            <a:pPr marL="171450" lvl="2" indent="-171450">
              <a:buClr>
                <a:srgbClr val="000066"/>
              </a:buClr>
              <a:buSzPct val="80000"/>
              <a:buFont typeface="Arial" panose="020B0604020202020204" pitchFamily="34" charset="0"/>
              <a:buChar char="•"/>
              <a:defRPr/>
            </a:pPr>
            <a:r>
              <a:rPr lang="en-US" sz="1200" dirty="0">
                <a:solidFill>
                  <a:schemeClr val="tx1"/>
                </a:solidFill>
                <a:latin typeface="+mn-lt"/>
                <a:cs typeface="Arial" pitchFamily="34" charset="0"/>
              </a:rPr>
              <a:t>FINEOS Health </a:t>
            </a:r>
            <a:r>
              <a:rPr lang="en-US" sz="1200" dirty="0" smtClean="0">
                <a:solidFill>
                  <a:schemeClr val="tx1"/>
                </a:solidFill>
                <a:latin typeface="+mn-lt"/>
                <a:cs typeface="Arial" pitchFamily="34" charset="0"/>
              </a:rPr>
              <a:t>application can </a:t>
            </a:r>
            <a:r>
              <a:rPr lang="en-US" sz="1200" dirty="0">
                <a:solidFill>
                  <a:schemeClr val="tx1"/>
                </a:solidFill>
                <a:latin typeface="+mn-lt"/>
                <a:cs typeface="Arial" pitchFamily="34" charset="0"/>
              </a:rPr>
              <a:t>be configured using the built-in UI configurator</a:t>
            </a:r>
          </a:p>
          <a:p>
            <a:pPr marL="352425" lvl="3" indent="-171450">
              <a:spcBef>
                <a:spcPts val="0"/>
              </a:spcBef>
              <a:spcAft>
                <a:spcPts val="200"/>
              </a:spcAft>
              <a:buClr>
                <a:srgbClr val="000066"/>
              </a:buClr>
              <a:buSzPct val="80000"/>
              <a:buFontTx/>
              <a:buChar char="-"/>
              <a:defRPr/>
            </a:pPr>
            <a:r>
              <a:rPr lang="en-US" sz="1200" b="0" dirty="0" smtClean="0">
                <a:solidFill>
                  <a:schemeClr val="tx1"/>
                </a:solidFill>
                <a:latin typeface="+mn-lt"/>
              </a:rPr>
              <a:t>User Interface components (e.g. screen panels, data elements, contents)</a:t>
            </a:r>
          </a:p>
          <a:p>
            <a:pPr marL="352425" lvl="3" indent="-171450">
              <a:spcBef>
                <a:spcPts val="0"/>
              </a:spcBef>
              <a:spcAft>
                <a:spcPts val="200"/>
              </a:spcAft>
              <a:buClr>
                <a:srgbClr val="000066"/>
              </a:buClr>
              <a:buSzPct val="80000"/>
              <a:buFontTx/>
              <a:buChar char="-"/>
              <a:defRPr/>
            </a:pPr>
            <a:r>
              <a:rPr lang="en-US" sz="1200" b="0" dirty="0" smtClean="0">
                <a:solidFill>
                  <a:schemeClr val="tx1"/>
                </a:solidFill>
                <a:latin typeface="+mn-lt"/>
              </a:rPr>
              <a:t>Workflow queues</a:t>
            </a:r>
          </a:p>
          <a:p>
            <a:pPr marL="352425" lvl="3" indent="-171450">
              <a:spcBef>
                <a:spcPts val="0"/>
              </a:spcBef>
              <a:spcAft>
                <a:spcPts val="200"/>
              </a:spcAft>
              <a:buClr>
                <a:srgbClr val="000066"/>
              </a:buClr>
              <a:buSzPct val="80000"/>
              <a:buFontTx/>
              <a:buChar char="-"/>
              <a:defRPr/>
            </a:pPr>
            <a:r>
              <a:rPr lang="en-US" sz="1200" b="0" dirty="0" smtClean="0">
                <a:solidFill>
                  <a:schemeClr val="tx1"/>
                </a:solidFill>
                <a:latin typeface="+mn-lt"/>
              </a:rPr>
              <a:t>Application look and feel</a:t>
            </a:r>
          </a:p>
          <a:p>
            <a:pPr marL="171450" lvl="2" indent="-171450">
              <a:buClr>
                <a:srgbClr val="000066"/>
              </a:buClr>
              <a:buSzPct val="80000"/>
              <a:buFont typeface="Arial" panose="020B0604020202020204" pitchFamily="34" charset="0"/>
              <a:buChar char="•"/>
              <a:defRPr/>
            </a:pPr>
            <a:r>
              <a:rPr lang="en-US" sz="1200" dirty="0" smtClean="0">
                <a:solidFill>
                  <a:schemeClr val="tx1"/>
                </a:solidFill>
                <a:latin typeface="+mn-lt"/>
                <a:cs typeface="Arial" pitchFamily="34" charset="0"/>
              </a:rPr>
              <a:t>FINEOS Configuration Studio enables</a:t>
            </a:r>
            <a:r>
              <a:rPr lang="en-US" sz="1200" dirty="0">
                <a:solidFill>
                  <a:schemeClr val="tx1"/>
                </a:solidFill>
                <a:latin typeface="+mn-lt"/>
                <a:cs typeface="Arial" pitchFamily="34" charset="0"/>
              </a:rPr>
              <a:t>:</a:t>
            </a:r>
          </a:p>
          <a:p>
            <a:pPr marL="352425" lvl="3" indent="-171450">
              <a:spcBef>
                <a:spcPts val="0"/>
              </a:spcBef>
              <a:spcAft>
                <a:spcPts val="200"/>
              </a:spcAft>
              <a:buClr>
                <a:srgbClr val="000066"/>
              </a:buClr>
              <a:buSzPct val="80000"/>
              <a:buFontTx/>
              <a:buChar char="-"/>
              <a:defRPr/>
            </a:pPr>
            <a:r>
              <a:rPr lang="en-US" sz="1200" b="0" dirty="0" smtClean="0">
                <a:solidFill>
                  <a:schemeClr val="tx1"/>
                </a:solidFill>
                <a:latin typeface="+mn-lt"/>
              </a:rPr>
              <a:t>Build </a:t>
            </a:r>
            <a:r>
              <a:rPr lang="en-US" sz="1200" b="0" dirty="0">
                <a:solidFill>
                  <a:schemeClr val="tx1"/>
                </a:solidFill>
                <a:latin typeface="+mn-lt"/>
              </a:rPr>
              <a:t>or modification of screen navigation to support claims processing, e.g. payment wizard</a:t>
            </a:r>
          </a:p>
          <a:p>
            <a:pPr marL="352425" lvl="3" indent="-171450">
              <a:spcBef>
                <a:spcPts val="0"/>
              </a:spcBef>
              <a:spcAft>
                <a:spcPts val="200"/>
              </a:spcAft>
              <a:buClr>
                <a:srgbClr val="000066"/>
              </a:buClr>
              <a:buSzPct val="80000"/>
              <a:buFontTx/>
              <a:buChar char="-"/>
              <a:defRPr/>
            </a:pPr>
            <a:r>
              <a:rPr lang="en-US" sz="1200" b="0" dirty="0" smtClean="0">
                <a:solidFill>
                  <a:schemeClr val="tx1"/>
                </a:solidFill>
                <a:latin typeface="+mn-lt"/>
              </a:rPr>
              <a:t>Make </a:t>
            </a:r>
            <a:r>
              <a:rPr lang="en-US" sz="1200" b="0" dirty="0">
                <a:solidFill>
                  <a:schemeClr val="tx1"/>
                </a:solidFill>
                <a:latin typeface="+mn-lt"/>
              </a:rPr>
              <a:t>screens more user friendly to pretend errors in data entry</a:t>
            </a:r>
          </a:p>
          <a:p>
            <a:pPr marL="352425" lvl="3" indent="-171450">
              <a:spcBef>
                <a:spcPts val="0"/>
              </a:spcBef>
              <a:spcAft>
                <a:spcPts val="200"/>
              </a:spcAft>
              <a:buClr>
                <a:srgbClr val="000066"/>
              </a:buClr>
              <a:buSzPct val="80000"/>
              <a:buFontTx/>
              <a:buChar char="-"/>
              <a:defRPr/>
            </a:pPr>
            <a:r>
              <a:rPr lang="en-US" sz="1200" b="0" dirty="0" smtClean="0">
                <a:solidFill>
                  <a:schemeClr val="tx1"/>
                </a:solidFill>
                <a:latin typeface="+mn-lt"/>
              </a:rPr>
              <a:t>Include </a:t>
            </a:r>
            <a:r>
              <a:rPr lang="en-US" sz="1200" b="0" dirty="0">
                <a:solidFill>
                  <a:schemeClr val="tx1"/>
                </a:solidFill>
                <a:latin typeface="+mn-lt"/>
              </a:rPr>
              <a:t>data validation for specific fields</a:t>
            </a:r>
          </a:p>
          <a:p>
            <a:pPr marL="352425" lvl="3" indent="-171450">
              <a:spcBef>
                <a:spcPts val="0"/>
              </a:spcBef>
              <a:spcAft>
                <a:spcPts val="200"/>
              </a:spcAft>
              <a:buClr>
                <a:srgbClr val="000066"/>
              </a:buClr>
              <a:buSzPct val="80000"/>
              <a:buFontTx/>
              <a:buChar char="-"/>
              <a:defRPr/>
            </a:pPr>
            <a:r>
              <a:rPr lang="en-US" sz="1200" b="0" dirty="0" smtClean="0">
                <a:solidFill>
                  <a:schemeClr val="tx1"/>
                </a:solidFill>
                <a:latin typeface="+mn-lt"/>
              </a:rPr>
              <a:t>Build </a:t>
            </a:r>
            <a:r>
              <a:rPr lang="en-US" sz="1200" b="0" dirty="0">
                <a:solidFill>
                  <a:schemeClr val="tx1"/>
                </a:solidFill>
                <a:latin typeface="+mn-lt"/>
              </a:rPr>
              <a:t>hard and soft alerts to help the users in their daily work</a:t>
            </a:r>
          </a:p>
          <a:p>
            <a:pPr marL="352425" lvl="3" indent="-171450">
              <a:spcBef>
                <a:spcPts val="0"/>
              </a:spcBef>
              <a:spcAft>
                <a:spcPts val="200"/>
              </a:spcAft>
              <a:buClr>
                <a:srgbClr val="000066"/>
              </a:buClr>
              <a:buSzPct val="80000"/>
              <a:buFontTx/>
              <a:buChar char="-"/>
              <a:defRPr/>
            </a:pPr>
            <a:r>
              <a:rPr lang="en-US" sz="1200" b="0" dirty="0" smtClean="0">
                <a:solidFill>
                  <a:schemeClr val="tx1"/>
                </a:solidFill>
                <a:latin typeface="+mn-lt"/>
              </a:rPr>
              <a:t>Design </a:t>
            </a:r>
            <a:r>
              <a:rPr lang="en-US" sz="1200" b="0" dirty="0">
                <a:solidFill>
                  <a:schemeClr val="tx1"/>
                </a:solidFill>
                <a:latin typeface="+mn-lt"/>
              </a:rPr>
              <a:t>different views for ad-hoc reports </a:t>
            </a:r>
            <a:endParaRPr lang="en-US" sz="1200" b="0" dirty="0" smtClean="0">
              <a:solidFill>
                <a:schemeClr val="tx1"/>
              </a:solidFill>
              <a:latin typeface="+mn-lt"/>
            </a:endParaRPr>
          </a:p>
          <a:p>
            <a:pPr marL="171450" lvl="2" indent="-171450">
              <a:buClr>
                <a:srgbClr val="000066"/>
              </a:buClr>
              <a:buSzPct val="80000"/>
              <a:buFont typeface="Arial" panose="020B0604020202020204" pitchFamily="34" charset="0"/>
              <a:buChar char="•"/>
              <a:defRPr/>
            </a:pPr>
            <a:r>
              <a:rPr lang="en-US" sz="1200" dirty="0" smtClean="0">
                <a:solidFill>
                  <a:schemeClr val="tx1"/>
                </a:solidFill>
                <a:latin typeface="+mn-lt"/>
                <a:cs typeface="Arial" pitchFamily="34" charset="0"/>
              </a:rPr>
              <a:t>Workflow configuration capabilities to redesign UI flow to the optimal choice of AXA Asia</a:t>
            </a:r>
            <a:endParaRPr lang="en-US" sz="1200" dirty="0">
              <a:solidFill>
                <a:schemeClr val="tx1"/>
              </a:solidFill>
              <a:latin typeface="+mn-lt"/>
              <a:cs typeface="Arial" pitchFamily="34" charset="0"/>
            </a:endParaRPr>
          </a:p>
          <a:p>
            <a:pPr marL="352425" lvl="3" indent="-171450">
              <a:spcBef>
                <a:spcPts val="0"/>
              </a:spcBef>
              <a:spcAft>
                <a:spcPts val="200"/>
              </a:spcAft>
              <a:buClr>
                <a:srgbClr val="000066"/>
              </a:buClr>
              <a:buSzPct val="80000"/>
              <a:buFontTx/>
              <a:buChar char="-"/>
              <a:defRPr/>
            </a:pPr>
            <a:r>
              <a:rPr lang="en-US" sz="1200" b="0" dirty="0" smtClean="0">
                <a:solidFill>
                  <a:schemeClr val="tx1"/>
                </a:solidFill>
                <a:latin typeface="+mn-lt"/>
              </a:rPr>
              <a:t>Assign tasks automated tasks, rule based decisions, rule based data creation, and notification upon task completion</a:t>
            </a:r>
            <a:endParaRPr lang="en-US" sz="1200" b="0" dirty="0">
              <a:solidFill>
                <a:schemeClr val="tx1"/>
              </a:solidFill>
              <a:latin typeface="+mn-lt"/>
            </a:endParaRPr>
          </a:p>
        </p:txBody>
      </p:sp>
      <p:sp>
        <p:nvSpPr>
          <p:cNvPr id="6" name="Rounded Rectangle 5"/>
          <p:cNvSpPr/>
          <p:nvPr/>
        </p:nvSpPr>
        <p:spPr>
          <a:xfrm>
            <a:off x="1635931" y="5602017"/>
            <a:ext cx="6634138" cy="779733"/>
          </a:xfrm>
          <a:prstGeom prst="roundRect">
            <a:avLst/>
          </a:prstGeom>
          <a:solidFill>
            <a:schemeClr val="accent1">
              <a:lumMod val="20000"/>
              <a:lumOff val="80000"/>
            </a:schemeClr>
          </a:solidFill>
          <a:ln>
            <a:noFill/>
          </a:ln>
          <a:effectLst/>
        </p:spPr>
        <p:style>
          <a:lnRef idx="1">
            <a:schemeClr val="accent1"/>
          </a:lnRef>
          <a:fillRef idx="3">
            <a:schemeClr val="accent1"/>
          </a:fillRef>
          <a:effectRef idx="2">
            <a:schemeClr val="accent1"/>
          </a:effectRef>
          <a:fontRef idx="minor">
            <a:schemeClr val="lt1"/>
          </a:fontRef>
        </p:style>
        <p:txBody>
          <a:bodyPr lIns="72000" tIns="36000" rIns="72000" bIns="36000" rtlCol="0" anchor="ctr"/>
          <a:lstStyle/>
          <a:p>
            <a:pPr algn="ctr"/>
            <a:r>
              <a:rPr lang="en-US" sz="1200" i="1" dirty="0" smtClean="0">
                <a:solidFill>
                  <a:schemeClr val="tx1"/>
                </a:solidFill>
              </a:rPr>
              <a:t>As part of the detailed solution assessment workshops, the project team has not requested any significant changes to the FINEOS UI and hence it is expected that the out of the box layouts will be utilized to a large extent</a:t>
            </a:r>
            <a:endParaRPr lang="en-US" sz="1200" i="1" dirty="0">
              <a:solidFill>
                <a:schemeClr val="tx1"/>
              </a:solidFill>
            </a:endParaRPr>
          </a:p>
        </p:txBody>
      </p:sp>
      <p:sp>
        <p:nvSpPr>
          <p:cNvPr id="9" name="Isosceles Triangle 8"/>
          <p:cNvSpPr/>
          <p:nvPr/>
        </p:nvSpPr>
        <p:spPr>
          <a:xfrm flipV="1">
            <a:off x="1891748" y="5289549"/>
            <a:ext cx="6122505" cy="170440"/>
          </a:xfrm>
          <a:prstGeom prst="triangle">
            <a:avLst/>
          </a:prstGeom>
          <a:solidFill>
            <a:schemeClr val="bg1">
              <a:lumMod val="7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ko-KR" altLang="en-US"/>
          </a:p>
        </p:txBody>
      </p:sp>
      <p:grpSp>
        <p:nvGrpSpPr>
          <p:cNvPr id="14" name="Group 13"/>
          <p:cNvGrpSpPr/>
          <p:nvPr/>
        </p:nvGrpSpPr>
        <p:grpSpPr>
          <a:xfrm>
            <a:off x="777000" y="1222767"/>
            <a:ext cx="4176000" cy="3917134"/>
            <a:chOff x="777000" y="1222767"/>
            <a:chExt cx="4876800" cy="3917134"/>
          </a:xfrm>
        </p:grpSpPr>
        <p:pic>
          <p:nvPicPr>
            <p:cNvPr id="13" name="Picture 12"/>
            <p:cNvPicPr>
              <a:picLocks noChangeAspect="1"/>
            </p:cNvPicPr>
            <p:nvPr/>
          </p:nvPicPr>
          <p:blipFill rotWithShape="1">
            <a:blip r:embed="rId2" cstate="screen">
              <a:clrChange>
                <a:clrFrom>
                  <a:srgbClr val="040404">
                    <a:alpha val="5882"/>
                  </a:srgbClr>
                </a:clrFrom>
                <a:clrTo>
                  <a:srgbClr val="040404">
                    <a:alpha val="0"/>
                  </a:srgbClr>
                </a:clrTo>
              </a:clrChange>
              <a:extLst>
                <a:ext uri="{28A0092B-C50C-407E-A947-70E740481C1C}">
                  <a14:useLocalDpi xmlns:a14="http://schemas.microsoft.com/office/drawing/2010/main"/>
                </a:ext>
              </a:extLst>
            </a:blip>
            <a:srcRect t="9839" b="9839"/>
            <a:stretch/>
          </p:blipFill>
          <p:spPr>
            <a:xfrm>
              <a:off x="777000" y="1222767"/>
              <a:ext cx="4876800" cy="3917134"/>
            </a:xfrm>
            <a:prstGeom prst="rect">
              <a:avLst/>
            </a:prstGeom>
          </p:spPr>
        </p:pic>
        <p:pic>
          <p:nvPicPr>
            <p:cNvPr id="4" name="Picture 3"/>
            <p:cNvPicPr>
              <a:picLocks noChangeAspect="1"/>
            </p:cNvPicPr>
            <p:nvPr/>
          </p:nvPicPr>
          <p:blipFill rotWithShape="1">
            <a:blip r:embed="rId3" cstate="screen">
              <a:extLst>
                <a:ext uri="{28A0092B-C50C-407E-A947-70E740481C1C}">
                  <a14:useLocalDpi xmlns:a14="http://schemas.microsoft.com/office/drawing/2010/main"/>
                </a:ext>
              </a:extLst>
            </a:blip>
            <a:srcRect/>
            <a:stretch/>
          </p:blipFill>
          <p:spPr>
            <a:xfrm>
              <a:off x="989299" y="1466426"/>
              <a:ext cx="4456465" cy="2581392"/>
            </a:xfrm>
            <a:prstGeom prst="rect">
              <a:avLst/>
            </a:prstGeom>
          </p:spPr>
        </p:pic>
      </p:grpSp>
    </p:spTree>
    <p:extLst>
      <p:ext uri="{BB962C8B-B14F-4D97-AF65-F5344CB8AC3E}">
        <p14:creationId xmlns:p14="http://schemas.microsoft.com/office/powerpoint/2010/main" val="40550583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ko-KR" dirty="0" smtClean="0"/>
              <a:t>Human </a:t>
            </a:r>
            <a:r>
              <a:rPr lang="en-US" altLang="ko-KR" dirty="0"/>
              <a:t>Interaction Vertical</a:t>
            </a:r>
            <a:endParaRPr lang="en-GB" dirty="0"/>
          </a:p>
        </p:txBody>
      </p:sp>
      <p:sp>
        <p:nvSpPr>
          <p:cNvPr id="4" name="Text Placeholder 3"/>
          <p:cNvSpPr>
            <a:spLocks noGrp="1"/>
          </p:cNvSpPr>
          <p:nvPr>
            <p:ph type="body" sz="quarter" idx="13"/>
          </p:nvPr>
        </p:nvSpPr>
        <p:spPr>
          <a:solidFill>
            <a:schemeClr val="bg1">
              <a:lumMod val="95000"/>
            </a:schemeClr>
          </a:solidFill>
          <a:ln>
            <a:noFill/>
          </a:ln>
          <a:effectLst>
            <a:outerShdw blurRad="50800" dist="38100" dir="2700000" algn="tl" rotWithShape="0">
              <a:prstClr val="black">
                <a:alpha val="40000"/>
              </a:prstClr>
            </a:outerShdw>
          </a:effectLst>
        </p:spPr>
        <p:txBody>
          <a:bodyPr vert="horz" lIns="72000" tIns="46800" rIns="72000" bIns="46800" rtlCol="0" anchor="t">
            <a:spAutoFit/>
          </a:bodyPr>
          <a:lstStyle/>
          <a:p>
            <a:pPr marL="0" indent="0">
              <a:buNone/>
            </a:pPr>
            <a:r>
              <a:rPr lang="en-US" altLang="ko-KR" dirty="0" smtClean="0"/>
              <a:t>FINEOS </a:t>
            </a:r>
            <a:r>
              <a:rPr lang="en-US" altLang="ko-KR" dirty="0"/>
              <a:t>UI is categorized into different “Zones” in respect to the different tasks that are being executed.</a:t>
            </a:r>
          </a:p>
        </p:txBody>
      </p:sp>
      <p:sp>
        <p:nvSpPr>
          <p:cNvPr id="2" name="Slide Number Placeholder 1"/>
          <p:cNvSpPr>
            <a:spLocks noGrp="1"/>
          </p:cNvSpPr>
          <p:nvPr>
            <p:ph type="sldNum" sz="quarter" idx="4"/>
          </p:nvPr>
        </p:nvSpPr>
        <p:spPr/>
        <p:txBody>
          <a:bodyPr/>
          <a:lstStyle/>
          <a:p>
            <a:fld id="{3801209A-EBCB-4229-9A21-B7869465F47A}" type="slidenum">
              <a:rPr lang="en-US" altLang="ko-KR" smtClean="0"/>
              <a:pPr/>
              <a:t>54</a:t>
            </a:fld>
            <a:r>
              <a:rPr lang="en-US" altLang="ko-KR" smtClean="0"/>
              <a:t> </a:t>
            </a:r>
            <a:endParaRPr lang="ko-KR" altLang="en-US" dirty="0"/>
          </a:p>
        </p:txBody>
      </p:sp>
      <p:pic>
        <p:nvPicPr>
          <p:cNvPr id="7" name="Picture 6"/>
          <p:cNvPicPr preferRelativeResize="0">
            <a:picLocks/>
          </p:cNvPicPr>
          <p:nvPr/>
        </p:nvPicPr>
        <p:blipFill>
          <a:blip r:embed="rId2" cstate="screen">
            <a:extLst>
              <a:ext uri="{28A0092B-C50C-407E-A947-70E740481C1C}">
                <a14:useLocalDpi xmlns:a14="http://schemas.microsoft.com/office/drawing/2010/main"/>
              </a:ext>
            </a:extLst>
          </a:blip>
          <a:stretch>
            <a:fillRect/>
          </a:stretch>
        </p:blipFill>
        <p:spPr>
          <a:xfrm>
            <a:off x="5665871" y="1376564"/>
            <a:ext cx="3390065" cy="1525529"/>
          </a:xfrm>
          <a:prstGeom prst="rect">
            <a:avLst/>
          </a:prstGeom>
          <a:ln>
            <a:noFill/>
          </a:ln>
          <a:effectLst/>
        </p:spPr>
      </p:pic>
      <p:sp>
        <p:nvSpPr>
          <p:cNvPr id="9" name="Rounded Rectangle 8"/>
          <p:cNvSpPr/>
          <p:nvPr/>
        </p:nvSpPr>
        <p:spPr>
          <a:xfrm>
            <a:off x="8213424" y="1248167"/>
            <a:ext cx="915576" cy="255965"/>
          </a:xfrm>
          <a:prstGeom prst="roundRect">
            <a:avLst/>
          </a:prstGeom>
          <a:solidFill>
            <a:schemeClr val="bg1"/>
          </a:solidFill>
          <a:ln>
            <a:noFill/>
          </a:ln>
          <a:effectLst>
            <a:outerShdw blurRad="40000" dist="20000" dir="5400000" rotWithShape="0">
              <a:srgbClr val="000000">
                <a:alpha val="38000"/>
              </a:srgbClr>
            </a:outerShdw>
          </a:effectLst>
        </p:spPr>
        <p:style>
          <a:lnRef idx="1">
            <a:schemeClr val="accent1"/>
          </a:lnRef>
          <a:fillRef idx="2">
            <a:schemeClr val="accent1"/>
          </a:fillRef>
          <a:effectRef idx="1">
            <a:schemeClr val="accent1"/>
          </a:effectRef>
          <a:fontRef idx="minor">
            <a:schemeClr val="dk1"/>
          </a:fontRef>
        </p:style>
        <p:txBody>
          <a:bodyPr vert="horz" lIns="0" tIns="0" rIns="0" bIns="0" rtlCol="0" anchor="ctr"/>
          <a:lstStyle/>
          <a:p>
            <a:pPr algn="ctr"/>
            <a:r>
              <a:rPr lang="en-GB" sz="1000" dirty="0" smtClean="0">
                <a:solidFill>
                  <a:schemeClr val="accent1">
                    <a:lumMod val="50000"/>
                  </a:schemeClr>
                </a:solidFill>
              </a:rPr>
              <a:t>Policy Zone</a:t>
            </a:r>
            <a:endParaRPr lang="en-GB" sz="1000" dirty="0">
              <a:solidFill>
                <a:schemeClr val="accent1">
                  <a:lumMod val="50000"/>
                </a:schemeClr>
              </a:solidFill>
            </a:endParaRPr>
          </a:p>
        </p:txBody>
      </p:sp>
      <p:sp>
        <p:nvSpPr>
          <p:cNvPr id="16" name="Rectangle 15"/>
          <p:cNvSpPr/>
          <p:nvPr/>
        </p:nvSpPr>
        <p:spPr>
          <a:xfrm>
            <a:off x="777000" y="1248167"/>
            <a:ext cx="4279900" cy="1646605"/>
          </a:xfrm>
          <a:prstGeom prst="rect">
            <a:avLst/>
          </a:prstGeom>
        </p:spPr>
        <p:txBody>
          <a:bodyPr wrap="square">
            <a:spAutoFit/>
          </a:bodyPr>
          <a:lstStyle/>
          <a:p>
            <a:pPr>
              <a:spcAft>
                <a:spcPts val="600"/>
              </a:spcAft>
            </a:pPr>
            <a:r>
              <a:rPr lang="en-US" altLang="ko-KR" sz="1200" u="sng" dirty="0" smtClean="0">
                <a:solidFill>
                  <a:srgbClr val="000000"/>
                </a:solidFill>
                <a:latin typeface="+mn-lt"/>
                <a:ea typeface="+mn-ea"/>
              </a:rPr>
              <a:t>Introduction </a:t>
            </a:r>
            <a:r>
              <a:rPr lang="en-US" altLang="ko-KR" sz="1200" u="sng" dirty="0">
                <a:solidFill>
                  <a:srgbClr val="000000"/>
                </a:solidFill>
                <a:latin typeface="+mn-lt"/>
                <a:ea typeface="+mn-ea"/>
              </a:rPr>
              <a:t>to Application Zones </a:t>
            </a:r>
            <a:endParaRPr lang="en-US" altLang="ko-KR" sz="1200" b="0" u="sng" dirty="0">
              <a:solidFill>
                <a:srgbClr val="000000"/>
              </a:solidFill>
              <a:latin typeface="+mn-lt"/>
              <a:ea typeface="+mn-ea"/>
            </a:endParaRPr>
          </a:p>
          <a:p>
            <a:pPr>
              <a:spcAft>
                <a:spcPts val="600"/>
              </a:spcAft>
            </a:pPr>
            <a:r>
              <a:rPr lang="en-US" altLang="ko-KR" sz="1200" b="0" dirty="0">
                <a:solidFill>
                  <a:srgbClr val="000000"/>
                </a:solidFill>
                <a:latin typeface="+mn-lt"/>
                <a:ea typeface="+mn-ea"/>
              </a:rPr>
              <a:t>A user is considered to be within a particular Zone if they are working within the logical confines of a particular subject such as a Case or a Party. </a:t>
            </a:r>
            <a:r>
              <a:rPr lang="en-US" altLang="ko-KR" sz="1200" b="0" dirty="0" smtClean="0">
                <a:solidFill>
                  <a:srgbClr val="000000"/>
                </a:solidFill>
                <a:latin typeface="+mn-lt"/>
                <a:ea typeface="+mn-ea"/>
              </a:rPr>
              <a:t>A single zone </a:t>
            </a:r>
            <a:r>
              <a:rPr lang="en-US" altLang="ko-KR" sz="1200" b="0" dirty="0">
                <a:solidFill>
                  <a:srgbClr val="000000"/>
                </a:solidFill>
                <a:latin typeface="+mn-lt"/>
                <a:ea typeface="+mn-ea"/>
              </a:rPr>
              <a:t>may span a number of Pages, thus providing a higher abstraction level on the information displayed by the application</a:t>
            </a:r>
            <a:r>
              <a:rPr lang="en-US" altLang="ko-KR" sz="1200" b="0" dirty="0" smtClean="0">
                <a:solidFill>
                  <a:srgbClr val="000000"/>
                </a:solidFill>
                <a:latin typeface="+mn-lt"/>
                <a:ea typeface="+mn-ea"/>
              </a:rPr>
              <a:t>. Being </a:t>
            </a:r>
            <a:r>
              <a:rPr lang="en-US" altLang="ko-KR" sz="1200" b="0" dirty="0">
                <a:solidFill>
                  <a:srgbClr val="000000"/>
                </a:solidFill>
                <a:latin typeface="+mn-lt"/>
                <a:ea typeface="+mn-ea"/>
              </a:rPr>
              <a:t>in a Zone triggers some changes in the </a:t>
            </a:r>
            <a:r>
              <a:rPr lang="en-US" altLang="ko-KR" sz="1200" b="0" dirty="0" smtClean="0">
                <a:solidFill>
                  <a:srgbClr val="000000"/>
                </a:solidFill>
                <a:latin typeface="+mn-lt"/>
                <a:ea typeface="+mn-ea"/>
              </a:rPr>
              <a:t>behavior </a:t>
            </a:r>
            <a:r>
              <a:rPr lang="en-US" altLang="ko-KR" sz="1200" b="0" dirty="0">
                <a:solidFill>
                  <a:srgbClr val="000000"/>
                </a:solidFill>
                <a:latin typeface="+mn-lt"/>
                <a:ea typeface="+mn-ea"/>
              </a:rPr>
              <a:t>of the </a:t>
            </a:r>
            <a:r>
              <a:rPr lang="en-US" altLang="ko-KR" sz="1200" b="0" dirty="0" smtClean="0">
                <a:solidFill>
                  <a:srgbClr val="000000"/>
                </a:solidFill>
                <a:latin typeface="+mn-lt"/>
                <a:ea typeface="+mn-ea"/>
              </a:rPr>
              <a:t>application: </a:t>
            </a:r>
          </a:p>
        </p:txBody>
      </p:sp>
      <p:pic>
        <p:nvPicPr>
          <p:cNvPr id="6" name="Picture 5"/>
          <p:cNvPicPr preferRelativeResize="0">
            <a:picLocks/>
          </p:cNvPicPr>
          <p:nvPr/>
        </p:nvPicPr>
        <p:blipFill>
          <a:blip r:embed="rId3" cstate="screen">
            <a:extLst>
              <a:ext uri="{28A0092B-C50C-407E-A947-70E740481C1C}">
                <a14:useLocalDpi xmlns:a14="http://schemas.microsoft.com/office/drawing/2010/main"/>
              </a:ext>
            </a:extLst>
          </a:blip>
          <a:stretch>
            <a:fillRect/>
          </a:stretch>
        </p:blipFill>
        <p:spPr>
          <a:xfrm>
            <a:off x="5665871" y="3116393"/>
            <a:ext cx="3390065" cy="1525529"/>
          </a:xfrm>
          <a:prstGeom prst="rect">
            <a:avLst/>
          </a:prstGeom>
          <a:ln>
            <a:noFill/>
          </a:ln>
          <a:effectLst/>
        </p:spPr>
      </p:pic>
      <p:sp>
        <p:nvSpPr>
          <p:cNvPr id="8" name="Rounded Rectangle 7"/>
          <p:cNvSpPr/>
          <p:nvPr/>
        </p:nvSpPr>
        <p:spPr>
          <a:xfrm>
            <a:off x="8213424" y="2987996"/>
            <a:ext cx="915576" cy="255965"/>
          </a:xfrm>
          <a:prstGeom prst="roundRect">
            <a:avLst/>
          </a:prstGeom>
          <a:solidFill>
            <a:schemeClr val="bg1"/>
          </a:solidFill>
          <a:ln>
            <a:noFill/>
          </a:ln>
          <a:effectLst>
            <a:outerShdw blurRad="40000" dist="20000" dir="5400000" rotWithShape="0">
              <a:srgbClr val="000000">
                <a:alpha val="38000"/>
              </a:srgbClr>
            </a:outerShdw>
          </a:effectLst>
        </p:spPr>
        <p:style>
          <a:lnRef idx="1">
            <a:schemeClr val="accent4"/>
          </a:lnRef>
          <a:fillRef idx="2">
            <a:schemeClr val="accent4"/>
          </a:fillRef>
          <a:effectRef idx="1">
            <a:schemeClr val="accent4"/>
          </a:effectRef>
          <a:fontRef idx="minor">
            <a:schemeClr val="dk1"/>
          </a:fontRef>
        </p:style>
        <p:txBody>
          <a:bodyPr vert="horz" lIns="0" tIns="0" rIns="0" bIns="0" rtlCol="0" anchor="ctr"/>
          <a:lstStyle/>
          <a:p>
            <a:pPr algn="ctr"/>
            <a:r>
              <a:rPr lang="en-GB" sz="1000" dirty="0" smtClean="0">
                <a:solidFill>
                  <a:schemeClr val="accent4">
                    <a:lumMod val="50000"/>
                  </a:schemeClr>
                </a:solidFill>
              </a:rPr>
              <a:t>Party Zone</a:t>
            </a:r>
            <a:endParaRPr lang="en-GB" sz="1000" dirty="0">
              <a:solidFill>
                <a:schemeClr val="accent4">
                  <a:lumMod val="50000"/>
                </a:schemeClr>
              </a:solidFill>
            </a:endParaRPr>
          </a:p>
        </p:txBody>
      </p:sp>
      <p:pic>
        <p:nvPicPr>
          <p:cNvPr id="5" name="Picture 4"/>
          <p:cNvPicPr preferRelativeResize="0">
            <a:picLocks/>
          </p:cNvPicPr>
          <p:nvPr/>
        </p:nvPicPr>
        <p:blipFill rotWithShape="1">
          <a:blip r:embed="rId4" cstate="screen">
            <a:extLst>
              <a:ext uri="{28A0092B-C50C-407E-A947-70E740481C1C}">
                <a14:useLocalDpi xmlns:a14="http://schemas.microsoft.com/office/drawing/2010/main"/>
              </a:ext>
            </a:extLst>
          </a:blip>
          <a:srcRect/>
          <a:stretch/>
        </p:blipFill>
        <p:spPr>
          <a:xfrm>
            <a:off x="5665871" y="4856221"/>
            <a:ext cx="3390065" cy="1525529"/>
          </a:xfrm>
          <a:prstGeom prst="rect">
            <a:avLst/>
          </a:prstGeom>
          <a:ln>
            <a:noFill/>
          </a:ln>
          <a:effectLst/>
        </p:spPr>
      </p:pic>
      <p:sp>
        <p:nvSpPr>
          <p:cNvPr id="10" name="Rounded Rectangle 9"/>
          <p:cNvSpPr/>
          <p:nvPr/>
        </p:nvSpPr>
        <p:spPr>
          <a:xfrm>
            <a:off x="8213424" y="4727824"/>
            <a:ext cx="915576" cy="255965"/>
          </a:xfrm>
          <a:prstGeom prst="roundRect">
            <a:avLst/>
          </a:prstGeom>
          <a:solidFill>
            <a:schemeClr val="bg1"/>
          </a:solidFill>
          <a:ln>
            <a:noFill/>
          </a:ln>
          <a:effectLst>
            <a:outerShdw blurRad="40000" dist="20000" dir="5400000" rotWithShape="0">
              <a:srgbClr val="000000">
                <a:alpha val="38000"/>
              </a:srgbClr>
            </a:outerShdw>
          </a:effectLst>
        </p:spPr>
        <p:style>
          <a:lnRef idx="1">
            <a:schemeClr val="accent5"/>
          </a:lnRef>
          <a:fillRef idx="2">
            <a:schemeClr val="accent5"/>
          </a:fillRef>
          <a:effectRef idx="1">
            <a:schemeClr val="accent5"/>
          </a:effectRef>
          <a:fontRef idx="minor">
            <a:schemeClr val="dk1"/>
          </a:fontRef>
        </p:style>
        <p:txBody>
          <a:bodyPr vert="horz" lIns="0" tIns="0" rIns="0" bIns="0" rtlCol="0" anchor="ctr"/>
          <a:lstStyle/>
          <a:p>
            <a:pPr algn="ctr"/>
            <a:r>
              <a:rPr lang="en-GB" sz="1000" dirty="0" smtClean="0">
                <a:solidFill>
                  <a:schemeClr val="accent5">
                    <a:lumMod val="50000"/>
                  </a:schemeClr>
                </a:solidFill>
              </a:rPr>
              <a:t>Case Zone</a:t>
            </a:r>
            <a:endParaRPr lang="en-GB" sz="1000" dirty="0">
              <a:solidFill>
                <a:schemeClr val="accent5">
                  <a:lumMod val="50000"/>
                </a:schemeClr>
              </a:solidFill>
            </a:endParaRPr>
          </a:p>
        </p:txBody>
      </p:sp>
      <p:cxnSp>
        <p:nvCxnSpPr>
          <p:cNvPr id="41" name="Straight Arrow Connector 40"/>
          <p:cNvCxnSpPr>
            <a:stCxn id="34" idx="3"/>
          </p:cNvCxnSpPr>
          <p:nvPr/>
        </p:nvCxnSpPr>
        <p:spPr>
          <a:xfrm flipV="1">
            <a:off x="5056900" y="1600204"/>
            <a:ext cx="658100" cy="2057240"/>
          </a:xfrm>
          <a:prstGeom prst="straightConnector1">
            <a:avLst/>
          </a:prstGeom>
          <a:ln w="19050">
            <a:solidFill>
              <a:schemeClr val="accent4"/>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42" name="Straight Arrow Connector 41"/>
          <p:cNvCxnSpPr>
            <a:stCxn id="34" idx="3"/>
          </p:cNvCxnSpPr>
          <p:nvPr/>
        </p:nvCxnSpPr>
        <p:spPr>
          <a:xfrm flipV="1">
            <a:off x="5056900" y="3343278"/>
            <a:ext cx="696200" cy="314166"/>
          </a:xfrm>
          <a:prstGeom prst="straightConnector1">
            <a:avLst/>
          </a:prstGeom>
          <a:ln w="19050">
            <a:solidFill>
              <a:schemeClr val="accent4"/>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45" name="Straight Arrow Connector 44"/>
          <p:cNvCxnSpPr>
            <a:stCxn id="34" idx="3"/>
          </p:cNvCxnSpPr>
          <p:nvPr/>
        </p:nvCxnSpPr>
        <p:spPr>
          <a:xfrm>
            <a:off x="5056900" y="3657444"/>
            <a:ext cx="1267700" cy="1467006"/>
          </a:xfrm>
          <a:prstGeom prst="straightConnector1">
            <a:avLst/>
          </a:prstGeom>
          <a:ln w="19050">
            <a:solidFill>
              <a:schemeClr val="accent4"/>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48" name="Straight Arrow Connector 47"/>
          <p:cNvCxnSpPr>
            <a:stCxn id="36" idx="3"/>
          </p:cNvCxnSpPr>
          <p:nvPr/>
        </p:nvCxnSpPr>
        <p:spPr>
          <a:xfrm flipV="1">
            <a:off x="5056900" y="1676403"/>
            <a:ext cx="781925" cy="3101257"/>
          </a:xfrm>
          <a:prstGeom prst="straightConnector1">
            <a:avLst/>
          </a:prstGeom>
          <a:ln w="19050">
            <a:solidFill>
              <a:schemeClr val="accent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56" name="Straight Arrow Connector 55"/>
          <p:cNvCxnSpPr>
            <a:stCxn id="36" idx="3"/>
          </p:cNvCxnSpPr>
          <p:nvPr/>
        </p:nvCxnSpPr>
        <p:spPr>
          <a:xfrm flipV="1">
            <a:off x="5056900" y="3476627"/>
            <a:ext cx="724775" cy="1301033"/>
          </a:xfrm>
          <a:prstGeom prst="straightConnector1">
            <a:avLst/>
          </a:prstGeom>
          <a:ln w="19050">
            <a:solidFill>
              <a:schemeClr val="accent1"/>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59" name="Straight Arrow Connector 58"/>
          <p:cNvCxnSpPr>
            <a:stCxn id="37" idx="3"/>
          </p:cNvCxnSpPr>
          <p:nvPr/>
        </p:nvCxnSpPr>
        <p:spPr>
          <a:xfrm flipV="1">
            <a:off x="5056900" y="5181600"/>
            <a:ext cx="721048" cy="716276"/>
          </a:xfrm>
          <a:prstGeom prst="straightConnector1">
            <a:avLst/>
          </a:prstGeom>
          <a:ln w="19050">
            <a:solidFill>
              <a:srgbClr val="7030A0"/>
            </a:solidFill>
            <a:tailEnd type="triangle"/>
          </a:ln>
          <a:effectLst/>
        </p:spPr>
        <p:style>
          <a:lnRef idx="2">
            <a:schemeClr val="accent1"/>
          </a:lnRef>
          <a:fillRef idx="0">
            <a:schemeClr val="accent1"/>
          </a:fillRef>
          <a:effectRef idx="1">
            <a:schemeClr val="accent1"/>
          </a:effectRef>
          <a:fontRef idx="minor">
            <a:schemeClr val="tx1"/>
          </a:fontRef>
        </p:style>
      </p:cxnSp>
      <p:sp>
        <p:nvSpPr>
          <p:cNvPr id="34" name="Rounded Rectangle 33"/>
          <p:cNvSpPr/>
          <p:nvPr/>
        </p:nvSpPr>
        <p:spPr>
          <a:xfrm>
            <a:off x="777000" y="3197743"/>
            <a:ext cx="4279900" cy="919401"/>
          </a:xfrm>
          <a:prstGeom prst="roundRect">
            <a:avLst/>
          </a:prstGeom>
          <a:ln w="19050">
            <a:solidFill>
              <a:schemeClr val="accent4"/>
            </a:solidFill>
          </a:ln>
        </p:spPr>
        <p:txBody>
          <a:bodyPr>
            <a:spAutoFit/>
          </a:bodyPr>
          <a:lstStyle/>
          <a:p>
            <a:pPr marL="228600" indent="-228600">
              <a:spcAft>
                <a:spcPts val="600"/>
              </a:spcAft>
              <a:buAutoNum type="arabicParenR"/>
            </a:pPr>
            <a:r>
              <a:rPr lang="en-US" altLang="ko-KR" sz="1200" b="0" dirty="0" smtClean="0">
                <a:solidFill>
                  <a:srgbClr val="000000"/>
                </a:solidFill>
                <a:latin typeface="+mn-lt"/>
                <a:ea typeface="+mn-ea"/>
              </a:rPr>
              <a:t>Zone header: </a:t>
            </a:r>
            <a:r>
              <a:rPr lang="en-US" altLang="ko-KR" sz="1200" b="0" dirty="0">
                <a:solidFill>
                  <a:srgbClr val="000000"/>
                </a:solidFill>
                <a:latin typeface="+mn-lt"/>
                <a:ea typeface="+mn-ea"/>
              </a:rPr>
              <a:t>This is used to ensure that the user is more aware of where they are within the application. </a:t>
            </a:r>
            <a:r>
              <a:rPr lang="en-US" altLang="ko-KR" sz="1200" b="0" dirty="0" smtClean="0">
                <a:solidFill>
                  <a:srgbClr val="000000"/>
                </a:solidFill>
                <a:latin typeface="+mn-lt"/>
                <a:ea typeface="+mn-ea"/>
              </a:rPr>
              <a:t>Different </a:t>
            </a:r>
            <a:r>
              <a:rPr lang="en-US" altLang="ko-KR" sz="1200" b="0" dirty="0">
                <a:solidFill>
                  <a:srgbClr val="000000"/>
                </a:solidFill>
                <a:latin typeface="+mn-lt"/>
                <a:ea typeface="+mn-ea"/>
              </a:rPr>
              <a:t>header </a:t>
            </a:r>
            <a:r>
              <a:rPr lang="en-US" altLang="ko-KR" sz="1200" b="0" dirty="0" smtClean="0">
                <a:solidFill>
                  <a:srgbClr val="000000"/>
                </a:solidFill>
                <a:latin typeface="+mn-lt"/>
                <a:ea typeface="+mn-ea"/>
              </a:rPr>
              <a:t>colors will be assigned for different zones to </a:t>
            </a:r>
            <a:r>
              <a:rPr lang="en-US" altLang="ko-KR" sz="1200" b="0" dirty="0">
                <a:solidFill>
                  <a:srgbClr val="000000"/>
                </a:solidFill>
                <a:latin typeface="+mn-lt"/>
                <a:ea typeface="+mn-ea"/>
              </a:rPr>
              <a:t>provide visual orientation indicators to the user</a:t>
            </a:r>
            <a:r>
              <a:rPr lang="en-US" altLang="ko-KR" sz="1200" b="0" dirty="0" smtClean="0">
                <a:solidFill>
                  <a:srgbClr val="000000"/>
                </a:solidFill>
                <a:latin typeface="+mn-lt"/>
                <a:ea typeface="+mn-ea"/>
              </a:rPr>
              <a:t>.</a:t>
            </a:r>
          </a:p>
        </p:txBody>
      </p:sp>
      <p:sp>
        <p:nvSpPr>
          <p:cNvPr id="36" name="Rounded Rectangle 35"/>
          <p:cNvSpPr/>
          <p:nvPr/>
        </p:nvSpPr>
        <p:spPr>
          <a:xfrm>
            <a:off x="777000" y="4420115"/>
            <a:ext cx="4279900" cy="715089"/>
          </a:xfrm>
          <a:prstGeom prst="roundRect">
            <a:avLst/>
          </a:prstGeom>
          <a:ln w="19050">
            <a:solidFill>
              <a:schemeClr val="accent1"/>
            </a:solidFill>
          </a:ln>
        </p:spPr>
        <p:txBody>
          <a:bodyPr>
            <a:spAutoFit/>
          </a:bodyPr>
          <a:lstStyle/>
          <a:p>
            <a:pPr marL="228600" indent="-228600">
              <a:spcAft>
                <a:spcPts val="600"/>
              </a:spcAft>
              <a:buFont typeface="+mj-lt"/>
              <a:buAutoNum type="arabicParenR" startAt="2"/>
            </a:pPr>
            <a:r>
              <a:rPr lang="en-US" altLang="ko-KR" sz="1200" b="0" dirty="0">
                <a:solidFill>
                  <a:srgbClr val="000000"/>
                </a:solidFill>
                <a:latin typeface="+mn-lt"/>
                <a:ea typeface="+mn-ea"/>
              </a:rPr>
              <a:t>Key Information (Optionally configurable): This is used to display relevant information about the main object of the current Zone </a:t>
            </a:r>
          </a:p>
        </p:txBody>
      </p:sp>
      <p:sp>
        <p:nvSpPr>
          <p:cNvPr id="37" name="Rounded Rectangle 36"/>
          <p:cNvSpPr/>
          <p:nvPr/>
        </p:nvSpPr>
        <p:spPr>
          <a:xfrm>
            <a:off x="777000" y="5438175"/>
            <a:ext cx="4279900" cy="919401"/>
          </a:xfrm>
          <a:prstGeom prst="roundRect">
            <a:avLst/>
          </a:prstGeom>
          <a:ln w="19050">
            <a:solidFill>
              <a:srgbClr val="7030A0"/>
            </a:solidFill>
          </a:ln>
        </p:spPr>
        <p:txBody>
          <a:bodyPr>
            <a:spAutoFit/>
          </a:bodyPr>
          <a:lstStyle/>
          <a:p>
            <a:pPr marL="228600" indent="-228600">
              <a:spcAft>
                <a:spcPts val="600"/>
              </a:spcAft>
              <a:buFont typeface="+mj-lt"/>
              <a:buAutoNum type="arabicParenR" startAt="3"/>
            </a:pPr>
            <a:r>
              <a:rPr lang="en-US" altLang="ko-KR" sz="1200" b="0" dirty="0">
                <a:solidFill>
                  <a:srgbClr val="000000"/>
                </a:solidFill>
                <a:latin typeface="+mn-lt"/>
                <a:ea typeface="+mn-ea"/>
              </a:rPr>
              <a:t>Collapsible Panel (Optionally Configurable): This is used to display additional widgets with information of the Zone across all the pages of the Zone, so the information is quickly accessible by the user.</a:t>
            </a:r>
          </a:p>
        </p:txBody>
      </p:sp>
    </p:spTree>
    <p:extLst>
      <p:ext uri="{BB962C8B-B14F-4D97-AF65-F5344CB8AC3E}">
        <p14:creationId xmlns:p14="http://schemas.microsoft.com/office/powerpoint/2010/main" val="23837848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smtClean="0"/>
              <a:t>Human </a:t>
            </a:r>
            <a:r>
              <a:rPr lang="en-US" altLang="ko-KR" dirty="0"/>
              <a:t>Interaction Vertical</a:t>
            </a:r>
            <a:endParaRPr lang="ko-KR" altLang="en-US" dirty="0"/>
          </a:p>
        </p:txBody>
      </p:sp>
      <p:sp>
        <p:nvSpPr>
          <p:cNvPr id="3" name="Text Placeholder 2"/>
          <p:cNvSpPr>
            <a:spLocks noGrp="1"/>
          </p:cNvSpPr>
          <p:nvPr>
            <p:ph type="body" sz="quarter" idx="13"/>
          </p:nvPr>
        </p:nvSpPr>
        <p:spPr>
          <a:xfrm>
            <a:off x="777000" y="819403"/>
            <a:ext cx="8352000" cy="463846"/>
          </a:xfrm>
          <a:solidFill>
            <a:schemeClr val="bg1">
              <a:lumMod val="95000"/>
            </a:schemeClr>
          </a:solidFill>
          <a:ln>
            <a:noFill/>
          </a:ln>
          <a:effectLst>
            <a:outerShdw blurRad="50800" dist="38100" dir="2700000" algn="tl" rotWithShape="0">
              <a:prstClr val="black">
                <a:alpha val="40000"/>
              </a:prstClr>
            </a:outerShdw>
          </a:effectLst>
        </p:spPr>
        <p:txBody>
          <a:bodyPr vert="horz" lIns="72000" tIns="46800" rIns="72000" bIns="46800" rtlCol="0" anchor="t">
            <a:spAutoFit/>
          </a:bodyPr>
          <a:lstStyle/>
          <a:p>
            <a:pPr marL="0" indent="0">
              <a:buNone/>
            </a:pPr>
            <a:r>
              <a:rPr lang="en-US" altLang="ko-KR" dirty="0"/>
              <a:t>When user enters a new Zone, in the following example a “Case Zone”, the Zone layout configured in the application is applied. This changes the view to the </a:t>
            </a:r>
            <a:r>
              <a:rPr lang="en-US" altLang="ko-KR" dirty="0" smtClean="0"/>
              <a:t>following.</a:t>
            </a:r>
            <a:endParaRPr lang="ko-KR" altLang="en-US" dirty="0"/>
          </a:p>
        </p:txBody>
      </p:sp>
      <p:sp>
        <p:nvSpPr>
          <p:cNvPr id="4" name="Slide Number Placeholder 3"/>
          <p:cNvSpPr>
            <a:spLocks noGrp="1"/>
          </p:cNvSpPr>
          <p:nvPr>
            <p:ph type="sldNum" sz="quarter" idx="4"/>
          </p:nvPr>
        </p:nvSpPr>
        <p:spPr/>
        <p:txBody>
          <a:bodyPr/>
          <a:lstStyle/>
          <a:p>
            <a:fld id="{3801209A-EBCB-4229-9A21-B7869465F47A}" type="slidenum">
              <a:rPr lang="en-US" altLang="ko-KR" smtClean="0"/>
              <a:pPr/>
              <a:t>55</a:t>
            </a:fld>
            <a:r>
              <a:rPr lang="en-US" altLang="ko-KR" smtClean="0"/>
              <a:t> </a:t>
            </a:r>
            <a:endParaRPr lang="ko-KR" altLang="en-US" dirty="0"/>
          </a:p>
        </p:txBody>
      </p:sp>
      <p:sp>
        <p:nvSpPr>
          <p:cNvPr id="6" name="Rectangle 5"/>
          <p:cNvSpPr/>
          <p:nvPr/>
        </p:nvSpPr>
        <p:spPr>
          <a:xfrm>
            <a:off x="1009490" y="4243685"/>
            <a:ext cx="7887022" cy="1980029"/>
          </a:xfrm>
          <a:prstGeom prst="rect">
            <a:avLst/>
          </a:prstGeom>
        </p:spPr>
        <p:txBody>
          <a:bodyPr wrap="square">
            <a:spAutoFit/>
          </a:bodyPr>
          <a:lstStyle/>
          <a:p>
            <a:pPr marL="228600" indent="-228600">
              <a:spcAft>
                <a:spcPts val="800"/>
              </a:spcAft>
              <a:buAutoNum type="arabicPeriod"/>
            </a:pPr>
            <a:r>
              <a:rPr lang="en-US" altLang="ko-KR" sz="1200" dirty="0" smtClean="0">
                <a:solidFill>
                  <a:srgbClr val="000000"/>
                </a:solidFill>
                <a:latin typeface="+mn-lt"/>
                <a:ea typeface="+mn-ea"/>
              </a:rPr>
              <a:t>Zone </a:t>
            </a:r>
            <a:r>
              <a:rPr lang="en-US" altLang="ko-KR" sz="1200" dirty="0">
                <a:solidFill>
                  <a:srgbClr val="000000"/>
                </a:solidFill>
                <a:latin typeface="+mn-lt"/>
                <a:ea typeface="+mn-ea"/>
              </a:rPr>
              <a:t>Header Bar: </a:t>
            </a:r>
            <a:r>
              <a:rPr lang="en-US" altLang="ko-KR" sz="1200" b="0" dirty="0">
                <a:solidFill>
                  <a:srgbClr val="000000"/>
                </a:solidFill>
                <a:latin typeface="+mn-lt"/>
                <a:ea typeface="+mn-ea"/>
              </a:rPr>
              <a:t>in this sample displaying the name and code of the Case. This is fully configurable and developers can create their own widget to display the </a:t>
            </a:r>
            <a:r>
              <a:rPr lang="en-US" altLang="ko-KR" sz="1200" b="0" dirty="0" smtClean="0">
                <a:solidFill>
                  <a:srgbClr val="000000"/>
                </a:solidFill>
                <a:latin typeface="+mn-lt"/>
                <a:ea typeface="+mn-ea"/>
              </a:rPr>
              <a:t>header.</a:t>
            </a:r>
          </a:p>
          <a:p>
            <a:pPr marL="228600" indent="-228600">
              <a:spcAft>
                <a:spcPts val="800"/>
              </a:spcAft>
              <a:buAutoNum type="arabicPeriod"/>
            </a:pPr>
            <a:r>
              <a:rPr lang="en-US" altLang="ko-KR" sz="1200" dirty="0" smtClean="0">
                <a:solidFill>
                  <a:srgbClr val="000000"/>
                </a:solidFill>
                <a:latin typeface="+mn-lt"/>
                <a:ea typeface="+mn-ea"/>
              </a:rPr>
              <a:t>Key </a:t>
            </a:r>
            <a:r>
              <a:rPr lang="en-US" altLang="ko-KR" sz="1200" dirty="0">
                <a:solidFill>
                  <a:srgbClr val="000000"/>
                </a:solidFill>
                <a:latin typeface="+mn-lt"/>
                <a:ea typeface="+mn-ea"/>
              </a:rPr>
              <a:t>Information Bar: </a:t>
            </a:r>
            <a:r>
              <a:rPr lang="en-US" altLang="ko-KR" sz="1200" b="0" dirty="0">
                <a:solidFill>
                  <a:srgbClr val="000000"/>
                </a:solidFill>
                <a:latin typeface="+mn-lt"/>
                <a:ea typeface="+mn-ea"/>
              </a:rPr>
              <a:t>in this sample showing details about the case. This is fully configurable and developers can create their own widget to display the relevant </a:t>
            </a:r>
            <a:r>
              <a:rPr lang="en-US" altLang="ko-KR" sz="1200" b="0" dirty="0" smtClean="0">
                <a:solidFill>
                  <a:srgbClr val="000000"/>
                </a:solidFill>
                <a:latin typeface="+mn-lt"/>
                <a:ea typeface="+mn-ea"/>
              </a:rPr>
              <a:t>information.</a:t>
            </a:r>
          </a:p>
          <a:p>
            <a:pPr marL="228600" indent="-228600">
              <a:spcAft>
                <a:spcPts val="800"/>
              </a:spcAft>
              <a:buAutoNum type="arabicPeriod"/>
            </a:pPr>
            <a:r>
              <a:rPr lang="en-US" altLang="ko-KR" sz="1200" dirty="0" smtClean="0">
                <a:solidFill>
                  <a:srgbClr val="000000"/>
                </a:solidFill>
                <a:latin typeface="+mn-lt"/>
                <a:ea typeface="+mn-ea"/>
              </a:rPr>
              <a:t>Collapsible </a:t>
            </a:r>
            <a:r>
              <a:rPr lang="en-US" altLang="ko-KR" sz="1200" dirty="0">
                <a:solidFill>
                  <a:srgbClr val="000000"/>
                </a:solidFill>
                <a:latin typeface="+mn-lt"/>
                <a:ea typeface="+mn-ea"/>
              </a:rPr>
              <a:t>Panel: </a:t>
            </a:r>
            <a:r>
              <a:rPr lang="en-US" altLang="ko-KR" sz="1200" b="0" dirty="0">
                <a:solidFill>
                  <a:srgbClr val="000000"/>
                </a:solidFill>
                <a:latin typeface="+mn-lt"/>
                <a:ea typeface="+mn-ea"/>
              </a:rPr>
              <a:t>a panel that contains widgets with data on the Case. This is fully configurable and developers can create their own widget to display the widgets we </a:t>
            </a:r>
            <a:r>
              <a:rPr lang="en-US" altLang="ko-KR" sz="1200" b="0" dirty="0" smtClean="0">
                <a:solidFill>
                  <a:srgbClr val="000000"/>
                </a:solidFill>
                <a:latin typeface="+mn-lt"/>
                <a:ea typeface="+mn-ea"/>
              </a:rPr>
              <a:t>want.</a:t>
            </a:r>
          </a:p>
          <a:p>
            <a:pPr marL="228600" indent="-228600">
              <a:spcAft>
                <a:spcPts val="800"/>
              </a:spcAft>
              <a:buAutoNum type="arabicPeriod"/>
            </a:pPr>
            <a:r>
              <a:rPr lang="en-US" altLang="ko-KR" sz="1200" dirty="0" smtClean="0">
                <a:solidFill>
                  <a:srgbClr val="000000"/>
                </a:solidFill>
                <a:latin typeface="+mn-lt"/>
                <a:ea typeface="+mn-ea"/>
              </a:rPr>
              <a:t>Case </a:t>
            </a:r>
            <a:r>
              <a:rPr lang="en-US" altLang="ko-KR" sz="1200" dirty="0">
                <a:solidFill>
                  <a:srgbClr val="000000"/>
                </a:solidFill>
                <a:latin typeface="+mn-lt"/>
                <a:ea typeface="+mn-ea"/>
              </a:rPr>
              <a:t>Map: </a:t>
            </a:r>
            <a:r>
              <a:rPr lang="en-US" altLang="ko-KR" sz="1200" b="0" dirty="0">
                <a:solidFill>
                  <a:srgbClr val="000000"/>
                </a:solidFill>
                <a:latin typeface="+mn-lt"/>
                <a:ea typeface="+mn-ea"/>
              </a:rPr>
              <a:t>a product panel widget that shows the Case hierarchy, including parent and child </a:t>
            </a:r>
            <a:r>
              <a:rPr lang="en-US" altLang="ko-KR" sz="1200" b="0" dirty="0" smtClean="0">
                <a:solidFill>
                  <a:srgbClr val="000000"/>
                </a:solidFill>
                <a:latin typeface="+mn-lt"/>
                <a:ea typeface="+mn-ea"/>
              </a:rPr>
              <a:t>cases.</a:t>
            </a:r>
          </a:p>
          <a:p>
            <a:pPr marL="228600" indent="-228600">
              <a:spcAft>
                <a:spcPts val="800"/>
              </a:spcAft>
              <a:buAutoNum type="arabicPeriod"/>
            </a:pPr>
            <a:r>
              <a:rPr lang="en-US" altLang="ko-KR" sz="1200" dirty="0" smtClean="0">
                <a:solidFill>
                  <a:srgbClr val="000000"/>
                </a:solidFill>
                <a:latin typeface="+mn-lt"/>
                <a:ea typeface="+mn-ea"/>
              </a:rPr>
              <a:t>Participants</a:t>
            </a:r>
            <a:r>
              <a:rPr lang="en-US" altLang="ko-KR" sz="1200" dirty="0">
                <a:solidFill>
                  <a:srgbClr val="000000"/>
                </a:solidFill>
                <a:latin typeface="+mn-lt"/>
                <a:ea typeface="+mn-ea"/>
              </a:rPr>
              <a:t>: </a:t>
            </a:r>
            <a:r>
              <a:rPr lang="en-US" altLang="ko-KR" sz="1200" b="0" dirty="0">
                <a:solidFill>
                  <a:srgbClr val="000000"/>
                </a:solidFill>
                <a:latin typeface="+mn-lt"/>
                <a:ea typeface="+mn-ea"/>
              </a:rPr>
              <a:t>a product panel widget that shows the roles involved in this Case. </a:t>
            </a:r>
          </a:p>
        </p:txBody>
      </p:sp>
      <p:pic>
        <p:nvPicPr>
          <p:cNvPr id="5" name="Picture 4"/>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1009489" y="1628767"/>
            <a:ext cx="7887023" cy="2400523"/>
          </a:xfrm>
          <a:prstGeom prst="rect">
            <a:avLst/>
          </a:prstGeom>
          <a:effectLst/>
        </p:spPr>
      </p:pic>
      <p:sp>
        <p:nvSpPr>
          <p:cNvPr id="7" name="Oval 6"/>
          <p:cNvSpPr/>
          <p:nvPr/>
        </p:nvSpPr>
        <p:spPr>
          <a:xfrm>
            <a:off x="3632161" y="2262300"/>
            <a:ext cx="204074" cy="204074"/>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ko-KR" dirty="0"/>
              <a:t>1</a:t>
            </a:r>
            <a:endParaRPr lang="ko-KR" altLang="en-US" dirty="0"/>
          </a:p>
        </p:txBody>
      </p:sp>
      <p:sp>
        <p:nvSpPr>
          <p:cNvPr id="8" name="Oval 7"/>
          <p:cNvSpPr/>
          <p:nvPr/>
        </p:nvSpPr>
        <p:spPr>
          <a:xfrm>
            <a:off x="3251211" y="2686564"/>
            <a:ext cx="204074" cy="204074"/>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ko-KR" dirty="0"/>
              <a:t>2</a:t>
            </a:r>
            <a:endParaRPr lang="ko-KR" altLang="en-US" dirty="0"/>
          </a:p>
        </p:txBody>
      </p:sp>
      <p:sp>
        <p:nvSpPr>
          <p:cNvPr id="9" name="Oval 8"/>
          <p:cNvSpPr/>
          <p:nvPr/>
        </p:nvSpPr>
        <p:spPr>
          <a:xfrm>
            <a:off x="1928143" y="2466374"/>
            <a:ext cx="204074" cy="204074"/>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ko-KR" dirty="0"/>
              <a:t>3</a:t>
            </a:r>
            <a:endParaRPr lang="ko-KR" altLang="en-US" dirty="0"/>
          </a:p>
        </p:txBody>
      </p:sp>
      <p:sp>
        <p:nvSpPr>
          <p:cNvPr id="10" name="Oval 9"/>
          <p:cNvSpPr/>
          <p:nvPr/>
        </p:nvSpPr>
        <p:spPr>
          <a:xfrm>
            <a:off x="1928143" y="2731670"/>
            <a:ext cx="204074" cy="204074"/>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ko-KR" dirty="0"/>
              <a:t>4</a:t>
            </a:r>
            <a:endParaRPr lang="ko-KR" altLang="en-US" dirty="0"/>
          </a:p>
        </p:txBody>
      </p:sp>
      <p:sp>
        <p:nvSpPr>
          <p:cNvPr id="11" name="Oval 10"/>
          <p:cNvSpPr/>
          <p:nvPr/>
        </p:nvSpPr>
        <p:spPr>
          <a:xfrm>
            <a:off x="1989366" y="3027577"/>
            <a:ext cx="204074" cy="204074"/>
          </a:xfrm>
          <a:prstGeom prst="ellipse">
            <a:avLst/>
          </a:prstGeo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ko-KR" dirty="0"/>
              <a:t>5</a:t>
            </a:r>
            <a:endParaRPr lang="ko-KR" altLang="en-US" dirty="0"/>
          </a:p>
        </p:txBody>
      </p:sp>
      <p:grpSp>
        <p:nvGrpSpPr>
          <p:cNvPr id="14" name="Group 50"/>
          <p:cNvGrpSpPr>
            <a:grpSpLocks/>
          </p:cNvGrpSpPr>
          <p:nvPr/>
        </p:nvGrpSpPr>
        <p:grpSpPr bwMode="auto">
          <a:xfrm flipH="1">
            <a:off x="906779" y="3865396"/>
            <a:ext cx="8092442" cy="198322"/>
            <a:chOff x="3436" y="3632"/>
            <a:chExt cx="1742" cy="165"/>
          </a:xfrm>
        </p:grpSpPr>
        <p:sp>
          <p:nvSpPr>
            <p:cNvPr id="15" name="Freeform 51"/>
            <p:cNvSpPr>
              <a:spLocks/>
            </p:cNvSpPr>
            <p:nvPr/>
          </p:nvSpPr>
          <p:spPr bwMode="auto">
            <a:xfrm>
              <a:off x="3436" y="3632"/>
              <a:ext cx="1742" cy="165"/>
            </a:xfrm>
            <a:custGeom>
              <a:avLst/>
              <a:gdLst>
                <a:gd name="T0" fmla="*/ 5583 w 1302"/>
                <a:gd name="T1" fmla="*/ 44 h 165"/>
                <a:gd name="T2" fmla="*/ 5583 w 1302"/>
                <a:gd name="T3" fmla="*/ 44 h 165"/>
                <a:gd name="T4" fmla="*/ 5444 w 1302"/>
                <a:gd name="T5" fmla="*/ 35 h 165"/>
                <a:gd name="T6" fmla="*/ 5293 w 1302"/>
                <a:gd name="T7" fmla="*/ 27 h 165"/>
                <a:gd name="T8" fmla="*/ 5138 w 1302"/>
                <a:gd name="T9" fmla="*/ 20 h 165"/>
                <a:gd name="T10" fmla="*/ 4962 w 1302"/>
                <a:gd name="T11" fmla="*/ 13 h 165"/>
                <a:gd name="T12" fmla="*/ 4795 w 1302"/>
                <a:gd name="T13" fmla="*/ 7 h 165"/>
                <a:gd name="T14" fmla="*/ 4615 w 1302"/>
                <a:gd name="T15" fmla="*/ 4 h 165"/>
                <a:gd name="T16" fmla="*/ 4429 w 1302"/>
                <a:gd name="T17" fmla="*/ 1 h 165"/>
                <a:gd name="T18" fmla="*/ 4239 w 1302"/>
                <a:gd name="T19" fmla="*/ 0 h 165"/>
                <a:gd name="T20" fmla="*/ 4239 w 1302"/>
                <a:gd name="T21" fmla="*/ 0 h 165"/>
                <a:gd name="T22" fmla="*/ 4004 w 1302"/>
                <a:gd name="T23" fmla="*/ 2 h 165"/>
                <a:gd name="T24" fmla="*/ 3772 w 1302"/>
                <a:gd name="T25" fmla="*/ 5 h 165"/>
                <a:gd name="T26" fmla="*/ 3555 w 1302"/>
                <a:gd name="T27" fmla="*/ 10 h 165"/>
                <a:gd name="T28" fmla="*/ 3346 w 1302"/>
                <a:gd name="T29" fmla="*/ 19 h 165"/>
                <a:gd name="T30" fmla="*/ 3147 w 1302"/>
                <a:gd name="T31" fmla="*/ 28 h 165"/>
                <a:gd name="T32" fmla="*/ 3055 w 1302"/>
                <a:gd name="T33" fmla="*/ 33 h 165"/>
                <a:gd name="T34" fmla="*/ 2965 w 1302"/>
                <a:gd name="T35" fmla="*/ 39 h 165"/>
                <a:gd name="T36" fmla="*/ 2882 w 1302"/>
                <a:gd name="T37" fmla="*/ 45 h 165"/>
                <a:gd name="T38" fmla="*/ 2800 w 1302"/>
                <a:gd name="T39" fmla="*/ 52 h 165"/>
                <a:gd name="T40" fmla="*/ 2719 w 1302"/>
                <a:gd name="T41" fmla="*/ 58 h 165"/>
                <a:gd name="T42" fmla="*/ 2645 w 1302"/>
                <a:gd name="T43" fmla="*/ 66 h 165"/>
                <a:gd name="T44" fmla="*/ 2645 w 1302"/>
                <a:gd name="T45" fmla="*/ 66 h 165"/>
                <a:gd name="T46" fmla="*/ 2586 w 1302"/>
                <a:gd name="T47" fmla="*/ 74 h 165"/>
                <a:gd name="T48" fmla="*/ 2523 w 1302"/>
                <a:gd name="T49" fmla="*/ 80 h 165"/>
                <a:gd name="T50" fmla="*/ 2523 w 1302"/>
                <a:gd name="T51" fmla="*/ 80 h 165"/>
                <a:gd name="T52" fmla="*/ 2411 w 1302"/>
                <a:gd name="T53" fmla="*/ 91 h 165"/>
                <a:gd name="T54" fmla="*/ 2288 w 1302"/>
                <a:gd name="T55" fmla="*/ 101 h 165"/>
                <a:gd name="T56" fmla="*/ 2155 w 1302"/>
                <a:gd name="T57" fmla="*/ 110 h 165"/>
                <a:gd name="T58" fmla="*/ 2018 w 1302"/>
                <a:gd name="T59" fmla="*/ 117 h 165"/>
                <a:gd name="T60" fmla="*/ 1869 w 1302"/>
                <a:gd name="T61" fmla="*/ 123 h 165"/>
                <a:gd name="T62" fmla="*/ 1715 w 1302"/>
                <a:gd name="T63" fmla="*/ 127 h 165"/>
                <a:gd name="T64" fmla="*/ 1557 w 1302"/>
                <a:gd name="T65" fmla="*/ 130 h 165"/>
                <a:gd name="T66" fmla="*/ 1394 w 1302"/>
                <a:gd name="T67" fmla="*/ 130 h 165"/>
                <a:gd name="T68" fmla="*/ 1394 w 1302"/>
                <a:gd name="T69" fmla="*/ 130 h 165"/>
                <a:gd name="T70" fmla="*/ 1282 w 1302"/>
                <a:gd name="T71" fmla="*/ 130 h 165"/>
                <a:gd name="T72" fmla="*/ 1176 w 1302"/>
                <a:gd name="T73" fmla="*/ 129 h 165"/>
                <a:gd name="T74" fmla="*/ 1069 w 1302"/>
                <a:gd name="T75" fmla="*/ 127 h 165"/>
                <a:gd name="T76" fmla="*/ 965 w 1302"/>
                <a:gd name="T77" fmla="*/ 124 h 165"/>
                <a:gd name="T78" fmla="*/ 863 w 1302"/>
                <a:gd name="T79" fmla="*/ 121 h 165"/>
                <a:gd name="T80" fmla="*/ 761 w 1302"/>
                <a:gd name="T81" fmla="*/ 117 h 165"/>
                <a:gd name="T82" fmla="*/ 672 w 1302"/>
                <a:gd name="T83" fmla="*/ 113 h 165"/>
                <a:gd name="T84" fmla="*/ 579 w 1302"/>
                <a:gd name="T85" fmla="*/ 107 h 165"/>
                <a:gd name="T86" fmla="*/ 491 w 1302"/>
                <a:gd name="T87" fmla="*/ 101 h 165"/>
                <a:gd name="T88" fmla="*/ 404 w 1302"/>
                <a:gd name="T89" fmla="*/ 94 h 165"/>
                <a:gd name="T90" fmla="*/ 326 w 1302"/>
                <a:gd name="T91" fmla="*/ 87 h 165"/>
                <a:gd name="T92" fmla="*/ 249 w 1302"/>
                <a:gd name="T93" fmla="*/ 80 h 165"/>
                <a:gd name="T94" fmla="*/ 179 w 1302"/>
                <a:gd name="T95" fmla="*/ 72 h 165"/>
                <a:gd name="T96" fmla="*/ 112 w 1302"/>
                <a:gd name="T97" fmla="*/ 63 h 165"/>
                <a:gd name="T98" fmla="*/ 50 w 1302"/>
                <a:gd name="T99" fmla="*/ 54 h 165"/>
                <a:gd name="T100" fmla="*/ 0 w 1302"/>
                <a:gd name="T101" fmla="*/ 44 h 165"/>
                <a:gd name="T102" fmla="*/ 0 w 1302"/>
                <a:gd name="T103" fmla="*/ 165 h 165"/>
                <a:gd name="T104" fmla="*/ 5583 w 1302"/>
                <a:gd name="T105" fmla="*/ 165 h 165"/>
                <a:gd name="T106" fmla="*/ 5583 w 1302"/>
                <a:gd name="T107" fmla="*/ 44 h 165"/>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w 1302"/>
                <a:gd name="T163" fmla="*/ 0 h 165"/>
                <a:gd name="T164" fmla="*/ 1302 w 1302"/>
                <a:gd name="T165" fmla="*/ 165 h 165"/>
              </a:gdLst>
              <a:ahLst/>
              <a:cxnLst>
                <a:cxn ang="T108">
                  <a:pos x="T0" y="T1"/>
                </a:cxn>
                <a:cxn ang="T109">
                  <a:pos x="T2" y="T3"/>
                </a:cxn>
                <a:cxn ang="T110">
                  <a:pos x="T4" y="T5"/>
                </a:cxn>
                <a:cxn ang="T111">
                  <a:pos x="T6" y="T7"/>
                </a:cxn>
                <a:cxn ang="T112">
                  <a:pos x="T8" y="T9"/>
                </a:cxn>
                <a:cxn ang="T113">
                  <a:pos x="T10" y="T11"/>
                </a:cxn>
                <a:cxn ang="T114">
                  <a:pos x="T12" y="T13"/>
                </a:cxn>
                <a:cxn ang="T115">
                  <a:pos x="T14" y="T15"/>
                </a:cxn>
                <a:cxn ang="T116">
                  <a:pos x="T16" y="T17"/>
                </a:cxn>
                <a:cxn ang="T117">
                  <a:pos x="T18" y="T19"/>
                </a:cxn>
                <a:cxn ang="T118">
                  <a:pos x="T20" y="T21"/>
                </a:cxn>
                <a:cxn ang="T119">
                  <a:pos x="T22" y="T23"/>
                </a:cxn>
                <a:cxn ang="T120">
                  <a:pos x="T24" y="T25"/>
                </a:cxn>
                <a:cxn ang="T121">
                  <a:pos x="T26" y="T27"/>
                </a:cxn>
                <a:cxn ang="T122">
                  <a:pos x="T28" y="T29"/>
                </a:cxn>
                <a:cxn ang="T123">
                  <a:pos x="T30" y="T31"/>
                </a:cxn>
                <a:cxn ang="T124">
                  <a:pos x="T32" y="T33"/>
                </a:cxn>
                <a:cxn ang="T125">
                  <a:pos x="T34" y="T35"/>
                </a:cxn>
                <a:cxn ang="T126">
                  <a:pos x="T36" y="T37"/>
                </a:cxn>
                <a:cxn ang="T127">
                  <a:pos x="T38" y="T39"/>
                </a:cxn>
                <a:cxn ang="T128">
                  <a:pos x="T40" y="T41"/>
                </a:cxn>
                <a:cxn ang="T129">
                  <a:pos x="T42" y="T43"/>
                </a:cxn>
                <a:cxn ang="T130">
                  <a:pos x="T44" y="T45"/>
                </a:cxn>
                <a:cxn ang="T131">
                  <a:pos x="T46" y="T47"/>
                </a:cxn>
                <a:cxn ang="T132">
                  <a:pos x="T48" y="T49"/>
                </a:cxn>
                <a:cxn ang="T133">
                  <a:pos x="T50" y="T51"/>
                </a:cxn>
                <a:cxn ang="T134">
                  <a:pos x="T52" y="T53"/>
                </a:cxn>
                <a:cxn ang="T135">
                  <a:pos x="T54" y="T55"/>
                </a:cxn>
                <a:cxn ang="T136">
                  <a:pos x="T56" y="T57"/>
                </a:cxn>
                <a:cxn ang="T137">
                  <a:pos x="T58" y="T59"/>
                </a:cxn>
                <a:cxn ang="T138">
                  <a:pos x="T60" y="T61"/>
                </a:cxn>
                <a:cxn ang="T139">
                  <a:pos x="T62" y="T63"/>
                </a:cxn>
                <a:cxn ang="T140">
                  <a:pos x="T64" y="T65"/>
                </a:cxn>
                <a:cxn ang="T141">
                  <a:pos x="T66" y="T67"/>
                </a:cxn>
                <a:cxn ang="T142">
                  <a:pos x="T68" y="T69"/>
                </a:cxn>
                <a:cxn ang="T143">
                  <a:pos x="T70" y="T71"/>
                </a:cxn>
                <a:cxn ang="T144">
                  <a:pos x="T72" y="T73"/>
                </a:cxn>
                <a:cxn ang="T145">
                  <a:pos x="T74" y="T75"/>
                </a:cxn>
                <a:cxn ang="T146">
                  <a:pos x="T76" y="T77"/>
                </a:cxn>
                <a:cxn ang="T147">
                  <a:pos x="T78" y="T79"/>
                </a:cxn>
                <a:cxn ang="T148">
                  <a:pos x="T80" y="T81"/>
                </a:cxn>
                <a:cxn ang="T149">
                  <a:pos x="T82" y="T83"/>
                </a:cxn>
                <a:cxn ang="T150">
                  <a:pos x="T84" y="T85"/>
                </a:cxn>
                <a:cxn ang="T151">
                  <a:pos x="T86" y="T87"/>
                </a:cxn>
                <a:cxn ang="T152">
                  <a:pos x="T88" y="T89"/>
                </a:cxn>
                <a:cxn ang="T153">
                  <a:pos x="T90" y="T91"/>
                </a:cxn>
                <a:cxn ang="T154">
                  <a:pos x="T92" y="T93"/>
                </a:cxn>
                <a:cxn ang="T155">
                  <a:pos x="T94" y="T95"/>
                </a:cxn>
                <a:cxn ang="T156">
                  <a:pos x="T96" y="T97"/>
                </a:cxn>
                <a:cxn ang="T157">
                  <a:pos x="T98" y="T99"/>
                </a:cxn>
                <a:cxn ang="T158">
                  <a:pos x="T100" y="T101"/>
                </a:cxn>
                <a:cxn ang="T159">
                  <a:pos x="T102" y="T103"/>
                </a:cxn>
                <a:cxn ang="T160">
                  <a:pos x="T104" y="T105"/>
                </a:cxn>
                <a:cxn ang="T161">
                  <a:pos x="T106" y="T107"/>
                </a:cxn>
              </a:cxnLst>
              <a:rect l="T162" t="T163" r="T164" b="T165"/>
              <a:pathLst>
                <a:path w="1302" h="165">
                  <a:moveTo>
                    <a:pt x="1302" y="44"/>
                  </a:moveTo>
                  <a:lnTo>
                    <a:pt x="1302" y="44"/>
                  </a:lnTo>
                  <a:lnTo>
                    <a:pt x="1270" y="35"/>
                  </a:lnTo>
                  <a:lnTo>
                    <a:pt x="1235" y="27"/>
                  </a:lnTo>
                  <a:lnTo>
                    <a:pt x="1198" y="20"/>
                  </a:lnTo>
                  <a:lnTo>
                    <a:pt x="1158" y="13"/>
                  </a:lnTo>
                  <a:lnTo>
                    <a:pt x="1118" y="7"/>
                  </a:lnTo>
                  <a:lnTo>
                    <a:pt x="1076" y="4"/>
                  </a:lnTo>
                  <a:lnTo>
                    <a:pt x="1033" y="1"/>
                  </a:lnTo>
                  <a:lnTo>
                    <a:pt x="989" y="0"/>
                  </a:lnTo>
                  <a:lnTo>
                    <a:pt x="934" y="2"/>
                  </a:lnTo>
                  <a:lnTo>
                    <a:pt x="880" y="5"/>
                  </a:lnTo>
                  <a:lnTo>
                    <a:pt x="829" y="10"/>
                  </a:lnTo>
                  <a:lnTo>
                    <a:pt x="780" y="19"/>
                  </a:lnTo>
                  <a:lnTo>
                    <a:pt x="734" y="28"/>
                  </a:lnTo>
                  <a:lnTo>
                    <a:pt x="712" y="33"/>
                  </a:lnTo>
                  <a:lnTo>
                    <a:pt x="691" y="39"/>
                  </a:lnTo>
                  <a:lnTo>
                    <a:pt x="672" y="45"/>
                  </a:lnTo>
                  <a:lnTo>
                    <a:pt x="653" y="52"/>
                  </a:lnTo>
                  <a:lnTo>
                    <a:pt x="634" y="58"/>
                  </a:lnTo>
                  <a:lnTo>
                    <a:pt x="617" y="66"/>
                  </a:lnTo>
                  <a:lnTo>
                    <a:pt x="603" y="74"/>
                  </a:lnTo>
                  <a:lnTo>
                    <a:pt x="589" y="80"/>
                  </a:lnTo>
                  <a:lnTo>
                    <a:pt x="563" y="91"/>
                  </a:lnTo>
                  <a:lnTo>
                    <a:pt x="534" y="101"/>
                  </a:lnTo>
                  <a:lnTo>
                    <a:pt x="503" y="110"/>
                  </a:lnTo>
                  <a:lnTo>
                    <a:pt x="470" y="117"/>
                  </a:lnTo>
                  <a:lnTo>
                    <a:pt x="436" y="123"/>
                  </a:lnTo>
                  <a:lnTo>
                    <a:pt x="400" y="127"/>
                  </a:lnTo>
                  <a:lnTo>
                    <a:pt x="363" y="130"/>
                  </a:lnTo>
                  <a:lnTo>
                    <a:pt x="325" y="130"/>
                  </a:lnTo>
                  <a:lnTo>
                    <a:pt x="299" y="130"/>
                  </a:lnTo>
                  <a:lnTo>
                    <a:pt x="274" y="129"/>
                  </a:lnTo>
                  <a:lnTo>
                    <a:pt x="249" y="127"/>
                  </a:lnTo>
                  <a:lnTo>
                    <a:pt x="225" y="124"/>
                  </a:lnTo>
                  <a:lnTo>
                    <a:pt x="201" y="121"/>
                  </a:lnTo>
                  <a:lnTo>
                    <a:pt x="178" y="117"/>
                  </a:lnTo>
                  <a:lnTo>
                    <a:pt x="156" y="113"/>
                  </a:lnTo>
                  <a:lnTo>
                    <a:pt x="135" y="107"/>
                  </a:lnTo>
                  <a:lnTo>
                    <a:pt x="114" y="101"/>
                  </a:lnTo>
                  <a:lnTo>
                    <a:pt x="94" y="94"/>
                  </a:lnTo>
                  <a:lnTo>
                    <a:pt x="76" y="87"/>
                  </a:lnTo>
                  <a:lnTo>
                    <a:pt x="58" y="80"/>
                  </a:lnTo>
                  <a:lnTo>
                    <a:pt x="42" y="72"/>
                  </a:lnTo>
                  <a:lnTo>
                    <a:pt x="26" y="63"/>
                  </a:lnTo>
                  <a:lnTo>
                    <a:pt x="12" y="54"/>
                  </a:lnTo>
                  <a:lnTo>
                    <a:pt x="0" y="44"/>
                  </a:lnTo>
                  <a:lnTo>
                    <a:pt x="0" y="165"/>
                  </a:lnTo>
                  <a:lnTo>
                    <a:pt x="1302" y="165"/>
                  </a:lnTo>
                  <a:lnTo>
                    <a:pt x="1302" y="44"/>
                  </a:lnTo>
                  <a:close/>
                </a:path>
              </a:pathLst>
            </a:custGeom>
            <a:solidFill>
              <a:srgbClr val="FFFFFF"/>
            </a:solidFill>
            <a:ln w="9525">
              <a:noFill/>
              <a:round/>
              <a:headEnd/>
              <a:tailEnd/>
            </a:ln>
          </p:spPr>
          <p:txBody>
            <a:bodyPr/>
            <a:lstStyle/>
            <a:p>
              <a:endParaRPr lang="en-US">
                <a:latin typeface="+mn-lt"/>
              </a:endParaRPr>
            </a:p>
          </p:txBody>
        </p:sp>
        <p:sp>
          <p:nvSpPr>
            <p:cNvPr id="16" name="Freeform 52"/>
            <p:cNvSpPr>
              <a:spLocks/>
            </p:cNvSpPr>
            <p:nvPr/>
          </p:nvSpPr>
          <p:spPr bwMode="auto">
            <a:xfrm>
              <a:off x="3437" y="3632"/>
              <a:ext cx="1730" cy="130"/>
            </a:xfrm>
            <a:custGeom>
              <a:avLst/>
              <a:gdLst>
                <a:gd name="T0" fmla="*/ 5545 w 1293"/>
                <a:gd name="T1" fmla="*/ 41 h 130"/>
                <a:gd name="T2" fmla="*/ 5545 w 1293"/>
                <a:gd name="T3" fmla="*/ 41 h 130"/>
                <a:gd name="T4" fmla="*/ 5407 w 1293"/>
                <a:gd name="T5" fmla="*/ 32 h 130"/>
                <a:gd name="T6" fmla="*/ 5264 w 1293"/>
                <a:gd name="T7" fmla="*/ 24 h 130"/>
                <a:gd name="T8" fmla="*/ 5110 w 1293"/>
                <a:gd name="T9" fmla="*/ 17 h 130"/>
                <a:gd name="T10" fmla="*/ 4944 w 1293"/>
                <a:gd name="T11" fmla="*/ 11 h 130"/>
                <a:gd name="T12" fmla="*/ 4778 w 1293"/>
                <a:gd name="T13" fmla="*/ 6 h 130"/>
                <a:gd name="T14" fmla="*/ 4601 w 1293"/>
                <a:gd name="T15" fmla="*/ 3 h 130"/>
                <a:gd name="T16" fmla="*/ 4419 w 1293"/>
                <a:gd name="T17" fmla="*/ 1 h 130"/>
                <a:gd name="T18" fmla="*/ 4237 w 1293"/>
                <a:gd name="T19" fmla="*/ 0 h 130"/>
                <a:gd name="T20" fmla="*/ 4237 w 1293"/>
                <a:gd name="T21" fmla="*/ 0 h 130"/>
                <a:gd name="T22" fmla="*/ 3999 w 1293"/>
                <a:gd name="T23" fmla="*/ 2 h 130"/>
                <a:gd name="T24" fmla="*/ 3768 w 1293"/>
                <a:gd name="T25" fmla="*/ 5 h 130"/>
                <a:gd name="T26" fmla="*/ 3550 w 1293"/>
                <a:gd name="T27" fmla="*/ 11 h 130"/>
                <a:gd name="T28" fmla="*/ 3346 w 1293"/>
                <a:gd name="T29" fmla="*/ 19 h 130"/>
                <a:gd name="T30" fmla="*/ 3148 w 1293"/>
                <a:gd name="T31" fmla="*/ 28 h 130"/>
                <a:gd name="T32" fmla="*/ 3056 w 1293"/>
                <a:gd name="T33" fmla="*/ 34 h 130"/>
                <a:gd name="T34" fmla="*/ 2970 w 1293"/>
                <a:gd name="T35" fmla="*/ 39 h 130"/>
                <a:gd name="T36" fmla="*/ 2883 w 1293"/>
                <a:gd name="T37" fmla="*/ 46 h 130"/>
                <a:gd name="T38" fmla="*/ 2807 w 1293"/>
                <a:gd name="T39" fmla="*/ 52 h 130"/>
                <a:gd name="T40" fmla="*/ 2728 w 1293"/>
                <a:gd name="T41" fmla="*/ 59 h 130"/>
                <a:gd name="T42" fmla="*/ 2653 w 1293"/>
                <a:gd name="T43" fmla="*/ 67 h 130"/>
                <a:gd name="T44" fmla="*/ 2653 w 1293"/>
                <a:gd name="T45" fmla="*/ 67 h 130"/>
                <a:gd name="T46" fmla="*/ 2624 w 1293"/>
                <a:gd name="T47" fmla="*/ 71 h 130"/>
                <a:gd name="T48" fmla="*/ 2589 w 1293"/>
                <a:gd name="T49" fmla="*/ 74 h 130"/>
                <a:gd name="T50" fmla="*/ 2522 w 1293"/>
                <a:gd name="T51" fmla="*/ 80 h 130"/>
                <a:gd name="T52" fmla="*/ 2522 w 1293"/>
                <a:gd name="T53" fmla="*/ 80 h 130"/>
                <a:gd name="T54" fmla="*/ 2410 w 1293"/>
                <a:gd name="T55" fmla="*/ 91 h 130"/>
                <a:gd name="T56" fmla="*/ 2284 w 1293"/>
                <a:gd name="T57" fmla="*/ 101 h 130"/>
                <a:gd name="T58" fmla="*/ 2154 w 1293"/>
                <a:gd name="T59" fmla="*/ 110 h 130"/>
                <a:gd name="T60" fmla="*/ 2012 w 1293"/>
                <a:gd name="T61" fmla="*/ 117 h 130"/>
                <a:gd name="T62" fmla="*/ 1865 w 1293"/>
                <a:gd name="T63" fmla="*/ 123 h 130"/>
                <a:gd name="T64" fmla="*/ 1710 w 1293"/>
                <a:gd name="T65" fmla="*/ 127 h 130"/>
                <a:gd name="T66" fmla="*/ 1552 w 1293"/>
                <a:gd name="T67" fmla="*/ 130 h 130"/>
                <a:gd name="T68" fmla="*/ 1391 w 1293"/>
                <a:gd name="T69" fmla="*/ 130 h 130"/>
                <a:gd name="T70" fmla="*/ 1391 w 1293"/>
                <a:gd name="T71" fmla="*/ 130 h 130"/>
                <a:gd name="T72" fmla="*/ 1278 w 1293"/>
                <a:gd name="T73" fmla="*/ 130 h 130"/>
                <a:gd name="T74" fmla="*/ 1169 w 1293"/>
                <a:gd name="T75" fmla="*/ 129 h 130"/>
                <a:gd name="T76" fmla="*/ 1064 w 1293"/>
                <a:gd name="T77" fmla="*/ 127 h 130"/>
                <a:gd name="T78" fmla="*/ 961 w 1293"/>
                <a:gd name="T79" fmla="*/ 124 h 130"/>
                <a:gd name="T80" fmla="*/ 863 w 1293"/>
                <a:gd name="T81" fmla="*/ 121 h 130"/>
                <a:gd name="T82" fmla="*/ 761 w 1293"/>
                <a:gd name="T83" fmla="*/ 117 h 130"/>
                <a:gd name="T84" fmla="*/ 672 w 1293"/>
                <a:gd name="T85" fmla="*/ 113 h 130"/>
                <a:gd name="T86" fmla="*/ 573 w 1293"/>
                <a:gd name="T87" fmla="*/ 107 h 130"/>
                <a:gd name="T88" fmla="*/ 491 w 1293"/>
                <a:gd name="T89" fmla="*/ 101 h 130"/>
                <a:gd name="T90" fmla="*/ 404 w 1293"/>
                <a:gd name="T91" fmla="*/ 94 h 130"/>
                <a:gd name="T92" fmla="*/ 326 w 1293"/>
                <a:gd name="T93" fmla="*/ 87 h 130"/>
                <a:gd name="T94" fmla="*/ 249 w 1293"/>
                <a:gd name="T95" fmla="*/ 80 h 130"/>
                <a:gd name="T96" fmla="*/ 179 w 1293"/>
                <a:gd name="T97" fmla="*/ 72 h 130"/>
                <a:gd name="T98" fmla="*/ 115 w 1293"/>
                <a:gd name="T99" fmla="*/ 63 h 130"/>
                <a:gd name="T100" fmla="*/ 55 w 1293"/>
                <a:gd name="T101" fmla="*/ 54 h 130"/>
                <a:gd name="T102" fmla="*/ 0 w 1293"/>
                <a:gd name="T103" fmla="*/ 44 h 130"/>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w 1293"/>
                <a:gd name="T157" fmla="*/ 0 h 130"/>
                <a:gd name="T158" fmla="*/ 1293 w 1293"/>
                <a:gd name="T159" fmla="*/ 130 h 130"/>
              </a:gdLst>
              <a:ahLst/>
              <a:cxnLst>
                <a:cxn ang="T104">
                  <a:pos x="T0" y="T1"/>
                </a:cxn>
                <a:cxn ang="T105">
                  <a:pos x="T2" y="T3"/>
                </a:cxn>
                <a:cxn ang="T106">
                  <a:pos x="T4" y="T5"/>
                </a:cxn>
                <a:cxn ang="T107">
                  <a:pos x="T6" y="T7"/>
                </a:cxn>
                <a:cxn ang="T108">
                  <a:pos x="T8" y="T9"/>
                </a:cxn>
                <a:cxn ang="T109">
                  <a:pos x="T10" y="T11"/>
                </a:cxn>
                <a:cxn ang="T110">
                  <a:pos x="T12" y="T13"/>
                </a:cxn>
                <a:cxn ang="T111">
                  <a:pos x="T14" y="T15"/>
                </a:cxn>
                <a:cxn ang="T112">
                  <a:pos x="T16" y="T17"/>
                </a:cxn>
                <a:cxn ang="T113">
                  <a:pos x="T18" y="T19"/>
                </a:cxn>
                <a:cxn ang="T114">
                  <a:pos x="T20" y="T21"/>
                </a:cxn>
                <a:cxn ang="T115">
                  <a:pos x="T22" y="T23"/>
                </a:cxn>
                <a:cxn ang="T116">
                  <a:pos x="T24" y="T25"/>
                </a:cxn>
                <a:cxn ang="T117">
                  <a:pos x="T26" y="T27"/>
                </a:cxn>
                <a:cxn ang="T118">
                  <a:pos x="T28" y="T29"/>
                </a:cxn>
                <a:cxn ang="T119">
                  <a:pos x="T30" y="T31"/>
                </a:cxn>
                <a:cxn ang="T120">
                  <a:pos x="T32" y="T33"/>
                </a:cxn>
                <a:cxn ang="T121">
                  <a:pos x="T34" y="T35"/>
                </a:cxn>
                <a:cxn ang="T122">
                  <a:pos x="T36" y="T37"/>
                </a:cxn>
                <a:cxn ang="T123">
                  <a:pos x="T38" y="T39"/>
                </a:cxn>
                <a:cxn ang="T124">
                  <a:pos x="T40" y="T41"/>
                </a:cxn>
                <a:cxn ang="T125">
                  <a:pos x="T42" y="T43"/>
                </a:cxn>
                <a:cxn ang="T126">
                  <a:pos x="T44" y="T45"/>
                </a:cxn>
                <a:cxn ang="T127">
                  <a:pos x="T46" y="T47"/>
                </a:cxn>
                <a:cxn ang="T128">
                  <a:pos x="T48" y="T49"/>
                </a:cxn>
                <a:cxn ang="T129">
                  <a:pos x="T50" y="T51"/>
                </a:cxn>
                <a:cxn ang="T130">
                  <a:pos x="T52" y="T53"/>
                </a:cxn>
                <a:cxn ang="T131">
                  <a:pos x="T54" y="T55"/>
                </a:cxn>
                <a:cxn ang="T132">
                  <a:pos x="T56" y="T57"/>
                </a:cxn>
                <a:cxn ang="T133">
                  <a:pos x="T58" y="T59"/>
                </a:cxn>
                <a:cxn ang="T134">
                  <a:pos x="T60" y="T61"/>
                </a:cxn>
                <a:cxn ang="T135">
                  <a:pos x="T62" y="T63"/>
                </a:cxn>
                <a:cxn ang="T136">
                  <a:pos x="T64" y="T65"/>
                </a:cxn>
                <a:cxn ang="T137">
                  <a:pos x="T66" y="T67"/>
                </a:cxn>
                <a:cxn ang="T138">
                  <a:pos x="T68" y="T69"/>
                </a:cxn>
                <a:cxn ang="T139">
                  <a:pos x="T70" y="T71"/>
                </a:cxn>
                <a:cxn ang="T140">
                  <a:pos x="T72" y="T73"/>
                </a:cxn>
                <a:cxn ang="T141">
                  <a:pos x="T74" y="T75"/>
                </a:cxn>
                <a:cxn ang="T142">
                  <a:pos x="T76" y="T77"/>
                </a:cxn>
                <a:cxn ang="T143">
                  <a:pos x="T78" y="T79"/>
                </a:cxn>
                <a:cxn ang="T144">
                  <a:pos x="T80" y="T81"/>
                </a:cxn>
                <a:cxn ang="T145">
                  <a:pos x="T82" y="T83"/>
                </a:cxn>
                <a:cxn ang="T146">
                  <a:pos x="T84" y="T85"/>
                </a:cxn>
                <a:cxn ang="T147">
                  <a:pos x="T86" y="T87"/>
                </a:cxn>
                <a:cxn ang="T148">
                  <a:pos x="T88" y="T89"/>
                </a:cxn>
                <a:cxn ang="T149">
                  <a:pos x="T90" y="T91"/>
                </a:cxn>
                <a:cxn ang="T150">
                  <a:pos x="T92" y="T93"/>
                </a:cxn>
                <a:cxn ang="T151">
                  <a:pos x="T94" y="T95"/>
                </a:cxn>
                <a:cxn ang="T152">
                  <a:pos x="T96" y="T97"/>
                </a:cxn>
                <a:cxn ang="T153">
                  <a:pos x="T98" y="T99"/>
                </a:cxn>
                <a:cxn ang="T154">
                  <a:pos x="T100" y="T101"/>
                </a:cxn>
                <a:cxn ang="T155">
                  <a:pos x="T102" y="T103"/>
                </a:cxn>
              </a:cxnLst>
              <a:rect l="T156" t="T157" r="T158" b="T159"/>
              <a:pathLst>
                <a:path w="1293" h="130">
                  <a:moveTo>
                    <a:pt x="1293" y="41"/>
                  </a:moveTo>
                  <a:lnTo>
                    <a:pt x="1293" y="41"/>
                  </a:lnTo>
                  <a:lnTo>
                    <a:pt x="1261" y="32"/>
                  </a:lnTo>
                  <a:lnTo>
                    <a:pt x="1227" y="24"/>
                  </a:lnTo>
                  <a:lnTo>
                    <a:pt x="1191" y="17"/>
                  </a:lnTo>
                  <a:lnTo>
                    <a:pt x="1153" y="11"/>
                  </a:lnTo>
                  <a:lnTo>
                    <a:pt x="1114" y="6"/>
                  </a:lnTo>
                  <a:lnTo>
                    <a:pt x="1073" y="3"/>
                  </a:lnTo>
                  <a:lnTo>
                    <a:pt x="1031" y="1"/>
                  </a:lnTo>
                  <a:lnTo>
                    <a:pt x="988" y="0"/>
                  </a:lnTo>
                  <a:lnTo>
                    <a:pt x="933" y="2"/>
                  </a:lnTo>
                  <a:lnTo>
                    <a:pt x="879" y="5"/>
                  </a:lnTo>
                  <a:lnTo>
                    <a:pt x="828" y="11"/>
                  </a:lnTo>
                  <a:lnTo>
                    <a:pt x="780" y="19"/>
                  </a:lnTo>
                  <a:lnTo>
                    <a:pt x="735" y="28"/>
                  </a:lnTo>
                  <a:lnTo>
                    <a:pt x="713" y="34"/>
                  </a:lnTo>
                  <a:lnTo>
                    <a:pt x="693" y="39"/>
                  </a:lnTo>
                  <a:lnTo>
                    <a:pt x="673" y="46"/>
                  </a:lnTo>
                  <a:lnTo>
                    <a:pt x="655" y="52"/>
                  </a:lnTo>
                  <a:lnTo>
                    <a:pt x="636" y="59"/>
                  </a:lnTo>
                  <a:lnTo>
                    <a:pt x="619" y="67"/>
                  </a:lnTo>
                  <a:lnTo>
                    <a:pt x="612" y="71"/>
                  </a:lnTo>
                  <a:lnTo>
                    <a:pt x="604" y="74"/>
                  </a:lnTo>
                  <a:lnTo>
                    <a:pt x="588" y="80"/>
                  </a:lnTo>
                  <a:lnTo>
                    <a:pt x="562" y="91"/>
                  </a:lnTo>
                  <a:lnTo>
                    <a:pt x="533" y="101"/>
                  </a:lnTo>
                  <a:lnTo>
                    <a:pt x="502" y="110"/>
                  </a:lnTo>
                  <a:lnTo>
                    <a:pt x="469" y="117"/>
                  </a:lnTo>
                  <a:lnTo>
                    <a:pt x="435" y="123"/>
                  </a:lnTo>
                  <a:lnTo>
                    <a:pt x="399" y="127"/>
                  </a:lnTo>
                  <a:lnTo>
                    <a:pt x="362" y="130"/>
                  </a:lnTo>
                  <a:lnTo>
                    <a:pt x="324" y="130"/>
                  </a:lnTo>
                  <a:lnTo>
                    <a:pt x="298" y="130"/>
                  </a:lnTo>
                  <a:lnTo>
                    <a:pt x="273" y="129"/>
                  </a:lnTo>
                  <a:lnTo>
                    <a:pt x="248" y="127"/>
                  </a:lnTo>
                  <a:lnTo>
                    <a:pt x="224" y="124"/>
                  </a:lnTo>
                  <a:lnTo>
                    <a:pt x="201" y="121"/>
                  </a:lnTo>
                  <a:lnTo>
                    <a:pt x="178" y="117"/>
                  </a:lnTo>
                  <a:lnTo>
                    <a:pt x="156" y="113"/>
                  </a:lnTo>
                  <a:lnTo>
                    <a:pt x="134" y="107"/>
                  </a:lnTo>
                  <a:lnTo>
                    <a:pt x="114" y="101"/>
                  </a:lnTo>
                  <a:lnTo>
                    <a:pt x="94" y="94"/>
                  </a:lnTo>
                  <a:lnTo>
                    <a:pt x="76" y="87"/>
                  </a:lnTo>
                  <a:lnTo>
                    <a:pt x="58" y="80"/>
                  </a:lnTo>
                  <a:lnTo>
                    <a:pt x="42" y="72"/>
                  </a:lnTo>
                  <a:lnTo>
                    <a:pt x="27" y="63"/>
                  </a:lnTo>
                  <a:lnTo>
                    <a:pt x="13" y="54"/>
                  </a:lnTo>
                  <a:lnTo>
                    <a:pt x="0" y="44"/>
                  </a:lnTo>
                </a:path>
              </a:pathLst>
            </a:custGeom>
            <a:noFill/>
            <a:ln w="9525" cap="flat" cmpd="sng">
              <a:solidFill>
                <a:schemeClr val="bg1">
                  <a:lumMod val="50000"/>
                </a:schemeClr>
              </a:solidFill>
              <a:prstDash val="solid"/>
              <a:round/>
              <a:headEnd/>
              <a:tailEnd/>
            </a:ln>
          </p:spPr>
          <p:txBody>
            <a:bodyPr/>
            <a:lstStyle/>
            <a:p>
              <a:endParaRPr lang="en-US">
                <a:latin typeface="+mn-lt"/>
              </a:endParaRPr>
            </a:p>
          </p:txBody>
        </p:sp>
      </p:grpSp>
    </p:spTree>
    <p:extLst>
      <p:ext uri="{BB962C8B-B14F-4D97-AF65-F5344CB8AC3E}">
        <p14:creationId xmlns:p14="http://schemas.microsoft.com/office/powerpoint/2010/main" val="13813020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ko-KR" dirty="0" smtClean="0"/>
              <a:t>Human </a:t>
            </a:r>
            <a:r>
              <a:rPr lang="en-US" altLang="ko-KR" dirty="0"/>
              <a:t>Interaction Vertical</a:t>
            </a:r>
            <a:endParaRPr lang="en-GB" dirty="0"/>
          </a:p>
        </p:txBody>
      </p:sp>
      <p:sp>
        <p:nvSpPr>
          <p:cNvPr id="2" name="Text Placeholder 1"/>
          <p:cNvSpPr>
            <a:spLocks noGrp="1"/>
          </p:cNvSpPr>
          <p:nvPr>
            <p:ph type="body" sz="quarter" idx="13"/>
          </p:nvPr>
        </p:nvSpPr>
        <p:spPr>
          <a:solidFill>
            <a:schemeClr val="bg1">
              <a:lumMod val="95000"/>
            </a:schemeClr>
          </a:solidFill>
          <a:ln>
            <a:noFill/>
          </a:ln>
          <a:effectLst>
            <a:outerShdw blurRad="50800" dist="38100" dir="2700000" algn="tl" rotWithShape="0">
              <a:prstClr val="black">
                <a:alpha val="40000"/>
              </a:prstClr>
            </a:outerShdw>
          </a:effectLst>
        </p:spPr>
        <p:txBody>
          <a:bodyPr vert="horz" lIns="72000" tIns="46800" rIns="72000" bIns="46800" rtlCol="0" anchor="t">
            <a:spAutoFit/>
          </a:bodyPr>
          <a:lstStyle/>
          <a:p>
            <a:pPr marL="0" indent="0">
              <a:buNone/>
            </a:pPr>
            <a:r>
              <a:rPr lang="en-US" altLang="ko-KR" dirty="0" smtClean="0"/>
              <a:t>FINEOS </a:t>
            </a:r>
            <a:r>
              <a:rPr lang="en-US" altLang="ko-KR" dirty="0"/>
              <a:t>UI Components</a:t>
            </a:r>
          </a:p>
        </p:txBody>
      </p:sp>
      <p:sp>
        <p:nvSpPr>
          <p:cNvPr id="4" name="Slide Number Placeholder 3"/>
          <p:cNvSpPr>
            <a:spLocks noGrp="1"/>
          </p:cNvSpPr>
          <p:nvPr>
            <p:ph type="sldNum" sz="quarter" idx="4"/>
          </p:nvPr>
        </p:nvSpPr>
        <p:spPr/>
        <p:txBody>
          <a:bodyPr/>
          <a:lstStyle/>
          <a:p>
            <a:fld id="{3801209A-EBCB-4229-9A21-B7869465F47A}" type="slidenum">
              <a:rPr lang="en-US" altLang="ko-KR" smtClean="0"/>
              <a:pPr/>
              <a:t>56</a:t>
            </a:fld>
            <a:r>
              <a:rPr lang="en-US" altLang="ko-KR" smtClean="0"/>
              <a:t> </a:t>
            </a:r>
            <a:endParaRPr lang="ko-KR" altLang="en-US" dirty="0"/>
          </a:p>
        </p:txBody>
      </p:sp>
      <p:grpSp>
        <p:nvGrpSpPr>
          <p:cNvPr id="5" name="Group 4"/>
          <p:cNvGrpSpPr/>
          <p:nvPr/>
        </p:nvGrpSpPr>
        <p:grpSpPr>
          <a:xfrm>
            <a:off x="776288" y="1363446"/>
            <a:ext cx="8353425" cy="4798411"/>
            <a:chOff x="776288" y="1416454"/>
            <a:chExt cx="8353425" cy="4798411"/>
          </a:xfrm>
        </p:grpSpPr>
        <p:pic>
          <p:nvPicPr>
            <p:cNvPr id="17" name="Picture 16"/>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091772" y="1416454"/>
              <a:ext cx="7389620" cy="4748851"/>
            </a:xfrm>
            <a:prstGeom prst="rect">
              <a:avLst/>
            </a:prstGeom>
            <a:effectLst/>
          </p:spPr>
        </p:pic>
        <p:sp>
          <p:nvSpPr>
            <p:cNvPr id="6" name="Rectangle 5"/>
            <p:cNvSpPr/>
            <p:nvPr/>
          </p:nvSpPr>
          <p:spPr>
            <a:xfrm>
              <a:off x="777000" y="1772816"/>
              <a:ext cx="4176464" cy="252000"/>
            </a:xfrm>
            <a:prstGeom prst="rect">
              <a:avLst/>
            </a:prstGeom>
            <a:noFill/>
            <a:ln>
              <a:solidFill>
                <a:srgbClr val="FF0000"/>
              </a:solidFill>
              <a:prstDash val="sysDot"/>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200" dirty="0">
                  <a:solidFill>
                    <a:srgbClr val="C00000"/>
                  </a:solidFill>
                </a:rPr>
                <a:t>Operations</a:t>
              </a:r>
            </a:p>
          </p:txBody>
        </p:sp>
        <p:sp>
          <p:nvSpPr>
            <p:cNvPr id="7" name="Rectangle 6"/>
            <p:cNvSpPr/>
            <p:nvPr/>
          </p:nvSpPr>
          <p:spPr>
            <a:xfrm>
              <a:off x="777000" y="1435224"/>
              <a:ext cx="8352000" cy="252000"/>
            </a:xfrm>
            <a:prstGeom prst="rect">
              <a:avLst/>
            </a:prstGeom>
            <a:noFill/>
            <a:ln>
              <a:solidFill>
                <a:srgbClr val="FF0000"/>
              </a:solidFill>
              <a:prstDash val="sysDot"/>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GB" sz="1200" dirty="0">
                  <a:solidFill>
                    <a:srgbClr val="C00000"/>
                  </a:solidFill>
                </a:rPr>
                <a:t>Utilities</a:t>
              </a:r>
            </a:p>
          </p:txBody>
        </p:sp>
        <p:sp>
          <p:nvSpPr>
            <p:cNvPr id="8" name="Rectangle 7"/>
            <p:cNvSpPr/>
            <p:nvPr/>
          </p:nvSpPr>
          <p:spPr>
            <a:xfrm>
              <a:off x="5528600" y="1772816"/>
              <a:ext cx="3600400" cy="252000"/>
            </a:xfrm>
            <a:prstGeom prst="rect">
              <a:avLst/>
            </a:prstGeom>
            <a:noFill/>
            <a:ln>
              <a:solidFill>
                <a:srgbClr val="FF0000"/>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GB" sz="1200" dirty="0">
                  <a:solidFill>
                    <a:srgbClr val="C00000"/>
                  </a:solidFill>
                </a:rPr>
                <a:t>Admin</a:t>
              </a:r>
            </a:p>
          </p:txBody>
        </p:sp>
        <p:sp>
          <p:nvSpPr>
            <p:cNvPr id="10" name="Rectangle 9"/>
            <p:cNvSpPr/>
            <p:nvPr/>
          </p:nvSpPr>
          <p:spPr>
            <a:xfrm>
              <a:off x="2476500" y="3803374"/>
              <a:ext cx="6296439" cy="821635"/>
            </a:xfrm>
            <a:prstGeom prst="rect">
              <a:avLst/>
            </a:prstGeom>
            <a:noFill/>
            <a:ln>
              <a:solidFill>
                <a:schemeClr val="accent2">
                  <a:lumMod val="75000"/>
                </a:schemeClr>
              </a:solidFill>
              <a:prstDash val="sysDot"/>
            </a:ln>
            <a:effectLst/>
          </p:spPr>
          <p:style>
            <a:lnRef idx="2">
              <a:schemeClr val="accent1">
                <a:shade val="50000"/>
              </a:schemeClr>
            </a:lnRef>
            <a:fillRef idx="1">
              <a:schemeClr val="accent1"/>
            </a:fillRef>
            <a:effectRef idx="0">
              <a:schemeClr val="accent1"/>
            </a:effectRef>
            <a:fontRef idx="minor">
              <a:schemeClr val="lt1"/>
            </a:fontRef>
          </p:style>
          <p:txBody>
            <a:bodyPr vert="vert" rtlCol="0" anchor="t"/>
            <a:lstStyle/>
            <a:p>
              <a:pPr algn="ctr"/>
              <a:r>
                <a:rPr lang="en-GB" sz="1200" dirty="0">
                  <a:solidFill>
                    <a:schemeClr val="accent2">
                      <a:lumMod val="50000"/>
                    </a:schemeClr>
                  </a:solidFill>
                </a:rPr>
                <a:t>Widget</a:t>
              </a:r>
            </a:p>
          </p:txBody>
        </p:sp>
        <p:sp>
          <p:nvSpPr>
            <p:cNvPr id="11" name="Rectangle 10"/>
            <p:cNvSpPr/>
            <p:nvPr/>
          </p:nvSpPr>
          <p:spPr>
            <a:xfrm>
              <a:off x="776288" y="2199861"/>
              <a:ext cx="1620428" cy="4015003"/>
            </a:xfrm>
            <a:prstGeom prst="rect">
              <a:avLst/>
            </a:prstGeom>
            <a:solidFill>
              <a:srgbClr val="FFCCCC">
                <a:alpha val="20000"/>
              </a:srgbClr>
            </a:solidFill>
            <a:ln>
              <a:solidFill>
                <a:srgbClr val="FF0000"/>
              </a:solidFill>
              <a:prstDash val="sysDot"/>
            </a:ln>
            <a:effectLst/>
          </p:spPr>
          <p:style>
            <a:lnRef idx="2">
              <a:schemeClr val="accent1">
                <a:shade val="50000"/>
              </a:schemeClr>
            </a:lnRef>
            <a:fillRef idx="1">
              <a:schemeClr val="accent1"/>
            </a:fillRef>
            <a:effectRef idx="0">
              <a:schemeClr val="accent1"/>
            </a:effectRef>
            <a:fontRef idx="minor">
              <a:schemeClr val="lt1"/>
            </a:fontRef>
          </p:style>
          <p:txBody>
            <a:bodyPr vert="vert270" rtlCol="0" anchor="t"/>
            <a:lstStyle/>
            <a:p>
              <a:pPr algn="ctr"/>
              <a:r>
                <a:rPr lang="en-GB" sz="1400" dirty="0">
                  <a:solidFill>
                    <a:srgbClr val="C00000"/>
                  </a:solidFill>
                </a:rPr>
                <a:t>Summary Panel</a:t>
              </a:r>
            </a:p>
          </p:txBody>
        </p:sp>
        <p:sp>
          <p:nvSpPr>
            <p:cNvPr id="13" name="Rectangle 12"/>
            <p:cNvSpPr/>
            <p:nvPr/>
          </p:nvSpPr>
          <p:spPr>
            <a:xfrm>
              <a:off x="2432720" y="2941032"/>
              <a:ext cx="6696993" cy="3273833"/>
            </a:xfrm>
            <a:prstGeom prst="rect">
              <a:avLst/>
            </a:prstGeom>
            <a:noFill/>
            <a:ln>
              <a:solidFill>
                <a:schemeClr val="accent2">
                  <a:lumMod val="75000"/>
                </a:schemeClr>
              </a:solidFill>
              <a:prstDash val="sysDot"/>
            </a:ln>
            <a:effectLst/>
          </p:spPr>
          <p:style>
            <a:lnRef idx="2">
              <a:schemeClr val="accent1">
                <a:shade val="50000"/>
              </a:schemeClr>
            </a:lnRef>
            <a:fillRef idx="1">
              <a:schemeClr val="accent1"/>
            </a:fillRef>
            <a:effectRef idx="0">
              <a:schemeClr val="accent1"/>
            </a:effectRef>
            <a:fontRef idx="minor">
              <a:schemeClr val="lt1"/>
            </a:fontRef>
          </p:style>
          <p:txBody>
            <a:bodyPr vert="vert" rtlCol="0" anchor="t"/>
            <a:lstStyle/>
            <a:p>
              <a:pPr algn="ctr"/>
              <a:r>
                <a:rPr lang="en-GB" sz="1200" dirty="0">
                  <a:solidFill>
                    <a:schemeClr val="accent2">
                      <a:lumMod val="50000"/>
                    </a:schemeClr>
                  </a:solidFill>
                </a:rPr>
                <a:t>Zone Content</a:t>
              </a:r>
            </a:p>
          </p:txBody>
        </p:sp>
        <p:sp>
          <p:nvSpPr>
            <p:cNvPr id="9" name="Rectangle 8"/>
            <p:cNvSpPr/>
            <p:nvPr/>
          </p:nvSpPr>
          <p:spPr>
            <a:xfrm>
              <a:off x="2432720" y="2394384"/>
              <a:ext cx="6695568" cy="448134"/>
            </a:xfrm>
            <a:prstGeom prst="rect">
              <a:avLst/>
            </a:prstGeom>
            <a:noFill/>
            <a:ln>
              <a:solidFill>
                <a:srgbClr val="FF0000"/>
              </a:solidFill>
              <a:prstDash val="sysDot"/>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r>
                <a:rPr lang="en-GB" sz="1100" dirty="0">
                  <a:solidFill>
                    <a:srgbClr val="C00000"/>
                  </a:solidFill>
                </a:rPr>
                <a:t>Zone Info</a:t>
              </a:r>
              <a:br>
                <a:rPr lang="en-GB" sz="1100" dirty="0">
                  <a:solidFill>
                    <a:srgbClr val="C00000"/>
                  </a:solidFill>
                </a:rPr>
              </a:br>
              <a:r>
                <a:rPr lang="en-GB" sz="1100" dirty="0">
                  <a:solidFill>
                    <a:srgbClr val="C00000"/>
                  </a:solidFill>
                </a:rPr>
                <a:t>&amp; Actions</a:t>
              </a:r>
            </a:p>
          </p:txBody>
        </p:sp>
      </p:grpSp>
    </p:spTree>
    <p:extLst>
      <p:ext uri="{BB962C8B-B14F-4D97-AF65-F5344CB8AC3E}">
        <p14:creationId xmlns:p14="http://schemas.microsoft.com/office/powerpoint/2010/main" val="34923877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0" tIns="0" rIns="0" bIns="0" rtlCol="0" anchor="b" anchorCtr="0">
            <a:noAutofit/>
          </a:bodyPr>
          <a:lstStyle/>
          <a:p>
            <a:r>
              <a:rPr lang="en-US" altLang="ko-KR" dirty="0" smtClean="0"/>
              <a:t>Human </a:t>
            </a:r>
            <a:r>
              <a:rPr lang="en-US" altLang="ko-KR" dirty="0"/>
              <a:t>Interaction Vertical</a:t>
            </a:r>
            <a:endParaRPr lang="ko-KR" altLang="en-US" dirty="0"/>
          </a:p>
        </p:txBody>
      </p:sp>
      <p:sp>
        <p:nvSpPr>
          <p:cNvPr id="130" name="Text Placeholder 129"/>
          <p:cNvSpPr>
            <a:spLocks noGrp="1"/>
          </p:cNvSpPr>
          <p:nvPr>
            <p:ph type="body" sz="quarter" idx="13"/>
          </p:nvPr>
        </p:nvSpPr>
        <p:spPr>
          <a:solidFill>
            <a:schemeClr val="bg1">
              <a:lumMod val="95000"/>
            </a:schemeClr>
          </a:solidFill>
          <a:ln>
            <a:noFill/>
          </a:ln>
          <a:effectLst>
            <a:outerShdw blurRad="50800" dist="38100" dir="2700000" algn="tl" rotWithShape="0">
              <a:prstClr val="black">
                <a:alpha val="40000"/>
              </a:prstClr>
            </a:outerShdw>
          </a:effectLst>
        </p:spPr>
        <p:txBody>
          <a:bodyPr vert="horz" lIns="72000" tIns="46800" rIns="72000" bIns="46800" rtlCol="0" anchor="t">
            <a:spAutoFit/>
          </a:bodyPr>
          <a:lstStyle/>
          <a:p>
            <a:pPr marL="0" indent="0">
              <a:buNone/>
            </a:pPr>
            <a:r>
              <a:rPr lang="en-US" altLang="ko-KR" dirty="0"/>
              <a:t>Human Interaction Components</a:t>
            </a:r>
          </a:p>
        </p:txBody>
      </p:sp>
      <p:sp>
        <p:nvSpPr>
          <p:cNvPr id="3" name="Slide Number Placeholder 2"/>
          <p:cNvSpPr>
            <a:spLocks noGrp="1"/>
          </p:cNvSpPr>
          <p:nvPr>
            <p:ph type="sldNum" sz="quarter" idx="4"/>
          </p:nvPr>
        </p:nvSpPr>
        <p:spPr/>
        <p:txBody>
          <a:bodyPr/>
          <a:lstStyle/>
          <a:p>
            <a:fld id="{3801209A-EBCB-4229-9A21-B7869465F47A}" type="slidenum">
              <a:rPr lang="en-US" altLang="ko-KR" smtClean="0">
                <a:latin typeface="+mj-lt"/>
              </a:rPr>
              <a:pPr/>
              <a:t>57</a:t>
            </a:fld>
            <a:r>
              <a:rPr lang="en-US" altLang="ko-KR" smtClean="0">
                <a:latin typeface="+mj-lt"/>
              </a:rPr>
              <a:t> </a:t>
            </a:r>
            <a:endParaRPr lang="ko-KR" altLang="en-US" dirty="0">
              <a:latin typeface="+mj-lt"/>
            </a:endParaRPr>
          </a:p>
        </p:txBody>
      </p:sp>
      <p:sp>
        <p:nvSpPr>
          <p:cNvPr id="11" name="Rectangle 10"/>
          <p:cNvSpPr/>
          <p:nvPr/>
        </p:nvSpPr>
        <p:spPr>
          <a:xfrm>
            <a:off x="776288" y="4515551"/>
            <a:ext cx="1429125" cy="1828800"/>
          </a:xfrm>
          <a:prstGeom prst="rect">
            <a:avLst/>
          </a:prstGeom>
          <a:solidFill>
            <a:srgbClr val="91C8EB">
              <a:lumMod val="20000"/>
              <a:lumOff val="80000"/>
            </a:srgbClr>
          </a:solidFill>
          <a:ln w="38100" cap="flat" cmpd="sng" algn="ctr">
            <a:solidFill>
              <a:srgbClr val="7030A0"/>
            </a:solidFill>
            <a:prstDash val="solid"/>
            <a:round/>
            <a:headEnd type="none" w="med" len="med"/>
            <a:tailEnd type="none" w="med" len="med"/>
          </a:ln>
          <a:effectLst/>
        </p:spPr>
        <p:txBody>
          <a:bodyPr vert="horz" wrap="square" lIns="72000" tIns="36000" rIns="72000" bIns="36000" numCol="1" rtlCol="0" anchor="ctr" anchorCtr="0" compatLnSpc="1">
            <a:prstTxWarp prst="textNoShape">
              <a:avLst/>
            </a:prstTxWarp>
          </a:bodyPr>
          <a:lstStyle/>
          <a:p>
            <a:pPr algn="ctr" defTabSz="912813" fontAlgn="auto">
              <a:spcBef>
                <a:spcPts val="0"/>
              </a:spcBef>
              <a:spcAft>
                <a:spcPts val="0"/>
              </a:spcAft>
            </a:pPr>
            <a:r>
              <a:rPr lang="en-US" sz="1200" kern="0" dirty="0" smtClean="0">
                <a:solidFill>
                  <a:schemeClr val="tx1"/>
                </a:solidFill>
                <a:latin typeface="+mn-lt"/>
                <a:ea typeface="MS PGothic" pitchFamily="34" charset="-128"/>
                <a:cs typeface="Arial" panose="020B0604020202020204" pitchFamily="34" charset="0"/>
              </a:rPr>
              <a:t>FINEOS</a:t>
            </a:r>
            <a:endParaRPr lang="en-US" sz="1200" kern="0" dirty="0">
              <a:solidFill>
                <a:schemeClr val="tx1"/>
              </a:solidFill>
              <a:latin typeface="+mn-lt"/>
              <a:ea typeface="MS PGothic" pitchFamily="34" charset="-128"/>
              <a:cs typeface="Arial" panose="020B0604020202020204" pitchFamily="34" charset="0"/>
            </a:endParaRPr>
          </a:p>
        </p:txBody>
      </p:sp>
      <p:graphicFrame>
        <p:nvGraphicFramePr>
          <p:cNvPr id="12" name="Table 11"/>
          <p:cNvGraphicFramePr>
            <a:graphicFrameLocks noGrp="1"/>
          </p:cNvGraphicFramePr>
          <p:nvPr>
            <p:extLst/>
          </p:nvPr>
        </p:nvGraphicFramePr>
        <p:xfrm>
          <a:off x="2582239" y="4515552"/>
          <a:ext cx="6547474" cy="1828800"/>
        </p:xfrm>
        <a:graphic>
          <a:graphicData uri="http://schemas.openxmlformats.org/drawingml/2006/table">
            <a:tbl>
              <a:tblPr firstRow="1" bandRow="1">
                <a:tableStyleId>{5C22544A-7EE6-4342-B048-85BDC9FD1C3A}</a:tableStyleId>
              </a:tblPr>
              <a:tblGrid>
                <a:gridCol w="359475"/>
                <a:gridCol w="1203459"/>
                <a:gridCol w="4984540"/>
              </a:tblGrid>
              <a:tr h="0">
                <a:tc>
                  <a:txBody>
                    <a:bodyPr/>
                    <a:lstStyle/>
                    <a:p>
                      <a:r>
                        <a:rPr lang="en-US" sz="1000" dirty="0" smtClean="0">
                          <a:latin typeface="+mn-lt"/>
                        </a:rPr>
                        <a:t>#</a:t>
                      </a:r>
                      <a:endParaRPr lang="en-US" sz="1000" dirty="0">
                        <a:latin typeface="+mn-lt"/>
                      </a:endParaRPr>
                    </a:p>
                  </a:txBody>
                  <a:tcPr/>
                </a:tc>
                <a:tc>
                  <a:txBody>
                    <a:bodyPr/>
                    <a:lstStyle/>
                    <a:p>
                      <a:r>
                        <a:rPr lang="en-US" sz="1000" dirty="0" smtClean="0">
                          <a:latin typeface="+mn-lt"/>
                        </a:rPr>
                        <a:t>Component</a:t>
                      </a:r>
                      <a:endParaRPr lang="en-US" sz="1000" dirty="0">
                        <a:latin typeface="+mn-lt"/>
                      </a:endParaRPr>
                    </a:p>
                  </a:txBody>
                  <a:tcPr/>
                </a:tc>
                <a:tc>
                  <a:txBody>
                    <a:bodyPr/>
                    <a:lstStyle/>
                    <a:p>
                      <a:r>
                        <a:rPr lang="en-US" sz="1000" dirty="0" smtClean="0">
                          <a:latin typeface="+mn-lt"/>
                        </a:rPr>
                        <a:t>Description</a:t>
                      </a:r>
                      <a:endParaRPr lang="en-US" sz="1000" dirty="0">
                        <a:latin typeface="+mn-lt"/>
                      </a:endParaRPr>
                    </a:p>
                  </a:txBody>
                  <a:tcPr/>
                </a:tc>
              </a:tr>
              <a:tr h="0">
                <a:tc>
                  <a:txBody>
                    <a:bodyPr/>
                    <a:lstStyle/>
                    <a:p>
                      <a:r>
                        <a:rPr lang="en-US" sz="1000" dirty="0" smtClean="0">
                          <a:latin typeface="+mn-lt"/>
                        </a:rPr>
                        <a:t>1</a:t>
                      </a:r>
                      <a:endParaRPr lang="en-US" sz="1000" dirty="0">
                        <a:latin typeface="+mn-lt"/>
                      </a:endParaRPr>
                    </a:p>
                  </a:txBody>
                  <a:tcPr/>
                </a:tc>
                <a:tc>
                  <a:txBody>
                    <a:bodyPr/>
                    <a:lstStyle/>
                    <a:p>
                      <a:r>
                        <a:rPr lang="en-US" sz="1000" dirty="0" smtClean="0">
                          <a:latin typeface="+mn-lt"/>
                        </a:rPr>
                        <a:t>Health Claims Portal</a:t>
                      </a:r>
                      <a:endParaRPr lang="en-US" sz="1000" dirty="0">
                        <a:latin typeface="+mn-lt"/>
                      </a:endParaRPr>
                    </a:p>
                  </a:txBody>
                  <a:tcPr/>
                </a:tc>
                <a:tc>
                  <a:txBody>
                    <a:bodyPr/>
                    <a:lstStyle/>
                    <a:p>
                      <a:r>
                        <a:rPr lang="en-US" sz="1000" dirty="0" smtClean="0">
                          <a:latin typeface="+mn-lt"/>
                        </a:rPr>
                        <a:t>As an initiative under the “Customer Satisfaction” strategic</a:t>
                      </a:r>
                      <a:r>
                        <a:rPr lang="en-US" sz="1000" baseline="0" dirty="0" smtClean="0">
                          <a:latin typeface="+mn-lt"/>
                        </a:rPr>
                        <a:t> pillar, portal development is under progress.</a:t>
                      </a:r>
                      <a:endParaRPr lang="en-US" sz="1000" dirty="0">
                        <a:latin typeface="+mn-lt"/>
                      </a:endParaRPr>
                    </a:p>
                  </a:txBody>
                  <a:tcPr/>
                </a:tc>
              </a:tr>
              <a:tr h="0">
                <a:tc>
                  <a:txBody>
                    <a:bodyPr/>
                    <a:lstStyle/>
                    <a:p>
                      <a:r>
                        <a:rPr lang="en-US" sz="1000" dirty="0" smtClean="0">
                          <a:latin typeface="+mn-lt"/>
                        </a:rPr>
                        <a:t>2</a:t>
                      </a:r>
                      <a:endParaRPr lang="en-US" sz="1000" dirty="0">
                        <a:latin typeface="+mn-lt"/>
                      </a:endParaRPr>
                    </a:p>
                  </a:txBody>
                  <a:tcPr/>
                </a:tc>
                <a:tc>
                  <a:txBody>
                    <a:bodyPr/>
                    <a:lstStyle/>
                    <a:p>
                      <a:r>
                        <a:rPr lang="en-US" sz="1000" dirty="0" smtClean="0">
                          <a:latin typeface="+mn-lt"/>
                        </a:rPr>
                        <a:t>Mobile</a:t>
                      </a:r>
                      <a:br>
                        <a:rPr lang="en-US" sz="1000" dirty="0" smtClean="0">
                          <a:latin typeface="+mn-lt"/>
                        </a:rPr>
                      </a:br>
                      <a:r>
                        <a:rPr lang="en-US" sz="1000" dirty="0" smtClean="0">
                          <a:latin typeface="+mn-lt"/>
                        </a:rPr>
                        <a:t>Application</a:t>
                      </a: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ko-KR" sz="1000" dirty="0" smtClean="0">
                          <a:latin typeface="+mn-lt"/>
                        </a:rPr>
                        <a:t>As an initiative under the “Customer Satisfaction” strategic</a:t>
                      </a:r>
                      <a:r>
                        <a:rPr lang="en-US" altLang="ko-KR" sz="1000" baseline="0" dirty="0" smtClean="0">
                          <a:latin typeface="+mn-lt"/>
                        </a:rPr>
                        <a:t> pillar, mobile application development is under progress.</a:t>
                      </a:r>
                      <a:endParaRPr lang="en-US" altLang="ko-KR" sz="1000" dirty="0" smtClean="0">
                        <a:latin typeface="+mn-lt"/>
                      </a:endParaRPr>
                    </a:p>
                  </a:txBody>
                  <a:tcPr/>
                </a:tc>
              </a:tr>
              <a:tr h="0">
                <a:tc>
                  <a:txBody>
                    <a:bodyPr/>
                    <a:lstStyle/>
                    <a:p>
                      <a:r>
                        <a:rPr lang="en-US" sz="1000" dirty="0" smtClean="0">
                          <a:latin typeface="+mn-lt"/>
                        </a:rPr>
                        <a:t>3</a:t>
                      </a:r>
                      <a:endParaRPr lang="en-US" sz="1000" dirty="0">
                        <a:latin typeface="+mn-lt"/>
                      </a:endParaRPr>
                    </a:p>
                  </a:txBody>
                  <a:tcPr/>
                </a:tc>
                <a:tc>
                  <a:txBody>
                    <a:bodyPr/>
                    <a:lstStyle/>
                    <a:p>
                      <a:r>
                        <a:rPr lang="en-US" sz="1000" dirty="0" smtClean="0">
                          <a:latin typeface="+mn-lt"/>
                        </a:rPr>
                        <a:t>TPA Systems</a:t>
                      </a:r>
                      <a:endParaRPr lang="en-US" sz="1000" dirty="0">
                        <a:latin typeface="+mn-lt"/>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000" kern="1200" dirty="0" smtClean="0">
                          <a:solidFill>
                            <a:schemeClr val="dk1"/>
                          </a:solidFill>
                          <a:latin typeface="+mn-lt"/>
                          <a:ea typeface="+mn-ea"/>
                          <a:cs typeface="+mn-cs"/>
                        </a:rPr>
                        <a:t>Out of scope;</a:t>
                      </a:r>
                      <a:r>
                        <a:rPr lang="en-US" sz="1000" kern="1200" baseline="0" dirty="0" smtClean="0">
                          <a:solidFill>
                            <a:schemeClr val="dk1"/>
                          </a:solidFill>
                          <a:latin typeface="+mn-lt"/>
                          <a:ea typeface="+mn-ea"/>
                          <a:cs typeface="+mn-cs"/>
                        </a:rPr>
                        <a:t> </a:t>
                      </a:r>
                      <a:r>
                        <a:rPr lang="en-US" sz="1000" kern="1200" dirty="0" smtClean="0">
                          <a:solidFill>
                            <a:schemeClr val="dk1"/>
                          </a:solidFill>
                          <a:latin typeface="+mn-lt"/>
                          <a:ea typeface="+mn-ea"/>
                          <a:cs typeface="+mn-cs"/>
                        </a:rPr>
                        <a:t>however, services will be created for future integration to</a:t>
                      </a:r>
                      <a:r>
                        <a:rPr lang="en-US" sz="1000" kern="1200" baseline="0" dirty="0" smtClean="0">
                          <a:solidFill>
                            <a:schemeClr val="dk1"/>
                          </a:solidFill>
                          <a:latin typeface="+mn-lt"/>
                          <a:ea typeface="+mn-ea"/>
                          <a:cs typeface="+mn-cs"/>
                        </a:rPr>
                        <a:t> </a:t>
                      </a:r>
                      <a:r>
                        <a:rPr lang="en-US" sz="1000" kern="1200" dirty="0" smtClean="0">
                          <a:solidFill>
                            <a:schemeClr val="dk1"/>
                          </a:solidFill>
                          <a:latin typeface="+mn-lt"/>
                          <a:ea typeface="+mn-ea"/>
                          <a:cs typeface="+mn-cs"/>
                        </a:rPr>
                        <a:t>support claims related function e.g. pre-approval and claims tracking</a:t>
                      </a:r>
                    </a:p>
                  </a:txBody>
                  <a:tcPr/>
                </a:tc>
              </a:tr>
              <a:tr h="0">
                <a:tc>
                  <a:txBody>
                    <a:bodyPr/>
                    <a:lstStyle/>
                    <a:p>
                      <a:r>
                        <a:rPr lang="en-US" sz="1000" dirty="0" smtClean="0">
                          <a:latin typeface="+mn-lt"/>
                        </a:rPr>
                        <a:t>4</a:t>
                      </a:r>
                      <a:endParaRPr lang="en-US" sz="1000" dirty="0">
                        <a:latin typeface="+mn-lt"/>
                      </a:endParaRPr>
                    </a:p>
                  </a:txBody>
                  <a:tcPr/>
                </a:tc>
                <a:tc>
                  <a:txBody>
                    <a:bodyPr/>
                    <a:lstStyle/>
                    <a:p>
                      <a:r>
                        <a:rPr lang="en-US" sz="1000" dirty="0" smtClean="0">
                          <a:latin typeface="+mn-lt"/>
                        </a:rPr>
                        <a:t>Provider </a:t>
                      </a:r>
                      <a:r>
                        <a:rPr lang="en-US" sz="1000" baseline="0" dirty="0" smtClean="0">
                          <a:latin typeface="+mn-lt"/>
                        </a:rPr>
                        <a:t>Portal</a:t>
                      </a:r>
                      <a:endParaRPr lang="en-US" sz="1000" dirty="0">
                        <a:latin typeface="+mn-lt"/>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ko-KR" sz="1000" kern="1200" dirty="0" smtClean="0">
                          <a:solidFill>
                            <a:schemeClr val="dk1"/>
                          </a:solidFill>
                          <a:latin typeface="+mn-lt"/>
                          <a:ea typeface="+mn-ea"/>
                          <a:cs typeface="+mn-cs"/>
                        </a:rPr>
                        <a:t>Out of scope;</a:t>
                      </a:r>
                      <a:r>
                        <a:rPr lang="en-US" altLang="ko-KR" sz="1000" kern="1200" baseline="0" dirty="0" smtClean="0">
                          <a:solidFill>
                            <a:schemeClr val="dk1"/>
                          </a:solidFill>
                          <a:latin typeface="+mn-lt"/>
                          <a:ea typeface="+mn-ea"/>
                          <a:cs typeface="+mn-cs"/>
                        </a:rPr>
                        <a:t> </a:t>
                      </a:r>
                      <a:r>
                        <a:rPr lang="en-US" altLang="ko-KR" sz="1000" kern="1200" dirty="0" smtClean="0">
                          <a:solidFill>
                            <a:schemeClr val="dk1"/>
                          </a:solidFill>
                          <a:latin typeface="+mn-lt"/>
                          <a:ea typeface="+mn-ea"/>
                          <a:cs typeface="+mn-cs"/>
                        </a:rPr>
                        <a:t>however, services will be created for future integration to</a:t>
                      </a:r>
                      <a:r>
                        <a:rPr lang="en-US" altLang="ko-KR" sz="1000" kern="1200" baseline="0" dirty="0" smtClean="0">
                          <a:solidFill>
                            <a:schemeClr val="dk1"/>
                          </a:solidFill>
                          <a:latin typeface="+mn-lt"/>
                          <a:ea typeface="+mn-ea"/>
                          <a:cs typeface="+mn-cs"/>
                        </a:rPr>
                        <a:t> </a:t>
                      </a:r>
                      <a:r>
                        <a:rPr lang="en-US" altLang="ko-KR" sz="1000" kern="1200" dirty="0" smtClean="0">
                          <a:solidFill>
                            <a:schemeClr val="dk1"/>
                          </a:solidFill>
                          <a:latin typeface="+mn-lt"/>
                          <a:ea typeface="+mn-ea"/>
                          <a:cs typeface="+mn-cs"/>
                        </a:rPr>
                        <a:t>support claims related function e.g. pre-approval and claims tracking</a:t>
                      </a:r>
                    </a:p>
                  </a:txBody>
                  <a:tcPr/>
                </a:tc>
              </a:tr>
            </a:tbl>
          </a:graphicData>
        </a:graphic>
      </p:graphicFrame>
      <p:grpSp>
        <p:nvGrpSpPr>
          <p:cNvPr id="110" name="Group 109"/>
          <p:cNvGrpSpPr/>
          <p:nvPr/>
        </p:nvGrpSpPr>
        <p:grpSpPr>
          <a:xfrm>
            <a:off x="1433309" y="4191552"/>
            <a:ext cx="115082" cy="324000"/>
            <a:chOff x="908854" y="3227274"/>
            <a:chExt cx="115082" cy="324000"/>
          </a:xfrm>
        </p:grpSpPr>
        <p:cxnSp>
          <p:nvCxnSpPr>
            <p:cNvPr id="111" name="Straight Connector 110"/>
            <p:cNvCxnSpPr/>
            <p:nvPr/>
          </p:nvCxnSpPr>
          <p:spPr>
            <a:xfrm>
              <a:off x="966395" y="3441856"/>
              <a:ext cx="0" cy="109418"/>
            </a:xfrm>
            <a:prstGeom prst="line">
              <a:avLst/>
            </a:prstGeom>
            <a:ln>
              <a:solidFill>
                <a:schemeClr val="accent2"/>
              </a:solidFill>
            </a:ln>
            <a:effectLst/>
          </p:spPr>
          <p:style>
            <a:lnRef idx="2">
              <a:schemeClr val="accent1"/>
            </a:lnRef>
            <a:fillRef idx="0">
              <a:schemeClr val="accent1"/>
            </a:fillRef>
            <a:effectRef idx="1">
              <a:schemeClr val="accent1"/>
            </a:effectRef>
            <a:fontRef idx="minor">
              <a:schemeClr val="tx1"/>
            </a:fontRef>
          </p:style>
        </p:cxnSp>
        <p:sp>
          <p:nvSpPr>
            <p:cNvPr id="112" name="Oval 111"/>
            <p:cNvSpPr/>
            <p:nvPr/>
          </p:nvSpPr>
          <p:spPr>
            <a:xfrm>
              <a:off x="908854" y="3332237"/>
              <a:ext cx="115082" cy="106387"/>
            </a:xfrm>
            <a:prstGeom prst="ellipse">
              <a:avLst/>
            </a:prstGeom>
            <a:ln>
              <a:solidFill>
                <a:schemeClr val="accent2"/>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113" name="Straight Connector 112"/>
            <p:cNvCxnSpPr/>
            <p:nvPr/>
          </p:nvCxnSpPr>
          <p:spPr>
            <a:xfrm>
              <a:off x="966395" y="3227274"/>
              <a:ext cx="0" cy="109418"/>
            </a:xfrm>
            <a:prstGeom prst="line">
              <a:avLst/>
            </a:prstGeom>
            <a:ln>
              <a:solidFill>
                <a:schemeClr val="accent2"/>
              </a:solidFill>
            </a:ln>
            <a:effectLst/>
          </p:spPr>
          <p:style>
            <a:lnRef idx="2">
              <a:schemeClr val="accent1"/>
            </a:lnRef>
            <a:fillRef idx="0">
              <a:schemeClr val="accent1"/>
            </a:fillRef>
            <a:effectRef idx="1">
              <a:schemeClr val="accent1"/>
            </a:effectRef>
            <a:fontRef idx="minor">
              <a:schemeClr val="tx1"/>
            </a:fontRef>
          </p:style>
        </p:cxnSp>
      </p:grpSp>
      <p:grpSp>
        <p:nvGrpSpPr>
          <p:cNvPr id="55" name="Group 54"/>
          <p:cNvGrpSpPr/>
          <p:nvPr/>
        </p:nvGrpSpPr>
        <p:grpSpPr>
          <a:xfrm>
            <a:off x="1433665" y="3523766"/>
            <a:ext cx="115082" cy="324000"/>
            <a:chOff x="908854" y="3227274"/>
            <a:chExt cx="115082" cy="324000"/>
          </a:xfrm>
        </p:grpSpPr>
        <p:cxnSp>
          <p:nvCxnSpPr>
            <p:cNvPr id="18" name="Straight Connector 17"/>
            <p:cNvCxnSpPr/>
            <p:nvPr/>
          </p:nvCxnSpPr>
          <p:spPr>
            <a:xfrm>
              <a:off x="966395" y="3441856"/>
              <a:ext cx="0" cy="109418"/>
            </a:xfrm>
            <a:prstGeom prst="line">
              <a:avLst/>
            </a:prstGeom>
            <a:ln>
              <a:solidFill>
                <a:schemeClr val="accent2"/>
              </a:solidFill>
            </a:ln>
            <a:effectLst/>
          </p:spPr>
          <p:style>
            <a:lnRef idx="2">
              <a:schemeClr val="accent1"/>
            </a:lnRef>
            <a:fillRef idx="0">
              <a:schemeClr val="accent1"/>
            </a:fillRef>
            <a:effectRef idx="1">
              <a:schemeClr val="accent1"/>
            </a:effectRef>
            <a:fontRef idx="minor">
              <a:schemeClr val="tx1"/>
            </a:fontRef>
          </p:style>
        </p:cxnSp>
        <p:sp>
          <p:nvSpPr>
            <p:cNvPr id="19" name="Oval 18"/>
            <p:cNvSpPr/>
            <p:nvPr/>
          </p:nvSpPr>
          <p:spPr>
            <a:xfrm>
              <a:off x="908854" y="3332237"/>
              <a:ext cx="115082" cy="106387"/>
            </a:xfrm>
            <a:prstGeom prst="ellipse">
              <a:avLst/>
            </a:prstGeom>
            <a:ln>
              <a:solidFill>
                <a:schemeClr val="accent2"/>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20" name="Straight Connector 19"/>
            <p:cNvCxnSpPr/>
            <p:nvPr/>
          </p:nvCxnSpPr>
          <p:spPr>
            <a:xfrm>
              <a:off x="966395" y="3227274"/>
              <a:ext cx="0" cy="109418"/>
            </a:xfrm>
            <a:prstGeom prst="line">
              <a:avLst/>
            </a:prstGeom>
            <a:ln>
              <a:solidFill>
                <a:schemeClr val="accent2"/>
              </a:solidFill>
            </a:ln>
            <a:effectLst/>
          </p:spPr>
          <p:style>
            <a:lnRef idx="2">
              <a:schemeClr val="accent1"/>
            </a:lnRef>
            <a:fillRef idx="0">
              <a:schemeClr val="accent1"/>
            </a:fillRef>
            <a:effectRef idx="1">
              <a:schemeClr val="accent1"/>
            </a:effectRef>
            <a:fontRef idx="minor">
              <a:schemeClr val="tx1"/>
            </a:fontRef>
          </p:style>
        </p:cxnSp>
      </p:grpSp>
      <p:grpSp>
        <p:nvGrpSpPr>
          <p:cNvPr id="56" name="Group 55"/>
          <p:cNvGrpSpPr/>
          <p:nvPr/>
        </p:nvGrpSpPr>
        <p:grpSpPr>
          <a:xfrm>
            <a:off x="3312743" y="3523766"/>
            <a:ext cx="115082" cy="324000"/>
            <a:chOff x="908854" y="3227274"/>
            <a:chExt cx="115082" cy="324000"/>
          </a:xfrm>
        </p:grpSpPr>
        <p:cxnSp>
          <p:nvCxnSpPr>
            <p:cNvPr id="57" name="Straight Connector 56"/>
            <p:cNvCxnSpPr/>
            <p:nvPr/>
          </p:nvCxnSpPr>
          <p:spPr>
            <a:xfrm>
              <a:off x="966395" y="3441856"/>
              <a:ext cx="0" cy="109418"/>
            </a:xfrm>
            <a:prstGeom prst="line">
              <a:avLst/>
            </a:prstGeom>
            <a:ln>
              <a:solidFill>
                <a:schemeClr val="accent2"/>
              </a:solidFill>
            </a:ln>
            <a:effectLst/>
          </p:spPr>
          <p:style>
            <a:lnRef idx="2">
              <a:schemeClr val="accent1"/>
            </a:lnRef>
            <a:fillRef idx="0">
              <a:schemeClr val="accent1"/>
            </a:fillRef>
            <a:effectRef idx="1">
              <a:schemeClr val="accent1"/>
            </a:effectRef>
            <a:fontRef idx="minor">
              <a:schemeClr val="tx1"/>
            </a:fontRef>
          </p:style>
        </p:cxnSp>
        <p:sp>
          <p:nvSpPr>
            <p:cNvPr id="58" name="Oval 57"/>
            <p:cNvSpPr/>
            <p:nvPr/>
          </p:nvSpPr>
          <p:spPr>
            <a:xfrm>
              <a:off x="908854" y="3332237"/>
              <a:ext cx="115082" cy="106387"/>
            </a:xfrm>
            <a:prstGeom prst="ellipse">
              <a:avLst/>
            </a:prstGeom>
            <a:ln>
              <a:solidFill>
                <a:schemeClr val="accent2"/>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59" name="Straight Connector 58"/>
            <p:cNvCxnSpPr/>
            <p:nvPr/>
          </p:nvCxnSpPr>
          <p:spPr>
            <a:xfrm>
              <a:off x="966395" y="3227274"/>
              <a:ext cx="0" cy="109418"/>
            </a:xfrm>
            <a:prstGeom prst="line">
              <a:avLst/>
            </a:prstGeom>
            <a:ln>
              <a:solidFill>
                <a:schemeClr val="accent2"/>
              </a:solidFill>
            </a:ln>
            <a:effectLst/>
          </p:spPr>
          <p:style>
            <a:lnRef idx="2">
              <a:schemeClr val="accent1"/>
            </a:lnRef>
            <a:fillRef idx="0">
              <a:schemeClr val="accent1"/>
            </a:fillRef>
            <a:effectRef idx="1">
              <a:schemeClr val="accent1"/>
            </a:effectRef>
            <a:fontRef idx="minor">
              <a:schemeClr val="tx1"/>
            </a:fontRef>
          </p:style>
        </p:cxnSp>
      </p:grpSp>
      <p:grpSp>
        <p:nvGrpSpPr>
          <p:cNvPr id="60" name="Group 59"/>
          <p:cNvGrpSpPr/>
          <p:nvPr/>
        </p:nvGrpSpPr>
        <p:grpSpPr>
          <a:xfrm>
            <a:off x="5184717" y="3523766"/>
            <a:ext cx="115082" cy="324000"/>
            <a:chOff x="908854" y="3227274"/>
            <a:chExt cx="115082" cy="324000"/>
          </a:xfrm>
        </p:grpSpPr>
        <p:cxnSp>
          <p:nvCxnSpPr>
            <p:cNvPr id="61" name="Straight Connector 60"/>
            <p:cNvCxnSpPr/>
            <p:nvPr/>
          </p:nvCxnSpPr>
          <p:spPr>
            <a:xfrm>
              <a:off x="966395" y="3441856"/>
              <a:ext cx="0" cy="109418"/>
            </a:xfrm>
            <a:prstGeom prst="line">
              <a:avLst/>
            </a:prstGeom>
            <a:ln>
              <a:solidFill>
                <a:schemeClr val="accent2"/>
              </a:solidFill>
            </a:ln>
            <a:effectLst/>
          </p:spPr>
          <p:style>
            <a:lnRef idx="2">
              <a:schemeClr val="accent1"/>
            </a:lnRef>
            <a:fillRef idx="0">
              <a:schemeClr val="accent1"/>
            </a:fillRef>
            <a:effectRef idx="1">
              <a:schemeClr val="accent1"/>
            </a:effectRef>
            <a:fontRef idx="minor">
              <a:schemeClr val="tx1"/>
            </a:fontRef>
          </p:style>
        </p:cxnSp>
        <p:sp>
          <p:nvSpPr>
            <p:cNvPr id="62" name="Oval 61"/>
            <p:cNvSpPr/>
            <p:nvPr/>
          </p:nvSpPr>
          <p:spPr>
            <a:xfrm>
              <a:off x="908854" y="3332237"/>
              <a:ext cx="115082" cy="106387"/>
            </a:xfrm>
            <a:prstGeom prst="ellipse">
              <a:avLst/>
            </a:prstGeom>
            <a:ln>
              <a:solidFill>
                <a:schemeClr val="accent2"/>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63" name="Straight Connector 62"/>
            <p:cNvCxnSpPr/>
            <p:nvPr/>
          </p:nvCxnSpPr>
          <p:spPr>
            <a:xfrm>
              <a:off x="966395" y="3227274"/>
              <a:ext cx="0" cy="109418"/>
            </a:xfrm>
            <a:prstGeom prst="line">
              <a:avLst/>
            </a:prstGeom>
            <a:ln>
              <a:solidFill>
                <a:schemeClr val="accent2"/>
              </a:solidFill>
            </a:ln>
            <a:effectLst/>
          </p:spPr>
          <p:style>
            <a:lnRef idx="2">
              <a:schemeClr val="accent1"/>
            </a:lnRef>
            <a:fillRef idx="0">
              <a:schemeClr val="accent1"/>
            </a:fillRef>
            <a:effectRef idx="1">
              <a:schemeClr val="accent1"/>
            </a:effectRef>
            <a:fontRef idx="minor">
              <a:schemeClr val="tx1"/>
            </a:fontRef>
          </p:style>
        </p:cxnSp>
      </p:grpSp>
      <p:grpSp>
        <p:nvGrpSpPr>
          <p:cNvPr id="64" name="Group 63"/>
          <p:cNvGrpSpPr/>
          <p:nvPr/>
        </p:nvGrpSpPr>
        <p:grpSpPr>
          <a:xfrm>
            <a:off x="7056691" y="3523766"/>
            <a:ext cx="115082" cy="324000"/>
            <a:chOff x="908854" y="3227274"/>
            <a:chExt cx="115082" cy="324000"/>
          </a:xfrm>
        </p:grpSpPr>
        <p:cxnSp>
          <p:nvCxnSpPr>
            <p:cNvPr id="65" name="Straight Connector 64"/>
            <p:cNvCxnSpPr/>
            <p:nvPr/>
          </p:nvCxnSpPr>
          <p:spPr>
            <a:xfrm>
              <a:off x="966395" y="3441856"/>
              <a:ext cx="0" cy="109418"/>
            </a:xfrm>
            <a:prstGeom prst="line">
              <a:avLst/>
            </a:prstGeom>
            <a:ln>
              <a:solidFill>
                <a:schemeClr val="accent2"/>
              </a:solidFill>
            </a:ln>
            <a:effectLst/>
          </p:spPr>
          <p:style>
            <a:lnRef idx="2">
              <a:schemeClr val="accent1"/>
            </a:lnRef>
            <a:fillRef idx="0">
              <a:schemeClr val="accent1"/>
            </a:fillRef>
            <a:effectRef idx="1">
              <a:schemeClr val="accent1"/>
            </a:effectRef>
            <a:fontRef idx="minor">
              <a:schemeClr val="tx1"/>
            </a:fontRef>
          </p:style>
        </p:cxnSp>
        <p:sp>
          <p:nvSpPr>
            <p:cNvPr id="66" name="Oval 65"/>
            <p:cNvSpPr/>
            <p:nvPr/>
          </p:nvSpPr>
          <p:spPr>
            <a:xfrm>
              <a:off x="908854" y="3332237"/>
              <a:ext cx="115082" cy="106387"/>
            </a:xfrm>
            <a:prstGeom prst="ellipse">
              <a:avLst/>
            </a:prstGeom>
            <a:ln>
              <a:solidFill>
                <a:schemeClr val="accent2"/>
              </a:solidFill>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67" name="Straight Connector 66"/>
            <p:cNvCxnSpPr/>
            <p:nvPr/>
          </p:nvCxnSpPr>
          <p:spPr>
            <a:xfrm>
              <a:off x="966395" y="3227274"/>
              <a:ext cx="0" cy="109418"/>
            </a:xfrm>
            <a:prstGeom prst="line">
              <a:avLst/>
            </a:prstGeom>
            <a:ln>
              <a:solidFill>
                <a:schemeClr val="accent2"/>
              </a:solidFill>
            </a:ln>
            <a:effectLst/>
          </p:spPr>
          <p:style>
            <a:lnRef idx="2">
              <a:schemeClr val="accent1"/>
            </a:lnRef>
            <a:fillRef idx="0">
              <a:schemeClr val="accent1"/>
            </a:fillRef>
            <a:effectRef idx="1">
              <a:schemeClr val="accent1"/>
            </a:effectRef>
            <a:fontRef idx="minor">
              <a:schemeClr val="tx1"/>
            </a:fontRef>
          </p:style>
        </p:cxnSp>
      </p:grpSp>
      <p:cxnSp>
        <p:nvCxnSpPr>
          <p:cNvPr id="92" name="Straight Arrow Connector 91"/>
          <p:cNvCxnSpPr/>
          <p:nvPr/>
        </p:nvCxnSpPr>
        <p:spPr>
          <a:xfrm>
            <a:off x="784104" y="2695740"/>
            <a:ext cx="3300387" cy="0"/>
          </a:xfrm>
          <a:prstGeom prst="straightConnector1">
            <a:avLst/>
          </a:prstGeom>
          <a:ln w="12700">
            <a:solidFill>
              <a:schemeClr val="bg1">
                <a:lumMod val="50000"/>
              </a:schemeClr>
            </a:solidFill>
            <a:prstDash val="sysDash"/>
            <a:headEnd type="triangle"/>
            <a:tailEnd type="triangle"/>
          </a:ln>
          <a:effectLst/>
        </p:spPr>
        <p:style>
          <a:lnRef idx="2">
            <a:schemeClr val="accent1"/>
          </a:lnRef>
          <a:fillRef idx="0">
            <a:schemeClr val="accent1"/>
          </a:fillRef>
          <a:effectRef idx="1">
            <a:schemeClr val="accent1"/>
          </a:effectRef>
          <a:fontRef idx="minor">
            <a:schemeClr val="tx1"/>
          </a:fontRef>
        </p:style>
      </p:cxnSp>
      <p:sp>
        <p:nvSpPr>
          <p:cNvPr id="93" name="TextBox 92"/>
          <p:cNvSpPr txBox="1"/>
          <p:nvPr/>
        </p:nvSpPr>
        <p:spPr>
          <a:xfrm>
            <a:off x="1664855" y="2603407"/>
            <a:ext cx="1538883" cy="184666"/>
          </a:xfrm>
          <a:prstGeom prst="rect">
            <a:avLst/>
          </a:prstGeom>
          <a:solidFill>
            <a:schemeClr val="bg1"/>
          </a:solidFill>
        </p:spPr>
        <p:txBody>
          <a:bodyPr wrap="none" lIns="0" tIns="0" rIns="0" bIns="0" rtlCol="0">
            <a:spAutoFit/>
          </a:bodyPr>
          <a:lstStyle/>
          <a:p>
            <a:pPr algn="ctr"/>
            <a:r>
              <a:rPr lang="en-US" altLang="ko-KR" sz="1200" i="1" dirty="0" smtClean="0">
                <a:solidFill>
                  <a:schemeClr val="tx1"/>
                </a:solidFill>
                <a:latin typeface="+mn-lt"/>
                <a:cs typeface="Arial" pitchFamily="34" charset="0"/>
              </a:rPr>
              <a:t>Health Claims Portal</a:t>
            </a:r>
            <a:endParaRPr lang="ko-KR" altLang="en-US" sz="1200" i="1" dirty="0" smtClean="0">
              <a:solidFill>
                <a:schemeClr val="tx1"/>
              </a:solidFill>
              <a:latin typeface="+mn-lt"/>
              <a:cs typeface="Arial" pitchFamily="34" charset="0"/>
            </a:endParaRPr>
          </a:p>
        </p:txBody>
      </p:sp>
      <p:cxnSp>
        <p:nvCxnSpPr>
          <p:cNvPr id="102" name="Straight Arrow Connector 101"/>
          <p:cNvCxnSpPr/>
          <p:nvPr/>
        </p:nvCxnSpPr>
        <p:spPr>
          <a:xfrm>
            <a:off x="4528052" y="2695740"/>
            <a:ext cx="1428413" cy="0"/>
          </a:xfrm>
          <a:prstGeom prst="straightConnector1">
            <a:avLst/>
          </a:prstGeom>
          <a:ln w="12700">
            <a:solidFill>
              <a:schemeClr val="bg1">
                <a:lumMod val="50000"/>
              </a:schemeClr>
            </a:solidFill>
            <a:prstDash val="sysDash"/>
            <a:headEnd type="triangle"/>
            <a:tailEnd type="triangle"/>
          </a:ln>
          <a:effectLst/>
        </p:spPr>
        <p:style>
          <a:lnRef idx="2">
            <a:schemeClr val="accent1"/>
          </a:lnRef>
          <a:fillRef idx="0">
            <a:schemeClr val="accent1"/>
          </a:fillRef>
          <a:effectRef idx="1">
            <a:schemeClr val="accent1"/>
          </a:effectRef>
          <a:fontRef idx="minor">
            <a:schemeClr val="tx1"/>
          </a:fontRef>
        </p:style>
      </p:cxnSp>
      <p:sp>
        <p:nvSpPr>
          <p:cNvPr id="103" name="TextBox 102"/>
          <p:cNvSpPr txBox="1"/>
          <p:nvPr/>
        </p:nvSpPr>
        <p:spPr>
          <a:xfrm>
            <a:off x="5094076" y="2603407"/>
            <a:ext cx="296363" cy="184666"/>
          </a:xfrm>
          <a:prstGeom prst="rect">
            <a:avLst/>
          </a:prstGeom>
          <a:solidFill>
            <a:schemeClr val="bg1"/>
          </a:solidFill>
        </p:spPr>
        <p:txBody>
          <a:bodyPr wrap="none" lIns="0" tIns="0" rIns="0" bIns="0" rtlCol="0">
            <a:spAutoFit/>
          </a:bodyPr>
          <a:lstStyle/>
          <a:p>
            <a:pPr algn="ctr"/>
            <a:r>
              <a:rPr lang="en-US" altLang="ko-KR" sz="1200" i="1" dirty="0" smtClean="0">
                <a:solidFill>
                  <a:schemeClr val="tx1"/>
                </a:solidFill>
                <a:latin typeface="+mn-lt"/>
                <a:cs typeface="Arial" pitchFamily="34" charset="0"/>
              </a:rPr>
              <a:t>TPA</a:t>
            </a:r>
            <a:endParaRPr lang="ko-KR" altLang="en-US" sz="1200" i="1" dirty="0" smtClean="0">
              <a:solidFill>
                <a:schemeClr val="tx1"/>
              </a:solidFill>
              <a:latin typeface="+mn-lt"/>
              <a:cs typeface="Arial" pitchFamily="34" charset="0"/>
            </a:endParaRPr>
          </a:p>
        </p:txBody>
      </p:sp>
      <p:cxnSp>
        <p:nvCxnSpPr>
          <p:cNvPr id="108" name="Straight Arrow Connector 107"/>
          <p:cNvCxnSpPr/>
          <p:nvPr/>
        </p:nvCxnSpPr>
        <p:spPr>
          <a:xfrm>
            <a:off x="6400026" y="2695740"/>
            <a:ext cx="1428973" cy="0"/>
          </a:xfrm>
          <a:prstGeom prst="straightConnector1">
            <a:avLst/>
          </a:prstGeom>
          <a:ln w="12700">
            <a:solidFill>
              <a:schemeClr val="bg1">
                <a:lumMod val="50000"/>
              </a:schemeClr>
            </a:solidFill>
            <a:prstDash val="sysDash"/>
            <a:headEnd type="triangle"/>
            <a:tailEnd type="triangle"/>
          </a:ln>
          <a:effectLst/>
        </p:spPr>
        <p:style>
          <a:lnRef idx="2">
            <a:schemeClr val="accent1"/>
          </a:lnRef>
          <a:fillRef idx="0">
            <a:schemeClr val="accent1"/>
          </a:fillRef>
          <a:effectRef idx="1">
            <a:schemeClr val="accent1"/>
          </a:effectRef>
          <a:fontRef idx="minor">
            <a:schemeClr val="tx1"/>
          </a:fontRef>
        </p:style>
      </p:cxnSp>
      <p:sp>
        <p:nvSpPr>
          <p:cNvPr id="109" name="TextBox 108"/>
          <p:cNvSpPr txBox="1"/>
          <p:nvPr/>
        </p:nvSpPr>
        <p:spPr>
          <a:xfrm>
            <a:off x="6802728" y="2511074"/>
            <a:ext cx="623569" cy="369332"/>
          </a:xfrm>
          <a:prstGeom prst="rect">
            <a:avLst/>
          </a:prstGeom>
          <a:solidFill>
            <a:schemeClr val="bg1"/>
          </a:solidFill>
        </p:spPr>
        <p:txBody>
          <a:bodyPr wrap="none" lIns="0" tIns="0" rIns="0" bIns="0" rtlCol="0" anchor="ctr">
            <a:spAutoFit/>
          </a:bodyPr>
          <a:lstStyle/>
          <a:p>
            <a:pPr algn="ctr"/>
            <a:r>
              <a:rPr lang="en-US" altLang="ko-KR" sz="1200" i="1" dirty="0" smtClean="0">
                <a:solidFill>
                  <a:schemeClr val="tx1"/>
                </a:solidFill>
                <a:latin typeface="+mn-lt"/>
                <a:cs typeface="Arial" pitchFamily="34" charset="0"/>
              </a:rPr>
              <a:t>Provider</a:t>
            </a:r>
            <a:br>
              <a:rPr lang="en-US" altLang="ko-KR" sz="1200" i="1" dirty="0" smtClean="0">
                <a:solidFill>
                  <a:schemeClr val="tx1"/>
                </a:solidFill>
                <a:latin typeface="+mn-lt"/>
                <a:cs typeface="Arial" pitchFamily="34" charset="0"/>
              </a:rPr>
            </a:br>
            <a:r>
              <a:rPr lang="en-US" altLang="ko-KR" sz="1200" i="1" dirty="0" smtClean="0">
                <a:solidFill>
                  <a:schemeClr val="tx1"/>
                </a:solidFill>
                <a:latin typeface="+mn-lt"/>
                <a:cs typeface="Arial" pitchFamily="34" charset="0"/>
              </a:rPr>
              <a:t>Portal</a:t>
            </a:r>
            <a:endParaRPr lang="ko-KR" altLang="en-US" sz="1200" i="1" dirty="0" smtClean="0">
              <a:solidFill>
                <a:schemeClr val="tx1"/>
              </a:solidFill>
              <a:latin typeface="+mn-lt"/>
              <a:cs typeface="Arial" pitchFamily="34" charset="0"/>
            </a:endParaRPr>
          </a:p>
        </p:txBody>
      </p:sp>
      <p:sp>
        <p:nvSpPr>
          <p:cNvPr id="6" name="Rectangle 5"/>
          <p:cNvSpPr/>
          <p:nvPr/>
        </p:nvSpPr>
        <p:spPr>
          <a:xfrm>
            <a:off x="777000" y="2907077"/>
            <a:ext cx="1428413" cy="616689"/>
          </a:xfrm>
          <a:prstGeom prst="rect">
            <a:avLst/>
          </a:prstGeom>
          <a:solidFill>
            <a:srgbClr val="8C5AA5">
              <a:lumMod val="60000"/>
              <a:lumOff val="40000"/>
            </a:srgbClr>
          </a:solidFill>
          <a:ln w="6350" cap="flat" cmpd="sng" algn="ctr">
            <a:solidFill>
              <a:srgbClr val="4B91CD">
                <a:lumMod val="40000"/>
                <a:lumOff val="60000"/>
              </a:srgb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defTabSz="912813"/>
            <a:r>
              <a:rPr lang="en-US" sz="1200" dirty="0" smtClean="0">
                <a:solidFill>
                  <a:schemeClr val="bg1"/>
                </a:solidFill>
                <a:latin typeface="+mn-lt"/>
                <a:ea typeface="+mn-ea"/>
              </a:rPr>
              <a:t>Portal</a:t>
            </a:r>
            <a:endParaRPr lang="en-US" sz="1200" dirty="0">
              <a:solidFill>
                <a:schemeClr val="bg1"/>
              </a:solidFill>
              <a:latin typeface="+mn-lt"/>
              <a:ea typeface="+mn-ea"/>
            </a:endParaRPr>
          </a:p>
        </p:txBody>
      </p:sp>
      <p:sp>
        <p:nvSpPr>
          <p:cNvPr id="7" name="Rectangle 6"/>
          <p:cNvSpPr/>
          <p:nvPr/>
        </p:nvSpPr>
        <p:spPr>
          <a:xfrm>
            <a:off x="2656078" y="2907077"/>
            <a:ext cx="1428413" cy="616689"/>
          </a:xfrm>
          <a:prstGeom prst="rect">
            <a:avLst/>
          </a:prstGeom>
          <a:solidFill>
            <a:srgbClr val="8C5AA5">
              <a:lumMod val="60000"/>
              <a:lumOff val="40000"/>
            </a:srgbClr>
          </a:solidFill>
          <a:ln w="6350" cap="flat" cmpd="sng" algn="ctr">
            <a:solidFill>
              <a:srgbClr val="4B91CD">
                <a:lumMod val="40000"/>
                <a:lumOff val="60000"/>
              </a:srgb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defTabSz="912813"/>
            <a:r>
              <a:rPr lang="en-US" sz="1200" dirty="0" smtClean="0">
                <a:solidFill>
                  <a:schemeClr val="bg1"/>
                </a:solidFill>
                <a:latin typeface="+mn-lt"/>
              </a:rPr>
              <a:t>Mobile</a:t>
            </a:r>
            <a:br>
              <a:rPr lang="en-US" sz="1200" dirty="0" smtClean="0">
                <a:solidFill>
                  <a:schemeClr val="bg1"/>
                </a:solidFill>
                <a:latin typeface="+mn-lt"/>
              </a:rPr>
            </a:br>
            <a:r>
              <a:rPr lang="en-US" sz="1200" dirty="0" smtClean="0">
                <a:solidFill>
                  <a:schemeClr val="bg1"/>
                </a:solidFill>
                <a:latin typeface="+mn-lt"/>
              </a:rPr>
              <a:t>Application</a:t>
            </a:r>
            <a:endParaRPr lang="en-US" sz="1200" dirty="0">
              <a:solidFill>
                <a:schemeClr val="bg1"/>
              </a:solidFill>
              <a:latin typeface="+mn-lt"/>
            </a:endParaRPr>
          </a:p>
        </p:txBody>
      </p:sp>
      <p:sp>
        <p:nvSpPr>
          <p:cNvPr id="8" name="Rectangle 7"/>
          <p:cNvSpPr/>
          <p:nvPr/>
        </p:nvSpPr>
        <p:spPr>
          <a:xfrm>
            <a:off x="4528052" y="2907077"/>
            <a:ext cx="1428413" cy="616689"/>
          </a:xfrm>
          <a:prstGeom prst="rect">
            <a:avLst/>
          </a:prstGeom>
          <a:pattFill prst="ltUpDiag">
            <a:fgClr>
              <a:schemeClr val="bg1">
                <a:lumMod val="85000"/>
              </a:schemeClr>
            </a:fgClr>
            <a:bgClr>
              <a:schemeClr val="bg1"/>
            </a:bgClr>
          </a:pattFill>
          <a:ln w="9525" cap="flat" cmpd="sng" algn="ctr">
            <a:solidFill>
              <a:srgbClr val="BA9CC9"/>
            </a:solidFill>
            <a:prstDash val="sysDash"/>
            <a:round/>
            <a:headEnd type="none" w="med" len="med"/>
            <a:tailEnd type="none" w="med" len="med"/>
          </a:ln>
          <a:effectLst/>
        </p:spPr>
        <p:txBody>
          <a:bodyPr vert="horz" wrap="square" lIns="36000" tIns="18000" rIns="36000" bIns="18000" numCol="1" rtlCol="0" anchor="ctr" anchorCtr="0" compatLnSpc="1">
            <a:prstTxWarp prst="textNoShape">
              <a:avLst/>
            </a:prstTxWarp>
          </a:bodyPr>
          <a:lstStyle/>
          <a:p>
            <a:pPr algn="ctr" defTabSz="912813"/>
            <a:r>
              <a:rPr lang="en-US" sz="1200" dirty="0">
                <a:solidFill>
                  <a:schemeClr val="bg1">
                    <a:lumMod val="50000"/>
                  </a:schemeClr>
                </a:solidFill>
                <a:latin typeface="+mn-lt"/>
              </a:rPr>
              <a:t>TPA Systems</a:t>
            </a:r>
          </a:p>
        </p:txBody>
      </p:sp>
      <p:sp>
        <p:nvSpPr>
          <p:cNvPr id="16" name="Rectangle 15"/>
          <p:cNvSpPr/>
          <p:nvPr/>
        </p:nvSpPr>
        <p:spPr>
          <a:xfrm>
            <a:off x="6400026" y="2907077"/>
            <a:ext cx="1428413" cy="616689"/>
          </a:xfrm>
          <a:prstGeom prst="rect">
            <a:avLst/>
          </a:prstGeom>
          <a:pattFill prst="ltUpDiag">
            <a:fgClr>
              <a:schemeClr val="bg1">
                <a:lumMod val="85000"/>
              </a:schemeClr>
            </a:fgClr>
            <a:bgClr>
              <a:schemeClr val="bg1"/>
            </a:bgClr>
          </a:pattFill>
          <a:ln w="9525" cap="flat" cmpd="sng" algn="ctr">
            <a:solidFill>
              <a:srgbClr val="BA9CC9"/>
            </a:solidFill>
            <a:prstDash val="sysDash"/>
            <a:round/>
            <a:headEnd type="none" w="med" len="med"/>
            <a:tailEnd type="none" w="med" len="med"/>
          </a:ln>
          <a:effectLst/>
        </p:spPr>
        <p:txBody>
          <a:bodyPr vert="horz" wrap="square" lIns="36000" tIns="18000" rIns="36000" bIns="18000" numCol="1" rtlCol="0" anchor="ctr" anchorCtr="0" compatLnSpc="1">
            <a:prstTxWarp prst="textNoShape">
              <a:avLst/>
            </a:prstTxWarp>
          </a:bodyPr>
          <a:lstStyle/>
          <a:p>
            <a:pPr algn="ctr" defTabSz="912813"/>
            <a:r>
              <a:rPr lang="en-US" sz="1200" dirty="0" smtClean="0">
                <a:solidFill>
                  <a:schemeClr val="bg1">
                    <a:lumMod val="50000"/>
                  </a:schemeClr>
                </a:solidFill>
                <a:latin typeface="+mn-lt"/>
              </a:rPr>
              <a:t>Portal</a:t>
            </a:r>
            <a:endParaRPr lang="en-US" sz="1200" dirty="0">
              <a:solidFill>
                <a:schemeClr val="bg1">
                  <a:lumMod val="50000"/>
                </a:schemeClr>
              </a:solidFill>
              <a:latin typeface="+mn-lt"/>
            </a:endParaRPr>
          </a:p>
        </p:txBody>
      </p:sp>
      <p:sp>
        <p:nvSpPr>
          <p:cNvPr id="114" name="Rectangle 113"/>
          <p:cNvSpPr/>
          <p:nvPr/>
        </p:nvSpPr>
        <p:spPr>
          <a:xfrm>
            <a:off x="777000" y="2907077"/>
            <a:ext cx="180000" cy="180000"/>
          </a:xfrm>
          <a:prstGeom prst="rect">
            <a:avLst/>
          </a:prstGeom>
          <a:solidFill>
            <a:schemeClr val="bg1"/>
          </a:solidFill>
          <a:ln w="6350" cap="flat" cmpd="sng" algn="ctr">
            <a:solidFill>
              <a:schemeClr val="bg1">
                <a:lumMod val="5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defTabSz="912813"/>
            <a:r>
              <a:rPr lang="en-US" sz="1200" dirty="0" smtClean="0">
                <a:solidFill>
                  <a:schemeClr val="tx1"/>
                </a:solidFill>
                <a:latin typeface="+mn-lt"/>
                <a:ea typeface="+mn-ea"/>
              </a:rPr>
              <a:t>1</a:t>
            </a:r>
            <a:endParaRPr lang="en-US" sz="1200" dirty="0">
              <a:solidFill>
                <a:schemeClr val="tx1"/>
              </a:solidFill>
              <a:latin typeface="+mn-lt"/>
              <a:ea typeface="+mn-ea"/>
            </a:endParaRPr>
          </a:p>
        </p:txBody>
      </p:sp>
      <p:sp>
        <p:nvSpPr>
          <p:cNvPr id="115" name="Rectangle 114"/>
          <p:cNvSpPr/>
          <p:nvPr/>
        </p:nvSpPr>
        <p:spPr>
          <a:xfrm>
            <a:off x="2656078" y="2907077"/>
            <a:ext cx="180000" cy="180000"/>
          </a:xfrm>
          <a:prstGeom prst="rect">
            <a:avLst/>
          </a:prstGeom>
          <a:solidFill>
            <a:schemeClr val="bg1"/>
          </a:solidFill>
          <a:ln w="6350" cap="flat" cmpd="sng" algn="ctr">
            <a:solidFill>
              <a:schemeClr val="bg1">
                <a:lumMod val="5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defTabSz="912813"/>
            <a:r>
              <a:rPr lang="en-US" sz="1200" dirty="0" smtClean="0">
                <a:solidFill>
                  <a:schemeClr val="tx1"/>
                </a:solidFill>
                <a:latin typeface="+mn-lt"/>
                <a:ea typeface="+mn-ea"/>
              </a:rPr>
              <a:t>2</a:t>
            </a:r>
            <a:endParaRPr lang="en-US" sz="1200" dirty="0">
              <a:solidFill>
                <a:schemeClr val="tx1"/>
              </a:solidFill>
              <a:latin typeface="+mn-lt"/>
              <a:ea typeface="+mn-ea"/>
            </a:endParaRPr>
          </a:p>
        </p:txBody>
      </p:sp>
      <p:sp>
        <p:nvSpPr>
          <p:cNvPr id="116" name="Rectangle 115"/>
          <p:cNvSpPr/>
          <p:nvPr/>
        </p:nvSpPr>
        <p:spPr>
          <a:xfrm>
            <a:off x="4528052" y="2907077"/>
            <a:ext cx="180000" cy="180000"/>
          </a:xfrm>
          <a:prstGeom prst="rect">
            <a:avLst/>
          </a:prstGeom>
          <a:solidFill>
            <a:schemeClr val="bg1"/>
          </a:solidFill>
          <a:ln w="6350" cap="flat" cmpd="sng" algn="ctr">
            <a:solidFill>
              <a:schemeClr val="bg1">
                <a:lumMod val="5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defTabSz="912813"/>
            <a:r>
              <a:rPr lang="en-US" sz="1200" dirty="0" smtClean="0">
                <a:solidFill>
                  <a:schemeClr val="tx1"/>
                </a:solidFill>
                <a:latin typeface="+mn-lt"/>
                <a:ea typeface="+mn-ea"/>
              </a:rPr>
              <a:t>3</a:t>
            </a:r>
            <a:endParaRPr lang="en-US" sz="1200" dirty="0">
              <a:solidFill>
                <a:schemeClr val="tx1"/>
              </a:solidFill>
              <a:latin typeface="+mn-lt"/>
              <a:ea typeface="+mn-ea"/>
            </a:endParaRPr>
          </a:p>
        </p:txBody>
      </p:sp>
      <p:sp>
        <p:nvSpPr>
          <p:cNvPr id="118" name="Rectangle 117"/>
          <p:cNvSpPr/>
          <p:nvPr/>
        </p:nvSpPr>
        <p:spPr>
          <a:xfrm>
            <a:off x="6400026" y="2907077"/>
            <a:ext cx="180000" cy="180000"/>
          </a:xfrm>
          <a:prstGeom prst="rect">
            <a:avLst/>
          </a:prstGeom>
          <a:solidFill>
            <a:schemeClr val="bg1"/>
          </a:solidFill>
          <a:ln w="6350" cap="flat" cmpd="sng" algn="ctr">
            <a:solidFill>
              <a:schemeClr val="bg1">
                <a:lumMod val="5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defTabSz="912813"/>
            <a:r>
              <a:rPr lang="en-US" sz="1200" dirty="0" smtClean="0">
                <a:solidFill>
                  <a:schemeClr val="tx1"/>
                </a:solidFill>
                <a:latin typeface="+mn-lt"/>
                <a:ea typeface="+mn-ea"/>
              </a:rPr>
              <a:t>4</a:t>
            </a:r>
            <a:endParaRPr lang="en-US" sz="1200" dirty="0">
              <a:solidFill>
                <a:schemeClr val="tx1"/>
              </a:solidFill>
              <a:latin typeface="+mn-lt"/>
              <a:ea typeface="+mn-ea"/>
            </a:endParaRPr>
          </a:p>
        </p:txBody>
      </p:sp>
      <p:grpSp>
        <p:nvGrpSpPr>
          <p:cNvPr id="129" name="Group 128"/>
          <p:cNvGrpSpPr/>
          <p:nvPr/>
        </p:nvGrpSpPr>
        <p:grpSpPr>
          <a:xfrm>
            <a:off x="8251941" y="2508152"/>
            <a:ext cx="858454" cy="1226964"/>
            <a:chOff x="10085318" y="1959429"/>
            <a:chExt cx="858454" cy="1226964"/>
          </a:xfrm>
        </p:grpSpPr>
        <p:sp>
          <p:nvSpPr>
            <p:cNvPr id="128" name="Rectangle 127"/>
            <p:cNvSpPr/>
            <p:nvPr/>
          </p:nvSpPr>
          <p:spPr>
            <a:xfrm>
              <a:off x="10085318" y="1959429"/>
              <a:ext cx="858454" cy="1226964"/>
            </a:xfrm>
            <a:prstGeom prst="rect">
              <a:avLst/>
            </a:prstGeom>
            <a:solidFill>
              <a:schemeClr val="bg1"/>
            </a:solid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t"/>
            <a:lstStyle/>
            <a:p>
              <a:r>
                <a:rPr lang="en-US" altLang="ko-KR" dirty="0" smtClean="0">
                  <a:solidFill>
                    <a:schemeClr val="tx1"/>
                  </a:solidFill>
                </a:rPr>
                <a:t>Legend</a:t>
              </a:r>
              <a:endParaRPr lang="ko-KR" altLang="en-US" dirty="0">
                <a:solidFill>
                  <a:schemeClr val="tx1"/>
                </a:solidFill>
              </a:endParaRPr>
            </a:p>
          </p:txBody>
        </p:sp>
        <p:grpSp>
          <p:nvGrpSpPr>
            <p:cNvPr id="126" name="Group 125"/>
            <p:cNvGrpSpPr/>
            <p:nvPr/>
          </p:nvGrpSpPr>
          <p:grpSpPr>
            <a:xfrm>
              <a:off x="10154544" y="2248083"/>
              <a:ext cx="720000" cy="838994"/>
              <a:chOff x="7003890" y="187529"/>
              <a:chExt cx="720000" cy="838994"/>
            </a:xfrm>
          </p:grpSpPr>
          <p:sp>
            <p:nvSpPr>
              <p:cNvPr id="122" name="Rectangle 121"/>
              <p:cNvSpPr/>
              <p:nvPr/>
            </p:nvSpPr>
            <p:spPr>
              <a:xfrm>
                <a:off x="7003890" y="666523"/>
                <a:ext cx="720000" cy="360000"/>
              </a:xfrm>
              <a:prstGeom prst="rect">
                <a:avLst/>
              </a:prstGeom>
              <a:pattFill prst="ltUpDiag">
                <a:fgClr>
                  <a:schemeClr val="bg1">
                    <a:lumMod val="85000"/>
                  </a:schemeClr>
                </a:fgClr>
                <a:bgClr>
                  <a:schemeClr val="bg1"/>
                </a:bgClr>
              </a:pattFill>
              <a:ln w="9525" cap="flat" cmpd="sng" algn="ctr">
                <a:solidFill>
                  <a:srgbClr val="BA9CC9"/>
                </a:solidFill>
                <a:prstDash val="sysDash"/>
                <a:round/>
                <a:headEnd type="none" w="med" len="med"/>
                <a:tailEnd type="none" w="med" len="med"/>
              </a:ln>
              <a:effectLst/>
            </p:spPr>
            <p:txBody>
              <a:bodyPr vert="horz" wrap="square" lIns="36000" tIns="18000" rIns="36000" bIns="18000" numCol="1" rtlCol="0" anchor="ctr" anchorCtr="0" compatLnSpc="1">
                <a:prstTxWarp prst="textNoShape">
                  <a:avLst/>
                </a:prstTxWarp>
              </a:bodyPr>
              <a:lstStyle/>
              <a:p>
                <a:pPr algn="ctr" defTabSz="912813"/>
                <a:r>
                  <a:rPr lang="en-US" altLang="ko-KR" dirty="0">
                    <a:solidFill>
                      <a:schemeClr val="bg1">
                        <a:lumMod val="50000"/>
                      </a:schemeClr>
                    </a:solidFill>
                    <a:latin typeface="+mn-lt"/>
                  </a:rPr>
                  <a:t>Out of scope</a:t>
                </a:r>
              </a:p>
            </p:txBody>
          </p:sp>
          <p:sp>
            <p:nvSpPr>
              <p:cNvPr id="124" name="Rectangle 123"/>
              <p:cNvSpPr/>
              <p:nvPr/>
            </p:nvSpPr>
            <p:spPr>
              <a:xfrm>
                <a:off x="7003890" y="187529"/>
                <a:ext cx="720000" cy="360000"/>
              </a:xfrm>
              <a:prstGeom prst="rect">
                <a:avLst/>
              </a:prstGeom>
              <a:solidFill>
                <a:srgbClr val="8C5AA5">
                  <a:lumMod val="60000"/>
                  <a:lumOff val="40000"/>
                </a:srgbClr>
              </a:solidFill>
              <a:ln w="6350" cap="flat" cmpd="sng" algn="ctr">
                <a:solidFill>
                  <a:srgbClr val="4B91CD">
                    <a:lumMod val="40000"/>
                    <a:lumOff val="60000"/>
                  </a:srgb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a:r>
                  <a:rPr lang="en-US" altLang="ko-KR" dirty="0" smtClean="0">
                    <a:solidFill>
                      <a:schemeClr val="bg1"/>
                    </a:solidFill>
                    <a:latin typeface="+mn-lt"/>
                    <a:cs typeface="Arial" pitchFamily="34" charset="0"/>
                  </a:rPr>
                  <a:t>Custom</a:t>
                </a:r>
                <a:br>
                  <a:rPr lang="en-US" altLang="ko-KR" dirty="0" smtClean="0">
                    <a:solidFill>
                      <a:schemeClr val="bg1"/>
                    </a:solidFill>
                    <a:latin typeface="+mn-lt"/>
                    <a:cs typeface="Arial" pitchFamily="34" charset="0"/>
                  </a:rPr>
                </a:br>
                <a:r>
                  <a:rPr lang="en-US" altLang="ko-KR" dirty="0" smtClean="0">
                    <a:solidFill>
                      <a:schemeClr val="bg1"/>
                    </a:solidFill>
                    <a:latin typeface="+mn-lt"/>
                    <a:cs typeface="Arial" pitchFamily="34" charset="0"/>
                  </a:rPr>
                  <a:t>Build</a:t>
                </a:r>
                <a:endParaRPr lang="en-US" altLang="ko-KR" dirty="0">
                  <a:solidFill>
                    <a:schemeClr val="bg1"/>
                  </a:solidFill>
                  <a:latin typeface="+mn-lt"/>
                  <a:cs typeface="Arial" pitchFamily="34" charset="0"/>
                </a:endParaRPr>
              </a:p>
            </p:txBody>
          </p:sp>
        </p:grpSp>
      </p:grpSp>
      <p:graphicFrame>
        <p:nvGraphicFramePr>
          <p:cNvPr id="68" name="Table 67"/>
          <p:cNvGraphicFramePr>
            <a:graphicFrameLocks noGrp="1"/>
          </p:cNvGraphicFramePr>
          <p:nvPr>
            <p:extLst/>
          </p:nvPr>
        </p:nvGraphicFramePr>
        <p:xfrm>
          <a:off x="774865" y="1230087"/>
          <a:ext cx="3651361" cy="944880"/>
        </p:xfrm>
        <a:graphic>
          <a:graphicData uri="http://schemas.openxmlformats.org/drawingml/2006/table">
            <a:tbl>
              <a:tblPr firstRow="1" bandRow="1">
                <a:tableStyleId>{5C22544A-7EE6-4342-B048-85BDC9FD1C3A}</a:tableStyleId>
              </a:tblPr>
              <a:tblGrid>
                <a:gridCol w="297210"/>
                <a:gridCol w="3354151"/>
              </a:tblGrid>
              <a:tr h="0">
                <a:tc>
                  <a:txBody>
                    <a:bodyPr/>
                    <a:lstStyle/>
                    <a:p>
                      <a:pPr latinLnBrk="1"/>
                      <a:r>
                        <a:rPr lang="en-US" altLang="ko-KR" sz="1100" dirty="0" smtClean="0">
                          <a:latin typeface="+mn-lt"/>
                        </a:rPr>
                        <a:t>#</a:t>
                      </a:r>
                      <a:endParaRPr lang="ko-KR" altLang="en-US" sz="1100" dirty="0">
                        <a:latin typeface="+mn-lt"/>
                      </a:endParaRPr>
                    </a:p>
                  </a:txBody>
                  <a:tcPr/>
                </a:tc>
                <a:tc>
                  <a:txBody>
                    <a:bodyPr/>
                    <a:lstStyle/>
                    <a:p>
                      <a:pPr latinLnBrk="1"/>
                      <a:r>
                        <a:rPr lang="en-US" altLang="ko-KR" sz="1100" dirty="0" smtClean="0">
                          <a:latin typeface="+mn-lt"/>
                        </a:rPr>
                        <a:t>Principle</a:t>
                      </a:r>
                      <a:endParaRPr lang="ko-KR" altLang="en-US" sz="1100" dirty="0">
                        <a:latin typeface="+mn-lt"/>
                      </a:endParaRPr>
                    </a:p>
                  </a:txBody>
                  <a:tcPr/>
                </a:tc>
              </a:tr>
              <a:tr h="0">
                <a:tc>
                  <a:txBody>
                    <a:bodyPr/>
                    <a:lstStyle/>
                    <a:p>
                      <a:pPr marL="0" marR="0" indent="0" algn="l" defTabSz="457200" rtl="0" eaLnBrk="1" fontAlgn="auto" latinLnBrk="1" hangingPunct="1">
                        <a:lnSpc>
                          <a:spcPct val="100000"/>
                        </a:lnSpc>
                        <a:spcBef>
                          <a:spcPts val="0"/>
                        </a:spcBef>
                        <a:spcAft>
                          <a:spcPts val="0"/>
                        </a:spcAft>
                        <a:buClrTx/>
                        <a:buSzTx/>
                        <a:buFontTx/>
                        <a:buNone/>
                        <a:tabLst/>
                        <a:defRPr/>
                      </a:pPr>
                      <a:r>
                        <a:rPr lang="en-US" altLang="ko-KR" sz="1100" dirty="0" smtClean="0">
                          <a:solidFill>
                            <a:schemeClr val="tx1"/>
                          </a:solidFill>
                          <a:latin typeface="+mn-lt"/>
                        </a:rPr>
                        <a:t>1</a:t>
                      </a:r>
                    </a:p>
                  </a:txBody>
                  <a:tcPr/>
                </a:tc>
                <a:tc>
                  <a:txBody>
                    <a:bodyPr/>
                    <a:lstStyle/>
                    <a:p>
                      <a:pPr marL="0" marR="0" indent="0" algn="l" defTabSz="457200" rtl="0" eaLnBrk="1" fontAlgn="auto" latinLnBrk="1" hangingPunct="1">
                        <a:lnSpc>
                          <a:spcPct val="100000"/>
                        </a:lnSpc>
                        <a:spcBef>
                          <a:spcPts val="0"/>
                        </a:spcBef>
                        <a:spcAft>
                          <a:spcPts val="0"/>
                        </a:spcAft>
                        <a:buClrTx/>
                        <a:buSzTx/>
                        <a:buFontTx/>
                        <a:buNone/>
                        <a:tabLst/>
                        <a:defRPr/>
                      </a:pPr>
                      <a:r>
                        <a:rPr lang="en-US" altLang="ko-KR" sz="1100" dirty="0" smtClean="0">
                          <a:solidFill>
                            <a:schemeClr val="tx1"/>
                          </a:solidFill>
                          <a:latin typeface="+mn-lt"/>
                        </a:rPr>
                        <a:t>Build for consistency across interaction touch points and device type</a:t>
                      </a:r>
                    </a:p>
                  </a:txBody>
                  <a:tcPr/>
                </a:tc>
              </a:tr>
              <a:tr h="0">
                <a:tc>
                  <a:txBody>
                    <a:bodyPr/>
                    <a:lstStyle/>
                    <a:p>
                      <a:pPr marL="0" marR="0" indent="0" algn="l" defTabSz="457200" rtl="0" eaLnBrk="1" fontAlgn="auto" latinLnBrk="1" hangingPunct="1">
                        <a:lnSpc>
                          <a:spcPct val="100000"/>
                        </a:lnSpc>
                        <a:spcBef>
                          <a:spcPts val="0"/>
                        </a:spcBef>
                        <a:spcAft>
                          <a:spcPts val="0"/>
                        </a:spcAft>
                        <a:buClrTx/>
                        <a:buSzTx/>
                        <a:buFontTx/>
                        <a:buNone/>
                        <a:tabLst/>
                        <a:defRPr/>
                      </a:pPr>
                      <a:r>
                        <a:rPr lang="en-US" altLang="ko-KR" sz="1100" dirty="0" smtClean="0">
                          <a:solidFill>
                            <a:schemeClr val="tx1"/>
                          </a:solidFill>
                          <a:latin typeface="+mn-lt"/>
                        </a:rPr>
                        <a:t>2</a:t>
                      </a:r>
                    </a:p>
                  </a:txBody>
                  <a:tcPr/>
                </a:tc>
                <a:tc>
                  <a:txBody>
                    <a:bodyPr/>
                    <a:lstStyle/>
                    <a:p>
                      <a:pPr marL="0" marR="0" indent="0" algn="l" defTabSz="457200" rtl="0" eaLnBrk="1" fontAlgn="auto" latinLnBrk="1" hangingPunct="1">
                        <a:lnSpc>
                          <a:spcPct val="100000"/>
                        </a:lnSpc>
                        <a:spcBef>
                          <a:spcPts val="0"/>
                        </a:spcBef>
                        <a:spcAft>
                          <a:spcPts val="0"/>
                        </a:spcAft>
                        <a:buClrTx/>
                        <a:buSzTx/>
                        <a:buFontTx/>
                        <a:buNone/>
                        <a:tabLst/>
                        <a:defRPr/>
                      </a:pPr>
                      <a:r>
                        <a:rPr lang="en-US" altLang="ko-KR" sz="1100" dirty="0" smtClean="0">
                          <a:solidFill>
                            <a:schemeClr val="tx1"/>
                          </a:solidFill>
                          <a:latin typeface="+mn-lt"/>
                        </a:rPr>
                        <a:t>Consider the full user experience</a:t>
                      </a:r>
                    </a:p>
                  </a:txBody>
                  <a:tcPr/>
                </a:tc>
              </a:tr>
            </a:tbl>
          </a:graphicData>
        </a:graphic>
      </p:graphicFrame>
      <p:sp>
        <p:nvSpPr>
          <p:cNvPr id="69" name="Rectangle 68"/>
          <p:cNvSpPr/>
          <p:nvPr/>
        </p:nvSpPr>
        <p:spPr>
          <a:xfrm>
            <a:off x="4598504" y="1248482"/>
            <a:ext cx="4530496" cy="923330"/>
          </a:xfrm>
          <a:prstGeom prst="rect">
            <a:avLst/>
          </a:prstGeom>
        </p:spPr>
        <p:txBody>
          <a:bodyPr wrap="square" lIns="0" tIns="0" rIns="0" bIns="0">
            <a:spAutoFit/>
          </a:bodyPr>
          <a:lstStyle/>
          <a:p>
            <a:pPr marL="228600" indent="-228600">
              <a:buFont typeface="+mj-lt"/>
              <a:buAutoNum type="arabicPeriod"/>
            </a:pPr>
            <a:r>
              <a:rPr lang="en-US" altLang="ko-KR" sz="1200" b="0" dirty="0">
                <a:solidFill>
                  <a:schemeClr val="tx1"/>
                </a:solidFill>
              </a:rPr>
              <a:t>Comply to AXA Brand &amp; Digital Business Guideline and AXA Asia Web / Mobile Design Guidelines to define standard reusable set of UI</a:t>
            </a:r>
          </a:p>
          <a:p>
            <a:pPr marL="228600" indent="-228600">
              <a:buFont typeface="+mj-lt"/>
              <a:buAutoNum type="arabicPeriod"/>
            </a:pPr>
            <a:r>
              <a:rPr lang="en-US" altLang="ko-KR" sz="1200" b="0" dirty="0">
                <a:solidFill>
                  <a:schemeClr val="tx1"/>
                </a:solidFill>
              </a:rPr>
              <a:t>Vendor Portal / Mobile App must comply to AXA Asia Web / Mobile Design Guidelines</a:t>
            </a:r>
          </a:p>
        </p:txBody>
      </p:sp>
      <p:cxnSp>
        <p:nvCxnSpPr>
          <p:cNvPr id="70" name="Straight Connector 69"/>
          <p:cNvCxnSpPr/>
          <p:nvPr/>
        </p:nvCxnSpPr>
        <p:spPr>
          <a:xfrm>
            <a:off x="776286" y="2339982"/>
            <a:ext cx="8352714"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10" name="Rectangle 9"/>
          <p:cNvSpPr/>
          <p:nvPr/>
        </p:nvSpPr>
        <p:spPr>
          <a:xfrm>
            <a:off x="777000" y="3847766"/>
            <a:ext cx="8352000" cy="343786"/>
          </a:xfrm>
          <a:prstGeom prst="rect">
            <a:avLst/>
          </a:prstGeom>
          <a:solidFill>
            <a:schemeClr val="bg2">
              <a:lumMod val="20000"/>
              <a:lumOff val="80000"/>
            </a:schemeClr>
          </a:solidFill>
          <a:ln w="38100">
            <a:solidFill>
              <a:schemeClr val="accent5">
                <a:lumMod val="10000"/>
                <a:lumOff val="90000"/>
              </a:schemeClr>
            </a:solidFill>
            <a:prstDash val="solid"/>
          </a:ln>
          <a:effectLst/>
        </p:spPr>
        <p:style>
          <a:lnRef idx="1">
            <a:schemeClr val="accent1"/>
          </a:lnRef>
          <a:fillRef idx="3">
            <a:schemeClr val="accent1"/>
          </a:fillRef>
          <a:effectRef idx="2">
            <a:schemeClr val="accent1"/>
          </a:effectRef>
          <a:fontRef idx="minor">
            <a:schemeClr val="lt1"/>
          </a:fontRef>
        </p:style>
        <p:txBody>
          <a:bodyPr wrap="square" lIns="72000" tIns="36000" rIns="72000" bIns="36000" rtlCol="0" anchor="ctr"/>
          <a:lstStyle/>
          <a:p>
            <a:pPr algn="ctr"/>
            <a:r>
              <a:rPr lang="en-US" sz="1200" kern="0" dirty="0">
                <a:solidFill>
                  <a:schemeClr val="tx1"/>
                </a:solidFill>
                <a:ea typeface="MS PGothic" pitchFamily="34" charset="-128"/>
                <a:cs typeface="Arial" panose="020B0604020202020204" pitchFamily="34" charset="0"/>
              </a:rPr>
              <a:t>EIP</a:t>
            </a:r>
          </a:p>
        </p:txBody>
      </p:sp>
    </p:spTree>
    <p:extLst>
      <p:ext uri="{BB962C8B-B14F-4D97-AF65-F5344CB8AC3E}">
        <p14:creationId xmlns:p14="http://schemas.microsoft.com/office/powerpoint/2010/main" val="32701075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Services Vertical</a:t>
            </a:r>
            <a:endParaRPr lang="en-US" dirty="0"/>
          </a:p>
        </p:txBody>
      </p:sp>
      <p:sp>
        <p:nvSpPr>
          <p:cNvPr id="3" name="Text Placeholder 2"/>
          <p:cNvSpPr>
            <a:spLocks noGrp="1"/>
          </p:cNvSpPr>
          <p:nvPr>
            <p:ph type="body" sz="quarter" idx="13"/>
          </p:nvPr>
        </p:nvSpPr>
        <p:spPr>
          <a:solidFill>
            <a:schemeClr val="bg1">
              <a:lumMod val="95000"/>
            </a:schemeClr>
          </a:solidFill>
          <a:ln>
            <a:noFill/>
          </a:ln>
          <a:effectLst>
            <a:outerShdw blurRad="50800" dist="38100" dir="2700000" algn="tl" rotWithShape="0">
              <a:prstClr val="black">
                <a:alpha val="40000"/>
              </a:prstClr>
            </a:outerShdw>
          </a:effectLst>
        </p:spPr>
        <p:txBody>
          <a:bodyPr vert="horz" lIns="72000" tIns="46800" rIns="72000" bIns="46800" rtlCol="0" anchor="t">
            <a:spAutoFit/>
          </a:bodyPr>
          <a:lstStyle/>
          <a:p>
            <a:pPr marL="0" indent="0">
              <a:buNone/>
            </a:pPr>
            <a:r>
              <a:rPr lang="en-US" altLang="ko-KR" dirty="0"/>
              <a:t>AXA Service Definition &amp; Services</a:t>
            </a:r>
          </a:p>
        </p:txBody>
      </p:sp>
      <p:sp>
        <p:nvSpPr>
          <p:cNvPr id="4" name="Espace réservé du numéro de diapositive 3"/>
          <p:cNvSpPr>
            <a:spLocks noGrp="1"/>
          </p:cNvSpPr>
          <p:nvPr>
            <p:ph type="sldNum" sz="quarter" idx="4"/>
          </p:nvPr>
        </p:nvSpPr>
        <p:spPr/>
        <p:txBody>
          <a:bodyPr/>
          <a:lstStyle/>
          <a:p>
            <a:pPr>
              <a:defRPr/>
            </a:pPr>
            <a:fld id="{92983E20-48C7-411B-A68B-05D13D0F6371}" type="slidenum">
              <a:rPr lang="fr-FR" smtClean="0">
                <a:latin typeface="+mj-lt"/>
              </a:rPr>
              <a:pPr>
                <a:defRPr/>
              </a:pPr>
              <a:t>58</a:t>
            </a:fld>
            <a:endParaRPr lang="fr-FR">
              <a:latin typeface="+mj-lt"/>
            </a:endParaRPr>
          </a:p>
        </p:txBody>
      </p:sp>
      <p:grpSp>
        <p:nvGrpSpPr>
          <p:cNvPr id="36" name="Groupe 46"/>
          <p:cNvGrpSpPr/>
          <p:nvPr>
            <p:custDataLst>
              <p:tags r:id="rId1"/>
            </p:custDataLst>
          </p:nvPr>
        </p:nvGrpSpPr>
        <p:grpSpPr>
          <a:xfrm>
            <a:off x="3800571" y="5769579"/>
            <a:ext cx="311150" cy="533400"/>
            <a:chOff x="888684" y="6407608"/>
            <a:chExt cx="311150" cy="533400"/>
          </a:xfrm>
        </p:grpSpPr>
        <p:sp>
          <p:nvSpPr>
            <p:cNvPr id="38" name="Rectangle 39"/>
            <p:cNvSpPr>
              <a:spLocks noChangeArrowheads="1"/>
            </p:cNvSpPr>
            <p:nvPr/>
          </p:nvSpPr>
          <p:spPr bwMode="gray">
            <a:xfrm>
              <a:off x="888684" y="6549425"/>
              <a:ext cx="311150" cy="107950"/>
            </a:xfrm>
            <a:prstGeom prst="rect">
              <a:avLst/>
            </a:prstGeom>
            <a:solidFill>
              <a:srgbClr val="008000"/>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486000" rIns="18000" anchor="ctr"/>
            <a:lstStyle/>
            <a:p>
              <a:pPr>
                <a:lnSpc>
                  <a:spcPct val="85000"/>
                </a:lnSpc>
                <a:buClr>
                  <a:srgbClr val="FF3300"/>
                </a:buClr>
                <a:buFont typeface="Wingdings" pitchFamily="2" charset="2"/>
                <a:buNone/>
              </a:pPr>
              <a:r>
                <a:rPr lang="en-US" sz="800" b="0" dirty="0">
                  <a:solidFill>
                    <a:schemeClr val="tx1"/>
                  </a:solidFill>
                  <a:latin typeface="+mn-lt"/>
                </a:rPr>
                <a:t>New instance of existing </a:t>
              </a:r>
              <a:r>
                <a:rPr lang="en-US" altLang="ko-KR" sz="800" b="0" dirty="0">
                  <a:solidFill>
                    <a:schemeClr val="tx1"/>
                  </a:solidFill>
                  <a:latin typeface="+mn-lt"/>
                </a:rPr>
                <a:t>service </a:t>
              </a:r>
              <a:r>
                <a:rPr lang="en-US" sz="800" b="0" dirty="0" smtClean="0">
                  <a:solidFill>
                    <a:schemeClr val="tx1"/>
                  </a:solidFill>
                  <a:latin typeface="+mn-lt"/>
                </a:rPr>
                <a:t>provided </a:t>
              </a:r>
              <a:r>
                <a:rPr lang="en-US" sz="800" b="0" dirty="0">
                  <a:solidFill>
                    <a:schemeClr val="tx1"/>
                  </a:solidFill>
                  <a:latin typeface="+mn-lt"/>
                </a:rPr>
                <a:t>by AXA</a:t>
              </a:r>
            </a:p>
          </p:txBody>
        </p:sp>
        <p:sp>
          <p:nvSpPr>
            <p:cNvPr id="46" name="Rectangle 42"/>
            <p:cNvSpPr>
              <a:spLocks noChangeArrowheads="1"/>
            </p:cNvSpPr>
            <p:nvPr/>
          </p:nvSpPr>
          <p:spPr bwMode="gray">
            <a:xfrm>
              <a:off x="888684" y="6691242"/>
              <a:ext cx="311150" cy="107950"/>
            </a:xfrm>
            <a:prstGeom prst="rect">
              <a:avLst/>
            </a:prstGeom>
            <a:solidFill>
              <a:srgbClr val="99CC00"/>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486000" rIns="18000" anchor="ctr"/>
            <a:lstStyle/>
            <a:p>
              <a:pPr>
                <a:lnSpc>
                  <a:spcPct val="85000"/>
                </a:lnSpc>
                <a:buClr>
                  <a:srgbClr val="FF3300"/>
                </a:buClr>
                <a:buFont typeface="Wingdings" pitchFamily="2" charset="2"/>
                <a:buNone/>
              </a:pPr>
              <a:r>
                <a:rPr lang="en-US" sz="800" b="0" dirty="0">
                  <a:solidFill>
                    <a:schemeClr val="tx1"/>
                  </a:solidFill>
                  <a:latin typeface="+mn-lt"/>
                </a:rPr>
                <a:t>New instance of new </a:t>
              </a:r>
              <a:r>
                <a:rPr lang="en-US" altLang="ko-KR" sz="800" b="0" dirty="0">
                  <a:solidFill>
                    <a:schemeClr val="tx1"/>
                  </a:solidFill>
                  <a:latin typeface="+mn-lt"/>
                </a:rPr>
                <a:t>service </a:t>
              </a:r>
              <a:r>
                <a:rPr lang="en-US" sz="800" b="0" dirty="0" smtClean="0">
                  <a:solidFill>
                    <a:schemeClr val="tx1"/>
                  </a:solidFill>
                  <a:latin typeface="+mn-lt"/>
                </a:rPr>
                <a:t>provided </a:t>
              </a:r>
              <a:r>
                <a:rPr lang="en-US" sz="800" b="0" dirty="0">
                  <a:solidFill>
                    <a:schemeClr val="tx1"/>
                  </a:solidFill>
                  <a:latin typeface="+mn-lt"/>
                </a:rPr>
                <a:t>by AXA</a:t>
              </a:r>
            </a:p>
          </p:txBody>
        </p:sp>
        <p:sp>
          <p:nvSpPr>
            <p:cNvPr id="47" name="Rectangle 43"/>
            <p:cNvSpPr>
              <a:spLocks noChangeArrowheads="1"/>
            </p:cNvSpPr>
            <p:nvPr/>
          </p:nvSpPr>
          <p:spPr bwMode="gray">
            <a:xfrm>
              <a:off x="888684" y="6833058"/>
              <a:ext cx="311150" cy="107950"/>
            </a:xfrm>
            <a:prstGeom prst="rect">
              <a:avLst/>
            </a:pr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486000" rIns="18000" anchor="ctr"/>
            <a:lstStyle/>
            <a:p>
              <a:pPr>
                <a:lnSpc>
                  <a:spcPct val="85000"/>
                </a:lnSpc>
                <a:buClr>
                  <a:srgbClr val="FF3300"/>
                </a:buClr>
                <a:buFont typeface="Wingdings" pitchFamily="2" charset="2"/>
                <a:buNone/>
              </a:pPr>
              <a:r>
                <a:rPr lang="en-US" sz="800" b="0" dirty="0">
                  <a:solidFill>
                    <a:schemeClr val="tx1"/>
                  </a:solidFill>
                  <a:latin typeface="+mn-lt"/>
                </a:rPr>
                <a:t>Provider external to AXA</a:t>
              </a:r>
            </a:p>
          </p:txBody>
        </p:sp>
        <p:sp>
          <p:nvSpPr>
            <p:cNvPr id="48" name="Rectangle 39"/>
            <p:cNvSpPr>
              <a:spLocks noChangeArrowheads="1"/>
            </p:cNvSpPr>
            <p:nvPr/>
          </p:nvSpPr>
          <p:spPr bwMode="gray">
            <a:xfrm>
              <a:off x="888684" y="6407608"/>
              <a:ext cx="311150" cy="107950"/>
            </a:xfrm>
            <a:prstGeom prst="rect">
              <a:avLst/>
            </a:prstGeom>
            <a:solidFill>
              <a:srgbClr val="000000"/>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486000" rIns="18000" anchor="ctr"/>
            <a:lstStyle/>
            <a:p>
              <a:pPr>
                <a:lnSpc>
                  <a:spcPct val="85000"/>
                </a:lnSpc>
                <a:buClr>
                  <a:srgbClr val="FF3300"/>
                </a:buClr>
                <a:buFont typeface="Wingdings" pitchFamily="2" charset="2"/>
                <a:buNone/>
              </a:pPr>
              <a:r>
                <a:rPr lang="en-US" sz="800" b="0" dirty="0">
                  <a:solidFill>
                    <a:schemeClr val="tx1"/>
                  </a:solidFill>
                  <a:latin typeface="+mn-lt"/>
                </a:rPr>
                <a:t>Reuse shared </a:t>
              </a:r>
              <a:r>
                <a:rPr lang="en-US" sz="800" b="0" dirty="0" smtClean="0">
                  <a:solidFill>
                    <a:schemeClr val="tx1"/>
                  </a:solidFill>
                  <a:latin typeface="+mn-lt"/>
                </a:rPr>
                <a:t>service provided </a:t>
              </a:r>
              <a:r>
                <a:rPr lang="en-US" sz="800" b="0" dirty="0">
                  <a:solidFill>
                    <a:schemeClr val="tx1"/>
                  </a:solidFill>
                  <a:latin typeface="+mn-lt"/>
                </a:rPr>
                <a:t>by AXA </a:t>
              </a:r>
            </a:p>
          </p:txBody>
        </p:sp>
      </p:grpSp>
      <p:sp>
        <p:nvSpPr>
          <p:cNvPr id="33" name="Rectangle 32"/>
          <p:cNvSpPr/>
          <p:nvPr/>
        </p:nvSpPr>
        <p:spPr bwMode="auto">
          <a:xfrm>
            <a:off x="1118751" y="1268414"/>
            <a:ext cx="3305383" cy="4253359"/>
          </a:xfrm>
          <a:prstGeom prst="rect">
            <a:avLst/>
          </a:prstGeom>
          <a:solidFill>
            <a:schemeClr val="accent1">
              <a:lumMod val="20000"/>
              <a:lumOff val="80000"/>
            </a:schemeClr>
          </a:solidFill>
          <a:ln w="28575">
            <a:noFill/>
            <a:prstDash val="dash"/>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fontAlgn="auto">
              <a:spcBef>
                <a:spcPts val="0"/>
              </a:spcBef>
              <a:spcAft>
                <a:spcPts val="0"/>
              </a:spcAft>
            </a:pPr>
            <a:endParaRPr lang="en-US" altLang="ko-KR" sz="1600" kern="0" dirty="0">
              <a:solidFill>
                <a:srgbClr val="000080"/>
              </a:solidFill>
              <a:ea typeface="ＭＳ Ｐゴシック" pitchFamily="34" charset="-128"/>
            </a:endParaRPr>
          </a:p>
        </p:txBody>
      </p:sp>
      <p:sp>
        <p:nvSpPr>
          <p:cNvPr id="34" name="Rectangle 33"/>
          <p:cNvSpPr>
            <a:spLocks noChangeArrowheads="1"/>
          </p:cNvSpPr>
          <p:nvPr/>
        </p:nvSpPr>
        <p:spPr bwMode="auto">
          <a:xfrm rot="16200000">
            <a:off x="-206360" y="2904585"/>
            <a:ext cx="3973004" cy="981016"/>
          </a:xfrm>
          <a:prstGeom prst="rect">
            <a:avLst/>
          </a:prstGeom>
          <a:solidFill>
            <a:srgbClr val="4B91CD"/>
          </a:solidFill>
          <a:ln>
            <a:noFill/>
          </a:ln>
          <a:effectLst>
            <a:prstShdw prst="shdw17">
              <a:srgbClr val="4B91CD">
                <a:gamma/>
                <a:shade val="60000"/>
                <a:invGamma/>
              </a:srgbClr>
            </a:prstShdw>
          </a:effectLst>
          <a:extLst>
            <a:ext uri="{91240B29-F687-4F45-9708-019B960494DF}">
              <a14:hiddenLine xmlns:a14="http://schemas.microsoft.com/office/drawing/2010/main" w="9525">
                <a:solidFill>
                  <a:schemeClr val="tx1"/>
                </a:solidFill>
                <a:miter lim="800000"/>
                <a:headEnd/>
                <a:tailEnd/>
              </a14:hiddenLine>
            </a:ext>
          </a:extLst>
        </p:spPr>
        <p:txBody>
          <a:bodyPr lIns="0" tIns="72000" rIns="0" bIns="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srgbClr val="000080"/>
                </a:solidFill>
                <a:effectLst/>
                <a:uLnTx/>
                <a:uFillTx/>
                <a:latin typeface="+mn-lt"/>
              </a:rPr>
              <a:t>Services</a:t>
            </a:r>
          </a:p>
        </p:txBody>
      </p:sp>
      <p:sp>
        <p:nvSpPr>
          <p:cNvPr id="35" name="Rectangle 34"/>
          <p:cNvSpPr>
            <a:spLocks noChangeArrowheads="1"/>
          </p:cNvSpPr>
          <p:nvPr/>
        </p:nvSpPr>
        <p:spPr bwMode="auto">
          <a:xfrm>
            <a:off x="1831773" y="1614092"/>
            <a:ext cx="6955477" cy="711950"/>
          </a:xfrm>
          <a:prstGeom prst="rect">
            <a:avLst/>
          </a:prstGeom>
          <a:solidFill>
            <a:srgbClr val="FF0000">
              <a:alpha val="50000"/>
            </a:srgbClr>
          </a:solidFill>
          <a:ln>
            <a:noFill/>
          </a:ln>
          <a:effectLst>
            <a:prstShdw prst="shdw17">
              <a:srgbClr val="91C8EB">
                <a:gamma/>
                <a:shade val="60000"/>
                <a:invGamma/>
              </a:srgbClr>
            </a:prstShdw>
          </a:effectLst>
        </p:spPr>
        <p:txBody>
          <a:bodyPr lIns="540000" tIns="0" rIns="0" bIns="0" anchor="ct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srgbClr val="000080"/>
                </a:solidFill>
                <a:effectLst/>
                <a:uLnTx/>
                <a:uFillTx/>
                <a:latin typeface="+mn-lt"/>
              </a:rPr>
              <a:t>Interaction Services</a:t>
            </a:r>
          </a:p>
        </p:txBody>
      </p:sp>
      <p:sp>
        <p:nvSpPr>
          <p:cNvPr id="37" name="Rectangle 36"/>
          <p:cNvSpPr>
            <a:spLocks noChangeArrowheads="1"/>
          </p:cNvSpPr>
          <p:nvPr/>
        </p:nvSpPr>
        <p:spPr bwMode="auto">
          <a:xfrm>
            <a:off x="1831773" y="2557369"/>
            <a:ext cx="6955477" cy="732164"/>
          </a:xfrm>
          <a:prstGeom prst="rect">
            <a:avLst/>
          </a:prstGeom>
          <a:solidFill>
            <a:srgbClr val="8C5AA5">
              <a:lumMod val="40000"/>
              <a:lumOff val="60000"/>
              <a:alpha val="50000"/>
            </a:srgbClr>
          </a:solidFill>
          <a:ln>
            <a:noFill/>
          </a:ln>
          <a:effectLst>
            <a:prstShdw prst="shdw17">
              <a:srgbClr val="91C8EB">
                <a:gamma/>
                <a:shade val="60000"/>
                <a:invGamma/>
              </a:srgbClr>
            </a:prstShdw>
          </a:effectLst>
        </p:spPr>
        <p:txBody>
          <a:bodyPr lIns="540000" tIns="0" rIns="0" bIns="0" anchor="ct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srgbClr val="000080"/>
                </a:solidFill>
                <a:effectLst/>
                <a:uLnTx/>
                <a:uFillTx/>
                <a:latin typeface="+mn-lt"/>
              </a:rPr>
              <a:t>Process Services</a:t>
            </a:r>
          </a:p>
        </p:txBody>
      </p:sp>
      <p:sp>
        <p:nvSpPr>
          <p:cNvPr id="45" name="Rectangle 44"/>
          <p:cNvSpPr>
            <a:spLocks noChangeArrowheads="1"/>
          </p:cNvSpPr>
          <p:nvPr/>
        </p:nvSpPr>
        <p:spPr bwMode="auto">
          <a:xfrm>
            <a:off x="1831773" y="3520860"/>
            <a:ext cx="6955477" cy="711952"/>
          </a:xfrm>
          <a:prstGeom prst="rect">
            <a:avLst/>
          </a:prstGeom>
          <a:solidFill>
            <a:srgbClr val="00B050">
              <a:alpha val="50000"/>
            </a:srgbClr>
          </a:solidFill>
          <a:ln>
            <a:noFill/>
          </a:ln>
          <a:effectLst>
            <a:prstShdw prst="shdw17">
              <a:srgbClr val="91C8EB">
                <a:gamma/>
                <a:shade val="60000"/>
                <a:invGamma/>
              </a:srgbClr>
            </a:prstShdw>
          </a:effectLst>
        </p:spPr>
        <p:txBody>
          <a:bodyPr lIns="540000" tIns="0" rIns="0" bIns="0" anchor="ct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a:ln>
                  <a:noFill/>
                </a:ln>
                <a:solidFill>
                  <a:srgbClr val="000080"/>
                </a:solidFill>
                <a:effectLst/>
                <a:uLnTx/>
                <a:uFillTx/>
                <a:latin typeface="+mn-lt"/>
              </a:rPr>
              <a:t>Functional Services</a:t>
            </a:r>
          </a:p>
        </p:txBody>
      </p:sp>
      <p:sp>
        <p:nvSpPr>
          <p:cNvPr id="49" name="Rectangle 48"/>
          <p:cNvSpPr>
            <a:spLocks noChangeArrowheads="1"/>
          </p:cNvSpPr>
          <p:nvPr/>
        </p:nvSpPr>
        <p:spPr bwMode="auto">
          <a:xfrm>
            <a:off x="1831773" y="4464141"/>
            <a:ext cx="6955477" cy="711952"/>
          </a:xfrm>
          <a:prstGeom prst="rect">
            <a:avLst/>
          </a:prstGeom>
          <a:solidFill>
            <a:srgbClr val="FA961E">
              <a:lumMod val="60000"/>
              <a:lumOff val="40000"/>
              <a:alpha val="50000"/>
            </a:srgbClr>
          </a:solidFill>
          <a:ln>
            <a:noFill/>
          </a:ln>
          <a:effectLst>
            <a:prstShdw prst="shdw17">
              <a:srgbClr val="91C8EB">
                <a:gamma/>
                <a:shade val="60000"/>
                <a:invGamma/>
              </a:srgbClr>
            </a:prstShdw>
          </a:effectLst>
        </p:spPr>
        <p:txBody>
          <a:bodyPr lIns="540000" tIns="0" rIns="0" bIns="0" anchor="ctr"/>
          <a:lstStyle/>
          <a:p>
            <a:pPr marL="0" marR="0" lvl="0" indent="0" algn="l"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a:ln>
                  <a:noFill/>
                </a:ln>
                <a:solidFill>
                  <a:srgbClr val="000080"/>
                </a:solidFill>
                <a:effectLst/>
                <a:uLnTx/>
                <a:uFillTx/>
                <a:latin typeface="+mn-lt"/>
              </a:rPr>
              <a:t>Information Services</a:t>
            </a:r>
          </a:p>
        </p:txBody>
      </p:sp>
      <p:grpSp>
        <p:nvGrpSpPr>
          <p:cNvPr id="65" name="Group 64"/>
          <p:cNvGrpSpPr/>
          <p:nvPr/>
        </p:nvGrpSpPr>
        <p:grpSpPr>
          <a:xfrm>
            <a:off x="5151673" y="2674982"/>
            <a:ext cx="3070179" cy="496938"/>
            <a:chOff x="4775108" y="1719292"/>
            <a:chExt cx="2668771" cy="476017"/>
          </a:xfrm>
        </p:grpSpPr>
        <p:sp>
          <p:nvSpPr>
            <p:cNvPr id="66" name="Rounded Rectangle 65"/>
            <p:cNvSpPr/>
            <p:nvPr/>
          </p:nvSpPr>
          <p:spPr>
            <a:xfrm>
              <a:off x="4775108" y="1719293"/>
              <a:ext cx="786809" cy="473147"/>
            </a:xfrm>
            <a:prstGeom prst="roundRect">
              <a:avLst/>
            </a:prstGeom>
            <a:solidFill>
              <a:srgbClr val="99CC00"/>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fontAlgn="auto">
                <a:spcBef>
                  <a:spcPts val="0"/>
                </a:spcBef>
                <a:spcAft>
                  <a:spcPts val="0"/>
                </a:spcAft>
              </a:pPr>
              <a:r>
                <a:rPr lang="en-US" b="0" kern="0" dirty="0">
                  <a:solidFill>
                    <a:srgbClr val="000080"/>
                  </a:solidFill>
                  <a:ea typeface="ＭＳ Ｐゴシック" pitchFamily="34" charset="-128"/>
                </a:rPr>
                <a:t>Manage Documents</a:t>
              </a:r>
            </a:p>
          </p:txBody>
        </p:sp>
        <p:sp>
          <p:nvSpPr>
            <p:cNvPr id="67" name="Rounded Rectangle 66"/>
            <p:cNvSpPr/>
            <p:nvPr/>
          </p:nvSpPr>
          <p:spPr>
            <a:xfrm>
              <a:off x="5716089" y="1722162"/>
              <a:ext cx="786809" cy="473147"/>
            </a:xfrm>
            <a:prstGeom prst="roundRect">
              <a:avLst/>
            </a:prstGeom>
            <a:solidFill>
              <a:srgbClr val="99CC00"/>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fontAlgn="auto">
                <a:spcBef>
                  <a:spcPts val="0"/>
                </a:spcBef>
                <a:spcAft>
                  <a:spcPts val="0"/>
                </a:spcAft>
              </a:pPr>
              <a:r>
                <a:rPr lang="en-US" b="0" kern="0" dirty="0">
                  <a:solidFill>
                    <a:srgbClr val="000080"/>
                  </a:solidFill>
                  <a:ea typeface="ＭＳ Ｐゴシック" pitchFamily="34" charset="-128"/>
                </a:rPr>
                <a:t>Output Processing</a:t>
              </a:r>
            </a:p>
          </p:txBody>
        </p:sp>
        <p:sp>
          <p:nvSpPr>
            <p:cNvPr id="68" name="Rounded Rectangle 67"/>
            <p:cNvSpPr/>
            <p:nvPr/>
          </p:nvSpPr>
          <p:spPr>
            <a:xfrm>
              <a:off x="6657070" y="1719292"/>
              <a:ext cx="786809" cy="473147"/>
            </a:xfrm>
            <a:prstGeom prst="roundRect">
              <a:avLst/>
            </a:prstGeom>
            <a:solidFill>
              <a:srgbClr val="99CC00"/>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fontAlgn="auto">
                <a:spcBef>
                  <a:spcPts val="0"/>
                </a:spcBef>
                <a:spcAft>
                  <a:spcPts val="0"/>
                </a:spcAft>
              </a:pPr>
              <a:r>
                <a:rPr lang="en-US" b="0" kern="0" dirty="0">
                  <a:solidFill>
                    <a:srgbClr val="000080"/>
                  </a:solidFill>
                  <a:ea typeface="ＭＳ Ｐゴシック" pitchFamily="34" charset="-128"/>
                </a:rPr>
                <a:t>…</a:t>
              </a:r>
            </a:p>
          </p:txBody>
        </p:sp>
      </p:grpSp>
      <p:grpSp>
        <p:nvGrpSpPr>
          <p:cNvPr id="69" name="Group 68"/>
          <p:cNvGrpSpPr/>
          <p:nvPr/>
        </p:nvGrpSpPr>
        <p:grpSpPr>
          <a:xfrm>
            <a:off x="5151673" y="3628366"/>
            <a:ext cx="3070179" cy="496938"/>
            <a:chOff x="4775108" y="1719292"/>
            <a:chExt cx="2668771" cy="476017"/>
          </a:xfrm>
        </p:grpSpPr>
        <p:sp>
          <p:nvSpPr>
            <p:cNvPr id="70" name="Rounded Rectangle 69"/>
            <p:cNvSpPr/>
            <p:nvPr/>
          </p:nvSpPr>
          <p:spPr>
            <a:xfrm>
              <a:off x="4775108" y="1719293"/>
              <a:ext cx="786809" cy="473147"/>
            </a:xfrm>
            <a:prstGeom prst="roundRect">
              <a:avLst/>
            </a:prstGeom>
            <a:solidFill>
              <a:srgbClr val="99CC00"/>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fontAlgn="auto">
                <a:spcBef>
                  <a:spcPts val="0"/>
                </a:spcBef>
                <a:spcAft>
                  <a:spcPts val="0"/>
                </a:spcAft>
              </a:pPr>
              <a:r>
                <a:rPr lang="en-US" b="0" kern="0" dirty="0">
                  <a:solidFill>
                    <a:srgbClr val="000080"/>
                  </a:solidFill>
                  <a:ea typeface="ＭＳ Ｐゴシック" pitchFamily="34" charset="-128"/>
                </a:rPr>
                <a:t>Record Claim</a:t>
              </a:r>
            </a:p>
          </p:txBody>
        </p:sp>
        <p:sp>
          <p:nvSpPr>
            <p:cNvPr id="71" name="Rounded Rectangle 70"/>
            <p:cNvSpPr/>
            <p:nvPr/>
          </p:nvSpPr>
          <p:spPr>
            <a:xfrm>
              <a:off x="5716089" y="1722162"/>
              <a:ext cx="786809" cy="473147"/>
            </a:xfrm>
            <a:prstGeom prst="roundRect">
              <a:avLst/>
            </a:prstGeom>
            <a:solidFill>
              <a:srgbClr val="99CC00"/>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fontAlgn="auto">
                <a:spcBef>
                  <a:spcPts val="0"/>
                </a:spcBef>
                <a:spcAft>
                  <a:spcPts val="0"/>
                </a:spcAft>
              </a:pPr>
              <a:r>
                <a:rPr lang="en-US" b="0" kern="0" dirty="0">
                  <a:solidFill>
                    <a:srgbClr val="000080"/>
                  </a:solidFill>
                  <a:ea typeface="ＭＳ Ｐゴシック" pitchFamily="34" charset="-128"/>
                </a:rPr>
                <a:t>Record Payment</a:t>
              </a:r>
            </a:p>
          </p:txBody>
        </p:sp>
        <p:sp>
          <p:nvSpPr>
            <p:cNvPr id="72" name="Rounded Rectangle 71"/>
            <p:cNvSpPr/>
            <p:nvPr/>
          </p:nvSpPr>
          <p:spPr>
            <a:xfrm>
              <a:off x="6657070" y="1719292"/>
              <a:ext cx="786809" cy="473147"/>
            </a:xfrm>
            <a:prstGeom prst="roundRect">
              <a:avLst/>
            </a:prstGeom>
            <a:solidFill>
              <a:srgbClr val="99CC00"/>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fontAlgn="auto">
                <a:spcBef>
                  <a:spcPts val="0"/>
                </a:spcBef>
                <a:spcAft>
                  <a:spcPts val="0"/>
                </a:spcAft>
              </a:pPr>
              <a:r>
                <a:rPr lang="en-US" b="0" kern="0" dirty="0">
                  <a:solidFill>
                    <a:srgbClr val="000080"/>
                  </a:solidFill>
                  <a:ea typeface="ＭＳ Ｐゴシック" pitchFamily="34" charset="-128"/>
                </a:rPr>
                <a:t>…</a:t>
              </a:r>
            </a:p>
          </p:txBody>
        </p:sp>
      </p:grpSp>
      <p:grpSp>
        <p:nvGrpSpPr>
          <p:cNvPr id="73" name="Group 72"/>
          <p:cNvGrpSpPr/>
          <p:nvPr/>
        </p:nvGrpSpPr>
        <p:grpSpPr>
          <a:xfrm>
            <a:off x="5151673" y="4571647"/>
            <a:ext cx="3070179" cy="496938"/>
            <a:chOff x="4775108" y="1719292"/>
            <a:chExt cx="2668771" cy="476017"/>
          </a:xfrm>
        </p:grpSpPr>
        <p:sp>
          <p:nvSpPr>
            <p:cNvPr id="74" name="Rounded Rectangle 73"/>
            <p:cNvSpPr/>
            <p:nvPr/>
          </p:nvSpPr>
          <p:spPr>
            <a:xfrm>
              <a:off x="4775108" y="1719293"/>
              <a:ext cx="786809" cy="473147"/>
            </a:xfrm>
            <a:prstGeom prst="roundRect">
              <a:avLst/>
            </a:prstGeom>
            <a:solidFill>
              <a:srgbClr val="99CC00"/>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fontAlgn="auto">
                <a:spcBef>
                  <a:spcPts val="0"/>
                </a:spcBef>
                <a:spcAft>
                  <a:spcPts val="0"/>
                </a:spcAft>
              </a:pPr>
              <a:r>
                <a:rPr lang="en-US" b="0" kern="0" dirty="0">
                  <a:solidFill>
                    <a:srgbClr val="000080"/>
                  </a:solidFill>
                  <a:ea typeface="ＭＳ Ｐゴシック" pitchFamily="34" charset="-128"/>
                </a:rPr>
                <a:t>Retrieve Policy</a:t>
              </a:r>
            </a:p>
          </p:txBody>
        </p:sp>
        <p:sp>
          <p:nvSpPr>
            <p:cNvPr id="75" name="Rounded Rectangle 74"/>
            <p:cNvSpPr/>
            <p:nvPr/>
          </p:nvSpPr>
          <p:spPr>
            <a:xfrm>
              <a:off x="5716089" y="1722162"/>
              <a:ext cx="786809" cy="473147"/>
            </a:xfrm>
            <a:prstGeom prst="roundRect">
              <a:avLst/>
            </a:prstGeom>
            <a:solidFill>
              <a:srgbClr val="99CC00"/>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fontAlgn="auto">
                <a:spcBef>
                  <a:spcPts val="0"/>
                </a:spcBef>
                <a:spcAft>
                  <a:spcPts val="0"/>
                </a:spcAft>
              </a:pPr>
              <a:r>
                <a:rPr lang="en-US" b="0" kern="0" dirty="0">
                  <a:solidFill>
                    <a:srgbClr val="000080"/>
                  </a:solidFill>
                  <a:ea typeface="ＭＳ Ｐゴシック" pitchFamily="34" charset="-128"/>
                </a:rPr>
                <a:t>Retrieve Member</a:t>
              </a:r>
            </a:p>
          </p:txBody>
        </p:sp>
        <p:sp>
          <p:nvSpPr>
            <p:cNvPr id="76" name="Rounded Rectangle 75"/>
            <p:cNvSpPr/>
            <p:nvPr/>
          </p:nvSpPr>
          <p:spPr>
            <a:xfrm>
              <a:off x="6657070" y="1719292"/>
              <a:ext cx="786809" cy="473147"/>
            </a:xfrm>
            <a:prstGeom prst="roundRect">
              <a:avLst/>
            </a:prstGeom>
            <a:solidFill>
              <a:srgbClr val="99CC00"/>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fontAlgn="auto">
                <a:spcBef>
                  <a:spcPts val="0"/>
                </a:spcBef>
                <a:spcAft>
                  <a:spcPts val="0"/>
                </a:spcAft>
              </a:pPr>
              <a:r>
                <a:rPr lang="en-US" b="0" kern="0" dirty="0">
                  <a:solidFill>
                    <a:srgbClr val="000080"/>
                  </a:solidFill>
                  <a:ea typeface="ＭＳ Ｐゴシック" pitchFamily="34" charset="-128"/>
                </a:rPr>
                <a:t>…</a:t>
              </a:r>
            </a:p>
          </p:txBody>
        </p:sp>
      </p:grpSp>
      <p:sp>
        <p:nvSpPr>
          <p:cNvPr id="77" name="Rectangle 76"/>
          <p:cNvSpPr/>
          <p:nvPr/>
        </p:nvSpPr>
        <p:spPr>
          <a:xfrm>
            <a:off x="4986990" y="2235200"/>
            <a:ext cx="3399544" cy="3105426"/>
          </a:xfrm>
          <a:prstGeom prst="rect">
            <a:avLst/>
          </a:prstGeom>
          <a:solidFill>
            <a:schemeClr val="bg1">
              <a:alpha val="20000"/>
            </a:schemeClr>
          </a:solidFill>
          <a:ln w="28575">
            <a:solidFill>
              <a:schemeClr val="tx1"/>
            </a:solidFill>
            <a:prstDash val="dash"/>
          </a:ln>
          <a:effectLst/>
        </p:spPr>
        <p:style>
          <a:lnRef idx="1">
            <a:schemeClr val="accent1"/>
          </a:lnRef>
          <a:fillRef idx="3">
            <a:schemeClr val="accent1"/>
          </a:fillRef>
          <a:effectRef idx="2">
            <a:schemeClr val="accent1"/>
          </a:effectRef>
          <a:fontRef idx="minor">
            <a:schemeClr val="lt1"/>
          </a:fontRef>
        </p:style>
        <p:txBody>
          <a:bodyPr rtlCol="0" anchor="t"/>
          <a:lstStyle/>
          <a:p>
            <a:pPr algn="ctr" fontAlgn="auto">
              <a:spcBef>
                <a:spcPts val="0"/>
              </a:spcBef>
              <a:spcAft>
                <a:spcPts val="0"/>
              </a:spcAft>
            </a:pPr>
            <a:r>
              <a:rPr lang="en-US" altLang="ko-KR" sz="1600" kern="0" dirty="0">
                <a:solidFill>
                  <a:sysClr val="windowText" lastClr="000000"/>
                </a:solidFill>
                <a:ea typeface="ＭＳ Ｐゴシック" pitchFamily="34" charset="-128"/>
              </a:rPr>
              <a:t>EIP</a:t>
            </a:r>
            <a:endParaRPr lang="ko-KR" altLang="en-US" sz="1600" kern="0" dirty="0">
              <a:solidFill>
                <a:sysClr val="windowText" lastClr="000000"/>
              </a:solidFill>
              <a:ea typeface="ＭＳ Ｐゴシック" pitchFamily="34" charset="-128"/>
            </a:endParaRPr>
          </a:p>
        </p:txBody>
      </p:sp>
    </p:spTree>
    <p:extLst>
      <p:ext uri="{BB962C8B-B14F-4D97-AF65-F5344CB8AC3E}">
        <p14:creationId xmlns:p14="http://schemas.microsoft.com/office/powerpoint/2010/main" val="25979594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smtClean="0"/>
              <a:t>Services </a:t>
            </a:r>
            <a:r>
              <a:rPr lang="en-US" altLang="ko-KR" dirty="0"/>
              <a:t>Vertical</a:t>
            </a:r>
            <a:endParaRPr lang="ko-KR" altLang="en-US" dirty="0"/>
          </a:p>
        </p:txBody>
      </p:sp>
      <p:sp>
        <p:nvSpPr>
          <p:cNvPr id="39" name="Text Placeholder 38"/>
          <p:cNvSpPr>
            <a:spLocks noGrp="1"/>
          </p:cNvSpPr>
          <p:nvPr>
            <p:ph type="body" sz="quarter" idx="13"/>
          </p:nvPr>
        </p:nvSpPr>
        <p:spPr>
          <a:solidFill>
            <a:schemeClr val="bg1">
              <a:lumMod val="95000"/>
            </a:schemeClr>
          </a:solidFill>
          <a:ln>
            <a:noFill/>
          </a:ln>
          <a:effectLst>
            <a:outerShdw blurRad="50800" dist="38100" dir="2700000" algn="tl" rotWithShape="0">
              <a:prstClr val="black">
                <a:alpha val="40000"/>
              </a:prstClr>
            </a:outerShdw>
          </a:effectLst>
        </p:spPr>
        <p:txBody>
          <a:bodyPr vert="horz" lIns="72000" tIns="46800" rIns="72000" bIns="46800" rtlCol="0" anchor="t">
            <a:spAutoFit/>
          </a:bodyPr>
          <a:lstStyle/>
          <a:p>
            <a:pPr marL="0" indent="0">
              <a:buNone/>
            </a:pPr>
            <a:r>
              <a:rPr lang="en-US" altLang="ko-KR" dirty="0"/>
              <a:t>Service Definition Approach</a:t>
            </a:r>
          </a:p>
        </p:txBody>
      </p:sp>
      <p:sp>
        <p:nvSpPr>
          <p:cNvPr id="3" name="Slide Number Placeholder 2"/>
          <p:cNvSpPr>
            <a:spLocks noGrp="1"/>
          </p:cNvSpPr>
          <p:nvPr>
            <p:ph type="sldNum" sz="quarter" idx="4"/>
          </p:nvPr>
        </p:nvSpPr>
        <p:spPr/>
        <p:txBody>
          <a:bodyPr/>
          <a:lstStyle/>
          <a:p>
            <a:fld id="{3801209A-EBCB-4229-9A21-B7869465F47A}" type="slidenum">
              <a:rPr lang="en-US" altLang="ko-KR" smtClean="0">
                <a:latin typeface="+mj-lt"/>
              </a:rPr>
              <a:pPr/>
              <a:t>59</a:t>
            </a:fld>
            <a:r>
              <a:rPr lang="en-US" altLang="ko-KR" smtClean="0">
                <a:latin typeface="+mj-lt"/>
              </a:rPr>
              <a:t> </a:t>
            </a:r>
            <a:endParaRPr lang="ko-KR" altLang="en-US" dirty="0">
              <a:latin typeface="+mj-lt"/>
            </a:endParaRPr>
          </a:p>
        </p:txBody>
      </p:sp>
      <p:sp>
        <p:nvSpPr>
          <p:cNvPr id="10" name="Rectangle 9"/>
          <p:cNvSpPr/>
          <p:nvPr/>
        </p:nvSpPr>
        <p:spPr>
          <a:xfrm>
            <a:off x="873296" y="1309768"/>
            <a:ext cx="309091" cy="2439937"/>
          </a:xfrm>
          <a:prstGeom prst="rect">
            <a:avLst/>
          </a:prstGeom>
          <a:solidFill>
            <a:schemeClr val="accent1"/>
          </a:solid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vert="vert270" rtlCol="0" anchor="ctr"/>
          <a:lstStyle/>
          <a:p>
            <a:pPr algn="ctr"/>
            <a:r>
              <a:rPr lang="en-US" altLang="ko-KR" sz="1200" dirty="0">
                <a:cs typeface="Arial" pitchFamily="34" charset="0"/>
              </a:rPr>
              <a:t>Bottom-up </a:t>
            </a:r>
            <a:r>
              <a:rPr lang="en-US" altLang="ko-KR" sz="1200" dirty="0" smtClean="0">
                <a:cs typeface="Arial" pitchFamily="34" charset="0"/>
              </a:rPr>
              <a:t>Approach</a:t>
            </a:r>
            <a:endParaRPr lang="ko-KR" altLang="en-US" sz="1200" dirty="0"/>
          </a:p>
        </p:txBody>
      </p:sp>
      <p:sp>
        <p:nvSpPr>
          <p:cNvPr id="11" name="Rectangle 10"/>
          <p:cNvSpPr/>
          <p:nvPr/>
        </p:nvSpPr>
        <p:spPr>
          <a:xfrm>
            <a:off x="873296" y="3864497"/>
            <a:ext cx="309091" cy="2439937"/>
          </a:xfrm>
          <a:prstGeom prst="rect">
            <a:avLst/>
          </a:prstGeom>
          <a:solidFill>
            <a:srgbClr val="7030A0"/>
          </a:solid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vert270" wrap="square" lIns="91440" tIns="45720" rIns="91440" bIns="45720" numCol="1" spcCol="0" rtlCol="0" fromWordArt="0" anchor="ctr" anchorCtr="0" forceAA="0" compatLnSpc="1">
            <a:prstTxWarp prst="textNoShape">
              <a:avLst/>
            </a:prstTxWarp>
            <a:noAutofit/>
          </a:bodyPr>
          <a:lstStyle/>
          <a:p>
            <a:pPr algn="ctr"/>
            <a:r>
              <a:rPr lang="en-US" altLang="ko-KR" sz="1200" dirty="0" smtClean="0">
                <a:cs typeface="Arial" pitchFamily="34" charset="0"/>
              </a:rPr>
              <a:t>Top-down </a:t>
            </a:r>
            <a:r>
              <a:rPr lang="en-US" altLang="ko-KR" sz="1200" dirty="0">
                <a:cs typeface="Arial" pitchFamily="34" charset="0"/>
              </a:rPr>
              <a:t>Approach</a:t>
            </a:r>
            <a:endParaRPr lang="ko-KR" altLang="en-US" sz="1200" dirty="0"/>
          </a:p>
        </p:txBody>
      </p:sp>
      <p:sp>
        <p:nvSpPr>
          <p:cNvPr id="12" name="Rectangle 11"/>
          <p:cNvSpPr/>
          <p:nvPr/>
        </p:nvSpPr>
        <p:spPr>
          <a:xfrm>
            <a:off x="1182387" y="1309768"/>
            <a:ext cx="4009216" cy="2439937"/>
          </a:xfrm>
          <a:prstGeom prst="rect">
            <a:avLst/>
          </a:prstGeom>
          <a:no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vert="vert270" rtlCol="0" anchor="ctr"/>
          <a:lstStyle/>
          <a:p>
            <a:pPr algn="ctr"/>
            <a:endParaRPr lang="ko-KR" altLang="en-US" sz="1200" dirty="0"/>
          </a:p>
        </p:txBody>
      </p:sp>
      <p:sp>
        <p:nvSpPr>
          <p:cNvPr id="13" name="Rectangle 12"/>
          <p:cNvSpPr/>
          <p:nvPr/>
        </p:nvSpPr>
        <p:spPr>
          <a:xfrm>
            <a:off x="1182387" y="3864497"/>
            <a:ext cx="4009216" cy="2439937"/>
          </a:xfrm>
          <a:prstGeom prst="rect">
            <a:avLst/>
          </a:prstGeom>
          <a:no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vert270" wrap="square" lIns="91440" tIns="45720" rIns="91440" bIns="45720" numCol="1" spcCol="0" rtlCol="0" fromWordArt="0" anchor="ctr" anchorCtr="0" forceAA="0" compatLnSpc="1">
            <a:prstTxWarp prst="textNoShape">
              <a:avLst/>
            </a:prstTxWarp>
            <a:noAutofit/>
          </a:bodyPr>
          <a:lstStyle/>
          <a:p>
            <a:pPr algn="ctr"/>
            <a:endParaRPr lang="ko-KR" altLang="en-US" sz="1200" dirty="0"/>
          </a:p>
        </p:txBody>
      </p:sp>
      <p:pic>
        <p:nvPicPr>
          <p:cNvPr id="8" name="Picture 7"/>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1286916" y="1637183"/>
            <a:ext cx="3800158" cy="1785109"/>
          </a:xfrm>
          <a:prstGeom prst="rect">
            <a:avLst/>
          </a:prstGeom>
        </p:spPr>
      </p:pic>
      <p:sp>
        <p:nvSpPr>
          <p:cNvPr id="15" name="Oval 14"/>
          <p:cNvSpPr/>
          <p:nvPr/>
        </p:nvSpPr>
        <p:spPr>
          <a:xfrm>
            <a:off x="1734595" y="2149218"/>
            <a:ext cx="349227" cy="261689"/>
          </a:xfrm>
          <a:prstGeom prst="ellipse">
            <a:avLst/>
          </a:prstGeom>
          <a:solidFill>
            <a:schemeClr val="accent4">
              <a:lumMod val="20000"/>
              <a:lumOff val="80000"/>
              <a:alpha val="40000"/>
            </a:schemeClr>
          </a:solidFill>
          <a:ln w="19050">
            <a:solidFill>
              <a:srgbClr val="C00000"/>
            </a:solidFill>
            <a:prstDash val="sysDash"/>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ko-KR" altLang="en-US"/>
          </a:p>
        </p:txBody>
      </p:sp>
      <p:sp>
        <p:nvSpPr>
          <p:cNvPr id="16" name="Oval 15"/>
          <p:cNvSpPr/>
          <p:nvPr/>
        </p:nvSpPr>
        <p:spPr>
          <a:xfrm>
            <a:off x="1734595" y="2661679"/>
            <a:ext cx="349227" cy="261689"/>
          </a:xfrm>
          <a:prstGeom prst="ellipse">
            <a:avLst/>
          </a:prstGeom>
          <a:solidFill>
            <a:schemeClr val="accent4">
              <a:lumMod val="20000"/>
              <a:lumOff val="80000"/>
              <a:alpha val="40000"/>
            </a:schemeClr>
          </a:solidFill>
          <a:ln w="19050">
            <a:solidFill>
              <a:srgbClr val="C00000"/>
            </a:solidFill>
            <a:prstDash val="sysDash"/>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ko-KR" altLang="en-US"/>
          </a:p>
        </p:txBody>
      </p:sp>
      <p:sp>
        <p:nvSpPr>
          <p:cNvPr id="18" name="Oval 17"/>
          <p:cNvSpPr/>
          <p:nvPr/>
        </p:nvSpPr>
        <p:spPr>
          <a:xfrm>
            <a:off x="4719099" y="2661679"/>
            <a:ext cx="349227" cy="261689"/>
          </a:xfrm>
          <a:prstGeom prst="ellipse">
            <a:avLst/>
          </a:prstGeom>
          <a:solidFill>
            <a:schemeClr val="accent4">
              <a:lumMod val="20000"/>
              <a:lumOff val="80000"/>
              <a:alpha val="40000"/>
            </a:schemeClr>
          </a:solidFill>
          <a:ln w="19050">
            <a:solidFill>
              <a:srgbClr val="C00000"/>
            </a:solidFill>
            <a:prstDash val="sysDash"/>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ko-KR" altLang="en-US"/>
          </a:p>
        </p:txBody>
      </p:sp>
      <p:sp>
        <p:nvSpPr>
          <p:cNvPr id="19" name="Oval 18"/>
          <p:cNvSpPr/>
          <p:nvPr/>
        </p:nvSpPr>
        <p:spPr>
          <a:xfrm>
            <a:off x="2156437" y="2411698"/>
            <a:ext cx="349227" cy="261689"/>
          </a:xfrm>
          <a:prstGeom prst="ellipse">
            <a:avLst/>
          </a:prstGeom>
          <a:solidFill>
            <a:schemeClr val="accent4">
              <a:lumMod val="20000"/>
              <a:lumOff val="80000"/>
              <a:alpha val="40000"/>
            </a:schemeClr>
          </a:solidFill>
          <a:ln w="19050">
            <a:solidFill>
              <a:srgbClr val="C00000"/>
            </a:solidFill>
            <a:prstDash val="sysDash"/>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ko-KR" altLang="en-US"/>
          </a:p>
        </p:txBody>
      </p:sp>
      <p:cxnSp>
        <p:nvCxnSpPr>
          <p:cNvPr id="26" name="Straight Connector 25"/>
          <p:cNvCxnSpPr/>
          <p:nvPr/>
        </p:nvCxnSpPr>
        <p:spPr>
          <a:xfrm>
            <a:off x="856303" y="3807101"/>
            <a:ext cx="7087619" cy="0"/>
          </a:xfrm>
          <a:prstGeom prst="line">
            <a:avLst/>
          </a:prstGeom>
          <a:ln w="9525">
            <a:solidFill>
              <a:schemeClr val="bg1">
                <a:lumMod val="50000"/>
              </a:schemeClr>
            </a:solidFill>
            <a:prstDash val="dash"/>
          </a:ln>
          <a:effectLst/>
        </p:spPr>
        <p:style>
          <a:lnRef idx="2">
            <a:schemeClr val="accent1"/>
          </a:lnRef>
          <a:fillRef idx="0">
            <a:schemeClr val="accent1"/>
          </a:fillRef>
          <a:effectRef idx="1">
            <a:schemeClr val="accent1"/>
          </a:effectRef>
          <a:fontRef idx="minor">
            <a:schemeClr val="tx1"/>
          </a:fontRef>
        </p:style>
      </p:cxnSp>
      <p:pic>
        <p:nvPicPr>
          <p:cNvPr id="24" name="Picture 23"/>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3083545" y="3706003"/>
            <a:ext cx="206899" cy="202197"/>
          </a:xfrm>
          <a:prstGeom prst="rect">
            <a:avLst/>
          </a:prstGeom>
        </p:spPr>
      </p:pic>
      <p:sp>
        <p:nvSpPr>
          <p:cNvPr id="27" name="TextBox 26"/>
          <p:cNvSpPr txBox="1"/>
          <p:nvPr/>
        </p:nvSpPr>
        <p:spPr>
          <a:xfrm>
            <a:off x="5327285" y="1521768"/>
            <a:ext cx="2191634" cy="2015936"/>
          </a:xfrm>
          <a:prstGeom prst="rect">
            <a:avLst/>
          </a:prstGeom>
          <a:noFill/>
        </p:spPr>
        <p:txBody>
          <a:bodyPr wrap="square" lIns="0" tIns="0" rIns="0" bIns="0" rtlCol="0" anchor="ctr">
            <a:spAutoFit/>
          </a:bodyPr>
          <a:lstStyle/>
          <a:p>
            <a:pPr marL="177800" indent="-177800">
              <a:spcAft>
                <a:spcPts val="600"/>
              </a:spcAft>
              <a:buFont typeface="Arial" panose="020B0604020202020204" pitchFamily="34" charset="0"/>
              <a:buChar char="•"/>
            </a:pPr>
            <a:r>
              <a:rPr lang="en-US" altLang="ko-KR" sz="1100" b="0" dirty="0" smtClean="0">
                <a:solidFill>
                  <a:schemeClr val="tx1"/>
                </a:solidFill>
                <a:latin typeface="+mn-lt"/>
                <a:cs typeface="Arial" pitchFamily="34" charset="0"/>
              </a:rPr>
              <a:t>Reviewed all business processes at the business activity level</a:t>
            </a:r>
          </a:p>
          <a:p>
            <a:pPr marL="177800" indent="-177800">
              <a:spcAft>
                <a:spcPts val="600"/>
              </a:spcAft>
              <a:buFont typeface="Arial" panose="020B0604020202020204" pitchFamily="34" charset="0"/>
              <a:buChar char="•"/>
            </a:pPr>
            <a:r>
              <a:rPr lang="en-US" altLang="ko-KR" sz="1100" b="0" dirty="0" smtClean="0">
                <a:solidFill>
                  <a:schemeClr val="tx1"/>
                </a:solidFill>
                <a:latin typeface="+mn-lt"/>
                <a:cs typeface="Arial" pitchFamily="34" charset="0"/>
              </a:rPr>
              <a:t>Defined ‘</a:t>
            </a:r>
            <a:r>
              <a:rPr lang="en-US" altLang="ko-KR" sz="1100" b="0" dirty="0" err="1" smtClean="0">
                <a:solidFill>
                  <a:schemeClr val="tx1"/>
                </a:solidFill>
                <a:latin typeface="+mn-lt"/>
                <a:cs typeface="Arial" pitchFamily="34" charset="0"/>
              </a:rPr>
              <a:t>Responsibles</a:t>
            </a:r>
            <a:r>
              <a:rPr lang="en-US" altLang="ko-KR" sz="1100" b="0" dirty="0" smtClean="0">
                <a:solidFill>
                  <a:schemeClr val="tx1"/>
                </a:solidFill>
                <a:latin typeface="+mn-lt"/>
                <a:cs typeface="Arial" pitchFamily="34" charset="0"/>
              </a:rPr>
              <a:t>’ of activities to determine if integration is required</a:t>
            </a:r>
          </a:p>
          <a:p>
            <a:pPr marL="177800" indent="-177800">
              <a:spcAft>
                <a:spcPts val="600"/>
              </a:spcAft>
              <a:buFont typeface="Arial" panose="020B0604020202020204" pitchFamily="34" charset="0"/>
              <a:buChar char="•"/>
            </a:pPr>
            <a:r>
              <a:rPr lang="en-US" altLang="ko-KR" sz="1100" b="0" dirty="0" smtClean="0">
                <a:solidFill>
                  <a:schemeClr val="tx1"/>
                </a:solidFill>
                <a:latin typeface="+mn-lt"/>
                <a:cs typeface="Arial" pitchFamily="34" charset="0"/>
              </a:rPr>
              <a:t>For each activity marked system related, defined business services with source/target systems, type of data, details, and frequency</a:t>
            </a:r>
            <a:endParaRPr lang="ko-KR" altLang="en-US" sz="1100" b="0" dirty="0" smtClean="0">
              <a:solidFill>
                <a:schemeClr val="tx1"/>
              </a:solidFill>
              <a:latin typeface="+mn-lt"/>
              <a:cs typeface="Arial" pitchFamily="34" charset="0"/>
            </a:endParaRPr>
          </a:p>
        </p:txBody>
      </p:sp>
      <p:sp>
        <p:nvSpPr>
          <p:cNvPr id="28" name="TextBox 27"/>
          <p:cNvSpPr txBox="1"/>
          <p:nvPr/>
        </p:nvSpPr>
        <p:spPr>
          <a:xfrm>
            <a:off x="5327284" y="4245776"/>
            <a:ext cx="2191634" cy="1677382"/>
          </a:xfrm>
          <a:prstGeom prst="rect">
            <a:avLst/>
          </a:prstGeom>
          <a:noFill/>
        </p:spPr>
        <p:txBody>
          <a:bodyPr wrap="square" lIns="0" tIns="0" rIns="0" bIns="0" rtlCol="0" anchor="ctr">
            <a:spAutoFit/>
          </a:bodyPr>
          <a:lstStyle>
            <a:defPPr>
              <a:defRPr lang="fr-FR"/>
            </a:defPPr>
            <a:lvl1pPr marL="177800" indent="-177800">
              <a:spcAft>
                <a:spcPts val="600"/>
              </a:spcAft>
              <a:buFont typeface="Arial" panose="020B0604020202020204" pitchFamily="34" charset="0"/>
              <a:buChar char="•"/>
              <a:defRPr sz="1100" b="0">
                <a:solidFill>
                  <a:schemeClr val="tx1"/>
                </a:solidFill>
                <a:latin typeface="Arial" pitchFamily="34" charset="0"/>
                <a:cs typeface="Arial" pitchFamily="34" charset="0"/>
              </a:defRPr>
            </a:lvl1pPr>
          </a:lstStyle>
          <a:p>
            <a:r>
              <a:rPr lang="en-US" altLang="ko-KR" dirty="0" smtClean="0">
                <a:latin typeface="+mn-lt"/>
              </a:rPr>
              <a:t>Defined AXA Asia Target Architecture based on business initiatives and corporate strategies</a:t>
            </a:r>
          </a:p>
          <a:p>
            <a:r>
              <a:rPr lang="en-US" altLang="ko-KR" dirty="0" smtClean="0">
                <a:latin typeface="+mn-lt"/>
              </a:rPr>
              <a:t>Defined integration points from an architectural-point of-view</a:t>
            </a:r>
          </a:p>
          <a:p>
            <a:r>
              <a:rPr lang="en-US" altLang="ko-KR" dirty="0" smtClean="0">
                <a:latin typeface="+mn-lt"/>
              </a:rPr>
              <a:t>Defined business API, data APIs based on the nature of integration</a:t>
            </a:r>
            <a:endParaRPr lang="ko-KR" altLang="en-US" dirty="0">
              <a:latin typeface="+mn-lt"/>
            </a:endParaRPr>
          </a:p>
        </p:txBody>
      </p:sp>
      <p:sp>
        <p:nvSpPr>
          <p:cNvPr id="35" name="Pentagon 34"/>
          <p:cNvSpPr/>
          <p:nvPr/>
        </p:nvSpPr>
        <p:spPr>
          <a:xfrm>
            <a:off x="776288" y="1232452"/>
            <a:ext cx="7257836" cy="5149298"/>
          </a:xfrm>
          <a:prstGeom prst="homePlate">
            <a:avLst>
              <a:gd name="adj" fmla="val 8709"/>
            </a:avLst>
          </a:prstGeom>
          <a:no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ko-KR" altLang="en-US"/>
          </a:p>
        </p:txBody>
      </p:sp>
      <p:sp>
        <p:nvSpPr>
          <p:cNvPr id="33" name="TextBox 32"/>
          <p:cNvSpPr txBox="1"/>
          <p:nvPr/>
        </p:nvSpPr>
        <p:spPr>
          <a:xfrm>
            <a:off x="7508288" y="2997101"/>
            <a:ext cx="1620000" cy="1620000"/>
          </a:xfrm>
          <a:prstGeom prst="ellipse">
            <a:avLst/>
          </a:prstGeom>
          <a:solidFill>
            <a:schemeClr val="accent1">
              <a:lumMod val="20000"/>
              <a:lumOff val="80000"/>
            </a:schemeClr>
          </a:solidFill>
          <a:effectLst>
            <a:outerShdw blurRad="50800" dist="38100" dir="2700000" algn="tl" rotWithShape="0">
              <a:prstClr val="black">
                <a:alpha val="40000"/>
              </a:prstClr>
            </a:outerShdw>
          </a:effectLst>
        </p:spPr>
        <p:txBody>
          <a:bodyPr wrap="none" lIns="0" tIns="0" rIns="0" bIns="0" rtlCol="0" anchor="ctr">
            <a:noAutofit/>
          </a:bodyPr>
          <a:lstStyle/>
          <a:p>
            <a:pPr algn="ctr"/>
            <a:r>
              <a:rPr lang="en-US" altLang="ko-KR" sz="1200" i="1" dirty="0" smtClean="0">
                <a:solidFill>
                  <a:schemeClr val="tx1"/>
                </a:solidFill>
                <a:latin typeface="+mn-lt"/>
                <a:cs typeface="Arial" pitchFamily="34" charset="0"/>
              </a:rPr>
              <a:t>Achieve</a:t>
            </a:r>
            <a:br>
              <a:rPr lang="en-US" altLang="ko-KR" sz="1200" i="1" dirty="0" smtClean="0">
                <a:solidFill>
                  <a:schemeClr val="tx1"/>
                </a:solidFill>
                <a:latin typeface="+mn-lt"/>
                <a:cs typeface="Arial" pitchFamily="34" charset="0"/>
              </a:rPr>
            </a:br>
            <a:r>
              <a:rPr lang="en-US" altLang="ko-KR" sz="1200" i="1" dirty="0" smtClean="0">
                <a:solidFill>
                  <a:schemeClr val="tx1"/>
                </a:solidFill>
                <a:latin typeface="+mn-lt"/>
                <a:cs typeface="Arial" pitchFamily="34" charset="0"/>
              </a:rPr>
              <a:t>exclusiveness</a:t>
            </a:r>
            <a:r>
              <a:rPr lang="en-US" altLang="ko-KR" sz="1200" i="1" dirty="0">
                <a:solidFill>
                  <a:schemeClr val="tx1"/>
                </a:solidFill>
                <a:latin typeface="+mn-lt"/>
                <a:cs typeface="Arial" pitchFamily="34" charset="0"/>
              </a:rPr>
              <a:t> </a:t>
            </a:r>
            <a:r>
              <a:rPr lang="en-US" altLang="ko-KR" sz="1200" i="1" dirty="0" smtClean="0">
                <a:solidFill>
                  <a:schemeClr val="tx1"/>
                </a:solidFill>
                <a:latin typeface="+mn-lt"/>
                <a:cs typeface="Arial" pitchFamily="34" charset="0"/>
              </a:rPr>
              <a:t>&amp;</a:t>
            </a:r>
            <a:br>
              <a:rPr lang="en-US" altLang="ko-KR" sz="1200" i="1" dirty="0" smtClean="0">
                <a:solidFill>
                  <a:schemeClr val="tx1"/>
                </a:solidFill>
                <a:latin typeface="+mn-lt"/>
                <a:cs typeface="Arial" pitchFamily="34" charset="0"/>
              </a:rPr>
            </a:br>
            <a:r>
              <a:rPr lang="en-US" altLang="ko-KR" sz="1200" i="1" dirty="0" smtClean="0">
                <a:solidFill>
                  <a:schemeClr val="tx1"/>
                </a:solidFill>
                <a:latin typeface="+mn-lt"/>
                <a:cs typeface="Arial" pitchFamily="34" charset="0"/>
              </a:rPr>
              <a:t>exhaustiveness</a:t>
            </a:r>
            <a:br>
              <a:rPr lang="en-US" altLang="ko-KR" sz="1200" i="1" dirty="0" smtClean="0">
                <a:solidFill>
                  <a:schemeClr val="tx1"/>
                </a:solidFill>
                <a:latin typeface="+mn-lt"/>
                <a:cs typeface="Arial" pitchFamily="34" charset="0"/>
              </a:rPr>
            </a:br>
            <a:r>
              <a:rPr lang="en-US" altLang="ko-KR" sz="1200" i="1" dirty="0" smtClean="0">
                <a:solidFill>
                  <a:schemeClr val="tx1"/>
                </a:solidFill>
                <a:latin typeface="+mn-lt"/>
                <a:cs typeface="Arial" pitchFamily="34" charset="0"/>
              </a:rPr>
              <a:t>of service</a:t>
            </a:r>
            <a:br>
              <a:rPr lang="en-US" altLang="ko-KR" sz="1200" i="1" dirty="0" smtClean="0">
                <a:solidFill>
                  <a:schemeClr val="tx1"/>
                </a:solidFill>
                <a:latin typeface="+mn-lt"/>
                <a:cs typeface="Arial" pitchFamily="34" charset="0"/>
              </a:rPr>
            </a:br>
            <a:r>
              <a:rPr lang="en-US" altLang="ko-KR" sz="1200" i="1" dirty="0" smtClean="0">
                <a:solidFill>
                  <a:schemeClr val="tx1"/>
                </a:solidFill>
                <a:latin typeface="+mn-lt"/>
                <a:cs typeface="Arial" pitchFamily="34" charset="0"/>
              </a:rPr>
              <a:t>definitions</a:t>
            </a:r>
            <a:endParaRPr lang="ko-KR" altLang="en-US" sz="1200" i="1" dirty="0" smtClean="0">
              <a:solidFill>
                <a:schemeClr val="tx1"/>
              </a:solidFill>
              <a:latin typeface="+mn-lt"/>
              <a:cs typeface="Arial" pitchFamily="34" charset="0"/>
            </a:endParaRPr>
          </a:p>
        </p:txBody>
      </p:sp>
      <p:pic>
        <p:nvPicPr>
          <p:cNvPr id="4" name="Picture 3"/>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1286916" y="3959043"/>
            <a:ext cx="3781410" cy="2250844"/>
          </a:xfrm>
          <a:prstGeom prst="rect">
            <a:avLst/>
          </a:prstGeom>
        </p:spPr>
      </p:pic>
      <p:sp>
        <p:nvSpPr>
          <p:cNvPr id="17" name="Rounded Rectangle 16"/>
          <p:cNvSpPr/>
          <p:nvPr/>
        </p:nvSpPr>
        <p:spPr>
          <a:xfrm>
            <a:off x="1739806" y="4495645"/>
            <a:ext cx="1663794" cy="863755"/>
          </a:xfrm>
          <a:prstGeom prst="roundRect">
            <a:avLst>
              <a:gd name="adj" fmla="val 5318"/>
            </a:avLst>
          </a:prstGeom>
          <a:solidFill>
            <a:schemeClr val="accent4">
              <a:lumMod val="20000"/>
              <a:lumOff val="80000"/>
              <a:alpha val="40000"/>
            </a:schemeClr>
          </a:solidFill>
          <a:ln w="19050">
            <a:solidFill>
              <a:srgbClr val="C00000"/>
            </a:solidFill>
            <a:prstDash val="sysDash"/>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ko-KR" altLang="en-US"/>
          </a:p>
        </p:txBody>
      </p:sp>
    </p:spTree>
    <p:extLst>
      <p:ext uri="{BB962C8B-B14F-4D97-AF65-F5344CB8AC3E}">
        <p14:creationId xmlns:p14="http://schemas.microsoft.com/office/powerpoint/2010/main" val="33701164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 name="Rounded Rectangle 34"/>
          <p:cNvSpPr/>
          <p:nvPr/>
        </p:nvSpPr>
        <p:spPr bwMode="auto">
          <a:xfrm>
            <a:off x="1295401" y="1042942"/>
            <a:ext cx="813072" cy="5057693"/>
          </a:xfrm>
          <a:prstGeom prst="roundRect">
            <a:avLst>
              <a:gd name="adj" fmla="val 4987"/>
            </a:avLst>
          </a:prstGeom>
          <a:solidFill>
            <a:schemeClr val="bg1"/>
          </a:solidFill>
          <a:ln w="19050" cap="flat" cmpd="sng" algn="ctr">
            <a:solidFill>
              <a:schemeClr val="accent1"/>
            </a:solidFill>
            <a:prstDash val="solid"/>
            <a:round/>
            <a:headEnd type="none" w="med" len="med"/>
            <a:tailEnd type="none" w="med" len="med"/>
          </a:ln>
          <a:effectLst/>
        </p:spPr>
        <p:txBody>
          <a:bodyPr vert="horz" wrap="none" lIns="46800" tIns="46800" rIns="46800" bIns="46800" numCol="1" rtlCol="0" anchor="t" anchorCtr="0" compatLnSpc="1">
            <a:prstTxWarp prst="textNoShape">
              <a:avLst/>
            </a:prstTxWarp>
          </a:bodyPr>
          <a:lstStyle/>
          <a:p>
            <a:pPr algn="ctr" eaLnBrk="0" hangingPunct="0"/>
            <a:r>
              <a:rPr lang="en-US" altLang="ko-KR" sz="800" i="1" dirty="0">
                <a:solidFill>
                  <a:srgbClr val="103184"/>
                </a:solidFill>
                <a:latin typeface="+mn-lt"/>
                <a:ea typeface="ＭＳ Ｐゴシック" pitchFamily="-64" charset="-128"/>
              </a:rPr>
              <a:t>ATS - DC</a:t>
            </a:r>
          </a:p>
        </p:txBody>
      </p:sp>
      <p:sp>
        <p:nvSpPr>
          <p:cNvPr id="53" name="Rounded Rectangle 52"/>
          <p:cNvSpPr/>
          <p:nvPr/>
        </p:nvSpPr>
        <p:spPr bwMode="auto">
          <a:xfrm>
            <a:off x="1295401" y="819750"/>
            <a:ext cx="813072" cy="198000"/>
          </a:xfrm>
          <a:prstGeom prst="roundRect">
            <a:avLst>
              <a:gd name="adj" fmla="val 8148"/>
            </a:avLst>
          </a:prstGeom>
          <a:solidFill>
            <a:srgbClr val="4B91CD">
              <a:lumMod val="50000"/>
            </a:srgbClr>
          </a:solidFill>
          <a:ln w="9525" cap="flat" cmpd="sng" algn="ctr">
            <a:noFill/>
            <a:prstDash val="solid"/>
            <a:round/>
            <a:headEnd type="none" w="med" len="med"/>
            <a:tailEnd type="none" w="med" len="med"/>
          </a:ln>
          <a:effectLst/>
          <a:extLst/>
        </p:spPr>
        <p:txBody>
          <a:bodyPr vert="horz" wrap="square" lIns="0" tIns="0" rIns="0" bIns="0" numCol="1" rtlCol="0" anchor="ctr" anchorCtr="0" compatLnSpc="1">
            <a:prstTxWarp prst="textNoShape">
              <a:avLst/>
            </a:prstTxWarp>
          </a:bodyPr>
          <a:lstStyle/>
          <a:p>
            <a:pPr algn="ctr" fontAlgn="auto">
              <a:spcBef>
                <a:spcPts val="0"/>
              </a:spcBef>
              <a:spcAft>
                <a:spcPts val="0"/>
              </a:spcAft>
            </a:pPr>
            <a:r>
              <a:rPr lang="en-US" sz="600" i="1" kern="0" dirty="0">
                <a:solidFill>
                  <a:srgbClr val="4B91CD">
                    <a:lumMod val="20000"/>
                    <a:lumOff val="80000"/>
                  </a:srgbClr>
                </a:solidFill>
                <a:latin typeface="+mn-lt"/>
                <a:cs typeface="Arial" panose="020B0604020202020204" pitchFamily="34" charset="0"/>
              </a:rPr>
              <a:t>Infrastructure</a:t>
            </a:r>
          </a:p>
        </p:txBody>
      </p:sp>
      <p:sp>
        <p:nvSpPr>
          <p:cNvPr id="3" name="Title 2"/>
          <p:cNvSpPr>
            <a:spLocks noGrp="1"/>
          </p:cNvSpPr>
          <p:nvPr>
            <p:ph type="title"/>
          </p:nvPr>
        </p:nvSpPr>
        <p:spPr/>
        <p:txBody>
          <a:bodyPr/>
          <a:lstStyle/>
          <a:p>
            <a:r>
              <a:rPr lang="en-US" altLang="ko-KR" dirty="0"/>
              <a:t>Health Claims – Overall Architecture: Including Infrastructure &amp; Security</a:t>
            </a:r>
          </a:p>
        </p:txBody>
      </p:sp>
      <p:sp>
        <p:nvSpPr>
          <p:cNvPr id="4" name="Slide Number Placeholder 3"/>
          <p:cNvSpPr>
            <a:spLocks noGrp="1"/>
          </p:cNvSpPr>
          <p:nvPr>
            <p:ph type="sldNum" sz="quarter" idx="4"/>
          </p:nvPr>
        </p:nvSpPr>
        <p:spPr/>
        <p:txBody>
          <a:bodyPr/>
          <a:lstStyle/>
          <a:p>
            <a:fld id="{3801209A-EBCB-4229-9A21-B7869465F47A}" type="slidenum">
              <a:rPr lang="fr-FR" smtClean="0">
                <a:latin typeface="+mj-lt"/>
              </a:rPr>
              <a:pPr/>
              <a:t>6</a:t>
            </a:fld>
            <a:endParaRPr lang="fr-FR" dirty="0">
              <a:latin typeface="+mj-lt"/>
            </a:endParaRPr>
          </a:p>
        </p:txBody>
      </p:sp>
      <p:grpSp>
        <p:nvGrpSpPr>
          <p:cNvPr id="17" name="Group 16"/>
          <p:cNvGrpSpPr/>
          <p:nvPr/>
        </p:nvGrpSpPr>
        <p:grpSpPr>
          <a:xfrm>
            <a:off x="2160090" y="5660453"/>
            <a:ext cx="6960472" cy="440516"/>
            <a:chOff x="2160090" y="5562600"/>
            <a:chExt cx="6960472" cy="819149"/>
          </a:xfrm>
        </p:grpSpPr>
        <p:grpSp>
          <p:nvGrpSpPr>
            <p:cNvPr id="10" name="Group 9"/>
            <p:cNvGrpSpPr/>
            <p:nvPr/>
          </p:nvGrpSpPr>
          <p:grpSpPr>
            <a:xfrm>
              <a:off x="2160090" y="5562600"/>
              <a:ext cx="4615694" cy="819149"/>
              <a:chOff x="2160090" y="5562600"/>
              <a:chExt cx="4615694" cy="819149"/>
            </a:xfrm>
          </p:grpSpPr>
          <p:sp>
            <p:nvSpPr>
              <p:cNvPr id="314" name="Rounded Rectangle 313"/>
              <p:cNvSpPr/>
              <p:nvPr/>
            </p:nvSpPr>
            <p:spPr bwMode="auto">
              <a:xfrm>
                <a:off x="2160090" y="5562600"/>
                <a:ext cx="4615694" cy="819149"/>
              </a:xfrm>
              <a:prstGeom prst="roundRect">
                <a:avLst>
                  <a:gd name="adj" fmla="val 4987"/>
                </a:avLst>
              </a:prstGeom>
              <a:solidFill>
                <a:schemeClr val="bg1"/>
              </a:solidFill>
              <a:ln w="19050" cap="flat" cmpd="sng" algn="ctr">
                <a:solidFill>
                  <a:schemeClr val="accent1"/>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defTabSz="912813" fontAlgn="auto">
                  <a:spcBef>
                    <a:spcPts val="0"/>
                  </a:spcBef>
                  <a:spcAft>
                    <a:spcPts val="0"/>
                  </a:spcAft>
                  <a:defRPr/>
                </a:pPr>
                <a:endParaRPr lang="en-US" sz="700" i="1" kern="0" dirty="0" smtClean="0">
                  <a:solidFill>
                    <a:srgbClr val="103184"/>
                  </a:solidFill>
                  <a:latin typeface="+mn-lt"/>
                  <a:ea typeface="MS PGothic" pitchFamily="34" charset="-128"/>
                  <a:cs typeface="Arial" panose="020B0604020202020204" pitchFamily="34" charset="0"/>
                </a:endParaRPr>
              </a:p>
            </p:txBody>
          </p:sp>
          <p:grpSp>
            <p:nvGrpSpPr>
              <p:cNvPr id="9" name="Group 8"/>
              <p:cNvGrpSpPr/>
              <p:nvPr/>
            </p:nvGrpSpPr>
            <p:grpSpPr>
              <a:xfrm>
                <a:off x="2210474" y="5647477"/>
                <a:ext cx="4514926" cy="649390"/>
                <a:chOff x="2210474" y="5647477"/>
                <a:chExt cx="4514926" cy="649390"/>
              </a:xfrm>
            </p:grpSpPr>
            <p:sp>
              <p:nvSpPr>
                <p:cNvPr id="315" name="Rounded Rectangle 314"/>
                <p:cNvSpPr/>
                <p:nvPr/>
              </p:nvSpPr>
              <p:spPr bwMode="auto">
                <a:xfrm>
                  <a:off x="2210474" y="5647477"/>
                  <a:ext cx="599213" cy="649390"/>
                </a:xfrm>
                <a:prstGeom prst="roundRect">
                  <a:avLst>
                    <a:gd name="adj" fmla="val 4987"/>
                  </a:avLst>
                </a:prstGeom>
                <a:solidFill>
                  <a:srgbClr val="91C8EB">
                    <a:lumMod val="20000"/>
                    <a:lumOff val="80000"/>
                  </a:srgbClr>
                </a:solidFill>
                <a:ln w="12700" cap="flat" cmpd="sng" algn="ctr">
                  <a:solidFill>
                    <a:srgbClr val="4C5A87">
                      <a:lumMod val="75000"/>
                    </a:srgb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defTabSz="912813" fontAlgn="auto">
                    <a:spcBef>
                      <a:spcPts val="0"/>
                    </a:spcBef>
                    <a:spcAft>
                      <a:spcPts val="0"/>
                    </a:spcAft>
                    <a:defRPr/>
                  </a:pPr>
                  <a:r>
                    <a:rPr lang="en-US" sz="700" i="1" kern="0" dirty="0" smtClean="0">
                      <a:solidFill>
                        <a:srgbClr val="103184"/>
                      </a:solidFill>
                      <a:latin typeface="+mn-lt"/>
                      <a:ea typeface="MS PGothic" pitchFamily="34" charset="-128"/>
                      <a:cs typeface="Arial" panose="020B0604020202020204" pitchFamily="34" charset="0"/>
                    </a:rPr>
                    <a:t>CMDB</a:t>
                  </a:r>
                  <a:endParaRPr lang="en-US" sz="700" b="0" i="1" kern="0" dirty="0" smtClean="0">
                    <a:solidFill>
                      <a:srgbClr val="103184"/>
                    </a:solidFill>
                    <a:latin typeface="+mn-lt"/>
                    <a:ea typeface="MS PGothic" pitchFamily="34" charset="-128"/>
                    <a:cs typeface="Arial" panose="020B0604020202020204" pitchFamily="34" charset="0"/>
                  </a:endParaRPr>
                </a:p>
              </p:txBody>
            </p:sp>
            <p:sp>
              <p:nvSpPr>
                <p:cNvPr id="316" name="Rounded Rectangle 315"/>
                <p:cNvSpPr/>
                <p:nvPr/>
              </p:nvSpPr>
              <p:spPr bwMode="auto">
                <a:xfrm>
                  <a:off x="2863093" y="5647477"/>
                  <a:ext cx="599213" cy="649390"/>
                </a:xfrm>
                <a:prstGeom prst="roundRect">
                  <a:avLst>
                    <a:gd name="adj" fmla="val 4987"/>
                  </a:avLst>
                </a:prstGeom>
                <a:solidFill>
                  <a:srgbClr val="91C8EB">
                    <a:lumMod val="20000"/>
                    <a:lumOff val="80000"/>
                  </a:srgbClr>
                </a:solidFill>
                <a:ln w="12700" cap="flat" cmpd="sng" algn="ctr">
                  <a:solidFill>
                    <a:srgbClr val="4C5A87">
                      <a:lumMod val="75000"/>
                    </a:srgb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defTabSz="912813" fontAlgn="auto">
                    <a:spcBef>
                      <a:spcPts val="0"/>
                    </a:spcBef>
                    <a:spcAft>
                      <a:spcPts val="0"/>
                    </a:spcAft>
                    <a:defRPr/>
                  </a:pPr>
                  <a:r>
                    <a:rPr lang="en-US" sz="700" i="1" kern="0" dirty="0" smtClean="0">
                      <a:solidFill>
                        <a:srgbClr val="103184"/>
                      </a:solidFill>
                      <a:latin typeface="+mn-lt"/>
                      <a:ea typeface="MS PGothic" pitchFamily="34" charset="-128"/>
                      <a:cs typeface="Arial" panose="020B0604020202020204" pitchFamily="34" charset="0"/>
                    </a:rPr>
                    <a:t>Server </a:t>
                  </a:r>
                </a:p>
                <a:p>
                  <a:pPr algn="ctr" defTabSz="912813" fontAlgn="auto">
                    <a:spcBef>
                      <a:spcPts val="0"/>
                    </a:spcBef>
                    <a:spcAft>
                      <a:spcPts val="0"/>
                    </a:spcAft>
                    <a:defRPr/>
                  </a:pPr>
                  <a:r>
                    <a:rPr lang="en-US" sz="700" i="1" kern="0" dirty="0" smtClean="0">
                      <a:solidFill>
                        <a:srgbClr val="103184"/>
                      </a:solidFill>
                      <a:latin typeface="+mn-lt"/>
                      <a:ea typeface="MS PGothic" pitchFamily="34" charset="-128"/>
                      <a:cs typeface="Arial" panose="020B0604020202020204" pitchFamily="34" charset="0"/>
                    </a:rPr>
                    <a:t>Management</a:t>
                  </a:r>
                  <a:endParaRPr lang="en-US" sz="700" b="0" i="1" kern="0" dirty="0" smtClean="0">
                    <a:solidFill>
                      <a:srgbClr val="103184"/>
                    </a:solidFill>
                    <a:latin typeface="+mn-lt"/>
                    <a:ea typeface="MS PGothic" pitchFamily="34" charset="-128"/>
                    <a:cs typeface="Arial" panose="020B0604020202020204" pitchFamily="34" charset="0"/>
                  </a:endParaRPr>
                </a:p>
              </p:txBody>
            </p:sp>
            <p:sp>
              <p:nvSpPr>
                <p:cNvPr id="317" name="Rounded Rectangle 316"/>
                <p:cNvSpPr/>
                <p:nvPr/>
              </p:nvSpPr>
              <p:spPr bwMode="auto">
                <a:xfrm>
                  <a:off x="3515712" y="5647477"/>
                  <a:ext cx="599213" cy="649390"/>
                </a:xfrm>
                <a:prstGeom prst="roundRect">
                  <a:avLst>
                    <a:gd name="adj" fmla="val 4987"/>
                  </a:avLst>
                </a:prstGeom>
                <a:solidFill>
                  <a:srgbClr val="91C8EB">
                    <a:lumMod val="20000"/>
                    <a:lumOff val="80000"/>
                  </a:srgbClr>
                </a:solidFill>
                <a:ln w="12700" cap="flat" cmpd="sng" algn="ctr">
                  <a:solidFill>
                    <a:srgbClr val="4C5A87">
                      <a:lumMod val="75000"/>
                    </a:srgb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defTabSz="912813" fontAlgn="auto">
                    <a:spcBef>
                      <a:spcPts val="0"/>
                    </a:spcBef>
                    <a:spcAft>
                      <a:spcPts val="0"/>
                    </a:spcAft>
                  </a:pPr>
                  <a:r>
                    <a:rPr lang="en-US" sz="700" i="1" kern="0" dirty="0">
                      <a:solidFill>
                        <a:srgbClr val="103184"/>
                      </a:solidFill>
                      <a:latin typeface="+mn-lt"/>
                      <a:ea typeface="MS PGothic" pitchFamily="34" charset="-128"/>
                      <a:cs typeface="Arial" panose="020B0604020202020204" pitchFamily="34" charset="0"/>
                    </a:rPr>
                    <a:t>Storage</a:t>
                  </a:r>
                </a:p>
                <a:p>
                  <a:pPr algn="ctr" defTabSz="912813" fontAlgn="auto">
                    <a:spcBef>
                      <a:spcPts val="0"/>
                    </a:spcBef>
                    <a:spcAft>
                      <a:spcPts val="0"/>
                    </a:spcAft>
                  </a:pPr>
                  <a:r>
                    <a:rPr lang="en-US" sz="700" i="1" kern="0" dirty="0">
                      <a:solidFill>
                        <a:srgbClr val="103184"/>
                      </a:solidFill>
                      <a:latin typeface="+mn-lt"/>
                      <a:ea typeface="MS PGothic" pitchFamily="34" charset="-128"/>
                      <a:cs typeface="Arial" panose="020B0604020202020204" pitchFamily="34" charset="0"/>
                    </a:rPr>
                    <a:t>Management</a:t>
                  </a:r>
                </a:p>
              </p:txBody>
            </p:sp>
            <p:sp>
              <p:nvSpPr>
                <p:cNvPr id="318" name="Rounded Rectangle 317"/>
                <p:cNvSpPr/>
                <p:nvPr/>
              </p:nvSpPr>
              <p:spPr bwMode="auto">
                <a:xfrm>
                  <a:off x="4168331" y="5647477"/>
                  <a:ext cx="599213" cy="649390"/>
                </a:xfrm>
                <a:prstGeom prst="roundRect">
                  <a:avLst>
                    <a:gd name="adj" fmla="val 4987"/>
                  </a:avLst>
                </a:prstGeom>
                <a:solidFill>
                  <a:srgbClr val="91C8EB">
                    <a:lumMod val="20000"/>
                    <a:lumOff val="80000"/>
                  </a:srgbClr>
                </a:solidFill>
                <a:ln w="12700" cap="flat" cmpd="sng" algn="ctr">
                  <a:solidFill>
                    <a:srgbClr val="4C5A87">
                      <a:lumMod val="75000"/>
                    </a:srgb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defTabSz="912813" fontAlgn="auto">
                    <a:spcBef>
                      <a:spcPts val="0"/>
                    </a:spcBef>
                    <a:spcAft>
                      <a:spcPts val="0"/>
                    </a:spcAft>
                  </a:pPr>
                  <a:r>
                    <a:rPr lang="en-US" sz="700" i="1" kern="0" dirty="0">
                      <a:solidFill>
                        <a:srgbClr val="103184"/>
                      </a:solidFill>
                      <a:latin typeface="+mn-lt"/>
                      <a:ea typeface="MS PGothic" pitchFamily="34" charset="-128"/>
                      <a:cs typeface="Arial" panose="020B0604020202020204" pitchFamily="34" charset="0"/>
                    </a:rPr>
                    <a:t>Network </a:t>
                  </a:r>
                </a:p>
                <a:p>
                  <a:pPr algn="ctr" defTabSz="912813" fontAlgn="auto">
                    <a:spcBef>
                      <a:spcPts val="0"/>
                    </a:spcBef>
                    <a:spcAft>
                      <a:spcPts val="0"/>
                    </a:spcAft>
                  </a:pPr>
                  <a:r>
                    <a:rPr lang="en-US" sz="700" i="1" kern="0" dirty="0">
                      <a:solidFill>
                        <a:srgbClr val="103184"/>
                      </a:solidFill>
                      <a:latin typeface="+mn-lt"/>
                      <a:ea typeface="MS PGothic" pitchFamily="34" charset="-128"/>
                      <a:cs typeface="Arial" panose="020B0604020202020204" pitchFamily="34" charset="0"/>
                    </a:rPr>
                    <a:t>Management</a:t>
                  </a:r>
                </a:p>
              </p:txBody>
            </p:sp>
            <p:sp>
              <p:nvSpPr>
                <p:cNvPr id="319" name="Rounded Rectangle 318"/>
                <p:cNvSpPr/>
                <p:nvPr/>
              </p:nvSpPr>
              <p:spPr bwMode="auto">
                <a:xfrm>
                  <a:off x="4820950" y="5647477"/>
                  <a:ext cx="599213" cy="649390"/>
                </a:xfrm>
                <a:prstGeom prst="roundRect">
                  <a:avLst>
                    <a:gd name="adj" fmla="val 4987"/>
                  </a:avLst>
                </a:prstGeom>
                <a:solidFill>
                  <a:srgbClr val="91C8EB">
                    <a:lumMod val="20000"/>
                    <a:lumOff val="80000"/>
                  </a:srgbClr>
                </a:solidFill>
                <a:ln w="12700" cap="flat" cmpd="sng" algn="ctr">
                  <a:solidFill>
                    <a:srgbClr val="4C5A87">
                      <a:lumMod val="75000"/>
                    </a:srgb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defTabSz="912813" fontAlgn="auto">
                    <a:spcBef>
                      <a:spcPts val="0"/>
                    </a:spcBef>
                    <a:spcAft>
                      <a:spcPts val="0"/>
                    </a:spcAft>
                  </a:pPr>
                  <a:r>
                    <a:rPr lang="en-US" sz="700" i="1" kern="0" dirty="0">
                      <a:solidFill>
                        <a:srgbClr val="103184"/>
                      </a:solidFill>
                      <a:latin typeface="+mn-lt"/>
                      <a:ea typeface="MS PGothic" pitchFamily="34" charset="-128"/>
                      <a:cs typeface="Arial" panose="020B0604020202020204" pitchFamily="34" charset="0"/>
                    </a:rPr>
                    <a:t>Device</a:t>
                  </a:r>
                </a:p>
                <a:p>
                  <a:pPr algn="ctr" defTabSz="912813" fontAlgn="auto">
                    <a:spcBef>
                      <a:spcPts val="0"/>
                    </a:spcBef>
                    <a:spcAft>
                      <a:spcPts val="0"/>
                    </a:spcAft>
                  </a:pPr>
                  <a:r>
                    <a:rPr lang="en-US" sz="700" i="1" kern="0" dirty="0">
                      <a:solidFill>
                        <a:srgbClr val="103184"/>
                      </a:solidFill>
                      <a:latin typeface="+mn-lt"/>
                      <a:ea typeface="MS PGothic" pitchFamily="34" charset="-128"/>
                      <a:cs typeface="Arial" panose="020B0604020202020204" pitchFamily="34" charset="0"/>
                    </a:rPr>
                    <a:t>Management</a:t>
                  </a:r>
                </a:p>
              </p:txBody>
            </p:sp>
            <p:sp>
              <p:nvSpPr>
                <p:cNvPr id="320" name="Rounded Rectangle 319"/>
                <p:cNvSpPr/>
                <p:nvPr/>
              </p:nvSpPr>
              <p:spPr bwMode="auto">
                <a:xfrm>
                  <a:off x="5473569" y="5647477"/>
                  <a:ext cx="599213" cy="649390"/>
                </a:xfrm>
                <a:prstGeom prst="roundRect">
                  <a:avLst>
                    <a:gd name="adj" fmla="val 4987"/>
                  </a:avLst>
                </a:prstGeom>
                <a:solidFill>
                  <a:srgbClr val="91C8EB">
                    <a:lumMod val="20000"/>
                    <a:lumOff val="80000"/>
                  </a:srgbClr>
                </a:solidFill>
                <a:ln w="12700" cap="flat" cmpd="sng" algn="ctr">
                  <a:solidFill>
                    <a:srgbClr val="4C5A87">
                      <a:lumMod val="75000"/>
                    </a:srgb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defTabSz="912813" fontAlgn="auto">
                    <a:spcBef>
                      <a:spcPts val="0"/>
                    </a:spcBef>
                    <a:spcAft>
                      <a:spcPts val="0"/>
                    </a:spcAft>
                  </a:pPr>
                  <a:r>
                    <a:rPr lang="en-US" sz="700" i="1" kern="0" dirty="0">
                      <a:solidFill>
                        <a:srgbClr val="103184"/>
                      </a:solidFill>
                      <a:latin typeface="+mn-lt"/>
                      <a:ea typeface="MS PGothic" pitchFamily="34" charset="-128"/>
                      <a:cs typeface="Arial" panose="020B0604020202020204" pitchFamily="34" charset="0"/>
                    </a:rPr>
                    <a:t>Infra</a:t>
                  </a:r>
                  <a:br>
                    <a:rPr lang="en-US" sz="700" i="1" kern="0" dirty="0">
                      <a:solidFill>
                        <a:srgbClr val="103184"/>
                      </a:solidFill>
                      <a:latin typeface="+mn-lt"/>
                      <a:ea typeface="MS PGothic" pitchFamily="34" charset="-128"/>
                      <a:cs typeface="Arial" panose="020B0604020202020204" pitchFamily="34" charset="0"/>
                    </a:rPr>
                  </a:br>
                  <a:r>
                    <a:rPr lang="en-US" sz="700" i="1" kern="0" dirty="0">
                      <a:solidFill>
                        <a:srgbClr val="103184"/>
                      </a:solidFill>
                      <a:latin typeface="+mn-lt"/>
                      <a:ea typeface="MS PGothic" pitchFamily="34" charset="-128"/>
                      <a:cs typeface="Arial" panose="020B0604020202020204" pitchFamily="34" charset="0"/>
                    </a:rPr>
                    <a:t>Application</a:t>
                  </a:r>
                </a:p>
                <a:p>
                  <a:pPr algn="ctr" defTabSz="912813" fontAlgn="auto">
                    <a:spcBef>
                      <a:spcPts val="0"/>
                    </a:spcBef>
                    <a:spcAft>
                      <a:spcPts val="0"/>
                    </a:spcAft>
                  </a:pPr>
                  <a:r>
                    <a:rPr lang="en-US" sz="700" i="1" kern="0" dirty="0">
                      <a:solidFill>
                        <a:srgbClr val="103184"/>
                      </a:solidFill>
                      <a:latin typeface="+mn-lt"/>
                      <a:ea typeface="MS PGothic" pitchFamily="34" charset="-128"/>
                      <a:cs typeface="Arial" panose="020B0604020202020204" pitchFamily="34" charset="0"/>
                    </a:rPr>
                    <a:t>Management</a:t>
                  </a:r>
                </a:p>
              </p:txBody>
            </p:sp>
            <p:sp>
              <p:nvSpPr>
                <p:cNvPr id="322" name="Rounded Rectangle 321"/>
                <p:cNvSpPr/>
                <p:nvPr/>
              </p:nvSpPr>
              <p:spPr bwMode="auto">
                <a:xfrm>
                  <a:off x="6126187" y="5647477"/>
                  <a:ext cx="599213" cy="649390"/>
                </a:xfrm>
                <a:prstGeom prst="roundRect">
                  <a:avLst>
                    <a:gd name="adj" fmla="val 4987"/>
                  </a:avLst>
                </a:prstGeom>
                <a:solidFill>
                  <a:srgbClr val="91C8EB">
                    <a:lumMod val="20000"/>
                    <a:lumOff val="80000"/>
                  </a:srgbClr>
                </a:solidFill>
                <a:ln w="12700" cap="flat" cmpd="sng" algn="ctr">
                  <a:solidFill>
                    <a:srgbClr val="4C5A87">
                      <a:lumMod val="75000"/>
                    </a:srgb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defTabSz="912813" fontAlgn="auto">
                    <a:spcBef>
                      <a:spcPts val="0"/>
                    </a:spcBef>
                    <a:spcAft>
                      <a:spcPts val="0"/>
                    </a:spcAft>
                  </a:pPr>
                  <a:r>
                    <a:rPr lang="en-US" sz="700" i="1" kern="0" dirty="0">
                      <a:solidFill>
                        <a:srgbClr val="103184"/>
                      </a:solidFill>
                      <a:latin typeface="+mn-lt"/>
                      <a:ea typeface="MS PGothic" pitchFamily="34" charset="-128"/>
                      <a:cs typeface="Arial" panose="020B0604020202020204" pitchFamily="34" charset="0"/>
                    </a:rPr>
                    <a:t>RWAN</a:t>
                  </a:r>
                </a:p>
                <a:p>
                  <a:pPr algn="ctr" defTabSz="912813" fontAlgn="auto">
                    <a:spcBef>
                      <a:spcPts val="0"/>
                    </a:spcBef>
                    <a:spcAft>
                      <a:spcPts val="0"/>
                    </a:spcAft>
                  </a:pPr>
                  <a:r>
                    <a:rPr lang="en-US" sz="700" i="1" kern="0" dirty="0">
                      <a:solidFill>
                        <a:srgbClr val="103184"/>
                      </a:solidFill>
                      <a:latin typeface="+mn-lt"/>
                      <a:ea typeface="MS PGothic" pitchFamily="34" charset="-128"/>
                      <a:cs typeface="Arial" panose="020B0604020202020204" pitchFamily="34" charset="0"/>
                    </a:rPr>
                    <a:t>Gateway</a:t>
                  </a:r>
                </a:p>
              </p:txBody>
            </p:sp>
          </p:grpSp>
        </p:grpSp>
        <p:grpSp>
          <p:nvGrpSpPr>
            <p:cNvPr id="11" name="Group 10"/>
            <p:cNvGrpSpPr/>
            <p:nvPr/>
          </p:nvGrpSpPr>
          <p:grpSpPr>
            <a:xfrm>
              <a:off x="7016750" y="5562600"/>
              <a:ext cx="2103812" cy="819149"/>
              <a:chOff x="7016750" y="5562600"/>
              <a:chExt cx="2103812" cy="819149"/>
            </a:xfrm>
          </p:grpSpPr>
          <p:sp>
            <p:nvSpPr>
              <p:cNvPr id="321" name="Rounded Rectangle 320"/>
              <p:cNvSpPr/>
              <p:nvPr/>
            </p:nvSpPr>
            <p:spPr bwMode="auto">
              <a:xfrm>
                <a:off x="7016750" y="5562600"/>
                <a:ext cx="2103812" cy="819149"/>
              </a:xfrm>
              <a:prstGeom prst="roundRect">
                <a:avLst>
                  <a:gd name="adj" fmla="val 4987"/>
                </a:avLst>
              </a:prstGeom>
              <a:solidFill>
                <a:schemeClr val="bg1"/>
              </a:solidFill>
              <a:ln w="19050" cap="flat" cmpd="sng" algn="ctr">
                <a:solidFill>
                  <a:schemeClr val="accent1"/>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defTabSz="912813" fontAlgn="auto">
                  <a:spcBef>
                    <a:spcPts val="0"/>
                  </a:spcBef>
                  <a:spcAft>
                    <a:spcPts val="0"/>
                  </a:spcAft>
                  <a:defRPr/>
                </a:pPr>
                <a:endParaRPr lang="en-US" sz="700" i="1" kern="0" dirty="0" smtClean="0">
                  <a:solidFill>
                    <a:srgbClr val="103184"/>
                  </a:solidFill>
                  <a:latin typeface="+mn-lt"/>
                  <a:ea typeface="MS PGothic" pitchFamily="34" charset="-128"/>
                  <a:cs typeface="Arial" panose="020B0604020202020204" pitchFamily="34" charset="0"/>
                </a:endParaRPr>
              </a:p>
            </p:txBody>
          </p:sp>
          <p:grpSp>
            <p:nvGrpSpPr>
              <p:cNvPr id="8" name="Group 7"/>
              <p:cNvGrpSpPr/>
              <p:nvPr/>
            </p:nvGrpSpPr>
            <p:grpSpPr>
              <a:xfrm>
                <a:off x="7068759" y="5647477"/>
                <a:ext cx="1999794" cy="649390"/>
                <a:chOff x="7051001" y="5647477"/>
                <a:chExt cx="1999794" cy="649390"/>
              </a:xfrm>
            </p:grpSpPr>
            <p:sp>
              <p:nvSpPr>
                <p:cNvPr id="323" name="Rounded Rectangle 322"/>
                <p:cNvSpPr/>
                <p:nvPr/>
              </p:nvSpPr>
              <p:spPr bwMode="auto">
                <a:xfrm>
                  <a:off x="7051001" y="5647477"/>
                  <a:ext cx="599213" cy="649390"/>
                </a:xfrm>
                <a:prstGeom prst="roundRect">
                  <a:avLst>
                    <a:gd name="adj" fmla="val 4987"/>
                  </a:avLst>
                </a:prstGeom>
                <a:solidFill>
                  <a:srgbClr val="91C8EB">
                    <a:lumMod val="20000"/>
                    <a:lumOff val="80000"/>
                  </a:srgbClr>
                </a:solidFill>
                <a:ln w="12700" cap="flat" cmpd="sng" algn="ctr">
                  <a:solidFill>
                    <a:srgbClr val="4C5A87">
                      <a:lumMod val="75000"/>
                    </a:srgb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defTabSz="912813" fontAlgn="auto">
                    <a:spcBef>
                      <a:spcPts val="0"/>
                    </a:spcBef>
                    <a:spcAft>
                      <a:spcPts val="0"/>
                    </a:spcAft>
                  </a:pPr>
                  <a:r>
                    <a:rPr lang="en-US" sz="700" i="1" kern="0" dirty="0">
                      <a:solidFill>
                        <a:srgbClr val="103184"/>
                      </a:solidFill>
                      <a:latin typeface="+mn-lt"/>
                      <a:ea typeface="MS PGothic" pitchFamily="34" charset="-128"/>
                      <a:cs typeface="Arial" panose="020B0604020202020204" pitchFamily="34" charset="0"/>
                    </a:rPr>
                    <a:t>RWAN</a:t>
                  </a:r>
                </a:p>
                <a:p>
                  <a:pPr algn="ctr" defTabSz="912813" fontAlgn="auto">
                    <a:spcBef>
                      <a:spcPts val="0"/>
                    </a:spcBef>
                    <a:spcAft>
                      <a:spcPts val="0"/>
                    </a:spcAft>
                  </a:pPr>
                  <a:r>
                    <a:rPr lang="en-US" sz="700" i="1" kern="0" dirty="0">
                      <a:solidFill>
                        <a:srgbClr val="103184"/>
                      </a:solidFill>
                      <a:latin typeface="+mn-lt"/>
                      <a:ea typeface="MS PGothic" pitchFamily="34" charset="-128"/>
                      <a:cs typeface="Arial" panose="020B0604020202020204" pitchFamily="34" charset="0"/>
                    </a:rPr>
                    <a:t>Gateway</a:t>
                  </a:r>
                </a:p>
              </p:txBody>
            </p:sp>
            <p:sp>
              <p:nvSpPr>
                <p:cNvPr id="324" name="Rounded Rectangle 323"/>
                <p:cNvSpPr/>
                <p:nvPr/>
              </p:nvSpPr>
              <p:spPr bwMode="auto">
                <a:xfrm>
                  <a:off x="7703339" y="5647477"/>
                  <a:ext cx="1347456" cy="649390"/>
                </a:xfrm>
                <a:prstGeom prst="roundRect">
                  <a:avLst>
                    <a:gd name="adj" fmla="val 4987"/>
                  </a:avLst>
                </a:prstGeom>
                <a:solidFill>
                  <a:srgbClr val="91C8EB">
                    <a:lumMod val="20000"/>
                    <a:lumOff val="80000"/>
                  </a:srgbClr>
                </a:solidFill>
                <a:ln w="12700" cap="flat" cmpd="sng" algn="ctr">
                  <a:solidFill>
                    <a:srgbClr val="4C5A87">
                      <a:lumMod val="75000"/>
                    </a:srgb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defTabSz="912813" fontAlgn="auto">
                    <a:spcBef>
                      <a:spcPts val="0"/>
                    </a:spcBef>
                    <a:spcAft>
                      <a:spcPts val="0"/>
                    </a:spcAft>
                    <a:defRPr/>
                  </a:pPr>
                  <a:r>
                    <a:rPr lang="en-US" sz="700" i="1" kern="0" dirty="0" smtClean="0">
                      <a:solidFill>
                        <a:srgbClr val="103184"/>
                      </a:solidFill>
                      <a:latin typeface="+mn-lt"/>
                      <a:ea typeface="MS PGothic" pitchFamily="34" charset="-128"/>
                      <a:cs typeface="Arial" panose="020B0604020202020204" pitchFamily="34" charset="0"/>
                    </a:rPr>
                    <a:t>Country Infrastructure</a:t>
                  </a:r>
                  <a:endParaRPr lang="en-US" sz="700" b="0" i="1" kern="0" dirty="0" smtClean="0">
                    <a:solidFill>
                      <a:srgbClr val="103184"/>
                    </a:solidFill>
                    <a:latin typeface="+mn-lt"/>
                    <a:ea typeface="MS PGothic" pitchFamily="34" charset="-128"/>
                    <a:cs typeface="Arial" panose="020B0604020202020204" pitchFamily="34" charset="0"/>
                  </a:endParaRPr>
                </a:p>
              </p:txBody>
            </p:sp>
          </p:grpSp>
        </p:grpSp>
        <p:sp>
          <p:nvSpPr>
            <p:cNvPr id="325" name="Left-Right Arrow 324"/>
            <p:cNvSpPr/>
            <p:nvPr/>
          </p:nvSpPr>
          <p:spPr bwMode="auto">
            <a:xfrm>
              <a:off x="6765285" y="5705577"/>
              <a:ext cx="261964" cy="533195"/>
            </a:xfrm>
            <a:prstGeom prst="leftRightArrow">
              <a:avLst>
                <a:gd name="adj1" fmla="val 57836"/>
                <a:gd name="adj2" fmla="val 29625"/>
              </a:avLst>
            </a:prstGeom>
            <a:solidFill>
              <a:srgbClr val="4C5A87">
                <a:lumMod val="75000"/>
              </a:srgbClr>
            </a:solidFill>
            <a:ln w="6350" cap="flat" cmpd="sng" algn="ctr">
              <a:solidFill>
                <a:srgbClr val="4B91CD">
                  <a:lumMod val="40000"/>
                  <a:lumOff val="60000"/>
                </a:srgb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defTabSz="912813" fontAlgn="auto">
                <a:spcBef>
                  <a:spcPts val="0"/>
                </a:spcBef>
                <a:spcAft>
                  <a:spcPts val="0"/>
                </a:spcAft>
                <a:defRPr/>
              </a:pPr>
              <a:endParaRPr lang="en-US" sz="700" b="0" i="1" kern="0" dirty="0" smtClean="0">
                <a:solidFill>
                  <a:srgbClr val="4B91CD">
                    <a:lumMod val="20000"/>
                    <a:lumOff val="80000"/>
                  </a:srgbClr>
                </a:solidFill>
                <a:latin typeface="+mn-lt"/>
                <a:ea typeface="MS PGothic" pitchFamily="34" charset="-128"/>
                <a:cs typeface="Arial" panose="020B0604020202020204" pitchFamily="34" charset="0"/>
              </a:endParaRPr>
            </a:p>
          </p:txBody>
        </p:sp>
      </p:grpSp>
      <p:sp>
        <p:nvSpPr>
          <p:cNvPr id="36" name="Rounded Rectangle 35"/>
          <p:cNvSpPr/>
          <p:nvPr/>
        </p:nvSpPr>
        <p:spPr bwMode="auto">
          <a:xfrm>
            <a:off x="1361315" y="1571950"/>
            <a:ext cx="681245" cy="324000"/>
          </a:xfrm>
          <a:prstGeom prst="roundRect">
            <a:avLst>
              <a:gd name="adj" fmla="val 4987"/>
            </a:avLst>
          </a:prstGeom>
          <a:solidFill>
            <a:srgbClr val="91C8EB">
              <a:lumMod val="20000"/>
              <a:lumOff val="80000"/>
            </a:srgbClr>
          </a:solidFill>
          <a:ln w="12700" cap="flat" cmpd="sng" algn="ctr">
            <a:solidFill>
              <a:srgbClr val="4C5A87">
                <a:lumMod val="75000"/>
              </a:srgb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defTabSz="912813" fontAlgn="auto">
              <a:spcBef>
                <a:spcPts val="0"/>
              </a:spcBef>
              <a:spcAft>
                <a:spcPts val="0"/>
              </a:spcAft>
              <a:defRPr/>
            </a:pPr>
            <a:r>
              <a:rPr lang="en-US" sz="700" i="1" kern="0" dirty="0" smtClean="0">
                <a:solidFill>
                  <a:srgbClr val="103184"/>
                </a:solidFill>
                <a:latin typeface="+mn-lt"/>
                <a:ea typeface="MS PGothic" pitchFamily="34" charset="-128"/>
                <a:cs typeface="Arial" panose="020B0604020202020204" pitchFamily="34" charset="0"/>
              </a:rPr>
              <a:t>Network</a:t>
            </a:r>
            <a:br>
              <a:rPr lang="en-US" sz="700" i="1" kern="0" dirty="0" smtClean="0">
                <a:solidFill>
                  <a:srgbClr val="103184"/>
                </a:solidFill>
                <a:latin typeface="+mn-lt"/>
                <a:ea typeface="MS PGothic" pitchFamily="34" charset="-128"/>
                <a:cs typeface="Arial" panose="020B0604020202020204" pitchFamily="34" charset="0"/>
              </a:rPr>
            </a:br>
            <a:r>
              <a:rPr lang="en-US" sz="700" i="1" kern="0" dirty="0" smtClean="0">
                <a:solidFill>
                  <a:srgbClr val="103184"/>
                </a:solidFill>
                <a:latin typeface="+mn-lt"/>
                <a:ea typeface="MS PGothic" pitchFamily="34" charset="-128"/>
                <a:cs typeface="Arial" panose="020B0604020202020204" pitchFamily="34" charset="0"/>
              </a:rPr>
              <a:t>Gateway</a:t>
            </a:r>
          </a:p>
        </p:txBody>
      </p:sp>
      <p:sp>
        <p:nvSpPr>
          <p:cNvPr id="38" name="Rounded Rectangle 37"/>
          <p:cNvSpPr/>
          <p:nvPr/>
        </p:nvSpPr>
        <p:spPr bwMode="auto">
          <a:xfrm>
            <a:off x="1361315" y="1999872"/>
            <a:ext cx="681245" cy="324000"/>
          </a:xfrm>
          <a:prstGeom prst="roundRect">
            <a:avLst>
              <a:gd name="adj" fmla="val 4987"/>
            </a:avLst>
          </a:prstGeom>
          <a:solidFill>
            <a:srgbClr val="91C8EB">
              <a:lumMod val="20000"/>
              <a:lumOff val="80000"/>
            </a:srgbClr>
          </a:solidFill>
          <a:ln w="12700" cap="flat" cmpd="sng" algn="ctr">
            <a:solidFill>
              <a:srgbClr val="4C5A87">
                <a:lumMod val="75000"/>
              </a:srgb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defTabSz="912813" fontAlgn="auto">
              <a:spcBef>
                <a:spcPts val="0"/>
              </a:spcBef>
              <a:spcAft>
                <a:spcPts val="0"/>
              </a:spcAft>
              <a:defRPr/>
            </a:pPr>
            <a:r>
              <a:rPr lang="en-US" sz="700" i="1" kern="0" dirty="0" smtClean="0">
                <a:solidFill>
                  <a:srgbClr val="103184"/>
                </a:solidFill>
                <a:latin typeface="+mn-lt"/>
                <a:ea typeface="MS PGothic" pitchFamily="34" charset="-128"/>
                <a:cs typeface="Arial" panose="020B0604020202020204" pitchFamily="34" charset="0"/>
              </a:rPr>
              <a:t>Security</a:t>
            </a:r>
            <a:br>
              <a:rPr lang="en-US" sz="700" i="1" kern="0" dirty="0" smtClean="0">
                <a:solidFill>
                  <a:srgbClr val="103184"/>
                </a:solidFill>
                <a:latin typeface="+mn-lt"/>
                <a:ea typeface="MS PGothic" pitchFamily="34" charset="-128"/>
                <a:cs typeface="Arial" panose="020B0604020202020204" pitchFamily="34" charset="0"/>
              </a:rPr>
            </a:br>
            <a:r>
              <a:rPr lang="en-US" sz="700" i="1" kern="0" dirty="0" smtClean="0">
                <a:solidFill>
                  <a:srgbClr val="103184"/>
                </a:solidFill>
                <a:latin typeface="+mn-lt"/>
                <a:ea typeface="MS PGothic" pitchFamily="34" charset="-128"/>
                <a:cs typeface="Arial" panose="020B0604020202020204" pitchFamily="34" charset="0"/>
              </a:rPr>
              <a:t>Gateway</a:t>
            </a:r>
            <a:endParaRPr lang="en-US" sz="700" i="1" kern="0" dirty="0">
              <a:solidFill>
                <a:srgbClr val="103184"/>
              </a:solidFill>
              <a:latin typeface="+mn-lt"/>
              <a:ea typeface="MS PGothic" pitchFamily="34" charset="-128"/>
              <a:cs typeface="Arial" panose="020B0604020202020204" pitchFamily="34" charset="0"/>
            </a:endParaRPr>
          </a:p>
        </p:txBody>
      </p:sp>
      <p:sp>
        <p:nvSpPr>
          <p:cNvPr id="39" name="Rounded Rectangle 38"/>
          <p:cNvSpPr/>
          <p:nvPr/>
        </p:nvSpPr>
        <p:spPr bwMode="auto">
          <a:xfrm>
            <a:off x="1361315" y="2427794"/>
            <a:ext cx="681245" cy="324000"/>
          </a:xfrm>
          <a:prstGeom prst="roundRect">
            <a:avLst>
              <a:gd name="adj" fmla="val 4987"/>
            </a:avLst>
          </a:prstGeom>
          <a:solidFill>
            <a:srgbClr val="91C8EB">
              <a:lumMod val="20000"/>
              <a:lumOff val="80000"/>
            </a:srgbClr>
          </a:solidFill>
          <a:ln w="12700" cap="flat" cmpd="sng" algn="ctr">
            <a:solidFill>
              <a:srgbClr val="4C5A87">
                <a:lumMod val="75000"/>
              </a:srgb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defTabSz="912813" fontAlgn="auto">
              <a:spcBef>
                <a:spcPts val="0"/>
              </a:spcBef>
              <a:spcAft>
                <a:spcPts val="0"/>
              </a:spcAft>
              <a:defRPr/>
            </a:pPr>
            <a:r>
              <a:rPr lang="en-US" sz="700" i="1" kern="0" dirty="0">
                <a:solidFill>
                  <a:srgbClr val="103184"/>
                </a:solidFill>
                <a:latin typeface="+mn-lt"/>
                <a:ea typeface="MS PGothic" pitchFamily="34" charset="-128"/>
                <a:cs typeface="Arial" panose="020B0604020202020204" pitchFamily="34" charset="0"/>
              </a:rPr>
              <a:t>WAF</a:t>
            </a:r>
          </a:p>
        </p:txBody>
      </p:sp>
      <p:grpSp>
        <p:nvGrpSpPr>
          <p:cNvPr id="7" name="Group 6"/>
          <p:cNvGrpSpPr/>
          <p:nvPr/>
        </p:nvGrpSpPr>
        <p:grpSpPr>
          <a:xfrm>
            <a:off x="1361315" y="4139484"/>
            <a:ext cx="681245" cy="1382882"/>
            <a:chOff x="1383947" y="4139484"/>
            <a:chExt cx="681245" cy="1382882"/>
          </a:xfrm>
        </p:grpSpPr>
        <p:sp>
          <p:nvSpPr>
            <p:cNvPr id="45" name="Oval 44"/>
            <p:cNvSpPr/>
            <p:nvPr/>
          </p:nvSpPr>
          <p:spPr>
            <a:xfrm>
              <a:off x="1383947" y="4791946"/>
              <a:ext cx="360000" cy="359641"/>
            </a:xfrm>
            <a:prstGeom prst="ellipse">
              <a:avLst/>
            </a:prstGeom>
            <a:solidFill>
              <a:srgbClr val="91C8EB">
                <a:lumMod val="20000"/>
                <a:lumOff val="80000"/>
              </a:srgbClr>
            </a:solidFill>
            <a:ln w="12700" cap="flat" cmpd="sng" algn="ctr">
              <a:solidFill>
                <a:srgbClr val="4C5A87">
                  <a:lumMod val="75000"/>
                </a:srgb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defTabSz="912813" fontAlgn="auto">
                <a:spcBef>
                  <a:spcPts val="0"/>
                </a:spcBef>
                <a:spcAft>
                  <a:spcPts val="0"/>
                </a:spcAft>
              </a:pPr>
              <a:r>
                <a:rPr lang="en-US" sz="550" i="1" kern="0" dirty="0" smtClean="0">
                  <a:solidFill>
                    <a:srgbClr val="103184"/>
                  </a:solidFill>
                  <a:latin typeface="+mn-lt"/>
                  <a:ea typeface="MS PGothic" pitchFamily="34" charset="-128"/>
                  <a:cs typeface="Arial" panose="020B0604020202020204" pitchFamily="34" charset="0"/>
                </a:rPr>
                <a:t>GIR</a:t>
              </a:r>
            </a:p>
            <a:p>
              <a:pPr algn="ctr" defTabSz="912813" fontAlgn="auto">
                <a:spcBef>
                  <a:spcPts val="0"/>
                </a:spcBef>
                <a:spcAft>
                  <a:spcPts val="0"/>
                </a:spcAft>
              </a:pPr>
              <a:r>
                <a:rPr lang="en-US" sz="550" i="1" kern="0" dirty="0" smtClean="0">
                  <a:solidFill>
                    <a:srgbClr val="103184"/>
                  </a:solidFill>
                  <a:latin typeface="+mn-lt"/>
                  <a:ea typeface="MS PGothic" pitchFamily="34" charset="-128"/>
                  <a:cs typeface="Arial" panose="020B0604020202020204" pitchFamily="34" charset="0"/>
                </a:rPr>
                <a:t>Employee</a:t>
              </a:r>
              <a:endParaRPr lang="en-US" sz="550" i="1" kern="0" dirty="0">
                <a:solidFill>
                  <a:srgbClr val="103184"/>
                </a:solidFill>
                <a:latin typeface="+mn-lt"/>
                <a:ea typeface="MS PGothic" pitchFamily="34" charset="-128"/>
                <a:cs typeface="Arial" panose="020B0604020202020204" pitchFamily="34" charset="0"/>
              </a:endParaRPr>
            </a:p>
          </p:txBody>
        </p:sp>
        <p:sp>
          <p:nvSpPr>
            <p:cNvPr id="46" name="Rounded Rectangle 45"/>
            <p:cNvSpPr/>
            <p:nvPr/>
          </p:nvSpPr>
          <p:spPr bwMode="auto">
            <a:xfrm>
              <a:off x="1383947" y="4139484"/>
              <a:ext cx="681245" cy="456396"/>
            </a:xfrm>
            <a:prstGeom prst="roundRect">
              <a:avLst>
                <a:gd name="adj" fmla="val 4987"/>
              </a:avLst>
            </a:prstGeom>
            <a:solidFill>
              <a:srgbClr val="91C8EB">
                <a:lumMod val="20000"/>
                <a:lumOff val="80000"/>
              </a:srgbClr>
            </a:solidFill>
            <a:ln w="12700" cap="flat" cmpd="sng" algn="ctr">
              <a:solidFill>
                <a:srgbClr val="4C5A87">
                  <a:lumMod val="75000"/>
                </a:srgb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defTabSz="912813" fontAlgn="auto">
                <a:spcBef>
                  <a:spcPts val="0"/>
                </a:spcBef>
                <a:spcAft>
                  <a:spcPts val="0"/>
                </a:spcAft>
                <a:defRPr/>
              </a:pPr>
              <a:r>
                <a:rPr lang="en-US" sz="700" i="1" kern="0" dirty="0">
                  <a:solidFill>
                    <a:srgbClr val="103184"/>
                  </a:solidFill>
                  <a:latin typeface="+mn-lt"/>
                  <a:ea typeface="MS PGothic" pitchFamily="34" charset="-128"/>
                  <a:cs typeface="Arial" panose="020B0604020202020204" pitchFamily="34" charset="0"/>
                </a:rPr>
                <a:t>Access </a:t>
              </a:r>
            </a:p>
            <a:p>
              <a:pPr algn="ctr" defTabSz="912813" fontAlgn="auto">
                <a:spcBef>
                  <a:spcPts val="0"/>
                </a:spcBef>
                <a:spcAft>
                  <a:spcPts val="0"/>
                </a:spcAft>
                <a:defRPr/>
              </a:pPr>
              <a:r>
                <a:rPr lang="en-US" sz="700" i="1" kern="0" dirty="0">
                  <a:solidFill>
                    <a:srgbClr val="103184"/>
                  </a:solidFill>
                  <a:latin typeface="+mn-lt"/>
                  <a:ea typeface="MS PGothic" pitchFamily="34" charset="-128"/>
                  <a:cs typeface="Arial" panose="020B0604020202020204" pitchFamily="34" charset="0"/>
                </a:rPr>
                <a:t>Authorization</a:t>
              </a:r>
            </a:p>
            <a:p>
              <a:pPr algn="ctr" defTabSz="912813" fontAlgn="auto">
                <a:spcBef>
                  <a:spcPts val="0"/>
                </a:spcBef>
                <a:spcAft>
                  <a:spcPts val="0"/>
                </a:spcAft>
                <a:defRPr/>
              </a:pPr>
              <a:r>
                <a:rPr lang="en-US" sz="550" b="0" i="1" kern="0" dirty="0" smtClean="0">
                  <a:solidFill>
                    <a:srgbClr val="103184"/>
                  </a:solidFill>
                  <a:latin typeface="+mn-lt"/>
                  <a:ea typeface="MS PGothic" pitchFamily="34" charset="-128"/>
                  <a:cs typeface="Arial" panose="020B0604020202020204" pitchFamily="34" charset="0"/>
                </a:rPr>
                <a:t>CA </a:t>
              </a:r>
              <a:r>
                <a:rPr lang="en-US" sz="550" b="0" i="1" kern="0" dirty="0">
                  <a:solidFill>
                    <a:srgbClr val="103184"/>
                  </a:solidFill>
                  <a:latin typeface="+mn-lt"/>
                  <a:ea typeface="MS PGothic" pitchFamily="34" charset="-128"/>
                  <a:cs typeface="Arial" panose="020B0604020202020204" pitchFamily="34" charset="0"/>
                </a:rPr>
                <a:t>SiteMinder</a:t>
              </a:r>
            </a:p>
            <a:p>
              <a:pPr algn="ctr" defTabSz="912813" fontAlgn="auto">
                <a:spcBef>
                  <a:spcPts val="0"/>
                </a:spcBef>
                <a:spcAft>
                  <a:spcPts val="0"/>
                </a:spcAft>
                <a:defRPr/>
              </a:pPr>
              <a:r>
                <a:rPr lang="en-US" sz="550" b="0" i="1" kern="0" dirty="0" smtClean="0">
                  <a:solidFill>
                    <a:srgbClr val="103184"/>
                  </a:solidFill>
                  <a:latin typeface="+mn-lt"/>
                  <a:ea typeface="MS PGothic" pitchFamily="34" charset="-128"/>
                  <a:cs typeface="Arial" panose="020B0604020202020204" pitchFamily="34" charset="0"/>
                </a:rPr>
                <a:t>Policy Server</a:t>
              </a:r>
            </a:p>
          </p:txBody>
        </p:sp>
        <p:sp>
          <p:nvSpPr>
            <p:cNvPr id="47" name="Rounded Rectangle 46"/>
            <p:cNvSpPr/>
            <p:nvPr/>
          </p:nvSpPr>
          <p:spPr bwMode="auto">
            <a:xfrm>
              <a:off x="1383947" y="5342615"/>
              <a:ext cx="360000" cy="179751"/>
            </a:xfrm>
            <a:prstGeom prst="roundRect">
              <a:avLst>
                <a:gd name="adj" fmla="val 4987"/>
              </a:avLst>
            </a:prstGeom>
            <a:solidFill>
              <a:srgbClr val="91C8EB">
                <a:lumMod val="20000"/>
                <a:lumOff val="80000"/>
              </a:srgbClr>
            </a:solidFill>
            <a:ln w="12700" cap="flat" cmpd="sng" algn="ctr">
              <a:solidFill>
                <a:srgbClr val="4C5A87">
                  <a:lumMod val="75000"/>
                </a:srgb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defTabSz="912813" fontAlgn="auto">
                <a:spcBef>
                  <a:spcPts val="0"/>
                </a:spcBef>
                <a:spcAft>
                  <a:spcPts val="0"/>
                </a:spcAft>
                <a:defRPr/>
              </a:pPr>
              <a:r>
                <a:rPr lang="en-US" sz="550" i="1" kern="0" dirty="0" smtClean="0">
                  <a:solidFill>
                    <a:srgbClr val="103184"/>
                  </a:solidFill>
                  <a:latin typeface="+mn-lt"/>
                  <a:ea typeface="MS PGothic" pitchFamily="34" charset="-128"/>
                  <a:cs typeface="Arial" panose="020B0604020202020204" pitchFamily="34" charset="0"/>
                </a:rPr>
                <a:t>Pass AXA</a:t>
              </a:r>
            </a:p>
          </p:txBody>
        </p:sp>
        <p:cxnSp>
          <p:nvCxnSpPr>
            <p:cNvPr id="48" name="Straight Connector 11"/>
            <p:cNvCxnSpPr>
              <a:stCxn id="46" idx="2"/>
              <a:endCxn id="45" idx="0"/>
            </p:cNvCxnSpPr>
            <p:nvPr/>
          </p:nvCxnSpPr>
          <p:spPr>
            <a:xfrm rot="5400000">
              <a:off x="1546226" y="4613602"/>
              <a:ext cx="196066" cy="160623"/>
            </a:xfrm>
            <a:prstGeom prst="bentConnector3">
              <a:avLst>
                <a:gd name="adj1" fmla="val 50000"/>
              </a:avLst>
            </a:prstGeom>
            <a:ln>
              <a:solidFill>
                <a:srgbClr val="394365"/>
              </a:solidFill>
            </a:ln>
            <a:effectLst/>
          </p:spPr>
          <p:style>
            <a:lnRef idx="2">
              <a:schemeClr val="accent1"/>
            </a:lnRef>
            <a:fillRef idx="0">
              <a:schemeClr val="accent1"/>
            </a:fillRef>
            <a:effectRef idx="1">
              <a:schemeClr val="accent1"/>
            </a:effectRef>
            <a:fontRef idx="minor">
              <a:schemeClr val="tx1"/>
            </a:fontRef>
          </p:style>
        </p:cxnSp>
        <p:cxnSp>
          <p:nvCxnSpPr>
            <p:cNvPr id="49" name="Straight Connector 48"/>
            <p:cNvCxnSpPr>
              <a:stCxn id="45" idx="4"/>
              <a:endCxn id="47" idx="0"/>
            </p:cNvCxnSpPr>
            <p:nvPr/>
          </p:nvCxnSpPr>
          <p:spPr>
            <a:xfrm>
              <a:off x="1563947" y="5151587"/>
              <a:ext cx="0" cy="191028"/>
            </a:xfrm>
            <a:prstGeom prst="line">
              <a:avLst/>
            </a:prstGeom>
            <a:ln>
              <a:solidFill>
                <a:srgbClr val="394365"/>
              </a:solidFill>
            </a:ln>
            <a:effectLst/>
          </p:spPr>
          <p:style>
            <a:lnRef idx="2">
              <a:schemeClr val="accent1"/>
            </a:lnRef>
            <a:fillRef idx="0">
              <a:schemeClr val="accent1"/>
            </a:fillRef>
            <a:effectRef idx="1">
              <a:schemeClr val="accent1"/>
            </a:effectRef>
            <a:fontRef idx="minor">
              <a:schemeClr val="tx1"/>
            </a:fontRef>
          </p:style>
        </p:cxnSp>
        <p:grpSp>
          <p:nvGrpSpPr>
            <p:cNvPr id="16" name="Group 15"/>
            <p:cNvGrpSpPr/>
            <p:nvPr/>
          </p:nvGrpSpPr>
          <p:grpSpPr>
            <a:xfrm>
              <a:off x="1813192" y="4733327"/>
              <a:ext cx="252000" cy="476877"/>
              <a:chOff x="1813645" y="4034829"/>
              <a:chExt cx="252000" cy="476877"/>
            </a:xfrm>
          </p:grpSpPr>
          <p:sp>
            <p:nvSpPr>
              <p:cNvPr id="50" name="Oval 49"/>
              <p:cNvSpPr/>
              <p:nvPr/>
            </p:nvSpPr>
            <p:spPr>
              <a:xfrm>
                <a:off x="1813645" y="4034829"/>
                <a:ext cx="252000" cy="251651"/>
              </a:xfrm>
              <a:prstGeom prst="ellipse">
                <a:avLst/>
              </a:prstGeom>
              <a:pattFill prst="ltUpDiag">
                <a:fgClr>
                  <a:schemeClr val="bg1">
                    <a:lumMod val="65000"/>
                  </a:schemeClr>
                </a:fgClr>
                <a:bgClr>
                  <a:schemeClr val="bg1"/>
                </a:bgClr>
              </a:pattFill>
              <a:ln w="6350" cap="flat" cmpd="sng" algn="ctr">
                <a:solidFill>
                  <a:schemeClr val="bg2"/>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defTabSz="912813" fontAlgn="auto">
                  <a:spcBef>
                    <a:spcPts val="0"/>
                  </a:spcBef>
                  <a:spcAft>
                    <a:spcPts val="0"/>
                  </a:spcAft>
                </a:pPr>
                <a:r>
                  <a:rPr lang="en-US" sz="400" b="0" i="1" kern="0" dirty="0">
                    <a:solidFill>
                      <a:schemeClr val="tx1"/>
                    </a:solidFill>
                    <a:latin typeface="+mn-lt"/>
                    <a:ea typeface="MS PGothic" pitchFamily="34" charset="-128"/>
                    <a:cs typeface="Arial" panose="020B0604020202020204" pitchFamily="34" charset="0"/>
                  </a:rPr>
                  <a:t>Agent</a:t>
                </a:r>
              </a:p>
            </p:txBody>
          </p:sp>
          <p:sp>
            <p:nvSpPr>
              <p:cNvPr id="51" name="Oval 50"/>
              <p:cNvSpPr/>
              <p:nvPr/>
            </p:nvSpPr>
            <p:spPr>
              <a:xfrm>
                <a:off x="1813645" y="4260055"/>
                <a:ext cx="252000" cy="251651"/>
              </a:xfrm>
              <a:prstGeom prst="ellipse">
                <a:avLst/>
              </a:prstGeom>
              <a:pattFill prst="ltUpDiag">
                <a:fgClr>
                  <a:schemeClr val="bg1">
                    <a:lumMod val="65000"/>
                  </a:schemeClr>
                </a:fgClr>
                <a:bgClr>
                  <a:schemeClr val="bg1"/>
                </a:bgClr>
              </a:pattFill>
              <a:ln w="6350" cap="flat" cmpd="sng" algn="ctr">
                <a:solidFill>
                  <a:schemeClr val="bg2"/>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defTabSz="912813" fontAlgn="auto">
                  <a:spcBef>
                    <a:spcPts val="0"/>
                  </a:spcBef>
                  <a:spcAft>
                    <a:spcPts val="0"/>
                  </a:spcAft>
                </a:pPr>
                <a:r>
                  <a:rPr lang="en-US" sz="400" b="0" i="1" kern="0" dirty="0">
                    <a:solidFill>
                      <a:schemeClr val="tx1"/>
                    </a:solidFill>
                    <a:latin typeface="+mn-lt"/>
                    <a:ea typeface="MS PGothic" pitchFamily="34" charset="-128"/>
                    <a:cs typeface="Arial" panose="020B0604020202020204" pitchFamily="34" charset="0"/>
                  </a:rPr>
                  <a:t>Customer</a:t>
                </a:r>
              </a:p>
            </p:txBody>
          </p:sp>
        </p:grpSp>
        <p:sp>
          <p:nvSpPr>
            <p:cNvPr id="52" name="Rounded Rectangle 51"/>
            <p:cNvSpPr/>
            <p:nvPr/>
          </p:nvSpPr>
          <p:spPr bwMode="auto">
            <a:xfrm>
              <a:off x="1813192" y="5342615"/>
              <a:ext cx="252000" cy="179751"/>
            </a:xfrm>
            <a:prstGeom prst="roundRect">
              <a:avLst>
                <a:gd name="adj" fmla="val 4387"/>
              </a:avLst>
            </a:prstGeom>
            <a:pattFill prst="ltUpDiag">
              <a:fgClr>
                <a:schemeClr val="bg1">
                  <a:lumMod val="65000"/>
                </a:schemeClr>
              </a:fgClr>
              <a:bgClr>
                <a:schemeClr val="bg1"/>
              </a:bgClr>
            </a:pattFill>
            <a:ln w="6350" cap="flat" cmpd="sng" algn="ctr">
              <a:solidFill>
                <a:schemeClr val="bg2"/>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defTabSz="912813" fontAlgn="auto">
                <a:spcBef>
                  <a:spcPts val="0"/>
                </a:spcBef>
                <a:spcAft>
                  <a:spcPts val="0"/>
                </a:spcAft>
                <a:defRPr/>
              </a:pPr>
              <a:r>
                <a:rPr lang="en-US" sz="550" b="0" i="1" kern="0" dirty="0" smtClean="0">
                  <a:solidFill>
                    <a:schemeClr val="tx1"/>
                  </a:solidFill>
                  <a:latin typeface="+mn-lt"/>
                  <a:ea typeface="MS PGothic" pitchFamily="34" charset="-128"/>
                  <a:cs typeface="Arial" panose="020B0604020202020204" pitchFamily="34" charset="0"/>
                </a:rPr>
                <a:t>UMC</a:t>
              </a:r>
            </a:p>
          </p:txBody>
        </p:sp>
      </p:grpSp>
      <p:sp>
        <p:nvSpPr>
          <p:cNvPr id="214" name="Rounded Rectangle 213"/>
          <p:cNvSpPr/>
          <p:nvPr/>
        </p:nvSpPr>
        <p:spPr bwMode="auto">
          <a:xfrm>
            <a:off x="1361315" y="2855716"/>
            <a:ext cx="681245" cy="324000"/>
          </a:xfrm>
          <a:prstGeom prst="roundRect">
            <a:avLst>
              <a:gd name="adj" fmla="val 4987"/>
            </a:avLst>
          </a:prstGeom>
          <a:solidFill>
            <a:srgbClr val="91C8EB">
              <a:lumMod val="20000"/>
              <a:lumOff val="80000"/>
            </a:srgbClr>
          </a:solidFill>
          <a:ln w="12700" cap="flat" cmpd="sng" algn="ctr">
            <a:solidFill>
              <a:srgbClr val="4C5A87">
                <a:lumMod val="75000"/>
              </a:srgb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defTabSz="912813" fontAlgn="auto">
              <a:spcBef>
                <a:spcPts val="0"/>
              </a:spcBef>
              <a:spcAft>
                <a:spcPts val="0"/>
              </a:spcAft>
              <a:defRPr/>
            </a:pPr>
            <a:r>
              <a:rPr lang="en-US" sz="700" i="1" kern="0" dirty="0">
                <a:solidFill>
                  <a:srgbClr val="103184"/>
                </a:solidFill>
                <a:latin typeface="+mn-lt"/>
                <a:ea typeface="MS PGothic" pitchFamily="34" charset="-128"/>
                <a:cs typeface="Arial" panose="020B0604020202020204" pitchFamily="34" charset="0"/>
              </a:rPr>
              <a:t>ESG</a:t>
            </a:r>
            <a:endParaRPr lang="en-US" sz="700" i="1" kern="0" dirty="0" smtClean="0">
              <a:solidFill>
                <a:srgbClr val="103184"/>
              </a:solidFill>
              <a:latin typeface="+mn-lt"/>
              <a:ea typeface="MS PGothic" pitchFamily="34" charset="-128"/>
              <a:cs typeface="Arial" panose="020B0604020202020204" pitchFamily="34" charset="0"/>
            </a:endParaRPr>
          </a:p>
        </p:txBody>
      </p:sp>
      <p:sp>
        <p:nvSpPr>
          <p:cNvPr id="215" name="Rounded Rectangle 214"/>
          <p:cNvSpPr/>
          <p:nvPr/>
        </p:nvSpPr>
        <p:spPr bwMode="auto">
          <a:xfrm>
            <a:off x="1361315" y="3283638"/>
            <a:ext cx="681245" cy="324000"/>
          </a:xfrm>
          <a:prstGeom prst="roundRect">
            <a:avLst>
              <a:gd name="adj" fmla="val 4987"/>
            </a:avLst>
          </a:prstGeom>
          <a:solidFill>
            <a:srgbClr val="91C8EB">
              <a:lumMod val="20000"/>
              <a:lumOff val="80000"/>
            </a:srgbClr>
          </a:solidFill>
          <a:ln w="12700" cap="flat" cmpd="sng" algn="ctr">
            <a:solidFill>
              <a:srgbClr val="4C5A87">
                <a:lumMod val="75000"/>
              </a:srgb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defTabSz="912813" fontAlgn="auto">
              <a:spcBef>
                <a:spcPts val="0"/>
              </a:spcBef>
              <a:spcAft>
                <a:spcPts val="0"/>
              </a:spcAft>
              <a:defRPr/>
            </a:pPr>
            <a:r>
              <a:rPr lang="en-US" sz="700" i="1" kern="0" dirty="0" smtClean="0">
                <a:solidFill>
                  <a:srgbClr val="103184"/>
                </a:solidFill>
                <a:latin typeface="+mn-lt"/>
                <a:ea typeface="MS PGothic" pitchFamily="34" charset="-128"/>
                <a:cs typeface="Arial" panose="020B0604020202020204" pitchFamily="34" charset="0"/>
              </a:rPr>
              <a:t>Email</a:t>
            </a:r>
            <a:br>
              <a:rPr lang="en-US" sz="700" i="1" kern="0" dirty="0" smtClean="0">
                <a:solidFill>
                  <a:srgbClr val="103184"/>
                </a:solidFill>
                <a:latin typeface="+mn-lt"/>
                <a:ea typeface="MS PGothic" pitchFamily="34" charset="-128"/>
                <a:cs typeface="Arial" panose="020B0604020202020204" pitchFamily="34" charset="0"/>
              </a:rPr>
            </a:br>
            <a:r>
              <a:rPr lang="en-US" sz="700" i="1" kern="0" dirty="0" smtClean="0">
                <a:solidFill>
                  <a:srgbClr val="103184"/>
                </a:solidFill>
                <a:latin typeface="+mn-lt"/>
                <a:ea typeface="MS PGothic" pitchFamily="34" charset="-128"/>
                <a:cs typeface="Arial" panose="020B0604020202020204" pitchFamily="34" charset="0"/>
              </a:rPr>
              <a:t>Gateway</a:t>
            </a:r>
          </a:p>
        </p:txBody>
      </p:sp>
      <p:sp>
        <p:nvSpPr>
          <p:cNvPr id="216" name="Rounded Rectangle 215"/>
          <p:cNvSpPr/>
          <p:nvPr/>
        </p:nvSpPr>
        <p:spPr bwMode="auto">
          <a:xfrm>
            <a:off x="1361315" y="3711560"/>
            <a:ext cx="681245" cy="324000"/>
          </a:xfrm>
          <a:prstGeom prst="roundRect">
            <a:avLst>
              <a:gd name="adj" fmla="val 4987"/>
            </a:avLst>
          </a:prstGeom>
          <a:solidFill>
            <a:srgbClr val="91C8EB">
              <a:lumMod val="20000"/>
              <a:lumOff val="80000"/>
            </a:srgbClr>
          </a:solidFill>
          <a:ln w="12700" cap="flat" cmpd="sng" algn="ctr">
            <a:solidFill>
              <a:srgbClr val="4C5A87">
                <a:lumMod val="75000"/>
              </a:srgb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defTabSz="912813" fontAlgn="auto">
              <a:spcBef>
                <a:spcPts val="0"/>
              </a:spcBef>
              <a:spcAft>
                <a:spcPts val="0"/>
              </a:spcAft>
              <a:defRPr/>
            </a:pPr>
            <a:r>
              <a:rPr lang="en-US" sz="700" i="1" kern="0" dirty="0" smtClean="0">
                <a:solidFill>
                  <a:srgbClr val="103184"/>
                </a:solidFill>
                <a:latin typeface="+mn-lt"/>
                <a:ea typeface="MS PGothic" pitchFamily="34" charset="-128"/>
                <a:cs typeface="Arial" panose="020B0604020202020204" pitchFamily="34" charset="0"/>
              </a:rPr>
              <a:t>Mobile</a:t>
            </a:r>
            <a:br>
              <a:rPr lang="en-US" sz="700" i="1" kern="0" dirty="0" smtClean="0">
                <a:solidFill>
                  <a:srgbClr val="103184"/>
                </a:solidFill>
                <a:latin typeface="+mn-lt"/>
                <a:ea typeface="MS PGothic" pitchFamily="34" charset="-128"/>
                <a:cs typeface="Arial" panose="020B0604020202020204" pitchFamily="34" charset="0"/>
              </a:rPr>
            </a:br>
            <a:r>
              <a:rPr lang="en-US" altLang="ko-KR" sz="700" i="1" kern="0" dirty="0" smtClean="0">
                <a:solidFill>
                  <a:srgbClr val="103184"/>
                </a:solidFill>
                <a:ea typeface="MS PGothic" pitchFamily="34" charset="-128"/>
                <a:cs typeface="Arial" panose="020B0604020202020204" pitchFamily="34" charset="0"/>
              </a:rPr>
              <a:t>Gateway</a:t>
            </a:r>
            <a:endParaRPr lang="en-US" altLang="ko-KR" sz="700" i="1" kern="0" dirty="0">
              <a:solidFill>
                <a:srgbClr val="103184"/>
              </a:solidFill>
              <a:ea typeface="MS PGothic" pitchFamily="34" charset="-128"/>
              <a:cs typeface="Arial" panose="020B0604020202020204" pitchFamily="34" charset="0"/>
            </a:endParaRPr>
          </a:p>
        </p:txBody>
      </p:sp>
      <p:grpSp>
        <p:nvGrpSpPr>
          <p:cNvPr id="12" name="Group 11"/>
          <p:cNvGrpSpPr/>
          <p:nvPr/>
        </p:nvGrpSpPr>
        <p:grpSpPr>
          <a:xfrm>
            <a:off x="777000" y="819750"/>
            <a:ext cx="467600" cy="5280885"/>
            <a:chOff x="777000" y="819750"/>
            <a:chExt cx="512050" cy="5280885"/>
          </a:xfrm>
        </p:grpSpPr>
        <p:sp>
          <p:nvSpPr>
            <p:cNvPr id="211" name="Rounded Rectangle 210"/>
            <p:cNvSpPr/>
            <p:nvPr/>
          </p:nvSpPr>
          <p:spPr bwMode="auto">
            <a:xfrm>
              <a:off x="777000" y="819750"/>
              <a:ext cx="512050" cy="198000"/>
            </a:xfrm>
            <a:prstGeom prst="roundRect">
              <a:avLst>
                <a:gd name="adj" fmla="val 8148"/>
              </a:avLst>
            </a:prstGeom>
            <a:solidFill>
              <a:srgbClr val="4B91CD">
                <a:lumMod val="50000"/>
              </a:srgbClr>
            </a:solidFill>
            <a:ln w="9525" cap="flat" cmpd="sng" algn="ctr">
              <a:noFill/>
              <a:prstDash val="solid"/>
              <a:round/>
              <a:headEnd type="none" w="med" len="med"/>
              <a:tailEnd type="none" w="med" len="med"/>
            </a:ln>
            <a:effectLst/>
            <a:extLst/>
          </p:spPr>
          <p:txBody>
            <a:bodyPr vert="horz" wrap="square" lIns="0" tIns="0" rIns="0" bIns="0" numCol="1" rtlCol="0" anchor="ctr" anchorCtr="0" compatLnSpc="1">
              <a:prstTxWarp prst="textNoShape">
                <a:avLst/>
              </a:prstTxWarp>
            </a:bodyPr>
            <a:lstStyle/>
            <a:p>
              <a:pPr algn="ctr" fontAlgn="auto">
                <a:spcBef>
                  <a:spcPts val="0"/>
                </a:spcBef>
                <a:spcAft>
                  <a:spcPts val="0"/>
                </a:spcAft>
              </a:pPr>
              <a:r>
                <a:rPr lang="en-US" sz="600" i="1" kern="0" dirty="0" smtClean="0">
                  <a:solidFill>
                    <a:srgbClr val="4B91CD">
                      <a:lumMod val="20000"/>
                      <a:lumOff val="80000"/>
                    </a:srgbClr>
                  </a:solidFill>
                  <a:latin typeface="+mn-lt"/>
                  <a:cs typeface="Arial" panose="020B0604020202020204" pitchFamily="34" charset="0"/>
                </a:rPr>
                <a:t>Monitoring</a:t>
              </a:r>
              <a:endParaRPr lang="en-US" sz="600" i="1" kern="0" dirty="0">
                <a:solidFill>
                  <a:srgbClr val="4B91CD">
                    <a:lumMod val="20000"/>
                    <a:lumOff val="80000"/>
                  </a:srgbClr>
                </a:solidFill>
                <a:latin typeface="+mn-lt"/>
                <a:cs typeface="Arial" panose="020B0604020202020204" pitchFamily="34" charset="0"/>
              </a:endParaRPr>
            </a:p>
          </p:txBody>
        </p:sp>
        <p:sp>
          <p:nvSpPr>
            <p:cNvPr id="212" name="Rounded Rectangle 211"/>
            <p:cNvSpPr/>
            <p:nvPr/>
          </p:nvSpPr>
          <p:spPr bwMode="auto">
            <a:xfrm>
              <a:off x="777000" y="1042942"/>
              <a:ext cx="512050" cy="5057693"/>
            </a:xfrm>
            <a:prstGeom prst="roundRect">
              <a:avLst>
                <a:gd name="adj" fmla="val 4987"/>
              </a:avLst>
            </a:prstGeom>
            <a:solidFill>
              <a:schemeClr val="bg1"/>
            </a:solidFill>
            <a:ln w="19050" cap="flat" cmpd="sng" algn="ctr">
              <a:solidFill>
                <a:schemeClr val="accent1"/>
              </a:solidFill>
              <a:prstDash val="solid"/>
              <a:round/>
              <a:headEnd type="none" w="med" len="med"/>
              <a:tailEnd type="none" w="med" len="med"/>
            </a:ln>
            <a:effectLst/>
          </p:spPr>
          <p:txBody>
            <a:bodyPr vert="horz" wrap="none" lIns="46800" tIns="46800" rIns="46800" bIns="46800" numCol="1" rtlCol="0" anchor="t" anchorCtr="0" compatLnSpc="1">
              <a:prstTxWarp prst="textNoShape">
                <a:avLst/>
              </a:prstTxWarp>
            </a:bodyPr>
            <a:lstStyle/>
            <a:p>
              <a:pPr algn="ctr" eaLnBrk="0" hangingPunct="0"/>
              <a:endParaRPr lang="en-US" altLang="ko-KR" sz="800" i="1" dirty="0">
                <a:solidFill>
                  <a:srgbClr val="103184"/>
                </a:solidFill>
                <a:latin typeface="+mn-lt"/>
                <a:ea typeface="ＭＳ Ｐゴシック" pitchFamily="-64" charset="-128"/>
              </a:endParaRPr>
            </a:p>
          </p:txBody>
        </p:sp>
        <p:sp>
          <p:nvSpPr>
            <p:cNvPr id="43" name="Rounded Rectangle 42"/>
            <p:cNvSpPr/>
            <p:nvPr/>
          </p:nvSpPr>
          <p:spPr bwMode="auto">
            <a:xfrm>
              <a:off x="847485" y="1116078"/>
              <a:ext cx="371080" cy="4911421"/>
            </a:xfrm>
            <a:prstGeom prst="roundRect">
              <a:avLst>
                <a:gd name="adj" fmla="val 4987"/>
              </a:avLst>
            </a:prstGeom>
            <a:solidFill>
              <a:srgbClr val="91C8EB">
                <a:lumMod val="20000"/>
                <a:lumOff val="80000"/>
              </a:srgbClr>
            </a:solidFill>
            <a:ln w="12700" cap="flat" cmpd="sng" algn="ctr">
              <a:solidFill>
                <a:srgbClr val="4C5A87">
                  <a:lumMod val="75000"/>
                </a:srgbClr>
              </a:solidFill>
              <a:prstDash val="solid"/>
              <a:round/>
              <a:headEnd type="none" w="med" len="med"/>
              <a:tailEnd type="none" w="med" len="med"/>
            </a:ln>
            <a:effectLst/>
          </p:spPr>
          <p:txBody>
            <a:bodyPr vert="vert270" wrap="none" lIns="0" tIns="0" rIns="0" bIns="0" numCol="1" rtlCol="0" anchor="ctr" anchorCtr="0" compatLnSpc="1">
              <a:prstTxWarp prst="textNoShape">
                <a:avLst/>
              </a:prstTxWarp>
            </a:bodyPr>
            <a:lstStyle/>
            <a:p>
              <a:pPr algn="ctr" defTabSz="912813" fontAlgn="auto">
                <a:spcBef>
                  <a:spcPts val="0"/>
                </a:spcBef>
                <a:spcAft>
                  <a:spcPts val="0"/>
                </a:spcAft>
                <a:defRPr/>
              </a:pPr>
              <a:r>
                <a:rPr lang="en-US" sz="700" i="1" kern="0" dirty="0" smtClean="0">
                  <a:solidFill>
                    <a:srgbClr val="103184"/>
                  </a:solidFill>
                  <a:latin typeface="+mn-lt"/>
                  <a:ea typeface="MS PGothic" pitchFamily="34" charset="-128"/>
                  <a:cs typeface="Arial" panose="020B0604020202020204" pitchFamily="34" charset="0"/>
                </a:rPr>
                <a:t>Application Performance Monitoring</a:t>
              </a:r>
              <a:endParaRPr lang="en-US" sz="700" b="0" i="1" kern="0" dirty="0" smtClean="0">
                <a:solidFill>
                  <a:srgbClr val="103184"/>
                </a:solidFill>
                <a:latin typeface="+mn-lt"/>
                <a:ea typeface="MS PGothic" pitchFamily="34" charset="-128"/>
                <a:cs typeface="Arial" panose="020B0604020202020204" pitchFamily="34" charset="0"/>
              </a:endParaRPr>
            </a:p>
          </p:txBody>
        </p:sp>
      </p:grpSp>
      <p:grpSp>
        <p:nvGrpSpPr>
          <p:cNvPr id="2" name="Group 1"/>
          <p:cNvGrpSpPr/>
          <p:nvPr/>
        </p:nvGrpSpPr>
        <p:grpSpPr>
          <a:xfrm>
            <a:off x="777001" y="6146800"/>
            <a:ext cx="8352000" cy="234950"/>
            <a:chOff x="777001" y="6146800"/>
            <a:chExt cx="8352000" cy="234950"/>
          </a:xfrm>
        </p:grpSpPr>
        <p:sp>
          <p:nvSpPr>
            <p:cNvPr id="396" name="Rectangle 395"/>
            <p:cNvSpPr/>
            <p:nvPr/>
          </p:nvSpPr>
          <p:spPr>
            <a:xfrm>
              <a:off x="777001" y="6146800"/>
              <a:ext cx="8352000" cy="234950"/>
            </a:xfrm>
            <a:prstGeom prst="rect">
              <a:avLst/>
            </a:prstGeom>
            <a:solidFill>
              <a:schemeClr val="bg1"/>
            </a:solidFill>
            <a:ln>
              <a:solidFill>
                <a:schemeClr val="bg1">
                  <a:lumMod val="50000"/>
                </a:schemeClr>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nchorCtr="0"/>
            <a:lstStyle/>
            <a:p>
              <a:pPr marL="228600" indent="-228600">
                <a:buFont typeface="+mj-lt"/>
                <a:buAutoNum type="arabicPeriod"/>
              </a:pPr>
              <a:endParaRPr lang="en-US" sz="800" b="0" dirty="0" smtClean="0">
                <a:solidFill>
                  <a:schemeClr val="bg2">
                    <a:lumMod val="50000"/>
                  </a:schemeClr>
                </a:solidFill>
              </a:endParaRPr>
            </a:p>
          </p:txBody>
        </p:sp>
        <p:grpSp>
          <p:nvGrpSpPr>
            <p:cNvPr id="397" name="Group 396"/>
            <p:cNvGrpSpPr/>
            <p:nvPr/>
          </p:nvGrpSpPr>
          <p:grpSpPr>
            <a:xfrm>
              <a:off x="922366" y="6204372"/>
              <a:ext cx="8061271" cy="119806"/>
              <a:chOff x="1010170" y="6226906"/>
              <a:chExt cx="8061271" cy="119806"/>
            </a:xfrm>
          </p:grpSpPr>
          <p:grpSp>
            <p:nvGrpSpPr>
              <p:cNvPr id="398" name="Group 397"/>
              <p:cNvGrpSpPr/>
              <p:nvPr/>
            </p:nvGrpSpPr>
            <p:grpSpPr>
              <a:xfrm>
                <a:off x="1010170" y="6240643"/>
                <a:ext cx="757285" cy="92333"/>
                <a:chOff x="857770" y="6240643"/>
                <a:chExt cx="757285" cy="92333"/>
              </a:xfrm>
            </p:grpSpPr>
            <p:cxnSp>
              <p:nvCxnSpPr>
                <p:cNvPr id="420" name="Connecteur droit 226"/>
                <p:cNvCxnSpPr/>
                <p:nvPr/>
              </p:nvCxnSpPr>
              <p:spPr>
                <a:xfrm flipV="1">
                  <a:off x="857770" y="6285622"/>
                  <a:ext cx="193350" cy="2375"/>
                </a:xfrm>
                <a:prstGeom prst="straightConnector1">
                  <a:avLst/>
                </a:prstGeom>
                <a:ln w="12700">
                  <a:solidFill>
                    <a:schemeClr val="accent2"/>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421" name="TextBox 420"/>
                <p:cNvSpPr txBox="1"/>
                <p:nvPr/>
              </p:nvSpPr>
              <p:spPr>
                <a:xfrm>
                  <a:off x="1105300" y="6240643"/>
                  <a:ext cx="509755" cy="92333"/>
                </a:xfrm>
                <a:prstGeom prst="rect">
                  <a:avLst/>
                </a:prstGeom>
                <a:noFill/>
              </p:spPr>
              <p:txBody>
                <a:bodyPr wrap="none" lIns="0" tIns="0" rIns="0" bIns="0" rtlCol="0" anchor="ctr">
                  <a:spAutoFit/>
                </a:bodyPr>
                <a:lstStyle/>
                <a:p>
                  <a:r>
                    <a:rPr lang="en-US" sz="600" b="0" i="1" dirty="0" smtClean="0">
                      <a:solidFill>
                        <a:schemeClr val="bg2">
                          <a:lumMod val="50000"/>
                        </a:schemeClr>
                      </a:solidFill>
                      <a:latin typeface="+mn-lt"/>
                      <a:cs typeface="Arial" pitchFamily="34" charset="0"/>
                    </a:rPr>
                    <a:t>API Integration</a:t>
                  </a:r>
                </a:p>
              </p:txBody>
            </p:sp>
          </p:grpSp>
          <p:grpSp>
            <p:nvGrpSpPr>
              <p:cNvPr id="399" name="Group 398"/>
              <p:cNvGrpSpPr/>
              <p:nvPr/>
            </p:nvGrpSpPr>
            <p:grpSpPr>
              <a:xfrm>
                <a:off x="1968424" y="6240643"/>
                <a:ext cx="797360" cy="92333"/>
                <a:chOff x="1841424" y="6240643"/>
                <a:chExt cx="797360" cy="92333"/>
              </a:xfrm>
            </p:grpSpPr>
            <p:cxnSp>
              <p:nvCxnSpPr>
                <p:cNvPr id="418" name="Connecteur droit 226"/>
                <p:cNvCxnSpPr/>
                <p:nvPr/>
              </p:nvCxnSpPr>
              <p:spPr>
                <a:xfrm>
                  <a:off x="1841424" y="6286809"/>
                  <a:ext cx="193350" cy="1"/>
                </a:xfrm>
                <a:prstGeom prst="straightConnector1">
                  <a:avLst/>
                </a:prstGeom>
                <a:ln w="9525">
                  <a:solidFill>
                    <a:schemeClr val="bg1">
                      <a:lumMod val="50000"/>
                    </a:schemeClr>
                  </a:solidFill>
                  <a:prstDash val="sysDash"/>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419" name="TextBox 418"/>
                <p:cNvSpPr txBox="1"/>
                <p:nvPr/>
              </p:nvSpPr>
              <p:spPr>
                <a:xfrm>
                  <a:off x="2088953" y="6240643"/>
                  <a:ext cx="549831" cy="92333"/>
                </a:xfrm>
                <a:prstGeom prst="rect">
                  <a:avLst/>
                </a:prstGeom>
                <a:noFill/>
              </p:spPr>
              <p:txBody>
                <a:bodyPr wrap="none" lIns="0" tIns="0" rIns="0" bIns="0" rtlCol="0" anchor="ctr">
                  <a:spAutoFit/>
                </a:bodyPr>
                <a:lstStyle/>
                <a:p>
                  <a:r>
                    <a:rPr lang="en-US" sz="600" b="0" i="1" dirty="0" smtClean="0">
                      <a:solidFill>
                        <a:schemeClr val="bg2">
                          <a:lumMod val="50000"/>
                        </a:schemeClr>
                      </a:solidFill>
                      <a:latin typeface="+mn-lt"/>
                      <a:cs typeface="Arial" pitchFamily="34" charset="0"/>
                    </a:rPr>
                    <a:t>Data Integration</a:t>
                  </a:r>
                </a:p>
              </p:txBody>
            </p:sp>
          </p:grpSp>
          <p:grpSp>
            <p:nvGrpSpPr>
              <p:cNvPr id="400" name="Group 399"/>
              <p:cNvGrpSpPr/>
              <p:nvPr/>
            </p:nvGrpSpPr>
            <p:grpSpPr>
              <a:xfrm>
                <a:off x="2966753" y="6240643"/>
                <a:ext cx="1309298" cy="92333"/>
                <a:chOff x="2865153" y="6240643"/>
                <a:chExt cx="1309298" cy="92333"/>
              </a:xfrm>
            </p:grpSpPr>
            <p:sp>
              <p:nvSpPr>
                <p:cNvPr id="415" name="Rounded Rectangle 414"/>
                <p:cNvSpPr/>
                <p:nvPr/>
              </p:nvSpPr>
              <p:spPr bwMode="auto">
                <a:xfrm>
                  <a:off x="2865153" y="6241592"/>
                  <a:ext cx="195718" cy="90434"/>
                </a:xfrm>
                <a:prstGeom prst="roundRect">
                  <a:avLst>
                    <a:gd name="adj" fmla="val 2828"/>
                  </a:avLst>
                </a:prstGeom>
                <a:pattFill prst="ltUpDiag">
                  <a:fgClr>
                    <a:schemeClr val="bg1">
                      <a:lumMod val="85000"/>
                    </a:schemeClr>
                  </a:fgClr>
                  <a:bgClr>
                    <a:schemeClr val="bg1"/>
                  </a:bgClr>
                </a:pattFill>
                <a:ln w="9525" cap="flat" cmpd="sng" algn="ctr">
                  <a:solidFill>
                    <a:srgbClr val="00B050"/>
                  </a:solidFill>
                  <a:prstDash val="sysDash"/>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fontAlgn="auto">
                    <a:spcBef>
                      <a:spcPts val="0"/>
                    </a:spcBef>
                    <a:spcAft>
                      <a:spcPts val="0"/>
                    </a:spcAft>
                    <a:defRPr/>
                  </a:pPr>
                  <a:endParaRPr lang="en-US" sz="500" b="0" kern="0" smtClean="0">
                    <a:solidFill>
                      <a:schemeClr val="bg2">
                        <a:lumMod val="50000"/>
                      </a:schemeClr>
                    </a:solidFill>
                    <a:latin typeface="+mn-lt"/>
                    <a:ea typeface="ＭＳ Ｐゴシック" pitchFamily="-64" charset="-128"/>
                    <a:cs typeface="Arial" panose="020B0604020202020204" pitchFamily="34" charset="0"/>
                  </a:endParaRPr>
                </a:p>
              </p:txBody>
            </p:sp>
            <p:sp>
              <p:nvSpPr>
                <p:cNvPr id="416" name="TextBox 415"/>
                <p:cNvSpPr txBox="1"/>
                <p:nvPr/>
              </p:nvSpPr>
              <p:spPr>
                <a:xfrm>
                  <a:off x="3324859" y="6240643"/>
                  <a:ext cx="849592" cy="92333"/>
                </a:xfrm>
                <a:prstGeom prst="rect">
                  <a:avLst/>
                </a:prstGeom>
                <a:noFill/>
              </p:spPr>
              <p:txBody>
                <a:bodyPr wrap="none" lIns="0" tIns="0" rIns="0" bIns="0" rtlCol="0" anchor="ctr">
                  <a:spAutoFit/>
                </a:bodyPr>
                <a:lstStyle/>
                <a:p>
                  <a:r>
                    <a:rPr lang="en-US" sz="600" b="0" i="1" dirty="0" smtClean="0">
                      <a:solidFill>
                        <a:schemeClr val="bg2">
                          <a:lumMod val="50000"/>
                        </a:schemeClr>
                      </a:solidFill>
                      <a:latin typeface="+mn-lt"/>
                      <a:cs typeface="Arial" pitchFamily="34" charset="0"/>
                    </a:rPr>
                    <a:t>Out-of-scope component</a:t>
                  </a:r>
                </a:p>
              </p:txBody>
            </p:sp>
            <p:sp>
              <p:nvSpPr>
                <p:cNvPr id="417" name="Rounded Rectangle 416"/>
                <p:cNvSpPr/>
                <p:nvPr/>
              </p:nvSpPr>
              <p:spPr bwMode="auto">
                <a:xfrm>
                  <a:off x="3086605" y="6241592"/>
                  <a:ext cx="195718" cy="90434"/>
                </a:xfrm>
                <a:prstGeom prst="roundRect">
                  <a:avLst>
                    <a:gd name="adj" fmla="val 2828"/>
                  </a:avLst>
                </a:prstGeom>
                <a:pattFill prst="ltUpDiag">
                  <a:fgClr>
                    <a:schemeClr val="bg1">
                      <a:lumMod val="85000"/>
                    </a:schemeClr>
                  </a:fgClr>
                  <a:bgClr>
                    <a:schemeClr val="bg1"/>
                  </a:bgClr>
                </a:pattFill>
                <a:ln w="9525" cap="flat" cmpd="sng" algn="ctr">
                  <a:solidFill>
                    <a:srgbClr val="BA9CC9"/>
                  </a:solidFill>
                  <a:prstDash val="sysDash"/>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fontAlgn="auto">
                    <a:spcBef>
                      <a:spcPts val="0"/>
                    </a:spcBef>
                    <a:spcAft>
                      <a:spcPts val="0"/>
                    </a:spcAft>
                  </a:pPr>
                  <a:endParaRPr lang="en-US" sz="700" i="1" kern="0" dirty="0">
                    <a:solidFill>
                      <a:schemeClr val="bg2">
                        <a:lumMod val="50000"/>
                      </a:schemeClr>
                    </a:solidFill>
                    <a:latin typeface="+mn-lt"/>
                    <a:ea typeface="ＭＳ Ｐゴシック" pitchFamily="-64" charset="-128"/>
                    <a:cs typeface="Arial" panose="020B0604020202020204" pitchFamily="34" charset="0"/>
                  </a:endParaRPr>
                </a:p>
              </p:txBody>
            </p:sp>
          </p:grpSp>
          <p:grpSp>
            <p:nvGrpSpPr>
              <p:cNvPr id="401" name="Group 400"/>
              <p:cNvGrpSpPr/>
              <p:nvPr/>
            </p:nvGrpSpPr>
            <p:grpSpPr>
              <a:xfrm>
                <a:off x="5264325" y="6226906"/>
                <a:ext cx="1209079" cy="119806"/>
                <a:chOff x="5213525" y="6226906"/>
                <a:chExt cx="1209079" cy="119806"/>
              </a:xfrm>
            </p:grpSpPr>
            <p:sp>
              <p:nvSpPr>
                <p:cNvPr id="412" name="Oval 411"/>
                <p:cNvSpPr/>
                <p:nvPr/>
              </p:nvSpPr>
              <p:spPr bwMode="auto">
                <a:xfrm>
                  <a:off x="5213525" y="6226906"/>
                  <a:ext cx="214776" cy="119806"/>
                </a:xfrm>
                <a:prstGeom prst="ellipse">
                  <a:avLst/>
                </a:prstGeom>
                <a:solidFill>
                  <a:srgbClr val="4C5A87">
                    <a:lumMod val="75000"/>
                    <a:alpha val="78000"/>
                  </a:srgbClr>
                </a:solidFill>
                <a:ln w="6350" cap="flat" cmpd="sng" algn="ctr">
                  <a:solidFill>
                    <a:srgbClr val="4C5A87">
                      <a:lumMod val="75000"/>
                      <a:alpha val="78000"/>
                    </a:srgb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defTabSz="912813" fontAlgn="auto">
                    <a:spcBef>
                      <a:spcPts val="0"/>
                    </a:spcBef>
                    <a:spcAft>
                      <a:spcPts val="0"/>
                    </a:spcAft>
                    <a:defRPr/>
                  </a:pPr>
                  <a:endParaRPr lang="en-US" sz="500" b="0" i="1" kern="0" dirty="0" smtClean="0">
                    <a:solidFill>
                      <a:schemeClr val="bg2">
                        <a:lumMod val="50000"/>
                      </a:schemeClr>
                    </a:solidFill>
                    <a:latin typeface="+mn-lt"/>
                    <a:ea typeface="MS PGothic" pitchFamily="34" charset="-128"/>
                    <a:cs typeface="Arial" panose="020B0604020202020204" pitchFamily="34" charset="0"/>
                  </a:endParaRPr>
                </a:p>
              </p:txBody>
            </p:sp>
            <p:sp>
              <p:nvSpPr>
                <p:cNvPr id="413" name="Rectangle 412"/>
                <p:cNvSpPr/>
                <p:nvPr/>
              </p:nvSpPr>
              <p:spPr>
                <a:xfrm>
                  <a:off x="5254359" y="6242682"/>
                  <a:ext cx="133107" cy="88254"/>
                </a:xfrm>
                <a:prstGeom prst="rect">
                  <a:avLst/>
                </a:prstGeom>
                <a:solidFill>
                  <a:schemeClr val="bg1"/>
                </a:solidFill>
                <a:ln w="3175">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sz="600" b="0" dirty="0">
                    <a:solidFill>
                      <a:schemeClr val="bg2">
                        <a:lumMod val="50000"/>
                      </a:schemeClr>
                    </a:solidFill>
                  </a:endParaRPr>
                </a:p>
              </p:txBody>
            </p:sp>
            <p:sp>
              <p:nvSpPr>
                <p:cNvPr id="414" name="TextBox 413"/>
                <p:cNvSpPr txBox="1"/>
                <p:nvPr/>
              </p:nvSpPr>
              <p:spPr>
                <a:xfrm>
                  <a:off x="5462405" y="6240643"/>
                  <a:ext cx="960199" cy="92333"/>
                </a:xfrm>
                <a:prstGeom prst="rect">
                  <a:avLst/>
                </a:prstGeom>
                <a:noFill/>
              </p:spPr>
              <p:txBody>
                <a:bodyPr wrap="none" lIns="0" tIns="0" rIns="0" bIns="0" rtlCol="0" anchor="ctr">
                  <a:spAutoFit/>
                </a:bodyPr>
                <a:lstStyle/>
                <a:p>
                  <a:r>
                    <a:rPr lang="en-US" sz="600" b="0" i="1" dirty="0" smtClean="0">
                      <a:solidFill>
                        <a:schemeClr val="bg2">
                          <a:lumMod val="50000"/>
                        </a:schemeClr>
                      </a:solidFill>
                      <a:latin typeface="+mn-lt"/>
                      <a:cs typeface="Arial" pitchFamily="34" charset="0"/>
                    </a:rPr>
                    <a:t>Data Element (Master Data)</a:t>
                  </a:r>
                </a:p>
              </p:txBody>
            </p:sp>
          </p:grpSp>
          <p:grpSp>
            <p:nvGrpSpPr>
              <p:cNvPr id="402" name="Group 401"/>
              <p:cNvGrpSpPr/>
              <p:nvPr/>
            </p:nvGrpSpPr>
            <p:grpSpPr>
              <a:xfrm>
                <a:off x="6674373" y="6226906"/>
                <a:ext cx="1334113" cy="119806"/>
                <a:chOff x="6648973" y="6226906"/>
                <a:chExt cx="1334113" cy="119806"/>
              </a:xfrm>
            </p:grpSpPr>
            <p:sp>
              <p:nvSpPr>
                <p:cNvPr id="409" name="Oval 408"/>
                <p:cNvSpPr/>
                <p:nvPr/>
              </p:nvSpPr>
              <p:spPr bwMode="auto">
                <a:xfrm>
                  <a:off x="6648973" y="6226906"/>
                  <a:ext cx="214776" cy="119806"/>
                </a:xfrm>
                <a:prstGeom prst="ellipse">
                  <a:avLst/>
                </a:prstGeom>
                <a:solidFill>
                  <a:srgbClr val="4C5A87">
                    <a:lumMod val="75000"/>
                    <a:alpha val="78000"/>
                  </a:srgbClr>
                </a:solidFill>
                <a:ln w="6350" cap="flat" cmpd="sng" algn="ctr">
                  <a:solidFill>
                    <a:srgbClr val="4C5A87">
                      <a:lumMod val="75000"/>
                      <a:alpha val="78000"/>
                    </a:srgb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defTabSz="912813" fontAlgn="auto">
                    <a:spcBef>
                      <a:spcPts val="0"/>
                    </a:spcBef>
                    <a:spcAft>
                      <a:spcPts val="0"/>
                    </a:spcAft>
                    <a:defRPr/>
                  </a:pPr>
                  <a:endParaRPr lang="en-US" sz="500" b="0" i="1" kern="0" dirty="0" smtClean="0">
                    <a:solidFill>
                      <a:schemeClr val="bg2">
                        <a:lumMod val="50000"/>
                      </a:schemeClr>
                    </a:solidFill>
                    <a:latin typeface="+mn-lt"/>
                    <a:ea typeface="MS PGothic" pitchFamily="34" charset="-128"/>
                    <a:cs typeface="Arial" panose="020B0604020202020204" pitchFamily="34" charset="0"/>
                  </a:endParaRPr>
                </a:p>
              </p:txBody>
            </p:sp>
            <p:sp>
              <p:nvSpPr>
                <p:cNvPr id="410" name="Rectangle 409"/>
                <p:cNvSpPr/>
                <p:nvPr/>
              </p:nvSpPr>
              <p:spPr>
                <a:xfrm>
                  <a:off x="6689807" y="6242682"/>
                  <a:ext cx="133107" cy="88254"/>
                </a:xfrm>
                <a:prstGeom prst="rect">
                  <a:avLst/>
                </a:prstGeom>
                <a:pattFill prst="dotDmnd">
                  <a:fgClr>
                    <a:schemeClr val="accent1"/>
                  </a:fgClr>
                  <a:bgClr>
                    <a:schemeClr val="bg1"/>
                  </a:bgClr>
                </a:pattFill>
                <a:ln w="3175">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sz="600" b="0" dirty="0">
                    <a:solidFill>
                      <a:schemeClr val="bg2">
                        <a:lumMod val="50000"/>
                      </a:schemeClr>
                    </a:solidFill>
                  </a:endParaRPr>
                </a:p>
              </p:txBody>
            </p:sp>
            <p:sp>
              <p:nvSpPr>
                <p:cNvPr id="411" name="TextBox 410"/>
                <p:cNvSpPr txBox="1"/>
                <p:nvPr/>
              </p:nvSpPr>
              <p:spPr>
                <a:xfrm>
                  <a:off x="6897853" y="6240643"/>
                  <a:ext cx="1085233" cy="92333"/>
                </a:xfrm>
                <a:prstGeom prst="rect">
                  <a:avLst/>
                </a:prstGeom>
                <a:noFill/>
              </p:spPr>
              <p:txBody>
                <a:bodyPr wrap="none" lIns="0" tIns="0" rIns="0" bIns="0" rtlCol="0" anchor="ctr">
                  <a:spAutoFit/>
                </a:bodyPr>
                <a:lstStyle/>
                <a:p>
                  <a:r>
                    <a:rPr lang="en-US" sz="600" b="0" i="1" dirty="0" smtClean="0">
                      <a:solidFill>
                        <a:schemeClr val="bg2">
                          <a:lumMod val="50000"/>
                        </a:schemeClr>
                      </a:solidFill>
                      <a:latin typeface="+mn-lt"/>
                      <a:cs typeface="Arial" pitchFamily="34" charset="0"/>
                    </a:rPr>
                    <a:t>Data Element (Interfacing Data)</a:t>
                  </a:r>
                </a:p>
              </p:txBody>
            </p:sp>
          </p:grpSp>
          <p:grpSp>
            <p:nvGrpSpPr>
              <p:cNvPr id="403" name="Group 402"/>
              <p:cNvGrpSpPr/>
              <p:nvPr/>
            </p:nvGrpSpPr>
            <p:grpSpPr>
              <a:xfrm>
                <a:off x="4477020" y="6240643"/>
                <a:ext cx="586336" cy="92333"/>
                <a:chOff x="4400820" y="6240643"/>
                <a:chExt cx="586336" cy="92333"/>
              </a:xfrm>
            </p:grpSpPr>
            <p:sp>
              <p:nvSpPr>
                <p:cNvPr id="407" name="Rectangle 406"/>
                <p:cNvSpPr/>
                <p:nvPr/>
              </p:nvSpPr>
              <p:spPr>
                <a:xfrm>
                  <a:off x="4400820" y="6241592"/>
                  <a:ext cx="195718" cy="90434"/>
                </a:xfrm>
                <a:prstGeom prst="rect">
                  <a:avLst/>
                </a:prstGeom>
                <a:solidFill>
                  <a:schemeClr val="bg1"/>
                </a:solidFill>
                <a:ln w="3175">
                  <a:solidFill>
                    <a:schemeClr val="accent2"/>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sz="600" b="0" dirty="0">
                    <a:solidFill>
                      <a:schemeClr val="bg2">
                        <a:lumMod val="50000"/>
                      </a:schemeClr>
                    </a:solidFill>
                  </a:endParaRPr>
                </a:p>
              </p:txBody>
            </p:sp>
            <p:sp>
              <p:nvSpPr>
                <p:cNvPr id="408" name="TextBox 407"/>
                <p:cNvSpPr txBox="1"/>
                <p:nvPr/>
              </p:nvSpPr>
              <p:spPr>
                <a:xfrm>
                  <a:off x="4645716" y="6240643"/>
                  <a:ext cx="341440" cy="92333"/>
                </a:xfrm>
                <a:prstGeom prst="rect">
                  <a:avLst/>
                </a:prstGeom>
                <a:noFill/>
              </p:spPr>
              <p:txBody>
                <a:bodyPr wrap="none" lIns="0" tIns="0" rIns="0" bIns="0" rtlCol="0" anchor="ctr">
                  <a:spAutoFit/>
                </a:bodyPr>
                <a:lstStyle/>
                <a:p>
                  <a:r>
                    <a:rPr lang="en-US" sz="600" b="0" i="1" dirty="0" smtClean="0">
                      <a:solidFill>
                        <a:schemeClr val="bg2">
                          <a:lumMod val="50000"/>
                        </a:schemeClr>
                      </a:solidFill>
                      <a:latin typeface="+mn-lt"/>
                      <a:cs typeface="Arial" pitchFamily="34" charset="0"/>
                    </a:rPr>
                    <a:t>Capability</a:t>
                  </a:r>
                </a:p>
              </p:txBody>
            </p:sp>
          </p:grpSp>
          <p:grpSp>
            <p:nvGrpSpPr>
              <p:cNvPr id="404" name="Group 403"/>
              <p:cNvGrpSpPr/>
              <p:nvPr/>
            </p:nvGrpSpPr>
            <p:grpSpPr>
              <a:xfrm>
                <a:off x="8209456" y="6240643"/>
                <a:ext cx="861985" cy="92333"/>
                <a:chOff x="8209456" y="6240643"/>
                <a:chExt cx="861985" cy="92333"/>
              </a:xfrm>
            </p:grpSpPr>
            <p:sp>
              <p:nvSpPr>
                <p:cNvPr id="405" name="Rectangle 404"/>
                <p:cNvSpPr/>
                <p:nvPr/>
              </p:nvSpPr>
              <p:spPr bwMode="auto">
                <a:xfrm flipH="1">
                  <a:off x="8209456" y="6241790"/>
                  <a:ext cx="217538" cy="90038"/>
                </a:xfrm>
                <a:prstGeom prst="rect">
                  <a:avLst/>
                </a:prstGeom>
                <a:solidFill>
                  <a:srgbClr val="FFFF00"/>
                </a:solidFill>
                <a:ln w="19050" cap="flat" cmpd="sng" algn="ctr">
                  <a:solidFill>
                    <a:srgbClr val="4C5A87">
                      <a:lumMod val="75000"/>
                    </a:srgbClr>
                  </a:solidFill>
                  <a:prstDash val="solid"/>
                  <a:round/>
                  <a:headEnd type="none" w="med" len="med"/>
                  <a:tailEnd type="none" w="med" len="med"/>
                </a:ln>
                <a:effectLst/>
                <a:extLst/>
              </p:spPr>
              <p:txBody>
                <a:bodyPr vert="horz" wrap="none" lIns="0" tIns="0" rIns="0" bIns="0" numCol="1" rtlCol="0" anchor="ctr" anchorCtr="0" compatLnSpc="1">
                  <a:prstTxWarp prst="textNoShape">
                    <a:avLst/>
                  </a:prstTxWarp>
                </a:bodyPr>
                <a:lstStyle/>
                <a:p>
                  <a:pPr algn="ctr" fontAlgn="auto">
                    <a:lnSpc>
                      <a:spcPct val="80000"/>
                    </a:lnSpc>
                    <a:spcBef>
                      <a:spcPts val="0"/>
                    </a:spcBef>
                    <a:spcAft>
                      <a:spcPts val="0"/>
                    </a:spcAft>
                    <a:tabLst>
                      <a:tab pos="6464300" algn="r"/>
                    </a:tabLst>
                  </a:pPr>
                  <a:r>
                    <a:rPr lang="en-GB" sz="500" kern="500" dirty="0">
                      <a:solidFill>
                        <a:srgbClr val="800000"/>
                      </a:solidFill>
                      <a:latin typeface="+mn-lt"/>
                      <a:cs typeface="Calibri" pitchFamily="34" charset="0"/>
                    </a:rPr>
                    <a:t>Local</a:t>
                  </a:r>
                </a:p>
              </p:txBody>
            </p:sp>
            <p:sp>
              <p:nvSpPr>
                <p:cNvPr id="406" name="TextBox 405"/>
                <p:cNvSpPr txBox="1"/>
                <p:nvPr/>
              </p:nvSpPr>
              <p:spPr>
                <a:xfrm>
                  <a:off x="8463902" y="6240643"/>
                  <a:ext cx="607539" cy="92333"/>
                </a:xfrm>
                <a:prstGeom prst="rect">
                  <a:avLst/>
                </a:prstGeom>
                <a:noFill/>
              </p:spPr>
              <p:txBody>
                <a:bodyPr wrap="none" lIns="0" tIns="0" rIns="0" bIns="0" rtlCol="0" anchor="ctr">
                  <a:spAutoFit/>
                </a:bodyPr>
                <a:lstStyle/>
                <a:p>
                  <a:r>
                    <a:rPr lang="en-US" sz="600" b="0" i="1" dirty="0" smtClean="0">
                      <a:solidFill>
                        <a:schemeClr val="bg2">
                          <a:lumMod val="50000"/>
                        </a:schemeClr>
                      </a:solidFill>
                      <a:latin typeface="+mn-lt"/>
                      <a:cs typeface="Arial" pitchFamily="34" charset="0"/>
                    </a:rPr>
                    <a:t>Local Component</a:t>
                  </a:r>
                </a:p>
              </p:txBody>
            </p:sp>
          </p:grpSp>
        </p:grpSp>
      </p:grpSp>
      <p:grpSp>
        <p:nvGrpSpPr>
          <p:cNvPr id="422" name="Group 421"/>
          <p:cNvGrpSpPr/>
          <p:nvPr/>
        </p:nvGrpSpPr>
        <p:grpSpPr>
          <a:xfrm>
            <a:off x="2161291" y="819750"/>
            <a:ext cx="6966000" cy="4773600"/>
            <a:chOff x="777711" y="819750"/>
            <a:chExt cx="8350577" cy="5164536"/>
          </a:xfrm>
        </p:grpSpPr>
        <p:sp>
          <p:nvSpPr>
            <p:cNvPr id="423" name="Rounded Rectangle 422"/>
            <p:cNvSpPr/>
            <p:nvPr/>
          </p:nvSpPr>
          <p:spPr bwMode="auto">
            <a:xfrm>
              <a:off x="7888490" y="1061268"/>
              <a:ext cx="1239798" cy="540000"/>
            </a:xfrm>
            <a:prstGeom prst="roundRect">
              <a:avLst>
                <a:gd name="adj" fmla="val 2828"/>
              </a:avLst>
            </a:prstGeom>
            <a:pattFill prst="ltUpDiag">
              <a:fgClr>
                <a:schemeClr val="bg1">
                  <a:lumMod val="85000"/>
                </a:schemeClr>
              </a:fgClr>
              <a:bgClr>
                <a:schemeClr val="bg1"/>
              </a:bgClr>
            </a:pattFill>
            <a:ln w="9525" cap="flat" cmpd="sng" algn="ctr">
              <a:solidFill>
                <a:srgbClr val="BA9CC9"/>
              </a:solidFill>
              <a:prstDash val="sysDash"/>
              <a:round/>
              <a:headEnd type="none" w="med" len="med"/>
              <a:tailEnd type="none" w="med" len="med"/>
            </a:ln>
            <a:effectLst/>
            <a:extLst/>
          </p:spPr>
          <p:txBody>
            <a:bodyPr vert="horz" wrap="square" lIns="36000" tIns="18000" rIns="36000" bIns="18000" numCol="1" rtlCol="0" anchor="t" anchorCtr="0" compatLnSpc="1">
              <a:prstTxWarp prst="textNoShape">
                <a:avLst/>
              </a:prstTxWarp>
            </a:bodyPr>
            <a:lstStyle/>
            <a:p>
              <a:pPr fontAlgn="auto">
                <a:spcBef>
                  <a:spcPts val="0"/>
                </a:spcBef>
                <a:spcAft>
                  <a:spcPts val="0"/>
                </a:spcAft>
              </a:pPr>
              <a:r>
                <a:rPr lang="en-US" sz="500" kern="0" dirty="0">
                  <a:solidFill>
                    <a:schemeClr val="bg2"/>
                  </a:solidFill>
                  <a:latin typeface="+mn-lt"/>
                  <a:ea typeface="ＭＳ Ｐゴシック" pitchFamily="-64" charset="-128"/>
                  <a:cs typeface="Arial" panose="020B0604020202020204" pitchFamily="34" charset="0"/>
                </a:rPr>
                <a:t>Provider Portal</a:t>
              </a:r>
            </a:p>
          </p:txBody>
        </p:sp>
        <p:sp>
          <p:nvSpPr>
            <p:cNvPr id="424" name="Rounded Rectangle 423"/>
            <p:cNvSpPr/>
            <p:nvPr/>
          </p:nvSpPr>
          <p:spPr bwMode="auto">
            <a:xfrm>
              <a:off x="8027982" y="1201104"/>
              <a:ext cx="439464" cy="180178"/>
            </a:xfrm>
            <a:prstGeom prst="roundRect">
              <a:avLst>
                <a:gd name="adj" fmla="val 4387"/>
              </a:avLst>
            </a:prstGeom>
            <a:pattFill prst="ltUpDiag">
              <a:fgClr>
                <a:schemeClr val="bg1">
                  <a:lumMod val="65000"/>
                </a:schemeClr>
              </a:fgClr>
              <a:bgClr>
                <a:schemeClr val="bg1"/>
              </a:bgClr>
            </a:pattFill>
            <a:ln w="9525" cap="flat" cmpd="sng" algn="ctr">
              <a:solidFill>
                <a:schemeClr val="bg2"/>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fontAlgn="auto">
                <a:spcBef>
                  <a:spcPts val="0"/>
                </a:spcBef>
                <a:spcAft>
                  <a:spcPts val="0"/>
                </a:spcAft>
              </a:pPr>
              <a:r>
                <a:rPr lang="en-US" sz="500" b="0" i="1" kern="0" dirty="0">
                  <a:solidFill>
                    <a:schemeClr val="tx1"/>
                  </a:solidFill>
                  <a:latin typeface="+mn-lt"/>
                  <a:cs typeface="Arial" panose="020B0604020202020204" pitchFamily="34" charset="0"/>
                </a:rPr>
                <a:t>Portal</a:t>
              </a:r>
            </a:p>
          </p:txBody>
        </p:sp>
        <p:sp>
          <p:nvSpPr>
            <p:cNvPr id="425" name="Rounded Rectangle 424"/>
            <p:cNvSpPr/>
            <p:nvPr/>
          </p:nvSpPr>
          <p:spPr bwMode="auto">
            <a:xfrm>
              <a:off x="8549333" y="1201104"/>
              <a:ext cx="439464" cy="180178"/>
            </a:xfrm>
            <a:prstGeom prst="roundRect">
              <a:avLst>
                <a:gd name="adj" fmla="val 4387"/>
              </a:avLst>
            </a:prstGeom>
            <a:pattFill prst="ltUpDiag">
              <a:fgClr>
                <a:schemeClr val="bg1">
                  <a:lumMod val="65000"/>
                </a:schemeClr>
              </a:fgClr>
              <a:bgClr>
                <a:schemeClr val="bg1"/>
              </a:bgClr>
            </a:pattFill>
            <a:ln w="9525" cap="flat" cmpd="sng" algn="ctr">
              <a:solidFill>
                <a:schemeClr val="bg2"/>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fontAlgn="auto">
                <a:spcBef>
                  <a:spcPts val="0"/>
                </a:spcBef>
                <a:spcAft>
                  <a:spcPts val="0"/>
                </a:spcAft>
              </a:pPr>
              <a:r>
                <a:rPr lang="en-US" sz="500" b="0" i="1" kern="0" dirty="0">
                  <a:solidFill>
                    <a:schemeClr val="tx1"/>
                  </a:solidFill>
                  <a:latin typeface="+mn-lt"/>
                  <a:cs typeface="Arial" panose="020B0604020202020204" pitchFamily="34" charset="0"/>
                </a:rPr>
                <a:t>Provider </a:t>
              </a:r>
            </a:p>
            <a:p>
              <a:pPr algn="ctr" fontAlgn="auto">
                <a:spcBef>
                  <a:spcPts val="0"/>
                </a:spcBef>
                <a:spcAft>
                  <a:spcPts val="0"/>
                </a:spcAft>
              </a:pPr>
              <a:r>
                <a:rPr lang="en-US" sz="500" b="0" i="1" kern="0" dirty="0" smtClean="0">
                  <a:solidFill>
                    <a:schemeClr val="tx1"/>
                  </a:solidFill>
                  <a:latin typeface="+mn-lt"/>
                  <a:cs typeface="Arial" panose="020B0604020202020204" pitchFamily="34" charset="0"/>
                </a:rPr>
                <a:t>Mgmt.</a:t>
              </a:r>
              <a:endParaRPr lang="en-US" sz="500" b="0" i="1" kern="0" dirty="0">
                <a:solidFill>
                  <a:schemeClr val="tx1"/>
                </a:solidFill>
                <a:latin typeface="+mn-lt"/>
                <a:cs typeface="Arial" panose="020B0604020202020204" pitchFamily="34" charset="0"/>
              </a:endParaRPr>
            </a:p>
          </p:txBody>
        </p:sp>
        <p:sp>
          <p:nvSpPr>
            <p:cNvPr id="426" name="Rounded Rectangle 425"/>
            <p:cNvSpPr/>
            <p:nvPr/>
          </p:nvSpPr>
          <p:spPr bwMode="auto">
            <a:xfrm>
              <a:off x="5903439" y="1061268"/>
              <a:ext cx="1239798" cy="540000"/>
            </a:xfrm>
            <a:prstGeom prst="roundRect">
              <a:avLst>
                <a:gd name="adj" fmla="val 2828"/>
              </a:avLst>
            </a:prstGeom>
            <a:solidFill>
              <a:srgbClr val="E9F4FB"/>
            </a:solidFill>
            <a:ln w="9525" cap="flat" cmpd="sng" algn="ctr">
              <a:solidFill>
                <a:srgbClr val="BA9CC9"/>
              </a:solidFill>
              <a:prstDash val="solid"/>
              <a:round/>
              <a:headEnd type="none" w="med" len="med"/>
              <a:tailEnd type="none" w="med" len="med"/>
            </a:ln>
            <a:effectLst/>
            <a:extLst/>
          </p:spPr>
          <p:txBody>
            <a:bodyPr vert="horz" wrap="square" lIns="36000" tIns="18000" rIns="36000" bIns="18000" numCol="1" rtlCol="0" anchor="t" anchorCtr="0" compatLnSpc="1">
              <a:prstTxWarp prst="textNoShape">
                <a:avLst/>
              </a:prstTxWarp>
            </a:bodyPr>
            <a:lstStyle/>
            <a:p>
              <a:pPr fontAlgn="auto">
                <a:spcBef>
                  <a:spcPts val="0"/>
                </a:spcBef>
                <a:spcAft>
                  <a:spcPts val="0"/>
                </a:spcAft>
              </a:pPr>
              <a:r>
                <a:rPr lang="en-US" sz="500" kern="0" dirty="0">
                  <a:solidFill>
                    <a:schemeClr val="tx1"/>
                  </a:solidFill>
                  <a:latin typeface="+mn-lt"/>
                  <a:ea typeface="ＭＳ Ｐゴシック" pitchFamily="-64" charset="-128"/>
                  <a:cs typeface="Arial" panose="020B0604020202020204" pitchFamily="34" charset="0"/>
                </a:rPr>
                <a:t>Health Claims Portal</a:t>
              </a:r>
            </a:p>
          </p:txBody>
        </p:sp>
        <p:sp>
          <p:nvSpPr>
            <p:cNvPr id="427" name="Rounded Rectangle 426"/>
            <p:cNvSpPr/>
            <p:nvPr/>
          </p:nvSpPr>
          <p:spPr bwMode="auto">
            <a:xfrm>
              <a:off x="5903439" y="819750"/>
              <a:ext cx="3222276" cy="212281"/>
            </a:xfrm>
            <a:prstGeom prst="roundRect">
              <a:avLst>
                <a:gd name="adj" fmla="val 8148"/>
              </a:avLst>
            </a:prstGeom>
            <a:solidFill>
              <a:srgbClr val="4B91CD">
                <a:lumMod val="50000"/>
              </a:srgb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algn="ctr" fontAlgn="auto">
                <a:spcBef>
                  <a:spcPts val="0"/>
                </a:spcBef>
                <a:spcAft>
                  <a:spcPts val="0"/>
                </a:spcAft>
                <a:defRPr/>
              </a:pPr>
              <a:r>
                <a:rPr lang="en-US" sz="600" i="1" kern="0" dirty="0" smtClean="0">
                  <a:solidFill>
                    <a:srgbClr val="4B91CD">
                      <a:lumMod val="20000"/>
                      <a:lumOff val="80000"/>
                    </a:srgbClr>
                  </a:solidFill>
                  <a:latin typeface="+mn-lt"/>
                  <a:cs typeface="Arial" panose="020B0604020202020204" pitchFamily="34" charset="0"/>
                </a:rPr>
                <a:t>Claims</a:t>
              </a:r>
              <a:endParaRPr lang="en-US" sz="600" i="1" kern="0" dirty="0">
                <a:solidFill>
                  <a:srgbClr val="4B91CD">
                    <a:lumMod val="20000"/>
                    <a:lumOff val="80000"/>
                  </a:srgbClr>
                </a:solidFill>
                <a:latin typeface="+mn-lt"/>
                <a:cs typeface="Arial" panose="020B0604020202020204" pitchFamily="34" charset="0"/>
              </a:endParaRPr>
            </a:p>
          </p:txBody>
        </p:sp>
        <p:sp>
          <p:nvSpPr>
            <p:cNvPr id="428" name="Rounded Rectangle 427"/>
            <p:cNvSpPr/>
            <p:nvPr/>
          </p:nvSpPr>
          <p:spPr bwMode="auto">
            <a:xfrm>
              <a:off x="7184408" y="1061268"/>
              <a:ext cx="662912" cy="540000"/>
            </a:xfrm>
            <a:prstGeom prst="roundRect">
              <a:avLst>
                <a:gd name="adj" fmla="val 4669"/>
              </a:avLst>
            </a:prstGeom>
            <a:pattFill prst="ltUpDiag">
              <a:fgClr>
                <a:schemeClr val="bg1">
                  <a:lumMod val="85000"/>
                </a:schemeClr>
              </a:fgClr>
              <a:bgClr>
                <a:schemeClr val="bg1"/>
              </a:bgClr>
            </a:pattFill>
            <a:ln w="9525" cap="flat" cmpd="sng" algn="ctr">
              <a:solidFill>
                <a:srgbClr val="BA9CC9"/>
              </a:solidFill>
              <a:prstDash val="sysDash"/>
              <a:round/>
              <a:headEnd type="none" w="med" len="med"/>
              <a:tailEnd type="none" w="med" len="med"/>
            </a:ln>
            <a:effectLst/>
            <a:extLst/>
          </p:spPr>
          <p:txBody>
            <a:bodyPr vert="horz" wrap="square" lIns="36000" tIns="18000" rIns="36000" bIns="18000" numCol="1" rtlCol="0" anchor="t" anchorCtr="0" compatLnSpc="1">
              <a:prstTxWarp prst="textNoShape">
                <a:avLst/>
              </a:prstTxWarp>
            </a:bodyPr>
            <a:lstStyle/>
            <a:p>
              <a:pPr fontAlgn="auto">
                <a:spcBef>
                  <a:spcPts val="0"/>
                </a:spcBef>
                <a:spcAft>
                  <a:spcPts val="0"/>
                </a:spcAft>
              </a:pPr>
              <a:r>
                <a:rPr lang="en-US" sz="500" kern="0" dirty="0">
                  <a:solidFill>
                    <a:schemeClr val="bg2"/>
                  </a:solidFill>
                  <a:latin typeface="+mn-lt"/>
                  <a:ea typeface="ＭＳ Ｐゴシック" pitchFamily="-64" charset="-128"/>
                  <a:cs typeface="Arial" panose="020B0604020202020204" pitchFamily="34" charset="0"/>
                </a:rPr>
                <a:t>TPA</a:t>
              </a:r>
            </a:p>
          </p:txBody>
        </p:sp>
        <p:sp>
          <p:nvSpPr>
            <p:cNvPr id="429" name="Rounded Rectangle 428"/>
            <p:cNvSpPr/>
            <p:nvPr/>
          </p:nvSpPr>
          <p:spPr bwMode="auto">
            <a:xfrm>
              <a:off x="6038715" y="1201104"/>
              <a:ext cx="439464" cy="180178"/>
            </a:xfrm>
            <a:prstGeom prst="roundRect">
              <a:avLst>
                <a:gd name="adj" fmla="val 4387"/>
              </a:avLst>
            </a:prstGeom>
            <a:solidFill>
              <a:srgbClr val="8C5AA5">
                <a:lumMod val="60000"/>
                <a:lumOff val="40000"/>
              </a:srgbClr>
            </a:solidFill>
            <a:ln w="6350" cap="flat" cmpd="sng" algn="ctr">
              <a:solidFill>
                <a:srgbClr val="4B91CD">
                  <a:lumMod val="40000"/>
                  <a:lumOff val="60000"/>
                </a:srgb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defTabSz="912813" fontAlgn="auto">
                <a:spcBef>
                  <a:spcPts val="0"/>
                </a:spcBef>
                <a:spcAft>
                  <a:spcPts val="0"/>
                </a:spcAft>
              </a:pPr>
              <a:r>
                <a:rPr lang="en-US" sz="500" b="0" i="1" kern="0" dirty="0">
                  <a:solidFill>
                    <a:srgbClr val="103184"/>
                  </a:solidFill>
                  <a:latin typeface="+mn-lt"/>
                  <a:ea typeface="MS PGothic" pitchFamily="34" charset="-128"/>
                  <a:cs typeface="Arial" panose="020B0604020202020204" pitchFamily="34" charset="0"/>
                </a:rPr>
                <a:t>Portal</a:t>
              </a:r>
            </a:p>
          </p:txBody>
        </p:sp>
        <p:sp>
          <p:nvSpPr>
            <p:cNvPr id="430" name="Rounded Rectangle 429"/>
            <p:cNvSpPr/>
            <p:nvPr/>
          </p:nvSpPr>
          <p:spPr bwMode="auto">
            <a:xfrm>
              <a:off x="6568495" y="1201104"/>
              <a:ext cx="439464" cy="180178"/>
            </a:xfrm>
            <a:prstGeom prst="roundRect">
              <a:avLst>
                <a:gd name="adj" fmla="val 4387"/>
              </a:avLst>
            </a:prstGeom>
            <a:solidFill>
              <a:srgbClr val="8C5AA5">
                <a:lumMod val="60000"/>
                <a:lumOff val="40000"/>
              </a:srgbClr>
            </a:solidFill>
            <a:ln w="6350" cap="flat" cmpd="sng" algn="ctr">
              <a:solidFill>
                <a:srgbClr val="4B91CD">
                  <a:lumMod val="40000"/>
                  <a:lumOff val="60000"/>
                </a:srgb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defTabSz="912813" fontAlgn="auto">
                <a:spcBef>
                  <a:spcPts val="0"/>
                </a:spcBef>
                <a:spcAft>
                  <a:spcPts val="0"/>
                </a:spcAft>
              </a:pPr>
              <a:r>
                <a:rPr lang="en-US" sz="500" b="0" i="1" kern="0" dirty="0">
                  <a:solidFill>
                    <a:srgbClr val="103184"/>
                  </a:solidFill>
                  <a:latin typeface="+mn-lt"/>
                  <a:ea typeface="MS PGothic" pitchFamily="34" charset="-128"/>
                  <a:cs typeface="Arial" panose="020B0604020202020204" pitchFamily="34" charset="0"/>
                </a:rPr>
                <a:t>Mobile App</a:t>
              </a:r>
            </a:p>
          </p:txBody>
        </p:sp>
        <p:sp>
          <p:nvSpPr>
            <p:cNvPr id="431" name="Rounded Rectangle 430"/>
            <p:cNvSpPr/>
            <p:nvPr/>
          </p:nvSpPr>
          <p:spPr bwMode="auto">
            <a:xfrm>
              <a:off x="7296132" y="1201104"/>
              <a:ext cx="439464" cy="180178"/>
            </a:xfrm>
            <a:prstGeom prst="roundRect">
              <a:avLst>
                <a:gd name="adj" fmla="val 4387"/>
              </a:avLst>
            </a:prstGeom>
            <a:pattFill prst="ltUpDiag">
              <a:fgClr>
                <a:schemeClr val="bg1">
                  <a:lumMod val="65000"/>
                </a:schemeClr>
              </a:fgClr>
              <a:bgClr>
                <a:schemeClr val="bg1"/>
              </a:bgClr>
            </a:pattFill>
            <a:ln w="9525" cap="flat" cmpd="sng" algn="ctr">
              <a:solidFill>
                <a:schemeClr val="bg2"/>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fontAlgn="auto">
                <a:spcBef>
                  <a:spcPts val="0"/>
                </a:spcBef>
                <a:spcAft>
                  <a:spcPts val="0"/>
                </a:spcAft>
              </a:pPr>
              <a:r>
                <a:rPr lang="en-US" sz="500" b="0" i="1" kern="0" dirty="0" smtClean="0">
                  <a:solidFill>
                    <a:schemeClr val="tx1"/>
                  </a:solidFill>
                  <a:latin typeface="+mn-lt"/>
                  <a:cs typeface="Arial" panose="020B0604020202020204" pitchFamily="34" charset="0"/>
                </a:rPr>
                <a:t>TPA</a:t>
              </a:r>
              <a:endParaRPr lang="en-US" sz="500" b="0" i="1" kern="0" dirty="0">
                <a:solidFill>
                  <a:schemeClr val="tx1"/>
                </a:solidFill>
                <a:latin typeface="+mn-lt"/>
                <a:cs typeface="Arial" panose="020B0604020202020204" pitchFamily="34" charset="0"/>
              </a:endParaRPr>
            </a:p>
          </p:txBody>
        </p:sp>
        <p:sp>
          <p:nvSpPr>
            <p:cNvPr id="432" name="Rounded Rectangle 431"/>
            <p:cNvSpPr/>
            <p:nvPr/>
          </p:nvSpPr>
          <p:spPr bwMode="auto">
            <a:xfrm>
              <a:off x="777712" y="1061268"/>
              <a:ext cx="1059414" cy="540000"/>
            </a:xfrm>
            <a:prstGeom prst="roundRect">
              <a:avLst>
                <a:gd name="adj" fmla="val 2828"/>
              </a:avLst>
            </a:prstGeom>
            <a:pattFill prst="ltUpDiag">
              <a:fgClr>
                <a:schemeClr val="bg1">
                  <a:lumMod val="85000"/>
                </a:schemeClr>
              </a:fgClr>
              <a:bgClr>
                <a:schemeClr val="bg1"/>
              </a:bgClr>
            </a:pattFill>
            <a:ln w="9525" cap="flat" cmpd="sng" algn="ctr">
              <a:solidFill>
                <a:srgbClr val="00B050"/>
              </a:solidFill>
              <a:prstDash val="sysDash"/>
              <a:round/>
              <a:headEnd type="none" w="med" len="med"/>
              <a:tailEnd type="none" w="med" len="med"/>
            </a:ln>
            <a:effectLst/>
            <a:extLst/>
          </p:spPr>
          <p:txBody>
            <a:bodyPr vert="horz" wrap="square" lIns="36000" tIns="18000" rIns="36000" bIns="18000" numCol="1" rtlCol="0" anchor="t" anchorCtr="0" compatLnSpc="1">
              <a:prstTxWarp prst="textNoShape">
                <a:avLst/>
              </a:prstTxWarp>
            </a:bodyPr>
            <a:lstStyle/>
            <a:p>
              <a:pPr fontAlgn="auto">
                <a:spcBef>
                  <a:spcPts val="0"/>
                </a:spcBef>
                <a:spcAft>
                  <a:spcPts val="0"/>
                </a:spcAft>
                <a:defRPr/>
              </a:pPr>
              <a:r>
                <a:rPr lang="en-US" sz="600" b="0" kern="0" dirty="0" smtClean="0">
                  <a:pattFill prst="ltUpDiag">
                    <a:fgClr>
                      <a:srgbClr val="4B91CD">
                        <a:lumMod val="20000"/>
                        <a:lumOff val="80000"/>
                      </a:srgbClr>
                    </a:fgClr>
                    <a:bgClr>
                      <a:schemeClr val="bg1"/>
                    </a:bgClr>
                  </a:pattFill>
                  <a:latin typeface="+mn-lt"/>
                  <a:ea typeface="ＭＳ Ｐゴシック" pitchFamily="-64" charset="-128"/>
                  <a:cs typeface="Arial" panose="020B0604020202020204" pitchFamily="34" charset="0"/>
                </a:rPr>
                <a:t>Distributor Portal</a:t>
              </a:r>
            </a:p>
          </p:txBody>
        </p:sp>
        <p:sp>
          <p:nvSpPr>
            <p:cNvPr id="433" name="Rounded Rectangle 432"/>
            <p:cNvSpPr/>
            <p:nvPr/>
          </p:nvSpPr>
          <p:spPr bwMode="auto">
            <a:xfrm>
              <a:off x="777712" y="819750"/>
              <a:ext cx="1059414" cy="212281"/>
            </a:xfrm>
            <a:prstGeom prst="roundRect">
              <a:avLst>
                <a:gd name="adj" fmla="val 8148"/>
              </a:avLst>
            </a:prstGeom>
            <a:solidFill>
              <a:schemeClr val="bg1">
                <a:lumMod val="50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algn="ctr" fontAlgn="auto">
                <a:spcBef>
                  <a:spcPts val="0"/>
                </a:spcBef>
                <a:spcAft>
                  <a:spcPts val="0"/>
                </a:spcAft>
                <a:defRPr/>
              </a:pPr>
              <a:r>
                <a:rPr lang="en-US" sz="600" i="1" kern="0" dirty="0" smtClean="0">
                  <a:solidFill>
                    <a:srgbClr val="4B91CD">
                      <a:lumMod val="20000"/>
                      <a:lumOff val="80000"/>
                    </a:srgbClr>
                  </a:solidFill>
                  <a:latin typeface="+mn-lt"/>
                  <a:cs typeface="Arial" panose="020B0604020202020204" pitchFamily="34" charset="0"/>
                </a:rPr>
                <a:t>Distribution</a:t>
              </a:r>
              <a:endParaRPr lang="en-US" sz="600" i="1" kern="0" dirty="0">
                <a:solidFill>
                  <a:srgbClr val="4B91CD">
                    <a:lumMod val="20000"/>
                    <a:lumOff val="80000"/>
                  </a:srgbClr>
                </a:solidFill>
                <a:latin typeface="+mn-lt"/>
                <a:cs typeface="Arial" panose="020B0604020202020204" pitchFamily="34" charset="0"/>
              </a:endParaRPr>
            </a:p>
          </p:txBody>
        </p:sp>
        <p:sp>
          <p:nvSpPr>
            <p:cNvPr id="434" name="Rounded Rectangle 433"/>
            <p:cNvSpPr/>
            <p:nvPr/>
          </p:nvSpPr>
          <p:spPr bwMode="auto">
            <a:xfrm>
              <a:off x="2032487" y="1061268"/>
              <a:ext cx="1059414" cy="540000"/>
            </a:xfrm>
            <a:prstGeom prst="roundRect">
              <a:avLst>
                <a:gd name="adj" fmla="val 2828"/>
              </a:avLst>
            </a:prstGeom>
            <a:pattFill prst="ltUpDiag">
              <a:fgClr>
                <a:schemeClr val="bg1">
                  <a:lumMod val="85000"/>
                </a:schemeClr>
              </a:fgClr>
              <a:bgClr>
                <a:schemeClr val="bg1"/>
              </a:bgClr>
            </a:pattFill>
            <a:ln w="9525" cap="flat" cmpd="sng" algn="ctr">
              <a:solidFill>
                <a:srgbClr val="00B050"/>
              </a:solidFill>
              <a:prstDash val="sysDash"/>
              <a:round/>
              <a:headEnd type="none" w="med" len="med"/>
              <a:tailEnd type="none" w="med" len="med"/>
            </a:ln>
            <a:effectLst/>
            <a:extLst/>
          </p:spPr>
          <p:txBody>
            <a:bodyPr vert="horz" wrap="square" lIns="36000" tIns="18000" rIns="36000" bIns="18000" numCol="1" rtlCol="0" anchor="t" anchorCtr="0" compatLnSpc="1">
              <a:prstTxWarp prst="textNoShape">
                <a:avLst/>
              </a:prstTxWarp>
            </a:bodyPr>
            <a:lstStyle/>
            <a:p>
              <a:pPr fontAlgn="auto">
                <a:spcBef>
                  <a:spcPts val="0"/>
                </a:spcBef>
                <a:spcAft>
                  <a:spcPts val="0"/>
                </a:spcAft>
                <a:defRPr/>
              </a:pPr>
              <a:endParaRPr lang="en-US" sz="600" b="0" kern="0" smtClean="0">
                <a:pattFill prst="ltUpDiag">
                  <a:fgClr>
                    <a:srgbClr val="4B91CD">
                      <a:lumMod val="20000"/>
                      <a:lumOff val="80000"/>
                    </a:srgbClr>
                  </a:fgClr>
                  <a:bgClr>
                    <a:schemeClr val="bg1"/>
                  </a:bgClr>
                </a:pattFill>
                <a:latin typeface="+mn-lt"/>
                <a:ea typeface="ＭＳ Ｐゴシック" pitchFamily="-64" charset="-128"/>
                <a:cs typeface="Arial" panose="020B0604020202020204" pitchFamily="34" charset="0"/>
              </a:endParaRPr>
            </a:p>
          </p:txBody>
        </p:sp>
        <p:sp>
          <p:nvSpPr>
            <p:cNvPr id="435" name="Rounded Rectangle 434"/>
            <p:cNvSpPr/>
            <p:nvPr/>
          </p:nvSpPr>
          <p:spPr bwMode="auto">
            <a:xfrm>
              <a:off x="2032487" y="819750"/>
              <a:ext cx="1059414" cy="212281"/>
            </a:xfrm>
            <a:prstGeom prst="roundRect">
              <a:avLst>
                <a:gd name="adj" fmla="val 8148"/>
              </a:avLst>
            </a:prstGeom>
            <a:solidFill>
              <a:schemeClr val="bg1">
                <a:lumMod val="50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algn="ctr" fontAlgn="auto">
                <a:spcBef>
                  <a:spcPts val="0"/>
                </a:spcBef>
                <a:spcAft>
                  <a:spcPts val="0"/>
                </a:spcAft>
                <a:defRPr/>
              </a:pPr>
              <a:r>
                <a:rPr lang="en-US" sz="600" i="1" kern="0" dirty="0" smtClean="0">
                  <a:solidFill>
                    <a:srgbClr val="4B91CD">
                      <a:lumMod val="20000"/>
                      <a:lumOff val="80000"/>
                    </a:srgbClr>
                  </a:solidFill>
                  <a:latin typeface="+mn-lt"/>
                  <a:cs typeface="Arial" panose="020B0604020202020204" pitchFamily="34" charset="0"/>
                </a:rPr>
                <a:t>Customer</a:t>
              </a:r>
              <a:endParaRPr lang="en-US" sz="600" i="1" kern="0" dirty="0">
                <a:solidFill>
                  <a:srgbClr val="4B91CD">
                    <a:lumMod val="20000"/>
                    <a:lumOff val="80000"/>
                  </a:srgbClr>
                </a:solidFill>
                <a:latin typeface="+mn-lt"/>
                <a:cs typeface="Arial" panose="020B0604020202020204" pitchFamily="34" charset="0"/>
              </a:endParaRPr>
            </a:p>
          </p:txBody>
        </p:sp>
        <p:sp>
          <p:nvSpPr>
            <p:cNvPr id="436" name="Rounded Rectangle 435"/>
            <p:cNvSpPr/>
            <p:nvPr/>
          </p:nvSpPr>
          <p:spPr bwMode="auto">
            <a:xfrm>
              <a:off x="3320704" y="1061268"/>
              <a:ext cx="1059414" cy="540000"/>
            </a:xfrm>
            <a:prstGeom prst="roundRect">
              <a:avLst>
                <a:gd name="adj" fmla="val 2828"/>
              </a:avLst>
            </a:prstGeom>
            <a:pattFill prst="ltUpDiag">
              <a:fgClr>
                <a:schemeClr val="bg1">
                  <a:lumMod val="85000"/>
                </a:schemeClr>
              </a:fgClr>
              <a:bgClr>
                <a:schemeClr val="bg1"/>
              </a:bgClr>
            </a:pattFill>
            <a:ln w="9525" cap="flat" cmpd="sng" algn="ctr">
              <a:solidFill>
                <a:srgbClr val="00B050"/>
              </a:solidFill>
              <a:prstDash val="sysDash"/>
              <a:round/>
              <a:headEnd type="none" w="med" len="med"/>
              <a:tailEnd type="none" w="med" len="med"/>
            </a:ln>
            <a:effectLst/>
            <a:extLst/>
          </p:spPr>
          <p:txBody>
            <a:bodyPr vert="horz" wrap="square" lIns="36000" tIns="18000" rIns="36000" bIns="18000" numCol="1" rtlCol="0" anchor="t" anchorCtr="0" compatLnSpc="1">
              <a:prstTxWarp prst="textNoShape">
                <a:avLst/>
              </a:prstTxWarp>
            </a:bodyPr>
            <a:lstStyle/>
            <a:p>
              <a:pPr fontAlgn="auto">
                <a:spcBef>
                  <a:spcPts val="0"/>
                </a:spcBef>
                <a:spcAft>
                  <a:spcPts val="0"/>
                </a:spcAft>
                <a:defRPr/>
              </a:pPr>
              <a:endParaRPr lang="en-US" sz="600" b="0" kern="0" smtClean="0">
                <a:pattFill prst="ltUpDiag">
                  <a:fgClr>
                    <a:srgbClr val="4B91CD">
                      <a:lumMod val="20000"/>
                      <a:lumOff val="80000"/>
                    </a:srgbClr>
                  </a:fgClr>
                  <a:bgClr>
                    <a:schemeClr val="bg1"/>
                  </a:bgClr>
                </a:pattFill>
                <a:latin typeface="+mn-lt"/>
                <a:ea typeface="ＭＳ Ｐゴシック" pitchFamily="-64" charset="-128"/>
                <a:cs typeface="Arial" panose="020B0604020202020204" pitchFamily="34" charset="0"/>
              </a:endParaRPr>
            </a:p>
          </p:txBody>
        </p:sp>
        <p:sp>
          <p:nvSpPr>
            <p:cNvPr id="437" name="Rounded Rectangle 436"/>
            <p:cNvSpPr/>
            <p:nvPr/>
          </p:nvSpPr>
          <p:spPr bwMode="auto">
            <a:xfrm>
              <a:off x="3320704" y="819750"/>
              <a:ext cx="1059414" cy="212281"/>
            </a:xfrm>
            <a:prstGeom prst="roundRect">
              <a:avLst>
                <a:gd name="adj" fmla="val 8148"/>
              </a:avLst>
            </a:prstGeom>
            <a:solidFill>
              <a:schemeClr val="bg1">
                <a:lumMod val="50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algn="ctr" fontAlgn="auto">
                <a:spcBef>
                  <a:spcPts val="0"/>
                </a:spcBef>
                <a:spcAft>
                  <a:spcPts val="0"/>
                </a:spcAft>
                <a:defRPr/>
              </a:pPr>
              <a:r>
                <a:rPr lang="en-US" sz="600" i="1" kern="0" dirty="0" smtClean="0">
                  <a:solidFill>
                    <a:srgbClr val="4B91CD">
                      <a:lumMod val="20000"/>
                      <a:lumOff val="80000"/>
                    </a:srgbClr>
                  </a:solidFill>
                  <a:latin typeface="+mn-lt"/>
                  <a:cs typeface="Arial" panose="020B0604020202020204" pitchFamily="34" charset="0"/>
                </a:rPr>
                <a:t>Contact Center</a:t>
              </a:r>
              <a:endParaRPr lang="en-US" sz="600" i="1" kern="0" dirty="0">
                <a:solidFill>
                  <a:srgbClr val="4B91CD">
                    <a:lumMod val="20000"/>
                    <a:lumOff val="80000"/>
                  </a:srgbClr>
                </a:solidFill>
                <a:latin typeface="+mn-lt"/>
                <a:cs typeface="Arial" panose="020B0604020202020204" pitchFamily="34" charset="0"/>
              </a:endParaRPr>
            </a:p>
          </p:txBody>
        </p:sp>
        <p:sp>
          <p:nvSpPr>
            <p:cNvPr id="438" name="Rounded Rectangle 437"/>
            <p:cNvSpPr/>
            <p:nvPr/>
          </p:nvSpPr>
          <p:spPr bwMode="auto">
            <a:xfrm>
              <a:off x="4620312" y="1061268"/>
              <a:ext cx="1059414" cy="540000"/>
            </a:xfrm>
            <a:prstGeom prst="roundRect">
              <a:avLst>
                <a:gd name="adj" fmla="val 2828"/>
              </a:avLst>
            </a:prstGeom>
            <a:pattFill prst="ltUpDiag">
              <a:fgClr>
                <a:schemeClr val="bg1">
                  <a:lumMod val="85000"/>
                </a:schemeClr>
              </a:fgClr>
              <a:bgClr>
                <a:schemeClr val="bg1"/>
              </a:bgClr>
            </a:pattFill>
            <a:ln w="9525" cap="flat" cmpd="sng" algn="ctr">
              <a:solidFill>
                <a:srgbClr val="00B050"/>
              </a:solidFill>
              <a:prstDash val="sysDash"/>
              <a:round/>
              <a:headEnd type="none" w="med" len="med"/>
              <a:tailEnd type="none" w="med" len="med"/>
            </a:ln>
            <a:effectLst/>
            <a:extLst/>
          </p:spPr>
          <p:txBody>
            <a:bodyPr vert="horz" wrap="square" lIns="36000" tIns="18000" rIns="36000" bIns="18000" numCol="1" rtlCol="0" anchor="t" anchorCtr="0" compatLnSpc="1">
              <a:prstTxWarp prst="textNoShape">
                <a:avLst/>
              </a:prstTxWarp>
            </a:bodyPr>
            <a:lstStyle/>
            <a:p>
              <a:pPr fontAlgn="auto">
                <a:spcBef>
                  <a:spcPts val="0"/>
                </a:spcBef>
                <a:spcAft>
                  <a:spcPts val="0"/>
                </a:spcAft>
                <a:defRPr/>
              </a:pPr>
              <a:endParaRPr lang="en-US" sz="600" b="0" kern="0" smtClean="0">
                <a:pattFill prst="ltUpDiag">
                  <a:fgClr>
                    <a:srgbClr val="4B91CD">
                      <a:lumMod val="20000"/>
                      <a:lumOff val="80000"/>
                    </a:srgbClr>
                  </a:fgClr>
                  <a:bgClr>
                    <a:schemeClr val="bg1"/>
                  </a:bgClr>
                </a:pattFill>
                <a:latin typeface="+mn-lt"/>
                <a:ea typeface="ＭＳ Ｐゴシック" pitchFamily="-64" charset="-128"/>
                <a:cs typeface="Arial" panose="020B0604020202020204" pitchFamily="34" charset="0"/>
              </a:endParaRPr>
            </a:p>
          </p:txBody>
        </p:sp>
        <p:sp>
          <p:nvSpPr>
            <p:cNvPr id="439" name="Rounded Rectangle 438"/>
            <p:cNvSpPr/>
            <p:nvPr/>
          </p:nvSpPr>
          <p:spPr bwMode="auto">
            <a:xfrm>
              <a:off x="4620312" y="819750"/>
              <a:ext cx="1059414" cy="212281"/>
            </a:xfrm>
            <a:prstGeom prst="roundRect">
              <a:avLst>
                <a:gd name="adj" fmla="val 8148"/>
              </a:avLst>
            </a:prstGeom>
            <a:solidFill>
              <a:schemeClr val="bg1">
                <a:lumMod val="50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algn="ctr" fontAlgn="auto">
                <a:spcBef>
                  <a:spcPts val="0"/>
                </a:spcBef>
                <a:spcAft>
                  <a:spcPts val="0"/>
                </a:spcAft>
                <a:defRPr/>
              </a:pPr>
              <a:r>
                <a:rPr lang="en-US" sz="600" i="1" kern="0" dirty="0" smtClean="0">
                  <a:solidFill>
                    <a:srgbClr val="4B91CD">
                      <a:lumMod val="20000"/>
                      <a:lumOff val="80000"/>
                    </a:srgbClr>
                  </a:solidFill>
                  <a:latin typeface="+mn-lt"/>
                  <a:cs typeface="Arial" panose="020B0604020202020204" pitchFamily="34" charset="0"/>
                </a:rPr>
                <a:t>Marketing</a:t>
              </a:r>
              <a:endParaRPr lang="en-US" sz="600" i="1" kern="0" dirty="0">
                <a:solidFill>
                  <a:srgbClr val="4B91CD">
                    <a:lumMod val="20000"/>
                    <a:lumOff val="80000"/>
                  </a:srgbClr>
                </a:solidFill>
                <a:latin typeface="+mn-lt"/>
                <a:cs typeface="Arial" panose="020B0604020202020204" pitchFamily="34" charset="0"/>
              </a:endParaRPr>
            </a:p>
          </p:txBody>
        </p:sp>
        <p:sp>
          <p:nvSpPr>
            <p:cNvPr id="440" name="Rounded Rectangle 439"/>
            <p:cNvSpPr/>
            <p:nvPr/>
          </p:nvSpPr>
          <p:spPr bwMode="auto">
            <a:xfrm>
              <a:off x="2078063" y="1201104"/>
              <a:ext cx="463192" cy="180178"/>
            </a:xfrm>
            <a:prstGeom prst="roundRect">
              <a:avLst>
                <a:gd name="adj" fmla="val 4387"/>
              </a:avLst>
            </a:prstGeom>
            <a:pattFill prst="ltUpDiag">
              <a:fgClr>
                <a:schemeClr val="bg1">
                  <a:lumMod val="65000"/>
                </a:schemeClr>
              </a:fgClr>
              <a:bgClr>
                <a:schemeClr val="bg1"/>
              </a:bgClr>
            </a:pattFill>
            <a:ln w="9525" cap="flat" cmpd="sng" algn="ctr">
              <a:solidFill>
                <a:schemeClr val="bg2"/>
              </a:solidFill>
              <a:prstDash val="solid"/>
              <a:round/>
              <a:headEnd type="none" w="med" len="med"/>
              <a:tailEnd type="none" w="med" len="med"/>
            </a:ln>
            <a:effectLst/>
          </p:spPr>
          <p:txBody>
            <a:bodyPr vert="horz" wrap="square" lIns="45720" tIns="45720" rIns="45720" bIns="45720" numCol="1" rtlCol="0" anchor="ctr" anchorCtr="0" compatLnSpc="1">
              <a:prstTxWarp prst="textNoShape">
                <a:avLst/>
              </a:prstTxWarp>
            </a:bodyPr>
            <a:lstStyle/>
            <a:p>
              <a:pPr algn="ctr" fontAlgn="auto">
                <a:spcBef>
                  <a:spcPts val="0"/>
                </a:spcBef>
                <a:spcAft>
                  <a:spcPts val="0"/>
                </a:spcAft>
              </a:pPr>
              <a:r>
                <a:rPr lang="en-US" sz="500" b="0" i="1" kern="0" dirty="0">
                  <a:solidFill>
                    <a:schemeClr val="tx1"/>
                  </a:solidFill>
                  <a:latin typeface="+mn-lt"/>
                  <a:cs typeface="Arial" panose="020B0604020202020204" pitchFamily="34" charset="0"/>
                </a:rPr>
                <a:t>Enquiry</a:t>
              </a:r>
            </a:p>
          </p:txBody>
        </p:sp>
        <p:sp>
          <p:nvSpPr>
            <p:cNvPr id="441" name="Rounded Rectangle 440"/>
            <p:cNvSpPr/>
            <p:nvPr/>
          </p:nvSpPr>
          <p:spPr bwMode="auto">
            <a:xfrm>
              <a:off x="2583133" y="1201104"/>
              <a:ext cx="463192" cy="180178"/>
            </a:xfrm>
            <a:prstGeom prst="roundRect">
              <a:avLst>
                <a:gd name="adj" fmla="val 4387"/>
              </a:avLst>
            </a:prstGeom>
            <a:pattFill prst="ltUpDiag">
              <a:fgClr>
                <a:schemeClr val="bg1">
                  <a:lumMod val="65000"/>
                </a:schemeClr>
              </a:fgClr>
              <a:bgClr>
                <a:schemeClr val="bg1"/>
              </a:bgClr>
            </a:pattFill>
            <a:ln w="9525" cap="flat" cmpd="sng" algn="ctr">
              <a:solidFill>
                <a:schemeClr val="bg2"/>
              </a:solidFill>
              <a:prstDash val="solid"/>
              <a:round/>
              <a:headEnd type="none" w="med" len="med"/>
              <a:tailEnd type="none" w="med" len="med"/>
            </a:ln>
            <a:effectLst/>
          </p:spPr>
          <p:txBody>
            <a:bodyPr vert="horz" wrap="square" lIns="45720" tIns="45720" rIns="45720" bIns="45720" numCol="1" rtlCol="0" anchor="ctr" anchorCtr="0" compatLnSpc="1">
              <a:prstTxWarp prst="textNoShape">
                <a:avLst/>
              </a:prstTxWarp>
            </a:bodyPr>
            <a:lstStyle/>
            <a:p>
              <a:pPr algn="ctr" fontAlgn="auto">
                <a:spcBef>
                  <a:spcPts val="0"/>
                </a:spcBef>
                <a:spcAft>
                  <a:spcPts val="0"/>
                </a:spcAft>
              </a:pPr>
              <a:r>
                <a:rPr lang="en-US" sz="500" b="0" i="1" kern="0" dirty="0" smtClean="0">
                  <a:solidFill>
                    <a:schemeClr val="tx1"/>
                  </a:solidFill>
                  <a:latin typeface="+mn-lt"/>
                  <a:cs typeface="Arial" panose="020B0604020202020204" pitchFamily="34" charset="0"/>
                </a:rPr>
                <a:t>Self</a:t>
              </a:r>
            </a:p>
            <a:p>
              <a:pPr algn="ctr" fontAlgn="auto">
                <a:spcBef>
                  <a:spcPts val="0"/>
                </a:spcBef>
                <a:spcAft>
                  <a:spcPts val="0"/>
                </a:spcAft>
              </a:pPr>
              <a:r>
                <a:rPr lang="en-US" sz="500" b="0" i="1" kern="0" dirty="0" smtClean="0">
                  <a:solidFill>
                    <a:schemeClr val="tx1"/>
                  </a:solidFill>
                  <a:latin typeface="+mn-lt"/>
                  <a:cs typeface="Arial" panose="020B0604020202020204" pitchFamily="34" charset="0"/>
                </a:rPr>
                <a:t>Service</a:t>
              </a:r>
              <a:endParaRPr lang="en-US" sz="500" b="0" i="1" kern="0" dirty="0">
                <a:solidFill>
                  <a:schemeClr val="tx1"/>
                </a:solidFill>
                <a:latin typeface="+mn-lt"/>
                <a:cs typeface="Arial" panose="020B0604020202020204" pitchFamily="34" charset="0"/>
              </a:endParaRPr>
            </a:p>
          </p:txBody>
        </p:sp>
        <p:sp>
          <p:nvSpPr>
            <p:cNvPr id="442" name="Rounded Rectangle 441"/>
            <p:cNvSpPr/>
            <p:nvPr/>
          </p:nvSpPr>
          <p:spPr bwMode="auto">
            <a:xfrm>
              <a:off x="3366279" y="1201104"/>
              <a:ext cx="463192" cy="180178"/>
            </a:xfrm>
            <a:prstGeom prst="roundRect">
              <a:avLst>
                <a:gd name="adj" fmla="val 4387"/>
              </a:avLst>
            </a:prstGeom>
            <a:pattFill prst="ltUpDiag">
              <a:fgClr>
                <a:schemeClr val="bg1">
                  <a:lumMod val="65000"/>
                </a:schemeClr>
              </a:fgClr>
              <a:bgClr>
                <a:schemeClr val="bg1"/>
              </a:bgClr>
            </a:pattFill>
            <a:ln w="9525" cap="flat" cmpd="sng" algn="ctr">
              <a:solidFill>
                <a:schemeClr val="bg2"/>
              </a:solidFill>
              <a:prstDash val="solid"/>
              <a:round/>
              <a:headEnd type="none" w="med" len="med"/>
              <a:tailEnd type="none" w="med" len="med"/>
            </a:ln>
            <a:effectLst/>
          </p:spPr>
          <p:txBody>
            <a:bodyPr vert="horz" wrap="square" lIns="45720" tIns="45720" rIns="45720" bIns="45720" numCol="1" rtlCol="0" anchor="ctr" anchorCtr="0" compatLnSpc="1">
              <a:prstTxWarp prst="textNoShape">
                <a:avLst/>
              </a:prstTxWarp>
            </a:bodyPr>
            <a:lstStyle/>
            <a:p>
              <a:pPr algn="ctr" fontAlgn="auto">
                <a:spcBef>
                  <a:spcPts val="0"/>
                </a:spcBef>
                <a:spcAft>
                  <a:spcPts val="0"/>
                </a:spcAft>
              </a:pPr>
              <a:r>
                <a:rPr lang="en-US" sz="500" b="0" i="1" kern="0" dirty="0" smtClean="0">
                  <a:solidFill>
                    <a:schemeClr val="tx1"/>
                  </a:solidFill>
                  <a:latin typeface="+mn-lt"/>
                  <a:cs typeface="Arial" panose="020B0604020202020204" pitchFamily="34" charset="0"/>
                </a:rPr>
                <a:t>Service</a:t>
              </a:r>
              <a:endParaRPr lang="en-US" sz="500" b="0" i="1" kern="0" dirty="0">
                <a:solidFill>
                  <a:schemeClr val="tx1"/>
                </a:solidFill>
                <a:latin typeface="+mn-lt"/>
                <a:cs typeface="Arial" panose="020B0604020202020204" pitchFamily="34" charset="0"/>
              </a:endParaRPr>
            </a:p>
          </p:txBody>
        </p:sp>
        <p:sp>
          <p:nvSpPr>
            <p:cNvPr id="443" name="Rounded Rectangle 442"/>
            <p:cNvSpPr/>
            <p:nvPr/>
          </p:nvSpPr>
          <p:spPr bwMode="auto">
            <a:xfrm>
              <a:off x="3871349" y="1201104"/>
              <a:ext cx="463192" cy="180178"/>
            </a:xfrm>
            <a:prstGeom prst="roundRect">
              <a:avLst>
                <a:gd name="adj" fmla="val 4387"/>
              </a:avLst>
            </a:prstGeom>
            <a:pattFill prst="ltUpDiag">
              <a:fgClr>
                <a:schemeClr val="bg1">
                  <a:lumMod val="65000"/>
                </a:schemeClr>
              </a:fgClr>
              <a:bgClr>
                <a:schemeClr val="bg1"/>
              </a:bgClr>
            </a:pattFill>
            <a:ln w="9525" cap="flat" cmpd="sng" algn="ctr">
              <a:solidFill>
                <a:schemeClr val="bg2"/>
              </a:solidFill>
              <a:prstDash val="solid"/>
              <a:round/>
              <a:headEnd type="none" w="med" len="med"/>
              <a:tailEnd type="none" w="med" len="med"/>
            </a:ln>
            <a:effectLst/>
          </p:spPr>
          <p:txBody>
            <a:bodyPr vert="horz" wrap="square" lIns="45720" tIns="45720" rIns="45720" bIns="45720" numCol="1" rtlCol="0" anchor="ctr" anchorCtr="0" compatLnSpc="1">
              <a:prstTxWarp prst="textNoShape">
                <a:avLst/>
              </a:prstTxWarp>
            </a:bodyPr>
            <a:lstStyle/>
            <a:p>
              <a:pPr algn="ctr" fontAlgn="auto">
                <a:spcBef>
                  <a:spcPts val="0"/>
                </a:spcBef>
                <a:spcAft>
                  <a:spcPts val="0"/>
                </a:spcAft>
              </a:pPr>
              <a:r>
                <a:rPr lang="en-US" sz="500" b="0" i="1" kern="0" dirty="0" smtClean="0">
                  <a:solidFill>
                    <a:schemeClr val="tx1"/>
                  </a:solidFill>
                  <a:latin typeface="+mn-lt"/>
                  <a:cs typeface="Arial" panose="020B0604020202020204" pitchFamily="34" charset="0"/>
                </a:rPr>
                <a:t>Sales</a:t>
              </a:r>
              <a:endParaRPr lang="en-US" sz="500" b="0" i="1" kern="0" dirty="0">
                <a:solidFill>
                  <a:schemeClr val="tx1"/>
                </a:solidFill>
                <a:latin typeface="+mn-lt"/>
                <a:cs typeface="Arial" panose="020B0604020202020204" pitchFamily="34" charset="0"/>
              </a:endParaRPr>
            </a:p>
          </p:txBody>
        </p:sp>
        <p:sp>
          <p:nvSpPr>
            <p:cNvPr id="444" name="Rounded Rectangle 443"/>
            <p:cNvSpPr/>
            <p:nvPr/>
          </p:nvSpPr>
          <p:spPr bwMode="auto">
            <a:xfrm>
              <a:off x="4665888" y="1201104"/>
              <a:ext cx="463192" cy="180178"/>
            </a:xfrm>
            <a:prstGeom prst="roundRect">
              <a:avLst>
                <a:gd name="adj" fmla="val 4387"/>
              </a:avLst>
            </a:prstGeom>
            <a:pattFill prst="ltUpDiag">
              <a:fgClr>
                <a:schemeClr val="bg1">
                  <a:lumMod val="65000"/>
                </a:schemeClr>
              </a:fgClr>
              <a:bgClr>
                <a:schemeClr val="bg1"/>
              </a:bgClr>
            </a:pattFill>
            <a:ln w="9525" cap="flat" cmpd="sng" algn="ctr">
              <a:solidFill>
                <a:schemeClr val="bg2"/>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fontAlgn="auto">
                <a:spcBef>
                  <a:spcPts val="0"/>
                </a:spcBef>
                <a:spcAft>
                  <a:spcPts val="0"/>
                </a:spcAft>
              </a:pPr>
              <a:r>
                <a:rPr lang="en-US" sz="500" b="0" i="1" kern="0" dirty="0" smtClean="0">
                  <a:solidFill>
                    <a:schemeClr val="tx1"/>
                  </a:solidFill>
                  <a:latin typeface="+mn-lt"/>
                  <a:cs typeface="Arial" panose="020B0604020202020204" pitchFamily="34" charset="0"/>
                </a:rPr>
                <a:t>Campaign</a:t>
              </a:r>
              <a:endParaRPr lang="en-US" sz="500" b="0" i="1" kern="0" dirty="0">
                <a:solidFill>
                  <a:schemeClr val="tx1"/>
                </a:solidFill>
                <a:latin typeface="+mn-lt"/>
                <a:cs typeface="Arial" panose="020B0604020202020204" pitchFamily="34" charset="0"/>
              </a:endParaRPr>
            </a:p>
          </p:txBody>
        </p:sp>
        <p:sp>
          <p:nvSpPr>
            <p:cNvPr id="445" name="Rounded Rectangle 444"/>
            <p:cNvSpPr/>
            <p:nvPr/>
          </p:nvSpPr>
          <p:spPr bwMode="auto">
            <a:xfrm>
              <a:off x="5170958" y="1201104"/>
              <a:ext cx="463192" cy="180178"/>
            </a:xfrm>
            <a:prstGeom prst="roundRect">
              <a:avLst>
                <a:gd name="adj" fmla="val 4387"/>
              </a:avLst>
            </a:prstGeom>
            <a:pattFill prst="ltUpDiag">
              <a:fgClr>
                <a:schemeClr val="bg1">
                  <a:lumMod val="65000"/>
                </a:schemeClr>
              </a:fgClr>
              <a:bgClr>
                <a:schemeClr val="bg1"/>
              </a:bgClr>
            </a:pattFill>
            <a:ln w="9525" cap="flat" cmpd="sng" algn="ctr">
              <a:solidFill>
                <a:schemeClr val="bg2"/>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fontAlgn="auto">
                <a:spcBef>
                  <a:spcPts val="0"/>
                </a:spcBef>
                <a:spcAft>
                  <a:spcPts val="0"/>
                </a:spcAft>
              </a:pPr>
              <a:r>
                <a:rPr lang="en-US" sz="500" b="0" i="1" kern="0" dirty="0" smtClean="0">
                  <a:solidFill>
                    <a:schemeClr val="tx1"/>
                  </a:solidFill>
                  <a:latin typeface="+mn-lt"/>
                  <a:cs typeface="Arial" panose="020B0604020202020204" pitchFamily="34" charset="0"/>
                </a:rPr>
                <a:t>Analytics</a:t>
              </a:r>
              <a:endParaRPr lang="en-US" sz="500" b="0" i="1" kern="0" dirty="0">
                <a:solidFill>
                  <a:schemeClr val="tx1"/>
                </a:solidFill>
                <a:latin typeface="+mn-lt"/>
                <a:cs typeface="Arial" panose="020B0604020202020204" pitchFamily="34" charset="0"/>
              </a:endParaRPr>
            </a:p>
          </p:txBody>
        </p:sp>
        <p:sp>
          <p:nvSpPr>
            <p:cNvPr id="446" name="Rounded Rectangle 445"/>
            <p:cNvSpPr/>
            <p:nvPr/>
          </p:nvSpPr>
          <p:spPr bwMode="auto">
            <a:xfrm>
              <a:off x="823288" y="1201104"/>
              <a:ext cx="463192" cy="180178"/>
            </a:xfrm>
            <a:prstGeom prst="roundRect">
              <a:avLst>
                <a:gd name="adj" fmla="val 4387"/>
              </a:avLst>
            </a:prstGeom>
            <a:pattFill prst="ltUpDiag">
              <a:fgClr>
                <a:schemeClr val="bg1">
                  <a:lumMod val="65000"/>
                </a:schemeClr>
              </a:fgClr>
              <a:bgClr>
                <a:schemeClr val="bg1"/>
              </a:bgClr>
            </a:pattFill>
            <a:ln w="9525" cap="flat" cmpd="sng" algn="ctr">
              <a:solidFill>
                <a:schemeClr val="bg2"/>
              </a:solidFill>
              <a:prstDash val="solid"/>
              <a:round/>
              <a:headEnd type="none" w="med" len="med"/>
              <a:tailEnd type="none" w="med" len="med"/>
            </a:ln>
            <a:effectLst/>
          </p:spPr>
          <p:txBody>
            <a:bodyPr vert="horz" wrap="square" lIns="45720" tIns="45720" rIns="45720" bIns="45720" numCol="1" rtlCol="0" anchor="ctr" anchorCtr="0" compatLnSpc="1">
              <a:prstTxWarp prst="textNoShape">
                <a:avLst/>
              </a:prstTxWarp>
            </a:bodyPr>
            <a:lstStyle/>
            <a:p>
              <a:pPr algn="ctr" fontAlgn="auto">
                <a:spcBef>
                  <a:spcPts val="0"/>
                </a:spcBef>
                <a:spcAft>
                  <a:spcPts val="0"/>
                </a:spcAft>
              </a:pPr>
              <a:r>
                <a:rPr lang="en-US" sz="500" b="0" i="1" kern="0" dirty="0" smtClean="0">
                  <a:solidFill>
                    <a:schemeClr val="tx1"/>
                  </a:solidFill>
                  <a:latin typeface="+mn-lt"/>
                  <a:cs typeface="Arial" panose="020B0604020202020204" pitchFamily="34" charset="0"/>
                </a:rPr>
                <a:t>Sales Toolkit</a:t>
              </a:r>
              <a:endParaRPr lang="en-US" sz="500" b="0" i="1" kern="0" dirty="0">
                <a:solidFill>
                  <a:schemeClr val="tx1"/>
                </a:solidFill>
                <a:latin typeface="+mn-lt"/>
                <a:cs typeface="Arial" panose="020B0604020202020204" pitchFamily="34" charset="0"/>
              </a:endParaRPr>
            </a:p>
          </p:txBody>
        </p:sp>
        <p:sp>
          <p:nvSpPr>
            <p:cNvPr id="447" name="Rounded Rectangle 446"/>
            <p:cNvSpPr/>
            <p:nvPr/>
          </p:nvSpPr>
          <p:spPr bwMode="auto">
            <a:xfrm>
              <a:off x="1328358" y="1201104"/>
              <a:ext cx="463192" cy="180178"/>
            </a:xfrm>
            <a:prstGeom prst="roundRect">
              <a:avLst>
                <a:gd name="adj" fmla="val 4387"/>
              </a:avLst>
            </a:prstGeom>
            <a:pattFill prst="ltUpDiag">
              <a:fgClr>
                <a:schemeClr val="bg1">
                  <a:lumMod val="65000"/>
                </a:schemeClr>
              </a:fgClr>
              <a:bgClr>
                <a:schemeClr val="bg1"/>
              </a:bgClr>
            </a:pattFill>
            <a:ln w="9525" cap="flat" cmpd="sng" algn="ctr">
              <a:solidFill>
                <a:schemeClr val="bg2"/>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fontAlgn="auto">
                <a:spcBef>
                  <a:spcPts val="0"/>
                </a:spcBef>
                <a:spcAft>
                  <a:spcPts val="0"/>
                </a:spcAft>
              </a:pPr>
              <a:r>
                <a:rPr lang="en-US" sz="500" b="0" i="1" kern="0" dirty="0" smtClean="0">
                  <a:solidFill>
                    <a:schemeClr val="tx1"/>
                  </a:solidFill>
                  <a:latin typeface="+mn-lt"/>
                  <a:cs typeface="Arial" panose="020B0604020202020204" pitchFamily="34" charset="0"/>
                </a:rPr>
                <a:t>Distributor</a:t>
              </a:r>
            </a:p>
            <a:p>
              <a:pPr algn="ctr" fontAlgn="auto">
                <a:spcBef>
                  <a:spcPts val="0"/>
                </a:spcBef>
                <a:spcAft>
                  <a:spcPts val="0"/>
                </a:spcAft>
              </a:pPr>
              <a:r>
                <a:rPr lang="en-US" sz="500" b="0" i="1" kern="0" dirty="0" smtClean="0">
                  <a:solidFill>
                    <a:schemeClr val="tx1"/>
                  </a:solidFill>
                  <a:latin typeface="+mn-lt"/>
                  <a:cs typeface="Arial" panose="020B0604020202020204" pitchFamily="34" charset="0"/>
                </a:rPr>
                <a:t>Portal</a:t>
              </a:r>
              <a:endParaRPr lang="en-US" sz="500" b="0" i="1" kern="0" dirty="0">
                <a:solidFill>
                  <a:schemeClr val="tx1"/>
                </a:solidFill>
                <a:latin typeface="+mn-lt"/>
                <a:cs typeface="Arial" panose="020B0604020202020204" pitchFamily="34" charset="0"/>
              </a:endParaRPr>
            </a:p>
          </p:txBody>
        </p:sp>
        <p:sp>
          <p:nvSpPr>
            <p:cNvPr id="448" name="Rounded Rectangle 447"/>
            <p:cNvSpPr/>
            <p:nvPr/>
          </p:nvSpPr>
          <p:spPr bwMode="auto">
            <a:xfrm>
              <a:off x="820954" y="1409671"/>
              <a:ext cx="8167843" cy="143615"/>
            </a:xfrm>
            <a:prstGeom prst="roundRect">
              <a:avLst>
                <a:gd name="adj" fmla="val 4387"/>
              </a:avLst>
            </a:prstGeom>
            <a:solidFill>
              <a:schemeClr val="bg1"/>
            </a:solidFill>
            <a:ln w="6350" cap="flat" cmpd="sng" algn="ctr">
              <a:solidFill>
                <a:schemeClr val="accent4"/>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defTabSz="912813" fontAlgn="auto">
                <a:spcBef>
                  <a:spcPts val="0"/>
                </a:spcBef>
                <a:spcAft>
                  <a:spcPts val="0"/>
                </a:spcAft>
                <a:defRPr/>
              </a:pPr>
              <a:r>
                <a:rPr lang="en-US" sz="500" b="0" kern="0" dirty="0" smtClean="0">
                  <a:solidFill>
                    <a:srgbClr val="FF0000"/>
                  </a:solidFill>
                  <a:latin typeface="+mn-lt"/>
                  <a:ea typeface="MS PGothic" pitchFamily="34" charset="-128"/>
                  <a:cs typeface="Arial" panose="020B0604020202020204" pitchFamily="34" charset="0"/>
                </a:rPr>
                <a:t>Customer Interaction Integrator and 360 degree Customer View</a:t>
              </a:r>
            </a:p>
          </p:txBody>
        </p:sp>
        <p:grpSp>
          <p:nvGrpSpPr>
            <p:cNvPr id="449" name="Group 448"/>
            <p:cNvGrpSpPr/>
            <p:nvPr/>
          </p:nvGrpSpPr>
          <p:grpSpPr>
            <a:xfrm>
              <a:off x="777711" y="4090215"/>
              <a:ext cx="684000" cy="770561"/>
              <a:chOff x="777711" y="4090215"/>
              <a:chExt cx="684000" cy="770561"/>
            </a:xfrm>
          </p:grpSpPr>
          <p:sp>
            <p:nvSpPr>
              <p:cNvPr id="752" name="Rounded Rectangle 751"/>
              <p:cNvSpPr/>
              <p:nvPr/>
            </p:nvSpPr>
            <p:spPr bwMode="auto">
              <a:xfrm>
                <a:off x="777711" y="4090215"/>
                <a:ext cx="684000" cy="770561"/>
              </a:xfrm>
              <a:prstGeom prst="roundRect">
                <a:avLst>
                  <a:gd name="adj" fmla="val 4987"/>
                </a:avLst>
              </a:prstGeom>
              <a:solidFill>
                <a:srgbClr val="91C8EB">
                  <a:lumMod val="20000"/>
                  <a:lumOff val="80000"/>
                </a:srgbClr>
              </a:solidFill>
              <a:ln w="19050" cap="flat" cmpd="sng" algn="ctr">
                <a:solidFill>
                  <a:srgbClr val="4C5A87">
                    <a:lumMod val="75000"/>
                  </a:srgbClr>
                </a:solidFill>
                <a:prstDash val="solid"/>
                <a:round/>
                <a:headEnd type="none" w="med" len="med"/>
                <a:tailEnd type="none" w="med" len="med"/>
              </a:ln>
              <a:effectLst/>
            </p:spPr>
            <p:txBody>
              <a:bodyPr vert="horz" wrap="none" lIns="0" tIns="18000" rIns="0" bIns="0" numCol="1" rtlCol="0" anchor="t" anchorCtr="0" compatLnSpc="1">
                <a:prstTxWarp prst="textNoShape">
                  <a:avLst/>
                </a:prstTxWarp>
              </a:bodyPr>
              <a:lstStyle/>
              <a:p>
                <a:pPr algn="ctr" defTabSz="912813" fontAlgn="auto">
                  <a:spcBef>
                    <a:spcPts val="0"/>
                  </a:spcBef>
                  <a:spcAft>
                    <a:spcPts val="0"/>
                  </a:spcAft>
                  <a:defRPr/>
                </a:pPr>
                <a:r>
                  <a:rPr lang="en-US" sz="600" kern="0" dirty="0" smtClean="0">
                    <a:solidFill>
                      <a:srgbClr val="103184"/>
                    </a:solidFill>
                    <a:latin typeface="+mn-lt"/>
                    <a:ea typeface="MS PGothic" pitchFamily="34" charset="-128"/>
                    <a:cs typeface="Arial" panose="020B0604020202020204" pitchFamily="34" charset="0"/>
                  </a:rPr>
                  <a:t>Reporting </a:t>
                </a:r>
              </a:p>
              <a:p>
                <a:pPr algn="ctr" defTabSz="912813" fontAlgn="auto">
                  <a:spcBef>
                    <a:spcPts val="0"/>
                  </a:spcBef>
                  <a:spcAft>
                    <a:spcPts val="0"/>
                  </a:spcAft>
                  <a:defRPr/>
                </a:pPr>
                <a:r>
                  <a:rPr lang="en-US" sz="600" kern="0" dirty="0" smtClean="0">
                    <a:solidFill>
                      <a:srgbClr val="103184"/>
                    </a:solidFill>
                    <a:latin typeface="+mn-lt"/>
                    <a:ea typeface="MS PGothic" pitchFamily="34" charset="-128"/>
                    <a:cs typeface="Arial" panose="020B0604020202020204" pitchFamily="34" charset="0"/>
                  </a:rPr>
                  <a:t>Platform</a:t>
                </a:r>
              </a:p>
            </p:txBody>
          </p:sp>
          <p:sp>
            <p:nvSpPr>
              <p:cNvPr id="753" name="Oval 752"/>
              <p:cNvSpPr/>
              <p:nvPr/>
            </p:nvSpPr>
            <p:spPr bwMode="auto">
              <a:xfrm>
                <a:off x="833546" y="4516921"/>
                <a:ext cx="572331" cy="285101"/>
              </a:xfrm>
              <a:prstGeom prst="ellipse">
                <a:avLst/>
              </a:prstGeom>
              <a:solidFill>
                <a:srgbClr val="4C5A87">
                  <a:lumMod val="75000"/>
                  <a:alpha val="78000"/>
                </a:srgbClr>
              </a:solidFill>
              <a:ln w="6350" cap="flat" cmpd="sng" algn="ctr">
                <a:solidFill>
                  <a:srgbClr val="4C5A87">
                    <a:lumMod val="75000"/>
                    <a:alpha val="78000"/>
                  </a:srgb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defTabSz="912813" fontAlgn="auto">
                  <a:spcBef>
                    <a:spcPts val="0"/>
                  </a:spcBef>
                  <a:spcAft>
                    <a:spcPts val="0"/>
                  </a:spcAft>
                  <a:defRPr/>
                </a:pPr>
                <a:r>
                  <a:rPr lang="en-US" sz="500" b="0" i="1" kern="0" dirty="0" smtClean="0">
                    <a:solidFill>
                      <a:srgbClr val="4B91CD">
                        <a:lumMod val="20000"/>
                        <a:lumOff val="80000"/>
                      </a:srgbClr>
                    </a:solidFill>
                    <a:latin typeface="+mn-lt"/>
                    <a:ea typeface="MS PGothic" pitchFamily="34" charset="-128"/>
                    <a:cs typeface="Arial" panose="020B0604020202020204" pitchFamily="34" charset="0"/>
                  </a:rPr>
                  <a:t>Data Mart</a:t>
                </a:r>
              </a:p>
              <a:p>
                <a:pPr algn="ctr" defTabSz="912813" fontAlgn="auto">
                  <a:spcBef>
                    <a:spcPts val="0"/>
                  </a:spcBef>
                  <a:spcAft>
                    <a:spcPts val="0"/>
                  </a:spcAft>
                  <a:defRPr/>
                </a:pPr>
                <a:r>
                  <a:rPr lang="en-US" sz="500" b="0" i="1" kern="0" dirty="0" smtClean="0">
                    <a:solidFill>
                      <a:srgbClr val="4B91CD">
                        <a:lumMod val="20000"/>
                        <a:lumOff val="80000"/>
                      </a:srgbClr>
                    </a:solidFill>
                    <a:latin typeface="+mn-lt"/>
                    <a:ea typeface="MS PGothic" pitchFamily="34" charset="-128"/>
                    <a:cs typeface="Arial" panose="020B0604020202020204" pitchFamily="34" charset="0"/>
                  </a:rPr>
                  <a:t>Reporting DB</a:t>
                </a:r>
              </a:p>
            </p:txBody>
          </p:sp>
          <p:sp>
            <p:nvSpPr>
              <p:cNvPr id="754" name="Rounded Rectangle 753"/>
              <p:cNvSpPr/>
              <p:nvPr/>
            </p:nvSpPr>
            <p:spPr bwMode="auto">
              <a:xfrm>
                <a:off x="833546" y="4358409"/>
                <a:ext cx="572331" cy="137392"/>
              </a:xfrm>
              <a:prstGeom prst="roundRect">
                <a:avLst>
                  <a:gd name="adj" fmla="val 4987"/>
                </a:avLst>
              </a:prstGeom>
              <a:solidFill>
                <a:schemeClr val="bg1"/>
              </a:solidFill>
              <a:ln w="9525" cap="flat" cmpd="sng" algn="ctr">
                <a:solidFill>
                  <a:srgbClr val="4C5A87">
                    <a:lumMod val="75000"/>
                  </a:srgb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defTabSz="912813" fontAlgn="auto">
                  <a:spcBef>
                    <a:spcPts val="0"/>
                  </a:spcBef>
                  <a:spcAft>
                    <a:spcPts val="0"/>
                  </a:spcAft>
                  <a:defRPr/>
                </a:pPr>
                <a:r>
                  <a:rPr lang="en-US" sz="500" kern="0" dirty="0" smtClean="0">
                    <a:solidFill>
                      <a:srgbClr val="103184"/>
                    </a:solidFill>
                    <a:latin typeface="+mn-lt"/>
                    <a:ea typeface="MS PGothic" pitchFamily="34" charset="-128"/>
                    <a:cs typeface="Arial" panose="020B0604020202020204" pitchFamily="34" charset="0"/>
                  </a:rPr>
                  <a:t>BI</a:t>
                </a:r>
                <a:endParaRPr lang="en-US" sz="500" kern="0" dirty="0">
                  <a:solidFill>
                    <a:srgbClr val="103184"/>
                  </a:solidFill>
                  <a:latin typeface="+mn-lt"/>
                  <a:ea typeface="MS PGothic" pitchFamily="34" charset="-128"/>
                  <a:cs typeface="Arial" panose="020B0604020202020204" pitchFamily="34" charset="0"/>
                </a:endParaRPr>
              </a:p>
            </p:txBody>
          </p:sp>
        </p:grpSp>
        <p:sp>
          <p:nvSpPr>
            <p:cNvPr id="450" name="Rounded Rectangle 449"/>
            <p:cNvSpPr/>
            <p:nvPr/>
          </p:nvSpPr>
          <p:spPr bwMode="auto">
            <a:xfrm>
              <a:off x="5900780" y="1714142"/>
              <a:ext cx="3227508" cy="3061518"/>
            </a:xfrm>
            <a:prstGeom prst="roundRect">
              <a:avLst>
                <a:gd name="adj" fmla="val 701"/>
              </a:avLst>
            </a:prstGeom>
            <a:solidFill>
              <a:srgbClr val="91C8EB">
                <a:lumMod val="20000"/>
                <a:lumOff val="80000"/>
              </a:srgbClr>
            </a:solidFill>
            <a:ln w="38100" cap="flat" cmpd="sng" algn="ctr">
              <a:solidFill>
                <a:srgbClr val="7030A0"/>
              </a:solidFill>
              <a:prstDash val="solid"/>
              <a:round/>
              <a:headEnd type="none" w="med" len="med"/>
              <a:tailEnd type="none" w="med" len="med"/>
            </a:ln>
            <a:effectLst/>
          </p:spPr>
          <p:txBody>
            <a:bodyPr vert="horz" wrap="square" lIns="72000" tIns="36000" rIns="72000" bIns="36000" numCol="1" rtlCol="0" anchor="t" anchorCtr="0" compatLnSpc="1">
              <a:prstTxWarp prst="textNoShape">
                <a:avLst/>
              </a:prstTxWarp>
            </a:bodyPr>
            <a:lstStyle/>
            <a:p>
              <a:pPr defTabSz="912813" fontAlgn="auto">
                <a:spcBef>
                  <a:spcPts val="0"/>
                </a:spcBef>
                <a:spcAft>
                  <a:spcPts val="0"/>
                </a:spcAft>
                <a:defRPr/>
              </a:pPr>
              <a:r>
                <a:rPr lang="en-US" sz="700" kern="0" dirty="0">
                  <a:solidFill>
                    <a:schemeClr val="tx1"/>
                  </a:solidFill>
                  <a:latin typeface="+mn-lt"/>
                  <a:ea typeface="MS PGothic" pitchFamily="34" charset="-128"/>
                  <a:cs typeface="Arial" panose="020B0604020202020204" pitchFamily="34" charset="0"/>
                </a:rPr>
                <a:t>Health Claims </a:t>
              </a:r>
              <a:r>
                <a:rPr lang="en-US" sz="700" kern="0" dirty="0" smtClean="0">
                  <a:solidFill>
                    <a:schemeClr val="tx1"/>
                  </a:solidFill>
                  <a:latin typeface="+mn-lt"/>
                  <a:ea typeface="MS PGothic" pitchFamily="34" charset="-128"/>
                  <a:cs typeface="Arial" panose="020B0604020202020204" pitchFamily="34" charset="0"/>
                </a:rPr>
                <a:t>Management </a:t>
              </a:r>
              <a:r>
                <a:rPr lang="en-US" sz="700" b="0" i="1" kern="0" dirty="0" smtClean="0">
                  <a:solidFill>
                    <a:schemeClr val="tx1"/>
                  </a:solidFill>
                  <a:latin typeface="+mn-lt"/>
                  <a:ea typeface="MS PGothic" pitchFamily="34" charset="-128"/>
                  <a:cs typeface="Arial" panose="020B0604020202020204" pitchFamily="34" charset="0"/>
                </a:rPr>
                <a:t>FINEOS</a:t>
              </a:r>
              <a:endParaRPr lang="en-US" sz="700" b="0" i="1" kern="0" dirty="0">
                <a:solidFill>
                  <a:schemeClr val="tx1"/>
                </a:solidFill>
                <a:latin typeface="+mn-lt"/>
                <a:ea typeface="MS PGothic" pitchFamily="34" charset="-128"/>
                <a:cs typeface="Arial" panose="020B0604020202020204" pitchFamily="34" charset="0"/>
              </a:endParaRPr>
            </a:p>
          </p:txBody>
        </p:sp>
        <p:grpSp>
          <p:nvGrpSpPr>
            <p:cNvPr id="451" name="Group 450"/>
            <p:cNvGrpSpPr/>
            <p:nvPr/>
          </p:nvGrpSpPr>
          <p:grpSpPr>
            <a:xfrm>
              <a:off x="6005000" y="1910104"/>
              <a:ext cx="3019069" cy="719442"/>
              <a:chOff x="5974658" y="1910104"/>
              <a:chExt cx="3079753" cy="719442"/>
            </a:xfrm>
          </p:grpSpPr>
          <p:sp>
            <p:nvSpPr>
              <p:cNvPr id="741" name="Rectangle 740"/>
              <p:cNvSpPr/>
              <p:nvPr/>
            </p:nvSpPr>
            <p:spPr>
              <a:xfrm>
                <a:off x="5974658" y="1910104"/>
                <a:ext cx="3079753" cy="719442"/>
              </a:xfrm>
              <a:prstGeom prst="rect">
                <a:avLst/>
              </a:prstGeom>
              <a:solidFill>
                <a:srgbClr val="BA9CC9"/>
              </a:solidFill>
              <a:effectLst/>
            </p:spPr>
            <p:style>
              <a:lnRef idx="1">
                <a:schemeClr val="accent1"/>
              </a:lnRef>
              <a:fillRef idx="3">
                <a:schemeClr val="accent1"/>
              </a:fillRef>
              <a:effectRef idx="2">
                <a:schemeClr val="accent1"/>
              </a:effectRef>
              <a:fontRef idx="minor">
                <a:schemeClr val="lt1"/>
              </a:fontRef>
            </p:style>
            <p:txBody>
              <a:bodyPr vert="vert270" lIns="45720" tIns="0" rIns="45720" bIns="0" rtlCol="0" anchor="t" anchorCtr="0"/>
              <a:lstStyle/>
              <a:p>
                <a:pPr algn="ctr"/>
                <a:r>
                  <a:rPr lang="en-US" sz="600" dirty="0" smtClean="0">
                    <a:solidFill>
                      <a:srgbClr val="103184"/>
                    </a:solidFill>
                  </a:rPr>
                  <a:t>Processes &amp; Rules</a:t>
                </a:r>
                <a:endParaRPr lang="en-US" sz="600" dirty="0">
                  <a:solidFill>
                    <a:srgbClr val="103184"/>
                  </a:solidFill>
                </a:endParaRPr>
              </a:p>
            </p:txBody>
          </p:sp>
          <p:sp>
            <p:nvSpPr>
              <p:cNvPr id="742" name="Rounded Rectangle 741"/>
              <p:cNvSpPr/>
              <p:nvPr/>
            </p:nvSpPr>
            <p:spPr bwMode="auto">
              <a:xfrm rot="16200000">
                <a:off x="8631130" y="2185221"/>
                <a:ext cx="593925" cy="169208"/>
              </a:xfrm>
              <a:prstGeom prst="roundRect">
                <a:avLst>
                  <a:gd name="adj" fmla="val 4987"/>
                </a:avLst>
              </a:prstGeom>
              <a:solidFill>
                <a:srgbClr val="91C8EB">
                  <a:lumMod val="50000"/>
                </a:srgbClr>
              </a:solidFill>
              <a:ln w="6350" cap="flat" cmpd="sng" algn="ctr">
                <a:solidFill>
                  <a:srgbClr val="4B91CD">
                    <a:lumMod val="40000"/>
                    <a:lumOff val="60000"/>
                  </a:srgb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defTabSz="912813" fontAlgn="auto">
                  <a:spcBef>
                    <a:spcPts val="0"/>
                  </a:spcBef>
                  <a:spcAft>
                    <a:spcPts val="0"/>
                  </a:spcAft>
                  <a:defRPr/>
                </a:pPr>
                <a:r>
                  <a:rPr lang="en-US" sz="500" b="0" i="1" kern="0" dirty="0" smtClean="0">
                    <a:solidFill>
                      <a:srgbClr val="91C8EB">
                        <a:lumMod val="20000"/>
                        <a:lumOff val="80000"/>
                      </a:srgbClr>
                    </a:solidFill>
                    <a:latin typeface="+mn-lt"/>
                    <a:ea typeface="MS PGothic" pitchFamily="34" charset="-128"/>
                    <a:cs typeface="Arial" panose="020B0604020202020204" pitchFamily="34" charset="0"/>
                  </a:rPr>
                  <a:t>MP</a:t>
                </a:r>
              </a:p>
            </p:txBody>
          </p:sp>
          <p:grpSp>
            <p:nvGrpSpPr>
              <p:cNvPr id="743" name="Group 742"/>
              <p:cNvGrpSpPr/>
              <p:nvPr/>
            </p:nvGrpSpPr>
            <p:grpSpPr>
              <a:xfrm>
                <a:off x="6276904" y="1971912"/>
                <a:ext cx="2507617" cy="595826"/>
                <a:chOff x="6029259" y="1949429"/>
                <a:chExt cx="2726030" cy="596290"/>
              </a:xfrm>
            </p:grpSpPr>
            <p:sp>
              <p:nvSpPr>
                <p:cNvPr id="744" name="Rectangle 743"/>
                <p:cNvSpPr/>
                <p:nvPr/>
              </p:nvSpPr>
              <p:spPr>
                <a:xfrm>
                  <a:off x="6029259" y="1949429"/>
                  <a:ext cx="612000" cy="259200"/>
                </a:xfrm>
                <a:prstGeom prst="rect">
                  <a:avLst/>
                </a:prstGeom>
                <a:solidFill>
                  <a:schemeClr val="bg1"/>
                </a:solidFill>
                <a:ln w="3175">
                  <a:solidFill>
                    <a:schemeClr val="accent2"/>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500" b="0" dirty="0" smtClean="0">
                      <a:solidFill>
                        <a:schemeClr val="accent2"/>
                      </a:solidFill>
                    </a:rPr>
                    <a:t>Pre-Approval</a:t>
                  </a:r>
                  <a:endParaRPr lang="en-US" sz="500" b="0" dirty="0">
                    <a:solidFill>
                      <a:schemeClr val="accent2"/>
                    </a:solidFill>
                  </a:endParaRPr>
                </a:p>
              </p:txBody>
            </p:sp>
            <p:sp>
              <p:nvSpPr>
                <p:cNvPr id="745" name="Rectangle 744"/>
                <p:cNvSpPr/>
                <p:nvPr/>
              </p:nvSpPr>
              <p:spPr>
                <a:xfrm>
                  <a:off x="6733936" y="1949429"/>
                  <a:ext cx="612000" cy="259200"/>
                </a:xfrm>
                <a:prstGeom prst="rect">
                  <a:avLst/>
                </a:prstGeom>
                <a:solidFill>
                  <a:schemeClr val="bg1"/>
                </a:solidFill>
                <a:ln w="3175">
                  <a:solidFill>
                    <a:schemeClr val="accent2"/>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500" b="0" dirty="0" smtClean="0">
                      <a:solidFill>
                        <a:schemeClr val="accent2"/>
                      </a:solidFill>
                    </a:rPr>
                    <a:t>Claims (Indemnity)</a:t>
                  </a:r>
                  <a:endParaRPr lang="en-US" sz="500" b="0" dirty="0">
                    <a:solidFill>
                      <a:schemeClr val="accent2"/>
                    </a:solidFill>
                  </a:endParaRPr>
                </a:p>
              </p:txBody>
            </p:sp>
            <p:sp>
              <p:nvSpPr>
                <p:cNvPr id="746" name="Rectangle 745"/>
                <p:cNvSpPr/>
                <p:nvPr/>
              </p:nvSpPr>
              <p:spPr>
                <a:xfrm>
                  <a:off x="7438613" y="1949429"/>
                  <a:ext cx="612000" cy="259200"/>
                </a:xfrm>
                <a:prstGeom prst="rect">
                  <a:avLst/>
                </a:prstGeom>
                <a:solidFill>
                  <a:schemeClr val="bg1"/>
                </a:solidFill>
                <a:ln w="3175">
                  <a:solidFill>
                    <a:schemeClr val="accent2"/>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500" b="0" dirty="0" smtClean="0">
                      <a:solidFill>
                        <a:schemeClr val="accent2"/>
                      </a:solidFill>
                    </a:rPr>
                    <a:t>Claims (Cash)</a:t>
                  </a:r>
                  <a:endParaRPr lang="en-US" sz="500" b="0" dirty="0">
                    <a:solidFill>
                      <a:schemeClr val="accent2"/>
                    </a:solidFill>
                  </a:endParaRPr>
                </a:p>
              </p:txBody>
            </p:sp>
            <p:sp>
              <p:nvSpPr>
                <p:cNvPr id="747" name="Rectangle 746"/>
                <p:cNvSpPr/>
                <p:nvPr/>
              </p:nvSpPr>
              <p:spPr>
                <a:xfrm>
                  <a:off x="8143289" y="1949429"/>
                  <a:ext cx="612000" cy="259200"/>
                </a:xfrm>
                <a:prstGeom prst="rect">
                  <a:avLst/>
                </a:prstGeom>
                <a:solidFill>
                  <a:schemeClr val="bg1"/>
                </a:solidFill>
                <a:ln w="3175">
                  <a:solidFill>
                    <a:schemeClr val="accent2"/>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500" b="0" dirty="0" smtClean="0">
                      <a:solidFill>
                        <a:schemeClr val="accent2"/>
                      </a:solidFill>
                    </a:rPr>
                    <a:t>Reimburse-</a:t>
                  </a:r>
                  <a:r>
                    <a:rPr lang="en-US" sz="500" b="0" dirty="0" err="1" smtClean="0">
                      <a:solidFill>
                        <a:schemeClr val="accent2"/>
                      </a:solidFill>
                    </a:rPr>
                    <a:t>ment</a:t>
                  </a:r>
                  <a:endParaRPr lang="en-US" sz="500" b="0" dirty="0">
                    <a:solidFill>
                      <a:schemeClr val="accent2"/>
                    </a:solidFill>
                  </a:endParaRPr>
                </a:p>
              </p:txBody>
            </p:sp>
            <p:sp>
              <p:nvSpPr>
                <p:cNvPr id="748" name="Rectangle 747"/>
                <p:cNvSpPr/>
                <p:nvPr/>
              </p:nvSpPr>
              <p:spPr>
                <a:xfrm>
                  <a:off x="8143289" y="2284616"/>
                  <a:ext cx="612000" cy="259200"/>
                </a:xfrm>
                <a:prstGeom prst="rect">
                  <a:avLst/>
                </a:prstGeom>
                <a:solidFill>
                  <a:schemeClr val="bg1"/>
                </a:solidFill>
                <a:ln w="3175">
                  <a:solidFill>
                    <a:schemeClr val="accent2"/>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500" b="0" dirty="0" smtClean="0">
                      <a:solidFill>
                        <a:schemeClr val="accent2"/>
                      </a:solidFill>
                    </a:rPr>
                    <a:t>Care Provider Mgmt.</a:t>
                  </a:r>
                  <a:endParaRPr lang="en-US" sz="500" b="0" dirty="0">
                    <a:solidFill>
                      <a:schemeClr val="accent2"/>
                    </a:solidFill>
                  </a:endParaRPr>
                </a:p>
              </p:txBody>
            </p:sp>
            <p:sp>
              <p:nvSpPr>
                <p:cNvPr id="749" name="Rectangle 748"/>
                <p:cNvSpPr/>
                <p:nvPr/>
              </p:nvSpPr>
              <p:spPr>
                <a:xfrm>
                  <a:off x="6029259" y="2286519"/>
                  <a:ext cx="612000" cy="259200"/>
                </a:xfrm>
                <a:prstGeom prst="rect">
                  <a:avLst/>
                </a:prstGeom>
                <a:solidFill>
                  <a:schemeClr val="bg1"/>
                </a:solidFill>
                <a:ln w="3175">
                  <a:solidFill>
                    <a:schemeClr val="accent2"/>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500" b="0" dirty="0" smtClean="0">
                      <a:solidFill>
                        <a:schemeClr val="accent2"/>
                      </a:solidFill>
                    </a:rPr>
                    <a:t>Claim Assessment</a:t>
                  </a:r>
                  <a:endParaRPr lang="en-US" sz="500" b="0" dirty="0">
                    <a:solidFill>
                      <a:schemeClr val="accent2"/>
                    </a:solidFill>
                  </a:endParaRPr>
                </a:p>
              </p:txBody>
            </p:sp>
            <p:sp>
              <p:nvSpPr>
                <p:cNvPr id="750" name="Rectangle 749"/>
                <p:cNvSpPr/>
                <p:nvPr/>
              </p:nvSpPr>
              <p:spPr>
                <a:xfrm>
                  <a:off x="6733934" y="2286519"/>
                  <a:ext cx="612000" cy="259200"/>
                </a:xfrm>
                <a:prstGeom prst="rect">
                  <a:avLst/>
                </a:prstGeom>
                <a:solidFill>
                  <a:schemeClr val="bg1"/>
                </a:solidFill>
                <a:ln w="3175">
                  <a:solidFill>
                    <a:schemeClr val="accent2"/>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500" b="0" dirty="0" smtClean="0">
                      <a:solidFill>
                        <a:schemeClr val="accent2"/>
                      </a:solidFill>
                    </a:rPr>
                    <a:t>Benefit Calculation</a:t>
                  </a:r>
                  <a:endParaRPr lang="en-US" sz="500" b="0" dirty="0">
                    <a:solidFill>
                      <a:schemeClr val="accent2"/>
                    </a:solidFill>
                  </a:endParaRPr>
                </a:p>
              </p:txBody>
            </p:sp>
            <p:sp>
              <p:nvSpPr>
                <p:cNvPr id="751" name="Rectangle 750"/>
                <p:cNvSpPr/>
                <p:nvPr/>
              </p:nvSpPr>
              <p:spPr>
                <a:xfrm>
                  <a:off x="7438615" y="2286518"/>
                  <a:ext cx="612000" cy="259200"/>
                </a:xfrm>
                <a:prstGeom prst="rect">
                  <a:avLst/>
                </a:prstGeom>
                <a:solidFill>
                  <a:schemeClr val="bg1"/>
                </a:solidFill>
                <a:ln w="3175">
                  <a:solidFill>
                    <a:schemeClr val="accent2"/>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500" b="0" dirty="0" smtClean="0">
                      <a:solidFill>
                        <a:schemeClr val="accent2"/>
                      </a:solidFill>
                    </a:rPr>
                    <a:t>Leakage /</a:t>
                  </a:r>
                  <a:br>
                    <a:rPr lang="en-US" sz="500" b="0" dirty="0" smtClean="0">
                      <a:solidFill>
                        <a:schemeClr val="accent2"/>
                      </a:solidFill>
                    </a:rPr>
                  </a:br>
                  <a:r>
                    <a:rPr lang="en-US" sz="500" b="0" dirty="0" smtClean="0">
                      <a:solidFill>
                        <a:schemeClr val="accent2"/>
                      </a:solidFill>
                    </a:rPr>
                    <a:t>Fraud</a:t>
                  </a:r>
                  <a:endParaRPr lang="en-US" sz="500" b="0" dirty="0">
                    <a:solidFill>
                      <a:schemeClr val="accent2"/>
                    </a:solidFill>
                  </a:endParaRPr>
                </a:p>
              </p:txBody>
            </p:sp>
          </p:grpSp>
        </p:grpSp>
        <p:grpSp>
          <p:nvGrpSpPr>
            <p:cNvPr id="452" name="Group 451"/>
            <p:cNvGrpSpPr/>
            <p:nvPr/>
          </p:nvGrpSpPr>
          <p:grpSpPr>
            <a:xfrm>
              <a:off x="6005000" y="2796812"/>
              <a:ext cx="3019069" cy="719442"/>
              <a:chOff x="5974658" y="2700033"/>
              <a:chExt cx="3079753" cy="719442"/>
            </a:xfrm>
          </p:grpSpPr>
          <p:sp>
            <p:nvSpPr>
              <p:cNvPr id="732" name="Rectangle 731"/>
              <p:cNvSpPr/>
              <p:nvPr/>
            </p:nvSpPr>
            <p:spPr>
              <a:xfrm>
                <a:off x="5974658" y="2700033"/>
                <a:ext cx="3079753" cy="719442"/>
              </a:xfrm>
              <a:prstGeom prst="rect">
                <a:avLst/>
              </a:prstGeom>
              <a:solidFill>
                <a:srgbClr val="BA9CC9"/>
              </a:solidFill>
              <a:effectLst/>
            </p:spPr>
            <p:style>
              <a:lnRef idx="1">
                <a:schemeClr val="accent1"/>
              </a:lnRef>
              <a:fillRef idx="3">
                <a:schemeClr val="accent1"/>
              </a:fillRef>
              <a:effectRef idx="2">
                <a:schemeClr val="accent1"/>
              </a:effectRef>
              <a:fontRef idx="minor">
                <a:schemeClr val="lt1"/>
              </a:fontRef>
            </p:style>
            <p:txBody>
              <a:bodyPr vert="vert270" lIns="45720" tIns="0" rIns="45720" bIns="0" rtlCol="0" anchor="t" anchorCtr="0"/>
              <a:lstStyle/>
              <a:p>
                <a:pPr algn="ctr"/>
                <a:r>
                  <a:rPr lang="en-US" sz="600" b="0" dirty="0" smtClean="0">
                    <a:solidFill>
                      <a:srgbClr val="103184"/>
                    </a:solidFill>
                  </a:rPr>
                  <a:t>Product</a:t>
                </a:r>
                <a:endParaRPr lang="en-US" sz="600" b="0" dirty="0">
                  <a:solidFill>
                    <a:srgbClr val="103184"/>
                  </a:solidFill>
                </a:endParaRPr>
              </a:p>
            </p:txBody>
          </p:sp>
          <p:sp>
            <p:nvSpPr>
              <p:cNvPr id="733" name="Rounded Rectangle 732"/>
              <p:cNvSpPr/>
              <p:nvPr/>
            </p:nvSpPr>
            <p:spPr bwMode="auto">
              <a:xfrm rot="16200000">
                <a:off x="8631322" y="2975149"/>
                <a:ext cx="593539" cy="169208"/>
              </a:xfrm>
              <a:prstGeom prst="roundRect">
                <a:avLst>
                  <a:gd name="adj" fmla="val 4987"/>
                </a:avLst>
              </a:prstGeom>
              <a:solidFill>
                <a:srgbClr val="91C8EB">
                  <a:lumMod val="50000"/>
                </a:srgbClr>
              </a:solidFill>
              <a:ln w="6350" cap="flat" cmpd="sng" algn="ctr">
                <a:solidFill>
                  <a:srgbClr val="4B91CD">
                    <a:lumMod val="40000"/>
                    <a:lumOff val="60000"/>
                  </a:srgb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defTabSz="912813" fontAlgn="auto">
                  <a:spcBef>
                    <a:spcPts val="0"/>
                  </a:spcBef>
                  <a:spcAft>
                    <a:spcPts val="0"/>
                  </a:spcAft>
                  <a:defRPr/>
                </a:pPr>
                <a:r>
                  <a:rPr lang="en-US" sz="500" b="0" i="1" kern="0" dirty="0" smtClean="0">
                    <a:solidFill>
                      <a:srgbClr val="91C8EB">
                        <a:lumMod val="20000"/>
                        <a:lumOff val="80000"/>
                      </a:srgbClr>
                    </a:solidFill>
                    <a:latin typeface="+mn-lt"/>
                    <a:ea typeface="MS PGothic" pitchFamily="34" charset="-128"/>
                    <a:cs typeface="Arial" panose="020B0604020202020204" pitchFamily="34" charset="0"/>
                  </a:rPr>
                  <a:t>MC</a:t>
                </a:r>
              </a:p>
            </p:txBody>
          </p:sp>
          <p:sp>
            <p:nvSpPr>
              <p:cNvPr id="734" name="Oval 733"/>
              <p:cNvSpPr/>
              <p:nvPr/>
            </p:nvSpPr>
            <p:spPr bwMode="auto">
              <a:xfrm>
                <a:off x="6191669" y="2738721"/>
                <a:ext cx="2613923" cy="642067"/>
              </a:xfrm>
              <a:prstGeom prst="ellipse">
                <a:avLst/>
              </a:prstGeom>
              <a:solidFill>
                <a:srgbClr val="4C5A87">
                  <a:lumMod val="75000"/>
                  <a:alpha val="78000"/>
                </a:srgbClr>
              </a:solidFill>
              <a:ln w="6350" cap="flat" cmpd="sng" algn="ctr">
                <a:solidFill>
                  <a:srgbClr val="4C5A87">
                    <a:lumMod val="75000"/>
                    <a:alpha val="78000"/>
                  </a:srgb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defTabSz="912813" fontAlgn="auto">
                  <a:spcBef>
                    <a:spcPts val="0"/>
                  </a:spcBef>
                  <a:spcAft>
                    <a:spcPts val="0"/>
                  </a:spcAft>
                  <a:defRPr/>
                </a:pPr>
                <a:endParaRPr lang="en-US" sz="500" b="0" i="1" kern="0" dirty="0" smtClean="0">
                  <a:solidFill>
                    <a:srgbClr val="4B91CD">
                      <a:lumMod val="20000"/>
                      <a:lumOff val="80000"/>
                    </a:srgbClr>
                  </a:solidFill>
                  <a:latin typeface="+mn-lt"/>
                  <a:ea typeface="MS PGothic" pitchFamily="34" charset="-128"/>
                  <a:cs typeface="Arial" panose="020B0604020202020204" pitchFamily="34" charset="0"/>
                </a:endParaRPr>
              </a:p>
            </p:txBody>
          </p:sp>
          <p:grpSp>
            <p:nvGrpSpPr>
              <p:cNvPr id="735" name="Group 734"/>
              <p:cNvGrpSpPr/>
              <p:nvPr/>
            </p:nvGrpSpPr>
            <p:grpSpPr>
              <a:xfrm>
                <a:off x="6276901" y="2762791"/>
                <a:ext cx="2507620" cy="593930"/>
                <a:chOff x="9229057" y="1949426"/>
                <a:chExt cx="2726033" cy="594390"/>
              </a:xfrm>
            </p:grpSpPr>
            <p:sp>
              <p:nvSpPr>
                <p:cNvPr id="736" name="Rectangle 735"/>
                <p:cNvSpPr/>
                <p:nvPr/>
              </p:nvSpPr>
              <p:spPr>
                <a:xfrm>
                  <a:off x="10286076" y="1949427"/>
                  <a:ext cx="612000" cy="259200"/>
                </a:xfrm>
                <a:prstGeom prst="rect">
                  <a:avLst/>
                </a:prstGeom>
                <a:solidFill>
                  <a:schemeClr val="bg1"/>
                </a:solidFill>
                <a:ln w="3175">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500" b="0" dirty="0">
                      <a:solidFill>
                        <a:schemeClr val="tx1"/>
                      </a:solidFill>
                    </a:rPr>
                    <a:t>Package</a:t>
                  </a:r>
                </a:p>
              </p:txBody>
            </p:sp>
            <p:sp>
              <p:nvSpPr>
                <p:cNvPr id="737" name="Rectangle 736"/>
                <p:cNvSpPr/>
                <p:nvPr/>
              </p:nvSpPr>
              <p:spPr>
                <a:xfrm>
                  <a:off x="11343090" y="1949427"/>
                  <a:ext cx="612000" cy="259200"/>
                </a:xfrm>
                <a:prstGeom prst="rect">
                  <a:avLst/>
                </a:prstGeom>
                <a:pattFill prst="dotDmnd">
                  <a:fgClr>
                    <a:schemeClr val="accent1"/>
                  </a:fgClr>
                  <a:bgClr>
                    <a:schemeClr val="bg1"/>
                  </a:bgClr>
                </a:pattFill>
                <a:ln w="3175">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500" b="0" dirty="0">
                      <a:solidFill>
                        <a:schemeClr val="tx1"/>
                      </a:solidFill>
                    </a:rPr>
                    <a:t>Product</a:t>
                  </a:r>
                </a:p>
              </p:txBody>
            </p:sp>
            <p:sp>
              <p:nvSpPr>
                <p:cNvPr id="738" name="Rectangle 737"/>
                <p:cNvSpPr/>
                <p:nvPr/>
              </p:nvSpPr>
              <p:spPr>
                <a:xfrm>
                  <a:off x="10814583" y="2284612"/>
                  <a:ext cx="612000" cy="259200"/>
                </a:xfrm>
                <a:prstGeom prst="rect">
                  <a:avLst/>
                </a:prstGeom>
                <a:pattFill prst="dotDmnd">
                  <a:fgClr>
                    <a:schemeClr val="accent1"/>
                  </a:fgClr>
                  <a:bgClr>
                    <a:schemeClr val="bg1"/>
                  </a:bgClr>
                </a:pattFill>
                <a:ln w="3175">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500" b="0" dirty="0">
                      <a:solidFill>
                        <a:schemeClr val="tx1"/>
                      </a:solidFill>
                    </a:rPr>
                    <a:t>Plan</a:t>
                  </a:r>
                </a:p>
              </p:txBody>
            </p:sp>
            <p:sp>
              <p:nvSpPr>
                <p:cNvPr id="739" name="Rectangle 738"/>
                <p:cNvSpPr/>
                <p:nvPr/>
              </p:nvSpPr>
              <p:spPr>
                <a:xfrm>
                  <a:off x="9229057" y="1949426"/>
                  <a:ext cx="612000" cy="259200"/>
                </a:xfrm>
                <a:prstGeom prst="rect">
                  <a:avLst/>
                </a:prstGeom>
                <a:solidFill>
                  <a:schemeClr val="bg1"/>
                </a:solidFill>
                <a:ln w="3175">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500" b="0" dirty="0">
                      <a:solidFill>
                        <a:schemeClr val="tx1"/>
                      </a:solidFill>
                    </a:rPr>
                    <a:t>Benefit Group</a:t>
                  </a:r>
                </a:p>
              </p:txBody>
            </p:sp>
            <p:sp>
              <p:nvSpPr>
                <p:cNvPr id="740" name="Rectangle 739"/>
                <p:cNvSpPr/>
                <p:nvPr/>
              </p:nvSpPr>
              <p:spPr>
                <a:xfrm>
                  <a:off x="9757571" y="2284616"/>
                  <a:ext cx="612000" cy="259200"/>
                </a:xfrm>
                <a:prstGeom prst="rect">
                  <a:avLst/>
                </a:prstGeom>
                <a:solidFill>
                  <a:schemeClr val="bg1"/>
                </a:solidFill>
                <a:ln w="3175">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500" b="0" dirty="0">
                      <a:solidFill>
                        <a:schemeClr val="tx1"/>
                      </a:solidFill>
                    </a:rPr>
                    <a:t>Benefit</a:t>
                  </a:r>
                </a:p>
              </p:txBody>
            </p:sp>
          </p:grpSp>
        </p:grpSp>
        <p:sp>
          <p:nvSpPr>
            <p:cNvPr id="453" name="Oval 452"/>
            <p:cNvSpPr/>
            <p:nvPr/>
          </p:nvSpPr>
          <p:spPr bwMode="auto">
            <a:xfrm>
              <a:off x="6142846" y="3683520"/>
              <a:ext cx="2743376" cy="993256"/>
            </a:xfrm>
            <a:prstGeom prst="ellipse">
              <a:avLst/>
            </a:prstGeom>
            <a:solidFill>
              <a:srgbClr val="4C5A87">
                <a:lumMod val="75000"/>
                <a:alpha val="78000"/>
              </a:srgbClr>
            </a:solidFill>
            <a:ln w="6350" cap="flat" cmpd="sng" algn="ctr">
              <a:solidFill>
                <a:srgbClr val="4C5A87">
                  <a:lumMod val="75000"/>
                  <a:alpha val="78000"/>
                </a:srgb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defTabSz="912813" fontAlgn="auto">
                <a:spcBef>
                  <a:spcPts val="0"/>
                </a:spcBef>
                <a:spcAft>
                  <a:spcPts val="0"/>
                </a:spcAft>
                <a:defRPr/>
              </a:pPr>
              <a:endParaRPr lang="en-US" sz="500" b="0" i="1" kern="0" dirty="0" smtClean="0">
                <a:solidFill>
                  <a:srgbClr val="4B91CD">
                    <a:lumMod val="20000"/>
                    <a:lumOff val="80000"/>
                  </a:srgbClr>
                </a:solidFill>
                <a:latin typeface="+mn-lt"/>
                <a:ea typeface="MS PGothic" pitchFamily="34" charset="-128"/>
                <a:cs typeface="Arial" panose="020B0604020202020204" pitchFamily="34" charset="0"/>
              </a:endParaRPr>
            </a:p>
          </p:txBody>
        </p:sp>
        <p:grpSp>
          <p:nvGrpSpPr>
            <p:cNvPr id="454" name="Group 453"/>
            <p:cNvGrpSpPr/>
            <p:nvPr/>
          </p:nvGrpSpPr>
          <p:grpSpPr>
            <a:xfrm>
              <a:off x="6235485" y="3872347"/>
              <a:ext cx="2558099" cy="615602"/>
              <a:chOff x="6102464" y="3885954"/>
              <a:chExt cx="2544434" cy="792074"/>
            </a:xfrm>
          </p:grpSpPr>
          <p:sp>
            <p:nvSpPr>
              <p:cNvPr id="720" name="Rectangle 719"/>
              <p:cNvSpPr/>
              <p:nvPr/>
            </p:nvSpPr>
            <p:spPr>
              <a:xfrm>
                <a:off x="6102465" y="3885955"/>
                <a:ext cx="604370" cy="231439"/>
              </a:xfrm>
              <a:prstGeom prst="rect">
                <a:avLst/>
              </a:prstGeom>
              <a:pattFill prst="dotDmnd">
                <a:fgClr>
                  <a:schemeClr val="accent1"/>
                </a:fgClr>
                <a:bgClr>
                  <a:schemeClr val="bg1"/>
                </a:bgClr>
              </a:pattFill>
              <a:ln w="3175">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altLang="ko-KR" sz="600" b="0" dirty="0">
                    <a:solidFill>
                      <a:schemeClr val="tx1"/>
                    </a:solidFill>
                  </a:rPr>
                  <a:t>Customer</a:t>
                </a:r>
              </a:p>
            </p:txBody>
          </p:sp>
          <p:sp>
            <p:nvSpPr>
              <p:cNvPr id="721" name="Rectangle 720"/>
              <p:cNvSpPr/>
              <p:nvPr/>
            </p:nvSpPr>
            <p:spPr>
              <a:xfrm>
                <a:off x="6102465" y="4166272"/>
                <a:ext cx="604370" cy="231439"/>
              </a:xfrm>
              <a:prstGeom prst="rect">
                <a:avLst/>
              </a:prstGeom>
              <a:pattFill prst="dotDmnd">
                <a:fgClr>
                  <a:schemeClr val="accent1"/>
                </a:fgClr>
                <a:bgClr>
                  <a:schemeClr val="bg1"/>
                </a:bgClr>
              </a:pattFill>
              <a:ln w="3175">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altLang="ko-KR" sz="600" b="0" dirty="0">
                    <a:solidFill>
                      <a:schemeClr val="tx1"/>
                    </a:solidFill>
                  </a:rPr>
                  <a:t>Corporate</a:t>
                </a:r>
              </a:p>
            </p:txBody>
          </p:sp>
          <p:sp>
            <p:nvSpPr>
              <p:cNvPr id="722" name="Rectangle 721"/>
              <p:cNvSpPr/>
              <p:nvPr/>
            </p:nvSpPr>
            <p:spPr>
              <a:xfrm>
                <a:off x="7395841" y="3885955"/>
                <a:ext cx="604370" cy="231439"/>
              </a:xfrm>
              <a:prstGeom prst="rect">
                <a:avLst/>
              </a:prstGeom>
              <a:solidFill>
                <a:schemeClr val="bg1"/>
              </a:solidFill>
              <a:ln w="3175">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altLang="ko-KR" sz="600" b="0" dirty="0">
                    <a:solidFill>
                      <a:schemeClr val="tx1"/>
                    </a:solidFill>
                  </a:rPr>
                  <a:t>Activity</a:t>
                </a:r>
              </a:p>
            </p:txBody>
          </p:sp>
          <p:sp>
            <p:nvSpPr>
              <p:cNvPr id="723" name="Rectangle 722"/>
              <p:cNvSpPr/>
              <p:nvPr/>
            </p:nvSpPr>
            <p:spPr>
              <a:xfrm>
                <a:off x="6749152" y="3885954"/>
                <a:ext cx="604370" cy="231439"/>
              </a:xfrm>
              <a:prstGeom prst="rect">
                <a:avLst/>
              </a:prstGeom>
              <a:pattFill prst="dotDmnd">
                <a:fgClr>
                  <a:schemeClr val="accent1"/>
                </a:fgClr>
                <a:bgClr>
                  <a:schemeClr val="bg1"/>
                </a:bgClr>
              </a:pattFill>
              <a:ln w="3175">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altLang="ko-KR" sz="600" b="0" dirty="0">
                    <a:solidFill>
                      <a:schemeClr val="tx1"/>
                    </a:solidFill>
                  </a:rPr>
                  <a:t>Policy</a:t>
                </a:r>
              </a:p>
            </p:txBody>
          </p:sp>
          <p:sp>
            <p:nvSpPr>
              <p:cNvPr id="724" name="Rectangle 723"/>
              <p:cNvSpPr/>
              <p:nvPr/>
            </p:nvSpPr>
            <p:spPr>
              <a:xfrm>
                <a:off x="6102464" y="4446586"/>
                <a:ext cx="604370" cy="231439"/>
              </a:xfrm>
              <a:prstGeom prst="rect">
                <a:avLst/>
              </a:prstGeom>
              <a:pattFill prst="dotDmnd">
                <a:fgClr>
                  <a:schemeClr val="accent1"/>
                </a:fgClr>
                <a:bgClr>
                  <a:schemeClr val="bg1"/>
                </a:bgClr>
              </a:pattFill>
              <a:ln w="3175">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altLang="ko-KR" sz="600" b="0" dirty="0">
                    <a:solidFill>
                      <a:schemeClr val="tx1"/>
                    </a:solidFill>
                  </a:rPr>
                  <a:t>Member</a:t>
                </a:r>
              </a:p>
            </p:txBody>
          </p:sp>
          <p:sp>
            <p:nvSpPr>
              <p:cNvPr id="725" name="Rectangle 724"/>
              <p:cNvSpPr/>
              <p:nvPr/>
            </p:nvSpPr>
            <p:spPr>
              <a:xfrm>
                <a:off x="7395840" y="4166271"/>
                <a:ext cx="604370" cy="231439"/>
              </a:xfrm>
              <a:prstGeom prst="rect">
                <a:avLst/>
              </a:prstGeom>
              <a:solidFill>
                <a:schemeClr val="bg1"/>
              </a:solidFill>
              <a:ln w="3175">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altLang="ko-KR" sz="600" b="0" dirty="0">
                    <a:solidFill>
                      <a:schemeClr val="tx1"/>
                    </a:solidFill>
                  </a:rPr>
                  <a:t>Document</a:t>
                </a:r>
              </a:p>
            </p:txBody>
          </p:sp>
          <p:sp>
            <p:nvSpPr>
              <p:cNvPr id="726" name="Rectangle 725"/>
              <p:cNvSpPr/>
              <p:nvPr/>
            </p:nvSpPr>
            <p:spPr>
              <a:xfrm>
                <a:off x="6749150" y="4166271"/>
                <a:ext cx="604370" cy="231439"/>
              </a:xfrm>
              <a:prstGeom prst="rect">
                <a:avLst/>
              </a:prstGeom>
              <a:solidFill>
                <a:schemeClr val="bg1"/>
              </a:solidFill>
              <a:ln w="3175">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altLang="ko-KR" sz="600" b="0" dirty="0">
                    <a:solidFill>
                      <a:schemeClr val="tx1"/>
                    </a:solidFill>
                  </a:rPr>
                  <a:t>Claim</a:t>
                </a:r>
              </a:p>
            </p:txBody>
          </p:sp>
          <p:sp>
            <p:nvSpPr>
              <p:cNvPr id="727" name="Rectangle 726"/>
              <p:cNvSpPr/>
              <p:nvPr/>
            </p:nvSpPr>
            <p:spPr>
              <a:xfrm>
                <a:off x="7395839" y="4446589"/>
                <a:ext cx="604370" cy="231439"/>
              </a:xfrm>
              <a:prstGeom prst="rect">
                <a:avLst/>
              </a:prstGeom>
              <a:solidFill>
                <a:schemeClr val="bg1"/>
              </a:solidFill>
              <a:ln w="3175">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altLang="ko-KR" sz="600" b="0" dirty="0">
                    <a:solidFill>
                      <a:schemeClr val="tx1"/>
                    </a:solidFill>
                  </a:rPr>
                  <a:t>Provider</a:t>
                </a:r>
              </a:p>
            </p:txBody>
          </p:sp>
          <p:sp>
            <p:nvSpPr>
              <p:cNvPr id="728" name="Rectangle 727"/>
              <p:cNvSpPr/>
              <p:nvPr/>
            </p:nvSpPr>
            <p:spPr>
              <a:xfrm>
                <a:off x="8042527" y="3885958"/>
                <a:ext cx="604370" cy="231439"/>
              </a:xfrm>
              <a:prstGeom prst="rect">
                <a:avLst/>
              </a:prstGeom>
              <a:solidFill>
                <a:schemeClr val="bg1"/>
              </a:solidFill>
              <a:ln w="3175">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altLang="ko-KR" sz="600" b="0" dirty="0">
                    <a:solidFill>
                      <a:schemeClr val="tx1"/>
                    </a:solidFill>
                  </a:rPr>
                  <a:t>Case</a:t>
                </a:r>
              </a:p>
            </p:txBody>
          </p:sp>
          <p:sp>
            <p:nvSpPr>
              <p:cNvPr id="729" name="Rectangle 728"/>
              <p:cNvSpPr/>
              <p:nvPr/>
            </p:nvSpPr>
            <p:spPr>
              <a:xfrm>
                <a:off x="8042528" y="4166271"/>
                <a:ext cx="604370" cy="231439"/>
              </a:xfrm>
              <a:prstGeom prst="rect">
                <a:avLst/>
              </a:prstGeom>
              <a:solidFill>
                <a:schemeClr val="bg1"/>
              </a:solidFill>
              <a:ln w="3175">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altLang="ko-KR" sz="600" b="0" dirty="0">
                    <a:solidFill>
                      <a:schemeClr val="tx1"/>
                    </a:solidFill>
                  </a:rPr>
                  <a:t>Payment</a:t>
                </a:r>
              </a:p>
            </p:txBody>
          </p:sp>
          <p:sp>
            <p:nvSpPr>
              <p:cNvPr id="730" name="Rectangle 729"/>
              <p:cNvSpPr/>
              <p:nvPr/>
            </p:nvSpPr>
            <p:spPr>
              <a:xfrm>
                <a:off x="6749158" y="4446578"/>
                <a:ext cx="604370" cy="231439"/>
              </a:xfrm>
              <a:prstGeom prst="rect">
                <a:avLst/>
              </a:prstGeom>
              <a:solidFill>
                <a:schemeClr val="bg1"/>
              </a:solidFill>
              <a:ln w="3175">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altLang="ko-KR" sz="600" b="0" dirty="0">
                    <a:solidFill>
                      <a:schemeClr val="tx1"/>
                    </a:solidFill>
                  </a:rPr>
                  <a:t>Invoice</a:t>
                </a:r>
              </a:p>
            </p:txBody>
          </p:sp>
          <p:sp>
            <p:nvSpPr>
              <p:cNvPr id="731" name="Rectangle 730"/>
              <p:cNvSpPr/>
              <p:nvPr/>
            </p:nvSpPr>
            <p:spPr>
              <a:xfrm>
                <a:off x="8042528" y="4446589"/>
                <a:ext cx="604370" cy="231439"/>
              </a:xfrm>
              <a:prstGeom prst="rect">
                <a:avLst/>
              </a:prstGeom>
              <a:solidFill>
                <a:schemeClr val="bg1"/>
              </a:solidFill>
              <a:ln w="3175">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altLang="ko-KR" sz="600" b="0" dirty="0">
                    <a:solidFill>
                      <a:schemeClr val="tx1"/>
                    </a:solidFill>
                  </a:rPr>
                  <a:t>Claim History</a:t>
                </a:r>
              </a:p>
            </p:txBody>
          </p:sp>
        </p:grpSp>
        <p:grpSp>
          <p:nvGrpSpPr>
            <p:cNvPr id="455" name="Group 454"/>
            <p:cNvGrpSpPr/>
            <p:nvPr/>
          </p:nvGrpSpPr>
          <p:grpSpPr>
            <a:xfrm>
              <a:off x="1892066" y="4984433"/>
              <a:ext cx="3439716" cy="997187"/>
              <a:chOff x="2021323" y="4984433"/>
              <a:chExt cx="3338554" cy="997187"/>
            </a:xfrm>
          </p:grpSpPr>
          <p:sp>
            <p:nvSpPr>
              <p:cNvPr id="709" name="Rounded Rectangle 708"/>
              <p:cNvSpPr/>
              <p:nvPr/>
            </p:nvSpPr>
            <p:spPr bwMode="auto">
              <a:xfrm flipH="1">
                <a:off x="3774178" y="5693620"/>
                <a:ext cx="964378" cy="288000"/>
              </a:xfrm>
              <a:prstGeom prst="roundRect">
                <a:avLst>
                  <a:gd name="adj" fmla="val 4987"/>
                </a:avLst>
              </a:prstGeom>
              <a:solidFill>
                <a:srgbClr val="91C8EB">
                  <a:lumMod val="20000"/>
                  <a:lumOff val="80000"/>
                </a:srgbClr>
              </a:solidFill>
              <a:ln w="19050" cap="flat" cmpd="sng" algn="ctr">
                <a:solidFill>
                  <a:srgbClr val="FF1821">
                    <a:lumMod val="60000"/>
                    <a:lumOff val="40000"/>
                  </a:srgb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defTabSz="912813" fontAlgn="auto">
                  <a:spcBef>
                    <a:spcPts val="0"/>
                  </a:spcBef>
                  <a:spcAft>
                    <a:spcPts val="0"/>
                  </a:spcAft>
                  <a:defRPr/>
                </a:pPr>
                <a:r>
                  <a:rPr lang="en-US" sz="600" kern="0" dirty="0" smtClean="0">
                    <a:solidFill>
                      <a:srgbClr val="103184"/>
                    </a:solidFill>
                    <a:latin typeface="+mn-lt"/>
                    <a:ea typeface="MS PGothic" pitchFamily="34" charset="-128"/>
                    <a:cs typeface="Arial" panose="020B0604020202020204" pitchFamily="34" charset="0"/>
                  </a:rPr>
                  <a:t>Life G/L</a:t>
                </a:r>
              </a:p>
              <a:p>
                <a:pPr algn="ctr" defTabSz="912813" fontAlgn="auto">
                  <a:spcBef>
                    <a:spcPts val="0"/>
                  </a:spcBef>
                  <a:spcAft>
                    <a:spcPts val="0"/>
                  </a:spcAft>
                  <a:defRPr/>
                </a:pPr>
                <a:r>
                  <a:rPr lang="en-US" sz="500" b="0" i="1" kern="0" dirty="0" smtClean="0">
                    <a:solidFill>
                      <a:srgbClr val="103184"/>
                    </a:solidFill>
                    <a:latin typeface="+mn-lt"/>
                    <a:ea typeface="MS PGothic" pitchFamily="34" charset="-128"/>
                    <a:cs typeface="Arial" panose="020B0604020202020204" pitchFamily="34" charset="0"/>
                  </a:rPr>
                  <a:t>Peoplesoft</a:t>
                </a:r>
              </a:p>
            </p:txBody>
          </p:sp>
          <p:sp>
            <p:nvSpPr>
              <p:cNvPr id="710" name="Rounded Rectangle 709"/>
              <p:cNvSpPr/>
              <p:nvPr/>
            </p:nvSpPr>
            <p:spPr bwMode="auto">
              <a:xfrm flipH="1">
                <a:off x="2642644" y="5693620"/>
                <a:ext cx="964378" cy="288000"/>
              </a:xfrm>
              <a:prstGeom prst="roundRect">
                <a:avLst>
                  <a:gd name="adj" fmla="val 4987"/>
                </a:avLst>
              </a:prstGeom>
              <a:solidFill>
                <a:srgbClr val="91C8EB">
                  <a:lumMod val="20000"/>
                  <a:lumOff val="80000"/>
                </a:srgbClr>
              </a:solidFill>
              <a:ln w="19050" cap="flat" cmpd="sng" algn="ctr">
                <a:solidFill>
                  <a:srgbClr val="FF1821">
                    <a:lumMod val="60000"/>
                    <a:lumOff val="40000"/>
                  </a:srgb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defTabSz="912813" fontAlgn="auto">
                  <a:spcBef>
                    <a:spcPts val="0"/>
                  </a:spcBef>
                  <a:spcAft>
                    <a:spcPts val="0"/>
                  </a:spcAft>
                  <a:defRPr/>
                </a:pPr>
                <a:r>
                  <a:rPr lang="en-US" sz="600" kern="0" dirty="0" smtClean="0">
                    <a:solidFill>
                      <a:srgbClr val="103184"/>
                    </a:solidFill>
                    <a:latin typeface="+mn-lt"/>
                    <a:ea typeface="MS PGothic" pitchFamily="34" charset="-128"/>
                    <a:cs typeface="Arial" panose="020B0604020202020204" pitchFamily="34" charset="0"/>
                  </a:rPr>
                  <a:t>GI G/L</a:t>
                </a:r>
              </a:p>
              <a:p>
                <a:pPr algn="ctr" defTabSz="912813" fontAlgn="auto">
                  <a:spcBef>
                    <a:spcPts val="0"/>
                  </a:spcBef>
                  <a:spcAft>
                    <a:spcPts val="0"/>
                  </a:spcAft>
                  <a:defRPr/>
                </a:pPr>
                <a:r>
                  <a:rPr lang="en-US" sz="500" b="0" i="1" kern="0" dirty="0" smtClean="0">
                    <a:solidFill>
                      <a:srgbClr val="103184"/>
                    </a:solidFill>
                    <a:latin typeface="+mn-lt"/>
                    <a:ea typeface="MS PGothic" pitchFamily="34" charset="-128"/>
                    <a:cs typeface="Arial" panose="020B0604020202020204" pitchFamily="34" charset="0"/>
                  </a:rPr>
                  <a:t>Sun</a:t>
                </a:r>
              </a:p>
            </p:txBody>
          </p:sp>
          <p:cxnSp>
            <p:nvCxnSpPr>
              <p:cNvPr id="711" name="Connecteur droit 226"/>
              <p:cNvCxnSpPr>
                <a:stCxn id="718" idx="2"/>
                <a:endCxn id="709" idx="0"/>
              </p:cNvCxnSpPr>
              <p:nvPr/>
            </p:nvCxnSpPr>
            <p:spPr>
              <a:xfrm rot="5400000">
                <a:off x="4401946" y="5273433"/>
                <a:ext cx="274610" cy="565766"/>
              </a:xfrm>
              <a:prstGeom prst="bentConnector3">
                <a:avLst>
                  <a:gd name="adj1" fmla="val 50000"/>
                </a:avLst>
              </a:prstGeom>
              <a:ln w="9525">
                <a:solidFill>
                  <a:schemeClr val="bg1">
                    <a:lumMod val="50000"/>
                  </a:schemeClr>
                </a:solidFill>
                <a:prstDash val="sysDash"/>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712" name="Elbow Connector 711"/>
              <p:cNvCxnSpPr>
                <a:stCxn id="716" idx="2"/>
                <a:endCxn id="709" idx="0"/>
              </p:cNvCxnSpPr>
              <p:nvPr/>
            </p:nvCxnSpPr>
            <p:spPr>
              <a:xfrm rot="16200000" flipH="1">
                <a:off x="3836178" y="5273431"/>
                <a:ext cx="274610" cy="565768"/>
              </a:xfrm>
              <a:prstGeom prst="bentConnector3">
                <a:avLst>
                  <a:gd name="adj1" fmla="val 50000"/>
                </a:avLst>
              </a:prstGeom>
              <a:ln w="9525">
                <a:solidFill>
                  <a:schemeClr val="bg1">
                    <a:lumMod val="50000"/>
                  </a:schemeClr>
                </a:solidFill>
                <a:prstDash val="sysDash"/>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713" name="Connecteur droit 226"/>
              <p:cNvCxnSpPr>
                <a:stCxn id="717" idx="2"/>
                <a:endCxn id="710" idx="0"/>
              </p:cNvCxnSpPr>
              <p:nvPr/>
            </p:nvCxnSpPr>
            <p:spPr>
              <a:xfrm rot="16200000" flipH="1">
                <a:off x="2704644" y="5273431"/>
                <a:ext cx="274610" cy="565768"/>
              </a:xfrm>
              <a:prstGeom prst="bentConnector3">
                <a:avLst>
                  <a:gd name="adj1" fmla="val 50000"/>
                </a:avLst>
              </a:prstGeom>
              <a:ln w="9525">
                <a:solidFill>
                  <a:schemeClr val="bg1">
                    <a:lumMod val="50000"/>
                  </a:schemeClr>
                </a:solidFill>
                <a:prstDash val="sysDash"/>
                <a:headEnd type="none"/>
                <a:tailEnd type="triangle"/>
              </a:ln>
              <a:effectLst/>
            </p:spPr>
            <p:style>
              <a:lnRef idx="2">
                <a:schemeClr val="accent1"/>
              </a:lnRef>
              <a:fillRef idx="0">
                <a:schemeClr val="accent1"/>
              </a:fillRef>
              <a:effectRef idx="1">
                <a:schemeClr val="accent1"/>
              </a:effectRef>
              <a:fontRef idx="minor">
                <a:schemeClr val="tx1"/>
              </a:fontRef>
            </p:style>
          </p:cxnSp>
          <p:grpSp>
            <p:nvGrpSpPr>
              <p:cNvPr id="714" name="Group 713"/>
              <p:cNvGrpSpPr/>
              <p:nvPr/>
            </p:nvGrpSpPr>
            <p:grpSpPr>
              <a:xfrm>
                <a:off x="2021323" y="4984433"/>
                <a:ext cx="3338554" cy="504633"/>
                <a:chOff x="2021323" y="5053013"/>
                <a:chExt cx="3338554" cy="504633"/>
              </a:xfrm>
            </p:grpSpPr>
            <p:sp>
              <p:nvSpPr>
                <p:cNvPr id="715" name="Rounded Rectangle 714"/>
                <p:cNvSpPr/>
                <p:nvPr/>
              </p:nvSpPr>
              <p:spPr bwMode="auto">
                <a:xfrm flipH="1">
                  <a:off x="2021323" y="5053013"/>
                  <a:ext cx="3338554" cy="504633"/>
                </a:xfrm>
                <a:prstGeom prst="roundRect">
                  <a:avLst>
                    <a:gd name="adj" fmla="val 4987"/>
                  </a:avLst>
                </a:prstGeom>
                <a:noFill/>
                <a:ln w="9525" cap="flat" cmpd="sng" algn="ctr">
                  <a:solidFill>
                    <a:schemeClr val="bg1">
                      <a:lumMod val="50000"/>
                    </a:schemeClr>
                  </a:solidFill>
                  <a:prstDash val="solid"/>
                  <a:round/>
                  <a:headEnd type="none" w="med" len="med"/>
                  <a:tailEnd type="none" w="med" len="med"/>
                </a:ln>
                <a:effectLst/>
              </p:spPr>
              <p:txBody>
                <a:bodyPr vert="horz" wrap="none" lIns="0" tIns="0" rIns="0" bIns="0" numCol="1" rtlCol="0" anchor="t" anchorCtr="0" compatLnSpc="1">
                  <a:prstTxWarp prst="textNoShape">
                    <a:avLst/>
                  </a:prstTxWarp>
                </a:bodyPr>
                <a:lstStyle/>
                <a:p>
                  <a:pPr defTabSz="912813" fontAlgn="auto">
                    <a:spcBef>
                      <a:spcPts val="0"/>
                    </a:spcBef>
                    <a:spcAft>
                      <a:spcPts val="0"/>
                    </a:spcAft>
                    <a:defRPr/>
                  </a:pPr>
                  <a:r>
                    <a:rPr lang="en-US" sz="600" kern="0" dirty="0" smtClean="0">
                      <a:solidFill>
                        <a:schemeClr val="bg1">
                          <a:lumMod val="50000"/>
                        </a:schemeClr>
                      </a:solidFill>
                      <a:latin typeface="+mn-lt"/>
                      <a:ea typeface="MS PGothic" pitchFamily="34" charset="-128"/>
                      <a:cs typeface="Arial" panose="020B0604020202020204" pitchFamily="34" charset="0"/>
                    </a:rPr>
                    <a:t> Policy Admin Systems</a:t>
                  </a:r>
                </a:p>
              </p:txBody>
            </p:sp>
            <p:sp>
              <p:nvSpPr>
                <p:cNvPr id="716" name="Rounded Rectangle 715"/>
                <p:cNvSpPr/>
                <p:nvPr/>
              </p:nvSpPr>
              <p:spPr bwMode="auto">
                <a:xfrm flipH="1">
                  <a:off x="3208914" y="5199590"/>
                  <a:ext cx="963374" cy="288000"/>
                </a:xfrm>
                <a:prstGeom prst="roundRect">
                  <a:avLst>
                    <a:gd name="adj" fmla="val 4987"/>
                  </a:avLst>
                </a:prstGeom>
                <a:solidFill>
                  <a:srgbClr val="91C8EB">
                    <a:lumMod val="20000"/>
                    <a:lumOff val="80000"/>
                  </a:srgbClr>
                </a:solidFill>
                <a:ln w="19050" cap="flat" cmpd="sng" algn="ctr">
                  <a:solidFill>
                    <a:srgbClr val="4C5A87">
                      <a:lumMod val="75000"/>
                    </a:srgb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66675" defTabSz="912813" fontAlgn="auto">
                    <a:spcBef>
                      <a:spcPts val="0"/>
                    </a:spcBef>
                    <a:spcAft>
                      <a:spcPts val="0"/>
                    </a:spcAft>
                  </a:pPr>
                  <a:r>
                    <a:rPr lang="en-US" sz="600" kern="0" dirty="0">
                      <a:solidFill>
                        <a:srgbClr val="103184"/>
                      </a:solidFill>
                      <a:latin typeface="+mn-lt"/>
                      <a:ea typeface="MS PGothic" pitchFamily="34" charset="-128"/>
                      <a:cs typeface="Arial" panose="020B0604020202020204" pitchFamily="34" charset="0"/>
                    </a:rPr>
                    <a:t> Group/Health</a:t>
                  </a:r>
                  <a:r>
                    <a:rPr lang="en-US" altLang="ko-KR" sz="600" kern="0" dirty="0">
                      <a:solidFill>
                        <a:srgbClr val="103184"/>
                      </a:solidFill>
                      <a:latin typeface="+mn-lt"/>
                      <a:ea typeface="MS PGothic" pitchFamily="34" charset="-128"/>
                      <a:cs typeface="Arial" panose="020B0604020202020204" pitchFamily="34" charset="0"/>
                    </a:rPr>
                    <a:t> PAS</a:t>
                  </a:r>
                  <a:r>
                    <a:rPr lang="en-US" sz="600" kern="0" dirty="0">
                      <a:solidFill>
                        <a:srgbClr val="103184"/>
                      </a:solidFill>
                      <a:latin typeface="+mn-lt"/>
                      <a:ea typeface="MS PGothic" pitchFamily="34" charset="-128"/>
                      <a:cs typeface="Arial" panose="020B0604020202020204" pitchFamily="34" charset="0"/>
                    </a:rPr>
                    <a:t> </a:t>
                  </a:r>
                </a:p>
                <a:p>
                  <a:pPr marL="66675" defTabSz="912813" fontAlgn="auto">
                    <a:spcBef>
                      <a:spcPts val="0"/>
                    </a:spcBef>
                    <a:spcAft>
                      <a:spcPts val="0"/>
                    </a:spcAft>
                  </a:pPr>
                  <a:r>
                    <a:rPr lang="en-US" sz="600" kern="0" dirty="0">
                      <a:solidFill>
                        <a:srgbClr val="103184"/>
                      </a:solidFill>
                      <a:latin typeface="+mn-lt"/>
                      <a:ea typeface="MS PGothic" pitchFamily="34" charset="-128"/>
                      <a:cs typeface="Arial" panose="020B0604020202020204" pitchFamily="34" charset="0"/>
                    </a:rPr>
                    <a:t> </a:t>
                  </a:r>
                  <a:r>
                    <a:rPr lang="en-US" sz="500" b="0" i="1" kern="0" dirty="0">
                      <a:solidFill>
                        <a:srgbClr val="103184"/>
                      </a:solidFill>
                      <a:latin typeface="+mn-lt"/>
                      <a:ea typeface="MS PGothic" pitchFamily="34" charset="-128"/>
                      <a:cs typeface="Arial" panose="020B0604020202020204" pitchFamily="34" charset="0"/>
                    </a:rPr>
                    <a:t>EB</a:t>
                  </a:r>
                </a:p>
              </p:txBody>
            </p:sp>
            <p:sp>
              <p:nvSpPr>
                <p:cNvPr id="717" name="Rounded Rectangle 716"/>
                <p:cNvSpPr/>
                <p:nvPr/>
              </p:nvSpPr>
              <p:spPr bwMode="auto">
                <a:xfrm flipH="1">
                  <a:off x="2077379" y="5199590"/>
                  <a:ext cx="963374" cy="288000"/>
                </a:xfrm>
                <a:prstGeom prst="roundRect">
                  <a:avLst>
                    <a:gd name="adj" fmla="val 4987"/>
                  </a:avLst>
                </a:prstGeom>
                <a:solidFill>
                  <a:srgbClr val="91C8EB">
                    <a:lumMod val="20000"/>
                    <a:lumOff val="80000"/>
                  </a:srgbClr>
                </a:solidFill>
                <a:ln w="19050" cap="flat" cmpd="sng" algn="ctr">
                  <a:solidFill>
                    <a:srgbClr val="4C5A87">
                      <a:lumMod val="75000"/>
                    </a:srgb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66675" defTabSz="912813" fontAlgn="auto">
                    <a:spcBef>
                      <a:spcPts val="0"/>
                    </a:spcBef>
                    <a:spcAft>
                      <a:spcPts val="0"/>
                    </a:spcAft>
                  </a:pPr>
                  <a:r>
                    <a:rPr lang="en-US" sz="600" kern="0" dirty="0">
                      <a:solidFill>
                        <a:srgbClr val="103184"/>
                      </a:solidFill>
                      <a:latin typeface="+mn-lt"/>
                      <a:ea typeface="MS PGothic" pitchFamily="34" charset="-128"/>
                      <a:cs typeface="Arial" panose="020B0604020202020204" pitchFamily="34" charset="0"/>
                    </a:rPr>
                    <a:t> Group/Health PAS </a:t>
                  </a:r>
                </a:p>
                <a:p>
                  <a:pPr marL="66675" defTabSz="912813" fontAlgn="auto">
                    <a:spcBef>
                      <a:spcPts val="0"/>
                    </a:spcBef>
                    <a:spcAft>
                      <a:spcPts val="0"/>
                    </a:spcAft>
                  </a:pPr>
                  <a:r>
                    <a:rPr lang="en-US" sz="600" kern="0" dirty="0">
                      <a:solidFill>
                        <a:srgbClr val="103184"/>
                      </a:solidFill>
                      <a:latin typeface="+mn-lt"/>
                      <a:ea typeface="MS PGothic" pitchFamily="34" charset="-128"/>
                      <a:cs typeface="Arial" panose="020B0604020202020204" pitchFamily="34" charset="0"/>
                    </a:rPr>
                    <a:t> </a:t>
                  </a:r>
                  <a:r>
                    <a:rPr lang="en-US" sz="500" b="0" i="1" kern="0" dirty="0">
                      <a:solidFill>
                        <a:srgbClr val="103184"/>
                      </a:solidFill>
                      <a:latin typeface="+mn-lt"/>
                      <a:ea typeface="MS PGothic" pitchFamily="34" charset="-128"/>
                      <a:cs typeface="Arial" panose="020B0604020202020204" pitchFamily="34" charset="0"/>
                    </a:rPr>
                    <a:t>G/400</a:t>
                  </a:r>
                </a:p>
              </p:txBody>
            </p:sp>
            <p:sp>
              <p:nvSpPr>
                <p:cNvPr id="718" name="Rounded Rectangle 717"/>
                <p:cNvSpPr/>
                <p:nvPr/>
              </p:nvSpPr>
              <p:spPr bwMode="auto">
                <a:xfrm flipH="1">
                  <a:off x="4340447" y="5199590"/>
                  <a:ext cx="963374" cy="288000"/>
                </a:xfrm>
                <a:prstGeom prst="roundRect">
                  <a:avLst>
                    <a:gd name="adj" fmla="val 4987"/>
                  </a:avLst>
                </a:prstGeom>
                <a:solidFill>
                  <a:srgbClr val="91C8EB">
                    <a:lumMod val="20000"/>
                    <a:lumOff val="80000"/>
                  </a:srgbClr>
                </a:solidFill>
                <a:ln w="19050" cap="flat" cmpd="sng" algn="ctr">
                  <a:solidFill>
                    <a:srgbClr val="4C5A87">
                      <a:lumMod val="75000"/>
                    </a:srgb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66675" defTabSz="912813" fontAlgn="auto">
                    <a:spcBef>
                      <a:spcPts val="0"/>
                    </a:spcBef>
                    <a:spcAft>
                      <a:spcPts val="0"/>
                    </a:spcAft>
                  </a:pPr>
                  <a:r>
                    <a:rPr lang="en-US" altLang="ko-KR" sz="600" kern="0" dirty="0">
                      <a:solidFill>
                        <a:srgbClr val="103184"/>
                      </a:solidFill>
                      <a:latin typeface="+mn-lt"/>
                      <a:ea typeface="MS PGothic" pitchFamily="34" charset="-128"/>
                      <a:cs typeface="Arial" panose="020B0604020202020204" pitchFamily="34" charset="0"/>
                    </a:rPr>
                    <a:t> Life Policy PAS </a:t>
                  </a:r>
                </a:p>
                <a:p>
                  <a:pPr marL="66675" defTabSz="912813" fontAlgn="auto">
                    <a:spcBef>
                      <a:spcPts val="0"/>
                    </a:spcBef>
                    <a:spcAft>
                      <a:spcPts val="0"/>
                    </a:spcAft>
                  </a:pPr>
                  <a:r>
                    <a:rPr lang="en-US" altLang="ko-KR" sz="600" kern="0" dirty="0">
                      <a:solidFill>
                        <a:srgbClr val="103184"/>
                      </a:solidFill>
                      <a:latin typeface="+mn-lt"/>
                      <a:ea typeface="MS PGothic" pitchFamily="34" charset="-128"/>
                      <a:cs typeface="Arial" panose="020B0604020202020204" pitchFamily="34" charset="0"/>
                    </a:rPr>
                    <a:t> </a:t>
                  </a:r>
                  <a:r>
                    <a:rPr lang="en-US" altLang="ko-KR" sz="500" b="0" i="1" kern="0" dirty="0">
                      <a:solidFill>
                        <a:srgbClr val="103184"/>
                      </a:solidFill>
                      <a:latin typeface="+mn-lt"/>
                      <a:ea typeface="MS PGothic" pitchFamily="34" charset="-128"/>
                      <a:cs typeface="Arial" panose="020B0604020202020204" pitchFamily="34" charset="0"/>
                    </a:rPr>
                    <a:t>RLS</a:t>
                  </a:r>
                </a:p>
              </p:txBody>
            </p:sp>
            <p:sp>
              <p:nvSpPr>
                <p:cNvPr id="719" name="Rectangle 718"/>
                <p:cNvSpPr/>
                <p:nvPr/>
              </p:nvSpPr>
              <p:spPr bwMode="auto">
                <a:xfrm>
                  <a:off x="3949658" y="5107315"/>
                  <a:ext cx="222629" cy="92275"/>
                </a:xfrm>
                <a:prstGeom prst="rect">
                  <a:avLst/>
                </a:prstGeom>
                <a:solidFill>
                  <a:srgbClr val="FFFF00"/>
                </a:solidFill>
                <a:ln w="19050" cap="flat" cmpd="sng" algn="ctr">
                  <a:solidFill>
                    <a:srgbClr val="4C5A87">
                      <a:lumMod val="75000"/>
                    </a:srgbClr>
                  </a:solidFill>
                  <a:prstDash val="solid"/>
                  <a:round/>
                  <a:headEnd type="none" w="med" len="med"/>
                  <a:tailEnd type="none" w="med" len="med"/>
                </a:ln>
                <a:effectLst/>
                <a:extLst/>
              </p:spPr>
              <p:txBody>
                <a:bodyPr vert="horz" wrap="none" lIns="0" tIns="0" rIns="0" bIns="0" numCol="1" rtlCol="0" anchor="ctr" anchorCtr="0" compatLnSpc="1">
                  <a:prstTxWarp prst="textNoShape">
                    <a:avLst/>
                  </a:prstTxWarp>
                </a:bodyPr>
                <a:lstStyle/>
                <a:p>
                  <a:pPr algn="ctr" fontAlgn="auto">
                    <a:lnSpc>
                      <a:spcPct val="80000"/>
                    </a:lnSpc>
                    <a:spcBef>
                      <a:spcPts val="0"/>
                    </a:spcBef>
                    <a:spcAft>
                      <a:spcPts val="0"/>
                    </a:spcAft>
                    <a:tabLst>
                      <a:tab pos="6464300" algn="r"/>
                    </a:tabLst>
                  </a:pPr>
                  <a:r>
                    <a:rPr lang="en-GB" sz="400" kern="500" dirty="0">
                      <a:solidFill>
                        <a:srgbClr val="800000"/>
                      </a:solidFill>
                      <a:latin typeface="+mn-lt"/>
                      <a:cs typeface="Calibri" pitchFamily="34" charset="0"/>
                    </a:rPr>
                    <a:t>Local</a:t>
                  </a:r>
                </a:p>
              </p:txBody>
            </p:sp>
          </p:grpSp>
        </p:grpSp>
        <p:cxnSp>
          <p:nvCxnSpPr>
            <p:cNvPr id="456" name="Connecteur droit 226"/>
            <p:cNvCxnSpPr>
              <a:stCxn id="450" idx="1"/>
              <a:endCxn id="715" idx="1"/>
            </p:cNvCxnSpPr>
            <p:nvPr/>
          </p:nvCxnSpPr>
          <p:spPr>
            <a:xfrm rot="10800000" flipV="1">
              <a:off x="5331782" y="3244900"/>
              <a:ext cx="568998" cy="1991849"/>
            </a:xfrm>
            <a:prstGeom prst="bentConnector3">
              <a:avLst>
                <a:gd name="adj1" fmla="val 50000"/>
              </a:avLst>
            </a:prstGeom>
            <a:ln w="12700">
              <a:solidFill>
                <a:schemeClr val="accent2"/>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457" name="Rectangle 456"/>
            <p:cNvSpPr/>
            <p:nvPr/>
          </p:nvSpPr>
          <p:spPr>
            <a:xfrm>
              <a:off x="1685924" y="1714142"/>
              <a:ext cx="3852000" cy="3218012"/>
            </a:xfrm>
            <a:prstGeom prst="rect">
              <a:avLst/>
            </a:prstGeom>
            <a:solidFill>
              <a:schemeClr val="bg2">
                <a:lumMod val="20000"/>
                <a:lumOff val="80000"/>
              </a:schemeClr>
            </a:solidFill>
            <a:ln w="38100">
              <a:solidFill>
                <a:schemeClr val="accent5">
                  <a:lumMod val="10000"/>
                  <a:lumOff val="90000"/>
                </a:schemeClr>
              </a:solidFill>
              <a:prstDash val="solid"/>
            </a:ln>
            <a:effectLst/>
          </p:spPr>
          <p:style>
            <a:lnRef idx="1">
              <a:schemeClr val="accent1"/>
            </a:lnRef>
            <a:fillRef idx="3">
              <a:schemeClr val="accent1"/>
            </a:fillRef>
            <a:effectRef idx="2">
              <a:schemeClr val="accent1"/>
            </a:effectRef>
            <a:fontRef idx="minor">
              <a:schemeClr val="lt1"/>
            </a:fontRef>
          </p:style>
          <p:txBody>
            <a:bodyPr wrap="square" lIns="72000" tIns="36000" rIns="72000" bIns="36000" rtlCol="0" anchor="t"/>
            <a:lstStyle/>
            <a:p>
              <a:r>
                <a:rPr lang="en-US" altLang="ko-KR" sz="700" kern="0" dirty="0">
                  <a:solidFill>
                    <a:schemeClr val="tx1"/>
                  </a:solidFill>
                  <a:ea typeface="MS PGothic" pitchFamily="34" charset="-128"/>
                  <a:cs typeface="Arial" panose="020B0604020202020204" pitchFamily="34" charset="0"/>
                </a:rPr>
                <a:t>Integration </a:t>
              </a:r>
              <a:r>
                <a:rPr lang="en-US" altLang="ko-KR" sz="700" kern="0" dirty="0" smtClean="0">
                  <a:solidFill>
                    <a:schemeClr val="tx1"/>
                  </a:solidFill>
                  <a:ea typeface="MS PGothic" pitchFamily="34" charset="-128"/>
                  <a:cs typeface="Arial" panose="020B0604020202020204" pitchFamily="34" charset="0"/>
                </a:rPr>
                <a:t>Platform</a:t>
              </a:r>
              <a:endParaRPr lang="en-US" altLang="ko-KR" sz="700" kern="0" dirty="0">
                <a:solidFill>
                  <a:schemeClr val="tx1"/>
                </a:solidFill>
                <a:ea typeface="MS PGothic" pitchFamily="34" charset="-128"/>
                <a:cs typeface="Arial" panose="020B0604020202020204" pitchFamily="34" charset="0"/>
              </a:endParaRPr>
            </a:p>
          </p:txBody>
        </p:sp>
        <p:sp>
          <p:nvSpPr>
            <p:cNvPr id="458" name="Rounded Rectangle 457"/>
            <p:cNvSpPr/>
            <p:nvPr/>
          </p:nvSpPr>
          <p:spPr bwMode="auto">
            <a:xfrm>
              <a:off x="1768759" y="4091197"/>
              <a:ext cx="3701329" cy="769574"/>
            </a:xfrm>
            <a:prstGeom prst="roundRect">
              <a:avLst>
                <a:gd name="adj" fmla="val 4987"/>
              </a:avLst>
            </a:prstGeom>
            <a:solidFill>
              <a:srgbClr val="91C8EB">
                <a:lumMod val="20000"/>
                <a:lumOff val="80000"/>
              </a:srgbClr>
            </a:solidFill>
            <a:ln w="19050" cap="flat" cmpd="sng" algn="ctr">
              <a:solidFill>
                <a:srgbClr val="4C5A87">
                  <a:lumMod val="75000"/>
                </a:srgbClr>
              </a:solidFill>
              <a:prstDash val="solid"/>
              <a:round/>
              <a:headEnd type="none" w="med" len="med"/>
              <a:tailEnd type="none" w="med" len="med"/>
            </a:ln>
            <a:effectLst/>
          </p:spPr>
          <p:txBody>
            <a:bodyPr vert="horz" wrap="none" lIns="45720" tIns="45720" rIns="45720" bIns="45720" numCol="1" rtlCol="0" anchor="t" anchorCtr="0" compatLnSpc="1">
              <a:prstTxWarp prst="textNoShape">
                <a:avLst/>
              </a:prstTxWarp>
            </a:bodyPr>
            <a:lstStyle/>
            <a:p>
              <a:pPr defTabSz="912813" fontAlgn="auto">
                <a:spcBef>
                  <a:spcPts val="0"/>
                </a:spcBef>
                <a:spcAft>
                  <a:spcPts val="0"/>
                </a:spcAft>
                <a:defRPr/>
              </a:pPr>
              <a:r>
                <a:rPr lang="en-US" sz="700" kern="0" dirty="0" smtClean="0">
                  <a:solidFill>
                    <a:schemeClr val="tx1"/>
                  </a:solidFill>
                  <a:latin typeface="+mn-lt"/>
                  <a:ea typeface="MS PGothic" pitchFamily="34" charset="-128"/>
                  <a:cs typeface="Arial" panose="020B0604020202020204" pitchFamily="34" charset="0"/>
                </a:rPr>
                <a:t>Core DB</a:t>
              </a:r>
            </a:p>
          </p:txBody>
        </p:sp>
        <p:sp>
          <p:nvSpPr>
            <p:cNvPr id="459" name="Rounded Rectangle 458"/>
            <p:cNvSpPr/>
            <p:nvPr/>
          </p:nvSpPr>
          <p:spPr bwMode="auto">
            <a:xfrm>
              <a:off x="2009038" y="4402973"/>
              <a:ext cx="768249" cy="372687"/>
            </a:xfrm>
            <a:prstGeom prst="roundRect">
              <a:avLst>
                <a:gd name="adj" fmla="val 4987"/>
              </a:avLst>
            </a:prstGeom>
            <a:solidFill>
              <a:srgbClr val="4C5A87">
                <a:lumMod val="75000"/>
              </a:srgbClr>
            </a:solidFill>
            <a:ln w="19050" cap="flat" cmpd="sng" algn="ctr">
              <a:solidFill>
                <a:srgbClr val="4C5A87">
                  <a:lumMod val="75000"/>
                </a:srgb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defTabSz="912813" fontAlgn="auto">
                <a:spcBef>
                  <a:spcPts val="0"/>
                </a:spcBef>
                <a:spcAft>
                  <a:spcPts val="0"/>
                </a:spcAft>
                <a:defRPr/>
              </a:pPr>
              <a:r>
                <a:rPr lang="en-US" sz="600" b="0" i="1" kern="0" dirty="0" smtClean="0">
                  <a:solidFill>
                    <a:srgbClr val="4B91CD">
                      <a:lumMod val="20000"/>
                      <a:lumOff val="80000"/>
                    </a:srgbClr>
                  </a:solidFill>
                  <a:latin typeface="+mn-lt"/>
                  <a:ea typeface="MS PGothic" pitchFamily="34" charset="-128"/>
                  <a:cs typeface="Arial" panose="020B0604020202020204" pitchFamily="34" charset="0"/>
                </a:rPr>
                <a:t>Master Data </a:t>
              </a:r>
            </a:p>
            <a:p>
              <a:pPr algn="ctr" defTabSz="912813" fontAlgn="auto">
                <a:spcBef>
                  <a:spcPts val="0"/>
                </a:spcBef>
                <a:spcAft>
                  <a:spcPts val="0"/>
                </a:spcAft>
                <a:defRPr/>
              </a:pPr>
              <a:r>
                <a:rPr lang="en-US" sz="600" b="0" i="1" kern="0" dirty="0" smtClean="0">
                  <a:solidFill>
                    <a:srgbClr val="4B91CD">
                      <a:lumMod val="20000"/>
                      <a:lumOff val="80000"/>
                    </a:srgbClr>
                  </a:solidFill>
                  <a:latin typeface="+mn-lt"/>
                  <a:ea typeface="MS PGothic" pitchFamily="34" charset="-128"/>
                  <a:cs typeface="Arial" panose="020B0604020202020204" pitchFamily="34" charset="0"/>
                </a:rPr>
                <a:t>Management</a:t>
              </a:r>
            </a:p>
          </p:txBody>
        </p:sp>
        <p:sp>
          <p:nvSpPr>
            <p:cNvPr id="460" name="Oval 459"/>
            <p:cNvSpPr/>
            <p:nvPr/>
          </p:nvSpPr>
          <p:spPr bwMode="auto">
            <a:xfrm>
              <a:off x="3087976" y="4137704"/>
              <a:ext cx="2315442" cy="676559"/>
            </a:xfrm>
            <a:prstGeom prst="ellipse">
              <a:avLst/>
            </a:prstGeom>
            <a:solidFill>
              <a:srgbClr val="4C5A87">
                <a:lumMod val="75000"/>
                <a:alpha val="78000"/>
              </a:srgbClr>
            </a:solidFill>
            <a:ln w="6350" cap="flat" cmpd="sng" algn="ctr">
              <a:solidFill>
                <a:srgbClr val="4C5A87">
                  <a:lumMod val="75000"/>
                  <a:alpha val="78000"/>
                </a:srgb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defTabSz="912813" fontAlgn="auto">
                <a:spcBef>
                  <a:spcPts val="0"/>
                </a:spcBef>
                <a:spcAft>
                  <a:spcPts val="0"/>
                </a:spcAft>
                <a:defRPr/>
              </a:pPr>
              <a:endParaRPr lang="en-US" sz="500" b="0" i="1" kern="0" dirty="0" smtClean="0">
                <a:solidFill>
                  <a:srgbClr val="4B91CD">
                    <a:lumMod val="20000"/>
                    <a:lumOff val="80000"/>
                  </a:srgbClr>
                </a:solidFill>
                <a:latin typeface="+mn-lt"/>
                <a:ea typeface="MS PGothic" pitchFamily="34" charset="-128"/>
                <a:cs typeface="Arial" panose="020B0604020202020204" pitchFamily="34" charset="0"/>
              </a:endParaRPr>
            </a:p>
          </p:txBody>
        </p:sp>
        <p:grpSp>
          <p:nvGrpSpPr>
            <p:cNvPr id="461" name="Group 460"/>
            <p:cNvGrpSpPr/>
            <p:nvPr/>
          </p:nvGrpSpPr>
          <p:grpSpPr>
            <a:xfrm>
              <a:off x="3154593" y="4169001"/>
              <a:ext cx="2182204" cy="613965"/>
              <a:chOff x="9625929" y="4050389"/>
              <a:chExt cx="1977179" cy="615612"/>
            </a:xfrm>
          </p:grpSpPr>
          <p:sp>
            <p:nvSpPr>
              <p:cNvPr id="548" name="Rectangle 547"/>
              <p:cNvSpPr/>
              <p:nvPr/>
            </p:nvSpPr>
            <p:spPr>
              <a:xfrm>
                <a:off x="9625932" y="4050390"/>
                <a:ext cx="469727" cy="179877"/>
              </a:xfrm>
              <a:prstGeom prst="rect">
                <a:avLst/>
              </a:prstGeom>
              <a:solidFill>
                <a:schemeClr val="bg1"/>
              </a:solidFill>
              <a:ln w="3175">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altLang="ko-KR" sz="600" b="0" dirty="0">
                    <a:solidFill>
                      <a:schemeClr val="tx1"/>
                    </a:solidFill>
                  </a:rPr>
                  <a:t>Customer</a:t>
                </a:r>
              </a:p>
            </p:txBody>
          </p:sp>
          <p:sp>
            <p:nvSpPr>
              <p:cNvPr id="698" name="Rectangle 697"/>
              <p:cNvSpPr/>
              <p:nvPr/>
            </p:nvSpPr>
            <p:spPr>
              <a:xfrm>
                <a:off x="10131830" y="4050390"/>
                <a:ext cx="469727" cy="179877"/>
              </a:xfrm>
              <a:prstGeom prst="rect">
                <a:avLst/>
              </a:prstGeom>
              <a:pattFill prst="dotDmnd">
                <a:fgClr>
                  <a:schemeClr val="accent1"/>
                </a:fgClr>
                <a:bgClr>
                  <a:schemeClr val="bg1"/>
                </a:bgClr>
              </a:pattFill>
              <a:ln w="3175">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altLang="ko-KR" sz="600" b="0" dirty="0">
                    <a:solidFill>
                      <a:schemeClr val="tx1"/>
                    </a:solidFill>
                  </a:rPr>
                  <a:t>Policy</a:t>
                </a:r>
              </a:p>
            </p:txBody>
          </p:sp>
          <p:sp>
            <p:nvSpPr>
              <p:cNvPr id="699" name="Rectangle 698"/>
              <p:cNvSpPr/>
              <p:nvPr/>
            </p:nvSpPr>
            <p:spPr>
              <a:xfrm>
                <a:off x="10634805" y="4268257"/>
                <a:ext cx="469727" cy="179877"/>
              </a:xfrm>
              <a:prstGeom prst="rect">
                <a:avLst/>
              </a:prstGeom>
              <a:pattFill prst="dotDmnd">
                <a:fgClr>
                  <a:schemeClr val="accent1"/>
                </a:fgClr>
                <a:bgClr>
                  <a:schemeClr val="bg1"/>
                </a:bgClr>
              </a:pattFill>
              <a:ln w="3175">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altLang="ko-KR" sz="600" b="0" dirty="0">
                    <a:solidFill>
                      <a:schemeClr val="tx1"/>
                    </a:solidFill>
                  </a:rPr>
                  <a:t>Product</a:t>
                </a:r>
              </a:p>
            </p:txBody>
          </p:sp>
          <p:sp>
            <p:nvSpPr>
              <p:cNvPr id="700" name="Rectangle 699"/>
              <p:cNvSpPr/>
              <p:nvPr/>
            </p:nvSpPr>
            <p:spPr>
              <a:xfrm>
                <a:off x="9625932" y="4268257"/>
                <a:ext cx="469727" cy="179877"/>
              </a:xfrm>
              <a:prstGeom prst="rect">
                <a:avLst/>
              </a:prstGeom>
              <a:solidFill>
                <a:schemeClr val="bg1"/>
              </a:solidFill>
              <a:ln w="3175">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altLang="ko-KR" sz="600" b="0" dirty="0">
                    <a:solidFill>
                      <a:schemeClr val="tx1"/>
                    </a:solidFill>
                  </a:rPr>
                  <a:t>Corporate</a:t>
                </a:r>
              </a:p>
            </p:txBody>
          </p:sp>
          <p:sp>
            <p:nvSpPr>
              <p:cNvPr id="701" name="Rectangle 700"/>
              <p:cNvSpPr/>
              <p:nvPr/>
            </p:nvSpPr>
            <p:spPr>
              <a:xfrm>
                <a:off x="10131830" y="4268257"/>
                <a:ext cx="469727" cy="179877"/>
              </a:xfrm>
              <a:prstGeom prst="rect">
                <a:avLst/>
              </a:prstGeom>
              <a:pattFill prst="dotDmnd">
                <a:fgClr>
                  <a:schemeClr val="accent1"/>
                </a:fgClr>
                <a:bgClr>
                  <a:schemeClr val="bg1"/>
                </a:bgClr>
              </a:pattFill>
              <a:ln w="3175">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altLang="ko-KR" sz="600" b="0" dirty="0">
                    <a:solidFill>
                      <a:schemeClr val="tx1"/>
                    </a:solidFill>
                  </a:rPr>
                  <a:t>Claim</a:t>
                </a:r>
              </a:p>
            </p:txBody>
          </p:sp>
          <p:sp>
            <p:nvSpPr>
              <p:cNvPr id="702" name="Rectangle 701"/>
              <p:cNvSpPr/>
              <p:nvPr/>
            </p:nvSpPr>
            <p:spPr>
              <a:xfrm>
                <a:off x="9625929" y="4486124"/>
                <a:ext cx="469727" cy="179877"/>
              </a:xfrm>
              <a:prstGeom prst="rect">
                <a:avLst/>
              </a:prstGeom>
              <a:solidFill>
                <a:schemeClr val="bg1"/>
              </a:solidFill>
              <a:ln w="3175">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altLang="ko-KR" sz="600" b="0" dirty="0">
                    <a:solidFill>
                      <a:schemeClr val="tx1"/>
                    </a:solidFill>
                  </a:rPr>
                  <a:t>Member</a:t>
                </a:r>
              </a:p>
            </p:txBody>
          </p:sp>
          <p:sp>
            <p:nvSpPr>
              <p:cNvPr id="703" name="Rectangle 702"/>
              <p:cNvSpPr/>
              <p:nvPr/>
            </p:nvSpPr>
            <p:spPr>
              <a:xfrm>
                <a:off x="10128548" y="4486124"/>
                <a:ext cx="469727" cy="179877"/>
              </a:xfrm>
              <a:prstGeom prst="rect">
                <a:avLst/>
              </a:prstGeom>
              <a:solidFill>
                <a:schemeClr val="bg1"/>
              </a:solidFill>
              <a:ln w="3175">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altLang="ko-KR" sz="600" b="0" dirty="0">
                    <a:solidFill>
                      <a:schemeClr val="tx1"/>
                    </a:solidFill>
                  </a:rPr>
                  <a:t>Complaint</a:t>
                </a:r>
              </a:p>
            </p:txBody>
          </p:sp>
          <p:sp>
            <p:nvSpPr>
              <p:cNvPr id="704" name="Rectangle 703"/>
              <p:cNvSpPr/>
              <p:nvPr/>
            </p:nvSpPr>
            <p:spPr>
              <a:xfrm>
                <a:off x="11133381" y="4486124"/>
                <a:ext cx="469727" cy="179877"/>
              </a:xfrm>
              <a:prstGeom prst="rect">
                <a:avLst/>
              </a:prstGeom>
              <a:pattFill prst="dotDmnd">
                <a:fgClr>
                  <a:schemeClr val="accent1"/>
                </a:fgClr>
                <a:bgClr>
                  <a:schemeClr val="bg1"/>
                </a:bgClr>
              </a:pattFill>
              <a:ln w="3175">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altLang="ko-KR" sz="600" b="0" dirty="0">
                    <a:solidFill>
                      <a:schemeClr val="tx1"/>
                    </a:solidFill>
                  </a:rPr>
                  <a:t>Billing</a:t>
                </a:r>
              </a:p>
            </p:txBody>
          </p:sp>
          <p:sp>
            <p:nvSpPr>
              <p:cNvPr id="705" name="Rectangle 704"/>
              <p:cNvSpPr/>
              <p:nvPr/>
            </p:nvSpPr>
            <p:spPr>
              <a:xfrm>
                <a:off x="10634804" y="4050390"/>
                <a:ext cx="469727" cy="179877"/>
              </a:xfrm>
              <a:prstGeom prst="rect">
                <a:avLst/>
              </a:prstGeom>
              <a:pattFill prst="dotDmnd">
                <a:fgClr>
                  <a:schemeClr val="accent1"/>
                </a:fgClr>
                <a:bgClr>
                  <a:schemeClr val="bg1"/>
                </a:bgClr>
              </a:pattFill>
              <a:ln w="3175">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altLang="ko-KR" sz="600" b="0" dirty="0">
                    <a:solidFill>
                      <a:schemeClr val="tx1"/>
                    </a:solidFill>
                  </a:rPr>
                  <a:t>Agent</a:t>
                </a:r>
              </a:p>
            </p:txBody>
          </p:sp>
          <p:sp>
            <p:nvSpPr>
              <p:cNvPr id="706" name="Rectangle 705"/>
              <p:cNvSpPr/>
              <p:nvPr/>
            </p:nvSpPr>
            <p:spPr>
              <a:xfrm>
                <a:off x="11133381" y="4050389"/>
                <a:ext cx="469727" cy="179877"/>
              </a:xfrm>
              <a:prstGeom prst="rect">
                <a:avLst/>
              </a:prstGeom>
              <a:pattFill prst="dotDmnd">
                <a:fgClr>
                  <a:schemeClr val="accent1"/>
                </a:fgClr>
                <a:bgClr>
                  <a:schemeClr val="bg1"/>
                </a:bgClr>
              </a:pattFill>
              <a:ln w="3175">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altLang="ko-KR" sz="600" b="0" dirty="0">
                    <a:solidFill>
                      <a:schemeClr val="tx1"/>
                    </a:solidFill>
                  </a:rPr>
                  <a:t>Payment</a:t>
                </a:r>
              </a:p>
            </p:txBody>
          </p:sp>
          <p:sp>
            <p:nvSpPr>
              <p:cNvPr id="707" name="Rectangle 706"/>
              <p:cNvSpPr/>
              <p:nvPr/>
            </p:nvSpPr>
            <p:spPr>
              <a:xfrm>
                <a:off x="11133380" y="4268251"/>
                <a:ext cx="469727" cy="179877"/>
              </a:xfrm>
              <a:prstGeom prst="rect">
                <a:avLst/>
              </a:prstGeom>
              <a:solidFill>
                <a:schemeClr val="bg1"/>
              </a:solidFill>
              <a:ln w="3175">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altLang="ko-KR" sz="600" b="0" dirty="0">
                    <a:solidFill>
                      <a:schemeClr val="tx1"/>
                    </a:solidFill>
                  </a:rPr>
                  <a:t>Interaction</a:t>
                </a:r>
              </a:p>
            </p:txBody>
          </p:sp>
          <p:sp>
            <p:nvSpPr>
              <p:cNvPr id="708" name="Rectangle 707"/>
              <p:cNvSpPr/>
              <p:nvPr/>
            </p:nvSpPr>
            <p:spPr>
              <a:xfrm>
                <a:off x="10634804" y="4486109"/>
                <a:ext cx="469727" cy="179877"/>
              </a:xfrm>
              <a:prstGeom prst="rect">
                <a:avLst/>
              </a:prstGeom>
              <a:pattFill prst="dotDmnd">
                <a:fgClr>
                  <a:schemeClr val="accent1"/>
                </a:fgClr>
                <a:bgClr>
                  <a:schemeClr val="bg1"/>
                </a:bgClr>
              </a:pattFill>
              <a:ln w="3175">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altLang="ko-KR" sz="600" b="0" dirty="0">
                    <a:solidFill>
                      <a:schemeClr val="tx1"/>
                    </a:solidFill>
                  </a:rPr>
                  <a:t>Application</a:t>
                </a:r>
              </a:p>
            </p:txBody>
          </p:sp>
        </p:grpSp>
        <p:sp>
          <p:nvSpPr>
            <p:cNvPr id="462" name="Rounded Rectangle 461"/>
            <p:cNvSpPr/>
            <p:nvPr/>
          </p:nvSpPr>
          <p:spPr bwMode="auto">
            <a:xfrm>
              <a:off x="1745792" y="1910104"/>
              <a:ext cx="3727114" cy="2146549"/>
            </a:xfrm>
            <a:prstGeom prst="roundRect">
              <a:avLst>
                <a:gd name="adj" fmla="val 887"/>
              </a:avLst>
            </a:prstGeom>
            <a:solidFill>
              <a:srgbClr val="394365"/>
            </a:solidFill>
            <a:ln w="6350" cap="flat" cmpd="sng" algn="ctr">
              <a:solidFill>
                <a:srgbClr val="4B91CD">
                  <a:lumMod val="40000"/>
                  <a:lumOff val="60000"/>
                </a:srgbClr>
              </a:solidFill>
              <a:prstDash val="solid"/>
              <a:round/>
              <a:headEnd type="none" w="med" len="med"/>
              <a:tailEnd type="none" w="med" len="med"/>
            </a:ln>
            <a:effectLst/>
          </p:spPr>
          <p:txBody>
            <a:bodyPr vert="horz" wrap="none" lIns="45720" tIns="45720" rIns="45720" bIns="45720" numCol="1" rtlCol="0" anchor="t" anchorCtr="0" compatLnSpc="1">
              <a:prstTxWarp prst="textNoShape">
                <a:avLst/>
              </a:prstTxWarp>
            </a:bodyPr>
            <a:lstStyle/>
            <a:p>
              <a:pPr defTabSz="912813" fontAlgn="auto">
                <a:spcBef>
                  <a:spcPts val="0"/>
                </a:spcBef>
                <a:spcAft>
                  <a:spcPts val="0"/>
                </a:spcAft>
              </a:pPr>
              <a:r>
                <a:rPr lang="en-US" sz="700" kern="0" dirty="0" smtClean="0">
                  <a:solidFill>
                    <a:schemeClr val="bg1"/>
                  </a:solidFill>
                  <a:latin typeface="+mn-lt"/>
                  <a:ea typeface="MS PGothic" pitchFamily="34" charset="-128"/>
                  <a:cs typeface="Arial" panose="020B0604020202020204" pitchFamily="34" charset="0"/>
                </a:rPr>
                <a:t>EIP</a:t>
              </a:r>
              <a:endParaRPr lang="en-US" sz="400" b="0" i="1" kern="0" dirty="0">
                <a:solidFill>
                  <a:srgbClr val="4B91CD">
                    <a:lumMod val="20000"/>
                    <a:lumOff val="80000"/>
                  </a:srgbClr>
                </a:solidFill>
                <a:latin typeface="+mn-lt"/>
                <a:ea typeface="MS PGothic" pitchFamily="34" charset="-128"/>
                <a:cs typeface="Arial" panose="020B0604020202020204" pitchFamily="34" charset="0"/>
              </a:endParaRPr>
            </a:p>
          </p:txBody>
        </p:sp>
        <p:sp>
          <p:nvSpPr>
            <p:cNvPr id="463" name="Rounded Rectangle 462"/>
            <p:cNvSpPr/>
            <p:nvPr/>
          </p:nvSpPr>
          <p:spPr bwMode="auto">
            <a:xfrm>
              <a:off x="1797276" y="2080260"/>
              <a:ext cx="3624145" cy="951589"/>
            </a:xfrm>
            <a:prstGeom prst="roundRect">
              <a:avLst>
                <a:gd name="adj" fmla="val 4987"/>
              </a:avLst>
            </a:prstGeom>
            <a:solidFill>
              <a:srgbClr val="91C8EB">
                <a:lumMod val="20000"/>
                <a:lumOff val="80000"/>
              </a:srgbClr>
            </a:solidFill>
            <a:ln w="19050" cap="flat" cmpd="sng" algn="ctr">
              <a:solidFill>
                <a:srgbClr val="4C5A87">
                  <a:lumMod val="75000"/>
                </a:srgbClr>
              </a:solidFill>
              <a:prstDash val="solid"/>
              <a:round/>
              <a:headEnd type="none" w="med" len="med"/>
              <a:tailEnd type="none" w="med" len="med"/>
            </a:ln>
            <a:effectLst/>
          </p:spPr>
          <p:txBody>
            <a:bodyPr vert="vert270" wrap="none" lIns="45720" tIns="45720" rIns="45720" bIns="45720" numCol="1" rtlCol="0" anchor="t" anchorCtr="0" compatLnSpc="1">
              <a:prstTxWarp prst="textNoShape">
                <a:avLst/>
              </a:prstTxWarp>
            </a:bodyPr>
            <a:lstStyle/>
            <a:p>
              <a:pPr algn="ctr" defTabSz="912813" fontAlgn="auto">
                <a:spcBef>
                  <a:spcPts val="0"/>
                </a:spcBef>
                <a:spcAft>
                  <a:spcPts val="0"/>
                </a:spcAft>
                <a:defRPr/>
              </a:pPr>
              <a:r>
                <a:rPr lang="en-US" sz="600" kern="0" dirty="0" smtClean="0">
                  <a:solidFill>
                    <a:schemeClr val="tx1">
                      <a:lumMod val="65000"/>
                      <a:lumOff val="35000"/>
                    </a:schemeClr>
                  </a:solidFill>
                  <a:latin typeface="+mn-lt"/>
                  <a:ea typeface="MS PGothic" pitchFamily="34" charset="-128"/>
                  <a:cs typeface="Arial" panose="020B0604020202020204" pitchFamily="34" charset="0"/>
                </a:rPr>
                <a:t>Business API</a:t>
              </a:r>
              <a:endParaRPr lang="en-US" sz="500" b="0" i="1" kern="0" dirty="0" smtClean="0">
                <a:solidFill>
                  <a:schemeClr val="tx1">
                    <a:lumMod val="65000"/>
                    <a:lumOff val="35000"/>
                  </a:schemeClr>
                </a:solidFill>
                <a:latin typeface="+mn-lt"/>
                <a:ea typeface="MS PGothic" pitchFamily="34" charset="-128"/>
                <a:cs typeface="Arial" panose="020B0604020202020204" pitchFamily="34" charset="0"/>
              </a:endParaRPr>
            </a:p>
          </p:txBody>
        </p:sp>
        <p:sp>
          <p:nvSpPr>
            <p:cNvPr id="464" name="Rounded Rectangle 463"/>
            <p:cNvSpPr/>
            <p:nvPr/>
          </p:nvSpPr>
          <p:spPr bwMode="auto">
            <a:xfrm>
              <a:off x="1797276" y="3063675"/>
              <a:ext cx="3624145" cy="951589"/>
            </a:xfrm>
            <a:prstGeom prst="roundRect">
              <a:avLst>
                <a:gd name="adj" fmla="val 4987"/>
              </a:avLst>
            </a:prstGeom>
            <a:solidFill>
              <a:srgbClr val="91C8EB">
                <a:lumMod val="20000"/>
                <a:lumOff val="80000"/>
              </a:srgbClr>
            </a:solidFill>
            <a:ln w="19050" cap="flat" cmpd="sng" algn="ctr">
              <a:solidFill>
                <a:srgbClr val="4C5A87">
                  <a:lumMod val="75000"/>
                </a:srgbClr>
              </a:solidFill>
              <a:prstDash val="solid"/>
              <a:round/>
              <a:headEnd type="none" w="med" len="med"/>
              <a:tailEnd type="none" w="med" len="med"/>
            </a:ln>
            <a:effectLst/>
          </p:spPr>
          <p:txBody>
            <a:bodyPr vert="vert270" wrap="none" lIns="45720" tIns="45720" rIns="45720" bIns="45720" numCol="1" rtlCol="0" anchor="t" anchorCtr="0" compatLnSpc="1">
              <a:prstTxWarp prst="textNoShape">
                <a:avLst/>
              </a:prstTxWarp>
            </a:bodyPr>
            <a:lstStyle/>
            <a:p>
              <a:pPr algn="ctr" defTabSz="912813" fontAlgn="auto">
                <a:spcBef>
                  <a:spcPts val="0"/>
                </a:spcBef>
                <a:spcAft>
                  <a:spcPts val="0"/>
                </a:spcAft>
                <a:defRPr/>
              </a:pPr>
              <a:r>
                <a:rPr lang="en-US" sz="600" kern="0" dirty="0" smtClean="0">
                  <a:solidFill>
                    <a:schemeClr val="tx1">
                      <a:lumMod val="65000"/>
                      <a:lumOff val="35000"/>
                    </a:schemeClr>
                  </a:solidFill>
                  <a:latin typeface="+mn-lt"/>
                  <a:ea typeface="MS PGothic" pitchFamily="34" charset="-128"/>
                  <a:cs typeface="Arial" panose="020B0604020202020204" pitchFamily="34" charset="0"/>
                </a:rPr>
                <a:t>Data API</a:t>
              </a:r>
              <a:endParaRPr lang="en-US" sz="500" b="0" i="1" kern="0" dirty="0" smtClean="0">
                <a:solidFill>
                  <a:schemeClr val="tx1">
                    <a:lumMod val="65000"/>
                    <a:lumOff val="35000"/>
                  </a:schemeClr>
                </a:solidFill>
                <a:latin typeface="+mn-lt"/>
                <a:ea typeface="MS PGothic" pitchFamily="34" charset="-128"/>
                <a:cs typeface="Arial" panose="020B0604020202020204" pitchFamily="34" charset="0"/>
              </a:endParaRPr>
            </a:p>
          </p:txBody>
        </p:sp>
        <p:sp>
          <p:nvSpPr>
            <p:cNvPr id="465" name="Rectangle 464"/>
            <p:cNvSpPr/>
            <p:nvPr/>
          </p:nvSpPr>
          <p:spPr>
            <a:xfrm>
              <a:off x="3374868" y="2137455"/>
              <a:ext cx="635837" cy="252000"/>
            </a:xfrm>
            <a:prstGeom prst="rect">
              <a:avLst/>
            </a:prstGeom>
            <a:solidFill>
              <a:schemeClr val="bg1"/>
            </a:solidFill>
            <a:ln w="3175">
              <a:solidFill>
                <a:schemeClr val="accent2"/>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500" b="0" dirty="0">
                  <a:solidFill>
                    <a:schemeClr val="accent2"/>
                  </a:solidFill>
                </a:rPr>
                <a:t>Send </a:t>
              </a:r>
              <a:r>
                <a:rPr lang="en-US" sz="500" b="0" dirty="0" smtClean="0">
                  <a:solidFill>
                    <a:schemeClr val="accent2"/>
                  </a:solidFill>
                </a:rPr>
                <a:t>SMS</a:t>
              </a:r>
              <a:endParaRPr lang="en-US" sz="500" b="0" dirty="0">
                <a:solidFill>
                  <a:schemeClr val="accent2"/>
                </a:solidFill>
              </a:endParaRPr>
            </a:p>
          </p:txBody>
        </p:sp>
        <p:sp>
          <p:nvSpPr>
            <p:cNvPr id="466" name="Rectangle 465"/>
            <p:cNvSpPr/>
            <p:nvPr/>
          </p:nvSpPr>
          <p:spPr>
            <a:xfrm>
              <a:off x="4047796" y="2137455"/>
              <a:ext cx="635837" cy="252000"/>
            </a:xfrm>
            <a:prstGeom prst="rect">
              <a:avLst/>
            </a:prstGeom>
            <a:solidFill>
              <a:schemeClr val="bg1"/>
            </a:solidFill>
            <a:ln w="3175">
              <a:solidFill>
                <a:schemeClr val="accent2"/>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altLang="ko-KR" sz="500" b="0" dirty="0">
                  <a:solidFill>
                    <a:schemeClr val="accent2"/>
                  </a:solidFill>
                </a:rPr>
                <a:t>Record </a:t>
              </a:r>
              <a:r>
                <a:rPr lang="en-US" altLang="ko-KR" sz="500" b="0" dirty="0" smtClean="0">
                  <a:solidFill>
                    <a:schemeClr val="accent2"/>
                  </a:solidFill>
                </a:rPr>
                <a:t>Claim</a:t>
              </a:r>
              <a:br>
                <a:rPr lang="en-US" altLang="ko-KR" sz="500" b="0" dirty="0" smtClean="0">
                  <a:solidFill>
                    <a:schemeClr val="accent2"/>
                  </a:solidFill>
                </a:rPr>
              </a:br>
              <a:r>
                <a:rPr lang="en-US" altLang="ko-KR" sz="500" b="0" dirty="0" smtClean="0">
                  <a:solidFill>
                    <a:schemeClr val="accent2"/>
                  </a:solidFill>
                </a:rPr>
                <a:t>to </a:t>
              </a:r>
              <a:r>
                <a:rPr lang="en-US" altLang="ko-KR" sz="500" b="0" dirty="0">
                  <a:solidFill>
                    <a:schemeClr val="accent2"/>
                  </a:solidFill>
                </a:rPr>
                <a:t>PAS</a:t>
              </a:r>
            </a:p>
          </p:txBody>
        </p:sp>
        <p:sp>
          <p:nvSpPr>
            <p:cNvPr id="467" name="Rectangle 466"/>
            <p:cNvSpPr/>
            <p:nvPr/>
          </p:nvSpPr>
          <p:spPr>
            <a:xfrm>
              <a:off x="3374868" y="2430054"/>
              <a:ext cx="635837" cy="252000"/>
            </a:xfrm>
            <a:prstGeom prst="rect">
              <a:avLst/>
            </a:prstGeom>
            <a:solidFill>
              <a:schemeClr val="bg1"/>
            </a:solidFill>
            <a:ln w="3175">
              <a:solidFill>
                <a:schemeClr val="accent2"/>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500" b="0" dirty="0">
                  <a:solidFill>
                    <a:schemeClr val="accent2"/>
                  </a:solidFill>
                </a:rPr>
                <a:t>Send </a:t>
              </a:r>
              <a:r>
                <a:rPr lang="en-US" sz="500" b="0" dirty="0" smtClean="0">
                  <a:solidFill>
                    <a:schemeClr val="accent2"/>
                  </a:solidFill>
                </a:rPr>
                <a:t>Email</a:t>
              </a:r>
              <a:endParaRPr lang="en-US" sz="500" b="0" dirty="0">
                <a:solidFill>
                  <a:schemeClr val="accent2"/>
                </a:solidFill>
              </a:endParaRPr>
            </a:p>
          </p:txBody>
        </p:sp>
        <p:sp>
          <p:nvSpPr>
            <p:cNvPr id="468" name="Rectangle 467"/>
            <p:cNvSpPr/>
            <p:nvPr/>
          </p:nvSpPr>
          <p:spPr>
            <a:xfrm>
              <a:off x="4047796" y="2430054"/>
              <a:ext cx="635837" cy="252000"/>
            </a:xfrm>
            <a:prstGeom prst="rect">
              <a:avLst/>
            </a:prstGeom>
            <a:solidFill>
              <a:schemeClr val="bg1"/>
            </a:solidFill>
            <a:ln w="3175">
              <a:solidFill>
                <a:schemeClr val="accent2"/>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500" b="0" dirty="0">
                  <a:solidFill>
                    <a:schemeClr val="accent2"/>
                  </a:solidFill>
                </a:rPr>
                <a:t>Record </a:t>
              </a:r>
              <a:r>
                <a:rPr lang="en-US" sz="500" b="0" dirty="0" smtClean="0">
                  <a:solidFill>
                    <a:schemeClr val="accent2"/>
                  </a:solidFill>
                </a:rPr>
                <a:t>Payment</a:t>
              </a:r>
              <a:br>
                <a:rPr lang="en-US" sz="500" b="0" dirty="0" smtClean="0">
                  <a:solidFill>
                    <a:schemeClr val="accent2"/>
                  </a:solidFill>
                </a:rPr>
              </a:br>
              <a:r>
                <a:rPr lang="en-US" sz="500" b="0" dirty="0" smtClean="0">
                  <a:solidFill>
                    <a:schemeClr val="accent2"/>
                  </a:solidFill>
                </a:rPr>
                <a:t>to </a:t>
              </a:r>
              <a:r>
                <a:rPr lang="en-US" sz="500" b="0" dirty="0">
                  <a:solidFill>
                    <a:schemeClr val="accent2"/>
                  </a:solidFill>
                </a:rPr>
                <a:t>PAS</a:t>
              </a:r>
            </a:p>
          </p:txBody>
        </p:sp>
        <p:sp>
          <p:nvSpPr>
            <p:cNvPr id="469" name="Rectangle 468"/>
            <p:cNvSpPr/>
            <p:nvPr/>
          </p:nvSpPr>
          <p:spPr>
            <a:xfrm>
              <a:off x="3374868" y="2722653"/>
              <a:ext cx="635837" cy="252000"/>
            </a:xfrm>
            <a:prstGeom prst="rect">
              <a:avLst/>
            </a:prstGeom>
            <a:solidFill>
              <a:schemeClr val="bg1"/>
            </a:solidFill>
            <a:ln w="3175">
              <a:solidFill>
                <a:schemeClr val="accent2"/>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500" b="0" dirty="0">
                  <a:solidFill>
                    <a:schemeClr val="accent2"/>
                  </a:solidFill>
                </a:rPr>
                <a:t>Request</a:t>
              </a:r>
              <a:br>
                <a:rPr lang="en-US" sz="500" b="0" dirty="0">
                  <a:solidFill>
                    <a:schemeClr val="accent2"/>
                  </a:solidFill>
                </a:rPr>
              </a:br>
              <a:r>
                <a:rPr lang="en-US" sz="500" b="0" dirty="0">
                  <a:solidFill>
                    <a:schemeClr val="accent2"/>
                  </a:solidFill>
                </a:rPr>
                <a:t>Payment (auto)</a:t>
              </a:r>
            </a:p>
          </p:txBody>
        </p:sp>
        <p:sp>
          <p:nvSpPr>
            <p:cNvPr id="470" name="Rectangle 469"/>
            <p:cNvSpPr/>
            <p:nvPr/>
          </p:nvSpPr>
          <p:spPr>
            <a:xfrm>
              <a:off x="2701941" y="2722653"/>
              <a:ext cx="635837" cy="252000"/>
            </a:xfrm>
            <a:prstGeom prst="rect">
              <a:avLst/>
            </a:prstGeom>
            <a:solidFill>
              <a:schemeClr val="bg1"/>
            </a:solidFill>
            <a:ln w="3175">
              <a:solidFill>
                <a:schemeClr val="accent2"/>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500" b="0" dirty="0">
                  <a:solidFill>
                    <a:schemeClr val="accent2"/>
                  </a:solidFill>
                </a:rPr>
                <a:t>Generate and Record Doc.</a:t>
              </a:r>
            </a:p>
          </p:txBody>
        </p:sp>
        <p:sp>
          <p:nvSpPr>
            <p:cNvPr id="471" name="Rectangle 470"/>
            <p:cNvSpPr/>
            <p:nvPr/>
          </p:nvSpPr>
          <p:spPr>
            <a:xfrm>
              <a:off x="4047796" y="2722653"/>
              <a:ext cx="635837" cy="252000"/>
            </a:xfrm>
            <a:prstGeom prst="rect">
              <a:avLst/>
            </a:prstGeom>
            <a:solidFill>
              <a:schemeClr val="bg1"/>
            </a:solidFill>
            <a:ln w="3175">
              <a:solidFill>
                <a:schemeClr val="accent2"/>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altLang="ko-KR" sz="500" b="0" dirty="0">
                  <a:solidFill>
                    <a:schemeClr val="accent2"/>
                  </a:solidFill>
                </a:rPr>
                <a:t>Request</a:t>
              </a:r>
              <a:br>
                <a:rPr lang="en-US" altLang="ko-KR" sz="500" b="0" dirty="0">
                  <a:solidFill>
                    <a:schemeClr val="accent2"/>
                  </a:solidFill>
                </a:rPr>
              </a:br>
              <a:r>
                <a:rPr lang="en-US" altLang="ko-KR" sz="500" b="0" dirty="0">
                  <a:solidFill>
                    <a:schemeClr val="accent2"/>
                  </a:solidFill>
                </a:rPr>
                <a:t>Payment (check)</a:t>
              </a:r>
            </a:p>
          </p:txBody>
        </p:sp>
        <p:sp>
          <p:nvSpPr>
            <p:cNvPr id="472" name="Rectangle 471"/>
            <p:cNvSpPr/>
            <p:nvPr/>
          </p:nvSpPr>
          <p:spPr>
            <a:xfrm>
              <a:off x="2701941" y="2137455"/>
              <a:ext cx="635837" cy="252000"/>
            </a:xfrm>
            <a:prstGeom prst="rect">
              <a:avLst/>
            </a:prstGeom>
            <a:solidFill>
              <a:schemeClr val="bg1"/>
            </a:solidFill>
            <a:ln w="3175">
              <a:solidFill>
                <a:schemeClr val="accent2"/>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500" b="0" dirty="0" smtClean="0">
                  <a:solidFill>
                    <a:schemeClr val="accent2"/>
                  </a:solidFill>
                </a:rPr>
                <a:t>Record</a:t>
              </a:r>
              <a:br>
                <a:rPr lang="en-US" sz="500" b="0" dirty="0" smtClean="0">
                  <a:solidFill>
                    <a:schemeClr val="accent2"/>
                  </a:solidFill>
                </a:rPr>
              </a:br>
              <a:r>
                <a:rPr lang="en-US" sz="500" b="0" dirty="0" smtClean="0">
                  <a:solidFill>
                    <a:schemeClr val="accent2"/>
                  </a:solidFill>
                </a:rPr>
                <a:t>Document</a:t>
              </a:r>
              <a:endParaRPr lang="en-US" sz="500" b="0" dirty="0">
                <a:solidFill>
                  <a:schemeClr val="accent2"/>
                </a:solidFill>
              </a:endParaRPr>
            </a:p>
          </p:txBody>
        </p:sp>
        <p:sp>
          <p:nvSpPr>
            <p:cNvPr id="473" name="Rectangle 472"/>
            <p:cNvSpPr/>
            <p:nvPr/>
          </p:nvSpPr>
          <p:spPr>
            <a:xfrm>
              <a:off x="2029013" y="2137455"/>
              <a:ext cx="635837" cy="252000"/>
            </a:xfrm>
            <a:prstGeom prst="rect">
              <a:avLst/>
            </a:prstGeom>
            <a:solidFill>
              <a:schemeClr val="bg1"/>
            </a:solidFill>
            <a:ln w="3175">
              <a:solidFill>
                <a:schemeClr val="accent2"/>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500" b="0" dirty="0">
                  <a:solidFill>
                    <a:schemeClr val="accent2"/>
                  </a:solidFill>
                </a:rPr>
                <a:t>Request </a:t>
              </a:r>
              <a:r>
                <a:rPr lang="en-US" sz="500" b="0" dirty="0" smtClean="0">
                  <a:solidFill>
                    <a:schemeClr val="accent2"/>
                  </a:solidFill>
                </a:rPr>
                <a:t>Pre-Approval</a:t>
              </a:r>
              <a:endParaRPr lang="en-US" sz="500" b="0" dirty="0">
                <a:solidFill>
                  <a:schemeClr val="accent2"/>
                </a:solidFill>
              </a:endParaRPr>
            </a:p>
          </p:txBody>
        </p:sp>
        <p:sp>
          <p:nvSpPr>
            <p:cNvPr id="474" name="Rectangle 473"/>
            <p:cNvSpPr/>
            <p:nvPr/>
          </p:nvSpPr>
          <p:spPr>
            <a:xfrm>
              <a:off x="2701941" y="2430054"/>
              <a:ext cx="635837" cy="252000"/>
            </a:xfrm>
            <a:prstGeom prst="rect">
              <a:avLst/>
            </a:prstGeom>
            <a:solidFill>
              <a:schemeClr val="bg1"/>
            </a:solidFill>
            <a:ln w="3175">
              <a:solidFill>
                <a:schemeClr val="accent2"/>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altLang="ko-KR" sz="500" b="0" dirty="0">
                  <a:solidFill>
                    <a:schemeClr val="accent2"/>
                  </a:solidFill>
                </a:rPr>
                <a:t>Generate Document</a:t>
              </a:r>
            </a:p>
          </p:txBody>
        </p:sp>
        <p:sp>
          <p:nvSpPr>
            <p:cNvPr id="475" name="Rectangle 474"/>
            <p:cNvSpPr/>
            <p:nvPr/>
          </p:nvSpPr>
          <p:spPr>
            <a:xfrm>
              <a:off x="2029013" y="2430054"/>
              <a:ext cx="635837" cy="252000"/>
            </a:xfrm>
            <a:prstGeom prst="rect">
              <a:avLst/>
            </a:prstGeom>
            <a:solidFill>
              <a:schemeClr val="bg1"/>
            </a:solidFill>
            <a:ln w="3175">
              <a:solidFill>
                <a:schemeClr val="accent2"/>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500" b="0" dirty="0" smtClean="0">
                  <a:solidFill>
                    <a:schemeClr val="accent2"/>
                  </a:solidFill>
                </a:rPr>
                <a:t>Request</a:t>
              </a:r>
              <a:br>
                <a:rPr lang="en-US" sz="500" b="0" dirty="0" smtClean="0">
                  <a:solidFill>
                    <a:schemeClr val="accent2"/>
                  </a:solidFill>
                </a:rPr>
              </a:br>
              <a:r>
                <a:rPr lang="en-US" sz="500" b="0" dirty="0" smtClean="0">
                  <a:solidFill>
                    <a:schemeClr val="accent2"/>
                  </a:solidFill>
                </a:rPr>
                <a:t>Claim</a:t>
              </a:r>
              <a:endParaRPr lang="en-US" sz="500" b="0" dirty="0">
                <a:solidFill>
                  <a:schemeClr val="accent2"/>
                </a:solidFill>
              </a:endParaRPr>
            </a:p>
          </p:txBody>
        </p:sp>
        <p:sp>
          <p:nvSpPr>
            <p:cNvPr id="476" name="Rectangle 475"/>
            <p:cNvSpPr/>
            <p:nvPr/>
          </p:nvSpPr>
          <p:spPr>
            <a:xfrm>
              <a:off x="2029013" y="2722653"/>
              <a:ext cx="635837" cy="252000"/>
            </a:xfrm>
            <a:prstGeom prst="rect">
              <a:avLst/>
            </a:prstGeom>
            <a:solidFill>
              <a:schemeClr val="bg1"/>
            </a:solidFill>
            <a:ln w="3175">
              <a:solidFill>
                <a:schemeClr val="accent2"/>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altLang="ko-KR" sz="500" b="0" dirty="0">
                  <a:solidFill>
                    <a:schemeClr val="accent2"/>
                  </a:solidFill>
                </a:rPr>
                <a:t>Compare Party</a:t>
              </a:r>
              <a:br>
                <a:rPr lang="en-US" altLang="ko-KR" sz="500" b="0" dirty="0">
                  <a:solidFill>
                    <a:schemeClr val="accent2"/>
                  </a:solidFill>
                </a:rPr>
              </a:br>
              <a:r>
                <a:rPr lang="en-US" altLang="ko-KR" sz="500" b="0" dirty="0">
                  <a:solidFill>
                    <a:schemeClr val="accent2"/>
                  </a:solidFill>
                </a:rPr>
                <a:t>w/ Restriction List</a:t>
              </a:r>
            </a:p>
          </p:txBody>
        </p:sp>
        <p:sp>
          <p:nvSpPr>
            <p:cNvPr id="477" name="Rectangle 476"/>
            <p:cNvSpPr/>
            <p:nvPr/>
          </p:nvSpPr>
          <p:spPr>
            <a:xfrm>
              <a:off x="2029013" y="2138450"/>
              <a:ext cx="635837" cy="252000"/>
            </a:xfrm>
            <a:prstGeom prst="rect">
              <a:avLst/>
            </a:prstGeom>
            <a:solidFill>
              <a:schemeClr val="bg1"/>
            </a:solidFill>
            <a:ln w="3175">
              <a:solidFill>
                <a:schemeClr val="accent2"/>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500" b="0" dirty="0">
                  <a:solidFill>
                    <a:schemeClr val="accent2"/>
                  </a:solidFill>
                </a:rPr>
                <a:t>Request </a:t>
              </a:r>
              <a:r>
                <a:rPr lang="en-US" sz="500" b="0" dirty="0" smtClean="0">
                  <a:solidFill>
                    <a:schemeClr val="accent2"/>
                  </a:solidFill>
                </a:rPr>
                <a:t>Pre-Approval</a:t>
              </a:r>
              <a:endParaRPr lang="en-US" sz="500" b="0" dirty="0">
                <a:solidFill>
                  <a:schemeClr val="accent2"/>
                </a:solidFill>
              </a:endParaRPr>
            </a:p>
          </p:txBody>
        </p:sp>
        <p:sp>
          <p:nvSpPr>
            <p:cNvPr id="478" name="Rectangle 477"/>
            <p:cNvSpPr/>
            <p:nvPr/>
          </p:nvSpPr>
          <p:spPr>
            <a:xfrm>
              <a:off x="2029013" y="3412972"/>
              <a:ext cx="635837" cy="252000"/>
            </a:xfrm>
            <a:prstGeom prst="rect">
              <a:avLst/>
            </a:prstGeom>
            <a:solidFill>
              <a:schemeClr val="bg1"/>
            </a:solidFill>
            <a:ln w="3175">
              <a:solidFill>
                <a:schemeClr val="accent2"/>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altLang="ko-KR" sz="500" b="0" dirty="0">
                  <a:solidFill>
                    <a:schemeClr val="accent2"/>
                  </a:solidFill>
                </a:rPr>
                <a:t>Record Claim</a:t>
              </a:r>
            </a:p>
          </p:txBody>
        </p:sp>
        <p:sp>
          <p:nvSpPr>
            <p:cNvPr id="479" name="Rectangle 478"/>
            <p:cNvSpPr/>
            <p:nvPr/>
          </p:nvSpPr>
          <p:spPr>
            <a:xfrm>
              <a:off x="2029013" y="3705571"/>
              <a:ext cx="635837" cy="252000"/>
            </a:xfrm>
            <a:prstGeom prst="rect">
              <a:avLst/>
            </a:prstGeom>
            <a:solidFill>
              <a:schemeClr val="bg1"/>
            </a:solidFill>
            <a:ln w="3175">
              <a:solidFill>
                <a:schemeClr val="accent2"/>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altLang="ko-KR" sz="500" b="0" dirty="0">
                  <a:solidFill>
                    <a:schemeClr val="accent2"/>
                  </a:solidFill>
                </a:rPr>
                <a:t>Record</a:t>
              </a:r>
              <a:br>
                <a:rPr lang="en-US" altLang="ko-KR" sz="500" b="0" dirty="0">
                  <a:solidFill>
                    <a:schemeClr val="accent2"/>
                  </a:solidFill>
                </a:rPr>
              </a:br>
              <a:r>
                <a:rPr lang="en-US" altLang="ko-KR" sz="500" b="0" dirty="0">
                  <a:solidFill>
                    <a:schemeClr val="accent2"/>
                  </a:solidFill>
                </a:rPr>
                <a:t>Customer</a:t>
              </a:r>
            </a:p>
          </p:txBody>
        </p:sp>
        <p:sp>
          <p:nvSpPr>
            <p:cNvPr id="480" name="Rectangle 479"/>
            <p:cNvSpPr/>
            <p:nvPr/>
          </p:nvSpPr>
          <p:spPr>
            <a:xfrm>
              <a:off x="2029013" y="3121368"/>
              <a:ext cx="635837" cy="252000"/>
            </a:xfrm>
            <a:prstGeom prst="rect">
              <a:avLst/>
            </a:prstGeom>
            <a:solidFill>
              <a:schemeClr val="bg1"/>
            </a:solidFill>
            <a:ln w="3175">
              <a:solidFill>
                <a:schemeClr val="accent2"/>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altLang="ko-KR" sz="500" b="0" dirty="0">
                  <a:solidFill>
                    <a:schemeClr val="accent2"/>
                  </a:solidFill>
                </a:rPr>
                <a:t>Record Pre-Approval</a:t>
              </a:r>
            </a:p>
          </p:txBody>
        </p:sp>
        <p:sp>
          <p:nvSpPr>
            <p:cNvPr id="481" name="Rectangle 480"/>
            <p:cNvSpPr/>
            <p:nvPr/>
          </p:nvSpPr>
          <p:spPr>
            <a:xfrm>
              <a:off x="2701941" y="3121368"/>
              <a:ext cx="635837" cy="252000"/>
            </a:xfrm>
            <a:prstGeom prst="rect">
              <a:avLst/>
            </a:prstGeom>
            <a:solidFill>
              <a:schemeClr val="bg1"/>
            </a:solidFill>
            <a:ln w="3175">
              <a:solidFill>
                <a:schemeClr val="accent2"/>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altLang="ko-KR" sz="500" b="0" dirty="0">
                  <a:solidFill>
                    <a:schemeClr val="accent2"/>
                  </a:solidFill>
                </a:rPr>
                <a:t>Record</a:t>
              </a:r>
              <a:br>
                <a:rPr lang="en-US" altLang="ko-KR" sz="500" b="0" dirty="0">
                  <a:solidFill>
                    <a:schemeClr val="accent2"/>
                  </a:solidFill>
                </a:rPr>
              </a:br>
              <a:r>
                <a:rPr lang="en-US" altLang="ko-KR" sz="500" b="0" dirty="0">
                  <a:solidFill>
                    <a:schemeClr val="accent2"/>
                  </a:solidFill>
                </a:rPr>
                <a:t>Care Provider</a:t>
              </a:r>
            </a:p>
          </p:txBody>
        </p:sp>
        <p:sp>
          <p:nvSpPr>
            <p:cNvPr id="482" name="Rectangle 481"/>
            <p:cNvSpPr/>
            <p:nvPr/>
          </p:nvSpPr>
          <p:spPr>
            <a:xfrm>
              <a:off x="2701941" y="3705571"/>
              <a:ext cx="635837" cy="252000"/>
            </a:xfrm>
            <a:prstGeom prst="rect">
              <a:avLst/>
            </a:prstGeom>
            <a:solidFill>
              <a:schemeClr val="bg1"/>
            </a:solidFill>
            <a:ln w="3175">
              <a:solidFill>
                <a:schemeClr val="accent2"/>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altLang="ko-KR" sz="500" b="0" dirty="0" smtClean="0">
                  <a:solidFill>
                    <a:schemeClr val="accent2"/>
                  </a:solidFill>
                </a:rPr>
                <a:t>Record</a:t>
              </a:r>
              <a:br>
                <a:rPr lang="en-US" altLang="ko-KR" sz="500" b="0" dirty="0" smtClean="0">
                  <a:solidFill>
                    <a:schemeClr val="accent2"/>
                  </a:solidFill>
                </a:rPr>
              </a:br>
              <a:r>
                <a:rPr lang="en-US" altLang="ko-KR" sz="500" b="0" dirty="0" smtClean="0">
                  <a:solidFill>
                    <a:schemeClr val="accent2"/>
                  </a:solidFill>
                </a:rPr>
                <a:t>Interaction</a:t>
              </a:r>
              <a:endParaRPr lang="en-US" altLang="ko-KR" sz="500" b="0" dirty="0">
                <a:solidFill>
                  <a:schemeClr val="accent2"/>
                </a:solidFill>
              </a:endParaRPr>
            </a:p>
          </p:txBody>
        </p:sp>
        <p:sp>
          <p:nvSpPr>
            <p:cNvPr id="483" name="Rectangle 482"/>
            <p:cNvSpPr/>
            <p:nvPr/>
          </p:nvSpPr>
          <p:spPr>
            <a:xfrm>
              <a:off x="2701941" y="3412972"/>
              <a:ext cx="635837" cy="252000"/>
            </a:xfrm>
            <a:prstGeom prst="rect">
              <a:avLst/>
            </a:prstGeom>
            <a:solidFill>
              <a:schemeClr val="bg1"/>
            </a:solidFill>
            <a:ln w="3175">
              <a:solidFill>
                <a:schemeClr val="accent2"/>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altLang="ko-KR" sz="500" b="0" dirty="0">
                  <a:solidFill>
                    <a:schemeClr val="accent2"/>
                  </a:solidFill>
                </a:rPr>
                <a:t>Record Communication</a:t>
              </a:r>
            </a:p>
          </p:txBody>
        </p:sp>
        <p:sp>
          <p:nvSpPr>
            <p:cNvPr id="484" name="Rectangle 483"/>
            <p:cNvSpPr/>
            <p:nvPr/>
          </p:nvSpPr>
          <p:spPr>
            <a:xfrm>
              <a:off x="3374868" y="3121368"/>
              <a:ext cx="635837" cy="252000"/>
            </a:xfrm>
            <a:prstGeom prst="rect">
              <a:avLst/>
            </a:prstGeom>
            <a:solidFill>
              <a:schemeClr val="bg1"/>
            </a:solidFill>
            <a:ln w="3175">
              <a:solidFill>
                <a:schemeClr val="accent2"/>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altLang="ko-KR" sz="500" b="0" dirty="0">
                  <a:solidFill>
                    <a:schemeClr val="accent2"/>
                  </a:solidFill>
                </a:rPr>
                <a:t>Record</a:t>
              </a:r>
              <a:br>
                <a:rPr lang="en-US" altLang="ko-KR" sz="500" b="0" dirty="0">
                  <a:solidFill>
                    <a:schemeClr val="accent2"/>
                  </a:solidFill>
                </a:rPr>
              </a:br>
              <a:r>
                <a:rPr lang="en-US" altLang="ko-KR" sz="500" b="0" dirty="0">
                  <a:solidFill>
                    <a:schemeClr val="accent2"/>
                  </a:solidFill>
                </a:rPr>
                <a:t>Payment</a:t>
              </a:r>
            </a:p>
          </p:txBody>
        </p:sp>
        <p:sp>
          <p:nvSpPr>
            <p:cNvPr id="485" name="Rectangle 484"/>
            <p:cNvSpPr/>
            <p:nvPr/>
          </p:nvSpPr>
          <p:spPr>
            <a:xfrm>
              <a:off x="3374868" y="3705571"/>
              <a:ext cx="635837" cy="252000"/>
            </a:xfrm>
            <a:prstGeom prst="rect">
              <a:avLst/>
            </a:prstGeom>
            <a:solidFill>
              <a:schemeClr val="bg1"/>
            </a:solidFill>
            <a:ln w="3175">
              <a:solidFill>
                <a:schemeClr val="accent2"/>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altLang="ko-KR" sz="500" b="0" dirty="0">
                  <a:solidFill>
                    <a:schemeClr val="accent2"/>
                  </a:solidFill>
                </a:rPr>
                <a:t>Retrieve</a:t>
              </a:r>
              <a:br>
                <a:rPr lang="en-US" altLang="ko-KR" sz="500" b="0" dirty="0">
                  <a:solidFill>
                    <a:schemeClr val="accent2"/>
                  </a:solidFill>
                </a:rPr>
              </a:br>
              <a:r>
                <a:rPr lang="en-US" altLang="ko-KR" sz="500" b="0" dirty="0">
                  <a:solidFill>
                    <a:schemeClr val="accent2"/>
                  </a:solidFill>
                </a:rPr>
                <a:t>Customer</a:t>
              </a:r>
            </a:p>
          </p:txBody>
        </p:sp>
        <p:sp>
          <p:nvSpPr>
            <p:cNvPr id="486" name="Rectangle 485"/>
            <p:cNvSpPr/>
            <p:nvPr/>
          </p:nvSpPr>
          <p:spPr>
            <a:xfrm>
              <a:off x="3374868" y="3412972"/>
              <a:ext cx="635837" cy="252000"/>
            </a:xfrm>
            <a:prstGeom prst="rect">
              <a:avLst/>
            </a:prstGeom>
            <a:solidFill>
              <a:schemeClr val="bg1"/>
            </a:solidFill>
            <a:ln w="3175">
              <a:solidFill>
                <a:schemeClr val="accent2"/>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altLang="ko-KR" sz="500" b="0" dirty="0">
                  <a:solidFill>
                    <a:schemeClr val="accent2"/>
                  </a:solidFill>
                </a:rPr>
                <a:t>Retrieve Policy</a:t>
              </a:r>
            </a:p>
          </p:txBody>
        </p:sp>
        <p:sp>
          <p:nvSpPr>
            <p:cNvPr id="487" name="Rectangle 486"/>
            <p:cNvSpPr/>
            <p:nvPr/>
          </p:nvSpPr>
          <p:spPr>
            <a:xfrm>
              <a:off x="4047796" y="3121368"/>
              <a:ext cx="635837" cy="252000"/>
            </a:xfrm>
            <a:prstGeom prst="rect">
              <a:avLst/>
            </a:prstGeom>
            <a:solidFill>
              <a:schemeClr val="bg1"/>
            </a:solidFill>
            <a:ln w="3175">
              <a:solidFill>
                <a:schemeClr val="accent2"/>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altLang="ko-KR" sz="500" b="0" dirty="0">
                  <a:solidFill>
                    <a:schemeClr val="accent2"/>
                  </a:solidFill>
                </a:rPr>
                <a:t>Retrieve</a:t>
              </a:r>
              <a:br>
                <a:rPr lang="en-US" altLang="ko-KR" sz="500" b="0" dirty="0">
                  <a:solidFill>
                    <a:schemeClr val="accent2"/>
                  </a:solidFill>
                </a:rPr>
              </a:br>
              <a:r>
                <a:rPr lang="en-US" altLang="ko-KR" sz="500" b="0" dirty="0">
                  <a:solidFill>
                    <a:schemeClr val="accent2"/>
                  </a:solidFill>
                </a:rPr>
                <a:t>Interaction</a:t>
              </a:r>
            </a:p>
          </p:txBody>
        </p:sp>
        <p:sp>
          <p:nvSpPr>
            <p:cNvPr id="488" name="Rectangle 487"/>
            <p:cNvSpPr/>
            <p:nvPr/>
          </p:nvSpPr>
          <p:spPr>
            <a:xfrm>
              <a:off x="4047796" y="3705571"/>
              <a:ext cx="635837" cy="252000"/>
            </a:xfrm>
            <a:prstGeom prst="rect">
              <a:avLst/>
            </a:prstGeom>
            <a:solidFill>
              <a:schemeClr val="bg1"/>
            </a:solidFill>
            <a:ln w="3175">
              <a:solidFill>
                <a:schemeClr val="accent2"/>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altLang="ko-KR" sz="500" b="0" dirty="0">
                  <a:solidFill>
                    <a:schemeClr val="accent2"/>
                  </a:solidFill>
                </a:rPr>
                <a:t>Retrieve Claim</a:t>
              </a:r>
            </a:p>
          </p:txBody>
        </p:sp>
        <p:sp>
          <p:nvSpPr>
            <p:cNvPr id="489" name="Rectangle 488"/>
            <p:cNvSpPr/>
            <p:nvPr/>
          </p:nvSpPr>
          <p:spPr>
            <a:xfrm>
              <a:off x="4047796" y="3412972"/>
              <a:ext cx="635837" cy="252000"/>
            </a:xfrm>
            <a:prstGeom prst="rect">
              <a:avLst/>
            </a:prstGeom>
            <a:solidFill>
              <a:schemeClr val="bg1"/>
            </a:solidFill>
            <a:ln w="3175">
              <a:solidFill>
                <a:schemeClr val="accent2"/>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altLang="ko-KR" sz="500" b="0" dirty="0">
                  <a:solidFill>
                    <a:schemeClr val="accent2"/>
                  </a:solidFill>
                </a:rPr>
                <a:t>Retrieve Pre-Approval</a:t>
              </a:r>
            </a:p>
          </p:txBody>
        </p:sp>
        <p:sp>
          <p:nvSpPr>
            <p:cNvPr id="490" name="Rectangle 489"/>
            <p:cNvSpPr/>
            <p:nvPr/>
          </p:nvSpPr>
          <p:spPr>
            <a:xfrm>
              <a:off x="4720723" y="3121368"/>
              <a:ext cx="635837" cy="252000"/>
            </a:xfrm>
            <a:prstGeom prst="rect">
              <a:avLst/>
            </a:prstGeom>
            <a:solidFill>
              <a:schemeClr val="bg1"/>
            </a:solidFill>
            <a:ln w="3175">
              <a:solidFill>
                <a:schemeClr val="accent2"/>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altLang="ko-KR" sz="500" b="0" dirty="0">
                  <a:solidFill>
                    <a:schemeClr val="accent2"/>
                  </a:solidFill>
                </a:rPr>
                <a:t>Retrieve Participant</a:t>
              </a:r>
            </a:p>
          </p:txBody>
        </p:sp>
        <p:sp>
          <p:nvSpPr>
            <p:cNvPr id="491" name="Rectangle 490"/>
            <p:cNvSpPr/>
            <p:nvPr/>
          </p:nvSpPr>
          <p:spPr>
            <a:xfrm>
              <a:off x="4720723" y="3412972"/>
              <a:ext cx="635837" cy="252000"/>
            </a:xfrm>
            <a:prstGeom prst="rect">
              <a:avLst/>
            </a:prstGeom>
            <a:solidFill>
              <a:schemeClr val="bg1"/>
            </a:solidFill>
            <a:ln w="3175">
              <a:solidFill>
                <a:schemeClr val="accent2"/>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altLang="ko-KR" sz="500" b="0" dirty="0">
                  <a:solidFill>
                    <a:schemeClr val="accent2"/>
                  </a:solidFill>
                </a:rPr>
                <a:t>Retrieve Document</a:t>
              </a:r>
            </a:p>
          </p:txBody>
        </p:sp>
        <p:sp>
          <p:nvSpPr>
            <p:cNvPr id="492" name="Rectangle 491"/>
            <p:cNvSpPr/>
            <p:nvPr/>
          </p:nvSpPr>
          <p:spPr>
            <a:xfrm>
              <a:off x="4720723" y="3705571"/>
              <a:ext cx="635837" cy="252000"/>
            </a:xfrm>
            <a:prstGeom prst="rect">
              <a:avLst/>
            </a:prstGeom>
            <a:solidFill>
              <a:schemeClr val="bg1"/>
            </a:solidFill>
            <a:ln w="3175">
              <a:solidFill>
                <a:schemeClr val="accent2"/>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altLang="ko-KR" sz="500" b="0" dirty="0">
                  <a:solidFill>
                    <a:schemeClr val="accent2"/>
                  </a:solidFill>
                </a:rPr>
                <a:t>View Document</a:t>
              </a:r>
            </a:p>
          </p:txBody>
        </p:sp>
        <p:sp>
          <p:nvSpPr>
            <p:cNvPr id="493" name="Rectangle 492"/>
            <p:cNvSpPr/>
            <p:nvPr/>
          </p:nvSpPr>
          <p:spPr>
            <a:xfrm>
              <a:off x="4720723" y="2137455"/>
              <a:ext cx="635837" cy="252000"/>
            </a:xfrm>
            <a:prstGeom prst="rect">
              <a:avLst/>
            </a:prstGeom>
            <a:solidFill>
              <a:schemeClr val="bg1"/>
            </a:solidFill>
            <a:ln w="3175">
              <a:solidFill>
                <a:schemeClr val="accent2"/>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altLang="ko-KR" sz="500" b="0" dirty="0">
                  <a:solidFill>
                    <a:schemeClr val="accent2"/>
                  </a:solidFill>
                </a:rPr>
                <a:t>View Document</a:t>
              </a:r>
            </a:p>
          </p:txBody>
        </p:sp>
        <p:sp>
          <p:nvSpPr>
            <p:cNvPr id="494" name="Rectangle 493"/>
            <p:cNvSpPr/>
            <p:nvPr/>
          </p:nvSpPr>
          <p:spPr>
            <a:xfrm>
              <a:off x="4720723" y="2430054"/>
              <a:ext cx="635837" cy="252000"/>
            </a:xfrm>
            <a:prstGeom prst="rect">
              <a:avLst/>
            </a:prstGeom>
            <a:solidFill>
              <a:schemeClr val="bg1"/>
            </a:solidFill>
            <a:ln w="3175">
              <a:solidFill>
                <a:schemeClr val="accent2"/>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500" b="0" dirty="0" smtClean="0">
                  <a:solidFill>
                    <a:schemeClr val="accent2"/>
                  </a:solidFill>
                </a:rPr>
                <a:t>Preview</a:t>
              </a:r>
              <a:br>
                <a:rPr lang="en-US" sz="500" b="0" dirty="0" smtClean="0">
                  <a:solidFill>
                    <a:schemeClr val="accent2"/>
                  </a:solidFill>
                </a:rPr>
              </a:br>
              <a:r>
                <a:rPr lang="en-US" sz="500" b="0" dirty="0" smtClean="0">
                  <a:solidFill>
                    <a:schemeClr val="accent2"/>
                  </a:solidFill>
                </a:rPr>
                <a:t>Template</a:t>
              </a:r>
              <a:endParaRPr lang="en-US" sz="500" b="0" dirty="0">
                <a:solidFill>
                  <a:schemeClr val="accent2"/>
                </a:solidFill>
              </a:endParaRPr>
            </a:p>
          </p:txBody>
        </p:sp>
        <p:sp>
          <p:nvSpPr>
            <p:cNvPr id="495" name="Rectangle 494"/>
            <p:cNvSpPr/>
            <p:nvPr/>
          </p:nvSpPr>
          <p:spPr>
            <a:xfrm>
              <a:off x="4720723" y="2722653"/>
              <a:ext cx="635837" cy="252000"/>
            </a:xfrm>
            <a:prstGeom prst="rect">
              <a:avLst/>
            </a:prstGeom>
            <a:solidFill>
              <a:schemeClr val="bg1"/>
            </a:solidFill>
            <a:ln w="3175">
              <a:solidFill>
                <a:schemeClr val="accent2"/>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altLang="ko-KR" sz="500" b="0" dirty="0">
                  <a:solidFill>
                    <a:schemeClr val="accent2"/>
                  </a:solidFill>
                </a:rPr>
                <a:t>Record </a:t>
              </a:r>
              <a:r>
                <a:rPr lang="en-US" altLang="ko-KR" sz="500" b="0" dirty="0" smtClean="0">
                  <a:solidFill>
                    <a:schemeClr val="accent2"/>
                  </a:solidFill>
                </a:rPr>
                <a:t>Shortfall</a:t>
              </a:r>
              <a:br>
                <a:rPr lang="en-US" altLang="ko-KR" sz="500" b="0" dirty="0" smtClean="0">
                  <a:solidFill>
                    <a:schemeClr val="accent2"/>
                  </a:solidFill>
                </a:rPr>
              </a:br>
              <a:r>
                <a:rPr lang="en-US" altLang="ko-KR" sz="500" b="0" dirty="0" smtClean="0">
                  <a:solidFill>
                    <a:schemeClr val="accent2"/>
                  </a:solidFill>
                </a:rPr>
                <a:t>to </a:t>
              </a:r>
              <a:r>
                <a:rPr lang="en-US" altLang="ko-KR" sz="500" b="0" dirty="0">
                  <a:solidFill>
                    <a:schemeClr val="accent2"/>
                  </a:solidFill>
                </a:rPr>
                <a:t>PAS</a:t>
              </a:r>
            </a:p>
          </p:txBody>
        </p:sp>
        <p:cxnSp>
          <p:nvCxnSpPr>
            <p:cNvPr id="496" name="Connecteur droit 226"/>
            <p:cNvCxnSpPr>
              <a:stCxn id="499" idx="3"/>
              <a:endCxn id="450" idx="2"/>
            </p:cNvCxnSpPr>
            <p:nvPr/>
          </p:nvCxnSpPr>
          <p:spPr>
            <a:xfrm flipV="1">
              <a:off x="7304438" y="4775660"/>
              <a:ext cx="210096" cy="324000"/>
            </a:xfrm>
            <a:prstGeom prst="bentConnector2">
              <a:avLst/>
            </a:prstGeom>
            <a:ln w="12700">
              <a:solidFill>
                <a:schemeClr val="accent2"/>
              </a:solidFill>
              <a:headEnd type="triangle" w="med" len="med"/>
              <a:tailEnd type="triangle" w="med" len="med"/>
            </a:ln>
            <a:effectLst/>
          </p:spPr>
          <p:style>
            <a:lnRef idx="2">
              <a:schemeClr val="accent1"/>
            </a:lnRef>
            <a:fillRef idx="0">
              <a:schemeClr val="accent1"/>
            </a:fillRef>
            <a:effectRef idx="1">
              <a:schemeClr val="accent1"/>
            </a:effectRef>
            <a:fontRef idx="minor">
              <a:schemeClr val="tx1"/>
            </a:fontRef>
          </p:style>
        </p:cxnSp>
        <p:sp>
          <p:nvSpPr>
            <p:cNvPr id="497" name="Rounded Rectangle 496"/>
            <p:cNvSpPr/>
            <p:nvPr/>
          </p:nvSpPr>
          <p:spPr bwMode="auto">
            <a:xfrm>
              <a:off x="7724631" y="5621620"/>
              <a:ext cx="1339726" cy="360000"/>
            </a:xfrm>
            <a:prstGeom prst="roundRect">
              <a:avLst>
                <a:gd name="adj" fmla="val 4987"/>
              </a:avLst>
            </a:prstGeom>
            <a:solidFill>
              <a:srgbClr val="91C8EB">
                <a:lumMod val="20000"/>
                <a:lumOff val="80000"/>
              </a:srgbClr>
            </a:solidFill>
            <a:ln w="19050" cap="flat" cmpd="sng" algn="ctr">
              <a:solidFill>
                <a:srgbClr val="4C5A87">
                  <a:lumMod val="75000"/>
                </a:srgb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66675" defTabSz="912813" fontAlgn="auto">
                <a:spcBef>
                  <a:spcPts val="0"/>
                </a:spcBef>
                <a:spcAft>
                  <a:spcPts val="0"/>
                </a:spcAft>
              </a:pPr>
              <a:r>
                <a:rPr lang="en-US" sz="600" kern="0" dirty="0">
                  <a:solidFill>
                    <a:srgbClr val="103184"/>
                  </a:solidFill>
                  <a:latin typeface="+mn-lt"/>
                  <a:ea typeface="MS PGothic" pitchFamily="34" charset="-128"/>
                  <a:cs typeface="Arial" panose="020B0604020202020204" pitchFamily="34" charset="0"/>
                </a:rPr>
                <a:t>Input </a:t>
              </a:r>
              <a:r>
                <a:rPr lang="en-US" altLang="ko-KR" sz="600" kern="0" dirty="0">
                  <a:solidFill>
                    <a:srgbClr val="103184"/>
                  </a:solidFill>
                  <a:ea typeface="MS PGothic" pitchFamily="34" charset="-128"/>
                  <a:cs typeface="Arial" panose="020B0604020202020204" pitchFamily="34" charset="0"/>
                </a:rPr>
                <a:t>Mgmt.</a:t>
              </a:r>
              <a:endParaRPr lang="en-US" sz="600" kern="0" dirty="0">
                <a:solidFill>
                  <a:srgbClr val="103184"/>
                </a:solidFill>
                <a:latin typeface="+mn-lt"/>
                <a:ea typeface="MS PGothic" pitchFamily="34" charset="-128"/>
                <a:cs typeface="Arial" panose="020B0604020202020204" pitchFamily="34" charset="0"/>
              </a:endParaRPr>
            </a:p>
            <a:p>
              <a:pPr marL="66675" defTabSz="912813" fontAlgn="auto">
                <a:spcBef>
                  <a:spcPts val="0"/>
                </a:spcBef>
                <a:spcAft>
                  <a:spcPts val="0"/>
                </a:spcAft>
              </a:pPr>
              <a:r>
                <a:rPr lang="en-US" sz="500" b="0" i="1" kern="0" dirty="0" smtClean="0">
                  <a:solidFill>
                    <a:srgbClr val="103184"/>
                  </a:solidFill>
                  <a:latin typeface="+mn-lt"/>
                  <a:ea typeface="MS PGothic" pitchFamily="34" charset="-128"/>
                  <a:cs typeface="Arial" panose="020B0604020202020204" pitchFamily="34" charset="0"/>
                </a:rPr>
                <a:t>KOFAX /</a:t>
              </a:r>
              <a:br>
                <a:rPr lang="en-US" sz="500" b="0" i="1" kern="0" dirty="0" smtClean="0">
                  <a:solidFill>
                    <a:srgbClr val="103184"/>
                  </a:solidFill>
                  <a:latin typeface="+mn-lt"/>
                  <a:ea typeface="MS PGothic" pitchFamily="34" charset="-128"/>
                  <a:cs typeface="Arial" panose="020B0604020202020204" pitchFamily="34" charset="0"/>
                </a:rPr>
              </a:br>
              <a:r>
                <a:rPr lang="en-US" sz="500" b="0" i="1" kern="0" dirty="0" smtClean="0">
                  <a:solidFill>
                    <a:srgbClr val="103184"/>
                  </a:solidFill>
                  <a:latin typeface="+mn-lt"/>
                  <a:ea typeface="MS PGothic" pitchFamily="34" charset="-128"/>
                  <a:cs typeface="Arial" panose="020B0604020202020204" pitchFamily="34" charset="0"/>
                </a:rPr>
                <a:t>DATA </a:t>
              </a:r>
              <a:r>
                <a:rPr lang="en-US" sz="500" b="0" i="1" kern="0" dirty="0">
                  <a:solidFill>
                    <a:srgbClr val="103184"/>
                  </a:solidFill>
                  <a:latin typeface="+mn-lt"/>
                  <a:ea typeface="MS PGothic" pitchFamily="34" charset="-128"/>
                  <a:cs typeface="Arial" panose="020B0604020202020204" pitchFamily="34" charset="0"/>
                </a:rPr>
                <a:t>CAPTURE</a:t>
              </a:r>
            </a:p>
          </p:txBody>
        </p:sp>
        <p:cxnSp>
          <p:nvCxnSpPr>
            <p:cNvPr id="498" name="Connecteur droit 226"/>
            <p:cNvCxnSpPr>
              <a:stCxn id="497" idx="1"/>
              <a:endCxn id="499" idx="3"/>
            </p:cNvCxnSpPr>
            <p:nvPr/>
          </p:nvCxnSpPr>
          <p:spPr>
            <a:xfrm rot="10800000">
              <a:off x="7304439" y="5227294"/>
              <a:ext cx="420193" cy="574327"/>
            </a:xfrm>
            <a:prstGeom prst="bentConnector3">
              <a:avLst>
                <a:gd name="adj1" fmla="val 50000"/>
              </a:avLst>
            </a:prstGeom>
            <a:ln w="12700">
              <a:solidFill>
                <a:schemeClr val="accent2"/>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499" name="Rounded Rectangle 498"/>
            <p:cNvSpPr/>
            <p:nvPr/>
          </p:nvSpPr>
          <p:spPr bwMode="auto">
            <a:xfrm>
              <a:off x="5964712" y="5047293"/>
              <a:ext cx="1339726" cy="360000"/>
            </a:xfrm>
            <a:prstGeom prst="roundRect">
              <a:avLst>
                <a:gd name="adj" fmla="val 4987"/>
              </a:avLst>
            </a:prstGeom>
            <a:solidFill>
              <a:srgbClr val="91C8EB">
                <a:lumMod val="20000"/>
                <a:lumOff val="80000"/>
              </a:srgbClr>
            </a:solidFill>
            <a:ln w="19050" cap="flat" cmpd="sng" algn="ctr">
              <a:solidFill>
                <a:srgbClr val="4C5A87">
                  <a:lumMod val="75000"/>
                </a:srgb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66675" defTabSz="912813" fontAlgn="auto">
                <a:spcBef>
                  <a:spcPts val="0"/>
                </a:spcBef>
                <a:spcAft>
                  <a:spcPts val="0"/>
                </a:spcAft>
                <a:defRPr/>
              </a:pPr>
              <a:r>
                <a:rPr lang="en-US" sz="600" kern="0" dirty="0" smtClean="0">
                  <a:solidFill>
                    <a:srgbClr val="103184"/>
                  </a:solidFill>
                  <a:latin typeface="+mn-lt"/>
                  <a:ea typeface="MS PGothic" pitchFamily="34" charset="-128"/>
                  <a:cs typeface="Arial" panose="020B0604020202020204" pitchFamily="34" charset="0"/>
                </a:rPr>
                <a:t>Contents Mgmt.</a:t>
              </a:r>
            </a:p>
            <a:p>
              <a:pPr marL="66675" defTabSz="912813" fontAlgn="auto">
                <a:spcBef>
                  <a:spcPts val="0"/>
                </a:spcBef>
                <a:spcAft>
                  <a:spcPts val="0"/>
                </a:spcAft>
                <a:defRPr/>
              </a:pPr>
              <a:r>
                <a:rPr lang="en-US" sz="500" b="0" i="1" kern="0" dirty="0" smtClean="0">
                  <a:solidFill>
                    <a:srgbClr val="103184"/>
                  </a:solidFill>
                  <a:latin typeface="+mn-lt"/>
                  <a:ea typeface="MS PGothic" pitchFamily="34" charset="-128"/>
                  <a:cs typeface="Arial" panose="020B0604020202020204" pitchFamily="34" charset="0"/>
                </a:rPr>
                <a:t>FileNet</a:t>
              </a:r>
            </a:p>
          </p:txBody>
        </p:sp>
        <p:sp>
          <p:nvSpPr>
            <p:cNvPr id="526" name="Rounded Rectangle 525"/>
            <p:cNvSpPr/>
            <p:nvPr/>
          </p:nvSpPr>
          <p:spPr bwMode="auto">
            <a:xfrm>
              <a:off x="5964712" y="5624286"/>
              <a:ext cx="1339726" cy="360000"/>
            </a:xfrm>
            <a:prstGeom prst="roundRect">
              <a:avLst>
                <a:gd name="adj" fmla="val 4987"/>
              </a:avLst>
            </a:prstGeom>
            <a:solidFill>
              <a:srgbClr val="91C8EB">
                <a:lumMod val="20000"/>
                <a:lumOff val="80000"/>
              </a:srgbClr>
            </a:solidFill>
            <a:ln w="19050" cap="flat" cmpd="sng" algn="ctr">
              <a:solidFill>
                <a:srgbClr val="4C5A87">
                  <a:lumMod val="75000"/>
                </a:srgb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66675" defTabSz="912813" fontAlgn="auto">
                <a:spcBef>
                  <a:spcPts val="0"/>
                </a:spcBef>
                <a:spcAft>
                  <a:spcPts val="0"/>
                </a:spcAft>
              </a:pPr>
              <a:r>
                <a:rPr lang="en-US" sz="600" kern="0" dirty="0">
                  <a:solidFill>
                    <a:srgbClr val="103184"/>
                  </a:solidFill>
                  <a:latin typeface="+mn-lt"/>
                  <a:ea typeface="MS PGothic" pitchFamily="34" charset="-128"/>
                  <a:cs typeface="Arial" panose="020B0604020202020204" pitchFamily="34" charset="0"/>
                </a:rPr>
                <a:t>Output </a:t>
              </a:r>
              <a:r>
                <a:rPr lang="en-US" altLang="ko-KR" sz="600" kern="0" dirty="0">
                  <a:solidFill>
                    <a:srgbClr val="103184"/>
                  </a:solidFill>
                  <a:ea typeface="MS PGothic" pitchFamily="34" charset="-128"/>
                  <a:cs typeface="Arial" panose="020B0604020202020204" pitchFamily="34" charset="0"/>
                </a:rPr>
                <a:t>Mgmt.</a:t>
              </a:r>
              <a:endParaRPr lang="en-US" sz="600" kern="0" dirty="0">
                <a:solidFill>
                  <a:srgbClr val="103184"/>
                </a:solidFill>
                <a:latin typeface="+mn-lt"/>
                <a:ea typeface="MS PGothic" pitchFamily="34" charset="-128"/>
                <a:cs typeface="Arial" panose="020B0604020202020204" pitchFamily="34" charset="0"/>
              </a:endParaRPr>
            </a:p>
            <a:p>
              <a:pPr marL="66675" defTabSz="912813" fontAlgn="auto">
                <a:spcBef>
                  <a:spcPts val="0"/>
                </a:spcBef>
                <a:spcAft>
                  <a:spcPts val="0"/>
                </a:spcAft>
              </a:pPr>
              <a:r>
                <a:rPr lang="en-US" sz="500" b="0" i="1" kern="0" dirty="0">
                  <a:solidFill>
                    <a:srgbClr val="103184"/>
                  </a:solidFill>
                  <a:latin typeface="+mn-lt"/>
                  <a:ea typeface="MS PGothic" pitchFamily="34" charset="-128"/>
                  <a:cs typeface="Arial" panose="020B0604020202020204" pitchFamily="34" charset="0"/>
                </a:rPr>
                <a:t>Thunderhead (MCS)</a:t>
              </a:r>
            </a:p>
          </p:txBody>
        </p:sp>
        <p:sp>
          <p:nvSpPr>
            <p:cNvPr id="501" name="Rounded Rectangle 500"/>
            <p:cNvSpPr/>
            <p:nvPr/>
          </p:nvSpPr>
          <p:spPr bwMode="auto">
            <a:xfrm>
              <a:off x="7724631" y="5047293"/>
              <a:ext cx="1339726" cy="360000"/>
            </a:xfrm>
            <a:prstGeom prst="roundRect">
              <a:avLst>
                <a:gd name="adj" fmla="val 4987"/>
              </a:avLst>
            </a:prstGeom>
            <a:solidFill>
              <a:srgbClr val="91C8EB">
                <a:lumMod val="20000"/>
                <a:lumOff val="80000"/>
              </a:srgbClr>
            </a:solidFill>
            <a:ln w="19050" cap="flat" cmpd="sng" algn="ctr">
              <a:solidFill>
                <a:srgbClr val="4C5A87">
                  <a:lumMod val="75000"/>
                </a:srgb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66675" defTabSz="912813" fontAlgn="auto">
                <a:spcBef>
                  <a:spcPts val="0"/>
                </a:spcBef>
                <a:spcAft>
                  <a:spcPts val="0"/>
                </a:spcAft>
                <a:defRPr/>
              </a:pPr>
              <a:r>
                <a:rPr lang="en-US" sz="600" kern="0" dirty="0" smtClean="0">
                  <a:solidFill>
                    <a:srgbClr val="103184"/>
                  </a:solidFill>
                  <a:latin typeface="+mn-lt"/>
                  <a:ea typeface="MS PGothic" pitchFamily="34" charset="-128"/>
                  <a:cs typeface="Arial" panose="020B0604020202020204" pitchFamily="34" charset="0"/>
                </a:rPr>
                <a:t>External Sanction</a:t>
              </a:r>
            </a:p>
            <a:p>
              <a:pPr marL="66675" defTabSz="912813" fontAlgn="auto">
                <a:spcBef>
                  <a:spcPts val="0"/>
                </a:spcBef>
                <a:spcAft>
                  <a:spcPts val="0"/>
                </a:spcAft>
                <a:defRPr/>
              </a:pPr>
              <a:r>
                <a:rPr lang="en-US" sz="600" b="0" i="1" kern="0" dirty="0" smtClean="0">
                  <a:solidFill>
                    <a:srgbClr val="103184"/>
                  </a:solidFill>
                  <a:latin typeface="+mn-lt"/>
                  <a:ea typeface="MS PGothic" pitchFamily="34" charset="-128"/>
                  <a:cs typeface="Arial" panose="020B0604020202020204" pitchFamily="34" charset="0"/>
                </a:rPr>
                <a:t>Norkom</a:t>
              </a:r>
              <a:endParaRPr lang="en-US" sz="500" b="0" i="1" kern="0" dirty="0" smtClean="0">
                <a:solidFill>
                  <a:srgbClr val="103184"/>
                </a:solidFill>
                <a:latin typeface="+mn-lt"/>
                <a:ea typeface="MS PGothic" pitchFamily="34" charset="-128"/>
                <a:cs typeface="Arial" panose="020B0604020202020204" pitchFamily="34" charset="0"/>
              </a:endParaRPr>
            </a:p>
          </p:txBody>
        </p:sp>
        <p:cxnSp>
          <p:nvCxnSpPr>
            <p:cNvPr id="502" name="Connecteur droit 226"/>
            <p:cNvCxnSpPr/>
            <p:nvPr/>
          </p:nvCxnSpPr>
          <p:spPr>
            <a:xfrm>
              <a:off x="5537924" y="2983378"/>
              <a:ext cx="362856" cy="0"/>
            </a:xfrm>
            <a:prstGeom prst="straightConnector1">
              <a:avLst/>
            </a:prstGeom>
            <a:ln w="12700">
              <a:solidFill>
                <a:schemeClr val="accent2"/>
              </a:solidFill>
              <a:headEnd type="triangle" w="med" len="med"/>
              <a:tailEnd type="triangle" w="med" len="med"/>
            </a:ln>
            <a:effectLst/>
          </p:spPr>
          <p:style>
            <a:lnRef idx="2">
              <a:schemeClr val="accent1"/>
            </a:lnRef>
            <a:fillRef idx="0">
              <a:schemeClr val="accent1"/>
            </a:fillRef>
            <a:effectRef idx="1">
              <a:schemeClr val="accent1"/>
            </a:effectRef>
            <a:fontRef idx="minor">
              <a:schemeClr val="tx1"/>
            </a:fontRef>
          </p:style>
        </p:cxnSp>
        <p:grpSp>
          <p:nvGrpSpPr>
            <p:cNvPr id="503" name="Group 502"/>
            <p:cNvGrpSpPr/>
            <p:nvPr/>
          </p:nvGrpSpPr>
          <p:grpSpPr>
            <a:xfrm>
              <a:off x="780640" y="1842001"/>
              <a:ext cx="977584" cy="396000"/>
              <a:chOff x="780640" y="1842001"/>
              <a:chExt cx="977584" cy="360000"/>
            </a:xfrm>
          </p:grpSpPr>
          <p:sp>
            <p:nvSpPr>
              <p:cNvPr id="523" name="Rounded Rectangle 522"/>
              <p:cNvSpPr/>
              <p:nvPr/>
            </p:nvSpPr>
            <p:spPr bwMode="auto">
              <a:xfrm>
                <a:off x="780640" y="1842001"/>
                <a:ext cx="684000" cy="360000"/>
              </a:xfrm>
              <a:prstGeom prst="roundRect">
                <a:avLst>
                  <a:gd name="adj" fmla="val 4987"/>
                </a:avLst>
              </a:prstGeom>
              <a:solidFill>
                <a:srgbClr val="91C8EB">
                  <a:lumMod val="20000"/>
                  <a:lumOff val="80000"/>
                </a:srgbClr>
              </a:solidFill>
              <a:ln w="19050" cap="flat" cmpd="sng" algn="ctr">
                <a:solidFill>
                  <a:srgbClr val="4C5A87">
                    <a:lumMod val="75000"/>
                  </a:srgb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defTabSz="912813" fontAlgn="auto">
                  <a:spcBef>
                    <a:spcPts val="0"/>
                  </a:spcBef>
                  <a:spcAft>
                    <a:spcPts val="0"/>
                  </a:spcAft>
                  <a:defRPr/>
                </a:pPr>
                <a:r>
                  <a:rPr lang="en-US" sz="600" kern="0" dirty="0" smtClean="0">
                    <a:solidFill>
                      <a:srgbClr val="103184"/>
                    </a:solidFill>
                    <a:latin typeface="+mn-lt"/>
                    <a:ea typeface="MS PGothic" pitchFamily="34" charset="-128"/>
                    <a:cs typeface="Arial" panose="020B0604020202020204" pitchFamily="34" charset="0"/>
                  </a:rPr>
                  <a:t> Outgoing </a:t>
                </a:r>
              </a:p>
              <a:p>
                <a:pPr defTabSz="912813" fontAlgn="auto">
                  <a:spcBef>
                    <a:spcPts val="0"/>
                  </a:spcBef>
                  <a:spcAft>
                    <a:spcPts val="0"/>
                  </a:spcAft>
                  <a:defRPr/>
                </a:pPr>
                <a:r>
                  <a:rPr lang="en-US" sz="600" kern="0" dirty="0" smtClean="0">
                    <a:solidFill>
                      <a:srgbClr val="103184"/>
                    </a:solidFill>
                    <a:latin typeface="+mn-lt"/>
                    <a:ea typeface="MS PGothic" pitchFamily="34" charset="-128"/>
                    <a:cs typeface="Arial" panose="020B0604020202020204" pitchFamily="34" charset="0"/>
                  </a:rPr>
                  <a:t> Payment </a:t>
                </a:r>
              </a:p>
              <a:p>
                <a:pPr defTabSz="912813" fontAlgn="auto">
                  <a:spcBef>
                    <a:spcPts val="0"/>
                  </a:spcBef>
                  <a:spcAft>
                    <a:spcPts val="0"/>
                  </a:spcAft>
                  <a:defRPr/>
                </a:pPr>
                <a:r>
                  <a:rPr lang="en-US" sz="600" kern="0" dirty="0" smtClean="0">
                    <a:solidFill>
                      <a:srgbClr val="103184"/>
                    </a:solidFill>
                    <a:latin typeface="+mn-lt"/>
                    <a:ea typeface="MS PGothic" pitchFamily="34" charset="-128"/>
                    <a:cs typeface="Arial" panose="020B0604020202020204" pitchFamily="34" charset="0"/>
                  </a:rPr>
                  <a:t> Gateway</a:t>
                </a:r>
                <a:endParaRPr lang="en-US" sz="500" b="0" i="1" kern="0" dirty="0" smtClean="0">
                  <a:solidFill>
                    <a:srgbClr val="103184"/>
                  </a:solidFill>
                  <a:latin typeface="+mn-lt"/>
                  <a:ea typeface="MS PGothic" pitchFamily="34" charset="-128"/>
                  <a:cs typeface="Arial" panose="020B0604020202020204" pitchFamily="34" charset="0"/>
                </a:endParaRPr>
              </a:p>
            </p:txBody>
          </p:sp>
          <p:sp>
            <p:nvSpPr>
              <p:cNvPr id="524" name="Rounded Rectangle 523"/>
              <p:cNvSpPr/>
              <p:nvPr/>
            </p:nvSpPr>
            <p:spPr bwMode="auto">
              <a:xfrm flipH="1">
                <a:off x="1242011" y="1842001"/>
                <a:ext cx="222629" cy="85091"/>
              </a:xfrm>
              <a:prstGeom prst="roundRect">
                <a:avLst/>
              </a:prstGeom>
              <a:solidFill>
                <a:srgbClr val="FFFF00"/>
              </a:solidFill>
              <a:ln w="19050" cap="flat" cmpd="sng" algn="ctr">
                <a:solidFill>
                  <a:srgbClr val="4C5A87">
                    <a:lumMod val="75000"/>
                  </a:srgbClr>
                </a:solidFill>
                <a:prstDash val="solid"/>
                <a:round/>
                <a:headEnd type="none" w="med" len="med"/>
                <a:tailEnd type="none" w="med" len="med"/>
              </a:ln>
              <a:effectLst/>
              <a:extLst/>
            </p:spPr>
            <p:txBody>
              <a:bodyPr vert="horz" wrap="none" lIns="0" tIns="0" rIns="0" bIns="0" numCol="1" rtlCol="0" anchor="ctr" anchorCtr="0" compatLnSpc="1">
                <a:prstTxWarp prst="textNoShape">
                  <a:avLst/>
                </a:prstTxWarp>
              </a:bodyPr>
              <a:lstStyle/>
              <a:p>
                <a:pPr algn="ctr" fontAlgn="auto">
                  <a:lnSpc>
                    <a:spcPct val="80000"/>
                  </a:lnSpc>
                  <a:spcBef>
                    <a:spcPts val="0"/>
                  </a:spcBef>
                  <a:spcAft>
                    <a:spcPts val="0"/>
                  </a:spcAft>
                  <a:tabLst>
                    <a:tab pos="6464300" algn="r"/>
                  </a:tabLst>
                  <a:defRPr/>
                </a:pPr>
                <a:r>
                  <a:rPr lang="en-GB" sz="400" kern="500" dirty="0">
                    <a:solidFill>
                      <a:srgbClr val="800000"/>
                    </a:solidFill>
                    <a:latin typeface="+mn-lt"/>
                    <a:cs typeface="Calibri" pitchFamily="34" charset="0"/>
                  </a:rPr>
                  <a:t>Local</a:t>
                </a:r>
              </a:p>
            </p:txBody>
          </p:sp>
          <p:cxnSp>
            <p:nvCxnSpPr>
              <p:cNvPr id="525" name="Connecteur droit 226"/>
              <p:cNvCxnSpPr>
                <a:endCxn id="523" idx="3"/>
              </p:cNvCxnSpPr>
              <p:nvPr/>
            </p:nvCxnSpPr>
            <p:spPr>
              <a:xfrm flipH="1">
                <a:off x="1464640" y="2022000"/>
                <a:ext cx="293584" cy="1"/>
              </a:xfrm>
              <a:prstGeom prst="straightConnector1">
                <a:avLst/>
              </a:prstGeom>
              <a:ln w="12700">
                <a:solidFill>
                  <a:schemeClr val="accent2"/>
                </a:solidFill>
                <a:headEnd type="none"/>
                <a:tailEnd type="triangle"/>
              </a:ln>
              <a:effectLst/>
            </p:spPr>
            <p:style>
              <a:lnRef idx="2">
                <a:schemeClr val="accent1"/>
              </a:lnRef>
              <a:fillRef idx="0">
                <a:schemeClr val="accent1"/>
              </a:fillRef>
              <a:effectRef idx="1">
                <a:schemeClr val="accent1"/>
              </a:effectRef>
              <a:fontRef idx="minor">
                <a:schemeClr val="tx1"/>
              </a:fontRef>
            </p:style>
          </p:cxnSp>
        </p:grpSp>
        <p:grpSp>
          <p:nvGrpSpPr>
            <p:cNvPr id="504" name="Group 503"/>
            <p:cNvGrpSpPr/>
            <p:nvPr/>
          </p:nvGrpSpPr>
          <p:grpSpPr>
            <a:xfrm>
              <a:off x="780640" y="2333363"/>
              <a:ext cx="977584" cy="396000"/>
              <a:chOff x="780640" y="2257163"/>
              <a:chExt cx="977584" cy="288000"/>
            </a:xfrm>
          </p:grpSpPr>
          <p:sp>
            <p:nvSpPr>
              <p:cNvPr id="520" name="Rounded Rectangle 519"/>
              <p:cNvSpPr/>
              <p:nvPr/>
            </p:nvSpPr>
            <p:spPr bwMode="auto">
              <a:xfrm>
                <a:off x="780640" y="2257163"/>
                <a:ext cx="684000" cy="288000"/>
              </a:xfrm>
              <a:prstGeom prst="roundRect">
                <a:avLst>
                  <a:gd name="adj" fmla="val 4987"/>
                </a:avLst>
              </a:prstGeom>
              <a:solidFill>
                <a:srgbClr val="91C8EB">
                  <a:lumMod val="20000"/>
                  <a:lumOff val="80000"/>
                </a:srgbClr>
              </a:solidFill>
              <a:ln w="19050" cap="flat" cmpd="sng" algn="ctr">
                <a:solidFill>
                  <a:srgbClr val="4C5A87">
                    <a:lumMod val="75000"/>
                  </a:srgb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defTabSz="912813" fontAlgn="auto">
                  <a:spcBef>
                    <a:spcPts val="0"/>
                  </a:spcBef>
                  <a:spcAft>
                    <a:spcPts val="0"/>
                  </a:spcAft>
                  <a:defRPr/>
                </a:pPr>
                <a:r>
                  <a:rPr lang="en-US" sz="600" kern="0" dirty="0" smtClean="0">
                    <a:solidFill>
                      <a:srgbClr val="103184"/>
                    </a:solidFill>
                    <a:latin typeface="+mn-lt"/>
                    <a:ea typeface="MS PGothic" pitchFamily="34" charset="-128"/>
                    <a:cs typeface="Arial" panose="020B0604020202020204" pitchFamily="34" charset="0"/>
                  </a:rPr>
                  <a:t> SMS</a:t>
                </a:r>
              </a:p>
              <a:p>
                <a:pPr defTabSz="912813" fontAlgn="auto">
                  <a:spcBef>
                    <a:spcPts val="0"/>
                  </a:spcBef>
                  <a:spcAft>
                    <a:spcPts val="0"/>
                  </a:spcAft>
                  <a:defRPr/>
                </a:pPr>
                <a:r>
                  <a:rPr lang="en-US" sz="600" kern="0" dirty="0" smtClean="0">
                    <a:solidFill>
                      <a:srgbClr val="103184"/>
                    </a:solidFill>
                    <a:latin typeface="+mn-lt"/>
                    <a:ea typeface="MS PGothic" pitchFamily="34" charset="-128"/>
                    <a:cs typeface="Arial" panose="020B0604020202020204" pitchFamily="34" charset="0"/>
                  </a:rPr>
                  <a:t> Gateway</a:t>
                </a:r>
                <a:endParaRPr lang="en-US" sz="500" b="0" i="1" kern="0" dirty="0" smtClean="0">
                  <a:solidFill>
                    <a:srgbClr val="103184"/>
                  </a:solidFill>
                  <a:latin typeface="+mn-lt"/>
                  <a:ea typeface="MS PGothic" pitchFamily="34" charset="-128"/>
                  <a:cs typeface="Arial" panose="020B0604020202020204" pitchFamily="34" charset="0"/>
                </a:endParaRPr>
              </a:p>
            </p:txBody>
          </p:sp>
          <p:sp>
            <p:nvSpPr>
              <p:cNvPr id="521" name="Rounded Rectangle 520"/>
              <p:cNvSpPr/>
              <p:nvPr/>
            </p:nvSpPr>
            <p:spPr bwMode="auto">
              <a:xfrm flipH="1">
                <a:off x="1242011" y="2257163"/>
                <a:ext cx="222629" cy="68073"/>
              </a:xfrm>
              <a:prstGeom prst="roundRect">
                <a:avLst/>
              </a:prstGeom>
              <a:solidFill>
                <a:srgbClr val="FFFF00"/>
              </a:solidFill>
              <a:ln w="19050" cap="flat" cmpd="sng" algn="ctr">
                <a:solidFill>
                  <a:srgbClr val="4C5A87">
                    <a:lumMod val="75000"/>
                  </a:srgbClr>
                </a:solidFill>
                <a:prstDash val="solid"/>
                <a:round/>
                <a:headEnd type="none" w="med" len="med"/>
                <a:tailEnd type="none" w="med" len="med"/>
              </a:ln>
              <a:effectLst/>
              <a:extLst/>
            </p:spPr>
            <p:txBody>
              <a:bodyPr vert="horz" wrap="none" lIns="0" tIns="0" rIns="0" bIns="0" numCol="1" rtlCol="0" anchor="ctr" anchorCtr="0" compatLnSpc="1">
                <a:prstTxWarp prst="textNoShape">
                  <a:avLst/>
                </a:prstTxWarp>
              </a:bodyPr>
              <a:lstStyle/>
              <a:p>
                <a:pPr algn="ctr" fontAlgn="auto">
                  <a:lnSpc>
                    <a:spcPct val="80000"/>
                  </a:lnSpc>
                  <a:spcBef>
                    <a:spcPts val="0"/>
                  </a:spcBef>
                  <a:spcAft>
                    <a:spcPts val="0"/>
                  </a:spcAft>
                  <a:tabLst>
                    <a:tab pos="6464300" algn="r"/>
                  </a:tabLst>
                  <a:defRPr/>
                </a:pPr>
                <a:r>
                  <a:rPr lang="en-GB" sz="400" kern="500" dirty="0">
                    <a:solidFill>
                      <a:srgbClr val="800000"/>
                    </a:solidFill>
                    <a:latin typeface="+mn-lt"/>
                    <a:cs typeface="Calibri" pitchFamily="34" charset="0"/>
                  </a:rPr>
                  <a:t>Local</a:t>
                </a:r>
              </a:p>
            </p:txBody>
          </p:sp>
          <p:cxnSp>
            <p:nvCxnSpPr>
              <p:cNvPr id="522" name="Connecteur droit 226"/>
              <p:cNvCxnSpPr>
                <a:endCxn id="520" idx="3"/>
              </p:cNvCxnSpPr>
              <p:nvPr/>
            </p:nvCxnSpPr>
            <p:spPr>
              <a:xfrm flipH="1">
                <a:off x="1464640" y="2400328"/>
                <a:ext cx="293584" cy="835"/>
              </a:xfrm>
              <a:prstGeom prst="straightConnector1">
                <a:avLst/>
              </a:prstGeom>
              <a:ln w="12700">
                <a:solidFill>
                  <a:schemeClr val="accent2"/>
                </a:solidFill>
                <a:headEnd type="none"/>
                <a:tailEnd type="triangle"/>
              </a:ln>
              <a:effectLst/>
            </p:spPr>
            <p:style>
              <a:lnRef idx="2">
                <a:schemeClr val="accent1"/>
              </a:lnRef>
              <a:fillRef idx="0">
                <a:schemeClr val="accent1"/>
              </a:fillRef>
              <a:effectRef idx="1">
                <a:schemeClr val="accent1"/>
              </a:effectRef>
              <a:fontRef idx="minor">
                <a:schemeClr val="tx1"/>
              </a:fontRef>
            </p:style>
          </p:cxnSp>
        </p:grpSp>
        <p:cxnSp>
          <p:nvCxnSpPr>
            <p:cNvPr id="505" name="Connecteur droit 226"/>
            <p:cNvCxnSpPr>
              <a:stCxn id="462" idx="1"/>
              <a:endCxn id="715" idx="3"/>
            </p:cNvCxnSpPr>
            <p:nvPr/>
          </p:nvCxnSpPr>
          <p:spPr>
            <a:xfrm rot="10800000" flipH="1" flipV="1">
              <a:off x="1745792" y="2983378"/>
              <a:ext cx="146274" cy="2253371"/>
            </a:xfrm>
            <a:prstGeom prst="bentConnector3">
              <a:avLst>
                <a:gd name="adj1" fmla="val -110700"/>
              </a:avLst>
            </a:prstGeom>
            <a:ln w="12700">
              <a:solidFill>
                <a:schemeClr val="accent2"/>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506" name="Connecteur droit 226"/>
            <p:cNvCxnSpPr>
              <a:stCxn id="458" idx="1"/>
              <a:endCxn id="752" idx="3"/>
            </p:cNvCxnSpPr>
            <p:nvPr/>
          </p:nvCxnSpPr>
          <p:spPr>
            <a:xfrm flipH="1" flipV="1">
              <a:off x="1461711" y="4475496"/>
              <a:ext cx="307048" cy="488"/>
            </a:xfrm>
            <a:prstGeom prst="straightConnector1">
              <a:avLst/>
            </a:prstGeom>
            <a:ln w="9525">
              <a:solidFill>
                <a:schemeClr val="bg1">
                  <a:lumMod val="50000"/>
                </a:schemeClr>
              </a:solidFill>
              <a:prstDash val="sysDash"/>
              <a:headEnd type="none"/>
              <a:tailEnd type="triangle"/>
            </a:ln>
            <a:effectLst/>
          </p:spPr>
          <p:style>
            <a:lnRef idx="2">
              <a:schemeClr val="accent1"/>
            </a:lnRef>
            <a:fillRef idx="0">
              <a:schemeClr val="accent1"/>
            </a:fillRef>
            <a:effectRef idx="1">
              <a:schemeClr val="accent1"/>
            </a:effectRef>
            <a:fontRef idx="minor">
              <a:schemeClr val="tx1"/>
            </a:fontRef>
          </p:style>
        </p:cxnSp>
        <p:grpSp>
          <p:nvGrpSpPr>
            <p:cNvPr id="507" name="Group 506"/>
            <p:cNvGrpSpPr/>
            <p:nvPr/>
          </p:nvGrpSpPr>
          <p:grpSpPr>
            <a:xfrm>
              <a:off x="5586024" y="3499895"/>
              <a:ext cx="64814" cy="79149"/>
              <a:chOff x="5439137" y="3447081"/>
              <a:chExt cx="88234" cy="79149"/>
            </a:xfrm>
          </p:grpSpPr>
          <p:sp>
            <p:nvSpPr>
              <p:cNvPr id="517" name="Rectangle 516"/>
              <p:cNvSpPr/>
              <p:nvPr/>
            </p:nvSpPr>
            <p:spPr>
              <a:xfrm>
                <a:off x="5439137" y="3461481"/>
                <a:ext cx="88234" cy="55804"/>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ko-KR" altLang="en-US" sz="500"/>
              </a:p>
            </p:txBody>
          </p:sp>
          <p:sp>
            <p:nvSpPr>
              <p:cNvPr id="518" name="Right Bracket 517"/>
              <p:cNvSpPr/>
              <p:nvPr/>
            </p:nvSpPr>
            <p:spPr>
              <a:xfrm rot="16200000" flipH="1">
                <a:off x="5476054" y="3410164"/>
                <a:ext cx="14400" cy="88234"/>
              </a:xfrm>
              <a:prstGeom prst="rightBracket">
                <a:avLst/>
              </a:prstGeom>
              <a:ln w="12700">
                <a:solidFill>
                  <a:schemeClr val="tx1"/>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ko-KR" altLang="en-US" sz="500"/>
              </a:p>
            </p:txBody>
          </p:sp>
          <p:sp>
            <p:nvSpPr>
              <p:cNvPr id="519" name="Right Bracket 518"/>
              <p:cNvSpPr/>
              <p:nvPr/>
            </p:nvSpPr>
            <p:spPr>
              <a:xfrm rot="5400000" flipH="1" flipV="1">
                <a:off x="5476054" y="3474913"/>
                <a:ext cx="14400" cy="88234"/>
              </a:xfrm>
              <a:prstGeom prst="rightBracket">
                <a:avLst/>
              </a:prstGeom>
              <a:ln w="12700">
                <a:solidFill>
                  <a:schemeClr val="tx1"/>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ko-KR" altLang="en-US" sz="500"/>
              </a:p>
            </p:txBody>
          </p:sp>
        </p:grpSp>
        <p:cxnSp>
          <p:nvCxnSpPr>
            <p:cNvPr id="508" name="Connecteur droit 226"/>
            <p:cNvCxnSpPr>
              <a:stCxn id="464" idx="3"/>
              <a:endCxn id="526" idx="1"/>
            </p:cNvCxnSpPr>
            <p:nvPr/>
          </p:nvCxnSpPr>
          <p:spPr>
            <a:xfrm>
              <a:off x="5421421" y="3539470"/>
              <a:ext cx="543291" cy="2264816"/>
            </a:xfrm>
            <a:prstGeom prst="bentConnector3">
              <a:avLst>
                <a:gd name="adj1" fmla="val 50000"/>
              </a:avLst>
            </a:prstGeom>
            <a:ln w="12700">
              <a:solidFill>
                <a:schemeClr val="accent2"/>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509" name="Connecteur droit 226"/>
            <p:cNvCxnSpPr>
              <a:stCxn id="464" idx="3"/>
              <a:endCxn id="499" idx="1"/>
            </p:cNvCxnSpPr>
            <p:nvPr/>
          </p:nvCxnSpPr>
          <p:spPr>
            <a:xfrm>
              <a:off x="5421421" y="3539470"/>
              <a:ext cx="543291" cy="1687823"/>
            </a:xfrm>
            <a:prstGeom prst="bentConnector3">
              <a:avLst>
                <a:gd name="adj1" fmla="val 50000"/>
              </a:avLst>
            </a:prstGeom>
            <a:ln w="12700">
              <a:solidFill>
                <a:schemeClr val="accent2"/>
              </a:solidFill>
              <a:headEnd type="none"/>
              <a:tailEnd type="triangle"/>
            </a:ln>
            <a:effectLst/>
          </p:spPr>
          <p:style>
            <a:lnRef idx="2">
              <a:schemeClr val="accent1"/>
            </a:lnRef>
            <a:fillRef idx="0">
              <a:schemeClr val="accent1"/>
            </a:fillRef>
            <a:effectRef idx="1">
              <a:schemeClr val="accent1"/>
            </a:effectRef>
            <a:fontRef idx="minor">
              <a:schemeClr val="tx1"/>
            </a:fontRef>
          </p:style>
        </p:cxnSp>
        <p:grpSp>
          <p:nvGrpSpPr>
            <p:cNvPr id="510" name="Group 509"/>
            <p:cNvGrpSpPr/>
            <p:nvPr/>
          </p:nvGrpSpPr>
          <p:grpSpPr>
            <a:xfrm>
              <a:off x="7481463" y="4883882"/>
              <a:ext cx="64814" cy="79149"/>
              <a:chOff x="5439137" y="3447081"/>
              <a:chExt cx="88234" cy="79149"/>
            </a:xfrm>
          </p:grpSpPr>
          <p:sp>
            <p:nvSpPr>
              <p:cNvPr id="514" name="Rectangle 513"/>
              <p:cNvSpPr/>
              <p:nvPr/>
            </p:nvSpPr>
            <p:spPr>
              <a:xfrm>
                <a:off x="5439137" y="3461481"/>
                <a:ext cx="88234" cy="55804"/>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ko-KR" altLang="en-US" sz="500"/>
              </a:p>
            </p:txBody>
          </p:sp>
          <p:sp>
            <p:nvSpPr>
              <p:cNvPr id="515" name="Right Bracket 514"/>
              <p:cNvSpPr/>
              <p:nvPr/>
            </p:nvSpPr>
            <p:spPr>
              <a:xfrm rot="16200000" flipH="1">
                <a:off x="5476054" y="3410164"/>
                <a:ext cx="14400" cy="88234"/>
              </a:xfrm>
              <a:prstGeom prst="rightBracket">
                <a:avLst/>
              </a:prstGeom>
              <a:ln w="12700">
                <a:solidFill>
                  <a:schemeClr val="tx1"/>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ko-KR" altLang="en-US" sz="500"/>
              </a:p>
            </p:txBody>
          </p:sp>
          <p:sp>
            <p:nvSpPr>
              <p:cNvPr id="516" name="Right Bracket 515"/>
              <p:cNvSpPr/>
              <p:nvPr/>
            </p:nvSpPr>
            <p:spPr>
              <a:xfrm rot="5400000" flipH="1" flipV="1">
                <a:off x="5476054" y="3474913"/>
                <a:ext cx="14400" cy="88234"/>
              </a:xfrm>
              <a:prstGeom prst="rightBracket">
                <a:avLst/>
              </a:prstGeom>
              <a:ln w="12700">
                <a:solidFill>
                  <a:schemeClr val="tx1"/>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ko-KR" altLang="en-US" sz="500"/>
              </a:p>
            </p:txBody>
          </p:sp>
        </p:grpSp>
        <p:sp>
          <p:nvSpPr>
            <p:cNvPr id="511" name="Freeform 510"/>
            <p:cNvSpPr/>
            <p:nvPr/>
          </p:nvSpPr>
          <p:spPr>
            <a:xfrm>
              <a:off x="5414963" y="3538538"/>
              <a:ext cx="3124200" cy="1500187"/>
            </a:xfrm>
            <a:custGeom>
              <a:avLst/>
              <a:gdLst>
                <a:gd name="connsiteX0" fmla="*/ 0 w 3124200"/>
                <a:gd name="connsiteY0" fmla="*/ 0 h 1590675"/>
                <a:gd name="connsiteX1" fmla="*/ 276225 w 3124200"/>
                <a:gd name="connsiteY1" fmla="*/ 0 h 1590675"/>
                <a:gd name="connsiteX2" fmla="*/ 276225 w 3124200"/>
                <a:gd name="connsiteY2" fmla="*/ 1385887 h 1590675"/>
                <a:gd name="connsiteX3" fmla="*/ 3124200 w 3124200"/>
                <a:gd name="connsiteY3" fmla="*/ 1385887 h 1590675"/>
                <a:gd name="connsiteX4" fmla="*/ 3124200 w 3124200"/>
                <a:gd name="connsiteY4" fmla="*/ 1590675 h 1590675"/>
                <a:gd name="connsiteX0" fmla="*/ 0 w 3124200"/>
                <a:gd name="connsiteY0" fmla="*/ 0 h 1500187"/>
                <a:gd name="connsiteX1" fmla="*/ 276225 w 3124200"/>
                <a:gd name="connsiteY1" fmla="*/ 0 h 1500187"/>
                <a:gd name="connsiteX2" fmla="*/ 276225 w 3124200"/>
                <a:gd name="connsiteY2" fmla="*/ 1385887 h 1500187"/>
                <a:gd name="connsiteX3" fmla="*/ 3124200 w 3124200"/>
                <a:gd name="connsiteY3" fmla="*/ 1385887 h 1500187"/>
                <a:gd name="connsiteX4" fmla="*/ 3124200 w 3124200"/>
                <a:gd name="connsiteY4" fmla="*/ 1500187 h 15001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24200" h="1500187">
                  <a:moveTo>
                    <a:pt x="0" y="0"/>
                  </a:moveTo>
                  <a:lnTo>
                    <a:pt x="276225" y="0"/>
                  </a:lnTo>
                  <a:lnTo>
                    <a:pt x="276225" y="1385887"/>
                  </a:lnTo>
                  <a:lnTo>
                    <a:pt x="3124200" y="1385887"/>
                  </a:lnTo>
                  <a:lnTo>
                    <a:pt x="3124200" y="1500187"/>
                  </a:lnTo>
                </a:path>
              </a:pathLst>
            </a:custGeom>
            <a:ln w="12700">
              <a:solidFill>
                <a:schemeClr val="accent2"/>
              </a:solidFill>
              <a:headEnd type="none"/>
              <a:tailEnd type="triangl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ko-KR" altLang="en-US" sz="800"/>
            </a:p>
          </p:txBody>
        </p:sp>
        <p:cxnSp>
          <p:nvCxnSpPr>
            <p:cNvPr id="512" name="Connecteur droit 226"/>
            <p:cNvCxnSpPr>
              <a:stCxn id="526" idx="0"/>
              <a:endCxn id="499" idx="2"/>
            </p:cNvCxnSpPr>
            <p:nvPr/>
          </p:nvCxnSpPr>
          <p:spPr>
            <a:xfrm flipV="1">
              <a:off x="6634575" y="5407293"/>
              <a:ext cx="0" cy="216993"/>
            </a:xfrm>
            <a:prstGeom prst="straightConnector1">
              <a:avLst/>
            </a:prstGeom>
            <a:ln w="12700">
              <a:solidFill>
                <a:schemeClr val="accent2"/>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513" name="Connecteur droit 226"/>
            <p:cNvCxnSpPr/>
            <p:nvPr/>
          </p:nvCxnSpPr>
          <p:spPr>
            <a:xfrm>
              <a:off x="4500831" y="1553286"/>
              <a:ext cx="0" cy="168238"/>
            </a:xfrm>
            <a:prstGeom prst="straightConnector1">
              <a:avLst/>
            </a:prstGeom>
            <a:ln w="12700">
              <a:solidFill>
                <a:schemeClr val="accent2"/>
              </a:solidFill>
              <a:headEnd type="none"/>
              <a:tailEnd type="triangle"/>
            </a:ln>
            <a:effectLst/>
          </p:spPr>
          <p:style>
            <a:lnRef idx="2">
              <a:schemeClr val="accent1"/>
            </a:lnRef>
            <a:fillRef idx="0">
              <a:schemeClr val="accent1"/>
            </a:fillRef>
            <a:effectRef idx="1">
              <a:schemeClr val="accent1"/>
            </a:effectRef>
            <a:fontRef idx="minor">
              <a:schemeClr val="tx1"/>
            </a:fontRef>
          </p:style>
        </p:cxnSp>
      </p:grpSp>
      <p:sp>
        <p:nvSpPr>
          <p:cNvPr id="234" name="Oval 233"/>
          <p:cNvSpPr/>
          <p:nvPr/>
        </p:nvSpPr>
        <p:spPr bwMode="auto">
          <a:xfrm>
            <a:off x="7135736" y="4754469"/>
            <a:ext cx="446098" cy="282645"/>
          </a:xfrm>
          <a:prstGeom prst="ellipse">
            <a:avLst/>
          </a:prstGeom>
          <a:solidFill>
            <a:srgbClr val="4C5A87">
              <a:lumMod val="75000"/>
              <a:alpha val="78000"/>
            </a:srgbClr>
          </a:solidFill>
          <a:ln w="6350" cap="flat" cmpd="sng" algn="ctr">
            <a:solidFill>
              <a:srgbClr val="4C5A87">
                <a:lumMod val="75000"/>
                <a:alpha val="78000"/>
              </a:srgb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defTabSz="912813" fontAlgn="auto">
              <a:spcBef>
                <a:spcPts val="0"/>
              </a:spcBef>
              <a:spcAft>
                <a:spcPts val="0"/>
              </a:spcAft>
              <a:defRPr/>
            </a:pPr>
            <a:r>
              <a:rPr lang="en-US" sz="500" b="0" i="1" kern="0" dirty="0" smtClean="0">
                <a:solidFill>
                  <a:srgbClr val="4B91CD">
                    <a:lumMod val="20000"/>
                    <a:lumOff val="80000"/>
                  </a:srgbClr>
                </a:solidFill>
                <a:latin typeface="+mn-lt"/>
                <a:ea typeface="MS PGothic" pitchFamily="34" charset="-128"/>
                <a:cs typeface="Arial" panose="020B0604020202020204" pitchFamily="34" charset="0"/>
              </a:rPr>
              <a:t>Unstructured</a:t>
            </a:r>
          </a:p>
          <a:p>
            <a:pPr algn="ctr" defTabSz="912813" fontAlgn="auto">
              <a:spcBef>
                <a:spcPts val="0"/>
              </a:spcBef>
              <a:spcAft>
                <a:spcPts val="0"/>
              </a:spcAft>
              <a:defRPr/>
            </a:pPr>
            <a:r>
              <a:rPr lang="en-US" sz="500" b="0" i="1" kern="0" dirty="0" smtClean="0">
                <a:solidFill>
                  <a:srgbClr val="4B91CD">
                    <a:lumMod val="20000"/>
                    <a:lumOff val="80000"/>
                  </a:srgbClr>
                </a:solidFill>
                <a:latin typeface="+mn-lt"/>
                <a:ea typeface="MS PGothic" pitchFamily="34" charset="-128"/>
                <a:cs typeface="Arial" panose="020B0604020202020204" pitchFamily="34" charset="0"/>
              </a:rPr>
              <a:t>DB</a:t>
            </a:r>
          </a:p>
        </p:txBody>
      </p:sp>
    </p:spTree>
    <p:extLst>
      <p:ext uri="{BB962C8B-B14F-4D97-AF65-F5344CB8AC3E}">
        <p14:creationId xmlns:p14="http://schemas.microsoft.com/office/powerpoint/2010/main" val="13136704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0" tIns="0" rIns="0" bIns="0" rtlCol="0" anchor="b" anchorCtr="0">
            <a:noAutofit/>
          </a:bodyPr>
          <a:lstStyle/>
          <a:p>
            <a:r>
              <a:rPr lang="en-US" altLang="ko-KR" dirty="0" smtClean="0"/>
              <a:t>Services </a:t>
            </a:r>
            <a:r>
              <a:rPr lang="en-US" altLang="ko-KR" dirty="0"/>
              <a:t>Vertical</a:t>
            </a:r>
            <a:endParaRPr lang="ko-KR" altLang="en-US" dirty="0"/>
          </a:p>
        </p:txBody>
      </p:sp>
      <p:sp>
        <p:nvSpPr>
          <p:cNvPr id="4" name="Text Placeholder 3"/>
          <p:cNvSpPr>
            <a:spLocks noGrp="1"/>
          </p:cNvSpPr>
          <p:nvPr>
            <p:ph type="body" sz="quarter" idx="13"/>
          </p:nvPr>
        </p:nvSpPr>
        <p:spPr>
          <a:solidFill>
            <a:schemeClr val="bg1">
              <a:lumMod val="95000"/>
            </a:schemeClr>
          </a:solidFill>
          <a:ln>
            <a:noFill/>
          </a:ln>
          <a:effectLst>
            <a:outerShdw blurRad="50800" dist="38100" dir="2700000" algn="tl" rotWithShape="0">
              <a:prstClr val="black">
                <a:alpha val="40000"/>
              </a:prstClr>
            </a:outerShdw>
          </a:effectLst>
        </p:spPr>
        <p:txBody>
          <a:bodyPr vert="horz" lIns="72000" tIns="46800" rIns="72000" bIns="46800" rtlCol="0" anchor="t">
            <a:spAutoFit/>
          </a:bodyPr>
          <a:lstStyle/>
          <a:p>
            <a:pPr marL="0" indent="0">
              <a:buNone/>
            </a:pPr>
            <a:r>
              <a:rPr lang="en-US" altLang="ko-KR" dirty="0"/>
              <a:t>Service Catalog (1/4)</a:t>
            </a:r>
          </a:p>
        </p:txBody>
      </p:sp>
      <p:sp>
        <p:nvSpPr>
          <p:cNvPr id="3" name="Slide Number Placeholder 2"/>
          <p:cNvSpPr>
            <a:spLocks noGrp="1"/>
          </p:cNvSpPr>
          <p:nvPr>
            <p:ph type="sldNum" sz="quarter" idx="4"/>
          </p:nvPr>
        </p:nvSpPr>
        <p:spPr/>
        <p:txBody>
          <a:bodyPr/>
          <a:lstStyle/>
          <a:p>
            <a:pPr algn="ctr"/>
            <a:fld id="{3801209A-EBCB-4229-9A21-B7869465F47A}" type="slidenum">
              <a:rPr lang="fr-FR" smtClean="0"/>
              <a:pPr algn="ctr"/>
              <a:t>60</a:t>
            </a:fld>
            <a:endParaRPr lang="fr-FR" dirty="0"/>
          </a:p>
        </p:txBody>
      </p:sp>
      <p:graphicFrame>
        <p:nvGraphicFramePr>
          <p:cNvPr id="10" name="Table 9"/>
          <p:cNvGraphicFramePr>
            <a:graphicFrameLocks noGrp="1"/>
          </p:cNvGraphicFramePr>
          <p:nvPr>
            <p:extLst>
              <p:ext uri="{D42A27DB-BD31-4B8C-83A1-F6EECF244321}">
                <p14:modId xmlns:p14="http://schemas.microsoft.com/office/powerpoint/2010/main" val="4193066091"/>
              </p:ext>
            </p:extLst>
          </p:nvPr>
        </p:nvGraphicFramePr>
        <p:xfrm>
          <a:off x="777000" y="1166813"/>
          <a:ext cx="8352000" cy="4466400"/>
        </p:xfrm>
        <a:graphic>
          <a:graphicData uri="http://schemas.openxmlformats.org/drawingml/2006/table">
            <a:tbl>
              <a:tblPr/>
              <a:tblGrid>
                <a:gridCol w="540000"/>
                <a:gridCol w="1152000"/>
                <a:gridCol w="684000"/>
                <a:gridCol w="684000"/>
                <a:gridCol w="1440000"/>
                <a:gridCol w="2880000"/>
                <a:gridCol w="972000"/>
              </a:tblGrid>
              <a:tr h="216000">
                <a:tc>
                  <a:txBody>
                    <a:bodyPr/>
                    <a:lstStyle/>
                    <a:p>
                      <a:pPr algn="l" fontAlgn="t"/>
                      <a:r>
                        <a:rPr lang="en-US" sz="1000" b="1" i="0" u="none" strike="noStrike" dirty="0">
                          <a:solidFill>
                            <a:schemeClr val="bg1"/>
                          </a:solidFill>
                          <a:effectLst/>
                          <a:latin typeface="+mn-lt"/>
                          <a:ea typeface="+mn-ea"/>
                        </a:rPr>
                        <a:t>ID</a:t>
                      </a:r>
                    </a:p>
                  </a:txBody>
                  <a:tcPr marL="36000" marR="36000" marT="36000" marB="3600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l" fontAlgn="t"/>
                      <a:r>
                        <a:rPr lang="en-US" sz="1000" b="1" i="0" u="none" strike="noStrike">
                          <a:solidFill>
                            <a:schemeClr val="bg1"/>
                          </a:solidFill>
                          <a:effectLst/>
                          <a:latin typeface="+mn-lt"/>
                          <a:ea typeface="+mn-ea"/>
                        </a:rPr>
                        <a:t>Service Name</a:t>
                      </a:r>
                    </a:p>
                  </a:txBody>
                  <a:tcPr marL="36000" marR="36000" marT="36000" marB="3600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l" fontAlgn="t"/>
                      <a:r>
                        <a:rPr lang="en-US" sz="1000" b="1" i="0" u="none" strike="noStrike">
                          <a:solidFill>
                            <a:schemeClr val="bg1"/>
                          </a:solidFill>
                          <a:effectLst/>
                          <a:latin typeface="+mn-lt"/>
                          <a:ea typeface="+mn-ea"/>
                        </a:rPr>
                        <a:t>Source</a:t>
                      </a:r>
                    </a:p>
                  </a:txBody>
                  <a:tcPr marL="36000" marR="36000" marT="36000" marB="3600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l" fontAlgn="t"/>
                      <a:r>
                        <a:rPr lang="en-US" sz="1000" b="1" i="0" u="none" strike="noStrike">
                          <a:solidFill>
                            <a:schemeClr val="bg1"/>
                          </a:solidFill>
                          <a:effectLst/>
                          <a:latin typeface="+mn-lt"/>
                          <a:ea typeface="+mn-ea"/>
                        </a:rPr>
                        <a:t>Target</a:t>
                      </a:r>
                    </a:p>
                  </a:txBody>
                  <a:tcPr marL="36000" marR="36000" marT="36000" marB="3600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l" fontAlgn="t"/>
                      <a:r>
                        <a:rPr lang="en-US" sz="1000" b="1" i="0" u="none" strike="noStrike">
                          <a:solidFill>
                            <a:schemeClr val="bg1"/>
                          </a:solidFill>
                          <a:effectLst/>
                          <a:latin typeface="+mn-lt"/>
                          <a:ea typeface="+mn-ea"/>
                        </a:rPr>
                        <a:t>Data</a:t>
                      </a:r>
                    </a:p>
                  </a:txBody>
                  <a:tcPr marL="36000" marR="36000" marT="36000" marB="3600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l" fontAlgn="t"/>
                      <a:r>
                        <a:rPr lang="en-US" sz="1000" b="1" i="0" u="none" strike="noStrike">
                          <a:solidFill>
                            <a:schemeClr val="bg1"/>
                          </a:solidFill>
                          <a:effectLst/>
                          <a:latin typeface="+mn-lt"/>
                          <a:ea typeface="+mn-ea"/>
                        </a:rPr>
                        <a:t>Description</a:t>
                      </a:r>
                    </a:p>
                  </a:txBody>
                  <a:tcPr marL="36000" marR="36000" marT="36000" marB="3600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l" fontAlgn="t"/>
                      <a:r>
                        <a:rPr lang="en-US" sz="1000" b="1" i="0" u="none" strike="noStrike" dirty="0">
                          <a:solidFill>
                            <a:schemeClr val="bg1"/>
                          </a:solidFill>
                          <a:effectLst/>
                          <a:latin typeface="+mn-lt"/>
                          <a:ea typeface="+mn-ea"/>
                        </a:rPr>
                        <a:t>Frequency</a:t>
                      </a:r>
                    </a:p>
                  </a:txBody>
                  <a:tcPr marL="36000" marR="36000" marT="36000" marB="3600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r>
              <a:tr h="0">
                <a:tc>
                  <a:txBody>
                    <a:bodyPr/>
                    <a:lstStyle/>
                    <a:p>
                      <a:pPr algn="l" fontAlgn="t"/>
                      <a:r>
                        <a:rPr lang="en-US" sz="1000" b="0" i="0" u="none" strike="noStrike" dirty="0">
                          <a:solidFill>
                            <a:schemeClr val="tx1"/>
                          </a:solidFill>
                          <a:effectLst/>
                          <a:latin typeface="+mn-lt"/>
                          <a:ea typeface="+mn-ea"/>
                        </a:rPr>
                        <a:t>DB-01</a:t>
                      </a:r>
                    </a:p>
                  </a:txBody>
                  <a:tcPr marL="36000" marR="36000" marT="36000" marB="3600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t"/>
                      <a:r>
                        <a:rPr lang="en-US" sz="1000" b="0" i="0" u="none" strike="noStrike" dirty="0">
                          <a:solidFill>
                            <a:schemeClr val="tx1"/>
                          </a:solidFill>
                          <a:effectLst/>
                          <a:latin typeface="+mn-lt"/>
                          <a:ea typeface="+mn-ea"/>
                        </a:rPr>
                        <a:t>Record Pre-Approval</a:t>
                      </a:r>
                    </a:p>
                  </a:txBody>
                  <a:tcPr marL="36000" marR="36000" marT="36000" marB="3600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t"/>
                      <a:r>
                        <a:rPr lang="en-US" sz="1000" b="0" i="0" u="none" strike="noStrike" dirty="0" smtClean="0">
                          <a:solidFill>
                            <a:schemeClr val="tx1"/>
                          </a:solidFill>
                          <a:effectLst/>
                          <a:latin typeface="+mn-lt"/>
                          <a:ea typeface="+mn-ea"/>
                        </a:rPr>
                        <a:t>FINEOS</a:t>
                      </a:r>
                      <a:endParaRPr lang="en-US" sz="1000" b="0" i="0" u="none" strike="noStrike" dirty="0">
                        <a:solidFill>
                          <a:schemeClr val="tx1"/>
                        </a:solidFill>
                        <a:effectLst/>
                        <a:latin typeface="+mn-lt"/>
                        <a:ea typeface="+mn-ea"/>
                      </a:endParaRPr>
                    </a:p>
                  </a:txBody>
                  <a:tcPr marL="36000" marR="36000" marT="36000" marB="3600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t"/>
                      <a:r>
                        <a:rPr lang="en-US" sz="1000" b="0" i="0" u="none" strike="noStrike" dirty="0" smtClean="0">
                          <a:solidFill>
                            <a:schemeClr val="tx1"/>
                          </a:solidFill>
                          <a:effectLst/>
                          <a:latin typeface="+mn-lt"/>
                          <a:ea typeface="+mn-ea"/>
                        </a:rPr>
                        <a:t>Core DB</a:t>
                      </a:r>
                      <a:endParaRPr lang="en-US" sz="1000" b="0" i="0" u="none" strike="noStrike" dirty="0">
                        <a:solidFill>
                          <a:schemeClr val="tx1"/>
                        </a:solidFill>
                        <a:effectLst/>
                        <a:latin typeface="+mn-lt"/>
                        <a:ea typeface="+mn-ea"/>
                      </a:endParaRPr>
                    </a:p>
                  </a:txBody>
                  <a:tcPr marL="36000" marR="36000" marT="36000" marB="3600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t"/>
                      <a:r>
                        <a:rPr lang="en-US" sz="1000" b="0" i="0" u="none" strike="noStrike" dirty="0">
                          <a:solidFill>
                            <a:schemeClr val="tx1"/>
                          </a:solidFill>
                          <a:effectLst/>
                          <a:latin typeface="+mn-lt"/>
                          <a:ea typeface="+mn-ea"/>
                        </a:rPr>
                        <a:t>Pre-Approval Data</a:t>
                      </a:r>
                    </a:p>
                  </a:txBody>
                  <a:tcPr marL="36000" marR="36000" marT="36000" marB="3600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t"/>
                      <a:r>
                        <a:rPr lang="en-US" sz="1000" b="0" i="0" u="none" strike="noStrike" dirty="0">
                          <a:solidFill>
                            <a:schemeClr val="tx1"/>
                          </a:solidFill>
                          <a:effectLst/>
                          <a:latin typeface="+mn-lt"/>
                          <a:ea typeface="+mn-ea"/>
                        </a:rPr>
                        <a:t>Create a reference number and pre-approval number for pre-approval generated by </a:t>
                      </a:r>
                      <a:r>
                        <a:rPr lang="en-US" sz="1000" b="0" i="0" u="none" strike="noStrike" dirty="0" smtClean="0">
                          <a:solidFill>
                            <a:schemeClr val="tx1"/>
                          </a:solidFill>
                          <a:effectLst/>
                          <a:latin typeface="+mn-lt"/>
                          <a:ea typeface="+mn-ea"/>
                        </a:rPr>
                        <a:t>FINEOS</a:t>
                      </a:r>
                      <a:r>
                        <a:rPr lang="en-US" sz="1000" b="0" i="0" u="none" strike="noStrike" dirty="0">
                          <a:solidFill>
                            <a:schemeClr val="tx1"/>
                          </a:solidFill>
                          <a:effectLst/>
                          <a:latin typeface="+mn-lt"/>
                          <a:ea typeface="+mn-ea"/>
                        </a:rPr>
                        <a:t/>
                      </a:r>
                      <a:br>
                        <a:rPr lang="en-US" sz="1000" b="0" i="0" u="none" strike="noStrike" dirty="0">
                          <a:solidFill>
                            <a:schemeClr val="tx1"/>
                          </a:solidFill>
                          <a:effectLst/>
                          <a:latin typeface="+mn-lt"/>
                          <a:ea typeface="+mn-ea"/>
                        </a:rPr>
                      </a:br>
                      <a:r>
                        <a:rPr lang="en-US" sz="1000" b="0" i="0" u="none" strike="noStrike" dirty="0">
                          <a:solidFill>
                            <a:schemeClr val="tx1"/>
                          </a:solidFill>
                          <a:effectLst/>
                          <a:latin typeface="+mn-lt"/>
                          <a:ea typeface="+mn-ea"/>
                        </a:rPr>
                        <a:t>Update status of pre-approval (via pre-approval number) on </a:t>
                      </a:r>
                      <a:r>
                        <a:rPr lang="en-US" sz="1000" b="0" i="0" u="none" strike="noStrike" dirty="0" smtClean="0">
                          <a:solidFill>
                            <a:schemeClr val="tx1"/>
                          </a:solidFill>
                          <a:effectLst/>
                          <a:latin typeface="+mn-lt"/>
                          <a:ea typeface="+mn-ea"/>
                        </a:rPr>
                        <a:t>Core DB</a:t>
                      </a:r>
                      <a:endParaRPr lang="en-US" sz="1000" b="0" i="0" u="none" strike="noStrike" dirty="0">
                        <a:solidFill>
                          <a:schemeClr val="tx1"/>
                        </a:solidFill>
                        <a:effectLst/>
                        <a:latin typeface="+mn-lt"/>
                        <a:ea typeface="+mn-ea"/>
                      </a:endParaRPr>
                    </a:p>
                  </a:txBody>
                  <a:tcPr marL="36000" marR="36000" marT="36000" marB="3600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t"/>
                      <a:r>
                        <a:rPr lang="en-US" sz="1000" b="0" i="0" u="none" strike="noStrike">
                          <a:solidFill>
                            <a:schemeClr val="tx1"/>
                          </a:solidFill>
                          <a:effectLst/>
                          <a:latin typeface="+mn-lt"/>
                          <a:ea typeface="+mn-ea"/>
                        </a:rPr>
                        <a:t>Real-time</a:t>
                      </a:r>
                    </a:p>
                  </a:txBody>
                  <a:tcPr marL="36000" marR="36000" marT="36000" marB="3600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0">
                <a:tc>
                  <a:txBody>
                    <a:bodyPr/>
                    <a:lstStyle/>
                    <a:p>
                      <a:pPr algn="l" fontAlgn="t"/>
                      <a:r>
                        <a:rPr lang="en-US" sz="1000" b="0" i="0" u="none" strike="noStrike">
                          <a:solidFill>
                            <a:schemeClr val="tx1"/>
                          </a:solidFill>
                          <a:effectLst/>
                          <a:latin typeface="+mn-lt"/>
                          <a:ea typeface="+mn-ea"/>
                        </a:rPr>
                        <a:t>DB-03</a:t>
                      </a:r>
                    </a:p>
                  </a:txBody>
                  <a:tcPr marL="36000" marR="36000" marT="36000" marB="3600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t"/>
                      <a:r>
                        <a:rPr lang="en-US" sz="1000" b="0" i="0" u="none" strike="noStrike">
                          <a:solidFill>
                            <a:schemeClr val="tx1"/>
                          </a:solidFill>
                          <a:effectLst/>
                          <a:latin typeface="+mn-lt"/>
                          <a:ea typeface="+mn-ea"/>
                        </a:rPr>
                        <a:t>Record Claim</a:t>
                      </a:r>
                    </a:p>
                  </a:txBody>
                  <a:tcPr marL="36000" marR="36000" marT="36000" marB="3600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t"/>
                      <a:r>
                        <a:rPr lang="en-US" sz="1000" b="0" i="0" u="none" strike="noStrike" dirty="0" smtClean="0">
                          <a:solidFill>
                            <a:schemeClr val="tx1"/>
                          </a:solidFill>
                          <a:effectLst/>
                          <a:latin typeface="+mn-lt"/>
                          <a:ea typeface="+mn-ea"/>
                        </a:rPr>
                        <a:t>FINEOS</a:t>
                      </a:r>
                      <a:endParaRPr lang="en-US" sz="1000" b="0" i="0" u="none" strike="noStrike" dirty="0">
                        <a:solidFill>
                          <a:schemeClr val="tx1"/>
                        </a:solidFill>
                        <a:effectLst/>
                        <a:latin typeface="+mn-lt"/>
                        <a:ea typeface="+mn-ea"/>
                      </a:endParaRPr>
                    </a:p>
                  </a:txBody>
                  <a:tcPr marL="36000" marR="36000" marT="36000" marB="3600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t"/>
                      <a:r>
                        <a:rPr lang="en-US" sz="1000" b="0" i="0" u="none" strike="noStrike" dirty="0" smtClean="0">
                          <a:solidFill>
                            <a:schemeClr val="tx1"/>
                          </a:solidFill>
                          <a:effectLst/>
                          <a:latin typeface="+mn-lt"/>
                          <a:ea typeface="+mn-ea"/>
                        </a:rPr>
                        <a:t>Core DB</a:t>
                      </a:r>
                      <a:endParaRPr lang="en-US" sz="1000" b="0" i="0" u="none" strike="noStrike" dirty="0">
                        <a:solidFill>
                          <a:schemeClr val="tx1"/>
                        </a:solidFill>
                        <a:effectLst/>
                        <a:latin typeface="+mn-lt"/>
                        <a:ea typeface="+mn-ea"/>
                      </a:endParaRPr>
                    </a:p>
                  </a:txBody>
                  <a:tcPr marL="36000" marR="36000" marT="36000" marB="3600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t"/>
                      <a:r>
                        <a:rPr lang="en-US" sz="1000" b="0" i="0" u="none" strike="noStrike">
                          <a:solidFill>
                            <a:schemeClr val="tx1"/>
                          </a:solidFill>
                          <a:effectLst/>
                          <a:latin typeface="+mn-lt"/>
                          <a:ea typeface="+mn-ea"/>
                        </a:rPr>
                        <a:t>Claim Data</a:t>
                      </a:r>
                    </a:p>
                  </a:txBody>
                  <a:tcPr marL="36000" marR="36000" marT="36000" marB="3600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t"/>
                      <a:r>
                        <a:rPr lang="en-US" sz="1000" b="0" i="0" u="none" strike="noStrike" dirty="0">
                          <a:solidFill>
                            <a:schemeClr val="tx1"/>
                          </a:solidFill>
                          <a:effectLst/>
                          <a:latin typeface="+mn-lt"/>
                          <a:ea typeface="+mn-ea"/>
                        </a:rPr>
                        <a:t>Create a reference number and claim number for claim generated by </a:t>
                      </a:r>
                      <a:r>
                        <a:rPr lang="en-US" sz="1000" b="0" i="0" u="none" strike="noStrike" dirty="0" smtClean="0">
                          <a:solidFill>
                            <a:schemeClr val="tx1"/>
                          </a:solidFill>
                          <a:effectLst/>
                          <a:latin typeface="+mn-lt"/>
                          <a:ea typeface="+mn-ea"/>
                        </a:rPr>
                        <a:t>FINEOS</a:t>
                      </a:r>
                      <a:r>
                        <a:rPr lang="en-US" sz="1000" b="0" i="0" u="none" strike="noStrike" dirty="0">
                          <a:solidFill>
                            <a:schemeClr val="tx1"/>
                          </a:solidFill>
                          <a:effectLst/>
                          <a:latin typeface="+mn-lt"/>
                          <a:ea typeface="+mn-ea"/>
                        </a:rPr>
                        <a:t/>
                      </a:r>
                      <a:br>
                        <a:rPr lang="en-US" sz="1000" b="0" i="0" u="none" strike="noStrike" dirty="0">
                          <a:solidFill>
                            <a:schemeClr val="tx1"/>
                          </a:solidFill>
                          <a:effectLst/>
                          <a:latin typeface="+mn-lt"/>
                          <a:ea typeface="+mn-ea"/>
                        </a:rPr>
                      </a:br>
                      <a:r>
                        <a:rPr lang="en-US" sz="1000" b="0" i="0" u="none" strike="noStrike" dirty="0">
                          <a:solidFill>
                            <a:schemeClr val="tx1"/>
                          </a:solidFill>
                          <a:effectLst/>
                          <a:latin typeface="+mn-lt"/>
                          <a:ea typeface="+mn-ea"/>
                        </a:rPr>
                        <a:t>Update status of claim (via claim number) on </a:t>
                      </a:r>
                      <a:r>
                        <a:rPr lang="en-US" sz="1000" b="0" i="0" u="none" strike="noStrike" dirty="0" smtClean="0">
                          <a:solidFill>
                            <a:schemeClr val="tx1"/>
                          </a:solidFill>
                          <a:effectLst/>
                          <a:latin typeface="+mn-lt"/>
                          <a:ea typeface="+mn-ea"/>
                        </a:rPr>
                        <a:t>Core DB</a:t>
                      </a:r>
                      <a:endParaRPr lang="en-US" sz="1000" b="0" i="0" u="none" strike="noStrike" dirty="0">
                        <a:solidFill>
                          <a:schemeClr val="tx1"/>
                        </a:solidFill>
                        <a:effectLst/>
                        <a:latin typeface="+mn-lt"/>
                        <a:ea typeface="+mn-ea"/>
                      </a:endParaRPr>
                    </a:p>
                  </a:txBody>
                  <a:tcPr marL="36000" marR="36000" marT="36000" marB="3600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t"/>
                      <a:r>
                        <a:rPr lang="en-US" sz="1000" b="0" i="0" u="none" strike="noStrike">
                          <a:solidFill>
                            <a:schemeClr val="tx1"/>
                          </a:solidFill>
                          <a:effectLst/>
                          <a:latin typeface="+mn-lt"/>
                          <a:ea typeface="+mn-ea"/>
                        </a:rPr>
                        <a:t>Real-time</a:t>
                      </a:r>
                    </a:p>
                  </a:txBody>
                  <a:tcPr marL="36000" marR="36000" marT="36000" marB="3600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0">
                <a:tc>
                  <a:txBody>
                    <a:bodyPr/>
                    <a:lstStyle/>
                    <a:p>
                      <a:pPr algn="l" fontAlgn="t"/>
                      <a:r>
                        <a:rPr lang="en-US" sz="1000" b="0" i="0" u="none" strike="noStrike">
                          <a:solidFill>
                            <a:schemeClr val="tx1"/>
                          </a:solidFill>
                          <a:effectLst/>
                          <a:latin typeface="+mn-lt"/>
                          <a:ea typeface="+mn-ea"/>
                        </a:rPr>
                        <a:t>DB-05</a:t>
                      </a:r>
                    </a:p>
                  </a:txBody>
                  <a:tcPr marL="36000" marR="36000" marT="36000" marB="3600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t"/>
                      <a:r>
                        <a:rPr lang="en-US" sz="1000" b="0" i="0" u="none" strike="noStrike">
                          <a:solidFill>
                            <a:schemeClr val="tx1"/>
                          </a:solidFill>
                          <a:effectLst/>
                          <a:latin typeface="+mn-lt"/>
                          <a:ea typeface="+mn-ea"/>
                        </a:rPr>
                        <a:t>Retrieve Policy</a:t>
                      </a:r>
                    </a:p>
                  </a:txBody>
                  <a:tcPr marL="36000" marR="36000" marT="36000" marB="3600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t"/>
                      <a:r>
                        <a:rPr lang="en-US" sz="1000" b="0" i="0" u="none" strike="noStrike" dirty="0" smtClean="0">
                          <a:solidFill>
                            <a:schemeClr val="tx1"/>
                          </a:solidFill>
                          <a:effectLst/>
                          <a:latin typeface="+mn-lt"/>
                          <a:ea typeface="+mn-ea"/>
                        </a:rPr>
                        <a:t>Core DB</a:t>
                      </a:r>
                      <a:endParaRPr lang="en-US" sz="1000" b="0" i="0" u="none" strike="noStrike" dirty="0">
                        <a:solidFill>
                          <a:schemeClr val="tx1"/>
                        </a:solidFill>
                        <a:effectLst/>
                        <a:latin typeface="+mn-lt"/>
                        <a:ea typeface="+mn-ea"/>
                      </a:endParaRPr>
                    </a:p>
                  </a:txBody>
                  <a:tcPr marL="36000" marR="36000" marT="36000" marB="3600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t"/>
                      <a:r>
                        <a:rPr lang="en-US" sz="1000" b="0" i="0" u="none" strike="noStrike" dirty="0" smtClean="0">
                          <a:solidFill>
                            <a:schemeClr val="tx1"/>
                          </a:solidFill>
                          <a:effectLst/>
                          <a:latin typeface="+mn-lt"/>
                          <a:ea typeface="+mn-ea"/>
                        </a:rPr>
                        <a:t>FINEOS</a:t>
                      </a:r>
                      <a:endParaRPr lang="en-US" sz="1000" b="0" i="0" u="none" strike="noStrike" dirty="0">
                        <a:solidFill>
                          <a:schemeClr val="tx1"/>
                        </a:solidFill>
                        <a:effectLst/>
                        <a:latin typeface="+mn-lt"/>
                        <a:ea typeface="+mn-ea"/>
                      </a:endParaRPr>
                    </a:p>
                  </a:txBody>
                  <a:tcPr marL="36000" marR="36000" marT="36000" marB="3600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t"/>
                      <a:r>
                        <a:rPr lang="en-US" sz="1000" b="0" i="0" u="none" strike="noStrike" dirty="0">
                          <a:solidFill>
                            <a:schemeClr val="tx1"/>
                          </a:solidFill>
                          <a:effectLst/>
                          <a:latin typeface="+mn-lt"/>
                          <a:ea typeface="+mn-ea"/>
                        </a:rPr>
                        <a:t>Policy Details</a:t>
                      </a:r>
                    </a:p>
                  </a:txBody>
                  <a:tcPr marL="36000" marR="36000" marT="36000" marB="3600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t"/>
                      <a:r>
                        <a:rPr lang="en-US" sz="1000" b="0" i="0" u="none" strike="noStrike" dirty="0">
                          <a:solidFill>
                            <a:schemeClr val="tx1"/>
                          </a:solidFill>
                          <a:effectLst/>
                          <a:latin typeface="+mn-lt"/>
                          <a:ea typeface="+mn-ea"/>
                        </a:rPr>
                        <a:t>Retrieve policy data from </a:t>
                      </a:r>
                      <a:r>
                        <a:rPr lang="en-US" sz="1000" b="0" i="0" u="none" strike="noStrike" dirty="0" smtClean="0">
                          <a:solidFill>
                            <a:schemeClr val="tx1"/>
                          </a:solidFill>
                          <a:effectLst/>
                          <a:latin typeface="+mn-lt"/>
                          <a:ea typeface="+mn-ea"/>
                        </a:rPr>
                        <a:t>Core DB </a:t>
                      </a:r>
                      <a:r>
                        <a:rPr lang="en-US" sz="1000" b="0" i="0" u="none" strike="noStrike" dirty="0">
                          <a:solidFill>
                            <a:schemeClr val="tx1"/>
                          </a:solidFill>
                          <a:effectLst/>
                          <a:latin typeface="+mn-lt"/>
                          <a:ea typeface="+mn-ea"/>
                        </a:rPr>
                        <a:t>via policy / member </a:t>
                      </a:r>
                      <a:r>
                        <a:rPr lang="en-US" sz="1000" b="0" i="0" u="none" strike="noStrike" dirty="0" smtClean="0">
                          <a:solidFill>
                            <a:schemeClr val="tx1"/>
                          </a:solidFill>
                          <a:effectLst/>
                          <a:latin typeface="+mn-lt"/>
                          <a:ea typeface="+mn-ea"/>
                        </a:rPr>
                        <a:t>number</a:t>
                      </a:r>
                    </a:p>
                    <a:p>
                      <a:pPr marL="92075" indent="-92075" algn="l" fontAlgn="t">
                        <a:buFont typeface="Arial" panose="020B0604020202020204" pitchFamily="34" charset="0"/>
                        <a:buChar char="•"/>
                      </a:pPr>
                      <a:r>
                        <a:rPr lang="en-US" sz="1000" b="0" i="0" u="none" strike="noStrike" dirty="0" smtClean="0">
                          <a:solidFill>
                            <a:schemeClr val="tx1"/>
                          </a:solidFill>
                          <a:effectLst/>
                          <a:latin typeface="+mn-lt"/>
                          <a:ea typeface="+mn-ea"/>
                        </a:rPr>
                        <a:t>policy header</a:t>
                      </a:r>
                    </a:p>
                    <a:p>
                      <a:pPr marL="92075" indent="-92075" algn="l" fontAlgn="t">
                        <a:buFont typeface="Arial" panose="020B0604020202020204" pitchFamily="34" charset="0"/>
                        <a:buChar char="•"/>
                      </a:pPr>
                      <a:r>
                        <a:rPr lang="en-US" sz="1000" b="0" i="0" u="none" strike="noStrike" dirty="0" smtClean="0">
                          <a:solidFill>
                            <a:schemeClr val="tx1"/>
                          </a:solidFill>
                          <a:effectLst/>
                          <a:latin typeface="+mn-lt"/>
                          <a:ea typeface="+mn-ea"/>
                        </a:rPr>
                        <a:t>benefit </a:t>
                      </a:r>
                      <a:r>
                        <a:rPr lang="en-US" sz="1000" b="0" i="0" u="none" strike="noStrike" dirty="0">
                          <a:solidFill>
                            <a:schemeClr val="tx1"/>
                          </a:solidFill>
                          <a:effectLst/>
                          <a:latin typeface="+mn-lt"/>
                          <a:ea typeface="+mn-ea"/>
                        </a:rPr>
                        <a:t>structure from policy / product on </a:t>
                      </a:r>
                      <a:r>
                        <a:rPr lang="en-US" sz="1000" b="0" i="0" u="none" strike="noStrike" dirty="0" smtClean="0">
                          <a:solidFill>
                            <a:schemeClr val="tx1"/>
                          </a:solidFill>
                          <a:effectLst/>
                          <a:latin typeface="+mn-lt"/>
                          <a:ea typeface="+mn-ea"/>
                        </a:rPr>
                        <a:t>policy</a:t>
                      </a:r>
                    </a:p>
                    <a:p>
                      <a:pPr marL="92075" indent="-92075" algn="l" fontAlgn="t">
                        <a:buFont typeface="Arial" panose="020B0604020202020204" pitchFamily="34" charset="0"/>
                        <a:buChar char="•"/>
                      </a:pPr>
                      <a:r>
                        <a:rPr lang="en-US" sz="1000" b="0" i="0" u="none" strike="noStrike" dirty="0" smtClean="0">
                          <a:solidFill>
                            <a:schemeClr val="tx1"/>
                          </a:solidFill>
                          <a:effectLst/>
                          <a:latin typeface="+mn-lt"/>
                          <a:ea typeface="+mn-ea"/>
                        </a:rPr>
                        <a:t>premium </a:t>
                      </a:r>
                      <a:r>
                        <a:rPr lang="en-US" sz="1000" b="0" i="0" u="none" strike="noStrike" dirty="0">
                          <a:solidFill>
                            <a:schemeClr val="tx1"/>
                          </a:solidFill>
                          <a:effectLst/>
                          <a:latin typeface="+mn-lt"/>
                          <a:ea typeface="+mn-ea"/>
                        </a:rPr>
                        <a:t>payment / shortfall </a:t>
                      </a:r>
                      <a:r>
                        <a:rPr lang="en-US" sz="1000" b="0" i="0" u="none" strike="noStrike" dirty="0" smtClean="0">
                          <a:solidFill>
                            <a:schemeClr val="tx1"/>
                          </a:solidFill>
                          <a:effectLst/>
                          <a:latin typeface="+mn-lt"/>
                          <a:ea typeface="+mn-ea"/>
                        </a:rPr>
                        <a:t>information</a:t>
                      </a:r>
                    </a:p>
                    <a:p>
                      <a:pPr marL="92075" indent="-92075" algn="l" fontAlgn="t">
                        <a:buFont typeface="Arial" panose="020B0604020202020204" pitchFamily="34" charset="0"/>
                        <a:buChar char="•"/>
                      </a:pPr>
                      <a:r>
                        <a:rPr lang="en-US" sz="1000" b="0" i="0" u="none" strike="noStrike" dirty="0" smtClean="0">
                          <a:solidFill>
                            <a:schemeClr val="tx1"/>
                          </a:solidFill>
                          <a:effectLst/>
                          <a:latin typeface="+mn-lt"/>
                          <a:ea typeface="+mn-ea"/>
                        </a:rPr>
                        <a:t>special </a:t>
                      </a:r>
                      <a:r>
                        <a:rPr lang="en-US" sz="1000" b="0" i="0" u="none" strike="noStrike" dirty="0">
                          <a:solidFill>
                            <a:schemeClr val="tx1"/>
                          </a:solidFill>
                          <a:effectLst/>
                          <a:latin typeface="+mn-lt"/>
                          <a:ea typeface="+mn-ea"/>
                        </a:rPr>
                        <a:t>conditions on policy (exclusions, amendments, pre conditions)</a:t>
                      </a:r>
                    </a:p>
                  </a:txBody>
                  <a:tcPr marL="36000" marR="36000" marT="36000" marB="3600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t"/>
                      <a:r>
                        <a:rPr lang="en-US" sz="1000" b="0" i="0" u="none" strike="noStrike">
                          <a:solidFill>
                            <a:schemeClr val="tx1"/>
                          </a:solidFill>
                          <a:effectLst/>
                          <a:latin typeface="+mn-lt"/>
                          <a:ea typeface="+mn-ea"/>
                        </a:rPr>
                        <a:t>Real-time</a:t>
                      </a:r>
                    </a:p>
                  </a:txBody>
                  <a:tcPr marL="36000" marR="36000" marT="36000" marB="3600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0">
                <a:tc>
                  <a:txBody>
                    <a:bodyPr/>
                    <a:lstStyle/>
                    <a:p>
                      <a:pPr algn="l" fontAlgn="t"/>
                      <a:r>
                        <a:rPr lang="en-US" sz="1000" b="0" i="0" u="none" strike="noStrike">
                          <a:solidFill>
                            <a:schemeClr val="tx1"/>
                          </a:solidFill>
                          <a:effectLst/>
                          <a:latin typeface="+mn-lt"/>
                          <a:ea typeface="+mn-ea"/>
                        </a:rPr>
                        <a:t>DB-06</a:t>
                      </a:r>
                    </a:p>
                  </a:txBody>
                  <a:tcPr marL="36000" marR="36000" marT="36000" marB="3600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t"/>
                      <a:r>
                        <a:rPr lang="en-US" sz="1000" b="0" i="0" u="none" strike="noStrike">
                          <a:solidFill>
                            <a:schemeClr val="tx1"/>
                          </a:solidFill>
                          <a:effectLst/>
                          <a:latin typeface="+mn-lt"/>
                          <a:ea typeface="+mn-ea"/>
                        </a:rPr>
                        <a:t>Retrieve Member</a:t>
                      </a:r>
                    </a:p>
                  </a:txBody>
                  <a:tcPr marL="36000" marR="36000" marT="36000" marB="3600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t"/>
                      <a:r>
                        <a:rPr lang="en-US" sz="1000" b="0" i="0" u="none" strike="noStrike" dirty="0" smtClean="0">
                          <a:solidFill>
                            <a:schemeClr val="tx1"/>
                          </a:solidFill>
                          <a:effectLst/>
                          <a:latin typeface="+mn-lt"/>
                          <a:ea typeface="+mn-ea"/>
                        </a:rPr>
                        <a:t>Core DB</a:t>
                      </a:r>
                      <a:endParaRPr lang="en-US" sz="1000" b="0" i="0" u="none" strike="noStrike" dirty="0">
                        <a:solidFill>
                          <a:schemeClr val="tx1"/>
                        </a:solidFill>
                        <a:effectLst/>
                        <a:latin typeface="+mn-lt"/>
                        <a:ea typeface="+mn-ea"/>
                      </a:endParaRPr>
                    </a:p>
                  </a:txBody>
                  <a:tcPr marL="36000" marR="36000" marT="36000" marB="3600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t"/>
                      <a:r>
                        <a:rPr lang="en-US" sz="1000" b="0" i="0" u="none" strike="noStrike" dirty="0" smtClean="0">
                          <a:solidFill>
                            <a:schemeClr val="tx1"/>
                          </a:solidFill>
                          <a:effectLst/>
                          <a:latin typeface="+mn-lt"/>
                          <a:ea typeface="+mn-ea"/>
                        </a:rPr>
                        <a:t>FINEOS</a:t>
                      </a:r>
                      <a:endParaRPr lang="en-US" sz="1000" b="0" i="0" u="none" strike="noStrike" dirty="0">
                        <a:solidFill>
                          <a:schemeClr val="tx1"/>
                        </a:solidFill>
                        <a:effectLst/>
                        <a:latin typeface="+mn-lt"/>
                        <a:ea typeface="+mn-ea"/>
                      </a:endParaRPr>
                    </a:p>
                  </a:txBody>
                  <a:tcPr marL="36000" marR="36000" marT="36000" marB="3600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t"/>
                      <a:r>
                        <a:rPr lang="en-US" sz="1000" b="0" i="0" u="none" strike="noStrike">
                          <a:solidFill>
                            <a:schemeClr val="tx1"/>
                          </a:solidFill>
                          <a:effectLst/>
                          <a:latin typeface="+mn-lt"/>
                          <a:ea typeface="+mn-ea"/>
                        </a:rPr>
                        <a:t>Member Details</a:t>
                      </a:r>
                    </a:p>
                  </a:txBody>
                  <a:tcPr marL="36000" marR="36000" marT="36000" marB="3600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t"/>
                      <a:r>
                        <a:rPr lang="en-US" sz="1000" b="0" i="0" u="none" strike="noStrike" dirty="0">
                          <a:solidFill>
                            <a:schemeClr val="tx1"/>
                          </a:solidFill>
                          <a:effectLst/>
                          <a:latin typeface="+mn-lt"/>
                          <a:ea typeface="+mn-ea"/>
                        </a:rPr>
                        <a:t>Retrieve member details from </a:t>
                      </a:r>
                      <a:r>
                        <a:rPr lang="en-US" sz="1000" b="0" i="0" u="none" strike="noStrike" dirty="0" smtClean="0">
                          <a:solidFill>
                            <a:schemeClr val="tx1"/>
                          </a:solidFill>
                          <a:effectLst/>
                          <a:latin typeface="+mn-lt"/>
                          <a:ea typeface="+mn-ea"/>
                        </a:rPr>
                        <a:t>Core DB </a:t>
                      </a:r>
                      <a:r>
                        <a:rPr lang="en-US" sz="1000" b="0" i="0" u="none" strike="noStrike" dirty="0">
                          <a:solidFill>
                            <a:schemeClr val="tx1"/>
                          </a:solidFill>
                          <a:effectLst/>
                          <a:latin typeface="+mn-lt"/>
                          <a:ea typeface="+mn-ea"/>
                        </a:rPr>
                        <a:t>via policy / member </a:t>
                      </a:r>
                      <a:r>
                        <a:rPr lang="en-US" sz="1000" b="0" i="0" u="none" strike="noStrike" dirty="0" smtClean="0">
                          <a:solidFill>
                            <a:schemeClr val="tx1"/>
                          </a:solidFill>
                          <a:effectLst/>
                          <a:latin typeface="+mn-lt"/>
                          <a:ea typeface="+mn-ea"/>
                        </a:rPr>
                        <a:t>number</a:t>
                      </a:r>
                    </a:p>
                    <a:p>
                      <a:pPr marL="92075" indent="-92075" algn="l" defTabSz="457200" rtl="0" eaLnBrk="1" fontAlgn="t" latinLnBrk="0" hangingPunct="1">
                        <a:buFont typeface="Arial" panose="020B0604020202020204" pitchFamily="34" charset="0"/>
                        <a:buChar char="•"/>
                      </a:pPr>
                      <a:r>
                        <a:rPr lang="en-US" sz="1000" b="0" i="0" u="none" strike="noStrike" kern="1200" dirty="0" smtClean="0">
                          <a:solidFill>
                            <a:schemeClr val="tx1"/>
                          </a:solidFill>
                          <a:effectLst/>
                          <a:latin typeface="+mn-lt"/>
                          <a:ea typeface="+mn-ea"/>
                          <a:cs typeface="+mn-cs"/>
                        </a:rPr>
                        <a:t>member </a:t>
                      </a:r>
                      <a:r>
                        <a:rPr lang="en-US" sz="1000" b="0" i="0" u="none" strike="noStrike" kern="1200" dirty="0">
                          <a:solidFill>
                            <a:schemeClr val="tx1"/>
                          </a:solidFill>
                          <a:effectLst/>
                          <a:latin typeface="+mn-lt"/>
                          <a:ea typeface="+mn-ea"/>
                          <a:cs typeface="+mn-cs"/>
                        </a:rPr>
                        <a:t>&amp; member </a:t>
                      </a:r>
                      <a:r>
                        <a:rPr lang="en-US" sz="1000" b="0" i="0" u="none" strike="noStrike" kern="1200" dirty="0" smtClean="0">
                          <a:solidFill>
                            <a:schemeClr val="tx1"/>
                          </a:solidFill>
                          <a:effectLst/>
                          <a:latin typeface="+mn-lt"/>
                          <a:ea typeface="+mn-ea"/>
                          <a:cs typeface="+mn-cs"/>
                        </a:rPr>
                        <a:t>group</a:t>
                      </a:r>
                    </a:p>
                    <a:p>
                      <a:pPr marL="92075" indent="-92075" algn="l" defTabSz="457200" rtl="0" eaLnBrk="1" fontAlgn="t" latinLnBrk="0" hangingPunct="1">
                        <a:buFont typeface="Arial" panose="020B0604020202020204" pitchFamily="34" charset="0"/>
                        <a:buChar char="•"/>
                      </a:pPr>
                      <a:r>
                        <a:rPr lang="en-US" sz="1000" b="0" i="0" u="none" strike="noStrike" kern="1200" dirty="0" smtClean="0">
                          <a:solidFill>
                            <a:schemeClr val="tx1"/>
                          </a:solidFill>
                          <a:effectLst/>
                          <a:latin typeface="+mn-lt"/>
                          <a:ea typeface="+mn-ea"/>
                          <a:cs typeface="+mn-cs"/>
                        </a:rPr>
                        <a:t>special </a:t>
                      </a:r>
                      <a:r>
                        <a:rPr lang="en-US" sz="1000" b="0" i="0" u="none" strike="noStrike" kern="1200" dirty="0">
                          <a:solidFill>
                            <a:schemeClr val="tx1"/>
                          </a:solidFill>
                          <a:effectLst/>
                          <a:latin typeface="+mn-lt"/>
                          <a:ea typeface="+mn-ea"/>
                          <a:cs typeface="+mn-cs"/>
                        </a:rPr>
                        <a:t>conditions on members (e.g. segment)</a:t>
                      </a:r>
                    </a:p>
                  </a:txBody>
                  <a:tcPr marL="36000" marR="36000" marT="36000" marB="3600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t"/>
                      <a:r>
                        <a:rPr lang="en-US" sz="1000" b="0" i="0" u="none" strike="noStrike">
                          <a:solidFill>
                            <a:schemeClr val="tx1"/>
                          </a:solidFill>
                          <a:effectLst/>
                          <a:latin typeface="+mn-lt"/>
                          <a:ea typeface="+mn-ea"/>
                        </a:rPr>
                        <a:t>Real-time</a:t>
                      </a:r>
                    </a:p>
                  </a:txBody>
                  <a:tcPr marL="36000" marR="36000" marT="36000" marB="3600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0">
                <a:tc>
                  <a:txBody>
                    <a:bodyPr/>
                    <a:lstStyle/>
                    <a:p>
                      <a:pPr algn="l" fontAlgn="t"/>
                      <a:r>
                        <a:rPr lang="en-US" sz="1000" b="0" i="0" u="none" strike="noStrike">
                          <a:solidFill>
                            <a:schemeClr val="tx1"/>
                          </a:solidFill>
                          <a:effectLst/>
                          <a:latin typeface="+mn-lt"/>
                          <a:ea typeface="+mn-ea"/>
                        </a:rPr>
                        <a:t>DB-07</a:t>
                      </a:r>
                    </a:p>
                  </a:txBody>
                  <a:tcPr marL="36000" marR="36000" marT="36000" marB="3600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t"/>
                      <a:r>
                        <a:rPr lang="en-US" sz="1000" b="0" i="0" u="none" strike="noStrike" dirty="0">
                          <a:solidFill>
                            <a:schemeClr val="tx1"/>
                          </a:solidFill>
                          <a:effectLst/>
                          <a:latin typeface="+mn-lt"/>
                          <a:ea typeface="+mn-ea"/>
                        </a:rPr>
                        <a:t>Record Care Provider</a:t>
                      </a:r>
                    </a:p>
                  </a:txBody>
                  <a:tcPr marL="36000" marR="36000" marT="36000" marB="3600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t"/>
                      <a:r>
                        <a:rPr lang="en-US" sz="1000" b="0" i="0" u="none" strike="noStrike" dirty="0" smtClean="0">
                          <a:solidFill>
                            <a:schemeClr val="tx1"/>
                          </a:solidFill>
                          <a:effectLst/>
                          <a:latin typeface="+mn-lt"/>
                          <a:ea typeface="+mn-ea"/>
                        </a:rPr>
                        <a:t>FINEOS</a:t>
                      </a:r>
                      <a:endParaRPr lang="en-US" sz="1000" b="0" i="0" u="none" strike="noStrike" dirty="0">
                        <a:solidFill>
                          <a:schemeClr val="tx1"/>
                        </a:solidFill>
                        <a:effectLst/>
                        <a:latin typeface="+mn-lt"/>
                        <a:ea typeface="+mn-ea"/>
                      </a:endParaRPr>
                    </a:p>
                  </a:txBody>
                  <a:tcPr marL="36000" marR="36000" marT="36000" marB="3600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t"/>
                      <a:r>
                        <a:rPr lang="en-US" sz="1000" b="0" i="0" u="none" strike="noStrike" dirty="0" smtClean="0">
                          <a:solidFill>
                            <a:schemeClr val="tx1"/>
                          </a:solidFill>
                          <a:effectLst/>
                          <a:latin typeface="+mn-lt"/>
                          <a:ea typeface="+mn-ea"/>
                        </a:rPr>
                        <a:t>Core DB</a:t>
                      </a:r>
                      <a:endParaRPr lang="en-US" sz="1000" b="0" i="0" u="none" strike="noStrike" dirty="0">
                        <a:solidFill>
                          <a:schemeClr val="tx1"/>
                        </a:solidFill>
                        <a:effectLst/>
                        <a:latin typeface="+mn-lt"/>
                        <a:ea typeface="+mn-ea"/>
                      </a:endParaRPr>
                    </a:p>
                  </a:txBody>
                  <a:tcPr marL="36000" marR="36000" marT="36000" marB="3600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t"/>
                      <a:r>
                        <a:rPr lang="en-US" sz="1000" b="0" i="0" u="none" strike="noStrike">
                          <a:solidFill>
                            <a:schemeClr val="tx1"/>
                          </a:solidFill>
                          <a:effectLst/>
                          <a:latin typeface="+mn-lt"/>
                          <a:ea typeface="+mn-ea"/>
                        </a:rPr>
                        <a:t>Care Provider Details</a:t>
                      </a:r>
                    </a:p>
                  </a:txBody>
                  <a:tcPr marL="36000" marR="36000" marT="36000" marB="3600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t"/>
                      <a:r>
                        <a:rPr lang="en-US" sz="1000" b="0" i="0" u="none" strike="noStrike" dirty="0">
                          <a:solidFill>
                            <a:schemeClr val="tx1"/>
                          </a:solidFill>
                          <a:effectLst/>
                          <a:latin typeface="+mn-lt"/>
                          <a:ea typeface="+mn-ea"/>
                        </a:rPr>
                        <a:t>Record care provider details to </a:t>
                      </a:r>
                      <a:r>
                        <a:rPr lang="en-US" sz="1000" b="0" i="0" u="none" strike="noStrike" dirty="0" smtClean="0">
                          <a:solidFill>
                            <a:schemeClr val="tx1"/>
                          </a:solidFill>
                          <a:effectLst/>
                          <a:latin typeface="+mn-lt"/>
                          <a:ea typeface="+mn-ea"/>
                        </a:rPr>
                        <a:t>Core DB </a:t>
                      </a:r>
                      <a:r>
                        <a:rPr lang="en-US" sz="1000" b="0" i="0" u="none" strike="noStrike" dirty="0">
                          <a:solidFill>
                            <a:schemeClr val="tx1"/>
                          </a:solidFill>
                          <a:effectLst/>
                          <a:latin typeface="+mn-lt"/>
                          <a:ea typeface="+mn-ea"/>
                        </a:rPr>
                        <a:t>via policy / member </a:t>
                      </a:r>
                      <a:r>
                        <a:rPr lang="en-US" sz="1000" b="0" i="0" u="none" strike="noStrike" dirty="0" smtClean="0">
                          <a:solidFill>
                            <a:schemeClr val="tx1"/>
                          </a:solidFill>
                          <a:effectLst/>
                          <a:latin typeface="+mn-lt"/>
                          <a:ea typeface="+mn-ea"/>
                        </a:rPr>
                        <a:t>number</a:t>
                      </a:r>
                    </a:p>
                    <a:p>
                      <a:pPr marL="92075" indent="-92075" algn="l" defTabSz="457200" rtl="0" eaLnBrk="1" fontAlgn="t" latinLnBrk="0" hangingPunct="1">
                        <a:buFont typeface="Arial" panose="020B0604020202020204" pitchFamily="34" charset="0"/>
                        <a:buChar char="•"/>
                      </a:pPr>
                      <a:r>
                        <a:rPr lang="en-US" sz="1000" b="0" i="0" u="none" strike="noStrike" kern="1200" dirty="0" smtClean="0">
                          <a:solidFill>
                            <a:schemeClr val="tx1"/>
                          </a:solidFill>
                          <a:effectLst/>
                          <a:latin typeface="+mn-lt"/>
                          <a:ea typeface="+mn-ea"/>
                          <a:cs typeface="+mn-cs"/>
                        </a:rPr>
                        <a:t>care </a:t>
                      </a:r>
                      <a:r>
                        <a:rPr lang="en-US" sz="1000" b="0" i="0" u="none" strike="noStrike" kern="1200" dirty="0">
                          <a:solidFill>
                            <a:schemeClr val="tx1"/>
                          </a:solidFill>
                          <a:effectLst/>
                          <a:latin typeface="+mn-lt"/>
                          <a:ea typeface="+mn-ea"/>
                          <a:cs typeface="+mn-cs"/>
                        </a:rPr>
                        <a:t>provider &amp; care provider group</a:t>
                      </a:r>
                    </a:p>
                  </a:txBody>
                  <a:tcPr marL="36000" marR="36000" marT="36000" marB="3600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t"/>
                      <a:r>
                        <a:rPr lang="en-US" altLang="ko-KR" sz="1000" b="0" i="0" u="none" strike="noStrike" dirty="0" smtClean="0">
                          <a:solidFill>
                            <a:schemeClr val="tx1"/>
                          </a:solidFill>
                          <a:effectLst/>
                          <a:latin typeface="+mn-ea"/>
                          <a:ea typeface="+mn-ea"/>
                        </a:rPr>
                        <a:t>Asynchronous</a:t>
                      </a:r>
                      <a:endParaRPr lang="en-US" sz="1000" b="0" i="0" u="none" strike="noStrike" dirty="0">
                        <a:solidFill>
                          <a:schemeClr val="tx1"/>
                        </a:solidFill>
                        <a:effectLst/>
                        <a:latin typeface="+mn-lt"/>
                        <a:ea typeface="+mn-ea"/>
                      </a:endParaRPr>
                    </a:p>
                  </a:txBody>
                  <a:tcPr marL="36000" marR="36000" marT="36000" marB="3600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0">
                <a:tc>
                  <a:txBody>
                    <a:bodyPr/>
                    <a:lstStyle/>
                    <a:p>
                      <a:pPr algn="l" fontAlgn="t"/>
                      <a:r>
                        <a:rPr lang="en-US" sz="1000" b="0" i="0" u="none" strike="noStrike">
                          <a:solidFill>
                            <a:schemeClr val="tx1"/>
                          </a:solidFill>
                          <a:effectLst/>
                          <a:latin typeface="+mn-lt"/>
                          <a:ea typeface="+mn-ea"/>
                        </a:rPr>
                        <a:t>DB-08</a:t>
                      </a:r>
                    </a:p>
                  </a:txBody>
                  <a:tcPr marL="36000" marR="36000" marT="36000" marB="3600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t"/>
                      <a:r>
                        <a:rPr lang="en-US" sz="1000" b="0" i="0" u="none" strike="noStrike" dirty="0">
                          <a:solidFill>
                            <a:schemeClr val="tx1"/>
                          </a:solidFill>
                          <a:effectLst/>
                          <a:latin typeface="+mn-lt"/>
                          <a:ea typeface="+mn-ea"/>
                        </a:rPr>
                        <a:t>Retrieve Participant</a:t>
                      </a:r>
                    </a:p>
                  </a:txBody>
                  <a:tcPr marL="36000" marR="36000" marT="36000" marB="3600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t"/>
                      <a:r>
                        <a:rPr lang="en-US" sz="1000" b="0" i="0" u="none" strike="noStrike" dirty="0" smtClean="0">
                          <a:solidFill>
                            <a:schemeClr val="tx1"/>
                          </a:solidFill>
                          <a:effectLst/>
                          <a:latin typeface="+mn-lt"/>
                          <a:ea typeface="+mn-ea"/>
                        </a:rPr>
                        <a:t>Core DB</a:t>
                      </a:r>
                      <a:endParaRPr lang="en-US" sz="1000" b="0" i="0" u="none" strike="noStrike" dirty="0">
                        <a:solidFill>
                          <a:schemeClr val="tx1"/>
                        </a:solidFill>
                        <a:effectLst/>
                        <a:latin typeface="+mn-lt"/>
                        <a:ea typeface="+mn-ea"/>
                      </a:endParaRPr>
                    </a:p>
                  </a:txBody>
                  <a:tcPr marL="36000" marR="36000" marT="36000" marB="3600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t"/>
                      <a:r>
                        <a:rPr lang="en-US" sz="1000" b="0" i="0" u="none" strike="noStrike" dirty="0" smtClean="0">
                          <a:solidFill>
                            <a:schemeClr val="tx1"/>
                          </a:solidFill>
                          <a:effectLst/>
                          <a:latin typeface="+mn-lt"/>
                          <a:ea typeface="+mn-ea"/>
                        </a:rPr>
                        <a:t>FINEOS</a:t>
                      </a:r>
                      <a:endParaRPr lang="en-US" sz="1000" b="0" i="0" u="none" strike="noStrike" dirty="0">
                        <a:solidFill>
                          <a:schemeClr val="tx1"/>
                        </a:solidFill>
                        <a:effectLst/>
                        <a:latin typeface="+mn-lt"/>
                        <a:ea typeface="+mn-ea"/>
                      </a:endParaRPr>
                    </a:p>
                  </a:txBody>
                  <a:tcPr marL="36000" marR="36000" marT="36000" marB="3600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t"/>
                      <a:r>
                        <a:rPr lang="en-US" sz="1000" b="0" i="0" u="none" strike="noStrike">
                          <a:solidFill>
                            <a:schemeClr val="tx1"/>
                          </a:solidFill>
                          <a:effectLst/>
                          <a:latin typeface="+mn-lt"/>
                          <a:ea typeface="+mn-ea"/>
                        </a:rPr>
                        <a:t>Participant Contact</a:t>
                      </a:r>
                    </a:p>
                  </a:txBody>
                  <a:tcPr marL="36000" marR="36000" marT="36000" marB="3600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t"/>
                      <a:r>
                        <a:rPr lang="en-US" sz="1000" b="0" i="0" u="none" strike="noStrike" dirty="0">
                          <a:solidFill>
                            <a:schemeClr val="tx1"/>
                          </a:solidFill>
                          <a:effectLst/>
                          <a:latin typeface="+mn-lt"/>
                          <a:ea typeface="+mn-ea"/>
                        </a:rPr>
                        <a:t>Retrieve participant(s) contact information (member, care provider, agent, corp. HR) from </a:t>
                      </a:r>
                      <a:r>
                        <a:rPr lang="en-US" sz="1000" b="0" i="0" u="none" strike="noStrike" dirty="0" smtClean="0">
                          <a:solidFill>
                            <a:schemeClr val="tx1"/>
                          </a:solidFill>
                          <a:effectLst/>
                          <a:latin typeface="+mn-lt"/>
                          <a:ea typeface="+mn-ea"/>
                        </a:rPr>
                        <a:t>Core DB </a:t>
                      </a:r>
                      <a:r>
                        <a:rPr lang="en-US" sz="1000" b="0" i="0" u="none" strike="noStrike" dirty="0">
                          <a:solidFill>
                            <a:schemeClr val="tx1"/>
                          </a:solidFill>
                          <a:effectLst/>
                          <a:latin typeface="+mn-lt"/>
                          <a:ea typeface="+mn-ea"/>
                        </a:rPr>
                        <a:t>via policy / member number</a:t>
                      </a:r>
                    </a:p>
                  </a:txBody>
                  <a:tcPr marL="36000" marR="36000" marT="36000" marB="3600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t"/>
                      <a:r>
                        <a:rPr lang="en-US" sz="1000" b="0" i="0" u="none" strike="noStrike" dirty="0">
                          <a:solidFill>
                            <a:schemeClr val="tx1"/>
                          </a:solidFill>
                          <a:effectLst/>
                          <a:latin typeface="+mn-lt"/>
                          <a:ea typeface="+mn-ea"/>
                        </a:rPr>
                        <a:t>Real-time</a:t>
                      </a:r>
                    </a:p>
                  </a:txBody>
                  <a:tcPr marL="36000" marR="36000" marT="36000" marB="3600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Tree>
    <p:extLst>
      <p:ext uri="{BB962C8B-B14F-4D97-AF65-F5344CB8AC3E}">
        <p14:creationId xmlns:p14="http://schemas.microsoft.com/office/powerpoint/2010/main" val="2520003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0" tIns="0" rIns="0" bIns="0" rtlCol="0" anchor="b" anchorCtr="0">
            <a:noAutofit/>
          </a:bodyPr>
          <a:lstStyle/>
          <a:p>
            <a:r>
              <a:rPr lang="en-US" altLang="ko-KR" dirty="0" smtClean="0"/>
              <a:t>Services </a:t>
            </a:r>
            <a:r>
              <a:rPr lang="en-US" altLang="ko-KR" dirty="0"/>
              <a:t>Vertical</a:t>
            </a:r>
            <a:endParaRPr lang="ko-KR" altLang="en-US" dirty="0"/>
          </a:p>
        </p:txBody>
      </p:sp>
      <p:sp>
        <p:nvSpPr>
          <p:cNvPr id="4" name="Text Placeholder 3"/>
          <p:cNvSpPr>
            <a:spLocks noGrp="1"/>
          </p:cNvSpPr>
          <p:nvPr>
            <p:ph type="body" sz="quarter" idx="13"/>
          </p:nvPr>
        </p:nvSpPr>
        <p:spPr>
          <a:solidFill>
            <a:schemeClr val="bg1">
              <a:lumMod val="95000"/>
            </a:schemeClr>
          </a:solidFill>
          <a:ln>
            <a:noFill/>
          </a:ln>
          <a:effectLst>
            <a:outerShdw blurRad="50800" dist="38100" dir="2700000" algn="tl" rotWithShape="0">
              <a:prstClr val="black">
                <a:alpha val="40000"/>
              </a:prstClr>
            </a:outerShdw>
          </a:effectLst>
        </p:spPr>
        <p:txBody>
          <a:bodyPr vert="horz" lIns="72000" tIns="46800" rIns="72000" bIns="46800" rtlCol="0" anchor="t">
            <a:spAutoFit/>
          </a:bodyPr>
          <a:lstStyle/>
          <a:p>
            <a:pPr marL="0" indent="0">
              <a:buNone/>
            </a:pPr>
            <a:r>
              <a:rPr lang="en-US" altLang="ko-KR" dirty="0"/>
              <a:t>Service Catalog (2/4)</a:t>
            </a:r>
          </a:p>
        </p:txBody>
      </p:sp>
      <p:sp>
        <p:nvSpPr>
          <p:cNvPr id="3" name="Slide Number Placeholder 2"/>
          <p:cNvSpPr>
            <a:spLocks noGrp="1"/>
          </p:cNvSpPr>
          <p:nvPr>
            <p:ph type="sldNum" sz="quarter" idx="4"/>
          </p:nvPr>
        </p:nvSpPr>
        <p:spPr/>
        <p:txBody>
          <a:bodyPr/>
          <a:lstStyle/>
          <a:p>
            <a:pPr algn="ctr"/>
            <a:fld id="{3801209A-EBCB-4229-9A21-B7869465F47A}" type="slidenum">
              <a:rPr lang="fr-FR" smtClean="0"/>
              <a:pPr algn="ctr"/>
              <a:t>61</a:t>
            </a:fld>
            <a:endParaRPr lang="fr-FR" dirty="0"/>
          </a:p>
        </p:txBody>
      </p:sp>
      <p:graphicFrame>
        <p:nvGraphicFramePr>
          <p:cNvPr id="10" name="Table 9"/>
          <p:cNvGraphicFramePr>
            <a:graphicFrameLocks noGrp="1"/>
          </p:cNvGraphicFramePr>
          <p:nvPr>
            <p:extLst>
              <p:ext uri="{D42A27DB-BD31-4B8C-83A1-F6EECF244321}">
                <p14:modId xmlns:p14="http://schemas.microsoft.com/office/powerpoint/2010/main" val="2999688287"/>
              </p:ext>
            </p:extLst>
          </p:nvPr>
        </p:nvGraphicFramePr>
        <p:xfrm>
          <a:off x="777000" y="1166813"/>
          <a:ext cx="8352000" cy="4530000"/>
        </p:xfrm>
        <a:graphic>
          <a:graphicData uri="http://schemas.openxmlformats.org/drawingml/2006/table">
            <a:tbl>
              <a:tblPr/>
              <a:tblGrid>
                <a:gridCol w="540000"/>
                <a:gridCol w="1152000"/>
                <a:gridCol w="684000"/>
                <a:gridCol w="684000"/>
                <a:gridCol w="1440000"/>
                <a:gridCol w="2880000"/>
                <a:gridCol w="972000"/>
              </a:tblGrid>
              <a:tr h="216000">
                <a:tc>
                  <a:txBody>
                    <a:bodyPr/>
                    <a:lstStyle/>
                    <a:p>
                      <a:pPr algn="l" fontAlgn="t"/>
                      <a:r>
                        <a:rPr lang="en-US" sz="1000" b="1" i="0" u="none" strike="noStrike" dirty="0">
                          <a:solidFill>
                            <a:schemeClr val="bg1"/>
                          </a:solidFill>
                          <a:effectLst/>
                          <a:latin typeface="+mn-ea"/>
                          <a:ea typeface="+mn-ea"/>
                        </a:rPr>
                        <a:t>ID</a:t>
                      </a:r>
                    </a:p>
                  </a:txBody>
                  <a:tcPr marL="36000" marR="36000" marT="36000" marB="3600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l" fontAlgn="t"/>
                      <a:r>
                        <a:rPr lang="en-US" sz="1000" b="1" i="0" u="none" strike="noStrike">
                          <a:solidFill>
                            <a:schemeClr val="bg1"/>
                          </a:solidFill>
                          <a:effectLst/>
                          <a:latin typeface="+mn-ea"/>
                          <a:ea typeface="+mn-ea"/>
                        </a:rPr>
                        <a:t>Service Name</a:t>
                      </a:r>
                    </a:p>
                  </a:txBody>
                  <a:tcPr marL="36000" marR="36000" marT="36000" marB="3600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l" fontAlgn="t"/>
                      <a:r>
                        <a:rPr lang="en-US" sz="1000" b="1" i="0" u="none" strike="noStrike">
                          <a:solidFill>
                            <a:schemeClr val="bg1"/>
                          </a:solidFill>
                          <a:effectLst/>
                          <a:latin typeface="+mn-ea"/>
                          <a:ea typeface="+mn-ea"/>
                        </a:rPr>
                        <a:t>Source</a:t>
                      </a:r>
                    </a:p>
                  </a:txBody>
                  <a:tcPr marL="36000" marR="36000" marT="36000" marB="3600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l" fontAlgn="t"/>
                      <a:r>
                        <a:rPr lang="en-US" sz="1000" b="1" i="0" u="none" strike="noStrike">
                          <a:solidFill>
                            <a:schemeClr val="bg1"/>
                          </a:solidFill>
                          <a:effectLst/>
                          <a:latin typeface="+mn-ea"/>
                          <a:ea typeface="+mn-ea"/>
                        </a:rPr>
                        <a:t>Target</a:t>
                      </a:r>
                    </a:p>
                  </a:txBody>
                  <a:tcPr marL="36000" marR="36000" marT="36000" marB="3600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l" fontAlgn="t"/>
                      <a:r>
                        <a:rPr lang="en-US" sz="1000" b="1" i="0" u="none" strike="noStrike">
                          <a:solidFill>
                            <a:schemeClr val="bg1"/>
                          </a:solidFill>
                          <a:effectLst/>
                          <a:latin typeface="+mn-ea"/>
                          <a:ea typeface="+mn-ea"/>
                        </a:rPr>
                        <a:t>Data</a:t>
                      </a:r>
                    </a:p>
                  </a:txBody>
                  <a:tcPr marL="36000" marR="36000" marT="36000" marB="3600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l" fontAlgn="t"/>
                      <a:r>
                        <a:rPr lang="en-US" sz="1000" b="1" i="0" u="none" strike="noStrike">
                          <a:solidFill>
                            <a:schemeClr val="bg1"/>
                          </a:solidFill>
                          <a:effectLst/>
                          <a:latin typeface="+mn-ea"/>
                          <a:ea typeface="+mn-ea"/>
                        </a:rPr>
                        <a:t>Description</a:t>
                      </a:r>
                    </a:p>
                  </a:txBody>
                  <a:tcPr marL="36000" marR="36000" marT="36000" marB="3600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l" fontAlgn="t"/>
                      <a:r>
                        <a:rPr lang="en-US" sz="1000" b="1" i="0" u="none" strike="noStrike" dirty="0">
                          <a:solidFill>
                            <a:schemeClr val="bg1"/>
                          </a:solidFill>
                          <a:effectLst/>
                          <a:latin typeface="+mn-ea"/>
                          <a:ea typeface="+mn-ea"/>
                        </a:rPr>
                        <a:t>Frequency</a:t>
                      </a:r>
                    </a:p>
                  </a:txBody>
                  <a:tcPr marL="36000" marR="36000" marT="36000" marB="3600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r>
              <a:tr h="0">
                <a:tc>
                  <a:txBody>
                    <a:bodyPr/>
                    <a:lstStyle/>
                    <a:p>
                      <a:pPr algn="l" fontAlgn="t"/>
                      <a:r>
                        <a:rPr lang="en-US" sz="1000" b="0" i="0" u="none" strike="noStrike" dirty="0">
                          <a:solidFill>
                            <a:schemeClr val="tx1"/>
                          </a:solidFill>
                          <a:effectLst/>
                          <a:latin typeface="+mn-ea"/>
                          <a:ea typeface="+mn-ea"/>
                        </a:rPr>
                        <a:t>DB-09</a:t>
                      </a:r>
                    </a:p>
                  </a:txBody>
                  <a:tcPr marL="36000" marR="36000" marT="36000" marB="3600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t"/>
                      <a:r>
                        <a:rPr lang="en-US" sz="1000" b="0" i="0" u="none" strike="noStrike">
                          <a:solidFill>
                            <a:schemeClr val="tx1"/>
                          </a:solidFill>
                          <a:effectLst/>
                          <a:latin typeface="+mn-ea"/>
                          <a:ea typeface="+mn-ea"/>
                        </a:rPr>
                        <a:t>Record Communication</a:t>
                      </a:r>
                    </a:p>
                  </a:txBody>
                  <a:tcPr marL="36000" marR="36000" marT="36000" marB="3600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t"/>
                      <a:r>
                        <a:rPr lang="en-US" sz="1000" b="0" i="0" u="none" strike="noStrike" dirty="0" smtClean="0">
                          <a:solidFill>
                            <a:schemeClr val="tx1"/>
                          </a:solidFill>
                          <a:effectLst/>
                          <a:latin typeface="+mn-ea"/>
                          <a:ea typeface="+mn-ea"/>
                        </a:rPr>
                        <a:t>FINEOS</a:t>
                      </a:r>
                      <a:endParaRPr lang="en-US" sz="1000" b="0" i="0" u="none" strike="noStrike" dirty="0">
                        <a:solidFill>
                          <a:schemeClr val="tx1"/>
                        </a:solidFill>
                        <a:effectLst/>
                        <a:latin typeface="+mn-ea"/>
                        <a:ea typeface="+mn-ea"/>
                      </a:endParaRPr>
                    </a:p>
                  </a:txBody>
                  <a:tcPr marL="36000" marR="36000" marT="36000" marB="3600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t"/>
                      <a:r>
                        <a:rPr lang="en-US" sz="1000" b="0" i="0" u="none" strike="noStrike" dirty="0" smtClean="0">
                          <a:solidFill>
                            <a:schemeClr val="tx1"/>
                          </a:solidFill>
                          <a:effectLst/>
                          <a:latin typeface="+mn-ea"/>
                          <a:ea typeface="+mn-ea"/>
                        </a:rPr>
                        <a:t>Core DB</a:t>
                      </a:r>
                      <a:endParaRPr lang="en-US" sz="1000" b="0" i="0" u="none" strike="noStrike" dirty="0">
                        <a:solidFill>
                          <a:schemeClr val="tx1"/>
                        </a:solidFill>
                        <a:effectLst/>
                        <a:latin typeface="+mn-ea"/>
                        <a:ea typeface="+mn-ea"/>
                      </a:endParaRPr>
                    </a:p>
                  </a:txBody>
                  <a:tcPr marL="36000" marR="36000" marT="36000" marB="3600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t"/>
                      <a:r>
                        <a:rPr lang="en-US" sz="1000" b="0" i="0" u="none" strike="noStrike" dirty="0">
                          <a:solidFill>
                            <a:schemeClr val="tx1"/>
                          </a:solidFill>
                          <a:effectLst/>
                          <a:latin typeface="+mn-ea"/>
                          <a:ea typeface="+mn-ea"/>
                        </a:rPr>
                        <a:t>Communication Instance Data</a:t>
                      </a:r>
                    </a:p>
                  </a:txBody>
                  <a:tcPr marL="36000" marR="36000" marT="36000" marB="3600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t"/>
                      <a:r>
                        <a:rPr lang="en-US" sz="1000" b="0" i="0" u="none" strike="noStrike" dirty="0">
                          <a:solidFill>
                            <a:schemeClr val="tx1"/>
                          </a:solidFill>
                          <a:effectLst/>
                          <a:latin typeface="+mn-ea"/>
                          <a:ea typeface="+mn-ea"/>
                        </a:rPr>
                        <a:t>Create instance data for each output sent with document ID</a:t>
                      </a:r>
                    </a:p>
                  </a:txBody>
                  <a:tcPr marL="36000" marR="36000" marT="36000" marB="3600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t"/>
                      <a:r>
                        <a:rPr lang="en-US" sz="1000" b="0" i="0" u="none" strike="noStrike" dirty="0">
                          <a:solidFill>
                            <a:schemeClr val="tx1"/>
                          </a:solidFill>
                          <a:effectLst/>
                          <a:latin typeface="+mn-ea"/>
                          <a:ea typeface="+mn-ea"/>
                        </a:rPr>
                        <a:t>Real-time</a:t>
                      </a:r>
                    </a:p>
                  </a:txBody>
                  <a:tcPr marL="36000" marR="36000" marT="36000" marB="3600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0">
                <a:tc>
                  <a:txBody>
                    <a:bodyPr/>
                    <a:lstStyle/>
                    <a:p>
                      <a:pPr algn="l" fontAlgn="t"/>
                      <a:r>
                        <a:rPr lang="en-US" sz="1000" b="0" i="0" u="none" strike="noStrike" dirty="0">
                          <a:solidFill>
                            <a:schemeClr val="tx1"/>
                          </a:solidFill>
                          <a:effectLst/>
                          <a:latin typeface="+mn-ea"/>
                          <a:ea typeface="+mn-ea"/>
                        </a:rPr>
                        <a:t>DB-10</a:t>
                      </a:r>
                    </a:p>
                  </a:txBody>
                  <a:tcPr marL="36000" marR="36000" marT="36000" marB="3600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t"/>
                      <a:r>
                        <a:rPr lang="en-US" sz="1000" b="0" i="0" u="none" strike="noStrike" dirty="0">
                          <a:solidFill>
                            <a:schemeClr val="tx1"/>
                          </a:solidFill>
                          <a:effectLst/>
                          <a:latin typeface="+mn-ea"/>
                          <a:ea typeface="+mn-ea"/>
                        </a:rPr>
                        <a:t>Record Payment</a:t>
                      </a:r>
                    </a:p>
                  </a:txBody>
                  <a:tcPr marL="36000" marR="36000" marT="36000" marB="3600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t"/>
                      <a:r>
                        <a:rPr lang="en-US" sz="1000" b="0" i="0" u="none" strike="noStrike" dirty="0" smtClean="0">
                          <a:solidFill>
                            <a:schemeClr val="tx1"/>
                          </a:solidFill>
                          <a:effectLst/>
                          <a:latin typeface="+mn-ea"/>
                          <a:ea typeface="+mn-ea"/>
                        </a:rPr>
                        <a:t>FINEOS</a:t>
                      </a:r>
                      <a:endParaRPr lang="en-US" sz="1000" b="0" i="0" u="none" strike="noStrike" dirty="0">
                        <a:solidFill>
                          <a:schemeClr val="tx1"/>
                        </a:solidFill>
                        <a:effectLst/>
                        <a:latin typeface="+mn-ea"/>
                        <a:ea typeface="+mn-ea"/>
                      </a:endParaRPr>
                    </a:p>
                  </a:txBody>
                  <a:tcPr marL="36000" marR="36000" marT="36000" marB="3600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t"/>
                      <a:r>
                        <a:rPr lang="en-US" sz="1000" b="0" i="0" u="none" strike="noStrike" dirty="0" smtClean="0">
                          <a:solidFill>
                            <a:schemeClr val="tx1"/>
                          </a:solidFill>
                          <a:effectLst/>
                          <a:latin typeface="+mn-ea"/>
                          <a:ea typeface="+mn-ea"/>
                        </a:rPr>
                        <a:t>Core DB</a:t>
                      </a:r>
                      <a:endParaRPr lang="en-US" sz="1000" b="0" i="0" u="none" strike="noStrike" dirty="0">
                        <a:solidFill>
                          <a:schemeClr val="tx1"/>
                        </a:solidFill>
                        <a:effectLst/>
                        <a:latin typeface="+mn-ea"/>
                        <a:ea typeface="+mn-ea"/>
                      </a:endParaRPr>
                    </a:p>
                  </a:txBody>
                  <a:tcPr marL="36000" marR="36000" marT="36000" marB="3600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t"/>
                      <a:r>
                        <a:rPr lang="en-US" sz="1000" b="0" i="0" u="none" strike="noStrike">
                          <a:solidFill>
                            <a:schemeClr val="tx1"/>
                          </a:solidFill>
                          <a:effectLst/>
                          <a:latin typeface="+mn-ea"/>
                          <a:ea typeface="+mn-ea"/>
                        </a:rPr>
                        <a:t>Payment Information</a:t>
                      </a:r>
                    </a:p>
                  </a:txBody>
                  <a:tcPr marL="36000" marR="36000" marT="36000" marB="3600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t"/>
                      <a:r>
                        <a:rPr lang="en-US" sz="1000" b="0" i="0" u="none" strike="noStrike" dirty="0">
                          <a:solidFill>
                            <a:schemeClr val="tx1"/>
                          </a:solidFill>
                          <a:effectLst/>
                          <a:latin typeface="+mn-ea"/>
                          <a:ea typeface="+mn-ea"/>
                        </a:rPr>
                        <a:t>Record payment information on </a:t>
                      </a:r>
                      <a:r>
                        <a:rPr lang="en-US" sz="1000" b="0" i="0" u="none" strike="noStrike" dirty="0" smtClean="0">
                          <a:solidFill>
                            <a:schemeClr val="tx1"/>
                          </a:solidFill>
                          <a:effectLst/>
                          <a:latin typeface="+mn-ea"/>
                          <a:ea typeface="+mn-ea"/>
                        </a:rPr>
                        <a:t>Core DB</a:t>
                      </a:r>
                    </a:p>
                    <a:p>
                      <a:pPr marL="92075" indent="-92075" algn="l" defTabSz="457200" rtl="0" eaLnBrk="1" fontAlgn="t" latinLnBrk="0" hangingPunct="1">
                        <a:buFont typeface="Arial" panose="020B0604020202020204" pitchFamily="34" charset="0"/>
                        <a:buChar char="•"/>
                      </a:pPr>
                      <a:r>
                        <a:rPr lang="en-US" sz="1000" b="0" i="0" u="none" strike="noStrike" kern="1200" dirty="0" smtClean="0">
                          <a:solidFill>
                            <a:schemeClr val="tx1"/>
                          </a:solidFill>
                          <a:effectLst/>
                          <a:latin typeface="+mn-ea"/>
                          <a:ea typeface="+mn-ea"/>
                          <a:cs typeface="+mn-cs"/>
                        </a:rPr>
                        <a:t>payment </a:t>
                      </a:r>
                      <a:r>
                        <a:rPr lang="en-US" sz="1000" b="0" i="0" u="none" strike="noStrike" kern="1200" dirty="0">
                          <a:solidFill>
                            <a:schemeClr val="tx1"/>
                          </a:solidFill>
                          <a:effectLst/>
                          <a:latin typeface="+mn-ea"/>
                          <a:ea typeface="+mn-ea"/>
                          <a:cs typeface="+mn-cs"/>
                        </a:rPr>
                        <a:t>info on claim participant(s) and their contact info </a:t>
                      </a:r>
                      <a:r>
                        <a:rPr lang="en-US" sz="1000" b="0" i="0" u="none" strike="noStrike" kern="1200" dirty="0" smtClean="0">
                          <a:solidFill>
                            <a:schemeClr val="tx1"/>
                          </a:solidFill>
                          <a:effectLst/>
                          <a:latin typeface="+mn-ea"/>
                          <a:ea typeface="+mn-ea"/>
                          <a:cs typeface="+mn-cs"/>
                        </a:rPr>
                        <a:t>(member, CP, panel, HR)</a:t>
                      </a:r>
                    </a:p>
                    <a:p>
                      <a:pPr marL="92075" indent="-92075" algn="l" defTabSz="457200" rtl="0" eaLnBrk="1" fontAlgn="t" latinLnBrk="0" hangingPunct="1">
                        <a:buFont typeface="Arial" panose="020B0604020202020204" pitchFamily="34" charset="0"/>
                        <a:buChar char="•"/>
                      </a:pPr>
                      <a:r>
                        <a:rPr lang="en-US" sz="1000" b="0" i="0" u="none" strike="noStrike" kern="1200" dirty="0" smtClean="0">
                          <a:solidFill>
                            <a:schemeClr val="tx1"/>
                          </a:solidFill>
                          <a:effectLst/>
                          <a:latin typeface="+mn-ea"/>
                          <a:ea typeface="+mn-ea"/>
                          <a:cs typeface="+mn-cs"/>
                        </a:rPr>
                        <a:t>payment </a:t>
                      </a:r>
                      <a:r>
                        <a:rPr lang="en-US" sz="1000" b="0" i="0" u="none" strike="noStrike" kern="1200" dirty="0">
                          <a:solidFill>
                            <a:schemeClr val="tx1"/>
                          </a:solidFill>
                          <a:effectLst/>
                          <a:latin typeface="+mn-ea"/>
                          <a:ea typeface="+mn-ea"/>
                          <a:cs typeface="+mn-cs"/>
                        </a:rPr>
                        <a:t>status </a:t>
                      </a:r>
                      <a:r>
                        <a:rPr lang="en-US" sz="1000" b="0" i="0" u="none" strike="noStrike" kern="1200" dirty="0" smtClean="0">
                          <a:solidFill>
                            <a:schemeClr val="tx1"/>
                          </a:solidFill>
                          <a:effectLst/>
                          <a:latin typeface="+mn-ea"/>
                          <a:ea typeface="+mn-ea"/>
                          <a:cs typeface="+mn-cs"/>
                        </a:rPr>
                        <a:t>information</a:t>
                      </a:r>
                    </a:p>
                    <a:p>
                      <a:pPr marL="92075" indent="-92075" algn="l" defTabSz="457200" rtl="0" eaLnBrk="1" fontAlgn="t" latinLnBrk="0" hangingPunct="1">
                        <a:buFont typeface="Arial" panose="020B0604020202020204" pitchFamily="34" charset="0"/>
                        <a:buChar char="•"/>
                      </a:pPr>
                      <a:r>
                        <a:rPr lang="en-US" sz="1000" b="0" i="0" u="none" strike="noStrike" kern="1200" dirty="0" smtClean="0">
                          <a:solidFill>
                            <a:schemeClr val="tx1"/>
                          </a:solidFill>
                          <a:effectLst/>
                          <a:latin typeface="+mn-ea"/>
                          <a:ea typeface="+mn-ea"/>
                          <a:cs typeface="+mn-cs"/>
                        </a:rPr>
                        <a:t>consignment </a:t>
                      </a:r>
                      <a:r>
                        <a:rPr lang="en-US" sz="1000" b="0" i="0" u="none" strike="noStrike" kern="1200" dirty="0">
                          <a:solidFill>
                            <a:schemeClr val="tx1"/>
                          </a:solidFill>
                          <a:effectLst/>
                          <a:latin typeface="+mn-ea"/>
                          <a:ea typeface="+mn-ea"/>
                          <a:cs typeface="+mn-cs"/>
                        </a:rPr>
                        <a:t>number</a:t>
                      </a:r>
                    </a:p>
                  </a:txBody>
                  <a:tcPr marL="36000" marR="36000" marT="36000" marB="3600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t"/>
                      <a:r>
                        <a:rPr lang="en-US" sz="1000" b="0" i="0" u="none" strike="noStrike">
                          <a:solidFill>
                            <a:schemeClr val="tx1"/>
                          </a:solidFill>
                          <a:effectLst/>
                          <a:latin typeface="+mn-ea"/>
                          <a:ea typeface="+mn-ea"/>
                        </a:rPr>
                        <a:t>Real-time</a:t>
                      </a:r>
                    </a:p>
                  </a:txBody>
                  <a:tcPr marL="36000" marR="36000" marT="36000" marB="3600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0">
                <a:tc>
                  <a:txBody>
                    <a:bodyPr/>
                    <a:lstStyle/>
                    <a:p>
                      <a:pPr algn="l" fontAlgn="t"/>
                      <a:r>
                        <a:rPr lang="en-US" sz="1000" b="0" i="0" u="none" strike="noStrike" dirty="0">
                          <a:solidFill>
                            <a:schemeClr val="tx1"/>
                          </a:solidFill>
                          <a:effectLst/>
                          <a:latin typeface="+mn-ea"/>
                          <a:ea typeface="+mn-ea"/>
                        </a:rPr>
                        <a:t>DB-11</a:t>
                      </a:r>
                    </a:p>
                  </a:txBody>
                  <a:tcPr marL="36000" marR="36000" marT="36000" marB="3600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t"/>
                      <a:r>
                        <a:rPr lang="en-US" sz="1000" b="0" i="0" u="none" strike="noStrike">
                          <a:solidFill>
                            <a:schemeClr val="tx1"/>
                          </a:solidFill>
                          <a:effectLst/>
                          <a:latin typeface="+mn-ea"/>
                          <a:ea typeface="+mn-ea"/>
                        </a:rPr>
                        <a:t>Record Interaction</a:t>
                      </a:r>
                    </a:p>
                  </a:txBody>
                  <a:tcPr marL="36000" marR="36000" marT="36000" marB="3600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t"/>
                      <a:r>
                        <a:rPr lang="en-US" sz="1000" b="0" i="0" u="none" strike="noStrike" dirty="0" smtClean="0">
                          <a:solidFill>
                            <a:schemeClr val="tx1"/>
                          </a:solidFill>
                          <a:effectLst/>
                          <a:latin typeface="+mn-ea"/>
                          <a:ea typeface="+mn-ea"/>
                        </a:rPr>
                        <a:t>FINEOS</a:t>
                      </a:r>
                      <a:endParaRPr lang="en-US" sz="1000" b="0" i="0" u="none" strike="noStrike" dirty="0">
                        <a:solidFill>
                          <a:schemeClr val="tx1"/>
                        </a:solidFill>
                        <a:effectLst/>
                        <a:latin typeface="+mn-ea"/>
                        <a:ea typeface="+mn-ea"/>
                      </a:endParaRPr>
                    </a:p>
                  </a:txBody>
                  <a:tcPr marL="36000" marR="36000" marT="36000" marB="3600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t"/>
                      <a:r>
                        <a:rPr lang="en-US" sz="1000" b="0" i="0" u="none" strike="noStrike" dirty="0" smtClean="0">
                          <a:solidFill>
                            <a:schemeClr val="tx1"/>
                          </a:solidFill>
                          <a:effectLst/>
                          <a:latin typeface="+mn-ea"/>
                          <a:ea typeface="+mn-ea"/>
                        </a:rPr>
                        <a:t>Core DB</a:t>
                      </a:r>
                      <a:endParaRPr lang="en-US" sz="1000" b="0" i="0" u="none" strike="noStrike" dirty="0">
                        <a:solidFill>
                          <a:schemeClr val="tx1"/>
                        </a:solidFill>
                        <a:effectLst/>
                        <a:latin typeface="+mn-ea"/>
                        <a:ea typeface="+mn-ea"/>
                      </a:endParaRPr>
                    </a:p>
                  </a:txBody>
                  <a:tcPr marL="36000" marR="36000" marT="36000" marB="3600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t"/>
                      <a:r>
                        <a:rPr lang="en-US" sz="1000" b="0" i="0" u="none" strike="noStrike">
                          <a:solidFill>
                            <a:schemeClr val="tx1"/>
                          </a:solidFill>
                          <a:effectLst/>
                          <a:latin typeface="+mn-ea"/>
                          <a:ea typeface="+mn-ea"/>
                        </a:rPr>
                        <a:t>Customer Interaction Instance Data</a:t>
                      </a:r>
                    </a:p>
                  </a:txBody>
                  <a:tcPr marL="36000" marR="36000" marT="36000" marB="3600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t"/>
                      <a:r>
                        <a:rPr lang="en-US" sz="1000" b="0" i="0" u="none" strike="noStrike" dirty="0">
                          <a:solidFill>
                            <a:schemeClr val="tx1"/>
                          </a:solidFill>
                          <a:effectLst/>
                          <a:latin typeface="+mn-ea"/>
                          <a:ea typeface="+mn-ea"/>
                        </a:rPr>
                        <a:t>Create customer interaction instance data in </a:t>
                      </a:r>
                      <a:r>
                        <a:rPr lang="en-US" sz="1000" b="0" i="0" u="none" strike="noStrike" dirty="0" smtClean="0">
                          <a:solidFill>
                            <a:schemeClr val="tx1"/>
                          </a:solidFill>
                          <a:effectLst/>
                          <a:latin typeface="+mn-ea"/>
                          <a:ea typeface="+mn-ea"/>
                        </a:rPr>
                        <a:t>Core DB</a:t>
                      </a:r>
                      <a:endParaRPr lang="en-US" sz="1000" b="0" i="0" u="none" strike="noStrike" dirty="0">
                        <a:solidFill>
                          <a:schemeClr val="tx1"/>
                        </a:solidFill>
                        <a:effectLst/>
                        <a:latin typeface="+mn-ea"/>
                        <a:ea typeface="+mn-ea"/>
                      </a:endParaRPr>
                    </a:p>
                  </a:txBody>
                  <a:tcPr marL="36000" marR="36000" marT="36000" marB="3600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t"/>
                      <a:r>
                        <a:rPr lang="en-US" sz="1000" b="0" i="0" u="none" strike="noStrike" dirty="0">
                          <a:solidFill>
                            <a:schemeClr val="tx1"/>
                          </a:solidFill>
                          <a:effectLst/>
                          <a:latin typeface="+mn-ea"/>
                          <a:ea typeface="+mn-ea"/>
                        </a:rPr>
                        <a:t>Real-time</a:t>
                      </a:r>
                    </a:p>
                  </a:txBody>
                  <a:tcPr marL="36000" marR="36000" marT="36000" marB="3600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0">
                <a:tc>
                  <a:txBody>
                    <a:bodyPr/>
                    <a:lstStyle/>
                    <a:p>
                      <a:pPr algn="l" fontAlgn="t"/>
                      <a:r>
                        <a:rPr lang="en-US" sz="1000" b="0" i="0" u="none" strike="noStrike">
                          <a:solidFill>
                            <a:schemeClr val="tx1"/>
                          </a:solidFill>
                          <a:effectLst/>
                          <a:latin typeface="+mn-ea"/>
                          <a:ea typeface="+mn-ea"/>
                        </a:rPr>
                        <a:t>DB-12</a:t>
                      </a:r>
                    </a:p>
                  </a:txBody>
                  <a:tcPr marL="36000" marR="36000" marT="36000" marB="3600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t"/>
                      <a:r>
                        <a:rPr lang="en-US" sz="1000" b="0" i="0" u="none" strike="noStrike">
                          <a:solidFill>
                            <a:schemeClr val="tx1"/>
                          </a:solidFill>
                          <a:effectLst/>
                          <a:latin typeface="+mn-ea"/>
                          <a:ea typeface="+mn-ea"/>
                        </a:rPr>
                        <a:t>Record Customer</a:t>
                      </a:r>
                    </a:p>
                  </a:txBody>
                  <a:tcPr marL="36000" marR="36000" marT="36000" marB="3600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t"/>
                      <a:r>
                        <a:rPr lang="en-US" sz="1000" b="0" i="0" u="none" strike="noStrike" dirty="0" smtClean="0">
                          <a:solidFill>
                            <a:schemeClr val="tx1"/>
                          </a:solidFill>
                          <a:effectLst/>
                          <a:latin typeface="+mn-ea"/>
                          <a:ea typeface="+mn-ea"/>
                        </a:rPr>
                        <a:t>FINEOS</a:t>
                      </a:r>
                      <a:endParaRPr lang="en-US" sz="1000" b="0" i="0" u="none" strike="noStrike" dirty="0">
                        <a:solidFill>
                          <a:schemeClr val="tx1"/>
                        </a:solidFill>
                        <a:effectLst/>
                        <a:latin typeface="+mn-ea"/>
                        <a:ea typeface="+mn-ea"/>
                      </a:endParaRPr>
                    </a:p>
                  </a:txBody>
                  <a:tcPr marL="36000" marR="36000" marT="36000" marB="3600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t"/>
                      <a:r>
                        <a:rPr lang="en-US" sz="1000" b="0" i="0" u="none" strike="noStrike" dirty="0" smtClean="0">
                          <a:solidFill>
                            <a:schemeClr val="tx1"/>
                          </a:solidFill>
                          <a:effectLst/>
                          <a:latin typeface="+mn-ea"/>
                          <a:ea typeface="+mn-ea"/>
                        </a:rPr>
                        <a:t>Core DB</a:t>
                      </a:r>
                      <a:endParaRPr lang="en-US" sz="1000" b="0" i="0" u="none" strike="noStrike" dirty="0">
                        <a:solidFill>
                          <a:schemeClr val="tx1"/>
                        </a:solidFill>
                        <a:effectLst/>
                        <a:latin typeface="+mn-ea"/>
                        <a:ea typeface="+mn-ea"/>
                      </a:endParaRPr>
                    </a:p>
                  </a:txBody>
                  <a:tcPr marL="36000" marR="36000" marT="36000" marB="3600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t"/>
                      <a:r>
                        <a:rPr lang="en-US" sz="1000" b="0" i="0" u="none" strike="noStrike">
                          <a:solidFill>
                            <a:schemeClr val="tx1"/>
                          </a:solidFill>
                          <a:effectLst/>
                          <a:latin typeface="+mn-ea"/>
                          <a:ea typeface="+mn-ea"/>
                        </a:rPr>
                        <a:t>Customer Data</a:t>
                      </a:r>
                    </a:p>
                  </a:txBody>
                  <a:tcPr marL="36000" marR="36000" marT="36000" marB="3600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t"/>
                      <a:r>
                        <a:rPr lang="en-US" sz="1000" b="0" i="0" u="none" strike="noStrike" dirty="0">
                          <a:solidFill>
                            <a:schemeClr val="tx1"/>
                          </a:solidFill>
                          <a:effectLst/>
                          <a:latin typeface="+mn-ea"/>
                          <a:ea typeface="+mn-ea"/>
                        </a:rPr>
                        <a:t>Record new member under group policy upon new claim, the member is created as an individual customer to </a:t>
                      </a:r>
                      <a:r>
                        <a:rPr lang="en-US" sz="1000" b="0" i="0" u="none" strike="noStrike" dirty="0" smtClean="0">
                          <a:solidFill>
                            <a:schemeClr val="tx1"/>
                          </a:solidFill>
                          <a:effectLst/>
                          <a:latin typeface="+mn-ea"/>
                          <a:ea typeface="+mn-ea"/>
                        </a:rPr>
                        <a:t>Core DB</a:t>
                      </a:r>
                      <a:endParaRPr lang="en-US" sz="1000" b="0" i="0" u="none" strike="noStrike" dirty="0">
                        <a:solidFill>
                          <a:schemeClr val="tx1"/>
                        </a:solidFill>
                        <a:effectLst/>
                        <a:latin typeface="+mn-ea"/>
                        <a:ea typeface="+mn-ea"/>
                      </a:endParaRPr>
                    </a:p>
                  </a:txBody>
                  <a:tcPr marL="36000" marR="36000" marT="36000" marB="3600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t"/>
                      <a:r>
                        <a:rPr lang="en-US" altLang="ko-KR" sz="1000" b="0" i="0" u="none" strike="noStrike" dirty="0" smtClean="0">
                          <a:solidFill>
                            <a:schemeClr val="tx1"/>
                          </a:solidFill>
                          <a:effectLst/>
                          <a:latin typeface="+mn-ea"/>
                          <a:ea typeface="+mn-ea"/>
                        </a:rPr>
                        <a:t>Real-time</a:t>
                      </a:r>
                      <a:endParaRPr lang="en-US" altLang="ko-KR" sz="1000" b="0" i="0" u="none" strike="noStrike" dirty="0">
                        <a:solidFill>
                          <a:schemeClr val="tx1"/>
                        </a:solidFill>
                        <a:effectLst/>
                        <a:latin typeface="+mn-ea"/>
                        <a:ea typeface="+mn-ea"/>
                      </a:endParaRPr>
                    </a:p>
                  </a:txBody>
                  <a:tcPr marL="36000" marR="36000" marT="36000" marB="3600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0">
                <a:tc>
                  <a:txBody>
                    <a:bodyPr/>
                    <a:lstStyle/>
                    <a:p>
                      <a:pPr algn="l" fontAlgn="t"/>
                      <a:r>
                        <a:rPr lang="en-US" sz="1000" b="0" i="0" u="none" strike="noStrike" dirty="0">
                          <a:solidFill>
                            <a:schemeClr val="tx1"/>
                          </a:solidFill>
                          <a:effectLst/>
                          <a:latin typeface="+mn-ea"/>
                          <a:ea typeface="+mn-ea"/>
                        </a:rPr>
                        <a:t>FE-01</a:t>
                      </a:r>
                    </a:p>
                  </a:txBody>
                  <a:tcPr marL="36000" marR="36000" marT="36000" marB="3600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t"/>
                      <a:r>
                        <a:rPr lang="en-US" sz="1000" b="0" i="0" u="none" strike="noStrike">
                          <a:solidFill>
                            <a:schemeClr val="tx1"/>
                          </a:solidFill>
                          <a:effectLst/>
                          <a:latin typeface="+mn-ea"/>
                          <a:ea typeface="+mn-ea"/>
                        </a:rPr>
                        <a:t>Request Pre-Approval</a:t>
                      </a:r>
                    </a:p>
                  </a:txBody>
                  <a:tcPr marL="36000" marR="36000" marT="36000" marB="3600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t"/>
                      <a:r>
                        <a:rPr lang="en-US" sz="1000" b="0" i="0" u="none" strike="noStrike">
                          <a:solidFill>
                            <a:schemeClr val="tx1"/>
                          </a:solidFill>
                          <a:effectLst/>
                          <a:latin typeface="+mn-ea"/>
                          <a:ea typeface="+mn-ea"/>
                        </a:rPr>
                        <a:t>Portal / eFax</a:t>
                      </a:r>
                    </a:p>
                  </a:txBody>
                  <a:tcPr marL="36000" marR="36000" marT="36000" marB="3600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t"/>
                      <a:r>
                        <a:rPr lang="en-US" sz="1000" b="0" i="0" u="none" strike="noStrike" dirty="0" smtClean="0">
                          <a:solidFill>
                            <a:schemeClr val="tx1"/>
                          </a:solidFill>
                          <a:effectLst/>
                          <a:latin typeface="+mn-ea"/>
                          <a:ea typeface="+mn-ea"/>
                        </a:rPr>
                        <a:t>FINEOS</a:t>
                      </a:r>
                      <a:endParaRPr lang="en-US" sz="1000" b="0" i="0" u="none" strike="noStrike" dirty="0">
                        <a:solidFill>
                          <a:schemeClr val="tx1"/>
                        </a:solidFill>
                        <a:effectLst/>
                        <a:latin typeface="+mn-ea"/>
                        <a:ea typeface="+mn-ea"/>
                      </a:endParaRPr>
                    </a:p>
                  </a:txBody>
                  <a:tcPr marL="36000" marR="36000" marT="36000" marB="3600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t"/>
                      <a:r>
                        <a:rPr lang="en-US" sz="1000" b="0" i="0" u="none" strike="noStrike">
                          <a:solidFill>
                            <a:schemeClr val="tx1"/>
                          </a:solidFill>
                          <a:effectLst/>
                          <a:latin typeface="+mn-ea"/>
                          <a:ea typeface="+mn-ea"/>
                        </a:rPr>
                        <a:t>Pre-Approval Registration</a:t>
                      </a:r>
                    </a:p>
                  </a:txBody>
                  <a:tcPr marL="36000" marR="36000" marT="36000" marB="3600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t"/>
                      <a:r>
                        <a:rPr lang="en-US" sz="1000" b="0" i="0" u="none" strike="noStrike" dirty="0">
                          <a:solidFill>
                            <a:schemeClr val="tx1"/>
                          </a:solidFill>
                          <a:effectLst/>
                          <a:latin typeface="+mn-ea"/>
                          <a:ea typeface="+mn-ea"/>
                        </a:rPr>
                        <a:t>Capture pre-approval data from portal / eFax to ensure sufficient information is provided to open the pre-approval case in </a:t>
                      </a:r>
                      <a:r>
                        <a:rPr lang="en-US" sz="1000" b="0" i="0" u="none" strike="noStrike" dirty="0" smtClean="0">
                          <a:solidFill>
                            <a:schemeClr val="tx1"/>
                          </a:solidFill>
                          <a:effectLst/>
                          <a:latin typeface="+mn-ea"/>
                          <a:ea typeface="+mn-ea"/>
                        </a:rPr>
                        <a:t>FINEOS</a:t>
                      </a:r>
                      <a:endParaRPr lang="en-US" sz="1000" b="0" i="0" u="none" strike="noStrike" dirty="0">
                        <a:solidFill>
                          <a:schemeClr val="tx1"/>
                        </a:solidFill>
                        <a:effectLst/>
                        <a:latin typeface="+mn-ea"/>
                        <a:ea typeface="+mn-ea"/>
                      </a:endParaRPr>
                    </a:p>
                  </a:txBody>
                  <a:tcPr marL="36000" marR="36000" marT="36000" marB="3600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t"/>
                      <a:r>
                        <a:rPr lang="en-US" sz="1000" b="0" i="0" u="none" strike="noStrike">
                          <a:solidFill>
                            <a:schemeClr val="tx1"/>
                          </a:solidFill>
                          <a:effectLst/>
                          <a:latin typeface="+mn-ea"/>
                          <a:ea typeface="+mn-ea"/>
                        </a:rPr>
                        <a:t>Real-time</a:t>
                      </a:r>
                    </a:p>
                  </a:txBody>
                  <a:tcPr marL="36000" marR="36000" marT="36000" marB="3600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0">
                <a:tc>
                  <a:txBody>
                    <a:bodyPr/>
                    <a:lstStyle/>
                    <a:p>
                      <a:pPr algn="l" fontAlgn="t"/>
                      <a:r>
                        <a:rPr lang="en-US" sz="1000" b="0" i="0" u="none" strike="noStrike">
                          <a:solidFill>
                            <a:schemeClr val="tx1"/>
                          </a:solidFill>
                          <a:effectLst/>
                          <a:latin typeface="+mn-ea"/>
                          <a:ea typeface="+mn-ea"/>
                        </a:rPr>
                        <a:t>FE-02</a:t>
                      </a:r>
                    </a:p>
                  </a:txBody>
                  <a:tcPr marL="36000" marR="36000" marT="36000" marB="3600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t"/>
                      <a:r>
                        <a:rPr lang="en-US" sz="1000" b="0" i="0" u="none" strike="noStrike">
                          <a:solidFill>
                            <a:schemeClr val="tx1"/>
                          </a:solidFill>
                          <a:effectLst/>
                          <a:latin typeface="+mn-ea"/>
                          <a:ea typeface="+mn-ea"/>
                        </a:rPr>
                        <a:t>Request Claim</a:t>
                      </a:r>
                    </a:p>
                  </a:txBody>
                  <a:tcPr marL="36000" marR="36000" marT="36000" marB="3600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t"/>
                      <a:r>
                        <a:rPr lang="en-US" sz="1000" b="0" i="0" u="none" strike="noStrike">
                          <a:solidFill>
                            <a:schemeClr val="tx1"/>
                          </a:solidFill>
                          <a:effectLst/>
                          <a:latin typeface="+mn-ea"/>
                          <a:ea typeface="+mn-ea"/>
                        </a:rPr>
                        <a:t>Portal / eFax</a:t>
                      </a:r>
                    </a:p>
                  </a:txBody>
                  <a:tcPr marL="36000" marR="36000" marT="36000" marB="3600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t"/>
                      <a:r>
                        <a:rPr lang="en-US" sz="1000" b="0" i="0" u="none" strike="noStrike" dirty="0" smtClean="0">
                          <a:solidFill>
                            <a:schemeClr val="tx1"/>
                          </a:solidFill>
                          <a:effectLst/>
                          <a:latin typeface="+mn-ea"/>
                          <a:ea typeface="+mn-ea"/>
                        </a:rPr>
                        <a:t>FINEOS</a:t>
                      </a:r>
                      <a:endParaRPr lang="en-US" sz="1000" b="0" i="0" u="none" strike="noStrike" dirty="0">
                        <a:solidFill>
                          <a:schemeClr val="tx1"/>
                        </a:solidFill>
                        <a:effectLst/>
                        <a:latin typeface="+mn-ea"/>
                        <a:ea typeface="+mn-ea"/>
                      </a:endParaRPr>
                    </a:p>
                  </a:txBody>
                  <a:tcPr marL="36000" marR="36000" marT="36000" marB="3600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t"/>
                      <a:r>
                        <a:rPr lang="en-US" sz="1000" b="0" i="0" u="none" strike="noStrike">
                          <a:solidFill>
                            <a:schemeClr val="tx1"/>
                          </a:solidFill>
                          <a:effectLst/>
                          <a:latin typeface="+mn-ea"/>
                          <a:ea typeface="+mn-ea"/>
                        </a:rPr>
                        <a:t>Claim Registration</a:t>
                      </a:r>
                    </a:p>
                  </a:txBody>
                  <a:tcPr marL="36000" marR="36000" marT="36000" marB="3600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t"/>
                      <a:r>
                        <a:rPr lang="en-US" sz="1000" b="0" i="0" u="none" strike="noStrike" dirty="0">
                          <a:solidFill>
                            <a:schemeClr val="tx1"/>
                          </a:solidFill>
                          <a:effectLst/>
                          <a:latin typeface="+mn-ea"/>
                          <a:ea typeface="+mn-ea"/>
                        </a:rPr>
                        <a:t>Capture claim data from portal / eFax to ensure sufficient information is provided to open the claim case in </a:t>
                      </a:r>
                      <a:r>
                        <a:rPr lang="en-US" sz="1000" b="0" i="0" u="none" strike="noStrike" dirty="0" smtClean="0">
                          <a:solidFill>
                            <a:schemeClr val="tx1"/>
                          </a:solidFill>
                          <a:effectLst/>
                          <a:latin typeface="+mn-ea"/>
                          <a:ea typeface="+mn-ea"/>
                        </a:rPr>
                        <a:t>FINEOS</a:t>
                      </a:r>
                      <a:endParaRPr lang="en-US" sz="1000" b="0" i="0" u="none" strike="noStrike" dirty="0">
                        <a:solidFill>
                          <a:schemeClr val="tx1"/>
                        </a:solidFill>
                        <a:effectLst/>
                        <a:latin typeface="+mn-ea"/>
                        <a:ea typeface="+mn-ea"/>
                      </a:endParaRPr>
                    </a:p>
                  </a:txBody>
                  <a:tcPr marL="36000" marR="36000" marT="36000" marB="3600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t"/>
                      <a:r>
                        <a:rPr lang="en-US" sz="1000" b="0" i="0" u="none" strike="noStrike">
                          <a:solidFill>
                            <a:schemeClr val="tx1"/>
                          </a:solidFill>
                          <a:effectLst/>
                          <a:latin typeface="+mn-ea"/>
                          <a:ea typeface="+mn-ea"/>
                        </a:rPr>
                        <a:t>Real-time</a:t>
                      </a:r>
                    </a:p>
                  </a:txBody>
                  <a:tcPr marL="36000" marR="36000" marT="36000" marB="3600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0">
                <a:tc>
                  <a:txBody>
                    <a:bodyPr/>
                    <a:lstStyle/>
                    <a:p>
                      <a:pPr algn="l" fontAlgn="t"/>
                      <a:r>
                        <a:rPr lang="en-US" sz="1000" b="0" i="0" u="none" strike="noStrike">
                          <a:solidFill>
                            <a:schemeClr val="tx1"/>
                          </a:solidFill>
                          <a:effectLst/>
                          <a:latin typeface="+mn-ea"/>
                          <a:ea typeface="+mn-ea"/>
                        </a:rPr>
                        <a:t>FE-03</a:t>
                      </a:r>
                    </a:p>
                  </a:txBody>
                  <a:tcPr marL="36000" marR="36000" marT="36000" marB="3600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t"/>
                      <a:r>
                        <a:rPr lang="en-US" sz="1000" b="0" i="0" u="none" strike="noStrike">
                          <a:solidFill>
                            <a:schemeClr val="tx1"/>
                          </a:solidFill>
                          <a:effectLst/>
                          <a:latin typeface="+mn-ea"/>
                          <a:ea typeface="+mn-ea"/>
                        </a:rPr>
                        <a:t>Retrieve Interaction</a:t>
                      </a:r>
                    </a:p>
                  </a:txBody>
                  <a:tcPr marL="36000" marR="36000" marT="36000" marB="3600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t"/>
                      <a:r>
                        <a:rPr lang="en-US" sz="1000" b="0" i="0" u="none" strike="noStrike">
                          <a:solidFill>
                            <a:schemeClr val="tx1"/>
                          </a:solidFill>
                          <a:effectLst/>
                          <a:latin typeface="+mn-ea"/>
                          <a:ea typeface="+mn-ea"/>
                        </a:rPr>
                        <a:t>Portal / Mobile</a:t>
                      </a:r>
                    </a:p>
                  </a:txBody>
                  <a:tcPr marL="36000" marR="36000" marT="36000" marB="3600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t"/>
                      <a:r>
                        <a:rPr lang="en-US" sz="1000" b="0" i="0" u="none" strike="noStrike" dirty="0" smtClean="0">
                          <a:solidFill>
                            <a:schemeClr val="tx1"/>
                          </a:solidFill>
                          <a:effectLst/>
                          <a:latin typeface="+mn-ea"/>
                          <a:ea typeface="+mn-ea"/>
                        </a:rPr>
                        <a:t>Core DB</a:t>
                      </a:r>
                      <a:endParaRPr lang="en-US" sz="1000" b="0" i="0" u="none" strike="noStrike" dirty="0">
                        <a:solidFill>
                          <a:schemeClr val="tx1"/>
                        </a:solidFill>
                        <a:effectLst/>
                        <a:latin typeface="+mn-ea"/>
                        <a:ea typeface="+mn-ea"/>
                      </a:endParaRPr>
                    </a:p>
                  </a:txBody>
                  <a:tcPr marL="36000" marR="36000" marT="36000" marB="3600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t"/>
                      <a:r>
                        <a:rPr lang="en-US" sz="1000" b="0" i="0" u="none" strike="noStrike">
                          <a:solidFill>
                            <a:schemeClr val="tx1"/>
                          </a:solidFill>
                          <a:effectLst/>
                          <a:latin typeface="+mn-ea"/>
                          <a:ea typeface="+mn-ea"/>
                        </a:rPr>
                        <a:t>Customer Interaction Instance Data</a:t>
                      </a:r>
                    </a:p>
                  </a:txBody>
                  <a:tcPr marL="36000" marR="36000" marT="36000" marB="3600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t"/>
                      <a:r>
                        <a:rPr lang="en-US" sz="1000" b="0" i="0" u="none" strike="noStrike" dirty="0">
                          <a:solidFill>
                            <a:schemeClr val="tx1"/>
                          </a:solidFill>
                          <a:effectLst/>
                          <a:latin typeface="+mn-ea"/>
                          <a:ea typeface="+mn-ea"/>
                        </a:rPr>
                        <a:t>Retrieve customer interaction instances from 360 upon request by customer</a:t>
                      </a:r>
                    </a:p>
                  </a:txBody>
                  <a:tcPr marL="36000" marR="36000" marT="36000" marB="3600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t"/>
                      <a:r>
                        <a:rPr lang="en-US" sz="1000" b="0" i="0" u="none" strike="noStrike">
                          <a:solidFill>
                            <a:schemeClr val="tx1"/>
                          </a:solidFill>
                          <a:effectLst/>
                          <a:latin typeface="+mn-ea"/>
                          <a:ea typeface="+mn-ea"/>
                        </a:rPr>
                        <a:t>Real-time</a:t>
                      </a:r>
                    </a:p>
                  </a:txBody>
                  <a:tcPr marL="36000" marR="36000" marT="36000" marB="3600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0">
                <a:tc>
                  <a:txBody>
                    <a:bodyPr/>
                    <a:lstStyle/>
                    <a:p>
                      <a:pPr algn="l" fontAlgn="t"/>
                      <a:r>
                        <a:rPr lang="en-US" sz="1000" b="0" i="0" u="none" strike="noStrike">
                          <a:solidFill>
                            <a:schemeClr val="tx1"/>
                          </a:solidFill>
                          <a:effectLst/>
                          <a:latin typeface="+mn-ea"/>
                          <a:ea typeface="+mn-ea"/>
                        </a:rPr>
                        <a:t>FE-04</a:t>
                      </a:r>
                    </a:p>
                  </a:txBody>
                  <a:tcPr marL="36000" marR="36000" marT="36000" marB="3600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t"/>
                      <a:r>
                        <a:rPr lang="en-US" sz="1000" b="0" i="0" u="none" strike="noStrike">
                          <a:solidFill>
                            <a:schemeClr val="tx1"/>
                          </a:solidFill>
                          <a:effectLst/>
                          <a:latin typeface="+mn-ea"/>
                          <a:ea typeface="+mn-ea"/>
                        </a:rPr>
                        <a:t>Retrieve Pre-Approval</a:t>
                      </a:r>
                    </a:p>
                  </a:txBody>
                  <a:tcPr marL="36000" marR="36000" marT="36000" marB="3600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t"/>
                      <a:r>
                        <a:rPr lang="en-US" sz="1000" b="0" i="0" u="none" strike="noStrike">
                          <a:solidFill>
                            <a:schemeClr val="tx1"/>
                          </a:solidFill>
                          <a:effectLst/>
                          <a:latin typeface="+mn-ea"/>
                          <a:ea typeface="+mn-ea"/>
                        </a:rPr>
                        <a:t>Portal / Mobile</a:t>
                      </a:r>
                    </a:p>
                  </a:txBody>
                  <a:tcPr marL="36000" marR="36000" marT="36000" marB="3600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t"/>
                      <a:r>
                        <a:rPr lang="en-US" sz="1000" b="0" i="0" u="none" strike="noStrike" dirty="0" smtClean="0">
                          <a:solidFill>
                            <a:schemeClr val="tx1"/>
                          </a:solidFill>
                          <a:effectLst/>
                          <a:latin typeface="+mn-ea"/>
                          <a:ea typeface="+mn-ea"/>
                        </a:rPr>
                        <a:t>Core DB</a:t>
                      </a:r>
                      <a:endParaRPr lang="en-US" sz="1000" b="0" i="0" u="none" strike="noStrike" dirty="0">
                        <a:solidFill>
                          <a:schemeClr val="tx1"/>
                        </a:solidFill>
                        <a:effectLst/>
                        <a:latin typeface="+mn-ea"/>
                        <a:ea typeface="+mn-ea"/>
                      </a:endParaRPr>
                    </a:p>
                  </a:txBody>
                  <a:tcPr marL="36000" marR="36000" marT="36000" marB="3600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t"/>
                      <a:r>
                        <a:rPr lang="en-US" sz="1000" b="0" i="0" u="none" strike="noStrike">
                          <a:solidFill>
                            <a:schemeClr val="tx1"/>
                          </a:solidFill>
                          <a:effectLst/>
                          <a:latin typeface="+mn-ea"/>
                          <a:ea typeface="+mn-ea"/>
                        </a:rPr>
                        <a:t>Pre-Approval Data</a:t>
                      </a:r>
                    </a:p>
                  </a:txBody>
                  <a:tcPr marL="36000" marR="36000" marT="36000" marB="3600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t"/>
                      <a:r>
                        <a:rPr lang="en-US" sz="1000" b="0" i="0" u="none" strike="noStrike" dirty="0">
                          <a:solidFill>
                            <a:schemeClr val="tx1"/>
                          </a:solidFill>
                          <a:effectLst/>
                          <a:latin typeface="+mn-ea"/>
                          <a:ea typeface="+mn-ea"/>
                        </a:rPr>
                        <a:t>Retrieve pre-approval data from 360 upon request by customer</a:t>
                      </a:r>
                    </a:p>
                  </a:txBody>
                  <a:tcPr marL="36000" marR="36000" marT="36000" marB="3600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t"/>
                      <a:r>
                        <a:rPr lang="en-US" sz="1000" b="0" i="0" u="none" strike="noStrike">
                          <a:solidFill>
                            <a:schemeClr val="tx1"/>
                          </a:solidFill>
                          <a:effectLst/>
                          <a:latin typeface="+mn-ea"/>
                          <a:ea typeface="+mn-ea"/>
                        </a:rPr>
                        <a:t>Real-time</a:t>
                      </a:r>
                    </a:p>
                  </a:txBody>
                  <a:tcPr marL="36000" marR="36000" marT="36000" marB="3600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0">
                <a:tc>
                  <a:txBody>
                    <a:bodyPr/>
                    <a:lstStyle/>
                    <a:p>
                      <a:pPr algn="l" fontAlgn="t"/>
                      <a:r>
                        <a:rPr lang="en-US" sz="1000" b="0" i="0" u="none" strike="noStrike" dirty="0">
                          <a:solidFill>
                            <a:schemeClr val="tx1"/>
                          </a:solidFill>
                          <a:effectLst/>
                          <a:latin typeface="+mn-ea"/>
                          <a:ea typeface="+mn-ea"/>
                        </a:rPr>
                        <a:t>FE-05</a:t>
                      </a:r>
                    </a:p>
                  </a:txBody>
                  <a:tcPr marL="36000" marR="36000" marT="36000" marB="3600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t"/>
                      <a:r>
                        <a:rPr lang="en-US" sz="1000" b="0" i="0" u="none" strike="noStrike">
                          <a:solidFill>
                            <a:schemeClr val="tx1"/>
                          </a:solidFill>
                          <a:effectLst/>
                          <a:latin typeface="+mn-ea"/>
                          <a:ea typeface="+mn-ea"/>
                        </a:rPr>
                        <a:t>Retrieve Claim</a:t>
                      </a:r>
                    </a:p>
                  </a:txBody>
                  <a:tcPr marL="36000" marR="36000" marT="36000" marB="3600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t"/>
                      <a:r>
                        <a:rPr lang="en-US" sz="1000" b="0" i="0" u="none" strike="noStrike">
                          <a:solidFill>
                            <a:schemeClr val="tx1"/>
                          </a:solidFill>
                          <a:effectLst/>
                          <a:latin typeface="+mn-ea"/>
                          <a:ea typeface="+mn-ea"/>
                        </a:rPr>
                        <a:t>Portal / Mobile</a:t>
                      </a:r>
                    </a:p>
                  </a:txBody>
                  <a:tcPr marL="36000" marR="36000" marT="36000" marB="3600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t"/>
                      <a:r>
                        <a:rPr lang="en-US" sz="1000" b="0" i="0" u="none" strike="noStrike" dirty="0" smtClean="0">
                          <a:solidFill>
                            <a:schemeClr val="tx1"/>
                          </a:solidFill>
                          <a:effectLst/>
                          <a:latin typeface="+mn-ea"/>
                          <a:ea typeface="+mn-ea"/>
                        </a:rPr>
                        <a:t>Core DB</a:t>
                      </a:r>
                      <a:endParaRPr lang="en-US" sz="1000" b="0" i="0" u="none" strike="noStrike" dirty="0">
                        <a:solidFill>
                          <a:schemeClr val="tx1"/>
                        </a:solidFill>
                        <a:effectLst/>
                        <a:latin typeface="+mn-ea"/>
                        <a:ea typeface="+mn-ea"/>
                      </a:endParaRPr>
                    </a:p>
                  </a:txBody>
                  <a:tcPr marL="36000" marR="36000" marT="36000" marB="3600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t"/>
                      <a:r>
                        <a:rPr lang="en-US" sz="1000" b="0" i="0" u="none" strike="noStrike">
                          <a:solidFill>
                            <a:schemeClr val="tx1"/>
                          </a:solidFill>
                          <a:effectLst/>
                          <a:latin typeface="+mn-ea"/>
                          <a:ea typeface="+mn-ea"/>
                        </a:rPr>
                        <a:t>Claim Data</a:t>
                      </a:r>
                    </a:p>
                  </a:txBody>
                  <a:tcPr marL="36000" marR="36000" marT="36000" marB="3600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t"/>
                      <a:r>
                        <a:rPr lang="en-US" sz="1000" b="0" i="0" u="none" strike="noStrike" dirty="0">
                          <a:solidFill>
                            <a:schemeClr val="tx1"/>
                          </a:solidFill>
                          <a:effectLst/>
                          <a:latin typeface="+mn-ea"/>
                          <a:ea typeface="+mn-ea"/>
                        </a:rPr>
                        <a:t>Retrieve claims data from 360 upon request by customer</a:t>
                      </a:r>
                    </a:p>
                  </a:txBody>
                  <a:tcPr marL="36000" marR="36000" marT="36000" marB="3600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t"/>
                      <a:r>
                        <a:rPr lang="en-US" sz="1000" b="0" i="0" u="none" strike="noStrike" dirty="0">
                          <a:solidFill>
                            <a:schemeClr val="tx1"/>
                          </a:solidFill>
                          <a:effectLst/>
                          <a:latin typeface="+mn-ea"/>
                          <a:ea typeface="+mn-ea"/>
                        </a:rPr>
                        <a:t>Real-time</a:t>
                      </a:r>
                    </a:p>
                  </a:txBody>
                  <a:tcPr marL="36000" marR="36000" marT="36000" marB="3600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Tree>
    <p:extLst>
      <p:ext uri="{BB962C8B-B14F-4D97-AF65-F5344CB8AC3E}">
        <p14:creationId xmlns:p14="http://schemas.microsoft.com/office/powerpoint/2010/main" val="14244582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0" tIns="0" rIns="0" bIns="0" rtlCol="0" anchor="b" anchorCtr="0">
            <a:noAutofit/>
          </a:bodyPr>
          <a:lstStyle/>
          <a:p>
            <a:r>
              <a:rPr lang="en-US" altLang="ko-KR" dirty="0" smtClean="0"/>
              <a:t>Services </a:t>
            </a:r>
            <a:r>
              <a:rPr lang="en-US" altLang="ko-KR" dirty="0"/>
              <a:t>Vertical</a:t>
            </a:r>
            <a:endParaRPr lang="ko-KR" altLang="en-US" dirty="0"/>
          </a:p>
        </p:txBody>
      </p:sp>
      <p:sp>
        <p:nvSpPr>
          <p:cNvPr id="4" name="Text Placeholder 3"/>
          <p:cNvSpPr>
            <a:spLocks noGrp="1"/>
          </p:cNvSpPr>
          <p:nvPr>
            <p:ph type="body" sz="quarter" idx="13"/>
          </p:nvPr>
        </p:nvSpPr>
        <p:spPr>
          <a:solidFill>
            <a:schemeClr val="bg1">
              <a:lumMod val="95000"/>
            </a:schemeClr>
          </a:solidFill>
          <a:ln>
            <a:noFill/>
          </a:ln>
          <a:effectLst>
            <a:outerShdw blurRad="50800" dist="38100" dir="2700000" algn="tl" rotWithShape="0">
              <a:prstClr val="black">
                <a:alpha val="40000"/>
              </a:prstClr>
            </a:outerShdw>
          </a:effectLst>
        </p:spPr>
        <p:txBody>
          <a:bodyPr vert="horz" lIns="72000" tIns="46800" rIns="72000" bIns="46800" rtlCol="0" anchor="t">
            <a:spAutoFit/>
          </a:bodyPr>
          <a:lstStyle/>
          <a:p>
            <a:pPr marL="0" indent="0">
              <a:buNone/>
            </a:pPr>
            <a:r>
              <a:rPr lang="en-US" altLang="ko-KR" dirty="0"/>
              <a:t>Service Catalog (3/4)</a:t>
            </a:r>
          </a:p>
        </p:txBody>
      </p:sp>
      <p:sp>
        <p:nvSpPr>
          <p:cNvPr id="3" name="Slide Number Placeholder 2"/>
          <p:cNvSpPr>
            <a:spLocks noGrp="1"/>
          </p:cNvSpPr>
          <p:nvPr>
            <p:ph type="sldNum" sz="quarter" idx="4"/>
          </p:nvPr>
        </p:nvSpPr>
        <p:spPr/>
        <p:txBody>
          <a:bodyPr/>
          <a:lstStyle/>
          <a:p>
            <a:pPr algn="ctr"/>
            <a:fld id="{3801209A-EBCB-4229-9A21-B7869465F47A}" type="slidenum">
              <a:rPr lang="fr-FR" smtClean="0"/>
              <a:pPr algn="ctr"/>
              <a:t>62</a:t>
            </a:fld>
            <a:endParaRPr lang="fr-FR" dirty="0"/>
          </a:p>
        </p:txBody>
      </p:sp>
      <p:graphicFrame>
        <p:nvGraphicFramePr>
          <p:cNvPr id="10" name="Table 9"/>
          <p:cNvGraphicFramePr>
            <a:graphicFrameLocks noGrp="1"/>
          </p:cNvGraphicFramePr>
          <p:nvPr>
            <p:extLst>
              <p:ext uri="{D42A27DB-BD31-4B8C-83A1-F6EECF244321}">
                <p14:modId xmlns:p14="http://schemas.microsoft.com/office/powerpoint/2010/main" val="3674203227"/>
              </p:ext>
            </p:extLst>
          </p:nvPr>
        </p:nvGraphicFramePr>
        <p:xfrm>
          <a:off x="777000" y="1166813"/>
          <a:ext cx="8352000" cy="3014400"/>
        </p:xfrm>
        <a:graphic>
          <a:graphicData uri="http://schemas.openxmlformats.org/drawingml/2006/table">
            <a:tbl>
              <a:tblPr/>
              <a:tblGrid>
                <a:gridCol w="540000"/>
                <a:gridCol w="1152000"/>
                <a:gridCol w="684000"/>
                <a:gridCol w="684000"/>
                <a:gridCol w="1440000"/>
                <a:gridCol w="2880000"/>
                <a:gridCol w="972000"/>
              </a:tblGrid>
              <a:tr h="216000">
                <a:tc>
                  <a:txBody>
                    <a:bodyPr/>
                    <a:lstStyle/>
                    <a:p>
                      <a:pPr algn="l" fontAlgn="t"/>
                      <a:r>
                        <a:rPr lang="en-US" sz="1000" b="1" i="0" u="none" strike="noStrike" dirty="0">
                          <a:solidFill>
                            <a:schemeClr val="bg1"/>
                          </a:solidFill>
                          <a:effectLst/>
                          <a:latin typeface="+mn-ea"/>
                          <a:ea typeface="+mn-ea"/>
                        </a:rPr>
                        <a:t>ID</a:t>
                      </a:r>
                    </a:p>
                  </a:txBody>
                  <a:tcPr marL="36000" marR="36000" marT="36000" marB="3600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l" fontAlgn="t"/>
                      <a:r>
                        <a:rPr lang="en-US" sz="1000" b="1" i="0" u="none" strike="noStrike">
                          <a:solidFill>
                            <a:schemeClr val="bg1"/>
                          </a:solidFill>
                          <a:effectLst/>
                          <a:latin typeface="+mn-ea"/>
                          <a:ea typeface="+mn-ea"/>
                        </a:rPr>
                        <a:t>Service Name</a:t>
                      </a:r>
                    </a:p>
                  </a:txBody>
                  <a:tcPr marL="36000" marR="36000" marT="36000" marB="3600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l" fontAlgn="t"/>
                      <a:r>
                        <a:rPr lang="en-US" sz="1000" b="1" i="0" u="none" strike="noStrike">
                          <a:solidFill>
                            <a:schemeClr val="bg1"/>
                          </a:solidFill>
                          <a:effectLst/>
                          <a:latin typeface="+mn-ea"/>
                          <a:ea typeface="+mn-ea"/>
                        </a:rPr>
                        <a:t>Source</a:t>
                      </a:r>
                    </a:p>
                  </a:txBody>
                  <a:tcPr marL="36000" marR="36000" marT="36000" marB="3600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l" fontAlgn="t"/>
                      <a:r>
                        <a:rPr lang="en-US" sz="1000" b="1" i="0" u="none" strike="noStrike">
                          <a:solidFill>
                            <a:schemeClr val="bg1"/>
                          </a:solidFill>
                          <a:effectLst/>
                          <a:latin typeface="+mn-ea"/>
                          <a:ea typeface="+mn-ea"/>
                        </a:rPr>
                        <a:t>Target</a:t>
                      </a:r>
                    </a:p>
                  </a:txBody>
                  <a:tcPr marL="36000" marR="36000" marT="36000" marB="3600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l" fontAlgn="t"/>
                      <a:r>
                        <a:rPr lang="en-US" sz="1000" b="1" i="0" u="none" strike="noStrike">
                          <a:solidFill>
                            <a:schemeClr val="bg1"/>
                          </a:solidFill>
                          <a:effectLst/>
                          <a:latin typeface="+mn-ea"/>
                          <a:ea typeface="+mn-ea"/>
                        </a:rPr>
                        <a:t>Data</a:t>
                      </a:r>
                    </a:p>
                  </a:txBody>
                  <a:tcPr marL="36000" marR="36000" marT="36000" marB="3600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l" fontAlgn="t"/>
                      <a:r>
                        <a:rPr lang="en-US" sz="1000" b="1" i="0" u="none" strike="noStrike">
                          <a:solidFill>
                            <a:schemeClr val="bg1"/>
                          </a:solidFill>
                          <a:effectLst/>
                          <a:latin typeface="+mn-ea"/>
                          <a:ea typeface="+mn-ea"/>
                        </a:rPr>
                        <a:t>Description</a:t>
                      </a:r>
                    </a:p>
                  </a:txBody>
                  <a:tcPr marL="36000" marR="36000" marT="36000" marB="3600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l" fontAlgn="t"/>
                      <a:r>
                        <a:rPr lang="en-US" sz="1000" b="1" i="0" u="none" strike="noStrike" dirty="0">
                          <a:solidFill>
                            <a:schemeClr val="bg1"/>
                          </a:solidFill>
                          <a:effectLst/>
                          <a:latin typeface="+mn-ea"/>
                          <a:ea typeface="+mn-ea"/>
                        </a:rPr>
                        <a:t>Frequency</a:t>
                      </a:r>
                    </a:p>
                  </a:txBody>
                  <a:tcPr marL="36000" marR="36000" marT="36000" marB="3600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r>
              <a:tr h="0">
                <a:tc>
                  <a:txBody>
                    <a:bodyPr/>
                    <a:lstStyle/>
                    <a:p>
                      <a:pPr algn="l" fontAlgn="t"/>
                      <a:r>
                        <a:rPr lang="en-US" sz="1000" b="0" i="0" u="none" strike="noStrike" dirty="0">
                          <a:solidFill>
                            <a:schemeClr val="tx1"/>
                          </a:solidFill>
                          <a:effectLst/>
                          <a:latin typeface="+mn-ea"/>
                          <a:ea typeface="+mn-ea"/>
                        </a:rPr>
                        <a:t>FN-01</a:t>
                      </a:r>
                    </a:p>
                  </a:txBody>
                  <a:tcPr marL="36000" marR="36000" marT="36000" marB="3600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t"/>
                      <a:r>
                        <a:rPr lang="en-US" sz="1000" b="0" i="0" u="none" strike="noStrike" dirty="0">
                          <a:solidFill>
                            <a:schemeClr val="tx1"/>
                          </a:solidFill>
                          <a:effectLst/>
                          <a:latin typeface="+mn-ea"/>
                          <a:ea typeface="+mn-ea"/>
                        </a:rPr>
                        <a:t>Record Document</a:t>
                      </a:r>
                    </a:p>
                  </a:txBody>
                  <a:tcPr marL="36000" marR="36000" marT="36000" marB="3600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t"/>
                      <a:r>
                        <a:rPr lang="en-US" sz="1000" b="0" i="0" u="none" strike="noStrike" dirty="0" smtClean="0">
                          <a:solidFill>
                            <a:schemeClr val="tx1"/>
                          </a:solidFill>
                          <a:effectLst/>
                          <a:latin typeface="+mn-ea"/>
                          <a:ea typeface="+mn-ea"/>
                        </a:rPr>
                        <a:t>FINEOS</a:t>
                      </a:r>
                      <a:endParaRPr lang="en-US" sz="1000" b="0" i="0" u="none" strike="noStrike" dirty="0">
                        <a:solidFill>
                          <a:schemeClr val="tx1"/>
                        </a:solidFill>
                        <a:effectLst/>
                        <a:latin typeface="+mn-ea"/>
                        <a:ea typeface="+mn-ea"/>
                      </a:endParaRPr>
                    </a:p>
                  </a:txBody>
                  <a:tcPr marL="36000" marR="36000" marT="36000" marB="3600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t"/>
                      <a:r>
                        <a:rPr lang="en-US" sz="1000" b="0" i="0" u="none" strike="noStrike" dirty="0" smtClean="0">
                          <a:solidFill>
                            <a:schemeClr val="tx1"/>
                          </a:solidFill>
                          <a:effectLst/>
                          <a:latin typeface="+mn-ea"/>
                          <a:ea typeface="+mn-ea"/>
                        </a:rPr>
                        <a:t>FileNet</a:t>
                      </a:r>
                      <a:endParaRPr lang="en-US" sz="1000" b="0" i="0" u="none" strike="noStrike" dirty="0">
                        <a:solidFill>
                          <a:schemeClr val="tx1"/>
                        </a:solidFill>
                        <a:effectLst/>
                        <a:latin typeface="+mn-ea"/>
                        <a:ea typeface="+mn-ea"/>
                      </a:endParaRPr>
                    </a:p>
                  </a:txBody>
                  <a:tcPr marL="36000" marR="36000" marT="36000" marB="3600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t"/>
                      <a:r>
                        <a:rPr lang="en-US" sz="1000" b="0" i="0" u="none" strike="noStrike">
                          <a:solidFill>
                            <a:schemeClr val="tx1"/>
                          </a:solidFill>
                          <a:effectLst/>
                          <a:latin typeface="+mn-ea"/>
                          <a:ea typeface="+mn-ea"/>
                        </a:rPr>
                        <a:t>Pre-Approval / Claim Documents</a:t>
                      </a:r>
                    </a:p>
                  </a:txBody>
                  <a:tcPr marL="36000" marR="36000" marT="36000" marB="3600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t"/>
                      <a:r>
                        <a:rPr lang="en-US" sz="1000" b="0" i="0" u="none" strike="noStrike" dirty="0">
                          <a:solidFill>
                            <a:schemeClr val="tx1"/>
                          </a:solidFill>
                          <a:effectLst/>
                          <a:latin typeface="+mn-ea"/>
                          <a:ea typeface="+mn-ea"/>
                        </a:rPr>
                        <a:t>Create and index pre-approval / claim documents (+metadata) in </a:t>
                      </a:r>
                      <a:r>
                        <a:rPr lang="en-US" sz="1000" b="0" i="0" u="none" strike="noStrike" dirty="0" smtClean="0">
                          <a:solidFill>
                            <a:schemeClr val="tx1"/>
                          </a:solidFill>
                          <a:effectLst/>
                          <a:latin typeface="+mn-ea"/>
                          <a:ea typeface="+mn-ea"/>
                        </a:rPr>
                        <a:t>FINEOS </a:t>
                      </a:r>
                      <a:r>
                        <a:rPr lang="en-US" sz="1000" b="0" i="0" u="none" strike="noStrike" dirty="0">
                          <a:solidFill>
                            <a:schemeClr val="tx1"/>
                          </a:solidFill>
                          <a:effectLst/>
                          <a:latin typeface="+mn-ea"/>
                          <a:ea typeface="+mn-ea"/>
                        </a:rPr>
                        <a:t>and store in </a:t>
                      </a:r>
                      <a:r>
                        <a:rPr lang="en-US" sz="1000" b="0" i="0" u="none" strike="noStrike" dirty="0" smtClean="0">
                          <a:solidFill>
                            <a:schemeClr val="tx1"/>
                          </a:solidFill>
                          <a:effectLst/>
                          <a:latin typeface="+mn-ea"/>
                          <a:ea typeface="+mn-ea"/>
                        </a:rPr>
                        <a:t>FileNet</a:t>
                      </a:r>
                      <a:endParaRPr lang="en-US" sz="1000" b="0" i="0" u="none" strike="noStrike" dirty="0">
                        <a:solidFill>
                          <a:schemeClr val="tx1"/>
                        </a:solidFill>
                        <a:effectLst/>
                        <a:latin typeface="+mn-ea"/>
                        <a:ea typeface="+mn-ea"/>
                      </a:endParaRPr>
                    </a:p>
                  </a:txBody>
                  <a:tcPr marL="36000" marR="36000" marT="36000" marB="3600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t"/>
                      <a:r>
                        <a:rPr lang="en-US" sz="1000" b="0" i="0" u="none" strike="noStrike">
                          <a:solidFill>
                            <a:schemeClr val="tx1"/>
                          </a:solidFill>
                          <a:effectLst/>
                          <a:latin typeface="+mn-ea"/>
                          <a:ea typeface="+mn-ea"/>
                        </a:rPr>
                        <a:t>Asynchronous</a:t>
                      </a:r>
                    </a:p>
                  </a:txBody>
                  <a:tcPr marL="36000" marR="36000" marT="36000" marB="3600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0">
                <a:tc>
                  <a:txBody>
                    <a:bodyPr/>
                    <a:lstStyle/>
                    <a:p>
                      <a:pPr algn="l" fontAlgn="t"/>
                      <a:r>
                        <a:rPr lang="en-US" sz="1000" b="0" i="0" u="none" strike="noStrike" dirty="0">
                          <a:solidFill>
                            <a:schemeClr val="tx1"/>
                          </a:solidFill>
                          <a:effectLst/>
                          <a:latin typeface="+mn-ea"/>
                          <a:ea typeface="+mn-ea"/>
                        </a:rPr>
                        <a:t>FN-02</a:t>
                      </a:r>
                    </a:p>
                  </a:txBody>
                  <a:tcPr marL="36000" marR="36000" marT="36000" marB="3600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t"/>
                      <a:r>
                        <a:rPr lang="en-US" sz="1000" b="0" i="0" u="none" strike="noStrike">
                          <a:solidFill>
                            <a:schemeClr val="tx1"/>
                          </a:solidFill>
                          <a:effectLst/>
                          <a:latin typeface="+mn-ea"/>
                          <a:ea typeface="+mn-ea"/>
                        </a:rPr>
                        <a:t>Retrieve Document</a:t>
                      </a:r>
                    </a:p>
                  </a:txBody>
                  <a:tcPr marL="36000" marR="36000" marT="36000" marB="3600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t"/>
                      <a:r>
                        <a:rPr lang="en-US" sz="1000" b="0" i="0" u="none" strike="noStrike" dirty="0" smtClean="0">
                          <a:solidFill>
                            <a:schemeClr val="tx1"/>
                          </a:solidFill>
                          <a:effectLst/>
                          <a:latin typeface="+mn-ea"/>
                          <a:ea typeface="+mn-ea"/>
                        </a:rPr>
                        <a:t>FINEOS</a:t>
                      </a:r>
                      <a:endParaRPr lang="en-US" sz="1000" b="0" i="0" u="none" strike="noStrike" dirty="0">
                        <a:solidFill>
                          <a:schemeClr val="tx1"/>
                        </a:solidFill>
                        <a:effectLst/>
                        <a:latin typeface="+mn-ea"/>
                        <a:ea typeface="+mn-ea"/>
                      </a:endParaRPr>
                    </a:p>
                  </a:txBody>
                  <a:tcPr marL="36000" marR="36000" marT="36000" marB="3600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t"/>
                      <a:r>
                        <a:rPr lang="en-US" sz="1000" b="0" i="0" u="none" strike="noStrike" dirty="0" smtClean="0">
                          <a:solidFill>
                            <a:schemeClr val="tx1"/>
                          </a:solidFill>
                          <a:effectLst/>
                          <a:latin typeface="+mn-ea"/>
                          <a:ea typeface="+mn-ea"/>
                        </a:rPr>
                        <a:t>FileNet</a:t>
                      </a:r>
                      <a:endParaRPr lang="en-US" sz="1000" b="0" i="0" u="none" strike="noStrike" dirty="0">
                        <a:solidFill>
                          <a:schemeClr val="tx1"/>
                        </a:solidFill>
                        <a:effectLst/>
                        <a:latin typeface="+mn-ea"/>
                        <a:ea typeface="+mn-ea"/>
                      </a:endParaRPr>
                    </a:p>
                  </a:txBody>
                  <a:tcPr marL="36000" marR="36000" marT="36000" marB="3600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t"/>
                      <a:r>
                        <a:rPr lang="en-US" sz="1000" b="0" i="0" u="none" strike="noStrike">
                          <a:solidFill>
                            <a:schemeClr val="tx1"/>
                          </a:solidFill>
                          <a:effectLst/>
                          <a:latin typeface="+mn-ea"/>
                          <a:ea typeface="+mn-ea"/>
                        </a:rPr>
                        <a:t>Pre-Approval / Claim Documents</a:t>
                      </a:r>
                    </a:p>
                  </a:txBody>
                  <a:tcPr marL="36000" marR="36000" marT="36000" marB="3600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t"/>
                      <a:r>
                        <a:rPr lang="en-US" sz="1000" b="0" i="0" u="none" strike="noStrike" dirty="0">
                          <a:solidFill>
                            <a:schemeClr val="tx1"/>
                          </a:solidFill>
                          <a:effectLst/>
                          <a:latin typeface="+mn-ea"/>
                          <a:ea typeface="+mn-ea"/>
                        </a:rPr>
                        <a:t>Read and download pre-approval / claim documents (+metadata) stored in </a:t>
                      </a:r>
                      <a:r>
                        <a:rPr lang="en-US" sz="1000" b="0" i="0" u="none" strike="noStrike" dirty="0" smtClean="0">
                          <a:solidFill>
                            <a:schemeClr val="tx1"/>
                          </a:solidFill>
                          <a:effectLst/>
                          <a:latin typeface="+mn-ea"/>
                          <a:ea typeface="+mn-ea"/>
                        </a:rPr>
                        <a:t>FileNet</a:t>
                      </a:r>
                    </a:p>
                    <a:p>
                      <a:pPr marL="92075" indent="-92075" algn="l" defTabSz="457200" rtl="0" eaLnBrk="1" fontAlgn="t" latinLnBrk="0" hangingPunct="1">
                        <a:buFont typeface="Arial" panose="020B0604020202020204" pitchFamily="34" charset="0"/>
                        <a:buChar char="•"/>
                      </a:pPr>
                      <a:r>
                        <a:rPr lang="en-US" sz="1000" b="0" i="0" u="none" strike="noStrike" kern="1200" dirty="0" smtClean="0">
                          <a:solidFill>
                            <a:schemeClr val="tx1"/>
                          </a:solidFill>
                          <a:effectLst/>
                          <a:latin typeface="+mn-ea"/>
                          <a:ea typeface="+mn-ea"/>
                          <a:cs typeface="+mn-cs"/>
                        </a:rPr>
                        <a:t>link </a:t>
                      </a:r>
                      <a:r>
                        <a:rPr lang="en-US" sz="1000" b="0" i="0" u="none" strike="noStrike" kern="1200" dirty="0">
                          <a:solidFill>
                            <a:schemeClr val="tx1"/>
                          </a:solidFill>
                          <a:effectLst/>
                          <a:latin typeface="+mn-ea"/>
                          <a:ea typeface="+mn-ea"/>
                          <a:cs typeface="+mn-cs"/>
                        </a:rPr>
                        <a:t>pre-approval / claim ID with </a:t>
                      </a:r>
                      <a:r>
                        <a:rPr lang="en-US" sz="1000" b="0" i="0" u="none" strike="noStrike" kern="1200" dirty="0" smtClean="0">
                          <a:solidFill>
                            <a:schemeClr val="tx1"/>
                          </a:solidFill>
                          <a:effectLst/>
                          <a:latin typeface="+mn-ea"/>
                          <a:ea typeface="+mn-ea"/>
                          <a:cs typeface="+mn-cs"/>
                        </a:rPr>
                        <a:t>doc. </a:t>
                      </a:r>
                      <a:r>
                        <a:rPr lang="en-US" sz="1000" b="0" i="0" u="none" strike="noStrike" kern="1200" dirty="0">
                          <a:solidFill>
                            <a:schemeClr val="tx1"/>
                          </a:solidFill>
                          <a:effectLst/>
                          <a:latin typeface="+mn-ea"/>
                          <a:ea typeface="+mn-ea"/>
                          <a:cs typeface="+mn-cs"/>
                        </a:rPr>
                        <a:t>ID</a:t>
                      </a:r>
                    </a:p>
                  </a:txBody>
                  <a:tcPr marL="36000" marR="36000" marT="36000" marB="3600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t"/>
                      <a:r>
                        <a:rPr lang="en-US" sz="1000" b="0" i="0" u="none" strike="noStrike" dirty="0">
                          <a:solidFill>
                            <a:schemeClr val="tx1"/>
                          </a:solidFill>
                          <a:effectLst/>
                          <a:latin typeface="+mn-ea"/>
                          <a:ea typeface="+mn-ea"/>
                        </a:rPr>
                        <a:t>Asynchronous</a:t>
                      </a:r>
                    </a:p>
                  </a:txBody>
                  <a:tcPr marL="36000" marR="36000" marT="36000" marB="3600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0">
                <a:tc>
                  <a:txBody>
                    <a:bodyPr/>
                    <a:lstStyle/>
                    <a:p>
                      <a:pPr algn="l" fontAlgn="t"/>
                      <a:r>
                        <a:rPr lang="en-US" sz="1000" b="0" i="0" u="none" strike="noStrike">
                          <a:solidFill>
                            <a:schemeClr val="tx1"/>
                          </a:solidFill>
                          <a:effectLst/>
                          <a:latin typeface="+mn-ea"/>
                          <a:ea typeface="+mn-ea"/>
                        </a:rPr>
                        <a:t>FN-03</a:t>
                      </a:r>
                    </a:p>
                  </a:txBody>
                  <a:tcPr marL="36000" marR="36000" marT="36000" marB="3600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t"/>
                      <a:r>
                        <a:rPr lang="en-US" sz="1000" b="0" i="0" u="none" strike="noStrike">
                          <a:solidFill>
                            <a:schemeClr val="tx1"/>
                          </a:solidFill>
                          <a:effectLst/>
                          <a:latin typeface="+mn-ea"/>
                          <a:ea typeface="+mn-ea"/>
                        </a:rPr>
                        <a:t>Generate and Record Document</a:t>
                      </a:r>
                    </a:p>
                  </a:txBody>
                  <a:tcPr marL="36000" marR="36000" marT="36000" marB="3600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t"/>
                      <a:r>
                        <a:rPr lang="en-US" sz="1000" b="0" i="0" u="none" strike="noStrike" dirty="0" smtClean="0">
                          <a:solidFill>
                            <a:schemeClr val="tx1"/>
                          </a:solidFill>
                          <a:effectLst/>
                          <a:latin typeface="+mn-ea"/>
                          <a:ea typeface="+mn-ea"/>
                        </a:rPr>
                        <a:t>FINEOS</a:t>
                      </a:r>
                      <a:endParaRPr lang="en-US" sz="1000" b="0" i="0" u="none" strike="noStrike" dirty="0">
                        <a:solidFill>
                          <a:schemeClr val="tx1"/>
                        </a:solidFill>
                        <a:effectLst/>
                        <a:latin typeface="+mn-ea"/>
                        <a:ea typeface="+mn-ea"/>
                      </a:endParaRPr>
                    </a:p>
                  </a:txBody>
                  <a:tcPr marL="36000" marR="36000" marT="36000" marB="3600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t"/>
                      <a:r>
                        <a:rPr lang="en-US" sz="1000" b="0" i="0" u="none" strike="noStrike" dirty="0" smtClean="0">
                          <a:solidFill>
                            <a:schemeClr val="tx1"/>
                          </a:solidFill>
                          <a:effectLst/>
                          <a:latin typeface="+mn-ea"/>
                          <a:ea typeface="+mn-ea"/>
                        </a:rPr>
                        <a:t>FileNet</a:t>
                      </a:r>
                      <a:endParaRPr lang="en-US" sz="1000" b="0" i="0" u="none" strike="noStrike" dirty="0">
                        <a:solidFill>
                          <a:schemeClr val="tx1"/>
                        </a:solidFill>
                        <a:effectLst/>
                        <a:latin typeface="+mn-ea"/>
                        <a:ea typeface="+mn-ea"/>
                      </a:endParaRPr>
                    </a:p>
                  </a:txBody>
                  <a:tcPr marL="36000" marR="36000" marT="36000" marB="3600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t"/>
                      <a:r>
                        <a:rPr lang="en-US" sz="1000" b="0" i="0" u="none" strike="noStrike">
                          <a:solidFill>
                            <a:schemeClr val="tx1"/>
                          </a:solidFill>
                          <a:effectLst/>
                          <a:latin typeface="+mn-ea"/>
                          <a:ea typeface="+mn-ea"/>
                        </a:rPr>
                        <a:t>Document data</a:t>
                      </a:r>
                    </a:p>
                  </a:txBody>
                  <a:tcPr marL="36000" marR="36000" marT="36000" marB="3600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t"/>
                      <a:r>
                        <a:rPr lang="en-US" sz="1000" b="0" i="0" u="none" strike="noStrike" dirty="0">
                          <a:solidFill>
                            <a:schemeClr val="tx1"/>
                          </a:solidFill>
                          <a:effectLst/>
                          <a:latin typeface="+mn-ea"/>
                          <a:ea typeface="+mn-ea"/>
                        </a:rPr>
                        <a:t>Orchestration service to create output data in MCS and store in </a:t>
                      </a:r>
                      <a:r>
                        <a:rPr lang="en-US" sz="1000" b="0" i="0" u="none" strike="noStrike" dirty="0" smtClean="0">
                          <a:solidFill>
                            <a:schemeClr val="tx1"/>
                          </a:solidFill>
                          <a:effectLst/>
                          <a:latin typeface="+mn-ea"/>
                          <a:ea typeface="+mn-ea"/>
                        </a:rPr>
                        <a:t>FileNet </a:t>
                      </a:r>
                      <a:r>
                        <a:rPr lang="en-US" sz="1000" b="0" i="0" u="none" strike="noStrike" dirty="0">
                          <a:solidFill>
                            <a:schemeClr val="tx1"/>
                          </a:solidFill>
                          <a:effectLst/>
                          <a:latin typeface="+mn-ea"/>
                          <a:ea typeface="+mn-ea"/>
                        </a:rPr>
                        <a:t>(+metadata)</a:t>
                      </a:r>
                    </a:p>
                  </a:txBody>
                  <a:tcPr marL="36000" marR="36000" marT="36000" marB="3600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t"/>
                      <a:r>
                        <a:rPr lang="en-US" sz="1000" b="0" i="0" u="none" strike="noStrike">
                          <a:solidFill>
                            <a:schemeClr val="tx1"/>
                          </a:solidFill>
                          <a:effectLst/>
                          <a:latin typeface="+mn-ea"/>
                          <a:ea typeface="+mn-ea"/>
                        </a:rPr>
                        <a:t>Real-time</a:t>
                      </a:r>
                    </a:p>
                  </a:txBody>
                  <a:tcPr marL="36000" marR="36000" marT="36000" marB="3600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0">
                <a:tc>
                  <a:txBody>
                    <a:bodyPr/>
                    <a:lstStyle/>
                    <a:p>
                      <a:pPr algn="l" fontAlgn="t"/>
                      <a:r>
                        <a:rPr lang="en-US" sz="1000" b="0" i="0" u="none" strike="noStrike">
                          <a:solidFill>
                            <a:schemeClr val="tx1"/>
                          </a:solidFill>
                          <a:effectLst/>
                          <a:latin typeface="+mn-ea"/>
                          <a:ea typeface="+mn-ea"/>
                        </a:rPr>
                        <a:t>MC-01</a:t>
                      </a:r>
                    </a:p>
                  </a:txBody>
                  <a:tcPr marL="36000" marR="36000" marT="36000" marB="3600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t"/>
                      <a:r>
                        <a:rPr lang="en-US" sz="1000" b="0" i="0" u="none" strike="noStrike">
                          <a:solidFill>
                            <a:schemeClr val="tx1"/>
                          </a:solidFill>
                          <a:effectLst/>
                          <a:latin typeface="+mn-ea"/>
                          <a:ea typeface="+mn-ea"/>
                        </a:rPr>
                        <a:t>Generate Document</a:t>
                      </a:r>
                    </a:p>
                  </a:txBody>
                  <a:tcPr marL="36000" marR="36000" marT="36000" marB="3600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t"/>
                      <a:r>
                        <a:rPr lang="en-US" sz="1000" b="0" i="0" u="none" strike="noStrike" dirty="0" smtClean="0">
                          <a:solidFill>
                            <a:schemeClr val="tx1"/>
                          </a:solidFill>
                          <a:effectLst/>
                          <a:latin typeface="+mn-ea"/>
                          <a:ea typeface="+mn-ea"/>
                        </a:rPr>
                        <a:t>FINEOS</a:t>
                      </a:r>
                      <a:endParaRPr lang="en-US" sz="1000" b="0" i="0" u="none" strike="noStrike" dirty="0">
                        <a:solidFill>
                          <a:schemeClr val="tx1"/>
                        </a:solidFill>
                        <a:effectLst/>
                        <a:latin typeface="+mn-ea"/>
                        <a:ea typeface="+mn-ea"/>
                      </a:endParaRPr>
                    </a:p>
                  </a:txBody>
                  <a:tcPr marL="36000" marR="36000" marT="36000" marB="3600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t"/>
                      <a:r>
                        <a:rPr lang="en-US" sz="1000" b="0" i="0" u="none" strike="noStrike">
                          <a:solidFill>
                            <a:schemeClr val="tx1"/>
                          </a:solidFill>
                          <a:effectLst/>
                          <a:latin typeface="+mn-ea"/>
                          <a:ea typeface="+mn-ea"/>
                        </a:rPr>
                        <a:t>MCS</a:t>
                      </a:r>
                    </a:p>
                  </a:txBody>
                  <a:tcPr marL="36000" marR="36000" marT="36000" marB="3600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t"/>
                      <a:r>
                        <a:rPr lang="en-US" sz="1000" b="0" i="0" u="none" strike="noStrike">
                          <a:solidFill>
                            <a:schemeClr val="tx1"/>
                          </a:solidFill>
                          <a:effectLst/>
                          <a:latin typeface="+mn-ea"/>
                          <a:ea typeface="+mn-ea"/>
                        </a:rPr>
                        <a:t>Output Data</a:t>
                      </a:r>
                    </a:p>
                  </a:txBody>
                  <a:tcPr marL="36000" marR="36000" marT="36000" marB="3600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t"/>
                      <a:r>
                        <a:rPr lang="en-US" sz="1000" b="0" i="0" u="none" strike="noStrike" dirty="0">
                          <a:solidFill>
                            <a:schemeClr val="tx1"/>
                          </a:solidFill>
                          <a:effectLst/>
                          <a:latin typeface="+mn-ea"/>
                          <a:ea typeface="+mn-ea"/>
                        </a:rPr>
                        <a:t>Create output data in output solutions to trigger, edit, preview output correspondences in </a:t>
                      </a:r>
                      <a:r>
                        <a:rPr lang="en-US" sz="1000" b="0" i="0" u="none" strike="noStrike" dirty="0" smtClean="0">
                          <a:solidFill>
                            <a:schemeClr val="tx1"/>
                          </a:solidFill>
                          <a:effectLst/>
                          <a:latin typeface="+mn-ea"/>
                          <a:ea typeface="+mn-ea"/>
                        </a:rPr>
                        <a:t>FINEOS</a:t>
                      </a:r>
                      <a:endParaRPr lang="en-US" sz="1000" b="0" i="0" u="none" strike="noStrike" dirty="0">
                        <a:solidFill>
                          <a:schemeClr val="tx1"/>
                        </a:solidFill>
                        <a:effectLst/>
                        <a:latin typeface="+mn-ea"/>
                        <a:ea typeface="+mn-ea"/>
                      </a:endParaRPr>
                    </a:p>
                  </a:txBody>
                  <a:tcPr marL="36000" marR="36000" marT="36000" marB="3600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t"/>
                      <a:r>
                        <a:rPr lang="en-US" sz="1000" b="0" i="0" u="none" strike="noStrike">
                          <a:solidFill>
                            <a:schemeClr val="tx1"/>
                          </a:solidFill>
                          <a:effectLst/>
                          <a:latin typeface="+mn-ea"/>
                          <a:ea typeface="+mn-ea"/>
                        </a:rPr>
                        <a:t>Real-time</a:t>
                      </a:r>
                    </a:p>
                  </a:txBody>
                  <a:tcPr marL="36000" marR="36000" marT="36000" marB="3600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0">
                <a:tc>
                  <a:txBody>
                    <a:bodyPr/>
                    <a:lstStyle/>
                    <a:p>
                      <a:pPr algn="l" fontAlgn="t"/>
                      <a:r>
                        <a:rPr lang="en-US" sz="1000" b="0" i="0" u="none" strike="noStrike">
                          <a:solidFill>
                            <a:schemeClr val="tx1"/>
                          </a:solidFill>
                          <a:effectLst/>
                          <a:latin typeface="+mn-ea"/>
                          <a:ea typeface="+mn-ea"/>
                        </a:rPr>
                        <a:t>MC-02</a:t>
                      </a:r>
                    </a:p>
                  </a:txBody>
                  <a:tcPr marL="36000" marR="36000" marT="36000" marB="3600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t"/>
                      <a:r>
                        <a:rPr lang="en-US" sz="1000" b="0" i="0" u="none" strike="noStrike">
                          <a:solidFill>
                            <a:schemeClr val="tx1"/>
                          </a:solidFill>
                          <a:effectLst/>
                          <a:latin typeface="+mn-ea"/>
                          <a:ea typeface="+mn-ea"/>
                        </a:rPr>
                        <a:t>Preview Document</a:t>
                      </a:r>
                    </a:p>
                  </a:txBody>
                  <a:tcPr marL="36000" marR="36000" marT="36000" marB="3600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t"/>
                      <a:r>
                        <a:rPr lang="en-US" sz="1000" b="0" i="0" u="none" strike="noStrike">
                          <a:solidFill>
                            <a:schemeClr val="tx1"/>
                          </a:solidFill>
                          <a:effectLst/>
                          <a:latin typeface="+mn-ea"/>
                          <a:ea typeface="+mn-ea"/>
                        </a:rPr>
                        <a:t>MCS</a:t>
                      </a:r>
                    </a:p>
                  </a:txBody>
                  <a:tcPr marL="36000" marR="36000" marT="36000" marB="3600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t"/>
                      <a:r>
                        <a:rPr lang="en-US" sz="1000" b="0" i="0" u="none" strike="noStrike" dirty="0" smtClean="0">
                          <a:solidFill>
                            <a:schemeClr val="tx1"/>
                          </a:solidFill>
                          <a:effectLst/>
                          <a:latin typeface="+mn-ea"/>
                          <a:ea typeface="+mn-ea"/>
                        </a:rPr>
                        <a:t>FINEOS</a:t>
                      </a:r>
                      <a:endParaRPr lang="en-US" sz="1000" b="0" i="0" u="none" strike="noStrike" dirty="0">
                        <a:solidFill>
                          <a:schemeClr val="tx1"/>
                        </a:solidFill>
                        <a:effectLst/>
                        <a:latin typeface="+mn-ea"/>
                        <a:ea typeface="+mn-ea"/>
                      </a:endParaRPr>
                    </a:p>
                  </a:txBody>
                  <a:tcPr marL="36000" marR="36000" marT="36000" marB="3600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t"/>
                      <a:r>
                        <a:rPr lang="en-US" sz="1000" b="0" i="0" u="none" strike="noStrike">
                          <a:solidFill>
                            <a:schemeClr val="tx1"/>
                          </a:solidFill>
                          <a:effectLst/>
                          <a:latin typeface="+mn-ea"/>
                          <a:ea typeface="+mn-ea"/>
                        </a:rPr>
                        <a:t>Document Template Previews</a:t>
                      </a:r>
                    </a:p>
                  </a:txBody>
                  <a:tcPr marL="36000" marR="36000" marT="36000" marB="3600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t"/>
                      <a:r>
                        <a:rPr lang="en-US" sz="1000" b="0" i="0" u="none" strike="noStrike" dirty="0">
                          <a:solidFill>
                            <a:schemeClr val="tx1"/>
                          </a:solidFill>
                          <a:effectLst/>
                          <a:latin typeface="+mn-ea"/>
                          <a:ea typeface="+mn-ea"/>
                        </a:rPr>
                        <a:t>Create output template previews for output method selection in </a:t>
                      </a:r>
                      <a:r>
                        <a:rPr lang="en-US" sz="1000" b="0" i="0" u="none" strike="noStrike" dirty="0" smtClean="0">
                          <a:solidFill>
                            <a:schemeClr val="tx1"/>
                          </a:solidFill>
                          <a:effectLst/>
                          <a:latin typeface="+mn-ea"/>
                          <a:ea typeface="+mn-ea"/>
                        </a:rPr>
                        <a:t>FINEOS</a:t>
                      </a:r>
                      <a:endParaRPr lang="en-US" sz="1000" b="0" i="0" u="none" strike="noStrike" dirty="0">
                        <a:solidFill>
                          <a:schemeClr val="tx1"/>
                        </a:solidFill>
                        <a:effectLst/>
                        <a:latin typeface="+mn-ea"/>
                        <a:ea typeface="+mn-ea"/>
                      </a:endParaRPr>
                    </a:p>
                  </a:txBody>
                  <a:tcPr marL="36000" marR="36000" marT="36000" marB="3600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t"/>
                      <a:r>
                        <a:rPr lang="en-US" sz="1000" b="0" i="0" u="none" strike="noStrike">
                          <a:solidFill>
                            <a:schemeClr val="tx1"/>
                          </a:solidFill>
                          <a:effectLst/>
                          <a:latin typeface="+mn-ea"/>
                          <a:ea typeface="+mn-ea"/>
                        </a:rPr>
                        <a:t>Real-time</a:t>
                      </a:r>
                    </a:p>
                  </a:txBody>
                  <a:tcPr marL="36000" marR="36000" marT="36000" marB="3600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0">
                <a:tc>
                  <a:txBody>
                    <a:bodyPr/>
                    <a:lstStyle/>
                    <a:p>
                      <a:pPr algn="l" fontAlgn="t"/>
                      <a:r>
                        <a:rPr lang="en-US" sz="1000" b="0" i="0" u="none" strike="noStrike" dirty="0">
                          <a:solidFill>
                            <a:schemeClr val="tx1"/>
                          </a:solidFill>
                          <a:effectLst/>
                          <a:latin typeface="+mn-ea"/>
                          <a:ea typeface="+mn-ea"/>
                        </a:rPr>
                        <a:t>EM-01</a:t>
                      </a:r>
                    </a:p>
                  </a:txBody>
                  <a:tcPr marL="36000" marR="36000" marT="36000" marB="3600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t"/>
                      <a:r>
                        <a:rPr lang="en-US" sz="1000" b="0" i="0" u="none" strike="noStrike" dirty="0">
                          <a:solidFill>
                            <a:schemeClr val="tx1"/>
                          </a:solidFill>
                          <a:effectLst/>
                          <a:latin typeface="+mn-ea"/>
                          <a:ea typeface="+mn-ea"/>
                        </a:rPr>
                        <a:t>Send </a:t>
                      </a:r>
                      <a:r>
                        <a:rPr lang="en-US" sz="1000" b="0" i="0" u="none" strike="noStrike" dirty="0" smtClean="0">
                          <a:solidFill>
                            <a:schemeClr val="tx1"/>
                          </a:solidFill>
                          <a:effectLst/>
                          <a:latin typeface="+mn-ea"/>
                          <a:ea typeface="+mn-ea"/>
                        </a:rPr>
                        <a:t>Email</a:t>
                      </a:r>
                      <a:endParaRPr lang="en-US" sz="1000" b="0" i="0" u="none" strike="noStrike" dirty="0">
                        <a:solidFill>
                          <a:schemeClr val="tx1"/>
                        </a:solidFill>
                        <a:effectLst/>
                        <a:latin typeface="+mn-ea"/>
                        <a:ea typeface="+mn-ea"/>
                      </a:endParaRPr>
                    </a:p>
                  </a:txBody>
                  <a:tcPr marL="36000" marR="36000" marT="36000" marB="3600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t"/>
                      <a:r>
                        <a:rPr lang="en-US" sz="1000" b="0" i="0" u="none" strike="noStrike" dirty="0" smtClean="0">
                          <a:solidFill>
                            <a:schemeClr val="tx1"/>
                          </a:solidFill>
                          <a:effectLst/>
                          <a:latin typeface="+mn-ea"/>
                          <a:ea typeface="+mn-ea"/>
                        </a:rPr>
                        <a:t>FINEOS</a:t>
                      </a:r>
                      <a:endParaRPr lang="en-US" sz="1000" b="0" i="0" u="none" strike="noStrike" dirty="0">
                        <a:solidFill>
                          <a:schemeClr val="tx1"/>
                        </a:solidFill>
                        <a:effectLst/>
                        <a:latin typeface="+mn-ea"/>
                        <a:ea typeface="+mn-ea"/>
                      </a:endParaRPr>
                    </a:p>
                  </a:txBody>
                  <a:tcPr marL="36000" marR="36000" marT="36000" marB="3600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t"/>
                      <a:r>
                        <a:rPr lang="en-US" sz="1000" b="0" i="0" u="none" strike="noStrike">
                          <a:solidFill>
                            <a:schemeClr val="tx1"/>
                          </a:solidFill>
                          <a:effectLst/>
                          <a:latin typeface="+mn-ea"/>
                          <a:ea typeface="+mn-ea"/>
                        </a:rPr>
                        <a:t>Email Gateway</a:t>
                      </a:r>
                    </a:p>
                  </a:txBody>
                  <a:tcPr marL="36000" marR="36000" marT="36000" marB="3600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t"/>
                      <a:r>
                        <a:rPr lang="en-US" sz="1000" b="0" i="0" u="none" strike="noStrike" dirty="0" smtClean="0">
                          <a:solidFill>
                            <a:schemeClr val="tx1"/>
                          </a:solidFill>
                          <a:effectLst/>
                          <a:latin typeface="+mn-ea"/>
                          <a:ea typeface="+mn-ea"/>
                        </a:rPr>
                        <a:t>Email </a:t>
                      </a:r>
                      <a:r>
                        <a:rPr lang="en-US" sz="1000" b="0" i="0" u="none" strike="noStrike" dirty="0">
                          <a:solidFill>
                            <a:schemeClr val="tx1"/>
                          </a:solidFill>
                          <a:effectLst/>
                          <a:latin typeface="+mn-ea"/>
                          <a:ea typeface="+mn-ea"/>
                        </a:rPr>
                        <a:t>Correspondence</a:t>
                      </a:r>
                    </a:p>
                  </a:txBody>
                  <a:tcPr marL="36000" marR="36000" marT="36000" marB="3600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t"/>
                      <a:r>
                        <a:rPr lang="en-US" sz="1000" b="0" i="0" u="none" strike="noStrike" dirty="0">
                          <a:solidFill>
                            <a:schemeClr val="tx1"/>
                          </a:solidFill>
                          <a:effectLst/>
                          <a:latin typeface="+mn-ea"/>
                          <a:ea typeface="+mn-ea"/>
                        </a:rPr>
                        <a:t>Trigger output solutions to send out </a:t>
                      </a:r>
                      <a:r>
                        <a:rPr lang="en-US" sz="1000" b="0" i="0" u="none" strike="noStrike" dirty="0" smtClean="0">
                          <a:solidFill>
                            <a:schemeClr val="tx1"/>
                          </a:solidFill>
                          <a:effectLst/>
                          <a:latin typeface="+mn-ea"/>
                          <a:ea typeface="+mn-ea"/>
                        </a:rPr>
                        <a:t>Email </a:t>
                      </a:r>
                      <a:r>
                        <a:rPr lang="en-US" sz="1000" b="0" i="0" u="none" strike="noStrike" dirty="0">
                          <a:solidFill>
                            <a:schemeClr val="tx1"/>
                          </a:solidFill>
                          <a:effectLst/>
                          <a:latin typeface="+mn-ea"/>
                          <a:ea typeface="+mn-ea"/>
                        </a:rPr>
                        <a:t>correspondences</a:t>
                      </a:r>
                    </a:p>
                  </a:txBody>
                  <a:tcPr marL="36000" marR="36000" marT="36000" marB="3600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t"/>
                      <a:r>
                        <a:rPr lang="en-US" sz="1000" b="0" i="0" u="none" strike="noStrike">
                          <a:solidFill>
                            <a:schemeClr val="tx1"/>
                          </a:solidFill>
                          <a:effectLst/>
                          <a:latin typeface="+mn-ea"/>
                          <a:ea typeface="+mn-ea"/>
                        </a:rPr>
                        <a:t>Real-time</a:t>
                      </a:r>
                    </a:p>
                  </a:txBody>
                  <a:tcPr marL="36000" marR="36000" marT="36000" marB="3600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0">
                <a:tc>
                  <a:txBody>
                    <a:bodyPr/>
                    <a:lstStyle/>
                    <a:p>
                      <a:pPr algn="l" fontAlgn="t"/>
                      <a:r>
                        <a:rPr lang="en-US" sz="1000" b="0" i="0" u="none" strike="noStrike">
                          <a:solidFill>
                            <a:schemeClr val="tx1"/>
                          </a:solidFill>
                          <a:effectLst/>
                          <a:latin typeface="+mn-ea"/>
                          <a:ea typeface="+mn-ea"/>
                        </a:rPr>
                        <a:t>SM-01</a:t>
                      </a:r>
                    </a:p>
                  </a:txBody>
                  <a:tcPr marL="36000" marR="36000" marT="36000" marB="3600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t"/>
                      <a:r>
                        <a:rPr lang="en-US" sz="1000" b="0" i="0" u="none" strike="noStrike">
                          <a:solidFill>
                            <a:schemeClr val="tx1"/>
                          </a:solidFill>
                          <a:effectLst/>
                          <a:latin typeface="+mn-ea"/>
                          <a:ea typeface="+mn-ea"/>
                        </a:rPr>
                        <a:t>Send SMS</a:t>
                      </a:r>
                    </a:p>
                  </a:txBody>
                  <a:tcPr marL="36000" marR="36000" marT="36000" marB="3600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t"/>
                      <a:r>
                        <a:rPr lang="en-US" sz="1000" b="0" i="0" u="none" strike="noStrike" dirty="0" smtClean="0">
                          <a:solidFill>
                            <a:schemeClr val="tx1"/>
                          </a:solidFill>
                          <a:effectLst/>
                          <a:latin typeface="+mn-ea"/>
                          <a:ea typeface="+mn-ea"/>
                        </a:rPr>
                        <a:t>FINEOS</a:t>
                      </a:r>
                      <a:endParaRPr lang="en-US" sz="1000" b="0" i="0" u="none" strike="noStrike" dirty="0">
                        <a:solidFill>
                          <a:schemeClr val="tx1"/>
                        </a:solidFill>
                        <a:effectLst/>
                        <a:latin typeface="+mn-ea"/>
                        <a:ea typeface="+mn-ea"/>
                      </a:endParaRPr>
                    </a:p>
                  </a:txBody>
                  <a:tcPr marL="36000" marR="36000" marT="36000" marB="3600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t"/>
                      <a:r>
                        <a:rPr lang="en-US" sz="1000" b="0" i="0" u="none" strike="noStrike">
                          <a:solidFill>
                            <a:schemeClr val="tx1"/>
                          </a:solidFill>
                          <a:effectLst/>
                          <a:latin typeface="+mn-ea"/>
                          <a:ea typeface="+mn-ea"/>
                        </a:rPr>
                        <a:t>SMS Gateway</a:t>
                      </a:r>
                    </a:p>
                  </a:txBody>
                  <a:tcPr marL="36000" marR="36000" marT="36000" marB="3600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t"/>
                      <a:r>
                        <a:rPr lang="en-US" sz="1000" b="0" i="0" u="none" strike="noStrike">
                          <a:solidFill>
                            <a:schemeClr val="tx1"/>
                          </a:solidFill>
                          <a:effectLst/>
                          <a:latin typeface="+mn-ea"/>
                          <a:ea typeface="+mn-ea"/>
                        </a:rPr>
                        <a:t>SMS Correspondence</a:t>
                      </a:r>
                    </a:p>
                  </a:txBody>
                  <a:tcPr marL="36000" marR="36000" marT="36000" marB="3600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t"/>
                      <a:r>
                        <a:rPr lang="en-US" sz="1000" b="0" i="0" u="none" strike="noStrike">
                          <a:solidFill>
                            <a:schemeClr val="tx1"/>
                          </a:solidFill>
                          <a:effectLst/>
                          <a:latin typeface="+mn-ea"/>
                          <a:ea typeface="+mn-ea"/>
                        </a:rPr>
                        <a:t>Trigger output solutions to send out SMS correspondences</a:t>
                      </a:r>
                    </a:p>
                  </a:txBody>
                  <a:tcPr marL="36000" marR="36000" marT="36000" marB="3600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t"/>
                      <a:r>
                        <a:rPr lang="en-US" sz="1000" b="0" i="0" u="none" strike="noStrike" dirty="0">
                          <a:solidFill>
                            <a:schemeClr val="tx1"/>
                          </a:solidFill>
                          <a:effectLst/>
                          <a:latin typeface="+mn-ea"/>
                          <a:ea typeface="+mn-ea"/>
                        </a:rPr>
                        <a:t>Real-time</a:t>
                      </a:r>
                    </a:p>
                  </a:txBody>
                  <a:tcPr marL="36000" marR="36000" marT="36000" marB="3600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Tree>
    <p:extLst>
      <p:ext uri="{BB962C8B-B14F-4D97-AF65-F5344CB8AC3E}">
        <p14:creationId xmlns:p14="http://schemas.microsoft.com/office/powerpoint/2010/main" val="8770906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vert="horz" lIns="0" tIns="0" rIns="0" bIns="0" rtlCol="0" anchor="b" anchorCtr="0">
            <a:noAutofit/>
          </a:bodyPr>
          <a:lstStyle/>
          <a:p>
            <a:r>
              <a:rPr lang="en-US" altLang="ko-KR" dirty="0" smtClean="0"/>
              <a:t>Services </a:t>
            </a:r>
            <a:r>
              <a:rPr lang="en-US" altLang="ko-KR" dirty="0"/>
              <a:t>Vertical</a:t>
            </a:r>
            <a:endParaRPr lang="ko-KR" altLang="en-US" dirty="0"/>
          </a:p>
        </p:txBody>
      </p:sp>
      <p:sp>
        <p:nvSpPr>
          <p:cNvPr id="4" name="Text Placeholder 3"/>
          <p:cNvSpPr>
            <a:spLocks noGrp="1"/>
          </p:cNvSpPr>
          <p:nvPr>
            <p:ph type="body" sz="quarter" idx="13"/>
          </p:nvPr>
        </p:nvSpPr>
        <p:spPr>
          <a:solidFill>
            <a:schemeClr val="bg1">
              <a:lumMod val="95000"/>
            </a:schemeClr>
          </a:solidFill>
          <a:ln>
            <a:noFill/>
          </a:ln>
          <a:effectLst>
            <a:outerShdw blurRad="50800" dist="38100" dir="2700000" algn="tl" rotWithShape="0">
              <a:prstClr val="black">
                <a:alpha val="40000"/>
              </a:prstClr>
            </a:outerShdw>
          </a:effectLst>
        </p:spPr>
        <p:txBody>
          <a:bodyPr vert="horz" lIns="72000" tIns="46800" rIns="72000" bIns="46800" rtlCol="0" anchor="t">
            <a:spAutoFit/>
          </a:bodyPr>
          <a:lstStyle/>
          <a:p>
            <a:pPr marL="0" indent="0">
              <a:buNone/>
            </a:pPr>
            <a:r>
              <a:rPr lang="en-US" altLang="ko-KR" dirty="0"/>
              <a:t>Service Catalog (4/4)</a:t>
            </a:r>
          </a:p>
        </p:txBody>
      </p:sp>
      <p:sp>
        <p:nvSpPr>
          <p:cNvPr id="3" name="Slide Number Placeholder 2"/>
          <p:cNvSpPr>
            <a:spLocks noGrp="1"/>
          </p:cNvSpPr>
          <p:nvPr>
            <p:ph type="sldNum" sz="quarter" idx="4"/>
          </p:nvPr>
        </p:nvSpPr>
        <p:spPr/>
        <p:txBody>
          <a:bodyPr/>
          <a:lstStyle/>
          <a:p>
            <a:pPr algn="ctr"/>
            <a:fld id="{3801209A-EBCB-4229-9A21-B7869465F47A}" type="slidenum">
              <a:rPr lang="fr-FR" smtClean="0"/>
              <a:pPr algn="ctr"/>
              <a:t>63</a:t>
            </a:fld>
            <a:endParaRPr lang="fr-FR" dirty="0"/>
          </a:p>
        </p:txBody>
      </p:sp>
      <p:graphicFrame>
        <p:nvGraphicFramePr>
          <p:cNvPr id="10" name="Table 9"/>
          <p:cNvGraphicFramePr>
            <a:graphicFrameLocks noGrp="1"/>
          </p:cNvGraphicFramePr>
          <p:nvPr>
            <p:extLst>
              <p:ext uri="{D42A27DB-BD31-4B8C-83A1-F6EECF244321}">
                <p14:modId xmlns:p14="http://schemas.microsoft.com/office/powerpoint/2010/main" val="704546717"/>
              </p:ext>
            </p:extLst>
          </p:nvPr>
        </p:nvGraphicFramePr>
        <p:xfrm>
          <a:off x="777000" y="1166813"/>
          <a:ext cx="8352000" cy="4314000"/>
        </p:xfrm>
        <a:graphic>
          <a:graphicData uri="http://schemas.openxmlformats.org/drawingml/2006/table">
            <a:tbl>
              <a:tblPr/>
              <a:tblGrid>
                <a:gridCol w="540000"/>
                <a:gridCol w="1152000"/>
                <a:gridCol w="684000"/>
                <a:gridCol w="684000"/>
                <a:gridCol w="1440000"/>
                <a:gridCol w="2880000"/>
                <a:gridCol w="972000"/>
              </a:tblGrid>
              <a:tr h="216000">
                <a:tc>
                  <a:txBody>
                    <a:bodyPr/>
                    <a:lstStyle/>
                    <a:p>
                      <a:pPr algn="l" fontAlgn="t"/>
                      <a:r>
                        <a:rPr lang="en-US" sz="1000" b="1" i="0" u="none" strike="noStrike" dirty="0">
                          <a:solidFill>
                            <a:schemeClr val="bg1"/>
                          </a:solidFill>
                          <a:effectLst/>
                          <a:latin typeface="+mn-ea"/>
                          <a:ea typeface="+mn-ea"/>
                        </a:rPr>
                        <a:t>ID</a:t>
                      </a:r>
                    </a:p>
                  </a:txBody>
                  <a:tcPr marL="36000" marR="36000" marT="36000" marB="3600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l" fontAlgn="t"/>
                      <a:r>
                        <a:rPr lang="en-US" sz="1000" b="1" i="0" u="none" strike="noStrike">
                          <a:solidFill>
                            <a:schemeClr val="bg1"/>
                          </a:solidFill>
                          <a:effectLst/>
                          <a:latin typeface="+mn-ea"/>
                          <a:ea typeface="+mn-ea"/>
                        </a:rPr>
                        <a:t>Service Name</a:t>
                      </a:r>
                    </a:p>
                  </a:txBody>
                  <a:tcPr marL="36000" marR="36000" marT="36000" marB="3600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l" fontAlgn="t"/>
                      <a:r>
                        <a:rPr lang="en-US" sz="1000" b="1" i="0" u="none" strike="noStrike">
                          <a:solidFill>
                            <a:schemeClr val="bg1"/>
                          </a:solidFill>
                          <a:effectLst/>
                          <a:latin typeface="+mn-ea"/>
                          <a:ea typeface="+mn-ea"/>
                        </a:rPr>
                        <a:t>Source</a:t>
                      </a:r>
                    </a:p>
                  </a:txBody>
                  <a:tcPr marL="36000" marR="36000" marT="36000" marB="3600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l" fontAlgn="t"/>
                      <a:r>
                        <a:rPr lang="en-US" sz="1000" b="1" i="0" u="none" strike="noStrike">
                          <a:solidFill>
                            <a:schemeClr val="bg1"/>
                          </a:solidFill>
                          <a:effectLst/>
                          <a:latin typeface="+mn-ea"/>
                          <a:ea typeface="+mn-ea"/>
                        </a:rPr>
                        <a:t>Target</a:t>
                      </a:r>
                    </a:p>
                  </a:txBody>
                  <a:tcPr marL="36000" marR="36000" marT="36000" marB="3600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l" fontAlgn="t"/>
                      <a:r>
                        <a:rPr lang="en-US" sz="1000" b="1" i="0" u="none" strike="noStrike">
                          <a:solidFill>
                            <a:schemeClr val="bg1"/>
                          </a:solidFill>
                          <a:effectLst/>
                          <a:latin typeface="+mn-ea"/>
                          <a:ea typeface="+mn-ea"/>
                        </a:rPr>
                        <a:t>Data</a:t>
                      </a:r>
                    </a:p>
                  </a:txBody>
                  <a:tcPr marL="36000" marR="36000" marT="36000" marB="3600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l" fontAlgn="t"/>
                      <a:r>
                        <a:rPr lang="en-US" sz="1000" b="1" i="0" u="none" strike="noStrike">
                          <a:solidFill>
                            <a:schemeClr val="bg1"/>
                          </a:solidFill>
                          <a:effectLst/>
                          <a:latin typeface="+mn-ea"/>
                          <a:ea typeface="+mn-ea"/>
                        </a:rPr>
                        <a:t>Description</a:t>
                      </a:r>
                    </a:p>
                  </a:txBody>
                  <a:tcPr marL="36000" marR="36000" marT="36000" marB="3600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l" fontAlgn="t"/>
                      <a:r>
                        <a:rPr lang="en-US" sz="1000" b="1" i="0" u="none" strike="noStrike" dirty="0">
                          <a:solidFill>
                            <a:schemeClr val="bg1"/>
                          </a:solidFill>
                          <a:effectLst/>
                          <a:latin typeface="+mn-ea"/>
                          <a:ea typeface="+mn-ea"/>
                        </a:rPr>
                        <a:t>Frequency</a:t>
                      </a:r>
                    </a:p>
                  </a:txBody>
                  <a:tcPr marL="36000" marR="36000" marT="36000" marB="3600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r>
              <a:tr h="0">
                <a:tc>
                  <a:txBody>
                    <a:bodyPr/>
                    <a:lstStyle/>
                    <a:p>
                      <a:pPr algn="l" fontAlgn="t"/>
                      <a:r>
                        <a:rPr lang="en-US" sz="1000" b="0" i="0" u="none" strike="noStrike" dirty="0">
                          <a:solidFill>
                            <a:schemeClr val="tx1"/>
                          </a:solidFill>
                          <a:effectLst/>
                          <a:latin typeface="+mn-ea"/>
                          <a:ea typeface="+mn-ea"/>
                        </a:rPr>
                        <a:t>PA-01</a:t>
                      </a:r>
                    </a:p>
                  </a:txBody>
                  <a:tcPr marL="36000" marR="36000" marT="36000" marB="3600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t"/>
                      <a:r>
                        <a:rPr lang="en-US" sz="1000" b="0" i="0" u="none" strike="noStrike">
                          <a:solidFill>
                            <a:schemeClr val="tx1"/>
                          </a:solidFill>
                          <a:effectLst/>
                          <a:latin typeface="+mn-ea"/>
                          <a:ea typeface="+mn-ea"/>
                        </a:rPr>
                        <a:t>Record Claim to PAS</a:t>
                      </a:r>
                    </a:p>
                  </a:txBody>
                  <a:tcPr marL="36000" marR="36000" marT="36000" marB="3600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t"/>
                      <a:r>
                        <a:rPr lang="en-US" sz="1000" b="0" i="0" u="none" strike="noStrike" dirty="0" smtClean="0">
                          <a:solidFill>
                            <a:schemeClr val="tx1"/>
                          </a:solidFill>
                          <a:effectLst/>
                          <a:latin typeface="+mn-ea"/>
                          <a:ea typeface="+mn-ea"/>
                        </a:rPr>
                        <a:t>FINEOS</a:t>
                      </a:r>
                      <a:endParaRPr lang="en-US" sz="1000" b="0" i="0" u="none" strike="noStrike" dirty="0">
                        <a:solidFill>
                          <a:schemeClr val="tx1"/>
                        </a:solidFill>
                        <a:effectLst/>
                        <a:latin typeface="+mn-ea"/>
                        <a:ea typeface="+mn-ea"/>
                      </a:endParaRPr>
                    </a:p>
                  </a:txBody>
                  <a:tcPr marL="36000" marR="36000" marT="36000" marB="3600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t"/>
                      <a:r>
                        <a:rPr lang="en-US" sz="1000" b="0" i="0" u="none" strike="noStrike">
                          <a:solidFill>
                            <a:schemeClr val="tx1"/>
                          </a:solidFill>
                          <a:effectLst/>
                          <a:latin typeface="+mn-ea"/>
                          <a:ea typeface="+mn-ea"/>
                        </a:rPr>
                        <a:t>PAS</a:t>
                      </a:r>
                    </a:p>
                  </a:txBody>
                  <a:tcPr marL="36000" marR="36000" marT="36000" marB="3600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t"/>
                      <a:r>
                        <a:rPr lang="en-US" sz="1000" b="0" i="0" u="none" strike="noStrike">
                          <a:solidFill>
                            <a:schemeClr val="tx1"/>
                          </a:solidFill>
                          <a:effectLst/>
                          <a:latin typeface="+mn-ea"/>
                          <a:ea typeface="+mn-ea"/>
                        </a:rPr>
                        <a:t>Claim Data</a:t>
                      </a:r>
                    </a:p>
                  </a:txBody>
                  <a:tcPr marL="36000" marR="36000" marT="36000" marB="3600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t"/>
                      <a:r>
                        <a:rPr lang="en-US" sz="1000" b="0" i="0" u="none" strike="noStrike">
                          <a:solidFill>
                            <a:schemeClr val="tx1"/>
                          </a:solidFill>
                          <a:effectLst/>
                          <a:latin typeface="+mn-ea"/>
                          <a:ea typeface="+mn-ea"/>
                        </a:rPr>
                        <a:t>Create claim reference to PAS to updated accounting and general ledger upon payment</a:t>
                      </a:r>
                    </a:p>
                  </a:txBody>
                  <a:tcPr marL="36000" marR="36000" marT="36000" marB="3600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t"/>
                      <a:r>
                        <a:rPr lang="en-US" sz="1000" b="0" i="0" u="none" strike="noStrike" dirty="0" smtClean="0">
                          <a:solidFill>
                            <a:schemeClr val="tx1"/>
                          </a:solidFill>
                          <a:effectLst/>
                          <a:latin typeface="+mn-ea"/>
                          <a:ea typeface="+mn-ea"/>
                        </a:rPr>
                        <a:t>Asynchronous</a:t>
                      </a:r>
                      <a:endParaRPr lang="en-US" sz="1000" b="0" i="0" u="none" strike="noStrike" dirty="0">
                        <a:solidFill>
                          <a:schemeClr val="tx1"/>
                        </a:solidFill>
                        <a:effectLst/>
                        <a:latin typeface="+mn-ea"/>
                        <a:ea typeface="+mn-ea"/>
                      </a:endParaRPr>
                    </a:p>
                  </a:txBody>
                  <a:tcPr marL="36000" marR="36000" marT="36000" marB="3600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0">
                <a:tc>
                  <a:txBody>
                    <a:bodyPr/>
                    <a:lstStyle/>
                    <a:p>
                      <a:pPr algn="l" fontAlgn="t"/>
                      <a:r>
                        <a:rPr lang="en-US" sz="1000" b="0" i="0" u="none" strike="noStrike">
                          <a:solidFill>
                            <a:schemeClr val="tx1"/>
                          </a:solidFill>
                          <a:effectLst/>
                          <a:latin typeface="+mn-ea"/>
                          <a:ea typeface="+mn-ea"/>
                        </a:rPr>
                        <a:t>PA-02</a:t>
                      </a:r>
                    </a:p>
                  </a:txBody>
                  <a:tcPr marL="36000" marR="36000" marT="36000" marB="3600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t"/>
                      <a:r>
                        <a:rPr lang="en-US" sz="1000" b="0" i="0" u="none" strike="noStrike" dirty="0">
                          <a:solidFill>
                            <a:schemeClr val="tx1"/>
                          </a:solidFill>
                          <a:effectLst/>
                          <a:latin typeface="+mn-ea"/>
                          <a:ea typeface="+mn-ea"/>
                        </a:rPr>
                        <a:t>Record Payment to PAS</a:t>
                      </a:r>
                    </a:p>
                  </a:txBody>
                  <a:tcPr marL="36000" marR="36000" marT="36000" marB="3600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t"/>
                      <a:r>
                        <a:rPr lang="en-US" sz="1000" b="0" i="0" u="none" strike="noStrike" dirty="0" smtClean="0">
                          <a:solidFill>
                            <a:schemeClr val="tx1"/>
                          </a:solidFill>
                          <a:effectLst/>
                          <a:latin typeface="+mn-ea"/>
                          <a:ea typeface="+mn-ea"/>
                        </a:rPr>
                        <a:t>FINEOS</a:t>
                      </a:r>
                      <a:endParaRPr lang="en-US" sz="1000" b="0" i="0" u="none" strike="noStrike" dirty="0">
                        <a:solidFill>
                          <a:schemeClr val="tx1"/>
                        </a:solidFill>
                        <a:effectLst/>
                        <a:latin typeface="+mn-ea"/>
                        <a:ea typeface="+mn-ea"/>
                      </a:endParaRPr>
                    </a:p>
                  </a:txBody>
                  <a:tcPr marL="36000" marR="36000" marT="36000" marB="3600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t"/>
                      <a:r>
                        <a:rPr lang="en-US" sz="1000" b="0" i="0" u="none" strike="noStrike">
                          <a:solidFill>
                            <a:schemeClr val="tx1"/>
                          </a:solidFill>
                          <a:effectLst/>
                          <a:latin typeface="+mn-ea"/>
                          <a:ea typeface="+mn-ea"/>
                        </a:rPr>
                        <a:t>PAS</a:t>
                      </a:r>
                    </a:p>
                  </a:txBody>
                  <a:tcPr marL="36000" marR="36000" marT="36000" marB="3600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t"/>
                      <a:r>
                        <a:rPr lang="en-US" sz="1000" b="0" i="0" u="none" strike="noStrike">
                          <a:solidFill>
                            <a:schemeClr val="tx1"/>
                          </a:solidFill>
                          <a:effectLst/>
                          <a:latin typeface="+mn-ea"/>
                          <a:ea typeface="+mn-ea"/>
                        </a:rPr>
                        <a:t>Payment Information</a:t>
                      </a:r>
                    </a:p>
                  </a:txBody>
                  <a:tcPr marL="36000" marR="36000" marT="36000" marB="3600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t"/>
                      <a:r>
                        <a:rPr lang="en-US" sz="1000" b="0" i="0" u="none" strike="noStrike" dirty="0">
                          <a:solidFill>
                            <a:schemeClr val="tx1"/>
                          </a:solidFill>
                          <a:effectLst/>
                          <a:latin typeface="+mn-ea"/>
                          <a:ea typeface="+mn-ea"/>
                        </a:rPr>
                        <a:t>Record payment information on </a:t>
                      </a:r>
                      <a:r>
                        <a:rPr lang="en-US" sz="1000" b="0" i="0" u="none" strike="noStrike" dirty="0" smtClean="0">
                          <a:solidFill>
                            <a:schemeClr val="tx1"/>
                          </a:solidFill>
                          <a:effectLst/>
                          <a:latin typeface="+mn-ea"/>
                          <a:ea typeface="+mn-ea"/>
                        </a:rPr>
                        <a:t>PAS</a:t>
                      </a:r>
                    </a:p>
                    <a:p>
                      <a:pPr marL="92075" indent="-92075" algn="l" defTabSz="457200" rtl="0" eaLnBrk="1" fontAlgn="t" latinLnBrk="0" hangingPunct="1">
                        <a:buFont typeface="Arial" panose="020B0604020202020204" pitchFamily="34" charset="0"/>
                        <a:buChar char="•"/>
                      </a:pPr>
                      <a:r>
                        <a:rPr lang="en-US" sz="1000" b="0" i="0" u="none" strike="noStrike" kern="1200" dirty="0" smtClean="0">
                          <a:solidFill>
                            <a:schemeClr val="tx1"/>
                          </a:solidFill>
                          <a:effectLst/>
                          <a:latin typeface="+mn-ea"/>
                          <a:ea typeface="+mn-ea"/>
                          <a:cs typeface="+mn-cs"/>
                        </a:rPr>
                        <a:t>payment </a:t>
                      </a:r>
                      <a:r>
                        <a:rPr lang="en-US" sz="1000" b="0" i="0" u="none" strike="noStrike" kern="1200" dirty="0">
                          <a:solidFill>
                            <a:schemeClr val="tx1"/>
                          </a:solidFill>
                          <a:effectLst/>
                          <a:latin typeface="+mn-ea"/>
                          <a:ea typeface="+mn-ea"/>
                          <a:cs typeface="+mn-cs"/>
                        </a:rPr>
                        <a:t>info on claim participant(s) and their contact info </a:t>
                      </a:r>
                      <a:r>
                        <a:rPr lang="en-US" sz="1000" b="0" i="0" u="none" strike="noStrike" kern="1200" dirty="0" smtClean="0">
                          <a:solidFill>
                            <a:schemeClr val="tx1"/>
                          </a:solidFill>
                          <a:effectLst/>
                          <a:latin typeface="+mn-ea"/>
                          <a:ea typeface="+mn-ea"/>
                          <a:cs typeface="+mn-cs"/>
                        </a:rPr>
                        <a:t>(member, CP, panel, HR)</a:t>
                      </a:r>
                    </a:p>
                    <a:p>
                      <a:pPr marL="92075" indent="-92075" algn="l" defTabSz="457200" rtl="0" eaLnBrk="1" fontAlgn="t" latinLnBrk="0" hangingPunct="1">
                        <a:buFont typeface="Arial" panose="020B0604020202020204" pitchFamily="34" charset="0"/>
                        <a:buChar char="•"/>
                      </a:pPr>
                      <a:r>
                        <a:rPr lang="en-US" sz="1000" b="0" i="0" u="none" strike="noStrike" kern="1200" dirty="0" smtClean="0">
                          <a:solidFill>
                            <a:schemeClr val="tx1"/>
                          </a:solidFill>
                          <a:effectLst/>
                          <a:latin typeface="+mn-ea"/>
                          <a:ea typeface="+mn-ea"/>
                          <a:cs typeface="+mn-cs"/>
                        </a:rPr>
                        <a:t>payment </a:t>
                      </a:r>
                      <a:r>
                        <a:rPr lang="en-US" sz="1000" b="0" i="0" u="none" strike="noStrike" kern="1200" dirty="0">
                          <a:solidFill>
                            <a:schemeClr val="tx1"/>
                          </a:solidFill>
                          <a:effectLst/>
                          <a:latin typeface="+mn-ea"/>
                          <a:ea typeface="+mn-ea"/>
                          <a:cs typeface="+mn-cs"/>
                        </a:rPr>
                        <a:t>status </a:t>
                      </a:r>
                      <a:r>
                        <a:rPr lang="en-US" sz="1000" b="0" i="0" u="none" strike="noStrike" kern="1200" dirty="0" smtClean="0">
                          <a:solidFill>
                            <a:schemeClr val="tx1"/>
                          </a:solidFill>
                          <a:effectLst/>
                          <a:latin typeface="+mn-ea"/>
                          <a:ea typeface="+mn-ea"/>
                          <a:cs typeface="+mn-cs"/>
                        </a:rPr>
                        <a:t>information</a:t>
                      </a:r>
                    </a:p>
                    <a:p>
                      <a:pPr marL="92075" indent="-92075" algn="l" defTabSz="457200" rtl="0" eaLnBrk="1" fontAlgn="t" latinLnBrk="0" hangingPunct="1">
                        <a:buFont typeface="Arial" panose="020B0604020202020204" pitchFamily="34" charset="0"/>
                        <a:buChar char="•"/>
                      </a:pPr>
                      <a:r>
                        <a:rPr lang="en-US" sz="1000" b="0" i="0" u="none" strike="noStrike" dirty="0" smtClean="0">
                          <a:solidFill>
                            <a:schemeClr val="tx1"/>
                          </a:solidFill>
                          <a:effectLst/>
                          <a:latin typeface="+mn-ea"/>
                          <a:ea typeface="+mn-ea"/>
                        </a:rPr>
                        <a:t>c</a:t>
                      </a:r>
                      <a:r>
                        <a:rPr lang="en-US" sz="1000" b="0" i="0" u="none" strike="noStrike" kern="1200" dirty="0" smtClean="0">
                          <a:solidFill>
                            <a:schemeClr val="tx1"/>
                          </a:solidFill>
                          <a:effectLst/>
                          <a:latin typeface="+mn-ea"/>
                          <a:ea typeface="+mn-ea"/>
                          <a:cs typeface="+mn-cs"/>
                        </a:rPr>
                        <a:t>onsignment number</a:t>
                      </a:r>
                      <a:endParaRPr lang="en-US" sz="1000" b="0" i="0" u="none" strike="noStrike" kern="1200" dirty="0">
                        <a:solidFill>
                          <a:schemeClr val="tx1"/>
                        </a:solidFill>
                        <a:effectLst/>
                        <a:latin typeface="+mn-ea"/>
                        <a:ea typeface="+mn-ea"/>
                        <a:cs typeface="+mn-cs"/>
                      </a:endParaRPr>
                    </a:p>
                  </a:txBody>
                  <a:tcPr marL="36000" marR="36000" marT="36000" marB="3600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t"/>
                      <a:r>
                        <a:rPr lang="en-US" sz="1000" b="0" i="0" u="none" strike="noStrike" dirty="0" smtClean="0">
                          <a:solidFill>
                            <a:schemeClr val="tx1"/>
                          </a:solidFill>
                          <a:effectLst/>
                          <a:latin typeface="+mn-ea"/>
                          <a:ea typeface="+mn-ea"/>
                        </a:rPr>
                        <a:t>Asynchronous</a:t>
                      </a:r>
                      <a:endParaRPr lang="en-US" sz="1000" b="0" i="0" u="none" strike="noStrike" dirty="0">
                        <a:solidFill>
                          <a:schemeClr val="tx1"/>
                        </a:solidFill>
                        <a:effectLst/>
                        <a:latin typeface="+mn-ea"/>
                        <a:ea typeface="+mn-ea"/>
                      </a:endParaRPr>
                    </a:p>
                  </a:txBody>
                  <a:tcPr marL="36000" marR="36000" marT="36000" marB="3600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0">
                <a:tc>
                  <a:txBody>
                    <a:bodyPr/>
                    <a:lstStyle/>
                    <a:p>
                      <a:pPr algn="l" fontAlgn="t"/>
                      <a:r>
                        <a:rPr lang="en-US" sz="1000" b="0" i="0" u="none" strike="noStrike" dirty="0" smtClean="0">
                          <a:solidFill>
                            <a:schemeClr val="tx1"/>
                          </a:solidFill>
                          <a:effectLst/>
                          <a:latin typeface="+mn-ea"/>
                          <a:ea typeface="+mn-ea"/>
                        </a:rPr>
                        <a:t>PA-03</a:t>
                      </a:r>
                      <a:endParaRPr lang="en-US" sz="1000" b="0" i="0" u="none" strike="noStrike" dirty="0">
                        <a:solidFill>
                          <a:schemeClr val="tx1"/>
                        </a:solidFill>
                        <a:effectLst/>
                        <a:latin typeface="+mn-ea"/>
                        <a:ea typeface="+mn-ea"/>
                      </a:endParaRPr>
                    </a:p>
                  </a:txBody>
                  <a:tcPr marL="36000" marR="36000" marT="36000" marB="3600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t"/>
                      <a:r>
                        <a:rPr lang="en-US" sz="1000" b="0" i="0" u="none" strike="noStrike" dirty="0" smtClean="0">
                          <a:solidFill>
                            <a:schemeClr val="tx1"/>
                          </a:solidFill>
                          <a:effectLst/>
                          <a:latin typeface="+mn-ea"/>
                          <a:ea typeface="+mn-ea"/>
                        </a:rPr>
                        <a:t>Record</a:t>
                      </a:r>
                      <a:r>
                        <a:rPr lang="en-US" sz="1000" b="0" i="0" u="none" strike="noStrike" baseline="0" dirty="0" smtClean="0">
                          <a:solidFill>
                            <a:schemeClr val="tx1"/>
                          </a:solidFill>
                          <a:effectLst/>
                          <a:latin typeface="+mn-ea"/>
                          <a:ea typeface="+mn-ea"/>
                        </a:rPr>
                        <a:t> Shortfall to PAS</a:t>
                      </a:r>
                      <a:endParaRPr lang="en-US" sz="1000" b="0" i="0" u="none" strike="noStrike" dirty="0">
                        <a:solidFill>
                          <a:schemeClr val="tx1"/>
                        </a:solidFill>
                        <a:effectLst/>
                        <a:latin typeface="+mn-ea"/>
                        <a:ea typeface="+mn-ea"/>
                      </a:endParaRPr>
                    </a:p>
                  </a:txBody>
                  <a:tcPr marL="36000" marR="36000" marT="36000" marB="3600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t"/>
                      <a:r>
                        <a:rPr lang="en-US" sz="1000" b="0" i="0" u="none" strike="noStrike" dirty="0" smtClean="0">
                          <a:solidFill>
                            <a:schemeClr val="tx1"/>
                          </a:solidFill>
                          <a:effectLst/>
                          <a:latin typeface="+mn-ea"/>
                          <a:ea typeface="+mn-ea"/>
                        </a:rPr>
                        <a:t>FINEOS</a:t>
                      </a:r>
                      <a:endParaRPr lang="en-US" sz="1000" b="0" i="0" u="none" strike="noStrike" dirty="0">
                        <a:solidFill>
                          <a:schemeClr val="tx1"/>
                        </a:solidFill>
                        <a:effectLst/>
                        <a:latin typeface="+mn-ea"/>
                        <a:ea typeface="+mn-ea"/>
                      </a:endParaRPr>
                    </a:p>
                  </a:txBody>
                  <a:tcPr marL="36000" marR="36000" marT="36000" marB="3600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t"/>
                      <a:r>
                        <a:rPr lang="en-US" sz="1000" b="0" i="0" u="none" strike="noStrike" dirty="0" smtClean="0">
                          <a:solidFill>
                            <a:schemeClr val="tx1"/>
                          </a:solidFill>
                          <a:effectLst/>
                          <a:latin typeface="+mn-ea"/>
                          <a:ea typeface="+mn-ea"/>
                        </a:rPr>
                        <a:t>PAS</a:t>
                      </a:r>
                      <a:endParaRPr lang="en-US" sz="1000" b="0" i="0" u="none" strike="noStrike" dirty="0">
                        <a:solidFill>
                          <a:schemeClr val="tx1"/>
                        </a:solidFill>
                        <a:effectLst/>
                        <a:latin typeface="+mn-ea"/>
                        <a:ea typeface="+mn-ea"/>
                      </a:endParaRPr>
                    </a:p>
                  </a:txBody>
                  <a:tcPr marL="36000" marR="36000" marT="36000" marB="3600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t"/>
                      <a:r>
                        <a:rPr lang="en-US" sz="1000" b="0" i="0" u="none" strike="noStrike" dirty="0" smtClean="0">
                          <a:solidFill>
                            <a:schemeClr val="tx1"/>
                          </a:solidFill>
                          <a:effectLst/>
                          <a:latin typeface="+mn-ea"/>
                          <a:ea typeface="+mn-ea"/>
                        </a:rPr>
                        <a:t>Shortfall Information</a:t>
                      </a:r>
                      <a:endParaRPr lang="en-US" sz="1000" b="0" i="0" u="none" strike="noStrike" dirty="0">
                        <a:solidFill>
                          <a:schemeClr val="tx1"/>
                        </a:solidFill>
                        <a:effectLst/>
                        <a:latin typeface="+mn-ea"/>
                        <a:ea typeface="+mn-ea"/>
                      </a:endParaRPr>
                    </a:p>
                  </a:txBody>
                  <a:tcPr marL="36000" marR="36000" marT="36000" marB="3600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indent="0" algn="l" defTabSz="457200" rtl="0" eaLnBrk="1" fontAlgn="t" latinLnBrk="0" hangingPunct="1">
                        <a:buFont typeface="Arial" panose="020B0604020202020204" pitchFamily="34" charset="0"/>
                        <a:buNone/>
                      </a:pPr>
                      <a:r>
                        <a:rPr lang="en-US" sz="1000" b="0" i="0" u="none" strike="noStrike" kern="1200" dirty="0" smtClean="0">
                          <a:solidFill>
                            <a:schemeClr val="tx1"/>
                          </a:solidFill>
                          <a:effectLst/>
                          <a:latin typeface="+mn-ea"/>
                          <a:ea typeface="+mn-ea"/>
                          <a:cs typeface="+mn-cs"/>
                        </a:rPr>
                        <a:t>Record shortfall information to PAS</a:t>
                      </a:r>
                    </a:p>
                    <a:p>
                      <a:pPr marL="92075" indent="-92075" algn="l" defTabSz="457200" rtl="0" eaLnBrk="1" fontAlgn="t" latinLnBrk="0" hangingPunct="1">
                        <a:buFont typeface="Arial" panose="020B0604020202020204" pitchFamily="34" charset="0"/>
                        <a:buChar char="•"/>
                      </a:pPr>
                      <a:r>
                        <a:rPr lang="en-US" altLang="ko-KR" sz="1000" b="0" i="0" u="none" strike="noStrike" kern="1200" dirty="0" smtClean="0">
                          <a:solidFill>
                            <a:schemeClr val="tx1"/>
                          </a:solidFill>
                          <a:effectLst/>
                          <a:latin typeface="+mn-ea"/>
                          <a:ea typeface="+mn-ea"/>
                          <a:cs typeface="+mn-cs"/>
                        </a:rPr>
                        <a:t>shortfall info on claim participant(s) and their contact info (member, CP, panel, HR)</a:t>
                      </a:r>
                    </a:p>
                    <a:p>
                      <a:pPr marL="92075" indent="-92075" algn="l" defTabSz="457200" rtl="0" eaLnBrk="1" fontAlgn="t" latinLnBrk="0" hangingPunct="1">
                        <a:buFont typeface="Arial" panose="020B0604020202020204" pitchFamily="34" charset="0"/>
                        <a:buChar char="•"/>
                      </a:pPr>
                      <a:r>
                        <a:rPr lang="en-US" altLang="ko-KR" sz="1000" b="0" i="0" u="none" strike="noStrike" kern="1200" dirty="0" smtClean="0">
                          <a:solidFill>
                            <a:schemeClr val="tx1"/>
                          </a:solidFill>
                          <a:effectLst/>
                          <a:latin typeface="+mn-ea"/>
                          <a:ea typeface="+mn-ea"/>
                          <a:cs typeface="+mn-cs"/>
                        </a:rPr>
                        <a:t>shortfall status information</a:t>
                      </a:r>
                    </a:p>
                  </a:txBody>
                  <a:tcPr marL="36000" marR="36000" marT="36000" marB="3600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t"/>
                      <a:r>
                        <a:rPr lang="en-US" sz="1000" b="0" i="0" u="none" strike="noStrike" dirty="0" smtClean="0">
                          <a:solidFill>
                            <a:schemeClr val="tx1"/>
                          </a:solidFill>
                          <a:effectLst/>
                          <a:latin typeface="+mn-ea"/>
                          <a:ea typeface="+mn-ea"/>
                        </a:rPr>
                        <a:t>Real-time</a:t>
                      </a:r>
                      <a:endParaRPr lang="en-US" sz="1000" b="0" i="0" u="none" strike="noStrike" dirty="0">
                        <a:solidFill>
                          <a:schemeClr val="tx1"/>
                        </a:solidFill>
                        <a:effectLst/>
                        <a:latin typeface="+mn-ea"/>
                        <a:ea typeface="+mn-ea"/>
                      </a:endParaRPr>
                    </a:p>
                  </a:txBody>
                  <a:tcPr marL="36000" marR="36000" marT="36000" marB="3600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0">
                <a:tc>
                  <a:txBody>
                    <a:bodyPr/>
                    <a:lstStyle/>
                    <a:p>
                      <a:pPr algn="l" fontAlgn="t"/>
                      <a:r>
                        <a:rPr lang="en-US" sz="1000" b="0" i="0" u="none" strike="noStrike">
                          <a:solidFill>
                            <a:schemeClr val="tx1"/>
                          </a:solidFill>
                          <a:effectLst/>
                          <a:latin typeface="+mn-ea"/>
                          <a:ea typeface="+mn-ea"/>
                        </a:rPr>
                        <a:t>PY-01</a:t>
                      </a:r>
                    </a:p>
                  </a:txBody>
                  <a:tcPr marL="36000" marR="36000" marT="36000" marB="3600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t"/>
                      <a:r>
                        <a:rPr lang="en-US" sz="1000" b="0" i="0" u="none" strike="noStrike" dirty="0">
                          <a:solidFill>
                            <a:schemeClr val="tx1"/>
                          </a:solidFill>
                          <a:effectLst/>
                          <a:latin typeface="+mn-ea"/>
                          <a:ea typeface="+mn-ea"/>
                        </a:rPr>
                        <a:t>Request Payment (</a:t>
                      </a:r>
                      <a:r>
                        <a:rPr lang="en-US" sz="1000" b="0" i="0" u="none" strike="noStrike" dirty="0" err="1">
                          <a:solidFill>
                            <a:schemeClr val="tx1"/>
                          </a:solidFill>
                          <a:effectLst/>
                          <a:latin typeface="+mn-ea"/>
                          <a:ea typeface="+mn-ea"/>
                        </a:rPr>
                        <a:t>autopay</a:t>
                      </a:r>
                      <a:r>
                        <a:rPr lang="en-US" sz="1000" b="0" i="0" u="none" strike="noStrike" dirty="0">
                          <a:solidFill>
                            <a:schemeClr val="tx1"/>
                          </a:solidFill>
                          <a:effectLst/>
                          <a:latin typeface="+mn-ea"/>
                          <a:ea typeface="+mn-ea"/>
                        </a:rPr>
                        <a:t>)</a:t>
                      </a:r>
                    </a:p>
                  </a:txBody>
                  <a:tcPr marL="36000" marR="36000" marT="36000" marB="3600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t"/>
                      <a:r>
                        <a:rPr lang="en-US" sz="1000" b="0" i="0" u="none" strike="noStrike" dirty="0" smtClean="0">
                          <a:solidFill>
                            <a:schemeClr val="tx1"/>
                          </a:solidFill>
                          <a:effectLst/>
                          <a:latin typeface="+mn-ea"/>
                          <a:ea typeface="+mn-ea"/>
                        </a:rPr>
                        <a:t>FINEOS</a:t>
                      </a:r>
                      <a:endParaRPr lang="en-US" sz="1000" b="0" i="0" u="none" strike="noStrike" dirty="0">
                        <a:solidFill>
                          <a:schemeClr val="tx1"/>
                        </a:solidFill>
                        <a:effectLst/>
                        <a:latin typeface="+mn-ea"/>
                        <a:ea typeface="+mn-ea"/>
                      </a:endParaRPr>
                    </a:p>
                  </a:txBody>
                  <a:tcPr marL="36000" marR="36000" marT="36000" marB="3600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t"/>
                      <a:r>
                        <a:rPr lang="en-US" sz="1000" b="0" i="0" u="none" strike="noStrike">
                          <a:solidFill>
                            <a:schemeClr val="tx1"/>
                          </a:solidFill>
                          <a:effectLst/>
                          <a:latin typeface="+mn-ea"/>
                          <a:ea typeface="+mn-ea"/>
                        </a:rPr>
                        <a:t>Payment Gateway</a:t>
                      </a:r>
                    </a:p>
                  </a:txBody>
                  <a:tcPr marL="36000" marR="36000" marT="36000" marB="3600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t"/>
                      <a:r>
                        <a:rPr lang="en-US" sz="1000" b="0" i="0" u="none" strike="noStrike">
                          <a:solidFill>
                            <a:schemeClr val="tx1"/>
                          </a:solidFill>
                          <a:effectLst/>
                          <a:latin typeface="+mn-ea"/>
                          <a:ea typeface="+mn-ea"/>
                        </a:rPr>
                        <a:t>Payment (autopay) Information</a:t>
                      </a:r>
                    </a:p>
                  </a:txBody>
                  <a:tcPr marL="36000" marR="36000" marT="36000" marB="3600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t"/>
                      <a:r>
                        <a:rPr lang="en-US" sz="1000" b="0" i="0" u="none" strike="noStrike" dirty="0">
                          <a:solidFill>
                            <a:schemeClr val="tx1"/>
                          </a:solidFill>
                          <a:effectLst/>
                          <a:latin typeface="+mn-ea"/>
                          <a:ea typeface="+mn-ea"/>
                        </a:rPr>
                        <a:t>Request for payment with payment details (</a:t>
                      </a:r>
                      <a:r>
                        <a:rPr lang="en-US" sz="1000" b="0" i="0" u="none" strike="noStrike" dirty="0" smtClean="0">
                          <a:solidFill>
                            <a:schemeClr val="tx1"/>
                          </a:solidFill>
                          <a:effectLst/>
                          <a:latin typeface="+mn-ea"/>
                          <a:ea typeface="+mn-ea"/>
                        </a:rPr>
                        <a:t>auto)</a:t>
                      </a:r>
                    </a:p>
                    <a:p>
                      <a:pPr marL="92075" indent="-92075" algn="l" defTabSz="457200" rtl="0" eaLnBrk="1" fontAlgn="t" latinLnBrk="0" hangingPunct="1">
                        <a:buFont typeface="Arial" panose="020B0604020202020204" pitchFamily="34" charset="0"/>
                        <a:buChar char="•"/>
                      </a:pPr>
                      <a:r>
                        <a:rPr lang="en-US" sz="1000" b="0" i="0" u="none" strike="noStrike" kern="1200" dirty="0" smtClean="0">
                          <a:solidFill>
                            <a:schemeClr val="tx1"/>
                          </a:solidFill>
                          <a:effectLst/>
                          <a:latin typeface="+mn-ea"/>
                          <a:ea typeface="+mn-ea"/>
                          <a:cs typeface="+mn-cs"/>
                        </a:rPr>
                        <a:t>payment </a:t>
                      </a:r>
                      <a:r>
                        <a:rPr lang="en-US" sz="1000" b="0" i="0" u="none" strike="noStrike" kern="1200" dirty="0">
                          <a:solidFill>
                            <a:schemeClr val="tx1"/>
                          </a:solidFill>
                          <a:effectLst/>
                          <a:latin typeface="+mn-ea"/>
                          <a:ea typeface="+mn-ea"/>
                          <a:cs typeface="+mn-cs"/>
                        </a:rPr>
                        <a:t>info on claim participant(s) and their contact info </a:t>
                      </a:r>
                      <a:r>
                        <a:rPr lang="en-US" sz="1000" b="0" i="0" u="none" strike="noStrike" kern="1200" dirty="0" smtClean="0">
                          <a:solidFill>
                            <a:schemeClr val="tx1"/>
                          </a:solidFill>
                          <a:effectLst/>
                          <a:latin typeface="+mn-ea"/>
                          <a:ea typeface="+mn-ea"/>
                          <a:cs typeface="+mn-cs"/>
                        </a:rPr>
                        <a:t>(member, CP, panel, HR)</a:t>
                      </a:r>
                    </a:p>
                    <a:p>
                      <a:pPr marL="92075" indent="-92075" algn="l" defTabSz="457200" rtl="0" eaLnBrk="1" fontAlgn="t" latinLnBrk="0" hangingPunct="1">
                        <a:buFont typeface="Arial" panose="020B0604020202020204" pitchFamily="34" charset="0"/>
                        <a:buChar char="•"/>
                      </a:pPr>
                      <a:r>
                        <a:rPr lang="en-US" sz="1000" b="0" i="0" u="none" strike="noStrike" kern="1200" dirty="0" smtClean="0">
                          <a:solidFill>
                            <a:schemeClr val="tx1"/>
                          </a:solidFill>
                          <a:effectLst/>
                          <a:latin typeface="+mn-ea"/>
                          <a:ea typeface="+mn-ea"/>
                          <a:cs typeface="+mn-cs"/>
                        </a:rPr>
                        <a:t>payment </a:t>
                      </a:r>
                      <a:r>
                        <a:rPr lang="en-US" sz="1000" b="0" i="0" u="none" strike="noStrike" kern="1200" dirty="0">
                          <a:solidFill>
                            <a:schemeClr val="tx1"/>
                          </a:solidFill>
                          <a:effectLst/>
                          <a:latin typeface="+mn-ea"/>
                          <a:ea typeface="+mn-ea"/>
                          <a:cs typeface="+mn-cs"/>
                        </a:rPr>
                        <a:t>details (amount)</a:t>
                      </a:r>
                    </a:p>
                  </a:txBody>
                  <a:tcPr marL="36000" marR="36000" marT="36000" marB="3600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t"/>
                      <a:r>
                        <a:rPr lang="en-US" sz="1000" b="0" i="0" u="none" strike="noStrike">
                          <a:solidFill>
                            <a:schemeClr val="tx1"/>
                          </a:solidFill>
                          <a:effectLst/>
                          <a:latin typeface="+mn-ea"/>
                          <a:ea typeface="+mn-ea"/>
                        </a:rPr>
                        <a:t>Asynchronous</a:t>
                      </a:r>
                    </a:p>
                  </a:txBody>
                  <a:tcPr marL="36000" marR="36000" marT="36000" marB="3600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0">
                <a:tc>
                  <a:txBody>
                    <a:bodyPr/>
                    <a:lstStyle/>
                    <a:p>
                      <a:pPr algn="l" fontAlgn="t"/>
                      <a:r>
                        <a:rPr lang="en-US" sz="1000" b="0" i="0" u="none" strike="noStrike" dirty="0">
                          <a:solidFill>
                            <a:schemeClr val="tx1"/>
                          </a:solidFill>
                          <a:effectLst/>
                          <a:latin typeface="+mn-ea"/>
                          <a:ea typeface="+mn-ea"/>
                        </a:rPr>
                        <a:t>PY-02</a:t>
                      </a:r>
                    </a:p>
                  </a:txBody>
                  <a:tcPr marL="36000" marR="36000" marT="36000" marB="3600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t"/>
                      <a:r>
                        <a:rPr lang="en-US" sz="1000" b="0" i="0" u="none" strike="noStrike" dirty="0">
                          <a:solidFill>
                            <a:schemeClr val="tx1"/>
                          </a:solidFill>
                          <a:effectLst/>
                          <a:latin typeface="+mn-ea"/>
                          <a:ea typeface="+mn-ea"/>
                        </a:rPr>
                        <a:t>Request Payment (check)</a:t>
                      </a:r>
                    </a:p>
                  </a:txBody>
                  <a:tcPr marL="36000" marR="36000" marT="36000" marB="3600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t"/>
                      <a:r>
                        <a:rPr lang="en-US" sz="1000" b="0" i="0" u="none" strike="noStrike" dirty="0" smtClean="0">
                          <a:solidFill>
                            <a:schemeClr val="tx1"/>
                          </a:solidFill>
                          <a:effectLst/>
                          <a:latin typeface="+mn-ea"/>
                          <a:ea typeface="+mn-ea"/>
                        </a:rPr>
                        <a:t>FINEOS</a:t>
                      </a:r>
                      <a:endParaRPr lang="en-US" sz="1000" b="0" i="0" u="none" strike="noStrike" dirty="0">
                        <a:solidFill>
                          <a:schemeClr val="tx1"/>
                        </a:solidFill>
                        <a:effectLst/>
                        <a:latin typeface="+mn-ea"/>
                        <a:ea typeface="+mn-ea"/>
                      </a:endParaRPr>
                    </a:p>
                  </a:txBody>
                  <a:tcPr marL="36000" marR="36000" marT="36000" marB="3600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t"/>
                      <a:r>
                        <a:rPr lang="en-US" sz="1000" b="0" i="0" u="none" strike="noStrike">
                          <a:solidFill>
                            <a:schemeClr val="tx1"/>
                          </a:solidFill>
                          <a:effectLst/>
                          <a:latin typeface="+mn-ea"/>
                          <a:ea typeface="+mn-ea"/>
                        </a:rPr>
                        <a:t>Finance</a:t>
                      </a:r>
                    </a:p>
                  </a:txBody>
                  <a:tcPr marL="36000" marR="36000" marT="36000" marB="3600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t"/>
                      <a:r>
                        <a:rPr lang="en-US" sz="1000" b="0" i="0" u="none" strike="noStrike">
                          <a:solidFill>
                            <a:schemeClr val="tx1"/>
                          </a:solidFill>
                          <a:effectLst/>
                          <a:latin typeface="+mn-ea"/>
                          <a:ea typeface="+mn-ea"/>
                        </a:rPr>
                        <a:t>Payment (check) Information</a:t>
                      </a:r>
                    </a:p>
                  </a:txBody>
                  <a:tcPr marL="36000" marR="36000" marT="36000" marB="3600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t"/>
                      <a:r>
                        <a:rPr lang="en-US" sz="1000" b="0" i="0" u="none" strike="noStrike" dirty="0">
                          <a:solidFill>
                            <a:schemeClr val="tx1"/>
                          </a:solidFill>
                          <a:effectLst/>
                          <a:latin typeface="+mn-ea"/>
                          <a:ea typeface="+mn-ea"/>
                        </a:rPr>
                        <a:t>Request for payment with payment details (</a:t>
                      </a:r>
                      <a:r>
                        <a:rPr lang="en-US" sz="1000" b="0" i="0" u="none" strike="noStrike" dirty="0" smtClean="0">
                          <a:solidFill>
                            <a:schemeClr val="tx1"/>
                          </a:solidFill>
                          <a:effectLst/>
                          <a:latin typeface="+mn-ea"/>
                          <a:ea typeface="+mn-ea"/>
                        </a:rPr>
                        <a:t>check)</a:t>
                      </a:r>
                    </a:p>
                    <a:p>
                      <a:pPr marL="92075" indent="-92075" algn="l" defTabSz="457200" rtl="0" eaLnBrk="1" fontAlgn="t" latinLnBrk="0" hangingPunct="1">
                        <a:buFont typeface="Arial" panose="020B0604020202020204" pitchFamily="34" charset="0"/>
                        <a:buChar char="•"/>
                      </a:pPr>
                      <a:r>
                        <a:rPr lang="en-US" sz="1000" b="0" i="0" u="none" strike="noStrike" kern="1200" dirty="0" smtClean="0">
                          <a:solidFill>
                            <a:schemeClr val="tx1"/>
                          </a:solidFill>
                          <a:effectLst/>
                          <a:latin typeface="+mn-ea"/>
                          <a:ea typeface="+mn-ea"/>
                          <a:cs typeface="+mn-cs"/>
                        </a:rPr>
                        <a:t>payment </a:t>
                      </a:r>
                      <a:r>
                        <a:rPr lang="en-US" sz="1000" b="0" i="0" u="none" strike="noStrike" kern="1200" dirty="0">
                          <a:solidFill>
                            <a:schemeClr val="tx1"/>
                          </a:solidFill>
                          <a:effectLst/>
                          <a:latin typeface="+mn-ea"/>
                          <a:ea typeface="+mn-ea"/>
                          <a:cs typeface="+mn-cs"/>
                        </a:rPr>
                        <a:t>info on claim participant(s) and their contact info </a:t>
                      </a:r>
                      <a:r>
                        <a:rPr lang="en-US" sz="1000" b="0" i="0" u="none" strike="noStrike" kern="1200" dirty="0" smtClean="0">
                          <a:solidFill>
                            <a:schemeClr val="tx1"/>
                          </a:solidFill>
                          <a:effectLst/>
                          <a:latin typeface="+mn-ea"/>
                          <a:ea typeface="+mn-ea"/>
                          <a:cs typeface="+mn-cs"/>
                        </a:rPr>
                        <a:t>(member, CP, panel, HR)</a:t>
                      </a:r>
                    </a:p>
                    <a:p>
                      <a:pPr marL="92075" indent="-92075" algn="l" defTabSz="457200" rtl="0" eaLnBrk="1" fontAlgn="t" latinLnBrk="0" hangingPunct="1">
                        <a:buFont typeface="Arial" panose="020B0604020202020204" pitchFamily="34" charset="0"/>
                        <a:buChar char="•"/>
                      </a:pPr>
                      <a:r>
                        <a:rPr lang="en-US" sz="1000" b="0" i="0" u="none" strike="noStrike" kern="1200" dirty="0" smtClean="0">
                          <a:solidFill>
                            <a:schemeClr val="tx1"/>
                          </a:solidFill>
                          <a:effectLst/>
                          <a:latin typeface="+mn-ea"/>
                          <a:ea typeface="+mn-ea"/>
                          <a:cs typeface="+mn-cs"/>
                        </a:rPr>
                        <a:t>payment </a:t>
                      </a:r>
                      <a:r>
                        <a:rPr lang="en-US" sz="1000" b="0" i="0" u="none" strike="noStrike" kern="1200" dirty="0">
                          <a:solidFill>
                            <a:schemeClr val="tx1"/>
                          </a:solidFill>
                          <a:effectLst/>
                          <a:latin typeface="+mn-ea"/>
                          <a:ea typeface="+mn-ea"/>
                          <a:cs typeface="+mn-cs"/>
                        </a:rPr>
                        <a:t>details (amount)</a:t>
                      </a:r>
                    </a:p>
                  </a:txBody>
                  <a:tcPr marL="36000" marR="36000" marT="36000" marB="3600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t"/>
                      <a:r>
                        <a:rPr lang="en-US" sz="1000" b="0" i="0" u="none" strike="noStrike" dirty="0">
                          <a:solidFill>
                            <a:schemeClr val="tx1"/>
                          </a:solidFill>
                          <a:effectLst/>
                          <a:latin typeface="+mn-ea"/>
                          <a:ea typeface="+mn-ea"/>
                        </a:rPr>
                        <a:t>Batch</a:t>
                      </a:r>
                    </a:p>
                  </a:txBody>
                  <a:tcPr marL="36000" marR="36000" marT="36000" marB="3600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0">
                <a:tc>
                  <a:txBody>
                    <a:bodyPr/>
                    <a:lstStyle/>
                    <a:p>
                      <a:pPr algn="l" fontAlgn="t"/>
                      <a:r>
                        <a:rPr lang="en-US" sz="1000" b="0" i="0" u="none" strike="noStrike" dirty="0">
                          <a:solidFill>
                            <a:schemeClr val="tx1"/>
                          </a:solidFill>
                          <a:effectLst/>
                          <a:latin typeface="+mn-ea"/>
                          <a:ea typeface="+mn-ea"/>
                        </a:rPr>
                        <a:t>NK-01</a:t>
                      </a:r>
                    </a:p>
                  </a:txBody>
                  <a:tcPr marL="36000" marR="36000" marT="36000" marB="3600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t"/>
                      <a:r>
                        <a:rPr lang="en-US" sz="1000" b="0" i="0" u="none" strike="noStrike">
                          <a:solidFill>
                            <a:schemeClr val="tx1"/>
                          </a:solidFill>
                          <a:effectLst/>
                          <a:latin typeface="+mn-ea"/>
                          <a:ea typeface="+mn-ea"/>
                        </a:rPr>
                        <a:t>Compare Party w/ Restriction List</a:t>
                      </a:r>
                    </a:p>
                  </a:txBody>
                  <a:tcPr marL="36000" marR="36000" marT="36000" marB="3600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t"/>
                      <a:r>
                        <a:rPr lang="en-US" sz="1000" b="0" i="0" u="none" strike="noStrike" dirty="0" smtClean="0">
                          <a:solidFill>
                            <a:schemeClr val="tx1"/>
                          </a:solidFill>
                          <a:effectLst/>
                          <a:latin typeface="+mn-ea"/>
                          <a:ea typeface="+mn-ea"/>
                        </a:rPr>
                        <a:t>FINEOS</a:t>
                      </a:r>
                      <a:endParaRPr lang="en-US" sz="1000" b="0" i="0" u="none" strike="noStrike" dirty="0">
                        <a:solidFill>
                          <a:schemeClr val="tx1"/>
                        </a:solidFill>
                        <a:effectLst/>
                        <a:latin typeface="+mn-ea"/>
                        <a:ea typeface="+mn-ea"/>
                      </a:endParaRPr>
                    </a:p>
                  </a:txBody>
                  <a:tcPr marL="36000" marR="36000" marT="36000" marB="3600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t"/>
                      <a:r>
                        <a:rPr lang="en-US" sz="1000" b="0" i="0" u="none" strike="noStrike">
                          <a:solidFill>
                            <a:schemeClr val="tx1"/>
                          </a:solidFill>
                          <a:effectLst/>
                          <a:latin typeface="+mn-ea"/>
                          <a:ea typeface="+mn-ea"/>
                        </a:rPr>
                        <a:t>External Sanction</a:t>
                      </a:r>
                    </a:p>
                  </a:txBody>
                  <a:tcPr marL="36000" marR="36000" marT="36000" marB="3600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t"/>
                      <a:r>
                        <a:rPr lang="en-US" sz="1000" b="0" i="0" u="none" strike="noStrike" dirty="0">
                          <a:solidFill>
                            <a:schemeClr val="tx1"/>
                          </a:solidFill>
                          <a:effectLst/>
                          <a:latin typeface="+mn-ea"/>
                          <a:ea typeface="+mn-ea"/>
                        </a:rPr>
                        <a:t>Party Black List Data</a:t>
                      </a:r>
                    </a:p>
                  </a:txBody>
                  <a:tcPr marL="36000" marR="36000" marT="36000" marB="3600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t"/>
                      <a:r>
                        <a:rPr lang="en-US" sz="1000" b="0" i="0" u="none" strike="noStrike" dirty="0">
                          <a:solidFill>
                            <a:schemeClr val="tx1"/>
                          </a:solidFill>
                          <a:effectLst/>
                          <a:latin typeface="+mn-ea"/>
                          <a:ea typeface="+mn-ea"/>
                        </a:rPr>
                        <a:t>Read black list information from external sanction (Norkom) and retrieve </a:t>
                      </a:r>
                      <a:r>
                        <a:rPr lang="en-US" sz="1000" b="0" i="0" u="none" strike="noStrike" dirty="0" smtClean="0">
                          <a:solidFill>
                            <a:schemeClr val="tx1"/>
                          </a:solidFill>
                          <a:effectLst/>
                          <a:latin typeface="+mn-ea"/>
                          <a:ea typeface="+mn-ea"/>
                        </a:rPr>
                        <a:t>results</a:t>
                      </a:r>
                    </a:p>
                    <a:p>
                      <a:pPr marL="92075" indent="-92075" algn="l" defTabSz="457200" rtl="0" eaLnBrk="1" fontAlgn="t" latinLnBrk="0" hangingPunct="1">
                        <a:buFont typeface="Arial" panose="020B0604020202020204" pitchFamily="34" charset="0"/>
                        <a:buChar char="•"/>
                      </a:pPr>
                      <a:r>
                        <a:rPr lang="en-US" sz="1000" b="0" i="0" u="none" strike="noStrike" kern="1200" dirty="0" smtClean="0">
                          <a:solidFill>
                            <a:schemeClr val="tx1"/>
                          </a:solidFill>
                          <a:effectLst/>
                          <a:latin typeface="+mn-ea"/>
                          <a:ea typeface="+mn-ea"/>
                          <a:cs typeface="+mn-cs"/>
                        </a:rPr>
                        <a:t>send </a:t>
                      </a:r>
                      <a:r>
                        <a:rPr lang="en-US" sz="1000" b="0" i="0" u="none" strike="noStrike" kern="1200" dirty="0">
                          <a:solidFill>
                            <a:schemeClr val="tx1"/>
                          </a:solidFill>
                          <a:effectLst/>
                          <a:latin typeface="+mn-ea"/>
                          <a:ea typeface="+mn-ea"/>
                          <a:cs typeface="+mn-cs"/>
                        </a:rPr>
                        <a:t>party black list information (name) to compare with Norkom </a:t>
                      </a:r>
                      <a:r>
                        <a:rPr lang="en-US" sz="1000" b="0" i="0" u="none" strike="noStrike" kern="1200" dirty="0" smtClean="0">
                          <a:solidFill>
                            <a:schemeClr val="tx1"/>
                          </a:solidFill>
                          <a:effectLst/>
                          <a:latin typeface="+mn-ea"/>
                          <a:ea typeface="+mn-ea"/>
                          <a:cs typeface="+mn-cs"/>
                        </a:rPr>
                        <a:t>database</a:t>
                      </a:r>
                    </a:p>
                    <a:p>
                      <a:pPr marL="92075" indent="-92075" algn="l" defTabSz="457200" rtl="0" eaLnBrk="1" fontAlgn="t" latinLnBrk="0" hangingPunct="1">
                        <a:buFont typeface="Arial" panose="020B0604020202020204" pitchFamily="34" charset="0"/>
                        <a:buChar char="•"/>
                      </a:pPr>
                      <a:r>
                        <a:rPr lang="en-US" sz="1000" b="0" i="0" u="none" strike="noStrike" kern="1200" dirty="0" smtClean="0">
                          <a:solidFill>
                            <a:schemeClr val="tx1"/>
                          </a:solidFill>
                          <a:effectLst/>
                          <a:latin typeface="+mn-ea"/>
                          <a:ea typeface="+mn-ea"/>
                          <a:cs typeface="+mn-cs"/>
                        </a:rPr>
                        <a:t>receive </a:t>
                      </a:r>
                      <a:r>
                        <a:rPr lang="en-US" sz="1000" b="0" i="0" u="none" strike="noStrike" kern="1200" dirty="0">
                          <a:solidFill>
                            <a:schemeClr val="tx1"/>
                          </a:solidFill>
                          <a:effectLst/>
                          <a:latin typeface="+mn-ea"/>
                          <a:ea typeface="+mn-ea"/>
                          <a:cs typeface="+mn-cs"/>
                        </a:rPr>
                        <a:t>black list comparison result for party</a:t>
                      </a:r>
                    </a:p>
                  </a:txBody>
                  <a:tcPr marL="36000" marR="36000" marT="36000" marB="3600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fontAlgn="t"/>
                      <a:r>
                        <a:rPr lang="en-US" sz="1000" b="0" i="0" u="none" strike="noStrike" dirty="0">
                          <a:solidFill>
                            <a:schemeClr val="tx1"/>
                          </a:solidFill>
                          <a:effectLst/>
                          <a:latin typeface="+mn-ea"/>
                          <a:ea typeface="+mn-ea"/>
                        </a:rPr>
                        <a:t>Real-time</a:t>
                      </a:r>
                    </a:p>
                  </a:txBody>
                  <a:tcPr marL="36000" marR="36000" marT="36000" marB="3600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Tree>
    <p:extLst>
      <p:ext uri="{BB962C8B-B14F-4D97-AF65-F5344CB8AC3E}">
        <p14:creationId xmlns:p14="http://schemas.microsoft.com/office/powerpoint/2010/main" val="23202935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aphicFrame>
        <p:nvGraphicFramePr>
          <p:cNvPr id="10" name="Object 9" hidden="1"/>
          <p:cNvGraphicFramePr>
            <a:graphicFrameLocks noChangeAspect="1"/>
          </p:cNvGraphicFramePr>
          <p:nvPr>
            <p:custDataLst>
              <p:tags r:id="rId2"/>
            </p:custDataLst>
            <p:extLst/>
          </p:nvPr>
        </p:nvGraphicFramePr>
        <p:xfrm>
          <a:off x="0" y="0"/>
          <a:ext cx="158750" cy="158750"/>
        </p:xfrm>
        <a:graphic>
          <a:graphicData uri="http://schemas.openxmlformats.org/presentationml/2006/ole">
            <mc:AlternateContent xmlns:mc="http://schemas.openxmlformats.org/markup-compatibility/2006">
              <mc:Choice xmlns:v="urn:schemas-microsoft-com:vml" Requires="v">
                <p:oleObj spid="_x0000_s10647" name="think-cell Slide" r:id="rId7" imgW="270" imgH="270" progId="TCLayout.ActiveDocument.1">
                  <p:embed/>
                </p:oleObj>
              </mc:Choice>
              <mc:Fallback>
                <p:oleObj name="think-cell Slide" r:id="rId7" imgW="270" imgH="270" progId="TCLayout.ActiveDocument.1">
                  <p:embed/>
                  <p:pic>
                    <p:nvPicPr>
                      <p:cNvPr id="0" name=""/>
                      <p:cNvPicPr/>
                      <p:nvPr/>
                    </p:nvPicPr>
                    <p:blipFill>
                      <a:blip r:embed="rId8"/>
                      <a:stretch>
                        <a:fillRect/>
                      </a:stretch>
                    </p:blipFill>
                    <p:spPr>
                      <a:xfrm>
                        <a:off x="0" y="0"/>
                        <a:ext cx="158750" cy="158750"/>
                      </a:xfrm>
                      <a:prstGeom prst="rect">
                        <a:avLst/>
                      </a:prstGeom>
                    </p:spPr>
                  </p:pic>
                </p:oleObj>
              </mc:Fallback>
            </mc:AlternateContent>
          </a:graphicData>
        </a:graphic>
      </p:graphicFrame>
      <p:sp>
        <p:nvSpPr>
          <p:cNvPr id="2" name="Titre 1"/>
          <p:cNvSpPr>
            <a:spLocks noGrp="1"/>
          </p:cNvSpPr>
          <p:nvPr>
            <p:ph type="title"/>
            <p:custDataLst>
              <p:tags r:id="rId3"/>
            </p:custDataLst>
          </p:nvPr>
        </p:nvSpPr>
        <p:spPr/>
        <p:txBody>
          <a:bodyPr/>
          <a:lstStyle/>
          <a:p>
            <a:r>
              <a:rPr lang="en-US" dirty="0" smtClean="0"/>
              <a:t>Information Vertical</a:t>
            </a:r>
            <a:endParaRPr lang="en-US" dirty="0"/>
          </a:p>
        </p:txBody>
      </p:sp>
      <p:sp>
        <p:nvSpPr>
          <p:cNvPr id="3" name="Text Placeholder 2"/>
          <p:cNvSpPr>
            <a:spLocks noGrp="1"/>
          </p:cNvSpPr>
          <p:nvPr>
            <p:ph type="body" sz="quarter" idx="13"/>
          </p:nvPr>
        </p:nvSpPr>
        <p:spPr>
          <a:solidFill>
            <a:schemeClr val="bg1">
              <a:lumMod val="95000"/>
            </a:schemeClr>
          </a:solidFill>
          <a:ln>
            <a:noFill/>
          </a:ln>
          <a:effectLst>
            <a:outerShdw blurRad="50800" dist="38100" dir="2700000" algn="tl" rotWithShape="0">
              <a:prstClr val="black">
                <a:alpha val="40000"/>
              </a:prstClr>
            </a:outerShdw>
          </a:effectLst>
        </p:spPr>
        <p:txBody>
          <a:bodyPr vert="horz" lIns="72000" tIns="46800" rIns="72000" bIns="46800" rtlCol="0" anchor="t">
            <a:spAutoFit/>
          </a:bodyPr>
          <a:lstStyle/>
          <a:p>
            <a:pPr marL="0" indent="0">
              <a:buNone/>
            </a:pPr>
            <a:r>
              <a:rPr lang="en-US" altLang="ko-KR" dirty="0"/>
              <a:t>Information Framework</a:t>
            </a:r>
          </a:p>
        </p:txBody>
      </p:sp>
      <p:sp>
        <p:nvSpPr>
          <p:cNvPr id="4" name="Espace réservé du numéro de diapositive 3"/>
          <p:cNvSpPr>
            <a:spLocks noGrp="1"/>
          </p:cNvSpPr>
          <p:nvPr>
            <p:ph type="sldNum" sz="quarter" idx="4"/>
            <p:custDataLst>
              <p:tags r:id="rId4"/>
            </p:custDataLst>
          </p:nvPr>
        </p:nvSpPr>
        <p:spPr/>
        <p:txBody>
          <a:bodyPr/>
          <a:lstStyle/>
          <a:p>
            <a:pPr>
              <a:defRPr/>
            </a:pPr>
            <a:fld id="{92983E20-48C7-411B-A68B-05D13D0F6371}" type="slidenum">
              <a:rPr lang="fr-FR" smtClean="0">
                <a:latin typeface="+mj-lt"/>
              </a:rPr>
              <a:pPr>
                <a:defRPr/>
              </a:pPr>
              <a:t>64</a:t>
            </a:fld>
            <a:endParaRPr lang="fr-FR">
              <a:latin typeface="+mj-lt"/>
            </a:endParaRPr>
          </a:p>
        </p:txBody>
      </p:sp>
      <p:sp>
        <p:nvSpPr>
          <p:cNvPr id="94" name="Rectangle 476"/>
          <p:cNvSpPr>
            <a:spLocks noChangeArrowheads="1"/>
          </p:cNvSpPr>
          <p:nvPr/>
        </p:nvSpPr>
        <p:spPr bwMode="auto">
          <a:xfrm>
            <a:off x="1669774" y="1311965"/>
            <a:ext cx="6566452" cy="772494"/>
          </a:xfrm>
          <a:prstGeom prst="rect">
            <a:avLst/>
          </a:prstGeom>
          <a:solidFill>
            <a:schemeClr val="accent1">
              <a:lumMod val="20000"/>
              <a:lumOff val="80000"/>
            </a:schemeClr>
          </a:solidFill>
          <a:ln w="9525" algn="ctr">
            <a:solidFill>
              <a:srgbClr val="4B91CD"/>
            </a:solidFill>
            <a:miter lim="800000"/>
            <a:headEnd/>
            <a:tailEnd/>
          </a:ln>
          <a:effectLst/>
        </p:spPr>
        <p:txBody>
          <a:bodyPr lIns="72000" tIns="72000" rIns="72000" bIns="72000"/>
          <a:lstStyle/>
          <a:p>
            <a:pPr marL="0" marR="0" lvl="0" indent="0" defTabSz="914400" eaLnBrk="1" fontAlgn="auto" latinLnBrk="0" hangingPunct="1">
              <a:lnSpc>
                <a:spcPts val="900"/>
              </a:lnSpc>
              <a:spcBef>
                <a:spcPts val="0"/>
              </a:spcBef>
              <a:spcAft>
                <a:spcPts val="0"/>
              </a:spcAft>
              <a:buClrTx/>
              <a:buSzTx/>
              <a:buFontTx/>
              <a:buNone/>
              <a:tabLst/>
              <a:defRPr/>
            </a:pPr>
            <a:r>
              <a:rPr kumimoji="0" lang="en-US" sz="1050" b="1" i="0" u="none" strike="noStrike" kern="0" cap="none" spc="0" normalizeH="0" baseline="0" noProof="0" dirty="0" smtClean="0">
                <a:ln>
                  <a:noFill/>
                </a:ln>
                <a:solidFill>
                  <a:srgbClr val="103184"/>
                </a:solidFill>
                <a:effectLst/>
                <a:uLnTx/>
                <a:uFillTx/>
                <a:latin typeface="+mn-lt"/>
                <a:ea typeface="ＭＳ Ｐゴシック" pitchFamily="34" charset="-128"/>
                <a:cs typeface="ＭＳ Ｐゴシック"/>
              </a:rPr>
              <a:t>Business Architecture</a:t>
            </a:r>
            <a:endParaRPr kumimoji="0" lang="en-US" sz="1050" b="1" i="1" u="none" strike="noStrike" kern="0" cap="none" spc="0" normalizeH="0" baseline="0" noProof="0" dirty="0">
              <a:ln>
                <a:noFill/>
              </a:ln>
              <a:solidFill>
                <a:srgbClr val="103184"/>
              </a:solidFill>
              <a:effectLst/>
              <a:uLnTx/>
              <a:uFillTx/>
              <a:latin typeface="+mn-lt"/>
              <a:ea typeface="ＭＳ Ｐゴシック" pitchFamily="34" charset="-128"/>
              <a:cs typeface="ＭＳ Ｐゴシック"/>
            </a:endParaRPr>
          </a:p>
        </p:txBody>
      </p:sp>
      <p:sp>
        <p:nvSpPr>
          <p:cNvPr id="109" name="Rectangle 476"/>
          <p:cNvSpPr>
            <a:spLocks noChangeArrowheads="1"/>
          </p:cNvSpPr>
          <p:nvPr/>
        </p:nvSpPr>
        <p:spPr bwMode="auto">
          <a:xfrm>
            <a:off x="1669774" y="5068264"/>
            <a:ext cx="6566452" cy="584590"/>
          </a:xfrm>
          <a:prstGeom prst="rect">
            <a:avLst/>
          </a:prstGeom>
          <a:solidFill>
            <a:schemeClr val="accent1">
              <a:lumMod val="20000"/>
              <a:lumOff val="80000"/>
            </a:schemeClr>
          </a:solidFill>
          <a:ln w="9525" algn="ctr">
            <a:solidFill>
              <a:srgbClr val="4B91CD"/>
            </a:solidFill>
            <a:miter lim="800000"/>
            <a:headEnd/>
            <a:tailEnd/>
          </a:ln>
          <a:effectLst/>
        </p:spPr>
        <p:txBody>
          <a:bodyPr lIns="72000" tIns="72000" rIns="72000" bIns="72000"/>
          <a:lstStyle/>
          <a:p>
            <a:pPr fontAlgn="auto">
              <a:lnSpc>
                <a:spcPts val="900"/>
              </a:lnSpc>
              <a:spcBef>
                <a:spcPts val="0"/>
              </a:spcBef>
              <a:spcAft>
                <a:spcPts val="0"/>
              </a:spcAft>
            </a:pPr>
            <a:r>
              <a:rPr lang="en-US" sz="1050" kern="0" dirty="0">
                <a:solidFill>
                  <a:srgbClr val="103184"/>
                </a:solidFill>
                <a:latin typeface="+mn-lt"/>
                <a:cs typeface="ＭＳ Ｐゴシック"/>
              </a:rPr>
              <a:t>Information Stores</a:t>
            </a:r>
          </a:p>
        </p:txBody>
      </p:sp>
      <p:grpSp>
        <p:nvGrpSpPr>
          <p:cNvPr id="7" name="Group 6"/>
          <p:cNvGrpSpPr/>
          <p:nvPr/>
        </p:nvGrpSpPr>
        <p:grpSpPr>
          <a:xfrm>
            <a:off x="1781341" y="5324405"/>
            <a:ext cx="6343318" cy="249961"/>
            <a:chOff x="412062" y="5076062"/>
            <a:chExt cx="4573392" cy="215502"/>
          </a:xfrm>
        </p:grpSpPr>
        <p:sp>
          <p:nvSpPr>
            <p:cNvPr id="111" name="AutoShape 507"/>
            <p:cNvSpPr>
              <a:spLocks noChangeArrowheads="1"/>
            </p:cNvSpPr>
            <p:nvPr/>
          </p:nvSpPr>
          <p:spPr bwMode="auto">
            <a:xfrm>
              <a:off x="3760751" y="5076062"/>
              <a:ext cx="598681" cy="215502"/>
            </a:xfrm>
            <a:prstGeom prst="rect">
              <a:avLst/>
            </a:prstGeom>
            <a:solidFill>
              <a:srgbClr val="00B050"/>
            </a:solidFill>
            <a:ln w="12700" algn="ctr">
              <a:solidFill>
                <a:srgbClr val="4B91CD"/>
              </a:solidFill>
              <a:miter lim="800000"/>
              <a:headEnd/>
              <a:tailEnd/>
            </a:ln>
            <a:effectLst/>
          </p:spPr>
          <p:txBody>
            <a:bodyPr lIns="35994" tIns="35994" rIns="35994" bIns="35994" anchor="ctr" anchorCtr="1"/>
            <a:lstStyle/>
            <a:p>
              <a:pPr algn="ctr" fontAlgn="auto">
                <a:lnSpc>
                  <a:spcPct val="90000"/>
                </a:lnSpc>
                <a:spcBef>
                  <a:spcPct val="25000"/>
                </a:spcBef>
                <a:spcAft>
                  <a:spcPts val="0"/>
                </a:spcAft>
              </a:pPr>
              <a:r>
                <a:rPr lang="en-US" sz="800" b="0" kern="0" dirty="0">
                  <a:solidFill>
                    <a:srgbClr val="103184"/>
                  </a:solidFill>
                  <a:latin typeface="+mn-lt"/>
                  <a:cs typeface="ＭＳ Ｐゴシック"/>
                </a:rPr>
                <a:t>BI Data Marts</a:t>
              </a:r>
            </a:p>
          </p:txBody>
        </p:sp>
        <p:sp>
          <p:nvSpPr>
            <p:cNvPr id="116" name="Text Box 244"/>
            <p:cNvSpPr txBox="1">
              <a:spLocks noChangeArrowheads="1"/>
            </p:cNvSpPr>
            <p:nvPr/>
          </p:nvSpPr>
          <p:spPr bwMode="auto">
            <a:xfrm>
              <a:off x="4416944" y="5076062"/>
              <a:ext cx="568510" cy="213264"/>
            </a:xfrm>
            <a:prstGeom prst="rect">
              <a:avLst/>
            </a:prstGeom>
            <a:solidFill>
              <a:srgbClr val="BDDEF3"/>
            </a:solidFill>
            <a:ln w="12700" algn="ctr">
              <a:solidFill>
                <a:srgbClr val="4B91CD"/>
              </a:solidFill>
              <a:miter lim="800000"/>
              <a:headEnd/>
              <a:tailEnd/>
            </a:ln>
            <a:effectLst/>
          </p:spPr>
          <p:txBody>
            <a:bodyPr lIns="35994" tIns="35994" rIns="35994" bIns="35994" anchor="ctr" anchorCtr="1"/>
            <a:lstStyle>
              <a:defPPr>
                <a:defRPr lang="fr-FR"/>
              </a:defPPr>
              <a:lvl1pPr marL="0" marR="0" lvl="0" indent="0" algn="ctr" defTabSz="914400" eaLnBrk="1" fontAlgn="auto" latinLnBrk="0" hangingPunct="1">
                <a:lnSpc>
                  <a:spcPct val="90000"/>
                </a:lnSpc>
                <a:spcBef>
                  <a:spcPct val="25000"/>
                </a:spcBef>
                <a:spcAft>
                  <a:spcPts val="0"/>
                </a:spcAft>
                <a:buClrTx/>
                <a:buSzTx/>
                <a:buFontTx/>
                <a:buNone/>
                <a:tabLst/>
                <a:defRPr kumimoji="0" sz="700" b="0" i="0" u="none" strike="noStrike" kern="0" cap="none" spc="0" normalizeH="0" baseline="0">
                  <a:ln>
                    <a:noFill/>
                  </a:ln>
                  <a:solidFill>
                    <a:srgbClr val="103184"/>
                  </a:solidFill>
                  <a:effectLst/>
                  <a:uLnTx/>
                  <a:uFillTx/>
                  <a:latin typeface="+mn-lt"/>
                  <a:cs typeface="ＭＳ Ｐゴシック"/>
                </a:defRPr>
              </a:lvl1pPr>
            </a:lstStyle>
            <a:p>
              <a:r>
                <a:rPr lang="en-US" sz="800" dirty="0" smtClean="0"/>
                <a:t>Big Data</a:t>
              </a:r>
              <a:endParaRPr lang="en-US" sz="800" dirty="0"/>
            </a:p>
          </p:txBody>
        </p:sp>
        <p:sp>
          <p:nvSpPr>
            <p:cNvPr id="117" name="AutoShape 506"/>
            <p:cNvSpPr>
              <a:spLocks noChangeArrowheads="1"/>
            </p:cNvSpPr>
            <p:nvPr/>
          </p:nvSpPr>
          <p:spPr bwMode="auto">
            <a:xfrm>
              <a:off x="3116965" y="5076062"/>
              <a:ext cx="598681" cy="215502"/>
            </a:xfrm>
            <a:prstGeom prst="rect">
              <a:avLst/>
            </a:prstGeom>
            <a:solidFill>
              <a:srgbClr val="BDDEF3"/>
            </a:solidFill>
            <a:ln w="12700" algn="ctr">
              <a:solidFill>
                <a:srgbClr val="4B91CD"/>
              </a:solidFill>
              <a:miter lim="800000"/>
              <a:headEnd/>
              <a:tailEnd/>
            </a:ln>
            <a:effectLst/>
          </p:spPr>
          <p:txBody>
            <a:bodyPr lIns="35994" tIns="35994" rIns="35994" bIns="35994" anchor="ctr" anchorCtr="1"/>
            <a:lstStyle/>
            <a:p>
              <a:pPr algn="ctr" fontAlgn="auto">
                <a:lnSpc>
                  <a:spcPct val="90000"/>
                </a:lnSpc>
                <a:spcBef>
                  <a:spcPct val="25000"/>
                </a:spcBef>
                <a:spcAft>
                  <a:spcPts val="0"/>
                </a:spcAft>
              </a:pPr>
              <a:r>
                <a:rPr lang="en-US" sz="800" b="0" kern="0" dirty="0">
                  <a:solidFill>
                    <a:srgbClr val="103184"/>
                  </a:solidFill>
                  <a:latin typeface="+mn-lt"/>
                  <a:cs typeface="ＭＳ Ｐゴシック"/>
                </a:rPr>
                <a:t>Data Warehouse</a:t>
              </a:r>
            </a:p>
          </p:txBody>
        </p:sp>
        <p:sp>
          <p:nvSpPr>
            <p:cNvPr id="118" name="AutoShape 538"/>
            <p:cNvSpPr>
              <a:spLocks noChangeArrowheads="1"/>
            </p:cNvSpPr>
            <p:nvPr/>
          </p:nvSpPr>
          <p:spPr bwMode="auto">
            <a:xfrm>
              <a:off x="412062" y="5076062"/>
              <a:ext cx="598681" cy="215502"/>
            </a:xfrm>
            <a:prstGeom prst="rect">
              <a:avLst/>
            </a:prstGeom>
            <a:solidFill>
              <a:schemeClr val="tx1"/>
            </a:solidFill>
            <a:ln w="12700" algn="ctr">
              <a:solidFill>
                <a:srgbClr val="4B91CD"/>
              </a:solidFill>
              <a:miter lim="800000"/>
              <a:headEnd/>
              <a:tailEnd/>
            </a:ln>
            <a:effectLst/>
          </p:spPr>
          <p:txBody>
            <a:bodyPr lIns="35994" tIns="35994" rIns="35994" bIns="35994" anchor="ctr" anchorCtr="1"/>
            <a:lstStyle/>
            <a:p>
              <a:pPr algn="ctr" fontAlgn="auto">
                <a:lnSpc>
                  <a:spcPct val="90000"/>
                </a:lnSpc>
                <a:spcBef>
                  <a:spcPct val="25000"/>
                </a:spcBef>
                <a:spcAft>
                  <a:spcPts val="0"/>
                </a:spcAft>
              </a:pPr>
              <a:r>
                <a:rPr lang="en-US" sz="800" b="0" kern="0" dirty="0">
                  <a:solidFill>
                    <a:schemeClr val="bg1"/>
                  </a:solidFill>
                  <a:latin typeface="+mn-lt"/>
                  <a:cs typeface="ＭＳ Ｐゴシック"/>
                </a:rPr>
                <a:t>Application Data Stores</a:t>
              </a:r>
            </a:p>
          </p:txBody>
        </p:sp>
        <p:sp>
          <p:nvSpPr>
            <p:cNvPr id="119" name="AutoShape 506"/>
            <p:cNvSpPr>
              <a:spLocks noChangeArrowheads="1"/>
            </p:cNvSpPr>
            <p:nvPr/>
          </p:nvSpPr>
          <p:spPr bwMode="auto">
            <a:xfrm>
              <a:off x="1090880" y="5076062"/>
              <a:ext cx="599623" cy="215502"/>
            </a:xfrm>
            <a:prstGeom prst="rect">
              <a:avLst/>
            </a:prstGeom>
            <a:solidFill>
              <a:srgbClr val="BDDEF3"/>
            </a:solidFill>
            <a:ln w="12700" algn="ctr">
              <a:solidFill>
                <a:srgbClr val="4B91CD"/>
              </a:solidFill>
              <a:miter lim="800000"/>
              <a:headEnd/>
              <a:tailEnd/>
            </a:ln>
            <a:effectLst/>
          </p:spPr>
          <p:txBody>
            <a:bodyPr lIns="35994" tIns="35994" rIns="35994" bIns="35994" anchor="ctr" anchorCtr="1"/>
            <a:lstStyle/>
            <a:p>
              <a:pPr algn="ctr" fontAlgn="auto">
                <a:lnSpc>
                  <a:spcPct val="90000"/>
                </a:lnSpc>
                <a:spcBef>
                  <a:spcPct val="25000"/>
                </a:spcBef>
                <a:spcAft>
                  <a:spcPts val="0"/>
                </a:spcAft>
              </a:pPr>
              <a:r>
                <a:rPr lang="en-US" sz="800" b="0" kern="0" dirty="0">
                  <a:solidFill>
                    <a:srgbClr val="103184"/>
                  </a:solidFill>
                  <a:latin typeface="+mn-lt"/>
                  <a:cs typeface="ＭＳ Ｐゴシック"/>
                </a:rPr>
                <a:t>Unstructured Data</a:t>
              </a:r>
            </a:p>
          </p:txBody>
        </p:sp>
        <p:sp>
          <p:nvSpPr>
            <p:cNvPr id="120" name="AutoShape 538"/>
            <p:cNvSpPr>
              <a:spLocks noChangeArrowheads="1"/>
            </p:cNvSpPr>
            <p:nvPr/>
          </p:nvSpPr>
          <p:spPr bwMode="auto">
            <a:xfrm>
              <a:off x="2438146" y="5076062"/>
              <a:ext cx="598681" cy="215502"/>
            </a:xfrm>
            <a:prstGeom prst="rect">
              <a:avLst/>
            </a:prstGeom>
            <a:solidFill>
              <a:srgbClr val="BDDEF3"/>
            </a:solidFill>
            <a:ln w="12700" algn="ctr">
              <a:solidFill>
                <a:srgbClr val="4B91CD"/>
              </a:solidFill>
              <a:miter lim="800000"/>
              <a:headEnd/>
              <a:tailEnd/>
            </a:ln>
            <a:effectLst/>
          </p:spPr>
          <p:txBody>
            <a:bodyPr lIns="35994" tIns="35994" rIns="35994" bIns="35994" anchor="ctr" anchorCtr="1"/>
            <a:lstStyle/>
            <a:p>
              <a:pPr algn="ctr" fontAlgn="auto">
                <a:lnSpc>
                  <a:spcPct val="90000"/>
                </a:lnSpc>
                <a:spcBef>
                  <a:spcPct val="25000"/>
                </a:spcBef>
                <a:spcAft>
                  <a:spcPts val="0"/>
                </a:spcAft>
              </a:pPr>
              <a:r>
                <a:rPr lang="en-US" sz="800" b="0" kern="0" dirty="0">
                  <a:solidFill>
                    <a:srgbClr val="103184"/>
                  </a:solidFill>
                  <a:latin typeface="+mn-lt"/>
                  <a:cs typeface="ＭＳ Ｐゴシック"/>
                </a:rPr>
                <a:t>Master Data Stores</a:t>
              </a:r>
            </a:p>
          </p:txBody>
        </p:sp>
        <p:sp>
          <p:nvSpPr>
            <p:cNvPr id="121" name="AutoShape 538"/>
            <p:cNvSpPr>
              <a:spLocks noChangeArrowheads="1"/>
            </p:cNvSpPr>
            <p:nvPr/>
          </p:nvSpPr>
          <p:spPr bwMode="auto">
            <a:xfrm>
              <a:off x="1758384" y="5076062"/>
              <a:ext cx="599623" cy="215502"/>
            </a:xfrm>
            <a:prstGeom prst="rect">
              <a:avLst/>
            </a:prstGeom>
            <a:solidFill>
              <a:srgbClr val="00B050"/>
            </a:solidFill>
            <a:ln w="12700" algn="ctr">
              <a:solidFill>
                <a:srgbClr val="4B91CD"/>
              </a:solidFill>
              <a:miter lim="800000"/>
              <a:headEnd/>
              <a:tailEnd/>
            </a:ln>
            <a:effectLst/>
          </p:spPr>
          <p:txBody>
            <a:bodyPr lIns="35994" tIns="35994" rIns="35994" bIns="35994" anchor="ctr" anchorCtr="1"/>
            <a:lstStyle/>
            <a:p>
              <a:pPr algn="ctr" fontAlgn="auto">
                <a:lnSpc>
                  <a:spcPct val="90000"/>
                </a:lnSpc>
                <a:spcBef>
                  <a:spcPct val="25000"/>
                </a:spcBef>
                <a:spcAft>
                  <a:spcPts val="0"/>
                </a:spcAft>
              </a:pPr>
              <a:r>
                <a:rPr lang="en-US" sz="800" b="0" kern="0" dirty="0">
                  <a:solidFill>
                    <a:srgbClr val="103184"/>
                  </a:solidFill>
                  <a:latin typeface="+mn-lt"/>
                  <a:cs typeface="ＭＳ Ｐゴシック"/>
                </a:rPr>
                <a:t>Operational Data Stores</a:t>
              </a:r>
            </a:p>
          </p:txBody>
        </p:sp>
      </p:grpSp>
      <p:grpSp>
        <p:nvGrpSpPr>
          <p:cNvPr id="9" name="Group 8"/>
          <p:cNvGrpSpPr/>
          <p:nvPr/>
        </p:nvGrpSpPr>
        <p:grpSpPr>
          <a:xfrm>
            <a:off x="1669774" y="2229222"/>
            <a:ext cx="6566452" cy="2694278"/>
            <a:chOff x="1669774" y="2256011"/>
            <a:chExt cx="6566452" cy="2694278"/>
          </a:xfrm>
        </p:grpSpPr>
        <p:sp>
          <p:nvSpPr>
            <p:cNvPr id="82" name="Rectangle 476"/>
            <p:cNvSpPr>
              <a:spLocks noChangeArrowheads="1"/>
            </p:cNvSpPr>
            <p:nvPr/>
          </p:nvSpPr>
          <p:spPr bwMode="auto">
            <a:xfrm>
              <a:off x="1669774" y="2256011"/>
              <a:ext cx="6566452" cy="2694278"/>
            </a:xfrm>
            <a:prstGeom prst="rect">
              <a:avLst/>
            </a:prstGeom>
            <a:solidFill>
              <a:schemeClr val="accent1">
                <a:lumMod val="20000"/>
                <a:lumOff val="80000"/>
              </a:schemeClr>
            </a:solidFill>
            <a:ln w="9525" algn="ctr">
              <a:solidFill>
                <a:srgbClr val="4B91CD"/>
              </a:solidFill>
              <a:miter lim="800000"/>
              <a:headEnd/>
              <a:tailEnd/>
            </a:ln>
            <a:effectLst/>
          </p:spPr>
          <p:txBody>
            <a:bodyPr lIns="72000" tIns="72000" rIns="72000" bIns="72000"/>
            <a:lstStyle/>
            <a:p>
              <a:pPr fontAlgn="auto">
                <a:lnSpc>
                  <a:spcPts val="900"/>
                </a:lnSpc>
                <a:spcBef>
                  <a:spcPts val="0"/>
                </a:spcBef>
                <a:spcAft>
                  <a:spcPts val="0"/>
                </a:spcAft>
              </a:pPr>
              <a:r>
                <a:rPr lang="en-US" sz="1050" kern="0" dirty="0">
                  <a:solidFill>
                    <a:srgbClr val="103184"/>
                  </a:solidFill>
                  <a:latin typeface="+mn-lt"/>
                  <a:cs typeface="ＭＳ Ｐゴシック"/>
                </a:rPr>
                <a:t>Information </a:t>
              </a:r>
            </a:p>
            <a:p>
              <a:pPr fontAlgn="auto">
                <a:lnSpc>
                  <a:spcPts val="900"/>
                </a:lnSpc>
                <a:spcBef>
                  <a:spcPts val="0"/>
                </a:spcBef>
                <a:spcAft>
                  <a:spcPts val="0"/>
                </a:spcAft>
              </a:pPr>
              <a:r>
                <a:rPr lang="en-US" sz="1050" kern="0" dirty="0">
                  <a:solidFill>
                    <a:srgbClr val="103184"/>
                  </a:solidFill>
                  <a:latin typeface="+mn-lt"/>
                  <a:cs typeface="ＭＳ Ｐゴシック"/>
                </a:rPr>
                <a:t>Services</a:t>
              </a:r>
            </a:p>
          </p:txBody>
        </p:sp>
        <p:sp>
          <p:nvSpPr>
            <p:cNvPr id="75" name="Rechteck 6"/>
            <p:cNvSpPr>
              <a:spLocks noChangeArrowheads="1"/>
            </p:cNvSpPr>
            <p:nvPr/>
          </p:nvSpPr>
          <p:spPr bwMode="auto">
            <a:xfrm>
              <a:off x="1874639" y="2898314"/>
              <a:ext cx="6156721" cy="1920795"/>
            </a:xfrm>
            <a:prstGeom prst="rect">
              <a:avLst/>
            </a:prstGeom>
            <a:solidFill>
              <a:srgbClr val="91C8EB"/>
            </a:solidFill>
            <a:ln w="28575" algn="ctr">
              <a:solidFill>
                <a:srgbClr val="4B91CD"/>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72000" tIns="72000" rIns="72000" bIns="72000"/>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050" b="1" i="0" u="none" strike="noStrike" kern="0" cap="none" spc="0" normalizeH="0" baseline="0" noProof="0" dirty="0" smtClean="0">
                  <a:ln>
                    <a:noFill/>
                  </a:ln>
                  <a:solidFill>
                    <a:srgbClr val="103184"/>
                  </a:solidFill>
                  <a:effectLst/>
                  <a:uLnTx/>
                  <a:uFillTx/>
                  <a:latin typeface="+mn-lt"/>
                </a:rPr>
                <a:t>Core Data Services</a:t>
              </a:r>
            </a:p>
          </p:txBody>
        </p:sp>
        <p:sp>
          <p:nvSpPr>
            <p:cNvPr id="83" name="Text Box 244"/>
            <p:cNvSpPr txBox="1">
              <a:spLocks noChangeArrowheads="1"/>
            </p:cNvSpPr>
            <p:nvPr/>
          </p:nvSpPr>
          <p:spPr bwMode="auto">
            <a:xfrm>
              <a:off x="2886541" y="2354767"/>
              <a:ext cx="934600" cy="349214"/>
            </a:xfrm>
            <a:prstGeom prst="rect">
              <a:avLst/>
            </a:prstGeom>
            <a:solidFill>
              <a:srgbClr val="BDDEF3"/>
            </a:solidFill>
            <a:ln w="12700" algn="ctr">
              <a:solidFill>
                <a:srgbClr val="4B91CD"/>
              </a:solidFill>
              <a:miter lim="800000"/>
              <a:headEnd/>
              <a:tailEnd/>
            </a:ln>
            <a:effectLst/>
          </p:spPr>
          <p:txBody>
            <a:bodyPr lIns="35994" tIns="35994" rIns="35994" bIns="35994" anchor="ctr" anchorCtr="1"/>
            <a:lstStyle>
              <a:defPPr>
                <a:defRPr lang="en-US"/>
              </a:defPPr>
              <a:lvl1pPr algn="ctr" eaLnBrk="1" fontAlgn="auto" hangingPunct="1">
                <a:lnSpc>
                  <a:spcPct val="90000"/>
                </a:lnSpc>
                <a:spcBef>
                  <a:spcPct val="25000"/>
                </a:spcBef>
                <a:spcAft>
                  <a:spcPts val="0"/>
                </a:spcAft>
                <a:defRPr sz="700" kern="0">
                  <a:solidFill>
                    <a:srgbClr val="103184"/>
                  </a:solidFill>
                  <a:latin typeface="Verdana" pitchFamily="34" charset="0"/>
                  <a:ea typeface="ＭＳ Ｐゴシック" pitchFamily="34" charset="-128"/>
                  <a:cs typeface="ＭＳ Ｐゴシック"/>
                </a:defRPr>
              </a:lvl1pPr>
            </a:lstStyle>
            <a:p>
              <a:pPr marL="0" marR="0" lvl="0" indent="0" algn="ctr" defTabSz="914400" eaLnBrk="1" fontAlgn="auto" latinLnBrk="0" hangingPunct="1">
                <a:lnSpc>
                  <a:spcPct val="90000"/>
                </a:lnSpc>
                <a:spcBef>
                  <a:spcPct val="25000"/>
                </a:spcBef>
                <a:spcAft>
                  <a:spcPts val="0"/>
                </a:spcAft>
                <a:buClrTx/>
                <a:buSzTx/>
                <a:buFontTx/>
                <a:buNone/>
                <a:tabLst/>
                <a:defRPr/>
              </a:pPr>
              <a:r>
                <a:rPr kumimoji="0" lang="en-US" sz="800" b="0" i="0" u="none" strike="noStrike" kern="0" cap="none" spc="0" normalizeH="0" baseline="0" noProof="0" dirty="0">
                  <a:ln>
                    <a:noFill/>
                  </a:ln>
                  <a:solidFill>
                    <a:srgbClr val="103184"/>
                  </a:solidFill>
                  <a:effectLst/>
                  <a:uLnTx/>
                  <a:uFillTx/>
                  <a:latin typeface="+mn-lt"/>
                  <a:ea typeface="ＭＳ Ｐゴシック" pitchFamily="34" charset="-128"/>
                </a:rPr>
                <a:t>Master Data Management</a:t>
              </a:r>
            </a:p>
          </p:txBody>
        </p:sp>
        <p:sp>
          <p:nvSpPr>
            <p:cNvPr id="84" name="Text Box 244"/>
            <p:cNvSpPr txBox="1">
              <a:spLocks noChangeArrowheads="1"/>
            </p:cNvSpPr>
            <p:nvPr/>
          </p:nvSpPr>
          <p:spPr bwMode="auto">
            <a:xfrm>
              <a:off x="6106505" y="2354767"/>
              <a:ext cx="934600" cy="349214"/>
            </a:xfrm>
            <a:prstGeom prst="rect">
              <a:avLst/>
            </a:prstGeom>
            <a:solidFill>
              <a:srgbClr val="BDDEF3"/>
            </a:solidFill>
            <a:ln w="12700" algn="ctr">
              <a:solidFill>
                <a:srgbClr val="4B91CD"/>
              </a:solidFill>
              <a:miter lim="800000"/>
              <a:headEnd/>
              <a:tailEnd/>
            </a:ln>
            <a:effectLst/>
          </p:spPr>
          <p:txBody>
            <a:bodyPr lIns="35994" tIns="35994" rIns="35994" bIns="35994" anchor="ctr" anchorCtr="1"/>
            <a:lstStyle>
              <a:defPPr>
                <a:defRPr lang="en-US"/>
              </a:defPPr>
              <a:lvl1pPr algn="ctr" eaLnBrk="1" fontAlgn="auto" hangingPunct="1">
                <a:lnSpc>
                  <a:spcPct val="90000"/>
                </a:lnSpc>
                <a:spcBef>
                  <a:spcPct val="25000"/>
                </a:spcBef>
                <a:spcAft>
                  <a:spcPts val="0"/>
                </a:spcAft>
                <a:defRPr sz="700" kern="0">
                  <a:solidFill>
                    <a:srgbClr val="103184"/>
                  </a:solidFill>
                  <a:latin typeface="Verdana" pitchFamily="34" charset="0"/>
                  <a:ea typeface="ＭＳ Ｐゴシック" pitchFamily="34" charset="-128"/>
                  <a:cs typeface="ＭＳ Ｐゴシック"/>
                </a:defRPr>
              </a:lvl1pPr>
            </a:lstStyle>
            <a:p>
              <a:pPr marL="0" marR="0" lvl="0" indent="0" algn="ctr" defTabSz="914400" eaLnBrk="1" fontAlgn="auto" latinLnBrk="0" hangingPunct="1">
                <a:lnSpc>
                  <a:spcPct val="90000"/>
                </a:lnSpc>
                <a:spcBef>
                  <a:spcPct val="25000"/>
                </a:spcBef>
                <a:spcAft>
                  <a:spcPts val="0"/>
                </a:spcAft>
                <a:buClrTx/>
                <a:buSzTx/>
                <a:buFontTx/>
                <a:buNone/>
                <a:tabLst/>
                <a:defRPr/>
              </a:pPr>
              <a:r>
                <a:rPr kumimoji="0" lang="en-US" sz="800" b="0" i="0" u="none" strike="noStrike" kern="0" cap="none" spc="0" normalizeH="0" baseline="0" noProof="0" dirty="0" smtClean="0">
                  <a:ln>
                    <a:noFill/>
                  </a:ln>
                  <a:solidFill>
                    <a:srgbClr val="103184"/>
                  </a:solidFill>
                  <a:effectLst/>
                  <a:uLnTx/>
                  <a:uFillTx/>
                  <a:latin typeface="+mn-lt"/>
                  <a:ea typeface="ＭＳ Ｐゴシック" pitchFamily="34" charset="-128"/>
                </a:rPr>
                <a:t>Business Object services</a:t>
              </a:r>
              <a:endParaRPr kumimoji="0" lang="en-US" sz="800" b="0" i="0" u="none" strike="noStrike" kern="0" cap="none" spc="0" normalizeH="0" baseline="0" noProof="0" dirty="0">
                <a:ln>
                  <a:noFill/>
                </a:ln>
                <a:solidFill>
                  <a:srgbClr val="103184"/>
                </a:solidFill>
                <a:effectLst/>
                <a:uLnTx/>
                <a:uFillTx/>
                <a:latin typeface="+mn-lt"/>
                <a:ea typeface="ＭＳ Ｐゴシック" pitchFamily="34" charset="-128"/>
              </a:endParaRPr>
            </a:p>
          </p:txBody>
        </p:sp>
        <p:sp>
          <p:nvSpPr>
            <p:cNvPr id="85" name="Text Box 244"/>
            <p:cNvSpPr txBox="1">
              <a:spLocks noChangeArrowheads="1"/>
            </p:cNvSpPr>
            <p:nvPr/>
          </p:nvSpPr>
          <p:spPr bwMode="auto">
            <a:xfrm>
              <a:off x="7179826" y="2354767"/>
              <a:ext cx="934600" cy="349214"/>
            </a:xfrm>
            <a:prstGeom prst="rect">
              <a:avLst/>
            </a:prstGeom>
            <a:solidFill>
              <a:srgbClr val="BDDEF3"/>
            </a:solidFill>
            <a:ln w="12700" algn="ctr">
              <a:solidFill>
                <a:srgbClr val="4B91CD"/>
              </a:solidFill>
              <a:miter lim="800000"/>
              <a:headEnd/>
              <a:tailEnd/>
            </a:ln>
            <a:effectLst/>
          </p:spPr>
          <p:txBody>
            <a:bodyPr lIns="35994" tIns="35994" rIns="35994" bIns="35994" anchor="ctr" anchorCtr="1"/>
            <a:lstStyle>
              <a:defPPr>
                <a:defRPr lang="en-US"/>
              </a:defPPr>
              <a:lvl1pPr algn="ctr" eaLnBrk="1" fontAlgn="auto" hangingPunct="1">
                <a:lnSpc>
                  <a:spcPct val="90000"/>
                </a:lnSpc>
                <a:spcBef>
                  <a:spcPct val="25000"/>
                </a:spcBef>
                <a:spcAft>
                  <a:spcPts val="0"/>
                </a:spcAft>
                <a:defRPr sz="700" kern="0">
                  <a:solidFill>
                    <a:srgbClr val="103184"/>
                  </a:solidFill>
                  <a:latin typeface="Verdana" pitchFamily="34" charset="0"/>
                  <a:ea typeface="ＭＳ Ｐゴシック" pitchFamily="34" charset="-128"/>
                  <a:cs typeface="ＭＳ Ｐゴシック"/>
                </a:defRPr>
              </a:lvl1pPr>
            </a:lstStyle>
            <a:p>
              <a:pPr marL="0" marR="0" lvl="0" indent="0" algn="ctr" defTabSz="914400" eaLnBrk="1" fontAlgn="auto" latinLnBrk="0" hangingPunct="1">
                <a:lnSpc>
                  <a:spcPct val="90000"/>
                </a:lnSpc>
                <a:spcBef>
                  <a:spcPct val="25000"/>
                </a:spcBef>
                <a:spcAft>
                  <a:spcPts val="0"/>
                </a:spcAft>
                <a:buClrTx/>
                <a:buSzTx/>
                <a:buFontTx/>
                <a:buNone/>
                <a:tabLst/>
                <a:defRPr/>
              </a:pPr>
              <a:r>
                <a:rPr kumimoji="0" lang="en-US" sz="800" b="0" i="0" u="none" strike="noStrike" kern="0" cap="none" spc="0" normalizeH="0" baseline="0" noProof="0" dirty="0" smtClean="0">
                  <a:ln>
                    <a:noFill/>
                  </a:ln>
                  <a:solidFill>
                    <a:srgbClr val="103184"/>
                  </a:solidFill>
                  <a:effectLst/>
                  <a:uLnTx/>
                  <a:uFillTx/>
                  <a:latin typeface="+mn-lt"/>
                  <a:ea typeface="ＭＳ Ｐゴシック" pitchFamily="34" charset="-128"/>
                </a:rPr>
                <a:t>Search services</a:t>
              </a:r>
              <a:endParaRPr kumimoji="0" lang="en-US" sz="800" b="0" i="0" u="none" strike="noStrike" kern="0" cap="none" spc="0" normalizeH="0" baseline="0" noProof="0" dirty="0">
                <a:ln>
                  <a:noFill/>
                </a:ln>
                <a:solidFill>
                  <a:srgbClr val="103184"/>
                </a:solidFill>
                <a:effectLst/>
                <a:uLnTx/>
                <a:uFillTx/>
                <a:latin typeface="+mn-lt"/>
                <a:ea typeface="ＭＳ Ｐゴシック" pitchFamily="34" charset="-128"/>
              </a:endParaRPr>
            </a:p>
          </p:txBody>
        </p:sp>
        <p:sp>
          <p:nvSpPr>
            <p:cNvPr id="86" name="Text Box 244"/>
            <p:cNvSpPr txBox="1">
              <a:spLocks noChangeArrowheads="1"/>
            </p:cNvSpPr>
            <p:nvPr/>
          </p:nvSpPr>
          <p:spPr bwMode="auto">
            <a:xfrm>
              <a:off x="5033183" y="2354767"/>
              <a:ext cx="934600" cy="349214"/>
            </a:xfrm>
            <a:prstGeom prst="rect">
              <a:avLst/>
            </a:prstGeom>
            <a:solidFill>
              <a:srgbClr val="BDDEF3"/>
            </a:solidFill>
            <a:ln w="12700" algn="ctr">
              <a:solidFill>
                <a:srgbClr val="4B91CD"/>
              </a:solidFill>
              <a:miter lim="800000"/>
              <a:headEnd/>
              <a:tailEnd/>
            </a:ln>
            <a:effectLst/>
          </p:spPr>
          <p:txBody>
            <a:bodyPr lIns="35994" tIns="35994" rIns="35994" bIns="35994" anchor="ctr" anchorCtr="1"/>
            <a:lstStyle>
              <a:defPPr>
                <a:defRPr lang="en-US"/>
              </a:defPPr>
              <a:lvl1pPr algn="ctr" eaLnBrk="1" fontAlgn="auto" hangingPunct="1">
                <a:lnSpc>
                  <a:spcPct val="90000"/>
                </a:lnSpc>
                <a:spcBef>
                  <a:spcPct val="25000"/>
                </a:spcBef>
                <a:spcAft>
                  <a:spcPts val="0"/>
                </a:spcAft>
                <a:defRPr sz="700" kern="0">
                  <a:solidFill>
                    <a:srgbClr val="103184"/>
                  </a:solidFill>
                  <a:latin typeface="Verdana" pitchFamily="34" charset="0"/>
                  <a:ea typeface="ＭＳ Ｐゴシック" pitchFamily="34" charset="-128"/>
                  <a:cs typeface="ＭＳ Ｐゴシック"/>
                </a:defRPr>
              </a:lvl1pPr>
            </a:lstStyle>
            <a:p>
              <a:pPr marL="0" marR="0" lvl="0" indent="0" algn="ctr" defTabSz="914400" eaLnBrk="1" fontAlgn="auto" latinLnBrk="0" hangingPunct="1">
                <a:lnSpc>
                  <a:spcPct val="90000"/>
                </a:lnSpc>
                <a:spcBef>
                  <a:spcPct val="25000"/>
                </a:spcBef>
                <a:spcAft>
                  <a:spcPts val="0"/>
                </a:spcAft>
                <a:buClrTx/>
                <a:buSzTx/>
                <a:buFontTx/>
                <a:buNone/>
                <a:tabLst/>
                <a:defRPr/>
              </a:pPr>
              <a:r>
                <a:rPr kumimoji="0" lang="en-US" sz="800" b="0" i="0" u="none" strike="noStrike" kern="0" cap="none" spc="0" normalizeH="0" baseline="0" noProof="0" dirty="0">
                  <a:ln>
                    <a:noFill/>
                  </a:ln>
                  <a:solidFill>
                    <a:srgbClr val="103184"/>
                  </a:solidFill>
                  <a:effectLst/>
                  <a:uLnTx/>
                  <a:uFillTx/>
                  <a:latin typeface="+mn-lt"/>
                  <a:ea typeface="ＭＳ Ｐゴシック" pitchFamily="34" charset="-128"/>
                </a:rPr>
                <a:t>Real-Time &amp; </a:t>
              </a:r>
              <a:r>
                <a:rPr kumimoji="0" lang="en-US" sz="800" b="0" i="0" u="none" strike="noStrike" kern="0" cap="none" spc="0" normalizeH="0" baseline="0" noProof="0" dirty="0" smtClean="0">
                  <a:ln>
                    <a:noFill/>
                  </a:ln>
                  <a:solidFill>
                    <a:srgbClr val="103184"/>
                  </a:solidFill>
                  <a:effectLst/>
                  <a:uLnTx/>
                  <a:uFillTx/>
                  <a:latin typeface="+mn-lt"/>
                  <a:ea typeface="ＭＳ Ｐゴシック" pitchFamily="34" charset="-128"/>
                </a:rPr>
                <a:t>Big Data</a:t>
              </a:r>
              <a:endParaRPr kumimoji="0" lang="en-US" sz="800" b="0" i="0" u="none" strike="noStrike" kern="0" cap="none" spc="0" normalizeH="0" baseline="0" noProof="0" dirty="0">
                <a:ln>
                  <a:noFill/>
                </a:ln>
                <a:solidFill>
                  <a:srgbClr val="103184"/>
                </a:solidFill>
                <a:effectLst/>
                <a:uLnTx/>
                <a:uFillTx/>
                <a:latin typeface="+mn-lt"/>
                <a:ea typeface="ＭＳ Ｐゴシック" pitchFamily="34" charset="-128"/>
              </a:endParaRPr>
            </a:p>
            <a:p>
              <a:pPr marL="0" marR="0" lvl="0" indent="0" algn="ctr" defTabSz="914400" eaLnBrk="1" fontAlgn="auto" latinLnBrk="0" hangingPunct="1">
                <a:lnSpc>
                  <a:spcPct val="90000"/>
                </a:lnSpc>
                <a:spcBef>
                  <a:spcPct val="25000"/>
                </a:spcBef>
                <a:spcAft>
                  <a:spcPts val="0"/>
                </a:spcAft>
                <a:buClrTx/>
                <a:buSzTx/>
                <a:buFontTx/>
                <a:buNone/>
                <a:tabLst/>
                <a:defRPr/>
              </a:pPr>
              <a:r>
                <a:rPr kumimoji="0" lang="en-US" sz="800" b="0" i="0" u="none" strike="noStrike" kern="0" cap="none" spc="0" normalizeH="0" baseline="0" noProof="0" dirty="0">
                  <a:ln>
                    <a:noFill/>
                  </a:ln>
                  <a:solidFill>
                    <a:srgbClr val="103184"/>
                  </a:solidFill>
                  <a:effectLst/>
                  <a:uLnTx/>
                  <a:uFillTx/>
                  <a:latin typeface="+mn-lt"/>
                  <a:ea typeface="ＭＳ Ｐゴシック" pitchFamily="34" charset="-128"/>
                </a:rPr>
                <a:t>Analytics</a:t>
              </a:r>
            </a:p>
          </p:txBody>
        </p:sp>
        <p:sp>
          <p:nvSpPr>
            <p:cNvPr id="87" name="Text Box 244"/>
            <p:cNvSpPr txBox="1">
              <a:spLocks noChangeArrowheads="1"/>
            </p:cNvSpPr>
            <p:nvPr/>
          </p:nvSpPr>
          <p:spPr bwMode="auto">
            <a:xfrm>
              <a:off x="3959862" y="2354767"/>
              <a:ext cx="934600" cy="349214"/>
            </a:xfrm>
            <a:prstGeom prst="rect">
              <a:avLst/>
            </a:prstGeom>
            <a:solidFill>
              <a:srgbClr val="BDDEF3"/>
            </a:solidFill>
            <a:ln w="12700" algn="ctr">
              <a:solidFill>
                <a:srgbClr val="4B91CD"/>
              </a:solidFill>
              <a:miter lim="800000"/>
              <a:headEnd/>
              <a:tailEnd/>
            </a:ln>
            <a:effectLst/>
          </p:spPr>
          <p:txBody>
            <a:bodyPr lIns="35994" tIns="35994" rIns="35994" bIns="35994" anchor="ctr" anchorCtr="1"/>
            <a:lstStyle>
              <a:defPPr>
                <a:defRPr lang="en-US"/>
              </a:defPPr>
              <a:lvl1pPr algn="ctr" eaLnBrk="1" fontAlgn="auto" hangingPunct="1">
                <a:lnSpc>
                  <a:spcPct val="90000"/>
                </a:lnSpc>
                <a:spcBef>
                  <a:spcPct val="25000"/>
                </a:spcBef>
                <a:spcAft>
                  <a:spcPts val="0"/>
                </a:spcAft>
                <a:defRPr sz="700" kern="0">
                  <a:solidFill>
                    <a:srgbClr val="103184"/>
                  </a:solidFill>
                  <a:latin typeface="Verdana" pitchFamily="34" charset="0"/>
                  <a:ea typeface="ＭＳ Ｐゴシック" pitchFamily="34" charset="-128"/>
                  <a:cs typeface="ＭＳ Ｐゴシック"/>
                </a:defRPr>
              </a:lvl1pPr>
            </a:lstStyle>
            <a:p>
              <a:pPr marL="0" marR="0" lvl="0" indent="0" algn="ctr" defTabSz="914400" eaLnBrk="1" fontAlgn="auto" latinLnBrk="0" hangingPunct="1">
                <a:lnSpc>
                  <a:spcPct val="90000"/>
                </a:lnSpc>
                <a:spcBef>
                  <a:spcPct val="25000"/>
                </a:spcBef>
                <a:spcAft>
                  <a:spcPts val="0"/>
                </a:spcAft>
                <a:buClrTx/>
                <a:buSzTx/>
                <a:buFontTx/>
                <a:buNone/>
                <a:tabLst/>
                <a:defRPr/>
              </a:pPr>
              <a:r>
                <a:rPr kumimoji="0" lang="en-US" sz="800" b="0" i="0" u="none" strike="noStrike" kern="0" cap="none" spc="0" normalizeH="0" baseline="0" noProof="0" dirty="0" smtClean="0">
                  <a:ln>
                    <a:noFill/>
                  </a:ln>
                  <a:solidFill>
                    <a:srgbClr val="103184"/>
                  </a:solidFill>
                  <a:effectLst/>
                  <a:uLnTx/>
                  <a:uFillTx/>
                  <a:latin typeface="+mn-lt"/>
                  <a:ea typeface="ＭＳ Ｐゴシック" pitchFamily="34" charset="-128"/>
                </a:rPr>
                <a:t>Meta Data </a:t>
              </a:r>
              <a:r>
                <a:rPr kumimoji="0" lang="en-US" sz="800" b="0" i="0" u="none" strike="noStrike" kern="0" cap="none" spc="0" normalizeH="0" baseline="0" noProof="0" dirty="0">
                  <a:ln>
                    <a:noFill/>
                  </a:ln>
                  <a:solidFill>
                    <a:srgbClr val="103184"/>
                  </a:solidFill>
                  <a:effectLst/>
                  <a:uLnTx/>
                  <a:uFillTx/>
                  <a:latin typeface="+mn-lt"/>
                  <a:ea typeface="ＭＳ Ｐゴシック" pitchFamily="34" charset="-128"/>
                </a:rPr>
                <a:t>Management</a:t>
              </a:r>
            </a:p>
          </p:txBody>
        </p:sp>
        <p:grpSp>
          <p:nvGrpSpPr>
            <p:cNvPr id="8" name="Group 7"/>
            <p:cNvGrpSpPr/>
            <p:nvPr/>
          </p:nvGrpSpPr>
          <p:grpSpPr>
            <a:xfrm>
              <a:off x="2110621" y="3267075"/>
              <a:ext cx="5684759" cy="1359544"/>
              <a:chOff x="1073505" y="3302349"/>
              <a:chExt cx="3248671" cy="1172121"/>
            </a:xfrm>
          </p:grpSpPr>
          <p:sp>
            <p:nvSpPr>
              <p:cNvPr id="76" name="Rechteck 6"/>
              <p:cNvSpPr>
                <a:spLocks noChangeArrowheads="1"/>
              </p:cNvSpPr>
              <p:nvPr/>
            </p:nvSpPr>
            <p:spPr bwMode="auto">
              <a:xfrm>
                <a:off x="1073505" y="3948516"/>
                <a:ext cx="3011368" cy="525953"/>
              </a:xfrm>
              <a:prstGeom prst="rect">
                <a:avLst/>
              </a:prstGeom>
              <a:noFill/>
              <a:ln w="19050" algn="ctr">
                <a:solidFill>
                  <a:srgbClr val="103184"/>
                </a:solidFill>
                <a:prstDash val="dash"/>
                <a:round/>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b="1" i="0" u="none" strike="noStrike" kern="0" cap="none" spc="0" normalizeH="0" baseline="0" noProof="0" dirty="0" smtClean="0">
                    <a:ln>
                      <a:noFill/>
                    </a:ln>
                    <a:solidFill>
                      <a:srgbClr val="103184"/>
                    </a:solidFill>
                    <a:effectLst/>
                    <a:uLnTx/>
                    <a:uFillTx/>
                    <a:latin typeface="+mn-lt"/>
                  </a:rPr>
                  <a:t>Data Governance</a:t>
                </a:r>
              </a:p>
            </p:txBody>
          </p:sp>
          <p:sp>
            <p:nvSpPr>
              <p:cNvPr id="77" name="Rectangle 257"/>
              <p:cNvSpPr>
                <a:spLocks noChangeArrowheads="1"/>
              </p:cNvSpPr>
              <p:nvPr/>
            </p:nvSpPr>
            <p:spPr bwMode="auto">
              <a:xfrm>
                <a:off x="1178558" y="4157013"/>
                <a:ext cx="881921" cy="252000"/>
              </a:xfrm>
              <a:prstGeom prst="rect">
                <a:avLst/>
              </a:prstGeom>
              <a:solidFill>
                <a:srgbClr val="00B050"/>
              </a:solidFill>
              <a:ln w="12700" algn="ctr">
                <a:solidFill>
                  <a:srgbClr val="4B91CD"/>
                </a:solidFill>
                <a:miter lim="800000"/>
                <a:headEnd/>
                <a:tailEnd/>
              </a:ln>
              <a:effectLst/>
              <a:extLst/>
            </p:spPr>
            <p:txBody>
              <a:bodyPr lIns="36000" tIns="36000" rIns="36000" bIns="36000" anchor="ctr" anchorCtr="1"/>
              <a:lstStyle/>
              <a:p>
                <a:pPr lvl="0" algn="ctr">
                  <a:lnSpc>
                    <a:spcPct val="90000"/>
                  </a:lnSpc>
                  <a:spcBef>
                    <a:spcPct val="25000"/>
                  </a:spcBef>
                  <a:defRPr/>
                </a:pPr>
                <a:r>
                  <a:rPr lang="en-US" sz="800" b="0" kern="0" dirty="0">
                    <a:solidFill>
                      <a:srgbClr val="103184"/>
                    </a:solidFill>
                    <a:latin typeface="+mn-lt"/>
                  </a:rPr>
                  <a:t>Data Quality Management</a:t>
                </a:r>
              </a:p>
            </p:txBody>
          </p:sp>
          <p:sp>
            <p:nvSpPr>
              <p:cNvPr id="78" name="Rectangle 257"/>
              <p:cNvSpPr>
                <a:spLocks noChangeArrowheads="1"/>
              </p:cNvSpPr>
              <p:nvPr/>
            </p:nvSpPr>
            <p:spPr bwMode="auto">
              <a:xfrm>
                <a:off x="3179622" y="4157013"/>
                <a:ext cx="792678" cy="252000"/>
              </a:xfrm>
              <a:prstGeom prst="rect">
                <a:avLst/>
              </a:prstGeom>
              <a:solidFill>
                <a:srgbClr val="FFFFFF"/>
              </a:solidFill>
              <a:ln w="12700" algn="ctr">
                <a:solidFill>
                  <a:srgbClr val="4B91CD"/>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36000" rIns="36000" bIns="36000" anchor="ctr" anchorCtr="1"/>
              <a:lstStyle/>
              <a:p>
                <a:pPr marL="0" marR="0" lvl="0" indent="0" algn="ctr" defTabSz="914400" eaLnBrk="1" fontAlgn="base" latinLnBrk="0" hangingPunct="1">
                  <a:lnSpc>
                    <a:spcPct val="90000"/>
                  </a:lnSpc>
                  <a:spcBef>
                    <a:spcPct val="25000"/>
                  </a:spcBef>
                  <a:spcAft>
                    <a:spcPct val="0"/>
                  </a:spcAft>
                  <a:buClrTx/>
                  <a:buSzTx/>
                  <a:buFontTx/>
                  <a:buNone/>
                  <a:tabLst/>
                  <a:defRPr/>
                </a:pPr>
                <a:r>
                  <a:rPr kumimoji="0" lang="en-US" sz="800" b="0" i="0" u="none" strike="noStrike" kern="0" cap="none" spc="0" normalizeH="0" baseline="0" noProof="0" dirty="0" smtClean="0">
                    <a:ln>
                      <a:noFill/>
                    </a:ln>
                    <a:solidFill>
                      <a:srgbClr val="103184"/>
                    </a:solidFill>
                    <a:effectLst/>
                    <a:uLnTx/>
                    <a:uFillTx/>
                    <a:latin typeface="+mn-lt"/>
                  </a:rPr>
                  <a:t>Data Stewardship</a:t>
                </a:r>
              </a:p>
            </p:txBody>
          </p:sp>
          <p:sp>
            <p:nvSpPr>
              <p:cNvPr id="122" name="Rechteck 6"/>
              <p:cNvSpPr>
                <a:spLocks noChangeArrowheads="1"/>
              </p:cNvSpPr>
              <p:nvPr/>
            </p:nvSpPr>
            <p:spPr bwMode="auto">
              <a:xfrm>
                <a:off x="1073505" y="3302349"/>
                <a:ext cx="3011368" cy="525953"/>
              </a:xfrm>
              <a:prstGeom prst="rect">
                <a:avLst/>
              </a:prstGeom>
              <a:noFill/>
              <a:ln w="19050" algn="ctr">
                <a:solidFill>
                  <a:srgbClr val="103184"/>
                </a:solidFill>
                <a:prstDash val="dash"/>
                <a:round/>
                <a:headEnd/>
                <a:tailEnd/>
              </a:ln>
              <a:effectLst/>
              <a:extLst>
                <a:ext uri="{909E8E84-426E-40DD-AFC4-6F175D3DCCD1}">
                  <a14:hiddenFill xmlns:a14="http://schemas.microsoft.com/office/drawing/2010/main">
                    <a:solidFill>
                      <a:schemeClr val="tx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b="1" i="0" u="none" strike="noStrike" kern="0" cap="none" spc="0" normalizeH="0" baseline="0" noProof="0" dirty="0" smtClean="0">
                    <a:ln>
                      <a:noFill/>
                    </a:ln>
                    <a:solidFill>
                      <a:srgbClr val="103184"/>
                    </a:solidFill>
                    <a:effectLst/>
                    <a:uLnTx/>
                    <a:uFillTx/>
                    <a:latin typeface="+mn-lt"/>
                  </a:rPr>
                  <a:t>Data Structure</a:t>
                </a:r>
              </a:p>
            </p:txBody>
          </p:sp>
          <p:sp>
            <p:nvSpPr>
              <p:cNvPr id="123" name="Rectangle 257"/>
              <p:cNvSpPr>
                <a:spLocks noChangeArrowheads="1"/>
              </p:cNvSpPr>
              <p:nvPr/>
            </p:nvSpPr>
            <p:spPr bwMode="auto">
              <a:xfrm>
                <a:off x="1178558" y="3503265"/>
                <a:ext cx="579045" cy="252000"/>
              </a:xfrm>
              <a:prstGeom prst="rect">
                <a:avLst/>
              </a:prstGeom>
              <a:solidFill>
                <a:srgbClr val="00B050"/>
              </a:solidFill>
              <a:ln w="12700" algn="ctr">
                <a:solidFill>
                  <a:srgbClr val="4B91CD"/>
                </a:solidFill>
                <a:miter lim="800000"/>
                <a:headEnd/>
                <a:tailEnd/>
              </a:ln>
              <a:effectLst/>
              <a:extLst/>
            </p:spPr>
            <p:txBody>
              <a:bodyPr lIns="36000" tIns="36000" rIns="36000" bIns="36000" anchor="ctr" anchorCtr="1"/>
              <a:lstStyle/>
              <a:p>
                <a:pPr lvl="0" algn="ctr">
                  <a:lnSpc>
                    <a:spcPct val="90000"/>
                  </a:lnSpc>
                  <a:spcBef>
                    <a:spcPct val="25000"/>
                  </a:spcBef>
                  <a:defRPr/>
                </a:pPr>
                <a:r>
                  <a:rPr lang="en-US" sz="800" b="0" kern="0" dirty="0">
                    <a:solidFill>
                      <a:srgbClr val="103184"/>
                    </a:solidFill>
                    <a:latin typeface="+mn-lt"/>
                  </a:rPr>
                  <a:t>Profiles</a:t>
                </a:r>
              </a:p>
            </p:txBody>
          </p:sp>
          <p:sp>
            <p:nvSpPr>
              <p:cNvPr id="124" name="Rectangle 257"/>
              <p:cNvSpPr>
                <a:spLocks noChangeArrowheads="1"/>
              </p:cNvSpPr>
              <p:nvPr/>
            </p:nvSpPr>
            <p:spPr bwMode="auto">
              <a:xfrm>
                <a:off x="1940485" y="3503265"/>
                <a:ext cx="1269889" cy="252000"/>
              </a:xfrm>
              <a:prstGeom prst="rect">
                <a:avLst/>
              </a:prstGeom>
              <a:solidFill>
                <a:srgbClr val="00B050"/>
              </a:solidFill>
              <a:ln w="12700" algn="ctr">
                <a:solidFill>
                  <a:srgbClr val="4B91CD"/>
                </a:solidFill>
                <a:miter lim="800000"/>
                <a:headEnd/>
                <a:tailEnd/>
              </a:ln>
              <a:effectLst/>
              <a:extLst/>
            </p:spPr>
            <p:txBody>
              <a:bodyPr lIns="36000" tIns="36000" rIns="36000" bIns="36000" anchor="ctr" anchorCtr="1"/>
              <a:lstStyle/>
              <a:p>
                <a:pPr lvl="0" algn="ctr">
                  <a:lnSpc>
                    <a:spcPct val="90000"/>
                  </a:lnSpc>
                  <a:spcBef>
                    <a:spcPct val="25000"/>
                  </a:spcBef>
                  <a:defRPr/>
                </a:pPr>
                <a:r>
                  <a:rPr lang="en-US" sz="800" b="0" kern="0" dirty="0">
                    <a:solidFill>
                      <a:srgbClr val="103184"/>
                    </a:solidFill>
                    <a:latin typeface="+mn-lt"/>
                  </a:rPr>
                  <a:t>Mapping, Matching and transform rules</a:t>
                </a:r>
              </a:p>
            </p:txBody>
          </p:sp>
          <p:sp>
            <p:nvSpPr>
              <p:cNvPr id="125" name="Rectangle 257"/>
              <p:cNvSpPr>
                <a:spLocks noChangeArrowheads="1"/>
              </p:cNvSpPr>
              <p:nvPr/>
            </p:nvSpPr>
            <p:spPr bwMode="auto">
              <a:xfrm>
                <a:off x="3393256" y="3503265"/>
                <a:ext cx="579044" cy="252000"/>
              </a:xfrm>
              <a:prstGeom prst="rect">
                <a:avLst/>
              </a:prstGeom>
              <a:solidFill>
                <a:srgbClr val="00B050"/>
              </a:solidFill>
              <a:ln w="12700" algn="ctr">
                <a:solidFill>
                  <a:srgbClr val="4B91CD"/>
                </a:solidFill>
                <a:miter lim="800000"/>
                <a:headEnd/>
                <a:tailEnd/>
              </a:ln>
              <a:effectLst/>
              <a:extLst/>
            </p:spPr>
            <p:txBody>
              <a:bodyPr lIns="36000" tIns="36000" rIns="36000" bIns="36000" anchor="ctr" anchorCtr="1"/>
              <a:lstStyle/>
              <a:p>
                <a:pPr lvl="0" algn="ctr">
                  <a:lnSpc>
                    <a:spcPct val="90000"/>
                  </a:lnSpc>
                  <a:spcBef>
                    <a:spcPct val="25000"/>
                  </a:spcBef>
                  <a:defRPr/>
                </a:pPr>
                <a:r>
                  <a:rPr lang="en-US" sz="800" b="0" kern="0" dirty="0">
                    <a:solidFill>
                      <a:srgbClr val="103184"/>
                    </a:solidFill>
                    <a:latin typeface="+mn-lt"/>
                  </a:rPr>
                  <a:t>Data Models</a:t>
                </a:r>
              </a:p>
            </p:txBody>
          </p:sp>
          <p:sp>
            <p:nvSpPr>
              <p:cNvPr id="80" name="Rectangle 257"/>
              <p:cNvSpPr>
                <a:spLocks noChangeArrowheads="1"/>
              </p:cNvSpPr>
              <p:nvPr/>
            </p:nvSpPr>
            <p:spPr bwMode="auto">
              <a:xfrm rot="5400000">
                <a:off x="3649299" y="3801593"/>
                <a:ext cx="1172121" cy="173633"/>
              </a:xfrm>
              <a:prstGeom prst="rect">
                <a:avLst/>
              </a:prstGeom>
              <a:solidFill>
                <a:srgbClr val="FFFFFF"/>
              </a:solidFill>
              <a:ln w="12700" algn="ctr">
                <a:solidFill>
                  <a:srgbClr val="91C8EB"/>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36000" rIns="36000" bIns="36000" anchor="ctr" anchorCtr="1"/>
              <a:lstStyle/>
              <a:p>
                <a:pPr marL="0" marR="0" lvl="0" indent="0" algn="ctr" defTabSz="914400" eaLnBrk="1" fontAlgn="base" latinLnBrk="0" hangingPunct="1">
                  <a:lnSpc>
                    <a:spcPct val="90000"/>
                  </a:lnSpc>
                  <a:spcBef>
                    <a:spcPct val="25000"/>
                  </a:spcBef>
                  <a:spcAft>
                    <a:spcPct val="0"/>
                  </a:spcAft>
                  <a:buClrTx/>
                  <a:buSzTx/>
                  <a:buFontTx/>
                  <a:buNone/>
                  <a:tabLst/>
                  <a:defRPr/>
                </a:pPr>
                <a:r>
                  <a:rPr kumimoji="0" lang="en-US" sz="800" b="0" i="0" u="none" strike="noStrike" kern="0" cap="none" spc="0" normalizeH="0" baseline="0" noProof="0" dirty="0" smtClean="0">
                    <a:ln>
                      <a:noFill/>
                    </a:ln>
                    <a:solidFill>
                      <a:srgbClr val="103184"/>
                    </a:solidFill>
                    <a:effectLst/>
                    <a:uLnTx/>
                    <a:uFillTx/>
                    <a:latin typeface="+mn-lt"/>
                  </a:rPr>
                  <a:t>Data Recovery Services</a:t>
                </a:r>
              </a:p>
            </p:txBody>
          </p:sp>
          <p:sp>
            <p:nvSpPr>
              <p:cNvPr id="88" name="Rectangle 257"/>
              <p:cNvSpPr>
                <a:spLocks noChangeArrowheads="1"/>
              </p:cNvSpPr>
              <p:nvPr/>
            </p:nvSpPr>
            <p:spPr bwMode="auto">
              <a:xfrm>
                <a:off x="2156763" y="4157013"/>
                <a:ext cx="926575" cy="252000"/>
              </a:xfrm>
              <a:prstGeom prst="rect">
                <a:avLst/>
              </a:prstGeom>
              <a:solidFill>
                <a:srgbClr val="FFFFFF"/>
              </a:solidFill>
              <a:ln w="12700" algn="ctr">
                <a:solidFill>
                  <a:srgbClr val="4B91CD"/>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36000" tIns="36000" rIns="36000" bIns="36000" anchor="ctr" anchorCtr="1"/>
              <a:lstStyle/>
              <a:p>
                <a:pPr marL="0" marR="0" lvl="0" indent="0" algn="ctr" defTabSz="914400" eaLnBrk="1" fontAlgn="base" latinLnBrk="0" hangingPunct="1">
                  <a:lnSpc>
                    <a:spcPct val="90000"/>
                  </a:lnSpc>
                  <a:spcBef>
                    <a:spcPct val="25000"/>
                  </a:spcBef>
                  <a:spcAft>
                    <a:spcPct val="0"/>
                  </a:spcAft>
                  <a:buClrTx/>
                  <a:buSzTx/>
                  <a:buFontTx/>
                  <a:buNone/>
                  <a:tabLst/>
                  <a:defRPr/>
                </a:pPr>
                <a:r>
                  <a:rPr kumimoji="0" lang="en-US" sz="800" b="0" i="0" u="none" strike="noStrike" kern="0" cap="none" spc="0" normalizeH="0" baseline="0" noProof="0" dirty="0" smtClean="0">
                    <a:ln>
                      <a:noFill/>
                    </a:ln>
                    <a:solidFill>
                      <a:srgbClr val="103184"/>
                    </a:solidFill>
                    <a:effectLst/>
                    <a:uLnTx/>
                    <a:uFillTx/>
                    <a:latin typeface="+mn-lt"/>
                  </a:rPr>
                  <a:t>Data lifecycle management</a:t>
                </a:r>
              </a:p>
            </p:txBody>
          </p:sp>
        </p:grpSp>
      </p:grpSp>
      <p:sp>
        <p:nvSpPr>
          <p:cNvPr id="105" name="Rectangle à coins arrondis 50"/>
          <p:cNvSpPr/>
          <p:nvPr/>
        </p:nvSpPr>
        <p:spPr>
          <a:xfrm>
            <a:off x="4732564" y="1557882"/>
            <a:ext cx="848847" cy="438442"/>
          </a:xfrm>
          <a:prstGeom prst="roundRect">
            <a:avLst/>
          </a:prstGeom>
          <a:solidFill>
            <a:srgbClr val="00B050"/>
          </a:solidFill>
          <a:ln w="25400" cap="flat" cmpd="sng" algn="ctr">
            <a:solidFill>
              <a:srgbClr val="4F81BD">
                <a:shade val="50000"/>
              </a:srgbClr>
            </a:solid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fr-FR" altLang="ko-KR" sz="800" b="0" kern="0" dirty="0">
                <a:solidFill>
                  <a:srgbClr val="002060"/>
                </a:solidFill>
                <a:latin typeface="+mn-lt"/>
                <a:cs typeface="Arial" pitchFamily="34" charset="0"/>
              </a:rPr>
              <a:t>AXA Information</a:t>
            </a:r>
          </a:p>
          <a:p>
            <a:pPr marL="0" marR="0" lvl="0" indent="0" algn="ctr" defTabSz="914400" eaLnBrk="1" fontAlgn="auto" latinLnBrk="0" hangingPunct="1">
              <a:lnSpc>
                <a:spcPct val="100000"/>
              </a:lnSpc>
              <a:spcBef>
                <a:spcPts val="0"/>
              </a:spcBef>
              <a:spcAft>
                <a:spcPts val="0"/>
              </a:spcAft>
              <a:buClrTx/>
              <a:buSzTx/>
              <a:buFontTx/>
              <a:buNone/>
              <a:tabLst/>
              <a:defRPr/>
            </a:pPr>
            <a:r>
              <a:rPr lang="fr-FR" altLang="ko-KR" sz="800" b="0" kern="0" dirty="0">
                <a:solidFill>
                  <a:srgbClr val="002060"/>
                </a:solidFill>
                <a:latin typeface="+mn-lt"/>
                <a:cs typeface="Arial" pitchFamily="34" charset="0"/>
              </a:rPr>
              <a:t>Model</a:t>
            </a:r>
          </a:p>
        </p:txBody>
      </p:sp>
      <p:sp>
        <p:nvSpPr>
          <p:cNvPr id="104" name="Rectangle à coins arrondis 49"/>
          <p:cNvSpPr/>
          <p:nvPr/>
        </p:nvSpPr>
        <p:spPr>
          <a:xfrm>
            <a:off x="2787289" y="1557882"/>
            <a:ext cx="848847" cy="438442"/>
          </a:xfrm>
          <a:prstGeom prst="roundRect">
            <a:avLst/>
          </a:prstGeom>
          <a:solidFill>
            <a:schemeClr val="accent1">
              <a:lumMod val="20000"/>
              <a:lumOff val="80000"/>
            </a:schemeClr>
          </a:solidFill>
          <a:ln w="25400" cap="flat" cmpd="sng" algn="ctr">
            <a:solidFill>
              <a:srgbClr val="4F81BD">
                <a:shade val="50000"/>
              </a:srgbClr>
            </a:solidFill>
            <a:prstDash val="solid"/>
          </a:ln>
          <a:effectLst/>
        </p:spPr>
        <p:txBody>
          <a:bodyPr lIns="0" tIns="0" rIns="0" bIns="0" rtlCol="0" anchor="ctr"/>
          <a:lstStyle/>
          <a:p>
            <a:pPr algn="ctr" fontAlgn="auto">
              <a:spcBef>
                <a:spcPts val="0"/>
              </a:spcBef>
              <a:spcAft>
                <a:spcPts val="0"/>
              </a:spcAft>
              <a:defRPr/>
            </a:pPr>
            <a:endParaRPr lang="fr-FR" altLang="ko-KR" sz="800" b="0" kern="0" dirty="0" smtClean="0">
              <a:solidFill>
                <a:srgbClr val="002060"/>
              </a:solidFill>
              <a:latin typeface="+mn-lt"/>
              <a:cs typeface="Arial" pitchFamily="34" charset="0"/>
            </a:endParaRPr>
          </a:p>
          <a:p>
            <a:pPr algn="ctr" fontAlgn="auto">
              <a:spcBef>
                <a:spcPts val="0"/>
              </a:spcBef>
              <a:spcAft>
                <a:spcPts val="0"/>
              </a:spcAft>
              <a:defRPr/>
            </a:pPr>
            <a:r>
              <a:rPr lang="fr-FR" altLang="ko-KR" sz="800" b="0" kern="0" dirty="0" smtClean="0">
                <a:solidFill>
                  <a:srgbClr val="002060"/>
                </a:solidFill>
                <a:latin typeface="+mn-lt"/>
                <a:cs typeface="Arial" pitchFamily="34" charset="0"/>
              </a:rPr>
              <a:t>Information </a:t>
            </a:r>
            <a:endParaRPr lang="fr-FR" altLang="ko-KR" sz="800" b="0" kern="0" dirty="0">
              <a:solidFill>
                <a:srgbClr val="002060"/>
              </a:solidFill>
              <a:latin typeface="+mn-lt"/>
              <a:cs typeface="Arial" pitchFamily="34" charset="0"/>
            </a:endParaRPr>
          </a:p>
          <a:p>
            <a:pPr algn="ctr" fontAlgn="auto">
              <a:spcBef>
                <a:spcPts val="0"/>
              </a:spcBef>
              <a:spcAft>
                <a:spcPts val="0"/>
              </a:spcAft>
              <a:tabLst/>
              <a:defRPr/>
            </a:pPr>
            <a:r>
              <a:rPr lang="fr-FR" altLang="ko-KR" sz="800" b="0" kern="0" dirty="0">
                <a:solidFill>
                  <a:srgbClr val="002060"/>
                </a:solidFill>
                <a:latin typeface="+mn-lt"/>
                <a:cs typeface="Arial" pitchFamily="34" charset="0"/>
              </a:rPr>
              <a:t>Model</a:t>
            </a:r>
          </a:p>
        </p:txBody>
      </p:sp>
      <p:sp>
        <p:nvSpPr>
          <p:cNvPr id="100" name="Rectangle à coins arrondis 45"/>
          <p:cNvSpPr/>
          <p:nvPr/>
        </p:nvSpPr>
        <p:spPr>
          <a:xfrm>
            <a:off x="5705202" y="1557882"/>
            <a:ext cx="1436591" cy="438442"/>
          </a:xfrm>
          <a:prstGeom prst="roundRect">
            <a:avLst/>
          </a:prstGeom>
          <a:solidFill>
            <a:schemeClr val="accent1">
              <a:lumMod val="20000"/>
              <a:lumOff val="80000"/>
            </a:schemeClr>
          </a:solidFill>
          <a:ln w="25400" cap="flat" cmpd="sng" algn="ctr">
            <a:solidFill>
              <a:srgbClr val="4F81BD">
                <a:shade val="50000"/>
              </a:srgbClr>
            </a:solid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fr-FR" altLang="ko-KR" sz="800" b="0" kern="0" dirty="0">
                <a:solidFill>
                  <a:srgbClr val="002060"/>
                </a:solidFill>
                <a:latin typeface="+mn-lt"/>
                <a:cs typeface="Arial" pitchFamily="34" charset="0"/>
              </a:rPr>
              <a:t>AXA </a:t>
            </a:r>
            <a:r>
              <a:rPr lang="fr-FR" altLang="ko-KR" sz="800" b="0" kern="0" dirty="0" err="1">
                <a:solidFill>
                  <a:srgbClr val="002060"/>
                </a:solidFill>
                <a:latin typeface="+mn-lt"/>
                <a:cs typeface="Arial" pitchFamily="34" charset="0"/>
              </a:rPr>
              <a:t>OpCo</a:t>
            </a:r>
            <a:r>
              <a:rPr lang="fr-FR" altLang="ko-KR" sz="800" b="0" kern="0" dirty="0">
                <a:solidFill>
                  <a:srgbClr val="002060"/>
                </a:solidFill>
                <a:latin typeface="+mn-lt"/>
                <a:cs typeface="Arial" pitchFamily="34" charset="0"/>
              </a:rPr>
              <a:t> Business Process &amp; </a:t>
            </a:r>
            <a:r>
              <a:rPr lang="fr-FR" altLang="ko-KR" sz="800" b="0" kern="0" dirty="0" err="1">
                <a:solidFill>
                  <a:srgbClr val="002060"/>
                </a:solidFill>
                <a:latin typeface="+mn-lt"/>
                <a:cs typeface="Arial" pitchFamily="34" charset="0"/>
              </a:rPr>
              <a:t>other</a:t>
            </a:r>
            <a:r>
              <a:rPr lang="fr-FR" altLang="ko-KR" sz="800" b="0" kern="0" dirty="0">
                <a:solidFill>
                  <a:srgbClr val="002060"/>
                </a:solidFill>
                <a:latin typeface="+mn-lt"/>
                <a:cs typeface="Arial" pitchFamily="34" charset="0"/>
              </a:rPr>
              <a:t> business standards</a:t>
            </a:r>
          </a:p>
        </p:txBody>
      </p:sp>
      <p:sp>
        <p:nvSpPr>
          <p:cNvPr id="98" name="Rectangle à coins arrondis 43"/>
          <p:cNvSpPr/>
          <p:nvPr/>
        </p:nvSpPr>
        <p:spPr>
          <a:xfrm>
            <a:off x="7265579" y="1557882"/>
            <a:ext cx="848847" cy="438442"/>
          </a:xfrm>
          <a:prstGeom prst="roundRect">
            <a:avLst/>
          </a:prstGeom>
          <a:solidFill>
            <a:schemeClr val="accent1">
              <a:lumMod val="20000"/>
              <a:lumOff val="80000"/>
            </a:schemeClr>
          </a:solidFill>
          <a:ln w="25400" cap="flat" cmpd="sng" algn="ctr">
            <a:solidFill>
              <a:srgbClr val="4F81BD">
                <a:shade val="50000"/>
              </a:srgbClr>
            </a:solid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fr-FR" altLang="ko-KR" sz="800" b="0" kern="0" dirty="0">
                <a:solidFill>
                  <a:sysClr val="windowText" lastClr="000000"/>
                </a:solidFill>
                <a:latin typeface="+mn-lt"/>
                <a:cs typeface="Arial" pitchFamily="34" charset="0"/>
              </a:rPr>
              <a:t>Logical data </a:t>
            </a:r>
            <a:r>
              <a:rPr lang="fr-FR" altLang="ko-KR" sz="800" b="0" kern="0" dirty="0" err="1">
                <a:solidFill>
                  <a:sysClr val="windowText" lastClr="000000"/>
                </a:solidFill>
                <a:latin typeface="+mn-lt"/>
                <a:cs typeface="Arial" pitchFamily="34" charset="0"/>
              </a:rPr>
              <a:t>Models</a:t>
            </a:r>
            <a:endParaRPr lang="fr-FR" altLang="ko-KR" sz="800" b="0" kern="0" dirty="0">
              <a:solidFill>
                <a:sysClr val="windowText" lastClr="000000"/>
              </a:solidFill>
              <a:latin typeface="+mn-lt"/>
              <a:cs typeface="Arial" pitchFamily="34" charset="0"/>
            </a:endParaRPr>
          </a:p>
        </p:txBody>
      </p:sp>
      <p:sp>
        <p:nvSpPr>
          <p:cNvPr id="96" name="Rectangle à coins arrondis 41"/>
          <p:cNvSpPr/>
          <p:nvPr/>
        </p:nvSpPr>
        <p:spPr>
          <a:xfrm>
            <a:off x="3759926" y="1557882"/>
            <a:ext cx="848847" cy="438442"/>
          </a:xfrm>
          <a:prstGeom prst="roundRect">
            <a:avLst/>
          </a:prstGeom>
          <a:solidFill>
            <a:srgbClr val="00B050"/>
          </a:solidFill>
          <a:ln w="25400" cap="flat" cmpd="sng" algn="ctr">
            <a:solidFill>
              <a:srgbClr val="4F81BD">
                <a:shade val="50000"/>
              </a:srgbClr>
            </a:solid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fr-FR" altLang="ko-KR" sz="800" b="0" kern="0" dirty="0">
                <a:solidFill>
                  <a:srgbClr val="002060"/>
                </a:solidFill>
                <a:latin typeface="+mn-lt"/>
                <a:cs typeface="Arial" pitchFamily="34" charset="0"/>
              </a:rPr>
              <a:t>Enterprise Information</a:t>
            </a:r>
          </a:p>
          <a:p>
            <a:pPr marL="0" marR="0" lvl="0" indent="0" algn="ctr" defTabSz="914400" eaLnBrk="1" fontAlgn="auto" latinLnBrk="0" hangingPunct="1">
              <a:lnSpc>
                <a:spcPct val="100000"/>
              </a:lnSpc>
              <a:spcBef>
                <a:spcPts val="0"/>
              </a:spcBef>
              <a:spcAft>
                <a:spcPts val="0"/>
              </a:spcAft>
              <a:buClrTx/>
              <a:buSzTx/>
              <a:buFontTx/>
              <a:buNone/>
              <a:tabLst/>
              <a:defRPr/>
            </a:pPr>
            <a:r>
              <a:rPr lang="fr-FR" altLang="ko-KR" sz="800" b="0" kern="0" dirty="0">
                <a:solidFill>
                  <a:srgbClr val="002060"/>
                </a:solidFill>
                <a:latin typeface="+mn-lt"/>
                <a:cs typeface="Arial" pitchFamily="34" charset="0"/>
              </a:rPr>
              <a:t>Model</a:t>
            </a:r>
          </a:p>
        </p:txBody>
      </p:sp>
      <p:sp>
        <p:nvSpPr>
          <p:cNvPr id="107" name="Rectangle à coins arrondis 52"/>
          <p:cNvSpPr/>
          <p:nvPr/>
        </p:nvSpPr>
        <p:spPr>
          <a:xfrm>
            <a:off x="1814652" y="1557882"/>
            <a:ext cx="848847" cy="438442"/>
          </a:xfrm>
          <a:prstGeom prst="roundRect">
            <a:avLst/>
          </a:prstGeom>
          <a:solidFill>
            <a:schemeClr val="accent1">
              <a:lumMod val="20000"/>
              <a:lumOff val="80000"/>
            </a:schemeClr>
          </a:solidFill>
          <a:ln w="25400" cap="flat" cmpd="sng" algn="ctr">
            <a:solidFill>
              <a:srgbClr val="4F81BD">
                <a:shade val="50000"/>
              </a:srgbClr>
            </a:solidFill>
            <a:prstDash val="solid"/>
          </a:ln>
          <a:effectLst/>
        </p:spPr>
        <p:txBody>
          <a:bodyPr lIns="0" tIns="0" rIns="0" bIns="0"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lang="fr-FR" altLang="ko-KR" sz="800" b="0" kern="0" dirty="0">
                <a:solidFill>
                  <a:srgbClr val="002060"/>
                </a:solidFill>
                <a:latin typeface="+mn-lt"/>
                <a:cs typeface="Arial" pitchFamily="34" charset="0"/>
              </a:rPr>
              <a:t>Business Object Model</a:t>
            </a:r>
          </a:p>
        </p:txBody>
      </p:sp>
      <p:grpSp>
        <p:nvGrpSpPr>
          <p:cNvPr id="49" name="Groupe 46"/>
          <p:cNvGrpSpPr/>
          <p:nvPr>
            <p:custDataLst>
              <p:tags r:id="rId5"/>
            </p:custDataLst>
          </p:nvPr>
        </p:nvGrpSpPr>
        <p:grpSpPr>
          <a:xfrm>
            <a:off x="3800571" y="5769579"/>
            <a:ext cx="311150" cy="533400"/>
            <a:chOff x="888684" y="6407608"/>
            <a:chExt cx="311150" cy="533400"/>
          </a:xfrm>
        </p:grpSpPr>
        <p:sp>
          <p:nvSpPr>
            <p:cNvPr id="51" name="Rectangle 39"/>
            <p:cNvSpPr>
              <a:spLocks noChangeArrowheads="1"/>
            </p:cNvSpPr>
            <p:nvPr/>
          </p:nvSpPr>
          <p:spPr bwMode="gray">
            <a:xfrm>
              <a:off x="888684" y="6549425"/>
              <a:ext cx="311150" cy="107950"/>
            </a:xfrm>
            <a:prstGeom prst="rect">
              <a:avLst/>
            </a:prstGeom>
            <a:solidFill>
              <a:srgbClr val="008000"/>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486000" rIns="18000" anchor="ctr"/>
            <a:lstStyle/>
            <a:p>
              <a:pPr>
                <a:lnSpc>
                  <a:spcPct val="85000"/>
                </a:lnSpc>
                <a:buClr>
                  <a:srgbClr val="FF3300"/>
                </a:buClr>
                <a:buFont typeface="Wingdings" pitchFamily="2" charset="2"/>
                <a:buNone/>
              </a:pPr>
              <a:r>
                <a:rPr lang="en-US" sz="800" b="0" dirty="0">
                  <a:solidFill>
                    <a:schemeClr val="tx1"/>
                  </a:solidFill>
                  <a:latin typeface="+mn-lt"/>
                </a:rPr>
                <a:t>New instance of existing </a:t>
              </a:r>
              <a:r>
                <a:rPr lang="en-US" altLang="ko-KR" sz="800" b="0" dirty="0">
                  <a:solidFill>
                    <a:schemeClr val="tx1"/>
                  </a:solidFill>
                  <a:latin typeface="+mn-lt"/>
                </a:rPr>
                <a:t>service </a:t>
              </a:r>
              <a:r>
                <a:rPr lang="en-US" sz="800" b="0" dirty="0" smtClean="0">
                  <a:solidFill>
                    <a:schemeClr val="tx1"/>
                  </a:solidFill>
                  <a:latin typeface="+mn-lt"/>
                </a:rPr>
                <a:t>provided </a:t>
              </a:r>
              <a:r>
                <a:rPr lang="en-US" sz="800" b="0" dirty="0">
                  <a:solidFill>
                    <a:schemeClr val="tx1"/>
                  </a:solidFill>
                  <a:latin typeface="+mn-lt"/>
                </a:rPr>
                <a:t>by AXA</a:t>
              </a:r>
            </a:p>
          </p:txBody>
        </p:sp>
        <p:sp>
          <p:nvSpPr>
            <p:cNvPr id="52" name="Rectangle 42"/>
            <p:cNvSpPr>
              <a:spLocks noChangeArrowheads="1"/>
            </p:cNvSpPr>
            <p:nvPr/>
          </p:nvSpPr>
          <p:spPr bwMode="gray">
            <a:xfrm>
              <a:off x="888684" y="6691242"/>
              <a:ext cx="311150" cy="107950"/>
            </a:xfrm>
            <a:prstGeom prst="rect">
              <a:avLst/>
            </a:prstGeom>
            <a:solidFill>
              <a:srgbClr val="99CC00"/>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486000" rIns="18000" anchor="ctr"/>
            <a:lstStyle/>
            <a:p>
              <a:pPr>
                <a:lnSpc>
                  <a:spcPct val="85000"/>
                </a:lnSpc>
                <a:buClr>
                  <a:srgbClr val="FF3300"/>
                </a:buClr>
                <a:buFont typeface="Wingdings" pitchFamily="2" charset="2"/>
                <a:buNone/>
              </a:pPr>
              <a:r>
                <a:rPr lang="en-US" sz="800" b="0" dirty="0">
                  <a:solidFill>
                    <a:schemeClr val="tx1"/>
                  </a:solidFill>
                  <a:latin typeface="+mn-lt"/>
                </a:rPr>
                <a:t>New instance of new </a:t>
              </a:r>
              <a:r>
                <a:rPr lang="en-US" altLang="ko-KR" sz="800" b="0" dirty="0">
                  <a:solidFill>
                    <a:schemeClr val="tx1"/>
                  </a:solidFill>
                  <a:latin typeface="+mn-lt"/>
                </a:rPr>
                <a:t>service </a:t>
              </a:r>
              <a:r>
                <a:rPr lang="en-US" sz="800" b="0" dirty="0" smtClean="0">
                  <a:solidFill>
                    <a:schemeClr val="tx1"/>
                  </a:solidFill>
                  <a:latin typeface="+mn-lt"/>
                </a:rPr>
                <a:t>provided </a:t>
              </a:r>
              <a:r>
                <a:rPr lang="en-US" sz="800" b="0" dirty="0">
                  <a:solidFill>
                    <a:schemeClr val="tx1"/>
                  </a:solidFill>
                  <a:latin typeface="+mn-lt"/>
                </a:rPr>
                <a:t>by AXA</a:t>
              </a:r>
            </a:p>
          </p:txBody>
        </p:sp>
        <p:sp>
          <p:nvSpPr>
            <p:cNvPr id="53" name="Rectangle 43"/>
            <p:cNvSpPr>
              <a:spLocks noChangeArrowheads="1"/>
            </p:cNvSpPr>
            <p:nvPr/>
          </p:nvSpPr>
          <p:spPr bwMode="gray">
            <a:xfrm>
              <a:off x="888684" y="6833058"/>
              <a:ext cx="311150" cy="107950"/>
            </a:xfrm>
            <a:prstGeom prst="rect">
              <a:avLst/>
            </a:pr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486000" rIns="18000" anchor="ctr"/>
            <a:lstStyle/>
            <a:p>
              <a:pPr>
                <a:lnSpc>
                  <a:spcPct val="85000"/>
                </a:lnSpc>
                <a:buClr>
                  <a:srgbClr val="FF3300"/>
                </a:buClr>
                <a:buFont typeface="Wingdings" pitchFamily="2" charset="2"/>
                <a:buNone/>
              </a:pPr>
              <a:r>
                <a:rPr lang="en-US" sz="800" b="0" dirty="0">
                  <a:solidFill>
                    <a:schemeClr val="tx1"/>
                  </a:solidFill>
                  <a:latin typeface="+mn-lt"/>
                </a:rPr>
                <a:t>Provider external to AXA</a:t>
              </a:r>
            </a:p>
          </p:txBody>
        </p:sp>
        <p:sp>
          <p:nvSpPr>
            <p:cNvPr id="54" name="Rectangle 39"/>
            <p:cNvSpPr>
              <a:spLocks noChangeArrowheads="1"/>
            </p:cNvSpPr>
            <p:nvPr/>
          </p:nvSpPr>
          <p:spPr bwMode="gray">
            <a:xfrm>
              <a:off x="888684" y="6407608"/>
              <a:ext cx="311150" cy="107950"/>
            </a:xfrm>
            <a:prstGeom prst="rect">
              <a:avLst/>
            </a:prstGeom>
            <a:solidFill>
              <a:srgbClr val="000000"/>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486000" rIns="18000" anchor="ctr"/>
            <a:lstStyle/>
            <a:p>
              <a:pPr>
                <a:lnSpc>
                  <a:spcPct val="85000"/>
                </a:lnSpc>
                <a:buClr>
                  <a:srgbClr val="FF3300"/>
                </a:buClr>
                <a:buFont typeface="Wingdings" pitchFamily="2" charset="2"/>
                <a:buNone/>
              </a:pPr>
              <a:r>
                <a:rPr lang="en-US" sz="800" b="0" dirty="0">
                  <a:solidFill>
                    <a:schemeClr val="tx1"/>
                  </a:solidFill>
                  <a:latin typeface="+mn-lt"/>
                </a:rPr>
                <a:t>Reuse shared </a:t>
              </a:r>
              <a:r>
                <a:rPr lang="en-US" sz="800" b="0" dirty="0" smtClean="0">
                  <a:solidFill>
                    <a:schemeClr val="tx1"/>
                  </a:solidFill>
                  <a:latin typeface="+mn-lt"/>
                </a:rPr>
                <a:t>service provided </a:t>
              </a:r>
              <a:r>
                <a:rPr lang="en-US" sz="800" b="0" dirty="0">
                  <a:solidFill>
                    <a:schemeClr val="tx1"/>
                  </a:solidFill>
                  <a:latin typeface="+mn-lt"/>
                </a:rPr>
                <a:t>by AXA </a:t>
              </a:r>
            </a:p>
          </p:txBody>
        </p:sp>
      </p:grpSp>
      <p:pic>
        <p:nvPicPr>
          <p:cNvPr id="102" name="Picture 2" descr="\\siege.axa-fr.intraxa\donneessiege\User_data_PGEN\data\s071536\Desktop\logo_acord_lg.gif"/>
          <p:cNvPicPr>
            <a:picLocks noChangeAspect="1" noChangeArrowheads="1"/>
          </p:cNvPicPr>
          <p:nvPr/>
        </p:nvPicPr>
        <p:blipFill>
          <a:blip r:embed="rId9" cstate="screen">
            <a:extLst>
              <a:ext uri="{28A0092B-C50C-407E-A947-70E740481C1C}">
                <a14:useLocalDpi xmlns:a14="http://schemas.microsoft.com/office/drawing/2010/main"/>
              </a:ext>
            </a:extLst>
          </a:blip>
          <a:srcRect/>
          <a:stretch>
            <a:fillRect/>
          </a:stretch>
        </p:blipFill>
        <p:spPr bwMode="auto">
          <a:xfrm>
            <a:off x="3002192" y="1588859"/>
            <a:ext cx="419040" cy="128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227172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ko-KR" dirty="0" smtClean="0"/>
              <a:t>Information </a:t>
            </a:r>
            <a:r>
              <a:rPr lang="en-US" altLang="ko-KR" dirty="0"/>
              <a:t>Vertical</a:t>
            </a:r>
            <a:endParaRPr lang="en-US" dirty="0"/>
          </a:p>
        </p:txBody>
      </p:sp>
      <p:sp>
        <p:nvSpPr>
          <p:cNvPr id="23" name="Text Placeholder 22"/>
          <p:cNvSpPr>
            <a:spLocks noGrp="1"/>
          </p:cNvSpPr>
          <p:nvPr>
            <p:ph type="body" sz="quarter" idx="13"/>
          </p:nvPr>
        </p:nvSpPr>
        <p:spPr>
          <a:xfrm>
            <a:off x="777000" y="819403"/>
            <a:ext cx="8352000" cy="463846"/>
          </a:xfrm>
          <a:solidFill>
            <a:schemeClr val="bg1">
              <a:lumMod val="95000"/>
            </a:schemeClr>
          </a:solidFill>
          <a:ln>
            <a:noFill/>
          </a:ln>
          <a:effectLst>
            <a:outerShdw blurRad="50800" dist="38100" dir="2700000" algn="tl" rotWithShape="0">
              <a:prstClr val="black">
                <a:alpha val="40000"/>
              </a:prstClr>
            </a:outerShdw>
          </a:effectLst>
        </p:spPr>
        <p:txBody>
          <a:bodyPr vert="horz" lIns="72000" tIns="46800" rIns="72000" bIns="46800" rtlCol="0" anchor="t">
            <a:spAutoFit/>
          </a:bodyPr>
          <a:lstStyle/>
          <a:p>
            <a:pPr marL="0" indent="0">
              <a:buNone/>
            </a:pPr>
            <a:r>
              <a:rPr lang="en-US" altLang="ko-KR" dirty="0"/>
              <a:t>High level architecture setup (claims view) to define master data per application and data requirement via interfacing (without integration layer e.g., </a:t>
            </a:r>
            <a:r>
              <a:rPr lang="en-US" altLang="ko-KR" dirty="0" smtClean="0"/>
              <a:t>Core DB)</a:t>
            </a:r>
            <a:endParaRPr lang="en-US" altLang="ko-KR" dirty="0"/>
          </a:p>
        </p:txBody>
      </p:sp>
      <p:sp>
        <p:nvSpPr>
          <p:cNvPr id="4" name="Slide Number Placeholder 3"/>
          <p:cNvSpPr>
            <a:spLocks noGrp="1"/>
          </p:cNvSpPr>
          <p:nvPr>
            <p:ph type="sldNum" sz="quarter" idx="4"/>
          </p:nvPr>
        </p:nvSpPr>
        <p:spPr/>
        <p:txBody>
          <a:bodyPr/>
          <a:lstStyle/>
          <a:p>
            <a:fld id="{3801209A-EBCB-4229-9A21-B7869465F47A}" type="slidenum">
              <a:rPr lang="fr-FR" smtClean="0">
                <a:latin typeface="+mj-lt"/>
              </a:rPr>
              <a:pPr/>
              <a:t>65</a:t>
            </a:fld>
            <a:endParaRPr lang="fr-FR" dirty="0">
              <a:latin typeface="+mj-lt"/>
            </a:endParaRPr>
          </a:p>
        </p:txBody>
      </p:sp>
      <p:grpSp>
        <p:nvGrpSpPr>
          <p:cNvPr id="52" name="Group 51"/>
          <p:cNvGrpSpPr/>
          <p:nvPr/>
        </p:nvGrpSpPr>
        <p:grpSpPr>
          <a:xfrm>
            <a:off x="2716882" y="6029987"/>
            <a:ext cx="4472236" cy="307487"/>
            <a:chOff x="3281961" y="6029987"/>
            <a:chExt cx="4472236" cy="307487"/>
          </a:xfrm>
        </p:grpSpPr>
        <p:sp>
          <p:nvSpPr>
            <p:cNvPr id="60" name="TextBox 59"/>
            <p:cNvSpPr txBox="1"/>
            <p:nvPr/>
          </p:nvSpPr>
          <p:spPr>
            <a:xfrm>
              <a:off x="3789970" y="6099092"/>
              <a:ext cx="3964227" cy="169277"/>
            </a:xfrm>
            <a:prstGeom prst="rect">
              <a:avLst/>
            </a:prstGeom>
            <a:noFill/>
          </p:spPr>
          <p:txBody>
            <a:bodyPr wrap="none" lIns="0" tIns="0" rIns="0" bIns="0" rtlCol="0" anchor="ctr">
              <a:spAutoFit/>
            </a:bodyPr>
            <a:lstStyle/>
            <a:p>
              <a:r>
                <a:rPr lang="en-US" sz="1100" b="0" dirty="0">
                  <a:solidFill>
                    <a:schemeClr val="tx1"/>
                  </a:solidFill>
                  <a:latin typeface="+mn-lt"/>
                  <a:cs typeface="Arial" pitchFamily="34" charset="0"/>
                </a:rPr>
                <a:t>Supporting product design process, decoupled of claims project</a:t>
              </a:r>
            </a:p>
          </p:txBody>
        </p:sp>
        <p:grpSp>
          <p:nvGrpSpPr>
            <p:cNvPr id="18" name="Group 17"/>
            <p:cNvGrpSpPr/>
            <p:nvPr/>
          </p:nvGrpSpPr>
          <p:grpSpPr>
            <a:xfrm>
              <a:off x="3281961" y="6029987"/>
              <a:ext cx="396000" cy="307487"/>
              <a:chOff x="4755000" y="6038456"/>
              <a:chExt cx="396000" cy="307487"/>
            </a:xfrm>
          </p:grpSpPr>
          <p:cxnSp>
            <p:nvCxnSpPr>
              <p:cNvPr id="58" name="Elbow Connector 57"/>
              <p:cNvCxnSpPr/>
              <p:nvPr/>
            </p:nvCxnSpPr>
            <p:spPr>
              <a:xfrm>
                <a:off x="4755000" y="6038456"/>
                <a:ext cx="396000" cy="0"/>
              </a:xfrm>
              <a:prstGeom prst="bentConnector3">
                <a:avLst>
                  <a:gd name="adj1" fmla="val 50000"/>
                </a:avLst>
              </a:prstGeom>
              <a:ln>
                <a:prstDash val="dash"/>
                <a:tailEnd type="triangle" w="lg" len="lg"/>
              </a:ln>
              <a:effectLst/>
            </p:spPr>
            <p:style>
              <a:lnRef idx="2">
                <a:schemeClr val="accent1"/>
              </a:lnRef>
              <a:fillRef idx="0">
                <a:schemeClr val="accent1"/>
              </a:fillRef>
              <a:effectRef idx="1">
                <a:schemeClr val="accent1"/>
              </a:effectRef>
              <a:fontRef idx="minor">
                <a:schemeClr val="tx1"/>
              </a:fontRef>
            </p:style>
          </p:cxnSp>
          <p:sp>
            <p:nvSpPr>
              <p:cNvPr id="61" name="Rectangle 60"/>
              <p:cNvSpPr/>
              <p:nvPr/>
            </p:nvSpPr>
            <p:spPr>
              <a:xfrm>
                <a:off x="4755000" y="6164925"/>
                <a:ext cx="396000" cy="181018"/>
              </a:xfrm>
              <a:prstGeom prst="rect">
                <a:avLst/>
              </a:prstGeom>
              <a:solidFill>
                <a:schemeClr val="bg1"/>
              </a:solidFill>
              <a:ln>
                <a:solidFill>
                  <a:schemeClr val="bg1">
                    <a:lumMod val="50000"/>
                  </a:schemeClr>
                </a:solidFill>
                <a:prstDash val="dash"/>
              </a:ln>
              <a:effectLst/>
            </p:spPr>
            <p:style>
              <a:lnRef idx="1">
                <a:schemeClr val="accent1"/>
              </a:lnRef>
              <a:fillRef idx="3">
                <a:schemeClr val="accent1"/>
              </a:fillRef>
              <a:effectRef idx="2">
                <a:schemeClr val="accent1"/>
              </a:effectRef>
              <a:fontRef idx="minor">
                <a:schemeClr val="lt1"/>
              </a:fontRef>
            </p:style>
            <p:txBody>
              <a:bodyPr rtlCol="0" anchor="t"/>
              <a:lstStyle/>
              <a:p>
                <a:pPr marL="171450" indent="-171450">
                  <a:buFont typeface="Arial" panose="020B0604020202020204" pitchFamily="34" charset="0"/>
                  <a:buChar char="•"/>
                </a:pPr>
                <a:endParaRPr lang="en-US" sz="1200" dirty="0">
                  <a:solidFill>
                    <a:schemeClr val="tx1"/>
                  </a:solidFill>
                </a:endParaRPr>
              </a:p>
            </p:txBody>
          </p:sp>
        </p:grpSp>
      </p:grpSp>
      <p:sp>
        <p:nvSpPr>
          <p:cNvPr id="28" name="Rectangle 27"/>
          <p:cNvSpPr/>
          <p:nvPr/>
        </p:nvSpPr>
        <p:spPr>
          <a:xfrm>
            <a:off x="776288" y="2937941"/>
            <a:ext cx="903900" cy="507831"/>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wrap="square" lIns="0" tIns="0" rIns="0" bIns="0" rtlCol="0" anchor="ctr">
            <a:spAutoFit/>
          </a:bodyPr>
          <a:lstStyle/>
          <a:p>
            <a:pPr algn="r"/>
            <a:r>
              <a:rPr lang="en-US" sz="1100" b="0" dirty="0">
                <a:solidFill>
                  <a:schemeClr val="tx1"/>
                </a:solidFill>
              </a:rPr>
              <a:t>Feed benefits to </a:t>
            </a:r>
            <a:r>
              <a:rPr lang="en-US" sz="1100" b="0" dirty="0" smtClean="0">
                <a:solidFill>
                  <a:schemeClr val="tx1"/>
                </a:solidFill>
              </a:rPr>
              <a:t>Product Configurator</a:t>
            </a:r>
            <a:endParaRPr lang="en-US" sz="1100" b="0" dirty="0">
              <a:solidFill>
                <a:schemeClr val="tx1"/>
              </a:solidFill>
            </a:endParaRPr>
          </a:p>
        </p:txBody>
      </p:sp>
      <p:sp>
        <p:nvSpPr>
          <p:cNvPr id="9" name="Rectangle 8"/>
          <p:cNvSpPr/>
          <p:nvPr/>
        </p:nvSpPr>
        <p:spPr>
          <a:xfrm>
            <a:off x="5744756" y="4124633"/>
            <a:ext cx="2140903" cy="487121"/>
          </a:xfrm>
          <a:prstGeom prst="rect">
            <a:avLst/>
          </a:prstGeom>
          <a:solidFill>
            <a:schemeClr val="accent1">
              <a:lumMod val="20000"/>
              <a:lumOff val="80000"/>
            </a:schemeClr>
          </a:solid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chemeClr val="tx1"/>
                </a:solidFill>
              </a:rPr>
              <a:t>Policy Admin System</a:t>
            </a:r>
          </a:p>
        </p:txBody>
      </p:sp>
      <p:sp>
        <p:nvSpPr>
          <p:cNvPr id="11" name="Rectangle 10"/>
          <p:cNvSpPr/>
          <p:nvPr/>
        </p:nvSpPr>
        <p:spPr>
          <a:xfrm>
            <a:off x="2007642" y="4656284"/>
            <a:ext cx="2140903" cy="1080000"/>
          </a:xfrm>
          <a:prstGeom prst="rect">
            <a:avLst/>
          </a:prstGeom>
          <a:solidFill>
            <a:schemeClr val="bg1"/>
          </a:solidFill>
          <a:ln>
            <a:solidFill>
              <a:schemeClr val="bg1">
                <a:lumMod val="50000"/>
              </a:schemeClr>
            </a:solidFill>
            <a:prstDash val="dash"/>
          </a:ln>
          <a:effectLst/>
        </p:spPr>
        <p:style>
          <a:lnRef idx="1">
            <a:schemeClr val="accent1"/>
          </a:lnRef>
          <a:fillRef idx="3">
            <a:schemeClr val="accent1"/>
          </a:fillRef>
          <a:effectRef idx="2">
            <a:schemeClr val="accent1"/>
          </a:effectRef>
          <a:fontRef idx="minor">
            <a:schemeClr val="lt1"/>
          </a:fontRef>
        </p:style>
        <p:txBody>
          <a:bodyPr rtlCol="0" anchor="t"/>
          <a:lstStyle/>
          <a:p>
            <a:pPr marL="171450" indent="-171450">
              <a:buFont typeface="Arial" panose="020B0604020202020204" pitchFamily="34" charset="0"/>
              <a:buChar char="•"/>
            </a:pPr>
            <a:r>
              <a:rPr lang="en-US" sz="1100" b="0" dirty="0">
                <a:solidFill>
                  <a:schemeClr val="tx1"/>
                </a:solidFill>
              </a:rPr>
              <a:t>Product design using benefits from claims system</a:t>
            </a:r>
          </a:p>
        </p:txBody>
      </p:sp>
      <p:sp>
        <p:nvSpPr>
          <p:cNvPr id="12" name="Rectangle 11"/>
          <p:cNvSpPr/>
          <p:nvPr/>
        </p:nvSpPr>
        <p:spPr>
          <a:xfrm>
            <a:off x="5744756" y="4656284"/>
            <a:ext cx="2140903" cy="1080000"/>
          </a:xfrm>
          <a:prstGeom prst="rect">
            <a:avLst/>
          </a:prstGeom>
          <a:solidFill>
            <a:schemeClr val="bg1"/>
          </a:solid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t"/>
          <a:lstStyle/>
          <a:p>
            <a:r>
              <a:rPr lang="en-US" sz="1100" dirty="0">
                <a:solidFill>
                  <a:schemeClr val="tx1"/>
                </a:solidFill>
              </a:rPr>
              <a:t>Master data of:</a:t>
            </a:r>
          </a:p>
          <a:p>
            <a:pPr marL="171450" indent="-171450">
              <a:buFont typeface="Arial" panose="020B0604020202020204" pitchFamily="34" charset="0"/>
              <a:buChar char="•"/>
            </a:pPr>
            <a:r>
              <a:rPr lang="en-US" sz="1100" b="0" dirty="0">
                <a:solidFill>
                  <a:schemeClr val="tx1"/>
                </a:solidFill>
              </a:rPr>
              <a:t>Policy</a:t>
            </a:r>
          </a:p>
          <a:p>
            <a:pPr marL="171450" indent="-171450">
              <a:buFont typeface="Arial" panose="020B0604020202020204" pitchFamily="34" charset="0"/>
              <a:buChar char="•"/>
            </a:pPr>
            <a:r>
              <a:rPr lang="de-CH" sz="1100" b="0" dirty="0" smtClean="0">
                <a:solidFill>
                  <a:schemeClr val="tx1"/>
                </a:solidFill>
              </a:rPr>
              <a:t>Premium</a:t>
            </a:r>
            <a:endParaRPr lang="en-US" sz="1100" b="0" dirty="0">
              <a:solidFill>
                <a:schemeClr val="tx1"/>
              </a:solidFill>
            </a:endParaRPr>
          </a:p>
        </p:txBody>
      </p:sp>
      <p:cxnSp>
        <p:nvCxnSpPr>
          <p:cNvPr id="14" name="Elbow Connector 13"/>
          <p:cNvCxnSpPr>
            <a:stCxn id="8" idx="3"/>
            <a:endCxn id="9" idx="1"/>
          </p:cNvCxnSpPr>
          <p:nvPr/>
        </p:nvCxnSpPr>
        <p:spPr>
          <a:xfrm>
            <a:off x="4148545" y="4368194"/>
            <a:ext cx="1596211" cy="0"/>
          </a:xfrm>
          <a:prstGeom prst="straightConnector1">
            <a:avLst/>
          </a:prstGeom>
          <a:ln>
            <a:prstDash val="dash"/>
            <a:tailEnd type="triangle" w="lg" len="lg"/>
          </a:ln>
          <a:effectLst/>
        </p:spPr>
        <p:style>
          <a:lnRef idx="2">
            <a:schemeClr val="accent1"/>
          </a:lnRef>
          <a:fillRef idx="0">
            <a:schemeClr val="accent1"/>
          </a:fillRef>
          <a:effectRef idx="1">
            <a:schemeClr val="accent1"/>
          </a:effectRef>
          <a:fontRef idx="minor">
            <a:schemeClr val="tx1"/>
          </a:fontRef>
        </p:style>
      </p:cxnSp>
      <p:sp>
        <p:nvSpPr>
          <p:cNvPr id="15" name="Rectangle 14"/>
          <p:cNvSpPr/>
          <p:nvPr/>
        </p:nvSpPr>
        <p:spPr>
          <a:xfrm>
            <a:off x="4247875" y="4456382"/>
            <a:ext cx="1397550" cy="677108"/>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wrap="square" lIns="0" tIns="0" rIns="0" bIns="0" rtlCol="0" anchor="t">
            <a:spAutoFit/>
          </a:bodyPr>
          <a:lstStyle/>
          <a:p>
            <a:pPr algn="ctr"/>
            <a:r>
              <a:rPr lang="en-US" sz="1100" b="0" dirty="0">
                <a:solidFill>
                  <a:schemeClr val="tx1"/>
                </a:solidFill>
              </a:rPr>
              <a:t>Feed product, </a:t>
            </a:r>
            <a:r>
              <a:rPr lang="en-US" sz="1100" b="0" dirty="0" smtClean="0">
                <a:solidFill>
                  <a:schemeClr val="tx1"/>
                </a:solidFill>
              </a:rPr>
              <a:t>plan, </a:t>
            </a:r>
            <a:r>
              <a:rPr lang="en-US" sz="1100" b="0" dirty="0">
                <a:solidFill>
                  <a:schemeClr val="tx1"/>
                </a:solidFill>
              </a:rPr>
              <a:t>package information to Policy Admin Systems</a:t>
            </a:r>
          </a:p>
        </p:txBody>
      </p:sp>
      <p:cxnSp>
        <p:nvCxnSpPr>
          <p:cNvPr id="16" name="Elbow Connector 15"/>
          <p:cNvCxnSpPr>
            <a:stCxn id="9" idx="3"/>
            <a:endCxn id="30" idx="3"/>
          </p:cNvCxnSpPr>
          <p:nvPr/>
        </p:nvCxnSpPr>
        <p:spPr>
          <a:xfrm flipV="1">
            <a:off x="7885659" y="2015521"/>
            <a:ext cx="12700" cy="2352673"/>
          </a:xfrm>
          <a:prstGeom prst="bentConnector3">
            <a:avLst>
              <a:gd name="adj1" fmla="val 1800000"/>
            </a:avLst>
          </a:prstGeom>
          <a:ln>
            <a:tailEnd type="triangle" w="lg" len="lg"/>
          </a:ln>
          <a:effectLst/>
        </p:spPr>
        <p:style>
          <a:lnRef idx="2">
            <a:schemeClr val="accent1"/>
          </a:lnRef>
          <a:fillRef idx="0">
            <a:schemeClr val="accent1"/>
          </a:fillRef>
          <a:effectRef idx="1">
            <a:schemeClr val="accent1"/>
          </a:effectRef>
          <a:fontRef idx="minor">
            <a:schemeClr val="tx1"/>
          </a:fontRef>
        </p:style>
      </p:cxnSp>
      <p:cxnSp>
        <p:nvCxnSpPr>
          <p:cNvPr id="21" name="Elbow Connector 20"/>
          <p:cNvCxnSpPr>
            <a:stCxn id="7" idx="1"/>
            <a:endCxn id="8" idx="1"/>
          </p:cNvCxnSpPr>
          <p:nvPr/>
        </p:nvCxnSpPr>
        <p:spPr>
          <a:xfrm rot="10800000" flipV="1">
            <a:off x="2007642" y="2015520"/>
            <a:ext cx="12700" cy="2352673"/>
          </a:xfrm>
          <a:prstGeom prst="bentConnector3">
            <a:avLst>
              <a:gd name="adj1" fmla="val 1800000"/>
            </a:avLst>
          </a:prstGeom>
          <a:ln>
            <a:prstDash val="dash"/>
            <a:tailEnd type="triangle" w="lg" len="lg"/>
          </a:ln>
          <a:effectLst/>
        </p:spPr>
        <p:style>
          <a:lnRef idx="2">
            <a:schemeClr val="accent1"/>
          </a:lnRef>
          <a:fillRef idx="0">
            <a:schemeClr val="accent1"/>
          </a:fillRef>
          <a:effectRef idx="1">
            <a:schemeClr val="accent1"/>
          </a:effectRef>
          <a:fontRef idx="minor">
            <a:schemeClr val="tx1"/>
          </a:fontRef>
        </p:style>
      </p:cxnSp>
      <p:sp>
        <p:nvSpPr>
          <p:cNvPr id="8" name="Rectangle 7"/>
          <p:cNvSpPr/>
          <p:nvPr/>
        </p:nvSpPr>
        <p:spPr>
          <a:xfrm>
            <a:off x="2007642" y="4124633"/>
            <a:ext cx="2140903" cy="487121"/>
          </a:xfrm>
          <a:prstGeom prst="rect">
            <a:avLst/>
          </a:prstGeom>
          <a:solidFill>
            <a:schemeClr val="accent1">
              <a:alpha val="50000"/>
            </a:schemeClr>
          </a:solidFill>
          <a:ln>
            <a:solidFill>
              <a:schemeClr val="bg1">
                <a:lumMod val="50000"/>
              </a:schemeClr>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chemeClr val="bg1"/>
                </a:solidFill>
              </a:rPr>
              <a:t>Product Configurator</a:t>
            </a:r>
          </a:p>
        </p:txBody>
      </p:sp>
      <p:sp>
        <p:nvSpPr>
          <p:cNvPr id="10" name="Rectangle 9"/>
          <p:cNvSpPr/>
          <p:nvPr/>
        </p:nvSpPr>
        <p:spPr>
          <a:xfrm>
            <a:off x="2007642" y="2308137"/>
            <a:ext cx="2140903" cy="1302397"/>
          </a:xfrm>
          <a:prstGeom prst="rect">
            <a:avLst/>
          </a:prstGeom>
          <a:solidFill>
            <a:schemeClr val="bg1"/>
          </a:solid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t"/>
          <a:lstStyle/>
          <a:p>
            <a:r>
              <a:rPr lang="en-US" sz="1100" dirty="0">
                <a:solidFill>
                  <a:schemeClr val="tx1"/>
                </a:solidFill>
              </a:rPr>
              <a:t>Master data of:</a:t>
            </a:r>
          </a:p>
          <a:p>
            <a:pPr marL="171450" indent="-171450">
              <a:buFont typeface="Arial" panose="020B0604020202020204" pitchFamily="34" charset="0"/>
              <a:buChar char="•"/>
            </a:pPr>
            <a:r>
              <a:rPr lang="en-US" sz="1100" b="0" dirty="0">
                <a:solidFill>
                  <a:schemeClr val="tx1"/>
                </a:solidFill>
              </a:rPr>
              <a:t>Benefits</a:t>
            </a:r>
          </a:p>
          <a:p>
            <a:pPr marL="171450" indent="-171450">
              <a:buFont typeface="Arial" panose="020B0604020202020204" pitchFamily="34" charset="0"/>
              <a:buChar char="•"/>
            </a:pPr>
            <a:r>
              <a:rPr lang="en-US" sz="1100" b="0" dirty="0">
                <a:solidFill>
                  <a:schemeClr val="tx1"/>
                </a:solidFill>
              </a:rPr>
              <a:t>Benefit conditions</a:t>
            </a:r>
          </a:p>
          <a:p>
            <a:pPr marL="171450" indent="-171450">
              <a:buFont typeface="Arial" panose="020B0604020202020204" pitchFamily="34" charset="0"/>
              <a:buChar char="•"/>
            </a:pPr>
            <a:r>
              <a:rPr lang="de-CH" sz="1100" b="0" dirty="0">
                <a:solidFill>
                  <a:schemeClr val="tx1"/>
                </a:solidFill>
              </a:rPr>
              <a:t>Network</a:t>
            </a:r>
            <a:endParaRPr lang="en-US" sz="1100" b="0" dirty="0">
              <a:solidFill>
                <a:schemeClr val="tx1"/>
              </a:solidFill>
            </a:endParaRPr>
          </a:p>
          <a:p>
            <a:pPr marL="171450" indent="-171450">
              <a:buFont typeface="Arial" panose="020B0604020202020204" pitchFamily="34" charset="0"/>
              <a:buChar char="•"/>
            </a:pPr>
            <a:r>
              <a:rPr lang="en-US" sz="1100" b="0" dirty="0">
                <a:solidFill>
                  <a:schemeClr val="tx1"/>
                </a:solidFill>
              </a:rPr>
              <a:t>Claims</a:t>
            </a:r>
          </a:p>
          <a:p>
            <a:pPr marL="171450" indent="-171450">
              <a:buFont typeface="Arial" panose="020B0604020202020204" pitchFamily="34" charset="0"/>
              <a:buChar char="•"/>
            </a:pPr>
            <a:r>
              <a:rPr lang="en-US" sz="1100" b="0" dirty="0">
                <a:solidFill>
                  <a:schemeClr val="tx1"/>
                </a:solidFill>
              </a:rPr>
              <a:t>Claims bookings</a:t>
            </a:r>
          </a:p>
        </p:txBody>
      </p:sp>
      <p:sp>
        <p:nvSpPr>
          <p:cNvPr id="7" name="Rectangle 6"/>
          <p:cNvSpPr/>
          <p:nvPr/>
        </p:nvSpPr>
        <p:spPr>
          <a:xfrm>
            <a:off x="2007642" y="1771960"/>
            <a:ext cx="2140903" cy="487121"/>
          </a:xfrm>
          <a:prstGeom prst="rect">
            <a:avLst/>
          </a:prstGeom>
          <a:solidFill>
            <a:srgbClr val="BA9CC9"/>
          </a:solid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smtClean="0">
                <a:solidFill>
                  <a:schemeClr val="bg1"/>
                </a:solidFill>
              </a:rPr>
              <a:t>Health Claims Management</a:t>
            </a:r>
            <a:endParaRPr lang="en-US" sz="1200" dirty="0">
              <a:solidFill>
                <a:schemeClr val="bg1"/>
              </a:solidFill>
            </a:endParaRPr>
          </a:p>
        </p:txBody>
      </p:sp>
      <p:sp>
        <p:nvSpPr>
          <p:cNvPr id="29" name="Rectangle 28"/>
          <p:cNvSpPr/>
          <p:nvPr/>
        </p:nvSpPr>
        <p:spPr>
          <a:xfrm>
            <a:off x="5744756" y="2308137"/>
            <a:ext cx="2140903" cy="1302397"/>
          </a:xfrm>
          <a:prstGeom prst="rect">
            <a:avLst/>
          </a:prstGeom>
          <a:solidFill>
            <a:schemeClr val="bg1"/>
          </a:solid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t"/>
          <a:lstStyle/>
          <a:p>
            <a:r>
              <a:rPr lang="en-US" sz="1100" dirty="0">
                <a:solidFill>
                  <a:schemeClr val="tx1"/>
                </a:solidFill>
              </a:rPr>
              <a:t>Master data of:</a:t>
            </a:r>
          </a:p>
          <a:p>
            <a:pPr marL="171450" indent="-171450">
              <a:buFont typeface="Arial" panose="020B0604020202020204" pitchFamily="34" charset="0"/>
              <a:buChar char="•"/>
            </a:pPr>
            <a:r>
              <a:rPr lang="en-US" sz="1100" b="0" dirty="0" smtClean="0">
                <a:solidFill>
                  <a:schemeClr val="tx1"/>
                </a:solidFill>
              </a:rPr>
              <a:t>Customer / Member</a:t>
            </a:r>
          </a:p>
          <a:p>
            <a:pPr marL="171450" indent="-171450">
              <a:buFont typeface="Arial" panose="020B0604020202020204" pitchFamily="34" charset="0"/>
              <a:buChar char="•"/>
            </a:pPr>
            <a:r>
              <a:rPr lang="en-US" sz="1100" b="0" dirty="0" smtClean="0">
                <a:solidFill>
                  <a:schemeClr val="tx1"/>
                </a:solidFill>
              </a:rPr>
              <a:t>Interaction</a:t>
            </a:r>
          </a:p>
          <a:p>
            <a:pPr marL="171450" indent="-171450">
              <a:buFont typeface="Arial" panose="020B0604020202020204" pitchFamily="34" charset="0"/>
              <a:buChar char="•"/>
            </a:pPr>
            <a:endParaRPr lang="en-US" sz="1100" dirty="0">
              <a:solidFill>
                <a:schemeClr val="tx1"/>
              </a:solidFill>
            </a:endParaRPr>
          </a:p>
          <a:p>
            <a:r>
              <a:rPr lang="en-US" sz="1100" dirty="0" smtClean="0">
                <a:solidFill>
                  <a:schemeClr val="tx1"/>
                </a:solidFill>
              </a:rPr>
              <a:t>Interfaces data of:</a:t>
            </a:r>
          </a:p>
          <a:p>
            <a:pPr marL="171450" indent="-171450">
              <a:buFont typeface="Arial" panose="020B0604020202020204" pitchFamily="34" charset="0"/>
              <a:buChar char="•"/>
            </a:pPr>
            <a:r>
              <a:rPr lang="en-US" sz="1100" b="0" dirty="0">
                <a:solidFill>
                  <a:schemeClr val="tx1"/>
                </a:solidFill>
              </a:rPr>
              <a:t>Policy</a:t>
            </a:r>
          </a:p>
        </p:txBody>
      </p:sp>
      <p:sp>
        <p:nvSpPr>
          <p:cNvPr id="30" name="Rectangle 29"/>
          <p:cNvSpPr/>
          <p:nvPr/>
        </p:nvSpPr>
        <p:spPr>
          <a:xfrm>
            <a:off x="5744756" y="1771960"/>
            <a:ext cx="2140903" cy="487121"/>
          </a:xfrm>
          <a:prstGeom prst="rect">
            <a:avLst/>
          </a:prstGeom>
          <a:solidFill>
            <a:schemeClr val="accent1">
              <a:lumMod val="20000"/>
              <a:lumOff val="80000"/>
            </a:schemeClr>
          </a:solid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sz="1200" dirty="0">
                <a:solidFill>
                  <a:schemeClr val="tx1"/>
                </a:solidFill>
              </a:rPr>
              <a:t>Core DB</a:t>
            </a:r>
          </a:p>
        </p:txBody>
      </p:sp>
      <p:cxnSp>
        <p:nvCxnSpPr>
          <p:cNvPr id="41" name="Elbow Connector 40"/>
          <p:cNvCxnSpPr>
            <a:stCxn id="30" idx="1"/>
            <a:endCxn id="7" idx="3"/>
          </p:cNvCxnSpPr>
          <p:nvPr/>
        </p:nvCxnSpPr>
        <p:spPr>
          <a:xfrm flipH="1">
            <a:off x="4148545" y="2015521"/>
            <a:ext cx="1596211" cy="0"/>
          </a:xfrm>
          <a:prstGeom prst="straightConnector1">
            <a:avLst/>
          </a:prstGeom>
          <a:ln>
            <a:tailEnd type="triangle" w="lg" len="lg"/>
          </a:ln>
          <a:effectLst/>
        </p:spPr>
        <p:style>
          <a:lnRef idx="2">
            <a:schemeClr val="accent1"/>
          </a:lnRef>
          <a:fillRef idx="0">
            <a:schemeClr val="accent1"/>
          </a:fillRef>
          <a:effectRef idx="1">
            <a:schemeClr val="accent1"/>
          </a:effectRef>
          <a:fontRef idx="minor">
            <a:schemeClr val="tx1"/>
          </a:fontRef>
        </p:style>
      </p:cxnSp>
      <p:sp>
        <p:nvSpPr>
          <p:cNvPr id="50" name="Rectangle 49"/>
          <p:cNvSpPr/>
          <p:nvPr/>
        </p:nvSpPr>
        <p:spPr>
          <a:xfrm>
            <a:off x="8225813" y="2937941"/>
            <a:ext cx="903900" cy="507831"/>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wrap="square" lIns="0" tIns="0" rIns="0" bIns="0" rtlCol="0" anchor="ctr">
            <a:spAutoFit/>
          </a:bodyPr>
          <a:lstStyle/>
          <a:p>
            <a:r>
              <a:rPr lang="en-US" sz="1100" b="0" dirty="0">
                <a:solidFill>
                  <a:schemeClr val="tx1"/>
                </a:solidFill>
              </a:rPr>
              <a:t>Feed policy </a:t>
            </a:r>
            <a:r>
              <a:rPr lang="en-US" sz="1100" b="0" dirty="0" smtClean="0">
                <a:solidFill>
                  <a:schemeClr val="tx1"/>
                </a:solidFill>
              </a:rPr>
              <a:t>information to Core DB</a:t>
            </a:r>
            <a:endParaRPr lang="en-US" sz="1100" b="0" dirty="0">
              <a:solidFill>
                <a:schemeClr val="tx1"/>
              </a:solidFill>
            </a:endParaRPr>
          </a:p>
        </p:txBody>
      </p:sp>
      <p:sp>
        <p:nvSpPr>
          <p:cNvPr id="55" name="Rectangle 54"/>
          <p:cNvSpPr/>
          <p:nvPr/>
        </p:nvSpPr>
        <p:spPr>
          <a:xfrm>
            <a:off x="4247875" y="2083861"/>
            <a:ext cx="1397550" cy="677108"/>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wrap="square" lIns="0" tIns="0" rIns="0" bIns="0" rtlCol="0" anchor="t">
            <a:spAutoFit/>
          </a:bodyPr>
          <a:lstStyle/>
          <a:p>
            <a:pPr algn="ctr"/>
            <a:r>
              <a:rPr lang="en-US" sz="1100" b="0" dirty="0" smtClean="0">
                <a:solidFill>
                  <a:schemeClr val="tx1"/>
                </a:solidFill>
              </a:rPr>
              <a:t>Feed customer, member, and policy information into Health Claims Management</a:t>
            </a:r>
            <a:endParaRPr lang="en-US" sz="1100" b="0" dirty="0">
              <a:solidFill>
                <a:schemeClr val="tx1"/>
              </a:solidFill>
            </a:endParaRPr>
          </a:p>
        </p:txBody>
      </p:sp>
    </p:spTree>
    <p:extLst>
      <p:ext uri="{BB962C8B-B14F-4D97-AF65-F5344CB8AC3E}">
        <p14:creationId xmlns:p14="http://schemas.microsoft.com/office/powerpoint/2010/main" val="1874196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smtClean="0"/>
              <a:t>Information </a:t>
            </a:r>
            <a:r>
              <a:rPr lang="en-US" altLang="ko-KR" dirty="0"/>
              <a:t>Vertical</a:t>
            </a:r>
            <a:endParaRPr lang="en-US" dirty="0"/>
          </a:p>
        </p:txBody>
      </p:sp>
      <p:sp>
        <p:nvSpPr>
          <p:cNvPr id="17" name="Text Placeholder 16"/>
          <p:cNvSpPr>
            <a:spLocks noGrp="1"/>
          </p:cNvSpPr>
          <p:nvPr>
            <p:ph type="body" sz="quarter" idx="13"/>
          </p:nvPr>
        </p:nvSpPr>
        <p:spPr>
          <a:xfrm>
            <a:off x="777000" y="819403"/>
            <a:ext cx="8352000" cy="463846"/>
          </a:xfrm>
          <a:solidFill>
            <a:schemeClr val="bg1">
              <a:lumMod val="95000"/>
            </a:schemeClr>
          </a:solidFill>
          <a:ln>
            <a:noFill/>
          </a:ln>
          <a:effectLst>
            <a:outerShdw blurRad="50800" dist="38100" dir="2700000" algn="tl" rotWithShape="0">
              <a:prstClr val="black">
                <a:alpha val="40000"/>
              </a:prstClr>
            </a:outerShdw>
          </a:effectLst>
        </p:spPr>
        <p:txBody>
          <a:bodyPr vert="horz" lIns="72000" tIns="46800" rIns="72000" bIns="46800" rtlCol="0" anchor="t">
            <a:spAutoFit/>
          </a:bodyPr>
          <a:lstStyle/>
          <a:p>
            <a:pPr marL="0" indent="0">
              <a:buNone/>
            </a:pPr>
            <a:r>
              <a:rPr lang="en-US" altLang="ko-KR" dirty="0"/>
              <a:t>Data owner of all definitions is the product development team, the benefit schedule definition will be stored claims </a:t>
            </a:r>
            <a:r>
              <a:rPr lang="en-US" altLang="ko-KR" dirty="0" smtClean="0"/>
              <a:t>system.</a:t>
            </a:r>
            <a:endParaRPr lang="en-US" altLang="ko-KR" dirty="0"/>
          </a:p>
        </p:txBody>
      </p:sp>
      <p:sp>
        <p:nvSpPr>
          <p:cNvPr id="4" name="Slide Number Placeholder 3"/>
          <p:cNvSpPr>
            <a:spLocks noGrp="1"/>
          </p:cNvSpPr>
          <p:nvPr>
            <p:ph type="sldNum" sz="quarter" idx="4"/>
          </p:nvPr>
        </p:nvSpPr>
        <p:spPr/>
        <p:txBody>
          <a:bodyPr/>
          <a:lstStyle/>
          <a:p>
            <a:fld id="{3801209A-EBCB-4229-9A21-B7869465F47A}" type="slidenum">
              <a:rPr lang="fr-FR" smtClean="0">
                <a:latin typeface="+mj-lt"/>
              </a:rPr>
              <a:pPr/>
              <a:t>66</a:t>
            </a:fld>
            <a:endParaRPr lang="fr-FR" dirty="0">
              <a:latin typeface="+mj-lt"/>
            </a:endParaRPr>
          </a:p>
        </p:txBody>
      </p:sp>
      <p:cxnSp>
        <p:nvCxnSpPr>
          <p:cNvPr id="122" name="Straight Arrow Connector 121"/>
          <p:cNvCxnSpPr/>
          <p:nvPr/>
        </p:nvCxnSpPr>
        <p:spPr>
          <a:xfrm flipV="1">
            <a:off x="6270087" y="5815892"/>
            <a:ext cx="0" cy="18892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27" name="Rectangle 126"/>
          <p:cNvSpPr/>
          <p:nvPr/>
        </p:nvSpPr>
        <p:spPr>
          <a:xfrm>
            <a:off x="5586246" y="6004816"/>
            <a:ext cx="2757654" cy="369332"/>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spAutoFit/>
          </a:bodyP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b="0" i="1" dirty="0">
                <a:solidFill>
                  <a:schemeClr val="tx2"/>
                </a:solidFill>
              </a:rPr>
              <a:t>currently only partially used, but will not be used anymore in the </a:t>
            </a:r>
            <a:r>
              <a:rPr lang="en-US" sz="1200" b="0" i="1" dirty="0" smtClean="0">
                <a:solidFill>
                  <a:schemeClr val="tx2"/>
                </a:solidFill>
              </a:rPr>
              <a:t>future</a:t>
            </a:r>
            <a:endParaRPr lang="en-US" sz="1200" b="0" i="1" dirty="0">
              <a:solidFill>
                <a:schemeClr val="tx2"/>
              </a:solidFill>
            </a:endParaRPr>
          </a:p>
        </p:txBody>
      </p:sp>
      <p:cxnSp>
        <p:nvCxnSpPr>
          <p:cNvPr id="35" name="Straight Arrow Connector 34"/>
          <p:cNvCxnSpPr/>
          <p:nvPr/>
        </p:nvCxnSpPr>
        <p:spPr>
          <a:xfrm flipV="1">
            <a:off x="7673841" y="5815892"/>
            <a:ext cx="0" cy="18892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4" name="Straight Connector 63"/>
          <p:cNvCxnSpPr/>
          <p:nvPr/>
        </p:nvCxnSpPr>
        <p:spPr>
          <a:xfrm>
            <a:off x="2398406" y="3223120"/>
            <a:ext cx="6730592" cy="0"/>
          </a:xfrm>
          <a:prstGeom prst="line">
            <a:avLst/>
          </a:prstGeom>
          <a:ln w="12700">
            <a:solidFill>
              <a:schemeClr val="bg1">
                <a:lumMod val="75000"/>
              </a:schemeClr>
            </a:solidFill>
            <a:prstDash val="dash"/>
          </a:ln>
          <a:effectLst/>
        </p:spPr>
        <p:style>
          <a:lnRef idx="2">
            <a:schemeClr val="accent1"/>
          </a:lnRef>
          <a:fillRef idx="0">
            <a:schemeClr val="accent1"/>
          </a:fillRef>
          <a:effectRef idx="1">
            <a:schemeClr val="accent1"/>
          </a:effectRef>
          <a:fontRef idx="minor">
            <a:schemeClr val="tx1"/>
          </a:fontRef>
        </p:style>
      </p:cxnSp>
      <p:cxnSp>
        <p:nvCxnSpPr>
          <p:cNvPr id="66" name="Straight Connector 65"/>
          <p:cNvCxnSpPr/>
          <p:nvPr/>
        </p:nvCxnSpPr>
        <p:spPr>
          <a:xfrm>
            <a:off x="2398408" y="4097215"/>
            <a:ext cx="6730592" cy="0"/>
          </a:xfrm>
          <a:prstGeom prst="line">
            <a:avLst/>
          </a:prstGeom>
          <a:ln w="12700">
            <a:solidFill>
              <a:schemeClr val="bg1">
                <a:lumMod val="75000"/>
              </a:schemeClr>
            </a:solidFill>
            <a:prstDash val="dash"/>
          </a:ln>
          <a:effectLst/>
        </p:spPr>
        <p:style>
          <a:lnRef idx="2">
            <a:schemeClr val="accent1"/>
          </a:lnRef>
          <a:fillRef idx="0">
            <a:schemeClr val="accent1"/>
          </a:fillRef>
          <a:effectRef idx="1">
            <a:schemeClr val="accent1"/>
          </a:effectRef>
          <a:fontRef idx="minor">
            <a:schemeClr val="tx1"/>
          </a:fontRef>
        </p:style>
      </p:cxnSp>
      <p:cxnSp>
        <p:nvCxnSpPr>
          <p:cNvPr id="70" name="Straight Connector 69"/>
          <p:cNvCxnSpPr/>
          <p:nvPr/>
        </p:nvCxnSpPr>
        <p:spPr>
          <a:xfrm>
            <a:off x="2398408" y="4940031"/>
            <a:ext cx="6730592" cy="0"/>
          </a:xfrm>
          <a:prstGeom prst="line">
            <a:avLst/>
          </a:prstGeom>
          <a:ln w="12700">
            <a:solidFill>
              <a:schemeClr val="bg1">
                <a:lumMod val="75000"/>
              </a:schemeClr>
            </a:solidFill>
            <a:prstDash val="dash"/>
          </a:ln>
          <a:effectLst/>
        </p:spPr>
        <p:style>
          <a:lnRef idx="2">
            <a:schemeClr val="accent1"/>
          </a:lnRef>
          <a:fillRef idx="0">
            <a:schemeClr val="accent1"/>
          </a:fillRef>
          <a:effectRef idx="1">
            <a:schemeClr val="accent1"/>
          </a:effectRef>
          <a:fontRef idx="minor">
            <a:schemeClr val="tx1"/>
          </a:fontRef>
        </p:style>
      </p:cxnSp>
      <p:cxnSp>
        <p:nvCxnSpPr>
          <p:cNvPr id="73" name="Straight Connector 72"/>
          <p:cNvCxnSpPr/>
          <p:nvPr/>
        </p:nvCxnSpPr>
        <p:spPr>
          <a:xfrm>
            <a:off x="2398408" y="5809521"/>
            <a:ext cx="6730592" cy="0"/>
          </a:xfrm>
          <a:prstGeom prst="line">
            <a:avLst/>
          </a:prstGeom>
          <a:ln w="12700">
            <a:solidFill>
              <a:schemeClr val="bg1">
                <a:lumMod val="75000"/>
              </a:schemeClr>
            </a:solidFill>
            <a:prstDash val="dash"/>
          </a:ln>
          <a:effectLst/>
        </p:spPr>
        <p:style>
          <a:lnRef idx="2">
            <a:schemeClr val="accent1"/>
          </a:lnRef>
          <a:fillRef idx="0">
            <a:schemeClr val="accent1"/>
          </a:fillRef>
          <a:effectRef idx="1">
            <a:schemeClr val="accent1"/>
          </a:effectRef>
          <a:fontRef idx="minor">
            <a:schemeClr val="tx1"/>
          </a:fontRef>
        </p:style>
      </p:cxnSp>
      <p:cxnSp>
        <p:nvCxnSpPr>
          <p:cNvPr id="38" name="Straight Connector 37"/>
          <p:cNvCxnSpPr/>
          <p:nvPr/>
        </p:nvCxnSpPr>
        <p:spPr>
          <a:xfrm>
            <a:off x="2398408" y="2363653"/>
            <a:ext cx="6730592" cy="0"/>
          </a:xfrm>
          <a:prstGeom prst="line">
            <a:avLst/>
          </a:prstGeom>
          <a:ln w="12700">
            <a:solidFill>
              <a:schemeClr val="bg1">
                <a:lumMod val="75000"/>
              </a:schemeClr>
            </a:solidFill>
            <a:prstDash val="dash"/>
          </a:ln>
          <a:effectLst/>
        </p:spPr>
        <p:style>
          <a:lnRef idx="2">
            <a:schemeClr val="accent1"/>
          </a:lnRef>
          <a:fillRef idx="0">
            <a:schemeClr val="accent1"/>
          </a:fillRef>
          <a:effectRef idx="1">
            <a:schemeClr val="accent1"/>
          </a:effectRef>
          <a:fontRef idx="minor">
            <a:schemeClr val="tx1"/>
          </a:fontRef>
        </p:style>
      </p:cxnSp>
      <p:sp>
        <p:nvSpPr>
          <p:cNvPr id="8" name="Rectangle 7"/>
          <p:cNvSpPr/>
          <p:nvPr/>
        </p:nvSpPr>
        <p:spPr>
          <a:xfrm>
            <a:off x="2398408" y="1822738"/>
            <a:ext cx="1260748" cy="511741"/>
          </a:xfrm>
          <a:prstGeom prst="rect">
            <a:avLst/>
          </a:prstGeom>
          <a:solidFill>
            <a:schemeClr val="accent3">
              <a:lumMod val="40000"/>
              <a:lumOff val="60000"/>
            </a:schemeClr>
          </a:solid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b="0" dirty="0">
                <a:solidFill>
                  <a:schemeClr val="tx2"/>
                </a:solidFill>
              </a:rPr>
              <a:t>Product</a:t>
            </a:r>
          </a:p>
        </p:txBody>
      </p:sp>
      <p:sp>
        <p:nvSpPr>
          <p:cNvPr id="9" name="Rectangle 8"/>
          <p:cNvSpPr/>
          <p:nvPr/>
        </p:nvSpPr>
        <p:spPr>
          <a:xfrm>
            <a:off x="2398408" y="2682205"/>
            <a:ext cx="1260748" cy="511741"/>
          </a:xfrm>
          <a:prstGeom prst="rect">
            <a:avLst/>
          </a:prstGeom>
          <a:solidFill>
            <a:schemeClr val="accent3">
              <a:lumMod val="40000"/>
              <a:lumOff val="60000"/>
            </a:schemeClr>
          </a:solid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b="0" dirty="0">
                <a:solidFill>
                  <a:schemeClr val="tx2"/>
                </a:solidFill>
              </a:rPr>
              <a:t>Plan</a:t>
            </a:r>
          </a:p>
        </p:txBody>
      </p:sp>
      <p:sp>
        <p:nvSpPr>
          <p:cNvPr id="11" name="Rectangle 10"/>
          <p:cNvSpPr/>
          <p:nvPr/>
        </p:nvSpPr>
        <p:spPr>
          <a:xfrm>
            <a:off x="2398408" y="4401141"/>
            <a:ext cx="1260748" cy="511741"/>
          </a:xfrm>
          <a:prstGeom prst="rect">
            <a:avLst/>
          </a:prstGeom>
          <a:solidFill>
            <a:schemeClr val="accent3">
              <a:lumMod val="40000"/>
              <a:lumOff val="60000"/>
            </a:schemeClr>
          </a:solid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b="0" dirty="0">
                <a:solidFill>
                  <a:schemeClr val="tx2"/>
                </a:solidFill>
              </a:rPr>
              <a:t>Benefit</a:t>
            </a:r>
            <a:br>
              <a:rPr lang="en-US" sz="1200" b="0" dirty="0">
                <a:solidFill>
                  <a:schemeClr val="tx2"/>
                </a:solidFill>
              </a:rPr>
            </a:br>
            <a:r>
              <a:rPr lang="en-US" sz="1200" b="0" dirty="0">
                <a:solidFill>
                  <a:schemeClr val="tx2"/>
                </a:solidFill>
              </a:rPr>
              <a:t>ID, Title</a:t>
            </a:r>
          </a:p>
        </p:txBody>
      </p:sp>
      <p:sp>
        <p:nvSpPr>
          <p:cNvPr id="12" name="Rectangle 11"/>
          <p:cNvSpPr/>
          <p:nvPr/>
        </p:nvSpPr>
        <p:spPr>
          <a:xfrm>
            <a:off x="2398408" y="5260609"/>
            <a:ext cx="1260748" cy="511741"/>
          </a:xfrm>
          <a:prstGeom prst="rect">
            <a:avLst/>
          </a:prstGeom>
          <a:solidFill>
            <a:schemeClr val="accent3">
              <a:lumMod val="40000"/>
              <a:lumOff val="60000"/>
            </a:schemeClr>
          </a:solid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b="0" dirty="0">
                <a:solidFill>
                  <a:schemeClr val="tx2"/>
                </a:solidFill>
              </a:rPr>
              <a:t>Benefit Condition</a:t>
            </a:r>
          </a:p>
        </p:txBody>
      </p:sp>
      <p:sp>
        <p:nvSpPr>
          <p:cNvPr id="20" name="Rectangle 19"/>
          <p:cNvSpPr/>
          <p:nvPr/>
        </p:nvSpPr>
        <p:spPr>
          <a:xfrm>
            <a:off x="776288" y="4398155"/>
            <a:ext cx="1263939" cy="511741"/>
          </a:xfrm>
          <a:prstGeom prst="rect">
            <a:avLst/>
          </a:prstGeom>
          <a:solidFill>
            <a:schemeClr val="accent3">
              <a:lumMod val="40000"/>
              <a:lumOff val="60000"/>
            </a:schemeClr>
          </a:solid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b="0" dirty="0">
                <a:solidFill>
                  <a:schemeClr val="tx2"/>
                </a:solidFill>
              </a:rPr>
              <a:t>Benefit Group</a:t>
            </a:r>
          </a:p>
        </p:txBody>
      </p:sp>
      <p:sp>
        <p:nvSpPr>
          <p:cNvPr id="27" name="TextBox 81"/>
          <p:cNvSpPr txBox="1"/>
          <p:nvPr/>
        </p:nvSpPr>
        <p:spPr>
          <a:xfrm>
            <a:off x="776287" y="1424493"/>
            <a:ext cx="2882868" cy="302857"/>
          </a:xfrm>
          <a:prstGeom prst="rect">
            <a:avLst/>
          </a:prstGeom>
          <a:noFill/>
        </p:spPr>
        <p:txBody>
          <a:bodyPr wrap="square" lIns="0" tIns="0" rIns="0" bIns="0" rtlCol="0" anchor="ctr">
            <a:no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dirty="0">
                <a:solidFill>
                  <a:schemeClr val="tx2"/>
                </a:solidFill>
                <a:cs typeface="Arial" pitchFamily="34" charset="0"/>
              </a:rPr>
              <a:t>Product Benefit Structure:</a:t>
            </a:r>
          </a:p>
        </p:txBody>
      </p:sp>
      <p:cxnSp>
        <p:nvCxnSpPr>
          <p:cNvPr id="67" name="Straight Connector 66"/>
          <p:cNvCxnSpPr/>
          <p:nvPr/>
        </p:nvCxnSpPr>
        <p:spPr>
          <a:xfrm>
            <a:off x="3030377" y="2334478"/>
            <a:ext cx="0" cy="347727"/>
          </a:xfrm>
          <a:prstGeom prst="line">
            <a:avLst/>
          </a:prstGeom>
          <a:ln w="12700">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68" name="Straight Connector 67"/>
          <p:cNvCxnSpPr/>
          <p:nvPr/>
        </p:nvCxnSpPr>
        <p:spPr>
          <a:xfrm>
            <a:off x="3030377" y="3193945"/>
            <a:ext cx="0" cy="355872"/>
          </a:xfrm>
          <a:prstGeom prst="line">
            <a:avLst/>
          </a:prstGeom>
          <a:ln w="12700">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71" name="Straight Connector 70"/>
          <p:cNvCxnSpPr/>
          <p:nvPr/>
        </p:nvCxnSpPr>
        <p:spPr>
          <a:xfrm>
            <a:off x="3030377" y="4053414"/>
            <a:ext cx="1" cy="344741"/>
          </a:xfrm>
          <a:prstGeom prst="line">
            <a:avLst/>
          </a:prstGeom>
          <a:ln w="12700">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74" name="Straight Connector 73"/>
          <p:cNvCxnSpPr/>
          <p:nvPr/>
        </p:nvCxnSpPr>
        <p:spPr>
          <a:xfrm>
            <a:off x="3030376" y="4912883"/>
            <a:ext cx="0" cy="347727"/>
          </a:xfrm>
          <a:prstGeom prst="line">
            <a:avLst/>
          </a:prstGeom>
          <a:ln w="12700">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77" name="Straight Connector 76"/>
          <p:cNvCxnSpPr>
            <a:stCxn id="9" idx="1"/>
          </p:cNvCxnSpPr>
          <p:nvPr/>
        </p:nvCxnSpPr>
        <p:spPr>
          <a:xfrm flipH="1">
            <a:off x="2058954" y="2938076"/>
            <a:ext cx="339452" cy="0"/>
          </a:xfrm>
          <a:prstGeom prst="line">
            <a:avLst/>
          </a:prstGeom>
          <a:ln w="12700">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80" name="Straight Connector 79"/>
          <p:cNvCxnSpPr>
            <a:stCxn id="11" idx="1"/>
            <a:endCxn id="20" idx="3"/>
          </p:cNvCxnSpPr>
          <p:nvPr/>
        </p:nvCxnSpPr>
        <p:spPr>
          <a:xfrm flipH="1" flipV="1">
            <a:off x="2040227" y="4654026"/>
            <a:ext cx="358181" cy="2986"/>
          </a:xfrm>
          <a:prstGeom prst="line">
            <a:avLst/>
          </a:prstGeom>
          <a:ln w="12700">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84" name="Elbow Connector 83"/>
          <p:cNvCxnSpPr>
            <a:stCxn id="20" idx="2"/>
            <a:endCxn id="12" idx="1"/>
          </p:cNvCxnSpPr>
          <p:nvPr/>
        </p:nvCxnSpPr>
        <p:spPr>
          <a:xfrm rot="16200000" flipH="1">
            <a:off x="1600041" y="4718113"/>
            <a:ext cx="606584" cy="990150"/>
          </a:xfrm>
          <a:prstGeom prst="bentConnector2">
            <a:avLst/>
          </a:prstGeom>
          <a:ln w="12700">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cxnSp>
        <p:nvCxnSpPr>
          <p:cNvPr id="85" name="Elbow Connector 84"/>
          <p:cNvCxnSpPr>
            <a:stCxn id="118" idx="2"/>
            <a:endCxn id="107" idx="1"/>
          </p:cNvCxnSpPr>
          <p:nvPr/>
        </p:nvCxnSpPr>
        <p:spPr>
          <a:xfrm rot="16200000" flipH="1">
            <a:off x="1597462" y="3004740"/>
            <a:ext cx="611743" cy="990151"/>
          </a:xfrm>
          <a:prstGeom prst="bentConnector2">
            <a:avLst/>
          </a:prstGeom>
          <a:ln w="12700">
            <a:solidFill>
              <a:schemeClr val="bg1">
                <a:lumMod val="75000"/>
              </a:schemeClr>
            </a:solidFill>
          </a:ln>
          <a:effectLst/>
        </p:spPr>
        <p:style>
          <a:lnRef idx="2">
            <a:schemeClr val="accent1"/>
          </a:lnRef>
          <a:fillRef idx="0">
            <a:schemeClr val="accent1"/>
          </a:fillRef>
          <a:effectRef idx="1">
            <a:schemeClr val="accent1"/>
          </a:effectRef>
          <a:fontRef idx="minor">
            <a:schemeClr val="tx1"/>
          </a:fontRef>
        </p:style>
      </p:cxnSp>
      <p:sp>
        <p:nvSpPr>
          <p:cNvPr id="89" name="TextBox 81"/>
          <p:cNvSpPr txBox="1"/>
          <p:nvPr/>
        </p:nvSpPr>
        <p:spPr>
          <a:xfrm>
            <a:off x="3823299" y="1424493"/>
            <a:ext cx="2116535" cy="302858"/>
          </a:xfrm>
          <a:prstGeom prst="rect">
            <a:avLst/>
          </a:prstGeom>
          <a:noFill/>
        </p:spPr>
        <p:txBody>
          <a:bodyPr wrap="square" lIns="0" tIns="0" rIns="0" bIns="0" rtlCol="0" anchor="ctr">
            <a:no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dirty="0">
                <a:solidFill>
                  <a:schemeClr val="tx2"/>
                </a:solidFill>
                <a:cs typeface="Arial" pitchFamily="34" charset="0"/>
              </a:rPr>
              <a:t>Application Data Master</a:t>
            </a:r>
          </a:p>
        </p:txBody>
      </p:sp>
      <p:sp>
        <p:nvSpPr>
          <p:cNvPr id="93" name="TextBox 81"/>
          <p:cNvSpPr txBox="1"/>
          <p:nvPr/>
        </p:nvSpPr>
        <p:spPr>
          <a:xfrm>
            <a:off x="6103978" y="1424493"/>
            <a:ext cx="2827028" cy="302858"/>
          </a:xfrm>
          <a:prstGeom prst="rect">
            <a:avLst/>
          </a:prstGeom>
          <a:noFill/>
        </p:spPr>
        <p:txBody>
          <a:bodyPr wrap="square" lIns="0" tIns="0" rIns="0" bIns="0" rtlCol="0" anchor="ctr">
            <a:noAutofit/>
          </a:bodyPr>
          <a:ls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1200" dirty="0">
                <a:solidFill>
                  <a:schemeClr val="tx2"/>
                </a:solidFill>
                <a:cs typeface="Arial" pitchFamily="34" charset="0"/>
              </a:rPr>
              <a:t>Application Data Usage</a:t>
            </a:r>
          </a:p>
        </p:txBody>
      </p:sp>
      <p:sp>
        <p:nvSpPr>
          <p:cNvPr id="94" name="Rectangle 93"/>
          <p:cNvSpPr/>
          <p:nvPr/>
        </p:nvSpPr>
        <p:spPr>
          <a:xfrm>
            <a:off x="6803416" y="1822738"/>
            <a:ext cx="637656" cy="1371208"/>
          </a:xfrm>
          <a:prstGeom prst="rect">
            <a:avLst/>
          </a:prstGeom>
          <a:solidFill>
            <a:schemeClr val="bg1">
              <a:lumMod val="95000"/>
            </a:schemeClr>
          </a:solid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t"/>
          <a:lstStyle/>
          <a:p>
            <a:r>
              <a:rPr lang="en-US" sz="1200" b="0" dirty="0">
                <a:solidFill>
                  <a:schemeClr val="tx2"/>
                </a:solidFill>
              </a:rPr>
              <a:t>RLS</a:t>
            </a:r>
          </a:p>
          <a:p>
            <a:endParaRPr lang="en-US" sz="1200" b="0" dirty="0">
              <a:solidFill>
                <a:schemeClr val="tx2"/>
              </a:solidFill>
            </a:endParaRPr>
          </a:p>
        </p:txBody>
      </p:sp>
      <p:sp>
        <p:nvSpPr>
          <p:cNvPr id="107" name="Rectangle 106"/>
          <p:cNvSpPr/>
          <p:nvPr/>
        </p:nvSpPr>
        <p:spPr>
          <a:xfrm>
            <a:off x="2398409" y="3549817"/>
            <a:ext cx="1260748" cy="511741"/>
          </a:xfrm>
          <a:prstGeom prst="rect">
            <a:avLst/>
          </a:prstGeom>
          <a:solidFill>
            <a:schemeClr val="accent3">
              <a:lumMod val="40000"/>
              <a:lumOff val="60000"/>
            </a:schemeClr>
          </a:solid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b="0" dirty="0">
                <a:solidFill>
                  <a:schemeClr val="tx2"/>
                </a:solidFill>
              </a:rPr>
              <a:t>Package</a:t>
            </a:r>
          </a:p>
        </p:txBody>
      </p:sp>
      <p:sp>
        <p:nvSpPr>
          <p:cNvPr id="118" name="Rectangle 117"/>
          <p:cNvSpPr/>
          <p:nvPr/>
        </p:nvSpPr>
        <p:spPr>
          <a:xfrm>
            <a:off x="776288" y="2682204"/>
            <a:ext cx="1263939" cy="511741"/>
          </a:xfrm>
          <a:prstGeom prst="rect">
            <a:avLst/>
          </a:prstGeom>
          <a:solidFill>
            <a:schemeClr val="accent3">
              <a:lumMod val="40000"/>
              <a:lumOff val="60000"/>
            </a:schemeClr>
          </a:solid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b="0" dirty="0">
                <a:solidFill>
                  <a:schemeClr val="bg1">
                    <a:lumMod val="65000"/>
                  </a:schemeClr>
                </a:solidFill>
              </a:rPr>
              <a:t>Rider</a:t>
            </a:r>
          </a:p>
        </p:txBody>
      </p:sp>
      <p:sp>
        <p:nvSpPr>
          <p:cNvPr id="119" name="Rectangle 118"/>
          <p:cNvSpPr/>
          <p:nvPr/>
        </p:nvSpPr>
        <p:spPr>
          <a:xfrm>
            <a:off x="6803416" y="3193945"/>
            <a:ext cx="332217" cy="859469"/>
          </a:xfrm>
          <a:prstGeom prst="rect">
            <a:avLst/>
          </a:prstGeom>
          <a:solidFill>
            <a:schemeClr val="bg1">
              <a:lumMod val="95000"/>
            </a:schemeClr>
          </a:solid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t"/>
          <a:lstStyle/>
          <a:p>
            <a:endParaRPr lang="en-US" sz="1200" b="0" dirty="0">
              <a:solidFill>
                <a:schemeClr val="tx2"/>
              </a:solidFill>
            </a:endParaRPr>
          </a:p>
          <a:p>
            <a:endParaRPr lang="en-US" sz="1200" b="0" dirty="0">
              <a:solidFill>
                <a:schemeClr val="tx2"/>
              </a:solidFill>
            </a:endParaRPr>
          </a:p>
        </p:txBody>
      </p:sp>
      <p:sp>
        <p:nvSpPr>
          <p:cNvPr id="120" name="Rectangle 119"/>
          <p:cNvSpPr/>
          <p:nvPr/>
        </p:nvSpPr>
        <p:spPr>
          <a:xfrm>
            <a:off x="8221809" y="1822738"/>
            <a:ext cx="709197" cy="3949613"/>
          </a:xfrm>
          <a:prstGeom prst="rect">
            <a:avLst/>
          </a:prstGeom>
          <a:solidFill>
            <a:schemeClr val="accent4">
              <a:lumMod val="20000"/>
              <a:lumOff val="80000"/>
            </a:schemeClr>
          </a:solid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lIns="72000" rIns="72000" rtlCol="0" anchor="t"/>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r>
              <a:rPr lang="en-US" sz="1200" b="0" dirty="0">
                <a:solidFill>
                  <a:schemeClr val="tx2"/>
                </a:solidFill>
              </a:rPr>
              <a:t>Claims System</a:t>
            </a:r>
          </a:p>
        </p:txBody>
      </p:sp>
      <p:sp>
        <p:nvSpPr>
          <p:cNvPr id="23" name="Rectangle 22"/>
          <p:cNvSpPr/>
          <p:nvPr/>
        </p:nvSpPr>
        <p:spPr>
          <a:xfrm>
            <a:off x="3823299" y="1822740"/>
            <a:ext cx="2116535" cy="2238820"/>
          </a:xfrm>
          <a:prstGeom prst="rect">
            <a:avLst/>
          </a:prstGeom>
          <a:solidFill>
            <a:schemeClr val="bg1">
              <a:lumMod val="95000"/>
            </a:schemeClr>
          </a:solid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t"/>
          <a:lstStyle/>
          <a:p>
            <a:r>
              <a:rPr lang="en-US" sz="1200" b="0" dirty="0">
                <a:solidFill>
                  <a:schemeClr val="tx2"/>
                </a:solidFill>
              </a:rPr>
              <a:t>Product Configurator</a:t>
            </a:r>
          </a:p>
          <a:p>
            <a:r>
              <a:rPr lang="en-US" sz="1200" b="0" dirty="0">
                <a:solidFill>
                  <a:schemeClr val="tx2"/>
                </a:solidFill>
              </a:rPr>
              <a:t>used to configure product, plan and package</a:t>
            </a:r>
          </a:p>
          <a:p>
            <a:endParaRPr lang="en-US" sz="1200" b="0" dirty="0">
              <a:solidFill>
                <a:schemeClr val="tx2"/>
              </a:solidFill>
            </a:endParaRPr>
          </a:p>
          <a:p>
            <a:endParaRPr lang="en-US" sz="1200" b="0" dirty="0">
              <a:solidFill>
                <a:schemeClr val="tx2"/>
              </a:solidFill>
            </a:endParaRPr>
          </a:p>
        </p:txBody>
      </p:sp>
      <p:sp>
        <p:nvSpPr>
          <p:cNvPr id="25" name="Rectangle 24"/>
          <p:cNvSpPr/>
          <p:nvPr/>
        </p:nvSpPr>
        <p:spPr>
          <a:xfrm>
            <a:off x="3823299" y="4398156"/>
            <a:ext cx="2116535" cy="1374196"/>
          </a:xfrm>
          <a:prstGeom prst="rect">
            <a:avLst/>
          </a:prstGeom>
          <a:solidFill>
            <a:schemeClr val="accent4">
              <a:lumMod val="20000"/>
              <a:lumOff val="80000"/>
            </a:schemeClr>
          </a:solid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Ins="0" rtlCol="0" anchor="t"/>
          <a:lstStyle/>
          <a:p>
            <a:r>
              <a:rPr lang="en-US" sz="1200" b="0" dirty="0">
                <a:solidFill>
                  <a:schemeClr val="tx2"/>
                </a:solidFill>
              </a:rPr>
              <a:t>Claims System</a:t>
            </a:r>
            <a:br>
              <a:rPr lang="en-US" sz="1200" b="0" dirty="0">
                <a:solidFill>
                  <a:schemeClr val="tx2"/>
                </a:solidFill>
              </a:rPr>
            </a:br>
            <a:r>
              <a:rPr lang="en-US" sz="1200" b="0" dirty="0">
                <a:solidFill>
                  <a:schemeClr val="tx2"/>
                </a:solidFill>
              </a:rPr>
              <a:t>used to configure benefit and benefit condition</a:t>
            </a:r>
          </a:p>
        </p:txBody>
      </p:sp>
      <p:sp>
        <p:nvSpPr>
          <p:cNvPr id="96" name="Rectangle 95"/>
          <p:cNvSpPr/>
          <p:nvPr/>
        </p:nvSpPr>
        <p:spPr>
          <a:xfrm>
            <a:off x="7512613" y="3805688"/>
            <a:ext cx="161228" cy="1966662"/>
          </a:xfrm>
          <a:prstGeom prst="rect">
            <a:avLst/>
          </a:prstGeom>
          <a:pattFill prst="wdDnDiag">
            <a:fgClr>
              <a:schemeClr val="bg1">
                <a:lumMod val="95000"/>
              </a:schemeClr>
            </a:fgClr>
            <a:bgClr>
              <a:schemeClr val="bg1"/>
            </a:bgClr>
          </a:patt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t"/>
          <a:lstStyle/>
          <a:p>
            <a:endParaRPr lang="en-US" sz="1200" b="0" dirty="0">
              <a:solidFill>
                <a:schemeClr val="tx2"/>
              </a:solidFill>
            </a:endParaRPr>
          </a:p>
        </p:txBody>
      </p:sp>
      <p:sp>
        <p:nvSpPr>
          <p:cNvPr id="98" name="Rectangle 97"/>
          <p:cNvSpPr/>
          <p:nvPr/>
        </p:nvSpPr>
        <p:spPr>
          <a:xfrm>
            <a:off x="6103977" y="3891497"/>
            <a:ext cx="332219" cy="1880853"/>
          </a:xfrm>
          <a:prstGeom prst="rect">
            <a:avLst/>
          </a:prstGeom>
          <a:pattFill prst="wdDnDiag">
            <a:fgClr>
              <a:schemeClr val="bg1">
                <a:lumMod val="95000"/>
              </a:schemeClr>
            </a:fgClr>
            <a:bgClr>
              <a:schemeClr val="bg1"/>
            </a:bgClr>
          </a:patt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t"/>
          <a:lstStyle/>
          <a:p>
            <a:endParaRPr lang="en-US" sz="1200" b="0" dirty="0">
              <a:solidFill>
                <a:schemeClr val="tx2"/>
              </a:solidFill>
            </a:endParaRPr>
          </a:p>
        </p:txBody>
      </p:sp>
      <p:sp>
        <p:nvSpPr>
          <p:cNvPr id="95" name="Rectangle 94"/>
          <p:cNvSpPr/>
          <p:nvPr/>
        </p:nvSpPr>
        <p:spPr>
          <a:xfrm>
            <a:off x="7512613" y="2682205"/>
            <a:ext cx="637656" cy="1371212"/>
          </a:xfrm>
          <a:prstGeom prst="rect">
            <a:avLst/>
          </a:prstGeom>
          <a:solidFill>
            <a:schemeClr val="bg1">
              <a:lumMod val="95000"/>
            </a:schemeClr>
          </a:solid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t"/>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200" b="0" dirty="0">
                <a:solidFill>
                  <a:schemeClr val="tx2"/>
                </a:solidFill>
              </a:rPr>
              <a:t>EB</a:t>
            </a:r>
          </a:p>
          <a:p>
            <a:endParaRPr lang="en-US" sz="1200" b="0" dirty="0">
              <a:solidFill>
                <a:schemeClr val="tx2"/>
              </a:solidFill>
            </a:endParaRPr>
          </a:p>
        </p:txBody>
      </p:sp>
      <p:sp>
        <p:nvSpPr>
          <p:cNvPr id="50" name="Rectangle 49"/>
          <p:cNvSpPr/>
          <p:nvPr/>
        </p:nvSpPr>
        <p:spPr>
          <a:xfrm>
            <a:off x="6817362" y="2994218"/>
            <a:ext cx="317193" cy="859469"/>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endParaRPr lang="en-US" sz="1200" b="0" dirty="0">
              <a:solidFill>
                <a:schemeClr val="tx2"/>
              </a:solidFill>
            </a:endParaRPr>
          </a:p>
          <a:p>
            <a:endParaRPr lang="en-US" sz="1200" b="0" dirty="0">
              <a:solidFill>
                <a:schemeClr val="tx2"/>
              </a:solidFill>
            </a:endParaRPr>
          </a:p>
        </p:txBody>
      </p:sp>
      <p:sp>
        <p:nvSpPr>
          <p:cNvPr id="91" name="Rectangle 90"/>
          <p:cNvSpPr/>
          <p:nvPr/>
        </p:nvSpPr>
        <p:spPr>
          <a:xfrm>
            <a:off x="6103979" y="1822739"/>
            <a:ext cx="637656" cy="2230677"/>
          </a:xfrm>
          <a:prstGeom prst="rect">
            <a:avLst/>
          </a:prstGeom>
          <a:solidFill>
            <a:schemeClr val="bg1">
              <a:lumMod val="95000"/>
            </a:schemeClr>
          </a:solidFill>
          <a:ln>
            <a:solidFill>
              <a:schemeClr val="bg1">
                <a:lumMod val="75000"/>
              </a:schemeClr>
            </a:solidFill>
          </a:ln>
          <a:effectLst/>
        </p:spPr>
        <p:style>
          <a:lnRef idx="1">
            <a:schemeClr val="accent1"/>
          </a:lnRef>
          <a:fillRef idx="3">
            <a:schemeClr val="accent1"/>
          </a:fillRef>
          <a:effectRef idx="2">
            <a:schemeClr val="accent1"/>
          </a:effectRef>
          <a:fontRef idx="minor">
            <a:schemeClr val="lt1"/>
          </a:fontRef>
        </p:style>
        <p:txBody>
          <a:bodyPr rtlCol="0" anchor="t"/>
          <a:lstStyle/>
          <a:p>
            <a:r>
              <a:rPr lang="en-US" sz="1200" b="0" dirty="0">
                <a:solidFill>
                  <a:schemeClr val="tx2"/>
                </a:solidFill>
              </a:rPr>
              <a:t>G400</a:t>
            </a:r>
          </a:p>
          <a:p>
            <a:endParaRPr lang="en-US" sz="1200" b="0" dirty="0">
              <a:solidFill>
                <a:schemeClr val="tx2"/>
              </a:solidFill>
            </a:endParaRPr>
          </a:p>
        </p:txBody>
      </p:sp>
      <p:sp>
        <p:nvSpPr>
          <p:cNvPr id="51" name="Rectangle 50"/>
          <p:cNvSpPr/>
          <p:nvPr/>
        </p:nvSpPr>
        <p:spPr>
          <a:xfrm>
            <a:off x="6118407" y="3208607"/>
            <a:ext cx="308030" cy="859469"/>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endParaRPr lang="en-US" sz="1200" b="0" dirty="0">
              <a:solidFill>
                <a:schemeClr val="tx2"/>
              </a:solidFill>
            </a:endParaRPr>
          </a:p>
          <a:p>
            <a:endParaRPr lang="en-US" sz="1200" b="0" dirty="0">
              <a:solidFill>
                <a:schemeClr val="tx2"/>
              </a:solidFill>
            </a:endParaRPr>
          </a:p>
        </p:txBody>
      </p:sp>
      <p:sp>
        <p:nvSpPr>
          <p:cNvPr id="52" name="Rectangle 51"/>
          <p:cNvSpPr/>
          <p:nvPr/>
        </p:nvSpPr>
        <p:spPr>
          <a:xfrm>
            <a:off x="7533936" y="3208606"/>
            <a:ext cx="308030" cy="859469"/>
          </a:xfrm>
          <a:prstGeom prst="rect">
            <a:avLst/>
          </a:prstGeom>
          <a:solidFill>
            <a:schemeClr val="bg1">
              <a:lumMod val="95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t"/>
          <a:lstStyle/>
          <a:p>
            <a:endParaRPr lang="en-US" sz="1200" b="0" dirty="0">
              <a:solidFill>
                <a:schemeClr val="tx2"/>
              </a:solidFill>
            </a:endParaRPr>
          </a:p>
          <a:p>
            <a:endParaRPr lang="en-US" sz="1200" b="0" dirty="0">
              <a:solidFill>
                <a:schemeClr val="tx2"/>
              </a:solidFill>
            </a:endParaRPr>
          </a:p>
        </p:txBody>
      </p:sp>
      <p:cxnSp>
        <p:nvCxnSpPr>
          <p:cNvPr id="5" name="Straight Connector 4"/>
          <p:cNvCxnSpPr/>
          <p:nvPr/>
        </p:nvCxnSpPr>
        <p:spPr>
          <a:xfrm>
            <a:off x="776288" y="1727350"/>
            <a:ext cx="288286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5" name="Straight Connector 44"/>
          <p:cNvCxnSpPr/>
          <p:nvPr/>
        </p:nvCxnSpPr>
        <p:spPr>
          <a:xfrm>
            <a:off x="3823300" y="1727350"/>
            <a:ext cx="2116535"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46" name="Straight Connector 45"/>
          <p:cNvCxnSpPr/>
          <p:nvPr/>
        </p:nvCxnSpPr>
        <p:spPr>
          <a:xfrm>
            <a:off x="6103977" y="1727350"/>
            <a:ext cx="2827028"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433277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smtClean="0"/>
              <a:t>Information </a:t>
            </a:r>
            <a:r>
              <a:rPr lang="en-US" altLang="ko-KR" dirty="0"/>
              <a:t>Vertical</a:t>
            </a:r>
            <a:endParaRPr lang="ko-KR" altLang="en-US" dirty="0"/>
          </a:p>
        </p:txBody>
      </p:sp>
      <p:sp>
        <p:nvSpPr>
          <p:cNvPr id="31" name="Text Placeholder 30"/>
          <p:cNvSpPr>
            <a:spLocks noGrp="1"/>
          </p:cNvSpPr>
          <p:nvPr>
            <p:ph type="body" sz="quarter" idx="13"/>
          </p:nvPr>
        </p:nvSpPr>
        <p:spPr>
          <a:solidFill>
            <a:schemeClr val="bg1">
              <a:lumMod val="95000"/>
            </a:schemeClr>
          </a:solidFill>
          <a:ln>
            <a:noFill/>
          </a:ln>
          <a:effectLst>
            <a:outerShdw blurRad="50800" dist="38100" dir="2700000" algn="tl" rotWithShape="0">
              <a:prstClr val="black">
                <a:alpha val="40000"/>
              </a:prstClr>
            </a:outerShdw>
          </a:effectLst>
        </p:spPr>
        <p:txBody>
          <a:bodyPr vert="horz" lIns="72000" tIns="46800" rIns="72000" bIns="46800" rtlCol="0" anchor="t">
            <a:spAutoFit/>
          </a:bodyPr>
          <a:lstStyle/>
          <a:p>
            <a:pPr marL="0" indent="0">
              <a:buNone/>
            </a:pPr>
            <a:r>
              <a:rPr lang="en-US" altLang="ko-KR" dirty="0"/>
              <a:t>Customer 360 and Master Customer Data Management</a:t>
            </a:r>
          </a:p>
        </p:txBody>
      </p:sp>
      <p:sp>
        <p:nvSpPr>
          <p:cNvPr id="3" name="Slide Number Placeholder 2"/>
          <p:cNvSpPr>
            <a:spLocks noGrp="1"/>
          </p:cNvSpPr>
          <p:nvPr>
            <p:ph type="sldNum" sz="quarter" idx="4"/>
          </p:nvPr>
        </p:nvSpPr>
        <p:spPr/>
        <p:txBody>
          <a:bodyPr/>
          <a:lstStyle/>
          <a:p>
            <a:fld id="{3801209A-EBCB-4229-9A21-B7869465F47A}" type="slidenum">
              <a:rPr lang="en-US" altLang="ko-KR" smtClean="0">
                <a:latin typeface="+mj-lt"/>
              </a:rPr>
              <a:pPr/>
              <a:t>67</a:t>
            </a:fld>
            <a:r>
              <a:rPr lang="en-US" altLang="ko-KR" smtClean="0">
                <a:latin typeface="+mj-lt"/>
              </a:rPr>
              <a:t> </a:t>
            </a:r>
            <a:endParaRPr lang="ko-KR" altLang="en-US" dirty="0">
              <a:latin typeface="+mj-lt"/>
            </a:endParaRPr>
          </a:p>
        </p:txBody>
      </p:sp>
      <p:sp>
        <p:nvSpPr>
          <p:cNvPr id="4" name="Rectangle 3"/>
          <p:cNvSpPr/>
          <p:nvPr/>
        </p:nvSpPr>
        <p:spPr>
          <a:xfrm>
            <a:off x="7652438" y="4886626"/>
            <a:ext cx="960767" cy="51758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5" name="Rectangle 4"/>
          <p:cNvSpPr/>
          <p:nvPr/>
        </p:nvSpPr>
        <p:spPr>
          <a:xfrm>
            <a:off x="4177717" y="2459970"/>
            <a:ext cx="576000" cy="51758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p:nvSpPr>
        <p:spPr>
          <a:xfrm>
            <a:off x="4176662" y="4427115"/>
            <a:ext cx="576000" cy="517589"/>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ectangle 6"/>
          <p:cNvSpPr/>
          <p:nvPr/>
        </p:nvSpPr>
        <p:spPr>
          <a:xfrm>
            <a:off x="776289" y="4427115"/>
            <a:ext cx="3610574" cy="1941840"/>
          </a:xfrm>
          <a:prstGeom prst="rect">
            <a:avLst/>
          </a:prstGeom>
          <a:solidFill>
            <a:schemeClr val="bg1">
              <a:lumMod val="95000"/>
            </a:schemeClr>
          </a:solidFill>
          <a:ln>
            <a:solidFill>
              <a:schemeClr val="bg1">
                <a:lumMod val="65000"/>
              </a:schemeClr>
            </a:solidFill>
          </a:ln>
          <a:effectLst/>
        </p:spPr>
        <p:style>
          <a:lnRef idx="1">
            <a:schemeClr val="accent1"/>
          </a:lnRef>
          <a:fillRef idx="3">
            <a:schemeClr val="accent1"/>
          </a:fillRef>
          <a:effectRef idx="2">
            <a:schemeClr val="accent1"/>
          </a:effectRef>
          <a:fontRef idx="minor">
            <a:schemeClr val="lt1"/>
          </a:fontRef>
        </p:style>
        <p:txBody>
          <a:bodyPr rtlCol="0" anchor="t"/>
          <a:lstStyle/>
          <a:p>
            <a:r>
              <a:rPr lang="en-US" sz="1600" dirty="0" smtClean="0">
                <a:solidFill>
                  <a:schemeClr val="bg1">
                    <a:lumMod val="50000"/>
                  </a:schemeClr>
                </a:solidFill>
              </a:rPr>
              <a:t>Mobile Application / Customer Portal / Call Center</a:t>
            </a:r>
            <a:endParaRPr lang="en-US" sz="1600" dirty="0">
              <a:solidFill>
                <a:schemeClr val="bg1">
                  <a:lumMod val="50000"/>
                </a:schemeClr>
              </a:solidFill>
            </a:endParaRPr>
          </a:p>
        </p:txBody>
      </p:sp>
      <p:sp>
        <p:nvSpPr>
          <p:cNvPr id="8" name="Rectangle 7"/>
          <p:cNvSpPr/>
          <p:nvPr/>
        </p:nvSpPr>
        <p:spPr>
          <a:xfrm>
            <a:off x="776289" y="1244078"/>
            <a:ext cx="3610574" cy="2949373"/>
          </a:xfrm>
          <a:prstGeom prst="rect">
            <a:avLst/>
          </a:prstGeom>
          <a:solidFill>
            <a:schemeClr val="bg1">
              <a:lumMod val="95000"/>
            </a:schemeClr>
          </a:solidFill>
          <a:ln>
            <a:solidFill>
              <a:schemeClr val="bg1">
                <a:lumMod val="65000"/>
              </a:schemeClr>
            </a:solidFill>
          </a:ln>
          <a:effectLst/>
        </p:spPr>
        <p:style>
          <a:lnRef idx="1">
            <a:schemeClr val="accent1"/>
          </a:lnRef>
          <a:fillRef idx="3">
            <a:schemeClr val="accent1"/>
          </a:fillRef>
          <a:effectRef idx="2">
            <a:schemeClr val="accent1"/>
          </a:effectRef>
          <a:fontRef idx="minor">
            <a:schemeClr val="lt1"/>
          </a:fontRef>
        </p:style>
        <p:txBody>
          <a:bodyPr rtlCol="0" anchor="t"/>
          <a:lstStyle/>
          <a:p>
            <a:r>
              <a:rPr lang="en-US" sz="1600" dirty="0" smtClean="0">
                <a:solidFill>
                  <a:schemeClr val="bg1">
                    <a:lumMod val="50000"/>
                  </a:schemeClr>
                </a:solidFill>
              </a:rPr>
              <a:t>FINEOS</a:t>
            </a:r>
            <a:endParaRPr lang="en-US" sz="1600" dirty="0">
              <a:solidFill>
                <a:schemeClr val="bg1">
                  <a:lumMod val="50000"/>
                </a:schemeClr>
              </a:solidFill>
            </a:endParaRPr>
          </a:p>
        </p:txBody>
      </p:sp>
      <p:sp>
        <p:nvSpPr>
          <p:cNvPr id="14" name="Rectangle 13"/>
          <p:cNvSpPr/>
          <p:nvPr/>
        </p:nvSpPr>
        <p:spPr>
          <a:xfrm>
            <a:off x="4599240" y="1233489"/>
            <a:ext cx="360000" cy="3780000"/>
          </a:xfrm>
          <a:prstGeom prst="rect">
            <a:avLst/>
          </a:prstGeom>
          <a:solidFill>
            <a:schemeClr val="bg1">
              <a:lumMod val="65000"/>
            </a:schemeClr>
          </a:solidFill>
          <a:ln>
            <a:solidFill>
              <a:schemeClr val="bg1">
                <a:lumMod val="65000"/>
              </a:schemeClr>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200" dirty="0" smtClean="0"/>
              <a:t>EIP</a:t>
            </a:r>
            <a:endParaRPr lang="en-US" sz="1200" dirty="0"/>
          </a:p>
        </p:txBody>
      </p:sp>
      <p:grpSp>
        <p:nvGrpSpPr>
          <p:cNvPr id="27" name="Group 26"/>
          <p:cNvGrpSpPr/>
          <p:nvPr/>
        </p:nvGrpSpPr>
        <p:grpSpPr>
          <a:xfrm>
            <a:off x="5038739" y="1244078"/>
            <a:ext cx="4090974" cy="3348000"/>
            <a:chOff x="5038739" y="1244078"/>
            <a:chExt cx="4090974" cy="3348000"/>
          </a:xfrm>
        </p:grpSpPr>
        <p:sp>
          <p:nvSpPr>
            <p:cNvPr id="9" name="Rectangle 8"/>
            <p:cNvSpPr/>
            <p:nvPr/>
          </p:nvSpPr>
          <p:spPr>
            <a:xfrm>
              <a:off x="5038739" y="1244078"/>
              <a:ext cx="4090974" cy="3348000"/>
            </a:xfrm>
            <a:prstGeom prst="rect">
              <a:avLst/>
            </a:prstGeom>
            <a:solidFill>
              <a:schemeClr val="bg1">
                <a:lumMod val="95000"/>
              </a:schemeClr>
            </a:solidFill>
            <a:ln>
              <a:solidFill>
                <a:schemeClr val="bg1">
                  <a:lumMod val="65000"/>
                </a:schemeClr>
              </a:solidFill>
            </a:ln>
            <a:effectLst/>
          </p:spPr>
          <p:style>
            <a:lnRef idx="1">
              <a:schemeClr val="accent1"/>
            </a:lnRef>
            <a:fillRef idx="3">
              <a:schemeClr val="accent1"/>
            </a:fillRef>
            <a:effectRef idx="2">
              <a:schemeClr val="accent1"/>
            </a:effectRef>
            <a:fontRef idx="minor">
              <a:schemeClr val="lt1"/>
            </a:fontRef>
          </p:style>
          <p:txBody>
            <a:bodyPr rtlCol="0" anchor="t"/>
            <a:lstStyle/>
            <a:p>
              <a:r>
                <a:rPr lang="en-US" sz="1600" dirty="0">
                  <a:solidFill>
                    <a:schemeClr val="bg1">
                      <a:lumMod val="50000"/>
                    </a:schemeClr>
                  </a:solidFill>
                </a:rPr>
                <a:t>Core DB</a:t>
              </a:r>
            </a:p>
          </p:txBody>
        </p:sp>
        <p:grpSp>
          <p:nvGrpSpPr>
            <p:cNvPr id="28" name="Group 27"/>
            <p:cNvGrpSpPr/>
            <p:nvPr/>
          </p:nvGrpSpPr>
          <p:grpSpPr>
            <a:xfrm>
              <a:off x="5081949" y="1461695"/>
              <a:ext cx="4004555" cy="3077954"/>
              <a:chOff x="5118100" y="1708440"/>
              <a:chExt cx="4004555" cy="3077954"/>
            </a:xfrm>
          </p:grpSpPr>
          <p:pic>
            <p:nvPicPr>
              <p:cNvPr id="12" name="Picture 11"/>
              <p:cNvPicPr>
                <a:picLocks noChangeAspect="1"/>
              </p:cNvPicPr>
              <p:nvPr/>
            </p:nvPicPr>
            <p:blipFill rotWithShape="1">
              <a:blip r:embed="rId2" cstate="screen">
                <a:grayscl/>
                <a:extLst>
                  <a:ext uri="{28A0092B-C50C-407E-A947-70E740481C1C}">
                    <a14:useLocalDpi xmlns:a14="http://schemas.microsoft.com/office/drawing/2010/main"/>
                  </a:ext>
                </a:extLst>
              </a:blip>
              <a:srcRect l="7538"/>
              <a:stretch/>
            </p:blipFill>
            <p:spPr>
              <a:xfrm>
                <a:off x="5118100" y="1708440"/>
                <a:ext cx="4004555" cy="3077954"/>
              </a:xfrm>
              <a:prstGeom prst="rect">
                <a:avLst/>
              </a:prstGeom>
            </p:spPr>
          </p:pic>
          <p:sp>
            <p:nvSpPr>
              <p:cNvPr id="15" name="Oval 14"/>
              <p:cNvSpPr/>
              <p:nvPr/>
            </p:nvSpPr>
            <p:spPr>
              <a:xfrm>
                <a:off x="6328331" y="2870302"/>
                <a:ext cx="776554" cy="725110"/>
              </a:xfrm>
              <a:prstGeom prst="ellipse">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wrap="none" lIns="0" tIns="0" rIns="0" bIns="0" rtlCol="0" anchor="ctr"/>
              <a:lstStyle/>
              <a:p>
                <a:pPr algn="ctr"/>
                <a:r>
                  <a:rPr lang="en-US" sz="800" dirty="0" smtClean="0"/>
                  <a:t>Customer</a:t>
                </a:r>
                <a:endParaRPr lang="en-US" sz="800" dirty="0"/>
              </a:p>
            </p:txBody>
          </p:sp>
          <p:sp>
            <p:nvSpPr>
              <p:cNvPr id="16" name="Oval 15"/>
              <p:cNvSpPr/>
              <p:nvPr/>
            </p:nvSpPr>
            <p:spPr>
              <a:xfrm>
                <a:off x="5989471" y="2229317"/>
                <a:ext cx="515348" cy="487274"/>
              </a:xfrm>
              <a:prstGeom prst="ellipse">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wrap="none" lIns="0" tIns="0" rIns="0" bIns="0" rtlCol="0" anchor="ctr"/>
              <a:lstStyle/>
              <a:p>
                <a:pPr algn="ctr"/>
                <a:r>
                  <a:rPr lang="en-US" sz="600" dirty="0" smtClean="0"/>
                  <a:t>Person</a:t>
                </a:r>
                <a:endParaRPr lang="en-US" sz="600" dirty="0"/>
              </a:p>
            </p:txBody>
          </p:sp>
          <p:sp>
            <p:nvSpPr>
              <p:cNvPr id="17" name="Oval 16"/>
              <p:cNvSpPr/>
              <p:nvPr/>
            </p:nvSpPr>
            <p:spPr>
              <a:xfrm>
                <a:off x="5657672" y="2671515"/>
                <a:ext cx="515348" cy="487274"/>
              </a:xfrm>
              <a:prstGeom prst="ellipse">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wrap="none" lIns="0" tIns="0" rIns="0" bIns="0" rtlCol="0" anchor="ctr"/>
              <a:lstStyle/>
              <a:p>
                <a:pPr algn="ctr"/>
                <a:r>
                  <a:rPr lang="en-US" sz="500" dirty="0" smtClean="0"/>
                  <a:t>Corporate</a:t>
                </a:r>
                <a:endParaRPr lang="en-US" sz="500" dirty="0"/>
              </a:p>
            </p:txBody>
          </p:sp>
          <p:sp>
            <p:nvSpPr>
              <p:cNvPr id="18" name="Oval 17"/>
              <p:cNvSpPr/>
              <p:nvPr/>
            </p:nvSpPr>
            <p:spPr>
              <a:xfrm>
                <a:off x="7132489" y="2304985"/>
                <a:ext cx="515348" cy="487274"/>
              </a:xfrm>
              <a:prstGeom prst="ellipse">
                <a:avLst/>
              </a:prstGeom>
              <a:solidFill>
                <a:schemeClr val="accent1"/>
              </a:solidFill>
              <a:effectLst/>
            </p:spPr>
            <p:style>
              <a:lnRef idx="1">
                <a:schemeClr val="accent1"/>
              </a:lnRef>
              <a:fillRef idx="3">
                <a:schemeClr val="accent1"/>
              </a:fillRef>
              <a:effectRef idx="2">
                <a:schemeClr val="accent1"/>
              </a:effectRef>
              <a:fontRef idx="minor">
                <a:schemeClr val="lt1"/>
              </a:fontRef>
            </p:style>
            <p:txBody>
              <a:bodyPr wrap="none" lIns="0" tIns="0" rIns="0" bIns="0" rtlCol="0" anchor="ctr"/>
              <a:lstStyle/>
              <a:p>
                <a:pPr algn="ctr"/>
                <a:r>
                  <a:rPr lang="en-US" sz="500" dirty="0" smtClean="0"/>
                  <a:t>Policy</a:t>
                </a:r>
                <a:endParaRPr lang="en-US" sz="500" dirty="0"/>
              </a:p>
            </p:txBody>
          </p:sp>
          <p:sp>
            <p:nvSpPr>
              <p:cNvPr id="19" name="Oval 18"/>
              <p:cNvSpPr/>
              <p:nvPr/>
            </p:nvSpPr>
            <p:spPr>
              <a:xfrm>
                <a:off x="7237262" y="2833492"/>
                <a:ext cx="515348" cy="487274"/>
              </a:xfrm>
              <a:prstGeom prst="ellipse">
                <a:avLst/>
              </a:prstGeom>
              <a:solidFill>
                <a:schemeClr val="accent4">
                  <a:lumMod val="60000"/>
                  <a:lumOff val="40000"/>
                </a:schemeClr>
              </a:solidFill>
              <a:ln>
                <a:solidFill>
                  <a:schemeClr val="accent4">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wrap="none" lIns="0" tIns="0" rIns="0" bIns="0" rtlCol="0" anchor="ctr"/>
              <a:lstStyle/>
              <a:p>
                <a:pPr algn="ctr"/>
                <a:r>
                  <a:rPr lang="en-US" sz="700" dirty="0" smtClean="0"/>
                  <a:t>Claim</a:t>
                </a:r>
                <a:endParaRPr lang="en-US" sz="700" dirty="0"/>
              </a:p>
            </p:txBody>
          </p:sp>
          <p:sp>
            <p:nvSpPr>
              <p:cNvPr id="20" name="Oval 19"/>
              <p:cNvSpPr/>
              <p:nvPr/>
            </p:nvSpPr>
            <p:spPr>
              <a:xfrm>
                <a:off x="8053204" y="2929792"/>
                <a:ext cx="515348" cy="487274"/>
              </a:xfrm>
              <a:prstGeom prst="ellipse">
                <a:avLst/>
              </a:prstGeom>
              <a:solidFill>
                <a:schemeClr val="accent4">
                  <a:lumMod val="60000"/>
                  <a:lumOff val="40000"/>
                </a:schemeClr>
              </a:solidFill>
              <a:ln>
                <a:solidFill>
                  <a:schemeClr val="accent4">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wrap="none" lIns="0" tIns="0" rIns="0" bIns="0" rtlCol="0" anchor="ctr"/>
              <a:lstStyle/>
              <a:p>
                <a:pPr algn="ctr"/>
                <a:r>
                  <a:rPr lang="en-US" sz="600" dirty="0" smtClean="0"/>
                  <a:t>Claim</a:t>
                </a:r>
                <a:br>
                  <a:rPr lang="en-US" sz="600" dirty="0" smtClean="0"/>
                </a:br>
                <a:r>
                  <a:rPr lang="en-US" sz="600" dirty="0" smtClean="0"/>
                  <a:t>Key</a:t>
                </a:r>
                <a:br>
                  <a:rPr lang="en-US" sz="600" dirty="0" smtClean="0"/>
                </a:br>
                <a:r>
                  <a:rPr lang="en-US" sz="600" dirty="0" smtClean="0"/>
                  <a:t>Status</a:t>
                </a:r>
                <a:endParaRPr lang="en-US" sz="600" dirty="0"/>
              </a:p>
            </p:txBody>
          </p:sp>
          <p:sp>
            <p:nvSpPr>
              <p:cNvPr id="21" name="Oval 20"/>
              <p:cNvSpPr/>
              <p:nvPr/>
            </p:nvSpPr>
            <p:spPr>
              <a:xfrm>
                <a:off x="8559178" y="2632098"/>
                <a:ext cx="515348" cy="487274"/>
              </a:xfrm>
              <a:prstGeom prst="ellipse">
                <a:avLst/>
              </a:prstGeom>
              <a:solidFill>
                <a:schemeClr val="accent4">
                  <a:lumMod val="60000"/>
                  <a:lumOff val="40000"/>
                </a:schemeClr>
              </a:solidFill>
              <a:ln>
                <a:solidFill>
                  <a:schemeClr val="accent4">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wrap="none" lIns="0" tIns="0" rIns="0" bIns="0" rtlCol="0" anchor="ctr"/>
              <a:lstStyle/>
              <a:p>
                <a:pPr algn="ctr"/>
                <a:r>
                  <a:rPr lang="en-US" sz="600" dirty="0" smtClean="0"/>
                  <a:t>Claim</a:t>
                </a:r>
                <a:br>
                  <a:rPr lang="en-US" sz="600" dirty="0" smtClean="0"/>
                </a:br>
                <a:r>
                  <a:rPr lang="en-US" sz="600" dirty="0" smtClean="0"/>
                  <a:t>Benefit</a:t>
                </a:r>
                <a:endParaRPr lang="en-US" sz="600" dirty="0"/>
              </a:p>
            </p:txBody>
          </p:sp>
          <p:sp>
            <p:nvSpPr>
              <p:cNvPr id="22" name="Oval 21"/>
              <p:cNvSpPr/>
              <p:nvPr/>
            </p:nvSpPr>
            <p:spPr>
              <a:xfrm>
                <a:off x="7063695" y="3583089"/>
                <a:ext cx="515348" cy="487274"/>
              </a:xfrm>
              <a:prstGeom prst="ellipse">
                <a:avLst/>
              </a:prstGeom>
              <a:solidFill>
                <a:schemeClr val="accent4">
                  <a:lumMod val="60000"/>
                  <a:lumOff val="40000"/>
                </a:schemeClr>
              </a:solidFill>
              <a:ln>
                <a:solidFill>
                  <a:schemeClr val="accent4">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wrap="none" lIns="0" tIns="0" rIns="0" bIns="0" rtlCol="0" anchor="ctr"/>
              <a:lstStyle/>
              <a:p>
                <a:pPr algn="ctr"/>
                <a:r>
                  <a:rPr lang="en-US" sz="700" dirty="0" smtClean="0"/>
                  <a:t>Inter</a:t>
                </a:r>
                <a:br>
                  <a:rPr lang="en-US" sz="700" dirty="0" smtClean="0"/>
                </a:br>
                <a:r>
                  <a:rPr lang="en-US" sz="700" dirty="0" smtClean="0"/>
                  <a:t>-action</a:t>
                </a:r>
                <a:endParaRPr lang="en-US" sz="700" dirty="0"/>
              </a:p>
            </p:txBody>
          </p:sp>
          <p:sp>
            <p:nvSpPr>
              <p:cNvPr id="23" name="Oval 22"/>
              <p:cNvSpPr/>
              <p:nvPr/>
            </p:nvSpPr>
            <p:spPr>
              <a:xfrm>
                <a:off x="7750839" y="3714758"/>
                <a:ext cx="515348" cy="487274"/>
              </a:xfrm>
              <a:prstGeom prst="ellipse">
                <a:avLst/>
              </a:prstGeom>
              <a:solidFill>
                <a:schemeClr val="accent4">
                  <a:lumMod val="60000"/>
                  <a:lumOff val="40000"/>
                </a:schemeClr>
              </a:solidFill>
              <a:ln>
                <a:solidFill>
                  <a:schemeClr val="accent4">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wrap="none" lIns="0" tIns="0" rIns="0" bIns="0" rtlCol="0" anchor="ctr"/>
              <a:lstStyle/>
              <a:p>
                <a:pPr algn="ctr"/>
                <a:r>
                  <a:rPr lang="en-US" sz="600" dirty="0" smtClean="0"/>
                  <a:t>Service</a:t>
                </a:r>
                <a:br>
                  <a:rPr lang="en-US" sz="600" dirty="0" smtClean="0"/>
                </a:br>
                <a:r>
                  <a:rPr lang="en-US" sz="600" dirty="0" smtClean="0"/>
                  <a:t>Request</a:t>
                </a:r>
                <a:endParaRPr lang="en-US" sz="600" dirty="0"/>
              </a:p>
            </p:txBody>
          </p:sp>
        </p:grpSp>
      </p:grpSp>
      <p:sp>
        <p:nvSpPr>
          <p:cNvPr id="13" name="Rectangle 12"/>
          <p:cNvSpPr/>
          <p:nvPr/>
        </p:nvSpPr>
        <p:spPr>
          <a:xfrm>
            <a:off x="5038739" y="4653489"/>
            <a:ext cx="2028515" cy="360000"/>
          </a:xfrm>
          <a:prstGeom prst="rect">
            <a:avLst/>
          </a:prstGeom>
          <a:solidFill>
            <a:schemeClr val="bg1">
              <a:lumMod val="65000"/>
            </a:schemeClr>
          </a:solidFill>
          <a:ln>
            <a:solidFill>
              <a:schemeClr val="bg1">
                <a:lumMod val="65000"/>
              </a:schemeClr>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200" dirty="0" smtClean="0"/>
              <a:t>MDM</a:t>
            </a:r>
            <a:endParaRPr lang="en-US" sz="1200" dirty="0"/>
          </a:p>
        </p:txBody>
      </p:sp>
      <p:sp>
        <p:nvSpPr>
          <p:cNvPr id="24" name="Rectangle 23"/>
          <p:cNvSpPr/>
          <p:nvPr/>
        </p:nvSpPr>
        <p:spPr>
          <a:xfrm>
            <a:off x="7135929" y="4653489"/>
            <a:ext cx="1993784" cy="360000"/>
          </a:xfrm>
          <a:prstGeom prst="rect">
            <a:avLst/>
          </a:prstGeom>
          <a:solidFill>
            <a:schemeClr val="bg1">
              <a:lumMod val="65000"/>
            </a:schemeClr>
          </a:solidFill>
          <a:ln>
            <a:solidFill>
              <a:schemeClr val="bg1">
                <a:lumMod val="65000"/>
              </a:schemeClr>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1200" dirty="0" smtClean="0"/>
              <a:t>Reporting DB</a:t>
            </a:r>
            <a:endParaRPr lang="en-US" sz="1200" dirty="0"/>
          </a:p>
        </p:txBody>
      </p:sp>
      <p:sp>
        <p:nvSpPr>
          <p:cNvPr id="25" name="Rectangle 24"/>
          <p:cNvSpPr/>
          <p:nvPr/>
        </p:nvSpPr>
        <p:spPr>
          <a:xfrm>
            <a:off x="5038739" y="5102741"/>
            <a:ext cx="4090975" cy="1266214"/>
          </a:xfrm>
          <a:prstGeom prst="rect">
            <a:avLst/>
          </a:prstGeom>
          <a:solidFill>
            <a:schemeClr val="bg1">
              <a:lumMod val="95000"/>
            </a:schemeClr>
          </a:solidFill>
          <a:ln>
            <a:solidFill>
              <a:schemeClr val="bg1">
                <a:lumMod val="65000"/>
              </a:schemeClr>
            </a:solidFill>
          </a:ln>
          <a:effectLst/>
        </p:spPr>
        <p:style>
          <a:lnRef idx="1">
            <a:schemeClr val="accent1"/>
          </a:lnRef>
          <a:fillRef idx="3">
            <a:schemeClr val="accent1"/>
          </a:fillRef>
          <a:effectRef idx="2">
            <a:schemeClr val="accent1"/>
          </a:effectRef>
          <a:fontRef idx="minor">
            <a:schemeClr val="lt1"/>
          </a:fontRef>
        </p:style>
        <p:txBody>
          <a:bodyPr rtlCol="0" anchor="t"/>
          <a:lstStyle/>
          <a:p>
            <a:r>
              <a:rPr lang="en-US" sz="1600" dirty="0" smtClean="0">
                <a:solidFill>
                  <a:schemeClr val="bg1">
                    <a:lumMod val="50000"/>
                  </a:schemeClr>
                </a:solidFill>
              </a:rPr>
              <a:t>BI / Analytics</a:t>
            </a:r>
          </a:p>
          <a:p>
            <a:endParaRPr lang="en-US" sz="1600" dirty="0">
              <a:solidFill>
                <a:schemeClr val="bg1">
                  <a:lumMod val="50000"/>
                </a:schemeClr>
              </a:solidFill>
            </a:endParaRPr>
          </a:p>
        </p:txBody>
      </p:sp>
      <p:graphicFrame>
        <p:nvGraphicFramePr>
          <p:cNvPr id="26" name="Table 25"/>
          <p:cNvGraphicFramePr>
            <a:graphicFrameLocks noGrp="1"/>
          </p:cNvGraphicFramePr>
          <p:nvPr>
            <p:extLst>
              <p:ext uri="{D42A27DB-BD31-4B8C-83A1-F6EECF244321}">
                <p14:modId xmlns:p14="http://schemas.microsoft.com/office/powerpoint/2010/main" val="806126575"/>
              </p:ext>
            </p:extLst>
          </p:nvPr>
        </p:nvGraphicFramePr>
        <p:xfrm>
          <a:off x="5171198" y="5471436"/>
          <a:ext cx="3826056" cy="792480"/>
        </p:xfrm>
        <a:graphic>
          <a:graphicData uri="http://schemas.openxmlformats.org/drawingml/2006/table">
            <a:tbl>
              <a:tblPr firstRow="1" bandRow="1">
                <a:tableStyleId>{5C22544A-7EE6-4342-B048-85BDC9FD1C3A}</a:tableStyleId>
              </a:tblPr>
              <a:tblGrid>
                <a:gridCol w="1093216"/>
                <a:gridCol w="2732840"/>
              </a:tblGrid>
              <a:tr h="0">
                <a:tc>
                  <a:txBody>
                    <a:bodyPr/>
                    <a:lstStyle/>
                    <a:p>
                      <a:r>
                        <a:rPr lang="en-US" sz="1000" dirty="0" smtClean="0"/>
                        <a:t>Biz</a:t>
                      </a:r>
                      <a:r>
                        <a:rPr lang="en-US" sz="1000" baseline="0" dirty="0" smtClean="0"/>
                        <a:t> Process</a:t>
                      </a:r>
                      <a:endParaRPr lang="en-US" sz="1000" dirty="0"/>
                    </a:p>
                  </a:txBody>
                  <a:tcPr marL="72000" marR="72000" anchor="ctr"/>
                </a:tc>
                <a:tc>
                  <a:txBody>
                    <a:bodyPr/>
                    <a:lstStyle/>
                    <a:p>
                      <a:r>
                        <a:rPr lang="en-US" sz="1000" dirty="0" smtClean="0"/>
                        <a:t>Interaction</a:t>
                      </a:r>
                      <a:r>
                        <a:rPr lang="en-US" sz="1000" baseline="0" dirty="0" smtClean="0"/>
                        <a:t> with MDM &amp; Core DB</a:t>
                      </a:r>
                      <a:endParaRPr lang="en-US" sz="1000" dirty="0"/>
                    </a:p>
                  </a:txBody>
                  <a:tcPr marL="72000" marR="72000" anchor="ctr"/>
                </a:tc>
              </a:tr>
              <a:tr h="0">
                <a:tc>
                  <a:txBody>
                    <a:bodyPr/>
                    <a:lstStyle/>
                    <a:p>
                      <a:r>
                        <a:rPr lang="en-US" sz="1000" dirty="0" smtClean="0"/>
                        <a:t>Claim</a:t>
                      </a:r>
                      <a:r>
                        <a:rPr lang="en-US" sz="1000" baseline="0" dirty="0" smtClean="0"/>
                        <a:t> Performance &amp; Reporting</a:t>
                      </a:r>
                      <a:endParaRPr lang="en-US" sz="1000" dirty="0"/>
                    </a:p>
                  </a:txBody>
                  <a:tcPr marL="72000" marR="72000" anchor="ctr"/>
                </a:tc>
                <a:tc>
                  <a:txBody>
                    <a:bodyPr/>
                    <a:lstStyle/>
                    <a:p>
                      <a:pPr marL="92075" indent="-92075" algn="l" defTabSz="457200" rtl="0" eaLnBrk="1" latinLnBrk="0" hangingPunct="1">
                        <a:buFont typeface="Arial" panose="020B0604020202020204" pitchFamily="34" charset="0"/>
                        <a:buChar char="•"/>
                        <a:tabLst>
                          <a:tab pos="92075" algn="l"/>
                        </a:tabLst>
                      </a:pPr>
                      <a:r>
                        <a:rPr lang="en-US" sz="1000" kern="1200" baseline="0" dirty="0" smtClean="0">
                          <a:solidFill>
                            <a:schemeClr val="dk1"/>
                          </a:solidFill>
                          <a:latin typeface="+mn-lt"/>
                          <a:ea typeface="+mn-ea"/>
                          <a:cs typeface="+mn-cs"/>
                        </a:rPr>
                        <a:t>Support operation to understand the claim performance and operation efficiency.</a:t>
                      </a:r>
                      <a:endParaRPr lang="en-US" sz="1000" kern="1200" baseline="0" dirty="0">
                        <a:solidFill>
                          <a:schemeClr val="dk1"/>
                        </a:solidFill>
                        <a:latin typeface="+mn-lt"/>
                        <a:ea typeface="+mn-ea"/>
                        <a:cs typeface="+mn-cs"/>
                      </a:endParaRPr>
                    </a:p>
                  </a:txBody>
                  <a:tcPr marL="72000" marR="72000" anchor="ctr"/>
                </a:tc>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1486375432"/>
              </p:ext>
            </p:extLst>
          </p:nvPr>
        </p:nvGraphicFramePr>
        <p:xfrm>
          <a:off x="889576" y="1557338"/>
          <a:ext cx="3384000" cy="2499360"/>
        </p:xfrm>
        <a:graphic>
          <a:graphicData uri="http://schemas.openxmlformats.org/drawingml/2006/table">
            <a:tbl>
              <a:tblPr firstRow="1" bandRow="1">
                <a:tableStyleId>{5C22544A-7EE6-4342-B048-85BDC9FD1C3A}</a:tableStyleId>
              </a:tblPr>
              <a:tblGrid>
                <a:gridCol w="900000"/>
                <a:gridCol w="2484000"/>
              </a:tblGrid>
              <a:tr h="0">
                <a:tc>
                  <a:txBody>
                    <a:bodyPr/>
                    <a:lstStyle/>
                    <a:p>
                      <a:r>
                        <a:rPr lang="en-US" altLang="ko-KR" sz="1000" dirty="0" smtClean="0"/>
                        <a:t>Biz</a:t>
                      </a:r>
                      <a:r>
                        <a:rPr lang="en-US" altLang="ko-KR" sz="1000" baseline="0" dirty="0" smtClean="0"/>
                        <a:t> Process</a:t>
                      </a:r>
                      <a:endParaRPr lang="en-US" altLang="ko-KR" sz="1000" dirty="0"/>
                    </a:p>
                  </a:txBody>
                  <a:tcPr marL="72000" marR="72000" anchor="ctr"/>
                </a:tc>
                <a:tc>
                  <a:txBody>
                    <a:bodyPr/>
                    <a:lstStyle/>
                    <a:p>
                      <a:r>
                        <a:rPr lang="en-US" sz="1000" dirty="0" smtClean="0"/>
                        <a:t>Interaction</a:t>
                      </a:r>
                      <a:r>
                        <a:rPr lang="en-US" sz="1000" baseline="0" dirty="0" smtClean="0"/>
                        <a:t> with MDM &amp; Core DB</a:t>
                      </a:r>
                      <a:endParaRPr lang="en-US" sz="1000" dirty="0"/>
                    </a:p>
                  </a:txBody>
                  <a:tcPr marL="72000" marR="72000" anchor="ctr"/>
                </a:tc>
              </a:tr>
              <a:tr h="147331">
                <a:tc>
                  <a:txBody>
                    <a:bodyPr/>
                    <a:lstStyle/>
                    <a:p>
                      <a:r>
                        <a:rPr lang="en-US" sz="1000" dirty="0" smtClean="0"/>
                        <a:t>Pre-approval Registration</a:t>
                      </a:r>
                      <a:endParaRPr lang="en-US" sz="1000" dirty="0"/>
                    </a:p>
                  </a:txBody>
                  <a:tcPr marL="72000" marR="72000" anchor="ctr"/>
                </a:tc>
                <a:tc>
                  <a:txBody>
                    <a:bodyPr/>
                    <a:lstStyle/>
                    <a:p>
                      <a:pPr marL="92075" indent="-92075" algn="l" defTabSz="457200" rtl="0" eaLnBrk="1" latinLnBrk="0" hangingPunct="1">
                        <a:buFont typeface="Arial" panose="020B0604020202020204" pitchFamily="34" charset="0"/>
                        <a:buChar char="•"/>
                        <a:tabLst>
                          <a:tab pos="92075" algn="l"/>
                        </a:tabLst>
                      </a:pPr>
                      <a:r>
                        <a:rPr lang="en-US" sz="1000" kern="1200" baseline="0" dirty="0" smtClean="0">
                          <a:solidFill>
                            <a:schemeClr val="dk1"/>
                          </a:solidFill>
                          <a:latin typeface="+mn-lt"/>
                          <a:ea typeface="+mn-ea"/>
                          <a:cs typeface="+mn-cs"/>
                        </a:rPr>
                        <a:t>Find customer and policy details from MDM and Core DB. Customer information can be used to pre-populate claim record in FINEOS.</a:t>
                      </a:r>
                    </a:p>
                    <a:p>
                      <a:pPr marL="92075" indent="-92075" algn="l" defTabSz="457200" rtl="0" eaLnBrk="1" latinLnBrk="0" hangingPunct="1">
                        <a:buFont typeface="Arial" panose="020B0604020202020204" pitchFamily="34" charset="0"/>
                        <a:buChar char="•"/>
                        <a:tabLst>
                          <a:tab pos="92075" algn="l"/>
                        </a:tabLst>
                      </a:pPr>
                      <a:r>
                        <a:rPr lang="en-US" sz="1000" kern="1200" baseline="0" dirty="0" smtClean="0">
                          <a:solidFill>
                            <a:schemeClr val="dk1"/>
                          </a:solidFill>
                          <a:latin typeface="+mn-lt"/>
                          <a:ea typeface="+mn-ea"/>
                          <a:cs typeface="+mn-cs"/>
                        </a:rPr>
                        <a:t>Update customer demographic and care provider details in MDM as needed.</a:t>
                      </a:r>
                      <a:endParaRPr lang="en-US" sz="1000" kern="1200" baseline="0" dirty="0">
                        <a:solidFill>
                          <a:schemeClr val="dk1"/>
                        </a:solidFill>
                        <a:latin typeface="+mn-lt"/>
                        <a:ea typeface="+mn-ea"/>
                        <a:cs typeface="+mn-cs"/>
                      </a:endParaRPr>
                    </a:p>
                  </a:txBody>
                  <a:tcPr marL="72000" marR="72000" anchor="ctr"/>
                </a:tc>
              </a:tr>
              <a:tr h="0">
                <a:tc>
                  <a:txBody>
                    <a:bodyPr/>
                    <a:lstStyle/>
                    <a:p>
                      <a:r>
                        <a:rPr lang="en-US" sz="1000" dirty="0" smtClean="0"/>
                        <a:t>Claim</a:t>
                      </a:r>
                      <a:r>
                        <a:rPr lang="en-US" sz="1000" baseline="0" dirty="0" smtClean="0"/>
                        <a:t> Registration</a:t>
                      </a:r>
                      <a:endParaRPr lang="en-US" sz="1000" dirty="0"/>
                    </a:p>
                  </a:txBody>
                  <a:tcPr marL="72000" marR="72000" anchor="ctr"/>
                </a:tc>
                <a:tc>
                  <a:txBody>
                    <a:bodyPr/>
                    <a:lstStyle/>
                    <a:p>
                      <a:pPr marL="92075" indent="-92075" algn="l" defTabSz="457200" rtl="0" eaLnBrk="1" latinLnBrk="0" hangingPunct="1">
                        <a:buFont typeface="Arial" panose="020B0604020202020204" pitchFamily="34" charset="0"/>
                        <a:buChar char="•"/>
                        <a:tabLst>
                          <a:tab pos="92075" algn="l"/>
                        </a:tabLst>
                      </a:pPr>
                      <a:r>
                        <a:rPr lang="en-US" sz="1000" kern="1200" baseline="0" dirty="0" smtClean="0">
                          <a:solidFill>
                            <a:schemeClr val="dk1"/>
                          </a:solidFill>
                          <a:latin typeface="+mn-lt"/>
                          <a:ea typeface="+mn-ea"/>
                          <a:cs typeface="+mn-cs"/>
                        </a:rPr>
                        <a:t>Submitted claim record is copied to Core DB and linked to the customer via the master customer ID.</a:t>
                      </a:r>
                      <a:endParaRPr lang="en-US" sz="1000" kern="1200" baseline="0" dirty="0">
                        <a:solidFill>
                          <a:schemeClr val="dk1"/>
                        </a:solidFill>
                        <a:latin typeface="+mn-lt"/>
                        <a:ea typeface="+mn-ea"/>
                        <a:cs typeface="+mn-cs"/>
                      </a:endParaRPr>
                    </a:p>
                  </a:txBody>
                  <a:tcPr marL="72000" marR="72000" anchor="ctr"/>
                </a:tc>
              </a:tr>
              <a:tr h="0">
                <a:tc>
                  <a:txBody>
                    <a:bodyPr/>
                    <a:lstStyle/>
                    <a:p>
                      <a:r>
                        <a:rPr lang="en-US" sz="1000" dirty="0" smtClean="0"/>
                        <a:t>Claim Validation</a:t>
                      </a:r>
                      <a:endParaRPr lang="en-US" sz="1000" dirty="0"/>
                    </a:p>
                  </a:txBody>
                  <a:tcPr marL="72000" marR="72000" anchor="ctr"/>
                </a:tc>
                <a:tc>
                  <a:txBody>
                    <a:bodyPr/>
                    <a:lstStyle/>
                    <a:p>
                      <a:pPr marL="92075" indent="-92075" algn="l" defTabSz="457200" rtl="0" eaLnBrk="1" latinLnBrk="0" hangingPunct="1">
                        <a:buFont typeface="Arial" panose="020B0604020202020204" pitchFamily="34" charset="0"/>
                        <a:buChar char="•"/>
                        <a:tabLst>
                          <a:tab pos="92075" algn="l"/>
                        </a:tabLst>
                      </a:pPr>
                      <a:r>
                        <a:rPr lang="en-US" sz="1000" kern="1200" baseline="0" dirty="0" smtClean="0">
                          <a:solidFill>
                            <a:schemeClr val="dk1"/>
                          </a:solidFill>
                          <a:latin typeface="+mn-lt"/>
                          <a:ea typeface="+mn-ea"/>
                          <a:cs typeface="+mn-cs"/>
                        </a:rPr>
                        <a:t>Claim-related interactions are copied to Core DB and linked to the customer via the master customer ID.</a:t>
                      </a:r>
                      <a:endParaRPr lang="en-US" sz="1000" kern="1200" baseline="0" dirty="0">
                        <a:solidFill>
                          <a:schemeClr val="dk1"/>
                        </a:solidFill>
                        <a:latin typeface="+mn-lt"/>
                        <a:ea typeface="+mn-ea"/>
                        <a:cs typeface="+mn-cs"/>
                      </a:endParaRPr>
                    </a:p>
                  </a:txBody>
                  <a:tcPr marL="72000" marR="72000" anchor="ctr"/>
                </a:tc>
              </a:tr>
            </a:tbl>
          </a:graphicData>
        </a:graphic>
      </p:graphicFrame>
      <p:graphicFrame>
        <p:nvGraphicFramePr>
          <p:cNvPr id="11" name="Table 10"/>
          <p:cNvGraphicFramePr>
            <a:graphicFrameLocks noGrp="1"/>
          </p:cNvGraphicFramePr>
          <p:nvPr>
            <p:extLst>
              <p:ext uri="{D42A27DB-BD31-4B8C-83A1-F6EECF244321}">
                <p14:modId xmlns:p14="http://schemas.microsoft.com/office/powerpoint/2010/main" val="342480581"/>
              </p:ext>
            </p:extLst>
          </p:nvPr>
        </p:nvGraphicFramePr>
        <p:xfrm>
          <a:off x="889576" y="5130988"/>
          <a:ext cx="3384000" cy="1097280"/>
        </p:xfrm>
        <a:graphic>
          <a:graphicData uri="http://schemas.openxmlformats.org/drawingml/2006/table">
            <a:tbl>
              <a:tblPr firstRow="1" bandRow="1">
                <a:tableStyleId>{5C22544A-7EE6-4342-B048-85BDC9FD1C3A}</a:tableStyleId>
              </a:tblPr>
              <a:tblGrid>
                <a:gridCol w="900000"/>
                <a:gridCol w="2484000"/>
              </a:tblGrid>
              <a:tr h="0">
                <a:tc>
                  <a:txBody>
                    <a:bodyPr/>
                    <a:lstStyle/>
                    <a:p>
                      <a:r>
                        <a:rPr lang="en-US" altLang="ko-KR" sz="1000" dirty="0" smtClean="0"/>
                        <a:t>Biz</a:t>
                      </a:r>
                      <a:r>
                        <a:rPr lang="en-US" altLang="ko-KR" sz="1000" baseline="0" dirty="0" smtClean="0"/>
                        <a:t> Process</a:t>
                      </a:r>
                      <a:endParaRPr lang="en-US" altLang="ko-KR" sz="1000" dirty="0"/>
                    </a:p>
                  </a:txBody>
                  <a:tcPr marL="72000" marR="72000" anchor="ctr"/>
                </a:tc>
                <a:tc>
                  <a:txBody>
                    <a:bodyPr/>
                    <a:lstStyle/>
                    <a:p>
                      <a:r>
                        <a:rPr lang="en-US" sz="1000" dirty="0" smtClean="0"/>
                        <a:t>Interaction</a:t>
                      </a:r>
                      <a:r>
                        <a:rPr lang="en-US" sz="1000" baseline="0" dirty="0" smtClean="0"/>
                        <a:t> with MDM &amp; Core DB</a:t>
                      </a:r>
                      <a:endParaRPr lang="en-US" sz="1000" dirty="0"/>
                    </a:p>
                  </a:txBody>
                  <a:tcPr marL="72000" marR="72000" anchor="ctr"/>
                </a:tc>
              </a:tr>
              <a:tr h="0">
                <a:tc>
                  <a:txBody>
                    <a:bodyPr/>
                    <a:lstStyle/>
                    <a:p>
                      <a:r>
                        <a:rPr lang="en-US" sz="1000" dirty="0" smtClean="0"/>
                        <a:t>Claim status inquiry</a:t>
                      </a:r>
                      <a:endParaRPr lang="en-US" sz="1000" dirty="0"/>
                    </a:p>
                  </a:txBody>
                  <a:tcPr marL="72000" marR="72000" anchor="ctr"/>
                </a:tc>
                <a:tc>
                  <a:txBody>
                    <a:bodyPr/>
                    <a:lstStyle/>
                    <a:p>
                      <a:pPr marL="92075" indent="-92075" algn="l" defTabSz="457200" rtl="0" eaLnBrk="1" latinLnBrk="0" hangingPunct="1">
                        <a:buFont typeface="Arial" panose="020B0604020202020204" pitchFamily="34" charset="0"/>
                        <a:buChar char="•"/>
                        <a:tabLst>
                          <a:tab pos="92075" algn="l"/>
                        </a:tabLst>
                      </a:pPr>
                      <a:r>
                        <a:rPr lang="en-US" sz="1000" kern="1200" baseline="0" dirty="0" smtClean="0">
                          <a:solidFill>
                            <a:schemeClr val="dk1"/>
                          </a:solidFill>
                          <a:latin typeface="+mn-lt"/>
                          <a:ea typeface="+mn-ea"/>
                          <a:cs typeface="+mn-cs"/>
                        </a:rPr>
                        <a:t>Upon identifying customer record, customer / distributor / call center operator can further retrieve related policies and claims of the customer from Core DB.</a:t>
                      </a:r>
                      <a:endParaRPr lang="en-US" sz="1000" kern="1200" baseline="0" dirty="0">
                        <a:solidFill>
                          <a:schemeClr val="dk1"/>
                        </a:solidFill>
                        <a:latin typeface="+mn-lt"/>
                        <a:ea typeface="+mn-ea"/>
                        <a:cs typeface="+mn-cs"/>
                      </a:endParaRPr>
                    </a:p>
                  </a:txBody>
                  <a:tcPr marL="72000" marR="72000" anchor="ctr"/>
                </a:tc>
              </a:tr>
            </a:tbl>
          </a:graphicData>
        </a:graphic>
      </p:graphicFrame>
    </p:spTree>
    <p:extLst>
      <p:ext uri="{BB962C8B-B14F-4D97-AF65-F5344CB8AC3E}">
        <p14:creationId xmlns:p14="http://schemas.microsoft.com/office/powerpoint/2010/main" val="16139091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Integration Vertical</a:t>
            </a:r>
            <a:endParaRPr lang="en-US" dirty="0"/>
          </a:p>
        </p:txBody>
      </p:sp>
      <p:sp>
        <p:nvSpPr>
          <p:cNvPr id="3" name="Text Placeholder 2"/>
          <p:cNvSpPr>
            <a:spLocks noGrp="1"/>
          </p:cNvSpPr>
          <p:nvPr>
            <p:ph type="body" sz="quarter" idx="13"/>
          </p:nvPr>
        </p:nvSpPr>
        <p:spPr>
          <a:solidFill>
            <a:schemeClr val="bg1">
              <a:lumMod val="95000"/>
            </a:schemeClr>
          </a:solidFill>
          <a:ln>
            <a:noFill/>
          </a:ln>
          <a:effectLst>
            <a:outerShdw blurRad="50800" dist="38100" dir="2700000" algn="tl" rotWithShape="0">
              <a:prstClr val="black">
                <a:alpha val="40000"/>
              </a:prstClr>
            </a:outerShdw>
          </a:effectLst>
        </p:spPr>
        <p:txBody>
          <a:bodyPr vert="horz" lIns="72000" tIns="46800" rIns="72000" bIns="46800" rtlCol="0" anchor="t">
            <a:spAutoFit/>
          </a:bodyPr>
          <a:lstStyle/>
          <a:p>
            <a:pPr marL="0" indent="0">
              <a:buNone/>
            </a:pPr>
            <a:r>
              <a:rPr lang="en-US" altLang="ko-KR" dirty="0"/>
              <a:t>Integration Framework</a:t>
            </a:r>
          </a:p>
        </p:txBody>
      </p:sp>
      <p:sp>
        <p:nvSpPr>
          <p:cNvPr id="4" name="Espace réservé du numéro de diapositive 3"/>
          <p:cNvSpPr>
            <a:spLocks noGrp="1"/>
          </p:cNvSpPr>
          <p:nvPr>
            <p:ph type="sldNum" sz="quarter" idx="4"/>
          </p:nvPr>
        </p:nvSpPr>
        <p:spPr/>
        <p:txBody>
          <a:bodyPr/>
          <a:lstStyle/>
          <a:p>
            <a:pPr>
              <a:defRPr/>
            </a:pPr>
            <a:fld id="{92983E20-48C7-411B-A68B-05D13D0F6371}" type="slidenum">
              <a:rPr lang="fr-FR" smtClean="0">
                <a:latin typeface="+mj-lt"/>
              </a:rPr>
              <a:pPr>
                <a:defRPr/>
              </a:pPr>
              <a:t>68</a:t>
            </a:fld>
            <a:endParaRPr lang="fr-FR">
              <a:latin typeface="+mj-lt"/>
            </a:endParaRPr>
          </a:p>
        </p:txBody>
      </p:sp>
      <p:grpSp>
        <p:nvGrpSpPr>
          <p:cNvPr id="61" name="Group 60"/>
          <p:cNvGrpSpPr/>
          <p:nvPr/>
        </p:nvGrpSpPr>
        <p:grpSpPr>
          <a:xfrm>
            <a:off x="1299000" y="1268413"/>
            <a:ext cx="7308001" cy="4480318"/>
            <a:chOff x="776288" y="1230604"/>
            <a:chExt cx="7308001" cy="4480318"/>
          </a:xfrm>
        </p:grpSpPr>
        <p:sp>
          <p:nvSpPr>
            <p:cNvPr id="62" name="Rectangle 228"/>
            <p:cNvSpPr>
              <a:spLocks noChangeArrowheads="1"/>
            </p:cNvSpPr>
            <p:nvPr/>
          </p:nvSpPr>
          <p:spPr bwMode="auto">
            <a:xfrm>
              <a:off x="1604103" y="2182747"/>
              <a:ext cx="5652368" cy="2916000"/>
            </a:xfrm>
            <a:prstGeom prst="rect">
              <a:avLst/>
            </a:prstGeom>
            <a:solidFill>
              <a:srgbClr val="4B91CD">
                <a:lumMod val="60000"/>
                <a:lumOff val="40000"/>
                <a:alpha val="20000"/>
              </a:srgbClr>
            </a:solidFill>
            <a:ln w="9525" algn="ctr">
              <a:solidFill>
                <a:srgbClr val="4B91CD"/>
              </a:solidFill>
              <a:miter lim="800000"/>
              <a:headEnd/>
              <a:tailEnd/>
            </a:ln>
            <a:effectLst/>
          </p:spPr>
          <p:txBody>
            <a:bodyPr vert="vert270" lIns="36000" tIns="18000" rIns="36000" bIns="18000"/>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1" i="0" u="none" strike="noStrike" kern="0" cap="none" spc="0" normalizeH="0" baseline="0" noProof="0" dirty="0" smtClean="0">
                  <a:ln>
                    <a:noFill/>
                  </a:ln>
                  <a:solidFill>
                    <a:srgbClr val="103184"/>
                  </a:solidFill>
                  <a:effectLst/>
                  <a:uLnTx/>
                  <a:uFillTx/>
                  <a:latin typeface="+mn-lt"/>
                  <a:ea typeface="ＭＳ Ｐゴシック" pitchFamily="34" charset="-128"/>
                  <a:cs typeface="ＭＳ Ｐゴシック"/>
                </a:rPr>
                <a:t>Integration</a:t>
              </a:r>
              <a:endParaRPr kumimoji="0" lang="en-US" sz="2000" b="1" i="1" u="none" strike="noStrike" kern="0" cap="none" spc="0" normalizeH="0" baseline="0" noProof="0" dirty="0">
                <a:ln>
                  <a:noFill/>
                </a:ln>
                <a:solidFill>
                  <a:srgbClr val="103184"/>
                </a:solidFill>
                <a:effectLst/>
                <a:uLnTx/>
                <a:uFillTx/>
                <a:latin typeface="+mn-lt"/>
                <a:ea typeface="ＭＳ Ｐゴシック" pitchFamily="34" charset="-128"/>
                <a:cs typeface="ＭＳ Ｐゴシック"/>
              </a:endParaRPr>
            </a:p>
          </p:txBody>
        </p:sp>
        <p:grpSp>
          <p:nvGrpSpPr>
            <p:cNvPr id="63" name="Group 62"/>
            <p:cNvGrpSpPr/>
            <p:nvPr/>
          </p:nvGrpSpPr>
          <p:grpSpPr>
            <a:xfrm>
              <a:off x="1928472" y="2235551"/>
              <a:ext cx="5258988" cy="2810393"/>
              <a:chOff x="1928472" y="2135198"/>
              <a:chExt cx="5258988" cy="2810393"/>
            </a:xfrm>
          </p:grpSpPr>
          <p:sp>
            <p:nvSpPr>
              <p:cNvPr id="80" name="Rectangle 228"/>
              <p:cNvSpPr>
                <a:spLocks noChangeArrowheads="1"/>
              </p:cNvSpPr>
              <p:nvPr/>
            </p:nvSpPr>
            <p:spPr bwMode="auto">
              <a:xfrm>
                <a:off x="6258055" y="2135198"/>
                <a:ext cx="929405" cy="2810393"/>
              </a:xfrm>
              <a:prstGeom prst="rect">
                <a:avLst/>
              </a:prstGeom>
              <a:solidFill>
                <a:srgbClr val="4B91CD">
                  <a:lumMod val="60000"/>
                  <a:lumOff val="40000"/>
                  <a:alpha val="20000"/>
                </a:srgbClr>
              </a:solidFill>
              <a:ln w="9525" algn="ctr">
                <a:solidFill>
                  <a:srgbClr val="4B91CD"/>
                </a:solidFill>
                <a:miter lim="800000"/>
                <a:headEnd/>
                <a:tailEnd/>
              </a:ln>
              <a:effectLst/>
            </p:spPr>
            <p:txBody>
              <a:bodyPr lIns="36000" tIns="18000" rIns="36000" bIns="18000"/>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00" b="1" i="0" u="none" strike="noStrike" kern="0" cap="none" spc="0" normalizeH="0" baseline="0" noProof="0" dirty="0" smtClean="0">
                    <a:ln>
                      <a:noFill/>
                    </a:ln>
                    <a:solidFill>
                      <a:srgbClr val="103184"/>
                    </a:solidFill>
                    <a:effectLst/>
                    <a:uLnTx/>
                    <a:uFillTx/>
                    <a:latin typeface="+mn-lt"/>
                    <a:ea typeface="ＭＳ Ｐゴシック" pitchFamily="34" charset="-128"/>
                    <a:cs typeface="ＭＳ Ｐゴシック"/>
                  </a:rPr>
                  <a:t>Registry / </a:t>
                </a:r>
                <a:r>
                  <a:rPr kumimoji="0" lang="en-US" sz="1000" b="1" i="0" u="none" strike="noStrike" kern="0" cap="none" spc="0" normalizeH="0" baseline="0" noProof="0" dirty="0">
                    <a:ln>
                      <a:noFill/>
                    </a:ln>
                    <a:solidFill>
                      <a:srgbClr val="103184"/>
                    </a:solidFill>
                    <a:effectLst/>
                    <a:uLnTx/>
                    <a:uFillTx/>
                    <a:latin typeface="+mn-lt"/>
                    <a:ea typeface="ＭＳ Ｐゴシック" pitchFamily="34" charset="-128"/>
                    <a:cs typeface="ＭＳ Ｐゴシック"/>
                  </a:rPr>
                  <a:t>R</a:t>
                </a:r>
                <a:r>
                  <a:rPr kumimoji="0" lang="en-US" sz="1000" b="1" i="0" u="none" strike="noStrike" kern="0" cap="none" spc="0" normalizeH="0" baseline="0" noProof="0" dirty="0" smtClean="0">
                    <a:ln>
                      <a:noFill/>
                    </a:ln>
                    <a:solidFill>
                      <a:srgbClr val="103184"/>
                    </a:solidFill>
                    <a:effectLst/>
                    <a:uLnTx/>
                    <a:uFillTx/>
                    <a:latin typeface="+mn-lt"/>
                    <a:ea typeface="ＭＳ Ｐゴシック" pitchFamily="34" charset="-128"/>
                    <a:cs typeface="ＭＳ Ｐゴシック"/>
                  </a:rPr>
                  <a:t>epository</a:t>
                </a:r>
              </a:p>
            </p:txBody>
          </p:sp>
          <p:sp>
            <p:nvSpPr>
              <p:cNvPr id="81" name="Rectangle 228"/>
              <p:cNvSpPr>
                <a:spLocks noChangeArrowheads="1"/>
              </p:cNvSpPr>
              <p:nvPr/>
            </p:nvSpPr>
            <p:spPr bwMode="auto">
              <a:xfrm>
                <a:off x="1928472" y="2135198"/>
                <a:ext cx="4222809" cy="320408"/>
              </a:xfrm>
              <a:prstGeom prst="rect">
                <a:avLst/>
              </a:prstGeom>
              <a:solidFill>
                <a:schemeClr val="tx1"/>
              </a:solidFill>
              <a:ln w="9525" algn="ctr">
                <a:solidFill>
                  <a:srgbClr val="4B91CD"/>
                </a:solidFill>
                <a:miter lim="800000"/>
                <a:headEnd/>
                <a:tailEnd/>
              </a:ln>
              <a:effectLst/>
            </p:spPr>
            <p:txBody>
              <a:bodyPr lIns="36000" tIns="18000" rIns="36000" bIns="18000" anchor="ctr"/>
              <a:lstStyle/>
              <a:p>
                <a:pPr fontAlgn="auto">
                  <a:spcBef>
                    <a:spcPts val="0"/>
                  </a:spcBef>
                  <a:spcAft>
                    <a:spcPts val="0"/>
                  </a:spcAft>
                </a:pPr>
                <a:r>
                  <a:rPr lang="en-US" sz="1050" kern="0" dirty="0">
                    <a:solidFill>
                      <a:schemeClr val="bg1"/>
                    </a:solidFill>
                    <a:latin typeface="+mn-lt"/>
                    <a:cs typeface="ＭＳ Ｐゴシック"/>
                  </a:rPr>
                  <a:t>Orchestration (process / workflow)</a:t>
                </a:r>
              </a:p>
            </p:txBody>
          </p:sp>
          <p:sp>
            <p:nvSpPr>
              <p:cNvPr id="82" name="Rectangle 228"/>
              <p:cNvSpPr>
                <a:spLocks noChangeArrowheads="1"/>
              </p:cNvSpPr>
              <p:nvPr/>
            </p:nvSpPr>
            <p:spPr bwMode="auto">
              <a:xfrm>
                <a:off x="1928472" y="2529900"/>
                <a:ext cx="4222809" cy="1034711"/>
              </a:xfrm>
              <a:prstGeom prst="rect">
                <a:avLst/>
              </a:prstGeom>
              <a:solidFill>
                <a:srgbClr val="4B91CD">
                  <a:lumMod val="60000"/>
                  <a:lumOff val="40000"/>
                  <a:alpha val="20000"/>
                </a:srgbClr>
              </a:solidFill>
              <a:ln w="9525" algn="ctr">
                <a:solidFill>
                  <a:srgbClr val="4B91CD"/>
                </a:solidFill>
                <a:miter lim="800000"/>
                <a:headEnd/>
                <a:tailEnd/>
              </a:ln>
              <a:effectLst/>
            </p:spPr>
            <p:txBody>
              <a:bodyPr lIns="36000" tIns="18000" rIns="36000" bIns="18000"/>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50" b="1" i="0" u="none" strike="noStrike" kern="0" cap="none" spc="0" normalizeH="0" baseline="0" noProof="0" dirty="0" smtClean="0">
                    <a:ln>
                      <a:noFill/>
                    </a:ln>
                    <a:solidFill>
                      <a:srgbClr val="103184"/>
                    </a:solidFill>
                    <a:effectLst/>
                    <a:uLnTx/>
                    <a:uFillTx/>
                    <a:latin typeface="+mn-lt"/>
                    <a:ea typeface="ＭＳ Ｐゴシック" pitchFamily="34" charset="-128"/>
                    <a:cs typeface="ＭＳ Ｐゴシック"/>
                  </a:rPr>
                  <a:t>Mediation / Gateway</a:t>
                </a:r>
              </a:p>
            </p:txBody>
          </p:sp>
          <p:sp>
            <p:nvSpPr>
              <p:cNvPr id="83" name="Rectangle 228"/>
              <p:cNvSpPr>
                <a:spLocks noChangeArrowheads="1"/>
              </p:cNvSpPr>
              <p:nvPr/>
            </p:nvSpPr>
            <p:spPr bwMode="auto">
              <a:xfrm>
                <a:off x="3525777" y="2776015"/>
                <a:ext cx="2547514" cy="708482"/>
              </a:xfrm>
              <a:prstGeom prst="rect">
                <a:avLst/>
              </a:prstGeom>
              <a:solidFill>
                <a:srgbClr val="4B91CD">
                  <a:lumMod val="60000"/>
                  <a:lumOff val="40000"/>
                  <a:alpha val="20000"/>
                </a:srgbClr>
              </a:solidFill>
              <a:ln w="9525" algn="ctr">
                <a:solidFill>
                  <a:srgbClr val="4B91CD"/>
                </a:solidFill>
                <a:miter lim="800000"/>
                <a:headEnd/>
                <a:tailEnd/>
              </a:ln>
              <a:effectLst/>
            </p:spPr>
            <p:txBody>
              <a:bodyPr lIns="36000" tIns="18000" rIns="36000" bIns="18000"/>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smtClean="0">
                    <a:ln>
                      <a:noFill/>
                    </a:ln>
                    <a:solidFill>
                      <a:srgbClr val="103184"/>
                    </a:solidFill>
                    <a:effectLst/>
                    <a:uLnTx/>
                    <a:uFillTx/>
                    <a:latin typeface="+mn-lt"/>
                    <a:ea typeface="ＭＳ Ｐゴシック" pitchFamily="34" charset="-128"/>
                    <a:cs typeface="ＭＳ Ｐゴシック"/>
                  </a:rPr>
                  <a:t>Service Quality</a:t>
                </a:r>
              </a:p>
            </p:txBody>
          </p:sp>
          <p:sp>
            <p:nvSpPr>
              <p:cNvPr id="84" name="Rectangle 257"/>
              <p:cNvSpPr>
                <a:spLocks noChangeArrowheads="1"/>
              </p:cNvSpPr>
              <p:nvPr/>
            </p:nvSpPr>
            <p:spPr bwMode="auto">
              <a:xfrm>
                <a:off x="2764507" y="2776015"/>
                <a:ext cx="696279" cy="294021"/>
              </a:xfrm>
              <a:prstGeom prst="rect">
                <a:avLst/>
              </a:prstGeom>
              <a:solidFill>
                <a:schemeClr val="tx1"/>
              </a:solidFill>
              <a:ln w="12700" algn="ctr">
                <a:solidFill>
                  <a:srgbClr val="4B91CD"/>
                </a:solidFill>
                <a:miter lim="800000"/>
                <a:headEnd/>
                <a:tailEnd/>
              </a:ln>
              <a:effectLst/>
            </p:spPr>
            <p:txBody>
              <a:bodyPr lIns="36000" tIns="18000" rIns="36000" bIns="18000" anchor="ctr" anchorCtr="1"/>
              <a:lstStyle/>
              <a:p>
                <a:pPr algn="ctr" fontAlgn="auto">
                  <a:lnSpc>
                    <a:spcPct val="90000"/>
                  </a:lnSpc>
                  <a:spcBef>
                    <a:spcPct val="25000"/>
                  </a:spcBef>
                  <a:spcAft>
                    <a:spcPts val="0"/>
                  </a:spcAft>
                </a:pPr>
                <a:r>
                  <a:rPr lang="en-US" sz="700" b="0" kern="0" dirty="0">
                    <a:solidFill>
                      <a:schemeClr val="bg1"/>
                    </a:solidFill>
                    <a:latin typeface="+mn-lt"/>
                    <a:cs typeface="ＭＳ Ｐゴシック"/>
                  </a:rPr>
                  <a:t>Logging</a:t>
                </a:r>
              </a:p>
            </p:txBody>
          </p:sp>
          <p:sp>
            <p:nvSpPr>
              <p:cNvPr id="85" name="Rectangle 258"/>
              <p:cNvSpPr>
                <a:spLocks noChangeArrowheads="1"/>
              </p:cNvSpPr>
              <p:nvPr/>
            </p:nvSpPr>
            <p:spPr bwMode="auto">
              <a:xfrm>
                <a:off x="2006569" y="2776015"/>
                <a:ext cx="696279" cy="287135"/>
              </a:xfrm>
              <a:prstGeom prst="rect">
                <a:avLst/>
              </a:prstGeom>
              <a:solidFill>
                <a:schemeClr val="tx1"/>
              </a:solidFill>
              <a:ln w="12700" algn="ctr">
                <a:solidFill>
                  <a:srgbClr val="4B91CD"/>
                </a:solidFill>
                <a:miter lim="800000"/>
                <a:headEnd/>
                <a:tailEnd/>
              </a:ln>
              <a:effectLst/>
            </p:spPr>
            <p:txBody>
              <a:bodyPr lIns="36000" tIns="18000" rIns="36000" bIns="18000" anchor="ctr" anchorCtr="1"/>
              <a:lstStyle/>
              <a:p>
                <a:pPr algn="ctr" fontAlgn="auto">
                  <a:lnSpc>
                    <a:spcPct val="90000"/>
                  </a:lnSpc>
                  <a:spcBef>
                    <a:spcPct val="25000"/>
                  </a:spcBef>
                  <a:spcAft>
                    <a:spcPts val="0"/>
                  </a:spcAft>
                </a:pPr>
                <a:r>
                  <a:rPr lang="en-US" sz="700" b="0" kern="0" dirty="0">
                    <a:solidFill>
                      <a:schemeClr val="bg1"/>
                    </a:solidFill>
                    <a:latin typeface="+mn-lt"/>
                    <a:cs typeface="ＭＳ Ｐゴシック"/>
                  </a:rPr>
                  <a:t>Payload validation</a:t>
                </a:r>
              </a:p>
            </p:txBody>
          </p:sp>
          <p:sp>
            <p:nvSpPr>
              <p:cNvPr id="86" name="Rectangle 257"/>
              <p:cNvSpPr>
                <a:spLocks noChangeArrowheads="1"/>
              </p:cNvSpPr>
              <p:nvPr/>
            </p:nvSpPr>
            <p:spPr bwMode="auto">
              <a:xfrm>
                <a:off x="2006569" y="3138914"/>
                <a:ext cx="696279" cy="345583"/>
              </a:xfrm>
              <a:prstGeom prst="rect">
                <a:avLst/>
              </a:prstGeom>
              <a:solidFill>
                <a:schemeClr val="tx1"/>
              </a:solidFill>
              <a:ln w="12700" algn="ctr">
                <a:solidFill>
                  <a:srgbClr val="4B91CD"/>
                </a:solidFill>
                <a:miter lim="800000"/>
                <a:headEnd/>
                <a:tailEnd/>
              </a:ln>
              <a:effectLst/>
            </p:spPr>
            <p:txBody>
              <a:bodyPr lIns="36000" tIns="18000" rIns="36000" bIns="18000" anchor="ctr" anchorCtr="1"/>
              <a:lstStyle/>
              <a:p>
                <a:pPr algn="ctr" fontAlgn="auto">
                  <a:lnSpc>
                    <a:spcPct val="90000"/>
                  </a:lnSpc>
                  <a:spcBef>
                    <a:spcPct val="25000"/>
                  </a:spcBef>
                  <a:spcAft>
                    <a:spcPts val="0"/>
                  </a:spcAft>
                </a:pPr>
                <a:r>
                  <a:rPr lang="en-US" sz="700" b="0" kern="0" dirty="0">
                    <a:solidFill>
                      <a:schemeClr val="bg1"/>
                    </a:solidFill>
                    <a:latin typeface="+mn-lt"/>
                    <a:cs typeface="ＭＳ Ｐゴシック"/>
                  </a:rPr>
                  <a:t>Routing Endpoint resolution</a:t>
                </a:r>
              </a:p>
            </p:txBody>
          </p:sp>
          <p:sp>
            <p:nvSpPr>
              <p:cNvPr id="87" name="Rectangle 257"/>
              <p:cNvSpPr>
                <a:spLocks noChangeArrowheads="1"/>
              </p:cNvSpPr>
              <p:nvPr/>
            </p:nvSpPr>
            <p:spPr bwMode="auto">
              <a:xfrm>
                <a:off x="2764507" y="3138914"/>
                <a:ext cx="696279" cy="345583"/>
              </a:xfrm>
              <a:prstGeom prst="rect">
                <a:avLst/>
              </a:prstGeom>
              <a:solidFill>
                <a:schemeClr val="tx1"/>
              </a:solidFill>
              <a:ln w="12700" algn="ctr">
                <a:solidFill>
                  <a:srgbClr val="4B91CD"/>
                </a:solidFill>
                <a:miter lim="800000"/>
                <a:headEnd/>
                <a:tailEnd/>
              </a:ln>
              <a:effectLst/>
            </p:spPr>
            <p:txBody>
              <a:bodyPr lIns="36000" tIns="18000" rIns="36000" bIns="18000" anchor="ctr" anchorCtr="1"/>
              <a:lstStyle/>
              <a:p>
                <a:pPr algn="ctr" fontAlgn="auto">
                  <a:lnSpc>
                    <a:spcPct val="90000"/>
                  </a:lnSpc>
                  <a:spcBef>
                    <a:spcPct val="25000"/>
                  </a:spcBef>
                  <a:spcAft>
                    <a:spcPts val="0"/>
                  </a:spcAft>
                </a:pPr>
                <a:r>
                  <a:rPr lang="en-US" sz="700" b="0" kern="0" dirty="0">
                    <a:solidFill>
                      <a:schemeClr val="bg1"/>
                    </a:solidFill>
                    <a:latin typeface="+mn-lt"/>
                    <a:cs typeface="ＭＳ Ｐゴシック"/>
                  </a:rPr>
                  <a:t>Tracing / Tracking</a:t>
                </a:r>
              </a:p>
            </p:txBody>
          </p:sp>
          <p:grpSp>
            <p:nvGrpSpPr>
              <p:cNvPr id="88" name="Group 87"/>
              <p:cNvGrpSpPr/>
              <p:nvPr/>
            </p:nvGrpSpPr>
            <p:grpSpPr>
              <a:xfrm>
                <a:off x="3625812" y="3058342"/>
                <a:ext cx="2347445" cy="345583"/>
                <a:chOff x="3681714" y="3058342"/>
                <a:chExt cx="2347445" cy="345583"/>
              </a:xfrm>
            </p:grpSpPr>
            <p:sp>
              <p:nvSpPr>
                <p:cNvPr id="157" name="Rectangle 259"/>
                <p:cNvSpPr>
                  <a:spLocks noChangeArrowheads="1"/>
                </p:cNvSpPr>
                <p:nvPr/>
              </p:nvSpPr>
              <p:spPr bwMode="auto">
                <a:xfrm>
                  <a:off x="4495770" y="3058342"/>
                  <a:ext cx="719334" cy="345583"/>
                </a:xfrm>
                <a:prstGeom prst="rect">
                  <a:avLst/>
                </a:prstGeom>
                <a:solidFill>
                  <a:srgbClr val="BDDEF3"/>
                </a:solidFill>
                <a:ln w="12700" algn="ctr">
                  <a:solidFill>
                    <a:srgbClr val="4B91CD"/>
                  </a:solidFill>
                  <a:miter lim="800000"/>
                  <a:headEnd/>
                  <a:tailEnd/>
                </a:ln>
                <a:effectLst/>
              </p:spPr>
              <p:txBody>
                <a:bodyPr lIns="36000" tIns="18000" rIns="36000" bIns="18000" anchor="ctr" anchorCtr="1"/>
                <a:lstStyle/>
                <a:p>
                  <a:pPr marL="0" marR="0" lvl="0" indent="0" algn="ctr" defTabSz="914400" eaLnBrk="1" fontAlgn="auto" latinLnBrk="0" hangingPunct="1">
                    <a:lnSpc>
                      <a:spcPct val="90000"/>
                    </a:lnSpc>
                    <a:spcBef>
                      <a:spcPct val="25000"/>
                    </a:spcBef>
                    <a:spcAft>
                      <a:spcPts val="0"/>
                    </a:spcAft>
                    <a:buClrTx/>
                    <a:buSzTx/>
                    <a:buFontTx/>
                    <a:buNone/>
                    <a:tabLst/>
                    <a:defRPr/>
                  </a:pPr>
                  <a:r>
                    <a:rPr kumimoji="0" lang="en-US" sz="700" b="0" i="0" u="none" strike="noStrike" kern="0" cap="none" spc="0" normalizeH="0" baseline="0" noProof="0" dirty="0" smtClean="0">
                      <a:ln>
                        <a:noFill/>
                      </a:ln>
                      <a:solidFill>
                        <a:srgbClr val="103184"/>
                      </a:solidFill>
                      <a:effectLst/>
                      <a:uLnTx/>
                      <a:uFillTx/>
                      <a:latin typeface="+mn-lt"/>
                      <a:ea typeface="ＭＳ Ｐゴシック" pitchFamily="34" charset="-128"/>
                      <a:cs typeface="ＭＳ Ｐゴシック"/>
                    </a:rPr>
                    <a:t>Service Quality Management</a:t>
                  </a:r>
                  <a:endParaRPr kumimoji="0" lang="en-US" sz="700" b="0" i="0" u="none" strike="noStrike" kern="0" cap="none" spc="0" normalizeH="0" baseline="0" noProof="0" dirty="0">
                    <a:ln>
                      <a:noFill/>
                    </a:ln>
                    <a:solidFill>
                      <a:srgbClr val="103184"/>
                    </a:solidFill>
                    <a:effectLst/>
                    <a:uLnTx/>
                    <a:uFillTx/>
                    <a:latin typeface="+mn-lt"/>
                    <a:ea typeface="ＭＳ Ｐゴシック" pitchFamily="34" charset="-128"/>
                    <a:cs typeface="ＭＳ Ｐゴシック"/>
                  </a:endParaRPr>
                </a:p>
              </p:txBody>
            </p:sp>
            <p:sp>
              <p:nvSpPr>
                <p:cNvPr id="158" name="Rectangle 257"/>
                <p:cNvSpPr>
                  <a:spLocks noChangeArrowheads="1"/>
                </p:cNvSpPr>
                <p:nvPr/>
              </p:nvSpPr>
              <p:spPr bwMode="auto">
                <a:xfrm>
                  <a:off x="3681714" y="3058342"/>
                  <a:ext cx="719334" cy="345583"/>
                </a:xfrm>
                <a:prstGeom prst="rect">
                  <a:avLst/>
                </a:prstGeom>
                <a:solidFill>
                  <a:srgbClr val="BDDEF3"/>
                </a:solidFill>
                <a:ln w="12700" algn="ctr">
                  <a:solidFill>
                    <a:srgbClr val="4B91CD"/>
                  </a:solidFill>
                  <a:miter lim="800000"/>
                  <a:headEnd/>
                  <a:tailEnd/>
                </a:ln>
                <a:effectLst/>
              </p:spPr>
              <p:txBody>
                <a:bodyPr lIns="36000" tIns="18000" rIns="36000" bIns="18000" anchor="ctr" anchorCtr="1"/>
                <a:lstStyle/>
                <a:p>
                  <a:pPr marL="0" marR="0" lvl="0" indent="0" algn="ctr" defTabSz="914400" eaLnBrk="1" fontAlgn="auto" latinLnBrk="0" hangingPunct="1">
                    <a:lnSpc>
                      <a:spcPct val="90000"/>
                    </a:lnSpc>
                    <a:spcBef>
                      <a:spcPct val="25000"/>
                    </a:spcBef>
                    <a:spcAft>
                      <a:spcPts val="0"/>
                    </a:spcAft>
                    <a:buClrTx/>
                    <a:buSzTx/>
                    <a:buFontTx/>
                    <a:buNone/>
                    <a:tabLst/>
                    <a:defRPr/>
                  </a:pPr>
                  <a:r>
                    <a:rPr kumimoji="0" lang="en-US" sz="700" b="0" i="0" u="none" strike="noStrike" kern="0" cap="none" spc="0" normalizeH="0" baseline="0" noProof="0" dirty="0" smtClean="0">
                      <a:ln>
                        <a:noFill/>
                      </a:ln>
                      <a:solidFill>
                        <a:srgbClr val="103184"/>
                      </a:solidFill>
                      <a:effectLst/>
                      <a:uLnTx/>
                      <a:uFillTx/>
                      <a:latin typeface="+mn-lt"/>
                      <a:ea typeface="ＭＳ Ｐゴシック" pitchFamily="34" charset="-128"/>
                      <a:cs typeface="ＭＳ Ｐゴシック"/>
                    </a:rPr>
                    <a:t>Routing Optimization</a:t>
                  </a:r>
                  <a:endParaRPr kumimoji="0" lang="en-US" sz="700" b="0" i="0" u="none" strike="noStrike" kern="0" cap="none" spc="0" normalizeH="0" baseline="0" noProof="0" dirty="0">
                    <a:ln>
                      <a:noFill/>
                    </a:ln>
                    <a:solidFill>
                      <a:srgbClr val="103184"/>
                    </a:solidFill>
                    <a:effectLst/>
                    <a:uLnTx/>
                    <a:uFillTx/>
                    <a:latin typeface="+mn-lt"/>
                    <a:ea typeface="ＭＳ Ｐゴシック" pitchFamily="34" charset="-128"/>
                    <a:cs typeface="ＭＳ Ｐゴシック"/>
                  </a:endParaRPr>
                </a:p>
              </p:txBody>
            </p:sp>
            <p:sp>
              <p:nvSpPr>
                <p:cNvPr id="159" name="Rectangle 257"/>
                <p:cNvSpPr>
                  <a:spLocks noChangeArrowheads="1"/>
                </p:cNvSpPr>
                <p:nvPr/>
              </p:nvSpPr>
              <p:spPr bwMode="auto">
                <a:xfrm>
                  <a:off x="5309825" y="3058342"/>
                  <a:ext cx="719334" cy="345583"/>
                </a:xfrm>
                <a:prstGeom prst="rect">
                  <a:avLst/>
                </a:prstGeom>
                <a:solidFill>
                  <a:srgbClr val="BDDEF3"/>
                </a:solidFill>
                <a:ln w="12700" algn="ctr">
                  <a:solidFill>
                    <a:srgbClr val="4B91CD"/>
                  </a:solidFill>
                  <a:miter lim="800000"/>
                  <a:headEnd/>
                  <a:tailEnd/>
                </a:ln>
                <a:effectLst/>
              </p:spPr>
              <p:txBody>
                <a:bodyPr lIns="36000" tIns="18000" rIns="36000" bIns="18000" anchor="ctr" anchorCtr="1"/>
                <a:lstStyle/>
                <a:p>
                  <a:pPr marL="0" marR="0" lvl="0" indent="0" algn="ctr" defTabSz="914400" eaLnBrk="1" fontAlgn="auto" latinLnBrk="0" hangingPunct="1">
                    <a:lnSpc>
                      <a:spcPct val="90000"/>
                    </a:lnSpc>
                    <a:spcBef>
                      <a:spcPct val="25000"/>
                    </a:spcBef>
                    <a:spcAft>
                      <a:spcPts val="0"/>
                    </a:spcAft>
                    <a:buClrTx/>
                    <a:buSzTx/>
                    <a:buFontTx/>
                    <a:buNone/>
                    <a:tabLst/>
                    <a:defRPr/>
                  </a:pPr>
                  <a:r>
                    <a:rPr kumimoji="0" lang="en-US" sz="700" b="0" i="0" u="none" strike="noStrike" kern="0" cap="none" spc="0" normalizeH="0" baseline="0" noProof="0" dirty="0" smtClean="0">
                      <a:ln>
                        <a:noFill/>
                      </a:ln>
                      <a:solidFill>
                        <a:srgbClr val="103184"/>
                      </a:solidFill>
                      <a:effectLst/>
                      <a:uLnTx/>
                      <a:uFillTx/>
                      <a:latin typeface="+mn-lt"/>
                      <a:ea typeface="ＭＳ Ｐゴシック" pitchFamily="34" charset="-128"/>
                      <a:cs typeface="ＭＳ Ｐゴシック"/>
                    </a:rPr>
                    <a:t>Service Visualization  (proxy)</a:t>
                  </a:r>
                  <a:endParaRPr kumimoji="0" lang="en-US" sz="700" b="0" i="0" u="none" strike="noStrike" kern="0" cap="none" spc="0" normalizeH="0" baseline="0" noProof="0" dirty="0">
                    <a:ln>
                      <a:noFill/>
                    </a:ln>
                    <a:solidFill>
                      <a:srgbClr val="103184"/>
                    </a:solidFill>
                    <a:effectLst/>
                    <a:uLnTx/>
                    <a:uFillTx/>
                    <a:latin typeface="+mn-lt"/>
                    <a:ea typeface="ＭＳ Ｐゴシック" pitchFamily="34" charset="-128"/>
                    <a:cs typeface="ＭＳ Ｐゴシック"/>
                  </a:endParaRPr>
                </a:p>
              </p:txBody>
            </p:sp>
          </p:grpSp>
          <p:sp>
            <p:nvSpPr>
              <p:cNvPr id="89" name="Rectangle 228"/>
              <p:cNvSpPr>
                <a:spLocks noChangeArrowheads="1"/>
              </p:cNvSpPr>
              <p:nvPr/>
            </p:nvSpPr>
            <p:spPr bwMode="auto">
              <a:xfrm>
                <a:off x="1928472" y="3638905"/>
                <a:ext cx="4222809" cy="800391"/>
              </a:xfrm>
              <a:prstGeom prst="rect">
                <a:avLst/>
              </a:prstGeom>
              <a:solidFill>
                <a:srgbClr val="4B91CD">
                  <a:lumMod val="60000"/>
                  <a:lumOff val="40000"/>
                  <a:alpha val="20000"/>
                </a:srgbClr>
              </a:solidFill>
              <a:ln w="9525" algn="ctr">
                <a:solidFill>
                  <a:srgbClr val="4B91CD"/>
                </a:solidFill>
                <a:miter lim="800000"/>
                <a:headEnd/>
                <a:tailEnd/>
              </a:ln>
              <a:effectLst/>
            </p:spPr>
            <p:txBody>
              <a:bodyPr lIns="36000" tIns="18000" rIns="36000" bIns="18000"/>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50" b="1" i="0" u="none" strike="noStrike" kern="0" cap="none" spc="0" normalizeH="0" baseline="0" noProof="0" dirty="0" smtClean="0">
                    <a:ln>
                      <a:noFill/>
                    </a:ln>
                    <a:solidFill>
                      <a:srgbClr val="103184"/>
                    </a:solidFill>
                    <a:effectLst/>
                    <a:uLnTx/>
                    <a:uFillTx/>
                    <a:latin typeface="+mn-lt"/>
                    <a:ea typeface="ＭＳ Ｐゴシック" pitchFamily="34" charset="-128"/>
                    <a:cs typeface="ＭＳ Ｐゴシック"/>
                  </a:rPr>
                  <a:t>Adaptation</a:t>
                </a:r>
              </a:p>
            </p:txBody>
          </p:sp>
          <p:sp>
            <p:nvSpPr>
              <p:cNvPr id="93" name="Rectangle 228"/>
              <p:cNvSpPr>
                <a:spLocks noChangeArrowheads="1"/>
              </p:cNvSpPr>
              <p:nvPr/>
            </p:nvSpPr>
            <p:spPr bwMode="auto">
              <a:xfrm>
                <a:off x="4401048" y="3710940"/>
                <a:ext cx="1672243" cy="656320"/>
              </a:xfrm>
              <a:prstGeom prst="rect">
                <a:avLst/>
              </a:prstGeom>
              <a:solidFill>
                <a:srgbClr val="4B91CD">
                  <a:lumMod val="60000"/>
                  <a:lumOff val="40000"/>
                  <a:alpha val="20000"/>
                </a:srgbClr>
              </a:solidFill>
              <a:ln w="9525" algn="ctr">
                <a:solidFill>
                  <a:srgbClr val="4B91CD"/>
                </a:solidFill>
                <a:miter lim="800000"/>
                <a:headEnd/>
                <a:tailEnd/>
              </a:ln>
              <a:effectLst/>
            </p:spPr>
            <p:txBody>
              <a:bodyPr lIns="36000" tIns="18000" rIns="36000" bIns="18000"/>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50" b="0" i="0" u="none" strike="noStrike" kern="0" cap="none" spc="0" normalizeH="0" baseline="0" noProof="0" dirty="0" smtClean="0">
                    <a:ln>
                      <a:noFill/>
                    </a:ln>
                    <a:solidFill>
                      <a:srgbClr val="103184"/>
                    </a:solidFill>
                    <a:effectLst/>
                    <a:uLnTx/>
                    <a:uFillTx/>
                    <a:latin typeface="+mn-lt"/>
                    <a:ea typeface="ＭＳ Ｐゴシック" pitchFamily="34" charset="-128"/>
                    <a:cs typeface="ＭＳ Ｐゴシック"/>
                  </a:rPr>
                  <a:t>Transformation</a:t>
                </a:r>
              </a:p>
            </p:txBody>
          </p:sp>
          <p:grpSp>
            <p:nvGrpSpPr>
              <p:cNvPr id="103" name="Group 102"/>
              <p:cNvGrpSpPr/>
              <p:nvPr/>
            </p:nvGrpSpPr>
            <p:grpSpPr>
              <a:xfrm>
                <a:off x="1982819" y="3710940"/>
                <a:ext cx="2333156" cy="656320"/>
                <a:chOff x="1982819" y="3710940"/>
                <a:chExt cx="2333156" cy="656320"/>
              </a:xfrm>
            </p:grpSpPr>
            <p:sp>
              <p:nvSpPr>
                <p:cNvPr id="152" name="Rectangle 260"/>
                <p:cNvSpPr>
                  <a:spLocks noChangeArrowheads="1"/>
                </p:cNvSpPr>
                <p:nvPr/>
              </p:nvSpPr>
              <p:spPr bwMode="auto">
                <a:xfrm>
                  <a:off x="1982819" y="4079260"/>
                  <a:ext cx="770054" cy="288000"/>
                </a:xfrm>
                <a:prstGeom prst="rect">
                  <a:avLst/>
                </a:prstGeom>
                <a:solidFill>
                  <a:srgbClr val="BDDEF3"/>
                </a:solidFill>
                <a:ln w="12700" algn="ctr">
                  <a:solidFill>
                    <a:srgbClr val="4B91CD"/>
                  </a:solidFill>
                  <a:miter lim="800000"/>
                  <a:headEnd/>
                  <a:tailEnd/>
                </a:ln>
                <a:effectLst/>
              </p:spPr>
              <p:txBody>
                <a:bodyPr lIns="36000" tIns="18000" rIns="36000" bIns="18000" anchor="ctr" anchorCtr="1"/>
                <a:lstStyle/>
                <a:p>
                  <a:pPr marL="0" marR="0" lvl="0" indent="0" algn="ctr" defTabSz="914400" eaLnBrk="1" fontAlgn="auto" latinLnBrk="0" hangingPunct="1">
                    <a:lnSpc>
                      <a:spcPct val="90000"/>
                    </a:lnSpc>
                    <a:spcBef>
                      <a:spcPct val="25000"/>
                    </a:spcBef>
                    <a:spcAft>
                      <a:spcPts val="0"/>
                    </a:spcAft>
                    <a:buClrTx/>
                    <a:buSzTx/>
                    <a:buFontTx/>
                    <a:buNone/>
                    <a:tabLst/>
                    <a:defRPr/>
                  </a:pPr>
                  <a:r>
                    <a:rPr kumimoji="0" lang="en-US" sz="700" b="0" i="0" u="none" strike="noStrike" kern="0" cap="none" spc="-30" normalizeH="0" noProof="0" dirty="0" smtClean="0">
                      <a:ln>
                        <a:noFill/>
                      </a:ln>
                      <a:solidFill>
                        <a:srgbClr val="103184"/>
                      </a:solidFill>
                      <a:effectLst/>
                      <a:uLnTx/>
                      <a:uFillTx/>
                      <a:latin typeface="+mn-lt"/>
                      <a:ea typeface="ＭＳ Ｐゴシック" pitchFamily="34" charset="-128"/>
                      <a:cs typeface="ＭＳ Ｐゴシック"/>
                    </a:rPr>
                    <a:t>Internationalization</a:t>
                  </a:r>
                  <a:r>
                    <a:rPr kumimoji="0" lang="en-US" sz="700" b="0" i="0" u="none" strike="noStrike" kern="0" cap="none" spc="0" normalizeH="0" baseline="0" noProof="0" dirty="0" smtClean="0">
                      <a:ln>
                        <a:noFill/>
                      </a:ln>
                      <a:solidFill>
                        <a:srgbClr val="103184"/>
                      </a:solidFill>
                      <a:effectLst/>
                      <a:uLnTx/>
                      <a:uFillTx/>
                      <a:latin typeface="+mn-lt"/>
                      <a:ea typeface="ＭＳ Ｐゴシック" pitchFamily="34" charset="-128"/>
                      <a:cs typeface="ＭＳ Ｐゴシック"/>
                    </a:rPr>
                    <a:t> / localization</a:t>
                  </a:r>
                  <a:endParaRPr kumimoji="0" lang="en-US" sz="700" b="0" i="0" u="none" strike="noStrike" kern="0" cap="none" spc="0" normalizeH="0" baseline="0" noProof="0" dirty="0">
                    <a:ln>
                      <a:noFill/>
                    </a:ln>
                    <a:solidFill>
                      <a:srgbClr val="103184"/>
                    </a:solidFill>
                    <a:effectLst/>
                    <a:uLnTx/>
                    <a:uFillTx/>
                    <a:latin typeface="+mn-lt"/>
                    <a:ea typeface="ＭＳ Ｐゴシック" pitchFamily="34" charset="-128"/>
                    <a:cs typeface="ＭＳ Ｐゴシック"/>
                  </a:endParaRPr>
                </a:p>
              </p:txBody>
            </p:sp>
            <p:sp>
              <p:nvSpPr>
                <p:cNvPr id="153" name="Rectangle 260"/>
                <p:cNvSpPr>
                  <a:spLocks noChangeArrowheads="1"/>
                </p:cNvSpPr>
                <p:nvPr/>
              </p:nvSpPr>
              <p:spPr bwMode="auto">
                <a:xfrm>
                  <a:off x="2848508" y="4079260"/>
                  <a:ext cx="685916" cy="288000"/>
                </a:xfrm>
                <a:prstGeom prst="rect">
                  <a:avLst/>
                </a:prstGeom>
                <a:solidFill>
                  <a:srgbClr val="BDDEF3"/>
                </a:solidFill>
                <a:ln w="12700" algn="ctr">
                  <a:solidFill>
                    <a:srgbClr val="4B91CD"/>
                  </a:solidFill>
                  <a:miter lim="800000"/>
                  <a:headEnd/>
                  <a:tailEnd/>
                </a:ln>
                <a:effectLst/>
              </p:spPr>
              <p:txBody>
                <a:bodyPr lIns="36000" tIns="18000" rIns="36000" bIns="18000" anchor="ctr" anchorCtr="1"/>
                <a:lstStyle/>
                <a:p>
                  <a:pPr marL="0" marR="0" lvl="0" indent="0" algn="ctr" defTabSz="914400" eaLnBrk="1" fontAlgn="auto" latinLnBrk="0" hangingPunct="1">
                    <a:lnSpc>
                      <a:spcPct val="90000"/>
                    </a:lnSpc>
                    <a:spcBef>
                      <a:spcPct val="25000"/>
                    </a:spcBef>
                    <a:spcAft>
                      <a:spcPts val="0"/>
                    </a:spcAft>
                    <a:buClrTx/>
                    <a:buSzTx/>
                    <a:buFontTx/>
                    <a:buNone/>
                    <a:tabLst/>
                    <a:defRPr/>
                  </a:pPr>
                  <a:r>
                    <a:rPr kumimoji="0" lang="en-US" sz="700" b="0" i="0" u="none" strike="noStrike" kern="0" cap="none" spc="0" normalizeH="0" baseline="0" noProof="0" dirty="0" smtClean="0">
                      <a:ln>
                        <a:noFill/>
                      </a:ln>
                      <a:solidFill>
                        <a:srgbClr val="103184"/>
                      </a:solidFill>
                      <a:effectLst/>
                      <a:uLnTx/>
                      <a:uFillTx/>
                      <a:latin typeface="+mn-lt"/>
                      <a:ea typeface="ＭＳ Ｐゴシック" pitchFamily="34" charset="-128"/>
                      <a:cs typeface="ＭＳ Ｐゴシック"/>
                    </a:rPr>
                    <a:t>Data enrichment</a:t>
                  </a:r>
                  <a:endParaRPr kumimoji="0" lang="en-US" sz="700" b="0" i="0" u="none" strike="noStrike" kern="0" cap="none" spc="0" normalizeH="0" baseline="0" noProof="0" dirty="0">
                    <a:ln>
                      <a:noFill/>
                    </a:ln>
                    <a:solidFill>
                      <a:srgbClr val="103184"/>
                    </a:solidFill>
                    <a:effectLst/>
                    <a:uLnTx/>
                    <a:uFillTx/>
                    <a:latin typeface="+mn-lt"/>
                    <a:ea typeface="ＭＳ Ｐゴシック" pitchFamily="34" charset="-128"/>
                    <a:cs typeface="ＭＳ Ｐゴシック"/>
                  </a:endParaRPr>
                </a:p>
              </p:txBody>
            </p:sp>
            <p:sp>
              <p:nvSpPr>
                <p:cNvPr id="154" name="Rectangle 260"/>
                <p:cNvSpPr>
                  <a:spLocks noChangeArrowheads="1"/>
                </p:cNvSpPr>
                <p:nvPr/>
              </p:nvSpPr>
              <p:spPr bwMode="auto">
                <a:xfrm>
                  <a:off x="3630059" y="4079260"/>
                  <a:ext cx="685916" cy="288000"/>
                </a:xfrm>
                <a:prstGeom prst="rect">
                  <a:avLst/>
                </a:prstGeom>
                <a:solidFill>
                  <a:schemeClr val="tx1"/>
                </a:solidFill>
                <a:ln w="12700" algn="ctr">
                  <a:solidFill>
                    <a:srgbClr val="4B91CD"/>
                  </a:solidFill>
                  <a:miter lim="800000"/>
                  <a:headEnd/>
                  <a:tailEnd/>
                </a:ln>
                <a:effectLst/>
              </p:spPr>
              <p:txBody>
                <a:bodyPr lIns="36000" tIns="18000" rIns="36000" bIns="18000" anchor="ctr" anchorCtr="1"/>
                <a:lstStyle/>
                <a:p>
                  <a:pPr marL="0" marR="0" lvl="0" indent="0" algn="ctr" defTabSz="914400" eaLnBrk="1" fontAlgn="auto" latinLnBrk="0" hangingPunct="1">
                    <a:lnSpc>
                      <a:spcPct val="90000"/>
                    </a:lnSpc>
                    <a:spcBef>
                      <a:spcPct val="25000"/>
                    </a:spcBef>
                    <a:spcAft>
                      <a:spcPts val="0"/>
                    </a:spcAft>
                    <a:buClrTx/>
                    <a:buSzTx/>
                    <a:buFontTx/>
                    <a:buNone/>
                    <a:tabLst/>
                    <a:defRPr/>
                  </a:pPr>
                  <a:r>
                    <a:rPr kumimoji="0" lang="en-US" sz="700" b="0" i="0" u="none" strike="noStrike" kern="0" cap="none" spc="0" normalizeH="0" baseline="0" noProof="0" dirty="0" smtClean="0">
                      <a:ln>
                        <a:noFill/>
                      </a:ln>
                      <a:solidFill>
                        <a:schemeClr val="bg1"/>
                      </a:solidFill>
                      <a:effectLst/>
                      <a:uLnTx/>
                      <a:uFillTx/>
                      <a:latin typeface="+mn-lt"/>
                      <a:ea typeface="ＭＳ Ｐゴシック" pitchFamily="34" charset="-128"/>
                      <a:cs typeface="ＭＳ Ｐゴシック"/>
                    </a:rPr>
                    <a:t>Data adaption</a:t>
                  </a:r>
                  <a:endParaRPr kumimoji="0" lang="en-US" sz="700" b="0" i="0" u="none" strike="noStrike" kern="0" cap="none" spc="0" normalizeH="0" baseline="0" noProof="0" dirty="0">
                    <a:ln>
                      <a:noFill/>
                    </a:ln>
                    <a:solidFill>
                      <a:schemeClr val="bg1"/>
                    </a:solidFill>
                    <a:effectLst/>
                    <a:uLnTx/>
                    <a:uFillTx/>
                    <a:latin typeface="+mn-lt"/>
                    <a:ea typeface="ＭＳ Ｐゴシック" pitchFamily="34" charset="-128"/>
                    <a:cs typeface="ＭＳ Ｐゴシック"/>
                  </a:endParaRPr>
                </a:p>
              </p:txBody>
            </p:sp>
            <p:sp>
              <p:nvSpPr>
                <p:cNvPr id="155" name="Rectangle 260"/>
                <p:cNvSpPr>
                  <a:spLocks noChangeArrowheads="1"/>
                </p:cNvSpPr>
                <p:nvPr/>
              </p:nvSpPr>
              <p:spPr bwMode="auto">
                <a:xfrm>
                  <a:off x="2848508" y="3710940"/>
                  <a:ext cx="685916" cy="288000"/>
                </a:xfrm>
                <a:prstGeom prst="rect">
                  <a:avLst/>
                </a:prstGeom>
                <a:solidFill>
                  <a:srgbClr val="BDDEF3"/>
                </a:solidFill>
                <a:ln w="12700" algn="ctr">
                  <a:solidFill>
                    <a:srgbClr val="4B91CD"/>
                  </a:solidFill>
                  <a:miter lim="800000"/>
                  <a:headEnd/>
                  <a:tailEnd/>
                </a:ln>
                <a:effectLst/>
              </p:spPr>
              <p:txBody>
                <a:bodyPr lIns="36000" tIns="18000" rIns="36000" bIns="18000" anchor="ctr" anchorCtr="1"/>
                <a:lstStyle/>
                <a:p>
                  <a:pPr marL="0" marR="0" lvl="0" indent="0" algn="ctr" defTabSz="914400" eaLnBrk="1" fontAlgn="auto" latinLnBrk="0" hangingPunct="1">
                    <a:lnSpc>
                      <a:spcPct val="90000"/>
                    </a:lnSpc>
                    <a:spcBef>
                      <a:spcPct val="25000"/>
                    </a:spcBef>
                    <a:spcAft>
                      <a:spcPts val="0"/>
                    </a:spcAft>
                    <a:buClrTx/>
                    <a:buSzTx/>
                    <a:buFontTx/>
                    <a:buNone/>
                    <a:tabLst/>
                    <a:defRPr/>
                  </a:pPr>
                  <a:r>
                    <a:rPr kumimoji="0" lang="en-US" sz="700" b="0" i="0" u="none" strike="noStrike" kern="0" cap="none" spc="0" normalizeH="0" baseline="0" noProof="0" dirty="0" smtClean="0">
                      <a:ln>
                        <a:noFill/>
                      </a:ln>
                      <a:solidFill>
                        <a:srgbClr val="103184"/>
                      </a:solidFill>
                      <a:effectLst/>
                      <a:uLnTx/>
                      <a:uFillTx/>
                      <a:latin typeface="+mn-lt"/>
                      <a:ea typeface="ＭＳ Ｐゴシック" pitchFamily="34" charset="-128"/>
                      <a:cs typeface="ＭＳ Ｐゴシック"/>
                    </a:rPr>
                    <a:t>Logical processing</a:t>
                  </a:r>
                  <a:endParaRPr kumimoji="0" lang="en-US" sz="700" b="0" i="0" u="none" strike="noStrike" kern="0" cap="none" spc="0" normalizeH="0" baseline="0" noProof="0" dirty="0">
                    <a:ln>
                      <a:noFill/>
                    </a:ln>
                    <a:solidFill>
                      <a:srgbClr val="103184"/>
                    </a:solidFill>
                    <a:effectLst/>
                    <a:uLnTx/>
                    <a:uFillTx/>
                    <a:latin typeface="+mn-lt"/>
                    <a:ea typeface="ＭＳ Ｐゴシック" pitchFamily="34" charset="-128"/>
                    <a:cs typeface="ＭＳ Ｐゴシック"/>
                  </a:endParaRPr>
                </a:p>
              </p:txBody>
            </p:sp>
            <p:sp>
              <p:nvSpPr>
                <p:cNvPr id="156" name="Rectangle 260"/>
                <p:cNvSpPr>
                  <a:spLocks noChangeArrowheads="1"/>
                </p:cNvSpPr>
                <p:nvPr/>
              </p:nvSpPr>
              <p:spPr bwMode="auto">
                <a:xfrm>
                  <a:off x="3630059" y="3710940"/>
                  <a:ext cx="685916" cy="288000"/>
                </a:xfrm>
                <a:prstGeom prst="rect">
                  <a:avLst/>
                </a:prstGeom>
                <a:solidFill>
                  <a:schemeClr val="tx1"/>
                </a:solidFill>
                <a:ln w="12700" algn="ctr">
                  <a:solidFill>
                    <a:srgbClr val="4B91CD"/>
                  </a:solidFill>
                  <a:miter lim="800000"/>
                  <a:headEnd/>
                  <a:tailEnd/>
                </a:ln>
                <a:effectLst/>
              </p:spPr>
              <p:txBody>
                <a:bodyPr lIns="36000" tIns="18000" rIns="36000" bIns="18000" anchor="ctr" anchorCtr="1"/>
                <a:lstStyle/>
                <a:p>
                  <a:pPr algn="ctr" fontAlgn="auto">
                    <a:lnSpc>
                      <a:spcPct val="90000"/>
                    </a:lnSpc>
                    <a:spcBef>
                      <a:spcPct val="25000"/>
                    </a:spcBef>
                    <a:spcAft>
                      <a:spcPts val="0"/>
                    </a:spcAft>
                  </a:pPr>
                  <a:r>
                    <a:rPr lang="en-US" sz="700" b="0" kern="0" dirty="0">
                      <a:solidFill>
                        <a:schemeClr val="bg1"/>
                      </a:solidFill>
                      <a:latin typeface="+mn-lt"/>
                      <a:cs typeface="ＭＳ Ｐゴシック"/>
                    </a:rPr>
                    <a:t>Application adaption</a:t>
                  </a:r>
                </a:p>
              </p:txBody>
            </p:sp>
          </p:grpSp>
          <p:grpSp>
            <p:nvGrpSpPr>
              <p:cNvPr id="113" name="Group 112"/>
              <p:cNvGrpSpPr/>
              <p:nvPr/>
            </p:nvGrpSpPr>
            <p:grpSpPr>
              <a:xfrm>
                <a:off x="4476526" y="4003535"/>
                <a:ext cx="1521287" cy="289196"/>
                <a:chOff x="4478686" y="3973055"/>
                <a:chExt cx="1521287" cy="289196"/>
              </a:xfrm>
            </p:grpSpPr>
            <p:sp>
              <p:nvSpPr>
                <p:cNvPr id="150" name="Rectangle 260"/>
                <p:cNvSpPr>
                  <a:spLocks noChangeArrowheads="1"/>
                </p:cNvSpPr>
                <p:nvPr/>
              </p:nvSpPr>
              <p:spPr bwMode="auto">
                <a:xfrm>
                  <a:off x="4478686" y="3973055"/>
                  <a:ext cx="719334" cy="288000"/>
                </a:xfrm>
                <a:prstGeom prst="rect">
                  <a:avLst/>
                </a:prstGeom>
                <a:solidFill>
                  <a:schemeClr val="tx1"/>
                </a:solidFill>
                <a:ln w="12700" algn="ctr">
                  <a:solidFill>
                    <a:srgbClr val="4B91CD"/>
                  </a:solidFill>
                  <a:miter lim="800000"/>
                  <a:headEnd/>
                  <a:tailEnd/>
                </a:ln>
                <a:effectLst/>
              </p:spPr>
              <p:txBody>
                <a:bodyPr lIns="36000" tIns="18000" rIns="36000" bIns="18000" anchor="ctr" anchorCtr="1"/>
                <a:lstStyle/>
                <a:p>
                  <a:pPr algn="ctr" fontAlgn="auto">
                    <a:lnSpc>
                      <a:spcPct val="90000"/>
                    </a:lnSpc>
                    <a:spcBef>
                      <a:spcPct val="25000"/>
                    </a:spcBef>
                    <a:spcAft>
                      <a:spcPts val="0"/>
                    </a:spcAft>
                  </a:pPr>
                  <a:r>
                    <a:rPr lang="en-US" sz="700" b="0" kern="0" dirty="0">
                      <a:solidFill>
                        <a:schemeClr val="bg1"/>
                      </a:solidFill>
                      <a:latin typeface="+mn-lt"/>
                      <a:cs typeface="ＭＳ Ｐゴシック"/>
                    </a:rPr>
                    <a:t>Payload transformation</a:t>
                  </a:r>
                </a:p>
              </p:txBody>
            </p:sp>
            <p:sp>
              <p:nvSpPr>
                <p:cNvPr id="151" name="Rectangle 260"/>
                <p:cNvSpPr>
                  <a:spLocks noChangeArrowheads="1"/>
                </p:cNvSpPr>
                <p:nvPr/>
              </p:nvSpPr>
              <p:spPr bwMode="auto">
                <a:xfrm>
                  <a:off x="5311842" y="3974251"/>
                  <a:ext cx="688131" cy="288000"/>
                </a:xfrm>
                <a:prstGeom prst="rect">
                  <a:avLst/>
                </a:prstGeom>
                <a:solidFill>
                  <a:srgbClr val="BDDEF3"/>
                </a:solidFill>
                <a:ln w="12700" algn="ctr">
                  <a:solidFill>
                    <a:srgbClr val="4B91CD"/>
                  </a:solidFill>
                  <a:miter lim="800000"/>
                  <a:headEnd/>
                  <a:tailEnd/>
                </a:ln>
                <a:effectLst/>
              </p:spPr>
              <p:txBody>
                <a:bodyPr lIns="36000" tIns="18000" rIns="36000" bIns="18000" anchor="ctr" anchorCtr="1"/>
                <a:lstStyle/>
                <a:p>
                  <a:pPr marL="0" marR="0" lvl="0" indent="0" algn="ctr" defTabSz="914400" eaLnBrk="1" fontAlgn="auto" latinLnBrk="0" hangingPunct="1">
                    <a:lnSpc>
                      <a:spcPct val="90000"/>
                    </a:lnSpc>
                    <a:spcBef>
                      <a:spcPct val="25000"/>
                    </a:spcBef>
                    <a:spcAft>
                      <a:spcPts val="0"/>
                    </a:spcAft>
                    <a:buClrTx/>
                    <a:buSzTx/>
                    <a:buFontTx/>
                    <a:buNone/>
                    <a:tabLst/>
                    <a:defRPr/>
                  </a:pPr>
                  <a:r>
                    <a:rPr kumimoji="0" lang="en-US" sz="700" b="0" i="0" u="none" strike="noStrike" kern="0" cap="none" spc="0" normalizeH="0" baseline="0" noProof="0" dirty="0" smtClean="0">
                      <a:ln>
                        <a:noFill/>
                      </a:ln>
                      <a:solidFill>
                        <a:srgbClr val="103184"/>
                      </a:solidFill>
                      <a:effectLst/>
                      <a:uLnTx/>
                      <a:uFillTx/>
                      <a:latin typeface="+mn-lt"/>
                      <a:ea typeface="ＭＳ Ｐゴシック" pitchFamily="34" charset="-128"/>
                      <a:cs typeface="ＭＳ Ｐゴシック"/>
                    </a:rPr>
                    <a:t>Meta data transformation</a:t>
                  </a:r>
                  <a:endParaRPr kumimoji="0" lang="en-US" sz="700" b="0" i="0" u="none" strike="noStrike" kern="0" cap="none" spc="0" normalizeH="0" baseline="0" noProof="0" dirty="0">
                    <a:ln>
                      <a:noFill/>
                    </a:ln>
                    <a:solidFill>
                      <a:srgbClr val="103184"/>
                    </a:solidFill>
                    <a:effectLst/>
                    <a:uLnTx/>
                    <a:uFillTx/>
                    <a:latin typeface="+mn-lt"/>
                    <a:ea typeface="ＭＳ Ｐゴシック" pitchFamily="34" charset="-128"/>
                    <a:cs typeface="ＭＳ Ｐゴシック"/>
                  </a:endParaRPr>
                </a:p>
              </p:txBody>
            </p:sp>
          </p:grpSp>
          <p:sp>
            <p:nvSpPr>
              <p:cNvPr id="138" name="Rectangle 228"/>
              <p:cNvSpPr>
                <a:spLocks noChangeArrowheads="1"/>
              </p:cNvSpPr>
              <p:nvPr/>
            </p:nvSpPr>
            <p:spPr bwMode="auto">
              <a:xfrm>
                <a:off x="1928472" y="4513591"/>
                <a:ext cx="4222809" cy="432000"/>
              </a:xfrm>
              <a:prstGeom prst="rect">
                <a:avLst/>
              </a:prstGeom>
              <a:solidFill>
                <a:srgbClr val="4B91CD">
                  <a:lumMod val="60000"/>
                  <a:lumOff val="40000"/>
                  <a:alpha val="20000"/>
                </a:srgbClr>
              </a:solidFill>
              <a:ln w="9525" algn="ctr">
                <a:solidFill>
                  <a:srgbClr val="4B91CD"/>
                </a:solidFill>
                <a:miter lim="800000"/>
                <a:headEnd/>
                <a:tailEnd/>
              </a:ln>
              <a:effectLst/>
            </p:spPr>
            <p:txBody>
              <a:bodyPr lIns="36000" tIns="18000" rIns="36000" bIns="18000"/>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50" b="1" i="0" u="none" strike="noStrike" kern="0" cap="none" spc="0" normalizeH="0" baseline="0" noProof="0" dirty="0" smtClean="0">
                    <a:ln>
                      <a:noFill/>
                    </a:ln>
                    <a:solidFill>
                      <a:srgbClr val="103184"/>
                    </a:solidFill>
                    <a:effectLst/>
                    <a:uLnTx/>
                    <a:uFillTx/>
                    <a:latin typeface="+mn-lt"/>
                    <a:ea typeface="ＭＳ Ｐゴシック" pitchFamily="34" charset="-128"/>
                    <a:cs typeface="ＭＳ Ｐゴシック"/>
                  </a:rPr>
                  <a:t>Transportation</a:t>
                </a:r>
              </a:p>
            </p:txBody>
          </p:sp>
          <p:sp>
            <p:nvSpPr>
              <p:cNvPr id="143" name="Rectangle 258"/>
              <p:cNvSpPr>
                <a:spLocks noChangeArrowheads="1"/>
              </p:cNvSpPr>
              <p:nvPr/>
            </p:nvSpPr>
            <p:spPr bwMode="auto">
              <a:xfrm>
                <a:off x="3176447" y="4585591"/>
                <a:ext cx="855451" cy="288000"/>
              </a:xfrm>
              <a:prstGeom prst="rect">
                <a:avLst/>
              </a:prstGeom>
              <a:solidFill>
                <a:schemeClr val="tx1"/>
              </a:solidFill>
              <a:ln w="12700" algn="ctr">
                <a:solidFill>
                  <a:srgbClr val="4B91CD"/>
                </a:solidFill>
                <a:miter lim="800000"/>
                <a:headEnd/>
                <a:tailEnd/>
              </a:ln>
              <a:effectLst/>
            </p:spPr>
            <p:txBody>
              <a:bodyPr lIns="36000" tIns="18000" rIns="36000" bIns="18000" anchor="ctr" anchorCtr="1"/>
              <a:lstStyle/>
              <a:p>
                <a:pPr marL="0" marR="0" lvl="0" indent="0" algn="ctr" defTabSz="914400" eaLnBrk="1" fontAlgn="auto" latinLnBrk="0" hangingPunct="1">
                  <a:lnSpc>
                    <a:spcPct val="90000"/>
                  </a:lnSpc>
                  <a:spcBef>
                    <a:spcPct val="25000"/>
                  </a:spcBef>
                  <a:spcAft>
                    <a:spcPts val="0"/>
                  </a:spcAft>
                  <a:buClrTx/>
                  <a:buSzTx/>
                  <a:buFontTx/>
                  <a:buNone/>
                  <a:tabLst/>
                  <a:defRPr/>
                </a:pPr>
                <a:r>
                  <a:rPr kumimoji="0" lang="en-US" sz="700" b="0" i="0" u="none" strike="noStrike" kern="0" cap="none" spc="0" normalizeH="0" baseline="0" noProof="0" dirty="0" smtClean="0">
                    <a:ln>
                      <a:noFill/>
                    </a:ln>
                    <a:solidFill>
                      <a:schemeClr val="bg1"/>
                    </a:solidFill>
                    <a:effectLst/>
                    <a:uLnTx/>
                    <a:uFillTx/>
                    <a:latin typeface="+mn-lt"/>
                    <a:ea typeface="ＭＳ Ｐゴシック" pitchFamily="34" charset="-128"/>
                    <a:cs typeface="ＭＳ Ｐゴシック"/>
                  </a:rPr>
                  <a:t>Bridging protocol</a:t>
                </a:r>
                <a:endParaRPr kumimoji="0" lang="en-US" sz="700" b="0" i="1" u="none" strike="noStrike" kern="0" cap="none" spc="0" normalizeH="0" baseline="0" noProof="0" dirty="0">
                  <a:ln>
                    <a:noFill/>
                  </a:ln>
                  <a:solidFill>
                    <a:schemeClr val="bg1"/>
                  </a:solidFill>
                  <a:effectLst/>
                  <a:uLnTx/>
                  <a:uFillTx/>
                  <a:latin typeface="+mn-lt"/>
                  <a:ea typeface="ＭＳ Ｐゴシック" pitchFamily="34" charset="-128"/>
                  <a:cs typeface="ＭＳ Ｐゴシック"/>
                </a:endParaRPr>
              </a:p>
            </p:txBody>
          </p:sp>
          <p:sp>
            <p:nvSpPr>
              <p:cNvPr id="144" name="Rectangle 258"/>
              <p:cNvSpPr>
                <a:spLocks noChangeArrowheads="1"/>
              </p:cNvSpPr>
              <p:nvPr/>
            </p:nvSpPr>
            <p:spPr bwMode="auto">
              <a:xfrm>
                <a:off x="4147127" y="4585591"/>
                <a:ext cx="855451" cy="288000"/>
              </a:xfrm>
              <a:prstGeom prst="rect">
                <a:avLst/>
              </a:prstGeom>
              <a:solidFill>
                <a:schemeClr val="tx1"/>
              </a:solidFill>
              <a:ln w="12700" algn="ctr">
                <a:solidFill>
                  <a:srgbClr val="4B91CD"/>
                </a:solidFill>
                <a:miter lim="800000"/>
                <a:headEnd/>
                <a:tailEnd/>
              </a:ln>
              <a:effectLst/>
            </p:spPr>
            <p:txBody>
              <a:bodyPr lIns="36000" tIns="18000" rIns="36000" bIns="18000" anchor="ctr" anchorCtr="1"/>
              <a:lstStyle/>
              <a:p>
                <a:pPr marL="0" marR="0" lvl="0" indent="0" algn="ctr" defTabSz="914400" eaLnBrk="1" fontAlgn="auto" latinLnBrk="0" hangingPunct="1">
                  <a:lnSpc>
                    <a:spcPct val="90000"/>
                  </a:lnSpc>
                  <a:spcBef>
                    <a:spcPct val="25000"/>
                  </a:spcBef>
                  <a:spcAft>
                    <a:spcPts val="0"/>
                  </a:spcAft>
                  <a:buClrTx/>
                  <a:buSzTx/>
                  <a:buFontTx/>
                  <a:buNone/>
                  <a:tabLst/>
                  <a:defRPr/>
                </a:pPr>
                <a:r>
                  <a:rPr kumimoji="0" lang="en-US" sz="700" b="0" i="0" u="none" strike="noStrike" kern="0" cap="none" spc="0" normalizeH="0" baseline="0" noProof="0" dirty="0" smtClean="0">
                    <a:ln>
                      <a:noFill/>
                    </a:ln>
                    <a:solidFill>
                      <a:schemeClr val="bg1"/>
                    </a:solidFill>
                    <a:effectLst/>
                    <a:uLnTx/>
                    <a:uFillTx/>
                    <a:latin typeface="+mn-lt"/>
                    <a:ea typeface="ＭＳ Ｐゴシック" pitchFamily="34" charset="-128"/>
                    <a:cs typeface="ＭＳ Ｐゴシック"/>
                  </a:rPr>
                  <a:t>Transport bindings</a:t>
                </a:r>
                <a:endParaRPr kumimoji="0" lang="en-US" sz="700" b="0" i="1" u="none" strike="noStrike" kern="0" cap="none" spc="0" normalizeH="0" baseline="0" noProof="0" dirty="0">
                  <a:ln>
                    <a:noFill/>
                  </a:ln>
                  <a:solidFill>
                    <a:schemeClr val="bg1"/>
                  </a:solidFill>
                  <a:effectLst/>
                  <a:uLnTx/>
                  <a:uFillTx/>
                  <a:latin typeface="+mn-lt"/>
                  <a:ea typeface="ＭＳ Ｐゴシック" pitchFamily="34" charset="-128"/>
                  <a:cs typeface="ＭＳ Ｐゴシック"/>
                </a:endParaRPr>
              </a:p>
            </p:txBody>
          </p:sp>
          <p:sp>
            <p:nvSpPr>
              <p:cNvPr id="145" name="Rectangle 258"/>
              <p:cNvSpPr>
                <a:spLocks noChangeArrowheads="1"/>
              </p:cNvSpPr>
              <p:nvPr/>
            </p:nvSpPr>
            <p:spPr bwMode="auto">
              <a:xfrm>
                <a:off x="5117806" y="4585591"/>
                <a:ext cx="855451" cy="288000"/>
              </a:xfrm>
              <a:prstGeom prst="rect">
                <a:avLst/>
              </a:prstGeom>
              <a:solidFill>
                <a:schemeClr val="tx1"/>
              </a:solidFill>
              <a:ln w="12700" algn="ctr">
                <a:solidFill>
                  <a:srgbClr val="4B91CD"/>
                </a:solidFill>
                <a:miter lim="800000"/>
                <a:headEnd/>
                <a:tailEnd/>
              </a:ln>
              <a:effectLst/>
            </p:spPr>
            <p:txBody>
              <a:bodyPr lIns="36000" tIns="18000" rIns="36000" bIns="18000" anchor="ctr" anchorCtr="1"/>
              <a:lstStyle/>
              <a:p>
                <a:pPr marL="0" marR="0" lvl="0" indent="0" algn="ctr" defTabSz="914400" eaLnBrk="1" fontAlgn="auto" latinLnBrk="0" hangingPunct="1">
                  <a:lnSpc>
                    <a:spcPct val="90000"/>
                  </a:lnSpc>
                  <a:spcBef>
                    <a:spcPct val="25000"/>
                  </a:spcBef>
                  <a:spcAft>
                    <a:spcPts val="0"/>
                  </a:spcAft>
                  <a:buClrTx/>
                  <a:buSzTx/>
                  <a:buFontTx/>
                  <a:buNone/>
                  <a:tabLst/>
                  <a:defRPr/>
                </a:pPr>
                <a:r>
                  <a:rPr kumimoji="0" lang="en-US" sz="700" b="0" i="0" u="none" strike="noStrike" kern="0" cap="none" spc="0" normalizeH="0" baseline="0" noProof="0" dirty="0" smtClean="0">
                    <a:ln>
                      <a:noFill/>
                    </a:ln>
                    <a:solidFill>
                      <a:schemeClr val="bg1"/>
                    </a:solidFill>
                    <a:effectLst/>
                    <a:uLnTx/>
                    <a:uFillTx/>
                    <a:latin typeface="+mn-lt"/>
                    <a:ea typeface="ＭＳ Ｐゴシック" pitchFamily="34" charset="-128"/>
                    <a:cs typeface="ＭＳ Ｐゴシック"/>
                  </a:rPr>
                  <a:t>Standard exchange patterns</a:t>
                </a:r>
                <a:endParaRPr kumimoji="0" lang="en-US" sz="700" b="0" i="1" u="none" strike="noStrike" kern="0" cap="none" spc="0" normalizeH="0" baseline="0" noProof="0" dirty="0">
                  <a:ln>
                    <a:noFill/>
                  </a:ln>
                  <a:solidFill>
                    <a:schemeClr val="bg1"/>
                  </a:solidFill>
                  <a:effectLst/>
                  <a:uLnTx/>
                  <a:uFillTx/>
                  <a:latin typeface="+mn-lt"/>
                  <a:ea typeface="ＭＳ Ｐゴシック" pitchFamily="34" charset="-128"/>
                  <a:cs typeface="ＭＳ Ｐゴシック"/>
                </a:endParaRPr>
              </a:p>
            </p:txBody>
          </p:sp>
          <p:sp>
            <p:nvSpPr>
              <p:cNvPr id="146" name="Rectangle 259"/>
              <p:cNvSpPr>
                <a:spLocks noChangeArrowheads="1"/>
              </p:cNvSpPr>
              <p:nvPr/>
            </p:nvSpPr>
            <p:spPr bwMode="auto">
              <a:xfrm>
                <a:off x="6356948" y="2735493"/>
                <a:ext cx="731619" cy="345583"/>
              </a:xfrm>
              <a:prstGeom prst="rect">
                <a:avLst/>
              </a:prstGeom>
              <a:solidFill>
                <a:schemeClr val="tx1"/>
              </a:solidFill>
              <a:ln w="12700" algn="ctr">
                <a:solidFill>
                  <a:srgbClr val="4B91CD"/>
                </a:solidFill>
                <a:miter lim="800000"/>
                <a:headEnd/>
                <a:tailEnd/>
              </a:ln>
              <a:effectLst/>
            </p:spPr>
            <p:txBody>
              <a:bodyPr lIns="36000" tIns="18000" rIns="36000" bIns="18000" anchor="ctr" anchorCtr="1"/>
              <a:lstStyle/>
              <a:p>
                <a:pPr marL="0" marR="0" lvl="0" indent="0" algn="ctr" defTabSz="914400" eaLnBrk="1" fontAlgn="auto" latinLnBrk="0" hangingPunct="1">
                  <a:lnSpc>
                    <a:spcPct val="90000"/>
                  </a:lnSpc>
                  <a:spcBef>
                    <a:spcPct val="25000"/>
                  </a:spcBef>
                  <a:spcAft>
                    <a:spcPts val="0"/>
                  </a:spcAft>
                  <a:buClrTx/>
                  <a:buSzTx/>
                  <a:buFontTx/>
                  <a:buNone/>
                  <a:tabLst/>
                  <a:defRPr/>
                </a:pPr>
                <a:r>
                  <a:rPr kumimoji="0" lang="en-US" sz="700" b="0" i="0" u="none" strike="noStrike" kern="0" cap="none" spc="0" normalizeH="0" baseline="0" noProof="0" dirty="0" smtClean="0">
                    <a:ln>
                      <a:noFill/>
                    </a:ln>
                    <a:solidFill>
                      <a:schemeClr val="bg1"/>
                    </a:solidFill>
                    <a:effectLst/>
                    <a:uLnTx/>
                    <a:uFillTx/>
                    <a:latin typeface="+mn-lt"/>
                    <a:ea typeface="ＭＳ Ｐゴシック" pitchFamily="34" charset="-128"/>
                    <a:cs typeface="ＭＳ Ｐゴシック"/>
                  </a:rPr>
                  <a:t>Service / meta data lookup</a:t>
                </a:r>
                <a:endParaRPr kumimoji="0" lang="en-US" sz="700" b="0" i="0" u="none" strike="noStrike" kern="0" cap="none" spc="0" normalizeH="0" baseline="0" noProof="0" dirty="0">
                  <a:ln>
                    <a:noFill/>
                  </a:ln>
                  <a:solidFill>
                    <a:schemeClr val="bg1"/>
                  </a:solidFill>
                  <a:effectLst/>
                  <a:uLnTx/>
                  <a:uFillTx/>
                  <a:latin typeface="+mn-lt"/>
                  <a:ea typeface="ＭＳ Ｐゴシック" pitchFamily="34" charset="-128"/>
                  <a:cs typeface="ＭＳ Ｐゴシック"/>
                </a:endParaRPr>
              </a:p>
            </p:txBody>
          </p:sp>
          <p:sp>
            <p:nvSpPr>
              <p:cNvPr id="147" name="Rectangle 257"/>
              <p:cNvSpPr>
                <a:spLocks noChangeArrowheads="1"/>
              </p:cNvSpPr>
              <p:nvPr/>
            </p:nvSpPr>
            <p:spPr bwMode="auto">
              <a:xfrm>
                <a:off x="6363090" y="3328121"/>
                <a:ext cx="719334" cy="345583"/>
              </a:xfrm>
              <a:prstGeom prst="rect">
                <a:avLst/>
              </a:prstGeom>
              <a:solidFill>
                <a:schemeClr val="tx1"/>
              </a:solidFill>
              <a:ln w="12700" algn="ctr">
                <a:solidFill>
                  <a:srgbClr val="4B91CD"/>
                </a:solidFill>
                <a:miter lim="800000"/>
                <a:headEnd/>
                <a:tailEnd/>
              </a:ln>
              <a:effectLst/>
            </p:spPr>
            <p:txBody>
              <a:bodyPr lIns="36000" tIns="18000" rIns="36000" bIns="18000" anchor="ctr" anchorCtr="1"/>
              <a:lstStyle/>
              <a:p>
                <a:pPr marL="0" marR="0" lvl="0" indent="0" algn="ctr" defTabSz="914400" eaLnBrk="1" fontAlgn="auto" latinLnBrk="0" hangingPunct="1">
                  <a:lnSpc>
                    <a:spcPct val="90000"/>
                  </a:lnSpc>
                  <a:spcBef>
                    <a:spcPct val="25000"/>
                  </a:spcBef>
                  <a:spcAft>
                    <a:spcPts val="0"/>
                  </a:spcAft>
                  <a:buClrTx/>
                  <a:buSzTx/>
                  <a:buFontTx/>
                  <a:buNone/>
                  <a:tabLst/>
                  <a:defRPr/>
                </a:pPr>
                <a:r>
                  <a:rPr kumimoji="0" lang="en-US" sz="700" b="0" i="0" u="none" strike="noStrike" kern="0" cap="none" spc="0" normalizeH="0" baseline="0" noProof="0" dirty="0">
                    <a:ln>
                      <a:noFill/>
                    </a:ln>
                    <a:solidFill>
                      <a:schemeClr val="bg1"/>
                    </a:solidFill>
                    <a:effectLst/>
                    <a:uLnTx/>
                    <a:uFillTx/>
                    <a:latin typeface="+mn-lt"/>
                    <a:ea typeface="ＭＳ Ｐゴシック" pitchFamily="34" charset="-128"/>
                    <a:cs typeface="ＭＳ Ｐゴシック"/>
                  </a:rPr>
                  <a:t>Service / meta data </a:t>
                </a:r>
                <a:r>
                  <a:rPr kumimoji="0" lang="en-US" sz="700" b="0" i="0" u="none" strike="noStrike" kern="0" cap="none" spc="0" normalizeH="0" baseline="0" noProof="0" dirty="0" smtClean="0">
                    <a:ln>
                      <a:noFill/>
                    </a:ln>
                    <a:solidFill>
                      <a:schemeClr val="bg1"/>
                    </a:solidFill>
                    <a:effectLst/>
                    <a:uLnTx/>
                    <a:uFillTx/>
                    <a:latin typeface="+mn-lt"/>
                    <a:ea typeface="ＭＳ Ｐゴシック" pitchFamily="34" charset="-128"/>
                    <a:cs typeface="ＭＳ Ｐゴシック"/>
                  </a:rPr>
                  <a:t>management</a:t>
                </a:r>
                <a:endParaRPr kumimoji="0" lang="en-US" sz="700" b="0" i="0" u="none" strike="noStrike" kern="0" cap="none" spc="0" normalizeH="0" baseline="0" noProof="0" dirty="0">
                  <a:ln>
                    <a:noFill/>
                  </a:ln>
                  <a:solidFill>
                    <a:schemeClr val="bg1"/>
                  </a:solidFill>
                  <a:effectLst/>
                  <a:uLnTx/>
                  <a:uFillTx/>
                  <a:latin typeface="+mn-lt"/>
                  <a:ea typeface="ＭＳ Ｐゴシック" pitchFamily="34" charset="-128"/>
                  <a:cs typeface="ＭＳ Ｐゴシック"/>
                </a:endParaRPr>
              </a:p>
            </p:txBody>
          </p:sp>
          <p:sp>
            <p:nvSpPr>
              <p:cNvPr id="148" name="Rectangle 260"/>
              <p:cNvSpPr>
                <a:spLocks noChangeArrowheads="1"/>
              </p:cNvSpPr>
              <p:nvPr/>
            </p:nvSpPr>
            <p:spPr bwMode="auto">
              <a:xfrm>
                <a:off x="6363090" y="3920749"/>
                <a:ext cx="719334" cy="277118"/>
              </a:xfrm>
              <a:prstGeom prst="rect">
                <a:avLst/>
              </a:prstGeom>
              <a:solidFill>
                <a:schemeClr val="tx1"/>
              </a:solidFill>
              <a:ln w="12700" algn="ctr">
                <a:solidFill>
                  <a:srgbClr val="4B91CD"/>
                </a:solidFill>
                <a:miter lim="800000"/>
                <a:headEnd/>
                <a:tailEnd/>
              </a:ln>
              <a:effectLst/>
            </p:spPr>
            <p:txBody>
              <a:bodyPr lIns="36000" tIns="18000" rIns="36000" bIns="18000" anchor="ctr" anchorCtr="1"/>
              <a:lstStyle/>
              <a:p>
                <a:pPr algn="ctr" fontAlgn="auto">
                  <a:lnSpc>
                    <a:spcPct val="90000"/>
                  </a:lnSpc>
                  <a:spcBef>
                    <a:spcPct val="25000"/>
                  </a:spcBef>
                  <a:spcAft>
                    <a:spcPts val="0"/>
                  </a:spcAft>
                </a:pPr>
                <a:r>
                  <a:rPr lang="en-US" sz="700" b="0" kern="0" dirty="0">
                    <a:solidFill>
                      <a:schemeClr val="bg1"/>
                    </a:solidFill>
                    <a:latin typeface="+mn-lt"/>
                    <a:cs typeface="ＭＳ Ｐゴシック"/>
                  </a:rPr>
                  <a:t>Versioning support</a:t>
                </a:r>
              </a:p>
            </p:txBody>
          </p:sp>
          <p:sp>
            <p:nvSpPr>
              <p:cNvPr id="149" name="Rectangle 260"/>
              <p:cNvSpPr>
                <a:spLocks noChangeArrowheads="1"/>
              </p:cNvSpPr>
              <p:nvPr/>
            </p:nvSpPr>
            <p:spPr bwMode="auto">
              <a:xfrm>
                <a:off x="6363090" y="4444912"/>
                <a:ext cx="719334" cy="277118"/>
              </a:xfrm>
              <a:prstGeom prst="rect">
                <a:avLst/>
              </a:prstGeom>
              <a:solidFill>
                <a:srgbClr val="BDDEF3"/>
              </a:solidFill>
              <a:ln w="12700" algn="ctr">
                <a:solidFill>
                  <a:srgbClr val="4B91CD"/>
                </a:solidFill>
                <a:miter lim="800000"/>
                <a:headEnd/>
                <a:tailEnd/>
              </a:ln>
              <a:effectLst/>
            </p:spPr>
            <p:txBody>
              <a:bodyPr lIns="36000" tIns="18000" rIns="36000" bIns="18000" anchor="ctr" anchorCtr="1"/>
              <a:lstStyle/>
              <a:p>
                <a:pPr marL="0" marR="0" lvl="0" indent="0" algn="ctr" defTabSz="914400" eaLnBrk="1" fontAlgn="auto" latinLnBrk="0" hangingPunct="1">
                  <a:lnSpc>
                    <a:spcPct val="90000"/>
                  </a:lnSpc>
                  <a:spcBef>
                    <a:spcPct val="25000"/>
                  </a:spcBef>
                  <a:spcAft>
                    <a:spcPts val="0"/>
                  </a:spcAft>
                  <a:buClrTx/>
                  <a:buSzTx/>
                  <a:buFontTx/>
                  <a:buNone/>
                  <a:tabLst/>
                  <a:defRPr/>
                </a:pPr>
                <a:r>
                  <a:rPr kumimoji="0" lang="en-US" sz="700" b="0" i="0" u="none" strike="noStrike" kern="0" cap="none" spc="0" normalizeH="0" baseline="0" noProof="0" dirty="0" smtClean="0">
                    <a:ln>
                      <a:noFill/>
                    </a:ln>
                    <a:solidFill>
                      <a:srgbClr val="103184"/>
                    </a:solidFill>
                    <a:effectLst/>
                    <a:uLnTx/>
                    <a:uFillTx/>
                    <a:latin typeface="+mn-lt"/>
                    <a:ea typeface="ＭＳ Ｐゴシック" pitchFamily="34" charset="-128"/>
                    <a:cs typeface="ＭＳ Ｐゴシック"/>
                  </a:rPr>
                  <a:t>Federated repository</a:t>
                </a:r>
                <a:endParaRPr kumimoji="0" lang="en-US" sz="700" b="0" i="0" u="none" strike="noStrike" kern="0" cap="none" spc="0" normalizeH="0" baseline="0" noProof="0" dirty="0">
                  <a:ln>
                    <a:noFill/>
                  </a:ln>
                  <a:solidFill>
                    <a:srgbClr val="103184"/>
                  </a:solidFill>
                  <a:effectLst/>
                  <a:uLnTx/>
                  <a:uFillTx/>
                  <a:latin typeface="+mn-lt"/>
                  <a:ea typeface="ＭＳ Ｐゴシック" pitchFamily="34" charset="-128"/>
                  <a:cs typeface="ＭＳ Ｐゴシック"/>
                </a:endParaRPr>
              </a:p>
            </p:txBody>
          </p:sp>
        </p:grpSp>
        <p:sp>
          <p:nvSpPr>
            <p:cNvPr id="64" name="Rectangle 228"/>
            <p:cNvSpPr>
              <a:spLocks noChangeArrowheads="1"/>
            </p:cNvSpPr>
            <p:nvPr/>
          </p:nvSpPr>
          <p:spPr bwMode="auto">
            <a:xfrm>
              <a:off x="1604104" y="1230604"/>
              <a:ext cx="5652368" cy="252000"/>
            </a:xfrm>
            <a:prstGeom prst="rect">
              <a:avLst/>
            </a:prstGeom>
            <a:solidFill>
              <a:srgbClr val="4B91CD">
                <a:lumMod val="60000"/>
                <a:lumOff val="40000"/>
                <a:alpha val="20000"/>
              </a:srgbClr>
            </a:solidFill>
            <a:ln w="9525" algn="ctr">
              <a:solidFill>
                <a:srgbClr val="4B91CD"/>
              </a:solidFill>
              <a:miter lim="800000"/>
              <a:headEnd/>
              <a:tailEnd/>
            </a:ln>
            <a:effectLst/>
          </p:spPr>
          <p:txBody>
            <a:bodyPr lIns="36000" tIns="18000" rIns="36000" bIns="18000" anchor="ctr"/>
            <a:lstStyle/>
            <a:p>
              <a:r>
                <a:rPr lang="en-US" sz="1050" b="1" kern="0" dirty="0">
                  <a:solidFill>
                    <a:srgbClr val="103184"/>
                  </a:solidFill>
                  <a:latin typeface="+mn-lt"/>
                  <a:ea typeface="ＭＳ Ｐゴシック" pitchFamily="34" charset="-128"/>
                  <a:cs typeface="ＭＳ Ｐゴシック"/>
                </a:rPr>
                <a:t>Interaction Touch points</a:t>
              </a:r>
            </a:p>
          </p:txBody>
        </p:sp>
        <p:sp>
          <p:nvSpPr>
            <p:cNvPr id="65" name="Rectangle 228"/>
            <p:cNvSpPr>
              <a:spLocks noChangeArrowheads="1"/>
            </p:cNvSpPr>
            <p:nvPr/>
          </p:nvSpPr>
          <p:spPr bwMode="auto">
            <a:xfrm>
              <a:off x="1604104" y="1547985"/>
              <a:ext cx="5652368" cy="252000"/>
            </a:xfrm>
            <a:prstGeom prst="rect">
              <a:avLst/>
            </a:prstGeom>
            <a:solidFill>
              <a:schemeClr val="tx1"/>
            </a:solidFill>
            <a:ln w="9525" algn="ctr">
              <a:solidFill>
                <a:srgbClr val="4B91CD"/>
              </a:solidFill>
              <a:miter lim="800000"/>
              <a:headEnd/>
              <a:tailEnd/>
            </a:ln>
            <a:effectLst/>
          </p:spPr>
          <p:txBody>
            <a:bodyPr lIns="36000" tIns="18000" rIns="36000" bIns="1800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50" b="1" i="0" u="none" strike="noStrike" kern="0" cap="none" spc="0" normalizeH="0" baseline="0" noProof="0" dirty="0" smtClean="0">
                  <a:ln>
                    <a:noFill/>
                  </a:ln>
                  <a:solidFill>
                    <a:schemeClr val="bg1"/>
                  </a:solidFill>
                  <a:effectLst/>
                  <a:uLnTx/>
                  <a:uFillTx/>
                  <a:latin typeface="+mn-lt"/>
                  <a:ea typeface="ＭＳ Ｐゴシック" pitchFamily="34" charset="-128"/>
                  <a:cs typeface="ＭＳ Ｐゴシック"/>
                </a:rPr>
                <a:t>Portal Services &amp; multi-access enablers / Interaction services</a:t>
              </a:r>
            </a:p>
          </p:txBody>
        </p:sp>
        <p:sp>
          <p:nvSpPr>
            <p:cNvPr id="66" name="Rectangle 228"/>
            <p:cNvSpPr>
              <a:spLocks noChangeArrowheads="1"/>
            </p:cNvSpPr>
            <p:nvPr/>
          </p:nvSpPr>
          <p:spPr bwMode="auto">
            <a:xfrm>
              <a:off x="1604104" y="1865366"/>
              <a:ext cx="5652368" cy="252000"/>
            </a:xfrm>
            <a:prstGeom prst="rect">
              <a:avLst/>
            </a:prstGeom>
            <a:solidFill>
              <a:schemeClr val="tx1"/>
            </a:solidFill>
            <a:ln w="9525" algn="ctr">
              <a:solidFill>
                <a:srgbClr val="4B91CD"/>
              </a:solidFill>
              <a:miter lim="800000"/>
              <a:headEnd/>
              <a:tailEnd/>
            </a:ln>
            <a:effectLst/>
          </p:spPr>
          <p:txBody>
            <a:bodyPr lIns="36000" tIns="18000" rIns="36000" bIns="18000"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50" b="1" i="0" u="none" strike="noStrike" kern="0" cap="none" spc="0" normalizeH="0" baseline="0" noProof="0" dirty="0" smtClean="0">
                  <a:ln>
                    <a:noFill/>
                  </a:ln>
                  <a:solidFill>
                    <a:schemeClr val="bg1"/>
                  </a:solidFill>
                  <a:effectLst/>
                  <a:uLnTx/>
                  <a:uFillTx/>
                  <a:latin typeface="+mn-lt"/>
                  <a:ea typeface="ＭＳ Ｐゴシック" pitchFamily="34" charset="-128"/>
                  <a:cs typeface="ＭＳ Ｐゴシック"/>
                </a:rPr>
                <a:t>Business Process Management / Process Services</a:t>
              </a:r>
            </a:p>
          </p:txBody>
        </p:sp>
        <p:sp>
          <p:nvSpPr>
            <p:cNvPr id="67" name="Rectangle 228"/>
            <p:cNvSpPr>
              <a:spLocks noChangeArrowheads="1"/>
            </p:cNvSpPr>
            <p:nvPr/>
          </p:nvSpPr>
          <p:spPr bwMode="auto">
            <a:xfrm rot="16200000">
              <a:off x="-1089724" y="3096616"/>
              <a:ext cx="4480317" cy="748294"/>
            </a:xfrm>
            <a:prstGeom prst="rect">
              <a:avLst/>
            </a:prstGeom>
            <a:solidFill>
              <a:srgbClr val="4B91CD">
                <a:lumMod val="60000"/>
                <a:lumOff val="40000"/>
                <a:alpha val="20000"/>
              </a:srgbClr>
            </a:solidFill>
            <a:ln w="9525" algn="ctr">
              <a:solidFill>
                <a:srgbClr val="4B91CD"/>
              </a:solidFill>
              <a:miter lim="800000"/>
              <a:headEnd/>
              <a:tailEnd/>
            </a:ln>
            <a:effectLst/>
          </p:spPr>
          <p:txBody>
            <a:bodyPr lIns="36000" tIns="18000" rIns="36000" bIns="18000"/>
            <a:lstStyle/>
            <a:p>
              <a:pPr algn="ctr" fontAlgn="auto">
                <a:spcBef>
                  <a:spcPts val="0"/>
                </a:spcBef>
                <a:spcAft>
                  <a:spcPts val="0"/>
                </a:spcAft>
                <a:defRPr/>
              </a:pPr>
              <a:r>
                <a:rPr lang="en-US" sz="1600" kern="0" dirty="0">
                  <a:solidFill>
                    <a:srgbClr val="103184"/>
                  </a:solidFill>
                  <a:latin typeface="+mn-lt"/>
                  <a:cs typeface="ＭＳ Ｐゴシック"/>
                </a:rPr>
                <a:t>Security Services</a:t>
              </a:r>
            </a:p>
          </p:txBody>
        </p:sp>
        <p:grpSp>
          <p:nvGrpSpPr>
            <p:cNvPr id="68" name="Group 67"/>
            <p:cNvGrpSpPr/>
            <p:nvPr/>
          </p:nvGrpSpPr>
          <p:grpSpPr>
            <a:xfrm>
              <a:off x="1152080" y="1376235"/>
              <a:ext cx="247770" cy="4189057"/>
              <a:chOff x="1152080" y="1448470"/>
              <a:chExt cx="247770" cy="4189057"/>
            </a:xfrm>
          </p:grpSpPr>
          <p:sp>
            <p:nvSpPr>
              <p:cNvPr id="77" name="Rectangle 257"/>
              <p:cNvSpPr>
                <a:spLocks noChangeArrowheads="1"/>
              </p:cNvSpPr>
              <p:nvPr/>
            </p:nvSpPr>
            <p:spPr bwMode="auto">
              <a:xfrm rot="16200000">
                <a:off x="647854" y="1952696"/>
                <a:ext cx="1256221" cy="247770"/>
              </a:xfrm>
              <a:prstGeom prst="rect">
                <a:avLst/>
              </a:prstGeom>
              <a:solidFill>
                <a:schemeClr val="tx1"/>
              </a:solidFill>
              <a:ln w="12700" algn="ctr">
                <a:solidFill>
                  <a:srgbClr val="4B91CD"/>
                </a:solidFill>
                <a:miter lim="800000"/>
                <a:headEnd/>
                <a:tailEnd/>
              </a:ln>
              <a:effectLst/>
            </p:spPr>
            <p:txBody>
              <a:bodyPr lIns="36000" tIns="18000" rIns="36000" bIns="18000" anchor="ctr" anchorCtr="1"/>
              <a:lstStyle/>
              <a:p>
                <a:pPr algn="ctr" fontAlgn="auto">
                  <a:lnSpc>
                    <a:spcPct val="90000"/>
                  </a:lnSpc>
                  <a:spcBef>
                    <a:spcPct val="25000"/>
                  </a:spcBef>
                  <a:spcAft>
                    <a:spcPts val="0"/>
                  </a:spcAft>
                </a:pPr>
                <a:r>
                  <a:rPr lang="en-US" sz="700" b="0" kern="0" dirty="0">
                    <a:solidFill>
                      <a:schemeClr val="bg1"/>
                    </a:solidFill>
                    <a:latin typeface="+mn-lt"/>
                    <a:cs typeface="ＭＳ Ｐゴシック"/>
                  </a:rPr>
                  <a:t>Data Protection</a:t>
                </a:r>
              </a:p>
            </p:txBody>
          </p:sp>
          <p:sp>
            <p:nvSpPr>
              <p:cNvPr id="78" name="Rectangle 257"/>
              <p:cNvSpPr>
                <a:spLocks noChangeArrowheads="1"/>
              </p:cNvSpPr>
              <p:nvPr/>
            </p:nvSpPr>
            <p:spPr bwMode="auto">
              <a:xfrm rot="16200000">
                <a:off x="647854" y="3419114"/>
                <a:ext cx="1256221" cy="247770"/>
              </a:xfrm>
              <a:prstGeom prst="rect">
                <a:avLst/>
              </a:prstGeom>
              <a:solidFill>
                <a:schemeClr val="tx1"/>
              </a:solidFill>
              <a:ln w="12700" algn="ctr">
                <a:solidFill>
                  <a:srgbClr val="4B91CD"/>
                </a:solidFill>
                <a:miter lim="800000"/>
                <a:headEnd/>
                <a:tailEnd/>
              </a:ln>
              <a:effectLst/>
            </p:spPr>
            <p:txBody>
              <a:bodyPr lIns="36000" tIns="18000" rIns="36000" bIns="18000" anchor="ctr" anchorCtr="1"/>
              <a:lstStyle/>
              <a:p>
                <a:pPr marL="0" marR="0" lvl="0" indent="0" algn="ctr" defTabSz="914400" eaLnBrk="1" fontAlgn="auto" latinLnBrk="0" hangingPunct="1">
                  <a:lnSpc>
                    <a:spcPct val="90000"/>
                  </a:lnSpc>
                  <a:spcBef>
                    <a:spcPct val="25000"/>
                  </a:spcBef>
                  <a:spcAft>
                    <a:spcPts val="0"/>
                  </a:spcAft>
                  <a:buClrTx/>
                  <a:buSzTx/>
                  <a:buFontTx/>
                  <a:buNone/>
                  <a:tabLst/>
                  <a:defRPr/>
                </a:pPr>
                <a:r>
                  <a:rPr kumimoji="0" lang="en-US" sz="700" b="0" i="0" u="none" strike="noStrike" kern="0" cap="none" spc="0" normalizeH="0" baseline="0" noProof="0" dirty="0" smtClean="0">
                    <a:ln>
                      <a:noFill/>
                    </a:ln>
                    <a:solidFill>
                      <a:schemeClr val="bg1"/>
                    </a:solidFill>
                    <a:effectLst/>
                    <a:uLnTx/>
                    <a:uFillTx/>
                    <a:latin typeface="+mn-lt"/>
                    <a:ea typeface="ＭＳ Ｐゴシック" pitchFamily="34" charset="-128"/>
                    <a:cs typeface="ＭＳ Ｐゴシック"/>
                  </a:rPr>
                  <a:t>Authentication</a:t>
                </a:r>
                <a:endParaRPr kumimoji="0" lang="en-US" sz="700" b="0" i="0" u="none" strike="noStrike" kern="0" cap="none" spc="0" normalizeH="0" baseline="0" noProof="0" dirty="0">
                  <a:ln>
                    <a:noFill/>
                  </a:ln>
                  <a:solidFill>
                    <a:schemeClr val="bg1"/>
                  </a:solidFill>
                  <a:effectLst/>
                  <a:uLnTx/>
                  <a:uFillTx/>
                  <a:latin typeface="+mn-lt"/>
                  <a:ea typeface="ＭＳ Ｐゴシック" pitchFamily="34" charset="-128"/>
                  <a:cs typeface="ＭＳ Ｐゴシック"/>
                </a:endParaRPr>
              </a:p>
            </p:txBody>
          </p:sp>
          <p:sp>
            <p:nvSpPr>
              <p:cNvPr id="79" name="Rectangle 257"/>
              <p:cNvSpPr>
                <a:spLocks noChangeArrowheads="1"/>
              </p:cNvSpPr>
              <p:nvPr/>
            </p:nvSpPr>
            <p:spPr bwMode="auto">
              <a:xfrm rot="16200000">
                <a:off x="647854" y="4885532"/>
                <a:ext cx="1256221" cy="247770"/>
              </a:xfrm>
              <a:prstGeom prst="rect">
                <a:avLst/>
              </a:prstGeom>
              <a:solidFill>
                <a:schemeClr val="tx1"/>
              </a:solidFill>
              <a:ln w="12700" algn="ctr">
                <a:solidFill>
                  <a:srgbClr val="4B91CD"/>
                </a:solidFill>
                <a:miter lim="800000"/>
                <a:headEnd/>
                <a:tailEnd/>
              </a:ln>
              <a:effectLst/>
            </p:spPr>
            <p:txBody>
              <a:bodyPr lIns="36000" tIns="18000" rIns="36000" bIns="18000" anchor="ctr" anchorCtr="1"/>
              <a:lstStyle/>
              <a:p>
                <a:pPr marL="0" marR="0" lvl="0" indent="0" algn="ctr" defTabSz="914400" eaLnBrk="1" fontAlgn="auto" latinLnBrk="0" hangingPunct="1">
                  <a:lnSpc>
                    <a:spcPct val="90000"/>
                  </a:lnSpc>
                  <a:spcBef>
                    <a:spcPct val="25000"/>
                  </a:spcBef>
                  <a:spcAft>
                    <a:spcPts val="0"/>
                  </a:spcAft>
                  <a:buClrTx/>
                  <a:buSzTx/>
                  <a:buFontTx/>
                  <a:buNone/>
                  <a:tabLst/>
                  <a:defRPr/>
                </a:pPr>
                <a:r>
                  <a:rPr kumimoji="0" lang="en-US" sz="700" b="0" i="0" u="none" strike="noStrike" kern="0" cap="none" spc="0" normalizeH="0" baseline="0" noProof="0" dirty="0" smtClean="0">
                    <a:ln>
                      <a:noFill/>
                    </a:ln>
                    <a:solidFill>
                      <a:schemeClr val="bg1"/>
                    </a:solidFill>
                    <a:effectLst/>
                    <a:uLnTx/>
                    <a:uFillTx/>
                    <a:latin typeface="+mn-lt"/>
                    <a:ea typeface="ＭＳ Ｐゴシック" pitchFamily="34" charset="-128"/>
                    <a:cs typeface="ＭＳ Ｐゴシック"/>
                  </a:rPr>
                  <a:t>Authorization</a:t>
                </a:r>
                <a:endParaRPr kumimoji="0" lang="en-US" sz="700" b="0" i="0" u="none" strike="noStrike" kern="0" cap="none" spc="0" normalizeH="0" baseline="0" noProof="0" dirty="0">
                  <a:ln>
                    <a:noFill/>
                  </a:ln>
                  <a:solidFill>
                    <a:schemeClr val="bg1"/>
                  </a:solidFill>
                  <a:effectLst/>
                  <a:uLnTx/>
                  <a:uFillTx/>
                  <a:latin typeface="+mn-lt"/>
                  <a:ea typeface="ＭＳ Ｐゴシック" pitchFamily="34" charset="-128"/>
                  <a:cs typeface="ＭＳ Ｐゴシック"/>
                </a:endParaRPr>
              </a:p>
            </p:txBody>
          </p:sp>
        </p:grpSp>
        <p:sp>
          <p:nvSpPr>
            <p:cNvPr id="69" name="Rectangle 228"/>
            <p:cNvSpPr>
              <a:spLocks noChangeArrowheads="1"/>
            </p:cNvSpPr>
            <p:nvPr/>
          </p:nvSpPr>
          <p:spPr bwMode="auto">
            <a:xfrm rot="5400000">
              <a:off x="5469983" y="3096617"/>
              <a:ext cx="4480317" cy="748294"/>
            </a:xfrm>
            <a:prstGeom prst="rect">
              <a:avLst/>
            </a:prstGeom>
            <a:solidFill>
              <a:srgbClr val="4B91CD">
                <a:lumMod val="60000"/>
                <a:lumOff val="40000"/>
                <a:alpha val="20000"/>
              </a:srgbClr>
            </a:solidFill>
            <a:ln w="9525" algn="ctr">
              <a:solidFill>
                <a:srgbClr val="4B91CD"/>
              </a:solidFill>
              <a:miter lim="800000"/>
              <a:headEnd/>
              <a:tailEnd/>
            </a:ln>
            <a:effectLst/>
          </p:spPr>
          <p:txBody>
            <a:bodyPr lIns="36000" tIns="18000" rIns="36000" bIns="18000"/>
            <a:lstStyle/>
            <a:p>
              <a:pPr algn="ctr" fontAlgn="auto">
                <a:spcBef>
                  <a:spcPts val="0"/>
                </a:spcBef>
                <a:spcAft>
                  <a:spcPts val="0"/>
                </a:spcAft>
                <a:defRPr/>
              </a:pPr>
              <a:r>
                <a:rPr lang="en-US" sz="1600" kern="0" dirty="0">
                  <a:solidFill>
                    <a:srgbClr val="103184"/>
                  </a:solidFill>
                  <a:latin typeface="+mn-lt"/>
                  <a:cs typeface="ＭＳ Ｐゴシック"/>
                </a:rPr>
                <a:t>Monitoring &amp; Management</a:t>
              </a:r>
            </a:p>
          </p:txBody>
        </p:sp>
        <p:sp>
          <p:nvSpPr>
            <p:cNvPr id="70" name="Rectangle 228"/>
            <p:cNvSpPr>
              <a:spLocks noChangeArrowheads="1"/>
            </p:cNvSpPr>
            <p:nvPr/>
          </p:nvSpPr>
          <p:spPr bwMode="auto">
            <a:xfrm>
              <a:off x="1604104" y="5164127"/>
              <a:ext cx="5652368" cy="546793"/>
            </a:xfrm>
            <a:prstGeom prst="rect">
              <a:avLst/>
            </a:prstGeom>
            <a:solidFill>
              <a:srgbClr val="4B91CD">
                <a:lumMod val="60000"/>
                <a:lumOff val="40000"/>
                <a:alpha val="20000"/>
              </a:srgbClr>
            </a:solidFill>
            <a:ln w="9525" algn="ctr">
              <a:solidFill>
                <a:srgbClr val="4B91CD"/>
              </a:solidFill>
              <a:miter lim="800000"/>
              <a:headEnd/>
              <a:tailEnd/>
            </a:ln>
            <a:effectLst/>
          </p:spPr>
          <p:txBody>
            <a:bodyPr lIns="36000" tIns="18000" rIns="36000" bIns="18000"/>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050" b="1" i="0" u="none" strike="noStrike" kern="0" cap="none" spc="0" normalizeH="0" baseline="0" noProof="0" dirty="0" smtClean="0">
                  <a:ln>
                    <a:noFill/>
                  </a:ln>
                  <a:solidFill>
                    <a:srgbClr val="103184"/>
                  </a:solidFill>
                  <a:effectLst/>
                  <a:uLnTx/>
                  <a:uFillTx/>
                  <a:latin typeface="+mn-lt"/>
                  <a:ea typeface="ＭＳ Ｐゴシック" pitchFamily="34" charset="-128"/>
                  <a:cs typeface="ＭＳ Ｐゴシック"/>
                </a:rPr>
                <a:t>Information Services</a:t>
              </a:r>
            </a:p>
          </p:txBody>
        </p:sp>
        <p:sp>
          <p:nvSpPr>
            <p:cNvPr id="71" name="Rectangle 258"/>
            <p:cNvSpPr>
              <a:spLocks noChangeArrowheads="1"/>
            </p:cNvSpPr>
            <p:nvPr/>
          </p:nvSpPr>
          <p:spPr bwMode="auto">
            <a:xfrm>
              <a:off x="1988623" y="5372744"/>
              <a:ext cx="685916" cy="277119"/>
            </a:xfrm>
            <a:prstGeom prst="rect">
              <a:avLst/>
            </a:prstGeom>
            <a:solidFill>
              <a:schemeClr val="tx1"/>
            </a:solidFill>
            <a:ln w="12700" algn="ctr">
              <a:solidFill>
                <a:srgbClr val="4B91CD"/>
              </a:solidFill>
              <a:miter lim="800000"/>
              <a:headEnd/>
              <a:tailEnd/>
            </a:ln>
            <a:effectLst/>
          </p:spPr>
          <p:txBody>
            <a:bodyPr lIns="36000" tIns="18000" rIns="36000" bIns="18000" anchor="ctr" anchorCtr="1"/>
            <a:lstStyle/>
            <a:p>
              <a:pPr marL="0" marR="0" lvl="0" indent="0" algn="ctr" defTabSz="914400" eaLnBrk="1" fontAlgn="auto" latinLnBrk="0" hangingPunct="1">
                <a:lnSpc>
                  <a:spcPct val="90000"/>
                </a:lnSpc>
                <a:spcBef>
                  <a:spcPct val="25000"/>
                </a:spcBef>
                <a:spcAft>
                  <a:spcPts val="0"/>
                </a:spcAft>
                <a:buClrTx/>
                <a:buSzTx/>
                <a:buFontTx/>
                <a:buNone/>
                <a:tabLst/>
                <a:defRPr/>
              </a:pPr>
              <a:r>
                <a:rPr kumimoji="0" lang="en-US" sz="700" b="0" i="0" u="none" strike="noStrike" kern="0" cap="none" spc="0" normalizeH="0" baseline="0" noProof="0" dirty="0" smtClean="0">
                  <a:ln>
                    <a:noFill/>
                  </a:ln>
                  <a:solidFill>
                    <a:schemeClr val="bg1"/>
                  </a:solidFill>
                  <a:effectLst/>
                  <a:uLnTx/>
                  <a:uFillTx/>
                  <a:latin typeface="+mn-lt"/>
                  <a:ea typeface="ＭＳ Ｐゴシック" pitchFamily="34" charset="-128"/>
                  <a:cs typeface="ＭＳ Ｐゴシック"/>
                </a:rPr>
                <a:t>Core data</a:t>
              </a:r>
              <a:r>
                <a:rPr kumimoji="0" lang="en-US" sz="700" b="0" i="0" u="none" strike="noStrike" kern="0" cap="none" spc="0" normalizeH="0" noProof="0" dirty="0" smtClean="0">
                  <a:ln>
                    <a:noFill/>
                  </a:ln>
                  <a:solidFill>
                    <a:schemeClr val="bg1"/>
                  </a:solidFill>
                  <a:effectLst/>
                  <a:uLnTx/>
                  <a:uFillTx/>
                  <a:latin typeface="+mn-lt"/>
                  <a:ea typeface="ＭＳ Ｐゴシック" pitchFamily="34" charset="-128"/>
                  <a:cs typeface="ＭＳ Ｐゴシック"/>
                </a:rPr>
                <a:t> services</a:t>
              </a:r>
              <a:endParaRPr kumimoji="0" lang="en-US" sz="700" b="0" i="1" u="none" strike="noStrike" kern="0" cap="none" spc="0" normalizeH="0" baseline="0" noProof="0" dirty="0">
                <a:ln>
                  <a:noFill/>
                </a:ln>
                <a:solidFill>
                  <a:schemeClr val="bg1"/>
                </a:solidFill>
                <a:effectLst/>
                <a:uLnTx/>
                <a:uFillTx/>
                <a:latin typeface="+mn-lt"/>
                <a:ea typeface="ＭＳ Ｐゴシック" pitchFamily="34" charset="-128"/>
                <a:cs typeface="ＭＳ Ｐゴシック"/>
              </a:endParaRPr>
            </a:p>
          </p:txBody>
        </p:sp>
        <p:sp>
          <p:nvSpPr>
            <p:cNvPr id="72" name="Rectangle 258"/>
            <p:cNvSpPr>
              <a:spLocks noChangeArrowheads="1"/>
            </p:cNvSpPr>
            <p:nvPr/>
          </p:nvSpPr>
          <p:spPr bwMode="auto">
            <a:xfrm>
              <a:off x="2858679" y="5372744"/>
              <a:ext cx="685916" cy="277119"/>
            </a:xfrm>
            <a:prstGeom prst="rect">
              <a:avLst/>
            </a:prstGeom>
            <a:solidFill>
              <a:srgbClr val="BDDEF3"/>
            </a:solidFill>
            <a:ln w="12700" algn="ctr">
              <a:solidFill>
                <a:srgbClr val="4B91CD"/>
              </a:solidFill>
              <a:miter lim="800000"/>
              <a:headEnd/>
              <a:tailEnd/>
            </a:ln>
            <a:effectLst/>
          </p:spPr>
          <p:txBody>
            <a:bodyPr lIns="36000" tIns="18000" rIns="36000" bIns="18000" anchor="ctr" anchorCtr="1"/>
            <a:lstStyle/>
            <a:p>
              <a:pPr algn="ctr">
                <a:lnSpc>
                  <a:spcPct val="90000"/>
                </a:lnSpc>
                <a:spcBef>
                  <a:spcPct val="25000"/>
                </a:spcBef>
              </a:pPr>
              <a:r>
                <a:rPr lang="en-US" sz="700" kern="0" dirty="0">
                  <a:solidFill>
                    <a:srgbClr val="103184"/>
                  </a:solidFill>
                  <a:latin typeface="+mn-lt"/>
                  <a:ea typeface="ＭＳ Ｐゴシック" pitchFamily="34" charset="-128"/>
                  <a:cs typeface="ＭＳ Ｐゴシック"/>
                </a:rPr>
                <a:t>Meta Data Management</a:t>
              </a:r>
            </a:p>
          </p:txBody>
        </p:sp>
        <p:sp>
          <p:nvSpPr>
            <p:cNvPr id="73" name="Rectangle 258"/>
            <p:cNvSpPr>
              <a:spLocks noChangeArrowheads="1"/>
            </p:cNvSpPr>
            <p:nvPr/>
          </p:nvSpPr>
          <p:spPr bwMode="auto">
            <a:xfrm>
              <a:off x="3728734" y="5372744"/>
              <a:ext cx="685916" cy="277119"/>
            </a:xfrm>
            <a:prstGeom prst="rect">
              <a:avLst/>
            </a:prstGeom>
            <a:solidFill>
              <a:schemeClr val="tx1"/>
            </a:solidFill>
            <a:ln w="12700" algn="ctr">
              <a:solidFill>
                <a:srgbClr val="4B91CD"/>
              </a:solidFill>
              <a:miter lim="800000"/>
              <a:headEnd/>
              <a:tailEnd/>
            </a:ln>
            <a:effectLst/>
          </p:spPr>
          <p:txBody>
            <a:bodyPr lIns="36000" tIns="18000" rIns="36000" bIns="18000" anchor="ctr" anchorCtr="1"/>
            <a:lstStyle/>
            <a:p>
              <a:pPr algn="ctr" fontAlgn="auto">
                <a:lnSpc>
                  <a:spcPct val="90000"/>
                </a:lnSpc>
                <a:spcBef>
                  <a:spcPct val="25000"/>
                </a:spcBef>
                <a:spcAft>
                  <a:spcPts val="0"/>
                </a:spcAft>
              </a:pPr>
              <a:r>
                <a:rPr lang="en-US" sz="700" b="0" kern="0" dirty="0">
                  <a:solidFill>
                    <a:schemeClr val="bg1"/>
                  </a:solidFill>
                  <a:latin typeface="+mn-lt"/>
                  <a:cs typeface="ＭＳ Ｐゴシック"/>
                </a:rPr>
                <a:t>Master Data Management</a:t>
              </a:r>
            </a:p>
          </p:txBody>
        </p:sp>
        <p:sp>
          <p:nvSpPr>
            <p:cNvPr id="74" name="Rectangle 258"/>
            <p:cNvSpPr>
              <a:spLocks noChangeArrowheads="1"/>
            </p:cNvSpPr>
            <p:nvPr/>
          </p:nvSpPr>
          <p:spPr bwMode="auto">
            <a:xfrm>
              <a:off x="4598790" y="5372744"/>
              <a:ext cx="685916" cy="277119"/>
            </a:xfrm>
            <a:prstGeom prst="rect">
              <a:avLst/>
            </a:prstGeom>
            <a:solidFill>
              <a:srgbClr val="BDDEF3"/>
            </a:solidFill>
            <a:ln w="12700" algn="ctr">
              <a:solidFill>
                <a:srgbClr val="4B91CD"/>
              </a:solidFill>
              <a:miter lim="800000"/>
              <a:headEnd/>
              <a:tailEnd/>
            </a:ln>
            <a:effectLst/>
          </p:spPr>
          <p:txBody>
            <a:bodyPr lIns="36000" tIns="18000" rIns="36000" bIns="18000" anchor="ctr" anchorCtr="1"/>
            <a:lstStyle/>
            <a:p>
              <a:pPr algn="ctr">
                <a:lnSpc>
                  <a:spcPct val="90000"/>
                </a:lnSpc>
                <a:spcBef>
                  <a:spcPct val="25000"/>
                </a:spcBef>
              </a:pPr>
              <a:r>
                <a:rPr lang="en-US" sz="700" kern="0" dirty="0" smtClean="0">
                  <a:solidFill>
                    <a:srgbClr val="103184"/>
                  </a:solidFill>
                  <a:latin typeface="+mn-lt"/>
                  <a:ea typeface="ＭＳ Ｐゴシック" pitchFamily="34" charset="-128"/>
                  <a:cs typeface="ＭＳ Ｐゴシック"/>
                </a:rPr>
                <a:t>Real-Time &amp; </a:t>
              </a:r>
              <a:r>
                <a:rPr lang="en-US" sz="700" kern="0" dirty="0" err="1" smtClean="0">
                  <a:solidFill>
                    <a:srgbClr val="103184"/>
                  </a:solidFill>
                  <a:latin typeface="+mn-lt"/>
                  <a:ea typeface="ＭＳ Ｐゴシック" pitchFamily="34" charset="-128"/>
                  <a:cs typeface="ＭＳ Ｐゴシック"/>
                </a:rPr>
                <a:t>BigData</a:t>
              </a:r>
              <a:r>
                <a:rPr lang="en-US" sz="700" kern="0" dirty="0" smtClean="0">
                  <a:solidFill>
                    <a:srgbClr val="103184"/>
                  </a:solidFill>
                  <a:latin typeface="+mn-lt"/>
                  <a:ea typeface="ＭＳ Ｐゴシック" pitchFamily="34" charset="-128"/>
                  <a:cs typeface="ＭＳ Ｐゴシック"/>
                </a:rPr>
                <a:t> Analytics</a:t>
              </a:r>
              <a:endParaRPr lang="en-US" sz="700" kern="0" dirty="0">
                <a:solidFill>
                  <a:srgbClr val="103184"/>
                </a:solidFill>
                <a:latin typeface="+mn-lt"/>
                <a:ea typeface="ＭＳ Ｐゴシック" pitchFamily="34" charset="-128"/>
                <a:cs typeface="ＭＳ Ｐゴシック"/>
              </a:endParaRPr>
            </a:p>
          </p:txBody>
        </p:sp>
        <p:sp>
          <p:nvSpPr>
            <p:cNvPr id="75" name="Rectangle 258"/>
            <p:cNvSpPr>
              <a:spLocks noChangeArrowheads="1"/>
            </p:cNvSpPr>
            <p:nvPr/>
          </p:nvSpPr>
          <p:spPr bwMode="auto">
            <a:xfrm>
              <a:off x="5468846" y="5372744"/>
              <a:ext cx="685916" cy="277119"/>
            </a:xfrm>
            <a:prstGeom prst="rect">
              <a:avLst/>
            </a:prstGeom>
            <a:solidFill>
              <a:srgbClr val="BDDEF3"/>
            </a:solidFill>
            <a:ln w="12700" algn="ctr">
              <a:solidFill>
                <a:srgbClr val="4B91CD"/>
              </a:solidFill>
              <a:miter lim="800000"/>
              <a:headEnd/>
              <a:tailEnd/>
            </a:ln>
            <a:effectLst/>
          </p:spPr>
          <p:txBody>
            <a:bodyPr lIns="36000" tIns="18000" rIns="36000" bIns="18000" anchor="ctr" anchorCtr="1"/>
            <a:lstStyle/>
            <a:p>
              <a:pPr algn="ctr">
                <a:lnSpc>
                  <a:spcPct val="90000"/>
                </a:lnSpc>
                <a:spcBef>
                  <a:spcPct val="25000"/>
                </a:spcBef>
              </a:pPr>
              <a:r>
                <a:rPr lang="en-US" sz="700" kern="0" dirty="0" smtClean="0">
                  <a:solidFill>
                    <a:srgbClr val="103184"/>
                  </a:solidFill>
                  <a:latin typeface="+mn-lt"/>
                  <a:ea typeface="ＭＳ Ｐゴシック" pitchFamily="34" charset="-128"/>
                  <a:cs typeface="ＭＳ Ｐゴシック"/>
                </a:rPr>
                <a:t>Business Object services</a:t>
              </a:r>
              <a:endParaRPr lang="en-US" sz="700" kern="0" dirty="0">
                <a:solidFill>
                  <a:srgbClr val="103184"/>
                </a:solidFill>
                <a:latin typeface="+mn-lt"/>
                <a:ea typeface="ＭＳ Ｐゴシック" pitchFamily="34" charset="-128"/>
                <a:cs typeface="ＭＳ Ｐゴシック"/>
              </a:endParaRPr>
            </a:p>
          </p:txBody>
        </p:sp>
        <p:sp>
          <p:nvSpPr>
            <p:cNvPr id="76" name="Rectangle 258"/>
            <p:cNvSpPr>
              <a:spLocks noChangeArrowheads="1"/>
            </p:cNvSpPr>
            <p:nvPr/>
          </p:nvSpPr>
          <p:spPr bwMode="auto">
            <a:xfrm>
              <a:off x="6338904" y="5372744"/>
              <a:ext cx="685916" cy="277119"/>
            </a:xfrm>
            <a:prstGeom prst="rect">
              <a:avLst/>
            </a:prstGeom>
            <a:solidFill>
              <a:srgbClr val="BDDEF3"/>
            </a:solidFill>
            <a:ln w="12700" algn="ctr">
              <a:solidFill>
                <a:srgbClr val="4B91CD"/>
              </a:solidFill>
              <a:miter lim="800000"/>
              <a:headEnd/>
              <a:tailEnd/>
            </a:ln>
            <a:effectLst/>
          </p:spPr>
          <p:txBody>
            <a:bodyPr lIns="36000" tIns="18000" rIns="36000" bIns="18000" anchor="ctr" anchorCtr="1"/>
            <a:lstStyle/>
            <a:p>
              <a:pPr algn="ctr">
                <a:lnSpc>
                  <a:spcPct val="90000"/>
                </a:lnSpc>
                <a:spcBef>
                  <a:spcPct val="25000"/>
                </a:spcBef>
              </a:pPr>
              <a:r>
                <a:rPr lang="en-US" sz="700" kern="0" dirty="0" smtClean="0">
                  <a:solidFill>
                    <a:srgbClr val="103184"/>
                  </a:solidFill>
                  <a:latin typeface="+mn-lt"/>
                  <a:ea typeface="ＭＳ Ｐゴシック" pitchFamily="34" charset="-128"/>
                  <a:cs typeface="ＭＳ Ｐゴシック"/>
                </a:rPr>
                <a:t>Search services</a:t>
              </a:r>
              <a:endParaRPr lang="en-US" sz="700" kern="0" dirty="0">
                <a:solidFill>
                  <a:srgbClr val="103184"/>
                </a:solidFill>
                <a:latin typeface="+mn-lt"/>
                <a:ea typeface="ＭＳ Ｐゴシック" pitchFamily="34" charset="-128"/>
                <a:cs typeface="ＭＳ Ｐゴシック"/>
              </a:endParaRPr>
            </a:p>
          </p:txBody>
        </p:sp>
      </p:grpSp>
      <p:grpSp>
        <p:nvGrpSpPr>
          <p:cNvPr id="160" name="Groupe 46"/>
          <p:cNvGrpSpPr/>
          <p:nvPr>
            <p:custDataLst>
              <p:tags r:id="rId1"/>
            </p:custDataLst>
          </p:nvPr>
        </p:nvGrpSpPr>
        <p:grpSpPr>
          <a:xfrm>
            <a:off x="3800571" y="5829984"/>
            <a:ext cx="311150" cy="533400"/>
            <a:chOff x="888684" y="6407608"/>
            <a:chExt cx="311150" cy="533400"/>
          </a:xfrm>
        </p:grpSpPr>
        <p:sp>
          <p:nvSpPr>
            <p:cNvPr id="161" name="Rectangle 39"/>
            <p:cNvSpPr>
              <a:spLocks noChangeArrowheads="1"/>
            </p:cNvSpPr>
            <p:nvPr/>
          </p:nvSpPr>
          <p:spPr bwMode="gray">
            <a:xfrm>
              <a:off x="888684" y="6549425"/>
              <a:ext cx="311150" cy="107950"/>
            </a:xfrm>
            <a:prstGeom prst="rect">
              <a:avLst/>
            </a:prstGeom>
            <a:solidFill>
              <a:srgbClr val="008000"/>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486000" rIns="18000" anchor="ctr"/>
            <a:lstStyle/>
            <a:p>
              <a:pPr>
                <a:lnSpc>
                  <a:spcPct val="85000"/>
                </a:lnSpc>
                <a:buClr>
                  <a:srgbClr val="FF3300"/>
                </a:buClr>
                <a:buFont typeface="Wingdings" pitchFamily="2" charset="2"/>
                <a:buNone/>
              </a:pPr>
              <a:r>
                <a:rPr lang="en-US" sz="800" b="0" dirty="0">
                  <a:solidFill>
                    <a:schemeClr val="tx1"/>
                  </a:solidFill>
                  <a:latin typeface="+mn-lt"/>
                </a:rPr>
                <a:t>New instance of existing </a:t>
              </a:r>
              <a:r>
                <a:rPr lang="en-US" altLang="ko-KR" sz="800" b="0" dirty="0">
                  <a:solidFill>
                    <a:schemeClr val="tx1"/>
                  </a:solidFill>
                  <a:latin typeface="+mn-lt"/>
                </a:rPr>
                <a:t>service </a:t>
              </a:r>
              <a:r>
                <a:rPr lang="en-US" sz="800" b="0" dirty="0" smtClean="0">
                  <a:solidFill>
                    <a:schemeClr val="tx1"/>
                  </a:solidFill>
                  <a:latin typeface="+mn-lt"/>
                </a:rPr>
                <a:t>provided </a:t>
              </a:r>
              <a:r>
                <a:rPr lang="en-US" sz="800" b="0" dirty="0">
                  <a:solidFill>
                    <a:schemeClr val="tx1"/>
                  </a:solidFill>
                  <a:latin typeface="+mn-lt"/>
                </a:rPr>
                <a:t>by AXA</a:t>
              </a:r>
            </a:p>
          </p:txBody>
        </p:sp>
        <p:sp>
          <p:nvSpPr>
            <p:cNvPr id="162" name="Rectangle 42"/>
            <p:cNvSpPr>
              <a:spLocks noChangeArrowheads="1"/>
            </p:cNvSpPr>
            <p:nvPr/>
          </p:nvSpPr>
          <p:spPr bwMode="gray">
            <a:xfrm>
              <a:off x="888684" y="6691242"/>
              <a:ext cx="311150" cy="107950"/>
            </a:xfrm>
            <a:prstGeom prst="rect">
              <a:avLst/>
            </a:prstGeom>
            <a:solidFill>
              <a:srgbClr val="99CC00"/>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486000" rIns="18000" anchor="ctr"/>
            <a:lstStyle/>
            <a:p>
              <a:pPr>
                <a:lnSpc>
                  <a:spcPct val="85000"/>
                </a:lnSpc>
                <a:buClr>
                  <a:srgbClr val="FF3300"/>
                </a:buClr>
                <a:buFont typeface="Wingdings" pitchFamily="2" charset="2"/>
                <a:buNone/>
              </a:pPr>
              <a:r>
                <a:rPr lang="en-US" sz="800" b="0" dirty="0">
                  <a:solidFill>
                    <a:schemeClr val="tx1"/>
                  </a:solidFill>
                  <a:latin typeface="+mn-lt"/>
                </a:rPr>
                <a:t>New instance of new </a:t>
              </a:r>
              <a:r>
                <a:rPr lang="en-US" altLang="ko-KR" sz="800" b="0" dirty="0">
                  <a:solidFill>
                    <a:schemeClr val="tx1"/>
                  </a:solidFill>
                  <a:latin typeface="+mn-lt"/>
                </a:rPr>
                <a:t>service </a:t>
              </a:r>
              <a:r>
                <a:rPr lang="en-US" sz="800" b="0" dirty="0" smtClean="0">
                  <a:solidFill>
                    <a:schemeClr val="tx1"/>
                  </a:solidFill>
                  <a:latin typeface="+mn-lt"/>
                </a:rPr>
                <a:t>provided </a:t>
              </a:r>
              <a:r>
                <a:rPr lang="en-US" sz="800" b="0" dirty="0">
                  <a:solidFill>
                    <a:schemeClr val="tx1"/>
                  </a:solidFill>
                  <a:latin typeface="+mn-lt"/>
                </a:rPr>
                <a:t>by AXA</a:t>
              </a:r>
            </a:p>
          </p:txBody>
        </p:sp>
        <p:sp>
          <p:nvSpPr>
            <p:cNvPr id="163" name="Rectangle 43"/>
            <p:cNvSpPr>
              <a:spLocks noChangeArrowheads="1"/>
            </p:cNvSpPr>
            <p:nvPr/>
          </p:nvSpPr>
          <p:spPr bwMode="gray">
            <a:xfrm>
              <a:off x="888684" y="6833058"/>
              <a:ext cx="311150" cy="107950"/>
            </a:xfrm>
            <a:prstGeom prst="rect">
              <a:avLst/>
            </a:pr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486000" rIns="18000" anchor="ctr"/>
            <a:lstStyle/>
            <a:p>
              <a:pPr>
                <a:lnSpc>
                  <a:spcPct val="85000"/>
                </a:lnSpc>
                <a:buClr>
                  <a:srgbClr val="FF3300"/>
                </a:buClr>
                <a:buFont typeface="Wingdings" pitchFamily="2" charset="2"/>
                <a:buNone/>
              </a:pPr>
              <a:r>
                <a:rPr lang="en-US" sz="800" b="0" dirty="0">
                  <a:solidFill>
                    <a:schemeClr val="tx1"/>
                  </a:solidFill>
                  <a:latin typeface="+mn-lt"/>
                </a:rPr>
                <a:t>Provider external to AXA</a:t>
              </a:r>
            </a:p>
          </p:txBody>
        </p:sp>
        <p:sp>
          <p:nvSpPr>
            <p:cNvPr id="164" name="Rectangle 39"/>
            <p:cNvSpPr>
              <a:spLocks noChangeArrowheads="1"/>
            </p:cNvSpPr>
            <p:nvPr/>
          </p:nvSpPr>
          <p:spPr bwMode="gray">
            <a:xfrm>
              <a:off x="888684" y="6407608"/>
              <a:ext cx="311150" cy="107950"/>
            </a:xfrm>
            <a:prstGeom prst="rect">
              <a:avLst/>
            </a:prstGeom>
            <a:solidFill>
              <a:srgbClr val="000000"/>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486000" rIns="18000" anchor="ctr"/>
            <a:lstStyle/>
            <a:p>
              <a:pPr>
                <a:lnSpc>
                  <a:spcPct val="85000"/>
                </a:lnSpc>
                <a:buClr>
                  <a:srgbClr val="FF3300"/>
                </a:buClr>
                <a:buFont typeface="Wingdings" pitchFamily="2" charset="2"/>
                <a:buNone/>
              </a:pPr>
              <a:r>
                <a:rPr lang="en-US" sz="800" b="0" dirty="0">
                  <a:solidFill>
                    <a:schemeClr val="tx1"/>
                  </a:solidFill>
                  <a:latin typeface="+mn-lt"/>
                </a:rPr>
                <a:t>Reuse shared </a:t>
              </a:r>
              <a:r>
                <a:rPr lang="en-US" sz="800" b="0" dirty="0" smtClean="0">
                  <a:solidFill>
                    <a:schemeClr val="tx1"/>
                  </a:solidFill>
                  <a:latin typeface="+mn-lt"/>
                </a:rPr>
                <a:t>service provided </a:t>
              </a:r>
              <a:r>
                <a:rPr lang="en-US" sz="800" b="0" dirty="0">
                  <a:solidFill>
                    <a:schemeClr val="tx1"/>
                  </a:solidFill>
                  <a:latin typeface="+mn-lt"/>
                </a:rPr>
                <a:t>by AXA </a:t>
              </a:r>
            </a:p>
          </p:txBody>
        </p:sp>
      </p:grpSp>
    </p:spTree>
    <p:extLst>
      <p:ext uri="{BB962C8B-B14F-4D97-AF65-F5344CB8AC3E}">
        <p14:creationId xmlns:p14="http://schemas.microsoft.com/office/powerpoint/2010/main" val="13350032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smtClean="0"/>
              <a:t>Integration </a:t>
            </a:r>
            <a:r>
              <a:rPr lang="en-US" altLang="ko-KR" dirty="0"/>
              <a:t>Vertical</a:t>
            </a:r>
            <a:endParaRPr lang="ko-KR" altLang="en-US" dirty="0"/>
          </a:p>
        </p:txBody>
      </p:sp>
      <p:sp>
        <p:nvSpPr>
          <p:cNvPr id="17" name="Text Placeholder 16"/>
          <p:cNvSpPr>
            <a:spLocks noGrp="1"/>
          </p:cNvSpPr>
          <p:nvPr>
            <p:ph type="body" sz="quarter" idx="13"/>
          </p:nvPr>
        </p:nvSpPr>
        <p:spPr>
          <a:solidFill>
            <a:schemeClr val="bg1">
              <a:lumMod val="95000"/>
            </a:schemeClr>
          </a:solidFill>
          <a:ln>
            <a:noFill/>
          </a:ln>
          <a:effectLst>
            <a:outerShdw blurRad="50800" dist="38100" dir="2700000" algn="tl" rotWithShape="0">
              <a:prstClr val="black">
                <a:alpha val="40000"/>
              </a:prstClr>
            </a:outerShdw>
          </a:effectLst>
        </p:spPr>
        <p:txBody>
          <a:bodyPr vert="horz" lIns="72000" tIns="46800" rIns="72000" bIns="46800" rtlCol="0" anchor="t">
            <a:spAutoFit/>
          </a:bodyPr>
          <a:lstStyle/>
          <a:p>
            <a:pPr marL="0" indent="0">
              <a:buNone/>
            </a:pPr>
            <a:r>
              <a:rPr lang="en-US" altLang="ko-KR" dirty="0"/>
              <a:t>High Level Integration Map of </a:t>
            </a:r>
            <a:r>
              <a:rPr lang="en-US" altLang="ko-KR" dirty="0" smtClean="0"/>
              <a:t>FINEOS</a:t>
            </a:r>
            <a:endParaRPr lang="en-US" altLang="ko-KR" dirty="0"/>
          </a:p>
        </p:txBody>
      </p:sp>
      <p:sp>
        <p:nvSpPr>
          <p:cNvPr id="3" name="Slide Number Placeholder 2"/>
          <p:cNvSpPr>
            <a:spLocks noGrp="1"/>
          </p:cNvSpPr>
          <p:nvPr>
            <p:ph type="sldNum" sz="quarter" idx="4"/>
          </p:nvPr>
        </p:nvSpPr>
        <p:spPr/>
        <p:txBody>
          <a:bodyPr/>
          <a:lstStyle/>
          <a:p>
            <a:fld id="{3801209A-EBCB-4229-9A21-B7869465F47A}" type="slidenum">
              <a:rPr lang="en-US" altLang="ko-KR" smtClean="0">
                <a:latin typeface="+mj-lt"/>
              </a:rPr>
              <a:pPr/>
              <a:t>69</a:t>
            </a:fld>
            <a:r>
              <a:rPr lang="en-US" altLang="ko-KR" smtClean="0">
                <a:latin typeface="+mj-lt"/>
              </a:rPr>
              <a:t> </a:t>
            </a:r>
            <a:endParaRPr lang="ko-KR" altLang="en-US" dirty="0">
              <a:latin typeface="+mj-lt"/>
            </a:endParaRPr>
          </a:p>
        </p:txBody>
      </p:sp>
      <p:sp>
        <p:nvSpPr>
          <p:cNvPr id="81" name="Rectangle 80"/>
          <p:cNvSpPr/>
          <p:nvPr/>
        </p:nvSpPr>
        <p:spPr>
          <a:xfrm>
            <a:off x="776999" y="1269434"/>
            <a:ext cx="972000" cy="5119125"/>
          </a:xfrm>
          <a:prstGeom prst="rect">
            <a:avLst/>
          </a:prstGeom>
          <a:solidFill>
            <a:schemeClr val="bg1"/>
          </a:solidFill>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altLang="ko-KR" dirty="0" smtClean="0">
                <a:solidFill>
                  <a:schemeClr val="tx1"/>
                </a:solidFill>
              </a:rPr>
              <a:t>Security</a:t>
            </a:r>
            <a:endParaRPr lang="ko-KR" altLang="en-US" dirty="0">
              <a:solidFill>
                <a:schemeClr val="tx1"/>
              </a:solidFill>
            </a:endParaRPr>
          </a:p>
        </p:txBody>
      </p:sp>
      <p:sp>
        <p:nvSpPr>
          <p:cNvPr id="83" name="Rectangle 20"/>
          <p:cNvSpPr/>
          <p:nvPr/>
        </p:nvSpPr>
        <p:spPr>
          <a:xfrm>
            <a:off x="848999" y="4997511"/>
            <a:ext cx="828000" cy="468000"/>
          </a:xfrm>
          <a:prstGeom prst="rect">
            <a:avLst/>
          </a:prstGeom>
          <a:solidFill>
            <a:schemeClr val="accent1">
              <a:lumMod val="40000"/>
              <a:lumOff val="60000"/>
            </a:schemeClr>
          </a:solidFill>
          <a:ln w="9525">
            <a:solidFill>
              <a:schemeClr val="bg1"/>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altLang="ko-KR" b="0" dirty="0">
                <a:solidFill>
                  <a:schemeClr val="tx1"/>
                </a:solidFill>
              </a:rPr>
              <a:t>Employee Directory</a:t>
            </a:r>
          </a:p>
          <a:p>
            <a:pPr algn="ctr"/>
            <a:r>
              <a:rPr lang="en-US" altLang="ko-KR" b="0" dirty="0">
                <a:solidFill>
                  <a:schemeClr val="tx1"/>
                </a:solidFill>
              </a:rPr>
              <a:t>(GIR)</a:t>
            </a:r>
          </a:p>
        </p:txBody>
      </p:sp>
      <p:sp>
        <p:nvSpPr>
          <p:cNvPr id="86" name="Rectangle 20"/>
          <p:cNvSpPr/>
          <p:nvPr/>
        </p:nvSpPr>
        <p:spPr>
          <a:xfrm>
            <a:off x="848999" y="1710727"/>
            <a:ext cx="828000" cy="468000"/>
          </a:xfrm>
          <a:prstGeom prst="rect">
            <a:avLst/>
          </a:prstGeom>
          <a:solidFill>
            <a:schemeClr val="accent1">
              <a:lumMod val="40000"/>
              <a:lumOff val="60000"/>
            </a:schemeClr>
          </a:solidFill>
          <a:ln w="9525">
            <a:solidFill>
              <a:schemeClr val="bg1"/>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altLang="ko-KR" b="0" dirty="0" err="1" smtClean="0">
                <a:solidFill>
                  <a:schemeClr val="tx1"/>
                </a:solidFill>
              </a:rPr>
              <a:t>Authoization</a:t>
            </a:r>
            <a:endParaRPr lang="en-US" altLang="ko-KR" b="0" dirty="0" smtClean="0">
              <a:solidFill>
                <a:schemeClr val="tx1"/>
              </a:solidFill>
            </a:endParaRPr>
          </a:p>
          <a:p>
            <a:pPr algn="ctr"/>
            <a:r>
              <a:rPr lang="en-US" altLang="ko-KR" b="0" dirty="0" smtClean="0">
                <a:solidFill>
                  <a:schemeClr val="tx1"/>
                </a:solidFill>
              </a:rPr>
              <a:t>(SiteMinder)</a:t>
            </a:r>
            <a:endParaRPr lang="en-US" altLang="ko-KR" b="0" dirty="0">
              <a:solidFill>
                <a:schemeClr val="tx1"/>
              </a:solidFill>
            </a:endParaRPr>
          </a:p>
        </p:txBody>
      </p:sp>
      <p:sp>
        <p:nvSpPr>
          <p:cNvPr id="89" name="Rectangle 20"/>
          <p:cNvSpPr/>
          <p:nvPr/>
        </p:nvSpPr>
        <p:spPr>
          <a:xfrm>
            <a:off x="848999" y="4175815"/>
            <a:ext cx="828000" cy="468000"/>
          </a:xfrm>
          <a:prstGeom prst="rect">
            <a:avLst/>
          </a:prstGeom>
          <a:solidFill>
            <a:schemeClr val="accent1">
              <a:lumMod val="40000"/>
              <a:lumOff val="60000"/>
            </a:schemeClr>
          </a:solidFill>
          <a:ln w="9525">
            <a:solidFill>
              <a:schemeClr val="bg1"/>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altLang="ko-KR" b="0" dirty="0">
                <a:solidFill>
                  <a:schemeClr val="tx1"/>
                </a:solidFill>
              </a:rPr>
              <a:t>ESG</a:t>
            </a:r>
          </a:p>
          <a:p>
            <a:pPr algn="ctr"/>
            <a:r>
              <a:rPr lang="en-US" altLang="ko-KR" b="0" dirty="0">
                <a:solidFill>
                  <a:schemeClr val="tx1"/>
                </a:solidFill>
              </a:rPr>
              <a:t>(CA Layer 7)</a:t>
            </a:r>
          </a:p>
        </p:txBody>
      </p:sp>
      <p:sp>
        <p:nvSpPr>
          <p:cNvPr id="92" name="Rectangle 20"/>
          <p:cNvSpPr/>
          <p:nvPr/>
        </p:nvSpPr>
        <p:spPr>
          <a:xfrm>
            <a:off x="848999" y="3354119"/>
            <a:ext cx="828000" cy="468000"/>
          </a:xfrm>
          <a:prstGeom prst="rect">
            <a:avLst/>
          </a:prstGeom>
          <a:solidFill>
            <a:schemeClr val="accent1">
              <a:lumMod val="40000"/>
              <a:lumOff val="60000"/>
            </a:schemeClr>
          </a:solidFill>
          <a:ln w="9525">
            <a:solidFill>
              <a:schemeClr val="bg1"/>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altLang="ko-KR" b="0" dirty="0">
                <a:solidFill>
                  <a:schemeClr val="tx1"/>
                </a:solidFill>
              </a:rPr>
              <a:t>WAF</a:t>
            </a:r>
          </a:p>
          <a:p>
            <a:pPr algn="ctr"/>
            <a:r>
              <a:rPr lang="en-US" altLang="ko-KR" b="0" dirty="0">
                <a:solidFill>
                  <a:schemeClr val="tx1"/>
                </a:solidFill>
              </a:rPr>
              <a:t>(F5)</a:t>
            </a:r>
          </a:p>
        </p:txBody>
      </p:sp>
      <p:sp>
        <p:nvSpPr>
          <p:cNvPr id="101" name="Rectangle 20"/>
          <p:cNvSpPr/>
          <p:nvPr/>
        </p:nvSpPr>
        <p:spPr>
          <a:xfrm>
            <a:off x="848999" y="5819206"/>
            <a:ext cx="828000" cy="468000"/>
          </a:xfrm>
          <a:prstGeom prst="rect">
            <a:avLst/>
          </a:prstGeom>
          <a:solidFill>
            <a:schemeClr val="accent1">
              <a:lumMod val="40000"/>
              <a:lumOff val="60000"/>
            </a:schemeClr>
          </a:solidFill>
          <a:ln w="9525">
            <a:solidFill>
              <a:schemeClr val="bg1"/>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altLang="ko-KR" b="0" dirty="0">
                <a:solidFill>
                  <a:schemeClr val="tx1"/>
                </a:solidFill>
              </a:rPr>
              <a:t>User Mgmt.</a:t>
            </a:r>
          </a:p>
          <a:p>
            <a:pPr algn="ctr"/>
            <a:r>
              <a:rPr lang="en-US" altLang="ko-KR" b="0" dirty="0">
                <a:solidFill>
                  <a:schemeClr val="tx1"/>
                </a:solidFill>
              </a:rPr>
              <a:t>(Pass AXA)</a:t>
            </a:r>
          </a:p>
        </p:txBody>
      </p:sp>
      <p:sp>
        <p:nvSpPr>
          <p:cNvPr id="109" name="Rectangle 108"/>
          <p:cNvSpPr/>
          <p:nvPr/>
        </p:nvSpPr>
        <p:spPr>
          <a:xfrm>
            <a:off x="7105650" y="5448300"/>
            <a:ext cx="2017602" cy="941280"/>
          </a:xfrm>
          <a:prstGeom prst="rect">
            <a:avLst/>
          </a:prstGeom>
          <a:noFill/>
          <a:effectLst/>
        </p:spPr>
        <p:style>
          <a:lnRef idx="1">
            <a:schemeClr val="accent1"/>
          </a:lnRef>
          <a:fillRef idx="3">
            <a:schemeClr val="accent1"/>
          </a:fillRef>
          <a:effectRef idx="2">
            <a:schemeClr val="accent1"/>
          </a:effectRef>
          <a:fontRef idx="minor">
            <a:schemeClr val="lt1"/>
          </a:fontRef>
        </p:style>
        <p:txBody>
          <a:bodyPr lIns="36000" tIns="18000" rIns="36000" bIns="18000" rtlCol="0" anchor="t"/>
          <a:lstStyle/>
          <a:p>
            <a:r>
              <a:rPr lang="en-US" altLang="ko-KR" u="sng">
                <a:solidFill>
                  <a:schemeClr val="tx1"/>
                </a:solidFill>
              </a:rPr>
              <a:t>Legend</a:t>
            </a:r>
            <a:endParaRPr lang="en-US" altLang="ko-KR" u="sng" dirty="0">
              <a:solidFill>
                <a:schemeClr val="tx1"/>
              </a:solidFill>
            </a:endParaRPr>
          </a:p>
        </p:txBody>
      </p:sp>
      <p:grpSp>
        <p:nvGrpSpPr>
          <p:cNvPr id="111" name="Group 110"/>
          <p:cNvGrpSpPr/>
          <p:nvPr/>
        </p:nvGrpSpPr>
        <p:grpSpPr>
          <a:xfrm>
            <a:off x="7182124" y="5704937"/>
            <a:ext cx="1864655" cy="595712"/>
            <a:chOff x="9452735" y="5068436"/>
            <a:chExt cx="1864655" cy="595712"/>
          </a:xfrm>
        </p:grpSpPr>
        <p:grpSp>
          <p:nvGrpSpPr>
            <p:cNvPr id="112" name="Group 111"/>
            <p:cNvGrpSpPr/>
            <p:nvPr/>
          </p:nvGrpSpPr>
          <p:grpSpPr>
            <a:xfrm>
              <a:off x="10530482" y="5519538"/>
              <a:ext cx="786908" cy="144610"/>
              <a:chOff x="7779959" y="6128310"/>
              <a:chExt cx="873533" cy="144610"/>
            </a:xfrm>
          </p:grpSpPr>
          <p:sp>
            <p:nvSpPr>
              <p:cNvPr id="132" name="Rectangle 39"/>
              <p:cNvSpPr>
                <a:spLocks noChangeArrowheads="1"/>
              </p:cNvSpPr>
              <p:nvPr/>
            </p:nvSpPr>
            <p:spPr bwMode="gray">
              <a:xfrm>
                <a:off x="7779959" y="6128310"/>
                <a:ext cx="216000" cy="144610"/>
              </a:xfrm>
              <a:prstGeom prst="rect">
                <a:avLst/>
              </a:prstGeom>
              <a:pattFill prst="ltDnDiag">
                <a:fgClr>
                  <a:schemeClr val="accent3"/>
                </a:fgClr>
                <a:bgClr>
                  <a:schemeClr val="bg1"/>
                </a:bgClr>
              </a:pattFill>
              <a:ln>
                <a:solidFill>
                  <a:schemeClr val="bg1"/>
                </a:solidFill>
              </a:ln>
              <a:effectLst/>
              <a:ex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0" tIns="0" rIns="0" bIns="0" numCol="1" spcCol="0" rtlCol="0" fromWordArt="0" anchor="t" anchorCtr="0" forceAA="0" compatLnSpc="1">
                <a:prstTxWarp prst="textNoShape">
                  <a:avLst/>
                </a:prstTxWarp>
                <a:noAutofit/>
              </a:bodyPr>
              <a:lstStyle/>
              <a:p>
                <a:endParaRPr lang="en-US" b="0" dirty="0">
                  <a:solidFill>
                    <a:schemeClr val="tx1"/>
                  </a:solidFill>
                </a:endParaRPr>
              </a:p>
            </p:txBody>
          </p:sp>
          <p:sp>
            <p:nvSpPr>
              <p:cNvPr id="134" name="Rectangle 39"/>
              <p:cNvSpPr>
                <a:spLocks noChangeArrowheads="1"/>
              </p:cNvSpPr>
              <p:nvPr/>
            </p:nvSpPr>
            <p:spPr bwMode="gray">
              <a:xfrm>
                <a:off x="8048474" y="6141752"/>
                <a:ext cx="605018" cy="117725"/>
              </a:xfrm>
              <a:prstGeom prst="rect">
                <a:avLst/>
              </a:prstGeom>
              <a:solidFill>
                <a:schemeClr val="bg1"/>
              </a:solidFill>
              <a:ln>
                <a:noFill/>
              </a:ln>
              <a:effectLst/>
              <a:extLst/>
            </p:spPr>
            <p:style>
              <a:lnRef idx="1">
                <a:schemeClr val="accent1"/>
              </a:lnRef>
              <a:fillRef idx="3">
                <a:schemeClr val="accent1"/>
              </a:fillRef>
              <a:effectRef idx="2">
                <a:schemeClr val="accent1"/>
              </a:effectRef>
              <a:fontRef idx="minor">
                <a:schemeClr val="lt1"/>
              </a:fontRef>
            </p:style>
            <p:txBody>
              <a:bodyPr wrap="none" lIns="0" tIns="0" rIns="0" bIns="0" rtlCol="0" anchor="ctr">
                <a:spAutoFit/>
              </a:bodyPr>
              <a:lstStyle/>
              <a:p>
                <a:pPr>
                  <a:lnSpc>
                    <a:spcPct val="85000"/>
                  </a:lnSpc>
                  <a:buClr>
                    <a:srgbClr val="FF3300"/>
                  </a:buClr>
                  <a:buFont typeface="Wingdings" pitchFamily="2" charset="2"/>
                  <a:buNone/>
                </a:pPr>
                <a:r>
                  <a:rPr lang="en-US" altLang="ko-KR" b="0" dirty="0" smtClean="0">
                    <a:solidFill>
                      <a:schemeClr val="tx1"/>
                    </a:solidFill>
                  </a:rPr>
                  <a:t>Integration</a:t>
                </a:r>
                <a:endParaRPr lang="en-US" altLang="ko-KR" b="0" dirty="0">
                  <a:solidFill>
                    <a:schemeClr val="tx1"/>
                  </a:solidFill>
                </a:endParaRPr>
              </a:p>
            </p:txBody>
          </p:sp>
        </p:grpSp>
        <p:grpSp>
          <p:nvGrpSpPr>
            <p:cNvPr id="113" name="Group 112"/>
            <p:cNvGrpSpPr/>
            <p:nvPr/>
          </p:nvGrpSpPr>
          <p:grpSpPr>
            <a:xfrm>
              <a:off x="10530481" y="5068436"/>
              <a:ext cx="472718" cy="144610"/>
              <a:chOff x="7779959" y="5532814"/>
              <a:chExt cx="524756" cy="144610"/>
            </a:xfrm>
          </p:grpSpPr>
          <p:sp>
            <p:nvSpPr>
              <p:cNvPr id="129" name="Rectangle 43"/>
              <p:cNvSpPr>
                <a:spLocks noChangeArrowheads="1"/>
              </p:cNvSpPr>
              <p:nvPr/>
            </p:nvSpPr>
            <p:spPr bwMode="gray">
              <a:xfrm>
                <a:off x="7779959" y="5532814"/>
                <a:ext cx="216000" cy="144610"/>
              </a:xfrm>
              <a:prstGeom prst="rect">
                <a:avLst/>
              </a:prstGeom>
              <a:solidFill>
                <a:srgbClr val="BA9CC9"/>
              </a:solidFill>
              <a:ln w="9525" cap="flat" cmpd="sng" algn="ctr">
                <a:solidFill>
                  <a:schemeClr val="bg1"/>
                </a:solidFill>
                <a:prstDash val="solid"/>
                <a:round/>
                <a:headEnd type="none" w="med" len="med"/>
                <a:tailEnd type="none" w="med" len="med"/>
              </a:ln>
              <a:effectLst/>
              <a:extLst/>
            </p:spPr>
            <p:txBody>
              <a:bodyPr vert="horz" wrap="square" lIns="0" tIns="0" rIns="0" bIns="0" numCol="1" rtlCol="0" anchor="ctr" anchorCtr="0" compatLnSpc="1">
                <a:prstTxWarp prst="textNoShape">
                  <a:avLst/>
                </a:prstTxWarp>
              </a:bodyPr>
              <a:lstStyle/>
              <a:p>
                <a:pPr algn="ctr" defTabSz="912813" fontAlgn="auto">
                  <a:spcBef>
                    <a:spcPts val="0"/>
                  </a:spcBef>
                  <a:spcAft>
                    <a:spcPts val="0"/>
                  </a:spcAft>
                </a:pPr>
                <a:endParaRPr lang="en-US" sz="700" kern="0" dirty="0">
                  <a:solidFill>
                    <a:schemeClr val="tx1"/>
                  </a:solidFill>
                  <a:ea typeface="MS PGothic" pitchFamily="34" charset="-128"/>
                  <a:cs typeface="Arial" panose="020B0604020202020204" pitchFamily="34" charset="0"/>
                </a:endParaRPr>
              </a:p>
            </p:txBody>
          </p:sp>
          <p:sp>
            <p:nvSpPr>
              <p:cNvPr id="130" name="Rectangle 43"/>
              <p:cNvSpPr>
                <a:spLocks noChangeArrowheads="1"/>
              </p:cNvSpPr>
              <p:nvPr/>
            </p:nvSpPr>
            <p:spPr bwMode="gray">
              <a:xfrm>
                <a:off x="8048473" y="5535869"/>
                <a:ext cx="256242" cy="138499"/>
              </a:xfrm>
              <a:prstGeom prst="rect">
                <a:avLst/>
              </a:prstGeom>
              <a:solidFill>
                <a:schemeClr val="bg1"/>
              </a:solidFill>
              <a:ln>
                <a:noFill/>
                <a:tailEnd type="triangle"/>
              </a:ln>
              <a:effectLst/>
              <a:extLst/>
            </p:spPr>
            <p:style>
              <a:lnRef idx="1">
                <a:schemeClr val="accent1"/>
              </a:lnRef>
              <a:fillRef idx="3">
                <a:schemeClr val="accent1"/>
              </a:fillRef>
              <a:effectRef idx="2">
                <a:schemeClr val="accent1"/>
              </a:effectRef>
              <a:fontRef idx="minor">
                <a:schemeClr val="lt1"/>
              </a:fontRef>
            </p:style>
            <p:txBody>
              <a:bodyPr wrap="none" lIns="0" tIns="0" rIns="0" bIns="0" rtlCol="0" anchor="ctr">
                <a:spAutoFit/>
              </a:bodyPr>
              <a:lstStyle/>
              <a:p>
                <a:r>
                  <a:rPr lang="en-US" b="0" dirty="0" smtClean="0">
                    <a:solidFill>
                      <a:schemeClr val="tx1"/>
                    </a:solidFill>
                    <a:ea typeface="+mn-ea"/>
                  </a:rPr>
                  <a:t>New</a:t>
                </a:r>
                <a:endParaRPr lang="en-US" b="0" dirty="0">
                  <a:solidFill>
                    <a:schemeClr val="tx1"/>
                  </a:solidFill>
                  <a:ea typeface="+mn-ea"/>
                </a:endParaRPr>
              </a:p>
            </p:txBody>
          </p:sp>
        </p:grpSp>
        <p:grpSp>
          <p:nvGrpSpPr>
            <p:cNvPr id="114" name="Group 113"/>
            <p:cNvGrpSpPr/>
            <p:nvPr/>
          </p:nvGrpSpPr>
          <p:grpSpPr>
            <a:xfrm>
              <a:off x="10530481" y="5292188"/>
              <a:ext cx="645843" cy="144610"/>
              <a:chOff x="7779959" y="5830562"/>
              <a:chExt cx="716939" cy="144610"/>
            </a:xfrm>
          </p:grpSpPr>
          <p:sp>
            <p:nvSpPr>
              <p:cNvPr id="126" name="Rectangle 39"/>
              <p:cNvSpPr>
                <a:spLocks noChangeArrowheads="1"/>
              </p:cNvSpPr>
              <p:nvPr/>
            </p:nvSpPr>
            <p:spPr bwMode="gray">
              <a:xfrm>
                <a:off x="7779959" y="5830562"/>
                <a:ext cx="216000" cy="144610"/>
              </a:xfrm>
              <a:prstGeom prst="rect">
                <a:avLst/>
              </a:prstGeom>
              <a:solidFill>
                <a:schemeClr val="accent1">
                  <a:lumMod val="40000"/>
                  <a:lumOff val="60000"/>
                </a:schemeClr>
              </a:solidFill>
              <a:ln w="9525">
                <a:solidFill>
                  <a:schemeClr val="bg1"/>
                </a:solidFill>
              </a:ln>
              <a:effectLst/>
              <a:ex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sz="800" b="0" dirty="0">
                  <a:solidFill>
                    <a:schemeClr val="tx2"/>
                  </a:solidFill>
                </a:endParaRPr>
              </a:p>
            </p:txBody>
          </p:sp>
          <p:sp>
            <p:nvSpPr>
              <p:cNvPr id="128" name="Rectangle 39"/>
              <p:cNvSpPr>
                <a:spLocks noChangeArrowheads="1"/>
              </p:cNvSpPr>
              <p:nvPr/>
            </p:nvSpPr>
            <p:spPr bwMode="gray">
              <a:xfrm>
                <a:off x="8048473" y="5844004"/>
                <a:ext cx="448425" cy="117725"/>
              </a:xfrm>
              <a:prstGeom prst="rect">
                <a:avLst/>
              </a:prstGeom>
              <a:solidFill>
                <a:schemeClr val="bg1"/>
              </a:solidFill>
              <a:ln>
                <a:noFill/>
              </a:ln>
              <a:effectLst/>
              <a:extLst/>
            </p:spPr>
            <p:style>
              <a:lnRef idx="1">
                <a:schemeClr val="accent1"/>
              </a:lnRef>
              <a:fillRef idx="3">
                <a:schemeClr val="accent1"/>
              </a:fillRef>
              <a:effectRef idx="2">
                <a:schemeClr val="accent1"/>
              </a:effectRef>
              <a:fontRef idx="minor">
                <a:schemeClr val="lt1"/>
              </a:fontRef>
            </p:style>
            <p:txBody>
              <a:bodyPr wrap="none" lIns="0" tIns="0" rIns="0" bIns="0" rtlCol="0" anchor="ctr">
                <a:spAutoFit/>
              </a:bodyPr>
              <a:lstStyle/>
              <a:p>
                <a:pPr>
                  <a:lnSpc>
                    <a:spcPct val="85000"/>
                  </a:lnSpc>
                  <a:buClr>
                    <a:srgbClr val="FF3300"/>
                  </a:buClr>
                  <a:buFont typeface="Wingdings" pitchFamily="2" charset="2"/>
                  <a:buNone/>
                </a:pPr>
                <a:r>
                  <a:rPr lang="en-US" altLang="ko-KR" b="0" dirty="0" smtClean="0">
                    <a:solidFill>
                      <a:schemeClr val="tx1"/>
                    </a:solidFill>
                  </a:rPr>
                  <a:t>Existing</a:t>
                </a:r>
                <a:endParaRPr lang="en-US" altLang="ko-KR" b="0" dirty="0">
                  <a:solidFill>
                    <a:schemeClr val="tx1"/>
                  </a:solidFill>
                </a:endParaRPr>
              </a:p>
            </p:txBody>
          </p:sp>
        </p:grpSp>
        <p:grpSp>
          <p:nvGrpSpPr>
            <p:cNvPr id="115" name="Group 114"/>
            <p:cNvGrpSpPr/>
            <p:nvPr/>
          </p:nvGrpSpPr>
          <p:grpSpPr>
            <a:xfrm>
              <a:off x="9455843" y="5305631"/>
              <a:ext cx="857439" cy="117725"/>
              <a:chOff x="7779959" y="5248508"/>
              <a:chExt cx="951828" cy="117725"/>
            </a:xfrm>
          </p:grpSpPr>
          <p:cxnSp>
            <p:nvCxnSpPr>
              <p:cNvPr id="122" name="Straight Arrow Connector 121"/>
              <p:cNvCxnSpPr/>
              <p:nvPr/>
            </p:nvCxnSpPr>
            <p:spPr>
              <a:xfrm>
                <a:off x="7779959" y="5307371"/>
                <a:ext cx="216000" cy="0"/>
              </a:xfrm>
              <a:prstGeom prst="straightConnector1">
                <a:avLst/>
              </a:prstGeom>
              <a:ln w="9525">
                <a:solidFill>
                  <a:schemeClr val="bg1">
                    <a:lumMod val="50000"/>
                  </a:schemeClr>
                </a:solidFill>
                <a:prstDash val="dash"/>
                <a:tailEnd type="triangle"/>
              </a:ln>
              <a:effectLst/>
            </p:spPr>
            <p:style>
              <a:lnRef idx="2">
                <a:schemeClr val="accent1"/>
              </a:lnRef>
              <a:fillRef idx="0">
                <a:schemeClr val="accent1"/>
              </a:fillRef>
              <a:effectRef idx="1">
                <a:schemeClr val="accent1"/>
              </a:effectRef>
              <a:fontRef idx="minor">
                <a:schemeClr val="tx1"/>
              </a:fontRef>
            </p:style>
          </p:cxnSp>
          <p:sp>
            <p:nvSpPr>
              <p:cNvPr id="123" name="Rectangle 43"/>
              <p:cNvSpPr>
                <a:spLocks noChangeArrowheads="1"/>
              </p:cNvSpPr>
              <p:nvPr/>
            </p:nvSpPr>
            <p:spPr bwMode="gray">
              <a:xfrm>
                <a:off x="8048473" y="5248508"/>
                <a:ext cx="683314" cy="117725"/>
              </a:xfrm>
              <a:prstGeom prst="rect">
                <a:avLst/>
              </a:prstGeom>
              <a:solidFill>
                <a:schemeClr val="bg1"/>
              </a:solidFill>
              <a:ln>
                <a:noFill/>
                <a:tailEnd type="triangle"/>
              </a:ln>
              <a:effectLst/>
              <a:extLst/>
            </p:spPr>
            <p:style>
              <a:lnRef idx="1">
                <a:schemeClr val="accent1"/>
              </a:lnRef>
              <a:fillRef idx="3">
                <a:schemeClr val="accent1"/>
              </a:fillRef>
              <a:effectRef idx="2">
                <a:schemeClr val="accent1"/>
              </a:effectRef>
              <a:fontRef idx="minor">
                <a:schemeClr val="lt1"/>
              </a:fontRef>
            </p:style>
            <p:txBody>
              <a:bodyPr wrap="none" lIns="0" tIns="0" rIns="0" bIns="0" rtlCol="0" anchor="ctr">
                <a:spAutoFit/>
              </a:bodyPr>
              <a:lstStyle/>
              <a:p>
                <a:pPr>
                  <a:lnSpc>
                    <a:spcPct val="85000"/>
                  </a:lnSpc>
                  <a:buClr>
                    <a:srgbClr val="FF3300"/>
                  </a:buClr>
                  <a:buFont typeface="Wingdings" pitchFamily="2" charset="2"/>
                  <a:buNone/>
                </a:pPr>
                <a:r>
                  <a:rPr lang="en-US" altLang="ko-KR" b="0" dirty="0" smtClean="0">
                    <a:solidFill>
                      <a:schemeClr val="tx1"/>
                    </a:solidFill>
                  </a:rPr>
                  <a:t>Batch (ETL)</a:t>
                </a:r>
                <a:endParaRPr lang="en-US" altLang="ko-KR" b="0" dirty="0">
                  <a:solidFill>
                    <a:schemeClr val="tx1"/>
                  </a:solidFill>
                </a:endParaRPr>
              </a:p>
            </p:txBody>
          </p:sp>
        </p:grpSp>
        <p:grpSp>
          <p:nvGrpSpPr>
            <p:cNvPr id="116" name="Group 115"/>
            <p:cNvGrpSpPr/>
            <p:nvPr/>
          </p:nvGrpSpPr>
          <p:grpSpPr>
            <a:xfrm>
              <a:off x="9452735" y="5081879"/>
              <a:ext cx="1024152" cy="117725"/>
              <a:chOff x="7776501" y="4992348"/>
              <a:chExt cx="1136892" cy="117725"/>
            </a:xfrm>
          </p:grpSpPr>
          <p:cxnSp>
            <p:nvCxnSpPr>
              <p:cNvPr id="120" name="Straight Arrow Connector 119"/>
              <p:cNvCxnSpPr/>
              <p:nvPr/>
            </p:nvCxnSpPr>
            <p:spPr>
              <a:xfrm>
                <a:off x="7776501" y="5051211"/>
                <a:ext cx="216000" cy="0"/>
              </a:xfrm>
              <a:prstGeom prst="straightConnector1">
                <a:avLst/>
              </a:prstGeom>
              <a:ln w="12700">
                <a:solidFill>
                  <a:schemeClr val="accent2"/>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121" name="Rectangle 43"/>
              <p:cNvSpPr>
                <a:spLocks noChangeArrowheads="1"/>
              </p:cNvSpPr>
              <p:nvPr/>
            </p:nvSpPr>
            <p:spPr bwMode="gray">
              <a:xfrm>
                <a:off x="8045015" y="4992348"/>
                <a:ext cx="868378" cy="117725"/>
              </a:xfrm>
              <a:prstGeom prst="rect">
                <a:avLst/>
              </a:prstGeom>
              <a:solidFill>
                <a:schemeClr val="bg1"/>
              </a:solidFill>
              <a:ln>
                <a:noFill/>
                <a:tailEnd type="triangle"/>
              </a:ln>
              <a:effectLst/>
              <a:extLst/>
            </p:spPr>
            <p:style>
              <a:lnRef idx="1">
                <a:schemeClr val="accent1"/>
              </a:lnRef>
              <a:fillRef idx="3">
                <a:schemeClr val="accent1"/>
              </a:fillRef>
              <a:effectRef idx="2">
                <a:schemeClr val="accent1"/>
              </a:effectRef>
              <a:fontRef idx="minor">
                <a:schemeClr val="lt1"/>
              </a:fontRef>
            </p:style>
            <p:txBody>
              <a:bodyPr wrap="none" lIns="0" tIns="0" rIns="0" bIns="0" rtlCol="0" anchor="ctr">
                <a:spAutoFit/>
              </a:bodyPr>
              <a:lstStyle/>
              <a:p>
                <a:pPr>
                  <a:lnSpc>
                    <a:spcPct val="85000"/>
                  </a:lnSpc>
                  <a:buClr>
                    <a:srgbClr val="FF3300"/>
                  </a:buClr>
                  <a:buFont typeface="Wingdings" pitchFamily="2" charset="2"/>
                  <a:buNone/>
                </a:pPr>
                <a:r>
                  <a:rPr lang="en-US" altLang="ko-KR" b="0" dirty="0" smtClean="0">
                    <a:solidFill>
                      <a:schemeClr val="tx1"/>
                    </a:solidFill>
                  </a:rPr>
                  <a:t>Real time (EIP)</a:t>
                </a:r>
                <a:endParaRPr lang="en-US" altLang="ko-KR" b="0" dirty="0">
                  <a:solidFill>
                    <a:schemeClr val="tx1"/>
                  </a:solidFill>
                </a:endParaRPr>
              </a:p>
            </p:txBody>
          </p:sp>
        </p:grpSp>
        <p:grpSp>
          <p:nvGrpSpPr>
            <p:cNvPr id="117" name="Group 116"/>
            <p:cNvGrpSpPr/>
            <p:nvPr/>
          </p:nvGrpSpPr>
          <p:grpSpPr>
            <a:xfrm>
              <a:off x="9455844" y="5532981"/>
              <a:ext cx="671491" cy="117725"/>
              <a:chOff x="7779959" y="5248508"/>
              <a:chExt cx="745410" cy="117725"/>
            </a:xfrm>
          </p:grpSpPr>
          <p:cxnSp>
            <p:nvCxnSpPr>
              <p:cNvPr id="118" name="Straight Arrow Connector 117"/>
              <p:cNvCxnSpPr/>
              <p:nvPr/>
            </p:nvCxnSpPr>
            <p:spPr>
              <a:xfrm>
                <a:off x="7779959" y="5307371"/>
                <a:ext cx="216000" cy="0"/>
              </a:xfrm>
              <a:prstGeom prst="straightConnector1">
                <a:avLst/>
              </a:prstGeom>
              <a:ln w="9525">
                <a:solidFill>
                  <a:srgbClr val="C00000"/>
                </a:solidFill>
                <a:tailEnd type="triangle"/>
              </a:ln>
              <a:effectLst/>
            </p:spPr>
            <p:style>
              <a:lnRef idx="2">
                <a:schemeClr val="accent1"/>
              </a:lnRef>
              <a:fillRef idx="0">
                <a:schemeClr val="accent1"/>
              </a:fillRef>
              <a:effectRef idx="1">
                <a:schemeClr val="accent1"/>
              </a:effectRef>
              <a:fontRef idx="minor">
                <a:schemeClr val="tx1"/>
              </a:fontRef>
            </p:style>
          </p:cxnSp>
          <p:sp>
            <p:nvSpPr>
              <p:cNvPr id="119" name="Rectangle 43"/>
              <p:cNvSpPr>
                <a:spLocks noChangeArrowheads="1"/>
              </p:cNvSpPr>
              <p:nvPr/>
            </p:nvSpPr>
            <p:spPr bwMode="gray">
              <a:xfrm>
                <a:off x="8048473" y="5248508"/>
                <a:ext cx="476896" cy="117725"/>
              </a:xfrm>
              <a:prstGeom prst="rect">
                <a:avLst/>
              </a:prstGeom>
              <a:solidFill>
                <a:schemeClr val="bg1"/>
              </a:solidFill>
              <a:ln>
                <a:noFill/>
                <a:tailEnd type="triangle"/>
              </a:ln>
              <a:effectLst/>
              <a:extLst/>
            </p:spPr>
            <p:style>
              <a:lnRef idx="1">
                <a:schemeClr val="accent1"/>
              </a:lnRef>
              <a:fillRef idx="3">
                <a:schemeClr val="accent1"/>
              </a:fillRef>
              <a:effectRef idx="2">
                <a:schemeClr val="accent1"/>
              </a:effectRef>
              <a:fontRef idx="minor">
                <a:schemeClr val="lt1"/>
              </a:fontRef>
            </p:style>
            <p:txBody>
              <a:bodyPr wrap="none" lIns="0" tIns="0" rIns="0" bIns="0" rtlCol="0" anchor="ctr">
                <a:spAutoFit/>
              </a:bodyPr>
              <a:lstStyle/>
              <a:p>
                <a:pPr>
                  <a:lnSpc>
                    <a:spcPct val="85000"/>
                  </a:lnSpc>
                  <a:buClr>
                    <a:srgbClr val="FF3300"/>
                  </a:buClr>
                  <a:buFont typeface="Wingdings" pitchFamily="2" charset="2"/>
                  <a:buNone/>
                </a:pPr>
                <a:r>
                  <a:rPr lang="en-US" altLang="ko-KR" b="0" dirty="0" smtClean="0">
                    <a:solidFill>
                      <a:schemeClr val="tx1"/>
                    </a:solidFill>
                  </a:rPr>
                  <a:t>Data </a:t>
                </a:r>
                <a:r>
                  <a:rPr lang="en-US" altLang="ko-KR" b="0" dirty="0" err="1" smtClean="0">
                    <a:solidFill>
                      <a:schemeClr val="tx1"/>
                    </a:solidFill>
                  </a:rPr>
                  <a:t>int</a:t>
                </a:r>
                <a:r>
                  <a:rPr lang="en-US" altLang="ko-KR" b="0" dirty="0" smtClean="0">
                    <a:solidFill>
                      <a:schemeClr val="tx1"/>
                    </a:solidFill>
                  </a:rPr>
                  <a:t>,</a:t>
                </a:r>
                <a:endParaRPr lang="en-US" altLang="ko-KR" b="0" dirty="0">
                  <a:solidFill>
                    <a:schemeClr val="tx1"/>
                  </a:solidFill>
                </a:endParaRPr>
              </a:p>
            </p:txBody>
          </p:sp>
        </p:grpSp>
      </p:grpSp>
      <p:sp>
        <p:nvSpPr>
          <p:cNvPr id="136" name="Rectangle 135"/>
          <p:cNvSpPr/>
          <p:nvPr/>
        </p:nvSpPr>
        <p:spPr>
          <a:xfrm>
            <a:off x="5990148" y="2344791"/>
            <a:ext cx="180000" cy="180000"/>
          </a:xfrm>
          <a:prstGeom prst="rect">
            <a:avLst/>
          </a:prstGeom>
          <a:solidFill>
            <a:schemeClr val="bg1"/>
          </a:solidFill>
          <a:ln w="9525">
            <a:solidFill>
              <a:schemeClr val="bg1"/>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ko-KR" altLang="en-US" dirty="0"/>
          </a:p>
        </p:txBody>
      </p:sp>
      <p:sp>
        <p:nvSpPr>
          <p:cNvPr id="138" name="Rectangle 137"/>
          <p:cNvSpPr/>
          <p:nvPr/>
        </p:nvSpPr>
        <p:spPr>
          <a:xfrm>
            <a:off x="5990148" y="4514115"/>
            <a:ext cx="180000" cy="180000"/>
          </a:xfrm>
          <a:prstGeom prst="rect">
            <a:avLst/>
          </a:prstGeom>
          <a:solidFill>
            <a:schemeClr val="bg1"/>
          </a:solidFill>
          <a:ln w="9525">
            <a:solidFill>
              <a:schemeClr val="bg1"/>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ko-KR" altLang="en-US"/>
          </a:p>
        </p:txBody>
      </p:sp>
      <p:sp>
        <p:nvSpPr>
          <p:cNvPr id="139" name="Rectangle 138"/>
          <p:cNvSpPr/>
          <p:nvPr/>
        </p:nvSpPr>
        <p:spPr>
          <a:xfrm>
            <a:off x="3935932" y="1827433"/>
            <a:ext cx="2818254" cy="3371042"/>
          </a:xfrm>
          <a:prstGeom prst="rect">
            <a:avLst/>
          </a:prstGeom>
          <a:pattFill prst="ltDnDiag">
            <a:fgClr>
              <a:srgbClr val="FBA843"/>
            </a:fgClr>
            <a:bgClr>
              <a:schemeClr val="bg1"/>
            </a:bgClr>
          </a:pattFill>
          <a:ln>
            <a:noFill/>
          </a:ln>
          <a:effectLst/>
        </p:spPr>
        <p:style>
          <a:lnRef idx="1">
            <a:schemeClr val="accent1"/>
          </a:lnRef>
          <a:fillRef idx="3">
            <a:schemeClr val="accent1"/>
          </a:fillRef>
          <a:effectRef idx="2">
            <a:schemeClr val="accent1"/>
          </a:effectRef>
          <a:fontRef idx="minor">
            <a:schemeClr val="lt1"/>
          </a:fontRef>
        </p:style>
        <p:txBody>
          <a:bodyPr vert="horz" lIns="0" tIns="0" rIns="0" bIns="0" rtlCol="0" anchor="t"/>
          <a:lstStyle/>
          <a:p>
            <a:endParaRPr lang="en-US" altLang="ko-KR" dirty="0">
              <a:solidFill>
                <a:schemeClr val="tx1"/>
              </a:solidFill>
            </a:endParaRPr>
          </a:p>
        </p:txBody>
      </p:sp>
      <p:sp>
        <p:nvSpPr>
          <p:cNvPr id="140" name="Rectangle 139"/>
          <p:cNvSpPr/>
          <p:nvPr/>
        </p:nvSpPr>
        <p:spPr>
          <a:xfrm>
            <a:off x="4415407" y="2276475"/>
            <a:ext cx="1859304" cy="247296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ko-KR" altLang="en-US"/>
          </a:p>
        </p:txBody>
      </p:sp>
      <p:sp>
        <p:nvSpPr>
          <p:cNvPr id="144" name="Rectangle 143"/>
          <p:cNvSpPr/>
          <p:nvPr/>
        </p:nvSpPr>
        <p:spPr>
          <a:xfrm>
            <a:off x="4102443" y="1827433"/>
            <a:ext cx="216000" cy="144000"/>
          </a:xfrm>
          <a:prstGeom prst="rect">
            <a:avLst/>
          </a:prstGeom>
          <a:noFill/>
          <a:ln>
            <a:noFill/>
          </a:ln>
          <a:effectLst/>
        </p:spPr>
        <p:style>
          <a:lnRef idx="1">
            <a:schemeClr val="accent1"/>
          </a:lnRef>
          <a:fillRef idx="3">
            <a:schemeClr val="accent1"/>
          </a:fillRef>
          <a:effectRef idx="2">
            <a:schemeClr val="accent1"/>
          </a:effectRef>
          <a:fontRef idx="minor">
            <a:schemeClr val="lt1"/>
          </a:fontRef>
        </p:style>
        <p:txBody>
          <a:bodyPr wrap="none" lIns="0" tIns="0" rIns="0" bIns="0" rtlCol="0" anchor="t"/>
          <a:lstStyle/>
          <a:p>
            <a:r>
              <a:rPr lang="en-US" altLang="ko-KR" b="0" dirty="0" smtClean="0">
                <a:solidFill>
                  <a:schemeClr val="tx1"/>
                </a:solidFill>
              </a:rPr>
              <a:t>EIP</a:t>
            </a:r>
          </a:p>
          <a:p>
            <a:r>
              <a:rPr lang="en-US" altLang="ko-KR" b="0" dirty="0" smtClean="0">
                <a:solidFill>
                  <a:schemeClr val="tx1"/>
                </a:solidFill>
              </a:rPr>
              <a:t>(Software AG</a:t>
            </a:r>
            <a:br>
              <a:rPr lang="en-US" altLang="ko-KR" b="0" dirty="0" smtClean="0">
                <a:solidFill>
                  <a:schemeClr val="tx1"/>
                </a:solidFill>
              </a:rPr>
            </a:br>
            <a:r>
              <a:rPr lang="en-US" altLang="ko-KR" b="0" dirty="0" smtClean="0">
                <a:solidFill>
                  <a:schemeClr val="tx1"/>
                </a:solidFill>
              </a:rPr>
              <a:t>webMethods)</a:t>
            </a:r>
            <a:endParaRPr lang="en-US" altLang="ko-KR" b="0" dirty="0">
              <a:solidFill>
                <a:schemeClr val="tx1"/>
              </a:solidFill>
            </a:endParaRPr>
          </a:p>
        </p:txBody>
      </p:sp>
      <p:sp>
        <p:nvSpPr>
          <p:cNvPr id="146" name="Rectangle 145"/>
          <p:cNvSpPr/>
          <p:nvPr/>
        </p:nvSpPr>
        <p:spPr>
          <a:xfrm rot="5400000">
            <a:off x="5124692" y="4927968"/>
            <a:ext cx="440734" cy="10028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ko-KR" altLang="en-US"/>
          </a:p>
        </p:txBody>
      </p:sp>
      <p:sp>
        <p:nvSpPr>
          <p:cNvPr id="147" name="Rectangle 146"/>
          <p:cNvSpPr/>
          <p:nvPr/>
        </p:nvSpPr>
        <p:spPr>
          <a:xfrm>
            <a:off x="4519970" y="2486659"/>
            <a:ext cx="180000" cy="180000"/>
          </a:xfrm>
          <a:prstGeom prst="rect">
            <a:avLst/>
          </a:prstGeom>
          <a:solidFill>
            <a:schemeClr val="bg1"/>
          </a:solidFill>
          <a:ln w="9525">
            <a:solidFill>
              <a:schemeClr val="bg1"/>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ko-KR" altLang="en-US"/>
          </a:p>
        </p:txBody>
      </p:sp>
      <p:sp>
        <p:nvSpPr>
          <p:cNvPr id="149" name="Rectangle 148"/>
          <p:cNvSpPr/>
          <p:nvPr/>
        </p:nvSpPr>
        <p:spPr>
          <a:xfrm>
            <a:off x="4519970" y="3429452"/>
            <a:ext cx="180000" cy="180000"/>
          </a:xfrm>
          <a:prstGeom prst="rect">
            <a:avLst/>
          </a:prstGeom>
          <a:solidFill>
            <a:schemeClr val="bg1"/>
          </a:solidFill>
          <a:ln w="9525">
            <a:solidFill>
              <a:schemeClr val="bg1"/>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ko-KR" altLang="en-US"/>
          </a:p>
        </p:txBody>
      </p:sp>
      <p:sp>
        <p:nvSpPr>
          <p:cNvPr id="150" name="Rectangle 149"/>
          <p:cNvSpPr/>
          <p:nvPr/>
        </p:nvSpPr>
        <p:spPr>
          <a:xfrm>
            <a:off x="4519970" y="4372247"/>
            <a:ext cx="180000" cy="180000"/>
          </a:xfrm>
          <a:prstGeom prst="rect">
            <a:avLst/>
          </a:prstGeom>
          <a:solidFill>
            <a:schemeClr val="bg1"/>
          </a:solidFill>
          <a:ln w="9525">
            <a:solidFill>
              <a:schemeClr val="bg1"/>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ko-KR" altLang="en-US"/>
          </a:p>
        </p:txBody>
      </p:sp>
      <p:sp>
        <p:nvSpPr>
          <p:cNvPr id="152" name="Rectangle 151"/>
          <p:cNvSpPr/>
          <p:nvPr/>
        </p:nvSpPr>
        <p:spPr>
          <a:xfrm>
            <a:off x="5990148" y="3423819"/>
            <a:ext cx="180000" cy="180000"/>
          </a:xfrm>
          <a:prstGeom prst="rect">
            <a:avLst/>
          </a:prstGeom>
          <a:solidFill>
            <a:schemeClr val="bg1"/>
          </a:solidFill>
          <a:ln w="9525">
            <a:solidFill>
              <a:schemeClr val="bg1"/>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ko-KR" altLang="en-US"/>
          </a:p>
        </p:txBody>
      </p:sp>
      <p:sp>
        <p:nvSpPr>
          <p:cNvPr id="153" name="Rectangle 152"/>
          <p:cNvSpPr/>
          <p:nvPr/>
        </p:nvSpPr>
        <p:spPr>
          <a:xfrm>
            <a:off x="5990148" y="4083446"/>
            <a:ext cx="180000" cy="180000"/>
          </a:xfrm>
          <a:prstGeom prst="rect">
            <a:avLst/>
          </a:prstGeom>
          <a:solidFill>
            <a:schemeClr val="bg1"/>
          </a:solidFill>
          <a:ln w="9525">
            <a:solidFill>
              <a:schemeClr val="bg1"/>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ko-KR" altLang="en-US"/>
          </a:p>
        </p:txBody>
      </p:sp>
      <p:sp>
        <p:nvSpPr>
          <p:cNvPr id="156" name="Rectangle 155"/>
          <p:cNvSpPr/>
          <p:nvPr/>
        </p:nvSpPr>
        <p:spPr>
          <a:xfrm>
            <a:off x="5127091" y="2344791"/>
            <a:ext cx="98100" cy="180000"/>
          </a:xfrm>
          <a:prstGeom prst="rect">
            <a:avLst/>
          </a:prstGeom>
          <a:solidFill>
            <a:schemeClr val="bg1"/>
          </a:solidFill>
          <a:ln w="9525">
            <a:solidFill>
              <a:schemeClr val="bg1"/>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ko-KR" altLang="en-US"/>
          </a:p>
        </p:txBody>
      </p:sp>
      <p:sp>
        <p:nvSpPr>
          <p:cNvPr id="158" name="Rectangle 157"/>
          <p:cNvSpPr/>
          <p:nvPr/>
        </p:nvSpPr>
        <p:spPr>
          <a:xfrm>
            <a:off x="5464928" y="2344791"/>
            <a:ext cx="98100" cy="180000"/>
          </a:xfrm>
          <a:prstGeom prst="rect">
            <a:avLst/>
          </a:prstGeom>
          <a:solidFill>
            <a:schemeClr val="bg1"/>
          </a:solidFill>
          <a:ln w="9525">
            <a:solidFill>
              <a:schemeClr val="bg1"/>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ko-KR" altLang="en-US"/>
          </a:p>
        </p:txBody>
      </p:sp>
      <p:sp>
        <p:nvSpPr>
          <p:cNvPr id="159" name="Rectangle 158"/>
          <p:cNvSpPr/>
          <p:nvPr/>
        </p:nvSpPr>
        <p:spPr>
          <a:xfrm>
            <a:off x="5255059" y="4514115"/>
            <a:ext cx="180000" cy="180000"/>
          </a:xfrm>
          <a:prstGeom prst="rect">
            <a:avLst/>
          </a:prstGeom>
          <a:solidFill>
            <a:schemeClr val="bg1"/>
          </a:solidFill>
          <a:ln w="9525">
            <a:solidFill>
              <a:schemeClr val="bg1"/>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ko-KR" altLang="en-US"/>
          </a:p>
        </p:txBody>
      </p:sp>
      <p:sp>
        <p:nvSpPr>
          <p:cNvPr id="160" name="Rectangle 159"/>
          <p:cNvSpPr/>
          <p:nvPr/>
        </p:nvSpPr>
        <p:spPr>
          <a:xfrm>
            <a:off x="5773307" y="4514115"/>
            <a:ext cx="180000" cy="180000"/>
          </a:xfrm>
          <a:prstGeom prst="rect">
            <a:avLst/>
          </a:prstGeom>
          <a:solidFill>
            <a:schemeClr val="bg1"/>
          </a:solidFill>
          <a:ln w="9525">
            <a:solidFill>
              <a:schemeClr val="bg1"/>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ko-KR" altLang="en-US"/>
          </a:p>
        </p:txBody>
      </p:sp>
      <p:sp>
        <p:nvSpPr>
          <p:cNvPr id="161" name="Rectangle 160"/>
          <p:cNvSpPr/>
          <p:nvPr/>
        </p:nvSpPr>
        <p:spPr>
          <a:xfrm>
            <a:off x="4519970" y="4514115"/>
            <a:ext cx="180000" cy="180000"/>
          </a:xfrm>
          <a:prstGeom prst="rect">
            <a:avLst/>
          </a:prstGeom>
          <a:solidFill>
            <a:schemeClr val="bg1"/>
          </a:solidFill>
          <a:ln w="9525">
            <a:solidFill>
              <a:schemeClr val="bg1"/>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ko-KR" altLang="en-US"/>
          </a:p>
        </p:txBody>
      </p:sp>
      <p:sp>
        <p:nvSpPr>
          <p:cNvPr id="162" name="Rectangle 1"/>
          <p:cNvSpPr/>
          <p:nvPr/>
        </p:nvSpPr>
        <p:spPr>
          <a:xfrm>
            <a:off x="4519970" y="2344791"/>
            <a:ext cx="1650178" cy="2349324"/>
          </a:xfrm>
          <a:prstGeom prst="rect">
            <a:avLst/>
          </a:prstGeom>
          <a:solidFill>
            <a:srgbClr val="BA9CC9"/>
          </a:solidFill>
          <a:ln w="9525" cap="flat" cmpd="sng" algn="ctr">
            <a:solidFill>
              <a:schemeClr val="bg1"/>
            </a:solidFill>
            <a:prstDash val="solid"/>
            <a:round/>
            <a:headEnd type="none" w="med" len="med"/>
            <a:tailEnd type="none" w="med" len="med"/>
          </a:ln>
          <a:effectLst/>
        </p:spPr>
        <p:txBody>
          <a:bodyPr vert="horz" wrap="square" lIns="72000" tIns="36000" rIns="72000" bIns="36000" numCol="1" rtlCol="0" anchor="ctr" anchorCtr="0" compatLnSpc="1">
            <a:prstTxWarp prst="textNoShape">
              <a:avLst/>
            </a:prstTxWarp>
          </a:bodyPr>
          <a:lstStyle/>
          <a:p>
            <a:pPr algn="ctr" defTabSz="912813" fontAlgn="auto">
              <a:spcBef>
                <a:spcPts val="0"/>
              </a:spcBef>
              <a:spcAft>
                <a:spcPts val="0"/>
              </a:spcAft>
            </a:pPr>
            <a:r>
              <a:rPr lang="en-US" sz="1000" kern="0" dirty="0">
                <a:solidFill>
                  <a:schemeClr val="tx1"/>
                </a:solidFill>
                <a:ea typeface="MS PGothic" pitchFamily="34" charset="-128"/>
                <a:cs typeface="Arial" panose="020B0604020202020204" pitchFamily="34" charset="0"/>
              </a:rPr>
              <a:t>Health Claims</a:t>
            </a:r>
            <a:br>
              <a:rPr lang="en-US" sz="1000" kern="0" dirty="0">
                <a:solidFill>
                  <a:schemeClr val="tx1"/>
                </a:solidFill>
                <a:ea typeface="MS PGothic" pitchFamily="34" charset="-128"/>
                <a:cs typeface="Arial" panose="020B0604020202020204" pitchFamily="34" charset="0"/>
              </a:rPr>
            </a:br>
            <a:r>
              <a:rPr lang="en-US" sz="1000" kern="0" dirty="0">
                <a:solidFill>
                  <a:schemeClr val="tx1"/>
                </a:solidFill>
                <a:ea typeface="MS PGothic" pitchFamily="34" charset="-128"/>
                <a:cs typeface="Arial" panose="020B0604020202020204" pitchFamily="34" charset="0"/>
              </a:rPr>
              <a:t>Administration</a:t>
            </a:r>
          </a:p>
          <a:p>
            <a:pPr algn="ctr" defTabSz="912813" fontAlgn="auto">
              <a:spcBef>
                <a:spcPts val="0"/>
              </a:spcBef>
              <a:spcAft>
                <a:spcPts val="0"/>
              </a:spcAft>
            </a:pPr>
            <a:r>
              <a:rPr lang="en-US" sz="1000" kern="0" dirty="0">
                <a:solidFill>
                  <a:schemeClr val="tx1"/>
                </a:solidFill>
                <a:ea typeface="MS PGothic" pitchFamily="34" charset="-128"/>
                <a:cs typeface="Arial" panose="020B0604020202020204" pitchFamily="34" charset="0"/>
              </a:rPr>
              <a:t>(FINEOS)</a:t>
            </a:r>
          </a:p>
        </p:txBody>
      </p:sp>
      <p:sp>
        <p:nvSpPr>
          <p:cNvPr id="164" name="Rectangle 163"/>
          <p:cNvSpPr/>
          <p:nvPr/>
        </p:nvSpPr>
        <p:spPr>
          <a:xfrm>
            <a:off x="6274711" y="2885943"/>
            <a:ext cx="479475" cy="10028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ko-KR" altLang="en-US"/>
          </a:p>
        </p:txBody>
      </p:sp>
      <p:cxnSp>
        <p:nvCxnSpPr>
          <p:cNvPr id="165" name="Straight Arrow Connector 164"/>
          <p:cNvCxnSpPr>
            <a:stCxn id="147" idx="1"/>
            <a:endCxn id="214" idx="3"/>
          </p:cNvCxnSpPr>
          <p:nvPr/>
        </p:nvCxnSpPr>
        <p:spPr>
          <a:xfrm flipH="1">
            <a:off x="3794099" y="2576659"/>
            <a:ext cx="725871" cy="2132"/>
          </a:xfrm>
          <a:prstGeom prst="straightConnector1">
            <a:avLst/>
          </a:prstGeom>
          <a:ln w="12700">
            <a:solidFill>
              <a:schemeClr val="accent2"/>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167" name="Straight Arrow Connector 21"/>
          <p:cNvCxnSpPr>
            <a:stCxn id="136" idx="3"/>
            <a:endCxn id="263" idx="1"/>
          </p:cNvCxnSpPr>
          <p:nvPr/>
        </p:nvCxnSpPr>
        <p:spPr>
          <a:xfrm flipV="1">
            <a:off x="6170148" y="2194565"/>
            <a:ext cx="725871" cy="240226"/>
          </a:xfrm>
          <a:prstGeom prst="bentConnector3">
            <a:avLst>
              <a:gd name="adj1" fmla="val 50000"/>
            </a:avLst>
          </a:prstGeom>
          <a:ln w="12700">
            <a:solidFill>
              <a:schemeClr val="accent2"/>
            </a:solidFill>
            <a:headEnd type="triangl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168" name="Elbow Connector 167"/>
          <p:cNvCxnSpPr>
            <a:stCxn id="269" idx="3"/>
            <a:endCxn id="156" idx="0"/>
          </p:cNvCxnSpPr>
          <p:nvPr/>
        </p:nvCxnSpPr>
        <p:spPr>
          <a:xfrm>
            <a:off x="4835932" y="1503434"/>
            <a:ext cx="340209" cy="841357"/>
          </a:xfrm>
          <a:prstGeom prst="bentConnector2">
            <a:avLst/>
          </a:prstGeom>
          <a:ln w="12700">
            <a:solidFill>
              <a:schemeClr val="accent2"/>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169" name="Elbow Connector 168"/>
          <p:cNvCxnSpPr>
            <a:stCxn id="266" idx="1"/>
            <a:endCxn id="158" idx="0"/>
          </p:cNvCxnSpPr>
          <p:nvPr/>
        </p:nvCxnSpPr>
        <p:spPr>
          <a:xfrm rot="10800000" flipV="1">
            <a:off x="5513978" y="1503433"/>
            <a:ext cx="340208" cy="841357"/>
          </a:xfrm>
          <a:prstGeom prst="bentConnector2">
            <a:avLst/>
          </a:prstGeom>
          <a:ln w="12700">
            <a:solidFill>
              <a:schemeClr val="accent2"/>
            </a:solidFill>
            <a:headEnd type="triangl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170" name="Straight Arrow Connector 169"/>
          <p:cNvCxnSpPr>
            <a:stCxn id="149" idx="1"/>
            <a:endCxn id="218" idx="3"/>
          </p:cNvCxnSpPr>
          <p:nvPr/>
        </p:nvCxnSpPr>
        <p:spPr>
          <a:xfrm flipH="1">
            <a:off x="3794099" y="3519452"/>
            <a:ext cx="725871" cy="2133"/>
          </a:xfrm>
          <a:prstGeom prst="straightConnector1">
            <a:avLst/>
          </a:prstGeom>
          <a:ln w="12700">
            <a:solidFill>
              <a:schemeClr val="accent2"/>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172" name="Straight Arrow Connector 171"/>
          <p:cNvCxnSpPr>
            <a:stCxn id="150" idx="1"/>
            <a:endCxn id="227" idx="3"/>
          </p:cNvCxnSpPr>
          <p:nvPr/>
        </p:nvCxnSpPr>
        <p:spPr>
          <a:xfrm flipH="1">
            <a:off x="3794099" y="4462247"/>
            <a:ext cx="725871" cy="2132"/>
          </a:xfrm>
          <a:prstGeom prst="straightConnector1">
            <a:avLst/>
          </a:prstGeom>
          <a:ln w="12700">
            <a:solidFill>
              <a:schemeClr val="accent2"/>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181" name="Straight Arrow Connector 24"/>
          <p:cNvCxnSpPr>
            <a:stCxn id="153" idx="3"/>
            <a:endCxn id="257" idx="1"/>
          </p:cNvCxnSpPr>
          <p:nvPr/>
        </p:nvCxnSpPr>
        <p:spPr>
          <a:xfrm>
            <a:off x="6170148" y="4173446"/>
            <a:ext cx="725871" cy="0"/>
          </a:xfrm>
          <a:prstGeom prst="straightConnector1">
            <a:avLst/>
          </a:prstGeom>
          <a:ln w="12700">
            <a:solidFill>
              <a:schemeClr val="accent2"/>
            </a:solidFill>
            <a:headEnd type="triangl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182" name="Straight Arrow Connector 24"/>
          <p:cNvCxnSpPr>
            <a:stCxn id="152" idx="3"/>
            <a:endCxn id="259" idx="1"/>
          </p:cNvCxnSpPr>
          <p:nvPr/>
        </p:nvCxnSpPr>
        <p:spPr>
          <a:xfrm>
            <a:off x="6170148" y="3513819"/>
            <a:ext cx="725871" cy="0"/>
          </a:xfrm>
          <a:prstGeom prst="straightConnector1">
            <a:avLst/>
          </a:prstGeom>
          <a:ln w="12700">
            <a:solidFill>
              <a:schemeClr val="accent2"/>
            </a:solidFill>
            <a:headEnd type="triangl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186" name="Straight Arrow Connector 23"/>
          <p:cNvCxnSpPr>
            <a:stCxn id="160" idx="2"/>
            <a:endCxn id="272" idx="0"/>
          </p:cNvCxnSpPr>
          <p:nvPr/>
        </p:nvCxnSpPr>
        <p:spPr>
          <a:xfrm rot="16200000" flipH="1">
            <a:off x="5555520" y="5001902"/>
            <a:ext cx="1226444" cy="610870"/>
          </a:xfrm>
          <a:prstGeom prst="bentConnector3">
            <a:avLst>
              <a:gd name="adj1" fmla="val 50000"/>
            </a:avLst>
          </a:prstGeom>
          <a:ln w="12700">
            <a:solidFill>
              <a:schemeClr val="accent2"/>
            </a:solidFill>
            <a:headEnd type="triangl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193" name="Straight Arrow Connector 24"/>
          <p:cNvCxnSpPr>
            <a:stCxn id="138" idx="3"/>
            <a:endCxn id="255" idx="1"/>
          </p:cNvCxnSpPr>
          <p:nvPr/>
        </p:nvCxnSpPr>
        <p:spPr>
          <a:xfrm>
            <a:off x="6170148" y="4604115"/>
            <a:ext cx="725871" cy="228960"/>
          </a:xfrm>
          <a:prstGeom prst="bentConnector3">
            <a:avLst>
              <a:gd name="adj1" fmla="val 50000"/>
            </a:avLst>
          </a:prstGeom>
          <a:ln w="12700">
            <a:solidFill>
              <a:schemeClr val="accent2"/>
            </a:solidFill>
            <a:headEnd type="triangle" w="med" len="med"/>
            <a:tailEnd type="triangle" w="med" len="med"/>
          </a:ln>
          <a:effectLst/>
        </p:spPr>
        <p:style>
          <a:lnRef idx="2">
            <a:schemeClr val="accent1"/>
          </a:lnRef>
          <a:fillRef idx="0">
            <a:schemeClr val="accent1"/>
          </a:fillRef>
          <a:effectRef idx="1">
            <a:schemeClr val="accent1"/>
          </a:effectRef>
          <a:fontRef idx="minor">
            <a:schemeClr val="tx1"/>
          </a:fontRef>
        </p:style>
      </p:cxnSp>
      <p:sp>
        <p:nvSpPr>
          <p:cNvPr id="204" name="Rectangle 29"/>
          <p:cNvSpPr/>
          <p:nvPr/>
        </p:nvSpPr>
        <p:spPr>
          <a:xfrm>
            <a:off x="4895059" y="5920559"/>
            <a:ext cx="900000" cy="468000"/>
          </a:xfrm>
          <a:prstGeom prst="rect">
            <a:avLst/>
          </a:prstGeom>
          <a:solidFill>
            <a:schemeClr val="accent1">
              <a:lumMod val="40000"/>
              <a:lumOff val="60000"/>
            </a:schemeClr>
          </a:solidFill>
          <a:ln w="9525">
            <a:solidFill>
              <a:schemeClr val="bg1"/>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b="0" dirty="0">
                <a:solidFill>
                  <a:schemeClr val="tx1"/>
                </a:solidFill>
              </a:rPr>
              <a:t>Report DB</a:t>
            </a:r>
          </a:p>
          <a:p>
            <a:pPr algn="ctr"/>
            <a:r>
              <a:rPr lang="en-US" b="0" dirty="0">
                <a:solidFill>
                  <a:schemeClr val="tx1"/>
                </a:solidFill>
              </a:rPr>
              <a:t>(SAS, </a:t>
            </a:r>
            <a:r>
              <a:rPr lang="en-US" b="0" dirty="0" err="1">
                <a:solidFill>
                  <a:schemeClr val="tx1"/>
                </a:solidFill>
              </a:rPr>
              <a:t>Qlikview</a:t>
            </a:r>
            <a:r>
              <a:rPr lang="en-US" b="0" dirty="0">
                <a:solidFill>
                  <a:schemeClr val="tx1"/>
                </a:solidFill>
              </a:rPr>
              <a:t>)</a:t>
            </a:r>
          </a:p>
        </p:txBody>
      </p:sp>
      <p:sp>
        <p:nvSpPr>
          <p:cNvPr id="214" name="Rectangle 20"/>
          <p:cNvSpPr/>
          <p:nvPr/>
        </p:nvSpPr>
        <p:spPr>
          <a:xfrm>
            <a:off x="2894099" y="2344791"/>
            <a:ext cx="900000" cy="468000"/>
          </a:xfrm>
          <a:prstGeom prst="rect">
            <a:avLst/>
          </a:prstGeom>
          <a:solidFill>
            <a:schemeClr val="accent1">
              <a:lumMod val="40000"/>
              <a:lumOff val="60000"/>
            </a:schemeClr>
          </a:solidFill>
          <a:ln w="9525">
            <a:solidFill>
              <a:schemeClr val="bg1"/>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altLang="ko-KR" b="0" dirty="0">
                <a:solidFill>
                  <a:schemeClr val="tx1"/>
                </a:solidFill>
              </a:rPr>
              <a:t>PAS</a:t>
            </a:r>
            <a:br>
              <a:rPr lang="en-US" altLang="ko-KR" b="0" dirty="0">
                <a:solidFill>
                  <a:schemeClr val="tx1"/>
                </a:solidFill>
              </a:rPr>
            </a:br>
            <a:r>
              <a:rPr lang="en-US" altLang="ko-KR" b="0" dirty="0">
                <a:solidFill>
                  <a:schemeClr val="tx1"/>
                </a:solidFill>
              </a:rPr>
              <a:t>(RLS)</a:t>
            </a:r>
          </a:p>
        </p:txBody>
      </p:sp>
      <p:sp>
        <p:nvSpPr>
          <p:cNvPr id="218" name="Rectangle 20"/>
          <p:cNvSpPr/>
          <p:nvPr/>
        </p:nvSpPr>
        <p:spPr>
          <a:xfrm>
            <a:off x="2894099" y="3287585"/>
            <a:ext cx="900000" cy="468000"/>
          </a:xfrm>
          <a:prstGeom prst="rect">
            <a:avLst/>
          </a:prstGeom>
          <a:solidFill>
            <a:schemeClr val="accent1">
              <a:lumMod val="40000"/>
              <a:lumOff val="60000"/>
            </a:schemeClr>
          </a:solidFill>
          <a:ln w="9525">
            <a:solidFill>
              <a:schemeClr val="bg1"/>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altLang="ko-KR" b="0" dirty="0">
                <a:solidFill>
                  <a:schemeClr val="tx1"/>
                </a:solidFill>
              </a:rPr>
              <a:t>PAS</a:t>
            </a:r>
            <a:br>
              <a:rPr lang="en-US" altLang="ko-KR" b="0" dirty="0">
                <a:solidFill>
                  <a:schemeClr val="tx1"/>
                </a:solidFill>
              </a:rPr>
            </a:br>
            <a:r>
              <a:rPr lang="en-US" altLang="ko-KR" b="0" dirty="0">
                <a:solidFill>
                  <a:schemeClr val="tx1"/>
                </a:solidFill>
              </a:rPr>
              <a:t>(EB)</a:t>
            </a:r>
          </a:p>
        </p:txBody>
      </p:sp>
      <p:sp>
        <p:nvSpPr>
          <p:cNvPr id="227" name="Rectangle 20"/>
          <p:cNvSpPr/>
          <p:nvPr/>
        </p:nvSpPr>
        <p:spPr>
          <a:xfrm>
            <a:off x="2894099" y="4230379"/>
            <a:ext cx="900000" cy="468000"/>
          </a:xfrm>
          <a:prstGeom prst="rect">
            <a:avLst/>
          </a:prstGeom>
          <a:solidFill>
            <a:schemeClr val="accent1">
              <a:lumMod val="40000"/>
              <a:lumOff val="60000"/>
            </a:schemeClr>
          </a:solidFill>
          <a:ln w="9525">
            <a:solidFill>
              <a:schemeClr val="bg1"/>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altLang="ko-KR" b="0" dirty="0">
                <a:solidFill>
                  <a:schemeClr val="tx1"/>
                </a:solidFill>
              </a:rPr>
              <a:t>PAS</a:t>
            </a:r>
          </a:p>
          <a:p>
            <a:pPr algn="ctr"/>
            <a:r>
              <a:rPr lang="en-US" altLang="ko-KR" b="0" dirty="0">
                <a:solidFill>
                  <a:schemeClr val="tx1"/>
                </a:solidFill>
              </a:rPr>
              <a:t>(G/400)</a:t>
            </a:r>
          </a:p>
        </p:txBody>
      </p:sp>
      <p:cxnSp>
        <p:nvCxnSpPr>
          <p:cNvPr id="233" name="Straight Arrow Connector 126"/>
          <p:cNvCxnSpPr>
            <a:stCxn id="227" idx="1"/>
            <a:endCxn id="242" idx="2"/>
          </p:cNvCxnSpPr>
          <p:nvPr/>
        </p:nvCxnSpPr>
        <p:spPr>
          <a:xfrm rot="10800000">
            <a:off x="2270477" y="4226983"/>
            <a:ext cx="623622" cy="237397"/>
          </a:xfrm>
          <a:prstGeom prst="bentConnector2">
            <a:avLst/>
          </a:prstGeom>
          <a:ln w="9525">
            <a:solidFill>
              <a:srgbClr val="C00000"/>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234" name="Straight Arrow Connector 128"/>
          <p:cNvCxnSpPr>
            <a:stCxn id="218" idx="1"/>
            <a:endCxn id="239" idx="2"/>
          </p:cNvCxnSpPr>
          <p:nvPr/>
        </p:nvCxnSpPr>
        <p:spPr>
          <a:xfrm rot="10800000">
            <a:off x="2270477" y="3284189"/>
            <a:ext cx="623622" cy="237397"/>
          </a:xfrm>
          <a:prstGeom prst="bentConnector2">
            <a:avLst/>
          </a:prstGeom>
          <a:ln w="9525">
            <a:solidFill>
              <a:srgbClr val="C00000"/>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237" name="Straight Arrow Connector 131"/>
          <p:cNvCxnSpPr>
            <a:stCxn id="214" idx="1"/>
            <a:endCxn id="239" idx="0"/>
          </p:cNvCxnSpPr>
          <p:nvPr/>
        </p:nvCxnSpPr>
        <p:spPr>
          <a:xfrm rot="10800000" flipV="1">
            <a:off x="2270477" y="2578790"/>
            <a:ext cx="623622" cy="237397"/>
          </a:xfrm>
          <a:prstGeom prst="bentConnector2">
            <a:avLst/>
          </a:prstGeom>
          <a:ln w="9525">
            <a:solidFill>
              <a:srgbClr val="C00000"/>
            </a:solidFill>
            <a:prstDash val="dash"/>
            <a:tailEnd type="triangle"/>
          </a:ln>
          <a:effectLst/>
        </p:spPr>
        <p:style>
          <a:lnRef idx="2">
            <a:schemeClr val="accent1"/>
          </a:lnRef>
          <a:fillRef idx="0">
            <a:schemeClr val="accent1"/>
          </a:fillRef>
          <a:effectRef idx="1">
            <a:schemeClr val="accent1"/>
          </a:effectRef>
          <a:fontRef idx="minor">
            <a:schemeClr val="tx1"/>
          </a:fontRef>
        </p:style>
      </p:cxnSp>
      <p:sp>
        <p:nvSpPr>
          <p:cNvPr id="239" name="Rectangle 20"/>
          <p:cNvSpPr/>
          <p:nvPr/>
        </p:nvSpPr>
        <p:spPr>
          <a:xfrm>
            <a:off x="1820477" y="2816188"/>
            <a:ext cx="900000" cy="468000"/>
          </a:xfrm>
          <a:prstGeom prst="rect">
            <a:avLst/>
          </a:prstGeom>
          <a:solidFill>
            <a:schemeClr val="accent1">
              <a:lumMod val="40000"/>
              <a:lumOff val="60000"/>
            </a:schemeClr>
          </a:solidFill>
          <a:ln w="9525">
            <a:solidFill>
              <a:schemeClr val="bg1"/>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altLang="ko-KR" b="0" dirty="0">
                <a:solidFill>
                  <a:schemeClr val="tx1"/>
                </a:solidFill>
              </a:rPr>
              <a:t>Life G/L</a:t>
            </a:r>
          </a:p>
          <a:p>
            <a:pPr algn="ctr"/>
            <a:r>
              <a:rPr lang="en-US" altLang="ko-KR" b="0" dirty="0">
                <a:solidFill>
                  <a:schemeClr val="tx1"/>
                </a:solidFill>
              </a:rPr>
              <a:t>(</a:t>
            </a:r>
            <a:r>
              <a:rPr lang="en-US" altLang="ko-KR" b="0" dirty="0" err="1">
                <a:solidFill>
                  <a:schemeClr val="tx1"/>
                </a:solidFill>
              </a:rPr>
              <a:t>Peoplesoft</a:t>
            </a:r>
            <a:r>
              <a:rPr lang="en-US" altLang="ko-KR" b="0" dirty="0">
                <a:solidFill>
                  <a:schemeClr val="tx1"/>
                </a:solidFill>
              </a:rPr>
              <a:t>)</a:t>
            </a:r>
          </a:p>
        </p:txBody>
      </p:sp>
      <p:sp>
        <p:nvSpPr>
          <p:cNvPr id="242" name="Rectangle 20"/>
          <p:cNvSpPr/>
          <p:nvPr/>
        </p:nvSpPr>
        <p:spPr>
          <a:xfrm>
            <a:off x="1820477" y="3758982"/>
            <a:ext cx="900000" cy="468000"/>
          </a:xfrm>
          <a:prstGeom prst="rect">
            <a:avLst/>
          </a:prstGeom>
          <a:solidFill>
            <a:schemeClr val="accent1">
              <a:lumMod val="40000"/>
              <a:lumOff val="60000"/>
            </a:schemeClr>
          </a:solidFill>
          <a:ln w="9525">
            <a:solidFill>
              <a:schemeClr val="bg1"/>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altLang="ko-KR" b="0" dirty="0">
                <a:solidFill>
                  <a:schemeClr val="tx1"/>
                </a:solidFill>
              </a:rPr>
              <a:t>GI G/L</a:t>
            </a:r>
          </a:p>
          <a:p>
            <a:pPr algn="ctr"/>
            <a:r>
              <a:rPr lang="en-US" altLang="ko-KR" b="0" dirty="0">
                <a:solidFill>
                  <a:schemeClr val="tx1"/>
                </a:solidFill>
              </a:rPr>
              <a:t>(Sun)</a:t>
            </a:r>
          </a:p>
        </p:txBody>
      </p:sp>
      <p:cxnSp>
        <p:nvCxnSpPr>
          <p:cNvPr id="244" name="Straight Arrow Connector 243"/>
          <p:cNvCxnSpPr>
            <a:stCxn id="246" idx="1"/>
            <a:endCxn id="261" idx="3"/>
          </p:cNvCxnSpPr>
          <p:nvPr/>
        </p:nvCxnSpPr>
        <p:spPr>
          <a:xfrm flipH="1">
            <a:off x="7796019" y="2854192"/>
            <a:ext cx="433694" cy="0"/>
          </a:xfrm>
          <a:prstGeom prst="straightConnector1">
            <a:avLst/>
          </a:prstGeom>
          <a:ln w="12700">
            <a:solidFill>
              <a:schemeClr val="accent2"/>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246" name="Rectangle 32"/>
          <p:cNvSpPr/>
          <p:nvPr/>
        </p:nvSpPr>
        <p:spPr>
          <a:xfrm>
            <a:off x="8229713" y="2620192"/>
            <a:ext cx="900000" cy="468000"/>
          </a:xfrm>
          <a:prstGeom prst="rect">
            <a:avLst/>
          </a:prstGeom>
          <a:solidFill>
            <a:schemeClr val="accent1">
              <a:lumMod val="40000"/>
              <a:lumOff val="60000"/>
            </a:schemeClr>
          </a:solidFill>
          <a:ln w="9525">
            <a:solidFill>
              <a:schemeClr val="bg1"/>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b="0" dirty="0">
                <a:solidFill>
                  <a:schemeClr val="tx1"/>
                </a:solidFill>
              </a:rPr>
              <a:t>Input</a:t>
            </a:r>
            <a:br>
              <a:rPr lang="en-US" b="0" dirty="0">
                <a:solidFill>
                  <a:schemeClr val="tx1"/>
                </a:solidFill>
              </a:rPr>
            </a:br>
            <a:r>
              <a:rPr lang="en-US" b="0" dirty="0">
                <a:solidFill>
                  <a:schemeClr val="tx1"/>
                </a:solidFill>
              </a:rPr>
              <a:t>Mgmt.</a:t>
            </a:r>
          </a:p>
          <a:p>
            <a:pPr algn="ctr"/>
            <a:r>
              <a:rPr lang="en-US" b="0" dirty="0">
                <a:solidFill>
                  <a:schemeClr val="tx1"/>
                </a:solidFill>
              </a:rPr>
              <a:t>(Local)</a:t>
            </a:r>
          </a:p>
        </p:txBody>
      </p:sp>
      <p:cxnSp>
        <p:nvCxnSpPr>
          <p:cNvPr id="249" name="Straight Arrow Connector 248"/>
          <p:cNvCxnSpPr>
            <a:stCxn id="263" idx="2"/>
            <a:endCxn id="261" idx="0"/>
          </p:cNvCxnSpPr>
          <p:nvPr/>
        </p:nvCxnSpPr>
        <p:spPr>
          <a:xfrm>
            <a:off x="7346019" y="2428565"/>
            <a:ext cx="0" cy="191627"/>
          </a:xfrm>
          <a:prstGeom prst="straightConnector1">
            <a:avLst/>
          </a:prstGeom>
          <a:ln w="12700">
            <a:solidFill>
              <a:schemeClr val="accent2"/>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263" name="Rectangle 21"/>
          <p:cNvSpPr/>
          <p:nvPr/>
        </p:nvSpPr>
        <p:spPr>
          <a:xfrm>
            <a:off x="6896019" y="1960565"/>
            <a:ext cx="900000" cy="468000"/>
          </a:xfrm>
          <a:prstGeom prst="rect">
            <a:avLst/>
          </a:prstGeom>
          <a:solidFill>
            <a:schemeClr val="accent1">
              <a:lumMod val="40000"/>
              <a:lumOff val="60000"/>
            </a:schemeClr>
          </a:solidFill>
          <a:ln w="9525">
            <a:solidFill>
              <a:schemeClr val="bg1"/>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b="0" dirty="0">
                <a:solidFill>
                  <a:schemeClr val="tx1"/>
                </a:solidFill>
              </a:rPr>
              <a:t>Output</a:t>
            </a:r>
            <a:br>
              <a:rPr lang="en-US" b="0" dirty="0">
                <a:solidFill>
                  <a:schemeClr val="tx1"/>
                </a:solidFill>
              </a:rPr>
            </a:br>
            <a:r>
              <a:rPr lang="en-US" b="0" dirty="0">
                <a:solidFill>
                  <a:schemeClr val="tx1"/>
                </a:solidFill>
              </a:rPr>
              <a:t>Mgmt. (MCS, Thunderhead)</a:t>
            </a:r>
          </a:p>
        </p:txBody>
      </p:sp>
      <p:sp>
        <p:nvSpPr>
          <p:cNvPr id="261" name="Rectangle 31"/>
          <p:cNvSpPr/>
          <p:nvPr/>
        </p:nvSpPr>
        <p:spPr>
          <a:xfrm>
            <a:off x="6896019" y="2620192"/>
            <a:ext cx="900000" cy="468000"/>
          </a:xfrm>
          <a:prstGeom prst="rect">
            <a:avLst/>
          </a:prstGeom>
          <a:solidFill>
            <a:schemeClr val="accent1">
              <a:lumMod val="40000"/>
              <a:lumOff val="60000"/>
            </a:schemeClr>
          </a:solidFill>
          <a:ln w="9525">
            <a:solidFill>
              <a:schemeClr val="bg1"/>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b="0" dirty="0">
                <a:solidFill>
                  <a:schemeClr val="tx1"/>
                </a:solidFill>
              </a:rPr>
              <a:t>Content</a:t>
            </a:r>
            <a:br>
              <a:rPr lang="en-US" b="0" dirty="0">
                <a:solidFill>
                  <a:schemeClr val="tx1"/>
                </a:solidFill>
              </a:rPr>
            </a:br>
            <a:r>
              <a:rPr lang="en-US" b="0" dirty="0">
                <a:solidFill>
                  <a:schemeClr val="tx1"/>
                </a:solidFill>
              </a:rPr>
              <a:t>Mgmt.</a:t>
            </a:r>
          </a:p>
          <a:p>
            <a:pPr algn="ctr"/>
            <a:r>
              <a:rPr lang="en-US" b="0" dirty="0">
                <a:solidFill>
                  <a:schemeClr val="tx1"/>
                </a:solidFill>
              </a:rPr>
              <a:t>(FileNet)</a:t>
            </a:r>
          </a:p>
        </p:txBody>
      </p:sp>
      <p:sp>
        <p:nvSpPr>
          <p:cNvPr id="259" name="Rectangle 21"/>
          <p:cNvSpPr/>
          <p:nvPr/>
        </p:nvSpPr>
        <p:spPr>
          <a:xfrm>
            <a:off x="6896019" y="3279819"/>
            <a:ext cx="900000" cy="468000"/>
          </a:xfrm>
          <a:prstGeom prst="rect">
            <a:avLst/>
          </a:prstGeom>
          <a:solidFill>
            <a:schemeClr val="accent1">
              <a:lumMod val="40000"/>
              <a:lumOff val="60000"/>
            </a:schemeClr>
          </a:solidFill>
          <a:ln w="9525">
            <a:solidFill>
              <a:schemeClr val="bg1"/>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b="0" dirty="0">
                <a:solidFill>
                  <a:schemeClr val="tx1"/>
                </a:solidFill>
              </a:rPr>
              <a:t>Email GW</a:t>
            </a:r>
          </a:p>
          <a:p>
            <a:pPr algn="ctr"/>
            <a:r>
              <a:rPr lang="en-US" b="0" dirty="0">
                <a:solidFill>
                  <a:schemeClr val="tx1"/>
                </a:solidFill>
              </a:rPr>
              <a:t>(Cisco </a:t>
            </a:r>
            <a:r>
              <a:rPr lang="en-US" b="0" dirty="0" err="1">
                <a:solidFill>
                  <a:schemeClr val="tx1"/>
                </a:solidFill>
              </a:rPr>
              <a:t>Ironport</a:t>
            </a:r>
            <a:r>
              <a:rPr lang="en-US" b="0" dirty="0">
                <a:solidFill>
                  <a:schemeClr val="tx1"/>
                </a:solidFill>
              </a:rPr>
              <a:t>)</a:t>
            </a:r>
          </a:p>
        </p:txBody>
      </p:sp>
      <p:sp>
        <p:nvSpPr>
          <p:cNvPr id="257" name="Rectangle 21"/>
          <p:cNvSpPr/>
          <p:nvPr/>
        </p:nvSpPr>
        <p:spPr>
          <a:xfrm>
            <a:off x="6896019" y="3939446"/>
            <a:ext cx="900000" cy="468000"/>
          </a:xfrm>
          <a:prstGeom prst="rect">
            <a:avLst/>
          </a:prstGeom>
          <a:solidFill>
            <a:schemeClr val="accent1">
              <a:lumMod val="40000"/>
              <a:lumOff val="60000"/>
            </a:schemeClr>
          </a:solidFill>
          <a:ln w="9525">
            <a:solidFill>
              <a:schemeClr val="bg1"/>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altLang="ko-KR" b="0" dirty="0">
                <a:solidFill>
                  <a:schemeClr val="tx1"/>
                </a:solidFill>
              </a:rPr>
              <a:t>SMS GW</a:t>
            </a:r>
          </a:p>
          <a:p>
            <a:pPr algn="ctr"/>
            <a:r>
              <a:rPr lang="en-US" altLang="ko-KR" b="0" dirty="0">
                <a:solidFill>
                  <a:schemeClr val="tx1"/>
                </a:solidFill>
              </a:rPr>
              <a:t>(Local)</a:t>
            </a:r>
          </a:p>
        </p:txBody>
      </p:sp>
      <p:sp>
        <p:nvSpPr>
          <p:cNvPr id="255" name="Rectangle 21"/>
          <p:cNvSpPr/>
          <p:nvPr/>
        </p:nvSpPr>
        <p:spPr>
          <a:xfrm>
            <a:off x="6896019" y="4599075"/>
            <a:ext cx="900000" cy="468000"/>
          </a:xfrm>
          <a:prstGeom prst="rect">
            <a:avLst/>
          </a:prstGeom>
          <a:solidFill>
            <a:schemeClr val="accent1">
              <a:lumMod val="40000"/>
              <a:lumOff val="60000"/>
            </a:schemeClr>
          </a:solidFill>
          <a:ln w="9525">
            <a:solidFill>
              <a:schemeClr val="bg1"/>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altLang="ko-KR" b="0" dirty="0">
                <a:solidFill>
                  <a:schemeClr val="tx1"/>
                </a:solidFill>
              </a:rPr>
              <a:t>Payment</a:t>
            </a:r>
            <a:br>
              <a:rPr lang="en-US" altLang="ko-KR" b="0" dirty="0">
                <a:solidFill>
                  <a:schemeClr val="tx1"/>
                </a:solidFill>
              </a:rPr>
            </a:br>
            <a:r>
              <a:rPr lang="en-US" altLang="ko-KR" b="0" dirty="0">
                <a:solidFill>
                  <a:schemeClr val="tx1"/>
                </a:solidFill>
              </a:rPr>
              <a:t>GW (Local)</a:t>
            </a:r>
          </a:p>
        </p:txBody>
      </p:sp>
      <p:sp>
        <p:nvSpPr>
          <p:cNvPr id="266" name="Rectangle 17"/>
          <p:cNvSpPr/>
          <p:nvPr/>
        </p:nvSpPr>
        <p:spPr>
          <a:xfrm>
            <a:off x="5854186" y="1269434"/>
            <a:ext cx="900000" cy="468000"/>
          </a:xfrm>
          <a:prstGeom prst="rect">
            <a:avLst/>
          </a:prstGeom>
          <a:solidFill>
            <a:schemeClr val="accent1">
              <a:lumMod val="40000"/>
              <a:lumOff val="60000"/>
            </a:schemeClr>
          </a:solidFill>
          <a:ln w="9525">
            <a:solidFill>
              <a:schemeClr val="bg1"/>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altLang="ko-KR" b="0" dirty="0">
                <a:solidFill>
                  <a:schemeClr val="tx1"/>
                </a:solidFill>
              </a:rPr>
              <a:t>Health</a:t>
            </a:r>
            <a:br>
              <a:rPr lang="en-US" altLang="ko-KR" b="0" dirty="0">
                <a:solidFill>
                  <a:schemeClr val="tx1"/>
                </a:solidFill>
              </a:rPr>
            </a:br>
            <a:r>
              <a:rPr lang="en-US" altLang="ko-KR" b="0" dirty="0">
                <a:solidFill>
                  <a:schemeClr val="tx1"/>
                </a:solidFill>
              </a:rPr>
              <a:t>Claims</a:t>
            </a:r>
            <a:br>
              <a:rPr lang="en-US" altLang="ko-KR" b="0" dirty="0">
                <a:solidFill>
                  <a:schemeClr val="tx1"/>
                </a:solidFill>
              </a:rPr>
            </a:br>
            <a:r>
              <a:rPr lang="en-US" altLang="ko-KR" b="0" dirty="0">
                <a:solidFill>
                  <a:schemeClr val="tx1"/>
                </a:solidFill>
              </a:rPr>
              <a:t>Portal / App</a:t>
            </a:r>
          </a:p>
        </p:txBody>
      </p:sp>
      <p:sp>
        <p:nvSpPr>
          <p:cNvPr id="269" name="Rectangle 19"/>
          <p:cNvSpPr/>
          <p:nvPr/>
        </p:nvSpPr>
        <p:spPr>
          <a:xfrm>
            <a:off x="3935932" y="1269434"/>
            <a:ext cx="900000" cy="468000"/>
          </a:xfrm>
          <a:prstGeom prst="rect">
            <a:avLst/>
          </a:prstGeom>
          <a:solidFill>
            <a:schemeClr val="accent1">
              <a:lumMod val="40000"/>
              <a:lumOff val="60000"/>
            </a:schemeClr>
          </a:solidFill>
          <a:ln w="9525">
            <a:solidFill>
              <a:schemeClr val="bg1"/>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altLang="ko-KR" b="0" dirty="0">
                <a:solidFill>
                  <a:schemeClr val="tx1"/>
                </a:solidFill>
              </a:rPr>
              <a:t>TPA</a:t>
            </a:r>
          </a:p>
        </p:txBody>
      </p:sp>
      <p:sp>
        <p:nvSpPr>
          <p:cNvPr id="272" name="Rectangle 29"/>
          <p:cNvSpPr/>
          <p:nvPr/>
        </p:nvSpPr>
        <p:spPr>
          <a:xfrm>
            <a:off x="6024177" y="5920559"/>
            <a:ext cx="900000" cy="468000"/>
          </a:xfrm>
          <a:prstGeom prst="rect">
            <a:avLst/>
          </a:prstGeom>
          <a:solidFill>
            <a:srgbClr val="BA9CC9"/>
          </a:solidFill>
          <a:ln w="9525" cap="flat" cmpd="sng" algn="ctr">
            <a:solidFill>
              <a:schemeClr val="bg1"/>
            </a:solidFill>
            <a:prstDash val="solid"/>
            <a:round/>
            <a:headEnd type="none" w="med" len="med"/>
            <a:tailEnd type="none" w="med" len="med"/>
          </a:ln>
          <a:effectLst/>
        </p:spPr>
        <p:txBody>
          <a:bodyPr vert="horz" wrap="square" lIns="72000" tIns="36000" rIns="72000" bIns="36000" numCol="1" rtlCol="0" anchor="ctr" anchorCtr="0" compatLnSpc="1">
            <a:prstTxWarp prst="textNoShape">
              <a:avLst/>
            </a:prstTxWarp>
          </a:bodyPr>
          <a:lstStyle/>
          <a:p>
            <a:pPr algn="ctr" defTabSz="912813"/>
            <a:r>
              <a:rPr lang="en-US" b="0" dirty="0">
                <a:solidFill>
                  <a:schemeClr val="tx1"/>
                </a:solidFill>
                <a:latin typeface="+mn-lt"/>
                <a:ea typeface="+mn-ea"/>
              </a:rPr>
              <a:t>External</a:t>
            </a:r>
            <a:br>
              <a:rPr lang="en-US" b="0" dirty="0">
                <a:solidFill>
                  <a:schemeClr val="tx1"/>
                </a:solidFill>
                <a:latin typeface="+mn-lt"/>
                <a:ea typeface="+mn-ea"/>
              </a:rPr>
            </a:br>
            <a:r>
              <a:rPr lang="en-US" b="0" dirty="0">
                <a:solidFill>
                  <a:schemeClr val="tx1"/>
                </a:solidFill>
                <a:latin typeface="+mn-lt"/>
                <a:ea typeface="+mn-ea"/>
              </a:rPr>
              <a:t>Sanction</a:t>
            </a:r>
          </a:p>
          <a:p>
            <a:pPr algn="ctr" defTabSz="912813"/>
            <a:r>
              <a:rPr lang="en-US" b="0" dirty="0">
                <a:solidFill>
                  <a:schemeClr val="tx1"/>
                </a:solidFill>
                <a:latin typeface="+mn-lt"/>
                <a:ea typeface="+mn-ea"/>
              </a:rPr>
              <a:t>(Norkom)</a:t>
            </a:r>
          </a:p>
        </p:txBody>
      </p:sp>
      <p:sp>
        <p:nvSpPr>
          <p:cNvPr id="279" name="Rectangle 28"/>
          <p:cNvSpPr/>
          <p:nvPr/>
        </p:nvSpPr>
        <p:spPr>
          <a:xfrm>
            <a:off x="3780534" y="5755809"/>
            <a:ext cx="900000" cy="306000"/>
          </a:xfrm>
          <a:prstGeom prst="rect">
            <a:avLst/>
          </a:prstGeom>
          <a:solidFill>
            <a:schemeClr val="accent1">
              <a:lumMod val="40000"/>
              <a:lumOff val="60000"/>
            </a:schemeClr>
          </a:solidFill>
          <a:ln w="9525">
            <a:solidFill>
              <a:schemeClr val="bg1"/>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b="0" dirty="0">
                <a:solidFill>
                  <a:schemeClr val="tx1"/>
                </a:solidFill>
              </a:rPr>
              <a:t>Core </a:t>
            </a:r>
            <a:r>
              <a:rPr lang="en-US" b="0" dirty="0" smtClean="0">
                <a:solidFill>
                  <a:schemeClr val="tx1"/>
                </a:solidFill>
              </a:rPr>
              <a:t>DB</a:t>
            </a:r>
          </a:p>
          <a:p>
            <a:pPr algn="ctr"/>
            <a:r>
              <a:rPr lang="en-US" b="0" dirty="0">
                <a:solidFill>
                  <a:schemeClr val="tx1"/>
                </a:solidFill>
              </a:rPr>
              <a:t>(Oracle </a:t>
            </a:r>
            <a:r>
              <a:rPr lang="en-US" b="0" dirty="0" smtClean="0">
                <a:solidFill>
                  <a:schemeClr val="tx1"/>
                </a:solidFill>
              </a:rPr>
              <a:t>DBMS)</a:t>
            </a:r>
            <a:endParaRPr lang="en-US" b="0" dirty="0">
              <a:solidFill>
                <a:schemeClr val="tx1"/>
              </a:solidFill>
            </a:endParaRPr>
          </a:p>
        </p:txBody>
      </p:sp>
      <p:sp>
        <p:nvSpPr>
          <p:cNvPr id="277" name="Rectangle 28"/>
          <p:cNvSpPr/>
          <p:nvPr/>
        </p:nvSpPr>
        <p:spPr>
          <a:xfrm>
            <a:off x="3780534" y="6082559"/>
            <a:ext cx="900000" cy="306000"/>
          </a:xfrm>
          <a:prstGeom prst="rect">
            <a:avLst/>
          </a:prstGeom>
          <a:solidFill>
            <a:schemeClr val="accent1">
              <a:lumMod val="40000"/>
              <a:lumOff val="60000"/>
            </a:schemeClr>
          </a:solidFill>
          <a:ln w="9525">
            <a:solidFill>
              <a:schemeClr val="bg1"/>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b="0" dirty="0" smtClean="0">
                <a:solidFill>
                  <a:schemeClr val="tx1"/>
                </a:solidFill>
              </a:rPr>
              <a:t>MDM</a:t>
            </a:r>
          </a:p>
          <a:p>
            <a:pPr algn="ctr"/>
            <a:r>
              <a:rPr lang="en-US" b="0" dirty="0">
                <a:solidFill>
                  <a:schemeClr val="tx1"/>
                </a:solidFill>
              </a:rPr>
              <a:t>(</a:t>
            </a:r>
            <a:r>
              <a:rPr lang="en-US" b="0" dirty="0" err="1" smtClean="0">
                <a:solidFill>
                  <a:schemeClr val="tx1"/>
                </a:solidFill>
              </a:rPr>
              <a:t>Informatica</a:t>
            </a:r>
            <a:r>
              <a:rPr lang="en-US" b="0" dirty="0" smtClean="0">
                <a:solidFill>
                  <a:schemeClr val="tx1"/>
                </a:solidFill>
              </a:rPr>
              <a:t>)</a:t>
            </a:r>
            <a:endParaRPr lang="en-US" b="0" dirty="0">
              <a:solidFill>
                <a:schemeClr val="tx1"/>
              </a:solidFill>
            </a:endParaRPr>
          </a:p>
        </p:txBody>
      </p:sp>
      <p:sp>
        <p:nvSpPr>
          <p:cNvPr id="282" name="Rectangle 21"/>
          <p:cNvSpPr/>
          <p:nvPr/>
        </p:nvSpPr>
        <p:spPr>
          <a:xfrm>
            <a:off x="4917864" y="5252365"/>
            <a:ext cx="854392" cy="308977"/>
          </a:xfrm>
          <a:prstGeom prst="rect">
            <a:avLst/>
          </a:prstGeom>
          <a:pattFill prst="ltDnDiag">
            <a:fgClr>
              <a:srgbClr val="FBA843"/>
            </a:fgClr>
            <a:bgClr>
              <a:schemeClr val="bg1"/>
            </a:bgClr>
          </a:pattFill>
          <a:ln>
            <a:noFill/>
          </a:ln>
          <a:effectLst/>
        </p:spPr>
        <p:style>
          <a:lnRef idx="1">
            <a:schemeClr val="accent1"/>
          </a:lnRef>
          <a:fillRef idx="3">
            <a:schemeClr val="accent1"/>
          </a:fillRef>
          <a:effectRef idx="2">
            <a:schemeClr val="accent1"/>
          </a:effectRef>
          <a:fontRef idx="minor">
            <a:schemeClr val="lt1"/>
          </a:fontRef>
        </p:style>
        <p:txBody>
          <a:bodyPr vert="horz" lIns="0" tIns="0" rIns="0" bIns="0" rtlCol="0" anchor="ctr"/>
          <a:lstStyle/>
          <a:p>
            <a:pPr marL="180975"/>
            <a:r>
              <a:rPr lang="en-US" altLang="ko-KR" b="0" dirty="0" smtClean="0">
                <a:solidFill>
                  <a:schemeClr val="tx1"/>
                </a:solidFill>
              </a:rPr>
              <a:t>ETL</a:t>
            </a:r>
          </a:p>
          <a:p>
            <a:pPr marL="180975"/>
            <a:r>
              <a:rPr lang="en-US" altLang="ko-KR" b="0" dirty="0" smtClean="0">
                <a:solidFill>
                  <a:schemeClr val="tx1"/>
                </a:solidFill>
              </a:rPr>
              <a:t>(</a:t>
            </a:r>
            <a:r>
              <a:rPr lang="en-US" altLang="ko-KR" b="0" dirty="0" err="1" smtClean="0">
                <a:solidFill>
                  <a:schemeClr val="tx1"/>
                </a:solidFill>
              </a:rPr>
              <a:t>Informatica</a:t>
            </a:r>
            <a:r>
              <a:rPr lang="en-US" altLang="ko-KR" b="0" dirty="0" smtClean="0">
                <a:solidFill>
                  <a:schemeClr val="tx1"/>
                </a:solidFill>
              </a:rPr>
              <a:t>)</a:t>
            </a:r>
            <a:endParaRPr lang="en-US" altLang="ko-KR" b="0" dirty="0">
              <a:solidFill>
                <a:schemeClr val="tx1"/>
              </a:solidFill>
            </a:endParaRPr>
          </a:p>
        </p:txBody>
      </p:sp>
      <p:cxnSp>
        <p:nvCxnSpPr>
          <p:cNvPr id="284" name="Straight Arrow Connector 283"/>
          <p:cNvCxnSpPr>
            <a:stCxn id="159" idx="2"/>
            <a:endCxn id="204" idx="0"/>
          </p:cNvCxnSpPr>
          <p:nvPr/>
        </p:nvCxnSpPr>
        <p:spPr>
          <a:xfrm>
            <a:off x="5345059" y="4694115"/>
            <a:ext cx="0" cy="1226444"/>
          </a:xfrm>
          <a:prstGeom prst="straightConnector1">
            <a:avLst/>
          </a:prstGeom>
          <a:ln w="9525">
            <a:solidFill>
              <a:srgbClr val="C00000"/>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285" name="Straight Arrow Connector 24"/>
          <p:cNvCxnSpPr>
            <a:stCxn id="161" idx="2"/>
            <a:endCxn id="279" idx="0"/>
          </p:cNvCxnSpPr>
          <p:nvPr/>
        </p:nvCxnSpPr>
        <p:spPr>
          <a:xfrm rot="5400000">
            <a:off x="3889405" y="5035244"/>
            <a:ext cx="1061694" cy="379436"/>
          </a:xfrm>
          <a:prstGeom prst="bentConnector3">
            <a:avLst>
              <a:gd name="adj1" fmla="val 50000"/>
            </a:avLst>
          </a:prstGeom>
          <a:ln w="12700">
            <a:solidFill>
              <a:schemeClr val="accent2"/>
            </a:solidFill>
            <a:headEnd type="triangle" w="med" len="med"/>
            <a:tailEnd type="triangle" w="med" len="med"/>
          </a:ln>
          <a:effectLst/>
        </p:spPr>
        <p:style>
          <a:lnRef idx="2">
            <a:schemeClr val="accent1"/>
          </a:lnRef>
          <a:fillRef idx="0">
            <a:schemeClr val="accent1"/>
          </a:fillRef>
          <a:effectRef idx="1">
            <a:schemeClr val="accent1"/>
          </a:effectRef>
          <a:fontRef idx="minor">
            <a:schemeClr val="tx1"/>
          </a:fontRef>
        </p:style>
      </p:cxnSp>
      <p:sp>
        <p:nvSpPr>
          <p:cNvPr id="286" name="Rectangle 285"/>
          <p:cNvSpPr/>
          <p:nvPr/>
        </p:nvSpPr>
        <p:spPr>
          <a:xfrm>
            <a:off x="2855176" y="2291859"/>
            <a:ext cx="989775" cy="2459451"/>
          </a:xfrm>
          <a:prstGeom prst="rect">
            <a:avLst/>
          </a:prstGeom>
          <a:noFill/>
          <a:ln>
            <a:solidFill>
              <a:schemeClr val="tx1"/>
            </a:solidFill>
            <a:prstDash val="dash"/>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ko-KR" altLang="en-US"/>
          </a:p>
        </p:txBody>
      </p:sp>
      <p:cxnSp>
        <p:nvCxnSpPr>
          <p:cNvPr id="287" name="Straight Arrow Connector 169"/>
          <p:cNvCxnSpPr>
            <a:stCxn id="286" idx="2"/>
            <a:endCxn id="279" idx="1"/>
          </p:cNvCxnSpPr>
          <p:nvPr/>
        </p:nvCxnSpPr>
        <p:spPr>
          <a:xfrm rot="16200000" flipH="1">
            <a:off x="2986550" y="5114824"/>
            <a:ext cx="1157499" cy="430470"/>
          </a:xfrm>
          <a:prstGeom prst="bentConnector2">
            <a:avLst/>
          </a:prstGeom>
          <a:ln w="9525">
            <a:solidFill>
              <a:srgbClr val="C00000"/>
            </a:solidFill>
            <a:prstDash val="dash"/>
            <a:tailEnd type="triangle"/>
          </a:ln>
          <a:effectLst/>
        </p:spPr>
        <p:style>
          <a:lnRef idx="2">
            <a:schemeClr val="accent1"/>
          </a:lnRef>
          <a:fillRef idx="0">
            <a:schemeClr val="accent1"/>
          </a:fillRef>
          <a:effectRef idx="1">
            <a:schemeClr val="accent1"/>
          </a:effectRef>
          <a:fontRef idx="minor">
            <a:schemeClr val="tx1"/>
          </a:fontRef>
        </p:style>
      </p:cxnSp>
      <p:cxnSp>
        <p:nvCxnSpPr>
          <p:cNvPr id="289" name="Straight Arrow Connector 288"/>
          <p:cNvCxnSpPr/>
          <p:nvPr/>
        </p:nvCxnSpPr>
        <p:spPr>
          <a:xfrm>
            <a:off x="6170148" y="2778137"/>
            <a:ext cx="725871" cy="0"/>
          </a:xfrm>
          <a:prstGeom prst="straightConnector1">
            <a:avLst/>
          </a:prstGeom>
          <a:ln w="12700">
            <a:solidFill>
              <a:schemeClr val="accent2"/>
            </a:solidFill>
            <a:headEnd type="triangle" w="med" len="med"/>
            <a:tailEnd type="triangle" w="med" len="med"/>
          </a:ln>
          <a:effectLst/>
        </p:spPr>
        <p:style>
          <a:lnRef idx="2">
            <a:schemeClr val="accent1"/>
          </a:lnRef>
          <a:fillRef idx="0">
            <a:schemeClr val="accent1"/>
          </a:fillRef>
          <a:effectRef idx="1">
            <a:schemeClr val="accent1"/>
          </a:effectRef>
          <a:fontRef idx="minor">
            <a:schemeClr val="tx1"/>
          </a:fontRef>
        </p:style>
      </p:cxnSp>
      <p:cxnSp>
        <p:nvCxnSpPr>
          <p:cNvPr id="290" name="Straight Arrow Connector 289"/>
          <p:cNvCxnSpPr/>
          <p:nvPr/>
        </p:nvCxnSpPr>
        <p:spPr>
          <a:xfrm>
            <a:off x="6170148" y="2930247"/>
            <a:ext cx="725871" cy="0"/>
          </a:xfrm>
          <a:prstGeom prst="straightConnector1">
            <a:avLst/>
          </a:prstGeom>
          <a:ln w="12700">
            <a:solidFill>
              <a:schemeClr val="accent2"/>
            </a:solidFill>
            <a:headEnd type="triangle" w="med" len="med"/>
            <a:tailEnd type="triangle" w="med" len="med"/>
          </a:ln>
          <a:effectLst/>
        </p:spPr>
        <p:style>
          <a:lnRef idx="2">
            <a:schemeClr val="accent1"/>
          </a:lnRef>
          <a:fillRef idx="0">
            <a:schemeClr val="accent1"/>
          </a:fillRef>
          <a:effectRef idx="1">
            <a:schemeClr val="accent1"/>
          </a:effectRef>
          <a:fontRef idx="minor">
            <a:schemeClr val="tx1"/>
          </a:fontRef>
        </p:style>
      </p:cxnSp>
      <p:sp>
        <p:nvSpPr>
          <p:cNvPr id="292" name="Rectangle 20"/>
          <p:cNvSpPr/>
          <p:nvPr/>
        </p:nvSpPr>
        <p:spPr>
          <a:xfrm>
            <a:off x="848999" y="2532423"/>
            <a:ext cx="828000" cy="468000"/>
          </a:xfrm>
          <a:prstGeom prst="rect">
            <a:avLst/>
          </a:prstGeom>
          <a:solidFill>
            <a:schemeClr val="accent1">
              <a:lumMod val="40000"/>
              <a:lumOff val="60000"/>
            </a:schemeClr>
          </a:solidFill>
          <a:ln w="9525">
            <a:solidFill>
              <a:schemeClr val="bg1"/>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altLang="ko-KR" b="0" dirty="0" smtClean="0">
                <a:solidFill>
                  <a:schemeClr val="tx1"/>
                </a:solidFill>
              </a:rPr>
              <a:t>Security Policy</a:t>
            </a:r>
          </a:p>
          <a:p>
            <a:pPr algn="ctr"/>
            <a:r>
              <a:rPr lang="en-US" altLang="ko-KR" b="0" dirty="0" smtClean="0">
                <a:solidFill>
                  <a:schemeClr val="tx1"/>
                </a:solidFill>
              </a:rPr>
              <a:t>(SiteMinder</a:t>
            </a:r>
            <a:endParaRPr lang="en-US" altLang="ko-KR" b="0" dirty="0">
              <a:solidFill>
                <a:schemeClr val="tx1"/>
              </a:solidFill>
            </a:endParaRPr>
          </a:p>
          <a:p>
            <a:pPr algn="ctr"/>
            <a:r>
              <a:rPr lang="en-US" altLang="ko-KR" b="0" dirty="0">
                <a:solidFill>
                  <a:schemeClr val="tx1"/>
                </a:solidFill>
              </a:rPr>
              <a:t>Policy </a:t>
            </a:r>
            <a:r>
              <a:rPr lang="en-US" altLang="ko-KR" b="0" dirty="0" smtClean="0">
                <a:solidFill>
                  <a:schemeClr val="tx1"/>
                </a:solidFill>
              </a:rPr>
              <a:t>Server)</a:t>
            </a:r>
            <a:endParaRPr lang="en-US" altLang="ko-KR" b="0" dirty="0">
              <a:solidFill>
                <a:schemeClr val="tx1"/>
              </a:solidFill>
            </a:endParaRPr>
          </a:p>
        </p:txBody>
      </p:sp>
    </p:spTree>
    <p:extLst>
      <p:ext uri="{BB962C8B-B14F-4D97-AF65-F5344CB8AC3E}">
        <p14:creationId xmlns:p14="http://schemas.microsoft.com/office/powerpoint/2010/main" val="10867223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tLang="ko-KR" dirty="0" smtClean="0"/>
              <a:t>IS Architecture</a:t>
            </a:r>
            <a:endParaRPr lang="ko-KR" altLang="en-US" dirty="0"/>
          </a:p>
        </p:txBody>
      </p:sp>
      <p:sp>
        <p:nvSpPr>
          <p:cNvPr id="3" name="Text Placeholder 2"/>
          <p:cNvSpPr>
            <a:spLocks noGrp="1"/>
          </p:cNvSpPr>
          <p:nvPr>
            <p:ph type="body" sz="quarter" idx="10"/>
          </p:nvPr>
        </p:nvSpPr>
        <p:spPr/>
        <p:txBody>
          <a:bodyPr/>
          <a:lstStyle/>
          <a:p>
            <a:endParaRPr lang="ko-KR" altLang="en-US"/>
          </a:p>
        </p:txBody>
      </p:sp>
    </p:spTree>
    <p:extLst>
      <p:ext uri="{BB962C8B-B14F-4D97-AF65-F5344CB8AC3E}">
        <p14:creationId xmlns:p14="http://schemas.microsoft.com/office/powerpoint/2010/main" val="33128739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smtClean="0"/>
              <a:t>Integration </a:t>
            </a:r>
            <a:r>
              <a:rPr lang="en-US" altLang="ko-KR" dirty="0"/>
              <a:t>Vertical</a:t>
            </a:r>
            <a:endParaRPr lang="ko-KR" altLang="en-US" dirty="0"/>
          </a:p>
        </p:txBody>
      </p:sp>
      <p:sp>
        <p:nvSpPr>
          <p:cNvPr id="4" name="Text Placeholder 3"/>
          <p:cNvSpPr>
            <a:spLocks noGrp="1"/>
          </p:cNvSpPr>
          <p:nvPr>
            <p:ph type="body" sz="quarter" idx="13"/>
          </p:nvPr>
        </p:nvSpPr>
        <p:spPr>
          <a:solidFill>
            <a:schemeClr val="bg1">
              <a:lumMod val="95000"/>
            </a:schemeClr>
          </a:solidFill>
          <a:ln>
            <a:noFill/>
          </a:ln>
          <a:effectLst>
            <a:outerShdw blurRad="50800" dist="38100" dir="2700000" algn="tl" rotWithShape="0">
              <a:prstClr val="black">
                <a:alpha val="40000"/>
              </a:prstClr>
            </a:outerShdw>
          </a:effectLst>
        </p:spPr>
        <p:txBody>
          <a:bodyPr vert="horz" lIns="72000" tIns="46800" rIns="72000" bIns="46800" rtlCol="0" anchor="t">
            <a:spAutoFit/>
          </a:bodyPr>
          <a:lstStyle/>
          <a:p>
            <a:pPr marL="0" indent="0">
              <a:buNone/>
            </a:pPr>
            <a:r>
              <a:rPr lang="en-US" altLang="ko-KR" dirty="0"/>
              <a:t>Integration Patterns (1/2)</a:t>
            </a:r>
          </a:p>
        </p:txBody>
      </p:sp>
      <p:sp>
        <p:nvSpPr>
          <p:cNvPr id="3" name="Slide Number Placeholder 2"/>
          <p:cNvSpPr>
            <a:spLocks noGrp="1"/>
          </p:cNvSpPr>
          <p:nvPr>
            <p:ph type="sldNum" sz="quarter" idx="4"/>
          </p:nvPr>
        </p:nvSpPr>
        <p:spPr/>
        <p:txBody>
          <a:bodyPr/>
          <a:lstStyle/>
          <a:p>
            <a:fld id="{3801209A-EBCB-4229-9A21-B7869465F47A}" type="slidenum">
              <a:rPr lang="en-US" altLang="ko-KR" smtClean="0">
                <a:latin typeface="+mj-lt"/>
              </a:rPr>
              <a:pPr/>
              <a:t>70</a:t>
            </a:fld>
            <a:r>
              <a:rPr lang="en-US" altLang="ko-KR" smtClean="0">
                <a:latin typeface="+mj-lt"/>
              </a:rPr>
              <a:t> </a:t>
            </a:r>
            <a:endParaRPr lang="ko-KR" altLang="en-US" dirty="0">
              <a:latin typeface="+mj-lt"/>
            </a:endParaRPr>
          </a:p>
        </p:txBody>
      </p:sp>
      <p:graphicFrame>
        <p:nvGraphicFramePr>
          <p:cNvPr id="14" name="Table 13"/>
          <p:cNvGraphicFramePr>
            <a:graphicFrameLocks noGrp="1"/>
          </p:cNvGraphicFramePr>
          <p:nvPr>
            <p:extLst>
              <p:ext uri="{D42A27DB-BD31-4B8C-83A1-F6EECF244321}">
                <p14:modId xmlns:p14="http://schemas.microsoft.com/office/powerpoint/2010/main" val="840778439"/>
              </p:ext>
            </p:extLst>
          </p:nvPr>
        </p:nvGraphicFramePr>
        <p:xfrm>
          <a:off x="777000" y="2516641"/>
          <a:ext cx="8352000" cy="3937200"/>
        </p:xfrm>
        <a:graphic>
          <a:graphicData uri="http://schemas.openxmlformats.org/drawingml/2006/table">
            <a:tbl>
              <a:tblPr/>
              <a:tblGrid>
                <a:gridCol w="354352"/>
                <a:gridCol w="1413065"/>
                <a:gridCol w="6584583"/>
              </a:tblGrid>
              <a:tr h="0">
                <a:tc>
                  <a:txBody>
                    <a:bodyPr/>
                    <a:lstStyle/>
                    <a:p>
                      <a:pPr algn="l"/>
                      <a:r>
                        <a:rPr lang="en-US" sz="1000" b="1" dirty="0" smtClean="0">
                          <a:solidFill>
                            <a:schemeClr val="bg1"/>
                          </a:solidFill>
                          <a:latin typeface="+mn-lt"/>
                        </a:rPr>
                        <a:t>#</a:t>
                      </a:r>
                      <a:endParaRPr lang="en-US" sz="1000" b="1" dirty="0">
                        <a:solidFill>
                          <a:schemeClr val="bg1"/>
                        </a:solidFill>
                        <a:latin typeface="+mn-lt"/>
                      </a:endParaRPr>
                    </a:p>
                  </a:txBody>
                  <a:tcPr marL="72000" marR="72000" marT="36000" marB="3600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l"/>
                      <a:r>
                        <a:rPr lang="en-US" sz="1000" b="1" dirty="0" smtClean="0">
                          <a:solidFill>
                            <a:schemeClr val="bg1"/>
                          </a:solidFill>
                          <a:latin typeface="+mn-lt"/>
                        </a:rPr>
                        <a:t>Integration Scenario</a:t>
                      </a:r>
                      <a:endParaRPr lang="en-US" sz="1000" b="1" dirty="0">
                        <a:solidFill>
                          <a:schemeClr val="bg1"/>
                        </a:solidFill>
                        <a:latin typeface="+mn-lt"/>
                      </a:endParaRPr>
                    </a:p>
                  </a:txBody>
                  <a:tcPr marL="72000" marR="72000" marT="36000" marB="3600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l"/>
                      <a:r>
                        <a:rPr lang="en-US" sz="1000" b="1" dirty="0" smtClean="0">
                          <a:solidFill>
                            <a:schemeClr val="bg1"/>
                          </a:solidFill>
                          <a:latin typeface="+mn-lt"/>
                        </a:rPr>
                        <a:t>Integration</a:t>
                      </a:r>
                      <a:r>
                        <a:rPr lang="en-US" sz="1000" b="1" baseline="0" dirty="0" smtClean="0">
                          <a:solidFill>
                            <a:schemeClr val="bg1"/>
                          </a:solidFill>
                          <a:latin typeface="+mn-lt"/>
                        </a:rPr>
                        <a:t> Details</a:t>
                      </a:r>
                      <a:endParaRPr lang="en-US" sz="1000" b="1" dirty="0">
                        <a:solidFill>
                          <a:schemeClr val="bg1"/>
                        </a:solidFill>
                        <a:latin typeface="+mn-lt"/>
                      </a:endParaRPr>
                    </a:p>
                  </a:txBody>
                  <a:tcPr marL="72000" marR="72000" marT="36000" marB="3600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r>
              <a:tr h="0">
                <a:tc>
                  <a:txBody>
                    <a:bodyPr/>
                    <a:lstStyle/>
                    <a:p>
                      <a:r>
                        <a:rPr lang="en-US" altLang="ko-KR" sz="1000" dirty="0" smtClean="0">
                          <a:solidFill>
                            <a:sysClr val="windowText" lastClr="000000"/>
                          </a:solidFill>
                        </a:rPr>
                        <a:t>1</a:t>
                      </a:r>
                      <a:endParaRPr lang="en-US" altLang="ko-KR" sz="1000" dirty="0">
                        <a:solidFill>
                          <a:sysClr val="windowText" lastClr="000000"/>
                        </a:solidFill>
                      </a:endParaRPr>
                    </a:p>
                  </a:txBody>
                  <a:tcPr marL="72000" marR="72000" marT="36000" marB="3600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US" altLang="ko-KR" sz="1000" dirty="0" smtClean="0">
                          <a:solidFill>
                            <a:sysClr val="windowText" lastClr="000000"/>
                          </a:solidFill>
                        </a:rPr>
                        <a:t>Claim Registration (Paper)</a:t>
                      </a:r>
                      <a:endParaRPr lang="en-US" altLang="ko-KR" sz="1000" dirty="0">
                        <a:solidFill>
                          <a:sysClr val="windowText" lastClr="000000"/>
                        </a:solidFill>
                      </a:endParaRPr>
                    </a:p>
                  </a:txBody>
                  <a:tcPr marL="72000" marR="72000" marT="36000" marB="3600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indent="-171450">
                        <a:buFont typeface="Arial" panose="020B0604020202020204" pitchFamily="34" charset="0"/>
                        <a:buChar char="•"/>
                      </a:pPr>
                      <a:r>
                        <a:rPr lang="en-US" sz="1000" dirty="0" smtClean="0">
                          <a:solidFill>
                            <a:schemeClr val="tx1"/>
                          </a:solidFill>
                          <a:latin typeface="+mn-lt"/>
                        </a:rPr>
                        <a:t>Input Mgmt. system captures images and store images into Content Mgmt. system. Input Mgmt. system recognizes form type from barcode.</a:t>
                      </a:r>
                    </a:p>
                    <a:p>
                      <a:pPr marL="171450" indent="-171450">
                        <a:buFont typeface="Arial" panose="020B0604020202020204" pitchFamily="34" charset="0"/>
                        <a:buChar char="•"/>
                      </a:pPr>
                      <a:r>
                        <a:rPr lang="en-US" sz="1000" dirty="0" smtClean="0">
                          <a:solidFill>
                            <a:schemeClr val="tx1"/>
                          </a:solidFill>
                          <a:latin typeface="+mn-lt"/>
                        </a:rPr>
                        <a:t>Indexing Operator validates system recognized data if required. And Index Operator adds additional metadata into Input Mgmt. system. Input Mgmt. system stores image with metadata into Content Mgmt. system.</a:t>
                      </a:r>
                    </a:p>
                    <a:p>
                      <a:pPr marL="171450" indent="-171450">
                        <a:buFont typeface="Arial" panose="020B0604020202020204" pitchFamily="34" charset="0"/>
                        <a:buChar char="•"/>
                      </a:pPr>
                      <a:r>
                        <a:rPr lang="en-US" sz="1000" dirty="0" smtClean="0">
                          <a:solidFill>
                            <a:schemeClr val="tx1"/>
                          </a:solidFill>
                          <a:latin typeface="+mn-lt"/>
                        </a:rPr>
                        <a:t>Storing image into Content Mgmt. system triggers event to start workflow. Workflow in Content Mgmt. system triggers event to EIP to create case in FINEOS.</a:t>
                      </a:r>
                    </a:p>
                    <a:p>
                      <a:pPr marL="171450" indent="-171450">
                        <a:buFont typeface="Arial" panose="020B0604020202020204" pitchFamily="34" charset="0"/>
                        <a:buChar char="•"/>
                      </a:pPr>
                      <a:r>
                        <a:rPr lang="en-US" sz="1000" dirty="0" smtClean="0">
                          <a:solidFill>
                            <a:schemeClr val="tx1"/>
                          </a:solidFill>
                          <a:latin typeface="+mn-lt"/>
                        </a:rPr>
                        <a:t>Once Data Entry Operator records claim data into FINEOS, FINEOS records claim information into Core DB.</a:t>
                      </a:r>
                    </a:p>
                  </a:txBody>
                  <a:tcPr marL="72000" marR="72000" marT="36000" marB="3600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0">
                <a:tc>
                  <a:txBody>
                    <a:bodyPr/>
                    <a:lstStyle/>
                    <a:p>
                      <a:pPr algn="l"/>
                      <a:r>
                        <a:rPr lang="en-US" sz="1000" dirty="0" smtClean="0">
                          <a:solidFill>
                            <a:schemeClr val="tx1"/>
                          </a:solidFill>
                          <a:latin typeface="+mn-lt"/>
                        </a:rPr>
                        <a:t>2</a:t>
                      </a:r>
                    </a:p>
                  </a:txBody>
                  <a:tcPr marL="72000" marR="72000" marT="36000" marB="3600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l"/>
                      <a:r>
                        <a:rPr lang="en-US" sz="1000" dirty="0" smtClean="0">
                          <a:solidFill>
                            <a:schemeClr val="tx1"/>
                          </a:solidFill>
                          <a:latin typeface="+mn-lt"/>
                        </a:rPr>
                        <a:t>Claim Registration (Email / Fax)</a:t>
                      </a:r>
                    </a:p>
                  </a:txBody>
                  <a:tcPr marL="72000" marR="72000" marT="36000" marB="3600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indent="-171450">
                        <a:buFont typeface="Arial" panose="020B0604020202020204" pitchFamily="34" charset="0"/>
                        <a:buChar char="•"/>
                      </a:pPr>
                      <a:r>
                        <a:rPr lang="en-US" sz="1000" dirty="0" smtClean="0">
                          <a:solidFill>
                            <a:schemeClr val="tx1"/>
                          </a:solidFill>
                          <a:latin typeface="+mn-lt"/>
                        </a:rPr>
                        <a:t>Data Entry Operator can create claim case in FINEOS and upload images from file system into FINEOS. Data Entry Operator enters claim registration data into FINEOS.</a:t>
                      </a:r>
                    </a:p>
                    <a:p>
                      <a:pPr marL="171450" indent="-171450">
                        <a:buFont typeface="Arial" panose="020B0604020202020204" pitchFamily="34" charset="0"/>
                        <a:buChar char="•"/>
                      </a:pPr>
                      <a:r>
                        <a:rPr lang="en-US" sz="1000" dirty="0" smtClean="0">
                          <a:solidFill>
                            <a:schemeClr val="tx1"/>
                          </a:solidFill>
                          <a:latin typeface="+mn-lt"/>
                        </a:rPr>
                        <a:t>Claim registration data in FINEOS will become metadata for document. Document image will be stored into Content Mgmt. system with metadata.</a:t>
                      </a:r>
                    </a:p>
                    <a:p>
                      <a:pPr marL="171450" indent="-171450">
                        <a:buFont typeface="Arial" panose="020B0604020202020204" pitchFamily="34" charset="0"/>
                        <a:buChar char="•"/>
                      </a:pPr>
                      <a:r>
                        <a:rPr lang="en-US" sz="1000" dirty="0" smtClean="0">
                          <a:solidFill>
                            <a:schemeClr val="tx1"/>
                          </a:solidFill>
                          <a:latin typeface="+mn-lt"/>
                        </a:rPr>
                        <a:t>Once claim registration data is recorded into FINEOS, FINEOS records claim data into Core DB.</a:t>
                      </a:r>
                    </a:p>
                  </a:txBody>
                  <a:tcPr marL="72000" marR="72000" marT="36000" marB="3600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ko-KR" sz="1000" dirty="0" smtClean="0">
                          <a:solidFill>
                            <a:sysClr val="windowText" lastClr="000000"/>
                          </a:solidFill>
                        </a:rPr>
                        <a:t>3</a:t>
                      </a:r>
                    </a:p>
                  </a:txBody>
                  <a:tcPr marL="72000" marR="72000" marT="36000" marB="3600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ko-KR" sz="1000" dirty="0" smtClean="0">
                          <a:solidFill>
                            <a:sysClr val="windowText" lastClr="000000"/>
                          </a:solidFill>
                        </a:rPr>
                        <a:t>Claim Registration (Mobile App / Portal)</a:t>
                      </a:r>
                    </a:p>
                  </a:txBody>
                  <a:tcPr marL="72000" marR="72000" marT="36000" marB="3600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indent="-171450">
                        <a:buFont typeface="Arial" panose="020B0604020202020204" pitchFamily="34" charset="0"/>
                        <a:buChar char="•"/>
                      </a:pPr>
                      <a:r>
                        <a:rPr lang="en-US" sz="1000" dirty="0" smtClean="0">
                          <a:solidFill>
                            <a:schemeClr val="tx1"/>
                          </a:solidFill>
                          <a:latin typeface="+mn-lt"/>
                        </a:rPr>
                        <a:t>Customer can request claim via Customer Portal or Health Claims Mobile app. Customer provides photocopy of document image.</a:t>
                      </a:r>
                    </a:p>
                    <a:p>
                      <a:pPr marL="171450" indent="-171450">
                        <a:buFont typeface="Arial" panose="020B0604020202020204" pitchFamily="34" charset="0"/>
                        <a:buChar char="•"/>
                      </a:pPr>
                      <a:r>
                        <a:rPr lang="en-US" sz="1000" dirty="0" smtClean="0">
                          <a:solidFill>
                            <a:schemeClr val="tx1"/>
                          </a:solidFill>
                          <a:latin typeface="+mn-lt"/>
                        </a:rPr>
                        <a:t>Request Claim API creates case and submit the claim registration information into FINEOS.</a:t>
                      </a:r>
                    </a:p>
                  </a:txBody>
                  <a:tcPr marL="72000" marR="72000" marT="36000" marB="3600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0">
                <a:tc rowSpan="2">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ko-KR" sz="1000" dirty="0" smtClean="0"/>
                        <a:t>4</a:t>
                      </a:r>
                    </a:p>
                  </a:txBody>
                  <a:tcPr marL="72000" marR="72000" marT="36000" marB="3600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ko-KR" sz="1000" dirty="0" smtClean="0"/>
                        <a:t>Record Group Customer (Mobile App / Portal)</a:t>
                      </a:r>
                    </a:p>
                  </a:txBody>
                  <a:tcPr marL="72000" marR="72000" marT="36000" marB="3600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lvl="1" indent="-171450" algn="l" defTabSz="457200" rtl="0" eaLnBrk="1" latinLnBrk="0" hangingPunct="1">
                        <a:buFont typeface="Arial" panose="020B0604020202020204" pitchFamily="34" charset="0"/>
                        <a:buChar char="•"/>
                      </a:pPr>
                      <a:r>
                        <a:rPr lang="en-US" altLang="ko-KR" sz="1000" kern="1200" dirty="0" smtClean="0">
                          <a:solidFill>
                            <a:schemeClr val="tx1"/>
                          </a:solidFill>
                          <a:latin typeface="+mn-lt"/>
                          <a:ea typeface="+mn-ea"/>
                          <a:cs typeface="+mn-cs"/>
                        </a:rPr>
                        <a:t>Customer with group policy submits claim through mobile app / customer portal.</a:t>
                      </a:r>
                    </a:p>
                    <a:p>
                      <a:pPr marL="171450" lvl="1" indent="-171450" algn="l" defTabSz="457200" rtl="0" eaLnBrk="1" latinLnBrk="0" hangingPunct="1">
                        <a:buFont typeface="Arial" panose="020B0604020202020204" pitchFamily="34" charset="0"/>
                        <a:buChar char="•"/>
                      </a:pPr>
                      <a:r>
                        <a:rPr lang="en-US" altLang="ko-KR" sz="1000" kern="1200" dirty="0" smtClean="0">
                          <a:solidFill>
                            <a:schemeClr val="tx1"/>
                          </a:solidFill>
                          <a:latin typeface="+mn-lt"/>
                          <a:ea typeface="+mn-ea"/>
                          <a:cs typeface="+mn-cs"/>
                        </a:rPr>
                        <a:t>Along with claims registration data, FINEOS records group customer as individual customer then records customer information into Core DB.</a:t>
                      </a:r>
                    </a:p>
                  </a:txBody>
                  <a:tcPr marL="72000" marR="72000" marT="36000" marB="3600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0">
                <a:tc vMerge="1">
                  <a:txBody>
                    <a:bodyPr/>
                    <a:lstStyle/>
                    <a:p>
                      <a:pPr marL="0" marR="0" indent="0" algn="l" defTabSz="457200" rtl="0" eaLnBrk="1" fontAlgn="auto" latinLnBrk="0" hangingPunct="1">
                        <a:lnSpc>
                          <a:spcPct val="100000"/>
                        </a:lnSpc>
                        <a:spcBef>
                          <a:spcPts val="0"/>
                        </a:spcBef>
                        <a:spcAft>
                          <a:spcPts val="0"/>
                        </a:spcAft>
                        <a:buClrTx/>
                        <a:buSzTx/>
                        <a:buFontTx/>
                        <a:buNone/>
                        <a:tabLst/>
                        <a:defRPr/>
                      </a:pPr>
                      <a:endParaRPr lang="en-US" altLang="ko-KR" sz="1000" dirty="0" smtClean="0"/>
                    </a:p>
                  </a:txBody>
                  <a:tcPr marL="72000" marR="72000" marT="36000" marB="3600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indent="0">
                        <a:buFont typeface="+mj-ea"/>
                        <a:buNone/>
                      </a:pPr>
                      <a:r>
                        <a:rPr lang="en-US" altLang="ko-KR" sz="1000" dirty="0" smtClean="0"/>
                        <a:t>Record Group Customer (</a:t>
                      </a:r>
                      <a:r>
                        <a:rPr lang="en-US" altLang="ko-KR" sz="1000" dirty="0" smtClean="0">
                          <a:solidFill>
                            <a:schemeClr val="tx1"/>
                          </a:solidFill>
                        </a:rPr>
                        <a:t>Email / Fax / Letter)</a:t>
                      </a:r>
                    </a:p>
                  </a:txBody>
                  <a:tcPr marL="72000" marR="72000" marT="36000" marB="3600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lvl="1" indent="-171450" algn="l" defTabSz="457200" rtl="0" eaLnBrk="1" latinLnBrk="0" hangingPunct="1">
                        <a:buFont typeface="Arial" panose="020B0604020202020204" pitchFamily="34" charset="0"/>
                        <a:buChar char="•"/>
                      </a:pPr>
                      <a:r>
                        <a:rPr lang="en-US" altLang="ko-KR" sz="1000" kern="1200" dirty="0" smtClean="0">
                          <a:solidFill>
                            <a:schemeClr val="tx1"/>
                          </a:solidFill>
                          <a:latin typeface="+mn-lt"/>
                          <a:ea typeface="+mn-ea"/>
                          <a:cs typeface="+mn-cs"/>
                        </a:rPr>
                        <a:t>Customer with group policy submits claim through email / fax / letter.</a:t>
                      </a:r>
                    </a:p>
                    <a:p>
                      <a:pPr marL="171450" lvl="1" indent="-171450" algn="l" defTabSz="457200" rtl="0" eaLnBrk="1" latinLnBrk="0" hangingPunct="1">
                        <a:buFont typeface="Arial" panose="020B0604020202020204" pitchFamily="34" charset="0"/>
                        <a:buChar char="•"/>
                      </a:pPr>
                      <a:r>
                        <a:rPr lang="en-US" altLang="ko-KR" sz="1000" kern="1200" dirty="0" smtClean="0">
                          <a:solidFill>
                            <a:schemeClr val="tx1"/>
                          </a:solidFill>
                          <a:latin typeface="+mn-lt"/>
                          <a:ea typeface="+mn-ea"/>
                          <a:cs typeface="+mn-cs"/>
                        </a:rPr>
                        <a:t>Data Entry Operator creates claim case and enters individual customer data into FINEOS.</a:t>
                      </a:r>
                    </a:p>
                    <a:p>
                      <a:pPr marL="171450" lvl="1" indent="-171450" algn="l" defTabSz="457200" rtl="0" eaLnBrk="1" latinLnBrk="0" hangingPunct="1">
                        <a:buFont typeface="Arial" panose="020B0604020202020204" pitchFamily="34" charset="0"/>
                        <a:buChar char="•"/>
                      </a:pPr>
                      <a:r>
                        <a:rPr lang="en-US" altLang="ko-KR" sz="1000" kern="1200" dirty="0" smtClean="0">
                          <a:solidFill>
                            <a:schemeClr val="tx1"/>
                          </a:solidFill>
                          <a:latin typeface="+mn-lt"/>
                          <a:ea typeface="+mn-ea"/>
                          <a:cs typeface="+mn-cs"/>
                        </a:rPr>
                        <a:t>Along with claims registration data, FINEOS records group customer as individual customer then records customer information into Core DB.</a:t>
                      </a:r>
                    </a:p>
                  </a:txBody>
                  <a:tcPr marL="72000" marR="72000" marT="36000" marB="3600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graphicFrame>
        <p:nvGraphicFramePr>
          <p:cNvPr id="21" name="Table 20"/>
          <p:cNvGraphicFramePr>
            <a:graphicFrameLocks noGrp="1"/>
          </p:cNvGraphicFramePr>
          <p:nvPr>
            <p:extLst>
              <p:ext uri="{D42A27DB-BD31-4B8C-83A1-F6EECF244321}">
                <p14:modId xmlns:p14="http://schemas.microsoft.com/office/powerpoint/2010/main" val="3525039259"/>
              </p:ext>
            </p:extLst>
          </p:nvPr>
        </p:nvGraphicFramePr>
        <p:xfrm>
          <a:off x="774865" y="1230087"/>
          <a:ext cx="2975500" cy="944880"/>
        </p:xfrm>
        <a:graphic>
          <a:graphicData uri="http://schemas.openxmlformats.org/drawingml/2006/table">
            <a:tbl>
              <a:tblPr firstRow="1" bandRow="1">
                <a:tableStyleId>{5C22544A-7EE6-4342-B048-85BDC9FD1C3A}</a:tableStyleId>
              </a:tblPr>
              <a:tblGrid>
                <a:gridCol w="297210"/>
                <a:gridCol w="2678290"/>
              </a:tblGrid>
              <a:tr h="0">
                <a:tc>
                  <a:txBody>
                    <a:bodyPr/>
                    <a:lstStyle/>
                    <a:p>
                      <a:pPr latinLnBrk="1"/>
                      <a:r>
                        <a:rPr lang="en-US" altLang="ko-KR" sz="1100" dirty="0" smtClean="0">
                          <a:latin typeface="+mn-lt"/>
                        </a:rPr>
                        <a:t>#</a:t>
                      </a:r>
                      <a:endParaRPr lang="ko-KR" altLang="en-US" sz="1100" dirty="0">
                        <a:latin typeface="+mn-lt"/>
                      </a:endParaRPr>
                    </a:p>
                  </a:txBody>
                  <a:tcPr/>
                </a:tc>
                <a:tc>
                  <a:txBody>
                    <a:bodyPr/>
                    <a:lstStyle/>
                    <a:p>
                      <a:pPr latinLnBrk="1"/>
                      <a:r>
                        <a:rPr lang="en-US" altLang="ko-KR" sz="1100" dirty="0" smtClean="0">
                          <a:latin typeface="+mn-lt"/>
                        </a:rPr>
                        <a:t>Principle</a:t>
                      </a:r>
                      <a:endParaRPr lang="ko-KR" altLang="en-US" sz="1100" dirty="0">
                        <a:latin typeface="+mn-lt"/>
                      </a:endParaRPr>
                    </a:p>
                  </a:txBody>
                  <a:tcPr/>
                </a:tc>
              </a:tr>
              <a:tr h="0">
                <a:tc>
                  <a:txBody>
                    <a:bodyPr/>
                    <a:lstStyle/>
                    <a:p>
                      <a:pPr marL="0" marR="0" indent="0" algn="l" defTabSz="457200" rtl="0" eaLnBrk="1" fontAlgn="auto" latinLnBrk="1" hangingPunct="1">
                        <a:lnSpc>
                          <a:spcPct val="100000"/>
                        </a:lnSpc>
                        <a:spcBef>
                          <a:spcPts val="0"/>
                        </a:spcBef>
                        <a:spcAft>
                          <a:spcPts val="0"/>
                        </a:spcAft>
                        <a:buClrTx/>
                        <a:buSzTx/>
                        <a:buFontTx/>
                        <a:buNone/>
                        <a:tabLst/>
                        <a:defRPr/>
                      </a:pPr>
                      <a:r>
                        <a:rPr lang="en-US" altLang="ko-KR" sz="1100" dirty="0" smtClean="0">
                          <a:solidFill>
                            <a:schemeClr val="tx1"/>
                          </a:solidFill>
                          <a:latin typeface="+mn-lt"/>
                        </a:rPr>
                        <a:t>1</a:t>
                      </a:r>
                    </a:p>
                  </a:txBody>
                  <a:tcPr/>
                </a:tc>
                <a:tc>
                  <a:txBody>
                    <a:bodyPr/>
                    <a:lstStyle/>
                    <a:p>
                      <a:r>
                        <a:rPr lang="en-US" altLang="ko-KR" sz="1100" dirty="0" smtClean="0">
                          <a:solidFill>
                            <a:schemeClr val="tx1"/>
                          </a:solidFill>
                        </a:rPr>
                        <a:t>Exclude business logic from integration</a:t>
                      </a:r>
                      <a:endParaRPr lang="en-US" altLang="ko-KR" sz="1100" dirty="0">
                        <a:solidFill>
                          <a:schemeClr val="tx1"/>
                        </a:solidFill>
                      </a:endParaRPr>
                    </a:p>
                  </a:txBody>
                  <a:tcPr/>
                </a:tc>
              </a:tr>
              <a:tr h="0">
                <a:tc>
                  <a:txBody>
                    <a:bodyPr/>
                    <a:lstStyle/>
                    <a:p>
                      <a:pPr marL="0" marR="0" indent="0" algn="l" defTabSz="457200" rtl="0" eaLnBrk="1" fontAlgn="auto" latinLnBrk="1" hangingPunct="1">
                        <a:lnSpc>
                          <a:spcPct val="100000"/>
                        </a:lnSpc>
                        <a:spcBef>
                          <a:spcPts val="0"/>
                        </a:spcBef>
                        <a:spcAft>
                          <a:spcPts val="0"/>
                        </a:spcAft>
                        <a:buClrTx/>
                        <a:buSzTx/>
                        <a:buFontTx/>
                        <a:buNone/>
                        <a:tabLst/>
                        <a:defRPr/>
                      </a:pPr>
                      <a:r>
                        <a:rPr lang="en-US" altLang="ko-KR" sz="1100" dirty="0" smtClean="0">
                          <a:solidFill>
                            <a:schemeClr val="tx1"/>
                          </a:solidFill>
                          <a:latin typeface="+mn-lt"/>
                        </a:rPr>
                        <a:t>2</a:t>
                      </a:r>
                    </a:p>
                  </a:txBody>
                  <a:tcPr/>
                </a:tc>
                <a:tc>
                  <a:txBody>
                    <a:bodyPr/>
                    <a:lstStyle/>
                    <a:p>
                      <a:r>
                        <a:rPr lang="en-US" altLang="ko-KR" sz="1100" dirty="0" smtClean="0">
                          <a:solidFill>
                            <a:schemeClr val="tx1"/>
                          </a:solidFill>
                        </a:rPr>
                        <a:t>Encapsulate data format transformation logic in a specific repository</a:t>
                      </a:r>
                      <a:endParaRPr lang="en-US" altLang="ko-KR" sz="1100" dirty="0">
                        <a:solidFill>
                          <a:schemeClr val="tx1"/>
                        </a:solidFill>
                      </a:endParaRPr>
                    </a:p>
                  </a:txBody>
                  <a:tcPr/>
                </a:tc>
              </a:tr>
            </a:tbl>
          </a:graphicData>
        </a:graphic>
      </p:graphicFrame>
      <p:sp>
        <p:nvSpPr>
          <p:cNvPr id="22" name="Rectangle 21"/>
          <p:cNvSpPr/>
          <p:nvPr/>
        </p:nvSpPr>
        <p:spPr>
          <a:xfrm>
            <a:off x="3882887" y="1248482"/>
            <a:ext cx="5246113" cy="923330"/>
          </a:xfrm>
          <a:prstGeom prst="rect">
            <a:avLst/>
          </a:prstGeom>
        </p:spPr>
        <p:txBody>
          <a:bodyPr wrap="square" lIns="0" tIns="0" rIns="0" bIns="0">
            <a:spAutoFit/>
          </a:bodyPr>
          <a:lstStyle/>
          <a:p>
            <a:pPr marL="228600" indent="-228600">
              <a:buFont typeface="+mj-lt"/>
              <a:buAutoNum type="arabicPeriod"/>
            </a:pPr>
            <a:r>
              <a:rPr lang="en-US" altLang="ko-KR" sz="1200" b="0" dirty="0">
                <a:solidFill>
                  <a:schemeClr val="tx1"/>
                </a:solidFill>
              </a:rPr>
              <a:t>Highlight integration patterns that are key to claims processing and presenting high level of change from As-Is patterns</a:t>
            </a:r>
          </a:p>
          <a:p>
            <a:pPr marL="228600" indent="-228600">
              <a:buFont typeface="+mj-lt"/>
              <a:buAutoNum type="arabicPeriod"/>
            </a:pPr>
            <a:r>
              <a:rPr lang="en-US" altLang="ko-KR" sz="1200" b="0" dirty="0">
                <a:solidFill>
                  <a:schemeClr val="tx1"/>
                </a:solidFill>
              </a:rPr>
              <a:t>Define specific details and potential differentiations based on method of input and/or output</a:t>
            </a:r>
          </a:p>
          <a:p>
            <a:pPr marL="228600" indent="-228600">
              <a:buFont typeface="+mj-lt"/>
              <a:buAutoNum type="arabicPeriod"/>
            </a:pPr>
            <a:r>
              <a:rPr lang="en-US" altLang="ko-KR" sz="1200" b="0" dirty="0">
                <a:solidFill>
                  <a:schemeClr val="tx1"/>
                </a:solidFill>
              </a:rPr>
              <a:t>Increase implementation efficiency as design is standard/repetitive</a:t>
            </a:r>
          </a:p>
        </p:txBody>
      </p:sp>
      <p:cxnSp>
        <p:nvCxnSpPr>
          <p:cNvPr id="23" name="Straight Connector 22"/>
          <p:cNvCxnSpPr/>
          <p:nvPr/>
        </p:nvCxnSpPr>
        <p:spPr>
          <a:xfrm>
            <a:off x="776286" y="2344227"/>
            <a:ext cx="8352714" cy="0"/>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70465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smtClean="0"/>
              <a:t>Integration </a:t>
            </a:r>
            <a:r>
              <a:rPr lang="en-US" altLang="ko-KR" dirty="0"/>
              <a:t>Vertical</a:t>
            </a:r>
            <a:endParaRPr lang="ko-KR" altLang="en-US" dirty="0"/>
          </a:p>
        </p:txBody>
      </p:sp>
      <p:sp>
        <p:nvSpPr>
          <p:cNvPr id="4" name="Text Placeholder 3"/>
          <p:cNvSpPr>
            <a:spLocks noGrp="1"/>
          </p:cNvSpPr>
          <p:nvPr>
            <p:ph type="body" sz="quarter" idx="13"/>
          </p:nvPr>
        </p:nvSpPr>
        <p:spPr>
          <a:solidFill>
            <a:schemeClr val="bg1">
              <a:lumMod val="95000"/>
            </a:schemeClr>
          </a:solidFill>
          <a:ln>
            <a:noFill/>
          </a:ln>
          <a:effectLst>
            <a:outerShdw blurRad="50800" dist="38100" dir="2700000" algn="tl" rotWithShape="0">
              <a:prstClr val="black">
                <a:alpha val="40000"/>
              </a:prstClr>
            </a:outerShdw>
          </a:effectLst>
        </p:spPr>
        <p:txBody>
          <a:bodyPr vert="horz" lIns="72000" tIns="46800" rIns="72000" bIns="46800" rtlCol="0" anchor="t">
            <a:spAutoFit/>
          </a:bodyPr>
          <a:lstStyle/>
          <a:p>
            <a:pPr marL="0" indent="0">
              <a:buNone/>
            </a:pPr>
            <a:r>
              <a:rPr lang="en-US" altLang="ko-KR" dirty="0"/>
              <a:t>Integration Patterns (2/2)</a:t>
            </a:r>
          </a:p>
        </p:txBody>
      </p:sp>
      <p:sp>
        <p:nvSpPr>
          <p:cNvPr id="3" name="Slide Number Placeholder 2"/>
          <p:cNvSpPr>
            <a:spLocks noGrp="1"/>
          </p:cNvSpPr>
          <p:nvPr>
            <p:ph type="sldNum" sz="quarter" idx="4"/>
          </p:nvPr>
        </p:nvSpPr>
        <p:spPr/>
        <p:txBody>
          <a:bodyPr/>
          <a:lstStyle/>
          <a:p>
            <a:fld id="{3801209A-EBCB-4229-9A21-B7869465F47A}" type="slidenum">
              <a:rPr lang="en-US" altLang="ko-KR" smtClean="0">
                <a:latin typeface="+mj-lt"/>
              </a:rPr>
              <a:pPr/>
              <a:t>71</a:t>
            </a:fld>
            <a:r>
              <a:rPr lang="en-US" altLang="ko-KR" smtClean="0">
                <a:latin typeface="+mj-lt"/>
              </a:rPr>
              <a:t> </a:t>
            </a:r>
            <a:endParaRPr lang="ko-KR" altLang="en-US" dirty="0">
              <a:latin typeface="+mj-lt"/>
            </a:endParaRPr>
          </a:p>
        </p:txBody>
      </p:sp>
      <p:graphicFrame>
        <p:nvGraphicFramePr>
          <p:cNvPr id="6" name="Table 5"/>
          <p:cNvGraphicFramePr>
            <a:graphicFrameLocks noGrp="1"/>
          </p:cNvGraphicFramePr>
          <p:nvPr>
            <p:extLst>
              <p:ext uri="{D42A27DB-BD31-4B8C-83A1-F6EECF244321}">
                <p14:modId xmlns:p14="http://schemas.microsoft.com/office/powerpoint/2010/main" val="2657811179"/>
              </p:ext>
            </p:extLst>
          </p:nvPr>
        </p:nvGraphicFramePr>
        <p:xfrm>
          <a:off x="777000" y="1236080"/>
          <a:ext cx="8352000" cy="4009200"/>
        </p:xfrm>
        <a:graphic>
          <a:graphicData uri="http://schemas.openxmlformats.org/drawingml/2006/table">
            <a:tbl>
              <a:tblPr/>
              <a:tblGrid>
                <a:gridCol w="354352"/>
                <a:gridCol w="1413065"/>
                <a:gridCol w="6584583"/>
              </a:tblGrid>
              <a:tr h="0">
                <a:tc>
                  <a:txBody>
                    <a:bodyPr/>
                    <a:lstStyle/>
                    <a:p>
                      <a:pPr algn="l"/>
                      <a:r>
                        <a:rPr lang="en-US" sz="1000" b="1" dirty="0" smtClean="0">
                          <a:solidFill>
                            <a:schemeClr val="bg1"/>
                          </a:solidFill>
                          <a:latin typeface="+mn-lt"/>
                        </a:rPr>
                        <a:t>#</a:t>
                      </a:r>
                      <a:endParaRPr lang="en-US" sz="1000" b="1" dirty="0">
                        <a:solidFill>
                          <a:schemeClr val="bg1"/>
                        </a:solidFill>
                        <a:latin typeface="+mn-lt"/>
                      </a:endParaRPr>
                    </a:p>
                  </a:txBody>
                  <a:tcPr marL="72000" marR="72000" marT="36000" marB="3600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l"/>
                      <a:r>
                        <a:rPr lang="en-US" sz="1000" b="1" dirty="0" smtClean="0">
                          <a:solidFill>
                            <a:schemeClr val="bg1"/>
                          </a:solidFill>
                          <a:latin typeface="+mn-lt"/>
                        </a:rPr>
                        <a:t>Integration Scenario</a:t>
                      </a:r>
                      <a:endParaRPr lang="en-US" sz="1000" b="1" dirty="0">
                        <a:solidFill>
                          <a:schemeClr val="bg1"/>
                        </a:solidFill>
                        <a:latin typeface="+mn-lt"/>
                      </a:endParaRPr>
                    </a:p>
                  </a:txBody>
                  <a:tcPr marL="72000" marR="72000" marT="36000" marB="3600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c>
                  <a:txBody>
                    <a:bodyPr/>
                    <a:lstStyle/>
                    <a:p>
                      <a:pPr algn="l"/>
                      <a:r>
                        <a:rPr lang="en-US" sz="1000" b="1" dirty="0" smtClean="0">
                          <a:solidFill>
                            <a:schemeClr val="bg1"/>
                          </a:solidFill>
                          <a:latin typeface="+mn-lt"/>
                        </a:rPr>
                        <a:t>Integration</a:t>
                      </a:r>
                      <a:r>
                        <a:rPr lang="en-US" sz="1000" b="1" baseline="0" dirty="0" smtClean="0">
                          <a:solidFill>
                            <a:schemeClr val="bg1"/>
                          </a:solidFill>
                          <a:latin typeface="+mn-lt"/>
                        </a:rPr>
                        <a:t> Details</a:t>
                      </a:r>
                      <a:endParaRPr lang="en-US" sz="1000" b="1" dirty="0">
                        <a:solidFill>
                          <a:schemeClr val="bg1"/>
                        </a:solidFill>
                        <a:latin typeface="+mn-lt"/>
                      </a:endParaRPr>
                    </a:p>
                  </a:txBody>
                  <a:tcPr marL="72000" marR="72000" marT="36000" marB="3600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1"/>
                    </a:solidFill>
                  </a:tcPr>
                </a:tc>
              </a:tr>
              <a:tr h="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ko-KR" sz="1000" dirty="0" smtClean="0"/>
                        <a:t>4</a:t>
                      </a:r>
                    </a:p>
                  </a:txBody>
                  <a:tcPr marL="72000" marR="72000" marT="36000" marB="3600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ko-KR" sz="1000" dirty="0" smtClean="0"/>
                        <a:t>Status Inquiry</a:t>
                      </a:r>
                    </a:p>
                  </a:txBody>
                  <a:tcPr marL="72000" marR="72000" marT="36000" marB="3600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indent="-171450">
                        <a:buFont typeface="Arial" panose="020B0604020202020204" pitchFamily="34" charset="0"/>
                        <a:buChar char="•"/>
                      </a:pPr>
                      <a:r>
                        <a:rPr lang="en-US" sz="1000" dirty="0" smtClean="0">
                          <a:solidFill>
                            <a:schemeClr val="tx1"/>
                          </a:solidFill>
                          <a:latin typeface="+mn-lt"/>
                        </a:rPr>
                        <a:t>Through the course of the claims process, FINEOS needs to update claim, communication, interaction and payment information into Core DB so that Connect IT Front End applications can retrieve information from Core DB.</a:t>
                      </a:r>
                    </a:p>
                  </a:txBody>
                  <a:tcPr marL="72000" marR="72000" marT="36000" marB="3600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ko-KR" sz="1000" dirty="0" smtClean="0"/>
                        <a:t>5</a:t>
                      </a:r>
                    </a:p>
                  </a:txBody>
                  <a:tcPr marL="72000" marR="72000" marT="36000" marB="3600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ko-KR" sz="1000" dirty="0" smtClean="0"/>
                        <a:t>Claim Assessment</a:t>
                      </a:r>
                    </a:p>
                  </a:txBody>
                  <a:tcPr marL="72000" marR="72000" marT="36000" marB="3600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indent="-171450">
                        <a:buFont typeface="Arial" panose="020B0604020202020204" pitchFamily="34" charset="0"/>
                        <a:buChar char="•"/>
                      </a:pPr>
                      <a:r>
                        <a:rPr lang="en-US" sz="1000" dirty="0" smtClean="0">
                          <a:solidFill>
                            <a:schemeClr val="tx1"/>
                          </a:solidFill>
                          <a:latin typeface="+mn-lt"/>
                        </a:rPr>
                        <a:t>FINEOS retrieves customer information from MDM and Core DB. FINEOS retrieves policy and claims information from Core DB.</a:t>
                      </a:r>
                    </a:p>
                    <a:p>
                      <a:pPr marL="171450" indent="-171450">
                        <a:buFont typeface="Arial" panose="020B0604020202020204" pitchFamily="34" charset="0"/>
                        <a:buChar char="•"/>
                      </a:pPr>
                      <a:r>
                        <a:rPr lang="en-US" sz="1000" dirty="0" smtClean="0">
                          <a:solidFill>
                            <a:schemeClr val="tx1"/>
                          </a:solidFill>
                          <a:latin typeface="+mn-lt"/>
                        </a:rPr>
                        <a:t>Then FINEOS runs claims assessment rules.</a:t>
                      </a:r>
                    </a:p>
                    <a:p>
                      <a:pPr marL="171450" indent="-171450">
                        <a:buFont typeface="Arial" panose="020B0604020202020204" pitchFamily="34" charset="0"/>
                        <a:buChar char="•"/>
                      </a:pPr>
                      <a:r>
                        <a:rPr lang="en-US" sz="1000" dirty="0" smtClean="0">
                          <a:solidFill>
                            <a:schemeClr val="tx1"/>
                          </a:solidFill>
                          <a:latin typeface="+mn-lt"/>
                        </a:rPr>
                        <a:t>FINEOS refers to international sanctions list for black listing care providers, members etc.</a:t>
                      </a:r>
                    </a:p>
                  </a:txBody>
                  <a:tcPr marL="72000" marR="72000" marT="36000" marB="3600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ko-KR" sz="1000" dirty="0" smtClean="0"/>
                        <a:t>6</a:t>
                      </a:r>
                    </a:p>
                  </a:txBody>
                  <a:tcPr marL="72000" marR="72000" marT="36000" marB="3600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ko-KR" sz="1000" dirty="0" smtClean="0"/>
                        <a:t>Payment (Real-time) – customers</a:t>
                      </a:r>
                    </a:p>
                  </a:txBody>
                  <a:tcPr marL="72000" marR="72000" marT="36000" marB="3600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indent="-171450">
                        <a:buFont typeface="Arial" panose="020B0604020202020204" pitchFamily="34" charset="0"/>
                        <a:buChar char="•"/>
                      </a:pPr>
                      <a:r>
                        <a:rPr lang="en-US" sz="1000" dirty="0" smtClean="0">
                          <a:solidFill>
                            <a:schemeClr val="tx1"/>
                          </a:solidFill>
                          <a:latin typeface="+mn-lt"/>
                        </a:rPr>
                        <a:t>For real-time payment, FINEOS should be able to integrate directly to Payment Gateway via EIP in order to reduce Turn Around Time of claims payment.</a:t>
                      </a:r>
                    </a:p>
                    <a:p>
                      <a:pPr marL="171450" indent="-171450">
                        <a:buFont typeface="Arial" panose="020B0604020202020204" pitchFamily="34" charset="0"/>
                        <a:buChar char="•"/>
                      </a:pPr>
                      <a:r>
                        <a:rPr lang="en-US" sz="1000" dirty="0" smtClean="0">
                          <a:solidFill>
                            <a:schemeClr val="tx1"/>
                          </a:solidFill>
                          <a:latin typeface="+mn-lt"/>
                        </a:rPr>
                        <a:t>At the same time, FINEOS should record payment information into Policy Administration Systems for record keeping of accounting information.</a:t>
                      </a:r>
                    </a:p>
                  </a:txBody>
                  <a:tcPr marL="72000" marR="72000" marT="36000" marB="3600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ko-KR" sz="1000" dirty="0" smtClean="0"/>
                        <a:t>7</a:t>
                      </a:r>
                    </a:p>
                  </a:txBody>
                  <a:tcPr marL="72000" marR="72000" marT="36000" marB="3600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ko-KR" sz="1000" dirty="0" smtClean="0"/>
                        <a:t>Payment (Batch) –providers and hospitals</a:t>
                      </a:r>
                    </a:p>
                  </a:txBody>
                  <a:tcPr marL="72000" marR="72000" marT="36000" marB="3600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indent="-171450">
                        <a:buFont typeface="Arial" panose="020B0604020202020204" pitchFamily="34" charset="0"/>
                        <a:buChar char="•"/>
                      </a:pPr>
                      <a:r>
                        <a:rPr lang="en-US" sz="1000" dirty="0" smtClean="0">
                          <a:solidFill>
                            <a:schemeClr val="tx1"/>
                          </a:solidFill>
                          <a:latin typeface="+mn-lt"/>
                        </a:rPr>
                        <a:t>For batch payment, FINEOS should be able to integrate directly to Payment Gateway via EIP with agreed payment schedules with the care providers and hospitals to eliminate any inefficiencies caused through micro-payments.</a:t>
                      </a:r>
                    </a:p>
                    <a:p>
                      <a:pPr marL="171450" indent="-171450">
                        <a:buFont typeface="Arial" panose="020B0604020202020204" pitchFamily="34" charset="0"/>
                        <a:buChar char="•"/>
                      </a:pPr>
                      <a:r>
                        <a:rPr lang="en-US" sz="1000" dirty="0" smtClean="0">
                          <a:solidFill>
                            <a:schemeClr val="tx1"/>
                          </a:solidFill>
                          <a:latin typeface="+mn-lt"/>
                        </a:rPr>
                        <a:t>At the same time, FINEOS should record payment information into Policy Administration Systems for record keeping of accounting information.</a:t>
                      </a:r>
                    </a:p>
                  </a:txBody>
                  <a:tcPr marL="72000" marR="72000" marT="36000" marB="3600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ko-KR" sz="1000" dirty="0" smtClean="0"/>
                        <a:t>8</a:t>
                      </a:r>
                    </a:p>
                  </a:txBody>
                  <a:tcPr marL="72000" marR="72000" marT="36000" marB="3600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ko-KR" sz="1000" dirty="0" smtClean="0"/>
                        <a:t>General Ledger</a:t>
                      </a:r>
                    </a:p>
                  </a:txBody>
                  <a:tcPr marL="72000" marR="72000" marT="36000" marB="3600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indent="-171450">
                        <a:buFont typeface="Arial" panose="020B0604020202020204" pitchFamily="34" charset="0"/>
                        <a:buChar char="•"/>
                      </a:pPr>
                      <a:r>
                        <a:rPr lang="en-US" sz="1000" dirty="0" smtClean="0">
                          <a:solidFill>
                            <a:schemeClr val="tx1"/>
                          </a:solidFill>
                          <a:latin typeface="+mn-lt"/>
                        </a:rPr>
                        <a:t>FINEOS should record payment information into Policy Administration Systems for record keeping of accounting information.</a:t>
                      </a:r>
                    </a:p>
                    <a:p>
                      <a:pPr marL="171450" indent="-171450">
                        <a:buFont typeface="Arial" panose="020B0604020202020204" pitchFamily="34" charset="0"/>
                        <a:buChar char="•"/>
                      </a:pPr>
                      <a:r>
                        <a:rPr lang="en-US" sz="1000" dirty="0" smtClean="0">
                          <a:solidFill>
                            <a:schemeClr val="tx1"/>
                          </a:solidFill>
                          <a:latin typeface="+mn-lt"/>
                        </a:rPr>
                        <a:t>Policy Administration System already has integration to interface accounting information into General Ledger system.</a:t>
                      </a:r>
                    </a:p>
                  </a:txBody>
                  <a:tcPr marL="72000" marR="72000" marT="36000" marB="3600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r h="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ko-KR" sz="1000" dirty="0" smtClean="0"/>
                        <a:t>9</a:t>
                      </a:r>
                    </a:p>
                  </a:txBody>
                  <a:tcPr marL="72000" marR="72000" marT="36000" marB="3600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altLang="ko-KR" sz="1000" dirty="0" smtClean="0"/>
                        <a:t>Send Email / Send SMS</a:t>
                      </a:r>
                    </a:p>
                  </a:txBody>
                  <a:tcPr marL="72000" marR="72000" marT="36000" marB="3600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marL="171450" indent="-171450">
                        <a:buFont typeface="Arial" panose="020B0604020202020204" pitchFamily="34" charset="0"/>
                        <a:buChar char="•"/>
                      </a:pPr>
                      <a:r>
                        <a:rPr lang="en-US" sz="1000" dirty="0" smtClean="0">
                          <a:solidFill>
                            <a:schemeClr val="tx1"/>
                          </a:solidFill>
                          <a:latin typeface="+mn-lt"/>
                        </a:rPr>
                        <a:t>FINEOS should record Interaction data into Core DB when it sends notice to customer.</a:t>
                      </a:r>
                    </a:p>
                    <a:p>
                      <a:pPr marL="171450" indent="-171450">
                        <a:buFont typeface="Arial" panose="020B0604020202020204" pitchFamily="34" charset="0"/>
                        <a:buChar char="•"/>
                      </a:pPr>
                      <a:r>
                        <a:rPr lang="en-US" sz="1000" dirty="0" smtClean="0">
                          <a:solidFill>
                            <a:schemeClr val="tx1"/>
                          </a:solidFill>
                          <a:latin typeface="+mn-lt"/>
                        </a:rPr>
                        <a:t>FINEOS should send SMS or Email via EIP.</a:t>
                      </a:r>
                    </a:p>
                  </a:txBody>
                  <a:tcPr marL="72000" marR="72000" marT="36000" marB="36000">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r>
            </a:tbl>
          </a:graphicData>
        </a:graphic>
      </p:graphicFrame>
    </p:spTree>
    <p:extLst>
      <p:ext uri="{BB962C8B-B14F-4D97-AF65-F5344CB8AC3E}">
        <p14:creationId xmlns:p14="http://schemas.microsoft.com/office/powerpoint/2010/main" val="42345020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altLang="ko-KR" dirty="0" smtClean="0"/>
              <a:t>Integration </a:t>
            </a:r>
            <a:r>
              <a:rPr lang="en-US" altLang="ko-KR" dirty="0"/>
              <a:t>Vertical</a:t>
            </a:r>
            <a:endParaRPr lang="en-US" dirty="0"/>
          </a:p>
        </p:txBody>
      </p:sp>
      <p:sp>
        <p:nvSpPr>
          <p:cNvPr id="2" name="Text Placeholder 1"/>
          <p:cNvSpPr>
            <a:spLocks noGrp="1"/>
          </p:cNvSpPr>
          <p:nvPr>
            <p:ph type="body" sz="quarter" idx="13"/>
          </p:nvPr>
        </p:nvSpPr>
        <p:spPr>
          <a:solidFill>
            <a:schemeClr val="bg1">
              <a:lumMod val="95000"/>
            </a:schemeClr>
          </a:solidFill>
          <a:ln>
            <a:noFill/>
          </a:ln>
          <a:effectLst>
            <a:outerShdw blurRad="50800" dist="38100" dir="2700000" algn="tl" rotWithShape="0">
              <a:prstClr val="black">
                <a:alpha val="40000"/>
              </a:prstClr>
            </a:outerShdw>
          </a:effectLst>
        </p:spPr>
        <p:txBody>
          <a:bodyPr vert="horz" lIns="72000" tIns="46800" rIns="72000" bIns="46800" rtlCol="0" anchor="t">
            <a:spAutoFit/>
          </a:bodyPr>
          <a:lstStyle/>
          <a:p>
            <a:pPr marL="0" indent="0">
              <a:buNone/>
            </a:pPr>
            <a:r>
              <a:rPr lang="en-US" altLang="ko-KR" dirty="0" smtClean="0"/>
              <a:t>Scenario 1: </a:t>
            </a:r>
            <a:r>
              <a:rPr lang="en-US" altLang="ko-KR" dirty="0"/>
              <a:t>Claim Registration (Paper)</a:t>
            </a:r>
          </a:p>
        </p:txBody>
      </p:sp>
      <p:sp>
        <p:nvSpPr>
          <p:cNvPr id="4" name="Slide Number Placeholder 3"/>
          <p:cNvSpPr>
            <a:spLocks noGrp="1"/>
          </p:cNvSpPr>
          <p:nvPr>
            <p:ph type="sldNum" sz="quarter" idx="4"/>
          </p:nvPr>
        </p:nvSpPr>
        <p:spPr>
          <a:prstGeom prst="rect">
            <a:avLst/>
          </a:prstGeom>
        </p:spPr>
        <p:txBody>
          <a:bodyPr/>
          <a:lstStyle/>
          <a:p>
            <a:fld id="{3801209A-EBCB-4229-9A21-B7869465F47A}" type="slidenum">
              <a:rPr lang="fr-FR" smtClean="0">
                <a:latin typeface="+mj-lt"/>
              </a:rPr>
              <a:pPr/>
              <a:t>72</a:t>
            </a:fld>
            <a:endParaRPr lang="fr-FR" dirty="0">
              <a:latin typeface="+mj-lt"/>
            </a:endParaRPr>
          </a:p>
        </p:txBody>
      </p:sp>
      <p:sp>
        <p:nvSpPr>
          <p:cNvPr id="96" name="Rounded Rectangle 95"/>
          <p:cNvSpPr/>
          <p:nvPr/>
        </p:nvSpPr>
        <p:spPr bwMode="auto">
          <a:xfrm>
            <a:off x="7496053" y="5062730"/>
            <a:ext cx="1632947" cy="967407"/>
          </a:xfrm>
          <a:prstGeom prst="roundRect">
            <a:avLst>
              <a:gd name="adj" fmla="val 4987"/>
            </a:avLst>
          </a:prstGeom>
          <a:solidFill>
            <a:srgbClr val="91C8EB">
              <a:lumMod val="20000"/>
              <a:lumOff val="80000"/>
            </a:srgbClr>
          </a:solidFill>
          <a:ln w="9525" cap="flat" cmpd="sng" algn="ctr">
            <a:solidFill>
              <a:schemeClr val="bg1">
                <a:lumMod val="5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defTabSz="912813" fontAlgn="auto">
              <a:spcBef>
                <a:spcPts val="0"/>
              </a:spcBef>
              <a:spcAft>
                <a:spcPts val="0"/>
              </a:spcAft>
              <a:defRPr/>
            </a:pPr>
            <a:r>
              <a:rPr lang="en-US" sz="600" b="0" i="1" kern="0" dirty="0" smtClean="0">
                <a:solidFill>
                  <a:srgbClr val="4B91CD">
                    <a:lumMod val="20000"/>
                    <a:lumOff val="80000"/>
                  </a:srgbClr>
                </a:solidFill>
                <a:latin typeface="+mn-lt"/>
                <a:ea typeface="MS PGothic" pitchFamily="34" charset="-128"/>
                <a:cs typeface="Arial" panose="020B0604020202020204" pitchFamily="34" charset="0"/>
              </a:rPr>
              <a:t>SOA/Business Service Catalogue</a:t>
            </a:r>
          </a:p>
          <a:p>
            <a:pPr algn="ctr" defTabSz="912813" fontAlgn="auto">
              <a:spcBef>
                <a:spcPts val="0"/>
              </a:spcBef>
              <a:spcAft>
                <a:spcPts val="0"/>
              </a:spcAft>
              <a:defRPr/>
            </a:pPr>
            <a:r>
              <a:rPr lang="en-US" sz="600" b="0" i="1" kern="0" dirty="0" smtClean="0">
                <a:solidFill>
                  <a:srgbClr val="4B91CD">
                    <a:lumMod val="20000"/>
                    <a:lumOff val="80000"/>
                  </a:srgbClr>
                </a:solidFill>
                <a:latin typeface="+mn-lt"/>
                <a:ea typeface="MS PGothic" pitchFamily="34" charset="-128"/>
                <a:cs typeface="Arial" panose="020B0604020202020204" pitchFamily="34" charset="0"/>
              </a:rPr>
              <a:t>EIP</a:t>
            </a:r>
          </a:p>
        </p:txBody>
      </p:sp>
      <p:sp>
        <p:nvSpPr>
          <p:cNvPr id="95" name="Rounded Rectangle 94"/>
          <p:cNvSpPr/>
          <p:nvPr/>
        </p:nvSpPr>
        <p:spPr bwMode="auto">
          <a:xfrm>
            <a:off x="3814646" y="5062730"/>
            <a:ext cx="3638176" cy="965461"/>
          </a:xfrm>
          <a:prstGeom prst="roundRect">
            <a:avLst>
              <a:gd name="adj" fmla="val 4987"/>
            </a:avLst>
          </a:prstGeom>
          <a:solidFill>
            <a:srgbClr val="91C8EB">
              <a:lumMod val="20000"/>
              <a:lumOff val="80000"/>
            </a:srgbClr>
          </a:solidFill>
          <a:ln w="9525" cap="flat" cmpd="sng" algn="ctr">
            <a:solidFill>
              <a:schemeClr val="bg1">
                <a:lumMod val="5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defTabSz="912813" fontAlgn="auto">
              <a:spcBef>
                <a:spcPts val="0"/>
              </a:spcBef>
              <a:spcAft>
                <a:spcPts val="0"/>
              </a:spcAft>
              <a:defRPr/>
            </a:pPr>
            <a:endParaRPr lang="en-US" sz="600" b="0" i="1" kern="0" dirty="0" smtClean="0">
              <a:solidFill>
                <a:srgbClr val="103184"/>
              </a:solidFill>
              <a:latin typeface="+mn-lt"/>
              <a:ea typeface="MS PGothic" pitchFamily="34" charset="-128"/>
              <a:cs typeface="Arial" panose="020B0604020202020204" pitchFamily="34" charset="0"/>
            </a:endParaRPr>
          </a:p>
        </p:txBody>
      </p:sp>
      <p:sp>
        <p:nvSpPr>
          <p:cNvPr id="124" name="Oval 123"/>
          <p:cNvSpPr/>
          <p:nvPr/>
        </p:nvSpPr>
        <p:spPr bwMode="auto">
          <a:xfrm>
            <a:off x="8297346" y="5186433"/>
            <a:ext cx="720000" cy="720000"/>
          </a:xfrm>
          <a:prstGeom prst="ellipse">
            <a:avLst/>
          </a:prstGeom>
          <a:solidFill>
            <a:srgbClr val="4C5A87">
              <a:lumMod val="75000"/>
              <a:alpha val="78000"/>
            </a:srgbClr>
          </a:solidFill>
          <a:ln w="6350" cap="flat" cmpd="sng" algn="ctr">
            <a:solidFill>
              <a:srgbClr val="4C5A87">
                <a:lumMod val="75000"/>
                <a:alpha val="78000"/>
              </a:srgb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defTabSz="912813" fontAlgn="auto">
              <a:spcBef>
                <a:spcPts val="0"/>
              </a:spcBef>
              <a:spcAft>
                <a:spcPts val="0"/>
              </a:spcAft>
              <a:defRPr/>
            </a:pPr>
            <a:endParaRPr lang="en-US" sz="600" b="0" i="1" kern="0" dirty="0" smtClean="0">
              <a:solidFill>
                <a:srgbClr val="4B91CD">
                  <a:lumMod val="20000"/>
                  <a:lumOff val="80000"/>
                </a:srgbClr>
              </a:solidFill>
              <a:latin typeface="+mn-lt"/>
              <a:ea typeface="MS PGothic" pitchFamily="34" charset="-128"/>
              <a:cs typeface="Arial" panose="020B0604020202020204" pitchFamily="34" charset="0"/>
            </a:endParaRPr>
          </a:p>
        </p:txBody>
      </p:sp>
      <p:sp>
        <p:nvSpPr>
          <p:cNvPr id="83" name="Rounded Rectangle 82"/>
          <p:cNvSpPr/>
          <p:nvPr/>
        </p:nvSpPr>
        <p:spPr bwMode="auto">
          <a:xfrm>
            <a:off x="5863371" y="2885097"/>
            <a:ext cx="3265629" cy="1131574"/>
          </a:xfrm>
          <a:prstGeom prst="roundRect">
            <a:avLst>
              <a:gd name="adj" fmla="val 701"/>
            </a:avLst>
          </a:prstGeom>
          <a:solidFill>
            <a:srgbClr val="91C8EB">
              <a:lumMod val="20000"/>
              <a:lumOff val="80000"/>
            </a:srgbClr>
          </a:solidFill>
          <a:ln w="38100" cap="flat" cmpd="sng" algn="ctr">
            <a:solidFill>
              <a:srgbClr val="7030A0"/>
            </a:solidFill>
            <a:prstDash val="solid"/>
            <a:round/>
            <a:headEnd type="none" w="med" len="med"/>
            <a:tailEnd type="none" w="med" len="med"/>
          </a:ln>
          <a:effectLst/>
        </p:spPr>
        <p:txBody>
          <a:bodyPr vert="horz" wrap="none" lIns="45720" tIns="45720" rIns="45720" bIns="45720" numCol="1" rtlCol="0" anchor="t" anchorCtr="0" compatLnSpc="1">
            <a:prstTxWarp prst="textNoShape">
              <a:avLst/>
            </a:prstTxWarp>
          </a:bodyPr>
          <a:lstStyle/>
          <a:p>
            <a:pPr defTabSz="912813" fontAlgn="auto">
              <a:spcBef>
                <a:spcPts val="0"/>
              </a:spcBef>
              <a:spcAft>
                <a:spcPts val="0"/>
              </a:spcAft>
            </a:pPr>
            <a:endParaRPr lang="en-US" sz="800" kern="0" dirty="0">
              <a:solidFill>
                <a:schemeClr val="tx1"/>
              </a:solidFill>
              <a:latin typeface="+mn-lt"/>
              <a:ea typeface="MS PGothic" pitchFamily="34" charset="-128"/>
              <a:cs typeface="Arial" panose="020B0604020202020204" pitchFamily="34" charset="0"/>
            </a:endParaRPr>
          </a:p>
        </p:txBody>
      </p:sp>
      <p:sp>
        <p:nvSpPr>
          <p:cNvPr id="94" name="Rectangle 93"/>
          <p:cNvSpPr/>
          <p:nvPr/>
        </p:nvSpPr>
        <p:spPr>
          <a:xfrm>
            <a:off x="5907647" y="3354188"/>
            <a:ext cx="3141386" cy="586083"/>
          </a:xfrm>
          <a:prstGeom prst="rect">
            <a:avLst/>
          </a:prstGeom>
          <a:solidFill>
            <a:srgbClr val="BA9CC9"/>
          </a:solidFill>
          <a:effectLst/>
        </p:spPr>
        <p:style>
          <a:lnRef idx="1">
            <a:schemeClr val="accent1"/>
          </a:lnRef>
          <a:fillRef idx="3">
            <a:schemeClr val="accent1"/>
          </a:fillRef>
          <a:effectRef idx="2">
            <a:schemeClr val="accent1"/>
          </a:effectRef>
          <a:fontRef idx="minor">
            <a:schemeClr val="lt1"/>
          </a:fontRef>
        </p:style>
        <p:txBody>
          <a:bodyPr vert="vert270" lIns="45720" tIns="0" rIns="45720" bIns="0" rtlCol="0" anchor="t" anchorCtr="0"/>
          <a:lstStyle/>
          <a:p>
            <a:pPr algn="ctr"/>
            <a:endParaRPr lang="en-US" sz="700" b="0" dirty="0">
              <a:solidFill>
                <a:srgbClr val="103184"/>
              </a:solidFill>
            </a:endParaRPr>
          </a:p>
        </p:txBody>
      </p:sp>
      <p:sp>
        <p:nvSpPr>
          <p:cNvPr id="92" name="Rounded Rectangle 91"/>
          <p:cNvSpPr/>
          <p:nvPr/>
        </p:nvSpPr>
        <p:spPr bwMode="auto">
          <a:xfrm>
            <a:off x="3814645" y="4479240"/>
            <a:ext cx="5314355" cy="443596"/>
          </a:xfrm>
          <a:prstGeom prst="roundRect">
            <a:avLst>
              <a:gd name="adj" fmla="val 887"/>
            </a:avLst>
          </a:prstGeom>
          <a:solidFill>
            <a:srgbClr val="394365"/>
          </a:solidFill>
          <a:ln w="6350" cap="flat" cmpd="sng" algn="ctr">
            <a:solidFill>
              <a:schemeClr val="bg1">
                <a:lumMod val="50000"/>
              </a:schemeClr>
            </a:solidFill>
            <a:prstDash val="solid"/>
            <a:round/>
            <a:headEnd type="none" w="med" len="med"/>
            <a:tailEnd type="none" w="med" len="med"/>
          </a:ln>
          <a:effectLst/>
        </p:spPr>
        <p:txBody>
          <a:bodyPr vert="horz" wrap="none" lIns="45720" tIns="45720" rIns="45720" bIns="45720" numCol="1" rtlCol="0" anchor="t" anchorCtr="0" compatLnSpc="1">
            <a:prstTxWarp prst="textNoShape">
              <a:avLst/>
            </a:prstTxWarp>
          </a:bodyPr>
          <a:lstStyle/>
          <a:p>
            <a:pPr defTabSz="912813" fontAlgn="auto">
              <a:spcBef>
                <a:spcPts val="0"/>
              </a:spcBef>
              <a:spcAft>
                <a:spcPts val="0"/>
              </a:spcAft>
            </a:pPr>
            <a:endParaRPr lang="en-US" sz="500" b="0" i="1" kern="0" dirty="0">
              <a:solidFill>
                <a:srgbClr val="4B91CD">
                  <a:lumMod val="20000"/>
                  <a:lumOff val="80000"/>
                </a:srgbClr>
              </a:solidFill>
              <a:latin typeface="+mn-lt"/>
              <a:ea typeface="MS PGothic" pitchFamily="34" charset="-128"/>
              <a:cs typeface="Arial" panose="020B0604020202020204" pitchFamily="34" charset="0"/>
            </a:endParaRPr>
          </a:p>
        </p:txBody>
      </p:sp>
      <p:sp>
        <p:nvSpPr>
          <p:cNvPr id="82" name="Rounded Rectangle 81"/>
          <p:cNvSpPr/>
          <p:nvPr/>
        </p:nvSpPr>
        <p:spPr bwMode="auto">
          <a:xfrm>
            <a:off x="777000" y="2885096"/>
            <a:ext cx="4961006" cy="1130400"/>
          </a:xfrm>
          <a:prstGeom prst="roundRect">
            <a:avLst>
              <a:gd name="adj" fmla="val 4987"/>
            </a:avLst>
          </a:prstGeom>
          <a:solidFill>
            <a:srgbClr val="91C8EB">
              <a:lumMod val="20000"/>
              <a:lumOff val="80000"/>
            </a:srgbClr>
          </a:solidFill>
          <a:ln w="9525" cap="flat" cmpd="sng" algn="ctr">
            <a:solidFill>
              <a:schemeClr val="bg1">
                <a:lumMod val="5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defTabSz="912813" fontAlgn="auto">
              <a:spcBef>
                <a:spcPts val="0"/>
              </a:spcBef>
              <a:spcAft>
                <a:spcPts val="0"/>
              </a:spcAft>
              <a:defRPr/>
            </a:pPr>
            <a:endParaRPr lang="en-US" sz="600" b="0" i="1" kern="0" dirty="0" smtClean="0">
              <a:solidFill>
                <a:srgbClr val="103184"/>
              </a:solidFill>
              <a:latin typeface="+mn-lt"/>
              <a:ea typeface="MS PGothic" pitchFamily="34" charset="-128"/>
              <a:cs typeface="Arial" panose="020B0604020202020204" pitchFamily="34" charset="0"/>
            </a:endParaRPr>
          </a:p>
        </p:txBody>
      </p:sp>
      <p:sp>
        <p:nvSpPr>
          <p:cNvPr id="10" name="Rectangle 9"/>
          <p:cNvSpPr/>
          <p:nvPr/>
        </p:nvSpPr>
        <p:spPr>
          <a:xfrm>
            <a:off x="1113003" y="3463185"/>
            <a:ext cx="644671" cy="395047"/>
          </a:xfrm>
          <a:prstGeom prst="rect">
            <a:avLst/>
          </a:prstGeom>
          <a:solidFill>
            <a:schemeClr val="accent3">
              <a:lumMod val="40000"/>
              <a:lumOff val="60000"/>
            </a:schemeClr>
          </a:solidFill>
          <a:ln w="3175">
            <a:solidFill>
              <a:schemeClr val="accent2"/>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700" b="0" i="1" dirty="0" smtClean="0">
                <a:solidFill>
                  <a:schemeClr val="accent2"/>
                </a:solidFill>
              </a:rPr>
              <a:t>&lt;&lt;user&gt;&gt;</a:t>
            </a:r>
          </a:p>
          <a:p>
            <a:pPr algn="ctr"/>
            <a:r>
              <a:rPr lang="en-US" sz="700" b="0" dirty="0" smtClean="0">
                <a:solidFill>
                  <a:schemeClr val="accent2"/>
                </a:solidFill>
              </a:rPr>
              <a:t>Scan/Upload</a:t>
            </a:r>
            <a:endParaRPr lang="en-US" sz="700" b="0" dirty="0">
              <a:solidFill>
                <a:schemeClr val="accent2"/>
              </a:solidFill>
            </a:endParaRPr>
          </a:p>
        </p:txBody>
      </p:sp>
      <p:sp>
        <p:nvSpPr>
          <p:cNvPr id="11" name="Rectangle 10"/>
          <p:cNvSpPr/>
          <p:nvPr/>
        </p:nvSpPr>
        <p:spPr>
          <a:xfrm>
            <a:off x="1886973" y="3463185"/>
            <a:ext cx="644671" cy="395047"/>
          </a:xfrm>
          <a:prstGeom prst="rect">
            <a:avLst/>
          </a:prstGeom>
          <a:solidFill>
            <a:schemeClr val="tx2">
              <a:lumMod val="25000"/>
              <a:lumOff val="75000"/>
            </a:schemeClr>
          </a:solidFill>
          <a:ln w="3175">
            <a:solidFill>
              <a:schemeClr val="accent2"/>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800" b="0" i="1" dirty="0" smtClean="0">
                <a:solidFill>
                  <a:schemeClr val="accent2"/>
                </a:solidFill>
              </a:rPr>
              <a:t>&lt;&lt;system&gt;&gt;</a:t>
            </a:r>
          </a:p>
          <a:p>
            <a:pPr algn="ctr"/>
            <a:r>
              <a:rPr lang="en-US" sz="800" b="0" dirty="0" smtClean="0">
                <a:solidFill>
                  <a:schemeClr val="accent2"/>
                </a:solidFill>
              </a:rPr>
              <a:t>Enhance</a:t>
            </a:r>
            <a:endParaRPr lang="en-US" sz="800" b="0" dirty="0">
              <a:solidFill>
                <a:schemeClr val="accent2"/>
              </a:solidFill>
            </a:endParaRPr>
          </a:p>
        </p:txBody>
      </p:sp>
      <p:sp>
        <p:nvSpPr>
          <p:cNvPr id="12" name="Rectangle 11"/>
          <p:cNvSpPr/>
          <p:nvPr/>
        </p:nvSpPr>
        <p:spPr>
          <a:xfrm>
            <a:off x="2660944" y="3463185"/>
            <a:ext cx="644671" cy="395047"/>
          </a:xfrm>
          <a:prstGeom prst="rect">
            <a:avLst/>
          </a:prstGeom>
          <a:solidFill>
            <a:schemeClr val="tx2">
              <a:lumMod val="25000"/>
              <a:lumOff val="75000"/>
            </a:schemeClr>
          </a:solidFill>
          <a:ln w="3175">
            <a:solidFill>
              <a:schemeClr val="accent2"/>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800" b="0" i="1" dirty="0" smtClean="0">
                <a:solidFill>
                  <a:schemeClr val="accent2"/>
                </a:solidFill>
              </a:rPr>
              <a:t>&lt;&lt;system&gt;&gt;</a:t>
            </a:r>
          </a:p>
          <a:p>
            <a:pPr algn="ctr"/>
            <a:r>
              <a:rPr lang="en-US" sz="800" b="0" dirty="0" smtClean="0">
                <a:solidFill>
                  <a:schemeClr val="accent2"/>
                </a:solidFill>
              </a:rPr>
              <a:t>Recognize</a:t>
            </a:r>
            <a:endParaRPr lang="en-US" sz="800" b="0" dirty="0">
              <a:solidFill>
                <a:schemeClr val="accent2"/>
              </a:solidFill>
            </a:endParaRPr>
          </a:p>
        </p:txBody>
      </p:sp>
      <p:sp>
        <p:nvSpPr>
          <p:cNvPr id="13" name="Rectangle 12"/>
          <p:cNvSpPr/>
          <p:nvPr/>
        </p:nvSpPr>
        <p:spPr>
          <a:xfrm>
            <a:off x="3434914" y="3463185"/>
            <a:ext cx="644671" cy="395047"/>
          </a:xfrm>
          <a:prstGeom prst="rect">
            <a:avLst/>
          </a:prstGeom>
          <a:solidFill>
            <a:schemeClr val="accent3">
              <a:lumMod val="40000"/>
              <a:lumOff val="60000"/>
            </a:schemeClr>
          </a:solidFill>
          <a:ln w="3175">
            <a:solidFill>
              <a:schemeClr val="accent2"/>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800" b="0" i="1" dirty="0" smtClean="0">
                <a:solidFill>
                  <a:schemeClr val="accent2"/>
                </a:solidFill>
              </a:rPr>
              <a:t>&lt;&lt;user&gt;&gt;</a:t>
            </a:r>
          </a:p>
          <a:p>
            <a:pPr algn="ctr"/>
            <a:r>
              <a:rPr lang="en-US" sz="800" b="0" dirty="0" smtClean="0">
                <a:solidFill>
                  <a:schemeClr val="accent2"/>
                </a:solidFill>
              </a:rPr>
              <a:t>Validate</a:t>
            </a:r>
            <a:endParaRPr lang="en-US" sz="800" b="0" dirty="0">
              <a:solidFill>
                <a:schemeClr val="accent2"/>
              </a:solidFill>
            </a:endParaRPr>
          </a:p>
        </p:txBody>
      </p:sp>
      <p:sp>
        <p:nvSpPr>
          <p:cNvPr id="14" name="Rectangle 13"/>
          <p:cNvSpPr/>
          <p:nvPr/>
        </p:nvSpPr>
        <p:spPr>
          <a:xfrm>
            <a:off x="4208884" y="3464112"/>
            <a:ext cx="644671" cy="395047"/>
          </a:xfrm>
          <a:prstGeom prst="rect">
            <a:avLst/>
          </a:prstGeom>
          <a:solidFill>
            <a:schemeClr val="tx2">
              <a:lumMod val="25000"/>
              <a:lumOff val="75000"/>
            </a:schemeClr>
          </a:solidFill>
          <a:ln w="3175">
            <a:solidFill>
              <a:schemeClr val="accent2"/>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800" b="0" i="1" dirty="0" smtClean="0">
                <a:solidFill>
                  <a:schemeClr val="accent2"/>
                </a:solidFill>
              </a:rPr>
              <a:t>&lt;&lt;system&gt;&gt;</a:t>
            </a:r>
          </a:p>
          <a:p>
            <a:pPr algn="ctr"/>
            <a:r>
              <a:rPr lang="en-US" sz="800" b="0" dirty="0" smtClean="0">
                <a:solidFill>
                  <a:schemeClr val="accent2"/>
                </a:solidFill>
              </a:rPr>
              <a:t>Index</a:t>
            </a:r>
            <a:endParaRPr lang="en-US" sz="800" b="0" dirty="0">
              <a:solidFill>
                <a:schemeClr val="accent2"/>
              </a:solidFill>
            </a:endParaRPr>
          </a:p>
        </p:txBody>
      </p:sp>
      <p:sp>
        <p:nvSpPr>
          <p:cNvPr id="15" name="Rectangle 14"/>
          <p:cNvSpPr/>
          <p:nvPr/>
        </p:nvSpPr>
        <p:spPr>
          <a:xfrm>
            <a:off x="4982853" y="3463184"/>
            <a:ext cx="644671" cy="395047"/>
          </a:xfrm>
          <a:prstGeom prst="rect">
            <a:avLst/>
          </a:prstGeom>
          <a:solidFill>
            <a:schemeClr val="tx2">
              <a:lumMod val="25000"/>
              <a:lumOff val="75000"/>
            </a:schemeClr>
          </a:solidFill>
          <a:ln w="3175">
            <a:solidFill>
              <a:schemeClr val="accent2"/>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800" b="0" i="1" dirty="0" smtClean="0">
                <a:solidFill>
                  <a:schemeClr val="accent2"/>
                </a:solidFill>
              </a:rPr>
              <a:t>&lt;&lt;system&gt;&gt;</a:t>
            </a:r>
          </a:p>
          <a:p>
            <a:pPr algn="ctr"/>
            <a:r>
              <a:rPr lang="en-US" sz="800" b="0" dirty="0" smtClean="0">
                <a:solidFill>
                  <a:schemeClr val="accent2"/>
                </a:solidFill>
              </a:rPr>
              <a:t>Store</a:t>
            </a:r>
            <a:endParaRPr lang="en-US" sz="800" b="0" dirty="0">
              <a:solidFill>
                <a:schemeClr val="accent2"/>
              </a:solidFill>
            </a:endParaRPr>
          </a:p>
        </p:txBody>
      </p:sp>
      <p:cxnSp>
        <p:nvCxnSpPr>
          <p:cNvPr id="17" name="Straight Connector 16"/>
          <p:cNvCxnSpPr>
            <a:stCxn id="10" idx="3"/>
            <a:endCxn id="11" idx="1"/>
          </p:cNvCxnSpPr>
          <p:nvPr/>
        </p:nvCxnSpPr>
        <p:spPr>
          <a:xfrm>
            <a:off x="1757674" y="3660709"/>
            <a:ext cx="129299"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8" name="Straight Connector 17"/>
          <p:cNvCxnSpPr>
            <a:stCxn id="11" idx="3"/>
            <a:endCxn id="12" idx="1"/>
          </p:cNvCxnSpPr>
          <p:nvPr/>
        </p:nvCxnSpPr>
        <p:spPr>
          <a:xfrm>
            <a:off x="2531644" y="3660709"/>
            <a:ext cx="129299"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1" name="Straight Connector 20"/>
          <p:cNvCxnSpPr>
            <a:stCxn id="12" idx="3"/>
            <a:endCxn id="13" idx="1"/>
          </p:cNvCxnSpPr>
          <p:nvPr/>
        </p:nvCxnSpPr>
        <p:spPr>
          <a:xfrm>
            <a:off x="3305615" y="3660709"/>
            <a:ext cx="129299"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24" name="Straight Connector 23"/>
          <p:cNvCxnSpPr>
            <a:stCxn id="13" idx="3"/>
            <a:endCxn id="14" idx="1"/>
          </p:cNvCxnSpPr>
          <p:nvPr/>
        </p:nvCxnSpPr>
        <p:spPr>
          <a:xfrm>
            <a:off x="4079585" y="3660709"/>
            <a:ext cx="129299" cy="927"/>
          </a:xfrm>
          <a:prstGeom prst="line">
            <a:avLst/>
          </a:prstGeom>
        </p:spPr>
        <p:style>
          <a:lnRef idx="2">
            <a:schemeClr val="accent1"/>
          </a:lnRef>
          <a:fillRef idx="0">
            <a:schemeClr val="accent1"/>
          </a:fillRef>
          <a:effectRef idx="1">
            <a:schemeClr val="accent1"/>
          </a:effectRef>
          <a:fontRef idx="minor">
            <a:schemeClr val="tx1"/>
          </a:fontRef>
        </p:style>
      </p:cxnSp>
      <p:cxnSp>
        <p:nvCxnSpPr>
          <p:cNvPr id="27" name="Straight Connector 26"/>
          <p:cNvCxnSpPr>
            <a:stCxn id="14" idx="3"/>
            <a:endCxn id="15" idx="1"/>
          </p:cNvCxnSpPr>
          <p:nvPr/>
        </p:nvCxnSpPr>
        <p:spPr>
          <a:xfrm flipV="1">
            <a:off x="4853555" y="3660708"/>
            <a:ext cx="129298" cy="928"/>
          </a:xfrm>
          <a:prstGeom prst="line">
            <a:avLst/>
          </a:prstGeom>
        </p:spPr>
        <p:style>
          <a:lnRef idx="2">
            <a:schemeClr val="accent1"/>
          </a:lnRef>
          <a:fillRef idx="0">
            <a:schemeClr val="accent1"/>
          </a:fillRef>
          <a:effectRef idx="1">
            <a:schemeClr val="accent1"/>
          </a:effectRef>
          <a:fontRef idx="minor">
            <a:schemeClr val="tx1"/>
          </a:fontRef>
        </p:style>
      </p:cxnSp>
      <p:grpSp>
        <p:nvGrpSpPr>
          <p:cNvPr id="31" name="Group 30"/>
          <p:cNvGrpSpPr/>
          <p:nvPr/>
        </p:nvGrpSpPr>
        <p:grpSpPr>
          <a:xfrm>
            <a:off x="5930384" y="2954099"/>
            <a:ext cx="1552049" cy="246221"/>
            <a:chOff x="1005956" y="1778907"/>
            <a:chExt cx="1755664" cy="246221"/>
          </a:xfrm>
        </p:grpSpPr>
        <p:grpSp>
          <p:nvGrpSpPr>
            <p:cNvPr id="32" name="Group 31"/>
            <p:cNvGrpSpPr/>
            <p:nvPr/>
          </p:nvGrpSpPr>
          <p:grpSpPr>
            <a:xfrm>
              <a:off x="1005956" y="1804765"/>
              <a:ext cx="135750" cy="133297"/>
              <a:chOff x="4529096" y="6384951"/>
              <a:chExt cx="135750" cy="133297"/>
            </a:xfrm>
          </p:grpSpPr>
          <p:sp>
            <p:nvSpPr>
              <p:cNvPr id="34" name="Rectangle 33"/>
              <p:cNvSpPr/>
              <p:nvPr/>
            </p:nvSpPr>
            <p:spPr>
              <a:xfrm rot="16200000">
                <a:off x="4530323" y="6455709"/>
                <a:ext cx="61312" cy="63765"/>
              </a:xfrm>
              <a:prstGeom prst="rect">
                <a:avLst/>
              </a:prstGeom>
              <a:solidFill>
                <a:srgbClr val="00456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kern="500"/>
              </a:p>
            </p:txBody>
          </p:sp>
          <p:sp>
            <p:nvSpPr>
              <p:cNvPr id="35" name="Rectangle 34"/>
              <p:cNvSpPr/>
              <p:nvPr/>
            </p:nvSpPr>
            <p:spPr>
              <a:xfrm rot="16200000">
                <a:off x="4602296" y="6455697"/>
                <a:ext cx="61312" cy="63765"/>
              </a:xfrm>
              <a:prstGeom prst="rect">
                <a:avLst/>
              </a:prstGeom>
              <a:solidFill>
                <a:srgbClr val="00456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kern="500"/>
              </a:p>
            </p:txBody>
          </p:sp>
          <p:sp>
            <p:nvSpPr>
              <p:cNvPr id="36" name="Rectangle 35"/>
              <p:cNvSpPr/>
              <p:nvPr/>
            </p:nvSpPr>
            <p:spPr>
              <a:xfrm rot="16200000">
                <a:off x="4602308" y="6383724"/>
                <a:ext cx="61312" cy="63765"/>
              </a:xfrm>
              <a:prstGeom prst="rect">
                <a:avLst/>
              </a:prstGeom>
              <a:solidFill>
                <a:srgbClr val="00456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kern="500"/>
              </a:p>
            </p:txBody>
          </p:sp>
        </p:grpSp>
        <p:sp>
          <p:nvSpPr>
            <p:cNvPr id="33" name="TextBox 32"/>
            <p:cNvSpPr txBox="1"/>
            <p:nvPr/>
          </p:nvSpPr>
          <p:spPr>
            <a:xfrm>
              <a:off x="1191299" y="1778907"/>
              <a:ext cx="1570321" cy="246221"/>
            </a:xfrm>
            <a:prstGeom prst="rect">
              <a:avLst/>
            </a:prstGeom>
            <a:noFill/>
          </p:spPr>
          <p:txBody>
            <a:bodyPr wrap="none" lIns="0" tIns="0" rIns="0" bIns="0" rtlCol="0">
              <a:spAutoFit/>
            </a:bodyPr>
            <a:lstStyle/>
            <a:p>
              <a:r>
                <a:rPr lang="en-US" sz="800" b="1" dirty="0" smtClean="0">
                  <a:solidFill>
                    <a:schemeClr val="accent2">
                      <a:lumMod val="50000"/>
                    </a:schemeClr>
                  </a:solidFill>
                  <a:latin typeface="+mn-lt"/>
                  <a:cs typeface="Arial" pitchFamily="34" charset="0"/>
                </a:rPr>
                <a:t>Health Claims Management</a:t>
              </a:r>
            </a:p>
            <a:p>
              <a:r>
                <a:rPr lang="en-US" sz="800" b="0" i="1" dirty="0" smtClean="0">
                  <a:solidFill>
                    <a:schemeClr val="accent2">
                      <a:lumMod val="50000"/>
                    </a:schemeClr>
                  </a:solidFill>
                  <a:latin typeface="+mn-lt"/>
                  <a:cs typeface="Arial" pitchFamily="34" charset="0"/>
                </a:rPr>
                <a:t>FINEOS</a:t>
              </a:r>
            </a:p>
          </p:txBody>
        </p:sp>
      </p:grpSp>
      <p:sp>
        <p:nvSpPr>
          <p:cNvPr id="37" name="Rectangle 36"/>
          <p:cNvSpPr/>
          <p:nvPr/>
        </p:nvSpPr>
        <p:spPr>
          <a:xfrm>
            <a:off x="6757545" y="3463184"/>
            <a:ext cx="644671" cy="395047"/>
          </a:xfrm>
          <a:prstGeom prst="rect">
            <a:avLst/>
          </a:prstGeom>
          <a:solidFill>
            <a:schemeClr val="accent3">
              <a:lumMod val="40000"/>
              <a:lumOff val="60000"/>
            </a:schemeClr>
          </a:solidFill>
          <a:ln w="3175">
            <a:solidFill>
              <a:schemeClr val="accent2"/>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800" b="0" i="1" dirty="0" smtClean="0">
                <a:solidFill>
                  <a:schemeClr val="accent2"/>
                </a:solidFill>
              </a:rPr>
              <a:t>&lt;&lt;user&gt;&gt;</a:t>
            </a:r>
          </a:p>
          <a:p>
            <a:pPr algn="ctr"/>
            <a:r>
              <a:rPr lang="en-US" sz="800" b="0" dirty="0" smtClean="0">
                <a:solidFill>
                  <a:schemeClr val="accent2"/>
                </a:solidFill>
              </a:rPr>
              <a:t>Retrieve </a:t>
            </a:r>
          </a:p>
          <a:p>
            <a:pPr algn="ctr"/>
            <a:r>
              <a:rPr lang="en-US" sz="800" b="0" dirty="0" smtClean="0">
                <a:solidFill>
                  <a:schemeClr val="accent2"/>
                </a:solidFill>
              </a:rPr>
              <a:t>Image</a:t>
            </a:r>
            <a:r>
              <a:rPr lang="en-US" sz="800" b="0" baseline="30000" dirty="0" smtClean="0">
                <a:solidFill>
                  <a:schemeClr val="accent2"/>
                </a:solidFill>
              </a:rPr>
              <a:t>1)</a:t>
            </a:r>
            <a:endParaRPr lang="en-US" sz="800" b="0" baseline="30000" dirty="0">
              <a:solidFill>
                <a:schemeClr val="accent2"/>
              </a:solidFill>
            </a:endParaRPr>
          </a:p>
        </p:txBody>
      </p:sp>
      <p:sp>
        <p:nvSpPr>
          <p:cNvPr id="38" name="Rectangle 37"/>
          <p:cNvSpPr/>
          <p:nvPr/>
        </p:nvSpPr>
        <p:spPr>
          <a:xfrm>
            <a:off x="7563361" y="3463184"/>
            <a:ext cx="644671" cy="395047"/>
          </a:xfrm>
          <a:prstGeom prst="rect">
            <a:avLst/>
          </a:prstGeom>
          <a:solidFill>
            <a:schemeClr val="bg1"/>
          </a:solidFill>
          <a:ln w="3175">
            <a:solidFill>
              <a:schemeClr val="accent2"/>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800" b="0" i="1" dirty="0" smtClean="0">
                <a:solidFill>
                  <a:schemeClr val="accent2"/>
                </a:solidFill>
              </a:rPr>
              <a:t>…</a:t>
            </a:r>
            <a:endParaRPr lang="en-US" sz="800" b="0" dirty="0">
              <a:solidFill>
                <a:schemeClr val="accent2"/>
              </a:solidFill>
            </a:endParaRPr>
          </a:p>
        </p:txBody>
      </p:sp>
      <p:cxnSp>
        <p:nvCxnSpPr>
          <p:cNvPr id="39" name="Straight Connector 38"/>
          <p:cNvCxnSpPr>
            <a:stCxn id="37" idx="3"/>
            <a:endCxn id="38" idx="1"/>
          </p:cNvCxnSpPr>
          <p:nvPr/>
        </p:nvCxnSpPr>
        <p:spPr>
          <a:xfrm>
            <a:off x="7402216" y="3660708"/>
            <a:ext cx="161144" cy="0"/>
          </a:xfrm>
          <a:prstGeom prst="line">
            <a:avLst/>
          </a:prstGeom>
        </p:spPr>
        <p:style>
          <a:lnRef idx="2">
            <a:schemeClr val="accent1"/>
          </a:lnRef>
          <a:fillRef idx="0">
            <a:schemeClr val="accent1"/>
          </a:fillRef>
          <a:effectRef idx="1">
            <a:schemeClr val="accent1"/>
          </a:effectRef>
          <a:fontRef idx="minor">
            <a:schemeClr val="tx1"/>
          </a:fontRef>
        </p:style>
      </p:cxnSp>
      <p:sp>
        <p:nvSpPr>
          <p:cNvPr id="50" name="TextBox 49"/>
          <p:cNvSpPr txBox="1"/>
          <p:nvPr/>
        </p:nvSpPr>
        <p:spPr>
          <a:xfrm>
            <a:off x="4098985" y="5158434"/>
            <a:ext cx="541815" cy="369332"/>
          </a:xfrm>
          <a:prstGeom prst="rect">
            <a:avLst/>
          </a:prstGeom>
          <a:noFill/>
        </p:spPr>
        <p:txBody>
          <a:bodyPr wrap="none" lIns="0" tIns="0" rIns="0" bIns="0" rtlCol="0">
            <a:spAutoFit/>
          </a:bodyPr>
          <a:lstStyle/>
          <a:p>
            <a:r>
              <a:rPr lang="en-US" sz="800" b="1" dirty="0" smtClean="0">
                <a:solidFill>
                  <a:schemeClr val="accent2">
                    <a:lumMod val="50000"/>
                  </a:schemeClr>
                </a:solidFill>
                <a:latin typeface="+mn-lt"/>
                <a:cs typeface="Arial" pitchFamily="34" charset="0"/>
              </a:rPr>
              <a:t>Content</a:t>
            </a:r>
          </a:p>
          <a:p>
            <a:r>
              <a:rPr lang="en-US" sz="800" b="1" dirty="0" smtClean="0">
                <a:solidFill>
                  <a:schemeClr val="accent2">
                    <a:lumMod val="50000"/>
                  </a:schemeClr>
                </a:solidFill>
                <a:latin typeface="+mn-lt"/>
                <a:cs typeface="Arial" pitchFamily="34" charset="0"/>
              </a:rPr>
              <a:t>Mgmt.</a:t>
            </a:r>
          </a:p>
          <a:p>
            <a:r>
              <a:rPr lang="en-US" sz="800" b="0" i="1" dirty="0" smtClean="0">
                <a:solidFill>
                  <a:schemeClr val="accent2">
                    <a:lumMod val="50000"/>
                  </a:schemeClr>
                </a:solidFill>
                <a:latin typeface="+mn-lt"/>
                <a:cs typeface="Arial" pitchFamily="34" charset="0"/>
              </a:rPr>
              <a:t>IBM FileNet</a:t>
            </a:r>
          </a:p>
        </p:txBody>
      </p:sp>
      <p:sp>
        <p:nvSpPr>
          <p:cNvPr id="55" name="Rectangle 54"/>
          <p:cNvSpPr/>
          <p:nvPr/>
        </p:nvSpPr>
        <p:spPr>
          <a:xfrm>
            <a:off x="4982853" y="5354676"/>
            <a:ext cx="644671" cy="383516"/>
          </a:xfrm>
          <a:prstGeom prst="rect">
            <a:avLst/>
          </a:prstGeom>
          <a:solidFill>
            <a:schemeClr val="bg1"/>
          </a:solidFill>
          <a:ln w="3175">
            <a:solidFill>
              <a:schemeClr val="accent2"/>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800" b="0" dirty="0" smtClean="0">
                <a:solidFill>
                  <a:schemeClr val="accent2"/>
                </a:solidFill>
              </a:rPr>
              <a:t>Record Document</a:t>
            </a:r>
            <a:endParaRPr lang="en-US" sz="800" b="0" dirty="0">
              <a:solidFill>
                <a:schemeClr val="accent2"/>
              </a:solidFill>
            </a:endParaRPr>
          </a:p>
        </p:txBody>
      </p:sp>
      <p:sp>
        <p:nvSpPr>
          <p:cNvPr id="56" name="Rectangle 55"/>
          <p:cNvSpPr/>
          <p:nvPr/>
        </p:nvSpPr>
        <p:spPr>
          <a:xfrm>
            <a:off x="6757545" y="5354676"/>
            <a:ext cx="644671" cy="383516"/>
          </a:xfrm>
          <a:prstGeom prst="rect">
            <a:avLst/>
          </a:prstGeom>
          <a:solidFill>
            <a:schemeClr val="bg1"/>
          </a:solidFill>
          <a:ln w="3175">
            <a:solidFill>
              <a:schemeClr val="accent2"/>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800" b="0" dirty="0" smtClean="0">
                <a:solidFill>
                  <a:schemeClr val="accent2"/>
                </a:solidFill>
              </a:rPr>
              <a:t>Retrieve Document</a:t>
            </a:r>
            <a:endParaRPr lang="en-US" sz="800" b="0" dirty="0">
              <a:solidFill>
                <a:schemeClr val="accent2"/>
              </a:solidFill>
            </a:endParaRPr>
          </a:p>
        </p:txBody>
      </p:sp>
      <p:grpSp>
        <p:nvGrpSpPr>
          <p:cNvPr id="58" name="Group 57"/>
          <p:cNvGrpSpPr/>
          <p:nvPr/>
        </p:nvGrpSpPr>
        <p:grpSpPr>
          <a:xfrm>
            <a:off x="3897000" y="4577928"/>
            <a:ext cx="1349326" cy="246221"/>
            <a:chOff x="1424226" y="2124601"/>
            <a:chExt cx="1526345" cy="246221"/>
          </a:xfrm>
        </p:grpSpPr>
        <p:sp>
          <p:nvSpPr>
            <p:cNvPr id="59" name="TextBox 58"/>
            <p:cNvSpPr txBox="1"/>
            <p:nvPr/>
          </p:nvSpPr>
          <p:spPr>
            <a:xfrm>
              <a:off x="1594222" y="2124601"/>
              <a:ext cx="1356349" cy="246221"/>
            </a:xfrm>
            <a:prstGeom prst="rect">
              <a:avLst/>
            </a:prstGeom>
            <a:noFill/>
          </p:spPr>
          <p:txBody>
            <a:bodyPr wrap="none" lIns="0" tIns="0" rIns="0" bIns="0" rtlCol="0">
              <a:spAutoFit/>
            </a:bodyPr>
            <a:lstStyle/>
            <a:p>
              <a:r>
                <a:rPr lang="en-US" sz="800" b="1" dirty="0" smtClean="0">
                  <a:solidFill>
                    <a:schemeClr val="bg1"/>
                  </a:solidFill>
                  <a:latin typeface="+mn-lt"/>
                  <a:cs typeface="Arial" pitchFamily="34" charset="0"/>
                </a:rPr>
                <a:t>EIP </a:t>
              </a:r>
            </a:p>
            <a:p>
              <a:r>
                <a:rPr lang="en-US" sz="800" b="0" i="1" dirty="0" smtClean="0">
                  <a:solidFill>
                    <a:schemeClr val="bg1"/>
                  </a:solidFill>
                  <a:latin typeface="+mn-lt"/>
                  <a:cs typeface="Arial" pitchFamily="34" charset="0"/>
                </a:rPr>
                <a:t>Software AG webMethods</a:t>
              </a:r>
            </a:p>
          </p:txBody>
        </p:sp>
        <p:pic>
          <p:nvPicPr>
            <p:cNvPr id="60" name="Picture 59"/>
            <p:cNvPicPr>
              <a:picLocks noChangeAspect="1"/>
            </p:cNvPicPr>
            <p:nvPr/>
          </p:nvPicPr>
          <p:blipFill>
            <a:blip r:embed="rId2" cstate="screen">
              <a:clrChange>
                <a:clrFrom>
                  <a:srgbClr val="FFFFFF"/>
                </a:clrFrom>
                <a:clrTo>
                  <a:srgbClr val="FFFFFF">
                    <a:alpha val="0"/>
                  </a:srgbClr>
                </a:clrTo>
              </a:clrChange>
              <a:lum bright="70000" contrast="-70000"/>
              <a:extLst>
                <a:ext uri="{28A0092B-C50C-407E-A947-70E740481C1C}">
                  <a14:useLocalDpi xmlns:a14="http://schemas.microsoft.com/office/drawing/2010/main"/>
                </a:ext>
              </a:extLst>
            </a:blip>
            <a:stretch>
              <a:fillRect/>
            </a:stretch>
          </p:blipFill>
          <p:spPr>
            <a:xfrm>
              <a:off x="1424226" y="2124601"/>
              <a:ext cx="135477" cy="138765"/>
            </a:xfrm>
            <a:prstGeom prst="rect">
              <a:avLst/>
            </a:prstGeom>
            <a:noFill/>
          </p:spPr>
        </p:pic>
      </p:grpSp>
      <p:cxnSp>
        <p:nvCxnSpPr>
          <p:cNvPr id="62" name="Straight Connector 61"/>
          <p:cNvCxnSpPr>
            <a:stCxn id="15" idx="2"/>
            <a:endCxn id="55" idx="0"/>
          </p:cNvCxnSpPr>
          <p:nvPr/>
        </p:nvCxnSpPr>
        <p:spPr>
          <a:xfrm>
            <a:off x="5305189" y="3858231"/>
            <a:ext cx="0" cy="1496445"/>
          </a:xfrm>
          <a:prstGeom prst="line">
            <a:avLst/>
          </a:prstGeom>
          <a:ln w="9525">
            <a:solidFill>
              <a:schemeClr val="tx1"/>
            </a:solidFill>
            <a:prstDash val="dash"/>
            <a:tailEnd type="triangle"/>
          </a:ln>
          <a:effectLst>
            <a:outerShdw blurRad="50800" dist="38100" dir="2700000" algn="tl"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sp>
        <p:nvSpPr>
          <p:cNvPr id="65" name="Rectangle 64"/>
          <p:cNvSpPr/>
          <p:nvPr/>
        </p:nvSpPr>
        <p:spPr>
          <a:xfrm>
            <a:off x="6757545" y="4535079"/>
            <a:ext cx="644671" cy="331918"/>
          </a:xfrm>
          <a:prstGeom prst="rect">
            <a:avLst/>
          </a:prstGeom>
          <a:solidFill>
            <a:schemeClr val="bg1"/>
          </a:solidFill>
          <a:ln w="3175">
            <a:solidFill>
              <a:schemeClr val="accent2"/>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800" b="0" dirty="0">
                <a:solidFill>
                  <a:schemeClr val="accent2"/>
                </a:solidFill>
              </a:rPr>
              <a:t>Retrieve Document</a:t>
            </a:r>
          </a:p>
        </p:txBody>
      </p:sp>
      <p:cxnSp>
        <p:nvCxnSpPr>
          <p:cNvPr id="70" name="Straight Connector 69"/>
          <p:cNvCxnSpPr>
            <a:stCxn id="37" idx="2"/>
            <a:endCxn id="65" idx="0"/>
          </p:cNvCxnSpPr>
          <p:nvPr/>
        </p:nvCxnSpPr>
        <p:spPr>
          <a:xfrm>
            <a:off x="7079881" y="3858231"/>
            <a:ext cx="0" cy="676848"/>
          </a:xfrm>
          <a:prstGeom prst="line">
            <a:avLst/>
          </a:prstGeom>
          <a:ln w="9525">
            <a:solidFill>
              <a:schemeClr val="tx1"/>
            </a:solidFill>
            <a:prstDash val="dash"/>
            <a:tailEnd type="triangle"/>
          </a:ln>
          <a:effectLst>
            <a:outerShdw blurRad="50800" dist="38100" dir="2700000" algn="tl"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cxnSp>
        <p:nvCxnSpPr>
          <p:cNvPr id="73" name="Straight Connector 72"/>
          <p:cNvCxnSpPr>
            <a:stCxn id="65" idx="2"/>
            <a:endCxn id="56" idx="0"/>
          </p:cNvCxnSpPr>
          <p:nvPr/>
        </p:nvCxnSpPr>
        <p:spPr>
          <a:xfrm>
            <a:off x="7079881" y="4866997"/>
            <a:ext cx="0" cy="487679"/>
          </a:xfrm>
          <a:prstGeom prst="line">
            <a:avLst/>
          </a:prstGeom>
          <a:ln w="9525">
            <a:solidFill>
              <a:schemeClr val="tx1"/>
            </a:solidFill>
            <a:prstDash val="dash"/>
            <a:tailEnd type="triangle"/>
          </a:ln>
          <a:effectLst>
            <a:outerShdw blurRad="50800" dist="38100" dir="2700000" algn="tl"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sp>
        <p:nvSpPr>
          <p:cNvPr id="86" name="Rectangle 85"/>
          <p:cNvSpPr/>
          <p:nvPr/>
        </p:nvSpPr>
        <p:spPr>
          <a:xfrm>
            <a:off x="5950832" y="3463184"/>
            <a:ext cx="644671" cy="395047"/>
          </a:xfrm>
          <a:prstGeom prst="rect">
            <a:avLst/>
          </a:prstGeom>
          <a:solidFill>
            <a:schemeClr val="tx2">
              <a:lumMod val="25000"/>
              <a:lumOff val="75000"/>
            </a:schemeClr>
          </a:solidFill>
          <a:ln w="3175">
            <a:solidFill>
              <a:schemeClr val="accent2"/>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800" b="0" i="1" dirty="0" smtClean="0">
                <a:solidFill>
                  <a:schemeClr val="accent2"/>
                </a:solidFill>
              </a:rPr>
              <a:t>&lt;&lt;system&gt;&gt;</a:t>
            </a:r>
          </a:p>
          <a:p>
            <a:pPr algn="ctr"/>
            <a:r>
              <a:rPr lang="en-US" sz="800" b="0" dirty="0" smtClean="0">
                <a:solidFill>
                  <a:schemeClr val="accent2"/>
                </a:solidFill>
              </a:rPr>
              <a:t>Create Case</a:t>
            </a:r>
            <a:endParaRPr lang="en-US" sz="800" b="0" dirty="0">
              <a:solidFill>
                <a:schemeClr val="accent2"/>
              </a:solidFill>
            </a:endParaRPr>
          </a:p>
        </p:txBody>
      </p:sp>
      <p:cxnSp>
        <p:nvCxnSpPr>
          <p:cNvPr id="88" name="Straight Connector 87"/>
          <p:cNvCxnSpPr>
            <a:stCxn id="55" idx="3"/>
            <a:endCxn id="102" idx="2"/>
          </p:cNvCxnSpPr>
          <p:nvPr/>
        </p:nvCxnSpPr>
        <p:spPr>
          <a:xfrm flipV="1">
            <a:off x="5627524" y="4866997"/>
            <a:ext cx="645644" cy="679437"/>
          </a:xfrm>
          <a:prstGeom prst="bentConnector2">
            <a:avLst/>
          </a:prstGeom>
          <a:ln w="9525">
            <a:solidFill>
              <a:schemeClr val="tx1"/>
            </a:solidFill>
            <a:prstDash val="dash"/>
            <a:tailEnd type="triangle"/>
          </a:ln>
          <a:effectLst>
            <a:outerShdw blurRad="50800" dist="38100" dir="2700000" algn="tl"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cxnSp>
        <p:nvCxnSpPr>
          <p:cNvPr id="97" name="Straight Connector 96"/>
          <p:cNvCxnSpPr>
            <a:stCxn id="86" idx="3"/>
            <a:endCxn id="37" idx="1"/>
          </p:cNvCxnSpPr>
          <p:nvPr/>
        </p:nvCxnSpPr>
        <p:spPr>
          <a:xfrm>
            <a:off x="6595503" y="3660708"/>
            <a:ext cx="162042"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a:stCxn id="104" idx="2"/>
            <a:endCxn id="107" idx="1"/>
          </p:cNvCxnSpPr>
          <p:nvPr/>
        </p:nvCxnSpPr>
        <p:spPr>
          <a:xfrm rot="16200000" flipH="1">
            <a:off x="1668395" y="2095773"/>
            <a:ext cx="80402" cy="1197078"/>
          </a:xfrm>
          <a:prstGeom prst="bentConnector2">
            <a:avLst/>
          </a:prstGeom>
          <a:ln w="9525">
            <a:solidFill>
              <a:schemeClr val="accent4"/>
            </a:solidFill>
            <a:prstDash val="dash"/>
            <a:tailEnd type="triangle"/>
          </a:ln>
          <a:effectLst>
            <a:outerShdw blurRad="50800" dist="38100" dir="2700000" algn="tl"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cxnSp>
        <p:nvCxnSpPr>
          <p:cNvPr id="71" name="Straight Arrow Connector 70"/>
          <p:cNvCxnSpPr>
            <a:stCxn id="107" idx="3"/>
            <a:endCxn id="10" idx="0"/>
          </p:cNvCxnSpPr>
          <p:nvPr/>
        </p:nvCxnSpPr>
        <p:spPr>
          <a:xfrm rot="5400000">
            <a:off x="1569363" y="2677475"/>
            <a:ext cx="651687" cy="919733"/>
          </a:xfrm>
          <a:prstGeom prst="bentConnector3">
            <a:avLst>
              <a:gd name="adj1" fmla="val 81181"/>
            </a:avLst>
          </a:prstGeom>
          <a:ln w="9525">
            <a:solidFill>
              <a:schemeClr val="accent4"/>
            </a:solidFill>
            <a:prstDash val="dash"/>
            <a:tailEnd type="triangle"/>
          </a:ln>
          <a:effectLst>
            <a:outerShdw blurRad="50800" dist="38100" dir="2700000" algn="tl"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cxnSp>
        <p:nvCxnSpPr>
          <p:cNvPr id="26" name="Elbow Connector 25"/>
          <p:cNvCxnSpPr>
            <a:stCxn id="131" idx="3"/>
            <a:endCxn id="13" idx="0"/>
          </p:cNvCxnSpPr>
          <p:nvPr/>
        </p:nvCxnSpPr>
        <p:spPr>
          <a:xfrm>
            <a:off x="3756741" y="2811498"/>
            <a:ext cx="509" cy="651687"/>
          </a:xfrm>
          <a:prstGeom prst="straightConnector1">
            <a:avLst/>
          </a:prstGeom>
          <a:ln w="9525">
            <a:solidFill>
              <a:schemeClr val="accent4"/>
            </a:solidFill>
            <a:prstDash val="dash"/>
            <a:tailEnd type="triangle"/>
          </a:ln>
          <a:effectLst>
            <a:outerShdw blurRad="50800" dist="38100" dir="2700000" algn="tl"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cxnSp>
        <p:nvCxnSpPr>
          <p:cNvPr id="90" name="Elbow Connector 89"/>
          <p:cNvCxnSpPr>
            <a:stCxn id="140" idx="3"/>
            <a:endCxn id="100" idx="0"/>
          </p:cNvCxnSpPr>
          <p:nvPr/>
        </p:nvCxnSpPr>
        <p:spPr>
          <a:xfrm rot="16200000" flipH="1">
            <a:off x="7941679" y="2755515"/>
            <a:ext cx="651686" cy="763652"/>
          </a:xfrm>
          <a:prstGeom prst="bentConnector3">
            <a:avLst>
              <a:gd name="adj1" fmla="val 50000"/>
            </a:avLst>
          </a:prstGeom>
          <a:ln w="9525">
            <a:solidFill>
              <a:schemeClr val="accent4"/>
            </a:solidFill>
            <a:prstDash val="dash"/>
            <a:tailEnd type="triangle"/>
          </a:ln>
          <a:effectLst>
            <a:outerShdw blurRad="50800" dist="38100" dir="2700000" algn="tl"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cxnSp>
        <p:nvCxnSpPr>
          <p:cNvPr id="91" name="Elbow Connector 90"/>
          <p:cNvCxnSpPr>
            <a:stCxn id="140" idx="3"/>
            <a:endCxn id="37" idx="0"/>
          </p:cNvCxnSpPr>
          <p:nvPr/>
        </p:nvCxnSpPr>
        <p:spPr>
          <a:xfrm rot="5400000">
            <a:off x="7156946" y="2734434"/>
            <a:ext cx="651686" cy="805815"/>
          </a:xfrm>
          <a:prstGeom prst="bentConnector3">
            <a:avLst>
              <a:gd name="adj1" fmla="val 50000"/>
            </a:avLst>
          </a:prstGeom>
          <a:ln w="9525">
            <a:solidFill>
              <a:schemeClr val="accent4"/>
            </a:solidFill>
            <a:prstDash val="dash"/>
            <a:tailEnd type="triangle"/>
          </a:ln>
          <a:effectLst>
            <a:outerShdw blurRad="50800" dist="38100" dir="2700000" algn="tl"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sp>
        <p:nvSpPr>
          <p:cNvPr id="100" name="Rectangle 99"/>
          <p:cNvSpPr/>
          <p:nvPr/>
        </p:nvSpPr>
        <p:spPr>
          <a:xfrm>
            <a:off x="8327012" y="3463184"/>
            <a:ext cx="644671" cy="395047"/>
          </a:xfrm>
          <a:prstGeom prst="rect">
            <a:avLst/>
          </a:prstGeom>
          <a:solidFill>
            <a:schemeClr val="accent3">
              <a:lumMod val="40000"/>
              <a:lumOff val="60000"/>
            </a:schemeClr>
          </a:solidFill>
          <a:ln w="3175">
            <a:solidFill>
              <a:schemeClr val="accent2"/>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800" b="0" i="1" dirty="0">
                <a:solidFill>
                  <a:schemeClr val="accent2"/>
                </a:solidFill>
              </a:rPr>
              <a:t>&lt;&lt;user&gt;&gt;</a:t>
            </a:r>
          </a:p>
          <a:p>
            <a:pPr algn="ctr"/>
            <a:r>
              <a:rPr lang="en-US" sz="800" b="0" dirty="0">
                <a:solidFill>
                  <a:schemeClr val="accent2"/>
                </a:solidFill>
              </a:rPr>
              <a:t>Register </a:t>
            </a:r>
          </a:p>
          <a:p>
            <a:pPr algn="ctr"/>
            <a:r>
              <a:rPr lang="en-US" sz="800" b="0" dirty="0">
                <a:solidFill>
                  <a:schemeClr val="accent2"/>
                </a:solidFill>
              </a:rPr>
              <a:t>Claim</a:t>
            </a:r>
          </a:p>
        </p:txBody>
      </p:sp>
      <p:cxnSp>
        <p:nvCxnSpPr>
          <p:cNvPr id="101" name="Straight Connector 100"/>
          <p:cNvCxnSpPr>
            <a:stCxn id="38" idx="3"/>
            <a:endCxn id="100" idx="1"/>
          </p:cNvCxnSpPr>
          <p:nvPr/>
        </p:nvCxnSpPr>
        <p:spPr>
          <a:xfrm>
            <a:off x="8208032" y="3660708"/>
            <a:ext cx="118980" cy="0"/>
          </a:xfrm>
          <a:prstGeom prst="line">
            <a:avLst/>
          </a:prstGeom>
        </p:spPr>
        <p:style>
          <a:lnRef idx="2">
            <a:schemeClr val="accent1"/>
          </a:lnRef>
          <a:fillRef idx="0">
            <a:schemeClr val="accent1"/>
          </a:fillRef>
          <a:effectRef idx="1">
            <a:schemeClr val="accent1"/>
          </a:effectRef>
          <a:fontRef idx="minor">
            <a:schemeClr val="tx1"/>
          </a:fontRef>
        </p:style>
      </p:cxnSp>
      <p:sp>
        <p:nvSpPr>
          <p:cNvPr id="105" name="Flowchart: Magnetic Disk 104"/>
          <p:cNvSpPr/>
          <p:nvPr/>
        </p:nvSpPr>
        <p:spPr>
          <a:xfrm>
            <a:off x="7579461" y="5163795"/>
            <a:ext cx="123043" cy="133286"/>
          </a:xfrm>
          <a:prstGeom prst="flowChartMagneticDisk">
            <a:avLst/>
          </a:prstGeom>
          <a:solidFill>
            <a:schemeClr val="accent2">
              <a:lumMod val="50000"/>
            </a:schemeClr>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6" name="TextBox 105"/>
          <p:cNvSpPr txBox="1"/>
          <p:nvPr/>
        </p:nvSpPr>
        <p:spPr>
          <a:xfrm>
            <a:off x="7567863" y="5333795"/>
            <a:ext cx="410369" cy="246221"/>
          </a:xfrm>
          <a:prstGeom prst="rect">
            <a:avLst/>
          </a:prstGeom>
          <a:noFill/>
        </p:spPr>
        <p:txBody>
          <a:bodyPr wrap="none" lIns="0" tIns="0" rIns="0" bIns="0" rtlCol="0">
            <a:spAutoFit/>
          </a:bodyPr>
          <a:lstStyle/>
          <a:p>
            <a:r>
              <a:rPr lang="en-US" sz="800" b="1" dirty="0" smtClean="0">
                <a:solidFill>
                  <a:schemeClr val="accent2">
                    <a:lumMod val="50000"/>
                  </a:schemeClr>
                </a:solidFill>
                <a:latin typeface="+mn-lt"/>
                <a:cs typeface="Arial" pitchFamily="34" charset="0"/>
              </a:rPr>
              <a:t>Core DB</a:t>
            </a:r>
          </a:p>
          <a:p>
            <a:r>
              <a:rPr lang="en-US" sz="800" b="0" i="1" dirty="0" smtClean="0">
                <a:solidFill>
                  <a:schemeClr val="accent2">
                    <a:lumMod val="50000"/>
                  </a:schemeClr>
                </a:solidFill>
                <a:latin typeface="+mn-lt"/>
                <a:cs typeface="Arial" pitchFamily="34" charset="0"/>
              </a:rPr>
              <a:t>Oracle</a:t>
            </a:r>
          </a:p>
        </p:txBody>
      </p:sp>
      <p:sp>
        <p:nvSpPr>
          <p:cNvPr id="108" name="Rectangle 107"/>
          <p:cNvSpPr/>
          <p:nvPr/>
        </p:nvSpPr>
        <p:spPr>
          <a:xfrm>
            <a:off x="8331496" y="4535079"/>
            <a:ext cx="644671" cy="331918"/>
          </a:xfrm>
          <a:prstGeom prst="rect">
            <a:avLst/>
          </a:prstGeom>
          <a:solidFill>
            <a:schemeClr val="bg1"/>
          </a:solidFill>
          <a:ln w="3175">
            <a:solidFill>
              <a:schemeClr val="accent2"/>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800" b="0" dirty="0" smtClean="0">
                <a:solidFill>
                  <a:schemeClr val="accent2"/>
                </a:solidFill>
              </a:rPr>
              <a:t>Record</a:t>
            </a:r>
            <a:br>
              <a:rPr lang="en-US" sz="800" b="0" dirty="0" smtClean="0">
                <a:solidFill>
                  <a:schemeClr val="accent2"/>
                </a:solidFill>
              </a:rPr>
            </a:br>
            <a:r>
              <a:rPr lang="en-US" sz="800" b="0" dirty="0" smtClean="0">
                <a:solidFill>
                  <a:schemeClr val="accent2"/>
                </a:solidFill>
              </a:rPr>
              <a:t>Claim</a:t>
            </a:r>
            <a:endParaRPr lang="en-US" sz="800" b="0" dirty="0">
              <a:solidFill>
                <a:schemeClr val="accent2"/>
              </a:solidFill>
            </a:endParaRPr>
          </a:p>
        </p:txBody>
      </p:sp>
      <p:sp>
        <p:nvSpPr>
          <p:cNvPr id="109" name="Rectangle 108"/>
          <p:cNvSpPr/>
          <p:nvPr/>
        </p:nvSpPr>
        <p:spPr>
          <a:xfrm>
            <a:off x="8332942" y="5415516"/>
            <a:ext cx="644671" cy="261835"/>
          </a:xfrm>
          <a:prstGeom prst="rect">
            <a:avLst/>
          </a:prstGeom>
          <a:solidFill>
            <a:schemeClr val="bg1"/>
          </a:solidFill>
          <a:ln w="3175">
            <a:solidFill>
              <a:schemeClr val="accent2"/>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800" b="0" dirty="0" smtClean="0">
                <a:solidFill>
                  <a:schemeClr val="accent2"/>
                </a:solidFill>
              </a:rPr>
              <a:t>Claim</a:t>
            </a:r>
            <a:endParaRPr lang="en-US" sz="800" b="0" dirty="0">
              <a:solidFill>
                <a:schemeClr val="accent2"/>
              </a:solidFill>
            </a:endParaRPr>
          </a:p>
        </p:txBody>
      </p:sp>
      <p:cxnSp>
        <p:nvCxnSpPr>
          <p:cNvPr id="110" name="Straight Connector 109"/>
          <p:cNvCxnSpPr>
            <a:stCxn id="108" idx="2"/>
            <a:endCxn id="109" idx="0"/>
          </p:cNvCxnSpPr>
          <p:nvPr/>
        </p:nvCxnSpPr>
        <p:spPr>
          <a:xfrm>
            <a:off x="8653832" y="4866997"/>
            <a:ext cx="1446" cy="548519"/>
          </a:xfrm>
          <a:prstGeom prst="line">
            <a:avLst/>
          </a:prstGeom>
          <a:ln w="9525">
            <a:solidFill>
              <a:schemeClr val="tx1"/>
            </a:solidFill>
            <a:prstDash val="dash"/>
            <a:tailEnd type="triangle"/>
          </a:ln>
          <a:effectLst>
            <a:outerShdw blurRad="50800" dist="38100" dir="2700000" algn="tl"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sp>
        <p:nvSpPr>
          <p:cNvPr id="115" name="Oval 114"/>
          <p:cNvSpPr/>
          <p:nvPr/>
        </p:nvSpPr>
        <p:spPr>
          <a:xfrm>
            <a:off x="843291" y="3566476"/>
            <a:ext cx="162364" cy="188461"/>
          </a:xfrm>
          <a:prstGeom prst="ellipse">
            <a:avLst/>
          </a:prstGeom>
          <a:solidFill>
            <a:schemeClr val="bg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16" name="Straight Connector 115"/>
          <p:cNvCxnSpPr>
            <a:stCxn id="115" idx="6"/>
            <a:endCxn id="10" idx="1"/>
          </p:cNvCxnSpPr>
          <p:nvPr/>
        </p:nvCxnSpPr>
        <p:spPr>
          <a:xfrm>
            <a:off x="1005655" y="3660707"/>
            <a:ext cx="107348" cy="2"/>
          </a:xfrm>
          <a:prstGeom prst="line">
            <a:avLst/>
          </a:prstGeom>
        </p:spPr>
        <p:style>
          <a:lnRef idx="2">
            <a:schemeClr val="accent1"/>
          </a:lnRef>
          <a:fillRef idx="0">
            <a:schemeClr val="accent1"/>
          </a:fillRef>
          <a:effectRef idx="1">
            <a:schemeClr val="accent1"/>
          </a:effectRef>
          <a:fontRef idx="minor">
            <a:schemeClr val="tx1"/>
          </a:fontRef>
        </p:style>
      </p:cxnSp>
      <p:cxnSp>
        <p:nvCxnSpPr>
          <p:cNvPr id="81" name="Straight Connector 80"/>
          <p:cNvCxnSpPr>
            <a:stCxn id="100" idx="2"/>
            <a:endCxn id="108" idx="0"/>
          </p:cNvCxnSpPr>
          <p:nvPr/>
        </p:nvCxnSpPr>
        <p:spPr>
          <a:xfrm>
            <a:off x="8649348" y="3858231"/>
            <a:ext cx="4484" cy="676848"/>
          </a:xfrm>
          <a:prstGeom prst="line">
            <a:avLst/>
          </a:prstGeom>
          <a:ln w="9525">
            <a:solidFill>
              <a:schemeClr val="tx1"/>
            </a:solidFill>
            <a:prstDash val="dash"/>
            <a:tailEnd type="triangle"/>
          </a:ln>
          <a:effectLst>
            <a:outerShdw blurRad="50800" dist="38100" dir="2700000" algn="tl"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sp>
        <p:nvSpPr>
          <p:cNvPr id="84" name="TextBox 83"/>
          <p:cNvSpPr txBox="1"/>
          <p:nvPr/>
        </p:nvSpPr>
        <p:spPr>
          <a:xfrm>
            <a:off x="4669431" y="4062702"/>
            <a:ext cx="1274388" cy="369332"/>
          </a:xfrm>
          <a:prstGeom prst="rect">
            <a:avLst/>
          </a:prstGeom>
          <a:solidFill>
            <a:schemeClr val="bg1"/>
          </a:solidFill>
        </p:spPr>
        <p:txBody>
          <a:bodyPr wrap="none" lIns="0" tIns="0" rIns="0" bIns="0" rtlCol="0">
            <a:spAutoFit/>
          </a:bodyPr>
          <a:lstStyle/>
          <a:p>
            <a:pPr algn="ctr"/>
            <a:r>
              <a:rPr lang="en-US" sz="800" b="0" dirty="0" smtClean="0">
                <a:solidFill>
                  <a:schemeClr val="tx1"/>
                </a:solidFill>
                <a:latin typeface="+mn-lt"/>
                <a:cs typeface="Arial" pitchFamily="34" charset="0"/>
              </a:rPr>
              <a:t>Store document </a:t>
            </a:r>
            <a:r>
              <a:rPr lang="en-US" sz="800" b="0" dirty="0">
                <a:solidFill>
                  <a:schemeClr val="tx1"/>
                </a:solidFill>
                <a:latin typeface="+mn-lt"/>
                <a:cs typeface="Arial" pitchFamily="34" charset="0"/>
              </a:rPr>
              <a:t>with index: </a:t>
            </a:r>
            <a:endParaRPr lang="en-US" sz="800" b="0" dirty="0" smtClean="0">
              <a:solidFill>
                <a:schemeClr val="tx1"/>
              </a:solidFill>
              <a:latin typeface="+mn-lt"/>
              <a:cs typeface="Arial" pitchFamily="34" charset="0"/>
            </a:endParaRPr>
          </a:p>
          <a:p>
            <a:pPr algn="ctr"/>
            <a:r>
              <a:rPr lang="en-US" sz="800" b="0" dirty="0" smtClean="0">
                <a:solidFill>
                  <a:schemeClr val="tx1"/>
                </a:solidFill>
                <a:latin typeface="+mn-lt"/>
                <a:cs typeface="Arial" pitchFamily="34" charset="0"/>
              </a:rPr>
              <a:t>Form Type, Policy Number,</a:t>
            </a:r>
            <a:br>
              <a:rPr lang="en-US" sz="800" b="0" dirty="0" smtClean="0">
                <a:solidFill>
                  <a:schemeClr val="tx1"/>
                </a:solidFill>
                <a:latin typeface="+mn-lt"/>
                <a:cs typeface="Arial" pitchFamily="34" charset="0"/>
              </a:rPr>
            </a:br>
            <a:r>
              <a:rPr lang="en-US" sz="800" b="0" dirty="0" smtClean="0">
                <a:solidFill>
                  <a:schemeClr val="tx1"/>
                </a:solidFill>
                <a:latin typeface="+mn-lt"/>
                <a:cs typeface="Arial" pitchFamily="34" charset="0"/>
              </a:rPr>
              <a:t>Customer ID, etc</a:t>
            </a:r>
            <a:endParaRPr lang="en-US" sz="800" b="0" dirty="0">
              <a:solidFill>
                <a:schemeClr val="tx1"/>
              </a:solidFill>
              <a:latin typeface="+mn-lt"/>
              <a:cs typeface="Arial" pitchFamily="34" charset="0"/>
            </a:endParaRPr>
          </a:p>
        </p:txBody>
      </p:sp>
      <p:sp>
        <p:nvSpPr>
          <p:cNvPr id="85" name="TextBox 84"/>
          <p:cNvSpPr txBox="1"/>
          <p:nvPr/>
        </p:nvSpPr>
        <p:spPr>
          <a:xfrm>
            <a:off x="6649201" y="4124258"/>
            <a:ext cx="865623" cy="246221"/>
          </a:xfrm>
          <a:prstGeom prst="rect">
            <a:avLst/>
          </a:prstGeom>
          <a:solidFill>
            <a:schemeClr val="bg1"/>
          </a:solidFill>
        </p:spPr>
        <p:txBody>
          <a:bodyPr wrap="none" lIns="0" tIns="0" rIns="0" bIns="0" rtlCol="0">
            <a:spAutoFit/>
          </a:bodyPr>
          <a:lstStyle/>
          <a:p>
            <a:pPr algn="ctr"/>
            <a:r>
              <a:rPr lang="en-US" sz="800" b="0" dirty="0" smtClean="0">
                <a:solidFill>
                  <a:schemeClr val="tx1"/>
                </a:solidFill>
                <a:latin typeface="+mn-lt"/>
                <a:cs typeface="Arial" pitchFamily="34" charset="0"/>
              </a:rPr>
              <a:t>Retrieve document</a:t>
            </a:r>
            <a:br>
              <a:rPr lang="en-US" sz="800" b="0" dirty="0" smtClean="0">
                <a:solidFill>
                  <a:schemeClr val="tx1"/>
                </a:solidFill>
                <a:latin typeface="+mn-lt"/>
                <a:cs typeface="Arial" pitchFamily="34" charset="0"/>
              </a:rPr>
            </a:br>
            <a:r>
              <a:rPr lang="en-US" sz="800" b="0" dirty="0" smtClean="0">
                <a:solidFill>
                  <a:schemeClr val="tx1"/>
                </a:solidFill>
                <a:latin typeface="+mn-lt"/>
                <a:cs typeface="Arial" pitchFamily="34" charset="0"/>
              </a:rPr>
              <a:t>with unique ID</a:t>
            </a:r>
          </a:p>
        </p:txBody>
      </p:sp>
      <p:grpSp>
        <p:nvGrpSpPr>
          <p:cNvPr id="5" name="Group 4"/>
          <p:cNvGrpSpPr/>
          <p:nvPr/>
        </p:nvGrpSpPr>
        <p:grpSpPr>
          <a:xfrm>
            <a:off x="868199" y="2954099"/>
            <a:ext cx="1296640" cy="369332"/>
            <a:chOff x="868199" y="2587568"/>
            <a:chExt cx="1296640" cy="369332"/>
          </a:xfrm>
        </p:grpSpPr>
        <p:sp>
          <p:nvSpPr>
            <p:cNvPr id="8" name="TextBox 7"/>
            <p:cNvSpPr txBox="1"/>
            <p:nvPr/>
          </p:nvSpPr>
          <p:spPr>
            <a:xfrm>
              <a:off x="1034721" y="2587568"/>
              <a:ext cx="1130118" cy="369332"/>
            </a:xfrm>
            <a:prstGeom prst="rect">
              <a:avLst/>
            </a:prstGeom>
            <a:noFill/>
          </p:spPr>
          <p:txBody>
            <a:bodyPr wrap="none" lIns="0" tIns="0" rIns="0" bIns="0" rtlCol="0">
              <a:spAutoFit/>
            </a:bodyPr>
            <a:lstStyle/>
            <a:p>
              <a:r>
                <a:rPr lang="en-US" sz="800" b="1" dirty="0" smtClean="0">
                  <a:solidFill>
                    <a:schemeClr val="accent2">
                      <a:lumMod val="50000"/>
                    </a:schemeClr>
                  </a:solidFill>
                  <a:latin typeface="+mn-lt"/>
                  <a:cs typeface="Arial" pitchFamily="34" charset="0"/>
                </a:rPr>
                <a:t>Input Mgmt.</a:t>
              </a:r>
            </a:p>
            <a:p>
              <a:r>
                <a:rPr lang="en-US" sz="800" b="0" i="1" dirty="0" smtClean="0">
                  <a:solidFill>
                    <a:schemeClr val="accent2">
                      <a:lumMod val="50000"/>
                    </a:schemeClr>
                  </a:solidFill>
                  <a:latin typeface="+mn-lt"/>
                  <a:cs typeface="Arial" pitchFamily="34" charset="0"/>
                </a:rPr>
                <a:t>Kofax / FileNet Capture /</a:t>
              </a:r>
              <a:br>
                <a:rPr lang="en-US" sz="800" b="0" i="1" dirty="0" smtClean="0">
                  <a:solidFill>
                    <a:schemeClr val="accent2">
                      <a:lumMod val="50000"/>
                    </a:schemeClr>
                  </a:solidFill>
                  <a:latin typeface="+mn-lt"/>
                  <a:cs typeface="Arial" pitchFamily="34" charset="0"/>
                </a:rPr>
              </a:br>
              <a:r>
                <a:rPr lang="en-US" sz="800" b="0" i="1" dirty="0" smtClean="0">
                  <a:solidFill>
                    <a:schemeClr val="accent2">
                      <a:lumMod val="50000"/>
                    </a:schemeClr>
                  </a:solidFill>
                  <a:latin typeface="+mn-lt"/>
                  <a:cs typeface="Arial" pitchFamily="34" charset="0"/>
                </a:rPr>
                <a:t>IBM Data Capture</a:t>
              </a:r>
            </a:p>
          </p:txBody>
        </p:sp>
        <p:grpSp>
          <p:nvGrpSpPr>
            <p:cNvPr id="114" name="Group 113"/>
            <p:cNvGrpSpPr/>
            <p:nvPr/>
          </p:nvGrpSpPr>
          <p:grpSpPr>
            <a:xfrm>
              <a:off x="868199" y="2587568"/>
              <a:ext cx="120006" cy="133297"/>
              <a:chOff x="4529096" y="6384951"/>
              <a:chExt cx="135750" cy="133297"/>
            </a:xfrm>
          </p:grpSpPr>
          <p:sp>
            <p:nvSpPr>
              <p:cNvPr id="117" name="Rectangle 116"/>
              <p:cNvSpPr/>
              <p:nvPr/>
            </p:nvSpPr>
            <p:spPr>
              <a:xfrm rot="16200000">
                <a:off x="4530323" y="6455709"/>
                <a:ext cx="61312" cy="63765"/>
              </a:xfrm>
              <a:prstGeom prst="rect">
                <a:avLst/>
              </a:prstGeom>
              <a:solidFill>
                <a:srgbClr val="00456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kern="500" dirty="0"/>
              </a:p>
            </p:txBody>
          </p:sp>
          <p:sp>
            <p:nvSpPr>
              <p:cNvPr id="118" name="Rectangle 117"/>
              <p:cNvSpPr/>
              <p:nvPr/>
            </p:nvSpPr>
            <p:spPr>
              <a:xfrm rot="16200000">
                <a:off x="4602296" y="6455697"/>
                <a:ext cx="61312" cy="63765"/>
              </a:xfrm>
              <a:prstGeom prst="rect">
                <a:avLst/>
              </a:prstGeom>
              <a:solidFill>
                <a:srgbClr val="00456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kern="500" dirty="0"/>
              </a:p>
            </p:txBody>
          </p:sp>
          <p:sp>
            <p:nvSpPr>
              <p:cNvPr id="119" name="Rectangle 118"/>
              <p:cNvSpPr/>
              <p:nvPr/>
            </p:nvSpPr>
            <p:spPr>
              <a:xfrm rot="16200000">
                <a:off x="4602308" y="6383724"/>
                <a:ext cx="61312" cy="63765"/>
              </a:xfrm>
              <a:prstGeom prst="rect">
                <a:avLst/>
              </a:prstGeom>
              <a:solidFill>
                <a:srgbClr val="00456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kern="500" dirty="0"/>
              </a:p>
            </p:txBody>
          </p:sp>
        </p:grpSp>
      </p:grpSp>
      <p:grpSp>
        <p:nvGrpSpPr>
          <p:cNvPr id="120" name="Group 119"/>
          <p:cNvGrpSpPr/>
          <p:nvPr/>
        </p:nvGrpSpPr>
        <p:grpSpPr>
          <a:xfrm>
            <a:off x="3927274" y="5190855"/>
            <a:ext cx="120006" cy="133297"/>
            <a:chOff x="4529096" y="6384951"/>
            <a:chExt cx="135750" cy="133297"/>
          </a:xfrm>
        </p:grpSpPr>
        <p:sp>
          <p:nvSpPr>
            <p:cNvPr id="121" name="Rectangle 120"/>
            <p:cNvSpPr/>
            <p:nvPr/>
          </p:nvSpPr>
          <p:spPr>
            <a:xfrm rot="16200000">
              <a:off x="4530323" y="6455709"/>
              <a:ext cx="61312" cy="63765"/>
            </a:xfrm>
            <a:prstGeom prst="rect">
              <a:avLst/>
            </a:prstGeom>
            <a:solidFill>
              <a:srgbClr val="00456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kern="500" dirty="0"/>
            </a:p>
          </p:txBody>
        </p:sp>
        <p:sp>
          <p:nvSpPr>
            <p:cNvPr id="122" name="Rectangle 121"/>
            <p:cNvSpPr/>
            <p:nvPr/>
          </p:nvSpPr>
          <p:spPr>
            <a:xfrm rot="16200000">
              <a:off x="4602296" y="6455697"/>
              <a:ext cx="61312" cy="63765"/>
            </a:xfrm>
            <a:prstGeom prst="rect">
              <a:avLst/>
            </a:prstGeom>
            <a:solidFill>
              <a:srgbClr val="00456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kern="500" dirty="0"/>
            </a:p>
          </p:txBody>
        </p:sp>
        <p:sp>
          <p:nvSpPr>
            <p:cNvPr id="123" name="Rectangle 122"/>
            <p:cNvSpPr/>
            <p:nvPr/>
          </p:nvSpPr>
          <p:spPr>
            <a:xfrm rot="16200000">
              <a:off x="4602308" y="6383724"/>
              <a:ext cx="61312" cy="63765"/>
            </a:xfrm>
            <a:prstGeom prst="rect">
              <a:avLst/>
            </a:prstGeom>
            <a:solidFill>
              <a:srgbClr val="00456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kern="500" dirty="0"/>
            </a:p>
          </p:txBody>
        </p:sp>
      </p:grpSp>
      <p:sp>
        <p:nvSpPr>
          <p:cNvPr id="98" name="TextBox 97"/>
          <p:cNvSpPr txBox="1"/>
          <p:nvPr/>
        </p:nvSpPr>
        <p:spPr>
          <a:xfrm>
            <a:off x="3814645" y="6104751"/>
            <a:ext cx="5315068" cy="276999"/>
          </a:xfrm>
          <a:prstGeom prst="rect">
            <a:avLst/>
          </a:prstGeom>
          <a:noFill/>
        </p:spPr>
        <p:txBody>
          <a:bodyPr wrap="square" lIns="0" tIns="0" rIns="0" bIns="0" rtlCol="0" anchor="b">
            <a:spAutoFit/>
          </a:bodyPr>
          <a:lstStyle/>
          <a:p>
            <a:pPr marL="228600" indent="-228600">
              <a:buAutoNum type="arabicParenR"/>
            </a:pPr>
            <a:r>
              <a:rPr lang="en-US" altLang="ko-KR" b="0" dirty="0" smtClean="0">
                <a:solidFill>
                  <a:schemeClr val="tx1"/>
                </a:solidFill>
                <a:latin typeface="+mn-lt"/>
                <a:cs typeface="Arial" pitchFamily="34" charset="0"/>
              </a:rPr>
              <a:t>FINEOS has the capability provide a call-out link for images from FileNet, allowing users to access documents without the physical retrieval but in a form of a viewer</a:t>
            </a:r>
          </a:p>
        </p:txBody>
      </p:sp>
      <p:grpSp>
        <p:nvGrpSpPr>
          <p:cNvPr id="99" name="Group 98"/>
          <p:cNvGrpSpPr/>
          <p:nvPr/>
        </p:nvGrpSpPr>
        <p:grpSpPr>
          <a:xfrm>
            <a:off x="1005655" y="2403279"/>
            <a:ext cx="178969" cy="250832"/>
            <a:chOff x="2295273" y="1675157"/>
            <a:chExt cx="223992" cy="313934"/>
          </a:xfrm>
        </p:grpSpPr>
        <p:sp>
          <p:nvSpPr>
            <p:cNvPr id="104" name="Rectangle 103"/>
            <p:cNvSpPr/>
            <p:nvPr/>
          </p:nvSpPr>
          <p:spPr>
            <a:xfrm>
              <a:off x="2332613" y="1716833"/>
              <a:ext cx="186652" cy="272258"/>
            </a:xfrm>
            <a:prstGeom prst="rect">
              <a:avLst/>
            </a:prstGeom>
            <a:solidFill>
              <a:schemeClr val="bg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1" name="Rectangle 110"/>
            <p:cNvSpPr/>
            <p:nvPr/>
          </p:nvSpPr>
          <p:spPr>
            <a:xfrm>
              <a:off x="2295273" y="1675157"/>
              <a:ext cx="186652" cy="272258"/>
            </a:xfrm>
            <a:prstGeom prst="rect">
              <a:avLst/>
            </a:prstGeom>
            <a:solidFill>
              <a:schemeClr val="bg1"/>
            </a:solidFill>
            <a:effectLst/>
          </p:spPr>
          <p:style>
            <a:lnRef idx="1">
              <a:schemeClr val="accent1"/>
            </a:lnRef>
            <a:fillRef idx="3">
              <a:schemeClr val="accent1"/>
            </a:fillRef>
            <a:effectRef idx="2">
              <a:schemeClr val="accent1"/>
            </a:effectRef>
            <a:fontRef idx="minor">
              <a:schemeClr val="lt1"/>
            </a:fontRef>
          </p:style>
          <p:txBody>
            <a:bodyPr wrap="none" lIns="936000" rIns="0" rtlCol="0" anchor="ctr"/>
            <a:lstStyle/>
            <a:p>
              <a:pPr algn="ctr"/>
              <a:r>
                <a:rPr lang="en-US" altLang="ko-KR" b="0" dirty="0">
                  <a:solidFill>
                    <a:schemeClr val="accent1"/>
                  </a:solidFill>
                  <a:cs typeface="Arial" pitchFamily="34" charset="0"/>
                </a:rPr>
                <a:t>Paper </a:t>
              </a:r>
              <a:r>
                <a:rPr lang="en-US" altLang="ko-KR" b="0" dirty="0" smtClean="0">
                  <a:solidFill>
                    <a:schemeClr val="accent1"/>
                  </a:solidFill>
                  <a:cs typeface="Arial" pitchFamily="34" charset="0"/>
                </a:rPr>
                <a:t>Form</a:t>
              </a:r>
              <a:endParaRPr lang="en-US" altLang="ko-KR" b="0" dirty="0">
                <a:solidFill>
                  <a:schemeClr val="accent1"/>
                </a:solidFill>
                <a:cs typeface="Arial" pitchFamily="34" charset="0"/>
              </a:endParaRPr>
            </a:p>
          </p:txBody>
        </p:sp>
      </p:grpSp>
      <p:graphicFrame>
        <p:nvGraphicFramePr>
          <p:cNvPr id="126" name="Table 125"/>
          <p:cNvGraphicFramePr>
            <a:graphicFrameLocks noGrp="1"/>
          </p:cNvGraphicFramePr>
          <p:nvPr>
            <p:extLst>
              <p:ext uri="{D42A27DB-BD31-4B8C-83A1-F6EECF244321}">
                <p14:modId xmlns:p14="http://schemas.microsoft.com/office/powerpoint/2010/main" val="1883571271"/>
              </p:ext>
            </p:extLst>
          </p:nvPr>
        </p:nvGraphicFramePr>
        <p:xfrm>
          <a:off x="777000" y="4187190"/>
          <a:ext cx="2793514" cy="2194560"/>
        </p:xfrm>
        <a:graphic>
          <a:graphicData uri="http://schemas.openxmlformats.org/drawingml/2006/table">
            <a:tbl>
              <a:tblPr firstRow="1" bandRow="1">
                <a:tableStyleId>{93296810-A885-4BE3-A3E7-6D5BEEA58F35}</a:tableStyleId>
              </a:tblPr>
              <a:tblGrid>
                <a:gridCol w="208280"/>
                <a:gridCol w="1075749"/>
                <a:gridCol w="1509485"/>
              </a:tblGrid>
              <a:tr h="120592">
                <a:tc>
                  <a:txBody>
                    <a:bodyPr/>
                    <a:lstStyle/>
                    <a:p>
                      <a:endParaRPr lang="en-US" sz="900" dirty="0"/>
                    </a:p>
                  </a:txBody>
                  <a:tcPr/>
                </a:tc>
                <a:tc>
                  <a:txBody>
                    <a:bodyPr/>
                    <a:lstStyle/>
                    <a:p>
                      <a:r>
                        <a:rPr lang="en-US" sz="900" dirty="0" smtClean="0"/>
                        <a:t>Principle</a:t>
                      </a:r>
                      <a:endParaRPr lang="en-US" sz="900" dirty="0"/>
                    </a:p>
                  </a:txBody>
                  <a:tcPr/>
                </a:tc>
                <a:tc>
                  <a:txBody>
                    <a:bodyPr/>
                    <a:lstStyle/>
                    <a:p>
                      <a:r>
                        <a:rPr lang="en-US" sz="900" dirty="0" smtClean="0"/>
                        <a:t>Description</a:t>
                      </a:r>
                      <a:endParaRPr lang="en-US" sz="900" dirty="0"/>
                    </a:p>
                  </a:txBody>
                  <a:tcPr/>
                </a:tc>
              </a:tr>
              <a:tr h="285577">
                <a:tc>
                  <a:txBody>
                    <a:bodyPr/>
                    <a:lstStyle/>
                    <a:p>
                      <a:r>
                        <a:rPr lang="en-US" sz="900" dirty="0" smtClean="0"/>
                        <a:t>1</a:t>
                      </a:r>
                      <a:endParaRPr lang="en-US" sz="900" dirty="0"/>
                    </a:p>
                  </a:txBody>
                  <a:tcPr/>
                </a:tc>
                <a:tc>
                  <a:txBody>
                    <a:bodyPr/>
                    <a:lstStyle/>
                    <a:p>
                      <a:r>
                        <a:rPr lang="en-US" sz="900" dirty="0" smtClean="0"/>
                        <a:t>Record</a:t>
                      </a:r>
                      <a:r>
                        <a:rPr lang="en-US" sz="900" baseline="0" dirty="0" smtClean="0"/>
                        <a:t> and update claim status into Core DB</a:t>
                      </a:r>
                      <a:endParaRPr lang="en-US" sz="900" dirty="0"/>
                    </a:p>
                  </a:txBody>
                  <a:tcPr/>
                </a:tc>
                <a:tc>
                  <a:txBody>
                    <a:bodyPr/>
                    <a:lstStyle/>
                    <a:p>
                      <a:r>
                        <a:rPr lang="en-US" sz="900" dirty="0" smtClean="0"/>
                        <a:t>Claim status should be updated in Core DB so that Connect</a:t>
                      </a:r>
                      <a:r>
                        <a:rPr lang="en-US" sz="900" baseline="0" dirty="0" smtClean="0"/>
                        <a:t> IT Front-Ends application can get up-to-date claim status from Core DB.</a:t>
                      </a:r>
                      <a:endParaRPr lang="en-US" sz="900" dirty="0"/>
                    </a:p>
                  </a:txBody>
                  <a:tcPr/>
                </a:tc>
              </a:tr>
              <a:tr h="371251">
                <a:tc>
                  <a:txBody>
                    <a:bodyPr/>
                    <a:lstStyle/>
                    <a:p>
                      <a:r>
                        <a:rPr lang="en-US" sz="900" dirty="0" smtClean="0"/>
                        <a:t>2</a:t>
                      </a:r>
                      <a:endParaRPr lang="en-US" sz="900" dirty="0"/>
                    </a:p>
                  </a:txBody>
                  <a:tcPr/>
                </a:tc>
                <a:tc>
                  <a:txBody>
                    <a:bodyPr/>
                    <a:lstStyle/>
                    <a:p>
                      <a:r>
                        <a:rPr lang="en-US" sz="900" smtClean="0"/>
                        <a:t>Store document</a:t>
                      </a:r>
                      <a:r>
                        <a:rPr lang="en-US" sz="900" baseline="0" smtClean="0"/>
                        <a:t> </a:t>
                      </a:r>
                      <a:r>
                        <a:rPr lang="en-US" sz="900" baseline="0" dirty="0" smtClean="0"/>
                        <a:t>image into single Content Management System</a:t>
                      </a:r>
                      <a:endParaRPr lang="en-US" sz="900" dirty="0"/>
                    </a:p>
                  </a:txBody>
                  <a:tcPr/>
                </a:tc>
                <a:tc>
                  <a:txBody>
                    <a:bodyPr/>
                    <a:lstStyle/>
                    <a:p>
                      <a:r>
                        <a:rPr lang="en-US" sz="900" dirty="0" smtClean="0"/>
                        <a:t>Document</a:t>
                      </a:r>
                      <a:r>
                        <a:rPr lang="en-US" sz="900" baseline="0" dirty="0" smtClean="0"/>
                        <a:t> should be stored in the regional Content Management system so that FINEOS has single interface to retrieve and record images.</a:t>
                      </a:r>
                      <a:endParaRPr lang="en-US" sz="900" dirty="0"/>
                    </a:p>
                  </a:txBody>
                  <a:tcPr/>
                </a:tc>
              </a:tr>
            </a:tbl>
          </a:graphicData>
        </a:graphic>
      </p:graphicFrame>
      <p:sp>
        <p:nvSpPr>
          <p:cNvPr id="129" name="Rectangle 128"/>
          <p:cNvSpPr/>
          <p:nvPr/>
        </p:nvSpPr>
        <p:spPr>
          <a:xfrm>
            <a:off x="777000" y="1267059"/>
            <a:ext cx="8352712" cy="1015663"/>
          </a:xfrm>
          <a:prstGeom prst="rect">
            <a:avLst/>
          </a:prstGeom>
          <a:solidFill>
            <a:schemeClr val="bg1"/>
          </a:solid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wrap="square" rtlCol="0" anchor="t" anchorCtr="0">
            <a:spAutoFit/>
          </a:bodyPr>
          <a:lstStyle/>
          <a:p>
            <a:pPr marL="228600" indent="-228600">
              <a:buFont typeface="+mj-lt"/>
              <a:buAutoNum type="arabicPeriod"/>
            </a:pPr>
            <a:r>
              <a:rPr lang="en-US" altLang="ko-KR" sz="1000" dirty="0" smtClean="0">
                <a:solidFill>
                  <a:schemeClr val="bg2">
                    <a:lumMod val="50000"/>
                  </a:schemeClr>
                </a:solidFill>
              </a:rPr>
              <a:t>Input Mgmt. </a:t>
            </a:r>
            <a:r>
              <a:rPr lang="en-US" altLang="ko-KR" sz="1000" b="0" dirty="0" smtClean="0">
                <a:solidFill>
                  <a:schemeClr val="bg2">
                    <a:lumMod val="50000"/>
                  </a:schemeClr>
                </a:solidFill>
              </a:rPr>
              <a:t>system captures images and store images into </a:t>
            </a:r>
            <a:r>
              <a:rPr lang="en-US" altLang="ko-KR" sz="1000" dirty="0" smtClean="0">
                <a:solidFill>
                  <a:schemeClr val="bg2">
                    <a:lumMod val="50000"/>
                  </a:schemeClr>
                </a:solidFill>
              </a:rPr>
              <a:t>Content Mgmt. </a:t>
            </a:r>
            <a:r>
              <a:rPr lang="en-US" altLang="ko-KR" sz="1000" b="0" dirty="0" smtClean="0">
                <a:solidFill>
                  <a:schemeClr val="bg2">
                    <a:lumMod val="50000"/>
                  </a:schemeClr>
                </a:solidFill>
              </a:rPr>
              <a:t>system. Input Mgmt. system recognizes form type from barcode.</a:t>
            </a:r>
          </a:p>
          <a:p>
            <a:pPr marL="228600" indent="-228600">
              <a:buFont typeface="+mj-lt"/>
              <a:buAutoNum type="arabicPeriod"/>
            </a:pPr>
            <a:r>
              <a:rPr lang="en-US" altLang="ko-KR" sz="1000" b="0" i="1" dirty="0" smtClean="0">
                <a:solidFill>
                  <a:schemeClr val="bg2">
                    <a:lumMod val="50000"/>
                  </a:schemeClr>
                </a:solidFill>
              </a:rPr>
              <a:t>Indexing Operator</a:t>
            </a:r>
            <a:r>
              <a:rPr lang="en-US" altLang="ko-KR" sz="1000" b="0" dirty="0" smtClean="0">
                <a:solidFill>
                  <a:schemeClr val="bg2">
                    <a:lumMod val="50000"/>
                  </a:schemeClr>
                </a:solidFill>
              </a:rPr>
              <a:t> validates system recognized data if required. And </a:t>
            </a:r>
            <a:r>
              <a:rPr lang="en-US" altLang="ko-KR" sz="1000" b="0" i="1" dirty="0" smtClean="0">
                <a:solidFill>
                  <a:schemeClr val="bg2">
                    <a:lumMod val="50000"/>
                  </a:schemeClr>
                </a:solidFill>
              </a:rPr>
              <a:t>Index Operator </a:t>
            </a:r>
            <a:r>
              <a:rPr lang="en-US" altLang="ko-KR" sz="1000" b="0" dirty="0" smtClean="0">
                <a:solidFill>
                  <a:schemeClr val="bg2">
                    <a:lumMod val="50000"/>
                  </a:schemeClr>
                </a:solidFill>
              </a:rPr>
              <a:t>adds additional metadata into </a:t>
            </a:r>
            <a:r>
              <a:rPr lang="en-US" altLang="ko-KR" sz="1000" dirty="0" smtClean="0">
                <a:solidFill>
                  <a:schemeClr val="bg2">
                    <a:lumMod val="50000"/>
                  </a:schemeClr>
                </a:solidFill>
              </a:rPr>
              <a:t>Input Mgmt. </a:t>
            </a:r>
            <a:r>
              <a:rPr lang="en-US" altLang="ko-KR" sz="1000" b="0" dirty="0" smtClean="0">
                <a:solidFill>
                  <a:schemeClr val="bg2">
                    <a:lumMod val="50000"/>
                  </a:schemeClr>
                </a:solidFill>
              </a:rPr>
              <a:t>system. </a:t>
            </a:r>
            <a:r>
              <a:rPr lang="en-US" altLang="ko-KR" sz="1000" dirty="0" smtClean="0">
                <a:solidFill>
                  <a:schemeClr val="bg2">
                    <a:lumMod val="50000"/>
                  </a:schemeClr>
                </a:solidFill>
              </a:rPr>
              <a:t>Input Mgmt. </a:t>
            </a:r>
            <a:r>
              <a:rPr lang="en-US" altLang="ko-KR" sz="1000" b="0" dirty="0" smtClean="0">
                <a:solidFill>
                  <a:schemeClr val="bg2">
                    <a:lumMod val="50000"/>
                  </a:schemeClr>
                </a:solidFill>
              </a:rPr>
              <a:t>system stores image with metadata into </a:t>
            </a:r>
            <a:r>
              <a:rPr lang="en-US" altLang="ko-KR" sz="1000" dirty="0" smtClean="0">
                <a:solidFill>
                  <a:schemeClr val="bg2">
                    <a:lumMod val="50000"/>
                  </a:schemeClr>
                </a:solidFill>
              </a:rPr>
              <a:t>Content Mgmt. </a:t>
            </a:r>
            <a:r>
              <a:rPr lang="en-US" altLang="ko-KR" sz="1000" b="0" dirty="0" smtClean="0">
                <a:solidFill>
                  <a:schemeClr val="bg2">
                    <a:lumMod val="50000"/>
                  </a:schemeClr>
                </a:solidFill>
              </a:rPr>
              <a:t>system.</a:t>
            </a:r>
          </a:p>
          <a:p>
            <a:pPr marL="228600" indent="-228600">
              <a:buFont typeface="+mj-lt"/>
              <a:buAutoNum type="arabicPeriod"/>
            </a:pPr>
            <a:r>
              <a:rPr lang="en-US" altLang="ko-KR" sz="1000" b="0" dirty="0" smtClean="0">
                <a:solidFill>
                  <a:schemeClr val="bg2">
                    <a:lumMod val="50000"/>
                  </a:schemeClr>
                </a:solidFill>
              </a:rPr>
              <a:t>Storing image into </a:t>
            </a:r>
            <a:r>
              <a:rPr lang="en-US" altLang="ko-KR" sz="1000" dirty="0" smtClean="0">
                <a:solidFill>
                  <a:schemeClr val="bg2">
                    <a:lumMod val="50000"/>
                  </a:schemeClr>
                </a:solidFill>
              </a:rPr>
              <a:t>Content Mgmt. </a:t>
            </a:r>
            <a:r>
              <a:rPr lang="en-US" altLang="ko-KR" sz="1000" b="0" dirty="0" smtClean="0">
                <a:solidFill>
                  <a:schemeClr val="bg2">
                    <a:lumMod val="50000"/>
                  </a:schemeClr>
                </a:solidFill>
              </a:rPr>
              <a:t>system triggers event to start workflow. Workflow in </a:t>
            </a:r>
            <a:r>
              <a:rPr lang="en-US" altLang="ko-KR" sz="1000" dirty="0" smtClean="0">
                <a:solidFill>
                  <a:schemeClr val="bg2">
                    <a:lumMod val="50000"/>
                  </a:schemeClr>
                </a:solidFill>
              </a:rPr>
              <a:t>Content Mgmt.</a:t>
            </a:r>
            <a:r>
              <a:rPr lang="en-US" altLang="ko-KR" sz="1000" b="0" dirty="0" smtClean="0">
                <a:solidFill>
                  <a:schemeClr val="bg2">
                    <a:lumMod val="50000"/>
                  </a:schemeClr>
                </a:solidFill>
              </a:rPr>
              <a:t> system triggers event to EIP to create case in </a:t>
            </a:r>
            <a:r>
              <a:rPr lang="en-US" altLang="ko-KR" sz="1000" dirty="0" smtClean="0">
                <a:solidFill>
                  <a:schemeClr val="bg2">
                    <a:lumMod val="50000"/>
                  </a:schemeClr>
                </a:solidFill>
              </a:rPr>
              <a:t>FINEOS</a:t>
            </a:r>
            <a:r>
              <a:rPr lang="en-US" altLang="ko-KR" sz="1000" b="0" dirty="0" smtClean="0">
                <a:solidFill>
                  <a:schemeClr val="bg2">
                    <a:lumMod val="50000"/>
                  </a:schemeClr>
                </a:solidFill>
              </a:rPr>
              <a:t>.</a:t>
            </a:r>
          </a:p>
          <a:p>
            <a:pPr marL="228600" indent="-228600">
              <a:buFont typeface="+mj-lt"/>
              <a:buAutoNum type="arabicPeriod"/>
            </a:pPr>
            <a:r>
              <a:rPr lang="en-US" altLang="ko-KR" sz="1000" b="0" dirty="0" smtClean="0">
                <a:solidFill>
                  <a:schemeClr val="bg2">
                    <a:lumMod val="50000"/>
                  </a:schemeClr>
                </a:solidFill>
              </a:rPr>
              <a:t>Once </a:t>
            </a:r>
            <a:r>
              <a:rPr lang="en-US" altLang="ko-KR" sz="1000" b="0" i="1" dirty="0" smtClean="0">
                <a:solidFill>
                  <a:schemeClr val="bg2">
                    <a:lumMod val="50000"/>
                  </a:schemeClr>
                </a:solidFill>
              </a:rPr>
              <a:t>Data Entry Operator </a:t>
            </a:r>
            <a:r>
              <a:rPr lang="en-US" altLang="ko-KR" sz="1000" b="0" dirty="0" smtClean="0">
                <a:solidFill>
                  <a:schemeClr val="bg2">
                    <a:lumMod val="50000"/>
                  </a:schemeClr>
                </a:solidFill>
              </a:rPr>
              <a:t>records claim data into FINEOS, </a:t>
            </a:r>
            <a:r>
              <a:rPr lang="en-US" altLang="ko-KR" sz="1000" dirty="0" smtClean="0">
                <a:solidFill>
                  <a:schemeClr val="bg2">
                    <a:lumMod val="50000"/>
                  </a:schemeClr>
                </a:solidFill>
              </a:rPr>
              <a:t>FINEOS</a:t>
            </a:r>
            <a:r>
              <a:rPr lang="en-US" altLang="ko-KR" sz="1000" b="0" dirty="0" smtClean="0">
                <a:solidFill>
                  <a:schemeClr val="bg2">
                    <a:lumMod val="50000"/>
                  </a:schemeClr>
                </a:solidFill>
              </a:rPr>
              <a:t> needs to record claim information into </a:t>
            </a:r>
            <a:r>
              <a:rPr lang="en-US" altLang="ko-KR" sz="1000" dirty="0" smtClean="0">
                <a:solidFill>
                  <a:schemeClr val="bg2">
                    <a:lumMod val="50000"/>
                  </a:schemeClr>
                </a:solidFill>
              </a:rPr>
              <a:t>Core DB</a:t>
            </a:r>
            <a:r>
              <a:rPr lang="en-US" altLang="ko-KR" sz="1000" b="0" dirty="0" smtClean="0">
                <a:solidFill>
                  <a:schemeClr val="bg2">
                    <a:lumMod val="50000"/>
                  </a:schemeClr>
                </a:solidFill>
              </a:rPr>
              <a:t>.</a:t>
            </a:r>
            <a:endParaRPr lang="en-US" altLang="ko-KR" sz="1000" b="0" dirty="0">
              <a:solidFill>
                <a:schemeClr val="bg2">
                  <a:lumMod val="50000"/>
                </a:schemeClr>
              </a:solidFill>
            </a:endParaRPr>
          </a:p>
        </p:txBody>
      </p:sp>
      <p:sp>
        <p:nvSpPr>
          <p:cNvPr id="102" name="Rectangle 101"/>
          <p:cNvSpPr/>
          <p:nvPr/>
        </p:nvSpPr>
        <p:spPr>
          <a:xfrm>
            <a:off x="5950832" y="4535079"/>
            <a:ext cx="644671" cy="331918"/>
          </a:xfrm>
          <a:prstGeom prst="rect">
            <a:avLst/>
          </a:prstGeom>
          <a:solidFill>
            <a:schemeClr val="bg1"/>
          </a:solidFill>
          <a:ln w="3175">
            <a:solidFill>
              <a:schemeClr val="accent2"/>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800" b="0" dirty="0">
                <a:solidFill>
                  <a:schemeClr val="accent2"/>
                </a:solidFill>
              </a:rPr>
              <a:t>Request </a:t>
            </a:r>
            <a:r>
              <a:rPr lang="en-US" sz="800" b="0" dirty="0" smtClean="0">
                <a:solidFill>
                  <a:schemeClr val="accent2"/>
                </a:solidFill>
              </a:rPr>
              <a:t>Claim</a:t>
            </a:r>
            <a:endParaRPr lang="en-US" sz="800" b="0" dirty="0">
              <a:solidFill>
                <a:schemeClr val="accent2"/>
              </a:solidFill>
            </a:endParaRPr>
          </a:p>
        </p:txBody>
      </p:sp>
      <p:cxnSp>
        <p:nvCxnSpPr>
          <p:cNvPr id="128" name="Straight Connector 87"/>
          <p:cNvCxnSpPr>
            <a:stCxn id="102" idx="0"/>
            <a:endCxn id="86" idx="2"/>
          </p:cNvCxnSpPr>
          <p:nvPr/>
        </p:nvCxnSpPr>
        <p:spPr>
          <a:xfrm flipV="1">
            <a:off x="6273168" y="3858231"/>
            <a:ext cx="0" cy="676848"/>
          </a:xfrm>
          <a:prstGeom prst="straightConnector1">
            <a:avLst/>
          </a:prstGeom>
          <a:ln w="9525">
            <a:solidFill>
              <a:schemeClr val="tx1"/>
            </a:solidFill>
            <a:prstDash val="dash"/>
            <a:tailEnd type="triangle"/>
          </a:ln>
          <a:effectLst>
            <a:outerShdw blurRad="50800" dist="38100" dir="2700000" algn="tl"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grpSp>
        <p:nvGrpSpPr>
          <p:cNvPr id="6" name="Group 5"/>
          <p:cNvGrpSpPr/>
          <p:nvPr/>
        </p:nvGrpSpPr>
        <p:grpSpPr>
          <a:xfrm>
            <a:off x="2259199" y="2596698"/>
            <a:ext cx="191745" cy="214800"/>
            <a:chOff x="1238531" y="2206815"/>
            <a:chExt cx="191745" cy="214800"/>
          </a:xfrm>
        </p:grpSpPr>
        <p:sp>
          <p:nvSpPr>
            <p:cNvPr id="107" name="Isosceles Triangle 106"/>
            <p:cNvSpPr/>
            <p:nvPr/>
          </p:nvSpPr>
          <p:spPr>
            <a:xfrm>
              <a:off x="1238531" y="2267644"/>
              <a:ext cx="191745" cy="153971"/>
            </a:xfrm>
            <a:prstGeom prst="triangle">
              <a:avLst/>
            </a:prstGeom>
            <a:solidFill>
              <a:schemeClr val="tx1"/>
            </a:solidFill>
            <a:ln w="1270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ko-KR" altLang="en-US"/>
            </a:p>
          </p:txBody>
        </p:sp>
        <p:sp>
          <p:nvSpPr>
            <p:cNvPr id="127" name="Oval 126"/>
            <p:cNvSpPr/>
            <p:nvPr/>
          </p:nvSpPr>
          <p:spPr>
            <a:xfrm>
              <a:off x="1279548" y="2206815"/>
              <a:ext cx="109710" cy="109710"/>
            </a:xfrm>
            <a:prstGeom prst="ellipse">
              <a:avLst/>
            </a:prstGeom>
            <a:solidFill>
              <a:schemeClr val="tx1"/>
            </a:solidFill>
            <a:ln w="12700">
              <a:solidFill>
                <a:schemeClr val="bg1"/>
              </a:solidFill>
            </a:ln>
          </p:spPr>
          <p:style>
            <a:lnRef idx="2">
              <a:schemeClr val="accent1"/>
            </a:lnRef>
            <a:fillRef idx="1">
              <a:schemeClr val="lt1"/>
            </a:fillRef>
            <a:effectRef idx="0">
              <a:schemeClr val="accent1"/>
            </a:effectRef>
            <a:fontRef idx="minor">
              <a:schemeClr val="dk1"/>
            </a:fontRef>
          </p:style>
          <p:txBody>
            <a:bodyPr wrap="none" lIns="180000" tIns="0" rIns="0" bIns="0" rtlCol="0" anchor="ctr"/>
            <a:lstStyle/>
            <a:p>
              <a:r>
                <a:rPr lang="en-US" altLang="ko-KR" b="0" dirty="0">
                  <a:solidFill>
                    <a:schemeClr val="accent1"/>
                  </a:solidFill>
                  <a:cs typeface="Arial" pitchFamily="34" charset="0"/>
                </a:rPr>
                <a:t>Scanning</a:t>
              </a:r>
              <a:br>
                <a:rPr lang="en-US" altLang="ko-KR" b="0" dirty="0">
                  <a:solidFill>
                    <a:schemeClr val="accent1"/>
                  </a:solidFill>
                  <a:cs typeface="Arial" pitchFamily="34" charset="0"/>
                </a:rPr>
              </a:br>
              <a:r>
                <a:rPr lang="en-US" altLang="ko-KR" b="0" dirty="0">
                  <a:solidFill>
                    <a:schemeClr val="accent1"/>
                  </a:solidFill>
                  <a:cs typeface="Arial" pitchFamily="34" charset="0"/>
                </a:rPr>
                <a:t>Operator</a:t>
              </a:r>
            </a:p>
          </p:txBody>
        </p:sp>
      </p:grpSp>
      <p:grpSp>
        <p:nvGrpSpPr>
          <p:cNvPr id="130" name="Group 129"/>
          <p:cNvGrpSpPr/>
          <p:nvPr/>
        </p:nvGrpSpPr>
        <p:grpSpPr>
          <a:xfrm>
            <a:off x="3660868" y="2596698"/>
            <a:ext cx="191745" cy="214800"/>
            <a:chOff x="1238531" y="2206815"/>
            <a:chExt cx="191745" cy="214800"/>
          </a:xfrm>
        </p:grpSpPr>
        <p:sp>
          <p:nvSpPr>
            <p:cNvPr id="131" name="Isosceles Triangle 130"/>
            <p:cNvSpPr/>
            <p:nvPr/>
          </p:nvSpPr>
          <p:spPr>
            <a:xfrm>
              <a:off x="1238531" y="2267644"/>
              <a:ext cx="191745" cy="153971"/>
            </a:xfrm>
            <a:prstGeom prst="triangle">
              <a:avLst/>
            </a:prstGeom>
            <a:solidFill>
              <a:schemeClr val="tx1"/>
            </a:solidFill>
            <a:ln w="1270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ko-KR" altLang="en-US"/>
            </a:p>
          </p:txBody>
        </p:sp>
        <p:sp>
          <p:nvSpPr>
            <p:cNvPr id="132" name="Oval 131"/>
            <p:cNvSpPr/>
            <p:nvPr/>
          </p:nvSpPr>
          <p:spPr>
            <a:xfrm>
              <a:off x="1279548" y="2206815"/>
              <a:ext cx="109710" cy="109710"/>
            </a:xfrm>
            <a:prstGeom prst="ellipse">
              <a:avLst/>
            </a:prstGeom>
            <a:solidFill>
              <a:schemeClr val="tx1"/>
            </a:solidFill>
            <a:ln w="12700">
              <a:solidFill>
                <a:schemeClr val="bg1"/>
              </a:solidFill>
            </a:ln>
          </p:spPr>
          <p:style>
            <a:lnRef idx="2">
              <a:schemeClr val="accent1"/>
            </a:lnRef>
            <a:fillRef idx="1">
              <a:schemeClr val="lt1"/>
            </a:fillRef>
            <a:effectRef idx="0">
              <a:schemeClr val="accent1"/>
            </a:effectRef>
            <a:fontRef idx="minor">
              <a:schemeClr val="dk1"/>
            </a:fontRef>
          </p:style>
          <p:txBody>
            <a:bodyPr wrap="none" lIns="180000" tIns="0" rIns="0" bIns="0" rtlCol="0" anchor="ctr"/>
            <a:lstStyle/>
            <a:p>
              <a:r>
                <a:rPr lang="en-US" altLang="ko-KR" b="0" dirty="0">
                  <a:solidFill>
                    <a:schemeClr val="accent1"/>
                  </a:solidFill>
                  <a:cs typeface="Arial" pitchFamily="34" charset="0"/>
                </a:rPr>
                <a:t>Indexing</a:t>
              </a:r>
              <a:br>
                <a:rPr lang="en-US" altLang="ko-KR" b="0" dirty="0">
                  <a:solidFill>
                    <a:schemeClr val="accent1"/>
                  </a:solidFill>
                  <a:cs typeface="Arial" pitchFamily="34" charset="0"/>
                </a:rPr>
              </a:br>
              <a:r>
                <a:rPr lang="en-US" altLang="ko-KR" b="0" dirty="0">
                  <a:solidFill>
                    <a:schemeClr val="accent1"/>
                  </a:solidFill>
                  <a:cs typeface="Arial" pitchFamily="34" charset="0"/>
                </a:rPr>
                <a:t>Operator</a:t>
              </a:r>
            </a:p>
          </p:txBody>
        </p:sp>
      </p:grpSp>
      <p:grpSp>
        <p:nvGrpSpPr>
          <p:cNvPr id="139" name="Group 138"/>
          <p:cNvGrpSpPr/>
          <p:nvPr/>
        </p:nvGrpSpPr>
        <p:grpSpPr>
          <a:xfrm>
            <a:off x="7789823" y="2596698"/>
            <a:ext cx="191745" cy="214800"/>
            <a:chOff x="1238531" y="2206815"/>
            <a:chExt cx="191745" cy="214800"/>
          </a:xfrm>
        </p:grpSpPr>
        <p:sp>
          <p:nvSpPr>
            <p:cNvPr id="140" name="Isosceles Triangle 139"/>
            <p:cNvSpPr/>
            <p:nvPr/>
          </p:nvSpPr>
          <p:spPr>
            <a:xfrm>
              <a:off x="1238531" y="2267644"/>
              <a:ext cx="191745" cy="153971"/>
            </a:xfrm>
            <a:prstGeom prst="triangle">
              <a:avLst/>
            </a:prstGeom>
            <a:solidFill>
              <a:schemeClr val="tx1"/>
            </a:solidFill>
            <a:ln w="1270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ko-KR" altLang="en-US"/>
            </a:p>
          </p:txBody>
        </p:sp>
        <p:sp>
          <p:nvSpPr>
            <p:cNvPr id="141" name="Oval 140"/>
            <p:cNvSpPr/>
            <p:nvPr/>
          </p:nvSpPr>
          <p:spPr>
            <a:xfrm>
              <a:off x="1279548" y="2206815"/>
              <a:ext cx="109710" cy="109710"/>
            </a:xfrm>
            <a:prstGeom prst="ellipse">
              <a:avLst/>
            </a:prstGeom>
            <a:solidFill>
              <a:schemeClr val="tx1"/>
            </a:solidFill>
            <a:ln w="12700">
              <a:solidFill>
                <a:schemeClr val="bg1"/>
              </a:solidFill>
            </a:ln>
          </p:spPr>
          <p:style>
            <a:lnRef idx="2">
              <a:schemeClr val="accent1"/>
            </a:lnRef>
            <a:fillRef idx="1">
              <a:schemeClr val="lt1"/>
            </a:fillRef>
            <a:effectRef idx="0">
              <a:schemeClr val="accent1"/>
            </a:effectRef>
            <a:fontRef idx="minor">
              <a:schemeClr val="dk1"/>
            </a:fontRef>
          </p:style>
          <p:txBody>
            <a:bodyPr wrap="none" lIns="180000" tIns="0" rIns="0" bIns="0" rtlCol="0" anchor="ctr"/>
            <a:lstStyle/>
            <a:p>
              <a:r>
                <a:rPr lang="en-US" altLang="ko-KR" b="0" dirty="0">
                  <a:solidFill>
                    <a:schemeClr val="accent1"/>
                  </a:solidFill>
                  <a:cs typeface="Arial" pitchFamily="34" charset="0"/>
                </a:rPr>
                <a:t>Data Entry </a:t>
              </a:r>
            </a:p>
            <a:p>
              <a:r>
                <a:rPr lang="en-US" altLang="ko-KR" b="0" dirty="0">
                  <a:solidFill>
                    <a:schemeClr val="accent1"/>
                  </a:solidFill>
                  <a:cs typeface="Arial" pitchFamily="34" charset="0"/>
                </a:rPr>
                <a:t>Operator</a:t>
              </a:r>
            </a:p>
          </p:txBody>
        </p:sp>
      </p:grpSp>
    </p:spTree>
    <p:extLst>
      <p:ext uri="{BB962C8B-B14F-4D97-AF65-F5344CB8AC3E}">
        <p14:creationId xmlns:p14="http://schemas.microsoft.com/office/powerpoint/2010/main" val="930668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8" name="Rounded Rectangle 67"/>
          <p:cNvSpPr/>
          <p:nvPr/>
        </p:nvSpPr>
        <p:spPr bwMode="auto">
          <a:xfrm>
            <a:off x="778425" y="5202550"/>
            <a:ext cx="3661182" cy="965461"/>
          </a:xfrm>
          <a:prstGeom prst="roundRect">
            <a:avLst>
              <a:gd name="adj" fmla="val 4987"/>
            </a:avLst>
          </a:prstGeom>
          <a:solidFill>
            <a:srgbClr val="91C8EB">
              <a:lumMod val="20000"/>
              <a:lumOff val="80000"/>
            </a:srgbClr>
          </a:solidFill>
          <a:ln w="9525" cap="flat" cmpd="sng" algn="ctr">
            <a:solidFill>
              <a:schemeClr val="bg1">
                <a:lumMod val="5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defTabSz="912813" fontAlgn="auto">
              <a:spcBef>
                <a:spcPts val="0"/>
              </a:spcBef>
              <a:spcAft>
                <a:spcPts val="0"/>
              </a:spcAft>
            </a:pPr>
            <a:endParaRPr lang="en-US" sz="600" b="0" i="1" kern="0" dirty="0">
              <a:solidFill>
                <a:srgbClr val="103184"/>
              </a:solidFill>
              <a:latin typeface="+mn-lt"/>
              <a:ea typeface="MS PGothic" pitchFamily="34" charset="-128"/>
              <a:cs typeface="Arial" panose="020B0604020202020204" pitchFamily="34" charset="0"/>
            </a:endParaRPr>
          </a:p>
        </p:txBody>
      </p:sp>
      <p:sp>
        <p:nvSpPr>
          <p:cNvPr id="87" name="Oval 86"/>
          <p:cNvSpPr/>
          <p:nvPr/>
        </p:nvSpPr>
        <p:spPr bwMode="auto">
          <a:xfrm>
            <a:off x="3066504" y="5300401"/>
            <a:ext cx="796146" cy="769759"/>
          </a:xfrm>
          <a:prstGeom prst="ellipse">
            <a:avLst/>
          </a:prstGeom>
          <a:solidFill>
            <a:srgbClr val="4C5A87">
              <a:lumMod val="75000"/>
              <a:alpha val="78000"/>
            </a:srgbClr>
          </a:solidFill>
          <a:ln w="6350" cap="flat" cmpd="sng" algn="ctr">
            <a:solidFill>
              <a:srgbClr val="4C5A87">
                <a:lumMod val="75000"/>
                <a:alpha val="78000"/>
              </a:srgb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defTabSz="912813" fontAlgn="auto">
              <a:spcBef>
                <a:spcPts val="0"/>
              </a:spcBef>
              <a:spcAft>
                <a:spcPts val="0"/>
              </a:spcAft>
              <a:defRPr/>
            </a:pPr>
            <a:endParaRPr lang="en-US" sz="600" b="0" i="1" kern="0" dirty="0" smtClean="0">
              <a:solidFill>
                <a:srgbClr val="4B91CD">
                  <a:lumMod val="20000"/>
                  <a:lumOff val="80000"/>
                </a:srgbClr>
              </a:solidFill>
              <a:latin typeface="+mn-lt"/>
              <a:ea typeface="MS PGothic" pitchFamily="34" charset="-128"/>
              <a:cs typeface="Arial" panose="020B0604020202020204" pitchFamily="34" charset="0"/>
            </a:endParaRPr>
          </a:p>
        </p:txBody>
      </p:sp>
      <p:sp>
        <p:nvSpPr>
          <p:cNvPr id="67" name="Rounded Rectangle 66"/>
          <p:cNvSpPr/>
          <p:nvPr/>
        </p:nvSpPr>
        <p:spPr bwMode="auto">
          <a:xfrm>
            <a:off x="4521255" y="5201577"/>
            <a:ext cx="2780106" cy="967407"/>
          </a:xfrm>
          <a:prstGeom prst="roundRect">
            <a:avLst>
              <a:gd name="adj" fmla="val 4987"/>
            </a:avLst>
          </a:prstGeom>
          <a:solidFill>
            <a:srgbClr val="91C8EB">
              <a:lumMod val="20000"/>
              <a:lumOff val="80000"/>
            </a:srgbClr>
          </a:solidFill>
          <a:ln w="9525" cap="flat" cmpd="sng" algn="ctr">
            <a:solidFill>
              <a:schemeClr val="bg1">
                <a:lumMod val="5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defTabSz="912813" fontAlgn="auto">
              <a:spcBef>
                <a:spcPts val="0"/>
              </a:spcBef>
              <a:spcAft>
                <a:spcPts val="0"/>
              </a:spcAft>
            </a:pPr>
            <a:r>
              <a:rPr lang="en-US" sz="600" b="0" i="1" kern="0" dirty="0" smtClean="0">
                <a:solidFill>
                  <a:srgbClr val="103184"/>
                </a:solidFill>
                <a:latin typeface="+mn-lt"/>
                <a:ea typeface="MS PGothic" pitchFamily="34" charset="-128"/>
                <a:cs typeface="Arial" panose="020B0604020202020204" pitchFamily="34" charset="0"/>
              </a:rPr>
              <a:t>EIP</a:t>
            </a:r>
            <a:endParaRPr lang="en-US" sz="600" b="0" i="1" kern="0" dirty="0">
              <a:solidFill>
                <a:srgbClr val="103184"/>
              </a:solidFill>
              <a:latin typeface="+mn-lt"/>
              <a:ea typeface="MS PGothic" pitchFamily="34" charset="-128"/>
              <a:cs typeface="Arial" panose="020B0604020202020204" pitchFamily="34" charset="0"/>
            </a:endParaRPr>
          </a:p>
        </p:txBody>
      </p:sp>
      <p:sp>
        <p:nvSpPr>
          <p:cNvPr id="63" name="Rounded Rectangle 62"/>
          <p:cNvSpPr/>
          <p:nvPr/>
        </p:nvSpPr>
        <p:spPr bwMode="auto">
          <a:xfrm>
            <a:off x="778425" y="3127131"/>
            <a:ext cx="6501515" cy="1131574"/>
          </a:xfrm>
          <a:prstGeom prst="roundRect">
            <a:avLst>
              <a:gd name="adj" fmla="val 701"/>
            </a:avLst>
          </a:prstGeom>
          <a:solidFill>
            <a:srgbClr val="91C8EB">
              <a:lumMod val="20000"/>
              <a:lumOff val="80000"/>
            </a:srgbClr>
          </a:solidFill>
          <a:ln w="38100" cap="flat" cmpd="sng" algn="ctr">
            <a:solidFill>
              <a:srgbClr val="7030A0"/>
            </a:solidFill>
            <a:prstDash val="solid"/>
            <a:round/>
            <a:headEnd type="none" w="med" len="med"/>
            <a:tailEnd type="none" w="med" len="med"/>
          </a:ln>
          <a:effectLst/>
        </p:spPr>
        <p:txBody>
          <a:bodyPr vert="horz" wrap="none" lIns="45720" tIns="45720" rIns="45720" bIns="45720" numCol="1" rtlCol="0" anchor="t" anchorCtr="0" compatLnSpc="1">
            <a:prstTxWarp prst="textNoShape">
              <a:avLst/>
            </a:prstTxWarp>
          </a:bodyPr>
          <a:lstStyle/>
          <a:p>
            <a:pPr defTabSz="912813" fontAlgn="auto">
              <a:spcBef>
                <a:spcPts val="0"/>
              </a:spcBef>
              <a:spcAft>
                <a:spcPts val="0"/>
              </a:spcAft>
            </a:pPr>
            <a:endParaRPr lang="en-US" sz="800" kern="0" dirty="0">
              <a:solidFill>
                <a:schemeClr val="tx1"/>
              </a:solidFill>
              <a:latin typeface="+mn-lt"/>
              <a:ea typeface="MS PGothic" pitchFamily="34" charset="-128"/>
              <a:cs typeface="Arial" panose="020B0604020202020204" pitchFamily="34" charset="0"/>
            </a:endParaRPr>
          </a:p>
        </p:txBody>
      </p:sp>
      <p:sp>
        <p:nvSpPr>
          <p:cNvPr id="3" name="Title 2"/>
          <p:cNvSpPr>
            <a:spLocks noGrp="1"/>
          </p:cNvSpPr>
          <p:nvPr>
            <p:ph type="title"/>
          </p:nvPr>
        </p:nvSpPr>
        <p:spPr/>
        <p:txBody>
          <a:bodyPr>
            <a:normAutofit/>
          </a:bodyPr>
          <a:lstStyle/>
          <a:p>
            <a:r>
              <a:rPr lang="en-US" altLang="ko-KR" dirty="0" smtClean="0"/>
              <a:t>Integration </a:t>
            </a:r>
            <a:r>
              <a:rPr lang="en-US" altLang="ko-KR" dirty="0"/>
              <a:t>Vertical</a:t>
            </a:r>
            <a:endParaRPr lang="en-US" dirty="0"/>
          </a:p>
        </p:txBody>
      </p:sp>
      <p:sp>
        <p:nvSpPr>
          <p:cNvPr id="2" name="Text Placeholder 1"/>
          <p:cNvSpPr>
            <a:spLocks noGrp="1"/>
          </p:cNvSpPr>
          <p:nvPr>
            <p:ph type="body" sz="quarter" idx="13"/>
          </p:nvPr>
        </p:nvSpPr>
        <p:spPr>
          <a:solidFill>
            <a:schemeClr val="bg1">
              <a:lumMod val="95000"/>
            </a:schemeClr>
          </a:solidFill>
          <a:ln>
            <a:noFill/>
          </a:ln>
          <a:effectLst>
            <a:outerShdw blurRad="50800" dist="38100" dir="2700000" algn="tl" rotWithShape="0">
              <a:prstClr val="black">
                <a:alpha val="40000"/>
              </a:prstClr>
            </a:outerShdw>
          </a:effectLst>
        </p:spPr>
        <p:txBody>
          <a:bodyPr vert="horz" lIns="72000" tIns="46800" rIns="72000" bIns="46800" rtlCol="0" anchor="t">
            <a:spAutoFit/>
          </a:bodyPr>
          <a:lstStyle/>
          <a:p>
            <a:pPr marL="0" indent="0">
              <a:buNone/>
            </a:pPr>
            <a:r>
              <a:rPr lang="en-US" altLang="ko-KR" dirty="0"/>
              <a:t>Scenario </a:t>
            </a:r>
            <a:r>
              <a:rPr lang="en-US" altLang="ko-KR" dirty="0" smtClean="0"/>
              <a:t>2: </a:t>
            </a:r>
            <a:r>
              <a:rPr lang="en-US" altLang="ko-KR" dirty="0"/>
              <a:t>Claim Registration (Email / Fax)</a:t>
            </a:r>
          </a:p>
        </p:txBody>
      </p:sp>
      <p:sp>
        <p:nvSpPr>
          <p:cNvPr id="4" name="Slide Number Placeholder 3"/>
          <p:cNvSpPr>
            <a:spLocks noGrp="1"/>
          </p:cNvSpPr>
          <p:nvPr>
            <p:ph type="sldNum" sz="quarter" idx="4"/>
          </p:nvPr>
        </p:nvSpPr>
        <p:spPr>
          <a:prstGeom prst="rect">
            <a:avLst/>
          </a:prstGeom>
        </p:spPr>
        <p:txBody>
          <a:bodyPr/>
          <a:lstStyle/>
          <a:p>
            <a:fld id="{3801209A-EBCB-4229-9A21-B7869465F47A}" type="slidenum">
              <a:rPr lang="fr-FR" smtClean="0">
                <a:latin typeface="+mj-lt"/>
              </a:rPr>
              <a:pPr/>
              <a:t>73</a:t>
            </a:fld>
            <a:endParaRPr lang="fr-FR" dirty="0">
              <a:latin typeface="+mj-lt"/>
            </a:endParaRPr>
          </a:p>
        </p:txBody>
      </p:sp>
      <p:grpSp>
        <p:nvGrpSpPr>
          <p:cNvPr id="31" name="Group 30"/>
          <p:cNvGrpSpPr/>
          <p:nvPr/>
        </p:nvGrpSpPr>
        <p:grpSpPr>
          <a:xfrm>
            <a:off x="884860" y="3183867"/>
            <a:ext cx="1573544" cy="246221"/>
            <a:chOff x="1005956" y="1778907"/>
            <a:chExt cx="1573544" cy="246221"/>
          </a:xfrm>
        </p:grpSpPr>
        <p:grpSp>
          <p:nvGrpSpPr>
            <p:cNvPr id="32" name="Group 31"/>
            <p:cNvGrpSpPr/>
            <p:nvPr/>
          </p:nvGrpSpPr>
          <p:grpSpPr>
            <a:xfrm>
              <a:off x="1005956" y="1804765"/>
              <a:ext cx="135750" cy="133297"/>
              <a:chOff x="4529096" y="6384951"/>
              <a:chExt cx="135750" cy="133297"/>
            </a:xfrm>
          </p:grpSpPr>
          <p:sp>
            <p:nvSpPr>
              <p:cNvPr id="34" name="Rectangle 33"/>
              <p:cNvSpPr/>
              <p:nvPr/>
            </p:nvSpPr>
            <p:spPr>
              <a:xfrm rot="16200000">
                <a:off x="4530323" y="6455709"/>
                <a:ext cx="61312" cy="63765"/>
              </a:xfrm>
              <a:prstGeom prst="rect">
                <a:avLst/>
              </a:prstGeom>
              <a:solidFill>
                <a:srgbClr val="00456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kern="500"/>
              </a:p>
            </p:txBody>
          </p:sp>
          <p:sp>
            <p:nvSpPr>
              <p:cNvPr id="35" name="Rectangle 34"/>
              <p:cNvSpPr/>
              <p:nvPr/>
            </p:nvSpPr>
            <p:spPr>
              <a:xfrm rot="16200000">
                <a:off x="4602296" y="6455697"/>
                <a:ext cx="61312" cy="63765"/>
              </a:xfrm>
              <a:prstGeom prst="rect">
                <a:avLst/>
              </a:prstGeom>
              <a:solidFill>
                <a:srgbClr val="00456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kern="500"/>
              </a:p>
            </p:txBody>
          </p:sp>
          <p:sp>
            <p:nvSpPr>
              <p:cNvPr id="36" name="Rectangle 35"/>
              <p:cNvSpPr/>
              <p:nvPr/>
            </p:nvSpPr>
            <p:spPr>
              <a:xfrm rot="16200000">
                <a:off x="4602308" y="6383724"/>
                <a:ext cx="61312" cy="63765"/>
              </a:xfrm>
              <a:prstGeom prst="rect">
                <a:avLst/>
              </a:prstGeom>
              <a:solidFill>
                <a:srgbClr val="00456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kern="500"/>
              </a:p>
            </p:txBody>
          </p:sp>
        </p:grpSp>
        <p:sp>
          <p:nvSpPr>
            <p:cNvPr id="33" name="TextBox 32"/>
            <p:cNvSpPr txBox="1"/>
            <p:nvPr/>
          </p:nvSpPr>
          <p:spPr>
            <a:xfrm>
              <a:off x="1191299" y="1778907"/>
              <a:ext cx="1388201" cy="246221"/>
            </a:xfrm>
            <a:prstGeom prst="rect">
              <a:avLst/>
            </a:prstGeom>
            <a:noFill/>
          </p:spPr>
          <p:txBody>
            <a:bodyPr wrap="none" lIns="0" tIns="0" rIns="0" bIns="0" rtlCol="0">
              <a:spAutoFit/>
            </a:bodyPr>
            <a:lstStyle/>
            <a:p>
              <a:r>
                <a:rPr lang="en-US" sz="800" b="1" dirty="0" smtClean="0">
                  <a:solidFill>
                    <a:schemeClr val="accent2">
                      <a:lumMod val="50000"/>
                    </a:schemeClr>
                  </a:solidFill>
                  <a:latin typeface="+mn-lt"/>
                  <a:cs typeface="Arial" pitchFamily="34" charset="0"/>
                </a:rPr>
                <a:t>Health Claims </a:t>
              </a:r>
              <a:r>
                <a:rPr lang="en-US" sz="800" dirty="0" smtClean="0">
                  <a:solidFill>
                    <a:schemeClr val="accent2">
                      <a:lumMod val="50000"/>
                    </a:schemeClr>
                  </a:solidFill>
                  <a:latin typeface="+mn-lt"/>
                  <a:cs typeface="Arial" pitchFamily="34" charset="0"/>
                </a:rPr>
                <a:t>Management</a:t>
              </a:r>
              <a:endParaRPr lang="en-US" sz="800" b="1" dirty="0" smtClean="0">
                <a:solidFill>
                  <a:schemeClr val="accent2">
                    <a:lumMod val="50000"/>
                  </a:schemeClr>
                </a:solidFill>
                <a:latin typeface="+mn-lt"/>
                <a:cs typeface="Arial" pitchFamily="34" charset="0"/>
              </a:endParaRPr>
            </a:p>
            <a:p>
              <a:r>
                <a:rPr lang="en-US" sz="800" b="0" i="1" dirty="0" smtClean="0">
                  <a:solidFill>
                    <a:schemeClr val="accent2">
                      <a:lumMod val="50000"/>
                    </a:schemeClr>
                  </a:solidFill>
                  <a:latin typeface="+mn-lt"/>
                  <a:cs typeface="Arial" pitchFamily="34" charset="0"/>
                </a:rPr>
                <a:t>FINEOS</a:t>
              </a:r>
            </a:p>
          </p:txBody>
        </p:sp>
      </p:grpSp>
      <p:sp>
        <p:nvSpPr>
          <p:cNvPr id="50" name="TextBox 49"/>
          <p:cNvSpPr txBox="1"/>
          <p:nvPr/>
        </p:nvSpPr>
        <p:spPr>
          <a:xfrm>
            <a:off x="4756918" y="5277403"/>
            <a:ext cx="537006" cy="369332"/>
          </a:xfrm>
          <a:prstGeom prst="rect">
            <a:avLst/>
          </a:prstGeom>
          <a:noFill/>
        </p:spPr>
        <p:txBody>
          <a:bodyPr wrap="none" lIns="0" tIns="0" rIns="0" bIns="0" rtlCol="0">
            <a:spAutoFit/>
          </a:bodyPr>
          <a:lstStyle/>
          <a:p>
            <a:r>
              <a:rPr lang="en-US" sz="800" b="1" dirty="0" smtClean="0">
                <a:solidFill>
                  <a:schemeClr val="accent2">
                    <a:lumMod val="50000"/>
                  </a:schemeClr>
                </a:solidFill>
                <a:latin typeface="+mn-lt"/>
                <a:cs typeface="Arial" pitchFamily="34" charset="0"/>
              </a:rPr>
              <a:t>Content</a:t>
            </a:r>
          </a:p>
          <a:p>
            <a:r>
              <a:rPr lang="en-US" sz="800" b="1" dirty="0" smtClean="0">
                <a:solidFill>
                  <a:schemeClr val="accent2">
                    <a:lumMod val="50000"/>
                  </a:schemeClr>
                </a:solidFill>
                <a:latin typeface="+mn-lt"/>
                <a:cs typeface="Arial" pitchFamily="34" charset="0"/>
              </a:rPr>
              <a:t>Mgmt.</a:t>
            </a:r>
          </a:p>
          <a:p>
            <a:r>
              <a:rPr lang="en-US" sz="800" b="0" i="1" dirty="0" smtClean="0">
                <a:solidFill>
                  <a:schemeClr val="accent2">
                    <a:lumMod val="50000"/>
                  </a:schemeClr>
                </a:solidFill>
                <a:latin typeface="+mn-lt"/>
                <a:cs typeface="Arial" pitchFamily="34" charset="0"/>
              </a:rPr>
              <a:t>IBM FileNet</a:t>
            </a:r>
          </a:p>
        </p:txBody>
      </p:sp>
      <p:sp>
        <p:nvSpPr>
          <p:cNvPr id="55" name="Rectangle 54"/>
          <p:cNvSpPr/>
          <p:nvPr/>
        </p:nvSpPr>
        <p:spPr>
          <a:xfrm>
            <a:off x="5619318" y="5554363"/>
            <a:ext cx="729246" cy="261835"/>
          </a:xfrm>
          <a:prstGeom prst="rect">
            <a:avLst/>
          </a:prstGeom>
          <a:solidFill>
            <a:schemeClr val="bg1"/>
          </a:solidFill>
          <a:ln w="3175">
            <a:solidFill>
              <a:schemeClr val="accent2"/>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800" b="0" dirty="0" smtClean="0">
                <a:solidFill>
                  <a:schemeClr val="accent2"/>
                </a:solidFill>
              </a:rPr>
              <a:t>Record Document</a:t>
            </a:r>
            <a:endParaRPr lang="en-US" sz="800" b="0" dirty="0">
              <a:solidFill>
                <a:schemeClr val="accent2"/>
              </a:solidFill>
            </a:endParaRPr>
          </a:p>
        </p:txBody>
      </p:sp>
      <p:cxnSp>
        <p:nvCxnSpPr>
          <p:cNvPr id="74" name="Straight Connector 73"/>
          <p:cNvCxnSpPr>
            <a:stCxn id="38" idx="2"/>
            <a:endCxn id="72" idx="0"/>
          </p:cNvCxnSpPr>
          <p:nvPr/>
        </p:nvCxnSpPr>
        <p:spPr>
          <a:xfrm>
            <a:off x="5983941" y="4115055"/>
            <a:ext cx="0" cy="484169"/>
          </a:xfrm>
          <a:prstGeom prst="line">
            <a:avLst/>
          </a:prstGeom>
          <a:ln w="12700">
            <a:solidFill>
              <a:schemeClr val="accent3">
                <a:lumMod val="50000"/>
              </a:schemeClr>
            </a:solidFill>
            <a:prstDash val="sysDash"/>
            <a:headEnd type="none"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75" name="Straight Connector 74"/>
          <p:cNvCxnSpPr>
            <a:stCxn id="72" idx="2"/>
            <a:endCxn id="55" idx="0"/>
          </p:cNvCxnSpPr>
          <p:nvPr/>
        </p:nvCxnSpPr>
        <p:spPr>
          <a:xfrm>
            <a:off x="5983941" y="4861059"/>
            <a:ext cx="0" cy="693304"/>
          </a:xfrm>
          <a:prstGeom prst="line">
            <a:avLst/>
          </a:prstGeom>
          <a:ln w="12700">
            <a:solidFill>
              <a:schemeClr val="accent3">
                <a:lumMod val="50000"/>
              </a:schemeClr>
            </a:solidFill>
            <a:prstDash val="sysDash"/>
            <a:headEnd type="none" w="med" len="med"/>
            <a:tailEnd type="triangle" w="med" len="med"/>
          </a:ln>
        </p:spPr>
        <p:style>
          <a:lnRef idx="2">
            <a:schemeClr val="accent1"/>
          </a:lnRef>
          <a:fillRef idx="0">
            <a:schemeClr val="accent1"/>
          </a:fillRef>
          <a:effectRef idx="1">
            <a:schemeClr val="accent1"/>
          </a:effectRef>
          <a:fontRef idx="minor">
            <a:schemeClr val="tx1"/>
          </a:fontRef>
        </p:style>
      </p:cxnSp>
      <p:sp>
        <p:nvSpPr>
          <p:cNvPr id="104" name="Flowchart: Magnetic Disk 103"/>
          <p:cNvSpPr/>
          <p:nvPr/>
        </p:nvSpPr>
        <p:spPr>
          <a:xfrm>
            <a:off x="917235" y="5277403"/>
            <a:ext cx="139185" cy="133286"/>
          </a:xfrm>
          <a:prstGeom prst="flowChartMagneticDisk">
            <a:avLst/>
          </a:prstGeom>
          <a:solidFill>
            <a:schemeClr val="accent2">
              <a:lumMod val="50000"/>
            </a:schemeClr>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5" name="TextBox 104"/>
          <p:cNvSpPr txBox="1"/>
          <p:nvPr/>
        </p:nvSpPr>
        <p:spPr>
          <a:xfrm>
            <a:off x="917235" y="5435138"/>
            <a:ext cx="410369" cy="246221"/>
          </a:xfrm>
          <a:prstGeom prst="rect">
            <a:avLst/>
          </a:prstGeom>
          <a:noFill/>
        </p:spPr>
        <p:txBody>
          <a:bodyPr wrap="none" lIns="0" tIns="0" rIns="0" bIns="0" rtlCol="0">
            <a:spAutoFit/>
          </a:bodyPr>
          <a:lstStyle/>
          <a:p>
            <a:r>
              <a:rPr lang="en-US" sz="800" b="1" dirty="0" smtClean="0">
                <a:solidFill>
                  <a:schemeClr val="accent2">
                    <a:lumMod val="50000"/>
                  </a:schemeClr>
                </a:solidFill>
                <a:latin typeface="+mn-lt"/>
                <a:cs typeface="Arial" pitchFamily="34" charset="0"/>
              </a:rPr>
              <a:t>Core DB</a:t>
            </a:r>
          </a:p>
          <a:p>
            <a:r>
              <a:rPr lang="en-US" sz="800" b="0" i="1" dirty="0" smtClean="0">
                <a:solidFill>
                  <a:schemeClr val="accent2">
                    <a:lumMod val="50000"/>
                  </a:schemeClr>
                </a:solidFill>
                <a:latin typeface="+mn-lt"/>
                <a:cs typeface="Arial" pitchFamily="34" charset="0"/>
              </a:rPr>
              <a:t>Oracle</a:t>
            </a:r>
          </a:p>
        </p:txBody>
      </p:sp>
      <p:grpSp>
        <p:nvGrpSpPr>
          <p:cNvPr id="130" name="Group 129"/>
          <p:cNvGrpSpPr/>
          <p:nvPr/>
        </p:nvGrpSpPr>
        <p:grpSpPr>
          <a:xfrm>
            <a:off x="778425" y="4508343"/>
            <a:ext cx="6510393" cy="443596"/>
            <a:chOff x="778425" y="4622939"/>
            <a:chExt cx="6510393" cy="443596"/>
          </a:xfrm>
        </p:grpSpPr>
        <p:sp>
          <p:nvSpPr>
            <p:cNvPr id="66" name="Rounded Rectangle 65"/>
            <p:cNvSpPr/>
            <p:nvPr/>
          </p:nvSpPr>
          <p:spPr bwMode="auto">
            <a:xfrm>
              <a:off x="778425" y="4622939"/>
              <a:ext cx="6510393" cy="443596"/>
            </a:xfrm>
            <a:prstGeom prst="roundRect">
              <a:avLst>
                <a:gd name="adj" fmla="val 887"/>
              </a:avLst>
            </a:prstGeom>
            <a:solidFill>
              <a:srgbClr val="394365"/>
            </a:solidFill>
            <a:ln w="6350" cap="flat" cmpd="sng" algn="ctr">
              <a:solidFill>
                <a:schemeClr val="bg1">
                  <a:lumMod val="50000"/>
                </a:schemeClr>
              </a:solidFill>
              <a:prstDash val="solid"/>
              <a:round/>
              <a:headEnd type="none" w="med" len="med"/>
              <a:tailEnd type="none" w="med" len="med"/>
            </a:ln>
            <a:effectLst/>
          </p:spPr>
          <p:txBody>
            <a:bodyPr vert="horz" wrap="none" lIns="45720" tIns="45720" rIns="45720" bIns="45720" numCol="1" rtlCol="0" anchor="t" anchorCtr="0" compatLnSpc="1">
              <a:prstTxWarp prst="textNoShape">
                <a:avLst/>
              </a:prstTxWarp>
            </a:bodyPr>
            <a:lstStyle/>
            <a:p>
              <a:pPr defTabSz="912813" fontAlgn="auto">
                <a:spcBef>
                  <a:spcPts val="0"/>
                </a:spcBef>
                <a:spcAft>
                  <a:spcPts val="0"/>
                </a:spcAft>
              </a:pPr>
              <a:endParaRPr lang="en-US" sz="500" b="0" i="1" kern="0" dirty="0">
                <a:solidFill>
                  <a:srgbClr val="4B91CD">
                    <a:lumMod val="20000"/>
                    <a:lumOff val="80000"/>
                  </a:srgbClr>
                </a:solidFill>
                <a:latin typeface="+mn-lt"/>
                <a:ea typeface="MS PGothic" pitchFamily="34" charset="-128"/>
                <a:cs typeface="Arial" panose="020B0604020202020204" pitchFamily="34" charset="0"/>
              </a:endParaRPr>
            </a:p>
          </p:txBody>
        </p:sp>
        <p:grpSp>
          <p:nvGrpSpPr>
            <p:cNvPr id="58" name="Group 57"/>
            <p:cNvGrpSpPr/>
            <p:nvPr/>
          </p:nvGrpSpPr>
          <p:grpSpPr>
            <a:xfrm>
              <a:off x="927984" y="4741343"/>
              <a:ext cx="1369042" cy="252512"/>
              <a:chOff x="1424226" y="2179720"/>
              <a:chExt cx="1369042" cy="252512"/>
            </a:xfrm>
          </p:grpSpPr>
          <p:sp>
            <p:nvSpPr>
              <p:cNvPr id="59" name="TextBox 58"/>
              <p:cNvSpPr txBox="1"/>
              <p:nvPr/>
            </p:nvSpPr>
            <p:spPr>
              <a:xfrm>
                <a:off x="1594222" y="2186011"/>
                <a:ext cx="1199046" cy="246221"/>
              </a:xfrm>
              <a:prstGeom prst="rect">
                <a:avLst/>
              </a:prstGeom>
              <a:noFill/>
            </p:spPr>
            <p:txBody>
              <a:bodyPr wrap="none" lIns="0" tIns="0" rIns="0" bIns="0" rtlCol="0">
                <a:spAutoFit/>
              </a:bodyPr>
              <a:lstStyle/>
              <a:p>
                <a:r>
                  <a:rPr lang="en-US" sz="800" b="1" dirty="0" smtClean="0">
                    <a:solidFill>
                      <a:schemeClr val="bg1"/>
                    </a:solidFill>
                    <a:latin typeface="+mn-lt"/>
                    <a:cs typeface="Arial" pitchFamily="34" charset="0"/>
                  </a:rPr>
                  <a:t>EIP </a:t>
                </a:r>
              </a:p>
              <a:p>
                <a:r>
                  <a:rPr lang="en-US" sz="800" b="0" i="1" dirty="0" smtClean="0">
                    <a:solidFill>
                      <a:schemeClr val="bg1"/>
                    </a:solidFill>
                    <a:latin typeface="+mn-lt"/>
                    <a:cs typeface="Arial" pitchFamily="34" charset="0"/>
                  </a:rPr>
                  <a:t>Software AG webMethods</a:t>
                </a:r>
              </a:p>
            </p:txBody>
          </p:sp>
          <p:pic>
            <p:nvPicPr>
              <p:cNvPr id="60" name="Picture 59"/>
              <p:cNvPicPr>
                <a:picLocks noChangeAspect="1"/>
              </p:cNvPicPr>
              <p:nvPr/>
            </p:nvPicPr>
            <p:blipFill>
              <a:blip r:embed="rId2" cstate="screen">
                <a:clrChange>
                  <a:clrFrom>
                    <a:srgbClr val="FFFFFF"/>
                  </a:clrFrom>
                  <a:clrTo>
                    <a:srgbClr val="FFFFFF">
                      <a:alpha val="0"/>
                    </a:srgbClr>
                  </a:clrTo>
                </a:clrChange>
                <a:lum bright="70000" contrast="-70000"/>
                <a:extLst>
                  <a:ext uri="{28A0092B-C50C-407E-A947-70E740481C1C}">
                    <a14:useLocalDpi xmlns:a14="http://schemas.microsoft.com/office/drawing/2010/main"/>
                  </a:ext>
                </a:extLst>
              </a:blip>
              <a:stretch>
                <a:fillRect/>
              </a:stretch>
            </p:blipFill>
            <p:spPr>
              <a:xfrm>
                <a:off x="1424226" y="2179720"/>
                <a:ext cx="135477" cy="138765"/>
              </a:xfrm>
              <a:prstGeom prst="rect">
                <a:avLst/>
              </a:prstGeom>
              <a:noFill/>
            </p:spPr>
          </p:pic>
        </p:grpSp>
        <p:sp>
          <p:nvSpPr>
            <p:cNvPr id="72" name="Rectangle 71"/>
            <p:cNvSpPr/>
            <p:nvPr/>
          </p:nvSpPr>
          <p:spPr>
            <a:xfrm>
              <a:off x="5619318" y="4713820"/>
              <a:ext cx="729246" cy="261835"/>
            </a:xfrm>
            <a:prstGeom prst="rect">
              <a:avLst/>
            </a:prstGeom>
            <a:solidFill>
              <a:schemeClr val="bg1"/>
            </a:solidFill>
            <a:ln w="3175">
              <a:solidFill>
                <a:schemeClr val="accent2"/>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800" b="0" dirty="0" smtClean="0">
                  <a:solidFill>
                    <a:schemeClr val="accent2"/>
                  </a:solidFill>
                </a:rPr>
                <a:t>Record Document</a:t>
              </a:r>
              <a:endParaRPr lang="en-US" sz="800" b="0" dirty="0">
                <a:solidFill>
                  <a:schemeClr val="accent2"/>
                </a:solidFill>
              </a:endParaRPr>
            </a:p>
          </p:txBody>
        </p:sp>
        <p:sp>
          <p:nvSpPr>
            <p:cNvPr id="106" name="Rectangle 105"/>
            <p:cNvSpPr/>
            <p:nvPr/>
          </p:nvSpPr>
          <p:spPr>
            <a:xfrm>
              <a:off x="3093096" y="4713820"/>
              <a:ext cx="729246" cy="261835"/>
            </a:xfrm>
            <a:prstGeom prst="rect">
              <a:avLst/>
            </a:prstGeom>
            <a:solidFill>
              <a:schemeClr val="bg1"/>
            </a:solidFill>
            <a:ln w="3175">
              <a:solidFill>
                <a:schemeClr val="accent2"/>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800" b="0" dirty="0" smtClean="0">
                  <a:solidFill>
                    <a:schemeClr val="accent2"/>
                  </a:solidFill>
                </a:rPr>
                <a:t>Record Claim</a:t>
              </a:r>
              <a:endParaRPr lang="en-US" sz="800" b="0" dirty="0">
                <a:solidFill>
                  <a:schemeClr val="accent2"/>
                </a:solidFill>
              </a:endParaRPr>
            </a:p>
          </p:txBody>
        </p:sp>
      </p:grpSp>
      <p:sp>
        <p:nvSpPr>
          <p:cNvPr id="108" name="Rectangle 107"/>
          <p:cNvSpPr/>
          <p:nvPr/>
        </p:nvSpPr>
        <p:spPr>
          <a:xfrm>
            <a:off x="3093096" y="5554363"/>
            <a:ext cx="729246" cy="261835"/>
          </a:xfrm>
          <a:prstGeom prst="rect">
            <a:avLst/>
          </a:prstGeom>
          <a:solidFill>
            <a:schemeClr val="bg1"/>
          </a:solidFill>
          <a:ln w="3175">
            <a:solidFill>
              <a:schemeClr val="accent2"/>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800" b="0" dirty="0" smtClean="0">
                <a:solidFill>
                  <a:schemeClr val="accent2"/>
                </a:solidFill>
              </a:rPr>
              <a:t>Claim</a:t>
            </a:r>
            <a:endParaRPr lang="en-US" sz="800" b="0" dirty="0">
              <a:solidFill>
                <a:schemeClr val="accent2"/>
              </a:solidFill>
            </a:endParaRPr>
          </a:p>
        </p:txBody>
      </p:sp>
      <p:cxnSp>
        <p:nvCxnSpPr>
          <p:cNvPr id="109" name="Straight Connector 108"/>
          <p:cNvCxnSpPr>
            <a:stCxn id="106" idx="2"/>
            <a:endCxn id="108" idx="0"/>
          </p:cNvCxnSpPr>
          <p:nvPr/>
        </p:nvCxnSpPr>
        <p:spPr>
          <a:xfrm>
            <a:off x="3457719" y="4861059"/>
            <a:ext cx="0" cy="693304"/>
          </a:xfrm>
          <a:prstGeom prst="line">
            <a:avLst/>
          </a:prstGeom>
          <a:ln w="9525">
            <a:solidFill>
              <a:schemeClr val="tx1"/>
            </a:solidFill>
            <a:prstDash val="dash"/>
            <a:tailEnd type="triangle"/>
          </a:ln>
          <a:effectLst>
            <a:outerShdw blurRad="50800" dist="38100" dir="2700000" algn="tl"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grpSp>
        <p:nvGrpSpPr>
          <p:cNvPr id="71" name="Group 70"/>
          <p:cNvGrpSpPr/>
          <p:nvPr/>
        </p:nvGrpSpPr>
        <p:grpSpPr>
          <a:xfrm>
            <a:off x="4585114" y="5277403"/>
            <a:ext cx="135750" cy="133297"/>
            <a:chOff x="4529096" y="6384951"/>
            <a:chExt cx="135750" cy="133297"/>
          </a:xfrm>
        </p:grpSpPr>
        <p:sp>
          <p:nvSpPr>
            <p:cNvPr id="73" name="Rectangle 72"/>
            <p:cNvSpPr/>
            <p:nvPr/>
          </p:nvSpPr>
          <p:spPr>
            <a:xfrm rot="16200000">
              <a:off x="4530323" y="6455709"/>
              <a:ext cx="61312" cy="63765"/>
            </a:xfrm>
            <a:prstGeom prst="rect">
              <a:avLst/>
            </a:prstGeom>
            <a:solidFill>
              <a:srgbClr val="00456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kern="500" dirty="0"/>
            </a:p>
          </p:txBody>
        </p:sp>
        <p:sp>
          <p:nvSpPr>
            <p:cNvPr id="83" name="Rectangle 82"/>
            <p:cNvSpPr/>
            <p:nvPr/>
          </p:nvSpPr>
          <p:spPr>
            <a:xfrm rot="16200000">
              <a:off x="4602296" y="6455697"/>
              <a:ext cx="61312" cy="63765"/>
            </a:xfrm>
            <a:prstGeom prst="rect">
              <a:avLst/>
            </a:prstGeom>
            <a:solidFill>
              <a:srgbClr val="00456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kern="500" dirty="0"/>
            </a:p>
          </p:txBody>
        </p:sp>
        <p:sp>
          <p:nvSpPr>
            <p:cNvPr id="85" name="Rectangle 84"/>
            <p:cNvSpPr/>
            <p:nvPr/>
          </p:nvSpPr>
          <p:spPr>
            <a:xfrm rot="16200000">
              <a:off x="4602308" y="6383724"/>
              <a:ext cx="61312" cy="63765"/>
            </a:xfrm>
            <a:prstGeom prst="rect">
              <a:avLst/>
            </a:prstGeom>
            <a:solidFill>
              <a:srgbClr val="00456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kern="500" dirty="0"/>
            </a:p>
          </p:txBody>
        </p:sp>
      </p:grpSp>
      <p:sp>
        <p:nvSpPr>
          <p:cNvPr id="9" name="TextBox 8"/>
          <p:cNvSpPr txBox="1"/>
          <p:nvPr/>
        </p:nvSpPr>
        <p:spPr>
          <a:xfrm>
            <a:off x="779439" y="6243251"/>
            <a:ext cx="6456896" cy="138499"/>
          </a:xfrm>
          <a:prstGeom prst="rect">
            <a:avLst/>
          </a:prstGeom>
          <a:noFill/>
        </p:spPr>
        <p:txBody>
          <a:bodyPr wrap="none" lIns="0" tIns="0" rIns="0" bIns="0" rtlCol="0" anchor="b">
            <a:spAutoFit/>
          </a:bodyPr>
          <a:lstStyle/>
          <a:p>
            <a:pPr marL="228600" indent="-228600">
              <a:buAutoNum type="arabicParenR"/>
            </a:pPr>
            <a:r>
              <a:rPr lang="en-US" altLang="ko-KR" b="0" dirty="0" smtClean="0">
                <a:solidFill>
                  <a:schemeClr val="tx1"/>
                </a:solidFill>
                <a:latin typeface="+mn-lt"/>
                <a:cs typeface="Arial" pitchFamily="34" charset="0"/>
              </a:rPr>
              <a:t>FINEOS has the capability to index and store attachments from FINEOS which allows processing along with case creation</a:t>
            </a:r>
          </a:p>
        </p:txBody>
      </p:sp>
      <p:sp>
        <p:nvSpPr>
          <p:cNvPr id="64" name="Rectangle 63"/>
          <p:cNvSpPr/>
          <p:nvPr/>
        </p:nvSpPr>
        <p:spPr>
          <a:xfrm>
            <a:off x="840785" y="3610156"/>
            <a:ext cx="6376794" cy="586083"/>
          </a:xfrm>
          <a:prstGeom prst="rect">
            <a:avLst/>
          </a:prstGeom>
          <a:solidFill>
            <a:srgbClr val="BA9CC9"/>
          </a:solidFill>
          <a:effectLst/>
        </p:spPr>
        <p:style>
          <a:lnRef idx="1">
            <a:schemeClr val="accent1"/>
          </a:lnRef>
          <a:fillRef idx="3">
            <a:schemeClr val="accent1"/>
          </a:fillRef>
          <a:effectRef idx="2">
            <a:schemeClr val="accent1"/>
          </a:effectRef>
          <a:fontRef idx="minor">
            <a:schemeClr val="lt1"/>
          </a:fontRef>
        </p:style>
        <p:txBody>
          <a:bodyPr vert="vert270" lIns="45720" tIns="0" rIns="45720" bIns="0" rtlCol="0" anchor="t" anchorCtr="0"/>
          <a:lstStyle/>
          <a:p>
            <a:pPr algn="ctr"/>
            <a:endParaRPr lang="en-US" sz="700" b="0" dirty="0">
              <a:solidFill>
                <a:srgbClr val="103184"/>
              </a:solidFill>
            </a:endParaRPr>
          </a:p>
        </p:txBody>
      </p:sp>
      <p:sp>
        <p:nvSpPr>
          <p:cNvPr id="10" name="Rectangle 9"/>
          <p:cNvSpPr/>
          <p:nvPr/>
        </p:nvSpPr>
        <p:spPr>
          <a:xfrm>
            <a:off x="3163830" y="3720008"/>
            <a:ext cx="729246" cy="395047"/>
          </a:xfrm>
          <a:prstGeom prst="rect">
            <a:avLst/>
          </a:prstGeom>
          <a:solidFill>
            <a:schemeClr val="accent3">
              <a:lumMod val="40000"/>
              <a:lumOff val="60000"/>
            </a:schemeClr>
          </a:solidFill>
          <a:ln w="3175">
            <a:solidFill>
              <a:schemeClr val="accent2"/>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800" b="0" i="1" dirty="0" smtClean="0">
                <a:solidFill>
                  <a:schemeClr val="accent2"/>
                </a:solidFill>
              </a:rPr>
              <a:t>&lt;&lt;user&gt;&gt;</a:t>
            </a:r>
          </a:p>
          <a:p>
            <a:pPr algn="ctr"/>
            <a:r>
              <a:rPr lang="en-US" sz="800" b="0" dirty="0" smtClean="0">
                <a:solidFill>
                  <a:schemeClr val="accent2"/>
                </a:solidFill>
              </a:rPr>
              <a:t>Scan/Upload</a:t>
            </a:r>
            <a:endParaRPr lang="en-US" sz="800" b="0" dirty="0">
              <a:solidFill>
                <a:schemeClr val="accent2"/>
              </a:solidFill>
            </a:endParaRPr>
          </a:p>
        </p:txBody>
      </p:sp>
      <p:sp>
        <p:nvSpPr>
          <p:cNvPr id="14" name="Rectangle 13"/>
          <p:cNvSpPr/>
          <p:nvPr/>
        </p:nvSpPr>
        <p:spPr>
          <a:xfrm>
            <a:off x="3982326" y="3720936"/>
            <a:ext cx="729246" cy="395047"/>
          </a:xfrm>
          <a:prstGeom prst="rect">
            <a:avLst/>
          </a:prstGeom>
          <a:solidFill>
            <a:schemeClr val="accent3">
              <a:lumMod val="40000"/>
              <a:lumOff val="60000"/>
            </a:schemeClr>
          </a:solidFill>
          <a:ln w="3175">
            <a:solidFill>
              <a:schemeClr val="accent2"/>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800" b="0" i="1" dirty="0">
                <a:solidFill>
                  <a:schemeClr val="accent2"/>
                </a:solidFill>
              </a:rPr>
              <a:t>&lt;&lt;user&gt;&gt;</a:t>
            </a:r>
          </a:p>
          <a:p>
            <a:pPr algn="ctr"/>
            <a:r>
              <a:rPr lang="en-US" sz="800" b="0" dirty="0">
                <a:solidFill>
                  <a:schemeClr val="accent2"/>
                </a:solidFill>
              </a:rPr>
              <a:t>Register </a:t>
            </a:r>
          </a:p>
          <a:p>
            <a:pPr algn="ctr"/>
            <a:r>
              <a:rPr lang="en-US" sz="800" b="0" dirty="0">
                <a:solidFill>
                  <a:schemeClr val="accent2"/>
                </a:solidFill>
              </a:rPr>
              <a:t>Claim</a:t>
            </a:r>
          </a:p>
        </p:txBody>
      </p:sp>
      <p:sp>
        <p:nvSpPr>
          <p:cNvPr id="15" name="Rectangle 14"/>
          <p:cNvSpPr/>
          <p:nvPr/>
        </p:nvSpPr>
        <p:spPr>
          <a:xfrm>
            <a:off x="4800822" y="3720008"/>
            <a:ext cx="729246" cy="395047"/>
          </a:xfrm>
          <a:prstGeom prst="rect">
            <a:avLst/>
          </a:prstGeom>
          <a:solidFill>
            <a:schemeClr val="tx2">
              <a:lumMod val="25000"/>
              <a:lumOff val="75000"/>
            </a:schemeClr>
          </a:solidFill>
          <a:ln w="3175">
            <a:solidFill>
              <a:schemeClr val="accent2"/>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800" b="0" i="1" dirty="0">
                <a:solidFill>
                  <a:schemeClr val="accent2"/>
                </a:solidFill>
              </a:rPr>
              <a:t>&lt;&lt;system&gt;&gt;</a:t>
            </a:r>
          </a:p>
          <a:p>
            <a:pPr algn="ctr"/>
            <a:r>
              <a:rPr lang="en-US" sz="800" b="0" dirty="0" smtClean="0">
                <a:solidFill>
                  <a:schemeClr val="accent2"/>
                </a:solidFill>
              </a:rPr>
              <a:t>Index</a:t>
            </a:r>
            <a:endParaRPr lang="en-US" sz="800" b="0" dirty="0">
              <a:solidFill>
                <a:schemeClr val="accent2"/>
              </a:solidFill>
            </a:endParaRPr>
          </a:p>
        </p:txBody>
      </p:sp>
      <p:cxnSp>
        <p:nvCxnSpPr>
          <p:cNvPr id="27" name="Straight Connector 26"/>
          <p:cNvCxnSpPr>
            <a:stCxn id="14" idx="3"/>
            <a:endCxn id="15" idx="1"/>
          </p:cNvCxnSpPr>
          <p:nvPr/>
        </p:nvCxnSpPr>
        <p:spPr>
          <a:xfrm flipV="1">
            <a:off x="4711572" y="3917532"/>
            <a:ext cx="89250" cy="928"/>
          </a:xfrm>
          <a:prstGeom prst="line">
            <a:avLst/>
          </a:prstGeom>
        </p:spPr>
        <p:style>
          <a:lnRef idx="2">
            <a:schemeClr val="accent1"/>
          </a:lnRef>
          <a:fillRef idx="0">
            <a:schemeClr val="accent1"/>
          </a:fillRef>
          <a:effectRef idx="1">
            <a:schemeClr val="accent1"/>
          </a:effectRef>
          <a:fontRef idx="minor">
            <a:schemeClr val="tx1"/>
          </a:fontRef>
        </p:style>
      </p:cxnSp>
      <p:sp>
        <p:nvSpPr>
          <p:cNvPr id="38" name="Rectangle 37"/>
          <p:cNvSpPr/>
          <p:nvPr/>
        </p:nvSpPr>
        <p:spPr>
          <a:xfrm>
            <a:off x="5619318" y="3720008"/>
            <a:ext cx="729246" cy="395047"/>
          </a:xfrm>
          <a:prstGeom prst="rect">
            <a:avLst/>
          </a:prstGeom>
          <a:solidFill>
            <a:schemeClr val="tx2">
              <a:lumMod val="25000"/>
              <a:lumOff val="75000"/>
            </a:schemeClr>
          </a:solidFill>
          <a:ln w="3175">
            <a:solidFill>
              <a:schemeClr val="accent2"/>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800" b="0" i="1" dirty="0">
                <a:solidFill>
                  <a:schemeClr val="accent2"/>
                </a:solidFill>
              </a:rPr>
              <a:t>&lt;&lt;system&gt;&gt;</a:t>
            </a:r>
          </a:p>
          <a:p>
            <a:pPr algn="ctr"/>
            <a:r>
              <a:rPr lang="en-US" sz="800" b="0" dirty="0" smtClean="0">
                <a:solidFill>
                  <a:schemeClr val="accent2"/>
                </a:solidFill>
              </a:rPr>
              <a:t>Store</a:t>
            </a:r>
            <a:endParaRPr lang="en-US" sz="800" b="0" dirty="0">
              <a:solidFill>
                <a:schemeClr val="accent2"/>
              </a:solidFill>
            </a:endParaRPr>
          </a:p>
        </p:txBody>
      </p:sp>
      <p:sp>
        <p:nvSpPr>
          <p:cNvPr id="86" name="Rectangle 85"/>
          <p:cNvSpPr/>
          <p:nvPr/>
        </p:nvSpPr>
        <p:spPr>
          <a:xfrm>
            <a:off x="2345334" y="3720008"/>
            <a:ext cx="729246" cy="395047"/>
          </a:xfrm>
          <a:prstGeom prst="rect">
            <a:avLst/>
          </a:prstGeom>
          <a:solidFill>
            <a:schemeClr val="accent3">
              <a:lumMod val="40000"/>
              <a:lumOff val="60000"/>
            </a:schemeClr>
          </a:solidFill>
          <a:ln w="3175">
            <a:solidFill>
              <a:schemeClr val="accent2"/>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800" b="0" i="1" dirty="0" smtClean="0">
                <a:solidFill>
                  <a:schemeClr val="accent2"/>
                </a:solidFill>
              </a:rPr>
              <a:t>&lt;&lt;user&gt;&gt;</a:t>
            </a:r>
          </a:p>
          <a:p>
            <a:pPr algn="ctr"/>
            <a:r>
              <a:rPr lang="en-US" sz="800" b="0" dirty="0" smtClean="0">
                <a:solidFill>
                  <a:schemeClr val="accent2"/>
                </a:solidFill>
              </a:rPr>
              <a:t>Create Case</a:t>
            </a:r>
            <a:endParaRPr lang="en-US" sz="800" b="0" dirty="0">
              <a:solidFill>
                <a:schemeClr val="accent2"/>
              </a:solidFill>
            </a:endParaRPr>
          </a:p>
        </p:txBody>
      </p:sp>
      <p:cxnSp>
        <p:nvCxnSpPr>
          <p:cNvPr id="91" name="Elbow Connector 90"/>
          <p:cNvCxnSpPr>
            <a:stCxn id="94" idx="3"/>
            <a:endCxn id="86" idx="0"/>
          </p:cNvCxnSpPr>
          <p:nvPr/>
        </p:nvCxnSpPr>
        <p:spPr>
          <a:xfrm rot="5400000">
            <a:off x="2644974" y="2836527"/>
            <a:ext cx="948465" cy="818497"/>
          </a:xfrm>
          <a:prstGeom prst="bentConnector3">
            <a:avLst>
              <a:gd name="adj1" fmla="val 50000"/>
            </a:avLst>
          </a:prstGeom>
          <a:ln w="9525">
            <a:solidFill>
              <a:schemeClr val="accent4"/>
            </a:solidFill>
            <a:prstDash val="dash"/>
            <a:tailEnd type="triangle"/>
          </a:ln>
          <a:effectLst>
            <a:outerShdw blurRad="50800" dist="38100" dir="2700000" algn="tl"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sp>
        <p:nvSpPr>
          <p:cNvPr id="100" name="Rectangle 99"/>
          <p:cNvSpPr/>
          <p:nvPr/>
        </p:nvSpPr>
        <p:spPr>
          <a:xfrm>
            <a:off x="6437817" y="3720008"/>
            <a:ext cx="729246" cy="395047"/>
          </a:xfrm>
          <a:prstGeom prst="rect">
            <a:avLst/>
          </a:prstGeom>
          <a:solidFill>
            <a:schemeClr val="bg1"/>
          </a:solidFill>
          <a:ln w="3175">
            <a:solidFill>
              <a:schemeClr val="accent2"/>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800" b="0" i="1" dirty="0" smtClean="0">
                <a:solidFill>
                  <a:schemeClr val="accent2"/>
                </a:solidFill>
              </a:rPr>
              <a:t>…</a:t>
            </a:r>
            <a:endParaRPr lang="en-US" sz="800" b="0" dirty="0">
              <a:solidFill>
                <a:schemeClr val="accent2"/>
              </a:solidFill>
            </a:endParaRPr>
          </a:p>
        </p:txBody>
      </p:sp>
      <p:cxnSp>
        <p:nvCxnSpPr>
          <p:cNvPr id="101" name="Straight Connector 100"/>
          <p:cNvCxnSpPr>
            <a:stCxn id="38" idx="3"/>
            <a:endCxn id="100" idx="1"/>
          </p:cNvCxnSpPr>
          <p:nvPr/>
        </p:nvCxnSpPr>
        <p:spPr>
          <a:xfrm>
            <a:off x="6348564" y="3917532"/>
            <a:ext cx="89253"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81" name="Straight Connector 80"/>
          <p:cNvCxnSpPr>
            <a:stCxn id="15" idx="3"/>
            <a:endCxn id="38" idx="1"/>
          </p:cNvCxnSpPr>
          <p:nvPr/>
        </p:nvCxnSpPr>
        <p:spPr>
          <a:xfrm>
            <a:off x="5530068" y="3917532"/>
            <a:ext cx="8925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82" name="Elbow Connector 81"/>
          <p:cNvCxnSpPr>
            <a:stCxn id="94" idx="3"/>
            <a:endCxn id="10" idx="0"/>
          </p:cNvCxnSpPr>
          <p:nvPr/>
        </p:nvCxnSpPr>
        <p:spPr>
          <a:xfrm flipH="1">
            <a:off x="3528453" y="2771543"/>
            <a:ext cx="1" cy="948465"/>
          </a:xfrm>
          <a:prstGeom prst="straightConnector1">
            <a:avLst/>
          </a:prstGeom>
          <a:ln w="9525">
            <a:solidFill>
              <a:schemeClr val="accent4"/>
            </a:solidFill>
            <a:prstDash val="dash"/>
            <a:tailEnd type="triangle"/>
          </a:ln>
          <a:effectLst>
            <a:outerShdw blurRad="50800" dist="38100" dir="2700000" algn="tl"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cxnSp>
        <p:nvCxnSpPr>
          <p:cNvPr id="84" name="Elbow Connector 83"/>
          <p:cNvCxnSpPr>
            <a:stCxn id="94" idx="3"/>
            <a:endCxn id="14" idx="0"/>
          </p:cNvCxnSpPr>
          <p:nvPr/>
        </p:nvCxnSpPr>
        <p:spPr>
          <a:xfrm rot="16200000" flipH="1">
            <a:off x="3463005" y="2836991"/>
            <a:ext cx="949393" cy="818495"/>
          </a:xfrm>
          <a:prstGeom prst="bentConnector3">
            <a:avLst>
              <a:gd name="adj1" fmla="val 50000"/>
            </a:avLst>
          </a:prstGeom>
          <a:ln w="9525">
            <a:solidFill>
              <a:schemeClr val="accent4"/>
            </a:solidFill>
            <a:prstDash val="dash"/>
            <a:tailEnd type="triangle"/>
          </a:ln>
          <a:effectLst>
            <a:outerShdw blurRad="50800" dist="38100" dir="2700000" algn="tl"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cxnSp>
        <p:nvCxnSpPr>
          <p:cNvPr id="98" name="Elbow Connector 97"/>
          <p:cNvCxnSpPr>
            <a:stCxn id="90" idx="2"/>
            <a:endCxn id="95" idx="0"/>
          </p:cNvCxnSpPr>
          <p:nvPr/>
        </p:nvCxnSpPr>
        <p:spPr>
          <a:xfrm rot="16200000" flipH="1">
            <a:off x="2718797" y="1747087"/>
            <a:ext cx="890430" cy="728881"/>
          </a:xfrm>
          <a:prstGeom prst="bentConnector3">
            <a:avLst>
              <a:gd name="adj1" fmla="val 50000"/>
            </a:avLst>
          </a:prstGeom>
          <a:ln w="9525">
            <a:solidFill>
              <a:schemeClr val="accent4"/>
            </a:solidFill>
            <a:prstDash val="dash"/>
            <a:tailEnd type="triangle"/>
          </a:ln>
          <a:effectLst>
            <a:outerShdw blurRad="50800" dist="38100" dir="2700000" algn="tl"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cxnSp>
        <p:nvCxnSpPr>
          <p:cNvPr id="102" name="Elbow Connector 101"/>
          <p:cNvCxnSpPr>
            <a:stCxn id="99" idx="2"/>
            <a:endCxn id="95" idx="0"/>
          </p:cNvCxnSpPr>
          <p:nvPr/>
        </p:nvCxnSpPr>
        <p:spPr>
          <a:xfrm rot="5400000">
            <a:off x="3375736" y="1819030"/>
            <a:ext cx="890430" cy="584996"/>
          </a:xfrm>
          <a:prstGeom prst="bentConnector3">
            <a:avLst>
              <a:gd name="adj1" fmla="val 50000"/>
            </a:avLst>
          </a:prstGeom>
          <a:ln w="9525">
            <a:solidFill>
              <a:schemeClr val="accent4"/>
            </a:solidFill>
            <a:prstDash val="dash"/>
            <a:tailEnd type="triangle"/>
          </a:ln>
          <a:effectLst>
            <a:outerShdw blurRad="50800" dist="38100" dir="2700000" algn="tl"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sp>
        <p:nvSpPr>
          <p:cNvPr id="125" name="Rectangle 124"/>
          <p:cNvSpPr/>
          <p:nvPr/>
        </p:nvSpPr>
        <p:spPr>
          <a:xfrm>
            <a:off x="5191328" y="1268413"/>
            <a:ext cx="3939097" cy="1323439"/>
          </a:xfrm>
          <a:prstGeom prst="rect">
            <a:avLst/>
          </a:prstGeom>
          <a:solidFill>
            <a:schemeClr val="bg1"/>
          </a:solid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t" anchorCtr="0">
            <a:spAutoFit/>
          </a:bodyPr>
          <a:lstStyle/>
          <a:p>
            <a:pPr marL="185738" indent="-185738">
              <a:buFont typeface="+mj-lt"/>
              <a:buAutoNum type="arabicPeriod"/>
            </a:pPr>
            <a:r>
              <a:rPr lang="en-US" altLang="ko-KR" sz="1000" b="0" i="1" dirty="0">
                <a:solidFill>
                  <a:schemeClr val="bg2">
                    <a:lumMod val="50000"/>
                  </a:schemeClr>
                </a:solidFill>
              </a:rPr>
              <a:t>Data Entry Operator </a:t>
            </a:r>
            <a:r>
              <a:rPr lang="en-US" altLang="ko-KR" sz="1000" b="0" dirty="0">
                <a:solidFill>
                  <a:schemeClr val="bg2">
                    <a:lumMod val="50000"/>
                  </a:schemeClr>
                </a:solidFill>
              </a:rPr>
              <a:t>can create claim case in </a:t>
            </a:r>
            <a:r>
              <a:rPr lang="en-US" altLang="ko-KR" sz="1000" dirty="0" smtClean="0">
                <a:solidFill>
                  <a:schemeClr val="bg2">
                    <a:lumMod val="50000"/>
                  </a:schemeClr>
                </a:solidFill>
              </a:rPr>
              <a:t>FINEOS </a:t>
            </a:r>
            <a:r>
              <a:rPr lang="en-US" altLang="ko-KR" sz="1000" b="0" dirty="0">
                <a:solidFill>
                  <a:schemeClr val="bg2">
                    <a:lumMod val="50000"/>
                  </a:schemeClr>
                </a:solidFill>
              </a:rPr>
              <a:t>and upload images from file system into </a:t>
            </a:r>
            <a:r>
              <a:rPr lang="en-US" altLang="ko-KR" sz="1000" dirty="0" smtClean="0">
                <a:solidFill>
                  <a:schemeClr val="bg2">
                    <a:lumMod val="50000"/>
                  </a:schemeClr>
                </a:solidFill>
              </a:rPr>
              <a:t>FINEOS. </a:t>
            </a:r>
            <a:r>
              <a:rPr lang="en-US" altLang="ko-KR" sz="1000" b="0" dirty="0">
                <a:solidFill>
                  <a:schemeClr val="bg2">
                    <a:lumMod val="50000"/>
                  </a:schemeClr>
                </a:solidFill>
              </a:rPr>
              <a:t>Data Entry Operator enters claim registration data into </a:t>
            </a:r>
            <a:r>
              <a:rPr lang="en-US" altLang="ko-KR" sz="1000" dirty="0" smtClean="0">
                <a:solidFill>
                  <a:schemeClr val="bg2">
                    <a:lumMod val="50000"/>
                  </a:schemeClr>
                </a:solidFill>
              </a:rPr>
              <a:t>FINEOS</a:t>
            </a:r>
            <a:r>
              <a:rPr lang="en-US" altLang="ko-KR" sz="1000" b="0" dirty="0" smtClean="0">
                <a:solidFill>
                  <a:schemeClr val="bg2">
                    <a:lumMod val="50000"/>
                  </a:schemeClr>
                </a:solidFill>
              </a:rPr>
              <a:t>.</a:t>
            </a:r>
            <a:endParaRPr lang="en-US" altLang="ko-KR" sz="1000" dirty="0">
              <a:solidFill>
                <a:schemeClr val="bg2">
                  <a:lumMod val="50000"/>
                </a:schemeClr>
              </a:solidFill>
            </a:endParaRPr>
          </a:p>
          <a:p>
            <a:pPr marL="185738" indent="-185738">
              <a:buFont typeface="+mj-lt"/>
              <a:buAutoNum type="arabicPeriod"/>
            </a:pPr>
            <a:r>
              <a:rPr lang="en-US" altLang="ko-KR" sz="1000" b="0" dirty="0">
                <a:solidFill>
                  <a:schemeClr val="bg2">
                    <a:lumMod val="50000"/>
                  </a:schemeClr>
                </a:solidFill>
              </a:rPr>
              <a:t>Claim registration data in </a:t>
            </a:r>
            <a:r>
              <a:rPr lang="en-US" altLang="ko-KR" sz="1000" dirty="0" smtClean="0">
                <a:solidFill>
                  <a:schemeClr val="bg2">
                    <a:lumMod val="50000"/>
                  </a:schemeClr>
                </a:solidFill>
              </a:rPr>
              <a:t>FINEOS </a:t>
            </a:r>
            <a:r>
              <a:rPr lang="en-US" altLang="ko-KR" sz="1000" b="0" dirty="0">
                <a:solidFill>
                  <a:schemeClr val="bg2">
                    <a:lumMod val="50000"/>
                  </a:schemeClr>
                </a:solidFill>
              </a:rPr>
              <a:t>will become metadata for document</a:t>
            </a:r>
            <a:r>
              <a:rPr lang="en-US" altLang="ko-KR" sz="1000" dirty="0">
                <a:solidFill>
                  <a:schemeClr val="bg2">
                    <a:lumMod val="50000"/>
                  </a:schemeClr>
                </a:solidFill>
              </a:rPr>
              <a:t>. </a:t>
            </a:r>
            <a:r>
              <a:rPr lang="en-US" altLang="ko-KR" sz="1000" b="0" dirty="0">
                <a:solidFill>
                  <a:schemeClr val="bg2">
                    <a:lumMod val="50000"/>
                  </a:schemeClr>
                </a:solidFill>
              </a:rPr>
              <a:t>Document image will be stored into </a:t>
            </a:r>
            <a:r>
              <a:rPr lang="en-US" altLang="ko-KR" sz="1000" dirty="0">
                <a:solidFill>
                  <a:schemeClr val="bg2">
                    <a:lumMod val="50000"/>
                  </a:schemeClr>
                </a:solidFill>
              </a:rPr>
              <a:t>Content Mgmt. </a:t>
            </a:r>
            <a:r>
              <a:rPr lang="en-US" altLang="ko-KR" sz="1000" b="0" dirty="0">
                <a:solidFill>
                  <a:schemeClr val="bg2">
                    <a:lumMod val="50000"/>
                  </a:schemeClr>
                </a:solidFill>
              </a:rPr>
              <a:t>system with metadata.</a:t>
            </a:r>
          </a:p>
          <a:p>
            <a:pPr marL="185738" indent="-185738">
              <a:buFont typeface="+mj-lt"/>
              <a:buAutoNum type="arabicPeriod"/>
            </a:pPr>
            <a:r>
              <a:rPr lang="en-US" altLang="ko-KR" sz="1000" b="0" dirty="0">
                <a:solidFill>
                  <a:schemeClr val="bg2">
                    <a:lumMod val="50000"/>
                  </a:schemeClr>
                </a:solidFill>
              </a:rPr>
              <a:t>Once claim registration data is recorded into </a:t>
            </a:r>
            <a:r>
              <a:rPr lang="en-US" altLang="ko-KR" sz="1000" dirty="0" smtClean="0">
                <a:solidFill>
                  <a:schemeClr val="bg2">
                    <a:lumMod val="50000"/>
                  </a:schemeClr>
                </a:solidFill>
              </a:rPr>
              <a:t>FINEOS</a:t>
            </a:r>
            <a:r>
              <a:rPr lang="en-US" altLang="ko-KR" sz="1000" b="0" dirty="0" smtClean="0">
                <a:solidFill>
                  <a:schemeClr val="bg2">
                    <a:lumMod val="50000"/>
                  </a:schemeClr>
                </a:solidFill>
              </a:rPr>
              <a:t>, </a:t>
            </a:r>
            <a:r>
              <a:rPr lang="en-US" altLang="ko-KR" sz="1000" dirty="0" smtClean="0">
                <a:solidFill>
                  <a:schemeClr val="bg2">
                    <a:lumMod val="50000"/>
                  </a:schemeClr>
                </a:solidFill>
              </a:rPr>
              <a:t>FINEOS </a:t>
            </a:r>
            <a:r>
              <a:rPr lang="en-US" altLang="ko-KR" sz="1000" b="0" dirty="0">
                <a:solidFill>
                  <a:schemeClr val="bg2">
                    <a:lumMod val="50000"/>
                  </a:schemeClr>
                </a:solidFill>
              </a:rPr>
              <a:t>records claim data into </a:t>
            </a:r>
            <a:r>
              <a:rPr lang="en-US" altLang="ko-KR" sz="1000" dirty="0" smtClean="0">
                <a:solidFill>
                  <a:schemeClr val="bg2">
                    <a:lumMod val="50000"/>
                  </a:schemeClr>
                </a:solidFill>
              </a:rPr>
              <a:t>Core DB</a:t>
            </a:r>
            <a:r>
              <a:rPr lang="en-US" altLang="ko-KR" sz="1000" b="0" dirty="0" smtClean="0">
                <a:solidFill>
                  <a:schemeClr val="bg2">
                    <a:lumMod val="50000"/>
                  </a:schemeClr>
                </a:solidFill>
              </a:rPr>
              <a:t>.</a:t>
            </a:r>
            <a:endParaRPr lang="en-US" altLang="ko-KR" sz="1000" b="0" dirty="0">
              <a:solidFill>
                <a:schemeClr val="bg2">
                  <a:lumMod val="50000"/>
                </a:schemeClr>
              </a:solidFill>
            </a:endParaRPr>
          </a:p>
        </p:txBody>
      </p:sp>
      <p:cxnSp>
        <p:nvCxnSpPr>
          <p:cNvPr id="116" name="Straight Connector 115"/>
          <p:cNvCxnSpPr>
            <a:stCxn id="115" idx="6"/>
            <a:endCxn id="86" idx="1"/>
          </p:cNvCxnSpPr>
          <p:nvPr/>
        </p:nvCxnSpPr>
        <p:spPr>
          <a:xfrm>
            <a:off x="1069584" y="3917532"/>
            <a:ext cx="1275750"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7" name="Straight Connector 16"/>
          <p:cNvCxnSpPr>
            <a:stCxn id="10" idx="3"/>
            <a:endCxn id="14" idx="1"/>
          </p:cNvCxnSpPr>
          <p:nvPr/>
        </p:nvCxnSpPr>
        <p:spPr>
          <a:xfrm>
            <a:off x="3893076" y="3917532"/>
            <a:ext cx="89250" cy="928"/>
          </a:xfrm>
          <a:prstGeom prst="line">
            <a:avLst/>
          </a:prstGeom>
        </p:spPr>
        <p:style>
          <a:lnRef idx="2">
            <a:schemeClr val="accent1"/>
          </a:lnRef>
          <a:fillRef idx="0">
            <a:schemeClr val="accent1"/>
          </a:fillRef>
          <a:effectRef idx="1">
            <a:schemeClr val="accent1"/>
          </a:effectRef>
          <a:fontRef idx="minor">
            <a:schemeClr val="tx1"/>
          </a:fontRef>
        </p:style>
      </p:cxnSp>
      <p:cxnSp>
        <p:nvCxnSpPr>
          <p:cNvPr id="97" name="Straight Connector 96"/>
          <p:cNvCxnSpPr>
            <a:stCxn id="86" idx="3"/>
            <a:endCxn id="10" idx="1"/>
          </p:cNvCxnSpPr>
          <p:nvPr/>
        </p:nvCxnSpPr>
        <p:spPr>
          <a:xfrm>
            <a:off x="3074580" y="3917532"/>
            <a:ext cx="89250" cy="0"/>
          </a:xfrm>
          <a:prstGeom prst="line">
            <a:avLst/>
          </a:prstGeom>
        </p:spPr>
        <p:style>
          <a:lnRef idx="2">
            <a:schemeClr val="accent1"/>
          </a:lnRef>
          <a:fillRef idx="0">
            <a:schemeClr val="accent1"/>
          </a:fillRef>
          <a:effectRef idx="1">
            <a:schemeClr val="accent1"/>
          </a:effectRef>
          <a:fontRef idx="minor">
            <a:schemeClr val="tx1"/>
          </a:fontRef>
        </p:style>
      </p:cxnSp>
      <p:sp>
        <p:nvSpPr>
          <p:cNvPr id="115" name="Oval 114"/>
          <p:cNvSpPr/>
          <p:nvPr/>
        </p:nvSpPr>
        <p:spPr>
          <a:xfrm>
            <a:off x="885919" y="3823301"/>
            <a:ext cx="183665" cy="188461"/>
          </a:xfrm>
          <a:prstGeom prst="ellipse">
            <a:avLst/>
          </a:prstGeom>
          <a:solidFill>
            <a:schemeClr val="bg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8" name="Rectangle 87"/>
          <p:cNvSpPr/>
          <p:nvPr/>
        </p:nvSpPr>
        <p:spPr>
          <a:xfrm>
            <a:off x="1158834" y="3720008"/>
            <a:ext cx="504000" cy="395047"/>
          </a:xfrm>
          <a:prstGeom prst="rect">
            <a:avLst/>
          </a:prstGeom>
          <a:solidFill>
            <a:schemeClr val="accent5">
              <a:lumMod val="10000"/>
              <a:lumOff val="90000"/>
            </a:schemeClr>
          </a:solidFill>
          <a:ln w="3175">
            <a:solidFill>
              <a:schemeClr val="accent2"/>
            </a:solidFill>
            <a:prstDash val="dash"/>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800" b="0" dirty="0" smtClean="0">
                <a:solidFill>
                  <a:schemeClr val="tx1"/>
                </a:solidFill>
              </a:rPr>
              <a:t>Index</a:t>
            </a:r>
            <a:r>
              <a:rPr lang="en-US" sz="800" b="0" baseline="30000" dirty="0" smtClean="0">
                <a:solidFill>
                  <a:schemeClr val="tx1"/>
                </a:solidFill>
              </a:rPr>
              <a:t>1)</a:t>
            </a:r>
            <a:endParaRPr lang="en-US" sz="800" b="0" baseline="30000" dirty="0">
              <a:solidFill>
                <a:schemeClr val="tx1"/>
              </a:solidFill>
            </a:endParaRPr>
          </a:p>
        </p:txBody>
      </p:sp>
      <p:sp>
        <p:nvSpPr>
          <p:cNvPr id="89" name="Rectangle 88"/>
          <p:cNvSpPr/>
          <p:nvPr/>
        </p:nvSpPr>
        <p:spPr>
          <a:xfrm>
            <a:off x="1752084" y="3720008"/>
            <a:ext cx="504000" cy="395047"/>
          </a:xfrm>
          <a:prstGeom prst="rect">
            <a:avLst/>
          </a:prstGeom>
          <a:solidFill>
            <a:schemeClr val="accent5">
              <a:lumMod val="10000"/>
              <a:lumOff val="90000"/>
            </a:schemeClr>
          </a:solidFill>
          <a:ln w="3175">
            <a:solidFill>
              <a:schemeClr val="accent2"/>
            </a:solidFill>
            <a:prstDash val="dash"/>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800" b="0" dirty="0" smtClean="0">
                <a:solidFill>
                  <a:schemeClr val="tx1"/>
                </a:solidFill>
              </a:rPr>
              <a:t>Store</a:t>
            </a:r>
            <a:r>
              <a:rPr lang="en-US" altLang="ko-KR" sz="800" b="0" baseline="30000" dirty="0">
                <a:solidFill>
                  <a:schemeClr val="tx1"/>
                </a:solidFill>
              </a:rPr>
              <a:t>1)</a:t>
            </a:r>
            <a:endParaRPr lang="en-US" sz="800" b="0" dirty="0">
              <a:solidFill>
                <a:schemeClr val="tx1"/>
              </a:solidFill>
            </a:endParaRPr>
          </a:p>
        </p:txBody>
      </p:sp>
      <p:cxnSp>
        <p:nvCxnSpPr>
          <p:cNvPr id="112" name="Straight Connector 111"/>
          <p:cNvCxnSpPr>
            <a:stCxn id="14" idx="2"/>
            <a:endCxn id="106" idx="0"/>
          </p:cNvCxnSpPr>
          <p:nvPr/>
        </p:nvCxnSpPr>
        <p:spPr>
          <a:xfrm rot="5400000">
            <a:off x="3660714" y="3912988"/>
            <a:ext cx="483241" cy="889230"/>
          </a:xfrm>
          <a:prstGeom prst="bentConnector3">
            <a:avLst>
              <a:gd name="adj1" fmla="val 50000"/>
            </a:avLst>
          </a:prstGeom>
          <a:ln w="9525">
            <a:solidFill>
              <a:schemeClr val="tx1"/>
            </a:solidFill>
            <a:prstDash val="dash"/>
            <a:tailEnd type="triangle"/>
          </a:ln>
          <a:effectLst>
            <a:outerShdw blurRad="50800" dist="38100" dir="2700000" algn="tl"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grpSp>
        <p:nvGrpSpPr>
          <p:cNvPr id="80" name="Group 79"/>
          <p:cNvGrpSpPr/>
          <p:nvPr/>
        </p:nvGrpSpPr>
        <p:grpSpPr>
          <a:xfrm>
            <a:off x="2695170" y="1415481"/>
            <a:ext cx="178969" cy="250832"/>
            <a:chOff x="2295273" y="1675157"/>
            <a:chExt cx="223992" cy="313934"/>
          </a:xfrm>
        </p:grpSpPr>
        <p:sp>
          <p:nvSpPr>
            <p:cNvPr id="90" name="Rectangle 89"/>
            <p:cNvSpPr/>
            <p:nvPr/>
          </p:nvSpPr>
          <p:spPr>
            <a:xfrm>
              <a:off x="2332613" y="1716833"/>
              <a:ext cx="186652" cy="272258"/>
            </a:xfrm>
            <a:prstGeom prst="rect">
              <a:avLst/>
            </a:prstGeom>
            <a:solidFill>
              <a:schemeClr val="bg1"/>
            </a:solidFill>
            <a:effectLst/>
          </p:spPr>
          <p:style>
            <a:lnRef idx="1">
              <a:schemeClr val="accent1"/>
            </a:lnRef>
            <a:fillRef idx="3">
              <a:schemeClr val="accent1"/>
            </a:fillRef>
            <a:effectRef idx="2">
              <a:schemeClr val="accent1"/>
            </a:effectRef>
            <a:fontRef idx="minor">
              <a:schemeClr val="lt1"/>
            </a:fontRef>
          </p:style>
          <p:txBody>
            <a:bodyPr lIns="288000" rIns="0" rtlCol="0" anchor="ctr"/>
            <a:lstStyle/>
            <a:p>
              <a:pPr algn="ctr"/>
              <a:endParaRPr lang="en-US"/>
            </a:p>
          </p:txBody>
        </p:sp>
        <p:sp>
          <p:nvSpPr>
            <p:cNvPr id="92" name="Rectangle 91"/>
            <p:cNvSpPr/>
            <p:nvPr/>
          </p:nvSpPr>
          <p:spPr>
            <a:xfrm>
              <a:off x="2295273" y="1675157"/>
              <a:ext cx="186652" cy="272258"/>
            </a:xfrm>
            <a:prstGeom prst="rect">
              <a:avLst/>
            </a:prstGeom>
            <a:solidFill>
              <a:schemeClr val="bg1"/>
            </a:solidFill>
            <a:effectLst/>
          </p:spPr>
          <p:style>
            <a:lnRef idx="1">
              <a:schemeClr val="accent1"/>
            </a:lnRef>
            <a:fillRef idx="3">
              <a:schemeClr val="accent1"/>
            </a:fillRef>
            <a:effectRef idx="2">
              <a:schemeClr val="accent1"/>
            </a:effectRef>
            <a:fontRef idx="minor">
              <a:schemeClr val="lt1"/>
            </a:fontRef>
          </p:style>
          <p:txBody>
            <a:bodyPr wrap="none" lIns="288000" rIns="0" rtlCol="0" anchor="ctr"/>
            <a:lstStyle/>
            <a:p>
              <a:r>
                <a:rPr lang="en-US" altLang="ko-KR" b="0" dirty="0">
                  <a:solidFill>
                    <a:schemeClr val="accent1"/>
                  </a:solidFill>
                  <a:cs typeface="Arial" pitchFamily="34" charset="0"/>
                </a:rPr>
                <a:t>Unstructured</a:t>
              </a:r>
            </a:p>
            <a:p>
              <a:r>
                <a:rPr lang="en-US" altLang="ko-KR" b="0" dirty="0">
                  <a:solidFill>
                    <a:schemeClr val="accent1"/>
                  </a:solidFill>
                  <a:cs typeface="Arial" pitchFamily="34" charset="0"/>
                </a:rPr>
                <a:t>Email Attachment</a:t>
              </a:r>
            </a:p>
          </p:txBody>
        </p:sp>
      </p:grpSp>
      <p:grpSp>
        <p:nvGrpSpPr>
          <p:cNvPr id="93" name="Group 92"/>
          <p:cNvGrpSpPr/>
          <p:nvPr/>
        </p:nvGrpSpPr>
        <p:grpSpPr>
          <a:xfrm>
            <a:off x="3432581" y="2556743"/>
            <a:ext cx="191745" cy="214800"/>
            <a:chOff x="1238531" y="2206815"/>
            <a:chExt cx="191745" cy="214800"/>
          </a:xfrm>
        </p:grpSpPr>
        <p:sp>
          <p:nvSpPr>
            <p:cNvPr id="94" name="Isosceles Triangle 93"/>
            <p:cNvSpPr/>
            <p:nvPr/>
          </p:nvSpPr>
          <p:spPr>
            <a:xfrm>
              <a:off x="1238531" y="2267644"/>
              <a:ext cx="191745" cy="153971"/>
            </a:xfrm>
            <a:prstGeom prst="triangle">
              <a:avLst/>
            </a:prstGeom>
            <a:solidFill>
              <a:schemeClr val="tx1"/>
            </a:solidFill>
            <a:ln w="1270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ko-KR" altLang="en-US"/>
            </a:p>
          </p:txBody>
        </p:sp>
        <p:sp>
          <p:nvSpPr>
            <p:cNvPr id="95" name="Oval 94"/>
            <p:cNvSpPr/>
            <p:nvPr/>
          </p:nvSpPr>
          <p:spPr>
            <a:xfrm>
              <a:off x="1279548" y="2206815"/>
              <a:ext cx="109710" cy="109710"/>
            </a:xfrm>
            <a:prstGeom prst="ellipse">
              <a:avLst/>
            </a:prstGeom>
            <a:solidFill>
              <a:schemeClr val="tx1"/>
            </a:solidFill>
            <a:ln w="12700">
              <a:solidFill>
                <a:schemeClr val="bg1"/>
              </a:solidFill>
            </a:ln>
          </p:spPr>
          <p:style>
            <a:lnRef idx="2">
              <a:schemeClr val="accent1"/>
            </a:lnRef>
            <a:fillRef idx="1">
              <a:schemeClr val="lt1"/>
            </a:fillRef>
            <a:effectRef idx="0">
              <a:schemeClr val="accent1"/>
            </a:effectRef>
            <a:fontRef idx="minor">
              <a:schemeClr val="dk1"/>
            </a:fontRef>
          </p:style>
          <p:txBody>
            <a:bodyPr wrap="none" lIns="180000" tIns="0" rIns="0" bIns="0" rtlCol="0" anchor="ctr"/>
            <a:lstStyle/>
            <a:p>
              <a:r>
                <a:rPr lang="en-US" altLang="ko-KR" b="0" dirty="0">
                  <a:solidFill>
                    <a:schemeClr val="accent1"/>
                  </a:solidFill>
                  <a:cs typeface="Arial" pitchFamily="34" charset="0"/>
                </a:rPr>
                <a:t>Data Entry</a:t>
              </a:r>
              <a:br>
                <a:rPr lang="en-US" altLang="ko-KR" b="0" dirty="0">
                  <a:solidFill>
                    <a:schemeClr val="accent1"/>
                  </a:solidFill>
                  <a:cs typeface="Arial" pitchFamily="34" charset="0"/>
                </a:rPr>
              </a:br>
              <a:r>
                <a:rPr lang="en-US" altLang="ko-KR" b="0" dirty="0">
                  <a:solidFill>
                    <a:schemeClr val="accent1"/>
                  </a:solidFill>
                  <a:cs typeface="Arial" pitchFamily="34" charset="0"/>
                </a:rPr>
                <a:t>Operator</a:t>
              </a:r>
            </a:p>
          </p:txBody>
        </p:sp>
      </p:grpSp>
      <p:grpSp>
        <p:nvGrpSpPr>
          <p:cNvPr id="96" name="Group 95"/>
          <p:cNvGrpSpPr/>
          <p:nvPr/>
        </p:nvGrpSpPr>
        <p:grpSpPr>
          <a:xfrm>
            <a:off x="4009047" y="1415481"/>
            <a:ext cx="178969" cy="250832"/>
            <a:chOff x="2295273" y="1675157"/>
            <a:chExt cx="223992" cy="313934"/>
          </a:xfrm>
        </p:grpSpPr>
        <p:sp>
          <p:nvSpPr>
            <p:cNvPr id="99" name="Rectangle 98"/>
            <p:cNvSpPr/>
            <p:nvPr/>
          </p:nvSpPr>
          <p:spPr>
            <a:xfrm>
              <a:off x="2332613" y="1716833"/>
              <a:ext cx="186652" cy="272258"/>
            </a:xfrm>
            <a:prstGeom prst="rect">
              <a:avLst/>
            </a:prstGeom>
            <a:solidFill>
              <a:schemeClr val="bg1"/>
            </a:solidFill>
            <a:effectLst/>
          </p:spPr>
          <p:style>
            <a:lnRef idx="1">
              <a:schemeClr val="accent1"/>
            </a:lnRef>
            <a:fillRef idx="3">
              <a:schemeClr val="accent1"/>
            </a:fillRef>
            <a:effectRef idx="2">
              <a:schemeClr val="accent1"/>
            </a:effectRef>
            <a:fontRef idx="minor">
              <a:schemeClr val="lt1"/>
            </a:fontRef>
          </p:style>
          <p:txBody>
            <a:bodyPr lIns="288000" rIns="0" rtlCol="0" anchor="ctr"/>
            <a:lstStyle/>
            <a:p>
              <a:pPr algn="ctr"/>
              <a:endParaRPr lang="en-US"/>
            </a:p>
          </p:txBody>
        </p:sp>
        <p:sp>
          <p:nvSpPr>
            <p:cNvPr id="114" name="Rectangle 113"/>
            <p:cNvSpPr/>
            <p:nvPr/>
          </p:nvSpPr>
          <p:spPr>
            <a:xfrm>
              <a:off x="2295273" y="1675157"/>
              <a:ext cx="186652" cy="272258"/>
            </a:xfrm>
            <a:prstGeom prst="rect">
              <a:avLst/>
            </a:prstGeom>
            <a:solidFill>
              <a:schemeClr val="bg1"/>
            </a:solidFill>
            <a:effectLst/>
          </p:spPr>
          <p:style>
            <a:lnRef idx="1">
              <a:schemeClr val="accent1"/>
            </a:lnRef>
            <a:fillRef idx="3">
              <a:schemeClr val="accent1"/>
            </a:fillRef>
            <a:effectRef idx="2">
              <a:schemeClr val="accent1"/>
            </a:effectRef>
            <a:fontRef idx="minor">
              <a:schemeClr val="lt1"/>
            </a:fontRef>
          </p:style>
          <p:txBody>
            <a:bodyPr wrap="none" lIns="288000" rIns="0" rtlCol="0" anchor="ctr"/>
            <a:lstStyle/>
            <a:p>
              <a:r>
                <a:rPr lang="en-US" altLang="ko-KR" b="0" dirty="0">
                  <a:solidFill>
                    <a:schemeClr val="accent1"/>
                  </a:solidFill>
                  <a:cs typeface="Arial" pitchFamily="34" charset="0"/>
                </a:rPr>
                <a:t>Unstructured</a:t>
              </a:r>
            </a:p>
            <a:p>
              <a:r>
                <a:rPr lang="en-US" altLang="ko-KR" b="0" dirty="0">
                  <a:solidFill>
                    <a:schemeClr val="accent1"/>
                  </a:solidFill>
                  <a:cs typeface="Arial" pitchFamily="34" charset="0"/>
                </a:rPr>
                <a:t>Fax Image</a:t>
              </a:r>
            </a:p>
          </p:txBody>
        </p:sp>
      </p:grpSp>
    </p:spTree>
    <p:extLst>
      <p:ext uri="{BB962C8B-B14F-4D97-AF65-F5344CB8AC3E}">
        <p14:creationId xmlns:p14="http://schemas.microsoft.com/office/powerpoint/2010/main" val="26378268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42" name="Group 41"/>
          <p:cNvGrpSpPr/>
          <p:nvPr/>
        </p:nvGrpSpPr>
        <p:grpSpPr>
          <a:xfrm>
            <a:off x="777000" y="3575379"/>
            <a:ext cx="8353425" cy="1131574"/>
            <a:chOff x="777000" y="3430425"/>
            <a:chExt cx="8353425" cy="1131574"/>
          </a:xfrm>
        </p:grpSpPr>
        <p:sp>
          <p:nvSpPr>
            <p:cNvPr id="104" name="Rounded Rectangle 103"/>
            <p:cNvSpPr/>
            <p:nvPr/>
          </p:nvSpPr>
          <p:spPr bwMode="auto">
            <a:xfrm>
              <a:off x="777000" y="3430425"/>
              <a:ext cx="8353425" cy="1131574"/>
            </a:xfrm>
            <a:prstGeom prst="roundRect">
              <a:avLst>
                <a:gd name="adj" fmla="val 701"/>
              </a:avLst>
            </a:prstGeom>
            <a:solidFill>
              <a:srgbClr val="91C8EB">
                <a:lumMod val="20000"/>
                <a:lumOff val="80000"/>
              </a:srgbClr>
            </a:solidFill>
            <a:ln w="38100" cap="flat" cmpd="sng" algn="ctr">
              <a:solidFill>
                <a:srgbClr val="7030A0"/>
              </a:solidFill>
              <a:prstDash val="solid"/>
              <a:round/>
              <a:headEnd type="none" w="med" len="med"/>
              <a:tailEnd type="none" w="med" len="med"/>
            </a:ln>
            <a:effectLst/>
          </p:spPr>
          <p:txBody>
            <a:bodyPr vert="horz" wrap="none" lIns="45720" tIns="45720" rIns="45720" bIns="45720" numCol="1" rtlCol="0" anchor="t" anchorCtr="0" compatLnSpc="1">
              <a:prstTxWarp prst="textNoShape">
                <a:avLst/>
              </a:prstTxWarp>
            </a:bodyPr>
            <a:lstStyle/>
            <a:p>
              <a:pPr defTabSz="912813" fontAlgn="auto">
                <a:spcBef>
                  <a:spcPts val="0"/>
                </a:spcBef>
                <a:spcAft>
                  <a:spcPts val="0"/>
                </a:spcAft>
              </a:pPr>
              <a:endParaRPr lang="en-US" sz="800" kern="0" dirty="0">
                <a:solidFill>
                  <a:schemeClr val="tx1"/>
                </a:solidFill>
                <a:latin typeface="+mn-lt"/>
                <a:ea typeface="MS PGothic" pitchFamily="34" charset="-128"/>
                <a:cs typeface="Arial" panose="020B0604020202020204" pitchFamily="34" charset="0"/>
              </a:endParaRPr>
            </a:p>
          </p:txBody>
        </p:sp>
        <p:grpSp>
          <p:nvGrpSpPr>
            <p:cNvPr id="81" name="Group 80"/>
            <p:cNvGrpSpPr/>
            <p:nvPr/>
          </p:nvGrpSpPr>
          <p:grpSpPr>
            <a:xfrm>
              <a:off x="865816" y="3511319"/>
              <a:ext cx="1573544" cy="246221"/>
              <a:chOff x="865816" y="2838460"/>
              <a:chExt cx="1573544" cy="246221"/>
            </a:xfrm>
          </p:grpSpPr>
          <p:grpSp>
            <p:nvGrpSpPr>
              <p:cNvPr id="82" name="Group 81"/>
              <p:cNvGrpSpPr/>
              <p:nvPr/>
            </p:nvGrpSpPr>
            <p:grpSpPr>
              <a:xfrm>
                <a:off x="865816" y="2838460"/>
                <a:ext cx="135750" cy="133297"/>
                <a:chOff x="4529096" y="6384951"/>
                <a:chExt cx="135750" cy="133297"/>
              </a:xfrm>
            </p:grpSpPr>
            <p:sp>
              <p:nvSpPr>
                <p:cNvPr id="92" name="Rectangle 91"/>
                <p:cNvSpPr/>
                <p:nvPr/>
              </p:nvSpPr>
              <p:spPr>
                <a:xfrm rot="16200000">
                  <a:off x="4530323" y="6455709"/>
                  <a:ext cx="61312" cy="63765"/>
                </a:xfrm>
                <a:prstGeom prst="rect">
                  <a:avLst/>
                </a:prstGeom>
                <a:solidFill>
                  <a:srgbClr val="00456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kern="500" dirty="0"/>
                </a:p>
              </p:txBody>
            </p:sp>
            <p:sp>
              <p:nvSpPr>
                <p:cNvPr id="98" name="Rectangle 97"/>
                <p:cNvSpPr/>
                <p:nvPr/>
              </p:nvSpPr>
              <p:spPr>
                <a:xfrm rot="16200000">
                  <a:off x="4602296" y="6455697"/>
                  <a:ext cx="61312" cy="63765"/>
                </a:xfrm>
                <a:prstGeom prst="rect">
                  <a:avLst/>
                </a:prstGeom>
                <a:solidFill>
                  <a:srgbClr val="00456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kern="500" dirty="0"/>
                </a:p>
              </p:txBody>
            </p:sp>
            <p:sp>
              <p:nvSpPr>
                <p:cNvPr id="101" name="Rectangle 100"/>
                <p:cNvSpPr/>
                <p:nvPr/>
              </p:nvSpPr>
              <p:spPr>
                <a:xfrm rot="16200000">
                  <a:off x="4602308" y="6383724"/>
                  <a:ext cx="61312" cy="63765"/>
                </a:xfrm>
                <a:prstGeom prst="rect">
                  <a:avLst/>
                </a:prstGeom>
                <a:solidFill>
                  <a:srgbClr val="00456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kern="500" dirty="0"/>
                </a:p>
              </p:txBody>
            </p:sp>
          </p:grpSp>
          <p:sp>
            <p:nvSpPr>
              <p:cNvPr id="87" name="TextBox 86"/>
              <p:cNvSpPr txBox="1"/>
              <p:nvPr/>
            </p:nvSpPr>
            <p:spPr>
              <a:xfrm>
                <a:off x="1051159" y="2838460"/>
                <a:ext cx="1388201" cy="246221"/>
              </a:xfrm>
              <a:prstGeom prst="rect">
                <a:avLst/>
              </a:prstGeom>
              <a:noFill/>
            </p:spPr>
            <p:txBody>
              <a:bodyPr wrap="none" lIns="0" tIns="0" rIns="0" bIns="0" rtlCol="0">
                <a:spAutoFit/>
              </a:bodyPr>
              <a:lstStyle/>
              <a:p>
                <a:r>
                  <a:rPr lang="en-US" sz="800" b="1" dirty="0" smtClean="0">
                    <a:solidFill>
                      <a:schemeClr val="accent2">
                        <a:lumMod val="50000"/>
                      </a:schemeClr>
                    </a:solidFill>
                    <a:latin typeface="+mn-lt"/>
                    <a:cs typeface="Arial" pitchFamily="34" charset="0"/>
                  </a:rPr>
                  <a:t>Health Claims </a:t>
                </a:r>
                <a:r>
                  <a:rPr lang="en-US" sz="800" dirty="0" smtClean="0">
                    <a:solidFill>
                      <a:schemeClr val="accent2">
                        <a:lumMod val="50000"/>
                      </a:schemeClr>
                    </a:solidFill>
                    <a:latin typeface="+mn-lt"/>
                    <a:cs typeface="Arial" pitchFamily="34" charset="0"/>
                  </a:rPr>
                  <a:t>Management</a:t>
                </a:r>
                <a:endParaRPr lang="en-US" sz="800" b="1" dirty="0" smtClean="0">
                  <a:solidFill>
                    <a:schemeClr val="accent2">
                      <a:lumMod val="50000"/>
                    </a:schemeClr>
                  </a:solidFill>
                  <a:latin typeface="+mn-lt"/>
                  <a:cs typeface="Arial" pitchFamily="34" charset="0"/>
                </a:endParaRPr>
              </a:p>
              <a:p>
                <a:r>
                  <a:rPr lang="en-US" sz="800" b="0" i="1" dirty="0" smtClean="0">
                    <a:solidFill>
                      <a:schemeClr val="accent2">
                        <a:lumMod val="50000"/>
                      </a:schemeClr>
                    </a:solidFill>
                    <a:latin typeface="+mn-lt"/>
                    <a:cs typeface="Arial" pitchFamily="34" charset="0"/>
                  </a:rPr>
                  <a:t>FINEOS</a:t>
                </a:r>
              </a:p>
            </p:txBody>
          </p:sp>
        </p:grpSp>
        <p:sp>
          <p:nvSpPr>
            <p:cNvPr id="105" name="Rectangle 104"/>
            <p:cNvSpPr/>
            <p:nvPr/>
          </p:nvSpPr>
          <p:spPr>
            <a:xfrm>
              <a:off x="867000" y="3926151"/>
              <a:ext cx="8172000" cy="546568"/>
            </a:xfrm>
            <a:prstGeom prst="rect">
              <a:avLst/>
            </a:prstGeom>
            <a:solidFill>
              <a:srgbClr val="BA9CC9"/>
            </a:solidFill>
            <a:effectLst/>
          </p:spPr>
          <p:style>
            <a:lnRef idx="1">
              <a:schemeClr val="accent1"/>
            </a:lnRef>
            <a:fillRef idx="3">
              <a:schemeClr val="accent1"/>
            </a:fillRef>
            <a:effectRef idx="2">
              <a:schemeClr val="accent1"/>
            </a:effectRef>
            <a:fontRef idx="minor">
              <a:schemeClr val="lt1"/>
            </a:fontRef>
          </p:style>
          <p:txBody>
            <a:bodyPr vert="vert270" lIns="45720" tIns="0" rIns="45720" bIns="0" rtlCol="0" anchor="t" anchorCtr="0"/>
            <a:lstStyle/>
            <a:p>
              <a:pPr algn="ctr"/>
              <a:endParaRPr lang="en-US" sz="700" b="0" dirty="0">
                <a:solidFill>
                  <a:srgbClr val="103184"/>
                </a:solidFill>
              </a:endParaRPr>
            </a:p>
          </p:txBody>
        </p:sp>
        <p:sp>
          <p:nvSpPr>
            <p:cNvPr id="14" name="Rectangle 13"/>
            <p:cNvSpPr/>
            <p:nvPr/>
          </p:nvSpPr>
          <p:spPr>
            <a:xfrm>
              <a:off x="3962993" y="3990636"/>
              <a:ext cx="729246" cy="395047"/>
            </a:xfrm>
            <a:prstGeom prst="rect">
              <a:avLst/>
            </a:prstGeom>
            <a:solidFill>
              <a:schemeClr val="tx2">
                <a:lumMod val="25000"/>
                <a:lumOff val="75000"/>
              </a:schemeClr>
            </a:solidFill>
            <a:ln w="3175">
              <a:solidFill>
                <a:schemeClr val="accent2"/>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800" b="0" i="1" dirty="0" smtClean="0">
                  <a:solidFill>
                    <a:schemeClr val="accent2"/>
                  </a:solidFill>
                </a:rPr>
                <a:t>&lt;&lt;system&gt;&gt;</a:t>
              </a:r>
              <a:endParaRPr lang="en-US" sz="800" b="0" i="1" dirty="0">
                <a:solidFill>
                  <a:schemeClr val="accent2"/>
                </a:solidFill>
              </a:endParaRPr>
            </a:p>
            <a:p>
              <a:pPr algn="ctr"/>
              <a:r>
                <a:rPr lang="en-US" sz="800" b="0" dirty="0">
                  <a:solidFill>
                    <a:schemeClr val="accent2"/>
                  </a:solidFill>
                </a:rPr>
                <a:t>Register </a:t>
              </a:r>
            </a:p>
            <a:p>
              <a:pPr algn="ctr"/>
              <a:r>
                <a:rPr lang="en-US" sz="800" b="0" dirty="0">
                  <a:solidFill>
                    <a:schemeClr val="accent2"/>
                  </a:solidFill>
                </a:rPr>
                <a:t>Claim</a:t>
              </a:r>
            </a:p>
          </p:txBody>
        </p:sp>
        <p:sp>
          <p:nvSpPr>
            <p:cNvPr id="86" name="Rectangle 85"/>
            <p:cNvSpPr/>
            <p:nvPr/>
          </p:nvSpPr>
          <p:spPr>
            <a:xfrm>
              <a:off x="2220789" y="3990636"/>
              <a:ext cx="729246" cy="395047"/>
            </a:xfrm>
            <a:prstGeom prst="rect">
              <a:avLst/>
            </a:prstGeom>
            <a:solidFill>
              <a:schemeClr val="tx2">
                <a:lumMod val="25000"/>
                <a:lumOff val="75000"/>
              </a:schemeClr>
            </a:solidFill>
            <a:ln w="3175">
              <a:solidFill>
                <a:schemeClr val="accent2"/>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800" b="0" i="1" dirty="0" smtClean="0">
                  <a:solidFill>
                    <a:schemeClr val="accent2"/>
                  </a:solidFill>
                </a:rPr>
                <a:t>&lt;&lt;system&gt;&gt;</a:t>
              </a:r>
            </a:p>
            <a:p>
              <a:pPr algn="ctr"/>
              <a:r>
                <a:rPr lang="en-US" sz="800" b="0" dirty="0" smtClean="0">
                  <a:solidFill>
                    <a:schemeClr val="accent2"/>
                  </a:solidFill>
                </a:rPr>
                <a:t>Create Case</a:t>
              </a:r>
              <a:endParaRPr lang="en-US" sz="800" b="0" dirty="0">
                <a:solidFill>
                  <a:schemeClr val="accent2"/>
                </a:solidFill>
              </a:endParaRPr>
            </a:p>
          </p:txBody>
        </p:sp>
        <p:sp>
          <p:nvSpPr>
            <p:cNvPr id="100" name="Rectangle 99"/>
            <p:cNvSpPr/>
            <p:nvPr/>
          </p:nvSpPr>
          <p:spPr>
            <a:xfrm>
              <a:off x="5421075" y="3990636"/>
              <a:ext cx="729246" cy="395047"/>
            </a:xfrm>
            <a:prstGeom prst="rect">
              <a:avLst/>
            </a:prstGeom>
            <a:solidFill>
              <a:schemeClr val="bg1"/>
            </a:solidFill>
            <a:ln w="3175">
              <a:solidFill>
                <a:schemeClr val="accent2"/>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800" b="0" i="1" dirty="0" smtClean="0">
                  <a:solidFill>
                    <a:schemeClr val="accent2"/>
                  </a:solidFill>
                </a:rPr>
                <a:t>…</a:t>
              </a:r>
              <a:endParaRPr lang="en-US" sz="800" b="0" dirty="0">
                <a:solidFill>
                  <a:schemeClr val="accent2"/>
                </a:solidFill>
              </a:endParaRPr>
            </a:p>
          </p:txBody>
        </p:sp>
        <p:cxnSp>
          <p:nvCxnSpPr>
            <p:cNvPr id="110" name="Straight Connector 109"/>
            <p:cNvCxnSpPr>
              <a:stCxn id="86" idx="3"/>
              <a:endCxn id="14" idx="1"/>
            </p:cNvCxnSpPr>
            <p:nvPr/>
          </p:nvCxnSpPr>
          <p:spPr>
            <a:xfrm>
              <a:off x="2950035" y="4188160"/>
              <a:ext cx="1012958"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11" name="Straight Connector 110"/>
            <p:cNvCxnSpPr>
              <a:stCxn id="14" idx="3"/>
              <a:endCxn id="100" idx="1"/>
            </p:cNvCxnSpPr>
            <p:nvPr/>
          </p:nvCxnSpPr>
          <p:spPr>
            <a:xfrm>
              <a:off x="4692239" y="4188160"/>
              <a:ext cx="728836" cy="0"/>
            </a:xfrm>
            <a:prstGeom prst="line">
              <a:avLst/>
            </a:prstGeom>
          </p:spPr>
          <p:style>
            <a:lnRef idx="2">
              <a:schemeClr val="accent1"/>
            </a:lnRef>
            <a:fillRef idx="0">
              <a:schemeClr val="accent1"/>
            </a:fillRef>
            <a:effectRef idx="1">
              <a:schemeClr val="accent1"/>
            </a:effectRef>
            <a:fontRef idx="minor">
              <a:schemeClr val="tx1"/>
            </a:fontRef>
          </p:style>
        </p:cxnSp>
        <p:sp>
          <p:nvSpPr>
            <p:cNvPr id="113" name="Oval 112"/>
            <p:cNvSpPr/>
            <p:nvPr/>
          </p:nvSpPr>
          <p:spPr>
            <a:xfrm>
              <a:off x="1001293" y="4093929"/>
              <a:ext cx="183665" cy="188461"/>
            </a:xfrm>
            <a:prstGeom prst="ellipse">
              <a:avLst/>
            </a:prstGeom>
            <a:solidFill>
              <a:schemeClr val="bg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cxnSp>
          <p:nvCxnSpPr>
            <p:cNvPr id="114" name="Straight Connector 113"/>
            <p:cNvCxnSpPr>
              <a:stCxn id="113" idx="6"/>
              <a:endCxn id="86" idx="1"/>
            </p:cNvCxnSpPr>
            <p:nvPr/>
          </p:nvCxnSpPr>
          <p:spPr>
            <a:xfrm>
              <a:off x="1184958" y="4188160"/>
              <a:ext cx="1035831" cy="0"/>
            </a:xfrm>
            <a:prstGeom prst="line">
              <a:avLst/>
            </a:prstGeom>
          </p:spPr>
          <p:style>
            <a:lnRef idx="2">
              <a:schemeClr val="accent1"/>
            </a:lnRef>
            <a:fillRef idx="0">
              <a:schemeClr val="accent1"/>
            </a:fillRef>
            <a:effectRef idx="1">
              <a:schemeClr val="accent1"/>
            </a:effectRef>
            <a:fontRef idx="minor">
              <a:schemeClr val="tx1"/>
            </a:fontRef>
          </p:style>
        </p:cxnSp>
      </p:grpSp>
      <p:sp>
        <p:nvSpPr>
          <p:cNvPr id="3" name="Title 2"/>
          <p:cNvSpPr>
            <a:spLocks noGrp="1"/>
          </p:cNvSpPr>
          <p:nvPr>
            <p:ph type="title"/>
          </p:nvPr>
        </p:nvSpPr>
        <p:spPr/>
        <p:txBody>
          <a:bodyPr>
            <a:normAutofit/>
          </a:bodyPr>
          <a:lstStyle/>
          <a:p>
            <a:r>
              <a:rPr lang="en-US" altLang="ko-KR" dirty="0" smtClean="0"/>
              <a:t>Integration </a:t>
            </a:r>
            <a:r>
              <a:rPr lang="en-US" altLang="ko-KR" dirty="0"/>
              <a:t>Vertical</a:t>
            </a:r>
            <a:endParaRPr lang="en-US" dirty="0"/>
          </a:p>
        </p:txBody>
      </p:sp>
      <p:sp>
        <p:nvSpPr>
          <p:cNvPr id="2" name="Text Placeholder 1"/>
          <p:cNvSpPr>
            <a:spLocks noGrp="1"/>
          </p:cNvSpPr>
          <p:nvPr>
            <p:ph type="body" sz="quarter" idx="13"/>
          </p:nvPr>
        </p:nvSpPr>
        <p:spPr>
          <a:solidFill>
            <a:schemeClr val="bg1">
              <a:lumMod val="95000"/>
            </a:schemeClr>
          </a:solidFill>
          <a:ln>
            <a:noFill/>
          </a:ln>
          <a:effectLst>
            <a:outerShdw blurRad="50800" dist="38100" dir="2700000" algn="tl" rotWithShape="0">
              <a:prstClr val="black">
                <a:alpha val="40000"/>
              </a:prstClr>
            </a:outerShdw>
          </a:effectLst>
        </p:spPr>
        <p:txBody>
          <a:bodyPr vert="horz" lIns="72000" tIns="46800" rIns="72000" bIns="46800" rtlCol="0" anchor="t">
            <a:spAutoFit/>
          </a:bodyPr>
          <a:lstStyle/>
          <a:p>
            <a:pPr marL="0" indent="0">
              <a:buNone/>
            </a:pPr>
            <a:r>
              <a:rPr lang="en-US" altLang="ko-KR" dirty="0"/>
              <a:t>Scenario </a:t>
            </a:r>
            <a:r>
              <a:rPr lang="en-US" altLang="ko-KR" dirty="0" smtClean="0"/>
              <a:t>3: </a:t>
            </a:r>
            <a:r>
              <a:rPr lang="en-US" altLang="ko-KR" dirty="0"/>
              <a:t>Claim Registration (Mobile Application / Customer Portal)</a:t>
            </a:r>
          </a:p>
        </p:txBody>
      </p:sp>
      <p:sp>
        <p:nvSpPr>
          <p:cNvPr id="4" name="Slide Number Placeholder 3"/>
          <p:cNvSpPr>
            <a:spLocks noGrp="1"/>
          </p:cNvSpPr>
          <p:nvPr>
            <p:ph type="sldNum" sz="quarter" idx="4"/>
          </p:nvPr>
        </p:nvSpPr>
        <p:spPr>
          <a:prstGeom prst="rect">
            <a:avLst/>
          </a:prstGeom>
        </p:spPr>
        <p:txBody>
          <a:bodyPr/>
          <a:lstStyle/>
          <a:p>
            <a:fld id="{3801209A-EBCB-4229-9A21-B7869465F47A}" type="slidenum">
              <a:rPr lang="fr-FR" smtClean="0">
                <a:latin typeface="+mj-lt"/>
              </a:rPr>
              <a:pPr/>
              <a:t>74</a:t>
            </a:fld>
            <a:endParaRPr lang="fr-FR" dirty="0">
              <a:latin typeface="+mj-lt"/>
            </a:endParaRPr>
          </a:p>
        </p:txBody>
      </p:sp>
      <p:cxnSp>
        <p:nvCxnSpPr>
          <p:cNvPr id="91" name="Elbow Connector 90"/>
          <p:cNvCxnSpPr>
            <a:stCxn id="66" idx="2"/>
            <a:endCxn id="86" idx="0"/>
          </p:cNvCxnSpPr>
          <p:nvPr/>
        </p:nvCxnSpPr>
        <p:spPr>
          <a:xfrm rot="5400000">
            <a:off x="2299750" y="3650948"/>
            <a:ext cx="770305" cy="198979"/>
          </a:xfrm>
          <a:prstGeom prst="bentConnector3">
            <a:avLst>
              <a:gd name="adj1" fmla="val 50000"/>
            </a:avLst>
          </a:prstGeom>
          <a:ln w="9525">
            <a:solidFill>
              <a:schemeClr val="tx1"/>
            </a:solidFill>
            <a:prstDash val="dash"/>
            <a:tailEnd type="triangle"/>
          </a:ln>
          <a:effectLst>
            <a:outerShdw blurRad="50800" dist="38100" dir="2700000" algn="tl"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graphicFrame>
        <p:nvGraphicFramePr>
          <p:cNvPr id="67" name="Table 66"/>
          <p:cNvGraphicFramePr>
            <a:graphicFrameLocks noGrp="1"/>
          </p:cNvGraphicFramePr>
          <p:nvPr>
            <p:extLst>
              <p:ext uri="{D42A27DB-BD31-4B8C-83A1-F6EECF244321}">
                <p14:modId xmlns:p14="http://schemas.microsoft.com/office/powerpoint/2010/main" val="4166120881"/>
              </p:ext>
            </p:extLst>
          </p:nvPr>
        </p:nvGraphicFramePr>
        <p:xfrm>
          <a:off x="5191328" y="2195005"/>
          <a:ext cx="3939097" cy="1097280"/>
        </p:xfrm>
        <a:graphic>
          <a:graphicData uri="http://schemas.openxmlformats.org/drawingml/2006/table">
            <a:tbl>
              <a:tblPr firstRow="1" bandRow="1">
                <a:tableStyleId>{93296810-A885-4BE3-A3E7-6D5BEEA58F35}</a:tableStyleId>
              </a:tblPr>
              <a:tblGrid>
                <a:gridCol w="250086"/>
                <a:gridCol w="1145019"/>
                <a:gridCol w="2543992"/>
              </a:tblGrid>
              <a:tr h="120592">
                <a:tc>
                  <a:txBody>
                    <a:bodyPr/>
                    <a:lstStyle/>
                    <a:p>
                      <a:endParaRPr lang="en-US" sz="900" dirty="0"/>
                    </a:p>
                  </a:txBody>
                  <a:tcPr/>
                </a:tc>
                <a:tc>
                  <a:txBody>
                    <a:bodyPr/>
                    <a:lstStyle/>
                    <a:p>
                      <a:r>
                        <a:rPr lang="en-US" sz="900" dirty="0" smtClean="0"/>
                        <a:t>Principle</a:t>
                      </a:r>
                      <a:endParaRPr lang="en-US" sz="900" dirty="0"/>
                    </a:p>
                  </a:txBody>
                  <a:tcPr/>
                </a:tc>
                <a:tc>
                  <a:txBody>
                    <a:bodyPr/>
                    <a:lstStyle/>
                    <a:p>
                      <a:r>
                        <a:rPr lang="en-US" sz="900" dirty="0" smtClean="0"/>
                        <a:t>Description</a:t>
                      </a:r>
                      <a:endParaRPr lang="en-US" sz="900" dirty="0"/>
                    </a:p>
                  </a:txBody>
                  <a:tcPr/>
                </a:tc>
              </a:tr>
              <a:tr h="285577">
                <a:tc>
                  <a:txBody>
                    <a:bodyPr/>
                    <a:lstStyle/>
                    <a:p>
                      <a:r>
                        <a:rPr lang="en-US" sz="900" dirty="0" smtClean="0"/>
                        <a:t>1</a:t>
                      </a:r>
                      <a:endParaRPr lang="en-US" sz="900" dirty="0"/>
                    </a:p>
                  </a:txBody>
                  <a:tcPr/>
                </a:tc>
                <a:tc>
                  <a:txBody>
                    <a:bodyPr/>
                    <a:lstStyle/>
                    <a:p>
                      <a:r>
                        <a:rPr lang="en-US" sz="900" dirty="0" smtClean="0"/>
                        <a:t>Protect API with ESG</a:t>
                      </a:r>
                      <a:endParaRPr lang="en-US" sz="900" dirty="0"/>
                    </a:p>
                  </a:txBody>
                  <a:tcPr/>
                </a:tc>
                <a:tc>
                  <a:txBody>
                    <a:bodyPr/>
                    <a:lstStyle/>
                    <a:p>
                      <a:r>
                        <a:rPr lang="en-US" sz="900" dirty="0" smtClean="0"/>
                        <a:t>All the services exposed to cloud should be protected by ESG.</a:t>
                      </a:r>
                      <a:endParaRPr lang="en-US" sz="900" dirty="0"/>
                    </a:p>
                  </a:txBody>
                  <a:tcPr/>
                </a:tc>
              </a:tr>
              <a:tr h="371251">
                <a:tc>
                  <a:txBody>
                    <a:bodyPr/>
                    <a:lstStyle/>
                    <a:p>
                      <a:r>
                        <a:rPr lang="en-US" sz="900" dirty="0" smtClean="0"/>
                        <a:t>2</a:t>
                      </a:r>
                      <a:endParaRPr lang="en-US" sz="900" dirty="0"/>
                    </a:p>
                  </a:txBody>
                  <a:tcPr/>
                </a:tc>
                <a:tc>
                  <a:txBody>
                    <a:bodyPr/>
                    <a:lstStyle/>
                    <a:p>
                      <a:r>
                        <a:rPr lang="en-US" sz="900" dirty="0" smtClean="0"/>
                        <a:t>Provide APIs to Connect IT Front Ends via</a:t>
                      </a:r>
                      <a:r>
                        <a:rPr lang="en-US" sz="900" baseline="0" dirty="0" smtClean="0"/>
                        <a:t> EIP</a:t>
                      </a:r>
                      <a:endParaRPr lang="en-US" sz="900" dirty="0"/>
                    </a:p>
                  </a:txBody>
                  <a:tcPr/>
                </a:tc>
                <a:tc>
                  <a:txBody>
                    <a:bodyPr/>
                    <a:lstStyle/>
                    <a:p>
                      <a:r>
                        <a:rPr lang="en-US" sz="900" dirty="0" smtClean="0"/>
                        <a:t>EIP</a:t>
                      </a:r>
                      <a:r>
                        <a:rPr lang="en-US" sz="900" baseline="0" dirty="0" smtClean="0"/>
                        <a:t> should provide APIs to cloud reading and updating Core DB data, and connecting to business applications.</a:t>
                      </a:r>
                      <a:endParaRPr lang="en-US" sz="900" dirty="0"/>
                    </a:p>
                  </a:txBody>
                  <a:tcPr/>
                </a:tc>
              </a:tr>
            </a:tbl>
          </a:graphicData>
        </a:graphic>
      </p:graphicFrame>
      <p:grpSp>
        <p:nvGrpSpPr>
          <p:cNvPr id="44" name="Group 43"/>
          <p:cNvGrpSpPr/>
          <p:nvPr/>
        </p:nvGrpSpPr>
        <p:grpSpPr>
          <a:xfrm>
            <a:off x="777000" y="5414343"/>
            <a:ext cx="8352000" cy="967407"/>
            <a:chOff x="777000" y="5414343"/>
            <a:chExt cx="8352000" cy="967407"/>
          </a:xfrm>
        </p:grpSpPr>
        <p:sp>
          <p:nvSpPr>
            <p:cNvPr id="102" name="Rounded Rectangle 101"/>
            <p:cNvSpPr/>
            <p:nvPr/>
          </p:nvSpPr>
          <p:spPr bwMode="auto">
            <a:xfrm>
              <a:off x="777000" y="5414343"/>
              <a:ext cx="5398513" cy="965461"/>
            </a:xfrm>
            <a:prstGeom prst="roundRect">
              <a:avLst>
                <a:gd name="adj" fmla="val 4987"/>
              </a:avLst>
            </a:prstGeom>
            <a:solidFill>
              <a:srgbClr val="91C8EB">
                <a:lumMod val="20000"/>
                <a:lumOff val="80000"/>
              </a:srgbClr>
            </a:solidFill>
            <a:ln w="9525" cap="flat" cmpd="sng" algn="ctr">
              <a:solidFill>
                <a:schemeClr val="bg1">
                  <a:lumMod val="5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defTabSz="912813" fontAlgn="auto">
                <a:spcBef>
                  <a:spcPts val="0"/>
                </a:spcBef>
                <a:spcAft>
                  <a:spcPts val="0"/>
                </a:spcAft>
              </a:pPr>
              <a:endParaRPr lang="en-US" sz="600" b="0" i="1" kern="0" dirty="0">
                <a:solidFill>
                  <a:srgbClr val="103184"/>
                </a:solidFill>
                <a:latin typeface="+mn-lt"/>
                <a:ea typeface="MS PGothic" pitchFamily="34" charset="-128"/>
                <a:cs typeface="Arial" panose="020B0604020202020204" pitchFamily="34" charset="0"/>
              </a:endParaRPr>
            </a:p>
          </p:txBody>
        </p:sp>
        <p:sp>
          <p:nvSpPr>
            <p:cNvPr id="97" name="Oval 96"/>
            <p:cNvSpPr/>
            <p:nvPr/>
          </p:nvSpPr>
          <p:spPr bwMode="auto">
            <a:xfrm>
              <a:off x="3929543" y="5512194"/>
              <a:ext cx="796146" cy="769759"/>
            </a:xfrm>
            <a:prstGeom prst="ellipse">
              <a:avLst/>
            </a:prstGeom>
            <a:solidFill>
              <a:srgbClr val="4C5A87">
                <a:lumMod val="75000"/>
                <a:alpha val="78000"/>
              </a:srgbClr>
            </a:solidFill>
            <a:ln w="6350" cap="flat" cmpd="sng" algn="ctr">
              <a:solidFill>
                <a:srgbClr val="4C5A87">
                  <a:lumMod val="75000"/>
                  <a:alpha val="78000"/>
                </a:srgb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defTabSz="912813" fontAlgn="auto">
                <a:spcBef>
                  <a:spcPts val="0"/>
                </a:spcBef>
                <a:spcAft>
                  <a:spcPts val="0"/>
                </a:spcAft>
                <a:defRPr/>
              </a:pPr>
              <a:endParaRPr lang="en-US" sz="600" b="0" i="1" kern="0" dirty="0" smtClean="0">
                <a:solidFill>
                  <a:srgbClr val="4B91CD">
                    <a:lumMod val="20000"/>
                    <a:lumOff val="80000"/>
                  </a:srgbClr>
                </a:solidFill>
                <a:latin typeface="+mn-lt"/>
                <a:ea typeface="MS PGothic" pitchFamily="34" charset="-128"/>
                <a:cs typeface="Arial" panose="020B0604020202020204" pitchFamily="34" charset="0"/>
              </a:endParaRPr>
            </a:p>
          </p:txBody>
        </p:sp>
        <p:sp>
          <p:nvSpPr>
            <p:cNvPr id="78" name="Rounded Rectangle 77"/>
            <p:cNvSpPr/>
            <p:nvPr/>
          </p:nvSpPr>
          <p:spPr bwMode="auto">
            <a:xfrm>
              <a:off x="6299200" y="5414343"/>
              <a:ext cx="2829800" cy="967407"/>
            </a:xfrm>
            <a:prstGeom prst="roundRect">
              <a:avLst>
                <a:gd name="adj" fmla="val 4987"/>
              </a:avLst>
            </a:prstGeom>
            <a:solidFill>
              <a:srgbClr val="91C8EB">
                <a:lumMod val="20000"/>
                <a:lumOff val="80000"/>
              </a:srgbClr>
            </a:solidFill>
            <a:ln w="9525" cap="flat" cmpd="sng" algn="ctr">
              <a:solidFill>
                <a:schemeClr val="bg1">
                  <a:lumMod val="5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defTabSz="912813" fontAlgn="auto">
                <a:spcBef>
                  <a:spcPts val="0"/>
                </a:spcBef>
                <a:spcAft>
                  <a:spcPts val="0"/>
                </a:spcAft>
              </a:pPr>
              <a:endParaRPr lang="en-US" sz="600" b="0" i="1" kern="0" dirty="0">
                <a:solidFill>
                  <a:srgbClr val="103184"/>
                </a:solidFill>
                <a:latin typeface="+mn-lt"/>
                <a:ea typeface="MS PGothic" pitchFamily="34" charset="-128"/>
                <a:cs typeface="Arial" panose="020B0604020202020204" pitchFamily="34" charset="0"/>
              </a:endParaRPr>
            </a:p>
          </p:txBody>
        </p:sp>
        <p:sp>
          <p:nvSpPr>
            <p:cNvPr id="55" name="Rectangle 54"/>
            <p:cNvSpPr/>
            <p:nvPr/>
          </p:nvSpPr>
          <p:spPr>
            <a:xfrm>
              <a:off x="8094378" y="5754046"/>
              <a:ext cx="729246" cy="288000"/>
            </a:xfrm>
            <a:prstGeom prst="rect">
              <a:avLst/>
            </a:prstGeom>
            <a:solidFill>
              <a:schemeClr val="bg1"/>
            </a:solidFill>
            <a:ln w="3175">
              <a:solidFill>
                <a:schemeClr val="accent2"/>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800" b="0" dirty="0" smtClean="0">
                  <a:solidFill>
                    <a:schemeClr val="accent2"/>
                  </a:solidFill>
                </a:rPr>
                <a:t>Record Document</a:t>
              </a:r>
              <a:endParaRPr lang="en-US" sz="800" b="0" dirty="0">
                <a:solidFill>
                  <a:schemeClr val="accent2"/>
                </a:solidFill>
              </a:endParaRPr>
            </a:p>
          </p:txBody>
        </p:sp>
        <p:sp>
          <p:nvSpPr>
            <p:cNvPr id="108" name="Rectangle 107"/>
            <p:cNvSpPr/>
            <p:nvPr/>
          </p:nvSpPr>
          <p:spPr>
            <a:xfrm>
              <a:off x="3962993" y="5753073"/>
              <a:ext cx="729246" cy="288000"/>
            </a:xfrm>
            <a:prstGeom prst="rect">
              <a:avLst/>
            </a:prstGeom>
            <a:solidFill>
              <a:schemeClr val="bg1"/>
            </a:solidFill>
            <a:ln w="3175">
              <a:solidFill>
                <a:schemeClr val="accent2"/>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800" b="0" dirty="0" smtClean="0">
                  <a:solidFill>
                    <a:schemeClr val="accent2"/>
                  </a:solidFill>
                </a:rPr>
                <a:t>Claim</a:t>
              </a:r>
              <a:endParaRPr lang="en-US" sz="800" b="0" dirty="0">
                <a:solidFill>
                  <a:schemeClr val="accent2"/>
                </a:solidFill>
              </a:endParaRPr>
            </a:p>
          </p:txBody>
        </p:sp>
        <p:grpSp>
          <p:nvGrpSpPr>
            <p:cNvPr id="29" name="Group 28"/>
            <p:cNvGrpSpPr/>
            <p:nvPr/>
          </p:nvGrpSpPr>
          <p:grpSpPr>
            <a:xfrm>
              <a:off x="6372836" y="5529083"/>
              <a:ext cx="913682" cy="246221"/>
              <a:chOff x="6783795" y="5543229"/>
              <a:chExt cx="913682" cy="246221"/>
            </a:xfrm>
          </p:grpSpPr>
          <p:sp>
            <p:nvSpPr>
              <p:cNvPr id="50" name="TextBox 49"/>
              <p:cNvSpPr txBox="1"/>
              <p:nvPr/>
            </p:nvSpPr>
            <p:spPr>
              <a:xfrm>
                <a:off x="6958492" y="5543229"/>
                <a:ext cx="738985" cy="246221"/>
              </a:xfrm>
              <a:prstGeom prst="rect">
                <a:avLst/>
              </a:prstGeom>
              <a:noFill/>
            </p:spPr>
            <p:txBody>
              <a:bodyPr wrap="none" lIns="0" tIns="0" rIns="0" bIns="0" rtlCol="0">
                <a:spAutoFit/>
              </a:bodyPr>
              <a:lstStyle/>
              <a:p>
                <a:r>
                  <a:rPr lang="en-US" sz="800" b="1" dirty="0" smtClean="0">
                    <a:solidFill>
                      <a:schemeClr val="accent2">
                        <a:lumMod val="50000"/>
                      </a:schemeClr>
                    </a:solidFill>
                    <a:latin typeface="+mn-lt"/>
                    <a:cs typeface="Arial" pitchFamily="34" charset="0"/>
                  </a:rPr>
                  <a:t>Content Mgmt.</a:t>
                </a:r>
              </a:p>
              <a:p>
                <a:r>
                  <a:rPr lang="en-US" sz="800" b="0" i="1" dirty="0" smtClean="0">
                    <a:solidFill>
                      <a:schemeClr val="accent2">
                        <a:lumMod val="50000"/>
                      </a:schemeClr>
                    </a:solidFill>
                    <a:latin typeface="+mn-lt"/>
                    <a:cs typeface="Arial" pitchFamily="34" charset="0"/>
                  </a:rPr>
                  <a:t>IBM FileNet</a:t>
                </a:r>
              </a:p>
            </p:txBody>
          </p:sp>
          <p:grpSp>
            <p:nvGrpSpPr>
              <p:cNvPr id="93" name="Group 92"/>
              <p:cNvGrpSpPr/>
              <p:nvPr/>
            </p:nvGrpSpPr>
            <p:grpSpPr>
              <a:xfrm>
                <a:off x="6783795" y="5543229"/>
                <a:ext cx="135750" cy="133297"/>
                <a:chOff x="4529096" y="6384951"/>
                <a:chExt cx="135750" cy="133297"/>
              </a:xfrm>
            </p:grpSpPr>
            <p:sp>
              <p:nvSpPr>
                <p:cNvPr id="94" name="Rectangle 93"/>
                <p:cNvSpPr/>
                <p:nvPr/>
              </p:nvSpPr>
              <p:spPr>
                <a:xfrm rot="16200000">
                  <a:off x="4530323" y="6455709"/>
                  <a:ext cx="61312" cy="63765"/>
                </a:xfrm>
                <a:prstGeom prst="rect">
                  <a:avLst/>
                </a:prstGeom>
                <a:solidFill>
                  <a:srgbClr val="00456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kern="500" dirty="0"/>
                </a:p>
              </p:txBody>
            </p:sp>
            <p:sp>
              <p:nvSpPr>
                <p:cNvPr id="95" name="Rectangle 94"/>
                <p:cNvSpPr/>
                <p:nvPr/>
              </p:nvSpPr>
              <p:spPr>
                <a:xfrm rot="16200000">
                  <a:off x="4602296" y="6455697"/>
                  <a:ext cx="61312" cy="63765"/>
                </a:xfrm>
                <a:prstGeom prst="rect">
                  <a:avLst/>
                </a:prstGeom>
                <a:solidFill>
                  <a:srgbClr val="00456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kern="500" dirty="0"/>
                </a:p>
              </p:txBody>
            </p:sp>
            <p:sp>
              <p:nvSpPr>
                <p:cNvPr id="96" name="Rectangle 95"/>
                <p:cNvSpPr/>
                <p:nvPr/>
              </p:nvSpPr>
              <p:spPr>
                <a:xfrm rot="16200000">
                  <a:off x="4602308" y="6383724"/>
                  <a:ext cx="61312" cy="63765"/>
                </a:xfrm>
                <a:prstGeom prst="rect">
                  <a:avLst/>
                </a:prstGeom>
                <a:solidFill>
                  <a:srgbClr val="00456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kern="500" dirty="0"/>
                </a:p>
              </p:txBody>
            </p:sp>
          </p:grpSp>
        </p:grpSp>
        <p:grpSp>
          <p:nvGrpSpPr>
            <p:cNvPr id="69" name="Group 68"/>
            <p:cNvGrpSpPr/>
            <p:nvPr/>
          </p:nvGrpSpPr>
          <p:grpSpPr>
            <a:xfrm>
              <a:off x="865816" y="5529083"/>
              <a:ext cx="410369" cy="416221"/>
              <a:chOff x="865816" y="5302695"/>
              <a:chExt cx="410369" cy="416221"/>
            </a:xfrm>
          </p:grpSpPr>
          <p:sp>
            <p:nvSpPr>
              <p:cNvPr id="71" name="Flowchart: Magnetic Disk 70"/>
              <p:cNvSpPr/>
              <p:nvPr/>
            </p:nvSpPr>
            <p:spPr>
              <a:xfrm>
                <a:off x="865816" y="5302695"/>
                <a:ext cx="139185" cy="133286"/>
              </a:xfrm>
              <a:prstGeom prst="flowChartMagneticDisk">
                <a:avLst/>
              </a:prstGeom>
              <a:solidFill>
                <a:schemeClr val="accent2">
                  <a:lumMod val="50000"/>
                </a:schemeClr>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73" name="TextBox 72"/>
              <p:cNvSpPr txBox="1"/>
              <p:nvPr/>
            </p:nvSpPr>
            <p:spPr>
              <a:xfrm>
                <a:off x="865816" y="5472695"/>
                <a:ext cx="410369" cy="246221"/>
              </a:xfrm>
              <a:prstGeom prst="rect">
                <a:avLst/>
              </a:prstGeom>
              <a:noFill/>
            </p:spPr>
            <p:txBody>
              <a:bodyPr wrap="none" lIns="0" tIns="0" rIns="0" bIns="0" rtlCol="0">
                <a:spAutoFit/>
              </a:bodyPr>
              <a:lstStyle/>
              <a:p>
                <a:r>
                  <a:rPr lang="en-US" sz="800" b="1" dirty="0" smtClean="0">
                    <a:solidFill>
                      <a:schemeClr val="accent2">
                        <a:lumMod val="50000"/>
                      </a:schemeClr>
                    </a:solidFill>
                    <a:latin typeface="+mn-lt"/>
                    <a:cs typeface="Arial" pitchFamily="34" charset="0"/>
                  </a:rPr>
                  <a:t>Core DB</a:t>
                </a:r>
              </a:p>
              <a:p>
                <a:r>
                  <a:rPr lang="en-US" sz="800" b="0" i="1" dirty="0" smtClean="0">
                    <a:solidFill>
                      <a:schemeClr val="accent2">
                        <a:lumMod val="50000"/>
                      </a:schemeClr>
                    </a:solidFill>
                    <a:latin typeface="+mn-lt"/>
                    <a:cs typeface="Arial" pitchFamily="34" charset="0"/>
                  </a:rPr>
                  <a:t>Oracle</a:t>
                </a:r>
              </a:p>
            </p:txBody>
          </p:sp>
        </p:grpSp>
      </p:grpSp>
      <p:grpSp>
        <p:nvGrpSpPr>
          <p:cNvPr id="56" name="Group 55"/>
          <p:cNvGrpSpPr/>
          <p:nvPr/>
        </p:nvGrpSpPr>
        <p:grpSpPr>
          <a:xfrm>
            <a:off x="777000" y="4839249"/>
            <a:ext cx="8352000" cy="442800"/>
            <a:chOff x="777000" y="4742024"/>
            <a:chExt cx="8352000" cy="442800"/>
          </a:xfrm>
        </p:grpSpPr>
        <p:sp>
          <p:nvSpPr>
            <p:cNvPr id="103" name="Rounded Rectangle 102"/>
            <p:cNvSpPr/>
            <p:nvPr/>
          </p:nvSpPr>
          <p:spPr bwMode="auto">
            <a:xfrm>
              <a:off x="777000" y="4742024"/>
              <a:ext cx="8352000" cy="442800"/>
            </a:xfrm>
            <a:prstGeom prst="roundRect">
              <a:avLst>
                <a:gd name="adj" fmla="val 887"/>
              </a:avLst>
            </a:prstGeom>
            <a:solidFill>
              <a:srgbClr val="394365"/>
            </a:solidFill>
            <a:ln w="6350" cap="flat" cmpd="sng" algn="ctr">
              <a:solidFill>
                <a:schemeClr val="bg1">
                  <a:lumMod val="50000"/>
                </a:schemeClr>
              </a:solidFill>
              <a:prstDash val="solid"/>
              <a:round/>
              <a:headEnd type="none" w="med" len="med"/>
              <a:tailEnd type="none" w="med" len="med"/>
            </a:ln>
            <a:effectLst/>
          </p:spPr>
          <p:txBody>
            <a:bodyPr vert="horz" wrap="none" lIns="45720" tIns="45720" rIns="45720" bIns="45720" numCol="1" rtlCol="0" anchor="t" anchorCtr="0" compatLnSpc="1">
              <a:prstTxWarp prst="textNoShape">
                <a:avLst/>
              </a:prstTxWarp>
            </a:bodyPr>
            <a:lstStyle/>
            <a:p>
              <a:pPr defTabSz="912813" fontAlgn="auto">
                <a:spcBef>
                  <a:spcPts val="0"/>
                </a:spcBef>
                <a:spcAft>
                  <a:spcPts val="0"/>
                </a:spcAft>
              </a:pPr>
              <a:endParaRPr lang="en-US" sz="500" b="0" i="1" kern="0" dirty="0">
                <a:solidFill>
                  <a:srgbClr val="4B91CD">
                    <a:lumMod val="20000"/>
                    <a:lumOff val="80000"/>
                  </a:srgbClr>
                </a:solidFill>
                <a:latin typeface="+mn-lt"/>
                <a:ea typeface="MS PGothic" pitchFamily="34" charset="-128"/>
                <a:cs typeface="Arial" panose="020B0604020202020204" pitchFamily="34" charset="0"/>
              </a:endParaRPr>
            </a:p>
          </p:txBody>
        </p:sp>
        <p:sp>
          <p:nvSpPr>
            <p:cNvPr id="106" name="Rectangle 105"/>
            <p:cNvSpPr/>
            <p:nvPr/>
          </p:nvSpPr>
          <p:spPr>
            <a:xfrm>
              <a:off x="3962993" y="4819424"/>
              <a:ext cx="729246" cy="288000"/>
            </a:xfrm>
            <a:prstGeom prst="rect">
              <a:avLst/>
            </a:prstGeom>
            <a:solidFill>
              <a:schemeClr val="bg1"/>
            </a:solidFill>
            <a:ln w="3175">
              <a:solidFill>
                <a:schemeClr val="accent2"/>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800" b="0" dirty="0" smtClean="0">
                  <a:solidFill>
                    <a:schemeClr val="accent2"/>
                  </a:solidFill>
                </a:rPr>
                <a:t>Record Claim</a:t>
              </a:r>
              <a:endParaRPr lang="en-US" sz="800" b="0" dirty="0">
                <a:solidFill>
                  <a:schemeClr val="accent2"/>
                </a:solidFill>
              </a:endParaRPr>
            </a:p>
          </p:txBody>
        </p:sp>
        <p:grpSp>
          <p:nvGrpSpPr>
            <p:cNvPr id="76" name="Group 75"/>
            <p:cNvGrpSpPr/>
            <p:nvPr/>
          </p:nvGrpSpPr>
          <p:grpSpPr>
            <a:xfrm>
              <a:off x="865816" y="4837168"/>
              <a:ext cx="1369042" cy="252512"/>
              <a:chOff x="1424226" y="2179720"/>
              <a:chExt cx="1369042" cy="252512"/>
            </a:xfrm>
          </p:grpSpPr>
          <p:sp>
            <p:nvSpPr>
              <p:cNvPr id="77" name="TextBox 76"/>
              <p:cNvSpPr txBox="1"/>
              <p:nvPr/>
            </p:nvSpPr>
            <p:spPr>
              <a:xfrm>
                <a:off x="1594222" y="2186011"/>
                <a:ext cx="1199046" cy="246221"/>
              </a:xfrm>
              <a:prstGeom prst="rect">
                <a:avLst/>
              </a:prstGeom>
              <a:noFill/>
            </p:spPr>
            <p:txBody>
              <a:bodyPr wrap="none" lIns="0" tIns="0" rIns="0" bIns="0" rtlCol="0">
                <a:spAutoFit/>
              </a:bodyPr>
              <a:lstStyle/>
              <a:p>
                <a:r>
                  <a:rPr lang="en-US" sz="800" b="1" dirty="0" smtClean="0">
                    <a:solidFill>
                      <a:schemeClr val="bg1"/>
                    </a:solidFill>
                    <a:latin typeface="+mn-lt"/>
                    <a:cs typeface="Arial" pitchFamily="34" charset="0"/>
                  </a:rPr>
                  <a:t>EIP </a:t>
                </a:r>
              </a:p>
              <a:p>
                <a:r>
                  <a:rPr lang="en-US" sz="800" b="0" i="1" dirty="0" smtClean="0">
                    <a:solidFill>
                      <a:schemeClr val="bg1"/>
                    </a:solidFill>
                    <a:latin typeface="+mn-lt"/>
                    <a:cs typeface="Arial" pitchFamily="34" charset="0"/>
                  </a:rPr>
                  <a:t>Software AG webMethods</a:t>
                </a:r>
              </a:p>
            </p:txBody>
          </p:sp>
          <p:pic>
            <p:nvPicPr>
              <p:cNvPr id="80" name="Picture 79"/>
              <p:cNvPicPr>
                <a:picLocks noChangeAspect="1"/>
              </p:cNvPicPr>
              <p:nvPr/>
            </p:nvPicPr>
            <p:blipFill>
              <a:blip r:embed="rId2" cstate="screen">
                <a:clrChange>
                  <a:clrFrom>
                    <a:srgbClr val="FFFFFF"/>
                  </a:clrFrom>
                  <a:clrTo>
                    <a:srgbClr val="FFFFFF">
                      <a:alpha val="0"/>
                    </a:srgbClr>
                  </a:clrTo>
                </a:clrChange>
                <a:lum bright="70000" contrast="-70000"/>
                <a:extLst>
                  <a:ext uri="{28A0092B-C50C-407E-A947-70E740481C1C}">
                    <a14:useLocalDpi xmlns:a14="http://schemas.microsoft.com/office/drawing/2010/main"/>
                  </a:ext>
                </a:extLst>
              </a:blip>
              <a:stretch>
                <a:fillRect/>
              </a:stretch>
            </p:blipFill>
            <p:spPr>
              <a:xfrm>
                <a:off x="1424226" y="2179720"/>
                <a:ext cx="135477" cy="138765"/>
              </a:xfrm>
              <a:prstGeom prst="rect">
                <a:avLst/>
              </a:prstGeom>
              <a:noFill/>
            </p:spPr>
          </p:pic>
        </p:grpSp>
      </p:grpSp>
      <p:cxnSp>
        <p:nvCxnSpPr>
          <p:cNvPr id="84" name="Elbow Connector 83"/>
          <p:cNvCxnSpPr>
            <a:stCxn id="66" idx="2"/>
            <a:endCxn id="14" idx="0"/>
          </p:cNvCxnSpPr>
          <p:nvPr/>
        </p:nvCxnSpPr>
        <p:spPr>
          <a:xfrm rot="16200000" flipH="1">
            <a:off x="3170851" y="2978824"/>
            <a:ext cx="770305" cy="1543225"/>
          </a:xfrm>
          <a:prstGeom prst="bentConnector3">
            <a:avLst>
              <a:gd name="adj1" fmla="val 50000"/>
            </a:avLst>
          </a:prstGeom>
          <a:ln w="9525">
            <a:solidFill>
              <a:schemeClr val="tx1"/>
            </a:solidFill>
            <a:prstDash val="dash"/>
            <a:tailEnd type="triangle"/>
          </a:ln>
          <a:effectLst>
            <a:outerShdw blurRad="50800" dist="38100" dir="2700000" algn="tl"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sp>
        <p:nvSpPr>
          <p:cNvPr id="70" name="Rounded Rectangle 69"/>
          <p:cNvSpPr/>
          <p:nvPr/>
        </p:nvSpPr>
        <p:spPr bwMode="auto">
          <a:xfrm>
            <a:off x="778425" y="2999487"/>
            <a:ext cx="4176000" cy="443596"/>
          </a:xfrm>
          <a:prstGeom prst="roundRect">
            <a:avLst>
              <a:gd name="adj" fmla="val 887"/>
            </a:avLst>
          </a:prstGeom>
          <a:solidFill>
            <a:srgbClr val="394365"/>
          </a:solidFill>
          <a:ln w="6350" cap="flat" cmpd="sng" algn="ctr">
            <a:solidFill>
              <a:schemeClr val="bg1">
                <a:lumMod val="50000"/>
              </a:schemeClr>
            </a:solidFill>
            <a:prstDash val="solid"/>
            <a:round/>
            <a:headEnd type="none" w="med" len="med"/>
            <a:tailEnd type="none" w="med" len="med"/>
          </a:ln>
          <a:effectLst/>
        </p:spPr>
        <p:txBody>
          <a:bodyPr vert="horz" wrap="none" lIns="45720" tIns="45720" rIns="45720" bIns="45720" numCol="1" rtlCol="0" anchor="t" anchorCtr="0" compatLnSpc="1">
            <a:prstTxWarp prst="textNoShape">
              <a:avLst/>
            </a:prstTxWarp>
          </a:bodyPr>
          <a:lstStyle/>
          <a:p>
            <a:pPr defTabSz="912813" fontAlgn="auto">
              <a:spcBef>
                <a:spcPts val="0"/>
              </a:spcBef>
              <a:spcAft>
                <a:spcPts val="0"/>
              </a:spcAft>
            </a:pPr>
            <a:endParaRPr lang="en-US" sz="500" b="0" i="1" kern="0" dirty="0">
              <a:solidFill>
                <a:srgbClr val="4B91CD">
                  <a:lumMod val="20000"/>
                  <a:lumOff val="80000"/>
                </a:srgbClr>
              </a:solidFill>
              <a:latin typeface="+mn-lt"/>
              <a:ea typeface="MS PGothic" pitchFamily="34" charset="-128"/>
              <a:cs typeface="Arial" panose="020B0604020202020204" pitchFamily="34" charset="0"/>
            </a:endParaRPr>
          </a:p>
        </p:txBody>
      </p:sp>
      <p:grpSp>
        <p:nvGrpSpPr>
          <p:cNvPr id="121" name="Group 120"/>
          <p:cNvGrpSpPr/>
          <p:nvPr/>
        </p:nvGrpSpPr>
        <p:grpSpPr>
          <a:xfrm>
            <a:off x="867242" y="3095029"/>
            <a:ext cx="1369042" cy="252512"/>
            <a:chOff x="1424226" y="2179720"/>
            <a:chExt cx="1369042" cy="252512"/>
          </a:xfrm>
        </p:grpSpPr>
        <p:sp>
          <p:nvSpPr>
            <p:cNvPr id="122" name="TextBox 121"/>
            <p:cNvSpPr txBox="1"/>
            <p:nvPr/>
          </p:nvSpPr>
          <p:spPr>
            <a:xfrm>
              <a:off x="1594222" y="2186011"/>
              <a:ext cx="1199046" cy="246221"/>
            </a:xfrm>
            <a:prstGeom prst="rect">
              <a:avLst/>
            </a:prstGeom>
            <a:noFill/>
          </p:spPr>
          <p:txBody>
            <a:bodyPr wrap="none" lIns="0" tIns="0" rIns="0" bIns="0" rtlCol="0">
              <a:spAutoFit/>
            </a:bodyPr>
            <a:lstStyle/>
            <a:p>
              <a:r>
                <a:rPr lang="en-US" sz="800" b="1" dirty="0" smtClean="0">
                  <a:solidFill>
                    <a:schemeClr val="bg1"/>
                  </a:solidFill>
                  <a:latin typeface="+mn-lt"/>
                  <a:cs typeface="Arial" pitchFamily="34" charset="0"/>
                </a:rPr>
                <a:t>EIP </a:t>
              </a:r>
            </a:p>
            <a:p>
              <a:r>
                <a:rPr lang="en-US" sz="800" b="0" i="1" dirty="0" smtClean="0">
                  <a:solidFill>
                    <a:schemeClr val="bg1"/>
                  </a:solidFill>
                  <a:latin typeface="+mn-lt"/>
                  <a:cs typeface="Arial" pitchFamily="34" charset="0"/>
                </a:rPr>
                <a:t>Software AG webMethods</a:t>
              </a:r>
            </a:p>
          </p:txBody>
        </p:sp>
        <p:pic>
          <p:nvPicPr>
            <p:cNvPr id="123" name="Picture 122"/>
            <p:cNvPicPr>
              <a:picLocks noChangeAspect="1"/>
            </p:cNvPicPr>
            <p:nvPr/>
          </p:nvPicPr>
          <p:blipFill>
            <a:blip r:embed="rId2" cstate="screen">
              <a:clrChange>
                <a:clrFrom>
                  <a:srgbClr val="FFFFFF"/>
                </a:clrFrom>
                <a:clrTo>
                  <a:srgbClr val="FFFFFF">
                    <a:alpha val="0"/>
                  </a:srgbClr>
                </a:clrTo>
              </a:clrChange>
              <a:lum bright="70000" contrast="-70000"/>
              <a:extLst>
                <a:ext uri="{28A0092B-C50C-407E-A947-70E740481C1C}">
                  <a14:useLocalDpi xmlns:a14="http://schemas.microsoft.com/office/drawing/2010/main"/>
                </a:ext>
              </a:extLst>
            </a:blip>
            <a:stretch>
              <a:fillRect/>
            </a:stretch>
          </p:blipFill>
          <p:spPr>
            <a:xfrm>
              <a:off x="1424226" y="2179720"/>
              <a:ext cx="135477" cy="138765"/>
            </a:xfrm>
            <a:prstGeom prst="rect">
              <a:avLst/>
            </a:prstGeom>
            <a:noFill/>
          </p:spPr>
        </p:pic>
      </p:grpSp>
      <p:sp>
        <p:nvSpPr>
          <p:cNvPr id="72" name="Rectangle 71"/>
          <p:cNvSpPr/>
          <p:nvPr/>
        </p:nvSpPr>
        <p:spPr>
          <a:xfrm>
            <a:off x="3918379" y="3077285"/>
            <a:ext cx="729246" cy="288000"/>
          </a:xfrm>
          <a:prstGeom prst="rect">
            <a:avLst/>
          </a:prstGeom>
          <a:solidFill>
            <a:schemeClr val="bg1"/>
          </a:solidFill>
          <a:ln w="3175">
            <a:solidFill>
              <a:schemeClr val="accent2"/>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800" b="0" dirty="0" smtClean="0">
                <a:solidFill>
                  <a:schemeClr val="accent2"/>
                </a:solidFill>
              </a:rPr>
              <a:t>Record Document</a:t>
            </a:r>
            <a:endParaRPr lang="en-US" sz="800" b="0" dirty="0">
              <a:solidFill>
                <a:schemeClr val="accent2"/>
              </a:solidFill>
            </a:endParaRPr>
          </a:p>
        </p:txBody>
      </p:sp>
      <p:sp>
        <p:nvSpPr>
          <p:cNvPr id="66" name="Rectangle 65"/>
          <p:cNvSpPr/>
          <p:nvPr/>
        </p:nvSpPr>
        <p:spPr>
          <a:xfrm>
            <a:off x="2419768" y="3077285"/>
            <a:ext cx="729246" cy="288000"/>
          </a:xfrm>
          <a:prstGeom prst="rect">
            <a:avLst/>
          </a:prstGeom>
          <a:solidFill>
            <a:schemeClr val="bg1"/>
          </a:solidFill>
          <a:ln w="3175">
            <a:solidFill>
              <a:schemeClr val="accent2"/>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altLang="ko-KR" sz="800" b="0" dirty="0">
                <a:solidFill>
                  <a:schemeClr val="accent2"/>
                </a:solidFill>
              </a:rPr>
              <a:t>Request Claim</a:t>
            </a:r>
          </a:p>
        </p:txBody>
      </p:sp>
      <p:grpSp>
        <p:nvGrpSpPr>
          <p:cNvPr id="40" name="Group 39"/>
          <p:cNvGrpSpPr/>
          <p:nvPr/>
        </p:nvGrpSpPr>
        <p:grpSpPr>
          <a:xfrm>
            <a:off x="777000" y="2627351"/>
            <a:ext cx="4177425" cy="239840"/>
            <a:chOff x="4952999" y="2271690"/>
            <a:chExt cx="4177425" cy="239840"/>
          </a:xfrm>
        </p:grpSpPr>
        <p:sp>
          <p:nvSpPr>
            <p:cNvPr id="74" name="Rounded Rectangle 73"/>
            <p:cNvSpPr/>
            <p:nvPr/>
          </p:nvSpPr>
          <p:spPr bwMode="auto">
            <a:xfrm>
              <a:off x="4952999" y="2271690"/>
              <a:ext cx="4177425" cy="239840"/>
            </a:xfrm>
            <a:prstGeom prst="roundRect">
              <a:avLst>
                <a:gd name="adj" fmla="val 4987"/>
              </a:avLst>
            </a:prstGeom>
            <a:solidFill>
              <a:schemeClr val="bg1">
                <a:lumMod val="85000"/>
              </a:schemeClr>
            </a:solid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lt1"/>
                </a:solidFill>
                <a:ea typeface="+mn-ea"/>
              </a:endParaRPr>
            </a:p>
          </p:txBody>
        </p:sp>
        <p:sp>
          <p:nvSpPr>
            <p:cNvPr id="88" name="TextBox 87"/>
            <p:cNvSpPr txBox="1"/>
            <p:nvPr/>
          </p:nvSpPr>
          <p:spPr>
            <a:xfrm>
              <a:off x="5133814" y="2330055"/>
              <a:ext cx="1799369" cy="123111"/>
            </a:xfrm>
            <a:prstGeom prst="rect">
              <a:avLst/>
            </a:prstGeom>
            <a:noFill/>
          </p:spPr>
          <p:txBody>
            <a:bodyPr wrap="square" lIns="0" tIns="0" rIns="0" bIns="0" rtlCol="0">
              <a:spAutoFit/>
            </a:bodyPr>
            <a:lstStyle/>
            <a:p>
              <a:r>
                <a:rPr lang="en-US" sz="800" b="1" dirty="0" smtClean="0">
                  <a:solidFill>
                    <a:schemeClr val="accent2">
                      <a:lumMod val="50000"/>
                    </a:schemeClr>
                  </a:solidFill>
                  <a:latin typeface="+mn-lt"/>
                  <a:cs typeface="Arial" pitchFamily="34" charset="0"/>
                </a:rPr>
                <a:t>Service Gateway </a:t>
              </a:r>
              <a:r>
                <a:rPr lang="en-US" sz="800" b="0" i="1" dirty="0" smtClean="0">
                  <a:solidFill>
                    <a:schemeClr val="accent2">
                      <a:lumMod val="50000"/>
                    </a:schemeClr>
                  </a:solidFill>
                  <a:latin typeface="+mn-lt"/>
                  <a:cs typeface="Arial" pitchFamily="34" charset="0"/>
                </a:rPr>
                <a:t>CA Layer 7</a:t>
              </a:r>
            </a:p>
          </p:txBody>
        </p:sp>
        <p:pic>
          <p:nvPicPr>
            <p:cNvPr id="89" name="Picture 88"/>
            <p:cNvPicPr>
              <a:picLocks noChangeAspect="1"/>
            </p:cNvPicPr>
            <p:nvPr/>
          </p:nvPicPr>
          <p:blipFill>
            <a:blip r:embed="rId3" cstate="screen">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a:off x="5000463" y="2330484"/>
              <a:ext cx="122252" cy="122252"/>
            </a:xfrm>
            <a:prstGeom prst="rect">
              <a:avLst/>
            </a:prstGeom>
          </p:spPr>
        </p:pic>
      </p:grpSp>
      <p:grpSp>
        <p:nvGrpSpPr>
          <p:cNvPr id="51" name="Group 50"/>
          <p:cNvGrpSpPr/>
          <p:nvPr/>
        </p:nvGrpSpPr>
        <p:grpSpPr>
          <a:xfrm>
            <a:off x="777000" y="1635278"/>
            <a:ext cx="4177425" cy="490795"/>
            <a:chOff x="777000" y="1374021"/>
            <a:chExt cx="4177425" cy="490795"/>
          </a:xfrm>
        </p:grpSpPr>
        <p:sp>
          <p:nvSpPr>
            <p:cNvPr id="79" name="Rounded Rectangle 78"/>
            <p:cNvSpPr/>
            <p:nvPr/>
          </p:nvSpPr>
          <p:spPr bwMode="auto">
            <a:xfrm>
              <a:off x="777000" y="1374021"/>
              <a:ext cx="4177425" cy="490795"/>
            </a:xfrm>
            <a:prstGeom prst="roundRect">
              <a:avLst>
                <a:gd name="adj" fmla="val 2828"/>
              </a:avLst>
            </a:prstGeom>
            <a:pattFill prst="ltUpDiag">
              <a:fgClr>
                <a:schemeClr val="bg1">
                  <a:lumMod val="85000"/>
                </a:schemeClr>
              </a:fgClr>
              <a:bgClr>
                <a:schemeClr val="bg1"/>
              </a:bgClr>
            </a:pattFill>
            <a:ln w="9525" cap="flat" cmpd="sng" algn="ctr">
              <a:solidFill>
                <a:schemeClr val="bg1">
                  <a:lumMod val="50000"/>
                </a:schemeClr>
              </a:solidFill>
              <a:prstDash val="sysDash"/>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fontAlgn="auto">
                <a:spcBef>
                  <a:spcPts val="0"/>
                </a:spcBef>
                <a:spcAft>
                  <a:spcPts val="0"/>
                </a:spcAft>
                <a:defRPr/>
              </a:pPr>
              <a:endParaRPr lang="en-US" sz="600" b="0" kern="0" smtClean="0">
                <a:pattFill prst="ltUpDiag">
                  <a:fgClr>
                    <a:srgbClr val="4B91CD">
                      <a:lumMod val="20000"/>
                      <a:lumOff val="80000"/>
                    </a:srgbClr>
                  </a:fgClr>
                  <a:bgClr>
                    <a:schemeClr val="bg1"/>
                  </a:bgClr>
                </a:pattFill>
                <a:latin typeface="+mn-lt"/>
                <a:ea typeface="ＭＳ Ｐゴシック" pitchFamily="-64" charset="-128"/>
                <a:cs typeface="Arial" panose="020B0604020202020204" pitchFamily="34" charset="0"/>
              </a:endParaRPr>
            </a:p>
          </p:txBody>
        </p:sp>
        <p:grpSp>
          <p:nvGrpSpPr>
            <p:cNvPr id="22" name="Group 21"/>
            <p:cNvGrpSpPr/>
            <p:nvPr/>
          </p:nvGrpSpPr>
          <p:grpSpPr>
            <a:xfrm>
              <a:off x="824464" y="1430005"/>
              <a:ext cx="799899" cy="378826"/>
              <a:chOff x="5000463" y="1522832"/>
              <a:chExt cx="799899" cy="378826"/>
            </a:xfrm>
          </p:grpSpPr>
          <p:sp>
            <p:nvSpPr>
              <p:cNvPr id="83" name="TextBox 82"/>
              <p:cNvSpPr txBox="1"/>
              <p:nvPr/>
            </p:nvSpPr>
            <p:spPr>
              <a:xfrm>
                <a:off x="5000463" y="1655437"/>
                <a:ext cx="799899" cy="246221"/>
              </a:xfrm>
              <a:prstGeom prst="rect">
                <a:avLst/>
              </a:prstGeom>
              <a:noFill/>
            </p:spPr>
            <p:txBody>
              <a:bodyPr wrap="none" lIns="0" tIns="0" rIns="0" bIns="0" rtlCol="0">
                <a:spAutoFit/>
              </a:bodyPr>
              <a:lstStyle/>
              <a:p>
                <a:r>
                  <a:rPr lang="en-US" sz="800" b="1" dirty="0" smtClean="0">
                    <a:solidFill>
                      <a:schemeClr val="accent2">
                        <a:lumMod val="50000"/>
                      </a:schemeClr>
                    </a:solidFill>
                    <a:latin typeface="+mn-lt"/>
                    <a:cs typeface="Arial" pitchFamily="34" charset="0"/>
                  </a:rPr>
                  <a:t>Customer Portal</a:t>
                </a:r>
                <a:br>
                  <a:rPr lang="en-US" sz="800" b="1" dirty="0" smtClean="0">
                    <a:solidFill>
                      <a:schemeClr val="accent2">
                        <a:lumMod val="50000"/>
                      </a:schemeClr>
                    </a:solidFill>
                    <a:latin typeface="+mn-lt"/>
                    <a:cs typeface="Arial" pitchFamily="34" charset="0"/>
                  </a:rPr>
                </a:br>
                <a:r>
                  <a:rPr lang="en-US" sz="800" b="1" dirty="0" smtClean="0">
                    <a:solidFill>
                      <a:schemeClr val="accent2">
                        <a:lumMod val="50000"/>
                      </a:schemeClr>
                    </a:solidFill>
                    <a:latin typeface="+mn-lt"/>
                    <a:cs typeface="Arial" pitchFamily="34" charset="0"/>
                  </a:rPr>
                  <a:t>/ Mobile App</a:t>
                </a:r>
              </a:p>
            </p:txBody>
          </p:sp>
          <p:sp>
            <p:nvSpPr>
              <p:cNvPr id="85" name="Cloud 84"/>
              <p:cNvSpPr/>
              <p:nvPr/>
            </p:nvSpPr>
            <p:spPr>
              <a:xfrm>
                <a:off x="5000980" y="1522832"/>
                <a:ext cx="170926" cy="132605"/>
              </a:xfrm>
              <a:prstGeom prst="cloud">
                <a:avLst/>
              </a:prstGeom>
              <a:solidFill>
                <a:srgbClr val="00456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sp>
          <p:nvSpPr>
            <p:cNvPr id="90" name="Rectangle 89"/>
            <p:cNvSpPr/>
            <p:nvPr/>
          </p:nvSpPr>
          <p:spPr>
            <a:xfrm>
              <a:off x="2419768" y="1488501"/>
              <a:ext cx="729246" cy="261835"/>
            </a:xfrm>
            <a:prstGeom prst="rect">
              <a:avLst/>
            </a:prstGeom>
            <a:solidFill>
              <a:schemeClr val="bg1"/>
            </a:solidFill>
            <a:ln w="3175">
              <a:solidFill>
                <a:schemeClr val="accent2"/>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800" b="0" dirty="0" smtClean="0">
                  <a:solidFill>
                    <a:schemeClr val="accent2"/>
                  </a:solidFill>
                </a:rPr>
                <a:t>Request Claim</a:t>
              </a:r>
              <a:endParaRPr lang="en-US" sz="800" b="0" dirty="0">
                <a:solidFill>
                  <a:schemeClr val="accent2"/>
                </a:solidFill>
              </a:endParaRPr>
            </a:p>
          </p:txBody>
        </p:sp>
      </p:grpSp>
      <p:cxnSp>
        <p:nvCxnSpPr>
          <p:cNvPr id="99" name="Elbow Connector 98"/>
          <p:cNvCxnSpPr>
            <a:stCxn id="90" idx="3"/>
            <a:endCxn id="72" idx="0"/>
          </p:cNvCxnSpPr>
          <p:nvPr/>
        </p:nvCxnSpPr>
        <p:spPr>
          <a:xfrm>
            <a:off x="3149014" y="1880676"/>
            <a:ext cx="1133988" cy="1196609"/>
          </a:xfrm>
          <a:prstGeom prst="bentConnector2">
            <a:avLst/>
          </a:prstGeom>
          <a:ln w="9525">
            <a:solidFill>
              <a:schemeClr val="tx1"/>
            </a:solidFill>
            <a:prstDash val="dash"/>
            <a:tailEnd type="triangle"/>
          </a:ln>
          <a:effectLst>
            <a:outerShdw blurRad="50800" dist="38100" dir="2700000" algn="tl"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cxnSp>
        <p:nvCxnSpPr>
          <p:cNvPr id="107" name="Straight Connector 106"/>
          <p:cNvCxnSpPr>
            <a:stCxn id="90" idx="2"/>
            <a:endCxn id="66" idx="0"/>
          </p:cNvCxnSpPr>
          <p:nvPr/>
        </p:nvCxnSpPr>
        <p:spPr>
          <a:xfrm>
            <a:off x="2784391" y="2011593"/>
            <a:ext cx="0" cy="1065692"/>
          </a:xfrm>
          <a:prstGeom prst="line">
            <a:avLst/>
          </a:prstGeom>
          <a:ln w="9525">
            <a:solidFill>
              <a:schemeClr val="tx1"/>
            </a:solidFill>
            <a:prstDash val="dash"/>
            <a:tailEnd type="triangle"/>
          </a:ln>
          <a:effectLst>
            <a:outerShdw blurRad="50800" dist="38100" dir="2700000" algn="tl"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cxnSp>
        <p:nvCxnSpPr>
          <p:cNvPr id="118" name="Elbow Connector 117"/>
          <p:cNvCxnSpPr>
            <a:stCxn id="142" idx="1"/>
            <a:endCxn id="90" idx="0"/>
          </p:cNvCxnSpPr>
          <p:nvPr/>
        </p:nvCxnSpPr>
        <p:spPr>
          <a:xfrm rot="10800000" flipV="1">
            <a:off x="2784391" y="1388318"/>
            <a:ext cx="287742" cy="361440"/>
          </a:xfrm>
          <a:prstGeom prst="bentConnector2">
            <a:avLst/>
          </a:prstGeom>
          <a:ln w="9525">
            <a:solidFill>
              <a:schemeClr val="accent4"/>
            </a:solidFill>
            <a:prstDash val="dash"/>
            <a:tailEnd type="triangle"/>
          </a:ln>
          <a:effectLst>
            <a:outerShdw blurRad="50800" dist="38100" dir="2700000" algn="tl"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sp>
        <p:nvSpPr>
          <p:cNvPr id="119" name="Cloud 118"/>
          <p:cNvSpPr/>
          <p:nvPr/>
        </p:nvSpPr>
        <p:spPr>
          <a:xfrm>
            <a:off x="2220231" y="2238959"/>
            <a:ext cx="1084784" cy="275506"/>
          </a:xfrm>
          <a:prstGeom prst="cloud">
            <a:avLst/>
          </a:prstGeom>
          <a:solidFill>
            <a:schemeClr val="bg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20" name="Cloud 119"/>
          <p:cNvSpPr/>
          <p:nvPr/>
        </p:nvSpPr>
        <p:spPr>
          <a:xfrm>
            <a:off x="3748014" y="2238959"/>
            <a:ext cx="1084784" cy="275506"/>
          </a:xfrm>
          <a:prstGeom prst="cloud">
            <a:avLst/>
          </a:prstGeom>
          <a:solidFill>
            <a:schemeClr val="bg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nvGrpSpPr>
          <p:cNvPr id="140" name="Group 139"/>
          <p:cNvGrpSpPr/>
          <p:nvPr/>
        </p:nvGrpSpPr>
        <p:grpSpPr>
          <a:xfrm>
            <a:off x="3072133" y="1264415"/>
            <a:ext cx="737816" cy="247806"/>
            <a:chOff x="5420037" y="2315812"/>
            <a:chExt cx="737816" cy="247806"/>
          </a:xfrm>
        </p:grpSpPr>
        <p:sp>
          <p:nvSpPr>
            <p:cNvPr id="141" name="TextBox 140"/>
            <p:cNvSpPr txBox="1"/>
            <p:nvPr/>
          </p:nvSpPr>
          <p:spPr>
            <a:xfrm>
              <a:off x="5657716" y="2370466"/>
              <a:ext cx="500137" cy="138499"/>
            </a:xfrm>
            <a:prstGeom prst="rect">
              <a:avLst/>
            </a:prstGeom>
            <a:noFill/>
          </p:spPr>
          <p:txBody>
            <a:bodyPr wrap="none" lIns="0" tIns="0" rIns="0" bIns="0" rtlCol="0" anchor="ctr">
              <a:spAutoFit/>
            </a:bodyPr>
            <a:lstStyle/>
            <a:p>
              <a:r>
                <a:rPr lang="en-US" altLang="ko-KR" b="0" dirty="0">
                  <a:solidFill>
                    <a:schemeClr val="accent1"/>
                  </a:solidFill>
                  <a:latin typeface="+mn-lt"/>
                  <a:cs typeface="Arial" pitchFamily="34" charset="0"/>
                </a:rPr>
                <a:t>Customer</a:t>
              </a:r>
            </a:p>
          </p:txBody>
        </p:sp>
        <p:pic>
          <p:nvPicPr>
            <p:cNvPr id="142" name="Picture 141"/>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5420037" y="2315812"/>
              <a:ext cx="220702" cy="247806"/>
            </a:xfrm>
            <a:prstGeom prst="rect">
              <a:avLst/>
            </a:prstGeom>
          </p:spPr>
        </p:pic>
      </p:grpSp>
      <p:cxnSp>
        <p:nvCxnSpPr>
          <p:cNvPr id="75" name="Straight Connector 74"/>
          <p:cNvCxnSpPr>
            <a:stCxn id="72" idx="2"/>
            <a:endCxn id="55" idx="0"/>
          </p:cNvCxnSpPr>
          <p:nvPr/>
        </p:nvCxnSpPr>
        <p:spPr>
          <a:xfrm rot="16200000" flipH="1">
            <a:off x="5176621" y="2471665"/>
            <a:ext cx="2388761" cy="4175999"/>
          </a:xfrm>
          <a:prstGeom prst="bentConnector3">
            <a:avLst>
              <a:gd name="adj1" fmla="val 5037"/>
            </a:avLst>
          </a:prstGeom>
          <a:ln w="9525">
            <a:solidFill>
              <a:schemeClr val="tx1"/>
            </a:solidFill>
            <a:prstDash val="dash"/>
            <a:tailEnd type="triangle"/>
          </a:ln>
          <a:effectLst>
            <a:outerShdw blurRad="50800" dist="38100" dir="2700000" algn="tl"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cxnSp>
        <p:nvCxnSpPr>
          <p:cNvPr id="112" name="Straight Connector 111"/>
          <p:cNvCxnSpPr>
            <a:stCxn id="14" idx="2"/>
            <a:endCxn id="106" idx="0"/>
          </p:cNvCxnSpPr>
          <p:nvPr/>
        </p:nvCxnSpPr>
        <p:spPr>
          <a:xfrm>
            <a:off x="4327616" y="4530637"/>
            <a:ext cx="0" cy="386012"/>
          </a:xfrm>
          <a:prstGeom prst="line">
            <a:avLst/>
          </a:prstGeom>
          <a:ln w="9525">
            <a:solidFill>
              <a:schemeClr val="tx1"/>
            </a:solidFill>
            <a:prstDash val="dash"/>
            <a:tailEnd type="triangle"/>
          </a:ln>
          <a:effectLst>
            <a:outerShdw blurRad="50800" dist="38100" dir="2700000" algn="tl"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cxnSp>
        <p:nvCxnSpPr>
          <p:cNvPr id="109" name="Straight Connector 108"/>
          <p:cNvCxnSpPr>
            <a:stCxn id="106" idx="2"/>
            <a:endCxn id="108" idx="0"/>
          </p:cNvCxnSpPr>
          <p:nvPr/>
        </p:nvCxnSpPr>
        <p:spPr>
          <a:xfrm>
            <a:off x="4327616" y="5204649"/>
            <a:ext cx="0" cy="548424"/>
          </a:xfrm>
          <a:prstGeom prst="line">
            <a:avLst/>
          </a:prstGeom>
          <a:ln w="9525">
            <a:solidFill>
              <a:schemeClr val="tx1"/>
            </a:solidFill>
            <a:prstDash val="dash"/>
            <a:tailEnd type="triangle"/>
          </a:ln>
          <a:effectLst>
            <a:outerShdw blurRad="50800" dist="38100" dir="2700000" algn="tl"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sp>
        <p:nvSpPr>
          <p:cNvPr id="146" name="Rectangle 145"/>
          <p:cNvSpPr/>
          <p:nvPr/>
        </p:nvSpPr>
        <p:spPr>
          <a:xfrm>
            <a:off x="5191328" y="1268413"/>
            <a:ext cx="3939097" cy="861774"/>
          </a:xfrm>
          <a:prstGeom prst="rect">
            <a:avLst/>
          </a:prstGeom>
          <a:solidFill>
            <a:schemeClr val="bg1"/>
          </a:solid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t" anchorCtr="0">
            <a:spAutoFit/>
          </a:bodyPr>
          <a:lstStyle/>
          <a:p>
            <a:pPr marL="185738" indent="-185738">
              <a:buFont typeface="+mj-lt"/>
              <a:buAutoNum type="arabicPeriod"/>
            </a:pPr>
            <a:r>
              <a:rPr lang="en-US" altLang="ko-KR" sz="1000" b="0" i="1" dirty="0">
                <a:solidFill>
                  <a:schemeClr val="bg2">
                    <a:lumMod val="50000"/>
                  </a:schemeClr>
                </a:solidFill>
              </a:rPr>
              <a:t>Customer </a:t>
            </a:r>
            <a:r>
              <a:rPr lang="en-US" altLang="ko-KR" sz="1000" b="0" dirty="0">
                <a:solidFill>
                  <a:schemeClr val="bg2">
                    <a:lumMod val="50000"/>
                  </a:schemeClr>
                </a:solidFill>
              </a:rPr>
              <a:t>can request claim via </a:t>
            </a:r>
            <a:r>
              <a:rPr lang="en-US" altLang="ko-KR" sz="1000" dirty="0">
                <a:solidFill>
                  <a:schemeClr val="bg2">
                    <a:lumMod val="50000"/>
                  </a:schemeClr>
                </a:solidFill>
              </a:rPr>
              <a:t>Customer Portal </a:t>
            </a:r>
            <a:r>
              <a:rPr lang="en-US" altLang="ko-KR" sz="1000" b="0" dirty="0">
                <a:solidFill>
                  <a:schemeClr val="bg2">
                    <a:lumMod val="50000"/>
                  </a:schemeClr>
                </a:solidFill>
              </a:rPr>
              <a:t>or </a:t>
            </a:r>
            <a:r>
              <a:rPr lang="en-US" altLang="ko-KR" sz="1000" dirty="0">
                <a:solidFill>
                  <a:schemeClr val="bg2">
                    <a:lumMod val="50000"/>
                  </a:schemeClr>
                </a:solidFill>
              </a:rPr>
              <a:t>Health Claims Mobile </a:t>
            </a:r>
            <a:r>
              <a:rPr lang="en-US" altLang="ko-KR" sz="1000" b="0" dirty="0">
                <a:solidFill>
                  <a:schemeClr val="bg2">
                    <a:lumMod val="50000"/>
                  </a:schemeClr>
                </a:solidFill>
              </a:rPr>
              <a:t>app. </a:t>
            </a:r>
            <a:r>
              <a:rPr lang="en-US" altLang="ko-KR" sz="1000" b="0" i="1" dirty="0">
                <a:solidFill>
                  <a:schemeClr val="bg2">
                    <a:lumMod val="50000"/>
                  </a:schemeClr>
                </a:solidFill>
              </a:rPr>
              <a:t>Customer </a:t>
            </a:r>
            <a:r>
              <a:rPr lang="en-US" altLang="ko-KR" sz="1000" b="0" dirty="0">
                <a:solidFill>
                  <a:schemeClr val="bg2">
                    <a:lumMod val="50000"/>
                  </a:schemeClr>
                </a:solidFill>
              </a:rPr>
              <a:t>provides photocopy of document image.</a:t>
            </a:r>
          </a:p>
          <a:p>
            <a:pPr marL="185738" indent="-185738">
              <a:buFont typeface="+mj-lt"/>
              <a:buAutoNum type="arabicPeriod"/>
            </a:pPr>
            <a:r>
              <a:rPr lang="en-US" altLang="ko-KR" sz="1000" dirty="0">
                <a:solidFill>
                  <a:schemeClr val="bg2">
                    <a:lumMod val="50000"/>
                  </a:schemeClr>
                </a:solidFill>
              </a:rPr>
              <a:t>Request Claim API </a:t>
            </a:r>
            <a:r>
              <a:rPr lang="en-US" altLang="ko-KR" sz="1000" b="0" dirty="0">
                <a:solidFill>
                  <a:schemeClr val="bg2">
                    <a:lumMod val="50000"/>
                  </a:schemeClr>
                </a:solidFill>
              </a:rPr>
              <a:t>creates case and submit the claim registration information into </a:t>
            </a:r>
            <a:r>
              <a:rPr lang="en-US" altLang="ko-KR" sz="1000" dirty="0" smtClean="0">
                <a:solidFill>
                  <a:schemeClr val="bg2">
                    <a:lumMod val="50000"/>
                  </a:schemeClr>
                </a:solidFill>
              </a:rPr>
              <a:t>FINEOS</a:t>
            </a:r>
            <a:r>
              <a:rPr lang="en-US" altLang="ko-KR" sz="1000" b="0" dirty="0" smtClean="0">
                <a:solidFill>
                  <a:schemeClr val="bg2">
                    <a:lumMod val="50000"/>
                  </a:schemeClr>
                </a:solidFill>
              </a:rPr>
              <a:t>.</a:t>
            </a:r>
            <a:endParaRPr lang="en-US" altLang="ko-KR" sz="1000" b="0" dirty="0">
              <a:solidFill>
                <a:schemeClr val="bg2">
                  <a:lumMod val="50000"/>
                </a:schemeClr>
              </a:solidFill>
            </a:endParaRPr>
          </a:p>
        </p:txBody>
      </p:sp>
    </p:spTree>
    <p:extLst>
      <p:ext uri="{BB962C8B-B14F-4D97-AF65-F5344CB8AC3E}">
        <p14:creationId xmlns:p14="http://schemas.microsoft.com/office/powerpoint/2010/main" val="653581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smtClean="0"/>
              <a:t>Integration </a:t>
            </a:r>
            <a:r>
              <a:rPr lang="en-US" altLang="ko-KR" dirty="0"/>
              <a:t>Vertical</a:t>
            </a:r>
            <a:endParaRPr lang="ko-KR" altLang="en-US" dirty="0"/>
          </a:p>
        </p:txBody>
      </p:sp>
      <p:sp>
        <p:nvSpPr>
          <p:cNvPr id="5" name="Text Placeholder 4"/>
          <p:cNvSpPr>
            <a:spLocks noGrp="1"/>
          </p:cNvSpPr>
          <p:nvPr>
            <p:ph type="body" sz="quarter" idx="13"/>
          </p:nvPr>
        </p:nvSpPr>
        <p:spPr>
          <a:solidFill>
            <a:schemeClr val="bg1">
              <a:lumMod val="95000"/>
            </a:schemeClr>
          </a:solidFill>
          <a:ln>
            <a:noFill/>
          </a:ln>
          <a:effectLst>
            <a:outerShdw blurRad="50800" dist="38100" dir="2700000" algn="tl" rotWithShape="0">
              <a:prstClr val="black">
                <a:alpha val="40000"/>
              </a:prstClr>
            </a:outerShdw>
          </a:effectLst>
        </p:spPr>
        <p:txBody>
          <a:bodyPr vert="horz" lIns="72000" tIns="46800" rIns="72000" bIns="46800" rtlCol="0" anchor="t">
            <a:spAutoFit/>
          </a:bodyPr>
          <a:lstStyle/>
          <a:p>
            <a:pPr marL="0" indent="0">
              <a:buNone/>
            </a:pPr>
            <a:r>
              <a:rPr lang="en-US" altLang="ko-KR" dirty="0"/>
              <a:t>Scenario </a:t>
            </a:r>
            <a:r>
              <a:rPr lang="en-US" altLang="ko-KR" dirty="0" smtClean="0"/>
              <a:t>4: </a:t>
            </a:r>
            <a:r>
              <a:rPr lang="en-US" altLang="ko-KR" dirty="0"/>
              <a:t>Record Customer (Group Policy Customers)</a:t>
            </a:r>
          </a:p>
        </p:txBody>
      </p:sp>
      <p:sp>
        <p:nvSpPr>
          <p:cNvPr id="3" name="Slide Number Placeholder 2"/>
          <p:cNvSpPr>
            <a:spLocks noGrp="1"/>
          </p:cNvSpPr>
          <p:nvPr>
            <p:ph type="sldNum" sz="quarter" idx="4"/>
          </p:nvPr>
        </p:nvSpPr>
        <p:spPr/>
        <p:txBody>
          <a:bodyPr/>
          <a:lstStyle/>
          <a:p>
            <a:fld id="{3801209A-EBCB-4229-9A21-B7869465F47A}" type="slidenum">
              <a:rPr lang="en-US" altLang="ko-KR" smtClean="0">
                <a:latin typeface="+mj-lt"/>
              </a:rPr>
              <a:pPr/>
              <a:t>75</a:t>
            </a:fld>
            <a:r>
              <a:rPr lang="en-US" altLang="ko-KR" smtClean="0">
                <a:latin typeface="+mj-lt"/>
              </a:rPr>
              <a:t> </a:t>
            </a:r>
            <a:endParaRPr lang="ko-KR" altLang="en-US" dirty="0">
              <a:latin typeface="+mj-lt"/>
            </a:endParaRPr>
          </a:p>
        </p:txBody>
      </p:sp>
      <p:sp>
        <p:nvSpPr>
          <p:cNvPr id="7" name="Rounded Rectangle 6"/>
          <p:cNvSpPr/>
          <p:nvPr/>
        </p:nvSpPr>
        <p:spPr bwMode="auto">
          <a:xfrm>
            <a:off x="777000" y="3575379"/>
            <a:ext cx="8353425" cy="1131574"/>
          </a:xfrm>
          <a:prstGeom prst="roundRect">
            <a:avLst>
              <a:gd name="adj" fmla="val 701"/>
            </a:avLst>
          </a:prstGeom>
          <a:solidFill>
            <a:srgbClr val="91C8EB">
              <a:lumMod val="20000"/>
              <a:lumOff val="80000"/>
            </a:srgbClr>
          </a:solidFill>
          <a:ln w="38100" cap="flat" cmpd="sng" algn="ctr">
            <a:solidFill>
              <a:srgbClr val="7030A0"/>
            </a:solidFill>
            <a:prstDash val="solid"/>
            <a:round/>
            <a:headEnd type="none" w="med" len="med"/>
            <a:tailEnd type="none" w="med" len="med"/>
          </a:ln>
          <a:effectLst/>
        </p:spPr>
        <p:txBody>
          <a:bodyPr vert="horz" wrap="none" lIns="45720" tIns="45720" rIns="45720" bIns="45720" numCol="1" rtlCol="0" anchor="t" anchorCtr="0" compatLnSpc="1">
            <a:prstTxWarp prst="textNoShape">
              <a:avLst/>
            </a:prstTxWarp>
          </a:bodyPr>
          <a:lstStyle/>
          <a:p>
            <a:pPr defTabSz="912813" fontAlgn="auto">
              <a:spcBef>
                <a:spcPts val="0"/>
              </a:spcBef>
              <a:spcAft>
                <a:spcPts val="0"/>
              </a:spcAft>
            </a:pPr>
            <a:endParaRPr lang="en-US" sz="800" kern="0" dirty="0">
              <a:solidFill>
                <a:schemeClr val="tx1"/>
              </a:solidFill>
              <a:latin typeface="+mn-lt"/>
              <a:ea typeface="MS PGothic" pitchFamily="34" charset="-128"/>
              <a:cs typeface="Arial" panose="020B0604020202020204" pitchFamily="34" charset="0"/>
            </a:endParaRPr>
          </a:p>
        </p:txBody>
      </p:sp>
      <p:grpSp>
        <p:nvGrpSpPr>
          <p:cNvPr id="8" name="Group 7"/>
          <p:cNvGrpSpPr/>
          <p:nvPr/>
        </p:nvGrpSpPr>
        <p:grpSpPr>
          <a:xfrm>
            <a:off x="865816" y="3656273"/>
            <a:ext cx="1573544" cy="246221"/>
            <a:chOff x="865816" y="2838460"/>
            <a:chExt cx="1573544" cy="246221"/>
          </a:xfrm>
        </p:grpSpPr>
        <p:grpSp>
          <p:nvGrpSpPr>
            <p:cNvPr id="17" name="Group 16"/>
            <p:cNvGrpSpPr/>
            <p:nvPr/>
          </p:nvGrpSpPr>
          <p:grpSpPr>
            <a:xfrm>
              <a:off x="865816" y="2838460"/>
              <a:ext cx="135750" cy="133297"/>
              <a:chOff x="4529096" y="6384951"/>
              <a:chExt cx="135750" cy="133297"/>
            </a:xfrm>
          </p:grpSpPr>
          <p:sp>
            <p:nvSpPr>
              <p:cNvPr id="19" name="Rectangle 18"/>
              <p:cNvSpPr/>
              <p:nvPr/>
            </p:nvSpPr>
            <p:spPr>
              <a:xfrm rot="16200000">
                <a:off x="4530323" y="6455709"/>
                <a:ext cx="61312" cy="63765"/>
              </a:xfrm>
              <a:prstGeom prst="rect">
                <a:avLst/>
              </a:prstGeom>
              <a:solidFill>
                <a:srgbClr val="00456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kern="500" dirty="0"/>
              </a:p>
            </p:txBody>
          </p:sp>
          <p:sp>
            <p:nvSpPr>
              <p:cNvPr id="20" name="Rectangle 19"/>
              <p:cNvSpPr/>
              <p:nvPr/>
            </p:nvSpPr>
            <p:spPr>
              <a:xfrm rot="16200000">
                <a:off x="4602296" y="6455697"/>
                <a:ext cx="61312" cy="63765"/>
              </a:xfrm>
              <a:prstGeom prst="rect">
                <a:avLst/>
              </a:prstGeom>
              <a:solidFill>
                <a:srgbClr val="00456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kern="500" dirty="0"/>
              </a:p>
            </p:txBody>
          </p:sp>
          <p:sp>
            <p:nvSpPr>
              <p:cNvPr id="21" name="Rectangle 20"/>
              <p:cNvSpPr/>
              <p:nvPr/>
            </p:nvSpPr>
            <p:spPr>
              <a:xfrm rot="16200000">
                <a:off x="4602308" y="6383724"/>
                <a:ext cx="61312" cy="63765"/>
              </a:xfrm>
              <a:prstGeom prst="rect">
                <a:avLst/>
              </a:prstGeom>
              <a:solidFill>
                <a:srgbClr val="00456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kern="500" dirty="0"/>
              </a:p>
            </p:txBody>
          </p:sp>
        </p:grpSp>
        <p:sp>
          <p:nvSpPr>
            <p:cNvPr id="18" name="TextBox 17"/>
            <p:cNvSpPr txBox="1"/>
            <p:nvPr/>
          </p:nvSpPr>
          <p:spPr>
            <a:xfrm>
              <a:off x="1051159" y="2838460"/>
              <a:ext cx="1388201" cy="246221"/>
            </a:xfrm>
            <a:prstGeom prst="rect">
              <a:avLst/>
            </a:prstGeom>
            <a:noFill/>
          </p:spPr>
          <p:txBody>
            <a:bodyPr wrap="none" lIns="0" tIns="0" rIns="0" bIns="0" rtlCol="0">
              <a:spAutoFit/>
            </a:bodyPr>
            <a:lstStyle/>
            <a:p>
              <a:r>
                <a:rPr lang="en-US" sz="800" b="1" dirty="0" smtClean="0">
                  <a:solidFill>
                    <a:schemeClr val="accent2">
                      <a:lumMod val="50000"/>
                    </a:schemeClr>
                  </a:solidFill>
                  <a:latin typeface="+mn-lt"/>
                  <a:cs typeface="Arial" pitchFamily="34" charset="0"/>
                </a:rPr>
                <a:t>Health Claims </a:t>
              </a:r>
              <a:r>
                <a:rPr lang="en-US" sz="800" dirty="0" smtClean="0">
                  <a:solidFill>
                    <a:schemeClr val="accent2">
                      <a:lumMod val="50000"/>
                    </a:schemeClr>
                  </a:solidFill>
                  <a:latin typeface="+mn-lt"/>
                  <a:cs typeface="Arial" pitchFamily="34" charset="0"/>
                </a:rPr>
                <a:t>Management</a:t>
              </a:r>
              <a:endParaRPr lang="en-US" sz="800" b="1" dirty="0" smtClean="0">
                <a:solidFill>
                  <a:schemeClr val="accent2">
                    <a:lumMod val="50000"/>
                  </a:schemeClr>
                </a:solidFill>
                <a:latin typeface="+mn-lt"/>
                <a:cs typeface="Arial" pitchFamily="34" charset="0"/>
              </a:endParaRPr>
            </a:p>
            <a:p>
              <a:r>
                <a:rPr lang="en-US" sz="800" b="0" i="1" dirty="0" smtClean="0">
                  <a:solidFill>
                    <a:schemeClr val="accent2">
                      <a:lumMod val="50000"/>
                    </a:schemeClr>
                  </a:solidFill>
                  <a:latin typeface="+mn-lt"/>
                  <a:cs typeface="Arial" pitchFamily="34" charset="0"/>
                </a:rPr>
                <a:t>FINEOS</a:t>
              </a:r>
            </a:p>
          </p:txBody>
        </p:sp>
      </p:grpSp>
      <p:sp>
        <p:nvSpPr>
          <p:cNvPr id="24" name="Rounded Rectangle 23"/>
          <p:cNvSpPr/>
          <p:nvPr/>
        </p:nvSpPr>
        <p:spPr bwMode="auto">
          <a:xfrm>
            <a:off x="777000" y="5414343"/>
            <a:ext cx="8352713" cy="965461"/>
          </a:xfrm>
          <a:prstGeom prst="roundRect">
            <a:avLst>
              <a:gd name="adj" fmla="val 4987"/>
            </a:avLst>
          </a:prstGeom>
          <a:solidFill>
            <a:srgbClr val="91C8EB">
              <a:lumMod val="20000"/>
              <a:lumOff val="80000"/>
            </a:srgbClr>
          </a:solidFill>
          <a:ln w="9525" cap="flat" cmpd="sng" algn="ctr">
            <a:solidFill>
              <a:schemeClr val="bg1">
                <a:lumMod val="5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defTabSz="912813" fontAlgn="auto">
              <a:spcBef>
                <a:spcPts val="0"/>
              </a:spcBef>
              <a:spcAft>
                <a:spcPts val="0"/>
              </a:spcAft>
            </a:pPr>
            <a:endParaRPr lang="en-US" sz="600" b="0" i="1" kern="0" dirty="0">
              <a:solidFill>
                <a:srgbClr val="103184"/>
              </a:solidFill>
              <a:latin typeface="+mn-lt"/>
              <a:ea typeface="MS PGothic" pitchFamily="34" charset="-128"/>
              <a:cs typeface="Arial" panose="020B0604020202020204" pitchFamily="34" charset="0"/>
            </a:endParaRPr>
          </a:p>
        </p:txBody>
      </p:sp>
      <p:sp>
        <p:nvSpPr>
          <p:cNvPr id="25" name="Oval 24"/>
          <p:cNvSpPr/>
          <p:nvPr/>
        </p:nvSpPr>
        <p:spPr bwMode="auto">
          <a:xfrm>
            <a:off x="4615220" y="5512194"/>
            <a:ext cx="1414520" cy="769759"/>
          </a:xfrm>
          <a:prstGeom prst="ellipse">
            <a:avLst/>
          </a:prstGeom>
          <a:solidFill>
            <a:srgbClr val="4C5A87">
              <a:lumMod val="75000"/>
              <a:alpha val="78000"/>
            </a:srgbClr>
          </a:solidFill>
          <a:ln w="6350" cap="flat" cmpd="sng" algn="ctr">
            <a:solidFill>
              <a:srgbClr val="4C5A87">
                <a:lumMod val="75000"/>
                <a:alpha val="78000"/>
              </a:srgb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defTabSz="912813" fontAlgn="auto">
              <a:spcBef>
                <a:spcPts val="0"/>
              </a:spcBef>
              <a:spcAft>
                <a:spcPts val="0"/>
              </a:spcAft>
              <a:defRPr/>
            </a:pPr>
            <a:endParaRPr lang="en-US" sz="600" b="0" i="1" kern="0" dirty="0" smtClean="0">
              <a:solidFill>
                <a:srgbClr val="4B91CD">
                  <a:lumMod val="20000"/>
                  <a:lumOff val="80000"/>
                </a:srgbClr>
              </a:solidFill>
              <a:latin typeface="+mn-lt"/>
              <a:ea typeface="MS PGothic" pitchFamily="34" charset="-128"/>
              <a:cs typeface="Arial" panose="020B0604020202020204" pitchFamily="34" charset="0"/>
            </a:endParaRPr>
          </a:p>
        </p:txBody>
      </p:sp>
      <p:grpSp>
        <p:nvGrpSpPr>
          <p:cNvPr id="30" name="Group 29"/>
          <p:cNvGrpSpPr/>
          <p:nvPr/>
        </p:nvGrpSpPr>
        <p:grpSpPr>
          <a:xfrm>
            <a:off x="865816" y="5529083"/>
            <a:ext cx="410369" cy="416221"/>
            <a:chOff x="865816" y="5302695"/>
            <a:chExt cx="410369" cy="416221"/>
          </a:xfrm>
        </p:grpSpPr>
        <p:sp>
          <p:nvSpPr>
            <p:cNvPr id="31" name="Flowchart: Magnetic Disk 30"/>
            <p:cNvSpPr/>
            <p:nvPr/>
          </p:nvSpPr>
          <p:spPr>
            <a:xfrm>
              <a:off x="865816" y="5302695"/>
              <a:ext cx="139185" cy="133286"/>
            </a:xfrm>
            <a:prstGeom prst="flowChartMagneticDisk">
              <a:avLst/>
            </a:prstGeom>
            <a:solidFill>
              <a:schemeClr val="accent2">
                <a:lumMod val="50000"/>
              </a:schemeClr>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32" name="TextBox 31"/>
            <p:cNvSpPr txBox="1"/>
            <p:nvPr/>
          </p:nvSpPr>
          <p:spPr>
            <a:xfrm>
              <a:off x="865816" y="5472695"/>
              <a:ext cx="410369" cy="246221"/>
            </a:xfrm>
            <a:prstGeom prst="rect">
              <a:avLst/>
            </a:prstGeom>
            <a:noFill/>
          </p:spPr>
          <p:txBody>
            <a:bodyPr wrap="none" lIns="0" tIns="0" rIns="0" bIns="0" rtlCol="0">
              <a:spAutoFit/>
            </a:bodyPr>
            <a:lstStyle/>
            <a:p>
              <a:r>
                <a:rPr lang="en-US" sz="800" b="1" dirty="0" smtClean="0">
                  <a:solidFill>
                    <a:schemeClr val="accent2">
                      <a:lumMod val="50000"/>
                    </a:schemeClr>
                  </a:solidFill>
                  <a:latin typeface="+mn-lt"/>
                  <a:cs typeface="Arial" pitchFamily="34" charset="0"/>
                </a:rPr>
                <a:t>Core DB</a:t>
              </a:r>
            </a:p>
            <a:p>
              <a:r>
                <a:rPr lang="en-US" sz="800" b="0" i="1" dirty="0" smtClean="0">
                  <a:solidFill>
                    <a:schemeClr val="accent2">
                      <a:lumMod val="50000"/>
                    </a:schemeClr>
                  </a:solidFill>
                  <a:latin typeface="+mn-lt"/>
                  <a:cs typeface="Arial" pitchFamily="34" charset="0"/>
                </a:rPr>
                <a:t>Oracle</a:t>
              </a:r>
            </a:p>
          </p:txBody>
        </p:sp>
      </p:grpSp>
      <p:sp>
        <p:nvSpPr>
          <p:cNvPr id="39" name="Rounded Rectangle 38"/>
          <p:cNvSpPr/>
          <p:nvPr/>
        </p:nvSpPr>
        <p:spPr bwMode="auto">
          <a:xfrm>
            <a:off x="777000" y="4839249"/>
            <a:ext cx="8352000" cy="442800"/>
          </a:xfrm>
          <a:prstGeom prst="roundRect">
            <a:avLst>
              <a:gd name="adj" fmla="val 887"/>
            </a:avLst>
          </a:prstGeom>
          <a:solidFill>
            <a:srgbClr val="394365"/>
          </a:solidFill>
          <a:ln w="6350" cap="flat" cmpd="sng" algn="ctr">
            <a:solidFill>
              <a:schemeClr val="bg1">
                <a:lumMod val="50000"/>
              </a:schemeClr>
            </a:solidFill>
            <a:prstDash val="solid"/>
            <a:round/>
            <a:headEnd type="none" w="med" len="med"/>
            <a:tailEnd type="none" w="med" len="med"/>
          </a:ln>
          <a:effectLst/>
        </p:spPr>
        <p:txBody>
          <a:bodyPr vert="horz" wrap="none" lIns="45720" tIns="45720" rIns="45720" bIns="45720" numCol="1" rtlCol="0" anchor="t" anchorCtr="0" compatLnSpc="1">
            <a:prstTxWarp prst="textNoShape">
              <a:avLst/>
            </a:prstTxWarp>
          </a:bodyPr>
          <a:lstStyle/>
          <a:p>
            <a:pPr defTabSz="912813" fontAlgn="auto">
              <a:spcBef>
                <a:spcPts val="0"/>
              </a:spcBef>
              <a:spcAft>
                <a:spcPts val="0"/>
              </a:spcAft>
            </a:pPr>
            <a:endParaRPr lang="en-US" sz="500" b="0" i="1" kern="0" dirty="0">
              <a:solidFill>
                <a:srgbClr val="4B91CD">
                  <a:lumMod val="20000"/>
                  <a:lumOff val="80000"/>
                </a:srgbClr>
              </a:solidFill>
              <a:latin typeface="+mn-lt"/>
              <a:ea typeface="MS PGothic" pitchFamily="34" charset="-128"/>
              <a:cs typeface="Arial" panose="020B0604020202020204" pitchFamily="34" charset="0"/>
            </a:endParaRPr>
          </a:p>
        </p:txBody>
      </p:sp>
      <p:sp>
        <p:nvSpPr>
          <p:cNvPr id="40" name="Rectangle 39"/>
          <p:cNvSpPr/>
          <p:nvPr/>
        </p:nvSpPr>
        <p:spPr>
          <a:xfrm>
            <a:off x="2611271" y="4916649"/>
            <a:ext cx="729246" cy="288000"/>
          </a:xfrm>
          <a:prstGeom prst="rect">
            <a:avLst/>
          </a:prstGeom>
          <a:solidFill>
            <a:schemeClr val="bg1"/>
          </a:solidFill>
          <a:ln w="3175">
            <a:solidFill>
              <a:schemeClr val="accent2"/>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800" b="0" dirty="0" smtClean="0">
                <a:solidFill>
                  <a:schemeClr val="accent2"/>
                </a:solidFill>
              </a:rPr>
              <a:t>Record Claim</a:t>
            </a:r>
            <a:endParaRPr lang="en-US" sz="800" b="0" dirty="0">
              <a:solidFill>
                <a:schemeClr val="accent2"/>
              </a:solidFill>
            </a:endParaRPr>
          </a:p>
        </p:txBody>
      </p:sp>
      <p:grpSp>
        <p:nvGrpSpPr>
          <p:cNvPr id="41" name="Group 40"/>
          <p:cNvGrpSpPr/>
          <p:nvPr/>
        </p:nvGrpSpPr>
        <p:grpSpPr>
          <a:xfrm>
            <a:off x="865816" y="4934393"/>
            <a:ext cx="1369042" cy="252512"/>
            <a:chOff x="1424226" y="2179720"/>
            <a:chExt cx="1369042" cy="252512"/>
          </a:xfrm>
        </p:grpSpPr>
        <p:sp>
          <p:nvSpPr>
            <p:cNvPr id="42" name="TextBox 41"/>
            <p:cNvSpPr txBox="1"/>
            <p:nvPr/>
          </p:nvSpPr>
          <p:spPr>
            <a:xfrm>
              <a:off x="1594222" y="2186011"/>
              <a:ext cx="1199046" cy="246221"/>
            </a:xfrm>
            <a:prstGeom prst="rect">
              <a:avLst/>
            </a:prstGeom>
            <a:noFill/>
          </p:spPr>
          <p:txBody>
            <a:bodyPr wrap="none" lIns="0" tIns="0" rIns="0" bIns="0" rtlCol="0">
              <a:spAutoFit/>
            </a:bodyPr>
            <a:lstStyle/>
            <a:p>
              <a:r>
                <a:rPr lang="en-US" sz="800" b="1" dirty="0" smtClean="0">
                  <a:solidFill>
                    <a:schemeClr val="bg1"/>
                  </a:solidFill>
                  <a:latin typeface="+mn-lt"/>
                  <a:cs typeface="Arial" pitchFamily="34" charset="0"/>
                </a:rPr>
                <a:t>EIP </a:t>
              </a:r>
            </a:p>
            <a:p>
              <a:r>
                <a:rPr lang="en-US" sz="800" b="0" i="1" dirty="0" smtClean="0">
                  <a:solidFill>
                    <a:schemeClr val="bg1"/>
                  </a:solidFill>
                  <a:latin typeface="+mn-lt"/>
                  <a:cs typeface="Arial" pitchFamily="34" charset="0"/>
                </a:rPr>
                <a:t>Software AG webMethods</a:t>
              </a:r>
            </a:p>
          </p:txBody>
        </p:sp>
        <p:pic>
          <p:nvPicPr>
            <p:cNvPr id="43" name="Picture 42"/>
            <p:cNvPicPr>
              <a:picLocks noChangeAspect="1"/>
            </p:cNvPicPr>
            <p:nvPr/>
          </p:nvPicPr>
          <p:blipFill>
            <a:blip r:embed="rId2" cstate="screen">
              <a:clrChange>
                <a:clrFrom>
                  <a:srgbClr val="FFFFFF"/>
                </a:clrFrom>
                <a:clrTo>
                  <a:srgbClr val="FFFFFF">
                    <a:alpha val="0"/>
                  </a:srgbClr>
                </a:clrTo>
              </a:clrChange>
              <a:lum bright="70000" contrast="-70000"/>
              <a:extLst>
                <a:ext uri="{28A0092B-C50C-407E-A947-70E740481C1C}">
                  <a14:useLocalDpi xmlns:a14="http://schemas.microsoft.com/office/drawing/2010/main"/>
                </a:ext>
              </a:extLst>
            </a:blip>
            <a:stretch>
              <a:fillRect/>
            </a:stretch>
          </p:blipFill>
          <p:spPr>
            <a:xfrm>
              <a:off x="1424226" y="2179720"/>
              <a:ext cx="135477" cy="138765"/>
            </a:xfrm>
            <a:prstGeom prst="rect">
              <a:avLst/>
            </a:prstGeom>
            <a:noFill/>
          </p:spPr>
        </p:pic>
      </p:grpSp>
      <p:sp>
        <p:nvSpPr>
          <p:cNvPr id="45" name="Rounded Rectangle 44"/>
          <p:cNvSpPr/>
          <p:nvPr/>
        </p:nvSpPr>
        <p:spPr bwMode="auto">
          <a:xfrm>
            <a:off x="778425" y="2999487"/>
            <a:ext cx="3130966" cy="443596"/>
          </a:xfrm>
          <a:prstGeom prst="roundRect">
            <a:avLst>
              <a:gd name="adj" fmla="val 887"/>
            </a:avLst>
          </a:prstGeom>
          <a:solidFill>
            <a:srgbClr val="394365"/>
          </a:solidFill>
          <a:ln w="6350" cap="flat" cmpd="sng" algn="ctr">
            <a:solidFill>
              <a:schemeClr val="bg1">
                <a:lumMod val="50000"/>
              </a:schemeClr>
            </a:solidFill>
            <a:prstDash val="solid"/>
            <a:round/>
            <a:headEnd type="none" w="med" len="med"/>
            <a:tailEnd type="none" w="med" len="med"/>
          </a:ln>
          <a:effectLst/>
        </p:spPr>
        <p:txBody>
          <a:bodyPr vert="horz" wrap="none" lIns="45720" tIns="45720" rIns="45720" bIns="45720" numCol="1" rtlCol="0" anchor="t" anchorCtr="0" compatLnSpc="1">
            <a:prstTxWarp prst="textNoShape">
              <a:avLst/>
            </a:prstTxWarp>
          </a:bodyPr>
          <a:lstStyle/>
          <a:p>
            <a:pPr defTabSz="912813" fontAlgn="auto">
              <a:spcBef>
                <a:spcPts val="0"/>
              </a:spcBef>
              <a:spcAft>
                <a:spcPts val="0"/>
              </a:spcAft>
            </a:pPr>
            <a:endParaRPr lang="en-US" sz="500" b="0" i="1" kern="0" dirty="0">
              <a:solidFill>
                <a:srgbClr val="4B91CD">
                  <a:lumMod val="20000"/>
                  <a:lumOff val="80000"/>
                </a:srgbClr>
              </a:solidFill>
              <a:latin typeface="+mn-lt"/>
              <a:ea typeface="MS PGothic" pitchFamily="34" charset="-128"/>
              <a:cs typeface="Arial" panose="020B0604020202020204" pitchFamily="34" charset="0"/>
            </a:endParaRPr>
          </a:p>
        </p:txBody>
      </p:sp>
      <p:grpSp>
        <p:nvGrpSpPr>
          <p:cNvPr id="46" name="Group 45"/>
          <p:cNvGrpSpPr/>
          <p:nvPr/>
        </p:nvGrpSpPr>
        <p:grpSpPr>
          <a:xfrm>
            <a:off x="867242" y="3095029"/>
            <a:ext cx="1369042" cy="252512"/>
            <a:chOff x="1424226" y="2179720"/>
            <a:chExt cx="1369042" cy="252512"/>
          </a:xfrm>
        </p:grpSpPr>
        <p:sp>
          <p:nvSpPr>
            <p:cNvPr id="47" name="TextBox 46"/>
            <p:cNvSpPr txBox="1"/>
            <p:nvPr/>
          </p:nvSpPr>
          <p:spPr>
            <a:xfrm>
              <a:off x="1594222" y="2186011"/>
              <a:ext cx="1199046" cy="246221"/>
            </a:xfrm>
            <a:prstGeom prst="rect">
              <a:avLst/>
            </a:prstGeom>
            <a:noFill/>
          </p:spPr>
          <p:txBody>
            <a:bodyPr wrap="none" lIns="0" tIns="0" rIns="0" bIns="0" rtlCol="0">
              <a:spAutoFit/>
            </a:bodyPr>
            <a:lstStyle/>
            <a:p>
              <a:r>
                <a:rPr lang="en-US" sz="800" b="1" dirty="0" smtClean="0">
                  <a:solidFill>
                    <a:schemeClr val="bg1"/>
                  </a:solidFill>
                  <a:latin typeface="+mn-lt"/>
                  <a:cs typeface="Arial" pitchFamily="34" charset="0"/>
                </a:rPr>
                <a:t>EIP </a:t>
              </a:r>
            </a:p>
            <a:p>
              <a:r>
                <a:rPr lang="en-US" sz="800" b="0" i="1" dirty="0" smtClean="0">
                  <a:solidFill>
                    <a:schemeClr val="bg1"/>
                  </a:solidFill>
                  <a:latin typeface="+mn-lt"/>
                  <a:cs typeface="Arial" pitchFamily="34" charset="0"/>
                </a:rPr>
                <a:t>Software AG webMethods</a:t>
              </a:r>
            </a:p>
          </p:txBody>
        </p:sp>
        <p:pic>
          <p:nvPicPr>
            <p:cNvPr id="48" name="Picture 47"/>
            <p:cNvPicPr>
              <a:picLocks noChangeAspect="1"/>
            </p:cNvPicPr>
            <p:nvPr/>
          </p:nvPicPr>
          <p:blipFill>
            <a:blip r:embed="rId2" cstate="screen">
              <a:clrChange>
                <a:clrFrom>
                  <a:srgbClr val="FFFFFF"/>
                </a:clrFrom>
                <a:clrTo>
                  <a:srgbClr val="FFFFFF">
                    <a:alpha val="0"/>
                  </a:srgbClr>
                </a:clrTo>
              </a:clrChange>
              <a:lum bright="70000" contrast="-70000"/>
              <a:extLst>
                <a:ext uri="{28A0092B-C50C-407E-A947-70E740481C1C}">
                  <a14:useLocalDpi xmlns:a14="http://schemas.microsoft.com/office/drawing/2010/main"/>
                </a:ext>
              </a:extLst>
            </a:blip>
            <a:stretch>
              <a:fillRect/>
            </a:stretch>
          </p:blipFill>
          <p:spPr>
            <a:xfrm>
              <a:off x="1424226" y="2179720"/>
              <a:ext cx="135477" cy="138765"/>
            </a:xfrm>
            <a:prstGeom prst="rect">
              <a:avLst/>
            </a:prstGeom>
            <a:noFill/>
          </p:spPr>
        </p:pic>
      </p:grpSp>
      <p:sp>
        <p:nvSpPr>
          <p:cNvPr id="50" name="Rectangle 49"/>
          <p:cNvSpPr/>
          <p:nvPr/>
        </p:nvSpPr>
        <p:spPr>
          <a:xfrm>
            <a:off x="2724568" y="3077285"/>
            <a:ext cx="729246" cy="288000"/>
          </a:xfrm>
          <a:prstGeom prst="rect">
            <a:avLst/>
          </a:prstGeom>
          <a:solidFill>
            <a:schemeClr val="bg1"/>
          </a:solidFill>
          <a:ln w="3175">
            <a:solidFill>
              <a:schemeClr val="accent2"/>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800" b="0" dirty="0" smtClean="0">
                <a:solidFill>
                  <a:schemeClr val="accent2"/>
                </a:solidFill>
              </a:rPr>
              <a:t>Create Case</a:t>
            </a:r>
            <a:endParaRPr lang="en-US" sz="800" b="0" dirty="0">
              <a:solidFill>
                <a:schemeClr val="accent2"/>
              </a:solidFill>
            </a:endParaRPr>
          </a:p>
        </p:txBody>
      </p:sp>
      <p:sp>
        <p:nvSpPr>
          <p:cNvPr id="52" name="Rounded Rectangle 51"/>
          <p:cNvSpPr/>
          <p:nvPr/>
        </p:nvSpPr>
        <p:spPr bwMode="auto">
          <a:xfrm>
            <a:off x="777001" y="2627351"/>
            <a:ext cx="3132034" cy="239840"/>
          </a:xfrm>
          <a:prstGeom prst="roundRect">
            <a:avLst>
              <a:gd name="adj" fmla="val 4987"/>
            </a:avLst>
          </a:prstGeom>
          <a:solidFill>
            <a:schemeClr val="bg1">
              <a:lumMod val="85000"/>
            </a:schemeClr>
          </a:solid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lt1"/>
              </a:solidFill>
              <a:ea typeface="+mn-ea"/>
            </a:endParaRPr>
          </a:p>
        </p:txBody>
      </p:sp>
      <p:sp>
        <p:nvSpPr>
          <p:cNvPr id="53" name="TextBox 52"/>
          <p:cNvSpPr txBox="1"/>
          <p:nvPr/>
        </p:nvSpPr>
        <p:spPr>
          <a:xfrm>
            <a:off x="957815" y="2685716"/>
            <a:ext cx="1799369" cy="123111"/>
          </a:xfrm>
          <a:prstGeom prst="rect">
            <a:avLst/>
          </a:prstGeom>
          <a:noFill/>
        </p:spPr>
        <p:txBody>
          <a:bodyPr wrap="square" lIns="0" tIns="0" rIns="0" bIns="0" rtlCol="0">
            <a:spAutoFit/>
          </a:bodyPr>
          <a:lstStyle/>
          <a:p>
            <a:r>
              <a:rPr lang="en-US" sz="800" b="1" dirty="0" smtClean="0">
                <a:solidFill>
                  <a:schemeClr val="accent2">
                    <a:lumMod val="50000"/>
                  </a:schemeClr>
                </a:solidFill>
                <a:latin typeface="+mn-lt"/>
                <a:cs typeface="Arial" pitchFamily="34" charset="0"/>
              </a:rPr>
              <a:t>Service Gateway </a:t>
            </a:r>
            <a:r>
              <a:rPr lang="en-US" sz="800" b="0" i="1" dirty="0" smtClean="0">
                <a:solidFill>
                  <a:schemeClr val="accent2">
                    <a:lumMod val="50000"/>
                  </a:schemeClr>
                </a:solidFill>
                <a:latin typeface="+mn-lt"/>
                <a:cs typeface="Arial" pitchFamily="34" charset="0"/>
              </a:rPr>
              <a:t>CA Layer 7</a:t>
            </a:r>
          </a:p>
        </p:txBody>
      </p:sp>
      <p:pic>
        <p:nvPicPr>
          <p:cNvPr id="54" name="Picture 53"/>
          <p:cNvPicPr>
            <a:picLocks noChangeAspect="1"/>
          </p:cNvPicPr>
          <p:nvPr/>
        </p:nvPicPr>
        <p:blipFill>
          <a:blip r:embed="rId3" cstate="screen">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a:off x="824464" y="2686145"/>
            <a:ext cx="122252" cy="122252"/>
          </a:xfrm>
          <a:prstGeom prst="rect">
            <a:avLst/>
          </a:prstGeom>
        </p:spPr>
      </p:pic>
      <p:sp>
        <p:nvSpPr>
          <p:cNvPr id="56" name="Rounded Rectangle 55"/>
          <p:cNvSpPr/>
          <p:nvPr/>
        </p:nvSpPr>
        <p:spPr bwMode="auto">
          <a:xfrm>
            <a:off x="777001" y="1635278"/>
            <a:ext cx="3132034" cy="490795"/>
          </a:xfrm>
          <a:prstGeom prst="roundRect">
            <a:avLst>
              <a:gd name="adj" fmla="val 2828"/>
            </a:avLst>
          </a:prstGeom>
          <a:pattFill prst="ltUpDiag">
            <a:fgClr>
              <a:schemeClr val="bg1">
                <a:lumMod val="85000"/>
              </a:schemeClr>
            </a:fgClr>
            <a:bgClr>
              <a:schemeClr val="bg1"/>
            </a:bgClr>
          </a:pattFill>
          <a:ln w="9525" cap="flat" cmpd="sng" algn="ctr">
            <a:solidFill>
              <a:schemeClr val="bg1">
                <a:lumMod val="50000"/>
              </a:schemeClr>
            </a:solidFill>
            <a:prstDash val="sysDash"/>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fontAlgn="auto">
              <a:spcBef>
                <a:spcPts val="0"/>
              </a:spcBef>
              <a:spcAft>
                <a:spcPts val="0"/>
              </a:spcAft>
              <a:defRPr/>
            </a:pPr>
            <a:endParaRPr lang="en-US" sz="600" b="0" kern="0" smtClean="0">
              <a:pattFill prst="ltUpDiag">
                <a:fgClr>
                  <a:srgbClr val="4B91CD">
                    <a:lumMod val="20000"/>
                    <a:lumOff val="80000"/>
                  </a:srgbClr>
                </a:fgClr>
                <a:bgClr>
                  <a:schemeClr val="bg1"/>
                </a:bgClr>
              </a:pattFill>
              <a:latin typeface="+mn-lt"/>
              <a:ea typeface="ＭＳ Ｐゴシック" pitchFamily="-64" charset="-128"/>
              <a:cs typeface="Arial" panose="020B0604020202020204" pitchFamily="34" charset="0"/>
            </a:endParaRPr>
          </a:p>
        </p:txBody>
      </p:sp>
      <p:grpSp>
        <p:nvGrpSpPr>
          <p:cNvPr id="57" name="Group 56"/>
          <p:cNvGrpSpPr/>
          <p:nvPr/>
        </p:nvGrpSpPr>
        <p:grpSpPr>
          <a:xfrm>
            <a:off x="824464" y="1691262"/>
            <a:ext cx="799899" cy="378826"/>
            <a:chOff x="5000463" y="1522832"/>
            <a:chExt cx="799899" cy="378826"/>
          </a:xfrm>
        </p:grpSpPr>
        <p:sp>
          <p:nvSpPr>
            <p:cNvPr id="59" name="TextBox 58"/>
            <p:cNvSpPr txBox="1"/>
            <p:nvPr/>
          </p:nvSpPr>
          <p:spPr>
            <a:xfrm>
              <a:off x="5000463" y="1655437"/>
              <a:ext cx="799899" cy="246221"/>
            </a:xfrm>
            <a:prstGeom prst="rect">
              <a:avLst/>
            </a:prstGeom>
            <a:noFill/>
          </p:spPr>
          <p:txBody>
            <a:bodyPr wrap="none" lIns="0" tIns="0" rIns="0" bIns="0" rtlCol="0">
              <a:spAutoFit/>
            </a:bodyPr>
            <a:lstStyle/>
            <a:p>
              <a:r>
                <a:rPr lang="en-US" sz="800" b="1" dirty="0" smtClean="0">
                  <a:solidFill>
                    <a:schemeClr val="accent2">
                      <a:lumMod val="50000"/>
                    </a:schemeClr>
                  </a:solidFill>
                  <a:latin typeface="+mn-lt"/>
                  <a:cs typeface="Arial" pitchFamily="34" charset="0"/>
                </a:rPr>
                <a:t>Customer Portal</a:t>
              </a:r>
              <a:br>
                <a:rPr lang="en-US" sz="800" b="1" dirty="0" smtClean="0">
                  <a:solidFill>
                    <a:schemeClr val="accent2">
                      <a:lumMod val="50000"/>
                    </a:schemeClr>
                  </a:solidFill>
                  <a:latin typeface="+mn-lt"/>
                  <a:cs typeface="Arial" pitchFamily="34" charset="0"/>
                </a:rPr>
              </a:br>
              <a:r>
                <a:rPr lang="en-US" sz="800" b="1" dirty="0" smtClean="0">
                  <a:solidFill>
                    <a:schemeClr val="accent2">
                      <a:lumMod val="50000"/>
                    </a:schemeClr>
                  </a:solidFill>
                  <a:latin typeface="+mn-lt"/>
                  <a:cs typeface="Arial" pitchFamily="34" charset="0"/>
                </a:rPr>
                <a:t>/ Mobile App</a:t>
              </a:r>
            </a:p>
          </p:txBody>
        </p:sp>
        <p:sp>
          <p:nvSpPr>
            <p:cNvPr id="60" name="Cloud 59"/>
            <p:cNvSpPr/>
            <p:nvPr/>
          </p:nvSpPr>
          <p:spPr>
            <a:xfrm>
              <a:off x="5000980" y="1522832"/>
              <a:ext cx="170926" cy="132605"/>
            </a:xfrm>
            <a:prstGeom prst="cloud">
              <a:avLst/>
            </a:prstGeom>
            <a:solidFill>
              <a:srgbClr val="00456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sp>
        <p:nvSpPr>
          <p:cNvPr id="58" name="Rectangle 57"/>
          <p:cNvSpPr/>
          <p:nvPr/>
        </p:nvSpPr>
        <p:spPr>
          <a:xfrm>
            <a:off x="2724568" y="1749758"/>
            <a:ext cx="729246" cy="261835"/>
          </a:xfrm>
          <a:prstGeom prst="rect">
            <a:avLst/>
          </a:prstGeom>
          <a:solidFill>
            <a:schemeClr val="bg1"/>
          </a:solidFill>
          <a:ln w="3175">
            <a:solidFill>
              <a:schemeClr val="accent2"/>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800" b="0" dirty="0" smtClean="0">
                <a:solidFill>
                  <a:schemeClr val="accent2"/>
                </a:solidFill>
              </a:rPr>
              <a:t>Request Claim</a:t>
            </a:r>
            <a:endParaRPr lang="en-US" sz="800" b="0" dirty="0">
              <a:solidFill>
                <a:schemeClr val="accent2"/>
              </a:solidFill>
            </a:endParaRPr>
          </a:p>
        </p:txBody>
      </p:sp>
      <p:cxnSp>
        <p:nvCxnSpPr>
          <p:cNvPr id="63" name="Elbow Connector 62"/>
          <p:cNvCxnSpPr>
            <a:stCxn id="68" idx="1"/>
            <a:endCxn id="58" idx="0"/>
          </p:cNvCxnSpPr>
          <p:nvPr/>
        </p:nvCxnSpPr>
        <p:spPr>
          <a:xfrm rot="10800000" flipV="1">
            <a:off x="3089191" y="1388318"/>
            <a:ext cx="308026" cy="361440"/>
          </a:xfrm>
          <a:prstGeom prst="bentConnector2">
            <a:avLst/>
          </a:prstGeom>
          <a:ln w="9525">
            <a:solidFill>
              <a:schemeClr val="accent4"/>
            </a:solidFill>
            <a:prstDash val="dash"/>
            <a:tailEnd type="triangle"/>
          </a:ln>
          <a:effectLst>
            <a:outerShdw blurRad="50800" dist="38100" dir="2700000" algn="tl"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grpSp>
        <p:nvGrpSpPr>
          <p:cNvPr id="66" name="Group 65"/>
          <p:cNvGrpSpPr/>
          <p:nvPr/>
        </p:nvGrpSpPr>
        <p:grpSpPr>
          <a:xfrm>
            <a:off x="3397217" y="1264415"/>
            <a:ext cx="1430313" cy="247806"/>
            <a:chOff x="5420037" y="2315812"/>
            <a:chExt cx="1430313" cy="247806"/>
          </a:xfrm>
        </p:grpSpPr>
        <p:sp>
          <p:nvSpPr>
            <p:cNvPr id="67" name="TextBox 66"/>
            <p:cNvSpPr txBox="1"/>
            <p:nvPr/>
          </p:nvSpPr>
          <p:spPr>
            <a:xfrm>
              <a:off x="5657716" y="2370466"/>
              <a:ext cx="1192634" cy="138499"/>
            </a:xfrm>
            <a:prstGeom prst="rect">
              <a:avLst/>
            </a:prstGeom>
            <a:noFill/>
          </p:spPr>
          <p:txBody>
            <a:bodyPr wrap="none" lIns="0" tIns="0" rIns="0" bIns="0" rtlCol="0" anchor="ctr">
              <a:spAutoFit/>
            </a:bodyPr>
            <a:lstStyle/>
            <a:p>
              <a:r>
                <a:rPr lang="en-US" altLang="ko-KR" b="0" dirty="0" smtClean="0">
                  <a:solidFill>
                    <a:schemeClr val="accent1"/>
                  </a:solidFill>
                  <a:latin typeface="+mn-lt"/>
                  <a:cs typeface="Arial" pitchFamily="34" charset="0"/>
                </a:rPr>
                <a:t>Group Policy Customer</a:t>
              </a:r>
              <a:endParaRPr lang="en-US" altLang="ko-KR" b="0" dirty="0">
                <a:solidFill>
                  <a:schemeClr val="accent1"/>
                </a:solidFill>
                <a:latin typeface="+mn-lt"/>
                <a:cs typeface="Arial" pitchFamily="34" charset="0"/>
              </a:endParaRPr>
            </a:p>
          </p:txBody>
        </p:sp>
        <p:pic>
          <p:nvPicPr>
            <p:cNvPr id="68" name="Picture 67"/>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5420037" y="2315812"/>
              <a:ext cx="220702" cy="247806"/>
            </a:xfrm>
            <a:prstGeom prst="rect">
              <a:avLst/>
            </a:prstGeom>
          </p:spPr>
        </p:pic>
      </p:grpSp>
      <p:cxnSp>
        <p:nvCxnSpPr>
          <p:cNvPr id="70" name="Straight Connector 69"/>
          <p:cNvCxnSpPr>
            <a:stCxn id="10" idx="2"/>
            <a:endCxn id="40" idx="0"/>
          </p:cNvCxnSpPr>
          <p:nvPr/>
        </p:nvCxnSpPr>
        <p:spPr>
          <a:xfrm rot="16200000" flipH="1">
            <a:off x="2631849" y="4572604"/>
            <a:ext cx="374736" cy="313354"/>
          </a:xfrm>
          <a:prstGeom prst="bentConnector3">
            <a:avLst>
              <a:gd name="adj1" fmla="val 50000"/>
            </a:avLst>
          </a:prstGeom>
          <a:ln w="9525">
            <a:solidFill>
              <a:schemeClr val="tx1"/>
            </a:solidFill>
            <a:prstDash val="dash"/>
            <a:tailEnd type="triangle"/>
          </a:ln>
          <a:effectLst>
            <a:outerShdw blurRad="50800" dist="38100" dir="2700000" algn="tl"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cxnSp>
        <p:nvCxnSpPr>
          <p:cNvPr id="71" name="Straight Connector 70"/>
          <p:cNvCxnSpPr>
            <a:stCxn id="40" idx="2"/>
            <a:endCxn id="28" idx="1"/>
          </p:cNvCxnSpPr>
          <p:nvPr/>
        </p:nvCxnSpPr>
        <p:spPr>
          <a:xfrm rot="16200000" flipH="1">
            <a:off x="3715143" y="4465400"/>
            <a:ext cx="503465" cy="1981962"/>
          </a:xfrm>
          <a:prstGeom prst="bentConnector2">
            <a:avLst/>
          </a:prstGeom>
          <a:ln w="9525">
            <a:solidFill>
              <a:schemeClr val="tx1"/>
            </a:solidFill>
            <a:prstDash val="dash"/>
            <a:tailEnd type="triangle"/>
          </a:ln>
          <a:effectLst>
            <a:outerShdw blurRad="50800" dist="38100" dir="2700000" algn="tl"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grpSp>
        <p:nvGrpSpPr>
          <p:cNvPr id="113" name="Group 112"/>
          <p:cNvGrpSpPr/>
          <p:nvPr/>
        </p:nvGrpSpPr>
        <p:grpSpPr>
          <a:xfrm>
            <a:off x="4151763" y="2251296"/>
            <a:ext cx="740717" cy="250832"/>
            <a:chOff x="4798514" y="1595703"/>
            <a:chExt cx="740717" cy="250832"/>
          </a:xfrm>
        </p:grpSpPr>
        <p:grpSp>
          <p:nvGrpSpPr>
            <p:cNvPr id="114" name="Group 113"/>
            <p:cNvGrpSpPr/>
            <p:nvPr/>
          </p:nvGrpSpPr>
          <p:grpSpPr>
            <a:xfrm>
              <a:off x="4798514" y="1595703"/>
              <a:ext cx="178969" cy="250832"/>
              <a:chOff x="2295273" y="1675157"/>
              <a:chExt cx="223992" cy="313934"/>
            </a:xfrm>
          </p:grpSpPr>
          <p:sp>
            <p:nvSpPr>
              <p:cNvPr id="116" name="Rectangle 115"/>
              <p:cNvSpPr/>
              <p:nvPr/>
            </p:nvSpPr>
            <p:spPr>
              <a:xfrm>
                <a:off x="2332613" y="1716833"/>
                <a:ext cx="186652" cy="272258"/>
              </a:xfrm>
              <a:prstGeom prst="rect">
                <a:avLst/>
              </a:prstGeom>
              <a:solidFill>
                <a:schemeClr val="bg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7" name="Rectangle 116"/>
              <p:cNvSpPr/>
              <p:nvPr/>
            </p:nvSpPr>
            <p:spPr>
              <a:xfrm>
                <a:off x="2295273" y="1675157"/>
                <a:ext cx="186652" cy="272258"/>
              </a:xfrm>
              <a:prstGeom prst="rect">
                <a:avLst/>
              </a:prstGeom>
              <a:solidFill>
                <a:schemeClr val="bg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115" name="TextBox 114"/>
            <p:cNvSpPr txBox="1"/>
            <p:nvPr/>
          </p:nvSpPr>
          <p:spPr>
            <a:xfrm>
              <a:off x="5024667" y="1598009"/>
              <a:ext cx="514564" cy="246221"/>
            </a:xfrm>
            <a:prstGeom prst="rect">
              <a:avLst/>
            </a:prstGeom>
            <a:noFill/>
          </p:spPr>
          <p:txBody>
            <a:bodyPr wrap="none" lIns="0" tIns="0" rIns="0" bIns="0" rtlCol="0" anchor="ctr">
              <a:spAutoFit/>
            </a:bodyPr>
            <a:lstStyle/>
            <a:p>
              <a:r>
                <a:rPr lang="en-US" sz="800" b="0" dirty="0" smtClean="0">
                  <a:solidFill>
                    <a:schemeClr val="accent1"/>
                  </a:solidFill>
                  <a:latin typeface="+mn-lt"/>
                  <a:cs typeface="Arial" pitchFamily="34" charset="0"/>
                </a:rPr>
                <a:t>Email / Fax</a:t>
              </a:r>
              <a:br>
                <a:rPr lang="en-US" sz="800" b="0" dirty="0" smtClean="0">
                  <a:solidFill>
                    <a:schemeClr val="accent1"/>
                  </a:solidFill>
                  <a:latin typeface="+mn-lt"/>
                  <a:cs typeface="Arial" pitchFamily="34" charset="0"/>
                </a:rPr>
              </a:br>
              <a:r>
                <a:rPr lang="en-US" sz="800" b="0" dirty="0" smtClean="0">
                  <a:solidFill>
                    <a:schemeClr val="accent1"/>
                  </a:solidFill>
                  <a:latin typeface="+mn-lt"/>
                  <a:cs typeface="Arial" pitchFamily="34" charset="0"/>
                </a:rPr>
                <a:t>/ Letter</a:t>
              </a:r>
            </a:p>
          </p:txBody>
        </p:sp>
      </p:grpSp>
      <p:cxnSp>
        <p:nvCxnSpPr>
          <p:cNvPr id="118" name="Elbow Connector 117"/>
          <p:cNvCxnSpPr>
            <a:stCxn id="117" idx="2"/>
            <a:endCxn id="127" idx="0"/>
          </p:cNvCxnSpPr>
          <p:nvPr/>
        </p:nvCxnSpPr>
        <p:spPr>
          <a:xfrm>
            <a:off x="4226330" y="2468829"/>
            <a:ext cx="1323" cy="628553"/>
          </a:xfrm>
          <a:prstGeom prst="straightConnector1">
            <a:avLst/>
          </a:prstGeom>
          <a:ln w="9525">
            <a:solidFill>
              <a:schemeClr val="accent4"/>
            </a:solidFill>
            <a:prstDash val="dash"/>
            <a:tailEnd type="triangle"/>
          </a:ln>
          <a:effectLst>
            <a:outerShdw blurRad="50800" dist="38100" dir="2700000" algn="tl"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grpSp>
        <p:nvGrpSpPr>
          <p:cNvPr id="125" name="Group 124"/>
          <p:cNvGrpSpPr/>
          <p:nvPr/>
        </p:nvGrpSpPr>
        <p:grpSpPr>
          <a:xfrm>
            <a:off x="4117302" y="3097382"/>
            <a:ext cx="724992" cy="247806"/>
            <a:chOff x="5420037" y="2315812"/>
            <a:chExt cx="724992" cy="247806"/>
          </a:xfrm>
        </p:grpSpPr>
        <p:sp>
          <p:nvSpPr>
            <p:cNvPr id="126" name="TextBox 125"/>
            <p:cNvSpPr txBox="1"/>
            <p:nvPr/>
          </p:nvSpPr>
          <p:spPr>
            <a:xfrm>
              <a:off x="5657716" y="2316605"/>
              <a:ext cx="487313" cy="246221"/>
            </a:xfrm>
            <a:prstGeom prst="rect">
              <a:avLst/>
            </a:prstGeom>
            <a:noFill/>
          </p:spPr>
          <p:txBody>
            <a:bodyPr wrap="none" lIns="0" tIns="0" rIns="0" bIns="0" rtlCol="0" anchor="ctr">
              <a:spAutoFit/>
            </a:bodyPr>
            <a:lstStyle/>
            <a:p>
              <a:r>
                <a:rPr lang="en-US" sz="800" b="0" dirty="0" smtClean="0">
                  <a:solidFill>
                    <a:schemeClr val="accent1"/>
                  </a:solidFill>
                  <a:latin typeface="+mn-lt"/>
                  <a:cs typeface="Arial" pitchFamily="34" charset="0"/>
                </a:rPr>
                <a:t>Data Entry</a:t>
              </a:r>
              <a:br>
                <a:rPr lang="en-US" sz="800" b="0" dirty="0" smtClean="0">
                  <a:solidFill>
                    <a:schemeClr val="accent1"/>
                  </a:solidFill>
                  <a:latin typeface="+mn-lt"/>
                  <a:cs typeface="Arial" pitchFamily="34" charset="0"/>
                </a:rPr>
              </a:br>
              <a:r>
                <a:rPr lang="en-US" sz="800" b="0" dirty="0" smtClean="0">
                  <a:solidFill>
                    <a:schemeClr val="accent1"/>
                  </a:solidFill>
                  <a:latin typeface="+mn-lt"/>
                  <a:cs typeface="Arial" pitchFamily="34" charset="0"/>
                </a:rPr>
                <a:t>Operator</a:t>
              </a:r>
            </a:p>
          </p:txBody>
        </p:sp>
        <p:pic>
          <p:nvPicPr>
            <p:cNvPr id="127" name="Picture 126"/>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a:off x="5420037" y="2315812"/>
              <a:ext cx="220702" cy="247806"/>
            </a:xfrm>
            <a:prstGeom prst="rect">
              <a:avLst/>
            </a:prstGeom>
          </p:spPr>
        </p:pic>
      </p:grpSp>
      <p:cxnSp>
        <p:nvCxnSpPr>
          <p:cNvPr id="128" name="Elbow Connector 127"/>
          <p:cNvCxnSpPr>
            <a:stCxn id="67" idx="2"/>
            <a:endCxn id="117" idx="0"/>
          </p:cNvCxnSpPr>
          <p:nvPr/>
        </p:nvCxnSpPr>
        <p:spPr>
          <a:xfrm flipH="1">
            <a:off x="4226330" y="1457568"/>
            <a:ext cx="4883" cy="793728"/>
          </a:xfrm>
          <a:prstGeom prst="straightConnector1">
            <a:avLst/>
          </a:prstGeom>
          <a:ln w="9525">
            <a:solidFill>
              <a:schemeClr val="accent4"/>
            </a:solidFill>
            <a:prstDash val="dash"/>
            <a:tailEnd type="triangle"/>
          </a:ln>
          <a:effectLst>
            <a:outerShdw blurRad="50800" dist="38100" dir="2700000" algn="tl"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sp>
        <p:nvSpPr>
          <p:cNvPr id="140" name="Rectangle 139"/>
          <p:cNvSpPr/>
          <p:nvPr/>
        </p:nvSpPr>
        <p:spPr>
          <a:xfrm>
            <a:off x="4174435" y="4071105"/>
            <a:ext cx="4858495" cy="546568"/>
          </a:xfrm>
          <a:prstGeom prst="rect">
            <a:avLst/>
          </a:prstGeom>
          <a:solidFill>
            <a:srgbClr val="BA9CC9"/>
          </a:solidFill>
          <a:effectLst/>
        </p:spPr>
        <p:style>
          <a:lnRef idx="1">
            <a:schemeClr val="accent1"/>
          </a:lnRef>
          <a:fillRef idx="3">
            <a:schemeClr val="accent1"/>
          </a:fillRef>
          <a:effectRef idx="2">
            <a:schemeClr val="accent1"/>
          </a:effectRef>
          <a:fontRef idx="minor">
            <a:schemeClr val="lt1"/>
          </a:fontRef>
        </p:style>
        <p:txBody>
          <a:bodyPr vert="vert270" lIns="45720" tIns="0" rIns="45720" bIns="0" rtlCol="0" anchor="t" anchorCtr="0"/>
          <a:lstStyle/>
          <a:p>
            <a:pPr algn="ctr"/>
            <a:endParaRPr lang="en-US" sz="700" b="0" dirty="0">
              <a:solidFill>
                <a:srgbClr val="103184"/>
              </a:solidFill>
            </a:endParaRPr>
          </a:p>
        </p:txBody>
      </p:sp>
      <p:sp>
        <p:nvSpPr>
          <p:cNvPr id="9" name="Rectangle 8"/>
          <p:cNvSpPr/>
          <p:nvPr/>
        </p:nvSpPr>
        <p:spPr>
          <a:xfrm>
            <a:off x="874493" y="4071105"/>
            <a:ext cx="3193924" cy="546568"/>
          </a:xfrm>
          <a:prstGeom prst="rect">
            <a:avLst/>
          </a:prstGeom>
          <a:solidFill>
            <a:srgbClr val="BA9CC9"/>
          </a:solidFill>
          <a:effectLst/>
        </p:spPr>
        <p:style>
          <a:lnRef idx="1">
            <a:schemeClr val="accent1"/>
          </a:lnRef>
          <a:fillRef idx="3">
            <a:schemeClr val="accent1"/>
          </a:fillRef>
          <a:effectRef idx="2">
            <a:schemeClr val="accent1"/>
          </a:effectRef>
          <a:fontRef idx="minor">
            <a:schemeClr val="lt1"/>
          </a:fontRef>
        </p:style>
        <p:txBody>
          <a:bodyPr vert="vert270" lIns="45720" tIns="0" rIns="45720" bIns="0" rtlCol="0" anchor="t" anchorCtr="0"/>
          <a:lstStyle/>
          <a:p>
            <a:pPr algn="ctr"/>
            <a:endParaRPr lang="en-US" sz="700" b="0" dirty="0">
              <a:solidFill>
                <a:srgbClr val="103184"/>
              </a:solidFill>
            </a:endParaRPr>
          </a:p>
        </p:txBody>
      </p:sp>
      <p:sp>
        <p:nvSpPr>
          <p:cNvPr id="12" name="Rectangle 11"/>
          <p:cNvSpPr/>
          <p:nvPr/>
        </p:nvSpPr>
        <p:spPr>
          <a:xfrm>
            <a:off x="3254876" y="4146866"/>
            <a:ext cx="729246" cy="395047"/>
          </a:xfrm>
          <a:prstGeom prst="rect">
            <a:avLst/>
          </a:prstGeom>
          <a:solidFill>
            <a:schemeClr val="bg1"/>
          </a:solidFill>
          <a:ln w="3175">
            <a:solidFill>
              <a:schemeClr val="accent2"/>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800" b="0" i="1" dirty="0" smtClean="0">
                <a:solidFill>
                  <a:schemeClr val="accent2"/>
                </a:solidFill>
              </a:rPr>
              <a:t>…</a:t>
            </a:r>
            <a:endParaRPr lang="en-US" sz="800" b="0" dirty="0">
              <a:solidFill>
                <a:schemeClr val="accent2"/>
              </a:solidFill>
            </a:endParaRPr>
          </a:p>
        </p:txBody>
      </p:sp>
      <p:sp>
        <p:nvSpPr>
          <p:cNvPr id="10" name="Rectangle 9"/>
          <p:cNvSpPr/>
          <p:nvPr/>
        </p:nvSpPr>
        <p:spPr>
          <a:xfrm>
            <a:off x="2297917" y="4146866"/>
            <a:ext cx="729246" cy="395047"/>
          </a:xfrm>
          <a:prstGeom prst="rect">
            <a:avLst/>
          </a:prstGeom>
          <a:solidFill>
            <a:schemeClr val="tx2">
              <a:lumMod val="25000"/>
              <a:lumOff val="75000"/>
            </a:schemeClr>
          </a:solidFill>
          <a:ln w="3175">
            <a:solidFill>
              <a:schemeClr val="accent2"/>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800" b="0" i="1" dirty="0" smtClean="0">
                <a:solidFill>
                  <a:schemeClr val="accent2"/>
                </a:solidFill>
              </a:rPr>
              <a:t>&lt;&lt;system&gt;&gt;</a:t>
            </a:r>
            <a:endParaRPr lang="en-US" sz="800" b="0" i="1" dirty="0">
              <a:solidFill>
                <a:schemeClr val="accent2"/>
              </a:solidFill>
            </a:endParaRPr>
          </a:p>
          <a:p>
            <a:pPr algn="ctr"/>
            <a:r>
              <a:rPr lang="en-US" sz="800" b="0" dirty="0">
                <a:solidFill>
                  <a:schemeClr val="accent2"/>
                </a:solidFill>
              </a:rPr>
              <a:t>Register </a:t>
            </a:r>
          </a:p>
          <a:p>
            <a:pPr algn="ctr"/>
            <a:r>
              <a:rPr lang="en-US" sz="800" b="0" dirty="0">
                <a:solidFill>
                  <a:schemeClr val="accent2"/>
                </a:solidFill>
              </a:rPr>
              <a:t>Claim</a:t>
            </a:r>
          </a:p>
        </p:txBody>
      </p:sp>
      <p:sp>
        <p:nvSpPr>
          <p:cNvPr id="11" name="Rectangle 10"/>
          <p:cNvSpPr/>
          <p:nvPr/>
        </p:nvSpPr>
        <p:spPr>
          <a:xfrm>
            <a:off x="1340959" y="4146866"/>
            <a:ext cx="729246" cy="395047"/>
          </a:xfrm>
          <a:prstGeom prst="rect">
            <a:avLst/>
          </a:prstGeom>
          <a:solidFill>
            <a:schemeClr val="tx2">
              <a:lumMod val="25000"/>
              <a:lumOff val="75000"/>
            </a:schemeClr>
          </a:solidFill>
          <a:ln w="3175">
            <a:solidFill>
              <a:schemeClr val="accent2"/>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altLang="ko-KR" sz="800" b="0" i="1" dirty="0">
                <a:solidFill>
                  <a:schemeClr val="accent2"/>
                </a:solidFill>
              </a:rPr>
              <a:t>&lt;&lt;system&gt;&gt;</a:t>
            </a:r>
          </a:p>
          <a:p>
            <a:pPr algn="ctr"/>
            <a:r>
              <a:rPr lang="en-US" altLang="ko-KR" sz="800" b="0" dirty="0" smtClean="0">
                <a:solidFill>
                  <a:schemeClr val="accent2"/>
                </a:solidFill>
              </a:rPr>
              <a:t>Create Case</a:t>
            </a:r>
            <a:endParaRPr lang="en-US" altLang="ko-KR" sz="800" b="0" dirty="0">
              <a:solidFill>
                <a:schemeClr val="accent2"/>
              </a:solidFill>
            </a:endParaRPr>
          </a:p>
        </p:txBody>
      </p:sp>
      <p:cxnSp>
        <p:nvCxnSpPr>
          <p:cNvPr id="13" name="Straight Connector 12"/>
          <p:cNvCxnSpPr>
            <a:stCxn id="11" idx="3"/>
            <a:endCxn id="10" idx="1"/>
          </p:cNvCxnSpPr>
          <p:nvPr/>
        </p:nvCxnSpPr>
        <p:spPr>
          <a:xfrm>
            <a:off x="2070205" y="4344390"/>
            <a:ext cx="227712" cy="0"/>
          </a:xfrm>
          <a:prstGeom prst="line">
            <a:avLst/>
          </a:prstGeom>
        </p:spPr>
        <p:style>
          <a:lnRef idx="2">
            <a:schemeClr val="accent1"/>
          </a:lnRef>
          <a:fillRef idx="0">
            <a:schemeClr val="accent1"/>
          </a:fillRef>
          <a:effectRef idx="1">
            <a:schemeClr val="accent1"/>
          </a:effectRef>
          <a:fontRef idx="minor">
            <a:schemeClr val="tx1"/>
          </a:fontRef>
        </p:style>
      </p:cxnSp>
      <p:sp>
        <p:nvSpPr>
          <p:cNvPr id="15" name="Oval 14"/>
          <p:cNvSpPr/>
          <p:nvPr/>
        </p:nvSpPr>
        <p:spPr>
          <a:xfrm>
            <a:off x="929582" y="4250159"/>
            <a:ext cx="183665" cy="188461"/>
          </a:xfrm>
          <a:prstGeom prst="ellipse">
            <a:avLst/>
          </a:prstGeom>
          <a:solidFill>
            <a:schemeClr val="bg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cxnSp>
        <p:nvCxnSpPr>
          <p:cNvPr id="16" name="Straight Connector 15"/>
          <p:cNvCxnSpPr>
            <a:stCxn id="15" idx="6"/>
            <a:endCxn id="11" idx="1"/>
          </p:cNvCxnSpPr>
          <p:nvPr/>
        </p:nvCxnSpPr>
        <p:spPr>
          <a:xfrm>
            <a:off x="1113247" y="4344390"/>
            <a:ext cx="227712"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4" name="Straight Connector 13"/>
          <p:cNvCxnSpPr>
            <a:stCxn id="10" idx="3"/>
            <a:endCxn id="12" idx="1"/>
          </p:cNvCxnSpPr>
          <p:nvPr/>
        </p:nvCxnSpPr>
        <p:spPr>
          <a:xfrm>
            <a:off x="3027163" y="4344390"/>
            <a:ext cx="227713" cy="0"/>
          </a:xfrm>
          <a:prstGeom prst="line">
            <a:avLst/>
          </a:prstGeom>
        </p:spPr>
        <p:style>
          <a:lnRef idx="2">
            <a:schemeClr val="accent1"/>
          </a:lnRef>
          <a:fillRef idx="0">
            <a:schemeClr val="accent1"/>
          </a:fillRef>
          <a:effectRef idx="1">
            <a:schemeClr val="accent1"/>
          </a:effectRef>
          <a:fontRef idx="minor">
            <a:schemeClr val="tx1"/>
          </a:fontRef>
        </p:style>
      </p:cxnSp>
      <p:sp>
        <p:nvSpPr>
          <p:cNvPr id="146" name="Rectangle 145"/>
          <p:cNvSpPr/>
          <p:nvPr/>
        </p:nvSpPr>
        <p:spPr>
          <a:xfrm>
            <a:off x="8236701" y="4146866"/>
            <a:ext cx="729246" cy="395047"/>
          </a:xfrm>
          <a:prstGeom prst="rect">
            <a:avLst/>
          </a:prstGeom>
          <a:solidFill>
            <a:schemeClr val="bg1"/>
          </a:solidFill>
          <a:ln w="3175">
            <a:solidFill>
              <a:schemeClr val="accent2"/>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800" b="0" i="1" dirty="0" smtClean="0">
                <a:solidFill>
                  <a:schemeClr val="accent2"/>
                </a:solidFill>
              </a:rPr>
              <a:t>…</a:t>
            </a:r>
            <a:endParaRPr lang="en-US" sz="800" b="0" dirty="0">
              <a:solidFill>
                <a:schemeClr val="accent2"/>
              </a:solidFill>
            </a:endParaRPr>
          </a:p>
        </p:txBody>
      </p:sp>
      <p:sp>
        <p:nvSpPr>
          <p:cNvPr id="147" name="Oval 146"/>
          <p:cNvSpPr/>
          <p:nvPr/>
        </p:nvSpPr>
        <p:spPr>
          <a:xfrm>
            <a:off x="4231892" y="4250159"/>
            <a:ext cx="183665" cy="188461"/>
          </a:xfrm>
          <a:prstGeom prst="ellipse">
            <a:avLst/>
          </a:prstGeom>
          <a:solidFill>
            <a:schemeClr val="bg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cxnSp>
        <p:nvCxnSpPr>
          <p:cNvPr id="148" name="Straight Connector 147"/>
          <p:cNvCxnSpPr>
            <a:stCxn id="147" idx="6"/>
            <a:endCxn id="139" idx="1"/>
          </p:cNvCxnSpPr>
          <p:nvPr/>
        </p:nvCxnSpPr>
        <p:spPr>
          <a:xfrm>
            <a:off x="4415557" y="4344390"/>
            <a:ext cx="180832"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49" name="Straight Connector 148"/>
          <p:cNvCxnSpPr>
            <a:stCxn id="138" idx="3"/>
            <a:endCxn id="146" idx="1"/>
          </p:cNvCxnSpPr>
          <p:nvPr/>
        </p:nvCxnSpPr>
        <p:spPr>
          <a:xfrm>
            <a:off x="8055869" y="4344390"/>
            <a:ext cx="180832" cy="0"/>
          </a:xfrm>
          <a:prstGeom prst="line">
            <a:avLst/>
          </a:prstGeom>
        </p:spPr>
        <p:style>
          <a:lnRef idx="2">
            <a:schemeClr val="accent1"/>
          </a:lnRef>
          <a:fillRef idx="0">
            <a:schemeClr val="accent1"/>
          </a:fillRef>
          <a:effectRef idx="1">
            <a:schemeClr val="accent1"/>
          </a:effectRef>
          <a:fontRef idx="minor">
            <a:schemeClr val="tx1"/>
          </a:fontRef>
        </p:style>
      </p:cxnSp>
      <p:sp>
        <p:nvSpPr>
          <p:cNvPr id="138" name="Rectangle 137"/>
          <p:cNvSpPr/>
          <p:nvPr/>
        </p:nvSpPr>
        <p:spPr>
          <a:xfrm>
            <a:off x="7326623" y="4146866"/>
            <a:ext cx="729246" cy="395047"/>
          </a:xfrm>
          <a:prstGeom prst="rect">
            <a:avLst/>
          </a:prstGeom>
          <a:solidFill>
            <a:schemeClr val="tx2">
              <a:lumMod val="25000"/>
              <a:lumOff val="75000"/>
            </a:schemeClr>
          </a:solidFill>
          <a:ln w="3175">
            <a:solidFill>
              <a:schemeClr val="accent2"/>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800" b="0" i="1" dirty="0">
                <a:solidFill>
                  <a:schemeClr val="accent2"/>
                </a:solidFill>
              </a:rPr>
              <a:t>&lt;&lt;system&gt;&gt;</a:t>
            </a:r>
          </a:p>
          <a:p>
            <a:pPr algn="ctr"/>
            <a:r>
              <a:rPr lang="en-US" sz="800" b="0" dirty="0" smtClean="0">
                <a:solidFill>
                  <a:schemeClr val="accent2"/>
                </a:solidFill>
              </a:rPr>
              <a:t>Register Claim</a:t>
            </a:r>
            <a:endParaRPr lang="en-US" sz="800" b="0" dirty="0">
              <a:solidFill>
                <a:schemeClr val="accent2"/>
              </a:solidFill>
            </a:endParaRPr>
          </a:p>
        </p:txBody>
      </p:sp>
      <p:sp>
        <p:nvSpPr>
          <p:cNvPr id="139" name="Rectangle 138"/>
          <p:cNvSpPr/>
          <p:nvPr/>
        </p:nvSpPr>
        <p:spPr>
          <a:xfrm>
            <a:off x="4596389" y="4146866"/>
            <a:ext cx="729246" cy="395047"/>
          </a:xfrm>
          <a:prstGeom prst="rect">
            <a:avLst/>
          </a:prstGeom>
          <a:solidFill>
            <a:schemeClr val="accent3">
              <a:lumMod val="40000"/>
              <a:lumOff val="60000"/>
            </a:schemeClr>
          </a:solidFill>
          <a:ln w="3175">
            <a:solidFill>
              <a:schemeClr val="accent2"/>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800" b="0" i="1" dirty="0" smtClean="0">
                <a:solidFill>
                  <a:schemeClr val="accent2"/>
                </a:solidFill>
              </a:rPr>
              <a:t>&lt;&lt;user&gt;&gt;</a:t>
            </a:r>
          </a:p>
          <a:p>
            <a:pPr algn="ctr"/>
            <a:r>
              <a:rPr lang="en-US" sz="800" b="0" dirty="0" smtClean="0">
                <a:solidFill>
                  <a:schemeClr val="accent2"/>
                </a:solidFill>
              </a:rPr>
              <a:t>Create Case</a:t>
            </a:r>
            <a:endParaRPr lang="en-US" sz="800" b="0" dirty="0">
              <a:solidFill>
                <a:schemeClr val="accent2"/>
              </a:solidFill>
            </a:endParaRPr>
          </a:p>
        </p:txBody>
      </p:sp>
      <p:cxnSp>
        <p:nvCxnSpPr>
          <p:cNvPr id="165" name="Straight Connector 164"/>
          <p:cNvCxnSpPr>
            <a:stCxn id="139" idx="3"/>
            <a:endCxn id="184" idx="1"/>
          </p:cNvCxnSpPr>
          <p:nvPr/>
        </p:nvCxnSpPr>
        <p:spPr>
          <a:xfrm>
            <a:off x="5325635" y="4344390"/>
            <a:ext cx="180832"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69" name="Straight Connector 74"/>
          <p:cNvCxnSpPr>
            <a:stCxn id="127" idx="2"/>
            <a:endCxn id="139" idx="0"/>
          </p:cNvCxnSpPr>
          <p:nvPr/>
        </p:nvCxnSpPr>
        <p:spPr>
          <a:xfrm rot="16200000" flipH="1">
            <a:off x="4193493" y="3379347"/>
            <a:ext cx="801678" cy="733359"/>
          </a:xfrm>
          <a:prstGeom prst="bentConnector3">
            <a:avLst>
              <a:gd name="adj1" fmla="val 50000"/>
            </a:avLst>
          </a:prstGeom>
          <a:ln w="9525">
            <a:solidFill>
              <a:schemeClr val="tx1"/>
            </a:solidFill>
            <a:prstDash val="dash"/>
            <a:tailEnd type="triangle"/>
          </a:ln>
          <a:effectLst>
            <a:outerShdw blurRad="50800" dist="38100" dir="2700000" algn="tl"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sp>
        <p:nvSpPr>
          <p:cNvPr id="176" name="Oval 175"/>
          <p:cNvSpPr/>
          <p:nvPr/>
        </p:nvSpPr>
        <p:spPr>
          <a:xfrm>
            <a:off x="2994624" y="1290734"/>
            <a:ext cx="195166" cy="195166"/>
          </a:xfrm>
          <a:prstGeom prst="ellipse">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altLang="ko-KR" dirty="0" smtClean="0">
                <a:solidFill>
                  <a:sysClr val="windowText" lastClr="000000"/>
                </a:solidFill>
              </a:rPr>
              <a:t>1</a:t>
            </a:r>
            <a:endParaRPr lang="ko-KR" altLang="en-US" dirty="0">
              <a:solidFill>
                <a:sysClr val="windowText" lastClr="000000"/>
              </a:solidFill>
            </a:endParaRPr>
          </a:p>
        </p:txBody>
      </p:sp>
      <p:sp>
        <p:nvSpPr>
          <p:cNvPr id="177" name="Oval 176"/>
          <p:cNvSpPr/>
          <p:nvPr/>
        </p:nvSpPr>
        <p:spPr>
          <a:xfrm>
            <a:off x="4130806" y="1597396"/>
            <a:ext cx="195166" cy="195166"/>
          </a:xfrm>
          <a:prstGeom prst="ellipse">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altLang="ko-KR" dirty="0" smtClean="0">
                <a:solidFill>
                  <a:sysClr val="windowText" lastClr="000000"/>
                </a:solidFill>
              </a:rPr>
              <a:t>2</a:t>
            </a:r>
            <a:endParaRPr lang="ko-KR" altLang="en-US" dirty="0">
              <a:solidFill>
                <a:sysClr val="windowText" lastClr="000000"/>
              </a:solidFill>
            </a:endParaRPr>
          </a:p>
        </p:txBody>
      </p:sp>
      <p:sp>
        <p:nvSpPr>
          <p:cNvPr id="184" name="Rectangle 183"/>
          <p:cNvSpPr/>
          <p:nvPr/>
        </p:nvSpPr>
        <p:spPr>
          <a:xfrm>
            <a:off x="5506467" y="4146866"/>
            <a:ext cx="729246" cy="395047"/>
          </a:xfrm>
          <a:prstGeom prst="rect">
            <a:avLst/>
          </a:prstGeom>
          <a:solidFill>
            <a:schemeClr val="accent3">
              <a:lumMod val="40000"/>
              <a:lumOff val="60000"/>
            </a:schemeClr>
          </a:solidFill>
          <a:ln w="3175">
            <a:solidFill>
              <a:schemeClr val="accent2"/>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700" b="0" i="1" dirty="0" smtClean="0">
                <a:solidFill>
                  <a:schemeClr val="accent2"/>
                </a:solidFill>
              </a:rPr>
              <a:t>&lt;&lt;user&gt;&gt;</a:t>
            </a:r>
          </a:p>
          <a:p>
            <a:pPr algn="ctr"/>
            <a:r>
              <a:rPr lang="en-US" sz="700" b="0" dirty="0" smtClean="0">
                <a:solidFill>
                  <a:schemeClr val="accent2"/>
                </a:solidFill>
              </a:rPr>
              <a:t>Input Customer Information</a:t>
            </a:r>
            <a:endParaRPr lang="en-US" sz="700" b="0" dirty="0">
              <a:solidFill>
                <a:schemeClr val="accent2"/>
              </a:solidFill>
            </a:endParaRPr>
          </a:p>
        </p:txBody>
      </p:sp>
      <p:cxnSp>
        <p:nvCxnSpPr>
          <p:cNvPr id="186" name="Straight Connector 185"/>
          <p:cNvCxnSpPr>
            <a:stCxn id="222" idx="3"/>
            <a:endCxn id="138" idx="1"/>
          </p:cNvCxnSpPr>
          <p:nvPr/>
        </p:nvCxnSpPr>
        <p:spPr>
          <a:xfrm>
            <a:off x="7145791" y="4344390"/>
            <a:ext cx="180832"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89" name="Straight Connector 74"/>
          <p:cNvCxnSpPr>
            <a:stCxn id="127" idx="2"/>
            <a:endCxn id="184" idx="0"/>
          </p:cNvCxnSpPr>
          <p:nvPr/>
        </p:nvCxnSpPr>
        <p:spPr>
          <a:xfrm rot="16200000" flipH="1">
            <a:off x="4648532" y="2924308"/>
            <a:ext cx="801678" cy="1643437"/>
          </a:xfrm>
          <a:prstGeom prst="bentConnector3">
            <a:avLst>
              <a:gd name="adj1" fmla="val 50000"/>
            </a:avLst>
          </a:prstGeom>
          <a:ln w="9525">
            <a:solidFill>
              <a:schemeClr val="tx1"/>
            </a:solidFill>
            <a:prstDash val="dash"/>
            <a:tailEnd type="triangle"/>
          </a:ln>
          <a:effectLst>
            <a:outerShdw blurRad="50800" dist="38100" dir="2700000" algn="tl"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sp>
        <p:nvSpPr>
          <p:cNvPr id="201" name="Rectangle 200"/>
          <p:cNvSpPr/>
          <p:nvPr/>
        </p:nvSpPr>
        <p:spPr>
          <a:xfrm>
            <a:off x="6416545" y="4916649"/>
            <a:ext cx="729246" cy="288000"/>
          </a:xfrm>
          <a:prstGeom prst="rect">
            <a:avLst/>
          </a:prstGeom>
          <a:solidFill>
            <a:schemeClr val="bg1"/>
          </a:solidFill>
          <a:ln w="3175">
            <a:solidFill>
              <a:schemeClr val="accent2"/>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800" b="0" dirty="0" smtClean="0">
                <a:solidFill>
                  <a:schemeClr val="accent2"/>
                </a:solidFill>
              </a:rPr>
              <a:t>Record Claim</a:t>
            </a:r>
            <a:endParaRPr lang="en-US" sz="800" b="0" dirty="0">
              <a:solidFill>
                <a:schemeClr val="accent2"/>
              </a:solidFill>
            </a:endParaRPr>
          </a:p>
        </p:txBody>
      </p:sp>
      <p:sp>
        <p:nvSpPr>
          <p:cNvPr id="211" name="Rectangle 210"/>
          <p:cNvSpPr/>
          <p:nvPr/>
        </p:nvSpPr>
        <p:spPr>
          <a:xfrm>
            <a:off x="3499167" y="4916649"/>
            <a:ext cx="729246" cy="288000"/>
          </a:xfrm>
          <a:prstGeom prst="rect">
            <a:avLst/>
          </a:prstGeom>
          <a:solidFill>
            <a:schemeClr val="bg1"/>
          </a:solidFill>
          <a:ln w="3175">
            <a:solidFill>
              <a:schemeClr val="accent2"/>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800" b="0" dirty="0" smtClean="0">
                <a:solidFill>
                  <a:schemeClr val="accent2"/>
                </a:solidFill>
              </a:rPr>
              <a:t>Record Customer</a:t>
            </a:r>
            <a:endParaRPr lang="en-US" sz="800" b="0" dirty="0">
              <a:solidFill>
                <a:schemeClr val="accent2"/>
              </a:solidFill>
            </a:endParaRPr>
          </a:p>
        </p:txBody>
      </p:sp>
      <p:sp>
        <p:nvSpPr>
          <p:cNvPr id="212" name="Rectangle 211"/>
          <p:cNvSpPr/>
          <p:nvPr/>
        </p:nvSpPr>
        <p:spPr>
          <a:xfrm>
            <a:off x="7326623" y="4916649"/>
            <a:ext cx="729246" cy="288000"/>
          </a:xfrm>
          <a:prstGeom prst="rect">
            <a:avLst/>
          </a:prstGeom>
          <a:solidFill>
            <a:schemeClr val="bg1"/>
          </a:solidFill>
          <a:ln w="3175">
            <a:solidFill>
              <a:schemeClr val="accent2"/>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800" b="0" dirty="0" smtClean="0">
                <a:solidFill>
                  <a:schemeClr val="accent2"/>
                </a:solidFill>
              </a:rPr>
              <a:t>Record Customer</a:t>
            </a:r>
            <a:endParaRPr lang="en-US" sz="800" b="0" dirty="0">
              <a:solidFill>
                <a:schemeClr val="accent2"/>
              </a:solidFill>
            </a:endParaRPr>
          </a:p>
        </p:txBody>
      </p:sp>
      <p:sp>
        <p:nvSpPr>
          <p:cNvPr id="222" name="Rectangle 221"/>
          <p:cNvSpPr/>
          <p:nvPr/>
        </p:nvSpPr>
        <p:spPr>
          <a:xfrm>
            <a:off x="6416545" y="4146866"/>
            <a:ext cx="729246" cy="395047"/>
          </a:xfrm>
          <a:prstGeom prst="rect">
            <a:avLst/>
          </a:prstGeom>
          <a:solidFill>
            <a:schemeClr val="bg1"/>
          </a:solidFill>
          <a:ln w="3175">
            <a:solidFill>
              <a:schemeClr val="accent2"/>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800" b="0" i="1" dirty="0" smtClean="0">
                <a:solidFill>
                  <a:schemeClr val="accent2"/>
                </a:solidFill>
              </a:rPr>
              <a:t>…</a:t>
            </a:r>
            <a:endParaRPr lang="en-US" sz="800" b="0" dirty="0">
              <a:solidFill>
                <a:schemeClr val="accent2"/>
              </a:solidFill>
            </a:endParaRPr>
          </a:p>
        </p:txBody>
      </p:sp>
      <p:cxnSp>
        <p:nvCxnSpPr>
          <p:cNvPr id="224" name="Straight Connector 223"/>
          <p:cNvCxnSpPr>
            <a:stCxn id="184" idx="3"/>
            <a:endCxn id="222" idx="1"/>
          </p:cNvCxnSpPr>
          <p:nvPr/>
        </p:nvCxnSpPr>
        <p:spPr>
          <a:xfrm>
            <a:off x="6235713" y="4344390"/>
            <a:ext cx="180832" cy="0"/>
          </a:xfrm>
          <a:prstGeom prst="line">
            <a:avLst/>
          </a:prstGeom>
        </p:spPr>
        <p:style>
          <a:lnRef idx="2">
            <a:schemeClr val="accent1"/>
          </a:lnRef>
          <a:fillRef idx="0">
            <a:schemeClr val="accent1"/>
          </a:fillRef>
          <a:effectRef idx="1">
            <a:schemeClr val="accent1"/>
          </a:effectRef>
          <a:fontRef idx="minor">
            <a:schemeClr val="tx1"/>
          </a:fontRef>
        </p:style>
      </p:cxnSp>
      <p:sp>
        <p:nvSpPr>
          <p:cNvPr id="28" name="Rectangle 27"/>
          <p:cNvSpPr/>
          <p:nvPr/>
        </p:nvSpPr>
        <p:spPr>
          <a:xfrm>
            <a:off x="4957856" y="5564114"/>
            <a:ext cx="729246" cy="288000"/>
          </a:xfrm>
          <a:prstGeom prst="rect">
            <a:avLst/>
          </a:prstGeom>
          <a:solidFill>
            <a:schemeClr val="bg1"/>
          </a:solidFill>
          <a:ln w="3175">
            <a:solidFill>
              <a:schemeClr val="accent2"/>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800" b="0" dirty="0" smtClean="0">
                <a:solidFill>
                  <a:schemeClr val="accent2"/>
                </a:solidFill>
              </a:rPr>
              <a:t>Claim</a:t>
            </a:r>
            <a:endParaRPr lang="en-US" sz="800" b="0" dirty="0">
              <a:solidFill>
                <a:schemeClr val="accent2"/>
              </a:solidFill>
            </a:endParaRPr>
          </a:p>
        </p:txBody>
      </p:sp>
      <p:sp>
        <p:nvSpPr>
          <p:cNvPr id="229" name="Rectangle 228"/>
          <p:cNvSpPr/>
          <p:nvPr/>
        </p:nvSpPr>
        <p:spPr>
          <a:xfrm>
            <a:off x="4957856" y="5942033"/>
            <a:ext cx="729246" cy="288000"/>
          </a:xfrm>
          <a:prstGeom prst="rect">
            <a:avLst/>
          </a:prstGeom>
          <a:solidFill>
            <a:schemeClr val="bg1"/>
          </a:solidFill>
          <a:ln w="3175">
            <a:solidFill>
              <a:schemeClr val="accent2"/>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800" b="0" dirty="0" smtClean="0">
                <a:solidFill>
                  <a:schemeClr val="accent2"/>
                </a:solidFill>
              </a:rPr>
              <a:t>Customer</a:t>
            </a:r>
            <a:endParaRPr lang="en-US" sz="800" b="0" dirty="0">
              <a:solidFill>
                <a:schemeClr val="accent2"/>
              </a:solidFill>
            </a:endParaRPr>
          </a:p>
        </p:txBody>
      </p:sp>
      <p:cxnSp>
        <p:nvCxnSpPr>
          <p:cNvPr id="232" name="Straight Connector 70"/>
          <p:cNvCxnSpPr>
            <a:stCxn id="211" idx="2"/>
            <a:endCxn id="229" idx="1"/>
          </p:cNvCxnSpPr>
          <p:nvPr/>
        </p:nvCxnSpPr>
        <p:spPr>
          <a:xfrm rot="16200000" flipH="1">
            <a:off x="3970131" y="5098308"/>
            <a:ext cx="881384" cy="1094066"/>
          </a:xfrm>
          <a:prstGeom prst="bentConnector2">
            <a:avLst/>
          </a:prstGeom>
          <a:ln w="9525">
            <a:solidFill>
              <a:schemeClr val="tx1"/>
            </a:solidFill>
            <a:prstDash val="dash"/>
            <a:tailEnd type="triangle"/>
          </a:ln>
          <a:effectLst>
            <a:outerShdw blurRad="50800" dist="38100" dir="2700000" algn="tl"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cxnSp>
        <p:nvCxnSpPr>
          <p:cNvPr id="235" name="Straight Connector 70"/>
          <p:cNvCxnSpPr>
            <a:stCxn id="201" idx="2"/>
            <a:endCxn id="28" idx="3"/>
          </p:cNvCxnSpPr>
          <p:nvPr/>
        </p:nvCxnSpPr>
        <p:spPr>
          <a:xfrm rot="5400000">
            <a:off x="5982403" y="4909348"/>
            <a:ext cx="503465" cy="1094066"/>
          </a:xfrm>
          <a:prstGeom prst="bentConnector2">
            <a:avLst/>
          </a:prstGeom>
          <a:ln w="9525">
            <a:solidFill>
              <a:schemeClr val="tx1"/>
            </a:solidFill>
            <a:prstDash val="dash"/>
            <a:tailEnd type="triangle"/>
          </a:ln>
          <a:effectLst>
            <a:outerShdw blurRad="50800" dist="38100" dir="2700000" algn="tl"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cxnSp>
        <p:nvCxnSpPr>
          <p:cNvPr id="238" name="Straight Connector 70"/>
          <p:cNvCxnSpPr>
            <a:stCxn id="212" idx="2"/>
            <a:endCxn id="229" idx="3"/>
          </p:cNvCxnSpPr>
          <p:nvPr/>
        </p:nvCxnSpPr>
        <p:spPr>
          <a:xfrm rot="5400000">
            <a:off x="6248482" y="4643269"/>
            <a:ext cx="881384" cy="2004144"/>
          </a:xfrm>
          <a:prstGeom prst="bentConnector2">
            <a:avLst/>
          </a:prstGeom>
          <a:ln w="9525">
            <a:solidFill>
              <a:schemeClr val="tx1"/>
            </a:solidFill>
            <a:prstDash val="dash"/>
            <a:tailEnd type="triangle"/>
          </a:ln>
          <a:effectLst>
            <a:outerShdw blurRad="50800" dist="38100" dir="2700000" algn="tl"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cxnSp>
        <p:nvCxnSpPr>
          <p:cNvPr id="257" name="Straight Connector 70"/>
          <p:cNvCxnSpPr>
            <a:stCxn id="138" idx="2"/>
            <a:endCxn id="201" idx="0"/>
          </p:cNvCxnSpPr>
          <p:nvPr/>
        </p:nvCxnSpPr>
        <p:spPr>
          <a:xfrm rot="5400000">
            <a:off x="7048839" y="4274242"/>
            <a:ext cx="374736" cy="910078"/>
          </a:xfrm>
          <a:prstGeom prst="bentConnector3">
            <a:avLst>
              <a:gd name="adj1" fmla="val 50000"/>
            </a:avLst>
          </a:prstGeom>
          <a:ln w="9525">
            <a:solidFill>
              <a:schemeClr val="tx1"/>
            </a:solidFill>
            <a:prstDash val="dash"/>
            <a:tailEnd type="triangle"/>
          </a:ln>
          <a:effectLst>
            <a:outerShdw blurRad="50800" dist="38100" dir="2700000" algn="tl"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cxnSp>
        <p:nvCxnSpPr>
          <p:cNvPr id="260" name="Straight Connector 70"/>
          <p:cNvCxnSpPr>
            <a:stCxn id="138" idx="2"/>
            <a:endCxn id="212" idx="0"/>
          </p:cNvCxnSpPr>
          <p:nvPr/>
        </p:nvCxnSpPr>
        <p:spPr>
          <a:xfrm>
            <a:off x="7691246" y="4541913"/>
            <a:ext cx="0" cy="374736"/>
          </a:xfrm>
          <a:prstGeom prst="straightConnector1">
            <a:avLst/>
          </a:prstGeom>
          <a:ln w="9525">
            <a:solidFill>
              <a:schemeClr val="tx1"/>
            </a:solidFill>
            <a:prstDash val="dash"/>
            <a:tailEnd type="triangle"/>
          </a:ln>
          <a:effectLst>
            <a:outerShdw blurRad="50800" dist="38100" dir="2700000" algn="tl"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cxnSp>
        <p:nvCxnSpPr>
          <p:cNvPr id="263" name="Straight Connector 69"/>
          <p:cNvCxnSpPr>
            <a:stCxn id="10" idx="2"/>
            <a:endCxn id="211" idx="0"/>
          </p:cNvCxnSpPr>
          <p:nvPr/>
        </p:nvCxnSpPr>
        <p:spPr>
          <a:xfrm rot="16200000" flipH="1">
            <a:off x="3075797" y="4128656"/>
            <a:ext cx="374736" cy="1201250"/>
          </a:xfrm>
          <a:prstGeom prst="bentConnector3">
            <a:avLst>
              <a:gd name="adj1" fmla="val 50000"/>
            </a:avLst>
          </a:prstGeom>
          <a:ln w="9525">
            <a:solidFill>
              <a:schemeClr val="tx1"/>
            </a:solidFill>
            <a:prstDash val="dash"/>
            <a:tailEnd type="triangle"/>
          </a:ln>
          <a:effectLst>
            <a:outerShdw blurRad="50800" dist="38100" dir="2700000" algn="tl"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sp>
        <p:nvSpPr>
          <p:cNvPr id="269" name="Rectangle 268"/>
          <p:cNvSpPr/>
          <p:nvPr/>
        </p:nvSpPr>
        <p:spPr>
          <a:xfrm>
            <a:off x="5191328" y="1268413"/>
            <a:ext cx="3939097" cy="2246769"/>
          </a:xfrm>
          <a:prstGeom prst="rect">
            <a:avLst/>
          </a:prstGeom>
          <a:solidFill>
            <a:schemeClr val="bg1"/>
          </a:solid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t" anchorCtr="0">
            <a:spAutoFit/>
          </a:bodyPr>
          <a:lstStyle/>
          <a:p>
            <a:pPr marL="185738" indent="-185738">
              <a:buFont typeface="+mj-ea"/>
              <a:buAutoNum type="circleNumDbPlain"/>
            </a:pPr>
            <a:r>
              <a:rPr lang="en-US" altLang="ko-KR" sz="1000" dirty="0">
                <a:solidFill>
                  <a:schemeClr val="bg2">
                    <a:lumMod val="50000"/>
                  </a:schemeClr>
                </a:solidFill>
              </a:rPr>
              <a:t>Group Policy Customer claim through </a:t>
            </a:r>
            <a:r>
              <a:rPr lang="en-US" altLang="ko-KR" sz="1000" dirty="0">
                <a:solidFill>
                  <a:sysClr val="windowText" lastClr="000000"/>
                </a:solidFill>
              </a:rPr>
              <a:t>Mobile App / Portal</a:t>
            </a:r>
            <a:endParaRPr lang="en-US" altLang="ko-KR" sz="1000" dirty="0">
              <a:solidFill>
                <a:schemeClr val="bg2">
                  <a:lumMod val="50000"/>
                </a:schemeClr>
              </a:solidFill>
            </a:endParaRPr>
          </a:p>
          <a:p>
            <a:pPr marL="357188" lvl="1" indent="-171450">
              <a:buFont typeface="+mj-lt"/>
              <a:buAutoNum type="arabicPeriod"/>
            </a:pPr>
            <a:r>
              <a:rPr lang="en-US" altLang="ko-KR" sz="1000" b="0" i="1" dirty="0">
                <a:solidFill>
                  <a:schemeClr val="bg2">
                    <a:lumMod val="50000"/>
                  </a:schemeClr>
                </a:solidFill>
              </a:rPr>
              <a:t>Customer</a:t>
            </a:r>
            <a:r>
              <a:rPr lang="en-US" altLang="ko-KR" sz="1000" b="0" dirty="0">
                <a:solidFill>
                  <a:schemeClr val="bg2">
                    <a:lumMod val="50000"/>
                  </a:schemeClr>
                </a:solidFill>
              </a:rPr>
              <a:t> with group policy submits </a:t>
            </a:r>
            <a:r>
              <a:rPr lang="en-US" altLang="ko-KR" sz="1000" b="0" dirty="0" smtClean="0">
                <a:solidFill>
                  <a:schemeClr val="bg2">
                    <a:lumMod val="50000"/>
                  </a:schemeClr>
                </a:solidFill>
              </a:rPr>
              <a:t>claim through </a:t>
            </a:r>
            <a:r>
              <a:rPr lang="en-US" altLang="ko-KR" sz="1000" dirty="0" smtClean="0">
                <a:solidFill>
                  <a:schemeClr val="bg2">
                    <a:lumMod val="50000"/>
                  </a:schemeClr>
                </a:solidFill>
              </a:rPr>
              <a:t>mobile app / customer portal</a:t>
            </a:r>
            <a:r>
              <a:rPr lang="en-US" altLang="ko-KR" sz="1000" b="0" dirty="0" smtClean="0">
                <a:solidFill>
                  <a:schemeClr val="bg2">
                    <a:lumMod val="50000"/>
                  </a:schemeClr>
                </a:solidFill>
              </a:rPr>
              <a:t>.</a:t>
            </a:r>
            <a:endParaRPr lang="en-US" altLang="ko-KR" sz="1000" b="0" dirty="0">
              <a:solidFill>
                <a:schemeClr val="bg2">
                  <a:lumMod val="50000"/>
                </a:schemeClr>
              </a:solidFill>
            </a:endParaRPr>
          </a:p>
          <a:p>
            <a:pPr marL="357188" lvl="1" indent="-171450">
              <a:buFont typeface="+mj-lt"/>
              <a:buAutoNum type="arabicPeriod"/>
            </a:pPr>
            <a:r>
              <a:rPr lang="en-US" altLang="ko-KR" sz="1000" b="0" dirty="0" smtClean="0">
                <a:solidFill>
                  <a:schemeClr val="bg2">
                    <a:lumMod val="50000"/>
                  </a:schemeClr>
                </a:solidFill>
              </a:rPr>
              <a:t>Along with claims registration data, </a:t>
            </a:r>
            <a:r>
              <a:rPr lang="en-US" altLang="ko-KR" sz="1000" dirty="0" smtClean="0">
                <a:solidFill>
                  <a:schemeClr val="bg2">
                    <a:lumMod val="50000"/>
                  </a:schemeClr>
                </a:solidFill>
              </a:rPr>
              <a:t>FINEOS </a:t>
            </a:r>
            <a:r>
              <a:rPr lang="en-US" altLang="ko-KR" sz="1000" b="0" dirty="0">
                <a:solidFill>
                  <a:schemeClr val="bg2">
                    <a:lumMod val="50000"/>
                  </a:schemeClr>
                </a:solidFill>
              </a:rPr>
              <a:t>records group customer as individual customer then </a:t>
            </a:r>
            <a:r>
              <a:rPr lang="en-US" altLang="ko-KR" sz="1000" b="0" dirty="0" smtClean="0">
                <a:solidFill>
                  <a:schemeClr val="bg2">
                    <a:lumMod val="50000"/>
                  </a:schemeClr>
                </a:solidFill>
              </a:rPr>
              <a:t>records customer </a:t>
            </a:r>
            <a:r>
              <a:rPr lang="en-US" altLang="ko-KR" sz="1000" b="0" dirty="0">
                <a:solidFill>
                  <a:schemeClr val="bg2">
                    <a:lumMod val="50000"/>
                  </a:schemeClr>
                </a:solidFill>
              </a:rPr>
              <a:t>information into </a:t>
            </a:r>
            <a:r>
              <a:rPr lang="en-US" altLang="ko-KR" sz="1000" dirty="0" smtClean="0">
                <a:solidFill>
                  <a:schemeClr val="bg2">
                    <a:lumMod val="50000"/>
                  </a:schemeClr>
                </a:solidFill>
              </a:rPr>
              <a:t>Core DB</a:t>
            </a:r>
            <a:r>
              <a:rPr lang="en-US" altLang="ko-KR" sz="1000" b="0" dirty="0" smtClean="0">
                <a:solidFill>
                  <a:schemeClr val="bg2">
                    <a:lumMod val="50000"/>
                  </a:schemeClr>
                </a:solidFill>
              </a:rPr>
              <a:t>.</a:t>
            </a:r>
          </a:p>
          <a:p>
            <a:pPr marL="185738" indent="-185738">
              <a:buFont typeface="+mj-ea"/>
              <a:buAutoNum type="circleNumDbPlain"/>
            </a:pPr>
            <a:r>
              <a:rPr lang="en-US" altLang="ko-KR" sz="1000" dirty="0">
                <a:solidFill>
                  <a:schemeClr val="bg2">
                    <a:lumMod val="50000"/>
                  </a:schemeClr>
                </a:solidFill>
              </a:rPr>
              <a:t>Group Policy Customer claim through Email / Fax / Letter</a:t>
            </a:r>
          </a:p>
          <a:p>
            <a:pPr marL="357188" lvl="1" indent="-171450">
              <a:buFont typeface="+mj-lt"/>
              <a:buAutoNum type="arabicPeriod"/>
            </a:pPr>
            <a:r>
              <a:rPr lang="en-US" altLang="ko-KR" sz="1000" b="0" i="1" dirty="0">
                <a:solidFill>
                  <a:schemeClr val="bg2">
                    <a:lumMod val="50000"/>
                  </a:schemeClr>
                </a:solidFill>
              </a:rPr>
              <a:t>Customer</a:t>
            </a:r>
            <a:r>
              <a:rPr lang="en-US" altLang="ko-KR" sz="1000" b="0" dirty="0">
                <a:solidFill>
                  <a:schemeClr val="bg2">
                    <a:lumMod val="50000"/>
                  </a:schemeClr>
                </a:solidFill>
              </a:rPr>
              <a:t> </a:t>
            </a:r>
            <a:r>
              <a:rPr lang="en-US" altLang="ko-KR" sz="1000" b="0" dirty="0" smtClean="0">
                <a:solidFill>
                  <a:schemeClr val="bg2">
                    <a:lumMod val="50000"/>
                  </a:schemeClr>
                </a:solidFill>
              </a:rPr>
              <a:t>with </a:t>
            </a:r>
            <a:r>
              <a:rPr lang="en-US" altLang="ko-KR" sz="1000" b="0" dirty="0">
                <a:solidFill>
                  <a:schemeClr val="bg2">
                    <a:lumMod val="50000"/>
                  </a:schemeClr>
                </a:solidFill>
              </a:rPr>
              <a:t>group policy submits claim through </a:t>
            </a:r>
            <a:r>
              <a:rPr lang="en-US" altLang="ko-KR" sz="1000" dirty="0" smtClean="0">
                <a:solidFill>
                  <a:schemeClr val="bg2">
                    <a:lumMod val="50000"/>
                  </a:schemeClr>
                </a:solidFill>
              </a:rPr>
              <a:t>email / fax / letter</a:t>
            </a:r>
            <a:r>
              <a:rPr lang="en-US" altLang="ko-KR" sz="1000" b="0" dirty="0" smtClean="0">
                <a:solidFill>
                  <a:schemeClr val="bg2">
                    <a:lumMod val="50000"/>
                  </a:schemeClr>
                </a:solidFill>
              </a:rPr>
              <a:t>.</a:t>
            </a:r>
            <a:endParaRPr lang="en-US" altLang="ko-KR" sz="1000" b="0" dirty="0">
              <a:solidFill>
                <a:schemeClr val="bg2">
                  <a:lumMod val="50000"/>
                </a:schemeClr>
              </a:solidFill>
            </a:endParaRPr>
          </a:p>
          <a:p>
            <a:pPr marL="357188" lvl="1" indent="-171450">
              <a:buFont typeface="+mj-lt"/>
              <a:buAutoNum type="arabicPeriod"/>
            </a:pPr>
            <a:r>
              <a:rPr lang="en-US" altLang="ko-KR" sz="1000" b="0" i="1" dirty="0" smtClean="0">
                <a:solidFill>
                  <a:schemeClr val="bg2">
                    <a:lumMod val="50000"/>
                  </a:schemeClr>
                </a:solidFill>
              </a:rPr>
              <a:t>Data Entry Operator </a:t>
            </a:r>
            <a:r>
              <a:rPr lang="en-US" altLang="ko-KR" sz="1000" b="0" dirty="0" smtClean="0">
                <a:solidFill>
                  <a:schemeClr val="bg2">
                    <a:lumMod val="50000"/>
                  </a:schemeClr>
                </a:solidFill>
              </a:rPr>
              <a:t>creates </a:t>
            </a:r>
            <a:r>
              <a:rPr lang="en-US" altLang="ko-KR" sz="1000" b="0" dirty="0">
                <a:solidFill>
                  <a:schemeClr val="bg2">
                    <a:lumMod val="50000"/>
                  </a:schemeClr>
                </a:solidFill>
              </a:rPr>
              <a:t>claim case </a:t>
            </a:r>
            <a:r>
              <a:rPr lang="en-US" altLang="ko-KR" sz="1000" b="0" dirty="0" smtClean="0">
                <a:solidFill>
                  <a:schemeClr val="bg2">
                    <a:lumMod val="50000"/>
                  </a:schemeClr>
                </a:solidFill>
              </a:rPr>
              <a:t>and enters individual customer data into </a:t>
            </a:r>
            <a:r>
              <a:rPr lang="en-US" altLang="ko-KR" sz="1000" dirty="0" smtClean="0">
                <a:solidFill>
                  <a:schemeClr val="bg2">
                    <a:lumMod val="50000"/>
                  </a:schemeClr>
                </a:solidFill>
              </a:rPr>
              <a:t>FINEOS</a:t>
            </a:r>
            <a:r>
              <a:rPr lang="en-US" altLang="ko-KR" sz="1000" b="0" dirty="0" smtClean="0">
                <a:solidFill>
                  <a:schemeClr val="bg2">
                    <a:lumMod val="50000"/>
                  </a:schemeClr>
                </a:solidFill>
              </a:rPr>
              <a:t>.</a:t>
            </a:r>
            <a:endParaRPr lang="en-US" altLang="ko-KR" sz="1000" b="0" dirty="0">
              <a:solidFill>
                <a:schemeClr val="bg2">
                  <a:lumMod val="50000"/>
                </a:schemeClr>
              </a:solidFill>
            </a:endParaRPr>
          </a:p>
          <a:p>
            <a:pPr marL="357188" lvl="1" indent="-171450">
              <a:buFont typeface="+mj-lt"/>
              <a:buAutoNum type="arabicPeriod"/>
            </a:pPr>
            <a:r>
              <a:rPr lang="en-US" altLang="ko-KR" sz="1000" b="0" dirty="0">
                <a:solidFill>
                  <a:schemeClr val="bg2">
                    <a:lumMod val="50000"/>
                  </a:schemeClr>
                </a:solidFill>
              </a:rPr>
              <a:t>Along with claims registration data, </a:t>
            </a:r>
            <a:r>
              <a:rPr lang="en-US" altLang="ko-KR" sz="1000" dirty="0" smtClean="0">
                <a:solidFill>
                  <a:schemeClr val="bg2">
                    <a:lumMod val="50000"/>
                  </a:schemeClr>
                </a:solidFill>
              </a:rPr>
              <a:t>FINEOS </a:t>
            </a:r>
            <a:r>
              <a:rPr lang="en-US" altLang="ko-KR" sz="1000" b="0" dirty="0">
                <a:solidFill>
                  <a:schemeClr val="bg2">
                    <a:lumMod val="50000"/>
                  </a:schemeClr>
                </a:solidFill>
              </a:rPr>
              <a:t>records group customer as individual customer then records customer information into </a:t>
            </a:r>
            <a:r>
              <a:rPr lang="en-US" altLang="ko-KR" sz="1000" dirty="0" smtClean="0">
                <a:solidFill>
                  <a:schemeClr val="bg2">
                    <a:lumMod val="50000"/>
                  </a:schemeClr>
                </a:solidFill>
              </a:rPr>
              <a:t>Core DB</a:t>
            </a:r>
            <a:r>
              <a:rPr lang="en-US" altLang="ko-KR" sz="1000" b="0" dirty="0" smtClean="0">
                <a:solidFill>
                  <a:schemeClr val="bg2">
                    <a:lumMod val="50000"/>
                  </a:schemeClr>
                </a:solidFill>
              </a:rPr>
              <a:t>.</a:t>
            </a:r>
            <a:endParaRPr lang="en-US" altLang="ko-KR" sz="1000" b="0" dirty="0">
              <a:solidFill>
                <a:schemeClr val="bg2">
                  <a:lumMod val="50000"/>
                </a:schemeClr>
              </a:solidFill>
            </a:endParaRPr>
          </a:p>
        </p:txBody>
      </p:sp>
      <p:sp>
        <p:nvSpPr>
          <p:cNvPr id="272" name="TextBox 271"/>
          <p:cNvSpPr txBox="1"/>
          <p:nvPr/>
        </p:nvSpPr>
        <p:spPr>
          <a:xfrm>
            <a:off x="874493" y="3934250"/>
            <a:ext cx="200376" cy="123111"/>
          </a:xfrm>
          <a:prstGeom prst="rect">
            <a:avLst/>
          </a:prstGeom>
          <a:noFill/>
        </p:spPr>
        <p:txBody>
          <a:bodyPr wrap="none" lIns="0" tIns="0" rIns="0" bIns="0" rtlCol="0" anchor="b">
            <a:spAutoFit/>
          </a:bodyPr>
          <a:lstStyle/>
          <a:p>
            <a:r>
              <a:rPr lang="en-US" altLang="ko-KR" sz="800" u="sng" dirty="0" smtClean="0">
                <a:solidFill>
                  <a:schemeClr val="tx1"/>
                </a:solidFill>
                <a:latin typeface="+mn-lt"/>
                <a:cs typeface="Arial" pitchFamily="34" charset="0"/>
              </a:rPr>
              <a:t>STP</a:t>
            </a:r>
            <a:endParaRPr lang="ko-KR" altLang="en-US" sz="800" u="sng" dirty="0" smtClean="0">
              <a:solidFill>
                <a:schemeClr val="tx1"/>
              </a:solidFill>
              <a:latin typeface="+mn-lt"/>
              <a:cs typeface="Arial" pitchFamily="34" charset="0"/>
            </a:endParaRPr>
          </a:p>
        </p:txBody>
      </p:sp>
      <p:sp>
        <p:nvSpPr>
          <p:cNvPr id="273" name="TextBox 272"/>
          <p:cNvSpPr txBox="1"/>
          <p:nvPr/>
        </p:nvSpPr>
        <p:spPr>
          <a:xfrm>
            <a:off x="4174435" y="3811140"/>
            <a:ext cx="402354" cy="246221"/>
          </a:xfrm>
          <a:prstGeom prst="rect">
            <a:avLst/>
          </a:prstGeom>
          <a:noFill/>
        </p:spPr>
        <p:txBody>
          <a:bodyPr wrap="none" lIns="0" tIns="0" rIns="0" bIns="0" rtlCol="0" anchor="b">
            <a:spAutoFit/>
          </a:bodyPr>
          <a:lstStyle>
            <a:defPPr>
              <a:defRPr lang="fr-FR"/>
            </a:defPPr>
            <a:lvl1pPr>
              <a:defRPr u="sng">
                <a:solidFill>
                  <a:schemeClr val="tx1"/>
                </a:solidFill>
                <a:latin typeface="Arial" pitchFamily="34" charset="0"/>
                <a:cs typeface="Arial" pitchFamily="34" charset="0"/>
              </a:defRPr>
            </a:lvl1pPr>
          </a:lstStyle>
          <a:p>
            <a:r>
              <a:rPr lang="en-US" altLang="ko-KR" sz="800" dirty="0" smtClean="0">
                <a:latin typeface="+mn-lt"/>
              </a:rPr>
              <a:t>Manual</a:t>
            </a:r>
            <a:br>
              <a:rPr lang="en-US" altLang="ko-KR" sz="800" dirty="0" smtClean="0">
                <a:latin typeface="+mn-lt"/>
              </a:rPr>
            </a:br>
            <a:r>
              <a:rPr lang="en-US" altLang="ko-KR" sz="800" dirty="0" smtClean="0">
                <a:latin typeface="+mn-lt"/>
              </a:rPr>
              <a:t>Process</a:t>
            </a:r>
            <a:endParaRPr lang="ko-KR" altLang="en-US" sz="800" dirty="0">
              <a:latin typeface="+mn-lt"/>
            </a:endParaRPr>
          </a:p>
        </p:txBody>
      </p:sp>
      <p:cxnSp>
        <p:nvCxnSpPr>
          <p:cNvPr id="22" name="Elbow Connector 21"/>
          <p:cNvCxnSpPr>
            <a:stCxn id="50" idx="2"/>
            <a:endCxn id="11" idx="0"/>
          </p:cNvCxnSpPr>
          <p:nvPr/>
        </p:nvCxnSpPr>
        <p:spPr>
          <a:xfrm rot="5400000">
            <a:off x="2006597" y="3064271"/>
            <a:ext cx="781581" cy="1383609"/>
          </a:xfrm>
          <a:prstGeom prst="bentConnector3">
            <a:avLst>
              <a:gd name="adj1" fmla="val 50000"/>
            </a:avLst>
          </a:prstGeom>
          <a:ln w="9525">
            <a:solidFill>
              <a:schemeClr val="tx1"/>
            </a:solidFill>
            <a:prstDash val="dash"/>
            <a:tailEnd type="triangle"/>
          </a:ln>
          <a:effectLst>
            <a:outerShdw blurRad="50800" dist="38100" dir="2700000" algn="tl"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cxnSp>
        <p:nvCxnSpPr>
          <p:cNvPr id="44" name="Elbow Connector 43"/>
          <p:cNvCxnSpPr>
            <a:stCxn id="50" idx="2"/>
            <a:endCxn id="10" idx="0"/>
          </p:cNvCxnSpPr>
          <p:nvPr/>
        </p:nvCxnSpPr>
        <p:spPr>
          <a:xfrm rot="5400000">
            <a:off x="2485076" y="3542750"/>
            <a:ext cx="781581" cy="426651"/>
          </a:xfrm>
          <a:prstGeom prst="bentConnector3">
            <a:avLst>
              <a:gd name="adj1" fmla="val 50000"/>
            </a:avLst>
          </a:prstGeom>
          <a:ln w="9525">
            <a:solidFill>
              <a:schemeClr val="tx1"/>
            </a:solidFill>
            <a:prstDash val="dash"/>
            <a:tailEnd type="triangle"/>
          </a:ln>
          <a:effectLst>
            <a:outerShdw blurRad="50800" dist="38100" dir="2700000" algn="tl"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cxnSp>
        <p:nvCxnSpPr>
          <p:cNvPr id="62" name="Straight Connector 61"/>
          <p:cNvCxnSpPr>
            <a:stCxn id="58" idx="2"/>
            <a:endCxn id="50" idx="0"/>
          </p:cNvCxnSpPr>
          <p:nvPr/>
        </p:nvCxnSpPr>
        <p:spPr>
          <a:xfrm>
            <a:off x="3089191" y="2011593"/>
            <a:ext cx="0" cy="1065692"/>
          </a:xfrm>
          <a:prstGeom prst="line">
            <a:avLst/>
          </a:prstGeom>
          <a:ln w="9525">
            <a:solidFill>
              <a:schemeClr val="tx1"/>
            </a:solidFill>
            <a:prstDash val="dash"/>
            <a:tailEnd type="triangle"/>
          </a:ln>
          <a:effectLst>
            <a:outerShdw blurRad="50800" dist="38100" dir="2700000" algn="tl"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sp>
        <p:nvSpPr>
          <p:cNvPr id="64" name="Cloud 63"/>
          <p:cNvSpPr/>
          <p:nvPr/>
        </p:nvSpPr>
        <p:spPr>
          <a:xfrm>
            <a:off x="2525031" y="2238959"/>
            <a:ext cx="1084784" cy="275506"/>
          </a:xfrm>
          <a:prstGeom prst="cloud">
            <a:avLst/>
          </a:prstGeom>
          <a:solidFill>
            <a:schemeClr val="bg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9599132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12" name="Rounded Rectangle 111"/>
          <p:cNvSpPr/>
          <p:nvPr/>
        </p:nvSpPr>
        <p:spPr bwMode="auto">
          <a:xfrm>
            <a:off x="777000" y="5187955"/>
            <a:ext cx="5398513" cy="965461"/>
          </a:xfrm>
          <a:prstGeom prst="roundRect">
            <a:avLst>
              <a:gd name="adj" fmla="val 4987"/>
            </a:avLst>
          </a:prstGeom>
          <a:solidFill>
            <a:srgbClr val="91C8EB">
              <a:lumMod val="20000"/>
              <a:lumOff val="80000"/>
            </a:srgbClr>
          </a:solidFill>
          <a:ln w="9525" cap="flat" cmpd="sng" algn="ctr">
            <a:solidFill>
              <a:schemeClr val="bg1">
                <a:lumMod val="5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defTabSz="912813" fontAlgn="auto">
              <a:spcBef>
                <a:spcPts val="0"/>
              </a:spcBef>
              <a:spcAft>
                <a:spcPts val="0"/>
              </a:spcAft>
            </a:pPr>
            <a:endParaRPr lang="en-US" sz="600" b="0" i="1" kern="0" dirty="0">
              <a:solidFill>
                <a:srgbClr val="103184"/>
              </a:solidFill>
              <a:latin typeface="+mn-lt"/>
              <a:ea typeface="MS PGothic" pitchFamily="34" charset="-128"/>
              <a:cs typeface="Arial" panose="020B0604020202020204" pitchFamily="34" charset="0"/>
            </a:endParaRPr>
          </a:p>
        </p:txBody>
      </p:sp>
      <p:grpSp>
        <p:nvGrpSpPr>
          <p:cNvPr id="7" name="Group 6"/>
          <p:cNvGrpSpPr/>
          <p:nvPr/>
        </p:nvGrpSpPr>
        <p:grpSpPr>
          <a:xfrm>
            <a:off x="865816" y="5302695"/>
            <a:ext cx="410369" cy="416221"/>
            <a:chOff x="865816" y="5302695"/>
            <a:chExt cx="410369" cy="416221"/>
          </a:xfrm>
        </p:grpSpPr>
        <p:sp>
          <p:nvSpPr>
            <p:cNvPr id="113" name="Flowchart: Magnetic Disk 112"/>
            <p:cNvSpPr/>
            <p:nvPr/>
          </p:nvSpPr>
          <p:spPr>
            <a:xfrm>
              <a:off x="865816" y="5302695"/>
              <a:ext cx="139185" cy="133286"/>
            </a:xfrm>
            <a:prstGeom prst="flowChartMagneticDisk">
              <a:avLst/>
            </a:prstGeom>
            <a:solidFill>
              <a:schemeClr val="accent2">
                <a:lumMod val="50000"/>
              </a:schemeClr>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14" name="TextBox 113"/>
            <p:cNvSpPr txBox="1"/>
            <p:nvPr/>
          </p:nvSpPr>
          <p:spPr>
            <a:xfrm>
              <a:off x="865816" y="5472695"/>
              <a:ext cx="410369" cy="246221"/>
            </a:xfrm>
            <a:prstGeom prst="rect">
              <a:avLst/>
            </a:prstGeom>
            <a:noFill/>
          </p:spPr>
          <p:txBody>
            <a:bodyPr wrap="none" lIns="0" tIns="0" rIns="0" bIns="0" rtlCol="0">
              <a:spAutoFit/>
            </a:bodyPr>
            <a:lstStyle/>
            <a:p>
              <a:r>
                <a:rPr lang="en-US" sz="800" b="1" dirty="0" smtClean="0">
                  <a:solidFill>
                    <a:schemeClr val="accent2">
                      <a:lumMod val="50000"/>
                    </a:schemeClr>
                  </a:solidFill>
                  <a:latin typeface="+mn-lt"/>
                  <a:cs typeface="Arial" pitchFamily="34" charset="0"/>
                </a:rPr>
                <a:t>Core DB</a:t>
              </a:r>
            </a:p>
            <a:p>
              <a:r>
                <a:rPr lang="en-US" sz="800" b="0" i="1" dirty="0" smtClean="0">
                  <a:solidFill>
                    <a:schemeClr val="accent2">
                      <a:lumMod val="50000"/>
                    </a:schemeClr>
                  </a:solidFill>
                  <a:latin typeface="+mn-lt"/>
                  <a:cs typeface="Arial" pitchFamily="34" charset="0"/>
                </a:rPr>
                <a:t>Oracle</a:t>
              </a:r>
            </a:p>
          </p:txBody>
        </p:sp>
      </p:grpSp>
      <p:sp>
        <p:nvSpPr>
          <p:cNvPr id="75" name="Rounded Rectangle 74"/>
          <p:cNvSpPr/>
          <p:nvPr/>
        </p:nvSpPr>
        <p:spPr bwMode="auto">
          <a:xfrm>
            <a:off x="777000" y="3204037"/>
            <a:ext cx="8353425" cy="1131574"/>
          </a:xfrm>
          <a:prstGeom prst="roundRect">
            <a:avLst>
              <a:gd name="adj" fmla="val 701"/>
            </a:avLst>
          </a:prstGeom>
          <a:solidFill>
            <a:srgbClr val="91C8EB">
              <a:lumMod val="20000"/>
              <a:lumOff val="80000"/>
            </a:srgbClr>
          </a:solidFill>
          <a:ln w="38100" cap="flat" cmpd="sng" algn="ctr">
            <a:solidFill>
              <a:srgbClr val="7030A0"/>
            </a:solidFill>
            <a:prstDash val="solid"/>
            <a:round/>
            <a:headEnd type="none" w="med" len="med"/>
            <a:tailEnd type="none" w="med" len="med"/>
          </a:ln>
          <a:effectLst/>
        </p:spPr>
        <p:txBody>
          <a:bodyPr vert="horz" wrap="none" lIns="45720" tIns="45720" rIns="45720" bIns="45720" numCol="1" rtlCol="0" anchor="t" anchorCtr="0" compatLnSpc="1">
            <a:prstTxWarp prst="textNoShape">
              <a:avLst/>
            </a:prstTxWarp>
          </a:bodyPr>
          <a:lstStyle/>
          <a:p>
            <a:pPr defTabSz="912813" fontAlgn="auto">
              <a:spcBef>
                <a:spcPts val="0"/>
              </a:spcBef>
              <a:spcAft>
                <a:spcPts val="0"/>
              </a:spcAft>
            </a:pPr>
            <a:endParaRPr lang="en-US" sz="800" kern="0" dirty="0">
              <a:solidFill>
                <a:schemeClr val="tx1"/>
              </a:solidFill>
              <a:latin typeface="+mn-lt"/>
              <a:ea typeface="MS PGothic" pitchFamily="34" charset="-128"/>
              <a:cs typeface="Arial" panose="020B0604020202020204" pitchFamily="34" charset="0"/>
            </a:endParaRPr>
          </a:p>
        </p:txBody>
      </p:sp>
      <p:sp>
        <p:nvSpPr>
          <p:cNvPr id="110" name="Oval 109"/>
          <p:cNvSpPr/>
          <p:nvPr/>
        </p:nvSpPr>
        <p:spPr bwMode="auto">
          <a:xfrm>
            <a:off x="2303642" y="5285806"/>
            <a:ext cx="3715420" cy="769759"/>
          </a:xfrm>
          <a:prstGeom prst="ellipse">
            <a:avLst/>
          </a:prstGeom>
          <a:solidFill>
            <a:srgbClr val="4C5A87">
              <a:lumMod val="75000"/>
              <a:alpha val="78000"/>
            </a:srgbClr>
          </a:solidFill>
          <a:ln w="6350" cap="flat" cmpd="sng" algn="ctr">
            <a:solidFill>
              <a:srgbClr val="4C5A87">
                <a:lumMod val="75000"/>
                <a:alpha val="78000"/>
              </a:srgb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defTabSz="912813" fontAlgn="auto">
              <a:spcBef>
                <a:spcPts val="0"/>
              </a:spcBef>
              <a:spcAft>
                <a:spcPts val="0"/>
              </a:spcAft>
              <a:defRPr/>
            </a:pPr>
            <a:endParaRPr lang="en-US" sz="600" b="0" i="1" kern="0" dirty="0" smtClean="0">
              <a:solidFill>
                <a:srgbClr val="4B91CD">
                  <a:lumMod val="20000"/>
                  <a:lumOff val="80000"/>
                </a:srgbClr>
              </a:solidFill>
              <a:latin typeface="+mn-lt"/>
              <a:ea typeface="MS PGothic" pitchFamily="34" charset="-128"/>
              <a:cs typeface="Arial" panose="020B0604020202020204" pitchFamily="34" charset="0"/>
            </a:endParaRPr>
          </a:p>
        </p:txBody>
      </p:sp>
      <p:sp>
        <p:nvSpPr>
          <p:cNvPr id="3" name="Title 2"/>
          <p:cNvSpPr>
            <a:spLocks noGrp="1"/>
          </p:cNvSpPr>
          <p:nvPr>
            <p:ph type="title"/>
          </p:nvPr>
        </p:nvSpPr>
        <p:spPr/>
        <p:txBody>
          <a:bodyPr>
            <a:normAutofit/>
          </a:bodyPr>
          <a:lstStyle/>
          <a:p>
            <a:r>
              <a:rPr lang="en-US" altLang="ko-KR" dirty="0" smtClean="0"/>
              <a:t>Integration </a:t>
            </a:r>
            <a:r>
              <a:rPr lang="en-US" altLang="ko-KR" dirty="0"/>
              <a:t>Vertical</a:t>
            </a:r>
            <a:endParaRPr lang="en-US" dirty="0"/>
          </a:p>
        </p:txBody>
      </p:sp>
      <p:sp>
        <p:nvSpPr>
          <p:cNvPr id="2" name="Text Placeholder 1"/>
          <p:cNvSpPr>
            <a:spLocks noGrp="1"/>
          </p:cNvSpPr>
          <p:nvPr>
            <p:ph type="body" sz="quarter" idx="13"/>
          </p:nvPr>
        </p:nvSpPr>
        <p:spPr>
          <a:solidFill>
            <a:schemeClr val="bg1">
              <a:lumMod val="95000"/>
            </a:schemeClr>
          </a:solidFill>
          <a:ln>
            <a:noFill/>
          </a:ln>
          <a:effectLst>
            <a:outerShdw blurRad="50800" dist="38100" dir="2700000" algn="tl" rotWithShape="0">
              <a:prstClr val="black">
                <a:alpha val="40000"/>
              </a:prstClr>
            </a:outerShdw>
          </a:effectLst>
        </p:spPr>
        <p:txBody>
          <a:bodyPr vert="horz" lIns="72000" tIns="46800" rIns="72000" bIns="46800" rtlCol="0" anchor="t">
            <a:spAutoFit/>
          </a:bodyPr>
          <a:lstStyle/>
          <a:p>
            <a:pPr marL="0" indent="0">
              <a:buNone/>
            </a:pPr>
            <a:r>
              <a:rPr lang="en-US" altLang="ko-KR" dirty="0"/>
              <a:t>Scenario </a:t>
            </a:r>
            <a:r>
              <a:rPr lang="en-US" altLang="ko-KR" dirty="0" smtClean="0"/>
              <a:t>5: </a:t>
            </a:r>
            <a:r>
              <a:rPr lang="en-US" altLang="ko-KR" dirty="0"/>
              <a:t>Status Inquiry</a:t>
            </a:r>
          </a:p>
        </p:txBody>
      </p:sp>
      <p:sp>
        <p:nvSpPr>
          <p:cNvPr id="4" name="Slide Number Placeholder 3"/>
          <p:cNvSpPr>
            <a:spLocks noGrp="1"/>
          </p:cNvSpPr>
          <p:nvPr>
            <p:ph type="sldNum" sz="quarter" idx="4"/>
          </p:nvPr>
        </p:nvSpPr>
        <p:spPr>
          <a:prstGeom prst="rect">
            <a:avLst/>
          </a:prstGeom>
        </p:spPr>
        <p:txBody>
          <a:bodyPr/>
          <a:lstStyle/>
          <a:p>
            <a:fld id="{3801209A-EBCB-4229-9A21-B7869465F47A}" type="slidenum">
              <a:rPr lang="fr-FR" smtClean="0">
                <a:latin typeface="+mj-lt"/>
              </a:rPr>
              <a:pPr/>
              <a:t>76</a:t>
            </a:fld>
            <a:endParaRPr lang="fr-FR" dirty="0">
              <a:latin typeface="+mj-lt"/>
            </a:endParaRPr>
          </a:p>
        </p:txBody>
      </p:sp>
      <p:cxnSp>
        <p:nvCxnSpPr>
          <p:cNvPr id="109" name="Straight Connector 108"/>
          <p:cNvCxnSpPr>
            <a:stCxn id="106" idx="2"/>
            <a:endCxn id="108" idx="0"/>
          </p:cNvCxnSpPr>
          <p:nvPr/>
        </p:nvCxnSpPr>
        <p:spPr>
          <a:xfrm>
            <a:off x="2951371" y="4916557"/>
            <a:ext cx="0" cy="623211"/>
          </a:xfrm>
          <a:prstGeom prst="line">
            <a:avLst/>
          </a:prstGeom>
          <a:ln w="9525">
            <a:solidFill>
              <a:schemeClr val="tx1"/>
            </a:solidFill>
            <a:prstDash val="dash"/>
            <a:tailEnd type="triangle"/>
          </a:ln>
          <a:effectLst>
            <a:outerShdw blurRad="50800" dist="38100" dir="2700000" algn="tl"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grpSp>
        <p:nvGrpSpPr>
          <p:cNvPr id="27" name="Group 26"/>
          <p:cNvGrpSpPr/>
          <p:nvPr/>
        </p:nvGrpSpPr>
        <p:grpSpPr>
          <a:xfrm>
            <a:off x="2586748" y="5539768"/>
            <a:ext cx="3149209" cy="261835"/>
            <a:chOff x="2612049" y="5539768"/>
            <a:chExt cx="3149209" cy="261835"/>
          </a:xfrm>
        </p:grpSpPr>
        <p:sp>
          <p:nvSpPr>
            <p:cNvPr id="108" name="Rectangle 107"/>
            <p:cNvSpPr/>
            <p:nvPr/>
          </p:nvSpPr>
          <p:spPr>
            <a:xfrm>
              <a:off x="2612049" y="5539768"/>
              <a:ext cx="729246" cy="261835"/>
            </a:xfrm>
            <a:prstGeom prst="rect">
              <a:avLst/>
            </a:prstGeom>
            <a:solidFill>
              <a:schemeClr val="bg1"/>
            </a:solidFill>
            <a:ln w="3175">
              <a:solidFill>
                <a:schemeClr val="accent2"/>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800" b="0" dirty="0" smtClean="0">
                  <a:solidFill>
                    <a:schemeClr val="accent2"/>
                  </a:solidFill>
                </a:rPr>
                <a:t>Claim</a:t>
              </a:r>
              <a:endParaRPr lang="en-US" sz="800" b="0" dirty="0">
                <a:solidFill>
                  <a:schemeClr val="accent2"/>
                </a:solidFill>
              </a:endParaRPr>
            </a:p>
          </p:txBody>
        </p:sp>
        <p:sp>
          <p:nvSpPr>
            <p:cNvPr id="95" name="Rectangle 94"/>
            <p:cNvSpPr/>
            <p:nvPr/>
          </p:nvSpPr>
          <p:spPr>
            <a:xfrm>
              <a:off x="5032012" y="5539768"/>
              <a:ext cx="729246" cy="261835"/>
            </a:xfrm>
            <a:prstGeom prst="rect">
              <a:avLst/>
            </a:prstGeom>
            <a:solidFill>
              <a:schemeClr val="bg1"/>
            </a:solidFill>
            <a:ln w="3175">
              <a:solidFill>
                <a:schemeClr val="accent2"/>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800" b="0" dirty="0" smtClean="0">
                  <a:solidFill>
                    <a:schemeClr val="accent2"/>
                  </a:solidFill>
                </a:rPr>
                <a:t>Comm.</a:t>
              </a:r>
              <a:endParaRPr lang="en-US" sz="800" b="0" dirty="0">
                <a:solidFill>
                  <a:schemeClr val="accent2"/>
                </a:solidFill>
              </a:endParaRPr>
            </a:p>
          </p:txBody>
        </p:sp>
        <p:sp>
          <p:nvSpPr>
            <p:cNvPr id="96" name="Rectangle 95"/>
            <p:cNvSpPr/>
            <p:nvPr/>
          </p:nvSpPr>
          <p:spPr>
            <a:xfrm>
              <a:off x="3418703" y="5539768"/>
              <a:ext cx="729246" cy="261835"/>
            </a:xfrm>
            <a:prstGeom prst="rect">
              <a:avLst/>
            </a:prstGeom>
            <a:solidFill>
              <a:schemeClr val="bg1"/>
            </a:solidFill>
            <a:ln w="3175">
              <a:solidFill>
                <a:schemeClr val="accent2"/>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800" b="0" dirty="0" smtClean="0">
                  <a:solidFill>
                    <a:schemeClr val="accent2"/>
                  </a:solidFill>
                </a:rPr>
                <a:t>Interaction</a:t>
              </a:r>
              <a:endParaRPr lang="en-US" sz="800" b="0" dirty="0">
                <a:solidFill>
                  <a:schemeClr val="accent2"/>
                </a:solidFill>
              </a:endParaRPr>
            </a:p>
          </p:txBody>
        </p:sp>
        <p:sp>
          <p:nvSpPr>
            <p:cNvPr id="97" name="Rectangle 96"/>
            <p:cNvSpPr/>
            <p:nvPr/>
          </p:nvSpPr>
          <p:spPr>
            <a:xfrm>
              <a:off x="4225357" y="5539768"/>
              <a:ext cx="729246" cy="261835"/>
            </a:xfrm>
            <a:prstGeom prst="rect">
              <a:avLst/>
            </a:prstGeom>
            <a:solidFill>
              <a:schemeClr val="bg1"/>
            </a:solidFill>
            <a:ln w="3175">
              <a:solidFill>
                <a:schemeClr val="accent2"/>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800" b="0" dirty="0" smtClean="0">
                  <a:solidFill>
                    <a:schemeClr val="accent2"/>
                  </a:solidFill>
                </a:rPr>
                <a:t>Payment</a:t>
              </a:r>
              <a:endParaRPr lang="en-US" sz="800" b="0" dirty="0">
                <a:solidFill>
                  <a:schemeClr val="accent2"/>
                </a:solidFill>
              </a:endParaRPr>
            </a:p>
          </p:txBody>
        </p:sp>
      </p:grpSp>
      <p:grpSp>
        <p:nvGrpSpPr>
          <p:cNvPr id="14" name="Group 13"/>
          <p:cNvGrpSpPr/>
          <p:nvPr/>
        </p:nvGrpSpPr>
        <p:grpSpPr>
          <a:xfrm>
            <a:off x="777000" y="4540383"/>
            <a:ext cx="8352000" cy="442800"/>
            <a:chOff x="777000" y="4499514"/>
            <a:chExt cx="8352000" cy="442800"/>
          </a:xfrm>
        </p:grpSpPr>
        <p:sp>
          <p:nvSpPr>
            <p:cNvPr id="73" name="Rounded Rectangle 72"/>
            <p:cNvSpPr/>
            <p:nvPr/>
          </p:nvSpPr>
          <p:spPr bwMode="auto">
            <a:xfrm>
              <a:off x="777000" y="4499514"/>
              <a:ext cx="8352000" cy="442800"/>
            </a:xfrm>
            <a:prstGeom prst="roundRect">
              <a:avLst>
                <a:gd name="adj" fmla="val 887"/>
              </a:avLst>
            </a:prstGeom>
            <a:solidFill>
              <a:srgbClr val="394365"/>
            </a:solidFill>
            <a:ln w="6350" cap="flat" cmpd="sng" algn="ctr">
              <a:solidFill>
                <a:schemeClr val="bg1">
                  <a:lumMod val="50000"/>
                </a:schemeClr>
              </a:solidFill>
              <a:prstDash val="solid"/>
              <a:round/>
              <a:headEnd type="none" w="med" len="med"/>
              <a:tailEnd type="none" w="med" len="med"/>
            </a:ln>
            <a:effectLst/>
          </p:spPr>
          <p:txBody>
            <a:bodyPr vert="horz" wrap="none" lIns="45720" tIns="45720" rIns="45720" bIns="45720" numCol="1" rtlCol="0" anchor="t" anchorCtr="0" compatLnSpc="1">
              <a:prstTxWarp prst="textNoShape">
                <a:avLst/>
              </a:prstTxWarp>
            </a:bodyPr>
            <a:lstStyle/>
            <a:p>
              <a:pPr defTabSz="912813" fontAlgn="auto">
                <a:spcBef>
                  <a:spcPts val="0"/>
                </a:spcBef>
                <a:spcAft>
                  <a:spcPts val="0"/>
                </a:spcAft>
              </a:pPr>
              <a:endParaRPr lang="en-US" sz="500" b="0" i="1" kern="0" dirty="0">
                <a:solidFill>
                  <a:srgbClr val="4B91CD">
                    <a:lumMod val="20000"/>
                    <a:lumOff val="80000"/>
                  </a:srgbClr>
                </a:solidFill>
                <a:latin typeface="+mn-lt"/>
                <a:ea typeface="MS PGothic" pitchFamily="34" charset="-128"/>
                <a:cs typeface="Arial" panose="020B0604020202020204" pitchFamily="34" charset="0"/>
              </a:endParaRPr>
            </a:p>
          </p:txBody>
        </p:sp>
        <p:grpSp>
          <p:nvGrpSpPr>
            <p:cNvPr id="87" name="Group 86"/>
            <p:cNvGrpSpPr/>
            <p:nvPr/>
          </p:nvGrpSpPr>
          <p:grpSpPr>
            <a:xfrm>
              <a:off x="865816" y="4594658"/>
              <a:ext cx="1369042" cy="252512"/>
              <a:chOff x="1424226" y="2179720"/>
              <a:chExt cx="1369042" cy="252512"/>
            </a:xfrm>
          </p:grpSpPr>
          <p:sp>
            <p:nvSpPr>
              <p:cNvPr id="102" name="TextBox 101"/>
              <p:cNvSpPr txBox="1"/>
              <p:nvPr/>
            </p:nvSpPr>
            <p:spPr>
              <a:xfrm>
                <a:off x="1594222" y="2186011"/>
                <a:ext cx="1199046" cy="246221"/>
              </a:xfrm>
              <a:prstGeom prst="rect">
                <a:avLst/>
              </a:prstGeom>
              <a:noFill/>
            </p:spPr>
            <p:txBody>
              <a:bodyPr wrap="none" lIns="0" tIns="0" rIns="0" bIns="0" rtlCol="0">
                <a:spAutoFit/>
              </a:bodyPr>
              <a:lstStyle/>
              <a:p>
                <a:r>
                  <a:rPr lang="en-US" sz="800" b="1" dirty="0" smtClean="0">
                    <a:solidFill>
                      <a:schemeClr val="bg1"/>
                    </a:solidFill>
                    <a:latin typeface="+mn-lt"/>
                    <a:cs typeface="Arial" pitchFamily="34" charset="0"/>
                  </a:rPr>
                  <a:t>EIP </a:t>
                </a:r>
              </a:p>
              <a:p>
                <a:r>
                  <a:rPr lang="en-US" sz="800" b="0" i="1" dirty="0" smtClean="0">
                    <a:solidFill>
                      <a:schemeClr val="bg1"/>
                    </a:solidFill>
                    <a:latin typeface="+mn-lt"/>
                    <a:cs typeface="Arial" pitchFamily="34" charset="0"/>
                  </a:rPr>
                  <a:t>Software AG webMethods</a:t>
                </a:r>
              </a:p>
            </p:txBody>
          </p:sp>
          <p:pic>
            <p:nvPicPr>
              <p:cNvPr id="103" name="Picture 102"/>
              <p:cNvPicPr>
                <a:picLocks noChangeAspect="1"/>
              </p:cNvPicPr>
              <p:nvPr/>
            </p:nvPicPr>
            <p:blipFill>
              <a:blip r:embed="rId2" cstate="screen">
                <a:clrChange>
                  <a:clrFrom>
                    <a:srgbClr val="FFFFFF"/>
                  </a:clrFrom>
                  <a:clrTo>
                    <a:srgbClr val="FFFFFF">
                      <a:alpha val="0"/>
                    </a:srgbClr>
                  </a:clrTo>
                </a:clrChange>
                <a:lum bright="70000" contrast="-70000"/>
                <a:extLst>
                  <a:ext uri="{28A0092B-C50C-407E-A947-70E740481C1C}">
                    <a14:useLocalDpi xmlns:a14="http://schemas.microsoft.com/office/drawing/2010/main"/>
                  </a:ext>
                </a:extLst>
              </a:blip>
              <a:stretch>
                <a:fillRect/>
              </a:stretch>
            </p:blipFill>
            <p:spPr>
              <a:xfrm>
                <a:off x="1424226" y="2179720"/>
                <a:ext cx="135477" cy="138765"/>
              </a:xfrm>
              <a:prstGeom prst="rect">
                <a:avLst/>
              </a:prstGeom>
              <a:noFill/>
            </p:spPr>
          </p:pic>
        </p:grpSp>
        <p:sp>
          <p:nvSpPr>
            <p:cNvPr id="106" name="Rectangle 105"/>
            <p:cNvSpPr/>
            <p:nvPr/>
          </p:nvSpPr>
          <p:spPr>
            <a:xfrm>
              <a:off x="2586748" y="4566140"/>
              <a:ext cx="729246" cy="309548"/>
            </a:xfrm>
            <a:prstGeom prst="rect">
              <a:avLst/>
            </a:prstGeom>
            <a:solidFill>
              <a:schemeClr val="bg1"/>
            </a:solidFill>
            <a:ln w="3175">
              <a:solidFill>
                <a:schemeClr val="accent2"/>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800" b="0" dirty="0" smtClean="0">
                  <a:solidFill>
                    <a:schemeClr val="accent2"/>
                  </a:solidFill>
                </a:rPr>
                <a:t>Record Claim</a:t>
              </a:r>
              <a:endParaRPr lang="en-US" sz="800" b="0" dirty="0">
                <a:solidFill>
                  <a:schemeClr val="accent2"/>
                </a:solidFill>
              </a:endParaRPr>
            </a:p>
          </p:txBody>
        </p:sp>
        <p:sp>
          <p:nvSpPr>
            <p:cNvPr id="93" name="Rectangle 92"/>
            <p:cNvSpPr/>
            <p:nvPr/>
          </p:nvSpPr>
          <p:spPr>
            <a:xfrm>
              <a:off x="5006711" y="4566140"/>
              <a:ext cx="729246" cy="309548"/>
            </a:xfrm>
            <a:prstGeom prst="rect">
              <a:avLst/>
            </a:prstGeom>
            <a:solidFill>
              <a:schemeClr val="bg1"/>
            </a:solidFill>
            <a:ln w="3175">
              <a:solidFill>
                <a:schemeClr val="accent2"/>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800" b="0" dirty="0" smtClean="0">
                  <a:solidFill>
                    <a:schemeClr val="accent2"/>
                  </a:solidFill>
                </a:rPr>
                <a:t>Record Comm.</a:t>
              </a:r>
              <a:endParaRPr lang="en-US" sz="800" b="0" dirty="0">
                <a:solidFill>
                  <a:schemeClr val="accent2"/>
                </a:solidFill>
              </a:endParaRPr>
            </a:p>
          </p:txBody>
        </p:sp>
        <p:sp>
          <p:nvSpPr>
            <p:cNvPr id="94" name="Rectangle 93"/>
            <p:cNvSpPr/>
            <p:nvPr/>
          </p:nvSpPr>
          <p:spPr>
            <a:xfrm>
              <a:off x="3393402" y="4566140"/>
              <a:ext cx="729246" cy="309548"/>
            </a:xfrm>
            <a:prstGeom prst="rect">
              <a:avLst/>
            </a:prstGeom>
            <a:solidFill>
              <a:schemeClr val="bg1"/>
            </a:solidFill>
            <a:ln w="3175">
              <a:solidFill>
                <a:schemeClr val="accent2"/>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800" b="0" dirty="0" smtClean="0">
                  <a:solidFill>
                    <a:schemeClr val="accent2"/>
                  </a:solidFill>
                </a:rPr>
                <a:t>Record Interaction</a:t>
              </a:r>
              <a:endParaRPr lang="en-US" sz="800" b="0" dirty="0">
                <a:solidFill>
                  <a:schemeClr val="accent2"/>
                </a:solidFill>
              </a:endParaRPr>
            </a:p>
          </p:txBody>
        </p:sp>
        <p:sp>
          <p:nvSpPr>
            <p:cNvPr id="98" name="Rectangle 97"/>
            <p:cNvSpPr/>
            <p:nvPr/>
          </p:nvSpPr>
          <p:spPr>
            <a:xfrm>
              <a:off x="4200056" y="4566140"/>
              <a:ext cx="729246" cy="309548"/>
            </a:xfrm>
            <a:prstGeom prst="rect">
              <a:avLst/>
            </a:prstGeom>
            <a:solidFill>
              <a:schemeClr val="bg1"/>
            </a:solidFill>
            <a:ln w="3175">
              <a:solidFill>
                <a:schemeClr val="accent2"/>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800" b="0" dirty="0" smtClean="0">
                  <a:solidFill>
                    <a:schemeClr val="accent2"/>
                  </a:solidFill>
                </a:rPr>
                <a:t>Record Payment</a:t>
              </a:r>
              <a:endParaRPr lang="en-US" sz="800" b="0" dirty="0">
                <a:solidFill>
                  <a:schemeClr val="accent2"/>
                </a:solidFill>
              </a:endParaRPr>
            </a:p>
          </p:txBody>
        </p:sp>
      </p:grpSp>
      <p:cxnSp>
        <p:nvCxnSpPr>
          <p:cNvPr id="101" name="Elbow Connector 100"/>
          <p:cNvCxnSpPr>
            <a:stCxn id="65" idx="2"/>
            <a:endCxn id="106" idx="0"/>
          </p:cNvCxnSpPr>
          <p:nvPr/>
        </p:nvCxnSpPr>
        <p:spPr>
          <a:xfrm rot="16200000" flipH="1">
            <a:off x="2222993" y="3878631"/>
            <a:ext cx="436438" cy="1020317"/>
          </a:xfrm>
          <a:prstGeom prst="bentConnector3">
            <a:avLst>
              <a:gd name="adj1" fmla="val 50000"/>
            </a:avLst>
          </a:prstGeom>
          <a:ln w="9525">
            <a:solidFill>
              <a:schemeClr val="tx1"/>
            </a:solidFill>
            <a:prstDash val="dash"/>
            <a:tailEnd type="triangle"/>
          </a:ln>
          <a:effectLst>
            <a:outerShdw blurRad="50800" dist="38100" dir="2700000" algn="tl"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cxnSp>
        <p:nvCxnSpPr>
          <p:cNvPr id="119" name="Elbow Connector 118"/>
          <p:cNvCxnSpPr>
            <a:stCxn id="139" idx="2"/>
            <a:endCxn id="93" idx="0"/>
          </p:cNvCxnSpPr>
          <p:nvPr/>
        </p:nvCxnSpPr>
        <p:spPr>
          <a:xfrm rot="5400000">
            <a:off x="5657693" y="3884212"/>
            <a:ext cx="436438" cy="1009156"/>
          </a:xfrm>
          <a:prstGeom prst="bentConnector3">
            <a:avLst>
              <a:gd name="adj1" fmla="val 50000"/>
            </a:avLst>
          </a:prstGeom>
          <a:ln w="9525">
            <a:solidFill>
              <a:schemeClr val="tx1"/>
            </a:solidFill>
            <a:prstDash val="dash"/>
            <a:tailEnd type="triangle"/>
          </a:ln>
          <a:effectLst>
            <a:outerShdw blurRad="50800" dist="38100" dir="2700000" algn="tl"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cxnSp>
        <p:nvCxnSpPr>
          <p:cNvPr id="120" name="Elbow Connector 119"/>
          <p:cNvCxnSpPr>
            <a:stCxn id="136" idx="2"/>
            <a:endCxn id="98" idx="0"/>
          </p:cNvCxnSpPr>
          <p:nvPr/>
        </p:nvCxnSpPr>
        <p:spPr>
          <a:xfrm rot="5400000">
            <a:off x="4698186" y="4037064"/>
            <a:ext cx="436438" cy="703452"/>
          </a:xfrm>
          <a:prstGeom prst="bentConnector3">
            <a:avLst>
              <a:gd name="adj1" fmla="val 50000"/>
            </a:avLst>
          </a:prstGeom>
          <a:ln w="9525">
            <a:solidFill>
              <a:schemeClr val="tx1"/>
            </a:solidFill>
            <a:prstDash val="dash"/>
            <a:tailEnd type="triangle"/>
          </a:ln>
          <a:effectLst>
            <a:outerShdw blurRad="50800" dist="38100" dir="2700000" algn="tl"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cxnSp>
        <p:nvCxnSpPr>
          <p:cNvPr id="121" name="Elbow Connector 120"/>
          <p:cNvCxnSpPr>
            <a:stCxn id="65" idx="2"/>
            <a:endCxn id="94" idx="0"/>
          </p:cNvCxnSpPr>
          <p:nvPr/>
        </p:nvCxnSpPr>
        <p:spPr>
          <a:xfrm rot="16200000" flipH="1">
            <a:off x="2626320" y="3475304"/>
            <a:ext cx="436438" cy="1826971"/>
          </a:xfrm>
          <a:prstGeom prst="bentConnector3">
            <a:avLst>
              <a:gd name="adj1" fmla="val 50000"/>
            </a:avLst>
          </a:prstGeom>
          <a:ln w="9525">
            <a:solidFill>
              <a:schemeClr val="tx1"/>
            </a:solidFill>
            <a:prstDash val="dash"/>
            <a:tailEnd type="triangle"/>
          </a:ln>
          <a:effectLst>
            <a:outerShdw blurRad="50800" dist="38100" dir="2700000" algn="tl"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cxnSp>
        <p:nvCxnSpPr>
          <p:cNvPr id="122" name="Straight Connector 121"/>
          <p:cNvCxnSpPr>
            <a:stCxn id="93" idx="2"/>
            <a:endCxn id="95" idx="0"/>
          </p:cNvCxnSpPr>
          <p:nvPr/>
        </p:nvCxnSpPr>
        <p:spPr>
          <a:xfrm>
            <a:off x="5371334" y="4916557"/>
            <a:ext cx="0" cy="623211"/>
          </a:xfrm>
          <a:prstGeom prst="line">
            <a:avLst/>
          </a:prstGeom>
          <a:ln w="9525">
            <a:solidFill>
              <a:schemeClr val="tx1"/>
            </a:solidFill>
            <a:prstDash val="dash"/>
            <a:tailEnd type="triangle"/>
          </a:ln>
          <a:effectLst>
            <a:outerShdw blurRad="50800" dist="38100" dir="2700000" algn="tl"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cxnSp>
        <p:nvCxnSpPr>
          <p:cNvPr id="123" name="Straight Connector 122"/>
          <p:cNvCxnSpPr>
            <a:stCxn id="94" idx="2"/>
            <a:endCxn id="96" idx="0"/>
          </p:cNvCxnSpPr>
          <p:nvPr/>
        </p:nvCxnSpPr>
        <p:spPr>
          <a:xfrm>
            <a:off x="3758025" y="4916557"/>
            <a:ext cx="0" cy="623211"/>
          </a:xfrm>
          <a:prstGeom prst="line">
            <a:avLst/>
          </a:prstGeom>
          <a:ln w="9525">
            <a:solidFill>
              <a:schemeClr val="tx1"/>
            </a:solidFill>
            <a:prstDash val="dash"/>
            <a:tailEnd type="triangle"/>
          </a:ln>
          <a:effectLst>
            <a:outerShdw blurRad="50800" dist="38100" dir="2700000" algn="tl"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cxnSp>
        <p:nvCxnSpPr>
          <p:cNvPr id="124" name="Straight Connector 123"/>
          <p:cNvCxnSpPr>
            <a:stCxn id="98" idx="2"/>
            <a:endCxn id="97" idx="0"/>
          </p:cNvCxnSpPr>
          <p:nvPr/>
        </p:nvCxnSpPr>
        <p:spPr>
          <a:xfrm>
            <a:off x="4564679" y="4916557"/>
            <a:ext cx="0" cy="623211"/>
          </a:xfrm>
          <a:prstGeom prst="line">
            <a:avLst/>
          </a:prstGeom>
          <a:ln w="9525">
            <a:solidFill>
              <a:schemeClr val="tx1"/>
            </a:solidFill>
            <a:prstDash val="dash"/>
            <a:tailEnd type="triangle"/>
          </a:ln>
          <a:effectLst>
            <a:outerShdw blurRad="50800" dist="38100" dir="2700000" algn="tl"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sp>
        <p:nvSpPr>
          <p:cNvPr id="111" name="Rectangle 110"/>
          <p:cNvSpPr/>
          <p:nvPr/>
        </p:nvSpPr>
        <p:spPr>
          <a:xfrm>
            <a:off x="867000" y="3699763"/>
            <a:ext cx="8172000" cy="546568"/>
          </a:xfrm>
          <a:prstGeom prst="rect">
            <a:avLst/>
          </a:prstGeom>
          <a:solidFill>
            <a:srgbClr val="BA9CC9"/>
          </a:solidFill>
          <a:effectLst/>
        </p:spPr>
        <p:style>
          <a:lnRef idx="1">
            <a:schemeClr val="accent1"/>
          </a:lnRef>
          <a:fillRef idx="3">
            <a:schemeClr val="accent1"/>
          </a:fillRef>
          <a:effectRef idx="2">
            <a:schemeClr val="accent1"/>
          </a:effectRef>
          <a:fontRef idx="minor">
            <a:schemeClr val="lt1"/>
          </a:fontRef>
        </p:style>
        <p:txBody>
          <a:bodyPr vert="vert270" lIns="45720" tIns="0" rIns="45720" bIns="0" rtlCol="0" anchor="t" anchorCtr="0"/>
          <a:lstStyle/>
          <a:p>
            <a:pPr algn="ctr"/>
            <a:endParaRPr lang="en-US" sz="700" b="0" dirty="0">
              <a:solidFill>
                <a:srgbClr val="103184"/>
              </a:solidFill>
            </a:endParaRPr>
          </a:p>
        </p:txBody>
      </p:sp>
      <p:cxnSp>
        <p:nvCxnSpPr>
          <p:cNvPr id="74" name="Straight Connector 73"/>
          <p:cNvCxnSpPr>
            <a:stCxn id="65" idx="3"/>
            <a:endCxn id="100" idx="1"/>
          </p:cNvCxnSpPr>
          <p:nvPr/>
        </p:nvCxnSpPr>
        <p:spPr>
          <a:xfrm>
            <a:off x="2295677" y="3973048"/>
            <a:ext cx="383113"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76" name="Straight Connector 75"/>
          <p:cNvCxnSpPr>
            <a:stCxn id="100" idx="3"/>
            <a:endCxn id="133" idx="1"/>
          </p:cNvCxnSpPr>
          <p:nvPr/>
        </p:nvCxnSpPr>
        <p:spPr>
          <a:xfrm>
            <a:off x="3408036" y="3973048"/>
            <a:ext cx="383113"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77" name="Straight Connector 76"/>
          <p:cNvCxnSpPr>
            <a:stCxn id="133" idx="3"/>
            <a:endCxn id="136" idx="1"/>
          </p:cNvCxnSpPr>
          <p:nvPr/>
        </p:nvCxnSpPr>
        <p:spPr>
          <a:xfrm>
            <a:off x="4520395" y="3973048"/>
            <a:ext cx="383113"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78" name="Straight Connector 77"/>
          <p:cNvCxnSpPr>
            <a:stCxn id="136" idx="3"/>
            <a:endCxn id="139" idx="1"/>
          </p:cNvCxnSpPr>
          <p:nvPr/>
        </p:nvCxnSpPr>
        <p:spPr>
          <a:xfrm>
            <a:off x="5632754" y="3973048"/>
            <a:ext cx="383113" cy="0"/>
          </a:xfrm>
          <a:prstGeom prst="line">
            <a:avLst/>
          </a:prstGeom>
        </p:spPr>
        <p:style>
          <a:lnRef idx="2">
            <a:schemeClr val="accent1"/>
          </a:lnRef>
          <a:fillRef idx="0">
            <a:schemeClr val="accent1"/>
          </a:fillRef>
          <a:effectRef idx="1">
            <a:schemeClr val="accent1"/>
          </a:effectRef>
          <a:fontRef idx="minor">
            <a:schemeClr val="tx1"/>
          </a:fontRef>
        </p:style>
      </p:cxnSp>
      <p:sp>
        <p:nvSpPr>
          <p:cNvPr id="80" name="Oval 79"/>
          <p:cNvSpPr/>
          <p:nvPr/>
        </p:nvSpPr>
        <p:spPr>
          <a:xfrm>
            <a:off x="999653" y="3878817"/>
            <a:ext cx="183665" cy="188461"/>
          </a:xfrm>
          <a:prstGeom prst="ellipse">
            <a:avLst/>
          </a:prstGeom>
          <a:solidFill>
            <a:schemeClr val="bg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cxnSp>
        <p:nvCxnSpPr>
          <p:cNvPr id="81" name="Straight Connector 80"/>
          <p:cNvCxnSpPr>
            <a:stCxn id="80" idx="6"/>
            <a:endCxn id="65" idx="1"/>
          </p:cNvCxnSpPr>
          <p:nvPr/>
        </p:nvCxnSpPr>
        <p:spPr>
          <a:xfrm>
            <a:off x="1183318" y="3973048"/>
            <a:ext cx="383113" cy="0"/>
          </a:xfrm>
          <a:prstGeom prst="line">
            <a:avLst/>
          </a:prstGeom>
        </p:spPr>
        <p:style>
          <a:lnRef idx="2">
            <a:schemeClr val="accent1"/>
          </a:lnRef>
          <a:fillRef idx="0">
            <a:schemeClr val="accent1"/>
          </a:fillRef>
          <a:effectRef idx="1">
            <a:schemeClr val="accent1"/>
          </a:effectRef>
          <a:fontRef idx="minor">
            <a:schemeClr val="tx1"/>
          </a:fontRef>
        </p:style>
      </p:cxnSp>
      <p:sp>
        <p:nvSpPr>
          <p:cNvPr id="82" name="Oval 81"/>
          <p:cNvSpPr/>
          <p:nvPr/>
        </p:nvSpPr>
        <p:spPr>
          <a:xfrm>
            <a:off x="7128225" y="3878817"/>
            <a:ext cx="183665" cy="188461"/>
          </a:xfrm>
          <a:prstGeom prst="ellipse">
            <a:avLst/>
          </a:prstGeom>
          <a:solidFill>
            <a:schemeClr val="bg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cxnSp>
        <p:nvCxnSpPr>
          <p:cNvPr id="92" name="Straight Connector 91"/>
          <p:cNvCxnSpPr>
            <a:stCxn id="82" idx="2"/>
            <a:endCxn id="139" idx="3"/>
          </p:cNvCxnSpPr>
          <p:nvPr/>
        </p:nvCxnSpPr>
        <p:spPr>
          <a:xfrm flipH="1">
            <a:off x="6745113" y="3973048"/>
            <a:ext cx="383112" cy="0"/>
          </a:xfrm>
          <a:prstGeom prst="line">
            <a:avLst/>
          </a:prstGeom>
        </p:spPr>
        <p:style>
          <a:lnRef idx="2">
            <a:schemeClr val="accent1"/>
          </a:lnRef>
          <a:fillRef idx="0">
            <a:schemeClr val="accent1"/>
          </a:fillRef>
          <a:effectRef idx="1">
            <a:schemeClr val="accent1"/>
          </a:effectRef>
          <a:fontRef idx="minor">
            <a:schemeClr val="tx1"/>
          </a:fontRef>
        </p:style>
      </p:cxnSp>
      <p:sp>
        <p:nvSpPr>
          <p:cNvPr id="65" name="Rectangle 64"/>
          <p:cNvSpPr/>
          <p:nvPr/>
        </p:nvSpPr>
        <p:spPr>
          <a:xfrm>
            <a:off x="1566431" y="3775524"/>
            <a:ext cx="729246" cy="395047"/>
          </a:xfrm>
          <a:prstGeom prst="rect">
            <a:avLst/>
          </a:prstGeom>
          <a:solidFill>
            <a:schemeClr val="bg1"/>
          </a:solidFill>
          <a:ln w="3175">
            <a:solidFill>
              <a:schemeClr val="accent2"/>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800" b="0" dirty="0" smtClean="0">
                <a:solidFill>
                  <a:schemeClr val="accent2"/>
                </a:solidFill>
              </a:rPr>
              <a:t>Register Claim</a:t>
            </a:r>
            <a:endParaRPr lang="en-US" sz="800" b="0" dirty="0">
              <a:solidFill>
                <a:schemeClr val="accent2"/>
              </a:solidFill>
            </a:endParaRPr>
          </a:p>
        </p:txBody>
      </p:sp>
      <p:sp>
        <p:nvSpPr>
          <p:cNvPr id="100" name="Rectangle 99"/>
          <p:cNvSpPr/>
          <p:nvPr/>
        </p:nvSpPr>
        <p:spPr>
          <a:xfrm>
            <a:off x="2678790" y="3775524"/>
            <a:ext cx="729246" cy="395047"/>
          </a:xfrm>
          <a:prstGeom prst="rect">
            <a:avLst/>
          </a:prstGeom>
          <a:solidFill>
            <a:schemeClr val="bg1"/>
          </a:solidFill>
          <a:ln w="3175">
            <a:solidFill>
              <a:schemeClr val="accent2"/>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altLang="ko-KR" sz="800" b="0" dirty="0">
                <a:solidFill>
                  <a:schemeClr val="accent2"/>
                </a:solidFill>
              </a:rPr>
              <a:t>Validate Claim</a:t>
            </a:r>
          </a:p>
        </p:txBody>
      </p:sp>
      <p:sp>
        <p:nvSpPr>
          <p:cNvPr id="133" name="Rectangle 132"/>
          <p:cNvSpPr/>
          <p:nvPr/>
        </p:nvSpPr>
        <p:spPr>
          <a:xfrm>
            <a:off x="3791149" y="3775524"/>
            <a:ext cx="729246" cy="395047"/>
          </a:xfrm>
          <a:prstGeom prst="rect">
            <a:avLst/>
          </a:prstGeom>
          <a:solidFill>
            <a:schemeClr val="bg1"/>
          </a:solidFill>
          <a:ln w="3175">
            <a:solidFill>
              <a:schemeClr val="accent2"/>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altLang="ko-KR" sz="800" b="0" dirty="0">
                <a:solidFill>
                  <a:schemeClr val="accent2"/>
                </a:solidFill>
              </a:rPr>
              <a:t>Assess Claim</a:t>
            </a:r>
          </a:p>
        </p:txBody>
      </p:sp>
      <p:sp>
        <p:nvSpPr>
          <p:cNvPr id="136" name="Rectangle 135"/>
          <p:cNvSpPr/>
          <p:nvPr/>
        </p:nvSpPr>
        <p:spPr>
          <a:xfrm>
            <a:off x="4903508" y="3775524"/>
            <a:ext cx="729246" cy="395047"/>
          </a:xfrm>
          <a:prstGeom prst="rect">
            <a:avLst/>
          </a:prstGeom>
          <a:solidFill>
            <a:schemeClr val="bg1"/>
          </a:solidFill>
          <a:ln w="3175">
            <a:solidFill>
              <a:schemeClr val="accent2"/>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altLang="ko-KR" sz="800" b="0" dirty="0">
                <a:solidFill>
                  <a:schemeClr val="accent2"/>
                </a:solidFill>
              </a:rPr>
              <a:t>Payment</a:t>
            </a:r>
          </a:p>
        </p:txBody>
      </p:sp>
      <p:sp>
        <p:nvSpPr>
          <p:cNvPr id="139" name="Rectangle 138"/>
          <p:cNvSpPr/>
          <p:nvPr/>
        </p:nvSpPr>
        <p:spPr>
          <a:xfrm>
            <a:off x="6015867" y="3775524"/>
            <a:ext cx="729246" cy="395047"/>
          </a:xfrm>
          <a:prstGeom prst="rect">
            <a:avLst/>
          </a:prstGeom>
          <a:solidFill>
            <a:schemeClr val="bg1"/>
          </a:solidFill>
          <a:ln w="3175">
            <a:solidFill>
              <a:schemeClr val="accent2"/>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altLang="ko-KR" sz="800" b="0" dirty="0">
                <a:solidFill>
                  <a:schemeClr val="accent2"/>
                </a:solidFill>
              </a:rPr>
              <a:t>Notify Customer</a:t>
            </a:r>
          </a:p>
        </p:txBody>
      </p:sp>
      <p:grpSp>
        <p:nvGrpSpPr>
          <p:cNvPr id="105" name="Group 104"/>
          <p:cNvGrpSpPr/>
          <p:nvPr/>
        </p:nvGrpSpPr>
        <p:grpSpPr>
          <a:xfrm>
            <a:off x="865816" y="3284931"/>
            <a:ext cx="1573544" cy="246221"/>
            <a:chOff x="865816" y="2838460"/>
            <a:chExt cx="1573544" cy="246221"/>
          </a:xfrm>
        </p:grpSpPr>
        <p:grpSp>
          <p:nvGrpSpPr>
            <p:cNvPr id="135" name="Group 134"/>
            <p:cNvGrpSpPr/>
            <p:nvPr/>
          </p:nvGrpSpPr>
          <p:grpSpPr>
            <a:xfrm>
              <a:off x="865816" y="2838460"/>
              <a:ext cx="135750" cy="133297"/>
              <a:chOff x="4529096" y="6384951"/>
              <a:chExt cx="135750" cy="133297"/>
            </a:xfrm>
          </p:grpSpPr>
          <p:sp>
            <p:nvSpPr>
              <p:cNvPr id="142" name="Rectangle 141"/>
              <p:cNvSpPr/>
              <p:nvPr/>
            </p:nvSpPr>
            <p:spPr>
              <a:xfrm rot="16200000">
                <a:off x="4530323" y="6455709"/>
                <a:ext cx="61312" cy="63765"/>
              </a:xfrm>
              <a:prstGeom prst="rect">
                <a:avLst/>
              </a:prstGeom>
              <a:solidFill>
                <a:srgbClr val="00456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kern="500" dirty="0"/>
              </a:p>
            </p:txBody>
          </p:sp>
          <p:sp>
            <p:nvSpPr>
              <p:cNvPr id="143" name="Rectangle 142"/>
              <p:cNvSpPr/>
              <p:nvPr/>
            </p:nvSpPr>
            <p:spPr>
              <a:xfrm rot="16200000">
                <a:off x="4602296" y="6455697"/>
                <a:ext cx="61312" cy="63765"/>
              </a:xfrm>
              <a:prstGeom prst="rect">
                <a:avLst/>
              </a:prstGeom>
              <a:solidFill>
                <a:srgbClr val="00456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kern="500" dirty="0"/>
              </a:p>
            </p:txBody>
          </p:sp>
          <p:sp>
            <p:nvSpPr>
              <p:cNvPr id="144" name="Rectangle 143"/>
              <p:cNvSpPr/>
              <p:nvPr/>
            </p:nvSpPr>
            <p:spPr>
              <a:xfrm rot="16200000">
                <a:off x="4602308" y="6383724"/>
                <a:ext cx="61312" cy="63765"/>
              </a:xfrm>
              <a:prstGeom prst="rect">
                <a:avLst/>
              </a:prstGeom>
              <a:solidFill>
                <a:srgbClr val="00456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kern="500" dirty="0"/>
              </a:p>
            </p:txBody>
          </p:sp>
        </p:grpSp>
        <p:sp>
          <p:nvSpPr>
            <p:cNvPr id="138" name="TextBox 137"/>
            <p:cNvSpPr txBox="1"/>
            <p:nvPr/>
          </p:nvSpPr>
          <p:spPr>
            <a:xfrm>
              <a:off x="1051159" y="2838460"/>
              <a:ext cx="1388201" cy="246221"/>
            </a:xfrm>
            <a:prstGeom prst="rect">
              <a:avLst/>
            </a:prstGeom>
            <a:noFill/>
          </p:spPr>
          <p:txBody>
            <a:bodyPr wrap="none" lIns="0" tIns="0" rIns="0" bIns="0" rtlCol="0">
              <a:spAutoFit/>
            </a:bodyPr>
            <a:lstStyle/>
            <a:p>
              <a:r>
                <a:rPr lang="en-US" sz="800" b="1" dirty="0" smtClean="0">
                  <a:solidFill>
                    <a:schemeClr val="accent2">
                      <a:lumMod val="50000"/>
                    </a:schemeClr>
                  </a:solidFill>
                  <a:latin typeface="+mn-lt"/>
                  <a:cs typeface="Arial" pitchFamily="34" charset="0"/>
                </a:rPr>
                <a:t>Health Claims </a:t>
              </a:r>
              <a:r>
                <a:rPr lang="en-US" sz="800" dirty="0" smtClean="0">
                  <a:solidFill>
                    <a:schemeClr val="accent2">
                      <a:lumMod val="50000"/>
                    </a:schemeClr>
                  </a:solidFill>
                  <a:latin typeface="+mn-lt"/>
                  <a:cs typeface="Arial" pitchFamily="34" charset="0"/>
                </a:rPr>
                <a:t>Management</a:t>
              </a:r>
              <a:endParaRPr lang="en-US" sz="800" b="1" dirty="0" smtClean="0">
                <a:solidFill>
                  <a:schemeClr val="accent2">
                    <a:lumMod val="50000"/>
                  </a:schemeClr>
                </a:solidFill>
                <a:latin typeface="+mn-lt"/>
                <a:cs typeface="Arial" pitchFamily="34" charset="0"/>
              </a:endParaRPr>
            </a:p>
            <a:p>
              <a:r>
                <a:rPr lang="en-US" sz="800" b="0" i="1" dirty="0" smtClean="0">
                  <a:solidFill>
                    <a:schemeClr val="accent2">
                      <a:lumMod val="50000"/>
                    </a:schemeClr>
                  </a:solidFill>
                  <a:latin typeface="+mn-lt"/>
                  <a:cs typeface="Arial" pitchFamily="34" charset="0"/>
                </a:rPr>
                <a:t>FINEOS</a:t>
              </a:r>
            </a:p>
          </p:txBody>
        </p:sp>
      </p:grpSp>
      <p:graphicFrame>
        <p:nvGraphicFramePr>
          <p:cNvPr id="149" name="Table 148"/>
          <p:cNvGraphicFramePr>
            <a:graphicFrameLocks noGrp="1"/>
          </p:cNvGraphicFramePr>
          <p:nvPr>
            <p:extLst>
              <p:ext uri="{D42A27DB-BD31-4B8C-83A1-F6EECF244321}">
                <p14:modId xmlns:p14="http://schemas.microsoft.com/office/powerpoint/2010/main" val="1327586397"/>
              </p:ext>
            </p:extLst>
          </p:nvPr>
        </p:nvGraphicFramePr>
        <p:xfrm>
          <a:off x="774938" y="2046074"/>
          <a:ext cx="3939097" cy="868680"/>
        </p:xfrm>
        <a:graphic>
          <a:graphicData uri="http://schemas.openxmlformats.org/drawingml/2006/table">
            <a:tbl>
              <a:tblPr firstRow="1" bandRow="1">
                <a:tableStyleId>{93296810-A885-4BE3-A3E7-6D5BEEA58F35}</a:tableStyleId>
              </a:tblPr>
              <a:tblGrid>
                <a:gridCol w="250086"/>
                <a:gridCol w="1145019"/>
                <a:gridCol w="2543992"/>
              </a:tblGrid>
              <a:tr h="120592">
                <a:tc>
                  <a:txBody>
                    <a:bodyPr/>
                    <a:lstStyle/>
                    <a:p>
                      <a:endParaRPr lang="en-US" sz="900" dirty="0"/>
                    </a:p>
                  </a:txBody>
                  <a:tcPr/>
                </a:tc>
                <a:tc>
                  <a:txBody>
                    <a:bodyPr/>
                    <a:lstStyle/>
                    <a:p>
                      <a:r>
                        <a:rPr lang="en-US" sz="900" dirty="0" smtClean="0"/>
                        <a:t>Principle</a:t>
                      </a:r>
                      <a:endParaRPr lang="en-US" sz="900" dirty="0"/>
                    </a:p>
                  </a:txBody>
                  <a:tcPr/>
                </a:tc>
                <a:tc>
                  <a:txBody>
                    <a:bodyPr/>
                    <a:lstStyle/>
                    <a:p>
                      <a:r>
                        <a:rPr lang="en-US" sz="900" dirty="0" smtClean="0"/>
                        <a:t>Description</a:t>
                      </a:r>
                      <a:endParaRPr lang="en-US" sz="900" dirty="0"/>
                    </a:p>
                  </a:txBody>
                  <a:tcPr/>
                </a:tc>
              </a:tr>
              <a:tr h="285577">
                <a:tc>
                  <a:txBody>
                    <a:bodyPr/>
                    <a:lstStyle/>
                    <a:p>
                      <a:r>
                        <a:rPr lang="en-US" sz="900" dirty="0" smtClean="0"/>
                        <a:t>1</a:t>
                      </a:r>
                      <a:endParaRPr lang="en-US" sz="900" dirty="0"/>
                    </a:p>
                  </a:txBody>
                  <a:tcPr/>
                </a:tc>
                <a:tc>
                  <a:txBody>
                    <a:bodyPr/>
                    <a:lstStyle/>
                    <a:p>
                      <a:r>
                        <a:rPr lang="en-US" sz="900" dirty="0" smtClean="0"/>
                        <a:t>Record</a:t>
                      </a:r>
                      <a:r>
                        <a:rPr lang="en-US" sz="900" baseline="0" dirty="0" smtClean="0"/>
                        <a:t> and update customer interaction into Core DB</a:t>
                      </a:r>
                      <a:endParaRPr lang="en-US" sz="900" dirty="0"/>
                    </a:p>
                  </a:txBody>
                  <a:tcPr/>
                </a:tc>
                <a:tc>
                  <a:txBody>
                    <a:bodyPr/>
                    <a:lstStyle/>
                    <a:p>
                      <a:r>
                        <a:rPr lang="en-US" sz="900" dirty="0" smtClean="0"/>
                        <a:t>Customer Interaction</a:t>
                      </a:r>
                      <a:r>
                        <a:rPr lang="en-US" sz="900" baseline="0" dirty="0" smtClean="0"/>
                        <a:t> information </a:t>
                      </a:r>
                      <a:r>
                        <a:rPr lang="en-US" sz="900" dirty="0" smtClean="0"/>
                        <a:t>should be updated in Core DB so that Connect</a:t>
                      </a:r>
                      <a:r>
                        <a:rPr lang="en-US" sz="900" baseline="0" dirty="0" smtClean="0"/>
                        <a:t> IT Front-Ends application can get all the customer interaction data from Core DB.</a:t>
                      </a:r>
                    </a:p>
                  </a:txBody>
                  <a:tcPr/>
                </a:tc>
              </a:tr>
            </a:tbl>
          </a:graphicData>
        </a:graphic>
      </p:graphicFrame>
      <p:sp>
        <p:nvSpPr>
          <p:cNvPr id="152" name="Rounded Rectangle 151"/>
          <p:cNvSpPr/>
          <p:nvPr/>
        </p:nvSpPr>
        <p:spPr bwMode="auto">
          <a:xfrm>
            <a:off x="4954424" y="2637913"/>
            <a:ext cx="4176000" cy="443596"/>
          </a:xfrm>
          <a:prstGeom prst="roundRect">
            <a:avLst>
              <a:gd name="adj" fmla="val 887"/>
            </a:avLst>
          </a:prstGeom>
          <a:solidFill>
            <a:srgbClr val="394365"/>
          </a:solidFill>
          <a:ln w="6350" cap="flat" cmpd="sng" algn="ctr">
            <a:solidFill>
              <a:schemeClr val="bg1">
                <a:lumMod val="50000"/>
              </a:schemeClr>
            </a:solidFill>
            <a:prstDash val="solid"/>
            <a:round/>
            <a:headEnd type="none" w="med" len="med"/>
            <a:tailEnd type="none" w="med" len="med"/>
          </a:ln>
          <a:effectLst/>
        </p:spPr>
        <p:txBody>
          <a:bodyPr vert="horz" wrap="none" lIns="45720" tIns="45720" rIns="45720" bIns="45720" numCol="1" rtlCol="0" anchor="t" anchorCtr="0" compatLnSpc="1">
            <a:prstTxWarp prst="textNoShape">
              <a:avLst/>
            </a:prstTxWarp>
          </a:bodyPr>
          <a:lstStyle/>
          <a:p>
            <a:pPr defTabSz="912813" fontAlgn="auto">
              <a:spcBef>
                <a:spcPts val="0"/>
              </a:spcBef>
              <a:spcAft>
                <a:spcPts val="0"/>
              </a:spcAft>
            </a:pPr>
            <a:endParaRPr lang="en-US" sz="500" b="0" i="1" kern="0" dirty="0">
              <a:solidFill>
                <a:srgbClr val="4B91CD">
                  <a:lumMod val="20000"/>
                  <a:lumOff val="80000"/>
                </a:srgbClr>
              </a:solidFill>
              <a:latin typeface="+mn-lt"/>
              <a:ea typeface="MS PGothic" pitchFamily="34" charset="-128"/>
              <a:cs typeface="Arial" panose="020B0604020202020204" pitchFamily="34" charset="0"/>
            </a:endParaRPr>
          </a:p>
        </p:txBody>
      </p:sp>
      <p:grpSp>
        <p:nvGrpSpPr>
          <p:cNvPr id="153" name="Group 152"/>
          <p:cNvGrpSpPr/>
          <p:nvPr/>
        </p:nvGrpSpPr>
        <p:grpSpPr>
          <a:xfrm>
            <a:off x="5043241" y="2733455"/>
            <a:ext cx="1369042" cy="252512"/>
            <a:chOff x="1424226" y="2179720"/>
            <a:chExt cx="1369042" cy="252512"/>
          </a:xfrm>
        </p:grpSpPr>
        <p:sp>
          <p:nvSpPr>
            <p:cNvPr id="156" name="TextBox 155"/>
            <p:cNvSpPr txBox="1"/>
            <p:nvPr/>
          </p:nvSpPr>
          <p:spPr>
            <a:xfrm>
              <a:off x="1594222" y="2186011"/>
              <a:ext cx="1199046" cy="246221"/>
            </a:xfrm>
            <a:prstGeom prst="rect">
              <a:avLst/>
            </a:prstGeom>
            <a:noFill/>
          </p:spPr>
          <p:txBody>
            <a:bodyPr wrap="none" lIns="0" tIns="0" rIns="0" bIns="0" rtlCol="0">
              <a:spAutoFit/>
            </a:bodyPr>
            <a:lstStyle/>
            <a:p>
              <a:r>
                <a:rPr lang="en-US" sz="800" b="1" dirty="0" smtClean="0">
                  <a:solidFill>
                    <a:schemeClr val="bg1"/>
                  </a:solidFill>
                  <a:latin typeface="+mn-lt"/>
                  <a:cs typeface="Arial" pitchFamily="34" charset="0"/>
                </a:rPr>
                <a:t>EIP </a:t>
              </a:r>
            </a:p>
            <a:p>
              <a:r>
                <a:rPr lang="en-US" sz="800" b="0" i="1" dirty="0" smtClean="0">
                  <a:solidFill>
                    <a:schemeClr val="bg1"/>
                  </a:solidFill>
                  <a:latin typeface="+mn-lt"/>
                  <a:cs typeface="Arial" pitchFamily="34" charset="0"/>
                </a:rPr>
                <a:t>Software AG webMethods</a:t>
              </a:r>
            </a:p>
          </p:txBody>
        </p:sp>
        <p:pic>
          <p:nvPicPr>
            <p:cNvPr id="157" name="Picture 156"/>
            <p:cNvPicPr>
              <a:picLocks noChangeAspect="1"/>
            </p:cNvPicPr>
            <p:nvPr/>
          </p:nvPicPr>
          <p:blipFill>
            <a:blip r:embed="rId2" cstate="screen">
              <a:clrChange>
                <a:clrFrom>
                  <a:srgbClr val="FFFFFF"/>
                </a:clrFrom>
                <a:clrTo>
                  <a:srgbClr val="FFFFFF">
                    <a:alpha val="0"/>
                  </a:srgbClr>
                </a:clrTo>
              </a:clrChange>
              <a:lum bright="70000" contrast="-70000"/>
              <a:extLst>
                <a:ext uri="{28A0092B-C50C-407E-A947-70E740481C1C}">
                  <a14:useLocalDpi xmlns:a14="http://schemas.microsoft.com/office/drawing/2010/main"/>
                </a:ext>
              </a:extLst>
            </a:blip>
            <a:stretch>
              <a:fillRect/>
            </a:stretch>
          </p:blipFill>
          <p:spPr>
            <a:xfrm>
              <a:off x="1424226" y="2179720"/>
              <a:ext cx="135477" cy="138765"/>
            </a:xfrm>
            <a:prstGeom prst="rect">
              <a:avLst/>
            </a:prstGeom>
            <a:noFill/>
          </p:spPr>
        </p:pic>
      </p:grpSp>
      <p:sp>
        <p:nvSpPr>
          <p:cNvPr id="154" name="Rectangle 153"/>
          <p:cNvSpPr/>
          <p:nvPr/>
        </p:nvSpPr>
        <p:spPr>
          <a:xfrm>
            <a:off x="8166805" y="2715711"/>
            <a:ext cx="729246" cy="288000"/>
          </a:xfrm>
          <a:prstGeom prst="rect">
            <a:avLst/>
          </a:prstGeom>
          <a:solidFill>
            <a:schemeClr val="bg1"/>
          </a:solidFill>
          <a:ln w="3175">
            <a:solidFill>
              <a:schemeClr val="accent2"/>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altLang="ko-KR" sz="800" b="0" dirty="0">
                <a:solidFill>
                  <a:schemeClr val="accent2"/>
                </a:solidFill>
              </a:rPr>
              <a:t>Retrieve Interaction</a:t>
            </a:r>
          </a:p>
        </p:txBody>
      </p:sp>
      <p:sp>
        <p:nvSpPr>
          <p:cNvPr id="155" name="Rectangle 154"/>
          <p:cNvSpPr/>
          <p:nvPr/>
        </p:nvSpPr>
        <p:spPr>
          <a:xfrm>
            <a:off x="7311890" y="2715711"/>
            <a:ext cx="729246" cy="288000"/>
          </a:xfrm>
          <a:prstGeom prst="rect">
            <a:avLst/>
          </a:prstGeom>
          <a:solidFill>
            <a:schemeClr val="bg1"/>
          </a:solidFill>
          <a:ln w="3175">
            <a:solidFill>
              <a:schemeClr val="accent2"/>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altLang="ko-KR" sz="800" b="0" dirty="0">
                <a:solidFill>
                  <a:schemeClr val="accent2"/>
                </a:solidFill>
              </a:rPr>
              <a:t>Retrieve</a:t>
            </a:r>
            <a:br>
              <a:rPr lang="en-US" altLang="ko-KR" sz="800" b="0" dirty="0">
                <a:solidFill>
                  <a:schemeClr val="accent2"/>
                </a:solidFill>
              </a:rPr>
            </a:br>
            <a:r>
              <a:rPr lang="en-US" altLang="ko-KR" sz="800" b="0" dirty="0">
                <a:solidFill>
                  <a:schemeClr val="accent2"/>
                </a:solidFill>
              </a:rPr>
              <a:t>Claim</a:t>
            </a:r>
          </a:p>
        </p:txBody>
      </p:sp>
      <p:grpSp>
        <p:nvGrpSpPr>
          <p:cNvPr id="158" name="Group 157"/>
          <p:cNvGrpSpPr/>
          <p:nvPr/>
        </p:nvGrpSpPr>
        <p:grpSpPr>
          <a:xfrm>
            <a:off x="4952999" y="2275544"/>
            <a:ext cx="4177425" cy="239840"/>
            <a:chOff x="4952999" y="2271690"/>
            <a:chExt cx="4177425" cy="239840"/>
          </a:xfrm>
        </p:grpSpPr>
        <p:sp>
          <p:nvSpPr>
            <p:cNvPr id="159" name="Rounded Rectangle 158"/>
            <p:cNvSpPr/>
            <p:nvPr/>
          </p:nvSpPr>
          <p:spPr bwMode="auto">
            <a:xfrm>
              <a:off x="4952999" y="2271690"/>
              <a:ext cx="4177425" cy="239840"/>
            </a:xfrm>
            <a:prstGeom prst="roundRect">
              <a:avLst>
                <a:gd name="adj" fmla="val 4987"/>
              </a:avLst>
            </a:prstGeom>
            <a:solidFill>
              <a:schemeClr val="bg1">
                <a:lumMod val="85000"/>
              </a:schemeClr>
            </a:solid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solidFill>
                  <a:schemeClr val="lt1"/>
                </a:solidFill>
                <a:ea typeface="+mn-ea"/>
              </a:endParaRPr>
            </a:p>
          </p:txBody>
        </p:sp>
        <p:sp>
          <p:nvSpPr>
            <p:cNvPr id="160" name="TextBox 159"/>
            <p:cNvSpPr txBox="1"/>
            <p:nvPr/>
          </p:nvSpPr>
          <p:spPr>
            <a:xfrm>
              <a:off x="5133814" y="2330055"/>
              <a:ext cx="1799369" cy="123111"/>
            </a:xfrm>
            <a:prstGeom prst="rect">
              <a:avLst/>
            </a:prstGeom>
            <a:noFill/>
          </p:spPr>
          <p:txBody>
            <a:bodyPr wrap="square" lIns="0" tIns="0" rIns="0" bIns="0" rtlCol="0">
              <a:spAutoFit/>
            </a:bodyPr>
            <a:lstStyle/>
            <a:p>
              <a:r>
                <a:rPr lang="en-US" sz="800" b="1" dirty="0" smtClean="0">
                  <a:solidFill>
                    <a:schemeClr val="accent2">
                      <a:lumMod val="50000"/>
                    </a:schemeClr>
                  </a:solidFill>
                  <a:latin typeface="+mn-lt"/>
                  <a:cs typeface="Arial" pitchFamily="34" charset="0"/>
                </a:rPr>
                <a:t>Service Gateway </a:t>
              </a:r>
              <a:r>
                <a:rPr lang="en-US" sz="800" b="0" i="1" dirty="0" smtClean="0">
                  <a:solidFill>
                    <a:schemeClr val="accent2">
                      <a:lumMod val="50000"/>
                    </a:schemeClr>
                  </a:solidFill>
                  <a:latin typeface="+mn-lt"/>
                  <a:cs typeface="Arial" pitchFamily="34" charset="0"/>
                </a:rPr>
                <a:t>CA Layer 7</a:t>
              </a:r>
            </a:p>
          </p:txBody>
        </p:sp>
        <p:pic>
          <p:nvPicPr>
            <p:cNvPr id="161" name="Picture 160"/>
            <p:cNvPicPr>
              <a:picLocks noChangeAspect="1"/>
            </p:cNvPicPr>
            <p:nvPr/>
          </p:nvPicPr>
          <p:blipFill>
            <a:blip r:embed="rId3" cstate="screen">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a:off x="5000463" y="2330484"/>
              <a:ext cx="122252" cy="122252"/>
            </a:xfrm>
            <a:prstGeom prst="rect">
              <a:avLst/>
            </a:prstGeom>
          </p:spPr>
        </p:pic>
      </p:grpSp>
      <p:grpSp>
        <p:nvGrpSpPr>
          <p:cNvPr id="13" name="Group 12"/>
          <p:cNvGrpSpPr/>
          <p:nvPr/>
        </p:nvGrpSpPr>
        <p:grpSpPr>
          <a:xfrm>
            <a:off x="4952999" y="1264415"/>
            <a:ext cx="4177425" cy="592936"/>
            <a:chOff x="4952999" y="1322950"/>
            <a:chExt cx="4177425" cy="592936"/>
          </a:xfrm>
        </p:grpSpPr>
        <p:sp>
          <p:nvSpPr>
            <p:cNvPr id="162" name="Rounded Rectangle 161"/>
            <p:cNvSpPr/>
            <p:nvPr/>
          </p:nvSpPr>
          <p:spPr bwMode="auto">
            <a:xfrm>
              <a:off x="4952999" y="1322950"/>
              <a:ext cx="4177425" cy="592936"/>
            </a:xfrm>
            <a:prstGeom prst="roundRect">
              <a:avLst>
                <a:gd name="adj" fmla="val 2828"/>
              </a:avLst>
            </a:prstGeom>
            <a:pattFill prst="ltUpDiag">
              <a:fgClr>
                <a:schemeClr val="bg1">
                  <a:lumMod val="85000"/>
                </a:schemeClr>
              </a:fgClr>
              <a:bgClr>
                <a:schemeClr val="bg1"/>
              </a:bgClr>
            </a:pattFill>
            <a:ln w="9525" cap="flat" cmpd="sng" algn="ctr">
              <a:solidFill>
                <a:schemeClr val="bg1">
                  <a:lumMod val="50000"/>
                </a:schemeClr>
              </a:solidFill>
              <a:prstDash val="sysDash"/>
              <a:round/>
              <a:headEnd type="none" w="med" len="med"/>
              <a:tailEnd type="none" w="med" len="med"/>
            </a:ln>
            <a:effectLst/>
            <a:extLst/>
          </p:spPr>
          <p:txBody>
            <a:bodyPr vert="horz" wrap="square" lIns="91440" tIns="45720" rIns="91440" bIns="45720" numCol="1" rtlCol="0" anchor="t" anchorCtr="0" compatLnSpc="1">
              <a:prstTxWarp prst="textNoShape">
                <a:avLst/>
              </a:prstTxWarp>
            </a:bodyPr>
            <a:lstStyle/>
            <a:p>
              <a:pPr fontAlgn="auto">
                <a:spcBef>
                  <a:spcPts val="0"/>
                </a:spcBef>
                <a:spcAft>
                  <a:spcPts val="0"/>
                </a:spcAft>
                <a:defRPr/>
              </a:pPr>
              <a:endParaRPr lang="en-US" sz="600" b="0" kern="0" smtClean="0">
                <a:pattFill prst="ltUpDiag">
                  <a:fgClr>
                    <a:srgbClr val="4B91CD">
                      <a:lumMod val="20000"/>
                      <a:lumOff val="80000"/>
                    </a:srgbClr>
                  </a:fgClr>
                  <a:bgClr>
                    <a:schemeClr val="bg1"/>
                  </a:bgClr>
                </a:pattFill>
                <a:latin typeface="+mn-lt"/>
                <a:ea typeface="ＭＳ Ｐゴシック" pitchFamily="-64" charset="-128"/>
                <a:cs typeface="Arial" panose="020B0604020202020204" pitchFamily="34" charset="0"/>
              </a:endParaRPr>
            </a:p>
          </p:txBody>
        </p:sp>
        <p:sp>
          <p:nvSpPr>
            <p:cNvPr id="90" name="Rectangle 89"/>
            <p:cNvSpPr/>
            <p:nvPr/>
          </p:nvSpPr>
          <p:spPr>
            <a:xfrm>
              <a:off x="7311890" y="1468932"/>
              <a:ext cx="729246" cy="300972"/>
            </a:xfrm>
            <a:prstGeom prst="rect">
              <a:avLst/>
            </a:prstGeom>
            <a:solidFill>
              <a:schemeClr val="bg1"/>
            </a:solidFill>
            <a:ln w="3175">
              <a:solidFill>
                <a:schemeClr val="accent2"/>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800" b="0" dirty="0" smtClean="0">
                  <a:solidFill>
                    <a:schemeClr val="accent2"/>
                  </a:solidFill>
                </a:rPr>
                <a:t>Retrieve</a:t>
              </a:r>
              <a:br>
                <a:rPr lang="en-US" sz="800" b="0" dirty="0" smtClean="0">
                  <a:solidFill>
                    <a:schemeClr val="accent2"/>
                  </a:solidFill>
                </a:rPr>
              </a:br>
              <a:r>
                <a:rPr lang="en-US" sz="800" b="0" dirty="0" smtClean="0">
                  <a:solidFill>
                    <a:schemeClr val="accent2"/>
                  </a:solidFill>
                </a:rPr>
                <a:t>Claim</a:t>
              </a:r>
              <a:endParaRPr lang="en-US" sz="800" b="0" dirty="0">
                <a:solidFill>
                  <a:schemeClr val="accent2"/>
                </a:solidFill>
              </a:endParaRPr>
            </a:p>
          </p:txBody>
        </p:sp>
        <p:sp>
          <p:nvSpPr>
            <p:cNvPr id="126" name="Rectangle 125"/>
            <p:cNvSpPr/>
            <p:nvPr/>
          </p:nvSpPr>
          <p:spPr>
            <a:xfrm>
              <a:off x="8166805" y="1468932"/>
              <a:ext cx="729246" cy="300972"/>
            </a:xfrm>
            <a:prstGeom prst="rect">
              <a:avLst/>
            </a:prstGeom>
            <a:solidFill>
              <a:schemeClr val="bg1"/>
            </a:solidFill>
            <a:ln w="3175">
              <a:solidFill>
                <a:schemeClr val="accent2"/>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800" b="0" dirty="0" smtClean="0">
                  <a:solidFill>
                    <a:schemeClr val="accent2"/>
                  </a:solidFill>
                </a:rPr>
                <a:t>Retrieve Interaction</a:t>
              </a:r>
              <a:endParaRPr lang="en-US" sz="800" b="0" dirty="0">
                <a:solidFill>
                  <a:schemeClr val="accent2"/>
                </a:solidFill>
              </a:endParaRPr>
            </a:p>
          </p:txBody>
        </p:sp>
        <p:grpSp>
          <p:nvGrpSpPr>
            <p:cNvPr id="163" name="Group 162"/>
            <p:cNvGrpSpPr/>
            <p:nvPr/>
          </p:nvGrpSpPr>
          <p:grpSpPr>
            <a:xfrm>
              <a:off x="5000463" y="1368450"/>
              <a:ext cx="799899" cy="501937"/>
              <a:chOff x="5000463" y="1522832"/>
              <a:chExt cx="799899" cy="501937"/>
            </a:xfrm>
          </p:grpSpPr>
          <p:sp>
            <p:nvSpPr>
              <p:cNvPr id="164" name="TextBox 163"/>
              <p:cNvSpPr txBox="1"/>
              <p:nvPr/>
            </p:nvSpPr>
            <p:spPr>
              <a:xfrm>
                <a:off x="5000463" y="1655437"/>
                <a:ext cx="799899" cy="369332"/>
              </a:xfrm>
              <a:prstGeom prst="rect">
                <a:avLst/>
              </a:prstGeom>
              <a:noFill/>
            </p:spPr>
            <p:txBody>
              <a:bodyPr wrap="none" lIns="0" tIns="0" rIns="0" bIns="0" rtlCol="0">
                <a:spAutoFit/>
              </a:bodyPr>
              <a:lstStyle/>
              <a:p>
                <a:r>
                  <a:rPr lang="en-US" altLang="ko-KR" sz="800" dirty="0">
                    <a:solidFill>
                      <a:schemeClr val="accent2">
                        <a:lumMod val="50000"/>
                      </a:schemeClr>
                    </a:solidFill>
                    <a:latin typeface="+mn-lt"/>
                    <a:cs typeface="Arial" pitchFamily="34" charset="0"/>
                  </a:rPr>
                  <a:t>Customer Portal</a:t>
                </a:r>
              </a:p>
              <a:p>
                <a:r>
                  <a:rPr lang="en-US" altLang="ko-KR" sz="800" dirty="0">
                    <a:solidFill>
                      <a:schemeClr val="accent2">
                        <a:lumMod val="50000"/>
                      </a:schemeClr>
                    </a:solidFill>
                    <a:latin typeface="+mn-lt"/>
                    <a:cs typeface="Arial" pitchFamily="34" charset="0"/>
                  </a:rPr>
                  <a:t>Servicing CRM</a:t>
                </a:r>
              </a:p>
              <a:p>
                <a:r>
                  <a:rPr lang="en-US" altLang="ko-KR" sz="800" dirty="0">
                    <a:solidFill>
                      <a:schemeClr val="accent2">
                        <a:lumMod val="50000"/>
                      </a:schemeClr>
                    </a:solidFill>
                    <a:latin typeface="+mn-lt"/>
                    <a:cs typeface="Arial" pitchFamily="34" charset="0"/>
                  </a:rPr>
                  <a:t>Mobile App</a:t>
                </a:r>
              </a:p>
            </p:txBody>
          </p:sp>
          <p:sp>
            <p:nvSpPr>
              <p:cNvPr id="165" name="Cloud 164"/>
              <p:cNvSpPr/>
              <p:nvPr/>
            </p:nvSpPr>
            <p:spPr>
              <a:xfrm>
                <a:off x="5000980" y="1522832"/>
                <a:ext cx="170926" cy="132605"/>
              </a:xfrm>
              <a:prstGeom prst="cloud">
                <a:avLst/>
              </a:prstGeom>
              <a:solidFill>
                <a:srgbClr val="00456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grpSp>
      <p:cxnSp>
        <p:nvCxnSpPr>
          <p:cNvPr id="107" name="Straight Connector 106"/>
          <p:cNvCxnSpPr>
            <a:stCxn id="90" idx="2"/>
            <a:endCxn id="155" idx="0"/>
          </p:cNvCxnSpPr>
          <p:nvPr/>
        </p:nvCxnSpPr>
        <p:spPr>
          <a:xfrm>
            <a:off x="7676513" y="1711369"/>
            <a:ext cx="0" cy="1004342"/>
          </a:xfrm>
          <a:prstGeom prst="line">
            <a:avLst/>
          </a:prstGeom>
          <a:ln w="9525">
            <a:solidFill>
              <a:schemeClr val="tx1"/>
            </a:solidFill>
            <a:prstDash val="dash"/>
            <a:tailEnd type="triangle"/>
          </a:ln>
          <a:effectLst>
            <a:outerShdw blurRad="50800" dist="38100" dir="2700000" algn="tl"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cxnSp>
        <p:nvCxnSpPr>
          <p:cNvPr id="127" name="Straight Connector 126"/>
          <p:cNvCxnSpPr>
            <a:stCxn id="126" idx="2"/>
            <a:endCxn id="154" idx="0"/>
          </p:cNvCxnSpPr>
          <p:nvPr/>
        </p:nvCxnSpPr>
        <p:spPr>
          <a:xfrm>
            <a:off x="8531428" y="1711369"/>
            <a:ext cx="0" cy="1004342"/>
          </a:xfrm>
          <a:prstGeom prst="line">
            <a:avLst/>
          </a:prstGeom>
          <a:ln w="9525">
            <a:solidFill>
              <a:schemeClr val="tx1"/>
            </a:solidFill>
            <a:prstDash val="dash"/>
            <a:tailEnd type="triangle"/>
          </a:ln>
          <a:effectLst>
            <a:outerShdw blurRad="50800" dist="38100" dir="2700000" algn="tl"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cxnSp>
        <p:nvCxnSpPr>
          <p:cNvPr id="128" name="Elbow Connector 127"/>
          <p:cNvCxnSpPr>
            <a:stCxn id="155" idx="2"/>
            <a:endCxn id="108" idx="2"/>
          </p:cNvCxnSpPr>
          <p:nvPr/>
        </p:nvCxnSpPr>
        <p:spPr>
          <a:xfrm rot="5400000">
            <a:off x="3914996" y="2040086"/>
            <a:ext cx="2797892" cy="4725142"/>
          </a:xfrm>
          <a:prstGeom prst="bentConnector3">
            <a:avLst>
              <a:gd name="adj1" fmla="val 114327"/>
            </a:avLst>
          </a:prstGeom>
          <a:ln w="9525">
            <a:solidFill>
              <a:schemeClr val="tx1"/>
            </a:solidFill>
            <a:prstDash val="dash"/>
            <a:tailEnd type="triangle"/>
          </a:ln>
          <a:effectLst>
            <a:outerShdw blurRad="50800" dist="38100" dir="2700000" algn="tl"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cxnSp>
        <p:nvCxnSpPr>
          <p:cNvPr id="129" name="Elbow Connector 128"/>
          <p:cNvCxnSpPr>
            <a:stCxn id="154" idx="2"/>
            <a:endCxn id="96" idx="2"/>
          </p:cNvCxnSpPr>
          <p:nvPr/>
        </p:nvCxnSpPr>
        <p:spPr>
          <a:xfrm rot="5400000">
            <a:off x="4745781" y="2015956"/>
            <a:ext cx="2797892" cy="4773403"/>
          </a:xfrm>
          <a:prstGeom prst="bentConnector3">
            <a:avLst>
              <a:gd name="adj1" fmla="val 118117"/>
            </a:avLst>
          </a:prstGeom>
          <a:ln w="9525">
            <a:solidFill>
              <a:schemeClr val="tx1"/>
            </a:solidFill>
            <a:prstDash val="dash"/>
            <a:tailEnd type="triangle"/>
          </a:ln>
          <a:effectLst>
            <a:outerShdw blurRad="50800" dist="38100" dir="2700000" algn="tl"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sp>
        <p:nvSpPr>
          <p:cNvPr id="130" name="Cloud 129"/>
          <p:cNvSpPr/>
          <p:nvPr/>
        </p:nvSpPr>
        <p:spPr>
          <a:xfrm>
            <a:off x="7412285" y="1938074"/>
            <a:ext cx="1383372" cy="256748"/>
          </a:xfrm>
          <a:prstGeom prst="cloud">
            <a:avLst/>
          </a:prstGeom>
          <a:solidFill>
            <a:schemeClr val="bg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67" name="Rectangle 166"/>
          <p:cNvSpPr/>
          <p:nvPr/>
        </p:nvSpPr>
        <p:spPr>
          <a:xfrm>
            <a:off x="776288" y="1264415"/>
            <a:ext cx="3939097" cy="707886"/>
          </a:xfrm>
          <a:prstGeom prst="rect">
            <a:avLst/>
          </a:prstGeom>
          <a:solidFill>
            <a:schemeClr val="bg1"/>
          </a:solid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t" anchorCtr="0">
            <a:spAutoFit/>
          </a:bodyPr>
          <a:lstStyle/>
          <a:p>
            <a:pPr marL="185738" indent="-185738">
              <a:buFont typeface="+mj-lt"/>
              <a:buAutoNum type="arabicPeriod"/>
            </a:pPr>
            <a:r>
              <a:rPr lang="en-US" altLang="ko-KR" sz="1000" b="0" dirty="0">
                <a:solidFill>
                  <a:schemeClr val="bg2">
                    <a:lumMod val="50000"/>
                  </a:schemeClr>
                </a:solidFill>
              </a:rPr>
              <a:t>Through the course of the claims process, </a:t>
            </a:r>
            <a:r>
              <a:rPr lang="en-US" altLang="ko-KR" sz="1000" b="0" dirty="0" smtClean="0">
                <a:solidFill>
                  <a:schemeClr val="bg2">
                    <a:lumMod val="50000"/>
                  </a:schemeClr>
                </a:solidFill>
              </a:rPr>
              <a:t>FINEOS </a:t>
            </a:r>
            <a:r>
              <a:rPr lang="en-US" altLang="ko-KR" sz="1000" b="0" dirty="0">
                <a:solidFill>
                  <a:schemeClr val="bg2">
                    <a:lumMod val="50000"/>
                  </a:schemeClr>
                </a:solidFill>
              </a:rPr>
              <a:t>needs to update claim, communication, interaction and payment information into </a:t>
            </a:r>
            <a:r>
              <a:rPr lang="en-US" altLang="ko-KR" sz="1000" dirty="0" smtClean="0">
                <a:solidFill>
                  <a:schemeClr val="bg2">
                    <a:lumMod val="50000"/>
                  </a:schemeClr>
                </a:solidFill>
              </a:rPr>
              <a:t>Core DB </a:t>
            </a:r>
            <a:r>
              <a:rPr lang="en-US" altLang="ko-KR" sz="1000" b="0" dirty="0">
                <a:solidFill>
                  <a:schemeClr val="bg2">
                    <a:lumMod val="50000"/>
                  </a:schemeClr>
                </a:solidFill>
              </a:rPr>
              <a:t>so that </a:t>
            </a:r>
            <a:r>
              <a:rPr lang="en-US" altLang="ko-KR" sz="1000" dirty="0">
                <a:solidFill>
                  <a:schemeClr val="bg2">
                    <a:lumMod val="50000"/>
                  </a:schemeClr>
                </a:solidFill>
              </a:rPr>
              <a:t>Connect IT Front End </a:t>
            </a:r>
            <a:r>
              <a:rPr lang="en-US" altLang="ko-KR" sz="1000" b="0" dirty="0">
                <a:solidFill>
                  <a:schemeClr val="bg2">
                    <a:lumMod val="50000"/>
                  </a:schemeClr>
                </a:solidFill>
              </a:rPr>
              <a:t>applications can retrieve information from </a:t>
            </a:r>
            <a:r>
              <a:rPr lang="en-US" altLang="ko-KR" sz="1000" dirty="0" smtClean="0">
                <a:solidFill>
                  <a:schemeClr val="bg2">
                    <a:lumMod val="50000"/>
                  </a:schemeClr>
                </a:solidFill>
              </a:rPr>
              <a:t>Core DB</a:t>
            </a:r>
            <a:r>
              <a:rPr lang="en-US" altLang="ko-KR" sz="1000" b="0" dirty="0" smtClean="0">
                <a:solidFill>
                  <a:schemeClr val="bg2">
                    <a:lumMod val="50000"/>
                  </a:schemeClr>
                </a:solidFill>
              </a:rPr>
              <a:t>.</a:t>
            </a:r>
            <a:endParaRPr lang="en-US" altLang="ko-KR" sz="1000" b="0" dirty="0">
              <a:solidFill>
                <a:schemeClr val="bg2">
                  <a:lumMod val="50000"/>
                </a:schemeClr>
              </a:solidFill>
            </a:endParaRPr>
          </a:p>
        </p:txBody>
      </p:sp>
    </p:spTree>
    <p:extLst>
      <p:ext uri="{BB962C8B-B14F-4D97-AF65-F5344CB8AC3E}">
        <p14:creationId xmlns:p14="http://schemas.microsoft.com/office/powerpoint/2010/main" val="12759709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8" name="Rounded Rectangle 97"/>
          <p:cNvSpPr/>
          <p:nvPr/>
        </p:nvSpPr>
        <p:spPr bwMode="auto">
          <a:xfrm>
            <a:off x="776999" y="5416289"/>
            <a:ext cx="8352000" cy="965461"/>
          </a:xfrm>
          <a:prstGeom prst="roundRect">
            <a:avLst>
              <a:gd name="adj" fmla="val 4987"/>
            </a:avLst>
          </a:prstGeom>
          <a:solidFill>
            <a:srgbClr val="91C8EB">
              <a:lumMod val="20000"/>
              <a:lumOff val="80000"/>
            </a:srgbClr>
          </a:solidFill>
          <a:ln w="9525" cap="flat" cmpd="sng" algn="ctr">
            <a:solidFill>
              <a:schemeClr val="bg1">
                <a:lumMod val="5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defTabSz="912813" fontAlgn="auto">
              <a:spcBef>
                <a:spcPts val="0"/>
              </a:spcBef>
              <a:spcAft>
                <a:spcPts val="0"/>
              </a:spcAft>
            </a:pPr>
            <a:endParaRPr lang="en-US" sz="600" b="0" i="1" kern="0" dirty="0">
              <a:solidFill>
                <a:srgbClr val="103184"/>
              </a:solidFill>
              <a:latin typeface="+mn-lt"/>
              <a:ea typeface="MS PGothic" pitchFamily="34" charset="-128"/>
              <a:cs typeface="Arial" panose="020B0604020202020204" pitchFamily="34" charset="0"/>
            </a:endParaRPr>
          </a:p>
        </p:txBody>
      </p:sp>
      <p:sp>
        <p:nvSpPr>
          <p:cNvPr id="71" name="Oval 70"/>
          <p:cNvSpPr/>
          <p:nvPr/>
        </p:nvSpPr>
        <p:spPr bwMode="auto">
          <a:xfrm>
            <a:off x="2219141" y="5569437"/>
            <a:ext cx="5697725" cy="659164"/>
          </a:xfrm>
          <a:prstGeom prst="ellipse">
            <a:avLst/>
          </a:prstGeom>
          <a:solidFill>
            <a:srgbClr val="4C5A87">
              <a:lumMod val="75000"/>
              <a:alpha val="78000"/>
            </a:srgbClr>
          </a:solidFill>
          <a:ln w="6350" cap="flat" cmpd="sng" algn="ctr">
            <a:solidFill>
              <a:srgbClr val="4C5A87">
                <a:lumMod val="75000"/>
                <a:alpha val="78000"/>
              </a:srgb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defTabSz="912813" fontAlgn="auto">
              <a:spcBef>
                <a:spcPts val="0"/>
              </a:spcBef>
              <a:spcAft>
                <a:spcPts val="0"/>
              </a:spcAft>
              <a:defRPr/>
            </a:pPr>
            <a:endParaRPr lang="en-US" sz="600" b="0" i="1" kern="0" dirty="0" smtClean="0">
              <a:solidFill>
                <a:srgbClr val="4B91CD">
                  <a:lumMod val="20000"/>
                  <a:lumOff val="80000"/>
                </a:srgbClr>
              </a:solidFill>
              <a:latin typeface="+mn-lt"/>
              <a:ea typeface="MS PGothic" pitchFamily="34" charset="-128"/>
              <a:cs typeface="Arial" panose="020B0604020202020204" pitchFamily="34" charset="0"/>
            </a:endParaRPr>
          </a:p>
        </p:txBody>
      </p:sp>
      <p:sp>
        <p:nvSpPr>
          <p:cNvPr id="3" name="Title 2"/>
          <p:cNvSpPr>
            <a:spLocks noGrp="1"/>
          </p:cNvSpPr>
          <p:nvPr>
            <p:ph type="title"/>
          </p:nvPr>
        </p:nvSpPr>
        <p:spPr/>
        <p:txBody>
          <a:bodyPr>
            <a:normAutofit/>
          </a:bodyPr>
          <a:lstStyle/>
          <a:p>
            <a:r>
              <a:rPr lang="en-US" altLang="ko-KR" dirty="0" smtClean="0"/>
              <a:t>Integration </a:t>
            </a:r>
            <a:r>
              <a:rPr lang="en-US" altLang="ko-KR" dirty="0"/>
              <a:t>Vertical</a:t>
            </a:r>
            <a:endParaRPr lang="en-US" dirty="0"/>
          </a:p>
        </p:txBody>
      </p:sp>
      <p:sp>
        <p:nvSpPr>
          <p:cNvPr id="2" name="Text Placeholder 1"/>
          <p:cNvSpPr>
            <a:spLocks noGrp="1"/>
          </p:cNvSpPr>
          <p:nvPr>
            <p:ph type="body" sz="quarter" idx="13"/>
          </p:nvPr>
        </p:nvSpPr>
        <p:spPr>
          <a:solidFill>
            <a:schemeClr val="bg1">
              <a:lumMod val="95000"/>
            </a:schemeClr>
          </a:solidFill>
          <a:ln>
            <a:noFill/>
          </a:ln>
          <a:effectLst>
            <a:outerShdw blurRad="50800" dist="38100" dir="2700000" algn="tl" rotWithShape="0">
              <a:prstClr val="black">
                <a:alpha val="40000"/>
              </a:prstClr>
            </a:outerShdw>
          </a:effectLst>
        </p:spPr>
        <p:txBody>
          <a:bodyPr vert="horz" lIns="72000" tIns="46800" rIns="72000" bIns="46800" rtlCol="0" anchor="t">
            <a:spAutoFit/>
          </a:bodyPr>
          <a:lstStyle/>
          <a:p>
            <a:pPr marL="0" indent="0">
              <a:buNone/>
            </a:pPr>
            <a:r>
              <a:rPr lang="en-US" altLang="ko-KR" dirty="0"/>
              <a:t>Scenario </a:t>
            </a:r>
            <a:r>
              <a:rPr lang="en-US" altLang="ko-KR" dirty="0" smtClean="0"/>
              <a:t>6: </a:t>
            </a:r>
            <a:r>
              <a:rPr lang="en-US" altLang="ko-KR" dirty="0"/>
              <a:t>Claim Assessment</a:t>
            </a:r>
          </a:p>
        </p:txBody>
      </p:sp>
      <p:sp>
        <p:nvSpPr>
          <p:cNvPr id="4" name="Slide Number Placeholder 3"/>
          <p:cNvSpPr>
            <a:spLocks noGrp="1"/>
          </p:cNvSpPr>
          <p:nvPr>
            <p:ph type="sldNum" sz="quarter" idx="4"/>
          </p:nvPr>
        </p:nvSpPr>
        <p:spPr>
          <a:prstGeom prst="rect">
            <a:avLst/>
          </a:prstGeom>
        </p:spPr>
        <p:txBody>
          <a:bodyPr/>
          <a:lstStyle/>
          <a:p>
            <a:fld id="{3801209A-EBCB-4229-9A21-B7869465F47A}" type="slidenum">
              <a:rPr lang="fr-FR" smtClean="0">
                <a:latin typeface="+mj-lt"/>
              </a:rPr>
              <a:pPr/>
              <a:t>77</a:t>
            </a:fld>
            <a:endParaRPr lang="fr-FR" dirty="0">
              <a:latin typeface="+mj-lt"/>
            </a:endParaRPr>
          </a:p>
        </p:txBody>
      </p:sp>
      <p:sp>
        <p:nvSpPr>
          <p:cNvPr id="108" name="Rectangle 107"/>
          <p:cNvSpPr/>
          <p:nvPr/>
        </p:nvSpPr>
        <p:spPr>
          <a:xfrm>
            <a:off x="2854431" y="5755019"/>
            <a:ext cx="729246" cy="288000"/>
          </a:xfrm>
          <a:prstGeom prst="rect">
            <a:avLst/>
          </a:prstGeom>
          <a:solidFill>
            <a:schemeClr val="bg1"/>
          </a:solidFill>
          <a:ln w="3175">
            <a:solidFill>
              <a:schemeClr val="accent2"/>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800" b="0" dirty="0" smtClean="0">
                <a:solidFill>
                  <a:schemeClr val="accent2"/>
                </a:solidFill>
              </a:rPr>
              <a:t>Customer</a:t>
            </a:r>
            <a:endParaRPr lang="en-US" sz="800" b="0" dirty="0">
              <a:solidFill>
                <a:schemeClr val="accent2"/>
              </a:solidFill>
            </a:endParaRPr>
          </a:p>
        </p:txBody>
      </p:sp>
      <p:sp>
        <p:nvSpPr>
          <p:cNvPr id="95" name="Rectangle 94"/>
          <p:cNvSpPr/>
          <p:nvPr/>
        </p:nvSpPr>
        <p:spPr>
          <a:xfrm>
            <a:off x="5659923" y="5755019"/>
            <a:ext cx="729246" cy="288000"/>
          </a:xfrm>
          <a:prstGeom prst="rect">
            <a:avLst/>
          </a:prstGeom>
          <a:solidFill>
            <a:schemeClr val="bg1"/>
          </a:solidFill>
          <a:ln w="3175">
            <a:solidFill>
              <a:schemeClr val="accent2"/>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800" b="0" dirty="0" smtClean="0">
                <a:solidFill>
                  <a:schemeClr val="accent2"/>
                </a:solidFill>
              </a:rPr>
              <a:t>Policy</a:t>
            </a:r>
            <a:endParaRPr lang="en-US" sz="800" b="0" dirty="0">
              <a:solidFill>
                <a:schemeClr val="accent2"/>
              </a:solidFill>
            </a:endParaRPr>
          </a:p>
        </p:txBody>
      </p:sp>
      <p:sp>
        <p:nvSpPr>
          <p:cNvPr id="96" name="Rectangle 95"/>
          <p:cNvSpPr/>
          <p:nvPr/>
        </p:nvSpPr>
        <p:spPr>
          <a:xfrm>
            <a:off x="6552330" y="5755019"/>
            <a:ext cx="729246" cy="288000"/>
          </a:xfrm>
          <a:prstGeom prst="rect">
            <a:avLst/>
          </a:prstGeom>
          <a:solidFill>
            <a:schemeClr val="bg1"/>
          </a:solidFill>
          <a:ln w="3175">
            <a:solidFill>
              <a:schemeClr val="accent2"/>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800" b="0" dirty="0" smtClean="0">
                <a:solidFill>
                  <a:schemeClr val="accent2"/>
                </a:solidFill>
              </a:rPr>
              <a:t>Claim</a:t>
            </a:r>
            <a:endParaRPr lang="en-US" sz="800" b="0" dirty="0">
              <a:solidFill>
                <a:schemeClr val="accent2"/>
              </a:solidFill>
            </a:endParaRPr>
          </a:p>
        </p:txBody>
      </p:sp>
      <p:cxnSp>
        <p:nvCxnSpPr>
          <p:cNvPr id="122" name="Straight Connector 121"/>
          <p:cNvCxnSpPr>
            <a:stCxn id="93" idx="2"/>
            <a:endCxn id="95" idx="0"/>
          </p:cNvCxnSpPr>
          <p:nvPr/>
        </p:nvCxnSpPr>
        <p:spPr>
          <a:xfrm>
            <a:off x="6024546" y="4505765"/>
            <a:ext cx="0" cy="1249254"/>
          </a:xfrm>
          <a:prstGeom prst="straightConnector1">
            <a:avLst/>
          </a:prstGeom>
          <a:ln w="9525">
            <a:solidFill>
              <a:schemeClr val="tx1"/>
            </a:solidFill>
            <a:prstDash val="dash"/>
            <a:tailEnd type="triangle"/>
          </a:ln>
          <a:effectLst>
            <a:outerShdw blurRad="50800" dist="38100" dir="2700000" algn="tl"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cxnSp>
        <p:nvCxnSpPr>
          <p:cNvPr id="123" name="Straight Connector 122"/>
          <p:cNvCxnSpPr>
            <a:stCxn id="94" idx="2"/>
            <a:endCxn id="96" idx="0"/>
          </p:cNvCxnSpPr>
          <p:nvPr/>
        </p:nvCxnSpPr>
        <p:spPr>
          <a:xfrm>
            <a:off x="6916953" y="4505765"/>
            <a:ext cx="0" cy="1249254"/>
          </a:xfrm>
          <a:prstGeom prst="line">
            <a:avLst/>
          </a:prstGeom>
          <a:ln w="9525">
            <a:solidFill>
              <a:schemeClr val="tx1"/>
            </a:solidFill>
            <a:prstDash val="dash"/>
            <a:tailEnd type="triangle"/>
          </a:ln>
          <a:effectLst>
            <a:outerShdw blurRad="50800" dist="38100" dir="2700000" algn="tl"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sp>
        <p:nvSpPr>
          <p:cNvPr id="66" name="Rounded Rectangle 65"/>
          <p:cNvSpPr/>
          <p:nvPr/>
        </p:nvSpPr>
        <p:spPr bwMode="auto">
          <a:xfrm>
            <a:off x="1494703" y="6135626"/>
            <a:ext cx="2530615" cy="194442"/>
          </a:xfrm>
          <a:prstGeom prst="roundRect">
            <a:avLst>
              <a:gd name="adj" fmla="val 4987"/>
            </a:avLst>
          </a:prstGeom>
          <a:solidFill>
            <a:srgbClr val="4C5A87">
              <a:lumMod val="75000"/>
            </a:srgbClr>
          </a:solidFill>
          <a:ln w="19050" cap="flat" cmpd="sng" algn="ctr">
            <a:solidFill>
              <a:srgbClr val="4C5A87">
                <a:lumMod val="75000"/>
              </a:srgb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defTabSz="912813" fontAlgn="auto">
              <a:spcBef>
                <a:spcPts val="0"/>
              </a:spcBef>
              <a:spcAft>
                <a:spcPts val="0"/>
              </a:spcAft>
              <a:defRPr/>
            </a:pPr>
            <a:r>
              <a:rPr lang="en-US" sz="700" b="0" i="1" kern="0" dirty="0" smtClean="0">
                <a:solidFill>
                  <a:srgbClr val="4B91CD">
                    <a:lumMod val="20000"/>
                    <a:lumOff val="80000"/>
                  </a:srgbClr>
                </a:solidFill>
                <a:latin typeface="+mn-lt"/>
                <a:ea typeface="MS PGothic" pitchFamily="34" charset="-128"/>
                <a:cs typeface="Arial" panose="020B0604020202020204" pitchFamily="34" charset="0"/>
              </a:rPr>
              <a:t>MDM – Master Data Management</a:t>
            </a:r>
          </a:p>
        </p:txBody>
      </p:sp>
      <p:sp>
        <p:nvSpPr>
          <p:cNvPr id="52" name="Rounded Rectangle 51"/>
          <p:cNvSpPr/>
          <p:nvPr/>
        </p:nvSpPr>
        <p:spPr bwMode="auto">
          <a:xfrm>
            <a:off x="777000" y="4129564"/>
            <a:ext cx="8352000" cy="442802"/>
          </a:xfrm>
          <a:prstGeom prst="roundRect">
            <a:avLst>
              <a:gd name="adj" fmla="val 887"/>
            </a:avLst>
          </a:prstGeom>
          <a:solidFill>
            <a:srgbClr val="394365"/>
          </a:solidFill>
          <a:ln w="6350" cap="flat" cmpd="sng" algn="ctr">
            <a:solidFill>
              <a:schemeClr val="bg1">
                <a:lumMod val="50000"/>
              </a:schemeClr>
            </a:solidFill>
            <a:prstDash val="solid"/>
            <a:round/>
            <a:headEnd type="none" w="med" len="med"/>
            <a:tailEnd type="none" w="med" len="med"/>
          </a:ln>
          <a:effectLst/>
        </p:spPr>
        <p:txBody>
          <a:bodyPr vert="horz" wrap="none" lIns="45720" tIns="45720" rIns="45720" bIns="45720" numCol="1" rtlCol="0" anchor="t" anchorCtr="0" compatLnSpc="1">
            <a:prstTxWarp prst="textNoShape">
              <a:avLst/>
            </a:prstTxWarp>
          </a:bodyPr>
          <a:lstStyle/>
          <a:p>
            <a:pPr defTabSz="912813" fontAlgn="auto">
              <a:spcBef>
                <a:spcPts val="0"/>
              </a:spcBef>
              <a:spcAft>
                <a:spcPts val="0"/>
              </a:spcAft>
            </a:pPr>
            <a:endParaRPr lang="en-US" sz="500" b="0" i="1" kern="0" dirty="0">
              <a:solidFill>
                <a:srgbClr val="4B91CD">
                  <a:lumMod val="20000"/>
                  <a:lumOff val="80000"/>
                </a:srgbClr>
              </a:solidFill>
              <a:latin typeface="+mn-lt"/>
              <a:ea typeface="MS PGothic" pitchFamily="34" charset="-128"/>
              <a:cs typeface="Arial" panose="020B0604020202020204" pitchFamily="34" charset="0"/>
            </a:endParaRPr>
          </a:p>
        </p:txBody>
      </p:sp>
      <p:sp>
        <p:nvSpPr>
          <p:cNvPr id="106" name="Rectangle 105"/>
          <p:cNvSpPr/>
          <p:nvPr/>
        </p:nvSpPr>
        <p:spPr>
          <a:xfrm>
            <a:off x="2854431" y="4196165"/>
            <a:ext cx="729246" cy="309600"/>
          </a:xfrm>
          <a:prstGeom prst="rect">
            <a:avLst/>
          </a:prstGeom>
          <a:solidFill>
            <a:schemeClr val="bg1"/>
          </a:solidFill>
          <a:ln w="3175">
            <a:solidFill>
              <a:schemeClr val="accent2"/>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800" b="0" dirty="0" smtClean="0">
                <a:solidFill>
                  <a:schemeClr val="accent2"/>
                </a:solidFill>
              </a:rPr>
              <a:t>Retrieve Customer</a:t>
            </a:r>
            <a:endParaRPr lang="en-US" sz="800" b="0" dirty="0">
              <a:solidFill>
                <a:schemeClr val="accent2"/>
              </a:solidFill>
            </a:endParaRPr>
          </a:p>
        </p:txBody>
      </p:sp>
      <p:sp>
        <p:nvSpPr>
          <p:cNvPr id="93" name="Rectangle 92"/>
          <p:cNvSpPr/>
          <p:nvPr/>
        </p:nvSpPr>
        <p:spPr>
          <a:xfrm>
            <a:off x="5659923" y="4196165"/>
            <a:ext cx="729246" cy="309600"/>
          </a:xfrm>
          <a:prstGeom prst="rect">
            <a:avLst/>
          </a:prstGeom>
          <a:solidFill>
            <a:schemeClr val="bg1"/>
          </a:solidFill>
          <a:ln w="3175">
            <a:solidFill>
              <a:schemeClr val="accent2"/>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800" b="0" dirty="0" smtClean="0">
                <a:solidFill>
                  <a:schemeClr val="accent2"/>
                </a:solidFill>
              </a:rPr>
              <a:t>Retrieve Policy</a:t>
            </a:r>
            <a:endParaRPr lang="en-US" sz="800" b="0" dirty="0">
              <a:solidFill>
                <a:schemeClr val="accent2"/>
              </a:solidFill>
            </a:endParaRPr>
          </a:p>
        </p:txBody>
      </p:sp>
      <p:sp>
        <p:nvSpPr>
          <p:cNvPr id="94" name="Rectangle 93"/>
          <p:cNvSpPr/>
          <p:nvPr/>
        </p:nvSpPr>
        <p:spPr>
          <a:xfrm>
            <a:off x="6552330" y="4196165"/>
            <a:ext cx="729246" cy="309600"/>
          </a:xfrm>
          <a:prstGeom prst="rect">
            <a:avLst/>
          </a:prstGeom>
          <a:solidFill>
            <a:schemeClr val="bg1"/>
          </a:solidFill>
          <a:ln w="3175">
            <a:solidFill>
              <a:schemeClr val="accent2"/>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800" b="0" dirty="0" smtClean="0">
                <a:solidFill>
                  <a:schemeClr val="accent2"/>
                </a:solidFill>
              </a:rPr>
              <a:t>Retrieve Claim</a:t>
            </a:r>
            <a:endParaRPr lang="en-US" sz="800" b="0" dirty="0">
              <a:solidFill>
                <a:schemeClr val="accent2"/>
              </a:solidFill>
            </a:endParaRPr>
          </a:p>
        </p:txBody>
      </p:sp>
      <p:grpSp>
        <p:nvGrpSpPr>
          <p:cNvPr id="54" name="Group 53"/>
          <p:cNvGrpSpPr/>
          <p:nvPr/>
        </p:nvGrpSpPr>
        <p:grpSpPr>
          <a:xfrm>
            <a:off x="865816" y="4224709"/>
            <a:ext cx="1369042" cy="252512"/>
            <a:chOff x="1424226" y="2179720"/>
            <a:chExt cx="1369042" cy="252512"/>
          </a:xfrm>
        </p:grpSpPr>
        <p:sp>
          <p:nvSpPr>
            <p:cNvPr id="55" name="TextBox 54"/>
            <p:cNvSpPr txBox="1"/>
            <p:nvPr/>
          </p:nvSpPr>
          <p:spPr>
            <a:xfrm>
              <a:off x="1594222" y="2186011"/>
              <a:ext cx="1199046" cy="246221"/>
            </a:xfrm>
            <a:prstGeom prst="rect">
              <a:avLst/>
            </a:prstGeom>
            <a:noFill/>
          </p:spPr>
          <p:txBody>
            <a:bodyPr wrap="none" lIns="0" tIns="0" rIns="0" bIns="0" rtlCol="0">
              <a:spAutoFit/>
            </a:bodyPr>
            <a:lstStyle/>
            <a:p>
              <a:r>
                <a:rPr lang="en-US" sz="800" b="1" dirty="0" smtClean="0">
                  <a:solidFill>
                    <a:schemeClr val="bg1"/>
                  </a:solidFill>
                  <a:latin typeface="+mn-lt"/>
                  <a:cs typeface="Arial" pitchFamily="34" charset="0"/>
                </a:rPr>
                <a:t>EIP </a:t>
              </a:r>
            </a:p>
            <a:p>
              <a:r>
                <a:rPr lang="en-US" sz="800" b="0" i="1" dirty="0" smtClean="0">
                  <a:solidFill>
                    <a:schemeClr val="bg1"/>
                  </a:solidFill>
                  <a:latin typeface="+mn-lt"/>
                  <a:cs typeface="Arial" pitchFamily="34" charset="0"/>
                </a:rPr>
                <a:t>Software AG webMethods</a:t>
              </a:r>
            </a:p>
          </p:txBody>
        </p:sp>
        <p:pic>
          <p:nvPicPr>
            <p:cNvPr id="57" name="Picture 56"/>
            <p:cNvPicPr>
              <a:picLocks noChangeAspect="1"/>
            </p:cNvPicPr>
            <p:nvPr/>
          </p:nvPicPr>
          <p:blipFill>
            <a:blip r:embed="rId2" cstate="screen">
              <a:clrChange>
                <a:clrFrom>
                  <a:srgbClr val="FFFFFF"/>
                </a:clrFrom>
                <a:clrTo>
                  <a:srgbClr val="FFFFFF">
                    <a:alpha val="0"/>
                  </a:srgbClr>
                </a:clrTo>
              </a:clrChange>
              <a:lum bright="70000" contrast="-70000"/>
              <a:extLst>
                <a:ext uri="{28A0092B-C50C-407E-A947-70E740481C1C}">
                  <a14:useLocalDpi xmlns:a14="http://schemas.microsoft.com/office/drawing/2010/main"/>
                </a:ext>
              </a:extLst>
            </a:blip>
            <a:stretch>
              <a:fillRect/>
            </a:stretch>
          </p:blipFill>
          <p:spPr>
            <a:xfrm>
              <a:off x="1424226" y="2179720"/>
              <a:ext cx="135477" cy="138765"/>
            </a:xfrm>
            <a:prstGeom prst="rect">
              <a:avLst/>
            </a:prstGeom>
            <a:noFill/>
          </p:spPr>
        </p:pic>
      </p:grpSp>
      <p:grpSp>
        <p:nvGrpSpPr>
          <p:cNvPr id="5" name="Group 4"/>
          <p:cNvGrpSpPr/>
          <p:nvPr/>
        </p:nvGrpSpPr>
        <p:grpSpPr>
          <a:xfrm>
            <a:off x="777000" y="2382402"/>
            <a:ext cx="8352000" cy="1131574"/>
            <a:chOff x="777000" y="3204037"/>
            <a:chExt cx="8352000" cy="1131574"/>
          </a:xfrm>
        </p:grpSpPr>
        <p:sp>
          <p:nvSpPr>
            <p:cNvPr id="56" name="Rounded Rectangle 55"/>
            <p:cNvSpPr/>
            <p:nvPr/>
          </p:nvSpPr>
          <p:spPr bwMode="auto">
            <a:xfrm>
              <a:off x="777000" y="3204037"/>
              <a:ext cx="8352000" cy="1131574"/>
            </a:xfrm>
            <a:prstGeom prst="roundRect">
              <a:avLst>
                <a:gd name="adj" fmla="val 701"/>
              </a:avLst>
            </a:prstGeom>
            <a:solidFill>
              <a:srgbClr val="91C8EB">
                <a:lumMod val="20000"/>
                <a:lumOff val="80000"/>
              </a:srgbClr>
            </a:solidFill>
            <a:ln w="38100" cap="flat" cmpd="sng" algn="ctr">
              <a:solidFill>
                <a:srgbClr val="7030A0"/>
              </a:solidFill>
              <a:prstDash val="solid"/>
              <a:round/>
              <a:headEnd type="none" w="med" len="med"/>
              <a:tailEnd type="none" w="med" len="med"/>
            </a:ln>
            <a:effectLst/>
          </p:spPr>
          <p:txBody>
            <a:bodyPr vert="horz" wrap="none" lIns="45720" tIns="45720" rIns="45720" bIns="45720" numCol="1" rtlCol="0" anchor="t" anchorCtr="0" compatLnSpc="1">
              <a:prstTxWarp prst="textNoShape">
                <a:avLst/>
              </a:prstTxWarp>
            </a:bodyPr>
            <a:lstStyle/>
            <a:p>
              <a:pPr defTabSz="912813" fontAlgn="auto">
                <a:spcBef>
                  <a:spcPts val="0"/>
                </a:spcBef>
                <a:spcAft>
                  <a:spcPts val="0"/>
                </a:spcAft>
              </a:pPr>
              <a:endParaRPr lang="en-US" sz="800" kern="0" dirty="0">
                <a:solidFill>
                  <a:schemeClr val="tx1"/>
                </a:solidFill>
                <a:latin typeface="+mn-lt"/>
                <a:ea typeface="MS PGothic" pitchFamily="34" charset="-128"/>
                <a:cs typeface="Arial" panose="020B0604020202020204" pitchFamily="34" charset="0"/>
              </a:endParaRPr>
            </a:p>
          </p:txBody>
        </p:sp>
        <p:sp>
          <p:nvSpPr>
            <p:cNvPr id="61" name="Rectangle 60"/>
            <p:cNvSpPr/>
            <p:nvPr/>
          </p:nvSpPr>
          <p:spPr>
            <a:xfrm>
              <a:off x="867000" y="3699763"/>
              <a:ext cx="8172000" cy="546568"/>
            </a:xfrm>
            <a:prstGeom prst="rect">
              <a:avLst/>
            </a:prstGeom>
            <a:solidFill>
              <a:srgbClr val="BA9CC9"/>
            </a:solidFill>
            <a:effectLst/>
          </p:spPr>
          <p:style>
            <a:lnRef idx="1">
              <a:schemeClr val="accent1"/>
            </a:lnRef>
            <a:fillRef idx="3">
              <a:schemeClr val="accent1"/>
            </a:fillRef>
            <a:effectRef idx="2">
              <a:schemeClr val="accent1"/>
            </a:effectRef>
            <a:fontRef idx="minor">
              <a:schemeClr val="lt1"/>
            </a:fontRef>
          </p:style>
          <p:txBody>
            <a:bodyPr vert="vert270" lIns="45720" tIns="0" rIns="45720" bIns="0" rtlCol="0" anchor="t" anchorCtr="0"/>
            <a:lstStyle/>
            <a:p>
              <a:pPr algn="ctr"/>
              <a:endParaRPr lang="en-US" sz="700" b="0" dirty="0">
                <a:solidFill>
                  <a:srgbClr val="103184"/>
                </a:solidFill>
              </a:endParaRPr>
            </a:p>
          </p:txBody>
        </p:sp>
        <p:sp>
          <p:nvSpPr>
            <p:cNvPr id="65" name="Rectangle 64"/>
            <p:cNvSpPr/>
            <p:nvPr/>
          </p:nvSpPr>
          <p:spPr>
            <a:xfrm>
              <a:off x="1815772" y="3773982"/>
              <a:ext cx="729246" cy="395047"/>
            </a:xfrm>
            <a:prstGeom prst="rect">
              <a:avLst/>
            </a:prstGeom>
            <a:solidFill>
              <a:schemeClr val="bg1"/>
            </a:solidFill>
            <a:ln w="3175">
              <a:solidFill>
                <a:schemeClr val="accent2"/>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800" b="0" dirty="0" smtClean="0">
                  <a:solidFill>
                    <a:schemeClr val="accent2"/>
                  </a:solidFill>
                </a:rPr>
                <a:t>Retrieve Customer</a:t>
              </a:r>
              <a:endParaRPr lang="en-US" sz="800" b="0" dirty="0">
                <a:solidFill>
                  <a:schemeClr val="accent2"/>
                </a:solidFill>
              </a:endParaRPr>
            </a:p>
          </p:txBody>
        </p:sp>
        <p:sp>
          <p:nvSpPr>
            <p:cNvPr id="67" name="Rectangle 66"/>
            <p:cNvSpPr/>
            <p:nvPr/>
          </p:nvSpPr>
          <p:spPr>
            <a:xfrm>
              <a:off x="3177472" y="3773982"/>
              <a:ext cx="729246" cy="395047"/>
            </a:xfrm>
            <a:prstGeom prst="rect">
              <a:avLst/>
            </a:prstGeom>
            <a:solidFill>
              <a:schemeClr val="bg1"/>
            </a:solidFill>
            <a:ln w="3175">
              <a:solidFill>
                <a:schemeClr val="accent2"/>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800" b="0" dirty="0">
                  <a:solidFill>
                    <a:schemeClr val="accent2"/>
                  </a:solidFill>
                </a:rPr>
                <a:t>Compare Party w/ Restriction List</a:t>
              </a:r>
            </a:p>
          </p:txBody>
        </p:sp>
        <p:sp>
          <p:nvSpPr>
            <p:cNvPr id="68" name="Rectangle 67"/>
            <p:cNvSpPr/>
            <p:nvPr/>
          </p:nvSpPr>
          <p:spPr>
            <a:xfrm>
              <a:off x="4539172" y="3773982"/>
              <a:ext cx="729246" cy="395047"/>
            </a:xfrm>
            <a:prstGeom prst="rect">
              <a:avLst/>
            </a:prstGeom>
            <a:solidFill>
              <a:schemeClr val="bg1"/>
            </a:solidFill>
            <a:ln w="3175">
              <a:solidFill>
                <a:schemeClr val="accent2"/>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800" b="0" dirty="0" smtClean="0">
                  <a:solidFill>
                    <a:schemeClr val="accent2"/>
                  </a:solidFill>
                </a:rPr>
                <a:t>Retrieve Policy</a:t>
              </a:r>
              <a:endParaRPr lang="en-US" sz="800" b="0" dirty="0">
                <a:solidFill>
                  <a:schemeClr val="accent2"/>
                </a:solidFill>
              </a:endParaRPr>
            </a:p>
          </p:txBody>
        </p:sp>
        <p:sp>
          <p:nvSpPr>
            <p:cNvPr id="69" name="Rectangle 68"/>
            <p:cNvSpPr/>
            <p:nvPr/>
          </p:nvSpPr>
          <p:spPr>
            <a:xfrm>
              <a:off x="5900872" y="3773982"/>
              <a:ext cx="729246" cy="395047"/>
            </a:xfrm>
            <a:prstGeom prst="rect">
              <a:avLst/>
            </a:prstGeom>
            <a:solidFill>
              <a:schemeClr val="bg1"/>
            </a:solidFill>
            <a:ln w="3175">
              <a:solidFill>
                <a:schemeClr val="accent2"/>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800" b="0" dirty="0" smtClean="0">
                  <a:solidFill>
                    <a:schemeClr val="accent2"/>
                  </a:solidFill>
                </a:rPr>
                <a:t>Retrieve Claim History</a:t>
              </a:r>
              <a:endParaRPr lang="en-US" sz="800" b="0" dirty="0">
                <a:solidFill>
                  <a:schemeClr val="accent2"/>
                </a:solidFill>
              </a:endParaRPr>
            </a:p>
          </p:txBody>
        </p:sp>
        <p:sp>
          <p:nvSpPr>
            <p:cNvPr id="70" name="Rectangle 69"/>
            <p:cNvSpPr/>
            <p:nvPr/>
          </p:nvSpPr>
          <p:spPr>
            <a:xfrm>
              <a:off x="7262572" y="3774909"/>
              <a:ext cx="729246" cy="395047"/>
            </a:xfrm>
            <a:prstGeom prst="rect">
              <a:avLst/>
            </a:prstGeom>
            <a:solidFill>
              <a:schemeClr val="bg1"/>
            </a:solidFill>
            <a:ln w="3175">
              <a:solidFill>
                <a:schemeClr val="accent2"/>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800" b="0" dirty="0" smtClean="0">
                  <a:solidFill>
                    <a:schemeClr val="accent2"/>
                  </a:solidFill>
                </a:rPr>
                <a:t>Apply Claim Assessment Rule</a:t>
              </a:r>
              <a:endParaRPr lang="en-US" sz="800" b="0" dirty="0">
                <a:solidFill>
                  <a:schemeClr val="accent2"/>
                </a:solidFill>
              </a:endParaRPr>
            </a:p>
          </p:txBody>
        </p:sp>
        <p:cxnSp>
          <p:nvCxnSpPr>
            <p:cNvPr id="74" name="Straight Connector 73"/>
            <p:cNvCxnSpPr>
              <a:stCxn id="65" idx="3"/>
              <a:endCxn id="67" idx="1"/>
            </p:cNvCxnSpPr>
            <p:nvPr/>
          </p:nvCxnSpPr>
          <p:spPr>
            <a:xfrm>
              <a:off x="2545018" y="3971506"/>
              <a:ext cx="63245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76" name="Straight Connector 75"/>
            <p:cNvCxnSpPr>
              <a:stCxn id="67" idx="3"/>
              <a:endCxn id="68" idx="1"/>
            </p:cNvCxnSpPr>
            <p:nvPr/>
          </p:nvCxnSpPr>
          <p:spPr>
            <a:xfrm>
              <a:off x="3906718" y="3971506"/>
              <a:ext cx="63245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77" name="Straight Connector 76"/>
            <p:cNvCxnSpPr>
              <a:stCxn id="68" idx="3"/>
              <a:endCxn id="69" idx="1"/>
            </p:cNvCxnSpPr>
            <p:nvPr/>
          </p:nvCxnSpPr>
          <p:spPr>
            <a:xfrm>
              <a:off x="5268418" y="3971506"/>
              <a:ext cx="632454"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78" name="Straight Connector 77"/>
            <p:cNvCxnSpPr>
              <a:stCxn id="69" idx="3"/>
              <a:endCxn id="70" idx="1"/>
            </p:cNvCxnSpPr>
            <p:nvPr/>
          </p:nvCxnSpPr>
          <p:spPr>
            <a:xfrm>
              <a:off x="6630118" y="3971506"/>
              <a:ext cx="632454" cy="927"/>
            </a:xfrm>
            <a:prstGeom prst="line">
              <a:avLst/>
            </a:prstGeom>
          </p:spPr>
          <p:style>
            <a:lnRef idx="2">
              <a:schemeClr val="accent1"/>
            </a:lnRef>
            <a:fillRef idx="0">
              <a:schemeClr val="accent1"/>
            </a:fillRef>
            <a:effectRef idx="1">
              <a:schemeClr val="accent1"/>
            </a:effectRef>
            <a:fontRef idx="minor">
              <a:schemeClr val="tx1"/>
            </a:fontRef>
          </p:style>
        </p:cxnSp>
        <p:sp>
          <p:nvSpPr>
            <p:cNvPr id="80" name="Oval 79"/>
            <p:cNvSpPr/>
            <p:nvPr/>
          </p:nvSpPr>
          <p:spPr>
            <a:xfrm>
              <a:off x="999653" y="3877273"/>
              <a:ext cx="183665" cy="188461"/>
            </a:xfrm>
            <a:prstGeom prst="ellipse">
              <a:avLst/>
            </a:prstGeom>
            <a:solidFill>
              <a:schemeClr val="bg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cxnSp>
          <p:nvCxnSpPr>
            <p:cNvPr id="81" name="Straight Connector 80"/>
            <p:cNvCxnSpPr>
              <a:stCxn id="80" idx="6"/>
              <a:endCxn id="65" idx="1"/>
            </p:cNvCxnSpPr>
            <p:nvPr/>
          </p:nvCxnSpPr>
          <p:spPr>
            <a:xfrm>
              <a:off x="1183318" y="3971504"/>
              <a:ext cx="632454" cy="2"/>
            </a:xfrm>
            <a:prstGeom prst="line">
              <a:avLst/>
            </a:prstGeom>
          </p:spPr>
          <p:style>
            <a:lnRef idx="2">
              <a:schemeClr val="accent1"/>
            </a:lnRef>
            <a:fillRef idx="0">
              <a:schemeClr val="accent1"/>
            </a:fillRef>
            <a:effectRef idx="1">
              <a:schemeClr val="accent1"/>
            </a:effectRef>
            <a:fontRef idx="minor">
              <a:schemeClr val="tx1"/>
            </a:fontRef>
          </p:style>
        </p:cxnSp>
        <p:sp>
          <p:nvSpPr>
            <p:cNvPr id="82" name="Oval 81"/>
            <p:cNvSpPr/>
            <p:nvPr/>
          </p:nvSpPr>
          <p:spPr>
            <a:xfrm>
              <a:off x="8624273" y="3877273"/>
              <a:ext cx="183665" cy="188461"/>
            </a:xfrm>
            <a:prstGeom prst="ellipse">
              <a:avLst/>
            </a:prstGeom>
            <a:solidFill>
              <a:schemeClr val="bg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cxnSp>
          <p:nvCxnSpPr>
            <p:cNvPr id="92" name="Straight Connector 91"/>
            <p:cNvCxnSpPr>
              <a:stCxn id="82" idx="2"/>
              <a:endCxn id="70" idx="3"/>
            </p:cNvCxnSpPr>
            <p:nvPr/>
          </p:nvCxnSpPr>
          <p:spPr>
            <a:xfrm flipH="1">
              <a:off x="7991818" y="3971504"/>
              <a:ext cx="632455" cy="929"/>
            </a:xfrm>
            <a:prstGeom prst="line">
              <a:avLst/>
            </a:prstGeom>
          </p:spPr>
          <p:style>
            <a:lnRef idx="2">
              <a:schemeClr val="accent1"/>
            </a:lnRef>
            <a:fillRef idx="0">
              <a:schemeClr val="accent1"/>
            </a:fillRef>
            <a:effectRef idx="1">
              <a:schemeClr val="accent1"/>
            </a:effectRef>
            <a:fontRef idx="minor">
              <a:schemeClr val="tx1"/>
            </a:fontRef>
          </p:style>
        </p:cxnSp>
        <p:grpSp>
          <p:nvGrpSpPr>
            <p:cNvPr id="63" name="Group 62"/>
            <p:cNvGrpSpPr/>
            <p:nvPr/>
          </p:nvGrpSpPr>
          <p:grpSpPr>
            <a:xfrm>
              <a:off x="865816" y="3284931"/>
              <a:ext cx="1573544" cy="246221"/>
              <a:chOff x="865816" y="2838460"/>
              <a:chExt cx="1573544" cy="246221"/>
            </a:xfrm>
          </p:grpSpPr>
          <p:grpSp>
            <p:nvGrpSpPr>
              <p:cNvPr id="72" name="Group 71"/>
              <p:cNvGrpSpPr/>
              <p:nvPr/>
            </p:nvGrpSpPr>
            <p:grpSpPr>
              <a:xfrm>
                <a:off x="865816" y="2838460"/>
                <a:ext cx="135750" cy="133297"/>
                <a:chOff x="4529096" y="6384951"/>
                <a:chExt cx="135750" cy="133297"/>
              </a:xfrm>
            </p:grpSpPr>
            <p:sp>
              <p:nvSpPr>
                <p:cNvPr id="83" name="Rectangle 82"/>
                <p:cNvSpPr/>
                <p:nvPr/>
              </p:nvSpPr>
              <p:spPr>
                <a:xfrm rot="16200000">
                  <a:off x="4530323" y="6455709"/>
                  <a:ext cx="61312" cy="63765"/>
                </a:xfrm>
                <a:prstGeom prst="rect">
                  <a:avLst/>
                </a:prstGeom>
                <a:solidFill>
                  <a:srgbClr val="00456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kern="500" dirty="0"/>
                </a:p>
              </p:txBody>
            </p:sp>
            <p:sp>
              <p:nvSpPr>
                <p:cNvPr id="84" name="Rectangle 83"/>
                <p:cNvSpPr/>
                <p:nvPr/>
              </p:nvSpPr>
              <p:spPr>
                <a:xfrm rot="16200000">
                  <a:off x="4602296" y="6455697"/>
                  <a:ext cx="61312" cy="63765"/>
                </a:xfrm>
                <a:prstGeom prst="rect">
                  <a:avLst/>
                </a:prstGeom>
                <a:solidFill>
                  <a:srgbClr val="00456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kern="500" dirty="0"/>
                </a:p>
              </p:txBody>
            </p:sp>
            <p:sp>
              <p:nvSpPr>
                <p:cNvPr id="85" name="Rectangle 84"/>
                <p:cNvSpPr/>
                <p:nvPr/>
              </p:nvSpPr>
              <p:spPr>
                <a:xfrm rot="16200000">
                  <a:off x="4602308" y="6383724"/>
                  <a:ext cx="61312" cy="63765"/>
                </a:xfrm>
                <a:prstGeom prst="rect">
                  <a:avLst/>
                </a:prstGeom>
                <a:solidFill>
                  <a:srgbClr val="00456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kern="500" dirty="0"/>
                </a:p>
              </p:txBody>
            </p:sp>
          </p:grpSp>
          <p:sp>
            <p:nvSpPr>
              <p:cNvPr id="73" name="TextBox 72"/>
              <p:cNvSpPr txBox="1"/>
              <p:nvPr/>
            </p:nvSpPr>
            <p:spPr>
              <a:xfrm>
                <a:off x="1051159" y="2838460"/>
                <a:ext cx="1388201" cy="246221"/>
              </a:xfrm>
              <a:prstGeom prst="rect">
                <a:avLst/>
              </a:prstGeom>
              <a:noFill/>
            </p:spPr>
            <p:txBody>
              <a:bodyPr wrap="none" lIns="0" tIns="0" rIns="0" bIns="0" rtlCol="0">
                <a:spAutoFit/>
              </a:bodyPr>
              <a:lstStyle/>
              <a:p>
                <a:r>
                  <a:rPr lang="en-US" sz="800" b="1" dirty="0" smtClean="0">
                    <a:solidFill>
                      <a:schemeClr val="accent2">
                        <a:lumMod val="50000"/>
                      </a:schemeClr>
                    </a:solidFill>
                    <a:latin typeface="+mn-lt"/>
                    <a:cs typeface="Arial" pitchFamily="34" charset="0"/>
                  </a:rPr>
                  <a:t>Health Claims </a:t>
                </a:r>
                <a:r>
                  <a:rPr lang="en-US" sz="800" dirty="0" smtClean="0">
                    <a:solidFill>
                      <a:schemeClr val="accent2">
                        <a:lumMod val="50000"/>
                      </a:schemeClr>
                    </a:solidFill>
                    <a:latin typeface="+mn-lt"/>
                    <a:cs typeface="Arial" pitchFamily="34" charset="0"/>
                  </a:rPr>
                  <a:t>Management</a:t>
                </a:r>
                <a:endParaRPr lang="en-US" sz="800" b="1" dirty="0" smtClean="0">
                  <a:solidFill>
                    <a:schemeClr val="accent2">
                      <a:lumMod val="50000"/>
                    </a:schemeClr>
                  </a:solidFill>
                  <a:latin typeface="+mn-lt"/>
                  <a:cs typeface="Arial" pitchFamily="34" charset="0"/>
                </a:endParaRPr>
              </a:p>
              <a:p>
                <a:r>
                  <a:rPr lang="en-US" sz="800" b="0" i="1" dirty="0" smtClean="0">
                    <a:solidFill>
                      <a:schemeClr val="accent2">
                        <a:lumMod val="50000"/>
                      </a:schemeClr>
                    </a:solidFill>
                    <a:latin typeface="+mn-lt"/>
                    <a:cs typeface="Arial" pitchFamily="34" charset="0"/>
                  </a:rPr>
                  <a:t>FINEOS</a:t>
                </a:r>
              </a:p>
            </p:txBody>
          </p:sp>
        </p:grpSp>
      </p:grpSp>
      <p:grpSp>
        <p:nvGrpSpPr>
          <p:cNvPr id="99" name="Group 98"/>
          <p:cNvGrpSpPr/>
          <p:nvPr/>
        </p:nvGrpSpPr>
        <p:grpSpPr>
          <a:xfrm>
            <a:off x="865816" y="5531029"/>
            <a:ext cx="410369" cy="416221"/>
            <a:chOff x="865816" y="5302695"/>
            <a:chExt cx="410369" cy="416221"/>
          </a:xfrm>
        </p:grpSpPr>
        <p:sp>
          <p:nvSpPr>
            <p:cNvPr id="100" name="Flowchart: Magnetic Disk 99"/>
            <p:cNvSpPr/>
            <p:nvPr/>
          </p:nvSpPr>
          <p:spPr>
            <a:xfrm>
              <a:off x="865816" y="5302695"/>
              <a:ext cx="139185" cy="133286"/>
            </a:xfrm>
            <a:prstGeom prst="flowChartMagneticDisk">
              <a:avLst/>
            </a:prstGeom>
            <a:solidFill>
              <a:schemeClr val="accent2">
                <a:lumMod val="50000"/>
              </a:schemeClr>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2" name="TextBox 101"/>
            <p:cNvSpPr txBox="1"/>
            <p:nvPr/>
          </p:nvSpPr>
          <p:spPr>
            <a:xfrm>
              <a:off x="865816" y="5472695"/>
              <a:ext cx="410369" cy="246221"/>
            </a:xfrm>
            <a:prstGeom prst="rect">
              <a:avLst/>
            </a:prstGeom>
            <a:noFill/>
          </p:spPr>
          <p:txBody>
            <a:bodyPr wrap="none" lIns="0" tIns="0" rIns="0" bIns="0" rtlCol="0">
              <a:spAutoFit/>
            </a:bodyPr>
            <a:lstStyle/>
            <a:p>
              <a:r>
                <a:rPr lang="en-US" sz="800" b="1" dirty="0" smtClean="0">
                  <a:solidFill>
                    <a:schemeClr val="accent2">
                      <a:lumMod val="50000"/>
                    </a:schemeClr>
                  </a:solidFill>
                  <a:latin typeface="+mn-lt"/>
                  <a:cs typeface="Arial" pitchFamily="34" charset="0"/>
                </a:rPr>
                <a:t>Core DB</a:t>
              </a:r>
            </a:p>
            <a:p>
              <a:r>
                <a:rPr lang="en-US" sz="800" b="0" i="1" dirty="0" smtClean="0">
                  <a:solidFill>
                    <a:schemeClr val="accent2">
                      <a:lumMod val="50000"/>
                    </a:schemeClr>
                  </a:solidFill>
                  <a:latin typeface="+mn-lt"/>
                  <a:cs typeface="Arial" pitchFamily="34" charset="0"/>
                </a:rPr>
                <a:t>Oracle</a:t>
              </a:r>
            </a:p>
          </p:txBody>
        </p:sp>
      </p:grpSp>
      <p:sp>
        <p:nvSpPr>
          <p:cNvPr id="137" name="Rectangle 136"/>
          <p:cNvSpPr/>
          <p:nvPr/>
        </p:nvSpPr>
        <p:spPr>
          <a:xfrm>
            <a:off x="774938" y="1265248"/>
            <a:ext cx="3939097" cy="1015663"/>
          </a:xfrm>
          <a:prstGeom prst="rect">
            <a:avLst/>
          </a:prstGeom>
          <a:solidFill>
            <a:schemeClr val="bg1"/>
          </a:solid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t" anchorCtr="0">
            <a:spAutoFit/>
          </a:bodyPr>
          <a:lstStyle/>
          <a:p>
            <a:pPr marL="185738" indent="-185738">
              <a:buFont typeface="+mj-lt"/>
              <a:buAutoNum type="arabicPeriod"/>
            </a:pPr>
            <a:r>
              <a:rPr lang="en-US" altLang="ko-KR" sz="1000" dirty="0" smtClean="0">
                <a:solidFill>
                  <a:schemeClr val="bg2">
                    <a:lumMod val="50000"/>
                  </a:schemeClr>
                </a:solidFill>
              </a:rPr>
              <a:t>FINEOS </a:t>
            </a:r>
            <a:r>
              <a:rPr lang="en-US" altLang="ko-KR" sz="1000" b="0" dirty="0">
                <a:solidFill>
                  <a:schemeClr val="bg2">
                    <a:lumMod val="50000"/>
                  </a:schemeClr>
                </a:solidFill>
              </a:rPr>
              <a:t>retrieves customer information from </a:t>
            </a:r>
            <a:r>
              <a:rPr lang="en-US" altLang="ko-KR" sz="1000" dirty="0">
                <a:solidFill>
                  <a:schemeClr val="bg2">
                    <a:lumMod val="50000"/>
                  </a:schemeClr>
                </a:solidFill>
              </a:rPr>
              <a:t>MDM</a:t>
            </a:r>
            <a:r>
              <a:rPr lang="en-US" altLang="ko-KR" sz="1000" b="0" dirty="0">
                <a:solidFill>
                  <a:schemeClr val="bg2">
                    <a:lumMod val="50000"/>
                  </a:schemeClr>
                </a:solidFill>
              </a:rPr>
              <a:t> and </a:t>
            </a:r>
            <a:r>
              <a:rPr lang="en-US" altLang="ko-KR" sz="1000" dirty="0" smtClean="0">
                <a:solidFill>
                  <a:schemeClr val="bg2">
                    <a:lumMod val="50000"/>
                  </a:schemeClr>
                </a:solidFill>
              </a:rPr>
              <a:t>Core DB</a:t>
            </a:r>
            <a:r>
              <a:rPr lang="en-US" altLang="ko-KR" sz="1000" b="0" dirty="0" smtClean="0">
                <a:solidFill>
                  <a:schemeClr val="bg2">
                    <a:lumMod val="50000"/>
                  </a:schemeClr>
                </a:solidFill>
              </a:rPr>
              <a:t>. </a:t>
            </a:r>
            <a:r>
              <a:rPr lang="en-US" altLang="ko-KR" sz="1000" dirty="0" smtClean="0">
                <a:solidFill>
                  <a:schemeClr val="bg2">
                    <a:lumMod val="50000"/>
                  </a:schemeClr>
                </a:solidFill>
              </a:rPr>
              <a:t>FINEOS </a:t>
            </a:r>
            <a:r>
              <a:rPr lang="en-US" altLang="ko-KR" sz="1000" b="0" dirty="0">
                <a:solidFill>
                  <a:schemeClr val="bg2">
                    <a:lumMod val="50000"/>
                  </a:schemeClr>
                </a:solidFill>
              </a:rPr>
              <a:t>retrieves policy and claims information from </a:t>
            </a:r>
            <a:r>
              <a:rPr lang="en-US" altLang="ko-KR" sz="1000" dirty="0" smtClean="0">
                <a:solidFill>
                  <a:schemeClr val="bg2">
                    <a:lumMod val="50000"/>
                  </a:schemeClr>
                </a:solidFill>
              </a:rPr>
              <a:t>Core DB</a:t>
            </a:r>
            <a:r>
              <a:rPr lang="en-US" altLang="ko-KR" sz="1000" b="0" dirty="0" smtClean="0">
                <a:solidFill>
                  <a:schemeClr val="bg2">
                    <a:lumMod val="50000"/>
                  </a:schemeClr>
                </a:solidFill>
              </a:rPr>
              <a:t>.</a:t>
            </a:r>
            <a:endParaRPr lang="en-US" altLang="ko-KR" sz="1000" b="0" dirty="0">
              <a:solidFill>
                <a:schemeClr val="bg2">
                  <a:lumMod val="50000"/>
                </a:schemeClr>
              </a:solidFill>
            </a:endParaRPr>
          </a:p>
          <a:p>
            <a:pPr marL="185738" indent="-185738">
              <a:buFont typeface="+mj-lt"/>
              <a:buAutoNum type="arabicPeriod"/>
            </a:pPr>
            <a:r>
              <a:rPr lang="en-US" altLang="ko-KR" sz="1000" b="0" dirty="0">
                <a:solidFill>
                  <a:schemeClr val="bg2">
                    <a:lumMod val="50000"/>
                  </a:schemeClr>
                </a:solidFill>
              </a:rPr>
              <a:t>Then </a:t>
            </a:r>
            <a:r>
              <a:rPr lang="en-US" altLang="ko-KR" sz="1000" dirty="0" smtClean="0">
                <a:solidFill>
                  <a:schemeClr val="bg2">
                    <a:lumMod val="50000"/>
                  </a:schemeClr>
                </a:solidFill>
              </a:rPr>
              <a:t>FINEOS </a:t>
            </a:r>
            <a:r>
              <a:rPr lang="en-US" altLang="ko-KR" sz="1000" b="0" dirty="0">
                <a:solidFill>
                  <a:schemeClr val="bg2">
                    <a:lumMod val="50000"/>
                  </a:schemeClr>
                </a:solidFill>
              </a:rPr>
              <a:t>runs claims assessment rules.</a:t>
            </a:r>
          </a:p>
          <a:p>
            <a:pPr marL="185738" indent="-185738">
              <a:buFont typeface="+mj-lt"/>
              <a:buAutoNum type="arabicPeriod"/>
            </a:pPr>
            <a:r>
              <a:rPr lang="en-US" altLang="ko-KR" sz="1000" dirty="0" smtClean="0">
                <a:solidFill>
                  <a:schemeClr val="bg2">
                    <a:lumMod val="50000"/>
                  </a:schemeClr>
                </a:solidFill>
              </a:rPr>
              <a:t>FINEOS </a:t>
            </a:r>
            <a:r>
              <a:rPr lang="en-US" altLang="ko-KR" sz="1000" b="0" dirty="0">
                <a:solidFill>
                  <a:schemeClr val="bg2">
                    <a:lumMod val="50000"/>
                  </a:schemeClr>
                </a:solidFill>
              </a:rPr>
              <a:t>refers to </a:t>
            </a:r>
            <a:r>
              <a:rPr lang="en-US" altLang="ko-KR" sz="1000" dirty="0" smtClean="0">
                <a:solidFill>
                  <a:schemeClr val="bg2">
                    <a:lumMod val="50000"/>
                  </a:schemeClr>
                </a:solidFill>
              </a:rPr>
              <a:t>Norkom </a:t>
            </a:r>
            <a:r>
              <a:rPr lang="en-US" altLang="ko-KR" sz="1000" b="0" dirty="0" smtClean="0">
                <a:solidFill>
                  <a:schemeClr val="bg2">
                    <a:lumMod val="50000"/>
                  </a:schemeClr>
                </a:solidFill>
              </a:rPr>
              <a:t>for international </a:t>
            </a:r>
            <a:r>
              <a:rPr lang="en-US" altLang="ko-KR" sz="1000" b="0" dirty="0">
                <a:solidFill>
                  <a:schemeClr val="bg2">
                    <a:lumMod val="50000"/>
                  </a:schemeClr>
                </a:solidFill>
              </a:rPr>
              <a:t>sanctions list </a:t>
            </a:r>
            <a:r>
              <a:rPr lang="en-US" altLang="ko-KR" sz="1000" b="0" dirty="0" smtClean="0">
                <a:solidFill>
                  <a:schemeClr val="bg2">
                    <a:lumMod val="50000"/>
                  </a:schemeClr>
                </a:solidFill>
              </a:rPr>
              <a:t>of black </a:t>
            </a:r>
            <a:r>
              <a:rPr lang="en-US" altLang="ko-KR" sz="1000" b="0" dirty="0">
                <a:solidFill>
                  <a:schemeClr val="bg2">
                    <a:lumMod val="50000"/>
                  </a:schemeClr>
                </a:solidFill>
              </a:rPr>
              <a:t>listing care providers, members etc.</a:t>
            </a:r>
          </a:p>
        </p:txBody>
      </p:sp>
      <p:cxnSp>
        <p:nvCxnSpPr>
          <p:cNvPr id="101" name="Elbow Connector 100"/>
          <p:cNvCxnSpPr>
            <a:stCxn id="65" idx="2"/>
            <a:endCxn id="106" idx="0"/>
          </p:cNvCxnSpPr>
          <p:nvPr/>
        </p:nvCxnSpPr>
        <p:spPr>
          <a:xfrm rot="16200000" flipH="1">
            <a:off x="2275339" y="3252449"/>
            <a:ext cx="848771" cy="1038659"/>
          </a:xfrm>
          <a:prstGeom prst="bentConnector3">
            <a:avLst>
              <a:gd name="adj1" fmla="val 50000"/>
            </a:avLst>
          </a:prstGeom>
          <a:ln w="9525">
            <a:solidFill>
              <a:schemeClr val="tx1"/>
            </a:solidFill>
            <a:prstDash val="dash"/>
            <a:tailEnd type="triangle"/>
          </a:ln>
          <a:effectLst>
            <a:outerShdw blurRad="50800" dist="38100" dir="2700000" algn="tl"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cxnSp>
        <p:nvCxnSpPr>
          <p:cNvPr id="119" name="Elbow Connector 118"/>
          <p:cNvCxnSpPr>
            <a:stCxn id="68" idx="2"/>
            <a:endCxn id="93" idx="0"/>
          </p:cNvCxnSpPr>
          <p:nvPr/>
        </p:nvCxnSpPr>
        <p:spPr>
          <a:xfrm rot="16200000" flipH="1">
            <a:off x="5039785" y="3211403"/>
            <a:ext cx="848771" cy="1120751"/>
          </a:xfrm>
          <a:prstGeom prst="bentConnector3">
            <a:avLst>
              <a:gd name="adj1" fmla="val 50000"/>
            </a:avLst>
          </a:prstGeom>
          <a:ln w="9525">
            <a:solidFill>
              <a:schemeClr val="tx1"/>
            </a:solidFill>
            <a:prstDash val="dash"/>
            <a:tailEnd type="triangle"/>
          </a:ln>
          <a:effectLst>
            <a:outerShdw blurRad="50800" dist="38100" dir="2700000" algn="tl"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cxnSp>
        <p:nvCxnSpPr>
          <p:cNvPr id="121" name="Elbow Connector 120"/>
          <p:cNvCxnSpPr>
            <a:stCxn id="69" idx="2"/>
            <a:endCxn id="94" idx="0"/>
          </p:cNvCxnSpPr>
          <p:nvPr/>
        </p:nvCxnSpPr>
        <p:spPr>
          <a:xfrm rot="16200000" flipH="1">
            <a:off x="6166839" y="3446050"/>
            <a:ext cx="848771" cy="651458"/>
          </a:xfrm>
          <a:prstGeom prst="bentConnector3">
            <a:avLst>
              <a:gd name="adj1" fmla="val 50000"/>
            </a:avLst>
          </a:prstGeom>
          <a:ln w="9525">
            <a:solidFill>
              <a:schemeClr val="tx1"/>
            </a:solidFill>
            <a:prstDash val="dash"/>
            <a:tailEnd type="triangle"/>
          </a:ln>
          <a:effectLst>
            <a:outerShdw blurRad="50800" dist="38100" dir="2700000" algn="tl"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sp>
        <p:nvSpPr>
          <p:cNvPr id="53" name="Rectangle 52"/>
          <p:cNvSpPr/>
          <p:nvPr/>
        </p:nvSpPr>
        <p:spPr>
          <a:xfrm>
            <a:off x="4020623" y="4196165"/>
            <a:ext cx="729246" cy="309600"/>
          </a:xfrm>
          <a:prstGeom prst="rect">
            <a:avLst/>
          </a:prstGeom>
          <a:solidFill>
            <a:schemeClr val="bg1"/>
          </a:solidFill>
          <a:ln w="3175">
            <a:solidFill>
              <a:schemeClr val="accent2"/>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700" b="0" dirty="0">
                <a:solidFill>
                  <a:schemeClr val="accent2"/>
                </a:solidFill>
              </a:rPr>
              <a:t>Compare </a:t>
            </a:r>
            <a:r>
              <a:rPr lang="en-US" sz="700" b="0" dirty="0" smtClean="0">
                <a:solidFill>
                  <a:schemeClr val="accent2"/>
                </a:solidFill>
              </a:rPr>
              <a:t>Party w</a:t>
            </a:r>
            <a:r>
              <a:rPr lang="en-US" sz="700" b="0" dirty="0">
                <a:solidFill>
                  <a:schemeClr val="accent2"/>
                </a:solidFill>
              </a:rPr>
              <a:t>/ Restriction List</a:t>
            </a:r>
          </a:p>
        </p:txBody>
      </p:sp>
      <p:cxnSp>
        <p:nvCxnSpPr>
          <p:cNvPr id="58" name="Elbow Connector 57"/>
          <p:cNvCxnSpPr>
            <a:stCxn id="67" idx="2"/>
            <a:endCxn id="53" idx="0"/>
          </p:cNvCxnSpPr>
          <p:nvPr/>
        </p:nvCxnSpPr>
        <p:spPr>
          <a:xfrm rot="16200000" flipH="1">
            <a:off x="3539285" y="3350203"/>
            <a:ext cx="848771" cy="843151"/>
          </a:xfrm>
          <a:prstGeom prst="bentConnector3">
            <a:avLst>
              <a:gd name="adj1" fmla="val 50000"/>
            </a:avLst>
          </a:prstGeom>
          <a:ln w="9525">
            <a:solidFill>
              <a:schemeClr val="tx1"/>
            </a:solidFill>
            <a:prstDash val="dash"/>
            <a:tailEnd type="triangle"/>
          </a:ln>
          <a:effectLst>
            <a:outerShdw blurRad="50800" dist="38100" dir="2700000" algn="tl"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cxnSp>
        <p:nvCxnSpPr>
          <p:cNvPr id="62" name="Elbow Connector 61"/>
          <p:cNvCxnSpPr>
            <a:stCxn id="106" idx="2"/>
            <a:endCxn id="108" idx="0"/>
          </p:cNvCxnSpPr>
          <p:nvPr/>
        </p:nvCxnSpPr>
        <p:spPr>
          <a:xfrm>
            <a:off x="3219054" y="4505765"/>
            <a:ext cx="0" cy="1249254"/>
          </a:xfrm>
          <a:prstGeom prst="straightConnector1">
            <a:avLst/>
          </a:prstGeom>
          <a:ln w="9525">
            <a:solidFill>
              <a:schemeClr val="tx1"/>
            </a:solidFill>
            <a:prstDash val="dash"/>
            <a:tailEnd type="triangle"/>
          </a:ln>
          <a:effectLst>
            <a:outerShdw blurRad="50800" dist="38100" dir="2700000" algn="tl"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grpSp>
        <p:nvGrpSpPr>
          <p:cNvPr id="18" name="Group 17"/>
          <p:cNvGrpSpPr/>
          <p:nvPr/>
        </p:nvGrpSpPr>
        <p:grpSpPr>
          <a:xfrm>
            <a:off x="3352800" y="4748264"/>
            <a:ext cx="2064890" cy="576000"/>
            <a:chOff x="3352800" y="4698999"/>
            <a:chExt cx="2064890" cy="576000"/>
          </a:xfrm>
        </p:grpSpPr>
        <p:sp>
          <p:nvSpPr>
            <p:cNvPr id="60" name="Rounded Rectangle 59"/>
            <p:cNvSpPr/>
            <p:nvPr/>
          </p:nvSpPr>
          <p:spPr bwMode="auto">
            <a:xfrm>
              <a:off x="3352800" y="4698999"/>
              <a:ext cx="2064890" cy="576000"/>
            </a:xfrm>
            <a:prstGeom prst="roundRect">
              <a:avLst>
                <a:gd name="adj" fmla="val 4987"/>
              </a:avLst>
            </a:prstGeom>
            <a:solidFill>
              <a:srgbClr val="91C8EB">
                <a:lumMod val="20000"/>
                <a:lumOff val="80000"/>
              </a:srgbClr>
            </a:solidFill>
            <a:ln w="9525" cap="flat" cmpd="sng" algn="ctr">
              <a:solidFill>
                <a:schemeClr val="bg1">
                  <a:lumMod val="5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defTabSz="912813" fontAlgn="auto">
                <a:spcBef>
                  <a:spcPts val="0"/>
                </a:spcBef>
                <a:spcAft>
                  <a:spcPts val="0"/>
                </a:spcAft>
              </a:pPr>
              <a:endParaRPr lang="en-US" sz="600" b="0" i="1" kern="0" dirty="0">
                <a:solidFill>
                  <a:srgbClr val="103184"/>
                </a:solidFill>
                <a:latin typeface="+mn-lt"/>
                <a:ea typeface="MS PGothic" pitchFamily="34" charset="-128"/>
                <a:cs typeface="Arial" panose="020B0604020202020204" pitchFamily="34" charset="0"/>
              </a:endParaRPr>
            </a:p>
          </p:txBody>
        </p:sp>
        <p:grpSp>
          <p:nvGrpSpPr>
            <p:cNvPr id="11" name="Group 10"/>
            <p:cNvGrpSpPr/>
            <p:nvPr/>
          </p:nvGrpSpPr>
          <p:grpSpPr>
            <a:xfrm>
              <a:off x="3402645" y="4744883"/>
              <a:ext cx="1055774" cy="246221"/>
              <a:chOff x="1018216" y="2615696"/>
              <a:chExt cx="1055774" cy="246221"/>
            </a:xfrm>
          </p:grpSpPr>
          <p:sp>
            <p:nvSpPr>
              <p:cNvPr id="64" name="Rectangle 63"/>
              <p:cNvSpPr/>
              <p:nvPr/>
            </p:nvSpPr>
            <p:spPr>
              <a:xfrm rot="16200000">
                <a:off x="1019443" y="2686454"/>
                <a:ext cx="61312" cy="63765"/>
              </a:xfrm>
              <a:prstGeom prst="rect">
                <a:avLst/>
              </a:prstGeom>
              <a:solidFill>
                <a:srgbClr val="00456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kern="500" dirty="0"/>
              </a:p>
            </p:txBody>
          </p:sp>
          <p:sp>
            <p:nvSpPr>
              <p:cNvPr id="75" name="Rectangle 74"/>
              <p:cNvSpPr/>
              <p:nvPr/>
            </p:nvSpPr>
            <p:spPr>
              <a:xfrm rot="16200000">
                <a:off x="1091416" y="2686442"/>
                <a:ext cx="61312" cy="63765"/>
              </a:xfrm>
              <a:prstGeom prst="rect">
                <a:avLst/>
              </a:prstGeom>
              <a:solidFill>
                <a:srgbClr val="00456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kern="500" dirty="0"/>
              </a:p>
            </p:txBody>
          </p:sp>
          <p:sp>
            <p:nvSpPr>
              <p:cNvPr id="79" name="Rectangle 78"/>
              <p:cNvSpPr/>
              <p:nvPr/>
            </p:nvSpPr>
            <p:spPr>
              <a:xfrm rot="16200000">
                <a:off x="1091428" y="2614469"/>
                <a:ext cx="61312" cy="63765"/>
              </a:xfrm>
              <a:prstGeom prst="rect">
                <a:avLst/>
              </a:prstGeom>
              <a:solidFill>
                <a:srgbClr val="00456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kern="500" dirty="0"/>
              </a:p>
            </p:txBody>
          </p:sp>
          <p:sp>
            <p:nvSpPr>
              <p:cNvPr id="86" name="TextBox 85"/>
              <p:cNvSpPr txBox="1"/>
              <p:nvPr/>
            </p:nvSpPr>
            <p:spPr>
              <a:xfrm>
                <a:off x="1203559" y="2615696"/>
                <a:ext cx="870431" cy="246221"/>
              </a:xfrm>
              <a:prstGeom prst="rect">
                <a:avLst/>
              </a:prstGeom>
              <a:noFill/>
            </p:spPr>
            <p:txBody>
              <a:bodyPr wrap="none" lIns="0" tIns="0" rIns="0" bIns="0" rtlCol="0">
                <a:spAutoFit/>
              </a:bodyPr>
              <a:lstStyle/>
              <a:p>
                <a:r>
                  <a:rPr lang="en-US" sz="800" b="1" dirty="0" smtClean="0">
                    <a:solidFill>
                      <a:schemeClr val="accent2">
                        <a:lumMod val="50000"/>
                      </a:schemeClr>
                    </a:solidFill>
                    <a:latin typeface="+mn-lt"/>
                    <a:cs typeface="Arial" pitchFamily="34" charset="0"/>
                  </a:rPr>
                  <a:t>External Sanction</a:t>
                </a:r>
              </a:p>
              <a:p>
                <a:r>
                  <a:rPr lang="en-US" sz="800" b="0" i="1" dirty="0" smtClean="0">
                    <a:solidFill>
                      <a:schemeClr val="accent2">
                        <a:lumMod val="50000"/>
                      </a:schemeClr>
                    </a:solidFill>
                    <a:latin typeface="+mn-lt"/>
                    <a:cs typeface="Arial" pitchFamily="34" charset="0"/>
                  </a:rPr>
                  <a:t>Norkom</a:t>
                </a:r>
              </a:p>
            </p:txBody>
          </p:sp>
        </p:grpSp>
        <p:sp>
          <p:nvSpPr>
            <p:cNvPr id="87" name="Rectangle 86"/>
            <p:cNvSpPr/>
            <p:nvPr/>
          </p:nvSpPr>
          <p:spPr>
            <a:xfrm>
              <a:off x="4580970" y="4832199"/>
              <a:ext cx="729246" cy="309600"/>
            </a:xfrm>
            <a:prstGeom prst="rect">
              <a:avLst/>
            </a:prstGeom>
            <a:solidFill>
              <a:schemeClr val="bg1"/>
            </a:solidFill>
            <a:ln w="3175">
              <a:solidFill>
                <a:schemeClr val="accent2"/>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700" b="0" dirty="0" smtClean="0">
                  <a:solidFill>
                    <a:schemeClr val="accent2"/>
                  </a:solidFill>
                </a:rPr>
                <a:t>Party</a:t>
              </a:r>
              <a:br>
                <a:rPr lang="en-US" sz="700" b="0" dirty="0" smtClean="0">
                  <a:solidFill>
                    <a:schemeClr val="accent2"/>
                  </a:solidFill>
                </a:rPr>
              </a:br>
              <a:r>
                <a:rPr lang="en-US" sz="700" b="0" dirty="0" smtClean="0">
                  <a:solidFill>
                    <a:schemeClr val="accent2"/>
                  </a:solidFill>
                </a:rPr>
                <a:t>Analysis</a:t>
              </a:r>
              <a:endParaRPr lang="en-US" sz="700" b="0" dirty="0">
                <a:solidFill>
                  <a:schemeClr val="accent2"/>
                </a:solidFill>
              </a:endParaRPr>
            </a:p>
          </p:txBody>
        </p:sp>
      </p:grpSp>
      <p:cxnSp>
        <p:nvCxnSpPr>
          <p:cNvPr id="59" name="Elbow Connector 58"/>
          <p:cNvCxnSpPr>
            <a:stCxn id="53" idx="2"/>
            <a:endCxn id="87" idx="0"/>
          </p:cNvCxnSpPr>
          <p:nvPr/>
        </p:nvCxnSpPr>
        <p:spPr>
          <a:xfrm rot="16200000" flipH="1">
            <a:off x="4477570" y="4413440"/>
            <a:ext cx="375699" cy="560347"/>
          </a:xfrm>
          <a:prstGeom prst="bentConnector3">
            <a:avLst>
              <a:gd name="adj1" fmla="val 50000"/>
            </a:avLst>
          </a:prstGeom>
          <a:ln w="9525">
            <a:solidFill>
              <a:schemeClr val="tx1"/>
            </a:solidFill>
            <a:prstDash val="dash"/>
            <a:tailEnd type="triangle"/>
          </a:ln>
          <a:effectLst>
            <a:outerShdw blurRad="50800" dist="38100" dir="2700000" algn="tl"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022701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5" name="Rounded Rectangle 134"/>
          <p:cNvSpPr/>
          <p:nvPr/>
        </p:nvSpPr>
        <p:spPr bwMode="auto">
          <a:xfrm>
            <a:off x="777001" y="5187955"/>
            <a:ext cx="3934358" cy="965461"/>
          </a:xfrm>
          <a:prstGeom prst="roundRect">
            <a:avLst>
              <a:gd name="adj" fmla="val 4987"/>
            </a:avLst>
          </a:prstGeom>
          <a:solidFill>
            <a:srgbClr val="91C8EB">
              <a:lumMod val="20000"/>
              <a:lumOff val="80000"/>
            </a:srgbClr>
          </a:solidFill>
          <a:ln w="9525" cap="flat" cmpd="sng" algn="ctr">
            <a:solidFill>
              <a:schemeClr val="bg1">
                <a:lumMod val="5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defTabSz="912813" fontAlgn="auto">
              <a:spcBef>
                <a:spcPts val="0"/>
              </a:spcBef>
              <a:spcAft>
                <a:spcPts val="0"/>
              </a:spcAft>
            </a:pPr>
            <a:endParaRPr lang="en-US" sz="600" b="0" i="1" kern="0" dirty="0">
              <a:solidFill>
                <a:srgbClr val="103184"/>
              </a:solidFill>
              <a:latin typeface="+mn-lt"/>
              <a:ea typeface="MS PGothic" pitchFamily="34" charset="-128"/>
              <a:cs typeface="Arial" panose="020B0604020202020204" pitchFamily="34" charset="0"/>
            </a:endParaRPr>
          </a:p>
        </p:txBody>
      </p:sp>
      <p:sp>
        <p:nvSpPr>
          <p:cNvPr id="106" name="Rounded Rectangle 105"/>
          <p:cNvSpPr/>
          <p:nvPr/>
        </p:nvSpPr>
        <p:spPr bwMode="auto">
          <a:xfrm>
            <a:off x="777001" y="4293890"/>
            <a:ext cx="3939097" cy="516663"/>
          </a:xfrm>
          <a:prstGeom prst="roundRect">
            <a:avLst>
              <a:gd name="adj" fmla="val 887"/>
            </a:avLst>
          </a:prstGeom>
          <a:solidFill>
            <a:srgbClr val="394365"/>
          </a:solidFill>
          <a:ln w="6350" cap="flat" cmpd="sng" algn="ctr">
            <a:solidFill>
              <a:schemeClr val="bg1">
                <a:lumMod val="50000"/>
              </a:schemeClr>
            </a:solidFill>
            <a:prstDash val="solid"/>
            <a:round/>
            <a:headEnd type="none" w="med" len="med"/>
            <a:tailEnd type="none" w="med" len="med"/>
          </a:ln>
          <a:effectLst/>
        </p:spPr>
        <p:txBody>
          <a:bodyPr vert="horz" wrap="none" lIns="45720" tIns="45720" rIns="45720" bIns="45720" numCol="1" rtlCol="0" anchor="t" anchorCtr="0" compatLnSpc="1">
            <a:prstTxWarp prst="textNoShape">
              <a:avLst/>
            </a:prstTxWarp>
          </a:bodyPr>
          <a:lstStyle/>
          <a:p>
            <a:pPr defTabSz="912813" fontAlgn="auto">
              <a:spcBef>
                <a:spcPts val="0"/>
              </a:spcBef>
              <a:spcAft>
                <a:spcPts val="0"/>
              </a:spcAft>
            </a:pPr>
            <a:endParaRPr lang="en-US" sz="500" b="0" i="1" kern="0" dirty="0">
              <a:solidFill>
                <a:srgbClr val="4B91CD">
                  <a:lumMod val="20000"/>
                  <a:lumOff val="80000"/>
                </a:srgbClr>
              </a:solidFill>
              <a:latin typeface="+mn-lt"/>
              <a:ea typeface="MS PGothic" pitchFamily="34" charset="-128"/>
              <a:cs typeface="Arial" panose="020B0604020202020204" pitchFamily="34" charset="0"/>
            </a:endParaRPr>
          </a:p>
        </p:txBody>
      </p:sp>
      <p:grpSp>
        <p:nvGrpSpPr>
          <p:cNvPr id="107" name="Group 106"/>
          <p:cNvGrpSpPr/>
          <p:nvPr/>
        </p:nvGrpSpPr>
        <p:grpSpPr>
          <a:xfrm>
            <a:off x="865816" y="4425965"/>
            <a:ext cx="1369042" cy="252512"/>
            <a:chOff x="1424226" y="2179720"/>
            <a:chExt cx="1369042" cy="252512"/>
          </a:xfrm>
        </p:grpSpPr>
        <p:sp>
          <p:nvSpPr>
            <p:cNvPr id="108" name="TextBox 107"/>
            <p:cNvSpPr txBox="1"/>
            <p:nvPr/>
          </p:nvSpPr>
          <p:spPr>
            <a:xfrm>
              <a:off x="1594222" y="2186011"/>
              <a:ext cx="1199046" cy="246221"/>
            </a:xfrm>
            <a:prstGeom prst="rect">
              <a:avLst/>
            </a:prstGeom>
            <a:noFill/>
          </p:spPr>
          <p:txBody>
            <a:bodyPr wrap="none" lIns="0" tIns="0" rIns="0" bIns="0" rtlCol="0">
              <a:spAutoFit/>
            </a:bodyPr>
            <a:lstStyle/>
            <a:p>
              <a:r>
                <a:rPr lang="en-US" sz="800" b="1" dirty="0" smtClean="0">
                  <a:solidFill>
                    <a:schemeClr val="bg1"/>
                  </a:solidFill>
                  <a:latin typeface="+mn-lt"/>
                  <a:cs typeface="Arial" pitchFamily="34" charset="0"/>
                </a:rPr>
                <a:t>EIP </a:t>
              </a:r>
            </a:p>
            <a:p>
              <a:r>
                <a:rPr lang="en-US" sz="800" b="0" i="1" dirty="0" smtClean="0">
                  <a:solidFill>
                    <a:schemeClr val="bg1"/>
                  </a:solidFill>
                  <a:latin typeface="+mn-lt"/>
                  <a:cs typeface="Arial" pitchFamily="34" charset="0"/>
                </a:rPr>
                <a:t>Software AG webMethods</a:t>
              </a:r>
            </a:p>
          </p:txBody>
        </p:sp>
        <p:pic>
          <p:nvPicPr>
            <p:cNvPr id="109" name="Picture 108"/>
            <p:cNvPicPr>
              <a:picLocks noChangeAspect="1"/>
            </p:cNvPicPr>
            <p:nvPr/>
          </p:nvPicPr>
          <p:blipFill>
            <a:blip r:embed="rId2" cstate="screen">
              <a:clrChange>
                <a:clrFrom>
                  <a:srgbClr val="FFFFFF"/>
                </a:clrFrom>
                <a:clrTo>
                  <a:srgbClr val="FFFFFF">
                    <a:alpha val="0"/>
                  </a:srgbClr>
                </a:clrTo>
              </a:clrChange>
              <a:lum bright="70000" contrast="-70000"/>
              <a:extLst>
                <a:ext uri="{28A0092B-C50C-407E-A947-70E740481C1C}">
                  <a14:useLocalDpi xmlns:a14="http://schemas.microsoft.com/office/drawing/2010/main"/>
                </a:ext>
              </a:extLst>
            </a:blip>
            <a:stretch>
              <a:fillRect/>
            </a:stretch>
          </p:blipFill>
          <p:spPr>
            <a:xfrm>
              <a:off x="1424226" y="2179720"/>
              <a:ext cx="135477" cy="138765"/>
            </a:xfrm>
            <a:prstGeom prst="rect">
              <a:avLst/>
            </a:prstGeom>
            <a:noFill/>
          </p:spPr>
        </p:pic>
      </p:grpSp>
      <p:sp>
        <p:nvSpPr>
          <p:cNvPr id="83" name="Rounded Rectangle 82"/>
          <p:cNvSpPr/>
          <p:nvPr/>
        </p:nvSpPr>
        <p:spPr bwMode="auto">
          <a:xfrm>
            <a:off x="5252671" y="2723265"/>
            <a:ext cx="3876329" cy="388235"/>
          </a:xfrm>
          <a:prstGeom prst="roundRect">
            <a:avLst>
              <a:gd name="adj" fmla="val 887"/>
            </a:avLst>
          </a:prstGeom>
          <a:solidFill>
            <a:srgbClr val="394365"/>
          </a:solidFill>
          <a:ln w="6350" cap="flat" cmpd="sng" algn="ctr">
            <a:solidFill>
              <a:schemeClr val="bg1">
                <a:lumMod val="50000"/>
              </a:schemeClr>
            </a:solidFill>
            <a:prstDash val="solid"/>
            <a:round/>
            <a:headEnd type="none" w="med" len="med"/>
            <a:tailEnd type="none" w="med" len="med"/>
          </a:ln>
          <a:effectLst/>
        </p:spPr>
        <p:txBody>
          <a:bodyPr vert="horz" wrap="none" lIns="45720" tIns="45720" rIns="45720" bIns="45720" numCol="1" rtlCol="0" anchor="t" anchorCtr="0" compatLnSpc="1">
            <a:prstTxWarp prst="textNoShape">
              <a:avLst/>
            </a:prstTxWarp>
          </a:bodyPr>
          <a:lstStyle/>
          <a:p>
            <a:pPr defTabSz="912813" fontAlgn="auto">
              <a:spcBef>
                <a:spcPts val="0"/>
              </a:spcBef>
              <a:spcAft>
                <a:spcPts val="0"/>
              </a:spcAft>
            </a:pPr>
            <a:endParaRPr lang="en-US" sz="500" b="0" i="1" kern="0" dirty="0">
              <a:solidFill>
                <a:srgbClr val="4B91CD">
                  <a:lumMod val="20000"/>
                  <a:lumOff val="80000"/>
                </a:srgbClr>
              </a:solidFill>
              <a:latin typeface="+mn-lt"/>
              <a:ea typeface="MS PGothic" pitchFamily="34" charset="-128"/>
              <a:cs typeface="Arial" panose="020B0604020202020204" pitchFamily="34" charset="0"/>
            </a:endParaRPr>
          </a:p>
        </p:txBody>
      </p:sp>
      <p:sp>
        <p:nvSpPr>
          <p:cNvPr id="3" name="Title 2"/>
          <p:cNvSpPr>
            <a:spLocks noGrp="1"/>
          </p:cNvSpPr>
          <p:nvPr>
            <p:ph type="title"/>
          </p:nvPr>
        </p:nvSpPr>
        <p:spPr/>
        <p:txBody>
          <a:bodyPr>
            <a:normAutofit/>
          </a:bodyPr>
          <a:lstStyle/>
          <a:p>
            <a:r>
              <a:rPr lang="en-US" altLang="ko-KR" dirty="0" smtClean="0"/>
              <a:t>Integration </a:t>
            </a:r>
            <a:r>
              <a:rPr lang="en-US" altLang="ko-KR" dirty="0"/>
              <a:t>Vertical</a:t>
            </a:r>
            <a:endParaRPr lang="en-US" dirty="0"/>
          </a:p>
        </p:txBody>
      </p:sp>
      <p:sp>
        <p:nvSpPr>
          <p:cNvPr id="6" name="Text Placeholder 5"/>
          <p:cNvSpPr>
            <a:spLocks noGrp="1"/>
          </p:cNvSpPr>
          <p:nvPr>
            <p:ph type="body" sz="quarter" idx="13"/>
          </p:nvPr>
        </p:nvSpPr>
        <p:spPr>
          <a:solidFill>
            <a:schemeClr val="bg1">
              <a:lumMod val="95000"/>
            </a:schemeClr>
          </a:solidFill>
          <a:ln>
            <a:noFill/>
          </a:ln>
          <a:effectLst>
            <a:outerShdw blurRad="50800" dist="38100" dir="2700000" algn="tl" rotWithShape="0">
              <a:prstClr val="black">
                <a:alpha val="40000"/>
              </a:prstClr>
            </a:outerShdw>
          </a:effectLst>
        </p:spPr>
        <p:txBody>
          <a:bodyPr vert="horz" lIns="72000" tIns="46800" rIns="72000" bIns="46800" rtlCol="0" anchor="t">
            <a:spAutoFit/>
          </a:bodyPr>
          <a:lstStyle/>
          <a:p>
            <a:pPr marL="0" indent="0">
              <a:buNone/>
            </a:pPr>
            <a:r>
              <a:rPr lang="en-US" altLang="ko-KR" dirty="0"/>
              <a:t>Scenario </a:t>
            </a:r>
            <a:r>
              <a:rPr lang="en-US" altLang="ko-KR" dirty="0" smtClean="0"/>
              <a:t>7: </a:t>
            </a:r>
            <a:r>
              <a:rPr lang="en-US" altLang="ko-KR" dirty="0"/>
              <a:t>Payment (Real-time) – direct customers</a:t>
            </a:r>
          </a:p>
        </p:txBody>
      </p:sp>
      <p:sp>
        <p:nvSpPr>
          <p:cNvPr id="4" name="Slide Number Placeholder 3"/>
          <p:cNvSpPr>
            <a:spLocks noGrp="1"/>
          </p:cNvSpPr>
          <p:nvPr>
            <p:ph type="sldNum" sz="quarter" idx="4"/>
          </p:nvPr>
        </p:nvSpPr>
        <p:spPr>
          <a:prstGeom prst="rect">
            <a:avLst/>
          </a:prstGeom>
        </p:spPr>
        <p:txBody>
          <a:bodyPr/>
          <a:lstStyle/>
          <a:p>
            <a:fld id="{3801209A-EBCB-4229-9A21-B7869465F47A}" type="slidenum">
              <a:rPr lang="fr-FR" smtClean="0">
                <a:latin typeface="+mj-lt"/>
              </a:rPr>
              <a:pPr/>
              <a:t>78</a:t>
            </a:fld>
            <a:endParaRPr lang="fr-FR" dirty="0">
              <a:latin typeface="+mj-lt"/>
            </a:endParaRPr>
          </a:p>
        </p:txBody>
      </p:sp>
      <p:sp>
        <p:nvSpPr>
          <p:cNvPr id="98" name="Rectangle 97"/>
          <p:cNvSpPr/>
          <p:nvPr/>
        </p:nvSpPr>
        <p:spPr>
          <a:xfrm>
            <a:off x="2469787" y="4365904"/>
            <a:ext cx="729246" cy="372635"/>
          </a:xfrm>
          <a:prstGeom prst="rect">
            <a:avLst/>
          </a:prstGeom>
          <a:solidFill>
            <a:schemeClr val="bg1"/>
          </a:solidFill>
          <a:ln w="3175">
            <a:solidFill>
              <a:schemeClr val="accent2"/>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800" b="0" dirty="0" smtClean="0">
                <a:solidFill>
                  <a:schemeClr val="accent2"/>
                </a:solidFill>
              </a:rPr>
              <a:t>Record Payment</a:t>
            </a:r>
            <a:endParaRPr lang="en-US" sz="800" b="0" dirty="0">
              <a:solidFill>
                <a:schemeClr val="accent2"/>
              </a:solidFill>
            </a:endParaRPr>
          </a:p>
        </p:txBody>
      </p:sp>
      <p:grpSp>
        <p:nvGrpSpPr>
          <p:cNvPr id="72" name="Group 71"/>
          <p:cNvGrpSpPr/>
          <p:nvPr/>
        </p:nvGrpSpPr>
        <p:grpSpPr>
          <a:xfrm>
            <a:off x="5348556" y="2782045"/>
            <a:ext cx="1369042" cy="252512"/>
            <a:chOff x="1424226" y="2179720"/>
            <a:chExt cx="1369042" cy="252512"/>
          </a:xfrm>
        </p:grpSpPr>
        <p:sp>
          <p:nvSpPr>
            <p:cNvPr id="75" name="TextBox 74"/>
            <p:cNvSpPr txBox="1"/>
            <p:nvPr/>
          </p:nvSpPr>
          <p:spPr>
            <a:xfrm>
              <a:off x="1594222" y="2186011"/>
              <a:ext cx="1199046" cy="246221"/>
            </a:xfrm>
            <a:prstGeom prst="rect">
              <a:avLst/>
            </a:prstGeom>
            <a:noFill/>
          </p:spPr>
          <p:txBody>
            <a:bodyPr wrap="none" lIns="0" tIns="0" rIns="0" bIns="0" rtlCol="0">
              <a:spAutoFit/>
            </a:bodyPr>
            <a:lstStyle/>
            <a:p>
              <a:r>
                <a:rPr lang="en-US" sz="800" b="1" dirty="0" smtClean="0">
                  <a:solidFill>
                    <a:schemeClr val="bg1"/>
                  </a:solidFill>
                  <a:latin typeface="+mn-lt"/>
                  <a:cs typeface="Arial" pitchFamily="34" charset="0"/>
                </a:rPr>
                <a:t>EIP </a:t>
              </a:r>
            </a:p>
            <a:p>
              <a:r>
                <a:rPr lang="en-US" sz="800" b="0" i="1" dirty="0" smtClean="0">
                  <a:solidFill>
                    <a:schemeClr val="bg1"/>
                  </a:solidFill>
                  <a:latin typeface="+mn-lt"/>
                  <a:cs typeface="Arial" pitchFamily="34" charset="0"/>
                </a:rPr>
                <a:t>Software AG webMethods</a:t>
              </a:r>
            </a:p>
          </p:txBody>
        </p:sp>
        <p:pic>
          <p:nvPicPr>
            <p:cNvPr id="79" name="Picture 78"/>
            <p:cNvPicPr>
              <a:picLocks noChangeAspect="1"/>
            </p:cNvPicPr>
            <p:nvPr/>
          </p:nvPicPr>
          <p:blipFill>
            <a:blip r:embed="rId2" cstate="screen">
              <a:clrChange>
                <a:clrFrom>
                  <a:srgbClr val="FFFFFF"/>
                </a:clrFrom>
                <a:clrTo>
                  <a:srgbClr val="FFFFFF">
                    <a:alpha val="0"/>
                  </a:srgbClr>
                </a:clrTo>
              </a:clrChange>
              <a:lum bright="70000" contrast="-70000"/>
              <a:extLst>
                <a:ext uri="{28A0092B-C50C-407E-A947-70E740481C1C}">
                  <a14:useLocalDpi xmlns:a14="http://schemas.microsoft.com/office/drawing/2010/main"/>
                </a:ext>
              </a:extLst>
            </a:blip>
            <a:stretch>
              <a:fillRect/>
            </a:stretch>
          </p:blipFill>
          <p:spPr>
            <a:xfrm>
              <a:off x="1424226" y="2179720"/>
              <a:ext cx="135477" cy="138765"/>
            </a:xfrm>
            <a:prstGeom prst="rect">
              <a:avLst/>
            </a:prstGeom>
            <a:noFill/>
          </p:spPr>
        </p:pic>
      </p:grpSp>
      <p:sp>
        <p:nvSpPr>
          <p:cNvPr id="84" name="Rectangle 83"/>
          <p:cNvSpPr/>
          <p:nvPr/>
        </p:nvSpPr>
        <p:spPr>
          <a:xfrm>
            <a:off x="7347388" y="2755901"/>
            <a:ext cx="879590" cy="304800"/>
          </a:xfrm>
          <a:prstGeom prst="rect">
            <a:avLst/>
          </a:prstGeom>
          <a:solidFill>
            <a:schemeClr val="bg1"/>
          </a:solidFill>
          <a:ln w="3175">
            <a:solidFill>
              <a:schemeClr val="accent2"/>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800" b="0" dirty="0" smtClean="0">
                <a:solidFill>
                  <a:schemeClr val="accent2"/>
                </a:solidFill>
              </a:rPr>
              <a:t>Payment Gateway Service</a:t>
            </a:r>
            <a:endParaRPr lang="en-US" sz="800" b="0" dirty="0">
              <a:solidFill>
                <a:schemeClr val="accent2"/>
              </a:solidFill>
            </a:endParaRPr>
          </a:p>
        </p:txBody>
      </p:sp>
      <p:sp>
        <p:nvSpPr>
          <p:cNvPr id="110" name="Rectangle 109"/>
          <p:cNvSpPr/>
          <p:nvPr/>
        </p:nvSpPr>
        <p:spPr>
          <a:xfrm>
            <a:off x="7347388" y="1265248"/>
            <a:ext cx="879590" cy="360679"/>
          </a:xfrm>
          <a:prstGeom prst="rect">
            <a:avLst/>
          </a:prstGeom>
          <a:solidFill>
            <a:schemeClr val="bg1"/>
          </a:solidFill>
          <a:ln w="3175">
            <a:solidFill>
              <a:schemeClr val="accent2"/>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800" b="0" dirty="0" smtClean="0">
                <a:solidFill>
                  <a:schemeClr val="accent2"/>
                </a:solidFill>
              </a:rPr>
              <a:t>Payment Gateway Provider</a:t>
            </a:r>
            <a:endParaRPr lang="en-US" sz="800" b="0" dirty="0">
              <a:solidFill>
                <a:schemeClr val="accent2"/>
              </a:solidFill>
            </a:endParaRPr>
          </a:p>
        </p:txBody>
      </p:sp>
      <p:sp>
        <p:nvSpPr>
          <p:cNvPr id="150" name="Rectangle 149"/>
          <p:cNvSpPr/>
          <p:nvPr/>
        </p:nvSpPr>
        <p:spPr>
          <a:xfrm>
            <a:off x="3401790" y="4365904"/>
            <a:ext cx="729246" cy="372635"/>
          </a:xfrm>
          <a:prstGeom prst="rect">
            <a:avLst/>
          </a:prstGeom>
          <a:solidFill>
            <a:schemeClr val="bg1"/>
          </a:solidFill>
          <a:ln w="3175">
            <a:solidFill>
              <a:schemeClr val="accent2"/>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800" b="0" dirty="0" smtClean="0">
                <a:solidFill>
                  <a:schemeClr val="accent2"/>
                </a:solidFill>
              </a:rPr>
              <a:t>Record Payment to PAS</a:t>
            </a:r>
            <a:endParaRPr lang="en-US" sz="800" b="0" dirty="0">
              <a:solidFill>
                <a:schemeClr val="accent2"/>
              </a:solidFill>
            </a:endParaRPr>
          </a:p>
        </p:txBody>
      </p:sp>
      <p:cxnSp>
        <p:nvCxnSpPr>
          <p:cNvPr id="152" name="Elbow Connector 151"/>
          <p:cNvCxnSpPr>
            <a:stCxn id="150" idx="3"/>
            <a:endCxn id="112" idx="0"/>
          </p:cNvCxnSpPr>
          <p:nvPr/>
        </p:nvCxnSpPr>
        <p:spPr>
          <a:xfrm>
            <a:off x="4131036" y="4552222"/>
            <a:ext cx="1041198" cy="635733"/>
          </a:xfrm>
          <a:prstGeom prst="bentConnector2">
            <a:avLst/>
          </a:prstGeom>
          <a:ln w="9525">
            <a:solidFill>
              <a:schemeClr val="tx1"/>
            </a:solidFill>
            <a:prstDash val="dash"/>
            <a:tailEnd type="triangle"/>
          </a:ln>
          <a:effectLst>
            <a:outerShdw blurRad="50800" dist="38100" dir="2700000" algn="tl"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cxnSp>
        <p:nvCxnSpPr>
          <p:cNvPr id="153" name="Elbow Connector 152"/>
          <p:cNvCxnSpPr>
            <a:stCxn id="150" idx="3"/>
            <a:endCxn id="131" idx="0"/>
          </p:cNvCxnSpPr>
          <p:nvPr/>
        </p:nvCxnSpPr>
        <p:spPr>
          <a:xfrm>
            <a:off x="4131036" y="4552222"/>
            <a:ext cx="1864665" cy="635733"/>
          </a:xfrm>
          <a:prstGeom prst="bentConnector2">
            <a:avLst/>
          </a:prstGeom>
          <a:ln w="9525">
            <a:solidFill>
              <a:schemeClr val="tx1"/>
            </a:solidFill>
            <a:prstDash val="dash"/>
            <a:tailEnd type="triangle"/>
          </a:ln>
          <a:effectLst>
            <a:outerShdw blurRad="50800" dist="38100" dir="2700000" algn="tl"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cxnSp>
        <p:nvCxnSpPr>
          <p:cNvPr id="154" name="Elbow Connector 153"/>
          <p:cNvCxnSpPr>
            <a:stCxn id="150" idx="3"/>
            <a:endCxn id="114" idx="0"/>
          </p:cNvCxnSpPr>
          <p:nvPr/>
        </p:nvCxnSpPr>
        <p:spPr>
          <a:xfrm>
            <a:off x="4131036" y="4552222"/>
            <a:ext cx="2688131" cy="635733"/>
          </a:xfrm>
          <a:prstGeom prst="bentConnector2">
            <a:avLst/>
          </a:prstGeom>
          <a:ln w="9525">
            <a:solidFill>
              <a:schemeClr val="tx1"/>
            </a:solidFill>
            <a:prstDash val="dash"/>
            <a:tailEnd type="triangle"/>
          </a:ln>
          <a:effectLst>
            <a:outerShdw blurRad="50800" dist="38100" dir="2700000" algn="tl"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sp>
        <p:nvSpPr>
          <p:cNvPr id="89" name="Rounded Rectangle 88"/>
          <p:cNvSpPr/>
          <p:nvPr/>
        </p:nvSpPr>
        <p:spPr bwMode="auto">
          <a:xfrm>
            <a:off x="777000" y="2784913"/>
            <a:ext cx="3939097" cy="1131574"/>
          </a:xfrm>
          <a:prstGeom prst="roundRect">
            <a:avLst>
              <a:gd name="adj" fmla="val 701"/>
            </a:avLst>
          </a:prstGeom>
          <a:solidFill>
            <a:srgbClr val="91C8EB">
              <a:lumMod val="20000"/>
              <a:lumOff val="80000"/>
            </a:srgbClr>
          </a:solidFill>
          <a:ln w="38100" cap="flat" cmpd="sng" algn="ctr">
            <a:solidFill>
              <a:srgbClr val="7030A0"/>
            </a:solidFill>
            <a:prstDash val="solid"/>
            <a:round/>
            <a:headEnd type="none" w="med" len="med"/>
            <a:tailEnd type="none" w="med" len="med"/>
          </a:ln>
          <a:effectLst/>
        </p:spPr>
        <p:txBody>
          <a:bodyPr vert="horz" wrap="none" lIns="45720" tIns="45720" rIns="45720" bIns="45720" numCol="1" rtlCol="0" anchor="t" anchorCtr="0" compatLnSpc="1">
            <a:prstTxWarp prst="textNoShape">
              <a:avLst/>
            </a:prstTxWarp>
          </a:bodyPr>
          <a:lstStyle/>
          <a:p>
            <a:pPr defTabSz="912813" fontAlgn="auto">
              <a:spcBef>
                <a:spcPts val="0"/>
              </a:spcBef>
              <a:spcAft>
                <a:spcPts val="0"/>
              </a:spcAft>
            </a:pPr>
            <a:endParaRPr lang="en-US" sz="800" kern="0" dirty="0">
              <a:solidFill>
                <a:schemeClr val="tx1"/>
              </a:solidFill>
              <a:latin typeface="+mn-lt"/>
              <a:ea typeface="MS PGothic" pitchFamily="34" charset="-128"/>
              <a:cs typeface="Arial" panose="020B0604020202020204" pitchFamily="34" charset="0"/>
            </a:endParaRPr>
          </a:p>
        </p:txBody>
      </p:sp>
      <p:sp>
        <p:nvSpPr>
          <p:cNvPr id="119" name="Rectangle 118"/>
          <p:cNvSpPr/>
          <p:nvPr/>
        </p:nvSpPr>
        <p:spPr>
          <a:xfrm>
            <a:off x="856283" y="3280639"/>
            <a:ext cx="3780531" cy="546568"/>
          </a:xfrm>
          <a:prstGeom prst="rect">
            <a:avLst/>
          </a:prstGeom>
          <a:solidFill>
            <a:srgbClr val="BA9CC9"/>
          </a:solidFill>
          <a:effectLst/>
        </p:spPr>
        <p:style>
          <a:lnRef idx="1">
            <a:schemeClr val="accent1"/>
          </a:lnRef>
          <a:fillRef idx="3">
            <a:schemeClr val="accent1"/>
          </a:fillRef>
          <a:effectRef idx="2">
            <a:schemeClr val="accent1"/>
          </a:effectRef>
          <a:fontRef idx="minor">
            <a:schemeClr val="lt1"/>
          </a:fontRef>
        </p:style>
        <p:txBody>
          <a:bodyPr vert="vert270" lIns="45720" tIns="0" rIns="45720" bIns="0" rtlCol="0" anchor="t" anchorCtr="0"/>
          <a:lstStyle/>
          <a:p>
            <a:pPr algn="ctr"/>
            <a:endParaRPr lang="en-US" sz="700" b="0" dirty="0">
              <a:solidFill>
                <a:srgbClr val="103184"/>
              </a:solidFill>
            </a:endParaRPr>
          </a:p>
        </p:txBody>
      </p:sp>
      <p:cxnSp>
        <p:nvCxnSpPr>
          <p:cNvPr id="74" name="Straight Connector 73"/>
          <p:cNvCxnSpPr>
            <a:stCxn id="65" idx="3"/>
            <a:endCxn id="69" idx="1"/>
          </p:cNvCxnSpPr>
          <p:nvPr/>
        </p:nvCxnSpPr>
        <p:spPr>
          <a:xfrm>
            <a:off x="1898714" y="3553924"/>
            <a:ext cx="132521"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78" name="Straight Connector 77"/>
          <p:cNvCxnSpPr>
            <a:stCxn id="69" idx="3"/>
            <a:endCxn id="70" idx="1"/>
          </p:cNvCxnSpPr>
          <p:nvPr/>
        </p:nvCxnSpPr>
        <p:spPr>
          <a:xfrm>
            <a:off x="2680288" y="3553924"/>
            <a:ext cx="132521"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81" name="Straight Connector 80"/>
          <p:cNvCxnSpPr>
            <a:stCxn id="80" idx="6"/>
            <a:endCxn id="65" idx="1"/>
          </p:cNvCxnSpPr>
          <p:nvPr/>
        </p:nvCxnSpPr>
        <p:spPr>
          <a:xfrm>
            <a:off x="1117140" y="3553924"/>
            <a:ext cx="132521"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92" name="Straight Connector 91"/>
          <p:cNvCxnSpPr>
            <a:stCxn id="82" idx="2"/>
            <a:endCxn id="113" idx="3"/>
          </p:cNvCxnSpPr>
          <p:nvPr/>
        </p:nvCxnSpPr>
        <p:spPr>
          <a:xfrm flipH="1">
            <a:off x="4243436" y="3553924"/>
            <a:ext cx="132520" cy="0"/>
          </a:xfrm>
          <a:prstGeom prst="line">
            <a:avLst/>
          </a:prstGeom>
        </p:spPr>
        <p:style>
          <a:lnRef idx="2">
            <a:schemeClr val="accent1"/>
          </a:lnRef>
          <a:fillRef idx="0">
            <a:schemeClr val="accent1"/>
          </a:fillRef>
          <a:effectRef idx="1">
            <a:schemeClr val="accent1"/>
          </a:effectRef>
          <a:fontRef idx="minor">
            <a:schemeClr val="tx1"/>
          </a:fontRef>
        </p:style>
      </p:cxnSp>
      <p:sp>
        <p:nvSpPr>
          <p:cNvPr id="95" name="Oval 94"/>
          <p:cNvSpPr/>
          <p:nvPr/>
        </p:nvSpPr>
        <p:spPr bwMode="auto">
          <a:xfrm>
            <a:off x="2436337" y="5285806"/>
            <a:ext cx="796146" cy="769759"/>
          </a:xfrm>
          <a:prstGeom prst="ellipse">
            <a:avLst/>
          </a:prstGeom>
          <a:solidFill>
            <a:srgbClr val="4C5A87">
              <a:lumMod val="75000"/>
              <a:alpha val="78000"/>
            </a:srgbClr>
          </a:solidFill>
          <a:ln w="6350" cap="flat" cmpd="sng" algn="ctr">
            <a:solidFill>
              <a:srgbClr val="4C5A87">
                <a:lumMod val="75000"/>
                <a:alpha val="78000"/>
              </a:srgb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defTabSz="912813" fontAlgn="auto">
              <a:spcBef>
                <a:spcPts val="0"/>
              </a:spcBef>
              <a:spcAft>
                <a:spcPts val="0"/>
              </a:spcAft>
              <a:defRPr/>
            </a:pPr>
            <a:endParaRPr lang="en-US" sz="600" b="0" i="1" kern="0" dirty="0" smtClean="0">
              <a:solidFill>
                <a:srgbClr val="4B91CD">
                  <a:lumMod val="20000"/>
                  <a:lumOff val="80000"/>
                </a:srgbClr>
              </a:solidFill>
              <a:latin typeface="+mn-lt"/>
              <a:ea typeface="MS PGothic" pitchFamily="34" charset="-128"/>
              <a:cs typeface="Arial" panose="020B0604020202020204" pitchFamily="34" charset="0"/>
            </a:endParaRPr>
          </a:p>
        </p:txBody>
      </p:sp>
      <p:sp>
        <p:nvSpPr>
          <p:cNvPr id="97" name="Rectangle 96"/>
          <p:cNvSpPr/>
          <p:nvPr/>
        </p:nvSpPr>
        <p:spPr>
          <a:xfrm>
            <a:off x="2469787" y="5539768"/>
            <a:ext cx="729246" cy="261835"/>
          </a:xfrm>
          <a:prstGeom prst="rect">
            <a:avLst/>
          </a:prstGeom>
          <a:solidFill>
            <a:schemeClr val="bg1"/>
          </a:solidFill>
          <a:ln w="3175">
            <a:solidFill>
              <a:schemeClr val="accent2"/>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800" b="0" dirty="0" smtClean="0">
                <a:solidFill>
                  <a:schemeClr val="accent2"/>
                </a:solidFill>
              </a:rPr>
              <a:t>Payment</a:t>
            </a:r>
            <a:endParaRPr lang="en-US" sz="800" b="0" dirty="0">
              <a:solidFill>
                <a:schemeClr val="accent2"/>
              </a:solidFill>
            </a:endParaRPr>
          </a:p>
        </p:txBody>
      </p:sp>
      <p:grpSp>
        <p:nvGrpSpPr>
          <p:cNvPr id="17" name="Group 16"/>
          <p:cNvGrpSpPr/>
          <p:nvPr/>
        </p:nvGrpSpPr>
        <p:grpSpPr>
          <a:xfrm>
            <a:off x="5633109" y="5187955"/>
            <a:ext cx="725183" cy="965461"/>
            <a:chOff x="5558042" y="5187955"/>
            <a:chExt cx="725183" cy="965461"/>
          </a:xfrm>
        </p:grpSpPr>
        <p:sp>
          <p:nvSpPr>
            <p:cNvPr id="131" name="Rectangle 130"/>
            <p:cNvSpPr/>
            <p:nvPr/>
          </p:nvSpPr>
          <p:spPr>
            <a:xfrm>
              <a:off x="5558042" y="5187955"/>
              <a:ext cx="725183" cy="965461"/>
            </a:xfrm>
            <a:prstGeom prst="rect">
              <a:avLst/>
            </a:prstGeom>
            <a:solidFill>
              <a:srgbClr val="91C8EB">
                <a:lumMod val="20000"/>
                <a:lumOff val="80000"/>
              </a:srgbClr>
            </a:solidFill>
            <a:ln w="9525" cap="flat" cmpd="sng" algn="ctr">
              <a:solidFill>
                <a:schemeClr val="bg1">
                  <a:lumMod val="5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defTabSz="912813" fontAlgn="auto">
                <a:spcBef>
                  <a:spcPts val="0"/>
                </a:spcBef>
                <a:spcAft>
                  <a:spcPts val="0"/>
                </a:spcAft>
              </a:pPr>
              <a:endParaRPr lang="en-US" sz="600" b="0" i="1" kern="0" dirty="0">
                <a:solidFill>
                  <a:srgbClr val="103184"/>
                </a:solidFill>
                <a:latin typeface="+mn-lt"/>
                <a:ea typeface="MS PGothic" pitchFamily="34" charset="-128"/>
                <a:cs typeface="Arial" panose="020B0604020202020204" pitchFamily="34" charset="0"/>
              </a:endParaRPr>
            </a:p>
          </p:txBody>
        </p:sp>
        <p:grpSp>
          <p:nvGrpSpPr>
            <p:cNvPr id="11" name="Group 10"/>
            <p:cNvGrpSpPr/>
            <p:nvPr/>
          </p:nvGrpSpPr>
          <p:grpSpPr>
            <a:xfrm>
              <a:off x="5624723" y="5235582"/>
              <a:ext cx="486935" cy="492443"/>
              <a:chOff x="5684061" y="5435129"/>
              <a:chExt cx="486935" cy="492443"/>
            </a:xfrm>
          </p:grpSpPr>
          <p:sp>
            <p:nvSpPr>
              <p:cNvPr id="134" name="TextBox 133"/>
              <p:cNvSpPr txBox="1"/>
              <p:nvPr/>
            </p:nvSpPr>
            <p:spPr>
              <a:xfrm>
                <a:off x="5847189" y="5435129"/>
                <a:ext cx="323807" cy="492443"/>
              </a:xfrm>
              <a:prstGeom prst="rect">
                <a:avLst/>
              </a:prstGeom>
              <a:noFill/>
            </p:spPr>
            <p:txBody>
              <a:bodyPr wrap="none" lIns="0" tIns="0" rIns="0" bIns="0" rtlCol="0">
                <a:spAutoFit/>
              </a:bodyPr>
              <a:lstStyle/>
              <a:p>
                <a:r>
                  <a:rPr lang="en-US" sz="800" b="1" dirty="0" smtClean="0">
                    <a:solidFill>
                      <a:schemeClr val="accent2">
                        <a:lumMod val="50000"/>
                      </a:schemeClr>
                    </a:solidFill>
                    <a:latin typeface="+mn-lt"/>
                    <a:cs typeface="Arial" pitchFamily="34" charset="0"/>
                  </a:rPr>
                  <a:t>Group</a:t>
                </a:r>
              </a:p>
              <a:p>
                <a:r>
                  <a:rPr lang="en-US" sz="800" b="1" dirty="0" smtClean="0">
                    <a:solidFill>
                      <a:schemeClr val="accent2">
                        <a:lumMod val="50000"/>
                      </a:schemeClr>
                    </a:solidFill>
                    <a:latin typeface="+mn-lt"/>
                    <a:cs typeface="Arial" pitchFamily="34" charset="0"/>
                  </a:rPr>
                  <a:t>Policy</a:t>
                </a:r>
              </a:p>
              <a:p>
                <a:r>
                  <a:rPr lang="en-US" sz="800" b="1" dirty="0" smtClean="0">
                    <a:solidFill>
                      <a:schemeClr val="accent2">
                        <a:lumMod val="50000"/>
                      </a:schemeClr>
                    </a:solidFill>
                    <a:latin typeface="+mn-lt"/>
                    <a:cs typeface="Arial" pitchFamily="34" charset="0"/>
                  </a:rPr>
                  <a:t>Admin</a:t>
                </a:r>
              </a:p>
              <a:p>
                <a:r>
                  <a:rPr lang="en-US" sz="800" b="0" i="1" dirty="0" smtClean="0">
                    <a:solidFill>
                      <a:schemeClr val="accent2">
                        <a:lumMod val="50000"/>
                      </a:schemeClr>
                    </a:solidFill>
                    <a:latin typeface="+mn-lt"/>
                    <a:cs typeface="Arial" pitchFamily="34" charset="0"/>
                  </a:rPr>
                  <a:t>G/400</a:t>
                </a:r>
              </a:p>
            </p:txBody>
          </p:sp>
          <p:grpSp>
            <p:nvGrpSpPr>
              <p:cNvPr id="10" name="Group 9"/>
              <p:cNvGrpSpPr/>
              <p:nvPr/>
            </p:nvGrpSpPr>
            <p:grpSpPr>
              <a:xfrm>
                <a:off x="5684061" y="5457856"/>
                <a:ext cx="136645" cy="131388"/>
                <a:chOff x="6064134" y="5121651"/>
                <a:chExt cx="136645" cy="131388"/>
              </a:xfrm>
            </p:grpSpPr>
            <p:sp>
              <p:nvSpPr>
                <p:cNvPr id="137" name="Rectangle 136"/>
                <p:cNvSpPr/>
                <p:nvPr/>
              </p:nvSpPr>
              <p:spPr>
                <a:xfrm rot="16200000">
                  <a:off x="6138240" y="5120424"/>
                  <a:ext cx="61312" cy="63765"/>
                </a:xfrm>
                <a:prstGeom prst="rect">
                  <a:avLst/>
                </a:prstGeom>
                <a:solidFill>
                  <a:srgbClr val="00456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kern="500" dirty="0"/>
                </a:p>
              </p:txBody>
            </p:sp>
            <p:sp>
              <p:nvSpPr>
                <p:cNvPr id="127" name="Rectangle 126"/>
                <p:cNvSpPr/>
                <p:nvPr/>
              </p:nvSpPr>
              <p:spPr>
                <a:xfrm rot="16200000">
                  <a:off x="6138241" y="5190500"/>
                  <a:ext cx="61312" cy="63765"/>
                </a:xfrm>
                <a:prstGeom prst="rect">
                  <a:avLst/>
                </a:prstGeom>
                <a:solidFill>
                  <a:srgbClr val="00456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kern="500" dirty="0"/>
                </a:p>
              </p:txBody>
            </p:sp>
            <p:sp>
              <p:nvSpPr>
                <p:cNvPr id="128" name="Rectangle 127"/>
                <p:cNvSpPr/>
                <p:nvPr/>
              </p:nvSpPr>
              <p:spPr>
                <a:xfrm rot="16200000">
                  <a:off x="6065361" y="5190500"/>
                  <a:ext cx="61312" cy="63765"/>
                </a:xfrm>
                <a:prstGeom prst="rect">
                  <a:avLst/>
                </a:prstGeom>
                <a:solidFill>
                  <a:srgbClr val="00456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kern="500" dirty="0"/>
                </a:p>
              </p:txBody>
            </p:sp>
          </p:grpSp>
        </p:grpSp>
      </p:grpSp>
      <p:grpSp>
        <p:nvGrpSpPr>
          <p:cNvPr id="7" name="Group 6"/>
          <p:cNvGrpSpPr/>
          <p:nvPr/>
        </p:nvGrpSpPr>
        <p:grpSpPr>
          <a:xfrm>
            <a:off x="4809642" y="5187955"/>
            <a:ext cx="725183" cy="965461"/>
            <a:chOff x="4809642" y="5416289"/>
            <a:chExt cx="725183" cy="965461"/>
          </a:xfrm>
        </p:grpSpPr>
        <p:sp>
          <p:nvSpPr>
            <p:cNvPr id="112" name="Rectangle 111"/>
            <p:cNvSpPr/>
            <p:nvPr/>
          </p:nvSpPr>
          <p:spPr>
            <a:xfrm>
              <a:off x="4809642" y="5416289"/>
              <a:ext cx="725183" cy="965461"/>
            </a:xfrm>
            <a:prstGeom prst="rect">
              <a:avLst/>
            </a:prstGeom>
            <a:solidFill>
              <a:srgbClr val="91C8EB">
                <a:lumMod val="20000"/>
                <a:lumOff val="80000"/>
              </a:srgbClr>
            </a:solidFill>
            <a:ln w="9525" cap="flat" cmpd="sng" algn="ctr">
              <a:solidFill>
                <a:schemeClr val="bg1">
                  <a:lumMod val="5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defTabSz="912813" fontAlgn="auto">
                <a:spcBef>
                  <a:spcPts val="0"/>
                </a:spcBef>
                <a:spcAft>
                  <a:spcPts val="0"/>
                </a:spcAft>
              </a:pPr>
              <a:endParaRPr lang="en-US" sz="600" b="0" i="1" kern="0" dirty="0">
                <a:solidFill>
                  <a:srgbClr val="103184"/>
                </a:solidFill>
                <a:latin typeface="+mn-lt"/>
                <a:ea typeface="MS PGothic" pitchFamily="34" charset="-128"/>
                <a:cs typeface="Arial" panose="020B0604020202020204" pitchFamily="34" charset="0"/>
              </a:endParaRPr>
            </a:p>
          </p:txBody>
        </p:sp>
        <p:grpSp>
          <p:nvGrpSpPr>
            <p:cNvPr id="143" name="Group 142"/>
            <p:cNvGrpSpPr/>
            <p:nvPr/>
          </p:nvGrpSpPr>
          <p:grpSpPr>
            <a:xfrm>
              <a:off x="4876323" y="5463916"/>
              <a:ext cx="496553" cy="492443"/>
              <a:chOff x="5684061" y="5435129"/>
              <a:chExt cx="496553" cy="492443"/>
            </a:xfrm>
          </p:grpSpPr>
          <p:sp>
            <p:nvSpPr>
              <p:cNvPr id="144" name="TextBox 143"/>
              <p:cNvSpPr txBox="1"/>
              <p:nvPr/>
            </p:nvSpPr>
            <p:spPr>
              <a:xfrm>
                <a:off x="5847189" y="5435129"/>
                <a:ext cx="333425" cy="492443"/>
              </a:xfrm>
              <a:prstGeom prst="rect">
                <a:avLst/>
              </a:prstGeom>
              <a:noFill/>
            </p:spPr>
            <p:txBody>
              <a:bodyPr wrap="none" lIns="0" tIns="0" rIns="0" bIns="0" rtlCol="0">
                <a:spAutoFit/>
              </a:bodyPr>
              <a:lstStyle/>
              <a:p>
                <a:r>
                  <a:rPr lang="en-US" altLang="ko-KR" sz="800" dirty="0" smtClean="0">
                    <a:solidFill>
                      <a:schemeClr val="accent2">
                        <a:lumMod val="50000"/>
                      </a:schemeClr>
                    </a:solidFill>
                    <a:latin typeface="+mn-lt"/>
                    <a:cs typeface="Arial" pitchFamily="34" charset="0"/>
                  </a:rPr>
                  <a:t>Life</a:t>
                </a:r>
                <a:br>
                  <a:rPr lang="en-US" altLang="ko-KR" sz="800" dirty="0" smtClean="0">
                    <a:solidFill>
                      <a:schemeClr val="accent2">
                        <a:lumMod val="50000"/>
                      </a:schemeClr>
                    </a:solidFill>
                    <a:latin typeface="+mn-lt"/>
                    <a:cs typeface="Arial" pitchFamily="34" charset="0"/>
                  </a:rPr>
                </a:br>
                <a:r>
                  <a:rPr lang="en-US" altLang="ko-KR" sz="800" dirty="0" smtClean="0">
                    <a:solidFill>
                      <a:schemeClr val="accent2">
                        <a:lumMod val="50000"/>
                      </a:schemeClr>
                    </a:solidFill>
                    <a:latin typeface="+mn-lt"/>
                    <a:cs typeface="Arial" pitchFamily="34" charset="0"/>
                  </a:rPr>
                  <a:t>Policy </a:t>
                </a:r>
                <a:endParaRPr lang="en-US" altLang="ko-KR" sz="800" dirty="0">
                  <a:solidFill>
                    <a:schemeClr val="accent2">
                      <a:lumMod val="50000"/>
                    </a:schemeClr>
                  </a:solidFill>
                  <a:latin typeface="+mn-lt"/>
                  <a:cs typeface="Arial" pitchFamily="34" charset="0"/>
                </a:endParaRPr>
              </a:p>
              <a:p>
                <a:r>
                  <a:rPr lang="en-US" altLang="ko-KR" sz="800" dirty="0">
                    <a:solidFill>
                      <a:schemeClr val="accent2">
                        <a:lumMod val="50000"/>
                      </a:schemeClr>
                    </a:solidFill>
                    <a:latin typeface="+mn-lt"/>
                    <a:cs typeface="Arial" pitchFamily="34" charset="0"/>
                  </a:rPr>
                  <a:t>Admin</a:t>
                </a:r>
              </a:p>
              <a:p>
                <a:r>
                  <a:rPr lang="en-US" altLang="ko-KR" sz="800" b="0" i="1" dirty="0">
                    <a:solidFill>
                      <a:schemeClr val="accent2">
                        <a:lumMod val="50000"/>
                      </a:schemeClr>
                    </a:solidFill>
                    <a:latin typeface="+mn-lt"/>
                    <a:cs typeface="Arial" pitchFamily="34" charset="0"/>
                  </a:rPr>
                  <a:t>RLS</a:t>
                </a:r>
              </a:p>
            </p:txBody>
          </p:sp>
          <p:grpSp>
            <p:nvGrpSpPr>
              <p:cNvPr id="155" name="Group 154"/>
              <p:cNvGrpSpPr/>
              <p:nvPr/>
            </p:nvGrpSpPr>
            <p:grpSpPr>
              <a:xfrm>
                <a:off x="5684061" y="5457856"/>
                <a:ext cx="136645" cy="131388"/>
                <a:chOff x="6064134" y="5121651"/>
                <a:chExt cx="136645" cy="131388"/>
              </a:xfrm>
            </p:grpSpPr>
            <p:sp>
              <p:nvSpPr>
                <p:cNvPr id="156" name="Rectangle 155"/>
                <p:cNvSpPr/>
                <p:nvPr/>
              </p:nvSpPr>
              <p:spPr>
                <a:xfrm rot="16200000">
                  <a:off x="6138240" y="5120424"/>
                  <a:ext cx="61312" cy="63765"/>
                </a:xfrm>
                <a:prstGeom prst="rect">
                  <a:avLst/>
                </a:prstGeom>
                <a:solidFill>
                  <a:srgbClr val="00456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kern="500" dirty="0"/>
                </a:p>
              </p:txBody>
            </p:sp>
            <p:sp>
              <p:nvSpPr>
                <p:cNvPr id="157" name="Rectangle 156"/>
                <p:cNvSpPr/>
                <p:nvPr/>
              </p:nvSpPr>
              <p:spPr>
                <a:xfrm rot="16200000">
                  <a:off x="6138241" y="5190500"/>
                  <a:ext cx="61312" cy="63765"/>
                </a:xfrm>
                <a:prstGeom prst="rect">
                  <a:avLst/>
                </a:prstGeom>
                <a:solidFill>
                  <a:srgbClr val="00456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kern="500" dirty="0"/>
                </a:p>
              </p:txBody>
            </p:sp>
            <p:sp>
              <p:nvSpPr>
                <p:cNvPr id="158" name="Rectangle 157"/>
                <p:cNvSpPr/>
                <p:nvPr/>
              </p:nvSpPr>
              <p:spPr>
                <a:xfrm rot="16200000">
                  <a:off x="6065361" y="5190500"/>
                  <a:ext cx="61312" cy="63765"/>
                </a:xfrm>
                <a:prstGeom prst="rect">
                  <a:avLst/>
                </a:prstGeom>
                <a:solidFill>
                  <a:srgbClr val="00456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kern="500" dirty="0"/>
                </a:p>
              </p:txBody>
            </p:sp>
          </p:grpSp>
        </p:grpSp>
      </p:grpSp>
      <p:grpSp>
        <p:nvGrpSpPr>
          <p:cNvPr id="16" name="Group 15"/>
          <p:cNvGrpSpPr/>
          <p:nvPr/>
        </p:nvGrpSpPr>
        <p:grpSpPr>
          <a:xfrm>
            <a:off x="6456575" y="5187955"/>
            <a:ext cx="725183" cy="965461"/>
            <a:chOff x="6315909" y="5187955"/>
            <a:chExt cx="725183" cy="965461"/>
          </a:xfrm>
        </p:grpSpPr>
        <p:sp>
          <p:nvSpPr>
            <p:cNvPr id="114" name="Rectangle 113"/>
            <p:cNvSpPr/>
            <p:nvPr/>
          </p:nvSpPr>
          <p:spPr>
            <a:xfrm>
              <a:off x="6315909" y="5187955"/>
              <a:ext cx="725183" cy="965461"/>
            </a:xfrm>
            <a:prstGeom prst="rect">
              <a:avLst/>
            </a:prstGeom>
            <a:solidFill>
              <a:srgbClr val="91C8EB">
                <a:lumMod val="20000"/>
                <a:lumOff val="80000"/>
              </a:srgbClr>
            </a:solidFill>
            <a:ln w="9525" cap="flat" cmpd="sng" algn="ctr">
              <a:solidFill>
                <a:schemeClr val="bg1">
                  <a:lumMod val="5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defTabSz="912813" fontAlgn="auto">
                <a:spcBef>
                  <a:spcPts val="0"/>
                </a:spcBef>
                <a:spcAft>
                  <a:spcPts val="0"/>
                </a:spcAft>
              </a:pPr>
              <a:endParaRPr lang="en-US" sz="600" b="0" i="1" kern="0" dirty="0">
                <a:solidFill>
                  <a:srgbClr val="103184"/>
                </a:solidFill>
                <a:latin typeface="+mn-lt"/>
                <a:ea typeface="MS PGothic" pitchFamily="34" charset="-128"/>
                <a:cs typeface="Arial" panose="020B0604020202020204" pitchFamily="34" charset="0"/>
              </a:endParaRPr>
            </a:p>
          </p:txBody>
        </p:sp>
        <p:grpSp>
          <p:nvGrpSpPr>
            <p:cNvPr id="159" name="Group 158"/>
            <p:cNvGrpSpPr/>
            <p:nvPr/>
          </p:nvGrpSpPr>
          <p:grpSpPr>
            <a:xfrm>
              <a:off x="6382590" y="5235582"/>
              <a:ext cx="496553" cy="492443"/>
              <a:chOff x="5684061" y="5435129"/>
              <a:chExt cx="496553" cy="492443"/>
            </a:xfrm>
          </p:grpSpPr>
          <p:sp>
            <p:nvSpPr>
              <p:cNvPr id="160" name="TextBox 159"/>
              <p:cNvSpPr txBox="1"/>
              <p:nvPr/>
            </p:nvSpPr>
            <p:spPr>
              <a:xfrm>
                <a:off x="5847189" y="5435129"/>
                <a:ext cx="333425" cy="492443"/>
              </a:xfrm>
              <a:prstGeom prst="rect">
                <a:avLst/>
              </a:prstGeom>
              <a:noFill/>
            </p:spPr>
            <p:txBody>
              <a:bodyPr wrap="none" lIns="0" tIns="0" rIns="0" bIns="0" rtlCol="0">
                <a:spAutoFit/>
              </a:bodyPr>
              <a:lstStyle/>
              <a:p>
                <a:r>
                  <a:rPr lang="en-US" altLang="ko-KR" sz="800" dirty="0" smtClean="0">
                    <a:solidFill>
                      <a:schemeClr val="accent2">
                        <a:lumMod val="50000"/>
                      </a:schemeClr>
                    </a:solidFill>
                    <a:latin typeface="+mn-lt"/>
                    <a:cs typeface="Arial" pitchFamily="34" charset="0"/>
                  </a:rPr>
                  <a:t>Group</a:t>
                </a:r>
                <a:br>
                  <a:rPr lang="en-US" altLang="ko-KR" sz="800" dirty="0" smtClean="0">
                    <a:solidFill>
                      <a:schemeClr val="accent2">
                        <a:lumMod val="50000"/>
                      </a:schemeClr>
                    </a:solidFill>
                    <a:latin typeface="+mn-lt"/>
                    <a:cs typeface="Arial" pitchFamily="34" charset="0"/>
                  </a:rPr>
                </a:br>
                <a:r>
                  <a:rPr lang="en-US" altLang="ko-KR" sz="800" dirty="0" smtClean="0">
                    <a:solidFill>
                      <a:schemeClr val="accent2">
                        <a:lumMod val="50000"/>
                      </a:schemeClr>
                    </a:solidFill>
                    <a:latin typeface="+mn-lt"/>
                    <a:cs typeface="Arial" pitchFamily="34" charset="0"/>
                  </a:rPr>
                  <a:t>Policy </a:t>
                </a:r>
                <a:endParaRPr lang="en-US" altLang="ko-KR" sz="800" dirty="0">
                  <a:solidFill>
                    <a:schemeClr val="accent2">
                      <a:lumMod val="50000"/>
                    </a:schemeClr>
                  </a:solidFill>
                  <a:latin typeface="+mn-lt"/>
                  <a:cs typeface="Arial" pitchFamily="34" charset="0"/>
                </a:endParaRPr>
              </a:p>
              <a:p>
                <a:r>
                  <a:rPr lang="en-US" altLang="ko-KR" sz="800" dirty="0">
                    <a:solidFill>
                      <a:schemeClr val="accent2">
                        <a:lumMod val="50000"/>
                      </a:schemeClr>
                    </a:solidFill>
                    <a:latin typeface="+mn-lt"/>
                    <a:cs typeface="Arial" pitchFamily="34" charset="0"/>
                  </a:rPr>
                  <a:t>Admin</a:t>
                </a:r>
              </a:p>
              <a:p>
                <a:r>
                  <a:rPr lang="en-US" altLang="ko-KR" sz="800" b="0" i="1" dirty="0">
                    <a:solidFill>
                      <a:schemeClr val="accent2">
                        <a:lumMod val="50000"/>
                      </a:schemeClr>
                    </a:solidFill>
                    <a:latin typeface="+mn-lt"/>
                    <a:cs typeface="Arial" pitchFamily="34" charset="0"/>
                  </a:rPr>
                  <a:t>EB</a:t>
                </a:r>
              </a:p>
            </p:txBody>
          </p:sp>
          <p:grpSp>
            <p:nvGrpSpPr>
              <p:cNvPr id="161" name="Group 160"/>
              <p:cNvGrpSpPr/>
              <p:nvPr/>
            </p:nvGrpSpPr>
            <p:grpSpPr>
              <a:xfrm>
                <a:off x="5684061" y="5457856"/>
                <a:ext cx="136645" cy="131388"/>
                <a:chOff x="6064134" y="5121651"/>
                <a:chExt cx="136645" cy="131388"/>
              </a:xfrm>
            </p:grpSpPr>
            <p:sp>
              <p:nvSpPr>
                <p:cNvPr id="162" name="Rectangle 161"/>
                <p:cNvSpPr/>
                <p:nvPr/>
              </p:nvSpPr>
              <p:spPr>
                <a:xfrm rot="16200000">
                  <a:off x="6138240" y="5120424"/>
                  <a:ext cx="61312" cy="63765"/>
                </a:xfrm>
                <a:prstGeom prst="rect">
                  <a:avLst/>
                </a:prstGeom>
                <a:solidFill>
                  <a:srgbClr val="00456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kern="500" dirty="0"/>
                </a:p>
              </p:txBody>
            </p:sp>
            <p:sp>
              <p:nvSpPr>
                <p:cNvPr id="163" name="Rectangle 162"/>
                <p:cNvSpPr/>
                <p:nvPr/>
              </p:nvSpPr>
              <p:spPr>
                <a:xfrm rot="16200000">
                  <a:off x="6138241" y="5190500"/>
                  <a:ext cx="61312" cy="63765"/>
                </a:xfrm>
                <a:prstGeom prst="rect">
                  <a:avLst/>
                </a:prstGeom>
                <a:solidFill>
                  <a:srgbClr val="00456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kern="500" dirty="0"/>
                </a:p>
              </p:txBody>
            </p:sp>
            <p:sp>
              <p:nvSpPr>
                <p:cNvPr id="164" name="Rectangle 163"/>
                <p:cNvSpPr/>
                <p:nvPr/>
              </p:nvSpPr>
              <p:spPr>
                <a:xfrm rot="16200000">
                  <a:off x="6065361" y="5190500"/>
                  <a:ext cx="61312" cy="63765"/>
                </a:xfrm>
                <a:prstGeom prst="rect">
                  <a:avLst/>
                </a:prstGeom>
                <a:solidFill>
                  <a:srgbClr val="00456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kern="500" dirty="0"/>
                </a:p>
              </p:txBody>
            </p:sp>
          </p:grpSp>
        </p:grpSp>
      </p:grpSp>
      <p:cxnSp>
        <p:nvCxnSpPr>
          <p:cNvPr id="102" name="Elbow Connector 101"/>
          <p:cNvCxnSpPr>
            <a:stCxn id="69" idx="0"/>
            <a:endCxn id="84" idx="2"/>
          </p:cNvCxnSpPr>
          <p:nvPr/>
        </p:nvCxnSpPr>
        <p:spPr>
          <a:xfrm rot="5400000" flipH="1" flipV="1">
            <a:off x="4923623" y="492841"/>
            <a:ext cx="295699" cy="5431421"/>
          </a:xfrm>
          <a:prstGeom prst="bentConnector3">
            <a:avLst>
              <a:gd name="adj1" fmla="val 50000"/>
            </a:avLst>
          </a:prstGeom>
          <a:ln w="9525">
            <a:solidFill>
              <a:schemeClr val="tx1"/>
            </a:solidFill>
            <a:prstDash val="dash"/>
            <a:tailEnd type="triangle"/>
          </a:ln>
          <a:effectLst>
            <a:outerShdw blurRad="50800" dist="38100" dir="2700000" algn="tl"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cxnSp>
        <p:nvCxnSpPr>
          <p:cNvPr id="151" name="Elbow Connector 150"/>
          <p:cNvCxnSpPr>
            <a:stCxn id="69" idx="2"/>
            <a:endCxn id="150" idx="0"/>
          </p:cNvCxnSpPr>
          <p:nvPr/>
        </p:nvCxnSpPr>
        <p:spPr>
          <a:xfrm rot="16200000" flipH="1">
            <a:off x="2753859" y="3353349"/>
            <a:ext cx="614457" cy="1410651"/>
          </a:xfrm>
          <a:prstGeom prst="bentConnector3">
            <a:avLst>
              <a:gd name="adj1" fmla="val 50000"/>
            </a:avLst>
          </a:prstGeom>
          <a:ln w="9525">
            <a:solidFill>
              <a:schemeClr val="tx1"/>
            </a:solidFill>
            <a:prstDash val="dash"/>
            <a:tailEnd type="triangle"/>
          </a:ln>
          <a:effectLst>
            <a:outerShdw blurRad="50800" dist="38100" dir="2700000" algn="tl"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cxnSp>
        <p:nvCxnSpPr>
          <p:cNvPr id="120" name="Elbow Connector 119"/>
          <p:cNvCxnSpPr>
            <a:stCxn id="69" idx="2"/>
            <a:endCxn id="98" idx="0"/>
          </p:cNvCxnSpPr>
          <p:nvPr/>
        </p:nvCxnSpPr>
        <p:spPr>
          <a:xfrm rot="16200000" flipH="1">
            <a:off x="2287858" y="3819351"/>
            <a:ext cx="614457" cy="478648"/>
          </a:xfrm>
          <a:prstGeom prst="bentConnector3">
            <a:avLst>
              <a:gd name="adj1" fmla="val 50000"/>
            </a:avLst>
          </a:prstGeom>
          <a:ln w="9525">
            <a:solidFill>
              <a:schemeClr val="tx1"/>
            </a:solidFill>
            <a:prstDash val="dash"/>
            <a:tailEnd type="triangle"/>
          </a:ln>
          <a:effectLst>
            <a:outerShdw blurRad="50800" dist="38100" dir="2700000" algn="tl"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cxnSp>
        <p:nvCxnSpPr>
          <p:cNvPr id="124" name="Straight Connector 123"/>
          <p:cNvCxnSpPr>
            <a:stCxn id="98" idx="2"/>
            <a:endCxn id="97" idx="0"/>
          </p:cNvCxnSpPr>
          <p:nvPr/>
        </p:nvCxnSpPr>
        <p:spPr>
          <a:xfrm>
            <a:off x="2834410" y="4738539"/>
            <a:ext cx="0" cy="801229"/>
          </a:xfrm>
          <a:prstGeom prst="line">
            <a:avLst/>
          </a:prstGeom>
          <a:ln w="9525">
            <a:solidFill>
              <a:schemeClr val="tx1"/>
            </a:solidFill>
            <a:prstDash val="dash"/>
            <a:tailEnd type="triangle"/>
          </a:ln>
          <a:effectLst>
            <a:outerShdw blurRad="50800" dist="38100" dir="2700000" algn="tl"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grpSp>
        <p:nvGrpSpPr>
          <p:cNvPr id="29" name="Group 28"/>
          <p:cNvGrpSpPr/>
          <p:nvPr/>
        </p:nvGrpSpPr>
        <p:grpSpPr>
          <a:xfrm>
            <a:off x="933475" y="3356400"/>
            <a:ext cx="3626146" cy="395047"/>
            <a:chOff x="917857" y="3356400"/>
            <a:chExt cx="3626146" cy="395047"/>
          </a:xfrm>
        </p:grpSpPr>
        <p:sp>
          <p:nvSpPr>
            <p:cNvPr id="65" name="Rectangle 64"/>
            <p:cNvSpPr/>
            <p:nvPr/>
          </p:nvSpPr>
          <p:spPr>
            <a:xfrm>
              <a:off x="1234043" y="3356400"/>
              <a:ext cx="649053" cy="395047"/>
            </a:xfrm>
            <a:prstGeom prst="rect">
              <a:avLst/>
            </a:prstGeom>
            <a:solidFill>
              <a:schemeClr val="bg1"/>
            </a:solidFill>
            <a:ln w="3175">
              <a:solidFill>
                <a:schemeClr val="accent2"/>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800" b="0" dirty="0" smtClean="0">
                  <a:solidFill>
                    <a:schemeClr val="accent2"/>
                  </a:solidFill>
                </a:rPr>
                <a:t>…</a:t>
              </a:r>
              <a:endParaRPr lang="en-US" sz="800" b="0" dirty="0">
                <a:solidFill>
                  <a:schemeClr val="accent2"/>
                </a:solidFill>
              </a:endParaRPr>
            </a:p>
          </p:txBody>
        </p:sp>
        <p:sp>
          <p:nvSpPr>
            <p:cNvPr id="69" name="Rectangle 68"/>
            <p:cNvSpPr/>
            <p:nvPr/>
          </p:nvSpPr>
          <p:spPr>
            <a:xfrm>
              <a:off x="2015617" y="3356400"/>
              <a:ext cx="649053" cy="395047"/>
            </a:xfrm>
            <a:prstGeom prst="rect">
              <a:avLst/>
            </a:prstGeom>
            <a:solidFill>
              <a:schemeClr val="tx2">
                <a:lumMod val="25000"/>
                <a:lumOff val="75000"/>
              </a:schemeClr>
            </a:solidFill>
            <a:ln w="3175">
              <a:solidFill>
                <a:schemeClr val="accent2"/>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800" b="0" i="1" dirty="0" smtClean="0">
                  <a:solidFill>
                    <a:schemeClr val="accent2"/>
                  </a:solidFill>
                </a:rPr>
                <a:t>&lt;&lt;system&gt;&gt;</a:t>
              </a:r>
            </a:p>
            <a:p>
              <a:pPr algn="ctr"/>
              <a:r>
                <a:rPr lang="en-US" sz="800" b="0" dirty="0" smtClean="0">
                  <a:solidFill>
                    <a:schemeClr val="accent2"/>
                  </a:solidFill>
                </a:rPr>
                <a:t>Payment</a:t>
              </a:r>
              <a:endParaRPr lang="en-US" sz="800" b="0" dirty="0">
                <a:solidFill>
                  <a:schemeClr val="accent2"/>
                </a:solidFill>
              </a:endParaRPr>
            </a:p>
          </p:txBody>
        </p:sp>
        <p:sp>
          <p:nvSpPr>
            <p:cNvPr id="70" name="Rectangle 69"/>
            <p:cNvSpPr/>
            <p:nvPr/>
          </p:nvSpPr>
          <p:spPr>
            <a:xfrm>
              <a:off x="2797191" y="3356400"/>
              <a:ext cx="649053" cy="395047"/>
            </a:xfrm>
            <a:prstGeom prst="rect">
              <a:avLst/>
            </a:prstGeom>
            <a:solidFill>
              <a:schemeClr val="bg1"/>
            </a:solidFill>
            <a:ln w="3175">
              <a:solidFill>
                <a:schemeClr val="accent2"/>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800" b="0" dirty="0" smtClean="0">
                  <a:solidFill>
                    <a:schemeClr val="accent2"/>
                  </a:solidFill>
                </a:rPr>
                <a:t>…</a:t>
              </a:r>
              <a:endParaRPr lang="en-US" sz="800" b="0" dirty="0">
                <a:solidFill>
                  <a:schemeClr val="accent2"/>
                </a:solidFill>
              </a:endParaRPr>
            </a:p>
          </p:txBody>
        </p:sp>
        <p:sp>
          <p:nvSpPr>
            <p:cNvPr id="80" name="Oval 79"/>
            <p:cNvSpPr/>
            <p:nvPr/>
          </p:nvSpPr>
          <p:spPr>
            <a:xfrm>
              <a:off x="917857" y="3459693"/>
              <a:ext cx="183665" cy="188461"/>
            </a:xfrm>
            <a:prstGeom prst="ellipse">
              <a:avLst/>
            </a:prstGeom>
            <a:solidFill>
              <a:schemeClr val="bg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82" name="Oval 81"/>
            <p:cNvSpPr/>
            <p:nvPr/>
          </p:nvSpPr>
          <p:spPr>
            <a:xfrm>
              <a:off x="4360338" y="3459693"/>
              <a:ext cx="183665" cy="188461"/>
            </a:xfrm>
            <a:prstGeom prst="ellipse">
              <a:avLst/>
            </a:prstGeom>
            <a:solidFill>
              <a:schemeClr val="bg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13" name="Rectangle 112"/>
            <p:cNvSpPr/>
            <p:nvPr/>
          </p:nvSpPr>
          <p:spPr>
            <a:xfrm>
              <a:off x="3578765" y="3356400"/>
              <a:ext cx="649053" cy="395047"/>
            </a:xfrm>
            <a:prstGeom prst="rect">
              <a:avLst/>
            </a:prstGeom>
            <a:solidFill>
              <a:schemeClr val="tx2">
                <a:lumMod val="25000"/>
                <a:lumOff val="75000"/>
              </a:schemeClr>
            </a:solidFill>
            <a:ln w="3175">
              <a:solidFill>
                <a:schemeClr val="accent2"/>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altLang="ko-KR" sz="800" b="0" i="1" dirty="0">
                  <a:solidFill>
                    <a:schemeClr val="accent2"/>
                  </a:solidFill>
                </a:rPr>
                <a:t>&lt;&lt;system&gt;&gt;</a:t>
              </a:r>
            </a:p>
            <a:p>
              <a:pPr algn="ctr"/>
              <a:r>
                <a:rPr lang="en-US" altLang="ko-KR" sz="800" b="0" dirty="0" smtClean="0">
                  <a:solidFill>
                    <a:schemeClr val="accent2"/>
                  </a:solidFill>
                </a:rPr>
                <a:t>Record</a:t>
              </a:r>
              <a:br>
                <a:rPr lang="en-US" altLang="ko-KR" sz="800" b="0" dirty="0" smtClean="0">
                  <a:solidFill>
                    <a:schemeClr val="accent2"/>
                  </a:solidFill>
                </a:rPr>
              </a:br>
              <a:r>
                <a:rPr lang="en-US" altLang="ko-KR" sz="800" b="0" dirty="0" smtClean="0">
                  <a:solidFill>
                    <a:schemeClr val="accent2"/>
                  </a:solidFill>
                </a:rPr>
                <a:t>status</a:t>
              </a:r>
              <a:endParaRPr lang="en-US" altLang="ko-KR" sz="800" b="0" dirty="0">
                <a:solidFill>
                  <a:schemeClr val="accent2"/>
                </a:solidFill>
              </a:endParaRPr>
            </a:p>
          </p:txBody>
        </p:sp>
      </p:grpSp>
      <p:cxnSp>
        <p:nvCxnSpPr>
          <p:cNvPr id="115" name="Straight Connector 114"/>
          <p:cNvCxnSpPr>
            <a:stCxn id="113" idx="1"/>
            <a:endCxn id="70" idx="3"/>
          </p:cNvCxnSpPr>
          <p:nvPr/>
        </p:nvCxnSpPr>
        <p:spPr>
          <a:xfrm flipH="1">
            <a:off x="3461862" y="3553924"/>
            <a:ext cx="132521" cy="0"/>
          </a:xfrm>
          <a:prstGeom prst="line">
            <a:avLst/>
          </a:prstGeom>
        </p:spPr>
        <p:style>
          <a:lnRef idx="2">
            <a:schemeClr val="accent1"/>
          </a:lnRef>
          <a:fillRef idx="0">
            <a:schemeClr val="accent1"/>
          </a:fillRef>
          <a:effectRef idx="1">
            <a:schemeClr val="accent1"/>
          </a:effectRef>
          <a:fontRef idx="minor">
            <a:schemeClr val="tx1"/>
          </a:fontRef>
        </p:style>
      </p:cxnSp>
      <p:grpSp>
        <p:nvGrpSpPr>
          <p:cNvPr id="125" name="Group 124"/>
          <p:cNvGrpSpPr/>
          <p:nvPr/>
        </p:nvGrpSpPr>
        <p:grpSpPr>
          <a:xfrm>
            <a:off x="865816" y="2864964"/>
            <a:ext cx="1573544" cy="246221"/>
            <a:chOff x="865816" y="2838460"/>
            <a:chExt cx="1573544" cy="246221"/>
          </a:xfrm>
        </p:grpSpPr>
        <p:grpSp>
          <p:nvGrpSpPr>
            <p:cNvPr id="126" name="Group 125"/>
            <p:cNvGrpSpPr/>
            <p:nvPr/>
          </p:nvGrpSpPr>
          <p:grpSpPr>
            <a:xfrm>
              <a:off x="865816" y="2838460"/>
              <a:ext cx="135750" cy="133297"/>
              <a:chOff x="4529096" y="6384951"/>
              <a:chExt cx="135750" cy="133297"/>
            </a:xfrm>
          </p:grpSpPr>
          <p:sp>
            <p:nvSpPr>
              <p:cNvPr id="130" name="Rectangle 129"/>
              <p:cNvSpPr/>
              <p:nvPr/>
            </p:nvSpPr>
            <p:spPr>
              <a:xfrm rot="16200000">
                <a:off x="4530323" y="6455709"/>
                <a:ext cx="61312" cy="63765"/>
              </a:xfrm>
              <a:prstGeom prst="rect">
                <a:avLst/>
              </a:prstGeom>
              <a:solidFill>
                <a:srgbClr val="00456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kern="500" dirty="0"/>
              </a:p>
            </p:txBody>
          </p:sp>
          <p:sp>
            <p:nvSpPr>
              <p:cNvPr id="132" name="Rectangle 131"/>
              <p:cNvSpPr/>
              <p:nvPr/>
            </p:nvSpPr>
            <p:spPr>
              <a:xfrm rot="16200000">
                <a:off x="4602296" y="6455697"/>
                <a:ext cx="61312" cy="63765"/>
              </a:xfrm>
              <a:prstGeom prst="rect">
                <a:avLst/>
              </a:prstGeom>
              <a:solidFill>
                <a:srgbClr val="00456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kern="500" dirty="0"/>
              </a:p>
            </p:txBody>
          </p:sp>
          <p:sp>
            <p:nvSpPr>
              <p:cNvPr id="133" name="Rectangle 132"/>
              <p:cNvSpPr/>
              <p:nvPr/>
            </p:nvSpPr>
            <p:spPr>
              <a:xfrm rot="16200000">
                <a:off x="4602308" y="6383724"/>
                <a:ext cx="61312" cy="63765"/>
              </a:xfrm>
              <a:prstGeom prst="rect">
                <a:avLst/>
              </a:prstGeom>
              <a:solidFill>
                <a:srgbClr val="00456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kern="500" dirty="0"/>
              </a:p>
            </p:txBody>
          </p:sp>
        </p:grpSp>
        <p:sp>
          <p:nvSpPr>
            <p:cNvPr id="129" name="TextBox 128"/>
            <p:cNvSpPr txBox="1"/>
            <p:nvPr/>
          </p:nvSpPr>
          <p:spPr>
            <a:xfrm>
              <a:off x="1051159" y="2838460"/>
              <a:ext cx="1388201" cy="246221"/>
            </a:xfrm>
            <a:prstGeom prst="rect">
              <a:avLst/>
            </a:prstGeom>
            <a:noFill/>
          </p:spPr>
          <p:txBody>
            <a:bodyPr wrap="none" lIns="0" tIns="0" rIns="0" bIns="0" rtlCol="0">
              <a:spAutoFit/>
            </a:bodyPr>
            <a:lstStyle/>
            <a:p>
              <a:r>
                <a:rPr lang="en-US" sz="800" b="1" dirty="0" smtClean="0">
                  <a:solidFill>
                    <a:schemeClr val="accent2">
                      <a:lumMod val="50000"/>
                    </a:schemeClr>
                  </a:solidFill>
                  <a:latin typeface="+mn-lt"/>
                  <a:cs typeface="Arial" pitchFamily="34" charset="0"/>
                </a:rPr>
                <a:t>Health Claims </a:t>
              </a:r>
              <a:r>
                <a:rPr lang="en-US" sz="800" dirty="0" smtClean="0">
                  <a:solidFill>
                    <a:schemeClr val="accent2">
                      <a:lumMod val="50000"/>
                    </a:schemeClr>
                  </a:solidFill>
                  <a:latin typeface="+mn-lt"/>
                  <a:cs typeface="Arial" pitchFamily="34" charset="0"/>
                </a:rPr>
                <a:t>Management</a:t>
              </a:r>
              <a:endParaRPr lang="en-US" sz="800" b="1" dirty="0" smtClean="0">
                <a:solidFill>
                  <a:schemeClr val="accent2">
                    <a:lumMod val="50000"/>
                  </a:schemeClr>
                </a:solidFill>
                <a:latin typeface="+mn-lt"/>
                <a:cs typeface="Arial" pitchFamily="34" charset="0"/>
              </a:endParaRPr>
            </a:p>
            <a:p>
              <a:r>
                <a:rPr lang="en-US" sz="800" b="0" i="1" dirty="0" smtClean="0">
                  <a:solidFill>
                    <a:schemeClr val="accent2">
                      <a:lumMod val="50000"/>
                    </a:schemeClr>
                  </a:solidFill>
                  <a:latin typeface="+mn-lt"/>
                  <a:cs typeface="Arial" pitchFamily="34" charset="0"/>
                </a:rPr>
                <a:t>FINEOS</a:t>
              </a:r>
            </a:p>
          </p:txBody>
        </p:sp>
      </p:grpSp>
      <p:grpSp>
        <p:nvGrpSpPr>
          <p:cNvPr id="136" name="Group 135"/>
          <p:cNvGrpSpPr/>
          <p:nvPr/>
        </p:nvGrpSpPr>
        <p:grpSpPr>
          <a:xfrm>
            <a:off x="865816" y="5302695"/>
            <a:ext cx="410369" cy="416221"/>
            <a:chOff x="865816" y="5302695"/>
            <a:chExt cx="410369" cy="416221"/>
          </a:xfrm>
        </p:grpSpPr>
        <p:sp>
          <p:nvSpPr>
            <p:cNvPr id="138" name="Flowchart: Magnetic Disk 137"/>
            <p:cNvSpPr/>
            <p:nvPr/>
          </p:nvSpPr>
          <p:spPr>
            <a:xfrm>
              <a:off x="865816" y="5302695"/>
              <a:ext cx="139185" cy="133286"/>
            </a:xfrm>
            <a:prstGeom prst="flowChartMagneticDisk">
              <a:avLst/>
            </a:prstGeom>
            <a:solidFill>
              <a:schemeClr val="accent2">
                <a:lumMod val="50000"/>
              </a:schemeClr>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39" name="TextBox 138"/>
            <p:cNvSpPr txBox="1"/>
            <p:nvPr/>
          </p:nvSpPr>
          <p:spPr>
            <a:xfrm>
              <a:off x="865816" y="5472695"/>
              <a:ext cx="410369" cy="246221"/>
            </a:xfrm>
            <a:prstGeom prst="rect">
              <a:avLst/>
            </a:prstGeom>
            <a:noFill/>
          </p:spPr>
          <p:txBody>
            <a:bodyPr wrap="none" lIns="0" tIns="0" rIns="0" bIns="0" rtlCol="0">
              <a:spAutoFit/>
            </a:bodyPr>
            <a:lstStyle/>
            <a:p>
              <a:r>
                <a:rPr lang="en-US" sz="800" b="1" dirty="0" smtClean="0">
                  <a:solidFill>
                    <a:schemeClr val="accent2">
                      <a:lumMod val="50000"/>
                    </a:schemeClr>
                  </a:solidFill>
                  <a:latin typeface="+mn-lt"/>
                  <a:cs typeface="Arial" pitchFamily="34" charset="0"/>
                </a:rPr>
                <a:t>Core DB</a:t>
              </a:r>
            </a:p>
            <a:p>
              <a:r>
                <a:rPr lang="en-US" sz="800" b="0" i="1" dirty="0" smtClean="0">
                  <a:solidFill>
                    <a:schemeClr val="accent2">
                      <a:lumMod val="50000"/>
                    </a:schemeClr>
                  </a:solidFill>
                  <a:latin typeface="+mn-lt"/>
                  <a:cs typeface="Arial" pitchFamily="34" charset="0"/>
                </a:rPr>
                <a:t>Oracle</a:t>
              </a:r>
            </a:p>
          </p:txBody>
        </p:sp>
      </p:grpSp>
      <p:sp>
        <p:nvSpPr>
          <p:cNvPr id="141" name="Rectangle 140"/>
          <p:cNvSpPr/>
          <p:nvPr/>
        </p:nvSpPr>
        <p:spPr>
          <a:xfrm>
            <a:off x="774938" y="1265248"/>
            <a:ext cx="3939097" cy="1015663"/>
          </a:xfrm>
          <a:prstGeom prst="rect">
            <a:avLst/>
          </a:prstGeom>
          <a:solidFill>
            <a:schemeClr val="bg1"/>
          </a:solid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t" anchorCtr="0">
            <a:spAutoFit/>
          </a:bodyPr>
          <a:lstStyle/>
          <a:p>
            <a:pPr marL="185738" indent="-185738">
              <a:buFont typeface="+mj-lt"/>
              <a:buAutoNum type="arabicPeriod"/>
            </a:pPr>
            <a:r>
              <a:rPr lang="en-US" altLang="ko-KR" sz="1000" dirty="0">
                <a:solidFill>
                  <a:schemeClr val="bg2">
                    <a:lumMod val="50000"/>
                  </a:schemeClr>
                </a:solidFill>
              </a:rPr>
              <a:t>For real-time payment, </a:t>
            </a:r>
            <a:r>
              <a:rPr lang="en-US" altLang="ko-KR" sz="1000" dirty="0" smtClean="0">
                <a:solidFill>
                  <a:schemeClr val="bg2">
                    <a:lumMod val="50000"/>
                  </a:schemeClr>
                </a:solidFill>
              </a:rPr>
              <a:t>FINEOS </a:t>
            </a:r>
            <a:r>
              <a:rPr lang="en-US" altLang="ko-KR" sz="1000" b="0" dirty="0">
                <a:solidFill>
                  <a:schemeClr val="bg2">
                    <a:lumMod val="50000"/>
                  </a:schemeClr>
                </a:solidFill>
              </a:rPr>
              <a:t>should be able to integrate directly to </a:t>
            </a:r>
            <a:r>
              <a:rPr lang="en-US" altLang="ko-KR" sz="1000" dirty="0">
                <a:solidFill>
                  <a:schemeClr val="bg2">
                    <a:lumMod val="50000"/>
                  </a:schemeClr>
                </a:solidFill>
              </a:rPr>
              <a:t>Payment Gateway </a:t>
            </a:r>
            <a:r>
              <a:rPr lang="en-US" altLang="ko-KR" sz="1000" b="0" dirty="0">
                <a:solidFill>
                  <a:schemeClr val="bg2">
                    <a:lumMod val="50000"/>
                  </a:schemeClr>
                </a:solidFill>
              </a:rPr>
              <a:t>via </a:t>
            </a:r>
            <a:r>
              <a:rPr lang="en-US" altLang="ko-KR" sz="1000" dirty="0">
                <a:solidFill>
                  <a:schemeClr val="bg2">
                    <a:lumMod val="50000"/>
                  </a:schemeClr>
                </a:solidFill>
              </a:rPr>
              <a:t>EIP </a:t>
            </a:r>
            <a:r>
              <a:rPr lang="en-US" altLang="ko-KR" sz="1000" b="0" dirty="0">
                <a:solidFill>
                  <a:schemeClr val="bg2">
                    <a:lumMod val="50000"/>
                  </a:schemeClr>
                </a:solidFill>
              </a:rPr>
              <a:t>in order to reduce Turn Around Time of claims payment.</a:t>
            </a:r>
          </a:p>
          <a:p>
            <a:pPr marL="185738" indent="-185738">
              <a:buFont typeface="+mj-lt"/>
              <a:buAutoNum type="arabicPeriod"/>
            </a:pPr>
            <a:r>
              <a:rPr lang="en-US" altLang="ko-KR" sz="1000" b="0" dirty="0">
                <a:solidFill>
                  <a:schemeClr val="bg2">
                    <a:lumMod val="50000"/>
                  </a:schemeClr>
                </a:solidFill>
              </a:rPr>
              <a:t>At the same time, </a:t>
            </a:r>
            <a:r>
              <a:rPr lang="en-US" altLang="ko-KR" sz="1000" dirty="0" smtClean="0">
                <a:solidFill>
                  <a:schemeClr val="bg2">
                    <a:lumMod val="50000"/>
                  </a:schemeClr>
                </a:solidFill>
              </a:rPr>
              <a:t>FINEOS </a:t>
            </a:r>
            <a:r>
              <a:rPr lang="en-US" altLang="ko-KR" sz="1000" b="0" dirty="0">
                <a:solidFill>
                  <a:schemeClr val="bg2">
                    <a:lumMod val="50000"/>
                  </a:schemeClr>
                </a:solidFill>
              </a:rPr>
              <a:t>should record payment information into </a:t>
            </a:r>
            <a:r>
              <a:rPr lang="en-US" altLang="ko-KR" sz="1000" dirty="0">
                <a:solidFill>
                  <a:schemeClr val="bg2">
                    <a:lumMod val="50000"/>
                  </a:schemeClr>
                </a:solidFill>
              </a:rPr>
              <a:t>Policy Administration Systems </a:t>
            </a:r>
            <a:r>
              <a:rPr lang="en-US" altLang="ko-KR" sz="1000" b="0" dirty="0">
                <a:solidFill>
                  <a:schemeClr val="bg2">
                    <a:lumMod val="50000"/>
                  </a:schemeClr>
                </a:solidFill>
              </a:rPr>
              <a:t>for record keeping of accounting information.</a:t>
            </a:r>
          </a:p>
        </p:txBody>
      </p:sp>
      <p:sp>
        <p:nvSpPr>
          <p:cNvPr id="142" name="Rectangle 141"/>
          <p:cNvSpPr/>
          <p:nvPr/>
        </p:nvSpPr>
        <p:spPr>
          <a:xfrm>
            <a:off x="5252671" y="2293755"/>
            <a:ext cx="3876329" cy="343425"/>
          </a:xfrm>
          <a:prstGeom prst="rect">
            <a:avLst/>
          </a:prstGeom>
          <a:solidFill>
            <a:schemeClr val="bg1">
              <a:lumMod val="85000"/>
            </a:schemeClr>
          </a:solid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nvGrpSpPr>
          <p:cNvPr id="145" name="Group 144"/>
          <p:cNvGrpSpPr/>
          <p:nvPr/>
        </p:nvGrpSpPr>
        <p:grpSpPr>
          <a:xfrm>
            <a:off x="5348556" y="2342357"/>
            <a:ext cx="999146" cy="246221"/>
            <a:chOff x="5344626" y="2175411"/>
            <a:chExt cx="999146" cy="246221"/>
          </a:xfrm>
        </p:grpSpPr>
        <p:sp>
          <p:nvSpPr>
            <p:cNvPr id="146" name="TextBox 145"/>
            <p:cNvSpPr txBox="1"/>
            <p:nvPr/>
          </p:nvSpPr>
          <p:spPr>
            <a:xfrm>
              <a:off x="5492577" y="2175411"/>
              <a:ext cx="851195" cy="246221"/>
            </a:xfrm>
            <a:prstGeom prst="rect">
              <a:avLst/>
            </a:prstGeom>
            <a:noFill/>
          </p:spPr>
          <p:txBody>
            <a:bodyPr wrap="none" lIns="0" tIns="0" rIns="0" bIns="0" rtlCol="0">
              <a:spAutoFit/>
            </a:bodyPr>
            <a:lstStyle/>
            <a:p>
              <a:r>
                <a:rPr lang="en-US" sz="800" b="1" dirty="0" smtClean="0">
                  <a:solidFill>
                    <a:schemeClr val="accent2">
                      <a:lumMod val="50000"/>
                    </a:schemeClr>
                  </a:solidFill>
                  <a:latin typeface="+mn-lt"/>
                  <a:cs typeface="Arial" pitchFamily="34" charset="0"/>
                </a:rPr>
                <a:t>Service Gateway</a:t>
              </a:r>
              <a:br>
                <a:rPr lang="en-US" sz="800" b="1" dirty="0" smtClean="0">
                  <a:solidFill>
                    <a:schemeClr val="accent2">
                      <a:lumMod val="50000"/>
                    </a:schemeClr>
                  </a:solidFill>
                  <a:latin typeface="+mn-lt"/>
                  <a:cs typeface="Arial" pitchFamily="34" charset="0"/>
                </a:rPr>
              </a:br>
              <a:r>
                <a:rPr lang="en-US" sz="800" b="0" i="1" dirty="0" smtClean="0">
                  <a:solidFill>
                    <a:schemeClr val="accent2">
                      <a:lumMod val="50000"/>
                    </a:schemeClr>
                  </a:solidFill>
                  <a:latin typeface="+mn-lt"/>
                  <a:cs typeface="Arial" pitchFamily="34" charset="0"/>
                </a:rPr>
                <a:t>CA Layer 7</a:t>
              </a:r>
            </a:p>
          </p:txBody>
        </p:sp>
        <p:pic>
          <p:nvPicPr>
            <p:cNvPr id="147" name="Picture 146"/>
            <p:cNvPicPr>
              <a:picLocks noChangeAspect="1"/>
            </p:cNvPicPr>
            <p:nvPr/>
          </p:nvPicPr>
          <p:blipFill>
            <a:blip r:embed="rId3" cstate="screen">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a:off x="5344626" y="2175411"/>
              <a:ext cx="122252" cy="122252"/>
            </a:xfrm>
            <a:prstGeom prst="rect">
              <a:avLst/>
            </a:prstGeom>
          </p:spPr>
        </p:pic>
      </p:grpSp>
      <p:cxnSp>
        <p:nvCxnSpPr>
          <p:cNvPr id="111" name="Straight Connector 110"/>
          <p:cNvCxnSpPr>
            <a:stCxn id="84" idx="0"/>
            <a:endCxn id="110" idx="2"/>
          </p:cNvCxnSpPr>
          <p:nvPr/>
        </p:nvCxnSpPr>
        <p:spPr>
          <a:xfrm flipV="1">
            <a:off x="7787183" y="1625927"/>
            <a:ext cx="0" cy="1129974"/>
          </a:xfrm>
          <a:prstGeom prst="line">
            <a:avLst/>
          </a:prstGeom>
          <a:ln w="9525">
            <a:solidFill>
              <a:schemeClr val="tx1"/>
            </a:solidFill>
            <a:prstDash val="dash"/>
            <a:tailEnd type="triangle"/>
          </a:ln>
          <a:effectLst>
            <a:outerShdw blurRad="50800" dist="38100" dir="2700000" algn="tl"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sp>
        <p:nvSpPr>
          <p:cNvPr id="100" name="Cloud 99"/>
          <p:cNvSpPr/>
          <p:nvPr/>
        </p:nvSpPr>
        <p:spPr>
          <a:xfrm>
            <a:off x="7177453" y="1861171"/>
            <a:ext cx="1219460" cy="289249"/>
          </a:xfrm>
          <a:prstGeom prst="cloud">
            <a:avLst/>
          </a:prstGeom>
          <a:solidFill>
            <a:schemeClr val="bg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nvGrpSpPr>
          <p:cNvPr id="9" name="Group 8"/>
          <p:cNvGrpSpPr/>
          <p:nvPr/>
        </p:nvGrpSpPr>
        <p:grpSpPr>
          <a:xfrm>
            <a:off x="4678015" y="1268413"/>
            <a:ext cx="4174437" cy="2614470"/>
            <a:chOff x="4678015" y="951348"/>
            <a:chExt cx="4174437" cy="2931535"/>
          </a:xfrm>
        </p:grpSpPr>
        <p:sp>
          <p:nvSpPr>
            <p:cNvPr id="2" name="Bent Arrow 1"/>
            <p:cNvSpPr/>
            <p:nvPr/>
          </p:nvSpPr>
          <p:spPr>
            <a:xfrm rot="16200000" flipV="1">
              <a:off x="5405484" y="223885"/>
              <a:ext cx="2547221" cy="4002158"/>
            </a:xfrm>
            <a:prstGeom prst="bentArrow">
              <a:avLst>
                <a:gd name="adj1" fmla="val 5810"/>
                <a:gd name="adj2" fmla="val 7238"/>
                <a:gd name="adj3" fmla="val 7797"/>
                <a:gd name="adj4" fmla="val 15656"/>
              </a:avLst>
            </a:prstGeom>
            <a:solidFill>
              <a:srgbClr val="C00000">
                <a:alpha val="3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ko-KR" altLang="en-US">
                <a:solidFill>
                  <a:schemeClr val="tx1"/>
                </a:solidFill>
              </a:endParaRPr>
            </a:p>
          </p:txBody>
        </p:sp>
        <p:sp>
          <p:nvSpPr>
            <p:cNvPr id="104" name="Bent Arrow 103"/>
            <p:cNvSpPr/>
            <p:nvPr/>
          </p:nvSpPr>
          <p:spPr>
            <a:xfrm rot="10800000">
              <a:off x="4678015" y="951348"/>
              <a:ext cx="4174437" cy="2931535"/>
            </a:xfrm>
            <a:prstGeom prst="bentArrow">
              <a:avLst>
                <a:gd name="adj1" fmla="val 4670"/>
                <a:gd name="adj2" fmla="val 6383"/>
                <a:gd name="adj3" fmla="val 7797"/>
                <a:gd name="adj4" fmla="val 20695"/>
              </a:avLst>
            </a:prstGeom>
            <a:solidFill>
              <a:srgbClr val="C00000">
                <a:alpha val="3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ko-KR" altLang="en-US">
                <a:solidFill>
                  <a:schemeClr val="tx1"/>
                </a:solidFill>
              </a:endParaRPr>
            </a:p>
          </p:txBody>
        </p:sp>
      </p:grpSp>
      <p:sp>
        <p:nvSpPr>
          <p:cNvPr id="5" name="TextBox 4"/>
          <p:cNvSpPr txBox="1"/>
          <p:nvPr/>
        </p:nvSpPr>
        <p:spPr>
          <a:xfrm>
            <a:off x="5233899" y="3332571"/>
            <a:ext cx="2747547" cy="184666"/>
          </a:xfrm>
          <a:prstGeom prst="rect">
            <a:avLst/>
          </a:prstGeom>
          <a:noFill/>
        </p:spPr>
        <p:txBody>
          <a:bodyPr wrap="none" lIns="0" tIns="0" rIns="0" bIns="0" rtlCol="0">
            <a:spAutoFit/>
          </a:bodyPr>
          <a:lstStyle/>
          <a:p>
            <a:pPr algn="ctr"/>
            <a:r>
              <a:rPr lang="en-US" altLang="ko-KR" sz="1200" i="1" dirty="0" smtClean="0">
                <a:solidFill>
                  <a:schemeClr val="tx1"/>
                </a:solidFill>
                <a:latin typeface="+mn-lt"/>
                <a:cs typeface="Arial" pitchFamily="34" charset="0"/>
              </a:rPr>
              <a:t>Straight through payment processing</a:t>
            </a:r>
            <a:endParaRPr lang="ko-KR" altLang="en-US" sz="1200" i="1" dirty="0" smtClean="0">
              <a:solidFill>
                <a:schemeClr val="tx1"/>
              </a:solidFill>
              <a:latin typeface="+mn-lt"/>
              <a:cs typeface="Arial" pitchFamily="34" charset="0"/>
            </a:endParaRPr>
          </a:p>
        </p:txBody>
      </p:sp>
      <p:sp>
        <p:nvSpPr>
          <p:cNvPr id="105" name="TextBox 104"/>
          <p:cNvSpPr txBox="1"/>
          <p:nvPr/>
        </p:nvSpPr>
        <p:spPr>
          <a:xfrm>
            <a:off x="6040213" y="3606891"/>
            <a:ext cx="1134927" cy="184666"/>
          </a:xfrm>
          <a:prstGeom prst="rect">
            <a:avLst/>
          </a:prstGeom>
          <a:noFill/>
        </p:spPr>
        <p:txBody>
          <a:bodyPr wrap="none" lIns="0" tIns="0" rIns="0" bIns="0" rtlCol="0">
            <a:spAutoFit/>
          </a:bodyPr>
          <a:lstStyle/>
          <a:p>
            <a:pPr algn="ctr"/>
            <a:r>
              <a:rPr lang="en-US" altLang="ko-KR" sz="1200" i="1" dirty="0" smtClean="0">
                <a:solidFill>
                  <a:schemeClr val="tx1"/>
                </a:solidFill>
                <a:latin typeface="+mn-lt"/>
                <a:cs typeface="Arial" pitchFamily="34" charset="0"/>
              </a:rPr>
              <a:t>Payment status</a:t>
            </a:r>
            <a:endParaRPr lang="ko-KR" altLang="en-US" sz="1200" i="1" dirty="0" smtClean="0">
              <a:solidFill>
                <a:schemeClr val="tx1"/>
              </a:solidFill>
              <a:latin typeface="+mn-lt"/>
              <a:cs typeface="Arial" pitchFamily="34" charset="0"/>
            </a:endParaRPr>
          </a:p>
        </p:txBody>
      </p:sp>
    </p:spTree>
    <p:extLst>
      <p:ext uri="{BB962C8B-B14F-4D97-AF65-F5344CB8AC3E}">
        <p14:creationId xmlns:p14="http://schemas.microsoft.com/office/powerpoint/2010/main" val="30355419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6" name="Rounded Rectangle 105"/>
          <p:cNvSpPr/>
          <p:nvPr/>
        </p:nvSpPr>
        <p:spPr bwMode="auto">
          <a:xfrm>
            <a:off x="777001" y="4719874"/>
            <a:ext cx="5445999" cy="516663"/>
          </a:xfrm>
          <a:prstGeom prst="roundRect">
            <a:avLst>
              <a:gd name="adj" fmla="val 887"/>
            </a:avLst>
          </a:prstGeom>
          <a:solidFill>
            <a:srgbClr val="394365"/>
          </a:solidFill>
          <a:ln w="6350" cap="flat" cmpd="sng" algn="ctr">
            <a:solidFill>
              <a:schemeClr val="bg1">
                <a:lumMod val="50000"/>
              </a:schemeClr>
            </a:solidFill>
            <a:prstDash val="solid"/>
            <a:round/>
            <a:headEnd type="none" w="med" len="med"/>
            <a:tailEnd type="none" w="med" len="med"/>
          </a:ln>
          <a:effectLst/>
        </p:spPr>
        <p:txBody>
          <a:bodyPr vert="horz" wrap="none" lIns="45720" tIns="45720" rIns="45720" bIns="45720" numCol="1" rtlCol="0" anchor="t" anchorCtr="0" compatLnSpc="1">
            <a:prstTxWarp prst="textNoShape">
              <a:avLst/>
            </a:prstTxWarp>
          </a:bodyPr>
          <a:lstStyle/>
          <a:p>
            <a:pPr defTabSz="912813" fontAlgn="auto">
              <a:spcBef>
                <a:spcPts val="0"/>
              </a:spcBef>
              <a:spcAft>
                <a:spcPts val="0"/>
              </a:spcAft>
            </a:pPr>
            <a:endParaRPr lang="en-US" sz="500" b="0" i="1" kern="0" dirty="0">
              <a:solidFill>
                <a:srgbClr val="4B91CD">
                  <a:lumMod val="20000"/>
                  <a:lumOff val="80000"/>
                </a:srgbClr>
              </a:solidFill>
              <a:latin typeface="+mn-lt"/>
              <a:ea typeface="MS PGothic" pitchFamily="34" charset="-128"/>
              <a:cs typeface="Arial" panose="020B0604020202020204" pitchFamily="34" charset="0"/>
            </a:endParaRPr>
          </a:p>
        </p:txBody>
      </p:sp>
      <p:grpSp>
        <p:nvGrpSpPr>
          <p:cNvPr id="107" name="Group 106"/>
          <p:cNvGrpSpPr/>
          <p:nvPr/>
        </p:nvGrpSpPr>
        <p:grpSpPr>
          <a:xfrm>
            <a:off x="865816" y="4851949"/>
            <a:ext cx="1369042" cy="252512"/>
            <a:chOff x="1424226" y="2179720"/>
            <a:chExt cx="1369042" cy="252512"/>
          </a:xfrm>
        </p:grpSpPr>
        <p:sp>
          <p:nvSpPr>
            <p:cNvPr id="108" name="TextBox 107"/>
            <p:cNvSpPr txBox="1"/>
            <p:nvPr/>
          </p:nvSpPr>
          <p:spPr>
            <a:xfrm>
              <a:off x="1594222" y="2186011"/>
              <a:ext cx="1199046" cy="246221"/>
            </a:xfrm>
            <a:prstGeom prst="rect">
              <a:avLst/>
            </a:prstGeom>
            <a:noFill/>
          </p:spPr>
          <p:txBody>
            <a:bodyPr wrap="none" lIns="0" tIns="0" rIns="0" bIns="0" rtlCol="0">
              <a:spAutoFit/>
            </a:bodyPr>
            <a:lstStyle/>
            <a:p>
              <a:r>
                <a:rPr lang="en-US" sz="800" b="1" dirty="0" smtClean="0">
                  <a:solidFill>
                    <a:schemeClr val="bg1"/>
                  </a:solidFill>
                  <a:latin typeface="+mn-lt"/>
                  <a:cs typeface="Arial" pitchFamily="34" charset="0"/>
                </a:rPr>
                <a:t>EIP </a:t>
              </a:r>
            </a:p>
            <a:p>
              <a:r>
                <a:rPr lang="en-US" sz="800" b="0" i="1" dirty="0" smtClean="0">
                  <a:solidFill>
                    <a:schemeClr val="bg1"/>
                  </a:solidFill>
                  <a:latin typeface="+mn-lt"/>
                  <a:cs typeface="Arial" pitchFamily="34" charset="0"/>
                </a:rPr>
                <a:t>Software AG webMethods</a:t>
              </a:r>
            </a:p>
          </p:txBody>
        </p:sp>
        <p:pic>
          <p:nvPicPr>
            <p:cNvPr id="109" name="Picture 108"/>
            <p:cNvPicPr>
              <a:picLocks noChangeAspect="1"/>
            </p:cNvPicPr>
            <p:nvPr/>
          </p:nvPicPr>
          <p:blipFill>
            <a:blip r:embed="rId2" cstate="screen">
              <a:clrChange>
                <a:clrFrom>
                  <a:srgbClr val="FFFFFF"/>
                </a:clrFrom>
                <a:clrTo>
                  <a:srgbClr val="FFFFFF">
                    <a:alpha val="0"/>
                  </a:srgbClr>
                </a:clrTo>
              </a:clrChange>
              <a:lum bright="70000" contrast="-70000"/>
              <a:extLst>
                <a:ext uri="{28A0092B-C50C-407E-A947-70E740481C1C}">
                  <a14:useLocalDpi xmlns:a14="http://schemas.microsoft.com/office/drawing/2010/main"/>
                </a:ext>
              </a:extLst>
            </a:blip>
            <a:stretch>
              <a:fillRect/>
            </a:stretch>
          </p:blipFill>
          <p:spPr>
            <a:xfrm>
              <a:off x="1424226" y="2179720"/>
              <a:ext cx="135477" cy="138765"/>
            </a:xfrm>
            <a:prstGeom prst="rect">
              <a:avLst/>
            </a:prstGeom>
            <a:noFill/>
          </p:spPr>
        </p:pic>
      </p:grpSp>
      <p:sp>
        <p:nvSpPr>
          <p:cNvPr id="3" name="Title 2"/>
          <p:cNvSpPr>
            <a:spLocks noGrp="1"/>
          </p:cNvSpPr>
          <p:nvPr>
            <p:ph type="title"/>
          </p:nvPr>
        </p:nvSpPr>
        <p:spPr/>
        <p:txBody>
          <a:bodyPr>
            <a:normAutofit/>
          </a:bodyPr>
          <a:lstStyle/>
          <a:p>
            <a:r>
              <a:rPr lang="en-US" altLang="ko-KR" dirty="0" smtClean="0"/>
              <a:t>Integration </a:t>
            </a:r>
            <a:r>
              <a:rPr lang="en-US" altLang="ko-KR" dirty="0"/>
              <a:t>Vertical</a:t>
            </a:r>
            <a:endParaRPr lang="en-US" dirty="0"/>
          </a:p>
        </p:txBody>
      </p:sp>
      <p:sp>
        <p:nvSpPr>
          <p:cNvPr id="6" name="Text Placeholder 5"/>
          <p:cNvSpPr>
            <a:spLocks noGrp="1"/>
          </p:cNvSpPr>
          <p:nvPr>
            <p:ph type="body" sz="quarter" idx="13"/>
          </p:nvPr>
        </p:nvSpPr>
        <p:spPr>
          <a:xfrm>
            <a:off x="777000" y="819403"/>
            <a:ext cx="8352000" cy="279180"/>
          </a:xfrm>
          <a:solidFill>
            <a:schemeClr val="bg1">
              <a:lumMod val="95000"/>
            </a:schemeClr>
          </a:solidFill>
          <a:ln>
            <a:noFill/>
          </a:ln>
          <a:effectLst>
            <a:outerShdw blurRad="50800" dist="38100" dir="2700000" algn="tl" rotWithShape="0">
              <a:prstClr val="black">
                <a:alpha val="40000"/>
              </a:prstClr>
            </a:outerShdw>
          </a:effectLst>
        </p:spPr>
        <p:txBody>
          <a:bodyPr vert="horz" lIns="72000" tIns="46800" rIns="72000" bIns="46800" rtlCol="0" anchor="t">
            <a:spAutoFit/>
          </a:bodyPr>
          <a:lstStyle/>
          <a:p>
            <a:pPr marL="0" indent="0">
              <a:buNone/>
            </a:pPr>
            <a:r>
              <a:rPr lang="en-US" altLang="ko-KR" dirty="0"/>
              <a:t>Scenario </a:t>
            </a:r>
            <a:r>
              <a:rPr lang="en-US" altLang="ko-KR" dirty="0" smtClean="0"/>
              <a:t>7: </a:t>
            </a:r>
            <a:r>
              <a:rPr lang="en-US" altLang="ko-KR" dirty="0"/>
              <a:t>Payment (Batch) – providers and hospitals</a:t>
            </a:r>
          </a:p>
        </p:txBody>
      </p:sp>
      <p:sp>
        <p:nvSpPr>
          <p:cNvPr id="4" name="Slide Number Placeholder 3"/>
          <p:cNvSpPr>
            <a:spLocks noGrp="1"/>
          </p:cNvSpPr>
          <p:nvPr>
            <p:ph type="sldNum" sz="quarter" idx="4"/>
          </p:nvPr>
        </p:nvSpPr>
        <p:spPr>
          <a:prstGeom prst="rect">
            <a:avLst/>
          </a:prstGeom>
        </p:spPr>
        <p:txBody>
          <a:bodyPr/>
          <a:lstStyle/>
          <a:p>
            <a:fld id="{3801209A-EBCB-4229-9A21-B7869465F47A}" type="slidenum">
              <a:rPr lang="fr-FR" smtClean="0">
                <a:latin typeface="+mj-lt"/>
              </a:rPr>
              <a:pPr/>
              <a:t>79</a:t>
            </a:fld>
            <a:endParaRPr lang="fr-FR" dirty="0">
              <a:latin typeface="+mj-lt"/>
            </a:endParaRPr>
          </a:p>
        </p:txBody>
      </p:sp>
      <p:sp>
        <p:nvSpPr>
          <p:cNvPr id="98" name="Rectangle 97"/>
          <p:cNvSpPr/>
          <p:nvPr/>
        </p:nvSpPr>
        <p:spPr>
          <a:xfrm>
            <a:off x="3979130" y="4791888"/>
            <a:ext cx="648000" cy="372635"/>
          </a:xfrm>
          <a:prstGeom prst="rect">
            <a:avLst/>
          </a:prstGeom>
          <a:solidFill>
            <a:schemeClr val="bg1"/>
          </a:solidFill>
          <a:ln w="3175">
            <a:solidFill>
              <a:schemeClr val="accent2"/>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800" b="0" dirty="0" smtClean="0">
                <a:solidFill>
                  <a:schemeClr val="accent2"/>
                </a:solidFill>
              </a:rPr>
              <a:t>Record Payment</a:t>
            </a:r>
            <a:endParaRPr lang="en-US" sz="800" b="0" dirty="0">
              <a:solidFill>
                <a:schemeClr val="accent2"/>
              </a:solidFill>
            </a:endParaRPr>
          </a:p>
        </p:txBody>
      </p:sp>
      <p:sp>
        <p:nvSpPr>
          <p:cNvPr id="150" name="Rectangle 149"/>
          <p:cNvSpPr/>
          <p:nvPr/>
        </p:nvSpPr>
        <p:spPr>
          <a:xfrm>
            <a:off x="5006759" y="4791888"/>
            <a:ext cx="648000" cy="372635"/>
          </a:xfrm>
          <a:prstGeom prst="rect">
            <a:avLst/>
          </a:prstGeom>
          <a:solidFill>
            <a:schemeClr val="bg1"/>
          </a:solidFill>
          <a:ln w="3175">
            <a:solidFill>
              <a:schemeClr val="accent2"/>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800" b="0" dirty="0" smtClean="0">
                <a:solidFill>
                  <a:schemeClr val="accent2"/>
                </a:solidFill>
              </a:rPr>
              <a:t>Record Payment to PAS</a:t>
            </a:r>
            <a:endParaRPr lang="en-US" sz="800" b="0" dirty="0">
              <a:solidFill>
                <a:schemeClr val="accent2"/>
              </a:solidFill>
            </a:endParaRPr>
          </a:p>
        </p:txBody>
      </p:sp>
      <p:cxnSp>
        <p:nvCxnSpPr>
          <p:cNvPr id="152" name="Elbow Connector 151"/>
          <p:cNvCxnSpPr>
            <a:stCxn id="150" idx="3"/>
            <a:endCxn id="112" idx="0"/>
          </p:cNvCxnSpPr>
          <p:nvPr/>
        </p:nvCxnSpPr>
        <p:spPr>
          <a:xfrm>
            <a:off x="5654759" y="4978206"/>
            <a:ext cx="1270075" cy="438083"/>
          </a:xfrm>
          <a:prstGeom prst="bentConnector2">
            <a:avLst/>
          </a:prstGeom>
          <a:ln w="9525">
            <a:solidFill>
              <a:schemeClr val="tx1"/>
            </a:solidFill>
            <a:prstDash val="dash"/>
            <a:tailEnd type="triangle"/>
          </a:ln>
          <a:effectLst>
            <a:outerShdw blurRad="50800" dist="38100" dir="2700000" algn="tl"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cxnSp>
        <p:nvCxnSpPr>
          <p:cNvPr id="153" name="Elbow Connector 152"/>
          <p:cNvCxnSpPr>
            <a:stCxn id="150" idx="3"/>
            <a:endCxn id="131" idx="0"/>
          </p:cNvCxnSpPr>
          <p:nvPr/>
        </p:nvCxnSpPr>
        <p:spPr>
          <a:xfrm>
            <a:off x="5654759" y="4978206"/>
            <a:ext cx="2093542" cy="438083"/>
          </a:xfrm>
          <a:prstGeom prst="bentConnector2">
            <a:avLst/>
          </a:prstGeom>
          <a:ln w="9525">
            <a:solidFill>
              <a:schemeClr val="tx1"/>
            </a:solidFill>
            <a:prstDash val="dash"/>
            <a:tailEnd type="triangle"/>
          </a:ln>
          <a:effectLst>
            <a:outerShdw blurRad="50800" dist="38100" dir="2700000" algn="tl"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cxnSp>
        <p:nvCxnSpPr>
          <p:cNvPr id="154" name="Elbow Connector 153"/>
          <p:cNvCxnSpPr>
            <a:stCxn id="150" idx="3"/>
            <a:endCxn id="114" idx="0"/>
          </p:cNvCxnSpPr>
          <p:nvPr/>
        </p:nvCxnSpPr>
        <p:spPr>
          <a:xfrm>
            <a:off x="5654759" y="4978206"/>
            <a:ext cx="2917008" cy="438083"/>
          </a:xfrm>
          <a:prstGeom prst="bentConnector2">
            <a:avLst/>
          </a:prstGeom>
          <a:ln w="9525">
            <a:solidFill>
              <a:schemeClr val="tx1"/>
            </a:solidFill>
            <a:prstDash val="dash"/>
            <a:tailEnd type="triangle"/>
          </a:ln>
          <a:effectLst>
            <a:outerShdw blurRad="50800" dist="38100" dir="2700000" algn="tl"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sp>
        <p:nvSpPr>
          <p:cNvPr id="89" name="Rounded Rectangle 88"/>
          <p:cNvSpPr/>
          <p:nvPr/>
        </p:nvSpPr>
        <p:spPr bwMode="auto">
          <a:xfrm>
            <a:off x="777000" y="2784913"/>
            <a:ext cx="5446000" cy="1755208"/>
          </a:xfrm>
          <a:prstGeom prst="roundRect">
            <a:avLst>
              <a:gd name="adj" fmla="val 701"/>
            </a:avLst>
          </a:prstGeom>
          <a:solidFill>
            <a:srgbClr val="91C8EB">
              <a:lumMod val="20000"/>
              <a:lumOff val="80000"/>
            </a:srgbClr>
          </a:solidFill>
          <a:ln w="38100" cap="flat" cmpd="sng" algn="ctr">
            <a:solidFill>
              <a:srgbClr val="7030A0"/>
            </a:solidFill>
            <a:prstDash val="solid"/>
            <a:round/>
            <a:headEnd type="none" w="med" len="med"/>
            <a:tailEnd type="none" w="med" len="med"/>
          </a:ln>
          <a:effectLst/>
        </p:spPr>
        <p:txBody>
          <a:bodyPr vert="horz" wrap="none" lIns="45720" tIns="45720" rIns="45720" bIns="45720" numCol="1" rtlCol="0" anchor="t" anchorCtr="0" compatLnSpc="1">
            <a:prstTxWarp prst="textNoShape">
              <a:avLst/>
            </a:prstTxWarp>
          </a:bodyPr>
          <a:lstStyle/>
          <a:p>
            <a:pPr defTabSz="912813" fontAlgn="auto">
              <a:spcBef>
                <a:spcPts val="0"/>
              </a:spcBef>
              <a:spcAft>
                <a:spcPts val="0"/>
              </a:spcAft>
            </a:pPr>
            <a:endParaRPr lang="en-US" sz="800" kern="0" dirty="0">
              <a:solidFill>
                <a:schemeClr val="tx1"/>
              </a:solidFill>
              <a:latin typeface="+mn-lt"/>
              <a:ea typeface="MS PGothic" pitchFamily="34" charset="-128"/>
              <a:cs typeface="Arial" panose="020B0604020202020204" pitchFamily="34" charset="0"/>
            </a:endParaRPr>
          </a:p>
        </p:txBody>
      </p:sp>
      <p:grpSp>
        <p:nvGrpSpPr>
          <p:cNvPr id="185" name="Group 184"/>
          <p:cNvGrpSpPr/>
          <p:nvPr/>
        </p:nvGrpSpPr>
        <p:grpSpPr>
          <a:xfrm>
            <a:off x="865816" y="2864964"/>
            <a:ext cx="1573544" cy="246221"/>
            <a:chOff x="865816" y="2838460"/>
            <a:chExt cx="1573544" cy="246221"/>
          </a:xfrm>
        </p:grpSpPr>
        <p:grpSp>
          <p:nvGrpSpPr>
            <p:cNvPr id="93" name="Group 92"/>
            <p:cNvGrpSpPr/>
            <p:nvPr/>
          </p:nvGrpSpPr>
          <p:grpSpPr>
            <a:xfrm>
              <a:off x="865816" y="2838460"/>
              <a:ext cx="135750" cy="133297"/>
              <a:chOff x="4529096" y="6384951"/>
              <a:chExt cx="135750" cy="133297"/>
            </a:xfrm>
          </p:grpSpPr>
          <p:sp>
            <p:nvSpPr>
              <p:cNvPr id="96" name="Rectangle 95"/>
              <p:cNvSpPr/>
              <p:nvPr/>
            </p:nvSpPr>
            <p:spPr>
              <a:xfrm rot="16200000">
                <a:off x="4530323" y="6455709"/>
                <a:ext cx="61312" cy="63765"/>
              </a:xfrm>
              <a:prstGeom prst="rect">
                <a:avLst/>
              </a:prstGeom>
              <a:solidFill>
                <a:srgbClr val="00456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kern="500" dirty="0"/>
              </a:p>
            </p:txBody>
          </p:sp>
          <p:sp>
            <p:nvSpPr>
              <p:cNvPr id="101" name="Rectangle 100"/>
              <p:cNvSpPr/>
              <p:nvPr/>
            </p:nvSpPr>
            <p:spPr>
              <a:xfrm rot="16200000">
                <a:off x="4602296" y="6455697"/>
                <a:ext cx="61312" cy="63765"/>
              </a:xfrm>
              <a:prstGeom prst="rect">
                <a:avLst/>
              </a:prstGeom>
              <a:solidFill>
                <a:srgbClr val="00456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kern="500" dirty="0"/>
              </a:p>
            </p:txBody>
          </p:sp>
          <p:sp>
            <p:nvSpPr>
              <p:cNvPr id="103" name="Rectangle 102"/>
              <p:cNvSpPr/>
              <p:nvPr/>
            </p:nvSpPr>
            <p:spPr>
              <a:xfrm rot="16200000">
                <a:off x="4602308" y="6383724"/>
                <a:ext cx="61312" cy="63765"/>
              </a:xfrm>
              <a:prstGeom prst="rect">
                <a:avLst/>
              </a:prstGeom>
              <a:solidFill>
                <a:srgbClr val="00456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kern="500" dirty="0"/>
              </a:p>
            </p:txBody>
          </p:sp>
        </p:grpSp>
        <p:sp>
          <p:nvSpPr>
            <p:cNvPr id="94" name="TextBox 93"/>
            <p:cNvSpPr txBox="1"/>
            <p:nvPr/>
          </p:nvSpPr>
          <p:spPr>
            <a:xfrm>
              <a:off x="1051159" y="2838460"/>
              <a:ext cx="1388201" cy="246221"/>
            </a:xfrm>
            <a:prstGeom prst="rect">
              <a:avLst/>
            </a:prstGeom>
            <a:noFill/>
          </p:spPr>
          <p:txBody>
            <a:bodyPr wrap="none" lIns="0" tIns="0" rIns="0" bIns="0" rtlCol="0">
              <a:spAutoFit/>
            </a:bodyPr>
            <a:lstStyle/>
            <a:p>
              <a:r>
                <a:rPr lang="en-US" sz="800" b="1" dirty="0" smtClean="0">
                  <a:solidFill>
                    <a:schemeClr val="accent2">
                      <a:lumMod val="50000"/>
                    </a:schemeClr>
                  </a:solidFill>
                  <a:latin typeface="+mn-lt"/>
                  <a:cs typeface="Arial" pitchFamily="34" charset="0"/>
                </a:rPr>
                <a:t>Health Claims </a:t>
              </a:r>
              <a:r>
                <a:rPr lang="en-US" sz="800" dirty="0" smtClean="0">
                  <a:solidFill>
                    <a:schemeClr val="accent2">
                      <a:lumMod val="50000"/>
                    </a:schemeClr>
                  </a:solidFill>
                  <a:latin typeface="+mn-lt"/>
                  <a:cs typeface="Arial" pitchFamily="34" charset="0"/>
                </a:rPr>
                <a:t>Management</a:t>
              </a:r>
              <a:endParaRPr lang="en-US" sz="800" b="1" dirty="0" smtClean="0">
                <a:solidFill>
                  <a:schemeClr val="accent2">
                    <a:lumMod val="50000"/>
                  </a:schemeClr>
                </a:solidFill>
                <a:latin typeface="+mn-lt"/>
                <a:cs typeface="Arial" pitchFamily="34" charset="0"/>
              </a:endParaRPr>
            </a:p>
            <a:p>
              <a:r>
                <a:rPr lang="en-US" sz="800" b="0" i="1" dirty="0" smtClean="0">
                  <a:solidFill>
                    <a:schemeClr val="accent2">
                      <a:lumMod val="50000"/>
                    </a:schemeClr>
                  </a:solidFill>
                  <a:latin typeface="+mn-lt"/>
                  <a:cs typeface="Arial" pitchFamily="34" charset="0"/>
                </a:rPr>
                <a:t>FINEOS</a:t>
              </a:r>
            </a:p>
          </p:txBody>
        </p:sp>
      </p:grpSp>
      <p:sp>
        <p:nvSpPr>
          <p:cNvPr id="119" name="Rectangle 118"/>
          <p:cNvSpPr/>
          <p:nvPr/>
        </p:nvSpPr>
        <p:spPr>
          <a:xfrm>
            <a:off x="856283" y="3280639"/>
            <a:ext cx="5220661" cy="546568"/>
          </a:xfrm>
          <a:prstGeom prst="rect">
            <a:avLst/>
          </a:prstGeom>
          <a:gradFill>
            <a:gsLst>
              <a:gs pos="0">
                <a:srgbClr val="BA9CC9"/>
              </a:gs>
              <a:gs pos="45000">
                <a:schemeClr val="bg1">
                  <a:lumMod val="65000"/>
                </a:schemeClr>
              </a:gs>
            </a:gsLst>
            <a:lin ang="0" scaled="0"/>
          </a:gradFill>
          <a:effectLst/>
        </p:spPr>
        <p:style>
          <a:lnRef idx="1">
            <a:schemeClr val="accent1"/>
          </a:lnRef>
          <a:fillRef idx="3">
            <a:schemeClr val="accent1"/>
          </a:fillRef>
          <a:effectRef idx="2">
            <a:schemeClr val="accent1"/>
          </a:effectRef>
          <a:fontRef idx="minor">
            <a:schemeClr val="lt1"/>
          </a:fontRef>
        </p:style>
        <p:txBody>
          <a:bodyPr vert="vert270" lIns="45720" tIns="0" rIns="45720" bIns="0" rtlCol="0" anchor="t" anchorCtr="0"/>
          <a:lstStyle/>
          <a:p>
            <a:pPr algn="ctr"/>
            <a:endParaRPr lang="en-US" sz="700" b="0" dirty="0">
              <a:solidFill>
                <a:srgbClr val="103184"/>
              </a:solidFill>
            </a:endParaRPr>
          </a:p>
        </p:txBody>
      </p:sp>
      <p:cxnSp>
        <p:nvCxnSpPr>
          <p:cNvPr id="74" name="Straight Connector 73"/>
          <p:cNvCxnSpPr>
            <a:stCxn id="65" idx="3"/>
            <a:endCxn id="117" idx="1"/>
          </p:cNvCxnSpPr>
          <p:nvPr/>
        </p:nvCxnSpPr>
        <p:spPr>
          <a:xfrm>
            <a:off x="1451974" y="3553924"/>
            <a:ext cx="69373"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81" name="Straight Connector 80"/>
          <p:cNvCxnSpPr>
            <a:stCxn id="80" idx="6"/>
            <a:endCxn id="65" idx="1"/>
          </p:cNvCxnSpPr>
          <p:nvPr/>
        </p:nvCxnSpPr>
        <p:spPr>
          <a:xfrm>
            <a:off x="1094601" y="3553924"/>
            <a:ext cx="69373"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92" name="Straight Connector 91"/>
          <p:cNvCxnSpPr>
            <a:stCxn id="82" idx="2"/>
            <a:endCxn id="70" idx="3"/>
          </p:cNvCxnSpPr>
          <p:nvPr/>
        </p:nvCxnSpPr>
        <p:spPr>
          <a:xfrm flipH="1">
            <a:off x="2526720" y="3553924"/>
            <a:ext cx="69373" cy="0"/>
          </a:xfrm>
          <a:prstGeom prst="line">
            <a:avLst/>
          </a:prstGeom>
        </p:spPr>
        <p:style>
          <a:lnRef idx="2">
            <a:schemeClr val="accent1"/>
          </a:lnRef>
          <a:fillRef idx="0">
            <a:schemeClr val="accent1"/>
          </a:fillRef>
          <a:effectRef idx="1">
            <a:schemeClr val="accent1"/>
          </a:effectRef>
          <a:fontRef idx="minor">
            <a:schemeClr val="tx1"/>
          </a:fontRef>
        </p:style>
      </p:cxnSp>
      <p:sp>
        <p:nvSpPr>
          <p:cNvPr id="121" name="Rounded Rectangle 120"/>
          <p:cNvSpPr/>
          <p:nvPr/>
        </p:nvSpPr>
        <p:spPr bwMode="auto">
          <a:xfrm>
            <a:off x="776999" y="5416289"/>
            <a:ext cx="5463927" cy="965461"/>
          </a:xfrm>
          <a:prstGeom prst="roundRect">
            <a:avLst>
              <a:gd name="adj" fmla="val 4987"/>
            </a:avLst>
          </a:prstGeom>
          <a:solidFill>
            <a:srgbClr val="91C8EB">
              <a:lumMod val="20000"/>
              <a:lumOff val="80000"/>
            </a:srgbClr>
          </a:solidFill>
          <a:ln w="9525" cap="flat" cmpd="sng" algn="ctr">
            <a:solidFill>
              <a:schemeClr val="bg1">
                <a:lumMod val="5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defTabSz="912813" fontAlgn="auto">
              <a:spcBef>
                <a:spcPts val="0"/>
              </a:spcBef>
              <a:spcAft>
                <a:spcPts val="0"/>
              </a:spcAft>
            </a:pPr>
            <a:endParaRPr lang="en-US" sz="600" b="0" i="1" kern="0" dirty="0">
              <a:solidFill>
                <a:srgbClr val="103184"/>
              </a:solidFill>
              <a:latin typeface="+mn-lt"/>
              <a:ea typeface="MS PGothic" pitchFamily="34" charset="-128"/>
              <a:cs typeface="Arial" panose="020B0604020202020204" pitchFamily="34" charset="0"/>
            </a:endParaRPr>
          </a:p>
        </p:txBody>
      </p:sp>
      <p:grpSp>
        <p:nvGrpSpPr>
          <p:cNvPr id="22" name="Group 21"/>
          <p:cNvGrpSpPr/>
          <p:nvPr/>
        </p:nvGrpSpPr>
        <p:grpSpPr>
          <a:xfrm>
            <a:off x="865816" y="5491273"/>
            <a:ext cx="410369" cy="416221"/>
            <a:chOff x="865816" y="5302695"/>
            <a:chExt cx="410369" cy="416221"/>
          </a:xfrm>
        </p:grpSpPr>
        <p:sp>
          <p:nvSpPr>
            <p:cNvPr id="122" name="Flowchart: Magnetic Disk 121"/>
            <p:cNvSpPr/>
            <p:nvPr/>
          </p:nvSpPr>
          <p:spPr>
            <a:xfrm>
              <a:off x="865816" y="5302695"/>
              <a:ext cx="139185" cy="133286"/>
            </a:xfrm>
            <a:prstGeom prst="flowChartMagneticDisk">
              <a:avLst/>
            </a:prstGeom>
            <a:solidFill>
              <a:schemeClr val="accent2">
                <a:lumMod val="50000"/>
              </a:schemeClr>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23" name="TextBox 122"/>
            <p:cNvSpPr txBox="1"/>
            <p:nvPr/>
          </p:nvSpPr>
          <p:spPr>
            <a:xfrm>
              <a:off x="865816" y="5472695"/>
              <a:ext cx="410369" cy="246221"/>
            </a:xfrm>
            <a:prstGeom prst="rect">
              <a:avLst/>
            </a:prstGeom>
            <a:noFill/>
          </p:spPr>
          <p:txBody>
            <a:bodyPr wrap="none" lIns="0" tIns="0" rIns="0" bIns="0" rtlCol="0">
              <a:spAutoFit/>
            </a:bodyPr>
            <a:lstStyle/>
            <a:p>
              <a:r>
                <a:rPr lang="en-US" sz="800" b="1" dirty="0" smtClean="0">
                  <a:solidFill>
                    <a:schemeClr val="accent2">
                      <a:lumMod val="50000"/>
                    </a:schemeClr>
                  </a:solidFill>
                  <a:latin typeface="+mn-lt"/>
                  <a:cs typeface="Arial" pitchFamily="34" charset="0"/>
                </a:rPr>
                <a:t>Core DB</a:t>
              </a:r>
            </a:p>
            <a:p>
              <a:r>
                <a:rPr lang="en-US" sz="800" b="0" i="1" dirty="0" smtClean="0">
                  <a:solidFill>
                    <a:schemeClr val="accent2">
                      <a:lumMod val="50000"/>
                    </a:schemeClr>
                  </a:solidFill>
                  <a:latin typeface="+mn-lt"/>
                  <a:cs typeface="Arial" pitchFamily="34" charset="0"/>
                </a:rPr>
                <a:t>Oracle</a:t>
              </a:r>
            </a:p>
          </p:txBody>
        </p:sp>
      </p:grpSp>
      <p:sp>
        <p:nvSpPr>
          <p:cNvPr id="95" name="Oval 94"/>
          <p:cNvSpPr/>
          <p:nvPr/>
        </p:nvSpPr>
        <p:spPr bwMode="auto">
          <a:xfrm>
            <a:off x="3905057" y="5514140"/>
            <a:ext cx="796146" cy="769759"/>
          </a:xfrm>
          <a:prstGeom prst="ellipse">
            <a:avLst/>
          </a:prstGeom>
          <a:solidFill>
            <a:srgbClr val="4C5A87">
              <a:lumMod val="75000"/>
              <a:alpha val="78000"/>
            </a:srgbClr>
          </a:solidFill>
          <a:ln w="6350" cap="flat" cmpd="sng" algn="ctr">
            <a:solidFill>
              <a:srgbClr val="4C5A87">
                <a:lumMod val="75000"/>
                <a:alpha val="78000"/>
              </a:srgb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defTabSz="912813" fontAlgn="auto">
              <a:spcBef>
                <a:spcPts val="0"/>
              </a:spcBef>
              <a:spcAft>
                <a:spcPts val="0"/>
              </a:spcAft>
              <a:defRPr/>
            </a:pPr>
            <a:endParaRPr lang="en-US" sz="600" b="0" i="1" kern="0" dirty="0" smtClean="0">
              <a:solidFill>
                <a:srgbClr val="4B91CD">
                  <a:lumMod val="20000"/>
                  <a:lumOff val="80000"/>
                </a:srgbClr>
              </a:solidFill>
              <a:latin typeface="+mn-lt"/>
              <a:ea typeface="MS PGothic" pitchFamily="34" charset="-128"/>
              <a:cs typeface="Arial" panose="020B0604020202020204" pitchFamily="34" charset="0"/>
            </a:endParaRPr>
          </a:p>
        </p:txBody>
      </p:sp>
      <p:sp>
        <p:nvSpPr>
          <p:cNvPr id="97" name="Rectangle 96"/>
          <p:cNvSpPr/>
          <p:nvPr/>
        </p:nvSpPr>
        <p:spPr>
          <a:xfrm>
            <a:off x="3979130" y="5768102"/>
            <a:ext cx="648000" cy="261835"/>
          </a:xfrm>
          <a:prstGeom prst="rect">
            <a:avLst/>
          </a:prstGeom>
          <a:solidFill>
            <a:schemeClr val="bg1"/>
          </a:solidFill>
          <a:ln w="3175">
            <a:solidFill>
              <a:schemeClr val="accent2"/>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800" b="0" dirty="0" smtClean="0">
                <a:solidFill>
                  <a:schemeClr val="accent2"/>
                </a:solidFill>
              </a:rPr>
              <a:t>Payment</a:t>
            </a:r>
            <a:endParaRPr lang="en-US" sz="800" b="0" dirty="0">
              <a:solidFill>
                <a:schemeClr val="accent2"/>
              </a:solidFill>
            </a:endParaRPr>
          </a:p>
        </p:txBody>
      </p:sp>
      <p:grpSp>
        <p:nvGrpSpPr>
          <p:cNvPr id="17" name="Group 16"/>
          <p:cNvGrpSpPr/>
          <p:nvPr/>
        </p:nvGrpSpPr>
        <p:grpSpPr>
          <a:xfrm>
            <a:off x="7385709" y="5416289"/>
            <a:ext cx="725183" cy="965461"/>
            <a:chOff x="5558042" y="5187955"/>
            <a:chExt cx="725183" cy="965461"/>
          </a:xfrm>
        </p:grpSpPr>
        <p:sp>
          <p:nvSpPr>
            <p:cNvPr id="131" name="Rectangle 130"/>
            <p:cNvSpPr/>
            <p:nvPr/>
          </p:nvSpPr>
          <p:spPr>
            <a:xfrm>
              <a:off x="5558042" y="5187955"/>
              <a:ext cx="725183" cy="965461"/>
            </a:xfrm>
            <a:prstGeom prst="rect">
              <a:avLst/>
            </a:prstGeom>
            <a:solidFill>
              <a:srgbClr val="91C8EB">
                <a:lumMod val="20000"/>
                <a:lumOff val="80000"/>
              </a:srgbClr>
            </a:solidFill>
            <a:ln w="9525" cap="flat" cmpd="sng" algn="ctr">
              <a:solidFill>
                <a:schemeClr val="bg1">
                  <a:lumMod val="5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defTabSz="912813" fontAlgn="auto">
                <a:spcBef>
                  <a:spcPts val="0"/>
                </a:spcBef>
                <a:spcAft>
                  <a:spcPts val="0"/>
                </a:spcAft>
              </a:pPr>
              <a:endParaRPr lang="en-US" sz="600" b="0" i="1" kern="0" dirty="0">
                <a:solidFill>
                  <a:srgbClr val="103184"/>
                </a:solidFill>
                <a:latin typeface="+mn-lt"/>
                <a:ea typeface="MS PGothic" pitchFamily="34" charset="-128"/>
                <a:cs typeface="Arial" panose="020B0604020202020204" pitchFamily="34" charset="0"/>
              </a:endParaRPr>
            </a:p>
          </p:txBody>
        </p:sp>
        <p:grpSp>
          <p:nvGrpSpPr>
            <p:cNvPr id="11" name="Group 10"/>
            <p:cNvGrpSpPr/>
            <p:nvPr/>
          </p:nvGrpSpPr>
          <p:grpSpPr>
            <a:xfrm>
              <a:off x="5624723" y="5235582"/>
              <a:ext cx="486935" cy="492443"/>
              <a:chOff x="5684061" y="5435129"/>
              <a:chExt cx="486935" cy="492443"/>
            </a:xfrm>
          </p:grpSpPr>
          <p:sp>
            <p:nvSpPr>
              <p:cNvPr id="134" name="TextBox 133"/>
              <p:cNvSpPr txBox="1"/>
              <p:nvPr/>
            </p:nvSpPr>
            <p:spPr>
              <a:xfrm>
                <a:off x="5847189" y="5435129"/>
                <a:ext cx="323807" cy="492443"/>
              </a:xfrm>
              <a:prstGeom prst="rect">
                <a:avLst/>
              </a:prstGeom>
              <a:noFill/>
            </p:spPr>
            <p:txBody>
              <a:bodyPr wrap="none" lIns="0" tIns="0" rIns="0" bIns="0" rtlCol="0">
                <a:spAutoFit/>
              </a:bodyPr>
              <a:lstStyle/>
              <a:p>
                <a:r>
                  <a:rPr lang="en-US" sz="800" b="1" dirty="0" smtClean="0">
                    <a:solidFill>
                      <a:schemeClr val="accent2">
                        <a:lumMod val="50000"/>
                      </a:schemeClr>
                    </a:solidFill>
                    <a:latin typeface="+mn-lt"/>
                    <a:cs typeface="Arial" pitchFamily="34" charset="0"/>
                  </a:rPr>
                  <a:t>Group</a:t>
                </a:r>
              </a:p>
              <a:p>
                <a:r>
                  <a:rPr lang="en-US" sz="800" b="1" dirty="0" smtClean="0">
                    <a:solidFill>
                      <a:schemeClr val="accent2">
                        <a:lumMod val="50000"/>
                      </a:schemeClr>
                    </a:solidFill>
                    <a:latin typeface="+mn-lt"/>
                    <a:cs typeface="Arial" pitchFamily="34" charset="0"/>
                  </a:rPr>
                  <a:t>Policy</a:t>
                </a:r>
              </a:p>
              <a:p>
                <a:r>
                  <a:rPr lang="en-US" sz="800" b="1" dirty="0" smtClean="0">
                    <a:solidFill>
                      <a:schemeClr val="accent2">
                        <a:lumMod val="50000"/>
                      </a:schemeClr>
                    </a:solidFill>
                    <a:latin typeface="+mn-lt"/>
                    <a:cs typeface="Arial" pitchFamily="34" charset="0"/>
                  </a:rPr>
                  <a:t>Admin</a:t>
                </a:r>
              </a:p>
              <a:p>
                <a:r>
                  <a:rPr lang="en-US" sz="800" b="0" i="1" dirty="0" smtClean="0">
                    <a:solidFill>
                      <a:schemeClr val="accent2">
                        <a:lumMod val="50000"/>
                      </a:schemeClr>
                    </a:solidFill>
                    <a:latin typeface="+mn-lt"/>
                    <a:cs typeface="Arial" pitchFamily="34" charset="0"/>
                  </a:rPr>
                  <a:t>G/400</a:t>
                </a:r>
              </a:p>
            </p:txBody>
          </p:sp>
          <p:grpSp>
            <p:nvGrpSpPr>
              <p:cNvPr id="10" name="Group 9"/>
              <p:cNvGrpSpPr/>
              <p:nvPr/>
            </p:nvGrpSpPr>
            <p:grpSpPr>
              <a:xfrm>
                <a:off x="5684061" y="5457856"/>
                <a:ext cx="136645" cy="131388"/>
                <a:chOff x="6064134" y="5121651"/>
                <a:chExt cx="136645" cy="131388"/>
              </a:xfrm>
            </p:grpSpPr>
            <p:sp>
              <p:nvSpPr>
                <p:cNvPr id="137" name="Rectangle 136"/>
                <p:cNvSpPr/>
                <p:nvPr/>
              </p:nvSpPr>
              <p:spPr>
                <a:xfrm rot="16200000">
                  <a:off x="6138240" y="5120424"/>
                  <a:ext cx="61312" cy="63765"/>
                </a:xfrm>
                <a:prstGeom prst="rect">
                  <a:avLst/>
                </a:prstGeom>
                <a:solidFill>
                  <a:srgbClr val="00456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kern="500" dirty="0"/>
                </a:p>
              </p:txBody>
            </p:sp>
            <p:sp>
              <p:nvSpPr>
                <p:cNvPr id="127" name="Rectangle 126"/>
                <p:cNvSpPr/>
                <p:nvPr/>
              </p:nvSpPr>
              <p:spPr>
                <a:xfrm rot="16200000">
                  <a:off x="6138241" y="5190500"/>
                  <a:ext cx="61312" cy="63765"/>
                </a:xfrm>
                <a:prstGeom prst="rect">
                  <a:avLst/>
                </a:prstGeom>
                <a:solidFill>
                  <a:srgbClr val="00456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kern="500" dirty="0"/>
                </a:p>
              </p:txBody>
            </p:sp>
            <p:sp>
              <p:nvSpPr>
                <p:cNvPr id="128" name="Rectangle 127"/>
                <p:cNvSpPr/>
                <p:nvPr/>
              </p:nvSpPr>
              <p:spPr>
                <a:xfrm rot="16200000">
                  <a:off x="6065361" y="5190500"/>
                  <a:ext cx="61312" cy="63765"/>
                </a:xfrm>
                <a:prstGeom prst="rect">
                  <a:avLst/>
                </a:prstGeom>
                <a:solidFill>
                  <a:srgbClr val="00456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kern="500" dirty="0"/>
                </a:p>
              </p:txBody>
            </p:sp>
          </p:grpSp>
        </p:grpSp>
      </p:grpSp>
      <p:grpSp>
        <p:nvGrpSpPr>
          <p:cNvPr id="71" name="Group 70"/>
          <p:cNvGrpSpPr/>
          <p:nvPr/>
        </p:nvGrpSpPr>
        <p:grpSpPr>
          <a:xfrm>
            <a:off x="6562242" y="5416289"/>
            <a:ext cx="725183" cy="965461"/>
            <a:chOff x="6562242" y="5416289"/>
            <a:chExt cx="725183" cy="965461"/>
          </a:xfrm>
        </p:grpSpPr>
        <p:sp>
          <p:nvSpPr>
            <p:cNvPr id="112" name="Rectangle 111"/>
            <p:cNvSpPr/>
            <p:nvPr/>
          </p:nvSpPr>
          <p:spPr>
            <a:xfrm>
              <a:off x="6562242" y="5416289"/>
              <a:ext cx="725183" cy="965461"/>
            </a:xfrm>
            <a:prstGeom prst="rect">
              <a:avLst/>
            </a:prstGeom>
            <a:solidFill>
              <a:srgbClr val="91C8EB">
                <a:lumMod val="20000"/>
                <a:lumOff val="80000"/>
              </a:srgbClr>
            </a:solidFill>
            <a:ln w="9525" cap="flat" cmpd="sng" algn="ctr">
              <a:solidFill>
                <a:schemeClr val="bg1">
                  <a:lumMod val="5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defTabSz="912813" fontAlgn="auto">
                <a:spcBef>
                  <a:spcPts val="0"/>
                </a:spcBef>
                <a:spcAft>
                  <a:spcPts val="0"/>
                </a:spcAft>
              </a:pPr>
              <a:endParaRPr lang="en-US" sz="600" b="0" i="1" kern="0" dirty="0">
                <a:solidFill>
                  <a:srgbClr val="103184"/>
                </a:solidFill>
                <a:latin typeface="+mn-lt"/>
                <a:ea typeface="MS PGothic" pitchFamily="34" charset="-128"/>
                <a:cs typeface="Arial" panose="020B0604020202020204" pitchFamily="34" charset="0"/>
              </a:endParaRPr>
            </a:p>
          </p:txBody>
        </p:sp>
        <p:grpSp>
          <p:nvGrpSpPr>
            <p:cNvPr id="143" name="Group 142"/>
            <p:cNvGrpSpPr/>
            <p:nvPr/>
          </p:nvGrpSpPr>
          <p:grpSpPr>
            <a:xfrm>
              <a:off x="6628923" y="5463916"/>
              <a:ext cx="496553" cy="492443"/>
              <a:chOff x="5684061" y="5435129"/>
              <a:chExt cx="496553" cy="492443"/>
            </a:xfrm>
          </p:grpSpPr>
          <p:sp>
            <p:nvSpPr>
              <p:cNvPr id="144" name="TextBox 143"/>
              <p:cNvSpPr txBox="1"/>
              <p:nvPr/>
            </p:nvSpPr>
            <p:spPr>
              <a:xfrm>
                <a:off x="5847189" y="5435129"/>
                <a:ext cx="333425" cy="492443"/>
              </a:xfrm>
              <a:prstGeom prst="rect">
                <a:avLst/>
              </a:prstGeom>
              <a:noFill/>
            </p:spPr>
            <p:txBody>
              <a:bodyPr wrap="none" lIns="0" tIns="0" rIns="0" bIns="0" rtlCol="0">
                <a:spAutoFit/>
              </a:bodyPr>
              <a:lstStyle/>
              <a:p>
                <a:r>
                  <a:rPr lang="en-US" altLang="ko-KR" sz="800" dirty="0" smtClean="0">
                    <a:solidFill>
                      <a:schemeClr val="accent2">
                        <a:lumMod val="50000"/>
                      </a:schemeClr>
                    </a:solidFill>
                    <a:latin typeface="+mn-lt"/>
                    <a:cs typeface="Arial" pitchFamily="34" charset="0"/>
                  </a:rPr>
                  <a:t>Life</a:t>
                </a:r>
                <a:br>
                  <a:rPr lang="en-US" altLang="ko-KR" sz="800" dirty="0" smtClean="0">
                    <a:solidFill>
                      <a:schemeClr val="accent2">
                        <a:lumMod val="50000"/>
                      </a:schemeClr>
                    </a:solidFill>
                    <a:latin typeface="+mn-lt"/>
                    <a:cs typeface="Arial" pitchFamily="34" charset="0"/>
                  </a:rPr>
                </a:br>
                <a:r>
                  <a:rPr lang="en-US" altLang="ko-KR" sz="800" dirty="0" smtClean="0">
                    <a:solidFill>
                      <a:schemeClr val="accent2">
                        <a:lumMod val="50000"/>
                      </a:schemeClr>
                    </a:solidFill>
                    <a:latin typeface="+mn-lt"/>
                    <a:cs typeface="Arial" pitchFamily="34" charset="0"/>
                  </a:rPr>
                  <a:t>Policy </a:t>
                </a:r>
                <a:endParaRPr lang="en-US" altLang="ko-KR" sz="800" dirty="0">
                  <a:solidFill>
                    <a:schemeClr val="accent2">
                      <a:lumMod val="50000"/>
                    </a:schemeClr>
                  </a:solidFill>
                  <a:latin typeface="+mn-lt"/>
                  <a:cs typeface="Arial" pitchFamily="34" charset="0"/>
                </a:endParaRPr>
              </a:p>
              <a:p>
                <a:r>
                  <a:rPr lang="en-US" altLang="ko-KR" sz="800" dirty="0">
                    <a:solidFill>
                      <a:schemeClr val="accent2">
                        <a:lumMod val="50000"/>
                      </a:schemeClr>
                    </a:solidFill>
                    <a:latin typeface="+mn-lt"/>
                    <a:cs typeface="Arial" pitchFamily="34" charset="0"/>
                  </a:rPr>
                  <a:t>Admin</a:t>
                </a:r>
              </a:p>
              <a:p>
                <a:r>
                  <a:rPr lang="en-US" altLang="ko-KR" sz="800" b="0" i="1" dirty="0">
                    <a:solidFill>
                      <a:schemeClr val="accent2">
                        <a:lumMod val="50000"/>
                      </a:schemeClr>
                    </a:solidFill>
                    <a:latin typeface="+mn-lt"/>
                    <a:cs typeface="Arial" pitchFamily="34" charset="0"/>
                  </a:rPr>
                  <a:t>RLS</a:t>
                </a:r>
              </a:p>
            </p:txBody>
          </p:sp>
          <p:grpSp>
            <p:nvGrpSpPr>
              <p:cNvPr id="155" name="Group 154"/>
              <p:cNvGrpSpPr/>
              <p:nvPr/>
            </p:nvGrpSpPr>
            <p:grpSpPr>
              <a:xfrm>
                <a:off x="5684061" y="5457856"/>
                <a:ext cx="136645" cy="131388"/>
                <a:chOff x="6064134" y="5121651"/>
                <a:chExt cx="136645" cy="131388"/>
              </a:xfrm>
            </p:grpSpPr>
            <p:sp>
              <p:nvSpPr>
                <p:cNvPr id="156" name="Rectangle 155"/>
                <p:cNvSpPr/>
                <p:nvPr/>
              </p:nvSpPr>
              <p:spPr>
                <a:xfrm rot="16200000">
                  <a:off x="6138240" y="5120424"/>
                  <a:ext cx="61312" cy="63765"/>
                </a:xfrm>
                <a:prstGeom prst="rect">
                  <a:avLst/>
                </a:prstGeom>
                <a:solidFill>
                  <a:srgbClr val="00456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kern="500" dirty="0"/>
                </a:p>
              </p:txBody>
            </p:sp>
            <p:sp>
              <p:nvSpPr>
                <p:cNvPr id="157" name="Rectangle 156"/>
                <p:cNvSpPr/>
                <p:nvPr/>
              </p:nvSpPr>
              <p:spPr>
                <a:xfrm rot="16200000">
                  <a:off x="6138241" y="5190500"/>
                  <a:ext cx="61312" cy="63765"/>
                </a:xfrm>
                <a:prstGeom prst="rect">
                  <a:avLst/>
                </a:prstGeom>
                <a:solidFill>
                  <a:srgbClr val="00456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kern="500" dirty="0"/>
                </a:p>
              </p:txBody>
            </p:sp>
            <p:sp>
              <p:nvSpPr>
                <p:cNvPr id="158" name="Rectangle 157"/>
                <p:cNvSpPr/>
                <p:nvPr/>
              </p:nvSpPr>
              <p:spPr>
                <a:xfrm rot="16200000">
                  <a:off x="6065361" y="5190500"/>
                  <a:ext cx="61312" cy="63765"/>
                </a:xfrm>
                <a:prstGeom prst="rect">
                  <a:avLst/>
                </a:prstGeom>
                <a:solidFill>
                  <a:srgbClr val="00456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kern="500" dirty="0"/>
                </a:p>
              </p:txBody>
            </p:sp>
          </p:grpSp>
        </p:grpSp>
      </p:grpSp>
      <p:grpSp>
        <p:nvGrpSpPr>
          <p:cNvPr id="16" name="Group 15"/>
          <p:cNvGrpSpPr/>
          <p:nvPr/>
        </p:nvGrpSpPr>
        <p:grpSpPr>
          <a:xfrm>
            <a:off x="8209175" y="5416289"/>
            <a:ext cx="725183" cy="965461"/>
            <a:chOff x="6315909" y="5187955"/>
            <a:chExt cx="725183" cy="965461"/>
          </a:xfrm>
        </p:grpSpPr>
        <p:sp>
          <p:nvSpPr>
            <p:cNvPr id="114" name="Rectangle 113"/>
            <p:cNvSpPr/>
            <p:nvPr/>
          </p:nvSpPr>
          <p:spPr>
            <a:xfrm>
              <a:off x="6315909" y="5187955"/>
              <a:ext cx="725183" cy="965461"/>
            </a:xfrm>
            <a:prstGeom prst="rect">
              <a:avLst/>
            </a:prstGeom>
            <a:solidFill>
              <a:srgbClr val="91C8EB">
                <a:lumMod val="20000"/>
                <a:lumOff val="80000"/>
              </a:srgbClr>
            </a:solidFill>
            <a:ln w="9525" cap="flat" cmpd="sng" algn="ctr">
              <a:solidFill>
                <a:schemeClr val="bg1">
                  <a:lumMod val="5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defTabSz="912813" fontAlgn="auto">
                <a:spcBef>
                  <a:spcPts val="0"/>
                </a:spcBef>
                <a:spcAft>
                  <a:spcPts val="0"/>
                </a:spcAft>
              </a:pPr>
              <a:endParaRPr lang="en-US" sz="600" b="0" i="1" kern="0" dirty="0">
                <a:solidFill>
                  <a:srgbClr val="103184"/>
                </a:solidFill>
                <a:latin typeface="+mn-lt"/>
                <a:ea typeface="MS PGothic" pitchFamily="34" charset="-128"/>
                <a:cs typeface="Arial" panose="020B0604020202020204" pitchFamily="34" charset="0"/>
              </a:endParaRPr>
            </a:p>
          </p:txBody>
        </p:sp>
        <p:grpSp>
          <p:nvGrpSpPr>
            <p:cNvPr id="159" name="Group 158"/>
            <p:cNvGrpSpPr/>
            <p:nvPr/>
          </p:nvGrpSpPr>
          <p:grpSpPr>
            <a:xfrm>
              <a:off x="6382590" y="5235582"/>
              <a:ext cx="496553" cy="492443"/>
              <a:chOff x="5684061" y="5435129"/>
              <a:chExt cx="496553" cy="492443"/>
            </a:xfrm>
          </p:grpSpPr>
          <p:sp>
            <p:nvSpPr>
              <p:cNvPr id="160" name="TextBox 159"/>
              <p:cNvSpPr txBox="1"/>
              <p:nvPr/>
            </p:nvSpPr>
            <p:spPr>
              <a:xfrm>
                <a:off x="5847189" y="5435129"/>
                <a:ext cx="333425" cy="492443"/>
              </a:xfrm>
              <a:prstGeom prst="rect">
                <a:avLst/>
              </a:prstGeom>
              <a:noFill/>
            </p:spPr>
            <p:txBody>
              <a:bodyPr wrap="none" lIns="0" tIns="0" rIns="0" bIns="0" rtlCol="0">
                <a:spAutoFit/>
              </a:bodyPr>
              <a:lstStyle/>
              <a:p>
                <a:r>
                  <a:rPr lang="en-US" altLang="ko-KR" sz="800" dirty="0" smtClean="0">
                    <a:solidFill>
                      <a:schemeClr val="accent2">
                        <a:lumMod val="50000"/>
                      </a:schemeClr>
                    </a:solidFill>
                    <a:latin typeface="+mn-lt"/>
                    <a:cs typeface="Arial" pitchFamily="34" charset="0"/>
                  </a:rPr>
                  <a:t>Group</a:t>
                </a:r>
                <a:br>
                  <a:rPr lang="en-US" altLang="ko-KR" sz="800" dirty="0" smtClean="0">
                    <a:solidFill>
                      <a:schemeClr val="accent2">
                        <a:lumMod val="50000"/>
                      </a:schemeClr>
                    </a:solidFill>
                    <a:latin typeface="+mn-lt"/>
                    <a:cs typeface="Arial" pitchFamily="34" charset="0"/>
                  </a:rPr>
                </a:br>
                <a:r>
                  <a:rPr lang="en-US" altLang="ko-KR" sz="800" dirty="0" smtClean="0">
                    <a:solidFill>
                      <a:schemeClr val="accent2">
                        <a:lumMod val="50000"/>
                      </a:schemeClr>
                    </a:solidFill>
                    <a:latin typeface="+mn-lt"/>
                    <a:cs typeface="Arial" pitchFamily="34" charset="0"/>
                  </a:rPr>
                  <a:t>Policy </a:t>
                </a:r>
                <a:endParaRPr lang="en-US" altLang="ko-KR" sz="800" dirty="0">
                  <a:solidFill>
                    <a:schemeClr val="accent2">
                      <a:lumMod val="50000"/>
                    </a:schemeClr>
                  </a:solidFill>
                  <a:latin typeface="+mn-lt"/>
                  <a:cs typeface="Arial" pitchFamily="34" charset="0"/>
                </a:endParaRPr>
              </a:p>
              <a:p>
                <a:r>
                  <a:rPr lang="en-US" altLang="ko-KR" sz="800" dirty="0">
                    <a:solidFill>
                      <a:schemeClr val="accent2">
                        <a:lumMod val="50000"/>
                      </a:schemeClr>
                    </a:solidFill>
                    <a:latin typeface="+mn-lt"/>
                    <a:cs typeface="Arial" pitchFamily="34" charset="0"/>
                  </a:rPr>
                  <a:t>Admin</a:t>
                </a:r>
              </a:p>
              <a:p>
                <a:r>
                  <a:rPr lang="en-US" altLang="ko-KR" sz="800" b="0" i="1" dirty="0">
                    <a:solidFill>
                      <a:schemeClr val="accent2">
                        <a:lumMod val="50000"/>
                      </a:schemeClr>
                    </a:solidFill>
                    <a:latin typeface="+mn-lt"/>
                    <a:cs typeface="Arial" pitchFamily="34" charset="0"/>
                  </a:rPr>
                  <a:t>EB</a:t>
                </a:r>
              </a:p>
            </p:txBody>
          </p:sp>
          <p:grpSp>
            <p:nvGrpSpPr>
              <p:cNvPr id="161" name="Group 160"/>
              <p:cNvGrpSpPr/>
              <p:nvPr/>
            </p:nvGrpSpPr>
            <p:grpSpPr>
              <a:xfrm>
                <a:off x="5684061" y="5457856"/>
                <a:ext cx="136645" cy="131388"/>
                <a:chOff x="6064134" y="5121651"/>
                <a:chExt cx="136645" cy="131388"/>
              </a:xfrm>
            </p:grpSpPr>
            <p:sp>
              <p:nvSpPr>
                <p:cNvPr id="162" name="Rectangle 161"/>
                <p:cNvSpPr/>
                <p:nvPr/>
              </p:nvSpPr>
              <p:spPr>
                <a:xfrm rot="16200000">
                  <a:off x="6138240" y="5120424"/>
                  <a:ext cx="61312" cy="63765"/>
                </a:xfrm>
                <a:prstGeom prst="rect">
                  <a:avLst/>
                </a:prstGeom>
                <a:solidFill>
                  <a:srgbClr val="00456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kern="500" dirty="0"/>
                </a:p>
              </p:txBody>
            </p:sp>
            <p:sp>
              <p:nvSpPr>
                <p:cNvPr id="163" name="Rectangle 162"/>
                <p:cNvSpPr/>
                <p:nvPr/>
              </p:nvSpPr>
              <p:spPr>
                <a:xfrm rot="16200000">
                  <a:off x="6138241" y="5190500"/>
                  <a:ext cx="61312" cy="63765"/>
                </a:xfrm>
                <a:prstGeom prst="rect">
                  <a:avLst/>
                </a:prstGeom>
                <a:solidFill>
                  <a:srgbClr val="00456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kern="500" dirty="0"/>
                </a:p>
              </p:txBody>
            </p:sp>
            <p:sp>
              <p:nvSpPr>
                <p:cNvPr id="164" name="Rectangle 163"/>
                <p:cNvSpPr/>
                <p:nvPr/>
              </p:nvSpPr>
              <p:spPr>
                <a:xfrm rot="16200000">
                  <a:off x="6065361" y="5190500"/>
                  <a:ext cx="61312" cy="63765"/>
                </a:xfrm>
                <a:prstGeom prst="rect">
                  <a:avLst/>
                </a:prstGeom>
                <a:solidFill>
                  <a:srgbClr val="00456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kern="500" dirty="0"/>
                </a:p>
              </p:txBody>
            </p:sp>
          </p:grpSp>
        </p:grpSp>
      </p:grpSp>
      <p:cxnSp>
        <p:nvCxnSpPr>
          <p:cNvPr id="124" name="Straight Connector 123"/>
          <p:cNvCxnSpPr>
            <a:stCxn id="98" idx="2"/>
            <a:endCxn id="97" idx="0"/>
          </p:cNvCxnSpPr>
          <p:nvPr/>
        </p:nvCxnSpPr>
        <p:spPr>
          <a:xfrm>
            <a:off x="4303130" y="5164523"/>
            <a:ext cx="0" cy="603579"/>
          </a:xfrm>
          <a:prstGeom prst="line">
            <a:avLst/>
          </a:prstGeom>
          <a:ln w="9525">
            <a:solidFill>
              <a:schemeClr val="tx1"/>
            </a:solidFill>
            <a:prstDash val="dash"/>
            <a:tailEnd type="triangle"/>
          </a:ln>
          <a:effectLst>
            <a:outerShdw blurRad="50800" dist="38100" dir="2700000" algn="tl"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sp>
        <p:nvSpPr>
          <p:cNvPr id="5" name="TextBox 4"/>
          <p:cNvSpPr txBox="1"/>
          <p:nvPr/>
        </p:nvSpPr>
        <p:spPr>
          <a:xfrm>
            <a:off x="6450358" y="3332571"/>
            <a:ext cx="1997342" cy="184666"/>
          </a:xfrm>
          <a:prstGeom prst="rect">
            <a:avLst/>
          </a:prstGeom>
          <a:noFill/>
        </p:spPr>
        <p:txBody>
          <a:bodyPr wrap="none" lIns="0" tIns="0" rIns="0" bIns="0" rtlCol="0">
            <a:spAutoFit/>
          </a:bodyPr>
          <a:lstStyle/>
          <a:p>
            <a:pPr algn="ctr"/>
            <a:r>
              <a:rPr lang="en-US" altLang="ko-KR" sz="1200" i="1" dirty="0" smtClean="0">
                <a:solidFill>
                  <a:schemeClr val="tx1"/>
                </a:solidFill>
                <a:latin typeface="+mn-lt"/>
                <a:cs typeface="Arial" pitchFamily="34" charset="0"/>
              </a:rPr>
              <a:t>Batch payment processing</a:t>
            </a:r>
            <a:endParaRPr lang="ko-KR" altLang="en-US" sz="1200" i="1" dirty="0" smtClean="0">
              <a:solidFill>
                <a:schemeClr val="tx1"/>
              </a:solidFill>
              <a:latin typeface="+mn-lt"/>
              <a:cs typeface="Arial" pitchFamily="34" charset="0"/>
            </a:endParaRPr>
          </a:p>
        </p:txBody>
      </p:sp>
      <p:sp>
        <p:nvSpPr>
          <p:cNvPr id="105" name="TextBox 104"/>
          <p:cNvSpPr txBox="1"/>
          <p:nvPr/>
        </p:nvSpPr>
        <p:spPr>
          <a:xfrm>
            <a:off x="6881566" y="3606891"/>
            <a:ext cx="1134927" cy="184666"/>
          </a:xfrm>
          <a:prstGeom prst="rect">
            <a:avLst/>
          </a:prstGeom>
          <a:noFill/>
        </p:spPr>
        <p:txBody>
          <a:bodyPr wrap="none" lIns="0" tIns="0" rIns="0" bIns="0" rtlCol="0">
            <a:spAutoFit/>
          </a:bodyPr>
          <a:lstStyle/>
          <a:p>
            <a:pPr algn="ctr"/>
            <a:r>
              <a:rPr lang="en-US" altLang="ko-KR" sz="1200" i="1" dirty="0" smtClean="0">
                <a:solidFill>
                  <a:schemeClr val="tx1"/>
                </a:solidFill>
                <a:latin typeface="+mn-lt"/>
                <a:cs typeface="Arial" pitchFamily="34" charset="0"/>
              </a:rPr>
              <a:t>Payment status</a:t>
            </a:r>
            <a:endParaRPr lang="ko-KR" altLang="en-US" sz="1200" i="1" dirty="0" smtClean="0">
              <a:solidFill>
                <a:schemeClr val="tx1"/>
              </a:solidFill>
              <a:latin typeface="+mn-lt"/>
              <a:cs typeface="Arial" pitchFamily="34" charset="0"/>
            </a:endParaRPr>
          </a:p>
        </p:txBody>
      </p:sp>
      <p:grpSp>
        <p:nvGrpSpPr>
          <p:cNvPr id="29" name="Group 28"/>
          <p:cNvGrpSpPr/>
          <p:nvPr/>
        </p:nvGrpSpPr>
        <p:grpSpPr>
          <a:xfrm>
            <a:off x="910936" y="3356400"/>
            <a:ext cx="1868822" cy="395047"/>
            <a:chOff x="917857" y="3356400"/>
            <a:chExt cx="1868822" cy="395047"/>
          </a:xfrm>
        </p:grpSpPr>
        <p:sp>
          <p:nvSpPr>
            <p:cNvPr id="65" name="Rectangle 64"/>
            <p:cNvSpPr/>
            <p:nvPr/>
          </p:nvSpPr>
          <p:spPr>
            <a:xfrm>
              <a:off x="1170895" y="3356400"/>
              <a:ext cx="288000" cy="395047"/>
            </a:xfrm>
            <a:prstGeom prst="rect">
              <a:avLst/>
            </a:prstGeom>
            <a:solidFill>
              <a:schemeClr val="bg1"/>
            </a:solidFill>
            <a:ln w="3175">
              <a:solidFill>
                <a:schemeClr val="accent2"/>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800" b="0" dirty="0" smtClean="0">
                  <a:solidFill>
                    <a:schemeClr val="accent2"/>
                  </a:solidFill>
                </a:rPr>
                <a:t>…</a:t>
              </a:r>
              <a:endParaRPr lang="en-US" sz="800" b="0" dirty="0">
                <a:solidFill>
                  <a:schemeClr val="accent2"/>
                </a:solidFill>
              </a:endParaRPr>
            </a:p>
          </p:txBody>
        </p:sp>
        <p:sp>
          <p:nvSpPr>
            <p:cNvPr id="70" name="Rectangle 69"/>
            <p:cNvSpPr/>
            <p:nvPr/>
          </p:nvSpPr>
          <p:spPr>
            <a:xfrm>
              <a:off x="2245641" y="3356400"/>
              <a:ext cx="288000" cy="395047"/>
            </a:xfrm>
            <a:prstGeom prst="rect">
              <a:avLst/>
            </a:prstGeom>
            <a:solidFill>
              <a:schemeClr val="bg1"/>
            </a:solidFill>
            <a:ln w="3175">
              <a:solidFill>
                <a:schemeClr val="accent2"/>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800" b="0" dirty="0" smtClean="0">
                  <a:solidFill>
                    <a:schemeClr val="accent2"/>
                  </a:solidFill>
                </a:rPr>
                <a:t>…</a:t>
              </a:r>
              <a:endParaRPr lang="en-US" sz="800" b="0" dirty="0">
                <a:solidFill>
                  <a:schemeClr val="accent2"/>
                </a:solidFill>
              </a:endParaRPr>
            </a:p>
          </p:txBody>
        </p:sp>
        <p:sp>
          <p:nvSpPr>
            <p:cNvPr id="80" name="Oval 79"/>
            <p:cNvSpPr/>
            <p:nvPr/>
          </p:nvSpPr>
          <p:spPr>
            <a:xfrm>
              <a:off x="917857" y="3459693"/>
              <a:ext cx="183665" cy="188461"/>
            </a:xfrm>
            <a:prstGeom prst="ellipse">
              <a:avLst/>
            </a:prstGeom>
            <a:solidFill>
              <a:schemeClr val="bg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82" name="Oval 81"/>
            <p:cNvSpPr/>
            <p:nvPr/>
          </p:nvSpPr>
          <p:spPr>
            <a:xfrm>
              <a:off x="2603014" y="3459693"/>
              <a:ext cx="183665" cy="188461"/>
            </a:xfrm>
            <a:prstGeom prst="ellipse">
              <a:avLst/>
            </a:prstGeom>
            <a:solidFill>
              <a:schemeClr val="bg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17" name="Rectangle 116"/>
            <p:cNvSpPr/>
            <p:nvPr/>
          </p:nvSpPr>
          <p:spPr>
            <a:xfrm>
              <a:off x="1528268" y="3356400"/>
              <a:ext cx="648000" cy="395047"/>
            </a:xfrm>
            <a:prstGeom prst="rect">
              <a:avLst/>
            </a:prstGeom>
            <a:solidFill>
              <a:schemeClr val="tx2">
                <a:lumMod val="25000"/>
                <a:lumOff val="75000"/>
              </a:schemeClr>
            </a:solidFill>
            <a:ln w="3175">
              <a:solidFill>
                <a:schemeClr val="accent2"/>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700" b="0" i="1" dirty="0" smtClean="0">
                  <a:solidFill>
                    <a:schemeClr val="accent2"/>
                  </a:solidFill>
                </a:rPr>
                <a:t>&lt;&lt;system&gt;&gt;</a:t>
              </a:r>
            </a:p>
            <a:p>
              <a:pPr algn="ctr"/>
              <a:r>
                <a:rPr lang="en-US" sz="700" b="0" dirty="0" smtClean="0">
                  <a:solidFill>
                    <a:schemeClr val="accent2"/>
                  </a:solidFill>
                </a:rPr>
                <a:t>Record payment due</a:t>
              </a:r>
              <a:endParaRPr lang="en-US" sz="700" b="0" dirty="0">
                <a:solidFill>
                  <a:schemeClr val="accent2"/>
                </a:solidFill>
              </a:endParaRPr>
            </a:p>
          </p:txBody>
        </p:sp>
      </p:grpSp>
      <p:cxnSp>
        <p:nvCxnSpPr>
          <p:cNvPr id="118" name="Straight Connector 117"/>
          <p:cNvCxnSpPr>
            <a:stCxn id="117" idx="3"/>
            <a:endCxn id="70" idx="1"/>
          </p:cNvCxnSpPr>
          <p:nvPr/>
        </p:nvCxnSpPr>
        <p:spPr>
          <a:xfrm>
            <a:off x="2169347" y="3553924"/>
            <a:ext cx="69373" cy="0"/>
          </a:xfrm>
          <a:prstGeom prst="line">
            <a:avLst/>
          </a:prstGeom>
        </p:spPr>
        <p:style>
          <a:lnRef idx="2">
            <a:schemeClr val="accent1"/>
          </a:lnRef>
          <a:fillRef idx="0">
            <a:schemeClr val="accent1"/>
          </a:fillRef>
          <a:effectRef idx="1">
            <a:schemeClr val="accent1"/>
          </a:effectRef>
          <a:fontRef idx="minor">
            <a:schemeClr val="tx1"/>
          </a:fontRef>
        </p:style>
      </p:cxnSp>
      <p:sp>
        <p:nvSpPr>
          <p:cNvPr id="125" name="Rectangle 124"/>
          <p:cNvSpPr/>
          <p:nvPr/>
        </p:nvSpPr>
        <p:spPr>
          <a:xfrm>
            <a:off x="1520820" y="4023547"/>
            <a:ext cx="649054" cy="396000"/>
          </a:xfrm>
          <a:prstGeom prst="rect">
            <a:avLst/>
          </a:prstGeom>
          <a:solidFill>
            <a:schemeClr val="bg1"/>
          </a:solidFill>
          <a:ln w="3175">
            <a:solidFill>
              <a:schemeClr val="accent2"/>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800" b="0" dirty="0" smtClean="0">
                <a:solidFill>
                  <a:schemeClr val="accent2"/>
                </a:solidFill>
              </a:rPr>
              <a:t>Payment</a:t>
            </a:r>
            <a:br>
              <a:rPr lang="en-US" sz="800" b="0" dirty="0" smtClean="0">
                <a:solidFill>
                  <a:schemeClr val="accent2"/>
                </a:solidFill>
              </a:rPr>
            </a:br>
            <a:r>
              <a:rPr lang="en-US" sz="800" b="0" dirty="0" smtClean="0">
                <a:solidFill>
                  <a:schemeClr val="accent2"/>
                </a:solidFill>
              </a:rPr>
              <a:t>Due</a:t>
            </a:r>
            <a:endParaRPr lang="en-US" sz="800" b="0" dirty="0">
              <a:solidFill>
                <a:schemeClr val="accent2"/>
              </a:solidFill>
            </a:endParaRPr>
          </a:p>
        </p:txBody>
      </p:sp>
      <p:cxnSp>
        <p:nvCxnSpPr>
          <p:cNvPr id="102" name="Elbow Connector 101"/>
          <p:cNvCxnSpPr>
            <a:stCxn id="138" idx="0"/>
            <a:endCxn id="113" idx="2"/>
          </p:cNvCxnSpPr>
          <p:nvPr/>
        </p:nvCxnSpPr>
        <p:spPr>
          <a:xfrm rot="5400000" flipH="1" flipV="1">
            <a:off x="5911415" y="1503215"/>
            <a:ext cx="244900" cy="3461470"/>
          </a:xfrm>
          <a:prstGeom prst="bentConnector3">
            <a:avLst>
              <a:gd name="adj1" fmla="val 50000"/>
            </a:avLst>
          </a:prstGeom>
          <a:ln w="9525">
            <a:solidFill>
              <a:schemeClr val="tx1"/>
            </a:solidFill>
            <a:prstDash val="dash"/>
            <a:tailEnd type="triangle"/>
          </a:ln>
          <a:effectLst>
            <a:outerShdw blurRad="50800" dist="38100" dir="2700000" algn="tl"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cxnSp>
        <p:nvCxnSpPr>
          <p:cNvPr id="151" name="Elbow Connector 150"/>
          <p:cNvCxnSpPr>
            <a:stCxn id="138" idx="2"/>
            <a:endCxn id="150" idx="0"/>
          </p:cNvCxnSpPr>
          <p:nvPr/>
        </p:nvCxnSpPr>
        <p:spPr>
          <a:xfrm rot="16200000" flipH="1">
            <a:off x="4296724" y="3757852"/>
            <a:ext cx="1040441" cy="1027629"/>
          </a:xfrm>
          <a:prstGeom prst="bentConnector3">
            <a:avLst>
              <a:gd name="adj1" fmla="val 50000"/>
            </a:avLst>
          </a:prstGeom>
          <a:ln w="9525">
            <a:solidFill>
              <a:schemeClr val="tx1"/>
            </a:solidFill>
            <a:prstDash val="dash"/>
            <a:tailEnd type="triangle"/>
          </a:ln>
          <a:effectLst>
            <a:outerShdw blurRad="50800" dist="38100" dir="2700000" algn="tl"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cxnSp>
        <p:nvCxnSpPr>
          <p:cNvPr id="120" name="Elbow Connector 119"/>
          <p:cNvCxnSpPr>
            <a:stCxn id="138" idx="2"/>
            <a:endCxn id="98" idx="0"/>
          </p:cNvCxnSpPr>
          <p:nvPr/>
        </p:nvCxnSpPr>
        <p:spPr>
          <a:xfrm>
            <a:off x="4303130" y="3751447"/>
            <a:ext cx="0" cy="1040441"/>
          </a:xfrm>
          <a:prstGeom prst="straightConnector1">
            <a:avLst/>
          </a:prstGeom>
          <a:ln w="9525">
            <a:solidFill>
              <a:schemeClr val="tx1"/>
            </a:solidFill>
            <a:prstDash val="dash"/>
            <a:tailEnd type="triangle"/>
          </a:ln>
          <a:effectLst>
            <a:outerShdw blurRad="50800" dist="38100" dir="2700000" algn="tl"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cxnSp>
        <p:nvCxnSpPr>
          <p:cNvPr id="176" name="Elbow Connector 175"/>
          <p:cNvCxnSpPr>
            <a:stCxn id="136" idx="2"/>
            <a:endCxn id="125" idx="3"/>
          </p:cNvCxnSpPr>
          <p:nvPr/>
        </p:nvCxnSpPr>
        <p:spPr>
          <a:xfrm rot="5400000">
            <a:off x="2631638" y="3289684"/>
            <a:ext cx="470100" cy="1393627"/>
          </a:xfrm>
          <a:prstGeom prst="bentConnector2">
            <a:avLst/>
          </a:prstGeom>
          <a:ln w="9525">
            <a:solidFill>
              <a:schemeClr val="tx1"/>
            </a:solidFill>
            <a:prstDash val="dash"/>
            <a:tailEnd type="triangle"/>
          </a:ln>
          <a:effectLst>
            <a:outerShdw blurRad="50800" dist="38100" dir="2700000" algn="tl"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grpSp>
        <p:nvGrpSpPr>
          <p:cNvPr id="31" name="Group 30"/>
          <p:cNvGrpSpPr/>
          <p:nvPr/>
        </p:nvGrpSpPr>
        <p:grpSpPr>
          <a:xfrm>
            <a:off x="2964207" y="3356400"/>
            <a:ext cx="3057477" cy="395047"/>
            <a:chOff x="8370936" y="3356400"/>
            <a:chExt cx="3057477" cy="395047"/>
          </a:xfrm>
        </p:grpSpPr>
        <p:cxnSp>
          <p:nvCxnSpPr>
            <p:cNvPr id="129" name="Straight Connector 128"/>
            <p:cNvCxnSpPr>
              <a:stCxn id="136" idx="3"/>
              <a:endCxn id="138" idx="1"/>
            </p:cNvCxnSpPr>
            <p:nvPr/>
          </p:nvCxnSpPr>
          <p:spPr>
            <a:xfrm>
              <a:off x="9294230" y="3553924"/>
              <a:ext cx="91629"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30" name="Straight Connector 129"/>
            <p:cNvCxnSpPr>
              <a:stCxn id="138" idx="3"/>
              <a:endCxn id="139" idx="1"/>
            </p:cNvCxnSpPr>
            <p:nvPr/>
          </p:nvCxnSpPr>
          <p:spPr>
            <a:xfrm>
              <a:off x="10033859" y="3553924"/>
              <a:ext cx="91629"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32" name="Straight Connector 131"/>
            <p:cNvCxnSpPr>
              <a:stCxn id="140" idx="6"/>
              <a:endCxn id="136" idx="1"/>
            </p:cNvCxnSpPr>
            <p:nvPr/>
          </p:nvCxnSpPr>
          <p:spPr>
            <a:xfrm>
              <a:off x="8554601" y="3553924"/>
              <a:ext cx="91629"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33" name="Straight Connector 132"/>
            <p:cNvCxnSpPr>
              <a:stCxn id="141" idx="2"/>
              <a:endCxn id="142" idx="3"/>
            </p:cNvCxnSpPr>
            <p:nvPr/>
          </p:nvCxnSpPr>
          <p:spPr>
            <a:xfrm flipH="1">
              <a:off x="11153117" y="3553924"/>
              <a:ext cx="91631" cy="0"/>
            </a:xfrm>
            <a:prstGeom prst="line">
              <a:avLst/>
            </a:prstGeom>
          </p:spPr>
          <p:style>
            <a:lnRef idx="2">
              <a:schemeClr val="accent1"/>
            </a:lnRef>
            <a:fillRef idx="0">
              <a:schemeClr val="accent1"/>
            </a:fillRef>
            <a:effectRef idx="1">
              <a:schemeClr val="accent1"/>
            </a:effectRef>
            <a:fontRef idx="minor">
              <a:schemeClr val="tx1"/>
            </a:fontRef>
          </p:style>
        </p:cxnSp>
        <p:grpSp>
          <p:nvGrpSpPr>
            <p:cNvPr id="135" name="Group 134"/>
            <p:cNvGrpSpPr/>
            <p:nvPr/>
          </p:nvGrpSpPr>
          <p:grpSpPr>
            <a:xfrm>
              <a:off x="8370936" y="3356400"/>
              <a:ext cx="3057477" cy="395047"/>
              <a:chOff x="917857" y="3356400"/>
              <a:chExt cx="3057477" cy="395047"/>
            </a:xfrm>
          </p:grpSpPr>
          <p:sp>
            <p:nvSpPr>
              <p:cNvPr id="136" name="Rectangle 135"/>
              <p:cNvSpPr/>
              <p:nvPr/>
            </p:nvSpPr>
            <p:spPr>
              <a:xfrm>
                <a:off x="1193151" y="3356400"/>
                <a:ext cx="648000" cy="395047"/>
              </a:xfrm>
              <a:prstGeom prst="rect">
                <a:avLst/>
              </a:prstGeom>
              <a:solidFill>
                <a:schemeClr val="tx2">
                  <a:lumMod val="25000"/>
                  <a:lumOff val="75000"/>
                </a:schemeClr>
              </a:solidFill>
              <a:ln w="3175">
                <a:solidFill>
                  <a:schemeClr val="accent2"/>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altLang="ko-KR" sz="700" b="0" i="1" dirty="0">
                    <a:solidFill>
                      <a:schemeClr val="accent2"/>
                    </a:solidFill>
                  </a:rPr>
                  <a:t>&lt;&lt;system&gt;&gt;</a:t>
                </a:r>
              </a:p>
              <a:p>
                <a:pPr algn="ctr"/>
                <a:r>
                  <a:rPr lang="en-US" altLang="ko-KR" sz="700" b="0" dirty="0" smtClean="0">
                    <a:solidFill>
                      <a:schemeClr val="accent2"/>
                    </a:solidFill>
                  </a:rPr>
                  <a:t>Retrieve payment due</a:t>
                </a:r>
                <a:endParaRPr lang="en-US" altLang="ko-KR" sz="700" b="0" dirty="0">
                  <a:solidFill>
                    <a:schemeClr val="accent2"/>
                  </a:solidFill>
                </a:endParaRPr>
              </a:p>
            </p:txBody>
          </p:sp>
          <p:sp>
            <p:nvSpPr>
              <p:cNvPr id="138" name="Rectangle 137"/>
              <p:cNvSpPr/>
              <p:nvPr/>
            </p:nvSpPr>
            <p:spPr>
              <a:xfrm>
                <a:off x="1932780" y="3356400"/>
                <a:ext cx="648000" cy="395047"/>
              </a:xfrm>
              <a:prstGeom prst="rect">
                <a:avLst/>
              </a:prstGeom>
              <a:solidFill>
                <a:schemeClr val="tx2">
                  <a:lumMod val="25000"/>
                  <a:lumOff val="75000"/>
                </a:schemeClr>
              </a:solidFill>
              <a:ln w="3175">
                <a:solidFill>
                  <a:schemeClr val="accent2"/>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800" b="0" i="1" dirty="0" smtClean="0">
                    <a:solidFill>
                      <a:schemeClr val="accent2"/>
                    </a:solidFill>
                  </a:rPr>
                  <a:t>&lt;&lt;system&gt;&gt;</a:t>
                </a:r>
              </a:p>
              <a:p>
                <a:pPr algn="ctr"/>
                <a:r>
                  <a:rPr lang="en-US" sz="800" b="0" dirty="0" smtClean="0">
                    <a:solidFill>
                      <a:schemeClr val="accent2"/>
                    </a:solidFill>
                  </a:rPr>
                  <a:t>Payment</a:t>
                </a:r>
                <a:endParaRPr lang="en-US" sz="800" b="0" dirty="0">
                  <a:solidFill>
                    <a:schemeClr val="accent2"/>
                  </a:solidFill>
                </a:endParaRPr>
              </a:p>
            </p:txBody>
          </p:sp>
          <p:sp>
            <p:nvSpPr>
              <p:cNvPr id="139" name="Rectangle 138"/>
              <p:cNvSpPr/>
              <p:nvPr/>
            </p:nvSpPr>
            <p:spPr>
              <a:xfrm>
                <a:off x="2672409" y="3356400"/>
                <a:ext cx="288000" cy="395047"/>
              </a:xfrm>
              <a:prstGeom prst="rect">
                <a:avLst/>
              </a:prstGeom>
              <a:solidFill>
                <a:schemeClr val="bg1"/>
              </a:solidFill>
              <a:ln w="3175">
                <a:solidFill>
                  <a:schemeClr val="accent2"/>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800" b="0" dirty="0" smtClean="0">
                    <a:solidFill>
                      <a:schemeClr val="accent2"/>
                    </a:solidFill>
                  </a:rPr>
                  <a:t>…</a:t>
                </a:r>
                <a:endParaRPr lang="en-US" sz="800" b="0" dirty="0">
                  <a:solidFill>
                    <a:schemeClr val="accent2"/>
                  </a:solidFill>
                </a:endParaRPr>
              </a:p>
            </p:txBody>
          </p:sp>
          <p:sp>
            <p:nvSpPr>
              <p:cNvPr id="140" name="Oval 139"/>
              <p:cNvSpPr/>
              <p:nvPr/>
            </p:nvSpPr>
            <p:spPr>
              <a:xfrm>
                <a:off x="917857" y="3459693"/>
                <a:ext cx="183665" cy="188461"/>
              </a:xfrm>
              <a:prstGeom prst="ellipse">
                <a:avLst/>
              </a:prstGeom>
              <a:solidFill>
                <a:schemeClr val="bg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41" name="Oval 140"/>
              <p:cNvSpPr/>
              <p:nvPr/>
            </p:nvSpPr>
            <p:spPr>
              <a:xfrm>
                <a:off x="3791669" y="3459693"/>
                <a:ext cx="183665" cy="188461"/>
              </a:xfrm>
              <a:prstGeom prst="ellipse">
                <a:avLst/>
              </a:prstGeom>
              <a:solidFill>
                <a:schemeClr val="bg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42" name="Rectangle 141"/>
              <p:cNvSpPr/>
              <p:nvPr/>
            </p:nvSpPr>
            <p:spPr>
              <a:xfrm>
                <a:off x="3052038" y="3356400"/>
                <a:ext cx="648000" cy="395047"/>
              </a:xfrm>
              <a:prstGeom prst="rect">
                <a:avLst/>
              </a:prstGeom>
              <a:solidFill>
                <a:schemeClr val="tx2">
                  <a:lumMod val="25000"/>
                  <a:lumOff val="75000"/>
                </a:schemeClr>
              </a:solidFill>
              <a:ln w="3175">
                <a:solidFill>
                  <a:schemeClr val="accent2"/>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altLang="ko-KR" sz="800" b="0" i="1" dirty="0">
                    <a:solidFill>
                      <a:schemeClr val="accent2"/>
                    </a:solidFill>
                  </a:rPr>
                  <a:t>&lt;&lt;system&gt;&gt;</a:t>
                </a:r>
              </a:p>
              <a:p>
                <a:pPr algn="ctr"/>
                <a:r>
                  <a:rPr lang="en-US" altLang="ko-KR" sz="800" b="0" dirty="0" smtClean="0">
                    <a:solidFill>
                      <a:schemeClr val="accent2"/>
                    </a:solidFill>
                  </a:rPr>
                  <a:t>Record</a:t>
                </a:r>
                <a:br>
                  <a:rPr lang="en-US" altLang="ko-KR" sz="800" b="0" dirty="0" smtClean="0">
                    <a:solidFill>
                      <a:schemeClr val="accent2"/>
                    </a:solidFill>
                  </a:rPr>
                </a:br>
                <a:r>
                  <a:rPr lang="en-US" altLang="ko-KR" sz="800" b="0" dirty="0" smtClean="0">
                    <a:solidFill>
                      <a:schemeClr val="accent2"/>
                    </a:solidFill>
                  </a:rPr>
                  <a:t>status</a:t>
                </a:r>
                <a:endParaRPr lang="en-US" altLang="ko-KR" sz="800" b="0" dirty="0">
                  <a:solidFill>
                    <a:schemeClr val="accent2"/>
                  </a:solidFill>
                </a:endParaRPr>
              </a:p>
            </p:txBody>
          </p:sp>
        </p:grpSp>
        <p:cxnSp>
          <p:nvCxnSpPr>
            <p:cNvPr id="145" name="Straight Connector 144"/>
            <p:cNvCxnSpPr>
              <a:stCxn id="142" idx="1"/>
              <a:endCxn id="139" idx="3"/>
            </p:cNvCxnSpPr>
            <p:nvPr/>
          </p:nvCxnSpPr>
          <p:spPr>
            <a:xfrm flipH="1">
              <a:off x="10413488" y="3553924"/>
              <a:ext cx="91629" cy="0"/>
            </a:xfrm>
            <a:prstGeom prst="line">
              <a:avLst/>
            </a:prstGeom>
          </p:spPr>
          <p:style>
            <a:lnRef idx="2">
              <a:schemeClr val="accent1"/>
            </a:lnRef>
            <a:fillRef idx="0">
              <a:schemeClr val="accent1"/>
            </a:fillRef>
            <a:effectRef idx="1">
              <a:schemeClr val="accent1"/>
            </a:effectRef>
            <a:fontRef idx="minor">
              <a:schemeClr val="tx1"/>
            </a:fontRef>
          </p:style>
        </p:cxnSp>
      </p:grpSp>
      <p:sp>
        <p:nvSpPr>
          <p:cNvPr id="186" name="TextBox 185"/>
          <p:cNvSpPr txBox="1"/>
          <p:nvPr/>
        </p:nvSpPr>
        <p:spPr>
          <a:xfrm>
            <a:off x="2989364" y="2947923"/>
            <a:ext cx="710131" cy="246221"/>
          </a:xfrm>
          <a:prstGeom prst="rect">
            <a:avLst/>
          </a:prstGeom>
          <a:noFill/>
        </p:spPr>
        <p:txBody>
          <a:bodyPr wrap="none" lIns="0" tIns="0" rIns="0" bIns="0" rtlCol="0" anchor="b">
            <a:spAutoFit/>
          </a:bodyPr>
          <a:lstStyle/>
          <a:p>
            <a:r>
              <a:rPr lang="en-US" altLang="ko-KR" sz="800" dirty="0" smtClean="0">
                <a:solidFill>
                  <a:schemeClr val="accent2">
                    <a:lumMod val="50000"/>
                  </a:schemeClr>
                </a:solidFill>
                <a:latin typeface="+mn-lt"/>
                <a:cs typeface="Arial" pitchFamily="34" charset="0"/>
              </a:rPr>
              <a:t>Batch process</a:t>
            </a:r>
            <a:r>
              <a:rPr lang="en-US" altLang="ko-KR" sz="800" dirty="0">
                <a:solidFill>
                  <a:schemeClr val="accent2">
                    <a:lumMod val="50000"/>
                  </a:schemeClr>
                </a:solidFill>
                <a:latin typeface="+mn-lt"/>
                <a:cs typeface="Arial" pitchFamily="34" charset="0"/>
              </a:rPr>
              <a:t/>
            </a:r>
            <a:br>
              <a:rPr lang="en-US" altLang="ko-KR" sz="800" dirty="0">
                <a:solidFill>
                  <a:schemeClr val="accent2">
                    <a:lumMod val="50000"/>
                  </a:schemeClr>
                </a:solidFill>
                <a:latin typeface="+mn-lt"/>
                <a:cs typeface="Arial" pitchFamily="34" charset="0"/>
              </a:rPr>
            </a:br>
            <a:r>
              <a:rPr lang="en-US" altLang="ko-KR" sz="800" dirty="0">
                <a:solidFill>
                  <a:schemeClr val="accent2">
                    <a:lumMod val="50000"/>
                  </a:schemeClr>
                </a:solidFill>
                <a:latin typeface="+mn-lt"/>
                <a:cs typeface="Arial" pitchFamily="34" charset="0"/>
              </a:rPr>
              <a:t>(over night)</a:t>
            </a:r>
            <a:endParaRPr lang="ko-KR" altLang="en-US" sz="800" dirty="0">
              <a:solidFill>
                <a:schemeClr val="accent2">
                  <a:lumMod val="50000"/>
                </a:schemeClr>
              </a:solidFill>
              <a:latin typeface="+mn-lt"/>
              <a:cs typeface="Arial" pitchFamily="34" charset="0"/>
            </a:endParaRPr>
          </a:p>
        </p:txBody>
      </p:sp>
      <p:cxnSp>
        <p:nvCxnSpPr>
          <p:cNvPr id="188" name="Straight Connector 187"/>
          <p:cNvCxnSpPr>
            <a:stCxn id="117" idx="2"/>
            <a:endCxn id="125" idx="0"/>
          </p:cNvCxnSpPr>
          <p:nvPr/>
        </p:nvCxnSpPr>
        <p:spPr>
          <a:xfrm>
            <a:off x="1845347" y="3751447"/>
            <a:ext cx="0" cy="272100"/>
          </a:xfrm>
          <a:prstGeom prst="line">
            <a:avLst/>
          </a:prstGeom>
          <a:ln w="9525">
            <a:solidFill>
              <a:schemeClr val="tx1"/>
            </a:solidFill>
            <a:prstDash val="dash"/>
            <a:tailEnd type="triangle"/>
          </a:ln>
          <a:effectLst>
            <a:outerShdw blurRad="50800" dist="38100" dir="2700000" algn="tl"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sp>
        <p:nvSpPr>
          <p:cNvPr id="192" name="Rectangle 191"/>
          <p:cNvSpPr/>
          <p:nvPr/>
        </p:nvSpPr>
        <p:spPr>
          <a:xfrm>
            <a:off x="774938" y="1265248"/>
            <a:ext cx="3939097" cy="1169551"/>
          </a:xfrm>
          <a:prstGeom prst="rect">
            <a:avLst/>
          </a:prstGeom>
          <a:solidFill>
            <a:schemeClr val="bg1"/>
          </a:solid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t" anchorCtr="0">
            <a:spAutoFit/>
          </a:bodyPr>
          <a:lstStyle/>
          <a:p>
            <a:pPr marL="185738" indent="-185738">
              <a:buFont typeface="+mj-lt"/>
              <a:buAutoNum type="arabicPeriod"/>
            </a:pPr>
            <a:r>
              <a:rPr lang="en-US" altLang="ko-KR" sz="1000" dirty="0">
                <a:solidFill>
                  <a:schemeClr val="bg2">
                    <a:lumMod val="50000"/>
                  </a:schemeClr>
                </a:solidFill>
              </a:rPr>
              <a:t>For batch payment, </a:t>
            </a:r>
            <a:r>
              <a:rPr lang="en-US" altLang="ko-KR" sz="1000" dirty="0" smtClean="0">
                <a:solidFill>
                  <a:schemeClr val="bg2">
                    <a:lumMod val="50000"/>
                  </a:schemeClr>
                </a:solidFill>
              </a:rPr>
              <a:t>FINEOS </a:t>
            </a:r>
            <a:r>
              <a:rPr lang="en-US" altLang="ko-KR" sz="1000" b="0" dirty="0">
                <a:solidFill>
                  <a:schemeClr val="bg2">
                    <a:lumMod val="50000"/>
                  </a:schemeClr>
                </a:solidFill>
              </a:rPr>
              <a:t>should be able to integrate directly to </a:t>
            </a:r>
            <a:r>
              <a:rPr lang="en-US" altLang="ko-KR" sz="1000" dirty="0">
                <a:solidFill>
                  <a:schemeClr val="bg2">
                    <a:lumMod val="50000"/>
                  </a:schemeClr>
                </a:solidFill>
              </a:rPr>
              <a:t>Payment Gateway </a:t>
            </a:r>
            <a:r>
              <a:rPr lang="en-US" altLang="ko-KR" sz="1000" b="0" dirty="0">
                <a:solidFill>
                  <a:schemeClr val="bg2">
                    <a:lumMod val="50000"/>
                  </a:schemeClr>
                </a:solidFill>
              </a:rPr>
              <a:t>via </a:t>
            </a:r>
            <a:r>
              <a:rPr lang="en-US" altLang="ko-KR" sz="1000" dirty="0">
                <a:solidFill>
                  <a:schemeClr val="bg2">
                    <a:lumMod val="50000"/>
                  </a:schemeClr>
                </a:solidFill>
              </a:rPr>
              <a:t>EIP </a:t>
            </a:r>
            <a:r>
              <a:rPr lang="en-US" altLang="ko-KR" sz="1000" b="0" dirty="0">
                <a:solidFill>
                  <a:schemeClr val="bg2">
                    <a:lumMod val="50000"/>
                  </a:schemeClr>
                </a:solidFill>
              </a:rPr>
              <a:t>with agreed payment schedules with the care providers and hospitals to eliminate any inefficiencies caused through micro-payments.</a:t>
            </a:r>
          </a:p>
          <a:p>
            <a:pPr marL="185738" indent="-185738">
              <a:buFont typeface="+mj-lt"/>
              <a:buAutoNum type="arabicPeriod"/>
            </a:pPr>
            <a:r>
              <a:rPr lang="en-US" altLang="ko-KR" sz="1000" b="0" dirty="0">
                <a:solidFill>
                  <a:schemeClr val="bg2">
                    <a:lumMod val="50000"/>
                  </a:schemeClr>
                </a:solidFill>
              </a:rPr>
              <a:t>At the same time, </a:t>
            </a:r>
            <a:r>
              <a:rPr lang="en-US" altLang="ko-KR" sz="1000" dirty="0" smtClean="0">
                <a:solidFill>
                  <a:schemeClr val="bg2">
                    <a:lumMod val="50000"/>
                  </a:schemeClr>
                </a:solidFill>
              </a:rPr>
              <a:t>FINEOS </a:t>
            </a:r>
            <a:r>
              <a:rPr lang="en-US" altLang="ko-KR" sz="1000" b="0" dirty="0">
                <a:solidFill>
                  <a:schemeClr val="bg2">
                    <a:lumMod val="50000"/>
                  </a:schemeClr>
                </a:solidFill>
              </a:rPr>
              <a:t>should record payment information into </a:t>
            </a:r>
            <a:r>
              <a:rPr lang="en-US" altLang="ko-KR" sz="1000" dirty="0">
                <a:solidFill>
                  <a:schemeClr val="bg2">
                    <a:lumMod val="50000"/>
                  </a:schemeClr>
                </a:solidFill>
              </a:rPr>
              <a:t>Policy Administration Systems </a:t>
            </a:r>
            <a:r>
              <a:rPr lang="en-US" altLang="ko-KR" sz="1000" b="0" dirty="0">
                <a:solidFill>
                  <a:schemeClr val="bg2">
                    <a:lumMod val="50000"/>
                  </a:schemeClr>
                </a:solidFill>
              </a:rPr>
              <a:t>for record keeping of accounting information.</a:t>
            </a:r>
          </a:p>
        </p:txBody>
      </p:sp>
      <p:sp>
        <p:nvSpPr>
          <p:cNvPr id="195" name="Isosceles Triangle 194"/>
          <p:cNvSpPr/>
          <p:nvPr/>
        </p:nvSpPr>
        <p:spPr>
          <a:xfrm flipV="1">
            <a:off x="2989364" y="3234022"/>
            <a:ext cx="133350" cy="80050"/>
          </a:xfrm>
          <a:prstGeom prst="triangle">
            <a:avLst/>
          </a:prstGeom>
          <a:solidFill>
            <a:srgbClr val="C0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ko-KR" altLang="en-US"/>
          </a:p>
        </p:txBody>
      </p:sp>
      <p:sp>
        <p:nvSpPr>
          <p:cNvPr id="147" name="Rectangle 146"/>
          <p:cNvSpPr/>
          <p:nvPr/>
        </p:nvSpPr>
        <p:spPr>
          <a:xfrm>
            <a:off x="7347388" y="1265248"/>
            <a:ext cx="879590" cy="360679"/>
          </a:xfrm>
          <a:prstGeom prst="rect">
            <a:avLst/>
          </a:prstGeom>
          <a:solidFill>
            <a:schemeClr val="bg1"/>
          </a:solidFill>
          <a:ln w="3175">
            <a:solidFill>
              <a:schemeClr val="accent2"/>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800" b="0" dirty="0" smtClean="0">
                <a:solidFill>
                  <a:schemeClr val="accent2"/>
                </a:solidFill>
              </a:rPr>
              <a:t>Payment Gateway Provider</a:t>
            </a:r>
            <a:endParaRPr lang="en-US" sz="800" b="0" dirty="0">
              <a:solidFill>
                <a:schemeClr val="accent2"/>
              </a:solidFill>
            </a:endParaRPr>
          </a:p>
        </p:txBody>
      </p:sp>
      <p:sp>
        <p:nvSpPr>
          <p:cNvPr id="113" name="Rounded Rectangle 112"/>
          <p:cNvSpPr/>
          <p:nvPr/>
        </p:nvSpPr>
        <p:spPr bwMode="auto">
          <a:xfrm>
            <a:off x="6400200" y="2723265"/>
            <a:ext cx="2728800" cy="388235"/>
          </a:xfrm>
          <a:prstGeom prst="roundRect">
            <a:avLst>
              <a:gd name="adj" fmla="val 887"/>
            </a:avLst>
          </a:prstGeom>
          <a:solidFill>
            <a:srgbClr val="394365"/>
          </a:solidFill>
          <a:ln w="6350" cap="flat" cmpd="sng" algn="ctr">
            <a:solidFill>
              <a:schemeClr val="bg1">
                <a:lumMod val="50000"/>
              </a:schemeClr>
            </a:solidFill>
            <a:prstDash val="solid"/>
            <a:round/>
            <a:headEnd type="none" w="med" len="med"/>
            <a:tailEnd type="none" w="med" len="med"/>
          </a:ln>
          <a:effectLst/>
        </p:spPr>
        <p:txBody>
          <a:bodyPr vert="horz" wrap="none" lIns="45720" tIns="45720" rIns="45720" bIns="45720" numCol="1" rtlCol="0" anchor="t" anchorCtr="0" compatLnSpc="1">
            <a:prstTxWarp prst="textNoShape">
              <a:avLst/>
            </a:prstTxWarp>
          </a:bodyPr>
          <a:lstStyle/>
          <a:p>
            <a:pPr defTabSz="912813" fontAlgn="auto">
              <a:spcBef>
                <a:spcPts val="0"/>
              </a:spcBef>
              <a:spcAft>
                <a:spcPts val="0"/>
              </a:spcAft>
            </a:pPr>
            <a:endParaRPr lang="en-US" sz="500" b="0" i="1" kern="0" dirty="0">
              <a:solidFill>
                <a:srgbClr val="4B91CD">
                  <a:lumMod val="20000"/>
                  <a:lumOff val="80000"/>
                </a:srgbClr>
              </a:solidFill>
              <a:latin typeface="+mn-lt"/>
              <a:ea typeface="MS PGothic" pitchFamily="34" charset="-128"/>
              <a:cs typeface="Arial" panose="020B0604020202020204" pitchFamily="34" charset="0"/>
            </a:endParaRPr>
          </a:p>
        </p:txBody>
      </p:sp>
      <p:grpSp>
        <p:nvGrpSpPr>
          <p:cNvPr id="115" name="Group 114"/>
          <p:cNvGrpSpPr/>
          <p:nvPr/>
        </p:nvGrpSpPr>
        <p:grpSpPr>
          <a:xfrm>
            <a:off x="6496085" y="2729571"/>
            <a:ext cx="755093" cy="375623"/>
            <a:chOff x="1424226" y="2179720"/>
            <a:chExt cx="755093" cy="375623"/>
          </a:xfrm>
        </p:grpSpPr>
        <p:sp>
          <p:nvSpPr>
            <p:cNvPr id="116" name="TextBox 115"/>
            <p:cNvSpPr txBox="1"/>
            <p:nvPr/>
          </p:nvSpPr>
          <p:spPr>
            <a:xfrm>
              <a:off x="1594222" y="2186011"/>
              <a:ext cx="585097" cy="369332"/>
            </a:xfrm>
            <a:prstGeom prst="rect">
              <a:avLst/>
            </a:prstGeom>
            <a:noFill/>
          </p:spPr>
          <p:txBody>
            <a:bodyPr wrap="none" lIns="0" tIns="0" rIns="0" bIns="0" rtlCol="0">
              <a:spAutoFit/>
            </a:bodyPr>
            <a:lstStyle/>
            <a:p>
              <a:r>
                <a:rPr lang="en-US" sz="800" b="1" dirty="0" smtClean="0">
                  <a:solidFill>
                    <a:schemeClr val="bg1"/>
                  </a:solidFill>
                  <a:latin typeface="+mn-lt"/>
                  <a:cs typeface="Arial" pitchFamily="34" charset="0"/>
                </a:rPr>
                <a:t>EIP </a:t>
              </a:r>
            </a:p>
            <a:p>
              <a:r>
                <a:rPr lang="en-US" sz="800" b="0" i="1" dirty="0" smtClean="0">
                  <a:solidFill>
                    <a:schemeClr val="bg1"/>
                  </a:solidFill>
                  <a:latin typeface="+mn-lt"/>
                  <a:cs typeface="Arial" pitchFamily="34" charset="0"/>
                </a:rPr>
                <a:t>Software AG</a:t>
              </a:r>
              <a:br>
                <a:rPr lang="en-US" sz="800" b="0" i="1" dirty="0" smtClean="0">
                  <a:solidFill>
                    <a:schemeClr val="bg1"/>
                  </a:solidFill>
                  <a:latin typeface="+mn-lt"/>
                  <a:cs typeface="Arial" pitchFamily="34" charset="0"/>
                </a:rPr>
              </a:br>
              <a:r>
                <a:rPr lang="en-US" sz="800" b="0" i="1" dirty="0" smtClean="0">
                  <a:solidFill>
                    <a:schemeClr val="bg1"/>
                  </a:solidFill>
                  <a:latin typeface="+mn-lt"/>
                  <a:cs typeface="Arial" pitchFamily="34" charset="0"/>
                </a:rPr>
                <a:t>webMethods</a:t>
              </a:r>
            </a:p>
          </p:txBody>
        </p:sp>
        <p:pic>
          <p:nvPicPr>
            <p:cNvPr id="126" name="Picture 125"/>
            <p:cNvPicPr>
              <a:picLocks noChangeAspect="1"/>
            </p:cNvPicPr>
            <p:nvPr/>
          </p:nvPicPr>
          <p:blipFill>
            <a:blip r:embed="rId2" cstate="screen">
              <a:clrChange>
                <a:clrFrom>
                  <a:srgbClr val="FFFFFF"/>
                </a:clrFrom>
                <a:clrTo>
                  <a:srgbClr val="FFFFFF">
                    <a:alpha val="0"/>
                  </a:srgbClr>
                </a:clrTo>
              </a:clrChange>
              <a:lum bright="70000" contrast="-70000"/>
              <a:extLst>
                <a:ext uri="{28A0092B-C50C-407E-A947-70E740481C1C}">
                  <a14:useLocalDpi xmlns:a14="http://schemas.microsoft.com/office/drawing/2010/main"/>
                </a:ext>
              </a:extLst>
            </a:blip>
            <a:stretch>
              <a:fillRect/>
            </a:stretch>
          </p:blipFill>
          <p:spPr>
            <a:xfrm>
              <a:off x="1424226" y="2179720"/>
              <a:ext cx="135477" cy="138765"/>
            </a:xfrm>
            <a:prstGeom prst="rect">
              <a:avLst/>
            </a:prstGeom>
            <a:noFill/>
          </p:spPr>
        </p:pic>
      </p:grpSp>
      <p:sp>
        <p:nvSpPr>
          <p:cNvPr id="148" name="Rectangle 147"/>
          <p:cNvSpPr/>
          <p:nvPr/>
        </p:nvSpPr>
        <p:spPr>
          <a:xfrm>
            <a:off x="6400200" y="2293755"/>
            <a:ext cx="2728800" cy="343425"/>
          </a:xfrm>
          <a:prstGeom prst="rect">
            <a:avLst/>
          </a:prstGeom>
          <a:solidFill>
            <a:schemeClr val="bg1">
              <a:lumMod val="85000"/>
            </a:schemeClr>
          </a:solid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grpSp>
        <p:nvGrpSpPr>
          <p:cNvPr id="149" name="Group 148"/>
          <p:cNvGrpSpPr/>
          <p:nvPr/>
        </p:nvGrpSpPr>
        <p:grpSpPr>
          <a:xfrm>
            <a:off x="6496085" y="2342357"/>
            <a:ext cx="999146" cy="246221"/>
            <a:chOff x="5344626" y="2175411"/>
            <a:chExt cx="999146" cy="246221"/>
          </a:xfrm>
        </p:grpSpPr>
        <p:sp>
          <p:nvSpPr>
            <p:cNvPr id="165" name="TextBox 164"/>
            <p:cNvSpPr txBox="1"/>
            <p:nvPr/>
          </p:nvSpPr>
          <p:spPr>
            <a:xfrm>
              <a:off x="5492577" y="2175411"/>
              <a:ext cx="851195" cy="246221"/>
            </a:xfrm>
            <a:prstGeom prst="rect">
              <a:avLst/>
            </a:prstGeom>
            <a:noFill/>
          </p:spPr>
          <p:txBody>
            <a:bodyPr wrap="none" lIns="0" tIns="0" rIns="0" bIns="0" rtlCol="0">
              <a:spAutoFit/>
            </a:bodyPr>
            <a:lstStyle/>
            <a:p>
              <a:r>
                <a:rPr lang="en-US" sz="800" b="1" dirty="0" smtClean="0">
                  <a:solidFill>
                    <a:schemeClr val="accent2">
                      <a:lumMod val="50000"/>
                    </a:schemeClr>
                  </a:solidFill>
                  <a:latin typeface="+mn-lt"/>
                  <a:cs typeface="Arial" pitchFamily="34" charset="0"/>
                </a:rPr>
                <a:t>Service Gateway</a:t>
              </a:r>
              <a:br>
                <a:rPr lang="en-US" sz="800" b="1" dirty="0" smtClean="0">
                  <a:solidFill>
                    <a:schemeClr val="accent2">
                      <a:lumMod val="50000"/>
                    </a:schemeClr>
                  </a:solidFill>
                  <a:latin typeface="+mn-lt"/>
                  <a:cs typeface="Arial" pitchFamily="34" charset="0"/>
                </a:rPr>
              </a:br>
              <a:r>
                <a:rPr lang="en-US" sz="800" b="0" i="1" dirty="0" smtClean="0">
                  <a:solidFill>
                    <a:schemeClr val="accent2">
                      <a:lumMod val="50000"/>
                    </a:schemeClr>
                  </a:solidFill>
                  <a:latin typeface="+mn-lt"/>
                  <a:cs typeface="Arial" pitchFamily="34" charset="0"/>
                </a:rPr>
                <a:t>CA Layer 7</a:t>
              </a:r>
            </a:p>
          </p:txBody>
        </p:sp>
        <p:pic>
          <p:nvPicPr>
            <p:cNvPr id="166" name="Picture 165"/>
            <p:cNvPicPr>
              <a:picLocks noChangeAspect="1"/>
            </p:cNvPicPr>
            <p:nvPr/>
          </p:nvPicPr>
          <p:blipFill>
            <a:blip r:embed="rId3" cstate="screen">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a:off x="5344626" y="2175411"/>
              <a:ext cx="122252" cy="122252"/>
            </a:xfrm>
            <a:prstGeom prst="rect">
              <a:avLst/>
            </a:prstGeom>
          </p:spPr>
        </p:pic>
      </p:grpSp>
      <p:sp>
        <p:nvSpPr>
          <p:cNvPr id="146" name="Rectangle 145"/>
          <p:cNvSpPr/>
          <p:nvPr/>
        </p:nvSpPr>
        <p:spPr>
          <a:xfrm>
            <a:off x="7347388" y="2770415"/>
            <a:ext cx="879590" cy="304800"/>
          </a:xfrm>
          <a:prstGeom prst="rect">
            <a:avLst/>
          </a:prstGeom>
          <a:solidFill>
            <a:schemeClr val="bg1"/>
          </a:solidFill>
          <a:ln w="3175">
            <a:solidFill>
              <a:schemeClr val="accent2"/>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800" b="0" dirty="0" smtClean="0">
                <a:solidFill>
                  <a:schemeClr val="accent2"/>
                </a:solidFill>
              </a:rPr>
              <a:t>Payment Gateway Service</a:t>
            </a:r>
            <a:endParaRPr lang="en-US" sz="800" b="0" dirty="0">
              <a:solidFill>
                <a:schemeClr val="accent2"/>
              </a:solidFill>
            </a:endParaRPr>
          </a:p>
        </p:txBody>
      </p:sp>
      <p:grpSp>
        <p:nvGrpSpPr>
          <p:cNvPr id="13" name="Group 12"/>
          <p:cNvGrpSpPr/>
          <p:nvPr/>
        </p:nvGrpSpPr>
        <p:grpSpPr>
          <a:xfrm>
            <a:off x="6222999" y="1265248"/>
            <a:ext cx="2629451" cy="2617633"/>
            <a:chOff x="6222999" y="951346"/>
            <a:chExt cx="2629451" cy="2931535"/>
          </a:xfrm>
        </p:grpSpPr>
        <p:sp>
          <p:nvSpPr>
            <p:cNvPr id="2" name="Bent Arrow 1"/>
            <p:cNvSpPr/>
            <p:nvPr/>
          </p:nvSpPr>
          <p:spPr>
            <a:xfrm rot="16200000" flipV="1">
              <a:off x="6186939" y="1005340"/>
              <a:ext cx="2547221" cy="2439248"/>
            </a:xfrm>
            <a:prstGeom prst="bentArrow">
              <a:avLst>
                <a:gd name="adj1" fmla="val 5810"/>
                <a:gd name="adj2" fmla="val 7238"/>
                <a:gd name="adj3" fmla="val 7797"/>
                <a:gd name="adj4" fmla="val 15656"/>
              </a:avLst>
            </a:prstGeom>
            <a:solidFill>
              <a:schemeClr val="accent2">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ko-KR" altLang="en-US">
                <a:solidFill>
                  <a:schemeClr val="tx1"/>
                </a:solidFill>
              </a:endParaRPr>
            </a:p>
          </p:txBody>
        </p:sp>
        <p:sp>
          <p:nvSpPr>
            <p:cNvPr id="104" name="Bent Arrow 103"/>
            <p:cNvSpPr/>
            <p:nvPr/>
          </p:nvSpPr>
          <p:spPr>
            <a:xfrm rot="10800000">
              <a:off x="6222999" y="951346"/>
              <a:ext cx="2629451" cy="2931535"/>
            </a:xfrm>
            <a:prstGeom prst="bentArrow">
              <a:avLst>
                <a:gd name="adj1" fmla="val 4670"/>
                <a:gd name="adj2" fmla="val 6383"/>
                <a:gd name="adj3" fmla="val 7797"/>
                <a:gd name="adj4" fmla="val 20695"/>
              </a:avLst>
            </a:prstGeom>
            <a:solidFill>
              <a:schemeClr val="accent2">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ko-KR" altLang="en-US">
                <a:solidFill>
                  <a:schemeClr val="tx1"/>
                </a:solidFill>
              </a:endParaRPr>
            </a:p>
          </p:txBody>
        </p:sp>
      </p:grpSp>
      <p:cxnSp>
        <p:nvCxnSpPr>
          <p:cNvPr id="167" name="Straight Connector 166"/>
          <p:cNvCxnSpPr>
            <a:stCxn id="146" idx="0"/>
            <a:endCxn id="147" idx="2"/>
          </p:cNvCxnSpPr>
          <p:nvPr/>
        </p:nvCxnSpPr>
        <p:spPr>
          <a:xfrm flipV="1">
            <a:off x="7787183" y="1625927"/>
            <a:ext cx="0" cy="1144488"/>
          </a:xfrm>
          <a:prstGeom prst="line">
            <a:avLst/>
          </a:prstGeom>
          <a:ln w="9525">
            <a:solidFill>
              <a:schemeClr val="tx1"/>
            </a:solidFill>
            <a:prstDash val="dash"/>
            <a:tailEnd type="triangle"/>
          </a:ln>
          <a:effectLst>
            <a:outerShdw blurRad="50800" dist="38100" dir="2700000" algn="tl"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sp>
        <p:nvSpPr>
          <p:cNvPr id="168" name="Cloud 167"/>
          <p:cNvSpPr/>
          <p:nvPr/>
        </p:nvSpPr>
        <p:spPr>
          <a:xfrm>
            <a:off x="7177453" y="1861171"/>
            <a:ext cx="1219460" cy="289249"/>
          </a:xfrm>
          <a:prstGeom prst="cloud">
            <a:avLst/>
          </a:prstGeom>
          <a:solidFill>
            <a:schemeClr val="bg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4382055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altLang="ko-KR" dirty="0" smtClean="0"/>
              <a:t>Key Fundamental Architecture Principles</a:t>
            </a:r>
            <a:endParaRPr lang="en-US" dirty="0"/>
          </a:p>
        </p:txBody>
      </p:sp>
      <p:sp>
        <p:nvSpPr>
          <p:cNvPr id="4" name="Espace réservé du numéro de diapositive 3"/>
          <p:cNvSpPr>
            <a:spLocks noGrp="1"/>
          </p:cNvSpPr>
          <p:nvPr>
            <p:ph type="sldNum" sz="quarter" idx="4"/>
          </p:nvPr>
        </p:nvSpPr>
        <p:spPr/>
        <p:txBody>
          <a:bodyPr/>
          <a:lstStyle/>
          <a:p>
            <a:pPr>
              <a:defRPr/>
            </a:pPr>
            <a:fld id="{92983E20-48C7-411B-A68B-05D13D0F6371}" type="slidenum">
              <a:rPr lang="fr-FR" smtClean="0">
                <a:latin typeface="+mj-lt"/>
              </a:rPr>
              <a:pPr>
                <a:defRPr/>
              </a:pPr>
              <a:t>8</a:t>
            </a:fld>
            <a:endParaRPr lang="fr-FR">
              <a:latin typeface="+mj-lt"/>
            </a:endParaRPr>
          </a:p>
        </p:txBody>
      </p:sp>
      <p:grpSp>
        <p:nvGrpSpPr>
          <p:cNvPr id="10" name="Group 9"/>
          <p:cNvGrpSpPr/>
          <p:nvPr/>
        </p:nvGrpSpPr>
        <p:grpSpPr>
          <a:xfrm>
            <a:off x="776287" y="854440"/>
            <a:ext cx="8353426" cy="5508000"/>
            <a:chOff x="776287" y="943093"/>
            <a:chExt cx="8353426" cy="5329761"/>
          </a:xfrm>
        </p:grpSpPr>
        <p:sp>
          <p:nvSpPr>
            <p:cNvPr id="15" name="Rectangle 115"/>
            <p:cNvSpPr>
              <a:spLocks noChangeArrowheads="1"/>
            </p:cNvSpPr>
            <p:nvPr/>
          </p:nvSpPr>
          <p:spPr bwMode="auto">
            <a:xfrm>
              <a:off x="776287" y="2355891"/>
              <a:ext cx="4164259" cy="3916963"/>
            </a:xfrm>
            <a:prstGeom prst="rect">
              <a:avLst/>
            </a:prstGeom>
            <a:solidFill>
              <a:srgbClr val="4B91CD">
                <a:alpha val="30196"/>
              </a:srgbClr>
            </a:solidFill>
            <a:ln>
              <a:noFill/>
            </a:ln>
            <a:effectLst/>
            <a:extLst>
              <a:ext uri="{91240B29-F687-4F45-9708-019B960494DF}">
                <a14:hiddenLine xmlns:a14="http://schemas.microsoft.com/office/drawing/2010/main" w="3175">
                  <a:solidFill>
                    <a:srgbClr val="000000"/>
                  </a:solidFill>
                  <a:miter lim="800000"/>
                  <a:headEnd/>
                  <a:tailEnd/>
                </a14:hiddenLine>
              </a:ext>
              <a:ext uri="{AF507438-7753-43E0-B8FC-AC1667EBCBE1}">
                <a14:hiddenEffects xmlns:a14="http://schemas.microsoft.com/office/drawing/2010/main">
                  <a:effectLst>
                    <a:outerShdw dist="38100" dir="2700000" algn="tl" rotWithShape="0">
                      <a:srgbClr val="000000">
                        <a:alpha val="39998"/>
                      </a:srgbClr>
                    </a:outerShdw>
                  </a:effectLst>
                </a14:hiddenEffects>
              </a:ext>
            </a:extLst>
          </p:spPr>
          <p:txBody>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200" b="1" i="0" u="none" strike="noStrike" kern="0" cap="none" spc="0" normalizeH="0" baseline="0" noProof="0" dirty="0" smtClean="0">
                  <a:ln>
                    <a:noFill/>
                  </a:ln>
                  <a:solidFill>
                    <a:srgbClr val="103184"/>
                  </a:solidFill>
                  <a:effectLst/>
                  <a:uLnTx/>
                  <a:uFillTx/>
                  <a:latin typeface="+mn-lt"/>
                  <a:ea typeface="ＭＳ Ｐゴシック" charset="-128"/>
                </a:rPr>
                <a:t>Optimized Efficiency and effectiveness</a:t>
              </a:r>
            </a:p>
          </p:txBody>
        </p:sp>
        <p:sp>
          <p:nvSpPr>
            <p:cNvPr id="16" name="Rectangle 118"/>
            <p:cNvSpPr>
              <a:spLocks noChangeArrowheads="1"/>
            </p:cNvSpPr>
            <p:nvPr/>
          </p:nvSpPr>
          <p:spPr bwMode="auto">
            <a:xfrm>
              <a:off x="2893203" y="2668470"/>
              <a:ext cx="1982520" cy="1713093"/>
            </a:xfrm>
            <a:prstGeom prst="rect">
              <a:avLst/>
            </a:prstGeom>
            <a:solidFill>
              <a:srgbClr val="91C8EB"/>
            </a:solidFill>
            <a:ln>
              <a:noFill/>
            </a:ln>
            <a:effectLst/>
            <a:extLst>
              <a:ext uri="{91240B29-F687-4F45-9708-019B960494DF}">
                <a14:hiddenLine xmlns:a14="http://schemas.microsoft.com/office/drawing/2010/main" w="3175">
                  <a:solidFill>
                    <a:srgbClr val="000000"/>
                  </a:solidFill>
                  <a:miter lim="800000"/>
                  <a:headEnd/>
                  <a:tailEnd/>
                </a14:hiddenLine>
              </a:ext>
              <a:ext uri="{AF507438-7753-43E0-B8FC-AC1667EBCBE1}">
                <a14:hiddenEffects xmlns:a14="http://schemas.microsoft.com/office/drawing/2010/main">
                  <a:effectLst>
                    <a:outerShdw dist="38100" dir="2700000" algn="tl" rotWithShape="0">
                      <a:srgbClr val="000000">
                        <a:alpha val="39999"/>
                      </a:srgbClr>
                    </a:outerShdw>
                  </a:effectLst>
                </a14:hiddenEffects>
              </a:ext>
            </a:extLst>
          </p:spPr>
          <p:txBody>
            <a:bodyPr/>
            <a:lstStyle/>
            <a:p>
              <a:pPr lvl="0" algn="ctr">
                <a:defRPr/>
              </a:pPr>
              <a:r>
                <a:rPr lang="en-US" altLang="ko-KR" sz="1100" kern="0">
                  <a:solidFill>
                    <a:srgbClr val="103184"/>
                  </a:solidFill>
                  <a:latin typeface="+mn-lt"/>
                  <a:ea typeface="ＭＳ Ｐゴシック" charset="-128"/>
                </a:rPr>
                <a:t>Reduction of </a:t>
              </a:r>
              <a:br>
                <a:rPr lang="en-US" altLang="ko-KR" sz="1100" kern="0">
                  <a:solidFill>
                    <a:srgbClr val="103184"/>
                  </a:solidFill>
                  <a:latin typeface="+mn-lt"/>
                  <a:ea typeface="ＭＳ Ｐゴシック" charset="-128"/>
                </a:rPr>
              </a:br>
              <a:r>
                <a:rPr lang="en-US" altLang="ko-KR" sz="1100" kern="0">
                  <a:solidFill>
                    <a:srgbClr val="103184"/>
                  </a:solidFill>
                  <a:latin typeface="+mn-lt"/>
                  <a:ea typeface="ＭＳ Ｐゴシック" charset="-128"/>
                </a:rPr>
                <a:t>heterogeneity</a:t>
              </a:r>
              <a:endParaRPr lang="en-US" altLang="ko-KR" sz="1100" kern="0" dirty="0">
                <a:solidFill>
                  <a:srgbClr val="103184"/>
                </a:solidFill>
                <a:latin typeface="+mn-lt"/>
                <a:ea typeface="ＭＳ Ｐゴシック" charset="-128"/>
              </a:endParaRPr>
            </a:p>
          </p:txBody>
        </p:sp>
        <p:sp>
          <p:nvSpPr>
            <p:cNvPr id="18" name="Rectangle 121"/>
            <p:cNvSpPr>
              <a:spLocks noChangeArrowheads="1"/>
            </p:cNvSpPr>
            <p:nvPr/>
          </p:nvSpPr>
          <p:spPr bwMode="auto">
            <a:xfrm>
              <a:off x="853566" y="3974040"/>
              <a:ext cx="1982520" cy="2208537"/>
            </a:xfrm>
            <a:prstGeom prst="rect">
              <a:avLst/>
            </a:prstGeom>
            <a:solidFill>
              <a:srgbClr val="91C8EB"/>
            </a:solidFill>
            <a:ln>
              <a:noFill/>
            </a:ln>
            <a:effectLst/>
            <a:extLst>
              <a:ext uri="{91240B29-F687-4F45-9708-019B960494DF}">
                <a14:hiddenLine xmlns:a14="http://schemas.microsoft.com/office/drawing/2010/main" w="3175">
                  <a:solidFill>
                    <a:srgbClr val="000000"/>
                  </a:solidFill>
                  <a:miter lim="800000"/>
                  <a:headEnd/>
                  <a:tailEnd/>
                </a14:hiddenLine>
              </a:ext>
              <a:ext uri="{AF507438-7753-43E0-B8FC-AC1667EBCBE1}">
                <a14:hiddenEffects xmlns:a14="http://schemas.microsoft.com/office/drawing/2010/main">
                  <a:effectLst>
                    <a:outerShdw dist="38100" dir="2700000" algn="tl" rotWithShape="0">
                      <a:srgbClr val="000000">
                        <a:alpha val="39999"/>
                      </a:srgbClr>
                    </a:outerShdw>
                  </a:effectLst>
                </a14:hiddenEffects>
              </a:ext>
            </a:extLst>
          </p:spPr>
          <p:txBody>
            <a:bodyPr/>
            <a:lstStyle/>
            <a:p>
              <a:pPr algn="ctr"/>
              <a:r>
                <a:rPr lang="en-US" altLang="ko-KR" sz="1100" kern="0" dirty="0">
                  <a:solidFill>
                    <a:srgbClr val="103184"/>
                  </a:solidFill>
                  <a:latin typeface="+mn-lt"/>
                  <a:ea typeface="ＭＳ Ｐゴシック" charset="-128"/>
                </a:rPr>
                <a:t>Reuse of </a:t>
              </a:r>
              <a:br>
                <a:rPr lang="en-US" altLang="ko-KR" sz="1100" kern="0" dirty="0">
                  <a:solidFill>
                    <a:srgbClr val="103184"/>
                  </a:solidFill>
                  <a:latin typeface="+mn-lt"/>
                  <a:ea typeface="ＭＳ Ｐゴシック" charset="-128"/>
                </a:rPr>
              </a:br>
              <a:r>
                <a:rPr lang="en-US" altLang="ko-KR" sz="1100" kern="0" dirty="0">
                  <a:solidFill>
                    <a:srgbClr val="103184"/>
                  </a:solidFill>
                  <a:latin typeface="+mn-lt"/>
                  <a:ea typeface="ＭＳ Ｐゴシック" charset="-128"/>
                </a:rPr>
                <a:t>components</a:t>
              </a:r>
            </a:p>
          </p:txBody>
        </p:sp>
        <p:sp>
          <p:nvSpPr>
            <p:cNvPr id="22" name="Rectangle 124"/>
            <p:cNvSpPr>
              <a:spLocks noChangeArrowheads="1"/>
            </p:cNvSpPr>
            <p:nvPr/>
          </p:nvSpPr>
          <p:spPr bwMode="auto">
            <a:xfrm>
              <a:off x="2893203" y="4556598"/>
              <a:ext cx="1982520" cy="1625978"/>
            </a:xfrm>
            <a:prstGeom prst="rect">
              <a:avLst/>
            </a:prstGeom>
            <a:solidFill>
              <a:srgbClr val="91C8EB"/>
            </a:solidFill>
            <a:ln>
              <a:noFill/>
            </a:ln>
            <a:effectLst/>
            <a:extLst>
              <a:ext uri="{91240B29-F687-4F45-9708-019B960494DF}">
                <a14:hiddenLine xmlns:a14="http://schemas.microsoft.com/office/drawing/2010/main" w="3175">
                  <a:solidFill>
                    <a:srgbClr val="000000"/>
                  </a:solidFill>
                  <a:miter lim="800000"/>
                  <a:headEnd/>
                  <a:tailEnd/>
                </a14:hiddenLine>
              </a:ext>
              <a:ext uri="{AF507438-7753-43E0-B8FC-AC1667EBCBE1}">
                <a14:hiddenEffects xmlns:a14="http://schemas.microsoft.com/office/drawing/2010/main">
                  <a:effectLst>
                    <a:outerShdw dist="38100" dir="2700000" algn="tl" rotWithShape="0">
                      <a:srgbClr val="000000">
                        <a:alpha val="39999"/>
                      </a:srgbClr>
                    </a:outerShdw>
                  </a:effectLst>
                </a14:hiddenEffects>
              </a:ext>
            </a:extLst>
          </p:spPr>
          <p:txBody>
            <a:bodyPr/>
            <a:lstStyle/>
            <a:p>
              <a:pPr algn="ctr"/>
              <a:r>
                <a:rPr lang="en-US" altLang="ko-KR" sz="1100" kern="0" dirty="0">
                  <a:solidFill>
                    <a:srgbClr val="103184"/>
                  </a:solidFill>
                  <a:latin typeface="+mn-lt"/>
                  <a:ea typeface="ＭＳ Ｐゴシック" charset="-128"/>
                </a:rPr>
                <a:t>Reduction of </a:t>
              </a:r>
              <a:br>
                <a:rPr lang="en-US" altLang="ko-KR" sz="1100" kern="0" dirty="0">
                  <a:solidFill>
                    <a:srgbClr val="103184"/>
                  </a:solidFill>
                  <a:latin typeface="+mn-lt"/>
                  <a:ea typeface="ＭＳ Ｐゴシック" charset="-128"/>
                </a:rPr>
              </a:br>
              <a:r>
                <a:rPr lang="en-US" altLang="ko-KR" sz="1100" kern="0" dirty="0">
                  <a:solidFill>
                    <a:srgbClr val="103184"/>
                  </a:solidFill>
                  <a:latin typeface="+mn-lt"/>
                  <a:ea typeface="ＭＳ Ｐゴシック" charset="-128"/>
                </a:rPr>
                <a:t>Maintenance Cost</a:t>
              </a:r>
            </a:p>
          </p:txBody>
        </p:sp>
        <p:sp>
          <p:nvSpPr>
            <p:cNvPr id="24" name="Rectangle 128"/>
            <p:cNvSpPr>
              <a:spLocks noChangeArrowheads="1"/>
            </p:cNvSpPr>
            <p:nvPr/>
          </p:nvSpPr>
          <p:spPr bwMode="auto">
            <a:xfrm>
              <a:off x="4965454" y="2355891"/>
              <a:ext cx="4164259" cy="3916963"/>
            </a:xfrm>
            <a:prstGeom prst="rect">
              <a:avLst/>
            </a:prstGeom>
            <a:solidFill>
              <a:srgbClr val="4B91CD">
                <a:alpha val="30196"/>
              </a:srgbClr>
            </a:solidFill>
            <a:ln>
              <a:noFill/>
            </a:ln>
            <a:effectLst/>
            <a:extLst>
              <a:ext uri="{91240B29-F687-4F45-9708-019B960494DF}">
                <a14:hiddenLine xmlns:a14="http://schemas.microsoft.com/office/drawing/2010/main" w="3175">
                  <a:solidFill>
                    <a:srgbClr val="000000"/>
                  </a:solidFill>
                  <a:miter lim="800000"/>
                  <a:headEnd/>
                  <a:tailEnd/>
                </a14:hiddenLine>
              </a:ext>
              <a:ext uri="{AF507438-7753-43E0-B8FC-AC1667EBCBE1}">
                <a14:hiddenEffects xmlns:a14="http://schemas.microsoft.com/office/drawing/2010/main">
                  <a:effectLst>
                    <a:outerShdw dist="38100" dir="2700000" algn="tl" rotWithShape="0">
                      <a:srgbClr val="000000">
                        <a:alpha val="39998"/>
                      </a:srgbClr>
                    </a:outerShdw>
                  </a:effectLst>
                </a14:hiddenEffects>
              </a:ext>
            </a:extLst>
          </p:spPr>
          <p:txBody>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200" b="1" i="0" u="none" strike="noStrike" kern="0" cap="none" spc="0" normalizeH="0" baseline="0" noProof="0" smtClean="0">
                  <a:ln>
                    <a:noFill/>
                  </a:ln>
                  <a:solidFill>
                    <a:srgbClr val="103184"/>
                  </a:solidFill>
                  <a:effectLst/>
                  <a:uLnTx/>
                  <a:uFillTx/>
                  <a:latin typeface="+mn-lt"/>
                  <a:ea typeface="ＭＳ Ｐゴシック" charset="-128"/>
                </a:rPr>
                <a:t>Minimized Risks</a:t>
              </a:r>
            </a:p>
          </p:txBody>
        </p:sp>
        <p:sp>
          <p:nvSpPr>
            <p:cNvPr id="25" name="Rectangle 131"/>
            <p:cNvSpPr>
              <a:spLocks noChangeArrowheads="1"/>
            </p:cNvSpPr>
            <p:nvPr/>
          </p:nvSpPr>
          <p:spPr bwMode="auto">
            <a:xfrm>
              <a:off x="5029547" y="4556598"/>
              <a:ext cx="1982520" cy="1625978"/>
            </a:xfrm>
            <a:prstGeom prst="rect">
              <a:avLst/>
            </a:prstGeom>
            <a:solidFill>
              <a:srgbClr val="91C8EB"/>
            </a:solidFill>
            <a:ln>
              <a:noFill/>
            </a:ln>
            <a:effectLst/>
            <a:extLst>
              <a:ext uri="{91240B29-F687-4F45-9708-019B960494DF}">
                <a14:hiddenLine xmlns:a14="http://schemas.microsoft.com/office/drawing/2010/main" w="3175">
                  <a:solidFill>
                    <a:srgbClr val="000000"/>
                  </a:solidFill>
                  <a:miter lim="800000"/>
                  <a:headEnd/>
                  <a:tailEnd/>
                </a14:hiddenLine>
              </a:ext>
              <a:ext uri="{AF507438-7753-43E0-B8FC-AC1667EBCBE1}">
                <a14:hiddenEffects xmlns:a14="http://schemas.microsoft.com/office/drawing/2010/main">
                  <a:effectLst>
                    <a:outerShdw dist="38100" dir="2700000" algn="tl" rotWithShape="0">
                      <a:srgbClr val="000000">
                        <a:alpha val="39999"/>
                      </a:srgbClr>
                    </a:outerShdw>
                  </a:effectLst>
                </a14:hiddenEffects>
              </a:ext>
            </a:extLst>
          </p:spPr>
          <p:txBody>
            <a:bodyPr/>
            <a:lstStyle/>
            <a:p>
              <a:pPr algn="ctr"/>
              <a:r>
                <a:rPr lang="en-US" altLang="ko-KR" sz="1100" kern="0">
                  <a:solidFill>
                    <a:srgbClr val="103184"/>
                  </a:solidFill>
                  <a:latin typeface="+mn-lt"/>
                  <a:ea typeface="ＭＳ Ｐゴシック" charset="-128"/>
                </a:rPr>
                <a:t>Ensure sustainability</a:t>
              </a:r>
              <a:endParaRPr lang="en-US" altLang="ko-KR" sz="1100" kern="0" dirty="0">
                <a:solidFill>
                  <a:srgbClr val="103184"/>
                </a:solidFill>
                <a:latin typeface="+mn-lt"/>
                <a:ea typeface="ＭＳ Ｐゴシック" charset="-128"/>
              </a:endParaRPr>
            </a:p>
          </p:txBody>
        </p:sp>
        <p:sp>
          <p:nvSpPr>
            <p:cNvPr id="27" name="Rectangle 134"/>
            <p:cNvSpPr>
              <a:spLocks noChangeArrowheads="1"/>
            </p:cNvSpPr>
            <p:nvPr/>
          </p:nvSpPr>
          <p:spPr bwMode="auto">
            <a:xfrm>
              <a:off x="7069915" y="2668469"/>
              <a:ext cx="1982520" cy="1713093"/>
            </a:xfrm>
            <a:prstGeom prst="rect">
              <a:avLst/>
            </a:prstGeom>
            <a:solidFill>
              <a:srgbClr val="91C8EB"/>
            </a:solidFill>
            <a:ln>
              <a:noFill/>
            </a:ln>
            <a:effectLst/>
            <a:extLst>
              <a:ext uri="{91240B29-F687-4F45-9708-019B960494DF}">
                <a14:hiddenLine xmlns:a14="http://schemas.microsoft.com/office/drawing/2010/main" w="3175">
                  <a:solidFill>
                    <a:srgbClr val="000000"/>
                  </a:solidFill>
                  <a:miter lim="800000"/>
                  <a:headEnd/>
                  <a:tailEnd/>
                </a14:hiddenLine>
              </a:ext>
              <a:ext uri="{AF507438-7753-43E0-B8FC-AC1667EBCBE1}">
                <a14:hiddenEffects xmlns:a14="http://schemas.microsoft.com/office/drawing/2010/main">
                  <a:effectLst>
                    <a:outerShdw dist="38100" dir="2700000" algn="tl" rotWithShape="0">
                      <a:srgbClr val="000000">
                        <a:alpha val="39999"/>
                      </a:srgbClr>
                    </a:outerShdw>
                  </a:effectLst>
                </a14:hiddenEffects>
              </a:ext>
            </a:extLst>
          </p:spPr>
          <p:txBody>
            <a:bodyPr/>
            <a:lstStyle/>
            <a:p>
              <a:pPr algn="ctr"/>
              <a:r>
                <a:rPr lang="en-US" altLang="ko-KR" sz="1100" kern="0" dirty="0">
                  <a:solidFill>
                    <a:srgbClr val="103184"/>
                  </a:solidFill>
                  <a:latin typeface="+mn-lt"/>
                  <a:ea typeface="ＭＳ Ｐゴシック" charset="-128"/>
                </a:rPr>
                <a:t>Usage of proven practices and technologies</a:t>
              </a:r>
            </a:p>
          </p:txBody>
        </p:sp>
        <p:sp>
          <p:nvSpPr>
            <p:cNvPr id="29" name="Rectangle 137"/>
            <p:cNvSpPr>
              <a:spLocks noChangeArrowheads="1"/>
            </p:cNvSpPr>
            <p:nvPr/>
          </p:nvSpPr>
          <p:spPr bwMode="auto">
            <a:xfrm>
              <a:off x="7069915" y="4556598"/>
              <a:ext cx="1982520" cy="1625978"/>
            </a:xfrm>
            <a:prstGeom prst="rect">
              <a:avLst/>
            </a:prstGeom>
            <a:solidFill>
              <a:srgbClr val="91C8EB"/>
            </a:solidFill>
            <a:ln>
              <a:noFill/>
            </a:ln>
            <a:effectLst/>
            <a:extLst>
              <a:ext uri="{91240B29-F687-4F45-9708-019B960494DF}">
                <a14:hiddenLine xmlns:a14="http://schemas.microsoft.com/office/drawing/2010/main" w="3175">
                  <a:solidFill>
                    <a:srgbClr val="000000"/>
                  </a:solidFill>
                  <a:miter lim="800000"/>
                  <a:headEnd/>
                  <a:tailEnd/>
                </a14:hiddenLine>
              </a:ext>
              <a:ext uri="{AF507438-7753-43E0-B8FC-AC1667EBCBE1}">
                <a14:hiddenEffects xmlns:a14="http://schemas.microsoft.com/office/drawing/2010/main">
                  <a:effectLst>
                    <a:outerShdw dist="38100" dir="2700000" algn="tl" rotWithShape="0">
                      <a:srgbClr val="000000">
                        <a:alpha val="39999"/>
                      </a:srgbClr>
                    </a:outerShdw>
                  </a:effectLst>
                </a14:hiddenEffects>
              </a:ext>
            </a:extLst>
          </p:spPr>
          <p:txBody>
            <a:bodyPr/>
            <a:lstStyle/>
            <a:p>
              <a:pPr algn="ctr"/>
              <a:r>
                <a:rPr lang="en-US" altLang="ko-KR" sz="1100" kern="0">
                  <a:solidFill>
                    <a:srgbClr val="103184"/>
                  </a:solidFill>
                  <a:latin typeface="+mn-lt"/>
                  <a:ea typeface="ＭＳ Ｐゴシック" charset="-128"/>
                </a:rPr>
                <a:t>Legal constraints are taken into consideration</a:t>
              </a:r>
              <a:endParaRPr lang="en-US" altLang="ko-KR" sz="1100" kern="0" dirty="0">
                <a:solidFill>
                  <a:srgbClr val="103184"/>
                </a:solidFill>
                <a:latin typeface="+mn-lt"/>
                <a:ea typeface="ＭＳ Ｐゴシック" charset="-128"/>
              </a:endParaRPr>
            </a:p>
          </p:txBody>
        </p:sp>
        <p:sp>
          <p:nvSpPr>
            <p:cNvPr id="31" name="Rectangle 140"/>
            <p:cNvSpPr>
              <a:spLocks noChangeArrowheads="1"/>
            </p:cNvSpPr>
            <p:nvPr/>
          </p:nvSpPr>
          <p:spPr bwMode="auto">
            <a:xfrm>
              <a:off x="776287" y="943093"/>
              <a:ext cx="8353426" cy="1387611"/>
            </a:xfrm>
            <a:prstGeom prst="rect">
              <a:avLst/>
            </a:prstGeom>
            <a:solidFill>
              <a:srgbClr val="4B91CD">
                <a:alpha val="30196"/>
              </a:srgbClr>
            </a:solidFill>
            <a:ln>
              <a:noFill/>
            </a:ln>
            <a:effectLst/>
            <a:extLst>
              <a:ext uri="{91240B29-F687-4F45-9708-019B960494DF}">
                <a14:hiddenLine xmlns:a14="http://schemas.microsoft.com/office/drawing/2010/main" w="3175">
                  <a:solidFill>
                    <a:srgbClr val="000000"/>
                  </a:solidFill>
                  <a:miter lim="800000"/>
                  <a:headEnd/>
                  <a:tailEnd/>
                </a14:hiddenLine>
              </a:ext>
              <a:ext uri="{AF507438-7753-43E0-B8FC-AC1667EBCBE1}">
                <a14:hiddenEffects xmlns:a14="http://schemas.microsoft.com/office/drawing/2010/main">
                  <a:effectLst>
                    <a:outerShdw dist="38100" dir="2700000" algn="tl" rotWithShape="0">
                      <a:srgbClr val="000000">
                        <a:alpha val="39998"/>
                      </a:srgbClr>
                    </a:outerShdw>
                  </a:effectLst>
                </a14:hiddenEffects>
              </a:ext>
            </a:extLst>
          </p:spPr>
          <p:txBody>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200" b="1" i="0" u="none" strike="noStrike" kern="0" cap="none" spc="0" normalizeH="0" baseline="0" noProof="0" dirty="0" smtClean="0">
                  <a:ln>
                    <a:noFill/>
                  </a:ln>
                  <a:solidFill>
                    <a:srgbClr val="103184"/>
                  </a:solidFill>
                  <a:effectLst/>
                  <a:uLnTx/>
                  <a:uFillTx/>
                  <a:latin typeface="+mn-lt"/>
                  <a:ea typeface="ＭＳ Ｐゴシック" charset="-128"/>
                </a:rPr>
                <a:t>Maximized Business Value through Information</a:t>
              </a:r>
            </a:p>
          </p:txBody>
        </p:sp>
        <p:sp>
          <p:nvSpPr>
            <p:cNvPr id="32" name="Text Box 143"/>
            <p:cNvSpPr txBox="1">
              <a:spLocks noChangeArrowheads="1"/>
            </p:cNvSpPr>
            <p:nvPr/>
          </p:nvSpPr>
          <p:spPr bwMode="auto">
            <a:xfrm>
              <a:off x="5107219" y="2668470"/>
              <a:ext cx="1827175" cy="463577"/>
            </a:xfrm>
            <a:prstGeom prst="rect">
              <a:avLst/>
            </a:prstGeom>
            <a:solidFill>
              <a:srgbClr val="FFFFFF"/>
            </a:solidFill>
            <a:ln>
              <a:noFill/>
            </a:ln>
            <a:effectLst>
              <a:outerShdw dist="38100" dir="2700000" algn="tl" rotWithShape="0">
                <a:srgbClr val="000000">
                  <a:alpha val="39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lstStyle>
              <a:defPPr>
                <a:defRPr lang="fr-FR"/>
              </a:defPPr>
              <a:lvl1pPr marL="450850" lvl="0">
                <a:lnSpc>
                  <a:spcPct val="85000"/>
                </a:lnSpc>
                <a:defRPr sz="1000" b="0" kern="0">
                  <a:solidFill>
                    <a:srgbClr val="103184"/>
                  </a:solidFill>
                  <a:ea typeface="ＭＳ Ｐゴシック" charset="-128"/>
                </a:defRPr>
              </a:lvl1pPr>
            </a:lstStyle>
            <a:p>
              <a:r>
                <a:rPr lang="en-US" altLang="ko-KR" dirty="0">
                  <a:latin typeface="+mn-lt"/>
                </a:rPr>
                <a:t>Take measures for reliable operations and fault tolerance</a:t>
              </a:r>
            </a:p>
          </p:txBody>
        </p:sp>
        <p:sp>
          <p:nvSpPr>
            <p:cNvPr id="34" name="Text Box 146"/>
            <p:cNvSpPr txBox="1">
              <a:spLocks noChangeArrowheads="1"/>
            </p:cNvSpPr>
            <p:nvPr/>
          </p:nvSpPr>
          <p:spPr bwMode="auto">
            <a:xfrm>
              <a:off x="931238" y="4456729"/>
              <a:ext cx="1827175" cy="463577"/>
            </a:xfrm>
            <a:prstGeom prst="rect">
              <a:avLst/>
            </a:prstGeom>
            <a:solidFill>
              <a:srgbClr val="FFFFFF"/>
            </a:solidFill>
            <a:ln>
              <a:noFill/>
            </a:ln>
            <a:effectLst>
              <a:outerShdw dist="38100" dir="2700000" algn="tl" rotWithShape="0">
                <a:srgbClr val="000000">
                  <a:alpha val="39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lstStyle>
              <a:defPPr>
                <a:defRPr lang="fr-FR"/>
              </a:defPPr>
              <a:lvl1pPr marL="450850" lvl="0">
                <a:lnSpc>
                  <a:spcPct val="85000"/>
                </a:lnSpc>
                <a:defRPr sz="1000" b="0" kern="0">
                  <a:solidFill>
                    <a:srgbClr val="103184"/>
                  </a:solidFill>
                  <a:ea typeface="ＭＳ Ｐゴシック" charset="-128"/>
                </a:defRPr>
              </a:lvl1pPr>
            </a:lstStyle>
            <a:p>
              <a:r>
                <a:rPr lang="en-US" altLang="ko-KR" dirty="0">
                  <a:latin typeface="+mn-lt"/>
                </a:rPr>
                <a:t>Strive for </a:t>
              </a:r>
              <a:br>
                <a:rPr lang="en-US" altLang="ko-KR" dirty="0">
                  <a:latin typeface="+mn-lt"/>
                </a:rPr>
              </a:br>
              <a:r>
                <a:rPr lang="en-US" altLang="ko-KR" dirty="0">
                  <a:latin typeface="+mn-lt"/>
                </a:rPr>
                <a:t>modularity and reuse</a:t>
              </a:r>
            </a:p>
          </p:txBody>
        </p:sp>
        <p:sp>
          <p:nvSpPr>
            <p:cNvPr id="36" name="Text Box 149"/>
            <p:cNvSpPr txBox="1">
              <a:spLocks noChangeArrowheads="1"/>
            </p:cNvSpPr>
            <p:nvPr/>
          </p:nvSpPr>
          <p:spPr bwMode="auto">
            <a:xfrm>
              <a:off x="5107219" y="5648901"/>
              <a:ext cx="1827175" cy="463577"/>
            </a:xfrm>
            <a:prstGeom prst="rect">
              <a:avLst/>
            </a:prstGeom>
            <a:solidFill>
              <a:srgbClr val="FFFFFF"/>
            </a:solidFill>
            <a:ln>
              <a:noFill/>
            </a:ln>
            <a:effectLst>
              <a:outerShdw dist="38100" dir="2700000" algn="tl" rotWithShape="0">
                <a:srgbClr val="000000">
                  <a:alpha val="39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lstStyle>
              <a:defPPr>
                <a:defRPr lang="fr-FR"/>
              </a:defPPr>
              <a:lvl1pPr marL="450850" lvl="0">
                <a:lnSpc>
                  <a:spcPct val="85000"/>
                </a:lnSpc>
                <a:defRPr sz="1000" b="0" kern="0">
                  <a:solidFill>
                    <a:srgbClr val="103184"/>
                  </a:solidFill>
                  <a:ea typeface="ＭＳ Ｐゴシック" charset="-128"/>
                </a:defRPr>
              </a:lvl1pPr>
            </a:lstStyle>
            <a:p>
              <a:r>
                <a:rPr lang="en-US" altLang="ko-KR" dirty="0">
                  <a:latin typeface="+mn-lt"/>
                </a:rPr>
                <a:t>Follow internal and industry standards</a:t>
              </a:r>
            </a:p>
          </p:txBody>
        </p:sp>
        <p:sp>
          <p:nvSpPr>
            <p:cNvPr id="38" name="Text Box 152"/>
            <p:cNvSpPr txBox="1">
              <a:spLocks noChangeArrowheads="1"/>
            </p:cNvSpPr>
            <p:nvPr/>
          </p:nvSpPr>
          <p:spPr bwMode="auto">
            <a:xfrm>
              <a:off x="2970875" y="3264557"/>
              <a:ext cx="1827175" cy="463577"/>
            </a:xfrm>
            <a:prstGeom prst="rect">
              <a:avLst/>
            </a:prstGeom>
            <a:solidFill>
              <a:srgbClr val="FFFFFF"/>
            </a:solidFill>
            <a:ln>
              <a:noFill/>
            </a:ln>
            <a:effectLst>
              <a:outerShdw dist="38100" dir="2700000" algn="tl" rotWithShape="0">
                <a:srgbClr val="000000">
                  <a:alpha val="39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lstStyle>
              <a:defPPr>
                <a:defRPr lang="fr-FR"/>
              </a:defPPr>
              <a:lvl1pPr marL="450850" lvl="0">
                <a:lnSpc>
                  <a:spcPct val="85000"/>
                </a:lnSpc>
                <a:defRPr sz="1000" b="0" kern="0">
                  <a:solidFill>
                    <a:srgbClr val="103184"/>
                  </a:solidFill>
                  <a:ea typeface="ＭＳ Ｐゴシック" charset="-128"/>
                </a:defRPr>
              </a:lvl1pPr>
            </a:lstStyle>
            <a:p>
              <a:r>
                <a:rPr lang="en-US" altLang="ko-KR" dirty="0">
                  <a:latin typeface="+mn-lt"/>
                </a:rPr>
                <a:t>Use the same solution patterns for the same kind of requirements</a:t>
              </a:r>
            </a:p>
          </p:txBody>
        </p:sp>
        <p:sp>
          <p:nvSpPr>
            <p:cNvPr id="40" name="Text Box 155"/>
            <p:cNvSpPr txBox="1">
              <a:spLocks noChangeArrowheads="1"/>
            </p:cNvSpPr>
            <p:nvPr/>
          </p:nvSpPr>
          <p:spPr bwMode="auto">
            <a:xfrm>
              <a:off x="2970875" y="5052816"/>
              <a:ext cx="1827175" cy="463577"/>
            </a:xfrm>
            <a:prstGeom prst="rect">
              <a:avLst/>
            </a:prstGeom>
            <a:solidFill>
              <a:srgbClr val="FFFFFF"/>
            </a:solidFill>
            <a:ln>
              <a:noFill/>
            </a:ln>
            <a:effectLst>
              <a:outerShdw dist="38100" dir="2700000" algn="tl" rotWithShape="0">
                <a:srgbClr val="000000">
                  <a:alpha val="39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lstStyle>
              <a:defPPr>
                <a:defRPr lang="fr-FR"/>
              </a:defPPr>
              <a:lvl1pPr marL="450850" lvl="0">
                <a:lnSpc>
                  <a:spcPct val="85000"/>
                </a:lnSpc>
                <a:defRPr sz="1000" b="0" kern="0">
                  <a:solidFill>
                    <a:srgbClr val="103184"/>
                  </a:solidFill>
                  <a:ea typeface="ＭＳ Ｐゴシック" charset="-128"/>
                </a:defRPr>
              </a:lvl1pPr>
            </a:lstStyle>
            <a:p>
              <a:r>
                <a:rPr lang="en-US" altLang="ko-KR" dirty="0">
                  <a:latin typeface="+mn-lt"/>
                </a:rPr>
                <a:t>Avoid complexity or encapsulate it</a:t>
              </a:r>
            </a:p>
          </p:txBody>
        </p:sp>
        <p:sp>
          <p:nvSpPr>
            <p:cNvPr id="50" name="Text Box 170"/>
            <p:cNvSpPr txBox="1">
              <a:spLocks noChangeArrowheads="1"/>
            </p:cNvSpPr>
            <p:nvPr/>
          </p:nvSpPr>
          <p:spPr bwMode="auto">
            <a:xfrm>
              <a:off x="7147587" y="5052816"/>
              <a:ext cx="1827175" cy="463577"/>
            </a:xfrm>
            <a:prstGeom prst="rect">
              <a:avLst/>
            </a:prstGeom>
            <a:solidFill>
              <a:srgbClr val="FFFFFF"/>
            </a:solidFill>
            <a:ln>
              <a:noFill/>
            </a:ln>
            <a:effectLst>
              <a:outerShdw dist="38100" dir="2700000" algn="tl" rotWithShape="0">
                <a:srgbClr val="000000">
                  <a:alpha val="39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lstStyle>
              <a:defPPr>
                <a:defRPr lang="fr-FR"/>
              </a:defPPr>
              <a:lvl1pPr marL="450850" lvl="0">
                <a:lnSpc>
                  <a:spcPct val="85000"/>
                </a:lnSpc>
                <a:defRPr sz="1000" b="0" kern="0">
                  <a:solidFill>
                    <a:srgbClr val="103184"/>
                  </a:solidFill>
                  <a:ea typeface="ＭＳ Ｐゴシック" charset="-128"/>
                </a:defRPr>
              </a:lvl1pPr>
            </a:lstStyle>
            <a:p>
              <a:r>
                <a:rPr lang="en-US" altLang="ko-KR" dirty="0">
                  <a:latin typeface="+mn-lt"/>
                </a:rPr>
                <a:t>Comply with AXA </a:t>
              </a:r>
            </a:p>
            <a:p>
              <a:r>
                <a:rPr lang="en-US" altLang="ko-KR" dirty="0">
                  <a:latin typeface="+mn-lt"/>
                </a:rPr>
                <a:t>rules and directives</a:t>
              </a:r>
            </a:p>
          </p:txBody>
        </p:sp>
        <p:sp>
          <p:nvSpPr>
            <p:cNvPr id="56" name="Text Box 179"/>
            <p:cNvSpPr txBox="1">
              <a:spLocks noChangeArrowheads="1"/>
            </p:cNvSpPr>
            <p:nvPr/>
          </p:nvSpPr>
          <p:spPr bwMode="auto">
            <a:xfrm>
              <a:off x="5107219" y="5052816"/>
              <a:ext cx="1827175" cy="463577"/>
            </a:xfrm>
            <a:prstGeom prst="rect">
              <a:avLst/>
            </a:prstGeom>
            <a:solidFill>
              <a:srgbClr val="FFFFFF"/>
            </a:solidFill>
            <a:ln>
              <a:noFill/>
            </a:ln>
            <a:effectLst>
              <a:outerShdw dist="38100" dir="2700000" algn="tl" rotWithShape="0">
                <a:srgbClr val="000000">
                  <a:alpha val="39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lstStyle>
              <a:defPPr>
                <a:defRPr lang="fr-FR"/>
              </a:defPPr>
              <a:lvl1pPr marL="450850" lvl="0">
                <a:lnSpc>
                  <a:spcPct val="85000"/>
                </a:lnSpc>
                <a:defRPr sz="1000" b="0" kern="0">
                  <a:solidFill>
                    <a:srgbClr val="103184"/>
                  </a:solidFill>
                  <a:ea typeface="ＭＳ Ｐゴシック" charset="-128"/>
                </a:defRPr>
              </a:lvl1pPr>
            </a:lstStyle>
            <a:p>
              <a:r>
                <a:rPr lang="en-US" altLang="ko-KR" dirty="0">
                  <a:latin typeface="+mn-lt"/>
                </a:rPr>
                <a:t>Build components </a:t>
              </a:r>
              <a:br>
                <a:rPr lang="en-US" altLang="ko-KR" dirty="0">
                  <a:latin typeface="+mn-lt"/>
                </a:rPr>
              </a:br>
              <a:r>
                <a:rPr lang="en-US" altLang="ko-KR" dirty="0">
                  <a:latin typeface="+mn-lt"/>
                </a:rPr>
                <a:t>to be sustainable</a:t>
              </a:r>
            </a:p>
          </p:txBody>
        </p:sp>
        <p:sp>
          <p:nvSpPr>
            <p:cNvPr id="58" name="Text Box 182"/>
            <p:cNvSpPr txBox="1">
              <a:spLocks noChangeArrowheads="1"/>
            </p:cNvSpPr>
            <p:nvPr/>
          </p:nvSpPr>
          <p:spPr bwMode="auto">
            <a:xfrm>
              <a:off x="7147587" y="3860643"/>
              <a:ext cx="1827175" cy="463577"/>
            </a:xfrm>
            <a:prstGeom prst="rect">
              <a:avLst/>
            </a:prstGeom>
            <a:solidFill>
              <a:srgbClr val="FFFFFF"/>
            </a:solidFill>
            <a:ln>
              <a:noFill/>
            </a:ln>
            <a:effectLst>
              <a:outerShdw dist="38100" dir="2700000" algn="tl" rotWithShape="0">
                <a:srgbClr val="000000">
                  <a:alpha val="39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lstStyle>
              <a:defPPr>
                <a:defRPr lang="fr-FR"/>
              </a:defPPr>
              <a:lvl1pPr marL="450850" lvl="0">
                <a:lnSpc>
                  <a:spcPct val="85000"/>
                </a:lnSpc>
                <a:defRPr sz="1000" b="0" kern="0">
                  <a:solidFill>
                    <a:srgbClr val="103184"/>
                  </a:solidFill>
                  <a:ea typeface="ＭＳ Ｐゴシック" charset="-128"/>
                </a:defRPr>
              </a:lvl1pPr>
            </a:lstStyle>
            <a:p>
              <a:r>
                <a:rPr lang="en-US" altLang="ko-KR" dirty="0">
                  <a:latin typeface="+mn-lt"/>
                </a:rPr>
                <a:t>Avoid bleeding edge technology</a:t>
              </a:r>
            </a:p>
          </p:txBody>
        </p:sp>
        <p:sp>
          <p:nvSpPr>
            <p:cNvPr id="60" name="Text Box 185"/>
            <p:cNvSpPr txBox="1">
              <a:spLocks noChangeArrowheads="1"/>
            </p:cNvSpPr>
            <p:nvPr/>
          </p:nvSpPr>
          <p:spPr bwMode="auto">
            <a:xfrm>
              <a:off x="2970875" y="3860643"/>
              <a:ext cx="1827175" cy="463577"/>
            </a:xfrm>
            <a:prstGeom prst="rect">
              <a:avLst/>
            </a:prstGeom>
            <a:solidFill>
              <a:srgbClr val="FFFFFF"/>
            </a:solidFill>
            <a:ln>
              <a:noFill/>
            </a:ln>
            <a:effectLst>
              <a:outerShdw dist="38100" dir="2700000" algn="tl" rotWithShape="0">
                <a:srgbClr val="000000">
                  <a:alpha val="39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lstStyle>
              <a:defPPr>
                <a:defRPr lang="fr-FR"/>
              </a:defPPr>
              <a:lvl1pPr marL="450850" lvl="0">
                <a:lnSpc>
                  <a:spcPct val="85000"/>
                </a:lnSpc>
                <a:defRPr sz="1000" b="0" kern="0">
                  <a:solidFill>
                    <a:srgbClr val="103184"/>
                  </a:solidFill>
                  <a:ea typeface="ＭＳ Ｐゴシック" charset="-128"/>
                </a:defRPr>
              </a:lvl1pPr>
            </a:lstStyle>
            <a:p>
              <a:r>
                <a:rPr lang="en-US" altLang="ko-KR" dirty="0">
                  <a:latin typeface="+mn-lt"/>
                </a:rPr>
                <a:t>Follow the solution delivery processes</a:t>
              </a:r>
            </a:p>
          </p:txBody>
        </p:sp>
        <p:sp>
          <p:nvSpPr>
            <p:cNvPr id="66" name="Text Box 194"/>
            <p:cNvSpPr txBox="1">
              <a:spLocks noChangeArrowheads="1"/>
            </p:cNvSpPr>
            <p:nvPr/>
          </p:nvSpPr>
          <p:spPr bwMode="auto">
            <a:xfrm>
              <a:off x="5107219" y="3264557"/>
              <a:ext cx="1827175" cy="463577"/>
            </a:xfrm>
            <a:prstGeom prst="rect">
              <a:avLst/>
            </a:prstGeom>
            <a:solidFill>
              <a:srgbClr val="FFFFFF"/>
            </a:solidFill>
            <a:ln>
              <a:noFill/>
            </a:ln>
            <a:effectLst>
              <a:outerShdw dist="38100" dir="2700000" algn="tl" rotWithShape="0">
                <a:srgbClr val="000000">
                  <a:alpha val="39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lstStyle>
              <a:defPPr>
                <a:defRPr lang="fr-FR"/>
              </a:defPPr>
              <a:lvl1pPr marL="450850" lvl="0">
                <a:lnSpc>
                  <a:spcPct val="85000"/>
                </a:lnSpc>
                <a:defRPr sz="1000" b="0" kern="0">
                  <a:solidFill>
                    <a:srgbClr val="103184"/>
                  </a:solidFill>
                  <a:ea typeface="ＭＳ Ｐゴシック" charset="-128"/>
                </a:defRPr>
              </a:lvl1pPr>
            </a:lstStyle>
            <a:p>
              <a:r>
                <a:rPr lang="en-US" altLang="ko-KR" dirty="0">
                  <a:latin typeface="+mn-lt"/>
                </a:rPr>
                <a:t>Analyze all changes </a:t>
              </a:r>
              <a:br>
                <a:rPr lang="en-US" altLang="ko-KR" dirty="0">
                  <a:latin typeface="+mn-lt"/>
                </a:rPr>
              </a:br>
              <a:r>
                <a:rPr lang="en-US" altLang="ko-KR" dirty="0">
                  <a:latin typeface="+mn-lt"/>
                </a:rPr>
                <a:t>for their effects </a:t>
              </a:r>
              <a:br>
                <a:rPr lang="en-US" altLang="ko-KR" dirty="0">
                  <a:latin typeface="+mn-lt"/>
                </a:rPr>
              </a:br>
              <a:r>
                <a:rPr lang="en-US" altLang="ko-KR" dirty="0">
                  <a:latin typeface="+mn-lt"/>
                </a:rPr>
                <a:t>and side-effects</a:t>
              </a:r>
            </a:p>
          </p:txBody>
        </p:sp>
        <p:sp>
          <p:nvSpPr>
            <p:cNvPr id="68" name="Text Box 197"/>
            <p:cNvSpPr txBox="1">
              <a:spLocks noChangeArrowheads="1"/>
            </p:cNvSpPr>
            <p:nvPr/>
          </p:nvSpPr>
          <p:spPr bwMode="auto">
            <a:xfrm>
              <a:off x="931238" y="5052816"/>
              <a:ext cx="1827175" cy="463577"/>
            </a:xfrm>
            <a:prstGeom prst="rect">
              <a:avLst/>
            </a:prstGeom>
            <a:solidFill>
              <a:srgbClr val="FFFFFF"/>
            </a:solidFill>
            <a:ln>
              <a:noFill/>
            </a:ln>
            <a:effectLst>
              <a:outerShdw dist="38100" dir="2700000" algn="tl" rotWithShape="0">
                <a:srgbClr val="000000">
                  <a:alpha val="39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lstStyle>
              <a:defPPr>
                <a:defRPr lang="fr-FR"/>
              </a:defPPr>
              <a:lvl1pPr marL="450850" lvl="0">
                <a:lnSpc>
                  <a:spcPct val="85000"/>
                </a:lnSpc>
                <a:defRPr sz="1000" b="0" kern="0">
                  <a:solidFill>
                    <a:srgbClr val="103184"/>
                  </a:solidFill>
                  <a:ea typeface="ＭＳ Ｐゴシック" charset="-128"/>
                </a:defRPr>
              </a:lvl1pPr>
            </a:lstStyle>
            <a:p>
              <a:r>
                <a:rPr lang="en-US" altLang="ko-KR" dirty="0">
                  <a:latin typeface="+mn-lt"/>
                </a:rPr>
                <a:t>Avoid redundant information and functions</a:t>
              </a:r>
            </a:p>
          </p:txBody>
        </p:sp>
        <p:sp>
          <p:nvSpPr>
            <p:cNvPr id="70" name="Text Box 200"/>
            <p:cNvSpPr txBox="1">
              <a:spLocks noChangeArrowheads="1"/>
            </p:cNvSpPr>
            <p:nvPr/>
          </p:nvSpPr>
          <p:spPr bwMode="auto">
            <a:xfrm>
              <a:off x="2970875" y="5648901"/>
              <a:ext cx="1827175" cy="463577"/>
            </a:xfrm>
            <a:prstGeom prst="rect">
              <a:avLst/>
            </a:prstGeom>
            <a:solidFill>
              <a:srgbClr val="FFFFFF"/>
            </a:solidFill>
            <a:ln>
              <a:noFill/>
            </a:ln>
            <a:effectLst>
              <a:outerShdw dist="38100" dir="2700000" algn="tl" rotWithShape="0">
                <a:srgbClr val="000000">
                  <a:alpha val="39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lstStyle>
              <a:defPPr>
                <a:defRPr lang="fr-FR"/>
              </a:defPPr>
              <a:lvl1pPr marL="450850" lvl="0">
                <a:lnSpc>
                  <a:spcPct val="85000"/>
                </a:lnSpc>
                <a:defRPr sz="1000" b="0" kern="0">
                  <a:solidFill>
                    <a:srgbClr val="103184"/>
                  </a:solidFill>
                  <a:ea typeface="ＭＳ Ｐゴシック" charset="-128"/>
                </a:defRPr>
              </a:lvl1pPr>
            </a:lstStyle>
            <a:p>
              <a:r>
                <a:rPr lang="en-US" altLang="ko-KR" dirty="0">
                  <a:latin typeface="+mn-lt"/>
                </a:rPr>
                <a:t>Remove or mothball retired systems completely</a:t>
              </a:r>
            </a:p>
          </p:txBody>
        </p:sp>
        <p:sp>
          <p:nvSpPr>
            <p:cNvPr id="72" name="Text Box 203"/>
            <p:cNvSpPr txBox="1">
              <a:spLocks noChangeArrowheads="1"/>
            </p:cNvSpPr>
            <p:nvPr/>
          </p:nvSpPr>
          <p:spPr bwMode="auto">
            <a:xfrm>
              <a:off x="931238" y="2668470"/>
              <a:ext cx="1827175" cy="463577"/>
            </a:xfrm>
            <a:prstGeom prst="rect">
              <a:avLst/>
            </a:prstGeom>
            <a:solidFill>
              <a:srgbClr val="FFFFFF"/>
            </a:solidFill>
            <a:ln>
              <a:noFill/>
            </a:ln>
            <a:effectLst>
              <a:outerShdw dist="38100" dir="2700000" algn="tl" rotWithShape="0">
                <a:srgbClr val="000000">
                  <a:alpha val="39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lstStyle>
              <a:defPPr>
                <a:defRPr lang="fr-FR"/>
              </a:defPPr>
              <a:lvl1pPr marL="450850" lvl="0">
                <a:lnSpc>
                  <a:spcPct val="85000"/>
                </a:lnSpc>
                <a:defRPr sz="1000" b="0" kern="0">
                  <a:solidFill>
                    <a:srgbClr val="103184"/>
                  </a:solidFill>
                  <a:ea typeface="ＭＳ Ｐゴシック" charset="-128"/>
                </a:defRPr>
              </a:lvl1pPr>
            </a:lstStyle>
            <a:p>
              <a:r>
                <a:rPr lang="en-US" altLang="ko-KR" dirty="0">
                  <a:latin typeface="+mn-lt"/>
                </a:rPr>
                <a:t>Check the long-term costs and benefits</a:t>
              </a:r>
            </a:p>
          </p:txBody>
        </p:sp>
        <p:sp>
          <p:nvSpPr>
            <p:cNvPr id="75" name="Text Box 206"/>
            <p:cNvSpPr txBox="1">
              <a:spLocks noChangeArrowheads="1"/>
            </p:cNvSpPr>
            <p:nvPr/>
          </p:nvSpPr>
          <p:spPr bwMode="auto">
            <a:xfrm>
              <a:off x="931238" y="3264557"/>
              <a:ext cx="1827175" cy="463577"/>
            </a:xfrm>
            <a:prstGeom prst="rect">
              <a:avLst/>
            </a:prstGeom>
            <a:solidFill>
              <a:srgbClr val="FFFFFF"/>
            </a:solidFill>
            <a:ln>
              <a:noFill/>
            </a:ln>
            <a:effectLst>
              <a:outerShdw dist="38100" dir="2700000" algn="tl" rotWithShape="0">
                <a:srgbClr val="000000">
                  <a:alpha val="39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lstStyle>
              <a:defPPr>
                <a:defRPr lang="fr-FR"/>
              </a:defPPr>
              <a:lvl1pPr marL="450850" lvl="0">
                <a:lnSpc>
                  <a:spcPct val="85000"/>
                </a:lnSpc>
                <a:defRPr sz="1000" b="0" kern="0">
                  <a:solidFill>
                    <a:srgbClr val="103184"/>
                  </a:solidFill>
                  <a:ea typeface="ＭＳ Ｐゴシック" charset="-128"/>
                </a:defRPr>
              </a:lvl1pPr>
            </a:lstStyle>
            <a:p>
              <a:r>
                <a:rPr lang="en-US" altLang="ko-KR" dirty="0">
                  <a:latin typeface="+mn-lt"/>
                </a:rPr>
                <a:t>Strive for Simplicity</a:t>
              </a:r>
            </a:p>
          </p:txBody>
        </p:sp>
        <p:sp>
          <p:nvSpPr>
            <p:cNvPr id="78" name="Text Box 209"/>
            <p:cNvSpPr txBox="1">
              <a:spLocks noChangeArrowheads="1"/>
            </p:cNvSpPr>
            <p:nvPr/>
          </p:nvSpPr>
          <p:spPr bwMode="auto">
            <a:xfrm>
              <a:off x="931238" y="5648901"/>
              <a:ext cx="1827175" cy="463577"/>
            </a:xfrm>
            <a:prstGeom prst="rect">
              <a:avLst/>
            </a:prstGeom>
            <a:solidFill>
              <a:srgbClr val="FFFFFF"/>
            </a:solidFill>
            <a:ln>
              <a:noFill/>
            </a:ln>
            <a:effectLst>
              <a:outerShdw dist="38100" dir="2700000" algn="tl" rotWithShape="0">
                <a:srgbClr val="000000">
                  <a:alpha val="39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lstStyle>
              <a:defPPr>
                <a:defRPr lang="fr-FR"/>
              </a:defPPr>
              <a:lvl1pPr marL="450850" lvl="0">
                <a:lnSpc>
                  <a:spcPct val="85000"/>
                </a:lnSpc>
                <a:defRPr sz="1000" b="0" kern="0">
                  <a:solidFill>
                    <a:srgbClr val="103184"/>
                  </a:solidFill>
                  <a:ea typeface="ＭＳ Ｐゴシック" charset="-128"/>
                </a:defRPr>
              </a:lvl1pPr>
            </a:lstStyle>
            <a:p>
              <a:r>
                <a:rPr lang="en-US" altLang="ko-KR" dirty="0">
                  <a:latin typeface="+mn-lt"/>
                </a:rPr>
                <a:t>Remove or mothball retired systems completely</a:t>
              </a:r>
            </a:p>
          </p:txBody>
        </p:sp>
        <p:sp>
          <p:nvSpPr>
            <p:cNvPr id="80" name="Text Box 212"/>
            <p:cNvSpPr txBox="1">
              <a:spLocks noChangeArrowheads="1"/>
            </p:cNvSpPr>
            <p:nvPr/>
          </p:nvSpPr>
          <p:spPr bwMode="auto">
            <a:xfrm>
              <a:off x="5107219" y="3860643"/>
              <a:ext cx="1827175" cy="463577"/>
            </a:xfrm>
            <a:prstGeom prst="rect">
              <a:avLst/>
            </a:prstGeom>
            <a:solidFill>
              <a:srgbClr val="FFFFFF"/>
            </a:solidFill>
            <a:ln>
              <a:noFill/>
            </a:ln>
            <a:effectLst>
              <a:outerShdw dist="38100" dir="2700000" algn="tl" rotWithShape="0">
                <a:srgbClr val="000000">
                  <a:alpha val="39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lstStyle>
              <a:defPPr>
                <a:defRPr lang="fr-FR"/>
              </a:defPPr>
              <a:lvl1pPr marL="450850" lvl="0">
                <a:lnSpc>
                  <a:spcPct val="85000"/>
                </a:lnSpc>
                <a:defRPr sz="1000" b="0" kern="0">
                  <a:solidFill>
                    <a:srgbClr val="103184"/>
                  </a:solidFill>
                  <a:ea typeface="ＭＳ Ｐゴシック" charset="-128"/>
                </a:defRPr>
              </a:lvl1pPr>
            </a:lstStyle>
            <a:p>
              <a:r>
                <a:rPr lang="en-US" altLang="ko-KR" dirty="0">
                  <a:latin typeface="+mn-lt"/>
                </a:rPr>
                <a:t>Prefer loosely coupled integration</a:t>
              </a:r>
            </a:p>
          </p:txBody>
        </p:sp>
        <p:sp>
          <p:nvSpPr>
            <p:cNvPr id="82" name="Text Box 215"/>
            <p:cNvSpPr txBox="1">
              <a:spLocks noChangeArrowheads="1"/>
            </p:cNvSpPr>
            <p:nvPr/>
          </p:nvSpPr>
          <p:spPr bwMode="auto">
            <a:xfrm>
              <a:off x="7147587" y="3264557"/>
              <a:ext cx="1827175" cy="463577"/>
            </a:xfrm>
            <a:prstGeom prst="rect">
              <a:avLst/>
            </a:prstGeom>
            <a:solidFill>
              <a:srgbClr val="FFFFFF"/>
            </a:solidFill>
            <a:ln>
              <a:noFill/>
            </a:ln>
            <a:effectLst>
              <a:outerShdw dist="38100" dir="2700000" algn="tl" rotWithShape="0">
                <a:srgbClr val="000000">
                  <a:alpha val="39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lstStyle>
              <a:defPPr>
                <a:defRPr lang="fr-FR"/>
              </a:defPPr>
              <a:lvl1pPr marL="450850" lvl="0">
                <a:lnSpc>
                  <a:spcPct val="85000"/>
                </a:lnSpc>
                <a:defRPr sz="1000" b="0" kern="0">
                  <a:solidFill>
                    <a:srgbClr val="103184"/>
                  </a:solidFill>
                  <a:ea typeface="ＭＳ Ｐゴシック" charset="-128"/>
                </a:defRPr>
              </a:lvl1pPr>
            </a:lstStyle>
            <a:p>
              <a:r>
                <a:rPr lang="en-US" altLang="ko-KR" dirty="0">
                  <a:latin typeface="+mn-lt"/>
                </a:rPr>
                <a:t>Reuse before </a:t>
              </a:r>
              <a:br>
                <a:rPr lang="en-US" altLang="ko-KR" dirty="0">
                  <a:latin typeface="+mn-lt"/>
                </a:rPr>
              </a:br>
              <a:r>
                <a:rPr lang="en-US" altLang="ko-KR" dirty="0">
                  <a:latin typeface="+mn-lt"/>
                </a:rPr>
                <a:t>Buy before </a:t>
              </a:r>
            </a:p>
            <a:p>
              <a:r>
                <a:rPr lang="en-US" altLang="ko-KR" dirty="0">
                  <a:latin typeface="+mn-lt"/>
                </a:rPr>
                <a:t>Build</a:t>
              </a:r>
            </a:p>
          </p:txBody>
        </p:sp>
        <p:sp>
          <p:nvSpPr>
            <p:cNvPr id="84" name="Text Box 218"/>
            <p:cNvSpPr txBox="1">
              <a:spLocks noChangeArrowheads="1"/>
            </p:cNvSpPr>
            <p:nvPr/>
          </p:nvSpPr>
          <p:spPr bwMode="auto">
            <a:xfrm>
              <a:off x="7147587" y="5648901"/>
              <a:ext cx="1827175" cy="463577"/>
            </a:xfrm>
            <a:prstGeom prst="rect">
              <a:avLst/>
            </a:prstGeom>
            <a:solidFill>
              <a:srgbClr val="FFFFFF"/>
            </a:solidFill>
            <a:ln>
              <a:noFill/>
            </a:ln>
            <a:effectLst>
              <a:outerShdw dist="38100" dir="2700000" algn="tl" rotWithShape="0">
                <a:srgbClr val="000000">
                  <a:alpha val="39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lstStyle>
              <a:defPPr>
                <a:defRPr lang="fr-FR"/>
              </a:defPPr>
              <a:lvl1pPr marL="450850" lvl="0">
                <a:lnSpc>
                  <a:spcPct val="85000"/>
                </a:lnSpc>
                <a:defRPr sz="1000" b="0" kern="0">
                  <a:solidFill>
                    <a:srgbClr val="103184"/>
                  </a:solidFill>
                  <a:ea typeface="ＭＳ Ｐゴシック" charset="-128"/>
                </a:defRPr>
              </a:lvl1pPr>
            </a:lstStyle>
            <a:p>
              <a:r>
                <a:rPr lang="en-US" altLang="ko-KR" dirty="0">
                  <a:latin typeface="+mn-lt"/>
                </a:rPr>
                <a:t>Comply with external regulations</a:t>
              </a:r>
            </a:p>
          </p:txBody>
        </p:sp>
        <p:sp>
          <p:nvSpPr>
            <p:cNvPr id="74" name="Text Box 143"/>
            <p:cNvSpPr txBox="1">
              <a:spLocks noChangeArrowheads="1"/>
            </p:cNvSpPr>
            <p:nvPr/>
          </p:nvSpPr>
          <p:spPr bwMode="auto">
            <a:xfrm>
              <a:off x="5107219" y="2681001"/>
              <a:ext cx="430741" cy="438518"/>
            </a:xfrm>
            <a:prstGeom prst="rect">
              <a:avLst/>
            </a:prstGeom>
            <a:noFill/>
            <a:ln w="9525">
              <a:noFill/>
              <a:miter lim="800000"/>
              <a:headEnd/>
              <a:tailEnd/>
            </a:ln>
            <a:effectLst/>
            <a:extLst/>
          </p:spPr>
          <p:txBody>
            <a:bodyPr wrap="none" lIns="72000" tIns="72000" rIns="72000" bIns="72000" anchor="ctr">
              <a:spAutoFit/>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algn="ctr" eaLnBrk="0" fontAlgn="base" hangingPunct="0">
                <a:spcBef>
                  <a:spcPct val="0"/>
                </a:spcBef>
                <a:spcAft>
                  <a:spcPct val="0"/>
                </a:spcAft>
                <a:defRPr>
                  <a:solidFill>
                    <a:schemeClr val="tx1"/>
                  </a:solidFill>
                  <a:latin typeface="Arial" charset="0"/>
                  <a:ea typeface="ＭＳ Ｐゴシック" charset="-128"/>
                </a:defRPr>
              </a:lvl6pPr>
              <a:lvl7pPr marL="2971800" indent="-228600" algn="ctr" eaLnBrk="0" fontAlgn="base" hangingPunct="0">
                <a:spcBef>
                  <a:spcPct val="0"/>
                </a:spcBef>
                <a:spcAft>
                  <a:spcPct val="0"/>
                </a:spcAft>
                <a:defRPr>
                  <a:solidFill>
                    <a:schemeClr val="tx1"/>
                  </a:solidFill>
                  <a:latin typeface="Arial" charset="0"/>
                  <a:ea typeface="ＭＳ Ｐゴシック" charset="-128"/>
                </a:defRPr>
              </a:lvl7pPr>
              <a:lvl8pPr marL="3429000" indent="-228600" algn="ctr" eaLnBrk="0" fontAlgn="base" hangingPunct="0">
                <a:spcBef>
                  <a:spcPct val="0"/>
                </a:spcBef>
                <a:spcAft>
                  <a:spcPct val="0"/>
                </a:spcAft>
                <a:defRPr>
                  <a:solidFill>
                    <a:schemeClr val="tx1"/>
                  </a:solidFill>
                  <a:latin typeface="Arial" charset="0"/>
                  <a:ea typeface="ＭＳ Ｐゴシック" charset="-128"/>
                </a:defRPr>
              </a:lvl8pPr>
              <a:lvl9pPr marL="3886200" indent="-228600" algn="ctr" eaLnBrk="0" fontAlgn="base" hangingPunct="0">
                <a:spcBef>
                  <a:spcPct val="0"/>
                </a:spcBef>
                <a:spcAft>
                  <a:spcPct val="0"/>
                </a:spcAft>
                <a:defRPr>
                  <a:solidFill>
                    <a:schemeClr val="tx1"/>
                  </a:solidFill>
                  <a:latin typeface="Arial" charset="0"/>
                  <a:ea typeface="ＭＳ Ｐゴシック" charset="-128"/>
                </a:defRPr>
              </a:lvl9pPr>
            </a:lstStyle>
            <a:p>
              <a:pPr marL="0" marR="0" lvl="0" indent="0" defTabSz="914400" eaLnBrk="0" fontAlgn="base" latinLnBrk="0" hangingPunct="0">
                <a:lnSpc>
                  <a:spcPct val="100000"/>
                </a:lnSpc>
                <a:spcBef>
                  <a:spcPct val="20000"/>
                </a:spcBef>
                <a:spcAft>
                  <a:spcPct val="0"/>
                </a:spcAft>
                <a:buClr>
                  <a:srgbClr val="FF6600"/>
                </a:buClr>
                <a:buSzPct val="120000"/>
                <a:buFontTx/>
                <a:buNone/>
                <a:tabLst/>
                <a:defRPr/>
              </a:pPr>
              <a:r>
                <a:rPr kumimoji="0" lang="en-US" sz="2000" b="0" i="0" u="none" strike="noStrike" kern="0" cap="none" spc="0" normalizeH="0" baseline="0" noProof="0" smtClean="0">
                  <a:ln>
                    <a:noFill/>
                  </a:ln>
                  <a:solidFill>
                    <a:srgbClr val="4B91CD"/>
                  </a:solidFill>
                  <a:effectLst/>
                  <a:uLnTx/>
                  <a:uFillTx/>
                  <a:latin typeface="+mn-lt"/>
                  <a:ea typeface="ＭＳ Ｐゴシック" charset="-128"/>
                </a:rPr>
                <a:t>18</a:t>
              </a:r>
            </a:p>
          </p:txBody>
        </p:sp>
        <p:sp>
          <p:nvSpPr>
            <p:cNvPr id="77" name="Text Box 146"/>
            <p:cNvSpPr txBox="1">
              <a:spLocks noChangeArrowheads="1"/>
            </p:cNvSpPr>
            <p:nvPr/>
          </p:nvSpPr>
          <p:spPr bwMode="auto">
            <a:xfrm>
              <a:off x="931238" y="4469259"/>
              <a:ext cx="430741" cy="438518"/>
            </a:xfrm>
            <a:prstGeom prst="rect">
              <a:avLst/>
            </a:prstGeom>
            <a:noFill/>
            <a:ln w="9525">
              <a:noFill/>
              <a:miter lim="800000"/>
              <a:headEnd/>
              <a:tailEnd/>
            </a:ln>
            <a:effectLst/>
            <a:extLst/>
          </p:spPr>
          <p:txBody>
            <a:bodyPr wrap="none" lIns="72000" tIns="72000" rIns="72000" bIns="72000" anchor="ctr">
              <a:spAutoFit/>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algn="ctr" eaLnBrk="0" fontAlgn="base" hangingPunct="0">
                <a:spcBef>
                  <a:spcPct val="0"/>
                </a:spcBef>
                <a:spcAft>
                  <a:spcPct val="0"/>
                </a:spcAft>
                <a:defRPr>
                  <a:solidFill>
                    <a:schemeClr val="tx1"/>
                  </a:solidFill>
                  <a:latin typeface="Arial" charset="0"/>
                  <a:ea typeface="ＭＳ Ｐゴシック" charset="-128"/>
                </a:defRPr>
              </a:lvl6pPr>
              <a:lvl7pPr marL="2971800" indent="-228600" algn="ctr" eaLnBrk="0" fontAlgn="base" hangingPunct="0">
                <a:spcBef>
                  <a:spcPct val="0"/>
                </a:spcBef>
                <a:spcAft>
                  <a:spcPct val="0"/>
                </a:spcAft>
                <a:defRPr>
                  <a:solidFill>
                    <a:schemeClr val="tx1"/>
                  </a:solidFill>
                  <a:latin typeface="Arial" charset="0"/>
                  <a:ea typeface="ＭＳ Ｐゴシック" charset="-128"/>
                </a:defRPr>
              </a:lvl7pPr>
              <a:lvl8pPr marL="3429000" indent="-228600" algn="ctr" eaLnBrk="0" fontAlgn="base" hangingPunct="0">
                <a:spcBef>
                  <a:spcPct val="0"/>
                </a:spcBef>
                <a:spcAft>
                  <a:spcPct val="0"/>
                </a:spcAft>
                <a:defRPr>
                  <a:solidFill>
                    <a:schemeClr val="tx1"/>
                  </a:solidFill>
                  <a:latin typeface="Arial" charset="0"/>
                  <a:ea typeface="ＭＳ Ｐゴシック" charset="-128"/>
                </a:defRPr>
              </a:lvl8pPr>
              <a:lvl9pPr marL="3886200" indent="-228600" algn="ctr" eaLnBrk="0" fontAlgn="base" hangingPunct="0">
                <a:spcBef>
                  <a:spcPct val="0"/>
                </a:spcBef>
                <a:spcAft>
                  <a:spcPct val="0"/>
                </a:spcAft>
                <a:defRPr>
                  <a:solidFill>
                    <a:schemeClr val="tx1"/>
                  </a:solidFill>
                  <a:latin typeface="Arial" charset="0"/>
                  <a:ea typeface="ＭＳ Ｐゴシック" charset="-128"/>
                </a:defRPr>
              </a:lvl9pPr>
            </a:lstStyle>
            <a:p>
              <a:pPr marL="0" marR="0" lvl="0" indent="0" defTabSz="914400" eaLnBrk="0" fontAlgn="base" latinLnBrk="0" hangingPunct="0">
                <a:lnSpc>
                  <a:spcPct val="100000"/>
                </a:lnSpc>
                <a:spcBef>
                  <a:spcPct val="20000"/>
                </a:spcBef>
                <a:spcAft>
                  <a:spcPct val="0"/>
                </a:spcAft>
                <a:buClr>
                  <a:srgbClr val="FF6600"/>
                </a:buClr>
                <a:buSzPct val="120000"/>
                <a:buFontTx/>
                <a:buNone/>
                <a:tabLst/>
                <a:defRPr/>
              </a:pPr>
              <a:r>
                <a:rPr kumimoji="0" lang="en-US" sz="2000" b="0" i="0" u="none" strike="noStrike" kern="0" cap="none" spc="0" normalizeH="0" baseline="0" noProof="0" smtClean="0">
                  <a:ln>
                    <a:noFill/>
                  </a:ln>
                  <a:solidFill>
                    <a:srgbClr val="4B91CD"/>
                  </a:solidFill>
                  <a:effectLst/>
                  <a:uLnTx/>
                  <a:uFillTx/>
                  <a:latin typeface="+mn-lt"/>
                  <a:ea typeface="ＭＳ Ｐゴシック" charset="-128"/>
                </a:rPr>
                <a:t>11</a:t>
              </a:r>
            </a:p>
          </p:txBody>
        </p:sp>
        <p:sp>
          <p:nvSpPr>
            <p:cNvPr id="86" name="Text Box 149"/>
            <p:cNvSpPr txBox="1">
              <a:spLocks noChangeArrowheads="1"/>
            </p:cNvSpPr>
            <p:nvPr/>
          </p:nvSpPr>
          <p:spPr bwMode="auto">
            <a:xfrm>
              <a:off x="5107219" y="5661431"/>
              <a:ext cx="430741" cy="438518"/>
            </a:xfrm>
            <a:prstGeom prst="rect">
              <a:avLst/>
            </a:prstGeom>
            <a:noFill/>
            <a:ln w="9525">
              <a:noFill/>
              <a:miter lim="800000"/>
              <a:headEnd/>
              <a:tailEnd/>
            </a:ln>
            <a:effectLst/>
            <a:extLst/>
          </p:spPr>
          <p:txBody>
            <a:bodyPr wrap="none" lIns="72000" tIns="72000" rIns="72000" bIns="72000" anchor="ctr">
              <a:spAutoFit/>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algn="ctr" eaLnBrk="0" fontAlgn="base" hangingPunct="0">
                <a:spcBef>
                  <a:spcPct val="0"/>
                </a:spcBef>
                <a:spcAft>
                  <a:spcPct val="0"/>
                </a:spcAft>
                <a:defRPr>
                  <a:solidFill>
                    <a:schemeClr val="tx1"/>
                  </a:solidFill>
                  <a:latin typeface="Arial" charset="0"/>
                  <a:ea typeface="ＭＳ Ｐゴシック" charset="-128"/>
                </a:defRPr>
              </a:lvl6pPr>
              <a:lvl7pPr marL="2971800" indent="-228600" algn="ctr" eaLnBrk="0" fontAlgn="base" hangingPunct="0">
                <a:spcBef>
                  <a:spcPct val="0"/>
                </a:spcBef>
                <a:spcAft>
                  <a:spcPct val="0"/>
                </a:spcAft>
                <a:defRPr>
                  <a:solidFill>
                    <a:schemeClr val="tx1"/>
                  </a:solidFill>
                  <a:latin typeface="Arial" charset="0"/>
                  <a:ea typeface="ＭＳ Ｐゴシック" charset="-128"/>
                </a:defRPr>
              </a:lvl7pPr>
              <a:lvl8pPr marL="3429000" indent="-228600" algn="ctr" eaLnBrk="0" fontAlgn="base" hangingPunct="0">
                <a:spcBef>
                  <a:spcPct val="0"/>
                </a:spcBef>
                <a:spcAft>
                  <a:spcPct val="0"/>
                </a:spcAft>
                <a:defRPr>
                  <a:solidFill>
                    <a:schemeClr val="tx1"/>
                  </a:solidFill>
                  <a:latin typeface="Arial" charset="0"/>
                  <a:ea typeface="ＭＳ Ｐゴシック" charset="-128"/>
                </a:defRPr>
              </a:lvl8pPr>
              <a:lvl9pPr marL="3886200" indent="-228600" algn="ctr" eaLnBrk="0" fontAlgn="base" hangingPunct="0">
                <a:spcBef>
                  <a:spcPct val="0"/>
                </a:spcBef>
                <a:spcAft>
                  <a:spcPct val="0"/>
                </a:spcAft>
                <a:defRPr>
                  <a:solidFill>
                    <a:schemeClr val="tx1"/>
                  </a:solidFill>
                  <a:latin typeface="Arial" charset="0"/>
                  <a:ea typeface="ＭＳ Ｐゴシック" charset="-128"/>
                </a:defRPr>
              </a:lvl9pPr>
            </a:lstStyle>
            <a:p>
              <a:pPr marL="0" marR="0" lvl="0" indent="0" defTabSz="914400" eaLnBrk="0" fontAlgn="base" latinLnBrk="0" hangingPunct="0">
                <a:lnSpc>
                  <a:spcPct val="100000"/>
                </a:lnSpc>
                <a:spcBef>
                  <a:spcPct val="20000"/>
                </a:spcBef>
                <a:spcAft>
                  <a:spcPct val="0"/>
                </a:spcAft>
                <a:buClr>
                  <a:srgbClr val="FF6600"/>
                </a:buClr>
                <a:buSzPct val="120000"/>
                <a:buFontTx/>
                <a:buNone/>
                <a:tabLst/>
                <a:defRPr/>
              </a:pPr>
              <a:r>
                <a:rPr kumimoji="0" lang="en-US" sz="2000" b="0" i="0" u="none" strike="noStrike" kern="0" cap="none" spc="0" normalizeH="0" baseline="0" noProof="0" smtClean="0">
                  <a:ln>
                    <a:noFill/>
                  </a:ln>
                  <a:solidFill>
                    <a:srgbClr val="4B91CD"/>
                  </a:solidFill>
                  <a:effectLst/>
                  <a:uLnTx/>
                  <a:uFillTx/>
                  <a:latin typeface="+mn-lt"/>
                  <a:ea typeface="ＭＳ Ｐゴシック" charset="-128"/>
                </a:rPr>
                <a:t>22</a:t>
              </a:r>
            </a:p>
          </p:txBody>
        </p:sp>
        <p:sp>
          <p:nvSpPr>
            <p:cNvPr id="87" name="Text Box 152"/>
            <p:cNvSpPr txBox="1">
              <a:spLocks noChangeArrowheads="1"/>
            </p:cNvSpPr>
            <p:nvPr/>
          </p:nvSpPr>
          <p:spPr bwMode="auto">
            <a:xfrm>
              <a:off x="2970875" y="3277087"/>
              <a:ext cx="430741" cy="438518"/>
            </a:xfrm>
            <a:prstGeom prst="rect">
              <a:avLst/>
            </a:prstGeom>
            <a:noFill/>
            <a:ln w="9525">
              <a:noFill/>
              <a:miter lim="800000"/>
              <a:headEnd/>
              <a:tailEnd/>
            </a:ln>
            <a:effectLst/>
            <a:extLst/>
          </p:spPr>
          <p:txBody>
            <a:bodyPr wrap="none" lIns="72000" tIns="72000" rIns="72000" bIns="72000" anchor="ctr">
              <a:spAutoFit/>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algn="ctr" eaLnBrk="0" fontAlgn="base" hangingPunct="0">
                <a:spcBef>
                  <a:spcPct val="0"/>
                </a:spcBef>
                <a:spcAft>
                  <a:spcPct val="0"/>
                </a:spcAft>
                <a:defRPr>
                  <a:solidFill>
                    <a:schemeClr val="tx1"/>
                  </a:solidFill>
                  <a:latin typeface="Arial" charset="0"/>
                  <a:ea typeface="ＭＳ Ｐゴシック" charset="-128"/>
                </a:defRPr>
              </a:lvl6pPr>
              <a:lvl7pPr marL="2971800" indent="-228600" algn="ctr" eaLnBrk="0" fontAlgn="base" hangingPunct="0">
                <a:spcBef>
                  <a:spcPct val="0"/>
                </a:spcBef>
                <a:spcAft>
                  <a:spcPct val="0"/>
                </a:spcAft>
                <a:defRPr>
                  <a:solidFill>
                    <a:schemeClr val="tx1"/>
                  </a:solidFill>
                  <a:latin typeface="Arial" charset="0"/>
                  <a:ea typeface="ＭＳ Ｐゴシック" charset="-128"/>
                </a:defRPr>
              </a:lvl7pPr>
              <a:lvl8pPr marL="3429000" indent="-228600" algn="ctr" eaLnBrk="0" fontAlgn="base" hangingPunct="0">
                <a:spcBef>
                  <a:spcPct val="0"/>
                </a:spcBef>
                <a:spcAft>
                  <a:spcPct val="0"/>
                </a:spcAft>
                <a:defRPr>
                  <a:solidFill>
                    <a:schemeClr val="tx1"/>
                  </a:solidFill>
                  <a:latin typeface="Arial" charset="0"/>
                  <a:ea typeface="ＭＳ Ｐゴシック" charset="-128"/>
                </a:defRPr>
              </a:lvl8pPr>
              <a:lvl9pPr marL="3886200" indent="-228600" algn="ctr" eaLnBrk="0" fontAlgn="base" hangingPunct="0">
                <a:spcBef>
                  <a:spcPct val="0"/>
                </a:spcBef>
                <a:spcAft>
                  <a:spcPct val="0"/>
                </a:spcAft>
                <a:defRPr>
                  <a:solidFill>
                    <a:schemeClr val="tx1"/>
                  </a:solidFill>
                  <a:latin typeface="Arial" charset="0"/>
                  <a:ea typeface="ＭＳ Ｐゴシック" charset="-128"/>
                </a:defRPr>
              </a:lvl9pPr>
            </a:lstStyle>
            <a:p>
              <a:pPr marL="0" marR="0" lvl="0" indent="0" defTabSz="914400" eaLnBrk="0" fontAlgn="base" latinLnBrk="0" hangingPunct="0">
                <a:lnSpc>
                  <a:spcPct val="100000"/>
                </a:lnSpc>
                <a:spcBef>
                  <a:spcPct val="20000"/>
                </a:spcBef>
                <a:spcAft>
                  <a:spcPct val="0"/>
                </a:spcAft>
                <a:buClr>
                  <a:srgbClr val="FF6600"/>
                </a:buClr>
                <a:buSzPct val="120000"/>
                <a:buFontTx/>
                <a:buNone/>
                <a:tabLst/>
                <a:defRPr/>
              </a:pPr>
              <a:r>
                <a:rPr kumimoji="0" lang="en-US" sz="2000" b="0" i="0" u="none" strike="noStrike" kern="0" cap="none" spc="0" normalizeH="0" baseline="0" noProof="0" smtClean="0">
                  <a:ln>
                    <a:noFill/>
                  </a:ln>
                  <a:solidFill>
                    <a:srgbClr val="4B91CD"/>
                  </a:solidFill>
                  <a:effectLst/>
                  <a:uLnTx/>
                  <a:uFillTx/>
                  <a:latin typeface="+mn-lt"/>
                  <a:ea typeface="ＭＳ Ｐゴシック" charset="-128"/>
                </a:rPr>
                <a:t>14</a:t>
              </a:r>
            </a:p>
          </p:txBody>
        </p:sp>
        <p:sp>
          <p:nvSpPr>
            <p:cNvPr id="88" name="Text Box 155"/>
            <p:cNvSpPr txBox="1">
              <a:spLocks noChangeArrowheads="1"/>
            </p:cNvSpPr>
            <p:nvPr/>
          </p:nvSpPr>
          <p:spPr bwMode="auto">
            <a:xfrm>
              <a:off x="2970875" y="5065347"/>
              <a:ext cx="430741" cy="438518"/>
            </a:xfrm>
            <a:prstGeom prst="rect">
              <a:avLst/>
            </a:prstGeom>
            <a:noFill/>
            <a:ln w="9525">
              <a:noFill/>
              <a:miter lim="800000"/>
              <a:headEnd/>
              <a:tailEnd/>
            </a:ln>
            <a:effectLst/>
            <a:extLst/>
          </p:spPr>
          <p:txBody>
            <a:bodyPr wrap="none" lIns="72000" tIns="72000" rIns="72000" bIns="72000" anchor="ctr">
              <a:spAutoFit/>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algn="ctr" eaLnBrk="0" fontAlgn="base" hangingPunct="0">
                <a:spcBef>
                  <a:spcPct val="0"/>
                </a:spcBef>
                <a:spcAft>
                  <a:spcPct val="0"/>
                </a:spcAft>
                <a:defRPr>
                  <a:solidFill>
                    <a:schemeClr val="tx1"/>
                  </a:solidFill>
                  <a:latin typeface="Arial" charset="0"/>
                  <a:ea typeface="ＭＳ Ｐゴシック" charset="-128"/>
                </a:defRPr>
              </a:lvl6pPr>
              <a:lvl7pPr marL="2971800" indent="-228600" algn="ctr" eaLnBrk="0" fontAlgn="base" hangingPunct="0">
                <a:spcBef>
                  <a:spcPct val="0"/>
                </a:spcBef>
                <a:spcAft>
                  <a:spcPct val="0"/>
                </a:spcAft>
                <a:defRPr>
                  <a:solidFill>
                    <a:schemeClr val="tx1"/>
                  </a:solidFill>
                  <a:latin typeface="Arial" charset="0"/>
                  <a:ea typeface="ＭＳ Ｐゴシック" charset="-128"/>
                </a:defRPr>
              </a:lvl7pPr>
              <a:lvl8pPr marL="3429000" indent="-228600" algn="ctr" eaLnBrk="0" fontAlgn="base" hangingPunct="0">
                <a:spcBef>
                  <a:spcPct val="0"/>
                </a:spcBef>
                <a:spcAft>
                  <a:spcPct val="0"/>
                </a:spcAft>
                <a:defRPr>
                  <a:solidFill>
                    <a:schemeClr val="tx1"/>
                  </a:solidFill>
                  <a:latin typeface="Arial" charset="0"/>
                  <a:ea typeface="ＭＳ Ｐゴシック" charset="-128"/>
                </a:defRPr>
              </a:lvl8pPr>
              <a:lvl9pPr marL="3886200" indent="-228600" algn="ctr" eaLnBrk="0" fontAlgn="base" hangingPunct="0">
                <a:spcBef>
                  <a:spcPct val="0"/>
                </a:spcBef>
                <a:spcAft>
                  <a:spcPct val="0"/>
                </a:spcAft>
                <a:defRPr>
                  <a:solidFill>
                    <a:schemeClr val="tx1"/>
                  </a:solidFill>
                  <a:latin typeface="Arial" charset="0"/>
                  <a:ea typeface="ＭＳ Ｐゴシック" charset="-128"/>
                </a:defRPr>
              </a:lvl9pPr>
            </a:lstStyle>
            <a:p>
              <a:pPr marL="0" marR="0" lvl="0" indent="0" defTabSz="914400" eaLnBrk="0" fontAlgn="base" latinLnBrk="0" hangingPunct="0">
                <a:lnSpc>
                  <a:spcPct val="100000"/>
                </a:lnSpc>
                <a:spcBef>
                  <a:spcPct val="20000"/>
                </a:spcBef>
                <a:spcAft>
                  <a:spcPct val="0"/>
                </a:spcAft>
                <a:buClr>
                  <a:srgbClr val="FF6600"/>
                </a:buClr>
                <a:buSzPct val="120000"/>
                <a:buFontTx/>
                <a:buNone/>
                <a:tabLst/>
                <a:defRPr/>
              </a:pPr>
              <a:r>
                <a:rPr kumimoji="0" lang="en-US" sz="2000" b="0" i="0" u="none" strike="noStrike" kern="0" cap="none" spc="0" normalizeH="0" baseline="0" noProof="0" smtClean="0">
                  <a:ln>
                    <a:noFill/>
                  </a:ln>
                  <a:solidFill>
                    <a:srgbClr val="4B91CD"/>
                  </a:solidFill>
                  <a:effectLst/>
                  <a:uLnTx/>
                  <a:uFillTx/>
                  <a:latin typeface="+mn-lt"/>
                  <a:ea typeface="ＭＳ Ｐゴシック" charset="-128"/>
                </a:rPr>
                <a:t>16</a:t>
              </a:r>
            </a:p>
          </p:txBody>
        </p:sp>
        <p:sp>
          <p:nvSpPr>
            <p:cNvPr id="93" name="Text Box 170"/>
            <p:cNvSpPr txBox="1">
              <a:spLocks noChangeArrowheads="1"/>
            </p:cNvSpPr>
            <p:nvPr/>
          </p:nvSpPr>
          <p:spPr bwMode="auto">
            <a:xfrm>
              <a:off x="7147587" y="5065347"/>
              <a:ext cx="430741" cy="438518"/>
            </a:xfrm>
            <a:prstGeom prst="rect">
              <a:avLst/>
            </a:prstGeom>
            <a:noFill/>
            <a:ln w="9525">
              <a:noFill/>
              <a:miter lim="800000"/>
              <a:headEnd/>
              <a:tailEnd/>
            </a:ln>
            <a:effectLst/>
            <a:extLst/>
          </p:spPr>
          <p:txBody>
            <a:bodyPr wrap="none" lIns="72000" tIns="72000" rIns="72000" bIns="72000" anchor="ctr">
              <a:spAutoFit/>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algn="ctr" eaLnBrk="0" fontAlgn="base" hangingPunct="0">
                <a:spcBef>
                  <a:spcPct val="0"/>
                </a:spcBef>
                <a:spcAft>
                  <a:spcPct val="0"/>
                </a:spcAft>
                <a:defRPr>
                  <a:solidFill>
                    <a:schemeClr val="tx1"/>
                  </a:solidFill>
                  <a:latin typeface="Arial" charset="0"/>
                  <a:ea typeface="ＭＳ Ｐゴシック" charset="-128"/>
                </a:defRPr>
              </a:lvl6pPr>
              <a:lvl7pPr marL="2971800" indent="-228600" algn="ctr" eaLnBrk="0" fontAlgn="base" hangingPunct="0">
                <a:spcBef>
                  <a:spcPct val="0"/>
                </a:spcBef>
                <a:spcAft>
                  <a:spcPct val="0"/>
                </a:spcAft>
                <a:defRPr>
                  <a:solidFill>
                    <a:schemeClr val="tx1"/>
                  </a:solidFill>
                  <a:latin typeface="Arial" charset="0"/>
                  <a:ea typeface="ＭＳ Ｐゴシック" charset="-128"/>
                </a:defRPr>
              </a:lvl7pPr>
              <a:lvl8pPr marL="3429000" indent="-228600" algn="ctr" eaLnBrk="0" fontAlgn="base" hangingPunct="0">
                <a:spcBef>
                  <a:spcPct val="0"/>
                </a:spcBef>
                <a:spcAft>
                  <a:spcPct val="0"/>
                </a:spcAft>
                <a:defRPr>
                  <a:solidFill>
                    <a:schemeClr val="tx1"/>
                  </a:solidFill>
                  <a:latin typeface="Arial" charset="0"/>
                  <a:ea typeface="ＭＳ Ｐゴシック" charset="-128"/>
                </a:defRPr>
              </a:lvl8pPr>
              <a:lvl9pPr marL="3886200" indent="-228600" algn="ctr" eaLnBrk="0" fontAlgn="base" hangingPunct="0">
                <a:spcBef>
                  <a:spcPct val="0"/>
                </a:spcBef>
                <a:spcAft>
                  <a:spcPct val="0"/>
                </a:spcAft>
                <a:defRPr>
                  <a:solidFill>
                    <a:schemeClr val="tx1"/>
                  </a:solidFill>
                  <a:latin typeface="Arial" charset="0"/>
                  <a:ea typeface="ＭＳ Ｐゴシック" charset="-128"/>
                </a:defRPr>
              </a:lvl9pPr>
            </a:lstStyle>
            <a:p>
              <a:pPr marL="0" marR="0" lvl="0" indent="0" defTabSz="914400" eaLnBrk="0" fontAlgn="base" latinLnBrk="0" hangingPunct="0">
                <a:lnSpc>
                  <a:spcPct val="100000"/>
                </a:lnSpc>
                <a:spcBef>
                  <a:spcPct val="20000"/>
                </a:spcBef>
                <a:spcAft>
                  <a:spcPct val="0"/>
                </a:spcAft>
                <a:buClr>
                  <a:srgbClr val="FF6600"/>
                </a:buClr>
                <a:buSzPct val="120000"/>
                <a:buFontTx/>
                <a:buNone/>
                <a:tabLst/>
                <a:defRPr/>
              </a:pPr>
              <a:r>
                <a:rPr kumimoji="0" lang="en-US" sz="2000" b="0" i="0" u="none" strike="noStrike" kern="0" cap="none" spc="0" normalizeH="0" baseline="0" noProof="0" smtClean="0">
                  <a:ln>
                    <a:noFill/>
                  </a:ln>
                  <a:solidFill>
                    <a:srgbClr val="4B91CD"/>
                  </a:solidFill>
                  <a:effectLst/>
                  <a:uLnTx/>
                  <a:uFillTx/>
                  <a:latin typeface="+mn-lt"/>
                  <a:ea typeface="ＭＳ Ｐゴシック" charset="-128"/>
                </a:rPr>
                <a:t>25</a:t>
              </a:r>
            </a:p>
          </p:txBody>
        </p:sp>
        <p:sp>
          <p:nvSpPr>
            <p:cNvPr id="96" name="Text Box 179"/>
            <p:cNvSpPr txBox="1">
              <a:spLocks noChangeArrowheads="1"/>
            </p:cNvSpPr>
            <p:nvPr/>
          </p:nvSpPr>
          <p:spPr bwMode="auto">
            <a:xfrm>
              <a:off x="5107219" y="5065347"/>
              <a:ext cx="430741" cy="438518"/>
            </a:xfrm>
            <a:prstGeom prst="rect">
              <a:avLst/>
            </a:prstGeom>
            <a:noFill/>
            <a:ln w="9525">
              <a:noFill/>
              <a:miter lim="800000"/>
              <a:headEnd/>
              <a:tailEnd/>
            </a:ln>
            <a:effectLst/>
            <a:extLst/>
          </p:spPr>
          <p:txBody>
            <a:bodyPr wrap="none" lIns="72000" tIns="72000" rIns="72000" bIns="72000" anchor="ctr">
              <a:spAutoFit/>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algn="ctr" eaLnBrk="0" fontAlgn="base" hangingPunct="0">
                <a:spcBef>
                  <a:spcPct val="0"/>
                </a:spcBef>
                <a:spcAft>
                  <a:spcPct val="0"/>
                </a:spcAft>
                <a:defRPr>
                  <a:solidFill>
                    <a:schemeClr val="tx1"/>
                  </a:solidFill>
                  <a:latin typeface="Arial" charset="0"/>
                  <a:ea typeface="ＭＳ Ｐゴシック" charset="-128"/>
                </a:defRPr>
              </a:lvl6pPr>
              <a:lvl7pPr marL="2971800" indent="-228600" algn="ctr" eaLnBrk="0" fontAlgn="base" hangingPunct="0">
                <a:spcBef>
                  <a:spcPct val="0"/>
                </a:spcBef>
                <a:spcAft>
                  <a:spcPct val="0"/>
                </a:spcAft>
                <a:defRPr>
                  <a:solidFill>
                    <a:schemeClr val="tx1"/>
                  </a:solidFill>
                  <a:latin typeface="Arial" charset="0"/>
                  <a:ea typeface="ＭＳ Ｐゴシック" charset="-128"/>
                </a:defRPr>
              </a:lvl7pPr>
              <a:lvl8pPr marL="3429000" indent="-228600" algn="ctr" eaLnBrk="0" fontAlgn="base" hangingPunct="0">
                <a:spcBef>
                  <a:spcPct val="0"/>
                </a:spcBef>
                <a:spcAft>
                  <a:spcPct val="0"/>
                </a:spcAft>
                <a:defRPr>
                  <a:solidFill>
                    <a:schemeClr val="tx1"/>
                  </a:solidFill>
                  <a:latin typeface="Arial" charset="0"/>
                  <a:ea typeface="ＭＳ Ｐゴシック" charset="-128"/>
                </a:defRPr>
              </a:lvl8pPr>
              <a:lvl9pPr marL="3886200" indent="-228600" algn="ctr" eaLnBrk="0" fontAlgn="base" hangingPunct="0">
                <a:spcBef>
                  <a:spcPct val="0"/>
                </a:spcBef>
                <a:spcAft>
                  <a:spcPct val="0"/>
                </a:spcAft>
                <a:defRPr>
                  <a:solidFill>
                    <a:schemeClr val="tx1"/>
                  </a:solidFill>
                  <a:latin typeface="Arial" charset="0"/>
                  <a:ea typeface="ＭＳ Ｐゴシック" charset="-128"/>
                </a:defRPr>
              </a:lvl9pPr>
            </a:lstStyle>
            <a:p>
              <a:pPr marL="0" marR="0" lvl="0" indent="0" defTabSz="914400" eaLnBrk="0" fontAlgn="base" latinLnBrk="0" hangingPunct="0">
                <a:lnSpc>
                  <a:spcPct val="100000"/>
                </a:lnSpc>
                <a:spcBef>
                  <a:spcPct val="20000"/>
                </a:spcBef>
                <a:spcAft>
                  <a:spcPct val="0"/>
                </a:spcAft>
                <a:buClr>
                  <a:srgbClr val="FF6600"/>
                </a:buClr>
                <a:buSzPct val="120000"/>
                <a:buFontTx/>
                <a:buNone/>
                <a:tabLst/>
                <a:defRPr/>
              </a:pPr>
              <a:r>
                <a:rPr kumimoji="0" lang="en-US" sz="2000" b="0" i="0" u="none" strike="noStrike" kern="0" cap="none" spc="0" normalizeH="0" baseline="0" noProof="0" smtClean="0">
                  <a:ln>
                    <a:noFill/>
                  </a:ln>
                  <a:solidFill>
                    <a:srgbClr val="4B91CD"/>
                  </a:solidFill>
                  <a:effectLst/>
                  <a:uLnTx/>
                  <a:uFillTx/>
                  <a:latin typeface="+mn-lt"/>
                  <a:ea typeface="ＭＳ Ｐゴシック" charset="-128"/>
                </a:rPr>
                <a:t>21</a:t>
              </a:r>
            </a:p>
          </p:txBody>
        </p:sp>
        <p:sp>
          <p:nvSpPr>
            <p:cNvPr id="97" name="Text Box 182"/>
            <p:cNvSpPr txBox="1">
              <a:spLocks noChangeArrowheads="1"/>
            </p:cNvSpPr>
            <p:nvPr/>
          </p:nvSpPr>
          <p:spPr bwMode="auto">
            <a:xfrm>
              <a:off x="7147587" y="3873174"/>
              <a:ext cx="430741" cy="438518"/>
            </a:xfrm>
            <a:prstGeom prst="rect">
              <a:avLst/>
            </a:prstGeom>
            <a:noFill/>
            <a:ln w="9525">
              <a:noFill/>
              <a:miter lim="800000"/>
              <a:headEnd/>
              <a:tailEnd/>
            </a:ln>
            <a:effectLst/>
            <a:extLst/>
          </p:spPr>
          <p:txBody>
            <a:bodyPr wrap="none" lIns="72000" tIns="72000" rIns="72000" bIns="72000" anchor="ctr">
              <a:spAutoFit/>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algn="ctr" eaLnBrk="0" fontAlgn="base" hangingPunct="0">
                <a:spcBef>
                  <a:spcPct val="0"/>
                </a:spcBef>
                <a:spcAft>
                  <a:spcPct val="0"/>
                </a:spcAft>
                <a:defRPr>
                  <a:solidFill>
                    <a:schemeClr val="tx1"/>
                  </a:solidFill>
                  <a:latin typeface="Arial" charset="0"/>
                  <a:ea typeface="ＭＳ Ｐゴシック" charset="-128"/>
                </a:defRPr>
              </a:lvl6pPr>
              <a:lvl7pPr marL="2971800" indent="-228600" algn="ctr" eaLnBrk="0" fontAlgn="base" hangingPunct="0">
                <a:spcBef>
                  <a:spcPct val="0"/>
                </a:spcBef>
                <a:spcAft>
                  <a:spcPct val="0"/>
                </a:spcAft>
                <a:defRPr>
                  <a:solidFill>
                    <a:schemeClr val="tx1"/>
                  </a:solidFill>
                  <a:latin typeface="Arial" charset="0"/>
                  <a:ea typeface="ＭＳ Ｐゴシック" charset="-128"/>
                </a:defRPr>
              </a:lvl7pPr>
              <a:lvl8pPr marL="3429000" indent="-228600" algn="ctr" eaLnBrk="0" fontAlgn="base" hangingPunct="0">
                <a:spcBef>
                  <a:spcPct val="0"/>
                </a:spcBef>
                <a:spcAft>
                  <a:spcPct val="0"/>
                </a:spcAft>
                <a:defRPr>
                  <a:solidFill>
                    <a:schemeClr val="tx1"/>
                  </a:solidFill>
                  <a:latin typeface="Arial" charset="0"/>
                  <a:ea typeface="ＭＳ Ｐゴシック" charset="-128"/>
                </a:defRPr>
              </a:lvl8pPr>
              <a:lvl9pPr marL="3886200" indent="-228600" algn="ctr" eaLnBrk="0" fontAlgn="base" hangingPunct="0">
                <a:spcBef>
                  <a:spcPct val="0"/>
                </a:spcBef>
                <a:spcAft>
                  <a:spcPct val="0"/>
                </a:spcAft>
                <a:defRPr>
                  <a:solidFill>
                    <a:schemeClr val="tx1"/>
                  </a:solidFill>
                  <a:latin typeface="Arial" charset="0"/>
                  <a:ea typeface="ＭＳ Ｐゴシック" charset="-128"/>
                </a:defRPr>
              </a:lvl9pPr>
            </a:lstStyle>
            <a:p>
              <a:pPr marL="0" marR="0" lvl="0" indent="0" defTabSz="914400" eaLnBrk="0" fontAlgn="base" latinLnBrk="0" hangingPunct="0">
                <a:lnSpc>
                  <a:spcPct val="100000"/>
                </a:lnSpc>
                <a:spcBef>
                  <a:spcPct val="20000"/>
                </a:spcBef>
                <a:spcAft>
                  <a:spcPct val="0"/>
                </a:spcAft>
                <a:buClr>
                  <a:srgbClr val="FF6600"/>
                </a:buClr>
                <a:buSzPct val="120000"/>
                <a:buFontTx/>
                <a:buNone/>
                <a:tabLst/>
                <a:defRPr/>
              </a:pPr>
              <a:r>
                <a:rPr kumimoji="0" lang="en-US" sz="2000" b="0" i="0" u="none" strike="noStrike" kern="0" cap="none" spc="0" normalizeH="0" baseline="0" noProof="0" smtClean="0">
                  <a:ln>
                    <a:noFill/>
                  </a:ln>
                  <a:solidFill>
                    <a:srgbClr val="4B91CD"/>
                  </a:solidFill>
                  <a:effectLst/>
                  <a:uLnTx/>
                  <a:uFillTx/>
                  <a:latin typeface="+mn-lt"/>
                  <a:ea typeface="ＭＳ Ｐゴシック" charset="-128"/>
                </a:rPr>
                <a:t>24</a:t>
              </a:r>
            </a:p>
          </p:txBody>
        </p:sp>
        <p:sp>
          <p:nvSpPr>
            <p:cNvPr id="98" name="Text Box 185"/>
            <p:cNvSpPr txBox="1">
              <a:spLocks noChangeArrowheads="1"/>
            </p:cNvSpPr>
            <p:nvPr/>
          </p:nvSpPr>
          <p:spPr bwMode="auto">
            <a:xfrm>
              <a:off x="2970875" y="3873174"/>
              <a:ext cx="430741" cy="438518"/>
            </a:xfrm>
            <a:prstGeom prst="rect">
              <a:avLst/>
            </a:prstGeom>
            <a:noFill/>
            <a:ln w="9525">
              <a:noFill/>
              <a:miter lim="800000"/>
              <a:headEnd/>
              <a:tailEnd/>
            </a:ln>
            <a:effectLst/>
            <a:extLst/>
          </p:spPr>
          <p:txBody>
            <a:bodyPr wrap="none" lIns="72000" tIns="72000" rIns="72000" bIns="72000" anchor="ctr">
              <a:spAutoFit/>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algn="ctr" eaLnBrk="0" fontAlgn="base" hangingPunct="0">
                <a:spcBef>
                  <a:spcPct val="0"/>
                </a:spcBef>
                <a:spcAft>
                  <a:spcPct val="0"/>
                </a:spcAft>
                <a:defRPr>
                  <a:solidFill>
                    <a:schemeClr val="tx1"/>
                  </a:solidFill>
                  <a:latin typeface="Arial" charset="0"/>
                  <a:ea typeface="ＭＳ Ｐゴシック" charset="-128"/>
                </a:defRPr>
              </a:lvl6pPr>
              <a:lvl7pPr marL="2971800" indent="-228600" algn="ctr" eaLnBrk="0" fontAlgn="base" hangingPunct="0">
                <a:spcBef>
                  <a:spcPct val="0"/>
                </a:spcBef>
                <a:spcAft>
                  <a:spcPct val="0"/>
                </a:spcAft>
                <a:defRPr>
                  <a:solidFill>
                    <a:schemeClr val="tx1"/>
                  </a:solidFill>
                  <a:latin typeface="Arial" charset="0"/>
                  <a:ea typeface="ＭＳ Ｐゴシック" charset="-128"/>
                </a:defRPr>
              </a:lvl7pPr>
              <a:lvl8pPr marL="3429000" indent="-228600" algn="ctr" eaLnBrk="0" fontAlgn="base" hangingPunct="0">
                <a:spcBef>
                  <a:spcPct val="0"/>
                </a:spcBef>
                <a:spcAft>
                  <a:spcPct val="0"/>
                </a:spcAft>
                <a:defRPr>
                  <a:solidFill>
                    <a:schemeClr val="tx1"/>
                  </a:solidFill>
                  <a:latin typeface="Arial" charset="0"/>
                  <a:ea typeface="ＭＳ Ｐゴシック" charset="-128"/>
                </a:defRPr>
              </a:lvl8pPr>
              <a:lvl9pPr marL="3886200" indent="-228600" algn="ctr" eaLnBrk="0" fontAlgn="base" hangingPunct="0">
                <a:spcBef>
                  <a:spcPct val="0"/>
                </a:spcBef>
                <a:spcAft>
                  <a:spcPct val="0"/>
                </a:spcAft>
                <a:defRPr>
                  <a:solidFill>
                    <a:schemeClr val="tx1"/>
                  </a:solidFill>
                  <a:latin typeface="Arial" charset="0"/>
                  <a:ea typeface="ＭＳ Ｐゴシック" charset="-128"/>
                </a:defRPr>
              </a:lvl9pPr>
            </a:lstStyle>
            <a:p>
              <a:pPr marL="0" marR="0" lvl="0" indent="0" defTabSz="914400" eaLnBrk="0" fontAlgn="base" latinLnBrk="0" hangingPunct="0">
                <a:lnSpc>
                  <a:spcPct val="100000"/>
                </a:lnSpc>
                <a:spcBef>
                  <a:spcPct val="20000"/>
                </a:spcBef>
                <a:spcAft>
                  <a:spcPct val="0"/>
                </a:spcAft>
                <a:buClr>
                  <a:srgbClr val="FF6600"/>
                </a:buClr>
                <a:buSzPct val="120000"/>
                <a:buFontTx/>
                <a:buNone/>
                <a:tabLst/>
                <a:defRPr/>
              </a:pPr>
              <a:r>
                <a:rPr kumimoji="0" lang="en-US" sz="2000" b="0" i="0" u="none" strike="noStrike" kern="0" cap="none" spc="0" normalizeH="0" baseline="0" noProof="0" smtClean="0">
                  <a:ln>
                    <a:noFill/>
                  </a:ln>
                  <a:solidFill>
                    <a:srgbClr val="4B91CD"/>
                  </a:solidFill>
                  <a:effectLst/>
                  <a:uLnTx/>
                  <a:uFillTx/>
                  <a:latin typeface="+mn-lt"/>
                  <a:ea typeface="ＭＳ Ｐゴシック" charset="-128"/>
                </a:rPr>
                <a:t>15</a:t>
              </a:r>
            </a:p>
          </p:txBody>
        </p:sp>
        <p:sp>
          <p:nvSpPr>
            <p:cNvPr id="42" name="Text Box 158"/>
            <p:cNvSpPr txBox="1">
              <a:spLocks noChangeArrowheads="1"/>
            </p:cNvSpPr>
            <p:nvPr/>
          </p:nvSpPr>
          <p:spPr bwMode="auto">
            <a:xfrm>
              <a:off x="5107219" y="1235084"/>
              <a:ext cx="1827175" cy="463577"/>
            </a:xfrm>
            <a:prstGeom prst="rect">
              <a:avLst/>
            </a:prstGeom>
            <a:solidFill>
              <a:srgbClr val="FFFFFF"/>
            </a:solidFill>
            <a:ln>
              <a:noFill/>
            </a:ln>
            <a:effectLst>
              <a:outerShdw dist="38100" dir="2700000" algn="tl" rotWithShape="0">
                <a:srgbClr val="000000">
                  <a:alpha val="39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lstStyle>
              <a:defPPr>
                <a:defRPr lang="fr-FR"/>
              </a:defPPr>
              <a:lvl1pPr marL="450850" lvl="0">
                <a:lnSpc>
                  <a:spcPct val="85000"/>
                </a:lnSpc>
                <a:defRPr sz="1000" b="0" kern="0">
                  <a:solidFill>
                    <a:srgbClr val="103184"/>
                  </a:solidFill>
                  <a:ea typeface="ＭＳ Ｐゴシック" charset="-128"/>
                </a:defRPr>
              </a:lvl1pPr>
            </a:lstStyle>
            <a:p>
              <a:r>
                <a:rPr lang="en-US" altLang="ko-KR" dirty="0">
                  <a:latin typeface="+mn-lt"/>
                </a:rPr>
                <a:t>Support automated </a:t>
              </a:r>
            </a:p>
            <a:p>
              <a:r>
                <a:rPr lang="en-US" altLang="ko-KR" dirty="0">
                  <a:latin typeface="+mn-lt"/>
                </a:rPr>
                <a:t>and measurable business processes</a:t>
              </a:r>
            </a:p>
          </p:txBody>
        </p:sp>
        <p:sp>
          <p:nvSpPr>
            <p:cNvPr id="44" name="Text Box 161"/>
            <p:cNvSpPr txBox="1">
              <a:spLocks noChangeArrowheads="1"/>
            </p:cNvSpPr>
            <p:nvPr/>
          </p:nvSpPr>
          <p:spPr bwMode="auto">
            <a:xfrm>
              <a:off x="931238" y="1755902"/>
              <a:ext cx="1827175" cy="463577"/>
            </a:xfrm>
            <a:prstGeom prst="rect">
              <a:avLst/>
            </a:prstGeom>
            <a:solidFill>
              <a:srgbClr val="FFFFFF"/>
            </a:solidFill>
            <a:ln>
              <a:noFill/>
            </a:ln>
            <a:effectLst>
              <a:outerShdw dist="38100" dir="2700000" algn="tl" rotWithShape="0">
                <a:srgbClr val="000000">
                  <a:alpha val="39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lstStyle>
              <a:defPPr>
                <a:defRPr lang="fr-FR"/>
              </a:defPPr>
              <a:lvl1pPr marL="450850" lvl="0">
                <a:lnSpc>
                  <a:spcPct val="85000"/>
                </a:lnSpc>
                <a:defRPr sz="1000" b="0" kern="0">
                  <a:solidFill>
                    <a:srgbClr val="103184"/>
                  </a:solidFill>
                  <a:ea typeface="ＭＳ Ｐゴシック" charset="-128"/>
                </a:defRPr>
              </a:lvl1pPr>
            </a:lstStyle>
            <a:p>
              <a:r>
                <a:rPr lang="en-US" altLang="ko-KR" dirty="0">
                  <a:latin typeface="+mn-lt"/>
                </a:rPr>
                <a:t>Consider information </a:t>
              </a:r>
              <a:br>
                <a:rPr lang="en-US" altLang="ko-KR" dirty="0">
                  <a:latin typeface="+mn-lt"/>
                </a:rPr>
              </a:br>
              <a:r>
                <a:rPr lang="en-US" altLang="ko-KR" dirty="0">
                  <a:latin typeface="+mn-lt"/>
                </a:rPr>
                <a:t>as assets of AXA</a:t>
              </a:r>
            </a:p>
          </p:txBody>
        </p:sp>
        <p:sp>
          <p:nvSpPr>
            <p:cNvPr id="46" name="Text Box 164"/>
            <p:cNvSpPr txBox="1">
              <a:spLocks noChangeArrowheads="1"/>
            </p:cNvSpPr>
            <p:nvPr/>
          </p:nvSpPr>
          <p:spPr bwMode="auto">
            <a:xfrm>
              <a:off x="7147587" y="1755902"/>
              <a:ext cx="1827175" cy="463577"/>
            </a:xfrm>
            <a:prstGeom prst="rect">
              <a:avLst/>
            </a:prstGeom>
            <a:solidFill>
              <a:srgbClr val="FFFFFF"/>
            </a:solidFill>
            <a:ln>
              <a:noFill/>
            </a:ln>
            <a:effectLst>
              <a:outerShdw dist="38100" dir="2700000" algn="tl" rotWithShape="0">
                <a:srgbClr val="000000">
                  <a:alpha val="39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lstStyle>
              <a:defPPr>
                <a:defRPr lang="fr-FR"/>
              </a:defPPr>
              <a:lvl1pPr marL="450850" lvl="0">
                <a:lnSpc>
                  <a:spcPct val="85000"/>
                </a:lnSpc>
                <a:defRPr sz="1000" b="0" kern="0">
                  <a:solidFill>
                    <a:srgbClr val="103184"/>
                  </a:solidFill>
                  <a:ea typeface="ＭＳ Ｐゴシック" charset="-128"/>
                </a:defRPr>
              </a:lvl1pPr>
            </a:lstStyle>
            <a:p>
              <a:r>
                <a:rPr lang="en-US" altLang="ko-KR" dirty="0">
                  <a:latin typeface="+mn-lt"/>
                </a:rPr>
                <a:t>Ensure information ownership</a:t>
              </a:r>
            </a:p>
          </p:txBody>
        </p:sp>
        <p:sp>
          <p:nvSpPr>
            <p:cNvPr id="48" name="Text Box 167"/>
            <p:cNvSpPr txBox="1">
              <a:spLocks noChangeArrowheads="1"/>
            </p:cNvSpPr>
            <p:nvPr/>
          </p:nvSpPr>
          <p:spPr bwMode="auto">
            <a:xfrm>
              <a:off x="931238" y="1235084"/>
              <a:ext cx="1827175" cy="463577"/>
            </a:xfrm>
            <a:prstGeom prst="rect">
              <a:avLst/>
            </a:prstGeom>
            <a:solidFill>
              <a:srgbClr val="FFFFFF"/>
            </a:solidFill>
            <a:ln>
              <a:noFill/>
            </a:ln>
            <a:effectLst>
              <a:outerShdw dist="38100" dir="2700000" algn="tl" rotWithShape="0">
                <a:srgbClr val="000000">
                  <a:alpha val="39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lstStyle>
              <a:defPPr>
                <a:defRPr lang="fr-FR"/>
              </a:defPPr>
              <a:lvl1pPr marL="450850" lvl="0">
                <a:lnSpc>
                  <a:spcPct val="85000"/>
                </a:lnSpc>
                <a:defRPr sz="1000" b="0" kern="0">
                  <a:solidFill>
                    <a:srgbClr val="103184"/>
                  </a:solidFill>
                  <a:ea typeface="ＭＳ Ｐゴシック" charset="-128"/>
                </a:defRPr>
              </a:lvl1pPr>
            </a:lstStyle>
            <a:p>
              <a:r>
                <a:rPr lang="en-US" altLang="ko-KR" dirty="0">
                  <a:latin typeface="+mn-lt"/>
                </a:rPr>
                <a:t>Drive IT initiative </a:t>
              </a:r>
              <a:br>
                <a:rPr lang="en-US" altLang="ko-KR" dirty="0">
                  <a:latin typeface="+mn-lt"/>
                </a:rPr>
              </a:br>
              <a:r>
                <a:rPr lang="en-US" altLang="ko-KR" dirty="0">
                  <a:latin typeface="+mn-lt"/>
                </a:rPr>
                <a:t>from business needs</a:t>
              </a:r>
            </a:p>
          </p:txBody>
        </p:sp>
        <p:sp>
          <p:nvSpPr>
            <p:cNvPr id="52" name="Text Box 173"/>
            <p:cNvSpPr txBox="1">
              <a:spLocks noChangeArrowheads="1"/>
            </p:cNvSpPr>
            <p:nvPr/>
          </p:nvSpPr>
          <p:spPr bwMode="auto">
            <a:xfrm>
              <a:off x="7147587" y="1235084"/>
              <a:ext cx="1827175" cy="463577"/>
            </a:xfrm>
            <a:prstGeom prst="rect">
              <a:avLst/>
            </a:prstGeom>
            <a:solidFill>
              <a:srgbClr val="FFFFFF"/>
            </a:solidFill>
            <a:ln>
              <a:noFill/>
            </a:ln>
            <a:effectLst>
              <a:outerShdw dist="38100" dir="2700000" algn="tl" rotWithShape="0">
                <a:srgbClr val="000000">
                  <a:alpha val="39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lstStyle>
              <a:defPPr>
                <a:defRPr lang="fr-FR"/>
              </a:defPPr>
              <a:lvl1pPr marL="450850" lvl="0">
                <a:lnSpc>
                  <a:spcPct val="85000"/>
                </a:lnSpc>
                <a:defRPr sz="1000" b="0" kern="0">
                  <a:solidFill>
                    <a:srgbClr val="103184"/>
                  </a:solidFill>
                  <a:ea typeface="ＭＳ Ｐゴシック" charset="-128"/>
                </a:defRPr>
              </a:lvl1pPr>
            </a:lstStyle>
            <a:p>
              <a:r>
                <a:rPr lang="en-US" altLang="ko-KR" dirty="0">
                  <a:latin typeface="+mn-lt"/>
                </a:rPr>
                <a:t>Protect information </a:t>
              </a:r>
            </a:p>
            <a:p>
              <a:r>
                <a:rPr lang="en-US" altLang="ko-KR" dirty="0">
                  <a:latin typeface="+mn-lt"/>
                </a:rPr>
                <a:t>by adequate security measures</a:t>
              </a:r>
            </a:p>
          </p:txBody>
        </p:sp>
        <p:sp>
          <p:nvSpPr>
            <p:cNvPr id="54" name="Text Box 176"/>
            <p:cNvSpPr txBox="1">
              <a:spLocks noChangeArrowheads="1"/>
            </p:cNvSpPr>
            <p:nvPr/>
          </p:nvSpPr>
          <p:spPr bwMode="auto">
            <a:xfrm>
              <a:off x="5107219" y="1755902"/>
              <a:ext cx="1827175" cy="463577"/>
            </a:xfrm>
            <a:prstGeom prst="rect">
              <a:avLst/>
            </a:prstGeom>
            <a:solidFill>
              <a:srgbClr val="FFFFFF"/>
            </a:solidFill>
            <a:ln>
              <a:noFill/>
            </a:ln>
            <a:effectLst>
              <a:outerShdw dist="38100" dir="2700000" algn="tl" rotWithShape="0">
                <a:srgbClr val="000000">
                  <a:alpha val="39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lstStyle>
              <a:defPPr>
                <a:defRPr lang="fr-FR"/>
              </a:defPPr>
              <a:lvl1pPr marL="450850" lvl="0">
                <a:lnSpc>
                  <a:spcPct val="85000"/>
                </a:lnSpc>
                <a:defRPr sz="1000" b="0" kern="0">
                  <a:solidFill>
                    <a:srgbClr val="103184"/>
                  </a:solidFill>
                  <a:ea typeface="ＭＳ Ｐゴシック" charset="-128"/>
                </a:defRPr>
              </a:lvl1pPr>
            </a:lstStyle>
            <a:p>
              <a:r>
                <a:rPr lang="en-US" altLang="ko-KR" dirty="0">
                  <a:latin typeface="+mn-lt"/>
                </a:rPr>
                <a:t>Ensure the timely updating of all information</a:t>
              </a:r>
            </a:p>
          </p:txBody>
        </p:sp>
        <p:sp>
          <p:nvSpPr>
            <p:cNvPr id="62" name="Text Box 188"/>
            <p:cNvSpPr txBox="1">
              <a:spLocks noChangeArrowheads="1"/>
            </p:cNvSpPr>
            <p:nvPr/>
          </p:nvSpPr>
          <p:spPr bwMode="auto">
            <a:xfrm>
              <a:off x="2970875" y="1235084"/>
              <a:ext cx="1827175" cy="463577"/>
            </a:xfrm>
            <a:prstGeom prst="rect">
              <a:avLst/>
            </a:prstGeom>
            <a:solidFill>
              <a:srgbClr val="FFFFFF"/>
            </a:solidFill>
            <a:ln>
              <a:noFill/>
            </a:ln>
            <a:effectLst>
              <a:outerShdw dist="38100" dir="2700000" algn="tl" rotWithShape="0">
                <a:srgbClr val="000000">
                  <a:alpha val="39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lstStyle>
              <a:defPPr>
                <a:defRPr lang="fr-FR"/>
              </a:defPPr>
              <a:lvl1pPr marL="450850" lvl="0">
                <a:lnSpc>
                  <a:spcPct val="85000"/>
                </a:lnSpc>
                <a:defRPr sz="1000" b="0" kern="0">
                  <a:solidFill>
                    <a:srgbClr val="103184"/>
                  </a:solidFill>
                  <a:ea typeface="ＭＳ Ｐゴシック" charset="-128"/>
                </a:defRPr>
              </a:lvl1pPr>
            </a:lstStyle>
            <a:p>
              <a:r>
                <a:rPr lang="en-US" altLang="ko-KR" dirty="0">
                  <a:latin typeface="+mn-lt"/>
                </a:rPr>
                <a:t>Align info functionality within business capability groups</a:t>
              </a:r>
            </a:p>
          </p:txBody>
        </p:sp>
        <p:sp>
          <p:nvSpPr>
            <p:cNvPr id="64" name="Text Box 191"/>
            <p:cNvSpPr txBox="1">
              <a:spLocks noChangeArrowheads="1"/>
            </p:cNvSpPr>
            <p:nvPr/>
          </p:nvSpPr>
          <p:spPr bwMode="auto">
            <a:xfrm>
              <a:off x="2970875" y="1755902"/>
              <a:ext cx="1827175" cy="463577"/>
            </a:xfrm>
            <a:prstGeom prst="rect">
              <a:avLst/>
            </a:prstGeom>
            <a:solidFill>
              <a:srgbClr val="FFFFFF"/>
            </a:solidFill>
            <a:ln>
              <a:noFill/>
            </a:ln>
            <a:effectLst>
              <a:outerShdw dist="38100" dir="2700000" algn="tl" rotWithShape="0">
                <a:srgbClr val="000000">
                  <a:alpha val="39999"/>
                </a:srgbClr>
              </a:outerShdw>
            </a:effectLst>
            <a:extLst>
              <a:ext uri="{91240B29-F687-4F45-9708-019B960494DF}">
                <a14:hiddenLine xmlns:a14="http://schemas.microsoft.com/office/drawing/2010/main" w="9525">
                  <a:solidFill>
                    <a:srgbClr val="000000"/>
                  </a:solidFill>
                  <a:miter lim="800000"/>
                  <a:headEnd/>
                  <a:tailEnd/>
                </a14:hiddenLine>
              </a:ext>
            </a:extLst>
          </p:spPr>
          <p:txBody>
            <a:bodyPr wrap="square" lIns="0" tIns="0" rIns="0" bIns="0" anchor="ctr"/>
            <a:lstStyle>
              <a:defPPr>
                <a:defRPr lang="fr-FR"/>
              </a:defPPr>
              <a:lvl1pPr marL="450850" lvl="0">
                <a:lnSpc>
                  <a:spcPct val="85000"/>
                </a:lnSpc>
                <a:defRPr sz="1000" b="0" kern="0">
                  <a:solidFill>
                    <a:srgbClr val="103184"/>
                  </a:solidFill>
                  <a:ea typeface="ＭＳ Ｐゴシック" charset="-128"/>
                </a:defRPr>
              </a:lvl1pPr>
            </a:lstStyle>
            <a:p>
              <a:r>
                <a:rPr lang="en-US" altLang="ko-KR" dirty="0">
                  <a:latin typeface="+mn-lt"/>
                </a:rPr>
                <a:t>Design for customer centricity</a:t>
              </a:r>
            </a:p>
          </p:txBody>
        </p:sp>
        <p:sp>
          <p:nvSpPr>
            <p:cNvPr id="89" name="Text Box 158"/>
            <p:cNvSpPr txBox="1">
              <a:spLocks noChangeArrowheads="1"/>
            </p:cNvSpPr>
            <p:nvPr/>
          </p:nvSpPr>
          <p:spPr bwMode="auto">
            <a:xfrm>
              <a:off x="5107219" y="1247614"/>
              <a:ext cx="288074" cy="438518"/>
            </a:xfrm>
            <a:prstGeom prst="rect">
              <a:avLst/>
            </a:prstGeom>
            <a:noFill/>
            <a:ln w="9525">
              <a:noFill/>
              <a:miter lim="800000"/>
              <a:headEnd/>
              <a:tailEnd/>
            </a:ln>
            <a:effectLst/>
            <a:extLst/>
          </p:spPr>
          <p:txBody>
            <a:bodyPr wrap="none" lIns="72000" tIns="72000" rIns="72000" bIns="72000" anchor="ctr">
              <a:spAutoFit/>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algn="ctr" eaLnBrk="0" fontAlgn="base" hangingPunct="0">
                <a:spcBef>
                  <a:spcPct val="0"/>
                </a:spcBef>
                <a:spcAft>
                  <a:spcPct val="0"/>
                </a:spcAft>
                <a:defRPr>
                  <a:solidFill>
                    <a:schemeClr val="tx1"/>
                  </a:solidFill>
                  <a:latin typeface="Arial" charset="0"/>
                  <a:ea typeface="ＭＳ Ｐゴシック" charset="-128"/>
                </a:defRPr>
              </a:lvl6pPr>
              <a:lvl7pPr marL="2971800" indent="-228600" algn="ctr" eaLnBrk="0" fontAlgn="base" hangingPunct="0">
                <a:spcBef>
                  <a:spcPct val="0"/>
                </a:spcBef>
                <a:spcAft>
                  <a:spcPct val="0"/>
                </a:spcAft>
                <a:defRPr>
                  <a:solidFill>
                    <a:schemeClr val="tx1"/>
                  </a:solidFill>
                  <a:latin typeface="Arial" charset="0"/>
                  <a:ea typeface="ＭＳ Ｐゴシック" charset="-128"/>
                </a:defRPr>
              </a:lvl7pPr>
              <a:lvl8pPr marL="3429000" indent="-228600" algn="ctr" eaLnBrk="0" fontAlgn="base" hangingPunct="0">
                <a:spcBef>
                  <a:spcPct val="0"/>
                </a:spcBef>
                <a:spcAft>
                  <a:spcPct val="0"/>
                </a:spcAft>
                <a:defRPr>
                  <a:solidFill>
                    <a:schemeClr val="tx1"/>
                  </a:solidFill>
                  <a:latin typeface="Arial" charset="0"/>
                  <a:ea typeface="ＭＳ Ｐゴシック" charset="-128"/>
                </a:defRPr>
              </a:lvl8pPr>
              <a:lvl9pPr marL="3886200" indent="-228600" algn="ctr" eaLnBrk="0" fontAlgn="base" hangingPunct="0">
                <a:spcBef>
                  <a:spcPct val="0"/>
                </a:spcBef>
                <a:spcAft>
                  <a:spcPct val="0"/>
                </a:spcAft>
                <a:defRPr>
                  <a:solidFill>
                    <a:schemeClr val="tx1"/>
                  </a:solidFill>
                  <a:latin typeface="Arial" charset="0"/>
                  <a:ea typeface="ＭＳ Ｐゴシック" charset="-128"/>
                </a:defRPr>
              </a:lvl9pPr>
            </a:lstStyle>
            <a:p>
              <a:pPr marL="0" marR="0" lvl="0" indent="0" defTabSz="914400" eaLnBrk="0" fontAlgn="base" latinLnBrk="0" hangingPunct="0">
                <a:lnSpc>
                  <a:spcPct val="100000"/>
                </a:lnSpc>
                <a:spcBef>
                  <a:spcPct val="20000"/>
                </a:spcBef>
                <a:spcAft>
                  <a:spcPct val="0"/>
                </a:spcAft>
                <a:buClr>
                  <a:srgbClr val="FF6600"/>
                </a:buClr>
                <a:buSzPct val="120000"/>
                <a:buFontTx/>
                <a:buNone/>
                <a:tabLst/>
                <a:defRPr/>
              </a:pPr>
              <a:r>
                <a:rPr kumimoji="0" lang="en-US" sz="2000" b="0" i="0" u="none" strike="noStrike" kern="0" cap="none" spc="0" normalizeH="0" baseline="0" noProof="0" dirty="0" smtClean="0">
                  <a:ln>
                    <a:noFill/>
                  </a:ln>
                  <a:solidFill>
                    <a:srgbClr val="4B91CD"/>
                  </a:solidFill>
                  <a:effectLst/>
                  <a:uLnTx/>
                  <a:uFillTx/>
                  <a:latin typeface="+mn-lt"/>
                  <a:ea typeface="ＭＳ Ｐゴシック" charset="-128"/>
                </a:rPr>
                <a:t>5</a:t>
              </a:r>
            </a:p>
          </p:txBody>
        </p:sp>
        <p:sp>
          <p:nvSpPr>
            <p:cNvPr id="90" name="Text Box 161"/>
            <p:cNvSpPr txBox="1">
              <a:spLocks noChangeArrowheads="1"/>
            </p:cNvSpPr>
            <p:nvPr/>
          </p:nvSpPr>
          <p:spPr bwMode="auto">
            <a:xfrm>
              <a:off x="931238" y="1768432"/>
              <a:ext cx="289677" cy="438518"/>
            </a:xfrm>
            <a:prstGeom prst="rect">
              <a:avLst/>
            </a:prstGeom>
            <a:noFill/>
            <a:ln w="9525">
              <a:noFill/>
              <a:miter lim="800000"/>
              <a:headEnd/>
              <a:tailEnd/>
            </a:ln>
            <a:effectLst/>
            <a:extLst/>
          </p:spPr>
          <p:txBody>
            <a:bodyPr wrap="none" lIns="72000" tIns="72000" rIns="72000" bIns="72000" anchor="ctr">
              <a:spAutoFit/>
            </a:bodyPr>
            <a:lstStyle/>
            <a:p>
              <a:pPr marL="0" marR="0" lvl="0" indent="0" defTabSz="914400" eaLnBrk="0" fontAlgn="auto" latinLnBrk="0" hangingPunct="0">
                <a:lnSpc>
                  <a:spcPct val="100000"/>
                </a:lnSpc>
                <a:spcBef>
                  <a:spcPct val="20000"/>
                </a:spcBef>
                <a:spcAft>
                  <a:spcPts val="0"/>
                </a:spcAft>
                <a:buClr>
                  <a:srgbClr val="FF6600"/>
                </a:buClr>
                <a:buSzPct val="120000"/>
                <a:buFontTx/>
                <a:buNone/>
                <a:tabLst/>
                <a:defRPr/>
              </a:pPr>
              <a:r>
                <a:rPr kumimoji="0" lang="en-US" sz="2000" b="1" i="0" u="none" strike="noStrike" kern="0" cap="none" spc="0" normalizeH="0" baseline="0" noProof="0" dirty="0">
                  <a:ln>
                    <a:noFill/>
                  </a:ln>
                  <a:solidFill>
                    <a:srgbClr val="4B91CD"/>
                  </a:solidFill>
                  <a:effectLst/>
                  <a:uLnTx/>
                  <a:uFillTx/>
                  <a:latin typeface="+mn-lt"/>
                  <a:ea typeface="ＭＳ Ｐゴシック" charset="-128"/>
                </a:rPr>
                <a:t>2</a:t>
              </a:r>
            </a:p>
          </p:txBody>
        </p:sp>
        <p:sp>
          <p:nvSpPr>
            <p:cNvPr id="91" name="Text Box 164"/>
            <p:cNvSpPr txBox="1">
              <a:spLocks noChangeArrowheads="1"/>
            </p:cNvSpPr>
            <p:nvPr/>
          </p:nvSpPr>
          <p:spPr bwMode="auto">
            <a:xfrm>
              <a:off x="7147587" y="1768432"/>
              <a:ext cx="288074" cy="438518"/>
            </a:xfrm>
            <a:prstGeom prst="rect">
              <a:avLst/>
            </a:prstGeom>
            <a:noFill/>
            <a:ln w="9525">
              <a:noFill/>
              <a:miter lim="800000"/>
              <a:headEnd/>
              <a:tailEnd/>
            </a:ln>
            <a:effectLst/>
            <a:extLst/>
          </p:spPr>
          <p:txBody>
            <a:bodyPr wrap="none" lIns="72000" tIns="72000" rIns="72000" bIns="72000" anchor="ctr">
              <a:spAutoFit/>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algn="ctr" eaLnBrk="0" fontAlgn="base" hangingPunct="0">
                <a:spcBef>
                  <a:spcPct val="0"/>
                </a:spcBef>
                <a:spcAft>
                  <a:spcPct val="0"/>
                </a:spcAft>
                <a:defRPr>
                  <a:solidFill>
                    <a:schemeClr val="tx1"/>
                  </a:solidFill>
                  <a:latin typeface="Arial" charset="0"/>
                  <a:ea typeface="ＭＳ Ｐゴシック" charset="-128"/>
                </a:defRPr>
              </a:lvl6pPr>
              <a:lvl7pPr marL="2971800" indent="-228600" algn="ctr" eaLnBrk="0" fontAlgn="base" hangingPunct="0">
                <a:spcBef>
                  <a:spcPct val="0"/>
                </a:spcBef>
                <a:spcAft>
                  <a:spcPct val="0"/>
                </a:spcAft>
                <a:defRPr>
                  <a:solidFill>
                    <a:schemeClr val="tx1"/>
                  </a:solidFill>
                  <a:latin typeface="Arial" charset="0"/>
                  <a:ea typeface="ＭＳ Ｐゴシック" charset="-128"/>
                </a:defRPr>
              </a:lvl7pPr>
              <a:lvl8pPr marL="3429000" indent="-228600" algn="ctr" eaLnBrk="0" fontAlgn="base" hangingPunct="0">
                <a:spcBef>
                  <a:spcPct val="0"/>
                </a:spcBef>
                <a:spcAft>
                  <a:spcPct val="0"/>
                </a:spcAft>
                <a:defRPr>
                  <a:solidFill>
                    <a:schemeClr val="tx1"/>
                  </a:solidFill>
                  <a:latin typeface="Arial" charset="0"/>
                  <a:ea typeface="ＭＳ Ｐゴシック" charset="-128"/>
                </a:defRPr>
              </a:lvl8pPr>
              <a:lvl9pPr marL="3886200" indent="-228600" algn="ctr" eaLnBrk="0" fontAlgn="base" hangingPunct="0">
                <a:spcBef>
                  <a:spcPct val="0"/>
                </a:spcBef>
                <a:spcAft>
                  <a:spcPct val="0"/>
                </a:spcAft>
                <a:defRPr>
                  <a:solidFill>
                    <a:schemeClr val="tx1"/>
                  </a:solidFill>
                  <a:latin typeface="Arial" charset="0"/>
                  <a:ea typeface="ＭＳ Ｐゴシック" charset="-128"/>
                </a:defRPr>
              </a:lvl9pPr>
            </a:lstStyle>
            <a:p>
              <a:pPr marL="0" marR="0" lvl="0" indent="0" defTabSz="914400" eaLnBrk="0" fontAlgn="base" latinLnBrk="0" hangingPunct="0">
                <a:lnSpc>
                  <a:spcPct val="100000"/>
                </a:lnSpc>
                <a:spcBef>
                  <a:spcPct val="20000"/>
                </a:spcBef>
                <a:spcAft>
                  <a:spcPct val="0"/>
                </a:spcAft>
                <a:buClr>
                  <a:srgbClr val="FF6600"/>
                </a:buClr>
                <a:buSzPct val="120000"/>
                <a:buFontTx/>
                <a:buNone/>
                <a:tabLst/>
                <a:defRPr/>
              </a:pPr>
              <a:r>
                <a:rPr kumimoji="0" lang="en-US" sz="2000" b="0" i="0" u="none" strike="noStrike" kern="0" cap="none" spc="0" normalizeH="0" baseline="0" noProof="0" smtClean="0">
                  <a:ln>
                    <a:noFill/>
                  </a:ln>
                  <a:solidFill>
                    <a:srgbClr val="4B91CD"/>
                  </a:solidFill>
                  <a:effectLst/>
                  <a:uLnTx/>
                  <a:uFillTx/>
                  <a:latin typeface="+mn-lt"/>
                  <a:ea typeface="ＭＳ Ｐゴシック" charset="-128"/>
                </a:rPr>
                <a:t>8</a:t>
              </a:r>
            </a:p>
          </p:txBody>
        </p:sp>
        <p:sp>
          <p:nvSpPr>
            <p:cNvPr id="92" name="Text Box 167"/>
            <p:cNvSpPr txBox="1">
              <a:spLocks noChangeArrowheads="1"/>
            </p:cNvSpPr>
            <p:nvPr/>
          </p:nvSpPr>
          <p:spPr bwMode="auto">
            <a:xfrm>
              <a:off x="931238" y="1247614"/>
              <a:ext cx="289677" cy="438518"/>
            </a:xfrm>
            <a:prstGeom prst="rect">
              <a:avLst/>
            </a:prstGeom>
            <a:noFill/>
            <a:ln w="9525">
              <a:noFill/>
              <a:miter lim="800000"/>
              <a:headEnd/>
              <a:tailEnd/>
            </a:ln>
            <a:effectLst/>
            <a:extLst/>
          </p:spPr>
          <p:txBody>
            <a:bodyPr wrap="none" lIns="72000" tIns="72000" rIns="72000" bIns="72000" anchor="ctr">
              <a:spAutoFit/>
            </a:bodyPr>
            <a:lstStyle/>
            <a:p>
              <a:pPr marL="0" marR="0" lvl="0" indent="0" defTabSz="914400" eaLnBrk="0" fontAlgn="auto" latinLnBrk="0" hangingPunct="0">
                <a:lnSpc>
                  <a:spcPct val="100000"/>
                </a:lnSpc>
                <a:spcBef>
                  <a:spcPct val="20000"/>
                </a:spcBef>
                <a:spcAft>
                  <a:spcPts val="0"/>
                </a:spcAft>
                <a:buClr>
                  <a:srgbClr val="FF6600"/>
                </a:buClr>
                <a:buSzPct val="120000"/>
                <a:buFontTx/>
                <a:buNone/>
                <a:tabLst/>
                <a:defRPr/>
              </a:pPr>
              <a:r>
                <a:rPr kumimoji="0" lang="en-US" sz="2000" b="1" i="0" u="none" strike="noStrike" kern="0" cap="none" spc="0" normalizeH="0" baseline="0" noProof="0" dirty="0">
                  <a:ln>
                    <a:noFill/>
                  </a:ln>
                  <a:solidFill>
                    <a:srgbClr val="4B91CD"/>
                  </a:solidFill>
                  <a:effectLst/>
                  <a:uLnTx/>
                  <a:uFillTx/>
                  <a:latin typeface="+mn-lt"/>
                  <a:ea typeface="ＭＳ Ｐゴシック" charset="-128"/>
                </a:rPr>
                <a:t>1</a:t>
              </a:r>
            </a:p>
          </p:txBody>
        </p:sp>
        <p:sp>
          <p:nvSpPr>
            <p:cNvPr id="94" name="Text Box 173"/>
            <p:cNvSpPr txBox="1">
              <a:spLocks noChangeArrowheads="1"/>
            </p:cNvSpPr>
            <p:nvPr/>
          </p:nvSpPr>
          <p:spPr bwMode="auto">
            <a:xfrm>
              <a:off x="7147587" y="1247614"/>
              <a:ext cx="288074" cy="438518"/>
            </a:xfrm>
            <a:prstGeom prst="rect">
              <a:avLst/>
            </a:prstGeom>
            <a:noFill/>
            <a:ln w="9525">
              <a:noFill/>
              <a:miter lim="800000"/>
              <a:headEnd/>
              <a:tailEnd/>
            </a:ln>
            <a:effectLst/>
            <a:extLst/>
          </p:spPr>
          <p:txBody>
            <a:bodyPr wrap="none" lIns="72000" tIns="72000" rIns="72000" bIns="72000" anchor="ctr">
              <a:spAutoFit/>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algn="ctr" eaLnBrk="0" fontAlgn="base" hangingPunct="0">
                <a:spcBef>
                  <a:spcPct val="0"/>
                </a:spcBef>
                <a:spcAft>
                  <a:spcPct val="0"/>
                </a:spcAft>
                <a:defRPr>
                  <a:solidFill>
                    <a:schemeClr val="tx1"/>
                  </a:solidFill>
                  <a:latin typeface="Arial" charset="0"/>
                  <a:ea typeface="ＭＳ Ｐゴシック" charset="-128"/>
                </a:defRPr>
              </a:lvl6pPr>
              <a:lvl7pPr marL="2971800" indent="-228600" algn="ctr" eaLnBrk="0" fontAlgn="base" hangingPunct="0">
                <a:spcBef>
                  <a:spcPct val="0"/>
                </a:spcBef>
                <a:spcAft>
                  <a:spcPct val="0"/>
                </a:spcAft>
                <a:defRPr>
                  <a:solidFill>
                    <a:schemeClr val="tx1"/>
                  </a:solidFill>
                  <a:latin typeface="Arial" charset="0"/>
                  <a:ea typeface="ＭＳ Ｐゴシック" charset="-128"/>
                </a:defRPr>
              </a:lvl7pPr>
              <a:lvl8pPr marL="3429000" indent="-228600" algn="ctr" eaLnBrk="0" fontAlgn="base" hangingPunct="0">
                <a:spcBef>
                  <a:spcPct val="0"/>
                </a:spcBef>
                <a:spcAft>
                  <a:spcPct val="0"/>
                </a:spcAft>
                <a:defRPr>
                  <a:solidFill>
                    <a:schemeClr val="tx1"/>
                  </a:solidFill>
                  <a:latin typeface="Arial" charset="0"/>
                  <a:ea typeface="ＭＳ Ｐゴシック" charset="-128"/>
                </a:defRPr>
              </a:lvl8pPr>
              <a:lvl9pPr marL="3886200" indent="-228600" algn="ctr" eaLnBrk="0" fontAlgn="base" hangingPunct="0">
                <a:spcBef>
                  <a:spcPct val="0"/>
                </a:spcBef>
                <a:spcAft>
                  <a:spcPct val="0"/>
                </a:spcAft>
                <a:defRPr>
                  <a:solidFill>
                    <a:schemeClr val="tx1"/>
                  </a:solidFill>
                  <a:latin typeface="Arial" charset="0"/>
                  <a:ea typeface="ＭＳ Ｐゴシック" charset="-128"/>
                </a:defRPr>
              </a:lvl9pPr>
            </a:lstStyle>
            <a:p>
              <a:pPr marL="0" marR="0" lvl="0" indent="0" defTabSz="914400" eaLnBrk="0" fontAlgn="base" latinLnBrk="0" hangingPunct="0">
                <a:lnSpc>
                  <a:spcPct val="100000"/>
                </a:lnSpc>
                <a:spcBef>
                  <a:spcPct val="20000"/>
                </a:spcBef>
                <a:spcAft>
                  <a:spcPct val="0"/>
                </a:spcAft>
                <a:buClr>
                  <a:srgbClr val="FF6600"/>
                </a:buClr>
                <a:buSzPct val="120000"/>
                <a:buFontTx/>
                <a:buNone/>
                <a:tabLst/>
                <a:defRPr/>
              </a:pPr>
              <a:r>
                <a:rPr kumimoji="0" lang="en-US" sz="2000" b="0" i="0" u="none" strike="noStrike" kern="0" cap="none" spc="0" normalizeH="0" baseline="0" noProof="0" dirty="0" smtClean="0">
                  <a:ln>
                    <a:noFill/>
                  </a:ln>
                  <a:solidFill>
                    <a:srgbClr val="4B91CD"/>
                  </a:solidFill>
                  <a:effectLst/>
                  <a:uLnTx/>
                  <a:uFillTx/>
                  <a:latin typeface="+mn-lt"/>
                  <a:ea typeface="ＭＳ Ｐゴシック" charset="-128"/>
                </a:rPr>
                <a:t>7</a:t>
              </a:r>
            </a:p>
          </p:txBody>
        </p:sp>
        <p:sp>
          <p:nvSpPr>
            <p:cNvPr id="95" name="Text Box 176"/>
            <p:cNvSpPr txBox="1">
              <a:spLocks noChangeArrowheads="1"/>
            </p:cNvSpPr>
            <p:nvPr/>
          </p:nvSpPr>
          <p:spPr bwMode="auto">
            <a:xfrm>
              <a:off x="5107219" y="1768432"/>
              <a:ext cx="288074" cy="438518"/>
            </a:xfrm>
            <a:prstGeom prst="rect">
              <a:avLst/>
            </a:prstGeom>
            <a:noFill/>
            <a:ln w="9525">
              <a:noFill/>
              <a:miter lim="800000"/>
              <a:headEnd/>
              <a:tailEnd/>
            </a:ln>
            <a:effectLst/>
            <a:extLst/>
          </p:spPr>
          <p:txBody>
            <a:bodyPr wrap="none" lIns="72000" tIns="72000" rIns="72000" bIns="72000" anchor="ctr">
              <a:spAutoFit/>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algn="ctr" eaLnBrk="0" fontAlgn="base" hangingPunct="0">
                <a:spcBef>
                  <a:spcPct val="0"/>
                </a:spcBef>
                <a:spcAft>
                  <a:spcPct val="0"/>
                </a:spcAft>
                <a:defRPr>
                  <a:solidFill>
                    <a:schemeClr val="tx1"/>
                  </a:solidFill>
                  <a:latin typeface="Arial" charset="0"/>
                  <a:ea typeface="ＭＳ Ｐゴシック" charset="-128"/>
                </a:defRPr>
              </a:lvl6pPr>
              <a:lvl7pPr marL="2971800" indent="-228600" algn="ctr" eaLnBrk="0" fontAlgn="base" hangingPunct="0">
                <a:spcBef>
                  <a:spcPct val="0"/>
                </a:spcBef>
                <a:spcAft>
                  <a:spcPct val="0"/>
                </a:spcAft>
                <a:defRPr>
                  <a:solidFill>
                    <a:schemeClr val="tx1"/>
                  </a:solidFill>
                  <a:latin typeface="Arial" charset="0"/>
                  <a:ea typeface="ＭＳ Ｐゴシック" charset="-128"/>
                </a:defRPr>
              </a:lvl7pPr>
              <a:lvl8pPr marL="3429000" indent="-228600" algn="ctr" eaLnBrk="0" fontAlgn="base" hangingPunct="0">
                <a:spcBef>
                  <a:spcPct val="0"/>
                </a:spcBef>
                <a:spcAft>
                  <a:spcPct val="0"/>
                </a:spcAft>
                <a:defRPr>
                  <a:solidFill>
                    <a:schemeClr val="tx1"/>
                  </a:solidFill>
                  <a:latin typeface="Arial" charset="0"/>
                  <a:ea typeface="ＭＳ Ｐゴシック" charset="-128"/>
                </a:defRPr>
              </a:lvl8pPr>
              <a:lvl9pPr marL="3886200" indent="-228600" algn="ctr" eaLnBrk="0" fontAlgn="base" hangingPunct="0">
                <a:spcBef>
                  <a:spcPct val="0"/>
                </a:spcBef>
                <a:spcAft>
                  <a:spcPct val="0"/>
                </a:spcAft>
                <a:defRPr>
                  <a:solidFill>
                    <a:schemeClr val="tx1"/>
                  </a:solidFill>
                  <a:latin typeface="Arial" charset="0"/>
                  <a:ea typeface="ＭＳ Ｐゴシック" charset="-128"/>
                </a:defRPr>
              </a:lvl9pPr>
            </a:lstStyle>
            <a:p>
              <a:pPr marL="0" marR="0" lvl="0" indent="0" defTabSz="914400" eaLnBrk="0" fontAlgn="base" latinLnBrk="0" hangingPunct="0">
                <a:lnSpc>
                  <a:spcPct val="100000"/>
                </a:lnSpc>
                <a:spcBef>
                  <a:spcPct val="20000"/>
                </a:spcBef>
                <a:spcAft>
                  <a:spcPct val="0"/>
                </a:spcAft>
                <a:buClr>
                  <a:srgbClr val="FF6600"/>
                </a:buClr>
                <a:buSzPct val="120000"/>
                <a:buFontTx/>
                <a:buNone/>
                <a:tabLst/>
                <a:defRPr/>
              </a:pPr>
              <a:r>
                <a:rPr kumimoji="0" lang="en-US" sz="2000" b="0" i="0" u="none" strike="noStrike" kern="0" cap="none" spc="0" normalizeH="0" baseline="0" noProof="0" smtClean="0">
                  <a:ln>
                    <a:noFill/>
                  </a:ln>
                  <a:solidFill>
                    <a:srgbClr val="4B91CD"/>
                  </a:solidFill>
                  <a:effectLst/>
                  <a:uLnTx/>
                  <a:uFillTx/>
                  <a:latin typeface="+mn-lt"/>
                  <a:ea typeface="ＭＳ Ｐゴシック" charset="-128"/>
                </a:rPr>
                <a:t>6</a:t>
              </a:r>
            </a:p>
          </p:txBody>
        </p:sp>
        <p:sp>
          <p:nvSpPr>
            <p:cNvPr id="99" name="Text Box 188"/>
            <p:cNvSpPr txBox="1">
              <a:spLocks noChangeArrowheads="1"/>
            </p:cNvSpPr>
            <p:nvPr/>
          </p:nvSpPr>
          <p:spPr bwMode="auto">
            <a:xfrm>
              <a:off x="2970875" y="1247614"/>
              <a:ext cx="288074" cy="438518"/>
            </a:xfrm>
            <a:prstGeom prst="rect">
              <a:avLst/>
            </a:prstGeom>
            <a:noFill/>
            <a:ln w="9525">
              <a:noFill/>
              <a:miter lim="800000"/>
              <a:headEnd/>
              <a:tailEnd/>
            </a:ln>
            <a:effectLst/>
            <a:extLst/>
          </p:spPr>
          <p:txBody>
            <a:bodyPr wrap="none" lIns="72000" tIns="72000" rIns="72000" bIns="72000" anchor="ctr">
              <a:spAutoFit/>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algn="ctr" eaLnBrk="0" fontAlgn="base" hangingPunct="0">
                <a:spcBef>
                  <a:spcPct val="0"/>
                </a:spcBef>
                <a:spcAft>
                  <a:spcPct val="0"/>
                </a:spcAft>
                <a:defRPr>
                  <a:solidFill>
                    <a:schemeClr val="tx1"/>
                  </a:solidFill>
                  <a:latin typeface="Arial" charset="0"/>
                  <a:ea typeface="ＭＳ Ｐゴシック" charset="-128"/>
                </a:defRPr>
              </a:lvl6pPr>
              <a:lvl7pPr marL="2971800" indent="-228600" algn="ctr" eaLnBrk="0" fontAlgn="base" hangingPunct="0">
                <a:spcBef>
                  <a:spcPct val="0"/>
                </a:spcBef>
                <a:spcAft>
                  <a:spcPct val="0"/>
                </a:spcAft>
                <a:defRPr>
                  <a:solidFill>
                    <a:schemeClr val="tx1"/>
                  </a:solidFill>
                  <a:latin typeface="Arial" charset="0"/>
                  <a:ea typeface="ＭＳ Ｐゴシック" charset="-128"/>
                </a:defRPr>
              </a:lvl7pPr>
              <a:lvl8pPr marL="3429000" indent="-228600" algn="ctr" eaLnBrk="0" fontAlgn="base" hangingPunct="0">
                <a:spcBef>
                  <a:spcPct val="0"/>
                </a:spcBef>
                <a:spcAft>
                  <a:spcPct val="0"/>
                </a:spcAft>
                <a:defRPr>
                  <a:solidFill>
                    <a:schemeClr val="tx1"/>
                  </a:solidFill>
                  <a:latin typeface="Arial" charset="0"/>
                  <a:ea typeface="ＭＳ Ｐゴシック" charset="-128"/>
                </a:defRPr>
              </a:lvl8pPr>
              <a:lvl9pPr marL="3886200" indent="-228600" algn="ctr" eaLnBrk="0" fontAlgn="base" hangingPunct="0">
                <a:spcBef>
                  <a:spcPct val="0"/>
                </a:spcBef>
                <a:spcAft>
                  <a:spcPct val="0"/>
                </a:spcAft>
                <a:defRPr>
                  <a:solidFill>
                    <a:schemeClr val="tx1"/>
                  </a:solidFill>
                  <a:latin typeface="Arial" charset="0"/>
                  <a:ea typeface="ＭＳ Ｐゴシック" charset="-128"/>
                </a:defRPr>
              </a:lvl9pPr>
            </a:lstStyle>
            <a:p>
              <a:pPr marL="0" marR="0" lvl="0" indent="0" defTabSz="914400" eaLnBrk="0" fontAlgn="base" latinLnBrk="0" hangingPunct="0">
                <a:lnSpc>
                  <a:spcPct val="100000"/>
                </a:lnSpc>
                <a:spcBef>
                  <a:spcPct val="20000"/>
                </a:spcBef>
                <a:spcAft>
                  <a:spcPct val="0"/>
                </a:spcAft>
                <a:buClr>
                  <a:srgbClr val="FF6600"/>
                </a:buClr>
                <a:buSzPct val="120000"/>
                <a:buFontTx/>
                <a:buNone/>
                <a:tabLst/>
                <a:defRPr/>
              </a:pPr>
              <a:r>
                <a:rPr kumimoji="0" lang="en-US" sz="2000" b="0" i="0" u="none" strike="noStrike" kern="0" cap="none" spc="0" normalizeH="0" baseline="0" noProof="0" dirty="0" smtClean="0">
                  <a:ln>
                    <a:noFill/>
                  </a:ln>
                  <a:solidFill>
                    <a:srgbClr val="4B91CD"/>
                  </a:solidFill>
                  <a:effectLst/>
                  <a:uLnTx/>
                  <a:uFillTx/>
                  <a:latin typeface="+mn-lt"/>
                  <a:ea typeface="ＭＳ Ｐゴシック" charset="-128"/>
                </a:rPr>
                <a:t>3</a:t>
              </a:r>
            </a:p>
          </p:txBody>
        </p:sp>
        <p:sp>
          <p:nvSpPr>
            <p:cNvPr id="100" name="Text Box 191"/>
            <p:cNvSpPr txBox="1">
              <a:spLocks noChangeArrowheads="1"/>
            </p:cNvSpPr>
            <p:nvPr/>
          </p:nvSpPr>
          <p:spPr bwMode="auto">
            <a:xfrm>
              <a:off x="2970875" y="1768432"/>
              <a:ext cx="288074" cy="438518"/>
            </a:xfrm>
            <a:prstGeom prst="rect">
              <a:avLst/>
            </a:prstGeom>
            <a:noFill/>
            <a:ln w="9525">
              <a:noFill/>
              <a:miter lim="800000"/>
              <a:headEnd/>
              <a:tailEnd/>
            </a:ln>
            <a:effectLst/>
            <a:extLst/>
          </p:spPr>
          <p:txBody>
            <a:bodyPr wrap="none" lIns="72000" tIns="72000" rIns="72000" bIns="72000" anchor="ctr">
              <a:spAutoFit/>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algn="ctr" eaLnBrk="0" fontAlgn="base" hangingPunct="0">
                <a:spcBef>
                  <a:spcPct val="0"/>
                </a:spcBef>
                <a:spcAft>
                  <a:spcPct val="0"/>
                </a:spcAft>
                <a:defRPr>
                  <a:solidFill>
                    <a:schemeClr val="tx1"/>
                  </a:solidFill>
                  <a:latin typeface="Arial" charset="0"/>
                  <a:ea typeface="ＭＳ Ｐゴシック" charset="-128"/>
                </a:defRPr>
              </a:lvl6pPr>
              <a:lvl7pPr marL="2971800" indent="-228600" algn="ctr" eaLnBrk="0" fontAlgn="base" hangingPunct="0">
                <a:spcBef>
                  <a:spcPct val="0"/>
                </a:spcBef>
                <a:spcAft>
                  <a:spcPct val="0"/>
                </a:spcAft>
                <a:defRPr>
                  <a:solidFill>
                    <a:schemeClr val="tx1"/>
                  </a:solidFill>
                  <a:latin typeface="Arial" charset="0"/>
                  <a:ea typeface="ＭＳ Ｐゴシック" charset="-128"/>
                </a:defRPr>
              </a:lvl7pPr>
              <a:lvl8pPr marL="3429000" indent="-228600" algn="ctr" eaLnBrk="0" fontAlgn="base" hangingPunct="0">
                <a:spcBef>
                  <a:spcPct val="0"/>
                </a:spcBef>
                <a:spcAft>
                  <a:spcPct val="0"/>
                </a:spcAft>
                <a:defRPr>
                  <a:solidFill>
                    <a:schemeClr val="tx1"/>
                  </a:solidFill>
                  <a:latin typeface="Arial" charset="0"/>
                  <a:ea typeface="ＭＳ Ｐゴシック" charset="-128"/>
                </a:defRPr>
              </a:lvl8pPr>
              <a:lvl9pPr marL="3886200" indent="-228600" algn="ctr" eaLnBrk="0" fontAlgn="base" hangingPunct="0">
                <a:spcBef>
                  <a:spcPct val="0"/>
                </a:spcBef>
                <a:spcAft>
                  <a:spcPct val="0"/>
                </a:spcAft>
                <a:defRPr>
                  <a:solidFill>
                    <a:schemeClr val="tx1"/>
                  </a:solidFill>
                  <a:latin typeface="Arial" charset="0"/>
                  <a:ea typeface="ＭＳ Ｐゴシック" charset="-128"/>
                </a:defRPr>
              </a:lvl9pPr>
            </a:lstStyle>
            <a:p>
              <a:pPr marL="0" marR="0" lvl="0" indent="0" defTabSz="914400" eaLnBrk="0" fontAlgn="base" latinLnBrk="0" hangingPunct="0">
                <a:lnSpc>
                  <a:spcPct val="100000"/>
                </a:lnSpc>
                <a:spcBef>
                  <a:spcPct val="20000"/>
                </a:spcBef>
                <a:spcAft>
                  <a:spcPct val="0"/>
                </a:spcAft>
                <a:buClr>
                  <a:srgbClr val="FF6600"/>
                </a:buClr>
                <a:buSzPct val="120000"/>
                <a:buFontTx/>
                <a:buNone/>
                <a:tabLst/>
                <a:defRPr/>
              </a:pPr>
              <a:r>
                <a:rPr kumimoji="0" lang="en-US" sz="2000" b="0" i="0" u="none" strike="noStrike" kern="0" cap="none" spc="0" normalizeH="0" baseline="0" noProof="0" smtClean="0">
                  <a:ln>
                    <a:noFill/>
                  </a:ln>
                  <a:solidFill>
                    <a:srgbClr val="4B91CD"/>
                  </a:solidFill>
                  <a:effectLst/>
                  <a:uLnTx/>
                  <a:uFillTx/>
                  <a:latin typeface="+mn-lt"/>
                  <a:ea typeface="ＭＳ Ｐゴシック" charset="-128"/>
                </a:rPr>
                <a:t>4</a:t>
              </a:r>
            </a:p>
          </p:txBody>
        </p:sp>
        <p:sp>
          <p:nvSpPr>
            <p:cNvPr id="101" name="Text Box 194"/>
            <p:cNvSpPr txBox="1">
              <a:spLocks noChangeArrowheads="1"/>
            </p:cNvSpPr>
            <p:nvPr/>
          </p:nvSpPr>
          <p:spPr bwMode="auto">
            <a:xfrm>
              <a:off x="5107219" y="3277087"/>
              <a:ext cx="430741" cy="438518"/>
            </a:xfrm>
            <a:prstGeom prst="rect">
              <a:avLst/>
            </a:prstGeom>
            <a:noFill/>
            <a:ln w="9525">
              <a:noFill/>
              <a:miter lim="800000"/>
              <a:headEnd/>
              <a:tailEnd/>
            </a:ln>
            <a:effectLst/>
            <a:extLst/>
          </p:spPr>
          <p:txBody>
            <a:bodyPr wrap="none" lIns="72000" tIns="72000" rIns="72000" bIns="72000" anchor="ctr">
              <a:spAutoFit/>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algn="ctr" eaLnBrk="0" fontAlgn="base" hangingPunct="0">
                <a:spcBef>
                  <a:spcPct val="0"/>
                </a:spcBef>
                <a:spcAft>
                  <a:spcPct val="0"/>
                </a:spcAft>
                <a:defRPr>
                  <a:solidFill>
                    <a:schemeClr val="tx1"/>
                  </a:solidFill>
                  <a:latin typeface="Arial" charset="0"/>
                  <a:ea typeface="ＭＳ Ｐゴシック" charset="-128"/>
                </a:defRPr>
              </a:lvl6pPr>
              <a:lvl7pPr marL="2971800" indent="-228600" algn="ctr" eaLnBrk="0" fontAlgn="base" hangingPunct="0">
                <a:spcBef>
                  <a:spcPct val="0"/>
                </a:spcBef>
                <a:spcAft>
                  <a:spcPct val="0"/>
                </a:spcAft>
                <a:defRPr>
                  <a:solidFill>
                    <a:schemeClr val="tx1"/>
                  </a:solidFill>
                  <a:latin typeface="Arial" charset="0"/>
                  <a:ea typeface="ＭＳ Ｐゴシック" charset="-128"/>
                </a:defRPr>
              </a:lvl7pPr>
              <a:lvl8pPr marL="3429000" indent="-228600" algn="ctr" eaLnBrk="0" fontAlgn="base" hangingPunct="0">
                <a:spcBef>
                  <a:spcPct val="0"/>
                </a:spcBef>
                <a:spcAft>
                  <a:spcPct val="0"/>
                </a:spcAft>
                <a:defRPr>
                  <a:solidFill>
                    <a:schemeClr val="tx1"/>
                  </a:solidFill>
                  <a:latin typeface="Arial" charset="0"/>
                  <a:ea typeface="ＭＳ Ｐゴシック" charset="-128"/>
                </a:defRPr>
              </a:lvl8pPr>
              <a:lvl9pPr marL="3886200" indent="-228600" algn="ctr" eaLnBrk="0" fontAlgn="base" hangingPunct="0">
                <a:spcBef>
                  <a:spcPct val="0"/>
                </a:spcBef>
                <a:spcAft>
                  <a:spcPct val="0"/>
                </a:spcAft>
                <a:defRPr>
                  <a:solidFill>
                    <a:schemeClr val="tx1"/>
                  </a:solidFill>
                  <a:latin typeface="Arial" charset="0"/>
                  <a:ea typeface="ＭＳ Ｐゴシック" charset="-128"/>
                </a:defRPr>
              </a:lvl9pPr>
            </a:lstStyle>
            <a:p>
              <a:pPr marL="0" marR="0" lvl="0" indent="0" defTabSz="914400" eaLnBrk="0" fontAlgn="base" latinLnBrk="0" hangingPunct="0">
                <a:lnSpc>
                  <a:spcPct val="100000"/>
                </a:lnSpc>
                <a:spcBef>
                  <a:spcPct val="20000"/>
                </a:spcBef>
                <a:spcAft>
                  <a:spcPct val="0"/>
                </a:spcAft>
                <a:buClr>
                  <a:srgbClr val="FF6600"/>
                </a:buClr>
                <a:buSzPct val="120000"/>
                <a:buFontTx/>
                <a:buNone/>
                <a:tabLst/>
                <a:defRPr/>
              </a:pPr>
              <a:r>
                <a:rPr kumimoji="0" lang="en-US" sz="2000" b="0" i="0" u="none" strike="noStrike" kern="0" cap="none" spc="0" normalizeH="0" baseline="0" noProof="0" smtClean="0">
                  <a:ln>
                    <a:noFill/>
                  </a:ln>
                  <a:solidFill>
                    <a:srgbClr val="4B91CD"/>
                  </a:solidFill>
                  <a:effectLst/>
                  <a:uLnTx/>
                  <a:uFillTx/>
                  <a:latin typeface="+mn-lt"/>
                  <a:ea typeface="ＭＳ Ｐゴシック" charset="-128"/>
                </a:rPr>
                <a:t>19</a:t>
              </a:r>
            </a:p>
          </p:txBody>
        </p:sp>
        <p:sp>
          <p:nvSpPr>
            <p:cNvPr id="102" name="Text Box 197"/>
            <p:cNvSpPr txBox="1">
              <a:spLocks noChangeArrowheads="1"/>
            </p:cNvSpPr>
            <p:nvPr/>
          </p:nvSpPr>
          <p:spPr bwMode="auto">
            <a:xfrm>
              <a:off x="931238" y="5065347"/>
              <a:ext cx="430741" cy="438518"/>
            </a:xfrm>
            <a:prstGeom prst="rect">
              <a:avLst/>
            </a:prstGeom>
            <a:noFill/>
            <a:ln w="9525">
              <a:noFill/>
              <a:miter lim="800000"/>
              <a:headEnd/>
              <a:tailEnd/>
            </a:ln>
            <a:effectLst/>
            <a:extLst/>
          </p:spPr>
          <p:txBody>
            <a:bodyPr wrap="none" lIns="72000" tIns="72000" rIns="72000" bIns="72000" anchor="ctr">
              <a:spAutoFit/>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algn="ctr" eaLnBrk="0" fontAlgn="base" hangingPunct="0">
                <a:spcBef>
                  <a:spcPct val="0"/>
                </a:spcBef>
                <a:spcAft>
                  <a:spcPct val="0"/>
                </a:spcAft>
                <a:defRPr>
                  <a:solidFill>
                    <a:schemeClr val="tx1"/>
                  </a:solidFill>
                  <a:latin typeface="Arial" charset="0"/>
                  <a:ea typeface="ＭＳ Ｐゴシック" charset="-128"/>
                </a:defRPr>
              </a:lvl6pPr>
              <a:lvl7pPr marL="2971800" indent="-228600" algn="ctr" eaLnBrk="0" fontAlgn="base" hangingPunct="0">
                <a:spcBef>
                  <a:spcPct val="0"/>
                </a:spcBef>
                <a:spcAft>
                  <a:spcPct val="0"/>
                </a:spcAft>
                <a:defRPr>
                  <a:solidFill>
                    <a:schemeClr val="tx1"/>
                  </a:solidFill>
                  <a:latin typeface="Arial" charset="0"/>
                  <a:ea typeface="ＭＳ Ｐゴシック" charset="-128"/>
                </a:defRPr>
              </a:lvl7pPr>
              <a:lvl8pPr marL="3429000" indent="-228600" algn="ctr" eaLnBrk="0" fontAlgn="base" hangingPunct="0">
                <a:spcBef>
                  <a:spcPct val="0"/>
                </a:spcBef>
                <a:spcAft>
                  <a:spcPct val="0"/>
                </a:spcAft>
                <a:defRPr>
                  <a:solidFill>
                    <a:schemeClr val="tx1"/>
                  </a:solidFill>
                  <a:latin typeface="Arial" charset="0"/>
                  <a:ea typeface="ＭＳ Ｐゴシック" charset="-128"/>
                </a:defRPr>
              </a:lvl8pPr>
              <a:lvl9pPr marL="3886200" indent="-228600" algn="ctr" eaLnBrk="0" fontAlgn="base" hangingPunct="0">
                <a:spcBef>
                  <a:spcPct val="0"/>
                </a:spcBef>
                <a:spcAft>
                  <a:spcPct val="0"/>
                </a:spcAft>
                <a:defRPr>
                  <a:solidFill>
                    <a:schemeClr val="tx1"/>
                  </a:solidFill>
                  <a:latin typeface="Arial" charset="0"/>
                  <a:ea typeface="ＭＳ Ｐゴシック" charset="-128"/>
                </a:defRPr>
              </a:lvl9pPr>
            </a:lstStyle>
            <a:p>
              <a:pPr marL="0" marR="0" lvl="0" indent="0" defTabSz="914400" eaLnBrk="0" fontAlgn="base" latinLnBrk="0" hangingPunct="0">
                <a:lnSpc>
                  <a:spcPct val="100000"/>
                </a:lnSpc>
                <a:spcBef>
                  <a:spcPct val="20000"/>
                </a:spcBef>
                <a:spcAft>
                  <a:spcPct val="0"/>
                </a:spcAft>
                <a:buClr>
                  <a:srgbClr val="FF6600"/>
                </a:buClr>
                <a:buSzPct val="120000"/>
                <a:buFontTx/>
                <a:buNone/>
                <a:tabLst/>
                <a:defRPr/>
              </a:pPr>
              <a:r>
                <a:rPr kumimoji="0" lang="en-US" sz="2000" b="0" i="0" u="none" strike="noStrike" kern="0" cap="none" spc="0" normalizeH="0" baseline="0" noProof="0" smtClean="0">
                  <a:ln>
                    <a:noFill/>
                  </a:ln>
                  <a:solidFill>
                    <a:srgbClr val="4B91CD"/>
                  </a:solidFill>
                  <a:effectLst/>
                  <a:uLnTx/>
                  <a:uFillTx/>
                  <a:latin typeface="+mn-lt"/>
                  <a:ea typeface="ＭＳ Ｐゴシック" charset="-128"/>
                </a:rPr>
                <a:t>12</a:t>
              </a:r>
            </a:p>
          </p:txBody>
        </p:sp>
        <p:sp>
          <p:nvSpPr>
            <p:cNvPr id="103" name="Text Box 200"/>
            <p:cNvSpPr txBox="1">
              <a:spLocks noChangeArrowheads="1"/>
            </p:cNvSpPr>
            <p:nvPr/>
          </p:nvSpPr>
          <p:spPr bwMode="auto">
            <a:xfrm>
              <a:off x="2970875" y="5661431"/>
              <a:ext cx="430741" cy="438518"/>
            </a:xfrm>
            <a:prstGeom prst="rect">
              <a:avLst/>
            </a:prstGeom>
            <a:noFill/>
            <a:ln w="9525">
              <a:noFill/>
              <a:miter lim="800000"/>
              <a:headEnd/>
              <a:tailEnd/>
            </a:ln>
            <a:effectLst/>
            <a:extLst/>
          </p:spPr>
          <p:txBody>
            <a:bodyPr wrap="none" lIns="72000" tIns="72000" rIns="72000" bIns="72000" anchor="ctr">
              <a:spAutoFit/>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algn="ctr" eaLnBrk="0" fontAlgn="base" hangingPunct="0">
                <a:spcBef>
                  <a:spcPct val="0"/>
                </a:spcBef>
                <a:spcAft>
                  <a:spcPct val="0"/>
                </a:spcAft>
                <a:defRPr>
                  <a:solidFill>
                    <a:schemeClr val="tx1"/>
                  </a:solidFill>
                  <a:latin typeface="Arial" charset="0"/>
                  <a:ea typeface="ＭＳ Ｐゴシック" charset="-128"/>
                </a:defRPr>
              </a:lvl6pPr>
              <a:lvl7pPr marL="2971800" indent="-228600" algn="ctr" eaLnBrk="0" fontAlgn="base" hangingPunct="0">
                <a:spcBef>
                  <a:spcPct val="0"/>
                </a:spcBef>
                <a:spcAft>
                  <a:spcPct val="0"/>
                </a:spcAft>
                <a:defRPr>
                  <a:solidFill>
                    <a:schemeClr val="tx1"/>
                  </a:solidFill>
                  <a:latin typeface="Arial" charset="0"/>
                  <a:ea typeface="ＭＳ Ｐゴシック" charset="-128"/>
                </a:defRPr>
              </a:lvl7pPr>
              <a:lvl8pPr marL="3429000" indent="-228600" algn="ctr" eaLnBrk="0" fontAlgn="base" hangingPunct="0">
                <a:spcBef>
                  <a:spcPct val="0"/>
                </a:spcBef>
                <a:spcAft>
                  <a:spcPct val="0"/>
                </a:spcAft>
                <a:defRPr>
                  <a:solidFill>
                    <a:schemeClr val="tx1"/>
                  </a:solidFill>
                  <a:latin typeface="Arial" charset="0"/>
                  <a:ea typeface="ＭＳ Ｐゴシック" charset="-128"/>
                </a:defRPr>
              </a:lvl8pPr>
              <a:lvl9pPr marL="3886200" indent="-228600" algn="ctr" eaLnBrk="0" fontAlgn="base" hangingPunct="0">
                <a:spcBef>
                  <a:spcPct val="0"/>
                </a:spcBef>
                <a:spcAft>
                  <a:spcPct val="0"/>
                </a:spcAft>
                <a:defRPr>
                  <a:solidFill>
                    <a:schemeClr val="tx1"/>
                  </a:solidFill>
                  <a:latin typeface="Arial" charset="0"/>
                  <a:ea typeface="ＭＳ Ｐゴシック" charset="-128"/>
                </a:defRPr>
              </a:lvl9pPr>
            </a:lstStyle>
            <a:p>
              <a:pPr marL="0" marR="0" lvl="0" indent="0" defTabSz="914400" eaLnBrk="0" fontAlgn="base" latinLnBrk="0" hangingPunct="0">
                <a:lnSpc>
                  <a:spcPct val="100000"/>
                </a:lnSpc>
                <a:spcBef>
                  <a:spcPct val="20000"/>
                </a:spcBef>
                <a:spcAft>
                  <a:spcPct val="0"/>
                </a:spcAft>
                <a:buClr>
                  <a:srgbClr val="FF6600"/>
                </a:buClr>
                <a:buSzPct val="120000"/>
                <a:buFontTx/>
                <a:buNone/>
                <a:tabLst/>
                <a:defRPr/>
              </a:pPr>
              <a:r>
                <a:rPr kumimoji="0" lang="en-US" sz="2000" b="0" i="0" u="none" strike="noStrike" kern="0" cap="none" spc="0" normalizeH="0" baseline="0" noProof="0" smtClean="0">
                  <a:ln>
                    <a:noFill/>
                  </a:ln>
                  <a:solidFill>
                    <a:srgbClr val="4B91CD"/>
                  </a:solidFill>
                  <a:effectLst/>
                  <a:uLnTx/>
                  <a:uFillTx/>
                  <a:latin typeface="+mn-lt"/>
                  <a:ea typeface="ＭＳ Ｐゴシック" charset="-128"/>
                </a:rPr>
                <a:t>17</a:t>
              </a:r>
            </a:p>
          </p:txBody>
        </p:sp>
        <p:sp>
          <p:nvSpPr>
            <p:cNvPr id="104" name="Text Box 203"/>
            <p:cNvSpPr txBox="1">
              <a:spLocks noChangeArrowheads="1"/>
            </p:cNvSpPr>
            <p:nvPr/>
          </p:nvSpPr>
          <p:spPr bwMode="auto">
            <a:xfrm>
              <a:off x="931238" y="2681001"/>
              <a:ext cx="288074" cy="438518"/>
            </a:xfrm>
            <a:prstGeom prst="rect">
              <a:avLst/>
            </a:prstGeom>
            <a:noFill/>
            <a:ln w="9525">
              <a:noFill/>
              <a:miter lim="800000"/>
              <a:headEnd/>
              <a:tailEnd/>
            </a:ln>
            <a:effectLst/>
            <a:extLst/>
          </p:spPr>
          <p:txBody>
            <a:bodyPr wrap="none" lIns="72000" tIns="72000" rIns="72000" bIns="72000" anchor="ctr">
              <a:spAutoFit/>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algn="ctr" eaLnBrk="0" fontAlgn="base" hangingPunct="0">
                <a:spcBef>
                  <a:spcPct val="0"/>
                </a:spcBef>
                <a:spcAft>
                  <a:spcPct val="0"/>
                </a:spcAft>
                <a:defRPr>
                  <a:solidFill>
                    <a:schemeClr val="tx1"/>
                  </a:solidFill>
                  <a:latin typeface="Arial" charset="0"/>
                  <a:ea typeface="ＭＳ Ｐゴシック" charset="-128"/>
                </a:defRPr>
              </a:lvl6pPr>
              <a:lvl7pPr marL="2971800" indent="-228600" algn="ctr" eaLnBrk="0" fontAlgn="base" hangingPunct="0">
                <a:spcBef>
                  <a:spcPct val="0"/>
                </a:spcBef>
                <a:spcAft>
                  <a:spcPct val="0"/>
                </a:spcAft>
                <a:defRPr>
                  <a:solidFill>
                    <a:schemeClr val="tx1"/>
                  </a:solidFill>
                  <a:latin typeface="Arial" charset="0"/>
                  <a:ea typeface="ＭＳ Ｐゴシック" charset="-128"/>
                </a:defRPr>
              </a:lvl7pPr>
              <a:lvl8pPr marL="3429000" indent="-228600" algn="ctr" eaLnBrk="0" fontAlgn="base" hangingPunct="0">
                <a:spcBef>
                  <a:spcPct val="0"/>
                </a:spcBef>
                <a:spcAft>
                  <a:spcPct val="0"/>
                </a:spcAft>
                <a:defRPr>
                  <a:solidFill>
                    <a:schemeClr val="tx1"/>
                  </a:solidFill>
                  <a:latin typeface="Arial" charset="0"/>
                  <a:ea typeface="ＭＳ Ｐゴシック" charset="-128"/>
                </a:defRPr>
              </a:lvl8pPr>
              <a:lvl9pPr marL="3886200" indent="-228600" algn="ctr" eaLnBrk="0" fontAlgn="base" hangingPunct="0">
                <a:spcBef>
                  <a:spcPct val="0"/>
                </a:spcBef>
                <a:spcAft>
                  <a:spcPct val="0"/>
                </a:spcAft>
                <a:defRPr>
                  <a:solidFill>
                    <a:schemeClr val="tx1"/>
                  </a:solidFill>
                  <a:latin typeface="Arial" charset="0"/>
                  <a:ea typeface="ＭＳ Ｐゴシック" charset="-128"/>
                </a:defRPr>
              </a:lvl9pPr>
            </a:lstStyle>
            <a:p>
              <a:pPr marL="0" marR="0" lvl="0" indent="0" defTabSz="914400" eaLnBrk="0" fontAlgn="base" latinLnBrk="0" hangingPunct="0">
                <a:lnSpc>
                  <a:spcPct val="100000"/>
                </a:lnSpc>
                <a:spcBef>
                  <a:spcPct val="20000"/>
                </a:spcBef>
                <a:spcAft>
                  <a:spcPct val="0"/>
                </a:spcAft>
                <a:buClr>
                  <a:srgbClr val="FF6600"/>
                </a:buClr>
                <a:buSzPct val="120000"/>
                <a:buFontTx/>
                <a:buNone/>
                <a:tabLst/>
                <a:defRPr/>
              </a:pPr>
              <a:r>
                <a:rPr kumimoji="0" lang="en-US" sz="2000" b="0" i="0" u="none" strike="noStrike" kern="0" cap="none" spc="0" normalizeH="0" baseline="0" noProof="0" dirty="0" smtClean="0">
                  <a:ln>
                    <a:noFill/>
                  </a:ln>
                  <a:solidFill>
                    <a:srgbClr val="4B91CD"/>
                  </a:solidFill>
                  <a:effectLst/>
                  <a:uLnTx/>
                  <a:uFillTx/>
                  <a:latin typeface="+mn-lt"/>
                  <a:ea typeface="ＭＳ Ｐゴシック" charset="-128"/>
                </a:rPr>
                <a:t>9</a:t>
              </a:r>
            </a:p>
          </p:txBody>
        </p:sp>
        <p:sp>
          <p:nvSpPr>
            <p:cNvPr id="105" name="Text Box 206"/>
            <p:cNvSpPr txBox="1">
              <a:spLocks noChangeArrowheads="1"/>
            </p:cNvSpPr>
            <p:nvPr/>
          </p:nvSpPr>
          <p:spPr bwMode="auto">
            <a:xfrm>
              <a:off x="931238" y="3277087"/>
              <a:ext cx="430741" cy="438518"/>
            </a:xfrm>
            <a:prstGeom prst="rect">
              <a:avLst/>
            </a:prstGeom>
            <a:noFill/>
            <a:ln w="9525">
              <a:noFill/>
              <a:miter lim="800000"/>
              <a:headEnd/>
              <a:tailEnd/>
            </a:ln>
            <a:effectLst/>
            <a:extLst/>
          </p:spPr>
          <p:txBody>
            <a:bodyPr wrap="none" lIns="72000" tIns="72000" rIns="72000" bIns="72000" anchor="ctr">
              <a:spAutoFit/>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algn="ctr" eaLnBrk="0" fontAlgn="base" hangingPunct="0">
                <a:spcBef>
                  <a:spcPct val="0"/>
                </a:spcBef>
                <a:spcAft>
                  <a:spcPct val="0"/>
                </a:spcAft>
                <a:defRPr>
                  <a:solidFill>
                    <a:schemeClr val="tx1"/>
                  </a:solidFill>
                  <a:latin typeface="Arial" charset="0"/>
                  <a:ea typeface="ＭＳ Ｐゴシック" charset="-128"/>
                </a:defRPr>
              </a:lvl6pPr>
              <a:lvl7pPr marL="2971800" indent="-228600" algn="ctr" eaLnBrk="0" fontAlgn="base" hangingPunct="0">
                <a:spcBef>
                  <a:spcPct val="0"/>
                </a:spcBef>
                <a:spcAft>
                  <a:spcPct val="0"/>
                </a:spcAft>
                <a:defRPr>
                  <a:solidFill>
                    <a:schemeClr val="tx1"/>
                  </a:solidFill>
                  <a:latin typeface="Arial" charset="0"/>
                  <a:ea typeface="ＭＳ Ｐゴシック" charset="-128"/>
                </a:defRPr>
              </a:lvl7pPr>
              <a:lvl8pPr marL="3429000" indent="-228600" algn="ctr" eaLnBrk="0" fontAlgn="base" hangingPunct="0">
                <a:spcBef>
                  <a:spcPct val="0"/>
                </a:spcBef>
                <a:spcAft>
                  <a:spcPct val="0"/>
                </a:spcAft>
                <a:defRPr>
                  <a:solidFill>
                    <a:schemeClr val="tx1"/>
                  </a:solidFill>
                  <a:latin typeface="Arial" charset="0"/>
                  <a:ea typeface="ＭＳ Ｐゴシック" charset="-128"/>
                </a:defRPr>
              </a:lvl8pPr>
              <a:lvl9pPr marL="3886200" indent="-228600" algn="ctr" eaLnBrk="0" fontAlgn="base" hangingPunct="0">
                <a:spcBef>
                  <a:spcPct val="0"/>
                </a:spcBef>
                <a:spcAft>
                  <a:spcPct val="0"/>
                </a:spcAft>
                <a:defRPr>
                  <a:solidFill>
                    <a:schemeClr val="tx1"/>
                  </a:solidFill>
                  <a:latin typeface="Arial" charset="0"/>
                  <a:ea typeface="ＭＳ Ｐゴシック" charset="-128"/>
                </a:defRPr>
              </a:lvl9pPr>
            </a:lstStyle>
            <a:p>
              <a:pPr marL="0" marR="0" lvl="0" indent="0" defTabSz="914400" eaLnBrk="0" fontAlgn="base" latinLnBrk="0" hangingPunct="0">
                <a:lnSpc>
                  <a:spcPct val="100000"/>
                </a:lnSpc>
                <a:spcBef>
                  <a:spcPct val="20000"/>
                </a:spcBef>
                <a:spcAft>
                  <a:spcPct val="0"/>
                </a:spcAft>
                <a:buClr>
                  <a:srgbClr val="FF6600"/>
                </a:buClr>
                <a:buSzPct val="120000"/>
                <a:buFontTx/>
                <a:buNone/>
                <a:tabLst/>
                <a:defRPr/>
              </a:pPr>
              <a:r>
                <a:rPr kumimoji="0" lang="en-US" sz="2000" b="0" i="0" u="none" strike="noStrike" kern="0" cap="none" spc="0" normalizeH="0" baseline="0" noProof="0" smtClean="0">
                  <a:ln>
                    <a:noFill/>
                  </a:ln>
                  <a:solidFill>
                    <a:srgbClr val="4B91CD"/>
                  </a:solidFill>
                  <a:effectLst/>
                  <a:uLnTx/>
                  <a:uFillTx/>
                  <a:latin typeface="+mn-lt"/>
                  <a:ea typeface="ＭＳ Ｐゴシック" charset="-128"/>
                </a:rPr>
                <a:t>10</a:t>
              </a:r>
            </a:p>
          </p:txBody>
        </p:sp>
        <p:sp>
          <p:nvSpPr>
            <p:cNvPr id="106" name="Text Box 209"/>
            <p:cNvSpPr txBox="1">
              <a:spLocks noChangeArrowheads="1"/>
            </p:cNvSpPr>
            <p:nvPr/>
          </p:nvSpPr>
          <p:spPr bwMode="auto">
            <a:xfrm>
              <a:off x="931238" y="5661431"/>
              <a:ext cx="430741" cy="438518"/>
            </a:xfrm>
            <a:prstGeom prst="rect">
              <a:avLst/>
            </a:prstGeom>
            <a:noFill/>
            <a:ln w="9525">
              <a:noFill/>
              <a:miter lim="800000"/>
              <a:headEnd/>
              <a:tailEnd/>
            </a:ln>
            <a:effectLst/>
            <a:extLst/>
          </p:spPr>
          <p:txBody>
            <a:bodyPr wrap="none" lIns="72000" tIns="72000" rIns="72000" bIns="72000" anchor="ctr">
              <a:spAutoFit/>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algn="ctr" eaLnBrk="0" fontAlgn="base" hangingPunct="0">
                <a:spcBef>
                  <a:spcPct val="0"/>
                </a:spcBef>
                <a:spcAft>
                  <a:spcPct val="0"/>
                </a:spcAft>
                <a:defRPr>
                  <a:solidFill>
                    <a:schemeClr val="tx1"/>
                  </a:solidFill>
                  <a:latin typeface="Arial" charset="0"/>
                  <a:ea typeface="ＭＳ Ｐゴシック" charset="-128"/>
                </a:defRPr>
              </a:lvl6pPr>
              <a:lvl7pPr marL="2971800" indent="-228600" algn="ctr" eaLnBrk="0" fontAlgn="base" hangingPunct="0">
                <a:spcBef>
                  <a:spcPct val="0"/>
                </a:spcBef>
                <a:spcAft>
                  <a:spcPct val="0"/>
                </a:spcAft>
                <a:defRPr>
                  <a:solidFill>
                    <a:schemeClr val="tx1"/>
                  </a:solidFill>
                  <a:latin typeface="Arial" charset="0"/>
                  <a:ea typeface="ＭＳ Ｐゴシック" charset="-128"/>
                </a:defRPr>
              </a:lvl7pPr>
              <a:lvl8pPr marL="3429000" indent="-228600" algn="ctr" eaLnBrk="0" fontAlgn="base" hangingPunct="0">
                <a:spcBef>
                  <a:spcPct val="0"/>
                </a:spcBef>
                <a:spcAft>
                  <a:spcPct val="0"/>
                </a:spcAft>
                <a:defRPr>
                  <a:solidFill>
                    <a:schemeClr val="tx1"/>
                  </a:solidFill>
                  <a:latin typeface="Arial" charset="0"/>
                  <a:ea typeface="ＭＳ Ｐゴシック" charset="-128"/>
                </a:defRPr>
              </a:lvl8pPr>
              <a:lvl9pPr marL="3886200" indent="-228600" algn="ctr" eaLnBrk="0" fontAlgn="base" hangingPunct="0">
                <a:spcBef>
                  <a:spcPct val="0"/>
                </a:spcBef>
                <a:spcAft>
                  <a:spcPct val="0"/>
                </a:spcAft>
                <a:defRPr>
                  <a:solidFill>
                    <a:schemeClr val="tx1"/>
                  </a:solidFill>
                  <a:latin typeface="Arial" charset="0"/>
                  <a:ea typeface="ＭＳ Ｐゴシック" charset="-128"/>
                </a:defRPr>
              </a:lvl9pPr>
            </a:lstStyle>
            <a:p>
              <a:pPr marL="0" marR="0" lvl="0" indent="0" defTabSz="914400" eaLnBrk="0" fontAlgn="base" latinLnBrk="0" hangingPunct="0">
                <a:lnSpc>
                  <a:spcPct val="100000"/>
                </a:lnSpc>
                <a:spcBef>
                  <a:spcPct val="20000"/>
                </a:spcBef>
                <a:spcAft>
                  <a:spcPct val="0"/>
                </a:spcAft>
                <a:buClr>
                  <a:srgbClr val="FF6600"/>
                </a:buClr>
                <a:buSzPct val="120000"/>
                <a:buFontTx/>
                <a:buNone/>
                <a:tabLst/>
                <a:defRPr/>
              </a:pPr>
              <a:r>
                <a:rPr kumimoji="0" lang="en-US" sz="2000" b="0" i="0" u="none" strike="noStrike" kern="0" cap="none" spc="0" normalizeH="0" baseline="0" noProof="0" smtClean="0">
                  <a:ln>
                    <a:noFill/>
                  </a:ln>
                  <a:solidFill>
                    <a:srgbClr val="4B91CD"/>
                  </a:solidFill>
                  <a:effectLst/>
                  <a:uLnTx/>
                  <a:uFillTx/>
                  <a:latin typeface="+mn-lt"/>
                  <a:ea typeface="ＭＳ Ｐゴシック" charset="-128"/>
                </a:rPr>
                <a:t>13</a:t>
              </a:r>
            </a:p>
          </p:txBody>
        </p:sp>
        <p:sp>
          <p:nvSpPr>
            <p:cNvPr id="107" name="Text Box 212"/>
            <p:cNvSpPr txBox="1">
              <a:spLocks noChangeArrowheads="1"/>
            </p:cNvSpPr>
            <p:nvPr/>
          </p:nvSpPr>
          <p:spPr bwMode="auto">
            <a:xfrm>
              <a:off x="5107219" y="3873174"/>
              <a:ext cx="430741" cy="438518"/>
            </a:xfrm>
            <a:prstGeom prst="rect">
              <a:avLst/>
            </a:prstGeom>
            <a:noFill/>
            <a:ln w="9525">
              <a:noFill/>
              <a:miter lim="800000"/>
              <a:headEnd/>
              <a:tailEnd/>
            </a:ln>
            <a:effectLst/>
            <a:extLst/>
          </p:spPr>
          <p:txBody>
            <a:bodyPr wrap="none" lIns="72000" tIns="72000" rIns="72000" bIns="72000" anchor="ctr">
              <a:spAutoFit/>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algn="ctr" eaLnBrk="0" fontAlgn="base" hangingPunct="0">
                <a:spcBef>
                  <a:spcPct val="0"/>
                </a:spcBef>
                <a:spcAft>
                  <a:spcPct val="0"/>
                </a:spcAft>
                <a:defRPr>
                  <a:solidFill>
                    <a:schemeClr val="tx1"/>
                  </a:solidFill>
                  <a:latin typeface="Arial" charset="0"/>
                  <a:ea typeface="ＭＳ Ｐゴシック" charset="-128"/>
                </a:defRPr>
              </a:lvl6pPr>
              <a:lvl7pPr marL="2971800" indent="-228600" algn="ctr" eaLnBrk="0" fontAlgn="base" hangingPunct="0">
                <a:spcBef>
                  <a:spcPct val="0"/>
                </a:spcBef>
                <a:spcAft>
                  <a:spcPct val="0"/>
                </a:spcAft>
                <a:defRPr>
                  <a:solidFill>
                    <a:schemeClr val="tx1"/>
                  </a:solidFill>
                  <a:latin typeface="Arial" charset="0"/>
                  <a:ea typeface="ＭＳ Ｐゴシック" charset="-128"/>
                </a:defRPr>
              </a:lvl7pPr>
              <a:lvl8pPr marL="3429000" indent="-228600" algn="ctr" eaLnBrk="0" fontAlgn="base" hangingPunct="0">
                <a:spcBef>
                  <a:spcPct val="0"/>
                </a:spcBef>
                <a:spcAft>
                  <a:spcPct val="0"/>
                </a:spcAft>
                <a:defRPr>
                  <a:solidFill>
                    <a:schemeClr val="tx1"/>
                  </a:solidFill>
                  <a:latin typeface="Arial" charset="0"/>
                  <a:ea typeface="ＭＳ Ｐゴシック" charset="-128"/>
                </a:defRPr>
              </a:lvl8pPr>
              <a:lvl9pPr marL="3886200" indent="-228600" algn="ctr" eaLnBrk="0" fontAlgn="base" hangingPunct="0">
                <a:spcBef>
                  <a:spcPct val="0"/>
                </a:spcBef>
                <a:spcAft>
                  <a:spcPct val="0"/>
                </a:spcAft>
                <a:defRPr>
                  <a:solidFill>
                    <a:schemeClr val="tx1"/>
                  </a:solidFill>
                  <a:latin typeface="Arial" charset="0"/>
                  <a:ea typeface="ＭＳ Ｐゴシック" charset="-128"/>
                </a:defRPr>
              </a:lvl9pPr>
            </a:lstStyle>
            <a:p>
              <a:pPr marL="0" marR="0" lvl="0" indent="0" defTabSz="914400" eaLnBrk="0" fontAlgn="base" latinLnBrk="0" hangingPunct="0">
                <a:lnSpc>
                  <a:spcPct val="100000"/>
                </a:lnSpc>
                <a:spcBef>
                  <a:spcPct val="20000"/>
                </a:spcBef>
                <a:spcAft>
                  <a:spcPct val="0"/>
                </a:spcAft>
                <a:buClr>
                  <a:srgbClr val="FF6600"/>
                </a:buClr>
                <a:buSzPct val="120000"/>
                <a:buFontTx/>
                <a:buNone/>
                <a:tabLst/>
                <a:defRPr/>
              </a:pPr>
              <a:r>
                <a:rPr kumimoji="0" lang="en-US" sz="2000" b="0" i="0" u="none" strike="noStrike" kern="0" cap="none" spc="0" normalizeH="0" baseline="0" noProof="0" smtClean="0">
                  <a:ln>
                    <a:noFill/>
                  </a:ln>
                  <a:solidFill>
                    <a:srgbClr val="4B91CD"/>
                  </a:solidFill>
                  <a:effectLst/>
                  <a:uLnTx/>
                  <a:uFillTx/>
                  <a:latin typeface="+mn-lt"/>
                  <a:ea typeface="ＭＳ Ｐゴシック" charset="-128"/>
                </a:rPr>
                <a:t>20</a:t>
              </a:r>
            </a:p>
          </p:txBody>
        </p:sp>
        <p:sp>
          <p:nvSpPr>
            <p:cNvPr id="108" name="Text Box 215"/>
            <p:cNvSpPr txBox="1">
              <a:spLocks noChangeArrowheads="1"/>
            </p:cNvSpPr>
            <p:nvPr/>
          </p:nvSpPr>
          <p:spPr bwMode="auto">
            <a:xfrm>
              <a:off x="7147587" y="3277087"/>
              <a:ext cx="430741" cy="438518"/>
            </a:xfrm>
            <a:prstGeom prst="rect">
              <a:avLst/>
            </a:prstGeom>
            <a:noFill/>
            <a:ln w="9525">
              <a:noFill/>
              <a:miter lim="800000"/>
              <a:headEnd/>
              <a:tailEnd/>
            </a:ln>
            <a:effectLst/>
            <a:extLst/>
          </p:spPr>
          <p:txBody>
            <a:bodyPr wrap="none" lIns="72000" tIns="72000" rIns="72000" bIns="72000" anchor="ctr">
              <a:spAutoFit/>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algn="ctr" eaLnBrk="0" fontAlgn="base" hangingPunct="0">
                <a:spcBef>
                  <a:spcPct val="0"/>
                </a:spcBef>
                <a:spcAft>
                  <a:spcPct val="0"/>
                </a:spcAft>
                <a:defRPr>
                  <a:solidFill>
                    <a:schemeClr val="tx1"/>
                  </a:solidFill>
                  <a:latin typeface="Arial" charset="0"/>
                  <a:ea typeface="ＭＳ Ｐゴシック" charset="-128"/>
                </a:defRPr>
              </a:lvl6pPr>
              <a:lvl7pPr marL="2971800" indent="-228600" algn="ctr" eaLnBrk="0" fontAlgn="base" hangingPunct="0">
                <a:spcBef>
                  <a:spcPct val="0"/>
                </a:spcBef>
                <a:spcAft>
                  <a:spcPct val="0"/>
                </a:spcAft>
                <a:defRPr>
                  <a:solidFill>
                    <a:schemeClr val="tx1"/>
                  </a:solidFill>
                  <a:latin typeface="Arial" charset="0"/>
                  <a:ea typeface="ＭＳ Ｐゴシック" charset="-128"/>
                </a:defRPr>
              </a:lvl7pPr>
              <a:lvl8pPr marL="3429000" indent="-228600" algn="ctr" eaLnBrk="0" fontAlgn="base" hangingPunct="0">
                <a:spcBef>
                  <a:spcPct val="0"/>
                </a:spcBef>
                <a:spcAft>
                  <a:spcPct val="0"/>
                </a:spcAft>
                <a:defRPr>
                  <a:solidFill>
                    <a:schemeClr val="tx1"/>
                  </a:solidFill>
                  <a:latin typeface="Arial" charset="0"/>
                  <a:ea typeface="ＭＳ Ｐゴシック" charset="-128"/>
                </a:defRPr>
              </a:lvl8pPr>
              <a:lvl9pPr marL="3886200" indent="-228600" algn="ctr" eaLnBrk="0" fontAlgn="base" hangingPunct="0">
                <a:spcBef>
                  <a:spcPct val="0"/>
                </a:spcBef>
                <a:spcAft>
                  <a:spcPct val="0"/>
                </a:spcAft>
                <a:defRPr>
                  <a:solidFill>
                    <a:schemeClr val="tx1"/>
                  </a:solidFill>
                  <a:latin typeface="Arial" charset="0"/>
                  <a:ea typeface="ＭＳ Ｐゴシック" charset="-128"/>
                </a:defRPr>
              </a:lvl9pPr>
            </a:lstStyle>
            <a:p>
              <a:pPr marL="0" marR="0" lvl="0" indent="0" defTabSz="914400" eaLnBrk="0" fontAlgn="base" latinLnBrk="0" hangingPunct="0">
                <a:lnSpc>
                  <a:spcPct val="100000"/>
                </a:lnSpc>
                <a:spcBef>
                  <a:spcPct val="20000"/>
                </a:spcBef>
                <a:spcAft>
                  <a:spcPct val="0"/>
                </a:spcAft>
                <a:buClr>
                  <a:srgbClr val="FF6600"/>
                </a:buClr>
                <a:buSzPct val="120000"/>
                <a:buFontTx/>
                <a:buNone/>
                <a:tabLst/>
                <a:defRPr/>
              </a:pPr>
              <a:r>
                <a:rPr kumimoji="0" lang="en-US" sz="2000" b="0" i="0" u="none" strike="noStrike" kern="0" cap="none" spc="0" normalizeH="0" baseline="0" noProof="0" smtClean="0">
                  <a:ln>
                    <a:noFill/>
                  </a:ln>
                  <a:solidFill>
                    <a:srgbClr val="4B91CD"/>
                  </a:solidFill>
                  <a:effectLst/>
                  <a:uLnTx/>
                  <a:uFillTx/>
                  <a:latin typeface="+mn-lt"/>
                  <a:ea typeface="ＭＳ Ｐゴシック" charset="-128"/>
                </a:rPr>
                <a:t>23</a:t>
              </a:r>
            </a:p>
          </p:txBody>
        </p:sp>
        <p:sp>
          <p:nvSpPr>
            <p:cNvPr id="109" name="Text Box 218"/>
            <p:cNvSpPr txBox="1">
              <a:spLocks noChangeArrowheads="1"/>
            </p:cNvSpPr>
            <p:nvPr/>
          </p:nvSpPr>
          <p:spPr bwMode="auto">
            <a:xfrm>
              <a:off x="7147587" y="5661431"/>
              <a:ext cx="430741" cy="438518"/>
            </a:xfrm>
            <a:prstGeom prst="rect">
              <a:avLst/>
            </a:prstGeom>
            <a:noFill/>
            <a:ln w="9525">
              <a:noFill/>
              <a:miter lim="800000"/>
              <a:headEnd/>
              <a:tailEnd/>
            </a:ln>
            <a:effectLst/>
            <a:extLst/>
          </p:spPr>
          <p:txBody>
            <a:bodyPr wrap="none" lIns="72000" tIns="72000" rIns="72000" bIns="72000" anchor="ctr">
              <a:spAutoFit/>
            </a:bodyPr>
            <a:lstStyle>
              <a:lvl1pPr eaLnBrk="0" hangingPunct="0">
                <a:defRPr>
                  <a:solidFill>
                    <a:schemeClr val="tx1"/>
                  </a:solidFill>
                  <a:latin typeface="Arial" charset="0"/>
                  <a:ea typeface="ＭＳ Ｐゴシック" charset="-128"/>
                </a:defRPr>
              </a:lvl1pPr>
              <a:lvl2pPr marL="742950" indent="-285750" eaLnBrk="0" hangingPunct="0">
                <a:defRPr>
                  <a:solidFill>
                    <a:schemeClr val="tx1"/>
                  </a:solidFill>
                  <a:latin typeface="Arial" charset="0"/>
                  <a:ea typeface="ＭＳ Ｐゴシック" charset="-128"/>
                </a:defRPr>
              </a:lvl2pPr>
              <a:lvl3pPr marL="1143000" indent="-228600" eaLnBrk="0" hangingPunct="0">
                <a:defRPr>
                  <a:solidFill>
                    <a:schemeClr val="tx1"/>
                  </a:solidFill>
                  <a:latin typeface="Arial" charset="0"/>
                  <a:ea typeface="ＭＳ Ｐゴシック" charset="-128"/>
                </a:defRPr>
              </a:lvl3pPr>
              <a:lvl4pPr marL="1600200" indent="-228600" eaLnBrk="0" hangingPunct="0">
                <a:defRPr>
                  <a:solidFill>
                    <a:schemeClr val="tx1"/>
                  </a:solidFill>
                  <a:latin typeface="Arial" charset="0"/>
                  <a:ea typeface="ＭＳ Ｐゴシック" charset="-128"/>
                </a:defRPr>
              </a:lvl4pPr>
              <a:lvl5pPr marL="2057400" indent="-228600" eaLnBrk="0" hangingPunct="0">
                <a:defRPr>
                  <a:solidFill>
                    <a:schemeClr val="tx1"/>
                  </a:solidFill>
                  <a:latin typeface="Arial" charset="0"/>
                  <a:ea typeface="ＭＳ Ｐゴシック" charset="-128"/>
                </a:defRPr>
              </a:lvl5pPr>
              <a:lvl6pPr marL="2514600" indent="-228600" algn="ctr" eaLnBrk="0" fontAlgn="base" hangingPunct="0">
                <a:spcBef>
                  <a:spcPct val="0"/>
                </a:spcBef>
                <a:spcAft>
                  <a:spcPct val="0"/>
                </a:spcAft>
                <a:defRPr>
                  <a:solidFill>
                    <a:schemeClr val="tx1"/>
                  </a:solidFill>
                  <a:latin typeface="Arial" charset="0"/>
                  <a:ea typeface="ＭＳ Ｐゴシック" charset="-128"/>
                </a:defRPr>
              </a:lvl6pPr>
              <a:lvl7pPr marL="2971800" indent="-228600" algn="ctr" eaLnBrk="0" fontAlgn="base" hangingPunct="0">
                <a:spcBef>
                  <a:spcPct val="0"/>
                </a:spcBef>
                <a:spcAft>
                  <a:spcPct val="0"/>
                </a:spcAft>
                <a:defRPr>
                  <a:solidFill>
                    <a:schemeClr val="tx1"/>
                  </a:solidFill>
                  <a:latin typeface="Arial" charset="0"/>
                  <a:ea typeface="ＭＳ Ｐゴシック" charset="-128"/>
                </a:defRPr>
              </a:lvl7pPr>
              <a:lvl8pPr marL="3429000" indent="-228600" algn="ctr" eaLnBrk="0" fontAlgn="base" hangingPunct="0">
                <a:spcBef>
                  <a:spcPct val="0"/>
                </a:spcBef>
                <a:spcAft>
                  <a:spcPct val="0"/>
                </a:spcAft>
                <a:defRPr>
                  <a:solidFill>
                    <a:schemeClr val="tx1"/>
                  </a:solidFill>
                  <a:latin typeface="Arial" charset="0"/>
                  <a:ea typeface="ＭＳ Ｐゴシック" charset="-128"/>
                </a:defRPr>
              </a:lvl8pPr>
              <a:lvl9pPr marL="3886200" indent="-228600" algn="ctr" eaLnBrk="0" fontAlgn="base" hangingPunct="0">
                <a:spcBef>
                  <a:spcPct val="0"/>
                </a:spcBef>
                <a:spcAft>
                  <a:spcPct val="0"/>
                </a:spcAft>
                <a:defRPr>
                  <a:solidFill>
                    <a:schemeClr val="tx1"/>
                  </a:solidFill>
                  <a:latin typeface="Arial" charset="0"/>
                  <a:ea typeface="ＭＳ Ｐゴシック" charset="-128"/>
                </a:defRPr>
              </a:lvl9pPr>
            </a:lstStyle>
            <a:p>
              <a:pPr marL="0" marR="0" lvl="0" indent="0" defTabSz="914400" eaLnBrk="0" fontAlgn="base" latinLnBrk="0" hangingPunct="0">
                <a:lnSpc>
                  <a:spcPct val="100000"/>
                </a:lnSpc>
                <a:spcBef>
                  <a:spcPct val="20000"/>
                </a:spcBef>
                <a:spcAft>
                  <a:spcPct val="0"/>
                </a:spcAft>
                <a:buClr>
                  <a:srgbClr val="FF6600"/>
                </a:buClr>
                <a:buSzPct val="120000"/>
                <a:buFontTx/>
                <a:buNone/>
                <a:tabLst/>
                <a:defRPr/>
              </a:pPr>
              <a:r>
                <a:rPr kumimoji="0" lang="en-US" sz="2000" b="0" i="0" u="none" strike="noStrike" kern="0" cap="none" spc="0" normalizeH="0" baseline="0" noProof="0" smtClean="0">
                  <a:ln>
                    <a:noFill/>
                  </a:ln>
                  <a:solidFill>
                    <a:srgbClr val="4B91CD"/>
                  </a:solidFill>
                  <a:effectLst/>
                  <a:uLnTx/>
                  <a:uFillTx/>
                  <a:latin typeface="+mn-lt"/>
                  <a:ea typeface="ＭＳ Ｐゴシック" charset="-128"/>
                </a:rPr>
                <a:t>26</a:t>
              </a:r>
            </a:p>
          </p:txBody>
        </p:sp>
      </p:grpSp>
    </p:spTree>
    <p:extLst>
      <p:ext uri="{BB962C8B-B14F-4D97-AF65-F5344CB8AC3E}">
        <p14:creationId xmlns:p14="http://schemas.microsoft.com/office/powerpoint/2010/main" val="8180440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altLang="ko-KR" dirty="0" smtClean="0"/>
              <a:t>Integration </a:t>
            </a:r>
            <a:r>
              <a:rPr lang="en-US" altLang="ko-KR" dirty="0"/>
              <a:t>Vertical</a:t>
            </a:r>
            <a:endParaRPr lang="en-US" dirty="0"/>
          </a:p>
        </p:txBody>
      </p:sp>
      <p:sp>
        <p:nvSpPr>
          <p:cNvPr id="14" name="Text Placeholder 13"/>
          <p:cNvSpPr>
            <a:spLocks noGrp="1"/>
          </p:cNvSpPr>
          <p:nvPr>
            <p:ph type="body" sz="quarter" idx="13"/>
          </p:nvPr>
        </p:nvSpPr>
        <p:spPr>
          <a:solidFill>
            <a:schemeClr val="bg1">
              <a:lumMod val="95000"/>
            </a:schemeClr>
          </a:solidFill>
          <a:ln>
            <a:noFill/>
          </a:ln>
          <a:effectLst>
            <a:outerShdw blurRad="50800" dist="38100" dir="2700000" algn="tl" rotWithShape="0">
              <a:prstClr val="black">
                <a:alpha val="40000"/>
              </a:prstClr>
            </a:outerShdw>
          </a:effectLst>
        </p:spPr>
        <p:txBody>
          <a:bodyPr vert="horz" lIns="72000" tIns="46800" rIns="72000" bIns="46800" rtlCol="0" anchor="t">
            <a:spAutoFit/>
          </a:bodyPr>
          <a:lstStyle/>
          <a:p>
            <a:pPr marL="0" indent="0">
              <a:buNone/>
            </a:pPr>
            <a:r>
              <a:rPr lang="en-US" altLang="ko-KR" dirty="0"/>
              <a:t>Scenario </a:t>
            </a:r>
            <a:r>
              <a:rPr lang="en-US" altLang="ko-KR" dirty="0" smtClean="0"/>
              <a:t>8: </a:t>
            </a:r>
            <a:r>
              <a:rPr lang="en-US" altLang="ko-KR" dirty="0"/>
              <a:t>General Ledger</a:t>
            </a:r>
          </a:p>
        </p:txBody>
      </p:sp>
      <p:sp>
        <p:nvSpPr>
          <p:cNvPr id="4" name="Slide Number Placeholder 3"/>
          <p:cNvSpPr>
            <a:spLocks noGrp="1"/>
          </p:cNvSpPr>
          <p:nvPr>
            <p:ph type="sldNum" sz="quarter" idx="4"/>
          </p:nvPr>
        </p:nvSpPr>
        <p:spPr>
          <a:prstGeom prst="rect">
            <a:avLst/>
          </a:prstGeom>
        </p:spPr>
        <p:txBody>
          <a:bodyPr/>
          <a:lstStyle/>
          <a:p>
            <a:fld id="{3801209A-EBCB-4229-9A21-B7869465F47A}" type="slidenum">
              <a:rPr lang="fr-FR" smtClean="0">
                <a:latin typeface="+mj-lt"/>
              </a:rPr>
              <a:pPr/>
              <a:t>80</a:t>
            </a:fld>
            <a:endParaRPr lang="fr-FR" dirty="0">
              <a:latin typeface="+mj-lt"/>
            </a:endParaRPr>
          </a:p>
        </p:txBody>
      </p:sp>
      <p:grpSp>
        <p:nvGrpSpPr>
          <p:cNvPr id="2" name="Group 1"/>
          <p:cNvGrpSpPr/>
          <p:nvPr/>
        </p:nvGrpSpPr>
        <p:grpSpPr>
          <a:xfrm>
            <a:off x="775923" y="2415588"/>
            <a:ext cx="7387416" cy="1131574"/>
            <a:chOff x="775923" y="2243309"/>
            <a:chExt cx="7387416" cy="1131574"/>
          </a:xfrm>
        </p:grpSpPr>
        <p:sp>
          <p:nvSpPr>
            <p:cNvPr id="84" name="Rounded Rectangle 83"/>
            <p:cNvSpPr/>
            <p:nvPr/>
          </p:nvSpPr>
          <p:spPr bwMode="auto">
            <a:xfrm>
              <a:off x="775923" y="2243309"/>
              <a:ext cx="7387416" cy="1131574"/>
            </a:xfrm>
            <a:prstGeom prst="roundRect">
              <a:avLst>
                <a:gd name="adj" fmla="val 701"/>
              </a:avLst>
            </a:prstGeom>
            <a:solidFill>
              <a:srgbClr val="91C8EB">
                <a:lumMod val="20000"/>
                <a:lumOff val="80000"/>
              </a:srgbClr>
            </a:solidFill>
            <a:ln w="38100" cap="flat" cmpd="sng" algn="ctr">
              <a:solidFill>
                <a:srgbClr val="7030A0"/>
              </a:solidFill>
              <a:prstDash val="solid"/>
              <a:round/>
              <a:headEnd type="none" w="med" len="med"/>
              <a:tailEnd type="none" w="med" len="med"/>
            </a:ln>
            <a:effectLst/>
          </p:spPr>
          <p:txBody>
            <a:bodyPr vert="horz" wrap="none" lIns="45720" tIns="45720" rIns="45720" bIns="45720" numCol="1" rtlCol="0" anchor="t" anchorCtr="0" compatLnSpc="1">
              <a:prstTxWarp prst="textNoShape">
                <a:avLst/>
              </a:prstTxWarp>
            </a:bodyPr>
            <a:lstStyle/>
            <a:p>
              <a:pPr defTabSz="912813" fontAlgn="auto">
                <a:spcBef>
                  <a:spcPts val="0"/>
                </a:spcBef>
                <a:spcAft>
                  <a:spcPts val="0"/>
                </a:spcAft>
              </a:pPr>
              <a:endParaRPr lang="en-US" sz="800" kern="0" dirty="0">
                <a:solidFill>
                  <a:schemeClr val="tx1"/>
                </a:solidFill>
                <a:latin typeface="+mn-lt"/>
                <a:ea typeface="MS PGothic" pitchFamily="34" charset="-128"/>
                <a:cs typeface="Arial" panose="020B0604020202020204" pitchFamily="34" charset="0"/>
              </a:endParaRPr>
            </a:p>
          </p:txBody>
        </p:sp>
        <p:sp>
          <p:nvSpPr>
            <p:cNvPr id="86" name="Rectangle 85"/>
            <p:cNvSpPr/>
            <p:nvPr/>
          </p:nvSpPr>
          <p:spPr>
            <a:xfrm>
              <a:off x="857864" y="2739035"/>
              <a:ext cx="7199458" cy="546568"/>
            </a:xfrm>
            <a:prstGeom prst="rect">
              <a:avLst/>
            </a:prstGeom>
            <a:solidFill>
              <a:srgbClr val="BA9CC9"/>
            </a:solidFill>
            <a:effectLst/>
          </p:spPr>
          <p:style>
            <a:lnRef idx="1">
              <a:schemeClr val="accent1"/>
            </a:lnRef>
            <a:fillRef idx="3">
              <a:schemeClr val="accent1"/>
            </a:fillRef>
            <a:effectRef idx="2">
              <a:schemeClr val="accent1"/>
            </a:effectRef>
            <a:fontRef idx="minor">
              <a:schemeClr val="lt1"/>
            </a:fontRef>
          </p:style>
          <p:txBody>
            <a:bodyPr vert="vert270" lIns="45720" tIns="0" rIns="45720" bIns="0" rtlCol="0" anchor="t" anchorCtr="0"/>
            <a:lstStyle/>
            <a:p>
              <a:pPr algn="ctr"/>
              <a:endParaRPr lang="en-US" sz="700" b="0" dirty="0">
                <a:solidFill>
                  <a:srgbClr val="103184"/>
                </a:solidFill>
              </a:endParaRPr>
            </a:p>
          </p:txBody>
        </p:sp>
        <p:grpSp>
          <p:nvGrpSpPr>
            <p:cNvPr id="31" name="Group 30"/>
            <p:cNvGrpSpPr/>
            <p:nvPr/>
          </p:nvGrpSpPr>
          <p:grpSpPr>
            <a:xfrm>
              <a:off x="851460" y="2290865"/>
              <a:ext cx="1573544" cy="246221"/>
              <a:chOff x="1005956" y="1778907"/>
              <a:chExt cx="1573544" cy="246221"/>
            </a:xfrm>
          </p:grpSpPr>
          <p:grpSp>
            <p:nvGrpSpPr>
              <p:cNvPr id="32" name="Group 31"/>
              <p:cNvGrpSpPr/>
              <p:nvPr/>
            </p:nvGrpSpPr>
            <p:grpSpPr>
              <a:xfrm>
                <a:off x="1005956" y="1804765"/>
                <a:ext cx="135750" cy="133297"/>
                <a:chOff x="4529096" y="6384951"/>
                <a:chExt cx="135750" cy="133297"/>
              </a:xfrm>
            </p:grpSpPr>
            <p:sp>
              <p:nvSpPr>
                <p:cNvPr id="34" name="Rectangle 33"/>
                <p:cNvSpPr/>
                <p:nvPr/>
              </p:nvSpPr>
              <p:spPr>
                <a:xfrm rot="16200000">
                  <a:off x="4530323" y="6455709"/>
                  <a:ext cx="61312" cy="63765"/>
                </a:xfrm>
                <a:prstGeom prst="rect">
                  <a:avLst/>
                </a:prstGeom>
                <a:solidFill>
                  <a:srgbClr val="00456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kern="500" dirty="0"/>
                </a:p>
              </p:txBody>
            </p:sp>
            <p:sp>
              <p:nvSpPr>
                <p:cNvPr id="35" name="Rectangle 34"/>
                <p:cNvSpPr/>
                <p:nvPr/>
              </p:nvSpPr>
              <p:spPr>
                <a:xfrm rot="16200000">
                  <a:off x="4602296" y="6455697"/>
                  <a:ext cx="61312" cy="63765"/>
                </a:xfrm>
                <a:prstGeom prst="rect">
                  <a:avLst/>
                </a:prstGeom>
                <a:solidFill>
                  <a:srgbClr val="00456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kern="500" dirty="0"/>
                </a:p>
              </p:txBody>
            </p:sp>
            <p:sp>
              <p:nvSpPr>
                <p:cNvPr id="36" name="Rectangle 35"/>
                <p:cNvSpPr/>
                <p:nvPr/>
              </p:nvSpPr>
              <p:spPr>
                <a:xfrm rot="16200000">
                  <a:off x="4602308" y="6383724"/>
                  <a:ext cx="61312" cy="63765"/>
                </a:xfrm>
                <a:prstGeom prst="rect">
                  <a:avLst/>
                </a:prstGeom>
                <a:solidFill>
                  <a:srgbClr val="00456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kern="500" dirty="0"/>
                </a:p>
              </p:txBody>
            </p:sp>
          </p:grpSp>
          <p:sp>
            <p:nvSpPr>
              <p:cNvPr id="33" name="TextBox 32"/>
              <p:cNvSpPr txBox="1"/>
              <p:nvPr/>
            </p:nvSpPr>
            <p:spPr>
              <a:xfrm>
                <a:off x="1191299" y="1778907"/>
                <a:ext cx="1388201" cy="246221"/>
              </a:xfrm>
              <a:prstGeom prst="rect">
                <a:avLst/>
              </a:prstGeom>
              <a:noFill/>
            </p:spPr>
            <p:txBody>
              <a:bodyPr wrap="none" lIns="0" tIns="0" rIns="0" bIns="0" rtlCol="0">
                <a:spAutoFit/>
              </a:bodyPr>
              <a:lstStyle/>
              <a:p>
                <a:r>
                  <a:rPr lang="en-US" sz="800" b="1" dirty="0" smtClean="0">
                    <a:solidFill>
                      <a:schemeClr val="accent2">
                        <a:lumMod val="50000"/>
                      </a:schemeClr>
                    </a:solidFill>
                    <a:latin typeface="+mn-lt"/>
                    <a:cs typeface="Arial" pitchFamily="34" charset="0"/>
                  </a:rPr>
                  <a:t>Health Claims </a:t>
                </a:r>
                <a:r>
                  <a:rPr lang="en-US" sz="800" dirty="0" smtClean="0">
                    <a:solidFill>
                      <a:schemeClr val="accent2">
                        <a:lumMod val="50000"/>
                      </a:schemeClr>
                    </a:solidFill>
                    <a:latin typeface="+mn-lt"/>
                    <a:cs typeface="Arial" pitchFamily="34" charset="0"/>
                  </a:rPr>
                  <a:t>Management</a:t>
                </a:r>
                <a:endParaRPr lang="en-US" sz="800" b="1" dirty="0" smtClean="0">
                  <a:solidFill>
                    <a:schemeClr val="accent2">
                      <a:lumMod val="50000"/>
                    </a:schemeClr>
                  </a:solidFill>
                  <a:latin typeface="+mn-lt"/>
                  <a:cs typeface="Arial" pitchFamily="34" charset="0"/>
                </a:endParaRPr>
              </a:p>
              <a:p>
                <a:r>
                  <a:rPr lang="en-US" sz="800" b="0" i="1" dirty="0" smtClean="0">
                    <a:solidFill>
                      <a:schemeClr val="accent2">
                        <a:lumMod val="50000"/>
                      </a:schemeClr>
                    </a:solidFill>
                    <a:latin typeface="+mn-lt"/>
                    <a:cs typeface="Arial" pitchFamily="34" charset="0"/>
                  </a:rPr>
                  <a:t>FINEOS</a:t>
                </a:r>
              </a:p>
            </p:txBody>
          </p:sp>
        </p:grpSp>
        <p:sp>
          <p:nvSpPr>
            <p:cNvPr id="65" name="Rectangle 64"/>
            <p:cNvSpPr/>
            <p:nvPr/>
          </p:nvSpPr>
          <p:spPr>
            <a:xfrm>
              <a:off x="1911361" y="2814796"/>
              <a:ext cx="729246" cy="395047"/>
            </a:xfrm>
            <a:prstGeom prst="rect">
              <a:avLst/>
            </a:prstGeom>
            <a:solidFill>
              <a:schemeClr val="tx2">
                <a:lumMod val="25000"/>
                <a:lumOff val="75000"/>
              </a:schemeClr>
            </a:solidFill>
            <a:ln w="3175">
              <a:solidFill>
                <a:schemeClr val="accent2"/>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800" b="0" dirty="0" smtClean="0">
                  <a:solidFill>
                    <a:schemeClr val="accent2"/>
                  </a:solidFill>
                </a:rPr>
                <a:t>Register Claim</a:t>
              </a:r>
              <a:endParaRPr lang="en-US" sz="800" b="0" dirty="0">
                <a:solidFill>
                  <a:schemeClr val="accent2"/>
                </a:solidFill>
              </a:endParaRPr>
            </a:p>
          </p:txBody>
        </p:sp>
        <p:sp>
          <p:nvSpPr>
            <p:cNvPr id="69" name="Rectangle 68"/>
            <p:cNvSpPr/>
            <p:nvPr/>
          </p:nvSpPr>
          <p:spPr>
            <a:xfrm>
              <a:off x="4825939" y="2814796"/>
              <a:ext cx="729246" cy="395047"/>
            </a:xfrm>
            <a:prstGeom prst="rect">
              <a:avLst/>
            </a:prstGeom>
            <a:solidFill>
              <a:schemeClr val="tx2">
                <a:lumMod val="25000"/>
                <a:lumOff val="75000"/>
              </a:schemeClr>
            </a:solidFill>
            <a:ln w="3175">
              <a:solidFill>
                <a:schemeClr val="accent2"/>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800" b="0" dirty="0" smtClean="0">
                  <a:solidFill>
                    <a:schemeClr val="accent2"/>
                  </a:solidFill>
                </a:rPr>
                <a:t>Payment</a:t>
              </a:r>
              <a:endParaRPr lang="en-US" sz="800" b="0" dirty="0">
                <a:solidFill>
                  <a:schemeClr val="accent2"/>
                </a:solidFill>
              </a:endParaRPr>
            </a:p>
          </p:txBody>
        </p:sp>
        <p:sp>
          <p:nvSpPr>
            <p:cNvPr id="70" name="Rectangle 69"/>
            <p:cNvSpPr/>
            <p:nvPr/>
          </p:nvSpPr>
          <p:spPr>
            <a:xfrm>
              <a:off x="6283228" y="2814796"/>
              <a:ext cx="729246" cy="395047"/>
            </a:xfrm>
            <a:prstGeom prst="rect">
              <a:avLst/>
            </a:prstGeom>
            <a:solidFill>
              <a:schemeClr val="bg1"/>
            </a:solidFill>
            <a:ln w="3175">
              <a:solidFill>
                <a:schemeClr val="accent2"/>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800" b="0" dirty="0" smtClean="0">
                  <a:solidFill>
                    <a:schemeClr val="accent2"/>
                  </a:solidFill>
                </a:rPr>
                <a:t>…</a:t>
              </a:r>
              <a:endParaRPr lang="en-US" sz="800" b="0" dirty="0">
                <a:solidFill>
                  <a:schemeClr val="accent2"/>
                </a:solidFill>
              </a:endParaRPr>
            </a:p>
          </p:txBody>
        </p:sp>
        <p:cxnSp>
          <p:nvCxnSpPr>
            <p:cNvPr id="74" name="Straight Connector 73"/>
            <p:cNvCxnSpPr>
              <a:stCxn id="73" idx="3"/>
              <a:endCxn id="69" idx="1"/>
            </p:cNvCxnSpPr>
            <p:nvPr/>
          </p:nvCxnSpPr>
          <p:spPr>
            <a:xfrm>
              <a:off x="4097896" y="3012320"/>
              <a:ext cx="728043"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78" name="Straight Connector 77"/>
            <p:cNvCxnSpPr>
              <a:stCxn id="69" idx="3"/>
              <a:endCxn id="70" idx="1"/>
            </p:cNvCxnSpPr>
            <p:nvPr/>
          </p:nvCxnSpPr>
          <p:spPr>
            <a:xfrm>
              <a:off x="5555185" y="3012320"/>
              <a:ext cx="728043" cy="0"/>
            </a:xfrm>
            <a:prstGeom prst="line">
              <a:avLst/>
            </a:prstGeom>
          </p:spPr>
          <p:style>
            <a:lnRef idx="2">
              <a:schemeClr val="accent1"/>
            </a:lnRef>
            <a:fillRef idx="0">
              <a:schemeClr val="accent1"/>
            </a:fillRef>
            <a:effectRef idx="1">
              <a:schemeClr val="accent1"/>
            </a:effectRef>
            <a:fontRef idx="minor">
              <a:schemeClr val="tx1"/>
            </a:fontRef>
          </p:style>
        </p:cxnSp>
        <p:sp>
          <p:nvSpPr>
            <p:cNvPr id="80" name="Oval 79"/>
            <p:cNvSpPr/>
            <p:nvPr/>
          </p:nvSpPr>
          <p:spPr>
            <a:xfrm>
              <a:off x="999653" y="2918089"/>
              <a:ext cx="183665" cy="188461"/>
            </a:xfrm>
            <a:prstGeom prst="ellipse">
              <a:avLst/>
            </a:prstGeom>
            <a:solidFill>
              <a:schemeClr val="bg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cxnSp>
          <p:nvCxnSpPr>
            <p:cNvPr id="81" name="Straight Connector 80"/>
            <p:cNvCxnSpPr>
              <a:stCxn id="80" idx="6"/>
              <a:endCxn id="65" idx="1"/>
            </p:cNvCxnSpPr>
            <p:nvPr/>
          </p:nvCxnSpPr>
          <p:spPr>
            <a:xfrm>
              <a:off x="1183318" y="3012320"/>
              <a:ext cx="728043" cy="0"/>
            </a:xfrm>
            <a:prstGeom prst="line">
              <a:avLst/>
            </a:prstGeom>
          </p:spPr>
          <p:style>
            <a:lnRef idx="2">
              <a:schemeClr val="accent1"/>
            </a:lnRef>
            <a:fillRef idx="0">
              <a:schemeClr val="accent1"/>
            </a:fillRef>
            <a:effectRef idx="1">
              <a:schemeClr val="accent1"/>
            </a:effectRef>
            <a:fontRef idx="minor">
              <a:schemeClr val="tx1"/>
            </a:fontRef>
          </p:style>
        </p:cxnSp>
        <p:sp>
          <p:nvSpPr>
            <p:cNvPr id="82" name="Oval 81"/>
            <p:cNvSpPr/>
            <p:nvPr/>
          </p:nvSpPr>
          <p:spPr>
            <a:xfrm>
              <a:off x="7740517" y="2918089"/>
              <a:ext cx="183665" cy="188461"/>
            </a:xfrm>
            <a:prstGeom prst="ellipse">
              <a:avLst/>
            </a:prstGeom>
            <a:solidFill>
              <a:schemeClr val="bg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cxnSp>
          <p:nvCxnSpPr>
            <p:cNvPr id="92" name="Straight Connector 91"/>
            <p:cNvCxnSpPr>
              <a:stCxn id="82" idx="2"/>
              <a:endCxn id="70" idx="3"/>
            </p:cNvCxnSpPr>
            <p:nvPr/>
          </p:nvCxnSpPr>
          <p:spPr>
            <a:xfrm flipH="1">
              <a:off x="7012474" y="3012320"/>
              <a:ext cx="728043" cy="0"/>
            </a:xfrm>
            <a:prstGeom prst="line">
              <a:avLst/>
            </a:prstGeom>
          </p:spPr>
          <p:style>
            <a:lnRef idx="2">
              <a:schemeClr val="accent1"/>
            </a:lnRef>
            <a:fillRef idx="0">
              <a:schemeClr val="accent1"/>
            </a:fillRef>
            <a:effectRef idx="1">
              <a:schemeClr val="accent1"/>
            </a:effectRef>
            <a:fontRef idx="minor">
              <a:schemeClr val="tx1"/>
            </a:fontRef>
          </p:style>
        </p:cxnSp>
        <p:sp>
          <p:nvSpPr>
            <p:cNvPr id="73" name="Rectangle 72"/>
            <p:cNvSpPr/>
            <p:nvPr/>
          </p:nvSpPr>
          <p:spPr>
            <a:xfrm>
              <a:off x="3368650" y="2814796"/>
              <a:ext cx="729246" cy="395047"/>
            </a:xfrm>
            <a:prstGeom prst="rect">
              <a:avLst/>
            </a:prstGeom>
            <a:solidFill>
              <a:schemeClr val="bg1"/>
            </a:solidFill>
            <a:ln w="3175">
              <a:solidFill>
                <a:schemeClr val="accent2"/>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800" b="0" dirty="0" smtClean="0">
                  <a:solidFill>
                    <a:schemeClr val="accent2"/>
                  </a:solidFill>
                </a:rPr>
                <a:t>…</a:t>
              </a:r>
              <a:endParaRPr lang="en-US" sz="800" b="0" dirty="0">
                <a:solidFill>
                  <a:schemeClr val="accent2"/>
                </a:solidFill>
              </a:endParaRPr>
            </a:p>
          </p:txBody>
        </p:sp>
        <p:cxnSp>
          <p:nvCxnSpPr>
            <p:cNvPr id="76" name="Straight Connector 75"/>
            <p:cNvCxnSpPr>
              <a:stCxn id="65" idx="3"/>
              <a:endCxn id="73" idx="1"/>
            </p:cNvCxnSpPr>
            <p:nvPr/>
          </p:nvCxnSpPr>
          <p:spPr>
            <a:xfrm>
              <a:off x="2640607" y="3012320"/>
              <a:ext cx="728043" cy="0"/>
            </a:xfrm>
            <a:prstGeom prst="line">
              <a:avLst/>
            </a:prstGeom>
          </p:spPr>
          <p:style>
            <a:lnRef idx="2">
              <a:schemeClr val="accent1"/>
            </a:lnRef>
            <a:fillRef idx="0">
              <a:schemeClr val="accent1"/>
            </a:fillRef>
            <a:effectRef idx="1">
              <a:schemeClr val="accent1"/>
            </a:effectRef>
            <a:fontRef idx="minor">
              <a:schemeClr val="tx1"/>
            </a:fontRef>
          </p:style>
        </p:cxnSp>
      </p:grpSp>
      <p:cxnSp>
        <p:nvCxnSpPr>
          <p:cNvPr id="156" name="Straight Connector 155"/>
          <p:cNvCxnSpPr>
            <a:stCxn id="112" idx="2"/>
            <a:endCxn id="107" idx="0"/>
          </p:cNvCxnSpPr>
          <p:nvPr/>
        </p:nvCxnSpPr>
        <p:spPr>
          <a:xfrm rot="16200000" flipH="1">
            <a:off x="4980209" y="4855369"/>
            <a:ext cx="295802" cy="1316959"/>
          </a:xfrm>
          <a:prstGeom prst="bentConnector3">
            <a:avLst>
              <a:gd name="adj1" fmla="val 50000"/>
            </a:avLst>
          </a:prstGeom>
          <a:ln w="9525">
            <a:solidFill>
              <a:schemeClr val="tx1"/>
            </a:solidFill>
            <a:prstDash val="dash"/>
            <a:tailEnd type="triangle"/>
          </a:ln>
          <a:effectLst>
            <a:outerShdw blurRad="50800" dist="38100" dir="2700000" algn="tl"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cxnSp>
        <p:nvCxnSpPr>
          <p:cNvPr id="157" name="Straight Connector 156"/>
          <p:cNvCxnSpPr>
            <a:stCxn id="131" idx="2"/>
            <a:endCxn id="126" idx="0"/>
          </p:cNvCxnSpPr>
          <p:nvPr/>
        </p:nvCxnSpPr>
        <p:spPr>
          <a:xfrm>
            <a:off x="1835713" y="5365119"/>
            <a:ext cx="0" cy="295802"/>
          </a:xfrm>
          <a:prstGeom prst="line">
            <a:avLst/>
          </a:prstGeom>
          <a:ln w="9525">
            <a:solidFill>
              <a:schemeClr val="tx1"/>
            </a:solidFill>
            <a:prstDash val="dash"/>
            <a:tailEnd type="triangle"/>
          </a:ln>
          <a:effectLst>
            <a:outerShdw blurRad="50800" dist="38100" dir="2700000" algn="tl"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cxnSp>
        <p:nvCxnSpPr>
          <p:cNvPr id="158" name="Straight Connector 157"/>
          <p:cNvCxnSpPr>
            <a:stCxn id="114" idx="2"/>
            <a:endCxn id="107" idx="0"/>
          </p:cNvCxnSpPr>
          <p:nvPr/>
        </p:nvCxnSpPr>
        <p:spPr>
          <a:xfrm rot="5400000">
            <a:off x="6292428" y="4850628"/>
            <a:ext cx="305285" cy="1316959"/>
          </a:xfrm>
          <a:prstGeom prst="bentConnector3">
            <a:avLst>
              <a:gd name="adj1" fmla="val 50000"/>
            </a:avLst>
          </a:prstGeom>
          <a:ln w="9525">
            <a:solidFill>
              <a:schemeClr val="tx1"/>
            </a:solidFill>
            <a:prstDash val="dash"/>
            <a:tailEnd type="triangle"/>
          </a:ln>
          <a:effectLst>
            <a:outerShdw blurRad="50800" dist="38100" dir="2700000" algn="tl"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grpSp>
        <p:nvGrpSpPr>
          <p:cNvPr id="9" name="Group 8"/>
          <p:cNvGrpSpPr/>
          <p:nvPr/>
        </p:nvGrpSpPr>
        <p:grpSpPr>
          <a:xfrm>
            <a:off x="3409841" y="4645948"/>
            <a:ext cx="2119580" cy="720000"/>
            <a:chOff x="775923" y="4278865"/>
            <a:chExt cx="2119580" cy="720000"/>
          </a:xfrm>
        </p:grpSpPr>
        <p:sp>
          <p:nvSpPr>
            <p:cNvPr id="112" name="Rectangle 111"/>
            <p:cNvSpPr/>
            <p:nvPr/>
          </p:nvSpPr>
          <p:spPr>
            <a:xfrm>
              <a:off x="775923" y="4278865"/>
              <a:ext cx="2119580" cy="720000"/>
            </a:xfrm>
            <a:prstGeom prst="rect">
              <a:avLst/>
            </a:prstGeom>
            <a:solidFill>
              <a:srgbClr val="91C8EB">
                <a:lumMod val="20000"/>
                <a:lumOff val="80000"/>
              </a:srgbClr>
            </a:solidFill>
            <a:ln w="9525" cap="flat" cmpd="sng" algn="ctr">
              <a:solidFill>
                <a:schemeClr val="bg1">
                  <a:lumMod val="5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defTabSz="912813" fontAlgn="auto">
                <a:spcBef>
                  <a:spcPts val="0"/>
                </a:spcBef>
                <a:spcAft>
                  <a:spcPts val="0"/>
                </a:spcAft>
              </a:pPr>
              <a:endParaRPr lang="en-US" sz="600" b="0" i="1" kern="0" dirty="0">
                <a:solidFill>
                  <a:srgbClr val="103184"/>
                </a:solidFill>
                <a:latin typeface="+mn-lt"/>
                <a:ea typeface="MS PGothic" pitchFamily="34" charset="-128"/>
                <a:cs typeface="Arial" panose="020B0604020202020204" pitchFamily="34" charset="0"/>
              </a:endParaRPr>
            </a:p>
          </p:txBody>
        </p:sp>
        <p:grpSp>
          <p:nvGrpSpPr>
            <p:cNvPr id="94" name="Group 93"/>
            <p:cNvGrpSpPr/>
            <p:nvPr/>
          </p:nvGrpSpPr>
          <p:grpSpPr>
            <a:xfrm>
              <a:off x="855435" y="4331873"/>
              <a:ext cx="708149" cy="369332"/>
              <a:chOff x="5684061" y="5435129"/>
              <a:chExt cx="708149" cy="369332"/>
            </a:xfrm>
          </p:grpSpPr>
          <p:sp>
            <p:nvSpPr>
              <p:cNvPr id="96" name="TextBox 95"/>
              <p:cNvSpPr txBox="1"/>
              <p:nvPr/>
            </p:nvSpPr>
            <p:spPr>
              <a:xfrm>
                <a:off x="5847189" y="5435129"/>
                <a:ext cx="545021" cy="369332"/>
              </a:xfrm>
              <a:prstGeom prst="rect">
                <a:avLst/>
              </a:prstGeom>
              <a:noFill/>
            </p:spPr>
            <p:txBody>
              <a:bodyPr wrap="none" lIns="0" tIns="0" rIns="0" bIns="0" rtlCol="0">
                <a:spAutoFit/>
              </a:bodyPr>
              <a:lstStyle/>
              <a:p>
                <a:r>
                  <a:rPr lang="en-US" altLang="ko-KR" sz="800" dirty="0" smtClean="0">
                    <a:solidFill>
                      <a:schemeClr val="accent2">
                        <a:lumMod val="50000"/>
                      </a:schemeClr>
                    </a:solidFill>
                    <a:latin typeface="+mn-lt"/>
                    <a:cs typeface="Arial" pitchFamily="34" charset="0"/>
                  </a:rPr>
                  <a:t>Life Policy </a:t>
                </a:r>
                <a:endParaRPr lang="en-US" altLang="ko-KR" sz="800" dirty="0">
                  <a:solidFill>
                    <a:schemeClr val="accent2">
                      <a:lumMod val="50000"/>
                    </a:schemeClr>
                  </a:solidFill>
                  <a:latin typeface="+mn-lt"/>
                  <a:cs typeface="Arial" pitchFamily="34" charset="0"/>
                </a:endParaRPr>
              </a:p>
              <a:p>
                <a:r>
                  <a:rPr lang="en-US" altLang="ko-KR" sz="800" dirty="0">
                    <a:solidFill>
                      <a:schemeClr val="accent2">
                        <a:lumMod val="50000"/>
                      </a:schemeClr>
                    </a:solidFill>
                    <a:latin typeface="+mn-lt"/>
                    <a:cs typeface="Arial" pitchFamily="34" charset="0"/>
                  </a:rPr>
                  <a:t>Admin</a:t>
                </a:r>
              </a:p>
              <a:p>
                <a:r>
                  <a:rPr lang="en-US" altLang="ko-KR" sz="800" b="0" i="1" dirty="0">
                    <a:solidFill>
                      <a:schemeClr val="accent2">
                        <a:lumMod val="50000"/>
                      </a:schemeClr>
                    </a:solidFill>
                    <a:latin typeface="+mn-lt"/>
                    <a:cs typeface="Arial" pitchFamily="34" charset="0"/>
                  </a:rPr>
                  <a:t>RLS</a:t>
                </a:r>
              </a:p>
            </p:txBody>
          </p:sp>
          <p:grpSp>
            <p:nvGrpSpPr>
              <p:cNvPr id="97" name="Group 96"/>
              <p:cNvGrpSpPr/>
              <p:nvPr/>
            </p:nvGrpSpPr>
            <p:grpSpPr>
              <a:xfrm>
                <a:off x="5684061" y="5457856"/>
                <a:ext cx="136645" cy="131388"/>
                <a:chOff x="6064134" y="5121651"/>
                <a:chExt cx="136645" cy="131388"/>
              </a:xfrm>
            </p:grpSpPr>
            <p:sp>
              <p:nvSpPr>
                <p:cNvPr id="99" name="Rectangle 98"/>
                <p:cNvSpPr/>
                <p:nvPr/>
              </p:nvSpPr>
              <p:spPr>
                <a:xfrm rot="16200000">
                  <a:off x="6138240" y="5120424"/>
                  <a:ext cx="61312" cy="63765"/>
                </a:xfrm>
                <a:prstGeom prst="rect">
                  <a:avLst/>
                </a:prstGeom>
                <a:solidFill>
                  <a:srgbClr val="00456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kern="500" dirty="0"/>
                </a:p>
              </p:txBody>
            </p:sp>
            <p:sp>
              <p:nvSpPr>
                <p:cNvPr id="100" name="Rectangle 99"/>
                <p:cNvSpPr/>
                <p:nvPr/>
              </p:nvSpPr>
              <p:spPr>
                <a:xfrm rot="16200000">
                  <a:off x="6138241" y="5190500"/>
                  <a:ext cx="61312" cy="63765"/>
                </a:xfrm>
                <a:prstGeom prst="rect">
                  <a:avLst/>
                </a:prstGeom>
                <a:solidFill>
                  <a:srgbClr val="00456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kern="500" dirty="0"/>
                </a:p>
              </p:txBody>
            </p:sp>
            <p:sp>
              <p:nvSpPr>
                <p:cNvPr id="102" name="Rectangle 101"/>
                <p:cNvSpPr/>
                <p:nvPr/>
              </p:nvSpPr>
              <p:spPr>
                <a:xfrm rot="16200000">
                  <a:off x="6065361" y="5190500"/>
                  <a:ext cx="61312" cy="63765"/>
                </a:xfrm>
                <a:prstGeom prst="rect">
                  <a:avLst/>
                </a:prstGeom>
                <a:solidFill>
                  <a:srgbClr val="00456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kern="500" dirty="0"/>
                </a:p>
              </p:txBody>
            </p:sp>
          </p:grpSp>
        </p:grpSp>
      </p:grpSp>
      <p:grpSp>
        <p:nvGrpSpPr>
          <p:cNvPr id="8" name="Group 7"/>
          <p:cNvGrpSpPr/>
          <p:nvPr/>
        </p:nvGrpSpPr>
        <p:grpSpPr>
          <a:xfrm>
            <a:off x="775923" y="4645119"/>
            <a:ext cx="2119580" cy="720000"/>
            <a:chOff x="2482189" y="4279694"/>
            <a:chExt cx="2119580" cy="720000"/>
          </a:xfrm>
        </p:grpSpPr>
        <p:sp>
          <p:nvSpPr>
            <p:cNvPr id="131" name="Rectangle 130"/>
            <p:cNvSpPr/>
            <p:nvPr/>
          </p:nvSpPr>
          <p:spPr>
            <a:xfrm>
              <a:off x="2482189" y="4279694"/>
              <a:ext cx="2119580" cy="720000"/>
            </a:xfrm>
            <a:prstGeom prst="rect">
              <a:avLst/>
            </a:prstGeom>
            <a:solidFill>
              <a:srgbClr val="91C8EB">
                <a:lumMod val="20000"/>
                <a:lumOff val="80000"/>
              </a:srgbClr>
            </a:solidFill>
            <a:ln w="9525" cap="flat" cmpd="sng" algn="ctr">
              <a:solidFill>
                <a:schemeClr val="bg1">
                  <a:lumMod val="5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defTabSz="912813" fontAlgn="auto">
                <a:spcBef>
                  <a:spcPts val="0"/>
                </a:spcBef>
                <a:spcAft>
                  <a:spcPts val="0"/>
                </a:spcAft>
              </a:pPr>
              <a:endParaRPr lang="en-US" sz="600" b="0" i="1" kern="0" dirty="0">
                <a:solidFill>
                  <a:srgbClr val="103184"/>
                </a:solidFill>
                <a:latin typeface="+mn-lt"/>
                <a:ea typeface="MS PGothic" pitchFamily="34" charset="-128"/>
                <a:cs typeface="Arial" panose="020B0604020202020204" pitchFamily="34" charset="0"/>
              </a:endParaRPr>
            </a:p>
          </p:txBody>
        </p:sp>
        <p:grpSp>
          <p:nvGrpSpPr>
            <p:cNvPr id="103" name="Group 102"/>
            <p:cNvGrpSpPr/>
            <p:nvPr/>
          </p:nvGrpSpPr>
          <p:grpSpPr>
            <a:xfrm>
              <a:off x="2561701" y="4332702"/>
              <a:ext cx="804329" cy="369332"/>
              <a:chOff x="5684061" y="5435129"/>
              <a:chExt cx="804329" cy="369332"/>
            </a:xfrm>
          </p:grpSpPr>
          <p:sp>
            <p:nvSpPr>
              <p:cNvPr id="104" name="TextBox 103"/>
              <p:cNvSpPr txBox="1"/>
              <p:nvPr/>
            </p:nvSpPr>
            <p:spPr>
              <a:xfrm>
                <a:off x="5847189" y="5435129"/>
                <a:ext cx="641201" cy="369332"/>
              </a:xfrm>
              <a:prstGeom prst="rect">
                <a:avLst/>
              </a:prstGeom>
              <a:noFill/>
            </p:spPr>
            <p:txBody>
              <a:bodyPr wrap="none" lIns="0" tIns="0" rIns="0" bIns="0" rtlCol="0">
                <a:spAutoFit/>
              </a:bodyPr>
              <a:lstStyle/>
              <a:p>
                <a:r>
                  <a:rPr lang="en-US" altLang="ko-KR" sz="800" dirty="0" smtClean="0">
                    <a:solidFill>
                      <a:schemeClr val="accent2">
                        <a:lumMod val="50000"/>
                      </a:schemeClr>
                    </a:solidFill>
                    <a:latin typeface="+mn-lt"/>
                    <a:cs typeface="Arial" pitchFamily="34" charset="0"/>
                  </a:rPr>
                  <a:t>Group Policy</a:t>
                </a:r>
                <a:endParaRPr lang="en-US" altLang="ko-KR" sz="800" dirty="0">
                  <a:solidFill>
                    <a:schemeClr val="accent2">
                      <a:lumMod val="50000"/>
                    </a:schemeClr>
                  </a:solidFill>
                  <a:latin typeface="+mn-lt"/>
                  <a:cs typeface="Arial" pitchFamily="34" charset="0"/>
                </a:endParaRPr>
              </a:p>
              <a:p>
                <a:r>
                  <a:rPr lang="en-US" altLang="ko-KR" sz="800" dirty="0">
                    <a:solidFill>
                      <a:schemeClr val="accent2">
                        <a:lumMod val="50000"/>
                      </a:schemeClr>
                    </a:solidFill>
                    <a:latin typeface="+mn-lt"/>
                    <a:cs typeface="Arial" pitchFamily="34" charset="0"/>
                  </a:rPr>
                  <a:t>Admin</a:t>
                </a:r>
              </a:p>
              <a:p>
                <a:r>
                  <a:rPr lang="en-US" altLang="ko-KR" sz="800" b="0" i="1" dirty="0">
                    <a:solidFill>
                      <a:schemeClr val="accent2">
                        <a:lumMod val="50000"/>
                      </a:schemeClr>
                    </a:solidFill>
                    <a:latin typeface="+mn-lt"/>
                    <a:cs typeface="Arial" pitchFamily="34" charset="0"/>
                  </a:rPr>
                  <a:t>G/400</a:t>
                </a:r>
              </a:p>
            </p:txBody>
          </p:sp>
          <p:grpSp>
            <p:nvGrpSpPr>
              <p:cNvPr id="105" name="Group 104"/>
              <p:cNvGrpSpPr/>
              <p:nvPr/>
            </p:nvGrpSpPr>
            <p:grpSpPr>
              <a:xfrm>
                <a:off x="5684061" y="5457856"/>
                <a:ext cx="136645" cy="131388"/>
                <a:chOff x="6064134" y="5121651"/>
                <a:chExt cx="136645" cy="131388"/>
              </a:xfrm>
            </p:grpSpPr>
            <p:sp>
              <p:nvSpPr>
                <p:cNvPr id="106" name="Rectangle 105"/>
                <p:cNvSpPr/>
                <p:nvPr/>
              </p:nvSpPr>
              <p:spPr>
                <a:xfrm rot="16200000">
                  <a:off x="6138240" y="5120424"/>
                  <a:ext cx="61312" cy="63765"/>
                </a:xfrm>
                <a:prstGeom prst="rect">
                  <a:avLst/>
                </a:prstGeom>
                <a:solidFill>
                  <a:srgbClr val="00456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kern="500" dirty="0"/>
                </a:p>
              </p:txBody>
            </p:sp>
            <p:sp>
              <p:nvSpPr>
                <p:cNvPr id="110" name="Rectangle 109"/>
                <p:cNvSpPr/>
                <p:nvPr/>
              </p:nvSpPr>
              <p:spPr>
                <a:xfrm rot="16200000">
                  <a:off x="6138241" y="5190500"/>
                  <a:ext cx="61312" cy="63765"/>
                </a:xfrm>
                <a:prstGeom prst="rect">
                  <a:avLst/>
                </a:prstGeom>
                <a:solidFill>
                  <a:srgbClr val="00456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kern="500" dirty="0"/>
                </a:p>
              </p:txBody>
            </p:sp>
            <p:sp>
              <p:nvSpPr>
                <p:cNvPr id="111" name="Rectangle 110"/>
                <p:cNvSpPr/>
                <p:nvPr/>
              </p:nvSpPr>
              <p:spPr>
                <a:xfrm rot="16200000">
                  <a:off x="6065361" y="5190500"/>
                  <a:ext cx="61312" cy="63765"/>
                </a:xfrm>
                <a:prstGeom prst="rect">
                  <a:avLst/>
                </a:prstGeom>
                <a:solidFill>
                  <a:srgbClr val="00456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kern="500" dirty="0"/>
                </a:p>
              </p:txBody>
            </p:sp>
          </p:grpSp>
        </p:grpSp>
      </p:grpSp>
      <p:grpSp>
        <p:nvGrpSpPr>
          <p:cNvPr id="7" name="Group 6"/>
          <p:cNvGrpSpPr/>
          <p:nvPr/>
        </p:nvGrpSpPr>
        <p:grpSpPr>
          <a:xfrm>
            <a:off x="6043759" y="4636465"/>
            <a:ext cx="2119580" cy="720000"/>
            <a:chOff x="4188455" y="4270211"/>
            <a:chExt cx="2119580" cy="720000"/>
          </a:xfrm>
        </p:grpSpPr>
        <p:sp>
          <p:nvSpPr>
            <p:cNvPr id="114" name="Rectangle 113"/>
            <p:cNvSpPr/>
            <p:nvPr/>
          </p:nvSpPr>
          <p:spPr>
            <a:xfrm>
              <a:off x="4188455" y="4270211"/>
              <a:ext cx="2119580" cy="720000"/>
            </a:xfrm>
            <a:prstGeom prst="rect">
              <a:avLst/>
            </a:prstGeom>
            <a:solidFill>
              <a:srgbClr val="91C8EB">
                <a:lumMod val="20000"/>
                <a:lumOff val="80000"/>
              </a:srgbClr>
            </a:solidFill>
            <a:ln w="9525" cap="flat" cmpd="sng" algn="ctr">
              <a:solidFill>
                <a:schemeClr val="bg1">
                  <a:lumMod val="5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defTabSz="912813" fontAlgn="auto">
                <a:spcBef>
                  <a:spcPts val="0"/>
                </a:spcBef>
                <a:spcAft>
                  <a:spcPts val="0"/>
                </a:spcAft>
              </a:pPr>
              <a:endParaRPr lang="en-US" sz="600" b="0" i="1" kern="0" dirty="0">
                <a:solidFill>
                  <a:srgbClr val="103184"/>
                </a:solidFill>
                <a:latin typeface="+mn-lt"/>
                <a:ea typeface="MS PGothic" pitchFamily="34" charset="-128"/>
                <a:cs typeface="Arial" panose="020B0604020202020204" pitchFamily="34" charset="0"/>
              </a:endParaRPr>
            </a:p>
          </p:txBody>
        </p:sp>
        <p:grpSp>
          <p:nvGrpSpPr>
            <p:cNvPr id="124" name="Group 123"/>
            <p:cNvGrpSpPr/>
            <p:nvPr/>
          </p:nvGrpSpPr>
          <p:grpSpPr>
            <a:xfrm>
              <a:off x="4267967" y="4323219"/>
              <a:ext cx="833183" cy="369332"/>
              <a:chOff x="5684061" y="5435129"/>
              <a:chExt cx="833183" cy="369332"/>
            </a:xfrm>
          </p:grpSpPr>
          <p:sp>
            <p:nvSpPr>
              <p:cNvPr id="152" name="TextBox 151"/>
              <p:cNvSpPr txBox="1"/>
              <p:nvPr/>
            </p:nvSpPr>
            <p:spPr>
              <a:xfrm>
                <a:off x="5847189" y="5435129"/>
                <a:ext cx="670055" cy="369332"/>
              </a:xfrm>
              <a:prstGeom prst="rect">
                <a:avLst/>
              </a:prstGeom>
              <a:noFill/>
            </p:spPr>
            <p:txBody>
              <a:bodyPr wrap="none" lIns="0" tIns="0" rIns="0" bIns="0" rtlCol="0">
                <a:spAutoFit/>
              </a:bodyPr>
              <a:lstStyle/>
              <a:p>
                <a:r>
                  <a:rPr lang="en-US" altLang="ko-KR" sz="800" dirty="0" smtClean="0">
                    <a:solidFill>
                      <a:schemeClr val="accent2">
                        <a:lumMod val="50000"/>
                      </a:schemeClr>
                    </a:solidFill>
                    <a:latin typeface="+mn-lt"/>
                    <a:cs typeface="Arial" pitchFamily="34" charset="0"/>
                  </a:rPr>
                  <a:t>Group Policy </a:t>
                </a:r>
                <a:endParaRPr lang="en-US" altLang="ko-KR" sz="800" dirty="0">
                  <a:solidFill>
                    <a:schemeClr val="accent2">
                      <a:lumMod val="50000"/>
                    </a:schemeClr>
                  </a:solidFill>
                  <a:latin typeface="+mn-lt"/>
                  <a:cs typeface="Arial" pitchFamily="34" charset="0"/>
                </a:endParaRPr>
              </a:p>
              <a:p>
                <a:r>
                  <a:rPr lang="en-US" altLang="ko-KR" sz="800" dirty="0">
                    <a:solidFill>
                      <a:schemeClr val="accent2">
                        <a:lumMod val="50000"/>
                      </a:schemeClr>
                    </a:solidFill>
                    <a:latin typeface="+mn-lt"/>
                    <a:cs typeface="Arial" pitchFamily="34" charset="0"/>
                  </a:rPr>
                  <a:t>Admin</a:t>
                </a:r>
              </a:p>
              <a:p>
                <a:r>
                  <a:rPr lang="en-US" altLang="ko-KR" sz="800" b="0" i="1" dirty="0">
                    <a:solidFill>
                      <a:schemeClr val="accent2">
                        <a:lumMod val="50000"/>
                      </a:schemeClr>
                    </a:solidFill>
                    <a:latin typeface="+mn-lt"/>
                    <a:cs typeface="Arial" pitchFamily="34" charset="0"/>
                  </a:rPr>
                  <a:t>EB</a:t>
                </a:r>
              </a:p>
            </p:txBody>
          </p:sp>
          <p:grpSp>
            <p:nvGrpSpPr>
              <p:cNvPr id="153" name="Group 152"/>
              <p:cNvGrpSpPr/>
              <p:nvPr/>
            </p:nvGrpSpPr>
            <p:grpSpPr>
              <a:xfrm>
                <a:off x="5684061" y="5457856"/>
                <a:ext cx="136645" cy="131388"/>
                <a:chOff x="6064134" y="5121651"/>
                <a:chExt cx="136645" cy="131388"/>
              </a:xfrm>
            </p:grpSpPr>
            <p:sp>
              <p:nvSpPr>
                <p:cNvPr id="159" name="Rectangle 158"/>
                <p:cNvSpPr/>
                <p:nvPr/>
              </p:nvSpPr>
              <p:spPr>
                <a:xfrm rot="16200000">
                  <a:off x="6138240" y="5120424"/>
                  <a:ext cx="61312" cy="63765"/>
                </a:xfrm>
                <a:prstGeom prst="rect">
                  <a:avLst/>
                </a:prstGeom>
                <a:solidFill>
                  <a:srgbClr val="00456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kern="500" dirty="0"/>
                </a:p>
              </p:txBody>
            </p:sp>
            <p:sp>
              <p:nvSpPr>
                <p:cNvPr id="160" name="Rectangle 159"/>
                <p:cNvSpPr/>
                <p:nvPr/>
              </p:nvSpPr>
              <p:spPr>
                <a:xfrm rot="16200000">
                  <a:off x="6138241" y="5190500"/>
                  <a:ext cx="61312" cy="63765"/>
                </a:xfrm>
                <a:prstGeom prst="rect">
                  <a:avLst/>
                </a:prstGeom>
                <a:solidFill>
                  <a:srgbClr val="00456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kern="500" dirty="0"/>
                </a:p>
              </p:txBody>
            </p:sp>
            <p:sp>
              <p:nvSpPr>
                <p:cNvPr id="161" name="Rectangle 160"/>
                <p:cNvSpPr/>
                <p:nvPr/>
              </p:nvSpPr>
              <p:spPr>
                <a:xfrm rot="16200000">
                  <a:off x="6065361" y="5190500"/>
                  <a:ext cx="61312" cy="63765"/>
                </a:xfrm>
                <a:prstGeom prst="rect">
                  <a:avLst/>
                </a:prstGeom>
                <a:solidFill>
                  <a:srgbClr val="00456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kern="500" dirty="0"/>
                </a:p>
              </p:txBody>
            </p:sp>
          </p:grpSp>
        </p:grpSp>
      </p:grpSp>
      <p:grpSp>
        <p:nvGrpSpPr>
          <p:cNvPr id="10" name="Group 9"/>
          <p:cNvGrpSpPr/>
          <p:nvPr/>
        </p:nvGrpSpPr>
        <p:grpSpPr>
          <a:xfrm>
            <a:off x="4726800" y="5661750"/>
            <a:ext cx="2119580" cy="720000"/>
            <a:chOff x="775923" y="5524657"/>
            <a:chExt cx="2119580" cy="720000"/>
          </a:xfrm>
        </p:grpSpPr>
        <p:sp>
          <p:nvSpPr>
            <p:cNvPr id="107" name="Rectangle 106"/>
            <p:cNvSpPr/>
            <p:nvPr/>
          </p:nvSpPr>
          <p:spPr>
            <a:xfrm>
              <a:off x="775923" y="5524657"/>
              <a:ext cx="2119580" cy="720000"/>
            </a:xfrm>
            <a:prstGeom prst="rect">
              <a:avLst/>
            </a:prstGeom>
            <a:solidFill>
              <a:srgbClr val="91C8EB">
                <a:lumMod val="20000"/>
                <a:lumOff val="80000"/>
              </a:srgbClr>
            </a:solidFill>
            <a:ln w="19050" cap="flat" cmpd="sng" algn="ctr">
              <a:solidFill>
                <a:srgbClr val="FF1821">
                  <a:lumMod val="60000"/>
                  <a:lumOff val="40000"/>
                </a:srgb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defTabSz="912813" fontAlgn="auto">
                <a:spcBef>
                  <a:spcPts val="0"/>
                </a:spcBef>
                <a:spcAft>
                  <a:spcPts val="0"/>
                </a:spcAft>
              </a:pPr>
              <a:endParaRPr lang="en-US" sz="700" kern="0" dirty="0">
                <a:solidFill>
                  <a:srgbClr val="103184"/>
                </a:solidFill>
                <a:latin typeface="+mn-lt"/>
                <a:ea typeface="MS PGothic" pitchFamily="34" charset="-128"/>
                <a:cs typeface="Arial" panose="020B0604020202020204" pitchFamily="34" charset="0"/>
              </a:endParaRPr>
            </a:p>
          </p:txBody>
        </p:sp>
        <p:grpSp>
          <p:nvGrpSpPr>
            <p:cNvPr id="162" name="Group 161"/>
            <p:cNvGrpSpPr/>
            <p:nvPr/>
          </p:nvGrpSpPr>
          <p:grpSpPr>
            <a:xfrm>
              <a:off x="855435" y="5577665"/>
              <a:ext cx="652044" cy="369332"/>
              <a:chOff x="5684061" y="5435129"/>
              <a:chExt cx="652044" cy="369332"/>
            </a:xfrm>
          </p:grpSpPr>
          <p:sp>
            <p:nvSpPr>
              <p:cNvPr id="163" name="TextBox 162"/>
              <p:cNvSpPr txBox="1"/>
              <p:nvPr/>
            </p:nvSpPr>
            <p:spPr>
              <a:xfrm>
                <a:off x="5847189" y="5435129"/>
                <a:ext cx="488916" cy="369332"/>
              </a:xfrm>
              <a:prstGeom prst="rect">
                <a:avLst/>
              </a:prstGeom>
              <a:noFill/>
            </p:spPr>
            <p:txBody>
              <a:bodyPr wrap="none" lIns="0" tIns="0" rIns="0" bIns="0" rtlCol="0">
                <a:spAutoFit/>
              </a:bodyPr>
              <a:lstStyle/>
              <a:p>
                <a:r>
                  <a:rPr lang="en-US" altLang="ko-KR" sz="800" dirty="0" smtClean="0">
                    <a:solidFill>
                      <a:schemeClr val="accent2">
                        <a:lumMod val="50000"/>
                      </a:schemeClr>
                    </a:solidFill>
                    <a:latin typeface="+mn-lt"/>
                    <a:cs typeface="Arial" pitchFamily="34" charset="0"/>
                  </a:rPr>
                  <a:t>General</a:t>
                </a:r>
                <a:br>
                  <a:rPr lang="en-US" altLang="ko-KR" sz="800" dirty="0" smtClean="0">
                    <a:solidFill>
                      <a:schemeClr val="accent2">
                        <a:lumMod val="50000"/>
                      </a:schemeClr>
                    </a:solidFill>
                    <a:latin typeface="+mn-lt"/>
                    <a:cs typeface="Arial" pitchFamily="34" charset="0"/>
                  </a:rPr>
                </a:br>
                <a:r>
                  <a:rPr lang="en-US" altLang="ko-KR" sz="800" dirty="0" smtClean="0">
                    <a:solidFill>
                      <a:schemeClr val="accent2">
                        <a:lumMod val="50000"/>
                      </a:schemeClr>
                    </a:solidFill>
                    <a:latin typeface="+mn-lt"/>
                    <a:cs typeface="Arial" pitchFamily="34" charset="0"/>
                  </a:rPr>
                  <a:t>Ledger</a:t>
                </a:r>
                <a:endParaRPr lang="en-US" altLang="ko-KR" sz="800" dirty="0">
                  <a:solidFill>
                    <a:schemeClr val="accent2">
                      <a:lumMod val="50000"/>
                    </a:schemeClr>
                  </a:solidFill>
                  <a:latin typeface="+mn-lt"/>
                  <a:cs typeface="Arial" pitchFamily="34" charset="0"/>
                </a:endParaRPr>
              </a:p>
              <a:p>
                <a:r>
                  <a:rPr lang="en-US" altLang="ko-KR" sz="800" b="0" i="1" dirty="0" err="1">
                    <a:solidFill>
                      <a:schemeClr val="accent2">
                        <a:lumMod val="50000"/>
                      </a:schemeClr>
                    </a:solidFill>
                    <a:latin typeface="+mn-lt"/>
                    <a:cs typeface="Arial" pitchFamily="34" charset="0"/>
                  </a:rPr>
                  <a:t>Peoplesoft</a:t>
                </a:r>
                <a:endParaRPr lang="en-US" altLang="ko-KR" sz="800" b="0" i="1" dirty="0">
                  <a:solidFill>
                    <a:schemeClr val="accent2">
                      <a:lumMod val="50000"/>
                    </a:schemeClr>
                  </a:solidFill>
                  <a:latin typeface="+mn-lt"/>
                  <a:cs typeface="Arial" pitchFamily="34" charset="0"/>
                </a:endParaRPr>
              </a:p>
            </p:txBody>
          </p:sp>
          <p:grpSp>
            <p:nvGrpSpPr>
              <p:cNvPr id="164" name="Group 163"/>
              <p:cNvGrpSpPr/>
              <p:nvPr/>
            </p:nvGrpSpPr>
            <p:grpSpPr>
              <a:xfrm>
                <a:off x="5684061" y="5457856"/>
                <a:ext cx="136645" cy="131388"/>
                <a:chOff x="6064134" y="5121651"/>
                <a:chExt cx="136645" cy="131388"/>
              </a:xfrm>
            </p:grpSpPr>
            <p:sp>
              <p:nvSpPr>
                <p:cNvPr id="165" name="Rectangle 164"/>
                <p:cNvSpPr/>
                <p:nvPr/>
              </p:nvSpPr>
              <p:spPr>
                <a:xfrm rot="16200000">
                  <a:off x="6138240" y="5120424"/>
                  <a:ext cx="61312" cy="63765"/>
                </a:xfrm>
                <a:prstGeom prst="rect">
                  <a:avLst/>
                </a:prstGeom>
                <a:solidFill>
                  <a:srgbClr val="00456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kern="500" dirty="0"/>
                </a:p>
              </p:txBody>
            </p:sp>
            <p:sp>
              <p:nvSpPr>
                <p:cNvPr id="166" name="Rectangle 165"/>
                <p:cNvSpPr/>
                <p:nvPr/>
              </p:nvSpPr>
              <p:spPr>
                <a:xfrm rot="16200000">
                  <a:off x="6138241" y="5190500"/>
                  <a:ext cx="61312" cy="63765"/>
                </a:xfrm>
                <a:prstGeom prst="rect">
                  <a:avLst/>
                </a:prstGeom>
                <a:solidFill>
                  <a:srgbClr val="00456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kern="500" dirty="0"/>
                </a:p>
              </p:txBody>
            </p:sp>
            <p:sp>
              <p:nvSpPr>
                <p:cNvPr id="167" name="Rectangle 166"/>
                <p:cNvSpPr/>
                <p:nvPr/>
              </p:nvSpPr>
              <p:spPr>
                <a:xfrm rot="16200000">
                  <a:off x="6065361" y="5190500"/>
                  <a:ext cx="61312" cy="63765"/>
                </a:xfrm>
                <a:prstGeom prst="rect">
                  <a:avLst/>
                </a:prstGeom>
                <a:solidFill>
                  <a:srgbClr val="00456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kern="500" dirty="0"/>
                </a:p>
              </p:txBody>
            </p:sp>
          </p:grpSp>
        </p:grpSp>
      </p:grpSp>
      <p:grpSp>
        <p:nvGrpSpPr>
          <p:cNvPr id="11" name="Group 10"/>
          <p:cNvGrpSpPr/>
          <p:nvPr/>
        </p:nvGrpSpPr>
        <p:grpSpPr>
          <a:xfrm>
            <a:off x="775923" y="5660921"/>
            <a:ext cx="2119580" cy="720000"/>
            <a:chOff x="2482189" y="5525486"/>
            <a:chExt cx="2119580" cy="720000"/>
          </a:xfrm>
        </p:grpSpPr>
        <p:sp>
          <p:nvSpPr>
            <p:cNvPr id="126" name="Rectangle 125"/>
            <p:cNvSpPr/>
            <p:nvPr/>
          </p:nvSpPr>
          <p:spPr>
            <a:xfrm>
              <a:off x="2482189" y="5525486"/>
              <a:ext cx="2119580" cy="720000"/>
            </a:xfrm>
            <a:prstGeom prst="rect">
              <a:avLst/>
            </a:prstGeom>
            <a:solidFill>
              <a:srgbClr val="91C8EB">
                <a:lumMod val="20000"/>
                <a:lumOff val="80000"/>
              </a:srgbClr>
            </a:solidFill>
            <a:ln w="19050" cap="flat" cmpd="sng" algn="ctr">
              <a:solidFill>
                <a:srgbClr val="FF1821">
                  <a:lumMod val="60000"/>
                  <a:lumOff val="40000"/>
                </a:srgb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defTabSz="912813" fontAlgn="auto">
                <a:spcBef>
                  <a:spcPts val="0"/>
                </a:spcBef>
                <a:spcAft>
                  <a:spcPts val="0"/>
                </a:spcAft>
              </a:pPr>
              <a:endParaRPr lang="en-US" sz="700" kern="0" dirty="0">
                <a:solidFill>
                  <a:srgbClr val="103184"/>
                </a:solidFill>
                <a:latin typeface="+mn-lt"/>
                <a:ea typeface="MS PGothic" pitchFamily="34" charset="-128"/>
                <a:cs typeface="Arial" panose="020B0604020202020204" pitchFamily="34" charset="0"/>
              </a:endParaRPr>
            </a:p>
          </p:txBody>
        </p:sp>
        <p:grpSp>
          <p:nvGrpSpPr>
            <p:cNvPr id="168" name="Group 167"/>
            <p:cNvGrpSpPr/>
            <p:nvPr/>
          </p:nvGrpSpPr>
          <p:grpSpPr>
            <a:xfrm>
              <a:off x="2561701" y="5578494"/>
              <a:ext cx="547849" cy="369332"/>
              <a:chOff x="5684061" y="5435129"/>
              <a:chExt cx="547849" cy="369332"/>
            </a:xfrm>
          </p:grpSpPr>
          <p:sp>
            <p:nvSpPr>
              <p:cNvPr id="169" name="TextBox 168"/>
              <p:cNvSpPr txBox="1"/>
              <p:nvPr/>
            </p:nvSpPr>
            <p:spPr>
              <a:xfrm>
                <a:off x="5847189" y="5435129"/>
                <a:ext cx="384721" cy="369332"/>
              </a:xfrm>
              <a:prstGeom prst="rect">
                <a:avLst/>
              </a:prstGeom>
              <a:noFill/>
            </p:spPr>
            <p:txBody>
              <a:bodyPr wrap="none" lIns="0" tIns="0" rIns="0" bIns="0" rtlCol="0">
                <a:spAutoFit/>
              </a:bodyPr>
              <a:lstStyle/>
              <a:p>
                <a:r>
                  <a:rPr lang="en-US" altLang="ko-KR" sz="800" dirty="0" smtClean="0">
                    <a:solidFill>
                      <a:schemeClr val="accent2">
                        <a:lumMod val="50000"/>
                      </a:schemeClr>
                    </a:solidFill>
                    <a:latin typeface="+mn-lt"/>
                    <a:cs typeface="Arial" pitchFamily="34" charset="0"/>
                  </a:rPr>
                  <a:t>General</a:t>
                </a:r>
                <a:br>
                  <a:rPr lang="en-US" altLang="ko-KR" sz="800" dirty="0" smtClean="0">
                    <a:solidFill>
                      <a:schemeClr val="accent2">
                        <a:lumMod val="50000"/>
                      </a:schemeClr>
                    </a:solidFill>
                    <a:latin typeface="+mn-lt"/>
                    <a:cs typeface="Arial" pitchFamily="34" charset="0"/>
                  </a:rPr>
                </a:br>
                <a:r>
                  <a:rPr lang="en-US" altLang="ko-KR" sz="800" dirty="0" smtClean="0">
                    <a:solidFill>
                      <a:schemeClr val="accent2">
                        <a:lumMod val="50000"/>
                      </a:schemeClr>
                    </a:solidFill>
                    <a:latin typeface="+mn-lt"/>
                    <a:cs typeface="Arial" pitchFamily="34" charset="0"/>
                  </a:rPr>
                  <a:t>Ledger</a:t>
                </a:r>
                <a:endParaRPr lang="en-US" altLang="ko-KR" sz="800" dirty="0">
                  <a:solidFill>
                    <a:schemeClr val="accent2">
                      <a:lumMod val="50000"/>
                    </a:schemeClr>
                  </a:solidFill>
                  <a:latin typeface="+mn-lt"/>
                  <a:cs typeface="Arial" pitchFamily="34" charset="0"/>
                </a:endParaRPr>
              </a:p>
              <a:p>
                <a:r>
                  <a:rPr lang="en-US" altLang="ko-KR" sz="800" b="0" i="1" dirty="0" smtClean="0">
                    <a:solidFill>
                      <a:schemeClr val="accent2">
                        <a:lumMod val="50000"/>
                      </a:schemeClr>
                    </a:solidFill>
                    <a:latin typeface="+mn-lt"/>
                    <a:cs typeface="Arial" pitchFamily="34" charset="0"/>
                  </a:rPr>
                  <a:t>Sun</a:t>
                </a:r>
                <a:endParaRPr lang="en-US" altLang="ko-KR" sz="800" b="0" i="1" dirty="0">
                  <a:solidFill>
                    <a:schemeClr val="accent2">
                      <a:lumMod val="50000"/>
                    </a:schemeClr>
                  </a:solidFill>
                  <a:latin typeface="+mn-lt"/>
                  <a:cs typeface="Arial" pitchFamily="34" charset="0"/>
                </a:endParaRPr>
              </a:p>
            </p:txBody>
          </p:sp>
          <p:grpSp>
            <p:nvGrpSpPr>
              <p:cNvPr id="170" name="Group 169"/>
              <p:cNvGrpSpPr/>
              <p:nvPr/>
            </p:nvGrpSpPr>
            <p:grpSpPr>
              <a:xfrm>
                <a:off x="5684061" y="5457856"/>
                <a:ext cx="136645" cy="131388"/>
                <a:chOff x="6064134" y="5121651"/>
                <a:chExt cx="136645" cy="131388"/>
              </a:xfrm>
            </p:grpSpPr>
            <p:sp>
              <p:nvSpPr>
                <p:cNvPr id="171" name="Rectangle 170"/>
                <p:cNvSpPr/>
                <p:nvPr/>
              </p:nvSpPr>
              <p:spPr>
                <a:xfrm rot="16200000">
                  <a:off x="6138240" y="5120424"/>
                  <a:ext cx="61312" cy="63765"/>
                </a:xfrm>
                <a:prstGeom prst="rect">
                  <a:avLst/>
                </a:prstGeom>
                <a:solidFill>
                  <a:srgbClr val="00456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kern="500" dirty="0"/>
                </a:p>
              </p:txBody>
            </p:sp>
            <p:sp>
              <p:nvSpPr>
                <p:cNvPr id="172" name="Rectangle 171"/>
                <p:cNvSpPr/>
                <p:nvPr/>
              </p:nvSpPr>
              <p:spPr>
                <a:xfrm rot="16200000">
                  <a:off x="6138241" y="5190500"/>
                  <a:ext cx="61312" cy="63765"/>
                </a:xfrm>
                <a:prstGeom prst="rect">
                  <a:avLst/>
                </a:prstGeom>
                <a:solidFill>
                  <a:srgbClr val="00456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kern="500" dirty="0"/>
                </a:p>
              </p:txBody>
            </p:sp>
            <p:sp>
              <p:nvSpPr>
                <p:cNvPr id="173" name="Rectangle 172"/>
                <p:cNvSpPr/>
                <p:nvPr/>
              </p:nvSpPr>
              <p:spPr>
                <a:xfrm rot="16200000">
                  <a:off x="6065361" y="5190500"/>
                  <a:ext cx="61312" cy="63765"/>
                </a:xfrm>
                <a:prstGeom prst="rect">
                  <a:avLst/>
                </a:prstGeom>
                <a:solidFill>
                  <a:srgbClr val="00456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kern="500" dirty="0"/>
                </a:p>
              </p:txBody>
            </p:sp>
          </p:grpSp>
        </p:grpSp>
      </p:grpSp>
      <p:sp>
        <p:nvSpPr>
          <p:cNvPr id="91" name="Rectangle 90"/>
          <p:cNvSpPr/>
          <p:nvPr/>
        </p:nvSpPr>
        <p:spPr>
          <a:xfrm>
            <a:off x="774938" y="1265248"/>
            <a:ext cx="3939097" cy="861774"/>
          </a:xfrm>
          <a:prstGeom prst="rect">
            <a:avLst/>
          </a:prstGeom>
          <a:solidFill>
            <a:schemeClr val="bg1"/>
          </a:solid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t" anchorCtr="0">
            <a:spAutoFit/>
          </a:bodyPr>
          <a:lstStyle/>
          <a:p>
            <a:pPr marL="185738" indent="-185738">
              <a:buFont typeface="+mj-lt"/>
              <a:buAutoNum type="arabicPeriod"/>
            </a:pPr>
            <a:r>
              <a:rPr lang="en-US" altLang="ko-KR" sz="1000" dirty="0" smtClean="0">
                <a:solidFill>
                  <a:schemeClr val="bg2">
                    <a:lumMod val="50000"/>
                  </a:schemeClr>
                </a:solidFill>
              </a:rPr>
              <a:t>FINEOS </a:t>
            </a:r>
            <a:r>
              <a:rPr lang="en-US" altLang="ko-KR" sz="1000" b="0" dirty="0">
                <a:solidFill>
                  <a:schemeClr val="bg2">
                    <a:lumMod val="50000"/>
                  </a:schemeClr>
                </a:solidFill>
              </a:rPr>
              <a:t>should record payment information into </a:t>
            </a:r>
            <a:r>
              <a:rPr lang="en-US" altLang="ko-KR" sz="1000" dirty="0">
                <a:solidFill>
                  <a:schemeClr val="bg2">
                    <a:lumMod val="50000"/>
                  </a:schemeClr>
                </a:solidFill>
              </a:rPr>
              <a:t>Policy Administration Systems </a:t>
            </a:r>
            <a:r>
              <a:rPr lang="en-US" altLang="ko-KR" sz="1000" b="0" dirty="0">
                <a:solidFill>
                  <a:schemeClr val="bg2">
                    <a:lumMod val="50000"/>
                  </a:schemeClr>
                </a:solidFill>
              </a:rPr>
              <a:t>for record keeping of accounting information.</a:t>
            </a:r>
          </a:p>
          <a:p>
            <a:pPr marL="185738" indent="-185738">
              <a:buFont typeface="+mj-lt"/>
              <a:buAutoNum type="arabicPeriod"/>
            </a:pPr>
            <a:r>
              <a:rPr lang="en-US" altLang="ko-KR" sz="1000" dirty="0">
                <a:solidFill>
                  <a:schemeClr val="bg2">
                    <a:lumMod val="50000"/>
                  </a:schemeClr>
                </a:solidFill>
              </a:rPr>
              <a:t>Policy Administration System </a:t>
            </a:r>
            <a:r>
              <a:rPr lang="en-US" altLang="ko-KR" sz="1000" b="0" dirty="0">
                <a:solidFill>
                  <a:schemeClr val="bg2">
                    <a:lumMod val="50000"/>
                  </a:schemeClr>
                </a:solidFill>
              </a:rPr>
              <a:t>already has integration to interface accounting information into </a:t>
            </a:r>
            <a:r>
              <a:rPr lang="en-US" altLang="ko-KR" sz="1000" dirty="0">
                <a:solidFill>
                  <a:schemeClr val="bg2">
                    <a:lumMod val="50000"/>
                  </a:schemeClr>
                </a:solidFill>
              </a:rPr>
              <a:t>General Ledger </a:t>
            </a:r>
            <a:r>
              <a:rPr lang="en-US" altLang="ko-KR" sz="1000" b="0" dirty="0">
                <a:solidFill>
                  <a:schemeClr val="bg2">
                    <a:lumMod val="50000"/>
                  </a:schemeClr>
                </a:solidFill>
              </a:rPr>
              <a:t>system.</a:t>
            </a:r>
          </a:p>
        </p:txBody>
      </p:sp>
      <p:cxnSp>
        <p:nvCxnSpPr>
          <p:cNvPr id="154" name="Elbow Connector 153"/>
          <p:cNvCxnSpPr>
            <a:stCxn id="150" idx="2"/>
            <a:endCxn id="114" idx="0"/>
          </p:cNvCxnSpPr>
          <p:nvPr/>
        </p:nvCxnSpPr>
        <p:spPr>
          <a:xfrm rot="16200000" flipH="1">
            <a:off x="5967888" y="3500804"/>
            <a:ext cx="358334" cy="1912987"/>
          </a:xfrm>
          <a:prstGeom prst="bentConnector3">
            <a:avLst>
              <a:gd name="adj1" fmla="val 50000"/>
            </a:avLst>
          </a:prstGeom>
          <a:ln w="9525">
            <a:solidFill>
              <a:schemeClr val="tx1"/>
            </a:solidFill>
            <a:prstDash val="dash"/>
            <a:tailEnd type="triangle"/>
          </a:ln>
          <a:effectLst>
            <a:outerShdw blurRad="50800" dist="38100" dir="2700000" algn="tl"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cxnSp>
        <p:nvCxnSpPr>
          <p:cNvPr id="85" name="Elbow Connector 84"/>
          <p:cNvCxnSpPr>
            <a:stCxn id="150" idx="2"/>
            <a:endCxn id="131" idx="0"/>
          </p:cNvCxnSpPr>
          <p:nvPr/>
        </p:nvCxnSpPr>
        <p:spPr>
          <a:xfrm rot="5400000">
            <a:off x="3329644" y="2784201"/>
            <a:ext cx="366988" cy="3354849"/>
          </a:xfrm>
          <a:prstGeom prst="bentConnector3">
            <a:avLst>
              <a:gd name="adj1" fmla="val 50000"/>
            </a:avLst>
          </a:prstGeom>
          <a:ln w="9525">
            <a:solidFill>
              <a:schemeClr val="tx1"/>
            </a:solidFill>
            <a:prstDash val="dash"/>
            <a:tailEnd type="triangle"/>
          </a:ln>
          <a:effectLst>
            <a:outerShdw blurRad="50800" dist="38100" dir="2700000" algn="tl"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cxnSp>
        <p:nvCxnSpPr>
          <p:cNvPr id="88" name="Elbow Connector 87"/>
          <p:cNvCxnSpPr>
            <a:stCxn id="150" idx="2"/>
            <a:endCxn id="112" idx="0"/>
          </p:cNvCxnSpPr>
          <p:nvPr/>
        </p:nvCxnSpPr>
        <p:spPr>
          <a:xfrm rot="5400000">
            <a:off x="4646189" y="4101574"/>
            <a:ext cx="367817" cy="720931"/>
          </a:xfrm>
          <a:prstGeom prst="bentConnector3">
            <a:avLst>
              <a:gd name="adj1" fmla="val 50000"/>
            </a:avLst>
          </a:prstGeom>
          <a:ln w="9525">
            <a:solidFill>
              <a:schemeClr val="tx1"/>
            </a:solidFill>
            <a:prstDash val="dash"/>
            <a:tailEnd type="triangle"/>
          </a:ln>
          <a:effectLst>
            <a:outerShdw blurRad="50800" dist="38100" dir="2700000" algn="tl"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grpSp>
        <p:nvGrpSpPr>
          <p:cNvPr id="5" name="Group 4"/>
          <p:cNvGrpSpPr/>
          <p:nvPr/>
        </p:nvGrpSpPr>
        <p:grpSpPr>
          <a:xfrm>
            <a:off x="775923" y="3833482"/>
            <a:ext cx="7387416" cy="516663"/>
            <a:chOff x="775923" y="3670249"/>
            <a:chExt cx="7387416" cy="516663"/>
          </a:xfrm>
        </p:grpSpPr>
        <p:sp>
          <p:nvSpPr>
            <p:cNvPr id="87" name="Rounded Rectangle 86"/>
            <p:cNvSpPr/>
            <p:nvPr/>
          </p:nvSpPr>
          <p:spPr bwMode="auto">
            <a:xfrm>
              <a:off x="775923" y="3670249"/>
              <a:ext cx="7387416" cy="516663"/>
            </a:xfrm>
            <a:prstGeom prst="roundRect">
              <a:avLst>
                <a:gd name="adj" fmla="val 887"/>
              </a:avLst>
            </a:prstGeom>
            <a:solidFill>
              <a:srgbClr val="394365"/>
            </a:solidFill>
            <a:ln w="6350" cap="flat" cmpd="sng" algn="ctr">
              <a:solidFill>
                <a:schemeClr val="bg1">
                  <a:lumMod val="50000"/>
                </a:schemeClr>
              </a:solidFill>
              <a:prstDash val="solid"/>
              <a:round/>
              <a:headEnd type="none" w="med" len="med"/>
              <a:tailEnd type="none" w="med" len="med"/>
            </a:ln>
            <a:effectLst/>
          </p:spPr>
          <p:txBody>
            <a:bodyPr vert="horz" wrap="none" lIns="45720" tIns="45720" rIns="45720" bIns="45720" numCol="1" rtlCol="0" anchor="t" anchorCtr="0" compatLnSpc="1">
              <a:prstTxWarp prst="textNoShape">
                <a:avLst/>
              </a:prstTxWarp>
            </a:bodyPr>
            <a:lstStyle/>
            <a:p>
              <a:pPr defTabSz="912813" fontAlgn="auto">
                <a:spcBef>
                  <a:spcPts val="0"/>
                </a:spcBef>
                <a:spcAft>
                  <a:spcPts val="0"/>
                </a:spcAft>
              </a:pPr>
              <a:endParaRPr lang="en-US" sz="500" b="0" i="1" kern="0" dirty="0">
                <a:solidFill>
                  <a:srgbClr val="4B91CD">
                    <a:lumMod val="20000"/>
                    <a:lumOff val="80000"/>
                  </a:srgbClr>
                </a:solidFill>
                <a:latin typeface="+mn-lt"/>
                <a:ea typeface="MS PGothic" pitchFamily="34" charset="-128"/>
                <a:cs typeface="Arial" panose="020B0604020202020204" pitchFamily="34" charset="0"/>
              </a:endParaRPr>
            </a:p>
          </p:txBody>
        </p:sp>
        <p:grpSp>
          <p:nvGrpSpPr>
            <p:cNvPr id="58" name="Group 57"/>
            <p:cNvGrpSpPr/>
            <p:nvPr/>
          </p:nvGrpSpPr>
          <p:grpSpPr>
            <a:xfrm>
              <a:off x="881332" y="3802324"/>
              <a:ext cx="1369042" cy="252512"/>
              <a:chOff x="1424226" y="2179720"/>
              <a:chExt cx="1369042" cy="252512"/>
            </a:xfrm>
          </p:grpSpPr>
          <p:sp>
            <p:nvSpPr>
              <p:cNvPr id="59" name="TextBox 58"/>
              <p:cNvSpPr txBox="1"/>
              <p:nvPr/>
            </p:nvSpPr>
            <p:spPr>
              <a:xfrm>
                <a:off x="1594222" y="2186011"/>
                <a:ext cx="1199046" cy="246221"/>
              </a:xfrm>
              <a:prstGeom prst="rect">
                <a:avLst/>
              </a:prstGeom>
              <a:noFill/>
            </p:spPr>
            <p:txBody>
              <a:bodyPr wrap="none" lIns="0" tIns="0" rIns="0" bIns="0" rtlCol="0">
                <a:spAutoFit/>
              </a:bodyPr>
              <a:lstStyle/>
              <a:p>
                <a:r>
                  <a:rPr lang="en-US" sz="800" b="1" dirty="0" smtClean="0">
                    <a:solidFill>
                      <a:schemeClr val="bg1"/>
                    </a:solidFill>
                    <a:latin typeface="+mn-lt"/>
                    <a:cs typeface="Arial" pitchFamily="34" charset="0"/>
                  </a:rPr>
                  <a:t>EIP </a:t>
                </a:r>
              </a:p>
              <a:p>
                <a:r>
                  <a:rPr lang="en-US" sz="800" b="0" i="1" dirty="0" smtClean="0">
                    <a:solidFill>
                      <a:schemeClr val="bg1"/>
                    </a:solidFill>
                    <a:latin typeface="+mn-lt"/>
                    <a:cs typeface="Arial" pitchFamily="34" charset="0"/>
                  </a:rPr>
                  <a:t>Software AG webMethods</a:t>
                </a:r>
              </a:p>
            </p:txBody>
          </p:sp>
          <p:pic>
            <p:nvPicPr>
              <p:cNvPr id="60" name="Picture 59"/>
              <p:cNvPicPr>
                <a:picLocks noChangeAspect="1"/>
              </p:cNvPicPr>
              <p:nvPr/>
            </p:nvPicPr>
            <p:blipFill>
              <a:blip r:embed="rId3" cstate="screen">
                <a:clrChange>
                  <a:clrFrom>
                    <a:srgbClr val="FFFFFF"/>
                  </a:clrFrom>
                  <a:clrTo>
                    <a:srgbClr val="FFFFFF">
                      <a:alpha val="0"/>
                    </a:srgbClr>
                  </a:clrTo>
                </a:clrChange>
                <a:lum bright="70000" contrast="-70000"/>
                <a:extLst>
                  <a:ext uri="{28A0092B-C50C-407E-A947-70E740481C1C}">
                    <a14:useLocalDpi xmlns:a14="http://schemas.microsoft.com/office/drawing/2010/main"/>
                  </a:ext>
                </a:extLst>
              </a:blip>
              <a:stretch>
                <a:fillRect/>
              </a:stretch>
            </p:blipFill>
            <p:spPr>
              <a:xfrm>
                <a:off x="1424226" y="2179720"/>
                <a:ext cx="135477" cy="138765"/>
              </a:xfrm>
              <a:prstGeom prst="rect">
                <a:avLst/>
              </a:prstGeom>
              <a:noFill/>
            </p:spPr>
          </p:pic>
        </p:grpSp>
        <p:sp>
          <p:nvSpPr>
            <p:cNvPr id="150" name="Rectangle 149"/>
            <p:cNvSpPr/>
            <p:nvPr/>
          </p:nvSpPr>
          <p:spPr>
            <a:xfrm>
              <a:off x="4825939" y="3742263"/>
              <a:ext cx="729246" cy="372635"/>
            </a:xfrm>
            <a:prstGeom prst="rect">
              <a:avLst/>
            </a:prstGeom>
            <a:solidFill>
              <a:schemeClr val="bg1"/>
            </a:solidFill>
            <a:ln w="3175">
              <a:solidFill>
                <a:schemeClr val="accent2"/>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800" b="0" dirty="0" smtClean="0">
                  <a:solidFill>
                    <a:schemeClr val="accent2"/>
                  </a:solidFill>
                </a:rPr>
                <a:t>Record Payment</a:t>
              </a:r>
              <a:br>
                <a:rPr lang="en-US" sz="800" b="0" dirty="0" smtClean="0">
                  <a:solidFill>
                    <a:schemeClr val="accent2"/>
                  </a:solidFill>
                </a:rPr>
              </a:br>
              <a:r>
                <a:rPr lang="en-US" sz="800" b="0" dirty="0" smtClean="0">
                  <a:solidFill>
                    <a:schemeClr val="accent2"/>
                  </a:solidFill>
                </a:rPr>
                <a:t>to PAS</a:t>
              </a:r>
              <a:endParaRPr lang="en-US" sz="800" b="0" dirty="0">
                <a:solidFill>
                  <a:schemeClr val="accent2"/>
                </a:solidFill>
              </a:endParaRPr>
            </a:p>
          </p:txBody>
        </p:sp>
        <p:sp>
          <p:nvSpPr>
            <p:cNvPr id="90" name="Rectangle 89"/>
            <p:cNvSpPr/>
            <p:nvPr/>
          </p:nvSpPr>
          <p:spPr>
            <a:xfrm>
              <a:off x="3368650" y="3742263"/>
              <a:ext cx="729246" cy="372635"/>
            </a:xfrm>
            <a:prstGeom prst="rect">
              <a:avLst/>
            </a:prstGeom>
            <a:solidFill>
              <a:schemeClr val="bg1"/>
            </a:solidFill>
            <a:ln w="3175">
              <a:solidFill>
                <a:schemeClr val="accent2"/>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800" b="0" dirty="0" smtClean="0">
                  <a:solidFill>
                    <a:schemeClr val="accent2"/>
                  </a:solidFill>
                </a:rPr>
                <a:t>Record Claim to PAS</a:t>
              </a:r>
              <a:endParaRPr lang="en-US" sz="800" b="0" dirty="0">
                <a:solidFill>
                  <a:schemeClr val="accent2"/>
                </a:solidFill>
              </a:endParaRPr>
            </a:p>
          </p:txBody>
        </p:sp>
      </p:grpSp>
      <p:cxnSp>
        <p:nvCxnSpPr>
          <p:cNvPr id="95" name="Elbow Connector 94"/>
          <p:cNvCxnSpPr>
            <a:stCxn id="90" idx="2"/>
            <a:endCxn id="112" idx="0"/>
          </p:cNvCxnSpPr>
          <p:nvPr/>
        </p:nvCxnSpPr>
        <p:spPr>
          <a:xfrm rot="16200000" flipH="1">
            <a:off x="3917544" y="4093860"/>
            <a:ext cx="367817" cy="736358"/>
          </a:xfrm>
          <a:prstGeom prst="bentConnector3">
            <a:avLst>
              <a:gd name="adj1" fmla="val 50000"/>
            </a:avLst>
          </a:prstGeom>
          <a:ln w="9525">
            <a:solidFill>
              <a:schemeClr val="tx1"/>
            </a:solidFill>
            <a:prstDash val="dash"/>
            <a:tailEnd type="triangle"/>
          </a:ln>
          <a:effectLst>
            <a:outerShdw blurRad="50800" dist="38100" dir="2700000" algn="tl"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cxnSp>
        <p:nvCxnSpPr>
          <p:cNvPr id="98" name="Elbow Connector 97"/>
          <p:cNvCxnSpPr>
            <a:stCxn id="90" idx="2"/>
            <a:endCxn id="114" idx="0"/>
          </p:cNvCxnSpPr>
          <p:nvPr/>
        </p:nvCxnSpPr>
        <p:spPr>
          <a:xfrm rot="16200000" flipH="1">
            <a:off x="5239244" y="2772160"/>
            <a:ext cx="358334" cy="3370276"/>
          </a:xfrm>
          <a:prstGeom prst="bentConnector3">
            <a:avLst>
              <a:gd name="adj1" fmla="val 50000"/>
            </a:avLst>
          </a:prstGeom>
          <a:ln w="9525">
            <a:solidFill>
              <a:schemeClr val="tx1"/>
            </a:solidFill>
            <a:prstDash val="dash"/>
            <a:tailEnd type="triangle"/>
          </a:ln>
          <a:effectLst>
            <a:outerShdw blurRad="50800" dist="38100" dir="2700000" algn="tl"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cxnSp>
        <p:nvCxnSpPr>
          <p:cNvPr id="101" name="Elbow Connector 100"/>
          <p:cNvCxnSpPr>
            <a:stCxn id="90" idx="2"/>
            <a:endCxn id="131" idx="0"/>
          </p:cNvCxnSpPr>
          <p:nvPr/>
        </p:nvCxnSpPr>
        <p:spPr>
          <a:xfrm rot="5400000">
            <a:off x="2600999" y="3512845"/>
            <a:ext cx="366988" cy="1897560"/>
          </a:xfrm>
          <a:prstGeom prst="bentConnector3">
            <a:avLst>
              <a:gd name="adj1" fmla="val 50000"/>
            </a:avLst>
          </a:prstGeom>
          <a:ln w="9525">
            <a:solidFill>
              <a:schemeClr val="tx1"/>
            </a:solidFill>
            <a:prstDash val="dash"/>
            <a:tailEnd type="triangle"/>
          </a:ln>
          <a:effectLst>
            <a:outerShdw blurRad="50800" dist="38100" dir="2700000" algn="tl"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cxnSp>
        <p:nvCxnSpPr>
          <p:cNvPr id="151" name="Elbow Connector 150"/>
          <p:cNvCxnSpPr>
            <a:stCxn id="69" idx="2"/>
            <a:endCxn id="150" idx="0"/>
          </p:cNvCxnSpPr>
          <p:nvPr/>
        </p:nvCxnSpPr>
        <p:spPr>
          <a:xfrm>
            <a:off x="5190562" y="3382122"/>
            <a:ext cx="0" cy="523374"/>
          </a:xfrm>
          <a:prstGeom prst="straightConnector1">
            <a:avLst/>
          </a:prstGeom>
          <a:ln w="9525">
            <a:solidFill>
              <a:schemeClr val="tx1"/>
            </a:solidFill>
            <a:prstDash val="dash"/>
            <a:tailEnd type="triangle"/>
          </a:ln>
          <a:effectLst>
            <a:outerShdw blurRad="50800" dist="38100" dir="2700000" algn="tl"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cxnSp>
        <p:nvCxnSpPr>
          <p:cNvPr id="93" name="Elbow Connector 150"/>
          <p:cNvCxnSpPr>
            <a:stCxn id="65" idx="2"/>
            <a:endCxn id="90" idx="0"/>
          </p:cNvCxnSpPr>
          <p:nvPr/>
        </p:nvCxnSpPr>
        <p:spPr>
          <a:xfrm rot="16200000" flipH="1">
            <a:off x="2742941" y="2915164"/>
            <a:ext cx="523374" cy="1457289"/>
          </a:xfrm>
          <a:prstGeom prst="bentConnector3">
            <a:avLst>
              <a:gd name="adj1" fmla="val 50000"/>
            </a:avLst>
          </a:prstGeom>
          <a:ln w="9525">
            <a:solidFill>
              <a:schemeClr val="tx1"/>
            </a:solidFill>
            <a:prstDash val="dash"/>
            <a:tailEnd type="triangle"/>
          </a:ln>
          <a:effectLst>
            <a:outerShdw blurRad="50800" dist="38100" dir="2700000" algn="tl"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752416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altLang="ko-KR" dirty="0" smtClean="0"/>
              <a:t>Integration </a:t>
            </a:r>
            <a:r>
              <a:rPr lang="en-US" altLang="ko-KR" dirty="0"/>
              <a:t>Vertical</a:t>
            </a:r>
            <a:endParaRPr lang="en-US" dirty="0"/>
          </a:p>
        </p:txBody>
      </p:sp>
      <p:sp>
        <p:nvSpPr>
          <p:cNvPr id="5" name="Text Placeholder 4"/>
          <p:cNvSpPr>
            <a:spLocks noGrp="1"/>
          </p:cNvSpPr>
          <p:nvPr>
            <p:ph type="body" sz="quarter" idx="13"/>
          </p:nvPr>
        </p:nvSpPr>
        <p:spPr>
          <a:solidFill>
            <a:schemeClr val="bg1">
              <a:lumMod val="95000"/>
            </a:schemeClr>
          </a:solidFill>
          <a:ln>
            <a:noFill/>
          </a:ln>
          <a:effectLst>
            <a:outerShdw blurRad="50800" dist="38100" dir="2700000" algn="tl" rotWithShape="0">
              <a:prstClr val="black">
                <a:alpha val="40000"/>
              </a:prstClr>
            </a:outerShdw>
          </a:effectLst>
        </p:spPr>
        <p:txBody>
          <a:bodyPr vert="horz" lIns="72000" tIns="46800" rIns="72000" bIns="46800" rtlCol="0" anchor="t">
            <a:spAutoFit/>
          </a:bodyPr>
          <a:lstStyle/>
          <a:p>
            <a:pPr marL="0" indent="0">
              <a:buNone/>
            </a:pPr>
            <a:r>
              <a:rPr lang="en-US" altLang="ko-KR" dirty="0"/>
              <a:t>Scenario </a:t>
            </a:r>
            <a:r>
              <a:rPr lang="en-US" altLang="ko-KR" dirty="0" smtClean="0"/>
              <a:t>9: </a:t>
            </a:r>
            <a:r>
              <a:rPr lang="en-US" altLang="ko-KR" dirty="0"/>
              <a:t>Send </a:t>
            </a:r>
            <a:r>
              <a:rPr lang="en-US" altLang="ko-KR" dirty="0" smtClean="0"/>
              <a:t>Email </a:t>
            </a:r>
            <a:r>
              <a:rPr lang="en-US" altLang="ko-KR" dirty="0"/>
              <a:t>/ Send SMS</a:t>
            </a:r>
          </a:p>
        </p:txBody>
      </p:sp>
      <p:sp>
        <p:nvSpPr>
          <p:cNvPr id="4" name="Slide Number Placeholder 3"/>
          <p:cNvSpPr>
            <a:spLocks noGrp="1"/>
          </p:cNvSpPr>
          <p:nvPr>
            <p:ph type="sldNum" sz="quarter" idx="4"/>
          </p:nvPr>
        </p:nvSpPr>
        <p:spPr/>
        <p:txBody>
          <a:bodyPr/>
          <a:lstStyle/>
          <a:p>
            <a:fld id="{3801209A-EBCB-4229-9A21-B7869465F47A}" type="slidenum">
              <a:rPr lang="fr-FR" smtClean="0">
                <a:latin typeface="+mj-lt"/>
              </a:rPr>
              <a:pPr/>
              <a:t>81</a:t>
            </a:fld>
            <a:endParaRPr lang="fr-FR" dirty="0">
              <a:latin typeface="+mj-lt"/>
            </a:endParaRPr>
          </a:p>
        </p:txBody>
      </p:sp>
      <p:sp>
        <p:nvSpPr>
          <p:cNvPr id="54" name="Rounded Rectangle 53"/>
          <p:cNvSpPr/>
          <p:nvPr/>
        </p:nvSpPr>
        <p:spPr bwMode="auto">
          <a:xfrm>
            <a:off x="785447" y="3104136"/>
            <a:ext cx="4853353" cy="972000"/>
          </a:xfrm>
          <a:prstGeom prst="roundRect">
            <a:avLst>
              <a:gd name="adj" fmla="val 701"/>
            </a:avLst>
          </a:prstGeom>
          <a:solidFill>
            <a:srgbClr val="91C8EB">
              <a:lumMod val="20000"/>
              <a:lumOff val="80000"/>
            </a:srgbClr>
          </a:solidFill>
          <a:ln w="38100" cap="flat" cmpd="sng" algn="ctr">
            <a:solidFill>
              <a:srgbClr val="7030A0"/>
            </a:solidFill>
            <a:prstDash val="solid"/>
            <a:round/>
            <a:headEnd type="none" w="med" len="med"/>
            <a:tailEnd type="none" w="med" len="med"/>
          </a:ln>
          <a:effectLst/>
        </p:spPr>
        <p:txBody>
          <a:bodyPr vert="horz" wrap="none" lIns="45720" tIns="45720" rIns="45720" bIns="45720" numCol="1" rtlCol="0" anchor="t" anchorCtr="0" compatLnSpc="1">
            <a:prstTxWarp prst="textNoShape">
              <a:avLst/>
            </a:prstTxWarp>
          </a:bodyPr>
          <a:lstStyle/>
          <a:p>
            <a:pPr defTabSz="912813" fontAlgn="auto">
              <a:spcBef>
                <a:spcPts val="0"/>
              </a:spcBef>
              <a:spcAft>
                <a:spcPts val="0"/>
              </a:spcAft>
            </a:pPr>
            <a:endParaRPr lang="en-US" sz="800" kern="0" dirty="0">
              <a:solidFill>
                <a:schemeClr val="tx1"/>
              </a:solidFill>
              <a:latin typeface="+mn-lt"/>
              <a:ea typeface="MS PGothic" pitchFamily="34" charset="-128"/>
              <a:cs typeface="Arial" panose="020B0604020202020204" pitchFamily="34" charset="0"/>
            </a:endParaRPr>
          </a:p>
        </p:txBody>
      </p:sp>
      <p:grpSp>
        <p:nvGrpSpPr>
          <p:cNvPr id="2" name="Group 1"/>
          <p:cNvGrpSpPr/>
          <p:nvPr/>
        </p:nvGrpSpPr>
        <p:grpSpPr>
          <a:xfrm>
            <a:off x="855358" y="3474632"/>
            <a:ext cx="4713532" cy="546568"/>
            <a:chOff x="812975" y="3789648"/>
            <a:chExt cx="5758586" cy="546568"/>
          </a:xfrm>
        </p:grpSpPr>
        <p:sp>
          <p:nvSpPr>
            <p:cNvPr id="55" name="Rectangle 54"/>
            <p:cNvSpPr/>
            <p:nvPr/>
          </p:nvSpPr>
          <p:spPr>
            <a:xfrm>
              <a:off x="812975" y="3789648"/>
              <a:ext cx="5758586" cy="546568"/>
            </a:xfrm>
            <a:prstGeom prst="rect">
              <a:avLst/>
            </a:prstGeom>
            <a:solidFill>
              <a:srgbClr val="BA9CC9"/>
            </a:solidFill>
            <a:effectLst/>
          </p:spPr>
          <p:style>
            <a:lnRef idx="1">
              <a:schemeClr val="accent1"/>
            </a:lnRef>
            <a:fillRef idx="3">
              <a:schemeClr val="accent1"/>
            </a:fillRef>
            <a:effectRef idx="2">
              <a:schemeClr val="accent1"/>
            </a:effectRef>
            <a:fontRef idx="minor">
              <a:schemeClr val="lt1"/>
            </a:fontRef>
          </p:style>
          <p:txBody>
            <a:bodyPr vert="vert270" lIns="45720" tIns="0" rIns="45720" bIns="0" rtlCol="0" anchor="t" anchorCtr="0"/>
            <a:lstStyle/>
            <a:p>
              <a:pPr algn="ctr"/>
              <a:endParaRPr lang="en-US" sz="700" b="0" dirty="0">
                <a:solidFill>
                  <a:srgbClr val="103184"/>
                </a:solidFill>
              </a:endParaRPr>
            </a:p>
          </p:txBody>
        </p:sp>
        <p:sp>
          <p:nvSpPr>
            <p:cNvPr id="65" name="Rectangle 64"/>
            <p:cNvSpPr/>
            <p:nvPr/>
          </p:nvSpPr>
          <p:spPr>
            <a:xfrm>
              <a:off x="2333449" y="3859707"/>
              <a:ext cx="729246" cy="395047"/>
            </a:xfrm>
            <a:prstGeom prst="rect">
              <a:avLst/>
            </a:prstGeom>
            <a:solidFill>
              <a:schemeClr val="tx2">
                <a:lumMod val="25000"/>
                <a:lumOff val="75000"/>
              </a:schemeClr>
            </a:solidFill>
            <a:ln w="3175">
              <a:solidFill>
                <a:schemeClr val="accent2"/>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800" b="0" i="1" dirty="0">
                  <a:solidFill>
                    <a:schemeClr val="accent2"/>
                  </a:solidFill>
                </a:rPr>
                <a:t>&lt;&lt;system&gt;&gt;</a:t>
              </a:r>
            </a:p>
            <a:p>
              <a:pPr algn="ctr"/>
              <a:r>
                <a:rPr lang="en-US" sz="800" b="0" i="1" dirty="0">
                  <a:solidFill>
                    <a:schemeClr val="accent2"/>
                  </a:solidFill>
                </a:rPr>
                <a:t>Record Interaction</a:t>
              </a:r>
            </a:p>
          </p:txBody>
        </p:sp>
        <p:sp>
          <p:nvSpPr>
            <p:cNvPr id="69" name="Rectangle 68"/>
            <p:cNvSpPr/>
            <p:nvPr/>
          </p:nvSpPr>
          <p:spPr>
            <a:xfrm>
              <a:off x="3216898" y="3859707"/>
              <a:ext cx="729246" cy="395047"/>
            </a:xfrm>
            <a:prstGeom prst="rect">
              <a:avLst/>
            </a:prstGeom>
            <a:solidFill>
              <a:schemeClr val="tx2">
                <a:lumMod val="25000"/>
                <a:lumOff val="75000"/>
              </a:schemeClr>
            </a:solidFill>
            <a:ln w="3175">
              <a:solidFill>
                <a:schemeClr val="accent2"/>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800" b="0" i="1" dirty="0" smtClean="0">
                  <a:solidFill>
                    <a:schemeClr val="accent2"/>
                  </a:solidFill>
                </a:rPr>
                <a:t>&lt;&lt;system&gt;&gt;</a:t>
              </a:r>
            </a:p>
            <a:p>
              <a:pPr algn="ctr"/>
              <a:r>
                <a:rPr lang="en-US" sz="800" b="0" dirty="0" smtClean="0">
                  <a:solidFill>
                    <a:schemeClr val="accent2"/>
                  </a:solidFill>
                </a:rPr>
                <a:t>Send SMS</a:t>
              </a:r>
              <a:endParaRPr lang="en-US" sz="800" b="0" dirty="0">
                <a:solidFill>
                  <a:schemeClr val="accent2"/>
                </a:solidFill>
              </a:endParaRPr>
            </a:p>
          </p:txBody>
        </p:sp>
        <p:sp>
          <p:nvSpPr>
            <p:cNvPr id="70" name="Rectangle 69"/>
            <p:cNvSpPr/>
            <p:nvPr/>
          </p:nvSpPr>
          <p:spPr>
            <a:xfrm>
              <a:off x="4092406" y="3860634"/>
              <a:ext cx="729246" cy="395047"/>
            </a:xfrm>
            <a:prstGeom prst="rect">
              <a:avLst/>
            </a:prstGeom>
            <a:solidFill>
              <a:schemeClr val="tx2">
                <a:lumMod val="25000"/>
                <a:lumOff val="75000"/>
              </a:schemeClr>
            </a:solidFill>
            <a:ln w="3175">
              <a:solidFill>
                <a:schemeClr val="accent2"/>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800" b="0" i="1" dirty="0">
                  <a:solidFill>
                    <a:schemeClr val="accent2"/>
                  </a:solidFill>
                </a:rPr>
                <a:t>&lt;&lt;system&gt;&gt;</a:t>
              </a:r>
            </a:p>
            <a:p>
              <a:pPr algn="ctr"/>
              <a:r>
                <a:rPr lang="en-US" sz="800" b="0" dirty="0">
                  <a:solidFill>
                    <a:schemeClr val="accent2"/>
                  </a:solidFill>
                </a:rPr>
                <a:t>Send </a:t>
              </a:r>
              <a:r>
                <a:rPr lang="en-US" sz="800" b="0" dirty="0" smtClean="0">
                  <a:solidFill>
                    <a:schemeClr val="accent2"/>
                  </a:solidFill>
                </a:rPr>
                <a:t>Email</a:t>
              </a:r>
              <a:endParaRPr lang="en-US" sz="800" b="0" dirty="0">
                <a:solidFill>
                  <a:schemeClr val="accent2"/>
                </a:solidFill>
              </a:endParaRPr>
            </a:p>
          </p:txBody>
        </p:sp>
        <p:cxnSp>
          <p:nvCxnSpPr>
            <p:cNvPr id="74" name="Straight Connector 73"/>
            <p:cNvCxnSpPr>
              <a:stCxn id="65" idx="3"/>
              <a:endCxn id="69" idx="1"/>
            </p:cNvCxnSpPr>
            <p:nvPr/>
          </p:nvCxnSpPr>
          <p:spPr>
            <a:xfrm>
              <a:off x="3062695" y="4057231"/>
              <a:ext cx="154203"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78" name="Straight Connector 77"/>
            <p:cNvCxnSpPr>
              <a:stCxn id="69" idx="3"/>
              <a:endCxn id="70" idx="1"/>
            </p:cNvCxnSpPr>
            <p:nvPr/>
          </p:nvCxnSpPr>
          <p:spPr>
            <a:xfrm>
              <a:off x="3946144" y="4057231"/>
              <a:ext cx="146262" cy="927"/>
            </a:xfrm>
            <a:prstGeom prst="line">
              <a:avLst/>
            </a:prstGeom>
          </p:spPr>
          <p:style>
            <a:lnRef idx="2">
              <a:schemeClr val="accent1"/>
            </a:lnRef>
            <a:fillRef idx="0">
              <a:schemeClr val="accent1"/>
            </a:fillRef>
            <a:effectRef idx="1">
              <a:schemeClr val="accent1"/>
            </a:effectRef>
            <a:fontRef idx="minor">
              <a:schemeClr val="tx1"/>
            </a:fontRef>
          </p:style>
        </p:cxnSp>
        <p:sp>
          <p:nvSpPr>
            <p:cNvPr id="80" name="Oval 79"/>
            <p:cNvSpPr/>
            <p:nvPr/>
          </p:nvSpPr>
          <p:spPr>
            <a:xfrm>
              <a:off x="1142528" y="3962998"/>
              <a:ext cx="183665" cy="188461"/>
            </a:xfrm>
            <a:prstGeom prst="ellipse">
              <a:avLst/>
            </a:prstGeom>
            <a:solidFill>
              <a:schemeClr val="bg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82" name="Oval 81"/>
            <p:cNvSpPr/>
            <p:nvPr/>
          </p:nvSpPr>
          <p:spPr>
            <a:xfrm>
              <a:off x="5844214" y="3962998"/>
              <a:ext cx="183665" cy="188461"/>
            </a:xfrm>
            <a:prstGeom prst="ellipse">
              <a:avLst/>
            </a:prstGeom>
            <a:solidFill>
              <a:schemeClr val="bg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cxnSp>
          <p:nvCxnSpPr>
            <p:cNvPr id="92" name="Straight Connector 91"/>
            <p:cNvCxnSpPr>
              <a:stCxn id="95" idx="1"/>
              <a:endCxn id="70" idx="3"/>
            </p:cNvCxnSpPr>
            <p:nvPr/>
          </p:nvCxnSpPr>
          <p:spPr>
            <a:xfrm flipH="1">
              <a:off x="4821652" y="4054632"/>
              <a:ext cx="141470" cy="3526"/>
            </a:xfrm>
            <a:prstGeom prst="line">
              <a:avLst/>
            </a:prstGeom>
          </p:spPr>
          <p:style>
            <a:lnRef idx="2">
              <a:schemeClr val="accent1"/>
            </a:lnRef>
            <a:fillRef idx="0">
              <a:schemeClr val="accent1"/>
            </a:fillRef>
            <a:effectRef idx="1">
              <a:schemeClr val="accent1"/>
            </a:effectRef>
            <a:fontRef idx="minor">
              <a:schemeClr val="tx1"/>
            </a:fontRef>
          </p:style>
        </p:cxnSp>
        <p:sp>
          <p:nvSpPr>
            <p:cNvPr id="94" name="Rectangle 93"/>
            <p:cNvSpPr/>
            <p:nvPr/>
          </p:nvSpPr>
          <p:spPr>
            <a:xfrm>
              <a:off x="1458647" y="3864081"/>
              <a:ext cx="729246" cy="395047"/>
            </a:xfrm>
            <a:prstGeom prst="rect">
              <a:avLst/>
            </a:prstGeom>
            <a:solidFill>
              <a:schemeClr val="bg1"/>
            </a:solidFill>
            <a:ln w="3175">
              <a:solidFill>
                <a:schemeClr val="accent2"/>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800" b="0" dirty="0" smtClean="0">
                  <a:solidFill>
                    <a:schemeClr val="accent2"/>
                  </a:solidFill>
                </a:rPr>
                <a:t>…</a:t>
              </a:r>
              <a:endParaRPr lang="en-US" sz="800" b="0" dirty="0">
                <a:solidFill>
                  <a:schemeClr val="accent2"/>
                </a:solidFill>
              </a:endParaRPr>
            </a:p>
          </p:txBody>
        </p:sp>
        <p:sp>
          <p:nvSpPr>
            <p:cNvPr id="95" name="Rectangle 94"/>
            <p:cNvSpPr/>
            <p:nvPr/>
          </p:nvSpPr>
          <p:spPr>
            <a:xfrm>
              <a:off x="4963122" y="3857108"/>
              <a:ext cx="729246" cy="395047"/>
            </a:xfrm>
            <a:prstGeom prst="rect">
              <a:avLst/>
            </a:prstGeom>
            <a:solidFill>
              <a:schemeClr val="bg1"/>
            </a:solidFill>
            <a:ln w="3175">
              <a:solidFill>
                <a:schemeClr val="accent2"/>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800" b="0" dirty="0" smtClean="0">
                  <a:solidFill>
                    <a:schemeClr val="accent2"/>
                  </a:solidFill>
                </a:rPr>
                <a:t>…</a:t>
              </a:r>
              <a:endParaRPr lang="en-US" sz="800" b="0" dirty="0">
                <a:solidFill>
                  <a:schemeClr val="accent2"/>
                </a:solidFill>
              </a:endParaRPr>
            </a:p>
          </p:txBody>
        </p:sp>
        <p:cxnSp>
          <p:nvCxnSpPr>
            <p:cNvPr id="96" name="Straight Connector 95"/>
            <p:cNvCxnSpPr>
              <a:stCxn id="82" idx="2"/>
              <a:endCxn id="95" idx="3"/>
            </p:cNvCxnSpPr>
            <p:nvPr/>
          </p:nvCxnSpPr>
          <p:spPr>
            <a:xfrm flipH="1" flipV="1">
              <a:off x="5692368" y="4054632"/>
              <a:ext cx="151846" cy="2597"/>
            </a:xfrm>
            <a:prstGeom prst="line">
              <a:avLst/>
            </a:prstGeom>
          </p:spPr>
          <p:style>
            <a:lnRef idx="2">
              <a:schemeClr val="accent1"/>
            </a:lnRef>
            <a:fillRef idx="0">
              <a:schemeClr val="accent1"/>
            </a:fillRef>
            <a:effectRef idx="1">
              <a:schemeClr val="accent1"/>
            </a:effectRef>
            <a:fontRef idx="minor">
              <a:schemeClr val="tx1"/>
            </a:fontRef>
          </p:style>
        </p:cxnSp>
        <p:cxnSp>
          <p:nvCxnSpPr>
            <p:cNvPr id="101" name="Straight Connector 100"/>
            <p:cNvCxnSpPr>
              <a:stCxn id="65" idx="1"/>
              <a:endCxn id="94" idx="3"/>
            </p:cNvCxnSpPr>
            <p:nvPr/>
          </p:nvCxnSpPr>
          <p:spPr>
            <a:xfrm flipH="1">
              <a:off x="2187893" y="4057231"/>
              <a:ext cx="145556" cy="4374"/>
            </a:xfrm>
            <a:prstGeom prst="line">
              <a:avLst/>
            </a:prstGeom>
          </p:spPr>
          <p:style>
            <a:lnRef idx="2">
              <a:schemeClr val="accent1"/>
            </a:lnRef>
            <a:fillRef idx="0">
              <a:schemeClr val="accent1"/>
            </a:fillRef>
            <a:effectRef idx="1">
              <a:schemeClr val="accent1"/>
            </a:effectRef>
            <a:fontRef idx="minor">
              <a:schemeClr val="tx1"/>
            </a:fontRef>
          </p:style>
        </p:cxnSp>
        <p:cxnSp>
          <p:nvCxnSpPr>
            <p:cNvPr id="106" name="Straight Connector 105"/>
            <p:cNvCxnSpPr>
              <a:stCxn id="94" idx="1"/>
              <a:endCxn id="80" idx="6"/>
            </p:cNvCxnSpPr>
            <p:nvPr/>
          </p:nvCxnSpPr>
          <p:spPr>
            <a:xfrm flipH="1" flipV="1">
              <a:off x="1326193" y="4057229"/>
              <a:ext cx="132454" cy="4376"/>
            </a:xfrm>
            <a:prstGeom prst="line">
              <a:avLst/>
            </a:prstGeom>
          </p:spPr>
          <p:style>
            <a:lnRef idx="2">
              <a:schemeClr val="accent1"/>
            </a:lnRef>
            <a:fillRef idx="0">
              <a:schemeClr val="accent1"/>
            </a:fillRef>
            <a:effectRef idx="1">
              <a:schemeClr val="accent1"/>
            </a:effectRef>
            <a:fontRef idx="minor">
              <a:schemeClr val="tx1"/>
            </a:fontRef>
          </p:style>
        </p:cxnSp>
      </p:grpSp>
      <p:grpSp>
        <p:nvGrpSpPr>
          <p:cNvPr id="31" name="Group 30"/>
          <p:cNvGrpSpPr/>
          <p:nvPr/>
        </p:nvGrpSpPr>
        <p:grpSpPr>
          <a:xfrm>
            <a:off x="862188" y="3167521"/>
            <a:ext cx="1573544" cy="246221"/>
            <a:chOff x="1005956" y="1778907"/>
            <a:chExt cx="1573544" cy="246221"/>
          </a:xfrm>
        </p:grpSpPr>
        <p:grpSp>
          <p:nvGrpSpPr>
            <p:cNvPr id="32" name="Group 31"/>
            <p:cNvGrpSpPr/>
            <p:nvPr/>
          </p:nvGrpSpPr>
          <p:grpSpPr>
            <a:xfrm>
              <a:off x="1005956" y="1804765"/>
              <a:ext cx="135750" cy="133297"/>
              <a:chOff x="4529096" y="6384951"/>
              <a:chExt cx="135750" cy="133297"/>
            </a:xfrm>
          </p:grpSpPr>
          <p:sp>
            <p:nvSpPr>
              <p:cNvPr id="34" name="Rectangle 33"/>
              <p:cNvSpPr/>
              <p:nvPr/>
            </p:nvSpPr>
            <p:spPr>
              <a:xfrm rot="16200000">
                <a:off x="4530323" y="6455709"/>
                <a:ext cx="61312" cy="63765"/>
              </a:xfrm>
              <a:prstGeom prst="rect">
                <a:avLst/>
              </a:prstGeom>
              <a:solidFill>
                <a:srgbClr val="00456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kern="500" dirty="0"/>
              </a:p>
            </p:txBody>
          </p:sp>
          <p:sp>
            <p:nvSpPr>
              <p:cNvPr id="35" name="Rectangle 34"/>
              <p:cNvSpPr/>
              <p:nvPr/>
            </p:nvSpPr>
            <p:spPr>
              <a:xfrm rot="16200000">
                <a:off x="4602296" y="6455697"/>
                <a:ext cx="61312" cy="63765"/>
              </a:xfrm>
              <a:prstGeom prst="rect">
                <a:avLst/>
              </a:prstGeom>
              <a:solidFill>
                <a:srgbClr val="00456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kern="500" dirty="0"/>
              </a:p>
            </p:txBody>
          </p:sp>
          <p:sp>
            <p:nvSpPr>
              <p:cNvPr id="36" name="Rectangle 35"/>
              <p:cNvSpPr/>
              <p:nvPr/>
            </p:nvSpPr>
            <p:spPr>
              <a:xfrm rot="16200000">
                <a:off x="4602308" y="6383724"/>
                <a:ext cx="61312" cy="63765"/>
              </a:xfrm>
              <a:prstGeom prst="rect">
                <a:avLst/>
              </a:prstGeom>
              <a:solidFill>
                <a:srgbClr val="00456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GB" kern="500" dirty="0"/>
              </a:p>
            </p:txBody>
          </p:sp>
        </p:grpSp>
        <p:sp>
          <p:nvSpPr>
            <p:cNvPr id="33" name="TextBox 32"/>
            <p:cNvSpPr txBox="1"/>
            <p:nvPr/>
          </p:nvSpPr>
          <p:spPr>
            <a:xfrm>
              <a:off x="1191299" y="1778907"/>
              <a:ext cx="1388201" cy="246221"/>
            </a:xfrm>
            <a:prstGeom prst="rect">
              <a:avLst/>
            </a:prstGeom>
            <a:noFill/>
          </p:spPr>
          <p:txBody>
            <a:bodyPr wrap="none" lIns="0" tIns="0" rIns="0" bIns="0" rtlCol="0">
              <a:spAutoFit/>
            </a:bodyPr>
            <a:lstStyle/>
            <a:p>
              <a:r>
                <a:rPr lang="en-US" sz="800" b="1" dirty="0" smtClean="0">
                  <a:solidFill>
                    <a:schemeClr val="accent2">
                      <a:lumMod val="50000"/>
                    </a:schemeClr>
                  </a:solidFill>
                  <a:latin typeface="+mn-lt"/>
                  <a:cs typeface="Arial" pitchFamily="34" charset="0"/>
                </a:rPr>
                <a:t>Health Claims </a:t>
              </a:r>
              <a:r>
                <a:rPr lang="en-US" sz="800" dirty="0" smtClean="0">
                  <a:solidFill>
                    <a:schemeClr val="accent2">
                      <a:lumMod val="50000"/>
                    </a:schemeClr>
                  </a:solidFill>
                  <a:latin typeface="+mn-lt"/>
                  <a:cs typeface="Arial" pitchFamily="34" charset="0"/>
                </a:rPr>
                <a:t>Management</a:t>
              </a:r>
              <a:endParaRPr lang="en-US" sz="800" b="1" dirty="0" smtClean="0">
                <a:solidFill>
                  <a:schemeClr val="accent2">
                    <a:lumMod val="50000"/>
                  </a:schemeClr>
                </a:solidFill>
                <a:latin typeface="+mn-lt"/>
                <a:cs typeface="Arial" pitchFamily="34" charset="0"/>
              </a:endParaRPr>
            </a:p>
            <a:p>
              <a:r>
                <a:rPr lang="en-US" sz="800" b="0" i="1" dirty="0" smtClean="0">
                  <a:solidFill>
                    <a:schemeClr val="accent2">
                      <a:lumMod val="50000"/>
                    </a:schemeClr>
                  </a:solidFill>
                  <a:latin typeface="+mn-lt"/>
                  <a:cs typeface="Arial" pitchFamily="34" charset="0"/>
                </a:rPr>
                <a:t>FINEOS</a:t>
              </a:r>
            </a:p>
          </p:txBody>
        </p:sp>
      </p:grpSp>
      <p:sp>
        <p:nvSpPr>
          <p:cNvPr id="62" name="Rounded Rectangle 61"/>
          <p:cNvSpPr/>
          <p:nvPr/>
        </p:nvSpPr>
        <p:spPr bwMode="auto">
          <a:xfrm>
            <a:off x="785446" y="5480291"/>
            <a:ext cx="4853353" cy="901459"/>
          </a:xfrm>
          <a:prstGeom prst="roundRect">
            <a:avLst>
              <a:gd name="adj" fmla="val 4987"/>
            </a:avLst>
          </a:prstGeom>
          <a:solidFill>
            <a:srgbClr val="91C8EB">
              <a:lumMod val="20000"/>
              <a:lumOff val="80000"/>
            </a:srgbClr>
          </a:solidFill>
          <a:ln w="9525" cap="flat" cmpd="sng" algn="ctr">
            <a:solidFill>
              <a:schemeClr val="bg1">
                <a:lumMod val="50000"/>
              </a:scheme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defTabSz="912813" fontAlgn="auto">
              <a:spcBef>
                <a:spcPts val="0"/>
              </a:spcBef>
              <a:spcAft>
                <a:spcPts val="0"/>
              </a:spcAft>
            </a:pPr>
            <a:endParaRPr lang="en-US" sz="600" b="0" i="1" kern="0" dirty="0">
              <a:solidFill>
                <a:srgbClr val="103184"/>
              </a:solidFill>
              <a:latin typeface="+mn-lt"/>
              <a:ea typeface="MS PGothic" pitchFamily="34" charset="-128"/>
              <a:cs typeface="Arial" panose="020B0604020202020204" pitchFamily="34" charset="0"/>
            </a:endParaRPr>
          </a:p>
        </p:txBody>
      </p:sp>
      <p:sp>
        <p:nvSpPr>
          <p:cNvPr id="104" name="Flowchart: Magnetic Disk 103"/>
          <p:cNvSpPr/>
          <p:nvPr/>
        </p:nvSpPr>
        <p:spPr>
          <a:xfrm>
            <a:off x="862188" y="5564618"/>
            <a:ext cx="139185" cy="133286"/>
          </a:xfrm>
          <a:prstGeom prst="flowChartMagneticDisk">
            <a:avLst/>
          </a:prstGeom>
          <a:solidFill>
            <a:schemeClr val="accent2">
              <a:lumMod val="50000"/>
            </a:schemeClr>
          </a:solidFill>
          <a:ln>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05" name="TextBox 104"/>
          <p:cNvSpPr txBox="1"/>
          <p:nvPr/>
        </p:nvSpPr>
        <p:spPr>
          <a:xfrm>
            <a:off x="862188" y="5734618"/>
            <a:ext cx="410369" cy="246221"/>
          </a:xfrm>
          <a:prstGeom prst="rect">
            <a:avLst/>
          </a:prstGeom>
          <a:noFill/>
        </p:spPr>
        <p:txBody>
          <a:bodyPr wrap="none" lIns="0" tIns="0" rIns="0" bIns="0" rtlCol="0">
            <a:spAutoFit/>
          </a:bodyPr>
          <a:lstStyle/>
          <a:p>
            <a:r>
              <a:rPr lang="en-US" sz="800" b="1" dirty="0" smtClean="0">
                <a:solidFill>
                  <a:schemeClr val="accent2">
                    <a:lumMod val="50000"/>
                  </a:schemeClr>
                </a:solidFill>
                <a:latin typeface="+mn-lt"/>
                <a:cs typeface="Arial" pitchFamily="34" charset="0"/>
              </a:rPr>
              <a:t>Core DB</a:t>
            </a:r>
          </a:p>
          <a:p>
            <a:r>
              <a:rPr lang="en-US" sz="800" b="0" i="1" dirty="0" smtClean="0">
                <a:solidFill>
                  <a:schemeClr val="accent2">
                    <a:lumMod val="50000"/>
                  </a:schemeClr>
                </a:solidFill>
                <a:latin typeface="+mn-lt"/>
                <a:cs typeface="Arial" pitchFamily="34" charset="0"/>
              </a:rPr>
              <a:t>Oracle</a:t>
            </a:r>
          </a:p>
        </p:txBody>
      </p:sp>
      <p:sp>
        <p:nvSpPr>
          <p:cNvPr id="56" name="Rounded Rectangle 55"/>
          <p:cNvSpPr/>
          <p:nvPr/>
        </p:nvSpPr>
        <p:spPr bwMode="auto">
          <a:xfrm>
            <a:off x="785447" y="4500278"/>
            <a:ext cx="4853353" cy="516663"/>
          </a:xfrm>
          <a:prstGeom prst="roundRect">
            <a:avLst>
              <a:gd name="adj" fmla="val 887"/>
            </a:avLst>
          </a:prstGeom>
          <a:solidFill>
            <a:srgbClr val="394365"/>
          </a:solidFill>
          <a:ln w="6350" cap="flat" cmpd="sng" algn="ctr">
            <a:solidFill>
              <a:schemeClr val="bg1">
                <a:lumMod val="50000"/>
              </a:schemeClr>
            </a:solidFill>
            <a:prstDash val="solid"/>
            <a:round/>
            <a:headEnd type="none" w="med" len="med"/>
            <a:tailEnd type="none" w="med" len="med"/>
          </a:ln>
          <a:effectLst/>
        </p:spPr>
        <p:txBody>
          <a:bodyPr vert="horz" wrap="none" lIns="45720" tIns="45720" rIns="45720" bIns="45720" numCol="1" rtlCol="0" anchor="t" anchorCtr="0" compatLnSpc="1">
            <a:prstTxWarp prst="textNoShape">
              <a:avLst/>
            </a:prstTxWarp>
          </a:bodyPr>
          <a:lstStyle/>
          <a:p>
            <a:pPr defTabSz="912813" fontAlgn="auto">
              <a:spcBef>
                <a:spcPts val="0"/>
              </a:spcBef>
              <a:spcAft>
                <a:spcPts val="0"/>
              </a:spcAft>
            </a:pPr>
            <a:endParaRPr lang="en-US" sz="500" b="0" i="1" kern="0" dirty="0">
              <a:solidFill>
                <a:srgbClr val="4B91CD">
                  <a:lumMod val="20000"/>
                  <a:lumOff val="80000"/>
                </a:srgbClr>
              </a:solidFill>
              <a:latin typeface="+mn-lt"/>
              <a:ea typeface="MS PGothic" pitchFamily="34" charset="-128"/>
              <a:cs typeface="Arial" panose="020B0604020202020204" pitchFamily="34" charset="0"/>
            </a:endParaRPr>
          </a:p>
        </p:txBody>
      </p:sp>
      <p:grpSp>
        <p:nvGrpSpPr>
          <p:cNvPr id="58" name="Group 57"/>
          <p:cNvGrpSpPr/>
          <p:nvPr/>
        </p:nvGrpSpPr>
        <p:grpSpPr>
          <a:xfrm>
            <a:off x="862188" y="4632353"/>
            <a:ext cx="1369042" cy="252512"/>
            <a:chOff x="1424226" y="2179720"/>
            <a:chExt cx="1369042" cy="252512"/>
          </a:xfrm>
        </p:grpSpPr>
        <p:sp>
          <p:nvSpPr>
            <p:cNvPr id="59" name="TextBox 58"/>
            <p:cNvSpPr txBox="1"/>
            <p:nvPr/>
          </p:nvSpPr>
          <p:spPr>
            <a:xfrm>
              <a:off x="1594222" y="2186011"/>
              <a:ext cx="1199046" cy="246221"/>
            </a:xfrm>
            <a:prstGeom prst="rect">
              <a:avLst/>
            </a:prstGeom>
            <a:noFill/>
          </p:spPr>
          <p:txBody>
            <a:bodyPr wrap="none" lIns="0" tIns="0" rIns="0" bIns="0" rtlCol="0">
              <a:spAutoFit/>
            </a:bodyPr>
            <a:lstStyle/>
            <a:p>
              <a:r>
                <a:rPr lang="en-US" sz="800" b="1" dirty="0" smtClean="0">
                  <a:solidFill>
                    <a:schemeClr val="bg1"/>
                  </a:solidFill>
                  <a:latin typeface="+mn-lt"/>
                  <a:cs typeface="Arial" pitchFamily="34" charset="0"/>
                </a:rPr>
                <a:t>EIP </a:t>
              </a:r>
            </a:p>
            <a:p>
              <a:r>
                <a:rPr lang="en-US" sz="800" b="0" i="1" dirty="0" smtClean="0">
                  <a:solidFill>
                    <a:schemeClr val="bg1"/>
                  </a:solidFill>
                  <a:latin typeface="+mn-lt"/>
                  <a:cs typeface="Arial" pitchFamily="34" charset="0"/>
                </a:rPr>
                <a:t>Software AG webMethods</a:t>
              </a:r>
            </a:p>
          </p:txBody>
        </p:sp>
        <p:pic>
          <p:nvPicPr>
            <p:cNvPr id="60" name="Picture 59"/>
            <p:cNvPicPr>
              <a:picLocks noChangeAspect="1"/>
            </p:cNvPicPr>
            <p:nvPr/>
          </p:nvPicPr>
          <p:blipFill>
            <a:blip r:embed="rId2" cstate="screen">
              <a:clrChange>
                <a:clrFrom>
                  <a:srgbClr val="FFFFFF"/>
                </a:clrFrom>
                <a:clrTo>
                  <a:srgbClr val="FFFFFF">
                    <a:alpha val="0"/>
                  </a:srgbClr>
                </a:clrTo>
              </a:clrChange>
              <a:lum bright="70000" contrast="-70000"/>
              <a:extLst>
                <a:ext uri="{28A0092B-C50C-407E-A947-70E740481C1C}">
                  <a14:useLocalDpi xmlns:a14="http://schemas.microsoft.com/office/drawing/2010/main"/>
                </a:ext>
              </a:extLst>
            </a:blip>
            <a:stretch>
              <a:fillRect/>
            </a:stretch>
          </p:blipFill>
          <p:spPr>
            <a:xfrm>
              <a:off x="1424226" y="2179720"/>
              <a:ext cx="135477" cy="138765"/>
            </a:xfrm>
            <a:prstGeom prst="rect">
              <a:avLst/>
            </a:prstGeom>
            <a:noFill/>
          </p:spPr>
        </p:pic>
      </p:grpSp>
      <p:sp>
        <p:nvSpPr>
          <p:cNvPr id="98" name="Rectangle 97"/>
          <p:cNvSpPr/>
          <p:nvPr/>
        </p:nvSpPr>
        <p:spPr>
          <a:xfrm>
            <a:off x="2469787" y="4572292"/>
            <a:ext cx="729246" cy="372635"/>
          </a:xfrm>
          <a:prstGeom prst="rect">
            <a:avLst/>
          </a:prstGeom>
          <a:solidFill>
            <a:schemeClr val="bg1"/>
          </a:solidFill>
          <a:ln w="3175">
            <a:solidFill>
              <a:schemeClr val="accent2"/>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800" b="0" dirty="0" smtClean="0">
                <a:solidFill>
                  <a:schemeClr val="accent2"/>
                </a:solidFill>
              </a:rPr>
              <a:t>Record Interaction</a:t>
            </a:r>
            <a:endParaRPr lang="en-US" sz="800" b="0" dirty="0">
              <a:solidFill>
                <a:schemeClr val="accent2"/>
              </a:solidFill>
            </a:endParaRPr>
          </a:p>
        </p:txBody>
      </p:sp>
      <p:cxnSp>
        <p:nvCxnSpPr>
          <p:cNvPr id="111" name="Straight Connector 110"/>
          <p:cNvCxnSpPr>
            <a:stCxn id="84" idx="0"/>
            <a:endCxn id="83" idx="2"/>
          </p:cNvCxnSpPr>
          <p:nvPr/>
        </p:nvCxnSpPr>
        <p:spPr>
          <a:xfrm flipV="1">
            <a:off x="7301634" y="1756597"/>
            <a:ext cx="0" cy="242091"/>
          </a:xfrm>
          <a:prstGeom prst="line">
            <a:avLst/>
          </a:prstGeom>
          <a:ln w="9525">
            <a:solidFill>
              <a:schemeClr val="tx1"/>
            </a:solidFill>
            <a:prstDash val="dash"/>
            <a:tailEnd type="triangle"/>
          </a:ln>
          <a:effectLst>
            <a:outerShdw blurRad="50800" dist="38100" dir="2700000" algn="tl"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sp>
        <p:nvSpPr>
          <p:cNvPr id="61" name="Rounded Rectangle 60"/>
          <p:cNvSpPr/>
          <p:nvPr/>
        </p:nvSpPr>
        <p:spPr bwMode="auto">
          <a:xfrm>
            <a:off x="5237508" y="1920696"/>
            <a:ext cx="3892205" cy="516663"/>
          </a:xfrm>
          <a:prstGeom prst="roundRect">
            <a:avLst>
              <a:gd name="adj" fmla="val 887"/>
            </a:avLst>
          </a:prstGeom>
          <a:solidFill>
            <a:srgbClr val="394365"/>
          </a:solidFill>
          <a:ln w="6350" cap="flat" cmpd="sng" algn="ctr">
            <a:solidFill>
              <a:schemeClr val="bg1">
                <a:lumMod val="50000"/>
              </a:schemeClr>
            </a:solidFill>
            <a:prstDash val="solid"/>
            <a:round/>
            <a:headEnd type="none" w="med" len="med"/>
            <a:tailEnd type="none" w="med" len="med"/>
          </a:ln>
          <a:effectLst/>
        </p:spPr>
        <p:txBody>
          <a:bodyPr vert="horz" wrap="none" lIns="45720" tIns="45720" rIns="45720" bIns="45720" numCol="1" rtlCol="0" anchor="t" anchorCtr="0" compatLnSpc="1">
            <a:prstTxWarp prst="textNoShape">
              <a:avLst/>
            </a:prstTxWarp>
          </a:bodyPr>
          <a:lstStyle/>
          <a:p>
            <a:pPr defTabSz="912813" fontAlgn="auto">
              <a:spcBef>
                <a:spcPts val="0"/>
              </a:spcBef>
              <a:spcAft>
                <a:spcPts val="0"/>
              </a:spcAft>
            </a:pPr>
            <a:endParaRPr lang="en-US" sz="500" b="0" i="1" kern="0" dirty="0">
              <a:solidFill>
                <a:srgbClr val="4B91CD">
                  <a:lumMod val="20000"/>
                  <a:lumOff val="80000"/>
                </a:srgbClr>
              </a:solidFill>
              <a:latin typeface="+mn-lt"/>
              <a:ea typeface="MS PGothic" pitchFamily="34" charset="-128"/>
              <a:cs typeface="Arial" panose="020B0604020202020204" pitchFamily="34" charset="0"/>
            </a:endParaRPr>
          </a:p>
        </p:txBody>
      </p:sp>
      <p:grpSp>
        <p:nvGrpSpPr>
          <p:cNvPr id="72" name="Group 71"/>
          <p:cNvGrpSpPr/>
          <p:nvPr/>
        </p:nvGrpSpPr>
        <p:grpSpPr>
          <a:xfrm>
            <a:off x="5348556" y="2052771"/>
            <a:ext cx="1369042" cy="252512"/>
            <a:chOff x="1424226" y="2179720"/>
            <a:chExt cx="1369042" cy="252512"/>
          </a:xfrm>
        </p:grpSpPr>
        <p:sp>
          <p:nvSpPr>
            <p:cNvPr id="75" name="TextBox 74"/>
            <p:cNvSpPr txBox="1"/>
            <p:nvPr/>
          </p:nvSpPr>
          <p:spPr>
            <a:xfrm>
              <a:off x="1594222" y="2186011"/>
              <a:ext cx="1199046" cy="246221"/>
            </a:xfrm>
            <a:prstGeom prst="rect">
              <a:avLst/>
            </a:prstGeom>
            <a:noFill/>
          </p:spPr>
          <p:txBody>
            <a:bodyPr wrap="none" lIns="0" tIns="0" rIns="0" bIns="0" rtlCol="0">
              <a:spAutoFit/>
            </a:bodyPr>
            <a:lstStyle/>
            <a:p>
              <a:r>
                <a:rPr lang="en-US" sz="800" b="1" dirty="0" smtClean="0">
                  <a:solidFill>
                    <a:schemeClr val="bg1"/>
                  </a:solidFill>
                  <a:latin typeface="+mn-lt"/>
                  <a:cs typeface="Arial" pitchFamily="34" charset="0"/>
                </a:rPr>
                <a:t>EIP </a:t>
              </a:r>
            </a:p>
            <a:p>
              <a:r>
                <a:rPr lang="en-US" sz="800" b="0" i="1" dirty="0" smtClean="0">
                  <a:solidFill>
                    <a:schemeClr val="bg1"/>
                  </a:solidFill>
                  <a:latin typeface="+mn-lt"/>
                  <a:cs typeface="Arial" pitchFamily="34" charset="0"/>
                </a:rPr>
                <a:t>Software AG webMethods</a:t>
              </a:r>
            </a:p>
          </p:txBody>
        </p:sp>
        <p:pic>
          <p:nvPicPr>
            <p:cNvPr id="79" name="Picture 78"/>
            <p:cNvPicPr>
              <a:picLocks noChangeAspect="1"/>
            </p:cNvPicPr>
            <p:nvPr/>
          </p:nvPicPr>
          <p:blipFill>
            <a:blip r:embed="rId2" cstate="screen">
              <a:clrChange>
                <a:clrFrom>
                  <a:srgbClr val="FFFFFF"/>
                </a:clrFrom>
                <a:clrTo>
                  <a:srgbClr val="FFFFFF">
                    <a:alpha val="0"/>
                  </a:srgbClr>
                </a:clrTo>
              </a:clrChange>
              <a:lum bright="70000" contrast="-70000"/>
              <a:extLst>
                <a:ext uri="{28A0092B-C50C-407E-A947-70E740481C1C}">
                  <a14:useLocalDpi xmlns:a14="http://schemas.microsoft.com/office/drawing/2010/main"/>
                </a:ext>
              </a:extLst>
            </a:blip>
            <a:stretch>
              <a:fillRect/>
            </a:stretch>
          </p:blipFill>
          <p:spPr>
            <a:xfrm>
              <a:off x="1424226" y="2179720"/>
              <a:ext cx="135477" cy="138765"/>
            </a:xfrm>
            <a:prstGeom prst="rect">
              <a:avLst/>
            </a:prstGeom>
            <a:noFill/>
          </p:spPr>
        </p:pic>
      </p:grpSp>
      <p:sp>
        <p:nvSpPr>
          <p:cNvPr id="84" name="Rectangle 83"/>
          <p:cNvSpPr/>
          <p:nvPr/>
        </p:nvSpPr>
        <p:spPr>
          <a:xfrm>
            <a:off x="6937011" y="1998688"/>
            <a:ext cx="729246" cy="360679"/>
          </a:xfrm>
          <a:prstGeom prst="rect">
            <a:avLst/>
          </a:prstGeom>
          <a:solidFill>
            <a:schemeClr val="bg1"/>
          </a:solidFill>
          <a:ln w="3175">
            <a:solidFill>
              <a:schemeClr val="accent2"/>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800" b="0" dirty="0" smtClean="0">
                <a:solidFill>
                  <a:schemeClr val="accent2"/>
                </a:solidFill>
              </a:rPr>
              <a:t>Send SMS</a:t>
            </a:r>
            <a:endParaRPr lang="en-US" sz="800" b="0" dirty="0">
              <a:solidFill>
                <a:schemeClr val="accent2"/>
              </a:solidFill>
            </a:endParaRPr>
          </a:p>
        </p:txBody>
      </p:sp>
      <p:sp>
        <p:nvSpPr>
          <p:cNvPr id="73" name="Rectangle 72"/>
          <p:cNvSpPr/>
          <p:nvPr/>
        </p:nvSpPr>
        <p:spPr>
          <a:xfrm>
            <a:off x="8111659" y="1998688"/>
            <a:ext cx="729246" cy="360679"/>
          </a:xfrm>
          <a:prstGeom prst="rect">
            <a:avLst/>
          </a:prstGeom>
          <a:solidFill>
            <a:schemeClr val="bg1"/>
          </a:solidFill>
          <a:ln w="3175">
            <a:solidFill>
              <a:schemeClr val="accent2"/>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800" b="0" dirty="0" smtClean="0">
                <a:solidFill>
                  <a:schemeClr val="accent2"/>
                </a:solidFill>
              </a:rPr>
              <a:t>Send Email</a:t>
            </a:r>
            <a:endParaRPr lang="en-US" sz="800" b="0" dirty="0">
              <a:solidFill>
                <a:schemeClr val="accent2"/>
              </a:solidFill>
            </a:endParaRPr>
          </a:p>
        </p:txBody>
      </p:sp>
      <p:cxnSp>
        <p:nvCxnSpPr>
          <p:cNvPr id="77" name="Straight Connector 76"/>
          <p:cNvCxnSpPr>
            <a:stCxn id="73" idx="0"/>
            <a:endCxn id="85" idx="2"/>
          </p:cNvCxnSpPr>
          <p:nvPr/>
        </p:nvCxnSpPr>
        <p:spPr>
          <a:xfrm flipH="1" flipV="1">
            <a:off x="8471806" y="1756597"/>
            <a:ext cx="4476" cy="242091"/>
          </a:xfrm>
          <a:prstGeom prst="line">
            <a:avLst/>
          </a:prstGeom>
          <a:ln w="9525">
            <a:solidFill>
              <a:schemeClr val="tx1"/>
            </a:solidFill>
            <a:prstDash val="dash"/>
            <a:tailEnd type="triangle"/>
          </a:ln>
          <a:effectLst>
            <a:outerShdw blurRad="50800" dist="38100" dir="2700000" algn="tl"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sp>
        <p:nvSpPr>
          <p:cNvPr id="83" name="Rectangle 82"/>
          <p:cNvSpPr/>
          <p:nvPr/>
        </p:nvSpPr>
        <p:spPr>
          <a:xfrm>
            <a:off x="6849590" y="1265248"/>
            <a:ext cx="904088" cy="491349"/>
          </a:xfrm>
          <a:prstGeom prst="rect">
            <a:avLst/>
          </a:prstGeom>
          <a:solidFill>
            <a:schemeClr val="accent6">
              <a:lumMod val="20000"/>
              <a:lumOff val="80000"/>
            </a:schemeClr>
          </a:solidFill>
          <a:ln>
            <a:solidFill>
              <a:schemeClr val="accent6">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altLang="ko-KR" dirty="0">
                <a:solidFill>
                  <a:schemeClr val="accent2">
                    <a:lumMod val="50000"/>
                  </a:schemeClr>
                </a:solidFill>
                <a:cs typeface="Arial" pitchFamily="34" charset="0"/>
              </a:rPr>
              <a:t>SMS</a:t>
            </a:r>
          </a:p>
          <a:p>
            <a:r>
              <a:rPr lang="en-US" altLang="ko-KR" dirty="0" smtClean="0">
                <a:solidFill>
                  <a:schemeClr val="accent2">
                    <a:lumMod val="50000"/>
                  </a:schemeClr>
                </a:solidFill>
                <a:cs typeface="Arial" pitchFamily="34" charset="0"/>
              </a:rPr>
              <a:t>Gateway</a:t>
            </a:r>
          </a:p>
          <a:p>
            <a:r>
              <a:rPr lang="en-US" altLang="ko-KR" b="0" dirty="0" smtClean="0">
                <a:solidFill>
                  <a:schemeClr val="accent2">
                    <a:lumMod val="50000"/>
                  </a:schemeClr>
                </a:solidFill>
                <a:cs typeface="Arial" pitchFamily="34" charset="0"/>
              </a:rPr>
              <a:t>Local</a:t>
            </a:r>
            <a:endParaRPr lang="en-US" altLang="ko-KR" b="0" dirty="0">
              <a:solidFill>
                <a:schemeClr val="accent2">
                  <a:lumMod val="50000"/>
                </a:schemeClr>
              </a:solidFill>
              <a:cs typeface="Arial" pitchFamily="34" charset="0"/>
            </a:endParaRPr>
          </a:p>
        </p:txBody>
      </p:sp>
      <p:sp>
        <p:nvSpPr>
          <p:cNvPr id="85" name="Rectangle 84"/>
          <p:cNvSpPr/>
          <p:nvPr/>
        </p:nvSpPr>
        <p:spPr>
          <a:xfrm>
            <a:off x="8019762" y="1265248"/>
            <a:ext cx="904088" cy="491349"/>
          </a:xfrm>
          <a:prstGeom prst="rect">
            <a:avLst/>
          </a:prstGeom>
          <a:solidFill>
            <a:schemeClr val="accent6">
              <a:lumMod val="20000"/>
              <a:lumOff val="80000"/>
            </a:schemeClr>
          </a:solidFill>
          <a:ln>
            <a:solidFill>
              <a:schemeClr val="accent6">
                <a:lumMod val="60000"/>
                <a:lumOff val="40000"/>
              </a:schemeClr>
            </a:solidFill>
          </a:ln>
          <a:effectLst/>
        </p:spPr>
        <p:style>
          <a:lnRef idx="1">
            <a:schemeClr val="accent1"/>
          </a:lnRef>
          <a:fillRef idx="3">
            <a:schemeClr val="accent1"/>
          </a:fillRef>
          <a:effectRef idx="2">
            <a:schemeClr val="accent1"/>
          </a:effectRef>
          <a:fontRef idx="minor">
            <a:schemeClr val="lt1"/>
          </a:fontRef>
        </p:style>
        <p:txBody>
          <a:bodyPr rtlCol="0" anchor="ctr"/>
          <a:lstStyle/>
          <a:p>
            <a:r>
              <a:rPr lang="en-US" altLang="ko-KR" dirty="0">
                <a:solidFill>
                  <a:schemeClr val="accent2">
                    <a:lumMod val="50000"/>
                  </a:schemeClr>
                </a:solidFill>
                <a:ea typeface="+mn-ea"/>
                <a:cs typeface="Arial" pitchFamily="34" charset="0"/>
              </a:rPr>
              <a:t>Email</a:t>
            </a:r>
          </a:p>
          <a:p>
            <a:r>
              <a:rPr lang="en-US" altLang="ko-KR" dirty="0">
                <a:solidFill>
                  <a:schemeClr val="accent2">
                    <a:lumMod val="50000"/>
                  </a:schemeClr>
                </a:solidFill>
                <a:ea typeface="+mn-ea"/>
                <a:cs typeface="Arial" pitchFamily="34" charset="0"/>
              </a:rPr>
              <a:t>Gateway</a:t>
            </a:r>
          </a:p>
          <a:p>
            <a:r>
              <a:rPr lang="en-US" altLang="ko-KR" b="0" dirty="0" smtClean="0">
                <a:solidFill>
                  <a:schemeClr val="accent2">
                    <a:lumMod val="50000"/>
                  </a:schemeClr>
                </a:solidFill>
                <a:ea typeface="+mn-ea"/>
                <a:cs typeface="Arial" pitchFamily="34" charset="0"/>
              </a:rPr>
              <a:t>Cisco </a:t>
            </a:r>
            <a:r>
              <a:rPr lang="en-US" altLang="ko-KR" b="0" dirty="0" err="1" smtClean="0">
                <a:solidFill>
                  <a:schemeClr val="accent2">
                    <a:lumMod val="50000"/>
                  </a:schemeClr>
                </a:solidFill>
                <a:ea typeface="+mn-ea"/>
                <a:cs typeface="Arial" pitchFamily="34" charset="0"/>
              </a:rPr>
              <a:t>Ironport</a:t>
            </a:r>
            <a:endParaRPr lang="en-US" altLang="ko-KR" b="0" dirty="0">
              <a:solidFill>
                <a:schemeClr val="accent2">
                  <a:lumMod val="50000"/>
                </a:schemeClr>
              </a:solidFill>
              <a:ea typeface="+mn-ea"/>
              <a:cs typeface="Arial" pitchFamily="34" charset="0"/>
            </a:endParaRPr>
          </a:p>
        </p:txBody>
      </p:sp>
      <p:cxnSp>
        <p:nvCxnSpPr>
          <p:cNvPr id="102" name="Elbow Connector 101"/>
          <p:cNvCxnSpPr>
            <a:stCxn id="69" idx="0"/>
            <a:endCxn id="84" idx="2"/>
          </p:cNvCxnSpPr>
          <p:nvPr/>
        </p:nvCxnSpPr>
        <p:spPr>
          <a:xfrm rot="5400000" flipH="1" flipV="1">
            <a:off x="4618892" y="861950"/>
            <a:ext cx="1185324" cy="4180159"/>
          </a:xfrm>
          <a:prstGeom prst="bentConnector3">
            <a:avLst>
              <a:gd name="adj1" fmla="val 70124"/>
            </a:avLst>
          </a:prstGeom>
          <a:ln w="9525">
            <a:solidFill>
              <a:schemeClr val="tx1"/>
            </a:solidFill>
            <a:prstDash val="dash"/>
            <a:tailEnd type="triangle"/>
          </a:ln>
          <a:effectLst>
            <a:outerShdw blurRad="50800" dist="38100" dir="2700000" algn="tl"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cxnSp>
        <p:nvCxnSpPr>
          <p:cNvPr id="93" name="Elbow Connector 92"/>
          <p:cNvCxnSpPr>
            <a:stCxn id="70" idx="0"/>
            <a:endCxn id="73" idx="2"/>
          </p:cNvCxnSpPr>
          <p:nvPr/>
        </p:nvCxnSpPr>
        <p:spPr>
          <a:xfrm rot="5400000" flipH="1" flipV="1">
            <a:off x="5564065" y="633401"/>
            <a:ext cx="1186251" cy="4638184"/>
          </a:xfrm>
          <a:prstGeom prst="bentConnector3">
            <a:avLst>
              <a:gd name="adj1" fmla="val 50000"/>
            </a:avLst>
          </a:prstGeom>
          <a:ln w="9525">
            <a:solidFill>
              <a:schemeClr val="tx1"/>
            </a:solidFill>
            <a:prstDash val="dash"/>
            <a:tailEnd type="triangle"/>
          </a:ln>
          <a:effectLst>
            <a:outerShdw blurRad="50800" dist="38100" dir="2700000" algn="tl"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sp>
        <p:nvSpPr>
          <p:cNvPr id="52" name="Rectangle 51"/>
          <p:cNvSpPr/>
          <p:nvPr/>
        </p:nvSpPr>
        <p:spPr>
          <a:xfrm>
            <a:off x="774938" y="1265248"/>
            <a:ext cx="3939097" cy="553998"/>
          </a:xfrm>
          <a:prstGeom prst="rect">
            <a:avLst/>
          </a:prstGeom>
          <a:solidFill>
            <a:schemeClr val="bg1"/>
          </a:solid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tlCol="0" anchor="t" anchorCtr="0">
            <a:spAutoFit/>
          </a:bodyPr>
          <a:lstStyle/>
          <a:p>
            <a:pPr marL="185738" indent="-185738">
              <a:buFont typeface="+mj-lt"/>
              <a:buAutoNum type="arabicPeriod"/>
            </a:pPr>
            <a:r>
              <a:rPr lang="en-US" altLang="ko-KR" sz="1000" dirty="0" smtClean="0">
                <a:solidFill>
                  <a:schemeClr val="bg2">
                    <a:lumMod val="50000"/>
                  </a:schemeClr>
                </a:solidFill>
              </a:rPr>
              <a:t>FINEOS </a:t>
            </a:r>
            <a:r>
              <a:rPr lang="en-US" altLang="ko-KR" sz="1000" b="0" dirty="0">
                <a:solidFill>
                  <a:schemeClr val="bg2">
                    <a:lumMod val="50000"/>
                  </a:schemeClr>
                </a:solidFill>
              </a:rPr>
              <a:t>should record Interaction data into </a:t>
            </a:r>
            <a:r>
              <a:rPr lang="en-US" altLang="ko-KR" sz="1000" b="0" dirty="0" smtClean="0">
                <a:solidFill>
                  <a:schemeClr val="bg2">
                    <a:lumMod val="50000"/>
                  </a:schemeClr>
                </a:solidFill>
              </a:rPr>
              <a:t>Core DB </a:t>
            </a:r>
            <a:r>
              <a:rPr lang="en-US" altLang="ko-KR" sz="1000" b="0" dirty="0">
                <a:solidFill>
                  <a:schemeClr val="bg2">
                    <a:lumMod val="50000"/>
                  </a:schemeClr>
                </a:solidFill>
              </a:rPr>
              <a:t>when it sends notice to customer.</a:t>
            </a:r>
          </a:p>
          <a:p>
            <a:pPr marL="185738" indent="-185738">
              <a:buFont typeface="+mj-lt"/>
              <a:buAutoNum type="arabicPeriod"/>
            </a:pPr>
            <a:r>
              <a:rPr lang="en-US" altLang="ko-KR" sz="1000" dirty="0" smtClean="0">
                <a:solidFill>
                  <a:schemeClr val="bg2">
                    <a:lumMod val="50000"/>
                  </a:schemeClr>
                </a:solidFill>
              </a:rPr>
              <a:t>FINEOS </a:t>
            </a:r>
            <a:r>
              <a:rPr lang="en-US" altLang="ko-KR" sz="1000" b="0" dirty="0">
                <a:solidFill>
                  <a:schemeClr val="bg2">
                    <a:lumMod val="50000"/>
                  </a:schemeClr>
                </a:solidFill>
              </a:rPr>
              <a:t>should send SMS or </a:t>
            </a:r>
            <a:r>
              <a:rPr lang="en-US" altLang="ko-KR" sz="1000" b="0" dirty="0" smtClean="0">
                <a:solidFill>
                  <a:schemeClr val="bg2">
                    <a:lumMod val="50000"/>
                  </a:schemeClr>
                </a:solidFill>
              </a:rPr>
              <a:t>Email </a:t>
            </a:r>
            <a:r>
              <a:rPr lang="en-US" altLang="ko-KR" sz="1000" b="0" dirty="0">
                <a:solidFill>
                  <a:schemeClr val="bg2">
                    <a:lumMod val="50000"/>
                  </a:schemeClr>
                </a:solidFill>
              </a:rPr>
              <a:t>via </a:t>
            </a:r>
            <a:r>
              <a:rPr lang="en-US" altLang="ko-KR" sz="1000" dirty="0">
                <a:solidFill>
                  <a:schemeClr val="bg2">
                    <a:lumMod val="50000"/>
                  </a:schemeClr>
                </a:solidFill>
              </a:rPr>
              <a:t>EIP</a:t>
            </a:r>
            <a:r>
              <a:rPr lang="en-US" altLang="ko-KR" sz="1000" b="0" dirty="0">
                <a:solidFill>
                  <a:schemeClr val="bg2">
                    <a:lumMod val="50000"/>
                  </a:schemeClr>
                </a:solidFill>
              </a:rPr>
              <a:t>.</a:t>
            </a:r>
          </a:p>
        </p:txBody>
      </p:sp>
      <p:sp>
        <p:nvSpPr>
          <p:cNvPr id="11" name="Rectangle 10"/>
          <p:cNvSpPr/>
          <p:nvPr/>
        </p:nvSpPr>
        <p:spPr>
          <a:xfrm>
            <a:off x="5817704" y="3104137"/>
            <a:ext cx="3312009" cy="3277614"/>
          </a:xfrm>
          <a:prstGeom prst="rect">
            <a:avLst/>
          </a:prstGeom>
          <a:solidFill>
            <a:schemeClr val="bg1"/>
          </a:solidFill>
          <a:ln>
            <a:solidFill>
              <a:schemeClr val="bg1">
                <a:lumMod val="50000"/>
              </a:schemeClr>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t"/>
          <a:lstStyle/>
          <a:p>
            <a:r>
              <a:rPr lang="en-US" altLang="ko-KR" sz="1000" u="sng" dirty="0" smtClean="0">
                <a:solidFill>
                  <a:schemeClr val="tx1"/>
                </a:solidFill>
              </a:rPr>
              <a:t>FINEOS Email Integration Mechanism</a:t>
            </a:r>
            <a:endParaRPr lang="ko-KR" altLang="en-US" sz="1000" u="sng" dirty="0">
              <a:solidFill>
                <a:schemeClr val="tx1"/>
              </a:solidFill>
            </a:endParaRPr>
          </a:p>
        </p:txBody>
      </p:sp>
      <p:sp>
        <p:nvSpPr>
          <p:cNvPr id="116" name="Rectangle 115"/>
          <p:cNvSpPr/>
          <p:nvPr/>
        </p:nvSpPr>
        <p:spPr>
          <a:xfrm>
            <a:off x="5944795" y="3732185"/>
            <a:ext cx="1050014" cy="1451320"/>
          </a:xfrm>
          <a:prstGeom prst="rect">
            <a:avLst/>
          </a:prstGeom>
          <a:solidFill>
            <a:schemeClr val="bg1"/>
          </a:solidFill>
          <a:ln w="19050">
            <a:solidFill>
              <a:schemeClr val="accent1"/>
            </a:solidFill>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altLang="ko-KR" sz="700" dirty="0" smtClean="0">
                <a:solidFill>
                  <a:schemeClr val="tx1"/>
                </a:solidFill>
              </a:rPr>
              <a:t>FINEOS Claims Management</a:t>
            </a:r>
            <a:endParaRPr lang="ko-KR" altLang="en-US" sz="700" dirty="0">
              <a:solidFill>
                <a:schemeClr val="tx1"/>
              </a:solidFill>
            </a:endParaRPr>
          </a:p>
        </p:txBody>
      </p:sp>
      <p:sp>
        <p:nvSpPr>
          <p:cNvPr id="117" name="Rectangle 116"/>
          <p:cNvSpPr/>
          <p:nvPr/>
        </p:nvSpPr>
        <p:spPr>
          <a:xfrm>
            <a:off x="5992102" y="4010025"/>
            <a:ext cx="955401" cy="593964"/>
          </a:xfrm>
          <a:prstGeom prst="rect">
            <a:avLst/>
          </a:prstGeom>
          <a:solidFill>
            <a:schemeClr val="accent1">
              <a:lumMod val="20000"/>
              <a:lumOff val="80000"/>
            </a:schemeClr>
          </a:solid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r>
              <a:rPr lang="en-US" altLang="ko-KR" sz="600" dirty="0">
                <a:solidFill>
                  <a:schemeClr val="tx1"/>
                </a:solidFill>
              </a:rPr>
              <a:t>Claim</a:t>
            </a:r>
            <a:endParaRPr lang="ko-KR" altLang="en-US" sz="600" dirty="0">
              <a:solidFill>
                <a:schemeClr val="tx1"/>
              </a:solidFill>
            </a:endParaRPr>
          </a:p>
        </p:txBody>
      </p:sp>
      <p:sp>
        <p:nvSpPr>
          <p:cNvPr id="118" name="Rectangle 117"/>
          <p:cNvSpPr/>
          <p:nvPr/>
        </p:nvSpPr>
        <p:spPr>
          <a:xfrm>
            <a:off x="6037214" y="4161841"/>
            <a:ext cx="865177" cy="118926"/>
          </a:xfrm>
          <a:prstGeom prst="rect">
            <a:avLst/>
          </a:prstGeom>
          <a:solidFill>
            <a:schemeClr val="bg1"/>
          </a:solid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ko-KR" sz="600" dirty="0" smtClean="0">
                <a:solidFill>
                  <a:schemeClr val="tx1"/>
                </a:solidFill>
              </a:rPr>
              <a:t>Documents</a:t>
            </a:r>
            <a:endParaRPr lang="ko-KR" altLang="en-US" sz="600" dirty="0">
              <a:solidFill>
                <a:schemeClr val="tx1"/>
              </a:solidFill>
            </a:endParaRPr>
          </a:p>
        </p:txBody>
      </p:sp>
      <p:sp>
        <p:nvSpPr>
          <p:cNvPr id="119" name="Rectangle 118"/>
          <p:cNvSpPr/>
          <p:nvPr/>
        </p:nvSpPr>
        <p:spPr>
          <a:xfrm>
            <a:off x="6037214" y="4307747"/>
            <a:ext cx="865177" cy="118926"/>
          </a:xfrm>
          <a:prstGeom prst="rect">
            <a:avLst/>
          </a:prstGeom>
          <a:solidFill>
            <a:schemeClr val="bg1"/>
          </a:solid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ko-KR" sz="600" dirty="0" smtClean="0">
                <a:solidFill>
                  <a:schemeClr val="tx1"/>
                </a:solidFill>
              </a:rPr>
              <a:t>Interactions</a:t>
            </a:r>
            <a:endParaRPr lang="ko-KR" altLang="en-US" sz="600" dirty="0">
              <a:solidFill>
                <a:schemeClr val="tx1"/>
              </a:solidFill>
            </a:endParaRPr>
          </a:p>
        </p:txBody>
      </p:sp>
      <p:sp>
        <p:nvSpPr>
          <p:cNvPr id="121" name="Rectangle 120"/>
          <p:cNvSpPr/>
          <p:nvPr/>
        </p:nvSpPr>
        <p:spPr>
          <a:xfrm>
            <a:off x="6037214" y="4453653"/>
            <a:ext cx="865177" cy="118926"/>
          </a:xfrm>
          <a:prstGeom prst="rect">
            <a:avLst/>
          </a:prstGeom>
          <a:solidFill>
            <a:schemeClr val="bg1"/>
          </a:solid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ko-KR" sz="600" dirty="0" smtClean="0">
                <a:solidFill>
                  <a:schemeClr val="tx1"/>
                </a:solidFill>
              </a:rPr>
              <a:t>…</a:t>
            </a:r>
            <a:endParaRPr lang="ko-KR" altLang="en-US" sz="600" dirty="0">
              <a:solidFill>
                <a:schemeClr val="tx1"/>
              </a:solidFill>
            </a:endParaRPr>
          </a:p>
        </p:txBody>
      </p:sp>
      <p:sp>
        <p:nvSpPr>
          <p:cNvPr id="122" name="Rectangle 121"/>
          <p:cNvSpPr/>
          <p:nvPr/>
        </p:nvSpPr>
        <p:spPr>
          <a:xfrm>
            <a:off x="5992102" y="4642368"/>
            <a:ext cx="955401" cy="222641"/>
          </a:xfrm>
          <a:prstGeom prst="rect">
            <a:avLst/>
          </a:prstGeom>
          <a:solidFill>
            <a:schemeClr val="accent1">
              <a:lumMod val="20000"/>
              <a:lumOff val="80000"/>
            </a:schemeClr>
          </a:solid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ko-KR" sz="600" dirty="0">
                <a:solidFill>
                  <a:schemeClr val="tx1"/>
                </a:solidFill>
              </a:rPr>
              <a:t>Mail</a:t>
            </a:r>
          </a:p>
          <a:p>
            <a:pPr algn="ctr"/>
            <a:r>
              <a:rPr lang="en-US" altLang="ko-KR" sz="600" dirty="0">
                <a:solidFill>
                  <a:schemeClr val="tx1"/>
                </a:solidFill>
              </a:rPr>
              <a:t>Processing</a:t>
            </a:r>
            <a:endParaRPr lang="ko-KR" altLang="en-US" sz="600" dirty="0">
              <a:solidFill>
                <a:schemeClr val="tx1"/>
              </a:solidFill>
            </a:endParaRPr>
          </a:p>
        </p:txBody>
      </p:sp>
      <p:sp>
        <p:nvSpPr>
          <p:cNvPr id="123" name="Rectangle 122"/>
          <p:cNvSpPr/>
          <p:nvPr/>
        </p:nvSpPr>
        <p:spPr>
          <a:xfrm>
            <a:off x="5992102" y="4910236"/>
            <a:ext cx="955401" cy="222641"/>
          </a:xfrm>
          <a:prstGeom prst="rect">
            <a:avLst/>
          </a:prstGeom>
          <a:solidFill>
            <a:schemeClr val="accent1">
              <a:lumMod val="20000"/>
              <a:lumOff val="80000"/>
            </a:schemeClr>
          </a:solid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altLang="ko-KR" sz="600" dirty="0">
                <a:solidFill>
                  <a:schemeClr val="tx1"/>
                </a:solidFill>
              </a:rPr>
              <a:t>Document Management</a:t>
            </a:r>
            <a:endParaRPr lang="ko-KR" altLang="en-US" sz="600" dirty="0">
              <a:solidFill>
                <a:schemeClr val="tx1"/>
              </a:solidFill>
            </a:endParaRPr>
          </a:p>
        </p:txBody>
      </p:sp>
      <p:cxnSp>
        <p:nvCxnSpPr>
          <p:cNvPr id="125" name="Straight Connector 124"/>
          <p:cNvCxnSpPr/>
          <p:nvPr/>
        </p:nvCxnSpPr>
        <p:spPr>
          <a:xfrm>
            <a:off x="6469802" y="4865009"/>
            <a:ext cx="0" cy="45227"/>
          </a:xfrm>
          <a:prstGeom prst="line">
            <a:avLst/>
          </a:prstGeom>
          <a:solidFill>
            <a:schemeClr val="accent1">
              <a:lumMod val="20000"/>
              <a:lumOff val="80000"/>
            </a:schemeClr>
          </a:solid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cxnSp>
      <p:sp>
        <p:nvSpPr>
          <p:cNvPr id="108" name="Rectangle 107"/>
          <p:cNvSpPr/>
          <p:nvPr/>
        </p:nvSpPr>
        <p:spPr>
          <a:xfrm>
            <a:off x="7543428" y="3732185"/>
            <a:ext cx="1459193" cy="1451320"/>
          </a:xfrm>
          <a:prstGeom prst="rect">
            <a:avLst/>
          </a:prstGeom>
          <a:solidFill>
            <a:schemeClr val="bg1"/>
          </a:solidFill>
          <a:ln w="19050">
            <a:solidFill>
              <a:schemeClr val="accent5"/>
            </a:solidFill>
          </a:ln>
          <a:effectLst/>
        </p:spPr>
        <p:style>
          <a:lnRef idx="1">
            <a:schemeClr val="accent1"/>
          </a:lnRef>
          <a:fillRef idx="3">
            <a:schemeClr val="accent1"/>
          </a:fillRef>
          <a:effectRef idx="2">
            <a:schemeClr val="accent1"/>
          </a:effectRef>
          <a:fontRef idx="minor">
            <a:schemeClr val="lt1"/>
          </a:fontRef>
        </p:style>
        <p:txBody>
          <a:bodyPr rtlCol="0" anchor="t"/>
          <a:lstStyle/>
          <a:p>
            <a:pPr algn="ctr"/>
            <a:r>
              <a:rPr lang="en-US" altLang="ko-KR" sz="700" dirty="0">
                <a:solidFill>
                  <a:schemeClr val="tx1"/>
                </a:solidFill>
              </a:rPr>
              <a:t>Mail Service</a:t>
            </a:r>
            <a:endParaRPr lang="ko-KR" altLang="en-US" sz="700" dirty="0">
              <a:solidFill>
                <a:schemeClr val="tx1"/>
              </a:solidFill>
            </a:endParaRPr>
          </a:p>
        </p:txBody>
      </p:sp>
      <p:grpSp>
        <p:nvGrpSpPr>
          <p:cNvPr id="29" name="Group 28"/>
          <p:cNvGrpSpPr/>
          <p:nvPr/>
        </p:nvGrpSpPr>
        <p:grpSpPr>
          <a:xfrm>
            <a:off x="7607804" y="3907747"/>
            <a:ext cx="1330441" cy="1225130"/>
            <a:chOff x="7607804" y="3914595"/>
            <a:chExt cx="1330441" cy="1225130"/>
          </a:xfrm>
        </p:grpSpPr>
        <p:sp>
          <p:nvSpPr>
            <p:cNvPr id="114" name="Rectangle 113"/>
            <p:cNvSpPr/>
            <p:nvPr/>
          </p:nvSpPr>
          <p:spPr>
            <a:xfrm>
              <a:off x="7607804" y="3914595"/>
              <a:ext cx="1330441" cy="593964"/>
            </a:xfrm>
            <a:prstGeom prst="rect">
              <a:avLst/>
            </a:prstGeom>
            <a:solidFill>
              <a:schemeClr val="accent1">
                <a:lumMod val="20000"/>
                <a:lumOff val="80000"/>
              </a:schemeClr>
            </a:solid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r>
                <a:rPr lang="en-US" altLang="ko-KR" sz="600" dirty="0">
                  <a:solidFill>
                    <a:schemeClr val="tx1"/>
                  </a:solidFill>
                </a:rPr>
                <a:t>Mail Client</a:t>
              </a:r>
              <a:endParaRPr lang="ko-KR" altLang="en-US" sz="600" dirty="0">
                <a:solidFill>
                  <a:schemeClr val="tx1"/>
                </a:solidFill>
              </a:endParaRPr>
            </a:p>
          </p:txBody>
        </p:sp>
        <p:sp>
          <p:nvSpPr>
            <p:cNvPr id="115" name="Rectangle 114"/>
            <p:cNvSpPr/>
            <p:nvPr/>
          </p:nvSpPr>
          <p:spPr>
            <a:xfrm>
              <a:off x="7641537" y="4050556"/>
              <a:ext cx="1262974" cy="421846"/>
            </a:xfrm>
            <a:prstGeom prst="rect">
              <a:avLst/>
            </a:prstGeom>
            <a:solidFill>
              <a:schemeClr val="bg1"/>
            </a:solid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45720" rIns="36000" bIns="45720" numCol="1" spcCol="0" rtlCol="0" fromWordArt="0" anchor="ctr" anchorCtr="0" forceAA="0" compatLnSpc="1">
              <a:prstTxWarp prst="textNoShape">
                <a:avLst/>
              </a:prstTxWarp>
              <a:noAutofit/>
            </a:bodyPr>
            <a:lstStyle/>
            <a:p>
              <a:r>
                <a:rPr lang="en-US" altLang="ko-KR" sz="500" dirty="0">
                  <a:solidFill>
                    <a:schemeClr val="tx1"/>
                  </a:solidFill>
                </a:rPr>
                <a:t>Email</a:t>
              </a:r>
            </a:p>
            <a:p>
              <a:r>
                <a:rPr lang="en-US" altLang="ko-KR" sz="500" b="0" dirty="0">
                  <a:solidFill>
                    <a:schemeClr val="tx1"/>
                  </a:solidFill>
                </a:rPr>
                <a:t>To: </a:t>
              </a:r>
              <a:r>
                <a:rPr lang="en-US" altLang="ko-KR" sz="500" b="0" dirty="0" smtClean="0">
                  <a:solidFill>
                    <a:schemeClr val="tx1"/>
                  </a:solidFill>
                </a:rPr>
                <a:t>Customer</a:t>
              </a:r>
            </a:p>
            <a:p>
              <a:r>
                <a:rPr lang="en-US" altLang="ko-KR" sz="500" b="0" dirty="0" smtClean="0">
                  <a:solidFill>
                    <a:schemeClr val="tx1"/>
                  </a:solidFill>
                </a:rPr>
                <a:t>Bcc</a:t>
              </a:r>
              <a:r>
                <a:rPr lang="en-US" altLang="ko-KR" sz="500" b="0" dirty="0">
                  <a:solidFill>
                    <a:schemeClr val="tx1"/>
                  </a:solidFill>
                </a:rPr>
                <a:t>: </a:t>
              </a:r>
              <a:r>
                <a:rPr lang="en-US" altLang="ko-KR" sz="500" b="0" dirty="0" smtClean="0">
                  <a:solidFill>
                    <a:schemeClr val="tx1"/>
                  </a:solidFill>
                </a:rPr>
                <a:t>FINEOS </a:t>
              </a:r>
              <a:r>
                <a:rPr lang="en-US" altLang="ko-KR" sz="500" b="0" dirty="0" err="1" smtClean="0">
                  <a:solidFill>
                    <a:schemeClr val="tx1"/>
                  </a:solidFill>
                </a:rPr>
                <a:t>Outound</a:t>
              </a:r>
              <a:endParaRPr lang="en-US" altLang="ko-KR" sz="500" b="0" dirty="0" smtClean="0">
                <a:solidFill>
                  <a:schemeClr val="tx1"/>
                </a:solidFill>
              </a:endParaRPr>
            </a:p>
            <a:p>
              <a:r>
                <a:rPr lang="en-US" altLang="ko-KR" sz="500" b="0" dirty="0" smtClean="0">
                  <a:solidFill>
                    <a:schemeClr val="tx1"/>
                  </a:solidFill>
                </a:rPr>
                <a:t>From</a:t>
              </a:r>
              <a:r>
                <a:rPr lang="en-US" altLang="ko-KR" sz="500" b="0" dirty="0">
                  <a:solidFill>
                    <a:schemeClr val="tx1"/>
                  </a:solidFill>
                </a:rPr>
                <a:t>: </a:t>
              </a:r>
              <a:r>
                <a:rPr lang="en-US" altLang="ko-KR" sz="500" b="0" dirty="0" smtClean="0">
                  <a:solidFill>
                    <a:schemeClr val="tx1"/>
                  </a:solidFill>
                </a:rPr>
                <a:t>Users Outlook Account</a:t>
              </a:r>
            </a:p>
            <a:p>
              <a:r>
                <a:rPr lang="en-US" altLang="ko-KR" sz="500" b="0" dirty="0" smtClean="0">
                  <a:solidFill>
                    <a:schemeClr val="tx1"/>
                  </a:solidFill>
                </a:rPr>
                <a:t>Subject</a:t>
              </a:r>
              <a:r>
                <a:rPr lang="en-US" altLang="ko-KR" sz="500" b="0" dirty="0">
                  <a:solidFill>
                    <a:schemeClr val="tx1"/>
                  </a:solidFill>
                </a:rPr>
                <a:t>: Party: 27, Case: B12345</a:t>
              </a:r>
            </a:p>
          </p:txBody>
        </p:sp>
        <p:sp>
          <p:nvSpPr>
            <p:cNvPr id="112" name="Rectangle 111"/>
            <p:cNvSpPr/>
            <p:nvPr/>
          </p:nvSpPr>
          <p:spPr>
            <a:xfrm>
              <a:off x="7607804" y="4545761"/>
              <a:ext cx="1330441" cy="593964"/>
            </a:xfrm>
            <a:prstGeom prst="rect">
              <a:avLst/>
            </a:prstGeom>
            <a:solidFill>
              <a:schemeClr val="accent1">
                <a:lumMod val="20000"/>
                <a:lumOff val="80000"/>
              </a:schemeClr>
            </a:solid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36000" rIns="36000" bIns="36000" numCol="1" spcCol="0" rtlCol="0" fromWordArt="0" anchor="t" anchorCtr="0" forceAA="0" compatLnSpc="1">
              <a:prstTxWarp prst="textNoShape">
                <a:avLst/>
              </a:prstTxWarp>
              <a:noAutofit/>
            </a:bodyPr>
            <a:lstStyle/>
            <a:p>
              <a:pPr algn="ctr"/>
              <a:r>
                <a:rPr lang="en-US" altLang="ko-KR" sz="600" dirty="0">
                  <a:solidFill>
                    <a:schemeClr val="tx1"/>
                  </a:solidFill>
                </a:rPr>
                <a:t>Claims Mailbox</a:t>
              </a:r>
              <a:endParaRPr lang="ko-KR" altLang="en-US" sz="600" dirty="0">
                <a:solidFill>
                  <a:schemeClr val="tx1"/>
                </a:solidFill>
              </a:endParaRPr>
            </a:p>
          </p:txBody>
        </p:sp>
        <p:sp>
          <p:nvSpPr>
            <p:cNvPr id="113" name="Rectangle 112"/>
            <p:cNvSpPr/>
            <p:nvPr/>
          </p:nvSpPr>
          <p:spPr>
            <a:xfrm>
              <a:off x="7641537" y="4692972"/>
              <a:ext cx="1262974" cy="421846"/>
            </a:xfrm>
            <a:prstGeom prst="rect">
              <a:avLst/>
            </a:prstGeom>
            <a:solidFill>
              <a:schemeClr val="bg1"/>
            </a:solidFill>
            <a:ln>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36000" tIns="45720" rIns="36000" bIns="45720" numCol="1" spcCol="0" rtlCol="0" fromWordArt="0" anchor="ctr" anchorCtr="0" forceAA="0" compatLnSpc="1">
              <a:prstTxWarp prst="textNoShape">
                <a:avLst/>
              </a:prstTxWarp>
              <a:noAutofit/>
            </a:bodyPr>
            <a:lstStyle/>
            <a:p>
              <a:r>
                <a:rPr lang="en-US" altLang="ko-KR" sz="500" dirty="0">
                  <a:solidFill>
                    <a:schemeClr val="tx1"/>
                  </a:solidFill>
                </a:rPr>
                <a:t>Email</a:t>
              </a:r>
            </a:p>
            <a:p>
              <a:r>
                <a:rPr lang="en-US" altLang="ko-KR" sz="500" b="0" dirty="0">
                  <a:solidFill>
                    <a:schemeClr val="tx1"/>
                  </a:solidFill>
                </a:rPr>
                <a:t>To: </a:t>
              </a:r>
              <a:r>
                <a:rPr lang="en-US" altLang="ko-KR" sz="500" b="0" dirty="0" smtClean="0">
                  <a:solidFill>
                    <a:schemeClr val="tx1"/>
                  </a:solidFill>
                </a:rPr>
                <a:t>FINEOS </a:t>
              </a:r>
              <a:r>
                <a:rPr lang="en-US" altLang="ko-KR" sz="500" b="0" dirty="0">
                  <a:solidFill>
                    <a:schemeClr val="tx1"/>
                  </a:solidFill>
                </a:rPr>
                <a:t>Contact Address</a:t>
              </a:r>
            </a:p>
            <a:p>
              <a:r>
                <a:rPr lang="en-US" altLang="ko-KR" sz="500" b="0" dirty="0">
                  <a:solidFill>
                    <a:schemeClr val="tx1"/>
                  </a:solidFill>
                </a:rPr>
                <a:t>From: External User </a:t>
              </a:r>
            </a:p>
            <a:p>
              <a:r>
                <a:rPr lang="en-US" altLang="ko-KR" sz="500" b="0" dirty="0">
                  <a:solidFill>
                    <a:schemeClr val="tx1"/>
                  </a:solidFill>
                </a:rPr>
                <a:t>From: Users </a:t>
              </a:r>
              <a:r>
                <a:rPr lang="en-US" altLang="ko-KR" sz="500" b="0" dirty="0" smtClean="0">
                  <a:solidFill>
                    <a:schemeClr val="tx1"/>
                  </a:solidFill>
                </a:rPr>
                <a:t>Outlook Account</a:t>
              </a:r>
            </a:p>
            <a:p>
              <a:r>
                <a:rPr lang="en-US" altLang="ko-KR" sz="500" b="0" dirty="0" smtClean="0">
                  <a:solidFill>
                    <a:schemeClr val="tx1"/>
                  </a:solidFill>
                </a:rPr>
                <a:t>Subject</a:t>
              </a:r>
              <a:r>
                <a:rPr lang="en-US" altLang="ko-KR" sz="500" b="0" dirty="0">
                  <a:solidFill>
                    <a:schemeClr val="tx1"/>
                  </a:solidFill>
                </a:rPr>
                <a:t>: Party: 27, Case: B12345</a:t>
              </a:r>
            </a:p>
          </p:txBody>
        </p:sp>
      </p:grpSp>
      <p:sp>
        <p:nvSpPr>
          <p:cNvPr id="68" name="Right Arrow 67"/>
          <p:cNvSpPr/>
          <p:nvPr/>
        </p:nvSpPr>
        <p:spPr>
          <a:xfrm rot="5400000">
            <a:off x="6383500" y="3513218"/>
            <a:ext cx="172606" cy="298664"/>
          </a:xfrm>
          <a:prstGeom prst="rightArrow">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ko-KR" altLang="en-US" sz="700"/>
          </a:p>
        </p:txBody>
      </p:sp>
      <p:sp>
        <p:nvSpPr>
          <p:cNvPr id="90" name="Right Arrow 89"/>
          <p:cNvSpPr/>
          <p:nvPr/>
        </p:nvSpPr>
        <p:spPr>
          <a:xfrm>
            <a:off x="7047937" y="4062245"/>
            <a:ext cx="442363" cy="298664"/>
          </a:xfrm>
          <a:prstGeom prst="rightArrow">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0" scaled="0"/>
          </a:gra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altLang="ko-KR" sz="700" dirty="0">
                <a:solidFill>
                  <a:schemeClr val="tx1"/>
                </a:solidFill>
              </a:rPr>
              <a:t>SMTP</a:t>
            </a:r>
          </a:p>
        </p:txBody>
      </p:sp>
      <p:sp>
        <p:nvSpPr>
          <p:cNvPr id="91" name="Right Arrow 90"/>
          <p:cNvSpPr/>
          <p:nvPr/>
        </p:nvSpPr>
        <p:spPr>
          <a:xfrm flipH="1">
            <a:off x="7047937" y="4693411"/>
            <a:ext cx="442363" cy="298664"/>
          </a:xfrm>
          <a:prstGeom prst="rightArrow">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0" scaled="0"/>
          </a:gradFill>
          <a:ln>
            <a:no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altLang="ko-KR" sz="700" dirty="0">
                <a:solidFill>
                  <a:schemeClr val="tx1"/>
                </a:solidFill>
              </a:rPr>
              <a:t>WS</a:t>
            </a:r>
          </a:p>
        </p:txBody>
      </p:sp>
      <p:grpSp>
        <p:nvGrpSpPr>
          <p:cNvPr id="12" name="Group 11"/>
          <p:cNvGrpSpPr/>
          <p:nvPr/>
        </p:nvGrpSpPr>
        <p:grpSpPr>
          <a:xfrm>
            <a:off x="6198196" y="3371573"/>
            <a:ext cx="543213" cy="234254"/>
            <a:chOff x="10809103" y="2742961"/>
            <a:chExt cx="634387" cy="273572"/>
          </a:xfrm>
        </p:grpSpPr>
        <p:grpSp>
          <p:nvGrpSpPr>
            <p:cNvPr id="99" name="Group 98"/>
            <p:cNvGrpSpPr/>
            <p:nvPr/>
          </p:nvGrpSpPr>
          <p:grpSpPr>
            <a:xfrm>
              <a:off x="10809103" y="2742961"/>
              <a:ext cx="244209" cy="273572"/>
              <a:chOff x="1238531" y="2206815"/>
              <a:chExt cx="191745" cy="214800"/>
            </a:xfrm>
          </p:grpSpPr>
          <p:sp>
            <p:nvSpPr>
              <p:cNvPr id="103" name="Isosceles Triangle 102"/>
              <p:cNvSpPr/>
              <p:nvPr/>
            </p:nvSpPr>
            <p:spPr>
              <a:xfrm>
                <a:off x="1238531" y="2267644"/>
                <a:ext cx="191745" cy="153971"/>
              </a:xfrm>
              <a:prstGeom prst="triangle">
                <a:avLst/>
              </a:prstGeom>
              <a:solidFill>
                <a:schemeClr val="tx1"/>
              </a:solidFill>
              <a:ln w="1270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ko-KR" altLang="en-US" sz="700"/>
              </a:p>
            </p:txBody>
          </p:sp>
          <p:sp>
            <p:nvSpPr>
              <p:cNvPr id="107" name="Oval 106"/>
              <p:cNvSpPr/>
              <p:nvPr/>
            </p:nvSpPr>
            <p:spPr>
              <a:xfrm>
                <a:off x="1279548" y="2206815"/>
                <a:ext cx="109710" cy="109710"/>
              </a:xfrm>
              <a:prstGeom prst="ellipse">
                <a:avLst/>
              </a:prstGeom>
              <a:solidFill>
                <a:schemeClr val="tx1"/>
              </a:solidFill>
              <a:ln w="12700">
                <a:solidFill>
                  <a:schemeClr val="bg1"/>
                </a:solidFill>
              </a:ln>
            </p:spPr>
            <p:style>
              <a:lnRef idx="2">
                <a:schemeClr val="accent1"/>
              </a:lnRef>
              <a:fillRef idx="1">
                <a:schemeClr val="lt1"/>
              </a:fillRef>
              <a:effectRef idx="0">
                <a:schemeClr val="accent1"/>
              </a:effectRef>
              <a:fontRef idx="minor">
                <a:schemeClr val="dk1"/>
              </a:fontRef>
            </p:style>
            <p:txBody>
              <a:bodyPr wrap="none" lIns="180000" tIns="0" rIns="0" bIns="0" rtlCol="0" anchor="ctr"/>
              <a:lstStyle/>
              <a:p>
                <a:endParaRPr lang="en-US" altLang="ko-KR" sz="700" b="0" dirty="0">
                  <a:solidFill>
                    <a:schemeClr val="accent1"/>
                  </a:solidFill>
                  <a:cs typeface="Arial" pitchFamily="34" charset="0"/>
                </a:endParaRPr>
              </a:p>
            </p:txBody>
          </p:sp>
        </p:grpSp>
        <p:sp>
          <p:nvSpPr>
            <p:cNvPr id="100" name="Rectangle 99"/>
            <p:cNvSpPr/>
            <p:nvPr/>
          </p:nvSpPr>
          <p:spPr>
            <a:xfrm>
              <a:off x="11099031" y="2756636"/>
              <a:ext cx="344459" cy="251605"/>
            </a:xfrm>
            <a:prstGeom prst="rect">
              <a:avLst/>
            </a:prstGeom>
          </p:spPr>
          <p:txBody>
            <a:bodyPr wrap="none" lIns="0" tIns="0" rIns="0" bIns="0">
              <a:spAutoFit/>
            </a:bodyPr>
            <a:lstStyle/>
            <a:p>
              <a:r>
                <a:rPr lang="en-US" altLang="ko-KR" sz="700" dirty="0" smtClean="0">
                  <a:solidFill>
                    <a:schemeClr val="tx1"/>
                  </a:solidFill>
                </a:rPr>
                <a:t>Claims</a:t>
              </a:r>
              <a:br>
                <a:rPr lang="en-US" altLang="ko-KR" sz="700" dirty="0" smtClean="0">
                  <a:solidFill>
                    <a:schemeClr val="tx1"/>
                  </a:solidFill>
                </a:rPr>
              </a:br>
              <a:r>
                <a:rPr lang="en-US" altLang="ko-KR" sz="700" dirty="0" smtClean="0">
                  <a:solidFill>
                    <a:schemeClr val="tx1"/>
                  </a:solidFill>
                </a:rPr>
                <a:t>Agent</a:t>
              </a:r>
              <a:endParaRPr lang="en-US" altLang="ko-KR" sz="700" dirty="0">
                <a:solidFill>
                  <a:schemeClr val="tx1"/>
                </a:solidFill>
              </a:endParaRPr>
            </a:p>
          </p:txBody>
        </p:sp>
      </p:grpSp>
      <p:sp>
        <p:nvSpPr>
          <p:cNvPr id="132" name="Right Arrow 131"/>
          <p:cNvSpPr/>
          <p:nvPr/>
        </p:nvSpPr>
        <p:spPr>
          <a:xfrm rot="5400000">
            <a:off x="8186722" y="3513218"/>
            <a:ext cx="172605" cy="298664"/>
          </a:xfrm>
          <a:prstGeom prst="rightArrow">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ko-KR" altLang="en-US" sz="700"/>
          </a:p>
        </p:txBody>
      </p:sp>
      <p:grpSp>
        <p:nvGrpSpPr>
          <p:cNvPr id="133" name="Group 132"/>
          <p:cNvGrpSpPr/>
          <p:nvPr/>
        </p:nvGrpSpPr>
        <p:grpSpPr>
          <a:xfrm>
            <a:off x="7971763" y="3371573"/>
            <a:ext cx="602523" cy="234254"/>
            <a:chOff x="10809103" y="2742961"/>
            <a:chExt cx="703652" cy="273572"/>
          </a:xfrm>
        </p:grpSpPr>
        <p:grpSp>
          <p:nvGrpSpPr>
            <p:cNvPr id="134" name="Group 133"/>
            <p:cNvGrpSpPr/>
            <p:nvPr/>
          </p:nvGrpSpPr>
          <p:grpSpPr>
            <a:xfrm>
              <a:off x="10809103" y="2742961"/>
              <a:ext cx="244209" cy="273572"/>
              <a:chOff x="1238531" y="2206815"/>
              <a:chExt cx="191745" cy="214800"/>
            </a:xfrm>
          </p:grpSpPr>
          <p:sp>
            <p:nvSpPr>
              <p:cNvPr id="136" name="Isosceles Triangle 135"/>
              <p:cNvSpPr/>
              <p:nvPr/>
            </p:nvSpPr>
            <p:spPr>
              <a:xfrm>
                <a:off x="1238531" y="2267644"/>
                <a:ext cx="191745" cy="153971"/>
              </a:xfrm>
              <a:prstGeom prst="triangle">
                <a:avLst/>
              </a:prstGeom>
              <a:solidFill>
                <a:schemeClr val="tx1"/>
              </a:solidFill>
              <a:ln w="1270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ko-KR" altLang="en-US" sz="700"/>
              </a:p>
            </p:txBody>
          </p:sp>
          <p:sp>
            <p:nvSpPr>
              <p:cNvPr id="137" name="Oval 136"/>
              <p:cNvSpPr/>
              <p:nvPr/>
            </p:nvSpPr>
            <p:spPr>
              <a:xfrm>
                <a:off x="1279548" y="2206815"/>
                <a:ext cx="109710" cy="109710"/>
              </a:xfrm>
              <a:prstGeom prst="ellipse">
                <a:avLst/>
              </a:prstGeom>
              <a:solidFill>
                <a:schemeClr val="tx1"/>
              </a:solidFill>
              <a:ln w="12700">
                <a:solidFill>
                  <a:schemeClr val="bg1"/>
                </a:solidFill>
              </a:ln>
            </p:spPr>
            <p:style>
              <a:lnRef idx="2">
                <a:schemeClr val="accent1"/>
              </a:lnRef>
              <a:fillRef idx="1">
                <a:schemeClr val="lt1"/>
              </a:fillRef>
              <a:effectRef idx="0">
                <a:schemeClr val="accent1"/>
              </a:effectRef>
              <a:fontRef idx="minor">
                <a:schemeClr val="dk1"/>
              </a:fontRef>
            </p:style>
            <p:txBody>
              <a:bodyPr wrap="none" lIns="180000" tIns="0" rIns="0" bIns="0" rtlCol="0" anchor="ctr"/>
              <a:lstStyle/>
              <a:p>
                <a:endParaRPr lang="en-US" altLang="ko-KR" sz="700" b="0" dirty="0">
                  <a:solidFill>
                    <a:schemeClr val="accent1"/>
                  </a:solidFill>
                  <a:cs typeface="Arial" pitchFamily="34" charset="0"/>
                </a:endParaRPr>
              </a:p>
            </p:txBody>
          </p:sp>
        </p:grpSp>
        <p:sp>
          <p:nvSpPr>
            <p:cNvPr id="135" name="Rectangle 134"/>
            <p:cNvSpPr/>
            <p:nvPr/>
          </p:nvSpPr>
          <p:spPr>
            <a:xfrm>
              <a:off x="11099031" y="2756636"/>
              <a:ext cx="413724" cy="251605"/>
            </a:xfrm>
            <a:prstGeom prst="rect">
              <a:avLst/>
            </a:prstGeom>
          </p:spPr>
          <p:txBody>
            <a:bodyPr wrap="none" lIns="0" tIns="0" rIns="0" bIns="0">
              <a:spAutoFit/>
            </a:bodyPr>
            <a:lstStyle/>
            <a:p>
              <a:r>
                <a:rPr lang="en-US" altLang="ko-KR" sz="700" dirty="0">
                  <a:solidFill>
                    <a:schemeClr val="tx1"/>
                  </a:solidFill>
                </a:rPr>
                <a:t>External</a:t>
              </a:r>
              <a:br>
                <a:rPr lang="en-US" altLang="ko-KR" sz="700" dirty="0">
                  <a:solidFill>
                    <a:schemeClr val="tx1"/>
                  </a:solidFill>
                </a:rPr>
              </a:br>
              <a:r>
                <a:rPr lang="en-US" altLang="ko-KR" sz="700" dirty="0">
                  <a:solidFill>
                    <a:schemeClr val="tx1"/>
                  </a:solidFill>
                </a:rPr>
                <a:t>Agent</a:t>
              </a:r>
            </a:p>
          </p:txBody>
        </p:sp>
      </p:grpSp>
      <p:sp>
        <p:nvSpPr>
          <p:cNvPr id="14" name="Rectangle 13"/>
          <p:cNvSpPr/>
          <p:nvPr/>
        </p:nvSpPr>
        <p:spPr>
          <a:xfrm>
            <a:off x="5944795" y="5313187"/>
            <a:ext cx="3057825" cy="900246"/>
          </a:xfrm>
          <a:prstGeom prst="rect">
            <a:avLst/>
          </a:prstGeom>
        </p:spPr>
        <p:txBody>
          <a:bodyPr wrap="square" lIns="0" tIns="0" rIns="0" bIns="0">
            <a:spAutoFit/>
          </a:bodyPr>
          <a:lstStyle/>
          <a:p>
            <a:pPr marL="92075" indent="-92075">
              <a:spcAft>
                <a:spcPts val="100"/>
              </a:spcAft>
              <a:buFont typeface="Arial" panose="020B0604020202020204" pitchFamily="34" charset="0"/>
              <a:buChar char="•"/>
            </a:pPr>
            <a:r>
              <a:rPr lang="en-US" altLang="ko-KR" sz="800" b="0" dirty="0" smtClean="0">
                <a:solidFill>
                  <a:schemeClr val="tx1"/>
                </a:solidFill>
              </a:rPr>
              <a:t>FINEOS keeps </a:t>
            </a:r>
            <a:r>
              <a:rPr lang="en-US" altLang="ko-KR" sz="800" b="0" dirty="0">
                <a:solidFill>
                  <a:schemeClr val="tx1"/>
                </a:solidFill>
              </a:rPr>
              <a:t>a list of correspondences both inbound/outbound email on a customer or case</a:t>
            </a:r>
          </a:p>
          <a:p>
            <a:pPr marL="92075" indent="-92075">
              <a:spcAft>
                <a:spcPts val="100"/>
              </a:spcAft>
              <a:buFont typeface="Arial" panose="020B0604020202020204" pitchFamily="34" charset="0"/>
              <a:buChar char="•"/>
            </a:pPr>
            <a:r>
              <a:rPr lang="en-US" altLang="ko-KR" sz="800" b="0" dirty="0">
                <a:solidFill>
                  <a:schemeClr val="tx1"/>
                </a:solidFill>
              </a:rPr>
              <a:t>Application BCCs </a:t>
            </a:r>
            <a:r>
              <a:rPr lang="en-US" altLang="ko-KR" sz="800" b="0" dirty="0" smtClean="0">
                <a:solidFill>
                  <a:schemeClr val="tx1"/>
                </a:solidFill>
              </a:rPr>
              <a:t>in/outbound </a:t>
            </a:r>
            <a:r>
              <a:rPr lang="en-US" altLang="ko-KR" sz="800" b="0" dirty="0">
                <a:solidFill>
                  <a:schemeClr val="tx1"/>
                </a:solidFill>
              </a:rPr>
              <a:t>email to itself to recognize emails received/sent in a customer or case view and link to keep</a:t>
            </a:r>
          </a:p>
          <a:p>
            <a:pPr marL="92075" indent="-92075">
              <a:spcAft>
                <a:spcPts val="100"/>
              </a:spcAft>
              <a:buFont typeface="Arial" panose="020B0604020202020204" pitchFamily="34" charset="0"/>
              <a:buChar char="•"/>
            </a:pPr>
            <a:r>
              <a:rPr lang="en-US" altLang="ko-KR" sz="800" b="0" dirty="0">
                <a:solidFill>
                  <a:schemeClr val="tx1"/>
                </a:solidFill>
              </a:rPr>
              <a:t>Outbound server is configured in FINEOS email</a:t>
            </a:r>
          </a:p>
          <a:p>
            <a:pPr marL="92075" indent="-92075">
              <a:spcAft>
                <a:spcPts val="100"/>
              </a:spcAft>
              <a:buFont typeface="Arial" panose="020B0604020202020204" pitchFamily="34" charset="0"/>
              <a:buChar char="•"/>
            </a:pPr>
            <a:r>
              <a:rPr lang="en-US" altLang="ko-KR" sz="800" b="0" dirty="0">
                <a:solidFill>
                  <a:schemeClr val="tx1"/>
                </a:solidFill>
              </a:rPr>
              <a:t>User email will be triggered from user account </a:t>
            </a:r>
            <a:r>
              <a:rPr lang="en-US" altLang="ko-KR" sz="800" b="0" dirty="0" smtClean="0">
                <a:solidFill>
                  <a:schemeClr val="tx1"/>
                </a:solidFill>
              </a:rPr>
              <a:t>vs. FINEOS generated emails </a:t>
            </a:r>
            <a:r>
              <a:rPr lang="en-US" altLang="ko-KR" sz="800" b="0" dirty="0">
                <a:solidFill>
                  <a:schemeClr val="tx1"/>
                </a:solidFill>
              </a:rPr>
              <a:t>will directly be triggered by system SMTP</a:t>
            </a:r>
          </a:p>
        </p:txBody>
      </p:sp>
      <p:sp>
        <p:nvSpPr>
          <p:cNvPr id="66" name="Oval 65"/>
          <p:cNvSpPr/>
          <p:nvPr/>
        </p:nvSpPr>
        <p:spPr bwMode="auto">
          <a:xfrm>
            <a:off x="2436337" y="5546141"/>
            <a:ext cx="796146" cy="769759"/>
          </a:xfrm>
          <a:prstGeom prst="ellipse">
            <a:avLst/>
          </a:prstGeom>
          <a:solidFill>
            <a:srgbClr val="4C5A87">
              <a:lumMod val="75000"/>
              <a:alpha val="78000"/>
            </a:srgbClr>
          </a:solidFill>
          <a:ln w="6350" cap="flat" cmpd="sng" algn="ctr">
            <a:solidFill>
              <a:srgbClr val="4C5A87">
                <a:lumMod val="75000"/>
                <a:alpha val="78000"/>
              </a:srgb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defTabSz="912813" fontAlgn="auto">
              <a:spcBef>
                <a:spcPts val="0"/>
              </a:spcBef>
              <a:spcAft>
                <a:spcPts val="0"/>
              </a:spcAft>
              <a:defRPr/>
            </a:pPr>
            <a:endParaRPr lang="en-US" sz="600" b="0" i="1" kern="0" dirty="0" smtClean="0">
              <a:solidFill>
                <a:srgbClr val="4B91CD">
                  <a:lumMod val="20000"/>
                  <a:lumOff val="80000"/>
                </a:srgbClr>
              </a:solidFill>
              <a:latin typeface="+mn-lt"/>
              <a:ea typeface="MS PGothic" pitchFamily="34" charset="-128"/>
              <a:cs typeface="Arial" panose="020B0604020202020204" pitchFamily="34" charset="0"/>
            </a:endParaRPr>
          </a:p>
        </p:txBody>
      </p:sp>
      <p:sp>
        <p:nvSpPr>
          <p:cNvPr id="97" name="Rectangle 96"/>
          <p:cNvSpPr/>
          <p:nvPr/>
        </p:nvSpPr>
        <p:spPr>
          <a:xfrm>
            <a:off x="2469787" y="5800103"/>
            <a:ext cx="729246" cy="261835"/>
          </a:xfrm>
          <a:prstGeom prst="rect">
            <a:avLst/>
          </a:prstGeom>
          <a:solidFill>
            <a:schemeClr val="bg1"/>
          </a:solidFill>
          <a:ln w="3175">
            <a:solidFill>
              <a:schemeClr val="accent2"/>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800" b="0" dirty="0" smtClean="0">
                <a:solidFill>
                  <a:schemeClr val="accent2"/>
                </a:solidFill>
              </a:rPr>
              <a:t>Interaction</a:t>
            </a:r>
            <a:endParaRPr lang="en-US" sz="800" b="0" dirty="0">
              <a:solidFill>
                <a:schemeClr val="accent2"/>
              </a:solidFill>
            </a:endParaRPr>
          </a:p>
        </p:txBody>
      </p:sp>
      <p:cxnSp>
        <p:nvCxnSpPr>
          <p:cNvPr id="124" name="Straight Connector 123"/>
          <p:cNvCxnSpPr>
            <a:stCxn id="98" idx="2"/>
            <a:endCxn id="97" idx="0"/>
          </p:cNvCxnSpPr>
          <p:nvPr/>
        </p:nvCxnSpPr>
        <p:spPr>
          <a:xfrm>
            <a:off x="2834410" y="4944927"/>
            <a:ext cx="0" cy="855176"/>
          </a:xfrm>
          <a:prstGeom prst="line">
            <a:avLst/>
          </a:prstGeom>
          <a:ln w="9525">
            <a:solidFill>
              <a:schemeClr val="tx1"/>
            </a:solidFill>
            <a:prstDash val="dash"/>
            <a:tailEnd type="triangle"/>
          </a:ln>
          <a:effectLst>
            <a:outerShdw blurRad="50800" dist="38100" dir="2700000" algn="tl"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cxnSp>
        <p:nvCxnSpPr>
          <p:cNvPr id="120" name="Elbow Connector 119"/>
          <p:cNvCxnSpPr>
            <a:stCxn id="65" idx="2"/>
            <a:endCxn id="98" idx="0"/>
          </p:cNvCxnSpPr>
          <p:nvPr/>
        </p:nvCxnSpPr>
        <p:spPr>
          <a:xfrm rot="16200000" flipH="1">
            <a:off x="2300104" y="4037986"/>
            <a:ext cx="632554" cy="436058"/>
          </a:xfrm>
          <a:prstGeom prst="bentConnector3">
            <a:avLst>
              <a:gd name="adj1" fmla="val 50000"/>
            </a:avLst>
          </a:prstGeom>
          <a:ln w="9525">
            <a:solidFill>
              <a:schemeClr val="tx1"/>
            </a:solidFill>
            <a:prstDash val="dash"/>
            <a:tailEnd type="triangle"/>
          </a:ln>
          <a:effectLst>
            <a:outerShdw blurRad="50800" dist="38100" dir="2700000" algn="tl"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957358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en-US" dirty="0" smtClean="0"/>
              <a:t>Monitoring &amp; Management Vertical</a:t>
            </a:r>
            <a:endParaRPr lang="en-US" dirty="0"/>
          </a:p>
        </p:txBody>
      </p:sp>
      <p:sp>
        <p:nvSpPr>
          <p:cNvPr id="5" name="Text Placeholder 4"/>
          <p:cNvSpPr>
            <a:spLocks noGrp="1"/>
          </p:cNvSpPr>
          <p:nvPr>
            <p:ph type="body" sz="quarter" idx="13"/>
          </p:nvPr>
        </p:nvSpPr>
        <p:spPr>
          <a:solidFill>
            <a:schemeClr val="bg1">
              <a:lumMod val="95000"/>
            </a:schemeClr>
          </a:solidFill>
          <a:ln>
            <a:noFill/>
          </a:ln>
          <a:effectLst>
            <a:outerShdw blurRad="50800" dist="38100" dir="2700000" algn="tl" rotWithShape="0">
              <a:prstClr val="black">
                <a:alpha val="40000"/>
              </a:prstClr>
            </a:outerShdw>
          </a:effectLst>
        </p:spPr>
        <p:txBody>
          <a:bodyPr vert="horz" lIns="72000" tIns="46800" rIns="72000" bIns="46800" rtlCol="0" anchor="t">
            <a:spAutoFit/>
          </a:bodyPr>
          <a:lstStyle/>
          <a:p>
            <a:pPr marL="0" indent="0">
              <a:buNone/>
            </a:pPr>
            <a:r>
              <a:rPr lang="en-US" altLang="ko-KR" dirty="0"/>
              <a:t>Monitoring and Management Framework (MMF)</a:t>
            </a:r>
          </a:p>
        </p:txBody>
      </p:sp>
      <p:sp>
        <p:nvSpPr>
          <p:cNvPr id="4" name="Espace réservé du numéro de diapositive 3"/>
          <p:cNvSpPr>
            <a:spLocks noGrp="1"/>
          </p:cNvSpPr>
          <p:nvPr>
            <p:ph type="sldNum" sz="quarter" idx="4"/>
          </p:nvPr>
        </p:nvSpPr>
        <p:spPr/>
        <p:txBody>
          <a:bodyPr/>
          <a:lstStyle/>
          <a:p>
            <a:pPr>
              <a:defRPr/>
            </a:pPr>
            <a:fld id="{92983E20-48C7-411B-A68B-05D13D0F6371}" type="slidenum">
              <a:rPr lang="fr-FR" smtClean="0">
                <a:latin typeface="+mj-lt"/>
              </a:rPr>
              <a:pPr>
                <a:defRPr/>
              </a:pPr>
              <a:t>82</a:t>
            </a:fld>
            <a:endParaRPr lang="fr-FR">
              <a:latin typeface="+mj-lt"/>
            </a:endParaRPr>
          </a:p>
        </p:txBody>
      </p:sp>
      <p:sp>
        <p:nvSpPr>
          <p:cNvPr id="82" name="Rectangle 81"/>
          <p:cNvSpPr/>
          <p:nvPr/>
        </p:nvSpPr>
        <p:spPr>
          <a:xfrm>
            <a:off x="1945168" y="1268413"/>
            <a:ext cx="6015664" cy="693737"/>
          </a:xfrm>
          <a:prstGeom prst="rect">
            <a:avLst/>
          </a:prstGeom>
          <a:solidFill>
            <a:schemeClr val="bg1">
              <a:lumMod val="95000"/>
            </a:schemeClr>
          </a:solidFill>
          <a:effectLst/>
        </p:spPr>
        <p:style>
          <a:lnRef idx="1">
            <a:schemeClr val="accent1"/>
          </a:lnRef>
          <a:fillRef idx="3">
            <a:schemeClr val="accent1"/>
          </a:fillRef>
          <a:effectRef idx="2">
            <a:schemeClr val="accent1"/>
          </a:effectRef>
          <a:fontRef idx="minor">
            <a:schemeClr val="lt1"/>
          </a:fontRef>
        </p:style>
        <p:txBody>
          <a:bodyPr vert="vert270" rtlCol="0" anchor="t"/>
          <a:lstStyle/>
          <a:p>
            <a:pPr algn="ctr"/>
            <a:r>
              <a:rPr lang="en-US" altLang="ko-KR" dirty="0" smtClean="0">
                <a:solidFill>
                  <a:schemeClr val="tx1"/>
                </a:solidFill>
              </a:rPr>
              <a:t>Business Arch.</a:t>
            </a:r>
            <a:endParaRPr lang="ko-KR" altLang="en-US" dirty="0">
              <a:solidFill>
                <a:schemeClr val="tx1"/>
              </a:solidFill>
            </a:endParaRPr>
          </a:p>
        </p:txBody>
      </p:sp>
      <p:sp>
        <p:nvSpPr>
          <p:cNvPr id="83" name="Rectangle 82"/>
          <p:cNvSpPr/>
          <p:nvPr/>
        </p:nvSpPr>
        <p:spPr>
          <a:xfrm>
            <a:off x="1945168" y="2015342"/>
            <a:ext cx="6015664" cy="1828779"/>
          </a:xfrm>
          <a:prstGeom prst="rect">
            <a:avLst/>
          </a:prstGeom>
          <a:solidFill>
            <a:schemeClr val="bg1">
              <a:lumMod val="95000"/>
            </a:schemeClr>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vert270" wrap="square" lIns="91440" tIns="45720" rIns="91440" bIns="45720" numCol="1" spcCol="0" rtlCol="0" fromWordArt="0" anchor="t" anchorCtr="0" forceAA="0" compatLnSpc="1">
            <a:prstTxWarp prst="textNoShape">
              <a:avLst/>
            </a:prstTxWarp>
            <a:noAutofit/>
          </a:bodyPr>
          <a:lstStyle/>
          <a:p>
            <a:pPr algn="ctr"/>
            <a:r>
              <a:rPr lang="en-US" altLang="ko-KR" dirty="0" smtClean="0">
                <a:solidFill>
                  <a:schemeClr val="tx1"/>
                </a:solidFill>
              </a:rPr>
              <a:t>IS Architecture</a:t>
            </a:r>
            <a:r>
              <a:rPr lang="en-US" altLang="ko-KR" sz="700" dirty="0" smtClean="0">
                <a:solidFill>
                  <a:schemeClr val="tx1"/>
                </a:solidFill>
              </a:rPr>
              <a:t/>
            </a:r>
            <a:br>
              <a:rPr lang="en-US" altLang="ko-KR" sz="700" dirty="0" smtClean="0">
                <a:solidFill>
                  <a:schemeClr val="tx1"/>
                </a:solidFill>
              </a:rPr>
            </a:br>
            <a:r>
              <a:rPr lang="en-US" altLang="ko-KR" sz="700" dirty="0" smtClean="0">
                <a:solidFill>
                  <a:schemeClr val="tx1"/>
                </a:solidFill>
              </a:rPr>
              <a:t>Application and Data Frameworks</a:t>
            </a:r>
            <a:endParaRPr lang="ko-KR" altLang="en-US" dirty="0">
              <a:solidFill>
                <a:schemeClr val="tx1"/>
              </a:solidFill>
            </a:endParaRPr>
          </a:p>
        </p:txBody>
      </p:sp>
      <p:sp>
        <p:nvSpPr>
          <p:cNvPr id="84" name="Rectangle 83"/>
          <p:cNvSpPr/>
          <p:nvPr/>
        </p:nvSpPr>
        <p:spPr>
          <a:xfrm>
            <a:off x="1945168" y="3897313"/>
            <a:ext cx="6015664" cy="1828779"/>
          </a:xfrm>
          <a:prstGeom prst="rect">
            <a:avLst/>
          </a:prstGeom>
          <a:solidFill>
            <a:schemeClr val="bg1">
              <a:lumMod val="95000"/>
            </a:schemeClr>
          </a:solidFill>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vert270" wrap="square" lIns="91440" tIns="45720" rIns="91440" bIns="45720" numCol="1" spcCol="0" rtlCol="0" fromWordArt="0" anchor="t" anchorCtr="0" forceAA="0" compatLnSpc="1">
            <a:prstTxWarp prst="textNoShape">
              <a:avLst/>
            </a:prstTxWarp>
            <a:noAutofit/>
          </a:bodyPr>
          <a:lstStyle/>
          <a:p>
            <a:pPr algn="ctr"/>
            <a:r>
              <a:rPr lang="en-US" altLang="ko-KR" dirty="0" smtClean="0">
                <a:solidFill>
                  <a:schemeClr val="tx1"/>
                </a:solidFill>
              </a:rPr>
              <a:t>Infrastructure Architecture</a:t>
            </a:r>
          </a:p>
          <a:p>
            <a:pPr algn="ctr"/>
            <a:r>
              <a:rPr lang="en-US" altLang="ko-KR" sz="700" dirty="0" smtClean="0">
                <a:solidFill>
                  <a:schemeClr val="tx1"/>
                </a:solidFill>
              </a:rPr>
              <a:t>GTA Infrastructure Framework Services</a:t>
            </a:r>
            <a:endParaRPr lang="ko-KR" altLang="en-US" sz="700" dirty="0">
              <a:solidFill>
                <a:schemeClr val="tx1"/>
              </a:solidFill>
            </a:endParaRPr>
          </a:p>
        </p:txBody>
      </p:sp>
      <p:sp>
        <p:nvSpPr>
          <p:cNvPr id="85" name="Rectangle 84"/>
          <p:cNvSpPr/>
          <p:nvPr/>
        </p:nvSpPr>
        <p:spPr>
          <a:xfrm>
            <a:off x="2492047" y="1325563"/>
            <a:ext cx="2643246" cy="579438"/>
          </a:xfrm>
          <a:prstGeom prst="rect">
            <a:avLst/>
          </a:prstGeom>
          <a:solidFill>
            <a:schemeClr val="accent1">
              <a:lumMod val="20000"/>
              <a:lumOff val="80000"/>
            </a:schemeClr>
          </a:solidFill>
          <a:effectLst/>
        </p:spPr>
        <p:style>
          <a:lnRef idx="1">
            <a:schemeClr val="accent1"/>
          </a:lnRef>
          <a:fillRef idx="3">
            <a:schemeClr val="accent1"/>
          </a:fillRef>
          <a:effectRef idx="2">
            <a:schemeClr val="accent1"/>
          </a:effectRef>
          <a:fontRef idx="minor">
            <a:schemeClr val="lt1"/>
          </a:fontRef>
        </p:style>
        <p:txBody>
          <a:bodyPr lIns="36000" tIns="36000" rIns="36000" bIns="36000" rtlCol="0" anchor="ctr"/>
          <a:lstStyle/>
          <a:p>
            <a:pPr algn="ctr"/>
            <a:r>
              <a:rPr lang="en-US" altLang="ko-KR" sz="700" dirty="0" smtClean="0">
                <a:solidFill>
                  <a:schemeClr val="tx1"/>
                </a:solidFill>
              </a:rPr>
              <a:t>Business Activity Monitoring</a:t>
            </a:r>
            <a:endParaRPr lang="ko-KR" altLang="en-US" sz="700" dirty="0">
              <a:solidFill>
                <a:schemeClr val="tx1"/>
              </a:solidFill>
            </a:endParaRPr>
          </a:p>
        </p:txBody>
      </p:sp>
      <p:sp>
        <p:nvSpPr>
          <p:cNvPr id="86" name="Rectangle 85"/>
          <p:cNvSpPr/>
          <p:nvPr/>
        </p:nvSpPr>
        <p:spPr>
          <a:xfrm>
            <a:off x="5226439" y="1325563"/>
            <a:ext cx="2643246" cy="579438"/>
          </a:xfrm>
          <a:prstGeom prst="rect">
            <a:avLst/>
          </a:prstGeom>
          <a:solidFill>
            <a:schemeClr val="accent1">
              <a:lumMod val="20000"/>
              <a:lumOff val="80000"/>
            </a:schemeClr>
          </a:solidFill>
          <a:effectLst/>
        </p:spPr>
        <p:style>
          <a:lnRef idx="1">
            <a:schemeClr val="accent1"/>
          </a:lnRef>
          <a:fillRef idx="3">
            <a:schemeClr val="accent1"/>
          </a:fillRef>
          <a:effectRef idx="2">
            <a:schemeClr val="accent1"/>
          </a:effectRef>
          <a:fontRef idx="minor">
            <a:schemeClr val="lt1"/>
          </a:fontRef>
        </p:style>
        <p:txBody>
          <a:bodyPr lIns="36000" tIns="36000" rIns="36000" bIns="36000" rtlCol="0" anchor="ctr"/>
          <a:lstStyle/>
          <a:p>
            <a:pPr algn="ctr"/>
            <a:r>
              <a:rPr lang="en-US" altLang="ko-KR" sz="700" dirty="0" smtClean="0">
                <a:solidFill>
                  <a:schemeClr val="tx1"/>
                </a:solidFill>
              </a:rPr>
              <a:t>Service Quality Management</a:t>
            </a:r>
            <a:endParaRPr lang="ko-KR" altLang="en-US" sz="700" dirty="0">
              <a:solidFill>
                <a:schemeClr val="tx1"/>
              </a:solidFill>
            </a:endParaRPr>
          </a:p>
        </p:txBody>
      </p:sp>
      <p:sp>
        <p:nvSpPr>
          <p:cNvPr id="90" name="Rectangle 89"/>
          <p:cNvSpPr/>
          <p:nvPr/>
        </p:nvSpPr>
        <p:spPr>
          <a:xfrm>
            <a:off x="2492047" y="2056985"/>
            <a:ext cx="861226" cy="1745492"/>
          </a:xfrm>
          <a:prstGeom prst="rect">
            <a:avLst/>
          </a:prstGeom>
          <a:solidFill>
            <a:schemeClr val="accent1">
              <a:lumMod val="20000"/>
              <a:lumOff val="80000"/>
            </a:schemeClr>
          </a:solidFill>
          <a:effectLst/>
        </p:spPr>
        <p:style>
          <a:lnRef idx="1">
            <a:schemeClr val="accent1"/>
          </a:lnRef>
          <a:fillRef idx="3">
            <a:schemeClr val="accent1"/>
          </a:fillRef>
          <a:effectRef idx="2">
            <a:schemeClr val="accent1"/>
          </a:effectRef>
          <a:fontRef idx="minor">
            <a:schemeClr val="lt1"/>
          </a:fontRef>
        </p:style>
        <p:txBody>
          <a:bodyPr lIns="36000" tIns="36000" rIns="36000" bIns="36000" rtlCol="0" anchor="t"/>
          <a:lstStyle/>
          <a:p>
            <a:pPr algn="ctr"/>
            <a:r>
              <a:rPr lang="en-US" altLang="ko-KR" sz="700" dirty="0" smtClean="0">
                <a:solidFill>
                  <a:schemeClr val="tx1"/>
                </a:solidFill>
              </a:rPr>
              <a:t>Application Management</a:t>
            </a:r>
            <a:endParaRPr lang="ko-KR" altLang="en-US" sz="700" dirty="0">
              <a:solidFill>
                <a:schemeClr val="tx1"/>
              </a:solidFill>
            </a:endParaRPr>
          </a:p>
        </p:txBody>
      </p:sp>
      <p:sp>
        <p:nvSpPr>
          <p:cNvPr id="98" name="Rectangle 97"/>
          <p:cNvSpPr/>
          <p:nvPr/>
        </p:nvSpPr>
        <p:spPr>
          <a:xfrm>
            <a:off x="3413639" y="2056985"/>
            <a:ext cx="861226" cy="3627463"/>
          </a:xfrm>
          <a:prstGeom prst="rect">
            <a:avLst/>
          </a:prstGeom>
          <a:solidFill>
            <a:schemeClr val="accent1">
              <a:lumMod val="20000"/>
              <a:lumOff val="80000"/>
            </a:schemeClr>
          </a:solidFill>
          <a:effectLst/>
        </p:spPr>
        <p:style>
          <a:lnRef idx="1">
            <a:schemeClr val="accent1"/>
          </a:lnRef>
          <a:fillRef idx="3">
            <a:schemeClr val="accent1"/>
          </a:fillRef>
          <a:effectRef idx="2">
            <a:schemeClr val="accent1"/>
          </a:effectRef>
          <a:fontRef idx="minor">
            <a:schemeClr val="lt1"/>
          </a:fontRef>
        </p:style>
        <p:txBody>
          <a:bodyPr lIns="36000" tIns="36000" rIns="36000" bIns="36000" rtlCol="0" anchor="t"/>
          <a:lstStyle/>
          <a:p>
            <a:pPr algn="ctr"/>
            <a:r>
              <a:rPr lang="en-US" altLang="ko-KR" sz="700" dirty="0" smtClean="0">
                <a:solidFill>
                  <a:schemeClr val="tx1"/>
                </a:solidFill>
              </a:rPr>
              <a:t>Data Management</a:t>
            </a:r>
            <a:br>
              <a:rPr lang="en-US" altLang="ko-KR" sz="700" dirty="0" smtClean="0">
                <a:solidFill>
                  <a:schemeClr val="tx1"/>
                </a:solidFill>
              </a:rPr>
            </a:br>
            <a:r>
              <a:rPr lang="en-US" altLang="ko-KR" sz="600" dirty="0" smtClean="0">
                <a:solidFill>
                  <a:schemeClr val="tx1"/>
                </a:solidFill>
              </a:rPr>
              <a:t>(Structured/ Unstructured)</a:t>
            </a:r>
            <a:endParaRPr lang="ko-KR" altLang="en-US" sz="600" dirty="0">
              <a:solidFill>
                <a:schemeClr val="tx1"/>
              </a:solidFill>
            </a:endParaRPr>
          </a:p>
        </p:txBody>
      </p:sp>
      <p:sp>
        <p:nvSpPr>
          <p:cNvPr id="105" name="Rectangle 104"/>
          <p:cNvSpPr/>
          <p:nvPr/>
        </p:nvSpPr>
        <p:spPr>
          <a:xfrm>
            <a:off x="4335231" y="2056984"/>
            <a:ext cx="2612864" cy="3627463"/>
          </a:xfrm>
          <a:prstGeom prst="rect">
            <a:avLst/>
          </a:prstGeom>
          <a:solidFill>
            <a:schemeClr val="accent1">
              <a:lumMod val="20000"/>
              <a:lumOff val="80000"/>
            </a:schemeClr>
          </a:solidFill>
          <a:effectLst/>
        </p:spPr>
        <p:style>
          <a:lnRef idx="1">
            <a:schemeClr val="accent1"/>
          </a:lnRef>
          <a:fillRef idx="3">
            <a:schemeClr val="accent1"/>
          </a:fillRef>
          <a:effectRef idx="2">
            <a:schemeClr val="accent1"/>
          </a:effectRef>
          <a:fontRef idx="minor">
            <a:schemeClr val="lt1"/>
          </a:fontRef>
        </p:style>
        <p:txBody>
          <a:bodyPr lIns="36000" tIns="36000" rIns="36000" bIns="36000" rtlCol="0" anchor="t"/>
          <a:lstStyle/>
          <a:p>
            <a:pPr algn="ctr"/>
            <a:r>
              <a:rPr lang="en-US" altLang="ko-KR" sz="700" dirty="0" smtClean="0">
                <a:solidFill>
                  <a:schemeClr val="tx1"/>
                </a:solidFill>
              </a:rPr>
              <a:t>Operations Management</a:t>
            </a:r>
            <a:endParaRPr lang="ko-KR" altLang="en-US" sz="700" dirty="0">
              <a:solidFill>
                <a:schemeClr val="tx1"/>
              </a:solidFill>
            </a:endParaRPr>
          </a:p>
        </p:txBody>
      </p:sp>
      <p:sp>
        <p:nvSpPr>
          <p:cNvPr id="106" name="Rectangle 105"/>
          <p:cNvSpPr/>
          <p:nvPr/>
        </p:nvSpPr>
        <p:spPr>
          <a:xfrm>
            <a:off x="7008460" y="2056985"/>
            <a:ext cx="861226" cy="3627462"/>
          </a:xfrm>
          <a:prstGeom prst="rect">
            <a:avLst/>
          </a:prstGeom>
          <a:solidFill>
            <a:schemeClr val="accent1">
              <a:lumMod val="20000"/>
              <a:lumOff val="80000"/>
            </a:schemeClr>
          </a:solidFill>
          <a:effectLst/>
        </p:spPr>
        <p:style>
          <a:lnRef idx="1">
            <a:schemeClr val="accent1"/>
          </a:lnRef>
          <a:fillRef idx="3">
            <a:schemeClr val="accent1"/>
          </a:fillRef>
          <a:effectRef idx="2">
            <a:schemeClr val="accent1"/>
          </a:effectRef>
          <a:fontRef idx="minor">
            <a:schemeClr val="lt1"/>
          </a:fontRef>
        </p:style>
        <p:txBody>
          <a:bodyPr lIns="36000" tIns="36000" rIns="36000" bIns="36000" rtlCol="0" anchor="t"/>
          <a:lstStyle/>
          <a:p>
            <a:pPr algn="ctr"/>
            <a:r>
              <a:rPr lang="en-US" altLang="ko-KR" sz="700" dirty="0" smtClean="0">
                <a:solidFill>
                  <a:schemeClr val="tx1"/>
                </a:solidFill>
              </a:rPr>
              <a:t>Reporting and Analysis</a:t>
            </a:r>
            <a:endParaRPr lang="ko-KR" altLang="en-US" sz="700" dirty="0">
              <a:solidFill>
                <a:schemeClr val="tx1"/>
              </a:solidFill>
            </a:endParaRPr>
          </a:p>
        </p:txBody>
      </p:sp>
      <p:sp>
        <p:nvSpPr>
          <p:cNvPr id="107" name="Rectangle 106"/>
          <p:cNvSpPr/>
          <p:nvPr/>
        </p:nvSpPr>
        <p:spPr>
          <a:xfrm>
            <a:off x="2492047" y="3938956"/>
            <a:ext cx="861226" cy="1745492"/>
          </a:xfrm>
          <a:prstGeom prst="rect">
            <a:avLst/>
          </a:prstGeom>
          <a:solidFill>
            <a:schemeClr val="accent1">
              <a:lumMod val="20000"/>
              <a:lumOff val="80000"/>
            </a:schemeClr>
          </a:solidFill>
          <a:effectLst/>
        </p:spPr>
        <p:style>
          <a:lnRef idx="1">
            <a:schemeClr val="accent1"/>
          </a:lnRef>
          <a:fillRef idx="3">
            <a:schemeClr val="accent1"/>
          </a:fillRef>
          <a:effectRef idx="2">
            <a:schemeClr val="accent1"/>
          </a:effectRef>
          <a:fontRef idx="minor">
            <a:schemeClr val="lt1"/>
          </a:fontRef>
        </p:style>
        <p:txBody>
          <a:bodyPr lIns="36000" tIns="36000" rIns="36000" bIns="36000" rtlCol="0" anchor="t"/>
          <a:lstStyle/>
          <a:p>
            <a:pPr algn="ctr"/>
            <a:r>
              <a:rPr lang="en-US" altLang="ko-KR" sz="700" dirty="0" smtClean="0">
                <a:solidFill>
                  <a:schemeClr val="tx1"/>
                </a:solidFill>
              </a:rPr>
              <a:t>Technical Management</a:t>
            </a:r>
            <a:endParaRPr lang="ko-KR" altLang="en-US" sz="700" dirty="0">
              <a:solidFill>
                <a:schemeClr val="tx1"/>
              </a:solidFill>
            </a:endParaRPr>
          </a:p>
        </p:txBody>
      </p:sp>
      <p:sp>
        <p:nvSpPr>
          <p:cNvPr id="108" name="Rectangle 107"/>
          <p:cNvSpPr/>
          <p:nvPr/>
        </p:nvSpPr>
        <p:spPr>
          <a:xfrm>
            <a:off x="2535108" y="2329737"/>
            <a:ext cx="775103" cy="216000"/>
          </a:xfrm>
          <a:prstGeom prst="rect">
            <a:avLst/>
          </a:prstGeom>
          <a:solidFill>
            <a:schemeClr val="bg1"/>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altLang="ko-KR" sz="550" b="0" dirty="0" smtClean="0">
                <a:solidFill>
                  <a:schemeClr val="tx1"/>
                </a:solidFill>
              </a:rPr>
              <a:t>Inventory Services</a:t>
            </a:r>
            <a:br>
              <a:rPr lang="en-US" altLang="ko-KR" sz="550" b="0" dirty="0" smtClean="0">
                <a:solidFill>
                  <a:schemeClr val="tx1"/>
                </a:solidFill>
              </a:rPr>
            </a:br>
            <a:r>
              <a:rPr lang="en-US" altLang="ko-KR" sz="550" b="0" dirty="0" smtClean="0">
                <a:solidFill>
                  <a:schemeClr val="tx1"/>
                </a:solidFill>
              </a:rPr>
              <a:t>&amp; Components</a:t>
            </a:r>
            <a:endParaRPr lang="ko-KR" altLang="en-US" sz="550" b="0" dirty="0">
              <a:solidFill>
                <a:schemeClr val="tx1"/>
              </a:solidFill>
            </a:endParaRPr>
          </a:p>
        </p:txBody>
      </p:sp>
      <p:sp>
        <p:nvSpPr>
          <p:cNvPr id="109" name="Rectangle 108"/>
          <p:cNvSpPr/>
          <p:nvPr/>
        </p:nvSpPr>
        <p:spPr>
          <a:xfrm>
            <a:off x="2535108" y="2575482"/>
            <a:ext cx="775103" cy="216000"/>
          </a:xfrm>
          <a:prstGeom prst="rect">
            <a:avLst/>
          </a:prstGeom>
          <a:solidFill>
            <a:srgbClr val="00B050"/>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altLang="ko-KR" sz="550" dirty="0"/>
              <a:t>Deploy</a:t>
            </a:r>
            <a:endParaRPr lang="ko-KR" altLang="en-US" sz="550" dirty="0"/>
          </a:p>
        </p:txBody>
      </p:sp>
      <p:sp>
        <p:nvSpPr>
          <p:cNvPr id="110" name="Rectangle 109"/>
          <p:cNvSpPr/>
          <p:nvPr/>
        </p:nvSpPr>
        <p:spPr>
          <a:xfrm>
            <a:off x="2535108" y="2821227"/>
            <a:ext cx="775103" cy="216000"/>
          </a:xfrm>
          <a:prstGeom prst="rect">
            <a:avLst/>
          </a:prstGeom>
          <a:solidFill>
            <a:srgbClr val="00B050"/>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altLang="ko-KR" sz="550" dirty="0"/>
              <a:t>Configure</a:t>
            </a:r>
            <a:endParaRPr lang="ko-KR" altLang="en-US" sz="550" dirty="0"/>
          </a:p>
        </p:txBody>
      </p:sp>
      <p:sp>
        <p:nvSpPr>
          <p:cNvPr id="111" name="Rectangle 110"/>
          <p:cNvSpPr/>
          <p:nvPr/>
        </p:nvSpPr>
        <p:spPr>
          <a:xfrm>
            <a:off x="2535108" y="3066972"/>
            <a:ext cx="775103" cy="216000"/>
          </a:xfrm>
          <a:prstGeom prst="rect">
            <a:avLst/>
          </a:prstGeom>
          <a:solidFill>
            <a:srgbClr val="00B050"/>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altLang="ko-KR" sz="550" dirty="0"/>
              <a:t>Log Collection &amp; Diagnosis</a:t>
            </a:r>
          </a:p>
        </p:txBody>
      </p:sp>
      <p:sp>
        <p:nvSpPr>
          <p:cNvPr id="112" name="Rectangle 111"/>
          <p:cNvSpPr/>
          <p:nvPr/>
        </p:nvSpPr>
        <p:spPr>
          <a:xfrm>
            <a:off x="2535108" y="3312717"/>
            <a:ext cx="775103" cy="216000"/>
          </a:xfrm>
          <a:prstGeom prst="rect">
            <a:avLst/>
          </a:prstGeom>
          <a:solidFill>
            <a:srgbClr val="00B050"/>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altLang="ko-KR" sz="550" dirty="0"/>
              <a:t>Capacity Planning</a:t>
            </a:r>
          </a:p>
        </p:txBody>
      </p:sp>
      <p:sp>
        <p:nvSpPr>
          <p:cNvPr id="113" name="Rectangle 112"/>
          <p:cNvSpPr/>
          <p:nvPr/>
        </p:nvSpPr>
        <p:spPr>
          <a:xfrm>
            <a:off x="2535108" y="3558462"/>
            <a:ext cx="775103" cy="216000"/>
          </a:xfrm>
          <a:prstGeom prst="rect">
            <a:avLst/>
          </a:prstGeom>
          <a:solidFill>
            <a:schemeClr val="bg1"/>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altLang="ko-KR" sz="550" b="0" dirty="0" smtClean="0">
                <a:solidFill>
                  <a:schemeClr val="tx1"/>
                </a:solidFill>
              </a:rPr>
              <a:t>Performance</a:t>
            </a:r>
            <a:br>
              <a:rPr lang="en-US" altLang="ko-KR" sz="550" b="0" dirty="0" smtClean="0">
                <a:solidFill>
                  <a:schemeClr val="tx1"/>
                </a:solidFill>
              </a:rPr>
            </a:br>
            <a:r>
              <a:rPr lang="en-US" altLang="ko-KR" sz="550" b="0" dirty="0" smtClean="0">
                <a:solidFill>
                  <a:schemeClr val="tx1"/>
                </a:solidFill>
              </a:rPr>
              <a:t>Availability</a:t>
            </a:r>
            <a:endParaRPr lang="ko-KR" altLang="en-US" sz="550" b="0" dirty="0">
              <a:solidFill>
                <a:schemeClr val="tx1"/>
              </a:solidFill>
            </a:endParaRPr>
          </a:p>
        </p:txBody>
      </p:sp>
      <p:sp>
        <p:nvSpPr>
          <p:cNvPr id="114" name="Rectangle 113"/>
          <p:cNvSpPr/>
          <p:nvPr/>
        </p:nvSpPr>
        <p:spPr>
          <a:xfrm>
            <a:off x="2535108" y="4215687"/>
            <a:ext cx="775103" cy="216000"/>
          </a:xfrm>
          <a:prstGeom prst="rect">
            <a:avLst/>
          </a:prstGeom>
          <a:solidFill>
            <a:schemeClr val="bg1"/>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altLang="ko-KR" sz="550" b="0" dirty="0">
                <a:solidFill>
                  <a:schemeClr val="tx1"/>
                </a:solidFill>
              </a:rPr>
              <a:t>Inventory Services</a:t>
            </a:r>
            <a:br>
              <a:rPr lang="en-US" altLang="ko-KR" sz="550" b="0" dirty="0">
                <a:solidFill>
                  <a:schemeClr val="tx1"/>
                </a:solidFill>
              </a:rPr>
            </a:br>
            <a:r>
              <a:rPr lang="en-US" altLang="ko-KR" sz="550" b="0" dirty="0">
                <a:solidFill>
                  <a:schemeClr val="tx1"/>
                </a:solidFill>
              </a:rPr>
              <a:t>&amp; Components</a:t>
            </a:r>
            <a:endParaRPr lang="ko-KR" altLang="en-US" sz="550" b="0" dirty="0">
              <a:solidFill>
                <a:schemeClr val="tx1"/>
              </a:solidFill>
            </a:endParaRPr>
          </a:p>
        </p:txBody>
      </p:sp>
      <p:sp>
        <p:nvSpPr>
          <p:cNvPr id="115" name="Rectangle 114"/>
          <p:cNvSpPr/>
          <p:nvPr/>
        </p:nvSpPr>
        <p:spPr>
          <a:xfrm>
            <a:off x="2535108" y="4461432"/>
            <a:ext cx="775103" cy="216000"/>
          </a:xfrm>
          <a:prstGeom prst="rect">
            <a:avLst/>
          </a:prstGeom>
          <a:solidFill>
            <a:schemeClr val="tx1"/>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altLang="ko-KR" sz="550" dirty="0"/>
              <a:t>Deploy</a:t>
            </a:r>
            <a:endParaRPr lang="ko-KR" altLang="en-US" sz="550" dirty="0"/>
          </a:p>
        </p:txBody>
      </p:sp>
      <p:sp>
        <p:nvSpPr>
          <p:cNvPr id="116" name="Rectangle 115"/>
          <p:cNvSpPr/>
          <p:nvPr/>
        </p:nvSpPr>
        <p:spPr>
          <a:xfrm>
            <a:off x="2535108" y="4707177"/>
            <a:ext cx="775103" cy="216000"/>
          </a:xfrm>
          <a:prstGeom prst="rect">
            <a:avLst/>
          </a:prstGeom>
          <a:solidFill>
            <a:schemeClr val="tx1"/>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altLang="ko-KR" sz="550" dirty="0"/>
              <a:t>Configure</a:t>
            </a:r>
            <a:endParaRPr lang="ko-KR" altLang="en-US" sz="550" dirty="0"/>
          </a:p>
        </p:txBody>
      </p:sp>
      <p:sp>
        <p:nvSpPr>
          <p:cNvPr id="117" name="Rectangle 116"/>
          <p:cNvSpPr/>
          <p:nvPr/>
        </p:nvSpPr>
        <p:spPr>
          <a:xfrm>
            <a:off x="2535108" y="4952922"/>
            <a:ext cx="775103" cy="216000"/>
          </a:xfrm>
          <a:prstGeom prst="rect">
            <a:avLst/>
          </a:prstGeom>
          <a:solidFill>
            <a:schemeClr val="tx1"/>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altLang="ko-KR" sz="550" dirty="0"/>
              <a:t>Log Collection &amp; Diagnosis</a:t>
            </a:r>
          </a:p>
        </p:txBody>
      </p:sp>
      <p:sp>
        <p:nvSpPr>
          <p:cNvPr id="118" name="Rectangle 117"/>
          <p:cNvSpPr/>
          <p:nvPr/>
        </p:nvSpPr>
        <p:spPr>
          <a:xfrm>
            <a:off x="2535108" y="5198667"/>
            <a:ext cx="775103" cy="216000"/>
          </a:xfrm>
          <a:prstGeom prst="rect">
            <a:avLst/>
          </a:prstGeom>
          <a:solidFill>
            <a:schemeClr val="tx1"/>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altLang="ko-KR" sz="550" dirty="0"/>
              <a:t>Capacity Planning</a:t>
            </a:r>
          </a:p>
        </p:txBody>
      </p:sp>
      <p:sp>
        <p:nvSpPr>
          <p:cNvPr id="119" name="Rectangle 118"/>
          <p:cNvSpPr/>
          <p:nvPr/>
        </p:nvSpPr>
        <p:spPr>
          <a:xfrm>
            <a:off x="2535108" y="5444412"/>
            <a:ext cx="775103" cy="216000"/>
          </a:xfrm>
          <a:prstGeom prst="rect">
            <a:avLst/>
          </a:prstGeom>
          <a:solidFill>
            <a:schemeClr val="bg1"/>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altLang="ko-KR" sz="550" b="0" dirty="0">
                <a:solidFill>
                  <a:schemeClr val="tx1"/>
                </a:solidFill>
              </a:rPr>
              <a:t>Performance</a:t>
            </a:r>
            <a:br>
              <a:rPr lang="en-US" altLang="ko-KR" sz="550" b="0" dirty="0">
                <a:solidFill>
                  <a:schemeClr val="tx1"/>
                </a:solidFill>
              </a:rPr>
            </a:br>
            <a:r>
              <a:rPr lang="en-US" altLang="ko-KR" sz="550" b="0" dirty="0">
                <a:solidFill>
                  <a:schemeClr val="tx1"/>
                </a:solidFill>
              </a:rPr>
              <a:t>Availability</a:t>
            </a:r>
            <a:endParaRPr lang="ko-KR" altLang="en-US" sz="550" b="0" dirty="0">
              <a:solidFill>
                <a:schemeClr val="tx1"/>
              </a:solidFill>
            </a:endParaRPr>
          </a:p>
        </p:txBody>
      </p:sp>
      <p:grpSp>
        <p:nvGrpSpPr>
          <p:cNvPr id="120" name="Group 119"/>
          <p:cNvGrpSpPr/>
          <p:nvPr/>
        </p:nvGrpSpPr>
        <p:grpSpPr>
          <a:xfrm>
            <a:off x="3456700" y="3030760"/>
            <a:ext cx="775103" cy="1679912"/>
            <a:chOff x="6397642" y="2575482"/>
            <a:chExt cx="648000" cy="1679912"/>
          </a:xfrm>
        </p:grpSpPr>
        <p:sp>
          <p:nvSpPr>
            <p:cNvPr id="121" name="Rectangle 120"/>
            <p:cNvSpPr/>
            <p:nvPr/>
          </p:nvSpPr>
          <p:spPr>
            <a:xfrm>
              <a:off x="6397642" y="2575482"/>
              <a:ext cx="648000" cy="216000"/>
            </a:xfrm>
            <a:prstGeom prst="rect">
              <a:avLst/>
            </a:prstGeom>
            <a:solidFill>
              <a:srgbClr val="00B050"/>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altLang="ko-KR" sz="550" dirty="0"/>
                <a:t>Collect &amp; Store</a:t>
              </a:r>
            </a:p>
          </p:txBody>
        </p:sp>
        <p:sp>
          <p:nvSpPr>
            <p:cNvPr id="122" name="Rectangle 121"/>
            <p:cNvSpPr/>
            <p:nvPr/>
          </p:nvSpPr>
          <p:spPr>
            <a:xfrm>
              <a:off x="6397642" y="2821227"/>
              <a:ext cx="648000" cy="216000"/>
            </a:xfrm>
            <a:prstGeom prst="rect">
              <a:avLst/>
            </a:prstGeom>
            <a:solidFill>
              <a:srgbClr val="00B050"/>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altLang="ko-KR" sz="550" dirty="0"/>
                <a:t>Tune</a:t>
              </a:r>
            </a:p>
          </p:txBody>
        </p:sp>
        <p:sp>
          <p:nvSpPr>
            <p:cNvPr id="123" name="Rectangle 122"/>
            <p:cNvSpPr/>
            <p:nvPr/>
          </p:nvSpPr>
          <p:spPr>
            <a:xfrm>
              <a:off x="6397642" y="3066972"/>
              <a:ext cx="648000" cy="216000"/>
            </a:xfrm>
            <a:prstGeom prst="rect">
              <a:avLst/>
            </a:prstGeom>
            <a:solidFill>
              <a:schemeClr val="bg1"/>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altLang="ko-KR" sz="550" b="0" dirty="0" smtClean="0">
                  <a:solidFill>
                    <a:schemeClr val="tx1"/>
                  </a:solidFill>
                </a:rPr>
                <a:t>Consistency</a:t>
              </a:r>
              <a:br>
                <a:rPr lang="en-US" altLang="ko-KR" sz="550" b="0" dirty="0" smtClean="0">
                  <a:solidFill>
                    <a:schemeClr val="tx1"/>
                  </a:solidFill>
                </a:rPr>
              </a:br>
              <a:r>
                <a:rPr lang="en-US" altLang="ko-KR" sz="550" b="0" dirty="0" smtClean="0">
                  <a:solidFill>
                    <a:schemeClr val="tx1"/>
                  </a:solidFill>
                </a:rPr>
                <a:t>&amp; Validation</a:t>
              </a:r>
              <a:endParaRPr lang="ko-KR" altLang="en-US" sz="550" b="0" dirty="0">
                <a:solidFill>
                  <a:schemeClr val="tx1"/>
                </a:solidFill>
              </a:endParaRPr>
            </a:p>
          </p:txBody>
        </p:sp>
        <p:sp>
          <p:nvSpPr>
            <p:cNvPr id="124" name="Rectangle 123"/>
            <p:cNvSpPr/>
            <p:nvPr/>
          </p:nvSpPr>
          <p:spPr>
            <a:xfrm>
              <a:off x="6397642" y="3312717"/>
              <a:ext cx="648000" cy="216000"/>
            </a:xfrm>
            <a:prstGeom prst="rect">
              <a:avLst/>
            </a:prstGeom>
            <a:solidFill>
              <a:srgbClr val="00B050"/>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altLang="ko-KR" sz="550" dirty="0"/>
                <a:t>Log Collection &amp; Diagnosis</a:t>
              </a:r>
            </a:p>
          </p:txBody>
        </p:sp>
        <p:sp>
          <p:nvSpPr>
            <p:cNvPr id="125" name="Rectangle 124"/>
            <p:cNvSpPr/>
            <p:nvPr/>
          </p:nvSpPr>
          <p:spPr>
            <a:xfrm>
              <a:off x="6397642" y="3558462"/>
              <a:ext cx="648000" cy="216000"/>
            </a:xfrm>
            <a:prstGeom prst="rect">
              <a:avLst/>
            </a:prstGeom>
            <a:solidFill>
              <a:schemeClr val="tx1"/>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altLang="ko-KR" sz="550" dirty="0"/>
                <a:t>Capacity Planning</a:t>
              </a:r>
            </a:p>
          </p:txBody>
        </p:sp>
        <p:sp>
          <p:nvSpPr>
            <p:cNvPr id="126" name="Rectangle 125"/>
            <p:cNvSpPr/>
            <p:nvPr/>
          </p:nvSpPr>
          <p:spPr>
            <a:xfrm>
              <a:off x="6397642" y="3798928"/>
              <a:ext cx="648000" cy="216000"/>
            </a:xfrm>
            <a:prstGeom prst="rect">
              <a:avLst/>
            </a:prstGeom>
            <a:solidFill>
              <a:schemeClr val="tx1"/>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altLang="ko-KR" sz="550" dirty="0"/>
                <a:t>Archive &amp; Retrieve</a:t>
              </a:r>
            </a:p>
          </p:txBody>
        </p:sp>
        <p:sp>
          <p:nvSpPr>
            <p:cNvPr id="127" name="Rectangle 126"/>
            <p:cNvSpPr/>
            <p:nvPr/>
          </p:nvSpPr>
          <p:spPr>
            <a:xfrm>
              <a:off x="6397642" y="4039394"/>
              <a:ext cx="648000" cy="216000"/>
            </a:xfrm>
            <a:prstGeom prst="rect">
              <a:avLst/>
            </a:prstGeom>
            <a:solidFill>
              <a:schemeClr val="tx1"/>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altLang="ko-KR" sz="550" dirty="0"/>
                <a:t>Retention &amp; Purge</a:t>
              </a:r>
            </a:p>
          </p:txBody>
        </p:sp>
      </p:grpSp>
      <p:sp>
        <p:nvSpPr>
          <p:cNvPr id="128" name="Rectangle 127"/>
          <p:cNvSpPr/>
          <p:nvPr/>
        </p:nvSpPr>
        <p:spPr>
          <a:xfrm>
            <a:off x="3456700" y="4952922"/>
            <a:ext cx="775103" cy="216000"/>
          </a:xfrm>
          <a:prstGeom prst="rect">
            <a:avLst/>
          </a:prstGeom>
          <a:solidFill>
            <a:schemeClr val="tx1"/>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altLang="ko-KR" sz="550" dirty="0"/>
              <a:t>Protection</a:t>
            </a:r>
          </a:p>
        </p:txBody>
      </p:sp>
      <p:sp>
        <p:nvSpPr>
          <p:cNvPr id="129" name="Rectangle 128"/>
          <p:cNvSpPr/>
          <p:nvPr/>
        </p:nvSpPr>
        <p:spPr>
          <a:xfrm>
            <a:off x="4395815" y="2329737"/>
            <a:ext cx="775103" cy="3309063"/>
          </a:xfrm>
          <a:prstGeom prst="rect">
            <a:avLst/>
          </a:prstGeom>
          <a:solidFill>
            <a:schemeClr val="accent1">
              <a:lumMod val="20000"/>
              <a:lumOff val="80000"/>
            </a:schemeClr>
          </a:solidFill>
          <a:effectLst/>
        </p:spPr>
        <p:style>
          <a:lnRef idx="1">
            <a:schemeClr val="accent1"/>
          </a:lnRef>
          <a:fillRef idx="3">
            <a:schemeClr val="accent1"/>
          </a:fillRef>
          <a:effectRef idx="2">
            <a:schemeClr val="accent1"/>
          </a:effectRef>
          <a:fontRef idx="minor">
            <a:schemeClr val="lt1"/>
          </a:fontRef>
        </p:style>
        <p:txBody>
          <a:bodyPr lIns="36000" tIns="36000" rIns="36000" bIns="36000" rtlCol="0" anchor="t"/>
          <a:lstStyle/>
          <a:p>
            <a:pPr algn="ctr"/>
            <a:r>
              <a:rPr lang="en-US" altLang="ko-KR" sz="700" dirty="0" smtClean="0">
                <a:solidFill>
                  <a:schemeClr val="tx1"/>
                </a:solidFill>
              </a:rPr>
              <a:t>Automation</a:t>
            </a:r>
            <a:endParaRPr lang="ko-KR" altLang="en-US" sz="600" dirty="0">
              <a:solidFill>
                <a:schemeClr val="tx1"/>
              </a:solidFill>
            </a:endParaRPr>
          </a:p>
        </p:txBody>
      </p:sp>
      <p:sp>
        <p:nvSpPr>
          <p:cNvPr id="130" name="Rectangle 129"/>
          <p:cNvSpPr/>
          <p:nvPr/>
        </p:nvSpPr>
        <p:spPr>
          <a:xfrm>
            <a:off x="5254111" y="2329737"/>
            <a:ext cx="775103" cy="3309063"/>
          </a:xfrm>
          <a:prstGeom prst="rect">
            <a:avLst/>
          </a:prstGeom>
          <a:solidFill>
            <a:schemeClr val="accent1">
              <a:lumMod val="20000"/>
              <a:lumOff val="80000"/>
            </a:schemeClr>
          </a:solidFill>
          <a:effectLst/>
        </p:spPr>
        <p:style>
          <a:lnRef idx="1">
            <a:schemeClr val="accent1"/>
          </a:lnRef>
          <a:fillRef idx="3">
            <a:schemeClr val="accent1"/>
          </a:fillRef>
          <a:effectRef idx="2">
            <a:schemeClr val="accent1"/>
          </a:effectRef>
          <a:fontRef idx="minor">
            <a:schemeClr val="lt1"/>
          </a:fontRef>
        </p:style>
        <p:txBody>
          <a:bodyPr lIns="36000" tIns="36000" rIns="36000" bIns="36000" rtlCol="0" anchor="t"/>
          <a:lstStyle/>
          <a:p>
            <a:pPr algn="ctr"/>
            <a:r>
              <a:rPr lang="en-US" altLang="ko-KR" sz="700" dirty="0" smtClean="0">
                <a:solidFill>
                  <a:schemeClr val="tx1"/>
                </a:solidFill>
              </a:rPr>
              <a:t>Control</a:t>
            </a:r>
            <a:endParaRPr lang="ko-KR" altLang="en-US" sz="600" dirty="0">
              <a:solidFill>
                <a:schemeClr val="tx1"/>
              </a:solidFill>
            </a:endParaRPr>
          </a:p>
        </p:txBody>
      </p:sp>
      <p:sp>
        <p:nvSpPr>
          <p:cNvPr id="131" name="Rectangle 130"/>
          <p:cNvSpPr/>
          <p:nvPr/>
        </p:nvSpPr>
        <p:spPr>
          <a:xfrm>
            <a:off x="6112406" y="2329737"/>
            <a:ext cx="775103" cy="3309063"/>
          </a:xfrm>
          <a:prstGeom prst="rect">
            <a:avLst/>
          </a:prstGeom>
          <a:solidFill>
            <a:schemeClr val="accent1">
              <a:lumMod val="20000"/>
              <a:lumOff val="80000"/>
            </a:schemeClr>
          </a:solidFill>
          <a:effectLst/>
        </p:spPr>
        <p:style>
          <a:lnRef idx="1">
            <a:schemeClr val="accent1"/>
          </a:lnRef>
          <a:fillRef idx="3">
            <a:schemeClr val="accent1"/>
          </a:fillRef>
          <a:effectRef idx="2">
            <a:schemeClr val="accent1"/>
          </a:effectRef>
          <a:fontRef idx="minor">
            <a:schemeClr val="lt1"/>
          </a:fontRef>
        </p:style>
        <p:txBody>
          <a:bodyPr lIns="36000" tIns="36000" rIns="36000" bIns="36000" rtlCol="0" anchor="t"/>
          <a:lstStyle/>
          <a:p>
            <a:pPr algn="ctr"/>
            <a:r>
              <a:rPr lang="en-US" altLang="ko-KR" sz="700" dirty="0" smtClean="0">
                <a:solidFill>
                  <a:schemeClr val="tx1"/>
                </a:solidFill>
              </a:rPr>
              <a:t>Monitoring</a:t>
            </a:r>
            <a:endParaRPr lang="ko-KR" altLang="en-US" sz="600" dirty="0">
              <a:solidFill>
                <a:schemeClr val="tx1"/>
              </a:solidFill>
            </a:endParaRPr>
          </a:p>
        </p:txBody>
      </p:sp>
      <p:grpSp>
        <p:nvGrpSpPr>
          <p:cNvPr id="132" name="Group 131"/>
          <p:cNvGrpSpPr/>
          <p:nvPr/>
        </p:nvGrpSpPr>
        <p:grpSpPr>
          <a:xfrm>
            <a:off x="4438877" y="3209314"/>
            <a:ext cx="688981" cy="1322805"/>
            <a:chOff x="7218759" y="3096717"/>
            <a:chExt cx="576000" cy="1322805"/>
          </a:xfrm>
        </p:grpSpPr>
        <p:sp>
          <p:nvSpPr>
            <p:cNvPr id="133" name="Rectangle 132"/>
            <p:cNvSpPr/>
            <p:nvPr/>
          </p:nvSpPr>
          <p:spPr>
            <a:xfrm>
              <a:off x="7218759" y="3096717"/>
              <a:ext cx="576000" cy="216000"/>
            </a:xfrm>
            <a:prstGeom prst="rect">
              <a:avLst/>
            </a:prstGeom>
            <a:solidFill>
              <a:schemeClr val="bg1"/>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altLang="ko-KR" sz="550" b="0" dirty="0" smtClean="0">
                  <a:solidFill>
                    <a:schemeClr val="tx1"/>
                  </a:solidFill>
                </a:rPr>
                <a:t>Discovery &amp; Mapping</a:t>
              </a:r>
              <a:endParaRPr lang="ko-KR" altLang="en-US" sz="550" b="0" dirty="0">
                <a:solidFill>
                  <a:schemeClr val="tx1"/>
                </a:solidFill>
              </a:endParaRPr>
            </a:p>
          </p:txBody>
        </p:sp>
        <p:sp>
          <p:nvSpPr>
            <p:cNvPr id="134" name="Rectangle 133"/>
            <p:cNvSpPr/>
            <p:nvPr/>
          </p:nvSpPr>
          <p:spPr>
            <a:xfrm>
              <a:off x="7218759" y="3337418"/>
              <a:ext cx="576000" cy="288000"/>
            </a:xfrm>
            <a:prstGeom prst="rect">
              <a:avLst/>
            </a:prstGeom>
            <a:solidFill>
              <a:schemeClr val="bg1"/>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altLang="ko-KR" sz="550" b="0" dirty="0" smtClean="0">
                  <a:solidFill>
                    <a:schemeClr val="tx1"/>
                  </a:solidFill>
                </a:rPr>
                <a:t>Provision, </a:t>
              </a:r>
              <a:r>
                <a:rPr lang="en-US" altLang="ko-KR" sz="550" b="0" dirty="0" err="1" smtClean="0">
                  <a:solidFill>
                    <a:schemeClr val="tx1"/>
                  </a:solidFill>
                </a:rPr>
                <a:t>Reprovision</a:t>
              </a:r>
              <a:r>
                <a:rPr lang="en-US" altLang="ko-KR" sz="550" b="0" dirty="0" smtClean="0">
                  <a:solidFill>
                    <a:schemeClr val="tx1"/>
                  </a:solidFill>
                </a:rPr>
                <a:t> &amp; Configure</a:t>
              </a:r>
              <a:endParaRPr lang="ko-KR" altLang="en-US" sz="550" b="0" dirty="0">
                <a:solidFill>
                  <a:schemeClr val="tx1"/>
                </a:solidFill>
              </a:endParaRPr>
            </a:p>
          </p:txBody>
        </p:sp>
        <p:sp>
          <p:nvSpPr>
            <p:cNvPr id="135" name="Rectangle 134"/>
            <p:cNvSpPr/>
            <p:nvPr/>
          </p:nvSpPr>
          <p:spPr>
            <a:xfrm>
              <a:off x="7218759" y="3650119"/>
              <a:ext cx="576000" cy="288000"/>
            </a:xfrm>
            <a:prstGeom prst="rect">
              <a:avLst/>
            </a:prstGeom>
            <a:solidFill>
              <a:schemeClr val="bg1"/>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altLang="ko-KR" sz="550" b="0" dirty="0" smtClean="0">
                  <a:solidFill>
                    <a:schemeClr val="tx1"/>
                  </a:solidFill>
                </a:rPr>
                <a:t>Policy based Operations &amp;</a:t>
              </a:r>
              <a:br>
                <a:rPr lang="en-US" altLang="ko-KR" sz="550" b="0" dirty="0" smtClean="0">
                  <a:solidFill>
                    <a:schemeClr val="tx1"/>
                  </a:solidFill>
                </a:rPr>
              </a:br>
              <a:r>
                <a:rPr lang="en-US" altLang="ko-KR" sz="550" b="0" dirty="0" smtClean="0">
                  <a:solidFill>
                    <a:schemeClr val="tx1"/>
                  </a:solidFill>
                </a:rPr>
                <a:t>Run books</a:t>
              </a:r>
              <a:endParaRPr lang="ko-KR" altLang="en-US" sz="550" b="0" dirty="0">
                <a:solidFill>
                  <a:schemeClr val="tx1"/>
                </a:solidFill>
              </a:endParaRPr>
            </a:p>
          </p:txBody>
        </p:sp>
        <p:sp>
          <p:nvSpPr>
            <p:cNvPr id="136" name="Rectangle 135"/>
            <p:cNvSpPr/>
            <p:nvPr/>
          </p:nvSpPr>
          <p:spPr>
            <a:xfrm>
              <a:off x="7218759" y="3962820"/>
              <a:ext cx="576000" cy="216000"/>
            </a:xfrm>
            <a:prstGeom prst="rect">
              <a:avLst/>
            </a:prstGeom>
            <a:solidFill>
              <a:schemeClr val="bg1"/>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altLang="ko-KR" sz="550" b="0" dirty="0" smtClean="0">
                  <a:solidFill>
                    <a:schemeClr val="tx1"/>
                  </a:solidFill>
                </a:rPr>
                <a:t>Job Scheduling</a:t>
              </a:r>
              <a:endParaRPr lang="en-US" altLang="ko-KR" sz="550" b="0" dirty="0">
                <a:solidFill>
                  <a:schemeClr val="tx1"/>
                </a:solidFill>
              </a:endParaRPr>
            </a:p>
          </p:txBody>
        </p:sp>
        <p:sp>
          <p:nvSpPr>
            <p:cNvPr id="137" name="Rectangle 136"/>
            <p:cNvSpPr/>
            <p:nvPr/>
          </p:nvSpPr>
          <p:spPr>
            <a:xfrm>
              <a:off x="7218759" y="4203522"/>
              <a:ext cx="576000" cy="216000"/>
            </a:xfrm>
            <a:prstGeom prst="rect">
              <a:avLst/>
            </a:prstGeom>
            <a:solidFill>
              <a:schemeClr val="bg1"/>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altLang="ko-KR" sz="550" b="0" dirty="0" smtClean="0">
                  <a:solidFill>
                    <a:schemeClr val="tx1"/>
                  </a:solidFill>
                </a:rPr>
                <a:t>Process Orchestration</a:t>
              </a:r>
              <a:endParaRPr lang="en-US" altLang="ko-KR" sz="550" b="0" dirty="0">
                <a:solidFill>
                  <a:schemeClr val="tx1"/>
                </a:solidFill>
              </a:endParaRPr>
            </a:p>
          </p:txBody>
        </p:sp>
      </p:grpSp>
      <p:sp>
        <p:nvSpPr>
          <p:cNvPr id="138" name="Rectangle 137"/>
          <p:cNvSpPr/>
          <p:nvPr/>
        </p:nvSpPr>
        <p:spPr>
          <a:xfrm>
            <a:off x="4438877" y="4952922"/>
            <a:ext cx="688981" cy="216000"/>
          </a:xfrm>
          <a:prstGeom prst="rect">
            <a:avLst/>
          </a:prstGeom>
          <a:solidFill>
            <a:schemeClr val="bg1"/>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altLang="ko-KR" sz="550" b="0" dirty="0" smtClean="0">
                <a:solidFill>
                  <a:schemeClr val="tx1"/>
                </a:solidFill>
              </a:rPr>
              <a:t>Resource Optimization</a:t>
            </a:r>
            <a:endParaRPr lang="ko-KR" altLang="en-US" sz="550" b="0" dirty="0">
              <a:solidFill>
                <a:schemeClr val="tx1"/>
              </a:solidFill>
            </a:endParaRPr>
          </a:p>
        </p:txBody>
      </p:sp>
      <p:grpSp>
        <p:nvGrpSpPr>
          <p:cNvPr id="139" name="Group 138"/>
          <p:cNvGrpSpPr/>
          <p:nvPr/>
        </p:nvGrpSpPr>
        <p:grpSpPr>
          <a:xfrm>
            <a:off x="5297172" y="3519829"/>
            <a:ext cx="688981" cy="701775"/>
            <a:chOff x="7936309" y="3570493"/>
            <a:chExt cx="576000" cy="701775"/>
          </a:xfrm>
        </p:grpSpPr>
        <p:sp>
          <p:nvSpPr>
            <p:cNvPr id="140" name="Rectangle 139"/>
            <p:cNvSpPr/>
            <p:nvPr/>
          </p:nvSpPr>
          <p:spPr>
            <a:xfrm>
              <a:off x="7936309" y="3813381"/>
              <a:ext cx="576000" cy="216000"/>
            </a:xfrm>
            <a:prstGeom prst="rect">
              <a:avLst/>
            </a:prstGeom>
            <a:solidFill>
              <a:schemeClr val="bg1"/>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altLang="ko-KR" sz="550" b="0" dirty="0" smtClean="0">
                  <a:solidFill>
                    <a:schemeClr val="tx1"/>
                  </a:solidFill>
                </a:rPr>
                <a:t>Job Control</a:t>
              </a:r>
              <a:endParaRPr lang="en-US" altLang="ko-KR" sz="550" b="0" dirty="0">
                <a:solidFill>
                  <a:schemeClr val="tx1"/>
                </a:solidFill>
              </a:endParaRPr>
            </a:p>
          </p:txBody>
        </p:sp>
        <p:sp>
          <p:nvSpPr>
            <p:cNvPr id="141" name="Rectangle 140"/>
            <p:cNvSpPr/>
            <p:nvPr/>
          </p:nvSpPr>
          <p:spPr>
            <a:xfrm>
              <a:off x="7936309" y="4056268"/>
              <a:ext cx="576000" cy="216000"/>
            </a:xfrm>
            <a:prstGeom prst="rect">
              <a:avLst/>
            </a:prstGeom>
            <a:solidFill>
              <a:schemeClr val="bg1"/>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altLang="ko-KR" sz="550" b="0" dirty="0" smtClean="0">
                  <a:solidFill>
                    <a:schemeClr val="tx1"/>
                  </a:solidFill>
                </a:rPr>
                <a:t>Output &amp; Dispatch</a:t>
              </a:r>
              <a:endParaRPr lang="en-US" altLang="ko-KR" sz="550" b="0" dirty="0">
                <a:solidFill>
                  <a:schemeClr val="tx1"/>
                </a:solidFill>
              </a:endParaRPr>
            </a:p>
          </p:txBody>
        </p:sp>
        <p:sp>
          <p:nvSpPr>
            <p:cNvPr id="142" name="Rectangle 141"/>
            <p:cNvSpPr/>
            <p:nvPr/>
          </p:nvSpPr>
          <p:spPr>
            <a:xfrm>
              <a:off x="7936309" y="3570493"/>
              <a:ext cx="576000" cy="216000"/>
            </a:xfrm>
            <a:prstGeom prst="rect">
              <a:avLst/>
            </a:prstGeom>
            <a:solidFill>
              <a:schemeClr val="bg1"/>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altLang="ko-KR" sz="550" b="0" dirty="0" smtClean="0">
                  <a:solidFill>
                    <a:schemeClr val="tx1"/>
                  </a:solidFill>
                </a:rPr>
                <a:t>Incident Recording</a:t>
              </a:r>
              <a:endParaRPr lang="en-US" altLang="ko-KR" sz="550" b="0" dirty="0">
                <a:solidFill>
                  <a:schemeClr val="tx1"/>
                </a:solidFill>
              </a:endParaRPr>
            </a:p>
          </p:txBody>
        </p:sp>
      </p:grpSp>
      <p:sp>
        <p:nvSpPr>
          <p:cNvPr id="143" name="Rectangle 142"/>
          <p:cNvSpPr/>
          <p:nvPr/>
        </p:nvSpPr>
        <p:spPr>
          <a:xfrm>
            <a:off x="6155468" y="3726717"/>
            <a:ext cx="688981" cy="288000"/>
          </a:xfrm>
          <a:prstGeom prst="rect">
            <a:avLst/>
          </a:prstGeom>
          <a:solidFill>
            <a:schemeClr val="tx1"/>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altLang="ko-KR" sz="550" dirty="0"/>
              <a:t>Service Operations Monitoring</a:t>
            </a:r>
          </a:p>
        </p:txBody>
      </p:sp>
      <p:sp>
        <p:nvSpPr>
          <p:cNvPr id="144" name="Rectangle 143"/>
          <p:cNvSpPr/>
          <p:nvPr/>
        </p:nvSpPr>
        <p:spPr>
          <a:xfrm>
            <a:off x="6155468" y="4703702"/>
            <a:ext cx="688981" cy="216000"/>
          </a:xfrm>
          <a:prstGeom prst="rect">
            <a:avLst/>
          </a:prstGeom>
          <a:solidFill>
            <a:schemeClr val="tx1"/>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altLang="ko-KR" sz="550" dirty="0"/>
              <a:t>Infrastructure Monitoring</a:t>
            </a:r>
          </a:p>
        </p:txBody>
      </p:sp>
      <p:sp>
        <p:nvSpPr>
          <p:cNvPr id="145" name="Rectangle 144"/>
          <p:cNvSpPr/>
          <p:nvPr/>
        </p:nvSpPr>
        <p:spPr>
          <a:xfrm>
            <a:off x="6155468" y="2821731"/>
            <a:ext cx="688981" cy="216000"/>
          </a:xfrm>
          <a:prstGeom prst="rect">
            <a:avLst/>
          </a:prstGeom>
          <a:solidFill>
            <a:schemeClr val="bg1"/>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altLang="ko-KR" sz="550" b="0" dirty="0" smtClean="0">
                <a:solidFill>
                  <a:schemeClr val="tx1"/>
                </a:solidFill>
              </a:rPr>
              <a:t>Application Monitoring</a:t>
            </a:r>
            <a:endParaRPr lang="en-US" altLang="ko-KR" sz="550" b="0" dirty="0">
              <a:solidFill>
                <a:schemeClr val="tx1"/>
              </a:solidFill>
            </a:endParaRPr>
          </a:p>
        </p:txBody>
      </p:sp>
      <p:grpSp>
        <p:nvGrpSpPr>
          <p:cNvPr id="146" name="Group 145"/>
          <p:cNvGrpSpPr/>
          <p:nvPr/>
        </p:nvGrpSpPr>
        <p:grpSpPr>
          <a:xfrm>
            <a:off x="7051521" y="3519829"/>
            <a:ext cx="775103" cy="701775"/>
            <a:chOff x="7936309" y="3570493"/>
            <a:chExt cx="576000" cy="701775"/>
          </a:xfrm>
        </p:grpSpPr>
        <p:sp>
          <p:nvSpPr>
            <p:cNvPr id="147" name="Rectangle 146"/>
            <p:cNvSpPr/>
            <p:nvPr/>
          </p:nvSpPr>
          <p:spPr>
            <a:xfrm>
              <a:off x="7936309" y="3813381"/>
              <a:ext cx="576000" cy="216000"/>
            </a:xfrm>
            <a:prstGeom prst="rect">
              <a:avLst/>
            </a:prstGeom>
            <a:solidFill>
              <a:schemeClr val="bg1"/>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altLang="ko-KR" sz="550" b="0" dirty="0" smtClean="0">
                  <a:solidFill>
                    <a:schemeClr val="tx1"/>
                  </a:solidFill>
                </a:rPr>
                <a:t>Resource Usage</a:t>
              </a:r>
              <a:endParaRPr lang="en-US" altLang="ko-KR" sz="550" b="0" dirty="0">
                <a:solidFill>
                  <a:schemeClr val="tx1"/>
                </a:solidFill>
              </a:endParaRPr>
            </a:p>
          </p:txBody>
        </p:sp>
        <p:sp>
          <p:nvSpPr>
            <p:cNvPr id="148" name="Rectangle 147"/>
            <p:cNvSpPr/>
            <p:nvPr/>
          </p:nvSpPr>
          <p:spPr>
            <a:xfrm>
              <a:off x="7936309" y="4056268"/>
              <a:ext cx="576000" cy="216000"/>
            </a:xfrm>
            <a:prstGeom prst="rect">
              <a:avLst/>
            </a:prstGeom>
            <a:solidFill>
              <a:schemeClr val="bg1"/>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altLang="ko-KR" sz="550" b="0" dirty="0" smtClean="0">
                  <a:solidFill>
                    <a:schemeClr val="tx1"/>
                  </a:solidFill>
                </a:rPr>
                <a:t>Data Mining, Profiling &amp; Analytics</a:t>
              </a:r>
              <a:endParaRPr lang="en-US" altLang="ko-KR" sz="550" b="0" dirty="0">
                <a:solidFill>
                  <a:schemeClr val="tx1"/>
                </a:solidFill>
              </a:endParaRPr>
            </a:p>
          </p:txBody>
        </p:sp>
        <p:sp>
          <p:nvSpPr>
            <p:cNvPr id="149" name="Rectangle 148"/>
            <p:cNvSpPr/>
            <p:nvPr/>
          </p:nvSpPr>
          <p:spPr>
            <a:xfrm>
              <a:off x="7936309" y="3570493"/>
              <a:ext cx="576000" cy="216000"/>
            </a:xfrm>
            <a:prstGeom prst="rect">
              <a:avLst/>
            </a:prstGeom>
            <a:solidFill>
              <a:schemeClr val="bg1"/>
            </a:solidFill>
            <a:ln>
              <a:solidFill>
                <a:schemeClr val="accent1"/>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altLang="ko-KR" sz="550" b="0" dirty="0" smtClean="0">
                  <a:solidFill>
                    <a:schemeClr val="tx1"/>
                  </a:solidFill>
                </a:rPr>
                <a:t>Real-time Historical Trend</a:t>
              </a:r>
              <a:endParaRPr lang="en-US" altLang="ko-KR" sz="550" b="0" dirty="0">
                <a:solidFill>
                  <a:schemeClr val="tx1"/>
                </a:solidFill>
              </a:endParaRPr>
            </a:p>
          </p:txBody>
        </p:sp>
      </p:grpSp>
      <p:grpSp>
        <p:nvGrpSpPr>
          <p:cNvPr id="150" name="Groupe 46"/>
          <p:cNvGrpSpPr/>
          <p:nvPr>
            <p:custDataLst>
              <p:tags r:id="rId1"/>
            </p:custDataLst>
          </p:nvPr>
        </p:nvGrpSpPr>
        <p:grpSpPr>
          <a:xfrm>
            <a:off x="3318287" y="5832475"/>
            <a:ext cx="793434" cy="549275"/>
            <a:chOff x="406400" y="6391733"/>
            <a:chExt cx="793434" cy="549275"/>
          </a:xfrm>
        </p:grpSpPr>
        <p:sp>
          <p:nvSpPr>
            <p:cNvPr id="151" name="ZoneTexte 47"/>
            <p:cNvSpPr txBox="1"/>
            <p:nvPr/>
          </p:nvSpPr>
          <p:spPr>
            <a:xfrm>
              <a:off x="406400" y="6391733"/>
              <a:ext cx="399148" cy="123111"/>
            </a:xfrm>
            <a:prstGeom prst="rect">
              <a:avLst/>
            </a:prstGeom>
            <a:noFill/>
          </p:spPr>
          <p:txBody>
            <a:bodyPr wrap="none" lIns="0" tIns="0" rIns="0" bIns="0" rtlCol="0">
              <a:spAutoFit/>
            </a:bodyPr>
            <a:lstStyle/>
            <a:p>
              <a:r>
                <a:rPr lang="en-US" sz="800" u="sng" dirty="0" smtClean="0">
                  <a:solidFill>
                    <a:schemeClr val="tx1"/>
                  </a:solidFill>
                  <a:latin typeface="+mn-lt"/>
                </a:rPr>
                <a:t>Legend:</a:t>
              </a:r>
              <a:endParaRPr lang="en-US" sz="800" u="sng" dirty="0">
                <a:solidFill>
                  <a:schemeClr val="tx1"/>
                </a:solidFill>
                <a:latin typeface="+mn-lt"/>
              </a:endParaRPr>
            </a:p>
          </p:txBody>
        </p:sp>
        <p:sp>
          <p:nvSpPr>
            <p:cNvPr id="152" name="Rectangle 39"/>
            <p:cNvSpPr>
              <a:spLocks noChangeArrowheads="1"/>
            </p:cNvSpPr>
            <p:nvPr/>
          </p:nvSpPr>
          <p:spPr bwMode="gray">
            <a:xfrm>
              <a:off x="888684" y="6549425"/>
              <a:ext cx="311150" cy="107950"/>
            </a:xfrm>
            <a:prstGeom prst="rect">
              <a:avLst/>
            </a:prstGeom>
            <a:solidFill>
              <a:srgbClr val="008000"/>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486000" rIns="18000" anchor="ctr"/>
            <a:lstStyle/>
            <a:p>
              <a:pPr>
                <a:lnSpc>
                  <a:spcPct val="85000"/>
                </a:lnSpc>
                <a:buClr>
                  <a:srgbClr val="FF3300"/>
                </a:buClr>
                <a:buFont typeface="Wingdings" pitchFamily="2" charset="2"/>
                <a:buNone/>
              </a:pPr>
              <a:r>
                <a:rPr lang="en-US" sz="800" b="0" dirty="0">
                  <a:solidFill>
                    <a:schemeClr val="tx1"/>
                  </a:solidFill>
                  <a:latin typeface="+mn-lt"/>
                </a:rPr>
                <a:t>New instance of existing </a:t>
              </a:r>
              <a:r>
                <a:rPr lang="en-US" altLang="ko-KR" sz="800" b="0" dirty="0">
                  <a:solidFill>
                    <a:schemeClr val="tx1"/>
                  </a:solidFill>
                  <a:latin typeface="+mn-lt"/>
                </a:rPr>
                <a:t>service </a:t>
              </a:r>
              <a:r>
                <a:rPr lang="en-US" sz="800" b="0" dirty="0" smtClean="0">
                  <a:solidFill>
                    <a:schemeClr val="tx1"/>
                  </a:solidFill>
                  <a:latin typeface="+mn-lt"/>
                </a:rPr>
                <a:t>provided </a:t>
              </a:r>
              <a:r>
                <a:rPr lang="en-US" sz="800" b="0" dirty="0">
                  <a:solidFill>
                    <a:schemeClr val="tx1"/>
                  </a:solidFill>
                  <a:latin typeface="+mn-lt"/>
                </a:rPr>
                <a:t>by AXA</a:t>
              </a:r>
            </a:p>
          </p:txBody>
        </p:sp>
        <p:sp>
          <p:nvSpPr>
            <p:cNvPr id="153" name="Rectangle 42"/>
            <p:cNvSpPr>
              <a:spLocks noChangeArrowheads="1"/>
            </p:cNvSpPr>
            <p:nvPr/>
          </p:nvSpPr>
          <p:spPr bwMode="gray">
            <a:xfrm>
              <a:off x="888684" y="6691242"/>
              <a:ext cx="311150" cy="107950"/>
            </a:xfrm>
            <a:prstGeom prst="rect">
              <a:avLst/>
            </a:prstGeom>
            <a:solidFill>
              <a:srgbClr val="99CC00"/>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486000" rIns="18000" anchor="ctr"/>
            <a:lstStyle/>
            <a:p>
              <a:pPr>
                <a:lnSpc>
                  <a:spcPct val="85000"/>
                </a:lnSpc>
                <a:buClr>
                  <a:srgbClr val="FF3300"/>
                </a:buClr>
                <a:buFont typeface="Wingdings" pitchFamily="2" charset="2"/>
                <a:buNone/>
              </a:pPr>
              <a:r>
                <a:rPr lang="en-US" sz="800" b="0" dirty="0">
                  <a:solidFill>
                    <a:schemeClr val="tx1"/>
                  </a:solidFill>
                  <a:latin typeface="+mn-lt"/>
                </a:rPr>
                <a:t>New instance of new </a:t>
              </a:r>
              <a:r>
                <a:rPr lang="en-US" altLang="ko-KR" sz="800" b="0" dirty="0">
                  <a:solidFill>
                    <a:schemeClr val="tx1"/>
                  </a:solidFill>
                  <a:latin typeface="+mn-lt"/>
                </a:rPr>
                <a:t>service </a:t>
              </a:r>
              <a:r>
                <a:rPr lang="en-US" sz="800" b="0" dirty="0" smtClean="0">
                  <a:solidFill>
                    <a:schemeClr val="tx1"/>
                  </a:solidFill>
                  <a:latin typeface="+mn-lt"/>
                </a:rPr>
                <a:t>provided </a:t>
              </a:r>
              <a:r>
                <a:rPr lang="en-US" sz="800" b="0" dirty="0">
                  <a:solidFill>
                    <a:schemeClr val="tx1"/>
                  </a:solidFill>
                  <a:latin typeface="+mn-lt"/>
                </a:rPr>
                <a:t>by AXA</a:t>
              </a:r>
            </a:p>
          </p:txBody>
        </p:sp>
        <p:sp>
          <p:nvSpPr>
            <p:cNvPr id="154" name="Rectangle 43"/>
            <p:cNvSpPr>
              <a:spLocks noChangeArrowheads="1"/>
            </p:cNvSpPr>
            <p:nvPr/>
          </p:nvSpPr>
          <p:spPr bwMode="gray">
            <a:xfrm>
              <a:off x="888684" y="6833058"/>
              <a:ext cx="311150" cy="107950"/>
            </a:xfrm>
            <a:prstGeom prst="rect">
              <a:avLst/>
            </a:pr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486000" rIns="18000" anchor="ctr"/>
            <a:lstStyle/>
            <a:p>
              <a:pPr>
                <a:lnSpc>
                  <a:spcPct val="85000"/>
                </a:lnSpc>
                <a:buClr>
                  <a:srgbClr val="FF3300"/>
                </a:buClr>
                <a:buFont typeface="Wingdings" pitchFamily="2" charset="2"/>
                <a:buNone/>
              </a:pPr>
              <a:r>
                <a:rPr lang="en-US" sz="800" b="0" dirty="0">
                  <a:solidFill>
                    <a:schemeClr val="tx1"/>
                  </a:solidFill>
                  <a:latin typeface="+mn-lt"/>
                </a:rPr>
                <a:t>Provider external to AXA</a:t>
              </a:r>
            </a:p>
          </p:txBody>
        </p:sp>
        <p:sp>
          <p:nvSpPr>
            <p:cNvPr id="155" name="Rectangle 39"/>
            <p:cNvSpPr>
              <a:spLocks noChangeArrowheads="1"/>
            </p:cNvSpPr>
            <p:nvPr/>
          </p:nvSpPr>
          <p:spPr bwMode="gray">
            <a:xfrm>
              <a:off x="888684" y="6407608"/>
              <a:ext cx="311150" cy="107950"/>
            </a:xfrm>
            <a:prstGeom prst="rect">
              <a:avLst/>
            </a:prstGeom>
            <a:solidFill>
              <a:srgbClr val="000000"/>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lIns="486000" rIns="18000" anchor="ctr"/>
            <a:lstStyle/>
            <a:p>
              <a:pPr>
                <a:lnSpc>
                  <a:spcPct val="85000"/>
                </a:lnSpc>
                <a:buClr>
                  <a:srgbClr val="FF3300"/>
                </a:buClr>
                <a:buFont typeface="Wingdings" pitchFamily="2" charset="2"/>
                <a:buNone/>
              </a:pPr>
              <a:r>
                <a:rPr lang="en-US" sz="800" b="0" dirty="0">
                  <a:solidFill>
                    <a:schemeClr val="tx1"/>
                  </a:solidFill>
                  <a:latin typeface="+mn-lt"/>
                </a:rPr>
                <a:t>Reuse shared </a:t>
              </a:r>
              <a:r>
                <a:rPr lang="en-US" sz="800" b="0" dirty="0" smtClean="0">
                  <a:solidFill>
                    <a:schemeClr val="tx1"/>
                  </a:solidFill>
                  <a:latin typeface="+mn-lt"/>
                </a:rPr>
                <a:t>service provided </a:t>
              </a:r>
              <a:r>
                <a:rPr lang="en-US" sz="800" b="0" dirty="0">
                  <a:solidFill>
                    <a:schemeClr val="tx1"/>
                  </a:solidFill>
                  <a:latin typeface="+mn-lt"/>
                </a:rPr>
                <a:t>by AXA </a:t>
              </a:r>
            </a:p>
          </p:txBody>
        </p:sp>
      </p:grpSp>
    </p:spTree>
    <p:extLst>
      <p:ext uri="{BB962C8B-B14F-4D97-AF65-F5344CB8AC3E}">
        <p14:creationId xmlns:p14="http://schemas.microsoft.com/office/powerpoint/2010/main" val="11685969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smtClean="0"/>
              <a:t>Monitoring </a:t>
            </a:r>
            <a:r>
              <a:rPr lang="en-US" altLang="ko-KR" dirty="0"/>
              <a:t>&amp; Management Vertical</a:t>
            </a:r>
            <a:endParaRPr lang="ko-KR" altLang="en-US" dirty="0"/>
          </a:p>
        </p:txBody>
      </p:sp>
      <p:sp>
        <p:nvSpPr>
          <p:cNvPr id="6" name="Text Placeholder 5"/>
          <p:cNvSpPr>
            <a:spLocks noGrp="1"/>
          </p:cNvSpPr>
          <p:nvPr>
            <p:ph type="body" sz="quarter" idx="13"/>
          </p:nvPr>
        </p:nvSpPr>
        <p:spPr>
          <a:solidFill>
            <a:schemeClr val="bg1">
              <a:lumMod val="95000"/>
            </a:schemeClr>
          </a:solidFill>
          <a:ln>
            <a:noFill/>
          </a:ln>
          <a:effectLst>
            <a:outerShdw blurRad="50800" dist="38100" dir="2700000" algn="tl" rotWithShape="0">
              <a:prstClr val="black">
                <a:alpha val="40000"/>
              </a:prstClr>
            </a:outerShdw>
          </a:effectLst>
        </p:spPr>
        <p:txBody>
          <a:bodyPr vert="horz" lIns="72000" tIns="46800" rIns="72000" bIns="46800" rtlCol="0" anchor="t">
            <a:spAutoFit/>
          </a:bodyPr>
          <a:lstStyle/>
          <a:p>
            <a:pPr marL="0" indent="0">
              <a:buNone/>
            </a:pPr>
            <a:r>
              <a:rPr lang="en-US" altLang="ko-KR" dirty="0"/>
              <a:t>Service Quality Requirements (SQR</a:t>
            </a:r>
            <a:r>
              <a:rPr lang="en-US" altLang="ko-KR" dirty="0" smtClean="0"/>
              <a:t>)</a:t>
            </a:r>
            <a:endParaRPr lang="en-US" altLang="ko-KR" dirty="0"/>
          </a:p>
        </p:txBody>
      </p:sp>
      <p:sp>
        <p:nvSpPr>
          <p:cNvPr id="3" name="Slide Number Placeholder 2"/>
          <p:cNvSpPr>
            <a:spLocks noGrp="1"/>
          </p:cNvSpPr>
          <p:nvPr>
            <p:ph type="sldNum" sz="quarter" idx="4"/>
          </p:nvPr>
        </p:nvSpPr>
        <p:spPr/>
        <p:txBody>
          <a:bodyPr/>
          <a:lstStyle/>
          <a:p>
            <a:fld id="{3801209A-EBCB-4229-9A21-B7869465F47A}" type="slidenum">
              <a:rPr lang="en-US" altLang="ko-KR" smtClean="0"/>
              <a:pPr/>
              <a:t>83</a:t>
            </a:fld>
            <a:r>
              <a:rPr lang="en-US" altLang="ko-KR" smtClean="0"/>
              <a:t> </a:t>
            </a:r>
            <a:endParaRPr lang="ko-KR" altLang="en-US" dirty="0"/>
          </a:p>
        </p:txBody>
      </p:sp>
      <p:graphicFrame>
        <p:nvGraphicFramePr>
          <p:cNvPr id="8" name="Table 7"/>
          <p:cNvGraphicFramePr>
            <a:graphicFrameLocks noGrp="1"/>
          </p:cNvGraphicFramePr>
          <p:nvPr>
            <p:extLst>
              <p:ext uri="{D42A27DB-BD31-4B8C-83A1-F6EECF244321}">
                <p14:modId xmlns:p14="http://schemas.microsoft.com/office/powerpoint/2010/main" val="326237266"/>
              </p:ext>
            </p:extLst>
          </p:nvPr>
        </p:nvGraphicFramePr>
        <p:xfrm>
          <a:off x="777000" y="1268413"/>
          <a:ext cx="8355226" cy="4290555"/>
        </p:xfrm>
        <a:graphic>
          <a:graphicData uri="http://schemas.openxmlformats.org/drawingml/2006/table">
            <a:tbl>
              <a:tblPr firstRow="1" bandRow="1">
                <a:tableStyleId>{5C22544A-7EE6-4342-B048-85BDC9FD1C3A}</a:tableStyleId>
              </a:tblPr>
              <a:tblGrid>
                <a:gridCol w="1480952"/>
                <a:gridCol w="1480952"/>
                <a:gridCol w="5393322"/>
              </a:tblGrid>
              <a:tr h="260415">
                <a:tc>
                  <a:txBody>
                    <a:bodyPr/>
                    <a:lstStyle/>
                    <a:p>
                      <a:pPr algn="ctr"/>
                      <a:r>
                        <a:rPr lang="en-US" sz="1200" dirty="0" smtClean="0">
                          <a:latin typeface="+mn-lt"/>
                        </a:rPr>
                        <a:t>ITIL Category</a:t>
                      </a:r>
                      <a:endParaRPr lang="en-US" sz="1200" dirty="0">
                        <a:latin typeface="+mn-lt"/>
                      </a:endParaRPr>
                    </a:p>
                  </a:txBody>
                  <a:tcPr marL="72000" marR="72000" marT="36000" marB="36000" anchor="ctr">
                    <a:lnR w="9525" cap="flat" cmpd="sng" algn="ctr">
                      <a:no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tcPr>
                </a:tc>
                <a:tc>
                  <a:txBody>
                    <a:bodyPr/>
                    <a:lstStyle/>
                    <a:p>
                      <a:pPr algn="ctr"/>
                      <a:r>
                        <a:rPr lang="en-US" sz="1200" dirty="0" smtClean="0">
                          <a:latin typeface="+mn-lt"/>
                        </a:rPr>
                        <a:t>NFR</a:t>
                      </a:r>
                      <a:endParaRPr lang="en-US" sz="1200" dirty="0">
                        <a:latin typeface="+mn-lt"/>
                      </a:endParaRPr>
                    </a:p>
                  </a:txBody>
                  <a:tcPr marL="72000" marR="72000" marT="36000" marB="36000" anchor="ctr">
                    <a:lnL w="9525" cap="flat" cmpd="sng" algn="ctr">
                      <a:noFill/>
                      <a:prstDash val="solid"/>
                      <a:round/>
                      <a:headEnd type="none" w="med" len="med"/>
                      <a:tailEnd type="none" w="med" len="med"/>
                    </a:lnL>
                    <a:lnR w="9525" cap="flat" cmpd="sng" algn="ctr">
                      <a:no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tcPr>
                </a:tc>
                <a:tc>
                  <a:txBody>
                    <a:bodyPr/>
                    <a:lstStyle/>
                    <a:p>
                      <a:pPr algn="ctr"/>
                      <a:r>
                        <a:rPr lang="en-US" sz="1200" dirty="0" smtClean="0">
                          <a:latin typeface="+mn-lt"/>
                        </a:rPr>
                        <a:t>Value</a:t>
                      </a:r>
                      <a:endParaRPr lang="en-US" sz="1200" dirty="0">
                        <a:latin typeface="+mn-lt"/>
                      </a:endParaRPr>
                    </a:p>
                  </a:txBody>
                  <a:tcPr marL="72000" marR="72000" marT="36000" marB="36000" anchor="ctr">
                    <a:lnL w="9525" cap="flat" cmpd="sng" algn="ctr">
                      <a:noFill/>
                      <a:prstDash val="solid"/>
                      <a:round/>
                      <a:headEnd type="none" w="med" len="med"/>
                      <a:tailEnd type="none" w="med" len="med"/>
                    </a:lnL>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tcPr>
                </a:tc>
              </a:tr>
              <a:tr h="671690">
                <a:tc>
                  <a:txBody>
                    <a:bodyPr/>
                    <a:lstStyle/>
                    <a:p>
                      <a:r>
                        <a:rPr lang="en-US" sz="1200" b="1" dirty="0" smtClean="0">
                          <a:latin typeface="+mn-lt"/>
                        </a:rPr>
                        <a:t>Availability</a:t>
                      </a:r>
                      <a:endParaRPr lang="en-US" sz="1200" b="1" dirty="0">
                        <a:latin typeface="+mn-lt"/>
                      </a:endParaRPr>
                    </a:p>
                  </a:txBody>
                  <a:tcPr marL="72000" marR="72000" marT="36000" marB="36000" anchor="ctr">
                    <a:lnR w="9525" cap="flat" cmpd="sng" algn="ctr">
                      <a:no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200" b="1" dirty="0" smtClean="0">
                          <a:latin typeface="+mn-lt"/>
                        </a:rPr>
                        <a:t>Service Hours</a:t>
                      </a:r>
                      <a:endParaRPr lang="en-US" sz="1200" b="1" dirty="0">
                        <a:latin typeface="+mn-lt"/>
                      </a:endParaRPr>
                    </a:p>
                  </a:txBody>
                  <a:tcPr marL="72000" marR="72000" marT="36000" marB="36000" anchor="ctr">
                    <a:lnL w="12700" cmpd="sng">
                      <a:noFill/>
                    </a:lnL>
                    <a:lnR w="9525" cap="flat" cmpd="sng" algn="ctr">
                      <a:no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200" dirty="0" smtClean="0">
                          <a:latin typeface="+mn-lt"/>
                        </a:rPr>
                        <a:t>API will require 24/7 uptime</a:t>
                      </a:r>
                      <a:endParaRPr lang="en-US" sz="1200" dirty="0">
                        <a:latin typeface="+mn-lt"/>
                      </a:endParaRPr>
                    </a:p>
                  </a:txBody>
                  <a:tcPr marL="72000" marR="72000" marT="36000" marB="36000" anchor="ctr">
                    <a:lnL w="9525" cap="flat" cmpd="sng" algn="ctr">
                      <a:noFill/>
                      <a:prstDash val="solid"/>
                      <a:round/>
                      <a:headEnd type="none" w="med" len="med"/>
                      <a:tailEnd type="none" w="med" len="med"/>
                    </a:lnL>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solidFill>
                      <a:schemeClr val="bg1"/>
                    </a:solidFill>
                  </a:tcPr>
                </a:tc>
              </a:tr>
              <a:tr h="671690">
                <a:tc>
                  <a:txBody>
                    <a:bodyPr/>
                    <a:lstStyle/>
                    <a:p>
                      <a:r>
                        <a:rPr lang="en-US" sz="1200" b="1" dirty="0" smtClean="0">
                          <a:latin typeface="+mn-lt"/>
                        </a:rPr>
                        <a:t>Availability </a:t>
                      </a:r>
                      <a:endParaRPr lang="en-US" sz="1200" b="1" dirty="0">
                        <a:latin typeface="+mn-lt"/>
                      </a:endParaRPr>
                    </a:p>
                  </a:txBody>
                  <a:tcPr marL="72000" marR="72000" marT="36000" marB="36000" anchor="ct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200" b="1" dirty="0" smtClean="0">
                          <a:latin typeface="+mn-lt"/>
                        </a:rPr>
                        <a:t>Peak Hours / Critical Periods</a:t>
                      </a:r>
                      <a:endParaRPr lang="en-US" sz="1200" b="1" dirty="0">
                        <a:latin typeface="+mn-lt"/>
                      </a:endParaRPr>
                    </a:p>
                  </a:txBody>
                  <a:tcPr marL="72000" marR="72000" marT="36000" marB="36000" anchor="ct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200" dirty="0" smtClean="0">
                          <a:latin typeface="+mn-lt"/>
                        </a:rPr>
                        <a:t>FINEOS will be mostly used during office hours of the included countries. The time zone span will be form UTC+5:30 to UTC+8. Assumed Core Period is from Monday UTC 02:30 to UTC 12:00</a:t>
                      </a:r>
                      <a:endParaRPr lang="en-US" sz="1200" dirty="0">
                        <a:latin typeface="+mn-lt"/>
                      </a:endParaRPr>
                    </a:p>
                  </a:txBody>
                  <a:tcPr marL="72000" marR="72000" marT="36000" marB="36000" anchor="ct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solidFill>
                      <a:schemeClr val="bg1"/>
                    </a:solidFill>
                  </a:tcPr>
                </a:tc>
              </a:tr>
              <a:tr h="671690">
                <a:tc>
                  <a:txBody>
                    <a:bodyPr/>
                    <a:lstStyle/>
                    <a:p>
                      <a:r>
                        <a:rPr lang="en-US" sz="1200" b="1" dirty="0" smtClean="0">
                          <a:latin typeface="+mn-lt"/>
                        </a:rPr>
                        <a:t>Operations</a:t>
                      </a:r>
                      <a:r>
                        <a:rPr lang="en-US" sz="1200" b="1" baseline="0" dirty="0" smtClean="0">
                          <a:latin typeface="+mn-lt"/>
                        </a:rPr>
                        <a:t> &amp; Tech Services</a:t>
                      </a:r>
                      <a:endParaRPr lang="en-US" sz="1200" b="1" dirty="0">
                        <a:latin typeface="+mn-lt"/>
                      </a:endParaRPr>
                    </a:p>
                  </a:txBody>
                  <a:tcPr marL="72000" marR="72000" marT="36000" marB="36000" anchor="ct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200" b="1" dirty="0" smtClean="0">
                          <a:latin typeface="+mn-lt"/>
                        </a:rPr>
                        <a:t>Extensibility &amp;</a:t>
                      </a:r>
                      <a:r>
                        <a:rPr lang="en-US" sz="1200" b="1" baseline="0" dirty="0" smtClean="0">
                          <a:latin typeface="+mn-lt"/>
                        </a:rPr>
                        <a:t> Scalability</a:t>
                      </a:r>
                      <a:endParaRPr lang="en-US" sz="1200" b="1" dirty="0">
                        <a:latin typeface="+mn-lt"/>
                      </a:endParaRPr>
                    </a:p>
                  </a:txBody>
                  <a:tcPr marL="72000" marR="72000" marT="36000" marB="36000" anchor="ct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200" dirty="0" smtClean="0">
                          <a:latin typeface="+mn-lt"/>
                        </a:rPr>
                        <a:t>An extendable architecture will be required. Virtualization is the most ideal architecture for FINEOS.</a:t>
                      </a:r>
                      <a:endParaRPr lang="en-US" sz="1200" dirty="0">
                        <a:latin typeface="+mn-lt"/>
                      </a:endParaRPr>
                    </a:p>
                  </a:txBody>
                  <a:tcPr marL="72000" marR="72000" marT="36000" marB="36000" anchor="ct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solidFill>
                      <a:schemeClr val="bg1"/>
                    </a:solidFill>
                  </a:tcPr>
                </a:tc>
              </a:tr>
              <a:tr h="67169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dk1"/>
                          </a:solidFill>
                          <a:latin typeface="+mn-lt"/>
                          <a:ea typeface="+mn-ea"/>
                          <a:cs typeface="+mn-cs"/>
                        </a:rPr>
                        <a:t>Operations</a:t>
                      </a:r>
                      <a:r>
                        <a:rPr lang="en-US" sz="1200" b="1" kern="1200" baseline="0" dirty="0" smtClean="0">
                          <a:solidFill>
                            <a:schemeClr val="dk1"/>
                          </a:solidFill>
                          <a:latin typeface="+mn-lt"/>
                          <a:ea typeface="+mn-ea"/>
                          <a:cs typeface="+mn-cs"/>
                        </a:rPr>
                        <a:t> &amp; Tech Services</a:t>
                      </a:r>
                      <a:endParaRPr lang="en-US" sz="1200" b="1" kern="1200" dirty="0" smtClean="0">
                        <a:solidFill>
                          <a:schemeClr val="dk1"/>
                        </a:solidFill>
                        <a:latin typeface="+mn-lt"/>
                        <a:ea typeface="+mn-ea"/>
                        <a:cs typeface="+mn-cs"/>
                      </a:endParaRPr>
                    </a:p>
                  </a:txBody>
                  <a:tcPr marL="72000" marR="72000" marT="36000" marB="36000" anchor="ct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200" b="1" baseline="0" dirty="0" smtClean="0">
                          <a:latin typeface="+mn-lt"/>
                        </a:rPr>
                        <a:t>Maintainability</a:t>
                      </a:r>
                    </a:p>
                  </a:txBody>
                  <a:tcPr marL="72000" marR="72000" marT="36000" marB="36000" anchor="ct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200" dirty="0" smtClean="0">
                          <a:latin typeface="+mn-lt"/>
                        </a:rPr>
                        <a:t>Configuration of business rule shall be maintained by business users as per FINEOS's standard architecture.</a:t>
                      </a:r>
                      <a:endParaRPr lang="en-US" sz="1200" dirty="0">
                        <a:latin typeface="+mn-lt"/>
                      </a:endParaRPr>
                    </a:p>
                  </a:txBody>
                  <a:tcPr marL="72000" marR="72000" marT="36000" marB="36000" anchor="ct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solidFill>
                      <a:schemeClr val="bg1"/>
                    </a:solidFill>
                  </a:tcPr>
                </a:tc>
              </a:tr>
              <a:tr h="67169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dk1"/>
                          </a:solidFill>
                          <a:latin typeface="+mn-lt"/>
                          <a:ea typeface="+mn-ea"/>
                          <a:cs typeface="+mn-cs"/>
                        </a:rPr>
                        <a:t>Operations</a:t>
                      </a:r>
                      <a:r>
                        <a:rPr lang="en-US" sz="1200" b="1" kern="1200" baseline="0" dirty="0" smtClean="0">
                          <a:solidFill>
                            <a:schemeClr val="dk1"/>
                          </a:solidFill>
                          <a:latin typeface="+mn-lt"/>
                          <a:ea typeface="+mn-ea"/>
                          <a:cs typeface="+mn-cs"/>
                        </a:rPr>
                        <a:t> &amp; Tech Services</a:t>
                      </a:r>
                      <a:endParaRPr lang="en-US" sz="1200" b="1" kern="1200" dirty="0" smtClean="0">
                        <a:solidFill>
                          <a:schemeClr val="dk1"/>
                        </a:solidFill>
                        <a:latin typeface="+mn-lt"/>
                        <a:ea typeface="+mn-ea"/>
                        <a:cs typeface="+mn-cs"/>
                      </a:endParaRPr>
                    </a:p>
                  </a:txBody>
                  <a:tcPr marL="72000" marR="72000" marT="36000" marB="36000" anchor="ct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solidFill>
                      <a:schemeClr val="bg1"/>
                    </a:solidFill>
                  </a:tcPr>
                </a:tc>
                <a:tc>
                  <a:txBody>
                    <a:bodyPr/>
                    <a:lstStyle/>
                    <a:p>
                      <a:pPr marL="0" algn="l" defTabSz="457200" rtl="0" eaLnBrk="1" latinLnBrk="0" hangingPunct="1"/>
                      <a:r>
                        <a:rPr lang="en-US" sz="1200" b="1" kern="1200" dirty="0" smtClean="0">
                          <a:solidFill>
                            <a:schemeClr val="dk1"/>
                          </a:solidFill>
                          <a:latin typeface="+mn-lt"/>
                          <a:ea typeface="+mn-ea"/>
                          <a:cs typeface="+mn-cs"/>
                        </a:rPr>
                        <a:t>Reusability &amp;</a:t>
                      </a:r>
                      <a:r>
                        <a:rPr lang="en-US" sz="1200" b="1" kern="1200" baseline="0" dirty="0" smtClean="0">
                          <a:solidFill>
                            <a:schemeClr val="dk1"/>
                          </a:solidFill>
                          <a:latin typeface="+mn-lt"/>
                          <a:ea typeface="+mn-ea"/>
                          <a:cs typeface="+mn-cs"/>
                        </a:rPr>
                        <a:t> Convergence</a:t>
                      </a:r>
                      <a:endParaRPr lang="en-US" sz="1200" b="1" kern="1200" dirty="0" smtClean="0">
                        <a:solidFill>
                          <a:schemeClr val="dk1"/>
                        </a:solidFill>
                        <a:latin typeface="+mn-lt"/>
                        <a:ea typeface="+mn-ea"/>
                        <a:cs typeface="+mn-cs"/>
                      </a:endParaRPr>
                    </a:p>
                  </a:txBody>
                  <a:tcPr marL="72000" marR="72000" marT="36000" marB="36000" anchor="ct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200" dirty="0" smtClean="0">
                          <a:latin typeface="+mn-lt"/>
                        </a:rPr>
                        <a:t>Existing architecture especially in relation to interfaces and architecture principles should be reused whenever possible.</a:t>
                      </a:r>
                      <a:endParaRPr lang="en-US" sz="1200" dirty="0">
                        <a:latin typeface="+mn-lt"/>
                      </a:endParaRPr>
                    </a:p>
                  </a:txBody>
                  <a:tcPr marL="72000" marR="72000" marT="36000" marB="36000" anchor="ct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solidFill>
                      <a:schemeClr val="bg1"/>
                    </a:solidFill>
                  </a:tcPr>
                </a:tc>
              </a:tr>
              <a:tr h="67169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1200" b="1" kern="1200" dirty="0" smtClean="0">
                          <a:solidFill>
                            <a:schemeClr val="dk1"/>
                          </a:solidFill>
                          <a:latin typeface="+mn-lt"/>
                          <a:ea typeface="+mn-ea"/>
                          <a:cs typeface="+mn-cs"/>
                        </a:rPr>
                        <a:t>Performance</a:t>
                      </a:r>
                    </a:p>
                  </a:txBody>
                  <a:tcPr marL="72000" marR="72000" marT="36000" marB="36000" anchor="ct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200" b="1" dirty="0" smtClean="0">
                          <a:latin typeface="+mn-lt"/>
                        </a:rPr>
                        <a:t>Performance</a:t>
                      </a:r>
                      <a:endParaRPr lang="en-US" sz="1200" b="1" dirty="0">
                        <a:latin typeface="+mn-lt"/>
                      </a:endParaRPr>
                    </a:p>
                  </a:txBody>
                  <a:tcPr marL="72000" marR="72000" marT="36000" marB="36000" anchor="ct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200" dirty="0" smtClean="0">
                          <a:solidFill>
                            <a:schemeClr val="tx1"/>
                          </a:solidFill>
                          <a:latin typeface="+mn-lt"/>
                        </a:rPr>
                        <a:t>FINEOS will require at</a:t>
                      </a:r>
                      <a:r>
                        <a:rPr lang="en-US" sz="1200" baseline="0" dirty="0" smtClean="0">
                          <a:solidFill>
                            <a:schemeClr val="tx1"/>
                          </a:solidFill>
                          <a:latin typeface="+mn-lt"/>
                        </a:rPr>
                        <a:t> most a 3 seconds to complete an acknowledgement message </a:t>
                      </a:r>
                      <a:endParaRPr lang="en-US" sz="1200" dirty="0">
                        <a:solidFill>
                          <a:schemeClr val="tx1"/>
                        </a:solidFill>
                        <a:latin typeface="+mn-lt"/>
                      </a:endParaRPr>
                    </a:p>
                  </a:txBody>
                  <a:tcPr marL="72000" marR="72000" marT="36000" marB="36000" anchor="ct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solidFill>
                      <a:schemeClr val="bg1"/>
                    </a:solidFill>
                  </a:tcPr>
                </a:tc>
              </a:tr>
            </a:tbl>
          </a:graphicData>
        </a:graphic>
      </p:graphicFrame>
      <p:sp>
        <p:nvSpPr>
          <p:cNvPr id="7" name="TextBox 6"/>
          <p:cNvSpPr txBox="1"/>
          <p:nvPr/>
        </p:nvSpPr>
        <p:spPr>
          <a:xfrm>
            <a:off x="7452396" y="5986204"/>
            <a:ext cx="815925" cy="184666"/>
          </a:xfrm>
          <a:prstGeom prst="rect">
            <a:avLst/>
          </a:prstGeom>
          <a:noFill/>
        </p:spPr>
        <p:txBody>
          <a:bodyPr wrap="square" lIns="0" tIns="0" rIns="0" bIns="0" rtlCol="0">
            <a:spAutoFit/>
          </a:bodyPr>
          <a:lstStyle/>
          <a:p>
            <a:r>
              <a:rPr lang="en-US" sz="1200" b="1" dirty="0" smtClean="0">
                <a:solidFill>
                  <a:schemeClr val="tx1"/>
                </a:solidFill>
                <a:latin typeface="+mn-lt"/>
                <a:cs typeface="Arial" pitchFamily="34" charset="0"/>
              </a:rPr>
              <a:t>SQR File:</a:t>
            </a:r>
          </a:p>
        </p:txBody>
      </p:sp>
      <p:graphicFrame>
        <p:nvGraphicFramePr>
          <p:cNvPr id="4" name="Object 3"/>
          <p:cNvGraphicFramePr>
            <a:graphicFrameLocks noChangeAspect="1"/>
          </p:cNvGraphicFramePr>
          <p:nvPr>
            <p:extLst>
              <p:ext uri="{D42A27DB-BD31-4B8C-83A1-F6EECF244321}">
                <p14:modId xmlns:p14="http://schemas.microsoft.com/office/powerpoint/2010/main" val="1641117321"/>
              </p:ext>
            </p:extLst>
          </p:nvPr>
        </p:nvGraphicFramePr>
        <p:xfrm>
          <a:off x="8215313" y="5692774"/>
          <a:ext cx="914400" cy="771525"/>
        </p:xfrm>
        <a:graphic>
          <a:graphicData uri="http://schemas.openxmlformats.org/presentationml/2006/ole">
            <mc:AlternateContent xmlns:mc="http://schemas.openxmlformats.org/markup-compatibility/2006">
              <mc:Choice xmlns:v="urn:schemas-microsoft-com:vml" Requires="v">
                <p:oleObj spid="_x0000_s11448" name="Worksheet" showAsIcon="1" r:id="rId4" imgW="914400" imgH="771480" progId="Excel.Sheet.12">
                  <p:embed/>
                </p:oleObj>
              </mc:Choice>
              <mc:Fallback>
                <p:oleObj name="Worksheet" showAsIcon="1" r:id="rId4" imgW="914400" imgH="771480" progId="Excel.Sheet.12">
                  <p:embed/>
                  <p:pic>
                    <p:nvPicPr>
                      <p:cNvPr id="0" name=""/>
                      <p:cNvPicPr/>
                      <p:nvPr/>
                    </p:nvPicPr>
                    <p:blipFill>
                      <a:blip r:embed="rId5"/>
                      <a:stretch>
                        <a:fillRect/>
                      </a:stretch>
                    </p:blipFill>
                    <p:spPr>
                      <a:xfrm>
                        <a:off x="8215313" y="5692774"/>
                        <a:ext cx="914400" cy="771525"/>
                      </a:xfrm>
                      <a:prstGeom prst="rect">
                        <a:avLst/>
                      </a:prstGeom>
                    </p:spPr>
                  </p:pic>
                </p:oleObj>
              </mc:Fallback>
            </mc:AlternateContent>
          </a:graphicData>
        </a:graphic>
      </p:graphicFrame>
    </p:spTree>
    <p:extLst>
      <p:ext uri="{BB962C8B-B14F-4D97-AF65-F5344CB8AC3E}">
        <p14:creationId xmlns:p14="http://schemas.microsoft.com/office/powerpoint/2010/main" val="33114537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smtClean="0"/>
              <a:t>Monitoring </a:t>
            </a:r>
            <a:r>
              <a:rPr lang="en-US" altLang="ko-KR" dirty="0"/>
              <a:t>&amp; Management Vertical</a:t>
            </a:r>
            <a:endParaRPr lang="ko-KR" altLang="en-US" dirty="0"/>
          </a:p>
        </p:txBody>
      </p:sp>
      <p:sp>
        <p:nvSpPr>
          <p:cNvPr id="9" name="Text Placeholder 8"/>
          <p:cNvSpPr>
            <a:spLocks noGrp="1"/>
          </p:cNvSpPr>
          <p:nvPr>
            <p:ph type="body" sz="quarter" idx="13"/>
          </p:nvPr>
        </p:nvSpPr>
        <p:spPr>
          <a:solidFill>
            <a:schemeClr val="bg1">
              <a:lumMod val="95000"/>
            </a:schemeClr>
          </a:solidFill>
          <a:ln>
            <a:noFill/>
          </a:ln>
          <a:effectLst>
            <a:outerShdw blurRad="50800" dist="38100" dir="2700000" algn="tl" rotWithShape="0">
              <a:prstClr val="black">
                <a:alpha val="40000"/>
              </a:prstClr>
            </a:outerShdw>
          </a:effectLst>
        </p:spPr>
        <p:txBody>
          <a:bodyPr vert="horz" lIns="72000" tIns="46800" rIns="72000" bIns="46800" rtlCol="0" anchor="t">
            <a:spAutoFit/>
          </a:bodyPr>
          <a:lstStyle/>
          <a:p>
            <a:pPr marL="0" indent="0">
              <a:buNone/>
            </a:pPr>
            <a:r>
              <a:rPr lang="en-US" altLang="ko-KR" dirty="0" smtClean="0"/>
              <a:t>FINEOS </a:t>
            </a:r>
            <a:r>
              <a:rPr lang="en-US" altLang="ko-KR" dirty="0"/>
              <a:t>Monitoring Capabilities (Internal JMX Console)</a:t>
            </a:r>
          </a:p>
        </p:txBody>
      </p:sp>
      <p:sp>
        <p:nvSpPr>
          <p:cNvPr id="3" name="Slide Number Placeholder 2"/>
          <p:cNvSpPr>
            <a:spLocks noGrp="1"/>
          </p:cNvSpPr>
          <p:nvPr>
            <p:ph type="sldNum" sz="quarter" idx="4"/>
          </p:nvPr>
        </p:nvSpPr>
        <p:spPr/>
        <p:txBody>
          <a:bodyPr/>
          <a:lstStyle/>
          <a:p>
            <a:fld id="{3801209A-EBCB-4229-9A21-B7869465F47A}" type="slidenum">
              <a:rPr lang="en-US" altLang="ko-KR" smtClean="0">
                <a:latin typeface="+mj-lt"/>
              </a:rPr>
              <a:pPr/>
              <a:t>84</a:t>
            </a:fld>
            <a:r>
              <a:rPr lang="en-US" altLang="ko-KR" smtClean="0">
                <a:latin typeface="+mj-lt"/>
              </a:rPr>
              <a:t> </a:t>
            </a:r>
            <a:endParaRPr lang="ko-KR" altLang="en-US" dirty="0">
              <a:latin typeface="+mj-lt"/>
            </a:endParaRPr>
          </a:p>
        </p:txBody>
      </p:sp>
      <p:sp>
        <p:nvSpPr>
          <p:cNvPr id="4" name="Rectangle 3"/>
          <p:cNvSpPr/>
          <p:nvPr/>
        </p:nvSpPr>
        <p:spPr>
          <a:xfrm>
            <a:off x="6016487" y="1952163"/>
            <a:ext cx="3113225" cy="3816429"/>
          </a:xfrm>
          <a:prstGeom prst="rect">
            <a:avLst/>
          </a:prstGeom>
        </p:spPr>
        <p:txBody>
          <a:bodyPr wrap="square" lIns="0" tIns="0" rIns="0" bIns="0" anchor="ctr">
            <a:spAutoFit/>
          </a:bodyPr>
          <a:lstStyle/>
          <a:p>
            <a:pPr marL="171450" indent="-171450">
              <a:spcBef>
                <a:spcPts val="0"/>
              </a:spcBef>
              <a:spcAft>
                <a:spcPts val="400"/>
              </a:spcAft>
              <a:buFont typeface="Arial" panose="020B0604020202020204" pitchFamily="34" charset="0"/>
              <a:buChar char="•"/>
            </a:pPr>
            <a:r>
              <a:rPr lang="en-US" altLang="ko-KR" sz="1200" dirty="0" smtClean="0">
                <a:solidFill>
                  <a:schemeClr val="tx1"/>
                </a:solidFill>
                <a:latin typeface="+mn-lt"/>
              </a:rPr>
              <a:t>Java </a:t>
            </a:r>
            <a:r>
              <a:rPr lang="en-US" altLang="ko-KR" sz="1200" dirty="0">
                <a:solidFill>
                  <a:schemeClr val="tx1"/>
                </a:solidFill>
                <a:latin typeface="+mn-lt"/>
              </a:rPr>
              <a:t>Management Extensions (JMX) </a:t>
            </a:r>
            <a:r>
              <a:rPr lang="en-US" altLang="ko-KR" sz="1200" dirty="0" err="1">
                <a:solidFill>
                  <a:schemeClr val="tx1"/>
                </a:solidFill>
                <a:latin typeface="+mn-lt"/>
              </a:rPr>
              <a:t>MBeans</a:t>
            </a:r>
            <a:r>
              <a:rPr lang="en-US" altLang="ko-KR" sz="1200" dirty="0">
                <a:solidFill>
                  <a:schemeClr val="tx1"/>
                </a:solidFill>
                <a:latin typeface="+mn-lt"/>
              </a:rPr>
              <a:t> </a:t>
            </a:r>
            <a:r>
              <a:rPr lang="en-US" altLang="ko-KR" sz="1200" dirty="0" smtClean="0">
                <a:solidFill>
                  <a:schemeClr val="tx1"/>
                </a:solidFill>
                <a:latin typeface="+mn-lt"/>
              </a:rPr>
              <a:t>– standard </a:t>
            </a:r>
            <a:r>
              <a:rPr lang="en-US" altLang="ko-KR" sz="1200" dirty="0">
                <a:solidFill>
                  <a:schemeClr val="tx1"/>
                </a:solidFill>
                <a:latin typeface="+mn-lt"/>
              </a:rPr>
              <a:t>technology for managing and monitoring applications</a:t>
            </a:r>
          </a:p>
          <a:p>
            <a:pPr marL="355600" lvl="1" indent="-177800">
              <a:spcBef>
                <a:spcPts val="0"/>
              </a:spcBef>
              <a:spcAft>
                <a:spcPts val="400"/>
              </a:spcAft>
              <a:buFontTx/>
              <a:buChar char="-"/>
            </a:pPr>
            <a:r>
              <a:rPr lang="en-US" altLang="ko-KR" sz="1200" b="0" dirty="0">
                <a:solidFill>
                  <a:schemeClr val="tx1"/>
                </a:solidFill>
                <a:latin typeface="+mn-lt"/>
              </a:rPr>
              <a:t>Provides a detailed ‘inside’ view of system</a:t>
            </a:r>
          </a:p>
          <a:p>
            <a:pPr marL="355600" lvl="1" indent="-177800">
              <a:spcBef>
                <a:spcPts val="0"/>
              </a:spcBef>
              <a:spcAft>
                <a:spcPts val="400"/>
              </a:spcAft>
              <a:buFontTx/>
              <a:buChar char="-"/>
            </a:pPr>
            <a:r>
              <a:rPr lang="en-US" altLang="ko-KR" sz="1200" b="0" dirty="0">
                <a:solidFill>
                  <a:schemeClr val="tx1"/>
                </a:solidFill>
                <a:latin typeface="+mn-lt"/>
              </a:rPr>
              <a:t>Data includes number sessions, session data, number of business entities, etc.</a:t>
            </a:r>
          </a:p>
          <a:p>
            <a:pPr marL="171450" indent="-171450">
              <a:spcBef>
                <a:spcPts val="0"/>
              </a:spcBef>
              <a:spcAft>
                <a:spcPts val="400"/>
              </a:spcAft>
              <a:buFont typeface="Arial" panose="020B0604020202020204" pitchFamily="34" charset="0"/>
              <a:buChar char="•"/>
            </a:pPr>
            <a:r>
              <a:rPr lang="en-US" altLang="ko-KR" sz="1200" dirty="0" smtClean="0">
                <a:solidFill>
                  <a:schemeClr val="tx1"/>
                </a:solidFill>
                <a:latin typeface="+mn-lt"/>
              </a:rPr>
              <a:t>Performance </a:t>
            </a:r>
            <a:r>
              <a:rPr lang="en-US" altLang="ko-KR" sz="1200" dirty="0">
                <a:solidFill>
                  <a:schemeClr val="tx1"/>
                </a:solidFill>
                <a:latin typeface="+mn-lt"/>
              </a:rPr>
              <a:t>Alerts for performance monitoring and capacity planning</a:t>
            </a:r>
          </a:p>
          <a:p>
            <a:pPr marL="355600" lvl="1" indent="-177800">
              <a:spcBef>
                <a:spcPts val="0"/>
              </a:spcBef>
              <a:spcAft>
                <a:spcPts val="400"/>
              </a:spcAft>
              <a:buFontTx/>
              <a:buChar char="-"/>
            </a:pPr>
            <a:r>
              <a:rPr lang="en-US" altLang="ko-KR" sz="1200" b="0" dirty="0">
                <a:solidFill>
                  <a:schemeClr val="tx1"/>
                </a:solidFill>
                <a:latin typeface="+mn-lt"/>
              </a:rPr>
              <a:t>Alert technology: </a:t>
            </a:r>
            <a:r>
              <a:rPr lang="en-US" altLang="ko-KR" sz="1200" b="0" dirty="0" smtClean="0">
                <a:solidFill>
                  <a:schemeClr val="tx1"/>
                </a:solidFill>
                <a:latin typeface="+mn-lt"/>
              </a:rPr>
              <a:t>log4j; logs </a:t>
            </a:r>
            <a:r>
              <a:rPr lang="en-US" altLang="ko-KR" sz="1200" b="0" dirty="0">
                <a:solidFill>
                  <a:schemeClr val="tx1"/>
                </a:solidFill>
                <a:latin typeface="+mn-lt"/>
              </a:rPr>
              <a:t>for all potential tasks and actions that are alert worthy</a:t>
            </a:r>
          </a:p>
          <a:p>
            <a:pPr marL="355600" lvl="1" indent="-177800">
              <a:spcBef>
                <a:spcPts val="0"/>
              </a:spcBef>
              <a:spcAft>
                <a:spcPts val="400"/>
              </a:spcAft>
              <a:buFontTx/>
              <a:buChar char="-"/>
            </a:pPr>
            <a:r>
              <a:rPr lang="en-US" altLang="ko-KR" sz="1200" b="0" dirty="0">
                <a:solidFill>
                  <a:schemeClr val="tx1"/>
                </a:solidFill>
                <a:latin typeface="+mn-lt"/>
              </a:rPr>
              <a:t>Logging </a:t>
            </a:r>
            <a:r>
              <a:rPr lang="en-US" altLang="ko-KR" sz="1200" b="0" dirty="0" smtClean="0">
                <a:solidFill>
                  <a:schemeClr val="tx1"/>
                </a:solidFill>
                <a:latin typeface="+mn-lt"/>
              </a:rPr>
              <a:t>is enabled to </a:t>
            </a:r>
            <a:r>
              <a:rPr lang="en-US" altLang="ko-KR" sz="1200" b="0" dirty="0">
                <a:solidFill>
                  <a:schemeClr val="tx1"/>
                </a:solidFill>
                <a:latin typeface="+mn-lt"/>
              </a:rPr>
              <a:t>be configurable for extensive logging levels (e.g. can turn on only request statistics logging)</a:t>
            </a:r>
          </a:p>
          <a:p>
            <a:pPr marL="355600" lvl="1" indent="-177800">
              <a:spcBef>
                <a:spcPts val="0"/>
              </a:spcBef>
              <a:spcAft>
                <a:spcPts val="400"/>
              </a:spcAft>
              <a:buFontTx/>
              <a:buChar char="-"/>
            </a:pPr>
            <a:r>
              <a:rPr lang="en-US" altLang="ko-KR" sz="1200" b="0" dirty="0">
                <a:solidFill>
                  <a:schemeClr val="tx1"/>
                </a:solidFill>
                <a:latin typeface="+mn-lt"/>
              </a:rPr>
              <a:t>Alert for requests and returns (e.g. web request, database request, database request returns) over a pre-defined time will be logged as an </a:t>
            </a:r>
            <a:r>
              <a:rPr lang="en-US" altLang="ko-KR" sz="1200" b="0" dirty="0" smtClean="0">
                <a:solidFill>
                  <a:schemeClr val="tx1"/>
                </a:solidFill>
                <a:latin typeface="+mn-lt"/>
              </a:rPr>
              <a:t>alert</a:t>
            </a:r>
            <a:endParaRPr lang="en-US" altLang="ko-KR" sz="1200" b="0" dirty="0">
              <a:solidFill>
                <a:schemeClr val="tx1"/>
              </a:solidFill>
              <a:latin typeface="+mn-lt"/>
            </a:endParaRPr>
          </a:p>
        </p:txBody>
      </p:sp>
      <p:grpSp>
        <p:nvGrpSpPr>
          <p:cNvPr id="5" name="Group 4"/>
          <p:cNvGrpSpPr/>
          <p:nvPr/>
        </p:nvGrpSpPr>
        <p:grpSpPr>
          <a:xfrm>
            <a:off x="776288" y="1388004"/>
            <a:ext cx="5106406" cy="4944746"/>
            <a:chOff x="776288" y="1388004"/>
            <a:chExt cx="5106406" cy="4944746"/>
          </a:xfrm>
        </p:grpSpPr>
        <p:grpSp>
          <p:nvGrpSpPr>
            <p:cNvPr id="24" name="Group 23"/>
            <p:cNvGrpSpPr/>
            <p:nvPr/>
          </p:nvGrpSpPr>
          <p:grpSpPr>
            <a:xfrm>
              <a:off x="776288" y="1388004"/>
              <a:ext cx="3794400" cy="1866148"/>
              <a:chOff x="776288" y="1388004"/>
              <a:chExt cx="3794400" cy="1866148"/>
            </a:xfrm>
            <a:effectLst>
              <a:outerShdw blurRad="50800" dist="38100" dir="2700000" algn="tl" rotWithShape="0">
                <a:prstClr val="black">
                  <a:alpha val="40000"/>
                </a:prstClr>
              </a:outerShdw>
            </a:effectLst>
          </p:grpSpPr>
          <p:pic>
            <p:nvPicPr>
              <p:cNvPr id="16" name="Picture 15"/>
              <p:cNvPicPr/>
              <p:nvPr/>
            </p:nvPicPr>
            <p:blipFill rotWithShape="1">
              <a:blip r:embed="rId2" cstate="screen">
                <a:extLst>
                  <a:ext uri="{28A0092B-C50C-407E-A947-70E740481C1C}">
                    <a14:useLocalDpi xmlns:a14="http://schemas.microsoft.com/office/drawing/2010/main"/>
                  </a:ext>
                </a:extLst>
              </a:blip>
              <a:srcRect/>
              <a:stretch/>
            </p:blipFill>
            <p:spPr bwMode="auto">
              <a:xfrm>
                <a:off x="776288" y="1572670"/>
                <a:ext cx="3792476" cy="1681482"/>
              </a:xfrm>
              <a:prstGeom prst="rect">
                <a:avLst/>
              </a:prstGeom>
              <a:ln>
                <a:noFill/>
              </a:ln>
              <a:extLst>
                <a:ext uri="{53640926-AAD7-44D8-BBD7-CCE9431645EC}">
                  <a14:shadowObscured xmlns:a14="http://schemas.microsoft.com/office/drawing/2010/main"/>
                </a:ext>
              </a:extLst>
            </p:spPr>
          </p:pic>
          <p:sp>
            <p:nvSpPr>
              <p:cNvPr id="8" name="Rectangle 7"/>
              <p:cNvSpPr/>
              <p:nvPr/>
            </p:nvSpPr>
            <p:spPr>
              <a:xfrm>
                <a:off x="776288" y="1388004"/>
                <a:ext cx="3794400" cy="184666"/>
              </a:xfrm>
              <a:prstGeom prst="rect">
                <a:avLst/>
              </a:prstGeom>
              <a:solidFill>
                <a:schemeClr val="bg1"/>
              </a:solidFill>
            </p:spPr>
            <p:txBody>
              <a:bodyPr wrap="square" lIns="0" tIns="0" rIns="0" bIns="0">
                <a:spAutoFit/>
              </a:bodyPr>
              <a:lstStyle/>
              <a:p>
                <a:r>
                  <a:rPr lang="en-IE" altLang="ko-KR" sz="1200" dirty="0" smtClean="0">
                    <a:solidFill>
                      <a:schemeClr val="tx2"/>
                    </a:solidFill>
                    <a:latin typeface="+mn-lt"/>
                    <a:ea typeface="맑은 고딕" panose="020B0503020000020004" pitchFamily="50" charset="-127"/>
                    <a:cs typeface="Times New Roman" panose="02020603050405020304" pitchFamily="18" charset="0"/>
                  </a:rPr>
                  <a:t>FINEOS </a:t>
                </a:r>
                <a:r>
                  <a:rPr lang="en-IE" altLang="ko-KR" sz="1200" dirty="0">
                    <a:solidFill>
                      <a:schemeClr val="tx2"/>
                    </a:solidFill>
                    <a:latin typeface="+mn-lt"/>
                    <a:ea typeface="맑은 고딕" panose="020B0503020000020004" pitchFamily="50" charset="-127"/>
                    <a:cs typeface="Times New Roman" panose="02020603050405020304" pitchFamily="18" charset="0"/>
                  </a:rPr>
                  <a:t>Internal JMX console – home </a:t>
                </a:r>
                <a:r>
                  <a:rPr lang="en-IE" altLang="ko-KR" sz="1200" dirty="0" smtClean="0">
                    <a:solidFill>
                      <a:schemeClr val="tx2"/>
                    </a:solidFill>
                    <a:latin typeface="+mn-lt"/>
                    <a:ea typeface="맑은 고딕" panose="020B0503020000020004" pitchFamily="50" charset="-127"/>
                    <a:cs typeface="Times New Roman" panose="02020603050405020304" pitchFamily="18" charset="0"/>
                  </a:rPr>
                  <a:t>page</a:t>
                </a:r>
              </a:p>
            </p:txBody>
          </p:sp>
        </p:grpSp>
        <p:grpSp>
          <p:nvGrpSpPr>
            <p:cNvPr id="23" name="Group 22"/>
            <p:cNvGrpSpPr/>
            <p:nvPr/>
          </p:nvGrpSpPr>
          <p:grpSpPr>
            <a:xfrm>
              <a:off x="1431871" y="2582093"/>
              <a:ext cx="3794400" cy="2144956"/>
              <a:chOff x="1213466" y="2403886"/>
              <a:chExt cx="3794400" cy="2144956"/>
            </a:xfrm>
            <a:effectLst>
              <a:outerShdw blurRad="50800" dist="38100" dir="2700000" algn="tl" rotWithShape="0">
                <a:prstClr val="black">
                  <a:alpha val="40000"/>
                </a:prstClr>
              </a:outerShdw>
            </a:effectLst>
          </p:grpSpPr>
          <p:pic>
            <p:nvPicPr>
              <p:cNvPr id="17" name="Picture 16"/>
              <p:cNvPicPr/>
              <p:nvPr/>
            </p:nvPicPr>
            <p:blipFill>
              <a:blip r:embed="rId3" cstate="screen">
                <a:extLst>
                  <a:ext uri="{28A0092B-C50C-407E-A947-70E740481C1C}">
                    <a14:useLocalDpi xmlns:a14="http://schemas.microsoft.com/office/drawing/2010/main"/>
                  </a:ext>
                </a:extLst>
              </a:blip>
              <a:stretch>
                <a:fillRect/>
              </a:stretch>
            </p:blipFill>
            <p:spPr>
              <a:xfrm>
                <a:off x="1213466" y="2749686"/>
                <a:ext cx="3793315" cy="1799156"/>
              </a:xfrm>
              <a:prstGeom prst="rect">
                <a:avLst/>
              </a:prstGeom>
            </p:spPr>
          </p:pic>
          <p:sp>
            <p:nvSpPr>
              <p:cNvPr id="19" name="Rectangle 18"/>
              <p:cNvSpPr/>
              <p:nvPr/>
            </p:nvSpPr>
            <p:spPr>
              <a:xfrm>
                <a:off x="1213466" y="2403886"/>
                <a:ext cx="3794400" cy="345800"/>
              </a:xfrm>
              <a:prstGeom prst="rect">
                <a:avLst/>
              </a:prstGeom>
              <a:solidFill>
                <a:schemeClr val="bg1"/>
              </a:solidFill>
            </p:spPr>
            <p:txBody>
              <a:bodyPr wrap="square" lIns="0" tIns="0" rIns="0" bIns="0">
                <a:spAutoFit/>
              </a:bodyPr>
              <a:lstStyle/>
              <a:p>
                <a:pPr>
                  <a:lnSpc>
                    <a:spcPct val="107000"/>
                  </a:lnSpc>
                  <a:spcBef>
                    <a:spcPts val="200"/>
                  </a:spcBef>
                  <a:spcAft>
                    <a:spcPts val="0"/>
                  </a:spcAft>
                </a:pPr>
                <a:r>
                  <a:rPr lang="en-IE" altLang="ko-KR" sz="1200" dirty="0" err="1">
                    <a:solidFill>
                      <a:schemeClr val="tx2"/>
                    </a:solidFill>
                    <a:latin typeface="+mn-lt"/>
                    <a:ea typeface="맑은 고딕" panose="020B0503020000020004" pitchFamily="50" charset="-127"/>
                    <a:cs typeface="Times New Roman" panose="02020603050405020304" pitchFamily="18" charset="0"/>
                  </a:rPr>
                  <a:t>MBean</a:t>
                </a:r>
                <a:r>
                  <a:rPr lang="en-IE" altLang="ko-KR" sz="1200" dirty="0">
                    <a:solidFill>
                      <a:schemeClr val="tx2"/>
                    </a:solidFill>
                    <a:latin typeface="+mn-lt"/>
                    <a:ea typeface="맑은 고딕" panose="020B0503020000020004" pitchFamily="50" charset="-127"/>
                    <a:cs typeface="Times New Roman" panose="02020603050405020304" pitchFamily="18" charset="0"/>
                  </a:rPr>
                  <a:t> – </a:t>
                </a:r>
                <a:r>
                  <a:rPr lang="en-IE" altLang="ko-KR" sz="1200" dirty="0" err="1">
                    <a:solidFill>
                      <a:schemeClr val="tx2"/>
                    </a:solidFill>
                    <a:latin typeface="+mn-lt"/>
                    <a:ea typeface="맑은 고딕" panose="020B0503020000020004" pitchFamily="50" charset="-127"/>
                    <a:cs typeface="Times New Roman" panose="02020603050405020304" pitchFamily="18" charset="0"/>
                  </a:rPr>
                  <a:t>MemoryInfo</a:t>
                </a:r>
                <a:endParaRPr lang="ko-KR" altLang="ko-KR" sz="1200" dirty="0">
                  <a:solidFill>
                    <a:schemeClr val="tx2"/>
                  </a:solidFill>
                  <a:latin typeface="+mn-lt"/>
                  <a:ea typeface="맑은 고딕" panose="020B0503020000020004" pitchFamily="50" charset="-127"/>
                  <a:cs typeface="Times New Roman" panose="02020603050405020304" pitchFamily="18" charset="0"/>
                </a:endParaRPr>
              </a:p>
              <a:p>
                <a:pPr>
                  <a:lnSpc>
                    <a:spcPct val="107000"/>
                  </a:lnSpc>
                  <a:spcAft>
                    <a:spcPts val="800"/>
                  </a:spcAft>
                </a:pPr>
                <a:r>
                  <a:rPr lang="en-IE" altLang="ko-KR" dirty="0">
                    <a:solidFill>
                      <a:schemeClr val="tx2"/>
                    </a:solidFill>
                    <a:latin typeface="+mn-lt"/>
                    <a:ea typeface="맑은 고딕" panose="020B0503020000020004" pitchFamily="50" charset="-127"/>
                    <a:cs typeface="Times New Roman" panose="02020603050405020304" pitchFamily="18" charset="0"/>
                  </a:rPr>
                  <a:t>(count of each logical entity </a:t>
                </a:r>
                <a:r>
                  <a:rPr lang="en-IE" altLang="ko-KR" dirty="0" smtClean="0">
                    <a:solidFill>
                      <a:schemeClr val="tx2"/>
                    </a:solidFill>
                    <a:latin typeface="+mn-lt"/>
                    <a:ea typeface="맑은 고딕" panose="020B0503020000020004" pitchFamily="50" charset="-127"/>
                    <a:cs typeface="Times New Roman" panose="02020603050405020304" pitchFamily="18" charset="0"/>
                  </a:rPr>
                  <a:t>in memory - </a:t>
                </a:r>
                <a:r>
                  <a:rPr lang="en-IE" altLang="ko-KR" dirty="0">
                    <a:solidFill>
                      <a:schemeClr val="tx2"/>
                    </a:solidFill>
                    <a:latin typeface="+mn-lt"/>
                    <a:ea typeface="맑은 고딕" panose="020B0503020000020004" pitchFamily="50" charset="-127"/>
                    <a:cs typeface="Times New Roman" panose="02020603050405020304" pitchFamily="18" charset="0"/>
                  </a:rPr>
                  <a:t>claim, case, person </a:t>
                </a:r>
                <a:r>
                  <a:rPr lang="en-IE" altLang="ko-KR" dirty="0" smtClean="0">
                    <a:solidFill>
                      <a:schemeClr val="tx2"/>
                    </a:solidFill>
                    <a:latin typeface="+mn-lt"/>
                    <a:ea typeface="맑은 고딕" panose="020B0503020000020004" pitchFamily="50" charset="-127"/>
                    <a:cs typeface="Times New Roman" panose="02020603050405020304" pitchFamily="18" charset="0"/>
                  </a:rPr>
                  <a:t>etc.)</a:t>
                </a:r>
                <a:endParaRPr lang="ko-KR" altLang="ko-KR" dirty="0">
                  <a:solidFill>
                    <a:schemeClr val="tx2"/>
                  </a:solidFill>
                  <a:effectLst/>
                  <a:latin typeface="+mn-lt"/>
                  <a:ea typeface="맑은 고딕" panose="020B0503020000020004" pitchFamily="50" charset="-127"/>
                  <a:cs typeface="Times New Roman" panose="02020603050405020304" pitchFamily="18" charset="0"/>
                </a:endParaRPr>
              </a:p>
            </p:txBody>
          </p:sp>
        </p:grpSp>
        <p:grpSp>
          <p:nvGrpSpPr>
            <p:cNvPr id="22" name="Group 21"/>
            <p:cNvGrpSpPr/>
            <p:nvPr/>
          </p:nvGrpSpPr>
          <p:grpSpPr>
            <a:xfrm>
              <a:off x="2087453" y="4054138"/>
              <a:ext cx="3795241" cy="2278612"/>
              <a:chOff x="1649559" y="3564023"/>
              <a:chExt cx="3795241" cy="2278612"/>
            </a:xfrm>
            <a:effectLst>
              <a:outerShdw blurRad="50800" dist="38100" dir="2700000" algn="tl" rotWithShape="0">
                <a:prstClr val="black">
                  <a:alpha val="40000"/>
                </a:prstClr>
              </a:outerShdw>
            </a:effectLst>
          </p:grpSpPr>
          <p:pic>
            <p:nvPicPr>
              <p:cNvPr id="18" name="Picture 17"/>
              <p:cNvPicPr/>
              <p:nvPr/>
            </p:nvPicPr>
            <p:blipFill>
              <a:blip r:embed="rId4" cstate="screen">
                <a:extLst>
                  <a:ext uri="{28A0092B-C50C-407E-A947-70E740481C1C}">
                    <a14:useLocalDpi xmlns:a14="http://schemas.microsoft.com/office/drawing/2010/main"/>
                  </a:ext>
                </a:extLst>
              </a:blip>
              <a:stretch>
                <a:fillRect/>
              </a:stretch>
            </p:blipFill>
            <p:spPr>
              <a:xfrm>
                <a:off x="1651484" y="3910674"/>
                <a:ext cx="3793316" cy="1931961"/>
              </a:xfrm>
              <a:prstGeom prst="rect">
                <a:avLst/>
              </a:prstGeom>
            </p:spPr>
          </p:pic>
          <p:sp>
            <p:nvSpPr>
              <p:cNvPr id="20" name="Rectangle 19"/>
              <p:cNvSpPr/>
              <p:nvPr/>
            </p:nvSpPr>
            <p:spPr>
              <a:xfrm>
                <a:off x="1649559" y="3564023"/>
                <a:ext cx="3794400" cy="345800"/>
              </a:xfrm>
              <a:prstGeom prst="rect">
                <a:avLst/>
              </a:prstGeom>
              <a:solidFill>
                <a:schemeClr val="bg1"/>
              </a:solidFill>
            </p:spPr>
            <p:txBody>
              <a:bodyPr wrap="square" lIns="0" tIns="0" rIns="0" bIns="0">
                <a:spAutoFit/>
              </a:bodyPr>
              <a:lstStyle/>
              <a:p>
                <a:pPr>
                  <a:lnSpc>
                    <a:spcPct val="107000"/>
                  </a:lnSpc>
                  <a:spcBef>
                    <a:spcPts val="200"/>
                  </a:spcBef>
                  <a:spcAft>
                    <a:spcPts val="0"/>
                  </a:spcAft>
                </a:pPr>
                <a:r>
                  <a:rPr lang="en-IE" altLang="ko-KR" sz="1200" dirty="0" err="1">
                    <a:solidFill>
                      <a:schemeClr val="tx2"/>
                    </a:solidFill>
                    <a:latin typeface="+mn-lt"/>
                    <a:ea typeface="맑은 고딕" panose="020B0503020000020004" pitchFamily="50" charset="-127"/>
                    <a:cs typeface="Times New Roman" panose="02020603050405020304" pitchFamily="18" charset="0"/>
                  </a:rPr>
                  <a:t>MBean</a:t>
                </a:r>
                <a:r>
                  <a:rPr lang="en-IE" altLang="ko-KR" sz="1200" dirty="0">
                    <a:solidFill>
                      <a:schemeClr val="tx2"/>
                    </a:solidFill>
                    <a:latin typeface="+mn-lt"/>
                    <a:ea typeface="맑은 고딕" panose="020B0503020000020004" pitchFamily="50" charset="-127"/>
                    <a:cs typeface="Times New Roman" panose="02020603050405020304" pitchFamily="18" charset="0"/>
                  </a:rPr>
                  <a:t> – </a:t>
                </a:r>
                <a:r>
                  <a:rPr lang="en-IE" altLang="ko-KR" sz="1200" dirty="0" err="1">
                    <a:solidFill>
                      <a:schemeClr val="tx2"/>
                    </a:solidFill>
                    <a:latin typeface="+mn-lt"/>
                    <a:ea typeface="맑은 고딕" panose="020B0503020000020004" pitchFamily="50" charset="-127"/>
                    <a:cs typeface="Times New Roman" panose="02020603050405020304" pitchFamily="18" charset="0"/>
                  </a:rPr>
                  <a:t>JDBCConnection</a:t>
                </a:r>
                <a:endParaRPr lang="ko-KR" altLang="ko-KR" sz="1200" dirty="0">
                  <a:solidFill>
                    <a:schemeClr val="tx2"/>
                  </a:solidFill>
                  <a:latin typeface="+mn-lt"/>
                  <a:ea typeface="맑은 고딕" panose="020B0503020000020004" pitchFamily="50" charset="-127"/>
                  <a:cs typeface="Times New Roman" panose="02020603050405020304" pitchFamily="18" charset="0"/>
                </a:endParaRPr>
              </a:p>
              <a:p>
                <a:pPr>
                  <a:lnSpc>
                    <a:spcPct val="107000"/>
                  </a:lnSpc>
                  <a:spcAft>
                    <a:spcPts val="800"/>
                  </a:spcAft>
                </a:pPr>
                <a:r>
                  <a:rPr lang="en-IE" altLang="ko-KR" dirty="0">
                    <a:solidFill>
                      <a:schemeClr val="tx2"/>
                    </a:solidFill>
                    <a:latin typeface="+mn-lt"/>
                    <a:ea typeface="맑은 고딕" panose="020B0503020000020004" pitchFamily="50" charset="-127"/>
                    <a:cs typeface="Times New Roman" panose="02020603050405020304" pitchFamily="18" charset="0"/>
                  </a:rPr>
                  <a:t>Details of the primary connection pool used by the application</a:t>
                </a:r>
                <a:endParaRPr lang="ko-KR" altLang="ko-KR" dirty="0">
                  <a:solidFill>
                    <a:schemeClr val="tx2"/>
                  </a:solidFill>
                  <a:latin typeface="+mn-lt"/>
                  <a:ea typeface="맑은 고딕" panose="020B0503020000020004" pitchFamily="50" charset="-127"/>
                  <a:cs typeface="Times New Roman" panose="02020603050405020304" pitchFamily="18" charset="0"/>
                </a:endParaRPr>
              </a:p>
            </p:txBody>
          </p:sp>
        </p:grpSp>
      </p:grpSp>
    </p:spTree>
    <p:extLst>
      <p:ext uri="{BB962C8B-B14F-4D97-AF65-F5344CB8AC3E}">
        <p14:creationId xmlns:p14="http://schemas.microsoft.com/office/powerpoint/2010/main" val="23520448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smtClean="0"/>
              <a:t>Monitoring </a:t>
            </a:r>
            <a:r>
              <a:rPr lang="en-US" altLang="ko-KR" dirty="0"/>
              <a:t>&amp; Management Vertical</a:t>
            </a:r>
            <a:endParaRPr lang="en-US" dirty="0"/>
          </a:p>
        </p:txBody>
      </p:sp>
      <p:sp>
        <p:nvSpPr>
          <p:cNvPr id="3" name="Text Placeholder 2"/>
          <p:cNvSpPr>
            <a:spLocks noGrp="1"/>
          </p:cNvSpPr>
          <p:nvPr>
            <p:ph type="body" sz="quarter" idx="13"/>
          </p:nvPr>
        </p:nvSpPr>
        <p:spPr>
          <a:solidFill>
            <a:schemeClr val="bg1">
              <a:lumMod val="95000"/>
            </a:schemeClr>
          </a:solidFill>
          <a:ln>
            <a:noFill/>
          </a:ln>
          <a:effectLst>
            <a:outerShdw blurRad="50800" dist="38100" dir="2700000" algn="tl" rotWithShape="0">
              <a:prstClr val="black">
                <a:alpha val="40000"/>
              </a:prstClr>
            </a:outerShdw>
          </a:effectLst>
        </p:spPr>
        <p:txBody>
          <a:bodyPr vert="horz" lIns="72000" tIns="46800" rIns="72000" bIns="46800" rtlCol="0" anchor="t">
            <a:spAutoFit/>
          </a:bodyPr>
          <a:lstStyle/>
          <a:p>
            <a:pPr marL="0" indent="0">
              <a:buNone/>
            </a:pPr>
            <a:r>
              <a:rPr lang="en-US" altLang="ko-KR" dirty="0"/>
              <a:t>Production Diagnostics in the Cloud</a:t>
            </a:r>
          </a:p>
        </p:txBody>
      </p:sp>
      <p:sp>
        <p:nvSpPr>
          <p:cNvPr id="5" name="Slide Number Placeholder 4"/>
          <p:cNvSpPr>
            <a:spLocks noGrp="1"/>
          </p:cNvSpPr>
          <p:nvPr>
            <p:ph type="sldNum" sz="quarter" idx="4"/>
          </p:nvPr>
        </p:nvSpPr>
        <p:spPr/>
        <p:txBody>
          <a:bodyPr/>
          <a:lstStyle/>
          <a:p>
            <a:fld id="{3801209A-EBCB-4229-9A21-B7869465F47A}" type="slidenum">
              <a:rPr lang="en-US" altLang="ko-KR" smtClean="0"/>
              <a:pPr/>
              <a:t>85</a:t>
            </a:fld>
            <a:r>
              <a:rPr lang="en-US" altLang="ko-KR" smtClean="0"/>
              <a:t> </a:t>
            </a:r>
            <a:endParaRPr lang="ko-KR" altLang="en-US" dirty="0"/>
          </a:p>
        </p:txBody>
      </p:sp>
      <p:sp>
        <p:nvSpPr>
          <p:cNvPr id="8" name="Rectangle 7"/>
          <p:cNvSpPr/>
          <p:nvPr/>
        </p:nvSpPr>
        <p:spPr>
          <a:xfrm>
            <a:off x="777000" y="4276234"/>
            <a:ext cx="8352000" cy="2113399"/>
          </a:xfrm>
          <a:prstGeom prst="rect">
            <a:avLst/>
          </a:prstGeom>
        </p:spPr>
        <p:txBody>
          <a:bodyPr wrap="square">
            <a:spAutoFit/>
          </a:bodyPr>
          <a:lstStyle/>
          <a:p>
            <a:pPr marL="171450" indent="-171450">
              <a:spcBef>
                <a:spcPts val="0"/>
              </a:spcBef>
              <a:spcAft>
                <a:spcPts val="400"/>
              </a:spcAft>
              <a:buFont typeface="Arial" panose="020B0604020202020204" pitchFamily="34" charset="0"/>
              <a:buChar char="•"/>
            </a:pPr>
            <a:r>
              <a:rPr lang="en-US" altLang="ko-KR" sz="1200" dirty="0" smtClean="0">
                <a:solidFill>
                  <a:schemeClr val="tx1"/>
                </a:solidFill>
                <a:latin typeface="+mn-lt"/>
              </a:rPr>
              <a:t>Data </a:t>
            </a:r>
            <a:r>
              <a:rPr lang="en-US" altLang="ko-KR" sz="1200" dirty="0">
                <a:solidFill>
                  <a:schemeClr val="tx1"/>
                </a:solidFill>
                <a:latin typeface="+mn-lt"/>
              </a:rPr>
              <a:t>center has access to the deployment to monitor and diagnose the production by </a:t>
            </a:r>
            <a:r>
              <a:rPr lang="en-US" altLang="ko-KR" sz="1200" dirty="0" smtClean="0">
                <a:solidFill>
                  <a:schemeClr val="tx1"/>
                </a:solidFill>
                <a:latin typeface="+mn-lt"/>
              </a:rPr>
              <a:t>FINEOS </a:t>
            </a:r>
            <a:r>
              <a:rPr lang="en-US" altLang="ko-KR" sz="1200" dirty="0">
                <a:solidFill>
                  <a:schemeClr val="tx1"/>
                </a:solidFill>
                <a:latin typeface="+mn-lt"/>
              </a:rPr>
              <a:t>expert team</a:t>
            </a:r>
          </a:p>
          <a:p>
            <a:pPr marL="171450" indent="-171450">
              <a:spcBef>
                <a:spcPts val="0"/>
              </a:spcBef>
              <a:spcAft>
                <a:spcPts val="400"/>
              </a:spcAft>
              <a:buFont typeface="Arial" panose="020B0604020202020204" pitchFamily="34" charset="0"/>
              <a:buChar char="•"/>
            </a:pPr>
            <a:r>
              <a:rPr lang="en-US" altLang="ko-KR" sz="1200" dirty="0" smtClean="0">
                <a:solidFill>
                  <a:schemeClr val="tx1"/>
                </a:solidFill>
                <a:latin typeface="+mn-lt"/>
              </a:rPr>
              <a:t>Black </a:t>
            </a:r>
            <a:r>
              <a:rPr lang="en-US" altLang="ko-KR" sz="1200" dirty="0">
                <a:solidFill>
                  <a:schemeClr val="tx1"/>
                </a:solidFill>
                <a:latin typeface="+mn-lt"/>
              </a:rPr>
              <a:t>box concept :</a:t>
            </a:r>
            <a:r>
              <a:rPr lang="en-US" altLang="ko-KR" sz="1200" dirty="0" smtClean="0">
                <a:solidFill>
                  <a:schemeClr val="tx1"/>
                </a:solidFill>
                <a:latin typeface="+mn-lt"/>
              </a:rPr>
              <a:t> FINEOS </a:t>
            </a:r>
            <a:r>
              <a:rPr lang="en-US" altLang="ko-KR" sz="1200" dirty="0">
                <a:solidFill>
                  <a:schemeClr val="tx1"/>
                </a:solidFill>
                <a:latin typeface="+mn-lt"/>
              </a:rPr>
              <a:t>will have access to the actual </a:t>
            </a:r>
            <a:r>
              <a:rPr lang="en-US" altLang="ko-KR" sz="1200" dirty="0" smtClean="0">
                <a:solidFill>
                  <a:schemeClr val="tx1"/>
                </a:solidFill>
                <a:latin typeface="+mn-lt"/>
              </a:rPr>
              <a:t>diagnostic results, </a:t>
            </a:r>
            <a:r>
              <a:rPr lang="en-US" altLang="ko-KR" sz="1200" dirty="0">
                <a:solidFill>
                  <a:schemeClr val="tx1"/>
                </a:solidFill>
                <a:latin typeface="+mn-lt"/>
              </a:rPr>
              <a:t>not </a:t>
            </a:r>
            <a:r>
              <a:rPr lang="en-US" altLang="ko-KR" sz="1200" dirty="0" smtClean="0">
                <a:solidFill>
                  <a:schemeClr val="tx1"/>
                </a:solidFill>
                <a:latin typeface="+mn-lt"/>
              </a:rPr>
              <a:t>AXA</a:t>
            </a:r>
            <a:endParaRPr lang="en-US" altLang="ko-KR" sz="1200" dirty="0">
              <a:solidFill>
                <a:schemeClr val="tx1"/>
              </a:solidFill>
              <a:latin typeface="+mn-lt"/>
            </a:endParaRPr>
          </a:p>
          <a:p>
            <a:pPr marL="171450" indent="-171450">
              <a:spcBef>
                <a:spcPts val="0"/>
              </a:spcBef>
              <a:spcAft>
                <a:spcPts val="400"/>
              </a:spcAft>
              <a:buFont typeface="Arial" panose="020B0604020202020204" pitchFamily="34" charset="0"/>
              <a:buChar char="•"/>
            </a:pPr>
            <a:r>
              <a:rPr lang="en-US" altLang="ko-KR" sz="1200" dirty="0" smtClean="0">
                <a:solidFill>
                  <a:schemeClr val="tx1"/>
                </a:solidFill>
                <a:latin typeface="+mn-lt"/>
              </a:rPr>
              <a:t>Live </a:t>
            </a:r>
            <a:r>
              <a:rPr lang="en-US" altLang="ko-KR" sz="1200" dirty="0">
                <a:solidFill>
                  <a:schemeClr val="tx1"/>
                </a:solidFill>
                <a:latin typeface="+mn-lt"/>
              </a:rPr>
              <a:t>servers deliver diagnostic information to the cloud real-time</a:t>
            </a:r>
          </a:p>
          <a:p>
            <a:pPr marL="171450" indent="-171450">
              <a:spcBef>
                <a:spcPts val="0"/>
              </a:spcBef>
              <a:spcAft>
                <a:spcPts val="400"/>
              </a:spcAft>
              <a:buFont typeface="Arial" panose="020B0604020202020204" pitchFamily="34" charset="0"/>
              <a:buChar char="•"/>
            </a:pPr>
            <a:r>
              <a:rPr lang="en-US" altLang="ko-KR" sz="1200" dirty="0" smtClean="0">
                <a:solidFill>
                  <a:schemeClr val="tx1"/>
                </a:solidFill>
                <a:latin typeface="+mn-lt"/>
              </a:rPr>
              <a:t>General information of diagnostics</a:t>
            </a:r>
            <a:endParaRPr lang="en-US" altLang="ko-KR" sz="1200" dirty="0">
              <a:solidFill>
                <a:schemeClr val="tx1"/>
              </a:solidFill>
              <a:latin typeface="+mn-lt"/>
            </a:endParaRPr>
          </a:p>
          <a:p>
            <a:pPr marL="355600" lvl="1" indent="-177800">
              <a:spcBef>
                <a:spcPts val="0"/>
              </a:spcBef>
              <a:spcAft>
                <a:spcPts val="400"/>
              </a:spcAft>
              <a:buFontTx/>
              <a:buChar char="-"/>
            </a:pPr>
            <a:r>
              <a:rPr lang="en-US" altLang="ko-KR" sz="1200" b="0" dirty="0">
                <a:solidFill>
                  <a:schemeClr val="tx1"/>
                </a:solidFill>
                <a:latin typeface="+mn-lt"/>
              </a:rPr>
              <a:t>Customer data is not sent to cloud</a:t>
            </a:r>
          </a:p>
          <a:p>
            <a:pPr marL="355600" lvl="1" indent="-177800">
              <a:spcBef>
                <a:spcPts val="0"/>
              </a:spcBef>
              <a:spcAft>
                <a:spcPts val="400"/>
              </a:spcAft>
              <a:buFontTx/>
              <a:buChar char="-"/>
            </a:pPr>
            <a:r>
              <a:rPr lang="en-US" altLang="ko-KR" sz="1200" b="0" dirty="0" smtClean="0">
                <a:solidFill>
                  <a:schemeClr val="tx1"/>
                </a:solidFill>
                <a:latin typeface="+mn-lt"/>
              </a:rPr>
              <a:t>FINEOS </a:t>
            </a:r>
            <a:r>
              <a:rPr lang="en-US" altLang="ko-KR" sz="1200" b="0" dirty="0">
                <a:solidFill>
                  <a:schemeClr val="tx1"/>
                </a:solidFill>
                <a:latin typeface="+mn-lt"/>
              </a:rPr>
              <a:t>experts can access diagnostic data in real time to enable faster resolution of issues</a:t>
            </a:r>
          </a:p>
          <a:p>
            <a:pPr marL="355600" lvl="1" indent="-177800">
              <a:spcBef>
                <a:spcPts val="0"/>
              </a:spcBef>
              <a:spcAft>
                <a:spcPts val="400"/>
              </a:spcAft>
              <a:buFontTx/>
              <a:buChar char="-"/>
            </a:pPr>
            <a:r>
              <a:rPr lang="en-US" altLang="ko-KR" sz="1200" b="0" dirty="0">
                <a:solidFill>
                  <a:schemeClr val="tx1"/>
                </a:solidFill>
                <a:latin typeface="+mn-lt"/>
              </a:rPr>
              <a:t>Important for critical and intermittent problems where the root cause is not clear (e.g. HW, app server, app, DB, integration, NW)</a:t>
            </a:r>
          </a:p>
          <a:p>
            <a:pPr marL="355600" lvl="1" indent="-177800">
              <a:spcBef>
                <a:spcPts val="0"/>
              </a:spcBef>
              <a:spcAft>
                <a:spcPts val="400"/>
              </a:spcAft>
              <a:buFontTx/>
              <a:buChar char="-"/>
            </a:pPr>
            <a:r>
              <a:rPr lang="en-US" altLang="ko-KR" sz="1200" b="0" dirty="0">
                <a:solidFill>
                  <a:schemeClr val="tx1"/>
                </a:solidFill>
                <a:latin typeface="+mn-lt"/>
              </a:rPr>
              <a:t>Leverages </a:t>
            </a:r>
            <a:r>
              <a:rPr lang="en-US" altLang="ko-KR" sz="1200" b="0" dirty="0" smtClean="0">
                <a:solidFill>
                  <a:schemeClr val="tx1"/>
                </a:solidFill>
                <a:latin typeface="+mn-lt"/>
              </a:rPr>
              <a:t>specialist </a:t>
            </a:r>
            <a:r>
              <a:rPr lang="en-US" altLang="ko-KR" sz="1200" b="0" dirty="0">
                <a:solidFill>
                  <a:schemeClr val="tx1"/>
                </a:solidFill>
                <a:latin typeface="+mn-lt"/>
              </a:rPr>
              <a:t>technology skills in </a:t>
            </a:r>
            <a:r>
              <a:rPr lang="en-US" altLang="ko-KR" sz="1200" b="0" dirty="0" smtClean="0">
                <a:solidFill>
                  <a:schemeClr val="tx1"/>
                </a:solidFill>
                <a:latin typeface="+mn-lt"/>
              </a:rPr>
              <a:t>FINEOS</a:t>
            </a:r>
            <a:endParaRPr lang="en-US" altLang="ko-KR" sz="1200" b="0" dirty="0">
              <a:solidFill>
                <a:schemeClr val="tx1"/>
              </a:solidFill>
              <a:latin typeface="+mn-lt"/>
            </a:endParaRPr>
          </a:p>
        </p:txBody>
      </p:sp>
      <p:grpSp>
        <p:nvGrpSpPr>
          <p:cNvPr id="239" name="Group 238"/>
          <p:cNvGrpSpPr/>
          <p:nvPr/>
        </p:nvGrpSpPr>
        <p:grpSpPr>
          <a:xfrm>
            <a:off x="1649697" y="1233488"/>
            <a:ext cx="6606606" cy="2982912"/>
            <a:chOff x="776288" y="1308344"/>
            <a:chExt cx="5944188" cy="2683827"/>
          </a:xfrm>
        </p:grpSpPr>
        <p:sp>
          <p:nvSpPr>
            <p:cNvPr id="9" name="Rectangle 8"/>
            <p:cNvSpPr/>
            <p:nvPr/>
          </p:nvSpPr>
          <p:spPr>
            <a:xfrm>
              <a:off x="776288" y="2598887"/>
              <a:ext cx="2360612" cy="1393284"/>
            </a:xfrm>
            <a:prstGeom prst="rect">
              <a:avLst/>
            </a:prstGeom>
            <a:solidFill>
              <a:schemeClr val="bg1"/>
            </a:solidFill>
            <a:effectLst/>
          </p:spPr>
          <p:style>
            <a:lnRef idx="1">
              <a:schemeClr val="accent1"/>
            </a:lnRef>
            <a:fillRef idx="3">
              <a:schemeClr val="accent1"/>
            </a:fillRef>
            <a:effectRef idx="2">
              <a:schemeClr val="accent1"/>
            </a:effectRef>
            <a:fontRef idx="minor">
              <a:schemeClr val="lt1"/>
            </a:fontRef>
          </p:style>
          <p:txBody>
            <a:bodyPr rtlCol="0" anchor="t"/>
            <a:lstStyle/>
            <a:p>
              <a:r>
                <a:rPr lang="en-US" altLang="ko-KR" sz="1000" dirty="0" smtClean="0">
                  <a:solidFill>
                    <a:schemeClr val="tx2"/>
                  </a:solidFill>
                </a:rPr>
                <a:t>Production</a:t>
              </a:r>
              <a:br>
                <a:rPr lang="en-US" altLang="ko-KR" sz="1000" dirty="0" smtClean="0">
                  <a:solidFill>
                    <a:schemeClr val="tx2"/>
                  </a:solidFill>
                </a:rPr>
              </a:br>
              <a:r>
                <a:rPr lang="en-US" altLang="ko-KR" sz="1000" dirty="0" smtClean="0">
                  <a:solidFill>
                    <a:schemeClr val="tx2"/>
                  </a:solidFill>
                </a:rPr>
                <a:t>Environment</a:t>
              </a:r>
              <a:endParaRPr lang="ko-KR" altLang="en-US" sz="1000" dirty="0">
                <a:solidFill>
                  <a:schemeClr val="tx2"/>
                </a:solidFill>
              </a:endParaRPr>
            </a:p>
          </p:txBody>
        </p:sp>
        <p:sp>
          <p:nvSpPr>
            <p:cNvPr id="231" name="Rounded Rectangle 230"/>
            <p:cNvSpPr/>
            <p:nvPr/>
          </p:nvSpPr>
          <p:spPr>
            <a:xfrm>
              <a:off x="1790113" y="2668414"/>
              <a:ext cx="1232155" cy="421521"/>
            </a:xfrm>
            <a:prstGeom prst="roundRect">
              <a:avLst>
                <a:gd name="adj" fmla="val 12011"/>
              </a:avLst>
            </a:prstGeom>
            <a:solidFill>
              <a:schemeClr val="accent1">
                <a:lumMod val="20000"/>
                <a:lumOff val="80000"/>
              </a:schemeClr>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ko-KR" altLang="en-US"/>
            </a:p>
          </p:txBody>
        </p:sp>
        <p:pic>
          <p:nvPicPr>
            <p:cNvPr id="4" name="Picture 3"/>
            <p:cNvPicPr>
              <a:picLocks noChangeAspect="1"/>
            </p:cNvPicPr>
            <p:nvPr/>
          </p:nvPicPr>
          <p:blipFill>
            <a:blip r:embed="rId2" cstate="screen">
              <a:extLst>
                <a:ext uri="{28A0092B-C50C-407E-A947-70E740481C1C}">
                  <a14:useLocalDpi xmlns:a14="http://schemas.microsoft.com/office/drawing/2010/main"/>
                </a:ext>
              </a:extLst>
            </a:blip>
            <a:stretch>
              <a:fillRect/>
            </a:stretch>
          </p:blipFill>
          <p:spPr>
            <a:xfrm>
              <a:off x="854075" y="3051570"/>
              <a:ext cx="1983919" cy="872729"/>
            </a:xfrm>
            <a:prstGeom prst="rect">
              <a:avLst/>
            </a:prstGeom>
            <a:noFill/>
          </p:spPr>
        </p:pic>
        <p:cxnSp>
          <p:nvCxnSpPr>
            <p:cNvPr id="13" name="Elbow Connector 12"/>
            <p:cNvCxnSpPr>
              <a:stCxn id="195" idx="0"/>
              <a:endCxn id="17" idx="0"/>
            </p:cNvCxnSpPr>
            <p:nvPr/>
          </p:nvCxnSpPr>
          <p:spPr>
            <a:xfrm>
              <a:off x="4357834" y="1672370"/>
              <a:ext cx="1163973" cy="926517"/>
            </a:xfrm>
            <a:prstGeom prst="curvedConnector2">
              <a:avLst/>
            </a:prstGeom>
            <a:ln w="12700">
              <a:solidFill>
                <a:schemeClr val="bg1">
                  <a:lumMod val="50000"/>
                </a:schemeClr>
              </a:solidFill>
              <a:tailEnd type="triangle"/>
            </a:ln>
            <a:effectLst/>
          </p:spPr>
          <p:style>
            <a:lnRef idx="2">
              <a:schemeClr val="accent1"/>
            </a:lnRef>
            <a:fillRef idx="0">
              <a:schemeClr val="accent1"/>
            </a:fillRef>
            <a:effectRef idx="1">
              <a:schemeClr val="accent1"/>
            </a:effectRef>
            <a:fontRef idx="minor">
              <a:schemeClr val="tx1"/>
            </a:fontRef>
          </p:style>
        </p:cxnSp>
        <p:grpSp>
          <p:nvGrpSpPr>
            <p:cNvPr id="236" name="Group 235"/>
            <p:cNvGrpSpPr/>
            <p:nvPr/>
          </p:nvGrpSpPr>
          <p:grpSpPr>
            <a:xfrm>
              <a:off x="4323138" y="2598887"/>
              <a:ext cx="2397338" cy="1393284"/>
              <a:chOff x="4397162" y="2598887"/>
              <a:chExt cx="2397338" cy="1427014"/>
            </a:xfrm>
          </p:grpSpPr>
          <p:sp>
            <p:nvSpPr>
              <p:cNvPr id="17" name="Rectangle 16"/>
              <p:cNvSpPr/>
              <p:nvPr/>
            </p:nvSpPr>
            <p:spPr>
              <a:xfrm>
                <a:off x="4397162" y="2598887"/>
                <a:ext cx="2397338" cy="1427014"/>
              </a:xfrm>
              <a:prstGeom prst="rect">
                <a:avLst/>
              </a:prstGeom>
              <a:solidFill>
                <a:schemeClr val="bg1"/>
              </a:solidFill>
              <a:effectLst/>
            </p:spPr>
            <p:style>
              <a:lnRef idx="1">
                <a:schemeClr val="accent1"/>
              </a:lnRef>
              <a:fillRef idx="3">
                <a:schemeClr val="accent1"/>
              </a:fillRef>
              <a:effectRef idx="2">
                <a:schemeClr val="accent1"/>
              </a:effectRef>
              <a:fontRef idx="minor">
                <a:schemeClr val="lt1"/>
              </a:fontRef>
            </p:style>
            <p:txBody>
              <a:bodyPr rtlCol="0" anchor="t"/>
              <a:lstStyle/>
              <a:p>
                <a:r>
                  <a:rPr lang="en-US" altLang="ko-KR" sz="1000" dirty="0" smtClean="0">
                    <a:solidFill>
                      <a:schemeClr val="tx2"/>
                    </a:solidFill>
                  </a:rPr>
                  <a:t>FINEOS</a:t>
                </a:r>
                <a:br>
                  <a:rPr lang="en-US" altLang="ko-KR" sz="1000" dirty="0" smtClean="0">
                    <a:solidFill>
                      <a:schemeClr val="tx2"/>
                    </a:solidFill>
                  </a:rPr>
                </a:br>
                <a:r>
                  <a:rPr lang="en-US" altLang="ko-KR" sz="1000" dirty="0" smtClean="0">
                    <a:solidFill>
                      <a:schemeClr val="tx2"/>
                    </a:solidFill>
                  </a:rPr>
                  <a:t>Diagnosis </a:t>
                </a:r>
                <a:r>
                  <a:rPr lang="en-US" altLang="ko-KR" sz="1000" dirty="0">
                    <a:solidFill>
                      <a:schemeClr val="tx2"/>
                    </a:solidFill>
                  </a:rPr>
                  <a:t>Team</a:t>
                </a:r>
                <a:endParaRPr lang="ko-KR" altLang="en-US" sz="1000" dirty="0">
                  <a:solidFill>
                    <a:schemeClr val="tx2"/>
                  </a:solidFill>
                </a:endParaRPr>
              </a:p>
            </p:txBody>
          </p:sp>
          <p:grpSp>
            <p:nvGrpSpPr>
              <p:cNvPr id="32" name="Group 31"/>
              <p:cNvGrpSpPr/>
              <p:nvPr/>
            </p:nvGrpSpPr>
            <p:grpSpPr>
              <a:xfrm>
                <a:off x="4520581" y="3051570"/>
                <a:ext cx="1460552" cy="872729"/>
                <a:chOff x="-2300080" y="1521067"/>
                <a:chExt cx="4619210" cy="2629628"/>
              </a:xfrm>
            </p:grpSpPr>
            <p:sp>
              <p:nvSpPr>
                <p:cNvPr id="23" name="Rectangle 22"/>
                <p:cNvSpPr/>
                <p:nvPr/>
              </p:nvSpPr>
              <p:spPr>
                <a:xfrm>
                  <a:off x="-2300080" y="1521067"/>
                  <a:ext cx="4619210" cy="2253767"/>
                </a:xfrm>
                <a:prstGeom prst="rect">
                  <a:avLst/>
                </a:prstGeom>
                <a:solidFill>
                  <a:schemeClr val="bg1"/>
                </a:solidFill>
                <a:ln w="76200">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ko-KR" altLang="en-US"/>
                </a:p>
              </p:txBody>
            </p:sp>
            <p:pic>
              <p:nvPicPr>
                <p:cNvPr id="20" name="Picture 2"/>
                <p:cNvPicPr>
                  <a:picLocks noChangeAspect="1" noChangeArrowheads="1"/>
                </p:cNvPicPr>
                <p:nvPr/>
              </p:nvPicPr>
              <p:blipFill>
                <a:blip r:embed="rId3" cstate="screen">
                  <a:extLst>
                    <a:ext uri="{28A0092B-C50C-407E-A947-70E740481C1C}">
                      <a14:useLocalDpi xmlns:a14="http://schemas.microsoft.com/office/drawing/2010/main"/>
                    </a:ext>
                  </a:extLst>
                </a:blip>
                <a:srcRect/>
                <a:stretch>
                  <a:fillRect/>
                </a:stretch>
              </p:blipFill>
              <p:spPr bwMode="auto">
                <a:xfrm>
                  <a:off x="-2214563" y="1628677"/>
                  <a:ext cx="2957651" cy="2087563"/>
                </a:xfrm>
                <a:prstGeom prst="rect">
                  <a:avLst/>
                </a:prstGeom>
                <a:noFill/>
                <a:ln>
                  <a:noFill/>
                </a:ln>
                <a:effectLst/>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EEECE1"/>
                        </a:outerShdw>
                      </a:effectLst>
                    </a14:hiddenEffects>
                  </a:ext>
                </a:extLst>
              </p:spPr>
            </p:pic>
            <p:pic>
              <p:nvPicPr>
                <p:cNvPr id="21" name="Picture 3"/>
                <p:cNvPicPr>
                  <a:picLocks noChangeAspect="1" noChangeArrowheads="1"/>
                </p:cNvPicPr>
                <p:nvPr/>
              </p:nvPicPr>
              <p:blipFill>
                <a:blip r:embed="rId4" cstate="screen">
                  <a:extLst>
                    <a:ext uri="{28A0092B-C50C-407E-A947-70E740481C1C}">
                      <a14:useLocalDpi xmlns:a14="http://schemas.microsoft.com/office/drawing/2010/main"/>
                    </a:ext>
                  </a:extLst>
                </a:blip>
                <a:srcRect/>
                <a:stretch>
                  <a:fillRect/>
                </a:stretch>
              </p:blipFill>
              <p:spPr bwMode="auto">
                <a:xfrm>
                  <a:off x="863277" y="1628677"/>
                  <a:ext cx="1349375" cy="1043781"/>
                </a:xfrm>
                <a:prstGeom prst="rect">
                  <a:avLst/>
                </a:prstGeom>
                <a:noFill/>
                <a:ln>
                  <a:noFill/>
                </a:ln>
                <a:effectLst/>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EEECE1"/>
                        </a:outerShdw>
                      </a:effectLst>
                    </a14:hiddenEffects>
                  </a:ext>
                </a:extLst>
              </p:spPr>
            </p:pic>
            <p:pic>
              <p:nvPicPr>
                <p:cNvPr id="22" name="Picture 5"/>
                <p:cNvPicPr>
                  <a:picLocks noChangeAspect="1" noChangeArrowheads="1"/>
                </p:cNvPicPr>
                <p:nvPr/>
              </p:nvPicPr>
              <p:blipFill>
                <a:blip r:embed="rId5" cstate="screen">
                  <a:extLst>
                    <a:ext uri="{28A0092B-C50C-407E-A947-70E740481C1C}">
                      <a14:useLocalDpi xmlns:a14="http://schemas.microsoft.com/office/drawing/2010/main"/>
                    </a:ext>
                  </a:extLst>
                </a:blip>
                <a:srcRect/>
                <a:stretch>
                  <a:fillRect/>
                </a:stretch>
              </p:blipFill>
              <p:spPr bwMode="auto">
                <a:xfrm>
                  <a:off x="863277" y="2874077"/>
                  <a:ext cx="1349375" cy="842163"/>
                </a:xfrm>
                <a:prstGeom prst="rect">
                  <a:avLst/>
                </a:prstGeom>
                <a:noFill/>
                <a:ln>
                  <a:noFill/>
                </a:ln>
                <a:effectLst/>
                <a:extLst>
                  <a:ext uri="{909E8E84-426E-40DD-AFC4-6F175D3DCCD1}">
                    <a14:hiddenFill xmlns:a14="http://schemas.microsoft.com/office/drawing/2010/main">
                      <a:solidFill>
                        <a:srgbClr val="4F81BD"/>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EEECE1"/>
                        </a:outerShdw>
                      </a:effectLst>
                    </a14:hiddenEffects>
                  </a:ext>
                </a:extLst>
              </p:spPr>
            </p:pic>
            <p:cxnSp>
              <p:nvCxnSpPr>
                <p:cNvPr id="25" name="Straight Connector 24"/>
                <p:cNvCxnSpPr/>
                <p:nvPr/>
              </p:nvCxnSpPr>
              <p:spPr>
                <a:xfrm>
                  <a:off x="9525" y="3774834"/>
                  <a:ext cx="0" cy="375857"/>
                </a:xfrm>
                <a:prstGeom prst="line">
                  <a:avLst/>
                </a:prstGeom>
                <a:solidFill>
                  <a:schemeClr val="bg1"/>
                </a:solidFill>
                <a:ln w="76200">
                  <a:solidFill>
                    <a:schemeClr val="tx1"/>
                  </a:solidFill>
                </a:ln>
                <a:effectLst/>
              </p:spPr>
              <p:style>
                <a:lnRef idx="1">
                  <a:schemeClr val="accent1"/>
                </a:lnRef>
                <a:fillRef idx="3">
                  <a:schemeClr val="accent1"/>
                </a:fillRef>
                <a:effectRef idx="2">
                  <a:schemeClr val="accent1"/>
                </a:effectRef>
                <a:fontRef idx="minor">
                  <a:schemeClr val="lt1"/>
                </a:fontRef>
              </p:style>
            </p:cxnSp>
            <p:cxnSp>
              <p:nvCxnSpPr>
                <p:cNvPr id="27" name="Straight Connector 26"/>
                <p:cNvCxnSpPr/>
                <p:nvPr/>
              </p:nvCxnSpPr>
              <p:spPr>
                <a:xfrm flipV="1">
                  <a:off x="-961319" y="4150693"/>
                  <a:ext cx="1941690" cy="2"/>
                </a:xfrm>
                <a:prstGeom prst="line">
                  <a:avLst/>
                </a:prstGeom>
                <a:solidFill>
                  <a:schemeClr val="bg1"/>
                </a:solidFill>
                <a:ln w="76200">
                  <a:solidFill>
                    <a:schemeClr val="tx1"/>
                  </a:solidFill>
                </a:ln>
                <a:effectLst/>
              </p:spPr>
              <p:style>
                <a:lnRef idx="1">
                  <a:schemeClr val="accent1"/>
                </a:lnRef>
                <a:fillRef idx="3">
                  <a:schemeClr val="accent1"/>
                </a:fillRef>
                <a:effectRef idx="2">
                  <a:schemeClr val="accent1"/>
                </a:effectRef>
                <a:fontRef idx="minor">
                  <a:schemeClr val="lt1"/>
                </a:fontRef>
              </p:style>
            </p:cxnSp>
          </p:grpSp>
          <p:grpSp>
            <p:nvGrpSpPr>
              <p:cNvPr id="228" name="Group 227"/>
              <p:cNvGrpSpPr/>
              <p:nvPr/>
            </p:nvGrpSpPr>
            <p:grpSpPr>
              <a:xfrm flipH="1">
                <a:off x="6047711" y="2831276"/>
                <a:ext cx="740488" cy="1093023"/>
                <a:chOff x="6022311" y="2831276"/>
                <a:chExt cx="740488" cy="1093023"/>
              </a:xfrm>
            </p:grpSpPr>
            <p:grpSp>
              <p:nvGrpSpPr>
                <p:cNvPr id="34" name="Group 4"/>
                <p:cNvGrpSpPr>
                  <a:grpSpLocks noChangeAspect="1"/>
                </p:cNvGrpSpPr>
                <p:nvPr/>
              </p:nvGrpSpPr>
              <p:grpSpPr bwMode="auto">
                <a:xfrm>
                  <a:off x="6022311" y="2831276"/>
                  <a:ext cx="476329" cy="747961"/>
                  <a:chOff x="3421" y="2518"/>
                  <a:chExt cx="733" cy="1151"/>
                </a:xfrm>
              </p:grpSpPr>
              <p:sp>
                <p:nvSpPr>
                  <p:cNvPr id="35" name="AutoShape 3"/>
                  <p:cNvSpPr>
                    <a:spLocks noChangeAspect="1" noChangeArrowheads="1" noTextEdit="1"/>
                  </p:cNvSpPr>
                  <p:nvPr/>
                </p:nvSpPr>
                <p:spPr bwMode="auto">
                  <a:xfrm>
                    <a:off x="3421" y="2518"/>
                    <a:ext cx="733" cy="11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36" name="Freeform 6"/>
                  <p:cNvSpPr>
                    <a:spLocks/>
                  </p:cNvSpPr>
                  <p:nvPr/>
                </p:nvSpPr>
                <p:spPr bwMode="auto">
                  <a:xfrm>
                    <a:off x="3640" y="3564"/>
                    <a:ext cx="148" cy="105"/>
                  </a:xfrm>
                  <a:custGeom>
                    <a:avLst/>
                    <a:gdLst>
                      <a:gd name="T0" fmla="*/ 0 w 296"/>
                      <a:gd name="T1" fmla="*/ 0 h 210"/>
                      <a:gd name="T2" fmla="*/ 0 w 296"/>
                      <a:gd name="T3" fmla="*/ 202 h 210"/>
                      <a:gd name="T4" fmla="*/ 284 w 296"/>
                      <a:gd name="T5" fmla="*/ 210 h 210"/>
                      <a:gd name="T6" fmla="*/ 296 w 296"/>
                      <a:gd name="T7" fmla="*/ 34 h 210"/>
                      <a:gd name="T8" fmla="*/ 0 w 296"/>
                      <a:gd name="T9" fmla="*/ 0 h 210"/>
                    </a:gdLst>
                    <a:ahLst/>
                    <a:cxnLst>
                      <a:cxn ang="0">
                        <a:pos x="T0" y="T1"/>
                      </a:cxn>
                      <a:cxn ang="0">
                        <a:pos x="T2" y="T3"/>
                      </a:cxn>
                      <a:cxn ang="0">
                        <a:pos x="T4" y="T5"/>
                      </a:cxn>
                      <a:cxn ang="0">
                        <a:pos x="T6" y="T7"/>
                      </a:cxn>
                      <a:cxn ang="0">
                        <a:pos x="T8" y="T9"/>
                      </a:cxn>
                    </a:cxnLst>
                    <a:rect l="0" t="0" r="r" b="b"/>
                    <a:pathLst>
                      <a:path w="296" h="210">
                        <a:moveTo>
                          <a:pt x="0" y="0"/>
                        </a:moveTo>
                        <a:lnTo>
                          <a:pt x="0" y="202"/>
                        </a:lnTo>
                        <a:lnTo>
                          <a:pt x="284" y="210"/>
                        </a:lnTo>
                        <a:lnTo>
                          <a:pt x="296" y="34"/>
                        </a:lnTo>
                        <a:lnTo>
                          <a:pt x="0" y="0"/>
                        </a:lnTo>
                        <a:close/>
                      </a:path>
                    </a:pathLst>
                  </a:custGeom>
                  <a:solidFill>
                    <a:srgbClr val="757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37" name="Freeform 7"/>
                  <p:cNvSpPr>
                    <a:spLocks/>
                  </p:cNvSpPr>
                  <p:nvPr/>
                </p:nvSpPr>
                <p:spPr bwMode="auto">
                  <a:xfrm>
                    <a:off x="3799" y="3569"/>
                    <a:ext cx="148" cy="100"/>
                  </a:xfrm>
                  <a:custGeom>
                    <a:avLst/>
                    <a:gdLst>
                      <a:gd name="T0" fmla="*/ 0 w 294"/>
                      <a:gd name="T1" fmla="*/ 0 h 199"/>
                      <a:gd name="T2" fmla="*/ 31 w 294"/>
                      <a:gd name="T3" fmla="*/ 191 h 199"/>
                      <a:gd name="T4" fmla="*/ 294 w 294"/>
                      <a:gd name="T5" fmla="*/ 199 h 199"/>
                      <a:gd name="T6" fmla="*/ 294 w 294"/>
                      <a:gd name="T7" fmla="*/ 23 h 199"/>
                      <a:gd name="T8" fmla="*/ 0 w 294"/>
                      <a:gd name="T9" fmla="*/ 0 h 199"/>
                    </a:gdLst>
                    <a:ahLst/>
                    <a:cxnLst>
                      <a:cxn ang="0">
                        <a:pos x="T0" y="T1"/>
                      </a:cxn>
                      <a:cxn ang="0">
                        <a:pos x="T2" y="T3"/>
                      </a:cxn>
                      <a:cxn ang="0">
                        <a:pos x="T4" y="T5"/>
                      </a:cxn>
                      <a:cxn ang="0">
                        <a:pos x="T6" y="T7"/>
                      </a:cxn>
                      <a:cxn ang="0">
                        <a:pos x="T8" y="T9"/>
                      </a:cxn>
                    </a:cxnLst>
                    <a:rect l="0" t="0" r="r" b="b"/>
                    <a:pathLst>
                      <a:path w="294" h="199">
                        <a:moveTo>
                          <a:pt x="0" y="0"/>
                        </a:moveTo>
                        <a:lnTo>
                          <a:pt x="31" y="191"/>
                        </a:lnTo>
                        <a:lnTo>
                          <a:pt x="294" y="199"/>
                        </a:lnTo>
                        <a:lnTo>
                          <a:pt x="294" y="23"/>
                        </a:lnTo>
                        <a:lnTo>
                          <a:pt x="0" y="0"/>
                        </a:lnTo>
                        <a:close/>
                      </a:path>
                    </a:pathLst>
                  </a:custGeom>
                  <a:solidFill>
                    <a:srgbClr val="757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38" name="Freeform 8"/>
                  <p:cNvSpPr>
                    <a:spLocks/>
                  </p:cNvSpPr>
                  <p:nvPr/>
                </p:nvSpPr>
                <p:spPr bwMode="auto">
                  <a:xfrm>
                    <a:off x="3547" y="2721"/>
                    <a:ext cx="492" cy="877"/>
                  </a:xfrm>
                  <a:custGeom>
                    <a:avLst/>
                    <a:gdLst>
                      <a:gd name="T0" fmla="*/ 260 w 985"/>
                      <a:gd name="T1" fmla="*/ 115 h 1753"/>
                      <a:gd name="T2" fmla="*/ 217 w 985"/>
                      <a:gd name="T3" fmla="*/ 135 h 1753"/>
                      <a:gd name="T4" fmla="*/ 183 w 985"/>
                      <a:gd name="T5" fmla="*/ 154 h 1753"/>
                      <a:gd name="T6" fmla="*/ 157 w 985"/>
                      <a:gd name="T7" fmla="*/ 176 h 1753"/>
                      <a:gd name="T8" fmla="*/ 136 w 985"/>
                      <a:gd name="T9" fmla="*/ 201 h 1753"/>
                      <a:gd name="T10" fmla="*/ 118 w 985"/>
                      <a:gd name="T11" fmla="*/ 232 h 1753"/>
                      <a:gd name="T12" fmla="*/ 99 w 985"/>
                      <a:gd name="T13" fmla="*/ 269 h 1753"/>
                      <a:gd name="T14" fmla="*/ 80 w 985"/>
                      <a:gd name="T15" fmla="*/ 315 h 1753"/>
                      <a:gd name="T16" fmla="*/ 48 w 985"/>
                      <a:gd name="T17" fmla="*/ 434 h 1753"/>
                      <a:gd name="T18" fmla="*/ 1 w 985"/>
                      <a:gd name="T19" fmla="*/ 565 h 1753"/>
                      <a:gd name="T20" fmla="*/ 6 w 985"/>
                      <a:gd name="T21" fmla="*/ 638 h 1753"/>
                      <a:gd name="T22" fmla="*/ 36 w 985"/>
                      <a:gd name="T23" fmla="*/ 690 h 1753"/>
                      <a:gd name="T24" fmla="*/ 91 w 985"/>
                      <a:gd name="T25" fmla="*/ 719 h 1753"/>
                      <a:gd name="T26" fmla="*/ 164 w 985"/>
                      <a:gd name="T27" fmla="*/ 741 h 1753"/>
                      <a:gd name="T28" fmla="*/ 143 w 985"/>
                      <a:gd name="T29" fmla="*/ 1026 h 1753"/>
                      <a:gd name="T30" fmla="*/ 145 w 985"/>
                      <a:gd name="T31" fmla="*/ 1312 h 1753"/>
                      <a:gd name="T32" fmla="*/ 153 w 985"/>
                      <a:gd name="T33" fmla="*/ 1728 h 1753"/>
                      <a:gd name="T34" fmla="*/ 200 w 985"/>
                      <a:gd name="T35" fmla="*/ 1739 h 1753"/>
                      <a:gd name="T36" fmla="*/ 256 w 985"/>
                      <a:gd name="T37" fmla="*/ 1746 h 1753"/>
                      <a:gd name="T38" fmla="*/ 318 w 985"/>
                      <a:gd name="T39" fmla="*/ 1751 h 1753"/>
                      <a:gd name="T40" fmla="*/ 382 w 985"/>
                      <a:gd name="T41" fmla="*/ 1752 h 1753"/>
                      <a:gd name="T42" fmla="*/ 449 w 985"/>
                      <a:gd name="T43" fmla="*/ 1752 h 1753"/>
                      <a:gd name="T44" fmla="*/ 514 w 985"/>
                      <a:gd name="T45" fmla="*/ 1752 h 1753"/>
                      <a:gd name="T46" fmla="*/ 574 w 985"/>
                      <a:gd name="T47" fmla="*/ 1752 h 1753"/>
                      <a:gd name="T48" fmla="*/ 819 w 985"/>
                      <a:gd name="T49" fmla="*/ 1735 h 1753"/>
                      <a:gd name="T50" fmla="*/ 806 w 985"/>
                      <a:gd name="T51" fmla="*/ 722 h 1753"/>
                      <a:gd name="T52" fmla="*/ 887 w 985"/>
                      <a:gd name="T53" fmla="*/ 689 h 1753"/>
                      <a:gd name="T54" fmla="*/ 921 w 985"/>
                      <a:gd name="T55" fmla="*/ 670 h 1753"/>
                      <a:gd name="T56" fmla="*/ 947 w 985"/>
                      <a:gd name="T57" fmla="*/ 651 h 1753"/>
                      <a:gd name="T58" fmla="*/ 966 w 985"/>
                      <a:gd name="T59" fmla="*/ 631 h 1753"/>
                      <a:gd name="T60" fmla="*/ 984 w 985"/>
                      <a:gd name="T61" fmla="*/ 598 h 1753"/>
                      <a:gd name="T62" fmla="*/ 979 w 985"/>
                      <a:gd name="T63" fmla="*/ 546 h 1753"/>
                      <a:gd name="T64" fmla="*/ 956 w 985"/>
                      <a:gd name="T65" fmla="*/ 484 h 1753"/>
                      <a:gd name="T66" fmla="*/ 926 w 985"/>
                      <a:gd name="T67" fmla="*/ 405 h 1753"/>
                      <a:gd name="T68" fmla="*/ 876 w 985"/>
                      <a:gd name="T69" fmla="*/ 249 h 1753"/>
                      <a:gd name="T70" fmla="*/ 845 w 985"/>
                      <a:gd name="T71" fmla="*/ 197 h 1753"/>
                      <a:gd name="T72" fmla="*/ 819 w 985"/>
                      <a:gd name="T73" fmla="*/ 158 h 1753"/>
                      <a:gd name="T74" fmla="*/ 792 w 985"/>
                      <a:gd name="T75" fmla="*/ 128 h 1753"/>
                      <a:gd name="T76" fmla="*/ 765 w 985"/>
                      <a:gd name="T77" fmla="*/ 103 h 1753"/>
                      <a:gd name="T78" fmla="*/ 734 w 985"/>
                      <a:gd name="T79" fmla="*/ 85 h 1753"/>
                      <a:gd name="T80" fmla="*/ 697 w 985"/>
                      <a:gd name="T81" fmla="*/ 68 h 1753"/>
                      <a:gd name="T82" fmla="*/ 652 w 985"/>
                      <a:gd name="T83" fmla="*/ 49 h 1753"/>
                      <a:gd name="T84" fmla="*/ 597 w 985"/>
                      <a:gd name="T85" fmla="*/ 27 h 1753"/>
                      <a:gd name="T86" fmla="*/ 584 w 985"/>
                      <a:gd name="T87" fmla="*/ 19 h 1753"/>
                      <a:gd name="T88" fmla="*/ 556 w 985"/>
                      <a:gd name="T89" fmla="*/ 10 h 1753"/>
                      <a:gd name="T90" fmla="*/ 517 w 985"/>
                      <a:gd name="T91" fmla="*/ 2 h 1753"/>
                      <a:gd name="T92" fmla="*/ 472 w 985"/>
                      <a:gd name="T93" fmla="*/ 0 h 1753"/>
                      <a:gd name="T94" fmla="*/ 423 w 985"/>
                      <a:gd name="T95" fmla="*/ 5 h 1753"/>
                      <a:gd name="T96" fmla="*/ 373 w 985"/>
                      <a:gd name="T97" fmla="*/ 23 h 1753"/>
                      <a:gd name="T98" fmla="*/ 326 w 985"/>
                      <a:gd name="T99" fmla="*/ 55 h 1753"/>
                      <a:gd name="T100" fmla="*/ 287 w 985"/>
                      <a:gd name="T101" fmla="*/ 105 h 17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985" h="1753">
                        <a:moveTo>
                          <a:pt x="287" y="105"/>
                        </a:moveTo>
                        <a:lnTo>
                          <a:pt x="260" y="115"/>
                        </a:lnTo>
                        <a:lnTo>
                          <a:pt x="237" y="124"/>
                        </a:lnTo>
                        <a:lnTo>
                          <a:pt x="217" y="135"/>
                        </a:lnTo>
                        <a:lnTo>
                          <a:pt x="198" y="144"/>
                        </a:lnTo>
                        <a:lnTo>
                          <a:pt x="183" y="154"/>
                        </a:lnTo>
                        <a:lnTo>
                          <a:pt x="169" y="164"/>
                        </a:lnTo>
                        <a:lnTo>
                          <a:pt x="157" y="176"/>
                        </a:lnTo>
                        <a:lnTo>
                          <a:pt x="145" y="189"/>
                        </a:lnTo>
                        <a:lnTo>
                          <a:pt x="136" y="201"/>
                        </a:lnTo>
                        <a:lnTo>
                          <a:pt x="126" y="216"/>
                        </a:lnTo>
                        <a:lnTo>
                          <a:pt x="118" y="232"/>
                        </a:lnTo>
                        <a:lnTo>
                          <a:pt x="108" y="250"/>
                        </a:lnTo>
                        <a:lnTo>
                          <a:pt x="99" y="269"/>
                        </a:lnTo>
                        <a:lnTo>
                          <a:pt x="90" y="291"/>
                        </a:lnTo>
                        <a:lnTo>
                          <a:pt x="80" y="315"/>
                        </a:lnTo>
                        <a:lnTo>
                          <a:pt x="68" y="342"/>
                        </a:lnTo>
                        <a:lnTo>
                          <a:pt x="48" y="434"/>
                        </a:lnTo>
                        <a:lnTo>
                          <a:pt x="9" y="522"/>
                        </a:lnTo>
                        <a:lnTo>
                          <a:pt x="1" y="565"/>
                        </a:lnTo>
                        <a:lnTo>
                          <a:pt x="0" y="605"/>
                        </a:lnTo>
                        <a:lnTo>
                          <a:pt x="6" y="638"/>
                        </a:lnTo>
                        <a:lnTo>
                          <a:pt x="17" y="667"/>
                        </a:lnTo>
                        <a:lnTo>
                          <a:pt x="36" y="690"/>
                        </a:lnTo>
                        <a:lnTo>
                          <a:pt x="60" y="707"/>
                        </a:lnTo>
                        <a:lnTo>
                          <a:pt x="91" y="719"/>
                        </a:lnTo>
                        <a:lnTo>
                          <a:pt x="128" y="726"/>
                        </a:lnTo>
                        <a:lnTo>
                          <a:pt x="164" y="741"/>
                        </a:lnTo>
                        <a:lnTo>
                          <a:pt x="151" y="887"/>
                        </a:lnTo>
                        <a:lnTo>
                          <a:pt x="143" y="1026"/>
                        </a:lnTo>
                        <a:lnTo>
                          <a:pt x="142" y="1165"/>
                        </a:lnTo>
                        <a:lnTo>
                          <a:pt x="145" y="1312"/>
                        </a:lnTo>
                        <a:lnTo>
                          <a:pt x="135" y="1720"/>
                        </a:lnTo>
                        <a:lnTo>
                          <a:pt x="153" y="1728"/>
                        </a:lnTo>
                        <a:lnTo>
                          <a:pt x="175" y="1734"/>
                        </a:lnTo>
                        <a:lnTo>
                          <a:pt x="200" y="1739"/>
                        </a:lnTo>
                        <a:lnTo>
                          <a:pt x="227" y="1743"/>
                        </a:lnTo>
                        <a:lnTo>
                          <a:pt x="256" y="1746"/>
                        </a:lnTo>
                        <a:lnTo>
                          <a:pt x="286" y="1749"/>
                        </a:lnTo>
                        <a:lnTo>
                          <a:pt x="318" y="1751"/>
                        </a:lnTo>
                        <a:lnTo>
                          <a:pt x="350" y="1752"/>
                        </a:lnTo>
                        <a:lnTo>
                          <a:pt x="382" y="1752"/>
                        </a:lnTo>
                        <a:lnTo>
                          <a:pt x="416" y="1752"/>
                        </a:lnTo>
                        <a:lnTo>
                          <a:pt x="449" y="1752"/>
                        </a:lnTo>
                        <a:lnTo>
                          <a:pt x="483" y="1752"/>
                        </a:lnTo>
                        <a:lnTo>
                          <a:pt x="514" y="1752"/>
                        </a:lnTo>
                        <a:lnTo>
                          <a:pt x="545" y="1752"/>
                        </a:lnTo>
                        <a:lnTo>
                          <a:pt x="574" y="1752"/>
                        </a:lnTo>
                        <a:lnTo>
                          <a:pt x="601" y="1753"/>
                        </a:lnTo>
                        <a:lnTo>
                          <a:pt x="819" y="1735"/>
                        </a:lnTo>
                        <a:lnTo>
                          <a:pt x="817" y="1390"/>
                        </a:lnTo>
                        <a:lnTo>
                          <a:pt x="806" y="722"/>
                        </a:lnTo>
                        <a:lnTo>
                          <a:pt x="867" y="699"/>
                        </a:lnTo>
                        <a:lnTo>
                          <a:pt x="887" y="689"/>
                        </a:lnTo>
                        <a:lnTo>
                          <a:pt x="905" y="679"/>
                        </a:lnTo>
                        <a:lnTo>
                          <a:pt x="921" y="670"/>
                        </a:lnTo>
                        <a:lnTo>
                          <a:pt x="935" y="660"/>
                        </a:lnTo>
                        <a:lnTo>
                          <a:pt x="947" y="651"/>
                        </a:lnTo>
                        <a:lnTo>
                          <a:pt x="958" y="641"/>
                        </a:lnTo>
                        <a:lnTo>
                          <a:pt x="966" y="631"/>
                        </a:lnTo>
                        <a:lnTo>
                          <a:pt x="974" y="621"/>
                        </a:lnTo>
                        <a:lnTo>
                          <a:pt x="984" y="598"/>
                        </a:lnTo>
                        <a:lnTo>
                          <a:pt x="985" y="572"/>
                        </a:lnTo>
                        <a:lnTo>
                          <a:pt x="979" y="546"/>
                        </a:lnTo>
                        <a:lnTo>
                          <a:pt x="969" y="516"/>
                        </a:lnTo>
                        <a:lnTo>
                          <a:pt x="956" y="484"/>
                        </a:lnTo>
                        <a:lnTo>
                          <a:pt x="941" y="447"/>
                        </a:lnTo>
                        <a:lnTo>
                          <a:pt x="926" y="405"/>
                        </a:lnTo>
                        <a:lnTo>
                          <a:pt x="913" y="359"/>
                        </a:lnTo>
                        <a:lnTo>
                          <a:pt x="876" y="249"/>
                        </a:lnTo>
                        <a:lnTo>
                          <a:pt x="860" y="221"/>
                        </a:lnTo>
                        <a:lnTo>
                          <a:pt x="845" y="197"/>
                        </a:lnTo>
                        <a:lnTo>
                          <a:pt x="832" y="176"/>
                        </a:lnTo>
                        <a:lnTo>
                          <a:pt x="819" y="158"/>
                        </a:lnTo>
                        <a:lnTo>
                          <a:pt x="805" y="141"/>
                        </a:lnTo>
                        <a:lnTo>
                          <a:pt x="792" y="128"/>
                        </a:lnTo>
                        <a:lnTo>
                          <a:pt x="779" y="115"/>
                        </a:lnTo>
                        <a:lnTo>
                          <a:pt x="765" y="103"/>
                        </a:lnTo>
                        <a:lnTo>
                          <a:pt x="750" y="94"/>
                        </a:lnTo>
                        <a:lnTo>
                          <a:pt x="734" y="85"/>
                        </a:lnTo>
                        <a:lnTo>
                          <a:pt x="716" y="76"/>
                        </a:lnTo>
                        <a:lnTo>
                          <a:pt x="697" y="68"/>
                        </a:lnTo>
                        <a:lnTo>
                          <a:pt x="676" y="58"/>
                        </a:lnTo>
                        <a:lnTo>
                          <a:pt x="652" y="49"/>
                        </a:lnTo>
                        <a:lnTo>
                          <a:pt x="625" y="39"/>
                        </a:lnTo>
                        <a:lnTo>
                          <a:pt x="597" y="27"/>
                        </a:lnTo>
                        <a:lnTo>
                          <a:pt x="592" y="24"/>
                        </a:lnTo>
                        <a:lnTo>
                          <a:pt x="584" y="19"/>
                        </a:lnTo>
                        <a:lnTo>
                          <a:pt x="571" y="15"/>
                        </a:lnTo>
                        <a:lnTo>
                          <a:pt x="556" y="10"/>
                        </a:lnTo>
                        <a:lnTo>
                          <a:pt x="538" y="5"/>
                        </a:lnTo>
                        <a:lnTo>
                          <a:pt x="517" y="2"/>
                        </a:lnTo>
                        <a:lnTo>
                          <a:pt x="495" y="1"/>
                        </a:lnTo>
                        <a:lnTo>
                          <a:pt x="472" y="0"/>
                        </a:lnTo>
                        <a:lnTo>
                          <a:pt x="447" y="2"/>
                        </a:lnTo>
                        <a:lnTo>
                          <a:pt x="423" y="5"/>
                        </a:lnTo>
                        <a:lnTo>
                          <a:pt x="397" y="12"/>
                        </a:lnTo>
                        <a:lnTo>
                          <a:pt x="373" y="23"/>
                        </a:lnTo>
                        <a:lnTo>
                          <a:pt x="349" y="37"/>
                        </a:lnTo>
                        <a:lnTo>
                          <a:pt x="326" y="55"/>
                        </a:lnTo>
                        <a:lnTo>
                          <a:pt x="305" y="77"/>
                        </a:lnTo>
                        <a:lnTo>
                          <a:pt x="287" y="105"/>
                        </a:lnTo>
                        <a:close/>
                      </a:path>
                    </a:pathLst>
                  </a:custGeom>
                  <a:solidFill>
                    <a:srgbClr val="B5A8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39" name="Freeform 9"/>
                  <p:cNvSpPr>
                    <a:spLocks/>
                  </p:cNvSpPr>
                  <p:nvPr/>
                </p:nvSpPr>
                <p:spPr bwMode="auto">
                  <a:xfrm>
                    <a:off x="3682" y="2518"/>
                    <a:ext cx="203" cy="191"/>
                  </a:xfrm>
                  <a:custGeom>
                    <a:avLst/>
                    <a:gdLst>
                      <a:gd name="T0" fmla="*/ 180 w 406"/>
                      <a:gd name="T1" fmla="*/ 6 h 381"/>
                      <a:gd name="T2" fmla="*/ 157 w 406"/>
                      <a:gd name="T3" fmla="*/ 7 h 381"/>
                      <a:gd name="T4" fmla="*/ 137 w 406"/>
                      <a:gd name="T5" fmla="*/ 9 h 381"/>
                      <a:gd name="T6" fmla="*/ 118 w 406"/>
                      <a:gd name="T7" fmla="*/ 14 h 381"/>
                      <a:gd name="T8" fmla="*/ 102 w 406"/>
                      <a:gd name="T9" fmla="*/ 21 h 381"/>
                      <a:gd name="T10" fmla="*/ 88 w 406"/>
                      <a:gd name="T11" fmla="*/ 32 h 381"/>
                      <a:gd name="T12" fmla="*/ 76 w 406"/>
                      <a:gd name="T13" fmla="*/ 47 h 381"/>
                      <a:gd name="T14" fmla="*/ 65 w 406"/>
                      <a:gd name="T15" fmla="*/ 68 h 381"/>
                      <a:gd name="T16" fmla="*/ 57 w 406"/>
                      <a:gd name="T17" fmla="*/ 94 h 381"/>
                      <a:gd name="T18" fmla="*/ 43 w 406"/>
                      <a:gd name="T19" fmla="*/ 151 h 381"/>
                      <a:gd name="T20" fmla="*/ 25 w 406"/>
                      <a:gd name="T21" fmla="*/ 176 h 381"/>
                      <a:gd name="T22" fmla="*/ 12 w 406"/>
                      <a:gd name="T23" fmla="*/ 197 h 381"/>
                      <a:gd name="T24" fmla="*/ 3 w 406"/>
                      <a:gd name="T25" fmla="*/ 218 h 381"/>
                      <a:gd name="T26" fmla="*/ 0 w 406"/>
                      <a:gd name="T27" fmla="*/ 236 h 381"/>
                      <a:gd name="T28" fmla="*/ 0 w 406"/>
                      <a:gd name="T29" fmla="*/ 257 h 381"/>
                      <a:gd name="T30" fmla="*/ 4 w 406"/>
                      <a:gd name="T31" fmla="*/ 278 h 381"/>
                      <a:gd name="T32" fmla="*/ 11 w 406"/>
                      <a:gd name="T33" fmla="*/ 303 h 381"/>
                      <a:gd name="T34" fmla="*/ 22 w 406"/>
                      <a:gd name="T35" fmla="*/ 332 h 381"/>
                      <a:gd name="T36" fmla="*/ 38 w 406"/>
                      <a:gd name="T37" fmla="*/ 346 h 381"/>
                      <a:gd name="T38" fmla="*/ 55 w 406"/>
                      <a:gd name="T39" fmla="*/ 357 h 381"/>
                      <a:gd name="T40" fmla="*/ 73 w 406"/>
                      <a:gd name="T41" fmla="*/ 366 h 381"/>
                      <a:gd name="T42" fmla="*/ 91 w 406"/>
                      <a:gd name="T43" fmla="*/ 373 h 381"/>
                      <a:gd name="T44" fmla="*/ 109 w 406"/>
                      <a:gd name="T45" fmla="*/ 378 h 381"/>
                      <a:gd name="T46" fmla="*/ 128 w 406"/>
                      <a:gd name="T47" fmla="*/ 380 h 381"/>
                      <a:gd name="T48" fmla="*/ 146 w 406"/>
                      <a:gd name="T49" fmla="*/ 381 h 381"/>
                      <a:gd name="T50" fmla="*/ 166 w 406"/>
                      <a:gd name="T51" fmla="*/ 381 h 381"/>
                      <a:gd name="T52" fmla="*/ 184 w 406"/>
                      <a:gd name="T53" fmla="*/ 380 h 381"/>
                      <a:gd name="T54" fmla="*/ 204 w 406"/>
                      <a:gd name="T55" fmla="*/ 378 h 381"/>
                      <a:gd name="T56" fmla="*/ 223 w 406"/>
                      <a:gd name="T57" fmla="*/ 376 h 381"/>
                      <a:gd name="T58" fmla="*/ 242 w 406"/>
                      <a:gd name="T59" fmla="*/ 372 h 381"/>
                      <a:gd name="T60" fmla="*/ 261 w 406"/>
                      <a:gd name="T61" fmla="*/ 369 h 381"/>
                      <a:gd name="T62" fmla="*/ 280 w 406"/>
                      <a:gd name="T63" fmla="*/ 366 h 381"/>
                      <a:gd name="T64" fmla="*/ 299 w 406"/>
                      <a:gd name="T65" fmla="*/ 363 h 381"/>
                      <a:gd name="T66" fmla="*/ 318 w 406"/>
                      <a:gd name="T67" fmla="*/ 361 h 381"/>
                      <a:gd name="T68" fmla="*/ 362 w 406"/>
                      <a:gd name="T69" fmla="*/ 349 h 381"/>
                      <a:gd name="T70" fmla="*/ 402 w 406"/>
                      <a:gd name="T71" fmla="*/ 301 h 381"/>
                      <a:gd name="T72" fmla="*/ 406 w 406"/>
                      <a:gd name="T73" fmla="*/ 235 h 381"/>
                      <a:gd name="T74" fmla="*/ 380 w 406"/>
                      <a:gd name="T75" fmla="*/ 185 h 381"/>
                      <a:gd name="T76" fmla="*/ 381 w 406"/>
                      <a:gd name="T77" fmla="*/ 151 h 381"/>
                      <a:gd name="T78" fmla="*/ 362 w 406"/>
                      <a:gd name="T79" fmla="*/ 101 h 381"/>
                      <a:gd name="T80" fmla="*/ 323 w 406"/>
                      <a:gd name="T81" fmla="*/ 71 h 381"/>
                      <a:gd name="T82" fmla="*/ 299 w 406"/>
                      <a:gd name="T83" fmla="*/ 30 h 381"/>
                      <a:gd name="T84" fmla="*/ 247 w 406"/>
                      <a:gd name="T85" fmla="*/ 0 h 381"/>
                      <a:gd name="T86" fmla="*/ 202 w 406"/>
                      <a:gd name="T87" fmla="*/ 7 h 381"/>
                      <a:gd name="T88" fmla="*/ 180 w 406"/>
                      <a:gd name="T89" fmla="*/ 6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06" h="381">
                        <a:moveTo>
                          <a:pt x="180" y="6"/>
                        </a:moveTo>
                        <a:lnTo>
                          <a:pt x="157" y="7"/>
                        </a:lnTo>
                        <a:lnTo>
                          <a:pt x="137" y="9"/>
                        </a:lnTo>
                        <a:lnTo>
                          <a:pt x="118" y="14"/>
                        </a:lnTo>
                        <a:lnTo>
                          <a:pt x="102" y="21"/>
                        </a:lnTo>
                        <a:lnTo>
                          <a:pt x="88" y="32"/>
                        </a:lnTo>
                        <a:lnTo>
                          <a:pt x="76" y="47"/>
                        </a:lnTo>
                        <a:lnTo>
                          <a:pt x="65" y="68"/>
                        </a:lnTo>
                        <a:lnTo>
                          <a:pt x="57" y="94"/>
                        </a:lnTo>
                        <a:lnTo>
                          <a:pt x="43" y="151"/>
                        </a:lnTo>
                        <a:lnTo>
                          <a:pt x="25" y="176"/>
                        </a:lnTo>
                        <a:lnTo>
                          <a:pt x="12" y="197"/>
                        </a:lnTo>
                        <a:lnTo>
                          <a:pt x="3" y="218"/>
                        </a:lnTo>
                        <a:lnTo>
                          <a:pt x="0" y="236"/>
                        </a:lnTo>
                        <a:lnTo>
                          <a:pt x="0" y="257"/>
                        </a:lnTo>
                        <a:lnTo>
                          <a:pt x="4" y="278"/>
                        </a:lnTo>
                        <a:lnTo>
                          <a:pt x="11" y="303"/>
                        </a:lnTo>
                        <a:lnTo>
                          <a:pt x="22" y="332"/>
                        </a:lnTo>
                        <a:lnTo>
                          <a:pt x="38" y="346"/>
                        </a:lnTo>
                        <a:lnTo>
                          <a:pt x="55" y="357"/>
                        </a:lnTo>
                        <a:lnTo>
                          <a:pt x="73" y="366"/>
                        </a:lnTo>
                        <a:lnTo>
                          <a:pt x="91" y="373"/>
                        </a:lnTo>
                        <a:lnTo>
                          <a:pt x="109" y="378"/>
                        </a:lnTo>
                        <a:lnTo>
                          <a:pt x="128" y="380"/>
                        </a:lnTo>
                        <a:lnTo>
                          <a:pt x="146" y="381"/>
                        </a:lnTo>
                        <a:lnTo>
                          <a:pt x="166" y="381"/>
                        </a:lnTo>
                        <a:lnTo>
                          <a:pt x="184" y="380"/>
                        </a:lnTo>
                        <a:lnTo>
                          <a:pt x="204" y="378"/>
                        </a:lnTo>
                        <a:lnTo>
                          <a:pt x="223" y="376"/>
                        </a:lnTo>
                        <a:lnTo>
                          <a:pt x="242" y="372"/>
                        </a:lnTo>
                        <a:lnTo>
                          <a:pt x="261" y="369"/>
                        </a:lnTo>
                        <a:lnTo>
                          <a:pt x="280" y="366"/>
                        </a:lnTo>
                        <a:lnTo>
                          <a:pt x="299" y="363"/>
                        </a:lnTo>
                        <a:lnTo>
                          <a:pt x="318" y="361"/>
                        </a:lnTo>
                        <a:lnTo>
                          <a:pt x="362" y="349"/>
                        </a:lnTo>
                        <a:lnTo>
                          <a:pt x="402" y="301"/>
                        </a:lnTo>
                        <a:lnTo>
                          <a:pt x="406" y="235"/>
                        </a:lnTo>
                        <a:lnTo>
                          <a:pt x="380" y="185"/>
                        </a:lnTo>
                        <a:lnTo>
                          <a:pt x="381" y="151"/>
                        </a:lnTo>
                        <a:lnTo>
                          <a:pt x="362" y="101"/>
                        </a:lnTo>
                        <a:lnTo>
                          <a:pt x="323" y="71"/>
                        </a:lnTo>
                        <a:lnTo>
                          <a:pt x="299" y="30"/>
                        </a:lnTo>
                        <a:lnTo>
                          <a:pt x="247" y="0"/>
                        </a:lnTo>
                        <a:lnTo>
                          <a:pt x="202" y="7"/>
                        </a:lnTo>
                        <a:lnTo>
                          <a:pt x="180" y="6"/>
                        </a:lnTo>
                        <a:close/>
                      </a:path>
                    </a:pathLst>
                  </a:custGeom>
                  <a:solidFill>
                    <a:srgbClr val="5421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40" name="Freeform 10"/>
                  <p:cNvSpPr>
                    <a:spLocks/>
                  </p:cNvSpPr>
                  <p:nvPr/>
                </p:nvSpPr>
                <p:spPr bwMode="auto">
                  <a:xfrm>
                    <a:off x="3716" y="2722"/>
                    <a:ext cx="144" cy="244"/>
                  </a:xfrm>
                  <a:custGeom>
                    <a:avLst/>
                    <a:gdLst>
                      <a:gd name="T0" fmla="*/ 222 w 288"/>
                      <a:gd name="T1" fmla="*/ 47 h 488"/>
                      <a:gd name="T2" fmla="*/ 212 w 288"/>
                      <a:gd name="T3" fmla="*/ 104 h 488"/>
                      <a:gd name="T4" fmla="*/ 198 w 288"/>
                      <a:gd name="T5" fmla="*/ 132 h 488"/>
                      <a:gd name="T6" fmla="*/ 192 w 288"/>
                      <a:gd name="T7" fmla="*/ 175 h 488"/>
                      <a:gd name="T8" fmla="*/ 161 w 288"/>
                      <a:gd name="T9" fmla="*/ 221 h 488"/>
                      <a:gd name="T10" fmla="*/ 129 w 288"/>
                      <a:gd name="T11" fmla="*/ 160 h 488"/>
                      <a:gd name="T12" fmla="*/ 78 w 288"/>
                      <a:gd name="T13" fmla="*/ 129 h 488"/>
                      <a:gd name="T14" fmla="*/ 60 w 288"/>
                      <a:gd name="T15" fmla="*/ 60 h 488"/>
                      <a:gd name="T16" fmla="*/ 61 w 288"/>
                      <a:gd name="T17" fmla="*/ 0 h 488"/>
                      <a:gd name="T18" fmla="*/ 26 w 288"/>
                      <a:gd name="T19" fmla="*/ 37 h 488"/>
                      <a:gd name="T20" fmla="*/ 7 w 288"/>
                      <a:gd name="T21" fmla="*/ 100 h 488"/>
                      <a:gd name="T22" fmla="*/ 0 w 288"/>
                      <a:gd name="T23" fmla="*/ 177 h 488"/>
                      <a:gd name="T24" fmla="*/ 101 w 288"/>
                      <a:gd name="T25" fmla="*/ 215 h 488"/>
                      <a:gd name="T26" fmla="*/ 149 w 288"/>
                      <a:gd name="T27" fmla="*/ 303 h 488"/>
                      <a:gd name="T28" fmla="*/ 181 w 288"/>
                      <a:gd name="T29" fmla="*/ 411 h 488"/>
                      <a:gd name="T30" fmla="*/ 186 w 288"/>
                      <a:gd name="T31" fmla="*/ 488 h 488"/>
                      <a:gd name="T32" fmla="*/ 227 w 288"/>
                      <a:gd name="T33" fmla="*/ 280 h 488"/>
                      <a:gd name="T34" fmla="*/ 231 w 288"/>
                      <a:gd name="T35" fmla="*/ 160 h 488"/>
                      <a:gd name="T36" fmla="*/ 288 w 288"/>
                      <a:gd name="T37" fmla="*/ 101 h 488"/>
                      <a:gd name="T38" fmla="*/ 268 w 288"/>
                      <a:gd name="T39" fmla="*/ 62 h 488"/>
                      <a:gd name="T40" fmla="*/ 219 w 288"/>
                      <a:gd name="T41" fmla="*/ 13 h 488"/>
                      <a:gd name="T42" fmla="*/ 222 w 288"/>
                      <a:gd name="T43" fmla="*/ 47 h 4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88" h="488">
                        <a:moveTo>
                          <a:pt x="222" y="47"/>
                        </a:moveTo>
                        <a:lnTo>
                          <a:pt x="212" y="104"/>
                        </a:lnTo>
                        <a:lnTo>
                          <a:pt x="198" y="132"/>
                        </a:lnTo>
                        <a:lnTo>
                          <a:pt x="192" y="175"/>
                        </a:lnTo>
                        <a:lnTo>
                          <a:pt x="161" y="221"/>
                        </a:lnTo>
                        <a:lnTo>
                          <a:pt x="129" y="160"/>
                        </a:lnTo>
                        <a:lnTo>
                          <a:pt x="78" y="129"/>
                        </a:lnTo>
                        <a:lnTo>
                          <a:pt x="60" y="60"/>
                        </a:lnTo>
                        <a:lnTo>
                          <a:pt x="61" y="0"/>
                        </a:lnTo>
                        <a:lnTo>
                          <a:pt x="26" y="37"/>
                        </a:lnTo>
                        <a:lnTo>
                          <a:pt x="7" y="100"/>
                        </a:lnTo>
                        <a:lnTo>
                          <a:pt x="0" y="177"/>
                        </a:lnTo>
                        <a:lnTo>
                          <a:pt x="101" y="215"/>
                        </a:lnTo>
                        <a:lnTo>
                          <a:pt x="149" y="303"/>
                        </a:lnTo>
                        <a:lnTo>
                          <a:pt x="181" y="411"/>
                        </a:lnTo>
                        <a:lnTo>
                          <a:pt x="186" y="488"/>
                        </a:lnTo>
                        <a:lnTo>
                          <a:pt x="227" y="280"/>
                        </a:lnTo>
                        <a:lnTo>
                          <a:pt x="231" y="160"/>
                        </a:lnTo>
                        <a:lnTo>
                          <a:pt x="288" y="101"/>
                        </a:lnTo>
                        <a:lnTo>
                          <a:pt x="268" y="62"/>
                        </a:lnTo>
                        <a:lnTo>
                          <a:pt x="219" y="13"/>
                        </a:lnTo>
                        <a:lnTo>
                          <a:pt x="222" y="47"/>
                        </a:lnTo>
                        <a:close/>
                      </a:path>
                    </a:pathLst>
                  </a:custGeom>
                  <a:solidFill>
                    <a:srgbClr val="8719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41" name="Freeform 11"/>
                  <p:cNvSpPr>
                    <a:spLocks/>
                  </p:cNvSpPr>
                  <p:nvPr/>
                </p:nvSpPr>
                <p:spPr bwMode="auto">
                  <a:xfrm>
                    <a:off x="3723" y="2576"/>
                    <a:ext cx="129" cy="263"/>
                  </a:xfrm>
                  <a:custGeom>
                    <a:avLst/>
                    <a:gdLst>
                      <a:gd name="T0" fmla="*/ 137 w 258"/>
                      <a:gd name="T1" fmla="*/ 0 h 526"/>
                      <a:gd name="T2" fmla="*/ 180 w 258"/>
                      <a:gd name="T3" fmla="*/ 34 h 526"/>
                      <a:gd name="T4" fmla="*/ 182 w 258"/>
                      <a:gd name="T5" fmla="*/ 48 h 526"/>
                      <a:gd name="T6" fmla="*/ 185 w 258"/>
                      <a:gd name="T7" fmla="*/ 58 h 526"/>
                      <a:gd name="T8" fmla="*/ 192 w 258"/>
                      <a:gd name="T9" fmla="*/ 66 h 526"/>
                      <a:gd name="T10" fmla="*/ 200 w 258"/>
                      <a:gd name="T11" fmla="*/ 71 h 526"/>
                      <a:gd name="T12" fmla="*/ 210 w 258"/>
                      <a:gd name="T13" fmla="*/ 74 h 526"/>
                      <a:gd name="T14" fmla="*/ 222 w 258"/>
                      <a:gd name="T15" fmla="*/ 75 h 526"/>
                      <a:gd name="T16" fmla="*/ 235 w 258"/>
                      <a:gd name="T17" fmla="*/ 76 h 526"/>
                      <a:gd name="T18" fmla="*/ 248 w 258"/>
                      <a:gd name="T19" fmla="*/ 76 h 526"/>
                      <a:gd name="T20" fmla="*/ 248 w 258"/>
                      <a:gd name="T21" fmla="*/ 101 h 526"/>
                      <a:gd name="T22" fmla="*/ 251 w 258"/>
                      <a:gd name="T23" fmla="*/ 124 h 526"/>
                      <a:gd name="T24" fmla="*/ 254 w 258"/>
                      <a:gd name="T25" fmla="*/ 146 h 526"/>
                      <a:gd name="T26" fmla="*/ 258 w 258"/>
                      <a:gd name="T27" fmla="*/ 169 h 526"/>
                      <a:gd name="T28" fmla="*/ 253 w 258"/>
                      <a:gd name="T29" fmla="*/ 200 h 526"/>
                      <a:gd name="T30" fmla="*/ 236 w 258"/>
                      <a:gd name="T31" fmla="*/ 205 h 526"/>
                      <a:gd name="T32" fmla="*/ 225 w 258"/>
                      <a:gd name="T33" fmla="*/ 239 h 526"/>
                      <a:gd name="T34" fmla="*/ 211 w 258"/>
                      <a:gd name="T35" fmla="*/ 250 h 526"/>
                      <a:gd name="T36" fmla="*/ 203 w 258"/>
                      <a:gd name="T37" fmla="*/ 293 h 526"/>
                      <a:gd name="T38" fmla="*/ 208 w 258"/>
                      <a:gd name="T39" fmla="*/ 356 h 526"/>
                      <a:gd name="T40" fmla="*/ 199 w 258"/>
                      <a:gd name="T41" fmla="*/ 476 h 526"/>
                      <a:gd name="T42" fmla="*/ 144 w 258"/>
                      <a:gd name="T43" fmla="*/ 526 h 526"/>
                      <a:gd name="T44" fmla="*/ 99 w 258"/>
                      <a:gd name="T45" fmla="*/ 466 h 526"/>
                      <a:gd name="T46" fmla="*/ 69 w 258"/>
                      <a:gd name="T47" fmla="*/ 436 h 526"/>
                      <a:gd name="T48" fmla="*/ 46 w 258"/>
                      <a:gd name="T49" fmla="*/ 390 h 526"/>
                      <a:gd name="T50" fmla="*/ 32 w 258"/>
                      <a:gd name="T51" fmla="*/ 338 h 526"/>
                      <a:gd name="T52" fmla="*/ 32 w 258"/>
                      <a:gd name="T53" fmla="*/ 255 h 526"/>
                      <a:gd name="T54" fmla="*/ 30 w 258"/>
                      <a:gd name="T55" fmla="*/ 219 h 526"/>
                      <a:gd name="T56" fmla="*/ 16 w 258"/>
                      <a:gd name="T57" fmla="*/ 208 h 526"/>
                      <a:gd name="T58" fmla="*/ 7 w 258"/>
                      <a:gd name="T59" fmla="*/ 197 h 526"/>
                      <a:gd name="T60" fmla="*/ 1 w 258"/>
                      <a:gd name="T61" fmla="*/ 187 h 526"/>
                      <a:gd name="T62" fmla="*/ 0 w 258"/>
                      <a:gd name="T63" fmla="*/ 178 h 526"/>
                      <a:gd name="T64" fmla="*/ 2 w 258"/>
                      <a:gd name="T65" fmla="*/ 167 h 526"/>
                      <a:gd name="T66" fmla="*/ 5 w 258"/>
                      <a:gd name="T67" fmla="*/ 155 h 526"/>
                      <a:gd name="T68" fmla="*/ 11 w 258"/>
                      <a:gd name="T69" fmla="*/ 141 h 526"/>
                      <a:gd name="T70" fmla="*/ 18 w 258"/>
                      <a:gd name="T71" fmla="*/ 124 h 526"/>
                      <a:gd name="T72" fmla="*/ 23 w 258"/>
                      <a:gd name="T73" fmla="*/ 60 h 526"/>
                      <a:gd name="T74" fmla="*/ 66 w 258"/>
                      <a:gd name="T75" fmla="*/ 53 h 526"/>
                      <a:gd name="T76" fmla="*/ 89 w 258"/>
                      <a:gd name="T77" fmla="*/ 28 h 526"/>
                      <a:gd name="T78" fmla="*/ 110 w 258"/>
                      <a:gd name="T79" fmla="*/ 11 h 526"/>
                      <a:gd name="T80" fmla="*/ 137 w 258"/>
                      <a:gd name="T81" fmla="*/ 0 h 5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58" h="526">
                        <a:moveTo>
                          <a:pt x="137" y="0"/>
                        </a:moveTo>
                        <a:lnTo>
                          <a:pt x="180" y="34"/>
                        </a:lnTo>
                        <a:lnTo>
                          <a:pt x="182" y="48"/>
                        </a:lnTo>
                        <a:lnTo>
                          <a:pt x="185" y="58"/>
                        </a:lnTo>
                        <a:lnTo>
                          <a:pt x="192" y="66"/>
                        </a:lnTo>
                        <a:lnTo>
                          <a:pt x="200" y="71"/>
                        </a:lnTo>
                        <a:lnTo>
                          <a:pt x="210" y="74"/>
                        </a:lnTo>
                        <a:lnTo>
                          <a:pt x="222" y="75"/>
                        </a:lnTo>
                        <a:lnTo>
                          <a:pt x="235" y="76"/>
                        </a:lnTo>
                        <a:lnTo>
                          <a:pt x="248" y="76"/>
                        </a:lnTo>
                        <a:lnTo>
                          <a:pt x="248" y="101"/>
                        </a:lnTo>
                        <a:lnTo>
                          <a:pt x="251" y="124"/>
                        </a:lnTo>
                        <a:lnTo>
                          <a:pt x="254" y="146"/>
                        </a:lnTo>
                        <a:lnTo>
                          <a:pt x="258" y="169"/>
                        </a:lnTo>
                        <a:lnTo>
                          <a:pt x="253" y="200"/>
                        </a:lnTo>
                        <a:lnTo>
                          <a:pt x="236" y="205"/>
                        </a:lnTo>
                        <a:lnTo>
                          <a:pt x="225" y="239"/>
                        </a:lnTo>
                        <a:lnTo>
                          <a:pt x="211" y="250"/>
                        </a:lnTo>
                        <a:lnTo>
                          <a:pt x="203" y="293"/>
                        </a:lnTo>
                        <a:lnTo>
                          <a:pt x="208" y="356"/>
                        </a:lnTo>
                        <a:lnTo>
                          <a:pt x="199" y="476"/>
                        </a:lnTo>
                        <a:lnTo>
                          <a:pt x="144" y="526"/>
                        </a:lnTo>
                        <a:lnTo>
                          <a:pt x="99" y="466"/>
                        </a:lnTo>
                        <a:lnTo>
                          <a:pt x="69" y="436"/>
                        </a:lnTo>
                        <a:lnTo>
                          <a:pt x="46" y="390"/>
                        </a:lnTo>
                        <a:lnTo>
                          <a:pt x="32" y="338"/>
                        </a:lnTo>
                        <a:lnTo>
                          <a:pt x="32" y="255"/>
                        </a:lnTo>
                        <a:lnTo>
                          <a:pt x="30" y="219"/>
                        </a:lnTo>
                        <a:lnTo>
                          <a:pt x="16" y="208"/>
                        </a:lnTo>
                        <a:lnTo>
                          <a:pt x="7" y="197"/>
                        </a:lnTo>
                        <a:lnTo>
                          <a:pt x="1" y="187"/>
                        </a:lnTo>
                        <a:lnTo>
                          <a:pt x="0" y="178"/>
                        </a:lnTo>
                        <a:lnTo>
                          <a:pt x="2" y="167"/>
                        </a:lnTo>
                        <a:lnTo>
                          <a:pt x="5" y="155"/>
                        </a:lnTo>
                        <a:lnTo>
                          <a:pt x="11" y="141"/>
                        </a:lnTo>
                        <a:lnTo>
                          <a:pt x="18" y="124"/>
                        </a:lnTo>
                        <a:lnTo>
                          <a:pt x="23" y="60"/>
                        </a:lnTo>
                        <a:lnTo>
                          <a:pt x="66" y="53"/>
                        </a:lnTo>
                        <a:lnTo>
                          <a:pt x="89" y="28"/>
                        </a:lnTo>
                        <a:lnTo>
                          <a:pt x="110" y="11"/>
                        </a:lnTo>
                        <a:lnTo>
                          <a:pt x="137" y="0"/>
                        </a:lnTo>
                        <a:close/>
                      </a:path>
                    </a:pathLst>
                  </a:custGeom>
                  <a:solidFill>
                    <a:srgbClr val="9933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42" name="Freeform 12"/>
                  <p:cNvSpPr>
                    <a:spLocks/>
                  </p:cNvSpPr>
                  <p:nvPr/>
                </p:nvSpPr>
                <p:spPr bwMode="auto">
                  <a:xfrm>
                    <a:off x="3791" y="2615"/>
                    <a:ext cx="61" cy="100"/>
                  </a:xfrm>
                  <a:custGeom>
                    <a:avLst/>
                    <a:gdLst>
                      <a:gd name="T0" fmla="*/ 111 w 122"/>
                      <a:gd name="T1" fmla="*/ 2 h 199"/>
                      <a:gd name="T2" fmla="*/ 84 w 122"/>
                      <a:gd name="T3" fmla="*/ 0 h 199"/>
                      <a:gd name="T4" fmla="*/ 81 w 122"/>
                      <a:gd name="T5" fmla="*/ 15 h 199"/>
                      <a:gd name="T6" fmla="*/ 94 w 122"/>
                      <a:gd name="T7" fmla="*/ 30 h 199"/>
                      <a:gd name="T8" fmla="*/ 90 w 122"/>
                      <a:gd name="T9" fmla="*/ 39 h 199"/>
                      <a:gd name="T10" fmla="*/ 75 w 122"/>
                      <a:gd name="T11" fmla="*/ 46 h 199"/>
                      <a:gd name="T12" fmla="*/ 60 w 122"/>
                      <a:gd name="T13" fmla="*/ 49 h 199"/>
                      <a:gd name="T14" fmla="*/ 38 w 122"/>
                      <a:gd name="T15" fmla="*/ 56 h 199"/>
                      <a:gd name="T16" fmla="*/ 21 w 122"/>
                      <a:gd name="T17" fmla="*/ 43 h 199"/>
                      <a:gd name="T18" fmla="*/ 21 w 122"/>
                      <a:gd name="T19" fmla="*/ 29 h 199"/>
                      <a:gd name="T20" fmla="*/ 4 w 122"/>
                      <a:gd name="T21" fmla="*/ 35 h 199"/>
                      <a:gd name="T22" fmla="*/ 4 w 122"/>
                      <a:gd name="T23" fmla="*/ 67 h 199"/>
                      <a:gd name="T24" fmla="*/ 0 w 122"/>
                      <a:gd name="T25" fmla="*/ 78 h 199"/>
                      <a:gd name="T26" fmla="*/ 0 w 122"/>
                      <a:gd name="T27" fmla="*/ 86 h 199"/>
                      <a:gd name="T28" fmla="*/ 3 w 122"/>
                      <a:gd name="T29" fmla="*/ 92 h 199"/>
                      <a:gd name="T30" fmla="*/ 6 w 122"/>
                      <a:gd name="T31" fmla="*/ 94 h 199"/>
                      <a:gd name="T32" fmla="*/ 11 w 122"/>
                      <a:gd name="T33" fmla="*/ 95 h 199"/>
                      <a:gd name="T34" fmla="*/ 18 w 122"/>
                      <a:gd name="T35" fmla="*/ 93 h 199"/>
                      <a:gd name="T36" fmla="*/ 25 w 122"/>
                      <a:gd name="T37" fmla="*/ 91 h 199"/>
                      <a:gd name="T38" fmla="*/ 31 w 122"/>
                      <a:gd name="T39" fmla="*/ 86 h 199"/>
                      <a:gd name="T40" fmla="*/ 31 w 122"/>
                      <a:gd name="T41" fmla="*/ 72 h 199"/>
                      <a:gd name="T42" fmla="*/ 54 w 122"/>
                      <a:gd name="T43" fmla="*/ 83 h 199"/>
                      <a:gd name="T44" fmla="*/ 76 w 122"/>
                      <a:gd name="T45" fmla="*/ 80 h 199"/>
                      <a:gd name="T46" fmla="*/ 82 w 122"/>
                      <a:gd name="T47" fmla="*/ 111 h 199"/>
                      <a:gd name="T48" fmla="*/ 77 w 122"/>
                      <a:gd name="T49" fmla="*/ 126 h 199"/>
                      <a:gd name="T50" fmla="*/ 65 w 122"/>
                      <a:gd name="T51" fmla="*/ 136 h 199"/>
                      <a:gd name="T52" fmla="*/ 65 w 122"/>
                      <a:gd name="T53" fmla="*/ 155 h 199"/>
                      <a:gd name="T54" fmla="*/ 54 w 122"/>
                      <a:gd name="T55" fmla="*/ 168 h 199"/>
                      <a:gd name="T56" fmla="*/ 45 w 122"/>
                      <a:gd name="T57" fmla="*/ 137 h 199"/>
                      <a:gd name="T58" fmla="*/ 10 w 122"/>
                      <a:gd name="T59" fmla="*/ 144 h 199"/>
                      <a:gd name="T60" fmla="*/ 10 w 122"/>
                      <a:gd name="T61" fmla="*/ 155 h 199"/>
                      <a:gd name="T62" fmla="*/ 31 w 122"/>
                      <a:gd name="T63" fmla="*/ 155 h 199"/>
                      <a:gd name="T64" fmla="*/ 30 w 122"/>
                      <a:gd name="T65" fmla="*/ 174 h 199"/>
                      <a:gd name="T66" fmla="*/ 13 w 122"/>
                      <a:gd name="T67" fmla="*/ 177 h 199"/>
                      <a:gd name="T68" fmla="*/ 14 w 122"/>
                      <a:gd name="T69" fmla="*/ 188 h 199"/>
                      <a:gd name="T70" fmla="*/ 16 w 122"/>
                      <a:gd name="T71" fmla="*/ 194 h 199"/>
                      <a:gd name="T72" fmla="*/ 22 w 122"/>
                      <a:gd name="T73" fmla="*/ 199 h 199"/>
                      <a:gd name="T74" fmla="*/ 28 w 122"/>
                      <a:gd name="T75" fmla="*/ 199 h 199"/>
                      <a:gd name="T76" fmla="*/ 35 w 122"/>
                      <a:gd name="T77" fmla="*/ 198 h 199"/>
                      <a:gd name="T78" fmla="*/ 43 w 122"/>
                      <a:gd name="T79" fmla="*/ 196 h 199"/>
                      <a:gd name="T80" fmla="*/ 52 w 122"/>
                      <a:gd name="T81" fmla="*/ 191 h 199"/>
                      <a:gd name="T82" fmla="*/ 60 w 122"/>
                      <a:gd name="T83" fmla="*/ 186 h 199"/>
                      <a:gd name="T84" fmla="*/ 91 w 122"/>
                      <a:gd name="T85" fmla="*/ 149 h 199"/>
                      <a:gd name="T86" fmla="*/ 95 w 122"/>
                      <a:gd name="T87" fmla="*/ 129 h 199"/>
                      <a:gd name="T88" fmla="*/ 117 w 122"/>
                      <a:gd name="T89" fmla="*/ 123 h 199"/>
                      <a:gd name="T90" fmla="*/ 122 w 122"/>
                      <a:gd name="T91" fmla="*/ 98 h 199"/>
                      <a:gd name="T92" fmla="*/ 110 w 122"/>
                      <a:gd name="T93" fmla="*/ 105 h 199"/>
                      <a:gd name="T94" fmla="*/ 105 w 122"/>
                      <a:gd name="T95" fmla="*/ 114 h 199"/>
                      <a:gd name="T96" fmla="*/ 104 w 122"/>
                      <a:gd name="T97" fmla="*/ 90 h 199"/>
                      <a:gd name="T98" fmla="*/ 111 w 122"/>
                      <a:gd name="T99" fmla="*/ 82 h 199"/>
                      <a:gd name="T100" fmla="*/ 115 w 122"/>
                      <a:gd name="T101" fmla="*/ 65 h 199"/>
                      <a:gd name="T102" fmla="*/ 115 w 122"/>
                      <a:gd name="T103" fmla="*/ 40 h 199"/>
                      <a:gd name="T104" fmla="*/ 111 w 122"/>
                      <a:gd name="T105" fmla="*/ 2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22" h="199">
                        <a:moveTo>
                          <a:pt x="111" y="2"/>
                        </a:moveTo>
                        <a:lnTo>
                          <a:pt x="84" y="0"/>
                        </a:lnTo>
                        <a:lnTo>
                          <a:pt x="81" y="15"/>
                        </a:lnTo>
                        <a:lnTo>
                          <a:pt x="94" y="30"/>
                        </a:lnTo>
                        <a:lnTo>
                          <a:pt x="90" y="39"/>
                        </a:lnTo>
                        <a:lnTo>
                          <a:pt x="75" y="46"/>
                        </a:lnTo>
                        <a:lnTo>
                          <a:pt x="60" y="49"/>
                        </a:lnTo>
                        <a:lnTo>
                          <a:pt x="38" y="56"/>
                        </a:lnTo>
                        <a:lnTo>
                          <a:pt x="21" y="43"/>
                        </a:lnTo>
                        <a:lnTo>
                          <a:pt x="21" y="29"/>
                        </a:lnTo>
                        <a:lnTo>
                          <a:pt x="4" y="35"/>
                        </a:lnTo>
                        <a:lnTo>
                          <a:pt x="4" y="67"/>
                        </a:lnTo>
                        <a:lnTo>
                          <a:pt x="0" y="78"/>
                        </a:lnTo>
                        <a:lnTo>
                          <a:pt x="0" y="86"/>
                        </a:lnTo>
                        <a:lnTo>
                          <a:pt x="3" y="92"/>
                        </a:lnTo>
                        <a:lnTo>
                          <a:pt x="6" y="94"/>
                        </a:lnTo>
                        <a:lnTo>
                          <a:pt x="11" y="95"/>
                        </a:lnTo>
                        <a:lnTo>
                          <a:pt x="18" y="93"/>
                        </a:lnTo>
                        <a:lnTo>
                          <a:pt x="25" y="91"/>
                        </a:lnTo>
                        <a:lnTo>
                          <a:pt x="31" y="86"/>
                        </a:lnTo>
                        <a:lnTo>
                          <a:pt x="31" y="72"/>
                        </a:lnTo>
                        <a:lnTo>
                          <a:pt x="54" y="83"/>
                        </a:lnTo>
                        <a:lnTo>
                          <a:pt x="76" y="80"/>
                        </a:lnTo>
                        <a:lnTo>
                          <a:pt x="82" y="111"/>
                        </a:lnTo>
                        <a:lnTo>
                          <a:pt x="77" y="126"/>
                        </a:lnTo>
                        <a:lnTo>
                          <a:pt x="65" y="136"/>
                        </a:lnTo>
                        <a:lnTo>
                          <a:pt x="65" y="155"/>
                        </a:lnTo>
                        <a:lnTo>
                          <a:pt x="54" y="168"/>
                        </a:lnTo>
                        <a:lnTo>
                          <a:pt x="45" y="137"/>
                        </a:lnTo>
                        <a:lnTo>
                          <a:pt x="10" y="144"/>
                        </a:lnTo>
                        <a:lnTo>
                          <a:pt x="10" y="155"/>
                        </a:lnTo>
                        <a:lnTo>
                          <a:pt x="31" y="155"/>
                        </a:lnTo>
                        <a:lnTo>
                          <a:pt x="30" y="174"/>
                        </a:lnTo>
                        <a:lnTo>
                          <a:pt x="13" y="177"/>
                        </a:lnTo>
                        <a:lnTo>
                          <a:pt x="14" y="188"/>
                        </a:lnTo>
                        <a:lnTo>
                          <a:pt x="16" y="194"/>
                        </a:lnTo>
                        <a:lnTo>
                          <a:pt x="22" y="199"/>
                        </a:lnTo>
                        <a:lnTo>
                          <a:pt x="28" y="199"/>
                        </a:lnTo>
                        <a:lnTo>
                          <a:pt x="35" y="198"/>
                        </a:lnTo>
                        <a:lnTo>
                          <a:pt x="43" y="196"/>
                        </a:lnTo>
                        <a:lnTo>
                          <a:pt x="52" y="191"/>
                        </a:lnTo>
                        <a:lnTo>
                          <a:pt x="60" y="186"/>
                        </a:lnTo>
                        <a:lnTo>
                          <a:pt x="91" y="149"/>
                        </a:lnTo>
                        <a:lnTo>
                          <a:pt x="95" y="129"/>
                        </a:lnTo>
                        <a:lnTo>
                          <a:pt x="117" y="123"/>
                        </a:lnTo>
                        <a:lnTo>
                          <a:pt x="122" y="98"/>
                        </a:lnTo>
                        <a:lnTo>
                          <a:pt x="110" y="105"/>
                        </a:lnTo>
                        <a:lnTo>
                          <a:pt x="105" y="114"/>
                        </a:lnTo>
                        <a:lnTo>
                          <a:pt x="104" y="90"/>
                        </a:lnTo>
                        <a:lnTo>
                          <a:pt x="111" y="82"/>
                        </a:lnTo>
                        <a:lnTo>
                          <a:pt x="115" y="65"/>
                        </a:lnTo>
                        <a:lnTo>
                          <a:pt x="115" y="40"/>
                        </a:lnTo>
                        <a:lnTo>
                          <a:pt x="111" y="2"/>
                        </a:lnTo>
                        <a:close/>
                      </a:path>
                    </a:pathLst>
                  </a:custGeom>
                  <a:solidFill>
                    <a:srgbClr val="FF77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43" name="Freeform 13"/>
                  <p:cNvSpPr>
                    <a:spLocks/>
                  </p:cNvSpPr>
                  <p:nvPr/>
                </p:nvSpPr>
                <p:spPr bwMode="auto">
                  <a:xfrm>
                    <a:off x="3795" y="2663"/>
                    <a:ext cx="23" cy="16"/>
                  </a:xfrm>
                  <a:custGeom>
                    <a:avLst/>
                    <a:gdLst>
                      <a:gd name="T0" fmla="*/ 44 w 44"/>
                      <a:gd name="T1" fmla="*/ 19 h 33"/>
                      <a:gd name="T2" fmla="*/ 27 w 44"/>
                      <a:gd name="T3" fmla="*/ 10 h 33"/>
                      <a:gd name="T4" fmla="*/ 24 w 44"/>
                      <a:gd name="T5" fmla="*/ 0 h 33"/>
                      <a:gd name="T6" fmla="*/ 9 w 44"/>
                      <a:gd name="T7" fmla="*/ 10 h 33"/>
                      <a:gd name="T8" fmla="*/ 1 w 44"/>
                      <a:gd name="T9" fmla="*/ 14 h 33"/>
                      <a:gd name="T10" fmla="*/ 0 w 44"/>
                      <a:gd name="T11" fmla="*/ 33 h 33"/>
                      <a:gd name="T12" fmla="*/ 25 w 44"/>
                      <a:gd name="T13" fmla="*/ 33 h 33"/>
                      <a:gd name="T14" fmla="*/ 41 w 44"/>
                      <a:gd name="T15" fmla="*/ 30 h 33"/>
                      <a:gd name="T16" fmla="*/ 44 w 44"/>
                      <a:gd name="T17" fmla="*/ 19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33">
                        <a:moveTo>
                          <a:pt x="44" y="19"/>
                        </a:moveTo>
                        <a:lnTo>
                          <a:pt x="27" y="10"/>
                        </a:lnTo>
                        <a:lnTo>
                          <a:pt x="24" y="0"/>
                        </a:lnTo>
                        <a:lnTo>
                          <a:pt x="9" y="10"/>
                        </a:lnTo>
                        <a:lnTo>
                          <a:pt x="1" y="14"/>
                        </a:lnTo>
                        <a:lnTo>
                          <a:pt x="0" y="33"/>
                        </a:lnTo>
                        <a:lnTo>
                          <a:pt x="25" y="33"/>
                        </a:lnTo>
                        <a:lnTo>
                          <a:pt x="41" y="30"/>
                        </a:lnTo>
                        <a:lnTo>
                          <a:pt x="44" y="19"/>
                        </a:lnTo>
                        <a:close/>
                      </a:path>
                    </a:pathLst>
                  </a:custGeom>
                  <a:solidFill>
                    <a:srgbClr val="FF77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44" name="Freeform 43"/>
                  <p:cNvSpPr>
                    <a:spLocks/>
                  </p:cNvSpPr>
                  <p:nvPr/>
                </p:nvSpPr>
                <p:spPr bwMode="auto">
                  <a:xfrm>
                    <a:off x="3794" y="2706"/>
                    <a:ext cx="34" cy="65"/>
                  </a:xfrm>
                  <a:custGeom>
                    <a:avLst/>
                    <a:gdLst>
                      <a:gd name="T0" fmla="*/ 68 w 68"/>
                      <a:gd name="T1" fmla="*/ 0 h 131"/>
                      <a:gd name="T2" fmla="*/ 43 w 68"/>
                      <a:gd name="T3" fmla="*/ 19 h 131"/>
                      <a:gd name="T4" fmla="*/ 14 w 68"/>
                      <a:gd name="T5" fmla="*/ 27 h 131"/>
                      <a:gd name="T6" fmla="*/ 2 w 68"/>
                      <a:gd name="T7" fmla="*/ 49 h 131"/>
                      <a:gd name="T8" fmla="*/ 0 w 68"/>
                      <a:gd name="T9" fmla="*/ 76 h 131"/>
                      <a:gd name="T10" fmla="*/ 4 w 68"/>
                      <a:gd name="T11" fmla="*/ 104 h 131"/>
                      <a:gd name="T12" fmla="*/ 7 w 68"/>
                      <a:gd name="T13" fmla="*/ 131 h 131"/>
                      <a:gd name="T14" fmla="*/ 27 w 68"/>
                      <a:gd name="T15" fmla="*/ 108 h 131"/>
                      <a:gd name="T16" fmla="*/ 31 w 68"/>
                      <a:gd name="T17" fmla="*/ 77 h 131"/>
                      <a:gd name="T18" fmla="*/ 39 w 68"/>
                      <a:gd name="T19" fmla="*/ 80 h 131"/>
                      <a:gd name="T20" fmla="*/ 38 w 68"/>
                      <a:gd name="T21" fmla="*/ 102 h 131"/>
                      <a:gd name="T22" fmla="*/ 61 w 68"/>
                      <a:gd name="T23" fmla="*/ 86 h 131"/>
                      <a:gd name="T24" fmla="*/ 68 w 68"/>
                      <a:gd name="T25" fmla="*/ 35 h 131"/>
                      <a:gd name="T26" fmla="*/ 68 w 68"/>
                      <a:gd name="T27" fmla="*/ 30 h 131"/>
                      <a:gd name="T28" fmla="*/ 67 w 68"/>
                      <a:gd name="T29" fmla="*/ 18 h 131"/>
                      <a:gd name="T30" fmla="*/ 67 w 68"/>
                      <a:gd name="T31" fmla="*/ 5 h 131"/>
                      <a:gd name="T32" fmla="*/ 68 w 68"/>
                      <a:gd name="T33" fmla="*/ 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8" h="131">
                        <a:moveTo>
                          <a:pt x="68" y="0"/>
                        </a:moveTo>
                        <a:lnTo>
                          <a:pt x="43" y="19"/>
                        </a:lnTo>
                        <a:lnTo>
                          <a:pt x="14" y="27"/>
                        </a:lnTo>
                        <a:lnTo>
                          <a:pt x="2" y="49"/>
                        </a:lnTo>
                        <a:lnTo>
                          <a:pt x="0" y="76"/>
                        </a:lnTo>
                        <a:lnTo>
                          <a:pt x="4" y="104"/>
                        </a:lnTo>
                        <a:lnTo>
                          <a:pt x="7" y="131"/>
                        </a:lnTo>
                        <a:lnTo>
                          <a:pt x="27" y="108"/>
                        </a:lnTo>
                        <a:lnTo>
                          <a:pt x="31" y="77"/>
                        </a:lnTo>
                        <a:lnTo>
                          <a:pt x="39" y="80"/>
                        </a:lnTo>
                        <a:lnTo>
                          <a:pt x="38" y="102"/>
                        </a:lnTo>
                        <a:lnTo>
                          <a:pt x="61" y="86"/>
                        </a:lnTo>
                        <a:lnTo>
                          <a:pt x="68" y="35"/>
                        </a:lnTo>
                        <a:lnTo>
                          <a:pt x="68" y="30"/>
                        </a:lnTo>
                        <a:lnTo>
                          <a:pt x="67" y="18"/>
                        </a:lnTo>
                        <a:lnTo>
                          <a:pt x="67" y="5"/>
                        </a:lnTo>
                        <a:lnTo>
                          <a:pt x="68" y="0"/>
                        </a:lnTo>
                        <a:close/>
                      </a:path>
                    </a:pathLst>
                  </a:custGeom>
                  <a:solidFill>
                    <a:srgbClr val="FF77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45" name="Freeform 44"/>
                  <p:cNvSpPr>
                    <a:spLocks/>
                  </p:cNvSpPr>
                  <p:nvPr/>
                </p:nvSpPr>
                <p:spPr bwMode="auto">
                  <a:xfrm>
                    <a:off x="3746" y="2614"/>
                    <a:ext cx="37" cy="27"/>
                  </a:xfrm>
                  <a:custGeom>
                    <a:avLst/>
                    <a:gdLst>
                      <a:gd name="T0" fmla="*/ 68 w 72"/>
                      <a:gd name="T1" fmla="*/ 7 h 54"/>
                      <a:gd name="T2" fmla="*/ 48 w 72"/>
                      <a:gd name="T3" fmla="*/ 0 h 54"/>
                      <a:gd name="T4" fmla="*/ 18 w 72"/>
                      <a:gd name="T5" fmla="*/ 0 h 54"/>
                      <a:gd name="T6" fmla="*/ 10 w 72"/>
                      <a:gd name="T7" fmla="*/ 5 h 54"/>
                      <a:gd name="T8" fmla="*/ 40 w 72"/>
                      <a:gd name="T9" fmla="*/ 7 h 54"/>
                      <a:gd name="T10" fmla="*/ 49 w 72"/>
                      <a:gd name="T11" fmla="*/ 14 h 54"/>
                      <a:gd name="T12" fmla="*/ 26 w 72"/>
                      <a:gd name="T13" fmla="*/ 13 h 54"/>
                      <a:gd name="T14" fmla="*/ 13 w 72"/>
                      <a:gd name="T15" fmla="*/ 21 h 54"/>
                      <a:gd name="T16" fmla="*/ 5 w 72"/>
                      <a:gd name="T17" fmla="*/ 28 h 54"/>
                      <a:gd name="T18" fmla="*/ 0 w 72"/>
                      <a:gd name="T19" fmla="*/ 34 h 54"/>
                      <a:gd name="T20" fmla="*/ 13 w 72"/>
                      <a:gd name="T21" fmla="*/ 35 h 54"/>
                      <a:gd name="T22" fmla="*/ 25 w 72"/>
                      <a:gd name="T23" fmla="*/ 29 h 54"/>
                      <a:gd name="T24" fmla="*/ 27 w 72"/>
                      <a:gd name="T25" fmla="*/ 39 h 54"/>
                      <a:gd name="T26" fmla="*/ 45 w 72"/>
                      <a:gd name="T27" fmla="*/ 39 h 54"/>
                      <a:gd name="T28" fmla="*/ 50 w 72"/>
                      <a:gd name="T29" fmla="*/ 29 h 54"/>
                      <a:gd name="T30" fmla="*/ 56 w 72"/>
                      <a:gd name="T31" fmla="*/ 41 h 54"/>
                      <a:gd name="T32" fmla="*/ 26 w 72"/>
                      <a:gd name="T33" fmla="*/ 44 h 54"/>
                      <a:gd name="T34" fmla="*/ 37 w 72"/>
                      <a:gd name="T35" fmla="*/ 54 h 54"/>
                      <a:gd name="T36" fmla="*/ 60 w 72"/>
                      <a:gd name="T37" fmla="*/ 49 h 54"/>
                      <a:gd name="T38" fmla="*/ 72 w 72"/>
                      <a:gd name="T39" fmla="*/ 36 h 54"/>
                      <a:gd name="T40" fmla="*/ 61 w 72"/>
                      <a:gd name="T41" fmla="*/ 19 h 54"/>
                      <a:gd name="T42" fmla="*/ 68 w 72"/>
                      <a:gd name="T43" fmla="*/ 7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2" h="54">
                        <a:moveTo>
                          <a:pt x="68" y="7"/>
                        </a:moveTo>
                        <a:lnTo>
                          <a:pt x="48" y="0"/>
                        </a:lnTo>
                        <a:lnTo>
                          <a:pt x="18" y="0"/>
                        </a:lnTo>
                        <a:lnTo>
                          <a:pt x="10" y="5"/>
                        </a:lnTo>
                        <a:lnTo>
                          <a:pt x="40" y="7"/>
                        </a:lnTo>
                        <a:lnTo>
                          <a:pt x="49" y="14"/>
                        </a:lnTo>
                        <a:lnTo>
                          <a:pt x="26" y="13"/>
                        </a:lnTo>
                        <a:lnTo>
                          <a:pt x="13" y="21"/>
                        </a:lnTo>
                        <a:lnTo>
                          <a:pt x="5" y="28"/>
                        </a:lnTo>
                        <a:lnTo>
                          <a:pt x="0" y="34"/>
                        </a:lnTo>
                        <a:lnTo>
                          <a:pt x="13" y="35"/>
                        </a:lnTo>
                        <a:lnTo>
                          <a:pt x="25" y="29"/>
                        </a:lnTo>
                        <a:lnTo>
                          <a:pt x="27" y="39"/>
                        </a:lnTo>
                        <a:lnTo>
                          <a:pt x="45" y="39"/>
                        </a:lnTo>
                        <a:lnTo>
                          <a:pt x="50" y="29"/>
                        </a:lnTo>
                        <a:lnTo>
                          <a:pt x="56" y="41"/>
                        </a:lnTo>
                        <a:lnTo>
                          <a:pt x="26" y="44"/>
                        </a:lnTo>
                        <a:lnTo>
                          <a:pt x="37" y="54"/>
                        </a:lnTo>
                        <a:lnTo>
                          <a:pt x="60" y="49"/>
                        </a:lnTo>
                        <a:lnTo>
                          <a:pt x="72" y="36"/>
                        </a:lnTo>
                        <a:lnTo>
                          <a:pt x="61" y="19"/>
                        </a:lnTo>
                        <a:lnTo>
                          <a:pt x="68" y="7"/>
                        </a:lnTo>
                        <a:close/>
                      </a:path>
                    </a:pathLst>
                  </a:custGeom>
                  <a:solidFill>
                    <a:srgbClr val="601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46" name="Freeform 45"/>
                  <p:cNvSpPr>
                    <a:spLocks/>
                  </p:cNvSpPr>
                  <p:nvPr/>
                </p:nvSpPr>
                <p:spPr bwMode="auto">
                  <a:xfrm>
                    <a:off x="3800" y="2618"/>
                    <a:ext cx="38" cy="24"/>
                  </a:xfrm>
                  <a:custGeom>
                    <a:avLst/>
                    <a:gdLst>
                      <a:gd name="T0" fmla="*/ 61 w 76"/>
                      <a:gd name="T1" fmla="*/ 1 h 49"/>
                      <a:gd name="T2" fmla="*/ 22 w 76"/>
                      <a:gd name="T3" fmla="*/ 0 h 49"/>
                      <a:gd name="T4" fmla="*/ 1 w 76"/>
                      <a:gd name="T5" fmla="*/ 13 h 49"/>
                      <a:gd name="T6" fmla="*/ 0 w 76"/>
                      <a:gd name="T7" fmla="*/ 29 h 49"/>
                      <a:gd name="T8" fmla="*/ 10 w 76"/>
                      <a:gd name="T9" fmla="*/ 48 h 49"/>
                      <a:gd name="T10" fmla="*/ 44 w 76"/>
                      <a:gd name="T11" fmla="*/ 49 h 49"/>
                      <a:gd name="T12" fmla="*/ 44 w 76"/>
                      <a:gd name="T13" fmla="*/ 41 h 49"/>
                      <a:gd name="T14" fmla="*/ 29 w 76"/>
                      <a:gd name="T15" fmla="*/ 38 h 49"/>
                      <a:gd name="T16" fmla="*/ 22 w 76"/>
                      <a:gd name="T17" fmla="*/ 34 h 49"/>
                      <a:gd name="T18" fmla="*/ 11 w 76"/>
                      <a:gd name="T19" fmla="*/ 31 h 49"/>
                      <a:gd name="T20" fmla="*/ 21 w 76"/>
                      <a:gd name="T21" fmla="*/ 21 h 49"/>
                      <a:gd name="T22" fmla="*/ 28 w 76"/>
                      <a:gd name="T23" fmla="*/ 34 h 49"/>
                      <a:gd name="T24" fmla="*/ 48 w 76"/>
                      <a:gd name="T25" fmla="*/ 34 h 49"/>
                      <a:gd name="T26" fmla="*/ 48 w 76"/>
                      <a:gd name="T27" fmla="*/ 23 h 49"/>
                      <a:gd name="T28" fmla="*/ 61 w 76"/>
                      <a:gd name="T29" fmla="*/ 29 h 49"/>
                      <a:gd name="T30" fmla="*/ 76 w 76"/>
                      <a:gd name="T31" fmla="*/ 37 h 49"/>
                      <a:gd name="T32" fmla="*/ 74 w 76"/>
                      <a:gd name="T33" fmla="*/ 27 h 49"/>
                      <a:gd name="T34" fmla="*/ 56 w 76"/>
                      <a:gd name="T35" fmla="*/ 18 h 49"/>
                      <a:gd name="T36" fmla="*/ 28 w 76"/>
                      <a:gd name="T37" fmla="*/ 8 h 49"/>
                      <a:gd name="T38" fmla="*/ 46 w 76"/>
                      <a:gd name="T39" fmla="*/ 6 h 49"/>
                      <a:gd name="T40" fmla="*/ 61 w 76"/>
                      <a:gd name="T41" fmla="*/ 1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6" h="49">
                        <a:moveTo>
                          <a:pt x="61" y="1"/>
                        </a:moveTo>
                        <a:lnTo>
                          <a:pt x="22" y="0"/>
                        </a:lnTo>
                        <a:lnTo>
                          <a:pt x="1" y="13"/>
                        </a:lnTo>
                        <a:lnTo>
                          <a:pt x="0" y="29"/>
                        </a:lnTo>
                        <a:lnTo>
                          <a:pt x="10" y="48"/>
                        </a:lnTo>
                        <a:lnTo>
                          <a:pt x="44" y="49"/>
                        </a:lnTo>
                        <a:lnTo>
                          <a:pt x="44" y="41"/>
                        </a:lnTo>
                        <a:lnTo>
                          <a:pt x="29" y="38"/>
                        </a:lnTo>
                        <a:lnTo>
                          <a:pt x="22" y="34"/>
                        </a:lnTo>
                        <a:lnTo>
                          <a:pt x="11" y="31"/>
                        </a:lnTo>
                        <a:lnTo>
                          <a:pt x="21" y="21"/>
                        </a:lnTo>
                        <a:lnTo>
                          <a:pt x="28" y="34"/>
                        </a:lnTo>
                        <a:lnTo>
                          <a:pt x="48" y="34"/>
                        </a:lnTo>
                        <a:lnTo>
                          <a:pt x="48" y="23"/>
                        </a:lnTo>
                        <a:lnTo>
                          <a:pt x="61" y="29"/>
                        </a:lnTo>
                        <a:lnTo>
                          <a:pt x="76" y="37"/>
                        </a:lnTo>
                        <a:lnTo>
                          <a:pt x="74" y="27"/>
                        </a:lnTo>
                        <a:lnTo>
                          <a:pt x="56" y="18"/>
                        </a:lnTo>
                        <a:lnTo>
                          <a:pt x="28" y="8"/>
                        </a:lnTo>
                        <a:lnTo>
                          <a:pt x="46" y="6"/>
                        </a:lnTo>
                        <a:lnTo>
                          <a:pt x="61" y="1"/>
                        </a:lnTo>
                        <a:close/>
                      </a:path>
                    </a:pathLst>
                  </a:custGeom>
                  <a:solidFill>
                    <a:srgbClr val="601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47" name="Freeform 46"/>
                  <p:cNvSpPr>
                    <a:spLocks/>
                  </p:cNvSpPr>
                  <p:nvPr/>
                </p:nvSpPr>
                <p:spPr bwMode="auto">
                  <a:xfrm>
                    <a:off x="3714" y="2754"/>
                    <a:ext cx="89" cy="141"/>
                  </a:xfrm>
                  <a:custGeom>
                    <a:avLst/>
                    <a:gdLst>
                      <a:gd name="T0" fmla="*/ 39 w 179"/>
                      <a:gd name="T1" fmla="*/ 0 h 284"/>
                      <a:gd name="T2" fmla="*/ 23 w 179"/>
                      <a:gd name="T3" fmla="*/ 68 h 284"/>
                      <a:gd name="T4" fmla="*/ 0 w 179"/>
                      <a:gd name="T5" fmla="*/ 127 h 284"/>
                      <a:gd name="T6" fmla="*/ 64 w 179"/>
                      <a:gd name="T7" fmla="*/ 134 h 284"/>
                      <a:gd name="T8" fmla="*/ 136 w 179"/>
                      <a:gd name="T9" fmla="*/ 191 h 284"/>
                      <a:gd name="T10" fmla="*/ 179 w 179"/>
                      <a:gd name="T11" fmla="*/ 284 h 284"/>
                      <a:gd name="T12" fmla="*/ 165 w 179"/>
                      <a:gd name="T13" fmla="*/ 180 h 284"/>
                      <a:gd name="T14" fmla="*/ 85 w 179"/>
                      <a:gd name="T15" fmla="*/ 113 h 284"/>
                      <a:gd name="T16" fmla="*/ 58 w 179"/>
                      <a:gd name="T17" fmla="*/ 69 h 284"/>
                      <a:gd name="T18" fmla="*/ 107 w 179"/>
                      <a:gd name="T19" fmla="*/ 110 h 284"/>
                      <a:gd name="T20" fmla="*/ 141 w 179"/>
                      <a:gd name="T21" fmla="*/ 132 h 284"/>
                      <a:gd name="T22" fmla="*/ 130 w 179"/>
                      <a:gd name="T23" fmla="*/ 72 h 284"/>
                      <a:gd name="T24" fmla="*/ 80 w 179"/>
                      <a:gd name="T25" fmla="*/ 49 h 284"/>
                      <a:gd name="T26" fmla="*/ 39 w 179"/>
                      <a:gd name="T27" fmla="*/ 0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9" h="284">
                        <a:moveTo>
                          <a:pt x="39" y="0"/>
                        </a:moveTo>
                        <a:lnTo>
                          <a:pt x="23" y="68"/>
                        </a:lnTo>
                        <a:lnTo>
                          <a:pt x="0" y="127"/>
                        </a:lnTo>
                        <a:lnTo>
                          <a:pt x="64" y="134"/>
                        </a:lnTo>
                        <a:lnTo>
                          <a:pt x="136" y="191"/>
                        </a:lnTo>
                        <a:lnTo>
                          <a:pt x="179" y="284"/>
                        </a:lnTo>
                        <a:lnTo>
                          <a:pt x="165" y="180"/>
                        </a:lnTo>
                        <a:lnTo>
                          <a:pt x="85" y="113"/>
                        </a:lnTo>
                        <a:lnTo>
                          <a:pt x="58" y="69"/>
                        </a:lnTo>
                        <a:lnTo>
                          <a:pt x="107" y="110"/>
                        </a:lnTo>
                        <a:lnTo>
                          <a:pt x="141" y="132"/>
                        </a:lnTo>
                        <a:lnTo>
                          <a:pt x="130" y="72"/>
                        </a:lnTo>
                        <a:lnTo>
                          <a:pt x="80" y="49"/>
                        </a:lnTo>
                        <a:lnTo>
                          <a:pt x="39" y="0"/>
                        </a:lnTo>
                        <a:close/>
                      </a:path>
                    </a:pathLst>
                  </a:custGeom>
                  <a:solidFill>
                    <a:srgbClr val="FF331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48" name="Freeform 47"/>
                  <p:cNvSpPr>
                    <a:spLocks/>
                  </p:cNvSpPr>
                  <p:nvPr/>
                </p:nvSpPr>
                <p:spPr bwMode="auto">
                  <a:xfrm>
                    <a:off x="3806" y="2802"/>
                    <a:ext cx="34" cy="128"/>
                  </a:xfrm>
                  <a:custGeom>
                    <a:avLst/>
                    <a:gdLst>
                      <a:gd name="T0" fmla="*/ 65 w 67"/>
                      <a:gd name="T1" fmla="*/ 0 h 256"/>
                      <a:gd name="T2" fmla="*/ 30 w 67"/>
                      <a:gd name="T3" fmla="*/ 16 h 256"/>
                      <a:gd name="T4" fmla="*/ 19 w 67"/>
                      <a:gd name="T5" fmla="*/ 84 h 256"/>
                      <a:gd name="T6" fmla="*/ 0 w 67"/>
                      <a:gd name="T7" fmla="*/ 179 h 256"/>
                      <a:gd name="T8" fmla="*/ 10 w 67"/>
                      <a:gd name="T9" fmla="*/ 256 h 256"/>
                      <a:gd name="T10" fmla="*/ 25 w 67"/>
                      <a:gd name="T11" fmla="*/ 183 h 256"/>
                      <a:gd name="T12" fmla="*/ 38 w 67"/>
                      <a:gd name="T13" fmla="*/ 29 h 256"/>
                      <a:gd name="T14" fmla="*/ 67 w 67"/>
                      <a:gd name="T15" fmla="*/ 35 h 256"/>
                      <a:gd name="T16" fmla="*/ 65 w 67"/>
                      <a:gd name="T17" fmla="*/ 0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256">
                        <a:moveTo>
                          <a:pt x="65" y="0"/>
                        </a:moveTo>
                        <a:lnTo>
                          <a:pt x="30" y="16"/>
                        </a:lnTo>
                        <a:lnTo>
                          <a:pt x="19" y="84"/>
                        </a:lnTo>
                        <a:lnTo>
                          <a:pt x="0" y="179"/>
                        </a:lnTo>
                        <a:lnTo>
                          <a:pt x="10" y="256"/>
                        </a:lnTo>
                        <a:lnTo>
                          <a:pt x="25" y="183"/>
                        </a:lnTo>
                        <a:lnTo>
                          <a:pt x="38" y="29"/>
                        </a:lnTo>
                        <a:lnTo>
                          <a:pt x="67" y="35"/>
                        </a:lnTo>
                        <a:lnTo>
                          <a:pt x="65" y="0"/>
                        </a:lnTo>
                        <a:close/>
                      </a:path>
                    </a:pathLst>
                  </a:custGeom>
                  <a:solidFill>
                    <a:srgbClr val="FF331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49" name="Freeform 48"/>
                  <p:cNvSpPr>
                    <a:spLocks/>
                  </p:cNvSpPr>
                  <p:nvPr/>
                </p:nvSpPr>
                <p:spPr bwMode="auto">
                  <a:xfrm>
                    <a:off x="3814" y="2736"/>
                    <a:ext cx="228" cy="352"/>
                  </a:xfrm>
                  <a:custGeom>
                    <a:avLst/>
                    <a:gdLst>
                      <a:gd name="T0" fmla="*/ 225 w 454"/>
                      <a:gd name="T1" fmla="*/ 65 h 703"/>
                      <a:gd name="T2" fmla="*/ 400 w 454"/>
                      <a:gd name="T3" fmla="*/ 293 h 703"/>
                      <a:gd name="T4" fmla="*/ 439 w 454"/>
                      <a:gd name="T5" fmla="*/ 411 h 703"/>
                      <a:gd name="T6" fmla="*/ 451 w 454"/>
                      <a:gd name="T7" fmla="*/ 471 h 703"/>
                      <a:gd name="T8" fmla="*/ 454 w 454"/>
                      <a:gd name="T9" fmla="*/ 518 h 703"/>
                      <a:gd name="T10" fmla="*/ 442 w 454"/>
                      <a:gd name="T11" fmla="*/ 563 h 703"/>
                      <a:gd name="T12" fmla="*/ 404 w 454"/>
                      <a:gd name="T13" fmla="*/ 609 h 703"/>
                      <a:gd name="T14" fmla="*/ 367 w 454"/>
                      <a:gd name="T15" fmla="*/ 631 h 703"/>
                      <a:gd name="T16" fmla="*/ 334 w 454"/>
                      <a:gd name="T17" fmla="*/ 650 h 703"/>
                      <a:gd name="T18" fmla="*/ 298 w 454"/>
                      <a:gd name="T19" fmla="*/ 664 h 703"/>
                      <a:gd name="T20" fmla="*/ 256 w 454"/>
                      <a:gd name="T21" fmla="*/ 669 h 703"/>
                      <a:gd name="T22" fmla="*/ 201 w 454"/>
                      <a:gd name="T23" fmla="*/ 649 h 703"/>
                      <a:gd name="T24" fmla="*/ 192 w 454"/>
                      <a:gd name="T25" fmla="*/ 698 h 703"/>
                      <a:gd name="T26" fmla="*/ 175 w 454"/>
                      <a:gd name="T27" fmla="*/ 699 h 703"/>
                      <a:gd name="T28" fmla="*/ 160 w 454"/>
                      <a:gd name="T29" fmla="*/ 675 h 703"/>
                      <a:gd name="T30" fmla="*/ 147 w 454"/>
                      <a:gd name="T31" fmla="*/ 636 h 703"/>
                      <a:gd name="T32" fmla="*/ 171 w 454"/>
                      <a:gd name="T33" fmla="*/ 538 h 703"/>
                      <a:gd name="T34" fmla="*/ 201 w 454"/>
                      <a:gd name="T35" fmla="*/ 547 h 703"/>
                      <a:gd name="T36" fmla="*/ 228 w 454"/>
                      <a:gd name="T37" fmla="*/ 509 h 703"/>
                      <a:gd name="T38" fmla="*/ 315 w 454"/>
                      <a:gd name="T39" fmla="*/ 568 h 703"/>
                      <a:gd name="T40" fmla="*/ 345 w 454"/>
                      <a:gd name="T41" fmla="*/ 577 h 703"/>
                      <a:gd name="T42" fmla="*/ 359 w 454"/>
                      <a:gd name="T43" fmla="*/ 535 h 703"/>
                      <a:gd name="T44" fmla="*/ 411 w 454"/>
                      <a:gd name="T45" fmla="*/ 519 h 703"/>
                      <a:gd name="T46" fmla="*/ 377 w 454"/>
                      <a:gd name="T47" fmla="*/ 493 h 703"/>
                      <a:gd name="T48" fmla="*/ 314 w 454"/>
                      <a:gd name="T49" fmla="*/ 467 h 703"/>
                      <a:gd name="T50" fmla="*/ 268 w 454"/>
                      <a:gd name="T51" fmla="*/ 435 h 703"/>
                      <a:gd name="T52" fmla="*/ 306 w 454"/>
                      <a:gd name="T53" fmla="*/ 324 h 703"/>
                      <a:gd name="T54" fmla="*/ 267 w 454"/>
                      <a:gd name="T55" fmla="*/ 341 h 703"/>
                      <a:gd name="T56" fmla="*/ 279 w 454"/>
                      <a:gd name="T57" fmla="*/ 221 h 703"/>
                      <a:gd name="T58" fmla="*/ 238 w 454"/>
                      <a:gd name="T59" fmla="*/ 322 h 703"/>
                      <a:gd name="T60" fmla="*/ 224 w 454"/>
                      <a:gd name="T61" fmla="*/ 501 h 703"/>
                      <a:gd name="T62" fmla="*/ 129 w 454"/>
                      <a:gd name="T63" fmla="*/ 527 h 703"/>
                      <a:gd name="T64" fmla="*/ 137 w 454"/>
                      <a:gd name="T65" fmla="*/ 414 h 703"/>
                      <a:gd name="T66" fmla="*/ 89 w 454"/>
                      <a:gd name="T67" fmla="*/ 561 h 703"/>
                      <a:gd name="T68" fmla="*/ 0 w 454"/>
                      <a:gd name="T69" fmla="*/ 549 h 703"/>
                      <a:gd name="T70" fmla="*/ 29 w 454"/>
                      <a:gd name="T71" fmla="*/ 170 h 703"/>
                      <a:gd name="T72" fmla="*/ 84 w 454"/>
                      <a:gd name="T73" fmla="*/ 81 h 703"/>
                      <a:gd name="T74" fmla="*/ 114 w 454"/>
                      <a:gd name="T75" fmla="*/ 190 h 703"/>
                      <a:gd name="T76" fmla="*/ 94 w 454"/>
                      <a:gd name="T77" fmla="*/ 399 h 703"/>
                      <a:gd name="T78" fmla="*/ 132 w 454"/>
                      <a:gd name="T79" fmla="*/ 161 h 703"/>
                      <a:gd name="T80" fmla="*/ 158 w 454"/>
                      <a:gd name="T81" fmla="*/ 135 h 703"/>
                      <a:gd name="T82" fmla="*/ 211 w 454"/>
                      <a:gd name="T83" fmla="*/ 335 h 703"/>
                      <a:gd name="T84" fmla="*/ 160 w 454"/>
                      <a:gd name="T85" fmla="*/ 106 h 703"/>
                      <a:gd name="T86" fmla="*/ 109 w 454"/>
                      <a:gd name="T87" fmla="*/ 70 h 703"/>
                      <a:gd name="T88" fmla="*/ 53 w 454"/>
                      <a:gd name="T89" fmla="*/ 25 h 703"/>
                      <a:gd name="T90" fmla="*/ 57 w 454"/>
                      <a:gd name="T91" fmla="*/ 4 h 7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54" h="703">
                        <a:moveTo>
                          <a:pt x="56" y="0"/>
                        </a:moveTo>
                        <a:lnTo>
                          <a:pt x="225" y="65"/>
                        </a:lnTo>
                        <a:lnTo>
                          <a:pt x="336" y="188"/>
                        </a:lnTo>
                        <a:lnTo>
                          <a:pt x="400" y="293"/>
                        </a:lnTo>
                        <a:lnTo>
                          <a:pt x="404" y="345"/>
                        </a:lnTo>
                        <a:lnTo>
                          <a:pt x="439" y="411"/>
                        </a:lnTo>
                        <a:lnTo>
                          <a:pt x="446" y="442"/>
                        </a:lnTo>
                        <a:lnTo>
                          <a:pt x="451" y="471"/>
                        </a:lnTo>
                        <a:lnTo>
                          <a:pt x="454" y="495"/>
                        </a:lnTo>
                        <a:lnTo>
                          <a:pt x="454" y="518"/>
                        </a:lnTo>
                        <a:lnTo>
                          <a:pt x="451" y="541"/>
                        </a:lnTo>
                        <a:lnTo>
                          <a:pt x="442" y="563"/>
                        </a:lnTo>
                        <a:lnTo>
                          <a:pt x="427" y="585"/>
                        </a:lnTo>
                        <a:lnTo>
                          <a:pt x="404" y="609"/>
                        </a:lnTo>
                        <a:lnTo>
                          <a:pt x="384" y="619"/>
                        </a:lnTo>
                        <a:lnTo>
                          <a:pt x="367" y="631"/>
                        </a:lnTo>
                        <a:lnTo>
                          <a:pt x="350" y="641"/>
                        </a:lnTo>
                        <a:lnTo>
                          <a:pt x="334" y="650"/>
                        </a:lnTo>
                        <a:lnTo>
                          <a:pt x="316" y="659"/>
                        </a:lnTo>
                        <a:lnTo>
                          <a:pt x="298" y="664"/>
                        </a:lnTo>
                        <a:lnTo>
                          <a:pt x="278" y="668"/>
                        </a:lnTo>
                        <a:lnTo>
                          <a:pt x="256" y="669"/>
                        </a:lnTo>
                        <a:lnTo>
                          <a:pt x="202" y="616"/>
                        </a:lnTo>
                        <a:lnTo>
                          <a:pt x="201" y="649"/>
                        </a:lnTo>
                        <a:lnTo>
                          <a:pt x="199" y="680"/>
                        </a:lnTo>
                        <a:lnTo>
                          <a:pt x="192" y="698"/>
                        </a:lnTo>
                        <a:lnTo>
                          <a:pt x="184" y="703"/>
                        </a:lnTo>
                        <a:lnTo>
                          <a:pt x="175" y="699"/>
                        </a:lnTo>
                        <a:lnTo>
                          <a:pt x="167" y="689"/>
                        </a:lnTo>
                        <a:lnTo>
                          <a:pt x="160" y="675"/>
                        </a:lnTo>
                        <a:lnTo>
                          <a:pt x="153" y="656"/>
                        </a:lnTo>
                        <a:lnTo>
                          <a:pt x="147" y="636"/>
                        </a:lnTo>
                        <a:lnTo>
                          <a:pt x="109" y="551"/>
                        </a:lnTo>
                        <a:lnTo>
                          <a:pt x="171" y="538"/>
                        </a:lnTo>
                        <a:lnTo>
                          <a:pt x="201" y="525"/>
                        </a:lnTo>
                        <a:lnTo>
                          <a:pt x="201" y="547"/>
                        </a:lnTo>
                        <a:lnTo>
                          <a:pt x="223" y="539"/>
                        </a:lnTo>
                        <a:lnTo>
                          <a:pt x="228" y="509"/>
                        </a:lnTo>
                        <a:lnTo>
                          <a:pt x="261" y="515"/>
                        </a:lnTo>
                        <a:lnTo>
                          <a:pt x="315" y="568"/>
                        </a:lnTo>
                        <a:lnTo>
                          <a:pt x="327" y="611"/>
                        </a:lnTo>
                        <a:lnTo>
                          <a:pt x="345" y="577"/>
                        </a:lnTo>
                        <a:lnTo>
                          <a:pt x="299" y="524"/>
                        </a:lnTo>
                        <a:lnTo>
                          <a:pt x="359" y="535"/>
                        </a:lnTo>
                        <a:lnTo>
                          <a:pt x="397" y="553"/>
                        </a:lnTo>
                        <a:lnTo>
                          <a:pt x="411" y="519"/>
                        </a:lnTo>
                        <a:lnTo>
                          <a:pt x="322" y="503"/>
                        </a:lnTo>
                        <a:lnTo>
                          <a:pt x="377" y="493"/>
                        </a:lnTo>
                        <a:lnTo>
                          <a:pt x="357" y="468"/>
                        </a:lnTo>
                        <a:lnTo>
                          <a:pt x="314" y="467"/>
                        </a:lnTo>
                        <a:lnTo>
                          <a:pt x="262" y="482"/>
                        </a:lnTo>
                        <a:lnTo>
                          <a:pt x="268" y="435"/>
                        </a:lnTo>
                        <a:lnTo>
                          <a:pt x="304" y="385"/>
                        </a:lnTo>
                        <a:lnTo>
                          <a:pt x="306" y="324"/>
                        </a:lnTo>
                        <a:lnTo>
                          <a:pt x="275" y="362"/>
                        </a:lnTo>
                        <a:lnTo>
                          <a:pt x="267" y="341"/>
                        </a:lnTo>
                        <a:lnTo>
                          <a:pt x="277" y="294"/>
                        </a:lnTo>
                        <a:lnTo>
                          <a:pt x="279" y="221"/>
                        </a:lnTo>
                        <a:lnTo>
                          <a:pt x="253" y="259"/>
                        </a:lnTo>
                        <a:lnTo>
                          <a:pt x="238" y="322"/>
                        </a:lnTo>
                        <a:lnTo>
                          <a:pt x="233" y="447"/>
                        </a:lnTo>
                        <a:lnTo>
                          <a:pt x="224" y="501"/>
                        </a:lnTo>
                        <a:lnTo>
                          <a:pt x="171" y="528"/>
                        </a:lnTo>
                        <a:lnTo>
                          <a:pt x="129" y="527"/>
                        </a:lnTo>
                        <a:lnTo>
                          <a:pt x="130" y="482"/>
                        </a:lnTo>
                        <a:lnTo>
                          <a:pt x="137" y="414"/>
                        </a:lnTo>
                        <a:lnTo>
                          <a:pt x="109" y="465"/>
                        </a:lnTo>
                        <a:lnTo>
                          <a:pt x="89" y="561"/>
                        </a:lnTo>
                        <a:lnTo>
                          <a:pt x="47" y="559"/>
                        </a:lnTo>
                        <a:lnTo>
                          <a:pt x="0" y="549"/>
                        </a:lnTo>
                        <a:lnTo>
                          <a:pt x="12" y="449"/>
                        </a:lnTo>
                        <a:lnTo>
                          <a:pt x="29" y="170"/>
                        </a:lnTo>
                        <a:lnTo>
                          <a:pt x="57" y="111"/>
                        </a:lnTo>
                        <a:lnTo>
                          <a:pt x="84" y="81"/>
                        </a:lnTo>
                        <a:lnTo>
                          <a:pt x="117" y="108"/>
                        </a:lnTo>
                        <a:lnTo>
                          <a:pt x="114" y="190"/>
                        </a:lnTo>
                        <a:lnTo>
                          <a:pt x="97" y="322"/>
                        </a:lnTo>
                        <a:lnTo>
                          <a:pt x="94" y="399"/>
                        </a:lnTo>
                        <a:lnTo>
                          <a:pt x="127" y="328"/>
                        </a:lnTo>
                        <a:lnTo>
                          <a:pt x="132" y="161"/>
                        </a:lnTo>
                        <a:lnTo>
                          <a:pt x="131" y="79"/>
                        </a:lnTo>
                        <a:lnTo>
                          <a:pt x="158" y="135"/>
                        </a:lnTo>
                        <a:lnTo>
                          <a:pt x="172" y="226"/>
                        </a:lnTo>
                        <a:lnTo>
                          <a:pt x="211" y="335"/>
                        </a:lnTo>
                        <a:lnTo>
                          <a:pt x="196" y="266"/>
                        </a:lnTo>
                        <a:lnTo>
                          <a:pt x="160" y="106"/>
                        </a:lnTo>
                        <a:lnTo>
                          <a:pt x="131" y="57"/>
                        </a:lnTo>
                        <a:lnTo>
                          <a:pt x="109" y="70"/>
                        </a:lnTo>
                        <a:lnTo>
                          <a:pt x="51" y="29"/>
                        </a:lnTo>
                        <a:lnTo>
                          <a:pt x="53" y="25"/>
                        </a:lnTo>
                        <a:lnTo>
                          <a:pt x="56" y="14"/>
                        </a:lnTo>
                        <a:lnTo>
                          <a:pt x="57" y="4"/>
                        </a:lnTo>
                        <a:lnTo>
                          <a:pt x="56" y="0"/>
                        </a:lnTo>
                        <a:close/>
                      </a:path>
                    </a:pathLst>
                  </a:custGeom>
                  <a:solidFill>
                    <a:srgbClr val="FFEF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50" name="Freeform 49"/>
                  <p:cNvSpPr>
                    <a:spLocks/>
                  </p:cNvSpPr>
                  <p:nvPr/>
                </p:nvSpPr>
                <p:spPr bwMode="auto">
                  <a:xfrm>
                    <a:off x="3661" y="2822"/>
                    <a:ext cx="145" cy="176"/>
                  </a:xfrm>
                  <a:custGeom>
                    <a:avLst/>
                    <a:gdLst>
                      <a:gd name="T0" fmla="*/ 280 w 290"/>
                      <a:gd name="T1" fmla="*/ 185 h 352"/>
                      <a:gd name="T2" fmla="*/ 290 w 290"/>
                      <a:gd name="T3" fmla="*/ 301 h 352"/>
                      <a:gd name="T4" fmla="*/ 245 w 290"/>
                      <a:gd name="T5" fmla="*/ 210 h 352"/>
                      <a:gd name="T6" fmla="*/ 192 w 290"/>
                      <a:gd name="T7" fmla="*/ 140 h 352"/>
                      <a:gd name="T8" fmla="*/ 122 w 290"/>
                      <a:gd name="T9" fmla="*/ 51 h 352"/>
                      <a:gd name="T10" fmla="*/ 134 w 290"/>
                      <a:gd name="T11" fmla="*/ 107 h 352"/>
                      <a:gd name="T12" fmla="*/ 232 w 290"/>
                      <a:gd name="T13" fmla="*/ 248 h 352"/>
                      <a:gd name="T14" fmla="*/ 253 w 290"/>
                      <a:gd name="T15" fmla="*/ 349 h 352"/>
                      <a:gd name="T16" fmla="*/ 198 w 290"/>
                      <a:gd name="T17" fmla="*/ 352 h 352"/>
                      <a:gd name="T18" fmla="*/ 104 w 290"/>
                      <a:gd name="T19" fmla="*/ 226 h 352"/>
                      <a:gd name="T20" fmla="*/ 7 w 290"/>
                      <a:gd name="T21" fmla="*/ 35 h 352"/>
                      <a:gd name="T22" fmla="*/ 0 w 290"/>
                      <a:gd name="T23" fmla="*/ 0 h 352"/>
                      <a:gd name="T24" fmla="*/ 69 w 290"/>
                      <a:gd name="T25" fmla="*/ 27 h 352"/>
                      <a:gd name="T26" fmla="*/ 90 w 290"/>
                      <a:gd name="T27" fmla="*/ 7 h 352"/>
                      <a:gd name="T28" fmla="*/ 114 w 290"/>
                      <a:gd name="T29" fmla="*/ 12 h 352"/>
                      <a:gd name="T30" fmla="*/ 135 w 290"/>
                      <a:gd name="T31" fmla="*/ 18 h 352"/>
                      <a:gd name="T32" fmla="*/ 153 w 290"/>
                      <a:gd name="T33" fmla="*/ 22 h 352"/>
                      <a:gd name="T34" fmla="*/ 169 w 290"/>
                      <a:gd name="T35" fmla="*/ 28 h 352"/>
                      <a:gd name="T36" fmla="*/ 182 w 290"/>
                      <a:gd name="T37" fmla="*/ 34 h 352"/>
                      <a:gd name="T38" fmla="*/ 194 w 290"/>
                      <a:gd name="T39" fmla="*/ 40 h 352"/>
                      <a:gd name="T40" fmla="*/ 204 w 290"/>
                      <a:gd name="T41" fmla="*/ 46 h 352"/>
                      <a:gd name="T42" fmla="*/ 213 w 290"/>
                      <a:gd name="T43" fmla="*/ 56 h 352"/>
                      <a:gd name="T44" fmla="*/ 220 w 290"/>
                      <a:gd name="T45" fmla="*/ 65 h 352"/>
                      <a:gd name="T46" fmla="*/ 228 w 290"/>
                      <a:gd name="T47" fmla="*/ 76 h 352"/>
                      <a:gd name="T48" fmla="*/ 235 w 290"/>
                      <a:gd name="T49" fmla="*/ 89 h 352"/>
                      <a:gd name="T50" fmla="*/ 242 w 290"/>
                      <a:gd name="T51" fmla="*/ 104 h 352"/>
                      <a:gd name="T52" fmla="*/ 250 w 290"/>
                      <a:gd name="T53" fmla="*/ 120 h 352"/>
                      <a:gd name="T54" fmla="*/ 259 w 290"/>
                      <a:gd name="T55" fmla="*/ 139 h 352"/>
                      <a:gd name="T56" fmla="*/ 268 w 290"/>
                      <a:gd name="T57" fmla="*/ 160 h 352"/>
                      <a:gd name="T58" fmla="*/ 280 w 290"/>
                      <a:gd name="T59" fmla="*/ 185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90" h="352">
                        <a:moveTo>
                          <a:pt x="280" y="185"/>
                        </a:moveTo>
                        <a:lnTo>
                          <a:pt x="290" y="301"/>
                        </a:lnTo>
                        <a:lnTo>
                          <a:pt x="245" y="210"/>
                        </a:lnTo>
                        <a:lnTo>
                          <a:pt x="192" y="140"/>
                        </a:lnTo>
                        <a:lnTo>
                          <a:pt x="122" y="51"/>
                        </a:lnTo>
                        <a:lnTo>
                          <a:pt x="134" y="107"/>
                        </a:lnTo>
                        <a:lnTo>
                          <a:pt x="232" y="248"/>
                        </a:lnTo>
                        <a:lnTo>
                          <a:pt x="253" y="349"/>
                        </a:lnTo>
                        <a:lnTo>
                          <a:pt x="198" y="352"/>
                        </a:lnTo>
                        <a:lnTo>
                          <a:pt x="104" y="226"/>
                        </a:lnTo>
                        <a:lnTo>
                          <a:pt x="7" y="35"/>
                        </a:lnTo>
                        <a:lnTo>
                          <a:pt x="0" y="0"/>
                        </a:lnTo>
                        <a:lnTo>
                          <a:pt x="69" y="27"/>
                        </a:lnTo>
                        <a:lnTo>
                          <a:pt x="90" y="7"/>
                        </a:lnTo>
                        <a:lnTo>
                          <a:pt x="114" y="12"/>
                        </a:lnTo>
                        <a:lnTo>
                          <a:pt x="135" y="18"/>
                        </a:lnTo>
                        <a:lnTo>
                          <a:pt x="153" y="22"/>
                        </a:lnTo>
                        <a:lnTo>
                          <a:pt x="169" y="28"/>
                        </a:lnTo>
                        <a:lnTo>
                          <a:pt x="182" y="34"/>
                        </a:lnTo>
                        <a:lnTo>
                          <a:pt x="194" y="40"/>
                        </a:lnTo>
                        <a:lnTo>
                          <a:pt x="204" y="46"/>
                        </a:lnTo>
                        <a:lnTo>
                          <a:pt x="213" y="56"/>
                        </a:lnTo>
                        <a:lnTo>
                          <a:pt x="220" y="65"/>
                        </a:lnTo>
                        <a:lnTo>
                          <a:pt x="228" y="76"/>
                        </a:lnTo>
                        <a:lnTo>
                          <a:pt x="235" y="89"/>
                        </a:lnTo>
                        <a:lnTo>
                          <a:pt x="242" y="104"/>
                        </a:lnTo>
                        <a:lnTo>
                          <a:pt x="250" y="120"/>
                        </a:lnTo>
                        <a:lnTo>
                          <a:pt x="259" y="139"/>
                        </a:lnTo>
                        <a:lnTo>
                          <a:pt x="268" y="160"/>
                        </a:lnTo>
                        <a:lnTo>
                          <a:pt x="280" y="185"/>
                        </a:lnTo>
                        <a:close/>
                      </a:path>
                    </a:pathLst>
                  </a:custGeom>
                  <a:solidFill>
                    <a:srgbClr val="FFEF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51" name="Freeform 50"/>
                  <p:cNvSpPr>
                    <a:spLocks/>
                  </p:cNvSpPr>
                  <p:nvPr/>
                </p:nvSpPr>
                <p:spPr bwMode="auto">
                  <a:xfrm>
                    <a:off x="3821" y="3079"/>
                    <a:ext cx="141" cy="525"/>
                  </a:xfrm>
                  <a:custGeom>
                    <a:avLst/>
                    <a:gdLst>
                      <a:gd name="T0" fmla="*/ 264 w 283"/>
                      <a:gd name="T1" fmla="*/ 0 h 1051"/>
                      <a:gd name="T2" fmla="*/ 259 w 283"/>
                      <a:gd name="T3" fmla="*/ 129 h 1051"/>
                      <a:gd name="T4" fmla="*/ 258 w 283"/>
                      <a:gd name="T5" fmla="*/ 228 h 1051"/>
                      <a:gd name="T6" fmla="*/ 283 w 283"/>
                      <a:gd name="T7" fmla="*/ 638 h 1051"/>
                      <a:gd name="T8" fmla="*/ 270 w 283"/>
                      <a:gd name="T9" fmla="*/ 1036 h 1051"/>
                      <a:gd name="T10" fmla="*/ 137 w 283"/>
                      <a:gd name="T11" fmla="*/ 1051 h 1051"/>
                      <a:gd name="T12" fmla="*/ 25 w 283"/>
                      <a:gd name="T13" fmla="*/ 1048 h 1051"/>
                      <a:gd name="T14" fmla="*/ 27 w 283"/>
                      <a:gd name="T15" fmla="*/ 981 h 1051"/>
                      <a:gd name="T16" fmla="*/ 31 w 283"/>
                      <a:gd name="T17" fmla="*/ 839 h 1051"/>
                      <a:gd name="T18" fmla="*/ 43 w 283"/>
                      <a:gd name="T19" fmla="*/ 498 h 1051"/>
                      <a:gd name="T20" fmla="*/ 58 w 283"/>
                      <a:gd name="T21" fmla="*/ 584 h 1051"/>
                      <a:gd name="T22" fmla="*/ 120 w 283"/>
                      <a:gd name="T23" fmla="*/ 709 h 1051"/>
                      <a:gd name="T24" fmla="*/ 133 w 283"/>
                      <a:gd name="T25" fmla="*/ 880 h 1051"/>
                      <a:gd name="T26" fmla="*/ 155 w 283"/>
                      <a:gd name="T27" fmla="*/ 795 h 1051"/>
                      <a:gd name="T28" fmla="*/ 140 w 283"/>
                      <a:gd name="T29" fmla="*/ 663 h 1051"/>
                      <a:gd name="T30" fmla="*/ 72 w 283"/>
                      <a:gd name="T31" fmla="*/ 452 h 1051"/>
                      <a:gd name="T32" fmla="*/ 30 w 283"/>
                      <a:gd name="T33" fmla="*/ 271 h 1051"/>
                      <a:gd name="T34" fmla="*/ 0 w 283"/>
                      <a:gd name="T35" fmla="*/ 42 h 1051"/>
                      <a:gd name="T36" fmla="*/ 46 w 283"/>
                      <a:gd name="T37" fmla="*/ 62 h 1051"/>
                      <a:gd name="T38" fmla="*/ 81 w 283"/>
                      <a:gd name="T39" fmla="*/ 149 h 1051"/>
                      <a:gd name="T40" fmla="*/ 139 w 283"/>
                      <a:gd name="T41" fmla="*/ 407 h 1051"/>
                      <a:gd name="T42" fmla="*/ 125 w 283"/>
                      <a:gd name="T43" fmla="*/ 273 h 1051"/>
                      <a:gd name="T44" fmla="*/ 84 w 283"/>
                      <a:gd name="T45" fmla="*/ 12 h 1051"/>
                      <a:gd name="T46" fmla="*/ 150 w 283"/>
                      <a:gd name="T47" fmla="*/ 66 h 1051"/>
                      <a:gd name="T48" fmla="*/ 156 w 283"/>
                      <a:gd name="T49" fmla="*/ 64 h 1051"/>
                      <a:gd name="T50" fmla="*/ 169 w 283"/>
                      <a:gd name="T51" fmla="*/ 57 h 1051"/>
                      <a:gd name="T52" fmla="*/ 188 w 283"/>
                      <a:gd name="T53" fmla="*/ 47 h 1051"/>
                      <a:gd name="T54" fmla="*/ 210 w 283"/>
                      <a:gd name="T55" fmla="*/ 36 h 1051"/>
                      <a:gd name="T56" fmla="*/ 232 w 283"/>
                      <a:gd name="T57" fmla="*/ 24 h 1051"/>
                      <a:gd name="T58" fmla="*/ 249 w 283"/>
                      <a:gd name="T59" fmla="*/ 14 h 1051"/>
                      <a:gd name="T60" fmla="*/ 262 w 283"/>
                      <a:gd name="T61" fmla="*/ 5 h 1051"/>
                      <a:gd name="T62" fmla="*/ 264 w 283"/>
                      <a:gd name="T63" fmla="*/ 0 h 10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83" h="1051">
                        <a:moveTo>
                          <a:pt x="264" y="0"/>
                        </a:moveTo>
                        <a:lnTo>
                          <a:pt x="259" y="129"/>
                        </a:lnTo>
                        <a:lnTo>
                          <a:pt x="258" y="228"/>
                        </a:lnTo>
                        <a:lnTo>
                          <a:pt x="283" y="638"/>
                        </a:lnTo>
                        <a:lnTo>
                          <a:pt x="270" y="1036"/>
                        </a:lnTo>
                        <a:lnTo>
                          <a:pt x="137" y="1051"/>
                        </a:lnTo>
                        <a:lnTo>
                          <a:pt x="25" y="1048"/>
                        </a:lnTo>
                        <a:lnTo>
                          <a:pt x="27" y="981"/>
                        </a:lnTo>
                        <a:lnTo>
                          <a:pt x="31" y="839"/>
                        </a:lnTo>
                        <a:lnTo>
                          <a:pt x="43" y="498"/>
                        </a:lnTo>
                        <a:lnTo>
                          <a:pt x="58" y="584"/>
                        </a:lnTo>
                        <a:lnTo>
                          <a:pt x="120" y="709"/>
                        </a:lnTo>
                        <a:lnTo>
                          <a:pt x="133" y="880"/>
                        </a:lnTo>
                        <a:lnTo>
                          <a:pt x="155" y="795"/>
                        </a:lnTo>
                        <a:lnTo>
                          <a:pt x="140" y="663"/>
                        </a:lnTo>
                        <a:lnTo>
                          <a:pt x="72" y="452"/>
                        </a:lnTo>
                        <a:lnTo>
                          <a:pt x="30" y="271"/>
                        </a:lnTo>
                        <a:lnTo>
                          <a:pt x="0" y="42"/>
                        </a:lnTo>
                        <a:lnTo>
                          <a:pt x="46" y="62"/>
                        </a:lnTo>
                        <a:lnTo>
                          <a:pt x="81" y="149"/>
                        </a:lnTo>
                        <a:lnTo>
                          <a:pt x="139" y="407"/>
                        </a:lnTo>
                        <a:lnTo>
                          <a:pt x="125" y="273"/>
                        </a:lnTo>
                        <a:lnTo>
                          <a:pt x="84" y="12"/>
                        </a:lnTo>
                        <a:lnTo>
                          <a:pt x="150" y="66"/>
                        </a:lnTo>
                        <a:lnTo>
                          <a:pt x="156" y="64"/>
                        </a:lnTo>
                        <a:lnTo>
                          <a:pt x="169" y="57"/>
                        </a:lnTo>
                        <a:lnTo>
                          <a:pt x="188" y="47"/>
                        </a:lnTo>
                        <a:lnTo>
                          <a:pt x="210" y="36"/>
                        </a:lnTo>
                        <a:lnTo>
                          <a:pt x="232" y="24"/>
                        </a:lnTo>
                        <a:lnTo>
                          <a:pt x="249" y="14"/>
                        </a:lnTo>
                        <a:lnTo>
                          <a:pt x="262" y="5"/>
                        </a:lnTo>
                        <a:lnTo>
                          <a:pt x="264" y="0"/>
                        </a:lnTo>
                        <a:close/>
                      </a:path>
                    </a:pathLst>
                  </a:custGeom>
                  <a:solidFill>
                    <a:srgbClr val="FFEF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52" name="Freeform 51"/>
                  <p:cNvSpPr>
                    <a:spLocks/>
                  </p:cNvSpPr>
                  <p:nvPr/>
                </p:nvSpPr>
                <p:spPr bwMode="auto">
                  <a:xfrm>
                    <a:off x="3662" y="3092"/>
                    <a:ext cx="164" cy="516"/>
                  </a:xfrm>
                  <a:custGeom>
                    <a:avLst/>
                    <a:gdLst>
                      <a:gd name="T0" fmla="*/ 289 w 330"/>
                      <a:gd name="T1" fmla="*/ 71 h 1031"/>
                      <a:gd name="T2" fmla="*/ 302 w 330"/>
                      <a:gd name="T3" fmla="*/ 261 h 1031"/>
                      <a:gd name="T4" fmla="*/ 330 w 330"/>
                      <a:gd name="T5" fmla="*/ 546 h 1031"/>
                      <a:gd name="T6" fmla="*/ 315 w 330"/>
                      <a:gd name="T7" fmla="*/ 1031 h 1031"/>
                      <a:gd name="T8" fmla="*/ 118 w 330"/>
                      <a:gd name="T9" fmla="*/ 1006 h 1031"/>
                      <a:gd name="T10" fmla="*/ 0 w 330"/>
                      <a:gd name="T11" fmla="*/ 1000 h 1031"/>
                      <a:gd name="T12" fmla="*/ 48 w 330"/>
                      <a:gd name="T13" fmla="*/ 830 h 1031"/>
                      <a:gd name="T14" fmla="*/ 59 w 330"/>
                      <a:gd name="T15" fmla="*/ 471 h 1031"/>
                      <a:gd name="T16" fmla="*/ 86 w 330"/>
                      <a:gd name="T17" fmla="*/ 548 h 1031"/>
                      <a:gd name="T18" fmla="*/ 99 w 330"/>
                      <a:gd name="T19" fmla="*/ 690 h 1031"/>
                      <a:gd name="T20" fmla="*/ 227 w 330"/>
                      <a:gd name="T21" fmla="*/ 818 h 1031"/>
                      <a:gd name="T22" fmla="*/ 204 w 330"/>
                      <a:gd name="T23" fmla="*/ 666 h 1031"/>
                      <a:gd name="T24" fmla="*/ 118 w 330"/>
                      <a:gd name="T25" fmla="*/ 333 h 1031"/>
                      <a:gd name="T26" fmla="*/ 121 w 330"/>
                      <a:gd name="T27" fmla="*/ 299 h 1031"/>
                      <a:gd name="T28" fmla="*/ 117 w 330"/>
                      <a:gd name="T29" fmla="*/ 261 h 1031"/>
                      <a:gd name="T30" fmla="*/ 107 w 330"/>
                      <a:gd name="T31" fmla="*/ 221 h 1031"/>
                      <a:gd name="T32" fmla="*/ 95 w 330"/>
                      <a:gd name="T33" fmla="*/ 179 h 1031"/>
                      <a:gd name="T34" fmla="*/ 82 w 330"/>
                      <a:gd name="T35" fmla="*/ 140 h 1031"/>
                      <a:gd name="T36" fmla="*/ 72 w 330"/>
                      <a:gd name="T37" fmla="*/ 105 h 1031"/>
                      <a:gd name="T38" fmla="*/ 65 w 330"/>
                      <a:gd name="T39" fmla="*/ 76 h 1031"/>
                      <a:gd name="T40" fmla="*/ 64 w 330"/>
                      <a:gd name="T41" fmla="*/ 54 h 1031"/>
                      <a:gd name="T42" fmla="*/ 66 w 330"/>
                      <a:gd name="T43" fmla="*/ 45 h 1031"/>
                      <a:gd name="T44" fmla="*/ 69 w 330"/>
                      <a:gd name="T45" fmla="*/ 38 h 1031"/>
                      <a:gd name="T46" fmla="*/ 74 w 330"/>
                      <a:gd name="T47" fmla="*/ 35 h 1031"/>
                      <a:gd name="T48" fmla="*/ 81 w 330"/>
                      <a:gd name="T49" fmla="*/ 37 h 1031"/>
                      <a:gd name="T50" fmla="*/ 88 w 330"/>
                      <a:gd name="T51" fmla="*/ 41 h 1031"/>
                      <a:gd name="T52" fmla="*/ 97 w 330"/>
                      <a:gd name="T53" fmla="*/ 52 h 1031"/>
                      <a:gd name="T54" fmla="*/ 107 w 330"/>
                      <a:gd name="T55" fmla="*/ 65 h 1031"/>
                      <a:gd name="T56" fmla="*/ 119 w 330"/>
                      <a:gd name="T57" fmla="*/ 85 h 1031"/>
                      <a:gd name="T58" fmla="*/ 239 w 330"/>
                      <a:gd name="T59" fmla="*/ 183 h 1031"/>
                      <a:gd name="T60" fmla="*/ 213 w 330"/>
                      <a:gd name="T61" fmla="*/ 96 h 1031"/>
                      <a:gd name="T62" fmla="*/ 141 w 330"/>
                      <a:gd name="T63" fmla="*/ 0 h 1031"/>
                      <a:gd name="T64" fmla="*/ 272 w 330"/>
                      <a:gd name="T65" fmla="*/ 14 h 1031"/>
                      <a:gd name="T66" fmla="*/ 289 w 330"/>
                      <a:gd name="T67" fmla="*/ 71 h 10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30" h="1031">
                        <a:moveTo>
                          <a:pt x="289" y="71"/>
                        </a:moveTo>
                        <a:lnTo>
                          <a:pt x="302" y="261"/>
                        </a:lnTo>
                        <a:lnTo>
                          <a:pt x="330" y="546"/>
                        </a:lnTo>
                        <a:lnTo>
                          <a:pt x="315" y="1031"/>
                        </a:lnTo>
                        <a:lnTo>
                          <a:pt x="118" y="1006"/>
                        </a:lnTo>
                        <a:lnTo>
                          <a:pt x="0" y="1000"/>
                        </a:lnTo>
                        <a:lnTo>
                          <a:pt x="48" y="830"/>
                        </a:lnTo>
                        <a:lnTo>
                          <a:pt x="59" y="471"/>
                        </a:lnTo>
                        <a:lnTo>
                          <a:pt x="86" y="548"/>
                        </a:lnTo>
                        <a:lnTo>
                          <a:pt x="99" y="690"/>
                        </a:lnTo>
                        <a:lnTo>
                          <a:pt x="227" y="818"/>
                        </a:lnTo>
                        <a:lnTo>
                          <a:pt x="204" y="666"/>
                        </a:lnTo>
                        <a:lnTo>
                          <a:pt x="118" y="333"/>
                        </a:lnTo>
                        <a:lnTo>
                          <a:pt x="121" y="299"/>
                        </a:lnTo>
                        <a:lnTo>
                          <a:pt x="117" y="261"/>
                        </a:lnTo>
                        <a:lnTo>
                          <a:pt x="107" y="221"/>
                        </a:lnTo>
                        <a:lnTo>
                          <a:pt x="95" y="179"/>
                        </a:lnTo>
                        <a:lnTo>
                          <a:pt x="82" y="140"/>
                        </a:lnTo>
                        <a:lnTo>
                          <a:pt x="72" y="105"/>
                        </a:lnTo>
                        <a:lnTo>
                          <a:pt x="65" y="76"/>
                        </a:lnTo>
                        <a:lnTo>
                          <a:pt x="64" y="54"/>
                        </a:lnTo>
                        <a:lnTo>
                          <a:pt x="66" y="45"/>
                        </a:lnTo>
                        <a:lnTo>
                          <a:pt x="69" y="38"/>
                        </a:lnTo>
                        <a:lnTo>
                          <a:pt x="74" y="35"/>
                        </a:lnTo>
                        <a:lnTo>
                          <a:pt x="81" y="37"/>
                        </a:lnTo>
                        <a:lnTo>
                          <a:pt x="88" y="41"/>
                        </a:lnTo>
                        <a:lnTo>
                          <a:pt x="97" y="52"/>
                        </a:lnTo>
                        <a:lnTo>
                          <a:pt x="107" y="65"/>
                        </a:lnTo>
                        <a:lnTo>
                          <a:pt x="119" y="85"/>
                        </a:lnTo>
                        <a:lnTo>
                          <a:pt x="239" y="183"/>
                        </a:lnTo>
                        <a:lnTo>
                          <a:pt x="213" y="96"/>
                        </a:lnTo>
                        <a:lnTo>
                          <a:pt x="141" y="0"/>
                        </a:lnTo>
                        <a:lnTo>
                          <a:pt x="272" y="14"/>
                        </a:lnTo>
                        <a:lnTo>
                          <a:pt x="289" y="71"/>
                        </a:lnTo>
                        <a:close/>
                      </a:path>
                    </a:pathLst>
                  </a:custGeom>
                  <a:solidFill>
                    <a:srgbClr val="FFEF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53" name="Freeform 52"/>
                  <p:cNvSpPr>
                    <a:spLocks/>
                  </p:cNvSpPr>
                  <p:nvPr/>
                </p:nvSpPr>
                <p:spPr bwMode="auto">
                  <a:xfrm>
                    <a:off x="3566" y="2811"/>
                    <a:ext cx="241" cy="286"/>
                  </a:xfrm>
                  <a:custGeom>
                    <a:avLst/>
                    <a:gdLst>
                      <a:gd name="T0" fmla="*/ 400 w 482"/>
                      <a:gd name="T1" fmla="*/ 367 h 573"/>
                      <a:gd name="T2" fmla="*/ 222 w 482"/>
                      <a:gd name="T3" fmla="*/ 0 h 573"/>
                      <a:gd name="T4" fmla="*/ 0 w 482"/>
                      <a:gd name="T5" fmla="*/ 59 h 573"/>
                      <a:gd name="T6" fmla="*/ 114 w 482"/>
                      <a:gd name="T7" fmla="*/ 345 h 573"/>
                      <a:gd name="T8" fmla="*/ 164 w 482"/>
                      <a:gd name="T9" fmla="*/ 317 h 573"/>
                      <a:gd name="T10" fmla="*/ 199 w 482"/>
                      <a:gd name="T11" fmla="*/ 296 h 573"/>
                      <a:gd name="T12" fmla="*/ 237 w 482"/>
                      <a:gd name="T13" fmla="*/ 324 h 573"/>
                      <a:gd name="T14" fmla="*/ 277 w 482"/>
                      <a:gd name="T15" fmla="*/ 372 h 573"/>
                      <a:gd name="T16" fmla="*/ 273 w 482"/>
                      <a:gd name="T17" fmla="*/ 465 h 573"/>
                      <a:gd name="T18" fmla="*/ 214 w 482"/>
                      <a:gd name="T19" fmla="*/ 499 h 573"/>
                      <a:gd name="T20" fmla="*/ 240 w 482"/>
                      <a:gd name="T21" fmla="*/ 544 h 573"/>
                      <a:gd name="T22" fmla="*/ 482 w 482"/>
                      <a:gd name="T23" fmla="*/ 573 h 573"/>
                      <a:gd name="T24" fmla="*/ 464 w 482"/>
                      <a:gd name="T25" fmla="*/ 534 h 573"/>
                      <a:gd name="T26" fmla="*/ 400 w 482"/>
                      <a:gd name="T27" fmla="*/ 367 h 5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2" h="573">
                        <a:moveTo>
                          <a:pt x="400" y="367"/>
                        </a:moveTo>
                        <a:lnTo>
                          <a:pt x="222" y="0"/>
                        </a:lnTo>
                        <a:lnTo>
                          <a:pt x="0" y="59"/>
                        </a:lnTo>
                        <a:lnTo>
                          <a:pt x="114" y="345"/>
                        </a:lnTo>
                        <a:lnTo>
                          <a:pt x="164" y="317"/>
                        </a:lnTo>
                        <a:lnTo>
                          <a:pt x="199" y="296"/>
                        </a:lnTo>
                        <a:lnTo>
                          <a:pt x="237" y="324"/>
                        </a:lnTo>
                        <a:lnTo>
                          <a:pt x="277" y="372"/>
                        </a:lnTo>
                        <a:lnTo>
                          <a:pt x="273" y="465"/>
                        </a:lnTo>
                        <a:lnTo>
                          <a:pt x="214" y="499"/>
                        </a:lnTo>
                        <a:lnTo>
                          <a:pt x="240" y="544"/>
                        </a:lnTo>
                        <a:lnTo>
                          <a:pt x="482" y="573"/>
                        </a:lnTo>
                        <a:lnTo>
                          <a:pt x="464" y="534"/>
                        </a:lnTo>
                        <a:lnTo>
                          <a:pt x="400" y="367"/>
                        </a:lnTo>
                        <a:close/>
                      </a:path>
                    </a:pathLst>
                  </a:custGeom>
                  <a:solidFill>
                    <a:srgbClr val="00191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54" name="Freeform 53"/>
                  <p:cNvSpPr>
                    <a:spLocks/>
                  </p:cNvSpPr>
                  <p:nvPr/>
                </p:nvSpPr>
                <p:spPr bwMode="auto">
                  <a:xfrm>
                    <a:off x="3728" y="2998"/>
                    <a:ext cx="144" cy="81"/>
                  </a:xfrm>
                  <a:custGeom>
                    <a:avLst/>
                    <a:gdLst>
                      <a:gd name="T0" fmla="*/ 273 w 289"/>
                      <a:gd name="T1" fmla="*/ 42 h 162"/>
                      <a:gd name="T2" fmla="*/ 206 w 289"/>
                      <a:gd name="T3" fmla="*/ 41 h 162"/>
                      <a:gd name="T4" fmla="*/ 141 w 289"/>
                      <a:gd name="T5" fmla="*/ 3 h 162"/>
                      <a:gd name="T6" fmla="*/ 85 w 289"/>
                      <a:gd name="T7" fmla="*/ 1 h 162"/>
                      <a:gd name="T8" fmla="*/ 40 w 289"/>
                      <a:gd name="T9" fmla="*/ 0 h 162"/>
                      <a:gd name="T10" fmla="*/ 53 w 289"/>
                      <a:gd name="T11" fmla="*/ 23 h 162"/>
                      <a:gd name="T12" fmla="*/ 9 w 289"/>
                      <a:gd name="T13" fmla="*/ 8 h 162"/>
                      <a:gd name="T14" fmla="*/ 3 w 289"/>
                      <a:gd name="T15" fmla="*/ 34 h 162"/>
                      <a:gd name="T16" fmla="*/ 0 w 289"/>
                      <a:gd name="T17" fmla="*/ 63 h 162"/>
                      <a:gd name="T18" fmla="*/ 24 w 289"/>
                      <a:gd name="T19" fmla="*/ 88 h 162"/>
                      <a:gd name="T20" fmla="*/ 32 w 289"/>
                      <a:gd name="T21" fmla="*/ 124 h 162"/>
                      <a:gd name="T22" fmla="*/ 85 w 289"/>
                      <a:gd name="T23" fmla="*/ 161 h 162"/>
                      <a:gd name="T24" fmla="*/ 132 w 289"/>
                      <a:gd name="T25" fmla="*/ 162 h 162"/>
                      <a:gd name="T26" fmla="*/ 287 w 289"/>
                      <a:gd name="T27" fmla="*/ 137 h 162"/>
                      <a:gd name="T28" fmla="*/ 289 w 289"/>
                      <a:gd name="T29" fmla="*/ 87 h 162"/>
                      <a:gd name="T30" fmla="*/ 273 w 289"/>
                      <a:gd name="T31" fmla="*/ 42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9" h="162">
                        <a:moveTo>
                          <a:pt x="273" y="42"/>
                        </a:moveTo>
                        <a:lnTo>
                          <a:pt x="206" y="41"/>
                        </a:lnTo>
                        <a:lnTo>
                          <a:pt x="141" y="3"/>
                        </a:lnTo>
                        <a:lnTo>
                          <a:pt x="85" y="1"/>
                        </a:lnTo>
                        <a:lnTo>
                          <a:pt x="40" y="0"/>
                        </a:lnTo>
                        <a:lnTo>
                          <a:pt x="53" y="23"/>
                        </a:lnTo>
                        <a:lnTo>
                          <a:pt x="9" y="8"/>
                        </a:lnTo>
                        <a:lnTo>
                          <a:pt x="3" y="34"/>
                        </a:lnTo>
                        <a:lnTo>
                          <a:pt x="0" y="63"/>
                        </a:lnTo>
                        <a:lnTo>
                          <a:pt x="24" y="88"/>
                        </a:lnTo>
                        <a:lnTo>
                          <a:pt x="32" y="124"/>
                        </a:lnTo>
                        <a:lnTo>
                          <a:pt x="85" y="161"/>
                        </a:lnTo>
                        <a:lnTo>
                          <a:pt x="132" y="162"/>
                        </a:lnTo>
                        <a:lnTo>
                          <a:pt x="287" y="137"/>
                        </a:lnTo>
                        <a:lnTo>
                          <a:pt x="289" y="87"/>
                        </a:lnTo>
                        <a:lnTo>
                          <a:pt x="273" y="42"/>
                        </a:lnTo>
                        <a:close/>
                      </a:path>
                    </a:pathLst>
                  </a:custGeom>
                  <a:solidFill>
                    <a:srgbClr val="9933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55" name="Freeform 54"/>
                  <p:cNvSpPr>
                    <a:spLocks/>
                  </p:cNvSpPr>
                  <p:nvPr/>
                </p:nvSpPr>
                <p:spPr bwMode="auto">
                  <a:xfrm>
                    <a:off x="3659" y="2879"/>
                    <a:ext cx="88" cy="149"/>
                  </a:xfrm>
                  <a:custGeom>
                    <a:avLst/>
                    <a:gdLst>
                      <a:gd name="T0" fmla="*/ 11 w 176"/>
                      <a:gd name="T1" fmla="*/ 177 h 299"/>
                      <a:gd name="T2" fmla="*/ 26 w 176"/>
                      <a:gd name="T3" fmla="*/ 133 h 299"/>
                      <a:gd name="T4" fmla="*/ 15 w 176"/>
                      <a:gd name="T5" fmla="*/ 80 h 299"/>
                      <a:gd name="T6" fmla="*/ 25 w 176"/>
                      <a:gd name="T7" fmla="*/ 0 h 299"/>
                      <a:gd name="T8" fmla="*/ 52 w 176"/>
                      <a:gd name="T9" fmla="*/ 23 h 299"/>
                      <a:gd name="T10" fmla="*/ 50 w 176"/>
                      <a:gd name="T11" fmla="*/ 72 h 299"/>
                      <a:gd name="T12" fmla="*/ 85 w 176"/>
                      <a:gd name="T13" fmla="*/ 73 h 299"/>
                      <a:gd name="T14" fmla="*/ 105 w 176"/>
                      <a:gd name="T15" fmla="*/ 46 h 299"/>
                      <a:gd name="T16" fmla="*/ 129 w 176"/>
                      <a:gd name="T17" fmla="*/ 30 h 299"/>
                      <a:gd name="T18" fmla="*/ 144 w 176"/>
                      <a:gd name="T19" fmla="*/ 35 h 299"/>
                      <a:gd name="T20" fmla="*/ 144 w 176"/>
                      <a:gd name="T21" fmla="*/ 61 h 299"/>
                      <a:gd name="T22" fmla="*/ 169 w 176"/>
                      <a:gd name="T23" fmla="*/ 85 h 299"/>
                      <a:gd name="T24" fmla="*/ 168 w 176"/>
                      <a:gd name="T25" fmla="*/ 120 h 299"/>
                      <a:gd name="T26" fmla="*/ 176 w 176"/>
                      <a:gd name="T27" fmla="*/ 151 h 299"/>
                      <a:gd name="T28" fmla="*/ 161 w 176"/>
                      <a:gd name="T29" fmla="*/ 191 h 299"/>
                      <a:gd name="T30" fmla="*/ 121 w 176"/>
                      <a:gd name="T31" fmla="*/ 218 h 299"/>
                      <a:gd name="T32" fmla="*/ 44 w 176"/>
                      <a:gd name="T33" fmla="*/ 269 h 299"/>
                      <a:gd name="T34" fmla="*/ 16 w 176"/>
                      <a:gd name="T35" fmla="*/ 299 h 299"/>
                      <a:gd name="T36" fmla="*/ 0 w 176"/>
                      <a:gd name="T37" fmla="*/ 258 h 299"/>
                      <a:gd name="T38" fmla="*/ 11 w 176"/>
                      <a:gd name="T39" fmla="*/ 177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76" h="299">
                        <a:moveTo>
                          <a:pt x="11" y="177"/>
                        </a:moveTo>
                        <a:lnTo>
                          <a:pt x="26" y="133"/>
                        </a:lnTo>
                        <a:lnTo>
                          <a:pt x="15" y="80"/>
                        </a:lnTo>
                        <a:lnTo>
                          <a:pt x="25" y="0"/>
                        </a:lnTo>
                        <a:lnTo>
                          <a:pt x="52" y="23"/>
                        </a:lnTo>
                        <a:lnTo>
                          <a:pt x="50" y="72"/>
                        </a:lnTo>
                        <a:lnTo>
                          <a:pt x="85" y="73"/>
                        </a:lnTo>
                        <a:lnTo>
                          <a:pt x="105" y="46"/>
                        </a:lnTo>
                        <a:lnTo>
                          <a:pt x="129" y="30"/>
                        </a:lnTo>
                        <a:lnTo>
                          <a:pt x="144" y="35"/>
                        </a:lnTo>
                        <a:lnTo>
                          <a:pt x="144" y="61"/>
                        </a:lnTo>
                        <a:lnTo>
                          <a:pt x="169" y="85"/>
                        </a:lnTo>
                        <a:lnTo>
                          <a:pt x="168" y="120"/>
                        </a:lnTo>
                        <a:lnTo>
                          <a:pt x="176" y="151"/>
                        </a:lnTo>
                        <a:lnTo>
                          <a:pt x="161" y="191"/>
                        </a:lnTo>
                        <a:lnTo>
                          <a:pt x="121" y="218"/>
                        </a:lnTo>
                        <a:lnTo>
                          <a:pt x="44" y="269"/>
                        </a:lnTo>
                        <a:lnTo>
                          <a:pt x="16" y="299"/>
                        </a:lnTo>
                        <a:lnTo>
                          <a:pt x="0" y="258"/>
                        </a:lnTo>
                        <a:lnTo>
                          <a:pt x="11" y="177"/>
                        </a:lnTo>
                        <a:close/>
                      </a:path>
                    </a:pathLst>
                  </a:custGeom>
                  <a:solidFill>
                    <a:srgbClr val="9933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56" name="Freeform 55"/>
                  <p:cNvSpPr>
                    <a:spLocks/>
                  </p:cNvSpPr>
                  <p:nvPr/>
                </p:nvSpPr>
                <p:spPr bwMode="auto">
                  <a:xfrm>
                    <a:off x="3563" y="2945"/>
                    <a:ext cx="99" cy="120"/>
                  </a:xfrm>
                  <a:custGeom>
                    <a:avLst/>
                    <a:gdLst>
                      <a:gd name="T0" fmla="*/ 193 w 200"/>
                      <a:gd name="T1" fmla="*/ 39 h 238"/>
                      <a:gd name="T2" fmla="*/ 138 w 200"/>
                      <a:gd name="T3" fmla="*/ 69 h 238"/>
                      <a:gd name="T4" fmla="*/ 115 w 200"/>
                      <a:gd name="T5" fmla="*/ 106 h 238"/>
                      <a:gd name="T6" fmla="*/ 88 w 200"/>
                      <a:gd name="T7" fmla="*/ 153 h 238"/>
                      <a:gd name="T8" fmla="*/ 84 w 200"/>
                      <a:gd name="T9" fmla="*/ 117 h 238"/>
                      <a:gd name="T10" fmla="*/ 112 w 200"/>
                      <a:gd name="T11" fmla="*/ 68 h 238"/>
                      <a:gd name="T12" fmla="*/ 64 w 200"/>
                      <a:gd name="T13" fmla="*/ 74 h 238"/>
                      <a:gd name="T14" fmla="*/ 69 w 200"/>
                      <a:gd name="T15" fmla="*/ 44 h 238"/>
                      <a:gd name="T16" fmla="*/ 91 w 200"/>
                      <a:gd name="T17" fmla="*/ 36 h 238"/>
                      <a:gd name="T18" fmla="*/ 57 w 200"/>
                      <a:gd name="T19" fmla="*/ 0 h 238"/>
                      <a:gd name="T20" fmla="*/ 48 w 200"/>
                      <a:gd name="T21" fmla="*/ 34 h 238"/>
                      <a:gd name="T22" fmla="*/ 20 w 200"/>
                      <a:gd name="T23" fmla="*/ 56 h 238"/>
                      <a:gd name="T24" fmla="*/ 0 w 200"/>
                      <a:gd name="T25" fmla="*/ 104 h 238"/>
                      <a:gd name="T26" fmla="*/ 3 w 200"/>
                      <a:gd name="T27" fmla="*/ 147 h 238"/>
                      <a:gd name="T28" fmla="*/ 5 w 200"/>
                      <a:gd name="T29" fmla="*/ 180 h 238"/>
                      <a:gd name="T30" fmla="*/ 8 w 200"/>
                      <a:gd name="T31" fmla="*/ 203 h 238"/>
                      <a:gd name="T32" fmla="*/ 14 w 200"/>
                      <a:gd name="T33" fmla="*/ 218 h 238"/>
                      <a:gd name="T34" fmla="*/ 24 w 200"/>
                      <a:gd name="T35" fmla="*/ 226 h 238"/>
                      <a:gd name="T36" fmla="*/ 38 w 200"/>
                      <a:gd name="T37" fmla="*/ 231 h 238"/>
                      <a:gd name="T38" fmla="*/ 59 w 200"/>
                      <a:gd name="T39" fmla="*/ 235 h 238"/>
                      <a:gd name="T40" fmla="*/ 87 w 200"/>
                      <a:gd name="T41" fmla="*/ 238 h 238"/>
                      <a:gd name="T42" fmla="*/ 200 w 200"/>
                      <a:gd name="T43" fmla="*/ 233 h 238"/>
                      <a:gd name="T44" fmla="*/ 188 w 200"/>
                      <a:gd name="T45" fmla="*/ 192 h 238"/>
                      <a:gd name="T46" fmla="*/ 181 w 200"/>
                      <a:gd name="T47" fmla="*/ 130 h 238"/>
                      <a:gd name="T48" fmla="*/ 193 w 200"/>
                      <a:gd name="T49" fmla="*/ 39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00" h="238">
                        <a:moveTo>
                          <a:pt x="193" y="39"/>
                        </a:moveTo>
                        <a:lnTo>
                          <a:pt x="138" y="69"/>
                        </a:lnTo>
                        <a:lnTo>
                          <a:pt x="115" y="106"/>
                        </a:lnTo>
                        <a:lnTo>
                          <a:pt x="88" y="153"/>
                        </a:lnTo>
                        <a:lnTo>
                          <a:pt x="84" y="117"/>
                        </a:lnTo>
                        <a:lnTo>
                          <a:pt x="112" y="68"/>
                        </a:lnTo>
                        <a:lnTo>
                          <a:pt x="64" y="74"/>
                        </a:lnTo>
                        <a:lnTo>
                          <a:pt x="69" y="44"/>
                        </a:lnTo>
                        <a:lnTo>
                          <a:pt x="91" y="36"/>
                        </a:lnTo>
                        <a:lnTo>
                          <a:pt x="57" y="0"/>
                        </a:lnTo>
                        <a:lnTo>
                          <a:pt x="48" y="34"/>
                        </a:lnTo>
                        <a:lnTo>
                          <a:pt x="20" y="56"/>
                        </a:lnTo>
                        <a:lnTo>
                          <a:pt x="0" y="104"/>
                        </a:lnTo>
                        <a:lnTo>
                          <a:pt x="3" y="147"/>
                        </a:lnTo>
                        <a:lnTo>
                          <a:pt x="5" y="180"/>
                        </a:lnTo>
                        <a:lnTo>
                          <a:pt x="8" y="203"/>
                        </a:lnTo>
                        <a:lnTo>
                          <a:pt x="14" y="218"/>
                        </a:lnTo>
                        <a:lnTo>
                          <a:pt x="24" y="226"/>
                        </a:lnTo>
                        <a:lnTo>
                          <a:pt x="38" y="231"/>
                        </a:lnTo>
                        <a:lnTo>
                          <a:pt x="59" y="235"/>
                        </a:lnTo>
                        <a:lnTo>
                          <a:pt x="87" y="238"/>
                        </a:lnTo>
                        <a:lnTo>
                          <a:pt x="200" y="233"/>
                        </a:lnTo>
                        <a:lnTo>
                          <a:pt x="188" y="192"/>
                        </a:lnTo>
                        <a:lnTo>
                          <a:pt x="181" y="130"/>
                        </a:lnTo>
                        <a:lnTo>
                          <a:pt x="193" y="39"/>
                        </a:lnTo>
                        <a:close/>
                      </a:path>
                    </a:pathLst>
                  </a:custGeom>
                  <a:solidFill>
                    <a:srgbClr val="D8CC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57" name="Freeform 27"/>
                  <p:cNvSpPr>
                    <a:spLocks/>
                  </p:cNvSpPr>
                  <p:nvPr/>
                </p:nvSpPr>
                <p:spPr bwMode="auto">
                  <a:xfrm>
                    <a:off x="3659" y="3004"/>
                    <a:ext cx="41" cy="49"/>
                  </a:xfrm>
                  <a:custGeom>
                    <a:avLst/>
                    <a:gdLst>
                      <a:gd name="T0" fmla="*/ 77 w 81"/>
                      <a:gd name="T1" fmla="*/ 0 h 99"/>
                      <a:gd name="T2" fmla="*/ 39 w 81"/>
                      <a:gd name="T3" fmla="*/ 19 h 99"/>
                      <a:gd name="T4" fmla="*/ 1 w 81"/>
                      <a:gd name="T5" fmla="*/ 9 h 99"/>
                      <a:gd name="T6" fmla="*/ 0 w 81"/>
                      <a:gd name="T7" fmla="*/ 59 h 99"/>
                      <a:gd name="T8" fmla="*/ 20 w 81"/>
                      <a:gd name="T9" fmla="*/ 99 h 99"/>
                      <a:gd name="T10" fmla="*/ 77 w 81"/>
                      <a:gd name="T11" fmla="*/ 72 h 99"/>
                      <a:gd name="T12" fmla="*/ 81 w 81"/>
                      <a:gd name="T13" fmla="*/ 30 h 99"/>
                      <a:gd name="T14" fmla="*/ 77 w 81"/>
                      <a:gd name="T15" fmla="*/ 0 h 9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99">
                        <a:moveTo>
                          <a:pt x="77" y="0"/>
                        </a:moveTo>
                        <a:lnTo>
                          <a:pt x="39" y="19"/>
                        </a:lnTo>
                        <a:lnTo>
                          <a:pt x="1" y="9"/>
                        </a:lnTo>
                        <a:lnTo>
                          <a:pt x="0" y="59"/>
                        </a:lnTo>
                        <a:lnTo>
                          <a:pt x="20" y="99"/>
                        </a:lnTo>
                        <a:lnTo>
                          <a:pt x="77" y="72"/>
                        </a:lnTo>
                        <a:lnTo>
                          <a:pt x="81" y="30"/>
                        </a:lnTo>
                        <a:lnTo>
                          <a:pt x="77" y="0"/>
                        </a:lnTo>
                        <a:close/>
                      </a:path>
                    </a:pathLst>
                  </a:custGeom>
                  <a:solidFill>
                    <a:srgbClr val="354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58" name="Freeform 28"/>
                  <p:cNvSpPr>
                    <a:spLocks/>
                  </p:cNvSpPr>
                  <p:nvPr/>
                </p:nvSpPr>
                <p:spPr bwMode="auto">
                  <a:xfrm>
                    <a:off x="3734" y="2725"/>
                    <a:ext cx="61" cy="265"/>
                  </a:xfrm>
                  <a:custGeom>
                    <a:avLst/>
                    <a:gdLst>
                      <a:gd name="T0" fmla="*/ 16 w 124"/>
                      <a:gd name="T1" fmla="*/ 0 h 531"/>
                      <a:gd name="T2" fmla="*/ 0 w 124"/>
                      <a:gd name="T3" fmla="*/ 15 h 531"/>
                      <a:gd name="T4" fmla="*/ 15 w 124"/>
                      <a:gd name="T5" fmla="*/ 166 h 531"/>
                      <a:gd name="T6" fmla="*/ 14 w 124"/>
                      <a:gd name="T7" fmla="*/ 298 h 531"/>
                      <a:gd name="T8" fmla="*/ 69 w 124"/>
                      <a:gd name="T9" fmla="*/ 426 h 531"/>
                      <a:gd name="T10" fmla="*/ 92 w 124"/>
                      <a:gd name="T11" fmla="*/ 531 h 531"/>
                      <a:gd name="T12" fmla="*/ 124 w 124"/>
                      <a:gd name="T13" fmla="*/ 531 h 531"/>
                      <a:gd name="T14" fmla="*/ 44 w 124"/>
                      <a:gd name="T15" fmla="*/ 343 h 531"/>
                      <a:gd name="T16" fmla="*/ 27 w 124"/>
                      <a:gd name="T17" fmla="*/ 272 h 531"/>
                      <a:gd name="T18" fmla="*/ 31 w 124"/>
                      <a:gd name="T19" fmla="*/ 134 h 531"/>
                      <a:gd name="T20" fmla="*/ 13 w 124"/>
                      <a:gd name="T21" fmla="*/ 47 h 531"/>
                      <a:gd name="T22" fmla="*/ 16 w 124"/>
                      <a:gd name="T23" fmla="*/ 0 h 5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4" h="531">
                        <a:moveTo>
                          <a:pt x="16" y="0"/>
                        </a:moveTo>
                        <a:lnTo>
                          <a:pt x="0" y="15"/>
                        </a:lnTo>
                        <a:lnTo>
                          <a:pt x="15" y="166"/>
                        </a:lnTo>
                        <a:lnTo>
                          <a:pt x="14" y="298"/>
                        </a:lnTo>
                        <a:lnTo>
                          <a:pt x="69" y="426"/>
                        </a:lnTo>
                        <a:lnTo>
                          <a:pt x="92" y="531"/>
                        </a:lnTo>
                        <a:lnTo>
                          <a:pt x="124" y="531"/>
                        </a:lnTo>
                        <a:lnTo>
                          <a:pt x="44" y="343"/>
                        </a:lnTo>
                        <a:lnTo>
                          <a:pt x="27" y="272"/>
                        </a:lnTo>
                        <a:lnTo>
                          <a:pt x="31" y="134"/>
                        </a:lnTo>
                        <a:lnTo>
                          <a:pt x="13" y="47"/>
                        </a:lnTo>
                        <a:lnTo>
                          <a:pt x="16" y="0"/>
                        </a:lnTo>
                        <a:close/>
                      </a:path>
                    </a:pathLst>
                  </a:custGeom>
                  <a:solidFill>
                    <a:srgbClr val="00191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59" name="Freeform 29"/>
                  <p:cNvSpPr>
                    <a:spLocks/>
                  </p:cNvSpPr>
                  <p:nvPr/>
                </p:nvSpPr>
                <p:spPr bwMode="auto">
                  <a:xfrm>
                    <a:off x="3840" y="2731"/>
                    <a:ext cx="83" cy="127"/>
                  </a:xfrm>
                  <a:custGeom>
                    <a:avLst/>
                    <a:gdLst>
                      <a:gd name="T0" fmla="*/ 0 w 166"/>
                      <a:gd name="T1" fmla="*/ 0 h 255"/>
                      <a:gd name="T2" fmla="*/ 28 w 166"/>
                      <a:gd name="T3" fmla="*/ 14 h 255"/>
                      <a:gd name="T4" fmla="*/ 51 w 166"/>
                      <a:gd name="T5" fmla="*/ 27 h 255"/>
                      <a:gd name="T6" fmla="*/ 68 w 166"/>
                      <a:gd name="T7" fmla="*/ 39 h 255"/>
                      <a:gd name="T8" fmla="*/ 83 w 166"/>
                      <a:gd name="T9" fmla="*/ 54 h 255"/>
                      <a:gd name="T10" fmla="*/ 93 w 166"/>
                      <a:gd name="T11" fmla="*/ 71 h 255"/>
                      <a:gd name="T12" fmla="*/ 99 w 166"/>
                      <a:gd name="T13" fmla="*/ 90 h 255"/>
                      <a:gd name="T14" fmla="*/ 103 w 166"/>
                      <a:gd name="T15" fmla="*/ 116 h 255"/>
                      <a:gd name="T16" fmla="*/ 103 w 166"/>
                      <a:gd name="T17" fmla="*/ 147 h 255"/>
                      <a:gd name="T18" fmla="*/ 142 w 166"/>
                      <a:gd name="T19" fmla="*/ 148 h 255"/>
                      <a:gd name="T20" fmla="*/ 156 w 166"/>
                      <a:gd name="T21" fmla="*/ 188 h 255"/>
                      <a:gd name="T22" fmla="*/ 166 w 166"/>
                      <a:gd name="T23" fmla="*/ 239 h 255"/>
                      <a:gd name="T24" fmla="*/ 143 w 166"/>
                      <a:gd name="T25" fmla="*/ 227 h 255"/>
                      <a:gd name="T26" fmla="*/ 133 w 166"/>
                      <a:gd name="T27" fmla="*/ 167 h 255"/>
                      <a:gd name="T28" fmla="*/ 99 w 166"/>
                      <a:gd name="T29" fmla="*/ 166 h 255"/>
                      <a:gd name="T30" fmla="*/ 66 w 166"/>
                      <a:gd name="T31" fmla="*/ 185 h 255"/>
                      <a:gd name="T32" fmla="*/ 65 w 166"/>
                      <a:gd name="T33" fmla="*/ 232 h 255"/>
                      <a:gd name="T34" fmla="*/ 49 w 166"/>
                      <a:gd name="T35" fmla="*/ 255 h 255"/>
                      <a:gd name="T36" fmla="*/ 50 w 166"/>
                      <a:gd name="T37" fmla="*/ 193 h 255"/>
                      <a:gd name="T38" fmla="*/ 52 w 166"/>
                      <a:gd name="T39" fmla="*/ 165 h 255"/>
                      <a:gd name="T40" fmla="*/ 83 w 166"/>
                      <a:gd name="T41" fmla="*/ 139 h 255"/>
                      <a:gd name="T42" fmla="*/ 83 w 166"/>
                      <a:gd name="T43" fmla="*/ 116 h 255"/>
                      <a:gd name="T44" fmla="*/ 82 w 166"/>
                      <a:gd name="T45" fmla="*/ 97 h 255"/>
                      <a:gd name="T46" fmla="*/ 80 w 166"/>
                      <a:gd name="T47" fmla="*/ 83 h 255"/>
                      <a:gd name="T48" fmla="*/ 75 w 166"/>
                      <a:gd name="T49" fmla="*/ 72 h 255"/>
                      <a:gd name="T50" fmla="*/ 67 w 166"/>
                      <a:gd name="T51" fmla="*/ 61 h 255"/>
                      <a:gd name="T52" fmla="*/ 57 w 166"/>
                      <a:gd name="T53" fmla="*/ 52 h 255"/>
                      <a:gd name="T54" fmla="*/ 43 w 166"/>
                      <a:gd name="T55" fmla="*/ 41 h 255"/>
                      <a:gd name="T56" fmla="*/ 25 w 166"/>
                      <a:gd name="T57" fmla="*/ 27 h 255"/>
                      <a:gd name="T58" fmla="*/ 0 w 166"/>
                      <a:gd name="T59" fmla="*/ 0 h 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66" h="255">
                        <a:moveTo>
                          <a:pt x="0" y="0"/>
                        </a:moveTo>
                        <a:lnTo>
                          <a:pt x="28" y="14"/>
                        </a:lnTo>
                        <a:lnTo>
                          <a:pt x="51" y="27"/>
                        </a:lnTo>
                        <a:lnTo>
                          <a:pt x="68" y="39"/>
                        </a:lnTo>
                        <a:lnTo>
                          <a:pt x="83" y="54"/>
                        </a:lnTo>
                        <a:lnTo>
                          <a:pt x="93" y="71"/>
                        </a:lnTo>
                        <a:lnTo>
                          <a:pt x="99" y="90"/>
                        </a:lnTo>
                        <a:lnTo>
                          <a:pt x="103" y="116"/>
                        </a:lnTo>
                        <a:lnTo>
                          <a:pt x="103" y="147"/>
                        </a:lnTo>
                        <a:lnTo>
                          <a:pt x="142" y="148"/>
                        </a:lnTo>
                        <a:lnTo>
                          <a:pt x="156" y="188"/>
                        </a:lnTo>
                        <a:lnTo>
                          <a:pt x="166" y="239"/>
                        </a:lnTo>
                        <a:lnTo>
                          <a:pt x="143" y="227"/>
                        </a:lnTo>
                        <a:lnTo>
                          <a:pt x="133" y="167"/>
                        </a:lnTo>
                        <a:lnTo>
                          <a:pt x="99" y="166"/>
                        </a:lnTo>
                        <a:lnTo>
                          <a:pt x="66" y="185"/>
                        </a:lnTo>
                        <a:lnTo>
                          <a:pt x="65" y="232"/>
                        </a:lnTo>
                        <a:lnTo>
                          <a:pt x="49" y="255"/>
                        </a:lnTo>
                        <a:lnTo>
                          <a:pt x="50" y="193"/>
                        </a:lnTo>
                        <a:lnTo>
                          <a:pt x="52" y="165"/>
                        </a:lnTo>
                        <a:lnTo>
                          <a:pt x="83" y="139"/>
                        </a:lnTo>
                        <a:lnTo>
                          <a:pt x="83" y="116"/>
                        </a:lnTo>
                        <a:lnTo>
                          <a:pt x="82" y="97"/>
                        </a:lnTo>
                        <a:lnTo>
                          <a:pt x="80" y="83"/>
                        </a:lnTo>
                        <a:lnTo>
                          <a:pt x="75" y="72"/>
                        </a:lnTo>
                        <a:lnTo>
                          <a:pt x="67" y="61"/>
                        </a:lnTo>
                        <a:lnTo>
                          <a:pt x="57" y="52"/>
                        </a:lnTo>
                        <a:lnTo>
                          <a:pt x="43" y="41"/>
                        </a:lnTo>
                        <a:lnTo>
                          <a:pt x="25" y="27"/>
                        </a:lnTo>
                        <a:lnTo>
                          <a:pt x="0" y="0"/>
                        </a:lnTo>
                        <a:close/>
                      </a:path>
                    </a:pathLst>
                  </a:custGeom>
                  <a:solidFill>
                    <a:srgbClr val="00191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60" name="Freeform 30"/>
                  <p:cNvSpPr>
                    <a:spLocks/>
                  </p:cNvSpPr>
                  <p:nvPr/>
                </p:nvSpPr>
                <p:spPr bwMode="auto">
                  <a:xfrm>
                    <a:off x="3902" y="2831"/>
                    <a:ext cx="40" cy="131"/>
                  </a:xfrm>
                  <a:custGeom>
                    <a:avLst/>
                    <a:gdLst>
                      <a:gd name="T0" fmla="*/ 39 w 80"/>
                      <a:gd name="T1" fmla="*/ 27 h 262"/>
                      <a:gd name="T2" fmla="*/ 80 w 80"/>
                      <a:gd name="T3" fmla="*/ 182 h 262"/>
                      <a:gd name="T4" fmla="*/ 79 w 80"/>
                      <a:gd name="T5" fmla="*/ 229 h 262"/>
                      <a:gd name="T6" fmla="*/ 78 w 80"/>
                      <a:gd name="T7" fmla="*/ 257 h 262"/>
                      <a:gd name="T8" fmla="*/ 35 w 80"/>
                      <a:gd name="T9" fmla="*/ 259 h 262"/>
                      <a:gd name="T10" fmla="*/ 0 w 80"/>
                      <a:gd name="T11" fmla="*/ 262 h 262"/>
                      <a:gd name="T12" fmla="*/ 1 w 80"/>
                      <a:gd name="T13" fmla="*/ 235 h 262"/>
                      <a:gd name="T14" fmla="*/ 28 w 80"/>
                      <a:gd name="T15" fmla="*/ 228 h 262"/>
                      <a:gd name="T16" fmla="*/ 27 w 80"/>
                      <a:gd name="T17" fmla="*/ 251 h 262"/>
                      <a:gd name="T18" fmla="*/ 66 w 80"/>
                      <a:gd name="T19" fmla="*/ 240 h 262"/>
                      <a:gd name="T20" fmla="*/ 69 w 80"/>
                      <a:gd name="T21" fmla="*/ 185 h 262"/>
                      <a:gd name="T22" fmla="*/ 25 w 80"/>
                      <a:gd name="T23" fmla="*/ 0 h 262"/>
                      <a:gd name="T24" fmla="*/ 39 w 80"/>
                      <a:gd name="T25" fmla="*/ 27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0" h="262">
                        <a:moveTo>
                          <a:pt x="39" y="27"/>
                        </a:moveTo>
                        <a:lnTo>
                          <a:pt x="80" y="182"/>
                        </a:lnTo>
                        <a:lnTo>
                          <a:pt x="79" y="229"/>
                        </a:lnTo>
                        <a:lnTo>
                          <a:pt x="78" y="257"/>
                        </a:lnTo>
                        <a:lnTo>
                          <a:pt x="35" y="259"/>
                        </a:lnTo>
                        <a:lnTo>
                          <a:pt x="0" y="262"/>
                        </a:lnTo>
                        <a:lnTo>
                          <a:pt x="1" y="235"/>
                        </a:lnTo>
                        <a:lnTo>
                          <a:pt x="28" y="228"/>
                        </a:lnTo>
                        <a:lnTo>
                          <a:pt x="27" y="251"/>
                        </a:lnTo>
                        <a:lnTo>
                          <a:pt x="66" y="240"/>
                        </a:lnTo>
                        <a:lnTo>
                          <a:pt x="69" y="185"/>
                        </a:lnTo>
                        <a:lnTo>
                          <a:pt x="25" y="0"/>
                        </a:lnTo>
                        <a:lnTo>
                          <a:pt x="39" y="27"/>
                        </a:lnTo>
                        <a:close/>
                      </a:path>
                    </a:pathLst>
                  </a:custGeom>
                  <a:solidFill>
                    <a:srgbClr val="5E5B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61" name="Freeform 31"/>
                  <p:cNvSpPr>
                    <a:spLocks/>
                  </p:cNvSpPr>
                  <p:nvPr/>
                </p:nvSpPr>
                <p:spPr bwMode="auto">
                  <a:xfrm>
                    <a:off x="3861" y="2833"/>
                    <a:ext cx="29" cy="130"/>
                  </a:xfrm>
                  <a:custGeom>
                    <a:avLst/>
                    <a:gdLst>
                      <a:gd name="T0" fmla="*/ 14 w 58"/>
                      <a:gd name="T1" fmla="*/ 36 h 261"/>
                      <a:gd name="T2" fmla="*/ 11 w 58"/>
                      <a:gd name="T3" fmla="*/ 106 h 261"/>
                      <a:gd name="T4" fmla="*/ 15 w 58"/>
                      <a:gd name="T5" fmla="*/ 224 h 261"/>
                      <a:gd name="T6" fmla="*/ 35 w 58"/>
                      <a:gd name="T7" fmla="*/ 241 h 261"/>
                      <a:gd name="T8" fmla="*/ 58 w 58"/>
                      <a:gd name="T9" fmla="*/ 241 h 261"/>
                      <a:gd name="T10" fmla="*/ 58 w 58"/>
                      <a:gd name="T11" fmla="*/ 261 h 261"/>
                      <a:gd name="T12" fmla="*/ 30 w 58"/>
                      <a:gd name="T13" fmla="*/ 259 h 261"/>
                      <a:gd name="T14" fmla="*/ 0 w 58"/>
                      <a:gd name="T15" fmla="*/ 227 h 261"/>
                      <a:gd name="T16" fmla="*/ 3 w 58"/>
                      <a:gd name="T17" fmla="*/ 102 h 261"/>
                      <a:gd name="T18" fmla="*/ 7 w 58"/>
                      <a:gd name="T19" fmla="*/ 0 h 261"/>
                      <a:gd name="T20" fmla="*/ 14 w 58"/>
                      <a:gd name="T21" fmla="*/ 36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8" h="261">
                        <a:moveTo>
                          <a:pt x="14" y="36"/>
                        </a:moveTo>
                        <a:lnTo>
                          <a:pt x="11" y="106"/>
                        </a:lnTo>
                        <a:lnTo>
                          <a:pt x="15" y="224"/>
                        </a:lnTo>
                        <a:lnTo>
                          <a:pt x="35" y="241"/>
                        </a:lnTo>
                        <a:lnTo>
                          <a:pt x="58" y="241"/>
                        </a:lnTo>
                        <a:lnTo>
                          <a:pt x="58" y="261"/>
                        </a:lnTo>
                        <a:lnTo>
                          <a:pt x="30" y="259"/>
                        </a:lnTo>
                        <a:lnTo>
                          <a:pt x="0" y="227"/>
                        </a:lnTo>
                        <a:lnTo>
                          <a:pt x="3" y="102"/>
                        </a:lnTo>
                        <a:lnTo>
                          <a:pt x="7" y="0"/>
                        </a:lnTo>
                        <a:lnTo>
                          <a:pt x="14" y="36"/>
                        </a:lnTo>
                        <a:close/>
                      </a:path>
                    </a:pathLst>
                  </a:custGeom>
                  <a:solidFill>
                    <a:srgbClr val="5E5B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62" name="Freeform 32"/>
                  <p:cNvSpPr>
                    <a:spLocks/>
                  </p:cNvSpPr>
                  <p:nvPr/>
                </p:nvSpPr>
                <p:spPr bwMode="auto">
                  <a:xfrm>
                    <a:off x="3902" y="2945"/>
                    <a:ext cx="25" cy="19"/>
                  </a:xfrm>
                  <a:custGeom>
                    <a:avLst/>
                    <a:gdLst>
                      <a:gd name="T0" fmla="*/ 34 w 49"/>
                      <a:gd name="T1" fmla="*/ 0 h 38"/>
                      <a:gd name="T2" fmla="*/ 0 w 49"/>
                      <a:gd name="T3" fmla="*/ 14 h 38"/>
                      <a:gd name="T4" fmla="*/ 7 w 49"/>
                      <a:gd name="T5" fmla="*/ 38 h 38"/>
                      <a:gd name="T6" fmla="*/ 49 w 49"/>
                      <a:gd name="T7" fmla="*/ 35 h 38"/>
                      <a:gd name="T8" fmla="*/ 34 w 49"/>
                      <a:gd name="T9" fmla="*/ 0 h 38"/>
                    </a:gdLst>
                    <a:ahLst/>
                    <a:cxnLst>
                      <a:cxn ang="0">
                        <a:pos x="T0" y="T1"/>
                      </a:cxn>
                      <a:cxn ang="0">
                        <a:pos x="T2" y="T3"/>
                      </a:cxn>
                      <a:cxn ang="0">
                        <a:pos x="T4" y="T5"/>
                      </a:cxn>
                      <a:cxn ang="0">
                        <a:pos x="T6" y="T7"/>
                      </a:cxn>
                      <a:cxn ang="0">
                        <a:pos x="T8" y="T9"/>
                      </a:cxn>
                    </a:cxnLst>
                    <a:rect l="0" t="0" r="r" b="b"/>
                    <a:pathLst>
                      <a:path w="49" h="38">
                        <a:moveTo>
                          <a:pt x="34" y="0"/>
                        </a:moveTo>
                        <a:lnTo>
                          <a:pt x="0" y="14"/>
                        </a:lnTo>
                        <a:lnTo>
                          <a:pt x="7" y="38"/>
                        </a:lnTo>
                        <a:lnTo>
                          <a:pt x="49" y="35"/>
                        </a:lnTo>
                        <a:lnTo>
                          <a:pt x="34" y="0"/>
                        </a:lnTo>
                        <a:close/>
                      </a:path>
                    </a:pathLst>
                  </a:custGeom>
                  <a:solidFill>
                    <a:srgbClr val="00191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63" name="Freeform 33"/>
                  <p:cNvSpPr>
                    <a:spLocks/>
                  </p:cNvSpPr>
                  <p:nvPr/>
                </p:nvSpPr>
                <p:spPr bwMode="auto">
                  <a:xfrm>
                    <a:off x="3871" y="2944"/>
                    <a:ext cx="25" cy="19"/>
                  </a:xfrm>
                  <a:custGeom>
                    <a:avLst/>
                    <a:gdLst>
                      <a:gd name="T0" fmla="*/ 36 w 51"/>
                      <a:gd name="T1" fmla="*/ 0 h 38"/>
                      <a:gd name="T2" fmla="*/ 0 w 51"/>
                      <a:gd name="T3" fmla="*/ 15 h 38"/>
                      <a:gd name="T4" fmla="*/ 7 w 51"/>
                      <a:gd name="T5" fmla="*/ 38 h 38"/>
                      <a:gd name="T6" fmla="*/ 51 w 51"/>
                      <a:gd name="T7" fmla="*/ 36 h 38"/>
                      <a:gd name="T8" fmla="*/ 36 w 51"/>
                      <a:gd name="T9" fmla="*/ 0 h 38"/>
                    </a:gdLst>
                    <a:ahLst/>
                    <a:cxnLst>
                      <a:cxn ang="0">
                        <a:pos x="T0" y="T1"/>
                      </a:cxn>
                      <a:cxn ang="0">
                        <a:pos x="T2" y="T3"/>
                      </a:cxn>
                      <a:cxn ang="0">
                        <a:pos x="T4" y="T5"/>
                      </a:cxn>
                      <a:cxn ang="0">
                        <a:pos x="T6" y="T7"/>
                      </a:cxn>
                      <a:cxn ang="0">
                        <a:pos x="T8" y="T9"/>
                      </a:cxn>
                    </a:cxnLst>
                    <a:rect l="0" t="0" r="r" b="b"/>
                    <a:pathLst>
                      <a:path w="51" h="38">
                        <a:moveTo>
                          <a:pt x="36" y="0"/>
                        </a:moveTo>
                        <a:lnTo>
                          <a:pt x="0" y="15"/>
                        </a:lnTo>
                        <a:lnTo>
                          <a:pt x="7" y="38"/>
                        </a:lnTo>
                        <a:lnTo>
                          <a:pt x="51" y="36"/>
                        </a:lnTo>
                        <a:lnTo>
                          <a:pt x="36" y="0"/>
                        </a:lnTo>
                        <a:close/>
                      </a:path>
                    </a:pathLst>
                  </a:custGeom>
                  <a:solidFill>
                    <a:srgbClr val="00191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64" name="Freeform 34"/>
                  <p:cNvSpPr>
                    <a:spLocks/>
                  </p:cNvSpPr>
                  <p:nvPr/>
                </p:nvSpPr>
                <p:spPr bwMode="auto">
                  <a:xfrm>
                    <a:off x="3702" y="2898"/>
                    <a:ext cx="48" cy="73"/>
                  </a:xfrm>
                  <a:custGeom>
                    <a:avLst/>
                    <a:gdLst>
                      <a:gd name="T0" fmla="*/ 67 w 97"/>
                      <a:gd name="T1" fmla="*/ 30 h 147"/>
                      <a:gd name="T2" fmla="*/ 68 w 97"/>
                      <a:gd name="T3" fmla="*/ 8 h 147"/>
                      <a:gd name="T4" fmla="*/ 45 w 97"/>
                      <a:gd name="T5" fmla="*/ 0 h 147"/>
                      <a:gd name="T6" fmla="*/ 21 w 97"/>
                      <a:gd name="T7" fmla="*/ 21 h 147"/>
                      <a:gd name="T8" fmla="*/ 0 w 97"/>
                      <a:gd name="T9" fmla="*/ 44 h 147"/>
                      <a:gd name="T10" fmla="*/ 9 w 97"/>
                      <a:gd name="T11" fmla="*/ 68 h 147"/>
                      <a:gd name="T12" fmla="*/ 24 w 97"/>
                      <a:gd name="T13" fmla="*/ 68 h 147"/>
                      <a:gd name="T14" fmla="*/ 24 w 97"/>
                      <a:gd name="T15" fmla="*/ 92 h 147"/>
                      <a:gd name="T16" fmla="*/ 39 w 97"/>
                      <a:gd name="T17" fmla="*/ 98 h 147"/>
                      <a:gd name="T18" fmla="*/ 39 w 97"/>
                      <a:gd name="T19" fmla="*/ 118 h 147"/>
                      <a:gd name="T20" fmla="*/ 56 w 97"/>
                      <a:gd name="T21" fmla="*/ 122 h 147"/>
                      <a:gd name="T22" fmla="*/ 55 w 97"/>
                      <a:gd name="T23" fmla="*/ 141 h 147"/>
                      <a:gd name="T24" fmla="*/ 67 w 97"/>
                      <a:gd name="T25" fmla="*/ 147 h 147"/>
                      <a:gd name="T26" fmla="*/ 96 w 97"/>
                      <a:gd name="T27" fmla="*/ 126 h 147"/>
                      <a:gd name="T28" fmla="*/ 97 w 97"/>
                      <a:gd name="T29" fmla="*/ 95 h 147"/>
                      <a:gd name="T30" fmla="*/ 84 w 97"/>
                      <a:gd name="T31" fmla="*/ 90 h 147"/>
                      <a:gd name="T32" fmla="*/ 85 w 97"/>
                      <a:gd name="T33" fmla="*/ 73 h 147"/>
                      <a:gd name="T34" fmla="*/ 74 w 97"/>
                      <a:gd name="T35" fmla="*/ 62 h 147"/>
                      <a:gd name="T36" fmla="*/ 81 w 97"/>
                      <a:gd name="T37" fmla="*/ 45 h 147"/>
                      <a:gd name="T38" fmla="*/ 67 w 97"/>
                      <a:gd name="T39" fmla="*/ 30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7" h="147">
                        <a:moveTo>
                          <a:pt x="67" y="30"/>
                        </a:moveTo>
                        <a:lnTo>
                          <a:pt x="68" y="8"/>
                        </a:lnTo>
                        <a:lnTo>
                          <a:pt x="45" y="0"/>
                        </a:lnTo>
                        <a:lnTo>
                          <a:pt x="21" y="21"/>
                        </a:lnTo>
                        <a:lnTo>
                          <a:pt x="0" y="44"/>
                        </a:lnTo>
                        <a:lnTo>
                          <a:pt x="9" y="68"/>
                        </a:lnTo>
                        <a:lnTo>
                          <a:pt x="24" y="68"/>
                        </a:lnTo>
                        <a:lnTo>
                          <a:pt x="24" y="92"/>
                        </a:lnTo>
                        <a:lnTo>
                          <a:pt x="39" y="98"/>
                        </a:lnTo>
                        <a:lnTo>
                          <a:pt x="39" y="118"/>
                        </a:lnTo>
                        <a:lnTo>
                          <a:pt x="56" y="122"/>
                        </a:lnTo>
                        <a:lnTo>
                          <a:pt x="55" y="141"/>
                        </a:lnTo>
                        <a:lnTo>
                          <a:pt x="67" y="147"/>
                        </a:lnTo>
                        <a:lnTo>
                          <a:pt x="96" y="126"/>
                        </a:lnTo>
                        <a:lnTo>
                          <a:pt x="97" y="95"/>
                        </a:lnTo>
                        <a:lnTo>
                          <a:pt x="84" y="90"/>
                        </a:lnTo>
                        <a:lnTo>
                          <a:pt x="85" y="73"/>
                        </a:lnTo>
                        <a:lnTo>
                          <a:pt x="74" y="62"/>
                        </a:lnTo>
                        <a:lnTo>
                          <a:pt x="81" y="45"/>
                        </a:lnTo>
                        <a:lnTo>
                          <a:pt x="67" y="30"/>
                        </a:lnTo>
                        <a:close/>
                      </a:path>
                    </a:pathLst>
                  </a:custGeom>
                  <a:solidFill>
                    <a:srgbClr val="FF77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65" name="Freeform 35"/>
                  <p:cNvSpPr>
                    <a:spLocks/>
                  </p:cNvSpPr>
                  <p:nvPr/>
                </p:nvSpPr>
                <p:spPr bwMode="auto">
                  <a:xfrm>
                    <a:off x="3783" y="3005"/>
                    <a:ext cx="77" cy="44"/>
                  </a:xfrm>
                  <a:custGeom>
                    <a:avLst/>
                    <a:gdLst>
                      <a:gd name="T0" fmla="*/ 137 w 156"/>
                      <a:gd name="T1" fmla="*/ 30 h 87"/>
                      <a:gd name="T2" fmla="*/ 111 w 156"/>
                      <a:gd name="T3" fmla="*/ 28 h 87"/>
                      <a:gd name="T4" fmla="*/ 82 w 156"/>
                      <a:gd name="T5" fmla="*/ 10 h 87"/>
                      <a:gd name="T6" fmla="*/ 47 w 156"/>
                      <a:gd name="T7" fmla="*/ 0 h 87"/>
                      <a:gd name="T8" fmla="*/ 23 w 156"/>
                      <a:gd name="T9" fmla="*/ 4 h 87"/>
                      <a:gd name="T10" fmla="*/ 1 w 156"/>
                      <a:gd name="T11" fmla="*/ 19 h 87"/>
                      <a:gd name="T12" fmla="*/ 0 w 156"/>
                      <a:gd name="T13" fmla="*/ 47 h 87"/>
                      <a:gd name="T14" fmla="*/ 28 w 156"/>
                      <a:gd name="T15" fmla="*/ 49 h 87"/>
                      <a:gd name="T16" fmla="*/ 32 w 156"/>
                      <a:gd name="T17" fmla="*/ 68 h 87"/>
                      <a:gd name="T18" fmla="*/ 38 w 156"/>
                      <a:gd name="T19" fmla="*/ 79 h 87"/>
                      <a:gd name="T20" fmla="*/ 58 w 156"/>
                      <a:gd name="T21" fmla="*/ 80 h 87"/>
                      <a:gd name="T22" fmla="*/ 108 w 156"/>
                      <a:gd name="T23" fmla="*/ 87 h 87"/>
                      <a:gd name="T24" fmla="*/ 155 w 156"/>
                      <a:gd name="T25" fmla="*/ 62 h 87"/>
                      <a:gd name="T26" fmla="*/ 156 w 156"/>
                      <a:gd name="T27" fmla="*/ 30 h 87"/>
                      <a:gd name="T28" fmla="*/ 137 w 156"/>
                      <a:gd name="T29" fmla="*/ 3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6" h="87">
                        <a:moveTo>
                          <a:pt x="137" y="30"/>
                        </a:moveTo>
                        <a:lnTo>
                          <a:pt x="111" y="28"/>
                        </a:lnTo>
                        <a:lnTo>
                          <a:pt x="82" y="10"/>
                        </a:lnTo>
                        <a:lnTo>
                          <a:pt x="47" y="0"/>
                        </a:lnTo>
                        <a:lnTo>
                          <a:pt x="23" y="4"/>
                        </a:lnTo>
                        <a:lnTo>
                          <a:pt x="1" y="19"/>
                        </a:lnTo>
                        <a:lnTo>
                          <a:pt x="0" y="47"/>
                        </a:lnTo>
                        <a:lnTo>
                          <a:pt x="28" y="49"/>
                        </a:lnTo>
                        <a:lnTo>
                          <a:pt x="32" y="68"/>
                        </a:lnTo>
                        <a:lnTo>
                          <a:pt x="38" y="79"/>
                        </a:lnTo>
                        <a:lnTo>
                          <a:pt x="58" y="80"/>
                        </a:lnTo>
                        <a:lnTo>
                          <a:pt x="108" y="87"/>
                        </a:lnTo>
                        <a:lnTo>
                          <a:pt x="155" y="62"/>
                        </a:lnTo>
                        <a:lnTo>
                          <a:pt x="156" y="30"/>
                        </a:lnTo>
                        <a:lnTo>
                          <a:pt x="137" y="30"/>
                        </a:lnTo>
                        <a:close/>
                      </a:path>
                    </a:pathLst>
                  </a:custGeom>
                  <a:solidFill>
                    <a:srgbClr val="FF77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66" name="Freeform 36"/>
                  <p:cNvSpPr>
                    <a:spLocks/>
                  </p:cNvSpPr>
                  <p:nvPr/>
                </p:nvSpPr>
                <p:spPr bwMode="auto">
                  <a:xfrm>
                    <a:off x="3752" y="2997"/>
                    <a:ext cx="44" cy="12"/>
                  </a:xfrm>
                  <a:custGeom>
                    <a:avLst/>
                    <a:gdLst>
                      <a:gd name="T0" fmla="*/ 89 w 89"/>
                      <a:gd name="T1" fmla="*/ 10 h 26"/>
                      <a:gd name="T2" fmla="*/ 55 w 89"/>
                      <a:gd name="T3" fmla="*/ 11 h 26"/>
                      <a:gd name="T4" fmla="*/ 28 w 89"/>
                      <a:gd name="T5" fmla="*/ 0 h 26"/>
                      <a:gd name="T6" fmla="*/ 0 w 89"/>
                      <a:gd name="T7" fmla="*/ 9 h 26"/>
                      <a:gd name="T8" fmla="*/ 34 w 89"/>
                      <a:gd name="T9" fmla="*/ 26 h 26"/>
                      <a:gd name="T10" fmla="*/ 89 w 89"/>
                      <a:gd name="T11" fmla="*/ 10 h 26"/>
                    </a:gdLst>
                    <a:ahLst/>
                    <a:cxnLst>
                      <a:cxn ang="0">
                        <a:pos x="T0" y="T1"/>
                      </a:cxn>
                      <a:cxn ang="0">
                        <a:pos x="T2" y="T3"/>
                      </a:cxn>
                      <a:cxn ang="0">
                        <a:pos x="T4" y="T5"/>
                      </a:cxn>
                      <a:cxn ang="0">
                        <a:pos x="T6" y="T7"/>
                      </a:cxn>
                      <a:cxn ang="0">
                        <a:pos x="T8" y="T9"/>
                      </a:cxn>
                      <a:cxn ang="0">
                        <a:pos x="T10" y="T11"/>
                      </a:cxn>
                    </a:cxnLst>
                    <a:rect l="0" t="0" r="r" b="b"/>
                    <a:pathLst>
                      <a:path w="89" h="26">
                        <a:moveTo>
                          <a:pt x="89" y="10"/>
                        </a:moveTo>
                        <a:lnTo>
                          <a:pt x="55" y="11"/>
                        </a:lnTo>
                        <a:lnTo>
                          <a:pt x="28" y="0"/>
                        </a:lnTo>
                        <a:lnTo>
                          <a:pt x="0" y="9"/>
                        </a:lnTo>
                        <a:lnTo>
                          <a:pt x="34" y="26"/>
                        </a:lnTo>
                        <a:lnTo>
                          <a:pt x="89" y="10"/>
                        </a:lnTo>
                        <a:close/>
                      </a:path>
                    </a:pathLst>
                  </a:custGeom>
                  <a:solidFill>
                    <a:srgbClr val="FF77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67" name="Freeform 37"/>
                  <p:cNvSpPr>
                    <a:spLocks/>
                  </p:cNvSpPr>
                  <p:nvPr/>
                </p:nvSpPr>
                <p:spPr bwMode="auto">
                  <a:xfrm>
                    <a:off x="3743" y="3004"/>
                    <a:ext cx="32" cy="15"/>
                  </a:xfrm>
                  <a:custGeom>
                    <a:avLst/>
                    <a:gdLst>
                      <a:gd name="T0" fmla="*/ 62 w 62"/>
                      <a:gd name="T1" fmla="*/ 19 h 30"/>
                      <a:gd name="T2" fmla="*/ 24 w 62"/>
                      <a:gd name="T3" fmla="*/ 10 h 30"/>
                      <a:gd name="T4" fmla="*/ 0 w 62"/>
                      <a:gd name="T5" fmla="*/ 0 h 30"/>
                      <a:gd name="T6" fmla="*/ 22 w 62"/>
                      <a:gd name="T7" fmla="*/ 21 h 30"/>
                      <a:gd name="T8" fmla="*/ 54 w 62"/>
                      <a:gd name="T9" fmla="*/ 30 h 30"/>
                      <a:gd name="T10" fmla="*/ 62 w 62"/>
                      <a:gd name="T11" fmla="*/ 19 h 30"/>
                    </a:gdLst>
                    <a:ahLst/>
                    <a:cxnLst>
                      <a:cxn ang="0">
                        <a:pos x="T0" y="T1"/>
                      </a:cxn>
                      <a:cxn ang="0">
                        <a:pos x="T2" y="T3"/>
                      </a:cxn>
                      <a:cxn ang="0">
                        <a:pos x="T4" y="T5"/>
                      </a:cxn>
                      <a:cxn ang="0">
                        <a:pos x="T6" y="T7"/>
                      </a:cxn>
                      <a:cxn ang="0">
                        <a:pos x="T8" y="T9"/>
                      </a:cxn>
                      <a:cxn ang="0">
                        <a:pos x="T10" y="T11"/>
                      </a:cxn>
                    </a:cxnLst>
                    <a:rect l="0" t="0" r="r" b="b"/>
                    <a:pathLst>
                      <a:path w="62" h="30">
                        <a:moveTo>
                          <a:pt x="62" y="19"/>
                        </a:moveTo>
                        <a:lnTo>
                          <a:pt x="24" y="10"/>
                        </a:lnTo>
                        <a:lnTo>
                          <a:pt x="0" y="0"/>
                        </a:lnTo>
                        <a:lnTo>
                          <a:pt x="22" y="21"/>
                        </a:lnTo>
                        <a:lnTo>
                          <a:pt x="54" y="30"/>
                        </a:lnTo>
                        <a:lnTo>
                          <a:pt x="62" y="19"/>
                        </a:lnTo>
                        <a:close/>
                      </a:path>
                    </a:pathLst>
                  </a:custGeom>
                  <a:solidFill>
                    <a:srgbClr val="FF77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68" name="Freeform 38"/>
                  <p:cNvSpPr>
                    <a:spLocks/>
                  </p:cNvSpPr>
                  <p:nvPr/>
                </p:nvSpPr>
                <p:spPr bwMode="auto">
                  <a:xfrm>
                    <a:off x="3821" y="2618"/>
                    <a:ext cx="26" cy="30"/>
                  </a:xfrm>
                  <a:custGeom>
                    <a:avLst/>
                    <a:gdLst>
                      <a:gd name="T0" fmla="*/ 0 w 53"/>
                      <a:gd name="T1" fmla="*/ 51 h 61"/>
                      <a:gd name="T2" fmla="*/ 0 w 53"/>
                      <a:gd name="T3" fmla="*/ 61 h 61"/>
                      <a:gd name="T4" fmla="*/ 30 w 53"/>
                      <a:gd name="T5" fmla="*/ 56 h 61"/>
                      <a:gd name="T6" fmla="*/ 46 w 53"/>
                      <a:gd name="T7" fmla="*/ 20 h 61"/>
                      <a:gd name="T8" fmla="*/ 53 w 53"/>
                      <a:gd name="T9" fmla="*/ 5 h 61"/>
                      <a:gd name="T10" fmla="*/ 7 w 53"/>
                      <a:gd name="T11" fmla="*/ 0 h 61"/>
                      <a:gd name="T12" fmla="*/ 0 w 53"/>
                      <a:gd name="T13" fmla="*/ 1 h 61"/>
                      <a:gd name="T14" fmla="*/ 0 w 53"/>
                      <a:gd name="T15" fmla="*/ 8 h 61"/>
                      <a:gd name="T16" fmla="*/ 34 w 53"/>
                      <a:gd name="T17" fmla="*/ 10 h 61"/>
                      <a:gd name="T18" fmla="*/ 34 w 53"/>
                      <a:gd name="T19" fmla="*/ 34 h 61"/>
                      <a:gd name="T20" fmla="*/ 19 w 53"/>
                      <a:gd name="T21" fmla="*/ 52 h 61"/>
                      <a:gd name="T22" fmla="*/ 0 w 53"/>
                      <a:gd name="T23" fmla="*/ 5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3" h="61">
                        <a:moveTo>
                          <a:pt x="0" y="51"/>
                        </a:moveTo>
                        <a:lnTo>
                          <a:pt x="0" y="61"/>
                        </a:lnTo>
                        <a:lnTo>
                          <a:pt x="30" y="56"/>
                        </a:lnTo>
                        <a:lnTo>
                          <a:pt x="46" y="20"/>
                        </a:lnTo>
                        <a:lnTo>
                          <a:pt x="53" y="5"/>
                        </a:lnTo>
                        <a:lnTo>
                          <a:pt x="7" y="0"/>
                        </a:lnTo>
                        <a:lnTo>
                          <a:pt x="0" y="1"/>
                        </a:lnTo>
                        <a:lnTo>
                          <a:pt x="0" y="8"/>
                        </a:lnTo>
                        <a:lnTo>
                          <a:pt x="34" y="10"/>
                        </a:lnTo>
                        <a:lnTo>
                          <a:pt x="34" y="34"/>
                        </a:lnTo>
                        <a:lnTo>
                          <a:pt x="19" y="52"/>
                        </a:lnTo>
                        <a:lnTo>
                          <a:pt x="0" y="51"/>
                        </a:lnTo>
                        <a:close/>
                      </a:path>
                    </a:pathLst>
                  </a:custGeom>
                  <a:solidFill>
                    <a:srgbClr val="441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69" name="Freeform 39"/>
                  <p:cNvSpPr>
                    <a:spLocks/>
                  </p:cNvSpPr>
                  <p:nvPr/>
                </p:nvSpPr>
                <p:spPr bwMode="auto">
                  <a:xfrm>
                    <a:off x="3765" y="2618"/>
                    <a:ext cx="56" cy="31"/>
                  </a:xfrm>
                  <a:custGeom>
                    <a:avLst/>
                    <a:gdLst>
                      <a:gd name="T0" fmla="*/ 111 w 111"/>
                      <a:gd name="T1" fmla="*/ 8 h 64"/>
                      <a:gd name="T2" fmla="*/ 111 w 111"/>
                      <a:gd name="T3" fmla="*/ 1 h 64"/>
                      <a:gd name="T4" fmla="*/ 88 w 111"/>
                      <a:gd name="T5" fmla="*/ 8 h 64"/>
                      <a:gd name="T6" fmla="*/ 36 w 111"/>
                      <a:gd name="T7" fmla="*/ 4 h 64"/>
                      <a:gd name="T8" fmla="*/ 0 w 111"/>
                      <a:gd name="T9" fmla="*/ 0 h 64"/>
                      <a:gd name="T10" fmla="*/ 0 w 111"/>
                      <a:gd name="T11" fmla="*/ 10 h 64"/>
                      <a:gd name="T12" fmla="*/ 34 w 111"/>
                      <a:gd name="T13" fmla="*/ 11 h 64"/>
                      <a:gd name="T14" fmla="*/ 34 w 111"/>
                      <a:gd name="T15" fmla="*/ 35 h 64"/>
                      <a:gd name="T16" fmla="*/ 18 w 111"/>
                      <a:gd name="T17" fmla="*/ 53 h 64"/>
                      <a:gd name="T18" fmla="*/ 0 w 111"/>
                      <a:gd name="T19" fmla="*/ 52 h 64"/>
                      <a:gd name="T20" fmla="*/ 0 w 111"/>
                      <a:gd name="T21" fmla="*/ 64 h 64"/>
                      <a:gd name="T22" fmla="*/ 11 w 111"/>
                      <a:gd name="T23" fmla="*/ 64 h 64"/>
                      <a:gd name="T24" fmla="*/ 35 w 111"/>
                      <a:gd name="T25" fmla="*/ 56 h 64"/>
                      <a:gd name="T26" fmla="*/ 42 w 111"/>
                      <a:gd name="T27" fmla="*/ 15 h 64"/>
                      <a:gd name="T28" fmla="*/ 66 w 111"/>
                      <a:gd name="T29" fmla="*/ 20 h 64"/>
                      <a:gd name="T30" fmla="*/ 74 w 111"/>
                      <a:gd name="T31" fmla="*/ 50 h 64"/>
                      <a:gd name="T32" fmla="*/ 101 w 111"/>
                      <a:gd name="T33" fmla="*/ 64 h 64"/>
                      <a:gd name="T34" fmla="*/ 111 w 111"/>
                      <a:gd name="T35" fmla="*/ 61 h 64"/>
                      <a:gd name="T36" fmla="*/ 111 w 111"/>
                      <a:gd name="T37" fmla="*/ 51 h 64"/>
                      <a:gd name="T38" fmla="*/ 105 w 111"/>
                      <a:gd name="T39" fmla="*/ 51 h 64"/>
                      <a:gd name="T40" fmla="*/ 88 w 111"/>
                      <a:gd name="T41" fmla="*/ 48 h 64"/>
                      <a:gd name="T42" fmla="*/ 78 w 111"/>
                      <a:gd name="T43" fmla="*/ 31 h 64"/>
                      <a:gd name="T44" fmla="*/ 79 w 111"/>
                      <a:gd name="T45" fmla="*/ 18 h 64"/>
                      <a:gd name="T46" fmla="*/ 105 w 111"/>
                      <a:gd name="T47" fmla="*/ 8 h 64"/>
                      <a:gd name="T48" fmla="*/ 111 w 111"/>
                      <a:gd name="T49" fmla="*/ 8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11" h="64">
                        <a:moveTo>
                          <a:pt x="111" y="8"/>
                        </a:moveTo>
                        <a:lnTo>
                          <a:pt x="111" y="1"/>
                        </a:lnTo>
                        <a:lnTo>
                          <a:pt x="88" y="8"/>
                        </a:lnTo>
                        <a:lnTo>
                          <a:pt x="36" y="4"/>
                        </a:lnTo>
                        <a:lnTo>
                          <a:pt x="0" y="0"/>
                        </a:lnTo>
                        <a:lnTo>
                          <a:pt x="0" y="10"/>
                        </a:lnTo>
                        <a:lnTo>
                          <a:pt x="34" y="11"/>
                        </a:lnTo>
                        <a:lnTo>
                          <a:pt x="34" y="35"/>
                        </a:lnTo>
                        <a:lnTo>
                          <a:pt x="18" y="53"/>
                        </a:lnTo>
                        <a:lnTo>
                          <a:pt x="0" y="52"/>
                        </a:lnTo>
                        <a:lnTo>
                          <a:pt x="0" y="64"/>
                        </a:lnTo>
                        <a:lnTo>
                          <a:pt x="11" y="64"/>
                        </a:lnTo>
                        <a:lnTo>
                          <a:pt x="35" y="56"/>
                        </a:lnTo>
                        <a:lnTo>
                          <a:pt x="42" y="15"/>
                        </a:lnTo>
                        <a:lnTo>
                          <a:pt x="66" y="20"/>
                        </a:lnTo>
                        <a:lnTo>
                          <a:pt x="74" y="50"/>
                        </a:lnTo>
                        <a:lnTo>
                          <a:pt x="101" y="64"/>
                        </a:lnTo>
                        <a:lnTo>
                          <a:pt x="111" y="61"/>
                        </a:lnTo>
                        <a:lnTo>
                          <a:pt x="111" y="51"/>
                        </a:lnTo>
                        <a:lnTo>
                          <a:pt x="105" y="51"/>
                        </a:lnTo>
                        <a:lnTo>
                          <a:pt x="88" y="48"/>
                        </a:lnTo>
                        <a:lnTo>
                          <a:pt x="78" y="31"/>
                        </a:lnTo>
                        <a:lnTo>
                          <a:pt x="79" y="18"/>
                        </a:lnTo>
                        <a:lnTo>
                          <a:pt x="105" y="8"/>
                        </a:lnTo>
                        <a:lnTo>
                          <a:pt x="111" y="8"/>
                        </a:lnTo>
                        <a:close/>
                      </a:path>
                    </a:pathLst>
                  </a:custGeom>
                  <a:solidFill>
                    <a:srgbClr val="441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70" name="Freeform 40"/>
                  <p:cNvSpPr>
                    <a:spLocks/>
                  </p:cNvSpPr>
                  <p:nvPr/>
                </p:nvSpPr>
                <p:spPr bwMode="auto">
                  <a:xfrm>
                    <a:off x="3723" y="2617"/>
                    <a:ext cx="42" cy="32"/>
                  </a:xfrm>
                  <a:custGeom>
                    <a:avLst/>
                    <a:gdLst>
                      <a:gd name="T0" fmla="*/ 83 w 83"/>
                      <a:gd name="T1" fmla="*/ 11 h 65"/>
                      <a:gd name="T2" fmla="*/ 83 w 83"/>
                      <a:gd name="T3" fmla="*/ 1 h 65"/>
                      <a:gd name="T4" fmla="*/ 71 w 83"/>
                      <a:gd name="T5" fmla="*/ 0 h 65"/>
                      <a:gd name="T6" fmla="*/ 53 w 83"/>
                      <a:gd name="T7" fmla="*/ 5 h 65"/>
                      <a:gd name="T8" fmla="*/ 1 w 83"/>
                      <a:gd name="T9" fmla="*/ 16 h 65"/>
                      <a:gd name="T10" fmla="*/ 0 w 83"/>
                      <a:gd name="T11" fmla="*/ 31 h 65"/>
                      <a:gd name="T12" fmla="*/ 45 w 83"/>
                      <a:gd name="T13" fmla="*/ 23 h 65"/>
                      <a:gd name="T14" fmla="*/ 46 w 83"/>
                      <a:gd name="T15" fmla="*/ 47 h 65"/>
                      <a:gd name="T16" fmla="*/ 69 w 83"/>
                      <a:gd name="T17" fmla="*/ 64 h 65"/>
                      <a:gd name="T18" fmla="*/ 83 w 83"/>
                      <a:gd name="T19" fmla="*/ 65 h 65"/>
                      <a:gd name="T20" fmla="*/ 83 w 83"/>
                      <a:gd name="T21" fmla="*/ 53 h 65"/>
                      <a:gd name="T22" fmla="*/ 76 w 83"/>
                      <a:gd name="T23" fmla="*/ 53 h 65"/>
                      <a:gd name="T24" fmla="*/ 61 w 83"/>
                      <a:gd name="T25" fmla="*/ 50 h 65"/>
                      <a:gd name="T26" fmla="*/ 50 w 83"/>
                      <a:gd name="T27" fmla="*/ 34 h 65"/>
                      <a:gd name="T28" fmla="*/ 50 w 83"/>
                      <a:gd name="T29" fmla="*/ 20 h 65"/>
                      <a:gd name="T30" fmla="*/ 77 w 83"/>
                      <a:gd name="T31" fmla="*/ 11 h 65"/>
                      <a:gd name="T32" fmla="*/ 83 w 83"/>
                      <a:gd name="T33" fmla="*/ 11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3" h="65">
                        <a:moveTo>
                          <a:pt x="83" y="11"/>
                        </a:moveTo>
                        <a:lnTo>
                          <a:pt x="83" y="1"/>
                        </a:lnTo>
                        <a:lnTo>
                          <a:pt x="71" y="0"/>
                        </a:lnTo>
                        <a:lnTo>
                          <a:pt x="53" y="5"/>
                        </a:lnTo>
                        <a:lnTo>
                          <a:pt x="1" y="16"/>
                        </a:lnTo>
                        <a:lnTo>
                          <a:pt x="0" y="31"/>
                        </a:lnTo>
                        <a:lnTo>
                          <a:pt x="45" y="23"/>
                        </a:lnTo>
                        <a:lnTo>
                          <a:pt x="46" y="47"/>
                        </a:lnTo>
                        <a:lnTo>
                          <a:pt x="69" y="64"/>
                        </a:lnTo>
                        <a:lnTo>
                          <a:pt x="83" y="65"/>
                        </a:lnTo>
                        <a:lnTo>
                          <a:pt x="83" y="53"/>
                        </a:lnTo>
                        <a:lnTo>
                          <a:pt x="76" y="53"/>
                        </a:lnTo>
                        <a:lnTo>
                          <a:pt x="61" y="50"/>
                        </a:lnTo>
                        <a:lnTo>
                          <a:pt x="50" y="34"/>
                        </a:lnTo>
                        <a:lnTo>
                          <a:pt x="50" y="20"/>
                        </a:lnTo>
                        <a:lnTo>
                          <a:pt x="77" y="11"/>
                        </a:lnTo>
                        <a:lnTo>
                          <a:pt x="83" y="11"/>
                        </a:lnTo>
                        <a:close/>
                      </a:path>
                    </a:pathLst>
                  </a:custGeom>
                  <a:solidFill>
                    <a:srgbClr val="441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71" name="Freeform 41"/>
                  <p:cNvSpPr>
                    <a:spLocks/>
                  </p:cNvSpPr>
                  <p:nvPr/>
                </p:nvSpPr>
                <p:spPr bwMode="auto">
                  <a:xfrm>
                    <a:off x="3741" y="2523"/>
                    <a:ext cx="144" cy="163"/>
                  </a:xfrm>
                  <a:custGeom>
                    <a:avLst/>
                    <a:gdLst>
                      <a:gd name="T0" fmla="*/ 141 w 288"/>
                      <a:gd name="T1" fmla="*/ 7 h 325"/>
                      <a:gd name="T2" fmla="*/ 153 w 288"/>
                      <a:gd name="T3" fmla="*/ 10 h 325"/>
                      <a:gd name="T4" fmla="*/ 165 w 288"/>
                      <a:gd name="T5" fmla="*/ 13 h 325"/>
                      <a:gd name="T6" fmla="*/ 176 w 288"/>
                      <a:gd name="T7" fmla="*/ 16 h 325"/>
                      <a:gd name="T8" fmla="*/ 187 w 288"/>
                      <a:gd name="T9" fmla="*/ 21 h 325"/>
                      <a:gd name="T10" fmla="*/ 196 w 288"/>
                      <a:gd name="T11" fmla="*/ 28 h 325"/>
                      <a:gd name="T12" fmla="*/ 204 w 288"/>
                      <a:gd name="T13" fmla="*/ 38 h 325"/>
                      <a:gd name="T14" fmla="*/ 210 w 288"/>
                      <a:gd name="T15" fmla="*/ 52 h 325"/>
                      <a:gd name="T16" fmla="*/ 213 w 288"/>
                      <a:gd name="T17" fmla="*/ 71 h 325"/>
                      <a:gd name="T18" fmla="*/ 228 w 288"/>
                      <a:gd name="T19" fmla="*/ 80 h 325"/>
                      <a:gd name="T20" fmla="*/ 240 w 288"/>
                      <a:gd name="T21" fmla="*/ 88 h 325"/>
                      <a:gd name="T22" fmla="*/ 249 w 288"/>
                      <a:gd name="T23" fmla="*/ 98 h 325"/>
                      <a:gd name="T24" fmla="*/ 256 w 288"/>
                      <a:gd name="T25" fmla="*/ 109 h 325"/>
                      <a:gd name="T26" fmla="*/ 260 w 288"/>
                      <a:gd name="T27" fmla="*/ 120 h 325"/>
                      <a:gd name="T28" fmla="*/ 263 w 288"/>
                      <a:gd name="T29" fmla="*/ 134 h 325"/>
                      <a:gd name="T30" fmla="*/ 265 w 288"/>
                      <a:gd name="T31" fmla="*/ 149 h 325"/>
                      <a:gd name="T32" fmla="*/ 265 w 288"/>
                      <a:gd name="T33" fmla="*/ 166 h 325"/>
                      <a:gd name="T34" fmla="*/ 283 w 288"/>
                      <a:gd name="T35" fmla="*/ 194 h 325"/>
                      <a:gd name="T36" fmla="*/ 288 w 288"/>
                      <a:gd name="T37" fmla="*/ 230 h 325"/>
                      <a:gd name="T38" fmla="*/ 287 w 288"/>
                      <a:gd name="T39" fmla="*/ 255 h 325"/>
                      <a:gd name="T40" fmla="*/ 281 w 288"/>
                      <a:gd name="T41" fmla="*/ 278 h 325"/>
                      <a:gd name="T42" fmla="*/ 271 w 288"/>
                      <a:gd name="T43" fmla="*/ 307 h 325"/>
                      <a:gd name="T44" fmla="*/ 247 w 288"/>
                      <a:gd name="T45" fmla="*/ 325 h 325"/>
                      <a:gd name="T46" fmla="*/ 247 w 288"/>
                      <a:gd name="T47" fmla="*/ 298 h 325"/>
                      <a:gd name="T48" fmla="*/ 259 w 288"/>
                      <a:gd name="T49" fmla="*/ 237 h 325"/>
                      <a:gd name="T50" fmla="*/ 235 w 288"/>
                      <a:gd name="T51" fmla="*/ 169 h 325"/>
                      <a:gd name="T52" fmla="*/ 204 w 288"/>
                      <a:gd name="T53" fmla="*/ 105 h 325"/>
                      <a:gd name="T54" fmla="*/ 181 w 288"/>
                      <a:gd name="T55" fmla="*/ 126 h 325"/>
                      <a:gd name="T56" fmla="*/ 143 w 288"/>
                      <a:gd name="T57" fmla="*/ 111 h 325"/>
                      <a:gd name="T58" fmla="*/ 104 w 288"/>
                      <a:gd name="T59" fmla="*/ 93 h 325"/>
                      <a:gd name="T60" fmla="*/ 128 w 288"/>
                      <a:gd name="T61" fmla="*/ 59 h 325"/>
                      <a:gd name="T62" fmla="*/ 122 w 288"/>
                      <a:gd name="T63" fmla="*/ 28 h 325"/>
                      <a:gd name="T64" fmla="*/ 98 w 288"/>
                      <a:gd name="T65" fmla="*/ 56 h 325"/>
                      <a:gd name="T66" fmla="*/ 84 w 288"/>
                      <a:gd name="T67" fmla="*/ 93 h 325"/>
                      <a:gd name="T68" fmla="*/ 76 w 288"/>
                      <a:gd name="T69" fmla="*/ 105 h 325"/>
                      <a:gd name="T70" fmla="*/ 68 w 288"/>
                      <a:gd name="T71" fmla="*/ 117 h 325"/>
                      <a:gd name="T72" fmla="*/ 59 w 288"/>
                      <a:gd name="T73" fmla="*/ 128 h 325"/>
                      <a:gd name="T74" fmla="*/ 49 w 288"/>
                      <a:gd name="T75" fmla="*/ 137 h 325"/>
                      <a:gd name="T76" fmla="*/ 38 w 288"/>
                      <a:gd name="T77" fmla="*/ 143 h 325"/>
                      <a:gd name="T78" fmla="*/ 27 w 288"/>
                      <a:gd name="T79" fmla="*/ 146 h 325"/>
                      <a:gd name="T80" fmla="*/ 14 w 288"/>
                      <a:gd name="T81" fmla="*/ 143 h 325"/>
                      <a:gd name="T82" fmla="*/ 0 w 288"/>
                      <a:gd name="T83" fmla="*/ 135 h 325"/>
                      <a:gd name="T84" fmla="*/ 19 w 288"/>
                      <a:gd name="T85" fmla="*/ 132 h 325"/>
                      <a:gd name="T86" fmla="*/ 32 w 288"/>
                      <a:gd name="T87" fmla="*/ 127 h 325"/>
                      <a:gd name="T88" fmla="*/ 43 w 288"/>
                      <a:gd name="T89" fmla="*/ 124 h 325"/>
                      <a:gd name="T90" fmla="*/ 50 w 288"/>
                      <a:gd name="T91" fmla="*/ 118 h 325"/>
                      <a:gd name="T92" fmla="*/ 54 w 288"/>
                      <a:gd name="T93" fmla="*/ 111 h 325"/>
                      <a:gd name="T94" fmla="*/ 57 w 288"/>
                      <a:gd name="T95" fmla="*/ 101 h 325"/>
                      <a:gd name="T96" fmla="*/ 58 w 288"/>
                      <a:gd name="T97" fmla="*/ 87 h 325"/>
                      <a:gd name="T98" fmla="*/ 58 w 288"/>
                      <a:gd name="T99" fmla="*/ 68 h 325"/>
                      <a:gd name="T100" fmla="*/ 37 w 288"/>
                      <a:gd name="T101" fmla="*/ 56 h 325"/>
                      <a:gd name="T102" fmla="*/ 52 w 288"/>
                      <a:gd name="T103" fmla="*/ 28 h 325"/>
                      <a:gd name="T104" fmla="*/ 80 w 288"/>
                      <a:gd name="T105" fmla="*/ 26 h 325"/>
                      <a:gd name="T106" fmla="*/ 95 w 288"/>
                      <a:gd name="T107" fmla="*/ 0 h 325"/>
                      <a:gd name="T108" fmla="*/ 141 w 288"/>
                      <a:gd name="T109" fmla="*/ 7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88" h="325">
                        <a:moveTo>
                          <a:pt x="141" y="7"/>
                        </a:moveTo>
                        <a:lnTo>
                          <a:pt x="153" y="10"/>
                        </a:lnTo>
                        <a:lnTo>
                          <a:pt x="165" y="13"/>
                        </a:lnTo>
                        <a:lnTo>
                          <a:pt x="176" y="16"/>
                        </a:lnTo>
                        <a:lnTo>
                          <a:pt x="187" y="21"/>
                        </a:lnTo>
                        <a:lnTo>
                          <a:pt x="196" y="28"/>
                        </a:lnTo>
                        <a:lnTo>
                          <a:pt x="204" y="38"/>
                        </a:lnTo>
                        <a:lnTo>
                          <a:pt x="210" y="52"/>
                        </a:lnTo>
                        <a:lnTo>
                          <a:pt x="213" y="71"/>
                        </a:lnTo>
                        <a:lnTo>
                          <a:pt x="228" y="80"/>
                        </a:lnTo>
                        <a:lnTo>
                          <a:pt x="240" y="88"/>
                        </a:lnTo>
                        <a:lnTo>
                          <a:pt x="249" y="98"/>
                        </a:lnTo>
                        <a:lnTo>
                          <a:pt x="256" y="109"/>
                        </a:lnTo>
                        <a:lnTo>
                          <a:pt x="260" y="120"/>
                        </a:lnTo>
                        <a:lnTo>
                          <a:pt x="263" y="134"/>
                        </a:lnTo>
                        <a:lnTo>
                          <a:pt x="265" y="149"/>
                        </a:lnTo>
                        <a:lnTo>
                          <a:pt x="265" y="166"/>
                        </a:lnTo>
                        <a:lnTo>
                          <a:pt x="283" y="194"/>
                        </a:lnTo>
                        <a:lnTo>
                          <a:pt x="288" y="230"/>
                        </a:lnTo>
                        <a:lnTo>
                          <a:pt x="287" y="255"/>
                        </a:lnTo>
                        <a:lnTo>
                          <a:pt x="281" y="278"/>
                        </a:lnTo>
                        <a:lnTo>
                          <a:pt x="271" y="307"/>
                        </a:lnTo>
                        <a:lnTo>
                          <a:pt x="247" y="325"/>
                        </a:lnTo>
                        <a:lnTo>
                          <a:pt x="247" y="298"/>
                        </a:lnTo>
                        <a:lnTo>
                          <a:pt x="259" y="237"/>
                        </a:lnTo>
                        <a:lnTo>
                          <a:pt x="235" y="169"/>
                        </a:lnTo>
                        <a:lnTo>
                          <a:pt x="204" y="105"/>
                        </a:lnTo>
                        <a:lnTo>
                          <a:pt x="181" y="126"/>
                        </a:lnTo>
                        <a:lnTo>
                          <a:pt x="143" y="111"/>
                        </a:lnTo>
                        <a:lnTo>
                          <a:pt x="104" y="93"/>
                        </a:lnTo>
                        <a:lnTo>
                          <a:pt x="128" y="59"/>
                        </a:lnTo>
                        <a:lnTo>
                          <a:pt x="122" y="28"/>
                        </a:lnTo>
                        <a:lnTo>
                          <a:pt x="98" y="56"/>
                        </a:lnTo>
                        <a:lnTo>
                          <a:pt x="84" y="93"/>
                        </a:lnTo>
                        <a:lnTo>
                          <a:pt x="76" y="105"/>
                        </a:lnTo>
                        <a:lnTo>
                          <a:pt x="68" y="117"/>
                        </a:lnTo>
                        <a:lnTo>
                          <a:pt x="59" y="128"/>
                        </a:lnTo>
                        <a:lnTo>
                          <a:pt x="49" y="137"/>
                        </a:lnTo>
                        <a:lnTo>
                          <a:pt x="38" y="143"/>
                        </a:lnTo>
                        <a:lnTo>
                          <a:pt x="27" y="146"/>
                        </a:lnTo>
                        <a:lnTo>
                          <a:pt x="14" y="143"/>
                        </a:lnTo>
                        <a:lnTo>
                          <a:pt x="0" y="135"/>
                        </a:lnTo>
                        <a:lnTo>
                          <a:pt x="19" y="132"/>
                        </a:lnTo>
                        <a:lnTo>
                          <a:pt x="32" y="127"/>
                        </a:lnTo>
                        <a:lnTo>
                          <a:pt x="43" y="124"/>
                        </a:lnTo>
                        <a:lnTo>
                          <a:pt x="50" y="118"/>
                        </a:lnTo>
                        <a:lnTo>
                          <a:pt x="54" y="111"/>
                        </a:lnTo>
                        <a:lnTo>
                          <a:pt x="57" y="101"/>
                        </a:lnTo>
                        <a:lnTo>
                          <a:pt x="58" y="87"/>
                        </a:lnTo>
                        <a:lnTo>
                          <a:pt x="58" y="68"/>
                        </a:lnTo>
                        <a:lnTo>
                          <a:pt x="37" y="56"/>
                        </a:lnTo>
                        <a:lnTo>
                          <a:pt x="52" y="28"/>
                        </a:lnTo>
                        <a:lnTo>
                          <a:pt x="80" y="26"/>
                        </a:lnTo>
                        <a:lnTo>
                          <a:pt x="95" y="0"/>
                        </a:lnTo>
                        <a:lnTo>
                          <a:pt x="141" y="7"/>
                        </a:lnTo>
                        <a:close/>
                      </a:path>
                    </a:pathLst>
                  </a:custGeom>
                  <a:solidFill>
                    <a:srgbClr val="AA59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72" name="Freeform 42"/>
                  <p:cNvSpPr>
                    <a:spLocks/>
                  </p:cNvSpPr>
                  <p:nvPr/>
                </p:nvSpPr>
                <p:spPr bwMode="auto">
                  <a:xfrm>
                    <a:off x="3731" y="2631"/>
                    <a:ext cx="47" cy="84"/>
                  </a:xfrm>
                  <a:custGeom>
                    <a:avLst/>
                    <a:gdLst>
                      <a:gd name="T0" fmla="*/ 0 w 93"/>
                      <a:gd name="T1" fmla="*/ 24 h 167"/>
                      <a:gd name="T2" fmla="*/ 3 w 93"/>
                      <a:gd name="T3" fmla="*/ 53 h 167"/>
                      <a:gd name="T4" fmla="*/ 9 w 93"/>
                      <a:gd name="T5" fmla="*/ 85 h 167"/>
                      <a:gd name="T6" fmla="*/ 17 w 93"/>
                      <a:gd name="T7" fmla="*/ 115 h 167"/>
                      <a:gd name="T8" fmla="*/ 33 w 93"/>
                      <a:gd name="T9" fmla="*/ 137 h 167"/>
                      <a:gd name="T10" fmla="*/ 65 w 93"/>
                      <a:gd name="T11" fmla="*/ 160 h 167"/>
                      <a:gd name="T12" fmla="*/ 93 w 93"/>
                      <a:gd name="T13" fmla="*/ 167 h 167"/>
                      <a:gd name="T14" fmla="*/ 76 w 93"/>
                      <a:gd name="T15" fmla="*/ 153 h 167"/>
                      <a:gd name="T16" fmla="*/ 50 w 93"/>
                      <a:gd name="T17" fmla="*/ 131 h 167"/>
                      <a:gd name="T18" fmla="*/ 49 w 93"/>
                      <a:gd name="T19" fmla="*/ 112 h 167"/>
                      <a:gd name="T20" fmla="*/ 48 w 93"/>
                      <a:gd name="T21" fmla="*/ 98 h 167"/>
                      <a:gd name="T22" fmla="*/ 43 w 93"/>
                      <a:gd name="T23" fmla="*/ 86 h 167"/>
                      <a:gd name="T24" fmla="*/ 34 w 93"/>
                      <a:gd name="T25" fmla="*/ 69 h 167"/>
                      <a:gd name="T26" fmla="*/ 23 w 93"/>
                      <a:gd name="T27" fmla="*/ 48 h 167"/>
                      <a:gd name="T28" fmla="*/ 23 w 93"/>
                      <a:gd name="T29" fmla="*/ 25 h 167"/>
                      <a:gd name="T30" fmla="*/ 23 w 93"/>
                      <a:gd name="T31" fmla="*/ 0 h 167"/>
                      <a:gd name="T32" fmla="*/ 9 w 93"/>
                      <a:gd name="T33" fmla="*/ 1 h 167"/>
                      <a:gd name="T34" fmla="*/ 0 w 93"/>
                      <a:gd name="T35" fmla="*/ 2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3" h="167">
                        <a:moveTo>
                          <a:pt x="0" y="24"/>
                        </a:moveTo>
                        <a:lnTo>
                          <a:pt x="3" y="53"/>
                        </a:lnTo>
                        <a:lnTo>
                          <a:pt x="9" y="85"/>
                        </a:lnTo>
                        <a:lnTo>
                          <a:pt x="17" y="115"/>
                        </a:lnTo>
                        <a:lnTo>
                          <a:pt x="33" y="137"/>
                        </a:lnTo>
                        <a:lnTo>
                          <a:pt x="65" y="160"/>
                        </a:lnTo>
                        <a:lnTo>
                          <a:pt x="93" y="167"/>
                        </a:lnTo>
                        <a:lnTo>
                          <a:pt x="76" y="153"/>
                        </a:lnTo>
                        <a:lnTo>
                          <a:pt x="50" y="131"/>
                        </a:lnTo>
                        <a:lnTo>
                          <a:pt x="49" y="112"/>
                        </a:lnTo>
                        <a:lnTo>
                          <a:pt x="48" y="98"/>
                        </a:lnTo>
                        <a:lnTo>
                          <a:pt x="43" y="86"/>
                        </a:lnTo>
                        <a:lnTo>
                          <a:pt x="34" y="69"/>
                        </a:lnTo>
                        <a:lnTo>
                          <a:pt x="23" y="48"/>
                        </a:lnTo>
                        <a:lnTo>
                          <a:pt x="23" y="25"/>
                        </a:lnTo>
                        <a:lnTo>
                          <a:pt x="23" y="0"/>
                        </a:lnTo>
                        <a:lnTo>
                          <a:pt x="9" y="1"/>
                        </a:lnTo>
                        <a:lnTo>
                          <a:pt x="0" y="24"/>
                        </a:lnTo>
                        <a:close/>
                      </a:path>
                    </a:pathLst>
                  </a:custGeom>
                  <a:solidFill>
                    <a:srgbClr val="A84C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73" name="Freeform 43"/>
                  <p:cNvSpPr>
                    <a:spLocks/>
                  </p:cNvSpPr>
                  <p:nvPr/>
                </p:nvSpPr>
                <p:spPr bwMode="auto">
                  <a:xfrm>
                    <a:off x="3778" y="2651"/>
                    <a:ext cx="9" cy="11"/>
                  </a:xfrm>
                  <a:custGeom>
                    <a:avLst/>
                    <a:gdLst>
                      <a:gd name="T0" fmla="*/ 15 w 18"/>
                      <a:gd name="T1" fmla="*/ 0 h 22"/>
                      <a:gd name="T2" fmla="*/ 0 w 18"/>
                      <a:gd name="T3" fmla="*/ 7 h 22"/>
                      <a:gd name="T4" fmla="*/ 0 w 18"/>
                      <a:gd name="T5" fmla="*/ 20 h 22"/>
                      <a:gd name="T6" fmla="*/ 18 w 18"/>
                      <a:gd name="T7" fmla="*/ 22 h 22"/>
                      <a:gd name="T8" fmla="*/ 15 w 18"/>
                      <a:gd name="T9" fmla="*/ 0 h 22"/>
                    </a:gdLst>
                    <a:ahLst/>
                    <a:cxnLst>
                      <a:cxn ang="0">
                        <a:pos x="T0" y="T1"/>
                      </a:cxn>
                      <a:cxn ang="0">
                        <a:pos x="T2" y="T3"/>
                      </a:cxn>
                      <a:cxn ang="0">
                        <a:pos x="T4" y="T5"/>
                      </a:cxn>
                      <a:cxn ang="0">
                        <a:pos x="T6" y="T7"/>
                      </a:cxn>
                      <a:cxn ang="0">
                        <a:pos x="T8" y="T9"/>
                      </a:cxn>
                    </a:cxnLst>
                    <a:rect l="0" t="0" r="r" b="b"/>
                    <a:pathLst>
                      <a:path w="18" h="22">
                        <a:moveTo>
                          <a:pt x="15" y="0"/>
                        </a:moveTo>
                        <a:lnTo>
                          <a:pt x="0" y="7"/>
                        </a:lnTo>
                        <a:lnTo>
                          <a:pt x="0" y="20"/>
                        </a:lnTo>
                        <a:lnTo>
                          <a:pt x="18" y="22"/>
                        </a:lnTo>
                        <a:lnTo>
                          <a:pt x="15" y="0"/>
                        </a:lnTo>
                        <a:close/>
                      </a:path>
                    </a:pathLst>
                  </a:custGeom>
                  <a:solidFill>
                    <a:srgbClr val="A84C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74" name="Freeform 44"/>
                  <p:cNvSpPr>
                    <a:spLocks/>
                  </p:cNvSpPr>
                  <p:nvPr/>
                </p:nvSpPr>
                <p:spPr bwMode="auto">
                  <a:xfrm>
                    <a:off x="3764" y="2668"/>
                    <a:ext cx="23" cy="14"/>
                  </a:xfrm>
                  <a:custGeom>
                    <a:avLst/>
                    <a:gdLst>
                      <a:gd name="T0" fmla="*/ 10 w 45"/>
                      <a:gd name="T1" fmla="*/ 8 h 27"/>
                      <a:gd name="T2" fmla="*/ 23 w 45"/>
                      <a:gd name="T3" fmla="*/ 0 h 27"/>
                      <a:gd name="T4" fmla="*/ 33 w 45"/>
                      <a:gd name="T5" fmla="*/ 3 h 27"/>
                      <a:gd name="T6" fmla="*/ 45 w 45"/>
                      <a:gd name="T7" fmla="*/ 5 h 27"/>
                      <a:gd name="T8" fmla="*/ 45 w 45"/>
                      <a:gd name="T9" fmla="*/ 25 h 27"/>
                      <a:gd name="T10" fmla="*/ 27 w 45"/>
                      <a:gd name="T11" fmla="*/ 27 h 27"/>
                      <a:gd name="T12" fmla="*/ 13 w 45"/>
                      <a:gd name="T13" fmla="*/ 26 h 27"/>
                      <a:gd name="T14" fmla="*/ 0 w 45"/>
                      <a:gd name="T15" fmla="*/ 20 h 27"/>
                      <a:gd name="T16" fmla="*/ 3 w 45"/>
                      <a:gd name="T17" fmla="*/ 15 h 27"/>
                      <a:gd name="T18" fmla="*/ 10 w 45"/>
                      <a:gd name="T19" fmla="*/ 8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5" h="27">
                        <a:moveTo>
                          <a:pt x="10" y="8"/>
                        </a:moveTo>
                        <a:lnTo>
                          <a:pt x="23" y="0"/>
                        </a:lnTo>
                        <a:lnTo>
                          <a:pt x="33" y="3"/>
                        </a:lnTo>
                        <a:lnTo>
                          <a:pt x="45" y="5"/>
                        </a:lnTo>
                        <a:lnTo>
                          <a:pt x="45" y="25"/>
                        </a:lnTo>
                        <a:lnTo>
                          <a:pt x="27" y="27"/>
                        </a:lnTo>
                        <a:lnTo>
                          <a:pt x="13" y="26"/>
                        </a:lnTo>
                        <a:lnTo>
                          <a:pt x="0" y="20"/>
                        </a:lnTo>
                        <a:lnTo>
                          <a:pt x="3" y="15"/>
                        </a:lnTo>
                        <a:lnTo>
                          <a:pt x="10" y="8"/>
                        </a:lnTo>
                        <a:close/>
                      </a:path>
                    </a:pathLst>
                  </a:custGeom>
                  <a:solidFill>
                    <a:srgbClr val="A84C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75" name="Freeform 45"/>
                  <p:cNvSpPr>
                    <a:spLocks/>
                  </p:cNvSpPr>
                  <p:nvPr/>
                </p:nvSpPr>
                <p:spPr bwMode="auto">
                  <a:xfrm>
                    <a:off x="3761" y="2689"/>
                    <a:ext cx="33" cy="25"/>
                  </a:xfrm>
                  <a:custGeom>
                    <a:avLst/>
                    <a:gdLst>
                      <a:gd name="T0" fmla="*/ 28 w 65"/>
                      <a:gd name="T1" fmla="*/ 13 h 51"/>
                      <a:gd name="T2" fmla="*/ 43 w 65"/>
                      <a:gd name="T3" fmla="*/ 8 h 51"/>
                      <a:gd name="T4" fmla="*/ 59 w 65"/>
                      <a:gd name="T5" fmla="*/ 19 h 51"/>
                      <a:gd name="T6" fmla="*/ 62 w 65"/>
                      <a:gd name="T7" fmla="*/ 37 h 51"/>
                      <a:gd name="T8" fmla="*/ 65 w 65"/>
                      <a:gd name="T9" fmla="*/ 50 h 51"/>
                      <a:gd name="T10" fmla="*/ 51 w 65"/>
                      <a:gd name="T11" fmla="*/ 51 h 51"/>
                      <a:gd name="T12" fmla="*/ 24 w 65"/>
                      <a:gd name="T13" fmla="*/ 49 h 51"/>
                      <a:gd name="T14" fmla="*/ 0 w 65"/>
                      <a:gd name="T15" fmla="*/ 36 h 51"/>
                      <a:gd name="T16" fmla="*/ 12 w 65"/>
                      <a:gd name="T17" fmla="*/ 0 h 51"/>
                      <a:gd name="T18" fmla="*/ 27 w 65"/>
                      <a:gd name="T19" fmla="*/ 4 h 51"/>
                      <a:gd name="T20" fmla="*/ 28 w 65"/>
                      <a:gd name="T21" fmla="*/ 13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5" h="51">
                        <a:moveTo>
                          <a:pt x="28" y="13"/>
                        </a:moveTo>
                        <a:lnTo>
                          <a:pt x="43" y="8"/>
                        </a:lnTo>
                        <a:lnTo>
                          <a:pt x="59" y="19"/>
                        </a:lnTo>
                        <a:lnTo>
                          <a:pt x="62" y="37"/>
                        </a:lnTo>
                        <a:lnTo>
                          <a:pt x="65" y="50"/>
                        </a:lnTo>
                        <a:lnTo>
                          <a:pt x="51" y="51"/>
                        </a:lnTo>
                        <a:lnTo>
                          <a:pt x="24" y="49"/>
                        </a:lnTo>
                        <a:lnTo>
                          <a:pt x="0" y="36"/>
                        </a:lnTo>
                        <a:lnTo>
                          <a:pt x="12" y="0"/>
                        </a:lnTo>
                        <a:lnTo>
                          <a:pt x="27" y="4"/>
                        </a:lnTo>
                        <a:lnTo>
                          <a:pt x="28" y="13"/>
                        </a:lnTo>
                        <a:close/>
                      </a:path>
                    </a:pathLst>
                  </a:custGeom>
                  <a:solidFill>
                    <a:srgbClr val="A84C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76" name="Freeform 46"/>
                  <p:cNvSpPr>
                    <a:spLocks/>
                  </p:cNvSpPr>
                  <p:nvPr/>
                </p:nvSpPr>
                <p:spPr bwMode="auto">
                  <a:xfrm>
                    <a:off x="3739" y="2698"/>
                    <a:ext cx="18" cy="75"/>
                  </a:xfrm>
                  <a:custGeom>
                    <a:avLst/>
                    <a:gdLst>
                      <a:gd name="T0" fmla="*/ 2 w 34"/>
                      <a:gd name="T1" fmla="*/ 14 h 150"/>
                      <a:gd name="T2" fmla="*/ 2 w 34"/>
                      <a:gd name="T3" fmla="*/ 68 h 150"/>
                      <a:gd name="T4" fmla="*/ 2 w 34"/>
                      <a:gd name="T5" fmla="*/ 97 h 150"/>
                      <a:gd name="T6" fmla="*/ 8 w 34"/>
                      <a:gd name="T7" fmla="*/ 131 h 150"/>
                      <a:gd name="T8" fmla="*/ 25 w 34"/>
                      <a:gd name="T9" fmla="*/ 150 h 150"/>
                      <a:gd name="T10" fmla="*/ 32 w 34"/>
                      <a:gd name="T11" fmla="*/ 136 h 150"/>
                      <a:gd name="T12" fmla="*/ 32 w 34"/>
                      <a:gd name="T13" fmla="*/ 111 h 150"/>
                      <a:gd name="T14" fmla="*/ 34 w 34"/>
                      <a:gd name="T15" fmla="*/ 68 h 150"/>
                      <a:gd name="T16" fmla="*/ 29 w 34"/>
                      <a:gd name="T17" fmla="*/ 43 h 150"/>
                      <a:gd name="T18" fmla="*/ 15 w 34"/>
                      <a:gd name="T19" fmla="*/ 56 h 150"/>
                      <a:gd name="T20" fmla="*/ 15 w 34"/>
                      <a:gd name="T21" fmla="*/ 27 h 150"/>
                      <a:gd name="T22" fmla="*/ 0 w 34"/>
                      <a:gd name="T23" fmla="*/ 0 h 150"/>
                      <a:gd name="T24" fmla="*/ 2 w 34"/>
                      <a:gd name="T25" fmla="*/ 14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4" h="150">
                        <a:moveTo>
                          <a:pt x="2" y="14"/>
                        </a:moveTo>
                        <a:lnTo>
                          <a:pt x="2" y="68"/>
                        </a:lnTo>
                        <a:lnTo>
                          <a:pt x="2" y="97"/>
                        </a:lnTo>
                        <a:lnTo>
                          <a:pt x="8" y="131"/>
                        </a:lnTo>
                        <a:lnTo>
                          <a:pt x="25" y="150"/>
                        </a:lnTo>
                        <a:lnTo>
                          <a:pt x="32" y="136"/>
                        </a:lnTo>
                        <a:lnTo>
                          <a:pt x="32" y="111"/>
                        </a:lnTo>
                        <a:lnTo>
                          <a:pt x="34" y="68"/>
                        </a:lnTo>
                        <a:lnTo>
                          <a:pt x="29" y="43"/>
                        </a:lnTo>
                        <a:lnTo>
                          <a:pt x="15" y="56"/>
                        </a:lnTo>
                        <a:lnTo>
                          <a:pt x="15" y="27"/>
                        </a:lnTo>
                        <a:lnTo>
                          <a:pt x="0" y="0"/>
                        </a:lnTo>
                        <a:lnTo>
                          <a:pt x="2" y="14"/>
                        </a:lnTo>
                        <a:close/>
                      </a:path>
                    </a:pathLst>
                  </a:custGeom>
                  <a:solidFill>
                    <a:srgbClr val="A84C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grpSp>
            <p:grpSp>
              <p:nvGrpSpPr>
                <p:cNvPr id="77" name="Group 4"/>
                <p:cNvGrpSpPr>
                  <a:grpSpLocks noChangeAspect="1"/>
                </p:cNvGrpSpPr>
                <p:nvPr/>
              </p:nvGrpSpPr>
              <p:grpSpPr bwMode="auto">
                <a:xfrm>
                  <a:off x="6154390" y="3003807"/>
                  <a:ext cx="476329" cy="747961"/>
                  <a:chOff x="3421" y="2518"/>
                  <a:chExt cx="733" cy="1151"/>
                </a:xfrm>
              </p:grpSpPr>
              <p:sp>
                <p:nvSpPr>
                  <p:cNvPr id="78" name="AutoShape 3"/>
                  <p:cNvSpPr>
                    <a:spLocks noChangeAspect="1" noChangeArrowheads="1" noTextEdit="1"/>
                  </p:cNvSpPr>
                  <p:nvPr/>
                </p:nvSpPr>
                <p:spPr bwMode="auto">
                  <a:xfrm>
                    <a:off x="3421" y="2518"/>
                    <a:ext cx="733" cy="11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79" name="Freeform 6"/>
                  <p:cNvSpPr>
                    <a:spLocks/>
                  </p:cNvSpPr>
                  <p:nvPr/>
                </p:nvSpPr>
                <p:spPr bwMode="auto">
                  <a:xfrm>
                    <a:off x="3640" y="3564"/>
                    <a:ext cx="148" cy="105"/>
                  </a:xfrm>
                  <a:custGeom>
                    <a:avLst/>
                    <a:gdLst>
                      <a:gd name="T0" fmla="*/ 0 w 296"/>
                      <a:gd name="T1" fmla="*/ 0 h 210"/>
                      <a:gd name="T2" fmla="*/ 0 w 296"/>
                      <a:gd name="T3" fmla="*/ 202 h 210"/>
                      <a:gd name="T4" fmla="*/ 284 w 296"/>
                      <a:gd name="T5" fmla="*/ 210 h 210"/>
                      <a:gd name="T6" fmla="*/ 296 w 296"/>
                      <a:gd name="T7" fmla="*/ 34 h 210"/>
                      <a:gd name="T8" fmla="*/ 0 w 296"/>
                      <a:gd name="T9" fmla="*/ 0 h 210"/>
                    </a:gdLst>
                    <a:ahLst/>
                    <a:cxnLst>
                      <a:cxn ang="0">
                        <a:pos x="T0" y="T1"/>
                      </a:cxn>
                      <a:cxn ang="0">
                        <a:pos x="T2" y="T3"/>
                      </a:cxn>
                      <a:cxn ang="0">
                        <a:pos x="T4" y="T5"/>
                      </a:cxn>
                      <a:cxn ang="0">
                        <a:pos x="T6" y="T7"/>
                      </a:cxn>
                      <a:cxn ang="0">
                        <a:pos x="T8" y="T9"/>
                      </a:cxn>
                    </a:cxnLst>
                    <a:rect l="0" t="0" r="r" b="b"/>
                    <a:pathLst>
                      <a:path w="296" h="210">
                        <a:moveTo>
                          <a:pt x="0" y="0"/>
                        </a:moveTo>
                        <a:lnTo>
                          <a:pt x="0" y="202"/>
                        </a:lnTo>
                        <a:lnTo>
                          <a:pt x="284" y="210"/>
                        </a:lnTo>
                        <a:lnTo>
                          <a:pt x="296" y="34"/>
                        </a:lnTo>
                        <a:lnTo>
                          <a:pt x="0" y="0"/>
                        </a:lnTo>
                        <a:close/>
                      </a:path>
                    </a:pathLst>
                  </a:custGeom>
                  <a:solidFill>
                    <a:srgbClr val="757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80" name="Freeform 7"/>
                  <p:cNvSpPr>
                    <a:spLocks/>
                  </p:cNvSpPr>
                  <p:nvPr/>
                </p:nvSpPr>
                <p:spPr bwMode="auto">
                  <a:xfrm>
                    <a:off x="3799" y="3569"/>
                    <a:ext cx="148" cy="100"/>
                  </a:xfrm>
                  <a:custGeom>
                    <a:avLst/>
                    <a:gdLst>
                      <a:gd name="T0" fmla="*/ 0 w 294"/>
                      <a:gd name="T1" fmla="*/ 0 h 199"/>
                      <a:gd name="T2" fmla="*/ 31 w 294"/>
                      <a:gd name="T3" fmla="*/ 191 h 199"/>
                      <a:gd name="T4" fmla="*/ 294 w 294"/>
                      <a:gd name="T5" fmla="*/ 199 h 199"/>
                      <a:gd name="T6" fmla="*/ 294 w 294"/>
                      <a:gd name="T7" fmla="*/ 23 h 199"/>
                      <a:gd name="T8" fmla="*/ 0 w 294"/>
                      <a:gd name="T9" fmla="*/ 0 h 199"/>
                    </a:gdLst>
                    <a:ahLst/>
                    <a:cxnLst>
                      <a:cxn ang="0">
                        <a:pos x="T0" y="T1"/>
                      </a:cxn>
                      <a:cxn ang="0">
                        <a:pos x="T2" y="T3"/>
                      </a:cxn>
                      <a:cxn ang="0">
                        <a:pos x="T4" y="T5"/>
                      </a:cxn>
                      <a:cxn ang="0">
                        <a:pos x="T6" y="T7"/>
                      </a:cxn>
                      <a:cxn ang="0">
                        <a:pos x="T8" y="T9"/>
                      </a:cxn>
                    </a:cxnLst>
                    <a:rect l="0" t="0" r="r" b="b"/>
                    <a:pathLst>
                      <a:path w="294" h="199">
                        <a:moveTo>
                          <a:pt x="0" y="0"/>
                        </a:moveTo>
                        <a:lnTo>
                          <a:pt x="31" y="191"/>
                        </a:lnTo>
                        <a:lnTo>
                          <a:pt x="294" y="199"/>
                        </a:lnTo>
                        <a:lnTo>
                          <a:pt x="294" y="23"/>
                        </a:lnTo>
                        <a:lnTo>
                          <a:pt x="0" y="0"/>
                        </a:lnTo>
                        <a:close/>
                      </a:path>
                    </a:pathLst>
                  </a:custGeom>
                  <a:solidFill>
                    <a:srgbClr val="757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81" name="Freeform 8"/>
                  <p:cNvSpPr>
                    <a:spLocks/>
                  </p:cNvSpPr>
                  <p:nvPr/>
                </p:nvSpPr>
                <p:spPr bwMode="auto">
                  <a:xfrm>
                    <a:off x="3547" y="2721"/>
                    <a:ext cx="492" cy="877"/>
                  </a:xfrm>
                  <a:custGeom>
                    <a:avLst/>
                    <a:gdLst>
                      <a:gd name="T0" fmla="*/ 260 w 985"/>
                      <a:gd name="T1" fmla="*/ 115 h 1753"/>
                      <a:gd name="T2" fmla="*/ 217 w 985"/>
                      <a:gd name="T3" fmla="*/ 135 h 1753"/>
                      <a:gd name="T4" fmla="*/ 183 w 985"/>
                      <a:gd name="T5" fmla="*/ 154 h 1753"/>
                      <a:gd name="T6" fmla="*/ 157 w 985"/>
                      <a:gd name="T7" fmla="*/ 176 h 1753"/>
                      <a:gd name="T8" fmla="*/ 136 w 985"/>
                      <a:gd name="T9" fmla="*/ 201 h 1753"/>
                      <a:gd name="T10" fmla="*/ 118 w 985"/>
                      <a:gd name="T11" fmla="*/ 232 h 1753"/>
                      <a:gd name="T12" fmla="*/ 99 w 985"/>
                      <a:gd name="T13" fmla="*/ 269 h 1753"/>
                      <a:gd name="T14" fmla="*/ 80 w 985"/>
                      <a:gd name="T15" fmla="*/ 315 h 1753"/>
                      <a:gd name="T16" fmla="*/ 48 w 985"/>
                      <a:gd name="T17" fmla="*/ 434 h 1753"/>
                      <a:gd name="T18" fmla="*/ 1 w 985"/>
                      <a:gd name="T19" fmla="*/ 565 h 1753"/>
                      <a:gd name="T20" fmla="*/ 6 w 985"/>
                      <a:gd name="T21" fmla="*/ 638 h 1753"/>
                      <a:gd name="T22" fmla="*/ 36 w 985"/>
                      <a:gd name="T23" fmla="*/ 690 h 1753"/>
                      <a:gd name="T24" fmla="*/ 91 w 985"/>
                      <a:gd name="T25" fmla="*/ 719 h 1753"/>
                      <a:gd name="T26" fmla="*/ 164 w 985"/>
                      <a:gd name="T27" fmla="*/ 741 h 1753"/>
                      <a:gd name="T28" fmla="*/ 143 w 985"/>
                      <a:gd name="T29" fmla="*/ 1026 h 1753"/>
                      <a:gd name="T30" fmla="*/ 145 w 985"/>
                      <a:gd name="T31" fmla="*/ 1312 h 1753"/>
                      <a:gd name="T32" fmla="*/ 153 w 985"/>
                      <a:gd name="T33" fmla="*/ 1728 h 1753"/>
                      <a:gd name="T34" fmla="*/ 200 w 985"/>
                      <a:gd name="T35" fmla="*/ 1739 h 1753"/>
                      <a:gd name="T36" fmla="*/ 256 w 985"/>
                      <a:gd name="T37" fmla="*/ 1746 h 1753"/>
                      <a:gd name="T38" fmla="*/ 318 w 985"/>
                      <a:gd name="T39" fmla="*/ 1751 h 1753"/>
                      <a:gd name="T40" fmla="*/ 382 w 985"/>
                      <a:gd name="T41" fmla="*/ 1752 h 1753"/>
                      <a:gd name="T42" fmla="*/ 449 w 985"/>
                      <a:gd name="T43" fmla="*/ 1752 h 1753"/>
                      <a:gd name="T44" fmla="*/ 514 w 985"/>
                      <a:gd name="T45" fmla="*/ 1752 h 1753"/>
                      <a:gd name="T46" fmla="*/ 574 w 985"/>
                      <a:gd name="T47" fmla="*/ 1752 h 1753"/>
                      <a:gd name="T48" fmla="*/ 819 w 985"/>
                      <a:gd name="T49" fmla="*/ 1735 h 1753"/>
                      <a:gd name="T50" fmla="*/ 806 w 985"/>
                      <a:gd name="T51" fmla="*/ 722 h 1753"/>
                      <a:gd name="T52" fmla="*/ 887 w 985"/>
                      <a:gd name="T53" fmla="*/ 689 h 1753"/>
                      <a:gd name="T54" fmla="*/ 921 w 985"/>
                      <a:gd name="T55" fmla="*/ 670 h 1753"/>
                      <a:gd name="T56" fmla="*/ 947 w 985"/>
                      <a:gd name="T57" fmla="*/ 651 h 1753"/>
                      <a:gd name="T58" fmla="*/ 966 w 985"/>
                      <a:gd name="T59" fmla="*/ 631 h 1753"/>
                      <a:gd name="T60" fmla="*/ 984 w 985"/>
                      <a:gd name="T61" fmla="*/ 598 h 1753"/>
                      <a:gd name="T62" fmla="*/ 979 w 985"/>
                      <a:gd name="T63" fmla="*/ 546 h 1753"/>
                      <a:gd name="T64" fmla="*/ 956 w 985"/>
                      <a:gd name="T65" fmla="*/ 484 h 1753"/>
                      <a:gd name="T66" fmla="*/ 926 w 985"/>
                      <a:gd name="T67" fmla="*/ 405 h 1753"/>
                      <a:gd name="T68" fmla="*/ 876 w 985"/>
                      <a:gd name="T69" fmla="*/ 249 h 1753"/>
                      <a:gd name="T70" fmla="*/ 845 w 985"/>
                      <a:gd name="T71" fmla="*/ 197 h 1753"/>
                      <a:gd name="T72" fmla="*/ 819 w 985"/>
                      <a:gd name="T73" fmla="*/ 158 h 1753"/>
                      <a:gd name="T74" fmla="*/ 792 w 985"/>
                      <a:gd name="T75" fmla="*/ 128 h 1753"/>
                      <a:gd name="T76" fmla="*/ 765 w 985"/>
                      <a:gd name="T77" fmla="*/ 103 h 1753"/>
                      <a:gd name="T78" fmla="*/ 734 w 985"/>
                      <a:gd name="T79" fmla="*/ 85 h 1753"/>
                      <a:gd name="T80" fmla="*/ 697 w 985"/>
                      <a:gd name="T81" fmla="*/ 68 h 1753"/>
                      <a:gd name="T82" fmla="*/ 652 w 985"/>
                      <a:gd name="T83" fmla="*/ 49 h 1753"/>
                      <a:gd name="T84" fmla="*/ 597 w 985"/>
                      <a:gd name="T85" fmla="*/ 27 h 1753"/>
                      <a:gd name="T86" fmla="*/ 584 w 985"/>
                      <a:gd name="T87" fmla="*/ 19 h 1753"/>
                      <a:gd name="T88" fmla="*/ 556 w 985"/>
                      <a:gd name="T89" fmla="*/ 10 h 1753"/>
                      <a:gd name="T90" fmla="*/ 517 w 985"/>
                      <a:gd name="T91" fmla="*/ 2 h 1753"/>
                      <a:gd name="T92" fmla="*/ 472 w 985"/>
                      <a:gd name="T93" fmla="*/ 0 h 1753"/>
                      <a:gd name="T94" fmla="*/ 423 w 985"/>
                      <a:gd name="T95" fmla="*/ 5 h 1753"/>
                      <a:gd name="T96" fmla="*/ 373 w 985"/>
                      <a:gd name="T97" fmla="*/ 23 h 1753"/>
                      <a:gd name="T98" fmla="*/ 326 w 985"/>
                      <a:gd name="T99" fmla="*/ 55 h 1753"/>
                      <a:gd name="T100" fmla="*/ 287 w 985"/>
                      <a:gd name="T101" fmla="*/ 105 h 17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985" h="1753">
                        <a:moveTo>
                          <a:pt x="287" y="105"/>
                        </a:moveTo>
                        <a:lnTo>
                          <a:pt x="260" y="115"/>
                        </a:lnTo>
                        <a:lnTo>
                          <a:pt x="237" y="124"/>
                        </a:lnTo>
                        <a:lnTo>
                          <a:pt x="217" y="135"/>
                        </a:lnTo>
                        <a:lnTo>
                          <a:pt x="198" y="144"/>
                        </a:lnTo>
                        <a:lnTo>
                          <a:pt x="183" y="154"/>
                        </a:lnTo>
                        <a:lnTo>
                          <a:pt x="169" y="164"/>
                        </a:lnTo>
                        <a:lnTo>
                          <a:pt x="157" y="176"/>
                        </a:lnTo>
                        <a:lnTo>
                          <a:pt x="145" y="189"/>
                        </a:lnTo>
                        <a:lnTo>
                          <a:pt x="136" y="201"/>
                        </a:lnTo>
                        <a:lnTo>
                          <a:pt x="126" y="216"/>
                        </a:lnTo>
                        <a:lnTo>
                          <a:pt x="118" y="232"/>
                        </a:lnTo>
                        <a:lnTo>
                          <a:pt x="108" y="250"/>
                        </a:lnTo>
                        <a:lnTo>
                          <a:pt x="99" y="269"/>
                        </a:lnTo>
                        <a:lnTo>
                          <a:pt x="90" y="291"/>
                        </a:lnTo>
                        <a:lnTo>
                          <a:pt x="80" y="315"/>
                        </a:lnTo>
                        <a:lnTo>
                          <a:pt x="68" y="342"/>
                        </a:lnTo>
                        <a:lnTo>
                          <a:pt x="48" y="434"/>
                        </a:lnTo>
                        <a:lnTo>
                          <a:pt x="9" y="522"/>
                        </a:lnTo>
                        <a:lnTo>
                          <a:pt x="1" y="565"/>
                        </a:lnTo>
                        <a:lnTo>
                          <a:pt x="0" y="605"/>
                        </a:lnTo>
                        <a:lnTo>
                          <a:pt x="6" y="638"/>
                        </a:lnTo>
                        <a:lnTo>
                          <a:pt x="17" y="667"/>
                        </a:lnTo>
                        <a:lnTo>
                          <a:pt x="36" y="690"/>
                        </a:lnTo>
                        <a:lnTo>
                          <a:pt x="60" y="707"/>
                        </a:lnTo>
                        <a:lnTo>
                          <a:pt x="91" y="719"/>
                        </a:lnTo>
                        <a:lnTo>
                          <a:pt x="128" y="726"/>
                        </a:lnTo>
                        <a:lnTo>
                          <a:pt x="164" y="741"/>
                        </a:lnTo>
                        <a:lnTo>
                          <a:pt x="151" y="887"/>
                        </a:lnTo>
                        <a:lnTo>
                          <a:pt x="143" y="1026"/>
                        </a:lnTo>
                        <a:lnTo>
                          <a:pt x="142" y="1165"/>
                        </a:lnTo>
                        <a:lnTo>
                          <a:pt x="145" y="1312"/>
                        </a:lnTo>
                        <a:lnTo>
                          <a:pt x="135" y="1720"/>
                        </a:lnTo>
                        <a:lnTo>
                          <a:pt x="153" y="1728"/>
                        </a:lnTo>
                        <a:lnTo>
                          <a:pt x="175" y="1734"/>
                        </a:lnTo>
                        <a:lnTo>
                          <a:pt x="200" y="1739"/>
                        </a:lnTo>
                        <a:lnTo>
                          <a:pt x="227" y="1743"/>
                        </a:lnTo>
                        <a:lnTo>
                          <a:pt x="256" y="1746"/>
                        </a:lnTo>
                        <a:lnTo>
                          <a:pt x="286" y="1749"/>
                        </a:lnTo>
                        <a:lnTo>
                          <a:pt x="318" y="1751"/>
                        </a:lnTo>
                        <a:lnTo>
                          <a:pt x="350" y="1752"/>
                        </a:lnTo>
                        <a:lnTo>
                          <a:pt x="382" y="1752"/>
                        </a:lnTo>
                        <a:lnTo>
                          <a:pt x="416" y="1752"/>
                        </a:lnTo>
                        <a:lnTo>
                          <a:pt x="449" y="1752"/>
                        </a:lnTo>
                        <a:lnTo>
                          <a:pt x="483" y="1752"/>
                        </a:lnTo>
                        <a:lnTo>
                          <a:pt x="514" y="1752"/>
                        </a:lnTo>
                        <a:lnTo>
                          <a:pt x="545" y="1752"/>
                        </a:lnTo>
                        <a:lnTo>
                          <a:pt x="574" y="1752"/>
                        </a:lnTo>
                        <a:lnTo>
                          <a:pt x="601" y="1753"/>
                        </a:lnTo>
                        <a:lnTo>
                          <a:pt x="819" y="1735"/>
                        </a:lnTo>
                        <a:lnTo>
                          <a:pt x="817" y="1390"/>
                        </a:lnTo>
                        <a:lnTo>
                          <a:pt x="806" y="722"/>
                        </a:lnTo>
                        <a:lnTo>
                          <a:pt x="867" y="699"/>
                        </a:lnTo>
                        <a:lnTo>
                          <a:pt x="887" y="689"/>
                        </a:lnTo>
                        <a:lnTo>
                          <a:pt x="905" y="679"/>
                        </a:lnTo>
                        <a:lnTo>
                          <a:pt x="921" y="670"/>
                        </a:lnTo>
                        <a:lnTo>
                          <a:pt x="935" y="660"/>
                        </a:lnTo>
                        <a:lnTo>
                          <a:pt x="947" y="651"/>
                        </a:lnTo>
                        <a:lnTo>
                          <a:pt x="958" y="641"/>
                        </a:lnTo>
                        <a:lnTo>
                          <a:pt x="966" y="631"/>
                        </a:lnTo>
                        <a:lnTo>
                          <a:pt x="974" y="621"/>
                        </a:lnTo>
                        <a:lnTo>
                          <a:pt x="984" y="598"/>
                        </a:lnTo>
                        <a:lnTo>
                          <a:pt x="985" y="572"/>
                        </a:lnTo>
                        <a:lnTo>
                          <a:pt x="979" y="546"/>
                        </a:lnTo>
                        <a:lnTo>
                          <a:pt x="969" y="516"/>
                        </a:lnTo>
                        <a:lnTo>
                          <a:pt x="956" y="484"/>
                        </a:lnTo>
                        <a:lnTo>
                          <a:pt x="941" y="447"/>
                        </a:lnTo>
                        <a:lnTo>
                          <a:pt x="926" y="405"/>
                        </a:lnTo>
                        <a:lnTo>
                          <a:pt x="913" y="359"/>
                        </a:lnTo>
                        <a:lnTo>
                          <a:pt x="876" y="249"/>
                        </a:lnTo>
                        <a:lnTo>
                          <a:pt x="860" y="221"/>
                        </a:lnTo>
                        <a:lnTo>
                          <a:pt x="845" y="197"/>
                        </a:lnTo>
                        <a:lnTo>
                          <a:pt x="832" y="176"/>
                        </a:lnTo>
                        <a:lnTo>
                          <a:pt x="819" y="158"/>
                        </a:lnTo>
                        <a:lnTo>
                          <a:pt x="805" y="141"/>
                        </a:lnTo>
                        <a:lnTo>
                          <a:pt x="792" y="128"/>
                        </a:lnTo>
                        <a:lnTo>
                          <a:pt x="779" y="115"/>
                        </a:lnTo>
                        <a:lnTo>
                          <a:pt x="765" y="103"/>
                        </a:lnTo>
                        <a:lnTo>
                          <a:pt x="750" y="94"/>
                        </a:lnTo>
                        <a:lnTo>
                          <a:pt x="734" y="85"/>
                        </a:lnTo>
                        <a:lnTo>
                          <a:pt x="716" y="76"/>
                        </a:lnTo>
                        <a:lnTo>
                          <a:pt x="697" y="68"/>
                        </a:lnTo>
                        <a:lnTo>
                          <a:pt x="676" y="58"/>
                        </a:lnTo>
                        <a:lnTo>
                          <a:pt x="652" y="49"/>
                        </a:lnTo>
                        <a:lnTo>
                          <a:pt x="625" y="39"/>
                        </a:lnTo>
                        <a:lnTo>
                          <a:pt x="597" y="27"/>
                        </a:lnTo>
                        <a:lnTo>
                          <a:pt x="592" y="24"/>
                        </a:lnTo>
                        <a:lnTo>
                          <a:pt x="584" y="19"/>
                        </a:lnTo>
                        <a:lnTo>
                          <a:pt x="571" y="15"/>
                        </a:lnTo>
                        <a:lnTo>
                          <a:pt x="556" y="10"/>
                        </a:lnTo>
                        <a:lnTo>
                          <a:pt x="538" y="5"/>
                        </a:lnTo>
                        <a:lnTo>
                          <a:pt x="517" y="2"/>
                        </a:lnTo>
                        <a:lnTo>
                          <a:pt x="495" y="1"/>
                        </a:lnTo>
                        <a:lnTo>
                          <a:pt x="472" y="0"/>
                        </a:lnTo>
                        <a:lnTo>
                          <a:pt x="447" y="2"/>
                        </a:lnTo>
                        <a:lnTo>
                          <a:pt x="423" y="5"/>
                        </a:lnTo>
                        <a:lnTo>
                          <a:pt x="397" y="12"/>
                        </a:lnTo>
                        <a:lnTo>
                          <a:pt x="373" y="23"/>
                        </a:lnTo>
                        <a:lnTo>
                          <a:pt x="349" y="37"/>
                        </a:lnTo>
                        <a:lnTo>
                          <a:pt x="326" y="55"/>
                        </a:lnTo>
                        <a:lnTo>
                          <a:pt x="305" y="77"/>
                        </a:lnTo>
                        <a:lnTo>
                          <a:pt x="287" y="105"/>
                        </a:lnTo>
                        <a:close/>
                      </a:path>
                    </a:pathLst>
                  </a:custGeom>
                  <a:solidFill>
                    <a:srgbClr val="B5A8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82" name="Freeform 9"/>
                  <p:cNvSpPr>
                    <a:spLocks/>
                  </p:cNvSpPr>
                  <p:nvPr/>
                </p:nvSpPr>
                <p:spPr bwMode="auto">
                  <a:xfrm>
                    <a:off x="3682" y="2518"/>
                    <a:ext cx="203" cy="191"/>
                  </a:xfrm>
                  <a:custGeom>
                    <a:avLst/>
                    <a:gdLst>
                      <a:gd name="T0" fmla="*/ 180 w 406"/>
                      <a:gd name="T1" fmla="*/ 6 h 381"/>
                      <a:gd name="T2" fmla="*/ 157 w 406"/>
                      <a:gd name="T3" fmla="*/ 7 h 381"/>
                      <a:gd name="T4" fmla="*/ 137 w 406"/>
                      <a:gd name="T5" fmla="*/ 9 h 381"/>
                      <a:gd name="T6" fmla="*/ 118 w 406"/>
                      <a:gd name="T7" fmla="*/ 14 h 381"/>
                      <a:gd name="T8" fmla="*/ 102 w 406"/>
                      <a:gd name="T9" fmla="*/ 21 h 381"/>
                      <a:gd name="T10" fmla="*/ 88 w 406"/>
                      <a:gd name="T11" fmla="*/ 32 h 381"/>
                      <a:gd name="T12" fmla="*/ 76 w 406"/>
                      <a:gd name="T13" fmla="*/ 47 h 381"/>
                      <a:gd name="T14" fmla="*/ 65 w 406"/>
                      <a:gd name="T15" fmla="*/ 68 h 381"/>
                      <a:gd name="T16" fmla="*/ 57 w 406"/>
                      <a:gd name="T17" fmla="*/ 94 h 381"/>
                      <a:gd name="T18" fmla="*/ 43 w 406"/>
                      <a:gd name="T19" fmla="*/ 151 h 381"/>
                      <a:gd name="T20" fmla="*/ 25 w 406"/>
                      <a:gd name="T21" fmla="*/ 176 h 381"/>
                      <a:gd name="T22" fmla="*/ 12 w 406"/>
                      <a:gd name="T23" fmla="*/ 197 h 381"/>
                      <a:gd name="T24" fmla="*/ 3 w 406"/>
                      <a:gd name="T25" fmla="*/ 218 h 381"/>
                      <a:gd name="T26" fmla="*/ 0 w 406"/>
                      <a:gd name="T27" fmla="*/ 236 h 381"/>
                      <a:gd name="T28" fmla="*/ 0 w 406"/>
                      <a:gd name="T29" fmla="*/ 257 h 381"/>
                      <a:gd name="T30" fmla="*/ 4 w 406"/>
                      <a:gd name="T31" fmla="*/ 278 h 381"/>
                      <a:gd name="T32" fmla="*/ 11 w 406"/>
                      <a:gd name="T33" fmla="*/ 303 h 381"/>
                      <a:gd name="T34" fmla="*/ 22 w 406"/>
                      <a:gd name="T35" fmla="*/ 332 h 381"/>
                      <a:gd name="T36" fmla="*/ 38 w 406"/>
                      <a:gd name="T37" fmla="*/ 346 h 381"/>
                      <a:gd name="T38" fmla="*/ 55 w 406"/>
                      <a:gd name="T39" fmla="*/ 357 h 381"/>
                      <a:gd name="T40" fmla="*/ 73 w 406"/>
                      <a:gd name="T41" fmla="*/ 366 h 381"/>
                      <a:gd name="T42" fmla="*/ 91 w 406"/>
                      <a:gd name="T43" fmla="*/ 373 h 381"/>
                      <a:gd name="T44" fmla="*/ 109 w 406"/>
                      <a:gd name="T45" fmla="*/ 378 h 381"/>
                      <a:gd name="T46" fmla="*/ 128 w 406"/>
                      <a:gd name="T47" fmla="*/ 380 h 381"/>
                      <a:gd name="T48" fmla="*/ 146 w 406"/>
                      <a:gd name="T49" fmla="*/ 381 h 381"/>
                      <a:gd name="T50" fmla="*/ 166 w 406"/>
                      <a:gd name="T51" fmla="*/ 381 h 381"/>
                      <a:gd name="T52" fmla="*/ 184 w 406"/>
                      <a:gd name="T53" fmla="*/ 380 h 381"/>
                      <a:gd name="T54" fmla="*/ 204 w 406"/>
                      <a:gd name="T55" fmla="*/ 378 h 381"/>
                      <a:gd name="T56" fmla="*/ 223 w 406"/>
                      <a:gd name="T57" fmla="*/ 376 h 381"/>
                      <a:gd name="T58" fmla="*/ 242 w 406"/>
                      <a:gd name="T59" fmla="*/ 372 h 381"/>
                      <a:gd name="T60" fmla="*/ 261 w 406"/>
                      <a:gd name="T61" fmla="*/ 369 h 381"/>
                      <a:gd name="T62" fmla="*/ 280 w 406"/>
                      <a:gd name="T63" fmla="*/ 366 h 381"/>
                      <a:gd name="T64" fmla="*/ 299 w 406"/>
                      <a:gd name="T65" fmla="*/ 363 h 381"/>
                      <a:gd name="T66" fmla="*/ 318 w 406"/>
                      <a:gd name="T67" fmla="*/ 361 h 381"/>
                      <a:gd name="T68" fmla="*/ 362 w 406"/>
                      <a:gd name="T69" fmla="*/ 349 h 381"/>
                      <a:gd name="T70" fmla="*/ 402 w 406"/>
                      <a:gd name="T71" fmla="*/ 301 h 381"/>
                      <a:gd name="T72" fmla="*/ 406 w 406"/>
                      <a:gd name="T73" fmla="*/ 235 h 381"/>
                      <a:gd name="T74" fmla="*/ 380 w 406"/>
                      <a:gd name="T75" fmla="*/ 185 h 381"/>
                      <a:gd name="T76" fmla="*/ 381 w 406"/>
                      <a:gd name="T77" fmla="*/ 151 h 381"/>
                      <a:gd name="T78" fmla="*/ 362 w 406"/>
                      <a:gd name="T79" fmla="*/ 101 h 381"/>
                      <a:gd name="T80" fmla="*/ 323 w 406"/>
                      <a:gd name="T81" fmla="*/ 71 h 381"/>
                      <a:gd name="T82" fmla="*/ 299 w 406"/>
                      <a:gd name="T83" fmla="*/ 30 h 381"/>
                      <a:gd name="T84" fmla="*/ 247 w 406"/>
                      <a:gd name="T85" fmla="*/ 0 h 381"/>
                      <a:gd name="T86" fmla="*/ 202 w 406"/>
                      <a:gd name="T87" fmla="*/ 7 h 381"/>
                      <a:gd name="T88" fmla="*/ 180 w 406"/>
                      <a:gd name="T89" fmla="*/ 6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06" h="381">
                        <a:moveTo>
                          <a:pt x="180" y="6"/>
                        </a:moveTo>
                        <a:lnTo>
                          <a:pt x="157" y="7"/>
                        </a:lnTo>
                        <a:lnTo>
                          <a:pt x="137" y="9"/>
                        </a:lnTo>
                        <a:lnTo>
                          <a:pt x="118" y="14"/>
                        </a:lnTo>
                        <a:lnTo>
                          <a:pt x="102" y="21"/>
                        </a:lnTo>
                        <a:lnTo>
                          <a:pt x="88" y="32"/>
                        </a:lnTo>
                        <a:lnTo>
                          <a:pt x="76" y="47"/>
                        </a:lnTo>
                        <a:lnTo>
                          <a:pt x="65" y="68"/>
                        </a:lnTo>
                        <a:lnTo>
                          <a:pt x="57" y="94"/>
                        </a:lnTo>
                        <a:lnTo>
                          <a:pt x="43" y="151"/>
                        </a:lnTo>
                        <a:lnTo>
                          <a:pt x="25" y="176"/>
                        </a:lnTo>
                        <a:lnTo>
                          <a:pt x="12" y="197"/>
                        </a:lnTo>
                        <a:lnTo>
                          <a:pt x="3" y="218"/>
                        </a:lnTo>
                        <a:lnTo>
                          <a:pt x="0" y="236"/>
                        </a:lnTo>
                        <a:lnTo>
                          <a:pt x="0" y="257"/>
                        </a:lnTo>
                        <a:lnTo>
                          <a:pt x="4" y="278"/>
                        </a:lnTo>
                        <a:lnTo>
                          <a:pt x="11" y="303"/>
                        </a:lnTo>
                        <a:lnTo>
                          <a:pt x="22" y="332"/>
                        </a:lnTo>
                        <a:lnTo>
                          <a:pt x="38" y="346"/>
                        </a:lnTo>
                        <a:lnTo>
                          <a:pt x="55" y="357"/>
                        </a:lnTo>
                        <a:lnTo>
                          <a:pt x="73" y="366"/>
                        </a:lnTo>
                        <a:lnTo>
                          <a:pt x="91" y="373"/>
                        </a:lnTo>
                        <a:lnTo>
                          <a:pt x="109" y="378"/>
                        </a:lnTo>
                        <a:lnTo>
                          <a:pt x="128" y="380"/>
                        </a:lnTo>
                        <a:lnTo>
                          <a:pt x="146" y="381"/>
                        </a:lnTo>
                        <a:lnTo>
                          <a:pt x="166" y="381"/>
                        </a:lnTo>
                        <a:lnTo>
                          <a:pt x="184" y="380"/>
                        </a:lnTo>
                        <a:lnTo>
                          <a:pt x="204" y="378"/>
                        </a:lnTo>
                        <a:lnTo>
                          <a:pt x="223" y="376"/>
                        </a:lnTo>
                        <a:lnTo>
                          <a:pt x="242" y="372"/>
                        </a:lnTo>
                        <a:lnTo>
                          <a:pt x="261" y="369"/>
                        </a:lnTo>
                        <a:lnTo>
                          <a:pt x="280" y="366"/>
                        </a:lnTo>
                        <a:lnTo>
                          <a:pt x="299" y="363"/>
                        </a:lnTo>
                        <a:lnTo>
                          <a:pt x="318" y="361"/>
                        </a:lnTo>
                        <a:lnTo>
                          <a:pt x="362" y="349"/>
                        </a:lnTo>
                        <a:lnTo>
                          <a:pt x="402" y="301"/>
                        </a:lnTo>
                        <a:lnTo>
                          <a:pt x="406" y="235"/>
                        </a:lnTo>
                        <a:lnTo>
                          <a:pt x="380" y="185"/>
                        </a:lnTo>
                        <a:lnTo>
                          <a:pt x="381" y="151"/>
                        </a:lnTo>
                        <a:lnTo>
                          <a:pt x="362" y="101"/>
                        </a:lnTo>
                        <a:lnTo>
                          <a:pt x="323" y="71"/>
                        </a:lnTo>
                        <a:lnTo>
                          <a:pt x="299" y="30"/>
                        </a:lnTo>
                        <a:lnTo>
                          <a:pt x="247" y="0"/>
                        </a:lnTo>
                        <a:lnTo>
                          <a:pt x="202" y="7"/>
                        </a:lnTo>
                        <a:lnTo>
                          <a:pt x="180" y="6"/>
                        </a:lnTo>
                        <a:close/>
                      </a:path>
                    </a:pathLst>
                  </a:custGeom>
                  <a:solidFill>
                    <a:srgbClr val="5421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83" name="Freeform 10"/>
                  <p:cNvSpPr>
                    <a:spLocks/>
                  </p:cNvSpPr>
                  <p:nvPr/>
                </p:nvSpPr>
                <p:spPr bwMode="auto">
                  <a:xfrm>
                    <a:off x="3716" y="2722"/>
                    <a:ext cx="144" cy="244"/>
                  </a:xfrm>
                  <a:custGeom>
                    <a:avLst/>
                    <a:gdLst>
                      <a:gd name="T0" fmla="*/ 222 w 288"/>
                      <a:gd name="T1" fmla="*/ 47 h 488"/>
                      <a:gd name="T2" fmla="*/ 212 w 288"/>
                      <a:gd name="T3" fmla="*/ 104 h 488"/>
                      <a:gd name="T4" fmla="*/ 198 w 288"/>
                      <a:gd name="T5" fmla="*/ 132 h 488"/>
                      <a:gd name="T6" fmla="*/ 192 w 288"/>
                      <a:gd name="T7" fmla="*/ 175 h 488"/>
                      <a:gd name="T8" fmla="*/ 161 w 288"/>
                      <a:gd name="T9" fmla="*/ 221 h 488"/>
                      <a:gd name="T10" fmla="*/ 129 w 288"/>
                      <a:gd name="T11" fmla="*/ 160 h 488"/>
                      <a:gd name="T12" fmla="*/ 78 w 288"/>
                      <a:gd name="T13" fmla="*/ 129 h 488"/>
                      <a:gd name="T14" fmla="*/ 60 w 288"/>
                      <a:gd name="T15" fmla="*/ 60 h 488"/>
                      <a:gd name="T16" fmla="*/ 61 w 288"/>
                      <a:gd name="T17" fmla="*/ 0 h 488"/>
                      <a:gd name="T18" fmla="*/ 26 w 288"/>
                      <a:gd name="T19" fmla="*/ 37 h 488"/>
                      <a:gd name="T20" fmla="*/ 7 w 288"/>
                      <a:gd name="T21" fmla="*/ 100 h 488"/>
                      <a:gd name="T22" fmla="*/ 0 w 288"/>
                      <a:gd name="T23" fmla="*/ 177 h 488"/>
                      <a:gd name="T24" fmla="*/ 101 w 288"/>
                      <a:gd name="T25" fmla="*/ 215 h 488"/>
                      <a:gd name="T26" fmla="*/ 149 w 288"/>
                      <a:gd name="T27" fmla="*/ 303 h 488"/>
                      <a:gd name="T28" fmla="*/ 181 w 288"/>
                      <a:gd name="T29" fmla="*/ 411 h 488"/>
                      <a:gd name="T30" fmla="*/ 186 w 288"/>
                      <a:gd name="T31" fmla="*/ 488 h 488"/>
                      <a:gd name="T32" fmla="*/ 227 w 288"/>
                      <a:gd name="T33" fmla="*/ 280 h 488"/>
                      <a:gd name="T34" fmla="*/ 231 w 288"/>
                      <a:gd name="T35" fmla="*/ 160 h 488"/>
                      <a:gd name="T36" fmla="*/ 288 w 288"/>
                      <a:gd name="T37" fmla="*/ 101 h 488"/>
                      <a:gd name="T38" fmla="*/ 268 w 288"/>
                      <a:gd name="T39" fmla="*/ 62 h 488"/>
                      <a:gd name="T40" fmla="*/ 219 w 288"/>
                      <a:gd name="T41" fmla="*/ 13 h 488"/>
                      <a:gd name="T42" fmla="*/ 222 w 288"/>
                      <a:gd name="T43" fmla="*/ 47 h 4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88" h="488">
                        <a:moveTo>
                          <a:pt x="222" y="47"/>
                        </a:moveTo>
                        <a:lnTo>
                          <a:pt x="212" y="104"/>
                        </a:lnTo>
                        <a:lnTo>
                          <a:pt x="198" y="132"/>
                        </a:lnTo>
                        <a:lnTo>
                          <a:pt x="192" y="175"/>
                        </a:lnTo>
                        <a:lnTo>
                          <a:pt x="161" y="221"/>
                        </a:lnTo>
                        <a:lnTo>
                          <a:pt x="129" y="160"/>
                        </a:lnTo>
                        <a:lnTo>
                          <a:pt x="78" y="129"/>
                        </a:lnTo>
                        <a:lnTo>
                          <a:pt x="60" y="60"/>
                        </a:lnTo>
                        <a:lnTo>
                          <a:pt x="61" y="0"/>
                        </a:lnTo>
                        <a:lnTo>
                          <a:pt x="26" y="37"/>
                        </a:lnTo>
                        <a:lnTo>
                          <a:pt x="7" y="100"/>
                        </a:lnTo>
                        <a:lnTo>
                          <a:pt x="0" y="177"/>
                        </a:lnTo>
                        <a:lnTo>
                          <a:pt x="101" y="215"/>
                        </a:lnTo>
                        <a:lnTo>
                          <a:pt x="149" y="303"/>
                        </a:lnTo>
                        <a:lnTo>
                          <a:pt x="181" y="411"/>
                        </a:lnTo>
                        <a:lnTo>
                          <a:pt x="186" y="488"/>
                        </a:lnTo>
                        <a:lnTo>
                          <a:pt x="227" y="280"/>
                        </a:lnTo>
                        <a:lnTo>
                          <a:pt x="231" y="160"/>
                        </a:lnTo>
                        <a:lnTo>
                          <a:pt x="288" y="101"/>
                        </a:lnTo>
                        <a:lnTo>
                          <a:pt x="268" y="62"/>
                        </a:lnTo>
                        <a:lnTo>
                          <a:pt x="219" y="13"/>
                        </a:lnTo>
                        <a:lnTo>
                          <a:pt x="222" y="47"/>
                        </a:lnTo>
                        <a:close/>
                      </a:path>
                    </a:pathLst>
                  </a:custGeom>
                  <a:solidFill>
                    <a:srgbClr val="8719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84" name="Freeform 11"/>
                  <p:cNvSpPr>
                    <a:spLocks/>
                  </p:cNvSpPr>
                  <p:nvPr/>
                </p:nvSpPr>
                <p:spPr bwMode="auto">
                  <a:xfrm>
                    <a:off x="3723" y="2576"/>
                    <a:ext cx="129" cy="263"/>
                  </a:xfrm>
                  <a:custGeom>
                    <a:avLst/>
                    <a:gdLst>
                      <a:gd name="T0" fmla="*/ 137 w 258"/>
                      <a:gd name="T1" fmla="*/ 0 h 526"/>
                      <a:gd name="T2" fmla="*/ 180 w 258"/>
                      <a:gd name="T3" fmla="*/ 34 h 526"/>
                      <a:gd name="T4" fmla="*/ 182 w 258"/>
                      <a:gd name="T5" fmla="*/ 48 h 526"/>
                      <a:gd name="T6" fmla="*/ 185 w 258"/>
                      <a:gd name="T7" fmla="*/ 58 h 526"/>
                      <a:gd name="T8" fmla="*/ 192 w 258"/>
                      <a:gd name="T9" fmla="*/ 66 h 526"/>
                      <a:gd name="T10" fmla="*/ 200 w 258"/>
                      <a:gd name="T11" fmla="*/ 71 h 526"/>
                      <a:gd name="T12" fmla="*/ 210 w 258"/>
                      <a:gd name="T13" fmla="*/ 74 h 526"/>
                      <a:gd name="T14" fmla="*/ 222 w 258"/>
                      <a:gd name="T15" fmla="*/ 75 h 526"/>
                      <a:gd name="T16" fmla="*/ 235 w 258"/>
                      <a:gd name="T17" fmla="*/ 76 h 526"/>
                      <a:gd name="T18" fmla="*/ 248 w 258"/>
                      <a:gd name="T19" fmla="*/ 76 h 526"/>
                      <a:gd name="T20" fmla="*/ 248 w 258"/>
                      <a:gd name="T21" fmla="*/ 101 h 526"/>
                      <a:gd name="T22" fmla="*/ 251 w 258"/>
                      <a:gd name="T23" fmla="*/ 124 h 526"/>
                      <a:gd name="T24" fmla="*/ 254 w 258"/>
                      <a:gd name="T25" fmla="*/ 146 h 526"/>
                      <a:gd name="T26" fmla="*/ 258 w 258"/>
                      <a:gd name="T27" fmla="*/ 169 h 526"/>
                      <a:gd name="T28" fmla="*/ 253 w 258"/>
                      <a:gd name="T29" fmla="*/ 200 h 526"/>
                      <a:gd name="T30" fmla="*/ 236 w 258"/>
                      <a:gd name="T31" fmla="*/ 205 h 526"/>
                      <a:gd name="T32" fmla="*/ 225 w 258"/>
                      <a:gd name="T33" fmla="*/ 239 h 526"/>
                      <a:gd name="T34" fmla="*/ 211 w 258"/>
                      <a:gd name="T35" fmla="*/ 250 h 526"/>
                      <a:gd name="T36" fmla="*/ 203 w 258"/>
                      <a:gd name="T37" fmla="*/ 293 h 526"/>
                      <a:gd name="T38" fmla="*/ 208 w 258"/>
                      <a:gd name="T39" fmla="*/ 356 h 526"/>
                      <a:gd name="T40" fmla="*/ 199 w 258"/>
                      <a:gd name="T41" fmla="*/ 476 h 526"/>
                      <a:gd name="T42" fmla="*/ 144 w 258"/>
                      <a:gd name="T43" fmla="*/ 526 h 526"/>
                      <a:gd name="T44" fmla="*/ 99 w 258"/>
                      <a:gd name="T45" fmla="*/ 466 h 526"/>
                      <a:gd name="T46" fmla="*/ 69 w 258"/>
                      <a:gd name="T47" fmla="*/ 436 h 526"/>
                      <a:gd name="T48" fmla="*/ 46 w 258"/>
                      <a:gd name="T49" fmla="*/ 390 h 526"/>
                      <a:gd name="T50" fmla="*/ 32 w 258"/>
                      <a:gd name="T51" fmla="*/ 338 h 526"/>
                      <a:gd name="T52" fmla="*/ 32 w 258"/>
                      <a:gd name="T53" fmla="*/ 255 h 526"/>
                      <a:gd name="T54" fmla="*/ 30 w 258"/>
                      <a:gd name="T55" fmla="*/ 219 h 526"/>
                      <a:gd name="T56" fmla="*/ 16 w 258"/>
                      <a:gd name="T57" fmla="*/ 208 h 526"/>
                      <a:gd name="T58" fmla="*/ 7 w 258"/>
                      <a:gd name="T59" fmla="*/ 197 h 526"/>
                      <a:gd name="T60" fmla="*/ 1 w 258"/>
                      <a:gd name="T61" fmla="*/ 187 h 526"/>
                      <a:gd name="T62" fmla="*/ 0 w 258"/>
                      <a:gd name="T63" fmla="*/ 178 h 526"/>
                      <a:gd name="T64" fmla="*/ 2 w 258"/>
                      <a:gd name="T65" fmla="*/ 167 h 526"/>
                      <a:gd name="T66" fmla="*/ 5 w 258"/>
                      <a:gd name="T67" fmla="*/ 155 h 526"/>
                      <a:gd name="T68" fmla="*/ 11 w 258"/>
                      <a:gd name="T69" fmla="*/ 141 h 526"/>
                      <a:gd name="T70" fmla="*/ 18 w 258"/>
                      <a:gd name="T71" fmla="*/ 124 h 526"/>
                      <a:gd name="T72" fmla="*/ 23 w 258"/>
                      <a:gd name="T73" fmla="*/ 60 h 526"/>
                      <a:gd name="T74" fmla="*/ 66 w 258"/>
                      <a:gd name="T75" fmla="*/ 53 h 526"/>
                      <a:gd name="T76" fmla="*/ 89 w 258"/>
                      <a:gd name="T77" fmla="*/ 28 h 526"/>
                      <a:gd name="T78" fmla="*/ 110 w 258"/>
                      <a:gd name="T79" fmla="*/ 11 h 526"/>
                      <a:gd name="T80" fmla="*/ 137 w 258"/>
                      <a:gd name="T81" fmla="*/ 0 h 5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58" h="526">
                        <a:moveTo>
                          <a:pt x="137" y="0"/>
                        </a:moveTo>
                        <a:lnTo>
                          <a:pt x="180" y="34"/>
                        </a:lnTo>
                        <a:lnTo>
                          <a:pt x="182" y="48"/>
                        </a:lnTo>
                        <a:lnTo>
                          <a:pt x="185" y="58"/>
                        </a:lnTo>
                        <a:lnTo>
                          <a:pt x="192" y="66"/>
                        </a:lnTo>
                        <a:lnTo>
                          <a:pt x="200" y="71"/>
                        </a:lnTo>
                        <a:lnTo>
                          <a:pt x="210" y="74"/>
                        </a:lnTo>
                        <a:lnTo>
                          <a:pt x="222" y="75"/>
                        </a:lnTo>
                        <a:lnTo>
                          <a:pt x="235" y="76"/>
                        </a:lnTo>
                        <a:lnTo>
                          <a:pt x="248" y="76"/>
                        </a:lnTo>
                        <a:lnTo>
                          <a:pt x="248" y="101"/>
                        </a:lnTo>
                        <a:lnTo>
                          <a:pt x="251" y="124"/>
                        </a:lnTo>
                        <a:lnTo>
                          <a:pt x="254" y="146"/>
                        </a:lnTo>
                        <a:lnTo>
                          <a:pt x="258" y="169"/>
                        </a:lnTo>
                        <a:lnTo>
                          <a:pt x="253" y="200"/>
                        </a:lnTo>
                        <a:lnTo>
                          <a:pt x="236" y="205"/>
                        </a:lnTo>
                        <a:lnTo>
                          <a:pt x="225" y="239"/>
                        </a:lnTo>
                        <a:lnTo>
                          <a:pt x="211" y="250"/>
                        </a:lnTo>
                        <a:lnTo>
                          <a:pt x="203" y="293"/>
                        </a:lnTo>
                        <a:lnTo>
                          <a:pt x="208" y="356"/>
                        </a:lnTo>
                        <a:lnTo>
                          <a:pt x="199" y="476"/>
                        </a:lnTo>
                        <a:lnTo>
                          <a:pt x="144" y="526"/>
                        </a:lnTo>
                        <a:lnTo>
                          <a:pt x="99" y="466"/>
                        </a:lnTo>
                        <a:lnTo>
                          <a:pt x="69" y="436"/>
                        </a:lnTo>
                        <a:lnTo>
                          <a:pt x="46" y="390"/>
                        </a:lnTo>
                        <a:lnTo>
                          <a:pt x="32" y="338"/>
                        </a:lnTo>
                        <a:lnTo>
                          <a:pt x="32" y="255"/>
                        </a:lnTo>
                        <a:lnTo>
                          <a:pt x="30" y="219"/>
                        </a:lnTo>
                        <a:lnTo>
                          <a:pt x="16" y="208"/>
                        </a:lnTo>
                        <a:lnTo>
                          <a:pt x="7" y="197"/>
                        </a:lnTo>
                        <a:lnTo>
                          <a:pt x="1" y="187"/>
                        </a:lnTo>
                        <a:lnTo>
                          <a:pt x="0" y="178"/>
                        </a:lnTo>
                        <a:lnTo>
                          <a:pt x="2" y="167"/>
                        </a:lnTo>
                        <a:lnTo>
                          <a:pt x="5" y="155"/>
                        </a:lnTo>
                        <a:lnTo>
                          <a:pt x="11" y="141"/>
                        </a:lnTo>
                        <a:lnTo>
                          <a:pt x="18" y="124"/>
                        </a:lnTo>
                        <a:lnTo>
                          <a:pt x="23" y="60"/>
                        </a:lnTo>
                        <a:lnTo>
                          <a:pt x="66" y="53"/>
                        </a:lnTo>
                        <a:lnTo>
                          <a:pt x="89" y="28"/>
                        </a:lnTo>
                        <a:lnTo>
                          <a:pt x="110" y="11"/>
                        </a:lnTo>
                        <a:lnTo>
                          <a:pt x="137" y="0"/>
                        </a:lnTo>
                        <a:close/>
                      </a:path>
                    </a:pathLst>
                  </a:custGeom>
                  <a:solidFill>
                    <a:srgbClr val="9933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85" name="Freeform 12"/>
                  <p:cNvSpPr>
                    <a:spLocks/>
                  </p:cNvSpPr>
                  <p:nvPr/>
                </p:nvSpPr>
                <p:spPr bwMode="auto">
                  <a:xfrm>
                    <a:off x="3791" y="2615"/>
                    <a:ext cx="61" cy="100"/>
                  </a:xfrm>
                  <a:custGeom>
                    <a:avLst/>
                    <a:gdLst>
                      <a:gd name="T0" fmla="*/ 111 w 122"/>
                      <a:gd name="T1" fmla="*/ 2 h 199"/>
                      <a:gd name="T2" fmla="*/ 84 w 122"/>
                      <a:gd name="T3" fmla="*/ 0 h 199"/>
                      <a:gd name="T4" fmla="*/ 81 w 122"/>
                      <a:gd name="T5" fmla="*/ 15 h 199"/>
                      <a:gd name="T6" fmla="*/ 94 w 122"/>
                      <a:gd name="T7" fmla="*/ 30 h 199"/>
                      <a:gd name="T8" fmla="*/ 90 w 122"/>
                      <a:gd name="T9" fmla="*/ 39 h 199"/>
                      <a:gd name="T10" fmla="*/ 75 w 122"/>
                      <a:gd name="T11" fmla="*/ 46 h 199"/>
                      <a:gd name="T12" fmla="*/ 60 w 122"/>
                      <a:gd name="T13" fmla="*/ 49 h 199"/>
                      <a:gd name="T14" fmla="*/ 38 w 122"/>
                      <a:gd name="T15" fmla="*/ 56 h 199"/>
                      <a:gd name="T16" fmla="*/ 21 w 122"/>
                      <a:gd name="T17" fmla="*/ 43 h 199"/>
                      <a:gd name="T18" fmla="*/ 21 w 122"/>
                      <a:gd name="T19" fmla="*/ 29 h 199"/>
                      <a:gd name="T20" fmla="*/ 4 w 122"/>
                      <a:gd name="T21" fmla="*/ 35 h 199"/>
                      <a:gd name="T22" fmla="*/ 4 w 122"/>
                      <a:gd name="T23" fmla="*/ 67 h 199"/>
                      <a:gd name="T24" fmla="*/ 0 w 122"/>
                      <a:gd name="T25" fmla="*/ 78 h 199"/>
                      <a:gd name="T26" fmla="*/ 0 w 122"/>
                      <a:gd name="T27" fmla="*/ 86 h 199"/>
                      <a:gd name="T28" fmla="*/ 3 w 122"/>
                      <a:gd name="T29" fmla="*/ 92 h 199"/>
                      <a:gd name="T30" fmla="*/ 6 w 122"/>
                      <a:gd name="T31" fmla="*/ 94 h 199"/>
                      <a:gd name="T32" fmla="*/ 11 w 122"/>
                      <a:gd name="T33" fmla="*/ 95 h 199"/>
                      <a:gd name="T34" fmla="*/ 18 w 122"/>
                      <a:gd name="T35" fmla="*/ 93 h 199"/>
                      <a:gd name="T36" fmla="*/ 25 w 122"/>
                      <a:gd name="T37" fmla="*/ 91 h 199"/>
                      <a:gd name="T38" fmla="*/ 31 w 122"/>
                      <a:gd name="T39" fmla="*/ 86 h 199"/>
                      <a:gd name="T40" fmla="*/ 31 w 122"/>
                      <a:gd name="T41" fmla="*/ 72 h 199"/>
                      <a:gd name="T42" fmla="*/ 54 w 122"/>
                      <a:gd name="T43" fmla="*/ 83 h 199"/>
                      <a:gd name="T44" fmla="*/ 76 w 122"/>
                      <a:gd name="T45" fmla="*/ 80 h 199"/>
                      <a:gd name="T46" fmla="*/ 82 w 122"/>
                      <a:gd name="T47" fmla="*/ 111 h 199"/>
                      <a:gd name="T48" fmla="*/ 77 w 122"/>
                      <a:gd name="T49" fmla="*/ 126 h 199"/>
                      <a:gd name="T50" fmla="*/ 65 w 122"/>
                      <a:gd name="T51" fmla="*/ 136 h 199"/>
                      <a:gd name="T52" fmla="*/ 65 w 122"/>
                      <a:gd name="T53" fmla="*/ 155 h 199"/>
                      <a:gd name="T54" fmla="*/ 54 w 122"/>
                      <a:gd name="T55" fmla="*/ 168 h 199"/>
                      <a:gd name="T56" fmla="*/ 45 w 122"/>
                      <a:gd name="T57" fmla="*/ 137 h 199"/>
                      <a:gd name="T58" fmla="*/ 10 w 122"/>
                      <a:gd name="T59" fmla="*/ 144 h 199"/>
                      <a:gd name="T60" fmla="*/ 10 w 122"/>
                      <a:gd name="T61" fmla="*/ 155 h 199"/>
                      <a:gd name="T62" fmla="*/ 31 w 122"/>
                      <a:gd name="T63" fmla="*/ 155 h 199"/>
                      <a:gd name="T64" fmla="*/ 30 w 122"/>
                      <a:gd name="T65" fmla="*/ 174 h 199"/>
                      <a:gd name="T66" fmla="*/ 13 w 122"/>
                      <a:gd name="T67" fmla="*/ 177 h 199"/>
                      <a:gd name="T68" fmla="*/ 14 w 122"/>
                      <a:gd name="T69" fmla="*/ 188 h 199"/>
                      <a:gd name="T70" fmla="*/ 16 w 122"/>
                      <a:gd name="T71" fmla="*/ 194 h 199"/>
                      <a:gd name="T72" fmla="*/ 22 w 122"/>
                      <a:gd name="T73" fmla="*/ 199 h 199"/>
                      <a:gd name="T74" fmla="*/ 28 w 122"/>
                      <a:gd name="T75" fmla="*/ 199 h 199"/>
                      <a:gd name="T76" fmla="*/ 35 w 122"/>
                      <a:gd name="T77" fmla="*/ 198 h 199"/>
                      <a:gd name="T78" fmla="*/ 43 w 122"/>
                      <a:gd name="T79" fmla="*/ 196 h 199"/>
                      <a:gd name="T80" fmla="*/ 52 w 122"/>
                      <a:gd name="T81" fmla="*/ 191 h 199"/>
                      <a:gd name="T82" fmla="*/ 60 w 122"/>
                      <a:gd name="T83" fmla="*/ 186 h 199"/>
                      <a:gd name="T84" fmla="*/ 91 w 122"/>
                      <a:gd name="T85" fmla="*/ 149 h 199"/>
                      <a:gd name="T86" fmla="*/ 95 w 122"/>
                      <a:gd name="T87" fmla="*/ 129 h 199"/>
                      <a:gd name="T88" fmla="*/ 117 w 122"/>
                      <a:gd name="T89" fmla="*/ 123 h 199"/>
                      <a:gd name="T90" fmla="*/ 122 w 122"/>
                      <a:gd name="T91" fmla="*/ 98 h 199"/>
                      <a:gd name="T92" fmla="*/ 110 w 122"/>
                      <a:gd name="T93" fmla="*/ 105 h 199"/>
                      <a:gd name="T94" fmla="*/ 105 w 122"/>
                      <a:gd name="T95" fmla="*/ 114 h 199"/>
                      <a:gd name="T96" fmla="*/ 104 w 122"/>
                      <a:gd name="T97" fmla="*/ 90 h 199"/>
                      <a:gd name="T98" fmla="*/ 111 w 122"/>
                      <a:gd name="T99" fmla="*/ 82 h 199"/>
                      <a:gd name="T100" fmla="*/ 115 w 122"/>
                      <a:gd name="T101" fmla="*/ 65 h 199"/>
                      <a:gd name="T102" fmla="*/ 115 w 122"/>
                      <a:gd name="T103" fmla="*/ 40 h 199"/>
                      <a:gd name="T104" fmla="*/ 111 w 122"/>
                      <a:gd name="T105" fmla="*/ 2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22" h="199">
                        <a:moveTo>
                          <a:pt x="111" y="2"/>
                        </a:moveTo>
                        <a:lnTo>
                          <a:pt x="84" y="0"/>
                        </a:lnTo>
                        <a:lnTo>
                          <a:pt x="81" y="15"/>
                        </a:lnTo>
                        <a:lnTo>
                          <a:pt x="94" y="30"/>
                        </a:lnTo>
                        <a:lnTo>
                          <a:pt x="90" y="39"/>
                        </a:lnTo>
                        <a:lnTo>
                          <a:pt x="75" y="46"/>
                        </a:lnTo>
                        <a:lnTo>
                          <a:pt x="60" y="49"/>
                        </a:lnTo>
                        <a:lnTo>
                          <a:pt x="38" y="56"/>
                        </a:lnTo>
                        <a:lnTo>
                          <a:pt x="21" y="43"/>
                        </a:lnTo>
                        <a:lnTo>
                          <a:pt x="21" y="29"/>
                        </a:lnTo>
                        <a:lnTo>
                          <a:pt x="4" y="35"/>
                        </a:lnTo>
                        <a:lnTo>
                          <a:pt x="4" y="67"/>
                        </a:lnTo>
                        <a:lnTo>
                          <a:pt x="0" y="78"/>
                        </a:lnTo>
                        <a:lnTo>
                          <a:pt x="0" y="86"/>
                        </a:lnTo>
                        <a:lnTo>
                          <a:pt x="3" y="92"/>
                        </a:lnTo>
                        <a:lnTo>
                          <a:pt x="6" y="94"/>
                        </a:lnTo>
                        <a:lnTo>
                          <a:pt x="11" y="95"/>
                        </a:lnTo>
                        <a:lnTo>
                          <a:pt x="18" y="93"/>
                        </a:lnTo>
                        <a:lnTo>
                          <a:pt x="25" y="91"/>
                        </a:lnTo>
                        <a:lnTo>
                          <a:pt x="31" y="86"/>
                        </a:lnTo>
                        <a:lnTo>
                          <a:pt x="31" y="72"/>
                        </a:lnTo>
                        <a:lnTo>
                          <a:pt x="54" y="83"/>
                        </a:lnTo>
                        <a:lnTo>
                          <a:pt x="76" y="80"/>
                        </a:lnTo>
                        <a:lnTo>
                          <a:pt x="82" y="111"/>
                        </a:lnTo>
                        <a:lnTo>
                          <a:pt x="77" y="126"/>
                        </a:lnTo>
                        <a:lnTo>
                          <a:pt x="65" y="136"/>
                        </a:lnTo>
                        <a:lnTo>
                          <a:pt x="65" y="155"/>
                        </a:lnTo>
                        <a:lnTo>
                          <a:pt x="54" y="168"/>
                        </a:lnTo>
                        <a:lnTo>
                          <a:pt x="45" y="137"/>
                        </a:lnTo>
                        <a:lnTo>
                          <a:pt x="10" y="144"/>
                        </a:lnTo>
                        <a:lnTo>
                          <a:pt x="10" y="155"/>
                        </a:lnTo>
                        <a:lnTo>
                          <a:pt x="31" y="155"/>
                        </a:lnTo>
                        <a:lnTo>
                          <a:pt x="30" y="174"/>
                        </a:lnTo>
                        <a:lnTo>
                          <a:pt x="13" y="177"/>
                        </a:lnTo>
                        <a:lnTo>
                          <a:pt x="14" y="188"/>
                        </a:lnTo>
                        <a:lnTo>
                          <a:pt x="16" y="194"/>
                        </a:lnTo>
                        <a:lnTo>
                          <a:pt x="22" y="199"/>
                        </a:lnTo>
                        <a:lnTo>
                          <a:pt x="28" y="199"/>
                        </a:lnTo>
                        <a:lnTo>
                          <a:pt x="35" y="198"/>
                        </a:lnTo>
                        <a:lnTo>
                          <a:pt x="43" y="196"/>
                        </a:lnTo>
                        <a:lnTo>
                          <a:pt x="52" y="191"/>
                        </a:lnTo>
                        <a:lnTo>
                          <a:pt x="60" y="186"/>
                        </a:lnTo>
                        <a:lnTo>
                          <a:pt x="91" y="149"/>
                        </a:lnTo>
                        <a:lnTo>
                          <a:pt x="95" y="129"/>
                        </a:lnTo>
                        <a:lnTo>
                          <a:pt x="117" y="123"/>
                        </a:lnTo>
                        <a:lnTo>
                          <a:pt x="122" y="98"/>
                        </a:lnTo>
                        <a:lnTo>
                          <a:pt x="110" y="105"/>
                        </a:lnTo>
                        <a:lnTo>
                          <a:pt x="105" y="114"/>
                        </a:lnTo>
                        <a:lnTo>
                          <a:pt x="104" y="90"/>
                        </a:lnTo>
                        <a:lnTo>
                          <a:pt x="111" y="82"/>
                        </a:lnTo>
                        <a:lnTo>
                          <a:pt x="115" y="65"/>
                        </a:lnTo>
                        <a:lnTo>
                          <a:pt x="115" y="40"/>
                        </a:lnTo>
                        <a:lnTo>
                          <a:pt x="111" y="2"/>
                        </a:lnTo>
                        <a:close/>
                      </a:path>
                    </a:pathLst>
                  </a:custGeom>
                  <a:solidFill>
                    <a:srgbClr val="FF77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86" name="Freeform 13"/>
                  <p:cNvSpPr>
                    <a:spLocks/>
                  </p:cNvSpPr>
                  <p:nvPr/>
                </p:nvSpPr>
                <p:spPr bwMode="auto">
                  <a:xfrm>
                    <a:off x="3795" y="2663"/>
                    <a:ext cx="23" cy="16"/>
                  </a:xfrm>
                  <a:custGeom>
                    <a:avLst/>
                    <a:gdLst>
                      <a:gd name="T0" fmla="*/ 44 w 44"/>
                      <a:gd name="T1" fmla="*/ 19 h 33"/>
                      <a:gd name="T2" fmla="*/ 27 w 44"/>
                      <a:gd name="T3" fmla="*/ 10 h 33"/>
                      <a:gd name="T4" fmla="*/ 24 w 44"/>
                      <a:gd name="T5" fmla="*/ 0 h 33"/>
                      <a:gd name="T6" fmla="*/ 9 w 44"/>
                      <a:gd name="T7" fmla="*/ 10 h 33"/>
                      <a:gd name="T8" fmla="*/ 1 w 44"/>
                      <a:gd name="T9" fmla="*/ 14 h 33"/>
                      <a:gd name="T10" fmla="*/ 0 w 44"/>
                      <a:gd name="T11" fmla="*/ 33 h 33"/>
                      <a:gd name="T12" fmla="*/ 25 w 44"/>
                      <a:gd name="T13" fmla="*/ 33 h 33"/>
                      <a:gd name="T14" fmla="*/ 41 w 44"/>
                      <a:gd name="T15" fmla="*/ 30 h 33"/>
                      <a:gd name="T16" fmla="*/ 44 w 44"/>
                      <a:gd name="T17" fmla="*/ 19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33">
                        <a:moveTo>
                          <a:pt x="44" y="19"/>
                        </a:moveTo>
                        <a:lnTo>
                          <a:pt x="27" y="10"/>
                        </a:lnTo>
                        <a:lnTo>
                          <a:pt x="24" y="0"/>
                        </a:lnTo>
                        <a:lnTo>
                          <a:pt x="9" y="10"/>
                        </a:lnTo>
                        <a:lnTo>
                          <a:pt x="1" y="14"/>
                        </a:lnTo>
                        <a:lnTo>
                          <a:pt x="0" y="33"/>
                        </a:lnTo>
                        <a:lnTo>
                          <a:pt x="25" y="33"/>
                        </a:lnTo>
                        <a:lnTo>
                          <a:pt x="41" y="30"/>
                        </a:lnTo>
                        <a:lnTo>
                          <a:pt x="44" y="19"/>
                        </a:lnTo>
                        <a:close/>
                      </a:path>
                    </a:pathLst>
                  </a:custGeom>
                  <a:solidFill>
                    <a:srgbClr val="FF77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87" name="Freeform 86"/>
                  <p:cNvSpPr>
                    <a:spLocks/>
                  </p:cNvSpPr>
                  <p:nvPr/>
                </p:nvSpPr>
                <p:spPr bwMode="auto">
                  <a:xfrm>
                    <a:off x="3794" y="2706"/>
                    <a:ext cx="34" cy="65"/>
                  </a:xfrm>
                  <a:custGeom>
                    <a:avLst/>
                    <a:gdLst>
                      <a:gd name="T0" fmla="*/ 68 w 68"/>
                      <a:gd name="T1" fmla="*/ 0 h 131"/>
                      <a:gd name="T2" fmla="*/ 43 w 68"/>
                      <a:gd name="T3" fmla="*/ 19 h 131"/>
                      <a:gd name="T4" fmla="*/ 14 w 68"/>
                      <a:gd name="T5" fmla="*/ 27 h 131"/>
                      <a:gd name="T6" fmla="*/ 2 w 68"/>
                      <a:gd name="T7" fmla="*/ 49 h 131"/>
                      <a:gd name="T8" fmla="*/ 0 w 68"/>
                      <a:gd name="T9" fmla="*/ 76 h 131"/>
                      <a:gd name="T10" fmla="*/ 4 w 68"/>
                      <a:gd name="T11" fmla="*/ 104 h 131"/>
                      <a:gd name="T12" fmla="*/ 7 w 68"/>
                      <a:gd name="T13" fmla="*/ 131 h 131"/>
                      <a:gd name="T14" fmla="*/ 27 w 68"/>
                      <a:gd name="T15" fmla="*/ 108 h 131"/>
                      <a:gd name="T16" fmla="*/ 31 w 68"/>
                      <a:gd name="T17" fmla="*/ 77 h 131"/>
                      <a:gd name="T18" fmla="*/ 39 w 68"/>
                      <a:gd name="T19" fmla="*/ 80 h 131"/>
                      <a:gd name="T20" fmla="*/ 38 w 68"/>
                      <a:gd name="T21" fmla="*/ 102 h 131"/>
                      <a:gd name="T22" fmla="*/ 61 w 68"/>
                      <a:gd name="T23" fmla="*/ 86 h 131"/>
                      <a:gd name="T24" fmla="*/ 68 w 68"/>
                      <a:gd name="T25" fmla="*/ 35 h 131"/>
                      <a:gd name="T26" fmla="*/ 68 w 68"/>
                      <a:gd name="T27" fmla="*/ 30 h 131"/>
                      <a:gd name="T28" fmla="*/ 67 w 68"/>
                      <a:gd name="T29" fmla="*/ 18 h 131"/>
                      <a:gd name="T30" fmla="*/ 67 w 68"/>
                      <a:gd name="T31" fmla="*/ 5 h 131"/>
                      <a:gd name="T32" fmla="*/ 68 w 68"/>
                      <a:gd name="T33" fmla="*/ 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8" h="131">
                        <a:moveTo>
                          <a:pt x="68" y="0"/>
                        </a:moveTo>
                        <a:lnTo>
                          <a:pt x="43" y="19"/>
                        </a:lnTo>
                        <a:lnTo>
                          <a:pt x="14" y="27"/>
                        </a:lnTo>
                        <a:lnTo>
                          <a:pt x="2" y="49"/>
                        </a:lnTo>
                        <a:lnTo>
                          <a:pt x="0" y="76"/>
                        </a:lnTo>
                        <a:lnTo>
                          <a:pt x="4" y="104"/>
                        </a:lnTo>
                        <a:lnTo>
                          <a:pt x="7" y="131"/>
                        </a:lnTo>
                        <a:lnTo>
                          <a:pt x="27" y="108"/>
                        </a:lnTo>
                        <a:lnTo>
                          <a:pt x="31" y="77"/>
                        </a:lnTo>
                        <a:lnTo>
                          <a:pt x="39" y="80"/>
                        </a:lnTo>
                        <a:lnTo>
                          <a:pt x="38" y="102"/>
                        </a:lnTo>
                        <a:lnTo>
                          <a:pt x="61" y="86"/>
                        </a:lnTo>
                        <a:lnTo>
                          <a:pt x="68" y="35"/>
                        </a:lnTo>
                        <a:lnTo>
                          <a:pt x="68" y="30"/>
                        </a:lnTo>
                        <a:lnTo>
                          <a:pt x="67" y="18"/>
                        </a:lnTo>
                        <a:lnTo>
                          <a:pt x="67" y="5"/>
                        </a:lnTo>
                        <a:lnTo>
                          <a:pt x="68" y="0"/>
                        </a:lnTo>
                        <a:close/>
                      </a:path>
                    </a:pathLst>
                  </a:custGeom>
                  <a:solidFill>
                    <a:srgbClr val="FF77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88" name="Freeform 87"/>
                  <p:cNvSpPr>
                    <a:spLocks/>
                  </p:cNvSpPr>
                  <p:nvPr/>
                </p:nvSpPr>
                <p:spPr bwMode="auto">
                  <a:xfrm>
                    <a:off x="3746" y="2614"/>
                    <a:ext cx="37" cy="27"/>
                  </a:xfrm>
                  <a:custGeom>
                    <a:avLst/>
                    <a:gdLst>
                      <a:gd name="T0" fmla="*/ 68 w 72"/>
                      <a:gd name="T1" fmla="*/ 7 h 54"/>
                      <a:gd name="T2" fmla="*/ 48 w 72"/>
                      <a:gd name="T3" fmla="*/ 0 h 54"/>
                      <a:gd name="T4" fmla="*/ 18 w 72"/>
                      <a:gd name="T5" fmla="*/ 0 h 54"/>
                      <a:gd name="T6" fmla="*/ 10 w 72"/>
                      <a:gd name="T7" fmla="*/ 5 h 54"/>
                      <a:gd name="T8" fmla="*/ 40 w 72"/>
                      <a:gd name="T9" fmla="*/ 7 h 54"/>
                      <a:gd name="T10" fmla="*/ 49 w 72"/>
                      <a:gd name="T11" fmla="*/ 14 h 54"/>
                      <a:gd name="T12" fmla="*/ 26 w 72"/>
                      <a:gd name="T13" fmla="*/ 13 h 54"/>
                      <a:gd name="T14" fmla="*/ 13 w 72"/>
                      <a:gd name="T15" fmla="*/ 21 h 54"/>
                      <a:gd name="T16" fmla="*/ 5 w 72"/>
                      <a:gd name="T17" fmla="*/ 28 h 54"/>
                      <a:gd name="T18" fmla="*/ 0 w 72"/>
                      <a:gd name="T19" fmla="*/ 34 h 54"/>
                      <a:gd name="T20" fmla="*/ 13 w 72"/>
                      <a:gd name="T21" fmla="*/ 35 h 54"/>
                      <a:gd name="T22" fmla="*/ 25 w 72"/>
                      <a:gd name="T23" fmla="*/ 29 h 54"/>
                      <a:gd name="T24" fmla="*/ 27 w 72"/>
                      <a:gd name="T25" fmla="*/ 39 h 54"/>
                      <a:gd name="T26" fmla="*/ 45 w 72"/>
                      <a:gd name="T27" fmla="*/ 39 h 54"/>
                      <a:gd name="T28" fmla="*/ 50 w 72"/>
                      <a:gd name="T29" fmla="*/ 29 h 54"/>
                      <a:gd name="T30" fmla="*/ 56 w 72"/>
                      <a:gd name="T31" fmla="*/ 41 h 54"/>
                      <a:gd name="T32" fmla="*/ 26 w 72"/>
                      <a:gd name="T33" fmla="*/ 44 h 54"/>
                      <a:gd name="T34" fmla="*/ 37 w 72"/>
                      <a:gd name="T35" fmla="*/ 54 h 54"/>
                      <a:gd name="T36" fmla="*/ 60 w 72"/>
                      <a:gd name="T37" fmla="*/ 49 h 54"/>
                      <a:gd name="T38" fmla="*/ 72 w 72"/>
                      <a:gd name="T39" fmla="*/ 36 h 54"/>
                      <a:gd name="T40" fmla="*/ 61 w 72"/>
                      <a:gd name="T41" fmla="*/ 19 h 54"/>
                      <a:gd name="T42" fmla="*/ 68 w 72"/>
                      <a:gd name="T43" fmla="*/ 7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2" h="54">
                        <a:moveTo>
                          <a:pt x="68" y="7"/>
                        </a:moveTo>
                        <a:lnTo>
                          <a:pt x="48" y="0"/>
                        </a:lnTo>
                        <a:lnTo>
                          <a:pt x="18" y="0"/>
                        </a:lnTo>
                        <a:lnTo>
                          <a:pt x="10" y="5"/>
                        </a:lnTo>
                        <a:lnTo>
                          <a:pt x="40" y="7"/>
                        </a:lnTo>
                        <a:lnTo>
                          <a:pt x="49" y="14"/>
                        </a:lnTo>
                        <a:lnTo>
                          <a:pt x="26" y="13"/>
                        </a:lnTo>
                        <a:lnTo>
                          <a:pt x="13" y="21"/>
                        </a:lnTo>
                        <a:lnTo>
                          <a:pt x="5" y="28"/>
                        </a:lnTo>
                        <a:lnTo>
                          <a:pt x="0" y="34"/>
                        </a:lnTo>
                        <a:lnTo>
                          <a:pt x="13" y="35"/>
                        </a:lnTo>
                        <a:lnTo>
                          <a:pt x="25" y="29"/>
                        </a:lnTo>
                        <a:lnTo>
                          <a:pt x="27" y="39"/>
                        </a:lnTo>
                        <a:lnTo>
                          <a:pt x="45" y="39"/>
                        </a:lnTo>
                        <a:lnTo>
                          <a:pt x="50" y="29"/>
                        </a:lnTo>
                        <a:lnTo>
                          <a:pt x="56" y="41"/>
                        </a:lnTo>
                        <a:lnTo>
                          <a:pt x="26" y="44"/>
                        </a:lnTo>
                        <a:lnTo>
                          <a:pt x="37" y="54"/>
                        </a:lnTo>
                        <a:lnTo>
                          <a:pt x="60" y="49"/>
                        </a:lnTo>
                        <a:lnTo>
                          <a:pt x="72" y="36"/>
                        </a:lnTo>
                        <a:lnTo>
                          <a:pt x="61" y="19"/>
                        </a:lnTo>
                        <a:lnTo>
                          <a:pt x="68" y="7"/>
                        </a:lnTo>
                        <a:close/>
                      </a:path>
                    </a:pathLst>
                  </a:custGeom>
                  <a:solidFill>
                    <a:srgbClr val="601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89" name="Freeform 88"/>
                  <p:cNvSpPr>
                    <a:spLocks/>
                  </p:cNvSpPr>
                  <p:nvPr/>
                </p:nvSpPr>
                <p:spPr bwMode="auto">
                  <a:xfrm>
                    <a:off x="3800" y="2618"/>
                    <a:ext cx="38" cy="24"/>
                  </a:xfrm>
                  <a:custGeom>
                    <a:avLst/>
                    <a:gdLst>
                      <a:gd name="T0" fmla="*/ 61 w 76"/>
                      <a:gd name="T1" fmla="*/ 1 h 49"/>
                      <a:gd name="T2" fmla="*/ 22 w 76"/>
                      <a:gd name="T3" fmla="*/ 0 h 49"/>
                      <a:gd name="T4" fmla="*/ 1 w 76"/>
                      <a:gd name="T5" fmla="*/ 13 h 49"/>
                      <a:gd name="T6" fmla="*/ 0 w 76"/>
                      <a:gd name="T7" fmla="*/ 29 h 49"/>
                      <a:gd name="T8" fmla="*/ 10 w 76"/>
                      <a:gd name="T9" fmla="*/ 48 h 49"/>
                      <a:gd name="T10" fmla="*/ 44 w 76"/>
                      <a:gd name="T11" fmla="*/ 49 h 49"/>
                      <a:gd name="T12" fmla="*/ 44 w 76"/>
                      <a:gd name="T13" fmla="*/ 41 h 49"/>
                      <a:gd name="T14" fmla="*/ 29 w 76"/>
                      <a:gd name="T15" fmla="*/ 38 h 49"/>
                      <a:gd name="T16" fmla="*/ 22 w 76"/>
                      <a:gd name="T17" fmla="*/ 34 h 49"/>
                      <a:gd name="T18" fmla="*/ 11 w 76"/>
                      <a:gd name="T19" fmla="*/ 31 h 49"/>
                      <a:gd name="T20" fmla="*/ 21 w 76"/>
                      <a:gd name="T21" fmla="*/ 21 h 49"/>
                      <a:gd name="T22" fmla="*/ 28 w 76"/>
                      <a:gd name="T23" fmla="*/ 34 h 49"/>
                      <a:gd name="T24" fmla="*/ 48 w 76"/>
                      <a:gd name="T25" fmla="*/ 34 h 49"/>
                      <a:gd name="T26" fmla="*/ 48 w 76"/>
                      <a:gd name="T27" fmla="*/ 23 h 49"/>
                      <a:gd name="T28" fmla="*/ 61 w 76"/>
                      <a:gd name="T29" fmla="*/ 29 h 49"/>
                      <a:gd name="T30" fmla="*/ 76 w 76"/>
                      <a:gd name="T31" fmla="*/ 37 h 49"/>
                      <a:gd name="T32" fmla="*/ 74 w 76"/>
                      <a:gd name="T33" fmla="*/ 27 h 49"/>
                      <a:gd name="T34" fmla="*/ 56 w 76"/>
                      <a:gd name="T35" fmla="*/ 18 h 49"/>
                      <a:gd name="T36" fmla="*/ 28 w 76"/>
                      <a:gd name="T37" fmla="*/ 8 h 49"/>
                      <a:gd name="T38" fmla="*/ 46 w 76"/>
                      <a:gd name="T39" fmla="*/ 6 h 49"/>
                      <a:gd name="T40" fmla="*/ 61 w 76"/>
                      <a:gd name="T41" fmla="*/ 1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6" h="49">
                        <a:moveTo>
                          <a:pt x="61" y="1"/>
                        </a:moveTo>
                        <a:lnTo>
                          <a:pt x="22" y="0"/>
                        </a:lnTo>
                        <a:lnTo>
                          <a:pt x="1" y="13"/>
                        </a:lnTo>
                        <a:lnTo>
                          <a:pt x="0" y="29"/>
                        </a:lnTo>
                        <a:lnTo>
                          <a:pt x="10" y="48"/>
                        </a:lnTo>
                        <a:lnTo>
                          <a:pt x="44" y="49"/>
                        </a:lnTo>
                        <a:lnTo>
                          <a:pt x="44" y="41"/>
                        </a:lnTo>
                        <a:lnTo>
                          <a:pt x="29" y="38"/>
                        </a:lnTo>
                        <a:lnTo>
                          <a:pt x="22" y="34"/>
                        </a:lnTo>
                        <a:lnTo>
                          <a:pt x="11" y="31"/>
                        </a:lnTo>
                        <a:lnTo>
                          <a:pt x="21" y="21"/>
                        </a:lnTo>
                        <a:lnTo>
                          <a:pt x="28" y="34"/>
                        </a:lnTo>
                        <a:lnTo>
                          <a:pt x="48" y="34"/>
                        </a:lnTo>
                        <a:lnTo>
                          <a:pt x="48" y="23"/>
                        </a:lnTo>
                        <a:lnTo>
                          <a:pt x="61" y="29"/>
                        </a:lnTo>
                        <a:lnTo>
                          <a:pt x="76" y="37"/>
                        </a:lnTo>
                        <a:lnTo>
                          <a:pt x="74" y="27"/>
                        </a:lnTo>
                        <a:lnTo>
                          <a:pt x="56" y="18"/>
                        </a:lnTo>
                        <a:lnTo>
                          <a:pt x="28" y="8"/>
                        </a:lnTo>
                        <a:lnTo>
                          <a:pt x="46" y="6"/>
                        </a:lnTo>
                        <a:lnTo>
                          <a:pt x="61" y="1"/>
                        </a:lnTo>
                        <a:close/>
                      </a:path>
                    </a:pathLst>
                  </a:custGeom>
                  <a:solidFill>
                    <a:srgbClr val="601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90" name="Freeform 89"/>
                  <p:cNvSpPr>
                    <a:spLocks/>
                  </p:cNvSpPr>
                  <p:nvPr/>
                </p:nvSpPr>
                <p:spPr bwMode="auto">
                  <a:xfrm>
                    <a:off x="3714" y="2754"/>
                    <a:ext cx="89" cy="141"/>
                  </a:xfrm>
                  <a:custGeom>
                    <a:avLst/>
                    <a:gdLst>
                      <a:gd name="T0" fmla="*/ 39 w 179"/>
                      <a:gd name="T1" fmla="*/ 0 h 284"/>
                      <a:gd name="T2" fmla="*/ 23 w 179"/>
                      <a:gd name="T3" fmla="*/ 68 h 284"/>
                      <a:gd name="T4" fmla="*/ 0 w 179"/>
                      <a:gd name="T5" fmla="*/ 127 h 284"/>
                      <a:gd name="T6" fmla="*/ 64 w 179"/>
                      <a:gd name="T7" fmla="*/ 134 h 284"/>
                      <a:gd name="T8" fmla="*/ 136 w 179"/>
                      <a:gd name="T9" fmla="*/ 191 h 284"/>
                      <a:gd name="T10" fmla="*/ 179 w 179"/>
                      <a:gd name="T11" fmla="*/ 284 h 284"/>
                      <a:gd name="T12" fmla="*/ 165 w 179"/>
                      <a:gd name="T13" fmla="*/ 180 h 284"/>
                      <a:gd name="T14" fmla="*/ 85 w 179"/>
                      <a:gd name="T15" fmla="*/ 113 h 284"/>
                      <a:gd name="T16" fmla="*/ 58 w 179"/>
                      <a:gd name="T17" fmla="*/ 69 h 284"/>
                      <a:gd name="T18" fmla="*/ 107 w 179"/>
                      <a:gd name="T19" fmla="*/ 110 h 284"/>
                      <a:gd name="T20" fmla="*/ 141 w 179"/>
                      <a:gd name="T21" fmla="*/ 132 h 284"/>
                      <a:gd name="T22" fmla="*/ 130 w 179"/>
                      <a:gd name="T23" fmla="*/ 72 h 284"/>
                      <a:gd name="T24" fmla="*/ 80 w 179"/>
                      <a:gd name="T25" fmla="*/ 49 h 284"/>
                      <a:gd name="T26" fmla="*/ 39 w 179"/>
                      <a:gd name="T27" fmla="*/ 0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9" h="284">
                        <a:moveTo>
                          <a:pt x="39" y="0"/>
                        </a:moveTo>
                        <a:lnTo>
                          <a:pt x="23" y="68"/>
                        </a:lnTo>
                        <a:lnTo>
                          <a:pt x="0" y="127"/>
                        </a:lnTo>
                        <a:lnTo>
                          <a:pt x="64" y="134"/>
                        </a:lnTo>
                        <a:lnTo>
                          <a:pt x="136" y="191"/>
                        </a:lnTo>
                        <a:lnTo>
                          <a:pt x="179" y="284"/>
                        </a:lnTo>
                        <a:lnTo>
                          <a:pt x="165" y="180"/>
                        </a:lnTo>
                        <a:lnTo>
                          <a:pt x="85" y="113"/>
                        </a:lnTo>
                        <a:lnTo>
                          <a:pt x="58" y="69"/>
                        </a:lnTo>
                        <a:lnTo>
                          <a:pt x="107" y="110"/>
                        </a:lnTo>
                        <a:lnTo>
                          <a:pt x="141" y="132"/>
                        </a:lnTo>
                        <a:lnTo>
                          <a:pt x="130" y="72"/>
                        </a:lnTo>
                        <a:lnTo>
                          <a:pt x="80" y="49"/>
                        </a:lnTo>
                        <a:lnTo>
                          <a:pt x="39" y="0"/>
                        </a:lnTo>
                        <a:close/>
                      </a:path>
                    </a:pathLst>
                  </a:custGeom>
                  <a:solidFill>
                    <a:srgbClr val="FF331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91" name="Freeform 90"/>
                  <p:cNvSpPr>
                    <a:spLocks/>
                  </p:cNvSpPr>
                  <p:nvPr/>
                </p:nvSpPr>
                <p:spPr bwMode="auto">
                  <a:xfrm>
                    <a:off x="3806" y="2802"/>
                    <a:ext cx="34" cy="128"/>
                  </a:xfrm>
                  <a:custGeom>
                    <a:avLst/>
                    <a:gdLst>
                      <a:gd name="T0" fmla="*/ 65 w 67"/>
                      <a:gd name="T1" fmla="*/ 0 h 256"/>
                      <a:gd name="T2" fmla="*/ 30 w 67"/>
                      <a:gd name="T3" fmla="*/ 16 h 256"/>
                      <a:gd name="T4" fmla="*/ 19 w 67"/>
                      <a:gd name="T5" fmla="*/ 84 h 256"/>
                      <a:gd name="T6" fmla="*/ 0 w 67"/>
                      <a:gd name="T7" fmla="*/ 179 h 256"/>
                      <a:gd name="T8" fmla="*/ 10 w 67"/>
                      <a:gd name="T9" fmla="*/ 256 h 256"/>
                      <a:gd name="T10" fmla="*/ 25 w 67"/>
                      <a:gd name="T11" fmla="*/ 183 h 256"/>
                      <a:gd name="T12" fmla="*/ 38 w 67"/>
                      <a:gd name="T13" fmla="*/ 29 h 256"/>
                      <a:gd name="T14" fmla="*/ 67 w 67"/>
                      <a:gd name="T15" fmla="*/ 35 h 256"/>
                      <a:gd name="T16" fmla="*/ 65 w 67"/>
                      <a:gd name="T17" fmla="*/ 0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256">
                        <a:moveTo>
                          <a:pt x="65" y="0"/>
                        </a:moveTo>
                        <a:lnTo>
                          <a:pt x="30" y="16"/>
                        </a:lnTo>
                        <a:lnTo>
                          <a:pt x="19" y="84"/>
                        </a:lnTo>
                        <a:lnTo>
                          <a:pt x="0" y="179"/>
                        </a:lnTo>
                        <a:lnTo>
                          <a:pt x="10" y="256"/>
                        </a:lnTo>
                        <a:lnTo>
                          <a:pt x="25" y="183"/>
                        </a:lnTo>
                        <a:lnTo>
                          <a:pt x="38" y="29"/>
                        </a:lnTo>
                        <a:lnTo>
                          <a:pt x="67" y="35"/>
                        </a:lnTo>
                        <a:lnTo>
                          <a:pt x="65" y="0"/>
                        </a:lnTo>
                        <a:close/>
                      </a:path>
                    </a:pathLst>
                  </a:custGeom>
                  <a:solidFill>
                    <a:srgbClr val="FF331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92" name="Freeform 91"/>
                  <p:cNvSpPr>
                    <a:spLocks/>
                  </p:cNvSpPr>
                  <p:nvPr/>
                </p:nvSpPr>
                <p:spPr bwMode="auto">
                  <a:xfrm>
                    <a:off x="3814" y="2736"/>
                    <a:ext cx="228" cy="352"/>
                  </a:xfrm>
                  <a:custGeom>
                    <a:avLst/>
                    <a:gdLst>
                      <a:gd name="T0" fmla="*/ 225 w 454"/>
                      <a:gd name="T1" fmla="*/ 65 h 703"/>
                      <a:gd name="T2" fmla="*/ 400 w 454"/>
                      <a:gd name="T3" fmla="*/ 293 h 703"/>
                      <a:gd name="T4" fmla="*/ 439 w 454"/>
                      <a:gd name="T5" fmla="*/ 411 h 703"/>
                      <a:gd name="T6" fmla="*/ 451 w 454"/>
                      <a:gd name="T7" fmla="*/ 471 h 703"/>
                      <a:gd name="T8" fmla="*/ 454 w 454"/>
                      <a:gd name="T9" fmla="*/ 518 h 703"/>
                      <a:gd name="T10" fmla="*/ 442 w 454"/>
                      <a:gd name="T11" fmla="*/ 563 h 703"/>
                      <a:gd name="T12" fmla="*/ 404 w 454"/>
                      <a:gd name="T13" fmla="*/ 609 h 703"/>
                      <a:gd name="T14" fmla="*/ 367 w 454"/>
                      <a:gd name="T15" fmla="*/ 631 h 703"/>
                      <a:gd name="T16" fmla="*/ 334 w 454"/>
                      <a:gd name="T17" fmla="*/ 650 h 703"/>
                      <a:gd name="T18" fmla="*/ 298 w 454"/>
                      <a:gd name="T19" fmla="*/ 664 h 703"/>
                      <a:gd name="T20" fmla="*/ 256 w 454"/>
                      <a:gd name="T21" fmla="*/ 669 h 703"/>
                      <a:gd name="T22" fmla="*/ 201 w 454"/>
                      <a:gd name="T23" fmla="*/ 649 h 703"/>
                      <a:gd name="T24" fmla="*/ 192 w 454"/>
                      <a:gd name="T25" fmla="*/ 698 h 703"/>
                      <a:gd name="T26" fmla="*/ 175 w 454"/>
                      <a:gd name="T27" fmla="*/ 699 h 703"/>
                      <a:gd name="T28" fmla="*/ 160 w 454"/>
                      <a:gd name="T29" fmla="*/ 675 h 703"/>
                      <a:gd name="T30" fmla="*/ 147 w 454"/>
                      <a:gd name="T31" fmla="*/ 636 h 703"/>
                      <a:gd name="T32" fmla="*/ 171 w 454"/>
                      <a:gd name="T33" fmla="*/ 538 h 703"/>
                      <a:gd name="T34" fmla="*/ 201 w 454"/>
                      <a:gd name="T35" fmla="*/ 547 h 703"/>
                      <a:gd name="T36" fmla="*/ 228 w 454"/>
                      <a:gd name="T37" fmla="*/ 509 h 703"/>
                      <a:gd name="T38" fmla="*/ 315 w 454"/>
                      <a:gd name="T39" fmla="*/ 568 h 703"/>
                      <a:gd name="T40" fmla="*/ 345 w 454"/>
                      <a:gd name="T41" fmla="*/ 577 h 703"/>
                      <a:gd name="T42" fmla="*/ 359 w 454"/>
                      <a:gd name="T43" fmla="*/ 535 h 703"/>
                      <a:gd name="T44" fmla="*/ 411 w 454"/>
                      <a:gd name="T45" fmla="*/ 519 h 703"/>
                      <a:gd name="T46" fmla="*/ 377 w 454"/>
                      <a:gd name="T47" fmla="*/ 493 h 703"/>
                      <a:gd name="T48" fmla="*/ 314 w 454"/>
                      <a:gd name="T49" fmla="*/ 467 h 703"/>
                      <a:gd name="T50" fmla="*/ 268 w 454"/>
                      <a:gd name="T51" fmla="*/ 435 h 703"/>
                      <a:gd name="T52" fmla="*/ 306 w 454"/>
                      <a:gd name="T53" fmla="*/ 324 h 703"/>
                      <a:gd name="T54" fmla="*/ 267 w 454"/>
                      <a:gd name="T55" fmla="*/ 341 h 703"/>
                      <a:gd name="T56" fmla="*/ 279 w 454"/>
                      <a:gd name="T57" fmla="*/ 221 h 703"/>
                      <a:gd name="T58" fmla="*/ 238 w 454"/>
                      <a:gd name="T59" fmla="*/ 322 h 703"/>
                      <a:gd name="T60" fmla="*/ 224 w 454"/>
                      <a:gd name="T61" fmla="*/ 501 h 703"/>
                      <a:gd name="T62" fmla="*/ 129 w 454"/>
                      <a:gd name="T63" fmla="*/ 527 h 703"/>
                      <a:gd name="T64" fmla="*/ 137 w 454"/>
                      <a:gd name="T65" fmla="*/ 414 h 703"/>
                      <a:gd name="T66" fmla="*/ 89 w 454"/>
                      <a:gd name="T67" fmla="*/ 561 h 703"/>
                      <a:gd name="T68" fmla="*/ 0 w 454"/>
                      <a:gd name="T69" fmla="*/ 549 h 703"/>
                      <a:gd name="T70" fmla="*/ 29 w 454"/>
                      <a:gd name="T71" fmla="*/ 170 h 703"/>
                      <a:gd name="T72" fmla="*/ 84 w 454"/>
                      <a:gd name="T73" fmla="*/ 81 h 703"/>
                      <a:gd name="T74" fmla="*/ 114 w 454"/>
                      <a:gd name="T75" fmla="*/ 190 h 703"/>
                      <a:gd name="T76" fmla="*/ 94 w 454"/>
                      <a:gd name="T77" fmla="*/ 399 h 703"/>
                      <a:gd name="T78" fmla="*/ 132 w 454"/>
                      <a:gd name="T79" fmla="*/ 161 h 703"/>
                      <a:gd name="T80" fmla="*/ 158 w 454"/>
                      <a:gd name="T81" fmla="*/ 135 h 703"/>
                      <a:gd name="T82" fmla="*/ 211 w 454"/>
                      <a:gd name="T83" fmla="*/ 335 h 703"/>
                      <a:gd name="T84" fmla="*/ 160 w 454"/>
                      <a:gd name="T85" fmla="*/ 106 h 703"/>
                      <a:gd name="T86" fmla="*/ 109 w 454"/>
                      <a:gd name="T87" fmla="*/ 70 h 703"/>
                      <a:gd name="T88" fmla="*/ 53 w 454"/>
                      <a:gd name="T89" fmla="*/ 25 h 703"/>
                      <a:gd name="T90" fmla="*/ 57 w 454"/>
                      <a:gd name="T91" fmla="*/ 4 h 7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54" h="703">
                        <a:moveTo>
                          <a:pt x="56" y="0"/>
                        </a:moveTo>
                        <a:lnTo>
                          <a:pt x="225" y="65"/>
                        </a:lnTo>
                        <a:lnTo>
                          <a:pt x="336" y="188"/>
                        </a:lnTo>
                        <a:lnTo>
                          <a:pt x="400" y="293"/>
                        </a:lnTo>
                        <a:lnTo>
                          <a:pt x="404" y="345"/>
                        </a:lnTo>
                        <a:lnTo>
                          <a:pt x="439" y="411"/>
                        </a:lnTo>
                        <a:lnTo>
                          <a:pt x="446" y="442"/>
                        </a:lnTo>
                        <a:lnTo>
                          <a:pt x="451" y="471"/>
                        </a:lnTo>
                        <a:lnTo>
                          <a:pt x="454" y="495"/>
                        </a:lnTo>
                        <a:lnTo>
                          <a:pt x="454" y="518"/>
                        </a:lnTo>
                        <a:lnTo>
                          <a:pt x="451" y="541"/>
                        </a:lnTo>
                        <a:lnTo>
                          <a:pt x="442" y="563"/>
                        </a:lnTo>
                        <a:lnTo>
                          <a:pt x="427" y="585"/>
                        </a:lnTo>
                        <a:lnTo>
                          <a:pt x="404" y="609"/>
                        </a:lnTo>
                        <a:lnTo>
                          <a:pt x="384" y="619"/>
                        </a:lnTo>
                        <a:lnTo>
                          <a:pt x="367" y="631"/>
                        </a:lnTo>
                        <a:lnTo>
                          <a:pt x="350" y="641"/>
                        </a:lnTo>
                        <a:lnTo>
                          <a:pt x="334" y="650"/>
                        </a:lnTo>
                        <a:lnTo>
                          <a:pt x="316" y="659"/>
                        </a:lnTo>
                        <a:lnTo>
                          <a:pt x="298" y="664"/>
                        </a:lnTo>
                        <a:lnTo>
                          <a:pt x="278" y="668"/>
                        </a:lnTo>
                        <a:lnTo>
                          <a:pt x="256" y="669"/>
                        </a:lnTo>
                        <a:lnTo>
                          <a:pt x="202" y="616"/>
                        </a:lnTo>
                        <a:lnTo>
                          <a:pt x="201" y="649"/>
                        </a:lnTo>
                        <a:lnTo>
                          <a:pt x="199" y="680"/>
                        </a:lnTo>
                        <a:lnTo>
                          <a:pt x="192" y="698"/>
                        </a:lnTo>
                        <a:lnTo>
                          <a:pt x="184" y="703"/>
                        </a:lnTo>
                        <a:lnTo>
                          <a:pt x="175" y="699"/>
                        </a:lnTo>
                        <a:lnTo>
                          <a:pt x="167" y="689"/>
                        </a:lnTo>
                        <a:lnTo>
                          <a:pt x="160" y="675"/>
                        </a:lnTo>
                        <a:lnTo>
                          <a:pt x="153" y="656"/>
                        </a:lnTo>
                        <a:lnTo>
                          <a:pt x="147" y="636"/>
                        </a:lnTo>
                        <a:lnTo>
                          <a:pt x="109" y="551"/>
                        </a:lnTo>
                        <a:lnTo>
                          <a:pt x="171" y="538"/>
                        </a:lnTo>
                        <a:lnTo>
                          <a:pt x="201" y="525"/>
                        </a:lnTo>
                        <a:lnTo>
                          <a:pt x="201" y="547"/>
                        </a:lnTo>
                        <a:lnTo>
                          <a:pt x="223" y="539"/>
                        </a:lnTo>
                        <a:lnTo>
                          <a:pt x="228" y="509"/>
                        </a:lnTo>
                        <a:lnTo>
                          <a:pt x="261" y="515"/>
                        </a:lnTo>
                        <a:lnTo>
                          <a:pt x="315" y="568"/>
                        </a:lnTo>
                        <a:lnTo>
                          <a:pt x="327" y="611"/>
                        </a:lnTo>
                        <a:lnTo>
                          <a:pt x="345" y="577"/>
                        </a:lnTo>
                        <a:lnTo>
                          <a:pt x="299" y="524"/>
                        </a:lnTo>
                        <a:lnTo>
                          <a:pt x="359" y="535"/>
                        </a:lnTo>
                        <a:lnTo>
                          <a:pt x="397" y="553"/>
                        </a:lnTo>
                        <a:lnTo>
                          <a:pt x="411" y="519"/>
                        </a:lnTo>
                        <a:lnTo>
                          <a:pt x="322" y="503"/>
                        </a:lnTo>
                        <a:lnTo>
                          <a:pt x="377" y="493"/>
                        </a:lnTo>
                        <a:lnTo>
                          <a:pt x="357" y="468"/>
                        </a:lnTo>
                        <a:lnTo>
                          <a:pt x="314" y="467"/>
                        </a:lnTo>
                        <a:lnTo>
                          <a:pt x="262" y="482"/>
                        </a:lnTo>
                        <a:lnTo>
                          <a:pt x="268" y="435"/>
                        </a:lnTo>
                        <a:lnTo>
                          <a:pt x="304" y="385"/>
                        </a:lnTo>
                        <a:lnTo>
                          <a:pt x="306" y="324"/>
                        </a:lnTo>
                        <a:lnTo>
                          <a:pt x="275" y="362"/>
                        </a:lnTo>
                        <a:lnTo>
                          <a:pt x="267" y="341"/>
                        </a:lnTo>
                        <a:lnTo>
                          <a:pt x="277" y="294"/>
                        </a:lnTo>
                        <a:lnTo>
                          <a:pt x="279" y="221"/>
                        </a:lnTo>
                        <a:lnTo>
                          <a:pt x="253" y="259"/>
                        </a:lnTo>
                        <a:lnTo>
                          <a:pt x="238" y="322"/>
                        </a:lnTo>
                        <a:lnTo>
                          <a:pt x="233" y="447"/>
                        </a:lnTo>
                        <a:lnTo>
                          <a:pt x="224" y="501"/>
                        </a:lnTo>
                        <a:lnTo>
                          <a:pt x="171" y="528"/>
                        </a:lnTo>
                        <a:lnTo>
                          <a:pt x="129" y="527"/>
                        </a:lnTo>
                        <a:lnTo>
                          <a:pt x="130" y="482"/>
                        </a:lnTo>
                        <a:lnTo>
                          <a:pt x="137" y="414"/>
                        </a:lnTo>
                        <a:lnTo>
                          <a:pt x="109" y="465"/>
                        </a:lnTo>
                        <a:lnTo>
                          <a:pt x="89" y="561"/>
                        </a:lnTo>
                        <a:lnTo>
                          <a:pt x="47" y="559"/>
                        </a:lnTo>
                        <a:lnTo>
                          <a:pt x="0" y="549"/>
                        </a:lnTo>
                        <a:lnTo>
                          <a:pt x="12" y="449"/>
                        </a:lnTo>
                        <a:lnTo>
                          <a:pt x="29" y="170"/>
                        </a:lnTo>
                        <a:lnTo>
                          <a:pt x="57" y="111"/>
                        </a:lnTo>
                        <a:lnTo>
                          <a:pt x="84" y="81"/>
                        </a:lnTo>
                        <a:lnTo>
                          <a:pt x="117" y="108"/>
                        </a:lnTo>
                        <a:lnTo>
                          <a:pt x="114" y="190"/>
                        </a:lnTo>
                        <a:lnTo>
                          <a:pt x="97" y="322"/>
                        </a:lnTo>
                        <a:lnTo>
                          <a:pt x="94" y="399"/>
                        </a:lnTo>
                        <a:lnTo>
                          <a:pt x="127" y="328"/>
                        </a:lnTo>
                        <a:lnTo>
                          <a:pt x="132" y="161"/>
                        </a:lnTo>
                        <a:lnTo>
                          <a:pt x="131" y="79"/>
                        </a:lnTo>
                        <a:lnTo>
                          <a:pt x="158" y="135"/>
                        </a:lnTo>
                        <a:lnTo>
                          <a:pt x="172" y="226"/>
                        </a:lnTo>
                        <a:lnTo>
                          <a:pt x="211" y="335"/>
                        </a:lnTo>
                        <a:lnTo>
                          <a:pt x="196" y="266"/>
                        </a:lnTo>
                        <a:lnTo>
                          <a:pt x="160" y="106"/>
                        </a:lnTo>
                        <a:lnTo>
                          <a:pt x="131" y="57"/>
                        </a:lnTo>
                        <a:lnTo>
                          <a:pt x="109" y="70"/>
                        </a:lnTo>
                        <a:lnTo>
                          <a:pt x="51" y="29"/>
                        </a:lnTo>
                        <a:lnTo>
                          <a:pt x="53" y="25"/>
                        </a:lnTo>
                        <a:lnTo>
                          <a:pt x="56" y="14"/>
                        </a:lnTo>
                        <a:lnTo>
                          <a:pt x="57" y="4"/>
                        </a:lnTo>
                        <a:lnTo>
                          <a:pt x="56" y="0"/>
                        </a:lnTo>
                        <a:close/>
                      </a:path>
                    </a:pathLst>
                  </a:custGeom>
                  <a:solidFill>
                    <a:srgbClr val="FFEF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93" name="Freeform 92"/>
                  <p:cNvSpPr>
                    <a:spLocks/>
                  </p:cNvSpPr>
                  <p:nvPr/>
                </p:nvSpPr>
                <p:spPr bwMode="auto">
                  <a:xfrm>
                    <a:off x="3661" y="2822"/>
                    <a:ext cx="145" cy="176"/>
                  </a:xfrm>
                  <a:custGeom>
                    <a:avLst/>
                    <a:gdLst>
                      <a:gd name="T0" fmla="*/ 280 w 290"/>
                      <a:gd name="T1" fmla="*/ 185 h 352"/>
                      <a:gd name="T2" fmla="*/ 290 w 290"/>
                      <a:gd name="T3" fmla="*/ 301 h 352"/>
                      <a:gd name="T4" fmla="*/ 245 w 290"/>
                      <a:gd name="T5" fmla="*/ 210 h 352"/>
                      <a:gd name="T6" fmla="*/ 192 w 290"/>
                      <a:gd name="T7" fmla="*/ 140 h 352"/>
                      <a:gd name="T8" fmla="*/ 122 w 290"/>
                      <a:gd name="T9" fmla="*/ 51 h 352"/>
                      <a:gd name="T10" fmla="*/ 134 w 290"/>
                      <a:gd name="T11" fmla="*/ 107 h 352"/>
                      <a:gd name="T12" fmla="*/ 232 w 290"/>
                      <a:gd name="T13" fmla="*/ 248 h 352"/>
                      <a:gd name="T14" fmla="*/ 253 w 290"/>
                      <a:gd name="T15" fmla="*/ 349 h 352"/>
                      <a:gd name="T16" fmla="*/ 198 w 290"/>
                      <a:gd name="T17" fmla="*/ 352 h 352"/>
                      <a:gd name="T18" fmla="*/ 104 w 290"/>
                      <a:gd name="T19" fmla="*/ 226 h 352"/>
                      <a:gd name="T20" fmla="*/ 7 w 290"/>
                      <a:gd name="T21" fmla="*/ 35 h 352"/>
                      <a:gd name="T22" fmla="*/ 0 w 290"/>
                      <a:gd name="T23" fmla="*/ 0 h 352"/>
                      <a:gd name="T24" fmla="*/ 69 w 290"/>
                      <a:gd name="T25" fmla="*/ 27 h 352"/>
                      <a:gd name="T26" fmla="*/ 90 w 290"/>
                      <a:gd name="T27" fmla="*/ 7 h 352"/>
                      <a:gd name="T28" fmla="*/ 114 w 290"/>
                      <a:gd name="T29" fmla="*/ 12 h 352"/>
                      <a:gd name="T30" fmla="*/ 135 w 290"/>
                      <a:gd name="T31" fmla="*/ 18 h 352"/>
                      <a:gd name="T32" fmla="*/ 153 w 290"/>
                      <a:gd name="T33" fmla="*/ 22 h 352"/>
                      <a:gd name="T34" fmla="*/ 169 w 290"/>
                      <a:gd name="T35" fmla="*/ 28 h 352"/>
                      <a:gd name="T36" fmla="*/ 182 w 290"/>
                      <a:gd name="T37" fmla="*/ 34 h 352"/>
                      <a:gd name="T38" fmla="*/ 194 w 290"/>
                      <a:gd name="T39" fmla="*/ 40 h 352"/>
                      <a:gd name="T40" fmla="*/ 204 w 290"/>
                      <a:gd name="T41" fmla="*/ 46 h 352"/>
                      <a:gd name="T42" fmla="*/ 213 w 290"/>
                      <a:gd name="T43" fmla="*/ 56 h 352"/>
                      <a:gd name="T44" fmla="*/ 220 w 290"/>
                      <a:gd name="T45" fmla="*/ 65 h 352"/>
                      <a:gd name="T46" fmla="*/ 228 w 290"/>
                      <a:gd name="T47" fmla="*/ 76 h 352"/>
                      <a:gd name="T48" fmla="*/ 235 w 290"/>
                      <a:gd name="T49" fmla="*/ 89 h 352"/>
                      <a:gd name="T50" fmla="*/ 242 w 290"/>
                      <a:gd name="T51" fmla="*/ 104 h 352"/>
                      <a:gd name="T52" fmla="*/ 250 w 290"/>
                      <a:gd name="T53" fmla="*/ 120 h 352"/>
                      <a:gd name="T54" fmla="*/ 259 w 290"/>
                      <a:gd name="T55" fmla="*/ 139 h 352"/>
                      <a:gd name="T56" fmla="*/ 268 w 290"/>
                      <a:gd name="T57" fmla="*/ 160 h 352"/>
                      <a:gd name="T58" fmla="*/ 280 w 290"/>
                      <a:gd name="T59" fmla="*/ 185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90" h="352">
                        <a:moveTo>
                          <a:pt x="280" y="185"/>
                        </a:moveTo>
                        <a:lnTo>
                          <a:pt x="290" y="301"/>
                        </a:lnTo>
                        <a:lnTo>
                          <a:pt x="245" y="210"/>
                        </a:lnTo>
                        <a:lnTo>
                          <a:pt x="192" y="140"/>
                        </a:lnTo>
                        <a:lnTo>
                          <a:pt x="122" y="51"/>
                        </a:lnTo>
                        <a:lnTo>
                          <a:pt x="134" y="107"/>
                        </a:lnTo>
                        <a:lnTo>
                          <a:pt x="232" y="248"/>
                        </a:lnTo>
                        <a:lnTo>
                          <a:pt x="253" y="349"/>
                        </a:lnTo>
                        <a:lnTo>
                          <a:pt x="198" y="352"/>
                        </a:lnTo>
                        <a:lnTo>
                          <a:pt x="104" y="226"/>
                        </a:lnTo>
                        <a:lnTo>
                          <a:pt x="7" y="35"/>
                        </a:lnTo>
                        <a:lnTo>
                          <a:pt x="0" y="0"/>
                        </a:lnTo>
                        <a:lnTo>
                          <a:pt x="69" y="27"/>
                        </a:lnTo>
                        <a:lnTo>
                          <a:pt x="90" y="7"/>
                        </a:lnTo>
                        <a:lnTo>
                          <a:pt x="114" y="12"/>
                        </a:lnTo>
                        <a:lnTo>
                          <a:pt x="135" y="18"/>
                        </a:lnTo>
                        <a:lnTo>
                          <a:pt x="153" y="22"/>
                        </a:lnTo>
                        <a:lnTo>
                          <a:pt x="169" y="28"/>
                        </a:lnTo>
                        <a:lnTo>
                          <a:pt x="182" y="34"/>
                        </a:lnTo>
                        <a:lnTo>
                          <a:pt x="194" y="40"/>
                        </a:lnTo>
                        <a:lnTo>
                          <a:pt x="204" y="46"/>
                        </a:lnTo>
                        <a:lnTo>
                          <a:pt x="213" y="56"/>
                        </a:lnTo>
                        <a:lnTo>
                          <a:pt x="220" y="65"/>
                        </a:lnTo>
                        <a:lnTo>
                          <a:pt x="228" y="76"/>
                        </a:lnTo>
                        <a:lnTo>
                          <a:pt x="235" y="89"/>
                        </a:lnTo>
                        <a:lnTo>
                          <a:pt x="242" y="104"/>
                        </a:lnTo>
                        <a:lnTo>
                          <a:pt x="250" y="120"/>
                        </a:lnTo>
                        <a:lnTo>
                          <a:pt x="259" y="139"/>
                        </a:lnTo>
                        <a:lnTo>
                          <a:pt x="268" y="160"/>
                        </a:lnTo>
                        <a:lnTo>
                          <a:pt x="280" y="185"/>
                        </a:lnTo>
                        <a:close/>
                      </a:path>
                    </a:pathLst>
                  </a:custGeom>
                  <a:solidFill>
                    <a:srgbClr val="FFEF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94" name="Freeform 93"/>
                  <p:cNvSpPr>
                    <a:spLocks/>
                  </p:cNvSpPr>
                  <p:nvPr/>
                </p:nvSpPr>
                <p:spPr bwMode="auto">
                  <a:xfrm>
                    <a:off x="3821" y="3079"/>
                    <a:ext cx="141" cy="525"/>
                  </a:xfrm>
                  <a:custGeom>
                    <a:avLst/>
                    <a:gdLst>
                      <a:gd name="T0" fmla="*/ 264 w 283"/>
                      <a:gd name="T1" fmla="*/ 0 h 1051"/>
                      <a:gd name="T2" fmla="*/ 259 w 283"/>
                      <a:gd name="T3" fmla="*/ 129 h 1051"/>
                      <a:gd name="T4" fmla="*/ 258 w 283"/>
                      <a:gd name="T5" fmla="*/ 228 h 1051"/>
                      <a:gd name="T6" fmla="*/ 283 w 283"/>
                      <a:gd name="T7" fmla="*/ 638 h 1051"/>
                      <a:gd name="T8" fmla="*/ 270 w 283"/>
                      <a:gd name="T9" fmla="*/ 1036 h 1051"/>
                      <a:gd name="T10" fmla="*/ 137 w 283"/>
                      <a:gd name="T11" fmla="*/ 1051 h 1051"/>
                      <a:gd name="T12" fmla="*/ 25 w 283"/>
                      <a:gd name="T13" fmla="*/ 1048 h 1051"/>
                      <a:gd name="T14" fmla="*/ 27 w 283"/>
                      <a:gd name="T15" fmla="*/ 981 h 1051"/>
                      <a:gd name="T16" fmla="*/ 31 w 283"/>
                      <a:gd name="T17" fmla="*/ 839 h 1051"/>
                      <a:gd name="T18" fmla="*/ 43 w 283"/>
                      <a:gd name="T19" fmla="*/ 498 h 1051"/>
                      <a:gd name="T20" fmla="*/ 58 w 283"/>
                      <a:gd name="T21" fmla="*/ 584 h 1051"/>
                      <a:gd name="T22" fmla="*/ 120 w 283"/>
                      <a:gd name="T23" fmla="*/ 709 h 1051"/>
                      <a:gd name="T24" fmla="*/ 133 w 283"/>
                      <a:gd name="T25" fmla="*/ 880 h 1051"/>
                      <a:gd name="T26" fmla="*/ 155 w 283"/>
                      <a:gd name="T27" fmla="*/ 795 h 1051"/>
                      <a:gd name="T28" fmla="*/ 140 w 283"/>
                      <a:gd name="T29" fmla="*/ 663 h 1051"/>
                      <a:gd name="T30" fmla="*/ 72 w 283"/>
                      <a:gd name="T31" fmla="*/ 452 h 1051"/>
                      <a:gd name="T32" fmla="*/ 30 w 283"/>
                      <a:gd name="T33" fmla="*/ 271 h 1051"/>
                      <a:gd name="T34" fmla="*/ 0 w 283"/>
                      <a:gd name="T35" fmla="*/ 42 h 1051"/>
                      <a:gd name="T36" fmla="*/ 46 w 283"/>
                      <a:gd name="T37" fmla="*/ 62 h 1051"/>
                      <a:gd name="T38" fmla="*/ 81 w 283"/>
                      <a:gd name="T39" fmla="*/ 149 h 1051"/>
                      <a:gd name="T40" fmla="*/ 139 w 283"/>
                      <a:gd name="T41" fmla="*/ 407 h 1051"/>
                      <a:gd name="T42" fmla="*/ 125 w 283"/>
                      <a:gd name="T43" fmla="*/ 273 h 1051"/>
                      <a:gd name="T44" fmla="*/ 84 w 283"/>
                      <a:gd name="T45" fmla="*/ 12 h 1051"/>
                      <a:gd name="T46" fmla="*/ 150 w 283"/>
                      <a:gd name="T47" fmla="*/ 66 h 1051"/>
                      <a:gd name="T48" fmla="*/ 156 w 283"/>
                      <a:gd name="T49" fmla="*/ 64 h 1051"/>
                      <a:gd name="T50" fmla="*/ 169 w 283"/>
                      <a:gd name="T51" fmla="*/ 57 h 1051"/>
                      <a:gd name="T52" fmla="*/ 188 w 283"/>
                      <a:gd name="T53" fmla="*/ 47 h 1051"/>
                      <a:gd name="T54" fmla="*/ 210 w 283"/>
                      <a:gd name="T55" fmla="*/ 36 h 1051"/>
                      <a:gd name="T56" fmla="*/ 232 w 283"/>
                      <a:gd name="T57" fmla="*/ 24 h 1051"/>
                      <a:gd name="T58" fmla="*/ 249 w 283"/>
                      <a:gd name="T59" fmla="*/ 14 h 1051"/>
                      <a:gd name="T60" fmla="*/ 262 w 283"/>
                      <a:gd name="T61" fmla="*/ 5 h 1051"/>
                      <a:gd name="T62" fmla="*/ 264 w 283"/>
                      <a:gd name="T63" fmla="*/ 0 h 10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83" h="1051">
                        <a:moveTo>
                          <a:pt x="264" y="0"/>
                        </a:moveTo>
                        <a:lnTo>
                          <a:pt x="259" y="129"/>
                        </a:lnTo>
                        <a:lnTo>
                          <a:pt x="258" y="228"/>
                        </a:lnTo>
                        <a:lnTo>
                          <a:pt x="283" y="638"/>
                        </a:lnTo>
                        <a:lnTo>
                          <a:pt x="270" y="1036"/>
                        </a:lnTo>
                        <a:lnTo>
                          <a:pt x="137" y="1051"/>
                        </a:lnTo>
                        <a:lnTo>
                          <a:pt x="25" y="1048"/>
                        </a:lnTo>
                        <a:lnTo>
                          <a:pt x="27" y="981"/>
                        </a:lnTo>
                        <a:lnTo>
                          <a:pt x="31" y="839"/>
                        </a:lnTo>
                        <a:lnTo>
                          <a:pt x="43" y="498"/>
                        </a:lnTo>
                        <a:lnTo>
                          <a:pt x="58" y="584"/>
                        </a:lnTo>
                        <a:lnTo>
                          <a:pt x="120" y="709"/>
                        </a:lnTo>
                        <a:lnTo>
                          <a:pt x="133" y="880"/>
                        </a:lnTo>
                        <a:lnTo>
                          <a:pt x="155" y="795"/>
                        </a:lnTo>
                        <a:lnTo>
                          <a:pt x="140" y="663"/>
                        </a:lnTo>
                        <a:lnTo>
                          <a:pt x="72" y="452"/>
                        </a:lnTo>
                        <a:lnTo>
                          <a:pt x="30" y="271"/>
                        </a:lnTo>
                        <a:lnTo>
                          <a:pt x="0" y="42"/>
                        </a:lnTo>
                        <a:lnTo>
                          <a:pt x="46" y="62"/>
                        </a:lnTo>
                        <a:lnTo>
                          <a:pt x="81" y="149"/>
                        </a:lnTo>
                        <a:lnTo>
                          <a:pt x="139" y="407"/>
                        </a:lnTo>
                        <a:lnTo>
                          <a:pt x="125" y="273"/>
                        </a:lnTo>
                        <a:lnTo>
                          <a:pt x="84" y="12"/>
                        </a:lnTo>
                        <a:lnTo>
                          <a:pt x="150" y="66"/>
                        </a:lnTo>
                        <a:lnTo>
                          <a:pt x="156" y="64"/>
                        </a:lnTo>
                        <a:lnTo>
                          <a:pt x="169" y="57"/>
                        </a:lnTo>
                        <a:lnTo>
                          <a:pt x="188" y="47"/>
                        </a:lnTo>
                        <a:lnTo>
                          <a:pt x="210" y="36"/>
                        </a:lnTo>
                        <a:lnTo>
                          <a:pt x="232" y="24"/>
                        </a:lnTo>
                        <a:lnTo>
                          <a:pt x="249" y="14"/>
                        </a:lnTo>
                        <a:lnTo>
                          <a:pt x="262" y="5"/>
                        </a:lnTo>
                        <a:lnTo>
                          <a:pt x="264" y="0"/>
                        </a:lnTo>
                        <a:close/>
                      </a:path>
                    </a:pathLst>
                  </a:custGeom>
                  <a:solidFill>
                    <a:srgbClr val="FFEF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95" name="Freeform 94"/>
                  <p:cNvSpPr>
                    <a:spLocks/>
                  </p:cNvSpPr>
                  <p:nvPr/>
                </p:nvSpPr>
                <p:spPr bwMode="auto">
                  <a:xfrm>
                    <a:off x="3662" y="3092"/>
                    <a:ext cx="164" cy="516"/>
                  </a:xfrm>
                  <a:custGeom>
                    <a:avLst/>
                    <a:gdLst>
                      <a:gd name="T0" fmla="*/ 289 w 330"/>
                      <a:gd name="T1" fmla="*/ 71 h 1031"/>
                      <a:gd name="T2" fmla="*/ 302 w 330"/>
                      <a:gd name="T3" fmla="*/ 261 h 1031"/>
                      <a:gd name="T4" fmla="*/ 330 w 330"/>
                      <a:gd name="T5" fmla="*/ 546 h 1031"/>
                      <a:gd name="T6" fmla="*/ 315 w 330"/>
                      <a:gd name="T7" fmla="*/ 1031 h 1031"/>
                      <a:gd name="T8" fmla="*/ 118 w 330"/>
                      <a:gd name="T9" fmla="*/ 1006 h 1031"/>
                      <a:gd name="T10" fmla="*/ 0 w 330"/>
                      <a:gd name="T11" fmla="*/ 1000 h 1031"/>
                      <a:gd name="T12" fmla="*/ 48 w 330"/>
                      <a:gd name="T13" fmla="*/ 830 h 1031"/>
                      <a:gd name="T14" fmla="*/ 59 w 330"/>
                      <a:gd name="T15" fmla="*/ 471 h 1031"/>
                      <a:gd name="T16" fmla="*/ 86 w 330"/>
                      <a:gd name="T17" fmla="*/ 548 h 1031"/>
                      <a:gd name="T18" fmla="*/ 99 w 330"/>
                      <a:gd name="T19" fmla="*/ 690 h 1031"/>
                      <a:gd name="T20" fmla="*/ 227 w 330"/>
                      <a:gd name="T21" fmla="*/ 818 h 1031"/>
                      <a:gd name="T22" fmla="*/ 204 w 330"/>
                      <a:gd name="T23" fmla="*/ 666 h 1031"/>
                      <a:gd name="T24" fmla="*/ 118 w 330"/>
                      <a:gd name="T25" fmla="*/ 333 h 1031"/>
                      <a:gd name="T26" fmla="*/ 121 w 330"/>
                      <a:gd name="T27" fmla="*/ 299 h 1031"/>
                      <a:gd name="T28" fmla="*/ 117 w 330"/>
                      <a:gd name="T29" fmla="*/ 261 h 1031"/>
                      <a:gd name="T30" fmla="*/ 107 w 330"/>
                      <a:gd name="T31" fmla="*/ 221 h 1031"/>
                      <a:gd name="T32" fmla="*/ 95 w 330"/>
                      <a:gd name="T33" fmla="*/ 179 h 1031"/>
                      <a:gd name="T34" fmla="*/ 82 w 330"/>
                      <a:gd name="T35" fmla="*/ 140 h 1031"/>
                      <a:gd name="T36" fmla="*/ 72 w 330"/>
                      <a:gd name="T37" fmla="*/ 105 h 1031"/>
                      <a:gd name="T38" fmla="*/ 65 w 330"/>
                      <a:gd name="T39" fmla="*/ 76 h 1031"/>
                      <a:gd name="T40" fmla="*/ 64 w 330"/>
                      <a:gd name="T41" fmla="*/ 54 h 1031"/>
                      <a:gd name="T42" fmla="*/ 66 w 330"/>
                      <a:gd name="T43" fmla="*/ 45 h 1031"/>
                      <a:gd name="T44" fmla="*/ 69 w 330"/>
                      <a:gd name="T45" fmla="*/ 38 h 1031"/>
                      <a:gd name="T46" fmla="*/ 74 w 330"/>
                      <a:gd name="T47" fmla="*/ 35 h 1031"/>
                      <a:gd name="T48" fmla="*/ 81 w 330"/>
                      <a:gd name="T49" fmla="*/ 37 h 1031"/>
                      <a:gd name="T50" fmla="*/ 88 w 330"/>
                      <a:gd name="T51" fmla="*/ 41 h 1031"/>
                      <a:gd name="T52" fmla="*/ 97 w 330"/>
                      <a:gd name="T53" fmla="*/ 52 h 1031"/>
                      <a:gd name="T54" fmla="*/ 107 w 330"/>
                      <a:gd name="T55" fmla="*/ 65 h 1031"/>
                      <a:gd name="T56" fmla="*/ 119 w 330"/>
                      <a:gd name="T57" fmla="*/ 85 h 1031"/>
                      <a:gd name="T58" fmla="*/ 239 w 330"/>
                      <a:gd name="T59" fmla="*/ 183 h 1031"/>
                      <a:gd name="T60" fmla="*/ 213 w 330"/>
                      <a:gd name="T61" fmla="*/ 96 h 1031"/>
                      <a:gd name="T62" fmla="*/ 141 w 330"/>
                      <a:gd name="T63" fmla="*/ 0 h 1031"/>
                      <a:gd name="T64" fmla="*/ 272 w 330"/>
                      <a:gd name="T65" fmla="*/ 14 h 1031"/>
                      <a:gd name="T66" fmla="*/ 289 w 330"/>
                      <a:gd name="T67" fmla="*/ 71 h 10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30" h="1031">
                        <a:moveTo>
                          <a:pt x="289" y="71"/>
                        </a:moveTo>
                        <a:lnTo>
                          <a:pt x="302" y="261"/>
                        </a:lnTo>
                        <a:lnTo>
                          <a:pt x="330" y="546"/>
                        </a:lnTo>
                        <a:lnTo>
                          <a:pt x="315" y="1031"/>
                        </a:lnTo>
                        <a:lnTo>
                          <a:pt x="118" y="1006"/>
                        </a:lnTo>
                        <a:lnTo>
                          <a:pt x="0" y="1000"/>
                        </a:lnTo>
                        <a:lnTo>
                          <a:pt x="48" y="830"/>
                        </a:lnTo>
                        <a:lnTo>
                          <a:pt x="59" y="471"/>
                        </a:lnTo>
                        <a:lnTo>
                          <a:pt x="86" y="548"/>
                        </a:lnTo>
                        <a:lnTo>
                          <a:pt x="99" y="690"/>
                        </a:lnTo>
                        <a:lnTo>
                          <a:pt x="227" y="818"/>
                        </a:lnTo>
                        <a:lnTo>
                          <a:pt x="204" y="666"/>
                        </a:lnTo>
                        <a:lnTo>
                          <a:pt x="118" y="333"/>
                        </a:lnTo>
                        <a:lnTo>
                          <a:pt x="121" y="299"/>
                        </a:lnTo>
                        <a:lnTo>
                          <a:pt x="117" y="261"/>
                        </a:lnTo>
                        <a:lnTo>
                          <a:pt x="107" y="221"/>
                        </a:lnTo>
                        <a:lnTo>
                          <a:pt x="95" y="179"/>
                        </a:lnTo>
                        <a:lnTo>
                          <a:pt x="82" y="140"/>
                        </a:lnTo>
                        <a:lnTo>
                          <a:pt x="72" y="105"/>
                        </a:lnTo>
                        <a:lnTo>
                          <a:pt x="65" y="76"/>
                        </a:lnTo>
                        <a:lnTo>
                          <a:pt x="64" y="54"/>
                        </a:lnTo>
                        <a:lnTo>
                          <a:pt x="66" y="45"/>
                        </a:lnTo>
                        <a:lnTo>
                          <a:pt x="69" y="38"/>
                        </a:lnTo>
                        <a:lnTo>
                          <a:pt x="74" y="35"/>
                        </a:lnTo>
                        <a:lnTo>
                          <a:pt x="81" y="37"/>
                        </a:lnTo>
                        <a:lnTo>
                          <a:pt x="88" y="41"/>
                        </a:lnTo>
                        <a:lnTo>
                          <a:pt x="97" y="52"/>
                        </a:lnTo>
                        <a:lnTo>
                          <a:pt x="107" y="65"/>
                        </a:lnTo>
                        <a:lnTo>
                          <a:pt x="119" y="85"/>
                        </a:lnTo>
                        <a:lnTo>
                          <a:pt x="239" y="183"/>
                        </a:lnTo>
                        <a:lnTo>
                          <a:pt x="213" y="96"/>
                        </a:lnTo>
                        <a:lnTo>
                          <a:pt x="141" y="0"/>
                        </a:lnTo>
                        <a:lnTo>
                          <a:pt x="272" y="14"/>
                        </a:lnTo>
                        <a:lnTo>
                          <a:pt x="289" y="71"/>
                        </a:lnTo>
                        <a:close/>
                      </a:path>
                    </a:pathLst>
                  </a:custGeom>
                  <a:solidFill>
                    <a:srgbClr val="FFEF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96" name="Freeform 95"/>
                  <p:cNvSpPr>
                    <a:spLocks/>
                  </p:cNvSpPr>
                  <p:nvPr/>
                </p:nvSpPr>
                <p:spPr bwMode="auto">
                  <a:xfrm>
                    <a:off x="3566" y="2811"/>
                    <a:ext cx="241" cy="286"/>
                  </a:xfrm>
                  <a:custGeom>
                    <a:avLst/>
                    <a:gdLst>
                      <a:gd name="T0" fmla="*/ 400 w 482"/>
                      <a:gd name="T1" fmla="*/ 367 h 573"/>
                      <a:gd name="T2" fmla="*/ 222 w 482"/>
                      <a:gd name="T3" fmla="*/ 0 h 573"/>
                      <a:gd name="T4" fmla="*/ 0 w 482"/>
                      <a:gd name="T5" fmla="*/ 59 h 573"/>
                      <a:gd name="T6" fmla="*/ 114 w 482"/>
                      <a:gd name="T7" fmla="*/ 345 h 573"/>
                      <a:gd name="T8" fmla="*/ 164 w 482"/>
                      <a:gd name="T9" fmla="*/ 317 h 573"/>
                      <a:gd name="T10" fmla="*/ 199 w 482"/>
                      <a:gd name="T11" fmla="*/ 296 h 573"/>
                      <a:gd name="T12" fmla="*/ 237 w 482"/>
                      <a:gd name="T13" fmla="*/ 324 h 573"/>
                      <a:gd name="T14" fmla="*/ 277 w 482"/>
                      <a:gd name="T15" fmla="*/ 372 h 573"/>
                      <a:gd name="T16" fmla="*/ 273 w 482"/>
                      <a:gd name="T17" fmla="*/ 465 h 573"/>
                      <a:gd name="T18" fmla="*/ 214 w 482"/>
                      <a:gd name="T19" fmla="*/ 499 h 573"/>
                      <a:gd name="T20" fmla="*/ 240 w 482"/>
                      <a:gd name="T21" fmla="*/ 544 h 573"/>
                      <a:gd name="T22" fmla="*/ 482 w 482"/>
                      <a:gd name="T23" fmla="*/ 573 h 573"/>
                      <a:gd name="T24" fmla="*/ 464 w 482"/>
                      <a:gd name="T25" fmla="*/ 534 h 573"/>
                      <a:gd name="T26" fmla="*/ 400 w 482"/>
                      <a:gd name="T27" fmla="*/ 367 h 5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2" h="573">
                        <a:moveTo>
                          <a:pt x="400" y="367"/>
                        </a:moveTo>
                        <a:lnTo>
                          <a:pt x="222" y="0"/>
                        </a:lnTo>
                        <a:lnTo>
                          <a:pt x="0" y="59"/>
                        </a:lnTo>
                        <a:lnTo>
                          <a:pt x="114" y="345"/>
                        </a:lnTo>
                        <a:lnTo>
                          <a:pt x="164" y="317"/>
                        </a:lnTo>
                        <a:lnTo>
                          <a:pt x="199" y="296"/>
                        </a:lnTo>
                        <a:lnTo>
                          <a:pt x="237" y="324"/>
                        </a:lnTo>
                        <a:lnTo>
                          <a:pt x="277" y="372"/>
                        </a:lnTo>
                        <a:lnTo>
                          <a:pt x="273" y="465"/>
                        </a:lnTo>
                        <a:lnTo>
                          <a:pt x="214" y="499"/>
                        </a:lnTo>
                        <a:lnTo>
                          <a:pt x="240" y="544"/>
                        </a:lnTo>
                        <a:lnTo>
                          <a:pt x="482" y="573"/>
                        </a:lnTo>
                        <a:lnTo>
                          <a:pt x="464" y="534"/>
                        </a:lnTo>
                        <a:lnTo>
                          <a:pt x="400" y="367"/>
                        </a:lnTo>
                        <a:close/>
                      </a:path>
                    </a:pathLst>
                  </a:custGeom>
                  <a:solidFill>
                    <a:srgbClr val="00191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97" name="Freeform 96"/>
                  <p:cNvSpPr>
                    <a:spLocks/>
                  </p:cNvSpPr>
                  <p:nvPr/>
                </p:nvSpPr>
                <p:spPr bwMode="auto">
                  <a:xfrm>
                    <a:off x="3728" y="2998"/>
                    <a:ext cx="144" cy="81"/>
                  </a:xfrm>
                  <a:custGeom>
                    <a:avLst/>
                    <a:gdLst>
                      <a:gd name="T0" fmla="*/ 273 w 289"/>
                      <a:gd name="T1" fmla="*/ 42 h 162"/>
                      <a:gd name="T2" fmla="*/ 206 w 289"/>
                      <a:gd name="T3" fmla="*/ 41 h 162"/>
                      <a:gd name="T4" fmla="*/ 141 w 289"/>
                      <a:gd name="T5" fmla="*/ 3 h 162"/>
                      <a:gd name="T6" fmla="*/ 85 w 289"/>
                      <a:gd name="T7" fmla="*/ 1 h 162"/>
                      <a:gd name="T8" fmla="*/ 40 w 289"/>
                      <a:gd name="T9" fmla="*/ 0 h 162"/>
                      <a:gd name="T10" fmla="*/ 53 w 289"/>
                      <a:gd name="T11" fmla="*/ 23 h 162"/>
                      <a:gd name="T12" fmla="*/ 9 w 289"/>
                      <a:gd name="T13" fmla="*/ 8 h 162"/>
                      <a:gd name="T14" fmla="*/ 3 w 289"/>
                      <a:gd name="T15" fmla="*/ 34 h 162"/>
                      <a:gd name="T16" fmla="*/ 0 w 289"/>
                      <a:gd name="T17" fmla="*/ 63 h 162"/>
                      <a:gd name="T18" fmla="*/ 24 w 289"/>
                      <a:gd name="T19" fmla="*/ 88 h 162"/>
                      <a:gd name="T20" fmla="*/ 32 w 289"/>
                      <a:gd name="T21" fmla="*/ 124 h 162"/>
                      <a:gd name="T22" fmla="*/ 85 w 289"/>
                      <a:gd name="T23" fmla="*/ 161 h 162"/>
                      <a:gd name="T24" fmla="*/ 132 w 289"/>
                      <a:gd name="T25" fmla="*/ 162 h 162"/>
                      <a:gd name="T26" fmla="*/ 287 w 289"/>
                      <a:gd name="T27" fmla="*/ 137 h 162"/>
                      <a:gd name="T28" fmla="*/ 289 w 289"/>
                      <a:gd name="T29" fmla="*/ 87 h 162"/>
                      <a:gd name="T30" fmla="*/ 273 w 289"/>
                      <a:gd name="T31" fmla="*/ 42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9" h="162">
                        <a:moveTo>
                          <a:pt x="273" y="42"/>
                        </a:moveTo>
                        <a:lnTo>
                          <a:pt x="206" y="41"/>
                        </a:lnTo>
                        <a:lnTo>
                          <a:pt x="141" y="3"/>
                        </a:lnTo>
                        <a:lnTo>
                          <a:pt x="85" y="1"/>
                        </a:lnTo>
                        <a:lnTo>
                          <a:pt x="40" y="0"/>
                        </a:lnTo>
                        <a:lnTo>
                          <a:pt x="53" y="23"/>
                        </a:lnTo>
                        <a:lnTo>
                          <a:pt x="9" y="8"/>
                        </a:lnTo>
                        <a:lnTo>
                          <a:pt x="3" y="34"/>
                        </a:lnTo>
                        <a:lnTo>
                          <a:pt x="0" y="63"/>
                        </a:lnTo>
                        <a:lnTo>
                          <a:pt x="24" y="88"/>
                        </a:lnTo>
                        <a:lnTo>
                          <a:pt x="32" y="124"/>
                        </a:lnTo>
                        <a:lnTo>
                          <a:pt x="85" y="161"/>
                        </a:lnTo>
                        <a:lnTo>
                          <a:pt x="132" y="162"/>
                        </a:lnTo>
                        <a:lnTo>
                          <a:pt x="287" y="137"/>
                        </a:lnTo>
                        <a:lnTo>
                          <a:pt x="289" y="87"/>
                        </a:lnTo>
                        <a:lnTo>
                          <a:pt x="273" y="42"/>
                        </a:lnTo>
                        <a:close/>
                      </a:path>
                    </a:pathLst>
                  </a:custGeom>
                  <a:solidFill>
                    <a:srgbClr val="9933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98" name="Freeform 97"/>
                  <p:cNvSpPr>
                    <a:spLocks/>
                  </p:cNvSpPr>
                  <p:nvPr/>
                </p:nvSpPr>
                <p:spPr bwMode="auto">
                  <a:xfrm>
                    <a:off x="3659" y="2879"/>
                    <a:ext cx="88" cy="149"/>
                  </a:xfrm>
                  <a:custGeom>
                    <a:avLst/>
                    <a:gdLst>
                      <a:gd name="T0" fmla="*/ 11 w 176"/>
                      <a:gd name="T1" fmla="*/ 177 h 299"/>
                      <a:gd name="T2" fmla="*/ 26 w 176"/>
                      <a:gd name="T3" fmla="*/ 133 h 299"/>
                      <a:gd name="T4" fmla="*/ 15 w 176"/>
                      <a:gd name="T5" fmla="*/ 80 h 299"/>
                      <a:gd name="T6" fmla="*/ 25 w 176"/>
                      <a:gd name="T7" fmla="*/ 0 h 299"/>
                      <a:gd name="T8" fmla="*/ 52 w 176"/>
                      <a:gd name="T9" fmla="*/ 23 h 299"/>
                      <a:gd name="T10" fmla="*/ 50 w 176"/>
                      <a:gd name="T11" fmla="*/ 72 h 299"/>
                      <a:gd name="T12" fmla="*/ 85 w 176"/>
                      <a:gd name="T13" fmla="*/ 73 h 299"/>
                      <a:gd name="T14" fmla="*/ 105 w 176"/>
                      <a:gd name="T15" fmla="*/ 46 h 299"/>
                      <a:gd name="T16" fmla="*/ 129 w 176"/>
                      <a:gd name="T17" fmla="*/ 30 h 299"/>
                      <a:gd name="T18" fmla="*/ 144 w 176"/>
                      <a:gd name="T19" fmla="*/ 35 h 299"/>
                      <a:gd name="T20" fmla="*/ 144 w 176"/>
                      <a:gd name="T21" fmla="*/ 61 h 299"/>
                      <a:gd name="T22" fmla="*/ 169 w 176"/>
                      <a:gd name="T23" fmla="*/ 85 h 299"/>
                      <a:gd name="T24" fmla="*/ 168 w 176"/>
                      <a:gd name="T25" fmla="*/ 120 h 299"/>
                      <a:gd name="T26" fmla="*/ 176 w 176"/>
                      <a:gd name="T27" fmla="*/ 151 h 299"/>
                      <a:gd name="T28" fmla="*/ 161 w 176"/>
                      <a:gd name="T29" fmla="*/ 191 h 299"/>
                      <a:gd name="T30" fmla="*/ 121 w 176"/>
                      <a:gd name="T31" fmla="*/ 218 h 299"/>
                      <a:gd name="T32" fmla="*/ 44 w 176"/>
                      <a:gd name="T33" fmla="*/ 269 h 299"/>
                      <a:gd name="T34" fmla="*/ 16 w 176"/>
                      <a:gd name="T35" fmla="*/ 299 h 299"/>
                      <a:gd name="T36" fmla="*/ 0 w 176"/>
                      <a:gd name="T37" fmla="*/ 258 h 299"/>
                      <a:gd name="T38" fmla="*/ 11 w 176"/>
                      <a:gd name="T39" fmla="*/ 177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76" h="299">
                        <a:moveTo>
                          <a:pt x="11" y="177"/>
                        </a:moveTo>
                        <a:lnTo>
                          <a:pt x="26" y="133"/>
                        </a:lnTo>
                        <a:lnTo>
                          <a:pt x="15" y="80"/>
                        </a:lnTo>
                        <a:lnTo>
                          <a:pt x="25" y="0"/>
                        </a:lnTo>
                        <a:lnTo>
                          <a:pt x="52" y="23"/>
                        </a:lnTo>
                        <a:lnTo>
                          <a:pt x="50" y="72"/>
                        </a:lnTo>
                        <a:lnTo>
                          <a:pt x="85" y="73"/>
                        </a:lnTo>
                        <a:lnTo>
                          <a:pt x="105" y="46"/>
                        </a:lnTo>
                        <a:lnTo>
                          <a:pt x="129" y="30"/>
                        </a:lnTo>
                        <a:lnTo>
                          <a:pt x="144" y="35"/>
                        </a:lnTo>
                        <a:lnTo>
                          <a:pt x="144" y="61"/>
                        </a:lnTo>
                        <a:lnTo>
                          <a:pt x="169" y="85"/>
                        </a:lnTo>
                        <a:lnTo>
                          <a:pt x="168" y="120"/>
                        </a:lnTo>
                        <a:lnTo>
                          <a:pt x="176" y="151"/>
                        </a:lnTo>
                        <a:lnTo>
                          <a:pt x="161" y="191"/>
                        </a:lnTo>
                        <a:lnTo>
                          <a:pt x="121" y="218"/>
                        </a:lnTo>
                        <a:lnTo>
                          <a:pt x="44" y="269"/>
                        </a:lnTo>
                        <a:lnTo>
                          <a:pt x="16" y="299"/>
                        </a:lnTo>
                        <a:lnTo>
                          <a:pt x="0" y="258"/>
                        </a:lnTo>
                        <a:lnTo>
                          <a:pt x="11" y="177"/>
                        </a:lnTo>
                        <a:close/>
                      </a:path>
                    </a:pathLst>
                  </a:custGeom>
                  <a:solidFill>
                    <a:srgbClr val="9933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99" name="Freeform 98"/>
                  <p:cNvSpPr>
                    <a:spLocks/>
                  </p:cNvSpPr>
                  <p:nvPr/>
                </p:nvSpPr>
                <p:spPr bwMode="auto">
                  <a:xfrm>
                    <a:off x="3563" y="2945"/>
                    <a:ext cx="99" cy="120"/>
                  </a:xfrm>
                  <a:custGeom>
                    <a:avLst/>
                    <a:gdLst>
                      <a:gd name="T0" fmla="*/ 193 w 200"/>
                      <a:gd name="T1" fmla="*/ 39 h 238"/>
                      <a:gd name="T2" fmla="*/ 138 w 200"/>
                      <a:gd name="T3" fmla="*/ 69 h 238"/>
                      <a:gd name="T4" fmla="*/ 115 w 200"/>
                      <a:gd name="T5" fmla="*/ 106 h 238"/>
                      <a:gd name="T6" fmla="*/ 88 w 200"/>
                      <a:gd name="T7" fmla="*/ 153 h 238"/>
                      <a:gd name="T8" fmla="*/ 84 w 200"/>
                      <a:gd name="T9" fmla="*/ 117 h 238"/>
                      <a:gd name="T10" fmla="*/ 112 w 200"/>
                      <a:gd name="T11" fmla="*/ 68 h 238"/>
                      <a:gd name="T12" fmla="*/ 64 w 200"/>
                      <a:gd name="T13" fmla="*/ 74 h 238"/>
                      <a:gd name="T14" fmla="*/ 69 w 200"/>
                      <a:gd name="T15" fmla="*/ 44 h 238"/>
                      <a:gd name="T16" fmla="*/ 91 w 200"/>
                      <a:gd name="T17" fmla="*/ 36 h 238"/>
                      <a:gd name="T18" fmla="*/ 57 w 200"/>
                      <a:gd name="T19" fmla="*/ 0 h 238"/>
                      <a:gd name="T20" fmla="*/ 48 w 200"/>
                      <a:gd name="T21" fmla="*/ 34 h 238"/>
                      <a:gd name="T22" fmla="*/ 20 w 200"/>
                      <a:gd name="T23" fmla="*/ 56 h 238"/>
                      <a:gd name="T24" fmla="*/ 0 w 200"/>
                      <a:gd name="T25" fmla="*/ 104 h 238"/>
                      <a:gd name="T26" fmla="*/ 3 w 200"/>
                      <a:gd name="T27" fmla="*/ 147 h 238"/>
                      <a:gd name="T28" fmla="*/ 5 w 200"/>
                      <a:gd name="T29" fmla="*/ 180 h 238"/>
                      <a:gd name="T30" fmla="*/ 8 w 200"/>
                      <a:gd name="T31" fmla="*/ 203 h 238"/>
                      <a:gd name="T32" fmla="*/ 14 w 200"/>
                      <a:gd name="T33" fmla="*/ 218 h 238"/>
                      <a:gd name="T34" fmla="*/ 24 w 200"/>
                      <a:gd name="T35" fmla="*/ 226 h 238"/>
                      <a:gd name="T36" fmla="*/ 38 w 200"/>
                      <a:gd name="T37" fmla="*/ 231 h 238"/>
                      <a:gd name="T38" fmla="*/ 59 w 200"/>
                      <a:gd name="T39" fmla="*/ 235 h 238"/>
                      <a:gd name="T40" fmla="*/ 87 w 200"/>
                      <a:gd name="T41" fmla="*/ 238 h 238"/>
                      <a:gd name="T42" fmla="*/ 200 w 200"/>
                      <a:gd name="T43" fmla="*/ 233 h 238"/>
                      <a:gd name="T44" fmla="*/ 188 w 200"/>
                      <a:gd name="T45" fmla="*/ 192 h 238"/>
                      <a:gd name="T46" fmla="*/ 181 w 200"/>
                      <a:gd name="T47" fmla="*/ 130 h 238"/>
                      <a:gd name="T48" fmla="*/ 193 w 200"/>
                      <a:gd name="T49" fmla="*/ 39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00" h="238">
                        <a:moveTo>
                          <a:pt x="193" y="39"/>
                        </a:moveTo>
                        <a:lnTo>
                          <a:pt x="138" y="69"/>
                        </a:lnTo>
                        <a:lnTo>
                          <a:pt x="115" y="106"/>
                        </a:lnTo>
                        <a:lnTo>
                          <a:pt x="88" y="153"/>
                        </a:lnTo>
                        <a:lnTo>
                          <a:pt x="84" y="117"/>
                        </a:lnTo>
                        <a:lnTo>
                          <a:pt x="112" y="68"/>
                        </a:lnTo>
                        <a:lnTo>
                          <a:pt x="64" y="74"/>
                        </a:lnTo>
                        <a:lnTo>
                          <a:pt x="69" y="44"/>
                        </a:lnTo>
                        <a:lnTo>
                          <a:pt x="91" y="36"/>
                        </a:lnTo>
                        <a:lnTo>
                          <a:pt x="57" y="0"/>
                        </a:lnTo>
                        <a:lnTo>
                          <a:pt x="48" y="34"/>
                        </a:lnTo>
                        <a:lnTo>
                          <a:pt x="20" y="56"/>
                        </a:lnTo>
                        <a:lnTo>
                          <a:pt x="0" y="104"/>
                        </a:lnTo>
                        <a:lnTo>
                          <a:pt x="3" y="147"/>
                        </a:lnTo>
                        <a:lnTo>
                          <a:pt x="5" y="180"/>
                        </a:lnTo>
                        <a:lnTo>
                          <a:pt x="8" y="203"/>
                        </a:lnTo>
                        <a:lnTo>
                          <a:pt x="14" y="218"/>
                        </a:lnTo>
                        <a:lnTo>
                          <a:pt x="24" y="226"/>
                        </a:lnTo>
                        <a:lnTo>
                          <a:pt x="38" y="231"/>
                        </a:lnTo>
                        <a:lnTo>
                          <a:pt x="59" y="235"/>
                        </a:lnTo>
                        <a:lnTo>
                          <a:pt x="87" y="238"/>
                        </a:lnTo>
                        <a:lnTo>
                          <a:pt x="200" y="233"/>
                        </a:lnTo>
                        <a:lnTo>
                          <a:pt x="188" y="192"/>
                        </a:lnTo>
                        <a:lnTo>
                          <a:pt x="181" y="130"/>
                        </a:lnTo>
                        <a:lnTo>
                          <a:pt x="193" y="39"/>
                        </a:lnTo>
                        <a:close/>
                      </a:path>
                    </a:pathLst>
                  </a:custGeom>
                  <a:solidFill>
                    <a:srgbClr val="D8CC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100" name="Freeform 27"/>
                  <p:cNvSpPr>
                    <a:spLocks/>
                  </p:cNvSpPr>
                  <p:nvPr/>
                </p:nvSpPr>
                <p:spPr bwMode="auto">
                  <a:xfrm>
                    <a:off x="3659" y="3004"/>
                    <a:ext cx="41" cy="49"/>
                  </a:xfrm>
                  <a:custGeom>
                    <a:avLst/>
                    <a:gdLst>
                      <a:gd name="T0" fmla="*/ 77 w 81"/>
                      <a:gd name="T1" fmla="*/ 0 h 99"/>
                      <a:gd name="T2" fmla="*/ 39 w 81"/>
                      <a:gd name="T3" fmla="*/ 19 h 99"/>
                      <a:gd name="T4" fmla="*/ 1 w 81"/>
                      <a:gd name="T5" fmla="*/ 9 h 99"/>
                      <a:gd name="T6" fmla="*/ 0 w 81"/>
                      <a:gd name="T7" fmla="*/ 59 h 99"/>
                      <a:gd name="T8" fmla="*/ 20 w 81"/>
                      <a:gd name="T9" fmla="*/ 99 h 99"/>
                      <a:gd name="T10" fmla="*/ 77 w 81"/>
                      <a:gd name="T11" fmla="*/ 72 h 99"/>
                      <a:gd name="T12" fmla="*/ 81 w 81"/>
                      <a:gd name="T13" fmla="*/ 30 h 99"/>
                      <a:gd name="T14" fmla="*/ 77 w 81"/>
                      <a:gd name="T15" fmla="*/ 0 h 9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99">
                        <a:moveTo>
                          <a:pt x="77" y="0"/>
                        </a:moveTo>
                        <a:lnTo>
                          <a:pt x="39" y="19"/>
                        </a:lnTo>
                        <a:lnTo>
                          <a:pt x="1" y="9"/>
                        </a:lnTo>
                        <a:lnTo>
                          <a:pt x="0" y="59"/>
                        </a:lnTo>
                        <a:lnTo>
                          <a:pt x="20" y="99"/>
                        </a:lnTo>
                        <a:lnTo>
                          <a:pt x="77" y="72"/>
                        </a:lnTo>
                        <a:lnTo>
                          <a:pt x="81" y="30"/>
                        </a:lnTo>
                        <a:lnTo>
                          <a:pt x="77" y="0"/>
                        </a:lnTo>
                        <a:close/>
                      </a:path>
                    </a:pathLst>
                  </a:custGeom>
                  <a:solidFill>
                    <a:srgbClr val="354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101" name="Freeform 28"/>
                  <p:cNvSpPr>
                    <a:spLocks/>
                  </p:cNvSpPr>
                  <p:nvPr/>
                </p:nvSpPr>
                <p:spPr bwMode="auto">
                  <a:xfrm>
                    <a:off x="3734" y="2725"/>
                    <a:ext cx="61" cy="265"/>
                  </a:xfrm>
                  <a:custGeom>
                    <a:avLst/>
                    <a:gdLst>
                      <a:gd name="T0" fmla="*/ 16 w 124"/>
                      <a:gd name="T1" fmla="*/ 0 h 531"/>
                      <a:gd name="T2" fmla="*/ 0 w 124"/>
                      <a:gd name="T3" fmla="*/ 15 h 531"/>
                      <a:gd name="T4" fmla="*/ 15 w 124"/>
                      <a:gd name="T5" fmla="*/ 166 h 531"/>
                      <a:gd name="T6" fmla="*/ 14 w 124"/>
                      <a:gd name="T7" fmla="*/ 298 h 531"/>
                      <a:gd name="T8" fmla="*/ 69 w 124"/>
                      <a:gd name="T9" fmla="*/ 426 h 531"/>
                      <a:gd name="T10" fmla="*/ 92 w 124"/>
                      <a:gd name="T11" fmla="*/ 531 h 531"/>
                      <a:gd name="T12" fmla="*/ 124 w 124"/>
                      <a:gd name="T13" fmla="*/ 531 h 531"/>
                      <a:gd name="T14" fmla="*/ 44 w 124"/>
                      <a:gd name="T15" fmla="*/ 343 h 531"/>
                      <a:gd name="T16" fmla="*/ 27 w 124"/>
                      <a:gd name="T17" fmla="*/ 272 h 531"/>
                      <a:gd name="T18" fmla="*/ 31 w 124"/>
                      <a:gd name="T19" fmla="*/ 134 h 531"/>
                      <a:gd name="T20" fmla="*/ 13 w 124"/>
                      <a:gd name="T21" fmla="*/ 47 h 531"/>
                      <a:gd name="T22" fmla="*/ 16 w 124"/>
                      <a:gd name="T23" fmla="*/ 0 h 5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4" h="531">
                        <a:moveTo>
                          <a:pt x="16" y="0"/>
                        </a:moveTo>
                        <a:lnTo>
                          <a:pt x="0" y="15"/>
                        </a:lnTo>
                        <a:lnTo>
                          <a:pt x="15" y="166"/>
                        </a:lnTo>
                        <a:lnTo>
                          <a:pt x="14" y="298"/>
                        </a:lnTo>
                        <a:lnTo>
                          <a:pt x="69" y="426"/>
                        </a:lnTo>
                        <a:lnTo>
                          <a:pt x="92" y="531"/>
                        </a:lnTo>
                        <a:lnTo>
                          <a:pt x="124" y="531"/>
                        </a:lnTo>
                        <a:lnTo>
                          <a:pt x="44" y="343"/>
                        </a:lnTo>
                        <a:lnTo>
                          <a:pt x="27" y="272"/>
                        </a:lnTo>
                        <a:lnTo>
                          <a:pt x="31" y="134"/>
                        </a:lnTo>
                        <a:lnTo>
                          <a:pt x="13" y="47"/>
                        </a:lnTo>
                        <a:lnTo>
                          <a:pt x="16" y="0"/>
                        </a:lnTo>
                        <a:close/>
                      </a:path>
                    </a:pathLst>
                  </a:custGeom>
                  <a:solidFill>
                    <a:srgbClr val="00191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102" name="Freeform 29"/>
                  <p:cNvSpPr>
                    <a:spLocks/>
                  </p:cNvSpPr>
                  <p:nvPr/>
                </p:nvSpPr>
                <p:spPr bwMode="auto">
                  <a:xfrm>
                    <a:off x="3840" y="2731"/>
                    <a:ext cx="83" cy="127"/>
                  </a:xfrm>
                  <a:custGeom>
                    <a:avLst/>
                    <a:gdLst>
                      <a:gd name="T0" fmla="*/ 0 w 166"/>
                      <a:gd name="T1" fmla="*/ 0 h 255"/>
                      <a:gd name="T2" fmla="*/ 28 w 166"/>
                      <a:gd name="T3" fmla="*/ 14 h 255"/>
                      <a:gd name="T4" fmla="*/ 51 w 166"/>
                      <a:gd name="T5" fmla="*/ 27 h 255"/>
                      <a:gd name="T6" fmla="*/ 68 w 166"/>
                      <a:gd name="T7" fmla="*/ 39 h 255"/>
                      <a:gd name="T8" fmla="*/ 83 w 166"/>
                      <a:gd name="T9" fmla="*/ 54 h 255"/>
                      <a:gd name="T10" fmla="*/ 93 w 166"/>
                      <a:gd name="T11" fmla="*/ 71 h 255"/>
                      <a:gd name="T12" fmla="*/ 99 w 166"/>
                      <a:gd name="T13" fmla="*/ 90 h 255"/>
                      <a:gd name="T14" fmla="*/ 103 w 166"/>
                      <a:gd name="T15" fmla="*/ 116 h 255"/>
                      <a:gd name="T16" fmla="*/ 103 w 166"/>
                      <a:gd name="T17" fmla="*/ 147 h 255"/>
                      <a:gd name="T18" fmla="*/ 142 w 166"/>
                      <a:gd name="T19" fmla="*/ 148 h 255"/>
                      <a:gd name="T20" fmla="*/ 156 w 166"/>
                      <a:gd name="T21" fmla="*/ 188 h 255"/>
                      <a:gd name="T22" fmla="*/ 166 w 166"/>
                      <a:gd name="T23" fmla="*/ 239 h 255"/>
                      <a:gd name="T24" fmla="*/ 143 w 166"/>
                      <a:gd name="T25" fmla="*/ 227 h 255"/>
                      <a:gd name="T26" fmla="*/ 133 w 166"/>
                      <a:gd name="T27" fmla="*/ 167 h 255"/>
                      <a:gd name="T28" fmla="*/ 99 w 166"/>
                      <a:gd name="T29" fmla="*/ 166 h 255"/>
                      <a:gd name="T30" fmla="*/ 66 w 166"/>
                      <a:gd name="T31" fmla="*/ 185 h 255"/>
                      <a:gd name="T32" fmla="*/ 65 w 166"/>
                      <a:gd name="T33" fmla="*/ 232 h 255"/>
                      <a:gd name="T34" fmla="*/ 49 w 166"/>
                      <a:gd name="T35" fmla="*/ 255 h 255"/>
                      <a:gd name="T36" fmla="*/ 50 w 166"/>
                      <a:gd name="T37" fmla="*/ 193 h 255"/>
                      <a:gd name="T38" fmla="*/ 52 w 166"/>
                      <a:gd name="T39" fmla="*/ 165 h 255"/>
                      <a:gd name="T40" fmla="*/ 83 w 166"/>
                      <a:gd name="T41" fmla="*/ 139 h 255"/>
                      <a:gd name="T42" fmla="*/ 83 w 166"/>
                      <a:gd name="T43" fmla="*/ 116 h 255"/>
                      <a:gd name="T44" fmla="*/ 82 w 166"/>
                      <a:gd name="T45" fmla="*/ 97 h 255"/>
                      <a:gd name="T46" fmla="*/ 80 w 166"/>
                      <a:gd name="T47" fmla="*/ 83 h 255"/>
                      <a:gd name="T48" fmla="*/ 75 w 166"/>
                      <a:gd name="T49" fmla="*/ 72 h 255"/>
                      <a:gd name="T50" fmla="*/ 67 w 166"/>
                      <a:gd name="T51" fmla="*/ 61 h 255"/>
                      <a:gd name="T52" fmla="*/ 57 w 166"/>
                      <a:gd name="T53" fmla="*/ 52 h 255"/>
                      <a:gd name="T54" fmla="*/ 43 w 166"/>
                      <a:gd name="T55" fmla="*/ 41 h 255"/>
                      <a:gd name="T56" fmla="*/ 25 w 166"/>
                      <a:gd name="T57" fmla="*/ 27 h 255"/>
                      <a:gd name="T58" fmla="*/ 0 w 166"/>
                      <a:gd name="T59" fmla="*/ 0 h 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66" h="255">
                        <a:moveTo>
                          <a:pt x="0" y="0"/>
                        </a:moveTo>
                        <a:lnTo>
                          <a:pt x="28" y="14"/>
                        </a:lnTo>
                        <a:lnTo>
                          <a:pt x="51" y="27"/>
                        </a:lnTo>
                        <a:lnTo>
                          <a:pt x="68" y="39"/>
                        </a:lnTo>
                        <a:lnTo>
                          <a:pt x="83" y="54"/>
                        </a:lnTo>
                        <a:lnTo>
                          <a:pt x="93" y="71"/>
                        </a:lnTo>
                        <a:lnTo>
                          <a:pt x="99" y="90"/>
                        </a:lnTo>
                        <a:lnTo>
                          <a:pt x="103" y="116"/>
                        </a:lnTo>
                        <a:lnTo>
                          <a:pt x="103" y="147"/>
                        </a:lnTo>
                        <a:lnTo>
                          <a:pt x="142" y="148"/>
                        </a:lnTo>
                        <a:lnTo>
                          <a:pt x="156" y="188"/>
                        </a:lnTo>
                        <a:lnTo>
                          <a:pt x="166" y="239"/>
                        </a:lnTo>
                        <a:lnTo>
                          <a:pt x="143" y="227"/>
                        </a:lnTo>
                        <a:lnTo>
                          <a:pt x="133" y="167"/>
                        </a:lnTo>
                        <a:lnTo>
                          <a:pt x="99" y="166"/>
                        </a:lnTo>
                        <a:lnTo>
                          <a:pt x="66" y="185"/>
                        </a:lnTo>
                        <a:lnTo>
                          <a:pt x="65" y="232"/>
                        </a:lnTo>
                        <a:lnTo>
                          <a:pt x="49" y="255"/>
                        </a:lnTo>
                        <a:lnTo>
                          <a:pt x="50" y="193"/>
                        </a:lnTo>
                        <a:lnTo>
                          <a:pt x="52" y="165"/>
                        </a:lnTo>
                        <a:lnTo>
                          <a:pt x="83" y="139"/>
                        </a:lnTo>
                        <a:lnTo>
                          <a:pt x="83" y="116"/>
                        </a:lnTo>
                        <a:lnTo>
                          <a:pt x="82" y="97"/>
                        </a:lnTo>
                        <a:lnTo>
                          <a:pt x="80" y="83"/>
                        </a:lnTo>
                        <a:lnTo>
                          <a:pt x="75" y="72"/>
                        </a:lnTo>
                        <a:lnTo>
                          <a:pt x="67" y="61"/>
                        </a:lnTo>
                        <a:lnTo>
                          <a:pt x="57" y="52"/>
                        </a:lnTo>
                        <a:lnTo>
                          <a:pt x="43" y="41"/>
                        </a:lnTo>
                        <a:lnTo>
                          <a:pt x="25" y="27"/>
                        </a:lnTo>
                        <a:lnTo>
                          <a:pt x="0" y="0"/>
                        </a:lnTo>
                        <a:close/>
                      </a:path>
                    </a:pathLst>
                  </a:custGeom>
                  <a:solidFill>
                    <a:srgbClr val="00191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103" name="Freeform 30"/>
                  <p:cNvSpPr>
                    <a:spLocks/>
                  </p:cNvSpPr>
                  <p:nvPr/>
                </p:nvSpPr>
                <p:spPr bwMode="auto">
                  <a:xfrm>
                    <a:off x="3902" y="2831"/>
                    <a:ext cx="40" cy="131"/>
                  </a:xfrm>
                  <a:custGeom>
                    <a:avLst/>
                    <a:gdLst>
                      <a:gd name="T0" fmla="*/ 39 w 80"/>
                      <a:gd name="T1" fmla="*/ 27 h 262"/>
                      <a:gd name="T2" fmla="*/ 80 w 80"/>
                      <a:gd name="T3" fmla="*/ 182 h 262"/>
                      <a:gd name="T4" fmla="*/ 79 w 80"/>
                      <a:gd name="T5" fmla="*/ 229 h 262"/>
                      <a:gd name="T6" fmla="*/ 78 w 80"/>
                      <a:gd name="T7" fmla="*/ 257 h 262"/>
                      <a:gd name="T8" fmla="*/ 35 w 80"/>
                      <a:gd name="T9" fmla="*/ 259 h 262"/>
                      <a:gd name="T10" fmla="*/ 0 w 80"/>
                      <a:gd name="T11" fmla="*/ 262 h 262"/>
                      <a:gd name="T12" fmla="*/ 1 w 80"/>
                      <a:gd name="T13" fmla="*/ 235 h 262"/>
                      <a:gd name="T14" fmla="*/ 28 w 80"/>
                      <a:gd name="T15" fmla="*/ 228 h 262"/>
                      <a:gd name="T16" fmla="*/ 27 w 80"/>
                      <a:gd name="T17" fmla="*/ 251 h 262"/>
                      <a:gd name="T18" fmla="*/ 66 w 80"/>
                      <a:gd name="T19" fmla="*/ 240 h 262"/>
                      <a:gd name="T20" fmla="*/ 69 w 80"/>
                      <a:gd name="T21" fmla="*/ 185 h 262"/>
                      <a:gd name="T22" fmla="*/ 25 w 80"/>
                      <a:gd name="T23" fmla="*/ 0 h 262"/>
                      <a:gd name="T24" fmla="*/ 39 w 80"/>
                      <a:gd name="T25" fmla="*/ 27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0" h="262">
                        <a:moveTo>
                          <a:pt x="39" y="27"/>
                        </a:moveTo>
                        <a:lnTo>
                          <a:pt x="80" y="182"/>
                        </a:lnTo>
                        <a:lnTo>
                          <a:pt x="79" y="229"/>
                        </a:lnTo>
                        <a:lnTo>
                          <a:pt x="78" y="257"/>
                        </a:lnTo>
                        <a:lnTo>
                          <a:pt x="35" y="259"/>
                        </a:lnTo>
                        <a:lnTo>
                          <a:pt x="0" y="262"/>
                        </a:lnTo>
                        <a:lnTo>
                          <a:pt x="1" y="235"/>
                        </a:lnTo>
                        <a:lnTo>
                          <a:pt x="28" y="228"/>
                        </a:lnTo>
                        <a:lnTo>
                          <a:pt x="27" y="251"/>
                        </a:lnTo>
                        <a:lnTo>
                          <a:pt x="66" y="240"/>
                        </a:lnTo>
                        <a:lnTo>
                          <a:pt x="69" y="185"/>
                        </a:lnTo>
                        <a:lnTo>
                          <a:pt x="25" y="0"/>
                        </a:lnTo>
                        <a:lnTo>
                          <a:pt x="39" y="27"/>
                        </a:lnTo>
                        <a:close/>
                      </a:path>
                    </a:pathLst>
                  </a:custGeom>
                  <a:solidFill>
                    <a:srgbClr val="5E5B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104" name="Freeform 31"/>
                  <p:cNvSpPr>
                    <a:spLocks/>
                  </p:cNvSpPr>
                  <p:nvPr/>
                </p:nvSpPr>
                <p:spPr bwMode="auto">
                  <a:xfrm>
                    <a:off x="3861" y="2833"/>
                    <a:ext cx="29" cy="130"/>
                  </a:xfrm>
                  <a:custGeom>
                    <a:avLst/>
                    <a:gdLst>
                      <a:gd name="T0" fmla="*/ 14 w 58"/>
                      <a:gd name="T1" fmla="*/ 36 h 261"/>
                      <a:gd name="T2" fmla="*/ 11 w 58"/>
                      <a:gd name="T3" fmla="*/ 106 h 261"/>
                      <a:gd name="T4" fmla="*/ 15 w 58"/>
                      <a:gd name="T5" fmla="*/ 224 h 261"/>
                      <a:gd name="T6" fmla="*/ 35 w 58"/>
                      <a:gd name="T7" fmla="*/ 241 h 261"/>
                      <a:gd name="T8" fmla="*/ 58 w 58"/>
                      <a:gd name="T9" fmla="*/ 241 h 261"/>
                      <a:gd name="T10" fmla="*/ 58 w 58"/>
                      <a:gd name="T11" fmla="*/ 261 h 261"/>
                      <a:gd name="T12" fmla="*/ 30 w 58"/>
                      <a:gd name="T13" fmla="*/ 259 h 261"/>
                      <a:gd name="T14" fmla="*/ 0 w 58"/>
                      <a:gd name="T15" fmla="*/ 227 h 261"/>
                      <a:gd name="T16" fmla="*/ 3 w 58"/>
                      <a:gd name="T17" fmla="*/ 102 h 261"/>
                      <a:gd name="T18" fmla="*/ 7 w 58"/>
                      <a:gd name="T19" fmla="*/ 0 h 261"/>
                      <a:gd name="T20" fmla="*/ 14 w 58"/>
                      <a:gd name="T21" fmla="*/ 36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8" h="261">
                        <a:moveTo>
                          <a:pt x="14" y="36"/>
                        </a:moveTo>
                        <a:lnTo>
                          <a:pt x="11" y="106"/>
                        </a:lnTo>
                        <a:lnTo>
                          <a:pt x="15" y="224"/>
                        </a:lnTo>
                        <a:lnTo>
                          <a:pt x="35" y="241"/>
                        </a:lnTo>
                        <a:lnTo>
                          <a:pt x="58" y="241"/>
                        </a:lnTo>
                        <a:lnTo>
                          <a:pt x="58" y="261"/>
                        </a:lnTo>
                        <a:lnTo>
                          <a:pt x="30" y="259"/>
                        </a:lnTo>
                        <a:lnTo>
                          <a:pt x="0" y="227"/>
                        </a:lnTo>
                        <a:lnTo>
                          <a:pt x="3" y="102"/>
                        </a:lnTo>
                        <a:lnTo>
                          <a:pt x="7" y="0"/>
                        </a:lnTo>
                        <a:lnTo>
                          <a:pt x="14" y="36"/>
                        </a:lnTo>
                        <a:close/>
                      </a:path>
                    </a:pathLst>
                  </a:custGeom>
                  <a:solidFill>
                    <a:srgbClr val="5E5B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105" name="Freeform 32"/>
                  <p:cNvSpPr>
                    <a:spLocks/>
                  </p:cNvSpPr>
                  <p:nvPr/>
                </p:nvSpPr>
                <p:spPr bwMode="auto">
                  <a:xfrm>
                    <a:off x="3902" y="2945"/>
                    <a:ext cx="25" cy="19"/>
                  </a:xfrm>
                  <a:custGeom>
                    <a:avLst/>
                    <a:gdLst>
                      <a:gd name="T0" fmla="*/ 34 w 49"/>
                      <a:gd name="T1" fmla="*/ 0 h 38"/>
                      <a:gd name="T2" fmla="*/ 0 w 49"/>
                      <a:gd name="T3" fmla="*/ 14 h 38"/>
                      <a:gd name="T4" fmla="*/ 7 w 49"/>
                      <a:gd name="T5" fmla="*/ 38 h 38"/>
                      <a:gd name="T6" fmla="*/ 49 w 49"/>
                      <a:gd name="T7" fmla="*/ 35 h 38"/>
                      <a:gd name="T8" fmla="*/ 34 w 49"/>
                      <a:gd name="T9" fmla="*/ 0 h 38"/>
                    </a:gdLst>
                    <a:ahLst/>
                    <a:cxnLst>
                      <a:cxn ang="0">
                        <a:pos x="T0" y="T1"/>
                      </a:cxn>
                      <a:cxn ang="0">
                        <a:pos x="T2" y="T3"/>
                      </a:cxn>
                      <a:cxn ang="0">
                        <a:pos x="T4" y="T5"/>
                      </a:cxn>
                      <a:cxn ang="0">
                        <a:pos x="T6" y="T7"/>
                      </a:cxn>
                      <a:cxn ang="0">
                        <a:pos x="T8" y="T9"/>
                      </a:cxn>
                    </a:cxnLst>
                    <a:rect l="0" t="0" r="r" b="b"/>
                    <a:pathLst>
                      <a:path w="49" h="38">
                        <a:moveTo>
                          <a:pt x="34" y="0"/>
                        </a:moveTo>
                        <a:lnTo>
                          <a:pt x="0" y="14"/>
                        </a:lnTo>
                        <a:lnTo>
                          <a:pt x="7" y="38"/>
                        </a:lnTo>
                        <a:lnTo>
                          <a:pt x="49" y="35"/>
                        </a:lnTo>
                        <a:lnTo>
                          <a:pt x="34" y="0"/>
                        </a:lnTo>
                        <a:close/>
                      </a:path>
                    </a:pathLst>
                  </a:custGeom>
                  <a:solidFill>
                    <a:srgbClr val="00191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106" name="Freeform 33"/>
                  <p:cNvSpPr>
                    <a:spLocks/>
                  </p:cNvSpPr>
                  <p:nvPr/>
                </p:nvSpPr>
                <p:spPr bwMode="auto">
                  <a:xfrm>
                    <a:off x="3871" y="2944"/>
                    <a:ext cx="25" cy="19"/>
                  </a:xfrm>
                  <a:custGeom>
                    <a:avLst/>
                    <a:gdLst>
                      <a:gd name="T0" fmla="*/ 36 w 51"/>
                      <a:gd name="T1" fmla="*/ 0 h 38"/>
                      <a:gd name="T2" fmla="*/ 0 w 51"/>
                      <a:gd name="T3" fmla="*/ 15 h 38"/>
                      <a:gd name="T4" fmla="*/ 7 w 51"/>
                      <a:gd name="T5" fmla="*/ 38 h 38"/>
                      <a:gd name="T6" fmla="*/ 51 w 51"/>
                      <a:gd name="T7" fmla="*/ 36 h 38"/>
                      <a:gd name="T8" fmla="*/ 36 w 51"/>
                      <a:gd name="T9" fmla="*/ 0 h 38"/>
                    </a:gdLst>
                    <a:ahLst/>
                    <a:cxnLst>
                      <a:cxn ang="0">
                        <a:pos x="T0" y="T1"/>
                      </a:cxn>
                      <a:cxn ang="0">
                        <a:pos x="T2" y="T3"/>
                      </a:cxn>
                      <a:cxn ang="0">
                        <a:pos x="T4" y="T5"/>
                      </a:cxn>
                      <a:cxn ang="0">
                        <a:pos x="T6" y="T7"/>
                      </a:cxn>
                      <a:cxn ang="0">
                        <a:pos x="T8" y="T9"/>
                      </a:cxn>
                    </a:cxnLst>
                    <a:rect l="0" t="0" r="r" b="b"/>
                    <a:pathLst>
                      <a:path w="51" h="38">
                        <a:moveTo>
                          <a:pt x="36" y="0"/>
                        </a:moveTo>
                        <a:lnTo>
                          <a:pt x="0" y="15"/>
                        </a:lnTo>
                        <a:lnTo>
                          <a:pt x="7" y="38"/>
                        </a:lnTo>
                        <a:lnTo>
                          <a:pt x="51" y="36"/>
                        </a:lnTo>
                        <a:lnTo>
                          <a:pt x="36" y="0"/>
                        </a:lnTo>
                        <a:close/>
                      </a:path>
                    </a:pathLst>
                  </a:custGeom>
                  <a:solidFill>
                    <a:srgbClr val="00191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107" name="Freeform 34"/>
                  <p:cNvSpPr>
                    <a:spLocks/>
                  </p:cNvSpPr>
                  <p:nvPr/>
                </p:nvSpPr>
                <p:spPr bwMode="auto">
                  <a:xfrm>
                    <a:off x="3702" y="2898"/>
                    <a:ext cx="48" cy="73"/>
                  </a:xfrm>
                  <a:custGeom>
                    <a:avLst/>
                    <a:gdLst>
                      <a:gd name="T0" fmla="*/ 67 w 97"/>
                      <a:gd name="T1" fmla="*/ 30 h 147"/>
                      <a:gd name="T2" fmla="*/ 68 w 97"/>
                      <a:gd name="T3" fmla="*/ 8 h 147"/>
                      <a:gd name="T4" fmla="*/ 45 w 97"/>
                      <a:gd name="T5" fmla="*/ 0 h 147"/>
                      <a:gd name="T6" fmla="*/ 21 w 97"/>
                      <a:gd name="T7" fmla="*/ 21 h 147"/>
                      <a:gd name="T8" fmla="*/ 0 w 97"/>
                      <a:gd name="T9" fmla="*/ 44 h 147"/>
                      <a:gd name="T10" fmla="*/ 9 w 97"/>
                      <a:gd name="T11" fmla="*/ 68 h 147"/>
                      <a:gd name="T12" fmla="*/ 24 w 97"/>
                      <a:gd name="T13" fmla="*/ 68 h 147"/>
                      <a:gd name="T14" fmla="*/ 24 w 97"/>
                      <a:gd name="T15" fmla="*/ 92 h 147"/>
                      <a:gd name="T16" fmla="*/ 39 w 97"/>
                      <a:gd name="T17" fmla="*/ 98 h 147"/>
                      <a:gd name="T18" fmla="*/ 39 w 97"/>
                      <a:gd name="T19" fmla="*/ 118 h 147"/>
                      <a:gd name="T20" fmla="*/ 56 w 97"/>
                      <a:gd name="T21" fmla="*/ 122 h 147"/>
                      <a:gd name="T22" fmla="*/ 55 w 97"/>
                      <a:gd name="T23" fmla="*/ 141 h 147"/>
                      <a:gd name="T24" fmla="*/ 67 w 97"/>
                      <a:gd name="T25" fmla="*/ 147 h 147"/>
                      <a:gd name="T26" fmla="*/ 96 w 97"/>
                      <a:gd name="T27" fmla="*/ 126 h 147"/>
                      <a:gd name="T28" fmla="*/ 97 w 97"/>
                      <a:gd name="T29" fmla="*/ 95 h 147"/>
                      <a:gd name="T30" fmla="*/ 84 w 97"/>
                      <a:gd name="T31" fmla="*/ 90 h 147"/>
                      <a:gd name="T32" fmla="*/ 85 w 97"/>
                      <a:gd name="T33" fmla="*/ 73 h 147"/>
                      <a:gd name="T34" fmla="*/ 74 w 97"/>
                      <a:gd name="T35" fmla="*/ 62 h 147"/>
                      <a:gd name="T36" fmla="*/ 81 w 97"/>
                      <a:gd name="T37" fmla="*/ 45 h 147"/>
                      <a:gd name="T38" fmla="*/ 67 w 97"/>
                      <a:gd name="T39" fmla="*/ 30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7" h="147">
                        <a:moveTo>
                          <a:pt x="67" y="30"/>
                        </a:moveTo>
                        <a:lnTo>
                          <a:pt x="68" y="8"/>
                        </a:lnTo>
                        <a:lnTo>
                          <a:pt x="45" y="0"/>
                        </a:lnTo>
                        <a:lnTo>
                          <a:pt x="21" y="21"/>
                        </a:lnTo>
                        <a:lnTo>
                          <a:pt x="0" y="44"/>
                        </a:lnTo>
                        <a:lnTo>
                          <a:pt x="9" y="68"/>
                        </a:lnTo>
                        <a:lnTo>
                          <a:pt x="24" y="68"/>
                        </a:lnTo>
                        <a:lnTo>
                          <a:pt x="24" y="92"/>
                        </a:lnTo>
                        <a:lnTo>
                          <a:pt x="39" y="98"/>
                        </a:lnTo>
                        <a:lnTo>
                          <a:pt x="39" y="118"/>
                        </a:lnTo>
                        <a:lnTo>
                          <a:pt x="56" y="122"/>
                        </a:lnTo>
                        <a:lnTo>
                          <a:pt x="55" y="141"/>
                        </a:lnTo>
                        <a:lnTo>
                          <a:pt x="67" y="147"/>
                        </a:lnTo>
                        <a:lnTo>
                          <a:pt x="96" y="126"/>
                        </a:lnTo>
                        <a:lnTo>
                          <a:pt x="97" y="95"/>
                        </a:lnTo>
                        <a:lnTo>
                          <a:pt x="84" y="90"/>
                        </a:lnTo>
                        <a:lnTo>
                          <a:pt x="85" y="73"/>
                        </a:lnTo>
                        <a:lnTo>
                          <a:pt x="74" y="62"/>
                        </a:lnTo>
                        <a:lnTo>
                          <a:pt x="81" y="45"/>
                        </a:lnTo>
                        <a:lnTo>
                          <a:pt x="67" y="30"/>
                        </a:lnTo>
                        <a:close/>
                      </a:path>
                    </a:pathLst>
                  </a:custGeom>
                  <a:solidFill>
                    <a:srgbClr val="FF77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108" name="Freeform 35"/>
                  <p:cNvSpPr>
                    <a:spLocks/>
                  </p:cNvSpPr>
                  <p:nvPr/>
                </p:nvSpPr>
                <p:spPr bwMode="auto">
                  <a:xfrm>
                    <a:off x="3783" y="3005"/>
                    <a:ext cx="77" cy="44"/>
                  </a:xfrm>
                  <a:custGeom>
                    <a:avLst/>
                    <a:gdLst>
                      <a:gd name="T0" fmla="*/ 137 w 156"/>
                      <a:gd name="T1" fmla="*/ 30 h 87"/>
                      <a:gd name="T2" fmla="*/ 111 w 156"/>
                      <a:gd name="T3" fmla="*/ 28 h 87"/>
                      <a:gd name="T4" fmla="*/ 82 w 156"/>
                      <a:gd name="T5" fmla="*/ 10 h 87"/>
                      <a:gd name="T6" fmla="*/ 47 w 156"/>
                      <a:gd name="T7" fmla="*/ 0 h 87"/>
                      <a:gd name="T8" fmla="*/ 23 w 156"/>
                      <a:gd name="T9" fmla="*/ 4 h 87"/>
                      <a:gd name="T10" fmla="*/ 1 w 156"/>
                      <a:gd name="T11" fmla="*/ 19 h 87"/>
                      <a:gd name="T12" fmla="*/ 0 w 156"/>
                      <a:gd name="T13" fmla="*/ 47 h 87"/>
                      <a:gd name="T14" fmla="*/ 28 w 156"/>
                      <a:gd name="T15" fmla="*/ 49 h 87"/>
                      <a:gd name="T16" fmla="*/ 32 w 156"/>
                      <a:gd name="T17" fmla="*/ 68 h 87"/>
                      <a:gd name="T18" fmla="*/ 38 w 156"/>
                      <a:gd name="T19" fmla="*/ 79 h 87"/>
                      <a:gd name="T20" fmla="*/ 58 w 156"/>
                      <a:gd name="T21" fmla="*/ 80 h 87"/>
                      <a:gd name="T22" fmla="*/ 108 w 156"/>
                      <a:gd name="T23" fmla="*/ 87 h 87"/>
                      <a:gd name="T24" fmla="*/ 155 w 156"/>
                      <a:gd name="T25" fmla="*/ 62 h 87"/>
                      <a:gd name="T26" fmla="*/ 156 w 156"/>
                      <a:gd name="T27" fmla="*/ 30 h 87"/>
                      <a:gd name="T28" fmla="*/ 137 w 156"/>
                      <a:gd name="T29" fmla="*/ 3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6" h="87">
                        <a:moveTo>
                          <a:pt x="137" y="30"/>
                        </a:moveTo>
                        <a:lnTo>
                          <a:pt x="111" y="28"/>
                        </a:lnTo>
                        <a:lnTo>
                          <a:pt x="82" y="10"/>
                        </a:lnTo>
                        <a:lnTo>
                          <a:pt x="47" y="0"/>
                        </a:lnTo>
                        <a:lnTo>
                          <a:pt x="23" y="4"/>
                        </a:lnTo>
                        <a:lnTo>
                          <a:pt x="1" y="19"/>
                        </a:lnTo>
                        <a:lnTo>
                          <a:pt x="0" y="47"/>
                        </a:lnTo>
                        <a:lnTo>
                          <a:pt x="28" y="49"/>
                        </a:lnTo>
                        <a:lnTo>
                          <a:pt x="32" y="68"/>
                        </a:lnTo>
                        <a:lnTo>
                          <a:pt x="38" y="79"/>
                        </a:lnTo>
                        <a:lnTo>
                          <a:pt x="58" y="80"/>
                        </a:lnTo>
                        <a:lnTo>
                          <a:pt x="108" y="87"/>
                        </a:lnTo>
                        <a:lnTo>
                          <a:pt x="155" y="62"/>
                        </a:lnTo>
                        <a:lnTo>
                          <a:pt x="156" y="30"/>
                        </a:lnTo>
                        <a:lnTo>
                          <a:pt x="137" y="30"/>
                        </a:lnTo>
                        <a:close/>
                      </a:path>
                    </a:pathLst>
                  </a:custGeom>
                  <a:solidFill>
                    <a:srgbClr val="FF77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109" name="Freeform 36"/>
                  <p:cNvSpPr>
                    <a:spLocks/>
                  </p:cNvSpPr>
                  <p:nvPr/>
                </p:nvSpPr>
                <p:spPr bwMode="auto">
                  <a:xfrm>
                    <a:off x="3752" y="2997"/>
                    <a:ext cx="44" cy="12"/>
                  </a:xfrm>
                  <a:custGeom>
                    <a:avLst/>
                    <a:gdLst>
                      <a:gd name="T0" fmla="*/ 89 w 89"/>
                      <a:gd name="T1" fmla="*/ 10 h 26"/>
                      <a:gd name="T2" fmla="*/ 55 w 89"/>
                      <a:gd name="T3" fmla="*/ 11 h 26"/>
                      <a:gd name="T4" fmla="*/ 28 w 89"/>
                      <a:gd name="T5" fmla="*/ 0 h 26"/>
                      <a:gd name="T6" fmla="*/ 0 w 89"/>
                      <a:gd name="T7" fmla="*/ 9 h 26"/>
                      <a:gd name="T8" fmla="*/ 34 w 89"/>
                      <a:gd name="T9" fmla="*/ 26 h 26"/>
                      <a:gd name="T10" fmla="*/ 89 w 89"/>
                      <a:gd name="T11" fmla="*/ 10 h 26"/>
                    </a:gdLst>
                    <a:ahLst/>
                    <a:cxnLst>
                      <a:cxn ang="0">
                        <a:pos x="T0" y="T1"/>
                      </a:cxn>
                      <a:cxn ang="0">
                        <a:pos x="T2" y="T3"/>
                      </a:cxn>
                      <a:cxn ang="0">
                        <a:pos x="T4" y="T5"/>
                      </a:cxn>
                      <a:cxn ang="0">
                        <a:pos x="T6" y="T7"/>
                      </a:cxn>
                      <a:cxn ang="0">
                        <a:pos x="T8" y="T9"/>
                      </a:cxn>
                      <a:cxn ang="0">
                        <a:pos x="T10" y="T11"/>
                      </a:cxn>
                    </a:cxnLst>
                    <a:rect l="0" t="0" r="r" b="b"/>
                    <a:pathLst>
                      <a:path w="89" h="26">
                        <a:moveTo>
                          <a:pt x="89" y="10"/>
                        </a:moveTo>
                        <a:lnTo>
                          <a:pt x="55" y="11"/>
                        </a:lnTo>
                        <a:lnTo>
                          <a:pt x="28" y="0"/>
                        </a:lnTo>
                        <a:lnTo>
                          <a:pt x="0" y="9"/>
                        </a:lnTo>
                        <a:lnTo>
                          <a:pt x="34" y="26"/>
                        </a:lnTo>
                        <a:lnTo>
                          <a:pt x="89" y="10"/>
                        </a:lnTo>
                        <a:close/>
                      </a:path>
                    </a:pathLst>
                  </a:custGeom>
                  <a:solidFill>
                    <a:srgbClr val="FF77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110" name="Freeform 37"/>
                  <p:cNvSpPr>
                    <a:spLocks/>
                  </p:cNvSpPr>
                  <p:nvPr/>
                </p:nvSpPr>
                <p:spPr bwMode="auto">
                  <a:xfrm>
                    <a:off x="3743" y="3004"/>
                    <a:ext cx="32" cy="15"/>
                  </a:xfrm>
                  <a:custGeom>
                    <a:avLst/>
                    <a:gdLst>
                      <a:gd name="T0" fmla="*/ 62 w 62"/>
                      <a:gd name="T1" fmla="*/ 19 h 30"/>
                      <a:gd name="T2" fmla="*/ 24 w 62"/>
                      <a:gd name="T3" fmla="*/ 10 h 30"/>
                      <a:gd name="T4" fmla="*/ 0 w 62"/>
                      <a:gd name="T5" fmla="*/ 0 h 30"/>
                      <a:gd name="T6" fmla="*/ 22 w 62"/>
                      <a:gd name="T7" fmla="*/ 21 h 30"/>
                      <a:gd name="T8" fmla="*/ 54 w 62"/>
                      <a:gd name="T9" fmla="*/ 30 h 30"/>
                      <a:gd name="T10" fmla="*/ 62 w 62"/>
                      <a:gd name="T11" fmla="*/ 19 h 30"/>
                    </a:gdLst>
                    <a:ahLst/>
                    <a:cxnLst>
                      <a:cxn ang="0">
                        <a:pos x="T0" y="T1"/>
                      </a:cxn>
                      <a:cxn ang="0">
                        <a:pos x="T2" y="T3"/>
                      </a:cxn>
                      <a:cxn ang="0">
                        <a:pos x="T4" y="T5"/>
                      </a:cxn>
                      <a:cxn ang="0">
                        <a:pos x="T6" y="T7"/>
                      </a:cxn>
                      <a:cxn ang="0">
                        <a:pos x="T8" y="T9"/>
                      </a:cxn>
                      <a:cxn ang="0">
                        <a:pos x="T10" y="T11"/>
                      </a:cxn>
                    </a:cxnLst>
                    <a:rect l="0" t="0" r="r" b="b"/>
                    <a:pathLst>
                      <a:path w="62" h="30">
                        <a:moveTo>
                          <a:pt x="62" y="19"/>
                        </a:moveTo>
                        <a:lnTo>
                          <a:pt x="24" y="10"/>
                        </a:lnTo>
                        <a:lnTo>
                          <a:pt x="0" y="0"/>
                        </a:lnTo>
                        <a:lnTo>
                          <a:pt x="22" y="21"/>
                        </a:lnTo>
                        <a:lnTo>
                          <a:pt x="54" y="30"/>
                        </a:lnTo>
                        <a:lnTo>
                          <a:pt x="62" y="19"/>
                        </a:lnTo>
                        <a:close/>
                      </a:path>
                    </a:pathLst>
                  </a:custGeom>
                  <a:solidFill>
                    <a:srgbClr val="FF77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111" name="Freeform 38"/>
                  <p:cNvSpPr>
                    <a:spLocks/>
                  </p:cNvSpPr>
                  <p:nvPr/>
                </p:nvSpPr>
                <p:spPr bwMode="auto">
                  <a:xfrm>
                    <a:off x="3821" y="2618"/>
                    <a:ext cx="26" cy="30"/>
                  </a:xfrm>
                  <a:custGeom>
                    <a:avLst/>
                    <a:gdLst>
                      <a:gd name="T0" fmla="*/ 0 w 53"/>
                      <a:gd name="T1" fmla="*/ 51 h 61"/>
                      <a:gd name="T2" fmla="*/ 0 w 53"/>
                      <a:gd name="T3" fmla="*/ 61 h 61"/>
                      <a:gd name="T4" fmla="*/ 30 w 53"/>
                      <a:gd name="T5" fmla="*/ 56 h 61"/>
                      <a:gd name="T6" fmla="*/ 46 w 53"/>
                      <a:gd name="T7" fmla="*/ 20 h 61"/>
                      <a:gd name="T8" fmla="*/ 53 w 53"/>
                      <a:gd name="T9" fmla="*/ 5 h 61"/>
                      <a:gd name="T10" fmla="*/ 7 w 53"/>
                      <a:gd name="T11" fmla="*/ 0 h 61"/>
                      <a:gd name="T12" fmla="*/ 0 w 53"/>
                      <a:gd name="T13" fmla="*/ 1 h 61"/>
                      <a:gd name="T14" fmla="*/ 0 w 53"/>
                      <a:gd name="T15" fmla="*/ 8 h 61"/>
                      <a:gd name="T16" fmla="*/ 34 w 53"/>
                      <a:gd name="T17" fmla="*/ 10 h 61"/>
                      <a:gd name="T18" fmla="*/ 34 w 53"/>
                      <a:gd name="T19" fmla="*/ 34 h 61"/>
                      <a:gd name="T20" fmla="*/ 19 w 53"/>
                      <a:gd name="T21" fmla="*/ 52 h 61"/>
                      <a:gd name="T22" fmla="*/ 0 w 53"/>
                      <a:gd name="T23" fmla="*/ 5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3" h="61">
                        <a:moveTo>
                          <a:pt x="0" y="51"/>
                        </a:moveTo>
                        <a:lnTo>
                          <a:pt x="0" y="61"/>
                        </a:lnTo>
                        <a:lnTo>
                          <a:pt x="30" y="56"/>
                        </a:lnTo>
                        <a:lnTo>
                          <a:pt x="46" y="20"/>
                        </a:lnTo>
                        <a:lnTo>
                          <a:pt x="53" y="5"/>
                        </a:lnTo>
                        <a:lnTo>
                          <a:pt x="7" y="0"/>
                        </a:lnTo>
                        <a:lnTo>
                          <a:pt x="0" y="1"/>
                        </a:lnTo>
                        <a:lnTo>
                          <a:pt x="0" y="8"/>
                        </a:lnTo>
                        <a:lnTo>
                          <a:pt x="34" y="10"/>
                        </a:lnTo>
                        <a:lnTo>
                          <a:pt x="34" y="34"/>
                        </a:lnTo>
                        <a:lnTo>
                          <a:pt x="19" y="52"/>
                        </a:lnTo>
                        <a:lnTo>
                          <a:pt x="0" y="51"/>
                        </a:lnTo>
                        <a:close/>
                      </a:path>
                    </a:pathLst>
                  </a:custGeom>
                  <a:solidFill>
                    <a:srgbClr val="441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112" name="Freeform 39"/>
                  <p:cNvSpPr>
                    <a:spLocks/>
                  </p:cNvSpPr>
                  <p:nvPr/>
                </p:nvSpPr>
                <p:spPr bwMode="auto">
                  <a:xfrm>
                    <a:off x="3765" y="2618"/>
                    <a:ext cx="56" cy="31"/>
                  </a:xfrm>
                  <a:custGeom>
                    <a:avLst/>
                    <a:gdLst>
                      <a:gd name="T0" fmla="*/ 111 w 111"/>
                      <a:gd name="T1" fmla="*/ 8 h 64"/>
                      <a:gd name="T2" fmla="*/ 111 w 111"/>
                      <a:gd name="T3" fmla="*/ 1 h 64"/>
                      <a:gd name="T4" fmla="*/ 88 w 111"/>
                      <a:gd name="T5" fmla="*/ 8 h 64"/>
                      <a:gd name="T6" fmla="*/ 36 w 111"/>
                      <a:gd name="T7" fmla="*/ 4 h 64"/>
                      <a:gd name="T8" fmla="*/ 0 w 111"/>
                      <a:gd name="T9" fmla="*/ 0 h 64"/>
                      <a:gd name="T10" fmla="*/ 0 w 111"/>
                      <a:gd name="T11" fmla="*/ 10 h 64"/>
                      <a:gd name="T12" fmla="*/ 34 w 111"/>
                      <a:gd name="T13" fmla="*/ 11 h 64"/>
                      <a:gd name="T14" fmla="*/ 34 w 111"/>
                      <a:gd name="T15" fmla="*/ 35 h 64"/>
                      <a:gd name="T16" fmla="*/ 18 w 111"/>
                      <a:gd name="T17" fmla="*/ 53 h 64"/>
                      <a:gd name="T18" fmla="*/ 0 w 111"/>
                      <a:gd name="T19" fmla="*/ 52 h 64"/>
                      <a:gd name="T20" fmla="*/ 0 w 111"/>
                      <a:gd name="T21" fmla="*/ 64 h 64"/>
                      <a:gd name="T22" fmla="*/ 11 w 111"/>
                      <a:gd name="T23" fmla="*/ 64 h 64"/>
                      <a:gd name="T24" fmla="*/ 35 w 111"/>
                      <a:gd name="T25" fmla="*/ 56 h 64"/>
                      <a:gd name="T26" fmla="*/ 42 w 111"/>
                      <a:gd name="T27" fmla="*/ 15 h 64"/>
                      <a:gd name="T28" fmla="*/ 66 w 111"/>
                      <a:gd name="T29" fmla="*/ 20 h 64"/>
                      <a:gd name="T30" fmla="*/ 74 w 111"/>
                      <a:gd name="T31" fmla="*/ 50 h 64"/>
                      <a:gd name="T32" fmla="*/ 101 w 111"/>
                      <a:gd name="T33" fmla="*/ 64 h 64"/>
                      <a:gd name="T34" fmla="*/ 111 w 111"/>
                      <a:gd name="T35" fmla="*/ 61 h 64"/>
                      <a:gd name="T36" fmla="*/ 111 w 111"/>
                      <a:gd name="T37" fmla="*/ 51 h 64"/>
                      <a:gd name="T38" fmla="*/ 105 w 111"/>
                      <a:gd name="T39" fmla="*/ 51 h 64"/>
                      <a:gd name="T40" fmla="*/ 88 w 111"/>
                      <a:gd name="T41" fmla="*/ 48 h 64"/>
                      <a:gd name="T42" fmla="*/ 78 w 111"/>
                      <a:gd name="T43" fmla="*/ 31 h 64"/>
                      <a:gd name="T44" fmla="*/ 79 w 111"/>
                      <a:gd name="T45" fmla="*/ 18 h 64"/>
                      <a:gd name="T46" fmla="*/ 105 w 111"/>
                      <a:gd name="T47" fmla="*/ 8 h 64"/>
                      <a:gd name="T48" fmla="*/ 111 w 111"/>
                      <a:gd name="T49" fmla="*/ 8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11" h="64">
                        <a:moveTo>
                          <a:pt x="111" y="8"/>
                        </a:moveTo>
                        <a:lnTo>
                          <a:pt x="111" y="1"/>
                        </a:lnTo>
                        <a:lnTo>
                          <a:pt x="88" y="8"/>
                        </a:lnTo>
                        <a:lnTo>
                          <a:pt x="36" y="4"/>
                        </a:lnTo>
                        <a:lnTo>
                          <a:pt x="0" y="0"/>
                        </a:lnTo>
                        <a:lnTo>
                          <a:pt x="0" y="10"/>
                        </a:lnTo>
                        <a:lnTo>
                          <a:pt x="34" y="11"/>
                        </a:lnTo>
                        <a:lnTo>
                          <a:pt x="34" y="35"/>
                        </a:lnTo>
                        <a:lnTo>
                          <a:pt x="18" y="53"/>
                        </a:lnTo>
                        <a:lnTo>
                          <a:pt x="0" y="52"/>
                        </a:lnTo>
                        <a:lnTo>
                          <a:pt x="0" y="64"/>
                        </a:lnTo>
                        <a:lnTo>
                          <a:pt x="11" y="64"/>
                        </a:lnTo>
                        <a:lnTo>
                          <a:pt x="35" y="56"/>
                        </a:lnTo>
                        <a:lnTo>
                          <a:pt x="42" y="15"/>
                        </a:lnTo>
                        <a:lnTo>
                          <a:pt x="66" y="20"/>
                        </a:lnTo>
                        <a:lnTo>
                          <a:pt x="74" y="50"/>
                        </a:lnTo>
                        <a:lnTo>
                          <a:pt x="101" y="64"/>
                        </a:lnTo>
                        <a:lnTo>
                          <a:pt x="111" y="61"/>
                        </a:lnTo>
                        <a:lnTo>
                          <a:pt x="111" y="51"/>
                        </a:lnTo>
                        <a:lnTo>
                          <a:pt x="105" y="51"/>
                        </a:lnTo>
                        <a:lnTo>
                          <a:pt x="88" y="48"/>
                        </a:lnTo>
                        <a:lnTo>
                          <a:pt x="78" y="31"/>
                        </a:lnTo>
                        <a:lnTo>
                          <a:pt x="79" y="18"/>
                        </a:lnTo>
                        <a:lnTo>
                          <a:pt x="105" y="8"/>
                        </a:lnTo>
                        <a:lnTo>
                          <a:pt x="111" y="8"/>
                        </a:lnTo>
                        <a:close/>
                      </a:path>
                    </a:pathLst>
                  </a:custGeom>
                  <a:solidFill>
                    <a:srgbClr val="441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113" name="Freeform 40"/>
                  <p:cNvSpPr>
                    <a:spLocks/>
                  </p:cNvSpPr>
                  <p:nvPr/>
                </p:nvSpPr>
                <p:spPr bwMode="auto">
                  <a:xfrm>
                    <a:off x="3723" y="2617"/>
                    <a:ext cx="42" cy="32"/>
                  </a:xfrm>
                  <a:custGeom>
                    <a:avLst/>
                    <a:gdLst>
                      <a:gd name="T0" fmla="*/ 83 w 83"/>
                      <a:gd name="T1" fmla="*/ 11 h 65"/>
                      <a:gd name="T2" fmla="*/ 83 w 83"/>
                      <a:gd name="T3" fmla="*/ 1 h 65"/>
                      <a:gd name="T4" fmla="*/ 71 w 83"/>
                      <a:gd name="T5" fmla="*/ 0 h 65"/>
                      <a:gd name="T6" fmla="*/ 53 w 83"/>
                      <a:gd name="T7" fmla="*/ 5 h 65"/>
                      <a:gd name="T8" fmla="*/ 1 w 83"/>
                      <a:gd name="T9" fmla="*/ 16 h 65"/>
                      <a:gd name="T10" fmla="*/ 0 w 83"/>
                      <a:gd name="T11" fmla="*/ 31 h 65"/>
                      <a:gd name="T12" fmla="*/ 45 w 83"/>
                      <a:gd name="T13" fmla="*/ 23 h 65"/>
                      <a:gd name="T14" fmla="*/ 46 w 83"/>
                      <a:gd name="T15" fmla="*/ 47 h 65"/>
                      <a:gd name="T16" fmla="*/ 69 w 83"/>
                      <a:gd name="T17" fmla="*/ 64 h 65"/>
                      <a:gd name="T18" fmla="*/ 83 w 83"/>
                      <a:gd name="T19" fmla="*/ 65 h 65"/>
                      <a:gd name="T20" fmla="*/ 83 w 83"/>
                      <a:gd name="T21" fmla="*/ 53 h 65"/>
                      <a:gd name="T22" fmla="*/ 76 w 83"/>
                      <a:gd name="T23" fmla="*/ 53 h 65"/>
                      <a:gd name="T24" fmla="*/ 61 w 83"/>
                      <a:gd name="T25" fmla="*/ 50 h 65"/>
                      <a:gd name="T26" fmla="*/ 50 w 83"/>
                      <a:gd name="T27" fmla="*/ 34 h 65"/>
                      <a:gd name="T28" fmla="*/ 50 w 83"/>
                      <a:gd name="T29" fmla="*/ 20 h 65"/>
                      <a:gd name="T30" fmla="*/ 77 w 83"/>
                      <a:gd name="T31" fmla="*/ 11 h 65"/>
                      <a:gd name="T32" fmla="*/ 83 w 83"/>
                      <a:gd name="T33" fmla="*/ 11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3" h="65">
                        <a:moveTo>
                          <a:pt x="83" y="11"/>
                        </a:moveTo>
                        <a:lnTo>
                          <a:pt x="83" y="1"/>
                        </a:lnTo>
                        <a:lnTo>
                          <a:pt x="71" y="0"/>
                        </a:lnTo>
                        <a:lnTo>
                          <a:pt x="53" y="5"/>
                        </a:lnTo>
                        <a:lnTo>
                          <a:pt x="1" y="16"/>
                        </a:lnTo>
                        <a:lnTo>
                          <a:pt x="0" y="31"/>
                        </a:lnTo>
                        <a:lnTo>
                          <a:pt x="45" y="23"/>
                        </a:lnTo>
                        <a:lnTo>
                          <a:pt x="46" y="47"/>
                        </a:lnTo>
                        <a:lnTo>
                          <a:pt x="69" y="64"/>
                        </a:lnTo>
                        <a:lnTo>
                          <a:pt x="83" y="65"/>
                        </a:lnTo>
                        <a:lnTo>
                          <a:pt x="83" y="53"/>
                        </a:lnTo>
                        <a:lnTo>
                          <a:pt x="76" y="53"/>
                        </a:lnTo>
                        <a:lnTo>
                          <a:pt x="61" y="50"/>
                        </a:lnTo>
                        <a:lnTo>
                          <a:pt x="50" y="34"/>
                        </a:lnTo>
                        <a:lnTo>
                          <a:pt x="50" y="20"/>
                        </a:lnTo>
                        <a:lnTo>
                          <a:pt x="77" y="11"/>
                        </a:lnTo>
                        <a:lnTo>
                          <a:pt x="83" y="11"/>
                        </a:lnTo>
                        <a:close/>
                      </a:path>
                    </a:pathLst>
                  </a:custGeom>
                  <a:solidFill>
                    <a:srgbClr val="441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114" name="Freeform 41"/>
                  <p:cNvSpPr>
                    <a:spLocks/>
                  </p:cNvSpPr>
                  <p:nvPr/>
                </p:nvSpPr>
                <p:spPr bwMode="auto">
                  <a:xfrm>
                    <a:off x="3741" y="2523"/>
                    <a:ext cx="144" cy="163"/>
                  </a:xfrm>
                  <a:custGeom>
                    <a:avLst/>
                    <a:gdLst>
                      <a:gd name="T0" fmla="*/ 141 w 288"/>
                      <a:gd name="T1" fmla="*/ 7 h 325"/>
                      <a:gd name="T2" fmla="*/ 153 w 288"/>
                      <a:gd name="T3" fmla="*/ 10 h 325"/>
                      <a:gd name="T4" fmla="*/ 165 w 288"/>
                      <a:gd name="T5" fmla="*/ 13 h 325"/>
                      <a:gd name="T6" fmla="*/ 176 w 288"/>
                      <a:gd name="T7" fmla="*/ 16 h 325"/>
                      <a:gd name="T8" fmla="*/ 187 w 288"/>
                      <a:gd name="T9" fmla="*/ 21 h 325"/>
                      <a:gd name="T10" fmla="*/ 196 w 288"/>
                      <a:gd name="T11" fmla="*/ 28 h 325"/>
                      <a:gd name="T12" fmla="*/ 204 w 288"/>
                      <a:gd name="T13" fmla="*/ 38 h 325"/>
                      <a:gd name="T14" fmla="*/ 210 w 288"/>
                      <a:gd name="T15" fmla="*/ 52 h 325"/>
                      <a:gd name="T16" fmla="*/ 213 w 288"/>
                      <a:gd name="T17" fmla="*/ 71 h 325"/>
                      <a:gd name="T18" fmla="*/ 228 w 288"/>
                      <a:gd name="T19" fmla="*/ 80 h 325"/>
                      <a:gd name="T20" fmla="*/ 240 w 288"/>
                      <a:gd name="T21" fmla="*/ 88 h 325"/>
                      <a:gd name="T22" fmla="*/ 249 w 288"/>
                      <a:gd name="T23" fmla="*/ 98 h 325"/>
                      <a:gd name="T24" fmla="*/ 256 w 288"/>
                      <a:gd name="T25" fmla="*/ 109 h 325"/>
                      <a:gd name="T26" fmla="*/ 260 w 288"/>
                      <a:gd name="T27" fmla="*/ 120 h 325"/>
                      <a:gd name="T28" fmla="*/ 263 w 288"/>
                      <a:gd name="T29" fmla="*/ 134 h 325"/>
                      <a:gd name="T30" fmla="*/ 265 w 288"/>
                      <a:gd name="T31" fmla="*/ 149 h 325"/>
                      <a:gd name="T32" fmla="*/ 265 w 288"/>
                      <a:gd name="T33" fmla="*/ 166 h 325"/>
                      <a:gd name="T34" fmla="*/ 283 w 288"/>
                      <a:gd name="T35" fmla="*/ 194 h 325"/>
                      <a:gd name="T36" fmla="*/ 288 w 288"/>
                      <a:gd name="T37" fmla="*/ 230 h 325"/>
                      <a:gd name="T38" fmla="*/ 287 w 288"/>
                      <a:gd name="T39" fmla="*/ 255 h 325"/>
                      <a:gd name="T40" fmla="*/ 281 w 288"/>
                      <a:gd name="T41" fmla="*/ 278 h 325"/>
                      <a:gd name="T42" fmla="*/ 271 w 288"/>
                      <a:gd name="T43" fmla="*/ 307 h 325"/>
                      <a:gd name="T44" fmla="*/ 247 w 288"/>
                      <a:gd name="T45" fmla="*/ 325 h 325"/>
                      <a:gd name="T46" fmla="*/ 247 w 288"/>
                      <a:gd name="T47" fmla="*/ 298 h 325"/>
                      <a:gd name="T48" fmla="*/ 259 w 288"/>
                      <a:gd name="T49" fmla="*/ 237 h 325"/>
                      <a:gd name="T50" fmla="*/ 235 w 288"/>
                      <a:gd name="T51" fmla="*/ 169 h 325"/>
                      <a:gd name="T52" fmla="*/ 204 w 288"/>
                      <a:gd name="T53" fmla="*/ 105 h 325"/>
                      <a:gd name="T54" fmla="*/ 181 w 288"/>
                      <a:gd name="T55" fmla="*/ 126 h 325"/>
                      <a:gd name="T56" fmla="*/ 143 w 288"/>
                      <a:gd name="T57" fmla="*/ 111 h 325"/>
                      <a:gd name="T58" fmla="*/ 104 w 288"/>
                      <a:gd name="T59" fmla="*/ 93 h 325"/>
                      <a:gd name="T60" fmla="*/ 128 w 288"/>
                      <a:gd name="T61" fmla="*/ 59 h 325"/>
                      <a:gd name="T62" fmla="*/ 122 w 288"/>
                      <a:gd name="T63" fmla="*/ 28 h 325"/>
                      <a:gd name="T64" fmla="*/ 98 w 288"/>
                      <a:gd name="T65" fmla="*/ 56 h 325"/>
                      <a:gd name="T66" fmla="*/ 84 w 288"/>
                      <a:gd name="T67" fmla="*/ 93 h 325"/>
                      <a:gd name="T68" fmla="*/ 76 w 288"/>
                      <a:gd name="T69" fmla="*/ 105 h 325"/>
                      <a:gd name="T70" fmla="*/ 68 w 288"/>
                      <a:gd name="T71" fmla="*/ 117 h 325"/>
                      <a:gd name="T72" fmla="*/ 59 w 288"/>
                      <a:gd name="T73" fmla="*/ 128 h 325"/>
                      <a:gd name="T74" fmla="*/ 49 w 288"/>
                      <a:gd name="T75" fmla="*/ 137 h 325"/>
                      <a:gd name="T76" fmla="*/ 38 w 288"/>
                      <a:gd name="T77" fmla="*/ 143 h 325"/>
                      <a:gd name="T78" fmla="*/ 27 w 288"/>
                      <a:gd name="T79" fmla="*/ 146 h 325"/>
                      <a:gd name="T80" fmla="*/ 14 w 288"/>
                      <a:gd name="T81" fmla="*/ 143 h 325"/>
                      <a:gd name="T82" fmla="*/ 0 w 288"/>
                      <a:gd name="T83" fmla="*/ 135 h 325"/>
                      <a:gd name="T84" fmla="*/ 19 w 288"/>
                      <a:gd name="T85" fmla="*/ 132 h 325"/>
                      <a:gd name="T86" fmla="*/ 32 w 288"/>
                      <a:gd name="T87" fmla="*/ 127 h 325"/>
                      <a:gd name="T88" fmla="*/ 43 w 288"/>
                      <a:gd name="T89" fmla="*/ 124 h 325"/>
                      <a:gd name="T90" fmla="*/ 50 w 288"/>
                      <a:gd name="T91" fmla="*/ 118 h 325"/>
                      <a:gd name="T92" fmla="*/ 54 w 288"/>
                      <a:gd name="T93" fmla="*/ 111 h 325"/>
                      <a:gd name="T94" fmla="*/ 57 w 288"/>
                      <a:gd name="T95" fmla="*/ 101 h 325"/>
                      <a:gd name="T96" fmla="*/ 58 w 288"/>
                      <a:gd name="T97" fmla="*/ 87 h 325"/>
                      <a:gd name="T98" fmla="*/ 58 w 288"/>
                      <a:gd name="T99" fmla="*/ 68 h 325"/>
                      <a:gd name="T100" fmla="*/ 37 w 288"/>
                      <a:gd name="T101" fmla="*/ 56 h 325"/>
                      <a:gd name="T102" fmla="*/ 52 w 288"/>
                      <a:gd name="T103" fmla="*/ 28 h 325"/>
                      <a:gd name="T104" fmla="*/ 80 w 288"/>
                      <a:gd name="T105" fmla="*/ 26 h 325"/>
                      <a:gd name="T106" fmla="*/ 95 w 288"/>
                      <a:gd name="T107" fmla="*/ 0 h 325"/>
                      <a:gd name="T108" fmla="*/ 141 w 288"/>
                      <a:gd name="T109" fmla="*/ 7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88" h="325">
                        <a:moveTo>
                          <a:pt x="141" y="7"/>
                        </a:moveTo>
                        <a:lnTo>
                          <a:pt x="153" y="10"/>
                        </a:lnTo>
                        <a:lnTo>
                          <a:pt x="165" y="13"/>
                        </a:lnTo>
                        <a:lnTo>
                          <a:pt x="176" y="16"/>
                        </a:lnTo>
                        <a:lnTo>
                          <a:pt x="187" y="21"/>
                        </a:lnTo>
                        <a:lnTo>
                          <a:pt x="196" y="28"/>
                        </a:lnTo>
                        <a:lnTo>
                          <a:pt x="204" y="38"/>
                        </a:lnTo>
                        <a:lnTo>
                          <a:pt x="210" y="52"/>
                        </a:lnTo>
                        <a:lnTo>
                          <a:pt x="213" y="71"/>
                        </a:lnTo>
                        <a:lnTo>
                          <a:pt x="228" y="80"/>
                        </a:lnTo>
                        <a:lnTo>
                          <a:pt x="240" y="88"/>
                        </a:lnTo>
                        <a:lnTo>
                          <a:pt x="249" y="98"/>
                        </a:lnTo>
                        <a:lnTo>
                          <a:pt x="256" y="109"/>
                        </a:lnTo>
                        <a:lnTo>
                          <a:pt x="260" y="120"/>
                        </a:lnTo>
                        <a:lnTo>
                          <a:pt x="263" y="134"/>
                        </a:lnTo>
                        <a:lnTo>
                          <a:pt x="265" y="149"/>
                        </a:lnTo>
                        <a:lnTo>
                          <a:pt x="265" y="166"/>
                        </a:lnTo>
                        <a:lnTo>
                          <a:pt x="283" y="194"/>
                        </a:lnTo>
                        <a:lnTo>
                          <a:pt x="288" y="230"/>
                        </a:lnTo>
                        <a:lnTo>
                          <a:pt x="287" y="255"/>
                        </a:lnTo>
                        <a:lnTo>
                          <a:pt x="281" y="278"/>
                        </a:lnTo>
                        <a:lnTo>
                          <a:pt x="271" y="307"/>
                        </a:lnTo>
                        <a:lnTo>
                          <a:pt x="247" y="325"/>
                        </a:lnTo>
                        <a:lnTo>
                          <a:pt x="247" y="298"/>
                        </a:lnTo>
                        <a:lnTo>
                          <a:pt x="259" y="237"/>
                        </a:lnTo>
                        <a:lnTo>
                          <a:pt x="235" y="169"/>
                        </a:lnTo>
                        <a:lnTo>
                          <a:pt x="204" y="105"/>
                        </a:lnTo>
                        <a:lnTo>
                          <a:pt x="181" y="126"/>
                        </a:lnTo>
                        <a:lnTo>
                          <a:pt x="143" y="111"/>
                        </a:lnTo>
                        <a:lnTo>
                          <a:pt x="104" y="93"/>
                        </a:lnTo>
                        <a:lnTo>
                          <a:pt x="128" y="59"/>
                        </a:lnTo>
                        <a:lnTo>
                          <a:pt x="122" y="28"/>
                        </a:lnTo>
                        <a:lnTo>
                          <a:pt x="98" y="56"/>
                        </a:lnTo>
                        <a:lnTo>
                          <a:pt x="84" y="93"/>
                        </a:lnTo>
                        <a:lnTo>
                          <a:pt x="76" y="105"/>
                        </a:lnTo>
                        <a:lnTo>
                          <a:pt x="68" y="117"/>
                        </a:lnTo>
                        <a:lnTo>
                          <a:pt x="59" y="128"/>
                        </a:lnTo>
                        <a:lnTo>
                          <a:pt x="49" y="137"/>
                        </a:lnTo>
                        <a:lnTo>
                          <a:pt x="38" y="143"/>
                        </a:lnTo>
                        <a:lnTo>
                          <a:pt x="27" y="146"/>
                        </a:lnTo>
                        <a:lnTo>
                          <a:pt x="14" y="143"/>
                        </a:lnTo>
                        <a:lnTo>
                          <a:pt x="0" y="135"/>
                        </a:lnTo>
                        <a:lnTo>
                          <a:pt x="19" y="132"/>
                        </a:lnTo>
                        <a:lnTo>
                          <a:pt x="32" y="127"/>
                        </a:lnTo>
                        <a:lnTo>
                          <a:pt x="43" y="124"/>
                        </a:lnTo>
                        <a:lnTo>
                          <a:pt x="50" y="118"/>
                        </a:lnTo>
                        <a:lnTo>
                          <a:pt x="54" y="111"/>
                        </a:lnTo>
                        <a:lnTo>
                          <a:pt x="57" y="101"/>
                        </a:lnTo>
                        <a:lnTo>
                          <a:pt x="58" y="87"/>
                        </a:lnTo>
                        <a:lnTo>
                          <a:pt x="58" y="68"/>
                        </a:lnTo>
                        <a:lnTo>
                          <a:pt x="37" y="56"/>
                        </a:lnTo>
                        <a:lnTo>
                          <a:pt x="52" y="28"/>
                        </a:lnTo>
                        <a:lnTo>
                          <a:pt x="80" y="26"/>
                        </a:lnTo>
                        <a:lnTo>
                          <a:pt x="95" y="0"/>
                        </a:lnTo>
                        <a:lnTo>
                          <a:pt x="141" y="7"/>
                        </a:lnTo>
                        <a:close/>
                      </a:path>
                    </a:pathLst>
                  </a:custGeom>
                  <a:solidFill>
                    <a:srgbClr val="AA59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115" name="Freeform 42"/>
                  <p:cNvSpPr>
                    <a:spLocks/>
                  </p:cNvSpPr>
                  <p:nvPr/>
                </p:nvSpPr>
                <p:spPr bwMode="auto">
                  <a:xfrm>
                    <a:off x="3731" y="2631"/>
                    <a:ext cx="47" cy="84"/>
                  </a:xfrm>
                  <a:custGeom>
                    <a:avLst/>
                    <a:gdLst>
                      <a:gd name="T0" fmla="*/ 0 w 93"/>
                      <a:gd name="T1" fmla="*/ 24 h 167"/>
                      <a:gd name="T2" fmla="*/ 3 w 93"/>
                      <a:gd name="T3" fmla="*/ 53 h 167"/>
                      <a:gd name="T4" fmla="*/ 9 w 93"/>
                      <a:gd name="T5" fmla="*/ 85 h 167"/>
                      <a:gd name="T6" fmla="*/ 17 w 93"/>
                      <a:gd name="T7" fmla="*/ 115 h 167"/>
                      <a:gd name="T8" fmla="*/ 33 w 93"/>
                      <a:gd name="T9" fmla="*/ 137 h 167"/>
                      <a:gd name="T10" fmla="*/ 65 w 93"/>
                      <a:gd name="T11" fmla="*/ 160 h 167"/>
                      <a:gd name="T12" fmla="*/ 93 w 93"/>
                      <a:gd name="T13" fmla="*/ 167 h 167"/>
                      <a:gd name="T14" fmla="*/ 76 w 93"/>
                      <a:gd name="T15" fmla="*/ 153 h 167"/>
                      <a:gd name="T16" fmla="*/ 50 w 93"/>
                      <a:gd name="T17" fmla="*/ 131 h 167"/>
                      <a:gd name="T18" fmla="*/ 49 w 93"/>
                      <a:gd name="T19" fmla="*/ 112 h 167"/>
                      <a:gd name="T20" fmla="*/ 48 w 93"/>
                      <a:gd name="T21" fmla="*/ 98 h 167"/>
                      <a:gd name="T22" fmla="*/ 43 w 93"/>
                      <a:gd name="T23" fmla="*/ 86 h 167"/>
                      <a:gd name="T24" fmla="*/ 34 w 93"/>
                      <a:gd name="T25" fmla="*/ 69 h 167"/>
                      <a:gd name="T26" fmla="*/ 23 w 93"/>
                      <a:gd name="T27" fmla="*/ 48 h 167"/>
                      <a:gd name="T28" fmla="*/ 23 w 93"/>
                      <a:gd name="T29" fmla="*/ 25 h 167"/>
                      <a:gd name="T30" fmla="*/ 23 w 93"/>
                      <a:gd name="T31" fmla="*/ 0 h 167"/>
                      <a:gd name="T32" fmla="*/ 9 w 93"/>
                      <a:gd name="T33" fmla="*/ 1 h 167"/>
                      <a:gd name="T34" fmla="*/ 0 w 93"/>
                      <a:gd name="T35" fmla="*/ 2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3" h="167">
                        <a:moveTo>
                          <a:pt x="0" y="24"/>
                        </a:moveTo>
                        <a:lnTo>
                          <a:pt x="3" y="53"/>
                        </a:lnTo>
                        <a:lnTo>
                          <a:pt x="9" y="85"/>
                        </a:lnTo>
                        <a:lnTo>
                          <a:pt x="17" y="115"/>
                        </a:lnTo>
                        <a:lnTo>
                          <a:pt x="33" y="137"/>
                        </a:lnTo>
                        <a:lnTo>
                          <a:pt x="65" y="160"/>
                        </a:lnTo>
                        <a:lnTo>
                          <a:pt x="93" y="167"/>
                        </a:lnTo>
                        <a:lnTo>
                          <a:pt x="76" y="153"/>
                        </a:lnTo>
                        <a:lnTo>
                          <a:pt x="50" y="131"/>
                        </a:lnTo>
                        <a:lnTo>
                          <a:pt x="49" y="112"/>
                        </a:lnTo>
                        <a:lnTo>
                          <a:pt x="48" y="98"/>
                        </a:lnTo>
                        <a:lnTo>
                          <a:pt x="43" y="86"/>
                        </a:lnTo>
                        <a:lnTo>
                          <a:pt x="34" y="69"/>
                        </a:lnTo>
                        <a:lnTo>
                          <a:pt x="23" y="48"/>
                        </a:lnTo>
                        <a:lnTo>
                          <a:pt x="23" y="25"/>
                        </a:lnTo>
                        <a:lnTo>
                          <a:pt x="23" y="0"/>
                        </a:lnTo>
                        <a:lnTo>
                          <a:pt x="9" y="1"/>
                        </a:lnTo>
                        <a:lnTo>
                          <a:pt x="0" y="24"/>
                        </a:lnTo>
                        <a:close/>
                      </a:path>
                    </a:pathLst>
                  </a:custGeom>
                  <a:solidFill>
                    <a:srgbClr val="A84C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116" name="Freeform 43"/>
                  <p:cNvSpPr>
                    <a:spLocks/>
                  </p:cNvSpPr>
                  <p:nvPr/>
                </p:nvSpPr>
                <p:spPr bwMode="auto">
                  <a:xfrm>
                    <a:off x="3778" y="2651"/>
                    <a:ext cx="9" cy="11"/>
                  </a:xfrm>
                  <a:custGeom>
                    <a:avLst/>
                    <a:gdLst>
                      <a:gd name="T0" fmla="*/ 15 w 18"/>
                      <a:gd name="T1" fmla="*/ 0 h 22"/>
                      <a:gd name="T2" fmla="*/ 0 w 18"/>
                      <a:gd name="T3" fmla="*/ 7 h 22"/>
                      <a:gd name="T4" fmla="*/ 0 w 18"/>
                      <a:gd name="T5" fmla="*/ 20 h 22"/>
                      <a:gd name="T6" fmla="*/ 18 w 18"/>
                      <a:gd name="T7" fmla="*/ 22 h 22"/>
                      <a:gd name="T8" fmla="*/ 15 w 18"/>
                      <a:gd name="T9" fmla="*/ 0 h 22"/>
                    </a:gdLst>
                    <a:ahLst/>
                    <a:cxnLst>
                      <a:cxn ang="0">
                        <a:pos x="T0" y="T1"/>
                      </a:cxn>
                      <a:cxn ang="0">
                        <a:pos x="T2" y="T3"/>
                      </a:cxn>
                      <a:cxn ang="0">
                        <a:pos x="T4" y="T5"/>
                      </a:cxn>
                      <a:cxn ang="0">
                        <a:pos x="T6" y="T7"/>
                      </a:cxn>
                      <a:cxn ang="0">
                        <a:pos x="T8" y="T9"/>
                      </a:cxn>
                    </a:cxnLst>
                    <a:rect l="0" t="0" r="r" b="b"/>
                    <a:pathLst>
                      <a:path w="18" h="22">
                        <a:moveTo>
                          <a:pt x="15" y="0"/>
                        </a:moveTo>
                        <a:lnTo>
                          <a:pt x="0" y="7"/>
                        </a:lnTo>
                        <a:lnTo>
                          <a:pt x="0" y="20"/>
                        </a:lnTo>
                        <a:lnTo>
                          <a:pt x="18" y="22"/>
                        </a:lnTo>
                        <a:lnTo>
                          <a:pt x="15" y="0"/>
                        </a:lnTo>
                        <a:close/>
                      </a:path>
                    </a:pathLst>
                  </a:custGeom>
                  <a:solidFill>
                    <a:srgbClr val="A84C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117" name="Freeform 44"/>
                  <p:cNvSpPr>
                    <a:spLocks/>
                  </p:cNvSpPr>
                  <p:nvPr/>
                </p:nvSpPr>
                <p:spPr bwMode="auto">
                  <a:xfrm>
                    <a:off x="3764" y="2668"/>
                    <a:ext cx="23" cy="14"/>
                  </a:xfrm>
                  <a:custGeom>
                    <a:avLst/>
                    <a:gdLst>
                      <a:gd name="T0" fmla="*/ 10 w 45"/>
                      <a:gd name="T1" fmla="*/ 8 h 27"/>
                      <a:gd name="T2" fmla="*/ 23 w 45"/>
                      <a:gd name="T3" fmla="*/ 0 h 27"/>
                      <a:gd name="T4" fmla="*/ 33 w 45"/>
                      <a:gd name="T5" fmla="*/ 3 h 27"/>
                      <a:gd name="T6" fmla="*/ 45 w 45"/>
                      <a:gd name="T7" fmla="*/ 5 h 27"/>
                      <a:gd name="T8" fmla="*/ 45 w 45"/>
                      <a:gd name="T9" fmla="*/ 25 h 27"/>
                      <a:gd name="T10" fmla="*/ 27 w 45"/>
                      <a:gd name="T11" fmla="*/ 27 h 27"/>
                      <a:gd name="T12" fmla="*/ 13 w 45"/>
                      <a:gd name="T13" fmla="*/ 26 h 27"/>
                      <a:gd name="T14" fmla="*/ 0 w 45"/>
                      <a:gd name="T15" fmla="*/ 20 h 27"/>
                      <a:gd name="T16" fmla="*/ 3 w 45"/>
                      <a:gd name="T17" fmla="*/ 15 h 27"/>
                      <a:gd name="T18" fmla="*/ 10 w 45"/>
                      <a:gd name="T19" fmla="*/ 8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5" h="27">
                        <a:moveTo>
                          <a:pt x="10" y="8"/>
                        </a:moveTo>
                        <a:lnTo>
                          <a:pt x="23" y="0"/>
                        </a:lnTo>
                        <a:lnTo>
                          <a:pt x="33" y="3"/>
                        </a:lnTo>
                        <a:lnTo>
                          <a:pt x="45" y="5"/>
                        </a:lnTo>
                        <a:lnTo>
                          <a:pt x="45" y="25"/>
                        </a:lnTo>
                        <a:lnTo>
                          <a:pt x="27" y="27"/>
                        </a:lnTo>
                        <a:lnTo>
                          <a:pt x="13" y="26"/>
                        </a:lnTo>
                        <a:lnTo>
                          <a:pt x="0" y="20"/>
                        </a:lnTo>
                        <a:lnTo>
                          <a:pt x="3" y="15"/>
                        </a:lnTo>
                        <a:lnTo>
                          <a:pt x="10" y="8"/>
                        </a:lnTo>
                        <a:close/>
                      </a:path>
                    </a:pathLst>
                  </a:custGeom>
                  <a:solidFill>
                    <a:srgbClr val="A84C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118" name="Freeform 45"/>
                  <p:cNvSpPr>
                    <a:spLocks/>
                  </p:cNvSpPr>
                  <p:nvPr/>
                </p:nvSpPr>
                <p:spPr bwMode="auto">
                  <a:xfrm>
                    <a:off x="3761" y="2689"/>
                    <a:ext cx="33" cy="25"/>
                  </a:xfrm>
                  <a:custGeom>
                    <a:avLst/>
                    <a:gdLst>
                      <a:gd name="T0" fmla="*/ 28 w 65"/>
                      <a:gd name="T1" fmla="*/ 13 h 51"/>
                      <a:gd name="T2" fmla="*/ 43 w 65"/>
                      <a:gd name="T3" fmla="*/ 8 h 51"/>
                      <a:gd name="T4" fmla="*/ 59 w 65"/>
                      <a:gd name="T5" fmla="*/ 19 h 51"/>
                      <a:gd name="T6" fmla="*/ 62 w 65"/>
                      <a:gd name="T7" fmla="*/ 37 h 51"/>
                      <a:gd name="T8" fmla="*/ 65 w 65"/>
                      <a:gd name="T9" fmla="*/ 50 h 51"/>
                      <a:gd name="T10" fmla="*/ 51 w 65"/>
                      <a:gd name="T11" fmla="*/ 51 h 51"/>
                      <a:gd name="T12" fmla="*/ 24 w 65"/>
                      <a:gd name="T13" fmla="*/ 49 h 51"/>
                      <a:gd name="T14" fmla="*/ 0 w 65"/>
                      <a:gd name="T15" fmla="*/ 36 h 51"/>
                      <a:gd name="T16" fmla="*/ 12 w 65"/>
                      <a:gd name="T17" fmla="*/ 0 h 51"/>
                      <a:gd name="T18" fmla="*/ 27 w 65"/>
                      <a:gd name="T19" fmla="*/ 4 h 51"/>
                      <a:gd name="T20" fmla="*/ 28 w 65"/>
                      <a:gd name="T21" fmla="*/ 13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5" h="51">
                        <a:moveTo>
                          <a:pt x="28" y="13"/>
                        </a:moveTo>
                        <a:lnTo>
                          <a:pt x="43" y="8"/>
                        </a:lnTo>
                        <a:lnTo>
                          <a:pt x="59" y="19"/>
                        </a:lnTo>
                        <a:lnTo>
                          <a:pt x="62" y="37"/>
                        </a:lnTo>
                        <a:lnTo>
                          <a:pt x="65" y="50"/>
                        </a:lnTo>
                        <a:lnTo>
                          <a:pt x="51" y="51"/>
                        </a:lnTo>
                        <a:lnTo>
                          <a:pt x="24" y="49"/>
                        </a:lnTo>
                        <a:lnTo>
                          <a:pt x="0" y="36"/>
                        </a:lnTo>
                        <a:lnTo>
                          <a:pt x="12" y="0"/>
                        </a:lnTo>
                        <a:lnTo>
                          <a:pt x="27" y="4"/>
                        </a:lnTo>
                        <a:lnTo>
                          <a:pt x="28" y="13"/>
                        </a:lnTo>
                        <a:close/>
                      </a:path>
                    </a:pathLst>
                  </a:custGeom>
                  <a:solidFill>
                    <a:srgbClr val="A84C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119" name="Freeform 46"/>
                  <p:cNvSpPr>
                    <a:spLocks/>
                  </p:cNvSpPr>
                  <p:nvPr/>
                </p:nvSpPr>
                <p:spPr bwMode="auto">
                  <a:xfrm>
                    <a:off x="3739" y="2698"/>
                    <a:ext cx="18" cy="75"/>
                  </a:xfrm>
                  <a:custGeom>
                    <a:avLst/>
                    <a:gdLst>
                      <a:gd name="T0" fmla="*/ 2 w 34"/>
                      <a:gd name="T1" fmla="*/ 14 h 150"/>
                      <a:gd name="T2" fmla="*/ 2 w 34"/>
                      <a:gd name="T3" fmla="*/ 68 h 150"/>
                      <a:gd name="T4" fmla="*/ 2 w 34"/>
                      <a:gd name="T5" fmla="*/ 97 h 150"/>
                      <a:gd name="T6" fmla="*/ 8 w 34"/>
                      <a:gd name="T7" fmla="*/ 131 h 150"/>
                      <a:gd name="T8" fmla="*/ 25 w 34"/>
                      <a:gd name="T9" fmla="*/ 150 h 150"/>
                      <a:gd name="T10" fmla="*/ 32 w 34"/>
                      <a:gd name="T11" fmla="*/ 136 h 150"/>
                      <a:gd name="T12" fmla="*/ 32 w 34"/>
                      <a:gd name="T13" fmla="*/ 111 h 150"/>
                      <a:gd name="T14" fmla="*/ 34 w 34"/>
                      <a:gd name="T15" fmla="*/ 68 h 150"/>
                      <a:gd name="T16" fmla="*/ 29 w 34"/>
                      <a:gd name="T17" fmla="*/ 43 h 150"/>
                      <a:gd name="T18" fmla="*/ 15 w 34"/>
                      <a:gd name="T19" fmla="*/ 56 h 150"/>
                      <a:gd name="T20" fmla="*/ 15 w 34"/>
                      <a:gd name="T21" fmla="*/ 27 h 150"/>
                      <a:gd name="T22" fmla="*/ 0 w 34"/>
                      <a:gd name="T23" fmla="*/ 0 h 150"/>
                      <a:gd name="T24" fmla="*/ 2 w 34"/>
                      <a:gd name="T25" fmla="*/ 14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4" h="150">
                        <a:moveTo>
                          <a:pt x="2" y="14"/>
                        </a:moveTo>
                        <a:lnTo>
                          <a:pt x="2" y="68"/>
                        </a:lnTo>
                        <a:lnTo>
                          <a:pt x="2" y="97"/>
                        </a:lnTo>
                        <a:lnTo>
                          <a:pt x="8" y="131"/>
                        </a:lnTo>
                        <a:lnTo>
                          <a:pt x="25" y="150"/>
                        </a:lnTo>
                        <a:lnTo>
                          <a:pt x="32" y="136"/>
                        </a:lnTo>
                        <a:lnTo>
                          <a:pt x="32" y="111"/>
                        </a:lnTo>
                        <a:lnTo>
                          <a:pt x="34" y="68"/>
                        </a:lnTo>
                        <a:lnTo>
                          <a:pt x="29" y="43"/>
                        </a:lnTo>
                        <a:lnTo>
                          <a:pt x="15" y="56"/>
                        </a:lnTo>
                        <a:lnTo>
                          <a:pt x="15" y="27"/>
                        </a:lnTo>
                        <a:lnTo>
                          <a:pt x="0" y="0"/>
                        </a:lnTo>
                        <a:lnTo>
                          <a:pt x="2" y="14"/>
                        </a:lnTo>
                        <a:close/>
                      </a:path>
                    </a:pathLst>
                  </a:custGeom>
                  <a:solidFill>
                    <a:srgbClr val="A84C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grpSp>
            <p:grpSp>
              <p:nvGrpSpPr>
                <p:cNvPr id="120" name="Group 4"/>
                <p:cNvGrpSpPr>
                  <a:grpSpLocks noChangeAspect="1"/>
                </p:cNvGrpSpPr>
                <p:nvPr/>
              </p:nvGrpSpPr>
              <p:grpSpPr bwMode="auto">
                <a:xfrm>
                  <a:off x="6286470" y="3176338"/>
                  <a:ext cx="476329" cy="747961"/>
                  <a:chOff x="3421" y="2518"/>
                  <a:chExt cx="733" cy="1151"/>
                </a:xfrm>
              </p:grpSpPr>
              <p:sp>
                <p:nvSpPr>
                  <p:cNvPr id="121" name="AutoShape 3"/>
                  <p:cNvSpPr>
                    <a:spLocks noChangeAspect="1" noChangeArrowheads="1" noTextEdit="1"/>
                  </p:cNvSpPr>
                  <p:nvPr/>
                </p:nvSpPr>
                <p:spPr bwMode="auto">
                  <a:xfrm>
                    <a:off x="3421" y="2518"/>
                    <a:ext cx="733" cy="11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122" name="Freeform 6"/>
                  <p:cNvSpPr>
                    <a:spLocks/>
                  </p:cNvSpPr>
                  <p:nvPr/>
                </p:nvSpPr>
                <p:spPr bwMode="auto">
                  <a:xfrm>
                    <a:off x="3640" y="3564"/>
                    <a:ext cx="148" cy="105"/>
                  </a:xfrm>
                  <a:custGeom>
                    <a:avLst/>
                    <a:gdLst>
                      <a:gd name="T0" fmla="*/ 0 w 296"/>
                      <a:gd name="T1" fmla="*/ 0 h 210"/>
                      <a:gd name="T2" fmla="*/ 0 w 296"/>
                      <a:gd name="T3" fmla="*/ 202 h 210"/>
                      <a:gd name="T4" fmla="*/ 284 w 296"/>
                      <a:gd name="T5" fmla="*/ 210 h 210"/>
                      <a:gd name="T6" fmla="*/ 296 w 296"/>
                      <a:gd name="T7" fmla="*/ 34 h 210"/>
                      <a:gd name="T8" fmla="*/ 0 w 296"/>
                      <a:gd name="T9" fmla="*/ 0 h 210"/>
                    </a:gdLst>
                    <a:ahLst/>
                    <a:cxnLst>
                      <a:cxn ang="0">
                        <a:pos x="T0" y="T1"/>
                      </a:cxn>
                      <a:cxn ang="0">
                        <a:pos x="T2" y="T3"/>
                      </a:cxn>
                      <a:cxn ang="0">
                        <a:pos x="T4" y="T5"/>
                      </a:cxn>
                      <a:cxn ang="0">
                        <a:pos x="T6" y="T7"/>
                      </a:cxn>
                      <a:cxn ang="0">
                        <a:pos x="T8" y="T9"/>
                      </a:cxn>
                    </a:cxnLst>
                    <a:rect l="0" t="0" r="r" b="b"/>
                    <a:pathLst>
                      <a:path w="296" h="210">
                        <a:moveTo>
                          <a:pt x="0" y="0"/>
                        </a:moveTo>
                        <a:lnTo>
                          <a:pt x="0" y="202"/>
                        </a:lnTo>
                        <a:lnTo>
                          <a:pt x="284" y="210"/>
                        </a:lnTo>
                        <a:lnTo>
                          <a:pt x="296" y="34"/>
                        </a:lnTo>
                        <a:lnTo>
                          <a:pt x="0" y="0"/>
                        </a:lnTo>
                        <a:close/>
                      </a:path>
                    </a:pathLst>
                  </a:custGeom>
                  <a:solidFill>
                    <a:srgbClr val="757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123" name="Freeform 7"/>
                  <p:cNvSpPr>
                    <a:spLocks/>
                  </p:cNvSpPr>
                  <p:nvPr/>
                </p:nvSpPr>
                <p:spPr bwMode="auto">
                  <a:xfrm>
                    <a:off x="3799" y="3569"/>
                    <a:ext cx="148" cy="100"/>
                  </a:xfrm>
                  <a:custGeom>
                    <a:avLst/>
                    <a:gdLst>
                      <a:gd name="T0" fmla="*/ 0 w 294"/>
                      <a:gd name="T1" fmla="*/ 0 h 199"/>
                      <a:gd name="T2" fmla="*/ 31 w 294"/>
                      <a:gd name="T3" fmla="*/ 191 h 199"/>
                      <a:gd name="T4" fmla="*/ 294 w 294"/>
                      <a:gd name="T5" fmla="*/ 199 h 199"/>
                      <a:gd name="T6" fmla="*/ 294 w 294"/>
                      <a:gd name="T7" fmla="*/ 23 h 199"/>
                      <a:gd name="T8" fmla="*/ 0 w 294"/>
                      <a:gd name="T9" fmla="*/ 0 h 199"/>
                    </a:gdLst>
                    <a:ahLst/>
                    <a:cxnLst>
                      <a:cxn ang="0">
                        <a:pos x="T0" y="T1"/>
                      </a:cxn>
                      <a:cxn ang="0">
                        <a:pos x="T2" y="T3"/>
                      </a:cxn>
                      <a:cxn ang="0">
                        <a:pos x="T4" y="T5"/>
                      </a:cxn>
                      <a:cxn ang="0">
                        <a:pos x="T6" y="T7"/>
                      </a:cxn>
                      <a:cxn ang="0">
                        <a:pos x="T8" y="T9"/>
                      </a:cxn>
                    </a:cxnLst>
                    <a:rect l="0" t="0" r="r" b="b"/>
                    <a:pathLst>
                      <a:path w="294" h="199">
                        <a:moveTo>
                          <a:pt x="0" y="0"/>
                        </a:moveTo>
                        <a:lnTo>
                          <a:pt x="31" y="191"/>
                        </a:lnTo>
                        <a:lnTo>
                          <a:pt x="294" y="199"/>
                        </a:lnTo>
                        <a:lnTo>
                          <a:pt x="294" y="23"/>
                        </a:lnTo>
                        <a:lnTo>
                          <a:pt x="0" y="0"/>
                        </a:lnTo>
                        <a:close/>
                      </a:path>
                    </a:pathLst>
                  </a:custGeom>
                  <a:solidFill>
                    <a:srgbClr val="75727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124" name="Freeform 8"/>
                  <p:cNvSpPr>
                    <a:spLocks/>
                  </p:cNvSpPr>
                  <p:nvPr/>
                </p:nvSpPr>
                <p:spPr bwMode="auto">
                  <a:xfrm>
                    <a:off x="3547" y="2721"/>
                    <a:ext cx="492" cy="877"/>
                  </a:xfrm>
                  <a:custGeom>
                    <a:avLst/>
                    <a:gdLst>
                      <a:gd name="T0" fmla="*/ 260 w 985"/>
                      <a:gd name="T1" fmla="*/ 115 h 1753"/>
                      <a:gd name="T2" fmla="*/ 217 w 985"/>
                      <a:gd name="T3" fmla="*/ 135 h 1753"/>
                      <a:gd name="T4" fmla="*/ 183 w 985"/>
                      <a:gd name="T5" fmla="*/ 154 h 1753"/>
                      <a:gd name="T6" fmla="*/ 157 w 985"/>
                      <a:gd name="T7" fmla="*/ 176 h 1753"/>
                      <a:gd name="T8" fmla="*/ 136 w 985"/>
                      <a:gd name="T9" fmla="*/ 201 h 1753"/>
                      <a:gd name="T10" fmla="*/ 118 w 985"/>
                      <a:gd name="T11" fmla="*/ 232 h 1753"/>
                      <a:gd name="T12" fmla="*/ 99 w 985"/>
                      <a:gd name="T13" fmla="*/ 269 h 1753"/>
                      <a:gd name="T14" fmla="*/ 80 w 985"/>
                      <a:gd name="T15" fmla="*/ 315 h 1753"/>
                      <a:gd name="T16" fmla="*/ 48 w 985"/>
                      <a:gd name="T17" fmla="*/ 434 h 1753"/>
                      <a:gd name="T18" fmla="*/ 1 w 985"/>
                      <a:gd name="T19" fmla="*/ 565 h 1753"/>
                      <a:gd name="T20" fmla="*/ 6 w 985"/>
                      <a:gd name="T21" fmla="*/ 638 h 1753"/>
                      <a:gd name="T22" fmla="*/ 36 w 985"/>
                      <a:gd name="T23" fmla="*/ 690 h 1753"/>
                      <a:gd name="T24" fmla="*/ 91 w 985"/>
                      <a:gd name="T25" fmla="*/ 719 h 1753"/>
                      <a:gd name="T26" fmla="*/ 164 w 985"/>
                      <a:gd name="T27" fmla="*/ 741 h 1753"/>
                      <a:gd name="T28" fmla="*/ 143 w 985"/>
                      <a:gd name="T29" fmla="*/ 1026 h 1753"/>
                      <a:gd name="T30" fmla="*/ 145 w 985"/>
                      <a:gd name="T31" fmla="*/ 1312 h 1753"/>
                      <a:gd name="T32" fmla="*/ 153 w 985"/>
                      <a:gd name="T33" fmla="*/ 1728 h 1753"/>
                      <a:gd name="T34" fmla="*/ 200 w 985"/>
                      <a:gd name="T35" fmla="*/ 1739 h 1753"/>
                      <a:gd name="T36" fmla="*/ 256 w 985"/>
                      <a:gd name="T37" fmla="*/ 1746 h 1753"/>
                      <a:gd name="T38" fmla="*/ 318 w 985"/>
                      <a:gd name="T39" fmla="*/ 1751 h 1753"/>
                      <a:gd name="T40" fmla="*/ 382 w 985"/>
                      <a:gd name="T41" fmla="*/ 1752 h 1753"/>
                      <a:gd name="T42" fmla="*/ 449 w 985"/>
                      <a:gd name="T43" fmla="*/ 1752 h 1753"/>
                      <a:gd name="T44" fmla="*/ 514 w 985"/>
                      <a:gd name="T45" fmla="*/ 1752 h 1753"/>
                      <a:gd name="T46" fmla="*/ 574 w 985"/>
                      <a:gd name="T47" fmla="*/ 1752 h 1753"/>
                      <a:gd name="T48" fmla="*/ 819 w 985"/>
                      <a:gd name="T49" fmla="*/ 1735 h 1753"/>
                      <a:gd name="T50" fmla="*/ 806 w 985"/>
                      <a:gd name="T51" fmla="*/ 722 h 1753"/>
                      <a:gd name="T52" fmla="*/ 887 w 985"/>
                      <a:gd name="T53" fmla="*/ 689 h 1753"/>
                      <a:gd name="T54" fmla="*/ 921 w 985"/>
                      <a:gd name="T55" fmla="*/ 670 h 1753"/>
                      <a:gd name="T56" fmla="*/ 947 w 985"/>
                      <a:gd name="T57" fmla="*/ 651 h 1753"/>
                      <a:gd name="T58" fmla="*/ 966 w 985"/>
                      <a:gd name="T59" fmla="*/ 631 h 1753"/>
                      <a:gd name="T60" fmla="*/ 984 w 985"/>
                      <a:gd name="T61" fmla="*/ 598 h 1753"/>
                      <a:gd name="T62" fmla="*/ 979 w 985"/>
                      <a:gd name="T63" fmla="*/ 546 h 1753"/>
                      <a:gd name="T64" fmla="*/ 956 w 985"/>
                      <a:gd name="T65" fmla="*/ 484 h 1753"/>
                      <a:gd name="T66" fmla="*/ 926 w 985"/>
                      <a:gd name="T67" fmla="*/ 405 h 1753"/>
                      <a:gd name="T68" fmla="*/ 876 w 985"/>
                      <a:gd name="T69" fmla="*/ 249 h 1753"/>
                      <a:gd name="T70" fmla="*/ 845 w 985"/>
                      <a:gd name="T71" fmla="*/ 197 h 1753"/>
                      <a:gd name="T72" fmla="*/ 819 w 985"/>
                      <a:gd name="T73" fmla="*/ 158 h 1753"/>
                      <a:gd name="T74" fmla="*/ 792 w 985"/>
                      <a:gd name="T75" fmla="*/ 128 h 1753"/>
                      <a:gd name="T76" fmla="*/ 765 w 985"/>
                      <a:gd name="T77" fmla="*/ 103 h 1753"/>
                      <a:gd name="T78" fmla="*/ 734 w 985"/>
                      <a:gd name="T79" fmla="*/ 85 h 1753"/>
                      <a:gd name="T80" fmla="*/ 697 w 985"/>
                      <a:gd name="T81" fmla="*/ 68 h 1753"/>
                      <a:gd name="T82" fmla="*/ 652 w 985"/>
                      <a:gd name="T83" fmla="*/ 49 h 1753"/>
                      <a:gd name="T84" fmla="*/ 597 w 985"/>
                      <a:gd name="T85" fmla="*/ 27 h 1753"/>
                      <a:gd name="T86" fmla="*/ 584 w 985"/>
                      <a:gd name="T87" fmla="*/ 19 h 1753"/>
                      <a:gd name="T88" fmla="*/ 556 w 985"/>
                      <a:gd name="T89" fmla="*/ 10 h 1753"/>
                      <a:gd name="T90" fmla="*/ 517 w 985"/>
                      <a:gd name="T91" fmla="*/ 2 h 1753"/>
                      <a:gd name="T92" fmla="*/ 472 w 985"/>
                      <a:gd name="T93" fmla="*/ 0 h 1753"/>
                      <a:gd name="T94" fmla="*/ 423 w 985"/>
                      <a:gd name="T95" fmla="*/ 5 h 1753"/>
                      <a:gd name="T96" fmla="*/ 373 w 985"/>
                      <a:gd name="T97" fmla="*/ 23 h 1753"/>
                      <a:gd name="T98" fmla="*/ 326 w 985"/>
                      <a:gd name="T99" fmla="*/ 55 h 1753"/>
                      <a:gd name="T100" fmla="*/ 287 w 985"/>
                      <a:gd name="T101" fmla="*/ 105 h 17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985" h="1753">
                        <a:moveTo>
                          <a:pt x="287" y="105"/>
                        </a:moveTo>
                        <a:lnTo>
                          <a:pt x="260" y="115"/>
                        </a:lnTo>
                        <a:lnTo>
                          <a:pt x="237" y="124"/>
                        </a:lnTo>
                        <a:lnTo>
                          <a:pt x="217" y="135"/>
                        </a:lnTo>
                        <a:lnTo>
                          <a:pt x="198" y="144"/>
                        </a:lnTo>
                        <a:lnTo>
                          <a:pt x="183" y="154"/>
                        </a:lnTo>
                        <a:lnTo>
                          <a:pt x="169" y="164"/>
                        </a:lnTo>
                        <a:lnTo>
                          <a:pt x="157" y="176"/>
                        </a:lnTo>
                        <a:lnTo>
                          <a:pt x="145" y="189"/>
                        </a:lnTo>
                        <a:lnTo>
                          <a:pt x="136" y="201"/>
                        </a:lnTo>
                        <a:lnTo>
                          <a:pt x="126" y="216"/>
                        </a:lnTo>
                        <a:lnTo>
                          <a:pt x="118" y="232"/>
                        </a:lnTo>
                        <a:lnTo>
                          <a:pt x="108" y="250"/>
                        </a:lnTo>
                        <a:lnTo>
                          <a:pt x="99" y="269"/>
                        </a:lnTo>
                        <a:lnTo>
                          <a:pt x="90" y="291"/>
                        </a:lnTo>
                        <a:lnTo>
                          <a:pt x="80" y="315"/>
                        </a:lnTo>
                        <a:lnTo>
                          <a:pt x="68" y="342"/>
                        </a:lnTo>
                        <a:lnTo>
                          <a:pt x="48" y="434"/>
                        </a:lnTo>
                        <a:lnTo>
                          <a:pt x="9" y="522"/>
                        </a:lnTo>
                        <a:lnTo>
                          <a:pt x="1" y="565"/>
                        </a:lnTo>
                        <a:lnTo>
                          <a:pt x="0" y="605"/>
                        </a:lnTo>
                        <a:lnTo>
                          <a:pt x="6" y="638"/>
                        </a:lnTo>
                        <a:lnTo>
                          <a:pt x="17" y="667"/>
                        </a:lnTo>
                        <a:lnTo>
                          <a:pt x="36" y="690"/>
                        </a:lnTo>
                        <a:lnTo>
                          <a:pt x="60" y="707"/>
                        </a:lnTo>
                        <a:lnTo>
                          <a:pt x="91" y="719"/>
                        </a:lnTo>
                        <a:lnTo>
                          <a:pt x="128" y="726"/>
                        </a:lnTo>
                        <a:lnTo>
                          <a:pt x="164" y="741"/>
                        </a:lnTo>
                        <a:lnTo>
                          <a:pt x="151" y="887"/>
                        </a:lnTo>
                        <a:lnTo>
                          <a:pt x="143" y="1026"/>
                        </a:lnTo>
                        <a:lnTo>
                          <a:pt x="142" y="1165"/>
                        </a:lnTo>
                        <a:lnTo>
                          <a:pt x="145" y="1312"/>
                        </a:lnTo>
                        <a:lnTo>
                          <a:pt x="135" y="1720"/>
                        </a:lnTo>
                        <a:lnTo>
                          <a:pt x="153" y="1728"/>
                        </a:lnTo>
                        <a:lnTo>
                          <a:pt x="175" y="1734"/>
                        </a:lnTo>
                        <a:lnTo>
                          <a:pt x="200" y="1739"/>
                        </a:lnTo>
                        <a:lnTo>
                          <a:pt x="227" y="1743"/>
                        </a:lnTo>
                        <a:lnTo>
                          <a:pt x="256" y="1746"/>
                        </a:lnTo>
                        <a:lnTo>
                          <a:pt x="286" y="1749"/>
                        </a:lnTo>
                        <a:lnTo>
                          <a:pt x="318" y="1751"/>
                        </a:lnTo>
                        <a:lnTo>
                          <a:pt x="350" y="1752"/>
                        </a:lnTo>
                        <a:lnTo>
                          <a:pt x="382" y="1752"/>
                        </a:lnTo>
                        <a:lnTo>
                          <a:pt x="416" y="1752"/>
                        </a:lnTo>
                        <a:lnTo>
                          <a:pt x="449" y="1752"/>
                        </a:lnTo>
                        <a:lnTo>
                          <a:pt x="483" y="1752"/>
                        </a:lnTo>
                        <a:lnTo>
                          <a:pt x="514" y="1752"/>
                        </a:lnTo>
                        <a:lnTo>
                          <a:pt x="545" y="1752"/>
                        </a:lnTo>
                        <a:lnTo>
                          <a:pt x="574" y="1752"/>
                        </a:lnTo>
                        <a:lnTo>
                          <a:pt x="601" y="1753"/>
                        </a:lnTo>
                        <a:lnTo>
                          <a:pt x="819" y="1735"/>
                        </a:lnTo>
                        <a:lnTo>
                          <a:pt x="817" y="1390"/>
                        </a:lnTo>
                        <a:lnTo>
                          <a:pt x="806" y="722"/>
                        </a:lnTo>
                        <a:lnTo>
                          <a:pt x="867" y="699"/>
                        </a:lnTo>
                        <a:lnTo>
                          <a:pt x="887" y="689"/>
                        </a:lnTo>
                        <a:lnTo>
                          <a:pt x="905" y="679"/>
                        </a:lnTo>
                        <a:lnTo>
                          <a:pt x="921" y="670"/>
                        </a:lnTo>
                        <a:lnTo>
                          <a:pt x="935" y="660"/>
                        </a:lnTo>
                        <a:lnTo>
                          <a:pt x="947" y="651"/>
                        </a:lnTo>
                        <a:lnTo>
                          <a:pt x="958" y="641"/>
                        </a:lnTo>
                        <a:lnTo>
                          <a:pt x="966" y="631"/>
                        </a:lnTo>
                        <a:lnTo>
                          <a:pt x="974" y="621"/>
                        </a:lnTo>
                        <a:lnTo>
                          <a:pt x="984" y="598"/>
                        </a:lnTo>
                        <a:lnTo>
                          <a:pt x="985" y="572"/>
                        </a:lnTo>
                        <a:lnTo>
                          <a:pt x="979" y="546"/>
                        </a:lnTo>
                        <a:lnTo>
                          <a:pt x="969" y="516"/>
                        </a:lnTo>
                        <a:lnTo>
                          <a:pt x="956" y="484"/>
                        </a:lnTo>
                        <a:lnTo>
                          <a:pt x="941" y="447"/>
                        </a:lnTo>
                        <a:lnTo>
                          <a:pt x="926" y="405"/>
                        </a:lnTo>
                        <a:lnTo>
                          <a:pt x="913" y="359"/>
                        </a:lnTo>
                        <a:lnTo>
                          <a:pt x="876" y="249"/>
                        </a:lnTo>
                        <a:lnTo>
                          <a:pt x="860" y="221"/>
                        </a:lnTo>
                        <a:lnTo>
                          <a:pt x="845" y="197"/>
                        </a:lnTo>
                        <a:lnTo>
                          <a:pt x="832" y="176"/>
                        </a:lnTo>
                        <a:lnTo>
                          <a:pt x="819" y="158"/>
                        </a:lnTo>
                        <a:lnTo>
                          <a:pt x="805" y="141"/>
                        </a:lnTo>
                        <a:lnTo>
                          <a:pt x="792" y="128"/>
                        </a:lnTo>
                        <a:lnTo>
                          <a:pt x="779" y="115"/>
                        </a:lnTo>
                        <a:lnTo>
                          <a:pt x="765" y="103"/>
                        </a:lnTo>
                        <a:lnTo>
                          <a:pt x="750" y="94"/>
                        </a:lnTo>
                        <a:lnTo>
                          <a:pt x="734" y="85"/>
                        </a:lnTo>
                        <a:lnTo>
                          <a:pt x="716" y="76"/>
                        </a:lnTo>
                        <a:lnTo>
                          <a:pt x="697" y="68"/>
                        </a:lnTo>
                        <a:lnTo>
                          <a:pt x="676" y="58"/>
                        </a:lnTo>
                        <a:lnTo>
                          <a:pt x="652" y="49"/>
                        </a:lnTo>
                        <a:lnTo>
                          <a:pt x="625" y="39"/>
                        </a:lnTo>
                        <a:lnTo>
                          <a:pt x="597" y="27"/>
                        </a:lnTo>
                        <a:lnTo>
                          <a:pt x="592" y="24"/>
                        </a:lnTo>
                        <a:lnTo>
                          <a:pt x="584" y="19"/>
                        </a:lnTo>
                        <a:lnTo>
                          <a:pt x="571" y="15"/>
                        </a:lnTo>
                        <a:lnTo>
                          <a:pt x="556" y="10"/>
                        </a:lnTo>
                        <a:lnTo>
                          <a:pt x="538" y="5"/>
                        </a:lnTo>
                        <a:lnTo>
                          <a:pt x="517" y="2"/>
                        </a:lnTo>
                        <a:lnTo>
                          <a:pt x="495" y="1"/>
                        </a:lnTo>
                        <a:lnTo>
                          <a:pt x="472" y="0"/>
                        </a:lnTo>
                        <a:lnTo>
                          <a:pt x="447" y="2"/>
                        </a:lnTo>
                        <a:lnTo>
                          <a:pt x="423" y="5"/>
                        </a:lnTo>
                        <a:lnTo>
                          <a:pt x="397" y="12"/>
                        </a:lnTo>
                        <a:lnTo>
                          <a:pt x="373" y="23"/>
                        </a:lnTo>
                        <a:lnTo>
                          <a:pt x="349" y="37"/>
                        </a:lnTo>
                        <a:lnTo>
                          <a:pt x="326" y="55"/>
                        </a:lnTo>
                        <a:lnTo>
                          <a:pt x="305" y="77"/>
                        </a:lnTo>
                        <a:lnTo>
                          <a:pt x="287" y="105"/>
                        </a:lnTo>
                        <a:close/>
                      </a:path>
                    </a:pathLst>
                  </a:custGeom>
                  <a:solidFill>
                    <a:srgbClr val="B5A8B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125" name="Freeform 9"/>
                  <p:cNvSpPr>
                    <a:spLocks/>
                  </p:cNvSpPr>
                  <p:nvPr/>
                </p:nvSpPr>
                <p:spPr bwMode="auto">
                  <a:xfrm>
                    <a:off x="3682" y="2518"/>
                    <a:ext cx="203" cy="191"/>
                  </a:xfrm>
                  <a:custGeom>
                    <a:avLst/>
                    <a:gdLst>
                      <a:gd name="T0" fmla="*/ 180 w 406"/>
                      <a:gd name="T1" fmla="*/ 6 h 381"/>
                      <a:gd name="T2" fmla="*/ 157 w 406"/>
                      <a:gd name="T3" fmla="*/ 7 h 381"/>
                      <a:gd name="T4" fmla="*/ 137 w 406"/>
                      <a:gd name="T5" fmla="*/ 9 h 381"/>
                      <a:gd name="T6" fmla="*/ 118 w 406"/>
                      <a:gd name="T7" fmla="*/ 14 h 381"/>
                      <a:gd name="T8" fmla="*/ 102 w 406"/>
                      <a:gd name="T9" fmla="*/ 21 h 381"/>
                      <a:gd name="T10" fmla="*/ 88 w 406"/>
                      <a:gd name="T11" fmla="*/ 32 h 381"/>
                      <a:gd name="T12" fmla="*/ 76 w 406"/>
                      <a:gd name="T13" fmla="*/ 47 h 381"/>
                      <a:gd name="T14" fmla="*/ 65 w 406"/>
                      <a:gd name="T15" fmla="*/ 68 h 381"/>
                      <a:gd name="T16" fmla="*/ 57 w 406"/>
                      <a:gd name="T17" fmla="*/ 94 h 381"/>
                      <a:gd name="T18" fmla="*/ 43 w 406"/>
                      <a:gd name="T19" fmla="*/ 151 h 381"/>
                      <a:gd name="T20" fmla="*/ 25 w 406"/>
                      <a:gd name="T21" fmla="*/ 176 h 381"/>
                      <a:gd name="T22" fmla="*/ 12 w 406"/>
                      <a:gd name="T23" fmla="*/ 197 h 381"/>
                      <a:gd name="T24" fmla="*/ 3 w 406"/>
                      <a:gd name="T25" fmla="*/ 218 h 381"/>
                      <a:gd name="T26" fmla="*/ 0 w 406"/>
                      <a:gd name="T27" fmla="*/ 236 h 381"/>
                      <a:gd name="T28" fmla="*/ 0 w 406"/>
                      <a:gd name="T29" fmla="*/ 257 h 381"/>
                      <a:gd name="T30" fmla="*/ 4 w 406"/>
                      <a:gd name="T31" fmla="*/ 278 h 381"/>
                      <a:gd name="T32" fmla="*/ 11 w 406"/>
                      <a:gd name="T33" fmla="*/ 303 h 381"/>
                      <a:gd name="T34" fmla="*/ 22 w 406"/>
                      <a:gd name="T35" fmla="*/ 332 h 381"/>
                      <a:gd name="T36" fmla="*/ 38 w 406"/>
                      <a:gd name="T37" fmla="*/ 346 h 381"/>
                      <a:gd name="T38" fmla="*/ 55 w 406"/>
                      <a:gd name="T39" fmla="*/ 357 h 381"/>
                      <a:gd name="T40" fmla="*/ 73 w 406"/>
                      <a:gd name="T41" fmla="*/ 366 h 381"/>
                      <a:gd name="T42" fmla="*/ 91 w 406"/>
                      <a:gd name="T43" fmla="*/ 373 h 381"/>
                      <a:gd name="T44" fmla="*/ 109 w 406"/>
                      <a:gd name="T45" fmla="*/ 378 h 381"/>
                      <a:gd name="T46" fmla="*/ 128 w 406"/>
                      <a:gd name="T47" fmla="*/ 380 h 381"/>
                      <a:gd name="T48" fmla="*/ 146 w 406"/>
                      <a:gd name="T49" fmla="*/ 381 h 381"/>
                      <a:gd name="T50" fmla="*/ 166 w 406"/>
                      <a:gd name="T51" fmla="*/ 381 h 381"/>
                      <a:gd name="T52" fmla="*/ 184 w 406"/>
                      <a:gd name="T53" fmla="*/ 380 h 381"/>
                      <a:gd name="T54" fmla="*/ 204 w 406"/>
                      <a:gd name="T55" fmla="*/ 378 h 381"/>
                      <a:gd name="T56" fmla="*/ 223 w 406"/>
                      <a:gd name="T57" fmla="*/ 376 h 381"/>
                      <a:gd name="T58" fmla="*/ 242 w 406"/>
                      <a:gd name="T59" fmla="*/ 372 h 381"/>
                      <a:gd name="T60" fmla="*/ 261 w 406"/>
                      <a:gd name="T61" fmla="*/ 369 h 381"/>
                      <a:gd name="T62" fmla="*/ 280 w 406"/>
                      <a:gd name="T63" fmla="*/ 366 h 381"/>
                      <a:gd name="T64" fmla="*/ 299 w 406"/>
                      <a:gd name="T65" fmla="*/ 363 h 381"/>
                      <a:gd name="T66" fmla="*/ 318 w 406"/>
                      <a:gd name="T67" fmla="*/ 361 h 381"/>
                      <a:gd name="T68" fmla="*/ 362 w 406"/>
                      <a:gd name="T69" fmla="*/ 349 h 381"/>
                      <a:gd name="T70" fmla="*/ 402 w 406"/>
                      <a:gd name="T71" fmla="*/ 301 h 381"/>
                      <a:gd name="T72" fmla="*/ 406 w 406"/>
                      <a:gd name="T73" fmla="*/ 235 h 381"/>
                      <a:gd name="T74" fmla="*/ 380 w 406"/>
                      <a:gd name="T75" fmla="*/ 185 h 381"/>
                      <a:gd name="T76" fmla="*/ 381 w 406"/>
                      <a:gd name="T77" fmla="*/ 151 h 381"/>
                      <a:gd name="T78" fmla="*/ 362 w 406"/>
                      <a:gd name="T79" fmla="*/ 101 h 381"/>
                      <a:gd name="T80" fmla="*/ 323 w 406"/>
                      <a:gd name="T81" fmla="*/ 71 h 381"/>
                      <a:gd name="T82" fmla="*/ 299 w 406"/>
                      <a:gd name="T83" fmla="*/ 30 h 381"/>
                      <a:gd name="T84" fmla="*/ 247 w 406"/>
                      <a:gd name="T85" fmla="*/ 0 h 381"/>
                      <a:gd name="T86" fmla="*/ 202 w 406"/>
                      <a:gd name="T87" fmla="*/ 7 h 381"/>
                      <a:gd name="T88" fmla="*/ 180 w 406"/>
                      <a:gd name="T89" fmla="*/ 6 h 3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406" h="381">
                        <a:moveTo>
                          <a:pt x="180" y="6"/>
                        </a:moveTo>
                        <a:lnTo>
                          <a:pt x="157" y="7"/>
                        </a:lnTo>
                        <a:lnTo>
                          <a:pt x="137" y="9"/>
                        </a:lnTo>
                        <a:lnTo>
                          <a:pt x="118" y="14"/>
                        </a:lnTo>
                        <a:lnTo>
                          <a:pt x="102" y="21"/>
                        </a:lnTo>
                        <a:lnTo>
                          <a:pt x="88" y="32"/>
                        </a:lnTo>
                        <a:lnTo>
                          <a:pt x="76" y="47"/>
                        </a:lnTo>
                        <a:lnTo>
                          <a:pt x="65" y="68"/>
                        </a:lnTo>
                        <a:lnTo>
                          <a:pt x="57" y="94"/>
                        </a:lnTo>
                        <a:lnTo>
                          <a:pt x="43" y="151"/>
                        </a:lnTo>
                        <a:lnTo>
                          <a:pt x="25" y="176"/>
                        </a:lnTo>
                        <a:lnTo>
                          <a:pt x="12" y="197"/>
                        </a:lnTo>
                        <a:lnTo>
                          <a:pt x="3" y="218"/>
                        </a:lnTo>
                        <a:lnTo>
                          <a:pt x="0" y="236"/>
                        </a:lnTo>
                        <a:lnTo>
                          <a:pt x="0" y="257"/>
                        </a:lnTo>
                        <a:lnTo>
                          <a:pt x="4" y="278"/>
                        </a:lnTo>
                        <a:lnTo>
                          <a:pt x="11" y="303"/>
                        </a:lnTo>
                        <a:lnTo>
                          <a:pt x="22" y="332"/>
                        </a:lnTo>
                        <a:lnTo>
                          <a:pt x="38" y="346"/>
                        </a:lnTo>
                        <a:lnTo>
                          <a:pt x="55" y="357"/>
                        </a:lnTo>
                        <a:lnTo>
                          <a:pt x="73" y="366"/>
                        </a:lnTo>
                        <a:lnTo>
                          <a:pt x="91" y="373"/>
                        </a:lnTo>
                        <a:lnTo>
                          <a:pt x="109" y="378"/>
                        </a:lnTo>
                        <a:lnTo>
                          <a:pt x="128" y="380"/>
                        </a:lnTo>
                        <a:lnTo>
                          <a:pt x="146" y="381"/>
                        </a:lnTo>
                        <a:lnTo>
                          <a:pt x="166" y="381"/>
                        </a:lnTo>
                        <a:lnTo>
                          <a:pt x="184" y="380"/>
                        </a:lnTo>
                        <a:lnTo>
                          <a:pt x="204" y="378"/>
                        </a:lnTo>
                        <a:lnTo>
                          <a:pt x="223" y="376"/>
                        </a:lnTo>
                        <a:lnTo>
                          <a:pt x="242" y="372"/>
                        </a:lnTo>
                        <a:lnTo>
                          <a:pt x="261" y="369"/>
                        </a:lnTo>
                        <a:lnTo>
                          <a:pt x="280" y="366"/>
                        </a:lnTo>
                        <a:lnTo>
                          <a:pt x="299" y="363"/>
                        </a:lnTo>
                        <a:lnTo>
                          <a:pt x="318" y="361"/>
                        </a:lnTo>
                        <a:lnTo>
                          <a:pt x="362" y="349"/>
                        </a:lnTo>
                        <a:lnTo>
                          <a:pt x="402" y="301"/>
                        </a:lnTo>
                        <a:lnTo>
                          <a:pt x="406" y="235"/>
                        </a:lnTo>
                        <a:lnTo>
                          <a:pt x="380" y="185"/>
                        </a:lnTo>
                        <a:lnTo>
                          <a:pt x="381" y="151"/>
                        </a:lnTo>
                        <a:lnTo>
                          <a:pt x="362" y="101"/>
                        </a:lnTo>
                        <a:lnTo>
                          <a:pt x="323" y="71"/>
                        </a:lnTo>
                        <a:lnTo>
                          <a:pt x="299" y="30"/>
                        </a:lnTo>
                        <a:lnTo>
                          <a:pt x="247" y="0"/>
                        </a:lnTo>
                        <a:lnTo>
                          <a:pt x="202" y="7"/>
                        </a:lnTo>
                        <a:lnTo>
                          <a:pt x="180" y="6"/>
                        </a:lnTo>
                        <a:close/>
                      </a:path>
                    </a:pathLst>
                  </a:custGeom>
                  <a:solidFill>
                    <a:srgbClr val="5421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126" name="Freeform 10"/>
                  <p:cNvSpPr>
                    <a:spLocks/>
                  </p:cNvSpPr>
                  <p:nvPr/>
                </p:nvSpPr>
                <p:spPr bwMode="auto">
                  <a:xfrm>
                    <a:off x="3716" y="2722"/>
                    <a:ext cx="144" cy="244"/>
                  </a:xfrm>
                  <a:custGeom>
                    <a:avLst/>
                    <a:gdLst>
                      <a:gd name="T0" fmla="*/ 222 w 288"/>
                      <a:gd name="T1" fmla="*/ 47 h 488"/>
                      <a:gd name="T2" fmla="*/ 212 w 288"/>
                      <a:gd name="T3" fmla="*/ 104 h 488"/>
                      <a:gd name="T4" fmla="*/ 198 w 288"/>
                      <a:gd name="T5" fmla="*/ 132 h 488"/>
                      <a:gd name="T6" fmla="*/ 192 w 288"/>
                      <a:gd name="T7" fmla="*/ 175 h 488"/>
                      <a:gd name="T8" fmla="*/ 161 w 288"/>
                      <a:gd name="T9" fmla="*/ 221 h 488"/>
                      <a:gd name="T10" fmla="*/ 129 w 288"/>
                      <a:gd name="T11" fmla="*/ 160 h 488"/>
                      <a:gd name="T12" fmla="*/ 78 w 288"/>
                      <a:gd name="T13" fmla="*/ 129 h 488"/>
                      <a:gd name="T14" fmla="*/ 60 w 288"/>
                      <a:gd name="T15" fmla="*/ 60 h 488"/>
                      <a:gd name="T16" fmla="*/ 61 w 288"/>
                      <a:gd name="T17" fmla="*/ 0 h 488"/>
                      <a:gd name="T18" fmla="*/ 26 w 288"/>
                      <a:gd name="T19" fmla="*/ 37 h 488"/>
                      <a:gd name="T20" fmla="*/ 7 w 288"/>
                      <a:gd name="T21" fmla="*/ 100 h 488"/>
                      <a:gd name="T22" fmla="*/ 0 w 288"/>
                      <a:gd name="T23" fmla="*/ 177 h 488"/>
                      <a:gd name="T24" fmla="*/ 101 w 288"/>
                      <a:gd name="T25" fmla="*/ 215 h 488"/>
                      <a:gd name="T26" fmla="*/ 149 w 288"/>
                      <a:gd name="T27" fmla="*/ 303 h 488"/>
                      <a:gd name="T28" fmla="*/ 181 w 288"/>
                      <a:gd name="T29" fmla="*/ 411 h 488"/>
                      <a:gd name="T30" fmla="*/ 186 w 288"/>
                      <a:gd name="T31" fmla="*/ 488 h 488"/>
                      <a:gd name="T32" fmla="*/ 227 w 288"/>
                      <a:gd name="T33" fmla="*/ 280 h 488"/>
                      <a:gd name="T34" fmla="*/ 231 w 288"/>
                      <a:gd name="T35" fmla="*/ 160 h 488"/>
                      <a:gd name="T36" fmla="*/ 288 w 288"/>
                      <a:gd name="T37" fmla="*/ 101 h 488"/>
                      <a:gd name="T38" fmla="*/ 268 w 288"/>
                      <a:gd name="T39" fmla="*/ 62 h 488"/>
                      <a:gd name="T40" fmla="*/ 219 w 288"/>
                      <a:gd name="T41" fmla="*/ 13 h 488"/>
                      <a:gd name="T42" fmla="*/ 222 w 288"/>
                      <a:gd name="T43" fmla="*/ 47 h 4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88" h="488">
                        <a:moveTo>
                          <a:pt x="222" y="47"/>
                        </a:moveTo>
                        <a:lnTo>
                          <a:pt x="212" y="104"/>
                        </a:lnTo>
                        <a:lnTo>
                          <a:pt x="198" y="132"/>
                        </a:lnTo>
                        <a:lnTo>
                          <a:pt x="192" y="175"/>
                        </a:lnTo>
                        <a:lnTo>
                          <a:pt x="161" y="221"/>
                        </a:lnTo>
                        <a:lnTo>
                          <a:pt x="129" y="160"/>
                        </a:lnTo>
                        <a:lnTo>
                          <a:pt x="78" y="129"/>
                        </a:lnTo>
                        <a:lnTo>
                          <a:pt x="60" y="60"/>
                        </a:lnTo>
                        <a:lnTo>
                          <a:pt x="61" y="0"/>
                        </a:lnTo>
                        <a:lnTo>
                          <a:pt x="26" y="37"/>
                        </a:lnTo>
                        <a:lnTo>
                          <a:pt x="7" y="100"/>
                        </a:lnTo>
                        <a:lnTo>
                          <a:pt x="0" y="177"/>
                        </a:lnTo>
                        <a:lnTo>
                          <a:pt x="101" y="215"/>
                        </a:lnTo>
                        <a:lnTo>
                          <a:pt x="149" y="303"/>
                        </a:lnTo>
                        <a:lnTo>
                          <a:pt x="181" y="411"/>
                        </a:lnTo>
                        <a:lnTo>
                          <a:pt x="186" y="488"/>
                        </a:lnTo>
                        <a:lnTo>
                          <a:pt x="227" y="280"/>
                        </a:lnTo>
                        <a:lnTo>
                          <a:pt x="231" y="160"/>
                        </a:lnTo>
                        <a:lnTo>
                          <a:pt x="288" y="101"/>
                        </a:lnTo>
                        <a:lnTo>
                          <a:pt x="268" y="62"/>
                        </a:lnTo>
                        <a:lnTo>
                          <a:pt x="219" y="13"/>
                        </a:lnTo>
                        <a:lnTo>
                          <a:pt x="222" y="47"/>
                        </a:lnTo>
                        <a:close/>
                      </a:path>
                    </a:pathLst>
                  </a:custGeom>
                  <a:solidFill>
                    <a:srgbClr val="8719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127" name="Freeform 11"/>
                  <p:cNvSpPr>
                    <a:spLocks/>
                  </p:cNvSpPr>
                  <p:nvPr/>
                </p:nvSpPr>
                <p:spPr bwMode="auto">
                  <a:xfrm>
                    <a:off x="3723" y="2576"/>
                    <a:ext cx="129" cy="263"/>
                  </a:xfrm>
                  <a:custGeom>
                    <a:avLst/>
                    <a:gdLst>
                      <a:gd name="T0" fmla="*/ 137 w 258"/>
                      <a:gd name="T1" fmla="*/ 0 h 526"/>
                      <a:gd name="T2" fmla="*/ 180 w 258"/>
                      <a:gd name="T3" fmla="*/ 34 h 526"/>
                      <a:gd name="T4" fmla="*/ 182 w 258"/>
                      <a:gd name="T5" fmla="*/ 48 h 526"/>
                      <a:gd name="T6" fmla="*/ 185 w 258"/>
                      <a:gd name="T7" fmla="*/ 58 h 526"/>
                      <a:gd name="T8" fmla="*/ 192 w 258"/>
                      <a:gd name="T9" fmla="*/ 66 h 526"/>
                      <a:gd name="T10" fmla="*/ 200 w 258"/>
                      <a:gd name="T11" fmla="*/ 71 h 526"/>
                      <a:gd name="T12" fmla="*/ 210 w 258"/>
                      <a:gd name="T13" fmla="*/ 74 h 526"/>
                      <a:gd name="T14" fmla="*/ 222 w 258"/>
                      <a:gd name="T15" fmla="*/ 75 h 526"/>
                      <a:gd name="T16" fmla="*/ 235 w 258"/>
                      <a:gd name="T17" fmla="*/ 76 h 526"/>
                      <a:gd name="T18" fmla="*/ 248 w 258"/>
                      <a:gd name="T19" fmla="*/ 76 h 526"/>
                      <a:gd name="T20" fmla="*/ 248 w 258"/>
                      <a:gd name="T21" fmla="*/ 101 h 526"/>
                      <a:gd name="T22" fmla="*/ 251 w 258"/>
                      <a:gd name="T23" fmla="*/ 124 h 526"/>
                      <a:gd name="T24" fmla="*/ 254 w 258"/>
                      <a:gd name="T25" fmla="*/ 146 h 526"/>
                      <a:gd name="T26" fmla="*/ 258 w 258"/>
                      <a:gd name="T27" fmla="*/ 169 h 526"/>
                      <a:gd name="T28" fmla="*/ 253 w 258"/>
                      <a:gd name="T29" fmla="*/ 200 h 526"/>
                      <a:gd name="T30" fmla="*/ 236 w 258"/>
                      <a:gd name="T31" fmla="*/ 205 h 526"/>
                      <a:gd name="T32" fmla="*/ 225 w 258"/>
                      <a:gd name="T33" fmla="*/ 239 h 526"/>
                      <a:gd name="T34" fmla="*/ 211 w 258"/>
                      <a:gd name="T35" fmla="*/ 250 h 526"/>
                      <a:gd name="T36" fmla="*/ 203 w 258"/>
                      <a:gd name="T37" fmla="*/ 293 h 526"/>
                      <a:gd name="T38" fmla="*/ 208 w 258"/>
                      <a:gd name="T39" fmla="*/ 356 h 526"/>
                      <a:gd name="T40" fmla="*/ 199 w 258"/>
                      <a:gd name="T41" fmla="*/ 476 h 526"/>
                      <a:gd name="T42" fmla="*/ 144 w 258"/>
                      <a:gd name="T43" fmla="*/ 526 h 526"/>
                      <a:gd name="T44" fmla="*/ 99 w 258"/>
                      <a:gd name="T45" fmla="*/ 466 h 526"/>
                      <a:gd name="T46" fmla="*/ 69 w 258"/>
                      <a:gd name="T47" fmla="*/ 436 h 526"/>
                      <a:gd name="T48" fmla="*/ 46 w 258"/>
                      <a:gd name="T49" fmla="*/ 390 h 526"/>
                      <a:gd name="T50" fmla="*/ 32 w 258"/>
                      <a:gd name="T51" fmla="*/ 338 h 526"/>
                      <a:gd name="T52" fmla="*/ 32 w 258"/>
                      <a:gd name="T53" fmla="*/ 255 h 526"/>
                      <a:gd name="T54" fmla="*/ 30 w 258"/>
                      <a:gd name="T55" fmla="*/ 219 h 526"/>
                      <a:gd name="T56" fmla="*/ 16 w 258"/>
                      <a:gd name="T57" fmla="*/ 208 h 526"/>
                      <a:gd name="T58" fmla="*/ 7 w 258"/>
                      <a:gd name="T59" fmla="*/ 197 h 526"/>
                      <a:gd name="T60" fmla="*/ 1 w 258"/>
                      <a:gd name="T61" fmla="*/ 187 h 526"/>
                      <a:gd name="T62" fmla="*/ 0 w 258"/>
                      <a:gd name="T63" fmla="*/ 178 h 526"/>
                      <a:gd name="T64" fmla="*/ 2 w 258"/>
                      <a:gd name="T65" fmla="*/ 167 h 526"/>
                      <a:gd name="T66" fmla="*/ 5 w 258"/>
                      <a:gd name="T67" fmla="*/ 155 h 526"/>
                      <a:gd name="T68" fmla="*/ 11 w 258"/>
                      <a:gd name="T69" fmla="*/ 141 h 526"/>
                      <a:gd name="T70" fmla="*/ 18 w 258"/>
                      <a:gd name="T71" fmla="*/ 124 h 526"/>
                      <a:gd name="T72" fmla="*/ 23 w 258"/>
                      <a:gd name="T73" fmla="*/ 60 h 526"/>
                      <a:gd name="T74" fmla="*/ 66 w 258"/>
                      <a:gd name="T75" fmla="*/ 53 h 526"/>
                      <a:gd name="T76" fmla="*/ 89 w 258"/>
                      <a:gd name="T77" fmla="*/ 28 h 526"/>
                      <a:gd name="T78" fmla="*/ 110 w 258"/>
                      <a:gd name="T79" fmla="*/ 11 h 526"/>
                      <a:gd name="T80" fmla="*/ 137 w 258"/>
                      <a:gd name="T81" fmla="*/ 0 h 5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Lst>
                    <a:rect l="0" t="0" r="r" b="b"/>
                    <a:pathLst>
                      <a:path w="258" h="526">
                        <a:moveTo>
                          <a:pt x="137" y="0"/>
                        </a:moveTo>
                        <a:lnTo>
                          <a:pt x="180" y="34"/>
                        </a:lnTo>
                        <a:lnTo>
                          <a:pt x="182" y="48"/>
                        </a:lnTo>
                        <a:lnTo>
                          <a:pt x="185" y="58"/>
                        </a:lnTo>
                        <a:lnTo>
                          <a:pt x="192" y="66"/>
                        </a:lnTo>
                        <a:lnTo>
                          <a:pt x="200" y="71"/>
                        </a:lnTo>
                        <a:lnTo>
                          <a:pt x="210" y="74"/>
                        </a:lnTo>
                        <a:lnTo>
                          <a:pt x="222" y="75"/>
                        </a:lnTo>
                        <a:lnTo>
                          <a:pt x="235" y="76"/>
                        </a:lnTo>
                        <a:lnTo>
                          <a:pt x="248" y="76"/>
                        </a:lnTo>
                        <a:lnTo>
                          <a:pt x="248" y="101"/>
                        </a:lnTo>
                        <a:lnTo>
                          <a:pt x="251" y="124"/>
                        </a:lnTo>
                        <a:lnTo>
                          <a:pt x="254" y="146"/>
                        </a:lnTo>
                        <a:lnTo>
                          <a:pt x="258" y="169"/>
                        </a:lnTo>
                        <a:lnTo>
                          <a:pt x="253" y="200"/>
                        </a:lnTo>
                        <a:lnTo>
                          <a:pt x="236" y="205"/>
                        </a:lnTo>
                        <a:lnTo>
                          <a:pt x="225" y="239"/>
                        </a:lnTo>
                        <a:lnTo>
                          <a:pt x="211" y="250"/>
                        </a:lnTo>
                        <a:lnTo>
                          <a:pt x="203" y="293"/>
                        </a:lnTo>
                        <a:lnTo>
                          <a:pt x="208" y="356"/>
                        </a:lnTo>
                        <a:lnTo>
                          <a:pt x="199" y="476"/>
                        </a:lnTo>
                        <a:lnTo>
                          <a:pt x="144" y="526"/>
                        </a:lnTo>
                        <a:lnTo>
                          <a:pt x="99" y="466"/>
                        </a:lnTo>
                        <a:lnTo>
                          <a:pt x="69" y="436"/>
                        </a:lnTo>
                        <a:lnTo>
                          <a:pt x="46" y="390"/>
                        </a:lnTo>
                        <a:lnTo>
                          <a:pt x="32" y="338"/>
                        </a:lnTo>
                        <a:lnTo>
                          <a:pt x="32" y="255"/>
                        </a:lnTo>
                        <a:lnTo>
                          <a:pt x="30" y="219"/>
                        </a:lnTo>
                        <a:lnTo>
                          <a:pt x="16" y="208"/>
                        </a:lnTo>
                        <a:lnTo>
                          <a:pt x="7" y="197"/>
                        </a:lnTo>
                        <a:lnTo>
                          <a:pt x="1" y="187"/>
                        </a:lnTo>
                        <a:lnTo>
                          <a:pt x="0" y="178"/>
                        </a:lnTo>
                        <a:lnTo>
                          <a:pt x="2" y="167"/>
                        </a:lnTo>
                        <a:lnTo>
                          <a:pt x="5" y="155"/>
                        </a:lnTo>
                        <a:lnTo>
                          <a:pt x="11" y="141"/>
                        </a:lnTo>
                        <a:lnTo>
                          <a:pt x="18" y="124"/>
                        </a:lnTo>
                        <a:lnTo>
                          <a:pt x="23" y="60"/>
                        </a:lnTo>
                        <a:lnTo>
                          <a:pt x="66" y="53"/>
                        </a:lnTo>
                        <a:lnTo>
                          <a:pt x="89" y="28"/>
                        </a:lnTo>
                        <a:lnTo>
                          <a:pt x="110" y="11"/>
                        </a:lnTo>
                        <a:lnTo>
                          <a:pt x="137" y="0"/>
                        </a:lnTo>
                        <a:close/>
                      </a:path>
                    </a:pathLst>
                  </a:custGeom>
                  <a:solidFill>
                    <a:srgbClr val="9933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128" name="Freeform 12"/>
                  <p:cNvSpPr>
                    <a:spLocks/>
                  </p:cNvSpPr>
                  <p:nvPr/>
                </p:nvSpPr>
                <p:spPr bwMode="auto">
                  <a:xfrm>
                    <a:off x="3791" y="2615"/>
                    <a:ext cx="61" cy="100"/>
                  </a:xfrm>
                  <a:custGeom>
                    <a:avLst/>
                    <a:gdLst>
                      <a:gd name="T0" fmla="*/ 111 w 122"/>
                      <a:gd name="T1" fmla="*/ 2 h 199"/>
                      <a:gd name="T2" fmla="*/ 84 w 122"/>
                      <a:gd name="T3" fmla="*/ 0 h 199"/>
                      <a:gd name="T4" fmla="*/ 81 w 122"/>
                      <a:gd name="T5" fmla="*/ 15 h 199"/>
                      <a:gd name="T6" fmla="*/ 94 w 122"/>
                      <a:gd name="T7" fmla="*/ 30 h 199"/>
                      <a:gd name="T8" fmla="*/ 90 w 122"/>
                      <a:gd name="T9" fmla="*/ 39 h 199"/>
                      <a:gd name="T10" fmla="*/ 75 w 122"/>
                      <a:gd name="T11" fmla="*/ 46 h 199"/>
                      <a:gd name="T12" fmla="*/ 60 w 122"/>
                      <a:gd name="T13" fmla="*/ 49 h 199"/>
                      <a:gd name="T14" fmla="*/ 38 w 122"/>
                      <a:gd name="T15" fmla="*/ 56 h 199"/>
                      <a:gd name="T16" fmla="*/ 21 w 122"/>
                      <a:gd name="T17" fmla="*/ 43 h 199"/>
                      <a:gd name="T18" fmla="*/ 21 w 122"/>
                      <a:gd name="T19" fmla="*/ 29 h 199"/>
                      <a:gd name="T20" fmla="*/ 4 w 122"/>
                      <a:gd name="T21" fmla="*/ 35 h 199"/>
                      <a:gd name="T22" fmla="*/ 4 w 122"/>
                      <a:gd name="T23" fmla="*/ 67 h 199"/>
                      <a:gd name="T24" fmla="*/ 0 w 122"/>
                      <a:gd name="T25" fmla="*/ 78 h 199"/>
                      <a:gd name="T26" fmla="*/ 0 w 122"/>
                      <a:gd name="T27" fmla="*/ 86 h 199"/>
                      <a:gd name="T28" fmla="*/ 3 w 122"/>
                      <a:gd name="T29" fmla="*/ 92 h 199"/>
                      <a:gd name="T30" fmla="*/ 6 w 122"/>
                      <a:gd name="T31" fmla="*/ 94 h 199"/>
                      <a:gd name="T32" fmla="*/ 11 w 122"/>
                      <a:gd name="T33" fmla="*/ 95 h 199"/>
                      <a:gd name="T34" fmla="*/ 18 w 122"/>
                      <a:gd name="T35" fmla="*/ 93 h 199"/>
                      <a:gd name="T36" fmla="*/ 25 w 122"/>
                      <a:gd name="T37" fmla="*/ 91 h 199"/>
                      <a:gd name="T38" fmla="*/ 31 w 122"/>
                      <a:gd name="T39" fmla="*/ 86 h 199"/>
                      <a:gd name="T40" fmla="*/ 31 w 122"/>
                      <a:gd name="T41" fmla="*/ 72 h 199"/>
                      <a:gd name="T42" fmla="*/ 54 w 122"/>
                      <a:gd name="T43" fmla="*/ 83 h 199"/>
                      <a:gd name="T44" fmla="*/ 76 w 122"/>
                      <a:gd name="T45" fmla="*/ 80 h 199"/>
                      <a:gd name="T46" fmla="*/ 82 w 122"/>
                      <a:gd name="T47" fmla="*/ 111 h 199"/>
                      <a:gd name="T48" fmla="*/ 77 w 122"/>
                      <a:gd name="T49" fmla="*/ 126 h 199"/>
                      <a:gd name="T50" fmla="*/ 65 w 122"/>
                      <a:gd name="T51" fmla="*/ 136 h 199"/>
                      <a:gd name="T52" fmla="*/ 65 w 122"/>
                      <a:gd name="T53" fmla="*/ 155 h 199"/>
                      <a:gd name="T54" fmla="*/ 54 w 122"/>
                      <a:gd name="T55" fmla="*/ 168 h 199"/>
                      <a:gd name="T56" fmla="*/ 45 w 122"/>
                      <a:gd name="T57" fmla="*/ 137 h 199"/>
                      <a:gd name="T58" fmla="*/ 10 w 122"/>
                      <a:gd name="T59" fmla="*/ 144 h 199"/>
                      <a:gd name="T60" fmla="*/ 10 w 122"/>
                      <a:gd name="T61" fmla="*/ 155 h 199"/>
                      <a:gd name="T62" fmla="*/ 31 w 122"/>
                      <a:gd name="T63" fmla="*/ 155 h 199"/>
                      <a:gd name="T64" fmla="*/ 30 w 122"/>
                      <a:gd name="T65" fmla="*/ 174 h 199"/>
                      <a:gd name="T66" fmla="*/ 13 w 122"/>
                      <a:gd name="T67" fmla="*/ 177 h 199"/>
                      <a:gd name="T68" fmla="*/ 14 w 122"/>
                      <a:gd name="T69" fmla="*/ 188 h 199"/>
                      <a:gd name="T70" fmla="*/ 16 w 122"/>
                      <a:gd name="T71" fmla="*/ 194 h 199"/>
                      <a:gd name="T72" fmla="*/ 22 w 122"/>
                      <a:gd name="T73" fmla="*/ 199 h 199"/>
                      <a:gd name="T74" fmla="*/ 28 w 122"/>
                      <a:gd name="T75" fmla="*/ 199 h 199"/>
                      <a:gd name="T76" fmla="*/ 35 w 122"/>
                      <a:gd name="T77" fmla="*/ 198 h 199"/>
                      <a:gd name="T78" fmla="*/ 43 w 122"/>
                      <a:gd name="T79" fmla="*/ 196 h 199"/>
                      <a:gd name="T80" fmla="*/ 52 w 122"/>
                      <a:gd name="T81" fmla="*/ 191 h 199"/>
                      <a:gd name="T82" fmla="*/ 60 w 122"/>
                      <a:gd name="T83" fmla="*/ 186 h 199"/>
                      <a:gd name="T84" fmla="*/ 91 w 122"/>
                      <a:gd name="T85" fmla="*/ 149 h 199"/>
                      <a:gd name="T86" fmla="*/ 95 w 122"/>
                      <a:gd name="T87" fmla="*/ 129 h 199"/>
                      <a:gd name="T88" fmla="*/ 117 w 122"/>
                      <a:gd name="T89" fmla="*/ 123 h 199"/>
                      <a:gd name="T90" fmla="*/ 122 w 122"/>
                      <a:gd name="T91" fmla="*/ 98 h 199"/>
                      <a:gd name="T92" fmla="*/ 110 w 122"/>
                      <a:gd name="T93" fmla="*/ 105 h 199"/>
                      <a:gd name="T94" fmla="*/ 105 w 122"/>
                      <a:gd name="T95" fmla="*/ 114 h 199"/>
                      <a:gd name="T96" fmla="*/ 104 w 122"/>
                      <a:gd name="T97" fmla="*/ 90 h 199"/>
                      <a:gd name="T98" fmla="*/ 111 w 122"/>
                      <a:gd name="T99" fmla="*/ 82 h 199"/>
                      <a:gd name="T100" fmla="*/ 115 w 122"/>
                      <a:gd name="T101" fmla="*/ 65 h 199"/>
                      <a:gd name="T102" fmla="*/ 115 w 122"/>
                      <a:gd name="T103" fmla="*/ 40 h 199"/>
                      <a:gd name="T104" fmla="*/ 111 w 122"/>
                      <a:gd name="T105" fmla="*/ 2 h 1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122" h="199">
                        <a:moveTo>
                          <a:pt x="111" y="2"/>
                        </a:moveTo>
                        <a:lnTo>
                          <a:pt x="84" y="0"/>
                        </a:lnTo>
                        <a:lnTo>
                          <a:pt x="81" y="15"/>
                        </a:lnTo>
                        <a:lnTo>
                          <a:pt x="94" y="30"/>
                        </a:lnTo>
                        <a:lnTo>
                          <a:pt x="90" y="39"/>
                        </a:lnTo>
                        <a:lnTo>
                          <a:pt x="75" y="46"/>
                        </a:lnTo>
                        <a:lnTo>
                          <a:pt x="60" y="49"/>
                        </a:lnTo>
                        <a:lnTo>
                          <a:pt x="38" y="56"/>
                        </a:lnTo>
                        <a:lnTo>
                          <a:pt x="21" y="43"/>
                        </a:lnTo>
                        <a:lnTo>
                          <a:pt x="21" y="29"/>
                        </a:lnTo>
                        <a:lnTo>
                          <a:pt x="4" y="35"/>
                        </a:lnTo>
                        <a:lnTo>
                          <a:pt x="4" y="67"/>
                        </a:lnTo>
                        <a:lnTo>
                          <a:pt x="0" y="78"/>
                        </a:lnTo>
                        <a:lnTo>
                          <a:pt x="0" y="86"/>
                        </a:lnTo>
                        <a:lnTo>
                          <a:pt x="3" y="92"/>
                        </a:lnTo>
                        <a:lnTo>
                          <a:pt x="6" y="94"/>
                        </a:lnTo>
                        <a:lnTo>
                          <a:pt x="11" y="95"/>
                        </a:lnTo>
                        <a:lnTo>
                          <a:pt x="18" y="93"/>
                        </a:lnTo>
                        <a:lnTo>
                          <a:pt x="25" y="91"/>
                        </a:lnTo>
                        <a:lnTo>
                          <a:pt x="31" y="86"/>
                        </a:lnTo>
                        <a:lnTo>
                          <a:pt x="31" y="72"/>
                        </a:lnTo>
                        <a:lnTo>
                          <a:pt x="54" y="83"/>
                        </a:lnTo>
                        <a:lnTo>
                          <a:pt x="76" y="80"/>
                        </a:lnTo>
                        <a:lnTo>
                          <a:pt x="82" y="111"/>
                        </a:lnTo>
                        <a:lnTo>
                          <a:pt x="77" y="126"/>
                        </a:lnTo>
                        <a:lnTo>
                          <a:pt x="65" y="136"/>
                        </a:lnTo>
                        <a:lnTo>
                          <a:pt x="65" y="155"/>
                        </a:lnTo>
                        <a:lnTo>
                          <a:pt x="54" y="168"/>
                        </a:lnTo>
                        <a:lnTo>
                          <a:pt x="45" y="137"/>
                        </a:lnTo>
                        <a:lnTo>
                          <a:pt x="10" y="144"/>
                        </a:lnTo>
                        <a:lnTo>
                          <a:pt x="10" y="155"/>
                        </a:lnTo>
                        <a:lnTo>
                          <a:pt x="31" y="155"/>
                        </a:lnTo>
                        <a:lnTo>
                          <a:pt x="30" y="174"/>
                        </a:lnTo>
                        <a:lnTo>
                          <a:pt x="13" y="177"/>
                        </a:lnTo>
                        <a:lnTo>
                          <a:pt x="14" y="188"/>
                        </a:lnTo>
                        <a:lnTo>
                          <a:pt x="16" y="194"/>
                        </a:lnTo>
                        <a:lnTo>
                          <a:pt x="22" y="199"/>
                        </a:lnTo>
                        <a:lnTo>
                          <a:pt x="28" y="199"/>
                        </a:lnTo>
                        <a:lnTo>
                          <a:pt x="35" y="198"/>
                        </a:lnTo>
                        <a:lnTo>
                          <a:pt x="43" y="196"/>
                        </a:lnTo>
                        <a:lnTo>
                          <a:pt x="52" y="191"/>
                        </a:lnTo>
                        <a:lnTo>
                          <a:pt x="60" y="186"/>
                        </a:lnTo>
                        <a:lnTo>
                          <a:pt x="91" y="149"/>
                        </a:lnTo>
                        <a:lnTo>
                          <a:pt x="95" y="129"/>
                        </a:lnTo>
                        <a:lnTo>
                          <a:pt x="117" y="123"/>
                        </a:lnTo>
                        <a:lnTo>
                          <a:pt x="122" y="98"/>
                        </a:lnTo>
                        <a:lnTo>
                          <a:pt x="110" y="105"/>
                        </a:lnTo>
                        <a:lnTo>
                          <a:pt x="105" y="114"/>
                        </a:lnTo>
                        <a:lnTo>
                          <a:pt x="104" y="90"/>
                        </a:lnTo>
                        <a:lnTo>
                          <a:pt x="111" y="82"/>
                        </a:lnTo>
                        <a:lnTo>
                          <a:pt x="115" y="65"/>
                        </a:lnTo>
                        <a:lnTo>
                          <a:pt x="115" y="40"/>
                        </a:lnTo>
                        <a:lnTo>
                          <a:pt x="111" y="2"/>
                        </a:lnTo>
                        <a:close/>
                      </a:path>
                    </a:pathLst>
                  </a:custGeom>
                  <a:solidFill>
                    <a:srgbClr val="FF77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129" name="Freeform 13"/>
                  <p:cNvSpPr>
                    <a:spLocks/>
                  </p:cNvSpPr>
                  <p:nvPr/>
                </p:nvSpPr>
                <p:spPr bwMode="auto">
                  <a:xfrm>
                    <a:off x="3795" y="2663"/>
                    <a:ext cx="23" cy="16"/>
                  </a:xfrm>
                  <a:custGeom>
                    <a:avLst/>
                    <a:gdLst>
                      <a:gd name="T0" fmla="*/ 44 w 44"/>
                      <a:gd name="T1" fmla="*/ 19 h 33"/>
                      <a:gd name="T2" fmla="*/ 27 w 44"/>
                      <a:gd name="T3" fmla="*/ 10 h 33"/>
                      <a:gd name="T4" fmla="*/ 24 w 44"/>
                      <a:gd name="T5" fmla="*/ 0 h 33"/>
                      <a:gd name="T6" fmla="*/ 9 w 44"/>
                      <a:gd name="T7" fmla="*/ 10 h 33"/>
                      <a:gd name="T8" fmla="*/ 1 w 44"/>
                      <a:gd name="T9" fmla="*/ 14 h 33"/>
                      <a:gd name="T10" fmla="*/ 0 w 44"/>
                      <a:gd name="T11" fmla="*/ 33 h 33"/>
                      <a:gd name="T12" fmla="*/ 25 w 44"/>
                      <a:gd name="T13" fmla="*/ 33 h 33"/>
                      <a:gd name="T14" fmla="*/ 41 w 44"/>
                      <a:gd name="T15" fmla="*/ 30 h 33"/>
                      <a:gd name="T16" fmla="*/ 44 w 44"/>
                      <a:gd name="T17" fmla="*/ 19 h 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4" h="33">
                        <a:moveTo>
                          <a:pt x="44" y="19"/>
                        </a:moveTo>
                        <a:lnTo>
                          <a:pt x="27" y="10"/>
                        </a:lnTo>
                        <a:lnTo>
                          <a:pt x="24" y="0"/>
                        </a:lnTo>
                        <a:lnTo>
                          <a:pt x="9" y="10"/>
                        </a:lnTo>
                        <a:lnTo>
                          <a:pt x="1" y="14"/>
                        </a:lnTo>
                        <a:lnTo>
                          <a:pt x="0" y="33"/>
                        </a:lnTo>
                        <a:lnTo>
                          <a:pt x="25" y="33"/>
                        </a:lnTo>
                        <a:lnTo>
                          <a:pt x="41" y="30"/>
                        </a:lnTo>
                        <a:lnTo>
                          <a:pt x="44" y="19"/>
                        </a:lnTo>
                        <a:close/>
                      </a:path>
                    </a:pathLst>
                  </a:custGeom>
                  <a:solidFill>
                    <a:srgbClr val="FF77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130" name="Freeform 129"/>
                  <p:cNvSpPr>
                    <a:spLocks/>
                  </p:cNvSpPr>
                  <p:nvPr/>
                </p:nvSpPr>
                <p:spPr bwMode="auto">
                  <a:xfrm>
                    <a:off x="3794" y="2706"/>
                    <a:ext cx="34" cy="65"/>
                  </a:xfrm>
                  <a:custGeom>
                    <a:avLst/>
                    <a:gdLst>
                      <a:gd name="T0" fmla="*/ 68 w 68"/>
                      <a:gd name="T1" fmla="*/ 0 h 131"/>
                      <a:gd name="T2" fmla="*/ 43 w 68"/>
                      <a:gd name="T3" fmla="*/ 19 h 131"/>
                      <a:gd name="T4" fmla="*/ 14 w 68"/>
                      <a:gd name="T5" fmla="*/ 27 h 131"/>
                      <a:gd name="T6" fmla="*/ 2 w 68"/>
                      <a:gd name="T7" fmla="*/ 49 h 131"/>
                      <a:gd name="T8" fmla="*/ 0 w 68"/>
                      <a:gd name="T9" fmla="*/ 76 h 131"/>
                      <a:gd name="T10" fmla="*/ 4 w 68"/>
                      <a:gd name="T11" fmla="*/ 104 h 131"/>
                      <a:gd name="T12" fmla="*/ 7 w 68"/>
                      <a:gd name="T13" fmla="*/ 131 h 131"/>
                      <a:gd name="T14" fmla="*/ 27 w 68"/>
                      <a:gd name="T15" fmla="*/ 108 h 131"/>
                      <a:gd name="T16" fmla="*/ 31 w 68"/>
                      <a:gd name="T17" fmla="*/ 77 h 131"/>
                      <a:gd name="T18" fmla="*/ 39 w 68"/>
                      <a:gd name="T19" fmla="*/ 80 h 131"/>
                      <a:gd name="T20" fmla="*/ 38 w 68"/>
                      <a:gd name="T21" fmla="*/ 102 h 131"/>
                      <a:gd name="T22" fmla="*/ 61 w 68"/>
                      <a:gd name="T23" fmla="*/ 86 h 131"/>
                      <a:gd name="T24" fmla="*/ 68 w 68"/>
                      <a:gd name="T25" fmla="*/ 35 h 131"/>
                      <a:gd name="T26" fmla="*/ 68 w 68"/>
                      <a:gd name="T27" fmla="*/ 30 h 131"/>
                      <a:gd name="T28" fmla="*/ 67 w 68"/>
                      <a:gd name="T29" fmla="*/ 18 h 131"/>
                      <a:gd name="T30" fmla="*/ 67 w 68"/>
                      <a:gd name="T31" fmla="*/ 5 h 131"/>
                      <a:gd name="T32" fmla="*/ 68 w 68"/>
                      <a:gd name="T33" fmla="*/ 0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68" h="131">
                        <a:moveTo>
                          <a:pt x="68" y="0"/>
                        </a:moveTo>
                        <a:lnTo>
                          <a:pt x="43" y="19"/>
                        </a:lnTo>
                        <a:lnTo>
                          <a:pt x="14" y="27"/>
                        </a:lnTo>
                        <a:lnTo>
                          <a:pt x="2" y="49"/>
                        </a:lnTo>
                        <a:lnTo>
                          <a:pt x="0" y="76"/>
                        </a:lnTo>
                        <a:lnTo>
                          <a:pt x="4" y="104"/>
                        </a:lnTo>
                        <a:lnTo>
                          <a:pt x="7" y="131"/>
                        </a:lnTo>
                        <a:lnTo>
                          <a:pt x="27" y="108"/>
                        </a:lnTo>
                        <a:lnTo>
                          <a:pt x="31" y="77"/>
                        </a:lnTo>
                        <a:lnTo>
                          <a:pt x="39" y="80"/>
                        </a:lnTo>
                        <a:lnTo>
                          <a:pt x="38" y="102"/>
                        </a:lnTo>
                        <a:lnTo>
                          <a:pt x="61" y="86"/>
                        </a:lnTo>
                        <a:lnTo>
                          <a:pt x="68" y="35"/>
                        </a:lnTo>
                        <a:lnTo>
                          <a:pt x="68" y="30"/>
                        </a:lnTo>
                        <a:lnTo>
                          <a:pt x="67" y="18"/>
                        </a:lnTo>
                        <a:lnTo>
                          <a:pt x="67" y="5"/>
                        </a:lnTo>
                        <a:lnTo>
                          <a:pt x="68" y="0"/>
                        </a:lnTo>
                        <a:close/>
                      </a:path>
                    </a:pathLst>
                  </a:custGeom>
                  <a:solidFill>
                    <a:srgbClr val="FF77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131" name="Freeform 130"/>
                  <p:cNvSpPr>
                    <a:spLocks/>
                  </p:cNvSpPr>
                  <p:nvPr/>
                </p:nvSpPr>
                <p:spPr bwMode="auto">
                  <a:xfrm>
                    <a:off x="3746" y="2614"/>
                    <a:ext cx="37" cy="27"/>
                  </a:xfrm>
                  <a:custGeom>
                    <a:avLst/>
                    <a:gdLst>
                      <a:gd name="T0" fmla="*/ 68 w 72"/>
                      <a:gd name="T1" fmla="*/ 7 h 54"/>
                      <a:gd name="T2" fmla="*/ 48 w 72"/>
                      <a:gd name="T3" fmla="*/ 0 h 54"/>
                      <a:gd name="T4" fmla="*/ 18 w 72"/>
                      <a:gd name="T5" fmla="*/ 0 h 54"/>
                      <a:gd name="T6" fmla="*/ 10 w 72"/>
                      <a:gd name="T7" fmla="*/ 5 h 54"/>
                      <a:gd name="T8" fmla="*/ 40 w 72"/>
                      <a:gd name="T9" fmla="*/ 7 h 54"/>
                      <a:gd name="T10" fmla="*/ 49 w 72"/>
                      <a:gd name="T11" fmla="*/ 14 h 54"/>
                      <a:gd name="T12" fmla="*/ 26 w 72"/>
                      <a:gd name="T13" fmla="*/ 13 h 54"/>
                      <a:gd name="T14" fmla="*/ 13 w 72"/>
                      <a:gd name="T15" fmla="*/ 21 h 54"/>
                      <a:gd name="T16" fmla="*/ 5 w 72"/>
                      <a:gd name="T17" fmla="*/ 28 h 54"/>
                      <a:gd name="T18" fmla="*/ 0 w 72"/>
                      <a:gd name="T19" fmla="*/ 34 h 54"/>
                      <a:gd name="T20" fmla="*/ 13 w 72"/>
                      <a:gd name="T21" fmla="*/ 35 h 54"/>
                      <a:gd name="T22" fmla="*/ 25 w 72"/>
                      <a:gd name="T23" fmla="*/ 29 h 54"/>
                      <a:gd name="T24" fmla="*/ 27 w 72"/>
                      <a:gd name="T25" fmla="*/ 39 h 54"/>
                      <a:gd name="T26" fmla="*/ 45 w 72"/>
                      <a:gd name="T27" fmla="*/ 39 h 54"/>
                      <a:gd name="T28" fmla="*/ 50 w 72"/>
                      <a:gd name="T29" fmla="*/ 29 h 54"/>
                      <a:gd name="T30" fmla="*/ 56 w 72"/>
                      <a:gd name="T31" fmla="*/ 41 h 54"/>
                      <a:gd name="T32" fmla="*/ 26 w 72"/>
                      <a:gd name="T33" fmla="*/ 44 h 54"/>
                      <a:gd name="T34" fmla="*/ 37 w 72"/>
                      <a:gd name="T35" fmla="*/ 54 h 54"/>
                      <a:gd name="T36" fmla="*/ 60 w 72"/>
                      <a:gd name="T37" fmla="*/ 49 h 54"/>
                      <a:gd name="T38" fmla="*/ 72 w 72"/>
                      <a:gd name="T39" fmla="*/ 36 h 54"/>
                      <a:gd name="T40" fmla="*/ 61 w 72"/>
                      <a:gd name="T41" fmla="*/ 19 h 54"/>
                      <a:gd name="T42" fmla="*/ 68 w 72"/>
                      <a:gd name="T43" fmla="*/ 7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72" h="54">
                        <a:moveTo>
                          <a:pt x="68" y="7"/>
                        </a:moveTo>
                        <a:lnTo>
                          <a:pt x="48" y="0"/>
                        </a:lnTo>
                        <a:lnTo>
                          <a:pt x="18" y="0"/>
                        </a:lnTo>
                        <a:lnTo>
                          <a:pt x="10" y="5"/>
                        </a:lnTo>
                        <a:lnTo>
                          <a:pt x="40" y="7"/>
                        </a:lnTo>
                        <a:lnTo>
                          <a:pt x="49" y="14"/>
                        </a:lnTo>
                        <a:lnTo>
                          <a:pt x="26" y="13"/>
                        </a:lnTo>
                        <a:lnTo>
                          <a:pt x="13" y="21"/>
                        </a:lnTo>
                        <a:lnTo>
                          <a:pt x="5" y="28"/>
                        </a:lnTo>
                        <a:lnTo>
                          <a:pt x="0" y="34"/>
                        </a:lnTo>
                        <a:lnTo>
                          <a:pt x="13" y="35"/>
                        </a:lnTo>
                        <a:lnTo>
                          <a:pt x="25" y="29"/>
                        </a:lnTo>
                        <a:lnTo>
                          <a:pt x="27" y="39"/>
                        </a:lnTo>
                        <a:lnTo>
                          <a:pt x="45" y="39"/>
                        </a:lnTo>
                        <a:lnTo>
                          <a:pt x="50" y="29"/>
                        </a:lnTo>
                        <a:lnTo>
                          <a:pt x="56" y="41"/>
                        </a:lnTo>
                        <a:lnTo>
                          <a:pt x="26" y="44"/>
                        </a:lnTo>
                        <a:lnTo>
                          <a:pt x="37" y="54"/>
                        </a:lnTo>
                        <a:lnTo>
                          <a:pt x="60" y="49"/>
                        </a:lnTo>
                        <a:lnTo>
                          <a:pt x="72" y="36"/>
                        </a:lnTo>
                        <a:lnTo>
                          <a:pt x="61" y="19"/>
                        </a:lnTo>
                        <a:lnTo>
                          <a:pt x="68" y="7"/>
                        </a:lnTo>
                        <a:close/>
                      </a:path>
                    </a:pathLst>
                  </a:custGeom>
                  <a:solidFill>
                    <a:srgbClr val="601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132" name="Freeform 131"/>
                  <p:cNvSpPr>
                    <a:spLocks/>
                  </p:cNvSpPr>
                  <p:nvPr/>
                </p:nvSpPr>
                <p:spPr bwMode="auto">
                  <a:xfrm>
                    <a:off x="3800" y="2618"/>
                    <a:ext cx="38" cy="24"/>
                  </a:xfrm>
                  <a:custGeom>
                    <a:avLst/>
                    <a:gdLst>
                      <a:gd name="T0" fmla="*/ 61 w 76"/>
                      <a:gd name="T1" fmla="*/ 1 h 49"/>
                      <a:gd name="T2" fmla="*/ 22 w 76"/>
                      <a:gd name="T3" fmla="*/ 0 h 49"/>
                      <a:gd name="T4" fmla="*/ 1 w 76"/>
                      <a:gd name="T5" fmla="*/ 13 h 49"/>
                      <a:gd name="T6" fmla="*/ 0 w 76"/>
                      <a:gd name="T7" fmla="*/ 29 h 49"/>
                      <a:gd name="T8" fmla="*/ 10 w 76"/>
                      <a:gd name="T9" fmla="*/ 48 h 49"/>
                      <a:gd name="T10" fmla="*/ 44 w 76"/>
                      <a:gd name="T11" fmla="*/ 49 h 49"/>
                      <a:gd name="T12" fmla="*/ 44 w 76"/>
                      <a:gd name="T13" fmla="*/ 41 h 49"/>
                      <a:gd name="T14" fmla="*/ 29 w 76"/>
                      <a:gd name="T15" fmla="*/ 38 h 49"/>
                      <a:gd name="T16" fmla="*/ 22 w 76"/>
                      <a:gd name="T17" fmla="*/ 34 h 49"/>
                      <a:gd name="T18" fmla="*/ 11 w 76"/>
                      <a:gd name="T19" fmla="*/ 31 h 49"/>
                      <a:gd name="T20" fmla="*/ 21 w 76"/>
                      <a:gd name="T21" fmla="*/ 21 h 49"/>
                      <a:gd name="T22" fmla="*/ 28 w 76"/>
                      <a:gd name="T23" fmla="*/ 34 h 49"/>
                      <a:gd name="T24" fmla="*/ 48 w 76"/>
                      <a:gd name="T25" fmla="*/ 34 h 49"/>
                      <a:gd name="T26" fmla="*/ 48 w 76"/>
                      <a:gd name="T27" fmla="*/ 23 h 49"/>
                      <a:gd name="T28" fmla="*/ 61 w 76"/>
                      <a:gd name="T29" fmla="*/ 29 h 49"/>
                      <a:gd name="T30" fmla="*/ 76 w 76"/>
                      <a:gd name="T31" fmla="*/ 37 h 49"/>
                      <a:gd name="T32" fmla="*/ 74 w 76"/>
                      <a:gd name="T33" fmla="*/ 27 h 49"/>
                      <a:gd name="T34" fmla="*/ 56 w 76"/>
                      <a:gd name="T35" fmla="*/ 18 h 49"/>
                      <a:gd name="T36" fmla="*/ 28 w 76"/>
                      <a:gd name="T37" fmla="*/ 8 h 49"/>
                      <a:gd name="T38" fmla="*/ 46 w 76"/>
                      <a:gd name="T39" fmla="*/ 6 h 49"/>
                      <a:gd name="T40" fmla="*/ 61 w 76"/>
                      <a:gd name="T41" fmla="*/ 1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76" h="49">
                        <a:moveTo>
                          <a:pt x="61" y="1"/>
                        </a:moveTo>
                        <a:lnTo>
                          <a:pt x="22" y="0"/>
                        </a:lnTo>
                        <a:lnTo>
                          <a:pt x="1" y="13"/>
                        </a:lnTo>
                        <a:lnTo>
                          <a:pt x="0" y="29"/>
                        </a:lnTo>
                        <a:lnTo>
                          <a:pt x="10" y="48"/>
                        </a:lnTo>
                        <a:lnTo>
                          <a:pt x="44" y="49"/>
                        </a:lnTo>
                        <a:lnTo>
                          <a:pt x="44" y="41"/>
                        </a:lnTo>
                        <a:lnTo>
                          <a:pt x="29" y="38"/>
                        </a:lnTo>
                        <a:lnTo>
                          <a:pt x="22" y="34"/>
                        </a:lnTo>
                        <a:lnTo>
                          <a:pt x="11" y="31"/>
                        </a:lnTo>
                        <a:lnTo>
                          <a:pt x="21" y="21"/>
                        </a:lnTo>
                        <a:lnTo>
                          <a:pt x="28" y="34"/>
                        </a:lnTo>
                        <a:lnTo>
                          <a:pt x="48" y="34"/>
                        </a:lnTo>
                        <a:lnTo>
                          <a:pt x="48" y="23"/>
                        </a:lnTo>
                        <a:lnTo>
                          <a:pt x="61" y="29"/>
                        </a:lnTo>
                        <a:lnTo>
                          <a:pt x="76" y="37"/>
                        </a:lnTo>
                        <a:lnTo>
                          <a:pt x="74" y="27"/>
                        </a:lnTo>
                        <a:lnTo>
                          <a:pt x="56" y="18"/>
                        </a:lnTo>
                        <a:lnTo>
                          <a:pt x="28" y="8"/>
                        </a:lnTo>
                        <a:lnTo>
                          <a:pt x="46" y="6"/>
                        </a:lnTo>
                        <a:lnTo>
                          <a:pt x="61" y="1"/>
                        </a:lnTo>
                        <a:close/>
                      </a:path>
                    </a:pathLst>
                  </a:custGeom>
                  <a:solidFill>
                    <a:srgbClr val="6019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133" name="Freeform 132"/>
                  <p:cNvSpPr>
                    <a:spLocks/>
                  </p:cNvSpPr>
                  <p:nvPr/>
                </p:nvSpPr>
                <p:spPr bwMode="auto">
                  <a:xfrm>
                    <a:off x="3714" y="2754"/>
                    <a:ext cx="89" cy="141"/>
                  </a:xfrm>
                  <a:custGeom>
                    <a:avLst/>
                    <a:gdLst>
                      <a:gd name="T0" fmla="*/ 39 w 179"/>
                      <a:gd name="T1" fmla="*/ 0 h 284"/>
                      <a:gd name="T2" fmla="*/ 23 w 179"/>
                      <a:gd name="T3" fmla="*/ 68 h 284"/>
                      <a:gd name="T4" fmla="*/ 0 w 179"/>
                      <a:gd name="T5" fmla="*/ 127 h 284"/>
                      <a:gd name="T6" fmla="*/ 64 w 179"/>
                      <a:gd name="T7" fmla="*/ 134 h 284"/>
                      <a:gd name="T8" fmla="*/ 136 w 179"/>
                      <a:gd name="T9" fmla="*/ 191 h 284"/>
                      <a:gd name="T10" fmla="*/ 179 w 179"/>
                      <a:gd name="T11" fmla="*/ 284 h 284"/>
                      <a:gd name="T12" fmla="*/ 165 w 179"/>
                      <a:gd name="T13" fmla="*/ 180 h 284"/>
                      <a:gd name="T14" fmla="*/ 85 w 179"/>
                      <a:gd name="T15" fmla="*/ 113 h 284"/>
                      <a:gd name="T16" fmla="*/ 58 w 179"/>
                      <a:gd name="T17" fmla="*/ 69 h 284"/>
                      <a:gd name="T18" fmla="*/ 107 w 179"/>
                      <a:gd name="T19" fmla="*/ 110 h 284"/>
                      <a:gd name="T20" fmla="*/ 141 w 179"/>
                      <a:gd name="T21" fmla="*/ 132 h 284"/>
                      <a:gd name="T22" fmla="*/ 130 w 179"/>
                      <a:gd name="T23" fmla="*/ 72 h 284"/>
                      <a:gd name="T24" fmla="*/ 80 w 179"/>
                      <a:gd name="T25" fmla="*/ 49 h 284"/>
                      <a:gd name="T26" fmla="*/ 39 w 179"/>
                      <a:gd name="T27" fmla="*/ 0 h 2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9" h="284">
                        <a:moveTo>
                          <a:pt x="39" y="0"/>
                        </a:moveTo>
                        <a:lnTo>
                          <a:pt x="23" y="68"/>
                        </a:lnTo>
                        <a:lnTo>
                          <a:pt x="0" y="127"/>
                        </a:lnTo>
                        <a:lnTo>
                          <a:pt x="64" y="134"/>
                        </a:lnTo>
                        <a:lnTo>
                          <a:pt x="136" y="191"/>
                        </a:lnTo>
                        <a:lnTo>
                          <a:pt x="179" y="284"/>
                        </a:lnTo>
                        <a:lnTo>
                          <a:pt x="165" y="180"/>
                        </a:lnTo>
                        <a:lnTo>
                          <a:pt x="85" y="113"/>
                        </a:lnTo>
                        <a:lnTo>
                          <a:pt x="58" y="69"/>
                        </a:lnTo>
                        <a:lnTo>
                          <a:pt x="107" y="110"/>
                        </a:lnTo>
                        <a:lnTo>
                          <a:pt x="141" y="132"/>
                        </a:lnTo>
                        <a:lnTo>
                          <a:pt x="130" y="72"/>
                        </a:lnTo>
                        <a:lnTo>
                          <a:pt x="80" y="49"/>
                        </a:lnTo>
                        <a:lnTo>
                          <a:pt x="39" y="0"/>
                        </a:lnTo>
                        <a:close/>
                      </a:path>
                    </a:pathLst>
                  </a:custGeom>
                  <a:solidFill>
                    <a:srgbClr val="FF331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134" name="Freeform 133"/>
                  <p:cNvSpPr>
                    <a:spLocks/>
                  </p:cNvSpPr>
                  <p:nvPr/>
                </p:nvSpPr>
                <p:spPr bwMode="auto">
                  <a:xfrm>
                    <a:off x="3806" y="2802"/>
                    <a:ext cx="34" cy="128"/>
                  </a:xfrm>
                  <a:custGeom>
                    <a:avLst/>
                    <a:gdLst>
                      <a:gd name="T0" fmla="*/ 65 w 67"/>
                      <a:gd name="T1" fmla="*/ 0 h 256"/>
                      <a:gd name="T2" fmla="*/ 30 w 67"/>
                      <a:gd name="T3" fmla="*/ 16 h 256"/>
                      <a:gd name="T4" fmla="*/ 19 w 67"/>
                      <a:gd name="T5" fmla="*/ 84 h 256"/>
                      <a:gd name="T6" fmla="*/ 0 w 67"/>
                      <a:gd name="T7" fmla="*/ 179 h 256"/>
                      <a:gd name="T8" fmla="*/ 10 w 67"/>
                      <a:gd name="T9" fmla="*/ 256 h 256"/>
                      <a:gd name="T10" fmla="*/ 25 w 67"/>
                      <a:gd name="T11" fmla="*/ 183 h 256"/>
                      <a:gd name="T12" fmla="*/ 38 w 67"/>
                      <a:gd name="T13" fmla="*/ 29 h 256"/>
                      <a:gd name="T14" fmla="*/ 67 w 67"/>
                      <a:gd name="T15" fmla="*/ 35 h 256"/>
                      <a:gd name="T16" fmla="*/ 65 w 67"/>
                      <a:gd name="T17" fmla="*/ 0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7" h="256">
                        <a:moveTo>
                          <a:pt x="65" y="0"/>
                        </a:moveTo>
                        <a:lnTo>
                          <a:pt x="30" y="16"/>
                        </a:lnTo>
                        <a:lnTo>
                          <a:pt x="19" y="84"/>
                        </a:lnTo>
                        <a:lnTo>
                          <a:pt x="0" y="179"/>
                        </a:lnTo>
                        <a:lnTo>
                          <a:pt x="10" y="256"/>
                        </a:lnTo>
                        <a:lnTo>
                          <a:pt x="25" y="183"/>
                        </a:lnTo>
                        <a:lnTo>
                          <a:pt x="38" y="29"/>
                        </a:lnTo>
                        <a:lnTo>
                          <a:pt x="67" y="35"/>
                        </a:lnTo>
                        <a:lnTo>
                          <a:pt x="65" y="0"/>
                        </a:lnTo>
                        <a:close/>
                      </a:path>
                    </a:pathLst>
                  </a:custGeom>
                  <a:solidFill>
                    <a:srgbClr val="FF331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135" name="Freeform 134"/>
                  <p:cNvSpPr>
                    <a:spLocks/>
                  </p:cNvSpPr>
                  <p:nvPr/>
                </p:nvSpPr>
                <p:spPr bwMode="auto">
                  <a:xfrm>
                    <a:off x="3814" y="2736"/>
                    <a:ext cx="228" cy="352"/>
                  </a:xfrm>
                  <a:custGeom>
                    <a:avLst/>
                    <a:gdLst>
                      <a:gd name="T0" fmla="*/ 225 w 454"/>
                      <a:gd name="T1" fmla="*/ 65 h 703"/>
                      <a:gd name="T2" fmla="*/ 400 w 454"/>
                      <a:gd name="T3" fmla="*/ 293 h 703"/>
                      <a:gd name="T4" fmla="*/ 439 w 454"/>
                      <a:gd name="T5" fmla="*/ 411 h 703"/>
                      <a:gd name="T6" fmla="*/ 451 w 454"/>
                      <a:gd name="T7" fmla="*/ 471 h 703"/>
                      <a:gd name="T8" fmla="*/ 454 w 454"/>
                      <a:gd name="T9" fmla="*/ 518 h 703"/>
                      <a:gd name="T10" fmla="*/ 442 w 454"/>
                      <a:gd name="T11" fmla="*/ 563 h 703"/>
                      <a:gd name="T12" fmla="*/ 404 w 454"/>
                      <a:gd name="T13" fmla="*/ 609 h 703"/>
                      <a:gd name="T14" fmla="*/ 367 w 454"/>
                      <a:gd name="T15" fmla="*/ 631 h 703"/>
                      <a:gd name="T16" fmla="*/ 334 w 454"/>
                      <a:gd name="T17" fmla="*/ 650 h 703"/>
                      <a:gd name="T18" fmla="*/ 298 w 454"/>
                      <a:gd name="T19" fmla="*/ 664 h 703"/>
                      <a:gd name="T20" fmla="*/ 256 w 454"/>
                      <a:gd name="T21" fmla="*/ 669 h 703"/>
                      <a:gd name="T22" fmla="*/ 201 w 454"/>
                      <a:gd name="T23" fmla="*/ 649 h 703"/>
                      <a:gd name="T24" fmla="*/ 192 w 454"/>
                      <a:gd name="T25" fmla="*/ 698 h 703"/>
                      <a:gd name="T26" fmla="*/ 175 w 454"/>
                      <a:gd name="T27" fmla="*/ 699 h 703"/>
                      <a:gd name="T28" fmla="*/ 160 w 454"/>
                      <a:gd name="T29" fmla="*/ 675 h 703"/>
                      <a:gd name="T30" fmla="*/ 147 w 454"/>
                      <a:gd name="T31" fmla="*/ 636 h 703"/>
                      <a:gd name="T32" fmla="*/ 171 w 454"/>
                      <a:gd name="T33" fmla="*/ 538 h 703"/>
                      <a:gd name="T34" fmla="*/ 201 w 454"/>
                      <a:gd name="T35" fmla="*/ 547 h 703"/>
                      <a:gd name="T36" fmla="*/ 228 w 454"/>
                      <a:gd name="T37" fmla="*/ 509 h 703"/>
                      <a:gd name="T38" fmla="*/ 315 w 454"/>
                      <a:gd name="T39" fmla="*/ 568 h 703"/>
                      <a:gd name="T40" fmla="*/ 345 w 454"/>
                      <a:gd name="T41" fmla="*/ 577 h 703"/>
                      <a:gd name="T42" fmla="*/ 359 w 454"/>
                      <a:gd name="T43" fmla="*/ 535 h 703"/>
                      <a:gd name="T44" fmla="*/ 411 w 454"/>
                      <a:gd name="T45" fmla="*/ 519 h 703"/>
                      <a:gd name="T46" fmla="*/ 377 w 454"/>
                      <a:gd name="T47" fmla="*/ 493 h 703"/>
                      <a:gd name="T48" fmla="*/ 314 w 454"/>
                      <a:gd name="T49" fmla="*/ 467 h 703"/>
                      <a:gd name="T50" fmla="*/ 268 w 454"/>
                      <a:gd name="T51" fmla="*/ 435 h 703"/>
                      <a:gd name="T52" fmla="*/ 306 w 454"/>
                      <a:gd name="T53" fmla="*/ 324 h 703"/>
                      <a:gd name="T54" fmla="*/ 267 w 454"/>
                      <a:gd name="T55" fmla="*/ 341 h 703"/>
                      <a:gd name="T56" fmla="*/ 279 w 454"/>
                      <a:gd name="T57" fmla="*/ 221 h 703"/>
                      <a:gd name="T58" fmla="*/ 238 w 454"/>
                      <a:gd name="T59" fmla="*/ 322 h 703"/>
                      <a:gd name="T60" fmla="*/ 224 w 454"/>
                      <a:gd name="T61" fmla="*/ 501 h 703"/>
                      <a:gd name="T62" fmla="*/ 129 w 454"/>
                      <a:gd name="T63" fmla="*/ 527 h 703"/>
                      <a:gd name="T64" fmla="*/ 137 w 454"/>
                      <a:gd name="T65" fmla="*/ 414 h 703"/>
                      <a:gd name="T66" fmla="*/ 89 w 454"/>
                      <a:gd name="T67" fmla="*/ 561 h 703"/>
                      <a:gd name="T68" fmla="*/ 0 w 454"/>
                      <a:gd name="T69" fmla="*/ 549 h 703"/>
                      <a:gd name="T70" fmla="*/ 29 w 454"/>
                      <a:gd name="T71" fmla="*/ 170 h 703"/>
                      <a:gd name="T72" fmla="*/ 84 w 454"/>
                      <a:gd name="T73" fmla="*/ 81 h 703"/>
                      <a:gd name="T74" fmla="*/ 114 w 454"/>
                      <a:gd name="T75" fmla="*/ 190 h 703"/>
                      <a:gd name="T76" fmla="*/ 94 w 454"/>
                      <a:gd name="T77" fmla="*/ 399 h 703"/>
                      <a:gd name="T78" fmla="*/ 132 w 454"/>
                      <a:gd name="T79" fmla="*/ 161 h 703"/>
                      <a:gd name="T80" fmla="*/ 158 w 454"/>
                      <a:gd name="T81" fmla="*/ 135 h 703"/>
                      <a:gd name="T82" fmla="*/ 211 w 454"/>
                      <a:gd name="T83" fmla="*/ 335 h 703"/>
                      <a:gd name="T84" fmla="*/ 160 w 454"/>
                      <a:gd name="T85" fmla="*/ 106 h 703"/>
                      <a:gd name="T86" fmla="*/ 109 w 454"/>
                      <a:gd name="T87" fmla="*/ 70 h 703"/>
                      <a:gd name="T88" fmla="*/ 53 w 454"/>
                      <a:gd name="T89" fmla="*/ 25 h 703"/>
                      <a:gd name="T90" fmla="*/ 57 w 454"/>
                      <a:gd name="T91" fmla="*/ 4 h 7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454" h="703">
                        <a:moveTo>
                          <a:pt x="56" y="0"/>
                        </a:moveTo>
                        <a:lnTo>
                          <a:pt x="225" y="65"/>
                        </a:lnTo>
                        <a:lnTo>
                          <a:pt x="336" y="188"/>
                        </a:lnTo>
                        <a:lnTo>
                          <a:pt x="400" y="293"/>
                        </a:lnTo>
                        <a:lnTo>
                          <a:pt x="404" y="345"/>
                        </a:lnTo>
                        <a:lnTo>
                          <a:pt x="439" y="411"/>
                        </a:lnTo>
                        <a:lnTo>
                          <a:pt x="446" y="442"/>
                        </a:lnTo>
                        <a:lnTo>
                          <a:pt x="451" y="471"/>
                        </a:lnTo>
                        <a:lnTo>
                          <a:pt x="454" y="495"/>
                        </a:lnTo>
                        <a:lnTo>
                          <a:pt x="454" y="518"/>
                        </a:lnTo>
                        <a:lnTo>
                          <a:pt x="451" y="541"/>
                        </a:lnTo>
                        <a:lnTo>
                          <a:pt x="442" y="563"/>
                        </a:lnTo>
                        <a:lnTo>
                          <a:pt x="427" y="585"/>
                        </a:lnTo>
                        <a:lnTo>
                          <a:pt x="404" y="609"/>
                        </a:lnTo>
                        <a:lnTo>
                          <a:pt x="384" y="619"/>
                        </a:lnTo>
                        <a:lnTo>
                          <a:pt x="367" y="631"/>
                        </a:lnTo>
                        <a:lnTo>
                          <a:pt x="350" y="641"/>
                        </a:lnTo>
                        <a:lnTo>
                          <a:pt x="334" y="650"/>
                        </a:lnTo>
                        <a:lnTo>
                          <a:pt x="316" y="659"/>
                        </a:lnTo>
                        <a:lnTo>
                          <a:pt x="298" y="664"/>
                        </a:lnTo>
                        <a:lnTo>
                          <a:pt x="278" y="668"/>
                        </a:lnTo>
                        <a:lnTo>
                          <a:pt x="256" y="669"/>
                        </a:lnTo>
                        <a:lnTo>
                          <a:pt x="202" y="616"/>
                        </a:lnTo>
                        <a:lnTo>
                          <a:pt x="201" y="649"/>
                        </a:lnTo>
                        <a:lnTo>
                          <a:pt x="199" y="680"/>
                        </a:lnTo>
                        <a:lnTo>
                          <a:pt x="192" y="698"/>
                        </a:lnTo>
                        <a:lnTo>
                          <a:pt x="184" y="703"/>
                        </a:lnTo>
                        <a:lnTo>
                          <a:pt x="175" y="699"/>
                        </a:lnTo>
                        <a:lnTo>
                          <a:pt x="167" y="689"/>
                        </a:lnTo>
                        <a:lnTo>
                          <a:pt x="160" y="675"/>
                        </a:lnTo>
                        <a:lnTo>
                          <a:pt x="153" y="656"/>
                        </a:lnTo>
                        <a:lnTo>
                          <a:pt x="147" y="636"/>
                        </a:lnTo>
                        <a:lnTo>
                          <a:pt x="109" y="551"/>
                        </a:lnTo>
                        <a:lnTo>
                          <a:pt x="171" y="538"/>
                        </a:lnTo>
                        <a:lnTo>
                          <a:pt x="201" y="525"/>
                        </a:lnTo>
                        <a:lnTo>
                          <a:pt x="201" y="547"/>
                        </a:lnTo>
                        <a:lnTo>
                          <a:pt x="223" y="539"/>
                        </a:lnTo>
                        <a:lnTo>
                          <a:pt x="228" y="509"/>
                        </a:lnTo>
                        <a:lnTo>
                          <a:pt x="261" y="515"/>
                        </a:lnTo>
                        <a:lnTo>
                          <a:pt x="315" y="568"/>
                        </a:lnTo>
                        <a:lnTo>
                          <a:pt x="327" y="611"/>
                        </a:lnTo>
                        <a:lnTo>
                          <a:pt x="345" y="577"/>
                        </a:lnTo>
                        <a:lnTo>
                          <a:pt x="299" y="524"/>
                        </a:lnTo>
                        <a:lnTo>
                          <a:pt x="359" y="535"/>
                        </a:lnTo>
                        <a:lnTo>
                          <a:pt x="397" y="553"/>
                        </a:lnTo>
                        <a:lnTo>
                          <a:pt x="411" y="519"/>
                        </a:lnTo>
                        <a:lnTo>
                          <a:pt x="322" y="503"/>
                        </a:lnTo>
                        <a:lnTo>
                          <a:pt x="377" y="493"/>
                        </a:lnTo>
                        <a:lnTo>
                          <a:pt x="357" y="468"/>
                        </a:lnTo>
                        <a:lnTo>
                          <a:pt x="314" y="467"/>
                        </a:lnTo>
                        <a:lnTo>
                          <a:pt x="262" y="482"/>
                        </a:lnTo>
                        <a:lnTo>
                          <a:pt x="268" y="435"/>
                        </a:lnTo>
                        <a:lnTo>
                          <a:pt x="304" y="385"/>
                        </a:lnTo>
                        <a:lnTo>
                          <a:pt x="306" y="324"/>
                        </a:lnTo>
                        <a:lnTo>
                          <a:pt x="275" y="362"/>
                        </a:lnTo>
                        <a:lnTo>
                          <a:pt x="267" y="341"/>
                        </a:lnTo>
                        <a:lnTo>
                          <a:pt x="277" y="294"/>
                        </a:lnTo>
                        <a:lnTo>
                          <a:pt x="279" y="221"/>
                        </a:lnTo>
                        <a:lnTo>
                          <a:pt x="253" y="259"/>
                        </a:lnTo>
                        <a:lnTo>
                          <a:pt x="238" y="322"/>
                        </a:lnTo>
                        <a:lnTo>
                          <a:pt x="233" y="447"/>
                        </a:lnTo>
                        <a:lnTo>
                          <a:pt x="224" y="501"/>
                        </a:lnTo>
                        <a:lnTo>
                          <a:pt x="171" y="528"/>
                        </a:lnTo>
                        <a:lnTo>
                          <a:pt x="129" y="527"/>
                        </a:lnTo>
                        <a:lnTo>
                          <a:pt x="130" y="482"/>
                        </a:lnTo>
                        <a:lnTo>
                          <a:pt x="137" y="414"/>
                        </a:lnTo>
                        <a:lnTo>
                          <a:pt x="109" y="465"/>
                        </a:lnTo>
                        <a:lnTo>
                          <a:pt x="89" y="561"/>
                        </a:lnTo>
                        <a:lnTo>
                          <a:pt x="47" y="559"/>
                        </a:lnTo>
                        <a:lnTo>
                          <a:pt x="0" y="549"/>
                        </a:lnTo>
                        <a:lnTo>
                          <a:pt x="12" y="449"/>
                        </a:lnTo>
                        <a:lnTo>
                          <a:pt x="29" y="170"/>
                        </a:lnTo>
                        <a:lnTo>
                          <a:pt x="57" y="111"/>
                        </a:lnTo>
                        <a:lnTo>
                          <a:pt x="84" y="81"/>
                        </a:lnTo>
                        <a:lnTo>
                          <a:pt x="117" y="108"/>
                        </a:lnTo>
                        <a:lnTo>
                          <a:pt x="114" y="190"/>
                        </a:lnTo>
                        <a:lnTo>
                          <a:pt x="97" y="322"/>
                        </a:lnTo>
                        <a:lnTo>
                          <a:pt x="94" y="399"/>
                        </a:lnTo>
                        <a:lnTo>
                          <a:pt x="127" y="328"/>
                        </a:lnTo>
                        <a:lnTo>
                          <a:pt x="132" y="161"/>
                        </a:lnTo>
                        <a:lnTo>
                          <a:pt x="131" y="79"/>
                        </a:lnTo>
                        <a:lnTo>
                          <a:pt x="158" y="135"/>
                        </a:lnTo>
                        <a:lnTo>
                          <a:pt x="172" y="226"/>
                        </a:lnTo>
                        <a:lnTo>
                          <a:pt x="211" y="335"/>
                        </a:lnTo>
                        <a:lnTo>
                          <a:pt x="196" y="266"/>
                        </a:lnTo>
                        <a:lnTo>
                          <a:pt x="160" y="106"/>
                        </a:lnTo>
                        <a:lnTo>
                          <a:pt x="131" y="57"/>
                        </a:lnTo>
                        <a:lnTo>
                          <a:pt x="109" y="70"/>
                        </a:lnTo>
                        <a:lnTo>
                          <a:pt x="51" y="29"/>
                        </a:lnTo>
                        <a:lnTo>
                          <a:pt x="53" y="25"/>
                        </a:lnTo>
                        <a:lnTo>
                          <a:pt x="56" y="14"/>
                        </a:lnTo>
                        <a:lnTo>
                          <a:pt x="57" y="4"/>
                        </a:lnTo>
                        <a:lnTo>
                          <a:pt x="56" y="0"/>
                        </a:lnTo>
                        <a:close/>
                      </a:path>
                    </a:pathLst>
                  </a:custGeom>
                  <a:solidFill>
                    <a:srgbClr val="FFEF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136" name="Freeform 135"/>
                  <p:cNvSpPr>
                    <a:spLocks/>
                  </p:cNvSpPr>
                  <p:nvPr/>
                </p:nvSpPr>
                <p:spPr bwMode="auto">
                  <a:xfrm>
                    <a:off x="3661" y="2822"/>
                    <a:ext cx="145" cy="176"/>
                  </a:xfrm>
                  <a:custGeom>
                    <a:avLst/>
                    <a:gdLst>
                      <a:gd name="T0" fmla="*/ 280 w 290"/>
                      <a:gd name="T1" fmla="*/ 185 h 352"/>
                      <a:gd name="T2" fmla="*/ 290 w 290"/>
                      <a:gd name="T3" fmla="*/ 301 h 352"/>
                      <a:gd name="T4" fmla="*/ 245 w 290"/>
                      <a:gd name="T5" fmla="*/ 210 h 352"/>
                      <a:gd name="T6" fmla="*/ 192 w 290"/>
                      <a:gd name="T7" fmla="*/ 140 h 352"/>
                      <a:gd name="T8" fmla="*/ 122 w 290"/>
                      <a:gd name="T9" fmla="*/ 51 h 352"/>
                      <a:gd name="T10" fmla="*/ 134 w 290"/>
                      <a:gd name="T11" fmla="*/ 107 h 352"/>
                      <a:gd name="T12" fmla="*/ 232 w 290"/>
                      <a:gd name="T13" fmla="*/ 248 h 352"/>
                      <a:gd name="T14" fmla="*/ 253 w 290"/>
                      <a:gd name="T15" fmla="*/ 349 h 352"/>
                      <a:gd name="T16" fmla="*/ 198 w 290"/>
                      <a:gd name="T17" fmla="*/ 352 h 352"/>
                      <a:gd name="T18" fmla="*/ 104 w 290"/>
                      <a:gd name="T19" fmla="*/ 226 h 352"/>
                      <a:gd name="T20" fmla="*/ 7 w 290"/>
                      <a:gd name="T21" fmla="*/ 35 h 352"/>
                      <a:gd name="T22" fmla="*/ 0 w 290"/>
                      <a:gd name="T23" fmla="*/ 0 h 352"/>
                      <a:gd name="T24" fmla="*/ 69 w 290"/>
                      <a:gd name="T25" fmla="*/ 27 h 352"/>
                      <a:gd name="T26" fmla="*/ 90 w 290"/>
                      <a:gd name="T27" fmla="*/ 7 h 352"/>
                      <a:gd name="T28" fmla="*/ 114 w 290"/>
                      <a:gd name="T29" fmla="*/ 12 h 352"/>
                      <a:gd name="T30" fmla="*/ 135 w 290"/>
                      <a:gd name="T31" fmla="*/ 18 h 352"/>
                      <a:gd name="T32" fmla="*/ 153 w 290"/>
                      <a:gd name="T33" fmla="*/ 22 h 352"/>
                      <a:gd name="T34" fmla="*/ 169 w 290"/>
                      <a:gd name="T35" fmla="*/ 28 h 352"/>
                      <a:gd name="T36" fmla="*/ 182 w 290"/>
                      <a:gd name="T37" fmla="*/ 34 h 352"/>
                      <a:gd name="T38" fmla="*/ 194 w 290"/>
                      <a:gd name="T39" fmla="*/ 40 h 352"/>
                      <a:gd name="T40" fmla="*/ 204 w 290"/>
                      <a:gd name="T41" fmla="*/ 46 h 352"/>
                      <a:gd name="T42" fmla="*/ 213 w 290"/>
                      <a:gd name="T43" fmla="*/ 56 h 352"/>
                      <a:gd name="T44" fmla="*/ 220 w 290"/>
                      <a:gd name="T45" fmla="*/ 65 h 352"/>
                      <a:gd name="T46" fmla="*/ 228 w 290"/>
                      <a:gd name="T47" fmla="*/ 76 h 352"/>
                      <a:gd name="T48" fmla="*/ 235 w 290"/>
                      <a:gd name="T49" fmla="*/ 89 h 352"/>
                      <a:gd name="T50" fmla="*/ 242 w 290"/>
                      <a:gd name="T51" fmla="*/ 104 h 352"/>
                      <a:gd name="T52" fmla="*/ 250 w 290"/>
                      <a:gd name="T53" fmla="*/ 120 h 352"/>
                      <a:gd name="T54" fmla="*/ 259 w 290"/>
                      <a:gd name="T55" fmla="*/ 139 h 352"/>
                      <a:gd name="T56" fmla="*/ 268 w 290"/>
                      <a:gd name="T57" fmla="*/ 160 h 352"/>
                      <a:gd name="T58" fmla="*/ 280 w 290"/>
                      <a:gd name="T59" fmla="*/ 185 h 3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290" h="352">
                        <a:moveTo>
                          <a:pt x="280" y="185"/>
                        </a:moveTo>
                        <a:lnTo>
                          <a:pt x="290" y="301"/>
                        </a:lnTo>
                        <a:lnTo>
                          <a:pt x="245" y="210"/>
                        </a:lnTo>
                        <a:lnTo>
                          <a:pt x="192" y="140"/>
                        </a:lnTo>
                        <a:lnTo>
                          <a:pt x="122" y="51"/>
                        </a:lnTo>
                        <a:lnTo>
                          <a:pt x="134" y="107"/>
                        </a:lnTo>
                        <a:lnTo>
                          <a:pt x="232" y="248"/>
                        </a:lnTo>
                        <a:lnTo>
                          <a:pt x="253" y="349"/>
                        </a:lnTo>
                        <a:lnTo>
                          <a:pt x="198" y="352"/>
                        </a:lnTo>
                        <a:lnTo>
                          <a:pt x="104" y="226"/>
                        </a:lnTo>
                        <a:lnTo>
                          <a:pt x="7" y="35"/>
                        </a:lnTo>
                        <a:lnTo>
                          <a:pt x="0" y="0"/>
                        </a:lnTo>
                        <a:lnTo>
                          <a:pt x="69" y="27"/>
                        </a:lnTo>
                        <a:lnTo>
                          <a:pt x="90" y="7"/>
                        </a:lnTo>
                        <a:lnTo>
                          <a:pt x="114" y="12"/>
                        </a:lnTo>
                        <a:lnTo>
                          <a:pt x="135" y="18"/>
                        </a:lnTo>
                        <a:lnTo>
                          <a:pt x="153" y="22"/>
                        </a:lnTo>
                        <a:lnTo>
                          <a:pt x="169" y="28"/>
                        </a:lnTo>
                        <a:lnTo>
                          <a:pt x="182" y="34"/>
                        </a:lnTo>
                        <a:lnTo>
                          <a:pt x="194" y="40"/>
                        </a:lnTo>
                        <a:lnTo>
                          <a:pt x="204" y="46"/>
                        </a:lnTo>
                        <a:lnTo>
                          <a:pt x="213" y="56"/>
                        </a:lnTo>
                        <a:lnTo>
                          <a:pt x="220" y="65"/>
                        </a:lnTo>
                        <a:lnTo>
                          <a:pt x="228" y="76"/>
                        </a:lnTo>
                        <a:lnTo>
                          <a:pt x="235" y="89"/>
                        </a:lnTo>
                        <a:lnTo>
                          <a:pt x="242" y="104"/>
                        </a:lnTo>
                        <a:lnTo>
                          <a:pt x="250" y="120"/>
                        </a:lnTo>
                        <a:lnTo>
                          <a:pt x="259" y="139"/>
                        </a:lnTo>
                        <a:lnTo>
                          <a:pt x="268" y="160"/>
                        </a:lnTo>
                        <a:lnTo>
                          <a:pt x="280" y="185"/>
                        </a:lnTo>
                        <a:close/>
                      </a:path>
                    </a:pathLst>
                  </a:custGeom>
                  <a:solidFill>
                    <a:srgbClr val="FFEF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137" name="Freeform 136"/>
                  <p:cNvSpPr>
                    <a:spLocks/>
                  </p:cNvSpPr>
                  <p:nvPr/>
                </p:nvSpPr>
                <p:spPr bwMode="auto">
                  <a:xfrm>
                    <a:off x="3821" y="3079"/>
                    <a:ext cx="141" cy="525"/>
                  </a:xfrm>
                  <a:custGeom>
                    <a:avLst/>
                    <a:gdLst>
                      <a:gd name="T0" fmla="*/ 264 w 283"/>
                      <a:gd name="T1" fmla="*/ 0 h 1051"/>
                      <a:gd name="T2" fmla="*/ 259 w 283"/>
                      <a:gd name="T3" fmla="*/ 129 h 1051"/>
                      <a:gd name="T4" fmla="*/ 258 w 283"/>
                      <a:gd name="T5" fmla="*/ 228 h 1051"/>
                      <a:gd name="T6" fmla="*/ 283 w 283"/>
                      <a:gd name="T7" fmla="*/ 638 h 1051"/>
                      <a:gd name="T8" fmla="*/ 270 w 283"/>
                      <a:gd name="T9" fmla="*/ 1036 h 1051"/>
                      <a:gd name="T10" fmla="*/ 137 w 283"/>
                      <a:gd name="T11" fmla="*/ 1051 h 1051"/>
                      <a:gd name="T12" fmla="*/ 25 w 283"/>
                      <a:gd name="T13" fmla="*/ 1048 h 1051"/>
                      <a:gd name="T14" fmla="*/ 27 w 283"/>
                      <a:gd name="T15" fmla="*/ 981 h 1051"/>
                      <a:gd name="T16" fmla="*/ 31 w 283"/>
                      <a:gd name="T17" fmla="*/ 839 h 1051"/>
                      <a:gd name="T18" fmla="*/ 43 w 283"/>
                      <a:gd name="T19" fmla="*/ 498 h 1051"/>
                      <a:gd name="T20" fmla="*/ 58 w 283"/>
                      <a:gd name="T21" fmla="*/ 584 h 1051"/>
                      <a:gd name="T22" fmla="*/ 120 w 283"/>
                      <a:gd name="T23" fmla="*/ 709 h 1051"/>
                      <a:gd name="T24" fmla="*/ 133 w 283"/>
                      <a:gd name="T25" fmla="*/ 880 h 1051"/>
                      <a:gd name="T26" fmla="*/ 155 w 283"/>
                      <a:gd name="T27" fmla="*/ 795 h 1051"/>
                      <a:gd name="T28" fmla="*/ 140 w 283"/>
                      <a:gd name="T29" fmla="*/ 663 h 1051"/>
                      <a:gd name="T30" fmla="*/ 72 w 283"/>
                      <a:gd name="T31" fmla="*/ 452 h 1051"/>
                      <a:gd name="T32" fmla="*/ 30 w 283"/>
                      <a:gd name="T33" fmla="*/ 271 h 1051"/>
                      <a:gd name="T34" fmla="*/ 0 w 283"/>
                      <a:gd name="T35" fmla="*/ 42 h 1051"/>
                      <a:gd name="T36" fmla="*/ 46 w 283"/>
                      <a:gd name="T37" fmla="*/ 62 h 1051"/>
                      <a:gd name="T38" fmla="*/ 81 w 283"/>
                      <a:gd name="T39" fmla="*/ 149 h 1051"/>
                      <a:gd name="T40" fmla="*/ 139 w 283"/>
                      <a:gd name="T41" fmla="*/ 407 h 1051"/>
                      <a:gd name="T42" fmla="*/ 125 w 283"/>
                      <a:gd name="T43" fmla="*/ 273 h 1051"/>
                      <a:gd name="T44" fmla="*/ 84 w 283"/>
                      <a:gd name="T45" fmla="*/ 12 h 1051"/>
                      <a:gd name="T46" fmla="*/ 150 w 283"/>
                      <a:gd name="T47" fmla="*/ 66 h 1051"/>
                      <a:gd name="T48" fmla="*/ 156 w 283"/>
                      <a:gd name="T49" fmla="*/ 64 h 1051"/>
                      <a:gd name="T50" fmla="*/ 169 w 283"/>
                      <a:gd name="T51" fmla="*/ 57 h 1051"/>
                      <a:gd name="T52" fmla="*/ 188 w 283"/>
                      <a:gd name="T53" fmla="*/ 47 h 1051"/>
                      <a:gd name="T54" fmla="*/ 210 w 283"/>
                      <a:gd name="T55" fmla="*/ 36 h 1051"/>
                      <a:gd name="T56" fmla="*/ 232 w 283"/>
                      <a:gd name="T57" fmla="*/ 24 h 1051"/>
                      <a:gd name="T58" fmla="*/ 249 w 283"/>
                      <a:gd name="T59" fmla="*/ 14 h 1051"/>
                      <a:gd name="T60" fmla="*/ 262 w 283"/>
                      <a:gd name="T61" fmla="*/ 5 h 1051"/>
                      <a:gd name="T62" fmla="*/ 264 w 283"/>
                      <a:gd name="T63" fmla="*/ 0 h 10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83" h="1051">
                        <a:moveTo>
                          <a:pt x="264" y="0"/>
                        </a:moveTo>
                        <a:lnTo>
                          <a:pt x="259" y="129"/>
                        </a:lnTo>
                        <a:lnTo>
                          <a:pt x="258" y="228"/>
                        </a:lnTo>
                        <a:lnTo>
                          <a:pt x="283" y="638"/>
                        </a:lnTo>
                        <a:lnTo>
                          <a:pt x="270" y="1036"/>
                        </a:lnTo>
                        <a:lnTo>
                          <a:pt x="137" y="1051"/>
                        </a:lnTo>
                        <a:lnTo>
                          <a:pt x="25" y="1048"/>
                        </a:lnTo>
                        <a:lnTo>
                          <a:pt x="27" y="981"/>
                        </a:lnTo>
                        <a:lnTo>
                          <a:pt x="31" y="839"/>
                        </a:lnTo>
                        <a:lnTo>
                          <a:pt x="43" y="498"/>
                        </a:lnTo>
                        <a:lnTo>
                          <a:pt x="58" y="584"/>
                        </a:lnTo>
                        <a:lnTo>
                          <a:pt x="120" y="709"/>
                        </a:lnTo>
                        <a:lnTo>
                          <a:pt x="133" y="880"/>
                        </a:lnTo>
                        <a:lnTo>
                          <a:pt x="155" y="795"/>
                        </a:lnTo>
                        <a:lnTo>
                          <a:pt x="140" y="663"/>
                        </a:lnTo>
                        <a:lnTo>
                          <a:pt x="72" y="452"/>
                        </a:lnTo>
                        <a:lnTo>
                          <a:pt x="30" y="271"/>
                        </a:lnTo>
                        <a:lnTo>
                          <a:pt x="0" y="42"/>
                        </a:lnTo>
                        <a:lnTo>
                          <a:pt x="46" y="62"/>
                        </a:lnTo>
                        <a:lnTo>
                          <a:pt x="81" y="149"/>
                        </a:lnTo>
                        <a:lnTo>
                          <a:pt x="139" y="407"/>
                        </a:lnTo>
                        <a:lnTo>
                          <a:pt x="125" y="273"/>
                        </a:lnTo>
                        <a:lnTo>
                          <a:pt x="84" y="12"/>
                        </a:lnTo>
                        <a:lnTo>
                          <a:pt x="150" y="66"/>
                        </a:lnTo>
                        <a:lnTo>
                          <a:pt x="156" y="64"/>
                        </a:lnTo>
                        <a:lnTo>
                          <a:pt x="169" y="57"/>
                        </a:lnTo>
                        <a:lnTo>
                          <a:pt x="188" y="47"/>
                        </a:lnTo>
                        <a:lnTo>
                          <a:pt x="210" y="36"/>
                        </a:lnTo>
                        <a:lnTo>
                          <a:pt x="232" y="24"/>
                        </a:lnTo>
                        <a:lnTo>
                          <a:pt x="249" y="14"/>
                        </a:lnTo>
                        <a:lnTo>
                          <a:pt x="262" y="5"/>
                        </a:lnTo>
                        <a:lnTo>
                          <a:pt x="264" y="0"/>
                        </a:lnTo>
                        <a:close/>
                      </a:path>
                    </a:pathLst>
                  </a:custGeom>
                  <a:solidFill>
                    <a:srgbClr val="FFEF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138" name="Freeform 137"/>
                  <p:cNvSpPr>
                    <a:spLocks/>
                  </p:cNvSpPr>
                  <p:nvPr/>
                </p:nvSpPr>
                <p:spPr bwMode="auto">
                  <a:xfrm>
                    <a:off x="3662" y="3092"/>
                    <a:ext cx="164" cy="516"/>
                  </a:xfrm>
                  <a:custGeom>
                    <a:avLst/>
                    <a:gdLst>
                      <a:gd name="T0" fmla="*/ 289 w 330"/>
                      <a:gd name="T1" fmla="*/ 71 h 1031"/>
                      <a:gd name="T2" fmla="*/ 302 w 330"/>
                      <a:gd name="T3" fmla="*/ 261 h 1031"/>
                      <a:gd name="T4" fmla="*/ 330 w 330"/>
                      <a:gd name="T5" fmla="*/ 546 h 1031"/>
                      <a:gd name="T6" fmla="*/ 315 w 330"/>
                      <a:gd name="T7" fmla="*/ 1031 h 1031"/>
                      <a:gd name="T8" fmla="*/ 118 w 330"/>
                      <a:gd name="T9" fmla="*/ 1006 h 1031"/>
                      <a:gd name="T10" fmla="*/ 0 w 330"/>
                      <a:gd name="T11" fmla="*/ 1000 h 1031"/>
                      <a:gd name="T12" fmla="*/ 48 w 330"/>
                      <a:gd name="T13" fmla="*/ 830 h 1031"/>
                      <a:gd name="T14" fmla="*/ 59 w 330"/>
                      <a:gd name="T15" fmla="*/ 471 h 1031"/>
                      <a:gd name="T16" fmla="*/ 86 w 330"/>
                      <a:gd name="T17" fmla="*/ 548 h 1031"/>
                      <a:gd name="T18" fmla="*/ 99 w 330"/>
                      <a:gd name="T19" fmla="*/ 690 h 1031"/>
                      <a:gd name="T20" fmla="*/ 227 w 330"/>
                      <a:gd name="T21" fmla="*/ 818 h 1031"/>
                      <a:gd name="T22" fmla="*/ 204 w 330"/>
                      <a:gd name="T23" fmla="*/ 666 h 1031"/>
                      <a:gd name="T24" fmla="*/ 118 w 330"/>
                      <a:gd name="T25" fmla="*/ 333 h 1031"/>
                      <a:gd name="T26" fmla="*/ 121 w 330"/>
                      <a:gd name="T27" fmla="*/ 299 h 1031"/>
                      <a:gd name="T28" fmla="*/ 117 w 330"/>
                      <a:gd name="T29" fmla="*/ 261 h 1031"/>
                      <a:gd name="T30" fmla="*/ 107 w 330"/>
                      <a:gd name="T31" fmla="*/ 221 h 1031"/>
                      <a:gd name="T32" fmla="*/ 95 w 330"/>
                      <a:gd name="T33" fmla="*/ 179 h 1031"/>
                      <a:gd name="T34" fmla="*/ 82 w 330"/>
                      <a:gd name="T35" fmla="*/ 140 h 1031"/>
                      <a:gd name="T36" fmla="*/ 72 w 330"/>
                      <a:gd name="T37" fmla="*/ 105 h 1031"/>
                      <a:gd name="T38" fmla="*/ 65 w 330"/>
                      <a:gd name="T39" fmla="*/ 76 h 1031"/>
                      <a:gd name="T40" fmla="*/ 64 w 330"/>
                      <a:gd name="T41" fmla="*/ 54 h 1031"/>
                      <a:gd name="T42" fmla="*/ 66 w 330"/>
                      <a:gd name="T43" fmla="*/ 45 h 1031"/>
                      <a:gd name="T44" fmla="*/ 69 w 330"/>
                      <a:gd name="T45" fmla="*/ 38 h 1031"/>
                      <a:gd name="T46" fmla="*/ 74 w 330"/>
                      <a:gd name="T47" fmla="*/ 35 h 1031"/>
                      <a:gd name="T48" fmla="*/ 81 w 330"/>
                      <a:gd name="T49" fmla="*/ 37 h 1031"/>
                      <a:gd name="T50" fmla="*/ 88 w 330"/>
                      <a:gd name="T51" fmla="*/ 41 h 1031"/>
                      <a:gd name="T52" fmla="*/ 97 w 330"/>
                      <a:gd name="T53" fmla="*/ 52 h 1031"/>
                      <a:gd name="T54" fmla="*/ 107 w 330"/>
                      <a:gd name="T55" fmla="*/ 65 h 1031"/>
                      <a:gd name="T56" fmla="*/ 119 w 330"/>
                      <a:gd name="T57" fmla="*/ 85 h 1031"/>
                      <a:gd name="T58" fmla="*/ 239 w 330"/>
                      <a:gd name="T59" fmla="*/ 183 h 1031"/>
                      <a:gd name="T60" fmla="*/ 213 w 330"/>
                      <a:gd name="T61" fmla="*/ 96 h 1031"/>
                      <a:gd name="T62" fmla="*/ 141 w 330"/>
                      <a:gd name="T63" fmla="*/ 0 h 1031"/>
                      <a:gd name="T64" fmla="*/ 272 w 330"/>
                      <a:gd name="T65" fmla="*/ 14 h 1031"/>
                      <a:gd name="T66" fmla="*/ 289 w 330"/>
                      <a:gd name="T67" fmla="*/ 71 h 10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330" h="1031">
                        <a:moveTo>
                          <a:pt x="289" y="71"/>
                        </a:moveTo>
                        <a:lnTo>
                          <a:pt x="302" y="261"/>
                        </a:lnTo>
                        <a:lnTo>
                          <a:pt x="330" y="546"/>
                        </a:lnTo>
                        <a:lnTo>
                          <a:pt x="315" y="1031"/>
                        </a:lnTo>
                        <a:lnTo>
                          <a:pt x="118" y="1006"/>
                        </a:lnTo>
                        <a:lnTo>
                          <a:pt x="0" y="1000"/>
                        </a:lnTo>
                        <a:lnTo>
                          <a:pt x="48" y="830"/>
                        </a:lnTo>
                        <a:lnTo>
                          <a:pt x="59" y="471"/>
                        </a:lnTo>
                        <a:lnTo>
                          <a:pt x="86" y="548"/>
                        </a:lnTo>
                        <a:lnTo>
                          <a:pt x="99" y="690"/>
                        </a:lnTo>
                        <a:lnTo>
                          <a:pt x="227" y="818"/>
                        </a:lnTo>
                        <a:lnTo>
                          <a:pt x="204" y="666"/>
                        </a:lnTo>
                        <a:lnTo>
                          <a:pt x="118" y="333"/>
                        </a:lnTo>
                        <a:lnTo>
                          <a:pt x="121" y="299"/>
                        </a:lnTo>
                        <a:lnTo>
                          <a:pt x="117" y="261"/>
                        </a:lnTo>
                        <a:lnTo>
                          <a:pt x="107" y="221"/>
                        </a:lnTo>
                        <a:lnTo>
                          <a:pt x="95" y="179"/>
                        </a:lnTo>
                        <a:lnTo>
                          <a:pt x="82" y="140"/>
                        </a:lnTo>
                        <a:lnTo>
                          <a:pt x="72" y="105"/>
                        </a:lnTo>
                        <a:lnTo>
                          <a:pt x="65" y="76"/>
                        </a:lnTo>
                        <a:lnTo>
                          <a:pt x="64" y="54"/>
                        </a:lnTo>
                        <a:lnTo>
                          <a:pt x="66" y="45"/>
                        </a:lnTo>
                        <a:lnTo>
                          <a:pt x="69" y="38"/>
                        </a:lnTo>
                        <a:lnTo>
                          <a:pt x="74" y="35"/>
                        </a:lnTo>
                        <a:lnTo>
                          <a:pt x="81" y="37"/>
                        </a:lnTo>
                        <a:lnTo>
                          <a:pt x="88" y="41"/>
                        </a:lnTo>
                        <a:lnTo>
                          <a:pt x="97" y="52"/>
                        </a:lnTo>
                        <a:lnTo>
                          <a:pt x="107" y="65"/>
                        </a:lnTo>
                        <a:lnTo>
                          <a:pt x="119" y="85"/>
                        </a:lnTo>
                        <a:lnTo>
                          <a:pt x="239" y="183"/>
                        </a:lnTo>
                        <a:lnTo>
                          <a:pt x="213" y="96"/>
                        </a:lnTo>
                        <a:lnTo>
                          <a:pt x="141" y="0"/>
                        </a:lnTo>
                        <a:lnTo>
                          <a:pt x="272" y="14"/>
                        </a:lnTo>
                        <a:lnTo>
                          <a:pt x="289" y="71"/>
                        </a:lnTo>
                        <a:close/>
                      </a:path>
                    </a:pathLst>
                  </a:custGeom>
                  <a:solidFill>
                    <a:srgbClr val="FFEFE2"/>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139" name="Freeform 138"/>
                  <p:cNvSpPr>
                    <a:spLocks/>
                  </p:cNvSpPr>
                  <p:nvPr/>
                </p:nvSpPr>
                <p:spPr bwMode="auto">
                  <a:xfrm>
                    <a:off x="3566" y="2811"/>
                    <a:ext cx="241" cy="286"/>
                  </a:xfrm>
                  <a:custGeom>
                    <a:avLst/>
                    <a:gdLst>
                      <a:gd name="T0" fmla="*/ 400 w 482"/>
                      <a:gd name="T1" fmla="*/ 367 h 573"/>
                      <a:gd name="T2" fmla="*/ 222 w 482"/>
                      <a:gd name="T3" fmla="*/ 0 h 573"/>
                      <a:gd name="T4" fmla="*/ 0 w 482"/>
                      <a:gd name="T5" fmla="*/ 59 h 573"/>
                      <a:gd name="T6" fmla="*/ 114 w 482"/>
                      <a:gd name="T7" fmla="*/ 345 h 573"/>
                      <a:gd name="T8" fmla="*/ 164 w 482"/>
                      <a:gd name="T9" fmla="*/ 317 h 573"/>
                      <a:gd name="T10" fmla="*/ 199 w 482"/>
                      <a:gd name="T11" fmla="*/ 296 h 573"/>
                      <a:gd name="T12" fmla="*/ 237 w 482"/>
                      <a:gd name="T13" fmla="*/ 324 h 573"/>
                      <a:gd name="T14" fmla="*/ 277 w 482"/>
                      <a:gd name="T15" fmla="*/ 372 h 573"/>
                      <a:gd name="T16" fmla="*/ 273 w 482"/>
                      <a:gd name="T17" fmla="*/ 465 h 573"/>
                      <a:gd name="T18" fmla="*/ 214 w 482"/>
                      <a:gd name="T19" fmla="*/ 499 h 573"/>
                      <a:gd name="T20" fmla="*/ 240 w 482"/>
                      <a:gd name="T21" fmla="*/ 544 h 573"/>
                      <a:gd name="T22" fmla="*/ 482 w 482"/>
                      <a:gd name="T23" fmla="*/ 573 h 573"/>
                      <a:gd name="T24" fmla="*/ 464 w 482"/>
                      <a:gd name="T25" fmla="*/ 534 h 573"/>
                      <a:gd name="T26" fmla="*/ 400 w 482"/>
                      <a:gd name="T27" fmla="*/ 367 h 5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482" h="573">
                        <a:moveTo>
                          <a:pt x="400" y="367"/>
                        </a:moveTo>
                        <a:lnTo>
                          <a:pt x="222" y="0"/>
                        </a:lnTo>
                        <a:lnTo>
                          <a:pt x="0" y="59"/>
                        </a:lnTo>
                        <a:lnTo>
                          <a:pt x="114" y="345"/>
                        </a:lnTo>
                        <a:lnTo>
                          <a:pt x="164" y="317"/>
                        </a:lnTo>
                        <a:lnTo>
                          <a:pt x="199" y="296"/>
                        </a:lnTo>
                        <a:lnTo>
                          <a:pt x="237" y="324"/>
                        </a:lnTo>
                        <a:lnTo>
                          <a:pt x="277" y="372"/>
                        </a:lnTo>
                        <a:lnTo>
                          <a:pt x="273" y="465"/>
                        </a:lnTo>
                        <a:lnTo>
                          <a:pt x="214" y="499"/>
                        </a:lnTo>
                        <a:lnTo>
                          <a:pt x="240" y="544"/>
                        </a:lnTo>
                        <a:lnTo>
                          <a:pt x="482" y="573"/>
                        </a:lnTo>
                        <a:lnTo>
                          <a:pt x="464" y="534"/>
                        </a:lnTo>
                        <a:lnTo>
                          <a:pt x="400" y="367"/>
                        </a:lnTo>
                        <a:close/>
                      </a:path>
                    </a:pathLst>
                  </a:custGeom>
                  <a:solidFill>
                    <a:srgbClr val="00191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140" name="Freeform 139"/>
                  <p:cNvSpPr>
                    <a:spLocks/>
                  </p:cNvSpPr>
                  <p:nvPr/>
                </p:nvSpPr>
                <p:spPr bwMode="auto">
                  <a:xfrm>
                    <a:off x="3728" y="2998"/>
                    <a:ext cx="144" cy="81"/>
                  </a:xfrm>
                  <a:custGeom>
                    <a:avLst/>
                    <a:gdLst>
                      <a:gd name="T0" fmla="*/ 273 w 289"/>
                      <a:gd name="T1" fmla="*/ 42 h 162"/>
                      <a:gd name="T2" fmla="*/ 206 w 289"/>
                      <a:gd name="T3" fmla="*/ 41 h 162"/>
                      <a:gd name="T4" fmla="*/ 141 w 289"/>
                      <a:gd name="T5" fmla="*/ 3 h 162"/>
                      <a:gd name="T6" fmla="*/ 85 w 289"/>
                      <a:gd name="T7" fmla="*/ 1 h 162"/>
                      <a:gd name="T8" fmla="*/ 40 w 289"/>
                      <a:gd name="T9" fmla="*/ 0 h 162"/>
                      <a:gd name="T10" fmla="*/ 53 w 289"/>
                      <a:gd name="T11" fmla="*/ 23 h 162"/>
                      <a:gd name="T12" fmla="*/ 9 w 289"/>
                      <a:gd name="T13" fmla="*/ 8 h 162"/>
                      <a:gd name="T14" fmla="*/ 3 w 289"/>
                      <a:gd name="T15" fmla="*/ 34 h 162"/>
                      <a:gd name="T16" fmla="*/ 0 w 289"/>
                      <a:gd name="T17" fmla="*/ 63 h 162"/>
                      <a:gd name="T18" fmla="*/ 24 w 289"/>
                      <a:gd name="T19" fmla="*/ 88 h 162"/>
                      <a:gd name="T20" fmla="*/ 32 w 289"/>
                      <a:gd name="T21" fmla="*/ 124 h 162"/>
                      <a:gd name="T22" fmla="*/ 85 w 289"/>
                      <a:gd name="T23" fmla="*/ 161 h 162"/>
                      <a:gd name="T24" fmla="*/ 132 w 289"/>
                      <a:gd name="T25" fmla="*/ 162 h 162"/>
                      <a:gd name="T26" fmla="*/ 287 w 289"/>
                      <a:gd name="T27" fmla="*/ 137 h 162"/>
                      <a:gd name="T28" fmla="*/ 289 w 289"/>
                      <a:gd name="T29" fmla="*/ 87 h 162"/>
                      <a:gd name="T30" fmla="*/ 273 w 289"/>
                      <a:gd name="T31" fmla="*/ 42 h 1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9" h="162">
                        <a:moveTo>
                          <a:pt x="273" y="42"/>
                        </a:moveTo>
                        <a:lnTo>
                          <a:pt x="206" y="41"/>
                        </a:lnTo>
                        <a:lnTo>
                          <a:pt x="141" y="3"/>
                        </a:lnTo>
                        <a:lnTo>
                          <a:pt x="85" y="1"/>
                        </a:lnTo>
                        <a:lnTo>
                          <a:pt x="40" y="0"/>
                        </a:lnTo>
                        <a:lnTo>
                          <a:pt x="53" y="23"/>
                        </a:lnTo>
                        <a:lnTo>
                          <a:pt x="9" y="8"/>
                        </a:lnTo>
                        <a:lnTo>
                          <a:pt x="3" y="34"/>
                        </a:lnTo>
                        <a:lnTo>
                          <a:pt x="0" y="63"/>
                        </a:lnTo>
                        <a:lnTo>
                          <a:pt x="24" y="88"/>
                        </a:lnTo>
                        <a:lnTo>
                          <a:pt x="32" y="124"/>
                        </a:lnTo>
                        <a:lnTo>
                          <a:pt x="85" y="161"/>
                        </a:lnTo>
                        <a:lnTo>
                          <a:pt x="132" y="162"/>
                        </a:lnTo>
                        <a:lnTo>
                          <a:pt x="287" y="137"/>
                        </a:lnTo>
                        <a:lnTo>
                          <a:pt x="289" y="87"/>
                        </a:lnTo>
                        <a:lnTo>
                          <a:pt x="273" y="42"/>
                        </a:lnTo>
                        <a:close/>
                      </a:path>
                    </a:pathLst>
                  </a:custGeom>
                  <a:solidFill>
                    <a:srgbClr val="9933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141" name="Freeform 140"/>
                  <p:cNvSpPr>
                    <a:spLocks/>
                  </p:cNvSpPr>
                  <p:nvPr/>
                </p:nvSpPr>
                <p:spPr bwMode="auto">
                  <a:xfrm>
                    <a:off x="3659" y="2879"/>
                    <a:ext cx="88" cy="149"/>
                  </a:xfrm>
                  <a:custGeom>
                    <a:avLst/>
                    <a:gdLst>
                      <a:gd name="T0" fmla="*/ 11 w 176"/>
                      <a:gd name="T1" fmla="*/ 177 h 299"/>
                      <a:gd name="T2" fmla="*/ 26 w 176"/>
                      <a:gd name="T3" fmla="*/ 133 h 299"/>
                      <a:gd name="T4" fmla="*/ 15 w 176"/>
                      <a:gd name="T5" fmla="*/ 80 h 299"/>
                      <a:gd name="T6" fmla="*/ 25 w 176"/>
                      <a:gd name="T7" fmla="*/ 0 h 299"/>
                      <a:gd name="T8" fmla="*/ 52 w 176"/>
                      <a:gd name="T9" fmla="*/ 23 h 299"/>
                      <a:gd name="T10" fmla="*/ 50 w 176"/>
                      <a:gd name="T11" fmla="*/ 72 h 299"/>
                      <a:gd name="T12" fmla="*/ 85 w 176"/>
                      <a:gd name="T13" fmla="*/ 73 h 299"/>
                      <a:gd name="T14" fmla="*/ 105 w 176"/>
                      <a:gd name="T15" fmla="*/ 46 h 299"/>
                      <a:gd name="T16" fmla="*/ 129 w 176"/>
                      <a:gd name="T17" fmla="*/ 30 h 299"/>
                      <a:gd name="T18" fmla="*/ 144 w 176"/>
                      <a:gd name="T19" fmla="*/ 35 h 299"/>
                      <a:gd name="T20" fmla="*/ 144 w 176"/>
                      <a:gd name="T21" fmla="*/ 61 h 299"/>
                      <a:gd name="T22" fmla="*/ 169 w 176"/>
                      <a:gd name="T23" fmla="*/ 85 h 299"/>
                      <a:gd name="T24" fmla="*/ 168 w 176"/>
                      <a:gd name="T25" fmla="*/ 120 h 299"/>
                      <a:gd name="T26" fmla="*/ 176 w 176"/>
                      <a:gd name="T27" fmla="*/ 151 h 299"/>
                      <a:gd name="T28" fmla="*/ 161 w 176"/>
                      <a:gd name="T29" fmla="*/ 191 h 299"/>
                      <a:gd name="T30" fmla="*/ 121 w 176"/>
                      <a:gd name="T31" fmla="*/ 218 h 299"/>
                      <a:gd name="T32" fmla="*/ 44 w 176"/>
                      <a:gd name="T33" fmla="*/ 269 h 299"/>
                      <a:gd name="T34" fmla="*/ 16 w 176"/>
                      <a:gd name="T35" fmla="*/ 299 h 299"/>
                      <a:gd name="T36" fmla="*/ 0 w 176"/>
                      <a:gd name="T37" fmla="*/ 258 h 299"/>
                      <a:gd name="T38" fmla="*/ 11 w 176"/>
                      <a:gd name="T39" fmla="*/ 177 h 2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176" h="299">
                        <a:moveTo>
                          <a:pt x="11" y="177"/>
                        </a:moveTo>
                        <a:lnTo>
                          <a:pt x="26" y="133"/>
                        </a:lnTo>
                        <a:lnTo>
                          <a:pt x="15" y="80"/>
                        </a:lnTo>
                        <a:lnTo>
                          <a:pt x="25" y="0"/>
                        </a:lnTo>
                        <a:lnTo>
                          <a:pt x="52" y="23"/>
                        </a:lnTo>
                        <a:lnTo>
                          <a:pt x="50" y="72"/>
                        </a:lnTo>
                        <a:lnTo>
                          <a:pt x="85" y="73"/>
                        </a:lnTo>
                        <a:lnTo>
                          <a:pt x="105" y="46"/>
                        </a:lnTo>
                        <a:lnTo>
                          <a:pt x="129" y="30"/>
                        </a:lnTo>
                        <a:lnTo>
                          <a:pt x="144" y="35"/>
                        </a:lnTo>
                        <a:lnTo>
                          <a:pt x="144" y="61"/>
                        </a:lnTo>
                        <a:lnTo>
                          <a:pt x="169" y="85"/>
                        </a:lnTo>
                        <a:lnTo>
                          <a:pt x="168" y="120"/>
                        </a:lnTo>
                        <a:lnTo>
                          <a:pt x="176" y="151"/>
                        </a:lnTo>
                        <a:lnTo>
                          <a:pt x="161" y="191"/>
                        </a:lnTo>
                        <a:lnTo>
                          <a:pt x="121" y="218"/>
                        </a:lnTo>
                        <a:lnTo>
                          <a:pt x="44" y="269"/>
                        </a:lnTo>
                        <a:lnTo>
                          <a:pt x="16" y="299"/>
                        </a:lnTo>
                        <a:lnTo>
                          <a:pt x="0" y="258"/>
                        </a:lnTo>
                        <a:lnTo>
                          <a:pt x="11" y="177"/>
                        </a:lnTo>
                        <a:close/>
                      </a:path>
                    </a:pathLst>
                  </a:custGeom>
                  <a:solidFill>
                    <a:srgbClr val="9933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142" name="Freeform 141"/>
                  <p:cNvSpPr>
                    <a:spLocks/>
                  </p:cNvSpPr>
                  <p:nvPr/>
                </p:nvSpPr>
                <p:spPr bwMode="auto">
                  <a:xfrm>
                    <a:off x="3563" y="2945"/>
                    <a:ext cx="99" cy="120"/>
                  </a:xfrm>
                  <a:custGeom>
                    <a:avLst/>
                    <a:gdLst>
                      <a:gd name="T0" fmla="*/ 193 w 200"/>
                      <a:gd name="T1" fmla="*/ 39 h 238"/>
                      <a:gd name="T2" fmla="*/ 138 w 200"/>
                      <a:gd name="T3" fmla="*/ 69 h 238"/>
                      <a:gd name="T4" fmla="*/ 115 w 200"/>
                      <a:gd name="T5" fmla="*/ 106 h 238"/>
                      <a:gd name="T6" fmla="*/ 88 w 200"/>
                      <a:gd name="T7" fmla="*/ 153 h 238"/>
                      <a:gd name="T8" fmla="*/ 84 w 200"/>
                      <a:gd name="T9" fmla="*/ 117 h 238"/>
                      <a:gd name="T10" fmla="*/ 112 w 200"/>
                      <a:gd name="T11" fmla="*/ 68 h 238"/>
                      <a:gd name="T12" fmla="*/ 64 w 200"/>
                      <a:gd name="T13" fmla="*/ 74 h 238"/>
                      <a:gd name="T14" fmla="*/ 69 w 200"/>
                      <a:gd name="T15" fmla="*/ 44 h 238"/>
                      <a:gd name="T16" fmla="*/ 91 w 200"/>
                      <a:gd name="T17" fmla="*/ 36 h 238"/>
                      <a:gd name="T18" fmla="*/ 57 w 200"/>
                      <a:gd name="T19" fmla="*/ 0 h 238"/>
                      <a:gd name="T20" fmla="*/ 48 w 200"/>
                      <a:gd name="T21" fmla="*/ 34 h 238"/>
                      <a:gd name="T22" fmla="*/ 20 w 200"/>
                      <a:gd name="T23" fmla="*/ 56 h 238"/>
                      <a:gd name="T24" fmla="*/ 0 w 200"/>
                      <a:gd name="T25" fmla="*/ 104 h 238"/>
                      <a:gd name="T26" fmla="*/ 3 w 200"/>
                      <a:gd name="T27" fmla="*/ 147 h 238"/>
                      <a:gd name="T28" fmla="*/ 5 w 200"/>
                      <a:gd name="T29" fmla="*/ 180 h 238"/>
                      <a:gd name="T30" fmla="*/ 8 w 200"/>
                      <a:gd name="T31" fmla="*/ 203 h 238"/>
                      <a:gd name="T32" fmla="*/ 14 w 200"/>
                      <a:gd name="T33" fmla="*/ 218 h 238"/>
                      <a:gd name="T34" fmla="*/ 24 w 200"/>
                      <a:gd name="T35" fmla="*/ 226 h 238"/>
                      <a:gd name="T36" fmla="*/ 38 w 200"/>
                      <a:gd name="T37" fmla="*/ 231 h 238"/>
                      <a:gd name="T38" fmla="*/ 59 w 200"/>
                      <a:gd name="T39" fmla="*/ 235 h 238"/>
                      <a:gd name="T40" fmla="*/ 87 w 200"/>
                      <a:gd name="T41" fmla="*/ 238 h 238"/>
                      <a:gd name="T42" fmla="*/ 200 w 200"/>
                      <a:gd name="T43" fmla="*/ 233 h 238"/>
                      <a:gd name="T44" fmla="*/ 188 w 200"/>
                      <a:gd name="T45" fmla="*/ 192 h 238"/>
                      <a:gd name="T46" fmla="*/ 181 w 200"/>
                      <a:gd name="T47" fmla="*/ 130 h 238"/>
                      <a:gd name="T48" fmla="*/ 193 w 200"/>
                      <a:gd name="T49" fmla="*/ 39 h 2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200" h="238">
                        <a:moveTo>
                          <a:pt x="193" y="39"/>
                        </a:moveTo>
                        <a:lnTo>
                          <a:pt x="138" y="69"/>
                        </a:lnTo>
                        <a:lnTo>
                          <a:pt x="115" y="106"/>
                        </a:lnTo>
                        <a:lnTo>
                          <a:pt x="88" y="153"/>
                        </a:lnTo>
                        <a:lnTo>
                          <a:pt x="84" y="117"/>
                        </a:lnTo>
                        <a:lnTo>
                          <a:pt x="112" y="68"/>
                        </a:lnTo>
                        <a:lnTo>
                          <a:pt x="64" y="74"/>
                        </a:lnTo>
                        <a:lnTo>
                          <a:pt x="69" y="44"/>
                        </a:lnTo>
                        <a:lnTo>
                          <a:pt x="91" y="36"/>
                        </a:lnTo>
                        <a:lnTo>
                          <a:pt x="57" y="0"/>
                        </a:lnTo>
                        <a:lnTo>
                          <a:pt x="48" y="34"/>
                        </a:lnTo>
                        <a:lnTo>
                          <a:pt x="20" y="56"/>
                        </a:lnTo>
                        <a:lnTo>
                          <a:pt x="0" y="104"/>
                        </a:lnTo>
                        <a:lnTo>
                          <a:pt x="3" y="147"/>
                        </a:lnTo>
                        <a:lnTo>
                          <a:pt x="5" y="180"/>
                        </a:lnTo>
                        <a:lnTo>
                          <a:pt x="8" y="203"/>
                        </a:lnTo>
                        <a:lnTo>
                          <a:pt x="14" y="218"/>
                        </a:lnTo>
                        <a:lnTo>
                          <a:pt x="24" y="226"/>
                        </a:lnTo>
                        <a:lnTo>
                          <a:pt x="38" y="231"/>
                        </a:lnTo>
                        <a:lnTo>
                          <a:pt x="59" y="235"/>
                        </a:lnTo>
                        <a:lnTo>
                          <a:pt x="87" y="238"/>
                        </a:lnTo>
                        <a:lnTo>
                          <a:pt x="200" y="233"/>
                        </a:lnTo>
                        <a:lnTo>
                          <a:pt x="188" y="192"/>
                        </a:lnTo>
                        <a:lnTo>
                          <a:pt x="181" y="130"/>
                        </a:lnTo>
                        <a:lnTo>
                          <a:pt x="193" y="39"/>
                        </a:lnTo>
                        <a:close/>
                      </a:path>
                    </a:pathLst>
                  </a:custGeom>
                  <a:solidFill>
                    <a:srgbClr val="D8CCD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143" name="Freeform 27"/>
                  <p:cNvSpPr>
                    <a:spLocks/>
                  </p:cNvSpPr>
                  <p:nvPr/>
                </p:nvSpPr>
                <p:spPr bwMode="auto">
                  <a:xfrm>
                    <a:off x="3659" y="3004"/>
                    <a:ext cx="41" cy="49"/>
                  </a:xfrm>
                  <a:custGeom>
                    <a:avLst/>
                    <a:gdLst>
                      <a:gd name="T0" fmla="*/ 77 w 81"/>
                      <a:gd name="T1" fmla="*/ 0 h 99"/>
                      <a:gd name="T2" fmla="*/ 39 w 81"/>
                      <a:gd name="T3" fmla="*/ 19 h 99"/>
                      <a:gd name="T4" fmla="*/ 1 w 81"/>
                      <a:gd name="T5" fmla="*/ 9 h 99"/>
                      <a:gd name="T6" fmla="*/ 0 w 81"/>
                      <a:gd name="T7" fmla="*/ 59 h 99"/>
                      <a:gd name="T8" fmla="*/ 20 w 81"/>
                      <a:gd name="T9" fmla="*/ 99 h 99"/>
                      <a:gd name="T10" fmla="*/ 77 w 81"/>
                      <a:gd name="T11" fmla="*/ 72 h 99"/>
                      <a:gd name="T12" fmla="*/ 81 w 81"/>
                      <a:gd name="T13" fmla="*/ 30 h 99"/>
                      <a:gd name="T14" fmla="*/ 77 w 81"/>
                      <a:gd name="T15" fmla="*/ 0 h 9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81" h="99">
                        <a:moveTo>
                          <a:pt x="77" y="0"/>
                        </a:moveTo>
                        <a:lnTo>
                          <a:pt x="39" y="19"/>
                        </a:lnTo>
                        <a:lnTo>
                          <a:pt x="1" y="9"/>
                        </a:lnTo>
                        <a:lnTo>
                          <a:pt x="0" y="59"/>
                        </a:lnTo>
                        <a:lnTo>
                          <a:pt x="20" y="99"/>
                        </a:lnTo>
                        <a:lnTo>
                          <a:pt x="77" y="72"/>
                        </a:lnTo>
                        <a:lnTo>
                          <a:pt x="81" y="30"/>
                        </a:lnTo>
                        <a:lnTo>
                          <a:pt x="77" y="0"/>
                        </a:lnTo>
                        <a:close/>
                      </a:path>
                    </a:pathLst>
                  </a:custGeom>
                  <a:solidFill>
                    <a:srgbClr val="354747"/>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144" name="Freeform 28"/>
                  <p:cNvSpPr>
                    <a:spLocks/>
                  </p:cNvSpPr>
                  <p:nvPr/>
                </p:nvSpPr>
                <p:spPr bwMode="auto">
                  <a:xfrm>
                    <a:off x="3734" y="2725"/>
                    <a:ext cx="61" cy="265"/>
                  </a:xfrm>
                  <a:custGeom>
                    <a:avLst/>
                    <a:gdLst>
                      <a:gd name="T0" fmla="*/ 16 w 124"/>
                      <a:gd name="T1" fmla="*/ 0 h 531"/>
                      <a:gd name="T2" fmla="*/ 0 w 124"/>
                      <a:gd name="T3" fmla="*/ 15 h 531"/>
                      <a:gd name="T4" fmla="*/ 15 w 124"/>
                      <a:gd name="T5" fmla="*/ 166 h 531"/>
                      <a:gd name="T6" fmla="*/ 14 w 124"/>
                      <a:gd name="T7" fmla="*/ 298 h 531"/>
                      <a:gd name="T8" fmla="*/ 69 w 124"/>
                      <a:gd name="T9" fmla="*/ 426 h 531"/>
                      <a:gd name="T10" fmla="*/ 92 w 124"/>
                      <a:gd name="T11" fmla="*/ 531 h 531"/>
                      <a:gd name="T12" fmla="*/ 124 w 124"/>
                      <a:gd name="T13" fmla="*/ 531 h 531"/>
                      <a:gd name="T14" fmla="*/ 44 w 124"/>
                      <a:gd name="T15" fmla="*/ 343 h 531"/>
                      <a:gd name="T16" fmla="*/ 27 w 124"/>
                      <a:gd name="T17" fmla="*/ 272 h 531"/>
                      <a:gd name="T18" fmla="*/ 31 w 124"/>
                      <a:gd name="T19" fmla="*/ 134 h 531"/>
                      <a:gd name="T20" fmla="*/ 13 w 124"/>
                      <a:gd name="T21" fmla="*/ 47 h 531"/>
                      <a:gd name="T22" fmla="*/ 16 w 124"/>
                      <a:gd name="T23" fmla="*/ 0 h 5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124" h="531">
                        <a:moveTo>
                          <a:pt x="16" y="0"/>
                        </a:moveTo>
                        <a:lnTo>
                          <a:pt x="0" y="15"/>
                        </a:lnTo>
                        <a:lnTo>
                          <a:pt x="15" y="166"/>
                        </a:lnTo>
                        <a:lnTo>
                          <a:pt x="14" y="298"/>
                        </a:lnTo>
                        <a:lnTo>
                          <a:pt x="69" y="426"/>
                        </a:lnTo>
                        <a:lnTo>
                          <a:pt x="92" y="531"/>
                        </a:lnTo>
                        <a:lnTo>
                          <a:pt x="124" y="531"/>
                        </a:lnTo>
                        <a:lnTo>
                          <a:pt x="44" y="343"/>
                        </a:lnTo>
                        <a:lnTo>
                          <a:pt x="27" y="272"/>
                        </a:lnTo>
                        <a:lnTo>
                          <a:pt x="31" y="134"/>
                        </a:lnTo>
                        <a:lnTo>
                          <a:pt x="13" y="47"/>
                        </a:lnTo>
                        <a:lnTo>
                          <a:pt x="16" y="0"/>
                        </a:lnTo>
                        <a:close/>
                      </a:path>
                    </a:pathLst>
                  </a:custGeom>
                  <a:solidFill>
                    <a:srgbClr val="00191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145" name="Freeform 29"/>
                  <p:cNvSpPr>
                    <a:spLocks/>
                  </p:cNvSpPr>
                  <p:nvPr/>
                </p:nvSpPr>
                <p:spPr bwMode="auto">
                  <a:xfrm>
                    <a:off x="3840" y="2731"/>
                    <a:ext cx="83" cy="127"/>
                  </a:xfrm>
                  <a:custGeom>
                    <a:avLst/>
                    <a:gdLst>
                      <a:gd name="T0" fmla="*/ 0 w 166"/>
                      <a:gd name="T1" fmla="*/ 0 h 255"/>
                      <a:gd name="T2" fmla="*/ 28 w 166"/>
                      <a:gd name="T3" fmla="*/ 14 h 255"/>
                      <a:gd name="T4" fmla="*/ 51 w 166"/>
                      <a:gd name="T5" fmla="*/ 27 h 255"/>
                      <a:gd name="T6" fmla="*/ 68 w 166"/>
                      <a:gd name="T7" fmla="*/ 39 h 255"/>
                      <a:gd name="T8" fmla="*/ 83 w 166"/>
                      <a:gd name="T9" fmla="*/ 54 h 255"/>
                      <a:gd name="T10" fmla="*/ 93 w 166"/>
                      <a:gd name="T11" fmla="*/ 71 h 255"/>
                      <a:gd name="T12" fmla="*/ 99 w 166"/>
                      <a:gd name="T13" fmla="*/ 90 h 255"/>
                      <a:gd name="T14" fmla="*/ 103 w 166"/>
                      <a:gd name="T15" fmla="*/ 116 h 255"/>
                      <a:gd name="T16" fmla="*/ 103 w 166"/>
                      <a:gd name="T17" fmla="*/ 147 h 255"/>
                      <a:gd name="T18" fmla="*/ 142 w 166"/>
                      <a:gd name="T19" fmla="*/ 148 h 255"/>
                      <a:gd name="T20" fmla="*/ 156 w 166"/>
                      <a:gd name="T21" fmla="*/ 188 h 255"/>
                      <a:gd name="T22" fmla="*/ 166 w 166"/>
                      <a:gd name="T23" fmla="*/ 239 h 255"/>
                      <a:gd name="T24" fmla="*/ 143 w 166"/>
                      <a:gd name="T25" fmla="*/ 227 h 255"/>
                      <a:gd name="T26" fmla="*/ 133 w 166"/>
                      <a:gd name="T27" fmla="*/ 167 h 255"/>
                      <a:gd name="T28" fmla="*/ 99 w 166"/>
                      <a:gd name="T29" fmla="*/ 166 h 255"/>
                      <a:gd name="T30" fmla="*/ 66 w 166"/>
                      <a:gd name="T31" fmla="*/ 185 h 255"/>
                      <a:gd name="T32" fmla="*/ 65 w 166"/>
                      <a:gd name="T33" fmla="*/ 232 h 255"/>
                      <a:gd name="T34" fmla="*/ 49 w 166"/>
                      <a:gd name="T35" fmla="*/ 255 h 255"/>
                      <a:gd name="T36" fmla="*/ 50 w 166"/>
                      <a:gd name="T37" fmla="*/ 193 h 255"/>
                      <a:gd name="T38" fmla="*/ 52 w 166"/>
                      <a:gd name="T39" fmla="*/ 165 h 255"/>
                      <a:gd name="T40" fmla="*/ 83 w 166"/>
                      <a:gd name="T41" fmla="*/ 139 h 255"/>
                      <a:gd name="T42" fmla="*/ 83 w 166"/>
                      <a:gd name="T43" fmla="*/ 116 h 255"/>
                      <a:gd name="T44" fmla="*/ 82 w 166"/>
                      <a:gd name="T45" fmla="*/ 97 h 255"/>
                      <a:gd name="T46" fmla="*/ 80 w 166"/>
                      <a:gd name="T47" fmla="*/ 83 h 255"/>
                      <a:gd name="T48" fmla="*/ 75 w 166"/>
                      <a:gd name="T49" fmla="*/ 72 h 255"/>
                      <a:gd name="T50" fmla="*/ 67 w 166"/>
                      <a:gd name="T51" fmla="*/ 61 h 255"/>
                      <a:gd name="T52" fmla="*/ 57 w 166"/>
                      <a:gd name="T53" fmla="*/ 52 h 255"/>
                      <a:gd name="T54" fmla="*/ 43 w 166"/>
                      <a:gd name="T55" fmla="*/ 41 h 255"/>
                      <a:gd name="T56" fmla="*/ 25 w 166"/>
                      <a:gd name="T57" fmla="*/ 27 h 255"/>
                      <a:gd name="T58" fmla="*/ 0 w 166"/>
                      <a:gd name="T59" fmla="*/ 0 h 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66" h="255">
                        <a:moveTo>
                          <a:pt x="0" y="0"/>
                        </a:moveTo>
                        <a:lnTo>
                          <a:pt x="28" y="14"/>
                        </a:lnTo>
                        <a:lnTo>
                          <a:pt x="51" y="27"/>
                        </a:lnTo>
                        <a:lnTo>
                          <a:pt x="68" y="39"/>
                        </a:lnTo>
                        <a:lnTo>
                          <a:pt x="83" y="54"/>
                        </a:lnTo>
                        <a:lnTo>
                          <a:pt x="93" y="71"/>
                        </a:lnTo>
                        <a:lnTo>
                          <a:pt x="99" y="90"/>
                        </a:lnTo>
                        <a:lnTo>
                          <a:pt x="103" y="116"/>
                        </a:lnTo>
                        <a:lnTo>
                          <a:pt x="103" y="147"/>
                        </a:lnTo>
                        <a:lnTo>
                          <a:pt x="142" y="148"/>
                        </a:lnTo>
                        <a:lnTo>
                          <a:pt x="156" y="188"/>
                        </a:lnTo>
                        <a:lnTo>
                          <a:pt x="166" y="239"/>
                        </a:lnTo>
                        <a:lnTo>
                          <a:pt x="143" y="227"/>
                        </a:lnTo>
                        <a:lnTo>
                          <a:pt x="133" y="167"/>
                        </a:lnTo>
                        <a:lnTo>
                          <a:pt x="99" y="166"/>
                        </a:lnTo>
                        <a:lnTo>
                          <a:pt x="66" y="185"/>
                        </a:lnTo>
                        <a:lnTo>
                          <a:pt x="65" y="232"/>
                        </a:lnTo>
                        <a:lnTo>
                          <a:pt x="49" y="255"/>
                        </a:lnTo>
                        <a:lnTo>
                          <a:pt x="50" y="193"/>
                        </a:lnTo>
                        <a:lnTo>
                          <a:pt x="52" y="165"/>
                        </a:lnTo>
                        <a:lnTo>
                          <a:pt x="83" y="139"/>
                        </a:lnTo>
                        <a:lnTo>
                          <a:pt x="83" y="116"/>
                        </a:lnTo>
                        <a:lnTo>
                          <a:pt x="82" y="97"/>
                        </a:lnTo>
                        <a:lnTo>
                          <a:pt x="80" y="83"/>
                        </a:lnTo>
                        <a:lnTo>
                          <a:pt x="75" y="72"/>
                        </a:lnTo>
                        <a:lnTo>
                          <a:pt x="67" y="61"/>
                        </a:lnTo>
                        <a:lnTo>
                          <a:pt x="57" y="52"/>
                        </a:lnTo>
                        <a:lnTo>
                          <a:pt x="43" y="41"/>
                        </a:lnTo>
                        <a:lnTo>
                          <a:pt x="25" y="27"/>
                        </a:lnTo>
                        <a:lnTo>
                          <a:pt x="0" y="0"/>
                        </a:lnTo>
                        <a:close/>
                      </a:path>
                    </a:pathLst>
                  </a:custGeom>
                  <a:solidFill>
                    <a:srgbClr val="00191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146" name="Freeform 30"/>
                  <p:cNvSpPr>
                    <a:spLocks/>
                  </p:cNvSpPr>
                  <p:nvPr/>
                </p:nvSpPr>
                <p:spPr bwMode="auto">
                  <a:xfrm>
                    <a:off x="3902" y="2831"/>
                    <a:ext cx="40" cy="131"/>
                  </a:xfrm>
                  <a:custGeom>
                    <a:avLst/>
                    <a:gdLst>
                      <a:gd name="T0" fmla="*/ 39 w 80"/>
                      <a:gd name="T1" fmla="*/ 27 h 262"/>
                      <a:gd name="T2" fmla="*/ 80 w 80"/>
                      <a:gd name="T3" fmla="*/ 182 h 262"/>
                      <a:gd name="T4" fmla="*/ 79 w 80"/>
                      <a:gd name="T5" fmla="*/ 229 h 262"/>
                      <a:gd name="T6" fmla="*/ 78 w 80"/>
                      <a:gd name="T7" fmla="*/ 257 h 262"/>
                      <a:gd name="T8" fmla="*/ 35 w 80"/>
                      <a:gd name="T9" fmla="*/ 259 h 262"/>
                      <a:gd name="T10" fmla="*/ 0 w 80"/>
                      <a:gd name="T11" fmla="*/ 262 h 262"/>
                      <a:gd name="T12" fmla="*/ 1 w 80"/>
                      <a:gd name="T13" fmla="*/ 235 h 262"/>
                      <a:gd name="T14" fmla="*/ 28 w 80"/>
                      <a:gd name="T15" fmla="*/ 228 h 262"/>
                      <a:gd name="T16" fmla="*/ 27 w 80"/>
                      <a:gd name="T17" fmla="*/ 251 h 262"/>
                      <a:gd name="T18" fmla="*/ 66 w 80"/>
                      <a:gd name="T19" fmla="*/ 240 h 262"/>
                      <a:gd name="T20" fmla="*/ 69 w 80"/>
                      <a:gd name="T21" fmla="*/ 185 h 262"/>
                      <a:gd name="T22" fmla="*/ 25 w 80"/>
                      <a:gd name="T23" fmla="*/ 0 h 262"/>
                      <a:gd name="T24" fmla="*/ 39 w 80"/>
                      <a:gd name="T25" fmla="*/ 27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80" h="262">
                        <a:moveTo>
                          <a:pt x="39" y="27"/>
                        </a:moveTo>
                        <a:lnTo>
                          <a:pt x="80" y="182"/>
                        </a:lnTo>
                        <a:lnTo>
                          <a:pt x="79" y="229"/>
                        </a:lnTo>
                        <a:lnTo>
                          <a:pt x="78" y="257"/>
                        </a:lnTo>
                        <a:lnTo>
                          <a:pt x="35" y="259"/>
                        </a:lnTo>
                        <a:lnTo>
                          <a:pt x="0" y="262"/>
                        </a:lnTo>
                        <a:lnTo>
                          <a:pt x="1" y="235"/>
                        </a:lnTo>
                        <a:lnTo>
                          <a:pt x="28" y="228"/>
                        </a:lnTo>
                        <a:lnTo>
                          <a:pt x="27" y="251"/>
                        </a:lnTo>
                        <a:lnTo>
                          <a:pt x="66" y="240"/>
                        </a:lnTo>
                        <a:lnTo>
                          <a:pt x="69" y="185"/>
                        </a:lnTo>
                        <a:lnTo>
                          <a:pt x="25" y="0"/>
                        </a:lnTo>
                        <a:lnTo>
                          <a:pt x="39" y="27"/>
                        </a:lnTo>
                        <a:close/>
                      </a:path>
                    </a:pathLst>
                  </a:custGeom>
                  <a:solidFill>
                    <a:srgbClr val="5E5B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147" name="Freeform 31"/>
                  <p:cNvSpPr>
                    <a:spLocks/>
                  </p:cNvSpPr>
                  <p:nvPr/>
                </p:nvSpPr>
                <p:spPr bwMode="auto">
                  <a:xfrm>
                    <a:off x="3861" y="2833"/>
                    <a:ext cx="29" cy="130"/>
                  </a:xfrm>
                  <a:custGeom>
                    <a:avLst/>
                    <a:gdLst>
                      <a:gd name="T0" fmla="*/ 14 w 58"/>
                      <a:gd name="T1" fmla="*/ 36 h 261"/>
                      <a:gd name="T2" fmla="*/ 11 w 58"/>
                      <a:gd name="T3" fmla="*/ 106 h 261"/>
                      <a:gd name="T4" fmla="*/ 15 w 58"/>
                      <a:gd name="T5" fmla="*/ 224 h 261"/>
                      <a:gd name="T6" fmla="*/ 35 w 58"/>
                      <a:gd name="T7" fmla="*/ 241 h 261"/>
                      <a:gd name="T8" fmla="*/ 58 w 58"/>
                      <a:gd name="T9" fmla="*/ 241 h 261"/>
                      <a:gd name="T10" fmla="*/ 58 w 58"/>
                      <a:gd name="T11" fmla="*/ 261 h 261"/>
                      <a:gd name="T12" fmla="*/ 30 w 58"/>
                      <a:gd name="T13" fmla="*/ 259 h 261"/>
                      <a:gd name="T14" fmla="*/ 0 w 58"/>
                      <a:gd name="T15" fmla="*/ 227 h 261"/>
                      <a:gd name="T16" fmla="*/ 3 w 58"/>
                      <a:gd name="T17" fmla="*/ 102 h 261"/>
                      <a:gd name="T18" fmla="*/ 7 w 58"/>
                      <a:gd name="T19" fmla="*/ 0 h 261"/>
                      <a:gd name="T20" fmla="*/ 14 w 58"/>
                      <a:gd name="T21" fmla="*/ 36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8" h="261">
                        <a:moveTo>
                          <a:pt x="14" y="36"/>
                        </a:moveTo>
                        <a:lnTo>
                          <a:pt x="11" y="106"/>
                        </a:lnTo>
                        <a:lnTo>
                          <a:pt x="15" y="224"/>
                        </a:lnTo>
                        <a:lnTo>
                          <a:pt x="35" y="241"/>
                        </a:lnTo>
                        <a:lnTo>
                          <a:pt x="58" y="241"/>
                        </a:lnTo>
                        <a:lnTo>
                          <a:pt x="58" y="261"/>
                        </a:lnTo>
                        <a:lnTo>
                          <a:pt x="30" y="259"/>
                        </a:lnTo>
                        <a:lnTo>
                          <a:pt x="0" y="227"/>
                        </a:lnTo>
                        <a:lnTo>
                          <a:pt x="3" y="102"/>
                        </a:lnTo>
                        <a:lnTo>
                          <a:pt x="7" y="0"/>
                        </a:lnTo>
                        <a:lnTo>
                          <a:pt x="14" y="36"/>
                        </a:lnTo>
                        <a:close/>
                      </a:path>
                    </a:pathLst>
                  </a:custGeom>
                  <a:solidFill>
                    <a:srgbClr val="5E5B5B"/>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148" name="Freeform 32"/>
                  <p:cNvSpPr>
                    <a:spLocks/>
                  </p:cNvSpPr>
                  <p:nvPr/>
                </p:nvSpPr>
                <p:spPr bwMode="auto">
                  <a:xfrm>
                    <a:off x="3902" y="2945"/>
                    <a:ext cx="25" cy="19"/>
                  </a:xfrm>
                  <a:custGeom>
                    <a:avLst/>
                    <a:gdLst>
                      <a:gd name="T0" fmla="*/ 34 w 49"/>
                      <a:gd name="T1" fmla="*/ 0 h 38"/>
                      <a:gd name="T2" fmla="*/ 0 w 49"/>
                      <a:gd name="T3" fmla="*/ 14 h 38"/>
                      <a:gd name="T4" fmla="*/ 7 w 49"/>
                      <a:gd name="T5" fmla="*/ 38 h 38"/>
                      <a:gd name="T6" fmla="*/ 49 w 49"/>
                      <a:gd name="T7" fmla="*/ 35 h 38"/>
                      <a:gd name="T8" fmla="*/ 34 w 49"/>
                      <a:gd name="T9" fmla="*/ 0 h 38"/>
                    </a:gdLst>
                    <a:ahLst/>
                    <a:cxnLst>
                      <a:cxn ang="0">
                        <a:pos x="T0" y="T1"/>
                      </a:cxn>
                      <a:cxn ang="0">
                        <a:pos x="T2" y="T3"/>
                      </a:cxn>
                      <a:cxn ang="0">
                        <a:pos x="T4" y="T5"/>
                      </a:cxn>
                      <a:cxn ang="0">
                        <a:pos x="T6" y="T7"/>
                      </a:cxn>
                      <a:cxn ang="0">
                        <a:pos x="T8" y="T9"/>
                      </a:cxn>
                    </a:cxnLst>
                    <a:rect l="0" t="0" r="r" b="b"/>
                    <a:pathLst>
                      <a:path w="49" h="38">
                        <a:moveTo>
                          <a:pt x="34" y="0"/>
                        </a:moveTo>
                        <a:lnTo>
                          <a:pt x="0" y="14"/>
                        </a:lnTo>
                        <a:lnTo>
                          <a:pt x="7" y="38"/>
                        </a:lnTo>
                        <a:lnTo>
                          <a:pt x="49" y="35"/>
                        </a:lnTo>
                        <a:lnTo>
                          <a:pt x="34" y="0"/>
                        </a:lnTo>
                        <a:close/>
                      </a:path>
                    </a:pathLst>
                  </a:custGeom>
                  <a:solidFill>
                    <a:srgbClr val="00191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149" name="Freeform 33"/>
                  <p:cNvSpPr>
                    <a:spLocks/>
                  </p:cNvSpPr>
                  <p:nvPr/>
                </p:nvSpPr>
                <p:spPr bwMode="auto">
                  <a:xfrm>
                    <a:off x="3871" y="2944"/>
                    <a:ext cx="25" cy="19"/>
                  </a:xfrm>
                  <a:custGeom>
                    <a:avLst/>
                    <a:gdLst>
                      <a:gd name="T0" fmla="*/ 36 w 51"/>
                      <a:gd name="T1" fmla="*/ 0 h 38"/>
                      <a:gd name="T2" fmla="*/ 0 w 51"/>
                      <a:gd name="T3" fmla="*/ 15 h 38"/>
                      <a:gd name="T4" fmla="*/ 7 w 51"/>
                      <a:gd name="T5" fmla="*/ 38 h 38"/>
                      <a:gd name="T6" fmla="*/ 51 w 51"/>
                      <a:gd name="T7" fmla="*/ 36 h 38"/>
                      <a:gd name="T8" fmla="*/ 36 w 51"/>
                      <a:gd name="T9" fmla="*/ 0 h 38"/>
                    </a:gdLst>
                    <a:ahLst/>
                    <a:cxnLst>
                      <a:cxn ang="0">
                        <a:pos x="T0" y="T1"/>
                      </a:cxn>
                      <a:cxn ang="0">
                        <a:pos x="T2" y="T3"/>
                      </a:cxn>
                      <a:cxn ang="0">
                        <a:pos x="T4" y="T5"/>
                      </a:cxn>
                      <a:cxn ang="0">
                        <a:pos x="T6" y="T7"/>
                      </a:cxn>
                      <a:cxn ang="0">
                        <a:pos x="T8" y="T9"/>
                      </a:cxn>
                    </a:cxnLst>
                    <a:rect l="0" t="0" r="r" b="b"/>
                    <a:pathLst>
                      <a:path w="51" h="38">
                        <a:moveTo>
                          <a:pt x="36" y="0"/>
                        </a:moveTo>
                        <a:lnTo>
                          <a:pt x="0" y="15"/>
                        </a:lnTo>
                        <a:lnTo>
                          <a:pt x="7" y="38"/>
                        </a:lnTo>
                        <a:lnTo>
                          <a:pt x="51" y="36"/>
                        </a:lnTo>
                        <a:lnTo>
                          <a:pt x="36" y="0"/>
                        </a:lnTo>
                        <a:close/>
                      </a:path>
                    </a:pathLst>
                  </a:custGeom>
                  <a:solidFill>
                    <a:srgbClr val="001919"/>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150" name="Freeform 34"/>
                  <p:cNvSpPr>
                    <a:spLocks/>
                  </p:cNvSpPr>
                  <p:nvPr/>
                </p:nvSpPr>
                <p:spPr bwMode="auto">
                  <a:xfrm>
                    <a:off x="3702" y="2898"/>
                    <a:ext cx="48" cy="73"/>
                  </a:xfrm>
                  <a:custGeom>
                    <a:avLst/>
                    <a:gdLst>
                      <a:gd name="T0" fmla="*/ 67 w 97"/>
                      <a:gd name="T1" fmla="*/ 30 h 147"/>
                      <a:gd name="T2" fmla="*/ 68 w 97"/>
                      <a:gd name="T3" fmla="*/ 8 h 147"/>
                      <a:gd name="T4" fmla="*/ 45 w 97"/>
                      <a:gd name="T5" fmla="*/ 0 h 147"/>
                      <a:gd name="T6" fmla="*/ 21 w 97"/>
                      <a:gd name="T7" fmla="*/ 21 h 147"/>
                      <a:gd name="T8" fmla="*/ 0 w 97"/>
                      <a:gd name="T9" fmla="*/ 44 h 147"/>
                      <a:gd name="T10" fmla="*/ 9 w 97"/>
                      <a:gd name="T11" fmla="*/ 68 h 147"/>
                      <a:gd name="T12" fmla="*/ 24 w 97"/>
                      <a:gd name="T13" fmla="*/ 68 h 147"/>
                      <a:gd name="T14" fmla="*/ 24 w 97"/>
                      <a:gd name="T15" fmla="*/ 92 h 147"/>
                      <a:gd name="T16" fmla="*/ 39 w 97"/>
                      <a:gd name="T17" fmla="*/ 98 h 147"/>
                      <a:gd name="T18" fmla="*/ 39 w 97"/>
                      <a:gd name="T19" fmla="*/ 118 h 147"/>
                      <a:gd name="T20" fmla="*/ 56 w 97"/>
                      <a:gd name="T21" fmla="*/ 122 h 147"/>
                      <a:gd name="T22" fmla="*/ 55 w 97"/>
                      <a:gd name="T23" fmla="*/ 141 h 147"/>
                      <a:gd name="T24" fmla="*/ 67 w 97"/>
                      <a:gd name="T25" fmla="*/ 147 h 147"/>
                      <a:gd name="T26" fmla="*/ 96 w 97"/>
                      <a:gd name="T27" fmla="*/ 126 h 147"/>
                      <a:gd name="T28" fmla="*/ 97 w 97"/>
                      <a:gd name="T29" fmla="*/ 95 h 147"/>
                      <a:gd name="T30" fmla="*/ 84 w 97"/>
                      <a:gd name="T31" fmla="*/ 90 h 147"/>
                      <a:gd name="T32" fmla="*/ 85 w 97"/>
                      <a:gd name="T33" fmla="*/ 73 h 147"/>
                      <a:gd name="T34" fmla="*/ 74 w 97"/>
                      <a:gd name="T35" fmla="*/ 62 h 147"/>
                      <a:gd name="T36" fmla="*/ 81 w 97"/>
                      <a:gd name="T37" fmla="*/ 45 h 147"/>
                      <a:gd name="T38" fmla="*/ 67 w 97"/>
                      <a:gd name="T39" fmla="*/ 30 h 1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7" h="147">
                        <a:moveTo>
                          <a:pt x="67" y="30"/>
                        </a:moveTo>
                        <a:lnTo>
                          <a:pt x="68" y="8"/>
                        </a:lnTo>
                        <a:lnTo>
                          <a:pt x="45" y="0"/>
                        </a:lnTo>
                        <a:lnTo>
                          <a:pt x="21" y="21"/>
                        </a:lnTo>
                        <a:lnTo>
                          <a:pt x="0" y="44"/>
                        </a:lnTo>
                        <a:lnTo>
                          <a:pt x="9" y="68"/>
                        </a:lnTo>
                        <a:lnTo>
                          <a:pt x="24" y="68"/>
                        </a:lnTo>
                        <a:lnTo>
                          <a:pt x="24" y="92"/>
                        </a:lnTo>
                        <a:lnTo>
                          <a:pt x="39" y="98"/>
                        </a:lnTo>
                        <a:lnTo>
                          <a:pt x="39" y="118"/>
                        </a:lnTo>
                        <a:lnTo>
                          <a:pt x="56" y="122"/>
                        </a:lnTo>
                        <a:lnTo>
                          <a:pt x="55" y="141"/>
                        </a:lnTo>
                        <a:lnTo>
                          <a:pt x="67" y="147"/>
                        </a:lnTo>
                        <a:lnTo>
                          <a:pt x="96" y="126"/>
                        </a:lnTo>
                        <a:lnTo>
                          <a:pt x="97" y="95"/>
                        </a:lnTo>
                        <a:lnTo>
                          <a:pt x="84" y="90"/>
                        </a:lnTo>
                        <a:lnTo>
                          <a:pt x="85" y="73"/>
                        </a:lnTo>
                        <a:lnTo>
                          <a:pt x="74" y="62"/>
                        </a:lnTo>
                        <a:lnTo>
                          <a:pt x="81" y="45"/>
                        </a:lnTo>
                        <a:lnTo>
                          <a:pt x="67" y="30"/>
                        </a:lnTo>
                        <a:close/>
                      </a:path>
                    </a:pathLst>
                  </a:custGeom>
                  <a:solidFill>
                    <a:srgbClr val="FF77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151" name="Freeform 35"/>
                  <p:cNvSpPr>
                    <a:spLocks/>
                  </p:cNvSpPr>
                  <p:nvPr/>
                </p:nvSpPr>
                <p:spPr bwMode="auto">
                  <a:xfrm>
                    <a:off x="3783" y="3005"/>
                    <a:ext cx="77" cy="44"/>
                  </a:xfrm>
                  <a:custGeom>
                    <a:avLst/>
                    <a:gdLst>
                      <a:gd name="T0" fmla="*/ 137 w 156"/>
                      <a:gd name="T1" fmla="*/ 30 h 87"/>
                      <a:gd name="T2" fmla="*/ 111 w 156"/>
                      <a:gd name="T3" fmla="*/ 28 h 87"/>
                      <a:gd name="T4" fmla="*/ 82 w 156"/>
                      <a:gd name="T5" fmla="*/ 10 h 87"/>
                      <a:gd name="T6" fmla="*/ 47 w 156"/>
                      <a:gd name="T7" fmla="*/ 0 h 87"/>
                      <a:gd name="T8" fmla="*/ 23 w 156"/>
                      <a:gd name="T9" fmla="*/ 4 h 87"/>
                      <a:gd name="T10" fmla="*/ 1 w 156"/>
                      <a:gd name="T11" fmla="*/ 19 h 87"/>
                      <a:gd name="T12" fmla="*/ 0 w 156"/>
                      <a:gd name="T13" fmla="*/ 47 h 87"/>
                      <a:gd name="T14" fmla="*/ 28 w 156"/>
                      <a:gd name="T15" fmla="*/ 49 h 87"/>
                      <a:gd name="T16" fmla="*/ 32 w 156"/>
                      <a:gd name="T17" fmla="*/ 68 h 87"/>
                      <a:gd name="T18" fmla="*/ 38 w 156"/>
                      <a:gd name="T19" fmla="*/ 79 h 87"/>
                      <a:gd name="T20" fmla="*/ 58 w 156"/>
                      <a:gd name="T21" fmla="*/ 80 h 87"/>
                      <a:gd name="T22" fmla="*/ 108 w 156"/>
                      <a:gd name="T23" fmla="*/ 87 h 87"/>
                      <a:gd name="T24" fmla="*/ 155 w 156"/>
                      <a:gd name="T25" fmla="*/ 62 h 87"/>
                      <a:gd name="T26" fmla="*/ 156 w 156"/>
                      <a:gd name="T27" fmla="*/ 30 h 87"/>
                      <a:gd name="T28" fmla="*/ 137 w 156"/>
                      <a:gd name="T29" fmla="*/ 30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56" h="87">
                        <a:moveTo>
                          <a:pt x="137" y="30"/>
                        </a:moveTo>
                        <a:lnTo>
                          <a:pt x="111" y="28"/>
                        </a:lnTo>
                        <a:lnTo>
                          <a:pt x="82" y="10"/>
                        </a:lnTo>
                        <a:lnTo>
                          <a:pt x="47" y="0"/>
                        </a:lnTo>
                        <a:lnTo>
                          <a:pt x="23" y="4"/>
                        </a:lnTo>
                        <a:lnTo>
                          <a:pt x="1" y="19"/>
                        </a:lnTo>
                        <a:lnTo>
                          <a:pt x="0" y="47"/>
                        </a:lnTo>
                        <a:lnTo>
                          <a:pt x="28" y="49"/>
                        </a:lnTo>
                        <a:lnTo>
                          <a:pt x="32" y="68"/>
                        </a:lnTo>
                        <a:lnTo>
                          <a:pt x="38" y="79"/>
                        </a:lnTo>
                        <a:lnTo>
                          <a:pt x="58" y="80"/>
                        </a:lnTo>
                        <a:lnTo>
                          <a:pt x="108" y="87"/>
                        </a:lnTo>
                        <a:lnTo>
                          <a:pt x="155" y="62"/>
                        </a:lnTo>
                        <a:lnTo>
                          <a:pt x="156" y="30"/>
                        </a:lnTo>
                        <a:lnTo>
                          <a:pt x="137" y="30"/>
                        </a:lnTo>
                        <a:close/>
                      </a:path>
                    </a:pathLst>
                  </a:custGeom>
                  <a:solidFill>
                    <a:srgbClr val="FF77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152" name="Freeform 36"/>
                  <p:cNvSpPr>
                    <a:spLocks/>
                  </p:cNvSpPr>
                  <p:nvPr/>
                </p:nvSpPr>
                <p:spPr bwMode="auto">
                  <a:xfrm>
                    <a:off x="3752" y="2997"/>
                    <a:ext cx="44" cy="12"/>
                  </a:xfrm>
                  <a:custGeom>
                    <a:avLst/>
                    <a:gdLst>
                      <a:gd name="T0" fmla="*/ 89 w 89"/>
                      <a:gd name="T1" fmla="*/ 10 h 26"/>
                      <a:gd name="T2" fmla="*/ 55 w 89"/>
                      <a:gd name="T3" fmla="*/ 11 h 26"/>
                      <a:gd name="T4" fmla="*/ 28 w 89"/>
                      <a:gd name="T5" fmla="*/ 0 h 26"/>
                      <a:gd name="T6" fmla="*/ 0 w 89"/>
                      <a:gd name="T7" fmla="*/ 9 h 26"/>
                      <a:gd name="T8" fmla="*/ 34 w 89"/>
                      <a:gd name="T9" fmla="*/ 26 h 26"/>
                      <a:gd name="T10" fmla="*/ 89 w 89"/>
                      <a:gd name="T11" fmla="*/ 10 h 26"/>
                    </a:gdLst>
                    <a:ahLst/>
                    <a:cxnLst>
                      <a:cxn ang="0">
                        <a:pos x="T0" y="T1"/>
                      </a:cxn>
                      <a:cxn ang="0">
                        <a:pos x="T2" y="T3"/>
                      </a:cxn>
                      <a:cxn ang="0">
                        <a:pos x="T4" y="T5"/>
                      </a:cxn>
                      <a:cxn ang="0">
                        <a:pos x="T6" y="T7"/>
                      </a:cxn>
                      <a:cxn ang="0">
                        <a:pos x="T8" y="T9"/>
                      </a:cxn>
                      <a:cxn ang="0">
                        <a:pos x="T10" y="T11"/>
                      </a:cxn>
                    </a:cxnLst>
                    <a:rect l="0" t="0" r="r" b="b"/>
                    <a:pathLst>
                      <a:path w="89" h="26">
                        <a:moveTo>
                          <a:pt x="89" y="10"/>
                        </a:moveTo>
                        <a:lnTo>
                          <a:pt x="55" y="11"/>
                        </a:lnTo>
                        <a:lnTo>
                          <a:pt x="28" y="0"/>
                        </a:lnTo>
                        <a:lnTo>
                          <a:pt x="0" y="9"/>
                        </a:lnTo>
                        <a:lnTo>
                          <a:pt x="34" y="26"/>
                        </a:lnTo>
                        <a:lnTo>
                          <a:pt x="89" y="10"/>
                        </a:lnTo>
                        <a:close/>
                      </a:path>
                    </a:pathLst>
                  </a:custGeom>
                  <a:solidFill>
                    <a:srgbClr val="FF77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153" name="Freeform 37"/>
                  <p:cNvSpPr>
                    <a:spLocks/>
                  </p:cNvSpPr>
                  <p:nvPr/>
                </p:nvSpPr>
                <p:spPr bwMode="auto">
                  <a:xfrm>
                    <a:off x="3743" y="3004"/>
                    <a:ext cx="32" cy="15"/>
                  </a:xfrm>
                  <a:custGeom>
                    <a:avLst/>
                    <a:gdLst>
                      <a:gd name="T0" fmla="*/ 62 w 62"/>
                      <a:gd name="T1" fmla="*/ 19 h 30"/>
                      <a:gd name="T2" fmla="*/ 24 w 62"/>
                      <a:gd name="T3" fmla="*/ 10 h 30"/>
                      <a:gd name="T4" fmla="*/ 0 w 62"/>
                      <a:gd name="T5" fmla="*/ 0 h 30"/>
                      <a:gd name="T6" fmla="*/ 22 w 62"/>
                      <a:gd name="T7" fmla="*/ 21 h 30"/>
                      <a:gd name="T8" fmla="*/ 54 w 62"/>
                      <a:gd name="T9" fmla="*/ 30 h 30"/>
                      <a:gd name="T10" fmla="*/ 62 w 62"/>
                      <a:gd name="T11" fmla="*/ 19 h 30"/>
                    </a:gdLst>
                    <a:ahLst/>
                    <a:cxnLst>
                      <a:cxn ang="0">
                        <a:pos x="T0" y="T1"/>
                      </a:cxn>
                      <a:cxn ang="0">
                        <a:pos x="T2" y="T3"/>
                      </a:cxn>
                      <a:cxn ang="0">
                        <a:pos x="T4" y="T5"/>
                      </a:cxn>
                      <a:cxn ang="0">
                        <a:pos x="T6" y="T7"/>
                      </a:cxn>
                      <a:cxn ang="0">
                        <a:pos x="T8" y="T9"/>
                      </a:cxn>
                      <a:cxn ang="0">
                        <a:pos x="T10" y="T11"/>
                      </a:cxn>
                    </a:cxnLst>
                    <a:rect l="0" t="0" r="r" b="b"/>
                    <a:pathLst>
                      <a:path w="62" h="30">
                        <a:moveTo>
                          <a:pt x="62" y="19"/>
                        </a:moveTo>
                        <a:lnTo>
                          <a:pt x="24" y="10"/>
                        </a:lnTo>
                        <a:lnTo>
                          <a:pt x="0" y="0"/>
                        </a:lnTo>
                        <a:lnTo>
                          <a:pt x="22" y="21"/>
                        </a:lnTo>
                        <a:lnTo>
                          <a:pt x="54" y="30"/>
                        </a:lnTo>
                        <a:lnTo>
                          <a:pt x="62" y="19"/>
                        </a:lnTo>
                        <a:close/>
                      </a:path>
                    </a:pathLst>
                  </a:custGeom>
                  <a:solidFill>
                    <a:srgbClr val="FF773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154" name="Freeform 38"/>
                  <p:cNvSpPr>
                    <a:spLocks/>
                  </p:cNvSpPr>
                  <p:nvPr/>
                </p:nvSpPr>
                <p:spPr bwMode="auto">
                  <a:xfrm>
                    <a:off x="3821" y="2618"/>
                    <a:ext cx="26" cy="30"/>
                  </a:xfrm>
                  <a:custGeom>
                    <a:avLst/>
                    <a:gdLst>
                      <a:gd name="T0" fmla="*/ 0 w 53"/>
                      <a:gd name="T1" fmla="*/ 51 h 61"/>
                      <a:gd name="T2" fmla="*/ 0 w 53"/>
                      <a:gd name="T3" fmla="*/ 61 h 61"/>
                      <a:gd name="T4" fmla="*/ 30 w 53"/>
                      <a:gd name="T5" fmla="*/ 56 h 61"/>
                      <a:gd name="T6" fmla="*/ 46 w 53"/>
                      <a:gd name="T7" fmla="*/ 20 h 61"/>
                      <a:gd name="T8" fmla="*/ 53 w 53"/>
                      <a:gd name="T9" fmla="*/ 5 h 61"/>
                      <a:gd name="T10" fmla="*/ 7 w 53"/>
                      <a:gd name="T11" fmla="*/ 0 h 61"/>
                      <a:gd name="T12" fmla="*/ 0 w 53"/>
                      <a:gd name="T13" fmla="*/ 1 h 61"/>
                      <a:gd name="T14" fmla="*/ 0 w 53"/>
                      <a:gd name="T15" fmla="*/ 8 h 61"/>
                      <a:gd name="T16" fmla="*/ 34 w 53"/>
                      <a:gd name="T17" fmla="*/ 10 h 61"/>
                      <a:gd name="T18" fmla="*/ 34 w 53"/>
                      <a:gd name="T19" fmla="*/ 34 h 61"/>
                      <a:gd name="T20" fmla="*/ 19 w 53"/>
                      <a:gd name="T21" fmla="*/ 52 h 61"/>
                      <a:gd name="T22" fmla="*/ 0 w 53"/>
                      <a:gd name="T23" fmla="*/ 51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53" h="61">
                        <a:moveTo>
                          <a:pt x="0" y="51"/>
                        </a:moveTo>
                        <a:lnTo>
                          <a:pt x="0" y="61"/>
                        </a:lnTo>
                        <a:lnTo>
                          <a:pt x="30" y="56"/>
                        </a:lnTo>
                        <a:lnTo>
                          <a:pt x="46" y="20"/>
                        </a:lnTo>
                        <a:lnTo>
                          <a:pt x="53" y="5"/>
                        </a:lnTo>
                        <a:lnTo>
                          <a:pt x="7" y="0"/>
                        </a:lnTo>
                        <a:lnTo>
                          <a:pt x="0" y="1"/>
                        </a:lnTo>
                        <a:lnTo>
                          <a:pt x="0" y="8"/>
                        </a:lnTo>
                        <a:lnTo>
                          <a:pt x="34" y="10"/>
                        </a:lnTo>
                        <a:lnTo>
                          <a:pt x="34" y="34"/>
                        </a:lnTo>
                        <a:lnTo>
                          <a:pt x="19" y="52"/>
                        </a:lnTo>
                        <a:lnTo>
                          <a:pt x="0" y="51"/>
                        </a:lnTo>
                        <a:close/>
                      </a:path>
                    </a:pathLst>
                  </a:custGeom>
                  <a:solidFill>
                    <a:srgbClr val="441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155" name="Freeform 39"/>
                  <p:cNvSpPr>
                    <a:spLocks/>
                  </p:cNvSpPr>
                  <p:nvPr/>
                </p:nvSpPr>
                <p:spPr bwMode="auto">
                  <a:xfrm>
                    <a:off x="3765" y="2618"/>
                    <a:ext cx="56" cy="31"/>
                  </a:xfrm>
                  <a:custGeom>
                    <a:avLst/>
                    <a:gdLst>
                      <a:gd name="T0" fmla="*/ 111 w 111"/>
                      <a:gd name="T1" fmla="*/ 8 h 64"/>
                      <a:gd name="T2" fmla="*/ 111 w 111"/>
                      <a:gd name="T3" fmla="*/ 1 h 64"/>
                      <a:gd name="T4" fmla="*/ 88 w 111"/>
                      <a:gd name="T5" fmla="*/ 8 h 64"/>
                      <a:gd name="T6" fmla="*/ 36 w 111"/>
                      <a:gd name="T7" fmla="*/ 4 h 64"/>
                      <a:gd name="T8" fmla="*/ 0 w 111"/>
                      <a:gd name="T9" fmla="*/ 0 h 64"/>
                      <a:gd name="T10" fmla="*/ 0 w 111"/>
                      <a:gd name="T11" fmla="*/ 10 h 64"/>
                      <a:gd name="T12" fmla="*/ 34 w 111"/>
                      <a:gd name="T13" fmla="*/ 11 h 64"/>
                      <a:gd name="T14" fmla="*/ 34 w 111"/>
                      <a:gd name="T15" fmla="*/ 35 h 64"/>
                      <a:gd name="T16" fmla="*/ 18 w 111"/>
                      <a:gd name="T17" fmla="*/ 53 h 64"/>
                      <a:gd name="T18" fmla="*/ 0 w 111"/>
                      <a:gd name="T19" fmla="*/ 52 h 64"/>
                      <a:gd name="T20" fmla="*/ 0 w 111"/>
                      <a:gd name="T21" fmla="*/ 64 h 64"/>
                      <a:gd name="T22" fmla="*/ 11 w 111"/>
                      <a:gd name="T23" fmla="*/ 64 h 64"/>
                      <a:gd name="T24" fmla="*/ 35 w 111"/>
                      <a:gd name="T25" fmla="*/ 56 h 64"/>
                      <a:gd name="T26" fmla="*/ 42 w 111"/>
                      <a:gd name="T27" fmla="*/ 15 h 64"/>
                      <a:gd name="T28" fmla="*/ 66 w 111"/>
                      <a:gd name="T29" fmla="*/ 20 h 64"/>
                      <a:gd name="T30" fmla="*/ 74 w 111"/>
                      <a:gd name="T31" fmla="*/ 50 h 64"/>
                      <a:gd name="T32" fmla="*/ 101 w 111"/>
                      <a:gd name="T33" fmla="*/ 64 h 64"/>
                      <a:gd name="T34" fmla="*/ 111 w 111"/>
                      <a:gd name="T35" fmla="*/ 61 h 64"/>
                      <a:gd name="T36" fmla="*/ 111 w 111"/>
                      <a:gd name="T37" fmla="*/ 51 h 64"/>
                      <a:gd name="T38" fmla="*/ 105 w 111"/>
                      <a:gd name="T39" fmla="*/ 51 h 64"/>
                      <a:gd name="T40" fmla="*/ 88 w 111"/>
                      <a:gd name="T41" fmla="*/ 48 h 64"/>
                      <a:gd name="T42" fmla="*/ 78 w 111"/>
                      <a:gd name="T43" fmla="*/ 31 h 64"/>
                      <a:gd name="T44" fmla="*/ 79 w 111"/>
                      <a:gd name="T45" fmla="*/ 18 h 64"/>
                      <a:gd name="T46" fmla="*/ 105 w 111"/>
                      <a:gd name="T47" fmla="*/ 8 h 64"/>
                      <a:gd name="T48" fmla="*/ 111 w 111"/>
                      <a:gd name="T49" fmla="*/ 8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Lst>
                    <a:rect l="0" t="0" r="r" b="b"/>
                    <a:pathLst>
                      <a:path w="111" h="64">
                        <a:moveTo>
                          <a:pt x="111" y="8"/>
                        </a:moveTo>
                        <a:lnTo>
                          <a:pt x="111" y="1"/>
                        </a:lnTo>
                        <a:lnTo>
                          <a:pt x="88" y="8"/>
                        </a:lnTo>
                        <a:lnTo>
                          <a:pt x="36" y="4"/>
                        </a:lnTo>
                        <a:lnTo>
                          <a:pt x="0" y="0"/>
                        </a:lnTo>
                        <a:lnTo>
                          <a:pt x="0" y="10"/>
                        </a:lnTo>
                        <a:lnTo>
                          <a:pt x="34" y="11"/>
                        </a:lnTo>
                        <a:lnTo>
                          <a:pt x="34" y="35"/>
                        </a:lnTo>
                        <a:lnTo>
                          <a:pt x="18" y="53"/>
                        </a:lnTo>
                        <a:lnTo>
                          <a:pt x="0" y="52"/>
                        </a:lnTo>
                        <a:lnTo>
                          <a:pt x="0" y="64"/>
                        </a:lnTo>
                        <a:lnTo>
                          <a:pt x="11" y="64"/>
                        </a:lnTo>
                        <a:lnTo>
                          <a:pt x="35" y="56"/>
                        </a:lnTo>
                        <a:lnTo>
                          <a:pt x="42" y="15"/>
                        </a:lnTo>
                        <a:lnTo>
                          <a:pt x="66" y="20"/>
                        </a:lnTo>
                        <a:lnTo>
                          <a:pt x="74" y="50"/>
                        </a:lnTo>
                        <a:lnTo>
                          <a:pt x="101" y="64"/>
                        </a:lnTo>
                        <a:lnTo>
                          <a:pt x="111" y="61"/>
                        </a:lnTo>
                        <a:lnTo>
                          <a:pt x="111" y="51"/>
                        </a:lnTo>
                        <a:lnTo>
                          <a:pt x="105" y="51"/>
                        </a:lnTo>
                        <a:lnTo>
                          <a:pt x="88" y="48"/>
                        </a:lnTo>
                        <a:lnTo>
                          <a:pt x="78" y="31"/>
                        </a:lnTo>
                        <a:lnTo>
                          <a:pt x="79" y="18"/>
                        </a:lnTo>
                        <a:lnTo>
                          <a:pt x="105" y="8"/>
                        </a:lnTo>
                        <a:lnTo>
                          <a:pt x="111" y="8"/>
                        </a:lnTo>
                        <a:close/>
                      </a:path>
                    </a:pathLst>
                  </a:custGeom>
                  <a:solidFill>
                    <a:srgbClr val="441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156" name="Freeform 40"/>
                  <p:cNvSpPr>
                    <a:spLocks/>
                  </p:cNvSpPr>
                  <p:nvPr/>
                </p:nvSpPr>
                <p:spPr bwMode="auto">
                  <a:xfrm>
                    <a:off x="3723" y="2617"/>
                    <a:ext cx="42" cy="32"/>
                  </a:xfrm>
                  <a:custGeom>
                    <a:avLst/>
                    <a:gdLst>
                      <a:gd name="T0" fmla="*/ 83 w 83"/>
                      <a:gd name="T1" fmla="*/ 11 h 65"/>
                      <a:gd name="T2" fmla="*/ 83 w 83"/>
                      <a:gd name="T3" fmla="*/ 1 h 65"/>
                      <a:gd name="T4" fmla="*/ 71 w 83"/>
                      <a:gd name="T5" fmla="*/ 0 h 65"/>
                      <a:gd name="T6" fmla="*/ 53 w 83"/>
                      <a:gd name="T7" fmla="*/ 5 h 65"/>
                      <a:gd name="T8" fmla="*/ 1 w 83"/>
                      <a:gd name="T9" fmla="*/ 16 h 65"/>
                      <a:gd name="T10" fmla="*/ 0 w 83"/>
                      <a:gd name="T11" fmla="*/ 31 h 65"/>
                      <a:gd name="T12" fmla="*/ 45 w 83"/>
                      <a:gd name="T13" fmla="*/ 23 h 65"/>
                      <a:gd name="T14" fmla="*/ 46 w 83"/>
                      <a:gd name="T15" fmla="*/ 47 h 65"/>
                      <a:gd name="T16" fmla="*/ 69 w 83"/>
                      <a:gd name="T17" fmla="*/ 64 h 65"/>
                      <a:gd name="T18" fmla="*/ 83 w 83"/>
                      <a:gd name="T19" fmla="*/ 65 h 65"/>
                      <a:gd name="T20" fmla="*/ 83 w 83"/>
                      <a:gd name="T21" fmla="*/ 53 h 65"/>
                      <a:gd name="T22" fmla="*/ 76 w 83"/>
                      <a:gd name="T23" fmla="*/ 53 h 65"/>
                      <a:gd name="T24" fmla="*/ 61 w 83"/>
                      <a:gd name="T25" fmla="*/ 50 h 65"/>
                      <a:gd name="T26" fmla="*/ 50 w 83"/>
                      <a:gd name="T27" fmla="*/ 34 h 65"/>
                      <a:gd name="T28" fmla="*/ 50 w 83"/>
                      <a:gd name="T29" fmla="*/ 20 h 65"/>
                      <a:gd name="T30" fmla="*/ 77 w 83"/>
                      <a:gd name="T31" fmla="*/ 11 h 65"/>
                      <a:gd name="T32" fmla="*/ 83 w 83"/>
                      <a:gd name="T33" fmla="*/ 11 h 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83" h="65">
                        <a:moveTo>
                          <a:pt x="83" y="11"/>
                        </a:moveTo>
                        <a:lnTo>
                          <a:pt x="83" y="1"/>
                        </a:lnTo>
                        <a:lnTo>
                          <a:pt x="71" y="0"/>
                        </a:lnTo>
                        <a:lnTo>
                          <a:pt x="53" y="5"/>
                        </a:lnTo>
                        <a:lnTo>
                          <a:pt x="1" y="16"/>
                        </a:lnTo>
                        <a:lnTo>
                          <a:pt x="0" y="31"/>
                        </a:lnTo>
                        <a:lnTo>
                          <a:pt x="45" y="23"/>
                        </a:lnTo>
                        <a:lnTo>
                          <a:pt x="46" y="47"/>
                        </a:lnTo>
                        <a:lnTo>
                          <a:pt x="69" y="64"/>
                        </a:lnTo>
                        <a:lnTo>
                          <a:pt x="83" y="65"/>
                        </a:lnTo>
                        <a:lnTo>
                          <a:pt x="83" y="53"/>
                        </a:lnTo>
                        <a:lnTo>
                          <a:pt x="76" y="53"/>
                        </a:lnTo>
                        <a:lnTo>
                          <a:pt x="61" y="50"/>
                        </a:lnTo>
                        <a:lnTo>
                          <a:pt x="50" y="34"/>
                        </a:lnTo>
                        <a:lnTo>
                          <a:pt x="50" y="20"/>
                        </a:lnTo>
                        <a:lnTo>
                          <a:pt x="77" y="11"/>
                        </a:lnTo>
                        <a:lnTo>
                          <a:pt x="83" y="11"/>
                        </a:lnTo>
                        <a:close/>
                      </a:path>
                    </a:pathLst>
                  </a:custGeom>
                  <a:solidFill>
                    <a:srgbClr val="44140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157" name="Freeform 41"/>
                  <p:cNvSpPr>
                    <a:spLocks/>
                  </p:cNvSpPr>
                  <p:nvPr/>
                </p:nvSpPr>
                <p:spPr bwMode="auto">
                  <a:xfrm>
                    <a:off x="3741" y="2523"/>
                    <a:ext cx="144" cy="163"/>
                  </a:xfrm>
                  <a:custGeom>
                    <a:avLst/>
                    <a:gdLst>
                      <a:gd name="T0" fmla="*/ 141 w 288"/>
                      <a:gd name="T1" fmla="*/ 7 h 325"/>
                      <a:gd name="T2" fmla="*/ 153 w 288"/>
                      <a:gd name="T3" fmla="*/ 10 h 325"/>
                      <a:gd name="T4" fmla="*/ 165 w 288"/>
                      <a:gd name="T5" fmla="*/ 13 h 325"/>
                      <a:gd name="T6" fmla="*/ 176 w 288"/>
                      <a:gd name="T7" fmla="*/ 16 h 325"/>
                      <a:gd name="T8" fmla="*/ 187 w 288"/>
                      <a:gd name="T9" fmla="*/ 21 h 325"/>
                      <a:gd name="T10" fmla="*/ 196 w 288"/>
                      <a:gd name="T11" fmla="*/ 28 h 325"/>
                      <a:gd name="T12" fmla="*/ 204 w 288"/>
                      <a:gd name="T13" fmla="*/ 38 h 325"/>
                      <a:gd name="T14" fmla="*/ 210 w 288"/>
                      <a:gd name="T15" fmla="*/ 52 h 325"/>
                      <a:gd name="T16" fmla="*/ 213 w 288"/>
                      <a:gd name="T17" fmla="*/ 71 h 325"/>
                      <a:gd name="T18" fmla="*/ 228 w 288"/>
                      <a:gd name="T19" fmla="*/ 80 h 325"/>
                      <a:gd name="T20" fmla="*/ 240 w 288"/>
                      <a:gd name="T21" fmla="*/ 88 h 325"/>
                      <a:gd name="T22" fmla="*/ 249 w 288"/>
                      <a:gd name="T23" fmla="*/ 98 h 325"/>
                      <a:gd name="T24" fmla="*/ 256 w 288"/>
                      <a:gd name="T25" fmla="*/ 109 h 325"/>
                      <a:gd name="T26" fmla="*/ 260 w 288"/>
                      <a:gd name="T27" fmla="*/ 120 h 325"/>
                      <a:gd name="T28" fmla="*/ 263 w 288"/>
                      <a:gd name="T29" fmla="*/ 134 h 325"/>
                      <a:gd name="T30" fmla="*/ 265 w 288"/>
                      <a:gd name="T31" fmla="*/ 149 h 325"/>
                      <a:gd name="T32" fmla="*/ 265 w 288"/>
                      <a:gd name="T33" fmla="*/ 166 h 325"/>
                      <a:gd name="T34" fmla="*/ 283 w 288"/>
                      <a:gd name="T35" fmla="*/ 194 h 325"/>
                      <a:gd name="T36" fmla="*/ 288 w 288"/>
                      <a:gd name="T37" fmla="*/ 230 h 325"/>
                      <a:gd name="T38" fmla="*/ 287 w 288"/>
                      <a:gd name="T39" fmla="*/ 255 h 325"/>
                      <a:gd name="T40" fmla="*/ 281 w 288"/>
                      <a:gd name="T41" fmla="*/ 278 h 325"/>
                      <a:gd name="T42" fmla="*/ 271 w 288"/>
                      <a:gd name="T43" fmla="*/ 307 h 325"/>
                      <a:gd name="T44" fmla="*/ 247 w 288"/>
                      <a:gd name="T45" fmla="*/ 325 h 325"/>
                      <a:gd name="T46" fmla="*/ 247 w 288"/>
                      <a:gd name="T47" fmla="*/ 298 h 325"/>
                      <a:gd name="T48" fmla="*/ 259 w 288"/>
                      <a:gd name="T49" fmla="*/ 237 h 325"/>
                      <a:gd name="T50" fmla="*/ 235 w 288"/>
                      <a:gd name="T51" fmla="*/ 169 h 325"/>
                      <a:gd name="T52" fmla="*/ 204 w 288"/>
                      <a:gd name="T53" fmla="*/ 105 h 325"/>
                      <a:gd name="T54" fmla="*/ 181 w 288"/>
                      <a:gd name="T55" fmla="*/ 126 h 325"/>
                      <a:gd name="T56" fmla="*/ 143 w 288"/>
                      <a:gd name="T57" fmla="*/ 111 h 325"/>
                      <a:gd name="T58" fmla="*/ 104 w 288"/>
                      <a:gd name="T59" fmla="*/ 93 h 325"/>
                      <a:gd name="T60" fmla="*/ 128 w 288"/>
                      <a:gd name="T61" fmla="*/ 59 h 325"/>
                      <a:gd name="T62" fmla="*/ 122 w 288"/>
                      <a:gd name="T63" fmla="*/ 28 h 325"/>
                      <a:gd name="T64" fmla="*/ 98 w 288"/>
                      <a:gd name="T65" fmla="*/ 56 h 325"/>
                      <a:gd name="T66" fmla="*/ 84 w 288"/>
                      <a:gd name="T67" fmla="*/ 93 h 325"/>
                      <a:gd name="T68" fmla="*/ 76 w 288"/>
                      <a:gd name="T69" fmla="*/ 105 h 325"/>
                      <a:gd name="T70" fmla="*/ 68 w 288"/>
                      <a:gd name="T71" fmla="*/ 117 h 325"/>
                      <a:gd name="T72" fmla="*/ 59 w 288"/>
                      <a:gd name="T73" fmla="*/ 128 h 325"/>
                      <a:gd name="T74" fmla="*/ 49 w 288"/>
                      <a:gd name="T75" fmla="*/ 137 h 325"/>
                      <a:gd name="T76" fmla="*/ 38 w 288"/>
                      <a:gd name="T77" fmla="*/ 143 h 325"/>
                      <a:gd name="T78" fmla="*/ 27 w 288"/>
                      <a:gd name="T79" fmla="*/ 146 h 325"/>
                      <a:gd name="T80" fmla="*/ 14 w 288"/>
                      <a:gd name="T81" fmla="*/ 143 h 325"/>
                      <a:gd name="T82" fmla="*/ 0 w 288"/>
                      <a:gd name="T83" fmla="*/ 135 h 325"/>
                      <a:gd name="T84" fmla="*/ 19 w 288"/>
                      <a:gd name="T85" fmla="*/ 132 h 325"/>
                      <a:gd name="T86" fmla="*/ 32 w 288"/>
                      <a:gd name="T87" fmla="*/ 127 h 325"/>
                      <a:gd name="T88" fmla="*/ 43 w 288"/>
                      <a:gd name="T89" fmla="*/ 124 h 325"/>
                      <a:gd name="T90" fmla="*/ 50 w 288"/>
                      <a:gd name="T91" fmla="*/ 118 h 325"/>
                      <a:gd name="T92" fmla="*/ 54 w 288"/>
                      <a:gd name="T93" fmla="*/ 111 h 325"/>
                      <a:gd name="T94" fmla="*/ 57 w 288"/>
                      <a:gd name="T95" fmla="*/ 101 h 325"/>
                      <a:gd name="T96" fmla="*/ 58 w 288"/>
                      <a:gd name="T97" fmla="*/ 87 h 325"/>
                      <a:gd name="T98" fmla="*/ 58 w 288"/>
                      <a:gd name="T99" fmla="*/ 68 h 325"/>
                      <a:gd name="T100" fmla="*/ 37 w 288"/>
                      <a:gd name="T101" fmla="*/ 56 h 325"/>
                      <a:gd name="T102" fmla="*/ 52 w 288"/>
                      <a:gd name="T103" fmla="*/ 28 h 325"/>
                      <a:gd name="T104" fmla="*/ 80 w 288"/>
                      <a:gd name="T105" fmla="*/ 26 h 325"/>
                      <a:gd name="T106" fmla="*/ 95 w 288"/>
                      <a:gd name="T107" fmla="*/ 0 h 325"/>
                      <a:gd name="T108" fmla="*/ 141 w 288"/>
                      <a:gd name="T109" fmla="*/ 7 h 3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288" h="325">
                        <a:moveTo>
                          <a:pt x="141" y="7"/>
                        </a:moveTo>
                        <a:lnTo>
                          <a:pt x="153" y="10"/>
                        </a:lnTo>
                        <a:lnTo>
                          <a:pt x="165" y="13"/>
                        </a:lnTo>
                        <a:lnTo>
                          <a:pt x="176" y="16"/>
                        </a:lnTo>
                        <a:lnTo>
                          <a:pt x="187" y="21"/>
                        </a:lnTo>
                        <a:lnTo>
                          <a:pt x="196" y="28"/>
                        </a:lnTo>
                        <a:lnTo>
                          <a:pt x="204" y="38"/>
                        </a:lnTo>
                        <a:lnTo>
                          <a:pt x="210" y="52"/>
                        </a:lnTo>
                        <a:lnTo>
                          <a:pt x="213" y="71"/>
                        </a:lnTo>
                        <a:lnTo>
                          <a:pt x="228" y="80"/>
                        </a:lnTo>
                        <a:lnTo>
                          <a:pt x="240" y="88"/>
                        </a:lnTo>
                        <a:lnTo>
                          <a:pt x="249" y="98"/>
                        </a:lnTo>
                        <a:lnTo>
                          <a:pt x="256" y="109"/>
                        </a:lnTo>
                        <a:lnTo>
                          <a:pt x="260" y="120"/>
                        </a:lnTo>
                        <a:lnTo>
                          <a:pt x="263" y="134"/>
                        </a:lnTo>
                        <a:lnTo>
                          <a:pt x="265" y="149"/>
                        </a:lnTo>
                        <a:lnTo>
                          <a:pt x="265" y="166"/>
                        </a:lnTo>
                        <a:lnTo>
                          <a:pt x="283" y="194"/>
                        </a:lnTo>
                        <a:lnTo>
                          <a:pt x="288" y="230"/>
                        </a:lnTo>
                        <a:lnTo>
                          <a:pt x="287" y="255"/>
                        </a:lnTo>
                        <a:lnTo>
                          <a:pt x="281" y="278"/>
                        </a:lnTo>
                        <a:lnTo>
                          <a:pt x="271" y="307"/>
                        </a:lnTo>
                        <a:lnTo>
                          <a:pt x="247" y="325"/>
                        </a:lnTo>
                        <a:lnTo>
                          <a:pt x="247" y="298"/>
                        </a:lnTo>
                        <a:lnTo>
                          <a:pt x="259" y="237"/>
                        </a:lnTo>
                        <a:lnTo>
                          <a:pt x="235" y="169"/>
                        </a:lnTo>
                        <a:lnTo>
                          <a:pt x="204" y="105"/>
                        </a:lnTo>
                        <a:lnTo>
                          <a:pt x="181" y="126"/>
                        </a:lnTo>
                        <a:lnTo>
                          <a:pt x="143" y="111"/>
                        </a:lnTo>
                        <a:lnTo>
                          <a:pt x="104" y="93"/>
                        </a:lnTo>
                        <a:lnTo>
                          <a:pt x="128" y="59"/>
                        </a:lnTo>
                        <a:lnTo>
                          <a:pt x="122" y="28"/>
                        </a:lnTo>
                        <a:lnTo>
                          <a:pt x="98" y="56"/>
                        </a:lnTo>
                        <a:lnTo>
                          <a:pt x="84" y="93"/>
                        </a:lnTo>
                        <a:lnTo>
                          <a:pt x="76" y="105"/>
                        </a:lnTo>
                        <a:lnTo>
                          <a:pt x="68" y="117"/>
                        </a:lnTo>
                        <a:lnTo>
                          <a:pt x="59" y="128"/>
                        </a:lnTo>
                        <a:lnTo>
                          <a:pt x="49" y="137"/>
                        </a:lnTo>
                        <a:lnTo>
                          <a:pt x="38" y="143"/>
                        </a:lnTo>
                        <a:lnTo>
                          <a:pt x="27" y="146"/>
                        </a:lnTo>
                        <a:lnTo>
                          <a:pt x="14" y="143"/>
                        </a:lnTo>
                        <a:lnTo>
                          <a:pt x="0" y="135"/>
                        </a:lnTo>
                        <a:lnTo>
                          <a:pt x="19" y="132"/>
                        </a:lnTo>
                        <a:lnTo>
                          <a:pt x="32" y="127"/>
                        </a:lnTo>
                        <a:lnTo>
                          <a:pt x="43" y="124"/>
                        </a:lnTo>
                        <a:lnTo>
                          <a:pt x="50" y="118"/>
                        </a:lnTo>
                        <a:lnTo>
                          <a:pt x="54" y="111"/>
                        </a:lnTo>
                        <a:lnTo>
                          <a:pt x="57" y="101"/>
                        </a:lnTo>
                        <a:lnTo>
                          <a:pt x="58" y="87"/>
                        </a:lnTo>
                        <a:lnTo>
                          <a:pt x="58" y="68"/>
                        </a:lnTo>
                        <a:lnTo>
                          <a:pt x="37" y="56"/>
                        </a:lnTo>
                        <a:lnTo>
                          <a:pt x="52" y="28"/>
                        </a:lnTo>
                        <a:lnTo>
                          <a:pt x="80" y="26"/>
                        </a:lnTo>
                        <a:lnTo>
                          <a:pt x="95" y="0"/>
                        </a:lnTo>
                        <a:lnTo>
                          <a:pt x="141" y="7"/>
                        </a:lnTo>
                        <a:close/>
                      </a:path>
                    </a:pathLst>
                  </a:custGeom>
                  <a:solidFill>
                    <a:srgbClr val="AA590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158" name="Freeform 42"/>
                  <p:cNvSpPr>
                    <a:spLocks/>
                  </p:cNvSpPr>
                  <p:nvPr/>
                </p:nvSpPr>
                <p:spPr bwMode="auto">
                  <a:xfrm>
                    <a:off x="3731" y="2631"/>
                    <a:ext cx="47" cy="84"/>
                  </a:xfrm>
                  <a:custGeom>
                    <a:avLst/>
                    <a:gdLst>
                      <a:gd name="T0" fmla="*/ 0 w 93"/>
                      <a:gd name="T1" fmla="*/ 24 h 167"/>
                      <a:gd name="T2" fmla="*/ 3 w 93"/>
                      <a:gd name="T3" fmla="*/ 53 h 167"/>
                      <a:gd name="T4" fmla="*/ 9 w 93"/>
                      <a:gd name="T5" fmla="*/ 85 h 167"/>
                      <a:gd name="T6" fmla="*/ 17 w 93"/>
                      <a:gd name="T7" fmla="*/ 115 h 167"/>
                      <a:gd name="T8" fmla="*/ 33 w 93"/>
                      <a:gd name="T9" fmla="*/ 137 h 167"/>
                      <a:gd name="T10" fmla="*/ 65 w 93"/>
                      <a:gd name="T11" fmla="*/ 160 h 167"/>
                      <a:gd name="T12" fmla="*/ 93 w 93"/>
                      <a:gd name="T13" fmla="*/ 167 h 167"/>
                      <a:gd name="T14" fmla="*/ 76 w 93"/>
                      <a:gd name="T15" fmla="*/ 153 h 167"/>
                      <a:gd name="T16" fmla="*/ 50 w 93"/>
                      <a:gd name="T17" fmla="*/ 131 h 167"/>
                      <a:gd name="T18" fmla="*/ 49 w 93"/>
                      <a:gd name="T19" fmla="*/ 112 h 167"/>
                      <a:gd name="T20" fmla="*/ 48 w 93"/>
                      <a:gd name="T21" fmla="*/ 98 h 167"/>
                      <a:gd name="T22" fmla="*/ 43 w 93"/>
                      <a:gd name="T23" fmla="*/ 86 h 167"/>
                      <a:gd name="T24" fmla="*/ 34 w 93"/>
                      <a:gd name="T25" fmla="*/ 69 h 167"/>
                      <a:gd name="T26" fmla="*/ 23 w 93"/>
                      <a:gd name="T27" fmla="*/ 48 h 167"/>
                      <a:gd name="T28" fmla="*/ 23 w 93"/>
                      <a:gd name="T29" fmla="*/ 25 h 167"/>
                      <a:gd name="T30" fmla="*/ 23 w 93"/>
                      <a:gd name="T31" fmla="*/ 0 h 167"/>
                      <a:gd name="T32" fmla="*/ 9 w 93"/>
                      <a:gd name="T33" fmla="*/ 1 h 167"/>
                      <a:gd name="T34" fmla="*/ 0 w 93"/>
                      <a:gd name="T35" fmla="*/ 24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3" h="167">
                        <a:moveTo>
                          <a:pt x="0" y="24"/>
                        </a:moveTo>
                        <a:lnTo>
                          <a:pt x="3" y="53"/>
                        </a:lnTo>
                        <a:lnTo>
                          <a:pt x="9" y="85"/>
                        </a:lnTo>
                        <a:lnTo>
                          <a:pt x="17" y="115"/>
                        </a:lnTo>
                        <a:lnTo>
                          <a:pt x="33" y="137"/>
                        </a:lnTo>
                        <a:lnTo>
                          <a:pt x="65" y="160"/>
                        </a:lnTo>
                        <a:lnTo>
                          <a:pt x="93" y="167"/>
                        </a:lnTo>
                        <a:lnTo>
                          <a:pt x="76" y="153"/>
                        </a:lnTo>
                        <a:lnTo>
                          <a:pt x="50" y="131"/>
                        </a:lnTo>
                        <a:lnTo>
                          <a:pt x="49" y="112"/>
                        </a:lnTo>
                        <a:lnTo>
                          <a:pt x="48" y="98"/>
                        </a:lnTo>
                        <a:lnTo>
                          <a:pt x="43" y="86"/>
                        </a:lnTo>
                        <a:lnTo>
                          <a:pt x="34" y="69"/>
                        </a:lnTo>
                        <a:lnTo>
                          <a:pt x="23" y="48"/>
                        </a:lnTo>
                        <a:lnTo>
                          <a:pt x="23" y="25"/>
                        </a:lnTo>
                        <a:lnTo>
                          <a:pt x="23" y="0"/>
                        </a:lnTo>
                        <a:lnTo>
                          <a:pt x="9" y="1"/>
                        </a:lnTo>
                        <a:lnTo>
                          <a:pt x="0" y="24"/>
                        </a:lnTo>
                        <a:close/>
                      </a:path>
                    </a:pathLst>
                  </a:custGeom>
                  <a:solidFill>
                    <a:srgbClr val="A84C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159" name="Freeform 43"/>
                  <p:cNvSpPr>
                    <a:spLocks/>
                  </p:cNvSpPr>
                  <p:nvPr/>
                </p:nvSpPr>
                <p:spPr bwMode="auto">
                  <a:xfrm>
                    <a:off x="3778" y="2651"/>
                    <a:ext cx="9" cy="11"/>
                  </a:xfrm>
                  <a:custGeom>
                    <a:avLst/>
                    <a:gdLst>
                      <a:gd name="T0" fmla="*/ 15 w 18"/>
                      <a:gd name="T1" fmla="*/ 0 h 22"/>
                      <a:gd name="T2" fmla="*/ 0 w 18"/>
                      <a:gd name="T3" fmla="*/ 7 h 22"/>
                      <a:gd name="T4" fmla="*/ 0 w 18"/>
                      <a:gd name="T5" fmla="*/ 20 h 22"/>
                      <a:gd name="T6" fmla="*/ 18 w 18"/>
                      <a:gd name="T7" fmla="*/ 22 h 22"/>
                      <a:gd name="T8" fmla="*/ 15 w 18"/>
                      <a:gd name="T9" fmla="*/ 0 h 22"/>
                    </a:gdLst>
                    <a:ahLst/>
                    <a:cxnLst>
                      <a:cxn ang="0">
                        <a:pos x="T0" y="T1"/>
                      </a:cxn>
                      <a:cxn ang="0">
                        <a:pos x="T2" y="T3"/>
                      </a:cxn>
                      <a:cxn ang="0">
                        <a:pos x="T4" y="T5"/>
                      </a:cxn>
                      <a:cxn ang="0">
                        <a:pos x="T6" y="T7"/>
                      </a:cxn>
                      <a:cxn ang="0">
                        <a:pos x="T8" y="T9"/>
                      </a:cxn>
                    </a:cxnLst>
                    <a:rect l="0" t="0" r="r" b="b"/>
                    <a:pathLst>
                      <a:path w="18" h="22">
                        <a:moveTo>
                          <a:pt x="15" y="0"/>
                        </a:moveTo>
                        <a:lnTo>
                          <a:pt x="0" y="7"/>
                        </a:lnTo>
                        <a:lnTo>
                          <a:pt x="0" y="20"/>
                        </a:lnTo>
                        <a:lnTo>
                          <a:pt x="18" y="22"/>
                        </a:lnTo>
                        <a:lnTo>
                          <a:pt x="15" y="0"/>
                        </a:lnTo>
                        <a:close/>
                      </a:path>
                    </a:pathLst>
                  </a:custGeom>
                  <a:solidFill>
                    <a:srgbClr val="A84C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160" name="Freeform 44"/>
                  <p:cNvSpPr>
                    <a:spLocks/>
                  </p:cNvSpPr>
                  <p:nvPr/>
                </p:nvSpPr>
                <p:spPr bwMode="auto">
                  <a:xfrm>
                    <a:off x="3764" y="2668"/>
                    <a:ext cx="23" cy="14"/>
                  </a:xfrm>
                  <a:custGeom>
                    <a:avLst/>
                    <a:gdLst>
                      <a:gd name="T0" fmla="*/ 10 w 45"/>
                      <a:gd name="T1" fmla="*/ 8 h 27"/>
                      <a:gd name="T2" fmla="*/ 23 w 45"/>
                      <a:gd name="T3" fmla="*/ 0 h 27"/>
                      <a:gd name="T4" fmla="*/ 33 w 45"/>
                      <a:gd name="T5" fmla="*/ 3 h 27"/>
                      <a:gd name="T6" fmla="*/ 45 w 45"/>
                      <a:gd name="T7" fmla="*/ 5 h 27"/>
                      <a:gd name="T8" fmla="*/ 45 w 45"/>
                      <a:gd name="T9" fmla="*/ 25 h 27"/>
                      <a:gd name="T10" fmla="*/ 27 w 45"/>
                      <a:gd name="T11" fmla="*/ 27 h 27"/>
                      <a:gd name="T12" fmla="*/ 13 w 45"/>
                      <a:gd name="T13" fmla="*/ 26 h 27"/>
                      <a:gd name="T14" fmla="*/ 0 w 45"/>
                      <a:gd name="T15" fmla="*/ 20 h 27"/>
                      <a:gd name="T16" fmla="*/ 3 w 45"/>
                      <a:gd name="T17" fmla="*/ 15 h 27"/>
                      <a:gd name="T18" fmla="*/ 10 w 45"/>
                      <a:gd name="T19" fmla="*/ 8 h 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45" h="27">
                        <a:moveTo>
                          <a:pt x="10" y="8"/>
                        </a:moveTo>
                        <a:lnTo>
                          <a:pt x="23" y="0"/>
                        </a:lnTo>
                        <a:lnTo>
                          <a:pt x="33" y="3"/>
                        </a:lnTo>
                        <a:lnTo>
                          <a:pt x="45" y="5"/>
                        </a:lnTo>
                        <a:lnTo>
                          <a:pt x="45" y="25"/>
                        </a:lnTo>
                        <a:lnTo>
                          <a:pt x="27" y="27"/>
                        </a:lnTo>
                        <a:lnTo>
                          <a:pt x="13" y="26"/>
                        </a:lnTo>
                        <a:lnTo>
                          <a:pt x="0" y="20"/>
                        </a:lnTo>
                        <a:lnTo>
                          <a:pt x="3" y="15"/>
                        </a:lnTo>
                        <a:lnTo>
                          <a:pt x="10" y="8"/>
                        </a:lnTo>
                        <a:close/>
                      </a:path>
                    </a:pathLst>
                  </a:custGeom>
                  <a:solidFill>
                    <a:srgbClr val="A84C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161" name="Freeform 45"/>
                  <p:cNvSpPr>
                    <a:spLocks/>
                  </p:cNvSpPr>
                  <p:nvPr/>
                </p:nvSpPr>
                <p:spPr bwMode="auto">
                  <a:xfrm>
                    <a:off x="3761" y="2689"/>
                    <a:ext cx="33" cy="25"/>
                  </a:xfrm>
                  <a:custGeom>
                    <a:avLst/>
                    <a:gdLst>
                      <a:gd name="T0" fmla="*/ 28 w 65"/>
                      <a:gd name="T1" fmla="*/ 13 h 51"/>
                      <a:gd name="T2" fmla="*/ 43 w 65"/>
                      <a:gd name="T3" fmla="*/ 8 h 51"/>
                      <a:gd name="T4" fmla="*/ 59 w 65"/>
                      <a:gd name="T5" fmla="*/ 19 h 51"/>
                      <a:gd name="T6" fmla="*/ 62 w 65"/>
                      <a:gd name="T7" fmla="*/ 37 h 51"/>
                      <a:gd name="T8" fmla="*/ 65 w 65"/>
                      <a:gd name="T9" fmla="*/ 50 h 51"/>
                      <a:gd name="T10" fmla="*/ 51 w 65"/>
                      <a:gd name="T11" fmla="*/ 51 h 51"/>
                      <a:gd name="T12" fmla="*/ 24 w 65"/>
                      <a:gd name="T13" fmla="*/ 49 h 51"/>
                      <a:gd name="T14" fmla="*/ 0 w 65"/>
                      <a:gd name="T15" fmla="*/ 36 h 51"/>
                      <a:gd name="T16" fmla="*/ 12 w 65"/>
                      <a:gd name="T17" fmla="*/ 0 h 51"/>
                      <a:gd name="T18" fmla="*/ 27 w 65"/>
                      <a:gd name="T19" fmla="*/ 4 h 51"/>
                      <a:gd name="T20" fmla="*/ 28 w 65"/>
                      <a:gd name="T21" fmla="*/ 13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5" h="51">
                        <a:moveTo>
                          <a:pt x="28" y="13"/>
                        </a:moveTo>
                        <a:lnTo>
                          <a:pt x="43" y="8"/>
                        </a:lnTo>
                        <a:lnTo>
                          <a:pt x="59" y="19"/>
                        </a:lnTo>
                        <a:lnTo>
                          <a:pt x="62" y="37"/>
                        </a:lnTo>
                        <a:lnTo>
                          <a:pt x="65" y="50"/>
                        </a:lnTo>
                        <a:lnTo>
                          <a:pt x="51" y="51"/>
                        </a:lnTo>
                        <a:lnTo>
                          <a:pt x="24" y="49"/>
                        </a:lnTo>
                        <a:lnTo>
                          <a:pt x="0" y="36"/>
                        </a:lnTo>
                        <a:lnTo>
                          <a:pt x="12" y="0"/>
                        </a:lnTo>
                        <a:lnTo>
                          <a:pt x="27" y="4"/>
                        </a:lnTo>
                        <a:lnTo>
                          <a:pt x="28" y="13"/>
                        </a:lnTo>
                        <a:close/>
                      </a:path>
                    </a:pathLst>
                  </a:custGeom>
                  <a:solidFill>
                    <a:srgbClr val="A84C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sp>
                <p:nvSpPr>
                  <p:cNvPr id="162" name="Freeform 46"/>
                  <p:cNvSpPr>
                    <a:spLocks/>
                  </p:cNvSpPr>
                  <p:nvPr/>
                </p:nvSpPr>
                <p:spPr bwMode="auto">
                  <a:xfrm>
                    <a:off x="3739" y="2698"/>
                    <a:ext cx="18" cy="75"/>
                  </a:xfrm>
                  <a:custGeom>
                    <a:avLst/>
                    <a:gdLst>
                      <a:gd name="T0" fmla="*/ 2 w 34"/>
                      <a:gd name="T1" fmla="*/ 14 h 150"/>
                      <a:gd name="T2" fmla="*/ 2 w 34"/>
                      <a:gd name="T3" fmla="*/ 68 h 150"/>
                      <a:gd name="T4" fmla="*/ 2 w 34"/>
                      <a:gd name="T5" fmla="*/ 97 h 150"/>
                      <a:gd name="T6" fmla="*/ 8 w 34"/>
                      <a:gd name="T7" fmla="*/ 131 h 150"/>
                      <a:gd name="T8" fmla="*/ 25 w 34"/>
                      <a:gd name="T9" fmla="*/ 150 h 150"/>
                      <a:gd name="T10" fmla="*/ 32 w 34"/>
                      <a:gd name="T11" fmla="*/ 136 h 150"/>
                      <a:gd name="T12" fmla="*/ 32 w 34"/>
                      <a:gd name="T13" fmla="*/ 111 h 150"/>
                      <a:gd name="T14" fmla="*/ 34 w 34"/>
                      <a:gd name="T15" fmla="*/ 68 h 150"/>
                      <a:gd name="T16" fmla="*/ 29 w 34"/>
                      <a:gd name="T17" fmla="*/ 43 h 150"/>
                      <a:gd name="T18" fmla="*/ 15 w 34"/>
                      <a:gd name="T19" fmla="*/ 56 h 150"/>
                      <a:gd name="T20" fmla="*/ 15 w 34"/>
                      <a:gd name="T21" fmla="*/ 27 h 150"/>
                      <a:gd name="T22" fmla="*/ 0 w 34"/>
                      <a:gd name="T23" fmla="*/ 0 h 150"/>
                      <a:gd name="T24" fmla="*/ 2 w 34"/>
                      <a:gd name="T25" fmla="*/ 14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4" h="150">
                        <a:moveTo>
                          <a:pt x="2" y="14"/>
                        </a:moveTo>
                        <a:lnTo>
                          <a:pt x="2" y="68"/>
                        </a:lnTo>
                        <a:lnTo>
                          <a:pt x="2" y="97"/>
                        </a:lnTo>
                        <a:lnTo>
                          <a:pt x="8" y="131"/>
                        </a:lnTo>
                        <a:lnTo>
                          <a:pt x="25" y="150"/>
                        </a:lnTo>
                        <a:lnTo>
                          <a:pt x="32" y="136"/>
                        </a:lnTo>
                        <a:lnTo>
                          <a:pt x="32" y="111"/>
                        </a:lnTo>
                        <a:lnTo>
                          <a:pt x="34" y="68"/>
                        </a:lnTo>
                        <a:lnTo>
                          <a:pt x="29" y="43"/>
                        </a:lnTo>
                        <a:lnTo>
                          <a:pt x="15" y="56"/>
                        </a:lnTo>
                        <a:lnTo>
                          <a:pt x="15" y="27"/>
                        </a:lnTo>
                        <a:lnTo>
                          <a:pt x="0" y="0"/>
                        </a:lnTo>
                        <a:lnTo>
                          <a:pt x="2" y="14"/>
                        </a:lnTo>
                        <a:close/>
                      </a:path>
                    </a:pathLst>
                  </a:custGeom>
                  <a:solidFill>
                    <a:srgbClr val="A84C1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latin typeface="+mn-lt"/>
                    </a:endParaRPr>
                  </a:p>
                </p:txBody>
              </p:sp>
            </p:grpSp>
          </p:grpSp>
        </p:grpSp>
        <p:grpSp>
          <p:nvGrpSpPr>
            <p:cNvPr id="207" name="Group 206"/>
            <p:cNvGrpSpPr/>
            <p:nvPr/>
          </p:nvGrpSpPr>
          <p:grpSpPr>
            <a:xfrm>
              <a:off x="3175706" y="1308344"/>
              <a:ext cx="1182650" cy="596656"/>
              <a:chOff x="3547320" y="3357812"/>
              <a:chExt cx="909516" cy="458858"/>
            </a:xfrm>
          </p:grpSpPr>
          <p:sp>
            <p:nvSpPr>
              <p:cNvPr id="193" name="Cloud 192"/>
              <p:cNvSpPr/>
              <p:nvPr/>
            </p:nvSpPr>
            <p:spPr>
              <a:xfrm>
                <a:off x="3547320" y="3458861"/>
                <a:ext cx="481508" cy="357809"/>
              </a:xfrm>
              <a:prstGeom prst="cloud">
                <a:avLst/>
              </a:prstGeom>
              <a:gradFill>
                <a:gsLst>
                  <a:gs pos="0">
                    <a:schemeClr val="bg1">
                      <a:lumMod val="85000"/>
                    </a:schemeClr>
                  </a:gs>
                  <a:gs pos="100000">
                    <a:schemeClr val="bg1"/>
                  </a:gs>
                </a:gsLst>
              </a:gradFill>
              <a:ln>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ko-KR" altLang="en-US"/>
              </a:p>
            </p:txBody>
          </p:sp>
          <p:sp>
            <p:nvSpPr>
              <p:cNvPr id="195" name="Cloud 194"/>
              <p:cNvSpPr/>
              <p:nvPr/>
            </p:nvSpPr>
            <p:spPr>
              <a:xfrm>
                <a:off x="3975328" y="3458861"/>
                <a:ext cx="481508" cy="357809"/>
              </a:xfrm>
              <a:prstGeom prst="cloud">
                <a:avLst/>
              </a:prstGeom>
              <a:gradFill>
                <a:gsLst>
                  <a:gs pos="0">
                    <a:schemeClr val="bg1">
                      <a:lumMod val="85000"/>
                    </a:schemeClr>
                  </a:gs>
                  <a:gs pos="100000">
                    <a:schemeClr val="bg1"/>
                  </a:gs>
                </a:gsLst>
              </a:gradFill>
              <a:ln>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ko-KR" altLang="en-US"/>
              </a:p>
            </p:txBody>
          </p:sp>
          <p:sp>
            <p:nvSpPr>
              <p:cNvPr id="196" name="Cloud 195"/>
              <p:cNvSpPr/>
              <p:nvPr/>
            </p:nvSpPr>
            <p:spPr>
              <a:xfrm>
                <a:off x="3761324" y="3357812"/>
                <a:ext cx="481508" cy="357809"/>
              </a:xfrm>
              <a:prstGeom prst="cloud">
                <a:avLst/>
              </a:prstGeom>
              <a:gradFill>
                <a:gsLst>
                  <a:gs pos="0">
                    <a:schemeClr val="bg1">
                      <a:lumMod val="85000"/>
                    </a:schemeClr>
                  </a:gs>
                  <a:gs pos="100000">
                    <a:schemeClr val="bg1"/>
                  </a:gs>
                </a:gsLst>
              </a:gradFill>
              <a:ln>
                <a:solidFill>
                  <a:schemeClr val="bg1">
                    <a:lumMod val="50000"/>
                  </a:schemeClr>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ko-KR" altLang="en-US"/>
              </a:p>
            </p:txBody>
          </p:sp>
        </p:grpSp>
        <p:cxnSp>
          <p:nvCxnSpPr>
            <p:cNvPr id="12" name="Elbow Connector 11"/>
            <p:cNvCxnSpPr>
              <a:stCxn id="177" idx="0"/>
              <a:endCxn id="193" idx="2"/>
            </p:cNvCxnSpPr>
            <p:nvPr/>
          </p:nvCxnSpPr>
          <p:spPr>
            <a:xfrm rot="5400000" flipH="1" flipV="1">
              <a:off x="2275554" y="1803006"/>
              <a:ext cx="1032730" cy="771458"/>
            </a:xfrm>
            <a:prstGeom prst="curvedConnector2">
              <a:avLst/>
            </a:prstGeom>
            <a:ln w="12700">
              <a:solidFill>
                <a:schemeClr val="bg1">
                  <a:lumMod val="5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81" name="Elbow Connector 180"/>
            <p:cNvCxnSpPr>
              <a:stCxn id="175" idx="0"/>
              <a:endCxn id="193" idx="2"/>
            </p:cNvCxnSpPr>
            <p:nvPr/>
          </p:nvCxnSpPr>
          <p:spPr>
            <a:xfrm rot="5400000" flipH="1" flipV="1">
              <a:off x="2076304" y="1603756"/>
              <a:ext cx="1032730" cy="1169958"/>
            </a:xfrm>
            <a:prstGeom prst="curvedConnector2">
              <a:avLst/>
            </a:prstGeom>
            <a:ln w="12700">
              <a:solidFill>
                <a:schemeClr val="bg1">
                  <a:lumMod val="50000"/>
                </a:schemeClr>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187" name="Elbow Connector 186"/>
            <p:cNvCxnSpPr>
              <a:stCxn id="178" idx="0"/>
              <a:endCxn id="193" idx="2"/>
            </p:cNvCxnSpPr>
            <p:nvPr/>
          </p:nvCxnSpPr>
          <p:spPr>
            <a:xfrm rot="5400000" flipH="1" flipV="1">
              <a:off x="2474804" y="2002257"/>
              <a:ext cx="1032730" cy="372957"/>
            </a:xfrm>
            <a:prstGeom prst="curvedConnector2">
              <a:avLst/>
            </a:prstGeom>
            <a:ln w="12700">
              <a:solidFill>
                <a:schemeClr val="bg1">
                  <a:lumMod val="50000"/>
                </a:schemeClr>
              </a:solidFill>
              <a:tailEnd type="triangle"/>
            </a:ln>
            <a:effectLst/>
          </p:spPr>
          <p:style>
            <a:lnRef idx="2">
              <a:schemeClr val="accent1"/>
            </a:lnRef>
            <a:fillRef idx="0">
              <a:schemeClr val="accent1"/>
            </a:fillRef>
            <a:effectRef idx="1">
              <a:schemeClr val="accent1"/>
            </a:effectRef>
            <a:fontRef idx="minor">
              <a:schemeClr val="tx1"/>
            </a:fontRef>
          </p:style>
        </p:cxnSp>
        <p:sp>
          <p:nvSpPr>
            <p:cNvPr id="173" name="TextBox 172"/>
            <p:cNvSpPr txBox="1"/>
            <p:nvPr/>
          </p:nvSpPr>
          <p:spPr>
            <a:xfrm>
              <a:off x="1860431" y="2127605"/>
              <a:ext cx="1261991" cy="152304"/>
            </a:xfrm>
            <a:prstGeom prst="rect">
              <a:avLst/>
            </a:prstGeom>
            <a:solidFill>
              <a:schemeClr val="bg1"/>
            </a:solidFill>
          </p:spPr>
          <p:txBody>
            <a:bodyPr wrap="none" lIns="0" tIns="0" rIns="0" bIns="0" rtlCol="0">
              <a:spAutoFit/>
            </a:bodyPr>
            <a:lstStyle/>
            <a:p>
              <a:pPr algn="ctr"/>
              <a:r>
                <a:rPr lang="en-US" altLang="ko-KR" sz="1100" b="0" i="1" dirty="0" smtClean="0">
                  <a:solidFill>
                    <a:schemeClr val="tx1"/>
                  </a:solidFill>
                  <a:latin typeface="+mn-lt"/>
                  <a:cs typeface="Arial" pitchFamily="34" charset="0"/>
                </a:rPr>
                <a:t>Diagnostic Information</a:t>
              </a:r>
              <a:endParaRPr lang="ko-KR" altLang="en-US" sz="1100" b="0" i="1" dirty="0" smtClean="0">
                <a:solidFill>
                  <a:schemeClr val="tx1"/>
                </a:solidFill>
                <a:latin typeface="+mn-lt"/>
                <a:cs typeface="Arial" pitchFamily="34" charset="0"/>
              </a:endParaRPr>
            </a:p>
          </p:txBody>
        </p:sp>
        <p:grpSp>
          <p:nvGrpSpPr>
            <p:cNvPr id="179" name="Group 178"/>
            <p:cNvGrpSpPr/>
            <p:nvPr/>
          </p:nvGrpSpPr>
          <p:grpSpPr>
            <a:xfrm>
              <a:off x="1874561" y="2705100"/>
              <a:ext cx="1063258" cy="350512"/>
              <a:chOff x="-1912325" y="1113007"/>
              <a:chExt cx="1590290" cy="615453"/>
            </a:xfrm>
          </p:grpSpPr>
          <p:pic>
            <p:nvPicPr>
              <p:cNvPr id="175" name="Picture 174"/>
              <p:cNvPicPr>
                <a:picLocks noChangeAspect="1"/>
              </p:cNvPicPr>
              <p:nvPr/>
            </p:nvPicPr>
            <p:blipFill>
              <a:blip r:embed="rId6" cstate="screen">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a:off x="-1912325" y="1113007"/>
                <a:ext cx="398234" cy="615453"/>
              </a:xfrm>
              <a:prstGeom prst="rect">
                <a:avLst/>
              </a:prstGeom>
            </p:spPr>
          </p:pic>
          <p:pic>
            <p:nvPicPr>
              <p:cNvPr id="177" name="Picture 176"/>
              <p:cNvPicPr>
                <a:picLocks noChangeAspect="1"/>
              </p:cNvPicPr>
              <p:nvPr/>
            </p:nvPicPr>
            <p:blipFill>
              <a:blip r:embed="rId6" cstate="screen">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a:off x="-1316298" y="1113007"/>
                <a:ext cx="398234" cy="615453"/>
              </a:xfrm>
              <a:prstGeom prst="rect">
                <a:avLst/>
              </a:prstGeom>
            </p:spPr>
          </p:pic>
          <p:pic>
            <p:nvPicPr>
              <p:cNvPr id="178" name="Picture 177"/>
              <p:cNvPicPr>
                <a:picLocks noChangeAspect="1"/>
              </p:cNvPicPr>
              <p:nvPr/>
            </p:nvPicPr>
            <p:blipFill>
              <a:blip r:embed="rId6" cstate="screen">
                <a:clrChange>
                  <a:clrFrom>
                    <a:srgbClr val="FFFFFF"/>
                  </a:clrFrom>
                  <a:clrTo>
                    <a:srgbClr val="FFFFFF">
                      <a:alpha val="0"/>
                    </a:srgbClr>
                  </a:clrTo>
                </a:clrChange>
                <a:extLst>
                  <a:ext uri="{28A0092B-C50C-407E-A947-70E740481C1C}">
                    <a14:useLocalDpi xmlns:a14="http://schemas.microsoft.com/office/drawing/2010/main"/>
                  </a:ext>
                </a:extLst>
              </a:blip>
              <a:stretch>
                <a:fillRect/>
              </a:stretch>
            </p:blipFill>
            <p:spPr>
              <a:xfrm>
                <a:off x="-720269" y="1113007"/>
                <a:ext cx="398234" cy="615453"/>
              </a:xfrm>
              <a:prstGeom prst="rect">
                <a:avLst/>
              </a:prstGeom>
            </p:spPr>
          </p:pic>
        </p:grpSp>
        <p:sp>
          <p:nvSpPr>
            <p:cNvPr id="238" name="Pentagon 237"/>
            <p:cNvSpPr/>
            <p:nvPr/>
          </p:nvSpPr>
          <p:spPr>
            <a:xfrm flipH="1">
              <a:off x="3192838" y="2879174"/>
              <a:ext cx="1074362" cy="784548"/>
            </a:xfrm>
            <a:prstGeom prst="homePlate">
              <a:avLst>
                <a:gd name="adj" fmla="val 11149"/>
              </a:avLst>
            </a:prstGeom>
            <a:gradFill>
              <a:gsLst>
                <a:gs pos="0">
                  <a:schemeClr val="bg1"/>
                </a:gs>
                <a:gs pos="100000">
                  <a:schemeClr val="accent1">
                    <a:lumMod val="60000"/>
                    <a:lumOff val="40000"/>
                  </a:schemeClr>
                </a:gs>
              </a:gsLst>
              <a:lin ang="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ko-KR" sz="1200" dirty="0" smtClean="0">
                  <a:solidFill>
                    <a:schemeClr val="tx1"/>
                  </a:solidFill>
                </a:rPr>
                <a:t>Diagnosis on issues</a:t>
              </a:r>
              <a:endParaRPr lang="ko-KR" altLang="en-US" sz="1200" dirty="0">
                <a:solidFill>
                  <a:schemeClr val="tx1"/>
                </a:solidFill>
              </a:endParaRPr>
            </a:p>
          </p:txBody>
        </p:sp>
      </p:grpSp>
      <p:sp>
        <p:nvSpPr>
          <p:cNvPr id="163" name="Rectangle 162"/>
          <p:cNvSpPr/>
          <p:nvPr/>
        </p:nvSpPr>
        <p:spPr>
          <a:xfrm>
            <a:off x="6807218" y="1264800"/>
            <a:ext cx="2321782" cy="596348"/>
          </a:xfrm>
          <a:prstGeom prst="rect">
            <a:avLst/>
          </a:prstGeom>
          <a:solidFill>
            <a:srgbClr val="FFFF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ko-KR" sz="1200" dirty="0" smtClean="0">
                <a:solidFill>
                  <a:schemeClr val="tx2"/>
                </a:solidFill>
              </a:rPr>
              <a:t>Security Review is required for Cloud Diagnostic Model</a:t>
            </a:r>
            <a:endParaRPr lang="ko-KR" altLang="en-US" sz="1200" dirty="0">
              <a:solidFill>
                <a:schemeClr val="tx2"/>
              </a:solidFill>
            </a:endParaRPr>
          </a:p>
        </p:txBody>
      </p:sp>
    </p:spTree>
    <p:extLst>
      <p:ext uri="{BB962C8B-B14F-4D97-AF65-F5344CB8AC3E}">
        <p14:creationId xmlns:p14="http://schemas.microsoft.com/office/powerpoint/2010/main" val="23305687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altLang="ko-KR" sz="4400" dirty="0" smtClean="0"/>
              <a:t>Entity Specific Architecture</a:t>
            </a:r>
            <a:br>
              <a:rPr lang="en-US" altLang="ko-KR" sz="4400" dirty="0" smtClean="0"/>
            </a:br>
            <a:r>
              <a:rPr lang="en-US" altLang="ko-KR" sz="4400" dirty="0" smtClean="0"/>
              <a:t>– Hong Kong</a:t>
            </a:r>
            <a:endParaRPr lang="ko-KR" altLang="en-US" sz="4400" dirty="0"/>
          </a:p>
        </p:txBody>
      </p:sp>
      <p:sp>
        <p:nvSpPr>
          <p:cNvPr id="3" name="Text Placeholder 2"/>
          <p:cNvSpPr>
            <a:spLocks noGrp="1"/>
          </p:cNvSpPr>
          <p:nvPr>
            <p:ph type="body" sz="quarter" idx="10"/>
          </p:nvPr>
        </p:nvSpPr>
        <p:spPr/>
        <p:txBody>
          <a:bodyPr/>
          <a:lstStyle/>
          <a:p>
            <a:endParaRPr lang="ko-KR" altLang="en-US"/>
          </a:p>
        </p:txBody>
      </p:sp>
    </p:spTree>
    <p:extLst>
      <p:ext uri="{BB962C8B-B14F-4D97-AF65-F5344CB8AC3E}">
        <p14:creationId xmlns:p14="http://schemas.microsoft.com/office/powerpoint/2010/main" val="12903791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ko-KR" dirty="0"/>
              <a:t>Entity Specific </a:t>
            </a:r>
            <a:r>
              <a:rPr lang="en-US" altLang="ko-KR" dirty="0" smtClean="0"/>
              <a:t>Architecture – </a:t>
            </a:r>
            <a:r>
              <a:rPr lang="en-US" altLang="ko-KR" dirty="0"/>
              <a:t>Hong Kong</a:t>
            </a:r>
            <a:endParaRPr lang="en-US" dirty="0"/>
          </a:p>
        </p:txBody>
      </p:sp>
      <p:sp>
        <p:nvSpPr>
          <p:cNvPr id="5" name="Text Placeholder 4"/>
          <p:cNvSpPr>
            <a:spLocks noGrp="1"/>
          </p:cNvSpPr>
          <p:nvPr>
            <p:ph type="body" sz="quarter" idx="13"/>
          </p:nvPr>
        </p:nvSpPr>
        <p:spPr>
          <a:solidFill>
            <a:schemeClr val="bg1">
              <a:lumMod val="95000"/>
            </a:schemeClr>
          </a:solidFill>
          <a:ln>
            <a:noFill/>
          </a:ln>
          <a:effectLst>
            <a:outerShdw blurRad="50800" dist="38100" dir="2700000" algn="tl" rotWithShape="0">
              <a:prstClr val="black">
                <a:alpha val="40000"/>
              </a:prstClr>
            </a:outerShdw>
          </a:effectLst>
        </p:spPr>
        <p:txBody>
          <a:bodyPr vert="horz" lIns="72000" tIns="46800" rIns="72000" bIns="46800" rtlCol="0" anchor="t">
            <a:spAutoFit/>
          </a:bodyPr>
          <a:lstStyle/>
          <a:p>
            <a:pPr marL="0" indent="0">
              <a:buNone/>
            </a:pPr>
            <a:r>
              <a:rPr lang="en-US" altLang="ko-KR" dirty="0"/>
              <a:t>Health Claims Architecture</a:t>
            </a:r>
            <a:endParaRPr lang="ko-KR" altLang="en-US" dirty="0"/>
          </a:p>
        </p:txBody>
      </p:sp>
      <p:sp>
        <p:nvSpPr>
          <p:cNvPr id="4" name="Slide Number Placeholder 3"/>
          <p:cNvSpPr>
            <a:spLocks noGrp="1"/>
          </p:cNvSpPr>
          <p:nvPr>
            <p:ph type="sldNum" sz="quarter" idx="4"/>
          </p:nvPr>
        </p:nvSpPr>
        <p:spPr/>
        <p:txBody>
          <a:bodyPr/>
          <a:lstStyle/>
          <a:p>
            <a:fld id="{3801209A-EBCB-4229-9A21-B7869465F47A}" type="slidenum">
              <a:rPr lang="fr-FR" smtClean="0">
                <a:latin typeface="+mj-lt"/>
              </a:rPr>
              <a:pPr/>
              <a:t>87</a:t>
            </a:fld>
            <a:endParaRPr lang="fr-FR" dirty="0">
              <a:latin typeface="+mj-lt"/>
            </a:endParaRPr>
          </a:p>
        </p:txBody>
      </p:sp>
      <p:grpSp>
        <p:nvGrpSpPr>
          <p:cNvPr id="169" name="Group 168"/>
          <p:cNvGrpSpPr/>
          <p:nvPr/>
        </p:nvGrpSpPr>
        <p:grpSpPr>
          <a:xfrm>
            <a:off x="777001" y="6146800"/>
            <a:ext cx="8352000" cy="234950"/>
            <a:chOff x="777001" y="6146800"/>
            <a:chExt cx="8352000" cy="234950"/>
          </a:xfrm>
        </p:grpSpPr>
        <p:sp>
          <p:nvSpPr>
            <p:cNvPr id="170" name="Rectangle 169"/>
            <p:cNvSpPr/>
            <p:nvPr/>
          </p:nvSpPr>
          <p:spPr>
            <a:xfrm>
              <a:off x="777001" y="6146800"/>
              <a:ext cx="8352000" cy="234950"/>
            </a:xfrm>
            <a:prstGeom prst="rect">
              <a:avLst/>
            </a:prstGeom>
            <a:solidFill>
              <a:schemeClr val="bg1"/>
            </a:solidFill>
            <a:ln>
              <a:solidFill>
                <a:schemeClr val="bg1">
                  <a:lumMod val="50000"/>
                </a:schemeClr>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rtlCol="0" anchor="ctr" anchorCtr="0"/>
            <a:lstStyle/>
            <a:p>
              <a:pPr marL="228600" indent="-228600">
                <a:buFont typeface="+mj-lt"/>
                <a:buAutoNum type="arabicPeriod"/>
              </a:pPr>
              <a:endParaRPr lang="en-US" sz="800" b="0" dirty="0" smtClean="0">
                <a:solidFill>
                  <a:schemeClr val="bg2">
                    <a:lumMod val="50000"/>
                  </a:schemeClr>
                </a:solidFill>
              </a:endParaRPr>
            </a:p>
          </p:txBody>
        </p:sp>
        <p:grpSp>
          <p:nvGrpSpPr>
            <p:cNvPr id="171" name="Group 170"/>
            <p:cNvGrpSpPr/>
            <p:nvPr/>
          </p:nvGrpSpPr>
          <p:grpSpPr>
            <a:xfrm>
              <a:off x="922366" y="6204372"/>
              <a:ext cx="8061271" cy="119806"/>
              <a:chOff x="1010170" y="6226906"/>
              <a:chExt cx="8061271" cy="119806"/>
            </a:xfrm>
          </p:grpSpPr>
          <p:grpSp>
            <p:nvGrpSpPr>
              <p:cNvPr id="172" name="Group 171"/>
              <p:cNvGrpSpPr/>
              <p:nvPr/>
            </p:nvGrpSpPr>
            <p:grpSpPr>
              <a:xfrm>
                <a:off x="1010170" y="6240643"/>
                <a:ext cx="757285" cy="92333"/>
                <a:chOff x="857770" y="6240643"/>
                <a:chExt cx="757285" cy="92333"/>
              </a:xfrm>
            </p:grpSpPr>
            <p:cxnSp>
              <p:nvCxnSpPr>
                <p:cNvPr id="194" name="Connecteur droit 226"/>
                <p:cNvCxnSpPr/>
                <p:nvPr/>
              </p:nvCxnSpPr>
              <p:spPr>
                <a:xfrm flipV="1">
                  <a:off x="857770" y="6285622"/>
                  <a:ext cx="193350" cy="2375"/>
                </a:xfrm>
                <a:prstGeom prst="straightConnector1">
                  <a:avLst/>
                </a:prstGeom>
                <a:ln w="12700">
                  <a:solidFill>
                    <a:schemeClr val="accent2"/>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195" name="TextBox 194"/>
                <p:cNvSpPr txBox="1"/>
                <p:nvPr/>
              </p:nvSpPr>
              <p:spPr>
                <a:xfrm>
                  <a:off x="1105300" y="6240643"/>
                  <a:ext cx="509755" cy="92333"/>
                </a:xfrm>
                <a:prstGeom prst="rect">
                  <a:avLst/>
                </a:prstGeom>
                <a:noFill/>
              </p:spPr>
              <p:txBody>
                <a:bodyPr wrap="none" lIns="0" tIns="0" rIns="0" bIns="0" rtlCol="0" anchor="ctr">
                  <a:spAutoFit/>
                </a:bodyPr>
                <a:lstStyle/>
                <a:p>
                  <a:r>
                    <a:rPr lang="en-US" sz="600" b="0" i="1" dirty="0" smtClean="0">
                      <a:solidFill>
                        <a:schemeClr val="bg2">
                          <a:lumMod val="50000"/>
                        </a:schemeClr>
                      </a:solidFill>
                      <a:latin typeface="+mn-lt"/>
                      <a:cs typeface="Arial" pitchFamily="34" charset="0"/>
                    </a:rPr>
                    <a:t>API Integration</a:t>
                  </a:r>
                </a:p>
              </p:txBody>
            </p:sp>
          </p:grpSp>
          <p:grpSp>
            <p:nvGrpSpPr>
              <p:cNvPr id="173" name="Group 172"/>
              <p:cNvGrpSpPr/>
              <p:nvPr/>
            </p:nvGrpSpPr>
            <p:grpSpPr>
              <a:xfrm>
                <a:off x="1968424" y="6240643"/>
                <a:ext cx="797360" cy="92333"/>
                <a:chOff x="1841424" y="6240643"/>
                <a:chExt cx="797360" cy="92333"/>
              </a:xfrm>
            </p:grpSpPr>
            <p:cxnSp>
              <p:nvCxnSpPr>
                <p:cNvPr id="192" name="Connecteur droit 226"/>
                <p:cNvCxnSpPr/>
                <p:nvPr/>
              </p:nvCxnSpPr>
              <p:spPr>
                <a:xfrm>
                  <a:off x="1841424" y="6286809"/>
                  <a:ext cx="193350" cy="1"/>
                </a:xfrm>
                <a:prstGeom prst="straightConnector1">
                  <a:avLst/>
                </a:prstGeom>
                <a:ln w="9525">
                  <a:solidFill>
                    <a:schemeClr val="bg1">
                      <a:lumMod val="50000"/>
                    </a:schemeClr>
                  </a:solidFill>
                  <a:prstDash val="sysDash"/>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193" name="TextBox 192"/>
                <p:cNvSpPr txBox="1"/>
                <p:nvPr/>
              </p:nvSpPr>
              <p:spPr>
                <a:xfrm>
                  <a:off x="2088953" y="6240643"/>
                  <a:ext cx="549831" cy="92333"/>
                </a:xfrm>
                <a:prstGeom prst="rect">
                  <a:avLst/>
                </a:prstGeom>
                <a:noFill/>
              </p:spPr>
              <p:txBody>
                <a:bodyPr wrap="none" lIns="0" tIns="0" rIns="0" bIns="0" rtlCol="0" anchor="ctr">
                  <a:spAutoFit/>
                </a:bodyPr>
                <a:lstStyle/>
                <a:p>
                  <a:r>
                    <a:rPr lang="en-US" sz="600" b="0" i="1" dirty="0" smtClean="0">
                      <a:solidFill>
                        <a:schemeClr val="bg2">
                          <a:lumMod val="50000"/>
                        </a:schemeClr>
                      </a:solidFill>
                      <a:latin typeface="+mn-lt"/>
                      <a:cs typeface="Arial" pitchFamily="34" charset="0"/>
                    </a:rPr>
                    <a:t>Data Integration</a:t>
                  </a:r>
                </a:p>
              </p:txBody>
            </p:sp>
          </p:grpSp>
          <p:grpSp>
            <p:nvGrpSpPr>
              <p:cNvPr id="174" name="Group 173"/>
              <p:cNvGrpSpPr/>
              <p:nvPr/>
            </p:nvGrpSpPr>
            <p:grpSpPr>
              <a:xfrm>
                <a:off x="2966753" y="6240643"/>
                <a:ext cx="1309298" cy="92333"/>
                <a:chOff x="2865153" y="6240643"/>
                <a:chExt cx="1309298" cy="92333"/>
              </a:xfrm>
            </p:grpSpPr>
            <p:sp>
              <p:nvSpPr>
                <p:cNvPr id="189" name="Rounded Rectangle 188"/>
                <p:cNvSpPr/>
                <p:nvPr/>
              </p:nvSpPr>
              <p:spPr bwMode="auto">
                <a:xfrm>
                  <a:off x="2865153" y="6241592"/>
                  <a:ext cx="195718" cy="90434"/>
                </a:xfrm>
                <a:prstGeom prst="roundRect">
                  <a:avLst>
                    <a:gd name="adj" fmla="val 2828"/>
                  </a:avLst>
                </a:prstGeom>
                <a:pattFill prst="ltUpDiag">
                  <a:fgClr>
                    <a:schemeClr val="bg1">
                      <a:lumMod val="85000"/>
                    </a:schemeClr>
                  </a:fgClr>
                  <a:bgClr>
                    <a:schemeClr val="bg1"/>
                  </a:bgClr>
                </a:pattFill>
                <a:ln w="9525" cap="flat" cmpd="sng" algn="ctr">
                  <a:solidFill>
                    <a:srgbClr val="00B050"/>
                  </a:solidFill>
                  <a:prstDash val="sysDash"/>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fontAlgn="auto">
                    <a:spcBef>
                      <a:spcPts val="0"/>
                    </a:spcBef>
                    <a:spcAft>
                      <a:spcPts val="0"/>
                    </a:spcAft>
                    <a:defRPr/>
                  </a:pPr>
                  <a:endParaRPr lang="en-US" sz="500" b="0" kern="0" smtClean="0">
                    <a:solidFill>
                      <a:schemeClr val="bg2">
                        <a:lumMod val="50000"/>
                      </a:schemeClr>
                    </a:solidFill>
                    <a:latin typeface="+mn-lt"/>
                    <a:ea typeface="ＭＳ Ｐゴシック" pitchFamily="-64" charset="-128"/>
                    <a:cs typeface="Arial" panose="020B0604020202020204" pitchFamily="34" charset="0"/>
                  </a:endParaRPr>
                </a:p>
              </p:txBody>
            </p:sp>
            <p:sp>
              <p:nvSpPr>
                <p:cNvPr id="190" name="TextBox 189"/>
                <p:cNvSpPr txBox="1"/>
                <p:nvPr/>
              </p:nvSpPr>
              <p:spPr>
                <a:xfrm>
                  <a:off x="3324859" y="6240643"/>
                  <a:ext cx="849592" cy="92333"/>
                </a:xfrm>
                <a:prstGeom prst="rect">
                  <a:avLst/>
                </a:prstGeom>
                <a:noFill/>
              </p:spPr>
              <p:txBody>
                <a:bodyPr wrap="none" lIns="0" tIns="0" rIns="0" bIns="0" rtlCol="0" anchor="ctr">
                  <a:spAutoFit/>
                </a:bodyPr>
                <a:lstStyle/>
                <a:p>
                  <a:r>
                    <a:rPr lang="en-US" sz="600" b="0" i="1" dirty="0" smtClean="0">
                      <a:solidFill>
                        <a:schemeClr val="bg2">
                          <a:lumMod val="50000"/>
                        </a:schemeClr>
                      </a:solidFill>
                      <a:latin typeface="+mn-lt"/>
                      <a:cs typeface="Arial" pitchFamily="34" charset="0"/>
                    </a:rPr>
                    <a:t>Out-of-scope component</a:t>
                  </a:r>
                </a:p>
              </p:txBody>
            </p:sp>
            <p:sp>
              <p:nvSpPr>
                <p:cNvPr id="191" name="Rounded Rectangle 190"/>
                <p:cNvSpPr/>
                <p:nvPr/>
              </p:nvSpPr>
              <p:spPr bwMode="auto">
                <a:xfrm>
                  <a:off x="3086605" y="6241592"/>
                  <a:ext cx="195718" cy="90434"/>
                </a:xfrm>
                <a:prstGeom prst="roundRect">
                  <a:avLst>
                    <a:gd name="adj" fmla="val 2828"/>
                  </a:avLst>
                </a:prstGeom>
                <a:pattFill prst="ltUpDiag">
                  <a:fgClr>
                    <a:schemeClr val="bg1">
                      <a:lumMod val="85000"/>
                    </a:schemeClr>
                  </a:fgClr>
                  <a:bgClr>
                    <a:schemeClr val="bg1"/>
                  </a:bgClr>
                </a:pattFill>
                <a:ln w="9525" cap="flat" cmpd="sng" algn="ctr">
                  <a:solidFill>
                    <a:srgbClr val="BA9CC9"/>
                  </a:solidFill>
                  <a:prstDash val="sysDash"/>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fontAlgn="auto">
                    <a:spcBef>
                      <a:spcPts val="0"/>
                    </a:spcBef>
                    <a:spcAft>
                      <a:spcPts val="0"/>
                    </a:spcAft>
                  </a:pPr>
                  <a:endParaRPr lang="en-US" sz="700" i="1" kern="0" dirty="0">
                    <a:solidFill>
                      <a:schemeClr val="bg2">
                        <a:lumMod val="50000"/>
                      </a:schemeClr>
                    </a:solidFill>
                    <a:latin typeface="+mn-lt"/>
                    <a:ea typeface="ＭＳ Ｐゴシック" pitchFamily="-64" charset="-128"/>
                    <a:cs typeface="Arial" panose="020B0604020202020204" pitchFamily="34" charset="0"/>
                  </a:endParaRPr>
                </a:p>
              </p:txBody>
            </p:sp>
          </p:grpSp>
          <p:grpSp>
            <p:nvGrpSpPr>
              <p:cNvPr id="175" name="Group 174"/>
              <p:cNvGrpSpPr/>
              <p:nvPr/>
            </p:nvGrpSpPr>
            <p:grpSpPr>
              <a:xfrm>
                <a:off x="5264325" y="6226906"/>
                <a:ext cx="1209079" cy="119806"/>
                <a:chOff x="5213525" y="6226906"/>
                <a:chExt cx="1209079" cy="119806"/>
              </a:xfrm>
            </p:grpSpPr>
            <p:sp>
              <p:nvSpPr>
                <p:cNvPr id="186" name="Oval 185"/>
                <p:cNvSpPr/>
                <p:nvPr/>
              </p:nvSpPr>
              <p:spPr bwMode="auto">
                <a:xfrm>
                  <a:off x="5213525" y="6226906"/>
                  <a:ext cx="214776" cy="119806"/>
                </a:xfrm>
                <a:prstGeom prst="ellipse">
                  <a:avLst/>
                </a:prstGeom>
                <a:solidFill>
                  <a:srgbClr val="4C5A87">
                    <a:lumMod val="75000"/>
                    <a:alpha val="78000"/>
                  </a:srgbClr>
                </a:solidFill>
                <a:ln w="6350" cap="flat" cmpd="sng" algn="ctr">
                  <a:solidFill>
                    <a:srgbClr val="4C5A87">
                      <a:lumMod val="75000"/>
                      <a:alpha val="78000"/>
                    </a:srgb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defTabSz="912813" fontAlgn="auto">
                    <a:spcBef>
                      <a:spcPts val="0"/>
                    </a:spcBef>
                    <a:spcAft>
                      <a:spcPts val="0"/>
                    </a:spcAft>
                    <a:defRPr/>
                  </a:pPr>
                  <a:endParaRPr lang="en-US" sz="500" b="0" i="1" kern="0" dirty="0" smtClean="0">
                    <a:solidFill>
                      <a:schemeClr val="bg2">
                        <a:lumMod val="50000"/>
                      </a:schemeClr>
                    </a:solidFill>
                    <a:latin typeface="+mn-lt"/>
                    <a:ea typeface="MS PGothic" pitchFamily="34" charset="-128"/>
                    <a:cs typeface="Arial" panose="020B0604020202020204" pitchFamily="34" charset="0"/>
                  </a:endParaRPr>
                </a:p>
              </p:txBody>
            </p:sp>
            <p:sp>
              <p:nvSpPr>
                <p:cNvPr id="187" name="Rectangle 186"/>
                <p:cNvSpPr/>
                <p:nvPr/>
              </p:nvSpPr>
              <p:spPr>
                <a:xfrm>
                  <a:off x="5254359" y="6242682"/>
                  <a:ext cx="133107" cy="88254"/>
                </a:xfrm>
                <a:prstGeom prst="rect">
                  <a:avLst/>
                </a:prstGeom>
                <a:solidFill>
                  <a:schemeClr val="bg1"/>
                </a:solidFill>
                <a:ln w="3175">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sz="600" b="0" dirty="0">
                    <a:solidFill>
                      <a:schemeClr val="bg2">
                        <a:lumMod val="50000"/>
                      </a:schemeClr>
                    </a:solidFill>
                  </a:endParaRPr>
                </a:p>
              </p:txBody>
            </p:sp>
            <p:sp>
              <p:nvSpPr>
                <p:cNvPr id="188" name="TextBox 187"/>
                <p:cNvSpPr txBox="1"/>
                <p:nvPr/>
              </p:nvSpPr>
              <p:spPr>
                <a:xfrm>
                  <a:off x="5462405" y="6240643"/>
                  <a:ext cx="960199" cy="92333"/>
                </a:xfrm>
                <a:prstGeom prst="rect">
                  <a:avLst/>
                </a:prstGeom>
                <a:noFill/>
              </p:spPr>
              <p:txBody>
                <a:bodyPr wrap="none" lIns="0" tIns="0" rIns="0" bIns="0" rtlCol="0" anchor="ctr">
                  <a:spAutoFit/>
                </a:bodyPr>
                <a:lstStyle/>
                <a:p>
                  <a:r>
                    <a:rPr lang="en-US" sz="600" b="0" i="1" dirty="0" smtClean="0">
                      <a:solidFill>
                        <a:schemeClr val="bg2">
                          <a:lumMod val="50000"/>
                        </a:schemeClr>
                      </a:solidFill>
                      <a:latin typeface="+mn-lt"/>
                      <a:cs typeface="Arial" pitchFamily="34" charset="0"/>
                    </a:rPr>
                    <a:t>Data Element (Master Data)</a:t>
                  </a:r>
                </a:p>
              </p:txBody>
            </p:sp>
          </p:grpSp>
          <p:grpSp>
            <p:nvGrpSpPr>
              <p:cNvPr id="176" name="Group 175"/>
              <p:cNvGrpSpPr/>
              <p:nvPr/>
            </p:nvGrpSpPr>
            <p:grpSpPr>
              <a:xfrm>
                <a:off x="6674373" y="6226906"/>
                <a:ext cx="1334113" cy="119806"/>
                <a:chOff x="6648973" y="6226906"/>
                <a:chExt cx="1334113" cy="119806"/>
              </a:xfrm>
            </p:grpSpPr>
            <p:sp>
              <p:nvSpPr>
                <p:cNvPr id="183" name="Oval 182"/>
                <p:cNvSpPr/>
                <p:nvPr/>
              </p:nvSpPr>
              <p:spPr bwMode="auto">
                <a:xfrm>
                  <a:off x="6648973" y="6226906"/>
                  <a:ext cx="214776" cy="119806"/>
                </a:xfrm>
                <a:prstGeom prst="ellipse">
                  <a:avLst/>
                </a:prstGeom>
                <a:solidFill>
                  <a:srgbClr val="4C5A87">
                    <a:lumMod val="75000"/>
                    <a:alpha val="78000"/>
                  </a:srgbClr>
                </a:solidFill>
                <a:ln w="6350" cap="flat" cmpd="sng" algn="ctr">
                  <a:solidFill>
                    <a:srgbClr val="4C5A87">
                      <a:lumMod val="75000"/>
                      <a:alpha val="78000"/>
                    </a:srgb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defTabSz="912813" fontAlgn="auto">
                    <a:spcBef>
                      <a:spcPts val="0"/>
                    </a:spcBef>
                    <a:spcAft>
                      <a:spcPts val="0"/>
                    </a:spcAft>
                    <a:defRPr/>
                  </a:pPr>
                  <a:endParaRPr lang="en-US" sz="500" b="0" i="1" kern="0" dirty="0" smtClean="0">
                    <a:solidFill>
                      <a:schemeClr val="bg2">
                        <a:lumMod val="50000"/>
                      </a:schemeClr>
                    </a:solidFill>
                    <a:latin typeface="+mn-lt"/>
                    <a:ea typeface="MS PGothic" pitchFamily="34" charset="-128"/>
                    <a:cs typeface="Arial" panose="020B0604020202020204" pitchFamily="34" charset="0"/>
                  </a:endParaRPr>
                </a:p>
              </p:txBody>
            </p:sp>
            <p:sp>
              <p:nvSpPr>
                <p:cNvPr id="184" name="Rectangle 183"/>
                <p:cNvSpPr/>
                <p:nvPr/>
              </p:nvSpPr>
              <p:spPr>
                <a:xfrm>
                  <a:off x="6689807" y="6242682"/>
                  <a:ext cx="133107" cy="88254"/>
                </a:xfrm>
                <a:prstGeom prst="rect">
                  <a:avLst/>
                </a:prstGeom>
                <a:pattFill prst="dotDmnd">
                  <a:fgClr>
                    <a:schemeClr val="accent1"/>
                  </a:fgClr>
                  <a:bgClr>
                    <a:schemeClr val="bg1"/>
                  </a:bgClr>
                </a:pattFill>
                <a:ln w="3175">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sz="600" b="0" dirty="0">
                    <a:solidFill>
                      <a:schemeClr val="bg2">
                        <a:lumMod val="50000"/>
                      </a:schemeClr>
                    </a:solidFill>
                  </a:endParaRPr>
                </a:p>
              </p:txBody>
            </p:sp>
            <p:sp>
              <p:nvSpPr>
                <p:cNvPr id="185" name="TextBox 184"/>
                <p:cNvSpPr txBox="1"/>
                <p:nvPr/>
              </p:nvSpPr>
              <p:spPr>
                <a:xfrm>
                  <a:off x="6897853" y="6240643"/>
                  <a:ext cx="1085233" cy="92333"/>
                </a:xfrm>
                <a:prstGeom prst="rect">
                  <a:avLst/>
                </a:prstGeom>
                <a:noFill/>
              </p:spPr>
              <p:txBody>
                <a:bodyPr wrap="none" lIns="0" tIns="0" rIns="0" bIns="0" rtlCol="0" anchor="ctr">
                  <a:spAutoFit/>
                </a:bodyPr>
                <a:lstStyle/>
                <a:p>
                  <a:r>
                    <a:rPr lang="en-US" sz="600" b="0" i="1" dirty="0" smtClean="0">
                      <a:solidFill>
                        <a:schemeClr val="bg2">
                          <a:lumMod val="50000"/>
                        </a:schemeClr>
                      </a:solidFill>
                      <a:latin typeface="+mn-lt"/>
                      <a:cs typeface="Arial" pitchFamily="34" charset="0"/>
                    </a:rPr>
                    <a:t>Data Element (Interfacing Data)</a:t>
                  </a:r>
                </a:p>
              </p:txBody>
            </p:sp>
          </p:grpSp>
          <p:grpSp>
            <p:nvGrpSpPr>
              <p:cNvPr id="177" name="Group 176"/>
              <p:cNvGrpSpPr/>
              <p:nvPr/>
            </p:nvGrpSpPr>
            <p:grpSpPr>
              <a:xfrm>
                <a:off x="4477020" y="6240643"/>
                <a:ext cx="586336" cy="92333"/>
                <a:chOff x="4400820" y="6240643"/>
                <a:chExt cx="586336" cy="92333"/>
              </a:xfrm>
            </p:grpSpPr>
            <p:sp>
              <p:nvSpPr>
                <p:cNvPr id="181" name="Rectangle 180"/>
                <p:cNvSpPr/>
                <p:nvPr/>
              </p:nvSpPr>
              <p:spPr>
                <a:xfrm>
                  <a:off x="4400820" y="6241592"/>
                  <a:ext cx="195718" cy="90434"/>
                </a:xfrm>
                <a:prstGeom prst="rect">
                  <a:avLst/>
                </a:prstGeom>
                <a:solidFill>
                  <a:schemeClr val="bg1"/>
                </a:solidFill>
                <a:ln w="3175">
                  <a:solidFill>
                    <a:schemeClr val="accent2"/>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endParaRPr lang="en-US" sz="600" b="0" dirty="0">
                    <a:solidFill>
                      <a:schemeClr val="bg2">
                        <a:lumMod val="50000"/>
                      </a:schemeClr>
                    </a:solidFill>
                  </a:endParaRPr>
                </a:p>
              </p:txBody>
            </p:sp>
            <p:sp>
              <p:nvSpPr>
                <p:cNvPr id="182" name="TextBox 181"/>
                <p:cNvSpPr txBox="1"/>
                <p:nvPr/>
              </p:nvSpPr>
              <p:spPr>
                <a:xfrm>
                  <a:off x="4645716" y="6240643"/>
                  <a:ext cx="341440" cy="92333"/>
                </a:xfrm>
                <a:prstGeom prst="rect">
                  <a:avLst/>
                </a:prstGeom>
                <a:noFill/>
              </p:spPr>
              <p:txBody>
                <a:bodyPr wrap="none" lIns="0" tIns="0" rIns="0" bIns="0" rtlCol="0" anchor="ctr">
                  <a:spAutoFit/>
                </a:bodyPr>
                <a:lstStyle/>
                <a:p>
                  <a:r>
                    <a:rPr lang="en-US" sz="600" b="0" i="1" dirty="0" smtClean="0">
                      <a:solidFill>
                        <a:schemeClr val="bg2">
                          <a:lumMod val="50000"/>
                        </a:schemeClr>
                      </a:solidFill>
                      <a:latin typeface="+mn-lt"/>
                      <a:cs typeface="Arial" pitchFamily="34" charset="0"/>
                    </a:rPr>
                    <a:t>Capability</a:t>
                  </a:r>
                </a:p>
              </p:txBody>
            </p:sp>
          </p:grpSp>
          <p:grpSp>
            <p:nvGrpSpPr>
              <p:cNvPr id="178" name="Group 177"/>
              <p:cNvGrpSpPr/>
              <p:nvPr/>
            </p:nvGrpSpPr>
            <p:grpSpPr>
              <a:xfrm>
                <a:off x="8209456" y="6240643"/>
                <a:ext cx="861985" cy="92333"/>
                <a:chOff x="8209456" y="6240643"/>
                <a:chExt cx="861985" cy="92333"/>
              </a:xfrm>
            </p:grpSpPr>
            <p:sp>
              <p:nvSpPr>
                <p:cNvPr id="179" name="Rectangle 178"/>
                <p:cNvSpPr/>
                <p:nvPr/>
              </p:nvSpPr>
              <p:spPr bwMode="auto">
                <a:xfrm flipH="1">
                  <a:off x="8209456" y="6241790"/>
                  <a:ext cx="217538" cy="90038"/>
                </a:xfrm>
                <a:prstGeom prst="rect">
                  <a:avLst/>
                </a:prstGeom>
                <a:solidFill>
                  <a:srgbClr val="FFFF00"/>
                </a:solidFill>
                <a:ln w="19050" cap="flat" cmpd="sng" algn="ctr">
                  <a:solidFill>
                    <a:srgbClr val="4C5A87">
                      <a:lumMod val="75000"/>
                    </a:srgbClr>
                  </a:solidFill>
                  <a:prstDash val="solid"/>
                  <a:round/>
                  <a:headEnd type="none" w="med" len="med"/>
                  <a:tailEnd type="none" w="med" len="med"/>
                </a:ln>
                <a:effectLst/>
                <a:extLst/>
              </p:spPr>
              <p:txBody>
                <a:bodyPr vert="horz" wrap="none" lIns="0" tIns="0" rIns="0" bIns="0" numCol="1" rtlCol="0" anchor="ctr" anchorCtr="0" compatLnSpc="1">
                  <a:prstTxWarp prst="textNoShape">
                    <a:avLst/>
                  </a:prstTxWarp>
                </a:bodyPr>
                <a:lstStyle/>
                <a:p>
                  <a:pPr algn="ctr" fontAlgn="auto">
                    <a:lnSpc>
                      <a:spcPct val="80000"/>
                    </a:lnSpc>
                    <a:spcBef>
                      <a:spcPts val="0"/>
                    </a:spcBef>
                    <a:spcAft>
                      <a:spcPts val="0"/>
                    </a:spcAft>
                    <a:tabLst>
                      <a:tab pos="6464300" algn="r"/>
                    </a:tabLst>
                  </a:pPr>
                  <a:r>
                    <a:rPr lang="en-GB" sz="500" kern="500" dirty="0">
                      <a:solidFill>
                        <a:srgbClr val="800000"/>
                      </a:solidFill>
                      <a:latin typeface="+mn-lt"/>
                      <a:cs typeface="Calibri" pitchFamily="34" charset="0"/>
                    </a:rPr>
                    <a:t>Local</a:t>
                  </a:r>
                </a:p>
              </p:txBody>
            </p:sp>
            <p:sp>
              <p:nvSpPr>
                <p:cNvPr id="180" name="TextBox 179"/>
                <p:cNvSpPr txBox="1"/>
                <p:nvPr/>
              </p:nvSpPr>
              <p:spPr>
                <a:xfrm>
                  <a:off x="8463902" y="6240643"/>
                  <a:ext cx="607539" cy="92333"/>
                </a:xfrm>
                <a:prstGeom prst="rect">
                  <a:avLst/>
                </a:prstGeom>
                <a:noFill/>
              </p:spPr>
              <p:txBody>
                <a:bodyPr wrap="none" lIns="0" tIns="0" rIns="0" bIns="0" rtlCol="0" anchor="ctr">
                  <a:spAutoFit/>
                </a:bodyPr>
                <a:lstStyle/>
                <a:p>
                  <a:r>
                    <a:rPr lang="en-US" sz="600" b="0" i="1" dirty="0" smtClean="0">
                      <a:solidFill>
                        <a:schemeClr val="bg2">
                          <a:lumMod val="50000"/>
                        </a:schemeClr>
                      </a:solidFill>
                      <a:latin typeface="+mn-lt"/>
                      <a:cs typeface="Arial" pitchFamily="34" charset="0"/>
                    </a:rPr>
                    <a:t>Local Component</a:t>
                  </a:r>
                </a:p>
              </p:txBody>
            </p:sp>
          </p:grpSp>
        </p:grpSp>
      </p:grpSp>
      <p:sp>
        <p:nvSpPr>
          <p:cNvPr id="196" name="Rounded Rectangle 195"/>
          <p:cNvSpPr/>
          <p:nvPr/>
        </p:nvSpPr>
        <p:spPr bwMode="auto">
          <a:xfrm>
            <a:off x="7888889" y="1354023"/>
            <a:ext cx="576000" cy="504683"/>
          </a:xfrm>
          <a:prstGeom prst="roundRect">
            <a:avLst>
              <a:gd name="adj" fmla="val 2828"/>
            </a:avLst>
          </a:prstGeom>
          <a:pattFill prst="ltUpDiag">
            <a:fgClr>
              <a:schemeClr val="bg1">
                <a:lumMod val="85000"/>
              </a:schemeClr>
            </a:fgClr>
            <a:bgClr>
              <a:schemeClr val="bg1"/>
            </a:bgClr>
          </a:pattFill>
          <a:ln w="9525" cap="flat" cmpd="sng" algn="ctr">
            <a:solidFill>
              <a:srgbClr val="BA9CC9"/>
            </a:solidFill>
            <a:prstDash val="sysDash"/>
            <a:round/>
            <a:headEnd type="none" w="med" len="med"/>
            <a:tailEnd type="none" w="med" len="med"/>
          </a:ln>
          <a:effectLst/>
          <a:extLst/>
        </p:spPr>
        <p:txBody>
          <a:bodyPr vert="horz" wrap="square" lIns="36000" tIns="18000" rIns="36000" bIns="18000" numCol="1" rtlCol="0" anchor="t" anchorCtr="0" compatLnSpc="1">
            <a:prstTxWarp prst="textNoShape">
              <a:avLst/>
            </a:prstTxWarp>
          </a:bodyPr>
          <a:lstStyle/>
          <a:p>
            <a:pPr fontAlgn="auto">
              <a:spcBef>
                <a:spcPts val="0"/>
              </a:spcBef>
              <a:spcAft>
                <a:spcPts val="0"/>
              </a:spcAft>
            </a:pPr>
            <a:r>
              <a:rPr lang="en-US" altLang="ko-KR" sz="600" kern="0" dirty="0">
                <a:solidFill>
                  <a:schemeClr val="bg2"/>
                </a:solidFill>
                <a:ea typeface="ＭＳ Ｐゴシック" pitchFamily="-64" charset="-128"/>
                <a:cs typeface="Arial" panose="020B0604020202020204" pitchFamily="34" charset="0"/>
              </a:rPr>
              <a:t>TPA</a:t>
            </a:r>
          </a:p>
        </p:txBody>
      </p:sp>
      <p:sp>
        <p:nvSpPr>
          <p:cNvPr id="200" name="Rounded Rectangle 199"/>
          <p:cNvSpPr/>
          <p:nvPr/>
        </p:nvSpPr>
        <p:spPr bwMode="auto">
          <a:xfrm>
            <a:off x="5903439" y="1354023"/>
            <a:ext cx="1239798" cy="504683"/>
          </a:xfrm>
          <a:prstGeom prst="roundRect">
            <a:avLst>
              <a:gd name="adj" fmla="val 2828"/>
            </a:avLst>
          </a:prstGeom>
          <a:solidFill>
            <a:srgbClr val="E9F4FB"/>
          </a:solidFill>
          <a:ln w="9525" cap="flat" cmpd="sng" algn="ctr">
            <a:solidFill>
              <a:srgbClr val="BA9CC9"/>
            </a:solidFill>
            <a:prstDash val="solid"/>
            <a:round/>
            <a:headEnd type="none" w="med" len="med"/>
            <a:tailEnd type="none" w="med" len="med"/>
          </a:ln>
          <a:effectLst/>
          <a:extLst/>
        </p:spPr>
        <p:txBody>
          <a:bodyPr vert="horz" wrap="square" lIns="36000" tIns="18000" rIns="36000" bIns="18000" numCol="1" rtlCol="0" anchor="t" anchorCtr="0" compatLnSpc="1">
            <a:prstTxWarp prst="textNoShape">
              <a:avLst/>
            </a:prstTxWarp>
          </a:bodyPr>
          <a:lstStyle/>
          <a:p>
            <a:pPr fontAlgn="auto">
              <a:spcBef>
                <a:spcPts val="0"/>
              </a:spcBef>
              <a:spcAft>
                <a:spcPts val="0"/>
              </a:spcAft>
            </a:pPr>
            <a:r>
              <a:rPr lang="en-US" sz="600" kern="0" dirty="0">
                <a:solidFill>
                  <a:schemeClr val="tx1"/>
                </a:solidFill>
                <a:latin typeface="+mn-lt"/>
                <a:ea typeface="ＭＳ Ｐゴシック" pitchFamily="-64" charset="-128"/>
                <a:cs typeface="Arial" panose="020B0604020202020204" pitchFamily="34" charset="0"/>
              </a:rPr>
              <a:t>Health Claims Portal</a:t>
            </a:r>
          </a:p>
        </p:txBody>
      </p:sp>
      <p:sp>
        <p:nvSpPr>
          <p:cNvPr id="201" name="Rounded Rectangle 200"/>
          <p:cNvSpPr/>
          <p:nvPr/>
        </p:nvSpPr>
        <p:spPr bwMode="auto">
          <a:xfrm>
            <a:off x="5903439" y="1165860"/>
            <a:ext cx="3222276" cy="168228"/>
          </a:xfrm>
          <a:prstGeom prst="roundRect">
            <a:avLst>
              <a:gd name="adj" fmla="val 8148"/>
            </a:avLst>
          </a:prstGeom>
          <a:solidFill>
            <a:srgbClr val="4B91CD">
              <a:lumMod val="50000"/>
            </a:srgbClr>
          </a:solidFill>
          <a:ln w="9525" cap="flat" cmpd="sng" algn="ctr">
            <a:no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algn="ctr" fontAlgn="auto">
              <a:spcBef>
                <a:spcPts val="0"/>
              </a:spcBef>
              <a:spcAft>
                <a:spcPts val="0"/>
              </a:spcAft>
              <a:defRPr/>
            </a:pPr>
            <a:r>
              <a:rPr lang="en-US" sz="600" i="1" kern="0" dirty="0" smtClean="0">
                <a:solidFill>
                  <a:srgbClr val="4B91CD">
                    <a:lumMod val="20000"/>
                    <a:lumOff val="80000"/>
                  </a:srgbClr>
                </a:solidFill>
                <a:latin typeface="+mn-lt"/>
                <a:cs typeface="Arial" panose="020B0604020202020204" pitchFamily="34" charset="0"/>
              </a:rPr>
              <a:t>Claims</a:t>
            </a:r>
            <a:endParaRPr lang="en-US" sz="600" i="1" kern="0" dirty="0">
              <a:solidFill>
                <a:srgbClr val="4B91CD">
                  <a:lumMod val="20000"/>
                  <a:lumOff val="80000"/>
                </a:srgbClr>
              </a:solidFill>
              <a:latin typeface="+mn-lt"/>
              <a:cs typeface="Arial" panose="020B0604020202020204" pitchFamily="34" charset="0"/>
            </a:endParaRPr>
          </a:p>
        </p:txBody>
      </p:sp>
      <p:sp>
        <p:nvSpPr>
          <p:cNvPr id="202" name="Rounded Rectangle 201"/>
          <p:cNvSpPr/>
          <p:nvPr/>
        </p:nvSpPr>
        <p:spPr bwMode="auto">
          <a:xfrm>
            <a:off x="7228063" y="1354023"/>
            <a:ext cx="576000" cy="504683"/>
          </a:xfrm>
          <a:prstGeom prst="roundRect">
            <a:avLst>
              <a:gd name="adj" fmla="val 4669"/>
            </a:avLst>
          </a:prstGeom>
          <a:solidFill>
            <a:srgbClr val="FFFF00"/>
          </a:solidFill>
          <a:ln w="9525" cap="flat" cmpd="sng" algn="ctr">
            <a:solidFill>
              <a:srgbClr val="BA9CC9"/>
            </a:solidFill>
            <a:prstDash val="solid"/>
            <a:round/>
            <a:headEnd type="none" w="med" len="med"/>
            <a:tailEnd type="none" w="med" len="med"/>
          </a:ln>
          <a:effectLst/>
          <a:extLst/>
        </p:spPr>
        <p:txBody>
          <a:bodyPr vert="horz" wrap="square" lIns="36000" tIns="18000" rIns="36000" bIns="18000" numCol="1" rtlCol="0" anchor="t" anchorCtr="0" compatLnSpc="1">
            <a:prstTxWarp prst="textNoShape">
              <a:avLst/>
            </a:prstTxWarp>
          </a:bodyPr>
          <a:lstStyle/>
          <a:p>
            <a:pPr fontAlgn="auto">
              <a:spcBef>
                <a:spcPts val="0"/>
              </a:spcBef>
              <a:spcAft>
                <a:spcPts val="0"/>
              </a:spcAft>
            </a:pPr>
            <a:r>
              <a:rPr lang="en-US" altLang="ko-KR" sz="600" kern="0" dirty="0">
                <a:solidFill>
                  <a:schemeClr val="tx1"/>
                </a:solidFill>
                <a:latin typeface="+mn-lt"/>
                <a:ea typeface="ＭＳ Ｐゴシック" pitchFamily="-64" charset="-128"/>
                <a:cs typeface="Arial" panose="020B0604020202020204" pitchFamily="34" charset="0"/>
              </a:rPr>
              <a:t>Mobile App</a:t>
            </a:r>
          </a:p>
          <a:p>
            <a:pPr fontAlgn="auto">
              <a:spcBef>
                <a:spcPts val="0"/>
              </a:spcBef>
              <a:spcAft>
                <a:spcPts val="0"/>
              </a:spcAft>
            </a:pPr>
            <a:r>
              <a:rPr lang="en-US" altLang="ko-KR" sz="600" b="0" kern="0" dirty="0" err="1">
                <a:solidFill>
                  <a:schemeClr val="tx1"/>
                </a:solidFill>
                <a:latin typeface="+mn-lt"/>
                <a:ea typeface="ＭＳ Ｐゴシック" pitchFamily="-64" charset="-128"/>
                <a:cs typeface="Arial" panose="020B0604020202020204" pitchFamily="34" charset="0"/>
              </a:rPr>
              <a:t>AXA@Work</a:t>
            </a:r>
            <a:endParaRPr lang="en-US" altLang="ko-KR" sz="600" b="0" kern="0" dirty="0">
              <a:solidFill>
                <a:schemeClr val="tx1"/>
              </a:solidFill>
              <a:latin typeface="+mn-lt"/>
              <a:ea typeface="ＭＳ Ｐゴシック" pitchFamily="-64" charset="-128"/>
              <a:cs typeface="Arial" panose="020B0604020202020204" pitchFamily="34" charset="0"/>
            </a:endParaRPr>
          </a:p>
        </p:txBody>
      </p:sp>
      <p:grpSp>
        <p:nvGrpSpPr>
          <p:cNvPr id="203" name="Group 202"/>
          <p:cNvGrpSpPr/>
          <p:nvPr/>
        </p:nvGrpSpPr>
        <p:grpSpPr>
          <a:xfrm>
            <a:off x="5937601" y="1481100"/>
            <a:ext cx="1171474" cy="172638"/>
            <a:chOff x="5998217" y="1157050"/>
            <a:chExt cx="1103581" cy="184719"/>
          </a:xfrm>
        </p:grpSpPr>
        <p:sp>
          <p:nvSpPr>
            <p:cNvPr id="204" name="Rounded Rectangle 203"/>
            <p:cNvSpPr/>
            <p:nvPr/>
          </p:nvSpPr>
          <p:spPr bwMode="auto">
            <a:xfrm>
              <a:off x="5998217" y="1157050"/>
              <a:ext cx="520461" cy="184719"/>
            </a:xfrm>
            <a:prstGeom prst="roundRect">
              <a:avLst>
                <a:gd name="adj" fmla="val 4387"/>
              </a:avLst>
            </a:prstGeom>
            <a:solidFill>
              <a:srgbClr val="8C5AA5">
                <a:lumMod val="60000"/>
                <a:lumOff val="40000"/>
              </a:srgbClr>
            </a:solidFill>
            <a:ln w="6350" cap="flat" cmpd="sng" algn="ctr">
              <a:solidFill>
                <a:srgbClr val="4B91CD">
                  <a:lumMod val="40000"/>
                  <a:lumOff val="60000"/>
                </a:srgb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defTabSz="912813" fontAlgn="auto">
                <a:spcBef>
                  <a:spcPts val="0"/>
                </a:spcBef>
                <a:spcAft>
                  <a:spcPts val="0"/>
                </a:spcAft>
              </a:pPr>
              <a:r>
                <a:rPr lang="en-US" sz="600" b="0" i="1" kern="0" dirty="0">
                  <a:solidFill>
                    <a:srgbClr val="103184"/>
                  </a:solidFill>
                  <a:latin typeface="+mn-lt"/>
                  <a:ea typeface="MS PGothic" pitchFamily="34" charset="-128"/>
                  <a:cs typeface="Arial" panose="020B0604020202020204" pitchFamily="34" charset="0"/>
                </a:rPr>
                <a:t>Portal</a:t>
              </a:r>
            </a:p>
          </p:txBody>
        </p:sp>
        <p:sp>
          <p:nvSpPr>
            <p:cNvPr id="215" name="Rounded Rectangle 214"/>
            <p:cNvSpPr/>
            <p:nvPr/>
          </p:nvSpPr>
          <p:spPr bwMode="auto">
            <a:xfrm>
              <a:off x="6581337" y="1157050"/>
              <a:ext cx="520461" cy="184719"/>
            </a:xfrm>
            <a:prstGeom prst="roundRect">
              <a:avLst>
                <a:gd name="adj" fmla="val 4387"/>
              </a:avLst>
            </a:prstGeom>
            <a:pattFill prst="ltUpDiag">
              <a:fgClr>
                <a:schemeClr val="bg1">
                  <a:lumMod val="65000"/>
                </a:schemeClr>
              </a:fgClr>
              <a:bgClr>
                <a:schemeClr val="bg1"/>
              </a:bgClr>
            </a:pattFill>
            <a:ln w="9525" cap="flat" cmpd="sng" algn="ctr">
              <a:solidFill>
                <a:schemeClr val="bg2"/>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fontAlgn="auto">
                <a:spcBef>
                  <a:spcPts val="0"/>
                </a:spcBef>
                <a:spcAft>
                  <a:spcPts val="0"/>
                </a:spcAft>
              </a:pPr>
              <a:r>
                <a:rPr lang="en-US" sz="600" b="0" i="1" kern="0" dirty="0">
                  <a:solidFill>
                    <a:schemeClr val="tx1"/>
                  </a:solidFill>
                  <a:latin typeface="+mn-lt"/>
                  <a:cs typeface="Arial" panose="020B0604020202020204" pitchFamily="34" charset="0"/>
                </a:rPr>
                <a:t>Mobile App</a:t>
              </a:r>
            </a:p>
          </p:txBody>
        </p:sp>
      </p:grpSp>
      <p:sp>
        <p:nvSpPr>
          <p:cNvPr id="227" name="Rounded Rectangle 226"/>
          <p:cNvSpPr/>
          <p:nvPr/>
        </p:nvSpPr>
        <p:spPr bwMode="auto">
          <a:xfrm>
            <a:off x="777712" y="1354023"/>
            <a:ext cx="1059414" cy="504683"/>
          </a:xfrm>
          <a:prstGeom prst="roundRect">
            <a:avLst>
              <a:gd name="adj" fmla="val 2828"/>
            </a:avLst>
          </a:prstGeom>
          <a:solidFill>
            <a:srgbClr val="91C8EB">
              <a:lumMod val="20000"/>
              <a:lumOff val="80000"/>
            </a:srgbClr>
          </a:solidFill>
          <a:ln w="19050" cap="flat" cmpd="sng" algn="ctr">
            <a:solidFill>
              <a:srgbClr val="00B050"/>
            </a:solidFill>
            <a:prstDash val="solid"/>
            <a:round/>
            <a:headEnd type="none" w="med" len="med"/>
            <a:tailEnd type="none" w="med" len="med"/>
          </a:ln>
          <a:effectLst/>
          <a:extLst/>
        </p:spPr>
        <p:txBody>
          <a:bodyPr vert="horz" wrap="square" lIns="36000" tIns="18000" rIns="36000" bIns="18000" numCol="1" rtlCol="0" anchor="t" anchorCtr="0" compatLnSpc="1">
            <a:prstTxWarp prst="textNoShape">
              <a:avLst/>
            </a:prstTxWarp>
          </a:bodyPr>
          <a:lstStyle/>
          <a:p>
            <a:pPr fontAlgn="auto">
              <a:spcBef>
                <a:spcPts val="0"/>
              </a:spcBef>
              <a:spcAft>
                <a:spcPts val="0"/>
              </a:spcAft>
            </a:pPr>
            <a:endParaRPr lang="en-US" sz="700" kern="0" dirty="0">
              <a:solidFill>
                <a:schemeClr val="tx1"/>
              </a:solidFill>
              <a:ea typeface="ＭＳ Ｐゴシック" pitchFamily="-64" charset="-128"/>
              <a:cs typeface="Arial" panose="020B0604020202020204" pitchFamily="34" charset="0"/>
            </a:endParaRPr>
          </a:p>
        </p:txBody>
      </p:sp>
      <p:sp>
        <p:nvSpPr>
          <p:cNvPr id="229" name="Rounded Rectangle 228"/>
          <p:cNvSpPr/>
          <p:nvPr/>
        </p:nvSpPr>
        <p:spPr bwMode="auto">
          <a:xfrm>
            <a:off x="777712" y="1165860"/>
            <a:ext cx="1059414" cy="168228"/>
          </a:xfrm>
          <a:prstGeom prst="roundRect">
            <a:avLst>
              <a:gd name="adj" fmla="val 8148"/>
            </a:avLst>
          </a:prstGeom>
          <a:solidFill>
            <a:schemeClr val="bg1">
              <a:lumMod val="50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algn="ctr" fontAlgn="auto">
              <a:spcBef>
                <a:spcPts val="0"/>
              </a:spcBef>
              <a:spcAft>
                <a:spcPts val="0"/>
              </a:spcAft>
              <a:defRPr/>
            </a:pPr>
            <a:r>
              <a:rPr lang="en-US" sz="600" i="1" kern="0" dirty="0" smtClean="0">
                <a:solidFill>
                  <a:srgbClr val="4B91CD">
                    <a:lumMod val="20000"/>
                    <a:lumOff val="80000"/>
                  </a:srgbClr>
                </a:solidFill>
                <a:latin typeface="+mn-lt"/>
                <a:cs typeface="Arial" panose="020B0604020202020204" pitchFamily="34" charset="0"/>
              </a:rPr>
              <a:t>Distribution</a:t>
            </a:r>
            <a:endParaRPr lang="en-US" sz="600" i="1" kern="0" dirty="0">
              <a:solidFill>
                <a:srgbClr val="4B91CD">
                  <a:lumMod val="20000"/>
                  <a:lumOff val="80000"/>
                </a:srgbClr>
              </a:solidFill>
              <a:latin typeface="+mn-lt"/>
              <a:cs typeface="Arial" panose="020B0604020202020204" pitchFamily="34" charset="0"/>
            </a:endParaRPr>
          </a:p>
        </p:txBody>
      </p:sp>
      <p:sp>
        <p:nvSpPr>
          <p:cNvPr id="230" name="Rounded Rectangle 229"/>
          <p:cNvSpPr/>
          <p:nvPr/>
        </p:nvSpPr>
        <p:spPr bwMode="auto">
          <a:xfrm>
            <a:off x="2032487" y="1354023"/>
            <a:ext cx="1059414" cy="504683"/>
          </a:xfrm>
          <a:prstGeom prst="roundRect">
            <a:avLst>
              <a:gd name="adj" fmla="val 2828"/>
            </a:avLst>
          </a:prstGeom>
          <a:solidFill>
            <a:srgbClr val="91C8EB">
              <a:lumMod val="20000"/>
              <a:lumOff val="80000"/>
            </a:srgbClr>
          </a:solidFill>
          <a:ln w="19050" cap="flat" cmpd="sng" algn="ctr">
            <a:solidFill>
              <a:srgbClr val="00B050"/>
            </a:solidFill>
            <a:prstDash val="solid"/>
            <a:round/>
            <a:headEnd type="none" w="med" len="med"/>
            <a:tailEnd type="none" w="med" len="med"/>
          </a:ln>
          <a:effectLst/>
          <a:extLst/>
        </p:spPr>
        <p:txBody>
          <a:bodyPr vert="horz" wrap="square" lIns="36000" tIns="18000" rIns="36000" bIns="18000" numCol="1" rtlCol="0" anchor="t" anchorCtr="0" compatLnSpc="1">
            <a:prstTxWarp prst="textNoShape">
              <a:avLst/>
            </a:prstTxWarp>
          </a:bodyPr>
          <a:lstStyle/>
          <a:p>
            <a:pPr fontAlgn="auto">
              <a:spcBef>
                <a:spcPts val="0"/>
              </a:spcBef>
              <a:spcAft>
                <a:spcPts val="0"/>
              </a:spcAft>
            </a:pPr>
            <a:r>
              <a:rPr lang="en-US" altLang="ko-KR" sz="700" kern="0">
                <a:solidFill>
                  <a:schemeClr val="tx1"/>
                </a:solidFill>
                <a:ea typeface="ＭＳ Ｐゴシック" pitchFamily="-64" charset="-128"/>
                <a:cs typeface="Arial" panose="020B0604020202020204" pitchFamily="34" charset="0"/>
              </a:rPr>
              <a:t>Customer Portal</a:t>
            </a:r>
            <a:endParaRPr lang="en-US" altLang="ko-KR" sz="700" kern="0" dirty="0">
              <a:solidFill>
                <a:schemeClr val="tx1"/>
              </a:solidFill>
              <a:ea typeface="ＭＳ Ｐゴシック" pitchFamily="-64" charset="-128"/>
              <a:cs typeface="Arial" panose="020B0604020202020204" pitchFamily="34" charset="0"/>
            </a:endParaRPr>
          </a:p>
        </p:txBody>
      </p:sp>
      <p:sp>
        <p:nvSpPr>
          <p:cNvPr id="237" name="Rounded Rectangle 236"/>
          <p:cNvSpPr/>
          <p:nvPr/>
        </p:nvSpPr>
        <p:spPr bwMode="auto">
          <a:xfrm>
            <a:off x="2032487" y="1165860"/>
            <a:ext cx="1059414" cy="168228"/>
          </a:xfrm>
          <a:prstGeom prst="roundRect">
            <a:avLst>
              <a:gd name="adj" fmla="val 8148"/>
            </a:avLst>
          </a:prstGeom>
          <a:solidFill>
            <a:schemeClr val="bg1">
              <a:lumMod val="50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algn="ctr" fontAlgn="auto">
              <a:spcBef>
                <a:spcPts val="0"/>
              </a:spcBef>
              <a:spcAft>
                <a:spcPts val="0"/>
              </a:spcAft>
              <a:defRPr/>
            </a:pPr>
            <a:r>
              <a:rPr lang="en-US" sz="600" i="1" kern="0" dirty="0" smtClean="0">
                <a:solidFill>
                  <a:srgbClr val="4B91CD">
                    <a:lumMod val="20000"/>
                    <a:lumOff val="80000"/>
                  </a:srgbClr>
                </a:solidFill>
                <a:latin typeface="+mn-lt"/>
                <a:cs typeface="Arial" panose="020B0604020202020204" pitchFamily="34" charset="0"/>
              </a:rPr>
              <a:t>Customer</a:t>
            </a:r>
            <a:endParaRPr lang="en-US" sz="600" i="1" kern="0" dirty="0">
              <a:solidFill>
                <a:srgbClr val="4B91CD">
                  <a:lumMod val="20000"/>
                  <a:lumOff val="80000"/>
                </a:srgbClr>
              </a:solidFill>
              <a:latin typeface="+mn-lt"/>
              <a:cs typeface="Arial" panose="020B0604020202020204" pitchFamily="34" charset="0"/>
            </a:endParaRPr>
          </a:p>
        </p:txBody>
      </p:sp>
      <p:sp>
        <p:nvSpPr>
          <p:cNvPr id="238" name="Rounded Rectangle 237"/>
          <p:cNvSpPr/>
          <p:nvPr/>
        </p:nvSpPr>
        <p:spPr bwMode="auto">
          <a:xfrm>
            <a:off x="3320704" y="1354023"/>
            <a:ext cx="1059414" cy="504683"/>
          </a:xfrm>
          <a:prstGeom prst="roundRect">
            <a:avLst>
              <a:gd name="adj" fmla="val 2828"/>
            </a:avLst>
          </a:prstGeom>
          <a:pattFill prst="ltUpDiag">
            <a:fgClr>
              <a:schemeClr val="bg1">
                <a:lumMod val="85000"/>
              </a:schemeClr>
            </a:fgClr>
            <a:bgClr>
              <a:schemeClr val="bg1"/>
            </a:bgClr>
          </a:pattFill>
          <a:ln w="9525" cap="flat" cmpd="sng" algn="ctr">
            <a:solidFill>
              <a:srgbClr val="00B050"/>
            </a:solidFill>
            <a:prstDash val="sysDash"/>
            <a:round/>
            <a:headEnd type="none" w="med" len="med"/>
            <a:tailEnd type="none" w="med" len="med"/>
          </a:ln>
          <a:effectLst/>
          <a:extLst/>
        </p:spPr>
        <p:txBody>
          <a:bodyPr vert="horz" wrap="square" lIns="36000" tIns="18000" rIns="36000" bIns="18000" numCol="1" rtlCol="0" anchor="t" anchorCtr="0" compatLnSpc="1">
            <a:prstTxWarp prst="textNoShape">
              <a:avLst/>
            </a:prstTxWarp>
          </a:bodyPr>
          <a:lstStyle/>
          <a:p>
            <a:pPr fontAlgn="auto">
              <a:spcBef>
                <a:spcPts val="0"/>
              </a:spcBef>
              <a:spcAft>
                <a:spcPts val="0"/>
              </a:spcAft>
              <a:defRPr/>
            </a:pPr>
            <a:endParaRPr lang="en-US" sz="700" b="0" kern="0" smtClean="0">
              <a:pattFill prst="ltUpDiag">
                <a:fgClr>
                  <a:srgbClr val="4B91CD">
                    <a:lumMod val="20000"/>
                    <a:lumOff val="80000"/>
                  </a:srgbClr>
                </a:fgClr>
                <a:bgClr>
                  <a:schemeClr val="bg1"/>
                </a:bgClr>
              </a:pattFill>
              <a:latin typeface="+mn-lt"/>
              <a:ea typeface="ＭＳ Ｐゴシック" pitchFamily="-64" charset="-128"/>
              <a:cs typeface="Arial" panose="020B0604020202020204" pitchFamily="34" charset="0"/>
            </a:endParaRPr>
          </a:p>
        </p:txBody>
      </p:sp>
      <p:sp>
        <p:nvSpPr>
          <p:cNvPr id="250" name="Rounded Rectangle 249"/>
          <p:cNvSpPr/>
          <p:nvPr/>
        </p:nvSpPr>
        <p:spPr bwMode="auto">
          <a:xfrm>
            <a:off x="3320704" y="1165860"/>
            <a:ext cx="1059414" cy="168228"/>
          </a:xfrm>
          <a:prstGeom prst="roundRect">
            <a:avLst>
              <a:gd name="adj" fmla="val 8148"/>
            </a:avLst>
          </a:prstGeom>
          <a:solidFill>
            <a:schemeClr val="bg1">
              <a:lumMod val="50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algn="ctr" fontAlgn="auto">
              <a:spcBef>
                <a:spcPts val="0"/>
              </a:spcBef>
              <a:spcAft>
                <a:spcPts val="0"/>
              </a:spcAft>
              <a:defRPr/>
            </a:pPr>
            <a:r>
              <a:rPr lang="en-US" sz="600" i="1" kern="0" dirty="0" smtClean="0">
                <a:solidFill>
                  <a:srgbClr val="4B91CD">
                    <a:lumMod val="20000"/>
                    <a:lumOff val="80000"/>
                  </a:srgbClr>
                </a:solidFill>
                <a:latin typeface="+mn-lt"/>
                <a:cs typeface="Arial" panose="020B0604020202020204" pitchFamily="34" charset="0"/>
              </a:rPr>
              <a:t>Contact Center</a:t>
            </a:r>
            <a:endParaRPr lang="en-US" sz="600" i="1" kern="0" dirty="0">
              <a:solidFill>
                <a:srgbClr val="4B91CD">
                  <a:lumMod val="20000"/>
                  <a:lumOff val="80000"/>
                </a:srgbClr>
              </a:solidFill>
              <a:latin typeface="+mn-lt"/>
              <a:cs typeface="Arial" panose="020B0604020202020204" pitchFamily="34" charset="0"/>
            </a:endParaRPr>
          </a:p>
        </p:txBody>
      </p:sp>
      <p:sp>
        <p:nvSpPr>
          <p:cNvPr id="251" name="Rounded Rectangle 250"/>
          <p:cNvSpPr/>
          <p:nvPr/>
        </p:nvSpPr>
        <p:spPr bwMode="auto">
          <a:xfrm>
            <a:off x="4620312" y="1354023"/>
            <a:ext cx="1059414" cy="504683"/>
          </a:xfrm>
          <a:prstGeom prst="roundRect">
            <a:avLst>
              <a:gd name="adj" fmla="val 2828"/>
            </a:avLst>
          </a:prstGeom>
          <a:pattFill prst="ltUpDiag">
            <a:fgClr>
              <a:schemeClr val="bg1">
                <a:lumMod val="85000"/>
              </a:schemeClr>
            </a:fgClr>
            <a:bgClr>
              <a:schemeClr val="bg1"/>
            </a:bgClr>
          </a:pattFill>
          <a:ln w="9525" cap="flat" cmpd="sng" algn="ctr">
            <a:solidFill>
              <a:srgbClr val="00B050"/>
            </a:solidFill>
            <a:prstDash val="sysDash"/>
            <a:round/>
            <a:headEnd type="none" w="med" len="med"/>
            <a:tailEnd type="none" w="med" len="med"/>
          </a:ln>
          <a:effectLst/>
          <a:extLst/>
        </p:spPr>
        <p:txBody>
          <a:bodyPr vert="horz" wrap="square" lIns="36000" tIns="18000" rIns="36000" bIns="18000" numCol="1" rtlCol="0" anchor="t" anchorCtr="0" compatLnSpc="1">
            <a:prstTxWarp prst="textNoShape">
              <a:avLst/>
            </a:prstTxWarp>
          </a:bodyPr>
          <a:lstStyle/>
          <a:p>
            <a:pPr fontAlgn="auto">
              <a:spcBef>
                <a:spcPts val="0"/>
              </a:spcBef>
              <a:spcAft>
                <a:spcPts val="0"/>
              </a:spcAft>
              <a:defRPr/>
            </a:pPr>
            <a:endParaRPr lang="en-US" sz="700" b="0" kern="0" smtClean="0">
              <a:pattFill prst="ltUpDiag">
                <a:fgClr>
                  <a:srgbClr val="4B91CD">
                    <a:lumMod val="20000"/>
                    <a:lumOff val="80000"/>
                  </a:srgbClr>
                </a:fgClr>
                <a:bgClr>
                  <a:schemeClr val="bg1"/>
                </a:bgClr>
              </a:pattFill>
              <a:latin typeface="+mn-lt"/>
              <a:ea typeface="ＭＳ Ｐゴシック" pitchFamily="-64" charset="-128"/>
              <a:cs typeface="Arial" panose="020B0604020202020204" pitchFamily="34" charset="0"/>
            </a:endParaRPr>
          </a:p>
        </p:txBody>
      </p:sp>
      <p:sp>
        <p:nvSpPr>
          <p:cNvPr id="252" name="Rounded Rectangle 251"/>
          <p:cNvSpPr/>
          <p:nvPr/>
        </p:nvSpPr>
        <p:spPr bwMode="auto">
          <a:xfrm>
            <a:off x="4620312" y="1165860"/>
            <a:ext cx="1059414" cy="168228"/>
          </a:xfrm>
          <a:prstGeom prst="roundRect">
            <a:avLst>
              <a:gd name="adj" fmla="val 8148"/>
            </a:avLst>
          </a:prstGeom>
          <a:solidFill>
            <a:schemeClr val="bg1">
              <a:lumMod val="50000"/>
            </a:schemeClr>
          </a:solidFill>
          <a:ln w="9525" cap="flat" cmpd="sng" algn="ctr">
            <a:noFill/>
            <a:prstDash val="solid"/>
            <a:round/>
            <a:headEnd type="none" w="med" len="med"/>
            <a:tailEnd type="none" w="med" len="med"/>
          </a:ln>
          <a:effectLst/>
          <a:extLst/>
        </p:spPr>
        <p:txBody>
          <a:bodyPr vert="horz" wrap="square" lIns="91440" tIns="45720" rIns="91440" bIns="45720" numCol="1" rtlCol="0" anchor="ctr" anchorCtr="0" compatLnSpc="1">
            <a:prstTxWarp prst="textNoShape">
              <a:avLst/>
            </a:prstTxWarp>
          </a:bodyPr>
          <a:lstStyle/>
          <a:p>
            <a:pPr algn="ctr" fontAlgn="auto">
              <a:spcBef>
                <a:spcPts val="0"/>
              </a:spcBef>
              <a:spcAft>
                <a:spcPts val="0"/>
              </a:spcAft>
              <a:defRPr/>
            </a:pPr>
            <a:r>
              <a:rPr lang="en-US" sz="600" i="1" kern="0" dirty="0" smtClean="0">
                <a:solidFill>
                  <a:srgbClr val="4B91CD">
                    <a:lumMod val="20000"/>
                    <a:lumOff val="80000"/>
                  </a:srgbClr>
                </a:solidFill>
                <a:latin typeface="+mn-lt"/>
                <a:cs typeface="Arial" panose="020B0604020202020204" pitchFamily="34" charset="0"/>
              </a:rPr>
              <a:t>Marketing</a:t>
            </a:r>
            <a:endParaRPr lang="en-US" sz="600" i="1" kern="0" dirty="0">
              <a:solidFill>
                <a:srgbClr val="4B91CD">
                  <a:lumMod val="20000"/>
                  <a:lumOff val="80000"/>
                </a:srgbClr>
              </a:solidFill>
              <a:latin typeface="+mn-lt"/>
              <a:cs typeface="Arial" panose="020B0604020202020204" pitchFamily="34" charset="0"/>
            </a:endParaRPr>
          </a:p>
        </p:txBody>
      </p:sp>
      <p:sp>
        <p:nvSpPr>
          <p:cNvPr id="254" name="Rounded Rectangle 253"/>
          <p:cNvSpPr/>
          <p:nvPr/>
        </p:nvSpPr>
        <p:spPr bwMode="auto">
          <a:xfrm>
            <a:off x="2078063" y="1481100"/>
            <a:ext cx="463192" cy="172638"/>
          </a:xfrm>
          <a:prstGeom prst="roundRect">
            <a:avLst>
              <a:gd name="adj" fmla="val 4387"/>
            </a:avLst>
          </a:prstGeom>
          <a:pattFill prst="ltUpDiag">
            <a:fgClr>
              <a:schemeClr val="bg1">
                <a:lumMod val="65000"/>
              </a:schemeClr>
            </a:fgClr>
            <a:bgClr>
              <a:schemeClr val="bg1"/>
            </a:bgClr>
          </a:pattFill>
          <a:ln w="9525" cap="flat" cmpd="sng" algn="ctr">
            <a:solidFill>
              <a:schemeClr val="bg2"/>
            </a:solidFill>
            <a:prstDash val="solid"/>
            <a:round/>
            <a:headEnd type="none" w="med" len="med"/>
            <a:tailEnd type="none" w="med" len="med"/>
          </a:ln>
          <a:effectLst/>
        </p:spPr>
        <p:txBody>
          <a:bodyPr vert="horz" wrap="square" lIns="45720" tIns="45720" rIns="45720" bIns="45720" numCol="1" rtlCol="0" anchor="ctr" anchorCtr="0" compatLnSpc="1">
            <a:prstTxWarp prst="textNoShape">
              <a:avLst/>
            </a:prstTxWarp>
          </a:bodyPr>
          <a:lstStyle/>
          <a:p>
            <a:pPr algn="ctr" fontAlgn="auto">
              <a:spcBef>
                <a:spcPts val="0"/>
              </a:spcBef>
              <a:spcAft>
                <a:spcPts val="0"/>
              </a:spcAft>
            </a:pPr>
            <a:r>
              <a:rPr lang="en-US" sz="600" b="0" i="1" kern="0" dirty="0">
                <a:solidFill>
                  <a:schemeClr val="tx1"/>
                </a:solidFill>
                <a:latin typeface="+mn-lt"/>
                <a:cs typeface="Arial" panose="020B0604020202020204" pitchFamily="34" charset="0"/>
              </a:rPr>
              <a:t>Enquiry</a:t>
            </a:r>
          </a:p>
        </p:txBody>
      </p:sp>
      <p:sp>
        <p:nvSpPr>
          <p:cNvPr id="255" name="Rounded Rectangle 254"/>
          <p:cNvSpPr/>
          <p:nvPr/>
        </p:nvSpPr>
        <p:spPr bwMode="auto">
          <a:xfrm>
            <a:off x="2583133" y="1481100"/>
            <a:ext cx="463192" cy="172638"/>
          </a:xfrm>
          <a:prstGeom prst="roundRect">
            <a:avLst>
              <a:gd name="adj" fmla="val 4387"/>
            </a:avLst>
          </a:prstGeom>
          <a:pattFill prst="ltUpDiag">
            <a:fgClr>
              <a:schemeClr val="bg1">
                <a:lumMod val="65000"/>
              </a:schemeClr>
            </a:fgClr>
            <a:bgClr>
              <a:schemeClr val="bg1"/>
            </a:bgClr>
          </a:pattFill>
          <a:ln w="9525" cap="flat" cmpd="sng" algn="ctr">
            <a:solidFill>
              <a:schemeClr val="bg2"/>
            </a:solidFill>
            <a:prstDash val="solid"/>
            <a:round/>
            <a:headEnd type="none" w="med" len="med"/>
            <a:tailEnd type="none" w="med" len="med"/>
          </a:ln>
          <a:effectLst/>
        </p:spPr>
        <p:txBody>
          <a:bodyPr vert="horz" wrap="square" lIns="45720" tIns="45720" rIns="45720" bIns="45720" numCol="1" rtlCol="0" anchor="ctr" anchorCtr="0" compatLnSpc="1">
            <a:prstTxWarp prst="textNoShape">
              <a:avLst/>
            </a:prstTxWarp>
          </a:bodyPr>
          <a:lstStyle/>
          <a:p>
            <a:pPr algn="ctr" fontAlgn="auto">
              <a:spcBef>
                <a:spcPts val="0"/>
              </a:spcBef>
              <a:spcAft>
                <a:spcPts val="0"/>
              </a:spcAft>
            </a:pPr>
            <a:r>
              <a:rPr lang="en-US" sz="600" b="0" i="1" kern="0" dirty="0" smtClean="0">
                <a:solidFill>
                  <a:schemeClr val="tx1"/>
                </a:solidFill>
                <a:latin typeface="+mn-lt"/>
                <a:cs typeface="Arial" panose="020B0604020202020204" pitchFamily="34" charset="0"/>
              </a:rPr>
              <a:t>Self</a:t>
            </a:r>
          </a:p>
          <a:p>
            <a:pPr algn="ctr" fontAlgn="auto">
              <a:spcBef>
                <a:spcPts val="0"/>
              </a:spcBef>
              <a:spcAft>
                <a:spcPts val="0"/>
              </a:spcAft>
            </a:pPr>
            <a:r>
              <a:rPr lang="en-US" sz="600" b="0" i="1" kern="0" dirty="0" smtClean="0">
                <a:solidFill>
                  <a:schemeClr val="tx1"/>
                </a:solidFill>
                <a:latin typeface="+mn-lt"/>
                <a:cs typeface="Arial" panose="020B0604020202020204" pitchFamily="34" charset="0"/>
              </a:rPr>
              <a:t>Service</a:t>
            </a:r>
            <a:endParaRPr lang="en-US" sz="600" b="0" i="1" kern="0" dirty="0">
              <a:solidFill>
                <a:schemeClr val="tx1"/>
              </a:solidFill>
              <a:latin typeface="+mn-lt"/>
              <a:cs typeface="Arial" panose="020B0604020202020204" pitchFamily="34" charset="0"/>
            </a:endParaRPr>
          </a:p>
        </p:txBody>
      </p:sp>
      <p:sp>
        <p:nvSpPr>
          <p:cNvPr id="258" name="Rounded Rectangle 257"/>
          <p:cNvSpPr/>
          <p:nvPr/>
        </p:nvSpPr>
        <p:spPr bwMode="auto">
          <a:xfrm>
            <a:off x="3366279" y="1481100"/>
            <a:ext cx="463192" cy="172638"/>
          </a:xfrm>
          <a:prstGeom prst="roundRect">
            <a:avLst>
              <a:gd name="adj" fmla="val 4387"/>
            </a:avLst>
          </a:prstGeom>
          <a:pattFill prst="ltUpDiag">
            <a:fgClr>
              <a:schemeClr val="bg1">
                <a:lumMod val="65000"/>
              </a:schemeClr>
            </a:fgClr>
            <a:bgClr>
              <a:schemeClr val="bg1"/>
            </a:bgClr>
          </a:pattFill>
          <a:ln w="9525" cap="flat" cmpd="sng" algn="ctr">
            <a:solidFill>
              <a:schemeClr val="bg2"/>
            </a:solidFill>
            <a:prstDash val="solid"/>
            <a:round/>
            <a:headEnd type="none" w="med" len="med"/>
            <a:tailEnd type="none" w="med" len="med"/>
          </a:ln>
          <a:effectLst/>
        </p:spPr>
        <p:txBody>
          <a:bodyPr vert="horz" wrap="square" lIns="45720" tIns="45720" rIns="45720" bIns="45720" numCol="1" rtlCol="0" anchor="ctr" anchorCtr="0" compatLnSpc="1">
            <a:prstTxWarp prst="textNoShape">
              <a:avLst/>
            </a:prstTxWarp>
          </a:bodyPr>
          <a:lstStyle/>
          <a:p>
            <a:pPr algn="ctr" fontAlgn="auto">
              <a:spcBef>
                <a:spcPts val="0"/>
              </a:spcBef>
              <a:spcAft>
                <a:spcPts val="0"/>
              </a:spcAft>
            </a:pPr>
            <a:r>
              <a:rPr lang="en-US" sz="600" b="0" i="1" kern="0" dirty="0" smtClean="0">
                <a:solidFill>
                  <a:schemeClr val="tx1"/>
                </a:solidFill>
                <a:latin typeface="+mn-lt"/>
                <a:cs typeface="Arial" panose="020B0604020202020204" pitchFamily="34" charset="0"/>
              </a:rPr>
              <a:t>Service</a:t>
            </a:r>
            <a:endParaRPr lang="en-US" sz="600" b="0" i="1" kern="0" dirty="0">
              <a:solidFill>
                <a:schemeClr val="tx1"/>
              </a:solidFill>
              <a:latin typeface="+mn-lt"/>
              <a:cs typeface="Arial" panose="020B0604020202020204" pitchFamily="34" charset="0"/>
            </a:endParaRPr>
          </a:p>
        </p:txBody>
      </p:sp>
      <p:sp>
        <p:nvSpPr>
          <p:cNvPr id="259" name="Rounded Rectangle 258"/>
          <p:cNvSpPr/>
          <p:nvPr/>
        </p:nvSpPr>
        <p:spPr bwMode="auto">
          <a:xfrm>
            <a:off x="3871349" y="1481100"/>
            <a:ext cx="463192" cy="172638"/>
          </a:xfrm>
          <a:prstGeom prst="roundRect">
            <a:avLst>
              <a:gd name="adj" fmla="val 4387"/>
            </a:avLst>
          </a:prstGeom>
          <a:pattFill prst="ltUpDiag">
            <a:fgClr>
              <a:schemeClr val="bg1">
                <a:lumMod val="65000"/>
              </a:schemeClr>
            </a:fgClr>
            <a:bgClr>
              <a:schemeClr val="bg1"/>
            </a:bgClr>
          </a:pattFill>
          <a:ln w="9525" cap="flat" cmpd="sng" algn="ctr">
            <a:solidFill>
              <a:schemeClr val="bg2"/>
            </a:solidFill>
            <a:prstDash val="solid"/>
            <a:round/>
            <a:headEnd type="none" w="med" len="med"/>
            <a:tailEnd type="none" w="med" len="med"/>
          </a:ln>
          <a:effectLst/>
        </p:spPr>
        <p:txBody>
          <a:bodyPr vert="horz" wrap="square" lIns="45720" tIns="45720" rIns="45720" bIns="45720" numCol="1" rtlCol="0" anchor="ctr" anchorCtr="0" compatLnSpc="1">
            <a:prstTxWarp prst="textNoShape">
              <a:avLst/>
            </a:prstTxWarp>
          </a:bodyPr>
          <a:lstStyle/>
          <a:p>
            <a:pPr algn="ctr" fontAlgn="auto">
              <a:spcBef>
                <a:spcPts val="0"/>
              </a:spcBef>
              <a:spcAft>
                <a:spcPts val="0"/>
              </a:spcAft>
            </a:pPr>
            <a:r>
              <a:rPr lang="en-US" sz="600" b="0" i="1" kern="0" dirty="0" smtClean="0">
                <a:solidFill>
                  <a:schemeClr val="tx1"/>
                </a:solidFill>
                <a:latin typeface="+mn-lt"/>
                <a:cs typeface="Arial" panose="020B0604020202020204" pitchFamily="34" charset="0"/>
              </a:rPr>
              <a:t>Sales</a:t>
            </a:r>
            <a:endParaRPr lang="en-US" sz="600" b="0" i="1" kern="0" dirty="0">
              <a:solidFill>
                <a:schemeClr val="tx1"/>
              </a:solidFill>
              <a:latin typeface="+mn-lt"/>
              <a:cs typeface="Arial" panose="020B0604020202020204" pitchFamily="34" charset="0"/>
            </a:endParaRPr>
          </a:p>
        </p:txBody>
      </p:sp>
      <p:sp>
        <p:nvSpPr>
          <p:cNvPr id="260" name="Rounded Rectangle 259"/>
          <p:cNvSpPr/>
          <p:nvPr/>
        </p:nvSpPr>
        <p:spPr bwMode="auto">
          <a:xfrm>
            <a:off x="4665888" y="1481100"/>
            <a:ext cx="463192" cy="172638"/>
          </a:xfrm>
          <a:prstGeom prst="roundRect">
            <a:avLst>
              <a:gd name="adj" fmla="val 4387"/>
            </a:avLst>
          </a:prstGeom>
          <a:pattFill prst="ltUpDiag">
            <a:fgClr>
              <a:schemeClr val="bg1">
                <a:lumMod val="65000"/>
              </a:schemeClr>
            </a:fgClr>
            <a:bgClr>
              <a:schemeClr val="bg1"/>
            </a:bgClr>
          </a:pattFill>
          <a:ln w="9525" cap="flat" cmpd="sng" algn="ctr">
            <a:solidFill>
              <a:schemeClr val="bg2"/>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fontAlgn="auto">
              <a:spcBef>
                <a:spcPts val="0"/>
              </a:spcBef>
              <a:spcAft>
                <a:spcPts val="0"/>
              </a:spcAft>
            </a:pPr>
            <a:r>
              <a:rPr lang="en-US" sz="600" b="0" i="1" kern="0" dirty="0" smtClean="0">
                <a:solidFill>
                  <a:schemeClr val="tx1"/>
                </a:solidFill>
                <a:latin typeface="+mn-lt"/>
                <a:cs typeface="Arial" panose="020B0604020202020204" pitchFamily="34" charset="0"/>
              </a:rPr>
              <a:t>Campaign</a:t>
            </a:r>
            <a:endParaRPr lang="en-US" sz="600" b="0" i="1" kern="0" dirty="0">
              <a:solidFill>
                <a:schemeClr val="tx1"/>
              </a:solidFill>
              <a:latin typeface="+mn-lt"/>
              <a:cs typeface="Arial" panose="020B0604020202020204" pitchFamily="34" charset="0"/>
            </a:endParaRPr>
          </a:p>
        </p:txBody>
      </p:sp>
      <p:sp>
        <p:nvSpPr>
          <p:cNvPr id="261" name="Rounded Rectangle 260"/>
          <p:cNvSpPr/>
          <p:nvPr/>
        </p:nvSpPr>
        <p:spPr bwMode="auto">
          <a:xfrm>
            <a:off x="5170958" y="1481100"/>
            <a:ext cx="463192" cy="172638"/>
          </a:xfrm>
          <a:prstGeom prst="roundRect">
            <a:avLst>
              <a:gd name="adj" fmla="val 4387"/>
            </a:avLst>
          </a:prstGeom>
          <a:pattFill prst="ltUpDiag">
            <a:fgClr>
              <a:schemeClr val="bg1">
                <a:lumMod val="65000"/>
              </a:schemeClr>
            </a:fgClr>
            <a:bgClr>
              <a:schemeClr val="bg1"/>
            </a:bgClr>
          </a:pattFill>
          <a:ln w="9525" cap="flat" cmpd="sng" algn="ctr">
            <a:solidFill>
              <a:schemeClr val="bg2"/>
            </a:solidFill>
            <a:prstDash val="solid"/>
            <a:round/>
            <a:headEnd type="none" w="med" len="med"/>
            <a:tailEnd type="none" w="med" len="med"/>
          </a:ln>
          <a:effectLst/>
        </p:spPr>
        <p:txBody>
          <a:bodyPr vert="horz" wrap="square" lIns="0" tIns="45720" rIns="0" bIns="45720" numCol="1" rtlCol="0" anchor="ctr" anchorCtr="0" compatLnSpc="1">
            <a:prstTxWarp prst="textNoShape">
              <a:avLst/>
            </a:prstTxWarp>
          </a:bodyPr>
          <a:lstStyle/>
          <a:p>
            <a:pPr algn="ctr" fontAlgn="auto">
              <a:spcBef>
                <a:spcPts val="0"/>
              </a:spcBef>
              <a:spcAft>
                <a:spcPts val="0"/>
              </a:spcAft>
            </a:pPr>
            <a:r>
              <a:rPr lang="en-US" sz="600" b="0" i="1" kern="0" dirty="0" smtClean="0">
                <a:solidFill>
                  <a:schemeClr val="tx1"/>
                </a:solidFill>
                <a:latin typeface="+mn-lt"/>
                <a:cs typeface="Arial" panose="020B0604020202020204" pitchFamily="34" charset="0"/>
              </a:rPr>
              <a:t>Analytics</a:t>
            </a:r>
            <a:endParaRPr lang="en-US" sz="600" b="0" i="1" kern="0" dirty="0">
              <a:solidFill>
                <a:schemeClr val="tx1"/>
              </a:solidFill>
              <a:latin typeface="+mn-lt"/>
              <a:cs typeface="Arial" panose="020B0604020202020204" pitchFamily="34" charset="0"/>
            </a:endParaRPr>
          </a:p>
        </p:txBody>
      </p:sp>
      <p:sp>
        <p:nvSpPr>
          <p:cNvPr id="280" name="Rounded Rectangle 279"/>
          <p:cNvSpPr/>
          <p:nvPr/>
        </p:nvSpPr>
        <p:spPr bwMode="auto">
          <a:xfrm>
            <a:off x="820954" y="1676605"/>
            <a:ext cx="8268698" cy="149007"/>
          </a:xfrm>
          <a:prstGeom prst="roundRect">
            <a:avLst>
              <a:gd name="adj" fmla="val 4387"/>
            </a:avLst>
          </a:prstGeom>
          <a:solidFill>
            <a:schemeClr val="bg1"/>
          </a:solidFill>
          <a:ln w="6350" cap="flat" cmpd="sng" algn="ctr">
            <a:solidFill>
              <a:schemeClr val="accent4"/>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defTabSz="912813" fontAlgn="auto">
              <a:spcBef>
                <a:spcPts val="0"/>
              </a:spcBef>
              <a:spcAft>
                <a:spcPts val="0"/>
              </a:spcAft>
              <a:defRPr/>
            </a:pPr>
            <a:r>
              <a:rPr lang="en-US" sz="600" b="0" kern="0" dirty="0">
                <a:solidFill>
                  <a:srgbClr val="FF0000"/>
                </a:solidFill>
                <a:latin typeface="+mn-lt"/>
                <a:ea typeface="MS PGothic" pitchFamily="34" charset="-128"/>
                <a:cs typeface="Arial" panose="020B0604020202020204" pitchFamily="34" charset="0"/>
              </a:rPr>
              <a:t>Customer Interaction Integrator and 360 degree Customer </a:t>
            </a:r>
            <a:r>
              <a:rPr lang="en-US" sz="600" b="0" kern="0" dirty="0" smtClean="0">
                <a:solidFill>
                  <a:srgbClr val="FF0000"/>
                </a:solidFill>
                <a:latin typeface="+mn-lt"/>
                <a:ea typeface="MS PGothic" pitchFamily="34" charset="-128"/>
                <a:cs typeface="Arial" panose="020B0604020202020204" pitchFamily="34" charset="0"/>
              </a:rPr>
              <a:t>View</a:t>
            </a:r>
            <a:endParaRPr lang="en-US" sz="600" b="0" kern="0" dirty="0">
              <a:solidFill>
                <a:srgbClr val="FF0000"/>
              </a:solidFill>
              <a:latin typeface="+mn-lt"/>
              <a:ea typeface="MS PGothic" pitchFamily="34" charset="-128"/>
              <a:cs typeface="Arial" panose="020B0604020202020204" pitchFamily="34" charset="0"/>
            </a:endParaRPr>
          </a:p>
        </p:txBody>
      </p:sp>
      <p:grpSp>
        <p:nvGrpSpPr>
          <p:cNvPr id="281" name="Group 280"/>
          <p:cNvGrpSpPr/>
          <p:nvPr/>
        </p:nvGrpSpPr>
        <p:grpSpPr>
          <a:xfrm>
            <a:off x="777711" y="4297866"/>
            <a:ext cx="684000" cy="737939"/>
            <a:chOff x="777711" y="4090215"/>
            <a:chExt cx="684000" cy="770561"/>
          </a:xfrm>
        </p:grpSpPr>
        <p:sp>
          <p:nvSpPr>
            <p:cNvPr id="288" name="Rounded Rectangle 287"/>
            <p:cNvSpPr/>
            <p:nvPr/>
          </p:nvSpPr>
          <p:spPr bwMode="auto">
            <a:xfrm>
              <a:off x="777711" y="4090215"/>
              <a:ext cx="684000" cy="770561"/>
            </a:xfrm>
            <a:prstGeom prst="roundRect">
              <a:avLst>
                <a:gd name="adj" fmla="val 4987"/>
              </a:avLst>
            </a:prstGeom>
            <a:solidFill>
              <a:srgbClr val="91C8EB">
                <a:lumMod val="20000"/>
                <a:lumOff val="80000"/>
              </a:srgbClr>
            </a:solidFill>
            <a:ln w="19050" cap="flat" cmpd="sng" algn="ctr">
              <a:solidFill>
                <a:srgbClr val="4C5A87">
                  <a:lumMod val="75000"/>
                </a:srgbClr>
              </a:solidFill>
              <a:prstDash val="solid"/>
              <a:round/>
              <a:headEnd type="none" w="med" len="med"/>
              <a:tailEnd type="none" w="med" len="med"/>
            </a:ln>
            <a:effectLst/>
          </p:spPr>
          <p:txBody>
            <a:bodyPr vert="horz" wrap="none" lIns="0" tIns="18000" rIns="0" bIns="0" numCol="1" rtlCol="0" anchor="t" anchorCtr="0" compatLnSpc="1">
              <a:prstTxWarp prst="textNoShape">
                <a:avLst/>
              </a:prstTxWarp>
            </a:bodyPr>
            <a:lstStyle/>
            <a:p>
              <a:pPr algn="ctr" defTabSz="912813" fontAlgn="auto">
                <a:spcBef>
                  <a:spcPts val="0"/>
                </a:spcBef>
                <a:spcAft>
                  <a:spcPts val="0"/>
                </a:spcAft>
                <a:defRPr/>
              </a:pPr>
              <a:r>
                <a:rPr lang="en-US" sz="700" kern="0" dirty="0" smtClean="0">
                  <a:solidFill>
                    <a:srgbClr val="103184"/>
                  </a:solidFill>
                  <a:latin typeface="+mn-lt"/>
                  <a:ea typeface="MS PGothic" pitchFamily="34" charset="-128"/>
                  <a:cs typeface="Arial" panose="020B0604020202020204" pitchFamily="34" charset="0"/>
                </a:rPr>
                <a:t>Reporting </a:t>
              </a:r>
            </a:p>
            <a:p>
              <a:pPr algn="ctr" defTabSz="912813" fontAlgn="auto">
                <a:spcBef>
                  <a:spcPts val="0"/>
                </a:spcBef>
                <a:spcAft>
                  <a:spcPts val="0"/>
                </a:spcAft>
                <a:defRPr/>
              </a:pPr>
              <a:r>
                <a:rPr lang="en-US" sz="700" kern="0" dirty="0" smtClean="0">
                  <a:solidFill>
                    <a:srgbClr val="103184"/>
                  </a:solidFill>
                  <a:latin typeface="+mn-lt"/>
                  <a:ea typeface="MS PGothic" pitchFamily="34" charset="-128"/>
                  <a:cs typeface="Arial" panose="020B0604020202020204" pitchFamily="34" charset="0"/>
                </a:rPr>
                <a:t>Platform</a:t>
              </a:r>
            </a:p>
          </p:txBody>
        </p:sp>
        <p:sp>
          <p:nvSpPr>
            <p:cNvPr id="289" name="Oval 288"/>
            <p:cNvSpPr/>
            <p:nvPr/>
          </p:nvSpPr>
          <p:spPr bwMode="auto">
            <a:xfrm>
              <a:off x="833546" y="4516921"/>
              <a:ext cx="572331" cy="285101"/>
            </a:xfrm>
            <a:prstGeom prst="ellipse">
              <a:avLst/>
            </a:prstGeom>
            <a:solidFill>
              <a:srgbClr val="4C5A87">
                <a:lumMod val="75000"/>
                <a:alpha val="78000"/>
              </a:srgbClr>
            </a:solidFill>
            <a:ln w="6350" cap="flat" cmpd="sng" algn="ctr">
              <a:solidFill>
                <a:srgbClr val="4C5A87">
                  <a:lumMod val="75000"/>
                  <a:alpha val="78000"/>
                </a:srgb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defTabSz="912813" fontAlgn="auto">
                <a:spcBef>
                  <a:spcPts val="0"/>
                </a:spcBef>
                <a:spcAft>
                  <a:spcPts val="0"/>
                </a:spcAft>
                <a:defRPr/>
              </a:pPr>
              <a:r>
                <a:rPr lang="en-US" sz="600" b="0" i="1" kern="0" dirty="0" smtClean="0">
                  <a:solidFill>
                    <a:srgbClr val="4B91CD">
                      <a:lumMod val="20000"/>
                      <a:lumOff val="80000"/>
                    </a:srgbClr>
                  </a:solidFill>
                  <a:latin typeface="+mn-lt"/>
                  <a:ea typeface="MS PGothic" pitchFamily="34" charset="-128"/>
                  <a:cs typeface="Arial" panose="020B0604020202020204" pitchFamily="34" charset="0"/>
                </a:rPr>
                <a:t>Data Mart</a:t>
              </a:r>
            </a:p>
            <a:p>
              <a:pPr algn="ctr" defTabSz="912813" fontAlgn="auto">
                <a:spcBef>
                  <a:spcPts val="0"/>
                </a:spcBef>
                <a:spcAft>
                  <a:spcPts val="0"/>
                </a:spcAft>
                <a:defRPr/>
              </a:pPr>
              <a:r>
                <a:rPr lang="en-US" sz="600" b="0" i="1" kern="0" dirty="0" smtClean="0">
                  <a:solidFill>
                    <a:srgbClr val="4B91CD">
                      <a:lumMod val="20000"/>
                      <a:lumOff val="80000"/>
                    </a:srgbClr>
                  </a:solidFill>
                  <a:latin typeface="+mn-lt"/>
                  <a:ea typeface="MS PGothic" pitchFamily="34" charset="-128"/>
                  <a:cs typeface="Arial" panose="020B0604020202020204" pitchFamily="34" charset="0"/>
                </a:rPr>
                <a:t>Reporting DB</a:t>
              </a:r>
            </a:p>
          </p:txBody>
        </p:sp>
        <p:sp>
          <p:nvSpPr>
            <p:cNvPr id="291" name="Rounded Rectangle 290"/>
            <p:cNvSpPr/>
            <p:nvPr/>
          </p:nvSpPr>
          <p:spPr bwMode="auto">
            <a:xfrm>
              <a:off x="833546" y="4358409"/>
              <a:ext cx="572331" cy="137392"/>
            </a:xfrm>
            <a:prstGeom prst="roundRect">
              <a:avLst>
                <a:gd name="adj" fmla="val 4987"/>
              </a:avLst>
            </a:prstGeom>
            <a:solidFill>
              <a:schemeClr val="bg1"/>
            </a:solidFill>
            <a:ln w="9525" cap="flat" cmpd="sng" algn="ctr">
              <a:solidFill>
                <a:srgbClr val="4C5A87">
                  <a:lumMod val="75000"/>
                </a:srgb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defTabSz="912813" fontAlgn="auto">
                <a:spcBef>
                  <a:spcPts val="0"/>
                </a:spcBef>
                <a:spcAft>
                  <a:spcPts val="0"/>
                </a:spcAft>
                <a:defRPr/>
              </a:pPr>
              <a:r>
                <a:rPr lang="en-US" sz="600" kern="0" dirty="0" smtClean="0">
                  <a:solidFill>
                    <a:srgbClr val="103184"/>
                  </a:solidFill>
                  <a:latin typeface="+mn-lt"/>
                  <a:ea typeface="MS PGothic" pitchFamily="34" charset="-128"/>
                  <a:cs typeface="Arial" panose="020B0604020202020204" pitchFamily="34" charset="0"/>
                </a:rPr>
                <a:t>BI</a:t>
              </a:r>
              <a:endParaRPr lang="en-US" sz="600" kern="0" dirty="0">
                <a:solidFill>
                  <a:srgbClr val="103184"/>
                </a:solidFill>
                <a:latin typeface="+mn-lt"/>
                <a:ea typeface="MS PGothic" pitchFamily="34" charset="-128"/>
                <a:cs typeface="Arial" panose="020B0604020202020204" pitchFamily="34" charset="0"/>
              </a:endParaRPr>
            </a:p>
          </p:txBody>
        </p:sp>
      </p:grpSp>
      <p:sp>
        <p:nvSpPr>
          <p:cNvPr id="293" name="Rounded Rectangle 292"/>
          <p:cNvSpPr/>
          <p:nvPr/>
        </p:nvSpPr>
        <p:spPr bwMode="auto">
          <a:xfrm>
            <a:off x="5900780" y="2022387"/>
            <a:ext cx="3227508" cy="2931905"/>
          </a:xfrm>
          <a:prstGeom prst="roundRect">
            <a:avLst>
              <a:gd name="adj" fmla="val 701"/>
            </a:avLst>
          </a:prstGeom>
          <a:solidFill>
            <a:srgbClr val="91C8EB">
              <a:lumMod val="20000"/>
              <a:lumOff val="80000"/>
            </a:srgbClr>
          </a:solidFill>
          <a:ln w="38100" cap="flat" cmpd="sng" algn="ctr">
            <a:solidFill>
              <a:srgbClr val="7030A0"/>
            </a:solidFill>
            <a:prstDash val="solid"/>
            <a:round/>
            <a:headEnd type="none" w="med" len="med"/>
            <a:tailEnd type="none" w="med" len="med"/>
          </a:ln>
          <a:effectLst/>
        </p:spPr>
        <p:txBody>
          <a:bodyPr vert="horz" wrap="square" lIns="72000" tIns="36000" rIns="72000" bIns="36000" numCol="1" rtlCol="0" anchor="t" anchorCtr="0" compatLnSpc="1">
            <a:prstTxWarp prst="textNoShape">
              <a:avLst/>
            </a:prstTxWarp>
          </a:bodyPr>
          <a:lstStyle/>
          <a:p>
            <a:pPr defTabSz="912813" fontAlgn="auto">
              <a:spcBef>
                <a:spcPts val="0"/>
              </a:spcBef>
              <a:spcAft>
                <a:spcPts val="0"/>
              </a:spcAft>
              <a:defRPr/>
            </a:pPr>
            <a:r>
              <a:rPr lang="en-US" sz="800" kern="0" dirty="0">
                <a:solidFill>
                  <a:schemeClr val="tx1"/>
                </a:solidFill>
                <a:latin typeface="+mn-lt"/>
                <a:ea typeface="MS PGothic" pitchFamily="34" charset="-128"/>
                <a:cs typeface="Arial" panose="020B0604020202020204" pitchFamily="34" charset="0"/>
              </a:rPr>
              <a:t>Health Claims </a:t>
            </a:r>
            <a:r>
              <a:rPr lang="en-US" sz="800" kern="0" dirty="0" smtClean="0">
                <a:solidFill>
                  <a:schemeClr val="tx1"/>
                </a:solidFill>
                <a:latin typeface="+mn-lt"/>
                <a:ea typeface="MS PGothic" pitchFamily="34" charset="-128"/>
                <a:cs typeface="Arial" panose="020B0604020202020204" pitchFamily="34" charset="0"/>
              </a:rPr>
              <a:t>Management </a:t>
            </a:r>
            <a:r>
              <a:rPr lang="en-US" sz="800" b="0" i="1" kern="0" dirty="0" smtClean="0">
                <a:solidFill>
                  <a:schemeClr val="tx1"/>
                </a:solidFill>
                <a:latin typeface="+mn-lt"/>
                <a:ea typeface="MS PGothic" pitchFamily="34" charset="-128"/>
                <a:cs typeface="Arial" panose="020B0604020202020204" pitchFamily="34" charset="0"/>
              </a:rPr>
              <a:t>FINEOS</a:t>
            </a:r>
            <a:endParaRPr lang="en-US" sz="800" b="0" i="1" kern="0" dirty="0">
              <a:solidFill>
                <a:schemeClr val="tx1"/>
              </a:solidFill>
              <a:latin typeface="+mn-lt"/>
              <a:ea typeface="MS PGothic" pitchFamily="34" charset="-128"/>
              <a:cs typeface="Arial" panose="020B0604020202020204" pitchFamily="34" charset="0"/>
            </a:endParaRPr>
          </a:p>
        </p:txBody>
      </p:sp>
      <p:grpSp>
        <p:nvGrpSpPr>
          <p:cNvPr id="294" name="Group 293"/>
          <p:cNvGrpSpPr/>
          <p:nvPr/>
        </p:nvGrpSpPr>
        <p:grpSpPr>
          <a:xfrm>
            <a:off x="6005000" y="2210053"/>
            <a:ext cx="3019069" cy="688983"/>
            <a:chOff x="5974658" y="1910104"/>
            <a:chExt cx="3079753" cy="719442"/>
          </a:xfrm>
        </p:grpSpPr>
        <p:sp>
          <p:nvSpPr>
            <p:cNvPr id="295" name="Rectangle 294"/>
            <p:cNvSpPr/>
            <p:nvPr/>
          </p:nvSpPr>
          <p:spPr>
            <a:xfrm>
              <a:off x="5974658" y="1910104"/>
              <a:ext cx="3079753" cy="719442"/>
            </a:xfrm>
            <a:prstGeom prst="rect">
              <a:avLst/>
            </a:prstGeom>
            <a:solidFill>
              <a:srgbClr val="BA9CC9"/>
            </a:solidFill>
            <a:effectLst/>
          </p:spPr>
          <p:style>
            <a:lnRef idx="1">
              <a:schemeClr val="accent1"/>
            </a:lnRef>
            <a:fillRef idx="3">
              <a:schemeClr val="accent1"/>
            </a:fillRef>
            <a:effectRef idx="2">
              <a:schemeClr val="accent1"/>
            </a:effectRef>
            <a:fontRef idx="minor">
              <a:schemeClr val="lt1"/>
            </a:fontRef>
          </p:style>
          <p:txBody>
            <a:bodyPr vert="vert270" lIns="45720" tIns="0" rIns="45720" bIns="0" rtlCol="0" anchor="t" anchorCtr="0"/>
            <a:lstStyle/>
            <a:p>
              <a:pPr algn="ctr"/>
              <a:r>
                <a:rPr lang="en-US" sz="700" dirty="0" smtClean="0">
                  <a:solidFill>
                    <a:srgbClr val="103184"/>
                  </a:solidFill>
                </a:rPr>
                <a:t>Processes &amp; Rules</a:t>
              </a:r>
              <a:endParaRPr lang="en-US" sz="700" dirty="0">
                <a:solidFill>
                  <a:srgbClr val="103184"/>
                </a:solidFill>
              </a:endParaRPr>
            </a:p>
          </p:txBody>
        </p:sp>
        <p:sp>
          <p:nvSpPr>
            <p:cNvPr id="298" name="Rounded Rectangle 297"/>
            <p:cNvSpPr/>
            <p:nvPr/>
          </p:nvSpPr>
          <p:spPr bwMode="auto">
            <a:xfrm rot="16200000">
              <a:off x="8631130" y="2185221"/>
              <a:ext cx="593925" cy="169208"/>
            </a:xfrm>
            <a:prstGeom prst="roundRect">
              <a:avLst>
                <a:gd name="adj" fmla="val 4987"/>
              </a:avLst>
            </a:prstGeom>
            <a:solidFill>
              <a:srgbClr val="91C8EB">
                <a:lumMod val="50000"/>
              </a:srgbClr>
            </a:solidFill>
            <a:ln w="6350" cap="flat" cmpd="sng" algn="ctr">
              <a:solidFill>
                <a:srgbClr val="4B91CD">
                  <a:lumMod val="40000"/>
                  <a:lumOff val="60000"/>
                </a:srgb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defTabSz="912813" fontAlgn="auto">
                <a:spcBef>
                  <a:spcPts val="0"/>
                </a:spcBef>
                <a:spcAft>
                  <a:spcPts val="0"/>
                </a:spcAft>
                <a:defRPr/>
              </a:pPr>
              <a:r>
                <a:rPr lang="en-US" sz="600" b="0" i="1" kern="0" dirty="0" smtClean="0">
                  <a:solidFill>
                    <a:srgbClr val="91C8EB">
                      <a:lumMod val="20000"/>
                      <a:lumOff val="80000"/>
                    </a:srgbClr>
                  </a:solidFill>
                  <a:latin typeface="+mn-lt"/>
                  <a:ea typeface="MS PGothic" pitchFamily="34" charset="-128"/>
                  <a:cs typeface="Arial" panose="020B0604020202020204" pitchFamily="34" charset="0"/>
                </a:rPr>
                <a:t>MP</a:t>
              </a:r>
            </a:p>
          </p:txBody>
        </p:sp>
        <p:grpSp>
          <p:nvGrpSpPr>
            <p:cNvPr id="300" name="Group 299"/>
            <p:cNvGrpSpPr/>
            <p:nvPr/>
          </p:nvGrpSpPr>
          <p:grpSpPr>
            <a:xfrm>
              <a:off x="6276904" y="1971912"/>
              <a:ext cx="2507617" cy="595826"/>
              <a:chOff x="6029259" y="1949429"/>
              <a:chExt cx="2726030" cy="596290"/>
            </a:xfrm>
          </p:grpSpPr>
          <p:sp>
            <p:nvSpPr>
              <p:cNvPr id="301" name="Rectangle 300"/>
              <p:cNvSpPr/>
              <p:nvPr/>
            </p:nvSpPr>
            <p:spPr>
              <a:xfrm>
                <a:off x="6029259" y="1949429"/>
                <a:ext cx="612000" cy="259200"/>
              </a:xfrm>
              <a:prstGeom prst="rect">
                <a:avLst/>
              </a:prstGeom>
              <a:solidFill>
                <a:schemeClr val="bg1"/>
              </a:solidFill>
              <a:ln w="3175">
                <a:solidFill>
                  <a:schemeClr val="accent2"/>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600" b="0" dirty="0" smtClean="0">
                    <a:solidFill>
                      <a:schemeClr val="accent2"/>
                    </a:solidFill>
                  </a:rPr>
                  <a:t>Pre-Approval</a:t>
                </a:r>
                <a:endParaRPr lang="en-US" sz="600" b="0" dirty="0">
                  <a:solidFill>
                    <a:schemeClr val="accent2"/>
                  </a:solidFill>
                </a:endParaRPr>
              </a:p>
            </p:txBody>
          </p:sp>
          <p:sp>
            <p:nvSpPr>
              <p:cNvPr id="302" name="Rectangle 301"/>
              <p:cNvSpPr/>
              <p:nvPr/>
            </p:nvSpPr>
            <p:spPr>
              <a:xfrm>
                <a:off x="6733936" y="1949429"/>
                <a:ext cx="612000" cy="259200"/>
              </a:xfrm>
              <a:prstGeom prst="rect">
                <a:avLst/>
              </a:prstGeom>
              <a:solidFill>
                <a:schemeClr val="bg1"/>
              </a:solidFill>
              <a:ln w="3175">
                <a:solidFill>
                  <a:schemeClr val="accent2"/>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600" b="0" dirty="0" smtClean="0">
                    <a:solidFill>
                      <a:schemeClr val="accent2"/>
                    </a:solidFill>
                  </a:rPr>
                  <a:t>Claims (Indemnity)</a:t>
                </a:r>
                <a:endParaRPr lang="en-US" sz="600" b="0" dirty="0">
                  <a:solidFill>
                    <a:schemeClr val="accent2"/>
                  </a:solidFill>
                </a:endParaRPr>
              </a:p>
            </p:txBody>
          </p:sp>
          <p:sp>
            <p:nvSpPr>
              <p:cNvPr id="303" name="Rectangle 302"/>
              <p:cNvSpPr/>
              <p:nvPr/>
            </p:nvSpPr>
            <p:spPr>
              <a:xfrm>
                <a:off x="7438613" y="1949429"/>
                <a:ext cx="612000" cy="259200"/>
              </a:xfrm>
              <a:prstGeom prst="rect">
                <a:avLst/>
              </a:prstGeom>
              <a:solidFill>
                <a:schemeClr val="bg1"/>
              </a:solidFill>
              <a:ln w="3175">
                <a:solidFill>
                  <a:schemeClr val="accent2"/>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600" b="0" dirty="0" smtClean="0">
                    <a:solidFill>
                      <a:schemeClr val="accent2"/>
                    </a:solidFill>
                  </a:rPr>
                  <a:t>Claims (Cash)</a:t>
                </a:r>
                <a:endParaRPr lang="en-US" sz="600" b="0" dirty="0">
                  <a:solidFill>
                    <a:schemeClr val="accent2"/>
                  </a:solidFill>
                </a:endParaRPr>
              </a:p>
            </p:txBody>
          </p:sp>
          <p:sp>
            <p:nvSpPr>
              <p:cNvPr id="304" name="Rectangle 303"/>
              <p:cNvSpPr/>
              <p:nvPr/>
            </p:nvSpPr>
            <p:spPr>
              <a:xfrm>
                <a:off x="8143289" y="1949429"/>
                <a:ext cx="612000" cy="259200"/>
              </a:xfrm>
              <a:prstGeom prst="rect">
                <a:avLst/>
              </a:prstGeom>
              <a:solidFill>
                <a:schemeClr val="bg1"/>
              </a:solidFill>
              <a:ln w="3175">
                <a:solidFill>
                  <a:schemeClr val="accent2"/>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600" b="0" dirty="0" smtClean="0">
                    <a:solidFill>
                      <a:schemeClr val="accent2"/>
                    </a:solidFill>
                  </a:rPr>
                  <a:t>Reimburse-</a:t>
                </a:r>
                <a:r>
                  <a:rPr lang="en-US" sz="600" b="0" dirty="0" err="1" smtClean="0">
                    <a:solidFill>
                      <a:schemeClr val="accent2"/>
                    </a:solidFill>
                  </a:rPr>
                  <a:t>ment</a:t>
                </a:r>
                <a:endParaRPr lang="en-US" sz="600" b="0" dirty="0">
                  <a:solidFill>
                    <a:schemeClr val="accent2"/>
                  </a:solidFill>
                </a:endParaRPr>
              </a:p>
            </p:txBody>
          </p:sp>
          <p:sp>
            <p:nvSpPr>
              <p:cNvPr id="307" name="Rectangle 306"/>
              <p:cNvSpPr/>
              <p:nvPr/>
            </p:nvSpPr>
            <p:spPr>
              <a:xfrm>
                <a:off x="8143289" y="2284616"/>
                <a:ext cx="612000" cy="259200"/>
              </a:xfrm>
              <a:prstGeom prst="rect">
                <a:avLst/>
              </a:prstGeom>
              <a:solidFill>
                <a:schemeClr val="bg1"/>
              </a:solidFill>
              <a:ln w="3175">
                <a:solidFill>
                  <a:schemeClr val="accent2"/>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600" b="0" dirty="0" smtClean="0">
                    <a:solidFill>
                      <a:schemeClr val="accent2"/>
                    </a:solidFill>
                  </a:rPr>
                  <a:t>Care Provider Mgmt.</a:t>
                </a:r>
                <a:endParaRPr lang="en-US" sz="600" b="0" dirty="0">
                  <a:solidFill>
                    <a:schemeClr val="accent2"/>
                  </a:solidFill>
                </a:endParaRPr>
              </a:p>
            </p:txBody>
          </p:sp>
          <p:sp>
            <p:nvSpPr>
              <p:cNvPr id="308" name="Rectangle 307"/>
              <p:cNvSpPr/>
              <p:nvPr/>
            </p:nvSpPr>
            <p:spPr>
              <a:xfrm>
                <a:off x="6029259" y="2286519"/>
                <a:ext cx="612000" cy="259200"/>
              </a:xfrm>
              <a:prstGeom prst="rect">
                <a:avLst/>
              </a:prstGeom>
              <a:solidFill>
                <a:schemeClr val="bg1"/>
              </a:solidFill>
              <a:ln w="3175">
                <a:solidFill>
                  <a:schemeClr val="accent2"/>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600" b="0" dirty="0" smtClean="0">
                    <a:solidFill>
                      <a:schemeClr val="accent2"/>
                    </a:solidFill>
                  </a:rPr>
                  <a:t>Claim Assessment</a:t>
                </a:r>
                <a:endParaRPr lang="en-US" sz="600" b="0" dirty="0">
                  <a:solidFill>
                    <a:schemeClr val="accent2"/>
                  </a:solidFill>
                </a:endParaRPr>
              </a:p>
            </p:txBody>
          </p:sp>
          <p:sp>
            <p:nvSpPr>
              <p:cNvPr id="309" name="Rectangle 308"/>
              <p:cNvSpPr/>
              <p:nvPr/>
            </p:nvSpPr>
            <p:spPr>
              <a:xfrm>
                <a:off x="6733934" y="2286519"/>
                <a:ext cx="612000" cy="259200"/>
              </a:xfrm>
              <a:prstGeom prst="rect">
                <a:avLst/>
              </a:prstGeom>
              <a:solidFill>
                <a:schemeClr val="bg1"/>
              </a:solidFill>
              <a:ln w="3175">
                <a:solidFill>
                  <a:schemeClr val="accent2"/>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600" b="0" dirty="0" smtClean="0">
                    <a:solidFill>
                      <a:schemeClr val="accent2"/>
                    </a:solidFill>
                  </a:rPr>
                  <a:t>Benefit Calculation</a:t>
                </a:r>
                <a:endParaRPr lang="en-US" sz="600" b="0" dirty="0">
                  <a:solidFill>
                    <a:schemeClr val="accent2"/>
                  </a:solidFill>
                </a:endParaRPr>
              </a:p>
            </p:txBody>
          </p:sp>
          <p:sp>
            <p:nvSpPr>
              <p:cNvPr id="310" name="Rectangle 309"/>
              <p:cNvSpPr/>
              <p:nvPr/>
            </p:nvSpPr>
            <p:spPr>
              <a:xfrm>
                <a:off x="7438615" y="2286518"/>
                <a:ext cx="612000" cy="259200"/>
              </a:xfrm>
              <a:prstGeom prst="rect">
                <a:avLst/>
              </a:prstGeom>
              <a:solidFill>
                <a:schemeClr val="bg1"/>
              </a:solidFill>
              <a:ln w="3175">
                <a:solidFill>
                  <a:schemeClr val="accent2"/>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600" b="0" dirty="0" smtClean="0">
                    <a:solidFill>
                      <a:schemeClr val="accent2"/>
                    </a:solidFill>
                  </a:rPr>
                  <a:t>Leakage /</a:t>
                </a:r>
                <a:br>
                  <a:rPr lang="en-US" sz="600" b="0" dirty="0" smtClean="0">
                    <a:solidFill>
                      <a:schemeClr val="accent2"/>
                    </a:solidFill>
                  </a:rPr>
                </a:br>
                <a:r>
                  <a:rPr lang="en-US" sz="600" b="0" dirty="0" smtClean="0">
                    <a:solidFill>
                      <a:schemeClr val="accent2"/>
                    </a:solidFill>
                  </a:rPr>
                  <a:t>Fraud</a:t>
                </a:r>
                <a:endParaRPr lang="en-US" sz="600" b="0" dirty="0">
                  <a:solidFill>
                    <a:schemeClr val="accent2"/>
                  </a:solidFill>
                </a:endParaRPr>
              </a:p>
            </p:txBody>
          </p:sp>
        </p:grpSp>
      </p:grpSp>
      <p:grpSp>
        <p:nvGrpSpPr>
          <p:cNvPr id="312" name="Group 311"/>
          <p:cNvGrpSpPr/>
          <p:nvPr/>
        </p:nvGrpSpPr>
        <p:grpSpPr>
          <a:xfrm>
            <a:off x="6005000" y="3059221"/>
            <a:ext cx="3019069" cy="688983"/>
            <a:chOff x="5974658" y="2700033"/>
            <a:chExt cx="3079753" cy="719442"/>
          </a:xfrm>
        </p:grpSpPr>
        <p:sp>
          <p:nvSpPr>
            <p:cNvPr id="313" name="Rectangle 312"/>
            <p:cNvSpPr/>
            <p:nvPr/>
          </p:nvSpPr>
          <p:spPr>
            <a:xfrm>
              <a:off x="5974658" y="2700033"/>
              <a:ext cx="3079753" cy="719442"/>
            </a:xfrm>
            <a:prstGeom prst="rect">
              <a:avLst/>
            </a:prstGeom>
            <a:solidFill>
              <a:srgbClr val="BA9CC9"/>
            </a:solidFill>
            <a:effectLst/>
          </p:spPr>
          <p:style>
            <a:lnRef idx="1">
              <a:schemeClr val="accent1"/>
            </a:lnRef>
            <a:fillRef idx="3">
              <a:schemeClr val="accent1"/>
            </a:fillRef>
            <a:effectRef idx="2">
              <a:schemeClr val="accent1"/>
            </a:effectRef>
            <a:fontRef idx="minor">
              <a:schemeClr val="lt1"/>
            </a:fontRef>
          </p:style>
          <p:txBody>
            <a:bodyPr vert="vert270" lIns="45720" tIns="0" rIns="45720" bIns="0" rtlCol="0" anchor="t" anchorCtr="0"/>
            <a:lstStyle/>
            <a:p>
              <a:pPr algn="ctr"/>
              <a:r>
                <a:rPr lang="en-US" sz="700" b="0" dirty="0" smtClean="0">
                  <a:solidFill>
                    <a:srgbClr val="103184"/>
                  </a:solidFill>
                </a:rPr>
                <a:t>Product</a:t>
              </a:r>
              <a:endParaRPr lang="en-US" sz="700" b="0" dirty="0">
                <a:solidFill>
                  <a:srgbClr val="103184"/>
                </a:solidFill>
              </a:endParaRPr>
            </a:p>
          </p:txBody>
        </p:sp>
        <p:sp>
          <p:nvSpPr>
            <p:cNvPr id="314" name="Rounded Rectangle 313"/>
            <p:cNvSpPr/>
            <p:nvPr/>
          </p:nvSpPr>
          <p:spPr bwMode="auto">
            <a:xfrm rot="16200000">
              <a:off x="8631322" y="2975149"/>
              <a:ext cx="593539" cy="169208"/>
            </a:xfrm>
            <a:prstGeom prst="roundRect">
              <a:avLst>
                <a:gd name="adj" fmla="val 4987"/>
              </a:avLst>
            </a:prstGeom>
            <a:solidFill>
              <a:srgbClr val="91C8EB">
                <a:lumMod val="50000"/>
              </a:srgbClr>
            </a:solidFill>
            <a:ln w="6350" cap="flat" cmpd="sng" algn="ctr">
              <a:solidFill>
                <a:srgbClr val="4B91CD">
                  <a:lumMod val="40000"/>
                  <a:lumOff val="60000"/>
                </a:srgb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defTabSz="912813" fontAlgn="auto">
                <a:spcBef>
                  <a:spcPts val="0"/>
                </a:spcBef>
                <a:spcAft>
                  <a:spcPts val="0"/>
                </a:spcAft>
                <a:defRPr/>
              </a:pPr>
              <a:r>
                <a:rPr lang="en-US" sz="600" b="0" i="1" kern="0" dirty="0" smtClean="0">
                  <a:solidFill>
                    <a:srgbClr val="91C8EB">
                      <a:lumMod val="20000"/>
                      <a:lumOff val="80000"/>
                    </a:srgbClr>
                  </a:solidFill>
                  <a:latin typeface="+mn-lt"/>
                  <a:ea typeface="MS PGothic" pitchFamily="34" charset="-128"/>
                  <a:cs typeface="Arial" panose="020B0604020202020204" pitchFamily="34" charset="0"/>
                </a:rPr>
                <a:t>MC</a:t>
              </a:r>
            </a:p>
          </p:txBody>
        </p:sp>
        <p:sp>
          <p:nvSpPr>
            <p:cNvPr id="321" name="Oval 320"/>
            <p:cNvSpPr/>
            <p:nvPr/>
          </p:nvSpPr>
          <p:spPr bwMode="auto">
            <a:xfrm>
              <a:off x="6191669" y="2738721"/>
              <a:ext cx="2613923" cy="642067"/>
            </a:xfrm>
            <a:prstGeom prst="ellipse">
              <a:avLst/>
            </a:prstGeom>
            <a:solidFill>
              <a:srgbClr val="4C5A87">
                <a:lumMod val="75000"/>
                <a:alpha val="78000"/>
              </a:srgbClr>
            </a:solidFill>
            <a:ln w="6350" cap="flat" cmpd="sng" algn="ctr">
              <a:solidFill>
                <a:srgbClr val="4C5A87">
                  <a:lumMod val="75000"/>
                  <a:alpha val="78000"/>
                </a:srgb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defTabSz="912813" fontAlgn="auto">
                <a:spcBef>
                  <a:spcPts val="0"/>
                </a:spcBef>
                <a:spcAft>
                  <a:spcPts val="0"/>
                </a:spcAft>
                <a:defRPr/>
              </a:pPr>
              <a:endParaRPr lang="en-US" sz="600" b="0" i="1" kern="0" dirty="0" smtClean="0">
                <a:solidFill>
                  <a:srgbClr val="4B91CD">
                    <a:lumMod val="20000"/>
                    <a:lumOff val="80000"/>
                  </a:srgbClr>
                </a:solidFill>
                <a:latin typeface="+mn-lt"/>
                <a:ea typeface="MS PGothic" pitchFamily="34" charset="-128"/>
                <a:cs typeface="Arial" panose="020B0604020202020204" pitchFamily="34" charset="0"/>
              </a:endParaRPr>
            </a:p>
          </p:txBody>
        </p:sp>
        <p:grpSp>
          <p:nvGrpSpPr>
            <p:cNvPr id="323" name="Group 322"/>
            <p:cNvGrpSpPr/>
            <p:nvPr/>
          </p:nvGrpSpPr>
          <p:grpSpPr>
            <a:xfrm>
              <a:off x="6276901" y="2762791"/>
              <a:ext cx="2507620" cy="593930"/>
              <a:chOff x="9229057" y="1949426"/>
              <a:chExt cx="2726033" cy="594390"/>
            </a:xfrm>
          </p:grpSpPr>
          <p:sp>
            <p:nvSpPr>
              <p:cNvPr id="330" name="Rectangle 329"/>
              <p:cNvSpPr/>
              <p:nvPr/>
            </p:nvSpPr>
            <p:spPr>
              <a:xfrm>
                <a:off x="10286076" y="1949427"/>
                <a:ext cx="612000" cy="259200"/>
              </a:xfrm>
              <a:prstGeom prst="rect">
                <a:avLst/>
              </a:prstGeom>
              <a:solidFill>
                <a:schemeClr val="bg1"/>
              </a:solidFill>
              <a:ln w="3175">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600" b="0" dirty="0">
                    <a:solidFill>
                      <a:schemeClr val="tx1"/>
                    </a:solidFill>
                  </a:rPr>
                  <a:t>Package</a:t>
                </a:r>
              </a:p>
            </p:txBody>
          </p:sp>
          <p:sp>
            <p:nvSpPr>
              <p:cNvPr id="337" name="Rectangle 336"/>
              <p:cNvSpPr/>
              <p:nvPr/>
            </p:nvSpPr>
            <p:spPr>
              <a:xfrm>
                <a:off x="11343090" y="1949427"/>
                <a:ext cx="612000" cy="259200"/>
              </a:xfrm>
              <a:prstGeom prst="rect">
                <a:avLst/>
              </a:prstGeom>
              <a:pattFill prst="dotDmnd">
                <a:fgClr>
                  <a:schemeClr val="accent1"/>
                </a:fgClr>
                <a:bgClr>
                  <a:schemeClr val="bg1"/>
                </a:bgClr>
              </a:pattFill>
              <a:ln w="3175">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600" b="0" dirty="0">
                    <a:solidFill>
                      <a:schemeClr val="tx1"/>
                    </a:solidFill>
                  </a:rPr>
                  <a:t>Product</a:t>
                </a:r>
              </a:p>
            </p:txBody>
          </p:sp>
          <p:sp>
            <p:nvSpPr>
              <p:cNvPr id="338" name="Rectangle 337"/>
              <p:cNvSpPr/>
              <p:nvPr/>
            </p:nvSpPr>
            <p:spPr>
              <a:xfrm>
                <a:off x="10814583" y="2284612"/>
                <a:ext cx="612000" cy="259200"/>
              </a:xfrm>
              <a:prstGeom prst="rect">
                <a:avLst/>
              </a:prstGeom>
              <a:pattFill prst="dotDmnd">
                <a:fgClr>
                  <a:schemeClr val="accent1"/>
                </a:fgClr>
                <a:bgClr>
                  <a:schemeClr val="bg1"/>
                </a:bgClr>
              </a:pattFill>
              <a:ln w="3175">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600" b="0" dirty="0">
                    <a:solidFill>
                      <a:schemeClr val="tx1"/>
                    </a:solidFill>
                  </a:rPr>
                  <a:t>Plan</a:t>
                </a:r>
              </a:p>
            </p:txBody>
          </p:sp>
          <p:sp>
            <p:nvSpPr>
              <p:cNvPr id="339" name="Rectangle 338"/>
              <p:cNvSpPr/>
              <p:nvPr/>
            </p:nvSpPr>
            <p:spPr>
              <a:xfrm>
                <a:off x="9229057" y="1949426"/>
                <a:ext cx="612000" cy="259200"/>
              </a:xfrm>
              <a:prstGeom prst="rect">
                <a:avLst/>
              </a:prstGeom>
              <a:solidFill>
                <a:schemeClr val="bg1"/>
              </a:solidFill>
              <a:ln w="3175">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600" b="0" dirty="0">
                    <a:solidFill>
                      <a:schemeClr val="tx1"/>
                    </a:solidFill>
                  </a:rPr>
                  <a:t>Benefit Group</a:t>
                </a:r>
              </a:p>
            </p:txBody>
          </p:sp>
          <p:sp>
            <p:nvSpPr>
              <p:cNvPr id="340" name="Rectangle 339"/>
              <p:cNvSpPr/>
              <p:nvPr/>
            </p:nvSpPr>
            <p:spPr>
              <a:xfrm>
                <a:off x="9757571" y="2284616"/>
                <a:ext cx="612000" cy="259200"/>
              </a:xfrm>
              <a:prstGeom prst="rect">
                <a:avLst/>
              </a:prstGeom>
              <a:solidFill>
                <a:schemeClr val="bg1"/>
              </a:solidFill>
              <a:ln w="3175">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600" b="0" dirty="0">
                    <a:solidFill>
                      <a:schemeClr val="tx1"/>
                    </a:solidFill>
                  </a:rPr>
                  <a:t>Benefit</a:t>
                </a:r>
              </a:p>
            </p:txBody>
          </p:sp>
        </p:grpSp>
      </p:grpSp>
      <p:sp>
        <p:nvSpPr>
          <p:cNvPr id="341" name="Oval 340"/>
          <p:cNvSpPr/>
          <p:nvPr/>
        </p:nvSpPr>
        <p:spPr bwMode="auto">
          <a:xfrm>
            <a:off x="6142846" y="3908390"/>
            <a:ext cx="2743376" cy="951205"/>
          </a:xfrm>
          <a:prstGeom prst="ellipse">
            <a:avLst/>
          </a:prstGeom>
          <a:solidFill>
            <a:srgbClr val="4C5A87">
              <a:lumMod val="75000"/>
              <a:alpha val="78000"/>
            </a:srgbClr>
          </a:solidFill>
          <a:ln w="6350" cap="flat" cmpd="sng" algn="ctr">
            <a:solidFill>
              <a:srgbClr val="4C5A87">
                <a:lumMod val="75000"/>
                <a:alpha val="78000"/>
              </a:srgb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defTabSz="912813" fontAlgn="auto">
              <a:spcBef>
                <a:spcPts val="0"/>
              </a:spcBef>
              <a:spcAft>
                <a:spcPts val="0"/>
              </a:spcAft>
              <a:defRPr/>
            </a:pPr>
            <a:endParaRPr lang="en-US" sz="600" b="0" i="1" kern="0" dirty="0" smtClean="0">
              <a:solidFill>
                <a:srgbClr val="4B91CD">
                  <a:lumMod val="20000"/>
                  <a:lumOff val="80000"/>
                </a:srgbClr>
              </a:solidFill>
              <a:latin typeface="+mn-lt"/>
              <a:ea typeface="MS PGothic" pitchFamily="34" charset="-128"/>
              <a:cs typeface="Arial" panose="020B0604020202020204" pitchFamily="34" charset="0"/>
            </a:endParaRPr>
          </a:p>
        </p:txBody>
      </p:sp>
      <p:grpSp>
        <p:nvGrpSpPr>
          <p:cNvPr id="342" name="Group 341"/>
          <p:cNvGrpSpPr/>
          <p:nvPr/>
        </p:nvGrpSpPr>
        <p:grpSpPr>
          <a:xfrm>
            <a:off x="6235485" y="4089222"/>
            <a:ext cx="2558099" cy="589539"/>
            <a:chOff x="6102464" y="3885954"/>
            <a:chExt cx="2544434" cy="792074"/>
          </a:xfrm>
        </p:grpSpPr>
        <p:sp>
          <p:nvSpPr>
            <p:cNvPr id="343" name="Rectangle 342"/>
            <p:cNvSpPr/>
            <p:nvPr/>
          </p:nvSpPr>
          <p:spPr>
            <a:xfrm>
              <a:off x="6102465" y="3885955"/>
              <a:ext cx="604370" cy="231439"/>
            </a:xfrm>
            <a:prstGeom prst="rect">
              <a:avLst/>
            </a:prstGeom>
            <a:pattFill prst="dotDmnd">
              <a:fgClr>
                <a:schemeClr val="accent1"/>
              </a:fgClr>
              <a:bgClr>
                <a:schemeClr val="bg1"/>
              </a:bgClr>
            </a:pattFill>
            <a:ln w="3175">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altLang="ko-KR" sz="700" b="0" dirty="0">
                  <a:solidFill>
                    <a:schemeClr val="tx1"/>
                  </a:solidFill>
                </a:rPr>
                <a:t>Customer</a:t>
              </a:r>
            </a:p>
          </p:txBody>
        </p:sp>
        <p:sp>
          <p:nvSpPr>
            <p:cNvPr id="344" name="Rectangle 343"/>
            <p:cNvSpPr/>
            <p:nvPr/>
          </p:nvSpPr>
          <p:spPr>
            <a:xfrm>
              <a:off x="6102465" y="4166272"/>
              <a:ext cx="604370" cy="231439"/>
            </a:xfrm>
            <a:prstGeom prst="rect">
              <a:avLst/>
            </a:prstGeom>
            <a:pattFill prst="dotDmnd">
              <a:fgClr>
                <a:schemeClr val="accent1"/>
              </a:fgClr>
              <a:bgClr>
                <a:schemeClr val="bg1"/>
              </a:bgClr>
            </a:pattFill>
            <a:ln w="3175">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altLang="ko-KR" sz="700" b="0" dirty="0">
                  <a:solidFill>
                    <a:schemeClr val="tx1"/>
                  </a:solidFill>
                </a:rPr>
                <a:t>Corporate</a:t>
              </a:r>
            </a:p>
          </p:txBody>
        </p:sp>
        <p:sp>
          <p:nvSpPr>
            <p:cNvPr id="346" name="Rectangle 345"/>
            <p:cNvSpPr/>
            <p:nvPr/>
          </p:nvSpPr>
          <p:spPr>
            <a:xfrm>
              <a:off x="7395841" y="3885955"/>
              <a:ext cx="604370" cy="231439"/>
            </a:xfrm>
            <a:prstGeom prst="rect">
              <a:avLst/>
            </a:prstGeom>
            <a:solidFill>
              <a:schemeClr val="bg1"/>
            </a:solidFill>
            <a:ln w="3175">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altLang="ko-KR" sz="700" b="0" dirty="0">
                  <a:solidFill>
                    <a:schemeClr val="tx1"/>
                  </a:solidFill>
                </a:rPr>
                <a:t>Activity</a:t>
              </a:r>
            </a:p>
          </p:txBody>
        </p:sp>
        <p:sp>
          <p:nvSpPr>
            <p:cNvPr id="347" name="Rectangle 346"/>
            <p:cNvSpPr/>
            <p:nvPr/>
          </p:nvSpPr>
          <p:spPr>
            <a:xfrm>
              <a:off x="6749152" y="3885954"/>
              <a:ext cx="604370" cy="231439"/>
            </a:xfrm>
            <a:prstGeom prst="rect">
              <a:avLst/>
            </a:prstGeom>
            <a:pattFill prst="dotDmnd">
              <a:fgClr>
                <a:schemeClr val="accent1"/>
              </a:fgClr>
              <a:bgClr>
                <a:schemeClr val="bg1"/>
              </a:bgClr>
            </a:pattFill>
            <a:ln w="3175">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altLang="ko-KR" sz="700" b="0" dirty="0">
                  <a:solidFill>
                    <a:schemeClr val="tx1"/>
                  </a:solidFill>
                </a:rPr>
                <a:t>Policy</a:t>
              </a:r>
            </a:p>
          </p:txBody>
        </p:sp>
        <p:sp>
          <p:nvSpPr>
            <p:cNvPr id="348" name="Rectangle 347"/>
            <p:cNvSpPr/>
            <p:nvPr/>
          </p:nvSpPr>
          <p:spPr>
            <a:xfrm>
              <a:off x="6102464" y="4446586"/>
              <a:ext cx="604370" cy="231439"/>
            </a:xfrm>
            <a:prstGeom prst="rect">
              <a:avLst/>
            </a:prstGeom>
            <a:pattFill prst="dotDmnd">
              <a:fgClr>
                <a:schemeClr val="accent1"/>
              </a:fgClr>
              <a:bgClr>
                <a:schemeClr val="bg1"/>
              </a:bgClr>
            </a:pattFill>
            <a:ln w="3175">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altLang="ko-KR" sz="700" b="0" dirty="0">
                  <a:solidFill>
                    <a:schemeClr val="tx1"/>
                  </a:solidFill>
                </a:rPr>
                <a:t>Member</a:t>
              </a:r>
            </a:p>
          </p:txBody>
        </p:sp>
        <p:sp>
          <p:nvSpPr>
            <p:cNvPr id="349" name="Rectangle 348"/>
            <p:cNvSpPr/>
            <p:nvPr/>
          </p:nvSpPr>
          <p:spPr>
            <a:xfrm>
              <a:off x="7395840" y="4166271"/>
              <a:ext cx="604370" cy="231439"/>
            </a:xfrm>
            <a:prstGeom prst="rect">
              <a:avLst/>
            </a:prstGeom>
            <a:solidFill>
              <a:schemeClr val="bg1"/>
            </a:solidFill>
            <a:ln w="3175">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altLang="ko-KR" sz="700" b="0" dirty="0">
                  <a:solidFill>
                    <a:schemeClr val="tx1"/>
                  </a:solidFill>
                </a:rPr>
                <a:t>Document</a:t>
              </a:r>
            </a:p>
          </p:txBody>
        </p:sp>
        <p:sp>
          <p:nvSpPr>
            <p:cNvPr id="350" name="Rectangle 349"/>
            <p:cNvSpPr/>
            <p:nvPr/>
          </p:nvSpPr>
          <p:spPr>
            <a:xfrm>
              <a:off x="6749150" y="4166271"/>
              <a:ext cx="604370" cy="231439"/>
            </a:xfrm>
            <a:prstGeom prst="rect">
              <a:avLst/>
            </a:prstGeom>
            <a:solidFill>
              <a:schemeClr val="bg1"/>
            </a:solidFill>
            <a:ln w="3175">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altLang="ko-KR" sz="700" b="0" dirty="0">
                  <a:solidFill>
                    <a:schemeClr val="tx1"/>
                  </a:solidFill>
                </a:rPr>
                <a:t>Claim</a:t>
              </a:r>
            </a:p>
          </p:txBody>
        </p:sp>
        <p:sp>
          <p:nvSpPr>
            <p:cNvPr id="351" name="Rectangle 350"/>
            <p:cNvSpPr/>
            <p:nvPr/>
          </p:nvSpPr>
          <p:spPr>
            <a:xfrm>
              <a:off x="7395839" y="4446589"/>
              <a:ext cx="604370" cy="231439"/>
            </a:xfrm>
            <a:prstGeom prst="rect">
              <a:avLst/>
            </a:prstGeom>
            <a:solidFill>
              <a:schemeClr val="bg1"/>
            </a:solidFill>
            <a:ln w="3175">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altLang="ko-KR" sz="700" b="0" dirty="0">
                  <a:solidFill>
                    <a:schemeClr val="tx1"/>
                  </a:solidFill>
                </a:rPr>
                <a:t>Provider</a:t>
              </a:r>
            </a:p>
          </p:txBody>
        </p:sp>
        <p:sp>
          <p:nvSpPr>
            <p:cNvPr id="352" name="Rectangle 351"/>
            <p:cNvSpPr/>
            <p:nvPr/>
          </p:nvSpPr>
          <p:spPr>
            <a:xfrm>
              <a:off x="8042527" y="3885958"/>
              <a:ext cx="604370" cy="231439"/>
            </a:xfrm>
            <a:prstGeom prst="rect">
              <a:avLst/>
            </a:prstGeom>
            <a:solidFill>
              <a:schemeClr val="bg1"/>
            </a:solidFill>
            <a:ln w="3175">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altLang="ko-KR" sz="700" b="0" dirty="0">
                  <a:solidFill>
                    <a:schemeClr val="tx1"/>
                  </a:solidFill>
                </a:rPr>
                <a:t>Case</a:t>
              </a:r>
            </a:p>
          </p:txBody>
        </p:sp>
        <p:sp>
          <p:nvSpPr>
            <p:cNvPr id="353" name="Rectangle 352"/>
            <p:cNvSpPr/>
            <p:nvPr/>
          </p:nvSpPr>
          <p:spPr>
            <a:xfrm>
              <a:off x="8042528" y="4166271"/>
              <a:ext cx="604370" cy="231439"/>
            </a:xfrm>
            <a:prstGeom prst="rect">
              <a:avLst/>
            </a:prstGeom>
            <a:solidFill>
              <a:schemeClr val="bg1"/>
            </a:solidFill>
            <a:ln w="3175">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altLang="ko-KR" sz="700" b="0" dirty="0">
                  <a:solidFill>
                    <a:schemeClr val="tx1"/>
                  </a:solidFill>
                </a:rPr>
                <a:t>Payment</a:t>
              </a:r>
            </a:p>
          </p:txBody>
        </p:sp>
        <p:sp>
          <p:nvSpPr>
            <p:cNvPr id="354" name="Rectangle 353"/>
            <p:cNvSpPr/>
            <p:nvPr/>
          </p:nvSpPr>
          <p:spPr>
            <a:xfrm>
              <a:off x="6749158" y="4446578"/>
              <a:ext cx="604370" cy="231439"/>
            </a:xfrm>
            <a:prstGeom prst="rect">
              <a:avLst/>
            </a:prstGeom>
            <a:solidFill>
              <a:schemeClr val="bg1"/>
            </a:solidFill>
            <a:ln w="3175">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altLang="ko-KR" sz="700" b="0" dirty="0">
                  <a:solidFill>
                    <a:schemeClr val="tx1"/>
                  </a:solidFill>
                </a:rPr>
                <a:t>Invoice</a:t>
              </a:r>
            </a:p>
          </p:txBody>
        </p:sp>
        <p:sp>
          <p:nvSpPr>
            <p:cNvPr id="355" name="Rectangle 354"/>
            <p:cNvSpPr/>
            <p:nvPr/>
          </p:nvSpPr>
          <p:spPr>
            <a:xfrm>
              <a:off x="8042528" y="4446589"/>
              <a:ext cx="604370" cy="231439"/>
            </a:xfrm>
            <a:prstGeom prst="rect">
              <a:avLst/>
            </a:prstGeom>
            <a:solidFill>
              <a:schemeClr val="bg1"/>
            </a:solidFill>
            <a:ln w="3175">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altLang="ko-KR" sz="700" b="0" dirty="0">
                  <a:solidFill>
                    <a:schemeClr val="tx1"/>
                  </a:solidFill>
                </a:rPr>
                <a:t>Claim History</a:t>
              </a:r>
            </a:p>
          </p:txBody>
        </p:sp>
      </p:grpSp>
      <p:sp>
        <p:nvSpPr>
          <p:cNvPr id="356" name="Rounded Rectangle 355"/>
          <p:cNvSpPr/>
          <p:nvPr/>
        </p:nvSpPr>
        <p:spPr bwMode="auto">
          <a:xfrm flipH="1">
            <a:off x="3698035" y="5833389"/>
            <a:ext cx="993600" cy="275807"/>
          </a:xfrm>
          <a:prstGeom prst="roundRect">
            <a:avLst>
              <a:gd name="adj" fmla="val 4987"/>
            </a:avLst>
          </a:prstGeom>
          <a:solidFill>
            <a:srgbClr val="91C8EB">
              <a:lumMod val="20000"/>
              <a:lumOff val="80000"/>
            </a:srgbClr>
          </a:solidFill>
          <a:ln w="19050" cap="flat" cmpd="sng" algn="ctr">
            <a:solidFill>
              <a:srgbClr val="FF1821">
                <a:lumMod val="60000"/>
                <a:lumOff val="40000"/>
              </a:srgb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defTabSz="912813" fontAlgn="auto">
              <a:spcBef>
                <a:spcPts val="0"/>
              </a:spcBef>
              <a:spcAft>
                <a:spcPts val="0"/>
              </a:spcAft>
              <a:defRPr/>
            </a:pPr>
            <a:r>
              <a:rPr lang="en-US" sz="700" kern="0" dirty="0" smtClean="0">
                <a:solidFill>
                  <a:srgbClr val="103184"/>
                </a:solidFill>
                <a:latin typeface="+mn-lt"/>
                <a:ea typeface="MS PGothic" pitchFamily="34" charset="-128"/>
                <a:cs typeface="Arial" panose="020B0604020202020204" pitchFamily="34" charset="0"/>
              </a:rPr>
              <a:t>Life G/L</a:t>
            </a:r>
          </a:p>
          <a:p>
            <a:pPr algn="ctr" defTabSz="912813" fontAlgn="auto">
              <a:spcBef>
                <a:spcPts val="0"/>
              </a:spcBef>
              <a:spcAft>
                <a:spcPts val="0"/>
              </a:spcAft>
              <a:defRPr/>
            </a:pPr>
            <a:r>
              <a:rPr lang="en-US" sz="600" b="0" i="1" kern="0" dirty="0" smtClean="0">
                <a:solidFill>
                  <a:srgbClr val="103184"/>
                </a:solidFill>
                <a:latin typeface="+mn-lt"/>
                <a:ea typeface="MS PGothic" pitchFamily="34" charset="-128"/>
                <a:cs typeface="Arial" panose="020B0604020202020204" pitchFamily="34" charset="0"/>
              </a:rPr>
              <a:t>Peoplesoft</a:t>
            </a:r>
          </a:p>
        </p:txBody>
      </p:sp>
      <p:sp>
        <p:nvSpPr>
          <p:cNvPr id="357" name="Rounded Rectangle 356"/>
          <p:cNvSpPr/>
          <p:nvPr/>
        </p:nvSpPr>
        <p:spPr bwMode="auto">
          <a:xfrm flipH="1">
            <a:off x="2532214" y="5833389"/>
            <a:ext cx="993600" cy="275807"/>
          </a:xfrm>
          <a:prstGeom prst="roundRect">
            <a:avLst>
              <a:gd name="adj" fmla="val 4987"/>
            </a:avLst>
          </a:prstGeom>
          <a:solidFill>
            <a:srgbClr val="91C8EB">
              <a:lumMod val="20000"/>
              <a:lumOff val="80000"/>
            </a:srgbClr>
          </a:solidFill>
          <a:ln w="19050" cap="flat" cmpd="sng" algn="ctr">
            <a:solidFill>
              <a:srgbClr val="FF1821">
                <a:lumMod val="60000"/>
                <a:lumOff val="40000"/>
              </a:srgb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defTabSz="912813" fontAlgn="auto">
              <a:spcBef>
                <a:spcPts val="0"/>
              </a:spcBef>
              <a:spcAft>
                <a:spcPts val="0"/>
              </a:spcAft>
              <a:defRPr/>
            </a:pPr>
            <a:r>
              <a:rPr lang="en-US" sz="700" kern="0" dirty="0" smtClean="0">
                <a:solidFill>
                  <a:srgbClr val="103184"/>
                </a:solidFill>
                <a:latin typeface="+mn-lt"/>
                <a:ea typeface="MS PGothic" pitchFamily="34" charset="-128"/>
                <a:cs typeface="Arial" panose="020B0604020202020204" pitchFamily="34" charset="0"/>
              </a:rPr>
              <a:t>GI G/L</a:t>
            </a:r>
          </a:p>
          <a:p>
            <a:pPr algn="ctr" defTabSz="912813" fontAlgn="auto">
              <a:spcBef>
                <a:spcPts val="0"/>
              </a:spcBef>
              <a:spcAft>
                <a:spcPts val="0"/>
              </a:spcAft>
              <a:defRPr/>
            </a:pPr>
            <a:r>
              <a:rPr lang="en-US" sz="600" b="0" i="1" kern="0" dirty="0" smtClean="0">
                <a:solidFill>
                  <a:srgbClr val="103184"/>
                </a:solidFill>
                <a:latin typeface="+mn-lt"/>
                <a:ea typeface="MS PGothic" pitchFamily="34" charset="-128"/>
                <a:cs typeface="Arial" panose="020B0604020202020204" pitchFamily="34" charset="0"/>
              </a:rPr>
              <a:t>Sun</a:t>
            </a:r>
          </a:p>
        </p:txBody>
      </p:sp>
      <p:cxnSp>
        <p:nvCxnSpPr>
          <p:cNvPr id="358" name="Connecteur droit 226"/>
          <p:cNvCxnSpPr>
            <a:stCxn id="364" idx="2"/>
            <a:endCxn id="356" idx="0"/>
          </p:cNvCxnSpPr>
          <p:nvPr/>
        </p:nvCxnSpPr>
        <p:spPr>
          <a:xfrm rot="5400000">
            <a:off x="4354799" y="5410443"/>
            <a:ext cx="262984" cy="582909"/>
          </a:xfrm>
          <a:prstGeom prst="bentConnector3">
            <a:avLst>
              <a:gd name="adj1" fmla="val 50000"/>
            </a:avLst>
          </a:prstGeom>
          <a:ln w="9525">
            <a:solidFill>
              <a:schemeClr val="bg1">
                <a:lumMod val="50000"/>
              </a:schemeClr>
            </a:solidFill>
            <a:prstDash val="sysDash"/>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359" name="Elbow Connector 358"/>
          <p:cNvCxnSpPr>
            <a:stCxn id="362" idx="2"/>
            <a:endCxn id="356" idx="0"/>
          </p:cNvCxnSpPr>
          <p:nvPr/>
        </p:nvCxnSpPr>
        <p:spPr>
          <a:xfrm rot="16200000" flipH="1">
            <a:off x="3771888" y="5410441"/>
            <a:ext cx="262984" cy="582911"/>
          </a:xfrm>
          <a:prstGeom prst="bentConnector3">
            <a:avLst>
              <a:gd name="adj1" fmla="val 50000"/>
            </a:avLst>
          </a:prstGeom>
          <a:ln w="9525">
            <a:solidFill>
              <a:schemeClr val="bg1">
                <a:lumMod val="50000"/>
              </a:schemeClr>
            </a:solidFill>
            <a:prstDash val="sysDash"/>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360" name="Connecteur droit 226"/>
          <p:cNvCxnSpPr>
            <a:stCxn id="363" idx="2"/>
            <a:endCxn id="357" idx="0"/>
          </p:cNvCxnSpPr>
          <p:nvPr/>
        </p:nvCxnSpPr>
        <p:spPr>
          <a:xfrm rot="16200000" flipH="1">
            <a:off x="2606066" y="5410442"/>
            <a:ext cx="262984" cy="582911"/>
          </a:xfrm>
          <a:prstGeom prst="bentConnector3">
            <a:avLst>
              <a:gd name="adj1" fmla="val 50000"/>
            </a:avLst>
          </a:prstGeom>
          <a:ln w="9525">
            <a:solidFill>
              <a:schemeClr val="bg1">
                <a:lumMod val="50000"/>
              </a:schemeClr>
            </a:solidFill>
            <a:prstDash val="sysDash"/>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361" name="Rounded Rectangle 360"/>
          <p:cNvSpPr/>
          <p:nvPr/>
        </p:nvSpPr>
        <p:spPr bwMode="auto">
          <a:xfrm flipH="1">
            <a:off x="1892066" y="5154227"/>
            <a:ext cx="3439716" cy="483269"/>
          </a:xfrm>
          <a:prstGeom prst="roundRect">
            <a:avLst>
              <a:gd name="adj" fmla="val 4987"/>
            </a:avLst>
          </a:prstGeom>
          <a:noFill/>
          <a:ln w="9525" cap="flat" cmpd="sng" algn="ctr">
            <a:solidFill>
              <a:schemeClr val="bg1">
                <a:lumMod val="50000"/>
              </a:schemeClr>
            </a:solidFill>
            <a:prstDash val="solid"/>
            <a:round/>
            <a:headEnd type="none" w="med" len="med"/>
            <a:tailEnd type="none" w="med" len="med"/>
          </a:ln>
          <a:effectLst/>
        </p:spPr>
        <p:txBody>
          <a:bodyPr vert="horz" wrap="none" lIns="0" tIns="0" rIns="0" bIns="0" numCol="1" rtlCol="0" anchor="t" anchorCtr="0" compatLnSpc="1">
            <a:prstTxWarp prst="textNoShape">
              <a:avLst/>
            </a:prstTxWarp>
          </a:bodyPr>
          <a:lstStyle/>
          <a:p>
            <a:pPr defTabSz="912813" fontAlgn="auto">
              <a:spcBef>
                <a:spcPts val="0"/>
              </a:spcBef>
              <a:spcAft>
                <a:spcPts val="0"/>
              </a:spcAft>
              <a:defRPr/>
            </a:pPr>
            <a:r>
              <a:rPr lang="en-US" sz="700" kern="0" dirty="0" smtClean="0">
                <a:solidFill>
                  <a:schemeClr val="bg1">
                    <a:lumMod val="50000"/>
                  </a:schemeClr>
                </a:solidFill>
                <a:latin typeface="+mn-lt"/>
                <a:ea typeface="MS PGothic" pitchFamily="34" charset="-128"/>
                <a:cs typeface="Arial" panose="020B0604020202020204" pitchFamily="34" charset="0"/>
              </a:rPr>
              <a:t> PAS</a:t>
            </a:r>
          </a:p>
        </p:txBody>
      </p:sp>
      <p:sp>
        <p:nvSpPr>
          <p:cNvPr id="362" name="Rounded Rectangle 361"/>
          <p:cNvSpPr/>
          <p:nvPr/>
        </p:nvSpPr>
        <p:spPr bwMode="auto">
          <a:xfrm flipH="1">
            <a:off x="3115642" y="5294599"/>
            <a:ext cx="992565" cy="275807"/>
          </a:xfrm>
          <a:prstGeom prst="roundRect">
            <a:avLst>
              <a:gd name="adj" fmla="val 4987"/>
            </a:avLst>
          </a:prstGeom>
          <a:solidFill>
            <a:srgbClr val="FFFF00"/>
          </a:solidFill>
          <a:ln w="9525" cap="flat" cmpd="sng" algn="ctr">
            <a:solidFill>
              <a:srgbClr val="BA9CC9"/>
            </a:solidFill>
            <a:prstDash val="solid"/>
            <a:round/>
            <a:headEnd type="none" w="med" len="med"/>
            <a:tailEnd type="none" w="med" len="med"/>
          </a:ln>
          <a:effectLst/>
        </p:spPr>
        <p:txBody>
          <a:bodyPr vert="horz" wrap="square" lIns="36000" tIns="18000" rIns="36000" bIns="18000" numCol="1" rtlCol="0" anchor="ctr" anchorCtr="0" compatLnSpc="1">
            <a:prstTxWarp prst="textNoShape">
              <a:avLst/>
            </a:prstTxWarp>
          </a:bodyPr>
          <a:lstStyle/>
          <a:p>
            <a:pPr defTabSz="912813" fontAlgn="auto">
              <a:spcBef>
                <a:spcPts val="0"/>
              </a:spcBef>
              <a:spcAft>
                <a:spcPts val="0"/>
              </a:spcAft>
            </a:pPr>
            <a:r>
              <a:rPr lang="en-US" sz="700" kern="0" dirty="0">
                <a:solidFill>
                  <a:srgbClr val="103184"/>
                </a:solidFill>
                <a:latin typeface="+mn-lt"/>
                <a:ea typeface="MS PGothic" pitchFamily="34" charset="-128"/>
                <a:cs typeface="Arial" panose="020B0604020202020204" pitchFamily="34" charset="0"/>
              </a:rPr>
              <a:t> Group/Health</a:t>
            </a:r>
            <a:r>
              <a:rPr lang="en-US" altLang="ko-KR" sz="700" kern="0" dirty="0">
                <a:solidFill>
                  <a:srgbClr val="103184"/>
                </a:solidFill>
                <a:latin typeface="+mn-lt"/>
                <a:ea typeface="MS PGothic" pitchFamily="34" charset="-128"/>
                <a:cs typeface="Arial" panose="020B0604020202020204" pitchFamily="34" charset="0"/>
              </a:rPr>
              <a:t> PAS</a:t>
            </a:r>
            <a:r>
              <a:rPr lang="en-US" sz="700" kern="0" dirty="0">
                <a:solidFill>
                  <a:srgbClr val="103184"/>
                </a:solidFill>
                <a:latin typeface="+mn-lt"/>
                <a:ea typeface="MS PGothic" pitchFamily="34" charset="-128"/>
                <a:cs typeface="Arial" panose="020B0604020202020204" pitchFamily="34" charset="0"/>
              </a:rPr>
              <a:t> </a:t>
            </a:r>
          </a:p>
          <a:p>
            <a:pPr defTabSz="912813" fontAlgn="auto">
              <a:spcBef>
                <a:spcPts val="0"/>
              </a:spcBef>
              <a:spcAft>
                <a:spcPts val="0"/>
              </a:spcAft>
            </a:pPr>
            <a:r>
              <a:rPr lang="en-US" sz="700" kern="0" dirty="0">
                <a:solidFill>
                  <a:srgbClr val="103184"/>
                </a:solidFill>
                <a:latin typeface="+mn-lt"/>
                <a:ea typeface="MS PGothic" pitchFamily="34" charset="-128"/>
                <a:cs typeface="Arial" panose="020B0604020202020204" pitchFamily="34" charset="0"/>
              </a:rPr>
              <a:t> EB</a:t>
            </a:r>
          </a:p>
        </p:txBody>
      </p:sp>
      <p:sp>
        <p:nvSpPr>
          <p:cNvPr id="363" name="Rounded Rectangle 362"/>
          <p:cNvSpPr/>
          <p:nvPr/>
        </p:nvSpPr>
        <p:spPr bwMode="auto">
          <a:xfrm flipH="1">
            <a:off x="1949821" y="5294599"/>
            <a:ext cx="992565" cy="275807"/>
          </a:xfrm>
          <a:prstGeom prst="roundRect">
            <a:avLst>
              <a:gd name="adj" fmla="val 4987"/>
            </a:avLst>
          </a:prstGeom>
          <a:solidFill>
            <a:srgbClr val="91C8EB">
              <a:lumMod val="20000"/>
              <a:lumOff val="80000"/>
            </a:srgbClr>
          </a:solidFill>
          <a:ln w="19050" cap="flat" cmpd="sng" algn="ctr">
            <a:solidFill>
              <a:srgbClr val="4C5A87">
                <a:lumMod val="75000"/>
              </a:srgb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defTabSz="912813" fontAlgn="auto">
              <a:spcBef>
                <a:spcPts val="0"/>
              </a:spcBef>
              <a:spcAft>
                <a:spcPts val="0"/>
              </a:spcAft>
            </a:pPr>
            <a:r>
              <a:rPr lang="en-US" sz="700" kern="0" dirty="0">
                <a:solidFill>
                  <a:srgbClr val="103184"/>
                </a:solidFill>
                <a:latin typeface="+mn-lt"/>
                <a:ea typeface="MS PGothic" pitchFamily="34" charset="-128"/>
                <a:cs typeface="Arial" panose="020B0604020202020204" pitchFamily="34" charset="0"/>
              </a:rPr>
              <a:t> Group/Health PAS </a:t>
            </a:r>
          </a:p>
          <a:p>
            <a:pPr defTabSz="912813" fontAlgn="auto">
              <a:spcBef>
                <a:spcPts val="0"/>
              </a:spcBef>
              <a:spcAft>
                <a:spcPts val="0"/>
              </a:spcAft>
            </a:pPr>
            <a:r>
              <a:rPr lang="en-US" sz="700" kern="0" dirty="0">
                <a:solidFill>
                  <a:srgbClr val="103184"/>
                </a:solidFill>
                <a:latin typeface="+mn-lt"/>
                <a:ea typeface="MS PGothic" pitchFamily="34" charset="-128"/>
                <a:cs typeface="Arial" panose="020B0604020202020204" pitchFamily="34" charset="0"/>
              </a:rPr>
              <a:t> </a:t>
            </a:r>
            <a:r>
              <a:rPr lang="en-US" sz="600" b="0" i="1" kern="0" dirty="0">
                <a:solidFill>
                  <a:srgbClr val="103184"/>
                </a:solidFill>
                <a:latin typeface="+mn-lt"/>
                <a:ea typeface="MS PGothic" pitchFamily="34" charset="-128"/>
                <a:cs typeface="Arial" panose="020B0604020202020204" pitchFamily="34" charset="0"/>
              </a:rPr>
              <a:t>G/400</a:t>
            </a:r>
          </a:p>
        </p:txBody>
      </p:sp>
      <p:sp>
        <p:nvSpPr>
          <p:cNvPr id="364" name="Rounded Rectangle 363"/>
          <p:cNvSpPr/>
          <p:nvPr/>
        </p:nvSpPr>
        <p:spPr bwMode="auto">
          <a:xfrm flipH="1">
            <a:off x="4281462" y="5294599"/>
            <a:ext cx="992565" cy="275807"/>
          </a:xfrm>
          <a:prstGeom prst="roundRect">
            <a:avLst>
              <a:gd name="adj" fmla="val 4987"/>
            </a:avLst>
          </a:prstGeom>
          <a:solidFill>
            <a:srgbClr val="91C8EB">
              <a:lumMod val="20000"/>
              <a:lumOff val="80000"/>
            </a:srgbClr>
          </a:solidFill>
          <a:ln w="19050" cap="flat" cmpd="sng" algn="ctr">
            <a:solidFill>
              <a:srgbClr val="4C5A87">
                <a:lumMod val="75000"/>
              </a:srgb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defTabSz="912813" fontAlgn="auto">
              <a:spcBef>
                <a:spcPts val="0"/>
              </a:spcBef>
              <a:spcAft>
                <a:spcPts val="0"/>
              </a:spcAft>
            </a:pPr>
            <a:r>
              <a:rPr lang="en-US" altLang="ko-KR" sz="700" kern="0" dirty="0">
                <a:solidFill>
                  <a:srgbClr val="103184"/>
                </a:solidFill>
                <a:latin typeface="+mn-lt"/>
                <a:ea typeface="MS PGothic" pitchFamily="34" charset="-128"/>
                <a:cs typeface="Arial" panose="020B0604020202020204" pitchFamily="34" charset="0"/>
              </a:rPr>
              <a:t> Life Policy PAS </a:t>
            </a:r>
          </a:p>
          <a:p>
            <a:pPr defTabSz="912813" fontAlgn="auto">
              <a:spcBef>
                <a:spcPts val="0"/>
              </a:spcBef>
              <a:spcAft>
                <a:spcPts val="0"/>
              </a:spcAft>
            </a:pPr>
            <a:r>
              <a:rPr lang="en-US" altLang="ko-KR" sz="700" kern="0" dirty="0">
                <a:solidFill>
                  <a:srgbClr val="103184"/>
                </a:solidFill>
                <a:latin typeface="+mn-lt"/>
                <a:ea typeface="MS PGothic" pitchFamily="34" charset="-128"/>
                <a:cs typeface="Arial" panose="020B0604020202020204" pitchFamily="34" charset="0"/>
              </a:rPr>
              <a:t> </a:t>
            </a:r>
            <a:r>
              <a:rPr lang="en-US" altLang="ko-KR" sz="600" b="0" i="1" kern="0" dirty="0">
                <a:solidFill>
                  <a:srgbClr val="103184"/>
                </a:solidFill>
                <a:latin typeface="+mn-lt"/>
                <a:ea typeface="MS PGothic" pitchFamily="34" charset="-128"/>
                <a:cs typeface="Arial" panose="020B0604020202020204" pitchFamily="34" charset="0"/>
              </a:rPr>
              <a:t>RLS</a:t>
            </a:r>
          </a:p>
        </p:txBody>
      </p:sp>
      <p:cxnSp>
        <p:nvCxnSpPr>
          <p:cNvPr id="366" name="Connecteur droit 226"/>
          <p:cNvCxnSpPr>
            <a:stCxn id="293" idx="1"/>
            <a:endCxn id="361" idx="1"/>
          </p:cNvCxnSpPr>
          <p:nvPr/>
        </p:nvCxnSpPr>
        <p:spPr>
          <a:xfrm rot="10800000" flipV="1">
            <a:off x="5331782" y="3488339"/>
            <a:ext cx="568998" cy="1907522"/>
          </a:xfrm>
          <a:prstGeom prst="bentConnector3">
            <a:avLst>
              <a:gd name="adj1" fmla="val 50000"/>
            </a:avLst>
          </a:prstGeom>
          <a:ln w="12700">
            <a:solidFill>
              <a:schemeClr val="accent2"/>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367" name="Rectangle 366"/>
          <p:cNvSpPr/>
          <p:nvPr/>
        </p:nvSpPr>
        <p:spPr>
          <a:xfrm>
            <a:off x="1685924" y="2022387"/>
            <a:ext cx="3852000" cy="3081775"/>
          </a:xfrm>
          <a:prstGeom prst="rect">
            <a:avLst/>
          </a:prstGeom>
          <a:solidFill>
            <a:schemeClr val="bg2">
              <a:lumMod val="20000"/>
              <a:lumOff val="80000"/>
            </a:schemeClr>
          </a:solidFill>
          <a:ln w="38100">
            <a:solidFill>
              <a:schemeClr val="accent5">
                <a:lumMod val="10000"/>
                <a:lumOff val="90000"/>
              </a:schemeClr>
            </a:solidFill>
            <a:prstDash val="solid"/>
          </a:ln>
          <a:effectLst/>
        </p:spPr>
        <p:style>
          <a:lnRef idx="1">
            <a:schemeClr val="accent1"/>
          </a:lnRef>
          <a:fillRef idx="3">
            <a:schemeClr val="accent1"/>
          </a:fillRef>
          <a:effectRef idx="2">
            <a:schemeClr val="accent1"/>
          </a:effectRef>
          <a:fontRef idx="minor">
            <a:schemeClr val="lt1"/>
          </a:fontRef>
        </p:style>
        <p:txBody>
          <a:bodyPr wrap="square" lIns="72000" tIns="36000" rIns="72000" bIns="36000" rtlCol="0" anchor="t"/>
          <a:lstStyle/>
          <a:p>
            <a:r>
              <a:rPr lang="en-US" altLang="ko-KR" sz="800" kern="0" dirty="0">
                <a:solidFill>
                  <a:schemeClr val="tx1"/>
                </a:solidFill>
                <a:ea typeface="MS PGothic" pitchFamily="34" charset="-128"/>
                <a:cs typeface="Arial" panose="020B0604020202020204" pitchFamily="34" charset="0"/>
              </a:rPr>
              <a:t>Integration </a:t>
            </a:r>
            <a:r>
              <a:rPr lang="en-US" altLang="ko-KR" sz="800" kern="0" dirty="0" smtClean="0">
                <a:solidFill>
                  <a:schemeClr val="tx1"/>
                </a:solidFill>
                <a:ea typeface="MS PGothic" pitchFamily="34" charset="-128"/>
                <a:cs typeface="Arial" panose="020B0604020202020204" pitchFamily="34" charset="0"/>
              </a:rPr>
              <a:t>Platform</a:t>
            </a:r>
            <a:endParaRPr lang="en-US" altLang="ko-KR" sz="800" kern="0" dirty="0">
              <a:solidFill>
                <a:schemeClr val="tx1"/>
              </a:solidFill>
              <a:ea typeface="MS PGothic" pitchFamily="34" charset="-128"/>
              <a:cs typeface="Arial" panose="020B0604020202020204" pitchFamily="34" charset="0"/>
            </a:endParaRPr>
          </a:p>
        </p:txBody>
      </p:sp>
      <p:sp>
        <p:nvSpPr>
          <p:cNvPr id="368" name="Rounded Rectangle 367"/>
          <p:cNvSpPr/>
          <p:nvPr/>
        </p:nvSpPr>
        <p:spPr bwMode="auto">
          <a:xfrm>
            <a:off x="1768759" y="4298807"/>
            <a:ext cx="3701329" cy="736994"/>
          </a:xfrm>
          <a:prstGeom prst="roundRect">
            <a:avLst>
              <a:gd name="adj" fmla="val 4987"/>
            </a:avLst>
          </a:prstGeom>
          <a:solidFill>
            <a:srgbClr val="91C8EB">
              <a:lumMod val="20000"/>
              <a:lumOff val="80000"/>
            </a:srgbClr>
          </a:solidFill>
          <a:ln w="19050" cap="flat" cmpd="sng" algn="ctr">
            <a:solidFill>
              <a:srgbClr val="4C5A87">
                <a:lumMod val="75000"/>
              </a:srgbClr>
            </a:solidFill>
            <a:prstDash val="solid"/>
            <a:round/>
            <a:headEnd type="none" w="med" len="med"/>
            <a:tailEnd type="none" w="med" len="med"/>
          </a:ln>
          <a:effectLst/>
        </p:spPr>
        <p:txBody>
          <a:bodyPr vert="horz" wrap="none" lIns="45720" tIns="45720" rIns="45720" bIns="45720" numCol="1" rtlCol="0" anchor="t" anchorCtr="0" compatLnSpc="1">
            <a:prstTxWarp prst="textNoShape">
              <a:avLst/>
            </a:prstTxWarp>
          </a:bodyPr>
          <a:lstStyle/>
          <a:p>
            <a:pPr defTabSz="912813" fontAlgn="auto">
              <a:spcBef>
                <a:spcPts val="0"/>
              </a:spcBef>
              <a:spcAft>
                <a:spcPts val="0"/>
              </a:spcAft>
              <a:defRPr/>
            </a:pPr>
            <a:r>
              <a:rPr lang="en-US" sz="800" kern="0" dirty="0" smtClean="0">
                <a:solidFill>
                  <a:schemeClr val="tx1"/>
                </a:solidFill>
                <a:latin typeface="+mn-lt"/>
                <a:ea typeface="MS PGothic" pitchFamily="34" charset="-128"/>
                <a:cs typeface="Arial" panose="020B0604020202020204" pitchFamily="34" charset="0"/>
              </a:rPr>
              <a:t>Core DB</a:t>
            </a:r>
          </a:p>
        </p:txBody>
      </p:sp>
      <p:sp>
        <p:nvSpPr>
          <p:cNvPr id="369" name="Rounded Rectangle 368"/>
          <p:cNvSpPr/>
          <p:nvPr/>
        </p:nvSpPr>
        <p:spPr bwMode="auto">
          <a:xfrm>
            <a:off x="2009038" y="4597383"/>
            <a:ext cx="768249" cy="356909"/>
          </a:xfrm>
          <a:prstGeom prst="roundRect">
            <a:avLst>
              <a:gd name="adj" fmla="val 4987"/>
            </a:avLst>
          </a:prstGeom>
          <a:solidFill>
            <a:srgbClr val="4C5A87">
              <a:lumMod val="75000"/>
            </a:srgbClr>
          </a:solidFill>
          <a:ln w="19050" cap="flat" cmpd="sng" algn="ctr">
            <a:solidFill>
              <a:srgbClr val="4C5A87">
                <a:lumMod val="75000"/>
              </a:srgb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defTabSz="912813" fontAlgn="auto">
              <a:spcBef>
                <a:spcPts val="0"/>
              </a:spcBef>
              <a:spcAft>
                <a:spcPts val="0"/>
              </a:spcAft>
              <a:defRPr/>
            </a:pPr>
            <a:r>
              <a:rPr lang="en-US" sz="700" b="0" i="1" kern="0" dirty="0" smtClean="0">
                <a:solidFill>
                  <a:srgbClr val="4B91CD">
                    <a:lumMod val="20000"/>
                    <a:lumOff val="80000"/>
                  </a:srgbClr>
                </a:solidFill>
                <a:latin typeface="+mn-lt"/>
                <a:ea typeface="MS PGothic" pitchFamily="34" charset="-128"/>
                <a:cs typeface="Arial" panose="020B0604020202020204" pitchFamily="34" charset="0"/>
              </a:rPr>
              <a:t>Master Data </a:t>
            </a:r>
          </a:p>
          <a:p>
            <a:pPr algn="ctr" defTabSz="912813" fontAlgn="auto">
              <a:spcBef>
                <a:spcPts val="0"/>
              </a:spcBef>
              <a:spcAft>
                <a:spcPts val="0"/>
              </a:spcAft>
              <a:defRPr/>
            </a:pPr>
            <a:r>
              <a:rPr lang="en-US" sz="700" b="0" i="1" kern="0" dirty="0" smtClean="0">
                <a:solidFill>
                  <a:srgbClr val="4B91CD">
                    <a:lumMod val="20000"/>
                    <a:lumOff val="80000"/>
                  </a:srgbClr>
                </a:solidFill>
                <a:latin typeface="+mn-lt"/>
                <a:ea typeface="MS PGothic" pitchFamily="34" charset="-128"/>
                <a:cs typeface="Arial" panose="020B0604020202020204" pitchFamily="34" charset="0"/>
              </a:rPr>
              <a:t>Management</a:t>
            </a:r>
          </a:p>
        </p:txBody>
      </p:sp>
      <p:sp>
        <p:nvSpPr>
          <p:cNvPr id="370" name="Oval 369"/>
          <p:cNvSpPr/>
          <p:nvPr/>
        </p:nvSpPr>
        <p:spPr bwMode="auto">
          <a:xfrm>
            <a:off x="3087976" y="4343345"/>
            <a:ext cx="2315442" cy="647916"/>
          </a:xfrm>
          <a:prstGeom prst="ellipse">
            <a:avLst/>
          </a:prstGeom>
          <a:solidFill>
            <a:srgbClr val="4C5A87">
              <a:lumMod val="75000"/>
              <a:alpha val="78000"/>
            </a:srgbClr>
          </a:solidFill>
          <a:ln w="6350" cap="flat" cmpd="sng" algn="ctr">
            <a:solidFill>
              <a:srgbClr val="4C5A87">
                <a:lumMod val="75000"/>
                <a:alpha val="78000"/>
              </a:srgb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defTabSz="912813" fontAlgn="auto">
              <a:spcBef>
                <a:spcPts val="0"/>
              </a:spcBef>
              <a:spcAft>
                <a:spcPts val="0"/>
              </a:spcAft>
              <a:defRPr/>
            </a:pPr>
            <a:endParaRPr lang="en-US" sz="600" b="0" i="1" kern="0" dirty="0" smtClean="0">
              <a:solidFill>
                <a:srgbClr val="4B91CD">
                  <a:lumMod val="20000"/>
                  <a:lumOff val="80000"/>
                </a:srgbClr>
              </a:solidFill>
              <a:latin typeface="+mn-lt"/>
              <a:ea typeface="MS PGothic" pitchFamily="34" charset="-128"/>
              <a:cs typeface="Arial" panose="020B0604020202020204" pitchFamily="34" charset="0"/>
            </a:endParaRPr>
          </a:p>
        </p:txBody>
      </p:sp>
      <p:grpSp>
        <p:nvGrpSpPr>
          <p:cNvPr id="371" name="Group 370"/>
          <p:cNvGrpSpPr/>
          <p:nvPr/>
        </p:nvGrpSpPr>
        <p:grpSpPr>
          <a:xfrm>
            <a:off x="3154593" y="4373317"/>
            <a:ext cx="2182204" cy="587972"/>
            <a:chOff x="9625929" y="4050389"/>
            <a:chExt cx="1977179" cy="615612"/>
          </a:xfrm>
        </p:grpSpPr>
        <p:sp>
          <p:nvSpPr>
            <p:cNvPr id="372" name="Rectangle 371"/>
            <p:cNvSpPr/>
            <p:nvPr/>
          </p:nvSpPr>
          <p:spPr>
            <a:xfrm>
              <a:off x="9625932" y="4050390"/>
              <a:ext cx="469727" cy="179877"/>
            </a:xfrm>
            <a:prstGeom prst="rect">
              <a:avLst/>
            </a:prstGeom>
            <a:solidFill>
              <a:schemeClr val="bg1"/>
            </a:solidFill>
            <a:ln w="3175">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altLang="ko-KR" sz="700" b="0" dirty="0">
                  <a:solidFill>
                    <a:schemeClr val="tx1"/>
                  </a:solidFill>
                </a:rPr>
                <a:t>Customer</a:t>
              </a:r>
            </a:p>
          </p:txBody>
        </p:sp>
        <p:sp>
          <p:nvSpPr>
            <p:cNvPr id="373" name="Rectangle 372"/>
            <p:cNvSpPr/>
            <p:nvPr/>
          </p:nvSpPr>
          <p:spPr>
            <a:xfrm>
              <a:off x="10131830" y="4050390"/>
              <a:ext cx="469727" cy="179877"/>
            </a:xfrm>
            <a:prstGeom prst="rect">
              <a:avLst/>
            </a:prstGeom>
            <a:pattFill prst="dotDmnd">
              <a:fgClr>
                <a:schemeClr val="accent1"/>
              </a:fgClr>
              <a:bgClr>
                <a:schemeClr val="bg1"/>
              </a:bgClr>
            </a:pattFill>
            <a:ln w="3175">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altLang="ko-KR" sz="700" b="0" dirty="0">
                  <a:solidFill>
                    <a:schemeClr val="tx1"/>
                  </a:solidFill>
                </a:rPr>
                <a:t>Policy</a:t>
              </a:r>
            </a:p>
          </p:txBody>
        </p:sp>
        <p:sp>
          <p:nvSpPr>
            <p:cNvPr id="374" name="Rectangle 373"/>
            <p:cNvSpPr/>
            <p:nvPr/>
          </p:nvSpPr>
          <p:spPr>
            <a:xfrm>
              <a:off x="10634805" y="4268257"/>
              <a:ext cx="469727" cy="179877"/>
            </a:xfrm>
            <a:prstGeom prst="rect">
              <a:avLst/>
            </a:prstGeom>
            <a:pattFill prst="dotDmnd">
              <a:fgClr>
                <a:schemeClr val="accent1"/>
              </a:fgClr>
              <a:bgClr>
                <a:schemeClr val="bg1"/>
              </a:bgClr>
            </a:pattFill>
            <a:ln w="3175">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altLang="ko-KR" sz="700" b="0" dirty="0">
                  <a:solidFill>
                    <a:schemeClr val="tx1"/>
                  </a:solidFill>
                </a:rPr>
                <a:t>Product</a:t>
              </a:r>
            </a:p>
          </p:txBody>
        </p:sp>
        <p:sp>
          <p:nvSpPr>
            <p:cNvPr id="375" name="Rectangle 374"/>
            <p:cNvSpPr/>
            <p:nvPr/>
          </p:nvSpPr>
          <p:spPr>
            <a:xfrm>
              <a:off x="9625932" y="4268257"/>
              <a:ext cx="469727" cy="179877"/>
            </a:xfrm>
            <a:prstGeom prst="rect">
              <a:avLst/>
            </a:prstGeom>
            <a:solidFill>
              <a:schemeClr val="bg1"/>
            </a:solidFill>
            <a:ln w="3175">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altLang="ko-KR" sz="700" b="0" dirty="0">
                  <a:solidFill>
                    <a:schemeClr val="tx1"/>
                  </a:solidFill>
                </a:rPr>
                <a:t>Corporate</a:t>
              </a:r>
            </a:p>
          </p:txBody>
        </p:sp>
        <p:sp>
          <p:nvSpPr>
            <p:cNvPr id="376" name="Rectangle 375"/>
            <p:cNvSpPr/>
            <p:nvPr/>
          </p:nvSpPr>
          <p:spPr>
            <a:xfrm>
              <a:off x="10131830" y="4268257"/>
              <a:ext cx="469727" cy="179877"/>
            </a:xfrm>
            <a:prstGeom prst="rect">
              <a:avLst/>
            </a:prstGeom>
            <a:pattFill prst="dotDmnd">
              <a:fgClr>
                <a:schemeClr val="accent1"/>
              </a:fgClr>
              <a:bgClr>
                <a:schemeClr val="bg1"/>
              </a:bgClr>
            </a:pattFill>
            <a:ln w="3175">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altLang="ko-KR" sz="700" b="0" dirty="0">
                  <a:solidFill>
                    <a:schemeClr val="tx1"/>
                  </a:solidFill>
                </a:rPr>
                <a:t>Claim</a:t>
              </a:r>
            </a:p>
          </p:txBody>
        </p:sp>
        <p:sp>
          <p:nvSpPr>
            <p:cNvPr id="377" name="Rectangle 376"/>
            <p:cNvSpPr/>
            <p:nvPr/>
          </p:nvSpPr>
          <p:spPr>
            <a:xfrm>
              <a:off x="9625929" y="4486124"/>
              <a:ext cx="469727" cy="179877"/>
            </a:xfrm>
            <a:prstGeom prst="rect">
              <a:avLst/>
            </a:prstGeom>
            <a:solidFill>
              <a:schemeClr val="bg1"/>
            </a:solidFill>
            <a:ln w="3175">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altLang="ko-KR" sz="700" b="0" dirty="0">
                  <a:solidFill>
                    <a:schemeClr val="tx1"/>
                  </a:solidFill>
                </a:rPr>
                <a:t>Member</a:t>
              </a:r>
            </a:p>
          </p:txBody>
        </p:sp>
        <p:sp>
          <p:nvSpPr>
            <p:cNvPr id="378" name="Rectangle 377"/>
            <p:cNvSpPr/>
            <p:nvPr/>
          </p:nvSpPr>
          <p:spPr>
            <a:xfrm>
              <a:off x="10128548" y="4486124"/>
              <a:ext cx="469727" cy="179877"/>
            </a:xfrm>
            <a:prstGeom prst="rect">
              <a:avLst/>
            </a:prstGeom>
            <a:solidFill>
              <a:schemeClr val="bg1"/>
            </a:solidFill>
            <a:ln w="3175">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altLang="ko-KR" sz="700" b="0" dirty="0">
                  <a:solidFill>
                    <a:schemeClr val="tx1"/>
                  </a:solidFill>
                </a:rPr>
                <a:t>Complaint</a:t>
              </a:r>
            </a:p>
          </p:txBody>
        </p:sp>
        <p:sp>
          <p:nvSpPr>
            <p:cNvPr id="379" name="Rectangle 378"/>
            <p:cNvSpPr/>
            <p:nvPr/>
          </p:nvSpPr>
          <p:spPr>
            <a:xfrm>
              <a:off x="11133381" y="4486124"/>
              <a:ext cx="469727" cy="179877"/>
            </a:xfrm>
            <a:prstGeom prst="rect">
              <a:avLst/>
            </a:prstGeom>
            <a:pattFill prst="dotDmnd">
              <a:fgClr>
                <a:schemeClr val="accent1"/>
              </a:fgClr>
              <a:bgClr>
                <a:schemeClr val="bg1"/>
              </a:bgClr>
            </a:pattFill>
            <a:ln w="3175">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altLang="ko-KR" sz="700" b="0" dirty="0">
                  <a:solidFill>
                    <a:schemeClr val="tx1"/>
                  </a:solidFill>
                </a:rPr>
                <a:t>Billing</a:t>
              </a:r>
            </a:p>
          </p:txBody>
        </p:sp>
        <p:sp>
          <p:nvSpPr>
            <p:cNvPr id="380" name="Rectangle 379"/>
            <p:cNvSpPr/>
            <p:nvPr/>
          </p:nvSpPr>
          <p:spPr>
            <a:xfrm>
              <a:off x="10634804" y="4050390"/>
              <a:ext cx="469727" cy="179877"/>
            </a:xfrm>
            <a:prstGeom prst="rect">
              <a:avLst/>
            </a:prstGeom>
            <a:pattFill prst="dotDmnd">
              <a:fgClr>
                <a:schemeClr val="accent1"/>
              </a:fgClr>
              <a:bgClr>
                <a:schemeClr val="bg1"/>
              </a:bgClr>
            </a:pattFill>
            <a:ln w="3175">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altLang="ko-KR" sz="700" b="0" dirty="0">
                  <a:solidFill>
                    <a:schemeClr val="tx1"/>
                  </a:solidFill>
                </a:rPr>
                <a:t>Agent</a:t>
              </a:r>
            </a:p>
          </p:txBody>
        </p:sp>
        <p:sp>
          <p:nvSpPr>
            <p:cNvPr id="381" name="Rectangle 380"/>
            <p:cNvSpPr/>
            <p:nvPr/>
          </p:nvSpPr>
          <p:spPr>
            <a:xfrm>
              <a:off x="11133381" y="4050389"/>
              <a:ext cx="469727" cy="179877"/>
            </a:xfrm>
            <a:prstGeom prst="rect">
              <a:avLst/>
            </a:prstGeom>
            <a:pattFill prst="dotDmnd">
              <a:fgClr>
                <a:schemeClr val="accent1"/>
              </a:fgClr>
              <a:bgClr>
                <a:schemeClr val="bg1"/>
              </a:bgClr>
            </a:pattFill>
            <a:ln w="3175">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altLang="ko-KR" sz="700" b="0" dirty="0">
                  <a:solidFill>
                    <a:schemeClr val="tx1"/>
                  </a:solidFill>
                </a:rPr>
                <a:t>Payment</a:t>
              </a:r>
            </a:p>
          </p:txBody>
        </p:sp>
        <p:sp>
          <p:nvSpPr>
            <p:cNvPr id="382" name="Rectangle 381"/>
            <p:cNvSpPr/>
            <p:nvPr/>
          </p:nvSpPr>
          <p:spPr>
            <a:xfrm>
              <a:off x="11133380" y="4268251"/>
              <a:ext cx="469727" cy="179877"/>
            </a:xfrm>
            <a:prstGeom prst="rect">
              <a:avLst/>
            </a:prstGeom>
            <a:solidFill>
              <a:schemeClr val="bg1"/>
            </a:solidFill>
            <a:ln w="3175">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altLang="ko-KR" sz="700" b="0" dirty="0">
                  <a:solidFill>
                    <a:schemeClr val="tx1"/>
                  </a:solidFill>
                </a:rPr>
                <a:t>Interaction</a:t>
              </a:r>
            </a:p>
          </p:txBody>
        </p:sp>
        <p:sp>
          <p:nvSpPr>
            <p:cNvPr id="383" name="Rectangle 382"/>
            <p:cNvSpPr/>
            <p:nvPr/>
          </p:nvSpPr>
          <p:spPr>
            <a:xfrm>
              <a:off x="10634804" y="4486109"/>
              <a:ext cx="469727" cy="179877"/>
            </a:xfrm>
            <a:prstGeom prst="rect">
              <a:avLst/>
            </a:prstGeom>
            <a:pattFill prst="dotDmnd">
              <a:fgClr>
                <a:schemeClr val="accent1"/>
              </a:fgClr>
              <a:bgClr>
                <a:schemeClr val="bg1"/>
              </a:bgClr>
            </a:pattFill>
            <a:ln w="3175">
              <a:solidFill>
                <a:schemeClr val="bg1">
                  <a:lumMod val="50000"/>
                </a:schemeClr>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altLang="ko-KR" sz="700" b="0" dirty="0">
                  <a:solidFill>
                    <a:schemeClr val="tx1"/>
                  </a:solidFill>
                </a:rPr>
                <a:t>Application</a:t>
              </a:r>
            </a:p>
          </p:txBody>
        </p:sp>
      </p:grpSp>
      <p:sp>
        <p:nvSpPr>
          <p:cNvPr id="384" name="Rounded Rectangle 383"/>
          <p:cNvSpPr/>
          <p:nvPr/>
        </p:nvSpPr>
        <p:spPr bwMode="auto">
          <a:xfrm>
            <a:off x="1745792" y="2210053"/>
            <a:ext cx="3727114" cy="2055672"/>
          </a:xfrm>
          <a:prstGeom prst="roundRect">
            <a:avLst>
              <a:gd name="adj" fmla="val 887"/>
            </a:avLst>
          </a:prstGeom>
          <a:solidFill>
            <a:srgbClr val="394365"/>
          </a:solidFill>
          <a:ln w="6350" cap="flat" cmpd="sng" algn="ctr">
            <a:solidFill>
              <a:srgbClr val="4B91CD">
                <a:lumMod val="40000"/>
                <a:lumOff val="60000"/>
              </a:srgbClr>
            </a:solidFill>
            <a:prstDash val="solid"/>
            <a:round/>
            <a:headEnd type="none" w="med" len="med"/>
            <a:tailEnd type="none" w="med" len="med"/>
          </a:ln>
          <a:effectLst/>
        </p:spPr>
        <p:txBody>
          <a:bodyPr vert="horz" wrap="none" lIns="45720" tIns="45720" rIns="45720" bIns="45720" numCol="1" rtlCol="0" anchor="t" anchorCtr="0" compatLnSpc="1">
            <a:prstTxWarp prst="textNoShape">
              <a:avLst/>
            </a:prstTxWarp>
          </a:bodyPr>
          <a:lstStyle/>
          <a:p>
            <a:pPr defTabSz="912813" fontAlgn="auto">
              <a:spcBef>
                <a:spcPts val="0"/>
              </a:spcBef>
              <a:spcAft>
                <a:spcPts val="0"/>
              </a:spcAft>
            </a:pPr>
            <a:r>
              <a:rPr lang="en-US" sz="800" kern="0" dirty="0" smtClean="0">
                <a:solidFill>
                  <a:schemeClr val="bg1"/>
                </a:solidFill>
                <a:latin typeface="+mn-lt"/>
                <a:ea typeface="MS PGothic" pitchFamily="34" charset="-128"/>
                <a:cs typeface="Arial" panose="020B0604020202020204" pitchFamily="34" charset="0"/>
              </a:rPr>
              <a:t>EIP</a:t>
            </a:r>
            <a:endParaRPr lang="en-US" sz="500" b="0" i="1" kern="0" dirty="0">
              <a:solidFill>
                <a:srgbClr val="4B91CD">
                  <a:lumMod val="20000"/>
                  <a:lumOff val="80000"/>
                </a:srgbClr>
              </a:solidFill>
              <a:latin typeface="+mn-lt"/>
              <a:ea typeface="MS PGothic" pitchFamily="34" charset="-128"/>
              <a:cs typeface="Arial" panose="020B0604020202020204" pitchFamily="34" charset="0"/>
            </a:endParaRPr>
          </a:p>
        </p:txBody>
      </p:sp>
      <p:sp>
        <p:nvSpPr>
          <p:cNvPr id="385" name="Rounded Rectangle 384"/>
          <p:cNvSpPr/>
          <p:nvPr/>
        </p:nvSpPr>
        <p:spPr bwMode="auto">
          <a:xfrm>
            <a:off x="1797276" y="2373005"/>
            <a:ext cx="3624145" cy="911303"/>
          </a:xfrm>
          <a:prstGeom prst="roundRect">
            <a:avLst>
              <a:gd name="adj" fmla="val 4987"/>
            </a:avLst>
          </a:prstGeom>
          <a:solidFill>
            <a:srgbClr val="91C8EB">
              <a:lumMod val="20000"/>
              <a:lumOff val="80000"/>
            </a:srgbClr>
          </a:solidFill>
          <a:ln w="19050" cap="flat" cmpd="sng" algn="ctr">
            <a:solidFill>
              <a:srgbClr val="4C5A87">
                <a:lumMod val="75000"/>
              </a:srgbClr>
            </a:solidFill>
            <a:prstDash val="solid"/>
            <a:round/>
            <a:headEnd type="none" w="med" len="med"/>
            <a:tailEnd type="none" w="med" len="med"/>
          </a:ln>
          <a:effectLst/>
        </p:spPr>
        <p:txBody>
          <a:bodyPr vert="vert270" wrap="none" lIns="45720" tIns="45720" rIns="45720" bIns="45720" numCol="1" rtlCol="0" anchor="t" anchorCtr="0" compatLnSpc="1">
            <a:prstTxWarp prst="textNoShape">
              <a:avLst/>
            </a:prstTxWarp>
          </a:bodyPr>
          <a:lstStyle/>
          <a:p>
            <a:pPr algn="ctr" defTabSz="912813" fontAlgn="auto">
              <a:spcBef>
                <a:spcPts val="0"/>
              </a:spcBef>
              <a:spcAft>
                <a:spcPts val="0"/>
              </a:spcAft>
              <a:defRPr/>
            </a:pPr>
            <a:r>
              <a:rPr lang="en-US" sz="700" kern="0" dirty="0" smtClean="0">
                <a:solidFill>
                  <a:schemeClr val="tx1">
                    <a:lumMod val="65000"/>
                    <a:lumOff val="35000"/>
                  </a:schemeClr>
                </a:solidFill>
                <a:latin typeface="+mn-lt"/>
                <a:ea typeface="MS PGothic" pitchFamily="34" charset="-128"/>
                <a:cs typeface="Arial" panose="020B0604020202020204" pitchFamily="34" charset="0"/>
              </a:rPr>
              <a:t>Business API</a:t>
            </a:r>
            <a:endParaRPr lang="en-US" sz="600" b="0" i="1" kern="0" dirty="0" smtClean="0">
              <a:solidFill>
                <a:schemeClr val="tx1">
                  <a:lumMod val="65000"/>
                  <a:lumOff val="35000"/>
                </a:schemeClr>
              </a:solidFill>
              <a:latin typeface="+mn-lt"/>
              <a:ea typeface="MS PGothic" pitchFamily="34" charset="-128"/>
              <a:cs typeface="Arial" panose="020B0604020202020204" pitchFamily="34" charset="0"/>
            </a:endParaRPr>
          </a:p>
        </p:txBody>
      </p:sp>
      <p:sp>
        <p:nvSpPr>
          <p:cNvPr id="386" name="Rounded Rectangle 385"/>
          <p:cNvSpPr/>
          <p:nvPr/>
        </p:nvSpPr>
        <p:spPr bwMode="auto">
          <a:xfrm>
            <a:off x="1797276" y="3314786"/>
            <a:ext cx="3624145" cy="911303"/>
          </a:xfrm>
          <a:prstGeom prst="roundRect">
            <a:avLst>
              <a:gd name="adj" fmla="val 4987"/>
            </a:avLst>
          </a:prstGeom>
          <a:solidFill>
            <a:srgbClr val="91C8EB">
              <a:lumMod val="20000"/>
              <a:lumOff val="80000"/>
            </a:srgbClr>
          </a:solidFill>
          <a:ln w="19050" cap="flat" cmpd="sng" algn="ctr">
            <a:solidFill>
              <a:srgbClr val="4C5A87">
                <a:lumMod val="75000"/>
              </a:srgbClr>
            </a:solidFill>
            <a:prstDash val="solid"/>
            <a:round/>
            <a:headEnd type="none" w="med" len="med"/>
            <a:tailEnd type="none" w="med" len="med"/>
          </a:ln>
          <a:effectLst/>
        </p:spPr>
        <p:txBody>
          <a:bodyPr vert="vert270" wrap="none" lIns="45720" tIns="45720" rIns="45720" bIns="45720" numCol="1" rtlCol="0" anchor="t" anchorCtr="0" compatLnSpc="1">
            <a:prstTxWarp prst="textNoShape">
              <a:avLst/>
            </a:prstTxWarp>
          </a:bodyPr>
          <a:lstStyle/>
          <a:p>
            <a:pPr algn="ctr" defTabSz="912813" fontAlgn="auto">
              <a:spcBef>
                <a:spcPts val="0"/>
              </a:spcBef>
              <a:spcAft>
                <a:spcPts val="0"/>
              </a:spcAft>
              <a:defRPr/>
            </a:pPr>
            <a:r>
              <a:rPr lang="en-US" sz="700" kern="0" dirty="0" smtClean="0">
                <a:solidFill>
                  <a:schemeClr val="tx1">
                    <a:lumMod val="65000"/>
                    <a:lumOff val="35000"/>
                  </a:schemeClr>
                </a:solidFill>
                <a:latin typeface="+mn-lt"/>
                <a:ea typeface="MS PGothic" pitchFamily="34" charset="-128"/>
                <a:cs typeface="Arial" panose="020B0604020202020204" pitchFamily="34" charset="0"/>
              </a:rPr>
              <a:t>Data API</a:t>
            </a:r>
            <a:endParaRPr lang="en-US" sz="600" b="0" i="1" kern="0" dirty="0" smtClean="0">
              <a:solidFill>
                <a:schemeClr val="tx1">
                  <a:lumMod val="65000"/>
                  <a:lumOff val="35000"/>
                </a:schemeClr>
              </a:solidFill>
              <a:latin typeface="+mn-lt"/>
              <a:ea typeface="MS PGothic" pitchFamily="34" charset="-128"/>
              <a:cs typeface="Arial" panose="020B0604020202020204" pitchFamily="34" charset="0"/>
            </a:endParaRPr>
          </a:p>
        </p:txBody>
      </p:sp>
      <p:sp>
        <p:nvSpPr>
          <p:cNvPr id="387" name="Rectangle 386"/>
          <p:cNvSpPr/>
          <p:nvPr/>
        </p:nvSpPr>
        <p:spPr>
          <a:xfrm>
            <a:off x="3374868" y="2427779"/>
            <a:ext cx="635837" cy="241332"/>
          </a:xfrm>
          <a:prstGeom prst="rect">
            <a:avLst/>
          </a:prstGeom>
          <a:solidFill>
            <a:schemeClr val="bg1"/>
          </a:solidFill>
          <a:ln w="3175">
            <a:solidFill>
              <a:schemeClr val="accent2"/>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600" b="0" dirty="0">
                <a:solidFill>
                  <a:schemeClr val="accent2"/>
                </a:solidFill>
              </a:rPr>
              <a:t>Send </a:t>
            </a:r>
            <a:r>
              <a:rPr lang="en-US" sz="600" b="0" dirty="0" smtClean="0">
                <a:solidFill>
                  <a:schemeClr val="accent2"/>
                </a:solidFill>
              </a:rPr>
              <a:t>SMS</a:t>
            </a:r>
            <a:endParaRPr lang="en-US" sz="600" b="0" dirty="0">
              <a:solidFill>
                <a:schemeClr val="accent2"/>
              </a:solidFill>
            </a:endParaRPr>
          </a:p>
        </p:txBody>
      </p:sp>
      <p:sp>
        <p:nvSpPr>
          <p:cNvPr id="388" name="Rectangle 387"/>
          <p:cNvSpPr/>
          <p:nvPr/>
        </p:nvSpPr>
        <p:spPr>
          <a:xfrm>
            <a:off x="4047796" y="2427779"/>
            <a:ext cx="635837" cy="241332"/>
          </a:xfrm>
          <a:prstGeom prst="rect">
            <a:avLst/>
          </a:prstGeom>
          <a:solidFill>
            <a:schemeClr val="bg1"/>
          </a:solidFill>
          <a:ln w="3175">
            <a:solidFill>
              <a:schemeClr val="accent2"/>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altLang="ko-KR" sz="600" b="0" dirty="0">
                <a:solidFill>
                  <a:schemeClr val="accent2"/>
                </a:solidFill>
              </a:rPr>
              <a:t>Record </a:t>
            </a:r>
            <a:r>
              <a:rPr lang="en-US" altLang="ko-KR" sz="600" b="0" dirty="0" smtClean="0">
                <a:solidFill>
                  <a:schemeClr val="accent2"/>
                </a:solidFill>
              </a:rPr>
              <a:t>Claim</a:t>
            </a:r>
            <a:br>
              <a:rPr lang="en-US" altLang="ko-KR" sz="600" b="0" dirty="0" smtClean="0">
                <a:solidFill>
                  <a:schemeClr val="accent2"/>
                </a:solidFill>
              </a:rPr>
            </a:br>
            <a:r>
              <a:rPr lang="en-US" altLang="ko-KR" sz="600" b="0" dirty="0" smtClean="0">
                <a:solidFill>
                  <a:schemeClr val="accent2"/>
                </a:solidFill>
              </a:rPr>
              <a:t>to </a:t>
            </a:r>
            <a:r>
              <a:rPr lang="en-US" altLang="ko-KR" sz="600" b="0" dirty="0">
                <a:solidFill>
                  <a:schemeClr val="accent2"/>
                </a:solidFill>
              </a:rPr>
              <a:t>PAS</a:t>
            </a:r>
          </a:p>
        </p:txBody>
      </p:sp>
      <p:sp>
        <p:nvSpPr>
          <p:cNvPr id="389" name="Rectangle 388"/>
          <p:cNvSpPr/>
          <p:nvPr/>
        </p:nvSpPr>
        <p:spPr>
          <a:xfrm>
            <a:off x="3374868" y="2707990"/>
            <a:ext cx="635837" cy="241332"/>
          </a:xfrm>
          <a:prstGeom prst="rect">
            <a:avLst/>
          </a:prstGeom>
          <a:solidFill>
            <a:schemeClr val="bg1"/>
          </a:solidFill>
          <a:ln w="3175">
            <a:solidFill>
              <a:schemeClr val="accent2"/>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600" b="0" dirty="0">
                <a:solidFill>
                  <a:schemeClr val="accent2"/>
                </a:solidFill>
              </a:rPr>
              <a:t>Send </a:t>
            </a:r>
            <a:r>
              <a:rPr lang="en-US" sz="600" b="0" dirty="0" smtClean="0">
                <a:solidFill>
                  <a:schemeClr val="accent2"/>
                </a:solidFill>
              </a:rPr>
              <a:t>Email</a:t>
            </a:r>
            <a:endParaRPr lang="en-US" sz="600" b="0" dirty="0">
              <a:solidFill>
                <a:schemeClr val="accent2"/>
              </a:solidFill>
            </a:endParaRPr>
          </a:p>
        </p:txBody>
      </p:sp>
      <p:sp>
        <p:nvSpPr>
          <p:cNvPr id="390" name="Rectangle 389"/>
          <p:cNvSpPr/>
          <p:nvPr/>
        </p:nvSpPr>
        <p:spPr>
          <a:xfrm>
            <a:off x="4047796" y="2707990"/>
            <a:ext cx="635837" cy="241332"/>
          </a:xfrm>
          <a:prstGeom prst="rect">
            <a:avLst/>
          </a:prstGeom>
          <a:solidFill>
            <a:schemeClr val="bg1"/>
          </a:solidFill>
          <a:ln w="3175">
            <a:solidFill>
              <a:schemeClr val="accent2"/>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600" b="0" dirty="0">
                <a:solidFill>
                  <a:schemeClr val="accent2"/>
                </a:solidFill>
              </a:rPr>
              <a:t>Record </a:t>
            </a:r>
            <a:r>
              <a:rPr lang="en-US" sz="600" b="0" dirty="0" smtClean="0">
                <a:solidFill>
                  <a:schemeClr val="accent2"/>
                </a:solidFill>
              </a:rPr>
              <a:t>Payment</a:t>
            </a:r>
            <a:br>
              <a:rPr lang="en-US" sz="600" b="0" dirty="0" smtClean="0">
                <a:solidFill>
                  <a:schemeClr val="accent2"/>
                </a:solidFill>
              </a:rPr>
            </a:br>
            <a:r>
              <a:rPr lang="en-US" sz="600" b="0" dirty="0" smtClean="0">
                <a:solidFill>
                  <a:schemeClr val="accent2"/>
                </a:solidFill>
              </a:rPr>
              <a:t>to </a:t>
            </a:r>
            <a:r>
              <a:rPr lang="en-US" sz="600" b="0" dirty="0">
                <a:solidFill>
                  <a:schemeClr val="accent2"/>
                </a:solidFill>
              </a:rPr>
              <a:t>PAS</a:t>
            </a:r>
          </a:p>
        </p:txBody>
      </p:sp>
      <p:sp>
        <p:nvSpPr>
          <p:cNvPr id="391" name="Rectangle 390"/>
          <p:cNvSpPr/>
          <p:nvPr/>
        </p:nvSpPr>
        <p:spPr>
          <a:xfrm>
            <a:off x="3374868" y="2988202"/>
            <a:ext cx="635837" cy="241332"/>
          </a:xfrm>
          <a:prstGeom prst="rect">
            <a:avLst/>
          </a:prstGeom>
          <a:solidFill>
            <a:schemeClr val="bg1"/>
          </a:solidFill>
          <a:ln w="3175">
            <a:solidFill>
              <a:schemeClr val="accent2"/>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600" b="0" dirty="0">
                <a:solidFill>
                  <a:schemeClr val="accent2"/>
                </a:solidFill>
              </a:rPr>
              <a:t>Request</a:t>
            </a:r>
            <a:br>
              <a:rPr lang="en-US" sz="600" b="0" dirty="0">
                <a:solidFill>
                  <a:schemeClr val="accent2"/>
                </a:solidFill>
              </a:rPr>
            </a:br>
            <a:r>
              <a:rPr lang="en-US" sz="600" b="0" dirty="0">
                <a:solidFill>
                  <a:schemeClr val="accent2"/>
                </a:solidFill>
              </a:rPr>
              <a:t>Payment (auto)</a:t>
            </a:r>
          </a:p>
        </p:txBody>
      </p:sp>
      <p:sp>
        <p:nvSpPr>
          <p:cNvPr id="392" name="Rectangle 391"/>
          <p:cNvSpPr/>
          <p:nvPr/>
        </p:nvSpPr>
        <p:spPr>
          <a:xfrm>
            <a:off x="2701941" y="2988202"/>
            <a:ext cx="635837" cy="241332"/>
          </a:xfrm>
          <a:prstGeom prst="rect">
            <a:avLst/>
          </a:prstGeom>
          <a:solidFill>
            <a:schemeClr val="bg1"/>
          </a:solidFill>
          <a:ln w="3175">
            <a:solidFill>
              <a:schemeClr val="accent2"/>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600" b="0" dirty="0">
                <a:solidFill>
                  <a:schemeClr val="accent2"/>
                </a:solidFill>
              </a:rPr>
              <a:t>Generate and Record Doc.</a:t>
            </a:r>
          </a:p>
        </p:txBody>
      </p:sp>
      <p:sp>
        <p:nvSpPr>
          <p:cNvPr id="393" name="Rectangle 392"/>
          <p:cNvSpPr/>
          <p:nvPr/>
        </p:nvSpPr>
        <p:spPr>
          <a:xfrm>
            <a:off x="4047796" y="2988202"/>
            <a:ext cx="635837" cy="241332"/>
          </a:xfrm>
          <a:prstGeom prst="rect">
            <a:avLst/>
          </a:prstGeom>
          <a:solidFill>
            <a:schemeClr val="bg1"/>
          </a:solidFill>
          <a:ln w="3175">
            <a:solidFill>
              <a:schemeClr val="accent2"/>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altLang="ko-KR" sz="600" b="0" dirty="0">
                <a:solidFill>
                  <a:schemeClr val="accent2"/>
                </a:solidFill>
              </a:rPr>
              <a:t>Request</a:t>
            </a:r>
            <a:br>
              <a:rPr lang="en-US" altLang="ko-KR" sz="600" b="0" dirty="0">
                <a:solidFill>
                  <a:schemeClr val="accent2"/>
                </a:solidFill>
              </a:rPr>
            </a:br>
            <a:r>
              <a:rPr lang="en-US" altLang="ko-KR" sz="600" b="0" dirty="0">
                <a:solidFill>
                  <a:schemeClr val="accent2"/>
                </a:solidFill>
              </a:rPr>
              <a:t>Payment (check)</a:t>
            </a:r>
          </a:p>
        </p:txBody>
      </p:sp>
      <p:sp>
        <p:nvSpPr>
          <p:cNvPr id="394" name="Rectangle 393"/>
          <p:cNvSpPr/>
          <p:nvPr/>
        </p:nvSpPr>
        <p:spPr>
          <a:xfrm>
            <a:off x="2701941" y="2427779"/>
            <a:ext cx="635837" cy="241332"/>
          </a:xfrm>
          <a:prstGeom prst="rect">
            <a:avLst/>
          </a:prstGeom>
          <a:solidFill>
            <a:schemeClr val="bg1"/>
          </a:solidFill>
          <a:ln w="3175">
            <a:solidFill>
              <a:schemeClr val="accent2"/>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600" b="0" dirty="0" smtClean="0">
                <a:solidFill>
                  <a:schemeClr val="accent2"/>
                </a:solidFill>
              </a:rPr>
              <a:t>Record</a:t>
            </a:r>
            <a:br>
              <a:rPr lang="en-US" sz="600" b="0" dirty="0" smtClean="0">
                <a:solidFill>
                  <a:schemeClr val="accent2"/>
                </a:solidFill>
              </a:rPr>
            </a:br>
            <a:r>
              <a:rPr lang="en-US" sz="600" b="0" dirty="0" smtClean="0">
                <a:solidFill>
                  <a:schemeClr val="accent2"/>
                </a:solidFill>
              </a:rPr>
              <a:t>Document</a:t>
            </a:r>
            <a:endParaRPr lang="en-US" sz="600" b="0" dirty="0">
              <a:solidFill>
                <a:schemeClr val="accent2"/>
              </a:solidFill>
            </a:endParaRPr>
          </a:p>
        </p:txBody>
      </p:sp>
      <p:sp>
        <p:nvSpPr>
          <p:cNvPr id="395" name="Rectangle 394"/>
          <p:cNvSpPr/>
          <p:nvPr/>
        </p:nvSpPr>
        <p:spPr>
          <a:xfrm>
            <a:off x="2029013" y="2427779"/>
            <a:ext cx="635837" cy="241332"/>
          </a:xfrm>
          <a:prstGeom prst="rect">
            <a:avLst/>
          </a:prstGeom>
          <a:solidFill>
            <a:schemeClr val="bg1"/>
          </a:solidFill>
          <a:ln w="3175">
            <a:solidFill>
              <a:schemeClr val="accent2"/>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600" b="0" dirty="0">
                <a:solidFill>
                  <a:schemeClr val="accent2"/>
                </a:solidFill>
              </a:rPr>
              <a:t>Request </a:t>
            </a:r>
            <a:r>
              <a:rPr lang="en-US" sz="600" b="0" dirty="0" smtClean="0">
                <a:solidFill>
                  <a:schemeClr val="accent2"/>
                </a:solidFill>
              </a:rPr>
              <a:t>Pre-Approval</a:t>
            </a:r>
            <a:endParaRPr lang="en-US" sz="600" b="0" dirty="0">
              <a:solidFill>
                <a:schemeClr val="accent2"/>
              </a:solidFill>
            </a:endParaRPr>
          </a:p>
        </p:txBody>
      </p:sp>
      <p:sp>
        <p:nvSpPr>
          <p:cNvPr id="396" name="Rectangle 395"/>
          <p:cNvSpPr/>
          <p:nvPr/>
        </p:nvSpPr>
        <p:spPr>
          <a:xfrm>
            <a:off x="2701941" y="2707990"/>
            <a:ext cx="635837" cy="241332"/>
          </a:xfrm>
          <a:prstGeom prst="rect">
            <a:avLst/>
          </a:prstGeom>
          <a:solidFill>
            <a:schemeClr val="bg1"/>
          </a:solidFill>
          <a:ln w="3175">
            <a:solidFill>
              <a:schemeClr val="accent2"/>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altLang="ko-KR" sz="600" b="0" dirty="0">
                <a:solidFill>
                  <a:schemeClr val="accent2"/>
                </a:solidFill>
              </a:rPr>
              <a:t>Generate Document</a:t>
            </a:r>
          </a:p>
        </p:txBody>
      </p:sp>
      <p:sp>
        <p:nvSpPr>
          <p:cNvPr id="397" name="Rectangle 396"/>
          <p:cNvSpPr/>
          <p:nvPr/>
        </p:nvSpPr>
        <p:spPr>
          <a:xfrm>
            <a:off x="2029013" y="2707990"/>
            <a:ext cx="635837" cy="241332"/>
          </a:xfrm>
          <a:prstGeom prst="rect">
            <a:avLst/>
          </a:prstGeom>
          <a:solidFill>
            <a:schemeClr val="bg1"/>
          </a:solidFill>
          <a:ln w="3175">
            <a:solidFill>
              <a:schemeClr val="accent2"/>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600" b="0" dirty="0" smtClean="0">
                <a:solidFill>
                  <a:schemeClr val="accent2"/>
                </a:solidFill>
              </a:rPr>
              <a:t>Request</a:t>
            </a:r>
            <a:br>
              <a:rPr lang="en-US" sz="600" b="0" dirty="0" smtClean="0">
                <a:solidFill>
                  <a:schemeClr val="accent2"/>
                </a:solidFill>
              </a:rPr>
            </a:br>
            <a:r>
              <a:rPr lang="en-US" sz="600" b="0" dirty="0" smtClean="0">
                <a:solidFill>
                  <a:schemeClr val="accent2"/>
                </a:solidFill>
              </a:rPr>
              <a:t>Claim</a:t>
            </a:r>
            <a:endParaRPr lang="en-US" sz="600" b="0" dirty="0">
              <a:solidFill>
                <a:schemeClr val="accent2"/>
              </a:solidFill>
            </a:endParaRPr>
          </a:p>
        </p:txBody>
      </p:sp>
      <p:sp>
        <p:nvSpPr>
          <p:cNvPr id="398" name="Rectangle 397"/>
          <p:cNvSpPr/>
          <p:nvPr/>
        </p:nvSpPr>
        <p:spPr>
          <a:xfrm>
            <a:off x="2029013" y="2988202"/>
            <a:ext cx="635837" cy="241332"/>
          </a:xfrm>
          <a:prstGeom prst="rect">
            <a:avLst/>
          </a:prstGeom>
          <a:solidFill>
            <a:schemeClr val="bg1"/>
          </a:solidFill>
          <a:ln w="3175">
            <a:solidFill>
              <a:schemeClr val="accent2"/>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altLang="ko-KR" sz="600" b="0" dirty="0">
                <a:solidFill>
                  <a:schemeClr val="accent2"/>
                </a:solidFill>
              </a:rPr>
              <a:t>Compare Party</a:t>
            </a:r>
            <a:br>
              <a:rPr lang="en-US" altLang="ko-KR" sz="600" b="0" dirty="0">
                <a:solidFill>
                  <a:schemeClr val="accent2"/>
                </a:solidFill>
              </a:rPr>
            </a:br>
            <a:r>
              <a:rPr lang="en-US" altLang="ko-KR" sz="600" b="0" dirty="0">
                <a:solidFill>
                  <a:schemeClr val="accent2"/>
                </a:solidFill>
              </a:rPr>
              <a:t>w/ Restriction List</a:t>
            </a:r>
          </a:p>
        </p:txBody>
      </p:sp>
      <p:sp>
        <p:nvSpPr>
          <p:cNvPr id="399" name="Rectangle 398"/>
          <p:cNvSpPr/>
          <p:nvPr/>
        </p:nvSpPr>
        <p:spPr>
          <a:xfrm>
            <a:off x="2029013" y="2428731"/>
            <a:ext cx="635837" cy="241332"/>
          </a:xfrm>
          <a:prstGeom prst="rect">
            <a:avLst/>
          </a:prstGeom>
          <a:solidFill>
            <a:schemeClr val="bg1"/>
          </a:solidFill>
          <a:ln w="3175">
            <a:solidFill>
              <a:schemeClr val="accent2"/>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600" b="0" dirty="0">
                <a:solidFill>
                  <a:schemeClr val="accent2"/>
                </a:solidFill>
              </a:rPr>
              <a:t>Request </a:t>
            </a:r>
            <a:r>
              <a:rPr lang="en-US" sz="600" b="0" dirty="0" smtClean="0">
                <a:solidFill>
                  <a:schemeClr val="accent2"/>
                </a:solidFill>
              </a:rPr>
              <a:t>Pre-Approval</a:t>
            </a:r>
            <a:endParaRPr lang="en-US" sz="600" b="0" dirty="0">
              <a:solidFill>
                <a:schemeClr val="accent2"/>
              </a:solidFill>
            </a:endParaRPr>
          </a:p>
        </p:txBody>
      </p:sp>
      <p:sp>
        <p:nvSpPr>
          <p:cNvPr id="400" name="Rectangle 399"/>
          <p:cNvSpPr/>
          <p:nvPr/>
        </p:nvSpPr>
        <p:spPr>
          <a:xfrm>
            <a:off x="2029013" y="3649295"/>
            <a:ext cx="635837" cy="241332"/>
          </a:xfrm>
          <a:prstGeom prst="rect">
            <a:avLst/>
          </a:prstGeom>
          <a:solidFill>
            <a:schemeClr val="bg1"/>
          </a:solidFill>
          <a:ln w="3175">
            <a:solidFill>
              <a:schemeClr val="accent2"/>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altLang="ko-KR" sz="600" b="0" dirty="0">
                <a:solidFill>
                  <a:schemeClr val="accent2"/>
                </a:solidFill>
              </a:rPr>
              <a:t>Record Claim</a:t>
            </a:r>
          </a:p>
        </p:txBody>
      </p:sp>
      <p:sp>
        <p:nvSpPr>
          <p:cNvPr id="401" name="Rectangle 400"/>
          <p:cNvSpPr/>
          <p:nvPr/>
        </p:nvSpPr>
        <p:spPr>
          <a:xfrm>
            <a:off x="2029013" y="3929507"/>
            <a:ext cx="635837" cy="241332"/>
          </a:xfrm>
          <a:prstGeom prst="rect">
            <a:avLst/>
          </a:prstGeom>
          <a:solidFill>
            <a:schemeClr val="bg1"/>
          </a:solidFill>
          <a:ln w="3175">
            <a:solidFill>
              <a:schemeClr val="accent2"/>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altLang="ko-KR" sz="600" b="0" dirty="0">
                <a:solidFill>
                  <a:schemeClr val="accent2"/>
                </a:solidFill>
              </a:rPr>
              <a:t>Record</a:t>
            </a:r>
            <a:br>
              <a:rPr lang="en-US" altLang="ko-KR" sz="600" b="0" dirty="0">
                <a:solidFill>
                  <a:schemeClr val="accent2"/>
                </a:solidFill>
              </a:rPr>
            </a:br>
            <a:r>
              <a:rPr lang="en-US" altLang="ko-KR" sz="600" b="0" dirty="0">
                <a:solidFill>
                  <a:schemeClr val="accent2"/>
                </a:solidFill>
              </a:rPr>
              <a:t>Customer</a:t>
            </a:r>
          </a:p>
        </p:txBody>
      </p:sp>
      <p:sp>
        <p:nvSpPr>
          <p:cNvPr id="403" name="Rectangle 402"/>
          <p:cNvSpPr/>
          <p:nvPr/>
        </p:nvSpPr>
        <p:spPr>
          <a:xfrm>
            <a:off x="2029013" y="3370036"/>
            <a:ext cx="635837" cy="241332"/>
          </a:xfrm>
          <a:prstGeom prst="rect">
            <a:avLst/>
          </a:prstGeom>
          <a:solidFill>
            <a:schemeClr val="bg1"/>
          </a:solidFill>
          <a:ln w="3175">
            <a:solidFill>
              <a:schemeClr val="accent2"/>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altLang="ko-KR" sz="600" b="0" dirty="0">
                <a:solidFill>
                  <a:schemeClr val="accent2"/>
                </a:solidFill>
              </a:rPr>
              <a:t>Record Pre-Approval</a:t>
            </a:r>
          </a:p>
        </p:txBody>
      </p:sp>
      <p:sp>
        <p:nvSpPr>
          <p:cNvPr id="404" name="Rectangle 403"/>
          <p:cNvSpPr/>
          <p:nvPr/>
        </p:nvSpPr>
        <p:spPr>
          <a:xfrm>
            <a:off x="2701941" y="3370036"/>
            <a:ext cx="635837" cy="241332"/>
          </a:xfrm>
          <a:prstGeom prst="rect">
            <a:avLst/>
          </a:prstGeom>
          <a:solidFill>
            <a:schemeClr val="bg1"/>
          </a:solidFill>
          <a:ln w="3175">
            <a:solidFill>
              <a:schemeClr val="accent2"/>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altLang="ko-KR" sz="600" b="0" dirty="0">
                <a:solidFill>
                  <a:schemeClr val="accent2"/>
                </a:solidFill>
              </a:rPr>
              <a:t>Record</a:t>
            </a:r>
            <a:br>
              <a:rPr lang="en-US" altLang="ko-KR" sz="600" b="0" dirty="0">
                <a:solidFill>
                  <a:schemeClr val="accent2"/>
                </a:solidFill>
              </a:rPr>
            </a:br>
            <a:r>
              <a:rPr lang="en-US" altLang="ko-KR" sz="600" b="0" dirty="0">
                <a:solidFill>
                  <a:schemeClr val="accent2"/>
                </a:solidFill>
              </a:rPr>
              <a:t>Care Provider</a:t>
            </a:r>
          </a:p>
        </p:txBody>
      </p:sp>
      <p:sp>
        <p:nvSpPr>
          <p:cNvPr id="405" name="Rectangle 404"/>
          <p:cNvSpPr/>
          <p:nvPr/>
        </p:nvSpPr>
        <p:spPr>
          <a:xfrm>
            <a:off x="2701941" y="3929507"/>
            <a:ext cx="635837" cy="241332"/>
          </a:xfrm>
          <a:prstGeom prst="rect">
            <a:avLst/>
          </a:prstGeom>
          <a:solidFill>
            <a:schemeClr val="bg1"/>
          </a:solidFill>
          <a:ln w="3175">
            <a:solidFill>
              <a:schemeClr val="accent2"/>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altLang="ko-KR" sz="600" b="0" dirty="0" smtClean="0">
                <a:solidFill>
                  <a:schemeClr val="accent2"/>
                </a:solidFill>
              </a:rPr>
              <a:t>Record</a:t>
            </a:r>
            <a:br>
              <a:rPr lang="en-US" altLang="ko-KR" sz="600" b="0" dirty="0" smtClean="0">
                <a:solidFill>
                  <a:schemeClr val="accent2"/>
                </a:solidFill>
              </a:rPr>
            </a:br>
            <a:r>
              <a:rPr lang="en-US" altLang="ko-KR" sz="600" b="0" dirty="0" smtClean="0">
                <a:solidFill>
                  <a:schemeClr val="accent2"/>
                </a:solidFill>
              </a:rPr>
              <a:t>Interaction</a:t>
            </a:r>
            <a:endParaRPr lang="en-US" altLang="ko-KR" sz="600" b="0" dirty="0">
              <a:solidFill>
                <a:schemeClr val="accent2"/>
              </a:solidFill>
            </a:endParaRPr>
          </a:p>
        </p:txBody>
      </p:sp>
      <p:sp>
        <p:nvSpPr>
          <p:cNvPr id="406" name="Rectangle 405"/>
          <p:cNvSpPr/>
          <p:nvPr/>
        </p:nvSpPr>
        <p:spPr>
          <a:xfrm>
            <a:off x="2701941" y="3649295"/>
            <a:ext cx="635837" cy="241332"/>
          </a:xfrm>
          <a:prstGeom prst="rect">
            <a:avLst/>
          </a:prstGeom>
          <a:solidFill>
            <a:schemeClr val="bg1"/>
          </a:solidFill>
          <a:ln w="3175">
            <a:solidFill>
              <a:schemeClr val="accent2"/>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altLang="ko-KR" sz="600" b="0" dirty="0">
                <a:solidFill>
                  <a:schemeClr val="accent2"/>
                </a:solidFill>
              </a:rPr>
              <a:t>Record Communication</a:t>
            </a:r>
          </a:p>
        </p:txBody>
      </p:sp>
      <p:sp>
        <p:nvSpPr>
          <p:cNvPr id="407" name="Rectangle 406"/>
          <p:cNvSpPr/>
          <p:nvPr/>
        </p:nvSpPr>
        <p:spPr>
          <a:xfrm>
            <a:off x="3374868" y="3370036"/>
            <a:ext cx="635837" cy="241332"/>
          </a:xfrm>
          <a:prstGeom prst="rect">
            <a:avLst/>
          </a:prstGeom>
          <a:solidFill>
            <a:schemeClr val="bg1"/>
          </a:solidFill>
          <a:ln w="3175">
            <a:solidFill>
              <a:schemeClr val="accent2"/>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altLang="ko-KR" sz="600" b="0" dirty="0">
                <a:solidFill>
                  <a:schemeClr val="accent2"/>
                </a:solidFill>
              </a:rPr>
              <a:t>Record</a:t>
            </a:r>
            <a:br>
              <a:rPr lang="en-US" altLang="ko-KR" sz="600" b="0" dirty="0">
                <a:solidFill>
                  <a:schemeClr val="accent2"/>
                </a:solidFill>
              </a:rPr>
            </a:br>
            <a:r>
              <a:rPr lang="en-US" altLang="ko-KR" sz="600" b="0" dirty="0">
                <a:solidFill>
                  <a:schemeClr val="accent2"/>
                </a:solidFill>
              </a:rPr>
              <a:t>Payment</a:t>
            </a:r>
          </a:p>
        </p:txBody>
      </p:sp>
      <p:sp>
        <p:nvSpPr>
          <p:cNvPr id="408" name="Rectangle 407"/>
          <p:cNvSpPr/>
          <p:nvPr/>
        </p:nvSpPr>
        <p:spPr>
          <a:xfrm>
            <a:off x="3374868" y="3929507"/>
            <a:ext cx="635837" cy="241332"/>
          </a:xfrm>
          <a:prstGeom prst="rect">
            <a:avLst/>
          </a:prstGeom>
          <a:solidFill>
            <a:schemeClr val="bg1"/>
          </a:solidFill>
          <a:ln w="3175">
            <a:solidFill>
              <a:schemeClr val="accent2"/>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altLang="ko-KR" sz="600" b="0" dirty="0">
                <a:solidFill>
                  <a:schemeClr val="accent2"/>
                </a:solidFill>
              </a:rPr>
              <a:t>Retrieve</a:t>
            </a:r>
            <a:br>
              <a:rPr lang="en-US" altLang="ko-KR" sz="600" b="0" dirty="0">
                <a:solidFill>
                  <a:schemeClr val="accent2"/>
                </a:solidFill>
              </a:rPr>
            </a:br>
            <a:r>
              <a:rPr lang="en-US" altLang="ko-KR" sz="600" b="0" dirty="0">
                <a:solidFill>
                  <a:schemeClr val="accent2"/>
                </a:solidFill>
              </a:rPr>
              <a:t>Customer</a:t>
            </a:r>
          </a:p>
        </p:txBody>
      </p:sp>
      <p:sp>
        <p:nvSpPr>
          <p:cNvPr id="428" name="Rectangle 427"/>
          <p:cNvSpPr/>
          <p:nvPr/>
        </p:nvSpPr>
        <p:spPr>
          <a:xfrm>
            <a:off x="3374868" y="3649295"/>
            <a:ext cx="635837" cy="241332"/>
          </a:xfrm>
          <a:prstGeom prst="rect">
            <a:avLst/>
          </a:prstGeom>
          <a:solidFill>
            <a:schemeClr val="bg1"/>
          </a:solidFill>
          <a:ln w="3175">
            <a:solidFill>
              <a:schemeClr val="accent2"/>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altLang="ko-KR" sz="600" b="0" dirty="0">
                <a:solidFill>
                  <a:schemeClr val="accent2"/>
                </a:solidFill>
              </a:rPr>
              <a:t>Retrieve Policy</a:t>
            </a:r>
          </a:p>
        </p:txBody>
      </p:sp>
      <p:sp>
        <p:nvSpPr>
          <p:cNvPr id="429" name="Rectangle 428"/>
          <p:cNvSpPr/>
          <p:nvPr/>
        </p:nvSpPr>
        <p:spPr>
          <a:xfrm>
            <a:off x="4047796" y="3370036"/>
            <a:ext cx="635837" cy="241332"/>
          </a:xfrm>
          <a:prstGeom prst="rect">
            <a:avLst/>
          </a:prstGeom>
          <a:solidFill>
            <a:schemeClr val="bg1"/>
          </a:solidFill>
          <a:ln w="3175">
            <a:solidFill>
              <a:schemeClr val="accent2"/>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altLang="ko-KR" sz="600" b="0" dirty="0">
                <a:solidFill>
                  <a:schemeClr val="accent2"/>
                </a:solidFill>
              </a:rPr>
              <a:t>Retrieve</a:t>
            </a:r>
            <a:br>
              <a:rPr lang="en-US" altLang="ko-KR" sz="600" b="0" dirty="0">
                <a:solidFill>
                  <a:schemeClr val="accent2"/>
                </a:solidFill>
              </a:rPr>
            </a:br>
            <a:r>
              <a:rPr lang="en-US" altLang="ko-KR" sz="600" b="0" dirty="0">
                <a:solidFill>
                  <a:schemeClr val="accent2"/>
                </a:solidFill>
              </a:rPr>
              <a:t>Interaction</a:t>
            </a:r>
          </a:p>
        </p:txBody>
      </p:sp>
      <p:sp>
        <p:nvSpPr>
          <p:cNvPr id="430" name="Rectangle 429"/>
          <p:cNvSpPr/>
          <p:nvPr/>
        </p:nvSpPr>
        <p:spPr>
          <a:xfrm>
            <a:off x="4047796" y="3929507"/>
            <a:ext cx="635837" cy="241332"/>
          </a:xfrm>
          <a:prstGeom prst="rect">
            <a:avLst/>
          </a:prstGeom>
          <a:solidFill>
            <a:schemeClr val="bg1"/>
          </a:solidFill>
          <a:ln w="3175">
            <a:solidFill>
              <a:schemeClr val="accent2"/>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altLang="ko-KR" sz="600" b="0" dirty="0">
                <a:solidFill>
                  <a:schemeClr val="accent2"/>
                </a:solidFill>
              </a:rPr>
              <a:t>Retrieve Claim</a:t>
            </a:r>
          </a:p>
        </p:txBody>
      </p:sp>
      <p:sp>
        <p:nvSpPr>
          <p:cNvPr id="431" name="Rectangle 430"/>
          <p:cNvSpPr/>
          <p:nvPr/>
        </p:nvSpPr>
        <p:spPr>
          <a:xfrm>
            <a:off x="4047796" y="3649295"/>
            <a:ext cx="635837" cy="241332"/>
          </a:xfrm>
          <a:prstGeom prst="rect">
            <a:avLst/>
          </a:prstGeom>
          <a:solidFill>
            <a:schemeClr val="bg1"/>
          </a:solidFill>
          <a:ln w="3175">
            <a:solidFill>
              <a:schemeClr val="accent2"/>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altLang="ko-KR" sz="600" b="0" dirty="0">
                <a:solidFill>
                  <a:schemeClr val="accent2"/>
                </a:solidFill>
              </a:rPr>
              <a:t>Retrieve Pre-Approval</a:t>
            </a:r>
          </a:p>
        </p:txBody>
      </p:sp>
      <p:sp>
        <p:nvSpPr>
          <p:cNvPr id="432" name="Rectangle 431"/>
          <p:cNvSpPr/>
          <p:nvPr/>
        </p:nvSpPr>
        <p:spPr>
          <a:xfrm>
            <a:off x="4720723" y="3370036"/>
            <a:ext cx="635837" cy="241332"/>
          </a:xfrm>
          <a:prstGeom prst="rect">
            <a:avLst/>
          </a:prstGeom>
          <a:solidFill>
            <a:schemeClr val="bg1"/>
          </a:solidFill>
          <a:ln w="3175">
            <a:solidFill>
              <a:schemeClr val="accent2"/>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altLang="ko-KR" sz="600" b="0" dirty="0">
                <a:solidFill>
                  <a:schemeClr val="accent2"/>
                </a:solidFill>
              </a:rPr>
              <a:t>Retrieve Participant</a:t>
            </a:r>
          </a:p>
        </p:txBody>
      </p:sp>
      <p:sp>
        <p:nvSpPr>
          <p:cNvPr id="433" name="Rectangle 432"/>
          <p:cNvSpPr/>
          <p:nvPr/>
        </p:nvSpPr>
        <p:spPr>
          <a:xfrm>
            <a:off x="4720723" y="3649295"/>
            <a:ext cx="635837" cy="241332"/>
          </a:xfrm>
          <a:prstGeom prst="rect">
            <a:avLst/>
          </a:prstGeom>
          <a:solidFill>
            <a:schemeClr val="bg1"/>
          </a:solidFill>
          <a:ln w="3175">
            <a:solidFill>
              <a:schemeClr val="accent2"/>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altLang="ko-KR" sz="600" b="0" dirty="0">
                <a:solidFill>
                  <a:schemeClr val="accent2"/>
                </a:solidFill>
              </a:rPr>
              <a:t>Retrieve Document</a:t>
            </a:r>
          </a:p>
        </p:txBody>
      </p:sp>
      <p:sp>
        <p:nvSpPr>
          <p:cNvPr id="434" name="Rectangle 433"/>
          <p:cNvSpPr/>
          <p:nvPr/>
        </p:nvSpPr>
        <p:spPr>
          <a:xfrm>
            <a:off x="4720723" y="3929507"/>
            <a:ext cx="635837" cy="241332"/>
          </a:xfrm>
          <a:prstGeom prst="rect">
            <a:avLst/>
          </a:prstGeom>
          <a:solidFill>
            <a:schemeClr val="bg1"/>
          </a:solidFill>
          <a:ln w="3175">
            <a:solidFill>
              <a:schemeClr val="accent2"/>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altLang="ko-KR" sz="600" b="0" dirty="0">
                <a:solidFill>
                  <a:schemeClr val="accent2"/>
                </a:solidFill>
              </a:rPr>
              <a:t>View Document</a:t>
            </a:r>
          </a:p>
        </p:txBody>
      </p:sp>
      <p:sp>
        <p:nvSpPr>
          <p:cNvPr id="435" name="Rectangle 434"/>
          <p:cNvSpPr/>
          <p:nvPr/>
        </p:nvSpPr>
        <p:spPr>
          <a:xfrm>
            <a:off x="4720723" y="2427779"/>
            <a:ext cx="635837" cy="241332"/>
          </a:xfrm>
          <a:prstGeom prst="rect">
            <a:avLst/>
          </a:prstGeom>
          <a:solidFill>
            <a:schemeClr val="bg1"/>
          </a:solidFill>
          <a:ln w="3175">
            <a:solidFill>
              <a:schemeClr val="accent2"/>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altLang="ko-KR" sz="600" b="0" dirty="0">
                <a:solidFill>
                  <a:schemeClr val="accent2"/>
                </a:solidFill>
              </a:rPr>
              <a:t>View Document</a:t>
            </a:r>
          </a:p>
        </p:txBody>
      </p:sp>
      <p:sp>
        <p:nvSpPr>
          <p:cNvPr id="436" name="Rectangle 435"/>
          <p:cNvSpPr/>
          <p:nvPr/>
        </p:nvSpPr>
        <p:spPr>
          <a:xfrm>
            <a:off x="4720723" y="2707990"/>
            <a:ext cx="635837" cy="241332"/>
          </a:xfrm>
          <a:prstGeom prst="rect">
            <a:avLst/>
          </a:prstGeom>
          <a:solidFill>
            <a:schemeClr val="bg1"/>
          </a:solidFill>
          <a:ln w="3175">
            <a:solidFill>
              <a:schemeClr val="accent2"/>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sz="600" b="0" dirty="0" smtClean="0">
                <a:solidFill>
                  <a:schemeClr val="accent2"/>
                </a:solidFill>
              </a:rPr>
              <a:t>Preview</a:t>
            </a:r>
            <a:br>
              <a:rPr lang="en-US" sz="600" b="0" dirty="0" smtClean="0">
                <a:solidFill>
                  <a:schemeClr val="accent2"/>
                </a:solidFill>
              </a:rPr>
            </a:br>
            <a:r>
              <a:rPr lang="en-US" sz="600" b="0" dirty="0" smtClean="0">
                <a:solidFill>
                  <a:schemeClr val="accent2"/>
                </a:solidFill>
              </a:rPr>
              <a:t>Template</a:t>
            </a:r>
            <a:endParaRPr lang="en-US" sz="600" b="0" dirty="0">
              <a:solidFill>
                <a:schemeClr val="accent2"/>
              </a:solidFill>
            </a:endParaRPr>
          </a:p>
        </p:txBody>
      </p:sp>
      <p:sp>
        <p:nvSpPr>
          <p:cNvPr id="437" name="Rectangle 436"/>
          <p:cNvSpPr/>
          <p:nvPr/>
        </p:nvSpPr>
        <p:spPr>
          <a:xfrm>
            <a:off x="4720723" y="2988202"/>
            <a:ext cx="635837" cy="241332"/>
          </a:xfrm>
          <a:prstGeom prst="rect">
            <a:avLst/>
          </a:prstGeom>
          <a:solidFill>
            <a:schemeClr val="bg1"/>
          </a:solidFill>
          <a:ln w="3175">
            <a:solidFill>
              <a:schemeClr val="accent2"/>
            </a:solidFill>
          </a:ln>
          <a:effectLst/>
        </p:spPr>
        <p:style>
          <a:lnRef idx="1">
            <a:schemeClr val="accent1"/>
          </a:lnRef>
          <a:fillRef idx="3">
            <a:schemeClr val="accent1"/>
          </a:fillRef>
          <a:effectRef idx="2">
            <a:schemeClr val="accent1"/>
          </a:effectRef>
          <a:fontRef idx="minor">
            <a:schemeClr val="lt1"/>
          </a:fontRef>
        </p:style>
        <p:txBody>
          <a:bodyPr lIns="0" tIns="0" rIns="0" bIns="0" rtlCol="0" anchor="ctr"/>
          <a:lstStyle/>
          <a:p>
            <a:pPr algn="ctr"/>
            <a:r>
              <a:rPr lang="en-US" altLang="ko-KR" sz="600" b="0" dirty="0">
                <a:solidFill>
                  <a:schemeClr val="accent2"/>
                </a:solidFill>
              </a:rPr>
              <a:t>Record </a:t>
            </a:r>
            <a:r>
              <a:rPr lang="en-US" altLang="ko-KR" sz="600" b="0" dirty="0" smtClean="0">
                <a:solidFill>
                  <a:schemeClr val="accent2"/>
                </a:solidFill>
              </a:rPr>
              <a:t>Shortfall</a:t>
            </a:r>
            <a:br>
              <a:rPr lang="en-US" altLang="ko-KR" sz="600" b="0" dirty="0" smtClean="0">
                <a:solidFill>
                  <a:schemeClr val="accent2"/>
                </a:solidFill>
              </a:rPr>
            </a:br>
            <a:r>
              <a:rPr lang="en-US" altLang="ko-KR" sz="600" b="0" dirty="0" smtClean="0">
                <a:solidFill>
                  <a:schemeClr val="accent2"/>
                </a:solidFill>
              </a:rPr>
              <a:t>to </a:t>
            </a:r>
            <a:r>
              <a:rPr lang="en-US" altLang="ko-KR" sz="600" b="0" dirty="0">
                <a:solidFill>
                  <a:schemeClr val="accent2"/>
                </a:solidFill>
              </a:rPr>
              <a:t>PAS</a:t>
            </a:r>
          </a:p>
        </p:txBody>
      </p:sp>
      <p:cxnSp>
        <p:nvCxnSpPr>
          <p:cNvPr id="438" name="Connecteur droit 226"/>
          <p:cNvCxnSpPr>
            <a:stCxn id="441" idx="3"/>
            <a:endCxn id="293" idx="2"/>
          </p:cNvCxnSpPr>
          <p:nvPr/>
        </p:nvCxnSpPr>
        <p:spPr>
          <a:xfrm flipV="1">
            <a:off x="7304438" y="4954292"/>
            <a:ext cx="210096" cy="310284"/>
          </a:xfrm>
          <a:prstGeom prst="bentConnector2">
            <a:avLst/>
          </a:prstGeom>
          <a:ln w="12700">
            <a:solidFill>
              <a:schemeClr val="accent2"/>
            </a:solidFill>
            <a:headEnd type="triangle" w="med" len="med"/>
            <a:tailEnd type="triangle" w="med" len="med"/>
          </a:ln>
          <a:effectLst/>
        </p:spPr>
        <p:style>
          <a:lnRef idx="2">
            <a:schemeClr val="accent1"/>
          </a:lnRef>
          <a:fillRef idx="0">
            <a:schemeClr val="accent1"/>
          </a:fillRef>
          <a:effectRef idx="1">
            <a:schemeClr val="accent1"/>
          </a:effectRef>
          <a:fontRef idx="minor">
            <a:schemeClr val="tx1"/>
          </a:fontRef>
        </p:style>
      </p:cxnSp>
      <p:sp>
        <p:nvSpPr>
          <p:cNvPr id="439" name="Rounded Rectangle 438"/>
          <p:cNvSpPr/>
          <p:nvPr/>
        </p:nvSpPr>
        <p:spPr bwMode="auto">
          <a:xfrm>
            <a:off x="7724631" y="5764438"/>
            <a:ext cx="1339726" cy="344759"/>
          </a:xfrm>
          <a:prstGeom prst="roundRect">
            <a:avLst>
              <a:gd name="adj" fmla="val 4987"/>
            </a:avLst>
          </a:prstGeom>
          <a:solidFill>
            <a:srgbClr val="91C8EB">
              <a:lumMod val="20000"/>
              <a:lumOff val="80000"/>
            </a:srgbClr>
          </a:solidFill>
          <a:ln w="19050" cap="flat" cmpd="sng" algn="ctr">
            <a:solidFill>
              <a:srgbClr val="4C5A87">
                <a:lumMod val="75000"/>
              </a:srgb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66675" defTabSz="912813" fontAlgn="auto">
              <a:spcBef>
                <a:spcPts val="0"/>
              </a:spcBef>
              <a:spcAft>
                <a:spcPts val="0"/>
              </a:spcAft>
            </a:pPr>
            <a:r>
              <a:rPr lang="en-US" sz="700" kern="0" dirty="0">
                <a:solidFill>
                  <a:srgbClr val="103184"/>
                </a:solidFill>
                <a:latin typeface="+mn-lt"/>
                <a:ea typeface="MS PGothic" pitchFamily="34" charset="-128"/>
                <a:cs typeface="Arial" panose="020B0604020202020204" pitchFamily="34" charset="0"/>
              </a:rPr>
              <a:t>Input </a:t>
            </a:r>
            <a:r>
              <a:rPr lang="en-US" altLang="ko-KR" sz="700" kern="0" dirty="0">
                <a:solidFill>
                  <a:srgbClr val="103184"/>
                </a:solidFill>
                <a:ea typeface="MS PGothic" pitchFamily="34" charset="-128"/>
                <a:cs typeface="Arial" panose="020B0604020202020204" pitchFamily="34" charset="0"/>
              </a:rPr>
              <a:t>Mgmt.</a:t>
            </a:r>
            <a:endParaRPr lang="en-US" sz="700" kern="0" dirty="0">
              <a:solidFill>
                <a:srgbClr val="103184"/>
              </a:solidFill>
              <a:latin typeface="+mn-lt"/>
              <a:ea typeface="MS PGothic" pitchFamily="34" charset="-128"/>
              <a:cs typeface="Arial" panose="020B0604020202020204" pitchFamily="34" charset="0"/>
            </a:endParaRPr>
          </a:p>
          <a:p>
            <a:pPr marL="66675" defTabSz="912813" fontAlgn="auto">
              <a:spcBef>
                <a:spcPts val="0"/>
              </a:spcBef>
              <a:spcAft>
                <a:spcPts val="0"/>
              </a:spcAft>
            </a:pPr>
            <a:r>
              <a:rPr lang="en-US" sz="600" b="0" i="1" kern="0" dirty="0" smtClean="0">
                <a:solidFill>
                  <a:srgbClr val="103184"/>
                </a:solidFill>
                <a:latin typeface="+mn-lt"/>
                <a:ea typeface="MS PGothic" pitchFamily="34" charset="-128"/>
                <a:cs typeface="Arial" panose="020B0604020202020204" pitchFamily="34" charset="0"/>
              </a:rPr>
              <a:t>KOFAX /</a:t>
            </a:r>
            <a:br>
              <a:rPr lang="en-US" sz="600" b="0" i="1" kern="0" dirty="0" smtClean="0">
                <a:solidFill>
                  <a:srgbClr val="103184"/>
                </a:solidFill>
                <a:latin typeface="+mn-lt"/>
                <a:ea typeface="MS PGothic" pitchFamily="34" charset="-128"/>
                <a:cs typeface="Arial" panose="020B0604020202020204" pitchFamily="34" charset="0"/>
              </a:rPr>
            </a:br>
            <a:r>
              <a:rPr lang="en-US" sz="600" b="0" i="1" kern="0" dirty="0" smtClean="0">
                <a:solidFill>
                  <a:srgbClr val="103184"/>
                </a:solidFill>
                <a:latin typeface="+mn-lt"/>
                <a:ea typeface="MS PGothic" pitchFamily="34" charset="-128"/>
                <a:cs typeface="Arial" panose="020B0604020202020204" pitchFamily="34" charset="0"/>
              </a:rPr>
              <a:t>DATA </a:t>
            </a:r>
            <a:r>
              <a:rPr lang="en-US" sz="600" b="0" i="1" kern="0" dirty="0">
                <a:solidFill>
                  <a:srgbClr val="103184"/>
                </a:solidFill>
                <a:latin typeface="+mn-lt"/>
                <a:ea typeface="MS PGothic" pitchFamily="34" charset="-128"/>
                <a:cs typeface="Arial" panose="020B0604020202020204" pitchFamily="34" charset="0"/>
              </a:rPr>
              <a:t>CAPTURE</a:t>
            </a:r>
          </a:p>
        </p:txBody>
      </p:sp>
      <p:cxnSp>
        <p:nvCxnSpPr>
          <p:cNvPr id="440" name="Connecteur droit 226"/>
          <p:cNvCxnSpPr>
            <a:stCxn id="439" idx="1"/>
            <a:endCxn id="441" idx="3"/>
          </p:cNvCxnSpPr>
          <p:nvPr/>
        </p:nvCxnSpPr>
        <p:spPr>
          <a:xfrm rot="10800000">
            <a:off x="7304439" y="5386806"/>
            <a:ext cx="420193" cy="550013"/>
          </a:xfrm>
          <a:prstGeom prst="bentConnector3">
            <a:avLst>
              <a:gd name="adj1" fmla="val 50000"/>
            </a:avLst>
          </a:prstGeom>
          <a:ln w="12700">
            <a:solidFill>
              <a:schemeClr val="accent2"/>
            </a:solidFill>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441" name="Rounded Rectangle 440"/>
          <p:cNvSpPr/>
          <p:nvPr/>
        </p:nvSpPr>
        <p:spPr bwMode="auto">
          <a:xfrm>
            <a:off x="5964712" y="5214425"/>
            <a:ext cx="1339726" cy="344759"/>
          </a:xfrm>
          <a:prstGeom prst="roundRect">
            <a:avLst>
              <a:gd name="adj" fmla="val 4987"/>
            </a:avLst>
          </a:prstGeom>
          <a:solidFill>
            <a:srgbClr val="91C8EB">
              <a:lumMod val="20000"/>
              <a:lumOff val="80000"/>
            </a:srgbClr>
          </a:solidFill>
          <a:ln w="19050" cap="flat" cmpd="sng" algn="ctr">
            <a:solidFill>
              <a:srgbClr val="4C5A87">
                <a:lumMod val="75000"/>
              </a:srgb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66675" defTabSz="912813" fontAlgn="auto">
              <a:spcBef>
                <a:spcPts val="0"/>
              </a:spcBef>
              <a:spcAft>
                <a:spcPts val="0"/>
              </a:spcAft>
              <a:defRPr/>
            </a:pPr>
            <a:r>
              <a:rPr lang="en-US" sz="700" kern="0" dirty="0" smtClean="0">
                <a:solidFill>
                  <a:srgbClr val="103184"/>
                </a:solidFill>
                <a:latin typeface="+mn-lt"/>
                <a:ea typeface="MS PGothic" pitchFamily="34" charset="-128"/>
                <a:cs typeface="Arial" panose="020B0604020202020204" pitchFamily="34" charset="0"/>
              </a:rPr>
              <a:t>Contents Mgmt.</a:t>
            </a:r>
          </a:p>
          <a:p>
            <a:pPr marL="66675" defTabSz="912813" fontAlgn="auto">
              <a:spcBef>
                <a:spcPts val="0"/>
              </a:spcBef>
              <a:spcAft>
                <a:spcPts val="0"/>
              </a:spcAft>
              <a:defRPr/>
            </a:pPr>
            <a:r>
              <a:rPr lang="en-US" sz="600" b="0" i="1" kern="0" dirty="0" smtClean="0">
                <a:solidFill>
                  <a:srgbClr val="103184"/>
                </a:solidFill>
                <a:latin typeface="+mn-lt"/>
                <a:ea typeface="MS PGothic" pitchFamily="34" charset="-128"/>
                <a:cs typeface="Arial" panose="020B0604020202020204" pitchFamily="34" charset="0"/>
              </a:rPr>
              <a:t>FileNet</a:t>
            </a:r>
          </a:p>
        </p:txBody>
      </p:sp>
      <p:sp>
        <p:nvSpPr>
          <p:cNvPr id="443" name="Rounded Rectangle 442"/>
          <p:cNvSpPr/>
          <p:nvPr/>
        </p:nvSpPr>
        <p:spPr bwMode="auto">
          <a:xfrm>
            <a:off x="5964712" y="5766991"/>
            <a:ext cx="1339726" cy="344759"/>
          </a:xfrm>
          <a:prstGeom prst="roundRect">
            <a:avLst>
              <a:gd name="adj" fmla="val 4987"/>
            </a:avLst>
          </a:prstGeom>
          <a:solidFill>
            <a:srgbClr val="91C8EB">
              <a:lumMod val="20000"/>
              <a:lumOff val="80000"/>
            </a:srgbClr>
          </a:solidFill>
          <a:ln w="19050" cap="flat" cmpd="sng" algn="ctr">
            <a:solidFill>
              <a:srgbClr val="4C5A87">
                <a:lumMod val="75000"/>
              </a:srgb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66675" defTabSz="912813" fontAlgn="auto">
              <a:spcBef>
                <a:spcPts val="0"/>
              </a:spcBef>
              <a:spcAft>
                <a:spcPts val="0"/>
              </a:spcAft>
            </a:pPr>
            <a:r>
              <a:rPr lang="en-US" sz="700" kern="0" dirty="0" smtClean="0">
                <a:solidFill>
                  <a:srgbClr val="103184"/>
                </a:solidFill>
                <a:latin typeface="+mn-lt"/>
                <a:ea typeface="MS PGothic" pitchFamily="34" charset="-128"/>
                <a:cs typeface="Arial" panose="020B0604020202020204" pitchFamily="34" charset="0"/>
              </a:rPr>
              <a:t>Output </a:t>
            </a:r>
            <a:r>
              <a:rPr lang="en-US" altLang="ko-KR" sz="700" kern="0" dirty="0" smtClean="0">
                <a:solidFill>
                  <a:srgbClr val="103184"/>
                </a:solidFill>
                <a:ea typeface="MS PGothic" pitchFamily="34" charset="-128"/>
                <a:cs typeface="Arial" panose="020B0604020202020204" pitchFamily="34" charset="0"/>
              </a:rPr>
              <a:t>Mgmt.</a:t>
            </a:r>
            <a:endParaRPr lang="en-US" sz="700" kern="0" dirty="0" smtClean="0">
              <a:solidFill>
                <a:srgbClr val="103184"/>
              </a:solidFill>
              <a:latin typeface="+mn-lt"/>
              <a:ea typeface="MS PGothic" pitchFamily="34" charset="-128"/>
              <a:cs typeface="Arial" panose="020B0604020202020204" pitchFamily="34" charset="0"/>
            </a:endParaRPr>
          </a:p>
          <a:p>
            <a:pPr marL="66675" defTabSz="912813" fontAlgn="auto">
              <a:spcBef>
                <a:spcPts val="0"/>
              </a:spcBef>
              <a:spcAft>
                <a:spcPts val="0"/>
              </a:spcAft>
            </a:pPr>
            <a:r>
              <a:rPr lang="en-US" sz="600" b="0" i="1" kern="0" dirty="0" smtClean="0">
                <a:solidFill>
                  <a:srgbClr val="103184"/>
                </a:solidFill>
                <a:latin typeface="+mn-lt"/>
                <a:ea typeface="MS PGothic" pitchFamily="34" charset="-128"/>
                <a:cs typeface="Arial" panose="020B0604020202020204" pitchFamily="34" charset="0"/>
              </a:rPr>
              <a:t>Thunderhead (MCS)</a:t>
            </a:r>
            <a:endParaRPr lang="en-US" sz="600" b="0" i="1" kern="0" dirty="0">
              <a:solidFill>
                <a:srgbClr val="103184"/>
              </a:solidFill>
              <a:latin typeface="+mn-lt"/>
              <a:ea typeface="MS PGothic" pitchFamily="34" charset="-128"/>
              <a:cs typeface="Arial" panose="020B0604020202020204" pitchFamily="34" charset="0"/>
            </a:endParaRPr>
          </a:p>
        </p:txBody>
      </p:sp>
      <p:sp>
        <p:nvSpPr>
          <p:cNvPr id="445" name="Rounded Rectangle 444"/>
          <p:cNvSpPr/>
          <p:nvPr/>
        </p:nvSpPr>
        <p:spPr bwMode="auto">
          <a:xfrm>
            <a:off x="7724631" y="5214425"/>
            <a:ext cx="1339726" cy="344759"/>
          </a:xfrm>
          <a:prstGeom prst="roundRect">
            <a:avLst>
              <a:gd name="adj" fmla="val 4987"/>
            </a:avLst>
          </a:prstGeom>
          <a:solidFill>
            <a:srgbClr val="91C8EB">
              <a:lumMod val="20000"/>
              <a:lumOff val="80000"/>
            </a:srgbClr>
          </a:solidFill>
          <a:ln w="19050" cap="flat" cmpd="sng" algn="ctr">
            <a:solidFill>
              <a:srgbClr val="4C5A87">
                <a:lumMod val="75000"/>
              </a:srgb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marL="66675" defTabSz="912813" fontAlgn="auto">
              <a:spcBef>
                <a:spcPts val="0"/>
              </a:spcBef>
              <a:spcAft>
                <a:spcPts val="0"/>
              </a:spcAft>
              <a:defRPr/>
            </a:pPr>
            <a:r>
              <a:rPr lang="en-US" sz="700" kern="0" dirty="0" smtClean="0">
                <a:solidFill>
                  <a:srgbClr val="103184"/>
                </a:solidFill>
                <a:latin typeface="+mn-lt"/>
                <a:ea typeface="MS PGothic" pitchFamily="34" charset="-128"/>
                <a:cs typeface="Arial" panose="020B0604020202020204" pitchFamily="34" charset="0"/>
              </a:rPr>
              <a:t>External Sanction</a:t>
            </a:r>
          </a:p>
          <a:p>
            <a:pPr marL="66675" defTabSz="912813" fontAlgn="auto">
              <a:spcBef>
                <a:spcPts val="0"/>
              </a:spcBef>
              <a:spcAft>
                <a:spcPts val="0"/>
              </a:spcAft>
              <a:defRPr/>
            </a:pPr>
            <a:r>
              <a:rPr lang="en-US" sz="700" b="0" i="1" kern="0" dirty="0" smtClean="0">
                <a:solidFill>
                  <a:srgbClr val="103184"/>
                </a:solidFill>
                <a:latin typeface="+mn-lt"/>
                <a:ea typeface="MS PGothic" pitchFamily="34" charset="-128"/>
                <a:cs typeface="Arial" panose="020B0604020202020204" pitchFamily="34" charset="0"/>
              </a:rPr>
              <a:t>Norkom</a:t>
            </a:r>
            <a:endParaRPr lang="en-US" sz="600" b="0" i="1" kern="0" dirty="0" smtClean="0">
              <a:solidFill>
                <a:srgbClr val="103184"/>
              </a:solidFill>
              <a:latin typeface="+mn-lt"/>
              <a:ea typeface="MS PGothic" pitchFamily="34" charset="-128"/>
              <a:cs typeface="Arial" panose="020B0604020202020204" pitchFamily="34" charset="0"/>
            </a:endParaRPr>
          </a:p>
        </p:txBody>
      </p:sp>
      <p:cxnSp>
        <p:nvCxnSpPr>
          <p:cNvPr id="446" name="Connecteur droit 226"/>
          <p:cNvCxnSpPr/>
          <p:nvPr/>
        </p:nvCxnSpPr>
        <p:spPr>
          <a:xfrm>
            <a:off x="5537924" y="3237889"/>
            <a:ext cx="362856" cy="0"/>
          </a:xfrm>
          <a:prstGeom prst="straightConnector1">
            <a:avLst/>
          </a:prstGeom>
          <a:ln w="12700">
            <a:solidFill>
              <a:schemeClr val="accent2"/>
            </a:solidFill>
            <a:headEnd type="triangle" w="med" len="med"/>
            <a:tailEnd type="triangle" w="med" len="med"/>
          </a:ln>
          <a:effectLst/>
        </p:spPr>
        <p:style>
          <a:lnRef idx="2">
            <a:schemeClr val="accent1"/>
          </a:lnRef>
          <a:fillRef idx="0">
            <a:schemeClr val="accent1"/>
          </a:fillRef>
          <a:effectRef idx="1">
            <a:schemeClr val="accent1"/>
          </a:effectRef>
          <a:fontRef idx="minor">
            <a:schemeClr val="tx1"/>
          </a:fontRef>
        </p:style>
      </p:cxnSp>
      <p:grpSp>
        <p:nvGrpSpPr>
          <p:cNvPr id="476" name="Group 475"/>
          <p:cNvGrpSpPr/>
          <p:nvPr/>
        </p:nvGrpSpPr>
        <p:grpSpPr>
          <a:xfrm>
            <a:off x="780640" y="2144833"/>
            <a:ext cx="977584" cy="379235"/>
            <a:chOff x="780640" y="1842001"/>
            <a:chExt cx="977584" cy="360000"/>
          </a:xfrm>
        </p:grpSpPr>
        <p:sp>
          <p:nvSpPr>
            <p:cNvPr id="490" name="Rounded Rectangle 489"/>
            <p:cNvSpPr/>
            <p:nvPr/>
          </p:nvSpPr>
          <p:spPr bwMode="auto">
            <a:xfrm>
              <a:off x="780640" y="1842001"/>
              <a:ext cx="684000" cy="360000"/>
            </a:xfrm>
            <a:prstGeom prst="roundRect">
              <a:avLst>
                <a:gd name="adj" fmla="val 4987"/>
              </a:avLst>
            </a:prstGeom>
            <a:solidFill>
              <a:srgbClr val="FFFF00"/>
            </a:solidFill>
            <a:ln w="9525" cap="flat" cmpd="sng" algn="ctr">
              <a:solidFill>
                <a:srgbClr val="BA9CC9"/>
              </a:solidFill>
              <a:prstDash val="solid"/>
              <a:round/>
              <a:headEnd type="none" w="med" len="med"/>
              <a:tailEnd type="none" w="med" len="med"/>
            </a:ln>
            <a:effectLst/>
          </p:spPr>
          <p:txBody>
            <a:bodyPr vert="horz" wrap="square" lIns="36000" tIns="18000" rIns="36000" bIns="18000" numCol="1" rtlCol="0" anchor="ctr" anchorCtr="0" compatLnSpc="1">
              <a:prstTxWarp prst="textNoShape">
                <a:avLst/>
              </a:prstTxWarp>
            </a:bodyPr>
            <a:lstStyle/>
            <a:p>
              <a:pPr algn="ctr" fontAlgn="auto">
                <a:spcBef>
                  <a:spcPts val="0"/>
                </a:spcBef>
                <a:spcAft>
                  <a:spcPts val="0"/>
                </a:spcAft>
              </a:pPr>
              <a:r>
                <a:rPr lang="en-US" sz="700" kern="0" dirty="0">
                  <a:solidFill>
                    <a:schemeClr val="tx1"/>
                  </a:solidFill>
                  <a:latin typeface="+mn-lt"/>
                  <a:ea typeface="ＭＳ Ｐゴシック" pitchFamily="-64" charset="-128"/>
                  <a:cs typeface="Arial" panose="020B0604020202020204" pitchFamily="34" charset="0"/>
                </a:rPr>
                <a:t> Outgoing </a:t>
              </a:r>
            </a:p>
            <a:p>
              <a:pPr algn="ctr" fontAlgn="auto">
                <a:spcBef>
                  <a:spcPts val="0"/>
                </a:spcBef>
                <a:spcAft>
                  <a:spcPts val="0"/>
                </a:spcAft>
              </a:pPr>
              <a:r>
                <a:rPr lang="en-US" sz="700" kern="0" dirty="0">
                  <a:solidFill>
                    <a:schemeClr val="tx1"/>
                  </a:solidFill>
                  <a:latin typeface="+mn-lt"/>
                  <a:ea typeface="ＭＳ Ｐゴシック" pitchFamily="-64" charset="-128"/>
                  <a:cs typeface="Arial" panose="020B0604020202020204" pitchFamily="34" charset="0"/>
                </a:rPr>
                <a:t> Payment </a:t>
              </a:r>
            </a:p>
            <a:p>
              <a:pPr algn="ctr" fontAlgn="auto">
                <a:spcBef>
                  <a:spcPts val="0"/>
                </a:spcBef>
                <a:spcAft>
                  <a:spcPts val="0"/>
                </a:spcAft>
              </a:pPr>
              <a:r>
                <a:rPr lang="en-US" sz="700" kern="0" dirty="0">
                  <a:solidFill>
                    <a:schemeClr val="tx1"/>
                  </a:solidFill>
                  <a:latin typeface="+mn-lt"/>
                  <a:ea typeface="ＭＳ Ｐゴシック" pitchFamily="-64" charset="-128"/>
                  <a:cs typeface="Arial" panose="020B0604020202020204" pitchFamily="34" charset="0"/>
                </a:rPr>
                <a:t> Gateway</a:t>
              </a:r>
            </a:p>
          </p:txBody>
        </p:sp>
        <p:cxnSp>
          <p:nvCxnSpPr>
            <p:cNvPr id="492" name="Connecteur droit 226"/>
            <p:cNvCxnSpPr>
              <a:endCxn id="490" idx="3"/>
            </p:cNvCxnSpPr>
            <p:nvPr/>
          </p:nvCxnSpPr>
          <p:spPr>
            <a:xfrm flipH="1">
              <a:off x="1464640" y="2022000"/>
              <a:ext cx="293584" cy="1"/>
            </a:xfrm>
            <a:prstGeom prst="straightConnector1">
              <a:avLst/>
            </a:prstGeom>
            <a:ln w="12700">
              <a:solidFill>
                <a:schemeClr val="accent2"/>
              </a:solidFill>
              <a:headEnd type="none"/>
              <a:tailEnd type="triangle"/>
            </a:ln>
            <a:effectLst/>
          </p:spPr>
          <p:style>
            <a:lnRef idx="2">
              <a:schemeClr val="accent1"/>
            </a:lnRef>
            <a:fillRef idx="0">
              <a:schemeClr val="accent1"/>
            </a:fillRef>
            <a:effectRef idx="1">
              <a:schemeClr val="accent1"/>
            </a:effectRef>
            <a:fontRef idx="minor">
              <a:schemeClr val="tx1"/>
            </a:fontRef>
          </p:style>
        </p:cxnSp>
      </p:grpSp>
      <p:grpSp>
        <p:nvGrpSpPr>
          <p:cNvPr id="493" name="Group 492"/>
          <p:cNvGrpSpPr/>
          <p:nvPr/>
        </p:nvGrpSpPr>
        <p:grpSpPr>
          <a:xfrm>
            <a:off x="780640" y="2615393"/>
            <a:ext cx="977584" cy="379235"/>
            <a:chOff x="780640" y="2257163"/>
            <a:chExt cx="977584" cy="288000"/>
          </a:xfrm>
        </p:grpSpPr>
        <p:sp>
          <p:nvSpPr>
            <p:cNvPr id="494" name="Rounded Rectangle 493"/>
            <p:cNvSpPr/>
            <p:nvPr/>
          </p:nvSpPr>
          <p:spPr bwMode="auto">
            <a:xfrm>
              <a:off x="780640" y="2257163"/>
              <a:ext cx="684000" cy="288000"/>
            </a:xfrm>
            <a:prstGeom prst="roundRect">
              <a:avLst>
                <a:gd name="adj" fmla="val 4987"/>
              </a:avLst>
            </a:prstGeom>
            <a:solidFill>
              <a:srgbClr val="FFFF00"/>
            </a:solidFill>
            <a:ln w="9525" cap="flat" cmpd="sng" algn="ctr">
              <a:solidFill>
                <a:srgbClr val="BA9CC9"/>
              </a:solidFill>
              <a:prstDash val="solid"/>
              <a:round/>
              <a:headEnd type="none" w="med" len="med"/>
              <a:tailEnd type="none" w="med" len="med"/>
            </a:ln>
            <a:effectLst/>
          </p:spPr>
          <p:txBody>
            <a:bodyPr vert="horz" wrap="square" lIns="36000" tIns="18000" rIns="36000" bIns="18000" numCol="1" rtlCol="0" anchor="ctr" anchorCtr="0" compatLnSpc="1">
              <a:prstTxWarp prst="textNoShape">
                <a:avLst/>
              </a:prstTxWarp>
            </a:bodyPr>
            <a:lstStyle/>
            <a:p>
              <a:pPr algn="ctr" fontAlgn="auto">
                <a:spcBef>
                  <a:spcPts val="0"/>
                </a:spcBef>
                <a:spcAft>
                  <a:spcPts val="0"/>
                </a:spcAft>
              </a:pPr>
              <a:r>
                <a:rPr lang="en-US" sz="700" kern="0" dirty="0">
                  <a:solidFill>
                    <a:schemeClr val="tx1"/>
                  </a:solidFill>
                  <a:latin typeface="+mn-lt"/>
                  <a:ea typeface="ＭＳ Ｐゴシック" pitchFamily="-64" charset="-128"/>
                  <a:cs typeface="Arial" panose="020B0604020202020204" pitchFamily="34" charset="0"/>
                </a:rPr>
                <a:t> SMS</a:t>
              </a:r>
            </a:p>
            <a:p>
              <a:pPr algn="ctr" fontAlgn="auto">
                <a:spcBef>
                  <a:spcPts val="0"/>
                </a:spcBef>
                <a:spcAft>
                  <a:spcPts val="0"/>
                </a:spcAft>
              </a:pPr>
              <a:r>
                <a:rPr lang="en-US" sz="700" kern="0" dirty="0">
                  <a:solidFill>
                    <a:schemeClr val="tx1"/>
                  </a:solidFill>
                  <a:latin typeface="+mn-lt"/>
                  <a:ea typeface="ＭＳ Ｐゴシック" pitchFamily="-64" charset="-128"/>
                  <a:cs typeface="Arial" panose="020B0604020202020204" pitchFamily="34" charset="0"/>
                </a:rPr>
                <a:t> Gateway</a:t>
              </a:r>
            </a:p>
          </p:txBody>
        </p:sp>
        <p:cxnSp>
          <p:nvCxnSpPr>
            <p:cNvPr id="496" name="Connecteur droit 226"/>
            <p:cNvCxnSpPr>
              <a:endCxn id="494" idx="3"/>
            </p:cNvCxnSpPr>
            <p:nvPr/>
          </p:nvCxnSpPr>
          <p:spPr>
            <a:xfrm flipH="1">
              <a:off x="1464640" y="2400328"/>
              <a:ext cx="293584" cy="835"/>
            </a:xfrm>
            <a:prstGeom prst="straightConnector1">
              <a:avLst/>
            </a:prstGeom>
            <a:solidFill>
              <a:srgbClr val="FFFF00"/>
            </a:solidFill>
            <a:ln w="9525" cap="flat" cmpd="sng" algn="ctr">
              <a:solidFill>
                <a:srgbClr val="BA9CC9"/>
              </a:solidFill>
              <a:prstDash val="solid"/>
              <a:round/>
              <a:headEnd type="none" w="med" len="med"/>
              <a:tailEnd type="none" w="med" len="med"/>
            </a:ln>
            <a:effectLst/>
          </p:spPr>
        </p:cxnSp>
      </p:grpSp>
      <p:cxnSp>
        <p:nvCxnSpPr>
          <p:cNvPr id="497" name="Connecteur droit 226"/>
          <p:cNvCxnSpPr>
            <a:stCxn id="384" idx="1"/>
            <a:endCxn id="361" idx="3"/>
          </p:cNvCxnSpPr>
          <p:nvPr/>
        </p:nvCxnSpPr>
        <p:spPr>
          <a:xfrm rot="10800000" flipH="1" flipV="1">
            <a:off x="1745792" y="3237889"/>
            <a:ext cx="146274" cy="2157973"/>
          </a:xfrm>
          <a:prstGeom prst="bentConnector3">
            <a:avLst>
              <a:gd name="adj1" fmla="val -110700"/>
            </a:avLst>
          </a:prstGeom>
          <a:ln w="12700">
            <a:solidFill>
              <a:schemeClr val="accent2"/>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498" name="Connecteur droit 226"/>
          <p:cNvCxnSpPr>
            <a:stCxn id="368" idx="1"/>
            <a:endCxn id="288" idx="3"/>
          </p:cNvCxnSpPr>
          <p:nvPr/>
        </p:nvCxnSpPr>
        <p:spPr>
          <a:xfrm flipH="1" flipV="1">
            <a:off x="1461711" y="4666836"/>
            <a:ext cx="307048" cy="467"/>
          </a:xfrm>
          <a:prstGeom prst="straightConnector1">
            <a:avLst/>
          </a:prstGeom>
          <a:ln w="9525">
            <a:solidFill>
              <a:schemeClr val="bg1">
                <a:lumMod val="50000"/>
              </a:schemeClr>
            </a:solidFill>
            <a:prstDash val="sysDash"/>
            <a:headEnd type="none"/>
            <a:tailEnd type="triangle"/>
          </a:ln>
          <a:effectLst/>
        </p:spPr>
        <p:style>
          <a:lnRef idx="2">
            <a:schemeClr val="accent1"/>
          </a:lnRef>
          <a:fillRef idx="0">
            <a:schemeClr val="accent1"/>
          </a:fillRef>
          <a:effectRef idx="1">
            <a:schemeClr val="accent1"/>
          </a:effectRef>
          <a:fontRef idx="minor">
            <a:schemeClr val="tx1"/>
          </a:fontRef>
        </p:style>
      </p:cxnSp>
      <p:grpSp>
        <p:nvGrpSpPr>
          <p:cNvPr id="499" name="Group 498"/>
          <p:cNvGrpSpPr/>
          <p:nvPr/>
        </p:nvGrpSpPr>
        <p:grpSpPr>
          <a:xfrm>
            <a:off x="5586024" y="3732539"/>
            <a:ext cx="64814" cy="75798"/>
            <a:chOff x="5439137" y="3447081"/>
            <a:chExt cx="88234" cy="79149"/>
          </a:xfrm>
        </p:grpSpPr>
        <p:sp>
          <p:nvSpPr>
            <p:cNvPr id="500" name="Rectangle 499"/>
            <p:cNvSpPr/>
            <p:nvPr/>
          </p:nvSpPr>
          <p:spPr>
            <a:xfrm>
              <a:off x="5439137" y="3461481"/>
              <a:ext cx="88234" cy="55804"/>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ko-KR" altLang="en-US" sz="600"/>
            </a:p>
          </p:txBody>
        </p:sp>
        <p:sp>
          <p:nvSpPr>
            <p:cNvPr id="501" name="Right Bracket 500"/>
            <p:cNvSpPr/>
            <p:nvPr/>
          </p:nvSpPr>
          <p:spPr>
            <a:xfrm rot="16200000" flipH="1">
              <a:off x="5476054" y="3410164"/>
              <a:ext cx="14400" cy="88234"/>
            </a:xfrm>
            <a:prstGeom prst="rightBracket">
              <a:avLst/>
            </a:prstGeom>
            <a:ln w="12700">
              <a:solidFill>
                <a:schemeClr val="tx1"/>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ko-KR" altLang="en-US" sz="600"/>
            </a:p>
          </p:txBody>
        </p:sp>
        <p:sp>
          <p:nvSpPr>
            <p:cNvPr id="502" name="Right Bracket 501"/>
            <p:cNvSpPr/>
            <p:nvPr/>
          </p:nvSpPr>
          <p:spPr>
            <a:xfrm rot="5400000" flipH="1" flipV="1">
              <a:off x="5476054" y="3474913"/>
              <a:ext cx="14400" cy="88234"/>
            </a:xfrm>
            <a:prstGeom prst="rightBracket">
              <a:avLst/>
            </a:prstGeom>
            <a:ln w="12700">
              <a:solidFill>
                <a:schemeClr val="tx1"/>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ko-KR" altLang="en-US" sz="600"/>
            </a:p>
          </p:txBody>
        </p:sp>
      </p:grpSp>
      <p:cxnSp>
        <p:nvCxnSpPr>
          <p:cNvPr id="504" name="Connecteur droit 226"/>
          <p:cNvCxnSpPr>
            <a:stCxn id="386" idx="3"/>
            <a:endCxn id="443" idx="1"/>
          </p:cNvCxnSpPr>
          <p:nvPr/>
        </p:nvCxnSpPr>
        <p:spPr>
          <a:xfrm>
            <a:off x="5421421" y="3770437"/>
            <a:ext cx="543291" cy="2168933"/>
          </a:xfrm>
          <a:prstGeom prst="bentConnector3">
            <a:avLst>
              <a:gd name="adj1" fmla="val 50000"/>
            </a:avLst>
          </a:prstGeom>
          <a:ln w="12700">
            <a:solidFill>
              <a:schemeClr val="accent2"/>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505" name="Connecteur droit 226"/>
          <p:cNvCxnSpPr>
            <a:stCxn id="386" idx="3"/>
            <a:endCxn id="441" idx="1"/>
          </p:cNvCxnSpPr>
          <p:nvPr/>
        </p:nvCxnSpPr>
        <p:spPr>
          <a:xfrm>
            <a:off x="5421421" y="3770437"/>
            <a:ext cx="543291" cy="1616368"/>
          </a:xfrm>
          <a:prstGeom prst="bentConnector3">
            <a:avLst>
              <a:gd name="adj1" fmla="val 50000"/>
            </a:avLst>
          </a:prstGeom>
          <a:ln w="12700">
            <a:solidFill>
              <a:schemeClr val="accent2"/>
            </a:solidFill>
            <a:headEnd type="none"/>
            <a:tailEnd type="triangle"/>
          </a:ln>
          <a:effectLst/>
        </p:spPr>
        <p:style>
          <a:lnRef idx="2">
            <a:schemeClr val="accent1"/>
          </a:lnRef>
          <a:fillRef idx="0">
            <a:schemeClr val="accent1"/>
          </a:fillRef>
          <a:effectRef idx="1">
            <a:schemeClr val="accent1"/>
          </a:effectRef>
          <a:fontRef idx="minor">
            <a:schemeClr val="tx1"/>
          </a:fontRef>
        </p:style>
      </p:cxnSp>
      <p:grpSp>
        <p:nvGrpSpPr>
          <p:cNvPr id="506" name="Group 505"/>
          <p:cNvGrpSpPr/>
          <p:nvPr/>
        </p:nvGrpSpPr>
        <p:grpSpPr>
          <a:xfrm>
            <a:off x="7481463" y="5057932"/>
            <a:ext cx="64814" cy="75798"/>
            <a:chOff x="5439137" y="3447081"/>
            <a:chExt cx="88234" cy="79149"/>
          </a:xfrm>
        </p:grpSpPr>
        <p:sp>
          <p:nvSpPr>
            <p:cNvPr id="507" name="Rectangle 506"/>
            <p:cNvSpPr/>
            <p:nvPr/>
          </p:nvSpPr>
          <p:spPr>
            <a:xfrm>
              <a:off x="5439137" y="3461481"/>
              <a:ext cx="88234" cy="55804"/>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ko-KR" altLang="en-US" sz="600"/>
            </a:p>
          </p:txBody>
        </p:sp>
        <p:sp>
          <p:nvSpPr>
            <p:cNvPr id="508" name="Right Bracket 507"/>
            <p:cNvSpPr/>
            <p:nvPr/>
          </p:nvSpPr>
          <p:spPr>
            <a:xfrm rot="16200000" flipH="1">
              <a:off x="5476054" y="3410164"/>
              <a:ext cx="14400" cy="88234"/>
            </a:xfrm>
            <a:prstGeom prst="rightBracket">
              <a:avLst/>
            </a:prstGeom>
            <a:ln w="12700">
              <a:solidFill>
                <a:schemeClr val="tx1"/>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ko-KR" altLang="en-US" sz="600"/>
            </a:p>
          </p:txBody>
        </p:sp>
        <p:sp>
          <p:nvSpPr>
            <p:cNvPr id="519" name="Right Bracket 518"/>
            <p:cNvSpPr/>
            <p:nvPr/>
          </p:nvSpPr>
          <p:spPr>
            <a:xfrm rot="5400000" flipH="1" flipV="1">
              <a:off x="5476054" y="3474913"/>
              <a:ext cx="14400" cy="88234"/>
            </a:xfrm>
            <a:prstGeom prst="rightBracket">
              <a:avLst/>
            </a:prstGeom>
            <a:ln w="12700">
              <a:solidFill>
                <a:schemeClr val="tx1"/>
              </a:solidFill>
              <a:headEnd type="none" w="med" len="med"/>
              <a:tailEnd type="none" w="med" len="med"/>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ko-KR" altLang="en-US" sz="600"/>
            </a:p>
          </p:txBody>
        </p:sp>
      </p:grpSp>
      <p:sp>
        <p:nvSpPr>
          <p:cNvPr id="520" name="Freeform 519"/>
          <p:cNvSpPr/>
          <p:nvPr/>
        </p:nvSpPr>
        <p:spPr>
          <a:xfrm>
            <a:off x="5414963" y="3769545"/>
            <a:ext cx="3124200" cy="1436675"/>
          </a:xfrm>
          <a:custGeom>
            <a:avLst/>
            <a:gdLst>
              <a:gd name="connsiteX0" fmla="*/ 0 w 3124200"/>
              <a:gd name="connsiteY0" fmla="*/ 0 h 1590675"/>
              <a:gd name="connsiteX1" fmla="*/ 276225 w 3124200"/>
              <a:gd name="connsiteY1" fmla="*/ 0 h 1590675"/>
              <a:gd name="connsiteX2" fmla="*/ 276225 w 3124200"/>
              <a:gd name="connsiteY2" fmla="*/ 1385887 h 1590675"/>
              <a:gd name="connsiteX3" fmla="*/ 3124200 w 3124200"/>
              <a:gd name="connsiteY3" fmla="*/ 1385887 h 1590675"/>
              <a:gd name="connsiteX4" fmla="*/ 3124200 w 3124200"/>
              <a:gd name="connsiteY4" fmla="*/ 1590675 h 1590675"/>
              <a:gd name="connsiteX0" fmla="*/ 0 w 3124200"/>
              <a:gd name="connsiteY0" fmla="*/ 0 h 1500187"/>
              <a:gd name="connsiteX1" fmla="*/ 276225 w 3124200"/>
              <a:gd name="connsiteY1" fmla="*/ 0 h 1500187"/>
              <a:gd name="connsiteX2" fmla="*/ 276225 w 3124200"/>
              <a:gd name="connsiteY2" fmla="*/ 1385887 h 1500187"/>
              <a:gd name="connsiteX3" fmla="*/ 3124200 w 3124200"/>
              <a:gd name="connsiteY3" fmla="*/ 1385887 h 1500187"/>
              <a:gd name="connsiteX4" fmla="*/ 3124200 w 3124200"/>
              <a:gd name="connsiteY4" fmla="*/ 1500187 h 150018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124200" h="1500187">
                <a:moveTo>
                  <a:pt x="0" y="0"/>
                </a:moveTo>
                <a:lnTo>
                  <a:pt x="276225" y="0"/>
                </a:lnTo>
                <a:lnTo>
                  <a:pt x="276225" y="1385887"/>
                </a:lnTo>
                <a:lnTo>
                  <a:pt x="3124200" y="1385887"/>
                </a:lnTo>
                <a:lnTo>
                  <a:pt x="3124200" y="1500187"/>
                </a:lnTo>
              </a:path>
            </a:pathLst>
          </a:custGeom>
          <a:ln w="12700">
            <a:solidFill>
              <a:schemeClr val="accent2"/>
            </a:solidFill>
            <a:headEnd type="none"/>
            <a:tailEnd type="triangle"/>
          </a:ln>
          <a:effec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ko-KR" altLang="en-US"/>
          </a:p>
        </p:txBody>
      </p:sp>
      <p:cxnSp>
        <p:nvCxnSpPr>
          <p:cNvPr id="521" name="Connecteur droit 226"/>
          <p:cNvCxnSpPr>
            <a:stCxn id="443" idx="0"/>
            <a:endCxn id="441" idx="2"/>
          </p:cNvCxnSpPr>
          <p:nvPr/>
        </p:nvCxnSpPr>
        <p:spPr>
          <a:xfrm flipV="1">
            <a:off x="6634575" y="5559184"/>
            <a:ext cx="0" cy="207807"/>
          </a:xfrm>
          <a:prstGeom prst="straightConnector1">
            <a:avLst/>
          </a:prstGeom>
          <a:ln w="12700">
            <a:solidFill>
              <a:schemeClr val="accent2"/>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522" name="Connecteur droit 226"/>
          <p:cNvCxnSpPr/>
          <p:nvPr/>
        </p:nvCxnSpPr>
        <p:spPr>
          <a:xfrm>
            <a:off x="4500831" y="1825612"/>
            <a:ext cx="0" cy="203844"/>
          </a:xfrm>
          <a:prstGeom prst="straightConnector1">
            <a:avLst/>
          </a:prstGeom>
          <a:ln w="12700">
            <a:solidFill>
              <a:schemeClr val="accent2"/>
            </a:solidFill>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523" name="Connecteur droit 226"/>
          <p:cNvCxnSpPr>
            <a:stCxn id="363" idx="0"/>
          </p:cNvCxnSpPr>
          <p:nvPr/>
        </p:nvCxnSpPr>
        <p:spPr>
          <a:xfrm flipH="1" flipV="1">
            <a:off x="2445779" y="5032247"/>
            <a:ext cx="324" cy="262352"/>
          </a:xfrm>
          <a:prstGeom prst="straightConnector1">
            <a:avLst/>
          </a:prstGeom>
          <a:ln w="9525">
            <a:solidFill>
              <a:schemeClr val="bg1">
                <a:lumMod val="50000"/>
              </a:schemeClr>
            </a:solidFill>
            <a:prstDash val="sysDash"/>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524" name="Connecteur droit 226"/>
          <p:cNvCxnSpPr>
            <a:stCxn id="362" idx="0"/>
          </p:cNvCxnSpPr>
          <p:nvPr/>
        </p:nvCxnSpPr>
        <p:spPr>
          <a:xfrm flipH="1" flipV="1">
            <a:off x="3611762" y="5032248"/>
            <a:ext cx="162" cy="262351"/>
          </a:xfrm>
          <a:prstGeom prst="straightConnector1">
            <a:avLst/>
          </a:prstGeom>
          <a:ln w="9525">
            <a:solidFill>
              <a:schemeClr val="bg1">
                <a:lumMod val="50000"/>
              </a:schemeClr>
            </a:solidFill>
            <a:prstDash val="sysDash"/>
            <a:headEnd type="none"/>
            <a:tailEnd type="triangle"/>
          </a:ln>
          <a:effectLst/>
        </p:spPr>
        <p:style>
          <a:lnRef idx="2">
            <a:schemeClr val="accent1"/>
          </a:lnRef>
          <a:fillRef idx="0">
            <a:schemeClr val="accent1"/>
          </a:fillRef>
          <a:effectRef idx="1">
            <a:schemeClr val="accent1"/>
          </a:effectRef>
          <a:fontRef idx="minor">
            <a:schemeClr val="tx1"/>
          </a:fontRef>
        </p:style>
      </p:cxnSp>
      <p:cxnSp>
        <p:nvCxnSpPr>
          <p:cNvPr id="525" name="Connecteur droit 226"/>
          <p:cNvCxnSpPr>
            <a:stCxn id="364" idx="0"/>
          </p:cNvCxnSpPr>
          <p:nvPr/>
        </p:nvCxnSpPr>
        <p:spPr>
          <a:xfrm flipH="1" flipV="1">
            <a:off x="4777663" y="5032248"/>
            <a:ext cx="81" cy="262351"/>
          </a:xfrm>
          <a:prstGeom prst="straightConnector1">
            <a:avLst/>
          </a:prstGeom>
          <a:ln w="9525">
            <a:solidFill>
              <a:schemeClr val="bg1">
                <a:lumMod val="50000"/>
              </a:schemeClr>
            </a:solidFill>
            <a:prstDash val="sysDash"/>
            <a:headEnd type="none"/>
            <a:tailEnd type="triangle"/>
          </a:ln>
          <a:effectLst/>
        </p:spPr>
        <p:style>
          <a:lnRef idx="2">
            <a:schemeClr val="accent1"/>
          </a:lnRef>
          <a:fillRef idx="0">
            <a:schemeClr val="accent1"/>
          </a:fillRef>
          <a:effectRef idx="1">
            <a:schemeClr val="accent1"/>
          </a:effectRef>
          <a:fontRef idx="minor">
            <a:schemeClr val="tx1"/>
          </a:fontRef>
        </p:style>
      </p:cxnSp>
      <p:sp>
        <p:nvSpPr>
          <p:cNvPr id="526" name="Rounded Rectangle 525"/>
          <p:cNvSpPr/>
          <p:nvPr/>
        </p:nvSpPr>
        <p:spPr bwMode="auto">
          <a:xfrm>
            <a:off x="8549715" y="1354023"/>
            <a:ext cx="576000" cy="504683"/>
          </a:xfrm>
          <a:prstGeom prst="roundRect">
            <a:avLst>
              <a:gd name="adj" fmla="val 2828"/>
            </a:avLst>
          </a:prstGeom>
          <a:pattFill prst="ltUpDiag">
            <a:fgClr>
              <a:schemeClr val="bg1">
                <a:lumMod val="85000"/>
              </a:schemeClr>
            </a:fgClr>
            <a:bgClr>
              <a:schemeClr val="bg1"/>
            </a:bgClr>
          </a:pattFill>
          <a:ln w="9525" cap="flat" cmpd="sng" algn="ctr">
            <a:solidFill>
              <a:srgbClr val="BA9CC9"/>
            </a:solidFill>
            <a:prstDash val="sysDash"/>
            <a:round/>
            <a:headEnd type="none" w="med" len="med"/>
            <a:tailEnd type="none" w="med" len="med"/>
          </a:ln>
          <a:effectLst/>
          <a:extLst/>
        </p:spPr>
        <p:txBody>
          <a:bodyPr vert="horz" wrap="square" lIns="36000" tIns="18000" rIns="36000" bIns="18000" numCol="1" rtlCol="0" anchor="t" anchorCtr="0" compatLnSpc="1">
            <a:prstTxWarp prst="textNoShape">
              <a:avLst/>
            </a:prstTxWarp>
          </a:bodyPr>
          <a:lstStyle/>
          <a:p>
            <a:pPr fontAlgn="auto">
              <a:spcBef>
                <a:spcPts val="0"/>
              </a:spcBef>
              <a:spcAft>
                <a:spcPts val="0"/>
              </a:spcAft>
            </a:pPr>
            <a:r>
              <a:rPr lang="en-US" sz="600" kern="0" dirty="0">
                <a:solidFill>
                  <a:schemeClr val="bg2"/>
                </a:solidFill>
                <a:latin typeface="+mn-lt"/>
                <a:ea typeface="ＭＳ Ｐゴシック" pitchFamily="-64" charset="-128"/>
                <a:cs typeface="Arial" panose="020B0604020202020204" pitchFamily="34" charset="0"/>
              </a:rPr>
              <a:t>Provider Portal</a:t>
            </a:r>
          </a:p>
        </p:txBody>
      </p:sp>
      <p:grpSp>
        <p:nvGrpSpPr>
          <p:cNvPr id="6" name="Group 5"/>
          <p:cNvGrpSpPr/>
          <p:nvPr/>
        </p:nvGrpSpPr>
        <p:grpSpPr>
          <a:xfrm>
            <a:off x="820954" y="1380618"/>
            <a:ext cx="972930" cy="272692"/>
            <a:chOff x="-8765499" y="1435101"/>
            <a:chExt cx="918661" cy="272692"/>
          </a:xfrm>
        </p:grpSpPr>
        <p:sp>
          <p:nvSpPr>
            <p:cNvPr id="271" name="Rounded Rectangle 270"/>
            <p:cNvSpPr/>
            <p:nvPr/>
          </p:nvSpPr>
          <p:spPr bwMode="auto">
            <a:xfrm>
              <a:off x="-8765499" y="1435101"/>
              <a:ext cx="439464" cy="272692"/>
            </a:xfrm>
            <a:prstGeom prst="roundRect">
              <a:avLst>
                <a:gd name="adj" fmla="val 4387"/>
              </a:avLst>
            </a:prstGeom>
            <a:solidFill>
              <a:srgbClr val="91C8EB">
                <a:lumMod val="50000"/>
              </a:srgbClr>
            </a:solidFill>
            <a:ln w="6350" cap="flat" cmpd="sng" algn="ctr">
              <a:solidFill>
                <a:srgbClr val="4B91CD">
                  <a:lumMod val="40000"/>
                  <a:lumOff val="60000"/>
                </a:srgb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defTabSz="912813" fontAlgn="auto">
                <a:spcBef>
                  <a:spcPts val="0"/>
                </a:spcBef>
                <a:spcAft>
                  <a:spcPts val="0"/>
                </a:spcAft>
              </a:pPr>
              <a:r>
                <a:rPr lang="en-US" altLang="ko-KR" sz="500" i="1" kern="0" dirty="0">
                  <a:solidFill>
                    <a:srgbClr val="4B91CD">
                      <a:lumMod val="20000"/>
                      <a:lumOff val="80000"/>
                    </a:srgbClr>
                  </a:solidFill>
                  <a:latin typeface="+mn-lt"/>
                  <a:ea typeface="MS PGothic" pitchFamily="34" charset="-128"/>
                  <a:cs typeface="Arial" panose="020B0604020202020204" pitchFamily="34" charset="0"/>
                </a:rPr>
                <a:t>Sales</a:t>
              </a:r>
              <a:br>
                <a:rPr lang="en-US" altLang="ko-KR" sz="500" i="1" kern="0" dirty="0">
                  <a:solidFill>
                    <a:srgbClr val="4B91CD">
                      <a:lumMod val="20000"/>
                      <a:lumOff val="80000"/>
                    </a:srgbClr>
                  </a:solidFill>
                  <a:latin typeface="+mn-lt"/>
                  <a:ea typeface="MS PGothic" pitchFamily="34" charset="-128"/>
                  <a:cs typeface="Arial" panose="020B0604020202020204" pitchFamily="34" charset="0"/>
                </a:rPr>
              </a:br>
              <a:r>
                <a:rPr lang="en-US" altLang="ko-KR" sz="500" i="1" kern="0" dirty="0">
                  <a:solidFill>
                    <a:srgbClr val="4B91CD">
                      <a:lumMod val="20000"/>
                      <a:lumOff val="80000"/>
                    </a:srgbClr>
                  </a:solidFill>
                  <a:latin typeface="+mn-lt"/>
                  <a:ea typeface="MS PGothic" pitchFamily="34" charset="-128"/>
                  <a:cs typeface="Arial" panose="020B0604020202020204" pitchFamily="34" charset="0"/>
                </a:rPr>
                <a:t>Toolkit</a:t>
              </a:r>
            </a:p>
            <a:p>
              <a:pPr algn="ctr" defTabSz="912813" fontAlgn="auto">
                <a:spcBef>
                  <a:spcPts val="0"/>
                </a:spcBef>
                <a:spcAft>
                  <a:spcPts val="0"/>
                </a:spcAft>
              </a:pPr>
              <a:r>
                <a:rPr lang="en-US" altLang="ko-KR" sz="500" i="1" kern="0" dirty="0">
                  <a:solidFill>
                    <a:srgbClr val="4B91CD">
                      <a:lumMod val="20000"/>
                      <a:lumOff val="80000"/>
                    </a:srgbClr>
                  </a:solidFill>
                  <a:latin typeface="+mn-lt"/>
                  <a:ea typeface="MS PGothic" pitchFamily="34" charset="-128"/>
                  <a:cs typeface="Arial" panose="020B0604020202020204" pitchFamily="34" charset="0"/>
                </a:rPr>
                <a:t>DLFE/</a:t>
              </a:r>
              <a:r>
                <a:rPr lang="en-US" altLang="ko-KR" sz="500" i="1" kern="0" dirty="0" err="1">
                  <a:solidFill>
                    <a:srgbClr val="4B91CD">
                      <a:lumMod val="20000"/>
                      <a:lumOff val="80000"/>
                    </a:srgbClr>
                  </a:solidFill>
                  <a:latin typeface="+mn-lt"/>
                  <a:ea typeface="MS PGothic" pitchFamily="34" charset="-128"/>
                  <a:cs typeface="Arial" panose="020B0604020202020204" pitchFamily="34" charset="0"/>
                </a:rPr>
                <a:t>iPr</a:t>
              </a:r>
              <a:endParaRPr lang="en-US" altLang="ko-KR" sz="500" i="1" kern="0" dirty="0">
                <a:solidFill>
                  <a:srgbClr val="4B91CD">
                    <a:lumMod val="20000"/>
                    <a:lumOff val="80000"/>
                  </a:srgbClr>
                </a:solidFill>
                <a:latin typeface="+mn-lt"/>
                <a:ea typeface="MS PGothic" pitchFamily="34" charset="-128"/>
                <a:cs typeface="Arial" panose="020B0604020202020204" pitchFamily="34" charset="0"/>
              </a:endParaRPr>
            </a:p>
          </p:txBody>
        </p:sp>
        <p:sp>
          <p:nvSpPr>
            <p:cNvPr id="272" name="Rounded Rectangle 271"/>
            <p:cNvSpPr/>
            <p:nvPr/>
          </p:nvSpPr>
          <p:spPr bwMode="auto">
            <a:xfrm>
              <a:off x="-8286302" y="1435101"/>
              <a:ext cx="439464" cy="272692"/>
            </a:xfrm>
            <a:prstGeom prst="roundRect">
              <a:avLst>
                <a:gd name="adj" fmla="val 4387"/>
              </a:avLst>
            </a:prstGeom>
            <a:solidFill>
              <a:srgbClr val="91C8EB">
                <a:lumMod val="50000"/>
              </a:srgbClr>
            </a:solidFill>
            <a:ln w="6350" cap="flat" cmpd="sng" algn="ctr">
              <a:solidFill>
                <a:srgbClr val="4B91CD">
                  <a:lumMod val="40000"/>
                  <a:lumOff val="60000"/>
                </a:srgb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defTabSz="912813" fontAlgn="auto">
                <a:spcBef>
                  <a:spcPts val="0"/>
                </a:spcBef>
                <a:spcAft>
                  <a:spcPts val="0"/>
                </a:spcAft>
              </a:pPr>
              <a:r>
                <a:rPr lang="en-US" altLang="ko-KR" sz="500" i="1" kern="0" dirty="0">
                  <a:solidFill>
                    <a:srgbClr val="4B91CD">
                      <a:lumMod val="20000"/>
                      <a:lumOff val="80000"/>
                    </a:srgbClr>
                  </a:solidFill>
                  <a:latin typeface="+mn-lt"/>
                  <a:ea typeface="MS PGothic" pitchFamily="34" charset="-128"/>
                  <a:cs typeface="Arial" panose="020B0604020202020204" pitchFamily="34" charset="0"/>
                </a:rPr>
                <a:t>Distributor </a:t>
              </a:r>
            </a:p>
            <a:p>
              <a:pPr algn="ctr" defTabSz="912813" fontAlgn="auto">
                <a:spcBef>
                  <a:spcPts val="0"/>
                </a:spcBef>
                <a:spcAft>
                  <a:spcPts val="0"/>
                </a:spcAft>
              </a:pPr>
              <a:r>
                <a:rPr lang="en-US" altLang="ko-KR" sz="500" i="1" kern="0" dirty="0">
                  <a:solidFill>
                    <a:srgbClr val="4B91CD">
                      <a:lumMod val="20000"/>
                      <a:lumOff val="80000"/>
                    </a:srgbClr>
                  </a:solidFill>
                  <a:latin typeface="+mn-lt"/>
                  <a:ea typeface="MS PGothic" pitchFamily="34" charset="-128"/>
                  <a:cs typeface="Arial" panose="020B0604020202020204" pitchFamily="34" charset="0"/>
                </a:rPr>
                <a:t>Portal</a:t>
              </a:r>
            </a:p>
            <a:p>
              <a:pPr algn="ctr" defTabSz="912813" fontAlgn="auto">
                <a:spcBef>
                  <a:spcPts val="0"/>
                </a:spcBef>
                <a:spcAft>
                  <a:spcPts val="0"/>
                </a:spcAft>
              </a:pPr>
              <a:r>
                <a:rPr lang="en-US" altLang="ko-KR" sz="500" i="1" kern="0" dirty="0">
                  <a:solidFill>
                    <a:srgbClr val="4B91CD">
                      <a:lumMod val="20000"/>
                      <a:lumOff val="80000"/>
                    </a:srgbClr>
                  </a:solidFill>
                  <a:latin typeface="+mn-lt"/>
                  <a:ea typeface="MS PGothic" pitchFamily="34" charset="-128"/>
                  <a:cs typeface="Arial" panose="020B0604020202020204" pitchFamily="34" charset="0"/>
                </a:rPr>
                <a:t>SFDC</a:t>
              </a:r>
            </a:p>
          </p:txBody>
        </p:sp>
      </p:grpSp>
      <p:sp>
        <p:nvSpPr>
          <p:cNvPr id="527" name="Oval 526"/>
          <p:cNvSpPr/>
          <p:nvPr/>
        </p:nvSpPr>
        <p:spPr bwMode="auto">
          <a:xfrm>
            <a:off x="6740888" y="5272057"/>
            <a:ext cx="534765" cy="242403"/>
          </a:xfrm>
          <a:prstGeom prst="ellipse">
            <a:avLst/>
          </a:prstGeom>
          <a:solidFill>
            <a:srgbClr val="4C5A87">
              <a:lumMod val="75000"/>
              <a:alpha val="78000"/>
            </a:srgbClr>
          </a:solidFill>
          <a:ln w="6350" cap="flat" cmpd="sng" algn="ctr">
            <a:solidFill>
              <a:srgbClr val="4C5A87">
                <a:lumMod val="75000"/>
                <a:alpha val="78000"/>
              </a:srgbClr>
            </a:solidFill>
            <a:prstDash val="solid"/>
            <a:round/>
            <a:headEnd type="none" w="med" len="med"/>
            <a:tailEnd type="none" w="med" len="med"/>
          </a:ln>
          <a:effectLst/>
        </p:spPr>
        <p:txBody>
          <a:bodyPr vert="horz" wrap="none" lIns="0" tIns="0" rIns="0" bIns="0" numCol="1" rtlCol="0" anchor="ctr" anchorCtr="0" compatLnSpc="1">
            <a:prstTxWarp prst="textNoShape">
              <a:avLst/>
            </a:prstTxWarp>
          </a:bodyPr>
          <a:lstStyle/>
          <a:p>
            <a:pPr algn="ctr" defTabSz="912813" fontAlgn="auto">
              <a:spcBef>
                <a:spcPts val="0"/>
              </a:spcBef>
              <a:spcAft>
                <a:spcPts val="0"/>
              </a:spcAft>
              <a:defRPr/>
            </a:pPr>
            <a:r>
              <a:rPr lang="en-US" sz="600" b="0" i="1" kern="0" dirty="0" smtClean="0">
                <a:solidFill>
                  <a:srgbClr val="4B91CD">
                    <a:lumMod val="20000"/>
                    <a:lumOff val="80000"/>
                  </a:srgbClr>
                </a:solidFill>
                <a:latin typeface="+mn-lt"/>
                <a:ea typeface="MS PGothic" pitchFamily="34" charset="-128"/>
                <a:cs typeface="Arial" panose="020B0604020202020204" pitchFamily="34" charset="0"/>
              </a:rPr>
              <a:t>Unstructured</a:t>
            </a:r>
          </a:p>
          <a:p>
            <a:pPr algn="ctr" defTabSz="912813" fontAlgn="auto">
              <a:spcBef>
                <a:spcPts val="0"/>
              </a:spcBef>
              <a:spcAft>
                <a:spcPts val="0"/>
              </a:spcAft>
              <a:defRPr/>
            </a:pPr>
            <a:r>
              <a:rPr lang="en-US" sz="600" b="0" i="1" kern="0" dirty="0" smtClean="0">
                <a:solidFill>
                  <a:srgbClr val="4B91CD">
                    <a:lumMod val="20000"/>
                    <a:lumOff val="80000"/>
                  </a:srgbClr>
                </a:solidFill>
                <a:latin typeface="+mn-lt"/>
                <a:ea typeface="MS PGothic" pitchFamily="34" charset="-128"/>
                <a:cs typeface="Arial" panose="020B0604020202020204" pitchFamily="34" charset="0"/>
              </a:rPr>
              <a:t>DB</a:t>
            </a:r>
          </a:p>
        </p:txBody>
      </p:sp>
    </p:spTree>
    <p:extLst>
      <p:ext uri="{BB962C8B-B14F-4D97-AF65-F5344CB8AC3E}">
        <p14:creationId xmlns:p14="http://schemas.microsoft.com/office/powerpoint/2010/main" val="31108497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ko-KR" dirty="0"/>
              <a:t>Entity Specific Architecture – Hong Kong</a:t>
            </a:r>
            <a:endParaRPr lang="en-US" dirty="0"/>
          </a:p>
        </p:txBody>
      </p:sp>
      <p:sp>
        <p:nvSpPr>
          <p:cNvPr id="2" name="Text Placeholder 1"/>
          <p:cNvSpPr>
            <a:spLocks noGrp="1"/>
          </p:cNvSpPr>
          <p:nvPr>
            <p:ph type="body" sz="quarter" idx="13"/>
          </p:nvPr>
        </p:nvSpPr>
        <p:spPr>
          <a:solidFill>
            <a:schemeClr val="bg1">
              <a:lumMod val="95000"/>
            </a:schemeClr>
          </a:solidFill>
          <a:ln>
            <a:noFill/>
          </a:ln>
          <a:effectLst>
            <a:outerShdw blurRad="50800" dist="38100" dir="2700000" algn="tl" rotWithShape="0">
              <a:prstClr val="black">
                <a:alpha val="40000"/>
              </a:prstClr>
            </a:outerShdw>
          </a:effectLst>
        </p:spPr>
        <p:txBody>
          <a:bodyPr vert="horz" lIns="72000" tIns="46800" rIns="72000" bIns="46800" rtlCol="0" anchor="t">
            <a:spAutoFit/>
          </a:bodyPr>
          <a:lstStyle/>
          <a:p>
            <a:pPr marL="0" indent="0">
              <a:buNone/>
            </a:pPr>
            <a:r>
              <a:rPr lang="en-US" altLang="ko-KR" dirty="0"/>
              <a:t>Application Landscape Details</a:t>
            </a:r>
          </a:p>
        </p:txBody>
      </p:sp>
      <p:sp>
        <p:nvSpPr>
          <p:cNvPr id="4" name="Slide Number Placeholder 3"/>
          <p:cNvSpPr>
            <a:spLocks noGrp="1"/>
          </p:cNvSpPr>
          <p:nvPr>
            <p:ph type="sldNum" sz="quarter" idx="4"/>
          </p:nvPr>
        </p:nvSpPr>
        <p:spPr/>
        <p:txBody>
          <a:bodyPr/>
          <a:lstStyle/>
          <a:p>
            <a:fld id="{3801209A-EBCB-4229-9A21-B7869465F47A}" type="slidenum">
              <a:rPr lang="fr-FR" smtClean="0">
                <a:latin typeface="+mj-lt"/>
              </a:rPr>
              <a:pPr/>
              <a:t>88</a:t>
            </a:fld>
            <a:endParaRPr lang="fr-FR" dirty="0">
              <a:latin typeface="+mj-lt"/>
            </a:endParaRPr>
          </a:p>
        </p:txBody>
      </p:sp>
      <p:graphicFrame>
        <p:nvGraphicFramePr>
          <p:cNvPr id="9" name="Table 8"/>
          <p:cNvGraphicFramePr>
            <a:graphicFrameLocks noGrp="1"/>
          </p:cNvGraphicFramePr>
          <p:nvPr>
            <p:extLst>
              <p:ext uri="{D42A27DB-BD31-4B8C-83A1-F6EECF244321}">
                <p14:modId xmlns:p14="http://schemas.microsoft.com/office/powerpoint/2010/main" val="3482538904"/>
              </p:ext>
            </p:extLst>
          </p:nvPr>
        </p:nvGraphicFramePr>
        <p:xfrm>
          <a:off x="777000" y="1242150"/>
          <a:ext cx="8352000" cy="4423320"/>
        </p:xfrm>
        <a:graphic>
          <a:graphicData uri="http://schemas.openxmlformats.org/drawingml/2006/table">
            <a:tbl>
              <a:tblPr>
                <a:tableStyleId>{5C22544A-7EE6-4342-B048-85BDC9FD1C3A}</a:tableStyleId>
              </a:tblPr>
              <a:tblGrid>
                <a:gridCol w="288000"/>
                <a:gridCol w="1368000"/>
                <a:gridCol w="1368000"/>
                <a:gridCol w="1584000"/>
                <a:gridCol w="504000"/>
                <a:gridCol w="504000"/>
                <a:gridCol w="2736000"/>
              </a:tblGrid>
              <a:tr h="0">
                <a:tc>
                  <a:txBody>
                    <a:bodyPr/>
                    <a:lstStyle/>
                    <a:p>
                      <a:pPr algn="l" rtl="0" fontAlgn="t"/>
                      <a:r>
                        <a:rPr lang="en-US" sz="900" b="1" u="none" strike="noStrike" dirty="0">
                          <a:effectLst/>
                          <a:latin typeface="+mn-lt"/>
                        </a:rPr>
                        <a:t>No</a:t>
                      </a:r>
                      <a:endParaRPr lang="en-US" sz="900" b="1" i="0" u="none" strike="noStrike" dirty="0">
                        <a:solidFill>
                          <a:srgbClr val="000000"/>
                        </a:solidFill>
                        <a:effectLst/>
                        <a:latin typeface="+mn-lt"/>
                        <a:ea typeface="맑은 고딕" panose="020B0503020000020004" pitchFamily="50" charset="-127"/>
                      </a:endParaRPr>
                    </a:p>
                  </a:txBody>
                  <a:tcPr marL="36000" marR="36000" marT="18000" marB="18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solidFill>
                      <a:schemeClr val="accent1">
                        <a:lumMod val="20000"/>
                        <a:lumOff val="80000"/>
                      </a:schemeClr>
                    </a:solidFill>
                  </a:tcPr>
                </a:tc>
                <a:tc>
                  <a:txBody>
                    <a:bodyPr/>
                    <a:lstStyle/>
                    <a:p>
                      <a:pPr algn="l" rtl="0" fontAlgn="t"/>
                      <a:r>
                        <a:rPr lang="en-US" sz="900" b="1" u="none" strike="noStrike" dirty="0">
                          <a:effectLst/>
                          <a:latin typeface="+mn-lt"/>
                        </a:rPr>
                        <a:t>Category</a:t>
                      </a:r>
                      <a:endParaRPr lang="en-US" sz="900" b="1" i="0" u="none" strike="noStrike" dirty="0">
                        <a:solidFill>
                          <a:srgbClr val="000000"/>
                        </a:solidFill>
                        <a:effectLst/>
                        <a:latin typeface="+mn-lt"/>
                        <a:ea typeface="맑은 고딕" panose="020B0503020000020004" pitchFamily="50" charset="-127"/>
                      </a:endParaRPr>
                    </a:p>
                  </a:txBody>
                  <a:tcPr marL="36000" marR="36000" marT="18000" marB="18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solidFill>
                      <a:schemeClr val="accent1">
                        <a:lumMod val="20000"/>
                        <a:lumOff val="80000"/>
                      </a:schemeClr>
                    </a:solidFill>
                  </a:tcPr>
                </a:tc>
                <a:tc>
                  <a:txBody>
                    <a:bodyPr/>
                    <a:lstStyle/>
                    <a:p>
                      <a:pPr algn="l" rtl="0" fontAlgn="t"/>
                      <a:r>
                        <a:rPr lang="en-US" sz="900" b="1" u="none" strike="noStrike" dirty="0">
                          <a:effectLst/>
                          <a:latin typeface="+mn-lt"/>
                        </a:rPr>
                        <a:t>Solution Component</a:t>
                      </a:r>
                      <a:endParaRPr lang="en-US" sz="900" b="1" i="0" u="none" strike="noStrike" dirty="0">
                        <a:solidFill>
                          <a:srgbClr val="000000"/>
                        </a:solidFill>
                        <a:effectLst/>
                        <a:latin typeface="+mn-lt"/>
                        <a:ea typeface="맑은 고딕" panose="020B0503020000020004" pitchFamily="50" charset="-127"/>
                      </a:endParaRPr>
                    </a:p>
                  </a:txBody>
                  <a:tcPr marL="36000" marR="36000" marT="18000" marB="18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solidFill>
                      <a:schemeClr val="accent1">
                        <a:lumMod val="20000"/>
                        <a:lumOff val="80000"/>
                      </a:schemeClr>
                    </a:solidFill>
                  </a:tcPr>
                </a:tc>
                <a:tc>
                  <a:txBody>
                    <a:bodyPr/>
                    <a:lstStyle/>
                    <a:p>
                      <a:pPr algn="l" rtl="0" fontAlgn="t"/>
                      <a:r>
                        <a:rPr lang="en-US" sz="900" b="1" u="none" strike="noStrike" dirty="0">
                          <a:effectLst/>
                          <a:latin typeface="+mn-lt"/>
                        </a:rPr>
                        <a:t>Technical Component</a:t>
                      </a:r>
                      <a:endParaRPr lang="en-US" sz="900" b="1" i="0" u="none" strike="noStrike" dirty="0">
                        <a:solidFill>
                          <a:srgbClr val="000000"/>
                        </a:solidFill>
                        <a:effectLst/>
                        <a:latin typeface="+mn-lt"/>
                        <a:ea typeface="맑은 고딕" panose="020B0503020000020004" pitchFamily="50" charset="-127"/>
                      </a:endParaRPr>
                    </a:p>
                  </a:txBody>
                  <a:tcPr marL="36000" marR="36000" marT="18000" marB="18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solidFill>
                      <a:schemeClr val="accent1">
                        <a:lumMod val="20000"/>
                        <a:lumOff val="80000"/>
                      </a:schemeClr>
                    </a:solidFill>
                  </a:tcPr>
                </a:tc>
                <a:tc>
                  <a:txBody>
                    <a:bodyPr/>
                    <a:lstStyle/>
                    <a:p>
                      <a:pPr algn="l" rtl="0" fontAlgn="t"/>
                      <a:r>
                        <a:rPr lang="en-US" sz="900" b="1" u="none" strike="noStrike" dirty="0" err="1">
                          <a:effectLst/>
                          <a:latin typeface="+mn-lt"/>
                        </a:rPr>
                        <a:t>LoB</a:t>
                      </a:r>
                      <a:endParaRPr lang="en-US" sz="900" b="1" i="0" u="none" strike="noStrike" dirty="0">
                        <a:solidFill>
                          <a:srgbClr val="000000"/>
                        </a:solidFill>
                        <a:effectLst/>
                        <a:latin typeface="+mn-lt"/>
                        <a:ea typeface="맑은 고딕" panose="020B0503020000020004" pitchFamily="50" charset="-127"/>
                      </a:endParaRPr>
                    </a:p>
                  </a:txBody>
                  <a:tcPr marL="36000" marR="36000" marT="18000" marB="18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solidFill>
                      <a:schemeClr val="accent1">
                        <a:lumMod val="20000"/>
                        <a:lumOff val="80000"/>
                      </a:schemeClr>
                    </a:solidFill>
                  </a:tcPr>
                </a:tc>
                <a:tc>
                  <a:txBody>
                    <a:bodyPr/>
                    <a:lstStyle/>
                    <a:p>
                      <a:pPr algn="l" rtl="0" fontAlgn="t"/>
                      <a:r>
                        <a:rPr lang="en-US" sz="900" b="1" u="none" strike="noStrike" dirty="0" smtClean="0">
                          <a:effectLst/>
                          <a:latin typeface="+mn-lt"/>
                        </a:rPr>
                        <a:t>Region </a:t>
                      </a:r>
                      <a:r>
                        <a:rPr lang="en-US" sz="900" b="1" u="none" strike="noStrike" dirty="0">
                          <a:effectLst/>
                          <a:latin typeface="+mn-lt"/>
                        </a:rPr>
                        <a:t>/ Local</a:t>
                      </a:r>
                      <a:endParaRPr lang="en-US" sz="900" b="1" i="0" u="none" strike="noStrike" dirty="0">
                        <a:solidFill>
                          <a:srgbClr val="000000"/>
                        </a:solidFill>
                        <a:effectLst/>
                        <a:latin typeface="+mn-lt"/>
                        <a:ea typeface="맑은 고딕" panose="020B0503020000020004" pitchFamily="50" charset="-127"/>
                      </a:endParaRPr>
                    </a:p>
                  </a:txBody>
                  <a:tcPr marL="36000" marR="36000" marT="18000" marB="18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solidFill>
                      <a:schemeClr val="accent1">
                        <a:lumMod val="20000"/>
                        <a:lumOff val="80000"/>
                      </a:schemeClr>
                    </a:solidFill>
                  </a:tcPr>
                </a:tc>
                <a:tc>
                  <a:txBody>
                    <a:bodyPr/>
                    <a:lstStyle/>
                    <a:p>
                      <a:pPr algn="l" rtl="0" fontAlgn="t"/>
                      <a:r>
                        <a:rPr lang="en-US" sz="900" b="1" u="none" strike="noStrike" dirty="0">
                          <a:effectLst/>
                          <a:latin typeface="+mn-lt"/>
                        </a:rPr>
                        <a:t>Comments</a:t>
                      </a:r>
                      <a:endParaRPr lang="en-US" sz="900" b="1" i="0" u="none" strike="noStrike" dirty="0">
                        <a:solidFill>
                          <a:srgbClr val="000000"/>
                        </a:solidFill>
                        <a:effectLst/>
                        <a:latin typeface="+mn-lt"/>
                        <a:ea typeface="맑은 고딕" panose="020B0503020000020004" pitchFamily="50" charset="-127"/>
                      </a:endParaRPr>
                    </a:p>
                  </a:txBody>
                  <a:tcPr marL="36000" marR="36000" marT="18000" marB="18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solidFill>
                      <a:schemeClr val="accent1">
                        <a:lumMod val="20000"/>
                        <a:lumOff val="80000"/>
                      </a:schemeClr>
                    </a:solidFill>
                  </a:tcPr>
                </a:tc>
              </a:tr>
              <a:tr h="0">
                <a:tc>
                  <a:txBody>
                    <a:bodyPr/>
                    <a:lstStyle/>
                    <a:p>
                      <a:pPr algn="l" fontAlgn="t"/>
                      <a:r>
                        <a:rPr lang="en-US" altLang="ko-KR" sz="900" b="0" i="0" u="none" strike="noStrike" dirty="0">
                          <a:solidFill>
                            <a:srgbClr val="000000"/>
                          </a:solidFill>
                          <a:effectLst/>
                          <a:latin typeface="+mn-lt"/>
                          <a:ea typeface="맑은 고딕" panose="020B0503020000020004" pitchFamily="50" charset="-127"/>
                        </a:rPr>
                        <a:t>1</a:t>
                      </a:r>
                    </a:p>
                  </a:txBody>
                  <a:tcPr marL="36000" marR="36000" marT="18000" marB="18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solidFill>
                      <a:schemeClr val="bg1"/>
                    </a:solidFill>
                  </a:tcPr>
                </a:tc>
                <a:tc>
                  <a:txBody>
                    <a:bodyPr/>
                    <a:lstStyle/>
                    <a:p>
                      <a:pPr algn="l" rtl="0" fontAlgn="ctr"/>
                      <a:r>
                        <a:rPr lang="en-US" sz="900" b="0" i="0" u="none" strike="noStrike" dirty="0">
                          <a:solidFill>
                            <a:srgbClr val="000000"/>
                          </a:solidFill>
                          <a:effectLst/>
                          <a:latin typeface="+mn-lt"/>
                          <a:ea typeface="맑은 고딕" panose="020B0503020000020004" pitchFamily="50" charset="-127"/>
                        </a:rPr>
                        <a:t>Business Application</a:t>
                      </a:r>
                    </a:p>
                  </a:txBody>
                  <a:tcPr marL="36000" marR="36000" marT="18000" marB="18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solidFill>
                      <a:schemeClr val="bg1"/>
                    </a:solidFill>
                  </a:tcPr>
                </a:tc>
                <a:tc>
                  <a:txBody>
                    <a:bodyPr/>
                    <a:lstStyle/>
                    <a:p>
                      <a:pPr algn="l" rtl="0" fontAlgn="ctr"/>
                      <a:r>
                        <a:rPr lang="en-US" sz="900" b="0" i="0" u="none" strike="noStrike" dirty="0">
                          <a:solidFill>
                            <a:srgbClr val="000000"/>
                          </a:solidFill>
                          <a:effectLst/>
                          <a:latin typeface="+mn-lt"/>
                          <a:ea typeface="맑은 고딕" panose="020B0503020000020004" pitchFamily="50" charset="-127"/>
                        </a:rPr>
                        <a:t>Life Policy </a:t>
                      </a:r>
                      <a:r>
                        <a:rPr lang="en-US" sz="900" b="0" i="0" u="none" strike="noStrike" dirty="0" smtClean="0">
                          <a:solidFill>
                            <a:srgbClr val="000000"/>
                          </a:solidFill>
                          <a:effectLst/>
                          <a:latin typeface="+mn-lt"/>
                          <a:ea typeface="맑은 고딕" panose="020B0503020000020004" pitchFamily="50" charset="-127"/>
                        </a:rPr>
                        <a:t>Admin</a:t>
                      </a:r>
                      <a:endParaRPr lang="en-US" sz="900" b="0" i="0" u="none" strike="noStrike" dirty="0">
                        <a:solidFill>
                          <a:srgbClr val="000000"/>
                        </a:solidFill>
                        <a:effectLst/>
                        <a:latin typeface="+mn-lt"/>
                        <a:ea typeface="맑은 고딕" panose="020B0503020000020004" pitchFamily="50" charset="-127"/>
                      </a:endParaRPr>
                    </a:p>
                  </a:txBody>
                  <a:tcPr marL="36000" marR="36000" marT="18000" marB="18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solidFill>
                      <a:schemeClr val="bg1"/>
                    </a:solidFill>
                  </a:tcPr>
                </a:tc>
                <a:tc>
                  <a:txBody>
                    <a:bodyPr/>
                    <a:lstStyle/>
                    <a:p>
                      <a:pPr marL="92075" indent="-92075" algn="l" fontAlgn="t">
                        <a:buFont typeface="Arial" panose="020B0604020202020204" pitchFamily="34" charset="0"/>
                        <a:buChar char="•"/>
                      </a:pPr>
                      <a:r>
                        <a:rPr lang="en-US" sz="900" b="0" i="0" u="none" strike="noStrike" dirty="0">
                          <a:solidFill>
                            <a:srgbClr val="000000"/>
                          </a:solidFill>
                          <a:effectLst/>
                          <a:latin typeface="+mn-lt"/>
                          <a:ea typeface="맑은 고딕" panose="020B0503020000020004" pitchFamily="50" charset="-127"/>
                        </a:rPr>
                        <a:t>RLS</a:t>
                      </a:r>
                    </a:p>
                  </a:txBody>
                  <a:tcPr marL="36000" marR="36000" marT="18000" marB="18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solidFill>
                      <a:schemeClr val="bg1"/>
                    </a:solidFill>
                  </a:tcPr>
                </a:tc>
                <a:tc>
                  <a:txBody>
                    <a:bodyPr/>
                    <a:lstStyle/>
                    <a:p>
                      <a:pPr algn="l" fontAlgn="t"/>
                      <a:r>
                        <a:rPr lang="en-US" sz="900" b="0" i="0" u="none" strike="noStrike" dirty="0">
                          <a:solidFill>
                            <a:srgbClr val="000000"/>
                          </a:solidFill>
                          <a:effectLst/>
                          <a:latin typeface="+mn-lt"/>
                          <a:ea typeface="맑은 고딕" panose="020B0503020000020004" pitchFamily="50" charset="-127"/>
                        </a:rPr>
                        <a:t>Life</a:t>
                      </a:r>
                    </a:p>
                  </a:txBody>
                  <a:tcPr marL="36000" marR="36000" marT="18000" marB="18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solidFill>
                      <a:schemeClr val="bg1"/>
                    </a:solidFill>
                  </a:tcPr>
                </a:tc>
                <a:tc>
                  <a:txBody>
                    <a:bodyPr/>
                    <a:lstStyle/>
                    <a:p>
                      <a:pPr algn="l" fontAlgn="t"/>
                      <a:r>
                        <a:rPr lang="en-US" sz="900" b="0" i="0" u="none" strike="noStrike" dirty="0" smtClean="0">
                          <a:solidFill>
                            <a:srgbClr val="000000"/>
                          </a:solidFill>
                          <a:effectLst/>
                          <a:latin typeface="+mn-lt"/>
                          <a:ea typeface="맑은 고딕" panose="020B0503020000020004" pitchFamily="50" charset="-127"/>
                        </a:rPr>
                        <a:t>R</a:t>
                      </a:r>
                      <a:endParaRPr lang="en-US" sz="900" b="0" i="0" u="none" strike="noStrike" dirty="0">
                        <a:solidFill>
                          <a:srgbClr val="000000"/>
                        </a:solidFill>
                        <a:effectLst/>
                        <a:latin typeface="+mn-lt"/>
                        <a:ea typeface="맑은 고딕" panose="020B0503020000020004" pitchFamily="50" charset="-127"/>
                      </a:endParaRPr>
                    </a:p>
                  </a:txBody>
                  <a:tcPr marL="36000" marR="36000" marT="18000" marB="18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solidFill>
                      <a:schemeClr val="bg1"/>
                    </a:solidFill>
                  </a:tcPr>
                </a:tc>
                <a:tc>
                  <a:txBody>
                    <a:bodyPr/>
                    <a:lstStyle/>
                    <a:p>
                      <a:pPr algn="l" fontAlgn="t"/>
                      <a:r>
                        <a:rPr lang="ko-KR" altLang="en-US" sz="900" b="0" i="0" u="none" strike="noStrike" dirty="0">
                          <a:solidFill>
                            <a:srgbClr val="000000"/>
                          </a:solidFill>
                          <a:effectLst/>
                          <a:latin typeface="+mn-lt"/>
                          <a:ea typeface="맑은 고딕" panose="020B0503020000020004" pitchFamily="50" charset="-127"/>
                        </a:rPr>
                        <a:t>　</a:t>
                      </a:r>
                    </a:p>
                  </a:txBody>
                  <a:tcPr marL="36000" marR="36000" marT="18000" marB="18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solidFill>
                      <a:schemeClr val="bg1"/>
                    </a:solidFill>
                  </a:tcPr>
                </a:tc>
              </a:tr>
              <a:tr h="0">
                <a:tc>
                  <a:txBody>
                    <a:bodyPr/>
                    <a:lstStyle/>
                    <a:p>
                      <a:pPr algn="l" fontAlgn="t"/>
                      <a:r>
                        <a:rPr lang="en-US" altLang="ko-KR" sz="900" b="0" i="0" u="none" strike="noStrike" dirty="0">
                          <a:solidFill>
                            <a:srgbClr val="000000"/>
                          </a:solidFill>
                          <a:effectLst/>
                          <a:latin typeface="+mn-lt"/>
                          <a:ea typeface="맑은 고딕" panose="020B0503020000020004" pitchFamily="50" charset="-127"/>
                        </a:rPr>
                        <a:t>2</a:t>
                      </a:r>
                    </a:p>
                  </a:txBody>
                  <a:tcPr marL="36000" marR="36000" marT="18000" marB="18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solidFill>
                      <a:schemeClr val="bg1"/>
                    </a:solidFill>
                  </a:tcPr>
                </a:tc>
                <a:tc>
                  <a:txBody>
                    <a:bodyPr/>
                    <a:lstStyle/>
                    <a:p>
                      <a:pPr algn="l" rtl="0" fontAlgn="ctr"/>
                      <a:r>
                        <a:rPr lang="en-US" sz="900" b="0" i="0" u="none" strike="noStrike" dirty="0">
                          <a:solidFill>
                            <a:srgbClr val="000000"/>
                          </a:solidFill>
                          <a:effectLst/>
                          <a:latin typeface="+mn-lt"/>
                          <a:ea typeface="맑은 고딕" panose="020B0503020000020004" pitchFamily="50" charset="-127"/>
                        </a:rPr>
                        <a:t>Business Application</a:t>
                      </a:r>
                    </a:p>
                  </a:txBody>
                  <a:tcPr marL="36000" marR="36000" marT="18000" marB="18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solidFill>
                      <a:schemeClr val="bg1"/>
                    </a:solidFill>
                  </a:tcPr>
                </a:tc>
                <a:tc>
                  <a:txBody>
                    <a:bodyPr/>
                    <a:lstStyle/>
                    <a:p>
                      <a:pPr algn="l" rtl="0" fontAlgn="ctr"/>
                      <a:r>
                        <a:rPr lang="en-US" altLang="ko-KR" sz="900" b="0" i="0" u="none" strike="noStrike" dirty="0" smtClean="0">
                          <a:solidFill>
                            <a:srgbClr val="000000"/>
                          </a:solidFill>
                          <a:effectLst/>
                          <a:latin typeface="+mn-lt"/>
                          <a:ea typeface="맑은 고딕" panose="020B0503020000020004" pitchFamily="50" charset="-127"/>
                        </a:rPr>
                        <a:t>Group Policy Admin</a:t>
                      </a:r>
                      <a:endParaRPr lang="en-US" altLang="ko-KR" sz="900" b="0" i="0" u="none" strike="noStrike" dirty="0">
                        <a:solidFill>
                          <a:srgbClr val="000000"/>
                        </a:solidFill>
                        <a:effectLst/>
                        <a:latin typeface="+mn-lt"/>
                        <a:ea typeface="맑은 고딕" panose="020B0503020000020004" pitchFamily="50" charset="-127"/>
                      </a:endParaRPr>
                    </a:p>
                  </a:txBody>
                  <a:tcPr marL="36000" marR="36000" marT="18000" marB="18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solidFill>
                      <a:schemeClr val="bg1"/>
                    </a:solidFill>
                  </a:tcPr>
                </a:tc>
                <a:tc>
                  <a:txBody>
                    <a:bodyPr/>
                    <a:lstStyle/>
                    <a:p>
                      <a:pPr marL="92075" indent="-92075" algn="l" fontAlgn="t">
                        <a:buFont typeface="Arial" panose="020B0604020202020204" pitchFamily="34" charset="0"/>
                        <a:buChar char="•"/>
                      </a:pPr>
                      <a:r>
                        <a:rPr lang="en-US" sz="900" b="0" i="0" u="none" strike="noStrike" dirty="0">
                          <a:solidFill>
                            <a:srgbClr val="000000"/>
                          </a:solidFill>
                          <a:effectLst/>
                          <a:latin typeface="+mn-lt"/>
                          <a:ea typeface="맑은 고딕" panose="020B0503020000020004" pitchFamily="50" charset="-127"/>
                        </a:rPr>
                        <a:t>EB</a:t>
                      </a:r>
                    </a:p>
                  </a:txBody>
                  <a:tcPr marL="36000" marR="36000" marT="18000" marB="18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solidFill>
                      <a:schemeClr val="bg1"/>
                    </a:solidFill>
                  </a:tcPr>
                </a:tc>
                <a:tc>
                  <a:txBody>
                    <a:bodyPr/>
                    <a:lstStyle/>
                    <a:p>
                      <a:pPr algn="l" fontAlgn="t"/>
                      <a:r>
                        <a:rPr lang="en-US" sz="900" b="0" i="0" u="none" strike="noStrike" dirty="0">
                          <a:solidFill>
                            <a:srgbClr val="000000"/>
                          </a:solidFill>
                          <a:effectLst/>
                          <a:latin typeface="+mn-lt"/>
                          <a:ea typeface="맑은 고딕" panose="020B0503020000020004" pitchFamily="50" charset="-127"/>
                        </a:rPr>
                        <a:t>GI</a:t>
                      </a:r>
                    </a:p>
                  </a:txBody>
                  <a:tcPr marL="36000" marR="36000" marT="18000" marB="18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solidFill>
                      <a:schemeClr val="bg1"/>
                    </a:solidFill>
                  </a:tcPr>
                </a:tc>
                <a:tc>
                  <a:txBody>
                    <a:bodyPr/>
                    <a:lstStyle/>
                    <a:p>
                      <a:pPr algn="l" fontAlgn="t"/>
                      <a:r>
                        <a:rPr lang="en-US" sz="900" b="0" i="0" u="none" strike="noStrike" dirty="0" smtClean="0">
                          <a:solidFill>
                            <a:srgbClr val="000000"/>
                          </a:solidFill>
                          <a:effectLst/>
                          <a:latin typeface="+mn-lt"/>
                          <a:ea typeface="맑은 고딕" panose="020B0503020000020004" pitchFamily="50" charset="-127"/>
                        </a:rPr>
                        <a:t>L</a:t>
                      </a:r>
                      <a:endParaRPr lang="en-US" sz="900" b="0" i="0" u="none" strike="noStrike" dirty="0">
                        <a:solidFill>
                          <a:srgbClr val="000000"/>
                        </a:solidFill>
                        <a:effectLst/>
                        <a:latin typeface="+mn-lt"/>
                        <a:ea typeface="맑은 고딕" panose="020B0503020000020004" pitchFamily="50" charset="-127"/>
                      </a:endParaRPr>
                    </a:p>
                  </a:txBody>
                  <a:tcPr marL="36000" marR="36000" marT="18000" marB="18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solidFill>
                      <a:schemeClr val="bg1"/>
                    </a:solidFill>
                  </a:tcPr>
                </a:tc>
                <a:tc>
                  <a:txBody>
                    <a:bodyPr/>
                    <a:lstStyle/>
                    <a:p>
                      <a:pPr algn="l" fontAlgn="t"/>
                      <a:r>
                        <a:rPr lang="ko-KR" altLang="en-US" sz="900" b="0" i="0" u="none" strike="noStrike">
                          <a:solidFill>
                            <a:srgbClr val="000000"/>
                          </a:solidFill>
                          <a:effectLst/>
                          <a:latin typeface="+mn-lt"/>
                          <a:ea typeface="맑은 고딕" panose="020B0503020000020004" pitchFamily="50" charset="-127"/>
                        </a:rPr>
                        <a:t>　</a:t>
                      </a:r>
                    </a:p>
                  </a:txBody>
                  <a:tcPr marL="36000" marR="36000" marT="18000" marB="18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solidFill>
                      <a:schemeClr val="bg1"/>
                    </a:solidFill>
                  </a:tcPr>
                </a:tc>
              </a:tr>
              <a:tr h="0">
                <a:tc>
                  <a:txBody>
                    <a:bodyPr/>
                    <a:lstStyle/>
                    <a:p>
                      <a:pPr algn="l" fontAlgn="t"/>
                      <a:r>
                        <a:rPr lang="en-US" altLang="ko-KR" sz="900" b="0" i="0" u="none" strike="noStrike">
                          <a:solidFill>
                            <a:srgbClr val="000000"/>
                          </a:solidFill>
                          <a:effectLst/>
                          <a:latin typeface="+mn-lt"/>
                          <a:ea typeface="맑은 고딕" panose="020B0503020000020004" pitchFamily="50" charset="-127"/>
                        </a:rPr>
                        <a:t>3</a:t>
                      </a:r>
                    </a:p>
                  </a:txBody>
                  <a:tcPr marL="36000" marR="36000" marT="18000" marB="18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solidFill>
                      <a:schemeClr val="bg1"/>
                    </a:solidFill>
                  </a:tcPr>
                </a:tc>
                <a:tc>
                  <a:txBody>
                    <a:bodyPr/>
                    <a:lstStyle/>
                    <a:p>
                      <a:pPr algn="l" rtl="0" fontAlgn="ctr"/>
                      <a:r>
                        <a:rPr lang="en-US" sz="900" b="0" i="0" u="none" strike="noStrike">
                          <a:solidFill>
                            <a:srgbClr val="000000"/>
                          </a:solidFill>
                          <a:effectLst/>
                          <a:latin typeface="+mn-lt"/>
                          <a:ea typeface="맑은 고딕" panose="020B0503020000020004" pitchFamily="50" charset="-127"/>
                        </a:rPr>
                        <a:t>Business Application</a:t>
                      </a:r>
                    </a:p>
                  </a:txBody>
                  <a:tcPr marL="36000" marR="36000" marT="18000" marB="18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solidFill>
                      <a:schemeClr val="bg1"/>
                    </a:solidFill>
                  </a:tcPr>
                </a:tc>
                <a:tc>
                  <a:txBody>
                    <a:bodyPr/>
                    <a:lstStyle/>
                    <a:p>
                      <a:pPr algn="l" rtl="0" fontAlgn="ctr"/>
                      <a:r>
                        <a:rPr lang="en-US" altLang="ko-KR" sz="900" b="0" i="0" u="none" strike="noStrike" dirty="0" smtClean="0">
                          <a:solidFill>
                            <a:srgbClr val="000000"/>
                          </a:solidFill>
                          <a:effectLst/>
                          <a:latin typeface="+mn-lt"/>
                          <a:ea typeface="맑은 고딕" panose="020B0503020000020004" pitchFamily="50" charset="-127"/>
                        </a:rPr>
                        <a:t>Group Policy Admin</a:t>
                      </a:r>
                      <a:endParaRPr lang="en-US" altLang="ko-KR" sz="900" b="0" i="0" u="none" strike="noStrike" dirty="0">
                        <a:solidFill>
                          <a:srgbClr val="000000"/>
                        </a:solidFill>
                        <a:effectLst/>
                        <a:latin typeface="+mn-lt"/>
                        <a:ea typeface="맑은 고딕" panose="020B0503020000020004" pitchFamily="50" charset="-127"/>
                      </a:endParaRPr>
                    </a:p>
                  </a:txBody>
                  <a:tcPr marL="36000" marR="36000" marT="18000" marB="18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solidFill>
                      <a:schemeClr val="bg1"/>
                    </a:solidFill>
                  </a:tcPr>
                </a:tc>
                <a:tc>
                  <a:txBody>
                    <a:bodyPr/>
                    <a:lstStyle/>
                    <a:p>
                      <a:pPr marL="92075" indent="-92075" algn="l" fontAlgn="t">
                        <a:buFont typeface="Arial" panose="020B0604020202020204" pitchFamily="34" charset="0"/>
                        <a:buChar char="•"/>
                      </a:pPr>
                      <a:r>
                        <a:rPr lang="en-US" sz="900" b="0" i="0" u="none" strike="noStrike" dirty="0">
                          <a:solidFill>
                            <a:srgbClr val="000000"/>
                          </a:solidFill>
                          <a:effectLst/>
                          <a:latin typeface="+mn-lt"/>
                          <a:ea typeface="맑은 고딕" panose="020B0503020000020004" pitchFamily="50" charset="-127"/>
                        </a:rPr>
                        <a:t>G400</a:t>
                      </a:r>
                    </a:p>
                  </a:txBody>
                  <a:tcPr marL="36000" marR="36000" marT="18000" marB="18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solidFill>
                      <a:schemeClr val="bg1"/>
                    </a:solidFill>
                  </a:tcPr>
                </a:tc>
                <a:tc>
                  <a:txBody>
                    <a:bodyPr/>
                    <a:lstStyle/>
                    <a:p>
                      <a:pPr algn="l" fontAlgn="t"/>
                      <a:r>
                        <a:rPr lang="en-US" sz="900" b="0" i="0" u="none" strike="noStrike">
                          <a:solidFill>
                            <a:srgbClr val="000000"/>
                          </a:solidFill>
                          <a:effectLst/>
                          <a:latin typeface="+mn-lt"/>
                          <a:ea typeface="맑은 고딕" panose="020B0503020000020004" pitchFamily="50" charset="-127"/>
                        </a:rPr>
                        <a:t>GI</a:t>
                      </a:r>
                    </a:p>
                  </a:txBody>
                  <a:tcPr marL="36000" marR="36000" marT="18000" marB="18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solidFill>
                      <a:schemeClr val="bg1"/>
                    </a:solidFill>
                  </a:tcPr>
                </a:tc>
                <a:tc>
                  <a:txBody>
                    <a:bodyPr/>
                    <a:lstStyle/>
                    <a:p>
                      <a:pPr algn="l" fontAlgn="t"/>
                      <a:r>
                        <a:rPr lang="en-US" altLang="ko-KR" sz="900" b="0" i="0" u="none" strike="noStrike" dirty="0" smtClean="0">
                          <a:solidFill>
                            <a:srgbClr val="000000"/>
                          </a:solidFill>
                          <a:effectLst/>
                          <a:latin typeface="+mn-lt"/>
                          <a:ea typeface="맑은 고딕" panose="020B0503020000020004" pitchFamily="50" charset="-127"/>
                        </a:rPr>
                        <a:t>L</a:t>
                      </a:r>
                      <a:endParaRPr lang="en-US" sz="900" b="0" i="0" u="none" strike="noStrike" dirty="0">
                        <a:solidFill>
                          <a:srgbClr val="000000"/>
                        </a:solidFill>
                        <a:effectLst/>
                        <a:latin typeface="+mn-lt"/>
                        <a:ea typeface="맑은 고딕" panose="020B0503020000020004" pitchFamily="50" charset="-127"/>
                      </a:endParaRPr>
                    </a:p>
                  </a:txBody>
                  <a:tcPr marL="36000" marR="36000" marT="18000" marB="18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solidFill>
                      <a:schemeClr val="bg1"/>
                    </a:solidFill>
                  </a:tcPr>
                </a:tc>
                <a:tc>
                  <a:txBody>
                    <a:bodyPr/>
                    <a:lstStyle/>
                    <a:p>
                      <a:pPr algn="l" fontAlgn="t"/>
                      <a:r>
                        <a:rPr lang="ko-KR" altLang="en-US" sz="900" b="0" i="0" u="none" strike="noStrike">
                          <a:solidFill>
                            <a:srgbClr val="000000"/>
                          </a:solidFill>
                          <a:effectLst/>
                          <a:latin typeface="+mn-lt"/>
                          <a:ea typeface="맑은 고딕" panose="020B0503020000020004" pitchFamily="50" charset="-127"/>
                        </a:rPr>
                        <a:t>　</a:t>
                      </a:r>
                    </a:p>
                  </a:txBody>
                  <a:tcPr marL="36000" marR="36000" marT="18000" marB="18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solidFill>
                      <a:schemeClr val="bg1"/>
                    </a:solidFill>
                  </a:tcPr>
                </a:tc>
              </a:tr>
              <a:tr h="0">
                <a:tc>
                  <a:txBody>
                    <a:bodyPr/>
                    <a:lstStyle/>
                    <a:p>
                      <a:pPr algn="l" fontAlgn="t"/>
                      <a:r>
                        <a:rPr lang="en-US" altLang="ko-KR" sz="900" b="0" i="0" u="none" strike="noStrike">
                          <a:solidFill>
                            <a:srgbClr val="000000"/>
                          </a:solidFill>
                          <a:effectLst/>
                          <a:latin typeface="+mn-lt"/>
                          <a:ea typeface="맑은 고딕" panose="020B0503020000020004" pitchFamily="50" charset="-127"/>
                        </a:rPr>
                        <a:t>4</a:t>
                      </a:r>
                    </a:p>
                  </a:txBody>
                  <a:tcPr marL="36000" marR="36000" marT="18000" marB="18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solidFill>
                      <a:schemeClr val="bg1"/>
                    </a:solidFill>
                  </a:tcPr>
                </a:tc>
                <a:tc>
                  <a:txBody>
                    <a:bodyPr/>
                    <a:lstStyle/>
                    <a:p>
                      <a:pPr algn="l" rtl="0" fontAlgn="ctr"/>
                      <a:r>
                        <a:rPr lang="en-US" sz="900" b="0" i="0" u="none" strike="noStrike">
                          <a:solidFill>
                            <a:srgbClr val="000000"/>
                          </a:solidFill>
                          <a:effectLst/>
                          <a:latin typeface="+mn-lt"/>
                          <a:ea typeface="맑은 고딕" panose="020B0503020000020004" pitchFamily="50" charset="-127"/>
                        </a:rPr>
                        <a:t>Business Application</a:t>
                      </a:r>
                    </a:p>
                  </a:txBody>
                  <a:tcPr marL="36000" marR="36000" marT="18000" marB="18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solidFill>
                      <a:schemeClr val="bg1"/>
                    </a:solidFill>
                  </a:tcPr>
                </a:tc>
                <a:tc>
                  <a:txBody>
                    <a:bodyPr/>
                    <a:lstStyle/>
                    <a:p>
                      <a:pPr algn="l" rtl="0" fontAlgn="ctr"/>
                      <a:r>
                        <a:rPr lang="en-US" sz="900" b="0" i="0" u="none" strike="noStrike">
                          <a:solidFill>
                            <a:srgbClr val="000000"/>
                          </a:solidFill>
                          <a:effectLst/>
                          <a:latin typeface="+mn-lt"/>
                          <a:ea typeface="맑은 고딕" panose="020B0503020000020004" pitchFamily="50" charset="-127"/>
                        </a:rPr>
                        <a:t>General Ledger</a:t>
                      </a:r>
                    </a:p>
                  </a:txBody>
                  <a:tcPr marL="36000" marR="36000" marT="18000" marB="18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solidFill>
                      <a:schemeClr val="bg1"/>
                    </a:solidFill>
                  </a:tcPr>
                </a:tc>
                <a:tc>
                  <a:txBody>
                    <a:bodyPr/>
                    <a:lstStyle/>
                    <a:p>
                      <a:pPr marL="92075" indent="-92075" algn="l" fontAlgn="t">
                        <a:buFont typeface="Arial" panose="020B0604020202020204" pitchFamily="34" charset="0"/>
                        <a:buChar char="•"/>
                      </a:pPr>
                      <a:r>
                        <a:rPr lang="en-US" sz="900" b="0" i="0" u="none" strike="noStrike" dirty="0">
                          <a:solidFill>
                            <a:srgbClr val="000000"/>
                          </a:solidFill>
                          <a:effectLst/>
                          <a:latin typeface="+mn-lt"/>
                          <a:ea typeface="맑은 고딕" panose="020B0503020000020004" pitchFamily="50" charset="-127"/>
                        </a:rPr>
                        <a:t>PeopleSoft</a:t>
                      </a:r>
                    </a:p>
                  </a:txBody>
                  <a:tcPr marL="36000" marR="36000" marT="18000" marB="18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solidFill>
                      <a:schemeClr val="bg1"/>
                    </a:solidFill>
                  </a:tcPr>
                </a:tc>
                <a:tc>
                  <a:txBody>
                    <a:bodyPr/>
                    <a:lstStyle/>
                    <a:p>
                      <a:pPr algn="l" fontAlgn="t"/>
                      <a:r>
                        <a:rPr lang="en-US" sz="900" b="0" i="0" u="none" strike="noStrike">
                          <a:solidFill>
                            <a:srgbClr val="000000"/>
                          </a:solidFill>
                          <a:effectLst/>
                          <a:latin typeface="+mn-lt"/>
                          <a:ea typeface="맑은 고딕" panose="020B0503020000020004" pitchFamily="50" charset="-127"/>
                        </a:rPr>
                        <a:t>Life</a:t>
                      </a:r>
                    </a:p>
                  </a:txBody>
                  <a:tcPr marL="36000" marR="36000" marT="18000" marB="18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solidFill>
                      <a:schemeClr val="bg1"/>
                    </a:solidFill>
                  </a:tcPr>
                </a:tc>
                <a:tc>
                  <a:txBody>
                    <a:bodyPr/>
                    <a:lstStyle/>
                    <a:p>
                      <a:pPr algn="l" fontAlgn="t"/>
                      <a:r>
                        <a:rPr lang="en-US" sz="900" b="0" i="0" u="none" strike="noStrike" dirty="0" smtClean="0">
                          <a:solidFill>
                            <a:srgbClr val="000000"/>
                          </a:solidFill>
                          <a:effectLst/>
                          <a:latin typeface="+mn-lt"/>
                          <a:ea typeface="맑은 고딕" panose="020B0503020000020004" pitchFamily="50" charset="-127"/>
                        </a:rPr>
                        <a:t>R</a:t>
                      </a:r>
                      <a:endParaRPr lang="en-US" sz="900" b="0" i="0" u="none" strike="noStrike" dirty="0">
                        <a:solidFill>
                          <a:srgbClr val="000000"/>
                        </a:solidFill>
                        <a:effectLst/>
                        <a:latin typeface="+mn-lt"/>
                        <a:ea typeface="맑은 고딕" panose="020B0503020000020004" pitchFamily="50" charset="-127"/>
                      </a:endParaRPr>
                    </a:p>
                  </a:txBody>
                  <a:tcPr marL="36000" marR="36000" marT="18000" marB="18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solidFill>
                      <a:schemeClr val="bg1"/>
                    </a:solidFill>
                  </a:tcPr>
                </a:tc>
                <a:tc>
                  <a:txBody>
                    <a:bodyPr/>
                    <a:lstStyle/>
                    <a:p>
                      <a:pPr algn="l" fontAlgn="t"/>
                      <a:r>
                        <a:rPr lang="ko-KR" altLang="en-US" sz="900" b="0" i="0" u="none" strike="noStrike">
                          <a:solidFill>
                            <a:srgbClr val="000000"/>
                          </a:solidFill>
                          <a:effectLst/>
                          <a:latin typeface="+mn-lt"/>
                          <a:ea typeface="맑은 고딕" panose="020B0503020000020004" pitchFamily="50" charset="-127"/>
                        </a:rPr>
                        <a:t>　</a:t>
                      </a:r>
                    </a:p>
                  </a:txBody>
                  <a:tcPr marL="36000" marR="36000" marT="18000" marB="18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solidFill>
                      <a:schemeClr val="bg1"/>
                    </a:solidFill>
                  </a:tcPr>
                </a:tc>
              </a:tr>
              <a:tr h="0">
                <a:tc>
                  <a:txBody>
                    <a:bodyPr/>
                    <a:lstStyle/>
                    <a:p>
                      <a:pPr algn="l" fontAlgn="t"/>
                      <a:r>
                        <a:rPr lang="en-US" altLang="ko-KR" sz="900" b="0" i="0" u="none" strike="noStrike">
                          <a:solidFill>
                            <a:srgbClr val="000000"/>
                          </a:solidFill>
                          <a:effectLst/>
                          <a:latin typeface="+mn-lt"/>
                          <a:ea typeface="맑은 고딕" panose="020B0503020000020004" pitchFamily="50" charset="-127"/>
                        </a:rPr>
                        <a:t>5</a:t>
                      </a:r>
                    </a:p>
                  </a:txBody>
                  <a:tcPr marL="36000" marR="36000" marT="18000" marB="18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solidFill>
                      <a:schemeClr val="bg1"/>
                    </a:solidFill>
                  </a:tcPr>
                </a:tc>
                <a:tc>
                  <a:txBody>
                    <a:bodyPr/>
                    <a:lstStyle/>
                    <a:p>
                      <a:pPr algn="l" rtl="0" fontAlgn="ctr"/>
                      <a:r>
                        <a:rPr lang="en-US" sz="900" b="0" i="0" u="none" strike="noStrike">
                          <a:solidFill>
                            <a:srgbClr val="000000"/>
                          </a:solidFill>
                          <a:effectLst/>
                          <a:latin typeface="+mn-lt"/>
                          <a:ea typeface="맑은 고딕" panose="020B0503020000020004" pitchFamily="50" charset="-127"/>
                        </a:rPr>
                        <a:t>Business Application</a:t>
                      </a:r>
                    </a:p>
                  </a:txBody>
                  <a:tcPr marL="36000" marR="36000" marT="18000" marB="18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solidFill>
                      <a:schemeClr val="bg1"/>
                    </a:solidFill>
                  </a:tcPr>
                </a:tc>
                <a:tc>
                  <a:txBody>
                    <a:bodyPr/>
                    <a:lstStyle/>
                    <a:p>
                      <a:pPr algn="l" rtl="0" fontAlgn="ctr"/>
                      <a:r>
                        <a:rPr lang="en-US" sz="900" b="0" i="0" u="none" strike="noStrike">
                          <a:solidFill>
                            <a:srgbClr val="000000"/>
                          </a:solidFill>
                          <a:effectLst/>
                          <a:latin typeface="+mn-lt"/>
                          <a:ea typeface="맑은 고딕" panose="020B0503020000020004" pitchFamily="50" charset="-127"/>
                        </a:rPr>
                        <a:t>General Ledger</a:t>
                      </a:r>
                    </a:p>
                  </a:txBody>
                  <a:tcPr marL="36000" marR="36000" marT="18000" marB="18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solidFill>
                      <a:schemeClr val="bg1"/>
                    </a:solidFill>
                  </a:tcPr>
                </a:tc>
                <a:tc>
                  <a:txBody>
                    <a:bodyPr/>
                    <a:lstStyle/>
                    <a:p>
                      <a:pPr marL="92075" indent="-92075" algn="l" fontAlgn="t">
                        <a:buFont typeface="Arial" panose="020B0604020202020204" pitchFamily="34" charset="0"/>
                        <a:buChar char="•"/>
                      </a:pPr>
                      <a:r>
                        <a:rPr lang="en-US" sz="900" b="0" i="0" u="none" strike="noStrike" dirty="0">
                          <a:solidFill>
                            <a:srgbClr val="000000"/>
                          </a:solidFill>
                          <a:effectLst/>
                          <a:latin typeface="+mn-lt"/>
                          <a:ea typeface="맑은 고딕" panose="020B0503020000020004" pitchFamily="50" charset="-127"/>
                        </a:rPr>
                        <a:t>Sun Accounting</a:t>
                      </a:r>
                    </a:p>
                  </a:txBody>
                  <a:tcPr marL="36000" marR="36000" marT="18000" marB="18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solidFill>
                      <a:schemeClr val="bg1"/>
                    </a:solidFill>
                  </a:tcPr>
                </a:tc>
                <a:tc>
                  <a:txBody>
                    <a:bodyPr/>
                    <a:lstStyle/>
                    <a:p>
                      <a:pPr algn="l" fontAlgn="t"/>
                      <a:r>
                        <a:rPr lang="en-US" sz="900" b="0" i="0" u="none" strike="noStrike" dirty="0">
                          <a:solidFill>
                            <a:srgbClr val="000000"/>
                          </a:solidFill>
                          <a:effectLst/>
                          <a:latin typeface="+mn-lt"/>
                          <a:ea typeface="맑은 고딕" panose="020B0503020000020004" pitchFamily="50" charset="-127"/>
                        </a:rPr>
                        <a:t>GI</a:t>
                      </a:r>
                    </a:p>
                  </a:txBody>
                  <a:tcPr marL="36000" marR="36000" marT="18000" marB="18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solidFill>
                      <a:schemeClr val="bg1"/>
                    </a:solidFill>
                  </a:tcPr>
                </a:tc>
                <a:tc>
                  <a:txBody>
                    <a:bodyPr/>
                    <a:lstStyle/>
                    <a:p>
                      <a:pPr algn="l" fontAlgn="t"/>
                      <a:r>
                        <a:rPr lang="en-US" sz="900" b="0" i="0" u="none" strike="noStrike" dirty="0" smtClean="0">
                          <a:solidFill>
                            <a:srgbClr val="000000"/>
                          </a:solidFill>
                          <a:effectLst/>
                          <a:latin typeface="+mn-lt"/>
                          <a:ea typeface="맑은 고딕" panose="020B0503020000020004" pitchFamily="50" charset="-127"/>
                        </a:rPr>
                        <a:t>R</a:t>
                      </a:r>
                      <a:endParaRPr lang="en-US" sz="900" b="0" i="0" u="none" strike="noStrike" dirty="0">
                        <a:solidFill>
                          <a:srgbClr val="000000"/>
                        </a:solidFill>
                        <a:effectLst/>
                        <a:latin typeface="+mn-lt"/>
                        <a:ea typeface="맑은 고딕" panose="020B0503020000020004" pitchFamily="50" charset="-127"/>
                      </a:endParaRPr>
                    </a:p>
                  </a:txBody>
                  <a:tcPr marL="36000" marR="36000" marT="18000" marB="18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solidFill>
                      <a:schemeClr val="bg1"/>
                    </a:solidFill>
                  </a:tcPr>
                </a:tc>
                <a:tc>
                  <a:txBody>
                    <a:bodyPr/>
                    <a:lstStyle/>
                    <a:p>
                      <a:pPr algn="l" fontAlgn="t"/>
                      <a:r>
                        <a:rPr lang="ko-KR" altLang="en-US" sz="900" b="0" i="0" u="none" strike="noStrike">
                          <a:solidFill>
                            <a:srgbClr val="000000"/>
                          </a:solidFill>
                          <a:effectLst/>
                          <a:latin typeface="+mn-lt"/>
                          <a:ea typeface="맑은 고딕" panose="020B0503020000020004" pitchFamily="50" charset="-127"/>
                        </a:rPr>
                        <a:t>　</a:t>
                      </a:r>
                    </a:p>
                  </a:txBody>
                  <a:tcPr marL="36000" marR="36000" marT="18000" marB="18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solidFill>
                      <a:schemeClr val="bg1"/>
                    </a:solidFill>
                  </a:tcPr>
                </a:tc>
              </a:tr>
              <a:tr h="0">
                <a:tc>
                  <a:txBody>
                    <a:bodyPr/>
                    <a:lstStyle/>
                    <a:p>
                      <a:pPr algn="l" fontAlgn="t"/>
                      <a:r>
                        <a:rPr lang="en-US" altLang="ko-KR" sz="900" b="0" i="0" u="none" strike="noStrike" dirty="0">
                          <a:solidFill>
                            <a:srgbClr val="000000"/>
                          </a:solidFill>
                          <a:effectLst/>
                          <a:latin typeface="+mn-lt"/>
                          <a:ea typeface="맑은 고딕" panose="020B0503020000020004" pitchFamily="50" charset="-127"/>
                        </a:rPr>
                        <a:t>6</a:t>
                      </a:r>
                    </a:p>
                  </a:txBody>
                  <a:tcPr marL="36000" marR="36000" marT="18000" marB="18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solidFill>
                      <a:schemeClr val="bg1"/>
                    </a:solidFill>
                  </a:tcPr>
                </a:tc>
                <a:tc>
                  <a:txBody>
                    <a:bodyPr/>
                    <a:lstStyle/>
                    <a:p>
                      <a:pPr algn="l" rtl="0" fontAlgn="ctr"/>
                      <a:r>
                        <a:rPr lang="en-US" sz="900" b="0" i="0" u="none" strike="noStrike">
                          <a:solidFill>
                            <a:srgbClr val="000000"/>
                          </a:solidFill>
                          <a:effectLst/>
                          <a:latin typeface="+mn-lt"/>
                          <a:ea typeface="맑은 고딕" panose="020B0503020000020004" pitchFamily="50" charset="-127"/>
                        </a:rPr>
                        <a:t>Peripheral Application</a:t>
                      </a:r>
                    </a:p>
                  </a:txBody>
                  <a:tcPr marL="36000" marR="36000" marT="18000" marB="18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solidFill>
                      <a:schemeClr val="bg1"/>
                    </a:solidFill>
                  </a:tcPr>
                </a:tc>
                <a:tc>
                  <a:txBody>
                    <a:bodyPr/>
                    <a:lstStyle/>
                    <a:p>
                      <a:pPr algn="l" rtl="0" fontAlgn="ctr"/>
                      <a:r>
                        <a:rPr lang="en-US" sz="900" b="0" i="0" u="none" strike="noStrike" dirty="0">
                          <a:solidFill>
                            <a:srgbClr val="000000"/>
                          </a:solidFill>
                          <a:effectLst/>
                          <a:latin typeface="+mn-lt"/>
                          <a:ea typeface="맑은 고딕" panose="020B0503020000020004" pitchFamily="50" charset="-127"/>
                        </a:rPr>
                        <a:t>Payment Gateway</a:t>
                      </a:r>
                    </a:p>
                  </a:txBody>
                  <a:tcPr marL="36000" marR="36000" marT="18000" marB="18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solidFill>
                      <a:schemeClr val="bg1"/>
                    </a:solidFill>
                  </a:tcPr>
                </a:tc>
                <a:tc>
                  <a:txBody>
                    <a:bodyPr/>
                    <a:lstStyle/>
                    <a:p>
                      <a:pPr marL="92075" indent="-92075" algn="l" fontAlgn="t">
                        <a:buFont typeface="Arial" panose="020B0604020202020204" pitchFamily="34" charset="0"/>
                        <a:buChar char="•"/>
                      </a:pPr>
                      <a:r>
                        <a:rPr lang="en-US" sz="900" b="0" i="0" u="none" strike="noStrike" dirty="0">
                          <a:solidFill>
                            <a:srgbClr val="000000"/>
                          </a:solidFill>
                          <a:effectLst/>
                          <a:latin typeface="+mn-lt"/>
                          <a:ea typeface="맑은 고딕" panose="020B0503020000020004" pitchFamily="50" charset="-127"/>
                        </a:rPr>
                        <a:t>RDB</a:t>
                      </a:r>
                    </a:p>
                  </a:txBody>
                  <a:tcPr marL="36000" marR="36000" marT="18000" marB="18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solidFill>
                      <a:schemeClr val="bg1"/>
                    </a:solidFill>
                  </a:tcPr>
                </a:tc>
                <a:tc>
                  <a:txBody>
                    <a:bodyPr/>
                    <a:lstStyle/>
                    <a:p>
                      <a:pPr algn="l" fontAlgn="t"/>
                      <a:r>
                        <a:rPr lang="en-US" sz="900" b="0" i="0" u="none" strike="noStrike">
                          <a:solidFill>
                            <a:srgbClr val="000000"/>
                          </a:solidFill>
                          <a:effectLst/>
                          <a:latin typeface="+mn-lt"/>
                          <a:ea typeface="맑은 고딕" panose="020B0503020000020004" pitchFamily="50" charset="-127"/>
                        </a:rPr>
                        <a:t>Life</a:t>
                      </a:r>
                    </a:p>
                  </a:txBody>
                  <a:tcPr marL="36000" marR="36000" marT="18000" marB="18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solidFill>
                      <a:schemeClr val="bg1"/>
                    </a:solidFill>
                  </a:tcPr>
                </a:tc>
                <a:tc>
                  <a:txBody>
                    <a:bodyPr/>
                    <a:lstStyle/>
                    <a:p>
                      <a:pPr algn="l" fontAlgn="t"/>
                      <a:r>
                        <a:rPr lang="en-US" sz="900" b="0" i="0" u="none" strike="noStrike" dirty="0" smtClean="0">
                          <a:solidFill>
                            <a:srgbClr val="000000"/>
                          </a:solidFill>
                          <a:effectLst/>
                          <a:latin typeface="+mn-lt"/>
                          <a:ea typeface="맑은 고딕" panose="020B0503020000020004" pitchFamily="50" charset="-127"/>
                        </a:rPr>
                        <a:t>L</a:t>
                      </a:r>
                      <a:endParaRPr lang="en-US" sz="900" b="0" i="0" u="none" strike="noStrike" dirty="0">
                        <a:solidFill>
                          <a:srgbClr val="000000"/>
                        </a:solidFill>
                        <a:effectLst/>
                        <a:latin typeface="+mn-lt"/>
                        <a:ea typeface="맑은 고딕" panose="020B0503020000020004" pitchFamily="50" charset="-127"/>
                      </a:endParaRPr>
                    </a:p>
                  </a:txBody>
                  <a:tcPr marL="36000" marR="36000" marT="18000" marB="18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solidFill>
                      <a:schemeClr val="bg1"/>
                    </a:solidFill>
                  </a:tcPr>
                </a:tc>
                <a:tc>
                  <a:txBody>
                    <a:bodyPr/>
                    <a:lstStyle/>
                    <a:p>
                      <a:pPr algn="l" fontAlgn="t"/>
                      <a:r>
                        <a:rPr lang="en-US" sz="900" b="0" i="0" u="none" strike="noStrike">
                          <a:solidFill>
                            <a:srgbClr val="000000"/>
                          </a:solidFill>
                          <a:effectLst/>
                          <a:latin typeface="+mn-lt"/>
                          <a:ea typeface="맑은 고딕" panose="020B0503020000020004" pitchFamily="50" charset="-127"/>
                        </a:rPr>
                        <a:t>For encryption of outgoing payment file only</a:t>
                      </a:r>
                    </a:p>
                  </a:txBody>
                  <a:tcPr marL="36000" marR="36000" marT="18000" marB="18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solidFill>
                      <a:schemeClr val="bg1"/>
                    </a:solidFill>
                  </a:tcPr>
                </a:tc>
              </a:tr>
              <a:tr h="0">
                <a:tc>
                  <a:txBody>
                    <a:bodyPr/>
                    <a:lstStyle/>
                    <a:p>
                      <a:pPr algn="l" fontAlgn="t"/>
                      <a:r>
                        <a:rPr lang="en-US" altLang="ko-KR" sz="900" b="0" i="0" u="none" strike="noStrike">
                          <a:solidFill>
                            <a:srgbClr val="000000"/>
                          </a:solidFill>
                          <a:effectLst/>
                          <a:latin typeface="+mn-lt"/>
                          <a:ea typeface="맑은 고딕" panose="020B0503020000020004" pitchFamily="50" charset="-127"/>
                        </a:rPr>
                        <a:t>7</a:t>
                      </a:r>
                    </a:p>
                  </a:txBody>
                  <a:tcPr marL="36000" marR="36000" marT="18000" marB="18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solidFill>
                      <a:schemeClr val="bg1"/>
                    </a:solidFill>
                  </a:tcPr>
                </a:tc>
                <a:tc>
                  <a:txBody>
                    <a:bodyPr/>
                    <a:lstStyle/>
                    <a:p>
                      <a:pPr algn="l" rtl="0" fontAlgn="ctr"/>
                      <a:r>
                        <a:rPr lang="en-US" sz="900" b="0" i="0" u="none" strike="noStrike">
                          <a:solidFill>
                            <a:srgbClr val="000000"/>
                          </a:solidFill>
                          <a:effectLst/>
                          <a:latin typeface="+mn-lt"/>
                          <a:ea typeface="맑은 고딕" panose="020B0503020000020004" pitchFamily="50" charset="-127"/>
                        </a:rPr>
                        <a:t>Peripheral Application</a:t>
                      </a:r>
                    </a:p>
                  </a:txBody>
                  <a:tcPr marL="36000" marR="36000" marT="18000" marB="18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solidFill>
                      <a:schemeClr val="bg1"/>
                    </a:solidFill>
                  </a:tcPr>
                </a:tc>
                <a:tc>
                  <a:txBody>
                    <a:bodyPr/>
                    <a:lstStyle/>
                    <a:p>
                      <a:pPr algn="l" rtl="0" fontAlgn="ctr"/>
                      <a:r>
                        <a:rPr lang="en-US" sz="900" b="0" i="0" u="none" strike="noStrike">
                          <a:solidFill>
                            <a:srgbClr val="000000"/>
                          </a:solidFill>
                          <a:effectLst/>
                          <a:latin typeface="+mn-lt"/>
                          <a:ea typeface="맑은 고딕" panose="020B0503020000020004" pitchFamily="50" charset="-127"/>
                        </a:rPr>
                        <a:t>Payment Gateway</a:t>
                      </a:r>
                    </a:p>
                  </a:txBody>
                  <a:tcPr marL="36000" marR="36000" marT="18000" marB="18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solidFill>
                      <a:schemeClr val="bg1"/>
                    </a:solidFill>
                  </a:tcPr>
                </a:tc>
                <a:tc>
                  <a:txBody>
                    <a:bodyPr/>
                    <a:lstStyle/>
                    <a:p>
                      <a:pPr marL="92075" indent="-92075" algn="l" fontAlgn="t">
                        <a:buFont typeface="Arial" panose="020B0604020202020204" pitchFamily="34" charset="0"/>
                        <a:buChar char="•"/>
                      </a:pPr>
                      <a:r>
                        <a:rPr lang="en-US" sz="900" b="0" i="1" u="none" strike="noStrike" dirty="0">
                          <a:solidFill>
                            <a:srgbClr val="000000"/>
                          </a:solidFill>
                          <a:effectLst/>
                          <a:latin typeface="+mn-lt"/>
                          <a:ea typeface="맑은 고딕" panose="020B0503020000020004" pitchFamily="50" charset="-127"/>
                        </a:rPr>
                        <a:t>N/A</a:t>
                      </a:r>
                    </a:p>
                  </a:txBody>
                  <a:tcPr marL="36000" marR="36000" marT="18000" marB="18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solidFill>
                      <a:schemeClr val="bg1"/>
                    </a:solidFill>
                  </a:tcPr>
                </a:tc>
                <a:tc>
                  <a:txBody>
                    <a:bodyPr/>
                    <a:lstStyle/>
                    <a:p>
                      <a:pPr algn="l" fontAlgn="t"/>
                      <a:r>
                        <a:rPr lang="en-US" sz="900" b="0" i="0" u="none" strike="noStrike">
                          <a:solidFill>
                            <a:srgbClr val="000000"/>
                          </a:solidFill>
                          <a:effectLst/>
                          <a:latin typeface="+mn-lt"/>
                          <a:ea typeface="맑은 고딕" panose="020B0503020000020004" pitchFamily="50" charset="-127"/>
                        </a:rPr>
                        <a:t>GI</a:t>
                      </a:r>
                    </a:p>
                  </a:txBody>
                  <a:tcPr marL="36000" marR="36000" marT="18000" marB="18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solidFill>
                      <a:schemeClr val="bg1"/>
                    </a:solidFill>
                  </a:tcPr>
                </a:tc>
                <a:tc>
                  <a:txBody>
                    <a:bodyPr/>
                    <a:lstStyle/>
                    <a:p>
                      <a:pPr algn="l" fontAlgn="t"/>
                      <a:r>
                        <a:rPr lang="en-US" sz="900" b="0" i="1" u="none" strike="noStrike" dirty="0">
                          <a:solidFill>
                            <a:srgbClr val="000000"/>
                          </a:solidFill>
                          <a:effectLst/>
                          <a:latin typeface="+mn-lt"/>
                          <a:ea typeface="맑은 고딕" panose="020B0503020000020004" pitchFamily="50" charset="-127"/>
                        </a:rPr>
                        <a:t>N/A</a:t>
                      </a:r>
                    </a:p>
                  </a:txBody>
                  <a:tcPr marL="36000" marR="36000" marT="18000" marB="18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solidFill>
                      <a:schemeClr val="bg1"/>
                    </a:solidFill>
                  </a:tcPr>
                </a:tc>
                <a:tc>
                  <a:txBody>
                    <a:bodyPr/>
                    <a:lstStyle/>
                    <a:p>
                      <a:pPr algn="l" fontAlgn="t"/>
                      <a:r>
                        <a:rPr lang="en-US" sz="900" b="0" i="0" u="none" strike="noStrike">
                          <a:solidFill>
                            <a:srgbClr val="000000"/>
                          </a:solidFill>
                          <a:effectLst/>
                          <a:latin typeface="+mn-lt"/>
                          <a:ea typeface="맑은 고딕" panose="020B0503020000020004" pitchFamily="50" charset="-127"/>
                        </a:rPr>
                        <a:t>No system currently use for payment, manual processing</a:t>
                      </a:r>
                    </a:p>
                  </a:txBody>
                  <a:tcPr marL="36000" marR="36000" marT="18000" marB="18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solidFill>
                      <a:schemeClr val="bg1"/>
                    </a:solidFill>
                  </a:tcPr>
                </a:tc>
              </a:tr>
              <a:tr h="0">
                <a:tc>
                  <a:txBody>
                    <a:bodyPr/>
                    <a:lstStyle/>
                    <a:p>
                      <a:pPr algn="l" fontAlgn="t"/>
                      <a:r>
                        <a:rPr lang="en-US" altLang="ko-KR" sz="900" b="0" i="0" u="none" strike="noStrike" dirty="0">
                          <a:solidFill>
                            <a:srgbClr val="000000"/>
                          </a:solidFill>
                          <a:effectLst/>
                          <a:latin typeface="+mn-lt"/>
                          <a:ea typeface="맑은 고딕" panose="020B0503020000020004" pitchFamily="50" charset="-127"/>
                        </a:rPr>
                        <a:t>8</a:t>
                      </a:r>
                    </a:p>
                  </a:txBody>
                  <a:tcPr marL="36000" marR="36000" marT="18000" marB="18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solidFill>
                      <a:schemeClr val="bg1"/>
                    </a:solidFill>
                  </a:tcPr>
                </a:tc>
                <a:tc>
                  <a:txBody>
                    <a:bodyPr/>
                    <a:lstStyle/>
                    <a:p>
                      <a:pPr algn="l" rtl="0" fontAlgn="ctr"/>
                      <a:r>
                        <a:rPr lang="en-US" sz="900" b="0" i="0" u="none" strike="noStrike">
                          <a:solidFill>
                            <a:srgbClr val="000000"/>
                          </a:solidFill>
                          <a:effectLst/>
                          <a:latin typeface="+mn-lt"/>
                          <a:ea typeface="맑은 고딕" panose="020B0503020000020004" pitchFamily="50" charset="-127"/>
                        </a:rPr>
                        <a:t>Peripheral Application</a:t>
                      </a:r>
                    </a:p>
                  </a:txBody>
                  <a:tcPr marL="36000" marR="36000" marT="18000" marB="18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solidFill>
                      <a:schemeClr val="bg1"/>
                    </a:solidFill>
                  </a:tcPr>
                </a:tc>
                <a:tc>
                  <a:txBody>
                    <a:bodyPr/>
                    <a:lstStyle/>
                    <a:p>
                      <a:pPr algn="l" rtl="0" fontAlgn="ctr"/>
                      <a:r>
                        <a:rPr lang="en-US" sz="900" b="0" i="0" u="none" strike="noStrike">
                          <a:solidFill>
                            <a:srgbClr val="000000"/>
                          </a:solidFill>
                          <a:effectLst/>
                          <a:latin typeface="+mn-lt"/>
                          <a:ea typeface="맑은 고딕" panose="020B0503020000020004" pitchFamily="50" charset="-127"/>
                        </a:rPr>
                        <a:t>Reporting</a:t>
                      </a:r>
                    </a:p>
                  </a:txBody>
                  <a:tcPr marL="36000" marR="36000" marT="18000" marB="18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solidFill>
                      <a:schemeClr val="bg1"/>
                    </a:solidFill>
                  </a:tcPr>
                </a:tc>
                <a:tc>
                  <a:txBody>
                    <a:bodyPr/>
                    <a:lstStyle/>
                    <a:p>
                      <a:pPr marL="92075" indent="-92075" algn="l" fontAlgn="t">
                        <a:buFont typeface="Arial" panose="020B0604020202020204" pitchFamily="34" charset="0"/>
                        <a:buChar char="•"/>
                      </a:pPr>
                      <a:r>
                        <a:rPr lang="en-US" sz="900" b="0" i="0" u="none" strike="noStrike" dirty="0">
                          <a:solidFill>
                            <a:srgbClr val="000000"/>
                          </a:solidFill>
                          <a:effectLst/>
                          <a:latin typeface="+mn-lt"/>
                          <a:ea typeface="맑은 고딕" panose="020B0503020000020004" pitchFamily="50" charset="-127"/>
                        </a:rPr>
                        <a:t>SAS EG/VA</a:t>
                      </a:r>
                    </a:p>
                  </a:txBody>
                  <a:tcPr marL="36000" marR="36000" marT="18000" marB="18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solidFill>
                      <a:schemeClr val="bg1"/>
                    </a:solidFill>
                  </a:tcPr>
                </a:tc>
                <a:tc>
                  <a:txBody>
                    <a:bodyPr/>
                    <a:lstStyle/>
                    <a:p>
                      <a:pPr algn="l" fontAlgn="t"/>
                      <a:r>
                        <a:rPr lang="en-US" sz="900" b="0" i="0" u="none" strike="noStrike">
                          <a:solidFill>
                            <a:srgbClr val="000000"/>
                          </a:solidFill>
                          <a:effectLst/>
                          <a:latin typeface="+mn-lt"/>
                          <a:ea typeface="맑은 고딕" panose="020B0503020000020004" pitchFamily="50" charset="-127"/>
                        </a:rPr>
                        <a:t>Life / GI</a:t>
                      </a:r>
                    </a:p>
                  </a:txBody>
                  <a:tcPr marL="36000" marR="36000" marT="18000" marB="18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solidFill>
                      <a:schemeClr val="bg1"/>
                    </a:solidFill>
                  </a:tcPr>
                </a:tc>
                <a:tc>
                  <a:txBody>
                    <a:bodyPr/>
                    <a:lstStyle/>
                    <a:p>
                      <a:pPr algn="l" fontAlgn="t"/>
                      <a:r>
                        <a:rPr lang="en-US" sz="900" b="0" i="0" u="none" strike="noStrike" dirty="0" smtClean="0">
                          <a:solidFill>
                            <a:srgbClr val="000000"/>
                          </a:solidFill>
                          <a:effectLst/>
                          <a:latin typeface="+mn-lt"/>
                          <a:ea typeface="맑은 고딕" panose="020B0503020000020004" pitchFamily="50" charset="-127"/>
                        </a:rPr>
                        <a:t>R</a:t>
                      </a:r>
                      <a:endParaRPr lang="en-US" sz="900" b="0" i="0" u="none" strike="noStrike" dirty="0">
                        <a:solidFill>
                          <a:srgbClr val="000000"/>
                        </a:solidFill>
                        <a:effectLst/>
                        <a:latin typeface="+mn-lt"/>
                        <a:ea typeface="맑은 고딕" panose="020B0503020000020004" pitchFamily="50" charset="-127"/>
                      </a:endParaRPr>
                    </a:p>
                  </a:txBody>
                  <a:tcPr marL="36000" marR="36000" marT="18000" marB="18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solidFill>
                      <a:schemeClr val="bg1"/>
                    </a:solidFill>
                  </a:tcPr>
                </a:tc>
                <a:tc>
                  <a:txBody>
                    <a:bodyPr/>
                    <a:lstStyle/>
                    <a:p>
                      <a:pPr algn="l" fontAlgn="t"/>
                      <a:r>
                        <a:rPr lang="ko-KR" altLang="en-US" sz="900" b="0" i="0" u="none" strike="noStrike" dirty="0">
                          <a:solidFill>
                            <a:srgbClr val="000000"/>
                          </a:solidFill>
                          <a:effectLst/>
                          <a:latin typeface="+mn-lt"/>
                          <a:ea typeface="맑은 고딕" panose="020B0503020000020004" pitchFamily="50" charset="-127"/>
                        </a:rPr>
                        <a:t>　</a:t>
                      </a:r>
                    </a:p>
                  </a:txBody>
                  <a:tcPr marL="36000" marR="36000" marT="18000" marB="18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solidFill>
                      <a:schemeClr val="bg1"/>
                    </a:solidFill>
                  </a:tcPr>
                </a:tc>
              </a:tr>
              <a:tr h="0">
                <a:tc>
                  <a:txBody>
                    <a:bodyPr/>
                    <a:lstStyle/>
                    <a:p>
                      <a:pPr algn="l" fontAlgn="t"/>
                      <a:r>
                        <a:rPr lang="en-US" altLang="ko-KR" sz="900" b="0" i="0" u="none" strike="noStrike">
                          <a:solidFill>
                            <a:srgbClr val="000000"/>
                          </a:solidFill>
                          <a:effectLst/>
                          <a:latin typeface="+mn-lt"/>
                          <a:ea typeface="맑은 고딕" panose="020B0503020000020004" pitchFamily="50" charset="-127"/>
                        </a:rPr>
                        <a:t>9</a:t>
                      </a:r>
                    </a:p>
                  </a:txBody>
                  <a:tcPr marL="36000" marR="36000" marT="18000" marB="18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solidFill>
                      <a:schemeClr val="bg1"/>
                    </a:solidFill>
                  </a:tcPr>
                </a:tc>
                <a:tc>
                  <a:txBody>
                    <a:bodyPr/>
                    <a:lstStyle/>
                    <a:p>
                      <a:pPr algn="l" rtl="0" fontAlgn="ctr"/>
                      <a:r>
                        <a:rPr lang="en-US" sz="900" b="0" i="0" u="none" strike="noStrike">
                          <a:solidFill>
                            <a:srgbClr val="000000"/>
                          </a:solidFill>
                          <a:effectLst/>
                          <a:latin typeface="+mn-lt"/>
                          <a:ea typeface="맑은 고딕" panose="020B0503020000020004" pitchFamily="50" charset="-127"/>
                        </a:rPr>
                        <a:t>Peripheral Application</a:t>
                      </a:r>
                    </a:p>
                  </a:txBody>
                  <a:tcPr marL="36000" marR="36000" marT="18000" marB="18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solidFill>
                      <a:schemeClr val="bg1"/>
                    </a:solidFill>
                  </a:tcPr>
                </a:tc>
                <a:tc>
                  <a:txBody>
                    <a:bodyPr/>
                    <a:lstStyle/>
                    <a:p>
                      <a:pPr algn="l" rtl="0" fontAlgn="ctr"/>
                      <a:r>
                        <a:rPr lang="en-US" sz="900" b="0" i="0" u="none" strike="noStrike">
                          <a:solidFill>
                            <a:srgbClr val="000000"/>
                          </a:solidFill>
                          <a:effectLst/>
                          <a:latin typeface="+mn-lt"/>
                          <a:ea typeface="맑은 고딕" panose="020B0503020000020004" pitchFamily="50" charset="-127"/>
                        </a:rPr>
                        <a:t>Email Gateway</a:t>
                      </a:r>
                    </a:p>
                  </a:txBody>
                  <a:tcPr marL="36000" marR="36000" marT="18000" marB="18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solidFill>
                      <a:schemeClr val="bg1"/>
                    </a:solidFill>
                  </a:tcPr>
                </a:tc>
                <a:tc>
                  <a:txBody>
                    <a:bodyPr/>
                    <a:lstStyle/>
                    <a:p>
                      <a:pPr marL="92075" indent="-92075" algn="l" fontAlgn="t">
                        <a:buFont typeface="Arial" panose="020B0604020202020204" pitchFamily="34" charset="0"/>
                        <a:buChar char="•"/>
                      </a:pPr>
                      <a:r>
                        <a:rPr lang="en-US" sz="900" b="0" i="1" u="none" strike="noStrike" dirty="0">
                          <a:solidFill>
                            <a:srgbClr val="000000"/>
                          </a:solidFill>
                          <a:effectLst/>
                          <a:latin typeface="+mn-lt"/>
                          <a:ea typeface="맑은 고딕" panose="020B0503020000020004" pitchFamily="50" charset="-127"/>
                        </a:rPr>
                        <a:t>N/A</a:t>
                      </a:r>
                    </a:p>
                  </a:txBody>
                  <a:tcPr marL="36000" marR="36000" marT="18000" marB="18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solidFill>
                      <a:schemeClr val="bg1"/>
                    </a:solidFill>
                  </a:tcPr>
                </a:tc>
                <a:tc>
                  <a:txBody>
                    <a:bodyPr/>
                    <a:lstStyle/>
                    <a:p>
                      <a:pPr algn="l" fontAlgn="t"/>
                      <a:r>
                        <a:rPr lang="en-US" sz="900" b="0" i="0" u="none" strike="noStrike">
                          <a:solidFill>
                            <a:srgbClr val="000000"/>
                          </a:solidFill>
                          <a:effectLst/>
                          <a:latin typeface="+mn-lt"/>
                          <a:ea typeface="맑은 고딕" panose="020B0503020000020004" pitchFamily="50" charset="-127"/>
                        </a:rPr>
                        <a:t>Life / GI</a:t>
                      </a:r>
                    </a:p>
                  </a:txBody>
                  <a:tcPr marL="36000" marR="36000" marT="18000" marB="18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solidFill>
                      <a:schemeClr val="bg1"/>
                    </a:solidFill>
                  </a:tcPr>
                </a:tc>
                <a:tc>
                  <a:txBody>
                    <a:bodyPr/>
                    <a:lstStyle/>
                    <a:p>
                      <a:pPr algn="l" fontAlgn="t"/>
                      <a:r>
                        <a:rPr lang="en-US" altLang="ko-KR" sz="900" b="0" i="1" u="none" strike="noStrike" dirty="0" smtClean="0">
                          <a:solidFill>
                            <a:srgbClr val="000000"/>
                          </a:solidFill>
                          <a:effectLst/>
                          <a:latin typeface="+mn-lt"/>
                          <a:ea typeface="맑은 고딕" panose="020B0503020000020004" pitchFamily="50" charset="-127"/>
                        </a:rPr>
                        <a:t>N/A</a:t>
                      </a:r>
                      <a:endParaRPr lang="en-US" sz="900" b="0" i="0" u="none" strike="noStrike" dirty="0">
                        <a:solidFill>
                          <a:srgbClr val="000000"/>
                        </a:solidFill>
                        <a:effectLst/>
                        <a:latin typeface="+mn-lt"/>
                        <a:ea typeface="맑은 고딕" panose="020B0503020000020004" pitchFamily="50" charset="-127"/>
                      </a:endParaRPr>
                    </a:p>
                  </a:txBody>
                  <a:tcPr marL="36000" marR="36000" marT="18000" marB="18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solidFill>
                      <a:schemeClr val="bg1"/>
                    </a:solidFill>
                  </a:tcPr>
                </a:tc>
                <a:tc>
                  <a:txBody>
                    <a:bodyPr/>
                    <a:lstStyle/>
                    <a:p>
                      <a:pPr algn="l" fontAlgn="t"/>
                      <a:r>
                        <a:rPr lang="en-US" sz="900" b="0" i="0" u="none" strike="noStrike" dirty="0">
                          <a:solidFill>
                            <a:srgbClr val="000000"/>
                          </a:solidFill>
                          <a:effectLst/>
                          <a:latin typeface="+mn-lt"/>
                          <a:ea typeface="맑은 고딕" panose="020B0503020000020004" pitchFamily="50" charset="-127"/>
                        </a:rPr>
                        <a:t>No solution in HK yet</a:t>
                      </a:r>
                    </a:p>
                  </a:txBody>
                  <a:tcPr marL="36000" marR="36000" marT="18000" marB="18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solidFill>
                      <a:schemeClr val="bg1"/>
                    </a:solidFill>
                  </a:tcPr>
                </a:tc>
              </a:tr>
              <a:tr h="0">
                <a:tc>
                  <a:txBody>
                    <a:bodyPr/>
                    <a:lstStyle/>
                    <a:p>
                      <a:pPr algn="l" fontAlgn="t"/>
                      <a:r>
                        <a:rPr lang="en-US" altLang="ko-KR" sz="900" b="0" i="0" u="none" strike="noStrike">
                          <a:solidFill>
                            <a:srgbClr val="000000"/>
                          </a:solidFill>
                          <a:effectLst/>
                          <a:latin typeface="+mn-lt"/>
                          <a:ea typeface="맑은 고딕" panose="020B0503020000020004" pitchFamily="50" charset="-127"/>
                        </a:rPr>
                        <a:t>10</a:t>
                      </a:r>
                    </a:p>
                  </a:txBody>
                  <a:tcPr marL="36000" marR="36000" marT="18000" marB="18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solidFill>
                      <a:schemeClr val="bg1"/>
                    </a:solidFill>
                  </a:tcPr>
                </a:tc>
                <a:tc>
                  <a:txBody>
                    <a:bodyPr/>
                    <a:lstStyle/>
                    <a:p>
                      <a:pPr algn="l" rtl="0" fontAlgn="ctr"/>
                      <a:r>
                        <a:rPr lang="en-US" sz="900" b="0" i="0" u="none" strike="noStrike">
                          <a:solidFill>
                            <a:srgbClr val="000000"/>
                          </a:solidFill>
                          <a:effectLst/>
                          <a:latin typeface="+mn-lt"/>
                          <a:ea typeface="맑은 고딕" panose="020B0503020000020004" pitchFamily="50" charset="-127"/>
                        </a:rPr>
                        <a:t>Peripheral Application</a:t>
                      </a:r>
                    </a:p>
                  </a:txBody>
                  <a:tcPr marL="36000" marR="36000" marT="18000" marB="18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solidFill>
                      <a:schemeClr val="bg1"/>
                    </a:solidFill>
                  </a:tcPr>
                </a:tc>
                <a:tc>
                  <a:txBody>
                    <a:bodyPr/>
                    <a:lstStyle/>
                    <a:p>
                      <a:pPr algn="l" rtl="0" fontAlgn="ctr"/>
                      <a:r>
                        <a:rPr lang="en-US" sz="900" b="0" i="0" u="none" strike="noStrike">
                          <a:solidFill>
                            <a:srgbClr val="000000"/>
                          </a:solidFill>
                          <a:effectLst/>
                          <a:latin typeface="+mn-lt"/>
                          <a:ea typeface="맑은 고딕" panose="020B0503020000020004" pitchFamily="50" charset="-127"/>
                        </a:rPr>
                        <a:t>SMS Gateway</a:t>
                      </a:r>
                    </a:p>
                  </a:txBody>
                  <a:tcPr marL="36000" marR="36000" marT="18000" marB="18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solidFill>
                      <a:schemeClr val="bg1"/>
                    </a:solidFill>
                  </a:tcPr>
                </a:tc>
                <a:tc>
                  <a:txBody>
                    <a:bodyPr/>
                    <a:lstStyle/>
                    <a:p>
                      <a:pPr marL="92075" indent="-92075" algn="l" fontAlgn="t">
                        <a:buFont typeface="Arial" panose="020B0604020202020204" pitchFamily="34" charset="0"/>
                        <a:buChar char="•"/>
                      </a:pPr>
                      <a:r>
                        <a:rPr lang="en-US" sz="900" b="0" i="0" u="none" strike="noStrike" dirty="0" err="1">
                          <a:solidFill>
                            <a:srgbClr val="000000"/>
                          </a:solidFill>
                          <a:effectLst/>
                          <a:latin typeface="+mn-lt"/>
                          <a:ea typeface="맑은 고딕" panose="020B0503020000020004" pitchFamily="50" charset="-127"/>
                        </a:rPr>
                        <a:t>Smartone</a:t>
                      </a:r>
                      <a:r>
                        <a:rPr lang="en-US" sz="900" b="0" i="0" u="none" strike="noStrike" dirty="0">
                          <a:solidFill>
                            <a:srgbClr val="000000"/>
                          </a:solidFill>
                          <a:effectLst/>
                          <a:latin typeface="+mn-lt"/>
                          <a:ea typeface="맑은 고딕" panose="020B0503020000020004" pitchFamily="50" charset="-127"/>
                        </a:rPr>
                        <a:t> (manual)</a:t>
                      </a:r>
                    </a:p>
                  </a:txBody>
                  <a:tcPr marL="36000" marR="36000" marT="18000" marB="18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solidFill>
                      <a:schemeClr val="bg1"/>
                    </a:solidFill>
                  </a:tcPr>
                </a:tc>
                <a:tc>
                  <a:txBody>
                    <a:bodyPr/>
                    <a:lstStyle/>
                    <a:p>
                      <a:pPr algn="l" fontAlgn="t"/>
                      <a:r>
                        <a:rPr lang="en-US" sz="900" b="0" i="0" u="none" strike="noStrike">
                          <a:solidFill>
                            <a:srgbClr val="000000"/>
                          </a:solidFill>
                          <a:effectLst/>
                          <a:latin typeface="+mn-lt"/>
                          <a:ea typeface="맑은 고딕" panose="020B0503020000020004" pitchFamily="50" charset="-127"/>
                        </a:rPr>
                        <a:t>Life / GI</a:t>
                      </a:r>
                    </a:p>
                  </a:txBody>
                  <a:tcPr marL="36000" marR="36000" marT="18000" marB="18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solidFill>
                      <a:schemeClr val="bg1"/>
                    </a:solidFill>
                  </a:tcPr>
                </a:tc>
                <a:tc>
                  <a:txBody>
                    <a:bodyPr/>
                    <a:lstStyle/>
                    <a:p>
                      <a:pPr algn="l" fontAlgn="t"/>
                      <a:r>
                        <a:rPr lang="en-US" sz="900" b="0" i="0" u="none" strike="noStrike" dirty="0" smtClean="0">
                          <a:solidFill>
                            <a:srgbClr val="000000"/>
                          </a:solidFill>
                          <a:effectLst/>
                          <a:latin typeface="+mn-lt"/>
                          <a:ea typeface="맑은 고딕" panose="020B0503020000020004" pitchFamily="50" charset="-127"/>
                        </a:rPr>
                        <a:t>L</a:t>
                      </a:r>
                      <a:endParaRPr lang="en-US" sz="900" b="0" i="0" u="none" strike="noStrike" dirty="0">
                        <a:solidFill>
                          <a:srgbClr val="000000"/>
                        </a:solidFill>
                        <a:effectLst/>
                        <a:latin typeface="+mn-lt"/>
                        <a:ea typeface="맑은 고딕" panose="020B0503020000020004" pitchFamily="50" charset="-127"/>
                      </a:endParaRPr>
                    </a:p>
                  </a:txBody>
                  <a:tcPr marL="36000" marR="36000" marT="18000" marB="18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solidFill>
                      <a:schemeClr val="bg1"/>
                    </a:solidFill>
                  </a:tcPr>
                </a:tc>
                <a:tc>
                  <a:txBody>
                    <a:bodyPr/>
                    <a:lstStyle/>
                    <a:p>
                      <a:pPr algn="l" fontAlgn="t"/>
                      <a:r>
                        <a:rPr lang="en-US" sz="900" b="0" i="0" u="none" strike="noStrike" dirty="0">
                          <a:solidFill>
                            <a:srgbClr val="000000"/>
                          </a:solidFill>
                          <a:effectLst/>
                          <a:latin typeface="+mn-lt"/>
                          <a:ea typeface="맑은 고딕" panose="020B0503020000020004" pitchFamily="50" charset="-127"/>
                        </a:rPr>
                        <a:t>Automated SMS Gateway Provider is sourcing for all HK entities</a:t>
                      </a:r>
                    </a:p>
                  </a:txBody>
                  <a:tcPr marL="36000" marR="36000" marT="18000" marB="18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solidFill>
                      <a:schemeClr val="bg1"/>
                    </a:solidFill>
                  </a:tcPr>
                </a:tc>
              </a:tr>
              <a:tr h="0">
                <a:tc>
                  <a:txBody>
                    <a:bodyPr/>
                    <a:lstStyle/>
                    <a:p>
                      <a:pPr algn="l" fontAlgn="t"/>
                      <a:r>
                        <a:rPr lang="en-US" altLang="ko-KR" sz="900" b="0" i="0" u="none" strike="noStrike" dirty="0">
                          <a:solidFill>
                            <a:srgbClr val="000000"/>
                          </a:solidFill>
                          <a:effectLst/>
                          <a:latin typeface="+mn-lt"/>
                          <a:ea typeface="맑은 고딕" panose="020B0503020000020004" pitchFamily="50" charset="-127"/>
                        </a:rPr>
                        <a:t>11</a:t>
                      </a:r>
                    </a:p>
                  </a:txBody>
                  <a:tcPr marL="36000" marR="36000" marT="18000" marB="18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solidFill>
                      <a:schemeClr val="bg1"/>
                    </a:solidFill>
                  </a:tcPr>
                </a:tc>
                <a:tc>
                  <a:txBody>
                    <a:bodyPr/>
                    <a:lstStyle/>
                    <a:p>
                      <a:pPr algn="l" rtl="0" fontAlgn="ctr"/>
                      <a:r>
                        <a:rPr lang="en-US" sz="900" b="0" i="0" u="none" strike="noStrike" dirty="0">
                          <a:solidFill>
                            <a:srgbClr val="000000"/>
                          </a:solidFill>
                          <a:effectLst/>
                          <a:latin typeface="+mn-lt"/>
                          <a:ea typeface="맑은 고딕" panose="020B0503020000020004" pitchFamily="50" charset="-127"/>
                        </a:rPr>
                        <a:t>Peripheral Application</a:t>
                      </a:r>
                    </a:p>
                  </a:txBody>
                  <a:tcPr marL="36000" marR="36000" marT="18000" marB="18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solidFill>
                      <a:schemeClr val="bg1"/>
                    </a:solidFill>
                  </a:tcPr>
                </a:tc>
                <a:tc>
                  <a:txBody>
                    <a:bodyPr/>
                    <a:lstStyle/>
                    <a:p>
                      <a:pPr algn="l" rtl="0" fontAlgn="ctr"/>
                      <a:r>
                        <a:rPr lang="en-US" sz="900" b="0" i="0" u="none" strike="noStrike">
                          <a:solidFill>
                            <a:srgbClr val="000000"/>
                          </a:solidFill>
                          <a:effectLst/>
                          <a:latin typeface="+mn-lt"/>
                          <a:ea typeface="맑은 고딕" panose="020B0503020000020004" pitchFamily="50" charset="-127"/>
                        </a:rPr>
                        <a:t>Content Management</a:t>
                      </a:r>
                    </a:p>
                  </a:txBody>
                  <a:tcPr marL="36000" marR="36000" marT="18000" marB="18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solidFill>
                      <a:schemeClr val="bg1"/>
                    </a:solidFill>
                  </a:tcPr>
                </a:tc>
                <a:tc>
                  <a:txBody>
                    <a:bodyPr/>
                    <a:lstStyle/>
                    <a:p>
                      <a:pPr marL="92075" indent="-92075" algn="l" fontAlgn="t">
                        <a:buFont typeface="Arial" panose="020B0604020202020204" pitchFamily="34" charset="0"/>
                        <a:buChar char="•"/>
                      </a:pPr>
                      <a:r>
                        <a:rPr lang="en-US" sz="900" b="0" i="0" u="none" strike="noStrike" dirty="0" smtClean="0">
                          <a:solidFill>
                            <a:srgbClr val="000000"/>
                          </a:solidFill>
                          <a:effectLst/>
                          <a:latin typeface="+mn-lt"/>
                          <a:ea typeface="맑은 고딕" panose="020B0503020000020004" pitchFamily="50" charset="-127"/>
                        </a:rPr>
                        <a:t>FileNet 4.5</a:t>
                      </a:r>
                    </a:p>
                    <a:p>
                      <a:pPr marL="92075" indent="-92075" algn="l" fontAlgn="t">
                        <a:buFont typeface="Arial" panose="020B0604020202020204" pitchFamily="34" charset="0"/>
                        <a:buChar char="•"/>
                      </a:pPr>
                      <a:r>
                        <a:rPr lang="en-US" sz="900" b="0" i="0" u="none" strike="noStrike" dirty="0" err="1" smtClean="0">
                          <a:solidFill>
                            <a:srgbClr val="000000"/>
                          </a:solidFill>
                          <a:effectLst/>
                          <a:latin typeface="+mn-lt"/>
                          <a:ea typeface="맑은 고딕" panose="020B0503020000020004" pitchFamily="50" charset="-127"/>
                        </a:rPr>
                        <a:t>Kofax</a:t>
                      </a:r>
                      <a:r>
                        <a:rPr lang="en-US" sz="900" b="0" i="0" u="none" strike="noStrike" dirty="0" smtClean="0">
                          <a:solidFill>
                            <a:srgbClr val="000000"/>
                          </a:solidFill>
                          <a:effectLst/>
                          <a:latin typeface="+mn-lt"/>
                          <a:ea typeface="맑은 고딕" panose="020B0503020000020004" pitchFamily="50" charset="-127"/>
                        </a:rPr>
                        <a:t> </a:t>
                      </a:r>
                      <a:r>
                        <a:rPr lang="en-US" sz="900" b="0" i="0" u="none" strike="noStrike" dirty="0">
                          <a:solidFill>
                            <a:srgbClr val="000000"/>
                          </a:solidFill>
                          <a:effectLst/>
                          <a:latin typeface="+mn-lt"/>
                          <a:ea typeface="맑은 고딕" panose="020B0503020000020004" pitchFamily="50" charset="-127"/>
                        </a:rPr>
                        <a:t>(scanning)</a:t>
                      </a:r>
                    </a:p>
                  </a:txBody>
                  <a:tcPr marL="36000" marR="36000" marT="18000" marB="18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solidFill>
                      <a:schemeClr val="bg1"/>
                    </a:solidFill>
                  </a:tcPr>
                </a:tc>
                <a:tc>
                  <a:txBody>
                    <a:bodyPr/>
                    <a:lstStyle/>
                    <a:p>
                      <a:pPr algn="l" fontAlgn="t"/>
                      <a:r>
                        <a:rPr lang="en-US" sz="900" b="0" i="0" u="none" strike="noStrike">
                          <a:solidFill>
                            <a:srgbClr val="000000"/>
                          </a:solidFill>
                          <a:effectLst/>
                          <a:latin typeface="+mn-lt"/>
                          <a:ea typeface="맑은 고딕" panose="020B0503020000020004" pitchFamily="50" charset="-127"/>
                        </a:rPr>
                        <a:t>Life</a:t>
                      </a:r>
                    </a:p>
                  </a:txBody>
                  <a:tcPr marL="36000" marR="36000" marT="18000" marB="18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solidFill>
                      <a:schemeClr val="bg1"/>
                    </a:solidFill>
                  </a:tcPr>
                </a:tc>
                <a:tc>
                  <a:txBody>
                    <a:bodyPr/>
                    <a:lstStyle/>
                    <a:p>
                      <a:pPr algn="l" fontAlgn="t"/>
                      <a:r>
                        <a:rPr lang="en-US" sz="900" b="0" i="0" u="none" strike="noStrike" dirty="0" smtClean="0">
                          <a:solidFill>
                            <a:srgbClr val="000000"/>
                          </a:solidFill>
                          <a:effectLst/>
                          <a:latin typeface="+mn-lt"/>
                          <a:ea typeface="맑은 고딕" panose="020B0503020000020004" pitchFamily="50" charset="-127"/>
                        </a:rPr>
                        <a:t>R</a:t>
                      </a:r>
                      <a:r>
                        <a:rPr lang="en-US" sz="900" b="0" i="0" u="none" strike="noStrike" baseline="0" dirty="0" smtClean="0">
                          <a:solidFill>
                            <a:srgbClr val="000000"/>
                          </a:solidFill>
                          <a:effectLst/>
                          <a:latin typeface="+mn-lt"/>
                          <a:ea typeface="맑은 고딕" panose="020B0503020000020004" pitchFamily="50" charset="-127"/>
                        </a:rPr>
                        <a:t> </a:t>
                      </a:r>
                      <a:r>
                        <a:rPr lang="en-US" sz="900" b="0" i="0" u="none" strike="noStrike" dirty="0" smtClean="0">
                          <a:solidFill>
                            <a:srgbClr val="000000"/>
                          </a:solidFill>
                          <a:effectLst/>
                          <a:latin typeface="+mn-lt"/>
                          <a:ea typeface="맑은 고딕" panose="020B0503020000020004" pitchFamily="50" charset="-127"/>
                        </a:rPr>
                        <a:t>/ L</a:t>
                      </a:r>
                      <a:endParaRPr lang="en-US" sz="900" b="0" i="0" u="none" strike="noStrike" dirty="0">
                        <a:solidFill>
                          <a:srgbClr val="000000"/>
                        </a:solidFill>
                        <a:effectLst/>
                        <a:latin typeface="+mn-lt"/>
                        <a:ea typeface="맑은 고딕" panose="020B0503020000020004" pitchFamily="50" charset="-127"/>
                      </a:endParaRPr>
                    </a:p>
                  </a:txBody>
                  <a:tcPr marL="36000" marR="36000" marT="18000" marB="18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solidFill>
                      <a:schemeClr val="bg1"/>
                    </a:solidFill>
                  </a:tcPr>
                </a:tc>
                <a:tc>
                  <a:txBody>
                    <a:bodyPr/>
                    <a:lstStyle/>
                    <a:p>
                      <a:pPr algn="l" fontAlgn="t"/>
                      <a:r>
                        <a:rPr lang="ko-KR" altLang="en-US" sz="900" b="0" i="0" u="none" strike="noStrike" dirty="0">
                          <a:solidFill>
                            <a:srgbClr val="000000"/>
                          </a:solidFill>
                          <a:effectLst/>
                          <a:latin typeface="+mn-lt"/>
                          <a:ea typeface="맑은 고딕" panose="020B0503020000020004" pitchFamily="50" charset="-127"/>
                        </a:rPr>
                        <a:t>　</a:t>
                      </a:r>
                    </a:p>
                  </a:txBody>
                  <a:tcPr marL="36000" marR="36000" marT="18000" marB="18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solidFill>
                      <a:schemeClr val="bg1"/>
                    </a:solidFill>
                  </a:tcPr>
                </a:tc>
              </a:tr>
              <a:tr h="0">
                <a:tc>
                  <a:txBody>
                    <a:bodyPr/>
                    <a:lstStyle/>
                    <a:p>
                      <a:pPr algn="l" fontAlgn="t"/>
                      <a:r>
                        <a:rPr lang="en-US" altLang="ko-KR" sz="900" b="0" i="0" u="none" strike="noStrike" dirty="0">
                          <a:solidFill>
                            <a:srgbClr val="000000"/>
                          </a:solidFill>
                          <a:effectLst/>
                          <a:latin typeface="+mn-lt"/>
                          <a:ea typeface="맑은 고딕" panose="020B0503020000020004" pitchFamily="50" charset="-127"/>
                        </a:rPr>
                        <a:t>12</a:t>
                      </a:r>
                    </a:p>
                  </a:txBody>
                  <a:tcPr marL="36000" marR="36000" marT="18000" marB="18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solidFill>
                      <a:schemeClr val="bg1"/>
                    </a:solidFill>
                  </a:tcPr>
                </a:tc>
                <a:tc>
                  <a:txBody>
                    <a:bodyPr/>
                    <a:lstStyle/>
                    <a:p>
                      <a:pPr algn="l" rtl="0" fontAlgn="ctr"/>
                      <a:r>
                        <a:rPr lang="en-US" sz="900" b="0" i="0" u="none" strike="noStrike">
                          <a:solidFill>
                            <a:srgbClr val="000000"/>
                          </a:solidFill>
                          <a:effectLst/>
                          <a:latin typeface="+mn-lt"/>
                          <a:ea typeface="맑은 고딕" panose="020B0503020000020004" pitchFamily="50" charset="-127"/>
                        </a:rPr>
                        <a:t>Peripheral Application</a:t>
                      </a:r>
                    </a:p>
                  </a:txBody>
                  <a:tcPr marL="36000" marR="36000" marT="18000" marB="18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solidFill>
                      <a:schemeClr val="bg1"/>
                    </a:solidFill>
                  </a:tcPr>
                </a:tc>
                <a:tc>
                  <a:txBody>
                    <a:bodyPr/>
                    <a:lstStyle/>
                    <a:p>
                      <a:pPr algn="l" rtl="0" fontAlgn="ctr"/>
                      <a:r>
                        <a:rPr lang="en-US" sz="900" b="0" i="0" u="none" strike="noStrike">
                          <a:solidFill>
                            <a:srgbClr val="000000"/>
                          </a:solidFill>
                          <a:effectLst/>
                          <a:latin typeface="+mn-lt"/>
                          <a:ea typeface="맑은 고딕" panose="020B0503020000020004" pitchFamily="50" charset="-127"/>
                        </a:rPr>
                        <a:t>Content Management</a:t>
                      </a:r>
                    </a:p>
                  </a:txBody>
                  <a:tcPr marL="36000" marR="36000" marT="18000" marB="18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solidFill>
                      <a:schemeClr val="bg1"/>
                    </a:solidFill>
                  </a:tcPr>
                </a:tc>
                <a:tc>
                  <a:txBody>
                    <a:bodyPr/>
                    <a:lstStyle/>
                    <a:p>
                      <a:pPr marL="92075" indent="-92075" algn="l" fontAlgn="t">
                        <a:buFont typeface="Arial" panose="020B0604020202020204" pitchFamily="34" charset="0"/>
                        <a:buChar char="•"/>
                      </a:pPr>
                      <a:r>
                        <a:rPr lang="en-US" sz="900" b="0" i="0" u="none" strike="noStrike" dirty="0" smtClean="0">
                          <a:solidFill>
                            <a:srgbClr val="000000"/>
                          </a:solidFill>
                          <a:effectLst/>
                          <a:latin typeface="+mn-lt"/>
                          <a:ea typeface="맑은 고딕" panose="020B0503020000020004" pitchFamily="50" charset="-127"/>
                        </a:rPr>
                        <a:t>FileNet 4.5</a:t>
                      </a:r>
                    </a:p>
                    <a:p>
                      <a:pPr marL="92075" indent="-92075" algn="l" fontAlgn="t">
                        <a:buFont typeface="Arial" panose="020B0604020202020204" pitchFamily="34" charset="0"/>
                        <a:buChar char="•"/>
                      </a:pPr>
                      <a:r>
                        <a:rPr lang="en-US" sz="900" b="0" i="0" u="none" strike="noStrike" dirty="0" smtClean="0">
                          <a:solidFill>
                            <a:srgbClr val="000000"/>
                          </a:solidFill>
                          <a:effectLst/>
                          <a:latin typeface="+mn-lt"/>
                          <a:ea typeface="맑은 고딕" panose="020B0503020000020004" pitchFamily="50" charset="-127"/>
                        </a:rPr>
                        <a:t>FileNet Capture</a:t>
                      </a:r>
                    </a:p>
                    <a:p>
                      <a:pPr marL="92075" indent="-92075" algn="l" fontAlgn="t">
                        <a:buFont typeface="Arial" panose="020B0604020202020204" pitchFamily="34" charset="0"/>
                        <a:buChar char="•"/>
                      </a:pPr>
                      <a:r>
                        <a:rPr lang="en-US" sz="900" b="0" i="0" u="none" strike="noStrike" dirty="0" smtClean="0">
                          <a:solidFill>
                            <a:srgbClr val="000000"/>
                          </a:solidFill>
                          <a:effectLst/>
                          <a:latin typeface="+mn-lt"/>
                          <a:ea typeface="맑은 고딕" panose="020B0503020000020004" pitchFamily="50" charset="-127"/>
                        </a:rPr>
                        <a:t>Data </a:t>
                      </a:r>
                      <a:r>
                        <a:rPr lang="en-US" sz="900" b="0" i="0" u="none" strike="noStrike" dirty="0">
                          <a:solidFill>
                            <a:srgbClr val="000000"/>
                          </a:solidFill>
                          <a:effectLst/>
                          <a:latin typeface="+mn-lt"/>
                          <a:ea typeface="맑은 고딕" panose="020B0503020000020004" pitchFamily="50" charset="-127"/>
                        </a:rPr>
                        <a:t>Capture</a:t>
                      </a:r>
                    </a:p>
                  </a:txBody>
                  <a:tcPr marL="36000" marR="36000" marT="18000" marB="18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solidFill>
                      <a:schemeClr val="bg1"/>
                    </a:solidFill>
                  </a:tcPr>
                </a:tc>
                <a:tc>
                  <a:txBody>
                    <a:bodyPr/>
                    <a:lstStyle/>
                    <a:p>
                      <a:pPr algn="l" fontAlgn="t"/>
                      <a:r>
                        <a:rPr lang="en-US" sz="900" b="0" i="0" u="none" strike="noStrike" dirty="0">
                          <a:solidFill>
                            <a:srgbClr val="000000"/>
                          </a:solidFill>
                          <a:effectLst/>
                          <a:latin typeface="+mn-lt"/>
                          <a:ea typeface="맑은 고딕" panose="020B0503020000020004" pitchFamily="50" charset="-127"/>
                        </a:rPr>
                        <a:t>GI</a:t>
                      </a:r>
                    </a:p>
                  </a:txBody>
                  <a:tcPr marL="36000" marR="36000" marT="18000" marB="18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solidFill>
                      <a:schemeClr val="bg1"/>
                    </a:solidFill>
                  </a:tcPr>
                </a:tc>
                <a:tc>
                  <a:txBody>
                    <a:bodyPr/>
                    <a:lstStyle/>
                    <a:p>
                      <a:pPr algn="l" fontAlgn="t"/>
                      <a:r>
                        <a:rPr lang="en-US" altLang="ko-KR" sz="900" b="0" i="0" u="none" strike="noStrike" dirty="0" smtClean="0">
                          <a:solidFill>
                            <a:srgbClr val="000000"/>
                          </a:solidFill>
                          <a:effectLst/>
                          <a:latin typeface="+mn-lt"/>
                          <a:ea typeface="맑은 고딕" panose="020B0503020000020004" pitchFamily="50" charset="-127"/>
                        </a:rPr>
                        <a:t>R</a:t>
                      </a:r>
                      <a:r>
                        <a:rPr lang="en-US" altLang="ko-KR" sz="900" b="0" i="0" u="none" strike="noStrike" baseline="0" dirty="0" smtClean="0">
                          <a:solidFill>
                            <a:srgbClr val="000000"/>
                          </a:solidFill>
                          <a:effectLst/>
                          <a:latin typeface="+mn-lt"/>
                          <a:ea typeface="맑은 고딕" panose="020B0503020000020004" pitchFamily="50" charset="-127"/>
                        </a:rPr>
                        <a:t> </a:t>
                      </a:r>
                      <a:r>
                        <a:rPr lang="en-US" altLang="ko-KR" sz="900" b="0" i="0" u="none" strike="noStrike" dirty="0" smtClean="0">
                          <a:solidFill>
                            <a:srgbClr val="000000"/>
                          </a:solidFill>
                          <a:effectLst/>
                          <a:latin typeface="+mn-lt"/>
                          <a:ea typeface="맑은 고딕" panose="020B0503020000020004" pitchFamily="50" charset="-127"/>
                        </a:rPr>
                        <a:t>/ L</a:t>
                      </a:r>
                      <a:endParaRPr lang="en-US" altLang="ko-KR" sz="900" b="0" i="0" u="none" strike="noStrike" dirty="0">
                        <a:solidFill>
                          <a:srgbClr val="000000"/>
                        </a:solidFill>
                        <a:effectLst/>
                        <a:latin typeface="+mn-lt"/>
                        <a:ea typeface="맑은 고딕" panose="020B0503020000020004" pitchFamily="50" charset="-127"/>
                      </a:endParaRPr>
                    </a:p>
                  </a:txBody>
                  <a:tcPr marL="36000" marR="36000" marT="18000" marB="18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solidFill>
                      <a:schemeClr val="bg1"/>
                    </a:solidFill>
                  </a:tcPr>
                </a:tc>
                <a:tc>
                  <a:txBody>
                    <a:bodyPr/>
                    <a:lstStyle/>
                    <a:p>
                      <a:pPr algn="l" fontAlgn="t"/>
                      <a:r>
                        <a:rPr lang="en-US" sz="900" b="0" i="0" u="none" strike="noStrike" dirty="0">
                          <a:solidFill>
                            <a:srgbClr val="000000"/>
                          </a:solidFill>
                          <a:effectLst/>
                          <a:latin typeface="+mn-lt"/>
                          <a:ea typeface="맑은 고딕" panose="020B0503020000020004" pitchFamily="50" charset="-127"/>
                        </a:rPr>
                        <a:t>To be </a:t>
                      </a:r>
                      <a:r>
                        <a:rPr lang="en-US" sz="900" b="0" i="0" u="none" strike="noStrike" dirty="0" smtClean="0">
                          <a:solidFill>
                            <a:srgbClr val="000000"/>
                          </a:solidFill>
                          <a:effectLst/>
                          <a:latin typeface="+mn-lt"/>
                          <a:ea typeface="맑은 고딕" panose="020B0503020000020004" pitchFamily="50" charset="-127"/>
                        </a:rPr>
                        <a:t>decommissioned</a:t>
                      </a:r>
                      <a:endParaRPr lang="en-US" sz="900" b="0" i="0" u="none" strike="noStrike" dirty="0">
                        <a:solidFill>
                          <a:srgbClr val="000000"/>
                        </a:solidFill>
                        <a:effectLst/>
                        <a:latin typeface="+mn-lt"/>
                        <a:ea typeface="맑은 고딕" panose="020B0503020000020004" pitchFamily="50" charset="-127"/>
                      </a:endParaRPr>
                    </a:p>
                  </a:txBody>
                  <a:tcPr marL="36000" marR="36000" marT="18000" marB="18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solidFill>
                      <a:schemeClr val="bg1"/>
                    </a:solidFill>
                  </a:tcPr>
                </a:tc>
              </a:tr>
              <a:tr h="0">
                <a:tc>
                  <a:txBody>
                    <a:bodyPr/>
                    <a:lstStyle/>
                    <a:p>
                      <a:pPr algn="l" fontAlgn="t"/>
                      <a:r>
                        <a:rPr lang="en-US" altLang="ko-KR" sz="900" b="0" i="0" u="none" strike="noStrike">
                          <a:solidFill>
                            <a:srgbClr val="000000"/>
                          </a:solidFill>
                          <a:effectLst/>
                          <a:latin typeface="+mn-lt"/>
                          <a:ea typeface="맑은 고딕" panose="020B0503020000020004" pitchFamily="50" charset="-127"/>
                        </a:rPr>
                        <a:t>13</a:t>
                      </a:r>
                    </a:p>
                  </a:txBody>
                  <a:tcPr marL="36000" marR="36000" marT="18000" marB="18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solidFill>
                      <a:schemeClr val="bg1"/>
                    </a:solidFill>
                  </a:tcPr>
                </a:tc>
                <a:tc>
                  <a:txBody>
                    <a:bodyPr/>
                    <a:lstStyle/>
                    <a:p>
                      <a:pPr algn="l" rtl="0" fontAlgn="ctr"/>
                      <a:r>
                        <a:rPr lang="en-US" sz="900" b="0" i="0" u="none" strike="noStrike">
                          <a:solidFill>
                            <a:srgbClr val="000000"/>
                          </a:solidFill>
                          <a:effectLst/>
                          <a:latin typeface="+mn-lt"/>
                          <a:ea typeface="맑은 고딕" panose="020B0503020000020004" pitchFamily="50" charset="-127"/>
                        </a:rPr>
                        <a:t>Peripheral Application</a:t>
                      </a:r>
                    </a:p>
                  </a:txBody>
                  <a:tcPr marL="36000" marR="36000" marT="18000" marB="18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solidFill>
                      <a:schemeClr val="bg1"/>
                    </a:solidFill>
                  </a:tcPr>
                </a:tc>
                <a:tc>
                  <a:txBody>
                    <a:bodyPr/>
                    <a:lstStyle/>
                    <a:p>
                      <a:pPr algn="l" rtl="0" fontAlgn="ctr"/>
                      <a:r>
                        <a:rPr lang="en-US" sz="900" b="0" i="0" u="none" strike="noStrike">
                          <a:solidFill>
                            <a:srgbClr val="000000"/>
                          </a:solidFill>
                          <a:effectLst/>
                          <a:latin typeface="+mn-lt"/>
                          <a:ea typeface="맑은 고딕" panose="020B0503020000020004" pitchFamily="50" charset="-127"/>
                        </a:rPr>
                        <a:t>Content Management</a:t>
                      </a:r>
                    </a:p>
                  </a:txBody>
                  <a:tcPr marL="36000" marR="36000" marT="18000" marB="18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solidFill>
                      <a:schemeClr val="bg1"/>
                    </a:solidFill>
                  </a:tcPr>
                </a:tc>
                <a:tc>
                  <a:txBody>
                    <a:bodyPr/>
                    <a:lstStyle/>
                    <a:p>
                      <a:pPr marL="92075" indent="-92075" algn="l" fontAlgn="t">
                        <a:buFont typeface="Arial" panose="020B0604020202020204" pitchFamily="34" charset="0"/>
                        <a:buChar char="•"/>
                      </a:pPr>
                      <a:r>
                        <a:rPr lang="en-US" sz="900" b="0" i="0" u="none" strike="noStrike" dirty="0">
                          <a:solidFill>
                            <a:srgbClr val="000000"/>
                          </a:solidFill>
                          <a:effectLst/>
                          <a:latin typeface="+mn-lt"/>
                          <a:ea typeface="맑은 고딕" panose="020B0503020000020004" pitchFamily="50" charset="-127"/>
                        </a:rPr>
                        <a:t>GTOM </a:t>
                      </a:r>
                      <a:r>
                        <a:rPr lang="en-US" sz="900" b="0" i="0" u="none" strike="noStrike" dirty="0" smtClean="0">
                          <a:solidFill>
                            <a:srgbClr val="000000"/>
                          </a:solidFill>
                          <a:effectLst/>
                          <a:latin typeface="+mn-lt"/>
                          <a:ea typeface="맑은 고딕" panose="020B0503020000020004" pitchFamily="50" charset="-127"/>
                        </a:rPr>
                        <a:t>FileNet </a:t>
                      </a:r>
                      <a:r>
                        <a:rPr lang="en-US" sz="900" b="0" i="0" u="none" strike="noStrike" dirty="0">
                          <a:solidFill>
                            <a:srgbClr val="000000"/>
                          </a:solidFill>
                          <a:effectLst/>
                          <a:latin typeface="+mn-lt"/>
                          <a:ea typeface="맑은 고딕" panose="020B0503020000020004" pitchFamily="50" charset="-127"/>
                        </a:rPr>
                        <a:t>5</a:t>
                      </a:r>
                    </a:p>
                  </a:txBody>
                  <a:tcPr marL="36000" marR="36000" marT="18000" marB="18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solidFill>
                      <a:schemeClr val="bg1"/>
                    </a:solidFill>
                  </a:tcPr>
                </a:tc>
                <a:tc>
                  <a:txBody>
                    <a:bodyPr/>
                    <a:lstStyle/>
                    <a:p>
                      <a:pPr algn="l" fontAlgn="t"/>
                      <a:r>
                        <a:rPr lang="en-US" sz="900" b="0" i="0" u="none" strike="noStrike" dirty="0">
                          <a:solidFill>
                            <a:srgbClr val="000000"/>
                          </a:solidFill>
                          <a:effectLst/>
                          <a:latin typeface="+mn-lt"/>
                          <a:ea typeface="맑은 고딕" panose="020B0503020000020004" pitchFamily="50" charset="-127"/>
                        </a:rPr>
                        <a:t>GI</a:t>
                      </a:r>
                    </a:p>
                  </a:txBody>
                  <a:tcPr marL="36000" marR="36000" marT="18000" marB="18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solidFill>
                      <a:schemeClr val="bg1"/>
                    </a:solidFill>
                  </a:tcPr>
                </a:tc>
                <a:tc>
                  <a:txBody>
                    <a:bodyPr/>
                    <a:lstStyle/>
                    <a:p>
                      <a:pPr algn="l" fontAlgn="t"/>
                      <a:r>
                        <a:rPr lang="en-US" altLang="ko-KR" sz="900" b="0" i="0" u="none" strike="noStrike" dirty="0" smtClean="0">
                          <a:solidFill>
                            <a:srgbClr val="000000"/>
                          </a:solidFill>
                          <a:effectLst/>
                          <a:latin typeface="+mn-lt"/>
                          <a:ea typeface="맑은 고딕" panose="020B0503020000020004" pitchFamily="50" charset="-127"/>
                        </a:rPr>
                        <a:t>R</a:t>
                      </a:r>
                      <a:r>
                        <a:rPr lang="en-US" altLang="ko-KR" sz="900" b="0" i="0" u="none" strike="noStrike" baseline="0" dirty="0" smtClean="0">
                          <a:solidFill>
                            <a:srgbClr val="000000"/>
                          </a:solidFill>
                          <a:effectLst/>
                          <a:latin typeface="+mn-lt"/>
                          <a:ea typeface="맑은 고딕" panose="020B0503020000020004" pitchFamily="50" charset="-127"/>
                        </a:rPr>
                        <a:t> </a:t>
                      </a:r>
                      <a:r>
                        <a:rPr lang="en-US" altLang="ko-KR" sz="900" b="0" i="0" u="none" strike="noStrike" dirty="0" smtClean="0">
                          <a:solidFill>
                            <a:srgbClr val="000000"/>
                          </a:solidFill>
                          <a:effectLst/>
                          <a:latin typeface="+mn-lt"/>
                          <a:ea typeface="맑은 고딕" panose="020B0503020000020004" pitchFamily="50" charset="-127"/>
                        </a:rPr>
                        <a:t>/ L</a:t>
                      </a:r>
                      <a:endParaRPr lang="en-US" altLang="ko-KR" sz="900" b="0" i="0" u="none" strike="noStrike" dirty="0">
                        <a:solidFill>
                          <a:srgbClr val="000000"/>
                        </a:solidFill>
                        <a:effectLst/>
                        <a:latin typeface="+mn-lt"/>
                        <a:ea typeface="맑은 고딕" panose="020B0503020000020004" pitchFamily="50" charset="-127"/>
                      </a:endParaRPr>
                    </a:p>
                  </a:txBody>
                  <a:tcPr marL="36000" marR="36000" marT="18000" marB="18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solidFill>
                      <a:schemeClr val="bg1"/>
                    </a:solidFill>
                  </a:tcPr>
                </a:tc>
                <a:tc>
                  <a:txBody>
                    <a:bodyPr/>
                    <a:lstStyle/>
                    <a:p>
                      <a:pPr algn="l" fontAlgn="t"/>
                      <a:r>
                        <a:rPr lang="ko-KR" altLang="en-US" sz="900" b="0" i="0" u="none" strike="noStrike" dirty="0">
                          <a:solidFill>
                            <a:srgbClr val="000000"/>
                          </a:solidFill>
                          <a:effectLst/>
                          <a:latin typeface="+mn-lt"/>
                          <a:ea typeface="맑은 고딕" panose="020B0503020000020004" pitchFamily="50" charset="-127"/>
                        </a:rPr>
                        <a:t>　</a:t>
                      </a:r>
                    </a:p>
                  </a:txBody>
                  <a:tcPr marL="36000" marR="36000" marT="18000" marB="18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solidFill>
                      <a:schemeClr val="bg1"/>
                    </a:solidFill>
                  </a:tcPr>
                </a:tc>
              </a:tr>
              <a:tr h="0">
                <a:tc>
                  <a:txBody>
                    <a:bodyPr/>
                    <a:lstStyle/>
                    <a:p>
                      <a:pPr algn="l" fontAlgn="t"/>
                      <a:r>
                        <a:rPr lang="en-US" altLang="ko-KR" sz="900" b="0" i="0" u="none" strike="noStrike" dirty="0">
                          <a:solidFill>
                            <a:srgbClr val="000000"/>
                          </a:solidFill>
                          <a:effectLst/>
                          <a:latin typeface="+mn-lt"/>
                          <a:ea typeface="맑은 고딕" panose="020B0503020000020004" pitchFamily="50" charset="-127"/>
                        </a:rPr>
                        <a:t>14</a:t>
                      </a:r>
                    </a:p>
                  </a:txBody>
                  <a:tcPr marL="36000" marR="36000" marT="18000" marB="18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solidFill>
                      <a:schemeClr val="bg1"/>
                    </a:solidFill>
                  </a:tcPr>
                </a:tc>
                <a:tc>
                  <a:txBody>
                    <a:bodyPr/>
                    <a:lstStyle/>
                    <a:p>
                      <a:pPr algn="l" rtl="0" fontAlgn="ctr"/>
                      <a:r>
                        <a:rPr lang="en-US" sz="900" b="0" i="0" u="none" strike="noStrike">
                          <a:solidFill>
                            <a:srgbClr val="000000"/>
                          </a:solidFill>
                          <a:effectLst/>
                          <a:latin typeface="+mn-lt"/>
                          <a:ea typeface="맑은 고딕" panose="020B0503020000020004" pitchFamily="50" charset="-127"/>
                        </a:rPr>
                        <a:t>Front-End Application</a:t>
                      </a:r>
                    </a:p>
                  </a:txBody>
                  <a:tcPr marL="36000" marR="36000" marT="18000" marB="18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solidFill>
                      <a:schemeClr val="bg1"/>
                    </a:solidFill>
                  </a:tcPr>
                </a:tc>
                <a:tc>
                  <a:txBody>
                    <a:bodyPr/>
                    <a:lstStyle/>
                    <a:p>
                      <a:pPr algn="l" rtl="0" fontAlgn="ctr"/>
                      <a:r>
                        <a:rPr lang="en-US" sz="900" b="0" i="0" u="none" strike="noStrike">
                          <a:solidFill>
                            <a:srgbClr val="000000"/>
                          </a:solidFill>
                          <a:effectLst/>
                          <a:latin typeface="+mn-lt"/>
                          <a:ea typeface="맑은 고딕" panose="020B0503020000020004" pitchFamily="50" charset="-127"/>
                        </a:rPr>
                        <a:t>Customer Touchpoint</a:t>
                      </a:r>
                    </a:p>
                  </a:txBody>
                  <a:tcPr marL="36000" marR="36000" marT="18000" marB="18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solidFill>
                      <a:schemeClr val="bg1"/>
                    </a:solidFill>
                  </a:tcPr>
                </a:tc>
                <a:tc>
                  <a:txBody>
                    <a:bodyPr/>
                    <a:lstStyle/>
                    <a:p>
                      <a:pPr marL="92075" indent="-92075" algn="l" fontAlgn="t">
                        <a:buFont typeface="Arial" panose="020B0604020202020204" pitchFamily="34" charset="0"/>
                        <a:buChar char="•"/>
                      </a:pPr>
                      <a:r>
                        <a:rPr lang="en-US" sz="900" b="0" i="0" u="none" strike="noStrike" dirty="0">
                          <a:solidFill>
                            <a:srgbClr val="000000"/>
                          </a:solidFill>
                          <a:effectLst/>
                          <a:latin typeface="+mn-lt"/>
                          <a:ea typeface="맑은 고딕" panose="020B0503020000020004" pitchFamily="50" charset="-127"/>
                        </a:rPr>
                        <a:t>e-life (website)</a:t>
                      </a:r>
                    </a:p>
                  </a:txBody>
                  <a:tcPr marL="36000" marR="36000" marT="18000" marB="18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solidFill>
                      <a:schemeClr val="bg1"/>
                    </a:solidFill>
                  </a:tcPr>
                </a:tc>
                <a:tc>
                  <a:txBody>
                    <a:bodyPr/>
                    <a:lstStyle/>
                    <a:p>
                      <a:pPr algn="l" fontAlgn="t"/>
                      <a:r>
                        <a:rPr lang="en-US" sz="900" b="0" i="0" u="none" strike="noStrike">
                          <a:solidFill>
                            <a:srgbClr val="000000"/>
                          </a:solidFill>
                          <a:effectLst/>
                          <a:latin typeface="+mn-lt"/>
                          <a:ea typeface="맑은 고딕" panose="020B0503020000020004" pitchFamily="50" charset="-127"/>
                        </a:rPr>
                        <a:t>Life</a:t>
                      </a:r>
                    </a:p>
                  </a:txBody>
                  <a:tcPr marL="36000" marR="36000" marT="18000" marB="18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solidFill>
                      <a:schemeClr val="bg1"/>
                    </a:solidFill>
                  </a:tcPr>
                </a:tc>
                <a:tc>
                  <a:txBody>
                    <a:bodyPr/>
                    <a:lstStyle/>
                    <a:p>
                      <a:pPr algn="l" fontAlgn="t"/>
                      <a:r>
                        <a:rPr lang="en-US" altLang="ko-KR" sz="900" b="0" i="0" u="none" strike="noStrike" dirty="0" smtClean="0">
                          <a:solidFill>
                            <a:srgbClr val="000000"/>
                          </a:solidFill>
                          <a:effectLst/>
                          <a:latin typeface="+mn-lt"/>
                          <a:ea typeface="맑은 고딕" panose="020B0503020000020004" pitchFamily="50" charset="-127"/>
                        </a:rPr>
                        <a:t>R</a:t>
                      </a:r>
                      <a:endParaRPr lang="en-US" sz="900" b="0" i="0" u="none" strike="noStrike" dirty="0">
                        <a:solidFill>
                          <a:srgbClr val="000000"/>
                        </a:solidFill>
                        <a:effectLst/>
                        <a:latin typeface="+mn-lt"/>
                        <a:ea typeface="맑은 고딕" panose="020B0503020000020004" pitchFamily="50" charset="-127"/>
                      </a:endParaRPr>
                    </a:p>
                  </a:txBody>
                  <a:tcPr marL="36000" marR="36000" marT="18000" marB="18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solidFill>
                      <a:schemeClr val="bg1"/>
                    </a:solidFill>
                  </a:tcPr>
                </a:tc>
                <a:tc>
                  <a:txBody>
                    <a:bodyPr/>
                    <a:lstStyle/>
                    <a:p>
                      <a:pPr algn="l" fontAlgn="t"/>
                      <a:r>
                        <a:rPr lang="ko-KR" altLang="en-US" sz="900" b="0" i="0" u="none" strike="noStrike">
                          <a:solidFill>
                            <a:srgbClr val="000000"/>
                          </a:solidFill>
                          <a:effectLst/>
                          <a:latin typeface="+mn-lt"/>
                          <a:ea typeface="맑은 고딕" panose="020B0503020000020004" pitchFamily="50" charset="-127"/>
                        </a:rPr>
                        <a:t>　</a:t>
                      </a:r>
                    </a:p>
                  </a:txBody>
                  <a:tcPr marL="36000" marR="36000" marT="18000" marB="18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solidFill>
                      <a:schemeClr val="bg1"/>
                    </a:solidFill>
                  </a:tcPr>
                </a:tc>
              </a:tr>
              <a:tr h="0">
                <a:tc>
                  <a:txBody>
                    <a:bodyPr/>
                    <a:lstStyle/>
                    <a:p>
                      <a:pPr algn="l" fontAlgn="t"/>
                      <a:r>
                        <a:rPr lang="en-US" altLang="ko-KR" sz="900" b="0" i="0" u="none" strike="noStrike" dirty="0">
                          <a:solidFill>
                            <a:srgbClr val="000000"/>
                          </a:solidFill>
                          <a:effectLst/>
                          <a:latin typeface="+mn-lt"/>
                          <a:ea typeface="맑은 고딕" panose="020B0503020000020004" pitchFamily="50" charset="-127"/>
                        </a:rPr>
                        <a:t>15</a:t>
                      </a:r>
                    </a:p>
                  </a:txBody>
                  <a:tcPr marL="36000" marR="36000" marT="18000" marB="18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solidFill>
                      <a:schemeClr val="bg1"/>
                    </a:solidFill>
                  </a:tcPr>
                </a:tc>
                <a:tc>
                  <a:txBody>
                    <a:bodyPr/>
                    <a:lstStyle/>
                    <a:p>
                      <a:pPr algn="l" rtl="0" fontAlgn="ctr"/>
                      <a:r>
                        <a:rPr lang="en-US" sz="900" b="0" i="0" u="none" strike="noStrike">
                          <a:solidFill>
                            <a:srgbClr val="000000"/>
                          </a:solidFill>
                          <a:effectLst/>
                          <a:latin typeface="+mn-lt"/>
                          <a:ea typeface="맑은 고딕" panose="020B0503020000020004" pitchFamily="50" charset="-127"/>
                        </a:rPr>
                        <a:t>Front-End Application</a:t>
                      </a:r>
                    </a:p>
                  </a:txBody>
                  <a:tcPr marL="36000" marR="36000" marT="18000" marB="18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solidFill>
                      <a:schemeClr val="bg1"/>
                    </a:solidFill>
                  </a:tcPr>
                </a:tc>
                <a:tc>
                  <a:txBody>
                    <a:bodyPr/>
                    <a:lstStyle/>
                    <a:p>
                      <a:pPr algn="l" rtl="0" fontAlgn="ctr"/>
                      <a:r>
                        <a:rPr lang="en-US" sz="900" b="0" i="0" u="none" strike="noStrike">
                          <a:solidFill>
                            <a:srgbClr val="000000"/>
                          </a:solidFill>
                          <a:effectLst/>
                          <a:latin typeface="+mn-lt"/>
                          <a:ea typeface="맑은 고딕" panose="020B0503020000020004" pitchFamily="50" charset="-127"/>
                        </a:rPr>
                        <a:t>Customer Touchpoint</a:t>
                      </a:r>
                    </a:p>
                  </a:txBody>
                  <a:tcPr marL="36000" marR="36000" marT="18000" marB="18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solidFill>
                      <a:schemeClr val="bg1"/>
                    </a:solidFill>
                  </a:tcPr>
                </a:tc>
                <a:tc>
                  <a:txBody>
                    <a:bodyPr/>
                    <a:lstStyle/>
                    <a:p>
                      <a:pPr marL="92075" indent="-92075" algn="l" fontAlgn="t">
                        <a:buFont typeface="Arial" panose="020B0604020202020204" pitchFamily="34" charset="0"/>
                        <a:buChar char="•"/>
                      </a:pPr>
                      <a:r>
                        <a:rPr lang="en-US" sz="900" b="0" i="0" u="none" strike="noStrike" dirty="0" err="1">
                          <a:solidFill>
                            <a:srgbClr val="000000"/>
                          </a:solidFill>
                          <a:effectLst/>
                          <a:latin typeface="+mn-lt"/>
                          <a:ea typeface="맑은 고딕" panose="020B0503020000020004" pitchFamily="50" charset="-127"/>
                        </a:rPr>
                        <a:t>AXA@Work</a:t>
                      </a:r>
                      <a:endParaRPr lang="en-US" sz="900" b="0" i="0" u="none" strike="noStrike" dirty="0">
                        <a:solidFill>
                          <a:srgbClr val="000000"/>
                        </a:solidFill>
                        <a:effectLst/>
                        <a:latin typeface="+mn-lt"/>
                        <a:ea typeface="맑은 고딕" panose="020B0503020000020004" pitchFamily="50" charset="-127"/>
                      </a:endParaRPr>
                    </a:p>
                  </a:txBody>
                  <a:tcPr marL="36000" marR="36000" marT="18000" marB="18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solidFill>
                      <a:schemeClr val="bg1"/>
                    </a:solidFill>
                  </a:tcPr>
                </a:tc>
                <a:tc>
                  <a:txBody>
                    <a:bodyPr/>
                    <a:lstStyle/>
                    <a:p>
                      <a:pPr algn="l" fontAlgn="t"/>
                      <a:r>
                        <a:rPr lang="en-US" sz="900" b="0" i="0" u="none" strike="noStrike" dirty="0">
                          <a:solidFill>
                            <a:srgbClr val="000000"/>
                          </a:solidFill>
                          <a:effectLst/>
                          <a:latin typeface="+mn-lt"/>
                          <a:ea typeface="맑은 고딕" panose="020B0503020000020004" pitchFamily="50" charset="-127"/>
                        </a:rPr>
                        <a:t>GI</a:t>
                      </a:r>
                    </a:p>
                  </a:txBody>
                  <a:tcPr marL="36000" marR="36000" marT="18000" marB="18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solidFill>
                      <a:schemeClr val="bg1"/>
                    </a:solidFill>
                  </a:tcPr>
                </a:tc>
                <a:tc>
                  <a:txBody>
                    <a:bodyPr/>
                    <a:lstStyle/>
                    <a:p>
                      <a:pPr algn="l" fontAlgn="t"/>
                      <a:r>
                        <a:rPr lang="en-US" altLang="ko-KR" sz="900" b="0" i="0" u="none" strike="noStrike" dirty="0" smtClean="0">
                          <a:solidFill>
                            <a:srgbClr val="000000"/>
                          </a:solidFill>
                          <a:effectLst/>
                          <a:latin typeface="+mn-lt"/>
                          <a:ea typeface="맑은 고딕" panose="020B0503020000020004" pitchFamily="50" charset="-127"/>
                        </a:rPr>
                        <a:t>R</a:t>
                      </a:r>
                      <a:endParaRPr lang="en-US" sz="900" b="0" i="0" u="none" strike="noStrike" dirty="0">
                        <a:solidFill>
                          <a:srgbClr val="000000"/>
                        </a:solidFill>
                        <a:effectLst/>
                        <a:latin typeface="+mn-lt"/>
                        <a:ea typeface="맑은 고딕" panose="020B0503020000020004" pitchFamily="50" charset="-127"/>
                      </a:endParaRPr>
                    </a:p>
                  </a:txBody>
                  <a:tcPr marL="36000" marR="36000" marT="18000" marB="18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solidFill>
                      <a:schemeClr val="bg1"/>
                    </a:solidFill>
                  </a:tcPr>
                </a:tc>
                <a:tc>
                  <a:txBody>
                    <a:bodyPr/>
                    <a:lstStyle/>
                    <a:p>
                      <a:pPr algn="l" fontAlgn="t"/>
                      <a:r>
                        <a:rPr lang="ko-KR" altLang="en-US" sz="900" b="0" i="0" u="none" strike="noStrike" dirty="0">
                          <a:solidFill>
                            <a:srgbClr val="000000"/>
                          </a:solidFill>
                          <a:effectLst/>
                          <a:latin typeface="+mn-lt"/>
                          <a:ea typeface="맑은 고딕" panose="020B0503020000020004" pitchFamily="50" charset="-127"/>
                        </a:rPr>
                        <a:t>　</a:t>
                      </a:r>
                    </a:p>
                  </a:txBody>
                  <a:tcPr marL="36000" marR="36000" marT="18000" marB="18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solidFill>
                      <a:schemeClr val="bg1"/>
                    </a:solidFill>
                  </a:tcPr>
                </a:tc>
              </a:tr>
              <a:tr h="0">
                <a:tc>
                  <a:txBody>
                    <a:bodyPr/>
                    <a:lstStyle/>
                    <a:p>
                      <a:pPr algn="l" fontAlgn="t"/>
                      <a:r>
                        <a:rPr lang="en-US" altLang="ko-KR" sz="900" b="0" i="0" u="none" strike="noStrike">
                          <a:solidFill>
                            <a:srgbClr val="000000"/>
                          </a:solidFill>
                          <a:effectLst/>
                          <a:latin typeface="+mn-lt"/>
                          <a:ea typeface="맑은 고딕" panose="020B0503020000020004" pitchFamily="50" charset="-127"/>
                        </a:rPr>
                        <a:t>16</a:t>
                      </a:r>
                    </a:p>
                  </a:txBody>
                  <a:tcPr marL="36000" marR="36000" marT="18000" marB="18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solidFill>
                      <a:schemeClr val="bg1"/>
                    </a:solidFill>
                  </a:tcPr>
                </a:tc>
                <a:tc>
                  <a:txBody>
                    <a:bodyPr/>
                    <a:lstStyle/>
                    <a:p>
                      <a:pPr algn="l" rtl="0" fontAlgn="ctr"/>
                      <a:r>
                        <a:rPr lang="en-US" sz="900" b="0" i="0" u="none" strike="noStrike">
                          <a:solidFill>
                            <a:srgbClr val="000000"/>
                          </a:solidFill>
                          <a:effectLst/>
                          <a:latin typeface="+mn-lt"/>
                          <a:ea typeface="맑은 고딕" panose="020B0503020000020004" pitchFamily="50" charset="-127"/>
                        </a:rPr>
                        <a:t>Front-End Application</a:t>
                      </a:r>
                    </a:p>
                  </a:txBody>
                  <a:tcPr marL="36000" marR="36000" marT="18000" marB="18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solidFill>
                      <a:schemeClr val="bg1"/>
                    </a:solidFill>
                  </a:tcPr>
                </a:tc>
                <a:tc>
                  <a:txBody>
                    <a:bodyPr/>
                    <a:lstStyle/>
                    <a:p>
                      <a:pPr algn="l" rtl="0" fontAlgn="ctr"/>
                      <a:r>
                        <a:rPr lang="en-US" sz="900" b="0" i="0" u="none" strike="noStrike">
                          <a:solidFill>
                            <a:srgbClr val="000000"/>
                          </a:solidFill>
                          <a:effectLst/>
                          <a:latin typeface="+mn-lt"/>
                          <a:ea typeface="맑은 고딕" panose="020B0503020000020004" pitchFamily="50" charset="-127"/>
                        </a:rPr>
                        <a:t>Distributor Touchpoint</a:t>
                      </a:r>
                    </a:p>
                  </a:txBody>
                  <a:tcPr marL="36000" marR="36000" marT="18000" marB="18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solidFill>
                      <a:schemeClr val="bg1"/>
                    </a:solidFill>
                  </a:tcPr>
                </a:tc>
                <a:tc>
                  <a:txBody>
                    <a:bodyPr/>
                    <a:lstStyle/>
                    <a:p>
                      <a:pPr marL="92075" indent="-92075" algn="l" fontAlgn="t">
                        <a:buFont typeface="Arial" panose="020B0604020202020204" pitchFamily="34" charset="0"/>
                        <a:buChar char="•"/>
                      </a:pPr>
                      <a:r>
                        <a:rPr lang="it-IT" sz="900" b="0" i="0" u="none" strike="noStrike" dirty="0">
                          <a:solidFill>
                            <a:srgbClr val="000000"/>
                          </a:solidFill>
                          <a:effectLst/>
                          <a:latin typeface="+mn-lt"/>
                          <a:ea typeface="맑은 고딕" panose="020B0503020000020004" pitchFamily="50" charset="-127"/>
                        </a:rPr>
                        <a:t>iPro (Mobile </a:t>
                      </a:r>
                      <a:r>
                        <a:rPr lang="it-IT" sz="900" b="0" i="0" u="none" strike="noStrike" dirty="0" smtClean="0">
                          <a:solidFill>
                            <a:srgbClr val="000000"/>
                          </a:solidFill>
                          <a:effectLst/>
                          <a:latin typeface="+mn-lt"/>
                          <a:ea typeface="맑은 고딕" panose="020B0503020000020004" pitchFamily="50" charset="-127"/>
                        </a:rPr>
                        <a:t>App)</a:t>
                      </a:r>
                    </a:p>
                    <a:p>
                      <a:pPr marL="92075" indent="-92075" algn="l" fontAlgn="t">
                        <a:buFont typeface="Arial" panose="020B0604020202020204" pitchFamily="34" charset="0"/>
                        <a:buChar char="•"/>
                      </a:pPr>
                      <a:r>
                        <a:rPr lang="it-IT" sz="900" b="0" i="0" u="none" strike="noStrike" dirty="0" smtClean="0">
                          <a:solidFill>
                            <a:srgbClr val="000000"/>
                          </a:solidFill>
                          <a:effectLst/>
                          <a:latin typeface="+mn-lt"/>
                          <a:ea typeface="맑은 고딕" panose="020B0503020000020004" pitchFamily="50" charset="-127"/>
                        </a:rPr>
                        <a:t>SFDC </a:t>
                      </a:r>
                      <a:r>
                        <a:rPr lang="it-IT" sz="900" b="0" i="0" u="none" strike="noStrike" dirty="0">
                          <a:solidFill>
                            <a:srgbClr val="000000"/>
                          </a:solidFill>
                          <a:effectLst/>
                          <a:latin typeface="+mn-lt"/>
                          <a:ea typeface="맑은 고딕" panose="020B0503020000020004" pitchFamily="50" charset="-127"/>
                        </a:rPr>
                        <a:t>(Distributor Portal)</a:t>
                      </a:r>
                    </a:p>
                  </a:txBody>
                  <a:tcPr marL="36000" marR="36000" marT="18000" marB="18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solidFill>
                      <a:schemeClr val="bg1"/>
                    </a:solidFill>
                  </a:tcPr>
                </a:tc>
                <a:tc>
                  <a:txBody>
                    <a:bodyPr/>
                    <a:lstStyle/>
                    <a:p>
                      <a:pPr algn="l" fontAlgn="t"/>
                      <a:r>
                        <a:rPr lang="en-US" sz="900" b="0" i="0" u="none" strike="noStrike" dirty="0">
                          <a:solidFill>
                            <a:srgbClr val="000000"/>
                          </a:solidFill>
                          <a:effectLst/>
                          <a:latin typeface="+mn-lt"/>
                          <a:ea typeface="맑은 고딕" panose="020B0503020000020004" pitchFamily="50" charset="-127"/>
                        </a:rPr>
                        <a:t>Life</a:t>
                      </a:r>
                    </a:p>
                  </a:txBody>
                  <a:tcPr marL="36000" marR="36000" marT="18000" marB="18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solidFill>
                      <a:schemeClr val="bg1"/>
                    </a:solidFill>
                  </a:tcPr>
                </a:tc>
                <a:tc>
                  <a:txBody>
                    <a:bodyPr/>
                    <a:lstStyle/>
                    <a:p>
                      <a:pPr algn="l" fontAlgn="t"/>
                      <a:r>
                        <a:rPr lang="en-US" altLang="ko-KR" sz="900" b="0" i="0" u="none" strike="noStrike" smtClean="0">
                          <a:solidFill>
                            <a:srgbClr val="000000"/>
                          </a:solidFill>
                          <a:effectLst/>
                          <a:latin typeface="+mn-lt"/>
                          <a:ea typeface="맑은 고딕" panose="020B0503020000020004" pitchFamily="50" charset="-127"/>
                        </a:rPr>
                        <a:t>R</a:t>
                      </a:r>
                      <a:endParaRPr lang="en-US" sz="900" b="0" i="0" u="none" strike="noStrike" dirty="0">
                        <a:solidFill>
                          <a:srgbClr val="000000"/>
                        </a:solidFill>
                        <a:effectLst/>
                        <a:latin typeface="+mn-lt"/>
                        <a:ea typeface="맑은 고딕" panose="020B0503020000020004" pitchFamily="50" charset="-127"/>
                      </a:endParaRPr>
                    </a:p>
                  </a:txBody>
                  <a:tcPr marL="36000" marR="36000" marT="18000" marB="18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solidFill>
                      <a:schemeClr val="bg1"/>
                    </a:solidFill>
                  </a:tcPr>
                </a:tc>
                <a:tc>
                  <a:txBody>
                    <a:bodyPr/>
                    <a:lstStyle/>
                    <a:p>
                      <a:pPr algn="l" fontAlgn="t"/>
                      <a:r>
                        <a:rPr lang="ko-KR" altLang="en-US" sz="900" b="0" i="0" u="none" strike="noStrike" dirty="0">
                          <a:solidFill>
                            <a:srgbClr val="000000"/>
                          </a:solidFill>
                          <a:effectLst/>
                          <a:latin typeface="+mn-lt"/>
                          <a:ea typeface="맑은 고딕" panose="020B0503020000020004" pitchFamily="50" charset="-127"/>
                        </a:rPr>
                        <a:t>　</a:t>
                      </a:r>
                    </a:p>
                  </a:txBody>
                  <a:tcPr marL="36000" marR="36000" marT="18000" marB="18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solidFill>
                      <a:schemeClr val="bg1"/>
                    </a:solidFill>
                  </a:tcPr>
                </a:tc>
              </a:tr>
              <a:tr h="0">
                <a:tc>
                  <a:txBody>
                    <a:bodyPr/>
                    <a:lstStyle/>
                    <a:p>
                      <a:pPr algn="l" fontAlgn="t"/>
                      <a:r>
                        <a:rPr lang="en-US" altLang="ko-KR" sz="900" b="0" i="0" u="none" strike="noStrike">
                          <a:solidFill>
                            <a:srgbClr val="000000"/>
                          </a:solidFill>
                          <a:effectLst/>
                          <a:latin typeface="+mn-lt"/>
                          <a:ea typeface="맑은 고딕" panose="020B0503020000020004" pitchFamily="50" charset="-127"/>
                        </a:rPr>
                        <a:t>17</a:t>
                      </a:r>
                    </a:p>
                  </a:txBody>
                  <a:tcPr marL="36000" marR="36000" marT="18000" marB="18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solidFill>
                      <a:schemeClr val="bg1"/>
                    </a:solidFill>
                  </a:tcPr>
                </a:tc>
                <a:tc>
                  <a:txBody>
                    <a:bodyPr/>
                    <a:lstStyle/>
                    <a:p>
                      <a:pPr algn="l" rtl="0" fontAlgn="ctr"/>
                      <a:r>
                        <a:rPr lang="en-US" sz="900" b="0" i="0" u="none" strike="noStrike">
                          <a:solidFill>
                            <a:srgbClr val="000000"/>
                          </a:solidFill>
                          <a:effectLst/>
                          <a:latin typeface="+mn-lt"/>
                          <a:ea typeface="맑은 고딕" panose="020B0503020000020004" pitchFamily="50" charset="-127"/>
                        </a:rPr>
                        <a:t>Front-End Application</a:t>
                      </a:r>
                    </a:p>
                  </a:txBody>
                  <a:tcPr marL="36000" marR="36000" marT="18000" marB="18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solidFill>
                      <a:schemeClr val="bg1"/>
                    </a:solidFill>
                  </a:tcPr>
                </a:tc>
                <a:tc>
                  <a:txBody>
                    <a:bodyPr/>
                    <a:lstStyle/>
                    <a:p>
                      <a:pPr algn="l" rtl="0" fontAlgn="ctr"/>
                      <a:r>
                        <a:rPr lang="en-US" sz="900" b="0" i="0" u="none" strike="noStrike">
                          <a:solidFill>
                            <a:srgbClr val="000000"/>
                          </a:solidFill>
                          <a:effectLst/>
                          <a:latin typeface="+mn-lt"/>
                          <a:ea typeface="맑은 고딕" panose="020B0503020000020004" pitchFamily="50" charset="-127"/>
                        </a:rPr>
                        <a:t>Health Claims Portal</a:t>
                      </a:r>
                    </a:p>
                  </a:txBody>
                  <a:tcPr marL="36000" marR="36000" marT="18000" marB="18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solidFill>
                      <a:schemeClr val="bg1"/>
                    </a:solidFill>
                  </a:tcPr>
                </a:tc>
                <a:tc>
                  <a:txBody>
                    <a:bodyPr/>
                    <a:lstStyle/>
                    <a:p>
                      <a:pPr marL="92075" indent="-92075" algn="l" fontAlgn="t">
                        <a:buFont typeface="Arial" panose="020B0604020202020204" pitchFamily="34" charset="0"/>
                        <a:buChar char="•"/>
                      </a:pPr>
                      <a:r>
                        <a:rPr lang="en-US" sz="900" b="0" i="0" u="none" strike="noStrike" dirty="0">
                          <a:solidFill>
                            <a:srgbClr val="000000"/>
                          </a:solidFill>
                          <a:effectLst/>
                          <a:latin typeface="+mn-lt"/>
                          <a:ea typeface="맑은 고딕" panose="020B0503020000020004" pitchFamily="50" charset="-127"/>
                        </a:rPr>
                        <a:t>Health Claims Portal</a:t>
                      </a:r>
                    </a:p>
                  </a:txBody>
                  <a:tcPr marL="36000" marR="36000" marT="18000" marB="18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solidFill>
                      <a:schemeClr val="bg1"/>
                    </a:solidFill>
                  </a:tcPr>
                </a:tc>
                <a:tc>
                  <a:txBody>
                    <a:bodyPr/>
                    <a:lstStyle/>
                    <a:p>
                      <a:pPr algn="l" fontAlgn="t"/>
                      <a:r>
                        <a:rPr lang="en-US" sz="900" b="0" i="0" u="none" strike="noStrike" dirty="0">
                          <a:solidFill>
                            <a:srgbClr val="000000"/>
                          </a:solidFill>
                          <a:effectLst/>
                          <a:latin typeface="+mn-lt"/>
                          <a:ea typeface="맑은 고딕" panose="020B0503020000020004" pitchFamily="50" charset="-127"/>
                        </a:rPr>
                        <a:t>GI</a:t>
                      </a:r>
                    </a:p>
                  </a:txBody>
                  <a:tcPr marL="36000" marR="36000" marT="18000" marB="18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solidFill>
                      <a:schemeClr val="bg1"/>
                    </a:solidFill>
                  </a:tcPr>
                </a:tc>
                <a:tc>
                  <a:txBody>
                    <a:bodyPr/>
                    <a:lstStyle/>
                    <a:p>
                      <a:pPr algn="l" fontAlgn="t"/>
                      <a:r>
                        <a:rPr lang="en-US" altLang="ko-KR" sz="900" b="0" i="0" u="none" strike="noStrike" dirty="0" smtClean="0">
                          <a:solidFill>
                            <a:srgbClr val="000000"/>
                          </a:solidFill>
                          <a:effectLst/>
                          <a:latin typeface="+mn-lt"/>
                          <a:ea typeface="맑은 고딕" panose="020B0503020000020004" pitchFamily="50" charset="-127"/>
                        </a:rPr>
                        <a:t>R</a:t>
                      </a:r>
                      <a:endParaRPr lang="en-US" sz="900" b="0" i="0" u="none" strike="noStrike" dirty="0">
                        <a:solidFill>
                          <a:srgbClr val="000000"/>
                        </a:solidFill>
                        <a:effectLst/>
                        <a:latin typeface="+mn-lt"/>
                        <a:ea typeface="맑은 고딕" panose="020B0503020000020004" pitchFamily="50" charset="-127"/>
                      </a:endParaRPr>
                    </a:p>
                  </a:txBody>
                  <a:tcPr marL="36000" marR="36000" marT="18000" marB="18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solidFill>
                      <a:schemeClr val="bg1"/>
                    </a:solidFill>
                  </a:tcPr>
                </a:tc>
                <a:tc>
                  <a:txBody>
                    <a:bodyPr/>
                    <a:lstStyle/>
                    <a:p>
                      <a:pPr algn="l" fontAlgn="t"/>
                      <a:r>
                        <a:rPr lang="ko-KR" altLang="en-US" sz="900" b="0" i="0" u="none" strike="noStrike">
                          <a:solidFill>
                            <a:srgbClr val="000000"/>
                          </a:solidFill>
                          <a:effectLst/>
                          <a:latin typeface="+mn-lt"/>
                          <a:ea typeface="맑은 고딕" panose="020B0503020000020004" pitchFamily="50" charset="-127"/>
                        </a:rPr>
                        <a:t>　</a:t>
                      </a:r>
                    </a:p>
                  </a:txBody>
                  <a:tcPr marL="36000" marR="36000" marT="18000" marB="18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solidFill>
                      <a:schemeClr val="bg1"/>
                    </a:solidFill>
                  </a:tcPr>
                </a:tc>
              </a:tr>
              <a:tr h="0">
                <a:tc>
                  <a:txBody>
                    <a:bodyPr/>
                    <a:lstStyle/>
                    <a:p>
                      <a:pPr algn="l" fontAlgn="t"/>
                      <a:r>
                        <a:rPr lang="en-US" altLang="ko-KR" sz="900" b="0" i="0" u="none" strike="noStrike" dirty="0">
                          <a:solidFill>
                            <a:srgbClr val="000000"/>
                          </a:solidFill>
                          <a:effectLst/>
                          <a:latin typeface="+mn-lt"/>
                          <a:ea typeface="맑은 고딕" panose="020B0503020000020004" pitchFamily="50" charset="-127"/>
                        </a:rPr>
                        <a:t>18</a:t>
                      </a:r>
                    </a:p>
                  </a:txBody>
                  <a:tcPr marL="36000" marR="36000" marT="18000" marB="18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solidFill>
                      <a:schemeClr val="bg1"/>
                    </a:solidFill>
                  </a:tcPr>
                </a:tc>
                <a:tc>
                  <a:txBody>
                    <a:bodyPr/>
                    <a:lstStyle/>
                    <a:p>
                      <a:pPr algn="l" rtl="0" fontAlgn="ctr"/>
                      <a:r>
                        <a:rPr lang="en-US" sz="900" b="0" i="0" u="none" strike="noStrike">
                          <a:solidFill>
                            <a:srgbClr val="000000"/>
                          </a:solidFill>
                          <a:effectLst/>
                          <a:latin typeface="+mn-lt"/>
                          <a:ea typeface="맑은 고딕" panose="020B0503020000020004" pitchFamily="50" charset="-127"/>
                        </a:rPr>
                        <a:t>Front-End Application</a:t>
                      </a:r>
                    </a:p>
                  </a:txBody>
                  <a:tcPr marL="36000" marR="36000" marT="18000" marB="18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solidFill>
                      <a:schemeClr val="bg1"/>
                    </a:solidFill>
                  </a:tcPr>
                </a:tc>
                <a:tc>
                  <a:txBody>
                    <a:bodyPr/>
                    <a:lstStyle/>
                    <a:p>
                      <a:pPr algn="l" rtl="0" fontAlgn="ctr"/>
                      <a:r>
                        <a:rPr lang="en-US" sz="900" b="0" i="0" u="none" strike="noStrike">
                          <a:solidFill>
                            <a:srgbClr val="000000"/>
                          </a:solidFill>
                          <a:effectLst/>
                          <a:latin typeface="+mn-lt"/>
                          <a:ea typeface="맑은 고딕" panose="020B0503020000020004" pitchFamily="50" charset="-127"/>
                        </a:rPr>
                        <a:t>Servicing CRM</a:t>
                      </a:r>
                    </a:p>
                  </a:txBody>
                  <a:tcPr marL="36000" marR="36000" marT="18000" marB="18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solidFill>
                      <a:schemeClr val="bg1"/>
                    </a:solidFill>
                  </a:tcPr>
                </a:tc>
                <a:tc>
                  <a:txBody>
                    <a:bodyPr/>
                    <a:lstStyle/>
                    <a:p>
                      <a:pPr marL="92075" indent="-92075" algn="l" fontAlgn="t">
                        <a:buFont typeface="Arial" panose="020B0604020202020204" pitchFamily="34" charset="0"/>
                        <a:buChar char="•"/>
                      </a:pPr>
                      <a:r>
                        <a:rPr lang="en-US" sz="900" b="0" i="0" u="none" strike="noStrike" dirty="0">
                          <a:solidFill>
                            <a:srgbClr val="000000"/>
                          </a:solidFill>
                          <a:effectLst/>
                          <a:latin typeface="+mn-lt"/>
                          <a:ea typeface="맑은 고딕" panose="020B0503020000020004" pitchFamily="50" charset="-127"/>
                        </a:rPr>
                        <a:t>SFDC</a:t>
                      </a:r>
                    </a:p>
                  </a:txBody>
                  <a:tcPr marL="36000" marR="36000" marT="18000" marB="18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solidFill>
                      <a:schemeClr val="bg1"/>
                    </a:solidFill>
                  </a:tcPr>
                </a:tc>
                <a:tc>
                  <a:txBody>
                    <a:bodyPr/>
                    <a:lstStyle/>
                    <a:p>
                      <a:pPr algn="l" fontAlgn="t"/>
                      <a:r>
                        <a:rPr lang="en-US" sz="900" b="0" i="0" u="none" strike="noStrike" dirty="0">
                          <a:solidFill>
                            <a:srgbClr val="000000"/>
                          </a:solidFill>
                          <a:effectLst/>
                          <a:latin typeface="+mn-lt"/>
                          <a:ea typeface="맑은 고딕" panose="020B0503020000020004" pitchFamily="50" charset="-127"/>
                        </a:rPr>
                        <a:t>Life</a:t>
                      </a:r>
                    </a:p>
                  </a:txBody>
                  <a:tcPr marL="36000" marR="36000" marT="18000" marB="18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solidFill>
                      <a:schemeClr val="bg1"/>
                    </a:solidFill>
                  </a:tcPr>
                </a:tc>
                <a:tc>
                  <a:txBody>
                    <a:bodyPr/>
                    <a:lstStyle/>
                    <a:p>
                      <a:pPr algn="l" fontAlgn="t"/>
                      <a:r>
                        <a:rPr lang="en-US" altLang="ko-KR" sz="900" b="0" i="0" u="none" strike="noStrike" dirty="0" smtClean="0">
                          <a:solidFill>
                            <a:srgbClr val="000000"/>
                          </a:solidFill>
                          <a:effectLst/>
                          <a:latin typeface="+mn-lt"/>
                          <a:ea typeface="맑은 고딕" panose="020B0503020000020004" pitchFamily="50" charset="-127"/>
                        </a:rPr>
                        <a:t>R</a:t>
                      </a:r>
                      <a:endParaRPr lang="en-US" sz="900" b="0" i="0" u="none" strike="noStrike" dirty="0">
                        <a:solidFill>
                          <a:srgbClr val="000000"/>
                        </a:solidFill>
                        <a:effectLst/>
                        <a:latin typeface="+mn-lt"/>
                        <a:ea typeface="맑은 고딕" panose="020B0503020000020004" pitchFamily="50" charset="-127"/>
                      </a:endParaRPr>
                    </a:p>
                  </a:txBody>
                  <a:tcPr marL="36000" marR="36000" marT="18000" marB="18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solidFill>
                      <a:schemeClr val="bg1"/>
                    </a:solidFill>
                  </a:tcPr>
                </a:tc>
                <a:tc>
                  <a:txBody>
                    <a:bodyPr/>
                    <a:lstStyle/>
                    <a:p>
                      <a:pPr algn="l" fontAlgn="t"/>
                      <a:r>
                        <a:rPr lang="en-US" sz="900" b="0" i="0" u="none" strike="noStrike" dirty="0">
                          <a:solidFill>
                            <a:srgbClr val="000000"/>
                          </a:solidFill>
                          <a:effectLst/>
                          <a:latin typeface="+mn-lt"/>
                          <a:ea typeface="맑은 고딕" panose="020B0503020000020004" pitchFamily="50" charset="-127"/>
                        </a:rPr>
                        <a:t>To be launched in Q4 2015</a:t>
                      </a:r>
                    </a:p>
                  </a:txBody>
                  <a:tcPr marL="36000" marR="36000" marT="18000" marB="18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solidFill>
                      <a:schemeClr val="bg1"/>
                    </a:solidFill>
                  </a:tcPr>
                </a:tc>
              </a:tr>
              <a:tr h="0">
                <a:tc>
                  <a:txBody>
                    <a:bodyPr/>
                    <a:lstStyle/>
                    <a:p>
                      <a:pPr algn="l" fontAlgn="t"/>
                      <a:r>
                        <a:rPr lang="en-US" altLang="ko-KR" sz="900" b="0" i="0" u="none" strike="noStrike" dirty="0">
                          <a:solidFill>
                            <a:srgbClr val="000000"/>
                          </a:solidFill>
                          <a:effectLst/>
                          <a:latin typeface="+mn-lt"/>
                          <a:ea typeface="맑은 고딕" panose="020B0503020000020004" pitchFamily="50" charset="-127"/>
                        </a:rPr>
                        <a:t>19</a:t>
                      </a:r>
                    </a:p>
                  </a:txBody>
                  <a:tcPr marL="36000" marR="36000" marT="18000" marB="18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solidFill>
                      <a:schemeClr val="bg1"/>
                    </a:solidFill>
                  </a:tcPr>
                </a:tc>
                <a:tc>
                  <a:txBody>
                    <a:bodyPr/>
                    <a:lstStyle/>
                    <a:p>
                      <a:pPr algn="l" rtl="0" fontAlgn="ctr"/>
                      <a:r>
                        <a:rPr lang="en-US" sz="900" b="0" i="0" u="none" strike="noStrike">
                          <a:solidFill>
                            <a:srgbClr val="000000"/>
                          </a:solidFill>
                          <a:effectLst/>
                          <a:latin typeface="+mn-lt"/>
                          <a:ea typeface="맑은 고딕" panose="020B0503020000020004" pitchFamily="50" charset="-127"/>
                        </a:rPr>
                        <a:t>Front-End Application</a:t>
                      </a:r>
                    </a:p>
                  </a:txBody>
                  <a:tcPr marL="36000" marR="36000" marT="18000" marB="18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solidFill>
                      <a:schemeClr val="bg1"/>
                    </a:solidFill>
                  </a:tcPr>
                </a:tc>
                <a:tc>
                  <a:txBody>
                    <a:bodyPr/>
                    <a:lstStyle/>
                    <a:p>
                      <a:pPr algn="l" rtl="0" fontAlgn="ctr"/>
                      <a:r>
                        <a:rPr lang="en-US" sz="900" b="0" i="0" u="none" strike="noStrike">
                          <a:solidFill>
                            <a:srgbClr val="000000"/>
                          </a:solidFill>
                          <a:effectLst/>
                          <a:latin typeface="+mn-lt"/>
                          <a:ea typeface="맑은 고딕" panose="020B0503020000020004" pitchFamily="50" charset="-127"/>
                        </a:rPr>
                        <a:t>Servicing CRM</a:t>
                      </a:r>
                    </a:p>
                  </a:txBody>
                  <a:tcPr marL="36000" marR="36000" marT="18000" marB="18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solidFill>
                      <a:schemeClr val="bg1"/>
                    </a:solidFill>
                  </a:tcPr>
                </a:tc>
                <a:tc>
                  <a:txBody>
                    <a:bodyPr/>
                    <a:lstStyle/>
                    <a:p>
                      <a:pPr marL="92075" indent="-92075" algn="l" fontAlgn="t">
                        <a:buFont typeface="Arial" panose="020B0604020202020204" pitchFamily="34" charset="0"/>
                        <a:buChar char="•"/>
                      </a:pPr>
                      <a:r>
                        <a:rPr lang="en-US" sz="900" b="0" i="0" u="none" strike="noStrike" dirty="0">
                          <a:solidFill>
                            <a:srgbClr val="000000"/>
                          </a:solidFill>
                          <a:effectLst/>
                          <a:latin typeface="+mn-lt"/>
                          <a:ea typeface="맑은 고딕" panose="020B0503020000020004" pitchFamily="50" charset="-127"/>
                        </a:rPr>
                        <a:t>SFDC</a:t>
                      </a:r>
                    </a:p>
                  </a:txBody>
                  <a:tcPr marL="36000" marR="36000" marT="18000" marB="18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solidFill>
                      <a:schemeClr val="bg1"/>
                    </a:solidFill>
                  </a:tcPr>
                </a:tc>
                <a:tc>
                  <a:txBody>
                    <a:bodyPr/>
                    <a:lstStyle/>
                    <a:p>
                      <a:pPr algn="l" fontAlgn="t"/>
                      <a:r>
                        <a:rPr lang="en-US" sz="900" b="0" i="0" u="none" strike="noStrike" dirty="0">
                          <a:solidFill>
                            <a:srgbClr val="000000"/>
                          </a:solidFill>
                          <a:effectLst/>
                          <a:latin typeface="+mn-lt"/>
                          <a:ea typeface="맑은 고딕" panose="020B0503020000020004" pitchFamily="50" charset="-127"/>
                        </a:rPr>
                        <a:t>GI</a:t>
                      </a:r>
                    </a:p>
                  </a:txBody>
                  <a:tcPr marL="36000" marR="36000" marT="18000" marB="18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solidFill>
                      <a:schemeClr val="bg1"/>
                    </a:solidFill>
                  </a:tcPr>
                </a:tc>
                <a:tc>
                  <a:txBody>
                    <a:bodyPr/>
                    <a:lstStyle/>
                    <a:p>
                      <a:pPr algn="l" fontAlgn="t"/>
                      <a:r>
                        <a:rPr lang="en-US" altLang="ko-KR" sz="900" b="0" i="0" u="none" strike="noStrike" dirty="0" smtClean="0">
                          <a:solidFill>
                            <a:srgbClr val="000000"/>
                          </a:solidFill>
                          <a:effectLst/>
                          <a:latin typeface="+mn-lt"/>
                          <a:ea typeface="맑은 고딕" panose="020B0503020000020004" pitchFamily="50" charset="-127"/>
                        </a:rPr>
                        <a:t>R</a:t>
                      </a:r>
                      <a:endParaRPr lang="en-US" sz="900" b="0" i="0" u="none" strike="noStrike" dirty="0">
                        <a:solidFill>
                          <a:srgbClr val="000000"/>
                        </a:solidFill>
                        <a:effectLst/>
                        <a:latin typeface="+mn-lt"/>
                        <a:ea typeface="맑은 고딕" panose="020B0503020000020004" pitchFamily="50" charset="-127"/>
                      </a:endParaRPr>
                    </a:p>
                  </a:txBody>
                  <a:tcPr marL="36000" marR="36000" marT="18000" marB="18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solidFill>
                      <a:schemeClr val="bg1"/>
                    </a:solidFill>
                  </a:tcPr>
                </a:tc>
                <a:tc>
                  <a:txBody>
                    <a:bodyPr/>
                    <a:lstStyle/>
                    <a:p>
                      <a:pPr algn="l" fontAlgn="t"/>
                      <a:r>
                        <a:rPr lang="en-US" sz="900" b="0" i="0" u="none" strike="noStrike" dirty="0">
                          <a:solidFill>
                            <a:srgbClr val="000000"/>
                          </a:solidFill>
                          <a:effectLst/>
                          <a:latin typeface="+mn-lt"/>
                          <a:ea typeface="맑은 고딕" panose="020B0503020000020004" pitchFamily="50" charset="-127"/>
                        </a:rPr>
                        <a:t>To be launched in Q1 2016</a:t>
                      </a:r>
                    </a:p>
                  </a:txBody>
                  <a:tcPr marL="36000" marR="36000" marT="18000" marB="18000">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17785966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a:t>Entity Specific Architecture – Hong Kong</a:t>
            </a:r>
            <a:endParaRPr lang="ko-KR" altLang="en-US" dirty="0"/>
          </a:p>
        </p:txBody>
      </p:sp>
      <p:sp>
        <p:nvSpPr>
          <p:cNvPr id="4" name="Text Placeholder 3"/>
          <p:cNvSpPr>
            <a:spLocks noGrp="1"/>
          </p:cNvSpPr>
          <p:nvPr>
            <p:ph type="body" sz="quarter" idx="13"/>
          </p:nvPr>
        </p:nvSpPr>
        <p:spPr>
          <a:xfrm>
            <a:off x="777000" y="819403"/>
            <a:ext cx="8352000" cy="463846"/>
          </a:xfrm>
          <a:solidFill>
            <a:schemeClr val="bg1">
              <a:lumMod val="95000"/>
            </a:schemeClr>
          </a:solidFill>
          <a:ln>
            <a:noFill/>
          </a:ln>
          <a:effectLst>
            <a:outerShdw blurRad="50800" dist="38100" dir="2700000" algn="tl" rotWithShape="0">
              <a:prstClr val="black">
                <a:alpha val="40000"/>
              </a:prstClr>
            </a:outerShdw>
          </a:effectLst>
        </p:spPr>
        <p:txBody>
          <a:bodyPr vert="horz" lIns="72000" tIns="46800" rIns="72000" bIns="46800" rtlCol="0" anchor="t">
            <a:spAutoFit/>
          </a:bodyPr>
          <a:lstStyle/>
          <a:p>
            <a:pPr marL="0" indent="0">
              <a:buNone/>
            </a:pPr>
            <a:r>
              <a:rPr lang="en-US" altLang="ko-KR" dirty="0"/>
              <a:t>Through verification with HK Life / GI users, project team was able to extract key consideration points specific for the Hong Kong entity.</a:t>
            </a:r>
          </a:p>
        </p:txBody>
      </p:sp>
      <p:sp>
        <p:nvSpPr>
          <p:cNvPr id="3" name="Slide Number Placeholder 2"/>
          <p:cNvSpPr>
            <a:spLocks noGrp="1"/>
          </p:cNvSpPr>
          <p:nvPr>
            <p:ph type="sldNum" sz="quarter" idx="4"/>
          </p:nvPr>
        </p:nvSpPr>
        <p:spPr/>
        <p:txBody>
          <a:bodyPr/>
          <a:lstStyle/>
          <a:p>
            <a:fld id="{3801209A-EBCB-4229-9A21-B7869465F47A}" type="slidenum">
              <a:rPr lang="en-US" altLang="ko-KR" smtClean="0"/>
              <a:pPr/>
              <a:t>89</a:t>
            </a:fld>
            <a:r>
              <a:rPr lang="en-US" altLang="ko-KR" smtClean="0"/>
              <a:t> </a:t>
            </a:r>
            <a:endParaRPr lang="ko-KR" altLang="en-US" dirty="0"/>
          </a:p>
        </p:txBody>
      </p:sp>
      <p:graphicFrame>
        <p:nvGraphicFramePr>
          <p:cNvPr id="5" name="Table 4"/>
          <p:cNvGraphicFramePr>
            <a:graphicFrameLocks noGrp="1"/>
          </p:cNvGraphicFramePr>
          <p:nvPr>
            <p:extLst/>
          </p:nvPr>
        </p:nvGraphicFramePr>
        <p:xfrm>
          <a:off x="776287" y="1408759"/>
          <a:ext cx="8352000" cy="3840480"/>
        </p:xfrm>
        <a:graphic>
          <a:graphicData uri="http://schemas.openxmlformats.org/drawingml/2006/table">
            <a:tbl>
              <a:tblPr firstRow="1" bandRow="1">
                <a:tableStyleId>{5C22544A-7EE6-4342-B048-85BDC9FD1C3A}</a:tableStyleId>
              </a:tblPr>
              <a:tblGrid>
                <a:gridCol w="1584000"/>
                <a:gridCol w="1584000"/>
                <a:gridCol w="5184000"/>
              </a:tblGrid>
              <a:tr h="0">
                <a:tc>
                  <a:txBody>
                    <a:bodyPr/>
                    <a:lstStyle/>
                    <a:p>
                      <a:pPr marL="0" marR="0" indent="0" algn="l" defTabSz="457200" rtl="0" eaLnBrk="1" fontAlgn="auto" latinLnBrk="1" hangingPunct="1">
                        <a:lnSpc>
                          <a:spcPct val="100000"/>
                        </a:lnSpc>
                        <a:spcBef>
                          <a:spcPts val="0"/>
                        </a:spcBef>
                        <a:spcAft>
                          <a:spcPts val="0"/>
                        </a:spcAft>
                        <a:buClrTx/>
                        <a:buSzTx/>
                        <a:buFontTx/>
                        <a:buNone/>
                        <a:tabLst/>
                        <a:defRPr/>
                      </a:pPr>
                      <a:r>
                        <a:rPr lang="en-US" altLang="ko-KR" sz="1200" dirty="0" smtClean="0">
                          <a:solidFill>
                            <a:sysClr val="windowText" lastClr="000000"/>
                          </a:solidFill>
                          <a:latin typeface="+mn-lt"/>
                        </a:rPr>
                        <a:t>Topic</a:t>
                      </a:r>
                    </a:p>
                  </a:txBody>
                  <a:tcPr>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solidFill>
                      <a:schemeClr val="accent1">
                        <a:lumMod val="20000"/>
                        <a:lumOff val="80000"/>
                      </a:schemeClr>
                    </a:solidFill>
                  </a:tcPr>
                </a:tc>
                <a:tc>
                  <a:txBody>
                    <a:bodyPr/>
                    <a:lstStyle/>
                    <a:p>
                      <a:pPr marL="0" indent="0" latinLnBrk="1">
                        <a:buNone/>
                      </a:pPr>
                      <a:r>
                        <a:rPr lang="en-US" altLang="ko-KR" sz="1200" dirty="0" smtClean="0">
                          <a:solidFill>
                            <a:sysClr val="windowText" lastClr="000000"/>
                          </a:solidFill>
                          <a:latin typeface="+mn-lt"/>
                        </a:rPr>
                        <a:t>Components</a:t>
                      </a:r>
                    </a:p>
                  </a:txBody>
                  <a:tcPr>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solidFill>
                      <a:schemeClr val="accent1">
                        <a:lumMod val="20000"/>
                        <a:lumOff val="80000"/>
                      </a:schemeClr>
                    </a:solidFill>
                  </a:tcPr>
                </a:tc>
                <a:tc>
                  <a:txBody>
                    <a:bodyPr/>
                    <a:lstStyle/>
                    <a:p>
                      <a:pPr marL="0" indent="0" latinLnBrk="1">
                        <a:buNone/>
                      </a:pPr>
                      <a:r>
                        <a:rPr lang="en-US" altLang="ko-KR" sz="1200" dirty="0" smtClean="0">
                          <a:solidFill>
                            <a:sysClr val="windowText" lastClr="000000"/>
                          </a:solidFill>
                          <a:latin typeface="+mn-lt"/>
                        </a:rPr>
                        <a:t>Details</a:t>
                      </a:r>
                    </a:p>
                  </a:txBody>
                  <a:tcPr>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solidFill>
                      <a:schemeClr val="accent1">
                        <a:lumMod val="20000"/>
                        <a:lumOff val="80000"/>
                      </a:schemeClr>
                    </a:solidFill>
                  </a:tcPr>
                </a:tc>
              </a:tr>
              <a:tr h="0">
                <a:tc>
                  <a:txBody>
                    <a:bodyPr/>
                    <a:lstStyle/>
                    <a:p>
                      <a:pPr marL="0" marR="0" indent="0" algn="l" defTabSz="457200" rtl="0" eaLnBrk="1" fontAlgn="auto" latinLnBrk="1" hangingPunct="1">
                        <a:lnSpc>
                          <a:spcPct val="100000"/>
                        </a:lnSpc>
                        <a:spcBef>
                          <a:spcPts val="0"/>
                        </a:spcBef>
                        <a:spcAft>
                          <a:spcPts val="0"/>
                        </a:spcAft>
                        <a:buClrTx/>
                        <a:buSzTx/>
                        <a:buFontTx/>
                        <a:buNone/>
                        <a:tabLst/>
                        <a:defRPr/>
                      </a:pPr>
                      <a:r>
                        <a:rPr lang="en-US" altLang="ko-KR" sz="1200" dirty="0" smtClean="0">
                          <a:latin typeface="+mn-lt"/>
                        </a:rPr>
                        <a:t>Payment Separation</a:t>
                      </a:r>
                    </a:p>
                  </a:txBody>
                  <a:tcPr>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solidFill>
                      <a:schemeClr val="bg1"/>
                    </a:solidFill>
                  </a:tcPr>
                </a:tc>
                <a:tc>
                  <a:txBody>
                    <a:bodyPr/>
                    <a:lstStyle/>
                    <a:p>
                      <a:pPr marL="0" indent="0" latinLnBrk="1">
                        <a:buNone/>
                      </a:pPr>
                      <a:r>
                        <a:rPr lang="en-US" altLang="ko-KR" sz="1200" dirty="0" smtClean="0">
                          <a:latin typeface="+mn-lt"/>
                        </a:rPr>
                        <a:t>-</a:t>
                      </a:r>
                    </a:p>
                  </a:txBody>
                  <a:tcPr>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solidFill>
                      <a:schemeClr val="bg1"/>
                    </a:solidFill>
                  </a:tcPr>
                </a:tc>
                <a:tc>
                  <a:txBody>
                    <a:bodyPr/>
                    <a:lstStyle/>
                    <a:p>
                      <a:pPr marL="273050" marR="0" lvl="1" indent="-2730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ko-KR" sz="1200" kern="1200" dirty="0" smtClean="0">
                          <a:solidFill>
                            <a:schemeClr val="dk1"/>
                          </a:solidFill>
                          <a:latin typeface="+mn-lt"/>
                          <a:ea typeface="+mn-ea"/>
                          <a:cs typeface="Arial" pitchFamily="34" charset="0"/>
                        </a:rPr>
                        <a:t>Hong</a:t>
                      </a:r>
                      <a:r>
                        <a:rPr lang="en-US" altLang="ko-KR" sz="1200" kern="1200" baseline="0" dirty="0" smtClean="0">
                          <a:solidFill>
                            <a:schemeClr val="dk1"/>
                          </a:solidFill>
                          <a:latin typeface="+mn-lt"/>
                          <a:ea typeface="+mn-ea"/>
                          <a:cs typeface="Arial" pitchFamily="34" charset="0"/>
                        </a:rPr>
                        <a:t> Kong accounts for the Macau market as well </a:t>
                      </a:r>
                      <a:r>
                        <a:rPr lang="en-US" altLang="ko-KR" sz="1200" kern="1200" baseline="0" dirty="0" smtClean="0">
                          <a:solidFill>
                            <a:schemeClr val="dk1"/>
                          </a:solidFill>
                          <a:latin typeface="+mn-lt"/>
                          <a:ea typeface="+mn-ea"/>
                          <a:cs typeface="Arial" pitchFamily="34" charset="0"/>
                          <a:sym typeface="Wingdings" panose="05000000000000000000" pitchFamily="2" charset="2"/>
                        </a:rPr>
                        <a:t></a:t>
                      </a:r>
                      <a:r>
                        <a:rPr lang="en-US" altLang="ko-KR" sz="1200" kern="1200" baseline="0" dirty="0" smtClean="0">
                          <a:solidFill>
                            <a:schemeClr val="dk1"/>
                          </a:solidFill>
                          <a:latin typeface="+mn-lt"/>
                          <a:ea typeface="+mn-ea"/>
                          <a:cs typeface="Arial" pitchFamily="34" charset="0"/>
                        </a:rPr>
                        <a:t> health claims system is to be able separate payments</a:t>
                      </a:r>
                      <a:endParaRPr lang="en-US" altLang="ko-KR" sz="1200" kern="1200" dirty="0" smtClean="0">
                        <a:solidFill>
                          <a:schemeClr val="dk1"/>
                        </a:solidFill>
                        <a:latin typeface="+mn-lt"/>
                        <a:ea typeface="+mn-ea"/>
                        <a:cs typeface="Arial" pitchFamily="34" charset="0"/>
                      </a:endParaRPr>
                    </a:p>
                  </a:txBody>
                  <a:tcPr>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solidFill>
                      <a:schemeClr val="bg1"/>
                    </a:solidFill>
                  </a:tcPr>
                </a:tc>
              </a:tr>
              <a:tr h="0">
                <a:tc rowSpan="4">
                  <a:txBody>
                    <a:bodyPr/>
                    <a:lstStyle/>
                    <a:p>
                      <a:pPr marL="0" marR="0" indent="0" algn="l" defTabSz="457200" rtl="0" eaLnBrk="1" fontAlgn="auto" latinLnBrk="1" hangingPunct="1">
                        <a:lnSpc>
                          <a:spcPct val="100000"/>
                        </a:lnSpc>
                        <a:spcBef>
                          <a:spcPts val="0"/>
                        </a:spcBef>
                        <a:spcAft>
                          <a:spcPts val="0"/>
                        </a:spcAft>
                        <a:buClrTx/>
                        <a:buSzTx/>
                        <a:buFontTx/>
                        <a:buNone/>
                        <a:tabLst/>
                        <a:defRPr/>
                      </a:pPr>
                      <a:r>
                        <a:rPr lang="en-US" altLang="ko-KR" sz="1200" dirty="0" smtClean="0">
                          <a:latin typeface="+mn-lt"/>
                        </a:rPr>
                        <a:t>Payment Process</a:t>
                      </a:r>
                    </a:p>
                  </a:txBody>
                  <a:tcPr>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solidFill>
                      <a:schemeClr val="bg1"/>
                    </a:solidFill>
                  </a:tcPr>
                </a:tc>
                <a:tc>
                  <a:txBody>
                    <a:bodyPr/>
                    <a:lstStyle/>
                    <a:p>
                      <a:pPr marL="0" indent="0" latinLnBrk="1">
                        <a:buNone/>
                      </a:pPr>
                      <a:r>
                        <a:rPr lang="en-US" altLang="ko-KR" sz="1200" dirty="0" smtClean="0">
                          <a:latin typeface="+mn-lt"/>
                        </a:rPr>
                        <a:t>Payment automation</a:t>
                      </a:r>
                    </a:p>
                  </a:txBody>
                  <a:tcPr>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solidFill>
                      <a:schemeClr val="bg1"/>
                    </a:solidFill>
                  </a:tcPr>
                </a:tc>
                <a:tc>
                  <a:txBody>
                    <a:bodyPr/>
                    <a:lstStyle/>
                    <a:p>
                      <a:pPr marL="273050" marR="0" lvl="1" indent="-2730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ko-KR" sz="1200" kern="1200" dirty="0" smtClean="0">
                          <a:solidFill>
                            <a:schemeClr val="dk1"/>
                          </a:solidFill>
                          <a:latin typeface="+mn-lt"/>
                          <a:ea typeface="+mn-ea"/>
                          <a:cs typeface="Arial" pitchFamily="34" charset="0"/>
                        </a:rPr>
                        <a:t>Payment processes are executed in a manual manner (manual generation of files, input, issuance of checks etc.)</a:t>
                      </a:r>
                    </a:p>
                  </a:txBody>
                  <a:tcPr>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solidFill>
                      <a:schemeClr val="bg1"/>
                    </a:solidFill>
                  </a:tcPr>
                </a:tc>
              </a:tr>
              <a:tr h="0">
                <a:tc vMerge="1">
                  <a:txBody>
                    <a:bodyPr/>
                    <a:lstStyle/>
                    <a:p>
                      <a:pPr marL="0" indent="0" latinLnBrk="1">
                        <a:buNone/>
                      </a:pPr>
                      <a:endParaRPr lang="en-US" altLang="ko-KR" sz="1400" dirty="0" smtClean="0">
                        <a:latin typeface="+mn-lt"/>
                      </a:endParaRPr>
                    </a:p>
                  </a:txBody>
                  <a:tcPr/>
                </a:tc>
                <a:tc>
                  <a:txBody>
                    <a:bodyPr/>
                    <a:lstStyle/>
                    <a:p>
                      <a:pPr marL="0" marR="0" lvl="1" indent="0" algn="l" defTabSz="457200" rtl="0" eaLnBrk="1" fontAlgn="auto" latinLnBrk="1" hangingPunct="1">
                        <a:lnSpc>
                          <a:spcPct val="100000"/>
                        </a:lnSpc>
                        <a:spcBef>
                          <a:spcPts val="0"/>
                        </a:spcBef>
                        <a:spcAft>
                          <a:spcPts val="0"/>
                        </a:spcAft>
                        <a:buClrTx/>
                        <a:buSzTx/>
                        <a:buFont typeface="Arial" panose="020B0604020202020204" pitchFamily="34" charset="0"/>
                        <a:buNone/>
                        <a:tabLst/>
                        <a:defRPr/>
                      </a:pPr>
                      <a:r>
                        <a:rPr lang="en-US" altLang="ko-KR" sz="1200" kern="1200" dirty="0" smtClean="0">
                          <a:solidFill>
                            <a:schemeClr val="dk1"/>
                          </a:solidFill>
                          <a:latin typeface="+mn-lt"/>
                          <a:ea typeface="+mn-ea"/>
                          <a:cs typeface="+mn-cs"/>
                        </a:rPr>
                        <a:t>System variation for process</a:t>
                      </a:r>
                    </a:p>
                  </a:txBody>
                  <a:tcPr>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solidFill>
                      <a:schemeClr val="bg1"/>
                    </a:solidFill>
                  </a:tcPr>
                </a:tc>
                <a:tc>
                  <a:txBody>
                    <a:bodyPr/>
                    <a:lstStyle/>
                    <a:p>
                      <a:pPr marL="273050" lvl="1" indent="-273050" algn="l" defTabSz="457200" rtl="0" eaLnBrk="1" latinLnBrk="0" hangingPunct="1">
                        <a:buFont typeface="Arial" panose="020B0604020202020204" pitchFamily="34" charset="0"/>
                        <a:buChar char="•"/>
                      </a:pPr>
                      <a:r>
                        <a:rPr lang="en-US" altLang="ko-KR" sz="1200" kern="1200" dirty="0" smtClean="0">
                          <a:solidFill>
                            <a:schemeClr val="dk1"/>
                          </a:solidFill>
                          <a:latin typeface="+mn-lt"/>
                          <a:ea typeface="+mn-ea"/>
                          <a:cs typeface="Arial" pitchFamily="34" charset="0"/>
                        </a:rPr>
                        <a:t>Life payment process involved RDB to encrypt pay link files whereas GI payment process does not</a:t>
                      </a:r>
                    </a:p>
                  </a:txBody>
                  <a:tcPr>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solidFill>
                      <a:schemeClr val="bg1"/>
                    </a:solidFill>
                  </a:tcPr>
                </a:tc>
              </a:tr>
              <a:tr h="0">
                <a:tc vMerge="1">
                  <a:txBody>
                    <a:bodyPr/>
                    <a:lstStyle/>
                    <a:p>
                      <a:pPr marL="0" indent="0" latinLnBrk="1">
                        <a:buNone/>
                      </a:pPr>
                      <a:endParaRPr lang="en-US" altLang="ko-KR" sz="1400" dirty="0" smtClean="0">
                        <a:latin typeface="+mn-lt"/>
                      </a:endParaRPr>
                    </a:p>
                  </a:txBody>
                  <a:tcPr/>
                </a:tc>
                <a:tc>
                  <a:txBody>
                    <a:bodyPr/>
                    <a:lstStyle/>
                    <a:p>
                      <a:pPr marL="0" marR="0" lvl="1"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ltLang="ko-KR" sz="1200" kern="1200" dirty="0" smtClean="0">
                          <a:solidFill>
                            <a:schemeClr val="dk1"/>
                          </a:solidFill>
                          <a:latin typeface="+mn-lt"/>
                          <a:ea typeface="+mn-ea"/>
                          <a:cs typeface="Arial" pitchFamily="34" charset="0"/>
                        </a:rPr>
                        <a:t>Bank</a:t>
                      </a:r>
                      <a:r>
                        <a:rPr lang="en-US" altLang="ko-KR" sz="1200" kern="1200" baseline="0" dirty="0" smtClean="0">
                          <a:solidFill>
                            <a:schemeClr val="dk1"/>
                          </a:solidFill>
                          <a:latin typeface="+mn-lt"/>
                          <a:ea typeface="+mn-ea"/>
                          <a:cs typeface="Arial" pitchFamily="34" charset="0"/>
                        </a:rPr>
                        <a:t> affiliations</a:t>
                      </a:r>
                      <a:endParaRPr lang="en-US" altLang="ko-KR" sz="1200" kern="1200" dirty="0" smtClean="0">
                        <a:solidFill>
                          <a:schemeClr val="dk1"/>
                        </a:solidFill>
                        <a:latin typeface="+mn-lt"/>
                        <a:ea typeface="+mn-ea"/>
                        <a:cs typeface="Arial" pitchFamily="34" charset="0"/>
                      </a:endParaRPr>
                    </a:p>
                  </a:txBody>
                  <a:tcPr>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solidFill>
                      <a:schemeClr val="bg1"/>
                    </a:solidFill>
                  </a:tcPr>
                </a:tc>
                <a:tc>
                  <a:txBody>
                    <a:bodyPr/>
                    <a:lstStyle/>
                    <a:p>
                      <a:pPr marL="273050" lvl="1" indent="-273050" algn="l" defTabSz="457200" rtl="0" eaLnBrk="1" latinLnBrk="0" hangingPunct="1">
                        <a:buFont typeface="Arial" panose="020B0604020202020204" pitchFamily="34" charset="0"/>
                        <a:buChar char="•"/>
                      </a:pPr>
                      <a:r>
                        <a:rPr lang="en-US" altLang="ko-KR" sz="1200" kern="1200" dirty="0" smtClean="0">
                          <a:solidFill>
                            <a:schemeClr val="dk1"/>
                          </a:solidFill>
                          <a:latin typeface="+mn-lt"/>
                          <a:ea typeface="+mn-ea"/>
                          <a:cs typeface="Arial" pitchFamily="34" charset="0"/>
                        </a:rPr>
                        <a:t>Life payment</a:t>
                      </a:r>
                      <a:r>
                        <a:rPr lang="en-US" altLang="ko-KR" sz="1200" kern="1200" baseline="0" dirty="0" smtClean="0">
                          <a:solidFill>
                            <a:schemeClr val="dk1"/>
                          </a:solidFill>
                          <a:latin typeface="+mn-lt"/>
                          <a:ea typeface="+mn-ea"/>
                          <a:cs typeface="Arial" pitchFamily="34" charset="0"/>
                        </a:rPr>
                        <a:t> bank: </a:t>
                      </a:r>
                      <a:r>
                        <a:rPr lang="en-US" altLang="ko-KR" sz="1200" kern="1200" dirty="0" smtClean="0">
                          <a:solidFill>
                            <a:schemeClr val="dk1"/>
                          </a:solidFill>
                          <a:latin typeface="+mn-lt"/>
                          <a:ea typeface="+mn-ea"/>
                          <a:cs typeface="Arial" pitchFamily="34" charset="0"/>
                        </a:rPr>
                        <a:t>Citibank</a:t>
                      </a:r>
                    </a:p>
                    <a:p>
                      <a:pPr marL="273050" lvl="1" indent="-273050" algn="l" defTabSz="457200" rtl="0" eaLnBrk="1" latinLnBrk="0" hangingPunct="1">
                        <a:buFont typeface="Arial" panose="020B0604020202020204" pitchFamily="34" charset="0"/>
                        <a:buChar char="•"/>
                      </a:pPr>
                      <a:r>
                        <a:rPr lang="en-US" altLang="ko-KR" sz="1200" kern="1200" dirty="0" smtClean="0">
                          <a:solidFill>
                            <a:schemeClr val="dk1"/>
                          </a:solidFill>
                          <a:latin typeface="+mn-lt"/>
                          <a:ea typeface="+mn-ea"/>
                          <a:cs typeface="Arial" pitchFamily="34" charset="0"/>
                        </a:rPr>
                        <a:t>GI payment bank: HSBC</a:t>
                      </a:r>
                    </a:p>
                    <a:p>
                      <a:pPr marL="273050" marR="0" lvl="1" indent="-2730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ko-KR" sz="1200" kern="1200" dirty="0" smtClean="0">
                          <a:solidFill>
                            <a:schemeClr val="dk1"/>
                          </a:solidFill>
                          <a:latin typeface="+mn-lt"/>
                          <a:ea typeface="+mn-ea"/>
                          <a:cs typeface="Arial" pitchFamily="34" charset="0"/>
                        </a:rPr>
                        <a:t>Life / GI engaged</a:t>
                      </a:r>
                      <a:r>
                        <a:rPr lang="en-US" altLang="ko-KR" sz="1200" kern="1200" baseline="0" dirty="0" smtClean="0">
                          <a:solidFill>
                            <a:schemeClr val="dk1"/>
                          </a:solidFill>
                          <a:latin typeface="+mn-lt"/>
                          <a:ea typeface="+mn-ea"/>
                          <a:cs typeface="Arial" pitchFamily="34" charset="0"/>
                        </a:rPr>
                        <a:t> their respective banks for </a:t>
                      </a:r>
                      <a:r>
                        <a:rPr lang="en-US" altLang="ko-KR" sz="1200" kern="1200" dirty="0" smtClean="0">
                          <a:solidFill>
                            <a:schemeClr val="dk1"/>
                          </a:solidFill>
                          <a:latin typeface="+mn-lt"/>
                          <a:ea typeface="+mn-ea"/>
                          <a:cs typeface="Arial" pitchFamily="34" charset="0"/>
                        </a:rPr>
                        <a:t>both check and auto pay transactions</a:t>
                      </a:r>
                    </a:p>
                  </a:txBody>
                  <a:tcPr>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solidFill>
                      <a:schemeClr val="bg1"/>
                    </a:solidFill>
                  </a:tcPr>
                </a:tc>
              </a:tr>
              <a:tr h="0">
                <a:tc vMerge="1">
                  <a:txBody>
                    <a:bodyPr/>
                    <a:lstStyle/>
                    <a:p>
                      <a:pPr marL="0" indent="0" latinLnBrk="1">
                        <a:buNone/>
                      </a:pPr>
                      <a:endParaRPr lang="en-US" altLang="ko-KR" sz="1400" dirty="0" smtClean="0">
                        <a:latin typeface="+mn-lt"/>
                      </a:endParaRPr>
                    </a:p>
                  </a:txBody>
                  <a:tcPr/>
                </a:tc>
                <a:tc>
                  <a:txBody>
                    <a:bodyPr/>
                    <a:lstStyle/>
                    <a:p>
                      <a:pPr marL="0" marR="0" lvl="1" indent="0" algn="l" defTabSz="4572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altLang="ko-KR" sz="1200" kern="1200" dirty="0" smtClean="0">
                          <a:solidFill>
                            <a:schemeClr val="dk1"/>
                          </a:solidFill>
                          <a:latin typeface="+mn-lt"/>
                          <a:ea typeface="+mn-ea"/>
                          <a:cs typeface="Arial" pitchFamily="34" charset="0"/>
                        </a:rPr>
                        <a:t>Payment</a:t>
                      </a:r>
                      <a:r>
                        <a:rPr lang="en-US" altLang="ko-KR" sz="1200" kern="1200" baseline="0" dirty="0" smtClean="0">
                          <a:solidFill>
                            <a:schemeClr val="dk1"/>
                          </a:solidFill>
                          <a:latin typeface="+mn-lt"/>
                          <a:ea typeface="+mn-ea"/>
                          <a:cs typeface="Arial" pitchFamily="34" charset="0"/>
                        </a:rPr>
                        <a:t> types</a:t>
                      </a:r>
                      <a:endParaRPr lang="en-US" altLang="ko-KR" sz="1200" kern="1200" dirty="0" smtClean="0">
                        <a:solidFill>
                          <a:schemeClr val="dk1"/>
                        </a:solidFill>
                        <a:latin typeface="+mn-lt"/>
                        <a:ea typeface="+mn-ea"/>
                        <a:cs typeface="Arial" pitchFamily="34" charset="0"/>
                      </a:endParaRPr>
                    </a:p>
                  </a:txBody>
                  <a:tcPr>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solidFill>
                      <a:schemeClr val="bg1"/>
                    </a:solidFill>
                  </a:tcPr>
                </a:tc>
                <a:tc>
                  <a:txBody>
                    <a:bodyPr/>
                    <a:lstStyle/>
                    <a:p>
                      <a:pPr marL="273050" marR="0" lvl="1" indent="-2730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ko-KR" sz="1200" kern="1200" dirty="0" smtClean="0">
                          <a:solidFill>
                            <a:schemeClr val="dk1"/>
                          </a:solidFill>
                          <a:latin typeface="+mn-lt"/>
                          <a:ea typeface="+mn-ea"/>
                          <a:cs typeface="Arial" pitchFamily="34" charset="0"/>
                        </a:rPr>
                        <a:t>Life payment types:</a:t>
                      </a:r>
                      <a:br>
                        <a:rPr lang="en-US" altLang="ko-KR" sz="1200" kern="1200" dirty="0" smtClean="0">
                          <a:solidFill>
                            <a:schemeClr val="dk1"/>
                          </a:solidFill>
                          <a:latin typeface="+mn-lt"/>
                          <a:ea typeface="+mn-ea"/>
                          <a:cs typeface="Arial" pitchFamily="34" charset="0"/>
                        </a:rPr>
                      </a:br>
                      <a:r>
                        <a:rPr lang="en-US" altLang="ko-KR" sz="1200" kern="1200" dirty="0" smtClean="0">
                          <a:solidFill>
                            <a:schemeClr val="dk1"/>
                          </a:solidFill>
                          <a:latin typeface="+mn-lt"/>
                          <a:ea typeface="+mn-ea"/>
                          <a:cs typeface="Arial" pitchFamily="34" charset="0"/>
                        </a:rPr>
                        <a:t>(system processing) Bank deposit, Check</a:t>
                      </a:r>
                      <a:br>
                        <a:rPr lang="en-US" altLang="ko-KR" sz="1200" kern="1200" dirty="0" smtClean="0">
                          <a:solidFill>
                            <a:schemeClr val="dk1"/>
                          </a:solidFill>
                          <a:latin typeface="+mn-lt"/>
                          <a:ea typeface="+mn-ea"/>
                          <a:cs typeface="Arial" pitchFamily="34" charset="0"/>
                        </a:rPr>
                      </a:br>
                      <a:r>
                        <a:rPr lang="en-US" altLang="ko-KR" sz="1200" kern="1200" dirty="0" smtClean="0">
                          <a:solidFill>
                            <a:schemeClr val="dk1"/>
                          </a:solidFill>
                          <a:latin typeface="+mn-lt"/>
                          <a:ea typeface="+mn-ea"/>
                          <a:cs typeface="Arial" pitchFamily="34" charset="0"/>
                        </a:rPr>
                        <a:t>(manual transactions) Remittance, </a:t>
                      </a:r>
                      <a:r>
                        <a:rPr lang="en-US" altLang="ko-KR" sz="1200" kern="1200" dirty="0" err="1" smtClean="0">
                          <a:solidFill>
                            <a:schemeClr val="dk1"/>
                          </a:solidFill>
                          <a:latin typeface="+mn-lt"/>
                          <a:ea typeface="+mn-ea"/>
                          <a:cs typeface="Arial" pitchFamily="34" charset="0"/>
                        </a:rPr>
                        <a:t>UnionPay</a:t>
                      </a:r>
                      <a:r>
                        <a:rPr lang="en-US" altLang="ko-KR" sz="1200" kern="1200" dirty="0" smtClean="0">
                          <a:solidFill>
                            <a:schemeClr val="dk1"/>
                          </a:solidFill>
                          <a:latin typeface="+mn-lt"/>
                          <a:ea typeface="+mn-ea"/>
                          <a:cs typeface="Arial" pitchFamily="34" charset="0"/>
                        </a:rPr>
                        <a:t> </a:t>
                      </a:r>
                      <a:r>
                        <a:rPr lang="en-US" altLang="ko-KR" sz="1200" i="1" kern="1200" dirty="0" smtClean="0">
                          <a:solidFill>
                            <a:schemeClr val="dk1"/>
                          </a:solidFill>
                          <a:latin typeface="+mn-lt"/>
                          <a:ea typeface="+mn-ea"/>
                          <a:cs typeface="Arial" pitchFamily="34" charset="0"/>
                        </a:rPr>
                        <a:t>(for credit cards and banks</a:t>
                      </a:r>
                      <a:r>
                        <a:rPr lang="en-US" altLang="ko-KR" sz="1200" i="1" kern="1200" baseline="0" dirty="0" smtClean="0">
                          <a:solidFill>
                            <a:schemeClr val="dk1"/>
                          </a:solidFill>
                          <a:latin typeface="+mn-lt"/>
                          <a:ea typeface="+mn-ea"/>
                          <a:cs typeface="Arial" pitchFamily="34" charset="0"/>
                        </a:rPr>
                        <a:t> in China)</a:t>
                      </a:r>
                      <a:endParaRPr lang="en-US" altLang="ko-KR" sz="1200" i="1" kern="1200" dirty="0" smtClean="0">
                        <a:solidFill>
                          <a:schemeClr val="dk1"/>
                        </a:solidFill>
                        <a:latin typeface="+mn-lt"/>
                        <a:ea typeface="+mn-ea"/>
                        <a:cs typeface="Arial" pitchFamily="34" charset="0"/>
                      </a:endParaRPr>
                    </a:p>
                    <a:p>
                      <a:pPr marL="273050" marR="0" lvl="1" indent="-273050" algn="l" defTabSz="4572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altLang="ko-KR" sz="1200" kern="1200" dirty="0" smtClean="0">
                          <a:solidFill>
                            <a:schemeClr val="dk1"/>
                          </a:solidFill>
                          <a:latin typeface="+mn-lt"/>
                          <a:ea typeface="+mn-ea"/>
                          <a:cs typeface="Arial" pitchFamily="34" charset="0"/>
                        </a:rPr>
                        <a:t>GI</a:t>
                      </a:r>
                      <a:r>
                        <a:rPr lang="en-US" altLang="ko-KR" sz="1200" kern="1200" baseline="0" dirty="0" smtClean="0">
                          <a:solidFill>
                            <a:schemeClr val="dk1"/>
                          </a:solidFill>
                          <a:latin typeface="+mn-lt"/>
                          <a:ea typeface="+mn-ea"/>
                          <a:cs typeface="Arial" pitchFamily="34" charset="0"/>
                        </a:rPr>
                        <a:t> payment types:</a:t>
                      </a:r>
                      <a:br>
                        <a:rPr lang="en-US" altLang="ko-KR" sz="1200" kern="1200" baseline="0" dirty="0" smtClean="0">
                          <a:solidFill>
                            <a:schemeClr val="dk1"/>
                          </a:solidFill>
                          <a:latin typeface="+mn-lt"/>
                          <a:ea typeface="+mn-ea"/>
                          <a:cs typeface="Arial" pitchFamily="34" charset="0"/>
                        </a:rPr>
                      </a:br>
                      <a:r>
                        <a:rPr lang="en-US" altLang="ko-KR" sz="1200" kern="1200" dirty="0" smtClean="0">
                          <a:solidFill>
                            <a:schemeClr val="dk1"/>
                          </a:solidFill>
                          <a:latin typeface="+mn-lt"/>
                          <a:ea typeface="+mn-ea"/>
                          <a:cs typeface="Arial" pitchFamily="34" charset="0"/>
                        </a:rPr>
                        <a:t>(system processing) Bank deposit, Check</a:t>
                      </a:r>
                      <a:br>
                        <a:rPr lang="en-US" altLang="ko-KR" sz="1200" kern="1200" dirty="0" smtClean="0">
                          <a:solidFill>
                            <a:schemeClr val="dk1"/>
                          </a:solidFill>
                          <a:latin typeface="+mn-lt"/>
                          <a:ea typeface="+mn-ea"/>
                          <a:cs typeface="Arial" pitchFamily="34" charset="0"/>
                        </a:rPr>
                      </a:br>
                      <a:r>
                        <a:rPr lang="en-US" altLang="ko-KR" sz="1200" kern="1200" dirty="0" smtClean="0">
                          <a:solidFill>
                            <a:schemeClr val="dk1"/>
                          </a:solidFill>
                          <a:latin typeface="+mn-lt"/>
                          <a:ea typeface="+mn-ea"/>
                          <a:cs typeface="Arial" pitchFamily="34" charset="0"/>
                        </a:rPr>
                        <a:t>(manual transactions)</a:t>
                      </a:r>
                      <a:r>
                        <a:rPr lang="en-US" altLang="ko-KR" sz="1200" kern="1200" baseline="0" dirty="0" smtClean="0">
                          <a:solidFill>
                            <a:schemeClr val="dk1"/>
                          </a:solidFill>
                          <a:latin typeface="+mn-lt"/>
                          <a:ea typeface="+mn-ea"/>
                          <a:cs typeface="Arial" pitchFamily="34" charset="0"/>
                        </a:rPr>
                        <a:t> </a:t>
                      </a:r>
                      <a:r>
                        <a:rPr lang="en-US" altLang="ko-KR" sz="1200" kern="1200" dirty="0" smtClean="0">
                          <a:solidFill>
                            <a:schemeClr val="dk1"/>
                          </a:solidFill>
                          <a:latin typeface="+mn-lt"/>
                          <a:ea typeface="+mn-ea"/>
                          <a:cs typeface="Arial" pitchFamily="34" charset="0"/>
                        </a:rPr>
                        <a:t>Remittance</a:t>
                      </a:r>
                    </a:p>
                  </a:txBody>
                  <a:tcPr>
                    <a:lnL w="9525" cap="flat" cmpd="sng" algn="ctr">
                      <a:solidFill>
                        <a:schemeClr val="bg1">
                          <a:lumMod val="50000"/>
                        </a:schemeClr>
                      </a:solidFill>
                      <a:prstDash val="solid"/>
                      <a:round/>
                      <a:headEnd type="none" w="med" len="med"/>
                      <a:tailEnd type="none" w="med" len="med"/>
                    </a:lnL>
                    <a:lnR w="9525" cap="flat" cmpd="sng" algn="ctr">
                      <a:solidFill>
                        <a:schemeClr val="bg1">
                          <a:lumMod val="50000"/>
                        </a:schemeClr>
                      </a:solidFill>
                      <a:prstDash val="solid"/>
                      <a:round/>
                      <a:headEnd type="none" w="med" len="med"/>
                      <a:tailEnd type="none" w="med" len="med"/>
                    </a:lnR>
                    <a:lnT w="9525" cap="flat" cmpd="sng" algn="ctr">
                      <a:solidFill>
                        <a:schemeClr val="bg1">
                          <a:lumMod val="50000"/>
                        </a:schemeClr>
                      </a:solidFill>
                      <a:prstDash val="solid"/>
                      <a:round/>
                      <a:headEnd type="none" w="med" len="med"/>
                      <a:tailEnd type="none" w="med" len="med"/>
                    </a:lnT>
                    <a:lnB w="9525" cap="flat" cmpd="sng" algn="ctr">
                      <a:solidFill>
                        <a:schemeClr val="bg1">
                          <a:lumMod val="50000"/>
                        </a:schemeClr>
                      </a:solidFill>
                      <a:prstDash val="solid"/>
                      <a:round/>
                      <a:headEnd type="none" w="med" len="med"/>
                      <a:tailEnd type="none" w="med" len="med"/>
                    </a:lnB>
                    <a:solidFill>
                      <a:schemeClr val="bg1"/>
                    </a:solidFill>
                  </a:tcPr>
                </a:tc>
              </a:tr>
            </a:tbl>
          </a:graphicData>
        </a:graphic>
      </p:graphicFrame>
    </p:spTree>
    <p:extLst>
      <p:ext uri="{BB962C8B-B14F-4D97-AF65-F5344CB8AC3E}">
        <p14:creationId xmlns:p14="http://schemas.microsoft.com/office/powerpoint/2010/main" val="15630294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a:t>Key Fundamental Architecture </a:t>
            </a:r>
            <a:r>
              <a:rPr lang="en-US" altLang="ko-KR" dirty="0" smtClean="0"/>
              <a:t>Principles</a:t>
            </a:r>
            <a:endParaRPr lang="ko-KR" altLang="en-US" dirty="0"/>
          </a:p>
        </p:txBody>
      </p:sp>
      <p:sp>
        <p:nvSpPr>
          <p:cNvPr id="8" name="Text Placeholder 7"/>
          <p:cNvSpPr>
            <a:spLocks noGrp="1"/>
          </p:cNvSpPr>
          <p:nvPr>
            <p:ph type="body" sz="quarter" idx="13"/>
          </p:nvPr>
        </p:nvSpPr>
        <p:spPr/>
        <p:txBody>
          <a:bodyPr/>
          <a:lstStyle/>
          <a:p>
            <a:pPr marL="0" indent="0">
              <a:buNone/>
            </a:pPr>
            <a:r>
              <a:rPr lang="en-US" altLang="ko-KR" dirty="0"/>
              <a:t>Conformance of </a:t>
            </a:r>
            <a:r>
              <a:rPr lang="en-US" altLang="ko-KR" dirty="0" smtClean="0"/>
              <a:t>Principles (1/3)</a:t>
            </a:r>
            <a:endParaRPr lang="en-US" altLang="ko-KR" dirty="0"/>
          </a:p>
        </p:txBody>
      </p:sp>
      <p:sp>
        <p:nvSpPr>
          <p:cNvPr id="3" name="Slide Number Placeholder 2"/>
          <p:cNvSpPr>
            <a:spLocks noGrp="1"/>
          </p:cNvSpPr>
          <p:nvPr>
            <p:ph type="sldNum" sz="quarter" idx="4"/>
          </p:nvPr>
        </p:nvSpPr>
        <p:spPr/>
        <p:txBody>
          <a:bodyPr/>
          <a:lstStyle/>
          <a:p>
            <a:fld id="{3801209A-EBCB-4229-9A21-B7869465F47A}" type="slidenum">
              <a:rPr lang="en-US" altLang="ko-KR" smtClean="0"/>
              <a:pPr/>
              <a:t>9</a:t>
            </a:fld>
            <a:r>
              <a:rPr lang="en-US" altLang="ko-KR" smtClean="0"/>
              <a:t> </a:t>
            </a:r>
            <a:endParaRPr lang="ko-KR" altLang="en-US" dirty="0"/>
          </a:p>
        </p:txBody>
      </p:sp>
      <p:graphicFrame>
        <p:nvGraphicFramePr>
          <p:cNvPr id="4" name="Table 3"/>
          <p:cNvGraphicFramePr>
            <a:graphicFrameLocks noGrp="1"/>
          </p:cNvGraphicFramePr>
          <p:nvPr>
            <p:extLst>
              <p:ext uri="{D42A27DB-BD31-4B8C-83A1-F6EECF244321}">
                <p14:modId xmlns:p14="http://schemas.microsoft.com/office/powerpoint/2010/main" val="1241357251"/>
              </p:ext>
            </p:extLst>
          </p:nvPr>
        </p:nvGraphicFramePr>
        <p:xfrm>
          <a:off x="777000" y="1212250"/>
          <a:ext cx="8352000" cy="4648500"/>
        </p:xfrm>
        <a:graphic>
          <a:graphicData uri="http://schemas.openxmlformats.org/drawingml/2006/table">
            <a:tbl>
              <a:tblPr firstRow="1" bandRow="1">
                <a:tableStyleId>{5C22544A-7EE6-4342-B048-85BDC9FD1C3A}</a:tableStyleId>
              </a:tblPr>
              <a:tblGrid>
                <a:gridCol w="314325"/>
                <a:gridCol w="1796433"/>
                <a:gridCol w="6241242"/>
              </a:tblGrid>
              <a:tr h="0">
                <a:tc>
                  <a:txBody>
                    <a:bodyPr/>
                    <a:lstStyle/>
                    <a:p>
                      <a:pPr algn="ctr"/>
                      <a:r>
                        <a:rPr lang="en-US" sz="1050" dirty="0" smtClean="0">
                          <a:latin typeface="+mn-lt"/>
                        </a:rPr>
                        <a:t>#</a:t>
                      </a:r>
                      <a:endParaRPr lang="en-US" sz="1050" dirty="0">
                        <a:latin typeface="+mn-lt"/>
                      </a:endParaRPr>
                    </a:p>
                  </a:txBody>
                  <a:tcPr marL="36000" marR="36000" marT="36000" marB="36000" anchor="ctr"/>
                </a:tc>
                <a:tc>
                  <a:txBody>
                    <a:bodyPr/>
                    <a:lstStyle/>
                    <a:p>
                      <a:pPr algn="ctr"/>
                      <a:r>
                        <a:rPr lang="en-US" sz="1050" dirty="0" smtClean="0">
                          <a:latin typeface="+mn-lt"/>
                        </a:rPr>
                        <a:t>Principle</a:t>
                      </a:r>
                      <a:endParaRPr lang="en-US" sz="1050" dirty="0">
                        <a:latin typeface="+mn-lt"/>
                      </a:endParaRPr>
                    </a:p>
                  </a:txBody>
                  <a:tcPr marL="36000" marR="36000" marT="36000" marB="36000" anchor="ctr"/>
                </a:tc>
                <a:tc>
                  <a:txBody>
                    <a:bodyPr/>
                    <a:lstStyle/>
                    <a:p>
                      <a:pPr algn="ctr"/>
                      <a:r>
                        <a:rPr lang="en-US" sz="1050" dirty="0" smtClean="0">
                          <a:latin typeface="+mn-lt"/>
                        </a:rPr>
                        <a:t>Enforcing Rationale</a:t>
                      </a:r>
                      <a:endParaRPr lang="en-US" sz="1050" dirty="0">
                        <a:latin typeface="+mn-lt"/>
                      </a:endParaRPr>
                    </a:p>
                  </a:txBody>
                  <a:tcPr marL="36000" marR="36000" marT="36000" marB="36000" anchor="ctr"/>
                </a:tc>
              </a:tr>
              <a:tr h="0">
                <a:tc>
                  <a:txBody>
                    <a:bodyPr/>
                    <a:lstStyle/>
                    <a:p>
                      <a:pPr algn="ctr"/>
                      <a:r>
                        <a:rPr lang="en-US" sz="1050" dirty="0" smtClean="0">
                          <a:latin typeface="+mn-lt"/>
                        </a:rPr>
                        <a:t>1</a:t>
                      </a:r>
                      <a:endParaRPr lang="en-US" sz="1050" dirty="0">
                        <a:latin typeface="+mn-lt"/>
                      </a:endParaRPr>
                    </a:p>
                  </a:txBody>
                  <a:tcPr marL="36000" marR="36000" marT="36000" marB="36000"/>
                </a:tc>
                <a:tc>
                  <a:txBody>
                    <a:bodyPr/>
                    <a:lstStyle/>
                    <a:p>
                      <a:r>
                        <a:rPr lang="en-US" sz="1050" dirty="0" smtClean="0">
                          <a:latin typeface="+mn-lt"/>
                        </a:rPr>
                        <a:t>Drive IT initiative</a:t>
                      </a:r>
                      <a:r>
                        <a:rPr lang="en-US" sz="1050" baseline="0" dirty="0" smtClean="0">
                          <a:latin typeface="+mn-lt"/>
                        </a:rPr>
                        <a:t> from business needs</a:t>
                      </a:r>
                      <a:endParaRPr lang="en-US" sz="1050" dirty="0">
                        <a:latin typeface="+mn-lt"/>
                      </a:endParaRPr>
                    </a:p>
                  </a:txBody>
                  <a:tcPr marL="36000" marR="36000" marT="36000" marB="36000"/>
                </a:tc>
                <a:tc>
                  <a:txBody>
                    <a:bodyPr/>
                    <a:lstStyle/>
                    <a:p>
                      <a:pPr marL="171450" indent="-171450">
                        <a:buFont typeface="Arial" panose="020B0604020202020204" pitchFamily="34" charset="0"/>
                        <a:buChar char="•"/>
                      </a:pPr>
                      <a:r>
                        <a:rPr lang="en-US" sz="1050" dirty="0" smtClean="0">
                          <a:solidFill>
                            <a:schemeClr val="tx1"/>
                          </a:solidFill>
                          <a:latin typeface="+mn-lt"/>
                        </a:rPr>
                        <a:t>Health Claims project</a:t>
                      </a:r>
                      <a:r>
                        <a:rPr lang="en-US" sz="1050" baseline="0" dirty="0" smtClean="0">
                          <a:solidFill>
                            <a:schemeClr val="tx1"/>
                          </a:solidFill>
                          <a:latin typeface="+mn-lt"/>
                        </a:rPr>
                        <a:t> </a:t>
                      </a:r>
                      <a:r>
                        <a:rPr lang="en-US" sz="1050" dirty="0" smtClean="0">
                          <a:solidFill>
                            <a:schemeClr val="tx1"/>
                          </a:solidFill>
                          <a:latin typeface="+mn-lt"/>
                        </a:rPr>
                        <a:t>supports AXA Digital Ambition to leapfrog competitors by improving</a:t>
                      </a:r>
                      <a:r>
                        <a:rPr lang="en-US" sz="1050" baseline="0" dirty="0" smtClean="0">
                          <a:solidFill>
                            <a:schemeClr val="tx1"/>
                          </a:solidFill>
                          <a:latin typeface="+mn-lt"/>
                        </a:rPr>
                        <a:t> operating efficiency and </a:t>
                      </a:r>
                      <a:r>
                        <a:rPr lang="en-US" sz="1050" dirty="0" smtClean="0">
                          <a:solidFill>
                            <a:schemeClr val="tx1"/>
                          </a:solidFill>
                          <a:latin typeface="+mn-lt"/>
                        </a:rPr>
                        <a:t>enhancing customer experience. This is realized through the development of a regional platform which provides single claims system, automation, process management, and integration capabilities</a:t>
                      </a:r>
                      <a:r>
                        <a:rPr lang="en-US" sz="1050" baseline="0" dirty="0" smtClean="0">
                          <a:solidFill>
                            <a:schemeClr val="tx1"/>
                          </a:solidFill>
                          <a:latin typeface="+mn-lt"/>
                        </a:rPr>
                        <a:t> to support end to end claims processing.</a:t>
                      </a:r>
                      <a:endParaRPr lang="en-US" sz="1050" dirty="0">
                        <a:solidFill>
                          <a:schemeClr val="tx1"/>
                        </a:solidFill>
                        <a:latin typeface="+mn-lt"/>
                      </a:endParaRPr>
                    </a:p>
                  </a:txBody>
                  <a:tcPr marL="36000" marR="36000" marT="36000" marB="36000"/>
                </a:tc>
              </a:tr>
              <a:tr h="0">
                <a:tc>
                  <a:txBody>
                    <a:bodyPr/>
                    <a:lstStyle/>
                    <a:p>
                      <a:pPr algn="ctr"/>
                      <a:r>
                        <a:rPr lang="en-US" sz="1050" dirty="0" smtClean="0">
                          <a:latin typeface="+mn-lt"/>
                        </a:rPr>
                        <a:t>2</a:t>
                      </a:r>
                      <a:endParaRPr lang="en-US" sz="1050" dirty="0">
                        <a:latin typeface="+mn-lt"/>
                      </a:endParaRPr>
                    </a:p>
                  </a:txBody>
                  <a:tcPr marL="36000" marR="36000" marT="36000" marB="36000"/>
                </a:tc>
                <a:tc>
                  <a:txBody>
                    <a:bodyPr/>
                    <a:lstStyle/>
                    <a:p>
                      <a:r>
                        <a:rPr lang="en-US" sz="1050" dirty="0" smtClean="0">
                          <a:latin typeface="+mn-lt"/>
                        </a:rPr>
                        <a:t>Consider</a:t>
                      </a:r>
                      <a:r>
                        <a:rPr lang="en-US" sz="1050" baseline="0" dirty="0" smtClean="0">
                          <a:latin typeface="+mn-lt"/>
                        </a:rPr>
                        <a:t> information as assets of AXA</a:t>
                      </a:r>
                      <a:endParaRPr lang="en-US" sz="1050" dirty="0" smtClean="0">
                        <a:latin typeface="+mn-lt"/>
                      </a:endParaRPr>
                    </a:p>
                  </a:txBody>
                  <a:tcPr marL="36000" marR="36000" marT="36000" marB="36000"/>
                </a:tc>
                <a:tc>
                  <a:txBody>
                    <a:bodyPr/>
                    <a:lstStyle/>
                    <a:p>
                      <a:pPr marL="171450" indent="-171450">
                        <a:buFont typeface="Arial" panose="020B0604020202020204" pitchFamily="34" charset="0"/>
                        <a:buChar char="•"/>
                      </a:pPr>
                      <a:r>
                        <a:rPr lang="en-US" sz="1050" dirty="0" smtClean="0">
                          <a:latin typeface="+mn-lt"/>
                        </a:rPr>
                        <a:t>Through service integration capabilities, the Health Claims project makes information that currently residing in core back-end systems (i.e. claims data in PAS) more readily accessible to front-end</a:t>
                      </a:r>
                      <a:r>
                        <a:rPr lang="en-US" sz="1050" baseline="0" dirty="0" smtClean="0">
                          <a:latin typeface="+mn-lt"/>
                        </a:rPr>
                        <a:t>s (e.g. customer portal)</a:t>
                      </a:r>
                    </a:p>
                    <a:p>
                      <a:pPr marL="171450" indent="-171450">
                        <a:buFont typeface="Arial" panose="020B0604020202020204" pitchFamily="34" charset="0"/>
                        <a:buChar char="•"/>
                      </a:pPr>
                      <a:r>
                        <a:rPr lang="en-US" sz="1050" dirty="0" smtClean="0">
                          <a:latin typeface="+mn-lt"/>
                        </a:rPr>
                        <a:t>Claims architecture will enhance</a:t>
                      </a:r>
                      <a:r>
                        <a:rPr lang="en-US" sz="1050" baseline="0" dirty="0" smtClean="0">
                          <a:latin typeface="+mn-lt"/>
                        </a:rPr>
                        <a:t> the</a:t>
                      </a:r>
                      <a:r>
                        <a:rPr lang="en-US" sz="1050" dirty="0" smtClean="0">
                          <a:latin typeface="+mn-lt"/>
                        </a:rPr>
                        <a:t> 360 degree view of customer information</a:t>
                      </a:r>
                      <a:r>
                        <a:rPr lang="en-US" sz="1050" baseline="0" dirty="0" smtClean="0">
                          <a:latin typeface="+mn-lt"/>
                        </a:rPr>
                        <a:t> with claims information </a:t>
                      </a:r>
                      <a:r>
                        <a:rPr lang="en-US" sz="1050" dirty="0" smtClean="0">
                          <a:latin typeface="+mn-lt"/>
                        </a:rPr>
                        <a:t>and will</a:t>
                      </a:r>
                      <a:r>
                        <a:rPr lang="en-US" sz="1050" baseline="0" dirty="0" smtClean="0">
                          <a:latin typeface="+mn-lt"/>
                        </a:rPr>
                        <a:t> therefore help to </a:t>
                      </a:r>
                      <a:r>
                        <a:rPr lang="en-US" sz="1050" dirty="0" smtClean="0">
                          <a:latin typeface="+mn-lt"/>
                        </a:rPr>
                        <a:t>realize customer centric strategy</a:t>
                      </a:r>
                      <a:endParaRPr lang="en-US" sz="1050" dirty="0">
                        <a:latin typeface="+mn-lt"/>
                      </a:endParaRPr>
                    </a:p>
                  </a:txBody>
                  <a:tcPr marL="36000" marR="36000" marT="36000" marB="36000"/>
                </a:tc>
              </a:tr>
              <a:tr h="0">
                <a:tc>
                  <a:txBody>
                    <a:bodyPr/>
                    <a:lstStyle/>
                    <a:p>
                      <a:pPr algn="ctr"/>
                      <a:r>
                        <a:rPr lang="en-US" sz="1050" dirty="0" smtClean="0">
                          <a:latin typeface="+mn-lt"/>
                        </a:rPr>
                        <a:t>3</a:t>
                      </a:r>
                      <a:endParaRPr lang="en-US" sz="1050" dirty="0">
                        <a:latin typeface="+mn-lt"/>
                      </a:endParaRPr>
                    </a:p>
                  </a:txBody>
                  <a:tcPr marL="36000" marR="36000" marT="36000" marB="36000"/>
                </a:tc>
                <a:tc>
                  <a:txBody>
                    <a:bodyPr/>
                    <a:lstStyle/>
                    <a:p>
                      <a:r>
                        <a:rPr lang="en-US" sz="1050" dirty="0" smtClean="0">
                          <a:latin typeface="+mn-lt"/>
                        </a:rPr>
                        <a:t>Align information functionality within business capability groups</a:t>
                      </a:r>
                      <a:endParaRPr lang="en-US" sz="1050" dirty="0">
                        <a:latin typeface="+mn-lt"/>
                      </a:endParaRPr>
                    </a:p>
                  </a:txBody>
                  <a:tcPr marL="36000" marR="36000" marT="36000" marB="36000"/>
                </a:tc>
                <a:tc>
                  <a:txBody>
                    <a:bodyPr/>
                    <a:lstStyle/>
                    <a:p>
                      <a:pPr marL="171450" indent="-171450">
                        <a:buFont typeface="Arial" panose="020B0604020202020204" pitchFamily="34" charset="0"/>
                        <a:buChar char="•"/>
                      </a:pPr>
                      <a:r>
                        <a:rPr lang="en-US" sz="1050" dirty="0" smtClean="0">
                          <a:latin typeface="+mn-lt"/>
                        </a:rPr>
                        <a:t>Health Claims provides business capabilities for claims processing, payment</a:t>
                      </a:r>
                      <a:r>
                        <a:rPr lang="en-US" sz="1050" baseline="0" dirty="0" smtClean="0">
                          <a:latin typeface="+mn-lt"/>
                        </a:rPr>
                        <a:t> and service management</a:t>
                      </a:r>
                      <a:r>
                        <a:rPr lang="en-US" sz="1050" dirty="0" smtClean="0">
                          <a:latin typeface="+mn-lt"/>
                        </a:rPr>
                        <a:t>. Information architecture will model data in corresponding subject areas to support these business</a:t>
                      </a:r>
                      <a:r>
                        <a:rPr lang="en-US" sz="1050" baseline="0" dirty="0" smtClean="0">
                          <a:latin typeface="+mn-lt"/>
                        </a:rPr>
                        <a:t> </a:t>
                      </a:r>
                      <a:r>
                        <a:rPr lang="en-US" sz="1050" dirty="0" smtClean="0">
                          <a:latin typeface="+mn-lt"/>
                        </a:rPr>
                        <a:t>capabilities and IS architecture will enable those via business process and system enquiry</a:t>
                      </a:r>
                      <a:endParaRPr lang="en-US" sz="1050" dirty="0">
                        <a:latin typeface="+mn-lt"/>
                      </a:endParaRPr>
                    </a:p>
                  </a:txBody>
                  <a:tcPr marL="36000" marR="36000" marT="36000" marB="36000"/>
                </a:tc>
              </a:tr>
              <a:tr h="0">
                <a:tc>
                  <a:txBody>
                    <a:bodyPr/>
                    <a:lstStyle/>
                    <a:p>
                      <a:pPr algn="ctr"/>
                      <a:r>
                        <a:rPr lang="en-US" sz="1050" dirty="0" smtClean="0">
                          <a:latin typeface="+mn-lt"/>
                        </a:rPr>
                        <a:t>4</a:t>
                      </a:r>
                      <a:endParaRPr lang="en-US" sz="1050" dirty="0">
                        <a:latin typeface="+mn-lt"/>
                      </a:endParaRPr>
                    </a:p>
                  </a:txBody>
                  <a:tcPr marL="36000" marR="36000" marT="36000" marB="36000"/>
                </a:tc>
                <a:tc>
                  <a:txBody>
                    <a:bodyPr/>
                    <a:lstStyle/>
                    <a:p>
                      <a:r>
                        <a:rPr lang="en-US" sz="1050" dirty="0" smtClean="0">
                          <a:latin typeface="+mn-lt"/>
                        </a:rPr>
                        <a:t>Design for customer centricity</a:t>
                      </a:r>
                      <a:endParaRPr lang="en-US" sz="1050" dirty="0">
                        <a:latin typeface="+mn-lt"/>
                      </a:endParaRPr>
                    </a:p>
                  </a:txBody>
                  <a:tcPr marL="36000" marR="36000" marT="36000" marB="36000"/>
                </a:tc>
                <a:tc>
                  <a:txBody>
                    <a:bodyPr/>
                    <a:lstStyle/>
                    <a:p>
                      <a:pPr marL="171450" indent="-171450">
                        <a:buFont typeface="Arial" panose="020B0604020202020204" pitchFamily="34" charset="0"/>
                        <a:buChar char="•"/>
                      </a:pPr>
                      <a:r>
                        <a:rPr lang="en-US" sz="1050" dirty="0" smtClean="0">
                          <a:latin typeface="+mn-lt"/>
                        </a:rPr>
                        <a:t>Regional Master Processes</a:t>
                      </a:r>
                      <a:r>
                        <a:rPr lang="en-US" sz="1050" baseline="0" dirty="0" smtClean="0">
                          <a:latin typeface="+mn-lt"/>
                        </a:rPr>
                        <a:t> are d</a:t>
                      </a:r>
                      <a:r>
                        <a:rPr lang="en-US" sz="1050" dirty="0" smtClean="0">
                          <a:latin typeface="+mn-lt"/>
                        </a:rPr>
                        <a:t>efined</a:t>
                      </a:r>
                      <a:r>
                        <a:rPr lang="en-US" sz="1050" baseline="0" dirty="0" smtClean="0">
                          <a:latin typeface="+mn-lt"/>
                        </a:rPr>
                        <a:t> and</a:t>
                      </a:r>
                      <a:r>
                        <a:rPr lang="en-US" sz="1050" dirty="0" smtClean="0">
                          <a:latin typeface="+mn-lt"/>
                        </a:rPr>
                        <a:t> automated process management capabilities are implemented</a:t>
                      </a:r>
                      <a:r>
                        <a:rPr lang="en-US" sz="1050" baseline="0" dirty="0" smtClean="0">
                          <a:latin typeface="+mn-lt"/>
                        </a:rPr>
                        <a:t> to </a:t>
                      </a:r>
                      <a:r>
                        <a:rPr lang="en-US" sz="1050" dirty="0" smtClean="0">
                          <a:latin typeface="+mn-lt"/>
                        </a:rPr>
                        <a:t>deliver an improved customer experience</a:t>
                      </a:r>
                      <a:endParaRPr lang="en-US" sz="1050" dirty="0">
                        <a:latin typeface="+mn-lt"/>
                      </a:endParaRPr>
                    </a:p>
                  </a:txBody>
                  <a:tcPr marL="36000" marR="36000" marT="36000" marB="36000"/>
                </a:tc>
              </a:tr>
              <a:tr h="0">
                <a:tc>
                  <a:txBody>
                    <a:bodyPr/>
                    <a:lstStyle/>
                    <a:p>
                      <a:pPr algn="ctr"/>
                      <a:r>
                        <a:rPr lang="en-US" sz="1050" dirty="0" smtClean="0">
                          <a:latin typeface="+mn-lt"/>
                        </a:rPr>
                        <a:t>5</a:t>
                      </a:r>
                      <a:endParaRPr lang="en-US" sz="1050" dirty="0">
                        <a:latin typeface="+mn-lt"/>
                      </a:endParaRPr>
                    </a:p>
                  </a:txBody>
                  <a:tcPr marL="36000" marR="36000" marT="36000" marB="36000"/>
                </a:tc>
                <a:tc>
                  <a:txBody>
                    <a:bodyPr/>
                    <a:lstStyle/>
                    <a:p>
                      <a:r>
                        <a:rPr lang="en-US" sz="1050" dirty="0" smtClean="0">
                          <a:latin typeface="+mn-lt"/>
                        </a:rPr>
                        <a:t>Support</a:t>
                      </a:r>
                      <a:r>
                        <a:rPr lang="en-US" sz="1050" baseline="0" dirty="0" smtClean="0">
                          <a:latin typeface="+mn-lt"/>
                        </a:rPr>
                        <a:t> automated and measurable business processes</a:t>
                      </a:r>
                      <a:endParaRPr lang="en-US" sz="1050" dirty="0">
                        <a:latin typeface="+mn-lt"/>
                      </a:endParaRPr>
                    </a:p>
                  </a:txBody>
                  <a:tcPr marL="36000" marR="36000" marT="36000" marB="36000"/>
                </a:tc>
                <a:tc>
                  <a:txBody>
                    <a:bodyPr/>
                    <a:lstStyle/>
                    <a:p>
                      <a:pPr marL="171450" indent="-171450">
                        <a:buFont typeface="Arial" panose="020B0604020202020204" pitchFamily="34" charset="0"/>
                        <a:buChar char="•"/>
                      </a:pPr>
                      <a:r>
                        <a:rPr lang="en-US" sz="1050" dirty="0" smtClean="0">
                          <a:latin typeface="+mn-lt"/>
                        </a:rPr>
                        <a:t>Business processes </a:t>
                      </a:r>
                      <a:r>
                        <a:rPr lang="en-US" sz="1050" baseline="0" dirty="0" smtClean="0">
                          <a:latin typeface="+mn-lt"/>
                        </a:rPr>
                        <a:t>a</a:t>
                      </a:r>
                      <a:r>
                        <a:rPr lang="en-US" sz="1050" dirty="0" smtClean="0">
                          <a:latin typeface="+mn-lt"/>
                        </a:rPr>
                        <a:t>re designed to support</a:t>
                      </a:r>
                      <a:r>
                        <a:rPr lang="en-US" sz="1050" baseline="0" dirty="0" smtClean="0">
                          <a:latin typeface="+mn-lt"/>
                        </a:rPr>
                        <a:t> automation and </a:t>
                      </a:r>
                      <a:r>
                        <a:rPr lang="en-US" sz="1050" dirty="0" smtClean="0">
                          <a:latin typeface="+mn-lt"/>
                        </a:rPr>
                        <a:t>STP in order to augment overall business throughput</a:t>
                      </a:r>
                      <a:r>
                        <a:rPr lang="en-US" sz="1050" baseline="0" dirty="0" smtClean="0">
                          <a:latin typeface="+mn-lt"/>
                        </a:rPr>
                        <a:t>, lower claims processing time and improve completeness and accuracy </a:t>
                      </a:r>
                      <a:endParaRPr lang="en-US" sz="1050" dirty="0">
                        <a:latin typeface="+mn-lt"/>
                      </a:endParaRPr>
                    </a:p>
                  </a:txBody>
                  <a:tcPr marL="36000" marR="36000" marT="36000" marB="36000"/>
                </a:tc>
              </a:tr>
              <a:tr h="0">
                <a:tc>
                  <a:txBody>
                    <a:bodyPr/>
                    <a:lstStyle/>
                    <a:p>
                      <a:pPr algn="ctr"/>
                      <a:r>
                        <a:rPr lang="en-US" sz="1050" dirty="0" smtClean="0">
                          <a:latin typeface="+mn-lt"/>
                        </a:rPr>
                        <a:t>6</a:t>
                      </a:r>
                      <a:endParaRPr lang="en-US" sz="1050" dirty="0">
                        <a:latin typeface="+mn-lt"/>
                      </a:endParaRPr>
                    </a:p>
                  </a:txBody>
                  <a:tcPr marL="36000" marR="36000" marT="36000" marB="36000"/>
                </a:tc>
                <a:tc>
                  <a:txBody>
                    <a:bodyPr/>
                    <a:lstStyle/>
                    <a:p>
                      <a:r>
                        <a:rPr lang="en-US" sz="1050" dirty="0" smtClean="0">
                          <a:latin typeface="+mn-lt"/>
                        </a:rPr>
                        <a:t>Ensure</a:t>
                      </a:r>
                      <a:r>
                        <a:rPr lang="en-US" sz="1050" baseline="0" dirty="0" smtClean="0">
                          <a:latin typeface="+mn-lt"/>
                        </a:rPr>
                        <a:t> the timely updating of all information</a:t>
                      </a:r>
                      <a:endParaRPr lang="en-US" sz="1050" dirty="0">
                        <a:latin typeface="+mn-lt"/>
                      </a:endParaRPr>
                    </a:p>
                  </a:txBody>
                  <a:tcPr marL="36000" marR="36000" marT="36000" marB="36000"/>
                </a:tc>
                <a:tc>
                  <a:txBody>
                    <a:bodyPr/>
                    <a:lstStyle/>
                    <a:p>
                      <a:pPr marL="171450" indent="-171450">
                        <a:buFont typeface="Arial" panose="020B0604020202020204" pitchFamily="34" charset="0"/>
                        <a:buChar char="•"/>
                      </a:pPr>
                      <a:r>
                        <a:rPr lang="en-US" sz="1050" dirty="0" smtClean="0">
                          <a:latin typeface="+mn-lt"/>
                        </a:rPr>
                        <a:t>Health Claims architecture will support 24/7 update and access of transactional information without any data synchronization delay</a:t>
                      </a:r>
                      <a:endParaRPr lang="en-US" sz="1050" dirty="0">
                        <a:latin typeface="+mn-lt"/>
                      </a:endParaRPr>
                    </a:p>
                  </a:txBody>
                  <a:tcPr marL="36000" marR="36000" marT="36000" marB="36000"/>
                </a:tc>
              </a:tr>
              <a:tr h="0">
                <a:tc>
                  <a:txBody>
                    <a:bodyPr/>
                    <a:lstStyle/>
                    <a:p>
                      <a:pPr algn="ctr"/>
                      <a:r>
                        <a:rPr lang="en-US" sz="1050" dirty="0" smtClean="0">
                          <a:latin typeface="+mn-lt"/>
                        </a:rPr>
                        <a:t>7</a:t>
                      </a:r>
                      <a:endParaRPr lang="en-US" sz="1050" dirty="0">
                        <a:latin typeface="+mn-lt"/>
                      </a:endParaRPr>
                    </a:p>
                  </a:txBody>
                  <a:tcPr marL="36000" marR="36000" marT="36000" marB="36000"/>
                </a:tc>
                <a:tc>
                  <a:txBody>
                    <a:bodyPr/>
                    <a:lstStyle/>
                    <a:p>
                      <a:r>
                        <a:rPr lang="en-US" sz="1050" dirty="0" smtClean="0">
                          <a:latin typeface="+mn-lt"/>
                        </a:rPr>
                        <a:t>Protect info by adequate security measures</a:t>
                      </a:r>
                      <a:endParaRPr lang="en-US" sz="1050" dirty="0">
                        <a:latin typeface="+mn-lt"/>
                      </a:endParaRPr>
                    </a:p>
                  </a:txBody>
                  <a:tcPr marL="36000" marR="36000" marT="36000" marB="36000"/>
                </a:tc>
                <a:tc>
                  <a:txBody>
                    <a:bodyPr/>
                    <a:lstStyle/>
                    <a:p>
                      <a:pPr marL="171450" indent="-171450">
                        <a:buFont typeface="Arial" panose="020B0604020202020204" pitchFamily="34" charset="0"/>
                        <a:buChar char="•"/>
                      </a:pPr>
                      <a:r>
                        <a:rPr lang="en-US" sz="1050" dirty="0" smtClean="0">
                          <a:latin typeface="+mn-lt"/>
                        </a:rPr>
                        <a:t>Security architecture ensure adequate measures to be taken to protect data at-rest as well as data at movement by using techniques like message &amp; data level encryption and encoding</a:t>
                      </a:r>
                      <a:endParaRPr lang="en-US" sz="1050" dirty="0">
                        <a:latin typeface="+mn-lt"/>
                      </a:endParaRPr>
                    </a:p>
                  </a:txBody>
                  <a:tcPr marL="36000" marR="36000" marT="36000" marB="36000"/>
                </a:tc>
              </a:tr>
              <a:tr h="0">
                <a:tc>
                  <a:txBody>
                    <a:bodyPr/>
                    <a:lstStyle/>
                    <a:p>
                      <a:pPr algn="ctr"/>
                      <a:r>
                        <a:rPr lang="en-US" sz="1050" dirty="0" smtClean="0">
                          <a:latin typeface="+mn-lt"/>
                        </a:rPr>
                        <a:t>8</a:t>
                      </a:r>
                      <a:endParaRPr lang="en-US" sz="1050" dirty="0">
                        <a:latin typeface="+mn-lt"/>
                      </a:endParaRPr>
                    </a:p>
                  </a:txBody>
                  <a:tcPr marL="36000" marR="36000" marT="36000" marB="36000"/>
                </a:tc>
                <a:tc>
                  <a:txBody>
                    <a:bodyPr/>
                    <a:lstStyle/>
                    <a:p>
                      <a:r>
                        <a:rPr lang="en-US" sz="1050" dirty="0" smtClean="0">
                          <a:latin typeface="+mn-lt"/>
                        </a:rPr>
                        <a:t>Ensure</a:t>
                      </a:r>
                      <a:r>
                        <a:rPr lang="en-US" sz="1050" baseline="0" dirty="0" smtClean="0">
                          <a:latin typeface="+mn-lt"/>
                        </a:rPr>
                        <a:t> information ownership</a:t>
                      </a:r>
                      <a:endParaRPr lang="en-US" sz="1050" dirty="0">
                        <a:latin typeface="+mn-lt"/>
                      </a:endParaRPr>
                    </a:p>
                  </a:txBody>
                  <a:tcPr marL="36000" marR="36000" marT="36000" marB="36000"/>
                </a:tc>
                <a:tc>
                  <a:txBody>
                    <a:bodyPr/>
                    <a:lstStyle/>
                    <a:p>
                      <a:pPr marL="171450" indent="-171450">
                        <a:buFont typeface="Arial" panose="020B0604020202020204" pitchFamily="34" charset="0"/>
                        <a:buChar char="•"/>
                      </a:pPr>
                      <a:r>
                        <a:rPr lang="en-US" sz="1050" dirty="0" smtClean="0">
                          <a:latin typeface="+mn-lt"/>
                        </a:rPr>
                        <a:t>Information Architecture will define proper data stewardship to own claims</a:t>
                      </a:r>
                      <a:r>
                        <a:rPr lang="en-US" sz="1050" baseline="0" dirty="0" smtClean="0">
                          <a:latin typeface="+mn-lt"/>
                        </a:rPr>
                        <a:t> related </a:t>
                      </a:r>
                      <a:r>
                        <a:rPr lang="en-US" sz="1050" dirty="0" smtClean="0">
                          <a:latin typeface="+mn-lt"/>
                        </a:rPr>
                        <a:t>data i.e. claims transaction data (FINEOS), policy data (Core DB) and customer data (Core DB)</a:t>
                      </a:r>
                      <a:endParaRPr lang="en-US" sz="1050" dirty="0">
                        <a:latin typeface="+mn-lt"/>
                      </a:endParaRPr>
                    </a:p>
                  </a:txBody>
                  <a:tcPr marL="36000" marR="36000" marT="36000" marB="36000"/>
                </a:tc>
              </a:tr>
            </a:tbl>
          </a:graphicData>
        </a:graphic>
      </p:graphicFrame>
    </p:spTree>
    <p:extLst>
      <p:ext uri="{BB962C8B-B14F-4D97-AF65-F5344CB8AC3E}">
        <p14:creationId xmlns:p14="http://schemas.microsoft.com/office/powerpoint/2010/main" val="24321709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ko-KR" dirty="0"/>
              <a:t>Entity Specific Architecture – Hong Kong</a:t>
            </a:r>
            <a:endParaRPr lang="en-US" dirty="0"/>
          </a:p>
        </p:txBody>
      </p:sp>
      <p:sp>
        <p:nvSpPr>
          <p:cNvPr id="2" name="Text Placeholder 1"/>
          <p:cNvSpPr>
            <a:spLocks noGrp="1"/>
          </p:cNvSpPr>
          <p:nvPr>
            <p:ph type="body" sz="quarter" idx="13"/>
          </p:nvPr>
        </p:nvSpPr>
        <p:spPr>
          <a:solidFill>
            <a:schemeClr val="bg1">
              <a:lumMod val="95000"/>
            </a:schemeClr>
          </a:solidFill>
          <a:ln>
            <a:noFill/>
          </a:ln>
          <a:effectLst>
            <a:outerShdw blurRad="50800" dist="38100" dir="2700000" algn="tl" rotWithShape="0">
              <a:prstClr val="black">
                <a:alpha val="40000"/>
              </a:prstClr>
            </a:outerShdw>
          </a:effectLst>
        </p:spPr>
        <p:txBody>
          <a:bodyPr vert="horz" lIns="72000" tIns="46800" rIns="72000" bIns="46800" rtlCol="0" anchor="t">
            <a:spAutoFit/>
          </a:bodyPr>
          <a:lstStyle/>
          <a:p>
            <a:pPr marL="0" indent="0">
              <a:buNone/>
            </a:pPr>
            <a:r>
              <a:rPr lang="en-US" altLang="ko-KR" dirty="0"/>
              <a:t>Hong Kong Payment (Life) Process</a:t>
            </a:r>
          </a:p>
        </p:txBody>
      </p:sp>
      <p:sp>
        <p:nvSpPr>
          <p:cNvPr id="4" name="Slide Number Placeholder 3"/>
          <p:cNvSpPr>
            <a:spLocks noGrp="1"/>
          </p:cNvSpPr>
          <p:nvPr>
            <p:ph type="sldNum" sz="quarter" idx="4"/>
          </p:nvPr>
        </p:nvSpPr>
        <p:spPr/>
        <p:txBody>
          <a:bodyPr/>
          <a:lstStyle/>
          <a:p>
            <a:fld id="{3801209A-EBCB-4229-9A21-B7869465F47A}" type="slidenum">
              <a:rPr lang="fr-FR" smtClean="0">
                <a:latin typeface="+mj-lt"/>
              </a:rPr>
              <a:pPr/>
              <a:t>90</a:t>
            </a:fld>
            <a:endParaRPr lang="fr-FR" dirty="0">
              <a:latin typeface="+mj-lt"/>
            </a:endParaRPr>
          </a:p>
        </p:txBody>
      </p:sp>
      <p:grpSp>
        <p:nvGrpSpPr>
          <p:cNvPr id="91" name="Group 90"/>
          <p:cNvGrpSpPr/>
          <p:nvPr/>
        </p:nvGrpSpPr>
        <p:grpSpPr>
          <a:xfrm>
            <a:off x="777000" y="1326196"/>
            <a:ext cx="8351999" cy="5076000"/>
            <a:chOff x="777000" y="1035910"/>
            <a:chExt cx="8351999" cy="5328000"/>
          </a:xfrm>
        </p:grpSpPr>
        <p:sp>
          <p:nvSpPr>
            <p:cNvPr id="16" name="Rectangle 15"/>
            <p:cNvSpPr/>
            <p:nvPr/>
          </p:nvSpPr>
          <p:spPr>
            <a:xfrm>
              <a:off x="1193872" y="2553322"/>
              <a:ext cx="7935127" cy="758705"/>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270" lIns="0" tIns="0" rIns="0" bIns="0" rtlCol="0" anchor="ctr"/>
            <a:lstStyle/>
            <a:p>
              <a:pPr algn="ctr"/>
              <a:endParaRPr lang="ko-KR" altLang="en-US" dirty="0">
                <a:solidFill>
                  <a:schemeClr val="tx1"/>
                </a:solidFill>
              </a:endParaRPr>
            </a:p>
          </p:txBody>
        </p:sp>
        <p:sp>
          <p:nvSpPr>
            <p:cNvPr id="17" name="Rectangle 16"/>
            <p:cNvSpPr/>
            <p:nvPr/>
          </p:nvSpPr>
          <p:spPr>
            <a:xfrm>
              <a:off x="1193872" y="3312029"/>
              <a:ext cx="7935127" cy="758705"/>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270" lIns="0" tIns="0" rIns="0" bIns="0" rtlCol="0" anchor="ctr"/>
            <a:lstStyle/>
            <a:p>
              <a:pPr algn="ctr"/>
              <a:endParaRPr lang="ko-KR" altLang="en-US" dirty="0">
                <a:solidFill>
                  <a:schemeClr val="tx1"/>
                </a:solidFill>
              </a:endParaRPr>
            </a:p>
          </p:txBody>
        </p:sp>
        <p:sp>
          <p:nvSpPr>
            <p:cNvPr id="18" name="Rectangle 17"/>
            <p:cNvSpPr/>
            <p:nvPr/>
          </p:nvSpPr>
          <p:spPr>
            <a:xfrm>
              <a:off x="1193872" y="4070734"/>
              <a:ext cx="7935127" cy="758705"/>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270" lIns="0" tIns="0" rIns="0" bIns="0" rtlCol="0" anchor="ctr"/>
            <a:lstStyle/>
            <a:p>
              <a:pPr algn="ctr"/>
              <a:endParaRPr lang="ko-KR" altLang="en-US" dirty="0">
                <a:solidFill>
                  <a:schemeClr val="tx1"/>
                </a:solidFill>
              </a:endParaRPr>
            </a:p>
          </p:txBody>
        </p:sp>
        <p:sp>
          <p:nvSpPr>
            <p:cNvPr id="19" name="Rectangle 18"/>
            <p:cNvSpPr/>
            <p:nvPr/>
          </p:nvSpPr>
          <p:spPr>
            <a:xfrm>
              <a:off x="1193872" y="4829440"/>
              <a:ext cx="7935127" cy="1534469"/>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270" lIns="0" tIns="0" rIns="0" bIns="0" rtlCol="0" anchor="ctr"/>
            <a:lstStyle/>
            <a:p>
              <a:pPr algn="ctr"/>
              <a:endParaRPr lang="ko-KR" altLang="en-US" dirty="0">
                <a:solidFill>
                  <a:schemeClr val="tx1"/>
                </a:solidFill>
              </a:endParaRPr>
            </a:p>
          </p:txBody>
        </p:sp>
        <p:sp>
          <p:nvSpPr>
            <p:cNvPr id="21" name="Rectangle 20"/>
            <p:cNvSpPr/>
            <p:nvPr/>
          </p:nvSpPr>
          <p:spPr>
            <a:xfrm>
              <a:off x="1193872" y="1035910"/>
              <a:ext cx="7935127" cy="758705"/>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270" lIns="0" tIns="0" rIns="0" bIns="0" rtlCol="0" anchor="ctr"/>
            <a:lstStyle/>
            <a:p>
              <a:pPr algn="ctr"/>
              <a:endParaRPr lang="ko-KR" altLang="en-US" dirty="0">
                <a:solidFill>
                  <a:schemeClr val="tx1"/>
                </a:solidFill>
              </a:endParaRPr>
            </a:p>
          </p:txBody>
        </p:sp>
        <p:sp>
          <p:nvSpPr>
            <p:cNvPr id="22" name="Rectangle 21"/>
            <p:cNvSpPr/>
            <p:nvPr/>
          </p:nvSpPr>
          <p:spPr>
            <a:xfrm>
              <a:off x="777000" y="4070734"/>
              <a:ext cx="416872" cy="758705"/>
            </a:xfrm>
            <a:prstGeom prst="rect">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270" lIns="0" tIns="0" rIns="0" bIns="0" rtlCol="0" anchor="ctr"/>
            <a:lstStyle/>
            <a:p>
              <a:pPr algn="ctr"/>
              <a:r>
                <a:rPr lang="en-US" altLang="ko-KR" b="1" dirty="0" smtClean="0">
                  <a:solidFill>
                    <a:schemeClr val="tx1"/>
                  </a:solidFill>
                </a:rPr>
                <a:t>AXA Tech Support</a:t>
              </a:r>
              <a:endParaRPr lang="ko-KR" altLang="en-US" b="1" dirty="0">
                <a:solidFill>
                  <a:schemeClr val="tx1"/>
                </a:solidFill>
              </a:endParaRPr>
            </a:p>
          </p:txBody>
        </p:sp>
        <p:sp>
          <p:nvSpPr>
            <p:cNvPr id="23" name="Rectangle 22"/>
            <p:cNvSpPr/>
            <p:nvPr/>
          </p:nvSpPr>
          <p:spPr>
            <a:xfrm>
              <a:off x="777000" y="4829441"/>
              <a:ext cx="416872" cy="1534469"/>
            </a:xfrm>
            <a:prstGeom prst="rect">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270" lIns="0" tIns="0" rIns="0" bIns="0" rtlCol="0" anchor="ctr"/>
            <a:lstStyle/>
            <a:p>
              <a:pPr algn="ctr"/>
              <a:r>
                <a:rPr lang="en-US" altLang="ko-KR" b="1" dirty="0" smtClean="0">
                  <a:solidFill>
                    <a:schemeClr val="tx1"/>
                  </a:solidFill>
                </a:rPr>
                <a:t>Citibank</a:t>
              </a:r>
              <a:endParaRPr lang="ko-KR" altLang="en-US" b="1" dirty="0">
                <a:solidFill>
                  <a:schemeClr val="tx1"/>
                </a:solidFill>
              </a:endParaRPr>
            </a:p>
          </p:txBody>
        </p:sp>
        <p:sp>
          <p:nvSpPr>
            <p:cNvPr id="25" name="Rectangle 24"/>
            <p:cNvSpPr/>
            <p:nvPr/>
          </p:nvSpPr>
          <p:spPr>
            <a:xfrm>
              <a:off x="777000" y="1035910"/>
              <a:ext cx="416872" cy="758705"/>
            </a:xfrm>
            <a:prstGeom prst="rect">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270" lIns="0" tIns="0" rIns="0" bIns="0" rtlCol="0" anchor="ctr"/>
            <a:lstStyle/>
            <a:p>
              <a:pPr algn="ctr"/>
              <a:r>
                <a:rPr lang="en-US" altLang="ko-KR" b="1" dirty="0" smtClean="0">
                  <a:solidFill>
                    <a:schemeClr val="tx1"/>
                  </a:solidFill>
                </a:rPr>
                <a:t>RLS</a:t>
              </a:r>
              <a:endParaRPr lang="ko-KR" altLang="en-US" b="1" dirty="0">
                <a:solidFill>
                  <a:schemeClr val="tx1"/>
                </a:solidFill>
              </a:endParaRPr>
            </a:p>
          </p:txBody>
        </p:sp>
        <p:sp>
          <p:nvSpPr>
            <p:cNvPr id="26" name="Rectangle 25"/>
            <p:cNvSpPr/>
            <p:nvPr/>
          </p:nvSpPr>
          <p:spPr>
            <a:xfrm>
              <a:off x="777000" y="2553323"/>
              <a:ext cx="416872" cy="758705"/>
            </a:xfrm>
            <a:prstGeom prst="rect">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270" lIns="0" tIns="0" rIns="0" bIns="0" rtlCol="0" anchor="ctr"/>
            <a:lstStyle/>
            <a:p>
              <a:pPr algn="ctr"/>
              <a:r>
                <a:rPr lang="en-US" altLang="ko-KR" b="1" dirty="0" smtClean="0">
                  <a:solidFill>
                    <a:schemeClr val="tx1"/>
                  </a:solidFill>
                </a:rPr>
                <a:t>Claim Users</a:t>
              </a:r>
              <a:endParaRPr lang="ko-KR" altLang="en-US" b="1" dirty="0">
                <a:solidFill>
                  <a:schemeClr val="tx1"/>
                </a:solidFill>
              </a:endParaRPr>
            </a:p>
          </p:txBody>
        </p:sp>
        <p:sp>
          <p:nvSpPr>
            <p:cNvPr id="27" name="Rectangle 26"/>
            <p:cNvSpPr/>
            <p:nvPr/>
          </p:nvSpPr>
          <p:spPr>
            <a:xfrm>
              <a:off x="777000" y="3312029"/>
              <a:ext cx="416872" cy="758705"/>
            </a:xfrm>
            <a:prstGeom prst="rect">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270" lIns="0" tIns="0" rIns="0" bIns="0" rtlCol="0" anchor="ctr"/>
            <a:lstStyle/>
            <a:p>
              <a:pPr algn="ctr"/>
              <a:r>
                <a:rPr lang="en-US" altLang="ko-KR" b="1" dirty="0" smtClean="0">
                  <a:solidFill>
                    <a:schemeClr val="tx1"/>
                  </a:solidFill>
                </a:rPr>
                <a:t>Operation Users</a:t>
              </a:r>
              <a:endParaRPr lang="ko-KR" altLang="en-US" b="1" dirty="0">
                <a:solidFill>
                  <a:schemeClr val="tx1"/>
                </a:solidFill>
              </a:endParaRPr>
            </a:p>
          </p:txBody>
        </p:sp>
        <p:sp>
          <p:nvSpPr>
            <p:cNvPr id="28" name="Rectangle 27"/>
            <p:cNvSpPr/>
            <p:nvPr/>
          </p:nvSpPr>
          <p:spPr>
            <a:xfrm>
              <a:off x="1193872" y="1794616"/>
              <a:ext cx="7935127" cy="758705"/>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270" lIns="0" tIns="0" rIns="0" bIns="0" rtlCol="0" anchor="ctr"/>
            <a:lstStyle/>
            <a:p>
              <a:pPr algn="ctr"/>
              <a:endParaRPr lang="ko-KR" altLang="en-US" dirty="0">
                <a:solidFill>
                  <a:schemeClr val="tx1"/>
                </a:solidFill>
              </a:endParaRPr>
            </a:p>
          </p:txBody>
        </p:sp>
        <p:sp>
          <p:nvSpPr>
            <p:cNvPr id="29" name="Rectangle 28"/>
            <p:cNvSpPr/>
            <p:nvPr/>
          </p:nvSpPr>
          <p:spPr>
            <a:xfrm>
              <a:off x="777000" y="1794616"/>
              <a:ext cx="416872" cy="758705"/>
            </a:xfrm>
            <a:prstGeom prst="rect">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270" lIns="0" tIns="0" rIns="0" bIns="0" rtlCol="0" anchor="ctr"/>
            <a:lstStyle/>
            <a:p>
              <a:pPr algn="ctr"/>
              <a:r>
                <a:rPr lang="en-US" altLang="ko-KR" b="1" dirty="0" smtClean="0">
                  <a:solidFill>
                    <a:schemeClr val="tx1"/>
                  </a:solidFill>
                </a:rPr>
                <a:t>RDB</a:t>
              </a:r>
              <a:endParaRPr lang="ko-KR" altLang="en-US" b="1" dirty="0">
                <a:solidFill>
                  <a:schemeClr val="tx1"/>
                </a:solidFill>
              </a:endParaRPr>
            </a:p>
          </p:txBody>
        </p:sp>
        <p:sp>
          <p:nvSpPr>
            <p:cNvPr id="31" name="Flowchart: Process 30"/>
            <p:cNvSpPr/>
            <p:nvPr/>
          </p:nvSpPr>
          <p:spPr>
            <a:xfrm>
              <a:off x="1273866" y="2654127"/>
              <a:ext cx="891624" cy="557097"/>
            </a:xfrm>
            <a:prstGeom prst="flowChartProcess">
              <a:avLst/>
            </a:prstGeom>
            <a:gradFill flip="none" rotWithShape="1">
              <a:gsLst>
                <a:gs pos="0">
                  <a:schemeClr val="accent1">
                    <a:lumMod val="5000"/>
                    <a:lumOff val="95000"/>
                  </a:schemeClr>
                </a:gs>
                <a:gs pos="100000">
                  <a:schemeClr val="accent1">
                    <a:lumMod val="20000"/>
                    <a:lumOff val="80000"/>
                  </a:schemeClr>
                </a:gs>
              </a:gsLst>
              <a:lin ang="5400000" scaled="0"/>
              <a:tileRect/>
            </a:gra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altLang="ko-KR" sz="800" b="0" dirty="0" smtClean="0">
                  <a:solidFill>
                    <a:schemeClr val="tx1"/>
                  </a:solidFill>
                </a:rPr>
                <a:t>Make decision on claim case and input into RLS</a:t>
              </a:r>
              <a:endParaRPr lang="ko-KR" altLang="en-US" sz="800" b="0" dirty="0" smtClean="0">
                <a:solidFill>
                  <a:schemeClr val="tx1"/>
                </a:solidFill>
              </a:endParaRPr>
            </a:p>
          </p:txBody>
        </p:sp>
        <p:sp>
          <p:nvSpPr>
            <p:cNvPr id="34" name="Flowchart: Process 33"/>
            <p:cNvSpPr/>
            <p:nvPr/>
          </p:nvSpPr>
          <p:spPr>
            <a:xfrm>
              <a:off x="2419064" y="1136714"/>
              <a:ext cx="891624" cy="557097"/>
            </a:xfrm>
            <a:prstGeom prst="flowChartProcess">
              <a:avLst/>
            </a:prstGeom>
            <a:gradFill flip="none" rotWithShape="1">
              <a:gsLst>
                <a:gs pos="0">
                  <a:schemeClr val="accent1">
                    <a:lumMod val="5000"/>
                    <a:lumOff val="95000"/>
                  </a:schemeClr>
                </a:gs>
                <a:gs pos="100000">
                  <a:schemeClr val="accent1">
                    <a:lumMod val="20000"/>
                    <a:lumOff val="80000"/>
                  </a:schemeClr>
                </a:gs>
              </a:gsLst>
              <a:lin ang="5400000" scaled="0"/>
              <a:tileRect/>
            </a:gra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altLang="ko-KR" sz="800" b="0" dirty="0" smtClean="0">
                  <a:solidFill>
                    <a:schemeClr val="tx1"/>
                  </a:solidFill>
                </a:rPr>
                <a:t>Generate pay link files to check and auto pay payments</a:t>
              </a:r>
              <a:endParaRPr lang="ko-KR" altLang="en-US" sz="800" b="0" dirty="0">
                <a:solidFill>
                  <a:schemeClr val="tx1"/>
                </a:solidFill>
              </a:endParaRPr>
            </a:p>
          </p:txBody>
        </p:sp>
        <p:sp>
          <p:nvSpPr>
            <p:cNvPr id="35" name="Flowchart: Process 34"/>
            <p:cNvSpPr/>
            <p:nvPr/>
          </p:nvSpPr>
          <p:spPr>
            <a:xfrm>
              <a:off x="3564262" y="3412833"/>
              <a:ext cx="891624" cy="557097"/>
            </a:xfrm>
            <a:prstGeom prst="flowChartProcess">
              <a:avLst/>
            </a:prstGeom>
            <a:gradFill flip="none" rotWithShape="1">
              <a:gsLst>
                <a:gs pos="0">
                  <a:schemeClr val="accent1">
                    <a:lumMod val="5000"/>
                    <a:lumOff val="95000"/>
                  </a:schemeClr>
                </a:gs>
                <a:gs pos="100000">
                  <a:schemeClr val="accent1">
                    <a:lumMod val="20000"/>
                    <a:lumOff val="80000"/>
                  </a:schemeClr>
                </a:gs>
              </a:gsLst>
              <a:lin ang="5400000" scaled="0"/>
              <a:tileRect/>
            </a:gra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altLang="ko-KR" sz="800" b="0" dirty="0" smtClean="0">
                  <a:solidFill>
                    <a:schemeClr val="tx1"/>
                  </a:solidFill>
                </a:rPr>
                <a:t>Upload to Citibank via Citibank web system</a:t>
              </a:r>
              <a:endParaRPr lang="ko-KR" altLang="en-US" sz="800" b="0" dirty="0">
                <a:solidFill>
                  <a:schemeClr val="tx1"/>
                </a:solidFill>
              </a:endParaRPr>
            </a:p>
          </p:txBody>
        </p:sp>
        <p:cxnSp>
          <p:nvCxnSpPr>
            <p:cNvPr id="36" name="Straight Arrow Connector 60"/>
            <p:cNvCxnSpPr>
              <a:stCxn id="34" idx="3"/>
              <a:endCxn id="72" idx="0"/>
            </p:cNvCxnSpPr>
            <p:nvPr/>
          </p:nvCxnSpPr>
          <p:spPr>
            <a:xfrm>
              <a:off x="3310688" y="1415262"/>
              <a:ext cx="699386" cy="480157"/>
            </a:xfrm>
            <a:prstGeom prst="bentConnector2">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53"/>
            <p:cNvCxnSpPr>
              <a:stCxn id="31" idx="3"/>
              <a:endCxn id="34" idx="2"/>
            </p:cNvCxnSpPr>
            <p:nvPr/>
          </p:nvCxnSpPr>
          <p:spPr>
            <a:xfrm flipV="1">
              <a:off x="2165490" y="1693811"/>
              <a:ext cx="699386" cy="1238864"/>
            </a:xfrm>
            <a:prstGeom prst="bentConnector2">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78"/>
            <p:cNvCxnSpPr>
              <a:stCxn id="35" idx="2"/>
              <a:endCxn id="37" idx="0"/>
            </p:cNvCxnSpPr>
            <p:nvPr/>
          </p:nvCxnSpPr>
          <p:spPr>
            <a:xfrm rot="5400000">
              <a:off x="2947161" y="3887645"/>
              <a:ext cx="980628" cy="1145198"/>
            </a:xfrm>
            <a:prstGeom prst="bentConnector3">
              <a:avLst>
                <a:gd name="adj1" fmla="val 50000"/>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7" name="Flowchart: Decision 36"/>
            <p:cNvSpPr/>
            <p:nvPr/>
          </p:nvSpPr>
          <p:spPr>
            <a:xfrm>
              <a:off x="2419064" y="4950558"/>
              <a:ext cx="891624" cy="557097"/>
            </a:xfrm>
            <a:prstGeom prst="flowChartDecision">
              <a:avLst/>
            </a:prstGeom>
            <a:gradFill flip="none" rotWithShape="1">
              <a:gsLst>
                <a:gs pos="0">
                  <a:schemeClr val="accent1">
                    <a:lumMod val="5000"/>
                    <a:lumOff val="95000"/>
                  </a:schemeClr>
                </a:gs>
                <a:gs pos="100000">
                  <a:schemeClr val="accent1">
                    <a:lumMod val="20000"/>
                    <a:lumOff val="80000"/>
                  </a:schemeClr>
                </a:gs>
              </a:gsLst>
              <a:lin ang="5400000" scaled="0"/>
              <a:tileRect/>
            </a:gra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r>
                <a:rPr lang="en-US" altLang="ko-KR" sz="800" b="0" dirty="0" smtClean="0">
                  <a:solidFill>
                    <a:schemeClr val="tx1"/>
                  </a:solidFill>
                </a:rPr>
                <a:t>auto pay or</a:t>
              </a:r>
              <a:br>
                <a:rPr lang="en-US" altLang="ko-KR" sz="800" b="0" dirty="0" smtClean="0">
                  <a:solidFill>
                    <a:schemeClr val="tx1"/>
                  </a:solidFill>
                </a:rPr>
              </a:br>
              <a:r>
                <a:rPr lang="en-US" altLang="ko-KR" sz="800" b="0" dirty="0" smtClean="0">
                  <a:solidFill>
                    <a:schemeClr val="tx1"/>
                  </a:solidFill>
                </a:rPr>
                <a:t>Check?</a:t>
              </a:r>
              <a:endParaRPr lang="ko-KR" altLang="en-US" sz="800" b="0" dirty="0">
                <a:solidFill>
                  <a:schemeClr val="tx1"/>
                </a:solidFill>
              </a:endParaRPr>
            </a:p>
          </p:txBody>
        </p:sp>
        <p:sp>
          <p:nvSpPr>
            <p:cNvPr id="40" name="Flowchart: Process 39"/>
            <p:cNvSpPr/>
            <p:nvPr/>
          </p:nvSpPr>
          <p:spPr>
            <a:xfrm>
              <a:off x="4709460" y="4950558"/>
              <a:ext cx="891624" cy="557097"/>
            </a:xfrm>
            <a:prstGeom prst="flowChartProcess">
              <a:avLst/>
            </a:prstGeom>
            <a:gradFill flip="none" rotWithShape="1">
              <a:gsLst>
                <a:gs pos="0">
                  <a:schemeClr val="accent1">
                    <a:lumMod val="5000"/>
                    <a:lumOff val="95000"/>
                  </a:schemeClr>
                </a:gs>
                <a:gs pos="100000">
                  <a:schemeClr val="accent1">
                    <a:lumMod val="20000"/>
                    <a:lumOff val="80000"/>
                  </a:schemeClr>
                </a:gs>
              </a:gsLst>
              <a:lin ang="5400000" scaled="0"/>
              <a:tileRect/>
            </a:gra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altLang="ko-KR" sz="800" b="0" dirty="0" smtClean="0">
                  <a:solidFill>
                    <a:schemeClr val="tx1"/>
                  </a:solidFill>
                </a:rPr>
                <a:t>Carry out transaction</a:t>
              </a:r>
              <a:endParaRPr lang="ko-KR" altLang="en-US" sz="800" b="0" dirty="0">
                <a:solidFill>
                  <a:schemeClr val="tx1"/>
                </a:solidFill>
              </a:endParaRPr>
            </a:p>
          </p:txBody>
        </p:sp>
        <p:cxnSp>
          <p:nvCxnSpPr>
            <p:cNvPr id="41" name="Straight Arrow Connector 40"/>
            <p:cNvCxnSpPr>
              <a:stCxn id="37" idx="2"/>
              <a:endCxn id="59" idx="1"/>
            </p:cNvCxnSpPr>
            <p:nvPr/>
          </p:nvCxnSpPr>
          <p:spPr>
            <a:xfrm rot="16200000" flipH="1">
              <a:off x="3558873" y="4813658"/>
              <a:ext cx="456591" cy="1844584"/>
            </a:xfrm>
            <a:prstGeom prst="bentConnector2">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9" name="Flowchart: Process 58"/>
            <p:cNvSpPr/>
            <p:nvPr/>
          </p:nvSpPr>
          <p:spPr>
            <a:xfrm>
              <a:off x="4709460" y="5685697"/>
              <a:ext cx="891624" cy="557097"/>
            </a:xfrm>
            <a:prstGeom prst="flowChartProcess">
              <a:avLst/>
            </a:prstGeom>
            <a:gradFill flip="none" rotWithShape="1">
              <a:gsLst>
                <a:gs pos="0">
                  <a:schemeClr val="accent1">
                    <a:lumMod val="5000"/>
                    <a:lumOff val="95000"/>
                  </a:schemeClr>
                </a:gs>
                <a:gs pos="100000">
                  <a:schemeClr val="accent1">
                    <a:lumMod val="20000"/>
                    <a:lumOff val="80000"/>
                  </a:schemeClr>
                </a:gs>
              </a:gsLst>
              <a:lin ang="5400000" scaled="0"/>
              <a:tileRect/>
            </a:gra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altLang="ko-KR" sz="800" b="0" dirty="0" smtClean="0">
                  <a:solidFill>
                    <a:schemeClr val="tx1"/>
                  </a:solidFill>
                </a:rPr>
                <a:t>Issue check and generate reports</a:t>
              </a:r>
              <a:endParaRPr lang="ko-KR" altLang="en-US" sz="800" b="0" dirty="0">
                <a:solidFill>
                  <a:schemeClr val="tx1"/>
                </a:solidFill>
              </a:endParaRPr>
            </a:p>
          </p:txBody>
        </p:sp>
        <p:cxnSp>
          <p:nvCxnSpPr>
            <p:cNvPr id="63" name="Straight Arrow Connector 78"/>
            <p:cNvCxnSpPr>
              <a:stCxn id="37" idx="3"/>
              <a:endCxn id="40" idx="1"/>
            </p:cNvCxnSpPr>
            <p:nvPr/>
          </p:nvCxnSpPr>
          <p:spPr>
            <a:xfrm>
              <a:off x="3310688" y="5229106"/>
              <a:ext cx="1398772" cy="0"/>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7" name="Flowchart: Process 66"/>
            <p:cNvSpPr/>
            <p:nvPr/>
          </p:nvSpPr>
          <p:spPr>
            <a:xfrm>
              <a:off x="5854658" y="2654127"/>
              <a:ext cx="891624" cy="557097"/>
            </a:xfrm>
            <a:prstGeom prst="flowChartProcess">
              <a:avLst/>
            </a:prstGeom>
            <a:gradFill flip="none" rotWithShape="1">
              <a:gsLst>
                <a:gs pos="0">
                  <a:schemeClr val="accent1">
                    <a:lumMod val="5000"/>
                    <a:lumOff val="95000"/>
                  </a:schemeClr>
                </a:gs>
                <a:gs pos="100000">
                  <a:schemeClr val="accent1">
                    <a:lumMod val="20000"/>
                    <a:lumOff val="80000"/>
                  </a:schemeClr>
                </a:gs>
              </a:gsLst>
              <a:lin ang="5400000" scaled="0"/>
              <a:tileRect/>
            </a:gra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altLang="ko-KR" sz="800" b="0" dirty="0" smtClean="0">
                  <a:solidFill>
                    <a:schemeClr val="tx1"/>
                  </a:solidFill>
                </a:rPr>
                <a:t>Download report from Citibank for check info</a:t>
              </a:r>
              <a:endParaRPr lang="ko-KR" altLang="en-US" sz="800" b="0" dirty="0" smtClean="0">
                <a:solidFill>
                  <a:schemeClr val="tx1"/>
                </a:solidFill>
              </a:endParaRPr>
            </a:p>
          </p:txBody>
        </p:sp>
        <p:sp>
          <p:nvSpPr>
            <p:cNvPr id="68" name="Flowchart: Process 67"/>
            <p:cNvSpPr/>
            <p:nvPr/>
          </p:nvSpPr>
          <p:spPr>
            <a:xfrm>
              <a:off x="6999856" y="4171539"/>
              <a:ext cx="891624" cy="557097"/>
            </a:xfrm>
            <a:prstGeom prst="flowChartProcess">
              <a:avLst/>
            </a:prstGeom>
            <a:gradFill flip="none" rotWithShape="1">
              <a:gsLst>
                <a:gs pos="0">
                  <a:schemeClr val="accent1">
                    <a:lumMod val="5000"/>
                    <a:lumOff val="95000"/>
                  </a:schemeClr>
                </a:gs>
                <a:gs pos="100000">
                  <a:schemeClr val="accent1">
                    <a:lumMod val="20000"/>
                    <a:lumOff val="80000"/>
                  </a:schemeClr>
                </a:gs>
              </a:gsLst>
              <a:lin ang="5400000" scaled="0"/>
              <a:tileRect/>
            </a:gra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altLang="ko-KR" sz="800" b="0" dirty="0" smtClean="0">
                  <a:solidFill>
                    <a:schemeClr val="tx1"/>
                  </a:solidFill>
                </a:rPr>
                <a:t>Upload file to RLS</a:t>
              </a:r>
              <a:endParaRPr lang="ko-KR" altLang="en-US" sz="800" b="0" dirty="0" smtClean="0">
                <a:solidFill>
                  <a:schemeClr val="tx1"/>
                </a:solidFill>
              </a:endParaRPr>
            </a:p>
          </p:txBody>
        </p:sp>
        <p:sp>
          <p:nvSpPr>
            <p:cNvPr id="69" name="Flowchart: Process 68"/>
            <p:cNvSpPr/>
            <p:nvPr/>
          </p:nvSpPr>
          <p:spPr>
            <a:xfrm>
              <a:off x="8145053" y="1136714"/>
              <a:ext cx="891624" cy="557097"/>
            </a:xfrm>
            <a:prstGeom prst="flowChartProcess">
              <a:avLst/>
            </a:prstGeom>
            <a:gradFill flip="none" rotWithShape="1">
              <a:gsLst>
                <a:gs pos="0">
                  <a:schemeClr val="accent1">
                    <a:lumMod val="5000"/>
                    <a:lumOff val="95000"/>
                  </a:schemeClr>
                </a:gs>
                <a:gs pos="100000">
                  <a:schemeClr val="accent1">
                    <a:lumMod val="20000"/>
                    <a:lumOff val="80000"/>
                  </a:schemeClr>
                </a:gs>
              </a:gsLst>
              <a:lin ang="5400000" scaled="0"/>
              <a:tileRect/>
            </a:gra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altLang="ko-KR" sz="800" b="0" dirty="0" smtClean="0">
                  <a:solidFill>
                    <a:schemeClr val="tx1"/>
                  </a:solidFill>
                </a:rPr>
                <a:t>Update check number</a:t>
              </a:r>
              <a:endParaRPr lang="ko-KR" altLang="en-US" sz="800" b="0" dirty="0" smtClean="0">
                <a:solidFill>
                  <a:schemeClr val="tx1"/>
                </a:solidFill>
              </a:endParaRPr>
            </a:p>
          </p:txBody>
        </p:sp>
        <p:sp>
          <p:nvSpPr>
            <p:cNvPr id="70" name="Flowchart: Process 69"/>
            <p:cNvSpPr/>
            <p:nvPr/>
          </p:nvSpPr>
          <p:spPr>
            <a:xfrm>
              <a:off x="5854658" y="1895420"/>
              <a:ext cx="891624" cy="557097"/>
            </a:xfrm>
            <a:prstGeom prst="flowChartProcess">
              <a:avLst/>
            </a:prstGeom>
            <a:gradFill flip="none" rotWithShape="1">
              <a:gsLst>
                <a:gs pos="0">
                  <a:schemeClr val="accent1">
                    <a:lumMod val="5000"/>
                    <a:lumOff val="95000"/>
                  </a:schemeClr>
                </a:gs>
                <a:gs pos="100000">
                  <a:schemeClr val="accent1">
                    <a:lumMod val="20000"/>
                    <a:lumOff val="80000"/>
                  </a:schemeClr>
                </a:gs>
              </a:gsLst>
              <a:lin ang="5400000" scaled="0"/>
              <a:tileRect/>
            </a:gra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altLang="ko-KR" sz="800" b="0" dirty="0" smtClean="0">
                  <a:solidFill>
                    <a:schemeClr val="tx1"/>
                  </a:solidFill>
                </a:rPr>
                <a:t>Generate file for RLS to update check number</a:t>
              </a:r>
              <a:endParaRPr lang="ko-KR" altLang="en-US" sz="800" b="0" dirty="0" smtClean="0">
                <a:solidFill>
                  <a:schemeClr val="tx1"/>
                </a:solidFill>
              </a:endParaRPr>
            </a:p>
          </p:txBody>
        </p:sp>
        <p:sp>
          <p:nvSpPr>
            <p:cNvPr id="72" name="Flowchart: Process 71"/>
            <p:cNvSpPr/>
            <p:nvPr/>
          </p:nvSpPr>
          <p:spPr>
            <a:xfrm>
              <a:off x="3564262" y="1895420"/>
              <a:ext cx="891624" cy="557097"/>
            </a:xfrm>
            <a:prstGeom prst="flowChartProcess">
              <a:avLst/>
            </a:prstGeom>
            <a:gradFill flip="none" rotWithShape="1">
              <a:gsLst>
                <a:gs pos="0">
                  <a:schemeClr val="accent1">
                    <a:lumMod val="5000"/>
                    <a:lumOff val="95000"/>
                  </a:schemeClr>
                </a:gs>
                <a:gs pos="100000">
                  <a:schemeClr val="accent1">
                    <a:lumMod val="20000"/>
                    <a:lumOff val="80000"/>
                  </a:schemeClr>
                </a:gs>
              </a:gsLst>
              <a:lin ang="5400000" scaled="0"/>
              <a:tileRect/>
            </a:gra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altLang="ko-KR" sz="800" b="0" dirty="0" smtClean="0">
                  <a:solidFill>
                    <a:schemeClr val="tx1"/>
                  </a:solidFill>
                </a:rPr>
                <a:t>Encrypt the generated files from RLS</a:t>
              </a:r>
              <a:endParaRPr lang="ko-KR" altLang="en-US" sz="800" b="0" dirty="0">
                <a:solidFill>
                  <a:schemeClr val="tx1"/>
                </a:solidFill>
              </a:endParaRPr>
            </a:p>
          </p:txBody>
        </p:sp>
        <p:cxnSp>
          <p:nvCxnSpPr>
            <p:cNvPr id="77" name="Straight Arrow Connector 60"/>
            <p:cNvCxnSpPr>
              <a:stCxn id="72" idx="2"/>
              <a:endCxn id="35" idx="0"/>
            </p:cNvCxnSpPr>
            <p:nvPr/>
          </p:nvCxnSpPr>
          <p:spPr>
            <a:xfrm>
              <a:off x="4010074" y="2452517"/>
              <a:ext cx="0" cy="960316"/>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40"/>
            <p:cNvCxnSpPr>
              <a:stCxn id="59" idx="3"/>
              <a:endCxn id="67" idx="2"/>
            </p:cNvCxnSpPr>
            <p:nvPr/>
          </p:nvCxnSpPr>
          <p:spPr>
            <a:xfrm flipV="1">
              <a:off x="5601084" y="3211224"/>
              <a:ext cx="699386" cy="2753022"/>
            </a:xfrm>
            <a:prstGeom prst="bentConnector2">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60"/>
            <p:cNvCxnSpPr>
              <a:stCxn id="67" idx="0"/>
              <a:endCxn id="70" idx="2"/>
            </p:cNvCxnSpPr>
            <p:nvPr/>
          </p:nvCxnSpPr>
          <p:spPr>
            <a:xfrm flipV="1">
              <a:off x="6300470" y="2452517"/>
              <a:ext cx="0" cy="201610"/>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40"/>
            <p:cNvCxnSpPr>
              <a:stCxn id="70" idx="3"/>
              <a:endCxn id="68" idx="0"/>
            </p:cNvCxnSpPr>
            <p:nvPr/>
          </p:nvCxnSpPr>
          <p:spPr>
            <a:xfrm>
              <a:off x="6746282" y="2173968"/>
              <a:ext cx="699386" cy="1997570"/>
            </a:xfrm>
            <a:prstGeom prst="bentConnector2">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40"/>
            <p:cNvCxnSpPr>
              <a:stCxn id="68" idx="3"/>
              <a:endCxn id="69" idx="2"/>
            </p:cNvCxnSpPr>
            <p:nvPr/>
          </p:nvCxnSpPr>
          <p:spPr>
            <a:xfrm flipV="1">
              <a:off x="7891480" y="1693811"/>
              <a:ext cx="699385" cy="2756276"/>
            </a:xfrm>
            <a:prstGeom prst="bentConnector2">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8" name="TextBox 87"/>
            <p:cNvSpPr txBox="1"/>
            <p:nvPr/>
          </p:nvSpPr>
          <p:spPr>
            <a:xfrm>
              <a:off x="3820118" y="5167974"/>
              <a:ext cx="379912" cy="129223"/>
            </a:xfrm>
            <a:prstGeom prst="rect">
              <a:avLst/>
            </a:prstGeom>
            <a:solidFill>
              <a:schemeClr val="bg1"/>
            </a:solidFill>
          </p:spPr>
          <p:txBody>
            <a:bodyPr wrap="none" lIns="0" tIns="0" rIns="0" bIns="0" rtlCol="0">
              <a:spAutoFit/>
            </a:bodyPr>
            <a:lstStyle/>
            <a:p>
              <a:pPr algn="ctr"/>
              <a:r>
                <a:rPr lang="en-US" altLang="ko-KR" sz="800" b="0" dirty="0" smtClean="0">
                  <a:solidFill>
                    <a:schemeClr val="tx1"/>
                  </a:solidFill>
                  <a:latin typeface="+mn-lt"/>
                  <a:cs typeface="Arial" pitchFamily="34" charset="0"/>
                </a:rPr>
                <a:t>Autopay</a:t>
              </a:r>
              <a:endParaRPr lang="ko-KR" altLang="en-US" sz="800" b="0" dirty="0" smtClean="0">
                <a:solidFill>
                  <a:schemeClr val="tx1"/>
                </a:solidFill>
                <a:latin typeface="+mn-lt"/>
                <a:cs typeface="Arial" pitchFamily="34" charset="0"/>
              </a:endParaRPr>
            </a:p>
          </p:txBody>
        </p:sp>
        <p:sp>
          <p:nvSpPr>
            <p:cNvPr id="122" name="TextBox 121"/>
            <p:cNvSpPr txBox="1"/>
            <p:nvPr/>
          </p:nvSpPr>
          <p:spPr>
            <a:xfrm>
              <a:off x="3864201" y="5903113"/>
              <a:ext cx="291747" cy="129223"/>
            </a:xfrm>
            <a:prstGeom prst="rect">
              <a:avLst/>
            </a:prstGeom>
            <a:solidFill>
              <a:schemeClr val="bg1"/>
            </a:solidFill>
          </p:spPr>
          <p:txBody>
            <a:bodyPr wrap="none" lIns="0" tIns="0" rIns="0" bIns="0" rtlCol="0">
              <a:spAutoFit/>
            </a:bodyPr>
            <a:lstStyle/>
            <a:p>
              <a:pPr algn="ctr"/>
              <a:r>
                <a:rPr lang="en-US" altLang="ko-KR" sz="800" b="0" dirty="0" smtClean="0">
                  <a:solidFill>
                    <a:schemeClr val="tx1"/>
                  </a:solidFill>
                  <a:latin typeface="+mn-lt"/>
                  <a:cs typeface="Arial" pitchFamily="34" charset="0"/>
                </a:rPr>
                <a:t>Check</a:t>
              </a:r>
              <a:endParaRPr lang="ko-KR" altLang="en-US" sz="800" b="0" dirty="0" smtClean="0">
                <a:solidFill>
                  <a:schemeClr val="tx1"/>
                </a:solidFill>
                <a:latin typeface="+mn-lt"/>
                <a:cs typeface="Arial" pitchFamily="34" charset="0"/>
              </a:endParaRPr>
            </a:p>
          </p:txBody>
        </p:sp>
      </p:grpSp>
    </p:spTree>
    <p:extLst>
      <p:ext uri="{BB962C8B-B14F-4D97-AF65-F5344CB8AC3E}">
        <p14:creationId xmlns:p14="http://schemas.microsoft.com/office/powerpoint/2010/main" val="30899510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ltLang="ko-KR" dirty="0"/>
              <a:t>Entity Specific Architecture – Hong Kong</a:t>
            </a:r>
            <a:endParaRPr lang="en-US" dirty="0"/>
          </a:p>
        </p:txBody>
      </p:sp>
      <p:sp>
        <p:nvSpPr>
          <p:cNvPr id="5" name="Text Placeholder 4"/>
          <p:cNvSpPr>
            <a:spLocks noGrp="1"/>
          </p:cNvSpPr>
          <p:nvPr>
            <p:ph type="body" sz="quarter" idx="13"/>
          </p:nvPr>
        </p:nvSpPr>
        <p:spPr>
          <a:solidFill>
            <a:schemeClr val="bg1">
              <a:lumMod val="95000"/>
            </a:schemeClr>
          </a:solidFill>
          <a:ln>
            <a:noFill/>
          </a:ln>
          <a:effectLst>
            <a:outerShdw blurRad="50800" dist="38100" dir="2700000" algn="tl" rotWithShape="0">
              <a:prstClr val="black">
                <a:alpha val="40000"/>
              </a:prstClr>
            </a:outerShdw>
          </a:effectLst>
        </p:spPr>
        <p:txBody>
          <a:bodyPr vert="horz" lIns="72000" tIns="46800" rIns="72000" bIns="46800" rtlCol="0" anchor="t">
            <a:spAutoFit/>
          </a:bodyPr>
          <a:lstStyle/>
          <a:p>
            <a:pPr marL="0" indent="0">
              <a:buNone/>
            </a:pPr>
            <a:r>
              <a:rPr lang="en-US" altLang="ko-KR" dirty="0"/>
              <a:t>Hong Kong Payment (GI) Process</a:t>
            </a:r>
          </a:p>
        </p:txBody>
      </p:sp>
      <p:sp>
        <p:nvSpPr>
          <p:cNvPr id="4" name="Slide Number Placeholder 3"/>
          <p:cNvSpPr>
            <a:spLocks noGrp="1"/>
          </p:cNvSpPr>
          <p:nvPr>
            <p:ph type="sldNum" sz="quarter" idx="4"/>
          </p:nvPr>
        </p:nvSpPr>
        <p:spPr/>
        <p:txBody>
          <a:bodyPr/>
          <a:lstStyle/>
          <a:p>
            <a:fld id="{3801209A-EBCB-4229-9A21-B7869465F47A}" type="slidenum">
              <a:rPr lang="fr-FR" smtClean="0">
                <a:latin typeface="+mj-lt"/>
              </a:rPr>
              <a:pPr/>
              <a:t>91</a:t>
            </a:fld>
            <a:endParaRPr lang="fr-FR" dirty="0">
              <a:latin typeface="+mj-lt"/>
            </a:endParaRPr>
          </a:p>
        </p:txBody>
      </p:sp>
      <p:sp>
        <p:nvSpPr>
          <p:cNvPr id="16" name="Rectangle 15"/>
          <p:cNvSpPr/>
          <p:nvPr/>
        </p:nvSpPr>
        <p:spPr>
          <a:xfrm>
            <a:off x="1193872" y="2771839"/>
            <a:ext cx="7935127" cy="722820"/>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270" lIns="0" tIns="0" rIns="0" bIns="0" rtlCol="0" anchor="ctr"/>
          <a:lstStyle/>
          <a:p>
            <a:pPr algn="ctr"/>
            <a:endParaRPr lang="ko-KR" altLang="en-US" dirty="0">
              <a:solidFill>
                <a:schemeClr val="tx1"/>
              </a:solidFill>
            </a:endParaRPr>
          </a:p>
        </p:txBody>
      </p:sp>
      <p:sp>
        <p:nvSpPr>
          <p:cNvPr id="17" name="Rectangle 16"/>
          <p:cNvSpPr/>
          <p:nvPr/>
        </p:nvSpPr>
        <p:spPr>
          <a:xfrm>
            <a:off x="1193872" y="3494661"/>
            <a:ext cx="7935127" cy="722820"/>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270" lIns="0" tIns="0" rIns="0" bIns="0" rtlCol="0" anchor="ctr"/>
          <a:lstStyle/>
          <a:p>
            <a:pPr algn="ctr"/>
            <a:endParaRPr lang="ko-KR" altLang="en-US" dirty="0">
              <a:solidFill>
                <a:schemeClr val="tx1"/>
              </a:solidFill>
            </a:endParaRPr>
          </a:p>
        </p:txBody>
      </p:sp>
      <p:sp>
        <p:nvSpPr>
          <p:cNvPr id="18" name="Rectangle 17"/>
          <p:cNvSpPr/>
          <p:nvPr/>
        </p:nvSpPr>
        <p:spPr>
          <a:xfrm>
            <a:off x="1193872" y="4217481"/>
            <a:ext cx="7935127" cy="722820"/>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270" lIns="0" tIns="0" rIns="0" bIns="0" rtlCol="0" anchor="ctr"/>
          <a:lstStyle/>
          <a:p>
            <a:pPr algn="ctr"/>
            <a:endParaRPr lang="ko-KR" altLang="en-US" dirty="0">
              <a:solidFill>
                <a:schemeClr val="tx1"/>
              </a:solidFill>
            </a:endParaRPr>
          </a:p>
        </p:txBody>
      </p:sp>
      <p:sp>
        <p:nvSpPr>
          <p:cNvPr id="19" name="Rectangle 18"/>
          <p:cNvSpPr/>
          <p:nvPr/>
        </p:nvSpPr>
        <p:spPr>
          <a:xfrm>
            <a:off x="1193872" y="4940302"/>
            <a:ext cx="7935127" cy="1461893"/>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270" lIns="0" tIns="0" rIns="0" bIns="0" rtlCol="0" anchor="ctr"/>
          <a:lstStyle/>
          <a:p>
            <a:pPr algn="ctr"/>
            <a:endParaRPr lang="ko-KR" altLang="en-US" dirty="0">
              <a:solidFill>
                <a:schemeClr val="tx1"/>
              </a:solidFill>
            </a:endParaRPr>
          </a:p>
        </p:txBody>
      </p:sp>
      <p:sp>
        <p:nvSpPr>
          <p:cNvPr id="22" name="Rectangle 21"/>
          <p:cNvSpPr/>
          <p:nvPr/>
        </p:nvSpPr>
        <p:spPr>
          <a:xfrm>
            <a:off x="777000" y="4217481"/>
            <a:ext cx="416872" cy="722820"/>
          </a:xfrm>
          <a:prstGeom prst="rect">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270" lIns="0" tIns="0" rIns="0" bIns="0" rtlCol="0" anchor="ctr"/>
          <a:lstStyle/>
          <a:p>
            <a:pPr algn="ctr"/>
            <a:r>
              <a:rPr lang="en-US" altLang="ko-KR" b="1" dirty="0" smtClean="0">
                <a:solidFill>
                  <a:schemeClr val="tx1"/>
                </a:solidFill>
              </a:rPr>
              <a:t>AXA Tech Support</a:t>
            </a:r>
            <a:endParaRPr lang="ko-KR" altLang="en-US" b="1" dirty="0">
              <a:solidFill>
                <a:schemeClr val="tx1"/>
              </a:solidFill>
            </a:endParaRPr>
          </a:p>
        </p:txBody>
      </p:sp>
      <p:sp>
        <p:nvSpPr>
          <p:cNvPr id="23" name="Rectangle 22"/>
          <p:cNvSpPr/>
          <p:nvPr/>
        </p:nvSpPr>
        <p:spPr>
          <a:xfrm>
            <a:off x="777000" y="4940303"/>
            <a:ext cx="416872" cy="1461893"/>
          </a:xfrm>
          <a:prstGeom prst="rect">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270" lIns="0" tIns="0" rIns="0" bIns="0" rtlCol="0" anchor="ctr"/>
          <a:lstStyle/>
          <a:p>
            <a:pPr algn="ctr"/>
            <a:r>
              <a:rPr lang="en-US" altLang="ko-KR" b="1" dirty="0" smtClean="0">
                <a:solidFill>
                  <a:schemeClr val="tx1"/>
                </a:solidFill>
              </a:rPr>
              <a:t>HSBC</a:t>
            </a:r>
            <a:endParaRPr lang="ko-KR" altLang="en-US" b="1" dirty="0">
              <a:solidFill>
                <a:schemeClr val="tx1"/>
              </a:solidFill>
            </a:endParaRPr>
          </a:p>
        </p:txBody>
      </p:sp>
      <p:sp>
        <p:nvSpPr>
          <p:cNvPr id="21" name="Rectangle 20"/>
          <p:cNvSpPr/>
          <p:nvPr/>
        </p:nvSpPr>
        <p:spPr>
          <a:xfrm>
            <a:off x="1193872" y="1326196"/>
            <a:ext cx="7935127" cy="722820"/>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270" lIns="0" tIns="0" rIns="0" bIns="0" rtlCol="0" anchor="ctr"/>
          <a:lstStyle/>
          <a:p>
            <a:pPr algn="ctr"/>
            <a:endParaRPr lang="ko-KR" altLang="en-US" dirty="0">
              <a:solidFill>
                <a:schemeClr val="tx1"/>
              </a:solidFill>
            </a:endParaRPr>
          </a:p>
        </p:txBody>
      </p:sp>
      <p:sp>
        <p:nvSpPr>
          <p:cNvPr id="25" name="Rectangle 24"/>
          <p:cNvSpPr/>
          <p:nvPr/>
        </p:nvSpPr>
        <p:spPr>
          <a:xfrm>
            <a:off x="777000" y="1326196"/>
            <a:ext cx="416872" cy="722820"/>
          </a:xfrm>
          <a:prstGeom prst="rect">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270" lIns="0" tIns="0" rIns="0" bIns="0" rtlCol="0" anchor="ctr"/>
          <a:lstStyle/>
          <a:p>
            <a:pPr algn="ctr"/>
            <a:r>
              <a:rPr lang="en-US" altLang="ko-KR" b="1" dirty="0" smtClean="0">
                <a:solidFill>
                  <a:schemeClr val="tx1"/>
                </a:solidFill>
              </a:rPr>
              <a:t>G400/EB</a:t>
            </a:r>
            <a:endParaRPr lang="ko-KR" altLang="en-US" b="1" dirty="0">
              <a:solidFill>
                <a:schemeClr val="tx1"/>
              </a:solidFill>
            </a:endParaRPr>
          </a:p>
        </p:txBody>
      </p:sp>
      <p:sp>
        <p:nvSpPr>
          <p:cNvPr id="26" name="Rectangle 25"/>
          <p:cNvSpPr/>
          <p:nvPr/>
        </p:nvSpPr>
        <p:spPr>
          <a:xfrm>
            <a:off x="777000" y="2771839"/>
            <a:ext cx="416872" cy="722820"/>
          </a:xfrm>
          <a:prstGeom prst="rect">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270" lIns="0" tIns="0" rIns="0" bIns="0" rtlCol="0" anchor="ctr"/>
          <a:lstStyle/>
          <a:p>
            <a:pPr algn="ctr"/>
            <a:r>
              <a:rPr lang="en-US" altLang="ko-KR" b="1" dirty="0" smtClean="0">
                <a:solidFill>
                  <a:schemeClr val="tx1"/>
                </a:solidFill>
              </a:rPr>
              <a:t>Claim Users</a:t>
            </a:r>
            <a:endParaRPr lang="ko-KR" altLang="en-US" b="1" dirty="0">
              <a:solidFill>
                <a:schemeClr val="tx1"/>
              </a:solidFill>
            </a:endParaRPr>
          </a:p>
        </p:txBody>
      </p:sp>
      <p:sp>
        <p:nvSpPr>
          <p:cNvPr id="27" name="Rectangle 26"/>
          <p:cNvSpPr/>
          <p:nvPr/>
        </p:nvSpPr>
        <p:spPr>
          <a:xfrm>
            <a:off x="777000" y="3494661"/>
            <a:ext cx="416872" cy="722820"/>
          </a:xfrm>
          <a:prstGeom prst="rect">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270" lIns="0" tIns="0" rIns="0" bIns="0" rtlCol="0" anchor="ctr"/>
          <a:lstStyle/>
          <a:p>
            <a:pPr algn="ctr"/>
            <a:r>
              <a:rPr lang="en-US" altLang="ko-KR" b="1" dirty="0" smtClean="0">
                <a:solidFill>
                  <a:schemeClr val="tx1"/>
                </a:solidFill>
              </a:rPr>
              <a:t>Operation Users</a:t>
            </a:r>
            <a:endParaRPr lang="ko-KR" altLang="en-US" b="1" dirty="0">
              <a:solidFill>
                <a:schemeClr val="tx1"/>
              </a:solidFill>
            </a:endParaRPr>
          </a:p>
        </p:txBody>
      </p:sp>
      <p:sp>
        <p:nvSpPr>
          <p:cNvPr id="28" name="Rectangle 27"/>
          <p:cNvSpPr/>
          <p:nvPr/>
        </p:nvSpPr>
        <p:spPr>
          <a:xfrm>
            <a:off x="1193872" y="2049017"/>
            <a:ext cx="7935127" cy="722820"/>
          </a:xfrm>
          <a:prstGeom prst="rect">
            <a:avLst/>
          </a:prstGeom>
          <a:solidFill>
            <a:schemeClr val="bg1"/>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270" lIns="0" tIns="0" rIns="0" bIns="0" rtlCol="0" anchor="ctr"/>
          <a:lstStyle/>
          <a:p>
            <a:pPr algn="ctr"/>
            <a:endParaRPr lang="ko-KR" altLang="en-US" dirty="0">
              <a:solidFill>
                <a:schemeClr val="tx1"/>
              </a:solidFill>
            </a:endParaRPr>
          </a:p>
        </p:txBody>
      </p:sp>
      <p:sp>
        <p:nvSpPr>
          <p:cNvPr id="29" name="Rectangle 28"/>
          <p:cNvSpPr/>
          <p:nvPr/>
        </p:nvSpPr>
        <p:spPr>
          <a:xfrm>
            <a:off x="777000" y="2049017"/>
            <a:ext cx="416872" cy="722820"/>
          </a:xfrm>
          <a:prstGeom prst="rect">
            <a:avLst/>
          </a:prstGeom>
          <a:solidFill>
            <a:schemeClr val="bg1">
              <a:lumMod val="95000"/>
            </a:schemeClr>
          </a:solidFill>
          <a:ln w="952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vert="vert270" lIns="0" tIns="0" rIns="0" bIns="0" rtlCol="0" anchor="ctr"/>
          <a:lstStyle/>
          <a:p>
            <a:pPr algn="ctr"/>
            <a:r>
              <a:rPr lang="en-US" altLang="ko-KR" b="1" dirty="0" smtClean="0">
                <a:solidFill>
                  <a:schemeClr val="tx1"/>
                </a:solidFill>
              </a:rPr>
              <a:t>RDB</a:t>
            </a:r>
            <a:endParaRPr lang="ko-KR" altLang="en-US" b="1" dirty="0">
              <a:solidFill>
                <a:schemeClr val="tx1"/>
              </a:solidFill>
            </a:endParaRPr>
          </a:p>
        </p:txBody>
      </p:sp>
      <p:sp>
        <p:nvSpPr>
          <p:cNvPr id="31" name="Flowchart: Process 30"/>
          <p:cNvSpPr/>
          <p:nvPr/>
        </p:nvSpPr>
        <p:spPr>
          <a:xfrm>
            <a:off x="1273866" y="2867876"/>
            <a:ext cx="891624" cy="530748"/>
          </a:xfrm>
          <a:prstGeom prst="flowChartProcess">
            <a:avLst/>
          </a:prstGeom>
          <a:gradFill flip="none" rotWithShape="1">
            <a:gsLst>
              <a:gs pos="0">
                <a:schemeClr val="accent1">
                  <a:lumMod val="5000"/>
                  <a:lumOff val="95000"/>
                </a:schemeClr>
              </a:gs>
              <a:gs pos="100000">
                <a:schemeClr val="accent1">
                  <a:lumMod val="20000"/>
                  <a:lumOff val="80000"/>
                </a:schemeClr>
              </a:gs>
            </a:gsLst>
            <a:lin ang="5400000" scaled="0"/>
            <a:tileRect/>
          </a:gra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altLang="ko-KR" sz="800" b="0" dirty="0" smtClean="0">
                <a:solidFill>
                  <a:schemeClr val="tx1"/>
                </a:solidFill>
              </a:rPr>
              <a:t>Make decision on claim case and input into RLS</a:t>
            </a:r>
            <a:endParaRPr lang="ko-KR" altLang="en-US" sz="800" b="0" dirty="0" smtClean="0">
              <a:solidFill>
                <a:schemeClr val="tx1"/>
              </a:solidFill>
            </a:endParaRPr>
          </a:p>
        </p:txBody>
      </p:sp>
      <p:sp>
        <p:nvSpPr>
          <p:cNvPr id="34" name="Flowchart: Process 33"/>
          <p:cNvSpPr/>
          <p:nvPr/>
        </p:nvSpPr>
        <p:spPr>
          <a:xfrm>
            <a:off x="2419064" y="1422232"/>
            <a:ext cx="891624" cy="530748"/>
          </a:xfrm>
          <a:prstGeom prst="flowChartProcess">
            <a:avLst/>
          </a:prstGeom>
          <a:gradFill flip="none" rotWithShape="1">
            <a:gsLst>
              <a:gs pos="0">
                <a:schemeClr val="accent1">
                  <a:lumMod val="5000"/>
                  <a:lumOff val="95000"/>
                </a:schemeClr>
              </a:gs>
              <a:gs pos="100000">
                <a:schemeClr val="accent1">
                  <a:lumMod val="20000"/>
                  <a:lumOff val="80000"/>
                </a:schemeClr>
              </a:gs>
            </a:gsLst>
            <a:lin ang="5400000" scaled="0"/>
            <a:tileRect/>
          </a:gra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altLang="ko-KR" sz="800" b="0" dirty="0" smtClean="0">
                <a:solidFill>
                  <a:schemeClr val="tx1"/>
                </a:solidFill>
              </a:rPr>
              <a:t>Generate pay link files to check and auto pay payments</a:t>
            </a:r>
            <a:endParaRPr lang="ko-KR" altLang="en-US" sz="800" b="0" dirty="0">
              <a:solidFill>
                <a:schemeClr val="tx1"/>
              </a:solidFill>
            </a:endParaRPr>
          </a:p>
        </p:txBody>
      </p:sp>
      <p:sp>
        <p:nvSpPr>
          <p:cNvPr id="35" name="Flowchart: Process 34"/>
          <p:cNvSpPr/>
          <p:nvPr/>
        </p:nvSpPr>
        <p:spPr>
          <a:xfrm>
            <a:off x="3564262" y="3590697"/>
            <a:ext cx="891624" cy="530748"/>
          </a:xfrm>
          <a:prstGeom prst="flowChartProcess">
            <a:avLst/>
          </a:prstGeom>
          <a:gradFill flip="none" rotWithShape="1">
            <a:gsLst>
              <a:gs pos="0">
                <a:schemeClr val="accent1">
                  <a:lumMod val="5000"/>
                  <a:lumOff val="95000"/>
                </a:schemeClr>
              </a:gs>
              <a:gs pos="100000">
                <a:schemeClr val="accent1">
                  <a:lumMod val="20000"/>
                  <a:lumOff val="80000"/>
                </a:schemeClr>
              </a:gs>
            </a:gsLst>
            <a:lin ang="5400000" scaled="0"/>
            <a:tileRect/>
          </a:gra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altLang="ko-KR" sz="800" b="0" dirty="0" smtClean="0">
                <a:solidFill>
                  <a:schemeClr val="tx1"/>
                </a:solidFill>
              </a:rPr>
              <a:t>Upload to HSBC via HSBC web system</a:t>
            </a:r>
            <a:endParaRPr lang="ko-KR" altLang="en-US" sz="800" b="0" dirty="0">
              <a:solidFill>
                <a:schemeClr val="tx1"/>
              </a:solidFill>
            </a:endParaRPr>
          </a:p>
        </p:txBody>
      </p:sp>
      <p:cxnSp>
        <p:nvCxnSpPr>
          <p:cNvPr id="39" name="Straight Arrow Connector 78"/>
          <p:cNvCxnSpPr>
            <a:stCxn id="35" idx="2"/>
            <a:endCxn id="37" idx="0"/>
          </p:cNvCxnSpPr>
          <p:nvPr/>
        </p:nvCxnSpPr>
        <p:spPr>
          <a:xfrm rot="5400000">
            <a:off x="2970352" y="4015969"/>
            <a:ext cx="934247" cy="1145198"/>
          </a:xfrm>
          <a:prstGeom prst="bentConnector3">
            <a:avLst>
              <a:gd name="adj1" fmla="val 50000"/>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7" name="Flowchart: Decision 36"/>
          <p:cNvSpPr/>
          <p:nvPr/>
        </p:nvSpPr>
        <p:spPr>
          <a:xfrm>
            <a:off x="2419064" y="5055692"/>
            <a:ext cx="891624" cy="530748"/>
          </a:xfrm>
          <a:prstGeom prst="flowChartDecision">
            <a:avLst/>
          </a:prstGeom>
          <a:gradFill flip="none" rotWithShape="1">
            <a:gsLst>
              <a:gs pos="0">
                <a:schemeClr val="accent1">
                  <a:lumMod val="5000"/>
                  <a:lumOff val="95000"/>
                </a:schemeClr>
              </a:gs>
              <a:gs pos="100000">
                <a:schemeClr val="accent1">
                  <a:lumMod val="20000"/>
                  <a:lumOff val="80000"/>
                </a:schemeClr>
              </a:gs>
            </a:gsLst>
            <a:lin ang="5400000" scaled="0"/>
            <a:tileRect/>
          </a:gra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algn="ctr"/>
            <a:r>
              <a:rPr lang="en-US" altLang="ko-KR" sz="800" b="0" dirty="0" smtClean="0">
                <a:solidFill>
                  <a:schemeClr val="tx1"/>
                </a:solidFill>
              </a:rPr>
              <a:t>auto pay or</a:t>
            </a:r>
            <a:br>
              <a:rPr lang="en-US" altLang="ko-KR" sz="800" b="0" dirty="0" smtClean="0">
                <a:solidFill>
                  <a:schemeClr val="tx1"/>
                </a:solidFill>
              </a:rPr>
            </a:br>
            <a:r>
              <a:rPr lang="en-US" altLang="ko-KR" sz="800" b="0" dirty="0" smtClean="0">
                <a:solidFill>
                  <a:schemeClr val="tx1"/>
                </a:solidFill>
              </a:rPr>
              <a:t>Check?</a:t>
            </a:r>
            <a:endParaRPr lang="ko-KR" altLang="en-US" sz="800" b="0" dirty="0">
              <a:solidFill>
                <a:schemeClr val="tx1"/>
              </a:solidFill>
            </a:endParaRPr>
          </a:p>
        </p:txBody>
      </p:sp>
      <p:sp>
        <p:nvSpPr>
          <p:cNvPr id="40" name="Flowchart: Process 39"/>
          <p:cNvSpPr/>
          <p:nvPr/>
        </p:nvSpPr>
        <p:spPr>
          <a:xfrm>
            <a:off x="4709460" y="5055692"/>
            <a:ext cx="891624" cy="530748"/>
          </a:xfrm>
          <a:prstGeom prst="flowChartProcess">
            <a:avLst/>
          </a:prstGeom>
          <a:gradFill flip="none" rotWithShape="1">
            <a:gsLst>
              <a:gs pos="0">
                <a:schemeClr val="accent1">
                  <a:lumMod val="5000"/>
                  <a:lumOff val="95000"/>
                </a:schemeClr>
              </a:gs>
              <a:gs pos="100000">
                <a:schemeClr val="accent1">
                  <a:lumMod val="20000"/>
                  <a:lumOff val="80000"/>
                </a:schemeClr>
              </a:gs>
            </a:gsLst>
            <a:lin ang="5400000" scaled="0"/>
            <a:tileRect/>
          </a:gra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altLang="ko-KR" sz="800" b="0" dirty="0" smtClean="0">
                <a:solidFill>
                  <a:schemeClr val="tx1"/>
                </a:solidFill>
              </a:rPr>
              <a:t>Carry out transaction</a:t>
            </a:r>
            <a:endParaRPr lang="ko-KR" altLang="en-US" sz="800" b="0" dirty="0">
              <a:solidFill>
                <a:schemeClr val="tx1"/>
              </a:solidFill>
            </a:endParaRPr>
          </a:p>
        </p:txBody>
      </p:sp>
      <p:cxnSp>
        <p:nvCxnSpPr>
          <p:cNvPr id="41" name="Straight Arrow Connector 40"/>
          <p:cNvCxnSpPr>
            <a:stCxn id="37" idx="2"/>
            <a:endCxn id="59" idx="1"/>
          </p:cNvCxnSpPr>
          <p:nvPr/>
        </p:nvCxnSpPr>
        <p:spPr>
          <a:xfrm rot="16200000" flipH="1">
            <a:off x="3569671" y="4881645"/>
            <a:ext cx="434995" cy="1844584"/>
          </a:xfrm>
          <a:prstGeom prst="bentConnector2">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59" name="Flowchart: Process 58"/>
          <p:cNvSpPr/>
          <p:nvPr/>
        </p:nvSpPr>
        <p:spPr>
          <a:xfrm>
            <a:off x="4709460" y="5756061"/>
            <a:ext cx="891624" cy="530748"/>
          </a:xfrm>
          <a:prstGeom prst="flowChartProcess">
            <a:avLst/>
          </a:prstGeom>
          <a:gradFill flip="none" rotWithShape="1">
            <a:gsLst>
              <a:gs pos="0">
                <a:schemeClr val="accent1">
                  <a:lumMod val="5000"/>
                  <a:lumOff val="95000"/>
                </a:schemeClr>
              </a:gs>
              <a:gs pos="100000">
                <a:schemeClr val="accent1">
                  <a:lumMod val="20000"/>
                  <a:lumOff val="80000"/>
                </a:schemeClr>
              </a:gs>
            </a:gsLst>
            <a:lin ang="5400000" scaled="0"/>
            <a:tileRect/>
          </a:gra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altLang="ko-KR" sz="800" b="0" dirty="0" smtClean="0">
                <a:solidFill>
                  <a:schemeClr val="tx1"/>
                </a:solidFill>
              </a:rPr>
              <a:t>Issue check and generate reports</a:t>
            </a:r>
            <a:endParaRPr lang="ko-KR" altLang="en-US" sz="800" b="0" dirty="0">
              <a:solidFill>
                <a:schemeClr val="tx1"/>
              </a:solidFill>
            </a:endParaRPr>
          </a:p>
        </p:txBody>
      </p:sp>
      <p:cxnSp>
        <p:nvCxnSpPr>
          <p:cNvPr id="63" name="Straight Arrow Connector 78"/>
          <p:cNvCxnSpPr>
            <a:stCxn id="37" idx="3"/>
            <a:endCxn id="40" idx="1"/>
          </p:cNvCxnSpPr>
          <p:nvPr/>
        </p:nvCxnSpPr>
        <p:spPr>
          <a:xfrm>
            <a:off x="3310688" y="5321065"/>
            <a:ext cx="1398772" cy="0"/>
          </a:xfrm>
          <a:prstGeom prst="straightConnector1">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67" name="Flowchart: Process 66"/>
          <p:cNvSpPr/>
          <p:nvPr/>
        </p:nvSpPr>
        <p:spPr>
          <a:xfrm>
            <a:off x="5854658" y="2867876"/>
            <a:ext cx="891624" cy="530748"/>
          </a:xfrm>
          <a:prstGeom prst="flowChartProcess">
            <a:avLst/>
          </a:prstGeom>
          <a:gradFill flip="none" rotWithShape="1">
            <a:gsLst>
              <a:gs pos="0">
                <a:schemeClr val="accent1">
                  <a:lumMod val="5000"/>
                  <a:lumOff val="95000"/>
                </a:schemeClr>
              </a:gs>
              <a:gs pos="100000">
                <a:schemeClr val="accent1">
                  <a:lumMod val="20000"/>
                  <a:lumOff val="80000"/>
                </a:schemeClr>
              </a:gs>
            </a:gsLst>
            <a:lin ang="5400000" scaled="0"/>
            <a:tileRect/>
          </a:gra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altLang="ko-KR" sz="800" b="0" dirty="0" smtClean="0">
                <a:solidFill>
                  <a:schemeClr val="tx1"/>
                </a:solidFill>
              </a:rPr>
              <a:t>Download report from HSBC for check info</a:t>
            </a:r>
            <a:endParaRPr lang="ko-KR" altLang="en-US" sz="800" b="0" dirty="0" smtClean="0">
              <a:solidFill>
                <a:schemeClr val="tx1"/>
              </a:solidFill>
            </a:endParaRPr>
          </a:p>
        </p:txBody>
      </p:sp>
      <p:sp>
        <p:nvSpPr>
          <p:cNvPr id="68" name="Flowchart: Process 67"/>
          <p:cNvSpPr/>
          <p:nvPr/>
        </p:nvSpPr>
        <p:spPr>
          <a:xfrm>
            <a:off x="6999856" y="4313518"/>
            <a:ext cx="891624" cy="530748"/>
          </a:xfrm>
          <a:prstGeom prst="flowChartProcess">
            <a:avLst/>
          </a:prstGeom>
          <a:gradFill flip="none" rotWithShape="1">
            <a:gsLst>
              <a:gs pos="0">
                <a:schemeClr val="accent1">
                  <a:lumMod val="5000"/>
                  <a:lumOff val="95000"/>
                </a:schemeClr>
              </a:gs>
              <a:gs pos="100000">
                <a:schemeClr val="accent1">
                  <a:lumMod val="20000"/>
                  <a:lumOff val="80000"/>
                </a:schemeClr>
              </a:gs>
            </a:gsLst>
            <a:lin ang="5400000" scaled="0"/>
            <a:tileRect/>
          </a:gra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altLang="ko-KR" sz="800" b="0" dirty="0" smtClean="0">
                <a:solidFill>
                  <a:schemeClr val="tx1"/>
                </a:solidFill>
              </a:rPr>
              <a:t>Upload file to G400/EB</a:t>
            </a:r>
            <a:endParaRPr lang="ko-KR" altLang="en-US" sz="800" b="0" dirty="0" smtClean="0">
              <a:solidFill>
                <a:schemeClr val="tx1"/>
              </a:solidFill>
            </a:endParaRPr>
          </a:p>
        </p:txBody>
      </p:sp>
      <p:sp>
        <p:nvSpPr>
          <p:cNvPr id="69" name="Flowchart: Process 68"/>
          <p:cNvSpPr/>
          <p:nvPr/>
        </p:nvSpPr>
        <p:spPr>
          <a:xfrm>
            <a:off x="8145053" y="1422232"/>
            <a:ext cx="891624" cy="530748"/>
          </a:xfrm>
          <a:prstGeom prst="flowChartProcess">
            <a:avLst/>
          </a:prstGeom>
          <a:gradFill flip="none" rotWithShape="1">
            <a:gsLst>
              <a:gs pos="0">
                <a:schemeClr val="accent1">
                  <a:lumMod val="5000"/>
                  <a:lumOff val="95000"/>
                </a:schemeClr>
              </a:gs>
              <a:gs pos="100000">
                <a:schemeClr val="accent1">
                  <a:lumMod val="20000"/>
                  <a:lumOff val="80000"/>
                </a:schemeClr>
              </a:gs>
            </a:gsLst>
            <a:lin ang="5400000" scaled="0"/>
            <a:tileRect/>
          </a:gradFill>
          <a:ln w="9525">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altLang="ko-KR" sz="800" b="0" dirty="0" smtClean="0">
                <a:solidFill>
                  <a:schemeClr val="tx1"/>
                </a:solidFill>
              </a:rPr>
              <a:t>Update check number</a:t>
            </a:r>
            <a:endParaRPr lang="ko-KR" altLang="en-US" sz="800" b="0" dirty="0" smtClean="0">
              <a:solidFill>
                <a:schemeClr val="tx1"/>
              </a:solidFill>
            </a:endParaRPr>
          </a:p>
        </p:txBody>
      </p:sp>
      <p:sp>
        <p:nvSpPr>
          <p:cNvPr id="70" name="Flowchart: Process 69"/>
          <p:cNvSpPr/>
          <p:nvPr/>
        </p:nvSpPr>
        <p:spPr>
          <a:xfrm>
            <a:off x="5854658" y="2145054"/>
            <a:ext cx="891624" cy="530748"/>
          </a:xfrm>
          <a:prstGeom prst="flowChartProcess">
            <a:avLst/>
          </a:prstGeom>
          <a:noFill/>
          <a:ln w="9525">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altLang="ko-KR" sz="800" b="0" dirty="0" smtClean="0">
                <a:solidFill>
                  <a:schemeClr val="bg1">
                    <a:lumMod val="65000"/>
                  </a:schemeClr>
                </a:solidFill>
              </a:rPr>
              <a:t>Generate file for RLS to update check number</a:t>
            </a:r>
            <a:endParaRPr lang="ko-KR" altLang="en-US" sz="800" b="0" dirty="0" smtClean="0">
              <a:solidFill>
                <a:schemeClr val="bg1">
                  <a:lumMod val="65000"/>
                </a:schemeClr>
              </a:solidFill>
            </a:endParaRPr>
          </a:p>
        </p:txBody>
      </p:sp>
      <p:sp>
        <p:nvSpPr>
          <p:cNvPr id="72" name="Flowchart: Process 71"/>
          <p:cNvSpPr/>
          <p:nvPr/>
        </p:nvSpPr>
        <p:spPr>
          <a:xfrm>
            <a:off x="3564262" y="2145054"/>
            <a:ext cx="891624" cy="530748"/>
          </a:xfrm>
          <a:prstGeom prst="flowChartProcess">
            <a:avLst/>
          </a:prstGeom>
          <a:noFill/>
          <a:ln w="9525">
            <a:solidFill>
              <a:schemeClr val="bg1">
                <a:lumMod val="6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0" tIns="0" rIns="0" bIns="0" numCol="1" spcCol="0" rtlCol="0" fromWordArt="0" anchor="ctr" anchorCtr="0" forceAA="0" compatLnSpc="1">
            <a:prstTxWarp prst="textNoShape">
              <a:avLst/>
            </a:prstTxWarp>
            <a:noAutofit/>
          </a:bodyPr>
          <a:lstStyle/>
          <a:p>
            <a:pPr algn="ctr"/>
            <a:r>
              <a:rPr lang="en-US" altLang="ko-KR" sz="800" b="0" dirty="0" smtClean="0">
                <a:solidFill>
                  <a:schemeClr val="bg1">
                    <a:lumMod val="65000"/>
                  </a:schemeClr>
                </a:solidFill>
              </a:rPr>
              <a:t>Encrypt the generated files from RLS</a:t>
            </a:r>
            <a:endParaRPr lang="ko-KR" altLang="en-US" sz="800" b="0" dirty="0">
              <a:solidFill>
                <a:schemeClr val="bg1">
                  <a:lumMod val="65000"/>
                </a:schemeClr>
              </a:solidFill>
            </a:endParaRPr>
          </a:p>
        </p:txBody>
      </p:sp>
      <p:cxnSp>
        <p:nvCxnSpPr>
          <p:cNvPr id="80" name="Straight Arrow Connector 40"/>
          <p:cNvCxnSpPr>
            <a:stCxn id="59" idx="3"/>
            <a:endCxn id="67" idx="2"/>
          </p:cNvCxnSpPr>
          <p:nvPr/>
        </p:nvCxnSpPr>
        <p:spPr>
          <a:xfrm flipV="1">
            <a:off x="5601084" y="3398624"/>
            <a:ext cx="699386" cy="2622812"/>
          </a:xfrm>
          <a:prstGeom prst="bentConnector2">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40"/>
          <p:cNvCxnSpPr>
            <a:stCxn id="67" idx="3"/>
            <a:endCxn id="68" idx="0"/>
          </p:cNvCxnSpPr>
          <p:nvPr/>
        </p:nvCxnSpPr>
        <p:spPr>
          <a:xfrm>
            <a:off x="6746282" y="3133250"/>
            <a:ext cx="699386" cy="1180268"/>
          </a:xfrm>
          <a:prstGeom prst="bentConnector2">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88" name="TextBox 87"/>
          <p:cNvSpPr txBox="1"/>
          <p:nvPr/>
        </p:nvSpPr>
        <p:spPr>
          <a:xfrm>
            <a:off x="3820118" y="5262825"/>
            <a:ext cx="379912" cy="123111"/>
          </a:xfrm>
          <a:prstGeom prst="rect">
            <a:avLst/>
          </a:prstGeom>
          <a:solidFill>
            <a:schemeClr val="bg1"/>
          </a:solidFill>
        </p:spPr>
        <p:txBody>
          <a:bodyPr wrap="none" lIns="0" tIns="0" rIns="0" bIns="0" rtlCol="0">
            <a:spAutoFit/>
          </a:bodyPr>
          <a:lstStyle/>
          <a:p>
            <a:pPr algn="ctr"/>
            <a:r>
              <a:rPr lang="en-US" altLang="ko-KR" sz="800" b="0" dirty="0" smtClean="0">
                <a:solidFill>
                  <a:schemeClr val="tx1"/>
                </a:solidFill>
                <a:latin typeface="+mn-lt"/>
                <a:cs typeface="Arial" pitchFamily="34" charset="0"/>
              </a:rPr>
              <a:t>Autopay</a:t>
            </a:r>
            <a:endParaRPr lang="ko-KR" altLang="en-US" sz="800" b="0" dirty="0" smtClean="0">
              <a:solidFill>
                <a:schemeClr val="tx1"/>
              </a:solidFill>
              <a:latin typeface="+mn-lt"/>
              <a:cs typeface="Arial" pitchFamily="34" charset="0"/>
            </a:endParaRPr>
          </a:p>
        </p:txBody>
      </p:sp>
      <p:sp>
        <p:nvSpPr>
          <p:cNvPr id="122" name="TextBox 121"/>
          <p:cNvSpPr txBox="1"/>
          <p:nvPr/>
        </p:nvSpPr>
        <p:spPr>
          <a:xfrm>
            <a:off x="3864201" y="5963193"/>
            <a:ext cx="291747" cy="123111"/>
          </a:xfrm>
          <a:prstGeom prst="rect">
            <a:avLst/>
          </a:prstGeom>
          <a:solidFill>
            <a:schemeClr val="bg1"/>
          </a:solidFill>
        </p:spPr>
        <p:txBody>
          <a:bodyPr wrap="none" lIns="0" tIns="0" rIns="0" bIns="0" rtlCol="0">
            <a:spAutoFit/>
          </a:bodyPr>
          <a:lstStyle/>
          <a:p>
            <a:pPr algn="ctr"/>
            <a:r>
              <a:rPr lang="en-US" altLang="ko-KR" sz="800" b="0" dirty="0" smtClean="0">
                <a:solidFill>
                  <a:schemeClr val="tx1"/>
                </a:solidFill>
                <a:latin typeface="+mn-lt"/>
                <a:cs typeface="Arial" pitchFamily="34" charset="0"/>
              </a:rPr>
              <a:t>Check</a:t>
            </a:r>
            <a:endParaRPr lang="ko-KR" altLang="en-US" sz="800" b="0" dirty="0" smtClean="0">
              <a:solidFill>
                <a:schemeClr val="tx1"/>
              </a:solidFill>
              <a:latin typeface="+mn-lt"/>
              <a:cs typeface="Arial" pitchFamily="34" charset="0"/>
            </a:endParaRPr>
          </a:p>
        </p:txBody>
      </p:sp>
      <p:sp>
        <p:nvSpPr>
          <p:cNvPr id="2" name="Rectangle 1"/>
          <p:cNvSpPr/>
          <p:nvPr/>
        </p:nvSpPr>
        <p:spPr>
          <a:xfrm>
            <a:off x="823626" y="2102208"/>
            <a:ext cx="8258747" cy="616437"/>
          </a:xfrm>
          <a:prstGeom prst="rect">
            <a:avLst/>
          </a:prstGeom>
          <a:pattFill prst="ltDnDiag">
            <a:fgClr>
              <a:schemeClr val="accent6"/>
            </a:fgClr>
            <a:bgClr>
              <a:schemeClr val="bg1"/>
            </a:bgClr>
          </a:patt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ko-KR" altLang="en-US"/>
          </a:p>
        </p:txBody>
      </p:sp>
      <p:sp>
        <p:nvSpPr>
          <p:cNvPr id="6" name="Rounded Rectangular Callout 5"/>
          <p:cNvSpPr/>
          <p:nvPr/>
        </p:nvSpPr>
        <p:spPr>
          <a:xfrm>
            <a:off x="4665180" y="1399606"/>
            <a:ext cx="2592000" cy="576000"/>
          </a:xfrm>
          <a:prstGeom prst="wedgeRoundRectCallout">
            <a:avLst>
              <a:gd name="adj1" fmla="val -40434"/>
              <a:gd name="adj2" fmla="val 78470"/>
              <a:gd name="adj3" fmla="val 16667"/>
            </a:avLst>
          </a:prstGeom>
          <a:solidFill>
            <a:schemeClr val="bg1"/>
          </a:solidFill>
          <a:ln>
            <a:solidFill>
              <a:schemeClr val="bg1">
                <a:lumMod val="85000"/>
              </a:schemeClr>
            </a:solidFill>
          </a:ln>
          <a:effectLst>
            <a:outerShdw blurRad="50800" dist="38100" dir="2700000" algn="tl" rotWithShape="0">
              <a:prstClr val="black">
                <a:alpha val="40000"/>
              </a:prstClr>
            </a:outerShdw>
          </a:effectLst>
        </p:spPr>
        <p:style>
          <a:lnRef idx="1">
            <a:schemeClr val="accent1"/>
          </a:lnRef>
          <a:fillRef idx="3">
            <a:schemeClr val="accent1"/>
          </a:fillRef>
          <a:effectRef idx="2">
            <a:schemeClr val="accent1"/>
          </a:effectRef>
          <a:fontRef idx="minor">
            <a:schemeClr val="lt1"/>
          </a:fontRef>
        </p:style>
        <p:txBody>
          <a:bodyPr lIns="36000" tIns="0" rIns="36000" bIns="0" rtlCol="0" anchor="ctr"/>
          <a:lstStyle/>
          <a:p>
            <a:r>
              <a:rPr lang="en-US" altLang="ko-KR" sz="800" b="0" dirty="0">
                <a:solidFill>
                  <a:schemeClr val="tx1"/>
                </a:solidFill>
              </a:rPr>
              <a:t>While having a very similar process as Life payment, GI </a:t>
            </a:r>
            <a:r>
              <a:rPr lang="en-US" altLang="ko-KR" sz="800" b="0" dirty="0" smtClean="0">
                <a:solidFill>
                  <a:schemeClr val="tx1"/>
                </a:solidFill>
              </a:rPr>
              <a:t>follows a 100% manual process and does </a:t>
            </a:r>
            <a:r>
              <a:rPr lang="en-US" altLang="ko-KR" sz="800" b="0" dirty="0">
                <a:solidFill>
                  <a:schemeClr val="tx1"/>
                </a:solidFill>
              </a:rPr>
              <a:t>not involve RDB to encrypt files, thus the RDB processes are omitted</a:t>
            </a:r>
            <a:endParaRPr lang="ko-KR" altLang="en-US" sz="800" b="0" dirty="0">
              <a:solidFill>
                <a:schemeClr val="tx1"/>
              </a:solidFill>
            </a:endParaRPr>
          </a:p>
        </p:txBody>
      </p:sp>
      <p:cxnSp>
        <p:nvCxnSpPr>
          <p:cNvPr id="36" name="Straight Arrow Connector 60"/>
          <p:cNvCxnSpPr>
            <a:stCxn id="34" idx="3"/>
            <a:endCxn id="35" idx="0"/>
          </p:cNvCxnSpPr>
          <p:nvPr/>
        </p:nvCxnSpPr>
        <p:spPr>
          <a:xfrm>
            <a:off x="3310688" y="1687606"/>
            <a:ext cx="699386" cy="1903091"/>
          </a:xfrm>
          <a:prstGeom prst="bentConnector2">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40"/>
          <p:cNvCxnSpPr>
            <a:stCxn id="68" idx="3"/>
            <a:endCxn id="69" idx="2"/>
          </p:cNvCxnSpPr>
          <p:nvPr/>
        </p:nvCxnSpPr>
        <p:spPr>
          <a:xfrm flipV="1">
            <a:off x="7891480" y="1952980"/>
            <a:ext cx="699385" cy="2625912"/>
          </a:xfrm>
          <a:prstGeom prst="bentConnector2">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53"/>
          <p:cNvCxnSpPr>
            <a:stCxn id="31" idx="3"/>
            <a:endCxn id="34" idx="2"/>
          </p:cNvCxnSpPr>
          <p:nvPr/>
        </p:nvCxnSpPr>
        <p:spPr>
          <a:xfrm flipV="1">
            <a:off x="2165490" y="1952980"/>
            <a:ext cx="699386" cy="1180269"/>
          </a:xfrm>
          <a:prstGeom prst="bentConnector2">
            <a:avLst/>
          </a:prstGeom>
          <a:ln>
            <a:solidFill>
              <a:schemeClr val="bg1">
                <a:lumMod val="5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674222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smtClean="0"/>
              <a:t>Program Roadmap</a:t>
            </a:r>
            <a:endParaRPr lang="ko-KR" altLang="en-US" dirty="0"/>
          </a:p>
        </p:txBody>
      </p:sp>
      <p:sp>
        <p:nvSpPr>
          <p:cNvPr id="3" name="Text Placeholder 2"/>
          <p:cNvSpPr>
            <a:spLocks noGrp="1"/>
          </p:cNvSpPr>
          <p:nvPr>
            <p:ph type="body" sz="quarter" idx="10"/>
          </p:nvPr>
        </p:nvSpPr>
        <p:spPr/>
        <p:txBody>
          <a:bodyPr/>
          <a:lstStyle/>
          <a:p>
            <a:endParaRPr lang="ko-KR" altLang="en-US"/>
          </a:p>
        </p:txBody>
      </p:sp>
    </p:spTree>
    <p:extLst>
      <p:ext uri="{BB962C8B-B14F-4D97-AF65-F5344CB8AC3E}">
        <p14:creationId xmlns:p14="http://schemas.microsoft.com/office/powerpoint/2010/main" val="3635781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Program: Timeline – AR2 in October</a:t>
            </a:r>
          </a:p>
        </p:txBody>
      </p:sp>
      <p:sp>
        <p:nvSpPr>
          <p:cNvPr id="7" name="Text Placeholder 6"/>
          <p:cNvSpPr>
            <a:spLocks noGrp="1"/>
          </p:cNvSpPr>
          <p:nvPr>
            <p:ph type="body" sz="quarter" idx="13"/>
          </p:nvPr>
        </p:nvSpPr>
        <p:spPr>
          <a:xfrm>
            <a:off x="777000" y="819403"/>
            <a:ext cx="8352000" cy="463846"/>
          </a:xfrm>
          <a:solidFill>
            <a:schemeClr val="bg1">
              <a:lumMod val="95000"/>
            </a:schemeClr>
          </a:solidFill>
          <a:ln>
            <a:noFill/>
          </a:ln>
          <a:effectLst>
            <a:outerShdw blurRad="50800" dist="38100" dir="2700000" algn="tl" rotWithShape="0">
              <a:prstClr val="black">
                <a:alpha val="40000"/>
              </a:prstClr>
            </a:outerShdw>
          </a:effectLst>
        </p:spPr>
        <p:txBody>
          <a:bodyPr vert="horz" lIns="72000" tIns="46800" rIns="72000" bIns="46800" rtlCol="0" anchor="t">
            <a:spAutoFit/>
          </a:bodyPr>
          <a:lstStyle/>
          <a:p>
            <a:pPr marL="0" indent="0">
              <a:buNone/>
            </a:pPr>
            <a:r>
              <a:rPr lang="en-US" altLang="ko-KR" dirty="0"/>
              <a:t>Planning based on assumption that platform decision will remain the same as recommended in 1st STC (Buy the Best Claims Platform in the Market NOT Build the Platform).</a:t>
            </a:r>
          </a:p>
        </p:txBody>
      </p:sp>
      <p:sp>
        <p:nvSpPr>
          <p:cNvPr id="73" name="Espace réservé du numéro de diapositive 13"/>
          <p:cNvSpPr>
            <a:spLocks noGrp="1"/>
          </p:cNvSpPr>
          <p:nvPr>
            <p:ph type="sldNum" sz="quarter" idx="4"/>
          </p:nvPr>
        </p:nvSpPr>
        <p:spPr>
          <a:xfrm>
            <a:off x="152400" y="6511777"/>
            <a:ext cx="434237" cy="214797"/>
          </a:xfrm>
        </p:spPr>
        <p:txBody>
          <a:bodyPr/>
          <a:lstStyle/>
          <a:p>
            <a:fld id="{3801209A-EBCB-4229-9A21-B7869465F47A}" type="slidenum">
              <a:rPr lang="en-US" smtClean="0">
                <a:latin typeface="+mj-lt"/>
              </a:rPr>
              <a:pPr/>
              <a:t>93</a:t>
            </a:fld>
            <a:endParaRPr lang="en-US" dirty="0">
              <a:latin typeface="+mj-lt"/>
            </a:endParaRPr>
          </a:p>
        </p:txBody>
      </p:sp>
      <p:sp>
        <p:nvSpPr>
          <p:cNvPr id="76" name="Rectangle 75"/>
          <p:cNvSpPr/>
          <p:nvPr/>
        </p:nvSpPr>
        <p:spPr>
          <a:xfrm>
            <a:off x="6807218" y="1"/>
            <a:ext cx="2321782" cy="596348"/>
          </a:xfrm>
          <a:prstGeom prst="rect">
            <a:avLst/>
          </a:prstGeom>
          <a:solidFill>
            <a:srgbClr val="FFFF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ko-KR" sz="1200" dirty="0" smtClean="0">
                <a:solidFill>
                  <a:schemeClr val="tx2"/>
                </a:solidFill>
              </a:rPr>
              <a:t>Will be updated accordingly</a:t>
            </a:r>
          </a:p>
          <a:p>
            <a:pPr algn="ctr"/>
            <a:r>
              <a:rPr lang="en-US" altLang="ko-KR" sz="1200" dirty="0" smtClean="0">
                <a:solidFill>
                  <a:schemeClr val="tx2"/>
                </a:solidFill>
              </a:rPr>
              <a:t>(by biz team)</a:t>
            </a:r>
            <a:endParaRPr lang="ko-KR" altLang="en-US" sz="1200" dirty="0">
              <a:solidFill>
                <a:schemeClr val="tx2"/>
              </a:solidFill>
            </a:endParaRPr>
          </a:p>
        </p:txBody>
      </p:sp>
      <p:pic>
        <p:nvPicPr>
          <p:cNvPr id="4" name="Picture 3"/>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776288" y="1563462"/>
            <a:ext cx="8617707" cy="4590596"/>
          </a:xfrm>
          <a:prstGeom prst="rect">
            <a:avLst/>
          </a:prstGeom>
        </p:spPr>
      </p:pic>
    </p:spTree>
    <p:extLst>
      <p:ext uri="{BB962C8B-B14F-4D97-AF65-F5344CB8AC3E}">
        <p14:creationId xmlns:p14="http://schemas.microsoft.com/office/powerpoint/2010/main" val="28817226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re 1"/>
          <p:cNvSpPr>
            <a:spLocks noGrp="1"/>
          </p:cNvSpPr>
          <p:nvPr>
            <p:ph type="title"/>
          </p:nvPr>
        </p:nvSpPr>
        <p:spPr/>
        <p:txBody>
          <a:bodyPr>
            <a:normAutofit/>
          </a:bodyPr>
          <a:lstStyle/>
          <a:p>
            <a:r>
              <a:rPr lang="en-US" dirty="0"/>
              <a:t>Program: Timeline – High Level</a:t>
            </a:r>
          </a:p>
        </p:txBody>
      </p:sp>
      <p:sp>
        <p:nvSpPr>
          <p:cNvPr id="5" name="Text Placeholder 4"/>
          <p:cNvSpPr>
            <a:spLocks noGrp="1"/>
          </p:cNvSpPr>
          <p:nvPr>
            <p:ph type="body" sz="quarter" idx="13"/>
          </p:nvPr>
        </p:nvSpPr>
        <p:spPr>
          <a:xfrm>
            <a:off x="777000" y="819403"/>
            <a:ext cx="8352000" cy="463846"/>
          </a:xfrm>
          <a:solidFill>
            <a:schemeClr val="bg1">
              <a:lumMod val="95000"/>
            </a:schemeClr>
          </a:solidFill>
          <a:ln>
            <a:noFill/>
          </a:ln>
          <a:effectLst>
            <a:outerShdw blurRad="50800" dist="38100" dir="2700000" algn="tl" rotWithShape="0">
              <a:prstClr val="black">
                <a:alpha val="40000"/>
              </a:prstClr>
            </a:outerShdw>
          </a:effectLst>
        </p:spPr>
        <p:txBody>
          <a:bodyPr vert="horz" lIns="72000" tIns="46800" rIns="72000" bIns="46800" rtlCol="0" anchor="t">
            <a:spAutoFit/>
          </a:bodyPr>
          <a:lstStyle/>
          <a:p>
            <a:pPr marL="0" indent="0">
              <a:buNone/>
            </a:pPr>
            <a:r>
              <a:rPr lang="en-US" altLang="ko-KR" dirty="0"/>
              <a:t>To reach X2 and AR2 some analysis and design activities will be done for all legal entities and policy systems to ensure an accurate SI </a:t>
            </a:r>
            <a:r>
              <a:rPr lang="en-US" altLang="ko-KR" dirty="0" err="1"/>
              <a:t>RfP</a:t>
            </a:r>
            <a:r>
              <a:rPr lang="en-US" altLang="ko-KR" dirty="0"/>
              <a:t> evaluation.</a:t>
            </a:r>
          </a:p>
        </p:txBody>
      </p:sp>
      <p:sp>
        <p:nvSpPr>
          <p:cNvPr id="14" name="Espace réservé du numéro de diapositive 13"/>
          <p:cNvSpPr>
            <a:spLocks noGrp="1"/>
          </p:cNvSpPr>
          <p:nvPr>
            <p:ph type="sldNum" sz="quarter" idx="4"/>
          </p:nvPr>
        </p:nvSpPr>
        <p:spPr/>
        <p:txBody>
          <a:bodyPr/>
          <a:lstStyle/>
          <a:p>
            <a:fld id="{3801209A-EBCB-4229-9A21-B7869465F47A}" type="slidenum">
              <a:rPr lang="en-US" smtClean="0">
                <a:latin typeface="+mj-lt"/>
              </a:rPr>
              <a:pPr/>
              <a:t>94</a:t>
            </a:fld>
            <a:endParaRPr lang="en-US" dirty="0">
              <a:latin typeface="+mj-lt"/>
            </a:endParaRPr>
          </a:p>
        </p:txBody>
      </p:sp>
      <p:sp>
        <p:nvSpPr>
          <p:cNvPr id="108" name="Rectangle 107"/>
          <p:cNvSpPr/>
          <p:nvPr/>
        </p:nvSpPr>
        <p:spPr>
          <a:xfrm>
            <a:off x="6807218" y="1"/>
            <a:ext cx="2321782" cy="596348"/>
          </a:xfrm>
          <a:prstGeom prst="rect">
            <a:avLst/>
          </a:prstGeom>
          <a:solidFill>
            <a:srgbClr val="FFFF00"/>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altLang="ko-KR" sz="1200" dirty="0">
                <a:solidFill>
                  <a:schemeClr val="tx2"/>
                </a:solidFill>
              </a:rPr>
              <a:t>Will be updated accordingly</a:t>
            </a:r>
          </a:p>
          <a:p>
            <a:pPr algn="ctr"/>
            <a:r>
              <a:rPr lang="en-US" altLang="ko-KR" sz="1200" dirty="0">
                <a:solidFill>
                  <a:schemeClr val="tx2"/>
                </a:solidFill>
              </a:rPr>
              <a:t>(by biz team)</a:t>
            </a:r>
            <a:endParaRPr lang="ko-KR" altLang="en-US" sz="1200" dirty="0">
              <a:solidFill>
                <a:schemeClr val="tx2"/>
              </a:solidFill>
            </a:endParaRPr>
          </a:p>
        </p:txBody>
      </p:sp>
      <p:pic>
        <p:nvPicPr>
          <p:cNvPr id="6" name="Picture 5"/>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a:off x="777000" y="1563462"/>
            <a:ext cx="8352000" cy="4567836"/>
          </a:xfrm>
          <a:prstGeom prst="rect">
            <a:avLst/>
          </a:prstGeom>
        </p:spPr>
      </p:pic>
      <p:sp>
        <p:nvSpPr>
          <p:cNvPr id="110" name="TextBox 109"/>
          <p:cNvSpPr txBox="1"/>
          <p:nvPr/>
        </p:nvSpPr>
        <p:spPr>
          <a:xfrm>
            <a:off x="777000" y="6243251"/>
            <a:ext cx="1981312" cy="138499"/>
          </a:xfrm>
          <a:prstGeom prst="rect">
            <a:avLst/>
          </a:prstGeom>
          <a:noFill/>
        </p:spPr>
        <p:txBody>
          <a:bodyPr wrap="none" lIns="0" tIns="0" rIns="0" bIns="0" rtlCol="0" anchor="b">
            <a:spAutoFit/>
          </a:bodyPr>
          <a:lstStyle/>
          <a:p>
            <a:r>
              <a:rPr lang="de-CH" b="0" dirty="0" smtClean="0">
                <a:solidFill>
                  <a:schemeClr val="tx1"/>
                </a:solidFill>
                <a:latin typeface="Arial" pitchFamily="34" charset="0"/>
                <a:cs typeface="Arial" pitchFamily="34" charset="0"/>
              </a:rPr>
              <a:t>* Entity </a:t>
            </a:r>
            <a:r>
              <a:rPr lang="de-CH" b="0" dirty="0" err="1" smtClean="0">
                <a:solidFill>
                  <a:schemeClr val="tx1"/>
                </a:solidFill>
                <a:latin typeface="Arial" pitchFamily="34" charset="0"/>
                <a:cs typeface="Arial" pitchFamily="34" charset="0"/>
              </a:rPr>
              <a:t>assessment</a:t>
            </a:r>
            <a:r>
              <a:rPr lang="de-CH" b="0" dirty="0" smtClean="0">
                <a:solidFill>
                  <a:schemeClr val="tx1"/>
                </a:solidFill>
                <a:latin typeface="Arial" pitchFamily="34" charset="0"/>
                <a:cs typeface="Arial" pitchFamily="34" charset="0"/>
              </a:rPr>
              <a:t> </a:t>
            </a:r>
            <a:r>
              <a:rPr lang="de-CH" b="0" dirty="0" err="1" smtClean="0">
                <a:solidFill>
                  <a:schemeClr val="tx1"/>
                </a:solidFill>
                <a:latin typeface="Arial" pitchFamily="34" charset="0"/>
                <a:cs typeface="Arial" pitchFamily="34" charset="0"/>
              </a:rPr>
              <a:t>for</a:t>
            </a:r>
            <a:r>
              <a:rPr lang="de-CH" b="0" dirty="0" smtClean="0">
                <a:solidFill>
                  <a:schemeClr val="tx1"/>
                </a:solidFill>
                <a:latin typeface="Arial" pitchFamily="34" charset="0"/>
                <a:cs typeface="Arial" pitchFamily="34" charset="0"/>
              </a:rPr>
              <a:t> Hongkong </a:t>
            </a:r>
            <a:r>
              <a:rPr lang="de-CH" b="0" dirty="0" err="1" smtClean="0">
                <a:solidFill>
                  <a:schemeClr val="tx1"/>
                </a:solidFill>
                <a:latin typeface="Arial" pitchFamily="34" charset="0"/>
                <a:cs typeface="Arial" pitchFamily="34" charset="0"/>
              </a:rPr>
              <a:t>only</a:t>
            </a:r>
            <a:endParaRPr lang="en-US" b="0" dirty="0" smtClean="0">
              <a:solidFill>
                <a:schemeClr val="tx1"/>
              </a:solidFill>
              <a:latin typeface="Arial" pitchFamily="34" charset="0"/>
              <a:cs typeface="Arial" pitchFamily="34" charset="0"/>
            </a:endParaRPr>
          </a:p>
        </p:txBody>
      </p:sp>
    </p:spTree>
    <p:extLst>
      <p:ext uri="{BB962C8B-B14F-4D97-AF65-F5344CB8AC3E}">
        <p14:creationId xmlns:p14="http://schemas.microsoft.com/office/powerpoint/2010/main" val="35276473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altLang="ko-KR" dirty="0" smtClean="0"/>
              <a:t>End of Document</a:t>
            </a:r>
            <a:endParaRPr lang="ko-KR" altLang="en-US" dirty="0"/>
          </a:p>
        </p:txBody>
      </p:sp>
      <p:sp>
        <p:nvSpPr>
          <p:cNvPr id="6" name="Text Placeholder 5"/>
          <p:cNvSpPr>
            <a:spLocks noGrp="1"/>
          </p:cNvSpPr>
          <p:nvPr>
            <p:ph type="body" sz="quarter" idx="10"/>
          </p:nvPr>
        </p:nvSpPr>
        <p:spPr/>
        <p:txBody>
          <a:bodyPr/>
          <a:lstStyle/>
          <a:p>
            <a:endParaRPr lang="ko-KR" altLang="en-US"/>
          </a:p>
        </p:txBody>
      </p:sp>
      <p:sp>
        <p:nvSpPr>
          <p:cNvPr id="4" name="Slide Number Placeholder 3"/>
          <p:cNvSpPr>
            <a:spLocks noGrp="1"/>
          </p:cNvSpPr>
          <p:nvPr>
            <p:ph type="sldNum" sz="quarter" idx="4294967295"/>
          </p:nvPr>
        </p:nvSpPr>
        <p:spPr>
          <a:xfrm>
            <a:off x="0" y="6511925"/>
            <a:ext cx="434975" cy="214313"/>
          </a:xfrm>
        </p:spPr>
        <p:txBody>
          <a:bodyPr/>
          <a:lstStyle/>
          <a:p>
            <a:fld id="{3801209A-EBCB-4229-9A21-B7869465F47A}" type="slidenum">
              <a:rPr lang="en-US" altLang="ko-KR" smtClean="0"/>
              <a:pPr/>
              <a:t>95</a:t>
            </a:fld>
            <a:r>
              <a:rPr lang="en-US" altLang="ko-KR" smtClean="0"/>
              <a:t> </a:t>
            </a:r>
            <a:endParaRPr lang="ko-KR" altLang="en-US" dirty="0"/>
          </a:p>
        </p:txBody>
      </p:sp>
    </p:spTree>
    <p:extLst>
      <p:ext uri="{BB962C8B-B14F-4D97-AF65-F5344CB8AC3E}">
        <p14:creationId xmlns:p14="http://schemas.microsoft.com/office/powerpoint/2010/main" val="7562661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5"/>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pj8Yblakg3kmPxHJrp1YjyQ"/>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p3PDGuqYB8kml8f1vW2qyJQ"/>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phjENaN5riUm0CIAQNuyxRg"/>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pj8Yblakg3kmPxHJrp1YjyQ"/>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p3PDGuqYB8kml8f1vW2qyJQ"/>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3PDGuqYB8kml8f1vW2qyJQ"/>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p3PDGuqYB8kml8f1vW2qyJQ"/>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pZJhhx.vKw0W9PRARBnvRhg"/>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pjmfCFlOkjEitpXvSWLP.PQ"/>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p3PDGuqYB8kml8f1vW2qyJQ"/>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p3PDGuqYB8kml8f1vW2qyJ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p3PDGuqYB8kml8f1vW2qyJQ"/>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VW3NyMkQgk6QnIVvsdWMgQ"/>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eCXEr5KSJEWhrbVxZme8Lw"/>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pVW3NyMkQgk6QnIVvsdWMgQ"/>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eCXEr5KSJEWhrbVxZme8Lw"/>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hjENaN5riUm0CIAQNuyxRg"/>
</p:tagLst>
</file>

<file path=ppt/theme/theme1.xml><?xml version="1.0" encoding="utf-8"?>
<a:theme xmlns:a="http://schemas.openxmlformats.org/drawingml/2006/main" name="1_template_PPT_AXA_EN">
  <a:themeElements>
    <a:clrScheme name="AXA Palette 2014 - 6 couleurs">
      <a:dk1>
        <a:sysClr val="windowText" lastClr="000000"/>
      </a:dk1>
      <a:lt1>
        <a:sysClr val="window" lastClr="FFFFFF"/>
      </a:lt1>
      <a:dk2>
        <a:srgbClr val="004563"/>
      </a:dk2>
      <a:lt2>
        <a:srgbClr val="707173"/>
      </a:lt2>
      <a:accent1>
        <a:srgbClr val="4977B6"/>
      </a:accent1>
      <a:accent2>
        <a:srgbClr val="00727A"/>
      </a:accent2>
      <a:accent3>
        <a:srgbClr val="FACE50"/>
      </a:accent3>
      <a:accent4>
        <a:srgbClr val="E40A38"/>
      </a:accent4>
      <a:accent5>
        <a:srgbClr val="550034"/>
      </a:accent5>
      <a:accent6>
        <a:srgbClr val="7FA2B1"/>
      </a:accent6>
      <a:hlink>
        <a:srgbClr val="004893"/>
      </a:hlink>
      <a:folHlink>
        <a:srgbClr val="93569A"/>
      </a:folHlink>
    </a:clrScheme>
    <a:fontScheme name="Century Gothic - Arial">
      <a:majorFont>
        <a:latin typeface="Century Gothic"/>
        <a:ea typeface="Century Gothic"/>
        <a:cs typeface=""/>
      </a:majorFont>
      <a:minorFont>
        <a:latin typeface="Arial"/>
        <a:ea typeface="arial"/>
        <a:cs typeface=""/>
      </a:minorFont>
    </a:fontScheme>
    <a:fmtScheme name="Bureau">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ln>
          <a:solidFill>
            <a:schemeClr val="tx1"/>
          </a:solidFill>
        </a:ln>
        <a:effectLst/>
      </a:spPr>
      <a:bodyPr/>
      <a:lstStyle/>
      <a:style>
        <a:lnRef idx="2">
          <a:schemeClr val="accent1"/>
        </a:lnRef>
        <a:fillRef idx="0">
          <a:schemeClr val="accent1"/>
        </a:fillRef>
        <a:effectRef idx="1">
          <a:schemeClr val="accent1"/>
        </a:effectRef>
        <a:fontRef idx="minor">
          <a:schemeClr val="tx1"/>
        </a:fontRef>
      </a:style>
    </a:lnDef>
    <a:txDef>
      <a:spPr>
        <a:noFill/>
      </a:spPr>
      <a:bodyPr wrap="none" lIns="0" tIns="0" rIns="0" bIns="0" rtlCol="0">
        <a:spAutoFit/>
      </a:bodyPr>
      <a:lstStyle>
        <a:defPPr>
          <a:defRPr sz="1400" smtClean="0">
            <a:latin typeface="Arial" pitchFamily="34" charset="0"/>
            <a:cs typeface="Arial" pitchFamily="34" charset="0"/>
          </a:defRPr>
        </a:defPPr>
      </a:lstStyle>
    </a:txDef>
  </a:objectDefaults>
  <a:extraClrSchemeLst/>
</a:theme>
</file>

<file path=ppt/theme/theme2.xml><?xml version="1.0" encoding="utf-8"?>
<a:theme xmlns:a="http://schemas.openxmlformats.org/drawingml/2006/main" name="Thèm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Thème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p:properties xmlns:p="http://schemas.microsoft.com/office/2006/metadata/properties" xmlns:xsi="http://www.w3.org/2001/XMLSchema-instance" xmlns:pc="http://schemas.microsoft.com/office/infopath/2007/PartnerControls">
  <documentManagement>
    <Document_x0020_Type xmlns="9cb5f54e-f655-4de3-a9d6-03b9e403e773">Templates</Document_x0020_Type>
  </documentManagement>
</p:properties>
</file>

<file path=customXml/item2.xml><?xml version="1.0" encoding="utf-8"?>
<LongProperties xmlns="http://schemas.microsoft.com/office/2006/metadata/longProperties"/>
</file>

<file path=customXml/item3.xml><?xml version="1.0" encoding="utf-8"?>
<ct:contentTypeSchema xmlns:ct="http://schemas.microsoft.com/office/2006/metadata/contentType" xmlns:ma="http://schemas.microsoft.com/office/2006/metadata/properties/metaAttributes" ct:_="" ma:_="" ma:contentTypeName="Document" ma:contentTypeID="0x0101001A8C62BDCFE5144BAE6758AB9F81AE92" ma:contentTypeVersion="1" ma:contentTypeDescription="Create a new document." ma:contentTypeScope="" ma:versionID="868a0b8690565869cf4b9245d8a4c066">
  <xsd:schema xmlns:xsd="http://www.w3.org/2001/XMLSchema" xmlns:p="http://schemas.microsoft.com/office/2006/metadata/properties" xmlns:ns2="9cb5f54e-f655-4de3-a9d6-03b9e403e773" targetNamespace="http://schemas.microsoft.com/office/2006/metadata/properties" ma:root="true" ma:fieldsID="f228d3cf717ac0e4141c12bc8f05b9b5" ns2:_="">
    <xsd:import namespace="9cb5f54e-f655-4de3-a9d6-03b9e403e773"/>
    <xsd:element name="properties">
      <xsd:complexType>
        <xsd:sequence>
          <xsd:element name="documentManagement">
            <xsd:complexType>
              <xsd:all>
                <xsd:element ref="ns2:Document_x0020_Type" minOccurs="0"/>
              </xsd:all>
            </xsd:complexType>
          </xsd:element>
        </xsd:sequence>
      </xsd:complexType>
    </xsd:element>
  </xsd:schema>
  <xsd:schema xmlns:xsd="http://www.w3.org/2001/XMLSchema" xmlns:dms="http://schemas.microsoft.com/office/2006/documentManagement/types" targetNamespace="9cb5f54e-f655-4de3-a9d6-03b9e403e773" elementFormDefault="qualified">
    <xsd:import namespace="http://schemas.microsoft.com/office/2006/documentManagement/types"/>
    <xsd:element name="Document_x0020_Type" ma:index="8" nillable="true" ma:displayName="Document Type" ma:default="Templates" ma:description="TYpe of documents" ma:format="Dropdown" ma:internalName="Document_x0020_Type">
      <xsd:simpleType>
        <xsd:restriction base="dms:Choice">
          <xsd:enumeration value="Templates"/>
          <xsd:enumeration value="Guidelines"/>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office/internal/2005/internalDocumentation"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ma:readOnly="tru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lastPrinted" minOccurs="0" maxOccurs="1" type="xsd:dateTime"/>
        <xsd:element name="contentStatus" minOccurs="0" maxOccurs="1" type="xsd:string"/>
      </xsd:all>
    </xsd:complexType>
  </xsd:schema>
</ct:contentTypeSchema>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A401EE2-F6F8-4C57-8CFE-1E161B3363A8}">
  <ds:schemaRefs>
    <ds:schemaRef ds:uri="http://purl.org/dc/elements/1.1/"/>
    <ds:schemaRef ds:uri="http://schemas.microsoft.com/office/2006/documentManagement/types"/>
    <ds:schemaRef ds:uri="http://purl.org/dc/terms/"/>
    <ds:schemaRef ds:uri="9cb5f54e-f655-4de3-a9d6-03b9e403e773"/>
    <ds:schemaRef ds:uri="http://purl.org/dc/dcmitype/"/>
    <ds:schemaRef ds:uri="http://schemas.openxmlformats.org/package/2006/metadata/core-properties"/>
    <ds:schemaRef ds:uri="http://www.w3.org/XML/1998/namespace"/>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101A1A8E-A8B5-43EE-BB69-B8438E8CF845}">
  <ds:schemaRefs>
    <ds:schemaRef ds:uri="http://schemas.microsoft.com/office/2006/metadata/longProperties"/>
  </ds:schemaRefs>
</ds:datastoreItem>
</file>

<file path=customXml/itemProps3.xml><?xml version="1.0" encoding="utf-8"?>
<ds:datastoreItem xmlns:ds="http://schemas.openxmlformats.org/officeDocument/2006/customXml" ds:itemID="{10AFF4A3-5DE4-4840-A6A5-7C956170FF5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cb5f54e-f655-4de3-a9d6-03b9e403e773"/>
    <ds:schemaRef ds:uri="http://schemas.microsoft.com/office/2006/documentManagement/types"/>
    <ds:schemaRef ds:uri="http://schemas.openxmlformats.org/package/2006/metadata/core-properties"/>
    <ds:schemaRef ds:uri="http://purl.org/dc/elements/1.1/"/>
    <ds:schemaRef ds:uri="http://purl.org/dc/terms/"/>
    <ds:schemaRef ds:uri="http://schemas.microsoft.com/office/internal/2005/internalDocumentation"/>
  </ds:schemaRefs>
</ds:datastoreItem>
</file>

<file path=customXml/itemProps4.xml><?xml version="1.0" encoding="utf-8"?>
<ds:datastoreItem xmlns:ds="http://schemas.openxmlformats.org/officeDocument/2006/customXml" ds:itemID="{D57A0559-C821-4DA8-AEFD-47A484C1589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General Architecture Document Template v1.0</Template>
  <TotalTime>35295</TotalTime>
  <Words>16211</Words>
  <Application>Microsoft Office PowerPoint</Application>
  <PresentationFormat>A4 Paper (210x297 mm)</PresentationFormat>
  <Paragraphs>4882</Paragraphs>
  <Slides>95</Slides>
  <Notes>3</Notes>
  <HiddenSlides>0</HiddenSlides>
  <MMClips>0</MMClips>
  <ScaleCrop>false</ScaleCrop>
  <HeadingPairs>
    <vt:vector size="8" baseType="variant">
      <vt:variant>
        <vt:lpstr>Fonts Used</vt:lpstr>
      </vt:variant>
      <vt:variant>
        <vt:i4>13</vt:i4>
      </vt:variant>
      <vt:variant>
        <vt:lpstr>Theme</vt:lpstr>
      </vt:variant>
      <vt:variant>
        <vt:i4>1</vt:i4>
      </vt:variant>
      <vt:variant>
        <vt:lpstr>Embedded OLE Servers</vt:lpstr>
      </vt:variant>
      <vt:variant>
        <vt:i4>2</vt:i4>
      </vt:variant>
      <vt:variant>
        <vt:lpstr>Slide Titles</vt:lpstr>
      </vt:variant>
      <vt:variant>
        <vt:i4>95</vt:i4>
      </vt:variant>
    </vt:vector>
  </HeadingPairs>
  <TitlesOfParts>
    <vt:vector size="111" baseType="lpstr">
      <vt:lpstr>ＭＳ Ｐゴシック</vt:lpstr>
      <vt:lpstr>ＭＳ Ｐゴシック</vt:lpstr>
      <vt:lpstr>宋体</vt:lpstr>
      <vt:lpstr>굴림</vt:lpstr>
      <vt:lpstr>돋움</vt:lpstr>
      <vt:lpstr>맑은 고딕</vt:lpstr>
      <vt:lpstr>arial</vt:lpstr>
      <vt:lpstr>arial</vt:lpstr>
      <vt:lpstr>Calibri</vt:lpstr>
      <vt:lpstr>Century Gothic</vt:lpstr>
      <vt:lpstr>Symbol</vt:lpstr>
      <vt:lpstr>Times New Roman</vt:lpstr>
      <vt:lpstr>Wingdings</vt:lpstr>
      <vt:lpstr>1_template_PPT_AXA_EN</vt:lpstr>
      <vt:lpstr>think-cell Slide</vt:lpstr>
      <vt:lpstr>Worksheet</vt:lpstr>
      <vt:lpstr>General Architecture design</vt:lpstr>
      <vt:lpstr>Document History</vt:lpstr>
      <vt:lpstr>Target Architecture</vt:lpstr>
      <vt:lpstr>AXA Asia Target Architecture Blueprint 2016-2020+: Health Claims</vt:lpstr>
      <vt:lpstr>Health Claims – Overall Architecture</vt:lpstr>
      <vt:lpstr>Health Claims – Overall Architecture: Including Infrastructure &amp; Security</vt:lpstr>
      <vt:lpstr>IS Architecture</vt:lpstr>
      <vt:lpstr>Key Fundamental Architecture Principles</vt:lpstr>
      <vt:lpstr>Key Fundamental Architecture Principles</vt:lpstr>
      <vt:lpstr>Key Fundamental Architecture Principles</vt:lpstr>
      <vt:lpstr>Key Fundamental Architecture Principles</vt:lpstr>
      <vt:lpstr>Application Architecture</vt:lpstr>
      <vt:lpstr>Application Architecture</vt:lpstr>
      <vt:lpstr>Application Architecture</vt:lpstr>
      <vt:lpstr>Application Architecture</vt:lpstr>
      <vt:lpstr>Application Architecture</vt:lpstr>
      <vt:lpstr>Application Architecture</vt:lpstr>
      <vt:lpstr>Data Architecture</vt:lpstr>
      <vt:lpstr>Data Architecture</vt:lpstr>
      <vt:lpstr>Product Model</vt:lpstr>
      <vt:lpstr>Product Model</vt:lpstr>
      <vt:lpstr>Product Model</vt:lpstr>
      <vt:lpstr>Product Model</vt:lpstr>
      <vt:lpstr>Data Architecture</vt:lpstr>
      <vt:lpstr>Data Architecture</vt:lpstr>
      <vt:lpstr>Data Architecture</vt:lpstr>
      <vt:lpstr>Data Architecture</vt:lpstr>
      <vt:lpstr>Data Architecture</vt:lpstr>
      <vt:lpstr>Data Architecture</vt:lpstr>
      <vt:lpstr>Infrastructure Architecture</vt:lpstr>
      <vt:lpstr>Infrastructure Architecture</vt:lpstr>
      <vt:lpstr>Infrastructure Architecture</vt:lpstr>
      <vt:lpstr>Infrastructure Architecture</vt:lpstr>
      <vt:lpstr>Infrastructure Architecture</vt:lpstr>
      <vt:lpstr>Infrastructure Architecture</vt:lpstr>
      <vt:lpstr>Infrastructure Architecture</vt:lpstr>
      <vt:lpstr>Infrastructure Architecture</vt:lpstr>
      <vt:lpstr>[Back-up] Infrastructure Architecture</vt:lpstr>
      <vt:lpstr>Architecture Verticals</vt:lpstr>
      <vt:lpstr>Vertical Architecture</vt:lpstr>
      <vt:lpstr>Security Vertical</vt:lpstr>
      <vt:lpstr>Security Vertical</vt:lpstr>
      <vt:lpstr>Security Vertical</vt:lpstr>
      <vt:lpstr>Security Vertical</vt:lpstr>
      <vt:lpstr>Security Vertical</vt:lpstr>
      <vt:lpstr>Security Vertical</vt:lpstr>
      <vt:lpstr>Security Vertical</vt:lpstr>
      <vt:lpstr>Security Vertical</vt:lpstr>
      <vt:lpstr>Security Vertical</vt:lpstr>
      <vt:lpstr>Human Interaction Vertical</vt:lpstr>
      <vt:lpstr>Human Interaction Vertical</vt:lpstr>
      <vt:lpstr>Human Interaction Vertical</vt:lpstr>
      <vt:lpstr>Human Interaction Vertical</vt:lpstr>
      <vt:lpstr>Human Interaction Vertical</vt:lpstr>
      <vt:lpstr>Human Interaction Vertical</vt:lpstr>
      <vt:lpstr>Human Interaction Vertical</vt:lpstr>
      <vt:lpstr>Human Interaction Vertical</vt:lpstr>
      <vt:lpstr>Services Vertical</vt:lpstr>
      <vt:lpstr>Services Vertical</vt:lpstr>
      <vt:lpstr>Services Vertical</vt:lpstr>
      <vt:lpstr>Services Vertical</vt:lpstr>
      <vt:lpstr>Services Vertical</vt:lpstr>
      <vt:lpstr>Services Vertical</vt:lpstr>
      <vt:lpstr>Information Vertical</vt:lpstr>
      <vt:lpstr>Information Vertical</vt:lpstr>
      <vt:lpstr>Information Vertical</vt:lpstr>
      <vt:lpstr>Information Vertical</vt:lpstr>
      <vt:lpstr>Integration Vertical</vt:lpstr>
      <vt:lpstr>Integration Vertical</vt:lpstr>
      <vt:lpstr>Integration Vertical</vt:lpstr>
      <vt:lpstr>Integration Vertical</vt:lpstr>
      <vt:lpstr>Integration Vertical</vt:lpstr>
      <vt:lpstr>Integration Vertical</vt:lpstr>
      <vt:lpstr>Integration Vertical</vt:lpstr>
      <vt:lpstr>Integration Vertical</vt:lpstr>
      <vt:lpstr>Integration Vertical</vt:lpstr>
      <vt:lpstr>Integration Vertical</vt:lpstr>
      <vt:lpstr>Integration Vertical</vt:lpstr>
      <vt:lpstr>Integration Vertical</vt:lpstr>
      <vt:lpstr>Integration Vertical</vt:lpstr>
      <vt:lpstr>Integration Vertical</vt:lpstr>
      <vt:lpstr>Monitoring &amp; Management Vertical</vt:lpstr>
      <vt:lpstr>Monitoring &amp; Management Vertical</vt:lpstr>
      <vt:lpstr>Monitoring &amp; Management Vertical</vt:lpstr>
      <vt:lpstr>Monitoring &amp; Management Vertical</vt:lpstr>
      <vt:lpstr>Entity Specific Architecture – Hong Kong</vt:lpstr>
      <vt:lpstr>Entity Specific Architecture – Hong Kong</vt:lpstr>
      <vt:lpstr>Entity Specific Architecture – Hong Kong</vt:lpstr>
      <vt:lpstr>Entity Specific Architecture – Hong Kong</vt:lpstr>
      <vt:lpstr>Entity Specific Architecture – Hong Kong</vt:lpstr>
      <vt:lpstr>Entity Specific Architecture – Hong Kong</vt:lpstr>
      <vt:lpstr>Program Roadmap</vt:lpstr>
      <vt:lpstr>Program: Timeline – AR2 in October</vt:lpstr>
      <vt:lpstr>Program: Timeline – High Level</vt:lpstr>
      <vt:lpstr>End of Document</vt:lpstr>
    </vt:vector>
  </TitlesOfParts>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AXA General Architecture Document Template</dc:title>
  <dc:creator>clement</dc:creator>
  <cp:lastModifiedBy>Park, Jeffrey J.</cp:lastModifiedBy>
  <cp:revision>1353</cp:revision>
  <cp:lastPrinted>2015-06-09T05:11:45Z</cp:lastPrinted>
  <dcterms:created xsi:type="dcterms:W3CDTF">2011-05-25T08:17:23Z</dcterms:created>
  <dcterms:modified xsi:type="dcterms:W3CDTF">2015-08-31T07:57:08Z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
    <vt:lpwstr>Document</vt:lpwstr>
  </property>
</Properties>
</file>