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75" r:id="rId3"/>
    <p:sldId id="276" r:id="rId4"/>
    <p:sldId id="277" r:id="rId5"/>
    <p:sldId id="278" r:id="rId6"/>
    <p:sldId id="269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5294" autoAdjust="0"/>
  </p:normalViewPr>
  <p:slideViewPr>
    <p:cSldViewPr snapToGrid="0">
      <p:cViewPr varScale="1">
        <p:scale>
          <a:sx n="130" d="100"/>
          <a:sy n="130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ED-40BF-8975-B70B75BD40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ED-40BF-8975-B70B75BD40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ED-40BF-8975-B70B75BD40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294296"/>
        <c:axId val="567294688"/>
      </c:barChart>
      <c:catAx>
        <c:axId val="56729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688"/>
        <c:crosses val="autoZero"/>
        <c:auto val="1"/>
        <c:lblAlgn val="ctr"/>
        <c:lblOffset val="100"/>
        <c:noMultiLvlLbl val="0"/>
      </c:catAx>
      <c:valAx>
        <c:axId val="56729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29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Step 1 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Step 3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/>
        <a:lstStyle/>
        <a:p>
          <a:endParaRPr lang="en-US"/>
        </a:p>
      </dgm:t>
    </dgm:pt>
    <dgm:pt modelId="{BEE765C7-6165-4808-9B3B-A6627557B77F}" type="sibTrans" cxnId="{97323DE5-E2BF-422D-8188-D2445F20223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633118" y="86031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829922" y="282835"/>
        <a:ext cx="950254" cy="950254"/>
      </dsp:txXfrm>
    </dsp:sp>
    <dsp:sp modelId="{973C755A-5077-47FB-BDC0-FF7A84FD3F26}">
      <dsp:nvSpPr>
        <dsp:cNvPr id="0" name=""/>
        <dsp:cNvSpPr/>
      </dsp:nvSpPr>
      <dsp:spPr>
        <a:xfrm rot="2160000">
          <a:off x="2934512" y="111830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944747" y="1177512"/>
        <a:ext cx="250082" cy="272131"/>
      </dsp:txXfrm>
    </dsp:sp>
    <dsp:sp modelId="{7C5A343C-E262-450D-959C-A644EA0CABBE}">
      <dsp:nvSpPr>
        <dsp:cNvPr id="0" name=""/>
        <dsp:cNvSpPr/>
      </dsp:nvSpPr>
      <dsp:spPr>
        <a:xfrm>
          <a:off x="3265664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3462468" y="1468950"/>
        <a:ext cx="950254" cy="950254"/>
      </dsp:txXfrm>
    </dsp:sp>
    <dsp:sp modelId="{719BC63E-F731-4648-BC28-EDC25FC57AA9}">
      <dsp:nvSpPr>
        <dsp:cNvPr id="0" name=""/>
        <dsp:cNvSpPr/>
      </dsp:nvSpPr>
      <dsp:spPr>
        <a:xfrm rot="6480000">
          <a:off x="3450301" y="266727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520450" y="2707015"/>
        <a:ext cx="250082" cy="272131"/>
      </dsp:txXfrm>
    </dsp:sp>
    <dsp:sp modelId="{91CB6799-0928-4E01-9EDA-41B17BB04FAF}">
      <dsp:nvSpPr>
        <dsp:cNvPr id="0" name=""/>
        <dsp:cNvSpPr/>
      </dsp:nvSpPr>
      <dsp:spPr>
        <a:xfrm>
          <a:off x="2642087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2838891" y="3388122"/>
        <a:ext cx="950254" cy="950254"/>
      </dsp:txXfrm>
    </dsp:sp>
    <dsp:sp modelId="{3701657F-6946-4A4C-877D-2A88A526B7E1}">
      <dsp:nvSpPr>
        <dsp:cNvPr id="0" name=""/>
        <dsp:cNvSpPr/>
      </dsp:nvSpPr>
      <dsp:spPr>
        <a:xfrm rot="10800000">
          <a:off x="2136531" y="363647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243709" y="3727184"/>
        <a:ext cx="250082" cy="272131"/>
      </dsp:txXfrm>
    </dsp:sp>
    <dsp:sp modelId="{28372633-A8CE-4898-AF86-305447452F30}">
      <dsp:nvSpPr>
        <dsp:cNvPr id="0" name=""/>
        <dsp:cNvSpPr/>
      </dsp:nvSpPr>
      <dsp:spPr>
        <a:xfrm>
          <a:off x="624150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820954" y="3388122"/>
        <a:ext cx="950254" cy="950254"/>
      </dsp:txXfrm>
    </dsp:sp>
    <dsp:sp modelId="{3BFA7701-5D17-48E5-8EAF-0CE4B894FCD8}">
      <dsp:nvSpPr>
        <dsp:cNvPr id="0" name=""/>
        <dsp:cNvSpPr/>
      </dsp:nvSpPr>
      <dsp:spPr>
        <a:xfrm rot="15120000">
          <a:off x="808787" y="268650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878936" y="2828180"/>
        <a:ext cx="250082" cy="272131"/>
      </dsp:txXfrm>
    </dsp:sp>
    <dsp:sp modelId="{4DD53E4A-81C3-4CAD-B31F-4C20BA5CFCD7}">
      <dsp:nvSpPr>
        <dsp:cNvPr id="0" name=""/>
        <dsp:cNvSpPr/>
      </dsp:nvSpPr>
      <dsp:spPr>
        <a:xfrm>
          <a:off x="572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5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97376" y="1468950"/>
        <a:ext cx="950254" cy="950254"/>
      </dsp:txXfrm>
    </dsp:sp>
    <dsp:sp modelId="{670EC530-2BF9-418C-9EBE-CFD33FE15D7D}">
      <dsp:nvSpPr>
        <dsp:cNvPr id="0" name=""/>
        <dsp:cNvSpPr/>
      </dsp:nvSpPr>
      <dsp:spPr>
        <a:xfrm rot="19440000">
          <a:off x="1301966" y="1130186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312201" y="1252396"/>
        <a:ext cx="250082" cy="27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23/06/2023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23/06/2023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Title</a:t>
            </a:r>
            <a:r>
              <a:rPr lang="fr-FR" dirty="0"/>
              <a:t> and Content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7" name="Content Placeholder 8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913464"/>
              </p:ext>
            </p:extLst>
          </p:nvPr>
        </p:nvGraphicFramePr>
        <p:xfrm>
          <a:off x="1409700" y="1565275"/>
          <a:ext cx="9372600" cy="462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721988"/>
              </p:ext>
            </p:extLst>
          </p:nvPr>
        </p:nvGraphicFramePr>
        <p:xfrm>
          <a:off x="6172200" y="1555750"/>
          <a:ext cx="4610100" cy="2072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9675503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065" y="200747"/>
            <a:ext cx="9371949" cy="664461"/>
          </a:xfrm>
        </p:spPr>
        <p:txBody>
          <a:bodyPr/>
          <a:lstStyle/>
          <a:p>
            <a:r>
              <a:rPr lang="en-US" dirty="0"/>
              <a:t>New Products – End to End – Transition State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ounded Rectangle 32">
            <a:extLst>
              <a:ext uri="{FF2B5EF4-FFF2-40B4-BE49-F238E27FC236}">
                <a16:creationId xmlns:a16="http://schemas.microsoft.com/office/drawing/2014/main" id="{61B5AEDE-8F44-4FB4-B4CF-C067A5D05CAA}"/>
              </a:ext>
            </a:extLst>
          </p:cNvPr>
          <p:cNvSpPr/>
          <p:nvPr/>
        </p:nvSpPr>
        <p:spPr bwMode="auto">
          <a:xfrm>
            <a:off x="680172" y="963113"/>
            <a:ext cx="1474469" cy="4989099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Product Setup for 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New Business + Operation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7EC21475-FFEE-4657-9D3C-450A33195CF8}"/>
              </a:ext>
            </a:extLst>
          </p:cNvPr>
          <p:cNvSpPr/>
          <p:nvPr/>
        </p:nvSpPr>
        <p:spPr bwMode="auto">
          <a:xfrm>
            <a:off x="2191777" y="2370880"/>
            <a:ext cx="3029183" cy="226917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 New Business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F93A2-55D6-4DB7-BF63-17724B318552}"/>
              </a:ext>
            </a:extLst>
          </p:cNvPr>
          <p:cNvGrpSpPr/>
          <p:nvPr/>
        </p:nvGrpSpPr>
        <p:grpSpPr>
          <a:xfrm>
            <a:off x="1002063" y="1788964"/>
            <a:ext cx="598024" cy="574403"/>
            <a:chOff x="384628" y="3668484"/>
            <a:chExt cx="681276" cy="671097"/>
          </a:xfrm>
        </p:grpSpPr>
        <p:pic>
          <p:nvPicPr>
            <p:cNvPr id="16" name="Picture 4" descr="Image result for user">
              <a:extLst>
                <a:ext uri="{FF2B5EF4-FFF2-40B4-BE49-F238E27FC236}">
                  <a16:creationId xmlns:a16="http://schemas.microsoft.com/office/drawing/2014/main" id="{0B37097A-5AE7-417A-A1E9-7477703C6C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ABA698-071A-4D80-9F72-77013C4664E4}"/>
                </a:ext>
              </a:extLst>
            </p:cNvPr>
            <p:cNvSpPr txBox="1"/>
            <p:nvPr/>
          </p:nvSpPr>
          <p:spPr>
            <a:xfrm>
              <a:off x="384628" y="4216470"/>
              <a:ext cx="68127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Product Team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44B7FDB-1F46-4C6E-BC0A-5196AD267A3B}"/>
              </a:ext>
            </a:extLst>
          </p:cNvPr>
          <p:cNvSpPr/>
          <p:nvPr/>
        </p:nvSpPr>
        <p:spPr>
          <a:xfrm>
            <a:off x="1705762" y="1975272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9E84C7-DC78-4D87-AE2D-7E7E314C6D25}"/>
              </a:ext>
            </a:extLst>
          </p:cNvPr>
          <p:cNvGrpSpPr/>
          <p:nvPr/>
        </p:nvGrpSpPr>
        <p:grpSpPr>
          <a:xfrm>
            <a:off x="1023844" y="2626749"/>
            <a:ext cx="545537" cy="598316"/>
            <a:chOff x="438052" y="3668484"/>
            <a:chExt cx="574403" cy="681258"/>
          </a:xfrm>
        </p:grpSpPr>
        <p:pic>
          <p:nvPicPr>
            <p:cNvPr id="20" name="Picture 4" descr="Image result for user">
              <a:extLst>
                <a:ext uri="{FF2B5EF4-FFF2-40B4-BE49-F238E27FC236}">
                  <a16:creationId xmlns:a16="http://schemas.microsoft.com/office/drawing/2014/main" id="{F7295241-5538-4EAF-86AF-E31CF054F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FACE5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52" y="3668484"/>
              <a:ext cx="574403" cy="574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1EFE1D-B7DD-4607-A2D0-34582E95DC95}"/>
                </a:ext>
              </a:extLst>
            </p:cNvPr>
            <p:cNvSpPr txBox="1"/>
            <p:nvPr/>
          </p:nvSpPr>
          <p:spPr>
            <a:xfrm>
              <a:off x="540882" y="4216470"/>
              <a:ext cx="368751" cy="1332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FACE50">
                      <a:lumMod val="50000"/>
                    </a:srgbClr>
                  </a:solidFill>
                  <a:effectLst/>
                  <a:uLnTx/>
                  <a:uFillTx/>
                  <a:latin typeface="Century Gothic"/>
                  <a:ea typeface="ＭＳ Ｐゴシック" pitchFamily="34" charset="-128"/>
                  <a:cs typeface="Arial" pitchFamily="34" charset="0"/>
                </a:rPr>
                <a:t>IT Team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DA6B0018-4A86-42DD-8751-0A1D38EED31C}"/>
              </a:ext>
            </a:extLst>
          </p:cNvPr>
          <p:cNvSpPr/>
          <p:nvPr/>
        </p:nvSpPr>
        <p:spPr>
          <a:xfrm>
            <a:off x="1623961" y="3062147"/>
            <a:ext cx="321529" cy="314551"/>
          </a:xfrm>
          <a:prstGeom prst="ellipse">
            <a:avLst/>
          </a:prstGeom>
          <a:solidFill>
            <a:srgbClr val="FACE50">
              <a:lumMod val="7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36" name="Rounded Rectangle 121">
            <a:extLst>
              <a:ext uri="{FF2B5EF4-FFF2-40B4-BE49-F238E27FC236}">
                <a16:creationId xmlns:a16="http://schemas.microsoft.com/office/drawing/2014/main" id="{E127DE2C-92A7-4F50-A944-D04DF27FB273}"/>
              </a:ext>
            </a:extLst>
          </p:cNvPr>
          <p:cNvSpPr/>
          <p:nvPr/>
        </p:nvSpPr>
        <p:spPr bwMode="auto">
          <a:xfrm>
            <a:off x="2267604" y="2599198"/>
            <a:ext cx="1920939" cy="608677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E-Submission Service: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Support Documents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Record Payment</a:t>
            </a:r>
          </a:p>
        </p:txBody>
      </p:sp>
      <p:sp>
        <p:nvSpPr>
          <p:cNvPr id="37" name="Rounded Rectangle 121">
            <a:extLst>
              <a:ext uri="{FF2B5EF4-FFF2-40B4-BE49-F238E27FC236}">
                <a16:creationId xmlns:a16="http://schemas.microsoft.com/office/drawing/2014/main" id="{D2DAF2DB-3F1F-43D8-9632-C773BC27592E}"/>
              </a:ext>
            </a:extLst>
          </p:cNvPr>
          <p:cNvSpPr/>
          <p:nvPr/>
        </p:nvSpPr>
        <p:spPr bwMode="auto">
          <a:xfrm>
            <a:off x="3355063" y="3225304"/>
            <a:ext cx="833480" cy="1391385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Definition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Type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License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Channel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Liability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8" name="Rounded Rectangle 121">
            <a:extLst>
              <a:ext uri="{FF2B5EF4-FFF2-40B4-BE49-F238E27FC236}">
                <a16:creationId xmlns:a16="http://schemas.microsoft.com/office/drawing/2014/main" id="{B3C534E1-C559-4FBC-B855-BBC022074275}"/>
              </a:ext>
            </a:extLst>
          </p:cNvPr>
          <p:cNvSpPr/>
          <p:nvPr/>
        </p:nvSpPr>
        <p:spPr bwMode="auto">
          <a:xfrm>
            <a:off x="4220798" y="3186238"/>
            <a:ext cx="967914" cy="630372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9" name="Rounded Rectangle 121">
            <a:extLst>
              <a:ext uri="{FF2B5EF4-FFF2-40B4-BE49-F238E27FC236}">
                <a16:creationId xmlns:a16="http://schemas.microsoft.com/office/drawing/2014/main" id="{BC28E032-FC99-4C65-8272-DA057FA357AA}"/>
              </a:ext>
            </a:extLst>
          </p:cNvPr>
          <p:cNvSpPr/>
          <p:nvPr/>
        </p:nvSpPr>
        <p:spPr bwMode="auto">
          <a:xfrm>
            <a:off x="4222345" y="3844637"/>
            <a:ext cx="967914" cy="749327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Doc. Mgmt.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Brochure/ Flyer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T&amp;C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0" name="Rounded Rectangle 121">
            <a:extLst>
              <a:ext uri="{FF2B5EF4-FFF2-40B4-BE49-F238E27FC236}">
                <a16:creationId xmlns:a16="http://schemas.microsoft.com/office/drawing/2014/main" id="{3EDF3847-DF0D-4015-84A2-0DBDAC52ED84}"/>
              </a:ext>
            </a:extLst>
          </p:cNvPr>
          <p:cNvSpPr/>
          <p:nvPr/>
        </p:nvSpPr>
        <p:spPr bwMode="auto">
          <a:xfrm>
            <a:off x="2255731" y="3239741"/>
            <a:ext cx="1073205" cy="596851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FNA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Risk Type</a:t>
            </a:r>
          </a:p>
        </p:txBody>
      </p:sp>
      <p:sp>
        <p:nvSpPr>
          <p:cNvPr id="41" name="Rounded Rectangle 121">
            <a:extLst>
              <a:ext uri="{FF2B5EF4-FFF2-40B4-BE49-F238E27FC236}">
                <a16:creationId xmlns:a16="http://schemas.microsoft.com/office/drawing/2014/main" id="{AB7C764E-B40B-40D0-8DCE-B6F7917381F2}"/>
              </a:ext>
            </a:extLst>
          </p:cNvPr>
          <p:cNvSpPr/>
          <p:nvPr/>
        </p:nvSpPr>
        <p:spPr bwMode="auto">
          <a:xfrm>
            <a:off x="2248124" y="3868459"/>
            <a:ext cx="1027789" cy="748230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Pricing: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Rate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Formula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BI Rules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pSp>
        <p:nvGrpSpPr>
          <p:cNvPr id="69" name="Group 31">
            <a:extLst>
              <a:ext uri="{FF2B5EF4-FFF2-40B4-BE49-F238E27FC236}">
                <a16:creationId xmlns:a16="http://schemas.microsoft.com/office/drawing/2014/main" id="{BC03F2CE-F77B-4A79-ADD8-C938810A29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98977" y="2413593"/>
            <a:ext cx="194446" cy="240391"/>
            <a:chOff x="1941" y="1091"/>
            <a:chExt cx="1871" cy="2134"/>
          </a:xfrm>
          <a:solidFill>
            <a:srgbClr val="9BBB59">
              <a:lumMod val="60000"/>
              <a:lumOff val="40000"/>
            </a:srgbClr>
          </a:soli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4D30670-DAF8-49C8-A5F6-0C2E0BFBF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1" y="1091"/>
              <a:ext cx="1871" cy="2134"/>
            </a:xfrm>
            <a:custGeom>
              <a:avLst/>
              <a:gdLst>
                <a:gd name="T0" fmla="*/ 573 w 789"/>
                <a:gd name="T1" fmla="*/ 900 h 900"/>
                <a:gd name="T2" fmla="*/ 45 w 789"/>
                <a:gd name="T3" fmla="*/ 900 h 900"/>
                <a:gd name="T4" fmla="*/ 1 w 789"/>
                <a:gd name="T5" fmla="*/ 826 h 900"/>
                <a:gd name="T6" fmla="*/ 1 w 789"/>
                <a:gd name="T7" fmla="*/ 181 h 900"/>
                <a:gd name="T8" fmla="*/ 70 w 789"/>
                <a:gd name="T9" fmla="*/ 113 h 900"/>
                <a:gd name="T10" fmla="*/ 170 w 789"/>
                <a:gd name="T11" fmla="*/ 113 h 900"/>
                <a:gd name="T12" fmla="*/ 213 w 789"/>
                <a:gd name="T13" fmla="*/ 0 h 900"/>
                <a:gd name="T14" fmla="*/ 565 w 789"/>
                <a:gd name="T15" fmla="*/ 0 h 900"/>
                <a:gd name="T16" fmla="*/ 580 w 789"/>
                <a:gd name="T17" fmla="*/ 16 h 900"/>
                <a:gd name="T18" fmla="*/ 777 w 789"/>
                <a:gd name="T19" fmla="*/ 214 h 900"/>
                <a:gd name="T20" fmla="*/ 788 w 789"/>
                <a:gd name="T21" fmla="*/ 241 h 900"/>
                <a:gd name="T22" fmla="*/ 789 w 789"/>
                <a:gd name="T23" fmla="*/ 721 h 900"/>
                <a:gd name="T24" fmla="*/ 723 w 789"/>
                <a:gd name="T25" fmla="*/ 787 h 900"/>
                <a:gd name="T26" fmla="*/ 619 w 789"/>
                <a:gd name="T27" fmla="*/ 787 h 900"/>
                <a:gd name="T28" fmla="*/ 619 w 789"/>
                <a:gd name="T29" fmla="*/ 829 h 900"/>
                <a:gd name="T30" fmla="*/ 573 w 789"/>
                <a:gd name="T31" fmla="*/ 900 h 900"/>
                <a:gd name="T32" fmla="*/ 732 w 789"/>
                <a:gd name="T33" fmla="*/ 280 h 900"/>
                <a:gd name="T34" fmla="*/ 565 w 789"/>
                <a:gd name="T35" fmla="*/ 280 h 900"/>
                <a:gd name="T36" fmla="*/ 509 w 789"/>
                <a:gd name="T37" fmla="*/ 224 h 900"/>
                <a:gd name="T38" fmla="*/ 509 w 789"/>
                <a:gd name="T39" fmla="*/ 76 h 900"/>
                <a:gd name="T40" fmla="*/ 509 w 789"/>
                <a:gd name="T41" fmla="*/ 57 h 900"/>
                <a:gd name="T42" fmla="*/ 226 w 789"/>
                <a:gd name="T43" fmla="*/ 57 h 900"/>
                <a:gd name="T44" fmla="*/ 226 w 789"/>
                <a:gd name="T45" fmla="*/ 730 h 900"/>
                <a:gd name="T46" fmla="*/ 732 w 789"/>
                <a:gd name="T47" fmla="*/ 730 h 900"/>
                <a:gd name="T48" fmla="*/ 732 w 789"/>
                <a:gd name="T49" fmla="*/ 280 h 900"/>
                <a:gd name="T50" fmla="*/ 564 w 789"/>
                <a:gd name="T51" fmla="*/ 787 h 900"/>
                <a:gd name="T52" fmla="*/ 541 w 789"/>
                <a:gd name="T53" fmla="*/ 787 h 900"/>
                <a:gd name="T54" fmla="*/ 241 w 789"/>
                <a:gd name="T55" fmla="*/ 787 h 900"/>
                <a:gd name="T56" fmla="*/ 171 w 789"/>
                <a:gd name="T57" fmla="*/ 718 h 900"/>
                <a:gd name="T58" fmla="*/ 171 w 789"/>
                <a:gd name="T59" fmla="*/ 194 h 900"/>
                <a:gd name="T60" fmla="*/ 171 w 789"/>
                <a:gd name="T61" fmla="*/ 170 h 900"/>
                <a:gd name="T62" fmla="*/ 58 w 789"/>
                <a:gd name="T63" fmla="*/ 170 h 900"/>
                <a:gd name="T64" fmla="*/ 58 w 789"/>
                <a:gd name="T65" fmla="*/ 842 h 900"/>
                <a:gd name="T66" fmla="*/ 564 w 789"/>
                <a:gd name="T67" fmla="*/ 842 h 900"/>
                <a:gd name="T68" fmla="*/ 564 w 789"/>
                <a:gd name="T69" fmla="*/ 787 h 900"/>
                <a:gd name="T70" fmla="*/ 563 w 789"/>
                <a:gd name="T71" fmla="*/ 224 h 900"/>
                <a:gd name="T72" fmla="*/ 723 w 789"/>
                <a:gd name="T73" fmla="*/ 224 h 900"/>
                <a:gd name="T74" fmla="*/ 563 w 789"/>
                <a:gd name="T75" fmla="*/ 63 h 900"/>
                <a:gd name="T76" fmla="*/ 563 w 789"/>
                <a:gd name="T77" fmla="*/ 224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9" h="900">
                  <a:moveTo>
                    <a:pt x="573" y="900"/>
                  </a:moveTo>
                  <a:cubicBezTo>
                    <a:pt x="397" y="900"/>
                    <a:pt x="221" y="900"/>
                    <a:pt x="45" y="900"/>
                  </a:cubicBezTo>
                  <a:cubicBezTo>
                    <a:pt x="12" y="887"/>
                    <a:pt x="0" y="861"/>
                    <a:pt x="1" y="826"/>
                  </a:cubicBezTo>
                  <a:cubicBezTo>
                    <a:pt x="1" y="611"/>
                    <a:pt x="1" y="396"/>
                    <a:pt x="1" y="181"/>
                  </a:cubicBezTo>
                  <a:cubicBezTo>
                    <a:pt x="1" y="134"/>
                    <a:pt x="23" y="113"/>
                    <a:pt x="70" y="113"/>
                  </a:cubicBezTo>
                  <a:cubicBezTo>
                    <a:pt x="103" y="113"/>
                    <a:pt x="136" y="113"/>
                    <a:pt x="170" y="113"/>
                  </a:cubicBezTo>
                  <a:cubicBezTo>
                    <a:pt x="172" y="69"/>
                    <a:pt x="159" y="21"/>
                    <a:pt x="213" y="0"/>
                  </a:cubicBezTo>
                  <a:cubicBezTo>
                    <a:pt x="330" y="0"/>
                    <a:pt x="448" y="0"/>
                    <a:pt x="565" y="0"/>
                  </a:cubicBezTo>
                  <a:cubicBezTo>
                    <a:pt x="570" y="5"/>
                    <a:pt x="574" y="11"/>
                    <a:pt x="580" y="16"/>
                  </a:cubicBezTo>
                  <a:cubicBezTo>
                    <a:pt x="645" y="82"/>
                    <a:pt x="712" y="148"/>
                    <a:pt x="777" y="214"/>
                  </a:cubicBezTo>
                  <a:cubicBezTo>
                    <a:pt x="783" y="221"/>
                    <a:pt x="788" y="232"/>
                    <a:pt x="788" y="241"/>
                  </a:cubicBezTo>
                  <a:cubicBezTo>
                    <a:pt x="789" y="401"/>
                    <a:pt x="789" y="561"/>
                    <a:pt x="789" y="721"/>
                  </a:cubicBezTo>
                  <a:cubicBezTo>
                    <a:pt x="789" y="765"/>
                    <a:pt x="767" y="787"/>
                    <a:pt x="723" y="787"/>
                  </a:cubicBezTo>
                  <a:cubicBezTo>
                    <a:pt x="689" y="787"/>
                    <a:pt x="655" y="787"/>
                    <a:pt x="619" y="787"/>
                  </a:cubicBezTo>
                  <a:cubicBezTo>
                    <a:pt x="619" y="802"/>
                    <a:pt x="619" y="816"/>
                    <a:pt x="619" y="829"/>
                  </a:cubicBezTo>
                  <a:cubicBezTo>
                    <a:pt x="619" y="873"/>
                    <a:pt x="612" y="884"/>
                    <a:pt x="573" y="900"/>
                  </a:cubicBezTo>
                  <a:close/>
                  <a:moveTo>
                    <a:pt x="732" y="280"/>
                  </a:moveTo>
                  <a:cubicBezTo>
                    <a:pt x="675" y="280"/>
                    <a:pt x="620" y="280"/>
                    <a:pt x="565" y="280"/>
                  </a:cubicBezTo>
                  <a:cubicBezTo>
                    <a:pt x="531" y="280"/>
                    <a:pt x="509" y="258"/>
                    <a:pt x="509" y="224"/>
                  </a:cubicBezTo>
                  <a:cubicBezTo>
                    <a:pt x="508" y="175"/>
                    <a:pt x="509" y="125"/>
                    <a:pt x="509" y="76"/>
                  </a:cubicBezTo>
                  <a:cubicBezTo>
                    <a:pt x="509" y="70"/>
                    <a:pt x="509" y="63"/>
                    <a:pt x="509" y="57"/>
                  </a:cubicBezTo>
                  <a:cubicBezTo>
                    <a:pt x="413" y="57"/>
                    <a:pt x="320" y="57"/>
                    <a:pt x="226" y="57"/>
                  </a:cubicBezTo>
                  <a:cubicBezTo>
                    <a:pt x="226" y="282"/>
                    <a:pt x="226" y="506"/>
                    <a:pt x="226" y="730"/>
                  </a:cubicBezTo>
                  <a:cubicBezTo>
                    <a:pt x="396" y="730"/>
                    <a:pt x="564" y="730"/>
                    <a:pt x="732" y="730"/>
                  </a:cubicBezTo>
                  <a:cubicBezTo>
                    <a:pt x="732" y="580"/>
                    <a:pt x="732" y="432"/>
                    <a:pt x="732" y="280"/>
                  </a:cubicBezTo>
                  <a:close/>
                  <a:moveTo>
                    <a:pt x="564" y="787"/>
                  </a:moveTo>
                  <a:cubicBezTo>
                    <a:pt x="555" y="787"/>
                    <a:pt x="548" y="787"/>
                    <a:pt x="541" y="787"/>
                  </a:cubicBezTo>
                  <a:cubicBezTo>
                    <a:pt x="441" y="787"/>
                    <a:pt x="341" y="788"/>
                    <a:pt x="241" y="787"/>
                  </a:cubicBezTo>
                  <a:cubicBezTo>
                    <a:pt x="190" y="787"/>
                    <a:pt x="171" y="768"/>
                    <a:pt x="171" y="718"/>
                  </a:cubicBezTo>
                  <a:cubicBezTo>
                    <a:pt x="171" y="543"/>
                    <a:pt x="171" y="368"/>
                    <a:pt x="171" y="194"/>
                  </a:cubicBezTo>
                  <a:cubicBezTo>
                    <a:pt x="171" y="186"/>
                    <a:pt x="171" y="178"/>
                    <a:pt x="171" y="170"/>
                  </a:cubicBezTo>
                  <a:cubicBezTo>
                    <a:pt x="131" y="170"/>
                    <a:pt x="95" y="170"/>
                    <a:pt x="58" y="170"/>
                  </a:cubicBezTo>
                  <a:cubicBezTo>
                    <a:pt x="58" y="395"/>
                    <a:pt x="58" y="619"/>
                    <a:pt x="58" y="842"/>
                  </a:cubicBezTo>
                  <a:cubicBezTo>
                    <a:pt x="227" y="842"/>
                    <a:pt x="396" y="842"/>
                    <a:pt x="564" y="842"/>
                  </a:cubicBezTo>
                  <a:cubicBezTo>
                    <a:pt x="564" y="824"/>
                    <a:pt x="564" y="806"/>
                    <a:pt x="564" y="787"/>
                  </a:cubicBezTo>
                  <a:close/>
                  <a:moveTo>
                    <a:pt x="563" y="224"/>
                  </a:moveTo>
                  <a:cubicBezTo>
                    <a:pt x="620" y="224"/>
                    <a:pt x="674" y="224"/>
                    <a:pt x="723" y="224"/>
                  </a:cubicBezTo>
                  <a:cubicBezTo>
                    <a:pt x="671" y="171"/>
                    <a:pt x="617" y="117"/>
                    <a:pt x="563" y="63"/>
                  </a:cubicBezTo>
                  <a:cubicBezTo>
                    <a:pt x="563" y="115"/>
                    <a:pt x="563" y="168"/>
                    <a:pt x="563" y="2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2BC9C3F-D3C2-45B3-AE17-D47639AC7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2426"/>
              <a:ext cx="662" cy="130"/>
            </a:xfrm>
            <a:custGeom>
              <a:avLst/>
              <a:gdLst>
                <a:gd name="T0" fmla="*/ 141 w 279"/>
                <a:gd name="T1" fmla="*/ 1 h 55"/>
                <a:gd name="T2" fmla="*/ 247 w 279"/>
                <a:gd name="T3" fmla="*/ 1 h 55"/>
                <a:gd name="T4" fmla="*/ 279 w 279"/>
                <a:gd name="T5" fmla="*/ 28 h 55"/>
                <a:gd name="T6" fmla="*/ 247 w 279"/>
                <a:gd name="T7" fmla="*/ 55 h 55"/>
                <a:gd name="T8" fmla="*/ 31 w 279"/>
                <a:gd name="T9" fmla="*/ 55 h 55"/>
                <a:gd name="T10" fmla="*/ 0 w 279"/>
                <a:gd name="T11" fmla="*/ 26 h 55"/>
                <a:gd name="T12" fmla="*/ 31 w 279"/>
                <a:gd name="T13" fmla="*/ 1 h 55"/>
                <a:gd name="T14" fmla="*/ 141 w 279"/>
                <a:gd name="T15" fmla="*/ 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1"/>
                  </a:moveTo>
                  <a:cubicBezTo>
                    <a:pt x="176" y="1"/>
                    <a:pt x="212" y="0"/>
                    <a:pt x="247" y="1"/>
                  </a:cubicBezTo>
                  <a:cubicBezTo>
                    <a:pt x="267" y="1"/>
                    <a:pt x="279" y="11"/>
                    <a:pt x="279" y="28"/>
                  </a:cubicBezTo>
                  <a:cubicBezTo>
                    <a:pt x="279" y="44"/>
                    <a:pt x="267" y="54"/>
                    <a:pt x="247" y="55"/>
                  </a:cubicBezTo>
                  <a:cubicBezTo>
                    <a:pt x="175" y="55"/>
                    <a:pt x="103" y="55"/>
                    <a:pt x="31" y="55"/>
                  </a:cubicBezTo>
                  <a:cubicBezTo>
                    <a:pt x="10" y="55"/>
                    <a:pt x="0" y="44"/>
                    <a:pt x="0" y="26"/>
                  </a:cubicBezTo>
                  <a:cubicBezTo>
                    <a:pt x="1" y="10"/>
                    <a:pt x="11" y="1"/>
                    <a:pt x="31" y="1"/>
                  </a:cubicBezTo>
                  <a:cubicBezTo>
                    <a:pt x="68" y="0"/>
                    <a:pt x="104" y="1"/>
                    <a:pt x="14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2" name="Freeform 39">
              <a:extLst>
                <a:ext uri="{FF2B5EF4-FFF2-40B4-BE49-F238E27FC236}">
                  <a16:creationId xmlns:a16="http://schemas.microsoft.com/office/drawing/2014/main" id="{6397BCE0-A32F-47E3-A2F8-820C355A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7" y="1892"/>
              <a:ext cx="662" cy="130"/>
            </a:xfrm>
            <a:custGeom>
              <a:avLst/>
              <a:gdLst>
                <a:gd name="T0" fmla="*/ 141 w 279"/>
                <a:gd name="T1" fmla="*/ 55 h 55"/>
                <a:gd name="T2" fmla="*/ 31 w 279"/>
                <a:gd name="T3" fmla="*/ 54 h 55"/>
                <a:gd name="T4" fmla="*/ 0 w 279"/>
                <a:gd name="T5" fmla="*/ 27 h 55"/>
                <a:gd name="T6" fmla="*/ 31 w 279"/>
                <a:gd name="T7" fmla="*/ 1 h 55"/>
                <a:gd name="T8" fmla="*/ 249 w 279"/>
                <a:gd name="T9" fmla="*/ 1 h 55"/>
                <a:gd name="T10" fmla="*/ 279 w 279"/>
                <a:gd name="T11" fmla="*/ 28 h 55"/>
                <a:gd name="T12" fmla="*/ 249 w 279"/>
                <a:gd name="T13" fmla="*/ 54 h 55"/>
                <a:gd name="T14" fmla="*/ 141 w 279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" h="55">
                  <a:moveTo>
                    <a:pt x="141" y="55"/>
                  </a:moveTo>
                  <a:cubicBezTo>
                    <a:pt x="104" y="55"/>
                    <a:pt x="68" y="55"/>
                    <a:pt x="31" y="54"/>
                  </a:cubicBezTo>
                  <a:cubicBezTo>
                    <a:pt x="10" y="54"/>
                    <a:pt x="0" y="45"/>
                    <a:pt x="0" y="27"/>
                  </a:cubicBezTo>
                  <a:cubicBezTo>
                    <a:pt x="1" y="10"/>
                    <a:pt x="10" y="1"/>
                    <a:pt x="31" y="1"/>
                  </a:cubicBezTo>
                  <a:cubicBezTo>
                    <a:pt x="104" y="1"/>
                    <a:pt x="176" y="0"/>
                    <a:pt x="249" y="1"/>
                  </a:cubicBezTo>
                  <a:cubicBezTo>
                    <a:pt x="268" y="1"/>
                    <a:pt x="279" y="11"/>
                    <a:pt x="279" y="28"/>
                  </a:cubicBezTo>
                  <a:cubicBezTo>
                    <a:pt x="279" y="44"/>
                    <a:pt x="268" y="54"/>
                    <a:pt x="249" y="54"/>
                  </a:cubicBezTo>
                  <a:cubicBezTo>
                    <a:pt x="213" y="55"/>
                    <a:pt x="177" y="55"/>
                    <a:pt x="141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73" name="Freeform 40">
              <a:extLst>
                <a:ext uri="{FF2B5EF4-FFF2-40B4-BE49-F238E27FC236}">
                  <a16:creationId xmlns:a16="http://schemas.microsoft.com/office/drawing/2014/main" id="{7EA3D0C8-6E0A-4DD8-8941-D4902D78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160"/>
              <a:ext cx="396" cy="128"/>
            </a:xfrm>
            <a:custGeom>
              <a:avLst/>
              <a:gdLst>
                <a:gd name="T0" fmla="*/ 83 w 167"/>
                <a:gd name="T1" fmla="*/ 54 h 54"/>
                <a:gd name="T2" fmla="*/ 27 w 167"/>
                <a:gd name="T3" fmla="*/ 54 h 54"/>
                <a:gd name="T4" fmla="*/ 0 w 167"/>
                <a:gd name="T5" fmla="*/ 26 h 54"/>
                <a:gd name="T6" fmla="*/ 27 w 167"/>
                <a:gd name="T7" fmla="*/ 0 h 54"/>
                <a:gd name="T8" fmla="*/ 140 w 167"/>
                <a:gd name="T9" fmla="*/ 1 h 54"/>
                <a:gd name="T10" fmla="*/ 166 w 167"/>
                <a:gd name="T11" fmla="*/ 27 h 54"/>
                <a:gd name="T12" fmla="*/ 141 w 167"/>
                <a:gd name="T13" fmla="*/ 54 h 54"/>
                <a:gd name="T14" fmla="*/ 83 w 167"/>
                <a:gd name="T1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54">
                  <a:moveTo>
                    <a:pt x="83" y="54"/>
                  </a:moveTo>
                  <a:cubicBezTo>
                    <a:pt x="64" y="54"/>
                    <a:pt x="46" y="54"/>
                    <a:pt x="27" y="54"/>
                  </a:cubicBezTo>
                  <a:cubicBezTo>
                    <a:pt x="9" y="53"/>
                    <a:pt x="0" y="43"/>
                    <a:pt x="0" y="26"/>
                  </a:cubicBezTo>
                  <a:cubicBezTo>
                    <a:pt x="1" y="9"/>
                    <a:pt x="10" y="1"/>
                    <a:pt x="27" y="0"/>
                  </a:cubicBezTo>
                  <a:cubicBezTo>
                    <a:pt x="65" y="0"/>
                    <a:pt x="103" y="0"/>
                    <a:pt x="140" y="1"/>
                  </a:cubicBezTo>
                  <a:cubicBezTo>
                    <a:pt x="157" y="1"/>
                    <a:pt x="166" y="11"/>
                    <a:pt x="166" y="27"/>
                  </a:cubicBezTo>
                  <a:cubicBezTo>
                    <a:pt x="167" y="43"/>
                    <a:pt x="157" y="53"/>
                    <a:pt x="141" y="54"/>
                  </a:cubicBezTo>
                  <a:cubicBezTo>
                    <a:pt x="121" y="54"/>
                    <a:pt x="102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27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1113BA-0099-4A75-8F6C-5676BE556A31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296613" y="2363367"/>
            <a:ext cx="4462" cy="26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33">
            <a:extLst>
              <a:ext uri="{FF2B5EF4-FFF2-40B4-BE49-F238E27FC236}">
                <a16:creationId xmlns:a16="http://schemas.microsoft.com/office/drawing/2014/main" id="{E0B4FD88-E2BE-4628-969D-97E0EE44D333}"/>
              </a:ext>
            </a:extLst>
          </p:cNvPr>
          <p:cNvSpPr/>
          <p:nvPr/>
        </p:nvSpPr>
        <p:spPr bwMode="auto">
          <a:xfrm>
            <a:off x="709195" y="3624763"/>
            <a:ext cx="1371042" cy="2252469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InsureMO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- Product Factory</a:t>
            </a:r>
          </a:p>
        </p:txBody>
      </p:sp>
      <p:sp>
        <p:nvSpPr>
          <p:cNvPr id="76" name="Rounded Rectangle 121">
            <a:extLst>
              <a:ext uri="{FF2B5EF4-FFF2-40B4-BE49-F238E27FC236}">
                <a16:creationId xmlns:a16="http://schemas.microsoft.com/office/drawing/2014/main" id="{EF8E2975-DC58-41D4-AD0D-280B1FEBCAF8}"/>
              </a:ext>
            </a:extLst>
          </p:cNvPr>
          <p:cNvSpPr/>
          <p:nvPr/>
        </p:nvSpPr>
        <p:spPr bwMode="auto">
          <a:xfrm>
            <a:off x="736983" y="3921340"/>
            <a:ext cx="1295892" cy="1194579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 Configuration: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Calculation rules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Product/Rider Configuration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Auto-testing script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Template (FNA, BI) setup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…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933B54-E5D3-49D9-A434-95C22E690424}"/>
              </a:ext>
            </a:extLst>
          </p:cNvPr>
          <p:cNvSpPr txBox="1"/>
          <p:nvPr/>
        </p:nvSpPr>
        <p:spPr>
          <a:xfrm>
            <a:off x="1586792" y="2311715"/>
            <a:ext cx="613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Spec +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Actuarial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endParaRPr lang="en-HK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A2106F-872D-4986-A373-965A3B982738}"/>
              </a:ext>
            </a:extLst>
          </p:cNvPr>
          <p:cNvCxnSpPr>
            <a:cxnSpLocks/>
          </p:cNvCxnSpPr>
          <p:nvPr/>
        </p:nvCxnSpPr>
        <p:spPr>
          <a:xfrm>
            <a:off x="1252640" y="3234051"/>
            <a:ext cx="0" cy="39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70B83D0-E411-4778-8262-4851402D0CA0}"/>
              </a:ext>
            </a:extLst>
          </p:cNvPr>
          <p:cNvCxnSpPr>
            <a:cxnSpLocks/>
          </p:cNvCxnSpPr>
          <p:nvPr/>
        </p:nvCxnSpPr>
        <p:spPr>
          <a:xfrm flipV="1">
            <a:off x="2032875" y="4231039"/>
            <a:ext cx="176165" cy="1"/>
          </a:xfrm>
          <a:prstGeom prst="straightConnector1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31">
            <a:extLst>
              <a:ext uri="{FF2B5EF4-FFF2-40B4-BE49-F238E27FC236}">
                <a16:creationId xmlns:a16="http://schemas.microsoft.com/office/drawing/2014/main" id="{EDB727CF-FFE1-4378-9A33-9BC38647B49E}"/>
              </a:ext>
            </a:extLst>
          </p:cNvPr>
          <p:cNvSpPr/>
          <p:nvPr/>
        </p:nvSpPr>
        <p:spPr bwMode="auto">
          <a:xfrm>
            <a:off x="706447" y="3400858"/>
            <a:ext cx="1377512" cy="171992"/>
          </a:xfrm>
          <a:prstGeom prst="roundRect">
            <a:avLst>
              <a:gd name="adj" fmla="val 3801"/>
            </a:avLst>
          </a:prstGeom>
          <a:noFill/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IAM – B2E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18751DE-B913-4A87-A0E3-33EA05DF130B}"/>
              </a:ext>
            </a:extLst>
          </p:cNvPr>
          <p:cNvSpPr/>
          <p:nvPr/>
        </p:nvSpPr>
        <p:spPr>
          <a:xfrm>
            <a:off x="680172" y="6099817"/>
            <a:ext cx="11145777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  <a:endParaRPr lang="en-HK" sz="8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ounded Rectangle 121">
            <a:extLst>
              <a:ext uri="{FF2B5EF4-FFF2-40B4-BE49-F238E27FC236}">
                <a16:creationId xmlns:a16="http://schemas.microsoft.com/office/drawing/2014/main" id="{8A4D85FE-819F-4EE9-832B-59A531247BD6}"/>
              </a:ext>
            </a:extLst>
          </p:cNvPr>
          <p:cNvSpPr/>
          <p:nvPr/>
        </p:nvSpPr>
        <p:spPr bwMode="auto">
          <a:xfrm>
            <a:off x="4502411" y="6173732"/>
            <a:ext cx="2388437" cy="210078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enabled in Day 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EE5B396-3AB2-4A0E-B09B-A05AC304115D}"/>
              </a:ext>
            </a:extLst>
          </p:cNvPr>
          <p:cNvSpPr/>
          <p:nvPr/>
        </p:nvSpPr>
        <p:spPr>
          <a:xfrm>
            <a:off x="2011858" y="6135474"/>
            <a:ext cx="161185" cy="1572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F988D12-80FE-4BA8-903F-024F430F0CDF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2092451" y="6292750"/>
            <a:ext cx="0" cy="10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D6B1507-25F0-4394-A957-09C7DF459E42}"/>
              </a:ext>
            </a:extLst>
          </p:cNvPr>
          <p:cNvSpPr txBox="1"/>
          <p:nvPr/>
        </p:nvSpPr>
        <p:spPr>
          <a:xfrm>
            <a:off x="2187084" y="6105407"/>
            <a:ext cx="13367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Externalization Functions</a:t>
            </a:r>
            <a:endParaRPr lang="en-HK" sz="85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6" name="Rounded Rectangle 34">
            <a:extLst>
              <a:ext uri="{FF2B5EF4-FFF2-40B4-BE49-F238E27FC236}">
                <a16:creationId xmlns:a16="http://schemas.microsoft.com/office/drawing/2014/main" id="{B26E3EB3-CF7B-4469-B3E6-C81693A7E0D3}"/>
              </a:ext>
            </a:extLst>
          </p:cNvPr>
          <p:cNvSpPr/>
          <p:nvPr/>
        </p:nvSpPr>
        <p:spPr bwMode="auto">
          <a:xfrm>
            <a:off x="6241394" y="1623231"/>
            <a:ext cx="2364610" cy="559164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ODS/Data Vault</a:t>
            </a:r>
          </a:p>
        </p:txBody>
      </p:sp>
      <p:sp>
        <p:nvSpPr>
          <p:cNvPr id="119" name="Rounded Rectangle 33">
            <a:extLst>
              <a:ext uri="{FF2B5EF4-FFF2-40B4-BE49-F238E27FC236}">
                <a16:creationId xmlns:a16="http://schemas.microsoft.com/office/drawing/2014/main" id="{A680B824-70CF-41FB-B8BD-B35D3D4B0801}"/>
              </a:ext>
            </a:extLst>
          </p:cNvPr>
          <p:cNvSpPr/>
          <p:nvPr/>
        </p:nvSpPr>
        <p:spPr bwMode="auto">
          <a:xfrm>
            <a:off x="6241396" y="2503824"/>
            <a:ext cx="2364609" cy="34483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Policy Administration System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2" name="Rounded Rectangle 34">
            <a:extLst>
              <a:ext uri="{FF2B5EF4-FFF2-40B4-BE49-F238E27FC236}">
                <a16:creationId xmlns:a16="http://schemas.microsoft.com/office/drawing/2014/main" id="{7C81757E-52C0-42A1-860F-63E61D3F62DF}"/>
              </a:ext>
            </a:extLst>
          </p:cNvPr>
          <p:cNvSpPr/>
          <p:nvPr/>
        </p:nvSpPr>
        <p:spPr bwMode="auto">
          <a:xfrm>
            <a:off x="2200183" y="5341627"/>
            <a:ext cx="3020777" cy="610589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DB Mapper – Customized Build</a:t>
            </a:r>
          </a:p>
        </p:txBody>
      </p:sp>
      <p:sp>
        <p:nvSpPr>
          <p:cNvPr id="123" name="Rounded Rectangle 121">
            <a:extLst>
              <a:ext uri="{FF2B5EF4-FFF2-40B4-BE49-F238E27FC236}">
                <a16:creationId xmlns:a16="http://schemas.microsoft.com/office/drawing/2014/main" id="{5373871A-3B97-4F84-BDA1-F2D27F3C92CC}"/>
              </a:ext>
            </a:extLst>
          </p:cNvPr>
          <p:cNvSpPr/>
          <p:nvPr/>
        </p:nvSpPr>
        <p:spPr bwMode="auto">
          <a:xfrm>
            <a:off x="2499853" y="5526057"/>
            <a:ext cx="2315526" cy="365125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Transform Product Definition &amp; Pricing data to RLS’s Product setup tables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6" name="Flowchart: Magnetic Disk 125">
            <a:extLst>
              <a:ext uri="{FF2B5EF4-FFF2-40B4-BE49-F238E27FC236}">
                <a16:creationId xmlns:a16="http://schemas.microsoft.com/office/drawing/2014/main" id="{1A2A4F36-D314-453B-B268-4D15F19ED847}"/>
              </a:ext>
            </a:extLst>
          </p:cNvPr>
          <p:cNvSpPr/>
          <p:nvPr/>
        </p:nvSpPr>
        <p:spPr>
          <a:xfrm>
            <a:off x="6518688" y="5113405"/>
            <a:ext cx="1682564" cy="8154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2"/>
                </a:solidFill>
              </a:rPr>
              <a:t>Data automatically updated from Product Factory: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Definition</a:t>
            </a:r>
          </a:p>
          <a:p>
            <a:r>
              <a:rPr lang="en-US" sz="800" dirty="0">
                <a:solidFill>
                  <a:schemeClr val="tx2"/>
                </a:solidFill>
              </a:rPr>
              <a:t>- Product - Pricing</a:t>
            </a:r>
            <a:endParaRPr lang="en-HK" sz="800" dirty="0">
              <a:solidFill>
                <a:schemeClr val="tx2"/>
              </a:solidFill>
            </a:endParaRPr>
          </a:p>
        </p:txBody>
      </p:sp>
      <p:sp>
        <p:nvSpPr>
          <p:cNvPr id="132" name="Rounded Rectangle 121">
            <a:extLst>
              <a:ext uri="{FF2B5EF4-FFF2-40B4-BE49-F238E27FC236}">
                <a16:creationId xmlns:a16="http://schemas.microsoft.com/office/drawing/2014/main" id="{6853E2FE-D6FE-43F5-915B-411635E9DA0D}"/>
              </a:ext>
            </a:extLst>
          </p:cNvPr>
          <p:cNvSpPr/>
          <p:nvPr/>
        </p:nvSpPr>
        <p:spPr bwMode="auto">
          <a:xfrm>
            <a:off x="4237222" y="2612363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3" name="Rounded Rectangle 121">
            <a:extLst>
              <a:ext uri="{FF2B5EF4-FFF2-40B4-BE49-F238E27FC236}">
                <a16:creationId xmlns:a16="http://schemas.microsoft.com/office/drawing/2014/main" id="{601DEB43-8B30-4082-861F-00BC08F8EE3E}"/>
              </a:ext>
            </a:extLst>
          </p:cNvPr>
          <p:cNvSpPr/>
          <p:nvPr/>
        </p:nvSpPr>
        <p:spPr bwMode="auto">
          <a:xfrm>
            <a:off x="4237222" y="2860432"/>
            <a:ext cx="935058" cy="215373"/>
          </a:xfrm>
          <a:prstGeom prst="roundRect">
            <a:avLst>
              <a:gd name="adj" fmla="val 5337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NB Illustration</a:t>
            </a:r>
          </a:p>
        </p:txBody>
      </p:sp>
      <p:sp>
        <p:nvSpPr>
          <p:cNvPr id="135" name="Rounded Rectangle 33">
            <a:extLst>
              <a:ext uri="{FF2B5EF4-FFF2-40B4-BE49-F238E27FC236}">
                <a16:creationId xmlns:a16="http://schemas.microsoft.com/office/drawing/2014/main" id="{C6F6293A-1BFB-4DA8-A2EB-241D3F5F6F93}"/>
              </a:ext>
            </a:extLst>
          </p:cNvPr>
          <p:cNvSpPr/>
          <p:nvPr/>
        </p:nvSpPr>
        <p:spPr bwMode="auto">
          <a:xfrm>
            <a:off x="3585098" y="4657483"/>
            <a:ext cx="1633673" cy="648344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 err="1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eBAO</a:t>
            </a: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 - Ge</a:t>
            </a: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mini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38" name="Rounded Rectangle 121">
            <a:extLst>
              <a:ext uri="{FF2B5EF4-FFF2-40B4-BE49-F238E27FC236}">
                <a16:creationId xmlns:a16="http://schemas.microsoft.com/office/drawing/2014/main" id="{73CDDE2E-5964-480D-BC89-068640691441}"/>
              </a:ext>
            </a:extLst>
          </p:cNvPr>
          <p:cNvSpPr/>
          <p:nvPr/>
        </p:nvSpPr>
        <p:spPr bwMode="auto">
          <a:xfrm>
            <a:off x="3655441" y="5057337"/>
            <a:ext cx="1288228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39" name="Rounded Rectangle 121">
            <a:extLst>
              <a:ext uri="{FF2B5EF4-FFF2-40B4-BE49-F238E27FC236}">
                <a16:creationId xmlns:a16="http://schemas.microsoft.com/office/drawing/2014/main" id="{200C797B-8986-406C-B532-0B466E5B6CC4}"/>
              </a:ext>
            </a:extLst>
          </p:cNvPr>
          <p:cNvSpPr/>
          <p:nvPr/>
        </p:nvSpPr>
        <p:spPr bwMode="auto">
          <a:xfrm>
            <a:off x="6989086" y="6169753"/>
            <a:ext cx="2388437" cy="210078"/>
          </a:xfrm>
          <a:prstGeom prst="roundRect">
            <a:avLst>
              <a:gd name="adj" fmla="val 5337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to be enabled in End-state</a:t>
            </a:r>
          </a:p>
        </p:txBody>
      </p:sp>
      <p:sp>
        <p:nvSpPr>
          <p:cNvPr id="140" name="Rounded Rectangle 33">
            <a:extLst>
              <a:ext uri="{FF2B5EF4-FFF2-40B4-BE49-F238E27FC236}">
                <a16:creationId xmlns:a16="http://schemas.microsoft.com/office/drawing/2014/main" id="{640A9A35-4AF3-42A0-8677-D83151B396B7}"/>
              </a:ext>
            </a:extLst>
          </p:cNvPr>
          <p:cNvSpPr/>
          <p:nvPr/>
        </p:nvSpPr>
        <p:spPr bwMode="auto">
          <a:xfrm>
            <a:off x="2200184" y="4675854"/>
            <a:ext cx="1313026" cy="640076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GMC</a:t>
            </a:r>
          </a:p>
        </p:txBody>
      </p:sp>
      <p:sp>
        <p:nvSpPr>
          <p:cNvPr id="141" name="Rounded Rectangle 121">
            <a:extLst>
              <a:ext uri="{FF2B5EF4-FFF2-40B4-BE49-F238E27FC236}">
                <a16:creationId xmlns:a16="http://schemas.microsoft.com/office/drawing/2014/main" id="{717670B4-B66E-4A1D-83B7-F317D4E5357C}"/>
              </a:ext>
            </a:extLst>
          </p:cNvPr>
          <p:cNvSpPr/>
          <p:nvPr/>
        </p:nvSpPr>
        <p:spPr bwMode="auto">
          <a:xfrm>
            <a:off x="2342414" y="4872323"/>
            <a:ext cx="1114925" cy="358824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 –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Pack</a:t>
            </a:r>
          </a:p>
        </p:txBody>
      </p:sp>
      <p:sp>
        <p:nvSpPr>
          <p:cNvPr id="142" name="Rounded Rectangle 33">
            <a:extLst>
              <a:ext uri="{FF2B5EF4-FFF2-40B4-BE49-F238E27FC236}">
                <a16:creationId xmlns:a16="http://schemas.microsoft.com/office/drawing/2014/main" id="{9EAE57F9-52A6-4B6E-84ED-3828B9942DEE}"/>
              </a:ext>
            </a:extLst>
          </p:cNvPr>
          <p:cNvSpPr/>
          <p:nvPr/>
        </p:nvSpPr>
        <p:spPr bwMode="auto">
          <a:xfrm>
            <a:off x="8839150" y="5221092"/>
            <a:ext cx="1337235" cy="769417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MCS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459AAD4F-3BC0-4345-A254-DFBAB6658F34}"/>
              </a:ext>
            </a:extLst>
          </p:cNvPr>
          <p:cNvSpPr/>
          <p:nvPr/>
        </p:nvSpPr>
        <p:spPr>
          <a:xfrm>
            <a:off x="6474542" y="2721078"/>
            <a:ext cx="1726710" cy="1235976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to be migrated to new Platform</a:t>
            </a:r>
            <a:endParaRPr lang="en-HK" sz="1000" dirty="0"/>
          </a:p>
        </p:txBody>
      </p:sp>
      <p:sp>
        <p:nvSpPr>
          <p:cNvPr id="131" name="Rounded Rectangle 121">
            <a:extLst>
              <a:ext uri="{FF2B5EF4-FFF2-40B4-BE49-F238E27FC236}">
                <a16:creationId xmlns:a16="http://schemas.microsoft.com/office/drawing/2014/main" id="{FB173D3D-EA04-4B8F-84B4-B4E9CA155251}"/>
              </a:ext>
            </a:extLst>
          </p:cNvPr>
          <p:cNvSpPr/>
          <p:nvPr/>
        </p:nvSpPr>
        <p:spPr bwMode="auto">
          <a:xfrm>
            <a:off x="6674401" y="3429872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Re-illustration</a:t>
            </a:r>
          </a:p>
        </p:txBody>
      </p:sp>
      <p:sp>
        <p:nvSpPr>
          <p:cNvPr id="136" name="Rounded Rectangle 121">
            <a:extLst>
              <a:ext uri="{FF2B5EF4-FFF2-40B4-BE49-F238E27FC236}">
                <a16:creationId xmlns:a16="http://schemas.microsoft.com/office/drawing/2014/main" id="{53DAC36C-3654-4F4A-AE33-A873B6D79AF5}"/>
              </a:ext>
            </a:extLst>
          </p:cNvPr>
          <p:cNvSpPr/>
          <p:nvPr/>
        </p:nvSpPr>
        <p:spPr bwMode="auto">
          <a:xfrm>
            <a:off x="6674401" y="3173164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Issuance</a:t>
            </a:r>
          </a:p>
        </p:txBody>
      </p:sp>
      <p:sp>
        <p:nvSpPr>
          <p:cNvPr id="143" name="Rounded Rectangle 121">
            <a:extLst>
              <a:ext uri="{FF2B5EF4-FFF2-40B4-BE49-F238E27FC236}">
                <a16:creationId xmlns:a16="http://schemas.microsoft.com/office/drawing/2014/main" id="{52568FAE-3473-4D4C-8812-9F58B3C53873}"/>
              </a:ext>
            </a:extLst>
          </p:cNvPr>
          <p:cNvSpPr/>
          <p:nvPr/>
        </p:nvSpPr>
        <p:spPr bwMode="auto">
          <a:xfrm>
            <a:off x="6674401" y="3687806"/>
            <a:ext cx="1279366" cy="221785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CC29586-7076-4015-BEE6-E5C7A5AF0A4A}"/>
              </a:ext>
            </a:extLst>
          </p:cNvPr>
          <p:cNvSpPr/>
          <p:nvPr/>
        </p:nvSpPr>
        <p:spPr>
          <a:xfrm>
            <a:off x="6474542" y="3985561"/>
            <a:ext cx="1726710" cy="1075001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Functions keep for Day 1</a:t>
            </a:r>
            <a:endParaRPr lang="en-HK" sz="1000" dirty="0"/>
          </a:p>
        </p:txBody>
      </p:sp>
      <p:sp>
        <p:nvSpPr>
          <p:cNvPr id="146" name="Flowchart: Magnetic Disk 145">
            <a:extLst>
              <a:ext uri="{FF2B5EF4-FFF2-40B4-BE49-F238E27FC236}">
                <a16:creationId xmlns:a16="http://schemas.microsoft.com/office/drawing/2014/main" id="{2482642F-B4A6-4CF5-AD53-1DC8B3F3135F}"/>
              </a:ext>
            </a:extLst>
          </p:cNvPr>
          <p:cNvSpPr/>
          <p:nvPr/>
        </p:nvSpPr>
        <p:spPr>
          <a:xfrm>
            <a:off x="6438444" y="1763647"/>
            <a:ext cx="722671" cy="3651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Core DB</a:t>
            </a:r>
            <a:endParaRPr lang="en-HK" sz="800" dirty="0"/>
          </a:p>
        </p:txBody>
      </p:sp>
      <p:sp>
        <p:nvSpPr>
          <p:cNvPr id="147" name="Rounded Rectangle 33">
            <a:extLst>
              <a:ext uri="{FF2B5EF4-FFF2-40B4-BE49-F238E27FC236}">
                <a16:creationId xmlns:a16="http://schemas.microsoft.com/office/drawing/2014/main" id="{349DD3DA-C1DF-4539-9222-1DBF79FB0C5A}"/>
              </a:ext>
            </a:extLst>
          </p:cNvPr>
          <p:cNvSpPr/>
          <p:nvPr/>
        </p:nvSpPr>
        <p:spPr bwMode="auto">
          <a:xfrm>
            <a:off x="3854609" y="1591713"/>
            <a:ext cx="1371538" cy="720002"/>
          </a:xfrm>
          <a:prstGeom prst="roundRect">
            <a:avLst>
              <a:gd name="adj" fmla="val 3801"/>
            </a:avLst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Event based Data Sync.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8" name="Rounded Rectangle 121">
            <a:extLst>
              <a:ext uri="{FF2B5EF4-FFF2-40B4-BE49-F238E27FC236}">
                <a16:creationId xmlns:a16="http://schemas.microsoft.com/office/drawing/2014/main" id="{397064CF-71C3-44A2-B056-1E29EEE0D974}"/>
              </a:ext>
            </a:extLst>
          </p:cNvPr>
          <p:cNvSpPr/>
          <p:nvPr/>
        </p:nvSpPr>
        <p:spPr bwMode="auto">
          <a:xfrm>
            <a:off x="3925961" y="1788918"/>
            <a:ext cx="1256832" cy="474761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Data Sync.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(e.g. Status)</a:t>
            </a:r>
          </a:p>
          <a:p>
            <a:pPr marL="171450" indent="-171450" defTabSz="1299124">
              <a:buFontTx/>
              <a:buChar char="-"/>
            </a:pPr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Application</a:t>
            </a: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1450" indent="-171450" defTabSz="1299124">
              <a:buFontTx/>
              <a:buChar char="-"/>
            </a:pP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9" name="Rounded Rectangle 121">
            <a:extLst>
              <a:ext uri="{FF2B5EF4-FFF2-40B4-BE49-F238E27FC236}">
                <a16:creationId xmlns:a16="http://schemas.microsoft.com/office/drawing/2014/main" id="{153A4500-E9CA-4722-B66A-4612E8D3AD58}"/>
              </a:ext>
            </a:extLst>
          </p:cNvPr>
          <p:cNvSpPr/>
          <p:nvPr/>
        </p:nvSpPr>
        <p:spPr bwMode="auto">
          <a:xfrm>
            <a:off x="6676780" y="4251597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Policy Servicing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9" name="Rounded Rectangle 121">
            <a:extLst>
              <a:ext uri="{FF2B5EF4-FFF2-40B4-BE49-F238E27FC236}">
                <a16:creationId xmlns:a16="http://schemas.microsoft.com/office/drawing/2014/main" id="{00969564-3975-4417-A8F0-64D9643BA734}"/>
              </a:ext>
            </a:extLst>
          </p:cNvPr>
          <p:cNvSpPr/>
          <p:nvPr/>
        </p:nvSpPr>
        <p:spPr bwMode="auto">
          <a:xfrm>
            <a:off x="6671646" y="4506384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Reporting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F3E27873-B975-4F5C-AFF4-02C0BE9C9AB8}"/>
              </a:ext>
            </a:extLst>
          </p:cNvPr>
          <p:cNvSpPr/>
          <p:nvPr/>
        </p:nvSpPr>
        <p:spPr>
          <a:xfrm rot="16200000">
            <a:off x="7237755" y="2217694"/>
            <a:ext cx="261519" cy="221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2" name="Flowchart: Magnetic Disk 161">
            <a:extLst>
              <a:ext uri="{FF2B5EF4-FFF2-40B4-BE49-F238E27FC236}">
                <a16:creationId xmlns:a16="http://schemas.microsoft.com/office/drawing/2014/main" id="{67CE1B82-5165-4511-8542-6192FF376370}"/>
              </a:ext>
            </a:extLst>
          </p:cNvPr>
          <p:cNvSpPr/>
          <p:nvPr/>
        </p:nvSpPr>
        <p:spPr>
          <a:xfrm>
            <a:off x="7522224" y="1763647"/>
            <a:ext cx="722671" cy="3651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Vault</a:t>
            </a:r>
          </a:p>
          <a:p>
            <a:pPr algn="ctr"/>
            <a:r>
              <a:rPr lang="en-US" sz="800" dirty="0"/>
              <a:t>- Customer ..</a:t>
            </a:r>
            <a:endParaRPr lang="en-HK" sz="8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C845A39-AA93-4B1E-85F0-5753F0F58788}"/>
              </a:ext>
            </a:extLst>
          </p:cNvPr>
          <p:cNvSpPr txBox="1"/>
          <p:nvPr/>
        </p:nvSpPr>
        <p:spPr>
          <a:xfrm flipH="1">
            <a:off x="7232467" y="1802748"/>
            <a:ext cx="361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…</a:t>
            </a:r>
            <a:endParaRPr lang="en-HK" sz="10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029BBCC-0EE7-4D2F-8BCA-5D68364C8B8D}"/>
              </a:ext>
            </a:extLst>
          </p:cNvPr>
          <p:cNvSpPr txBox="1"/>
          <p:nvPr/>
        </p:nvSpPr>
        <p:spPr>
          <a:xfrm>
            <a:off x="7423699" y="2197929"/>
            <a:ext cx="1083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As-is Data Sync.</a:t>
            </a:r>
            <a:endParaRPr lang="en-HK" sz="1000" dirty="0"/>
          </a:p>
        </p:txBody>
      </p:sp>
      <p:sp>
        <p:nvSpPr>
          <p:cNvPr id="166" name="Rounded Rectangle 121">
            <a:extLst>
              <a:ext uri="{FF2B5EF4-FFF2-40B4-BE49-F238E27FC236}">
                <a16:creationId xmlns:a16="http://schemas.microsoft.com/office/drawing/2014/main" id="{24A75962-3509-47EC-BCD6-FCA2B953D20A}"/>
              </a:ext>
            </a:extLst>
          </p:cNvPr>
          <p:cNvSpPr/>
          <p:nvPr/>
        </p:nvSpPr>
        <p:spPr bwMode="auto">
          <a:xfrm>
            <a:off x="8950304" y="5451959"/>
            <a:ext cx="1114925" cy="21537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Output Mgmt.</a:t>
            </a:r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15A810DD-D158-49BD-A8BF-F6BDDCC598D3}"/>
              </a:ext>
            </a:extLst>
          </p:cNvPr>
          <p:cNvSpPr/>
          <p:nvPr/>
        </p:nvSpPr>
        <p:spPr>
          <a:xfrm>
            <a:off x="5226147" y="1842935"/>
            <a:ext cx="1015247" cy="2219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8" name="Rounded Rectangle 34">
            <a:extLst>
              <a:ext uri="{FF2B5EF4-FFF2-40B4-BE49-F238E27FC236}">
                <a16:creationId xmlns:a16="http://schemas.microsoft.com/office/drawing/2014/main" id="{CB122AB9-9860-40C6-B411-CCF07123C968}"/>
              </a:ext>
            </a:extLst>
          </p:cNvPr>
          <p:cNvSpPr/>
          <p:nvPr/>
        </p:nvSpPr>
        <p:spPr bwMode="auto">
          <a:xfrm>
            <a:off x="2184458" y="957096"/>
            <a:ext cx="6421545" cy="569993"/>
          </a:xfrm>
          <a:prstGeom prst="roundRect">
            <a:avLst>
              <a:gd name="adj" fmla="val 3801"/>
            </a:avLst>
          </a:prstGeom>
          <a:solidFill>
            <a:sysClr val="window" lastClr="FFFFFF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Existing Sales Tool</a:t>
            </a:r>
          </a:p>
        </p:txBody>
      </p:sp>
      <p:sp>
        <p:nvSpPr>
          <p:cNvPr id="170" name="Rounded Rectangle 121">
            <a:extLst>
              <a:ext uri="{FF2B5EF4-FFF2-40B4-BE49-F238E27FC236}">
                <a16:creationId xmlns:a16="http://schemas.microsoft.com/office/drawing/2014/main" id="{4C1B67F8-E0C5-4152-9DB8-05420A9CF5A7}"/>
              </a:ext>
            </a:extLst>
          </p:cNvPr>
          <p:cNvSpPr/>
          <p:nvPr/>
        </p:nvSpPr>
        <p:spPr bwMode="auto">
          <a:xfrm>
            <a:off x="2276486" y="1159645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eFNA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1" name="Rounded Rectangle 121">
            <a:extLst>
              <a:ext uri="{FF2B5EF4-FFF2-40B4-BE49-F238E27FC236}">
                <a16:creationId xmlns:a16="http://schemas.microsoft.com/office/drawing/2014/main" id="{7E6A8A1E-0742-4D5B-AE1A-DC90BB9E2B93}"/>
              </a:ext>
            </a:extLst>
          </p:cNvPr>
          <p:cNvSpPr/>
          <p:nvPr/>
        </p:nvSpPr>
        <p:spPr bwMode="auto">
          <a:xfrm>
            <a:off x="3479927" y="1147367"/>
            <a:ext cx="1203460" cy="3342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Proposal/ Illustration for NB</a:t>
            </a:r>
          </a:p>
        </p:txBody>
      </p:sp>
      <p:sp>
        <p:nvSpPr>
          <p:cNvPr id="172" name="Arrow: Right 171">
            <a:extLst>
              <a:ext uri="{FF2B5EF4-FFF2-40B4-BE49-F238E27FC236}">
                <a16:creationId xmlns:a16="http://schemas.microsoft.com/office/drawing/2014/main" id="{2E33EA3D-90B0-4423-B529-48D93C233126}"/>
              </a:ext>
            </a:extLst>
          </p:cNvPr>
          <p:cNvSpPr/>
          <p:nvPr/>
        </p:nvSpPr>
        <p:spPr>
          <a:xfrm rot="16200000">
            <a:off x="4369963" y="2246970"/>
            <a:ext cx="172165" cy="2219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3" name="Rounded Rectangle 121">
            <a:extLst>
              <a:ext uri="{FF2B5EF4-FFF2-40B4-BE49-F238E27FC236}">
                <a16:creationId xmlns:a16="http://schemas.microsoft.com/office/drawing/2014/main" id="{B0FA6D5E-F776-4324-9CA0-1AE0BA086972}"/>
              </a:ext>
            </a:extLst>
          </p:cNvPr>
          <p:cNvSpPr/>
          <p:nvPr/>
        </p:nvSpPr>
        <p:spPr bwMode="auto">
          <a:xfrm>
            <a:off x="4934788" y="1157084"/>
            <a:ext cx="937763" cy="31459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eApp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071B383-13E7-4A6E-B86B-52905150BA29}"/>
              </a:ext>
            </a:extLst>
          </p:cNvPr>
          <p:cNvCxnSpPr>
            <a:cxnSpLocks/>
            <a:stCxn id="170" idx="3"/>
            <a:endCxn id="171" idx="1"/>
          </p:cNvCxnSpPr>
          <p:nvPr/>
        </p:nvCxnSpPr>
        <p:spPr>
          <a:xfrm flipV="1">
            <a:off x="3214249" y="1314490"/>
            <a:ext cx="265678" cy="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E90C8BB7-67AD-450C-B896-E765884281A5}"/>
              </a:ext>
            </a:extLst>
          </p:cNvPr>
          <p:cNvCxnSpPr>
            <a:cxnSpLocks/>
            <a:stCxn id="171" idx="3"/>
            <a:endCxn id="173" idx="1"/>
          </p:cNvCxnSpPr>
          <p:nvPr/>
        </p:nvCxnSpPr>
        <p:spPr>
          <a:xfrm flipV="1">
            <a:off x="4683387" y="1314381"/>
            <a:ext cx="251401" cy="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21">
            <a:extLst>
              <a:ext uri="{FF2B5EF4-FFF2-40B4-BE49-F238E27FC236}">
                <a16:creationId xmlns:a16="http://schemas.microsoft.com/office/drawing/2014/main" id="{98C3B80F-D98D-497F-AC02-F3FFFEBDB363}"/>
              </a:ext>
            </a:extLst>
          </p:cNvPr>
          <p:cNvSpPr/>
          <p:nvPr/>
        </p:nvSpPr>
        <p:spPr bwMode="auto">
          <a:xfrm>
            <a:off x="6681401" y="4769095"/>
            <a:ext cx="1272366" cy="232533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Commission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83" name="Rounded Rectangle 33">
            <a:extLst>
              <a:ext uri="{FF2B5EF4-FFF2-40B4-BE49-F238E27FC236}">
                <a16:creationId xmlns:a16="http://schemas.microsoft.com/office/drawing/2014/main" id="{D807736A-9AAD-4290-9CC1-3C19BBB168EA}"/>
              </a:ext>
            </a:extLst>
          </p:cNvPr>
          <p:cNvSpPr/>
          <p:nvPr/>
        </p:nvSpPr>
        <p:spPr bwMode="auto">
          <a:xfrm>
            <a:off x="8839148" y="4291145"/>
            <a:ext cx="1337235" cy="769417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RCMS</a:t>
            </a:r>
          </a:p>
        </p:txBody>
      </p:sp>
      <p:sp>
        <p:nvSpPr>
          <p:cNvPr id="184" name="Rounded Rectangle 121">
            <a:extLst>
              <a:ext uri="{FF2B5EF4-FFF2-40B4-BE49-F238E27FC236}">
                <a16:creationId xmlns:a16="http://schemas.microsoft.com/office/drawing/2014/main" id="{0C7581A1-997B-4E7D-A38D-2DAFD8CF5C6F}"/>
              </a:ext>
            </a:extLst>
          </p:cNvPr>
          <p:cNvSpPr/>
          <p:nvPr/>
        </p:nvSpPr>
        <p:spPr bwMode="auto">
          <a:xfrm>
            <a:off x="8921933" y="4586918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Agency Commission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192" name="Connector: Curved 191">
            <a:extLst>
              <a:ext uri="{FF2B5EF4-FFF2-40B4-BE49-F238E27FC236}">
                <a16:creationId xmlns:a16="http://schemas.microsoft.com/office/drawing/2014/main" id="{4D5BF691-625B-48A9-A332-52DB61176426}"/>
              </a:ext>
            </a:extLst>
          </p:cNvPr>
          <p:cNvCxnSpPr>
            <a:stCxn id="123" idx="3"/>
            <a:endCxn id="126" idx="2"/>
          </p:cNvCxnSpPr>
          <p:nvPr/>
        </p:nvCxnSpPr>
        <p:spPr>
          <a:xfrm flipV="1">
            <a:off x="4815379" y="5521128"/>
            <a:ext cx="1703309" cy="187492"/>
          </a:xfrm>
          <a:prstGeom prst="curvedConnector3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B96EE0D7-0208-4DB8-9384-59860F603A32}"/>
              </a:ext>
            </a:extLst>
          </p:cNvPr>
          <p:cNvCxnSpPr>
            <a:cxnSpLocks/>
            <a:stCxn id="138" idx="3"/>
            <a:endCxn id="149" idx="1"/>
          </p:cNvCxnSpPr>
          <p:nvPr/>
        </p:nvCxnSpPr>
        <p:spPr>
          <a:xfrm flipV="1">
            <a:off x="4943669" y="4367864"/>
            <a:ext cx="1733111" cy="797160"/>
          </a:xfrm>
          <a:prstGeom prst="curvedConnector3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Arrow: Down 195">
            <a:extLst>
              <a:ext uri="{FF2B5EF4-FFF2-40B4-BE49-F238E27FC236}">
                <a16:creationId xmlns:a16="http://schemas.microsoft.com/office/drawing/2014/main" id="{679FE9DB-E1BA-4DF8-9CF7-6D6F10F5F9AD}"/>
              </a:ext>
            </a:extLst>
          </p:cNvPr>
          <p:cNvSpPr/>
          <p:nvPr/>
        </p:nvSpPr>
        <p:spPr>
          <a:xfrm rot="16200000">
            <a:off x="8589981" y="4570625"/>
            <a:ext cx="197618" cy="336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7" name="Arrow: Down 196">
            <a:extLst>
              <a:ext uri="{FF2B5EF4-FFF2-40B4-BE49-F238E27FC236}">
                <a16:creationId xmlns:a16="http://schemas.microsoft.com/office/drawing/2014/main" id="{A0F9A513-42DD-4140-9EEA-89C4C588968E}"/>
              </a:ext>
            </a:extLst>
          </p:cNvPr>
          <p:cNvSpPr/>
          <p:nvPr/>
        </p:nvSpPr>
        <p:spPr>
          <a:xfrm rot="16200000">
            <a:off x="8607594" y="5437789"/>
            <a:ext cx="197618" cy="336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8" name="Arrow: Right 197">
            <a:extLst>
              <a:ext uri="{FF2B5EF4-FFF2-40B4-BE49-F238E27FC236}">
                <a16:creationId xmlns:a16="http://schemas.microsoft.com/office/drawing/2014/main" id="{A1D102D6-7420-41EF-9DF8-130C235F85E2}"/>
              </a:ext>
            </a:extLst>
          </p:cNvPr>
          <p:cNvSpPr/>
          <p:nvPr/>
        </p:nvSpPr>
        <p:spPr>
          <a:xfrm rot="5400000">
            <a:off x="3306056" y="1846413"/>
            <a:ext cx="860636" cy="22198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9" name="Rounded Rectangle 121">
            <a:extLst>
              <a:ext uri="{FF2B5EF4-FFF2-40B4-BE49-F238E27FC236}">
                <a16:creationId xmlns:a16="http://schemas.microsoft.com/office/drawing/2014/main" id="{889F41DC-2B47-424E-B5C0-31366581508D}"/>
              </a:ext>
            </a:extLst>
          </p:cNvPr>
          <p:cNvSpPr/>
          <p:nvPr/>
        </p:nvSpPr>
        <p:spPr bwMode="auto">
          <a:xfrm>
            <a:off x="6109446" y="1157083"/>
            <a:ext cx="937763" cy="31459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7FE17ED-37B2-4656-83E4-9F338EFFFFF5}"/>
              </a:ext>
            </a:extLst>
          </p:cNvPr>
          <p:cNvCxnSpPr>
            <a:cxnSpLocks/>
            <a:stCxn id="173" idx="3"/>
            <a:endCxn id="199" idx="1"/>
          </p:cNvCxnSpPr>
          <p:nvPr/>
        </p:nvCxnSpPr>
        <p:spPr>
          <a:xfrm flipV="1">
            <a:off x="5872551" y="1314380"/>
            <a:ext cx="2368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34">
            <a:extLst>
              <a:ext uri="{FF2B5EF4-FFF2-40B4-BE49-F238E27FC236}">
                <a16:creationId xmlns:a16="http://schemas.microsoft.com/office/drawing/2014/main" id="{CB2EB257-A53E-4566-8475-52D2DF4BEA8D}"/>
              </a:ext>
            </a:extLst>
          </p:cNvPr>
          <p:cNvSpPr/>
          <p:nvPr/>
        </p:nvSpPr>
        <p:spPr bwMode="auto">
          <a:xfrm>
            <a:off x="2179884" y="1622703"/>
            <a:ext cx="1404660" cy="727770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EIP/NBDB</a:t>
            </a:r>
          </a:p>
        </p:txBody>
      </p:sp>
      <p:sp>
        <p:nvSpPr>
          <p:cNvPr id="205" name="Rounded Rectangle 33">
            <a:extLst>
              <a:ext uri="{FF2B5EF4-FFF2-40B4-BE49-F238E27FC236}">
                <a16:creationId xmlns:a16="http://schemas.microsoft.com/office/drawing/2014/main" id="{D8C15A05-4504-4F8E-8756-929EC4E8EF24}"/>
              </a:ext>
            </a:extLst>
          </p:cNvPr>
          <p:cNvSpPr/>
          <p:nvPr/>
        </p:nvSpPr>
        <p:spPr bwMode="auto">
          <a:xfrm>
            <a:off x="5258096" y="2921357"/>
            <a:ext cx="915853" cy="1369788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WFI – U/W Case</a:t>
            </a:r>
          </a:p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0" cap="none" spc="0" normalizeH="0" baseline="0" noProof="0" dirty="0">
                <a:ln>
                  <a:noFill/>
                </a:ln>
                <a:solidFill>
                  <a:srgbClr val="004563">
                    <a:lumMod val="90000"/>
                    <a:lumOff val="10000"/>
                  </a:srgbClr>
                </a:solidFill>
                <a:effectLst/>
                <a:uLnTx/>
                <a:uFillTx/>
                <a:latin typeface="Century Gothic"/>
                <a:ea typeface="MS PGothic" pitchFamily="34" charset="-128"/>
                <a:cs typeface="Arial" panose="020B0604020202020204" pitchFamily="34" charset="0"/>
              </a:rPr>
              <a:t>Mgmt.</a:t>
            </a:r>
          </a:p>
        </p:txBody>
      </p:sp>
      <p:sp>
        <p:nvSpPr>
          <p:cNvPr id="206" name="Rounded Rectangle 121">
            <a:extLst>
              <a:ext uri="{FF2B5EF4-FFF2-40B4-BE49-F238E27FC236}">
                <a16:creationId xmlns:a16="http://schemas.microsoft.com/office/drawing/2014/main" id="{1A57232A-385C-46C4-A2DD-E41B289E1369}"/>
              </a:ext>
            </a:extLst>
          </p:cNvPr>
          <p:cNvSpPr/>
          <p:nvPr/>
        </p:nvSpPr>
        <p:spPr bwMode="auto">
          <a:xfrm>
            <a:off x="5291526" y="3771414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Document</a:t>
            </a:r>
          </a:p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Management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7" name="Rounded Rectangle 121">
            <a:extLst>
              <a:ext uri="{FF2B5EF4-FFF2-40B4-BE49-F238E27FC236}">
                <a16:creationId xmlns:a16="http://schemas.microsoft.com/office/drawing/2014/main" id="{65A8F879-E648-4C34-A3B3-2C4A5E687FF3}"/>
              </a:ext>
            </a:extLst>
          </p:cNvPr>
          <p:cNvSpPr/>
          <p:nvPr/>
        </p:nvSpPr>
        <p:spPr bwMode="auto">
          <a:xfrm>
            <a:off x="5300619" y="3334961"/>
            <a:ext cx="830805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Workflow Imaging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08" name="Rounded Rectangle 121">
            <a:extLst>
              <a:ext uri="{FF2B5EF4-FFF2-40B4-BE49-F238E27FC236}">
                <a16:creationId xmlns:a16="http://schemas.microsoft.com/office/drawing/2014/main" id="{99129E64-F99F-4709-ABE1-DBF98873CEAE}"/>
              </a:ext>
            </a:extLst>
          </p:cNvPr>
          <p:cNvSpPr/>
          <p:nvPr/>
        </p:nvSpPr>
        <p:spPr bwMode="auto">
          <a:xfrm>
            <a:off x="4122174" y="4819260"/>
            <a:ext cx="817404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Underwriting</a:t>
            </a:r>
          </a:p>
        </p:txBody>
      </p: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946514F0-12B5-43FA-9B81-F6A9642EEC71}"/>
              </a:ext>
            </a:extLst>
          </p:cNvPr>
          <p:cNvCxnSpPr>
            <a:cxnSpLocks/>
            <a:stCxn id="205" idx="2"/>
            <a:endCxn id="208" idx="3"/>
          </p:cNvCxnSpPr>
          <p:nvPr/>
        </p:nvCxnSpPr>
        <p:spPr>
          <a:xfrm rot="5400000">
            <a:off x="5009900" y="4220824"/>
            <a:ext cx="635802" cy="776445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ounded Rectangle 121">
            <a:extLst>
              <a:ext uri="{FF2B5EF4-FFF2-40B4-BE49-F238E27FC236}">
                <a16:creationId xmlns:a16="http://schemas.microsoft.com/office/drawing/2014/main" id="{763D77C7-50DB-4436-AC24-338B4DB76F15}"/>
              </a:ext>
            </a:extLst>
          </p:cNvPr>
          <p:cNvSpPr/>
          <p:nvPr/>
        </p:nvSpPr>
        <p:spPr bwMode="auto">
          <a:xfrm>
            <a:off x="2285293" y="1783718"/>
            <a:ext cx="1270559" cy="344113"/>
          </a:xfrm>
          <a:prstGeom prst="roundRect">
            <a:avLst>
              <a:gd name="adj" fmla="val 5337"/>
            </a:avLst>
          </a:prstGeom>
          <a:solidFill>
            <a:srgbClr val="FF000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strike="sngStrike" dirty="0" err="1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eSubmission</a:t>
            </a:r>
            <a:r>
              <a:rPr lang="en-US" altLang="zh-TW" sz="850" strike="sngStrike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New Products’ applications</a:t>
            </a:r>
          </a:p>
        </p:txBody>
      </p:sp>
      <p:sp>
        <p:nvSpPr>
          <p:cNvPr id="215" name="Rounded Rectangle 33">
            <a:extLst>
              <a:ext uri="{FF2B5EF4-FFF2-40B4-BE49-F238E27FC236}">
                <a16:creationId xmlns:a16="http://schemas.microsoft.com/office/drawing/2014/main" id="{5ECFCA63-5F0E-44EC-A3CA-CB2D6EC4D002}"/>
              </a:ext>
            </a:extLst>
          </p:cNvPr>
          <p:cNvSpPr/>
          <p:nvPr/>
        </p:nvSpPr>
        <p:spPr bwMode="auto">
          <a:xfrm>
            <a:off x="8857082" y="3309069"/>
            <a:ext cx="1337235" cy="847521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kern="0" dirty="0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Servicing CRM</a:t>
            </a:r>
          </a:p>
        </p:txBody>
      </p:sp>
      <p:sp>
        <p:nvSpPr>
          <p:cNvPr id="216" name="Rounded Rectangle 121">
            <a:extLst>
              <a:ext uri="{FF2B5EF4-FFF2-40B4-BE49-F238E27FC236}">
                <a16:creationId xmlns:a16="http://schemas.microsoft.com/office/drawing/2014/main" id="{E2F1F6B4-C7D9-4392-9ABD-102D3153513B}"/>
              </a:ext>
            </a:extLst>
          </p:cNvPr>
          <p:cNvSpPr/>
          <p:nvPr/>
        </p:nvSpPr>
        <p:spPr bwMode="auto">
          <a:xfrm>
            <a:off x="8936117" y="3570377"/>
            <a:ext cx="1143296" cy="365845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Servicing Cases Mgmt.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7" name="Arrow: Left-Right 216">
            <a:extLst>
              <a:ext uri="{FF2B5EF4-FFF2-40B4-BE49-F238E27FC236}">
                <a16:creationId xmlns:a16="http://schemas.microsoft.com/office/drawing/2014/main" id="{F8777CD4-A3F6-4F38-9F0F-12015F2C888A}"/>
              </a:ext>
            </a:extLst>
          </p:cNvPr>
          <p:cNvSpPr/>
          <p:nvPr/>
        </p:nvSpPr>
        <p:spPr>
          <a:xfrm>
            <a:off x="8457597" y="3674118"/>
            <a:ext cx="424391" cy="18803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8" name="Flowchart: Magnetic Disk 217">
            <a:extLst>
              <a:ext uri="{FF2B5EF4-FFF2-40B4-BE49-F238E27FC236}">
                <a16:creationId xmlns:a16="http://schemas.microsoft.com/office/drawing/2014/main" id="{D2B161B1-B182-4B19-8D23-66A076A68605}"/>
              </a:ext>
            </a:extLst>
          </p:cNvPr>
          <p:cNvSpPr/>
          <p:nvPr/>
        </p:nvSpPr>
        <p:spPr>
          <a:xfrm>
            <a:off x="2568617" y="2130296"/>
            <a:ext cx="596537" cy="216671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/>
              <a:t>NBDB</a:t>
            </a:r>
            <a:endParaRPr lang="en-HK" sz="800" strike="sngStrike" dirty="0"/>
          </a:p>
        </p:txBody>
      </p:sp>
      <p:sp>
        <p:nvSpPr>
          <p:cNvPr id="219" name="Rounded Rectangle 121">
            <a:extLst>
              <a:ext uri="{FF2B5EF4-FFF2-40B4-BE49-F238E27FC236}">
                <a16:creationId xmlns:a16="http://schemas.microsoft.com/office/drawing/2014/main" id="{1F17DEC6-AB6F-43D7-9C2A-DD1AB7A7DC4F}"/>
              </a:ext>
            </a:extLst>
          </p:cNvPr>
          <p:cNvSpPr/>
          <p:nvPr/>
        </p:nvSpPr>
        <p:spPr bwMode="auto">
          <a:xfrm>
            <a:off x="9525699" y="6169753"/>
            <a:ext cx="1840281" cy="210078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ctr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Function/Service without impact</a:t>
            </a:r>
          </a:p>
        </p:txBody>
      </p:sp>
      <p:cxnSp>
        <p:nvCxnSpPr>
          <p:cNvPr id="220" name="Connector: Curved 219">
            <a:extLst>
              <a:ext uri="{FF2B5EF4-FFF2-40B4-BE49-F238E27FC236}">
                <a16:creationId xmlns:a16="http://schemas.microsoft.com/office/drawing/2014/main" id="{1F2E281D-9B35-47C3-BAA3-95375BFA9042}"/>
              </a:ext>
            </a:extLst>
          </p:cNvPr>
          <p:cNvCxnSpPr>
            <a:cxnSpLocks/>
            <a:stCxn id="76" idx="2"/>
            <a:endCxn id="123" idx="1"/>
          </p:cNvCxnSpPr>
          <p:nvPr/>
        </p:nvCxnSpPr>
        <p:spPr>
          <a:xfrm rot="16200000" flipH="1">
            <a:off x="1646041" y="4854807"/>
            <a:ext cx="592701" cy="111492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33">
            <a:extLst>
              <a:ext uri="{FF2B5EF4-FFF2-40B4-BE49-F238E27FC236}">
                <a16:creationId xmlns:a16="http://schemas.microsoft.com/office/drawing/2014/main" id="{F6635057-2CEA-4A1A-9D04-278F87362653}"/>
              </a:ext>
            </a:extLst>
          </p:cNvPr>
          <p:cNvSpPr/>
          <p:nvPr/>
        </p:nvSpPr>
        <p:spPr bwMode="auto">
          <a:xfrm>
            <a:off x="5240683" y="2363367"/>
            <a:ext cx="915853" cy="497065"/>
          </a:xfrm>
          <a:prstGeom prst="roundRect">
            <a:avLst>
              <a:gd name="adj" fmla="val 3801"/>
            </a:avLst>
          </a:prstGeom>
          <a:solidFill>
            <a:srgbClr val="92D050"/>
          </a:solidFill>
          <a:ln w="12700" cap="flat" cmpd="sng" algn="ctr">
            <a:solidFill>
              <a:srgbClr val="004563">
                <a:lumMod val="90000"/>
                <a:lumOff val="1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288" tIns="18288" rIns="18288" bIns="1828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28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 err="1">
                <a:solidFill>
                  <a:srgbClr val="004563">
                    <a:lumMod val="90000"/>
                    <a:lumOff val="10000"/>
                  </a:srgbClr>
                </a:solidFill>
                <a:latin typeface="Century Gothic"/>
                <a:ea typeface="MS PGothic" pitchFamily="34" charset="-128"/>
                <a:cs typeface="Arial" panose="020B0604020202020204" pitchFamily="34" charset="0"/>
              </a:rPr>
              <a:t>Norkom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srgbClr val="004563">
                  <a:lumMod val="90000"/>
                  <a:lumOff val="10000"/>
                </a:srgbClr>
              </a:solidFill>
              <a:effectLst/>
              <a:uLnTx/>
              <a:uFillTx/>
              <a:latin typeface="Century Gothic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27" name="Rounded Rectangle 121">
            <a:extLst>
              <a:ext uri="{FF2B5EF4-FFF2-40B4-BE49-F238E27FC236}">
                <a16:creationId xmlns:a16="http://schemas.microsoft.com/office/drawing/2014/main" id="{55399C0D-2494-493A-B209-9504A1F79885}"/>
              </a:ext>
            </a:extLst>
          </p:cNvPr>
          <p:cNvSpPr/>
          <p:nvPr/>
        </p:nvSpPr>
        <p:spPr bwMode="auto">
          <a:xfrm>
            <a:off x="5296787" y="2563978"/>
            <a:ext cx="830805" cy="246852"/>
          </a:xfrm>
          <a:prstGeom prst="roundRect">
            <a:avLst>
              <a:gd name="adj" fmla="val 533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AML</a:t>
            </a:r>
          </a:p>
          <a:p>
            <a:pPr defTabSz="1299124"/>
            <a:endParaRPr lang="en-US" altLang="zh-TW" sz="850" dirty="0">
              <a:solidFill>
                <a:srgbClr val="FFFFFF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30" name="Rounded Rectangle 121">
            <a:extLst>
              <a:ext uri="{FF2B5EF4-FFF2-40B4-BE49-F238E27FC236}">
                <a16:creationId xmlns:a16="http://schemas.microsoft.com/office/drawing/2014/main" id="{5E6E19B7-49B1-43D2-9781-16E11BBD86CD}"/>
              </a:ext>
            </a:extLst>
          </p:cNvPr>
          <p:cNvSpPr/>
          <p:nvPr/>
        </p:nvSpPr>
        <p:spPr bwMode="auto">
          <a:xfrm>
            <a:off x="3664249" y="4823252"/>
            <a:ext cx="440401" cy="215373"/>
          </a:xfrm>
          <a:prstGeom prst="roundRect">
            <a:avLst>
              <a:gd name="adj" fmla="val 5337"/>
            </a:avLst>
          </a:prstGeom>
          <a:solidFill>
            <a:srgbClr val="002060"/>
          </a:solidFill>
          <a:ln w="9525">
            <a:solidFill>
              <a:schemeClr val="accent4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square" lIns="91429" tIns="45715" rIns="91429" bIns="45715" rtlCol="0" anchor="t"/>
          <a:lstStyle/>
          <a:p>
            <a:pPr defTabSz="1299124"/>
            <a:r>
              <a:rPr lang="en-US" altLang="zh-TW" sz="85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AML</a:t>
            </a:r>
          </a:p>
        </p:txBody>
      </p: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5798BF76-3293-4ECB-A37C-DEAD85B74769}"/>
              </a:ext>
            </a:extLst>
          </p:cNvPr>
          <p:cNvCxnSpPr>
            <a:cxnSpLocks/>
            <a:stCxn id="227" idx="2"/>
            <a:endCxn id="135" idx="0"/>
          </p:cNvCxnSpPr>
          <p:nvPr/>
        </p:nvCxnSpPr>
        <p:spPr>
          <a:xfrm rot="5400000">
            <a:off x="4133737" y="3079029"/>
            <a:ext cx="1846653" cy="131025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0B53CB8F-F6E2-4313-B0DC-734990C391C5}"/>
              </a:ext>
            </a:extLst>
          </p:cNvPr>
          <p:cNvCxnSpPr>
            <a:cxnSpLocks/>
            <a:stCxn id="36" idx="2"/>
            <a:endCxn id="135" idx="1"/>
          </p:cNvCxnSpPr>
          <p:nvPr/>
        </p:nvCxnSpPr>
        <p:spPr>
          <a:xfrm rot="16200000" flipH="1">
            <a:off x="2519696" y="3916253"/>
            <a:ext cx="1773780" cy="357024"/>
          </a:xfrm>
          <a:prstGeom prst="curvedConnector2">
            <a:avLst/>
          </a:prstGeom>
          <a:ln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23/06/2023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{3D7E55F7-86FD-45EB-8BA9-F2E594DB0DAF}tf03098889_win32</Template>
  <TotalTime>154</TotalTime>
  <Words>455</Words>
  <Application>Microsoft Office PowerPoint</Application>
  <PresentationFormat>Widescreen</PresentationFormat>
  <Paragraphs>172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Corbel</vt:lpstr>
      <vt:lpstr>Ecology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New Products – End to End – Transition State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Kelvin Wong Kin</dc:creator>
  <cp:lastModifiedBy>Kelvin Wong Kin</cp:lastModifiedBy>
  <cp:revision>16</cp:revision>
  <dcterms:created xsi:type="dcterms:W3CDTF">2023-06-23T07:29:29Z</dcterms:created>
  <dcterms:modified xsi:type="dcterms:W3CDTF">2023-06-23T10:03:41Z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