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86" r:id="rId5"/>
    <p:sldId id="414" r:id="rId6"/>
    <p:sldId id="374" r:id="rId7"/>
    <p:sldId id="403" r:id="rId8"/>
    <p:sldId id="404" r:id="rId9"/>
    <p:sldId id="405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24"/>
    <p:restoredTop sz="95500" autoAdjust="0"/>
  </p:normalViewPr>
  <p:slideViewPr>
    <p:cSldViewPr>
      <p:cViewPr>
        <p:scale>
          <a:sx n="190" d="100"/>
          <a:sy n="190" d="100"/>
        </p:scale>
        <p:origin x="504" y="-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283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EB461F-93AC-483D-A6D9-008EFFCF78EE}" type="datetimeFigureOut">
              <a:rPr lang="en-US" smtClean="0"/>
              <a:t>4/19/18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6C688-514C-41EE-9F6E-D92AA2636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784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53574-0A2D-499A-9FE9-C599D4D61F18}" type="datetimeFigureOut">
              <a:rPr lang="zh-HK" altLang="en-US" smtClean="0"/>
              <a:t>19/04/18</a:t>
            </a:fld>
            <a:endParaRPr lang="zh-HK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80F7C-BAC5-4EF7-9F00-4A7415A088B7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443692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80F7C-BAC5-4EF7-9F00-4A7415A088B7}" type="slidenum">
              <a:rPr lang="zh-HK" altLang="en-US" smtClean="0"/>
              <a:t>1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114700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`TE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80F7C-BAC5-4EF7-9F00-4A7415A088B7}" type="slidenum">
              <a:rPr lang="zh-HK" altLang="en-US" smtClean="0"/>
              <a:t>2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49366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80F7C-BAC5-4EF7-9F00-4A7415A088B7}" type="slidenum">
              <a:rPr lang="zh-HK" altLang="en-US" smtClean="0"/>
              <a:t>3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143359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80F7C-BAC5-4EF7-9F00-4A7415A088B7}" type="slidenum">
              <a:rPr lang="zh-HK" altLang="en-US" smtClean="0"/>
              <a:t>4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661586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80F7C-BAC5-4EF7-9F00-4A7415A088B7}" type="slidenum">
              <a:rPr lang="zh-HK" altLang="en-US" smtClean="0"/>
              <a:t>5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75942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80F7C-BAC5-4EF7-9F00-4A7415A088B7}" type="slidenum">
              <a:rPr lang="zh-HK" altLang="en-US" smtClean="0"/>
              <a:t>6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58361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P New PPT Style\jpg\CLP175_PowerPoint Assets 2-07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5144687"/>
          </a:xfrm>
          <a:prstGeom prst="rect">
            <a:avLst/>
          </a:prstGeom>
          <a:noFill/>
        </p:spPr>
      </p:pic>
      <p:sp>
        <p:nvSpPr>
          <p:cNvPr id="18" name="Title 1"/>
          <p:cNvSpPr txBox="1">
            <a:spLocks/>
          </p:cNvSpPr>
          <p:nvPr userDrawn="1"/>
        </p:nvSpPr>
        <p:spPr bwMode="auto">
          <a:xfrm>
            <a:off x="274320" y="4690872"/>
            <a:ext cx="381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Information Classification: Confidential/Proprietary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anchor="ctr"/>
          <a:lstStyle>
            <a:lvl1pPr algn="l">
              <a:defRPr lang="en-US" sz="3000" b="1" kern="1200" dirty="0">
                <a:solidFill>
                  <a:srgbClr val="04349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370013"/>
            <a:ext cx="7886700" cy="3106737"/>
          </a:xfrm>
          <a:prstGeom prst="rect">
            <a:avLst/>
          </a:prstGeom>
        </p:spPr>
        <p:txBody>
          <a:bodyPr/>
          <a:lstStyle>
            <a:lvl1pPr>
              <a:defRPr sz="2000" baseline="0"/>
            </a:lvl1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8" name="投影片編號版面配置區 6"/>
          <p:cNvSpPr>
            <a:spLocks noGrp="1"/>
          </p:cNvSpPr>
          <p:nvPr>
            <p:ph type="sldNum" sz="quarter" idx="4"/>
          </p:nvPr>
        </p:nvSpPr>
        <p:spPr>
          <a:xfrm>
            <a:off x="8305800" y="4763929"/>
            <a:ext cx="615874" cy="24622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en-US" altLang="zh-HK" sz="1000" smtClean="0">
                <a:solidFill>
                  <a:srgbClr val="043491"/>
                </a:solidFill>
                <a:latin typeface="+mj-lt"/>
              </a:defRPr>
            </a:lvl1pPr>
          </a:lstStyle>
          <a:p>
            <a:r>
              <a:rPr lang="en-US" dirty="0"/>
              <a:t>Page </a:t>
            </a:r>
            <a:fld id="{4FAF7DB8-B47F-46F6-B829-14817EE5F025}" type="slidenum">
              <a:rPr smtClean="0"/>
              <a:pPr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CLP175_PowerPoint Assets-13.png"/>
          <p:cNvPicPr>
            <a:picLocks noChangeAspect="1" noChangeArrowheads="1"/>
          </p:cNvPicPr>
          <p:nvPr userDrawn="1"/>
        </p:nvPicPr>
        <p:blipFill>
          <a:blip r:embed="rId4" cstate="print"/>
          <a:srcRect r="80000"/>
          <a:stretch>
            <a:fillRect/>
          </a:stretch>
        </p:blipFill>
        <p:spPr bwMode="auto">
          <a:xfrm>
            <a:off x="1" y="17863"/>
            <a:ext cx="1828799" cy="5144687"/>
          </a:xfrm>
          <a:prstGeom prst="rect">
            <a:avLst/>
          </a:prstGeom>
          <a:noFill/>
        </p:spPr>
      </p:pic>
      <p:sp>
        <p:nvSpPr>
          <p:cNvPr id="9" name="Rectangle 10"/>
          <p:cNvSpPr/>
          <p:nvPr userDrawn="1"/>
        </p:nvSpPr>
        <p:spPr>
          <a:xfrm>
            <a:off x="5487603" y="4763929"/>
            <a:ext cx="28440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000" dirty="0">
                <a:solidFill>
                  <a:srgbClr val="043491"/>
                </a:solidFill>
                <a:latin typeface="+mj-lt"/>
              </a:rPr>
              <a:t>Information Classification: Confidential/Proprietary</a:t>
            </a:r>
          </a:p>
        </p:txBody>
      </p:sp>
      <p:cxnSp>
        <p:nvCxnSpPr>
          <p:cNvPr id="10" name="Straight Connector 11"/>
          <p:cNvCxnSpPr/>
          <p:nvPr userDrawn="1"/>
        </p:nvCxnSpPr>
        <p:spPr>
          <a:xfrm>
            <a:off x="8317992" y="4846579"/>
            <a:ext cx="0" cy="108000"/>
          </a:xfrm>
          <a:prstGeom prst="line">
            <a:avLst/>
          </a:prstGeom>
          <a:ln>
            <a:solidFill>
              <a:srgbClr val="0434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投影片編號版面配置區 6"/>
          <p:cNvSpPr>
            <a:spLocks noGrp="1"/>
          </p:cNvSpPr>
          <p:nvPr>
            <p:ph type="sldNum" sz="quarter" idx="4"/>
          </p:nvPr>
        </p:nvSpPr>
        <p:spPr>
          <a:xfrm>
            <a:off x="8305800" y="4763929"/>
            <a:ext cx="615874" cy="24622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en-US" altLang="zh-HK" sz="1000" smtClean="0">
                <a:solidFill>
                  <a:srgbClr val="043491"/>
                </a:solidFill>
                <a:latin typeface="+mj-lt"/>
              </a:defRPr>
            </a:lvl1pPr>
          </a:lstStyle>
          <a:p>
            <a:r>
              <a:rPr lang="en-US" dirty="0"/>
              <a:t>Page </a:t>
            </a:r>
            <a:fld id="{4FAF7DB8-B47F-46F6-B829-14817EE5F025}" type="slidenum">
              <a:rPr smtClean="0"/>
              <a:pPr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4" Type="http://schemas.openxmlformats.org/officeDocument/2006/relationships/image" Target="../media/image6.tiff"/><Relationship Id="rId5" Type="http://schemas.openxmlformats.org/officeDocument/2006/relationships/image" Target="../media/image7.tiff"/><Relationship Id="rId6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4.tiff"/><Relationship Id="rId5" Type="http://schemas.openxmlformats.org/officeDocument/2006/relationships/image" Target="../media/image9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43000" y="2190750"/>
            <a:ext cx="7772400" cy="1470025"/>
          </a:xfrm>
          <a:prstGeom prst="rect">
            <a:avLst/>
          </a:prstGeom>
        </p:spPr>
        <p:txBody>
          <a:bodyPr anchor="t"/>
          <a:lstStyle>
            <a:lvl1pPr>
              <a:defRPr baseline="0"/>
            </a:lvl1pPr>
          </a:lstStyle>
          <a:p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Analytics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Related Integration Standard</a:t>
            </a:r>
            <a:endParaRPr lang="en-GB" sz="1400" cap="all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74320" y="283464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srgbClr val="EFDF0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216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Page </a:t>
            </a:r>
            <a:fld id="{4FAF7DB8-B47F-46F6-B829-14817EE5F025}" type="slidenum">
              <a:rPr lang="en-US" smtClean="0"/>
              <a:pPr/>
              <a:t>2</a:t>
            </a:fld>
            <a:endParaRPr lang="en-US" dirty="0"/>
          </a:p>
        </p:txBody>
      </p:sp>
      <p:cxnSp>
        <p:nvCxnSpPr>
          <p:cNvPr id="255" name="Connecteur droit 8"/>
          <p:cNvCxnSpPr/>
          <p:nvPr/>
        </p:nvCxnSpPr>
        <p:spPr>
          <a:xfrm flipH="1">
            <a:off x="228600" y="640294"/>
            <a:ext cx="8693074" cy="1"/>
          </a:xfrm>
          <a:prstGeom prst="line">
            <a:avLst/>
          </a:prstGeom>
          <a:ln w="3175" cap="rnd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itle 5"/>
          <p:cNvSpPr txBox="1">
            <a:spLocks/>
          </p:cNvSpPr>
          <p:nvPr/>
        </p:nvSpPr>
        <p:spPr>
          <a:xfrm>
            <a:off x="152400" y="266104"/>
            <a:ext cx="8769274" cy="39211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000" b="1" kern="1200" dirty="0">
                <a:solidFill>
                  <a:srgbClr val="04349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sz="2000" b="0" dirty="0" smtClean="0">
                <a:latin typeface="Century Gothic" charset="0"/>
                <a:ea typeface="Century Gothic" charset="0"/>
                <a:cs typeface="Century Gothic" charset="0"/>
              </a:rPr>
              <a:t>Analytics APIs Justification: Decision Tree for API Implementation</a:t>
            </a:r>
            <a:endParaRPr lang="en-US" sz="2000" b="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3113948" y="802917"/>
            <a:ext cx="1461189" cy="282125"/>
          </a:xfrm>
          <a:prstGeom prst="rect">
            <a:avLst/>
          </a:prstGeom>
          <a:solidFill>
            <a:srgbClr val="00727A"/>
          </a:solidFill>
          <a:ln>
            <a:solidFill>
              <a:srgbClr val="00727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Channel/s require a new real-time business function</a:t>
            </a:r>
            <a:endParaRPr lang="en-US" sz="800" dirty="0"/>
          </a:p>
        </p:txBody>
      </p:sp>
      <p:sp>
        <p:nvSpPr>
          <p:cNvPr id="33" name="Rectangle 32"/>
          <p:cNvSpPr/>
          <p:nvPr/>
        </p:nvSpPr>
        <p:spPr>
          <a:xfrm>
            <a:off x="860557" y="2649288"/>
            <a:ext cx="1373616" cy="338554"/>
          </a:xfrm>
          <a:prstGeom prst="rect">
            <a:avLst/>
          </a:prstGeom>
          <a:solidFill>
            <a:srgbClr val="00727A"/>
          </a:solidFill>
          <a:ln>
            <a:solidFill>
              <a:srgbClr val="00727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Implement business function as Process API in iPaaS</a:t>
            </a:r>
            <a:endParaRPr lang="en-US" sz="800" dirty="0"/>
          </a:p>
        </p:txBody>
      </p:sp>
      <p:sp>
        <p:nvSpPr>
          <p:cNvPr id="34" name="Rectangle 33"/>
          <p:cNvSpPr/>
          <p:nvPr/>
        </p:nvSpPr>
        <p:spPr>
          <a:xfrm>
            <a:off x="5294338" y="2649288"/>
            <a:ext cx="1298201" cy="335019"/>
          </a:xfrm>
          <a:prstGeom prst="rect">
            <a:avLst/>
          </a:prstGeom>
          <a:solidFill>
            <a:srgbClr val="00727A"/>
          </a:solidFill>
          <a:ln>
            <a:solidFill>
              <a:srgbClr val="00727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Implement Business function as Data API in provider application</a:t>
            </a:r>
            <a:endParaRPr lang="en-US" sz="800" dirty="0"/>
          </a:p>
        </p:txBody>
      </p:sp>
      <p:sp>
        <p:nvSpPr>
          <p:cNvPr id="36" name="Rectangle 35"/>
          <p:cNvSpPr/>
          <p:nvPr/>
        </p:nvSpPr>
        <p:spPr>
          <a:xfrm>
            <a:off x="1451403" y="4313716"/>
            <a:ext cx="1066800" cy="401216"/>
          </a:xfrm>
          <a:prstGeom prst="rect">
            <a:avLst/>
          </a:prstGeom>
          <a:solidFill>
            <a:srgbClr val="00727A"/>
          </a:solidFill>
          <a:ln>
            <a:solidFill>
              <a:srgbClr val="00727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Exposed as IAPI in APIM</a:t>
            </a:r>
          </a:p>
          <a:p>
            <a:pPr algn="ctr"/>
            <a:r>
              <a:rPr lang="en-US" sz="800" dirty="0" smtClean="0"/>
              <a:t>(Internal)</a:t>
            </a:r>
            <a:endParaRPr lang="en-US" sz="800" dirty="0"/>
          </a:p>
        </p:txBody>
      </p:sp>
      <p:sp>
        <p:nvSpPr>
          <p:cNvPr id="37" name="Rectangle 36"/>
          <p:cNvSpPr/>
          <p:nvPr/>
        </p:nvSpPr>
        <p:spPr>
          <a:xfrm>
            <a:off x="5310026" y="4313716"/>
            <a:ext cx="1066800" cy="401216"/>
          </a:xfrm>
          <a:prstGeom prst="rect">
            <a:avLst/>
          </a:prstGeom>
          <a:solidFill>
            <a:srgbClr val="00727A"/>
          </a:solidFill>
          <a:ln>
            <a:solidFill>
              <a:srgbClr val="00727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Exposed as EAPI in APIM</a:t>
            </a:r>
          </a:p>
          <a:p>
            <a:pPr algn="ctr"/>
            <a:r>
              <a:rPr lang="en-US" sz="800" dirty="0" smtClean="0"/>
              <a:t>(External)</a:t>
            </a:r>
            <a:endParaRPr lang="en-US" sz="800" dirty="0"/>
          </a:p>
        </p:txBody>
      </p:sp>
      <p:sp>
        <p:nvSpPr>
          <p:cNvPr id="2" name="Diamond 1"/>
          <p:cNvSpPr/>
          <p:nvPr/>
        </p:nvSpPr>
        <p:spPr>
          <a:xfrm>
            <a:off x="2815842" y="1208860"/>
            <a:ext cx="2060958" cy="562767"/>
          </a:xfrm>
          <a:prstGeom prst="diamond">
            <a:avLst/>
          </a:prstGeom>
          <a:solidFill>
            <a:schemeClr val="accent1">
              <a:lumMod val="75000"/>
            </a:schemeClr>
          </a:solidFill>
          <a:ln>
            <a:solidFill>
              <a:srgbClr val="00727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extBox 2"/>
          <p:cNvSpPr txBox="1"/>
          <p:nvPr/>
        </p:nvSpPr>
        <p:spPr>
          <a:xfrm>
            <a:off x="3186679" y="1292563"/>
            <a:ext cx="1305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lt1"/>
                </a:solidFill>
              </a:rPr>
              <a:t>Business function can be </a:t>
            </a:r>
            <a:r>
              <a:rPr lang="en-US" sz="800" smtClean="0">
                <a:solidFill>
                  <a:schemeClr val="lt1"/>
                </a:solidFill>
              </a:rPr>
              <a:t>provided by existing </a:t>
            </a:r>
            <a:r>
              <a:rPr lang="en-US" sz="800" dirty="0" smtClean="0">
                <a:solidFill>
                  <a:schemeClr val="lt1"/>
                </a:solidFill>
              </a:rPr>
              <a:t>application/s? </a:t>
            </a:r>
            <a:endParaRPr lang="en-US" sz="800" dirty="0">
              <a:solidFill>
                <a:schemeClr val="lt1"/>
              </a:solidFill>
            </a:endParaRPr>
          </a:p>
        </p:txBody>
      </p:sp>
      <p:sp>
        <p:nvSpPr>
          <p:cNvPr id="44" name="Diamond 43"/>
          <p:cNvSpPr/>
          <p:nvPr/>
        </p:nvSpPr>
        <p:spPr>
          <a:xfrm>
            <a:off x="2932579" y="1885950"/>
            <a:ext cx="1831041" cy="562191"/>
          </a:xfrm>
          <a:prstGeom prst="diamond">
            <a:avLst/>
          </a:prstGeom>
          <a:solidFill>
            <a:schemeClr val="accent1">
              <a:lumMod val="75000"/>
            </a:schemeClr>
          </a:solidFill>
          <a:ln>
            <a:solidFill>
              <a:srgbClr val="00727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5" name="TextBox 44"/>
          <p:cNvSpPr txBox="1"/>
          <p:nvPr/>
        </p:nvSpPr>
        <p:spPr>
          <a:xfrm>
            <a:off x="3195273" y="1962648"/>
            <a:ext cx="1305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lt1"/>
                </a:solidFill>
              </a:rPr>
              <a:t>Business function is fulfilled by </a:t>
            </a:r>
            <a:r>
              <a:rPr lang="en-US" sz="800" smtClean="0">
                <a:solidFill>
                  <a:schemeClr val="lt1"/>
                </a:solidFill>
              </a:rPr>
              <a:t>multiple application? </a:t>
            </a:r>
            <a:endParaRPr lang="en-US" sz="800" dirty="0">
              <a:solidFill>
                <a:schemeClr val="lt1"/>
              </a:solidFill>
            </a:endParaRPr>
          </a:p>
        </p:txBody>
      </p:sp>
      <p:cxnSp>
        <p:nvCxnSpPr>
          <p:cNvPr id="10" name="Elbow Connector 9"/>
          <p:cNvCxnSpPr>
            <a:stCxn id="44" idx="1"/>
            <a:endCxn id="33" idx="0"/>
          </p:cNvCxnSpPr>
          <p:nvPr/>
        </p:nvCxnSpPr>
        <p:spPr>
          <a:xfrm rot="10800000" flipV="1">
            <a:off x="1547365" y="2167046"/>
            <a:ext cx="1385214" cy="4822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160" idx="2"/>
            <a:endCxn id="2" idx="0"/>
          </p:cNvCxnSpPr>
          <p:nvPr/>
        </p:nvCxnSpPr>
        <p:spPr>
          <a:xfrm rot="16200000" flipH="1">
            <a:off x="3783523" y="1146062"/>
            <a:ext cx="123818" cy="17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44" idx="2"/>
            <a:endCxn id="93" idx="0"/>
          </p:cNvCxnSpPr>
          <p:nvPr/>
        </p:nvCxnSpPr>
        <p:spPr>
          <a:xfrm rot="5400000">
            <a:off x="3785407" y="2509056"/>
            <a:ext cx="123609" cy="17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2" idx="2"/>
            <a:endCxn id="44" idx="0"/>
          </p:cNvCxnSpPr>
          <p:nvPr/>
        </p:nvCxnSpPr>
        <p:spPr>
          <a:xfrm rot="16200000" flipH="1">
            <a:off x="3790049" y="1827898"/>
            <a:ext cx="114323" cy="17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Diamond 92"/>
          <p:cNvSpPr/>
          <p:nvPr/>
        </p:nvSpPr>
        <p:spPr>
          <a:xfrm>
            <a:off x="2905769" y="2571750"/>
            <a:ext cx="1881104" cy="493631"/>
          </a:xfrm>
          <a:prstGeom prst="diamond">
            <a:avLst/>
          </a:prstGeom>
          <a:solidFill>
            <a:schemeClr val="accent1">
              <a:lumMod val="75000"/>
            </a:schemeClr>
          </a:solidFill>
          <a:ln>
            <a:solidFill>
              <a:srgbClr val="00727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96" name="Elbow Connector 95"/>
          <p:cNvCxnSpPr>
            <a:stCxn id="93" idx="1"/>
            <a:endCxn id="33" idx="3"/>
          </p:cNvCxnSpPr>
          <p:nvPr/>
        </p:nvCxnSpPr>
        <p:spPr>
          <a:xfrm rot="10800000">
            <a:off x="2234173" y="2818566"/>
            <a:ext cx="671596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Diamond 221"/>
          <p:cNvSpPr/>
          <p:nvPr/>
        </p:nvSpPr>
        <p:spPr>
          <a:xfrm>
            <a:off x="2903991" y="3188990"/>
            <a:ext cx="1881104" cy="493631"/>
          </a:xfrm>
          <a:prstGeom prst="diamond">
            <a:avLst/>
          </a:prstGeom>
          <a:solidFill>
            <a:schemeClr val="accent1">
              <a:lumMod val="75000"/>
            </a:schemeClr>
          </a:solidFill>
          <a:ln>
            <a:solidFill>
              <a:srgbClr val="00727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23" name="TextBox 222"/>
          <p:cNvSpPr txBox="1"/>
          <p:nvPr/>
        </p:nvSpPr>
        <p:spPr>
          <a:xfrm>
            <a:off x="3119077" y="3244012"/>
            <a:ext cx="1456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lt1"/>
                </a:solidFill>
              </a:rPr>
              <a:t>Provider Application</a:t>
            </a:r>
          </a:p>
          <a:p>
            <a:pPr algn="ctr"/>
            <a:r>
              <a:rPr lang="en-US" sz="800" dirty="0" smtClean="0">
                <a:solidFill>
                  <a:schemeClr val="lt1"/>
                </a:solidFill>
              </a:rPr>
              <a:t>supports standard protocol ?</a:t>
            </a:r>
            <a:endParaRPr lang="en-US" sz="800" dirty="0">
              <a:solidFill>
                <a:schemeClr val="lt1"/>
              </a:solidFill>
            </a:endParaRPr>
          </a:p>
        </p:txBody>
      </p:sp>
      <p:cxnSp>
        <p:nvCxnSpPr>
          <p:cNvPr id="224" name="Elbow Connector 223"/>
          <p:cNvCxnSpPr>
            <a:stCxn id="93" idx="2"/>
            <a:endCxn id="222" idx="0"/>
          </p:cNvCxnSpPr>
          <p:nvPr/>
        </p:nvCxnSpPr>
        <p:spPr>
          <a:xfrm rot="5400000">
            <a:off x="3783628" y="3126296"/>
            <a:ext cx="123609" cy="17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Elbow Connector 226"/>
          <p:cNvCxnSpPr>
            <a:stCxn id="222" idx="1"/>
            <a:endCxn id="33" idx="2"/>
          </p:cNvCxnSpPr>
          <p:nvPr/>
        </p:nvCxnSpPr>
        <p:spPr>
          <a:xfrm rot="10800000">
            <a:off x="1547365" y="2987842"/>
            <a:ext cx="1356626" cy="4479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/>
          <p:cNvSpPr txBox="1"/>
          <p:nvPr/>
        </p:nvSpPr>
        <p:spPr>
          <a:xfrm>
            <a:off x="3817093" y="1694333"/>
            <a:ext cx="3291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yes</a:t>
            </a:r>
            <a:endParaRPr lang="en-US" sz="800" dirty="0"/>
          </a:p>
        </p:txBody>
      </p:sp>
      <p:sp>
        <p:nvSpPr>
          <p:cNvPr id="234" name="TextBox 233"/>
          <p:cNvSpPr txBox="1"/>
          <p:nvPr/>
        </p:nvSpPr>
        <p:spPr>
          <a:xfrm>
            <a:off x="2526931" y="1984603"/>
            <a:ext cx="3291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yes</a:t>
            </a:r>
            <a:endParaRPr lang="en-US" sz="800" dirty="0"/>
          </a:p>
        </p:txBody>
      </p:sp>
      <p:sp>
        <p:nvSpPr>
          <p:cNvPr id="235" name="TextBox 234"/>
          <p:cNvSpPr txBox="1"/>
          <p:nvPr/>
        </p:nvSpPr>
        <p:spPr>
          <a:xfrm>
            <a:off x="3839505" y="2377727"/>
            <a:ext cx="3291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no</a:t>
            </a:r>
            <a:endParaRPr lang="en-US" sz="800" dirty="0"/>
          </a:p>
        </p:txBody>
      </p:sp>
      <p:sp>
        <p:nvSpPr>
          <p:cNvPr id="236" name="TextBox 235"/>
          <p:cNvSpPr txBox="1"/>
          <p:nvPr/>
        </p:nvSpPr>
        <p:spPr>
          <a:xfrm>
            <a:off x="2526487" y="2641891"/>
            <a:ext cx="3291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yes</a:t>
            </a:r>
            <a:endParaRPr lang="en-US" sz="800" dirty="0"/>
          </a:p>
        </p:txBody>
      </p:sp>
      <p:sp>
        <p:nvSpPr>
          <p:cNvPr id="237" name="TextBox 236"/>
          <p:cNvSpPr txBox="1"/>
          <p:nvPr/>
        </p:nvSpPr>
        <p:spPr>
          <a:xfrm>
            <a:off x="2526487" y="3246990"/>
            <a:ext cx="3291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no</a:t>
            </a:r>
            <a:endParaRPr lang="en-US" sz="800" dirty="0"/>
          </a:p>
        </p:txBody>
      </p:sp>
      <p:sp>
        <p:nvSpPr>
          <p:cNvPr id="238" name="TextBox 237"/>
          <p:cNvSpPr txBox="1"/>
          <p:nvPr/>
        </p:nvSpPr>
        <p:spPr>
          <a:xfrm>
            <a:off x="3839504" y="3007687"/>
            <a:ext cx="3291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no</a:t>
            </a:r>
            <a:endParaRPr lang="en-US" sz="800" dirty="0"/>
          </a:p>
        </p:txBody>
      </p:sp>
      <p:cxnSp>
        <p:nvCxnSpPr>
          <p:cNvPr id="239" name="Elbow Connector 238"/>
          <p:cNvCxnSpPr>
            <a:stCxn id="222" idx="3"/>
            <a:endCxn id="34" idx="1"/>
          </p:cNvCxnSpPr>
          <p:nvPr/>
        </p:nvCxnSpPr>
        <p:spPr>
          <a:xfrm flipV="1">
            <a:off x="4785095" y="2816798"/>
            <a:ext cx="509243" cy="6190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/>
          <p:cNvSpPr txBox="1"/>
          <p:nvPr/>
        </p:nvSpPr>
        <p:spPr>
          <a:xfrm>
            <a:off x="4745549" y="3273032"/>
            <a:ext cx="3291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yes</a:t>
            </a:r>
            <a:endParaRPr lang="en-US" sz="800" dirty="0"/>
          </a:p>
        </p:txBody>
      </p:sp>
      <p:sp>
        <p:nvSpPr>
          <p:cNvPr id="243" name="Diamond 242"/>
          <p:cNvSpPr/>
          <p:nvPr/>
        </p:nvSpPr>
        <p:spPr>
          <a:xfrm>
            <a:off x="2919496" y="3778374"/>
            <a:ext cx="1881104" cy="393576"/>
          </a:xfrm>
          <a:prstGeom prst="diamond">
            <a:avLst/>
          </a:prstGeom>
          <a:solidFill>
            <a:schemeClr val="accent1">
              <a:lumMod val="75000"/>
            </a:schemeClr>
          </a:solidFill>
          <a:ln>
            <a:solidFill>
              <a:srgbClr val="00727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44" name="TextBox 243"/>
          <p:cNvSpPr txBox="1"/>
          <p:nvPr/>
        </p:nvSpPr>
        <p:spPr>
          <a:xfrm>
            <a:off x="3132018" y="3810435"/>
            <a:ext cx="1456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lt1"/>
                </a:solidFill>
              </a:rPr>
              <a:t>Consumer channel/s is/are</a:t>
            </a:r>
          </a:p>
          <a:p>
            <a:pPr algn="ctr"/>
            <a:r>
              <a:rPr lang="en-US" sz="800" dirty="0" smtClean="0">
                <a:solidFill>
                  <a:schemeClr val="lt1"/>
                </a:solidFill>
              </a:rPr>
              <a:t>Internal/External?</a:t>
            </a:r>
            <a:endParaRPr lang="en-US" sz="800" dirty="0">
              <a:solidFill>
                <a:schemeClr val="lt1"/>
              </a:solidFill>
            </a:endParaRPr>
          </a:p>
        </p:txBody>
      </p:sp>
      <p:cxnSp>
        <p:nvCxnSpPr>
          <p:cNvPr id="245" name="Elbow Connector 244"/>
          <p:cNvCxnSpPr>
            <a:stCxn id="33" idx="1"/>
            <a:endCxn id="243" idx="1"/>
          </p:cNvCxnSpPr>
          <p:nvPr/>
        </p:nvCxnSpPr>
        <p:spPr>
          <a:xfrm rot="10800000" flipH="1" flipV="1">
            <a:off x="860556" y="2818564"/>
            <a:ext cx="2058939" cy="1156597"/>
          </a:xfrm>
          <a:prstGeom prst="bentConnector3">
            <a:avLst>
              <a:gd name="adj1" fmla="val -111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Elbow Connector 247"/>
          <p:cNvCxnSpPr>
            <a:stCxn id="34" idx="2"/>
            <a:endCxn id="243" idx="3"/>
          </p:cNvCxnSpPr>
          <p:nvPr/>
        </p:nvCxnSpPr>
        <p:spPr>
          <a:xfrm rot="5400000">
            <a:off x="4876593" y="2908315"/>
            <a:ext cx="990855" cy="11428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Elbow Connector 253"/>
          <p:cNvCxnSpPr>
            <a:stCxn id="243" idx="2"/>
            <a:endCxn id="37" idx="1"/>
          </p:cNvCxnSpPr>
          <p:nvPr/>
        </p:nvCxnSpPr>
        <p:spPr>
          <a:xfrm rot="16200000" flipH="1">
            <a:off x="4413850" y="3618148"/>
            <a:ext cx="342374" cy="14499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Elbow Connector 256"/>
          <p:cNvCxnSpPr>
            <a:stCxn id="243" idx="2"/>
            <a:endCxn id="36" idx="3"/>
          </p:cNvCxnSpPr>
          <p:nvPr/>
        </p:nvCxnSpPr>
        <p:spPr>
          <a:xfrm rot="5400000">
            <a:off x="3017939" y="3672215"/>
            <a:ext cx="342374" cy="13418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>
            <a:off x="3033498" y="4350082"/>
            <a:ext cx="7125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/>
              <a:t>Internal</a:t>
            </a:r>
            <a:endParaRPr lang="en-US" sz="800" dirty="0"/>
          </a:p>
        </p:txBody>
      </p:sp>
      <p:sp>
        <p:nvSpPr>
          <p:cNvPr id="263" name="TextBox 262"/>
          <p:cNvSpPr txBox="1"/>
          <p:nvPr/>
        </p:nvSpPr>
        <p:spPr>
          <a:xfrm>
            <a:off x="4261342" y="4350082"/>
            <a:ext cx="7125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External</a:t>
            </a:r>
            <a:endParaRPr lang="en-US" sz="800" dirty="0"/>
          </a:p>
        </p:txBody>
      </p:sp>
      <p:sp>
        <p:nvSpPr>
          <p:cNvPr id="9" name="L-Shape 8"/>
          <p:cNvSpPr/>
          <p:nvPr/>
        </p:nvSpPr>
        <p:spPr>
          <a:xfrm>
            <a:off x="3744711" y="1110292"/>
            <a:ext cx="1422612" cy="2361589"/>
          </a:xfrm>
          <a:prstGeom prst="corner">
            <a:avLst>
              <a:gd name="adj1" fmla="val 9593"/>
              <a:gd name="adj2" fmla="val 11787"/>
            </a:avLst>
          </a:prstGeom>
          <a:solidFill>
            <a:schemeClr val="accent3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-Shape 48"/>
          <p:cNvSpPr/>
          <p:nvPr/>
        </p:nvSpPr>
        <p:spPr>
          <a:xfrm rot="5400000">
            <a:off x="5246755" y="2484505"/>
            <a:ext cx="609598" cy="1088892"/>
          </a:xfrm>
          <a:prstGeom prst="corner">
            <a:avLst>
              <a:gd name="adj1" fmla="val 26526"/>
              <a:gd name="adj2" fmla="val 28099"/>
            </a:avLst>
          </a:prstGeom>
          <a:solidFill>
            <a:schemeClr val="accent3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L-Shape 49"/>
          <p:cNvSpPr/>
          <p:nvPr/>
        </p:nvSpPr>
        <p:spPr>
          <a:xfrm rot="16200000">
            <a:off x="4322112" y="2317401"/>
            <a:ext cx="1208222" cy="2339555"/>
          </a:xfrm>
          <a:prstGeom prst="corner">
            <a:avLst>
              <a:gd name="adj1" fmla="val 15810"/>
              <a:gd name="adj2" fmla="val 13192"/>
            </a:avLst>
          </a:prstGeom>
          <a:solidFill>
            <a:schemeClr val="accent3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-Shape 50"/>
          <p:cNvSpPr/>
          <p:nvPr/>
        </p:nvSpPr>
        <p:spPr>
          <a:xfrm>
            <a:off x="3756446" y="4091291"/>
            <a:ext cx="1553579" cy="474235"/>
          </a:xfrm>
          <a:prstGeom prst="corner">
            <a:avLst>
              <a:gd name="adj1" fmla="val 34241"/>
              <a:gd name="adj2" fmla="val 36685"/>
            </a:avLst>
          </a:prstGeom>
          <a:solidFill>
            <a:schemeClr val="accent3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23203" y="847554"/>
            <a:ext cx="1957253" cy="7417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700" u="sng" dirty="0" smtClean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 Requirements: </a:t>
            </a:r>
            <a:endParaRPr lang="en-US" sz="700" dirty="0"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700" dirty="0" smtClean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 Analytics Serving API for CCMS</a:t>
            </a:r>
          </a:p>
          <a:p>
            <a:pPr marL="171450" indent="-17145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700" dirty="0" smtClean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Requires standard for real-time Analytics Ingestion API </a:t>
            </a:r>
            <a:endParaRPr lang="en-US" sz="700" dirty="0"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408155" y="3998676"/>
            <a:ext cx="2711865" cy="7417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700" u="sng" smtClean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Reusable/Extensibility </a:t>
            </a:r>
            <a:r>
              <a:rPr lang="en-US" sz="700" u="sng" dirty="0" smtClean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analysis for future usage:</a:t>
            </a:r>
            <a:endParaRPr lang="en-US" sz="700" u="sng" dirty="0"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700" dirty="0" smtClean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 set of Document APIs are required for consumer channel/s to refer to the document recorded </a:t>
            </a:r>
          </a:p>
          <a:p>
            <a:pPr marL="171450" indent="-17145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700" dirty="0" smtClean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Doc APIs are designed to support OMNI channels</a:t>
            </a:r>
            <a:endParaRPr lang="en-US" sz="700" u="sng" dirty="0"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667977" y="2645754"/>
            <a:ext cx="1096111" cy="338554"/>
          </a:xfrm>
          <a:prstGeom prst="rect">
            <a:avLst/>
          </a:prstGeom>
          <a:solidFill>
            <a:srgbClr val="00727A"/>
          </a:solidFill>
          <a:ln>
            <a:solidFill>
              <a:srgbClr val="00727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Implement business function as Data API with </a:t>
            </a:r>
            <a:r>
              <a:rPr lang="en-US" sz="800" smtClean="0"/>
              <a:t>package solution</a:t>
            </a:r>
            <a:endParaRPr lang="en-US" sz="800" dirty="0"/>
          </a:p>
        </p:txBody>
      </p:sp>
      <p:cxnSp>
        <p:nvCxnSpPr>
          <p:cNvPr id="57" name="Elbow Connector 56"/>
          <p:cNvCxnSpPr>
            <a:stCxn id="53" idx="3"/>
          </p:cNvCxnSpPr>
          <p:nvPr/>
        </p:nvCxnSpPr>
        <p:spPr>
          <a:xfrm flipV="1">
            <a:off x="4876800" y="1490243"/>
            <a:ext cx="130875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984759" y="1328819"/>
            <a:ext cx="3012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no</a:t>
            </a:r>
            <a:endParaRPr lang="en-US" sz="800" dirty="0"/>
          </a:p>
        </p:txBody>
      </p:sp>
      <p:sp>
        <p:nvSpPr>
          <p:cNvPr id="59" name="Diamond 58"/>
          <p:cNvSpPr/>
          <p:nvPr/>
        </p:nvSpPr>
        <p:spPr>
          <a:xfrm>
            <a:off x="6185553" y="1208859"/>
            <a:ext cx="2060958" cy="562767"/>
          </a:xfrm>
          <a:prstGeom prst="diamond">
            <a:avLst/>
          </a:prstGeom>
          <a:solidFill>
            <a:schemeClr val="accent1">
              <a:lumMod val="75000"/>
            </a:schemeClr>
          </a:solidFill>
          <a:ln>
            <a:solidFill>
              <a:srgbClr val="00727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0" name="TextBox 59"/>
          <p:cNvSpPr txBox="1"/>
          <p:nvPr/>
        </p:nvSpPr>
        <p:spPr>
          <a:xfrm>
            <a:off x="6533872" y="1295216"/>
            <a:ext cx="1305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lt1"/>
                </a:solidFill>
              </a:rPr>
              <a:t>Package Solution</a:t>
            </a:r>
            <a:r>
              <a:rPr lang="en-US" sz="800" dirty="0">
                <a:solidFill>
                  <a:schemeClr val="lt1"/>
                </a:solidFill>
              </a:rPr>
              <a:t> </a:t>
            </a:r>
            <a:r>
              <a:rPr lang="en-US" sz="800" dirty="0" smtClean="0">
                <a:solidFill>
                  <a:schemeClr val="lt1"/>
                </a:solidFill>
              </a:rPr>
              <a:t>fulfilled the business function available?</a:t>
            </a:r>
          </a:p>
        </p:txBody>
      </p:sp>
      <p:cxnSp>
        <p:nvCxnSpPr>
          <p:cNvPr id="61" name="Elbow Connector 60"/>
          <p:cNvCxnSpPr/>
          <p:nvPr/>
        </p:nvCxnSpPr>
        <p:spPr>
          <a:xfrm rot="16200000" flipH="1">
            <a:off x="6778968" y="2208689"/>
            <a:ext cx="87412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7839525" y="2649288"/>
            <a:ext cx="1028223" cy="338554"/>
          </a:xfrm>
          <a:prstGeom prst="rect">
            <a:avLst/>
          </a:prstGeom>
          <a:solidFill>
            <a:srgbClr val="00727A"/>
          </a:solidFill>
          <a:ln>
            <a:solidFill>
              <a:srgbClr val="00727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Implement business function as Microservice</a:t>
            </a:r>
            <a:endParaRPr 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7149101" y="2036864"/>
            <a:ext cx="3291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yes</a:t>
            </a:r>
            <a:endParaRPr lang="en-US" sz="800" dirty="0"/>
          </a:p>
        </p:txBody>
      </p:sp>
      <p:cxnSp>
        <p:nvCxnSpPr>
          <p:cNvPr id="64" name="Elbow Connector 63"/>
          <p:cNvCxnSpPr/>
          <p:nvPr/>
        </p:nvCxnSpPr>
        <p:spPr>
          <a:xfrm>
            <a:off x="8246511" y="1490243"/>
            <a:ext cx="107126" cy="11590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071744" y="2032209"/>
            <a:ext cx="3291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no</a:t>
            </a:r>
            <a:endParaRPr lang="en-US" sz="800" dirty="0"/>
          </a:p>
        </p:txBody>
      </p:sp>
      <p:cxnSp>
        <p:nvCxnSpPr>
          <p:cNvPr id="67" name="Elbow Connector 66"/>
          <p:cNvCxnSpPr>
            <a:stCxn id="53" idx="2"/>
          </p:cNvCxnSpPr>
          <p:nvPr/>
        </p:nvCxnSpPr>
        <p:spPr>
          <a:xfrm rot="5400000">
            <a:off x="5512889" y="2272020"/>
            <a:ext cx="990856" cy="24154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62" idx="2"/>
          </p:cNvCxnSpPr>
          <p:nvPr/>
        </p:nvCxnSpPr>
        <p:spPr>
          <a:xfrm rot="5400000">
            <a:off x="6083458" y="1704985"/>
            <a:ext cx="987322" cy="35530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L-Shape 67"/>
          <p:cNvSpPr/>
          <p:nvPr/>
        </p:nvSpPr>
        <p:spPr>
          <a:xfrm flipH="1">
            <a:off x="2549531" y="4137945"/>
            <a:ext cx="1375677" cy="419710"/>
          </a:xfrm>
          <a:prstGeom prst="corner">
            <a:avLst>
              <a:gd name="adj1" fmla="val 34241"/>
              <a:gd name="adj2" fmla="val 36685"/>
            </a:avLst>
          </a:prstGeom>
          <a:solidFill>
            <a:schemeClr val="accent3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3188920" y="2645754"/>
            <a:ext cx="1305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lt1"/>
                </a:solidFill>
              </a:rPr>
              <a:t>Guarantee Delivery/Load Balance/Scheduling required? </a:t>
            </a:r>
            <a:endParaRPr lang="en-US" sz="8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11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79"/>
              </p:ext>
            </p:extLst>
          </p:nvPr>
        </p:nvGraphicFramePr>
        <p:xfrm>
          <a:off x="239086" y="169100"/>
          <a:ext cx="8712905" cy="4876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287138"/>
                <a:gridCol w="6425767"/>
              </a:tblGrid>
              <a:tr h="219075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b="0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Standard</a:t>
                      </a:r>
                      <a:r>
                        <a:rPr lang="en-US" altLang="zh-TW" sz="1000" b="0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000" b="0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Integration pattern</a:t>
                      </a:r>
                      <a:endParaRPr lang="en-US" altLang="zh-TW" sz="1000" b="0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None/>
                      </a:pP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SIP-DI002 – </a:t>
                      </a:r>
                      <a:r>
                        <a:rPr lang="en-US" altLang="zh-TW" sz="1000" b="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Ingestion</a:t>
                      </a:r>
                      <a:endParaRPr lang="en-US" altLang="zh-TW" sz="1000" b="0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b="0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Business Scenario</a:t>
                      </a:r>
                      <a:endParaRPr lang="en-US" altLang="zh-TW" sz="1000" b="0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10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To send</a:t>
                      </a:r>
                      <a:r>
                        <a:rPr lang="en-US" altLang="zh-TW" sz="10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business event/data to analytics system in real-time or batch</a:t>
                      </a:r>
                      <a:endParaRPr lang="en-US" altLang="zh-TW" sz="10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8" name="Rectangle 37"/>
          <p:cNvSpPr/>
          <p:nvPr/>
        </p:nvSpPr>
        <p:spPr>
          <a:xfrm>
            <a:off x="1752600" y="2986719"/>
            <a:ext cx="3850546" cy="369855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9" name="Rectangle 38"/>
          <p:cNvSpPr/>
          <p:nvPr/>
        </p:nvSpPr>
        <p:spPr>
          <a:xfrm>
            <a:off x="1811760" y="3039507"/>
            <a:ext cx="3850546" cy="369855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cxnSp>
        <p:nvCxnSpPr>
          <p:cNvPr id="40" name="Connecteur droit 8"/>
          <p:cNvCxnSpPr/>
          <p:nvPr/>
        </p:nvCxnSpPr>
        <p:spPr>
          <a:xfrm flipH="1">
            <a:off x="239087" y="678865"/>
            <a:ext cx="8693074" cy="1"/>
          </a:xfrm>
          <a:prstGeom prst="line">
            <a:avLst/>
          </a:prstGeom>
          <a:ln w="3175" cap="rnd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053167"/>
              </p:ext>
            </p:extLst>
          </p:nvPr>
        </p:nvGraphicFramePr>
        <p:xfrm>
          <a:off x="239085" y="742950"/>
          <a:ext cx="1416853" cy="3956582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416853"/>
              </a:tblGrid>
              <a:tr h="3956582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Known-Use: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900" b="0" dirty="0" smtClean="0"/>
                        <a:t>Push</a:t>
                      </a:r>
                      <a:r>
                        <a:rPr lang="en-US" sz="900" b="0" baseline="0" dirty="0" smtClean="0"/>
                        <a:t> IOT Sensor’s data for analytics purpose (e.g. train the ML model)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900" b="0" baseline="0" dirty="0" smtClean="0"/>
                        <a:t>Push delta change data from source systems for analytics purpose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900" b="0" baseline="0" dirty="0" smtClean="0"/>
                        <a:t>Collection Web analytics data for analytics purpose (e.g. Google Analytics)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900" b="0" baseline="0" dirty="0" smtClean="0"/>
                        <a:t>Application monitoring data/ instrumentation records collection for real-time reporting/alert purpose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584464"/>
              </p:ext>
            </p:extLst>
          </p:nvPr>
        </p:nvGraphicFramePr>
        <p:xfrm>
          <a:off x="5870821" y="742950"/>
          <a:ext cx="3081170" cy="2944113"/>
        </p:xfrm>
        <a:graphic>
          <a:graphicData uri="http://schemas.openxmlformats.org/drawingml/2006/table">
            <a:tbl>
              <a:tblPr firstCol="1" bandRow="1">
                <a:tableStyleId>{00A15C55-8517-42AA-B614-E9B94910E393}</a:tableStyleId>
              </a:tblPr>
              <a:tblGrid>
                <a:gridCol w="999044"/>
                <a:gridCol w="2082126"/>
              </a:tblGrid>
              <a:tr h="534769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Description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Source</a:t>
                      </a:r>
                      <a:r>
                        <a:rPr lang="en-US" sz="900" baseline="0" dirty="0" smtClean="0"/>
                        <a:t> System push business event data to analytics system via API or Messaging in real-time basis</a:t>
                      </a:r>
                      <a:endParaRPr lang="en-US" sz="900" dirty="0"/>
                    </a:p>
                  </a:txBody>
                  <a:tcPr/>
                </a:tc>
              </a:tr>
              <a:tr h="71767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Protocol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en-US" sz="900" dirty="0" smtClean="0"/>
                        <a:t>JSON</a:t>
                      </a:r>
                      <a:r>
                        <a:rPr lang="en-US" sz="900" baseline="0" dirty="0" smtClean="0"/>
                        <a:t>/HTTPS/JMS/MQTT/AMQP (Source System to Event Hub)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900" baseline="0" dirty="0" smtClean="0"/>
                        <a:t>Proprietary protocol for agent and event sink communication</a:t>
                      </a:r>
                    </a:p>
                  </a:txBody>
                  <a:tcPr/>
                </a:tc>
              </a:tr>
              <a:tr h="410101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Messaging Pattern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900" baseline="0" dirty="0" smtClean="0"/>
                        <a:t>[MSP-MC002] Request with ack.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aseline="0" dirty="0" smtClean="0"/>
                        <a:t>[MSP-MC003] Asynchronies messaging</a:t>
                      </a:r>
                    </a:p>
                  </a:txBody>
                  <a:tcPr/>
                </a:tc>
              </a:tr>
              <a:tr h="563889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Message</a:t>
                      </a:r>
                      <a:r>
                        <a:rPr lang="en-US" sz="900" baseline="0" dirty="0" smtClean="0"/>
                        <a:t> Format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900" dirty="0" smtClean="0"/>
                        <a:t>JSON / REST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900" dirty="0" smtClean="0"/>
                        <a:t>Structural</a:t>
                      </a:r>
                      <a:r>
                        <a:rPr lang="en-US" sz="900" baseline="0" dirty="0" smtClean="0"/>
                        <a:t> </a:t>
                      </a:r>
                      <a:r>
                        <a:rPr lang="en-US" sz="900" dirty="0" smtClean="0"/>
                        <a:t>ASCII</a:t>
                      </a:r>
                      <a:r>
                        <a:rPr lang="en-US" sz="900" baseline="0" dirty="0" smtClean="0"/>
                        <a:t> STRING (e.g. with delimiter) </a:t>
                      </a:r>
                      <a:endParaRPr lang="en-US" sz="900" dirty="0" smtClean="0"/>
                    </a:p>
                  </a:txBody>
                  <a:tcPr/>
                </a:tc>
              </a:tr>
              <a:tr h="71767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Security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 smtClean="0"/>
                        <a:t>[SEC-AUT002] OAuth</a:t>
                      </a:r>
                      <a:r>
                        <a:rPr lang="en-US" sz="900" baseline="0" dirty="0" smtClean="0"/>
                        <a:t> 2.0 Client ID Grant Type for API call from system centric process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885743"/>
              </p:ext>
            </p:extLst>
          </p:nvPr>
        </p:nvGraphicFramePr>
        <p:xfrm>
          <a:off x="4456193" y="3736514"/>
          <a:ext cx="4495799" cy="1002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799"/>
              </a:tblGrid>
              <a:tr h="14036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Description</a:t>
                      </a:r>
                      <a:endParaRPr lang="en-US" sz="900" dirty="0"/>
                    </a:p>
                  </a:txBody>
                  <a:tcPr/>
                </a:tc>
              </a:tr>
              <a:tr h="774033">
                <a:tc>
                  <a:txBody>
                    <a:bodyPr/>
                    <a:lstStyle/>
                    <a:p>
                      <a:pPr marL="228600" marR="0" indent="-2286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900" dirty="0" smtClean="0"/>
                        <a:t>Data is </a:t>
                      </a:r>
                      <a:r>
                        <a:rPr lang="en-US" sz="1000" b="1" u="sng" dirty="0" smtClean="0"/>
                        <a:t>push</a:t>
                      </a:r>
                      <a:r>
                        <a:rPr lang="en-US" sz="900" baseline="0" dirty="0" smtClean="0"/>
                        <a:t> from source system via API, Message Queue or Agent to Event Sink</a:t>
                      </a:r>
                    </a:p>
                    <a:p>
                      <a:pPr marL="228600" marR="0" indent="-2286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900" baseline="0" dirty="0" smtClean="0"/>
                        <a:t>The Ingestion API shall accept a generic string and is source system agnostics</a:t>
                      </a:r>
                    </a:p>
                    <a:p>
                      <a:pPr marL="228600" marR="0" indent="-2286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900" baseline="0" dirty="0" smtClean="0"/>
                        <a:t>Pulling Data directly from source system by process owned by Analytics System </a:t>
                      </a:r>
                      <a:r>
                        <a:rPr lang="en-US" sz="900" b="1" baseline="0" dirty="0" smtClean="0"/>
                        <a:t>shall be avoided </a:t>
                      </a:r>
                      <a:r>
                        <a:rPr lang="en-US" sz="900" baseline="0" dirty="0" smtClean="0"/>
                        <a:t>as of 0 or minimal reusable value of this mechanism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Rectangle 45"/>
          <p:cNvSpPr/>
          <p:nvPr/>
        </p:nvSpPr>
        <p:spPr>
          <a:xfrm>
            <a:off x="1876327" y="1047750"/>
            <a:ext cx="838200" cy="3915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Source System 1</a:t>
            </a:r>
            <a:endParaRPr lang="en-US" sz="1000"/>
          </a:p>
        </p:txBody>
      </p:sp>
      <p:sp>
        <p:nvSpPr>
          <p:cNvPr id="47" name="Rectangle 46"/>
          <p:cNvSpPr/>
          <p:nvPr/>
        </p:nvSpPr>
        <p:spPr>
          <a:xfrm>
            <a:off x="3232438" y="1033307"/>
            <a:ext cx="845585" cy="3915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Source System 2</a:t>
            </a:r>
            <a:endParaRPr lang="en-US" sz="1000" dirty="0"/>
          </a:p>
        </p:txBody>
      </p:sp>
      <p:sp>
        <p:nvSpPr>
          <p:cNvPr id="49" name="Rectangle 48"/>
          <p:cNvSpPr/>
          <p:nvPr/>
        </p:nvSpPr>
        <p:spPr>
          <a:xfrm>
            <a:off x="4797438" y="1055068"/>
            <a:ext cx="782892" cy="3915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Source System 3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1864454" y="3105150"/>
            <a:ext cx="3850546" cy="369855"/>
          </a:xfrm>
          <a:prstGeom prst="rect">
            <a:avLst/>
          </a:prstGeom>
          <a:solidFill>
            <a:schemeClr val="tx2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Event Sink (e.g. Save to BLOG Storage, Save to DB, Put to Analytics Stream </a:t>
            </a:r>
            <a:r>
              <a:rPr lang="mr-IN" sz="1000" dirty="0" smtClean="0"/>
              <a:t>…</a:t>
            </a:r>
            <a:r>
              <a:rPr lang="en-US" sz="1000" dirty="0" smtClean="0"/>
              <a:t>etc.)</a:t>
            </a:r>
            <a:endParaRPr lang="en-US" sz="1000" dirty="0"/>
          </a:p>
        </p:txBody>
      </p:sp>
      <p:sp>
        <p:nvSpPr>
          <p:cNvPr id="52" name="Rectangle 51"/>
          <p:cNvSpPr/>
          <p:nvPr/>
        </p:nvSpPr>
        <p:spPr>
          <a:xfrm>
            <a:off x="1864454" y="2147692"/>
            <a:ext cx="1584686" cy="36044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API Gateway</a:t>
            </a:r>
            <a:endParaRPr lang="en-US" sz="1000" dirty="0"/>
          </a:p>
        </p:txBody>
      </p:sp>
      <p:sp>
        <p:nvSpPr>
          <p:cNvPr id="54" name="Rectangle 53"/>
          <p:cNvSpPr/>
          <p:nvPr/>
        </p:nvSpPr>
        <p:spPr>
          <a:xfrm>
            <a:off x="1876326" y="2572338"/>
            <a:ext cx="2631017" cy="3042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Event Data Collector</a:t>
            </a:r>
            <a:endParaRPr lang="en-US" sz="1000" dirty="0"/>
          </a:p>
        </p:txBody>
      </p:sp>
      <p:sp>
        <p:nvSpPr>
          <p:cNvPr id="56" name="Oval 55"/>
          <p:cNvSpPr/>
          <p:nvPr/>
        </p:nvSpPr>
        <p:spPr>
          <a:xfrm flipH="1">
            <a:off x="2734560" y="1892349"/>
            <a:ext cx="129134" cy="12930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/>
          <p:nvPr/>
        </p:nvCxnSpPr>
        <p:spPr>
          <a:xfrm>
            <a:off x="2799127" y="2021656"/>
            <a:ext cx="0" cy="12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/>
          <p:nvPr/>
        </p:nvCxnSpPr>
        <p:spPr>
          <a:xfrm rot="16200000" flipH="1">
            <a:off x="2256158" y="1478601"/>
            <a:ext cx="517670" cy="4391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 rot="16200000" flipH="1">
            <a:off x="3466822" y="1613299"/>
            <a:ext cx="720386" cy="3435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418" y="3703603"/>
            <a:ext cx="492067" cy="658542"/>
          </a:xfrm>
          <a:prstGeom prst="rect">
            <a:avLst/>
          </a:prstGeom>
        </p:spPr>
      </p:pic>
      <p:cxnSp>
        <p:nvCxnSpPr>
          <p:cNvPr id="64" name="Straight Arrow Connector 63"/>
          <p:cNvCxnSpPr/>
          <p:nvPr/>
        </p:nvCxnSpPr>
        <p:spPr>
          <a:xfrm>
            <a:off x="3191835" y="2876550"/>
            <a:ext cx="2027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2180098" y="1630558"/>
            <a:ext cx="325820" cy="304800"/>
          </a:xfrm>
          <a:prstGeom prst="ellipse">
            <a:avLst/>
          </a:prstGeom>
          <a:solidFill>
            <a:srgbClr val="F8F8F8">
              <a:alpha val="69804"/>
            </a:srgb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6" name="Oval 65"/>
          <p:cNvSpPr/>
          <p:nvPr/>
        </p:nvSpPr>
        <p:spPr>
          <a:xfrm>
            <a:off x="3540303" y="1780010"/>
            <a:ext cx="325820" cy="304800"/>
          </a:xfrm>
          <a:prstGeom prst="ellipse">
            <a:avLst/>
          </a:prstGeom>
          <a:solidFill>
            <a:srgbClr val="F8F8F8">
              <a:alpha val="69804"/>
            </a:srgb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752601" y="742951"/>
            <a:ext cx="1295400" cy="1062265"/>
          </a:xfrm>
          <a:prstGeom prst="rect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1728508" y="734599"/>
            <a:ext cx="16238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Systems support API Call Out</a:t>
            </a:r>
            <a:endParaRPr 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3029031" y="734643"/>
            <a:ext cx="11259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Systems support Messaging</a:t>
            </a:r>
            <a:endParaRPr lang="en-US" sz="800" dirty="0"/>
          </a:p>
        </p:txBody>
      </p:sp>
      <p:sp>
        <p:nvSpPr>
          <p:cNvPr id="70" name="Rectangle 69"/>
          <p:cNvSpPr/>
          <p:nvPr/>
        </p:nvSpPr>
        <p:spPr>
          <a:xfrm>
            <a:off x="2209800" y="3703604"/>
            <a:ext cx="2175793" cy="99592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an 70"/>
          <p:cNvSpPr/>
          <p:nvPr/>
        </p:nvSpPr>
        <p:spPr>
          <a:xfrm>
            <a:off x="2714526" y="4178576"/>
            <a:ext cx="1019273" cy="450813"/>
          </a:xfrm>
          <a:prstGeom prst="can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latin typeface="Century Gothic" charset="0"/>
                <a:ea typeface="Century Gothic" charset="0"/>
                <a:cs typeface="Century Gothic" charset="0"/>
              </a:rPr>
              <a:t>BLOB </a:t>
            </a:r>
            <a:r>
              <a:rPr lang="en-US" sz="1000" dirty="0" smtClean="0">
                <a:latin typeface="Century Gothic" charset="0"/>
                <a:ea typeface="Century Gothic" charset="0"/>
                <a:cs typeface="Century Gothic" charset="0"/>
              </a:rPr>
              <a:t>Storage</a:t>
            </a:r>
            <a:endParaRPr lang="en-US" sz="1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506948" y="730509"/>
            <a:ext cx="1320678" cy="1074707"/>
          </a:xfrm>
          <a:prstGeom prst="rect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4506948" y="716514"/>
            <a:ext cx="1363873" cy="33855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n-US" sz="800" dirty="0" smtClean="0"/>
              <a:t>Systems support </a:t>
            </a:r>
            <a:r>
              <a:rPr lang="en-US" sz="800" smtClean="0"/>
              <a:t>Command Line (for batch or mini batch)</a:t>
            </a:r>
            <a:endParaRPr lang="en-US" sz="800" dirty="0"/>
          </a:p>
        </p:txBody>
      </p:sp>
      <p:sp>
        <p:nvSpPr>
          <p:cNvPr id="75" name="Rectangle 74"/>
          <p:cNvSpPr/>
          <p:nvPr/>
        </p:nvSpPr>
        <p:spPr>
          <a:xfrm>
            <a:off x="4507343" y="1639528"/>
            <a:ext cx="1320284" cy="17022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Agent</a:t>
            </a:r>
            <a:endParaRPr lang="en-US" sz="1000" dirty="0"/>
          </a:p>
        </p:txBody>
      </p:sp>
      <p:cxnSp>
        <p:nvCxnSpPr>
          <p:cNvPr id="76" name="Elbow Connector 75"/>
          <p:cNvCxnSpPr/>
          <p:nvPr/>
        </p:nvCxnSpPr>
        <p:spPr>
          <a:xfrm rot="5400000">
            <a:off x="4596854" y="2397247"/>
            <a:ext cx="1185634" cy="15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3072226" y="744656"/>
            <a:ext cx="1111825" cy="1060560"/>
          </a:xfrm>
          <a:prstGeom prst="rect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479955" y="2145276"/>
            <a:ext cx="1037687" cy="36659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Message Queue</a:t>
            </a:r>
          </a:p>
          <a:p>
            <a:pPr algn="ctr"/>
            <a:r>
              <a:rPr lang="en-US" sz="1000" dirty="0" smtClean="0"/>
              <a:t>(EAI)</a:t>
            </a:r>
            <a:endParaRPr lang="en-US" sz="1000" dirty="0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3195805" y="3475004"/>
            <a:ext cx="2027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1259" y="3747185"/>
            <a:ext cx="541586" cy="333594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3516742" y="4030270"/>
            <a:ext cx="990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Century Gothic" charset="0"/>
                <a:ea typeface="Century Gothic" charset="0"/>
                <a:cs typeface="Century Gothic" charset="0"/>
              </a:rPr>
              <a:t>Stream Analytics</a:t>
            </a:r>
            <a:endParaRPr lang="en-US" sz="8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4841467" y="2017497"/>
            <a:ext cx="325820" cy="304800"/>
          </a:xfrm>
          <a:prstGeom prst="ellipse">
            <a:avLst/>
          </a:prstGeom>
          <a:solidFill>
            <a:srgbClr val="F8F8F8">
              <a:alpha val="69804"/>
            </a:srgb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9513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590800" y="1499509"/>
            <a:ext cx="152400" cy="81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05800" y="4763929"/>
            <a:ext cx="460382" cy="215444"/>
          </a:xfrm>
        </p:spPr>
        <p:txBody>
          <a:bodyPr/>
          <a:lstStyle/>
          <a:p>
            <a:r>
              <a:rPr lang="da-DK" sz="800" smtClean="0"/>
              <a:t>Page </a:t>
            </a:r>
            <a:fld id="{4FAF7DB8-B47F-46F6-B829-14817EE5F025}" type="slidenum">
              <a:rPr lang="da-DK" sz="800" smtClean="0"/>
              <a:pPr/>
              <a:t>4</a:t>
            </a:fld>
            <a:endParaRPr lang="da-DK" sz="8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1226" y="291038"/>
            <a:ext cx="8609609" cy="392112"/>
          </a:xfrm>
        </p:spPr>
        <p:txBody>
          <a:bodyPr/>
          <a:lstStyle/>
          <a:p>
            <a:r>
              <a:rPr lang="en-US" sz="2000" b="0" dirty="0" smtClean="0">
                <a:latin typeface="Century Gothic" charset="0"/>
                <a:ea typeface="Century Gothic" charset="0"/>
                <a:cs typeface="Century Gothic" charset="0"/>
              </a:rPr>
              <a:t>CLP Analytics Ingestion Pattern </a:t>
            </a:r>
            <a:r>
              <a:rPr lang="mr-IN" sz="2000" b="0" dirty="0" smtClean="0">
                <a:latin typeface="Century Gothic" charset="0"/>
                <a:ea typeface="Century Gothic" charset="0"/>
                <a:cs typeface="Century Gothic" charset="0"/>
              </a:rPr>
              <a:t>–</a:t>
            </a:r>
            <a:r>
              <a:rPr lang="en-US" sz="2000" b="0" dirty="0" smtClean="0">
                <a:latin typeface="Century Gothic" charset="0"/>
                <a:ea typeface="Century Gothic" charset="0"/>
                <a:cs typeface="Century Gothic" charset="0"/>
              </a:rPr>
              <a:t> Existing Projects Review</a:t>
            </a:r>
            <a:endParaRPr lang="en-US" sz="2000" b="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68" name="Connecteur droit 8"/>
          <p:cNvCxnSpPr/>
          <p:nvPr/>
        </p:nvCxnSpPr>
        <p:spPr>
          <a:xfrm flipH="1">
            <a:off x="239087" y="678865"/>
            <a:ext cx="8693074" cy="1"/>
          </a:xfrm>
          <a:prstGeom prst="line">
            <a:avLst/>
          </a:prstGeom>
          <a:ln w="3175" cap="rnd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916677"/>
            <a:ext cx="5105400" cy="1269199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258103" y="780799"/>
            <a:ext cx="8674058" cy="146845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58103" y="2248299"/>
            <a:ext cx="8674058" cy="151254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1125783"/>
            <a:ext cx="533400" cy="406779"/>
          </a:xfrm>
          <a:prstGeom prst="rect">
            <a:avLst/>
          </a:prstGeom>
        </p:spPr>
      </p:pic>
      <p:cxnSp>
        <p:nvCxnSpPr>
          <p:cNvPr id="8" name="Elbow Connector 7"/>
          <p:cNvCxnSpPr>
            <a:stCxn id="16" idx="0"/>
            <a:endCxn id="5" idx="0"/>
          </p:cNvCxnSpPr>
          <p:nvPr/>
        </p:nvCxnSpPr>
        <p:spPr>
          <a:xfrm rot="5400000" flipH="1" flipV="1">
            <a:off x="3908887" y="-116104"/>
            <a:ext cx="373726" cy="2857500"/>
          </a:xfrm>
          <a:prstGeom prst="bentConnector3">
            <a:avLst>
              <a:gd name="adj1" fmla="val 16116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27999" y="858650"/>
            <a:ext cx="2628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Target </a:t>
            </a:r>
            <a:r>
              <a:rPr lang="mr-IN" sz="1000" dirty="0" smtClean="0"/>
              <a:t>–</a:t>
            </a:r>
            <a:r>
              <a:rPr lang="en-US" sz="1000" dirty="0" smtClean="0"/>
              <a:t> Direct push to Azure Event Hub via API</a:t>
            </a:r>
            <a:endParaRPr lang="en-US" sz="1000" dirty="0"/>
          </a:p>
        </p:txBody>
      </p:sp>
      <p:sp>
        <p:nvSpPr>
          <p:cNvPr id="58" name="Rectangle 57"/>
          <p:cNvSpPr/>
          <p:nvPr/>
        </p:nvSpPr>
        <p:spPr>
          <a:xfrm>
            <a:off x="1524000" y="1175965"/>
            <a:ext cx="2743200" cy="102756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2145094" y="2022879"/>
            <a:ext cx="10438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/>
              <a:t>Source System</a:t>
            </a:r>
            <a:endParaRPr lang="en-US" sz="900" dirty="0"/>
          </a:p>
        </p:txBody>
      </p:sp>
      <p:sp>
        <p:nvSpPr>
          <p:cNvPr id="60" name="TextBox 59"/>
          <p:cNvSpPr txBox="1"/>
          <p:nvPr/>
        </p:nvSpPr>
        <p:spPr>
          <a:xfrm>
            <a:off x="253673" y="780566"/>
            <a:ext cx="1351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u="sng" dirty="0" smtClean="0">
                <a:latin typeface="Century Gothic" charset="0"/>
                <a:ea typeface="Century Gothic" charset="0"/>
                <a:cs typeface="Century Gothic" charset="0"/>
              </a:rPr>
              <a:t>Review Case 1:</a:t>
            </a:r>
          </a:p>
          <a:p>
            <a:r>
              <a:rPr lang="en-US" sz="900" dirty="0" smtClean="0">
                <a:latin typeface="Century Gothic" charset="0"/>
                <a:ea typeface="Century Gothic" charset="0"/>
                <a:cs typeface="Century Gothic" charset="0"/>
              </a:rPr>
              <a:t>PI System LV </a:t>
            </a:r>
            <a:r>
              <a:rPr lang="en-US" sz="900" dirty="0">
                <a:latin typeface="Century Gothic" charset="0"/>
                <a:ea typeface="Century Gothic" charset="0"/>
                <a:cs typeface="Century Gothic" charset="0"/>
              </a:rPr>
              <a:t>Cable Fault Analytics </a:t>
            </a:r>
            <a:r>
              <a:rPr lang="en-US" sz="900" dirty="0" smtClean="0">
                <a:latin typeface="Century Gothic" charset="0"/>
                <a:ea typeface="Century Gothic" charset="0"/>
                <a:cs typeface="Century Gothic" charset="0"/>
              </a:rPr>
              <a:t>Delta</a:t>
            </a:r>
            <a:r>
              <a:rPr lang="en-US" sz="9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900" dirty="0" smtClean="0">
                <a:latin typeface="Century Gothic" charset="0"/>
                <a:ea typeface="Century Gothic" charset="0"/>
                <a:cs typeface="Century Gothic" charset="0"/>
              </a:rPr>
              <a:t>Data</a:t>
            </a:r>
            <a:r>
              <a:rPr lang="en-US" sz="9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900" dirty="0" smtClean="0">
                <a:latin typeface="Century Gothic" charset="0"/>
                <a:ea typeface="Century Gothic" charset="0"/>
                <a:cs typeface="Century Gothic" charset="0"/>
              </a:rPr>
              <a:t>Ingestion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53673" y="2257272"/>
            <a:ext cx="135107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u="sng" dirty="0" smtClean="0">
                <a:latin typeface="Century Gothic" charset="0"/>
                <a:ea typeface="Century Gothic" charset="0"/>
                <a:cs typeface="Century Gothic" charset="0"/>
              </a:rPr>
              <a:t>Review Case 2:</a:t>
            </a:r>
          </a:p>
          <a:p>
            <a:r>
              <a:rPr lang="en-US" sz="900" dirty="0" smtClean="0">
                <a:latin typeface="Century Gothic" charset="0"/>
                <a:ea typeface="Century Gothic" charset="0"/>
                <a:cs typeface="Century Gothic" charset="0"/>
              </a:rPr>
              <a:t>OPS</a:t>
            </a:r>
            <a:r>
              <a:rPr lang="en-US" sz="900" dirty="0">
                <a:latin typeface="Century Gothic" charset="0"/>
                <a:ea typeface="Century Gothic" charset="0"/>
                <a:cs typeface="Century Gothic" charset="0"/>
              </a:rPr>
              <a:t> </a:t>
            </a:r>
            <a:r>
              <a:rPr lang="en-US" sz="900" dirty="0" smtClean="0">
                <a:latin typeface="Century Gothic" charset="0"/>
                <a:ea typeface="Century Gothic" charset="0"/>
                <a:cs typeface="Century Gothic" charset="0"/>
              </a:rPr>
              <a:t>Delta</a:t>
            </a:r>
            <a:r>
              <a:rPr lang="en-US" sz="9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900" dirty="0" smtClean="0">
                <a:latin typeface="Century Gothic" charset="0"/>
                <a:ea typeface="Century Gothic" charset="0"/>
                <a:cs typeface="Century Gothic" charset="0"/>
              </a:rPr>
              <a:t>Data</a:t>
            </a:r>
            <a:r>
              <a:rPr lang="en-US" sz="9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900" dirty="0" smtClean="0">
                <a:latin typeface="Century Gothic" charset="0"/>
                <a:ea typeface="Century Gothic" charset="0"/>
                <a:cs typeface="Century Gothic" charset="0"/>
              </a:rPr>
              <a:t>Ingestion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2341378"/>
            <a:ext cx="4876800" cy="1374699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6669631" y="944855"/>
            <a:ext cx="2169569" cy="11233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36000" rIns="36000" rtlCol="0">
            <a:spAutoFit/>
          </a:bodyPr>
          <a:lstStyle/>
          <a:p>
            <a:r>
              <a:rPr lang="en-US" sz="800" dirty="0" smtClean="0">
                <a:latin typeface="Century Gothic" charset="0"/>
                <a:ea typeface="Century Gothic" charset="0"/>
                <a:cs typeface="Century Gothic" charset="0"/>
              </a:rPr>
              <a:t>[Review Result]: Conformed</a:t>
            </a:r>
          </a:p>
          <a:p>
            <a:pPr marL="171450" indent="-171450">
              <a:buFontTx/>
              <a:buChar char="-"/>
            </a:pPr>
            <a:r>
              <a:rPr lang="en-US" sz="800" dirty="0" smtClean="0">
                <a:latin typeface="Century Gothic" charset="0"/>
                <a:ea typeface="Century Gothic" charset="0"/>
                <a:cs typeface="Century Gothic" charset="0"/>
              </a:rPr>
              <a:t>PI Integrator (part of source system) prepare data and call </a:t>
            </a:r>
            <a:r>
              <a:rPr lang="en-US" sz="800" dirty="0" err="1" smtClean="0">
                <a:latin typeface="Century Gothic" charset="0"/>
                <a:ea typeface="Century Gothic" charset="0"/>
                <a:cs typeface="Century Gothic" charset="0"/>
              </a:rPr>
              <a:t>AzCopy</a:t>
            </a:r>
            <a:r>
              <a:rPr lang="en-US" sz="800" dirty="0" smtClean="0">
                <a:latin typeface="Century Gothic" charset="0"/>
                <a:ea typeface="Century Gothic" charset="0"/>
                <a:cs typeface="Century Gothic" charset="0"/>
              </a:rPr>
              <a:t> to ‘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push</a:t>
            </a:r>
            <a:r>
              <a:rPr lang="en-US" sz="800" dirty="0" smtClean="0">
                <a:latin typeface="Century Gothic" charset="0"/>
                <a:ea typeface="Century Gothic" charset="0"/>
                <a:cs typeface="Century Gothic" charset="0"/>
              </a:rPr>
              <a:t>’ the data to Azure Blog Storage</a:t>
            </a:r>
          </a:p>
          <a:p>
            <a:pPr marL="171450" indent="-171450">
              <a:buFontTx/>
              <a:buChar char="-"/>
            </a:pPr>
            <a:r>
              <a:rPr lang="en-US" sz="800" dirty="0" smtClean="0">
                <a:latin typeface="Century Gothic" charset="0"/>
                <a:ea typeface="Century Gothic" charset="0"/>
                <a:cs typeface="Century Gothic" charset="0"/>
              </a:rPr>
              <a:t>There is no dependency from Analytics layer on source system built for this approach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669631" y="2545341"/>
            <a:ext cx="2169569" cy="11233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entury Gothic" charset="0"/>
                <a:ea typeface="Century Gothic" charset="0"/>
                <a:cs typeface="Century Gothic" charset="0"/>
              </a:rPr>
              <a:t>[Review Result</a:t>
            </a:r>
            <a:r>
              <a:rPr lang="en-US" sz="800" dirty="0" smtClean="0">
                <a:latin typeface="Century Gothic" charset="0"/>
                <a:ea typeface="Century Gothic" charset="0"/>
                <a:cs typeface="Century Gothic" charset="0"/>
              </a:rPr>
              <a:t>]: Not Conformed </a:t>
            </a:r>
          </a:p>
          <a:p>
            <a:pPr marL="171450" indent="-171450">
              <a:buFontTx/>
              <a:buChar char="-"/>
            </a:pPr>
            <a:r>
              <a:rPr lang="en-US" sz="800" dirty="0" smtClean="0">
                <a:latin typeface="Century Gothic" charset="0"/>
                <a:ea typeface="Century Gothic" charset="0"/>
                <a:cs typeface="Century Gothic" charset="0"/>
              </a:rPr>
              <a:t>OPS (source system) provides Web Service to consume it’s data, so it’s a 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Pull </a:t>
            </a:r>
            <a:r>
              <a:rPr lang="en-US" sz="800" dirty="0" smtClean="0">
                <a:latin typeface="Century Gothic" charset="0"/>
                <a:ea typeface="Century Gothic" charset="0"/>
                <a:cs typeface="Century Gothic" charset="0"/>
              </a:rPr>
              <a:t>Pattern</a:t>
            </a:r>
          </a:p>
          <a:p>
            <a:pPr marL="171450" indent="-171450">
              <a:buFontTx/>
              <a:buChar char="-"/>
            </a:pPr>
            <a:r>
              <a:rPr lang="en-US" sz="800" dirty="0" smtClean="0">
                <a:latin typeface="Century Gothic" charset="0"/>
                <a:ea typeface="Century Gothic" charset="0"/>
                <a:cs typeface="Century Gothic" charset="0"/>
              </a:rPr>
              <a:t>A Scheduled job customized for OPS need to be developed at Azure for Analytics ingestion purpose with minimal reusable value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873578" y="2495757"/>
            <a:ext cx="1315328" cy="10034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276600" y="2495757"/>
            <a:ext cx="685800" cy="10696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/>
          <p:cNvCxnSpPr>
            <a:stCxn id="67" idx="0"/>
          </p:cNvCxnSpPr>
          <p:nvPr/>
        </p:nvCxnSpPr>
        <p:spPr>
          <a:xfrm>
            <a:off x="2531242" y="2495757"/>
            <a:ext cx="4138389" cy="45689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9" idx="3"/>
          </p:cNvCxnSpPr>
          <p:nvPr/>
        </p:nvCxnSpPr>
        <p:spPr>
          <a:xfrm>
            <a:off x="3962400" y="3030605"/>
            <a:ext cx="2707231" cy="29256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1751821" y="2570181"/>
            <a:ext cx="941762" cy="119066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1768492" y="3577840"/>
            <a:ext cx="10438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/>
              <a:t>Source System</a:t>
            </a:r>
            <a:endParaRPr lang="en-US" sz="900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4675" y="3814366"/>
            <a:ext cx="3926431" cy="904794"/>
          </a:xfrm>
          <a:prstGeom prst="rect">
            <a:avLst/>
          </a:prstGeom>
        </p:spPr>
      </p:pic>
      <p:sp>
        <p:nvSpPr>
          <p:cNvPr id="92" name="Rectangle 91"/>
          <p:cNvSpPr/>
          <p:nvPr/>
        </p:nvSpPr>
        <p:spPr>
          <a:xfrm>
            <a:off x="258103" y="3760849"/>
            <a:ext cx="8674058" cy="95831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70573" y="3768851"/>
            <a:ext cx="135107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u="sng" dirty="0" smtClean="0">
                <a:latin typeface="Century Gothic" charset="0"/>
                <a:ea typeface="Century Gothic" charset="0"/>
                <a:cs typeface="Century Gothic" charset="0"/>
              </a:rPr>
              <a:t>Review Case 3:</a:t>
            </a:r>
          </a:p>
          <a:p>
            <a:r>
              <a:rPr lang="en-US" sz="900" dirty="0" smtClean="0">
                <a:latin typeface="Century Gothic" charset="0"/>
                <a:ea typeface="Century Gothic" charset="0"/>
                <a:cs typeface="Century Gothic" charset="0"/>
              </a:rPr>
              <a:t>SAP</a:t>
            </a:r>
            <a:r>
              <a:rPr lang="en-US" sz="900" dirty="0">
                <a:latin typeface="Century Gothic" charset="0"/>
                <a:ea typeface="Century Gothic" charset="0"/>
                <a:cs typeface="Century Gothic" charset="0"/>
              </a:rPr>
              <a:t> </a:t>
            </a:r>
            <a:r>
              <a:rPr lang="en-US" sz="900" dirty="0" smtClean="0">
                <a:latin typeface="Century Gothic" charset="0"/>
                <a:ea typeface="Century Gothic" charset="0"/>
                <a:cs typeface="Century Gothic" charset="0"/>
              </a:rPr>
              <a:t>Delta</a:t>
            </a:r>
            <a:r>
              <a:rPr lang="en-US" sz="9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900" dirty="0" smtClean="0">
                <a:latin typeface="Century Gothic" charset="0"/>
                <a:ea typeface="Century Gothic" charset="0"/>
                <a:cs typeface="Century Gothic" charset="0"/>
              </a:rPr>
              <a:t>Log Ingestion (batch)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669631" y="3838799"/>
            <a:ext cx="2169569" cy="877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36000" rIns="36000" rtlCol="0">
            <a:spAutoFit/>
          </a:bodyPr>
          <a:lstStyle/>
          <a:p>
            <a:r>
              <a:rPr lang="en-US" sz="800" dirty="0" smtClean="0">
                <a:latin typeface="Century Gothic" charset="0"/>
                <a:ea typeface="Century Gothic" charset="0"/>
                <a:cs typeface="Century Gothic" charset="0"/>
              </a:rPr>
              <a:t>[Review Result]: Conformed</a:t>
            </a:r>
          </a:p>
          <a:p>
            <a:pPr marL="171450" indent="-171450">
              <a:buFontTx/>
              <a:buChar char="-"/>
            </a:pPr>
            <a:r>
              <a:rPr lang="en-US" sz="800" dirty="0" smtClean="0">
                <a:latin typeface="Century Gothic" charset="0"/>
                <a:ea typeface="Century Gothic" charset="0"/>
                <a:cs typeface="Century Gothic" charset="0"/>
              </a:rPr>
              <a:t>THEEOBALO (SSIS Solution) prepares data and use </a:t>
            </a:r>
            <a:r>
              <a:rPr lang="en-US" sz="800" dirty="0" err="1" smtClean="0">
                <a:latin typeface="Century Gothic" charset="0"/>
                <a:ea typeface="Century Gothic" charset="0"/>
                <a:cs typeface="Century Gothic" charset="0"/>
              </a:rPr>
              <a:t>PolyBase</a:t>
            </a:r>
            <a:r>
              <a:rPr lang="en-US" sz="800" dirty="0" smtClean="0">
                <a:latin typeface="Century Gothic" charset="0"/>
                <a:ea typeface="Century Gothic" charset="0"/>
                <a:cs typeface="Century Gothic" charset="0"/>
              </a:rPr>
              <a:t> to ingest the data to Azure Blob Storage, it</a:t>
            </a:r>
            <a:r>
              <a:rPr lang="mr-IN" sz="800" dirty="0" smtClean="0">
                <a:latin typeface="Century Gothic" charset="0"/>
                <a:ea typeface="Century Gothic" charset="0"/>
                <a:cs typeface="Century Gothic" charset="0"/>
              </a:rPr>
              <a:t>’</a:t>
            </a:r>
            <a:r>
              <a:rPr lang="en-US" sz="800" dirty="0" smtClean="0">
                <a:latin typeface="Century Gothic" charset="0"/>
                <a:ea typeface="Century Gothic" charset="0"/>
                <a:cs typeface="Century Gothic" charset="0"/>
              </a:rPr>
              <a:t>s a </a:t>
            </a:r>
            <a:r>
              <a:rPr lang="en-US" sz="1100" dirty="0" smtClean="0">
                <a:latin typeface="Century Gothic" charset="0"/>
                <a:ea typeface="Century Gothic" charset="0"/>
                <a:cs typeface="Century Gothic" charset="0"/>
              </a:rPr>
              <a:t>Push</a:t>
            </a:r>
            <a:r>
              <a:rPr lang="en-US" sz="800" dirty="0" smtClean="0">
                <a:latin typeface="Century Gothic" charset="0"/>
                <a:ea typeface="Century Gothic" charset="0"/>
                <a:cs typeface="Century Gothic" charset="0"/>
              </a:rPr>
              <a:t> Pattern without dependency job required from Analytics Layer 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747829" y="4020425"/>
            <a:ext cx="2976571" cy="752251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1739416" y="4533097"/>
            <a:ext cx="10438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/>
              <a:t>Source System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05763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429991"/>
              </p:ext>
            </p:extLst>
          </p:nvPr>
        </p:nvGraphicFramePr>
        <p:xfrm>
          <a:off x="239086" y="169100"/>
          <a:ext cx="8712905" cy="4876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287138"/>
                <a:gridCol w="6425767"/>
              </a:tblGrid>
              <a:tr h="219075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b="0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Standard</a:t>
                      </a:r>
                      <a:r>
                        <a:rPr lang="en-US" altLang="zh-TW" sz="1000" b="0" kern="1200" baseline="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000" b="0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Integration pattern</a:t>
                      </a:r>
                      <a:endParaRPr lang="en-US" altLang="zh-TW" sz="1000" b="0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None/>
                      </a:pP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SIP-DI003 – Analytics</a:t>
                      </a:r>
                      <a:r>
                        <a:rPr lang="en-US" altLang="zh-TW" sz="1000" b="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Serving</a:t>
                      </a:r>
                      <a:endParaRPr lang="en-US" altLang="zh-TW" sz="1000" b="0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b="0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Business Scenario</a:t>
                      </a:r>
                      <a:endParaRPr lang="en-US" altLang="zh-TW" sz="1000" b="0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10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To serve</a:t>
                      </a:r>
                      <a:r>
                        <a:rPr lang="en-US" altLang="zh-TW" sz="10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the channels on analyzed data</a:t>
                      </a:r>
                      <a:endParaRPr lang="en-US" altLang="zh-TW" sz="10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9" name="Rectangle 38"/>
          <p:cNvSpPr/>
          <p:nvPr/>
        </p:nvSpPr>
        <p:spPr>
          <a:xfrm>
            <a:off x="3371788" y="2944363"/>
            <a:ext cx="1428812" cy="530642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Microservice</a:t>
            </a:r>
          </a:p>
          <a:p>
            <a:pPr algn="ctr"/>
            <a:r>
              <a:rPr lang="en-US" sz="1000" dirty="0" smtClean="0"/>
              <a:t>(Publish to Queue)</a:t>
            </a:r>
            <a:endParaRPr lang="en-US" sz="1000" dirty="0"/>
          </a:p>
        </p:txBody>
      </p:sp>
      <p:cxnSp>
        <p:nvCxnSpPr>
          <p:cNvPr id="40" name="Connecteur droit 8"/>
          <p:cNvCxnSpPr/>
          <p:nvPr/>
        </p:nvCxnSpPr>
        <p:spPr>
          <a:xfrm flipH="1">
            <a:off x="239087" y="678865"/>
            <a:ext cx="8693074" cy="1"/>
          </a:xfrm>
          <a:prstGeom prst="line">
            <a:avLst/>
          </a:prstGeom>
          <a:ln w="3175" cap="rnd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664388"/>
              </p:ext>
            </p:extLst>
          </p:nvPr>
        </p:nvGraphicFramePr>
        <p:xfrm>
          <a:off x="239085" y="742950"/>
          <a:ext cx="1416853" cy="3956582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416853"/>
              </a:tblGrid>
              <a:tr h="3956582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Known-Use: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900" b="0" dirty="0" smtClean="0"/>
                        <a:t>Serving</a:t>
                      </a:r>
                      <a:r>
                        <a:rPr lang="en-US" sz="900" b="0" baseline="0" dirty="0" smtClean="0"/>
                        <a:t> CCMS on analyzed data via API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414019"/>
              </p:ext>
            </p:extLst>
          </p:nvPr>
        </p:nvGraphicFramePr>
        <p:xfrm>
          <a:off x="4996331" y="742950"/>
          <a:ext cx="3955661" cy="2944113"/>
        </p:xfrm>
        <a:graphic>
          <a:graphicData uri="http://schemas.openxmlformats.org/drawingml/2006/table">
            <a:tbl>
              <a:tblPr firstCol="1" bandRow="1">
                <a:tableStyleId>{00A15C55-8517-42AA-B614-E9B94910E393}</a:tableStyleId>
              </a:tblPr>
              <a:tblGrid>
                <a:gridCol w="1282590"/>
                <a:gridCol w="2673071"/>
              </a:tblGrid>
              <a:tr h="534769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Description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Analyzed</a:t>
                      </a:r>
                      <a:r>
                        <a:rPr lang="en-US" sz="900" baseline="0" dirty="0" smtClean="0"/>
                        <a:t> data is publish from analytics system and allow consumers to access via API or subscription in real-time basis</a:t>
                      </a:r>
                      <a:endParaRPr lang="en-US" sz="900" dirty="0"/>
                    </a:p>
                  </a:txBody>
                  <a:tcPr/>
                </a:tc>
              </a:tr>
              <a:tr h="71767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Protocol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lvl="1" indent="0">
                        <a:buFontTx/>
                        <a:buNone/>
                      </a:pPr>
                      <a:r>
                        <a:rPr lang="en-US" sz="900" dirty="0" smtClean="0"/>
                        <a:t>JSON</a:t>
                      </a:r>
                      <a:r>
                        <a:rPr lang="en-US" sz="900" baseline="0" dirty="0" smtClean="0"/>
                        <a:t> over HTTPS (BLOB Storage/Data Lake to API)</a:t>
                      </a:r>
                    </a:p>
                    <a:p>
                      <a:pPr marL="457200" lvl="1" indent="0">
                        <a:buFontTx/>
                        <a:buNone/>
                      </a:pPr>
                      <a:r>
                        <a:rPr lang="en-US" sz="900" baseline="0" dirty="0" smtClean="0"/>
                        <a:t>JSON over JMS/AMQP (BLOB Storage/Data Lake to Message Queue)</a:t>
                      </a:r>
                    </a:p>
                  </a:txBody>
                  <a:tcPr/>
                </a:tc>
              </a:tr>
              <a:tr h="410101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Messaging Pattern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900" baseline="0" dirty="0" smtClean="0"/>
                        <a:t>[MSP-MC001] Synchronous Request with Response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aseline="0" dirty="0" smtClean="0"/>
                        <a:t>[MSP-MC003] Asynchronies messaging</a:t>
                      </a:r>
                    </a:p>
                  </a:txBody>
                  <a:tcPr/>
                </a:tc>
              </a:tr>
              <a:tr h="563889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Message</a:t>
                      </a:r>
                      <a:r>
                        <a:rPr lang="en-US" sz="900" baseline="0" dirty="0" smtClean="0"/>
                        <a:t> Format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900" dirty="0" smtClean="0"/>
                        <a:t>JSON / REST</a:t>
                      </a:r>
                    </a:p>
                  </a:txBody>
                  <a:tcPr/>
                </a:tc>
              </a:tr>
              <a:tr h="71767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Security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 smtClean="0"/>
                        <a:t>[SEC-AUT002] OAuth</a:t>
                      </a:r>
                      <a:r>
                        <a:rPr lang="en-US" sz="900" baseline="0" dirty="0" smtClean="0"/>
                        <a:t> 2.0 Client ID Grant Type for API call from system centric process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676510"/>
              </p:ext>
            </p:extLst>
          </p:nvPr>
        </p:nvGraphicFramePr>
        <p:xfrm>
          <a:off x="4456193" y="3736515"/>
          <a:ext cx="4495799" cy="906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799"/>
              </a:tblGrid>
              <a:tr h="200101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Description</a:t>
                      </a:r>
                      <a:endParaRPr lang="en-US" sz="900" dirty="0"/>
                    </a:p>
                  </a:txBody>
                  <a:tcPr/>
                </a:tc>
              </a:tr>
              <a:tr h="677537">
                <a:tc>
                  <a:txBody>
                    <a:bodyPr/>
                    <a:lstStyle/>
                    <a:p>
                      <a:pPr marL="228600" marR="0" indent="-2286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900" dirty="0" smtClean="0"/>
                        <a:t>Analyzed</a:t>
                      </a:r>
                      <a:r>
                        <a:rPr lang="en-US" sz="900" baseline="0" dirty="0" smtClean="0"/>
                        <a:t> </a:t>
                      </a:r>
                      <a:r>
                        <a:rPr lang="en-US" sz="900" dirty="0" smtClean="0"/>
                        <a:t>Data is </a:t>
                      </a:r>
                      <a:r>
                        <a:rPr lang="en-US" sz="1000" b="1" u="sng" dirty="0" smtClean="0"/>
                        <a:t>published</a:t>
                      </a:r>
                      <a:r>
                        <a:rPr lang="en-US" sz="900" baseline="0" dirty="0" smtClean="0"/>
                        <a:t>  from analytics platform to serve different channels</a:t>
                      </a:r>
                    </a:p>
                    <a:p>
                      <a:pPr marL="228600" marR="0" indent="-2286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900" baseline="0" dirty="0" smtClean="0"/>
                        <a:t>The Serving API and the MQ message shall have a generic output interface (e.g. key-value pairs JSON structure) for the ease of extensibility</a:t>
                      </a:r>
                    </a:p>
                    <a:p>
                      <a:pPr marL="228600" marR="0" indent="-2286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900" baseline="0" dirty="0" smtClean="0"/>
                        <a:t>In overall, it</a:t>
                      </a:r>
                      <a:r>
                        <a:rPr lang="mr-IN" sz="900" baseline="0" dirty="0" smtClean="0"/>
                        <a:t>’</a:t>
                      </a:r>
                      <a:r>
                        <a:rPr lang="en-US" sz="900" baseline="0" dirty="0" smtClean="0"/>
                        <a:t>s a push pattern driven by new analyzed data creation in analytics platform</a:t>
                      </a:r>
                      <a:endParaRPr 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Rectangle 45"/>
          <p:cNvSpPr/>
          <p:nvPr/>
        </p:nvSpPr>
        <p:spPr>
          <a:xfrm>
            <a:off x="1876327" y="1189567"/>
            <a:ext cx="838200" cy="3915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Consumer System</a:t>
            </a:r>
            <a:endParaRPr lang="en-US" sz="1000" dirty="0"/>
          </a:p>
        </p:txBody>
      </p:sp>
      <p:sp>
        <p:nvSpPr>
          <p:cNvPr id="47" name="Rectangle 46"/>
          <p:cNvSpPr/>
          <p:nvPr/>
        </p:nvSpPr>
        <p:spPr>
          <a:xfrm>
            <a:off x="3237093" y="1188043"/>
            <a:ext cx="845585" cy="3915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Event Subscriber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1749413" y="3142948"/>
            <a:ext cx="1586303" cy="332058"/>
          </a:xfrm>
          <a:prstGeom prst="rect">
            <a:avLst/>
          </a:prstGeom>
          <a:solidFill>
            <a:schemeClr val="tx2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Microservice</a:t>
            </a:r>
            <a:endParaRPr lang="en-US" sz="1000" dirty="0"/>
          </a:p>
          <a:p>
            <a:pPr algn="ctr"/>
            <a:r>
              <a:rPr lang="en-US" sz="1000" dirty="0" smtClean="0"/>
              <a:t>(Publish to API)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749413" y="2147691"/>
            <a:ext cx="1593295" cy="6059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API Gateway</a:t>
            </a:r>
            <a:endParaRPr lang="en-US" sz="1000" dirty="0"/>
          </a:p>
        </p:txBody>
      </p:sp>
      <p:sp>
        <p:nvSpPr>
          <p:cNvPr id="56" name="Oval 55"/>
          <p:cNvSpPr/>
          <p:nvPr/>
        </p:nvSpPr>
        <p:spPr>
          <a:xfrm flipH="1">
            <a:off x="2734560" y="1892349"/>
            <a:ext cx="129134" cy="12930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/>
          <p:nvPr/>
        </p:nvCxnSpPr>
        <p:spPr>
          <a:xfrm>
            <a:off x="2799127" y="2021656"/>
            <a:ext cx="0" cy="12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6" idx="2"/>
          </p:cNvCxnSpPr>
          <p:nvPr/>
        </p:nvCxnSpPr>
        <p:spPr>
          <a:xfrm rot="16200000" flipH="1">
            <a:off x="2327067" y="1549510"/>
            <a:ext cx="375853" cy="4391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53" idx="0"/>
            <a:endCxn id="47" idx="2"/>
          </p:cNvCxnSpPr>
          <p:nvPr/>
        </p:nvCxnSpPr>
        <p:spPr>
          <a:xfrm rot="16200000" flipV="1">
            <a:off x="3590216" y="1649297"/>
            <a:ext cx="565651" cy="4263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418" y="3703603"/>
            <a:ext cx="492067" cy="658542"/>
          </a:xfrm>
          <a:prstGeom prst="rect">
            <a:avLst/>
          </a:prstGeom>
        </p:spPr>
      </p:pic>
      <p:sp>
        <p:nvSpPr>
          <p:cNvPr id="67" name="Rectangle 66"/>
          <p:cNvSpPr/>
          <p:nvPr/>
        </p:nvSpPr>
        <p:spPr>
          <a:xfrm>
            <a:off x="1752601" y="742951"/>
            <a:ext cx="1295400" cy="1062265"/>
          </a:xfrm>
          <a:prstGeom prst="rect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1752600" y="734599"/>
            <a:ext cx="1290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Systems support consuming analyzed data proactively</a:t>
            </a:r>
            <a:endParaRPr 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3029031" y="734643"/>
            <a:ext cx="1236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Systems support event subscription mechanism</a:t>
            </a:r>
          </a:p>
          <a:p>
            <a:r>
              <a:rPr lang="en-US" sz="800" dirty="0" smtClean="0"/>
              <a:t>(passive mode)</a:t>
            </a:r>
            <a:endParaRPr lang="en-US" sz="800" dirty="0"/>
          </a:p>
        </p:txBody>
      </p:sp>
      <p:sp>
        <p:nvSpPr>
          <p:cNvPr id="70" name="Rectangle 69"/>
          <p:cNvSpPr/>
          <p:nvPr/>
        </p:nvSpPr>
        <p:spPr>
          <a:xfrm>
            <a:off x="2209800" y="3703604"/>
            <a:ext cx="2175793" cy="99592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an 70"/>
          <p:cNvSpPr/>
          <p:nvPr/>
        </p:nvSpPr>
        <p:spPr>
          <a:xfrm>
            <a:off x="2714526" y="3855391"/>
            <a:ext cx="1019273" cy="773999"/>
          </a:xfrm>
          <a:prstGeom prst="can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smtClean="0">
                <a:latin typeface="Century Gothic" charset="0"/>
                <a:ea typeface="Century Gothic" charset="0"/>
                <a:cs typeface="Century Gothic" charset="0"/>
              </a:rPr>
              <a:t>BLOB </a:t>
            </a:r>
            <a:r>
              <a:rPr lang="en-US" sz="1000" dirty="0" smtClean="0">
                <a:latin typeface="Century Gothic" charset="0"/>
                <a:ea typeface="Century Gothic" charset="0"/>
                <a:cs typeface="Century Gothic" charset="0"/>
              </a:rPr>
              <a:t>Storage</a:t>
            </a:r>
            <a:endParaRPr lang="en-US" sz="1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072226" y="744656"/>
            <a:ext cx="1111825" cy="1060560"/>
          </a:xfrm>
          <a:prstGeom prst="rect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371789" y="2555168"/>
            <a:ext cx="1428811" cy="19850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Message Queue (EAI)</a:t>
            </a:r>
            <a:endParaRPr lang="en-US" sz="1000" dirty="0"/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2732533" y="3475004"/>
            <a:ext cx="2027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1839" y="3747185"/>
            <a:ext cx="501005" cy="333594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3619706" y="4021826"/>
            <a:ext cx="925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Century Gothic" charset="0"/>
                <a:ea typeface="Century Gothic" charset="0"/>
                <a:cs typeface="Century Gothic" charset="0"/>
              </a:rPr>
              <a:t>Stream Analytics</a:t>
            </a:r>
            <a:endParaRPr lang="en-US" sz="8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1920" y="3199697"/>
            <a:ext cx="239913" cy="245595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3371789" y="2145277"/>
            <a:ext cx="1428811" cy="3798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Event Publish (EAI)</a:t>
            </a:r>
          </a:p>
          <a:p>
            <a:pPr algn="ctr"/>
            <a:r>
              <a:rPr lang="en-US" sz="700" dirty="0" smtClean="0"/>
              <a:t>e.g. Push Notification, Email, callback URL </a:t>
            </a:r>
            <a:r>
              <a:rPr lang="mr-IN" sz="700" dirty="0" smtClean="0"/>
              <a:t>…</a:t>
            </a:r>
            <a:r>
              <a:rPr lang="en-US" sz="700" dirty="0" smtClean="0"/>
              <a:t> etc.</a:t>
            </a:r>
            <a:endParaRPr lang="en-US" sz="1000" dirty="0"/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3862884" y="3468016"/>
            <a:ext cx="2027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2" idx="2"/>
            <a:endCxn id="93" idx="0"/>
          </p:cNvCxnSpPr>
          <p:nvPr/>
        </p:nvCxnSpPr>
        <p:spPr>
          <a:xfrm flipH="1">
            <a:off x="2546060" y="2753675"/>
            <a:ext cx="1" cy="166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5802" y="3220523"/>
            <a:ext cx="239913" cy="245595"/>
          </a:xfrm>
          <a:prstGeom prst="rect">
            <a:avLst/>
          </a:prstGeom>
        </p:spPr>
      </p:pic>
      <p:cxnSp>
        <p:nvCxnSpPr>
          <p:cNvPr id="74" name="Straight Arrow Connector 73"/>
          <p:cNvCxnSpPr>
            <a:stCxn id="39" idx="0"/>
            <a:endCxn id="78" idx="2"/>
          </p:cNvCxnSpPr>
          <p:nvPr/>
        </p:nvCxnSpPr>
        <p:spPr>
          <a:xfrm flipV="1">
            <a:off x="4086194" y="2753677"/>
            <a:ext cx="1" cy="190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2959803" y="2707208"/>
            <a:ext cx="325820" cy="304800"/>
          </a:xfrm>
          <a:prstGeom prst="ellipse">
            <a:avLst/>
          </a:prstGeom>
          <a:solidFill>
            <a:srgbClr val="F8F8F8">
              <a:alpha val="69804"/>
            </a:srgb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4" name="Oval 83"/>
          <p:cNvSpPr/>
          <p:nvPr/>
        </p:nvSpPr>
        <p:spPr>
          <a:xfrm>
            <a:off x="4158291" y="2693045"/>
            <a:ext cx="325820" cy="304800"/>
          </a:xfrm>
          <a:prstGeom prst="ellipse">
            <a:avLst/>
          </a:prstGeom>
          <a:solidFill>
            <a:srgbClr val="F8F8F8">
              <a:alpha val="69804"/>
            </a:srgb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5" name="Oval 84"/>
          <p:cNvSpPr/>
          <p:nvPr/>
        </p:nvSpPr>
        <p:spPr>
          <a:xfrm>
            <a:off x="6477000" y="1313794"/>
            <a:ext cx="162910" cy="152382"/>
          </a:xfrm>
          <a:prstGeom prst="ellipse">
            <a:avLst/>
          </a:prstGeom>
          <a:solidFill>
            <a:srgbClr val="F8F8F8">
              <a:alpha val="69804"/>
            </a:srgb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7" name="Oval 86"/>
          <p:cNvSpPr/>
          <p:nvPr/>
        </p:nvSpPr>
        <p:spPr>
          <a:xfrm>
            <a:off x="6477000" y="1585512"/>
            <a:ext cx="162910" cy="152382"/>
          </a:xfrm>
          <a:prstGeom prst="ellipse">
            <a:avLst/>
          </a:prstGeom>
          <a:solidFill>
            <a:srgbClr val="F8F8F8">
              <a:alpha val="69804"/>
            </a:srgbClr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2</a:t>
            </a:r>
          </a:p>
        </p:txBody>
      </p:sp>
      <p:grpSp>
        <p:nvGrpSpPr>
          <p:cNvPr id="88" name="Group 31"/>
          <p:cNvGrpSpPr>
            <a:grpSpLocks noChangeAspect="1"/>
          </p:cNvGrpSpPr>
          <p:nvPr/>
        </p:nvGrpSpPr>
        <p:grpSpPr bwMode="auto">
          <a:xfrm>
            <a:off x="3124200" y="4248150"/>
            <a:ext cx="241852" cy="298999"/>
            <a:chOff x="1941" y="1091"/>
            <a:chExt cx="1871" cy="2134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89" name="Freeform 32"/>
            <p:cNvSpPr>
              <a:spLocks noEditPoints="1"/>
            </p:cNvSpPr>
            <p:nvPr/>
          </p:nvSpPr>
          <p:spPr bwMode="auto">
            <a:xfrm>
              <a:off x="1941" y="1091"/>
              <a:ext cx="1871" cy="2134"/>
            </a:xfrm>
            <a:custGeom>
              <a:avLst/>
              <a:gdLst>
                <a:gd name="T0" fmla="*/ 573 w 789"/>
                <a:gd name="T1" fmla="*/ 900 h 900"/>
                <a:gd name="T2" fmla="*/ 45 w 789"/>
                <a:gd name="T3" fmla="*/ 900 h 900"/>
                <a:gd name="T4" fmla="*/ 1 w 789"/>
                <a:gd name="T5" fmla="*/ 826 h 900"/>
                <a:gd name="T6" fmla="*/ 1 w 789"/>
                <a:gd name="T7" fmla="*/ 181 h 900"/>
                <a:gd name="T8" fmla="*/ 70 w 789"/>
                <a:gd name="T9" fmla="*/ 113 h 900"/>
                <a:gd name="T10" fmla="*/ 170 w 789"/>
                <a:gd name="T11" fmla="*/ 113 h 900"/>
                <a:gd name="T12" fmla="*/ 213 w 789"/>
                <a:gd name="T13" fmla="*/ 0 h 900"/>
                <a:gd name="T14" fmla="*/ 565 w 789"/>
                <a:gd name="T15" fmla="*/ 0 h 900"/>
                <a:gd name="T16" fmla="*/ 580 w 789"/>
                <a:gd name="T17" fmla="*/ 16 h 900"/>
                <a:gd name="T18" fmla="*/ 777 w 789"/>
                <a:gd name="T19" fmla="*/ 214 h 900"/>
                <a:gd name="T20" fmla="*/ 788 w 789"/>
                <a:gd name="T21" fmla="*/ 241 h 900"/>
                <a:gd name="T22" fmla="*/ 789 w 789"/>
                <a:gd name="T23" fmla="*/ 721 h 900"/>
                <a:gd name="T24" fmla="*/ 723 w 789"/>
                <a:gd name="T25" fmla="*/ 787 h 900"/>
                <a:gd name="T26" fmla="*/ 619 w 789"/>
                <a:gd name="T27" fmla="*/ 787 h 900"/>
                <a:gd name="T28" fmla="*/ 619 w 789"/>
                <a:gd name="T29" fmla="*/ 829 h 900"/>
                <a:gd name="T30" fmla="*/ 573 w 789"/>
                <a:gd name="T31" fmla="*/ 900 h 900"/>
                <a:gd name="T32" fmla="*/ 732 w 789"/>
                <a:gd name="T33" fmla="*/ 280 h 900"/>
                <a:gd name="T34" fmla="*/ 565 w 789"/>
                <a:gd name="T35" fmla="*/ 280 h 900"/>
                <a:gd name="T36" fmla="*/ 509 w 789"/>
                <a:gd name="T37" fmla="*/ 224 h 900"/>
                <a:gd name="T38" fmla="*/ 509 w 789"/>
                <a:gd name="T39" fmla="*/ 76 h 900"/>
                <a:gd name="T40" fmla="*/ 509 w 789"/>
                <a:gd name="T41" fmla="*/ 57 h 900"/>
                <a:gd name="T42" fmla="*/ 226 w 789"/>
                <a:gd name="T43" fmla="*/ 57 h 900"/>
                <a:gd name="T44" fmla="*/ 226 w 789"/>
                <a:gd name="T45" fmla="*/ 730 h 900"/>
                <a:gd name="T46" fmla="*/ 732 w 789"/>
                <a:gd name="T47" fmla="*/ 730 h 900"/>
                <a:gd name="T48" fmla="*/ 732 w 789"/>
                <a:gd name="T49" fmla="*/ 280 h 900"/>
                <a:gd name="T50" fmla="*/ 564 w 789"/>
                <a:gd name="T51" fmla="*/ 787 h 900"/>
                <a:gd name="T52" fmla="*/ 541 w 789"/>
                <a:gd name="T53" fmla="*/ 787 h 900"/>
                <a:gd name="T54" fmla="*/ 241 w 789"/>
                <a:gd name="T55" fmla="*/ 787 h 900"/>
                <a:gd name="T56" fmla="*/ 171 w 789"/>
                <a:gd name="T57" fmla="*/ 718 h 900"/>
                <a:gd name="T58" fmla="*/ 171 w 789"/>
                <a:gd name="T59" fmla="*/ 194 h 900"/>
                <a:gd name="T60" fmla="*/ 171 w 789"/>
                <a:gd name="T61" fmla="*/ 170 h 900"/>
                <a:gd name="T62" fmla="*/ 58 w 789"/>
                <a:gd name="T63" fmla="*/ 170 h 900"/>
                <a:gd name="T64" fmla="*/ 58 w 789"/>
                <a:gd name="T65" fmla="*/ 842 h 900"/>
                <a:gd name="T66" fmla="*/ 564 w 789"/>
                <a:gd name="T67" fmla="*/ 842 h 900"/>
                <a:gd name="T68" fmla="*/ 564 w 789"/>
                <a:gd name="T69" fmla="*/ 787 h 900"/>
                <a:gd name="T70" fmla="*/ 563 w 789"/>
                <a:gd name="T71" fmla="*/ 224 h 900"/>
                <a:gd name="T72" fmla="*/ 723 w 789"/>
                <a:gd name="T73" fmla="*/ 224 h 900"/>
                <a:gd name="T74" fmla="*/ 563 w 789"/>
                <a:gd name="T75" fmla="*/ 63 h 900"/>
                <a:gd name="T76" fmla="*/ 563 w 789"/>
                <a:gd name="T77" fmla="*/ 224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89" h="900">
                  <a:moveTo>
                    <a:pt x="573" y="900"/>
                  </a:moveTo>
                  <a:cubicBezTo>
                    <a:pt x="397" y="900"/>
                    <a:pt x="221" y="900"/>
                    <a:pt x="45" y="900"/>
                  </a:cubicBezTo>
                  <a:cubicBezTo>
                    <a:pt x="12" y="887"/>
                    <a:pt x="0" y="861"/>
                    <a:pt x="1" y="826"/>
                  </a:cubicBezTo>
                  <a:cubicBezTo>
                    <a:pt x="1" y="611"/>
                    <a:pt x="1" y="396"/>
                    <a:pt x="1" y="181"/>
                  </a:cubicBezTo>
                  <a:cubicBezTo>
                    <a:pt x="1" y="134"/>
                    <a:pt x="23" y="113"/>
                    <a:pt x="70" y="113"/>
                  </a:cubicBezTo>
                  <a:cubicBezTo>
                    <a:pt x="103" y="113"/>
                    <a:pt x="136" y="113"/>
                    <a:pt x="170" y="113"/>
                  </a:cubicBezTo>
                  <a:cubicBezTo>
                    <a:pt x="172" y="69"/>
                    <a:pt x="159" y="21"/>
                    <a:pt x="213" y="0"/>
                  </a:cubicBezTo>
                  <a:cubicBezTo>
                    <a:pt x="330" y="0"/>
                    <a:pt x="448" y="0"/>
                    <a:pt x="565" y="0"/>
                  </a:cubicBezTo>
                  <a:cubicBezTo>
                    <a:pt x="570" y="5"/>
                    <a:pt x="574" y="11"/>
                    <a:pt x="580" y="16"/>
                  </a:cubicBezTo>
                  <a:cubicBezTo>
                    <a:pt x="645" y="82"/>
                    <a:pt x="712" y="148"/>
                    <a:pt x="777" y="214"/>
                  </a:cubicBezTo>
                  <a:cubicBezTo>
                    <a:pt x="783" y="221"/>
                    <a:pt x="788" y="232"/>
                    <a:pt x="788" y="241"/>
                  </a:cubicBezTo>
                  <a:cubicBezTo>
                    <a:pt x="789" y="401"/>
                    <a:pt x="789" y="561"/>
                    <a:pt x="789" y="721"/>
                  </a:cubicBezTo>
                  <a:cubicBezTo>
                    <a:pt x="789" y="765"/>
                    <a:pt x="767" y="787"/>
                    <a:pt x="723" y="787"/>
                  </a:cubicBezTo>
                  <a:cubicBezTo>
                    <a:pt x="689" y="787"/>
                    <a:pt x="655" y="787"/>
                    <a:pt x="619" y="787"/>
                  </a:cubicBezTo>
                  <a:cubicBezTo>
                    <a:pt x="619" y="802"/>
                    <a:pt x="619" y="816"/>
                    <a:pt x="619" y="829"/>
                  </a:cubicBezTo>
                  <a:cubicBezTo>
                    <a:pt x="619" y="873"/>
                    <a:pt x="612" y="884"/>
                    <a:pt x="573" y="900"/>
                  </a:cubicBezTo>
                  <a:close/>
                  <a:moveTo>
                    <a:pt x="732" y="280"/>
                  </a:moveTo>
                  <a:cubicBezTo>
                    <a:pt x="675" y="280"/>
                    <a:pt x="620" y="280"/>
                    <a:pt x="565" y="280"/>
                  </a:cubicBezTo>
                  <a:cubicBezTo>
                    <a:pt x="531" y="280"/>
                    <a:pt x="509" y="258"/>
                    <a:pt x="509" y="224"/>
                  </a:cubicBezTo>
                  <a:cubicBezTo>
                    <a:pt x="508" y="175"/>
                    <a:pt x="509" y="125"/>
                    <a:pt x="509" y="76"/>
                  </a:cubicBezTo>
                  <a:cubicBezTo>
                    <a:pt x="509" y="70"/>
                    <a:pt x="509" y="63"/>
                    <a:pt x="509" y="57"/>
                  </a:cubicBezTo>
                  <a:cubicBezTo>
                    <a:pt x="413" y="57"/>
                    <a:pt x="320" y="57"/>
                    <a:pt x="226" y="57"/>
                  </a:cubicBezTo>
                  <a:cubicBezTo>
                    <a:pt x="226" y="282"/>
                    <a:pt x="226" y="506"/>
                    <a:pt x="226" y="730"/>
                  </a:cubicBezTo>
                  <a:cubicBezTo>
                    <a:pt x="396" y="730"/>
                    <a:pt x="564" y="730"/>
                    <a:pt x="732" y="730"/>
                  </a:cubicBezTo>
                  <a:cubicBezTo>
                    <a:pt x="732" y="580"/>
                    <a:pt x="732" y="432"/>
                    <a:pt x="732" y="280"/>
                  </a:cubicBezTo>
                  <a:close/>
                  <a:moveTo>
                    <a:pt x="564" y="787"/>
                  </a:moveTo>
                  <a:cubicBezTo>
                    <a:pt x="555" y="787"/>
                    <a:pt x="548" y="787"/>
                    <a:pt x="541" y="787"/>
                  </a:cubicBezTo>
                  <a:cubicBezTo>
                    <a:pt x="441" y="787"/>
                    <a:pt x="341" y="788"/>
                    <a:pt x="241" y="787"/>
                  </a:cubicBezTo>
                  <a:cubicBezTo>
                    <a:pt x="190" y="787"/>
                    <a:pt x="171" y="768"/>
                    <a:pt x="171" y="718"/>
                  </a:cubicBezTo>
                  <a:cubicBezTo>
                    <a:pt x="171" y="543"/>
                    <a:pt x="171" y="368"/>
                    <a:pt x="171" y="194"/>
                  </a:cubicBezTo>
                  <a:cubicBezTo>
                    <a:pt x="171" y="186"/>
                    <a:pt x="171" y="178"/>
                    <a:pt x="171" y="170"/>
                  </a:cubicBezTo>
                  <a:cubicBezTo>
                    <a:pt x="131" y="170"/>
                    <a:pt x="95" y="170"/>
                    <a:pt x="58" y="170"/>
                  </a:cubicBezTo>
                  <a:cubicBezTo>
                    <a:pt x="58" y="395"/>
                    <a:pt x="58" y="619"/>
                    <a:pt x="58" y="842"/>
                  </a:cubicBezTo>
                  <a:cubicBezTo>
                    <a:pt x="227" y="842"/>
                    <a:pt x="396" y="842"/>
                    <a:pt x="564" y="842"/>
                  </a:cubicBezTo>
                  <a:cubicBezTo>
                    <a:pt x="564" y="824"/>
                    <a:pt x="564" y="806"/>
                    <a:pt x="564" y="787"/>
                  </a:cubicBezTo>
                  <a:close/>
                  <a:moveTo>
                    <a:pt x="563" y="224"/>
                  </a:moveTo>
                  <a:cubicBezTo>
                    <a:pt x="620" y="224"/>
                    <a:pt x="674" y="224"/>
                    <a:pt x="723" y="224"/>
                  </a:cubicBezTo>
                  <a:cubicBezTo>
                    <a:pt x="671" y="171"/>
                    <a:pt x="617" y="117"/>
                    <a:pt x="563" y="63"/>
                  </a:cubicBezTo>
                  <a:cubicBezTo>
                    <a:pt x="563" y="115"/>
                    <a:pt x="563" y="168"/>
                    <a:pt x="563" y="2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27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90" name="Freeform 38"/>
            <p:cNvSpPr>
              <a:spLocks/>
            </p:cNvSpPr>
            <p:nvPr/>
          </p:nvSpPr>
          <p:spPr bwMode="auto">
            <a:xfrm>
              <a:off x="2747" y="2426"/>
              <a:ext cx="662" cy="130"/>
            </a:xfrm>
            <a:custGeom>
              <a:avLst/>
              <a:gdLst>
                <a:gd name="T0" fmla="*/ 141 w 279"/>
                <a:gd name="T1" fmla="*/ 1 h 55"/>
                <a:gd name="T2" fmla="*/ 247 w 279"/>
                <a:gd name="T3" fmla="*/ 1 h 55"/>
                <a:gd name="T4" fmla="*/ 279 w 279"/>
                <a:gd name="T5" fmla="*/ 28 h 55"/>
                <a:gd name="T6" fmla="*/ 247 w 279"/>
                <a:gd name="T7" fmla="*/ 55 h 55"/>
                <a:gd name="T8" fmla="*/ 31 w 279"/>
                <a:gd name="T9" fmla="*/ 55 h 55"/>
                <a:gd name="T10" fmla="*/ 0 w 279"/>
                <a:gd name="T11" fmla="*/ 26 h 55"/>
                <a:gd name="T12" fmla="*/ 31 w 279"/>
                <a:gd name="T13" fmla="*/ 1 h 55"/>
                <a:gd name="T14" fmla="*/ 141 w 279"/>
                <a:gd name="T15" fmla="*/ 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9" h="55">
                  <a:moveTo>
                    <a:pt x="141" y="1"/>
                  </a:moveTo>
                  <a:cubicBezTo>
                    <a:pt x="176" y="1"/>
                    <a:pt x="212" y="0"/>
                    <a:pt x="247" y="1"/>
                  </a:cubicBezTo>
                  <a:cubicBezTo>
                    <a:pt x="267" y="1"/>
                    <a:pt x="279" y="11"/>
                    <a:pt x="279" y="28"/>
                  </a:cubicBezTo>
                  <a:cubicBezTo>
                    <a:pt x="279" y="44"/>
                    <a:pt x="267" y="54"/>
                    <a:pt x="247" y="55"/>
                  </a:cubicBezTo>
                  <a:cubicBezTo>
                    <a:pt x="175" y="55"/>
                    <a:pt x="103" y="55"/>
                    <a:pt x="31" y="55"/>
                  </a:cubicBezTo>
                  <a:cubicBezTo>
                    <a:pt x="10" y="55"/>
                    <a:pt x="0" y="44"/>
                    <a:pt x="0" y="26"/>
                  </a:cubicBezTo>
                  <a:cubicBezTo>
                    <a:pt x="1" y="10"/>
                    <a:pt x="11" y="1"/>
                    <a:pt x="31" y="1"/>
                  </a:cubicBezTo>
                  <a:cubicBezTo>
                    <a:pt x="68" y="0"/>
                    <a:pt x="104" y="1"/>
                    <a:pt x="14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27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91" name="Freeform 39"/>
            <p:cNvSpPr>
              <a:spLocks/>
            </p:cNvSpPr>
            <p:nvPr/>
          </p:nvSpPr>
          <p:spPr bwMode="auto">
            <a:xfrm>
              <a:off x="2747" y="1892"/>
              <a:ext cx="662" cy="130"/>
            </a:xfrm>
            <a:custGeom>
              <a:avLst/>
              <a:gdLst>
                <a:gd name="T0" fmla="*/ 141 w 279"/>
                <a:gd name="T1" fmla="*/ 55 h 55"/>
                <a:gd name="T2" fmla="*/ 31 w 279"/>
                <a:gd name="T3" fmla="*/ 54 h 55"/>
                <a:gd name="T4" fmla="*/ 0 w 279"/>
                <a:gd name="T5" fmla="*/ 27 h 55"/>
                <a:gd name="T6" fmla="*/ 31 w 279"/>
                <a:gd name="T7" fmla="*/ 1 h 55"/>
                <a:gd name="T8" fmla="*/ 249 w 279"/>
                <a:gd name="T9" fmla="*/ 1 h 55"/>
                <a:gd name="T10" fmla="*/ 279 w 279"/>
                <a:gd name="T11" fmla="*/ 28 h 55"/>
                <a:gd name="T12" fmla="*/ 249 w 279"/>
                <a:gd name="T13" fmla="*/ 54 h 55"/>
                <a:gd name="T14" fmla="*/ 141 w 279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9" h="55">
                  <a:moveTo>
                    <a:pt x="141" y="55"/>
                  </a:moveTo>
                  <a:cubicBezTo>
                    <a:pt x="104" y="55"/>
                    <a:pt x="68" y="55"/>
                    <a:pt x="31" y="54"/>
                  </a:cubicBezTo>
                  <a:cubicBezTo>
                    <a:pt x="10" y="54"/>
                    <a:pt x="0" y="45"/>
                    <a:pt x="0" y="27"/>
                  </a:cubicBezTo>
                  <a:cubicBezTo>
                    <a:pt x="1" y="10"/>
                    <a:pt x="10" y="1"/>
                    <a:pt x="31" y="1"/>
                  </a:cubicBezTo>
                  <a:cubicBezTo>
                    <a:pt x="104" y="1"/>
                    <a:pt x="176" y="0"/>
                    <a:pt x="249" y="1"/>
                  </a:cubicBezTo>
                  <a:cubicBezTo>
                    <a:pt x="268" y="1"/>
                    <a:pt x="279" y="11"/>
                    <a:pt x="279" y="28"/>
                  </a:cubicBezTo>
                  <a:cubicBezTo>
                    <a:pt x="279" y="44"/>
                    <a:pt x="268" y="54"/>
                    <a:pt x="249" y="54"/>
                  </a:cubicBezTo>
                  <a:cubicBezTo>
                    <a:pt x="213" y="55"/>
                    <a:pt x="177" y="55"/>
                    <a:pt x="141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27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92" name="Freeform 40"/>
            <p:cNvSpPr>
              <a:spLocks/>
            </p:cNvSpPr>
            <p:nvPr/>
          </p:nvSpPr>
          <p:spPr bwMode="auto">
            <a:xfrm>
              <a:off x="2880" y="2160"/>
              <a:ext cx="396" cy="128"/>
            </a:xfrm>
            <a:custGeom>
              <a:avLst/>
              <a:gdLst>
                <a:gd name="T0" fmla="*/ 83 w 167"/>
                <a:gd name="T1" fmla="*/ 54 h 54"/>
                <a:gd name="T2" fmla="*/ 27 w 167"/>
                <a:gd name="T3" fmla="*/ 54 h 54"/>
                <a:gd name="T4" fmla="*/ 0 w 167"/>
                <a:gd name="T5" fmla="*/ 26 h 54"/>
                <a:gd name="T6" fmla="*/ 27 w 167"/>
                <a:gd name="T7" fmla="*/ 0 h 54"/>
                <a:gd name="T8" fmla="*/ 140 w 167"/>
                <a:gd name="T9" fmla="*/ 1 h 54"/>
                <a:gd name="T10" fmla="*/ 166 w 167"/>
                <a:gd name="T11" fmla="*/ 27 h 54"/>
                <a:gd name="T12" fmla="*/ 141 w 167"/>
                <a:gd name="T13" fmla="*/ 54 h 54"/>
                <a:gd name="T14" fmla="*/ 83 w 167"/>
                <a:gd name="T1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7" h="54">
                  <a:moveTo>
                    <a:pt x="83" y="54"/>
                  </a:moveTo>
                  <a:cubicBezTo>
                    <a:pt x="64" y="54"/>
                    <a:pt x="46" y="54"/>
                    <a:pt x="27" y="54"/>
                  </a:cubicBezTo>
                  <a:cubicBezTo>
                    <a:pt x="9" y="53"/>
                    <a:pt x="0" y="43"/>
                    <a:pt x="0" y="26"/>
                  </a:cubicBezTo>
                  <a:cubicBezTo>
                    <a:pt x="1" y="9"/>
                    <a:pt x="10" y="1"/>
                    <a:pt x="27" y="0"/>
                  </a:cubicBezTo>
                  <a:cubicBezTo>
                    <a:pt x="65" y="0"/>
                    <a:pt x="103" y="0"/>
                    <a:pt x="140" y="1"/>
                  </a:cubicBezTo>
                  <a:cubicBezTo>
                    <a:pt x="157" y="1"/>
                    <a:pt x="166" y="11"/>
                    <a:pt x="166" y="27"/>
                  </a:cubicBezTo>
                  <a:cubicBezTo>
                    <a:pt x="167" y="43"/>
                    <a:pt x="157" y="53"/>
                    <a:pt x="141" y="54"/>
                  </a:cubicBezTo>
                  <a:cubicBezTo>
                    <a:pt x="121" y="54"/>
                    <a:pt x="102" y="54"/>
                    <a:pt x="83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27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sp>
        <p:nvSpPr>
          <p:cNvPr id="93" name="Oval 92"/>
          <p:cNvSpPr/>
          <p:nvPr/>
        </p:nvSpPr>
        <p:spPr>
          <a:xfrm flipH="1">
            <a:off x="2481493" y="2920380"/>
            <a:ext cx="129134" cy="12930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/>
          <p:cNvCxnSpPr>
            <a:stCxn id="93" idx="4"/>
            <a:endCxn id="50" idx="0"/>
          </p:cNvCxnSpPr>
          <p:nvPr/>
        </p:nvCxnSpPr>
        <p:spPr>
          <a:xfrm flipH="1">
            <a:off x="2542565" y="3049687"/>
            <a:ext cx="3495" cy="93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98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Connecteur droit 8"/>
          <p:cNvCxnSpPr/>
          <p:nvPr/>
        </p:nvCxnSpPr>
        <p:spPr>
          <a:xfrm flipH="1">
            <a:off x="239087" y="678865"/>
            <a:ext cx="8693074" cy="1"/>
          </a:xfrm>
          <a:prstGeom prst="line">
            <a:avLst/>
          </a:prstGeom>
          <a:ln w="3175" cap="rnd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5"/>
          <p:cNvSpPr txBox="1">
            <a:spLocks/>
          </p:cNvSpPr>
          <p:nvPr/>
        </p:nvSpPr>
        <p:spPr>
          <a:xfrm>
            <a:off x="152400" y="266104"/>
            <a:ext cx="7620000" cy="39211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000" b="1" kern="1200" dirty="0">
                <a:solidFill>
                  <a:srgbClr val="04349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sz="2000" b="0" dirty="0">
                <a:latin typeface="Century Gothic" charset="0"/>
                <a:ea typeface="Century Gothic" charset="0"/>
                <a:cs typeface="Century Gothic" charset="0"/>
              </a:rPr>
              <a:t>CLP Analytics </a:t>
            </a:r>
            <a:r>
              <a:rPr lang="en-US" sz="2000" b="0" dirty="0" smtClean="0">
                <a:latin typeface="Century Gothic" charset="0"/>
                <a:ea typeface="Century Gothic" charset="0"/>
                <a:cs typeface="Century Gothic" charset="0"/>
              </a:rPr>
              <a:t>Serving </a:t>
            </a:r>
            <a:r>
              <a:rPr lang="en-US" sz="2000" b="0" dirty="0">
                <a:latin typeface="Century Gothic" charset="0"/>
                <a:ea typeface="Century Gothic" charset="0"/>
                <a:cs typeface="Century Gothic" charset="0"/>
              </a:rPr>
              <a:t>Pattern </a:t>
            </a:r>
            <a:r>
              <a:rPr lang="mr-IN" sz="2000" b="0" dirty="0">
                <a:latin typeface="Century Gothic" charset="0"/>
                <a:ea typeface="Century Gothic" charset="0"/>
                <a:cs typeface="Century Gothic" charset="0"/>
              </a:rPr>
              <a:t>–</a:t>
            </a:r>
            <a:r>
              <a:rPr lang="en-US" sz="2000" b="0" dirty="0">
                <a:latin typeface="Century Gothic" charset="0"/>
                <a:ea typeface="Century Gothic" charset="0"/>
                <a:cs typeface="Century Gothic" charset="0"/>
              </a:rPr>
              <a:t> Existing </a:t>
            </a:r>
            <a:r>
              <a:rPr lang="en-US" sz="2000" b="0" dirty="0" smtClean="0">
                <a:latin typeface="Century Gothic" charset="0"/>
                <a:ea typeface="Century Gothic" charset="0"/>
                <a:cs typeface="Century Gothic" charset="0"/>
              </a:rPr>
              <a:t>Project - MSBI </a:t>
            </a:r>
            <a:r>
              <a:rPr lang="en-US" sz="2000" b="0" dirty="0">
                <a:latin typeface="Century Gothic" charset="0"/>
                <a:ea typeface="Century Gothic" charset="0"/>
                <a:cs typeface="Century Gothic" charset="0"/>
              </a:rPr>
              <a:t>Review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74613" y="796304"/>
            <a:ext cx="8637669" cy="101509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5473344" y="1857291"/>
            <a:ext cx="3429000" cy="18692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266789" y="1858546"/>
            <a:ext cx="5172227" cy="18692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Connecteur droit 8"/>
          <p:cNvCxnSpPr/>
          <p:nvPr/>
        </p:nvCxnSpPr>
        <p:spPr>
          <a:xfrm flipH="1">
            <a:off x="239087" y="678865"/>
            <a:ext cx="8693074" cy="1"/>
          </a:xfrm>
          <a:prstGeom prst="line">
            <a:avLst/>
          </a:prstGeom>
          <a:ln w="3175" cap="rnd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6796284" y="2202689"/>
            <a:ext cx="1206143" cy="3915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CCMS </a:t>
            </a:r>
          </a:p>
          <a:p>
            <a:pPr algn="ctr"/>
            <a:r>
              <a:rPr lang="en-US" sz="1000" dirty="0"/>
              <a:t>(SAP)</a:t>
            </a:r>
          </a:p>
        </p:txBody>
      </p:sp>
      <p:sp>
        <p:nvSpPr>
          <p:cNvPr id="80" name="Oval 79"/>
          <p:cNvSpPr/>
          <p:nvPr/>
        </p:nvSpPr>
        <p:spPr>
          <a:xfrm flipH="1">
            <a:off x="7318635" y="1957416"/>
            <a:ext cx="129134" cy="12930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Elbow Connector 80"/>
          <p:cNvCxnSpPr>
            <a:cxnSpLocks/>
            <a:stCxn id="173" idx="0"/>
          </p:cNvCxnSpPr>
          <p:nvPr/>
        </p:nvCxnSpPr>
        <p:spPr>
          <a:xfrm rot="16200000" flipV="1">
            <a:off x="6178803" y="753016"/>
            <a:ext cx="727534" cy="1681265"/>
          </a:xfrm>
          <a:prstGeom prst="bentConnector2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1626170" y="2724808"/>
            <a:ext cx="3669519" cy="939049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cxnSpLocks/>
            <a:stCxn id="155" idx="0"/>
          </p:cNvCxnSpPr>
          <p:nvPr/>
        </p:nvCxnSpPr>
        <p:spPr>
          <a:xfrm flipH="1" flipV="1">
            <a:off x="2572762" y="2528412"/>
            <a:ext cx="680588" cy="473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n 84"/>
          <p:cNvSpPr/>
          <p:nvPr/>
        </p:nvSpPr>
        <p:spPr>
          <a:xfrm>
            <a:off x="2743713" y="2808515"/>
            <a:ext cx="1019273" cy="773999"/>
          </a:xfrm>
          <a:prstGeom prst="can">
            <a:avLst/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>
                <a:latin typeface="Century Gothic" charset="0"/>
                <a:ea typeface="Century Gothic" charset="0"/>
                <a:cs typeface="Century Gothic" charset="0"/>
              </a:rPr>
              <a:t>BLOB </a:t>
            </a:r>
            <a:r>
              <a:rPr lang="en-US" sz="1000" dirty="0">
                <a:latin typeface="Century Gothic" charset="0"/>
                <a:ea typeface="Century Gothic" charset="0"/>
                <a:cs typeface="Century Gothic" charset="0"/>
              </a:rPr>
              <a:t>Storage</a:t>
            </a:r>
          </a:p>
        </p:txBody>
      </p:sp>
      <p:grpSp>
        <p:nvGrpSpPr>
          <p:cNvPr id="87" name="Group 31"/>
          <p:cNvGrpSpPr>
            <a:grpSpLocks noChangeAspect="1"/>
          </p:cNvGrpSpPr>
          <p:nvPr/>
        </p:nvGrpSpPr>
        <p:grpSpPr bwMode="auto">
          <a:xfrm>
            <a:off x="3150901" y="3269354"/>
            <a:ext cx="241852" cy="298999"/>
            <a:chOff x="1941" y="1091"/>
            <a:chExt cx="1871" cy="2134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88" name="Freeform 32"/>
            <p:cNvSpPr>
              <a:spLocks noEditPoints="1"/>
            </p:cNvSpPr>
            <p:nvPr/>
          </p:nvSpPr>
          <p:spPr bwMode="auto">
            <a:xfrm>
              <a:off x="1941" y="1091"/>
              <a:ext cx="1871" cy="2134"/>
            </a:xfrm>
            <a:custGeom>
              <a:avLst/>
              <a:gdLst>
                <a:gd name="T0" fmla="*/ 573 w 789"/>
                <a:gd name="T1" fmla="*/ 900 h 900"/>
                <a:gd name="T2" fmla="*/ 45 w 789"/>
                <a:gd name="T3" fmla="*/ 900 h 900"/>
                <a:gd name="T4" fmla="*/ 1 w 789"/>
                <a:gd name="T5" fmla="*/ 826 h 900"/>
                <a:gd name="T6" fmla="*/ 1 w 789"/>
                <a:gd name="T7" fmla="*/ 181 h 900"/>
                <a:gd name="T8" fmla="*/ 70 w 789"/>
                <a:gd name="T9" fmla="*/ 113 h 900"/>
                <a:gd name="T10" fmla="*/ 170 w 789"/>
                <a:gd name="T11" fmla="*/ 113 h 900"/>
                <a:gd name="T12" fmla="*/ 213 w 789"/>
                <a:gd name="T13" fmla="*/ 0 h 900"/>
                <a:gd name="T14" fmla="*/ 565 w 789"/>
                <a:gd name="T15" fmla="*/ 0 h 900"/>
                <a:gd name="T16" fmla="*/ 580 w 789"/>
                <a:gd name="T17" fmla="*/ 16 h 900"/>
                <a:gd name="T18" fmla="*/ 777 w 789"/>
                <a:gd name="T19" fmla="*/ 214 h 900"/>
                <a:gd name="T20" fmla="*/ 788 w 789"/>
                <a:gd name="T21" fmla="*/ 241 h 900"/>
                <a:gd name="T22" fmla="*/ 789 w 789"/>
                <a:gd name="T23" fmla="*/ 721 h 900"/>
                <a:gd name="T24" fmla="*/ 723 w 789"/>
                <a:gd name="T25" fmla="*/ 787 h 900"/>
                <a:gd name="T26" fmla="*/ 619 w 789"/>
                <a:gd name="T27" fmla="*/ 787 h 900"/>
                <a:gd name="T28" fmla="*/ 619 w 789"/>
                <a:gd name="T29" fmla="*/ 829 h 900"/>
                <a:gd name="T30" fmla="*/ 573 w 789"/>
                <a:gd name="T31" fmla="*/ 900 h 900"/>
                <a:gd name="T32" fmla="*/ 732 w 789"/>
                <a:gd name="T33" fmla="*/ 280 h 900"/>
                <a:gd name="T34" fmla="*/ 565 w 789"/>
                <a:gd name="T35" fmla="*/ 280 h 900"/>
                <a:gd name="T36" fmla="*/ 509 w 789"/>
                <a:gd name="T37" fmla="*/ 224 h 900"/>
                <a:gd name="T38" fmla="*/ 509 w 789"/>
                <a:gd name="T39" fmla="*/ 76 h 900"/>
                <a:gd name="T40" fmla="*/ 509 w 789"/>
                <a:gd name="T41" fmla="*/ 57 h 900"/>
                <a:gd name="T42" fmla="*/ 226 w 789"/>
                <a:gd name="T43" fmla="*/ 57 h 900"/>
                <a:gd name="T44" fmla="*/ 226 w 789"/>
                <a:gd name="T45" fmla="*/ 730 h 900"/>
                <a:gd name="T46" fmla="*/ 732 w 789"/>
                <a:gd name="T47" fmla="*/ 730 h 900"/>
                <a:gd name="T48" fmla="*/ 732 w 789"/>
                <a:gd name="T49" fmla="*/ 280 h 900"/>
                <a:gd name="T50" fmla="*/ 564 w 789"/>
                <a:gd name="T51" fmla="*/ 787 h 900"/>
                <a:gd name="T52" fmla="*/ 541 w 789"/>
                <a:gd name="T53" fmla="*/ 787 h 900"/>
                <a:gd name="T54" fmla="*/ 241 w 789"/>
                <a:gd name="T55" fmla="*/ 787 h 900"/>
                <a:gd name="T56" fmla="*/ 171 w 789"/>
                <a:gd name="T57" fmla="*/ 718 h 900"/>
                <a:gd name="T58" fmla="*/ 171 w 789"/>
                <a:gd name="T59" fmla="*/ 194 h 900"/>
                <a:gd name="T60" fmla="*/ 171 w 789"/>
                <a:gd name="T61" fmla="*/ 170 h 900"/>
                <a:gd name="T62" fmla="*/ 58 w 789"/>
                <a:gd name="T63" fmla="*/ 170 h 900"/>
                <a:gd name="T64" fmla="*/ 58 w 789"/>
                <a:gd name="T65" fmla="*/ 842 h 900"/>
                <a:gd name="T66" fmla="*/ 564 w 789"/>
                <a:gd name="T67" fmla="*/ 842 h 900"/>
                <a:gd name="T68" fmla="*/ 564 w 789"/>
                <a:gd name="T69" fmla="*/ 787 h 900"/>
                <a:gd name="T70" fmla="*/ 563 w 789"/>
                <a:gd name="T71" fmla="*/ 224 h 900"/>
                <a:gd name="T72" fmla="*/ 723 w 789"/>
                <a:gd name="T73" fmla="*/ 224 h 900"/>
                <a:gd name="T74" fmla="*/ 563 w 789"/>
                <a:gd name="T75" fmla="*/ 63 h 900"/>
                <a:gd name="T76" fmla="*/ 563 w 789"/>
                <a:gd name="T77" fmla="*/ 224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89" h="900">
                  <a:moveTo>
                    <a:pt x="573" y="900"/>
                  </a:moveTo>
                  <a:cubicBezTo>
                    <a:pt x="397" y="900"/>
                    <a:pt x="221" y="900"/>
                    <a:pt x="45" y="900"/>
                  </a:cubicBezTo>
                  <a:cubicBezTo>
                    <a:pt x="12" y="887"/>
                    <a:pt x="0" y="861"/>
                    <a:pt x="1" y="826"/>
                  </a:cubicBezTo>
                  <a:cubicBezTo>
                    <a:pt x="1" y="611"/>
                    <a:pt x="1" y="396"/>
                    <a:pt x="1" y="181"/>
                  </a:cubicBezTo>
                  <a:cubicBezTo>
                    <a:pt x="1" y="134"/>
                    <a:pt x="23" y="113"/>
                    <a:pt x="70" y="113"/>
                  </a:cubicBezTo>
                  <a:cubicBezTo>
                    <a:pt x="103" y="113"/>
                    <a:pt x="136" y="113"/>
                    <a:pt x="170" y="113"/>
                  </a:cubicBezTo>
                  <a:cubicBezTo>
                    <a:pt x="172" y="69"/>
                    <a:pt x="159" y="21"/>
                    <a:pt x="213" y="0"/>
                  </a:cubicBezTo>
                  <a:cubicBezTo>
                    <a:pt x="330" y="0"/>
                    <a:pt x="448" y="0"/>
                    <a:pt x="565" y="0"/>
                  </a:cubicBezTo>
                  <a:cubicBezTo>
                    <a:pt x="570" y="5"/>
                    <a:pt x="574" y="11"/>
                    <a:pt x="580" y="16"/>
                  </a:cubicBezTo>
                  <a:cubicBezTo>
                    <a:pt x="645" y="82"/>
                    <a:pt x="712" y="148"/>
                    <a:pt x="777" y="214"/>
                  </a:cubicBezTo>
                  <a:cubicBezTo>
                    <a:pt x="783" y="221"/>
                    <a:pt x="788" y="232"/>
                    <a:pt x="788" y="241"/>
                  </a:cubicBezTo>
                  <a:cubicBezTo>
                    <a:pt x="789" y="401"/>
                    <a:pt x="789" y="561"/>
                    <a:pt x="789" y="721"/>
                  </a:cubicBezTo>
                  <a:cubicBezTo>
                    <a:pt x="789" y="765"/>
                    <a:pt x="767" y="787"/>
                    <a:pt x="723" y="787"/>
                  </a:cubicBezTo>
                  <a:cubicBezTo>
                    <a:pt x="689" y="787"/>
                    <a:pt x="655" y="787"/>
                    <a:pt x="619" y="787"/>
                  </a:cubicBezTo>
                  <a:cubicBezTo>
                    <a:pt x="619" y="802"/>
                    <a:pt x="619" y="816"/>
                    <a:pt x="619" y="829"/>
                  </a:cubicBezTo>
                  <a:cubicBezTo>
                    <a:pt x="619" y="873"/>
                    <a:pt x="612" y="884"/>
                    <a:pt x="573" y="900"/>
                  </a:cubicBezTo>
                  <a:close/>
                  <a:moveTo>
                    <a:pt x="732" y="280"/>
                  </a:moveTo>
                  <a:cubicBezTo>
                    <a:pt x="675" y="280"/>
                    <a:pt x="620" y="280"/>
                    <a:pt x="565" y="280"/>
                  </a:cubicBezTo>
                  <a:cubicBezTo>
                    <a:pt x="531" y="280"/>
                    <a:pt x="509" y="258"/>
                    <a:pt x="509" y="224"/>
                  </a:cubicBezTo>
                  <a:cubicBezTo>
                    <a:pt x="508" y="175"/>
                    <a:pt x="509" y="125"/>
                    <a:pt x="509" y="76"/>
                  </a:cubicBezTo>
                  <a:cubicBezTo>
                    <a:pt x="509" y="70"/>
                    <a:pt x="509" y="63"/>
                    <a:pt x="509" y="57"/>
                  </a:cubicBezTo>
                  <a:cubicBezTo>
                    <a:pt x="413" y="57"/>
                    <a:pt x="320" y="57"/>
                    <a:pt x="226" y="57"/>
                  </a:cubicBezTo>
                  <a:cubicBezTo>
                    <a:pt x="226" y="282"/>
                    <a:pt x="226" y="506"/>
                    <a:pt x="226" y="730"/>
                  </a:cubicBezTo>
                  <a:cubicBezTo>
                    <a:pt x="396" y="730"/>
                    <a:pt x="564" y="730"/>
                    <a:pt x="732" y="730"/>
                  </a:cubicBezTo>
                  <a:cubicBezTo>
                    <a:pt x="732" y="580"/>
                    <a:pt x="732" y="432"/>
                    <a:pt x="732" y="280"/>
                  </a:cubicBezTo>
                  <a:close/>
                  <a:moveTo>
                    <a:pt x="564" y="787"/>
                  </a:moveTo>
                  <a:cubicBezTo>
                    <a:pt x="555" y="787"/>
                    <a:pt x="548" y="787"/>
                    <a:pt x="541" y="787"/>
                  </a:cubicBezTo>
                  <a:cubicBezTo>
                    <a:pt x="441" y="787"/>
                    <a:pt x="341" y="788"/>
                    <a:pt x="241" y="787"/>
                  </a:cubicBezTo>
                  <a:cubicBezTo>
                    <a:pt x="190" y="787"/>
                    <a:pt x="171" y="768"/>
                    <a:pt x="171" y="718"/>
                  </a:cubicBezTo>
                  <a:cubicBezTo>
                    <a:pt x="171" y="543"/>
                    <a:pt x="171" y="368"/>
                    <a:pt x="171" y="194"/>
                  </a:cubicBezTo>
                  <a:cubicBezTo>
                    <a:pt x="171" y="186"/>
                    <a:pt x="171" y="178"/>
                    <a:pt x="171" y="170"/>
                  </a:cubicBezTo>
                  <a:cubicBezTo>
                    <a:pt x="131" y="170"/>
                    <a:pt x="95" y="170"/>
                    <a:pt x="58" y="170"/>
                  </a:cubicBezTo>
                  <a:cubicBezTo>
                    <a:pt x="58" y="395"/>
                    <a:pt x="58" y="619"/>
                    <a:pt x="58" y="842"/>
                  </a:cubicBezTo>
                  <a:cubicBezTo>
                    <a:pt x="227" y="842"/>
                    <a:pt x="396" y="842"/>
                    <a:pt x="564" y="842"/>
                  </a:cubicBezTo>
                  <a:cubicBezTo>
                    <a:pt x="564" y="824"/>
                    <a:pt x="564" y="806"/>
                    <a:pt x="564" y="787"/>
                  </a:cubicBezTo>
                  <a:close/>
                  <a:moveTo>
                    <a:pt x="563" y="224"/>
                  </a:moveTo>
                  <a:cubicBezTo>
                    <a:pt x="620" y="224"/>
                    <a:pt x="674" y="224"/>
                    <a:pt x="723" y="224"/>
                  </a:cubicBezTo>
                  <a:cubicBezTo>
                    <a:pt x="671" y="171"/>
                    <a:pt x="617" y="117"/>
                    <a:pt x="563" y="63"/>
                  </a:cubicBezTo>
                  <a:cubicBezTo>
                    <a:pt x="563" y="115"/>
                    <a:pt x="563" y="168"/>
                    <a:pt x="563" y="2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27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104" name="Freeform 38"/>
            <p:cNvSpPr>
              <a:spLocks/>
            </p:cNvSpPr>
            <p:nvPr/>
          </p:nvSpPr>
          <p:spPr bwMode="auto">
            <a:xfrm>
              <a:off x="2747" y="2426"/>
              <a:ext cx="662" cy="130"/>
            </a:xfrm>
            <a:custGeom>
              <a:avLst/>
              <a:gdLst>
                <a:gd name="T0" fmla="*/ 141 w 279"/>
                <a:gd name="T1" fmla="*/ 1 h 55"/>
                <a:gd name="T2" fmla="*/ 247 w 279"/>
                <a:gd name="T3" fmla="*/ 1 h 55"/>
                <a:gd name="T4" fmla="*/ 279 w 279"/>
                <a:gd name="T5" fmla="*/ 28 h 55"/>
                <a:gd name="T6" fmla="*/ 247 w 279"/>
                <a:gd name="T7" fmla="*/ 55 h 55"/>
                <a:gd name="T8" fmla="*/ 31 w 279"/>
                <a:gd name="T9" fmla="*/ 55 h 55"/>
                <a:gd name="T10" fmla="*/ 0 w 279"/>
                <a:gd name="T11" fmla="*/ 26 h 55"/>
                <a:gd name="T12" fmla="*/ 31 w 279"/>
                <a:gd name="T13" fmla="*/ 1 h 55"/>
                <a:gd name="T14" fmla="*/ 141 w 279"/>
                <a:gd name="T15" fmla="*/ 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9" h="55">
                  <a:moveTo>
                    <a:pt x="141" y="1"/>
                  </a:moveTo>
                  <a:cubicBezTo>
                    <a:pt x="176" y="1"/>
                    <a:pt x="212" y="0"/>
                    <a:pt x="247" y="1"/>
                  </a:cubicBezTo>
                  <a:cubicBezTo>
                    <a:pt x="267" y="1"/>
                    <a:pt x="279" y="11"/>
                    <a:pt x="279" y="28"/>
                  </a:cubicBezTo>
                  <a:cubicBezTo>
                    <a:pt x="279" y="44"/>
                    <a:pt x="267" y="54"/>
                    <a:pt x="247" y="55"/>
                  </a:cubicBezTo>
                  <a:cubicBezTo>
                    <a:pt x="175" y="55"/>
                    <a:pt x="103" y="55"/>
                    <a:pt x="31" y="55"/>
                  </a:cubicBezTo>
                  <a:cubicBezTo>
                    <a:pt x="10" y="55"/>
                    <a:pt x="0" y="44"/>
                    <a:pt x="0" y="26"/>
                  </a:cubicBezTo>
                  <a:cubicBezTo>
                    <a:pt x="1" y="10"/>
                    <a:pt x="11" y="1"/>
                    <a:pt x="31" y="1"/>
                  </a:cubicBezTo>
                  <a:cubicBezTo>
                    <a:pt x="68" y="0"/>
                    <a:pt x="104" y="1"/>
                    <a:pt x="14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27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122" name="Freeform 39"/>
            <p:cNvSpPr>
              <a:spLocks/>
            </p:cNvSpPr>
            <p:nvPr/>
          </p:nvSpPr>
          <p:spPr bwMode="auto">
            <a:xfrm>
              <a:off x="2747" y="1892"/>
              <a:ext cx="662" cy="130"/>
            </a:xfrm>
            <a:custGeom>
              <a:avLst/>
              <a:gdLst>
                <a:gd name="T0" fmla="*/ 141 w 279"/>
                <a:gd name="T1" fmla="*/ 55 h 55"/>
                <a:gd name="T2" fmla="*/ 31 w 279"/>
                <a:gd name="T3" fmla="*/ 54 h 55"/>
                <a:gd name="T4" fmla="*/ 0 w 279"/>
                <a:gd name="T5" fmla="*/ 27 h 55"/>
                <a:gd name="T6" fmla="*/ 31 w 279"/>
                <a:gd name="T7" fmla="*/ 1 h 55"/>
                <a:gd name="T8" fmla="*/ 249 w 279"/>
                <a:gd name="T9" fmla="*/ 1 h 55"/>
                <a:gd name="T10" fmla="*/ 279 w 279"/>
                <a:gd name="T11" fmla="*/ 28 h 55"/>
                <a:gd name="T12" fmla="*/ 249 w 279"/>
                <a:gd name="T13" fmla="*/ 54 h 55"/>
                <a:gd name="T14" fmla="*/ 141 w 279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9" h="55">
                  <a:moveTo>
                    <a:pt x="141" y="55"/>
                  </a:moveTo>
                  <a:cubicBezTo>
                    <a:pt x="104" y="55"/>
                    <a:pt x="68" y="55"/>
                    <a:pt x="31" y="54"/>
                  </a:cubicBezTo>
                  <a:cubicBezTo>
                    <a:pt x="10" y="54"/>
                    <a:pt x="0" y="45"/>
                    <a:pt x="0" y="27"/>
                  </a:cubicBezTo>
                  <a:cubicBezTo>
                    <a:pt x="1" y="10"/>
                    <a:pt x="10" y="1"/>
                    <a:pt x="31" y="1"/>
                  </a:cubicBezTo>
                  <a:cubicBezTo>
                    <a:pt x="104" y="1"/>
                    <a:pt x="176" y="0"/>
                    <a:pt x="249" y="1"/>
                  </a:cubicBezTo>
                  <a:cubicBezTo>
                    <a:pt x="268" y="1"/>
                    <a:pt x="279" y="11"/>
                    <a:pt x="279" y="28"/>
                  </a:cubicBezTo>
                  <a:cubicBezTo>
                    <a:pt x="279" y="44"/>
                    <a:pt x="268" y="54"/>
                    <a:pt x="249" y="54"/>
                  </a:cubicBezTo>
                  <a:cubicBezTo>
                    <a:pt x="213" y="55"/>
                    <a:pt x="177" y="55"/>
                    <a:pt x="141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27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123" name="Freeform 40"/>
            <p:cNvSpPr>
              <a:spLocks/>
            </p:cNvSpPr>
            <p:nvPr/>
          </p:nvSpPr>
          <p:spPr bwMode="auto">
            <a:xfrm>
              <a:off x="2880" y="2160"/>
              <a:ext cx="396" cy="128"/>
            </a:xfrm>
            <a:custGeom>
              <a:avLst/>
              <a:gdLst>
                <a:gd name="T0" fmla="*/ 83 w 167"/>
                <a:gd name="T1" fmla="*/ 54 h 54"/>
                <a:gd name="T2" fmla="*/ 27 w 167"/>
                <a:gd name="T3" fmla="*/ 54 h 54"/>
                <a:gd name="T4" fmla="*/ 0 w 167"/>
                <a:gd name="T5" fmla="*/ 26 h 54"/>
                <a:gd name="T6" fmla="*/ 27 w 167"/>
                <a:gd name="T7" fmla="*/ 0 h 54"/>
                <a:gd name="T8" fmla="*/ 140 w 167"/>
                <a:gd name="T9" fmla="*/ 1 h 54"/>
                <a:gd name="T10" fmla="*/ 166 w 167"/>
                <a:gd name="T11" fmla="*/ 27 h 54"/>
                <a:gd name="T12" fmla="*/ 141 w 167"/>
                <a:gd name="T13" fmla="*/ 54 h 54"/>
                <a:gd name="T14" fmla="*/ 83 w 167"/>
                <a:gd name="T1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7" h="54">
                  <a:moveTo>
                    <a:pt x="83" y="54"/>
                  </a:moveTo>
                  <a:cubicBezTo>
                    <a:pt x="64" y="54"/>
                    <a:pt x="46" y="54"/>
                    <a:pt x="27" y="54"/>
                  </a:cubicBezTo>
                  <a:cubicBezTo>
                    <a:pt x="9" y="53"/>
                    <a:pt x="0" y="43"/>
                    <a:pt x="0" y="26"/>
                  </a:cubicBezTo>
                  <a:cubicBezTo>
                    <a:pt x="1" y="9"/>
                    <a:pt x="10" y="1"/>
                    <a:pt x="27" y="0"/>
                  </a:cubicBezTo>
                  <a:cubicBezTo>
                    <a:pt x="65" y="0"/>
                    <a:pt x="103" y="0"/>
                    <a:pt x="140" y="1"/>
                  </a:cubicBezTo>
                  <a:cubicBezTo>
                    <a:pt x="157" y="1"/>
                    <a:pt x="166" y="11"/>
                    <a:pt x="166" y="27"/>
                  </a:cubicBezTo>
                  <a:cubicBezTo>
                    <a:pt x="167" y="43"/>
                    <a:pt x="157" y="53"/>
                    <a:pt x="141" y="54"/>
                  </a:cubicBezTo>
                  <a:cubicBezTo>
                    <a:pt x="121" y="54"/>
                    <a:pt x="102" y="54"/>
                    <a:pt x="83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27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3297873" y="3320540"/>
            <a:ext cx="431736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CSV</a:t>
            </a:r>
            <a:endParaRPr lang="en-US" sz="800" b="1" dirty="0">
              <a:solidFill>
                <a:srgbClr val="002060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grpSp>
        <p:nvGrpSpPr>
          <p:cNvPr id="125" name="Group 31"/>
          <p:cNvGrpSpPr>
            <a:grpSpLocks noChangeAspect="1"/>
          </p:cNvGrpSpPr>
          <p:nvPr/>
        </p:nvGrpSpPr>
        <p:grpSpPr bwMode="auto">
          <a:xfrm>
            <a:off x="3621364" y="2197209"/>
            <a:ext cx="241852" cy="298999"/>
            <a:chOff x="1941" y="1091"/>
            <a:chExt cx="1871" cy="2134"/>
          </a:xfrm>
          <a:solidFill>
            <a:schemeClr val="accent6">
              <a:lumMod val="75000"/>
            </a:schemeClr>
          </a:solidFill>
        </p:grpSpPr>
        <p:sp>
          <p:nvSpPr>
            <p:cNvPr id="126" name="Freeform 32"/>
            <p:cNvSpPr>
              <a:spLocks noEditPoints="1"/>
            </p:cNvSpPr>
            <p:nvPr/>
          </p:nvSpPr>
          <p:spPr bwMode="auto">
            <a:xfrm>
              <a:off x="1941" y="1091"/>
              <a:ext cx="1871" cy="2134"/>
            </a:xfrm>
            <a:custGeom>
              <a:avLst/>
              <a:gdLst>
                <a:gd name="T0" fmla="*/ 573 w 789"/>
                <a:gd name="T1" fmla="*/ 900 h 900"/>
                <a:gd name="T2" fmla="*/ 45 w 789"/>
                <a:gd name="T3" fmla="*/ 900 h 900"/>
                <a:gd name="T4" fmla="*/ 1 w 789"/>
                <a:gd name="T5" fmla="*/ 826 h 900"/>
                <a:gd name="T6" fmla="*/ 1 w 789"/>
                <a:gd name="T7" fmla="*/ 181 h 900"/>
                <a:gd name="T8" fmla="*/ 70 w 789"/>
                <a:gd name="T9" fmla="*/ 113 h 900"/>
                <a:gd name="T10" fmla="*/ 170 w 789"/>
                <a:gd name="T11" fmla="*/ 113 h 900"/>
                <a:gd name="T12" fmla="*/ 213 w 789"/>
                <a:gd name="T13" fmla="*/ 0 h 900"/>
                <a:gd name="T14" fmla="*/ 565 w 789"/>
                <a:gd name="T15" fmla="*/ 0 h 900"/>
                <a:gd name="T16" fmla="*/ 580 w 789"/>
                <a:gd name="T17" fmla="*/ 16 h 900"/>
                <a:gd name="T18" fmla="*/ 777 w 789"/>
                <a:gd name="T19" fmla="*/ 214 h 900"/>
                <a:gd name="T20" fmla="*/ 788 w 789"/>
                <a:gd name="T21" fmla="*/ 241 h 900"/>
                <a:gd name="T22" fmla="*/ 789 w 789"/>
                <a:gd name="T23" fmla="*/ 721 h 900"/>
                <a:gd name="T24" fmla="*/ 723 w 789"/>
                <a:gd name="T25" fmla="*/ 787 h 900"/>
                <a:gd name="T26" fmla="*/ 619 w 789"/>
                <a:gd name="T27" fmla="*/ 787 h 900"/>
                <a:gd name="T28" fmla="*/ 619 w 789"/>
                <a:gd name="T29" fmla="*/ 829 h 900"/>
                <a:gd name="T30" fmla="*/ 573 w 789"/>
                <a:gd name="T31" fmla="*/ 900 h 900"/>
                <a:gd name="T32" fmla="*/ 732 w 789"/>
                <a:gd name="T33" fmla="*/ 280 h 900"/>
                <a:gd name="T34" fmla="*/ 565 w 789"/>
                <a:gd name="T35" fmla="*/ 280 h 900"/>
                <a:gd name="T36" fmla="*/ 509 w 789"/>
                <a:gd name="T37" fmla="*/ 224 h 900"/>
                <a:gd name="T38" fmla="*/ 509 w 789"/>
                <a:gd name="T39" fmla="*/ 76 h 900"/>
                <a:gd name="T40" fmla="*/ 509 w 789"/>
                <a:gd name="T41" fmla="*/ 57 h 900"/>
                <a:gd name="T42" fmla="*/ 226 w 789"/>
                <a:gd name="T43" fmla="*/ 57 h 900"/>
                <a:gd name="T44" fmla="*/ 226 w 789"/>
                <a:gd name="T45" fmla="*/ 730 h 900"/>
                <a:gd name="T46" fmla="*/ 732 w 789"/>
                <a:gd name="T47" fmla="*/ 730 h 900"/>
                <a:gd name="T48" fmla="*/ 732 w 789"/>
                <a:gd name="T49" fmla="*/ 280 h 900"/>
                <a:gd name="T50" fmla="*/ 564 w 789"/>
                <a:gd name="T51" fmla="*/ 787 h 900"/>
                <a:gd name="T52" fmla="*/ 541 w 789"/>
                <a:gd name="T53" fmla="*/ 787 h 900"/>
                <a:gd name="T54" fmla="*/ 241 w 789"/>
                <a:gd name="T55" fmla="*/ 787 h 900"/>
                <a:gd name="T56" fmla="*/ 171 w 789"/>
                <a:gd name="T57" fmla="*/ 718 h 900"/>
                <a:gd name="T58" fmla="*/ 171 w 789"/>
                <a:gd name="T59" fmla="*/ 194 h 900"/>
                <a:gd name="T60" fmla="*/ 171 w 789"/>
                <a:gd name="T61" fmla="*/ 170 h 900"/>
                <a:gd name="T62" fmla="*/ 58 w 789"/>
                <a:gd name="T63" fmla="*/ 170 h 900"/>
                <a:gd name="T64" fmla="*/ 58 w 789"/>
                <a:gd name="T65" fmla="*/ 842 h 900"/>
                <a:gd name="T66" fmla="*/ 564 w 789"/>
                <a:gd name="T67" fmla="*/ 842 h 900"/>
                <a:gd name="T68" fmla="*/ 564 w 789"/>
                <a:gd name="T69" fmla="*/ 787 h 900"/>
                <a:gd name="T70" fmla="*/ 563 w 789"/>
                <a:gd name="T71" fmla="*/ 224 h 900"/>
                <a:gd name="T72" fmla="*/ 723 w 789"/>
                <a:gd name="T73" fmla="*/ 224 h 900"/>
                <a:gd name="T74" fmla="*/ 563 w 789"/>
                <a:gd name="T75" fmla="*/ 63 h 900"/>
                <a:gd name="T76" fmla="*/ 563 w 789"/>
                <a:gd name="T77" fmla="*/ 224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89" h="900">
                  <a:moveTo>
                    <a:pt x="573" y="900"/>
                  </a:moveTo>
                  <a:cubicBezTo>
                    <a:pt x="397" y="900"/>
                    <a:pt x="221" y="900"/>
                    <a:pt x="45" y="900"/>
                  </a:cubicBezTo>
                  <a:cubicBezTo>
                    <a:pt x="12" y="887"/>
                    <a:pt x="0" y="861"/>
                    <a:pt x="1" y="826"/>
                  </a:cubicBezTo>
                  <a:cubicBezTo>
                    <a:pt x="1" y="611"/>
                    <a:pt x="1" y="396"/>
                    <a:pt x="1" y="181"/>
                  </a:cubicBezTo>
                  <a:cubicBezTo>
                    <a:pt x="1" y="134"/>
                    <a:pt x="23" y="113"/>
                    <a:pt x="70" y="113"/>
                  </a:cubicBezTo>
                  <a:cubicBezTo>
                    <a:pt x="103" y="113"/>
                    <a:pt x="136" y="113"/>
                    <a:pt x="170" y="113"/>
                  </a:cubicBezTo>
                  <a:cubicBezTo>
                    <a:pt x="172" y="69"/>
                    <a:pt x="159" y="21"/>
                    <a:pt x="213" y="0"/>
                  </a:cubicBezTo>
                  <a:cubicBezTo>
                    <a:pt x="330" y="0"/>
                    <a:pt x="448" y="0"/>
                    <a:pt x="565" y="0"/>
                  </a:cubicBezTo>
                  <a:cubicBezTo>
                    <a:pt x="570" y="5"/>
                    <a:pt x="574" y="11"/>
                    <a:pt x="580" y="16"/>
                  </a:cubicBezTo>
                  <a:cubicBezTo>
                    <a:pt x="645" y="82"/>
                    <a:pt x="712" y="148"/>
                    <a:pt x="777" y="214"/>
                  </a:cubicBezTo>
                  <a:cubicBezTo>
                    <a:pt x="783" y="221"/>
                    <a:pt x="788" y="232"/>
                    <a:pt x="788" y="241"/>
                  </a:cubicBezTo>
                  <a:cubicBezTo>
                    <a:pt x="789" y="401"/>
                    <a:pt x="789" y="561"/>
                    <a:pt x="789" y="721"/>
                  </a:cubicBezTo>
                  <a:cubicBezTo>
                    <a:pt x="789" y="765"/>
                    <a:pt x="767" y="787"/>
                    <a:pt x="723" y="787"/>
                  </a:cubicBezTo>
                  <a:cubicBezTo>
                    <a:pt x="689" y="787"/>
                    <a:pt x="655" y="787"/>
                    <a:pt x="619" y="787"/>
                  </a:cubicBezTo>
                  <a:cubicBezTo>
                    <a:pt x="619" y="802"/>
                    <a:pt x="619" y="816"/>
                    <a:pt x="619" y="829"/>
                  </a:cubicBezTo>
                  <a:cubicBezTo>
                    <a:pt x="619" y="873"/>
                    <a:pt x="612" y="884"/>
                    <a:pt x="573" y="900"/>
                  </a:cubicBezTo>
                  <a:close/>
                  <a:moveTo>
                    <a:pt x="732" y="280"/>
                  </a:moveTo>
                  <a:cubicBezTo>
                    <a:pt x="675" y="280"/>
                    <a:pt x="620" y="280"/>
                    <a:pt x="565" y="280"/>
                  </a:cubicBezTo>
                  <a:cubicBezTo>
                    <a:pt x="531" y="280"/>
                    <a:pt x="509" y="258"/>
                    <a:pt x="509" y="224"/>
                  </a:cubicBezTo>
                  <a:cubicBezTo>
                    <a:pt x="508" y="175"/>
                    <a:pt x="509" y="125"/>
                    <a:pt x="509" y="76"/>
                  </a:cubicBezTo>
                  <a:cubicBezTo>
                    <a:pt x="509" y="70"/>
                    <a:pt x="509" y="63"/>
                    <a:pt x="509" y="57"/>
                  </a:cubicBezTo>
                  <a:cubicBezTo>
                    <a:pt x="413" y="57"/>
                    <a:pt x="320" y="57"/>
                    <a:pt x="226" y="57"/>
                  </a:cubicBezTo>
                  <a:cubicBezTo>
                    <a:pt x="226" y="282"/>
                    <a:pt x="226" y="506"/>
                    <a:pt x="226" y="730"/>
                  </a:cubicBezTo>
                  <a:cubicBezTo>
                    <a:pt x="396" y="730"/>
                    <a:pt x="564" y="730"/>
                    <a:pt x="732" y="730"/>
                  </a:cubicBezTo>
                  <a:cubicBezTo>
                    <a:pt x="732" y="580"/>
                    <a:pt x="732" y="432"/>
                    <a:pt x="732" y="280"/>
                  </a:cubicBezTo>
                  <a:close/>
                  <a:moveTo>
                    <a:pt x="564" y="787"/>
                  </a:moveTo>
                  <a:cubicBezTo>
                    <a:pt x="555" y="787"/>
                    <a:pt x="548" y="787"/>
                    <a:pt x="541" y="787"/>
                  </a:cubicBezTo>
                  <a:cubicBezTo>
                    <a:pt x="441" y="787"/>
                    <a:pt x="341" y="788"/>
                    <a:pt x="241" y="787"/>
                  </a:cubicBezTo>
                  <a:cubicBezTo>
                    <a:pt x="190" y="787"/>
                    <a:pt x="171" y="768"/>
                    <a:pt x="171" y="718"/>
                  </a:cubicBezTo>
                  <a:cubicBezTo>
                    <a:pt x="171" y="543"/>
                    <a:pt x="171" y="368"/>
                    <a:pt x="171" y="194"/>
                  </a:cubicBezTo>
                  <a:cubicBezTo>
                    <a:pt x="171" y="186"/>
                    <a:pt x="171" y="178"/>
                    <a:pt x="171" y="170"/>
                  </a:cubicBezTo>
                  <a:cubicBezTo>
                    <a:pt x="131" y="170"/>
                    <a:pt x="95" y="170"/>
                    <a:pt x="58" y="170"/>
                  </a:cubicBezTo>
                  <a:cubicBezTo>
                    <a:pt x="58" y="395"/>
                    <a:pt x="58" y="619"/>
                    <a:pt x="58" y="842"/>
                  </a:cubicBezTo>
                  <a:cubicBezTo>
                    <a:pt x="227" y="842"/>
                    <a:pt x="396" y="842"/>
                    <a:pt x="564" y="842"/>
                  </a:cubicBezTo>
                  <a:cubicBezTo>
                    <a:pt x="564" y="824"/>
                    <a:pt x="564" y="806"/>
                    <a:pt x="564" y="787"/>
                  </a:cubicBezTo>
                  <a:close/>
                  <a:moveTo>
                    <a:pt x="563" y="224"/>
                  </a:moveTo>
                  <a:cubicBezTo>
                    <a:pt x="620" y="224"/>
                    <a:pt x="674" y="224"/>
                    <a:pt x="723" y="224"/>
                  </a:cubicBezTo>
                  <a:cubicBezTo>
                    <a:pt x="671" y="171"/>
                    <a:pt x="617" y="117"/>
                    <a:pt x="563" y="63"/>
                  </a:cubicBezTo>
                  <a:cubicBezTo>
                    <a:pt x="563" y="115"/>
                    <a:pt x="563" y="168"/>
                    <a:pt x="563" y="2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27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127" name="Freeform 38"/>
            <p:cNvSpPr>
              <a:spLocks/>
            </p:cNvSpPr>
            <p:nvPr/>
          </p:nvSpPr>
          <p:spPr bwMode="auto">
            <a:xfrm>
              <a:off x="2747" y="2426"/>
              <a:ext cx="662" cy="130"/>
            </a:xfrm>
            <a:custGeom>
              <a:avLst/>
              <a:gdLst>
                <a:gd name="T0" fmla="*/ 141 w 279"/>
                <a:gd name="T1" fmla="*/ 1 h 55"/>
                <a:gd name="T2" fmla="*/ 247 w 279"/>
                <a:gd name="T3" fmla="*/ 1 h 55"/>
                <a:gd name="T4" fmla="*/ 279 w 279"/>
                <a:gd name="T5" fmla="*/ 28 h 55"/>
                <a:gd name="T6" fmla="*/ 247 w 279"/>
                <a:gd name="T7" fmla="*/ 55 h 55"/>
                <a:gd name="T8" fmla="*/ 31 w 279"/>
                <a:gd name="T9" fmla="*/ 55 h 55"/>
                <a:gd name="T10" fmla="*/ 0 w 279"/>
                <a:gd name="T11" fmla="*/ 26 h 55"/>
                <a:gd name="T12" fmla="*/ 31 w 279"/>
                <a:gd name="T13" fmla="*/ 1 h 55"/>
                <a:gd name="T14" fmla="*/ 141 w 279"/>
                <a:gd name="T15" fmla="*/ 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9" h="55">
                  <a:moveTo>
                    <a:pt x="141" y="1"/>
                  </a:moveTo>
                  <a:cubicBezTo>
                    <a:pt x="176" y="1"/>
                    <a:pt x="212" y="0"/>
                    <a:pt x="247" y="1"/>
                  </a:cubicBezTo>
                  <a:cubicBezTo>
                    <a:pt x="267" y="1"/>
                    <a:pt x="279" y="11"/>
                    <a:pt x="279" y="28"/>
                  </a:cubicBezTo>
                  <a:cubicBezTo>
                    <a:pt x="279" y="44"/>
                    <a:pt x="267" y="54"/>
                    <a:pt x="247" y="55"/>
                  </a:cubicBezTo>
                  <a:cubicBezTo>
                    <a:pt x="175" y="55"/>
                    <a:pt x="103" y="55"/>
                    <a:pt x="31" y="55"/>
                  </a:cubicBezTo>
                  <a:cubicBezTo>
                    <a:pt x="10" y="55"/>
                    <a:pt x="0" y="44"/>
                    <a:pt x="0" y="26"/>
                  </a:cubicBezTo>
                  <a:cubicBezTo>
                    <a:pt x="1" y="10"/>
                    <a:pt x="11" y="1"/>
                    <a:pt x="31" y="1"/>
                  </a:cubicBezTo>
                  <a:cubicBezTo>
                    <a:pt x="68" y="0"/>
                    <a:pt x="104" y="1"/>
                    <a:pt x="14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27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128" name="Freeform 39"/>
            <p:cNvSpPr>
              <a:spLocks/>
            </p:cNvSpPr>
            <p:nvPr/>
          </p:nvSpPr>
          <p:spPr bwMode="auto">
            <a:xfrm>
              <a:off x="2747" y="1892"/>
              <a:ext cx="662" cy="130"/>
            </a:xfrm>
            <a:custGeom>
              <a:avLst/>
              <a:gdLst>
                <a:gd name="T0" fmla="*/ 141 w 279"/>
                <a:gd name="T1" fmla="*/ 55 h 55"/>
                <a:gd name="T2" fmla="*/ 31 w 279"/>
                <a:gd name="T3" fmla="*/ 54 h 55"/>
                <a:gd name="T4" fmla="*/ 0 w 279"/>
                <a:gd name="T5" fmla="*/ 27 h 55"/>
                <a:gd name="T6" fmla="*/ 31 w 279"/>
                <a:gd name="T7" fmla="*/ 1 h 55"/>
                <a:gd name="T8" fmla="*/ 249 w 279"/>
                <a:gd name="T9" fmla="*/ 1 h 55"/>
                <a:gd name="T10" fmla="*/ 279 w 279"/>
                <a:gd name="T11" fmla="*/ 28 h 55"/>
                <a:gd name="T12" fmla="*/ 249 w 279"/>
                <a:gd name="T13" fmla="*/ 54 h 55"/>
                <a:gd name="T14" fmla="*/ 141 w 279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9" h="55">
                  <a:moveTo>
                    <a:pt x="141" y="55"/>
                  </a:moveTo>
                  <a:cubicBezTo>
                    <a:pt x="104" y="55"/>
                    <a:pt x="68" y="55"/>
                    <a:pt x="31" y="54"/>
                  </a:cubicBezTo>
                  <a:cubicBezTo>
                    <a:pt x="10" y="54"/>
                    <a:pt x="0" y="45"/>
                    <a:pt x="0" y="27"/>
                  </a:cubicBezTo>
                  <a:cubicBezTo>
                    <a:pt x="1" y="10"/>
                    <a:pt x="10" y="1"/>
                    <a:pt x="31" y="1"/>
                  </a:cubicBezTo>
                  <a:cubicBezTo>
                    <a:pt x="104" y="1"/>
                    <a:pt x="176" y="0"/>
                    <a:pt x="249" y="1"/>
                  </a:cubicBezTo>
                  <a:cubicBezTo>
                    <a:pt x="268" y="1"/>
                    <a:pt x="279" y="11"/>
                    <a:pt x="279" y="28"/>
                  </a:cubicBezTo>
                  <a:cubicBezTo>
                    <a:pt x="279" y="44"/>
                    <a:pt x="268" y="54"/>
                    <a:pt x="249" y="54"/>
                  </a:cubicBezTo>
                  <a:cubicBezTo>
                    <a:pt x="213" y="55"/>
                    <a:pt x="177" y="55"/>
                    <a:pt x="141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27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134" name="Freeform 40"/>
            <p:cNvSpPr>
              <a:spLocks/>
            </p:cNvSpPr>
            <p:nvPr/>
          </p:nvSpPr>
          <p:spPr bwMode="auto">
            <a:xfrm>
              <a:off x="2880" y="2160"/>
              <a:ext cx="396" cy="128"/>
            </a:xfrm>
            <a:custGeom>
              <a:avLst/>
              <a:gdLst>
                <a:gd name="T0" fmla="*/ 83 w 167"/>
                <a:gd name="T1" fmla="*/ 54 h 54"/>
                <a:gd name="T2" fmla="*/ 27 w 167"/>
                <a:gd name="T3" fmla="*/ 54 h 54"/>
                <a:gd name="T4" fmla="*/ 0 w 167"/>
                <a:gd name="T5" fmla="*/ 26 h 54"/>
                <a:gd name="T6" fmla="*/ 27 w 167"/>
                <a:gd name="T7" fmla="*/ 0 h 54"/>
                <a:gd name="T8" fmla="*/ 140 w 167"/>
                <a:gd name="T9" fmla="*/ 1 h 54"/>
                <a:gd name="T10" fmla="*/ 166 w 167"/>
                <a:gd name="T11" fmla="*/ 27 h 54"/>
                <a:gd name="T12" fmla="*/ 141 w 167"/>
                <a:gd name="T13" fmla="*/ 54 h 54"/>
                <a:gd name="T14" fmla="*/ 83 w 167"/>
                <a:gd name="T1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7" h="54">
                  <a:moveTo>
                    <a:pt x="83" y="54"/>
                  </a:moveTo>
                  <a:cubicBezTo>
                    <a:pt x="64" y="54"/>
                    <a:pt x="46" y="54"/>
                    <a:pt x="27" y="54"/>
                  </a:cubicBezTo>
                  <a:cubicBezTo>
                    <a:pt x="9" y="53"/>
                    <a:pt x="0" y="43"/>
                    <a:pt x="0" y="26"/>
                  </a:cubicBezTo>
                  <a:cubicBezTo>
                    <a:pt x="1" y="9"/>
                    <a:pt x="10" y="1"/>
                    <a:pt x="27" y="0"/>
                  </a:cubicBezTo>
                  <a:cubicBezTo>
                    <a:pt x="65" y="0"/>
                    <a:pt x="103" y="0"/>
                    <a:pt x="140" y="1"/>
                  </a:cubicBezTo>
                  <a:cubicBezTo>
                    <a:pt x="157" y="1"/>
                    <a:pt x="166" y="11"/>
                    <a:pt x="166" y="27"/>
                  </a:cubicBezTo>
                  <a:cubicBezTo>
                    <a:pt x="167" y="43"/>
                    <a:pt x="157" y="53"/>
                    <a:pt x="141" y="54"/>
                  </a:cubicBezTo>
                  <a:cubicBezTo>
                    <a:pt x="121" y="54"/>
                    <a:pt x="102" y="54"/>
                    <a:pt x="83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27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sp>
        <p:nvSpPr>
          <p:cNvPr id="137" name="Rectangle 136"/>
          <p:cNvSpPr/>
          <p:nvPr/>
        </p:nvSpPr>
        <p:spPr>
          <a:xfrm>
            <a:off x="1776114" y="2196354"/>
            <a:ext cx="1593295" cy="332058"/>
          </a:xfrm>
          <a:prstGeom prst="rect">
            <a:avLst/>
          </a:prstGeom>
          <a:solidFill>
            <a:schemeClr val="tx2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Azure Function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4108642" y="926890"/>
            <a:ext cx="1593295" cy="6059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APIgee</a:t>
            </a:r>
            <a:r>
              <a:rPr lang="en-US" sz="1000" dirty="0"/>
              <a:t> Edge</a:t>
            </a:r>
          </a:p>
          <a:p>
            <a:pPr algn="ctr"/>
            <a:r>
              <a:rPr lang="en-US" sz="1000" dirty="0"/>
              <a:t>(API Proxy)</a:t>
            </a:r>
          </a:p>
        </p:txBody>
      </p:sp>
      <p:pic>
        <p:nvPicPr>
          <p:cNvPr id="140" name="Picture 1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503" y="2241727"/>
            <a:ext cx="239913" cy="245595"/>
          </a:xfrm>
          <a:prstGeom prst="rect">
            <a:avLst/>
          </a:prstGeom>
        </p:spPr>
      </p:pic>
      <p:sp>
        <p:nvSpPr>
          <p:cNvPr id="141" name="Oval 140"/>
          <p:cNvSpPr/>
          <p:nvPr/>
        </p:nvSpPr>
        <p:spPr>
          <a:xfrm flipH="1">
            <a:off x="2508194" y="1941584"/>
            <a:ext cx="129134" cy="12930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Straight Connector 141"/>
          <p:cNvCxnSpPr/>
          <p:nvPr/>
        </p:nvCxnSpPr>
        <p:spPr>
          <a:xfrm>
            <a:off x="2572761" y="2070891"/>
            <a:ext cx="1" cy="125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 31"/>
          <p:cNvGrpSpPr>
            <a:grpSpLocks noChangeAspect="1"/>
          </p:cNvGrpSpPr>
          <p:nvPr/>
        </p:nvGrpSpPr>
        <p:grpSpPr bwMode="auto">
          <a:xfrm>
            <a:off x="4283675" y="2193216"/>
            <a:ext cx="241852" cy="298999"/>
            <a:chOff x="1941" y="1091"/>
            <a:chExt cx="1871" cy="2134"/>
          </a:xfrm>
          <a:solidFill>
            <a:schemeClr val="accent5">
              <a:lumMod val="75000"/>
            </a:schemeClr>
          </a:solidFill>
        </p:grpSpPr>
        <p:sp>
          <p:nvSpPr>
            <p:cNvPr id="146" name="Freeform 32"/>
            <p:cNvSpPr>
              <a:spLocks noEditPoints="1"/>
            </p:cNvSpPr>
            <p:nvPr/>
          </p:nvSpPr>
          <p:spPr bwMode="auto">
            <a:xfrm>
              <a:off x="1941" y="1091"/>
              <a:ext cx="1871" cy="2134"/>
            </a:xfrm>
            <a:custGeom>
              <a:avLst/>
              <a:gdLst>
                <a:gd name="T0" fmla="*/ 573 w 789"/>
                <a:gd name="T1" fmla="*/ 900 h 900"/>
                <a:gd name="T2" fmla="*/ 45 w 789"/>
                <a:gd name="T3" fmla="*/ 900 h 900"/>
                <a:gd name="T4" fmla="*/ 1 w 789"/>
                <a:gd name="T5" fmla="*/ 826 h 900"/>
                <a:gd name="T6" fmla="*/ 1 w 789"/>
                <a:gd name="T7" fmla="*/ 181 h 900"/>
                <a:gd name="T8" fmla="*/ 70 w 789"/>
                <a:gd name="T9" fmla="*/ 113 h 900"/>
                <a:gd name="T10" fmla="*/ 170 w 789"/>
                <a:gd name="T11" fmla="*/ 113 h 900"/>
                <a:gd name="T12" fmla="*/ 213 w 789"/>
                <a:gd name="T13" fmla="*/ 0 h 900"/>
                <a:gd name="T14" fmla="*/ 565 w 789"/>
                <a:gd name="T15" fmla="*/ 0 h 900"/>
                <a:gd name="T16" fmla="*/ 580 w 789"/>
                <a:gd name="T17" fmla="*/ 16 h 900"/>
                <a:gd name="T18" fmla="*/ 777 w 789"/>
                <a:gd name="T19" fmla="*/ 214 h 900"/>
                <a:gd name="T20" fmla="*/ 788 w 789"/>
                <a:gd name="T21" fmla="*/ 241 h 900"/>
                <a:gd name="T22" fmla="*/ 789 w 789"/>
                <a:gd name="T23" fmla="*/ 721 h 900"/>
                <a:gd name="T24" fmla="*/ 723 w 789"/>
                <a:gd name="T25" fmla="*/ 787 h 900"/>
                <a:gd name="T26" fmla="*/ 619 w 789"/>
                <a:gd name="T27" fmla="*/ 787 h 900"/>
                <a:gd name="T28" fmla="*/ 619 w 789"/>
                <a:gd name="T29" fmla="*/ 829 h 900"/>
                <a:gd name="T30" fmla="*/ 573 w 789"/>
                <a:gd name="T31" fmla="*/ 900 h 900"/>
                <a:gd name="T32" fmla="*/ 732 w 789"/>
                <a:gd name="T33" fmla="*/ 280 h 900"/>
                <a:gd name="T34" fmla="*/ 565 w 789"/>
                <a:gd name="T35" fmla="*/ 280 h 900"/>
                <a:gd name="T36" fmla="*/ 509 w 789"/>
                <a:gd name="T37" fmla="*/ 224 h 900"/>
                <a:gd name="T38" fmla="*/ 509 w 789"/>
                <a:gd name="T39" fmla="*/ 76 h 900"/>
                <a:gd name="T40" fmla="*/ 509 w 789"/>
                <a:gd name="T41" fmla="*/ 57 h 900"/>
                <a:gd name="T42" fmla="*/ 226 w 789"/>
                <a:gd name="T43" fmla="*/ 57 h 900"/>
                <a:gd name="T44" fmla="*/ 226 w 789"/>
                <a:gd name="T45" fmla="*/ 730 h 900"/>
                <a:gd name="T46" fmla="*/ 732 w 789"/>
                <a:gd name="T47" fmla="*/ 730 h 900"/>
                <a:gd name="T48" fmla="*/ 732 w 789"/>
                <a:gd name="T49" fmla="*/ 280 h 900"/>
                <a:gd name="T50" fmla="*/ 564 w 789"/>
                <a:gd name="T51" fmla="*/ 787 h 900"/>
                <a:gd name="T52" fmla="*/ 541 w 789"/>
                <a:gd name="T53" fmla="*/ 787 h 900"/>
                <a:gd name="T54" fmla="*/ 241 w 789"/>
                <a:gd name="T55" fmla="*/ 787 h 900"/>
                <a:gd name="T56" fmla="*/ 171 w 789"/>
                <a:gd name="T57" fmla="*/ 718 h 900"/>
                <a:gd name="T58" fmla="*/ 171 w 789"/>
                <a:gd name="T59" fmla="*/ 194 h 900"/>
                <a:gd name="T60" fmla="*/ 171 w 789"/>
                <a:gd name="T61" fmla="*/ 170 h 900"/>
                <a:gd name="T62" fmla="*/ 58 w 789"/>
                <a:gd name="T63" fmla="*/ 170 h 900"/>
                <a:gd name="T64" fmla="*/ 58 w 789"/>
                <a:gd name="T65" fmla="*/ 842 h 900"/>
                <a:gd name="T66" fmla="*/ 564 w 789"/>
                <a:gd name="T67" fmla="*/ 842 h 900"/>
                <a:gd name="T68" fmla="*/ 564 w 789"/>
                <a:gd name="T69" fmla="*/ 787 h 900"/>
                <a:gd name="T70" fmla="*/ 563 w 789"/>
                <a:gd name="T71" fmla="*/ 224 h 900"/>
                <a:gd name="T72" fmla="*/ 723 w 789"/>
                <a:gd name="T73" fmla="*/ 224 h 900"/>
                <a:gd name="T74" fmla="*/ 563 w 789"/>
                <a:gd name="T75" fmla="*/ 63 h 900"/>
                <a:gd name="T76" fmla="*/ 563 w 789"/>
                <a:gd name="T77" fmla="*/ 224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89" h="900">
                  <a:moveTo>
                    <a:pt x="573" y="900"/>
                  </a:moveTo>
                  <a:cubicBezTo>
                    <a:pt x="397" y="900"/>
                    <a:pt x="221" y="900"/>
                    <a:pt x="45" y="900"/>
                  </a:cubicBezTo>
                  <a:cubicBezTo>
                    <a:pt x="12" y="887"/>
                    <a:pt x="0" y="861"/>
                    <a:pt x="1" y="826"/>
                  </a:cubicBezTo>
                  <a:cubicBezTo>
                    <a:pt x="1" y="611"/>
                    <a:pt x="1" y="396"/>
                    <a:pt x="1" y="181"/>
                  </a:cubicBezTo>
                  <a:cubicBezTo>
                    <a:pt x="1" y="134"/>
                    <a:pt x="23" y="113"/>
                    <a:pt x="70" y="113"/>
                  </a:cubicBezTo>
                  <a:cubicBezTo>
                    <a:pt x="103" y="113"/>
                    <a:pt x="136" y="113"/>
                    <a:pt x="170" y="113"/>
                  </a:cubicBezTo>
                  <a:cubicBezTo>
                    <a:pt x="172" y="69"/>
                    <a:pt x="159" y="21"/>
                    <a:pt x="213" y="0"/>
                  </a:cubicBezTo>
                  <a:cubicBezTo>
                    <a:pt x="330" y="0"/>
                    <a:pt x="448" y="0"/>
                    <a:pt x="565" y="0"/>
                  </a:cubicBezTo>
                  <a:cubicBezTo>
                    <a:pt x="570" y="5"/>
                    <a:pt x="574" y="11"/>
                    <a:pt x="580" y="16"/>
                  </a:cubicBezTo>
                  <a:cubicBezTo>
                    <a:pt x="645" y="82"/>
                    <a:pt x="712" y="148"/>
                    <a:pt x="777" y="214"/>
                  </a:cubicBezTo>
                  <a:cubicBezTo>
                    <a:pt x="783" y="221"/>
                    <a:pt x="788" y="232"/>
                    <a:pt x="788" y="241"/>
                  </a:cubicBezTo>
                  <a:cubicBezTo>
                    <a:pt x="789" y="401"/>
                    <a:pt x="789" y="561"/>
                    <a:pt x="789" y="721"/>
                  </a:cubicBezTo>
                  <a:cubicBezTo>
                    <a:pt x="789" y="765"/>
                    <a:pt x="767" y="787"/>
                    <a:pt x="723" y="787"/>
                  </a:cubicBezTo>
                  <a:cubicBezTo>
                    <a:pt x="689" y="787"/>
                    <a:pt x="655" y="787"/>
                    <a:pt x="619" y="787"/>
                  </a:cubicBezTo>
                  <a:cubicBezTo>
                    <a:pt x="619" y="802"/>
                    <a:pt x="619" y="816"/>
                    <a:pt x="619" y="829"/>
                  </a:cubicBezTo>
                  <a:cubicBezTo>
                    <a:pt x="619" y="873"/>
                    <a:pt x="612" y="884"/>
                    <a:pt x="573" y="900"/>
                  </a:cubicBezTo>
                  <a:close/>
                  <a:moveTo>
                    <a:pt x="732" y="280"/>
                  </a:moveTo>
                  <a:cubicBezTo>
                    <a:pt x="675" y="280"/>
                    <a:pt x="620" y="280"/>
                    <a:pt x="565" y="280"/>
                  </a:cubicBezTo>
                  <a:cubicBezTo>
                    <a:pt x="531" y="280"/>
                    <a:pt x="509" y="258"/>
                    <a:pt x="509" y="224"/>
                  </a:cubicBezTo>
                  <a:cubicBezTo>
                    <a:pt x="508" y="175"/>
                    <a:pt x="509" y="125"/>
                    <a:pt x="509" y="76"/>
                  </a:cubicBezTo>
                  <a:cubicBezTo>
                    <a:pt x="509" y="70"/>
                    <a:pt x="509" y="63"/>
                    <a:pt x="509" y="57"/>
                  </a:cubicBezTo>
                  <a:cubicBezTo>
                    <a:pt x="413" y="57"/>
                    <a:pt x="320" y="57"/>
                    <a:pt x="226" y="57"/>
                  </a:cubicBezTo>
                  <a:cubicBezTo>
                    <a:pt x="226" y="282"/>
                    <a:pt x="226" y="506"/>
                    <a:pt x="226" y="730"/>
                  </a:cubicBezTo>
                  <a:cubicBezTo>
                    <a:pt x="396" y="730"/>
                    <a:pt x="564" y="730"/>
                    <a:pt x="732" y="730"/>
                  </a:cubicBezTo>
                  <a:cubicBezTo>
                    <a:pt x="732" y="580"/>
                    <a:pt x="732" y="432"/>
                    <a:pt x="732" y="280"/>
                  </a:cubicBezTo>
                  <a:close/>
                  <a:moveTo>
                    <a:pt x="564" y="787"/>
                  </a:moveTo>
                  <a:cubicBezTo>
                    <a:pt x="555" y="787"/>
                    <a:pt x="548" y="787"/>
                    <a:pt x="541" y="787"/>
                  </a:cubicBezTo>
                  <a:cubicBezTo>
                    <a:pt x="441" y="787"/>
                    <a:pt x="341" y="788"/>
                    <a:pt x="241" y="787"/>
                  </a:cubicBezTo>
                  <a:cubicBezTo>
                    <a:pt x="190" y="787"/>
                    <a:pt x="171" y="768"/>
                    <a:pt x="171" y="718"/>
                  </a:cubicBezTo>
                  <a:cubicBezTo>
                    <a:pt x="171" y="543"/>
                    <a:pt x="171" y="368"/>
                    <a:pt x="171" y="194"/>
                  </a:cubicBezTo>
                  <a:cubicBezTo>
                    <a:pt x="171" y="186"/>
                    <a:pt x="171" y="178"/>
                    <a:pt x="171" y="170"/>
                  </a:cubicBezTo>
                  <a:cubicBezTo>
                    <a:pt x="131" y="170"/>
                    <a:pt x="95" y="170"/>
                    <a:pt x="58" y="170"/>
                  </a:cubicBezTo>
                  <a:cubicBezTo>
                    <a:pt x="58" y="395"/>
                    <a:pt x="58" y="619"/>
                    <a:pt x="58" y="842"/>
                  </a:cubicBezTo>
                  <a:cubicBezTo>
                    <a:pt x="227" y="842"/>
                    <a:pt x="396" y="842"/>
                    <a:pt x="564" y="842"/>
                  </a:cubicBezTo>
                  <a:cubicBezTo>
                    <a:pt x="564" y="824"/>
                    <a:pt x="564" y="806"/>
                    <a:pt x="564" y="787"/>
                  </a:cubicBezTo>
                  <a:close/>
                  <a:moveTo>
                    <a:pt x="563" y="224"/>
                  </a:moveTo>
                  <a:cubicBezTo>
                    <a:pt x="620" y="224"/>
                    <a:pt x="674" y="224"/>
                    <a:pt x="723" y="224"/>
                  </a:cubicBezTo>
                  <a:cubicBezTo>
                    <a:pt x="671" y="171"/>
                    <a:pt x="617" y="117"/>
                    <a:pt x="563" y="63"/>
                  </a:cubicBezTo>
                  <a:cubicBezTo>
                    <a:pt x="563" y="115"/>
                    <a:pt x="563" y="168"/>
                    <a:pt x="563" y="2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27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147" name="Freeform 38"/>
            <p:cNvSpPr>
              <a:spLocks/>
            </p:cNvSpPr>
            <p:nvPr/>
          </p:nvSpPr>
          <p:spPr bwMode="auto">
            <a:xfrm>
              <a:off x="2747" y="2426"/>
              <a:ext cx="662" cy="130"/>
            </a:xfrm>
            <a:custGeom>
              <a:avLst/>
              <a:gdLst>
                <a:gd name="T0" fmla="*/ 141 w 279"/>
                <a:gd name="T1" fmla="*/ 1 h 55"/>
                <a:gd name="T2" fmla="*/ 247 w 279"/>
                <a:gd name="T3" fmla="*/ 1 h 55"/>
                <a:gd name="T4" fmla="*/ 279 w 279"/>
                <a:gd name="T5" fmla="*/ 28 h 55"/>
                <a:gd name="T6" fmla="*/ 247 w 279"/>
                <a:gd name="T7" fmla="*/ 55 h 55"/>
                <a:gd name="T8" fmla="*/ 31 w 279"/>
                <a:gd name="T9" fmla="*/ 55 h 55"/>
                <a:gd name="T10" fmla="*/ 0 w 279"/>
                <a:gd name="T11" fmla="*/ 26 h 55"/>
                <a:gd name="T12" fmla="*/ 31 w 279"/>
                <a:gd name="T13" fmla="*/ 1 h 55"/>
                <a:gd name="T14" fmla="*/ 141 w 279"/>
                <a:gd name="T15" fmla="*/ 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9" h="55">
                  <a:moveTo>
                    <a:pt x="141" y="1"/>
                  </a:moveTo>
                  <a:cubicBezTo>
                    <a:pt x="176" y="1"/>
                    <a:pt x="212" y="0"/>
                    <a:pt x="247" y="1"/>
                  </a:cubicBezTo>
                  <a:cubicBezTo>
                    <a:pt x="267" y="1"/>
                    <a:pt x="279" y="11"/>
                    <a:pt x="279" y="28"/>
                  </a:cubicBezTo>
                  <a:cubicBezTo>
                    <a:pt x="279" y="44"/>
                    <a:pt x="267" y="54"/>
                    <a:pt x="247" y="55"/>
                  </a:cubicBezTo>
                  <a:cubicBezTo>
                    <a:pt x="175" y="55"/>
                    <a:pt x="103" y="55"/>
                    <a:pt x="31" y="55"/>
                  </a:cubicBezTo>
                  <a:cubicBezTo>
                    <a:pt x="10" y="55"/>
                    <a:pt x="0" y="44"/>
                    <a:pt x="0" y="26"/>
                  </a:cubicBezTo>
                  <a:cubicBezTo>
                    <a:pt x="1" y="10"/>
                    <a:pt x="11" y="1"/>
                    <a:pt x="31" y="1"/>
                  </a:cubicBezTo>
                  <a:cubicBezTo>
                    <a:pt x="68" y="0"/>
                    <a:pt x="104" y="1"/>
                    <a:pt x="14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27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148" name="Freeform 39"/>
            <p:cNvSpPr>
              <a:spLocks/>
            </p:cNvSpPr>
            <p:nvPr/>
          </p:nvSpPr>
          <p:spPr bwMode="auto">
            <a:xfrm>
              <a:off x="2747" y="1892"/>
              <a:ext cx="662" cy="130"/>
            </a:xfrm>
            <a:custGeom>
              <a:avLst/>
              <a:gdLst>
                <a:gd name="T0" fmla="*/ 141 w 279"/>
                <a:gd name="T1" fmla="*/ 55 h 55"/>
                <a:gd name="T2" fmla="*/ 31 w 279"/>
                <a:gd name="T3" fmla="*/ 54 h 55"/>
                <a:gd name="T4" fmla="*/ 0 w 279"/>
                <a:gd name="T5" fmla="*/ 27 h 55"/>
                <a:gd name="T6" fmla="*/ 31 w 279"/>
                <a:gd name="T7" fmla="*/ 1 h 55"/>
                <a:gd name="T8" fmla="*/ 249 w 279"/>
                <a:gd name="T9" fmla="*/ 1 h 55"/>
                <a:gd name="T10" fmla="*/ 279 w 279"/>
                <a:gd name="T11" fmla="*/ 28 h 55"/>
                <a:gd name="T12" fmla="*/ 249 w 279"/>
                <a:gd name="T13" fmla="*/ 54 h 55"/>
                <a:gd name="T14" fmla="*/ 141 w 279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9" h="55">
                  <a:moveTo>
                    <a:pt x="141" y="55"/>
                  </a:moveTo>
                  <a:cubicBezTo>
                    <a:pt x="104" y="55"/>
                    <a:pt x="68" y="55"/>
                    <a:pt x="31" y="54"/>
                  </a:cubicBezTo>
                  <a:cubicBezTo>
                    <a:pt x="10" y="54"/>
                    <a:pt x="0" y="45"/>
                    <a:pt x="0" y="27"/>
                  </a:cubicBezTo>
                  <a:cubicBezTo>
                    <a:pt x="1" y="10"/>
                    <a:pt x="10" y="1"/>
                    <a:pt x="31" y="1"/>
                  </a:cubicBezTo>
                  <a:cubicBezTo>
                    <a:pt x="104" y="1"/>
                    <a:pt x="176" y="0"/>
                    <a:pt x="249" y="1"/>
                  </a:cubicBezTo>
                  <a:cubicBezTo>
                    <a:pt x="268" y="1"/>
                    <a:pt x="279" y="11"/>
                    <a:pt x="279" y="28"/>
                  </a:cubicBezTo>
                  <a:cubicBezTo>
                    <a:pt x="279" y="44"/>
                    <a:pt x="268" y="54"/>
                    <a:pt x="249" y="54"/>
                  </a:cubicBezTo>
                  <a:cubicBezTo>
                    <a:pt x="213" y="55"/>
                    <a:pt x="177" y="55"/>
                    <a:pt x="141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27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149" name="Freeform 40"/>
            <p:cNvSpPr>
              <a:spLocks/>
            </p:cNvSpPr>
            <p:nvPr/>
          </p:nvSpPr>
          <p:spPr bwMode="auto">
            <a:xfrm>
              <a:off x="2880" y="2160"/>
              <a:ext cx="396" cy="128"/>
            </a:xfrm>
            <a:custGeom>
              <a:avLst/>
              <a:gdLst>
                <a:gd name="T0" fmla="*/ 83 w 167"/>
                <a:gd name="T1" fmla="*/ 54 h 54"/>
                <a:gd name="T2" fmla="*/ 27 w 167"/>
                <a:gd name="T3" fmla="*/ 54 h 54"/>
                <a:gd name="T4" fmla="*/ 0 w 167"/>
                <a:gd name="T5" fmla="*/ 26 h 54"/>
                <a:gd name="T6" fmla="*/ 27 w 167"/>
                <a:gd name="T7" fmla="*/ 0 h 54"/>
                <a:gd name="T8" fmla="*/ 140 w 167"/>
                <a:gd name="T9" fmla="*/ 1 h 54"/>
                <a:gd name="T10" fmla="*/ 166 w 167"/>
                <a:gd name="T11" fmla="*/ 27 h 54"/>
                <a:gd name="T12" fmla="*/ 141 w 167"/>
                <a:gd name="T13" fmla="*/ 54 h 54"/>
                <a:gd name="T14" fmla="*/ 83 w 167"/>
                <a:gd name="T1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7" h="54">
                  <a:moveTo>
                    <a:pt x="83" y="54"/>
                  </a:moveTo>
                  <a:cubicBezTo>
                    <a:pt x="64" y="54"/>
                    <a:pt x="46" y="54"/>
                    <a:pt x="27" y="54"/>
                  </a:cubicBezTo>
                  <a:cubicBezTo>
                    <a:pt x="9" y="53"/>
                    <a:pt x="0" y="43"/>
                    <a:pt x="0" y="26"/>
                  </a:cubicBezTo>
                  <a:cubicBezTo>
                    <a:pt x="1" y="9"/>
                    <a:pt x="10" y="1"/>
                    <a:pt x="27" y="0"/>
                  </a:cubicBezTo>
                  <a:cubicBezTo>
                    <a:pt x="65" y="0"/>
                    <a:pt x="103" y="0"/>
                    <a:pt x="140" y="1"/>
                  </a:cubicBezTo>
                  <a:cubicBezTo>
                    <a:pt x="157" y="1"/>
                    <a:pt x="166" y="11"/>
                    <a:pt x="166" y="27"/>
                  </a:cubicBezTo>
                  <a:cubicBezTo>
                    <a:pt x="167" y="43"/>
                    <a:pt x="157" y="53"/>
                    <a:pt x="141" y="54"/>
                  </a:cubicBezTo>
                  <a:cubicBezTo>
                    <a:pt x="121" y="54"/>
                    <a:pt x="102" y="54"/>
                    <a:pt x="83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27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sp>
        <p:nvSpPr>
          <p:cNvPr id="150" name="TextBox 149"/>
          <p:cNvSpPr txBox="1"/>
          <p:nvPr/>
        </p:nvSpPr>
        <p:spPr>
          <a:xfrm>
            <a:off x="4097383" y="2463958"/>
            <a:ext cx="59968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0070C0"/>
                </a:solidFill>
                <a:latin typeface="Century Gothic" charset="0"/>
                <a:ea typeface="Century Gothic" charset="0"/>
                <a:cs typeface="Century Gothic" charset="0"/>
              </a:rPr>
              <a:t>JSON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3516138" y="2445091"/>
            <a:ext cx="431736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>
                <a:solidFill>
                  <a:srgbClr val="002060"/>
                </a:solidFill>
                <a:latin typeface="Century Gothic" charset="0"/>
                <a:ea typeface="Century Gothic" charset="0"/>
                <a:cs typeface="Century Gothic" charset="0"/>
              </a:rPr>
              <a:t>CSV</a:t>
            </a:r>
            <a:endParaRPr lang="en-US" sz="800" b="1" dirty="0">
              <a:solidFill>
                <a:srgbClr val="002060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52" name="Right Arrow 151"/>
          <p:cNvSpPr/>
          <p:nvPr/>
        </p:nvSpPr>
        <p:spPr>
          <a:xfrm>
            <a:off x="3962798" y="2303491"/>
            <a:ext cx="257929" cy="94990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3574926" y="2164152"/>
            <a:ext cx="1072355" cy="496383"/>
          </a:xfrm>
          <a:prstGeom prst="rect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Connector 153"/>
          <p:cNvCxnSpPr/>
          <p:nvPr/>
        </p:nvCxnSpPr>
        <p:spPr>
          <a:xfrm flipH="1" flipV="1">
            <a:off x="3369409" y="2362383"/>
            <a:ext cx="205517" cy="49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5" name="Picture 154" descr="C:\Users\01563089\Documents\aws_logo_web_300px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40" y="1039721"/>
            <a:ext cx="1017842" cy="465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Picture 155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534" y="2050378"/>
            <a:ext cx="768188" cy="510135"/>
          </a:xfrm>
          <a:prstGeom prst="rect">
            <a:avLst/>
          </a:prstGeom>
        </p:spPr>
      </p:pic>
      <p:sp>
        <p:nvSpPr>
          <p:cNvPr id="157" name="Rectangle 156"/>
          <p:cNvSpPr/>
          <p:nvPr/>
        </p:nvSpPr>
        <p:spPr>
          <a:xfrm>
            <a:off x="5677571" y="1916005"/>
            <a:ext cx="2920651" cy="1747851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8244840" y="2145720"/>
            <a:ext cx="706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1"/>
                </a:solidFill>
              </a:rPr>
              <a:t>VMs @CLP’s </a:t>
            </a:r>
            <a:r>
              <a:rPr lang="en-US" sz="800" dirty="0" err="1">
                <a:solidFill>
                  <a:schemeClr val="accent1"/>
                </a:solidFill>
              </a:rPr>
              <a:t>vNET</a:t>
            </a:r>
            <a:endParaRPr lang="en-US" sz="800" dirty="0">
              <a:solidFill>
                <a:schemeClr val="accent1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1626170" y="1916005"/>
            <a:ext cx="3669519" cy="763398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/>
          <p:cNvSpPr txBox="1"/>
          <p:nvPr/>
        </p:nvSpPr>
        <p:spPr>
          <a:xfrm>
            <a:off x="4653557" y="2120153"/>
            <a:ext cx="683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>
                <a:solidFill>
                  <a:schemeClr val="accent1"/>
                </a:solidFill>
              </a:rPr>
              <a:t>Serverless</a:t>
            </a:r>
            <a:r>
              <a:rPr lang="en-US" sz="800" dirty="0">
                <a:solidFill>
                  <a:schemeClr val="accent1"/>
                </a:solidFill>
              </a:rPr>
              <a:t> Job @CLP’s </a:t>
            </a:r>
            <a:r>
              <a:rPr lang="en-US" sz="800" dirty="0" err="1">
                <a:solidFill>
                  <a:schemeClr val="accent1"/>
                </a:solidFill>
              </a:rPr>
              <a:t>vNET</a:t>
            </a:r>
            <a:endParaRPr lang="en-US" sz="800" dirty="0">
              <a:solidFill>
                <a:schemeClr val="accent1"/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4308873" y="2992521"/>
            <a:ext cx="770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1"/>
                </a:solidFill>
              </a:rPr>
              <a:t>PaaS @CLP’s </a:t>
            </a:r>
            <a:r>
              <a:rPr lang="en-US" sz="800" dirty="0" err="1">
                <a:solidFill>
                  <a:schemeClr val="accent1"/>
                </a:solidFill>
              </a:rPr>
              <a:t>vNET</a:t>
            </a:r>
            <a:endParaRPr lang="en-US" sz="800" dirty="0">
              <a:solidFill>
                <a:schemeClr val="accent1"/>
              </a:solidFill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="" xmlns:a16="http://schemas.microsoft.com/office/drawing/2014/main" id="{EDA07A61-CC6B-430B-98C9-580572ED6DD4}"/>
              </a:ext>
            </a:extLst>
          </p:cNvPr>
          <p:cNvSpPr/>
          <p:nvPr/>
        </p:nvSpPr>
        <p:spPr>
          <a:xfrm>
            <a:off x="266789" y="3762824"/>
            <a:ext cx="8635555" cy="8281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" name="Picture 162">
            <a:extLst>
              <a:ext uri="{FF2B5EF4-FFF2-40B4-BE49-F238E27FC236}">
                <a16:creationId xmlns="" xmlns:a16="http://schemas.microsoft.com/office/drawing/2014/main" id="{4E961879-439E-42EF-81C2-390F5396F4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145" y="3888188"/>
            <a:ext cx="955903" cy="533693"/>
          </a:xfrm>
          <a:prstGeom prst="rect">
            <a:avLst/>
          </a:prstGeom>
        </p:spPr>
      </p:pic>
      <p:pic>
        <p:nvPicPr>
          <p:cNvPr id="164" name="Picture 163">
            <a:extLst>
              <a:ext uri="{FF2B5EF4-FFF2-40B4-BE49-F238E27FC236}">
                <a16:creationId xmlns="" xmlns:a16="http://schemas.microsoft.com/office/drawing/2014/main" id="{5F9AAE53-4267-48D7-96C0-F15916A8D0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5600" y="3823685"/>
            <a:ext cx="725764" cy="722164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="" xmlns:a16="http://schemas.microsoft.com/office/drawing/2014/main" id="{B51AC777-BE2C-46D0-82C3-D0A484BE6EDB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45" y="2054819"/>
            <a:ext cx="946095" cy="529252"/>
          </a:xfrm>
          <a:prstGeom prst="rect">
            <a:avLst/>
          </a:prstGeom>
        </p:spPr>
      </p:pic>
      <p:sp>
        <p:nvSpPr>
          <p:cNvPr id="166" name="TextBox 165">
            <a:extLst>
              <a:ext uri="{FF2B5EF4-FFF2-40B4-BE49-F238E27FC236}">
                <a16:creationId xmlns="" xmlns:a16="http://schemas.microsoft.com/office/drawing/2014/main" id="{AD3269E2-2872-418E-972A-AF77065722B0}"/>
              </a:ext>
            </a:extLst>
          </p:cNvPr>
          <p:cNvSpPr txBox="1"/>
          <p:nvPr/>
        </p:nvSpPr>
        <p:spPr>
          <a:xfrm>
            <a:off x="4308873" y="4044831"/>
            <a:ext cx="1095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VM On premises</a:t>
            </a:r>
            <a:r>
              <a:rPr lang="en-US" sz="800" dirty="0"/>
              <a:t> </a:t>
            </a:r>
          </a:p>
        </p:txBody>
      </p:sp>
      <p:cxnSp>
        <p:nvCxnSpPr>
          <p:cNvPr id="167" name="Connector: Elbow 9">
            <a:extLst>
              <a:ext uri="{FF2B5EF4-FFF2-40B4-BE49-F238E27FC236}">
                <a16:creationId xmlns="" xmlns:a16="http://schemas.microsoft.com/office/drawing/2014/main" id="{003EDC2E-1AE8-4A5E-A7AE-92AD43414A12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72762" y="1229882"/>
            <a:ext cx="1535881" cy="711702"/>
          </a:xfrm>
          <a:prstGeom prst="bentConnector2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="" xmlns:a16="http://schemas.microsoft.com/office/drawing/2014/main" id="{0C135137-3EA4-437F-ACA1-0599BC27159F}"/>
              </a:ext>
            </a:extLst>
          </p:cNvPr>
          <p:cNvSpPr txBox="1"/>
          <p:nvPr/>
        </p:nvSpPr>
        <p:spPr>
          <a:xfrm>
            <a:off x="2817098" y="1014241"/>
            <a:ext cx="1065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API key/SSL</a:t>
            </a:r>
            <a:endParaRPr lang="en-GB" sz="1100" b="1" dirty="0"/>
          </a:p>
        </p:txBody>
      </p:sp>
      <p:sp>
        <p:nvSpPr>
          <p:cNvPr id="169" name="TextBox 168">
            <a:extLst>
              <a:ext uri="{FF2B5EF4-FFF2-40B4-BE49-F238E27FC236}">
                <a16:creationId xmlns="" xmlns:a16="http://schemas.microsoft.com/office/drawing/2014/main" id="{7AE85E7E-B2F5-4603-A64D-83ACB3D7C9F6}"/>
              </a:ext>
            </a:extLst>
          </p:cNvPr>
          <p:cNvSpPr txBox="1"/>
          <p:nvPr/>
        </p:nvSpPr>
        <p:spPr>
          <a:xfrm>
            <a:off x="5850262" y="1015490"/>
            <a:ext cx="1065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API key/SSL</a:t>
            </a:r>
            <a:endParaRPr lang="en-GB" sz="1100" b="1" dirty="0"/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="" xmlns:a16="http://schemas.microsoft.com/office/drawing/2014/main" id="{0646E282-8C3A-4AD8-BC91-8AEC628B343B}"/>
              </a:ext>
            </a:extLst>
          </p:cNvPr>
          <p:cNvCxnSpPr>
            <a:endCxn id="155" idx="3"/>
          </p:cNvCxnSpPr>
          <p:nvPr/>
        </p:nvCxnSpPr>
        <p:spPr>
          <a:xfrm flipV="1">
            <a:off x="3253349" y="3582514"/>
            <a:ext cx="1" cy="241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="" xmlns:a16="http://schemas.microsoft.com/office/drawing/2014/main" id="{65DCFFD0-4B97-4A93-96AD-B903419F9AF1}"/>
              </a:ext>
            </a:extLst>
          </p:cNvPr>
          <p:cNvCxnSpPr>
            <a:cxnSpLocks/>
            <a:stCxn id="173" idx="4"/>
          </p:cNvCxnSpPr>
          <p:nvPr/>
        </p:nvCxnSpPr>
        <p:spPr>
          <a:xfrm>
            <a:off x="7383202" y="2086723"/>
            <a:ext cx="0" cy="106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="" xmlns:a16="http://schemas.microsoft.com/office/drawing/2014/main" id="{9ED42C01-4999-4E84-BF6F-185DD4A02673}"/>
              </a:ext>
            </a:extLst>
          </p:cNvPr>
          <p:cNvSpPr txBox="1"/>
          <p:nvPr/>
        </p:nvSpPr>
        <p:spPr>
          <a:xfrm>
            <a:off x="2637328" y="1898515"/>
            <a:ext cx="7701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1"/>
                </a:solidFill>
              </a:rPr>
              <a:t>Port 443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="" xmlns:a16="http://schemas.microsoft.com/office/drawing/2014/main" id="{274643FE-7EFD-4090-9E57-0F609EAD2B1D}"/>
              </a:ext>
            </a:extLst>
          </p:cNvPr>
          <p:cNvSpPr txBox="1"/>
          <p:nvPr/>
        </p:nvSpPr>
        <p:spPr>
          <a:xfrm>
            <a:off x="1743820" y="1906855"/>
            <a:ext cx="10651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REST API</a:t>
            </a:r>
            <a:endParaRPr lang="en-GB" sz="800" b="1" dirty="0"/>
          </a:p>
        </p:txBody>
      </p:sp>
      <p:sp>
        <p:nvSpPr>
          <p:cNvPr id="174" name="TextBox 173">
            <a:extLst>
              <a:ext uri="{FF2B5EF4-FFF2-40B4-BE49-F238E27FC236}">
                <a16:creationId xmlns="" xmlns:a16="http://schemas.microsoft.com/office/drawing/2014/main" id="{16505522-1B3F-47B9-A6D1-D0D7206B49A2}"/>
              </a:ext>
            </a:extLst>
          </p:cNvPr>
          <p:cNvSpPr txBox="1"/>
          <p:nvPr/>
        </p:nvSpPr>
        <p:spPr>
          <a:xfrm>
            <a:off x="7391361" y="1906855"/>
            <a:ext cx="7701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1"/>
                </a:solidFill>
              </a:rPr>
              <a:t>Port 443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="" xmlns:a16="http://schemas.microsoft.com/office/drawing/2014/main" id="{A74DCB51-955C-4C64-8B15-779F7885A1BD}"/>
              </a:ext>
            </a:extLst>
          </p:cNvPr>
          <p:cNvSpPr txBox="1"/>
          <p:nvPr/>
        </p:nvSpPr>
        <p:spPr>
          <a:xfrm>
            <a:off x="6545185" y="1915617"/>
            <a:ext cx="10651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API Call</a:t>
            </a:r>
            <a:endParaRPr lang="en-GB" sz="800" b="1" dirty="0"/>
          </a:p>
        </p:txBody>
      </p:sp>
      <p:sp>
        <p:nvSpPr>
          <p:cNvPr id="176" name="Rectangle 175">
            <a:extLst>
              <a:ext uri="{FF2B5EF4-FFF2-40B4-BE49-F238E27FC236}">
                <a16:creationId xmlns="" xmlns:a16="http://schemas.microsoft.com/office/drawing/2014/main" id="{A025891B-1368-4E58-B14D-282BAB253BEB}"/>
              </a:ext>
            </a:extLst>
          </p:cNvPr>
          <p:cNvSpPr/>
          <p:nvPr/>
        </p:nvSpPr>
        <p:spPr>
          <a:xfrm>
            <a:off x="6844697" y="3948846"/>
            <a:ext cx="1206143" cy="39158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CCMS </a:t>
            </a:r>
          </a:p>
          <a:p>
            <a:pPr algn="ctr"/>
            <a:r>
              <a:rPr lang="en-US" sz="1000" dirty="0"/>
              <a:t>(SAP)</a:t>
            </a:r>
          </a:p>
        </p:txBody>
      </p:sp>
      <p:sp>
        <p:nvSpPr>
          <p:cNvPr id="177" name="Arrow: Up 33">
            <a:extLst>
              <a:ext uri="{FF2B5EF4-FFF2-40B4-BE49-F238E27FC236}">
                <a16:creationId xmlns="" xmlns:a16="http://schemas.microsoft.com/office/drawing/2014/main" id="{945B0359-9B8F-4B0A-BF2E-1E823141868C}"/>
              </a:ext>
            </a:extLst>
          </p:cNvPr>
          <p:cNvSpPr/>
          <p:nvPr/>
        </p:nvSpPr>
        <p:spPr>
          <a:xfrm>
            <a:off x="7233244" y="2827822"/>
            <a:ext cx="429048" cy="1008654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8" name="TextBox 177"/>
          <p:cNvSpPr txBox="1"/>
          <p:nvPr/>
        </p:nvSpPr>
        <p:spPr>
          <a:xfrm>
            <a:off x="7431031" y="787542"/>
            <a:ext cx="1441620" cy="9541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36000" rIns="36000" rtlCol="0">
            <a:spAutoFit/>
          </a:bodyPr>
          <a:lstStyle/>
          <a:p>
            <a:r>
              <a:rPr lang="en-US" sz="800" dirty="0" smtClean="0">
                <a:latin typeface="Century Gothic" charset="0"/>
                <a:ea typeface="Century Gothic" charset="0"/>
                <a:cs typeface="Century Gothic" charset="0"/>
              </a:rPr>
              <a:t>[Review Result]: Conformed</a:t>
            </a:r>
          </a:p>
          <a:p>
            <a:pPr marL="171450" indent="-171450">
              <a:buFontTx/>
              <a:buChar char="-"/>
            </a:pPr>
            <a:r>
              <a:rPr lang="en-US" sz="800" dirty="0" smtClean="0">
                <a:latin typeface="Century Gothic" charset="0"/>
                <a:ea typeface="Century Gothic" charset="0"/>
                <a:cs typeface="Century Gothic" charset="0"/>
              </a:rPr>
              <a:t>The </a:t>
            </a:r>
            <a:r>
              <a:rPr lang="en-US" sz="800" dirty="0" err="1" smtClean="0">
                <a:latin typeface="Century Gothic" charset="0"/>
                <a:ea typeface="Century Gothic" charset="0"/>
                <a:cs typeface="Century Gothic" charset="0"/>
              </a:rPr>
              <a:t>Analytcs</a:t>
            </a:r>
            <a:r>
              <a:rPr lang="en-US" sz="800" dirty="0" smtClean="0">
                <a:latin typeface="Century Gothic" charset="0"/>
                <a:ea typeface="Century Gothic" charset="0"/>
                <a:cs typeface="Century Gothic" charset="0"/>
              </a:rPr>
              <a:t> result API is published in APIM, firstly used by CCMS, and can be consumed by other channels in the future</a:t>
            </a:r>
          </a:p>
        </p:txBody>
      </p:sp>
    </p:spTree>
    <p:extLst>
      <p:ext uri="{BB962C8B-B14F-4D97-AF65-F5344CB8AC3E}">
        <p14:creationId xmlns:p14="http://schemas.microsoft.com/office/powerpoint/2010/main" val="165665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41C26F9F56284EBFD3068A8D92E0B9" ma:contentTypeVersion="1" ma:contentTypeDescription="Create a new document." ma:contentTypeScope="" ma:versionID="8b9dbf00e0e6ae79fdaf32ddc1e359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a447206dab0015f8b9f8924535193e8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2ECED92B-1619-48EB-A89E-B7E52F89028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933DC7-BDC2-4A6F-8D86-04581BD4C6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421F1D6-120A-40F8-9E08-E62C4BCB79B3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28599</TotalTime>
  <Words>932</Words>
  <Application>Microsoft Macintosh PowerPoint</Application>
  <PresentationFormat>On-screen Show (16:9)</PresentationFormat>
  <Paragraphs>176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Century Gothic</vt:lpstr>
      <vt:lpstr>Mangal</vt:lpstr>
      <vt:lpstr>Times New Roman</vt:lpstr>
      <vt:lpstr>新細明體</vt:lpstr>
      <vt:lpstr>Arial</vt:lpstr>
      <vt:lpstr>Office Theme</vt:lpstr>
      <vt:lpstr>PowerPoint Presentation</vt:lpstr>
      <vt:lpstr>PowerPoint Presentation</vt:lpstr>
      <vt:lpstr>PowerPoint Presentation</vt:lpstr>
      <vt:lpstr>CLP Analytics Ingestion Pattern – Existing Projects Review</vt:lpstr>
      <vt:lpstr>PowerPoint Presentation</vt:lpstr>
      <vt:lpstr>PowerPoint Presentation</vt:lpstr>
    </vt:vector>
  </TitlesOfParts>
  <Company>..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..</dc:creator>
  <cp:lastModifiedBy>Wong, Kelvin Kin</cp:lastModifiedBy>
  <cp:revision>369</cp:revision>
  <dcterms:created xsi:type="dcterms:W3CDTF">2016-12-08T08:49:43Z</dcterms:created>
  <dcterms:modified xsi:type="dcterms:W3CDTF">2018-04-19T04:27:07Z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0x010100AF41C26F9F56284EBFD3068A8D92E0B9</vt:lpwstr>
  </property>
</Properties>
</file>