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7562850" cy="10688638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F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08" y="220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3320408"/>
            <a:ext cx="6428423" cy="229112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2299" y="571546"/>
            <a:ext cx="1276231" cy="12158326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607" y="571546"/>
            <a:ext cx="3702646" cy="12158326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3" y="6868440"/>
            <a:ext cx="6428423" cy="2122882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3" y="4530302"/>
            <a:ext cx="6428423" cy="233813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607" y="3325355"/>
            <a:ext cx="2489438" cy="940451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9093" y="3325355"/>
            <a:ext cx="2489438" cy="940451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3" y="3389683"/>
            <a:ext cx="3341572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2392573"/>
            <a:ext cx="3342884" cy="9971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3389683"/>
            <a:ext cx="3342884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5567"/>
            <a:ext cx="2488126" cy="181113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4" cy="9122457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3" y="2236698"/>
            <a:ext cx="2488126" cy="7311326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8365346"/>
            <a:ext cx="4537710" cy="1254429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494017"/>
            <a:ext cx="6806565" cy="7054007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6D31-F933-AD42-9B37-577ED7F48EBC}" type="datetimeFigureOut">
              <a:rPr lang="en-US" smtClean="0"/>
              <a:pPr/>
              <a:t>25/06/13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334351" y="3007362"/>
            <a:ext cx="2878108" cy="2054376"/>
            <a:chOff x="1409987" y="1242965"/>
            <a:chExt cx="6125114" cy="4372070"/>
          </a:xfrm>
        </p:grpSpPr>
        <p:grpSp>
          <p:nvGrpSpPr>
            <p:cNvPr id="4" name="Group 3"/>
            <p:cNvGrpSpPr/>
            <p:nvPr/>
          </p:nvGrpSpPr>
          <p:grpSpPr>
            <a:xfrm>
              <a:off x="2312554" y="1677212"/>
              <a:ext cx="1010934" cy="2719862"/>
              <a:chOff x="2312554" y="1677212"/>
              <a:chExt cx="1010934" cy="27198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endCxn id="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8" name="Oval 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8" idx="0"/>
                  <a:endCxn id="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Block Arc 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>
                  <a:endCxn id="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>
                  <a:endCxn id="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4744090" y="1677212"/>
              <a:ext cx="1010934" cy="2713077"/>
              <a:chOff x="4744090" y="1677212"/>
              <a:chExt cx="1010934" cy="27130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/>
                <p:cNvCxnSpPr>
                  <a:endCxn id="23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  <a:endCxn id="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Block Arc 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Curved Connector 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409987" y="1242965"/>
              <a:ext cx="2445251" cy="1215769"/>
              <a:chOff x="1409987" y="1242965"/>
              <a:chExt cx="2445251" cy="12157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ck Arc 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414352" y="2051945"/>
              <a:ext cx="5946589" cy="3563090"/>
              <a:chOff x="1414352" y="2051945"/>
              <a:chExt cx="5946589" cy="35630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45" name="Isosceles Triangle 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endCxn id="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>
                  <a:stCxn id="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Curved Connector 57"/>
                <p:cNvCxnSpPr>
                  <a:stCxn id="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urved Connector 58"/>
                <p:cNvCxnSpPr>
                  <a:stCxn id="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urved Connector 60"/>
                <p:cNvCxnSpPr>
                  <a:stCxn id="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Block Arc 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Block Arc 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2" idx="0"/>
                  <a:endCxn id="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Block Arc 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3" idx="0"/>
                  <a:endCxn id="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Block Arc 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Block Arc 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Curved Connector 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/>
            <p:cNvGrpSpPr/>
            <p:nvPr/>
          </p:nvGrpSpPr>
          <p:grpSpPr>
            <a:xfrm>
              <a:off x="1414352" y="4176190"/>
              <a:ext cx="1094215" cy="821715"/>
              <a:chOff x="1414352" y="4176190"/>
              <a:chExt cx="1094215" cy="82171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lock Arc 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213428" y="1254085"/>
              <a:ext cx="3321673" cy="3737470"/>
              <a:chOff x="4213428" y="1254085"/>
              <a:chExt cx="3321673" cy="373747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84" name="Straight Connector 83"/>
                <p:cNvCxnSpPr>
                  <a:endCxn id="99" idx="1"/>
                </p:cNvCxnSpPr>
                <p:nvPr/>
              </p:nvCxnSpPr>
              <p:spPr>
                <a:xfrm flipV="1">
                  <a:off x="4310348" y="1876746"/>
                  <a:ext cx="1" cy="101974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Oval 89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Block Arc 92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4" name="Block Arc 93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5" name="Straight Connector 94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Block Arc 97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>
                    <a:stCxn id="91" idx="0"/>
                    <a:endCxn id="98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98" idx="1"/>
                    <a:endCxn id="99" idx="0"/>
                  </p:cNvCxnSpPr>
                  <p:nvPr/>
                </p:nvCxnSpPr>
                <p:spPr>
                  <a:xfrm flipH="1">
                    <a:off x="4922785" y="1254086"/>
                    <a:ext cx="1717489" cy="16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urved Connector 101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Connector 85"/>
                <p:cNvCxnSpPr>
                  <a:stCxn id="91" idx="4"/>
                  <a:endCxn id="90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3" name="Group 202"/>
          <p:cNvGrpSpPr/>
          <p:nvPr/>
        </p:nvGrpSpPr>
        <p:grpSpPr>
          <a:xfrm>
            <a:off x="1419973" y="3011165"/>
            <a:ext cx="2844525" cy="2030405"/>
            <a:chOff x="1187935" y="5599422"/>
            <a:chExt cx="6125114" cy="4372070"/>
          </a:xfrm>
        </p:grpSpPr>
        <p:grpSp>
          <p:nvGrpSpPr>
            <p:cNvPr id="104" name="Group 103"/>
            <p:cNvGrpSpPr/>
            <p:nvPr/>
          </p:nvGrpSpPr>
          <p:grpSpPr>
            <a:xfrm>
              <a:off x="2090502" y="6033669"/>
              <a:ext cx="1010934" cy="2719862"/>
              <a:chOff x="2312554" y="1677212"/>
              <a:chExt cx="1010934" cy="2719862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108" name="Oval 10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8" idx="0"/>
                  <a:endCxn id="1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Block Arc 1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urved Connector 115"/>
                <p:cNvCxnSpPr>
                  <a:endCxn id="1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urved Connector 116"/>
                <p:cNvCxnSpPr>
                  <a:endCxn id="1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1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4522038" y="6033669"/>
              <a:ext cx="778176" cy="2713077"/>
              <a:chOff x="4744090" y="1677212"/>
              <a:chExt cx="778176" cy="2713077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urved Connector 126"/>
                <p:cNvCxnSpPr>
                  <a:endCxn id="1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24" idx="0"/>
                  <a:endCxn id="1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endCxn id="1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Block Arc 1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Curved Connector 1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/>
            <p:cNvGrpSpPr/>
            <p:nvPr/>
          </p:nvGrpSpPr>
          <p:grpSpPr>
            <a:xfrm>
              <a:off x="1187935" y="5599422"/>
              <a:ext cx="2445251" cy="1215769"/>
              <a:chOff x="1409987" y="1242965"/>
              <a:chExt cx="2445251" cy="121576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endCxn id="1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Block Arc 1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0" name="Straight Connector 139"/>
              <p:cNvCxnSpPr>
                <a:stCxn id="1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1192300" y="6408402"/>
              <a:ext cx="5946589" cy="3563090"/>
              <a:chOff x="1414352" y="2051945"/>
              <a:chExt cx="5946589" cy="356309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1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145" name="Isosceles Triangle 1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1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Straight Connector 153"/>
                <p:cNvCxnSpPr>
                  <a:stCxn id="1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Curved Connector 157"/>
                <p:cNvCxnSpPr>
                  <a:stCxn id="1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urved Connector 158"/>
                <p:cNvCxnSpPr>
                  <a:stCxn id="1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urved Connector 159"/>
                <p:cNvCxnSpPr>
                  <a:stCxn id="1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urved Connector 160"/>
                <p:cNvCxnSpPr>
                  <a:stCxn id="1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Block Arc 1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Block Arc 1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62" idx="0"/>
                  <a:endCxn id="1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Block Arc 1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Connector 165"/>
                <p:cNvCxnSpPr>
                  <a:stCxn id="163" idx="0"/>
                  <a:endCxn id="1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Block Arc 1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Block Arc 1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Curved Connector 1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/>
            <p:cNvGrpSpPr/>
            <p:nvPr/>
          </p:nvGrpSpPr>
          <p:grpSpPr>
            <a:xfrm>
              <a:off x="1192300" y="8532647"/>
              <a:ext cx="1094215" cy="821715"/>
              <a:chOff x="1414352" y="4176190"/>
              <a:chExt cx="1094215" cy="821715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Block Arc 1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0" name="Straight Connector 179"/>
              <p:cNvCxnSpPr>
                <a:stCxn id="1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3991376" y="5610542"/>
              <a:ext cx="3321673" cy="3142988"/>
              <a:chOff x="4213428" y="1254085"/>
              <a:chExt cx="3321673" cy="3142988"/>
            </a:xfrm>
          </p:grpSpPr>
          <p:cxnSp>
            <p:nvCxnSpPr>
              <p:cNvPr id="184" name="Straight Connector 183"/>
              <p:cNvCxnSpPr>
                <a:endCxn id="199" idx="1"/>
              </p:cNvCxnSpPr>
              <p:nvPr/>
            </p:nvCxnSpPr>
            <p:spPr>
              <a:xfrm flipV="1">
                <a:off x="4310348" y="1876746"/>
                <a:ext cx="1" cy="101974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213428" y="1254085"/>
                <a:ext cx="3321673" cy="3142988"/>
                <a:chOff x="4213428" y="1254085"/>
                <a:chExt cx="3321673" cy="3142988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7164928" y="4201060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 flipH="1">
                  <a:off x="6990770" y="2897876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 rot="10800000">
                  <a:off x="4213428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0800000" flipV="1">
                  <a:off x="4213428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10800000" flipV="1">
                  <a:off x="4409441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Block Arc 197"/>
                <p:cNvSpPr/>
                <p:nvPr/>
              </p:nvSpPr>
              <p:spPr>
                <a:xfrm rot="10800000" flipH="1">
                  <a:off x="6015976" y="125408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199" name="Block Arc 198"/>
                <p:cNvSpPr/>
                <p:nvPr/>
              </p:nvSpPr>
              <p:spPr>
                <a:xfrm rot="5400000" flipH="1">
                  <a:off x="4294753" y="1269680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200" name="Straight Connector 199"/>
                <p:cNvCxnSpPr>
                  <a:stCxn id="191" idx="0"/>
                  <a:endCxn id="198" idx="0"/>
                </p:cNvCxnSpPr>
                <p:nvPr/>
              </p:nvCxnSpPr>
              <p:spPr>
                <a:xfrm flipH="1" flipV="1">
                  <a:off x="7262918" y="1866522"/>
                  <a:ext cx="17" cy="1031354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98" idx="1"/>
                  <a:endCxn id="199" idx="0"/>
                </p:cNvCxnSpPr>
                <p:nvPr/>
              </p:nvCxnSpPr>
              <p:spPr>
                <a:xfrm flipH="1">
                  <a:off x="4922785" y="1254086"/>
                  <a:ext cx="1717489" cy="16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urved Connector 201"/>
                <p:cNvCxnSpPr/>
                <p:nvPr/>
              </p:nvCxnSpPr>
              <p:spPr>
                <a:xfrm flipV="1">
                  <a:off x="7163224" y="3069762"/>
                  <a:ext cx="215900" cy="186591"/>
                </a:xfrm>
                <a:prstGeom prst="curvedConnector3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stCxn id="191" idx="4"/>
                <a:endCxn id="190" idx="0"/>
              </p:cNvCxnSpPr>
              <p:nvPr/>
            </p:nvCxnSpPr>
            <p:spPr>
              <a:xfrm>
                <a:off x="7262935" y="3442207"/>
                <a:ext cx="0" cy="758853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3" name="Group 302"/>
          <p:cNvGrpSpPr/>
          <p:nvPr/>
        </p:nvGrpSpPr>
        <p:grpSpPr>
          <a:xfrm>
            <a:off x="4336402" y="535377"/>
            <a:ext cx="1916883" cy="2030711"/>
            <a:chOff x="1080080" y="5361480"/>
            <a:chExt cx="4112279" cy="4356475"/>
          </a:xfrm>
        </p:grpSpPr>
        <p:grpSp>
          <p:nvGrpSpPr>
            <p:cNvPr id="204" name="Group 203"/>
            <p:cNvGrpSpPr/>
            <p:nvPr/>
          </p:nvGrpSpPr>
          <p:grpSpPr>
            <a:xfrm>
              <a:off x="1982647" y="5795727"/>
              <a:ext cx="1010934" cy="2719862"/>
              <a:chOff x="2312554" y="1677212"/>
              <a:chExt cx="1010934" cy="2719862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endCxn id="2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208" name="Oval 20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stCxn id="208" idx="0"/>
                  <a:endCxn id="2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Block Arc 2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5" name="Straight Connector 2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215"/>
                <p:cNvCxnSpPr>
                  <a:endCxn id="2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urved Connector 216"/>
                <p:cNvCxnSpPr>
                  <a:endCxn id="2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urved Connector 2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9" name="Group 218"/>
            <p:cNvGrpSpPr/>
            <p:nvPr/>
          </p:nvGrpSpPr>
          <p:grpSpPr>
            <a:xfrm>
              <a:off x="4414183" y="5795727"/>
              <a:ext cx="778176" cy="2713077"/>
              <a:chOff x="4744090" y="1677212"/>
              <a:chExt cx="778176" cy="2713077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1" name="Group 2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5" name="Straight Connector 2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urved Connector 226"/>
                <p:cNvCxnSpPr>
                  <a:endCxn id="2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4" idx="0"/>
                  <a:endCxn id="2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>
                  <a:endCxn id="2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Block Arc 2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3" name="Curved Connector 2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4" name="Group 233"/>
            <p:cNvGrpSpPr/>
            <p:nvPr/>
          </p:nvGrpSpPr>
          <p:grpSpPr>
            <a:xfrm>
              <a:off x="1080080" y="5361480"/>
              <a:ext cx="2445251" cy="1215769"/>
              <a:chOff x="1409987" y="1242965"/>
              <a:chExt cx="2445251" cy="121576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endCxn id="2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Block Arc 2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Straight Connector 239"/>
              <p:cNvCxnSpPr>
                <a:stCxn id="2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/>
            <p:cNvGrpSpPr/>
            <p:nvPr/>
          </p:nvGrpSpPr>
          <p:grpSpPr>
            <a:xfrm>
              <a:off x="1084445" y="6170460"/>
              <a:ext cx="3550007" cy="3547495"/>
              <a:chOff x="1414352" y="2051945"/>
              <a:chExt cx="3550007" cy="3547495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1414352" y="2051945"/>
                <a:ext cx="3550007" cy="3547495"/>
                <a:chOff x="1414352" y="2051945"/>
                <a:chExt cx="3550007" cy="3547495"/>
              </a:xfrm>
            </p:grpSpPr>
            <p:sp>
              <p:nvSpPr>
                <p:cNvPr id="245" name="Isosceles Triangle 2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4" name="Straight Connector 253"/>
                <p:cNvCxnSpPr>
                  <a:stCxn id="2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Oval 2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8" name="Curved Connector 257"/>
                <p:cNvCxnSpPr>
                  <a:stCxn id="2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Curved Connector 259"/>
                <p:cNvCxnSpPr>
                  <a:stCxn id="2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Curved Connector 260"/>
                <p:cNvCxnSpPr>
                  <a:stCxn id="2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Block Arc 2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6" name="Straight Connector 265"/>
                <p:cNvCxnSpPr>
                  <a:endCxn id="2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Block Arc 2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Block Arc 2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2" name="Curved Connector 2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>
                  <a:stCxn id="2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Group 273"/>
            <p:cNvGrpSpPr/>
            <p:nvPr/>
          </p:nvGrpSpPr>
          <p:grpSpPr>
            <a:xfrm>
              <a:off x="1084445" y="8294705"/>
              <a:ext cx="1094215" cy="821715"/>
              <a:chOff x="1414352" y="4176190"/>
              <a:chExt cx="1094215" cy="821715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Block Arc 2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0" name="Straight Connector 279"/>
              <p:cNvCxnSpPr>
                <a:stCxn id="2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3" name="Group 402"/>
          <p:cNvGrpSpPr/>
          <p:nvPr/>
        </p:nvGrpSpPr>
        <p:grpSpPr>
          <a:xfrm>
            <a:off x="1419973" y="547300"/>
            <a:ext cx="1952229" cy="2018788"/>
            <a:chOff x="1014393" y="5592600"/>
            <a:chExt cx="4112279" cy="4356475"/>
          </a:xfrm>
        </p:grpSpPr>
        <p:grpSp>
          <p:nvGrpSpPr>
            <p:cNvPr id="319" name="Group 318"/>
            <p:cNvGrpSpPr/>
            <p:nvPr/>
          </p:nvGrpSpPr>
          <p:grpSpPr>
            <a:xfrm>
              <a:off x="4348496" y="6026847"/>
              <a:ext cx="778176" cy="2713077"/>
              <a:chOff x="4744090" y="1677212"/>
              <a:chExt cx="778176" cy="2713077"/>
            </a:xfrm>
          </p:grpSpPr>
          <p:cxnSp>
            <p:nvCxnSpPr>
              <p:cNvPr id="320" name="Straight Connector 3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Group 3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5" name="Straight Connector 3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urved Connector 326"/>
                <p:cNvCxnSpPr>
                  <a:endCxn id="3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>
                  <a:stCxn id="324" idx="0"/>
                  <a:endCxn id="3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>
                  <a:endCxn id="3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Block Arc 3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3" name="Curved Connector 3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4" name="Group 333"/>
            <p:cNvGrpSpPr/>
            <p:nvPr/>
          </p:nvGrpSpPr>
          <p:grpSpPr>
            <a:xfrm>
              <a:off x="1014393" y="5592600"/>
              <a:ext cx="2445251" cy="1215769"/>
              <a:chOff x="1409987" y="1242965"/>
              <a:chExt cx="2445251" cy="1215769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>
                <a:endCxn id="3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Block Arc 3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0" name="Straight Connector 339"/>
              <p:cNvCxnSpPr>
                <a:stCxn id="3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>
              <a:off x="1018758" y="6402020"/>
              <a:ext cx="3550007" cy="3547055"/>
              <a:chOff x="1414352" y="2052385"/>
              <a:chExt cx="3550007" cy="3547055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345" name="Isosceles Triangle 3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3" name="Oval 3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/>
                <p:cNvCxnSpPr>
                  <a:stCxn id="3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Oval 3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Curved Connector 357"/>
                <p:cNvCxnSpPr>
                  <a:stCxn id="3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Curved Connector 359"/>
                <p:cNvCxnSpPr>
                  <a:stCxn id="3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Block Arc 3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6" name="Straight Connector 365"/>
                <p:cNvCxnSpPr>
                  <a:endCxn id="3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Block Arc 3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2" name="Curved Connector 3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>
                  <a:stCxn id="3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8154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990600" y="3685828"/>
            <a:ext cx="6273894" cy="4800252"/>
            <a:chOff x="990600" y="3685828"/>
            <a:chExt cx="6273894" cy="4800252"/>
          </a:xfrm>
        </p:grpSpPr>
        <p:grpSp>
          <p:nvGrpSpPr>
            <p:cNvPr id="4" name="Group 3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endCxn id="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8" name="Oval 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8" idx="0"/>
                  <a:endCxn id="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Block Arc 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>
                  <a:endCxn id="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>
                  <a:endCxn id="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4336630" y="4397074"/>
              <a:ext cx="1010934" cy="2713077"/>
              <a:chOff x="4744090" y="1677212"/>
              <a:chExt cx="1010934" cy="27130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FF0000"/>
                  </a:fgClr>
                  <a:bgClr>
                    <a:prstClr val="white"/>
                  </a:bgClr>
                </a:patt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/>
                <p:cNvCxnSpPr>
                  <a:endCxn id="23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  <a:endCxn id="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Block Arc 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Curved Connector 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ck Arc 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006892" y="4771807"/>
              <a:ext cx="5946589" cy="3563090"/>
              <a:chOff x="1414352" y="2051945"/>
              <a:chExt cx="5946589" cy="35630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45" name="Isosceles Triangle 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endCxn id="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>
                  <a:stCxn id="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008000"/>
                  </a:fgClr>
                  <a:bgClr>
                    <a:prstClr val="white"/>
                  </a:bgClr>
                </a:patt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Curved Connector 57"/>
                <p:cNvCxnSpPr>
                  <a:stCxn id="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urved Connector 58"/>
                <p:cNvCxnSpPr>
                  <a:stCxn id="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urved Connector 60"/>
                <p:cNvCxnSpPr>
                  <a:stCxn id="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Block Arc 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Block Arc 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2" idx="0"/>
                  <a:endCxn id="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Block Arc 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3" idx="0"/>
                  <a:endCxn id="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Block Arc 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Block Arc 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Curved Connector 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lock Arc 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3805968" y="3973947"/>
              <a:ext cx="3321673" cy="3737470"/>
              <a:chOff x="4213428" y="1254085"/>
              <a:chExt cx="3321673" cy="373747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84" name="Straight Connector 83"/>
                <p:cNvCxnSpPr>
                  <a:endCxn id="99" idx="1"/>
                </p:cNvCxnSpPr>
                <p:nvPr/>
              </p:nvCxnSpPr>
              <p:spPr>
                <a:xfrm flipV="1">
                  <a:off x="4310348" y="1785509"/>
                  <a:ext cx="6662" cy="193211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Oval 89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Block Arc 92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4" name="Block Arc 93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5" name="Straight Connector 94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Block Arc 97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7279"/>
                      <a:gd name="adj2" fmla="val 4877692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>
                    <a:stCxn id="91" idx="0"/>
                    <a:endCxn id="98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98" idx="1"/>
                    <a:endCxn id="99" idx="0"/>
                  </p:cNvCxnSpPr>
                  <p:nvPr/>
                </p:nvCxnSpPr>
                <p:spPr>
                  <a:xfrm flipH="1">
                    <a:off x="4913285" y="1254086"/>
                    <a:ext cx="1726989" cy="2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urved Connector 101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Connector 85"/>
                <p:cNvCxnSpPr>
                  <a:stCxn id="91" idx="4"/>
                  <a:endCxn id="90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8" name="Straight Arrow Connector 107"/>
            <p:cNvCxnSpPr/>
            <p:nvPr/>
          </p:nvCxnSpPr>
          <p:spPr>
            <a:xfrm flipH="1" flipV="1">
              <a:off x="2001397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5247855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7262790" y="561773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90600" y="368582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Input</a:t>
              </a:r>
              <a:endParaRPr lang="en-US" sz="12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2527" y="7429866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Input</a:t>
              </a:r>
              <a:endParaRPr lang="en-US" sz="1200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06892" y="803881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Output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rot="5400000" flipH="1" flipV="1">
              <a:off x="1277233" y="3862135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1277233" y="7604224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V="1">
              <a:off x="1281598" y="8209670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7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234"/>
          <p:cNvSpPr txBox="1"/>
          <p:nvPr/>
        </p:nvSpPr>
        <p:spPr>
          <a:xfrm>
            <a:off x="5360957" y="439062"/>
            <a:ext cx="716586" cy="2536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. In</a:t>
            </a:r>
            <a:endParaRPr lang="en-US" sz="12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2566" y="5075612"/>
            <a:ext cx="2044704" cy="1435390"/>
            <a:chOff x="851551" y="3962827"/>
            <a:chExt cx="6490903" cy="4556623"/>
          </a:xfrm>
        </p:grpSpPr>
        <p:grpSp>
          <p:nvGrpSpPr>
            <p:cNvPr id="5" name="Group 4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107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103" name="Oval 102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0"/>
                  <a:endCxn id="107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Block Arc 106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9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endCxn id="108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urved Connector 112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4336630" y="4397074"/>
              <a:ext cx="1010934" cy="2713077"/>
              <a:chOff x="4744090" y="1677212"/>
              <a:chExt cx="1010934" cy="2713077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FF0000"/>
                  </a:fgClr>
                  <a:bgClr>
                    <a:prstClr val="white"/>
                  </a:bgClr>
                </a:patt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urved Connector 91"/>
                <p:cNvCxnSpPr>
                  <a:endCxn id="89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urved Connector 92"/>
                <p:cNvCxnSpPr>
                  <a:endCxn id="8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0" idx="0"/>
                  <a:endCxn id="9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endCxn id="9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Block Arc 9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Curved Connector 9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endCxn id="8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Block Arc 8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/>
              <p:cNvCxnSpPr>
                <a:stCxn id="8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006892" y="4771807"/>
              <a:ext cx="5946589" cy="3563090"/>
              <a:chOff x="1414352" y="2051945"/>
              <a:chExt cx="5946589" cy="356309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51" name="Isosceles Triangle 5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endCxn id="68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>
                  <a:stCxn id="5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008000"/>
                  </a:fgClr>
                  <a:bgClr>
                    <a:prstClr val="white"/>
                  </a:bgClr>
                </a:patt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Curved Connector 63"/>
                <p:cNvCxnSpPr>
                  <a:stCxn id="5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61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urved Connector 65"/>
                <p:cNvCxnSpPr>
                  <a:stCxn id="6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urved Connector 66"/>
                <p:cNvCxnSpPr>
                  <a:stCxn id="63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Block Arc 67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68" idx="0"/>
                  <a:endCxn id="69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Block Arc 7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69" idx="0"/>
                  <a:endCxn id="5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Block Arc 75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Block Arc 7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Curved Connector 7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Block Arc 45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6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805968" y="3973947"/>
              <a:ext cx="3321673" cy="3737470"/>
              <a:chOff x="4213428" y="1254085"/>
              <a:chExt cx="3321673" cy="373747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23" name="Straight Connector 22"/>
                <p:cNvCxnSpPr>
                  <a:endCxn id="38" idx="1"/>
                </p:cNvCxnSpPr>
                <p:nvPr/>
              </p:nvCxnSpPr>
              <p:spPr>
                <a:xfrm flipV="1">
                  <a:off x="4310348" y="1785509"/>
                  <a:ext cx="6662" cy="193211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Oval 28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Block Arc 31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3" name="Block Arc 32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Block Arc 36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8" name="Block Arc 37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7279"/>
                      <a:gd name="adj2" fmla="val 4877692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9" name="Straight Connector 38"/>
                  <p:cNvCxnSpPr>
                    <a:stCxn id="30" idx="0"/>
                    <a:endCxn id="37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37" idx="1"/>
                    <a:endCxn id="38" idx="0"/>
                  </p:cNvCxnSpPr>
                  <p:nvPr/>
                </p:nvCxnSpPr>
                <p:spPr>
                  <a:xfrm flipH="1">
                    <a:off x="4913285" y="1254086"/>
                    <a:ext cx="1726989" cy="2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urved Connector 40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/>
                <p:cNvCxnSpPr>
                  <a:stCxn id="30" idx="4"/>
                  <a:endCxn id="29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1894202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306325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7340750" y="5617739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1126256" y="3940094"/>
              <a:ext cx="1703" cy="5511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133495" y="7640110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V="1">
              <a:off x="1133495" y="8243041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53757" y="3497759"/>
            <a:ext cx="1412891" cy="1435646"/>
            <a:chOff x="852047" y="3962827"/>
            <a:chExt cx="4485217" cy="4557433"/>
          </a:xfrm>
        </p:grpSpPr>
        <p:grpSp>
          <p:nvGrpSpPr>
            <p:cNvPr id="115" name="Group 114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17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213" name="Oval 212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Connector 213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>
                  <a:stCxn id="213" idx="0"/>
                  <a:endCxn id="217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Block Arc 216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Connector 219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220"/>
                <p:cNvCxnSpPr>
                  <a:endCxn id="219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221"/>
                <p:cNvCxnSpPr>
                  <a:endCxn id="218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222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4336630" y="4397074"/>
              <a:ext cx="778176" cy="2713077"/>
              <a:chOff x="4744090" y="1677212"/>
              <a:chExt cx="778176" cy="2713077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urved Connector 202"/>
                <p:cNvCxnSpPr>
                  <a:endCxn id="19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200" idx="0"/>
                  <a:endCxn id="20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endCxn id="20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Block Arc 20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9" name="Curved Connector 20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endCxn id="19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Block Arc 19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Straight Connector 194"/>
              <p:cNvCxnSpPr>
                <a:stCxn id="19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1006892" y="4771807"/>
              <a:ext cx="3550007" cy="3547495"/>
              <a:chOff x="1414352" y="2051945"/>
              <a:chExt cx="3550007" cy="3547495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1414352" y="2051945"/>
                <a:ext cx="3550007" cy="3547495"/>
                <a:chOff x="1414352" y="2051945"/>
                <a:chExt cx="3550007" cy="3547495"/>
              </a:xfrm>
            </p:grpSpPr>
            <p:sp>
              <p:nvSpPr>
                <p:cNvPr id="161" name="Isosceles Triangle 16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val 16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/>
                <p:cNvCxnSpPr>
                  <a:stCxn id="16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Oval 17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4" name="Curved Connector 173"/>
                <p:cNvCxnSpPr>
                  <a:stCxn id="16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urved Connector 175"/>
                <p:cNvCxnSpPr>
                  <a:stCxn id="17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stCxn id="173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Block Arc 18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2" name="Straight Connector 181"/>
                <p:cNvCxnSpPr>
                  <a:endCxn id="16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Block Arc 185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Block Arc 18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8" name="Curved Connector 18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>
                  <a:stCxn id="18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Block Arc 155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/>
            <p:cNvCxnSpPr/>
            <p:nvPr/>
          </p:nvCxnSpPr>
          <p:spPr>
            <a:xfrm flipH="1" flipV="1">
              <a:off x="1903948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 flipV="1">
              <a:off x="5335560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915593" y="7516771"/>
              <a:ext cx="2222231" cy="805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Th. In</a:t>
              </a:r>
              <a:endParaRPr lang="en-US" sz="1200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rot="5400000" flipH="1" flipV="1">
              <a:off x="1154712" y="3940094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rot="5400000" flipH="1" flipV="1">
              <a:off x="1126754" y="7651501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V="1">
              <a:off x="1133337" y="8243850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236"/>
          <p:cNvSpPr txBox="1"/>
          <p:nvPr/>
        </p:nvSpPr>
        <p:spPr>
          <a:xfrm>
            <a:off x="5399174" y="1519135"/>
            <a:ext cx="741409" cy="27477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. Out</a:t>
            </a:r>
            <a:endParaRPr lang="en-US" sz="1200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 rot="5400000" flipH="1" flipV="1">
            <a:off x="5415616" y="479275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rot="16200000" flipV="1">
            <a:off x="5413025" y="1589305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123052" y="3806506"/>
            <a:ext cx="65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0FF20"/>
                </a:solidFill>
                <a:latin typeface="Times New Roman"/>
                <a:cs typeface="Times New Roman"/>
              </a:rPr>
              <a:t>Spiny Stellate Cells</a:t>
            </a:r>
            <a:endParaRPr lang="en-US" sz="1200" dirty="0">
              <a:solidFill>
                <a:srgbClr val="30FF20"/>
              </a:solidFill>
              <a:latin typeface="Times New Roman"/>
              <a:cs typeface="Times New Roman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841783" y="4478675"/>
            <a:ext cx="1125344" cy="4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Slow Inhibitory Cells</a:t>
            </a:r>
            <a:endParaRPr lang="en-US" sz="1200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grpSp>
        <p:nvGrpSpPr>
          <p:cNvPr id="538" name="Group 537"/>
          <p:cNvGrpSpPr/>
          <p:nvPr/>
        </p:nvGrpSpPr>
        <p:grpSpPr>
          <a:xfrm>
            <a:off x="5123052" y="6681532"/>
            <a:ext cx="2316549" cy="726237"/>
            <a:chOff x="5040902" y="7034795"/>
            <a:chExt cx="2529739" cy="793071"/>
          </a:xfrm>
        </p:grpSpPr>
        <p:grpSp>
          <p:nvGrpSpPr>
            <p:cNvPr id="349" name="Group 348"/>
            <p:cNvGrpSpPr/>
            <p:nvPr/>
          </p:nvGrpSpPr>
          <p:grpSpPr>
            <a:xfrm rot="5400000">
              <a:off x="5572094" y="6895759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Oval 34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48" name="Straight Connector 347"/>
              <p:cNvCxnSpPr>
                <a:endCxn id="34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/>
            <p:cNvGrpSpPr/>
            <p:nvPr/>
          </p:nvGrpSpPr>
          <p:grpSpPr>
            <a:xfrm rot="5400000">
              <a:off x="6306630" y="6895090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55" name="Straight Connector 354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Oval 358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prstClr val="white"/>
                </a:bgClr>
              </a:patt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60" name="Straight Connector 359"/>
              <p:cNvCxnSpPr>
                <a:endCxn id="359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 rot="5400000">
              <a:off x="7044389" y="6895090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67" name="Straight Connector 366"/>
              <p:cNvCxnSpPr>
                <a:endCxn id="366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" name="TextBox 367"/>
            <p:cNvSpPr txBox="1"/>
            <p:nvPr/>
          </p:nvSpPr>
          <p:spPr>
            <a:xfrm>
              <a:off x="5040902" y="7103478"/>
              <a:ext cx="997883" cy="504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Excitatory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898751" y="7122054"/>
              <a:ext cx="864398" cy="70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Slow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6694222" y="7122053"/>
              <a:ext cx="876419" cy="70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Fast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74" name="TextBox 373"/>
          <p:cNvSpPr txBox="1"/>
          <p:nvPr/>
        </p:nvSpPr>
        <p:spPr>
          <a:xfrm>
            <a:off x="5123052" y="3338420"/>
            <a:ext cx="30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c)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123052" y="4912759"/>
            <a:ext cx="312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533" name="Group 532"/>
          <p:cNvGrpSpPr/>
          <p:nvPr/>
        </p:nvGrpSpPr>
        <p:grpSpPr>
          <a:xfrm>
            <a:off x="711252" y="4961227"/>
            <a:ext cx="1949991" cy="1458942"/>
            <a:chOff x="5235219" y="6995028"/>
            <a:chExt cx="1949991" cy="1458942"/>
          </a:xfrm>
        </p:grpSpPr>
        <p:grpSp>
          <p:nvGrpSpPr>
            <p:cNvPr id="502" name="Group 501"/>
            <p:cNvGrpSpPr/>
            <p:nvPr/>
          </p:nvGrpSpPr>
          <p:grpSpPr>
            <a:xfrm>
              <a:off x="5569027" y="6995028"/>
              <a:ext cx="326257" cy="1140326"/>
              <a:chOff x="2197868" y="7104036"/>
              <a:chExt cx="326257" cy="1140326"/>
            </a:xfrm>
          </p:grpSpPr>
          <p:sp>
            <p:nvSpPr>
              <p:cNvPr id="503" name="Can 50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4" name="Straight Arrow Connector 50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/>
            <p:cNvGrpSpPr/>
            <p:nvPr/>
          </p:nvGrpSpPr>
          <p:grpSpPr>
            <a:xfrm>
              <a:off x="5480898" y="7074682"/>
              <a:ext cx="326257" cy="1140326"/>
              <a:chOff x="2197868" y="7104036"/>
              <a:chExt cx="326257" cy="1140326"/>
            </a:xfrm>
          </p:grpSpPr>
          <p:sp>
            <p:nvSpPr>
              <p:cNvPr id="508" name="Can 50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Arrow Connector 50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/>
            <p:cNvGrpSpPr/>
            <p:nvPr/>
          </p:nvGrpSpPr>
          <p:grpSpPr>
            <a:xfrm>
              <a:off x="5405899" y="7154336"/>
              <a:ext cx="326257" cy="1140326"/>
              <a:chOff x="2197868" y="7104036"/>
              <a:chExt cx="326257" cy="1140326"/>
            </a:xfrm>
          </p:grpSpPr>
          <p:sp>
            <p:nvSpPr>
              <p:cNvPr id="513" name="Can 51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4" name="Straight Arrow Connector 51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oup 516"/>
            <p:cNvGrpSpPr/>
            <p:nvPr/>
          </p:nvGrpSpPr>
          <p:grpSpPr>
            <a:xfrm>
              <a:off x="5323349" y="7233990"/>
              <a:ext cx="326257" cy="1140326"/>
              <a:chOff x="2197868" y="7104036"/>
              <a:chExt cx="326257" cy="1140326"/>
            </a:xfrm>
          </p:grpSpPr>
          <p:sp>
            <p:nvSpPr>
              <p:cNvPr id="518" name="Can 51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9" name="Straight Arrow Connector 51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Arrow Connector 52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/>
            <p:cNvGrpSpPr/>
            <p:nvPr/>
          </p:nvGrpSpPr>
          <p:grpSpPr>
            <a:xfrm>
              <a:off x="5235219" y="7313644"/>
              <a:ext cx="326257" cy="1140326"/>
              <a:chOff x="2197868" y="7104036"/>
              <a:chExt cx="326257" cy="1140326"/>
            </a:xfrm>
          </p:grpSpPr>
          <p:sp>
            <p:nvSpPr>
              <p:cNvPr id="523" name="Can 52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4" name="Straight Arrow Connector 52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476"/>
            <p:cNvGrpSpPr/>
            <p:nvPr/>
          </p:nvGrpSpPr>
          <p:grpSpPr>
            <a:xfrm>
              <a:off x="5895284" y="6995028"/>
              <a:ext cx="326257" cy="1140326"/>
              <a:chOff x="2197868" y="7104036"/>
              <a:chExt cx="326257" cy="1140326"/>
            </a:xfrm>
          </p:grpSpPr>
          <p:sp>
            <p:nvSpPr>
              <p:cNvPr id="478" name="Can 47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Arrow Connector 48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 481"/>
            <p:cNvGrpSpPr/>
            <p:nvPr/>
          </p:nvGrpSpPr>
          <p:grpSpPr>
            <a:xfrm>
              <a:off x="5807155" y="7074682"/>
              <a:ext cx="326257" cy="1140326"/>
              <a:chOff x="2197868" y="7104036"/>
              <a:chExt cx="326257" cy="1140326"/>
            </a:xfrm>
          </p:grpSpPr>
          <p:sp>
            <p:nvSpPr>
              <p:cNvPr id="483" name="Can 48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4" name="Straight Arrow Connector 48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/>
            <p:cNvGrpSpPr/>
            <p:nvPr/>
          </p:nvGrpSpPr>
          <p:grpSpPr>
            <a:xfrm>
              <a:off x="5732156" y="7154336"/>
              <a:ext cx="326257" cy="1140326"/>
              <a:chOff x="2197868" y="7104036"/>
              <a:chExt cx="326257" cy="1140326"/>
            </a:xfrm>
          </p:grpSpPr>
          <p:sp>
            <p:nvSpPr>
              <p:cNvPr id="488" name="Can 48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9" name="Straight Arrow Connector 48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Group 491"/>
            <p:cNvGrpSpPr/>
            <p:nvPr/>
          </p:nvGrpSpPr>
          <p:grpSpPr>
            <a:xfrm>
              <a:off x="5649606" y="7233990"/>
              <a:ext cx="326257" cy="1140326"/>
              <a:chOff x="2197868" y="7104036"/>
              <a:chExt cx="326257" cy="1140326"/>
            </a:xfrm>
          </p:grpSpPr>
          <p:sp>
            <p:nvSpPr>
              <p:cNvPr id="493" name="Can 49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4" name="Straight Arrow Connector 49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7" name="Group 496"/>
            <p:cNvGrpSpPr/>
            <p:nvPr/>
          </p:nvGrpSpPr>
          <p:grpSpPr>
            <a:xfrm>
              <a:off x="5561476" y="7313644"/>
              <a:ext cx="326257" cy="1140326"/>
              <a:chOff x="2197868" y="7104036"/>
              <a:chExt cx="326257" cy="1140326"/>
            </a:xfrm>
          </p:grpSpPr>
          <p:sp>
            <p:nvSpPr>
              <p:cNvPr id="498" name="Can 49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Arrow Connector 49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/>
            <p:cNvGrpSpPr/>
            <p:nvPr/>
          </p:nvGrpSpPr>
          <p:grpSpPr>
            <a:xfrm>
              <a:off x="6215962" y="6995028"/>
              <a:ext cx="326257" cy="1140326"/>
              <a:chOff x="2197868" y="7104036"/>
              <a:chExt cx="326257" cy="1140326"/>
            </a:xfrm>
          </p:grpSpPr>
          <p:sp>
            <p:nvSpPr>
              <p:cNvPr id="453" name="Can 45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Arrow Connector 45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6127833" y="7074682"/>
              <a:ext cx="326257" cy="1140326"/>
              <a:chOff x="2197868" y="7104036"/>
              <a:chExt cx="326257" cy="1140326"/>
            </a:xfrm>
          </p:grpSpPr>
          <p:sp>
            <p:nvSpPr>
              <p:cNvPr id="458" name="Can 45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Arrow Connector 45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Group 461"/>
            <p:cNvGrpSpPr/>
            <p:nvPr/>
          </p:nvGrpSpPr>
          <p:grpSpPr>
            <a:xfrm>
              <a:off x="6052834" y="7154336"/>
              <a:ext cx="326257" cy="1140326"/>
              <a:chOff x="2197868" y="7104036"/>
              <a:chExt cx="326257" cy="1140326"/>
            </a:xfrm>
          </p:grpSpPr>
          <p:sp>
            <p:nvSpPr>
              <p:cNvPr id="463" name="Can 46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Arrow Connector 46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466"/>
            <p:cNvGrpSpPr/>
            <p:nvPr/>
          </p:nvGrpSpPr>
          <p:grpSpPr>
            <a:xfrm>
              <a:off x="5970284" y="7233990"/>
              <a:ext cx="326257" cy="1140326"/>
              <a:chOff x="2197868" y="7104036"/>
              <a:chExt cx="326257" cy="1140326"/>
            </a:xfrm>
          </p:grpSpPr>
          <p:sp>
            <p:nvSpPr>
              <p:cNvPr id="468" name="Can 46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9" name="Straight Arrow Connector 46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/>
            <p:cNvGrpSpPr/>
            <p:nvPr/>
          </p:nvGrpSpPr>
          <p:grpSpPr>
            <a:xfrm>
              <a:off x="5882154" y="7313644"/>
              <a:ext cx="326257" cy="1140326"/>
              <a:chOff x="2197868" y="7104036"/>
              <a:chExt cx="326257" cy="1140326"/>
            </a:xfrm>
          </p:grpSpPr>
          <p:sp>
            <p:nvSpPr>
              <p:cNvPr id="473" name="Can 47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4" name="Straight Arrow Connector 47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7" name="Group 426"/>
            <p:cNvGrpSpPr/>
            <p:nvPr/>
          </p:nvGrpSpPr>
          <p:grpSpPr>
            <a:xfrm>
              <a:off x="6534668" y="6995028"/>
              <a:ext cx="326257" cy="1140326"/>
              <a:chOff x="2197868" y="7104036"/>
              <a:chExt cx="326257" cy="1140326"/>
            </a:xfrm>
          </p:grpSpPr>
          <p:sp>
            <p:nvSpPr>
              <p:cNvPr id="428" name="Can 42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6446539" y="7074682"/>
              <a:ext cx="326257" cy="1140326"/>
              <a:chOff x="2197868" y="7104036"/>
              <a:chExt cx="326257" cy="1140326"/>
            </a:xfrm>
          </p:grpSpPr>
          <p:sp>
            <p:nvSpPr>
              <p:cNvPr id="433" name="Can 43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4" name="Straight Arrow Connector 43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oup 436"/>
            <p:cNvGrpSpPr/>
            <p:nvPr/>
          </p:nvGrpSpPr>
          <p:grpSpPr>
            <a:xfrm>
              <a:off x="6371540" y="7154336"/>
              <a:ext cx="326257" cy="1140326"/>
              <a:chOff x="2197868" y="7104036"/>
              <a:chExt cx="326257" cy="1140326"/>
            </a:xfrm>
          </p:grpSpPr>
          <p:sp>
            <p:nvSpPr>
              <p:cNvPr id="438" name="Can 43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/>
            <p:cNvGrpSpPr/>
            <p:nvPr/>
          </p:nvGrpSpPr>
          <p:grpSpPr>
            <a:xfrm>
              <a:off x="6288990" y="7233990"/>
              <a:ext cx="326257" cy="1140326"/>
              <a:chOff x="2197868" y="7104036"/>
              <a:chExt cx="326257" cy="1140326"/>
            </a:xfrm>
          </p:grpSpPr>
          <p:sp>
            <p:nvSpPr>
              <p:cNvPr id="443" name="Can 44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Straight Arrow Connector 44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/>
            <p:cNvGrpSpPr/>
            <p:nvPr/>
          </p:nvGrpSpPr>
          <p:grpSpPr>
            <a:xfrm>
              <a:off x="6200860" y="7313644"/>
              <a:ext cx="326257" cy="1140326"/>
              <a:chOff x="2197868" y="7104036"/>
              <a:chExt cx="326257" cy="1140326"/>
            </a:xfrm>
          </p:grpSpPr>
          <p:sp>
            <p:nvSpPr>
              <p:cNvPr id="448" name="Can 44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Arrow Connector 44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Group 421"/>
            <p:cNvGrpSpPr/>
            <p:nvPr/>
          </p:nvGrpSpPr>
          <p:grpSpPr>
            <a:xfrm>
              <a:off x="6858953" y="6995028"/>
              <a:ext cx="326257" cy="1140326"/>
              <a:chOff x="2197868" y="7104036"/>
              <a:chExt cx="326257" cy="1140326"/>
            </a:xfrm>
          </p:grpSpPr>
          <p:sp>
            <p:nvSpPr>
              <p:cNvPr id="423" name="Can 42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Straight Arrow Connector 42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/>
            <p:cNvGrpSpPr/>
            <p:nvPr/>
          </p:nvGrpSpPr>
          <p:grpSpPr>
            <a:xfrm>
              <a:off x="6770824" y="7074682"/>
              <a:ext cx="326257" cy="1140326"/>
              <a:chOff x="2197868" y="7104036"/>
              <a:chExt cx="326257" cy="1140326"/>
            </a:xfrm>
          </p:grpSpPr>
          <p:sp>
            <p:nvSpPr>
              <p:cNvPr id="418" name="Can 41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Arrow Connector 41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oup 409"/>
            <p:cNvGrpSpPr/>
            <p:nvPr/>
          </p:nvGrpSpPr>
          <p:grpSpPr>
            <a:xfrm>
              <a:off x="6695825" y="7154336"/>
              <a:ext cx="326257" cy="1140326"/>
              <a:chOff x="2197868" y="7104036"/>
              <a:chExt cx="326257" cy="1140326"/>
            </a:xfrm>
          </p:grpSpPr>
          <p:sp>
            <p:nvSpPr>
              <p:cNvPr id="411" name="Can 410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2" name="Straight Arrow Connector 411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Arrow Connector 412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/>
            <p:cNvGrpSpPr/>
            <p:nvPr/>
          </p:nvGrpSpPr>
          <p:grpSpPr>
            <a:xfrm>
              <a:off x="6613275" y="7233990"/>
              <a:ext cx="326257" cy="1140326"/>
              <a:chOff x="2197868" y="7104036"/>
              <a:chExt cx="326257" cy="1140326"/>
            </a:xfrm>
          </p:grpSpPr>
          <p:sp>
            <p:nvSpPr>
              <p:cNvPr id="378" name="Can 37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Arrow Connector 391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oup 402"/>
            <p:cNvGrpSpPr/>
            <p:nvPr/>
          </p:nvGrpSpPr>
          <p:grpSpPr>
            <a:xfrm>
              <a:off x="6525145" y="7313644"/>
              <a:ext cx="326257" cy="1140326"/>
              <a:chOff x="2197868" y="7104036"/>
              <a:chExt cx="326257" cy="1140326"/>
            </a:xfrm>
          </p:grpSpPr>
          <p:sp>
            <p:nvSpPr>
              <p:cNvPr id="404" name="Can 403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cxnSp>
            <p:nvCxnSpPr>
              <p:cNvPr id="405" name="Straight Arrow Connector 404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/>
          <p:cNvGrpSpPr/>
          <p:nvPr/>
        </p:nvGrpSpPr>
        <p:grpSpPr>
          <a:xfrm>
            <a:off x="707432" y="3244491"/>
            <a:ext cx="400427" cy="1399567"/>
            <a:chOff x="2197868" y="7104036"/>
            <a:chExt cx="326257" cy="1140326"/>
          </a:xfrm>
        </p:grpSpPr>
        <p:sp>
          <p:nvSpPr>
            <p:cNvPr id="529" name="Can 528"/>
            <p:cNvSpPr/>
            <p:nvPr/>
          </p:nvSpPr>
          <p:spPr>
            <a:xfrm>
              <a:off x="2197868" y="7337425"/>
              <a:ext cx="326257" cy="637062"/>
            </a:xfrm>
            <a:prstGeom prst="can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0" name="Straight Arrow Connector 529"/>
            <p:cNvCxnSpPr/>
            <p:nvPr/>
          </p:nvCxnSpPr>
          <p:spPr>
            <a:xfrm>
              <a:off x="2443547" y="7974487"/>
              <a:ext cx="0" cy="26987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 flipV="1">
              <a:off x="2278447" y="7974487"/>
              <a:ext cx="0" cy="26987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/>
            <p:nvPr/>
          </p:nvCxnSpPr>
          <p:spPr>
            <a:xfrm flipV="1">
              <a:off x="2362968" y="7104036"/>
              <a:ext cx="0" cy="26987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4" name="TextBox 533"/>
          <p:cNvSpPr txBox="1"/>
          <p:nvPr/>
        </p:nvSpPr>
        <p:spPr>
          <a:xfrm>
            <a:off x="815141" y="3117844"/>
            <a:ext cx="698829" cy="33997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err="1" smtClean="0"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latin typeface="Times New Roman"/>
                <a:cs typeface="Times New Roman"/>
              </a:rPr>
              <a:t>. In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948350" y="4304087"/>
            <a:ext cx="840484" cy="33997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err="1" smtClean="0"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latin typeface="Times New Roman"/>
                <a:cs typeface="Times New Roman"/>
              </a:rPr>
              <a:t>. Out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46050" y="4304087"/>
            <a:ext cx="717830" cy="33997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Times New Roman"/>
                <a:cs typeface="Times New Roman"/>
              </a:rPr>
              <a:t>Th. In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640" name="Picture 639" descr="CG_Skin_Trans60.emf"/>
          <p:cNvPicPr>
            <a:picLocks noChangeAspect="1"/>
          </p:cNvPicPr>
          <p:nvPr/>
        </p:nvPicPr>
        <p:blipFill>
          <a:blip r:embed="rId2"/>
          <a:srcRect l="28824" t="19070" r="28333"/>
          <a:stretch>
            <a:fillRect/>
          </a:stretch>
        </p:blipFill>
        <p:spPr>
          <a:xfrm>
            <a:off x="1808263" y="3175791"/>
            <a:ext cx="1160240" cy="1338754"/>
          </a:xfrm>
          <a:prstGeom prst="rect">
            <a:avLst/>
          </a:prstGeom>
        </p:spPr>
      </p:pic>
      <p:grpSp>
        <p:nvGrpSpPr>
          <p:cNvPr id="715" name="Group 714"/>
          <p:cNvGrpSpPr/>
          <p:nvPr/>
        </p:nvGrpSpPr>
        <p:grpSpPr>
          <a:xfrm>
            <a:off x="5497284" y="421568"/>
            <a:ext cx="520836" cy="382981"/>
            <a:chOff x="2201850" y="1242965"/>
            <a:chExt cx="1653388" cy="1215769"/>
          </a:xfrm>
        </p:grpSpPr>
        <p:cxnSp>
          <p:nvCxnSpPr>
            <p:cNvPr id="716" name="Straight Connector 715"/>
            <p:cNvCxnSpPr/>
            <p:nvPr/>
          </p:nvCxnSpPr>
          <p:spPr>
            <a:xfrm rot="10800000">
              <a:off x="3657521" y="1983499"/>
              <a:ext cx="197717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>
              <a:off x="3657520" y="1978280"/>
              <a:ext cx="1" cy="86636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0800000" flipV="1">
              <a:off x="3853534" y="1983499"/>
              <a:ext cx="0" cy="8141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>
              <a:endCxn id="720" idx="0"/>
            </p:cNvCxnSpPr>
            <p:nvPr/>
          </p:nvCxnSpPr>
          <p:spPr>
            <a:xfrm flipH="1" flipV="1">
              <a:off x="3754424" y="1855402"/>
              <a:ext cx="17" cy="12809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Block Arc 719"/>
            <p:cNvSpPr/>
            <p:nvPr/>
          </p:nvSpPr>
          <p:spPr>
            <a:xfrm rot="10800000" flipH="1">
              <a:off x="2507482" y="124296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21" name="Straight Connector 720"/>
            <p:cNvCxnSpPr>
              <a:stCxn id="720" idx="1"/>
            </p:cNvCxnSpPr>
            <p:nvPr/>
          </p:nvCxnSpPr>
          <p:spPr>
            <a:xfrm flipH="1">
              <a:off x="2201850" y="1242965"/>
              <a:ext cx="929928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4" name="Group 723"/>
          <p:cNvGrpSpPr/>
          <p:nvPr/>
        </p:nvGrpSpPr>
        <p:grpSpPr>
          <a:xfrm>
            <a:off x="5497284" y="678051"/>
            <a:ext cx="676705" cy="1115860"/>
            <a:chOff x="2201851" y="2057164"/>
            <a:chExt cx="2148193" cy="3542275"/>
          </a:xfrm>
        </p:grpSpPr>
        <p:sp>
          <p:nvSpPr>
            <p:cNvPr id="725" name="Isosceles Triangle 724"/>
            <p:cNvSpPr/>
            <p:nvPr/>
          </p:nvSpPr>
          <p:spPr>
            <a:xfrm flipH="1">
              <a:off x="3718620" y="3442206"/>
              <a:ext cx="631424" cy="54433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0" name="Straight Connector 729"/>
            <p:cNvCxnSpPr>
              <a:stCxn id="725" idx="0"/>
            </p:cNvCxnSpPr>
            <p:nvPr/>
          </p:nvCxnSpPr>
          <p:spPr>
            <a:xfrm flipH="1" flipV="1">
              <a:off x="4034332" y="3162505"/>
              <a:ext cx="0" cy="27970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Oval 730"/>
            <p:cNvSpPr/>
            <p:nvPr/>
          </p:nvSpPr>
          <p:spPr>
            <a:xfrm rot="10800000">
              <a:off x="3657521" y="2057164"/>
              <a:ext cx="196013" cy="196013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3" name="Curved Connector 732"/>
            <p:cNvCxnSpPr>
              <a:stCxn id="731" idx="0"/>
            </p:cNvCxnSpPr>
            <p:nvPr/>
          </p:nvCxnSpPr>
          <p:spPr>
            <a:xfrm rot="16200000" flipH="1">
              <a:off x="3440265" y="2568439"/>
              <a:ext cx="909328" cy="278804"/>
            </a:xfrm>
            <a:prstGeom prst="curvedConnector3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>
              <a:endCxn id="725" idx="3"/>
            </p:cNvCxnSpPr>
            <p:nvPr/>
          </p:nvCxnSpPr>
          <p:spPr>
            <a:xfrm flipH="1" flipV="1">
              <a:off x="4034332" y="3986537"/>
              <a:ext cx="17" cy="1000466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Block Arc 735"/>
            <p:cNvSpPr/>
            <p:nvPr/>
          </p:nvSpPr>
          <p:spPr>
            <a:xfrm rot="16200000" flipH="1">
              <a:off x="2795781" y="436807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37" name="Curved Connector 736"/>
            <p:cNvCxnSpPr/>
            <p:nvPr/>
          </p:nvCxnSpPr>
          <p:spPr>
            <a:xfrm flipV="1">
              <a:off x="3882770" y="3714952"/>
              <a:ext cx="215900" cy="186591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>
              <a:stCxn id="736" idx="0"/>
            </p:cNvCxnSpPr>
            <p:nvPr/>
          </p:nvCxnSpPr>
          <p:spPr>
            <a:xfrm flipH="1">
              <a:off x="2201851" y="5599421"/>
              <a:ext cx="1212855" cy="0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0" name="Picture 739" descr="PSP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09" y="100266"/>
            <a:ext cx="1100344" cy="1079500"/>
          </a:xfrm>
          <a:prstGeom prst="rect">
            <a:avLst/>
          </a:prstGeom>
        </p:spPr>
      </p:pic>
      <p:pic>
        <p:nvPicPr>
          <p:cNvPr id="741" name="Picture 740" descr="Sigmoi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30" y="1000066"/>
            <a:ext cx="1079500" cy="1079500"/>
          </a:xfrm>
          <a:prstGeom prst="rect">
            <a:avLst/>
          </a:prstGeom>
        </p:spPr>
      </p:pic>
      <p:sp>
        <p:nvSpPr>
          <p:cNvPr id="744" name="TextBox 743"/>
          <p:cNvSpPr txBox="1"/>
          <p:nvPr/>
        </p:nvSpPr>
        <p:spPr>
          <a:xfrm>
            <a:off x="5216868" y="248522"/>
            <a:ext cx="195313" cy="17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639" name="Group 638"/>
          <p:cNvGrpSpPr/>
          <p:nvPr/>
        </p:nvGrpSpPr>
        <p:grpSpPr>
          <a:xfrm>
            <a:off x="5161044" y="1830081"/>
            <a:ext cx="2577483" cy="1457749"/>
            <a:chOff x="5161044" y="1830081"/>
            <a:chExt cx="2577483" cy="1457749"/>
          </a:xfrm>
        </p:grpSpPr>
        <p:sp>
          <p:nvSpPr>
            <p:cNvPr id="373" name="TextBox 372"/>
            <p:cNvSpPr txBox="1"/>
            <p:nvPr/>
          </p:nvSpPr>
          <p:spPr>
            <a:xfrm>
              <a:off x="5161044" y="1830081"/>
              <a:ext cx="325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b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6558803" y="2052281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Group 226"/>
            <p:cNvGrpSpPr/>
            <p:nvPr/>
          </p:nvGrpSpPr>
          <p:grpSpPr>
            <a:xfrm>
              <a:off x="5508525" y="1915488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>
              <a:off x="5509900" y="2170465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6478328" y="2610414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6872253" y="2436805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5444528" y="2541162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6845343" y="2290184"/>
              <a:ext cx="893184" cy="46166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5907905" y="2343334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403425" y="2199305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523134" y="1962692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513803" y="3111243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1" name="Straight Connector 780"/>
          <p:cNvCxnSpPr/>
          <p:nvPr/>
        </p:nvCxnSpPr>
        <p:spPr>
          <a:xfrm flipV="1">
            <a:off x="3997688" y="7143306"/>
            <a:ext cx="326256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flipH="1">
            <a:off x="3034018" y="7143306"/>
            <a:ext cx="128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>
            <a:off x="2700210" y="7143306"/>
            <a:ext cx="329866" cy="313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2703819" y="7456349"/>
            <a:ext cx="1293869" cy="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 flipH="1">
            <a:off x="3680953" y="7143306"/>
            <a:ext cx="314763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 flipH="1">
            <a:off x="3358304" y="7143306"/>
            <a:ext cx="320678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flipH="1">
            <a:off x="3032047" y="7143306"/>
            <a:ext cx="326257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>
            <a:off x="2941946" y="7222960"/>
            <a:ext cx="1293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>
            <a:off x="2868918" y="7302614"/>
            <a:ext cx="128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2774439" y="7382268"/>
            <a:ext cx="13068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4" name="TextBox 793"/>
          <p:cNvSpPr txBox="1"/>
          <p:nvPr/>
        </p:nvSpPr>
        <p:spPr>
          <a:xfrm>
            <a:off x="1494805" y="3109050"/>
            <a:ext cx="325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b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95" name="TextBox 794"/>
          <p:cNvSpPr txBox="1"/>
          <p:nvPr/>
        </p:nvSpPr>
        <p:spPr>
          <a:xfrm>
            <a:off x="327118" y="3109050"/>
            <a:ext cx="30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97" name="TextBox 796"/>
          <p:cNvSpPr txBox="1"/>
          <p:nvPr/>
        </p:nvSpPr>
        <p:spPr>
          <a:xfrm>
            <a:off x="327118" y="4822856"/>
            <a:ext cx="30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c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01" name="Left-Right Arrow 800"/>
          <p:cNvSpPr/>
          <p:nvPr/>
        </p:nvSpPr>
        <p:spPr>
          <a:xfrm>
            <a:off x="1177209" y="3497759"/>
            <a:ext cx="963669" cy="139365"/>
          </a:xfrm>
          <a:prstGeom prst="left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Left-Right Arrow 801"/>
          <p:cNvSpPr/>
          <p:nvPr/>
        </p:nvSpPr>
        <p:spPr>
          <a:xfrm rot="16200000">
            <a:off x="1948099" y="4253667"/>
            <a:ext cx="865623" cy="139367"/>
          </a:xfrm>
          <a:prstGeom prst="left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Left Brace 803"/>
          <p:cNvSpPr/>
          <p:nvPr/>
        </p:nvSpPr>
        <p:spPr>
          <a:xfrm rot="5400000">
            <a:off x="1735071" y="4034487"/>
            <a:ext cx="226183" cy="1733893"/>
          </a:xfrm>
          <a:prstGeom prst="leftBrace">
            <a:avLst>
              <a:gd name="adj1" fmla="val 8333"/>
              <a:gd name="adj2" fmla="val 19482"/>
            </a:avLst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/>
          <p:cNvSpPr/>
          <p:nvPr/>
        </p:nvSpPr>
        <p:spPr>
          <a:xfrm>
            <a:off x="2163101" y="3513972"/>
            <a:ext cx="108000" cy="10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431682">
            <a:off x="2284140" y="3585820"/>
            <a:ext cx="252000" cy="252000"/>
          </a:xfrm>
          <a:prstGeom prst="roundRect">
            <a:avLst/>
          </a:prstGeom>
          <a:noFill/>
          <a:ln w="952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13643" y="3814341"/>
            <a:ext cx="390570" cy="278787"/>
            <a:chOff x="2475184" y="7433271"/>
            <a:chExt cx="1929477" cy="1377254"/>
          </a:xfrm>
        </p:grpSpPr>
        <p:grpSp>
          <p:nvGrpSpPr>
            <p:cNvPr id="642" name="Group 3"/>
            <p:cNvGrpSpPr/>
            <p:nvPr/>
          </p:nvGrpSpPr>
          <p:grpSpPr>
            <a:xfrm>
              <a:off x="2475184" y="7433271"/>
              <a:ext cx="1929477" cy="1377254"/>
              <a:chOff x="1002527" y="3962827"/>
              <a:chExt cx="6125114" cy="4372070"/>
            </a:xfrm>
          </p:grpSpPr>
          <p:grpSp>
            <p:nvGrpSpPr>
              <p:cNvPr id="644" name="Group 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757" name="Straight Connector 756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/>
                <p:cNvCxnSpPr>
                  <a:endCxn id="764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9" name="Group 10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760" name="Oval 759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1" name="Straight Connector 760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>
                    <a:stCxn id="760" idx="0"/>
                    <a:endCxn id="764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4" name="Block Arc 763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5" name="Oval 764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Oval 765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7" name="Straight Connector 766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Curved Connector 767"/>
                  <p:cNvCxnSpPr>
                    <a:endCxn id="766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Curved Connector 768"/>
                  <p:cNvCxnSpPr>
                    <a:endCxn id="765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Curved Connector 769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5" name="Group 5"/>
              <p:cNvGrpSpPr/>
              <p:nvPr/>
            </p:nvGrpSpPr>
            <p:grpSpPr>
              <a:xfrm>
                <a:off x="4336630" y="4397074"/>
                <a:ext cx="1010934" cy="2713077"/>
                <a:chOff x="4744090" y="1677212"/>
                <a:chExt cx="1010934" cy="2713077"/>
              </a:xfrm>
            </p:grpSpPr>
            <p:cxnSp>
              <p:nvCxnSpPr>
                <p:cNvPr id="734" name="Straight Connector 733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86"/>
                <p:cNvGrpSpPr/>
                <p:nvPr/>
              </p:nvGrpSpPr>
              <p:grpSpPr>
                <a:xfrm>
                  <a:off x="4744090" y="1677212"/>
                  <a:ext cx="1010934" cy="2713077"/>
                  <a:chOff x="4744090" y="1677212"/>
                  <a:chExt cx="1010934" cy="2713077"/>
                </a:xfrm>
              </p:grpSpPr>
              <p:sp>
                <p:nvSpPr>
                  <p:cNvPr id="742" name="Oval 741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Oval 742"/>
                  <p:cNvSpPr/>
                  <p:nvPr/>
                </p:nvSpPr>
                <p:spPr>
                  <a:xfrm>
                    <a:off x="5559011" y="4194276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FF0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6" name="Straight Connector 745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Curved Connector 746"/>
                  <p:cNvCxnSpPr>
                    <a:endCxn id="743" idx="0"/>
                  </p:cNvCxnSpPr>
                  <p:nvPr/>
                </p:nvCxnSpPr>
                <p:spPr>
                  <a:xfrm rot="16200000" flipH="1">
                    <a:off x="5207548" y="3744805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Curved Connector 747"/>
                  <p:cNvCxnSpPr>
                    <a:endCxn id="742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>
                    <a:stCxn id="745" idx="0"/>
                    <a:endCxn id="755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>
                    <a:endCxn id="755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5" name="Block Arc 754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6" name="Curved Connector 755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6" name="Group 645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723" name="Straight Connector 722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/>
                <p:cNvCxnSpPr>
                  <a:endCxn id="729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9" name="Block Arc 728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2" name="Straight Connector 731"/>
                <p:cNvCxnSpPr>
                  <a:stCxn id="729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7" name="Group 646"/>
              <p:cNvGrpSpPr/>
              <p:nvPr/>
            </p:nvGrpSpPr>
            <p:grpSpPr>
              <a:xfrm>
                <a:off x="1006892" y="4771807"/>
                <a:ext cx="5946589" cy="3563090"/>
                <a:chOff x="1414352" y="2051945"/>
                <a:chExt cx="5946589" cy="3563090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6" name="Group 49"/>
                <p:cNvGrpSpPr/>
                <p:nvPr/>
              </p:nvGrpSpPr>
              <p:grpSpPr>
                <a:xfrm>
                  <a:off x="1414352" y="2051945"/>
                  <a:ext cx="5946589" cy="3563090"/>
                  <a:chOff x="1414352" y="2051945"/>
                  <a:chExt cx="5946589" cy="3563090"/>
                </a:xfrm>
              </p:grpSpPr>
              <p:sp>
                <p:nvSpPr>
                  <p:cNvPr id="687" name="Isosceles Triangle 686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8" name="Straight Connector 687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7163224" y="4470738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7360941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V="1">
                    <a:off x="7164928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>
                    <a:endCxn id="704" idx="1"/>
                  </p:cNvCxnSpPr>
                  <p:nvPr/>
                </p:nvCxnSpPr>
                <p:spPr>
                  <a:xfrm flipH="1">
                    <a:off x="7264020" y="4470738"/>
                    <a:ext cx="1" cy="52163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5" name="Oval 694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6" name="Straight Connector 695"/>
                  <p:cNvCxnSpPr>
                    <a:stCxn id="687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7" name="Oval 696"/>
                  <p:cNvSpPr/>
                  <p:nvPr/>
                </p:nvSpPr>
                <p:spPr>
                  <a:xfrm rot="10800000">
                    <a:off x="4213428" y="2052385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008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Oval 697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Oval 698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0" name="Curved Connector 699"/>
                  <p:cNvCxnSpPr>
                    <a:stCxn id="695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Curved Connector 700"/>
                  <p:cNvCxnSpPr>
                    <a:stCxn id="697" idx="0"/>
                  </p:cNvCxnSpPr>
                  <p:nvPr/>
                </p:nvCxnSpPr>
                <p:spPr>
                  <a:xfrm rot="5400000">
                    <a:off x="3715830" y="2566900"/>
                    <a:ext cx="914106" cy="27710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Curved Connector 701"/>
                  <p:cNvCxnSpPr>
                    <a:stCxn id="698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Curved Connector 702"/>
                  <p:cNvCxnSpPr>
                    <a:stCxn id="699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4" name="Block Arc 703"/>
                  <p:cNvSpPr/>
                  <p:nvPr/>
                </p:nvSpPr>
                <p:spPr>
                  <a:xfrm rot="16200000" flipH="1">
                    <a:off x="6032657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Block Arc 704"/>
                  <p:cNvSpPr/>
                  <p:nvPr/>
                </p:nvSpPr>
                <p:spPr>
                  <a:xfrm flipH="1">
                    <a:off x="4034332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6" name="Straight Connector 705"/>
                  <p:cNvCxnSpPr>
                    <a:stCxn id="704" idx="0"/>
                    <a:endCxn id="705" idx="1"/>
                  </p:cNvCxnSpPr>
                  <p:nvPr/>
                </p:nvCxnSpPr>
                <p:spPr>
                  <a:xfrm flipH="1" flipV="1">
                    <a:off x="4656993" y="5599439"/>
                    <a:ext cx="1994591" cy="15579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7" name="Block Arc 706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8" name="Straight Connector 707"/>
                  <p:cNvCxnSpPr>
                    <a:stCxn id="705" idx="0"/>
                    <a:endCxn id="687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2" name="Block Arc 711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3" name="Block Arc 712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14" name="Curved Connector 713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>
                    <a:stCxn id="713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8" name="Group 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2" name="Block Arc 681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3" name="Straight Connector 682"/>
                <p:cNvCxnSpPr>
                  <a:stCxn id="682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9" name="Group 9"/>
              <p:cNvGrpSpPr/>
              <p:nvPr/>
            </p:nvGrpSpPr>
            <p:grpSpPr>
              <a:xfrm>
                <a:off x="3805968" y="3973947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657" name="Straight Connector 656"/>
                <p:cNvCxnSpPr/>
                <p:nvPr/>
              </p:nvCxnSpPr>
              <p:spPr>
                <a:xfrm>
                  <a:off x="5557307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8" name="Group 21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659" name="Straight Connector 658"/>
                  <p:cNvCxnSpPr>
                    <a:endCxn id="674" idx="1"/>
                  </p:cNvCxnSpPr>
                  <p:nvPr/>
                </p:nvCxnSpPr>
                <p:spPr>
                  <a:xfrm flipV="1">
                    <a:off x="4310348" y="1785509"/>
                    <a:ext cx="6662" cy="19321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60" name="Group 23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662" name="Straight Connector 661"/>
                    <p:cNvCxnSpPr/>
                    <p:nvPr/>
                  </p:nvCxnSpPr>
                  <p:spPr>
                    <a:xfrm flipV="1">
                      <a:off x="5755024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3" name="Straight Connector 662"/>
                    <p:cNvCxnSpPr/>
                    <p:nvPr/>
                  </p:nvCxnSpPr>
                  <p:spPr>
                    <a:xfrm flipV="1">
                      <a:off x="5559011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4" name="Straight Connector 663"/>
                    <p:cNvCxnSpPr/>
                    <p:nvPr/>
                  </p:nvCxnSpPr>
                  <p:spPr>
                    <a:xfrm>
                      <a:off x="5658104" y="4463954"/>
                      <a:ext cx="0" cy="11631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5" name="Oval 664"/>
                    <p:cNvSpPr/>
                    <p:nvPr/>
                  </p:nvSpPr>
                  <p:spPr>
                    <a:xfrm>
                      <a:off x="7164928" y="4201060"/>
                      <a:ext cx="196013" cy="196013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66" name="Oval 665"/>
                    <p:cNvSpPr/>
                    <p:nvPr/>
                  </p:nvSpPr>
                  <p:spPr>
                    <a:xfrm flipH="1">
                      <a:off x="6990770" y="2897876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flipH="1" flipV="1">
                      <a:off x="6462359" y="2644177"/>
                      <a:ext cx="0" cy="194287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8" name="Block Arc 667"/>
                    <p:cNvSpPr/>
                    <p:nvPr/>
                  </p:nvSpPr>
                  <p:spPr>
                    <a:xfrm flipH="1">
                      <a:off x="6461273" y="2233319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69" name="Block Arc 668"/>
                    <p:cNvSpPr/>
                    <p:nvPr/>
                  </p:nvSpPr>
                  <p:spPr>
                    <a:xfrm rot="10800000" flipH="1">
                      <a:off x="5658104" y="416984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rot="10800000">
                      <a:off x="4213428" y="1978720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 rot="10800000" flipV="1">
                      <a:off x="4213428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2" name="Straight Connector 671"/>
                    <p:cNvCxnSpPr/>
                    <p:nvPr/>
                  </p:nvCxnSpPr>
                  <p:spPr>
                    <a:xfrm rot="10800000" flipV="1">
                      <a:off x="4409441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3" name="Block Arc 672"/>
                    <p:cNvSpPr/>
                    <p:nvPr/>
                  </p:nvSpPr>
                  <p:spPr>
                    <a:xfrm rot="10800000" flipH="1">
                      <a:off x="6015976" y="125408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74" name="Block Arc 673"/>
                    <p:cNvSpPr/>
                    <p:nvPr/>
                  </p:nvSpPr>
                  <p:spPr>
                    <a:xfrm rot="5400000" flipH="1">
                      <a:off x="4294753" y="1269680"/>
                      <a:ext cx="1246959" cy="1215769"/>
                    </a:xfrm>
                    <a:prstGeom prst="blockArc">
                      <a:avLst>
                        <a:gd name="adj1" fmla="val 27279"/>
                        <a:gd name="adj2" fmla="val 4877692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75" name="Straight Connector 674"/>
                    <p:cNvCxnSpPr>
                      <a:stCxn id="666" idx="0"/>
                      <a:endCxn id="673" idx="0"/>
                    </p:cNvCxnSpPr>
                    <p:nvPr/>
                  </p:nvCxnSpPr>
                  <p:spPr>
                    <a:xfrm flipH="1" flipV="1">
                      <a:off x="7262918" y="1866522"/>
                      <a:ext cx="17" cy="1031354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6" name="Straight Connector 675"/>
                    <p:cNvCxnSpPr>
                      <a:stCxn id="673" idx="1"/>
                      <a:endCxn id="674" idx="0"/>
                    </p:cNvCxnSpPr>
                    <p:nvPr/>
                  </p:nvCxnSpPr>
                  <p:spPr>
                    <a:xfrm flipH="1">
                      <a:off x="4913285" y="1254086"/>
                      <a:ext cx="1726989" cy="2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Curved Connector 676"/>
                    <p:cNvCxnSpPr/>
                    <p:nvPr/>
                  </p:nvCxnSpPr>
                  <p:spPr>
                    <a:xfrm flipV="1">
                      <a:off x="7163224" y="3069762"/>
                      <a:ext cx="215900" cy="186591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1" name="Straight Connector 660"/>
                  <p:cNvCxnSpPr>
                    <a:stCxn id="666" idx="4"/>
                    <a:endCxn id="665" idx="0"/>
                  </p:cNvCxnSpPr>
                  <p:nvPr/>
                </p:nvCxnSpPr>
                <p:spPr>
                  <a:xfrm>
                    <a:off x="7262935" y="3442207"/>
                    <a:ext cx="0" cy="758853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0" name="Group 779"/>
            <p:cNvGrpSpPr/>
            <p:nvPr/>
          </p:nvGrpSpPr>
          <p:grpSpPr>
            <a:xfrm>
              <a:off x="3254137" y="7930637"/>
              <a:ext cx="98902" cy="98902"/>
              <a:chOff x="2728463" y="2628900"/>
              <a:chExt cx="209550" cy="209550"/>
            </a:xfrm>
          </p:grpSpPr>
          <p:sp>
            <p:nvSpPr>
              <p:cNvPr id="790" name="Rounded Rectangle 789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1" name="Picture 79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93" name="Group 792"/>
            <p:cNvGrpSpPr/>
            <p:nvPr/>
          </p:nvGrpSpPr>
          <p:grpSpPr>
            <a:xfrm>
              <a:off x="2869450" y="8237692"/>
              <a:ext cx="98902" cy="98902"/>
              <a:chOff x="2728463" y="2628900"/>
              <a:chExt cx="209550" cy="209550"/>
            </a:xfrm>
          </p:grpSpPr>
          <p:sp>
            <p:nvSpPr>
              <p:cNvPr id="798" name="Rounded Rectangle 797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9" name="Picture 798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00" name="Group 799"/>
            <p:cNvGrpSpPr/>
            <p:nvPr/>
          </p:nvGrpSpPr>
          <p:grpSpPr>
            <a:xfrm>
              <a:off x="3635258" y="8237692"/>
              <a:ext cx="98902" cy="98902"/>
              <a:chOff x="2728463" y="2628900"/>
              <a:chExt cx="209550" cy="209550"/>
            </a:xfrm>
          </p:grpSpPr>
          <p:sp>
            <p:nvSpPr>
              <p:cNvPr id="806" name="Rounded Rectangle 805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7" name="Picture 80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3103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roup 610"/>
          <p:cNvGrpSpPr/>
          <p:nvPr/>
        </p:nvGrpSpPr>
        <p:grpSpPr>
          <a:xfrm>
            <a:off x="311150" y="3590938"/>
            <a:ext cx="6915149" cy="1965978"/>
            <a:chOff x="311150" y="3590938"/>
            <a:chExt cx="6915149" cy="1965978"/>
          </a:xfrm>
        </p:grpSpPr>
        <p:sp>
          <p:nvSpPr>
            <p:cNvPr id="353" name="TextBox 352"/>
            <p:cNvSpPr txBox="1"/>
            <p:nvPr/>
          </p:nvSpPr>
          <p:spPr>
            <a:xfrm>
              <a:off x="311150" y="3590938"/>
              <a:ext cx="323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a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354" name="Group 113"/>
            <p:cNvGrpSpPr/>
            <p:nvPr/>
          </p:nvGrpSpPr>
          <p:grpSpPr>
            <a:xfrm>
              <a:off x="2846158" y="3724218"/>
              <a:ext cx="1412891" cy="1435646"/>
              <a:chOff x="852047" y="3962827"/>
              <a:chExt cx="4485217" cy="4557433"/>
            </a:xfrm>
          </p:grpSpPr>
          <p:grpSp>
            <p:nvGrpSpPr>
              <p:cNvPr id="355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414" name="Straight Connector 413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>
                  <a:endCxn id="421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417" name="Oval 416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8" name="Straight Connector 417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/>
                  <p:cNvCxnSpPr>
                    <a:stCxn id="417" idx="0"/>
                    <a:endCxn id="421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Block Arc 420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2" name="Oval 421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Oval 422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4" name="Straight Connector 423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urved Connector 424"/>
                  <p:cNvCxnSpPr>
                    <a:endCxn id="423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urved Connector 425"/>
                  <p:cNvCxnSpPr>
                    <a:endCxn id="422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urved Connector 426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6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3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Oval 404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Curved Connector 406"/>
                  <p:cNvCxnSpPr>
                    <a:endCxn id="404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/>
                  <p:cNvCxnSpPr>
                    <a:stCxn id="405" idx="0"/>
                    <a:endCxn id="412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>
                    <a:endCxn id="412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2" name="Block Arc 411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3" name="Curved Connector 412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7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>
                  <a:endCxn id="400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Block Arc 399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1" name="Straight Connector 400"/>
                <p:cNvCxnSpPr>
                  <a:stCxn id="400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5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376" name="Isosceles Triangle 375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7" name="Straight Connector 376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0" name="Oval 379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1" name="Straight Connector 380"/>
                  <p:cNvCxnSpPr>
                    <a:stCxn id="376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2" name="Oval 38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Oval 38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4" name="Curved Connector 383"/>
                  <p:cNvCxnSpPr>
                    <a:stCxn id="380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Curved Connector 384"/>
                  <p:cNvCxnSpPr>
                    <a:stCxn id="38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Curved Connector 385"/>
                  <p:cNvCxnSpPr>
                    <a:stCxn id="38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Block Arc 386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8" name="Straight Connector 387"/>
                  <p:cNvCxnSpPr>
                    <a:endCxn id="376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2" name="Block Arc 391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Block Arc 392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94" name="Curved Connector 393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>
                    <a:stCxn id="393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9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Block Arc 370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2" name="Straight Connector 371"/>
                <p:cNvCxnSpPr>
                  <a:stCxn id="371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Arrow Connector 359"/>
              <p:cNvCxnSpPr/>
              <p:nvPr/>
            </p:nvCxnSpPr>
            <p:spPr>
              <a:xfrm flipH="1" flipV="1">
                <a:off x="1903948" y="5610952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H="1" flipV="1">
                <a:off x="5335560" y="5606808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>
                <a:off x="4081159" y="6168854"/>
                <a:ext cx="0" cy="53754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915593" y="7516771"/>
                <a:ext cx="2222231" cy="805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Th. In</a:t>
                </a:r>
                <a:endParaRPr lang="en-US" sz="1200" dirty="0">
                  <a:solidFill>
                    <a:srgbClr val="3366FF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64" name="Straight Arrow Connector 363"/>
              <p:cNvCxnSpPr/>
              <p:nvPr/>
            </p:nvCxnSpPr>
            <p:spPr>
              <a:xfrm rot="5400000" flipH="1" flipV="1">
                <a:off x="1154712" y="3940094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Arrow Connector 364"/>
              <p:cNvCxnSpPr/>
              <p:nvPr/>
            </p:nvCxnSpPr>
            <p:spPr>
              <a:xfrm rot="5400000" flipH="1" flipV="1">
                <a:off x="1126754" y="7651501"/>
                <a:ext cx="1703" cy="55111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rot="16200000" flipV="1">
                <a:off x="1133337" y="8243850"/>
                <a:ext cx="1703" cy="55111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8" name="TextBox 427"/>
            <p:cNvSpPr txBox="1"/>
            <p:nvPr/>
          </p:nvSpPr>
          <p:spPr>
            <a:xfrm>
              <a:off x="2587421" y="4193819"/>
              <a:ext cx="654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30FF20"/>
                  </a:solidFill>
                  <a:latin typeface="Times New Roman"/>
                  <a:cs typeface="Times New Roman"/>
                </a:rPr>
                <a:t>Spiny Stellate Cells</a:t>
              </a:r>
              <a:endParaRPr lang="en-US" sz="1200" dirty="0">
                <a:solidFill>
                  <a:srgbClr val="30FF2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4497027" y="3638820"/>
              <a:ext cx="2729272" cy="1520790"/>
              <a:chOff x="4338602" y="3917384"/>
              <a:chExt cx="2729272" cy="1520790"/>
            </a:xfrm>
          </p:grpSpPr>
          <p:grpSp>
            <p:nvGrpSpPr>
              <p:cNvPr id="430" name="Group 3"/>
              <p:cNvGrpSpPr/>
              <p:nvPr/>
            </p:nvGrpSpPr>
            <p:grpSpPr>
              <a:xfrm>
                <a:off x="4338602" y="4002784"/>
                <a:ext cx="2044703" cy="1435390"/>
                <a:chOff x="851551" y="3962827"/>
                <a:chExt cx="6490903" cy="4556623"/>
              </a:xfrm>
            </p:grpSpPr>
            <p:grpSp>
              <p:nvGrpSpPr>
                <p:cNvPr id="432" name="Group 4"/>
                <p:cNvGrpSpPr/>
                <p:nvPr/>
              </p:nvGrpSpPr>
              <p:grpSpPr>
                <a:xfrm>
                  <a:off x="1905094" y="4397074"/>
                  <a:ext cx="1010934" cy="2719862"/>
                  <a:chOff x="2312554" y="1677212"/>
                  <a:chExt cx="1010934" cy="2719862"/>
                </a:xfrm>
              </p:grpSpPr>
              <p:cxnSp>
                <p:nvCxnSpPr>
                  <p:cNvPr id="524" name="Straight Connector 523"/>
                  <p:cNvCxnSpPr/>
                  <p:nvPr/>
                </p:nvCxnSpPr>
                <p:spPr>
                  <a:xfrm rot="10800000">
                    <a:off x="3101614" y="197828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>
                    <a:endCxn id="531" idx="0"/>
                  </p:cNvCxnSpPr>
                  <p:nvPr/>
                </p:nvCxnSpPr>
                <p:spPr>
                  <a:xfrm flipH="1" flipV="1">
                    <a:off x="3198534" y="1861970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6" name="Group 101"/>
                  <p:cNvGrpSpPr/>
                  <p:nvPr/>
                </p:nvGrpSpPr>
                <p:grpSpPr>
                  <a:xfrm>
                    <a:off x="2312554" y="1677212"/>
                    <a:ext cx="1010934" cy="2719862"/>
                    <a:chOff x="2312554" y="1677212"/>
                    <a:chExt cx="1010934" cy="2719862"/>
                  </a:xfrm>
                </p:grpSpPr>
                <p:sp>
                  <p:nvSpPr>
                    <p:cNvPr id="527" name="Oval 526"/>
                    <p:cNvSpPr/>
                    <p:nvPr/>
                  </p:nvSpPr>
                  <p:spPr>
                    <a:xfrm flipH="1">
                      <a:off x="2546398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8" name="Straight Connector 527"/>
                    <p:cNvCxnSpPr/>
                    <p:nvPr/>
                  </p:nvCxnSpPr>
                  <p:spPr>
                    <a:xfrm rot="10800000" flipV="1">
                      <a:off x="3101614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/>
                    <p:cNvCxnSpPr/>
                    <p:nvPr/>
                  </p:nvCxnSpPr>
                  <p:spPr>
                    <a:xfrm rot="10800000" flipV="1">
                      <a:off x="3297627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0" name="Straight Connector 529"/>
                    <p:cNvCxnSpPr>
                      <a:stCxn id="527" idx="0"/>
                      <a:endCxn id="531" idx="1"/>
                    </p:cNvCxnSpPr>
                    <p:nvPr/>
                  </p:nvCxnSpPr>
                  <p:spPr>
                    <a:xfrm flipH="1" flipV="1">
                      <a:off x="2815134" y="1850850"/>
                      <a:ext cx="3429" cy="1047025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1" name="Block Arc 530"/>
                    <p:cNvSpPr/>
                    <p:nvPr/>
                  </p:nvSpPr>
                  <p:spPr>
                    <a:xfrm flipH="1">
                      <a:off x="2814786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2" name="Oval 531"/>
                    <p:cNvSpPr/>
                    <p:nvPr/>
                  </p:nvSpPr>
                  <p:spPr>
                    <a:xfrm>
                      <a:off x="2312554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Oval 532"/>
                    <p:cNvSpPr/>
                    <p:nvPr/>
                  </p:nvSpPr>
                  <p:spPr>
                    <a:xfrm>
                      <a:off x="3127475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 flipH="1" flipV="1">
                      <a:off x="2818082" y="3448992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Curved Connector 534"/>
                    <p:cNvCxnSpPr>
                      <a:endCxn id="533" idx="0"/>
                    </p:cNvCxnSpPr>
                    <p:nvPr/>
                  </p:nvCxnSpPr>
                  <p:spPr>
                    <a:xfrm rot="16200000" flipH="1">
                      <a:off x="2776012" y="3751590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Curved Connector 535"/>
                    <p:cNvCxnSpPr>
                      <a:endCxn id="532" idx="0"/>
                    </p:cNvCxnSpPr>
                    <p:nvPr/>
                  </p:nvCxnSpPr>
                  <p:spPr>
                    <a:xfrm rot="5400000">
                      <a:off x="2368311" y="3751288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7" name="Curved Connector 536"/>
                    <p:cNvCxnSpPr/>
                    <p:nvPr/>
                  </p:nvCxnSpPr>
                  <p:spPr>
                    <a:xfrm flipV="1">
                      <a:off x="2703426" y="3069209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3" name="Group 5"/>
                <p:cNvGrpSpPr/>
                <p:nvPr/>
              </p:nvGrpSpPr>
              <p:grpSpPr>
                <a:xfrm>
                  <a:off x="4336630" y="4397074"/>
                  <a:ext cx="1010934" cy="2713077"/>
                  <a:chOff x="4744090" y="1677212"/>
                  <a:chExt cx="1010934" cy="2713077"/>
                </a:xfrm>
              </p:grpSpPr>
              <p:cxnSp>
                <p:nvCxnSpPr>
                  <p:cNvPr id="510" name="Straight Connector 85"/>
                  <p:cNvCxnSpPr/>
                  <p:nvPr/>
                </p:nvCxnSpPr>
                <p:spPr>
                  <a:xfrm rot="10800000">
                    <a:off x="4768346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11" name="Group 86"/>
                  <p:cNvGrpSpPr/>
                  <p:nvPr/>
                </p:nvGrpSpPr>
                <p:grpSpPr>
                  <a:xfrm>
                    <a:off x="4744090" y="1677212"/>
                    <a:ext cx="1010934" cy="2713077"/>
                    <a:chOff x="4744090" y="1677212"/>
                    <a:chExt cx="1010934" cy="2713077"/>
                  </a:xfrm>
                </p:grpSpPr>
                <p:sp>
                  <p:nvSpPr>
                    <p:cNvPr id="512" name="Oval 511"/>
                    <p:cNvSpPr/>
                    <p:nvPr/>
                  </p:nvSpPr>
                  <p:spPr>
                    <a:xfrm>
                      <a:off x="4744090" y="4194276"/>
                      <a:ext cx="196013" cy="1960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Oval 512"/>
                    <p:cNvSpPr/>
                    <p:nvPr/>
                  </p:nvSpPr>
                  <p:spPr>
                    <a:xfrm>
                      <a:off x="5559011" y="4194276"/>
                      <a:ext cx="196013" cy="196013"/>
                    </a:xfrm>
                    <a:prstGeom prst="ellipse">
                      <a:avLst/>
                    </a:prstGeom>
                    <a:pattFill prst="wdUpDiag">
                      <a:fgClr>
                        <a:srgbClr val="FF0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Oval 513"/>
                    <p:cNvSpPr/>
                    <p:nvPr/>
                  </p:nvSpPr>
                  <p:spPr>
                    <a:xfrm flipH="1">
                      <a:off x="4977935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15" name="Straight Connector 514"/>
                    <p:cNvCxnSpPr/>
                    <p:nvPr/>
                  </p:nvCxnSpPr>
                  <p:spPr>
                    <a:xfrm flipH="1" flipV="1">
                      <a:off x="5249618" y="3442207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Curved Connector 515"/>
                    <p:cNvCxnSpPr>
                      <a:endCxn id="513" idx="0"/>
                    </p:cNvCxnSpPr>
                    <p:nvPr/>
                  </p:nvCxnSpPr>
                  <p:spPr>
                    <a:xfrm rot="16200000" flipH="1">
                      <a:off x="5207548" y="3744805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Curved Connector 516"/>
                    <p:cNvCxnSpPr>
                      <a:endCxn id="512" idx="0"/>
                    </p:cNvCxnSpPr>
                    <p:nvPr/>
                  </p:nvCxnSpPr>
                  <p:spPr>
                    <a:xfrm rot="5400000">
                      <a:off x="4799847" y="3744503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8" name="Straight Connector 517"/>
                    <p:cNvCxnSpPr>
                      <a:stCxn id="514" idx="0"/>
                      <a:endCxn id="522" idx="0"/>
                    </p:cNvCxnSpPr>
                    <p:nvPr/>
                  </p:nvCxnSpPr>
                  <p:spPr>
                    <a:xfrm flipV="1">
                      <a:off x="5250100" y="1861970"/>
                      <a:ext cx="0" cy="1035905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9" name="Straight Connector 94"/>
                    <p:cNvCxnSpPr/>
                    <p:nvPr/>
                  </p:nvCxnSpPr>
                  <p:spPr>
                    <a:xfrm rot="10800000" flipV="1">
                      <a:off x="4768346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/>
                    <p:cNvCxnSpPr/>
                    <p:nvPr/>
                  </p:nvCxnSpPr>
                  <p:spPr>
                    <a:xfrm rot="10800000" flipV="1">
                      <a:off x="4964359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96"/>
                    <p:cNvCxnSpPr>
                      <a:endCxn id="522" idx="1"/>
                    </p:cNvCxnSpPr>
                    <p:nvPr/>
                  </p:nvCxnSpPr>
                  <p:spPr>
                    <a:xfrm flipV="1">
                      <a:off x="4865266" y="1850850"/>
                      <a:ext cx="1434" cy="127870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2" name="Block Arc 521"/>
                    <p:cNvSpPr/>
                    <p:nvPr/>
                  </p:nvSpPr>
                  <p:spPr>
                    <a:xfrm flipH="1">
                      <a:off x="4866352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23" name="Curved Connector 522"/>
                    <p:cNvCxnSpPr/>
                    <p:nvPr/>
                  </p:nvCxnSpPr>
                  <p:spPr>
                    <a:xfrm flipV="1">
                      <a:off x="5142150" y="306976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4" name="Group 6"/>
                <p:cNvGrpSpPr/>
                <p:nvPr/>
              </p:nvGrpSpPr>
              <p:grpSpPr>
                <a:xfrm>
                  <a:off x="1002527" y="3962827"/>
                  <a:ext cx="2445251" cy="1215769"/>
                  <a:chOff x="1409987" y="1242965"/>
                  <a:chExt cx="2445251" cy="1215769"/>
                </a:xfrm>
              </p:grpSpPr>
              <p:cxnSp>
                <p:nvCxnSpPr>
                  <p:cNvPr id="504" name="Straight Connector 503"/>
                  <p:cNvCxnSpPr/>
                  <p:nvPr/>
                </p:nvCxnSpPr>
                <p:spPr>
                  <a:xfrm rot="10800000">
                    <a:off x="3657521" y="198349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Connector 80"/>
                  <p:cNvCxnSpPr/>
                  <p:nvPr/>
                </p:nvCxnSpPr>
                <p:spPr>
                  <a:xfrm>
                    <a:off x="3657520" y="1978280"/>
                    <a:ext cx="1" cy="86636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Connector 81"/>
                  <p:cNvCxnSpPr/>
                  <p:nvPr/>
                </p:nvCxnSpPr>
                <p:spPr>
                  <a:xfrm rot="10800000" flipV="1">
                    <a:off x="3853534" y="1983499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Connector 82"/>
                  <p:cNvCxnSpPr/>
                  <p:nvPr/>
                </p:nvCxnSpPr>
                <p:spPr>
                  <a:xfrm flipH="1" flipV="1">
                    <a:off x="3754424" y="1855402"/>
                    <a:ext cx="17" cy="12809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Block Arc 83"/>
                  <p:cNvSpPr/>
                  <p:nvPr/>
                </p:nvSpPr>
                <p:spPr>
                  <a:xfrm rot="10800000" flipH="1">
                    <a:off x="2507482" y="124296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09" name="Straight Connector 84"/>
                  <p:cNvCxnSpPr/>
                  <p:nvPr/>
                </p:nvCxnSpPr>
                <p:spPr>
                  <a:xfrm flipH="1">
                    <a:off x="1409987" y="1242966"/>
                    <a:ext cx="1721793" cy="11152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7"/>
                <p:cNvGrpSpPr/>
                <p:nvPr/>
              </p:nvGrpSpPr>
              <p:grpSpPr>
                <a:xfrm>
                  <a:off x="1006892" y="4771807"/>
                  <a:ext cx="5946589" cy="3563090"/>
                  <a:chOff x="1414352" y="2051945"/>
                  <a:chExt cx="5946589" cy="3563090"/>
                </a:xfrm>
              </p:grpSpPr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4843183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226568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74" name="Group 49"/>
                  <p:cNvGrpSpPr/>
                  <p:nvPr/>
                </p:nvGrpSpPr>
                <p:grpSpPr>
                  <a:xfrm>
                    <a:off x="1414352" y="2051945"/>
                    <a:ext cx="5946589" cy="3563090"/>
                    <a:chOff x="1414352" y="2051945"/>
                    <a:chExt cx="5946589" cy="3563090"/>
                  </a:xfrm>
                </p:grpSpPr>
                <p:sp>
                  <p:nvSpPr>
                    <p:cNvPr id="475" name="Isosceles Triangle 474"/>
                    <p:cNvSpPr/>
                    <p:nvPr/>
                  </p:nvSpPr>
                  <p:spPr>
                    <a:xfrm flipH="1">
                      <a:off x="3718620" y="3442206"/>
                      <a:ext cx="631424" cy="544331"/>
                    </a:xfrm>
                    <a:prstGeom prst="triangl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6" name="Straight Connector 51"/>
                    <p:cNvCxnSpPr/>
                    <p:nvPr/>
                  </p:nvCxnSpPr>
                  <p:spPr>
                    <a:xfrm>
                      <a:off x="4742386" y="4463954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7" name="Straight Connector 476"/>
                    <p:cNvCxnSpPr/>
                    <p:nvPr/>
                  </p:nvCxnSpPr>
                  <p:spPr>
                    <a:xfrm flipV="1">
                      <a:off x="4940103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8" name="Straight Connector 477"/>
                    <p:cNvCxnSpPr/>
                    <p:nvPr/>
                  </p:nvCxnSpPr>
                  <p:spPr>
                    <a:xfrm flipV="1">
                      <a:off x="4744090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9" name="Straight Connector 478"/>
                    <p:cNvCxnSpPr/>
                    <p:nvPr/>
                  </p:nvCxnSpPr>
                  <p:spPr>
                    <a:xfrm>
                      <a:off x="7163224" y="4470738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0" name="Straight Connector 479"/>
                    <p:cNvCxnSpPr/>
                    <p:nvPr/>
                  </p:nvCxnSpPr>
                  <p:spPr>
                    <a:xfrm flipV="1">
                      <a:off x="7360941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Straight Connector 480"/>
                    <p:cNvCxnSpPr/>
                    <p:nvPr/>
                  </p:nvCxnSpPr>
                  <p:spPr>
                    <a:xfrm flipV="1">
                      <a:off x="7164928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2" name="Straight Connector 481"/>
                    <p:cNvCxnSpPr>
                      <a:endCxn id="492" idx="1"/>
                    </p:cNvCxnSpPr>
                    <p:nvPr/>
                  </p:nvCxnSpPr>
                  <p:spPr>
                    <a:xfrm flipH="1">
                      <a:off x="7264020" y="4470738"/>
                      <a:ext cx="1" cy="52163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3" name="Oval 482"/>
                    <p:cNvSpPr/>
                    <p:nvPr/>
                  </p:nvSpPr>
                  <p:spPr>
                    <a:xfrm rot="10800000">
                      <a:off x="4768346" y="2052385"/>
                      <a:ext cx="196013" cy="196013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4" name="Straight Connector 483"/>
                    <p:cNvCxnSpPr>
                      <a:stCxn id="475" idx="0"/>
                    </p:cNvCxnSpPr>
                    <p:nvPr/>
                  </p:nvCxnSpPr>
                  <p:spPr>
                    <a:xfrm flipH="1" flipV="1">
                      <a:off x="4034332" y="3162505"/>
                      <a:ext cx="0" cy="279701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5" name="Oval 484"/>
                    <p:cNvSpPr/>
                    <p:nvPr/>
                  </p:nvSpPr>
                  <p:spPr>
                    <a:xfrm rot="10800000">
                      <a:off x="4213428" y="2052385"/>
                      <a:ext cx="196013" cy="196013"/>
                    </a:xfrm>
                    <a:prstGeom prst="ellipse">
                      <a:avLst/>
                    </a:prstGeom>
                    <a:pattFill prst="wdUpDiag">
                      <a:fgClr>
                        <a:srgbClr val="008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6" name="Oval 485"/>
                    <p:cNvSpPr/>
                    <p:nvPr/>
                  </p:nvSpPr>
                  <p:spPr>
                    <a:xfrm rot="10800000">
                      <a:off x="3657521" y="2057164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Oval 486"/>
                    <p:cNvSpPr/>
                    <p:nvPr/>
                  </p:nvSpPr>
                  <p:spPr>
                    <a:xfrm rot="10800000">
                      <a:off x="3101614" y="2051945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8" name="Curved Connector 487"/>
                    <p:cNvCxnSpPr>
                      <a:stCxn id="483" idx="0"/>
                    </p:cNvCxnSpPr>
                    <p:nvPr/>
                  </p:nvCxnSpPr>
                  <p:spPr>
                    <a:xfrm rot="5400000">
                      <a:off x="3993289" y="2289441"/>
                      <a:ext cx="914106" cy="832020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Curved Connector 64"/>
                    <p:cNvCxnSpPr>
                      <a:stCxn id="485" idx="0"/>
                    </p:cNvCxnSpPr>
                    <p:nvPr/>
                  </p:nvCxnSpPr>
                  <p:spPr>
                    <a:xfrm rot="5400000">
                      <a:off x="3715830" y="2566900"/>
                      <a:ext cx="914106" cy="27710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0" name="Curved Connector 489"/>
                    <p:cNvCxnSpPr>
                      <a:stCxn id="486" idx="0"/>
                    </p:cNvCxnSpPr>
                    <p:nvPr/>
                  </p:nvCxnSpPr>
                  <p:spPr>
                    <a:xfrm rot="16200000" flipH="1">
                      <a:off x="3440265" y="2568439"/>
                      <a:ext cx="909328" cy="278804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Curved Connector 490"/>
                    <p:cNvCxnSpPr>
                      <a:stCxn id="487" idx="0"/>
                    </p:cNvCxnSpPr>
                    <p:nvPr/>
                  </p:nvCxnSpPr>
                  <p:spPr>
                    <a:xfrm rot="16200000" flipH="1">
                      <a:off x="3159703" y="2287875"/>
                      <a:ext cx="914546" cy="83471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2" name="Block Arc 491"/>
                    <p:cNvSpPr/>
                    <p:nvPr/>
                  </p:nvSpPr>
                  <p:spPr>
                    <a:xfrm rot="16200000" flipH="1">
                      <a:off x="6032657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3" name="Block Arc 492"/>
                    <p:cNvSpPr/>
                    <p:nvPr/>
                  </p:nvSpPr>
                  <p:spPr>
                    <a:xfrm flipH="1">
                      <a:off x="4034332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94" name="Straight Connector 493"/>
                    <p:cNvCxnSpPr>
                      <a:stCxn id="492" idx="0"/>
                      <a:endCxn id="493" idx="1"/>
                    </p:cNvCxnSpPr>
                    <p:nvPr/>
                  </p:nvCxnSpPr>
                  <p:spPr>
                    <a:xfrm flipH="1" flipV="1">
                      <a:off x="4656993" y="5599439"/>
                      <a:ext cx="1994591" cy="15579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5" name="Block Arc 494"/>
                    <p:cNvSpPr/>
                    <p:nvPr/>
                  </p:nvSpPr>
                  <p:spPr>
                    <a:xfrm rot="10800000" flipH="1">
                      <a:off x="4041521" y="417619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96" name="Straight Connector 495"/>
                    <p:cNvCxnSpPr>
                      <a:stCxn id="493" idx="0"/>
                      <a:endCxn id="475" idx="3"/>
                    </p:cNvCxnSpPr>
                    <p:nvPr/>
                  </p:nvCxnSpPr>
                  <p:spPr>
                    <a:xfrm flipH="1" flipV="1">
                      <a:off x="4034332" y="3986537"/>
                      <a:ext cx="17" cy="100046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7" name="Straight Connector 496"/>
                    <p:cNvCxnSpPr/>
                    <p:nvPr/>
                  </p:nvCxnSpPr>
                  <p:spPr>
                    <a:xfrm>
                      <a:off x="3125771" y="4470739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8" name="Straight Connector 497"/>
                    <p:cNvCxnSpPr/>
                    <p:nvPr/>
                  </p:nvCxnSpPr>
                  <p:spPr>
                    <a:xfrm flipV="1">
                      <a:off x="3323488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9" name="Straight Connector 498"/>
                    <p:cNvCxnSpPr/>
                    <p:nvPr/>
                  </p:nvCxnSpPr>
                  <p:spPr>
                    <a:xfrm flipV="1">
                      <a:off x="3127475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0" name="Block Arc 499"/>
                    <p:cNvSpPr/>
                    <p:nvPr/>
                  </p:nvSpPr>
                  <p:spPr>
                    <a:xfrm rot="10800000" flipH="1">
                      <a:off x="3225482" y="4176190"/>
                      <a:ext cx="801662" cy="821715"/>
                    </a:xfrm>
                    <a:prstGeom prst="blockArc">
                      <a:avLst>
                        <a:gd name="adj1" fmla="val 10864399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1" name="Block Arc 500"/>
                    <p:cNvSpPr/>
                    <p:nvPr/>
                  </p:nvSpPr>
                  <p:spPr>
                    <a:xfrm rot="16200000" flipH="1">
                      <a:off x="2795781" y="436807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2" name="Curved Connector 501"/>
                    <p:cNvCxnSpPr/>
                    <p:nvPr/>
                  </p:nvCxnSpPr>
                  <p:spPr>
                    <a:xfrm flipV="1">
                      <a:off x="3882770" y="371495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Straight Connector 78"/>
                    <p:cNvCxnSpPr>
                      <a:stCxn id="501" idx="0"/>
                    </p:cNvCxnSpPr>
                    <p:nvPr/>
                  </p:nvCxnSpPr>
                  <p:spPr>
                    <a:xfrm flipH="1">
                      <a:off x="1414352" y="5599422"/>
                      <a:ext cx="2000356" cy="18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6" name="Group 8"/>
                <p:cNvGrpSpPr/>
                <p:nvPr/>
              </p:nvGrpSpPr>
              <p:grpSpPr>
                <a:xfrm>
                  <a:off x="1006892" y="6896052"/>
                  <a:ext cx="1094215" cy="821715"/>
                  <a:chOff x="1414352" y="4176190"/>
                  <a:chExt cx="1094215" cy="821715"/>
                </a:xfrm>
              </p:grpSpPr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2310850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 flipV="1">
                    <a:off x="2508567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/>
                  <p:cNvCxnSpPr/>
                  <p:nvPr/>
                </p:nvCxnSpPr>
                <p:spPr>
                  <a:xfrm flipV="1">
                    <a:off x="2312554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2411647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0" name="Block Arc 469"/>
                  <p:cNvSpPr/>
                  <p:nvPr/>
                </p:nvSpPr>
                <p:spPr>
                  <a:xfrm rot="10800000" flipH="1">
                    <a:off x="1608899" y="4176190"/>
                    <a:ext cx="801662" cy="821715"/>
                  </a:xfrm>
                  <a:prstGeom prst="blockArc">
                    <a:avLst>
                      <a:gd name="adj1" fmla="val 16299474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1" name="Straight Connector 470"/>
                  <p:cNvCxnSpPr>
                    <a:stCxn id="470" idx="0"/>
                  </p:cNvCxnSpPr>
                  <p:nvPr/>
                </p:nvCxnSpPr>
                <p:spPr>
                  <a:xfrm flipH="1">
                    <a:off x="1414352" y="4997724"/>
                    <a:ext cx="607265" cy="181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7" name="Group 9"/>
                <p:cNvGrpSpPr/>
                <p:nvPr/>
              </p:nvGrpSpPr>
              <p:grpSpPr>
                <a:xfrm>
                  <a:off x="3805968" y="3973947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5557307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6" name="Group 21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447" name="Straight Connector 446"/>
                    <p:cNvCxnSpPr>
                      <a:endCxn id="462" idx="1"/>
                    </p:cNvCxnSpPr>
                    <p:nvPr/>
                  </p:nvCxnSpPr>
                  <p:spPr>
                    <a:xfrm flipV="1">
                      <a:off x="4310348" y="1785509"/>
                      <a:ext cx="6662" cy="19321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8" name="Group 23"/>
                    <p:cNvGrpSpPr/>
                    <p:nvPr/>
                  </p:nvGrpSpPr>
                  <p:grpSpPr>
                    <a:xfrm>
                      <a:off x="4213428" y="1254085"/>
                      <a:ext cx="3321673" cy="3737470"/>
                      <a:chOff x="4213428" y="1254085"/>
                      <a:chExt cx="3321673" cy="3737470"/>
                    </a:xfrm>
                  </p:grpSpPr>
                  <p:cxnSp>
                    <p:nvCxnSpPr>
                      <p:cNvPr id="450" name="Straight Connector 449"/>
                      <p:cNvCxnSpPr/>
                      <p:nvPr/>
                    </p:nvCxnSpPr>
                    <p:spPr>
                      <a:xfrm flipV="1">
                        <a:off x="5755024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1" name="Straight Connector 450"/>
                      <p:cNvCxnSpPr/>
                      <p:nvPr/>
                    </p:nvCxnSpPr>
                    <p:spPr>
                      <a:xfrm flipV="1">
                        <a:off x="5559011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2" name="Straight Connector 451"/>
                      <p:cNvCxnSpPr/>
                      <p:nvPr/>
                    </p:nvCxnSpPr>
                    <p:spPr>
                      <a:xfrm>
                        <a:off x="5658104" y="4463954"/>
                        <a:ext cx="0" cy="11631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3" name="Oval 452"/>
                      <p:cNvSpPr/>
                      <p:nvPr/>
                    </p:nvSpPr>
                    <p:spPr>
                      <a:xfrm>
                        <a:off x="7164928" y="4201060"/>
                        <a:ext cx="196013" cy="196013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54" name="Oval 453"/>
                      <p:cNvSpPr/>
                      <p:nvPr/>
                    </p:nvSpPr>
                    <p:spPr>
                      <a:xfrm flipH="1">
                        <a:off x="6990770" y="2897876"/>
                        <a:ext cx="544331" cy="544331"/>
                      </a:xfrm>
                      <a:prstGeom prst="ellipse">
                        <a:avLst/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55" name="Straight Connector 454"/>
                      <p:cNvCxnSpPr/>
                      <p:nvPr/>
                    </p:nvCxnSpPr>
                    <p:spPr>
                      <a:xfrm flipH="1" flipV="1">
                        <a:off x="6462359" y="2644177"/>
                        <a:ext cx="0" cy="1942871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6" name="Block Arc 455"/>
                      <p:cNvSpPr/>
                      <p:nvPr/>
                    </p:nvSpPr>
                    <p:spPr>
                      <a:xfrm flipH="1">
                        <a:off x="6461273" y="2233319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57" name="Block Arc 456"/>
                      <p:cNvSpPr/>
                      <p:nvPr/>
                    </p:nvSpPr>
                    <p:spPr>
                      <a:xfrm rot="10800000" flipH="1">
                        <a:off x="5658104" y="4169840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58" name="Straight Connector 457"/>
                      <p:cNvCxnSpPr/>
                      <p:nvPr/>
                    </p:nvCxnSpPr>
                    <p:spPr>
                      <a:xfrm rot="10800000">
                        <a:off x="4213428" y="1978720"/>
                        <a:ext cx="197717" cy="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Straight Connector 458"/>
                      <p:cNvCxnSpPr/>
                      <p:nvPr/>
                    </p:nvCxnSpPr>
                    <p:spPr>
                      <a:xfrm rot="10800000" flipV="1">
                        <a:off x="4213428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Straight Connector 459"/>
                      <p:cNvCxnSpPr/>
                      <p:nvPr/>
                    </p:nvCxnSpPr>
                    <p:spPr>
                      <a:xfrm rot="10800000" flipV="1">
                        <a:off x="4409441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1" name="Block Arc 460"/>
                      <p:cNvSpPr/>
                      <p:nvPr/>
                    </p:nvSpPr>
                    <p:spPr>
                      <a:xfrm rot="10800000" flipH="1">
                        <a:off x="6015976" y="1254085"/>
                        <a:ext cx="1246959" cy="1215769"/>
                      </a:xfrm>
                      <a:prstGeom prst="blockArc">
                        <a:avLst>
                          <a:gd name="adj1" fmla="val 21574898"/>
                          <a:gd name="adj2" fmla="val 5395371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62" name="Block Arc 461"/>
                      <p:cNvSpPr/>
                      <p:nvPr/>
                    </p:nvSpPr>
                    <p:spPr>
                      <a:xfrm rot="5400000" flipH="1">
                        <a:off x="4294753" y="1269680"/>
                        <a:ext cx="1246959" cy="1215769"/>
                      </a:xfrm>
                      <a:prstGeom prst="blockArc">
                        <a:avLst>
                          <a:gd name="adj1" fmla="val 27279"/>
                          <a:gd name="adj2" fmla="val 4877692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63" name="Straight Connector 462"/>
                      <p:cNvCxnSpPr>
                        <a:stCxn id="454" idx="0"/>
                        <a:endCxn id="461" idx="0"/>
                      </p:cNvCxnSpPr>
                      <p:nvPr/>
                    </p:nvCxnSpPr>
                    <p:spPr>
                      <a:xfrm flipH="1" flipV="1">
                        <a:off x="7262918" y="1866522"/>
                        <a:ext cx="17" cy="1031354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Straight Connector 463"/>
                      <p:cNvCxnSpPr>
                        <a:stCxn id="461" idx="1"/>
                        <a:endCxn id="462" idx="0"/>
                      </p:cNvCxnSpPr>
                      <p:nvPr/>
                    </p:nvCxnSpPr>
                    <p:spPr>
                      <a:xfrm flipH="1">
                        <a:off x="4913285" y="1254086"/>
                        <a:ext cx="1726989" cy="2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5" name="Curved Connector 464"/>
                      <p:cNvCxnSpPr/>
                      <p:nvPr/>
                    </p:nvCxnSpPr>
                    <p:spPr>
                      <a:xfrm flipV="1">
                        <a:off x="7163224" y="3069762"/>
                        <a:ext cx="215900" cy="186591"/>
                      </a:xfrm>
                      <a:prstGeom prst="curvedConnector3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49" name="Straight Connector 448"/>
                    <p:cNvCxnSpPr>
                      <a:stCxn id="454" idx="4"/>
                      <a:endCxn id="453" idx="0"/>
                    </p:cNvCxnSpPr>
                    <p:nvPr/>
                  </p:nvCxnSpPr>
                  <p:spPr>
                    <a:xfrm>
                      <a:off x="7262935" y="3442207"/>
                      <a:ext cx="0" cy="758853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38" name="Straight Arrow Connector 437"/>
                <p:cNvCxnSpPr/>
                <p:nvPr/>
              </p:nvCxnSpPr>
              <p:spPr>
                <a:xfrm flipH="1" flipV="1">
                  <a:off x="1894202" y="5610952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Arrow Connector 438"/>
                <p:cNvCxnSpPr/>
                <p:nvPr/>
              </p:nvCxnSpPr>
              <p:spPr>
                <a:xfrm flipH="1" flipV="1">
                  <a:off x="5306325" y="5606808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Arrow Connector 439"/>
                <p:cNvCxnSpPr/>
                <p:nvPr/>
              </p:nvCxnSpPr>
              <p:spPr>
                <a:xfrm flipH="1" flipV="1">
                  <a:off x="7340750" y="5617739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Arrow Connector 440"/>
                <p:cNvCxnSpPr/>
                <p:nvPr/>
              </p:nvCxnSpPr>
              <p:spPr>
                <a:xfrm>
                  <a:off x="4081159" y="6168854"/>
                  <a:ext cx="0" cy="5375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5400000" flipH="1" flipV="1">
                  <a:off x="1126256" y="3940094"/>
                  <a:ext cx="1703" cy="55111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 rot="5400000" flipH="1" flipV="1">
                  <a:off x="1133495" y="7640110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Arrow Connector 443"/>
                <p:cNvCxnSpPr/>
                <p:nvPr/>
              </p:nvCxnSpPr>
              <p:spPr>
                <a:xfrm rot="16200000" flipV="1">
                  <a:off x="1133495" y="8243041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1" name="TextBox 430"/>
              <p:cNvSpPr txBox="1"/>
              <p:nvPr/>
            </p:nvSpPr>
            <p:spPr>
              <a:xfrm>
                <a:off x="6251069" y="3917384"/>
                <a:ext cx="8168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Slow Inhibitory Cells</a:t>
                </a:r>
                <a:endParaRPr lang="en-US" sz="1200" dirty="0"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38" name="Group 348"/>
            <p:cNvGrpSpPr/>
            <p:nvPr/>
          </p:nvGrpSpPr>
          <p:grpSpPr>
            <a:xfrm rot="5400000">
              <a:off x="694320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39" name="Straight Connector 538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44" name="Straight Connector 543"/>
              <p:cNvCxnSpPr>
                <a:endCxn id="543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 353"/>
            <p:cNvGrpSpPr/>
            <p:nvPr/>
          </p:nvGrpSpPr>
          <p:grpSpPr>
            <a:xfrm rot="5400000">
              <a:off x="5301401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46" name="Straight Connector 545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prstClr val="white"/>
                </a:bgClr>
              </a:patt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51" name="Straight Connector 550"/>
              <p:cNvCxnSpPr>
                <a:endCxn id="550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360"/>
            <p:cNvGrpSpPr/>
            <p:nvPr/>
          </p:nvGrpSpPr>
          <p:grpSpPr>
            <a:xfrm rot="5400000">
              <a:off x="2714150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53" name="Straight Connector 55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7" name="Oval 55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58" name="Straight Connector 557"/>
              <p:cNvCxnSpPr>
                <a:endCxn id="55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9" name="TextBox 558"/>
            <p:cNvSpPr txBox="1"/>
            <p:nvPr/>
          </p:nvSpPr>
          <p:spPr>
            <a:xfrm>
              <a:off x="888462" y="5279917"/>
              <a:ext cx="1439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Excitatory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0" name="TextBox 559"/>
            <p:cNvSpPr txBox="1"/>
            <p:nvPr/>
          </p:nvSpPr>
          <p:spPr>
            <a:xfrm>
              <a:off x="5495542" y="5279917"/>
              <a:ext cx="1686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Slow Inhibitory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1" name="TextBox 560"/>
            <p:cNvSpPr txBox="1"/>
            <p:nvPr/>
          </p:nvSpPr>
          <p:spPr>
            <a:xfrm>
              <a:off x="2908292" y="5279917"/>
              <a:ext cx="20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Fast Inhibitory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2" name="TextBox 561"/>
            <p:cNvSpPr txBox="1"/>
            <p:nvPr/>
          </p:nvSpPr>
          <p:spPr>
            <a:xfrm>
              <a:off x="2515453" y="3590938"/>
              <a:ext cx="325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4157513" y="3590938"/>
              <a:ext cx="304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c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564" name="Group 115"/>
            <p:cNvGrpSpPr/>
            <p:nvPr/>
          </p:nvGrpSpPr>
          <p:grpSpPr>
            <a:xfrm>
              <a:off x="1740029" y="3871051"/>
              <a:ext cx="245134" cy="854652"/>
              <a:chOff x="4744090" y="1677212"/>
              <a:chExt cx="778176" cy="2713077"/>
            </a:xfrm>
          </p:grpSpPr>
          <p:cxnSp>
            <p:nvCxnSpPr>
              <p:cNvPr id="565" name="Straight Connector 564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6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567" name="Oval 566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Oval 567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Curved Connector 569"/>
                <p:cNvCxnSpPr>
                  <a:endCxn id="567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>
                  <a:stCxn id="568" idx="0"/>
                  <a:endCxn id="575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/>
                <p:cNvCxnSpPr>
                  <a:endCxn id="575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5" name="Block Arc 574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6" name="Curved Connector 575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7" name="Group 116"/>
            <p:cNvGrpSpPr/>
            <p:nvPr/>
          </p:nvGrpSpPr>
          <p:grpSpPr>
            <a:xfrm>
              <a:off x="689751" y="3734258"/>
              <a:ext cx="770280" cy="382982"/>
              <a:chOff x="1409987" y="1242965"/>
              <a:chExt cx="2445251" cy="1215769"/>
            </a:xfrm>
          </p:grpSpPr>
          <p:cxnSp>
            <p:nvCxnSpPr>
              <p:cNvPr id="578" name="Straight Connector 577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>
                <a:endCxn id="582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2" name="Block Arc 581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3" name="Straight Connector 582"/>
              <p:cNvCxnSpPr>
                <a:stCxn id="582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117"/>
            <p:cNvGrpSpPr/>
            <p:nvPr/>
          </p:nvGrpSpPr>
          <p:grpSpPr>
            <a:xfrm>
              <a:off x="691126" y="3989234"/>
              <a:ext cx="1118290" cy="1117364"/>
              <a:chOff x="1414352" y="2052385"/>
              <a:chExt cx="3550007" cy="3547055"/>
            </a:xfrm>
          </p:grpSpPr>
          <p:cxnSp>
            <p:nvCxnSpPr>
              <p:cNvPr id="585" name="Straight Connector 584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Group 15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587" name="Isosceles Triangle 586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8" name="Straight Connector 587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Oval 590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2" name="Straight Connector 591"/>
                <p:cNvCxnSpPr>
                  <a:stCxn id="587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3" name="Oval 592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4" name="Curved Connector 593"/>
                <p:cNvCxnSpPr>
                  <a:stCxn id="591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Curved Connector 594"/>
                <p:cNvCxnSpPr>
                  <a:stCxn id="593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Block Arc 595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7" name="Straight Connector 596"/>
                <p:cNvCxnSpPr>
                  <a:endCxn id="587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Block Arc 597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9" name="Curved Connector 598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>
                  <a:stCxn id="598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1" name="Straight Arrow Connector 600"/>
            <p:cNvCxnSpPr/>
            <p:nvPr/>
          </p:nvCxnSpPr>
          <p:spPr>
            <a:xfrm flipH="1" flipV="1">
              <a:off x="2054702" y="4252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/>
            <p:nvPr/>
          </p:nvCxnSpPr>
          <p:spPr>
            <a:xfrm>
              <a:off x="1659553" y="4429183"/>
              <a:ext cx="0" cy="1693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/>
            <p:nvPr/>
          </p:nvCxnSpPr>
          <p:spPr>
            <a:xfrm rot="5400000" flipH="1" flipV="1">
              <a:off x="737691" y="3727097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/>
            <p:nvPr/>
          </p:nvCxnSpPr>
          <p:spPr>
            <a:xfrm rot="16200000" flipV="1">
              <a:off x="730957" y="5133632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TextBox 604"/>
            <p:cNvSpPr txBox="1"/>
            <p:nvPr/>
          </p:nvSpPr>
          <p:spPr>
            <a:xfrm>
              <a:off x="1887524" y="3807091"/>
              <a:ext cx="856114" cy="46166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6" name="Right Arrow 605"/>
            <p:cNvSpPr/>
            <p:nvPr/>
          </p:nvSpPr>
          <p:spPr>
            <a:xfrm rot="1416621">
              <a:off x="1084928" y="4194497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TextBox 606"/>
            <p:cNvSpPr txBox="1"/>
            <p:nvPr/>
          </p:nvSpPr>
          <p:spPr>
            <a:xfrm>
              <a:off x="594887" y="4068586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669821" y="4574166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729838" y="3724218"/>
              <a:ext cx="716586" cy="25365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err="1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Cx</a:t>
              </a:r>
              <a:r>
                <a:rPr lang="en-US" sz="12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. In</a:t>
              </a:r>
              <a:endParaRPr lang="en-US" sz="12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768055" y="5070991"/>
              <a:ext cx="741409" cy="27477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err="1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Cx</a:t>
              </a: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. Out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39"/>
          <p:cNvGrpSpPr/>
          <p:nvPr/>
        </p:nvGrpSpPr>
        <p:grpSpPr>
          <a:xfrm>
            <a:off x="892218" y="8408354"/>
            <a:ext cx="1469365" cy="1372342"/>
            <a:chOff x="414769" y="4031815"/>
            <a:chExt cx="1469365" cy="1372342"/>
          </a:xfrm>
        </p:grpSpPr>
        <p:grpSp>
          <p:nvGrpSpPr>
            <p:cNvPr id="751" name="Group 225"/>
            <p:cNvGrpSpPr/>
            <p:nvPr/>
          </p:nvGrpSpPr>
          <p:grpSpPr>
            <a:xfrm>
              <a:off x="1570147" y="4168608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2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3" name="Group 226"/>
            <p:cNvGrpSpPr/>
            <p:nvPr/>
          </p:nvGrpSpPr>
          <p:grpSpPr>
            <a:xfrm>
              <a:off x="519869" y="4031815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4" name="Group 227"/>
            <p:cNvGrpSpPr/>
            <p:nvPr/>
          </p:nvGrpSpPr>
          <p:grpSpPr>
            <a:xfrm>
              <a:off x="521244" y="4286792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5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1489672" y="4726741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1883597" y="4553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455872" y="4657489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919249" y="4459661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14769" y="4315632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34478" y="4079019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25147" y="5227570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330813" y="3590938"/>
            <a:ext cx="6120000" cy="1979860"/>
            <a:chOff x="330813" y="3590938"/>
            <a:chExt cx="6036122" cy="1979860"/>
          </a:xfrm>
        </p:grpSpPr>
        <p:sp>
          <p:nvSpPr>
            <p:cNvPr id="373" name="TextBox 372"/>
            <p:cNvSpPr txBox="1"/>
            <p:nvPr/>
          </p:nvSpPr>
          <p:spPr>
            <a:xfrm>
              <a:off x="330813" y="3590938"/>
              <a:ext cx="268611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A</a:t>
              </a:r>
            </a:p>
          </p:txBody>
        </p:sp>
        <p:grpSp>
          <p:nvGrpSpPr>
            <p:cNvPr id="22" name="Group 113"/>
            <p:cNvGrpSpPr/>
            <p:nvPr/>
          </p:nvGrpSpPr>
          <p:grpSpPr>
            <a:xfrm>
              <a:off x="2582359" y="3720362"/>
              <a:ext cx="1281647" cy="1411046"/>
              <a:chOff x="852047" y="3962827"/>
              <a:chExt cx="4545271" cy="4612785"/>
            </a:xfrm>
          </p:grpSpPr>
          <p:grpSp>
            <p:nvGrpSpPr>
              <p:cNvPr id="24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210" name="Straight Connector 209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endCxn id="217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14" name="Straight Connector 213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13" idx="0"/>
                    <a:endCxn id="217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Block Arc 216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20" name="Straight Connector 219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urved Connector 220"/>
                  <p:cNvCxnSpPr>
                    <a:endCxn id="219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Curved Connector 221"/>
                  <p:cNvCxnSpPr>
                    <a:endCxn id="218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Curved Connector 222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2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3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1" name="Straight Connector 200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Curved Connector 202"/>
                  <p:cNvCxnSpPr>
                    <a:endCxn id="198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>
                    <a:stCxn id="200" idx="0"/>
                    <a:endCxn id="208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>
                    <a:endCxn id="208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Block Arc 207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9" name="Curved Connector 208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5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endCxn id="194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Block Arc 193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95" name="Straight Connector 194"/>
                <p:cNvCxnSpPr>
                  <a:stCxn id="194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6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7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0" name="Straight Connector 169"/>
                  <p:cNvCxnSpPr>
                    <a:stCxn id="161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Oval 17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4" name="Curved Connector 173"/>
                  <p:cNvCxnSpPr>
                    <a:stCxn id="169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Curved Connector 175"/>
                  <p:cNvCxnSpPr>
                    <a:stCxn id="17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Curved Connector 176"/>
                  <p:cNvCxnSpPr>
                    <a:stCxn id="17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Block Arc 180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2" name="Straight Connector 181"/>
                  <p:cNvCxnSpPr>
                    <a:endCxn id="161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Block Arc 185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7" name="Block Arc 186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8" name="Curved Connector 187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87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8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Block Arc 155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57" name="Straight Connector 156"/>
                <p:cNvCxnSpPr>
                  <a:stCxn id="156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 flipH="1" flipV="1">
                <a:off x="1813864" y="5610952"/>
                <a:ext cx="1702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5395616" y="5606808"/>
                <a:ext cx="1702" cy="55111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4141215" y="6168853"/>
                <a:ext cx="0" cy="53754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885568" y="7599800"/>
                <a:ext cx="2222229" cy="6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3366FF"/>
                    </a:solidFill>
                    <a:latin typeface="Arial"/>
                    <a:cs typeface="Arial"/>
                  </a:rPr>
                  <a:t>Th. In</a:t>
                </a:r>
                <a:endParaRPr lang="en-US" sz="800" dirty="0">
                  <a:solidFill>
                    <a:srgbClr val="3366FF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rot="5400000" flipH="1" flipV="1">
                <a:off x="1154711" y="3995446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rot="5400000" flipH="1" flipV="1">
                <a:off x="1126755" y="7706852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rot="16200000" flipV="1">
                <a:off x="1133337" y="8299201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TextBox 338"/>
            <p:cNvSpPr txBox="1"/>
            <p:nvPr/>
          </p:nvSpPr>
          <p:spPr>
            <a:xfrm>
              <a:off x="2329147" y="4099695"/>
              <a:ext cx="585596" cy="4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30FF20"/>
                  </a:solidFill>
                  <a:latin typeface="Arial"/>
                  <a:cs typeface="Arial"/>
                </a:rPr>
                <a:t>Spiny Stellate Cells</a:t>
              </a:r>
              <a:endParaRPr lang="en-US" sz="800" dirty="0">
                <a:solidFill>
                  <a:srgbClr val="30FF20"/>
                </a:solidFill>
                <a:latin typeface="Arial"/>
                <a:cs typeface="Arial"/>
              </a:endParaRPr>
            </a:p>
          </p:txBody>
        </p:sp>
        <p:grpSp>
          <p:nvGrpSpPr>
            <p:cNvPr id="541" name="Group 540"/>
            <p:cNvGrpSpPr/>
            <p:nvPr/>
          </p:nvGrpSpPr>
          <p:grpSpPr>
            <a:xfrm>
              <a:off x="4060091" y="3720362"/>
              <a:ext cx="2306844" cy="1410799"/>
              <a:chOff x="4338600" y="4002782"/>
              <a:chExt cx="2577122" cy="1452828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4338600" y="4002782"/>
                <a:ext cx="2073083" cy="1452828"/>
                <a:chOff x="851547" y="3962827"/>
                <a:chExt cx="6580988" cy="4611977"/>
              </a:xfrm>
            </p:grpSpPr>
            <p:grpSp>
              <p:nvGrpSpPr>
                <p:cNvPr id="3" name="Group 4"/>
                <p:cNvGrpSpPr/>
                <p:nvPr/>
              </p:nvGrpSpPr>
              <p:grpSpPr>
                <a:xfrm>
                  <a:off x="1905094" y="4397074"/>
                  <a:ext cx="1010934" cy="2719862"/>
                  <a:chOff x="2312554" y="1677212"/>
                  <a:chExt cx="1010934" cy="2719862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 rot="10800000">
                    <a:off x="3101614" y="197828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endCxn id="107" idx="0"/>
                  </p:cNvCxnSpPr>
                  <p:nvPr/>
                </p:nvCxnSpPr>
                <p:spPr>
                  <a:xfrm flipH="1" flipV="1">
                    <a:off x="3198534" y="1861970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" name="Group 101"/>
                  <p:cNvGrpSpPr/>
                  <p:nvPr/>
                </p:nvGrpSpPr>
                <p:grpSpPr>
                  <a:xfrm>
                    <a:off x="2312554" y="1677212"/>
                    <a:ext cx="1010934" cy="2719862"/>
                    <a:chOff x="2312554" y="1677212"/>
                    <a:chExt cx="1010934" cy="2719862"/>
                  </a:xfrm>
                </p:grpSpPr>
                <p:sp>
                  <p:nvSpPr>
                    <p:cNvPr id="103" name="Oval 102"/>
                    <p:cNvSpPr/>
                    <p:nvPr/>
                  </p:nvSpPr>
                  <p:spPr>
                    <a:xfrm flipH="1">
                      <a:off x="2546398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rot="10800000" flipV="1">
                      <a:off x="3101614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rot="10800000" flipV="1">
                      <a:off x="3297627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>
                      <a:stCxn id="103" idx="0"/>
                      <a:endCxn id="107" idx="1"/>
                    </p:cNvCxnSpPr>
                    <p:nvPr/>
                  </p:nvCxnSpPr>
                  <p:spPr>
                    <a:xfrm flipH="1" flipV="1">
                      <a:off x="2815134" y="1850850"/>
                      <a:ext cx="3429" cy="1047025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Block Arc 106"/>
                    <p:cNvSpPr/>
                    <p:nvPr/>
                  </p:nvSpPr>
                  <p:spPr>
                    <a:xfrm flipH="1">
                      <a:off x="2814786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312554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3127475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 flipH="1" flipV="1">
                      <a:off x="2818082" y="3448992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Curved Connector 110"/>
                    <p:cNvCxnSpPr>
                      <a:endCxn id="109" idx="0"/>
                    </p:cNvCxnSpPr>
                    <p:nvPr/>
                  </p:nvCxnSpPr>
                  <p:spPr>
                    <a:xfrm rot="16200000" flipH="1">
                      <a:off x="2776012" y="3751590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Curved Connector 111"/>
                    <p:cNvCxnSpPr>
                      <a:endCxn id="108" idx="0"/>
                    </p:cNvCxnSpPr>
                    <p:nvPr/>
                  </p:nvCxnSpPr>
                  <p:spPr>
                    <a:xfrm rot="5400000">
                      <a:off x="2368311" y="3751288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Curved Connector 112"/>
                    <p:cNvCxnSpPr/>
                    <p:nvPr/>
                  </p:nvCxnSpPr>
                  <p:spPr>
                    <a:xfrm flipV="1">
                      <a:off x="2703426" y="3069209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" name="Group 5"/>
                <p:cNvGrpSpPr/>
                <p:nvPr/>
              </p:nvGrpSpPr>
              <p:grpSpPr>
                <a:xfrm>
                  <a:off x="4336630" y="4397074"/>
                  <a:ext cx="1010934" cy="2713077"/>
                  <a:chOff x="4744090" y="1677212"/>
                  <a:chExt cx="1010934" cy="2713077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 rot="10800000">
                    <a:off x="4768346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" name="Group 86"/>
                  <p:cNvGrpSpPr/>
                  <p:nvPr/>
                </p:nvGrpSpPr>
                <p:grpSpPr>
                  <a:xfrm>
                    <a:off x="4744090" y="1677212"/>
                    <a:ext cx="1010934" cy="2713077"/>
                    <a:chOff x="4744090" y="1677212"/>
                    <a:chExt cx="1010934" cy="2713077"/>
                  </a:xfrm>
                </p:grpSpPr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4744090" y="4194276"/>
                      <a:ext cx="196013" cy="1960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5559011" y="4194276"/>
                      <a:ext cx="196013" cy="196013"/>
                    </a:xfrm>
                    <a:prstGeom prst="ellipse">
                      <a:avLst/>
                    </a:prstGeom>
                    <a:pattFill prst="pct25">
                      <a:fgClr>
                        <a:srgbClr val="FF0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 flipH="1">
                      <a:off x="4977935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5249618" y="3442207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Curved Connector 91"/>
                    <p:cNvCxnSpPr>
                      <a:endCxn id="89" idx="0"/>
                    </p:cNvCxnSpPr>
                    <p:nvPr/>
                  </p:nvCxnSpPr>
                  <p:spPr>
                    <a:xfrm rot="16200000" flipH="1">
                      <a:off x="5207548" y="3744805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Curved Connector 92"/>
                    <p:cNvCxnSpPr>
                      <a:endCxn id="88" idx="0"/>
                    </p:cNvCxnSpPr>
                    <p:nvPr/>
                  </p:nvCxnSpPr>
                  <p:spPr>
                    <a:xfrm rot="5400000">
                      <a:off x="4799847" y="3744503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>
                      <a:stCxn id="90" idx="0"/>
                      <a:endCxn id="98" idx="0"/>
                    </p:cNvCxnSpPr>
                    <p:nvPr/>
                  </p:nvCxnSpPr>
                  <p:spPr>
                    <a:xfrm flipV="1">
                      <a:off x="5250100" y="1861970"/>
                      <a:ext cx="0" cy="1035905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rot="10800000" flipV="1">
                      <a:off x="4768346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rot="10800000" flipV="1">
                      <a:off x="4964359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>
                      <a:endCxn id="98" idx="1"/>
                    </p:cNvCxnSpPr>
                    <p:nvPr/>
                  </p:nvCxnSpPr>
                  <p:spPr>
                    <a:xfrm flipV="1">
                      <a:off x="4865266" y="1850850"/>
                      <a:ext cx="1434" cy="127870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Block Arc 97"/>
                    <p:cNvSpPr/>
                    <p:nvPr/>
                  </p:nvSpPr>
                  <p:spPr>
                    <a:xfrm flipH="1">
                      <a:off x="4866352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99" name="Curved Connector 98"/>
                    <p:cNvCxnSpPr/>
                    <p:nvPr/>
                  </p:nvCxnSpPr>
                  <p:spPr>
                    <a:xfrm flipV="1">
                      <a:off x="5142150" y="306976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02527" y="3962827"/>
                  <a:ext cx="2445251" cy="1215769"/>
                  <a:chOff x="1409987" y="1242965"/>
                  <a:chExt cx="2445251" cy="1215769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rot="10800000">
                    <a:off x="3657521" y="198349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3657520" y="1978280"/>
                    <a:ext cx="1" cy="86636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10800000" flipV="1">
                    <a:off x="3853534" y="1983499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>
                    <a:endCxn id="84" idx="0"/>
                  </p:cNvCxnSpPr>
                  <p:nvPr/>
                </p:nvCxnSpPr>
                <p:spPr>
                  <a:xfrm flipH="1" flipV="1">
                    <a:off x="3754424" y="1855402"/>
                    <a:ext cx="17" cy="12809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Block Arc 83"/>
                  <p:cNvSpPr/>
                  <p:nvPr/>
                </p:nvSpPr>
                <p:spPr>
                  <a:xfrm rot="10800000" flipH="1">
                    <a:off x="2507482" y="124296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85" name="Straight Connector 84"/>
                  <p:cNvCxnSpPr>
                    <a:stCxn id="84" idx="1"/>
                  </p:cNvCxnSpPr>
                  <p:nvPr/>
                </p:nvCxnSpPr>
                <p:spPr>
                  <a:xfrm flipH="1">
                    <a:off x="1409987" y="1242966"/>
                    <a:ext cx="1721793" cy="11152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006892" y="4771807"/>
                  <a:ext cx="5946589" cy="3563090"/>
                  <a:chOff x="1414352" y="2051945"/>
                  <a:chExt cx="5946589" cy="356309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843183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3226568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" name="Group 49"/>
                  <p:cNvGrpSpPr/>
                  <p:nvPr/>
                </p:nvGrpSpPr>
                <p:grpSpPr>
                  <a:xfrm>
                    <a:off x="1414352" y="2051945"/>
                    <a:ext cx="5946589" cy="3563090"/>
                    <a:chOff x="1414352" y="2051945"/>
                    <a:chExt cx="5946589" cy="3563090"/>
                  </a:xfrm>
                </p:grpSpPr>
                <p:sp>
                  <p:nvSpPr>
                    <p:cNvPr id="51" name="Isosceles Triangle 50"/>
                    <p:cNvSpPr/>
                    <p:nvPr/>
                  </p:nvSpPr>
                  <p:spPr>
                    <a:xfrm flipH="1">
                      <a:off x="3718620" y="3442206"/>
                      <a:ext cx="631424" cy="544331"/>
                    </a:xfrm>
                    <a:prstGeom prst="triangl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4742386" y="4463954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V="1">
                      <a:off x="4940103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flipV="1">
                      <a:off x="4744090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>
                      <a:off x="7163224" y="4470738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7360941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7164928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>
                      <a:endCxn id="68" idx="1"/>
                    </p:cNvCxnSpPr>
                    <p:nvPr/>
                  </p:nvCxnSpPr>
                  <p:spPr>
                    <a:xfrm flipH="1">
                      <a:off x="7264020" y="4470738"/>
                      <a:ext cx="1" cy="52163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 rot="10800000">
                      <a:off x="4768346" y="2052385"/>
                      <a:ext cx="196013" cy="196013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60" name="Straight Connector 59"/>
                    <p:cNvCxnSpPr>
                      <a:stCxn id="51" idx="0"/>
                    </p:cNvCxnSpPr>
                    <p:nvPr/>
                  </p:nvCxnSpPr>
                  <p:spPr>
                    <a:xfrm flipH="1" flipV="1">
                      <a:off x="4034332" y="3162505"/>
                      <a:ext cx="0" cy="279701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Oval 60"/>
                    <p:cNvSpPr/>
                    <p:nvPr/>
                  </p:nvSpPr>
                  <p:spPr>
                    <a:xfrm rot="10800000">
                      <a:off x="4213428" y="2052385"/>
                      <a:ext cx="196013" cy="196013"/>
                    </a:xfrm>
                    <a:prstGeom prst="ellipse">
                      <a:avLst/>
                    </a:prstGeom>
                    <a:pattFill prst="pct25">
                      <a:fgClr>
                        <a:srgbClr val="008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 rot="10800000">
                      <a:off x="3657521" y="2057164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 rot="10800000">
                      <a:off x="3101614" y="2051945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64" name="Curved Connector 63"/>
                    <p:cNvCxnSpPr>
                      <a:stCxn id="59" idx="0"/>
                    </p:cNvCxnSpPr>
                    <p:nvPr/>
                  </p:nvCxnSpPr>
                  <p:spPr>
                    <a:xfrm rot="5400000">
                      <a:off x="3993289" y="2289441"/>
                      <a:ext cx="914106" cy="832020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Curved Connector 64"/>
                    <p:cNvCxnSpPr>
                      <a:stCxn id="61" idx="0"/>
                    </p:cNvCxnSpPr>
                    <p:nvPr/>
                  </p:nvCxnSpPr>
                  <p:spPr>
                    <a:xfrm rot="5400000">
                      <a:off x="3715830" y="2566900"/>
                      <a:ext cx="914106" cy="27710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Curved Connector 65"/>
                    <p:cNvCxnSpPr>
                      <a:stCxn id="62" idx="0"/>
                    </p:cNvCxnSpPr>
                    <p:nvPr/>
                  </p:nvCxnSpPr>
                  <p:spPr>
                    <a:xfrm rot="16200000" flipH="1">
                      <a:off x="3440265" y="2568439"/>
                      <a:ext cx="909328" cy="278804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urved Connector 66"/>
                    <p:cNvCxnSpPr>
                      <a:stCxn id="63" idx="0"/>
                    </p:cNvCxnSpPr>
                    <p:nvPr/>
                  </p:nvCxnSpPr>
                  <p:spPr>
                    <a:xfrm rot="16200000" flipH="1">
                      <a:off x="3159703" y="2287875"/>
                      <a:ext cx="914546" cy="83471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Block Arc 67"/>
                    <p:cNvSpPr/>
                    <p:nvPr/>
                  </p:nvSpPr>
                  <p:spPr>
                    <a:xfrm rot="16200000" flipH="1">
                      <a:off x="6032657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69" name="Block Arc 68"/>
                    <p:cNvSpPr/>
                    <p:nvPr/>
                  </p:nvSpPr>
                  <p:spPr>
                    <a:xfrm flipH="1">
                      <a:off x="4034332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>
                      <a:stCxn id="68" idx="0"/>
                      <a:endCxn id="69" idx="1"/>
                    </p:cNvCxnSpPr>
                    <p:nvPr/>
                  </p:nvCxnSpPr>
                  <p:spPr>
                    <a:xfrm flipH="1" flipV="1">
                      <a:off x="4656993" y="5599439"/>
                      <a:ext cx="1994591" cy="15579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Block Arc 70"/>
                    <p:cNvSpPr/>
                    <p:nvPr/>
                  </p:nvSpPr>
                  <p:spPr>
                    <a:xfrm rot="10800000" flipH="1">
                      <a:off x="4041521" y="417619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72" name="Straight Connector 71"/>
                    <p:cNvCxnSpPr>
                      <a:stCxn id="69" idx="0"/>
                      <a:endCxn id="51" idx="3"/>
                    </p:cNvCxnSpPr>
                    <p:nvPr/>
                  </p:nvCxnSpPr>
                  <p:spPr>
                    <a:xfrm flipH="1" flipV="1">
                      <a:off x="4034332" y="3986537"/>
                      <a:ext cx="17" cy="100046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3125771" y="4470739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V="1">
                      <a:off x="3323488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V="1">
                      <a:off x="3127475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Block Arc 75"/>
                    <p:cNvSpPr/>
                    <p:nvPr/>
                  </p:nvSpPr>
                  <p:spPr>
                    <a:xfrm rot="10800000" flipH="1">
                      <a:off x="3225482" y="4176190"/>
                      <a:ext cx="801662" cy="821715"/>
                    </a:xfrm>
                    <a:prstGeom prst="blockArc">
                      <a:avLst>
                        <a:gd name="adj1" fmla="val 10864399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7" name="Block Arc 76"/>
                    <p:cNvSpPr/>
                    <p:nvPr/>
                  </p:nvSpPr>
                  <p:spPr>
                    <a:xfrm rot="16200000" flipH="1">
                      <a:off x="2795781" y="436807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78" name="Curved Connector 77"/>
                    <p:cNvCxnSpPr/>
                    <p:nvPr/>
                  </p:nvCxnSpPr>
                  <p:spPr>
                    <a:xfrm flipV="1">
                      <a:off x="3882770" y="371495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>
                      <a:stCxn id="77" idx="0"/>
                    </p:cNvCxnSpPr>
                    <p:nvPr/>
                  </p:nvCxnSpPr>
                  <p:spPr>
                    <a:xfrm flipH="1">
                      <a:off x="1414352" y="5599422"/>
                      <a:ext cx="2000356" cy="18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" name="Group 8"/>
                <p:cNvGrpSpPr/>
                <p:nvPr/>
              </p:nvGrpSpPr>
              <p:grpSpPr>
                <a:xfrm>
                  <a:off x="1006892" y="6896052"/>
                  <a:ext cx="1094215" cy="821715"/>
                  <a:chOff x="1414352" y="4176190"/>
                  <a:chExt cx="1094215" cy="821715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310850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2508567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2312554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11647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Block Arc 45"/>
                  <p:cNvSpPr/>
                  <p:nvPr/>
                </p:nvSpPr>
                <p:spPr>
                  <a:xfrm rot="10800000" flipH="1">
                    <a:off x="1608899" y="4176190"/>
                    <a:ext cx="801662" cy="821715"/>
                  </a:xfrm>
                  <a:prstGeom prst="blockArc">
                    <a:avLst>
                      <a:gd name="adj1" fmla="val 16299474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47" name="Straight Connector 46"/>
                  <p:cNvCxnSpPr>
                    <a:stCxn id="46" idx="0"/>
                  </p:cNvCxnSpPr>
                  <p:nvPr/>
                </p:nvCxnSpPr>
                <p:spPr>
                  <a:xfrm flipH="1">
                    <a:off x="1414352" y="4997724"/>
                    <a:ext cx="607265" cy="181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9"/>
                <p:cNvGrpSpPr/>
                <p:nvPr/>
              </p:nvGrpSpPr>
              <p:grpSpPr>
                <a:xfrm>
                  <a:off x="3805968" y="3973947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5557307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Group 21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23" name="Straight Connector 22"/>
                    <p:cNvCxnSpPr>
                      <a:endCxn id="38" idx="1"/>
                    </p:cNvCxnSpPr>
                    <p:nvPr/>
                  </p:nvCxnSpPr>
                  <p:spPr>
                    <a:xfrm flipV="1">
                      <a:off x="4310348" y="1785509"/>
                      <a:ext cx="6662" cy="19321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23"/>
                    <p:cNvGrpSpPr/>
                    <p:nvPr/>
                  </p:nvGrpSpPr>
                  <p:grpSpPr>
                    <a:xfrm>
                      <a:off x="4213428" y="1254085"/>
                      <a:ext cx="3321673" cy="3737470"/>
                      <a:chOff x="4213428" y="1254085"/>
                      <a:chExt cx="3321673" cy="373747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5755024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 flipV="1">
                        <a:off x="5559011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5658104" y="4463954"/>
                        <a:ext cx="0" cy="11631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7164928" y="4201060"/>
                        <a:ext cx="196013" cy="196013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 flipH="1">
                        <a:off x="6990770" y="2897876"/>
                        <a:ext cx="544331" cy="544331"/>
                      </a:xfrm>
                      <a:prstGeom prst="ellipse">
                        <a:avLst/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 flipH="1" flipV="1">
                        <a:off x="6462359" y="2644177"/>
                        <a:ext cx="0" cy="1942871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Block Arc 31"/>
                      <p:cNvSpPr/>
                      <p:nvPr/>
                    </p:nvSpPr>
                    <p:spPr>
                      <a:xfrm flipH="1">
                        <a:off x="6461273" y="2233319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3" name="Block Arc 32"/>
                      <p:cNvSpPr/>
                      <p:nvPr/>
                    </p:nvSpPr>
                    <p:spPr>
                      <a:xfrm rot="10800000" flipH="1">
                        <a:off x="5658104" y="4169840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rot="10800000">
                        <a:off x="4213428" y="1978720"/>
                        <a:ext cx="197717" cy="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 rot="10800000" flipV="1">
                        <a:off x="4213428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rot="10800000" flipV="1">
                        <a:off x="4409441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Block Arc 36"/>
                      <p:cNvSpPr/>
                      <p:nvPr/>
                    </p:nvSpPr>
                    <p:spPr>
                      <a:xfrm rot="10800000" flipH="1">
                        <a:off x="6015976" y="1254085"/>
                        <a:ext cx="1246959" cy="1215769"/>
                      </a:xfrm>
                      <a:prstGeom prst="blockArc">
                        <a:avLst>
                          <a:gd name="adj1" fmla="val 21574898"/>
                          <a:gd name="adj2" fmla="val 5395371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8" name="Block Arc 37"/>
                      <p:cNvSpPr/>
                      <p:nvPr/>
                    </p:nvSpPr>
                    <p:spPr>
                      <a:xfrm rot="5400000" flipH="1">
                        <a:off x="4294753" y="1269680"/>
                        <a:ext cx="1246959" cy="1215769"/>
                      </a:xfrm>
                      <a:prstGeom prst="blockArc">
                        <a:avLst>
                          <a:gd name="adj1" fmla="val 27279"/>
                          <a:gd name="adj2" fmla="val 4877692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30" idx="0"/>
                        <a:endCxn id="37" idx="0"/>
                      </p:cNvCxnSpPr>
                      <p:nvPr/>
                    </p:nvCxnSpPr>
                    <p:spPr>
                      <a:xfrm flipH="1" flipV="1">
                        <a:off x="7262918" y="1866522"/>
                        <a:ext cx="17" cy="1031354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37" idx="1"/>
                        <a:endCxn id="38" idx="0"/>
                      </p:cNvCxnSpPr>
                      <p:nvPr/>
                    </p:nvCxnSpPr>
                    <p:spPr>
                      <a:xfrm flipH="1">
                        <a:off x="4913285" y="1254086"/>
                        <a:ext cx="1726989" cy="2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urved Connector 40"/>
                      <p:cNvCxnSpPr/>
                      <p:nvPr/>
                    </p:nvCxnSpPr>
                    <p:spPr>
                      <a:xfrm flipV="1">
                        <a:off x="7163224" y="3069762"/>
                        <a:ext cx="215900" cy="186591"/>
                      </a:xfrm>
                      <a:prstGeom prst="curvedConnector3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" name="Straight Connector 24"/>
                    <p:cNvCxnSpPr>
                      <a:stCxn id="30" idx="4"/>
                      <a:endCxn id="29" idx="0"/>
                    </p:cNvCxnSpPr>
                    <p:nvPr/>
                  </p:nvCxnSpPr>
                  <p:spPr>
                    <a:xfrm>
                      <a:off x="7262935" y="3442207"/>
                      <a:ext cx="0" cy="758853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 flipH="1" flipV="1">
                  <a:off x="1834145" y="5610953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 flipV="1">
                  <a:off x="5426437" y="5606808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7430833" y="5617740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141215" y="6168853"/>
                  <a:ext cx="0" cy="53754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rot="5400000" flipH="1" flipV="1">
                  <a:off x="1126253" y="3995446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1133497" y="7695463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16200000" flipV="1">
                  <a:off x="1133497" y="8298395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TextBox 339"/>
              <p:cNvSpPr txBox="1"/>
              <p:nvPr/>
            </p:nvSpPr>
            <p:spPr>
              <a:xfrm>
                <a:off x="6229898" y="4043677"/>
                <a:ext cx="685824" cy="475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Slow Inhibitory Cells</a:t>
                </a:r>
                <a:endParaRPr lang="en-US" sz="800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4" name="TextBox 373"/>
            <p:cNvSpPr txBox="1"/>
            <p:nvPr/>
          </p:nvSpPr>
          <p:spPr>
            <a:xfrm>
              <a:off x="2286337" y="3590938"/>
              <a:ext cx="257176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3756184" y="3590938"/>
              <a:ext cx="264777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399" name="Group 115"/>
            <p:cNvGrpSpPr/>
            <p:nvPr/>
          </p:nvGrpSpPr>
          <p:grpSpPr>
            <a:xfrm>
              <a:off x="1592236" y="3862948"/>
              <a:ext cx="219425" cy="829928"/>
              <a:chOff x="4744090" y="1677212"/>
              <a:chExt cx="778176" cy="2713077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6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sp>
              <p:nvSpPr>
                <p:cNvPr id="448" name="Oval 447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Curved Connector 449"/>
                <p:cNvCxnSpPr>
                  <a:endCxn id="447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0"/>
                  <a:endCxn id="455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/>
                <p:cNvCxnSpPr>
                  <a:endCxn id="455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5" name="Block Arc 454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56" name="Curved Connector 455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0" name="Group 116"/>
            <p:cNvGrpSpPr/>
            <p:nvPr/>
          </p:nvGrpSpPr>
          <p:grpSpPr>
            <a:xfrm>
              <a:off x="652107" y="3730112"/>
              <a:ext cx="689496" cy="371903"/>
              <a:chOff x="1409987" y="1242965"/>
              <a:chExt cx="2445251" cy="1215769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endCxn id="443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Block Arc 442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44" name="Straight Connector 443"/>
              <p:cNvCxnSpPr>
                <a:stCxn id="443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117"/>
            <p:cNvGrpSpPr/>
            <p:nvPr/>
          </p:nvGrpSpPr>
          <p:grpSpPr>
            <a:xfrm>
              <a:off x="653338" y="3977712"/>
              <a:ext cx="1001008" cy="1085040"/>
              <a:chOff x="1414352" y="2052385"/>
              <a:chExt cx="3550007" cy="3547055"/>
            </a:xfrm>
          </p:grpSpPr>
          <p:cxnSp>
            <p:nvCxnSpPr>
              <p:cNvPr id="416" name="Straight Connector 415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8" name="Group 15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419" name="Isosceles Triangle 418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3" name="Oval 42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24" name="Straight Connector 423"/>
                <p:cNvCxnSpPr>
                  <a:stCxn id="419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Oval 424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27" name="Curved Connector 426"/>
                <p:cNvCxnSpPr>
                  <a:stCxn id="42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Curved Connector 427"/>
                <p:cNvCxnSpPr>
                  <a:stCxn id="425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Block Arc 429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31" name="Straight Connector 430"/>
                <p:cNvCxnSpPr>
                  <a:endCxn id="419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Block Arc 435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37" name="Curved Connector 436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/>
                <p:cNvCxnSpPr>
                  <a:stCxn id="436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4" name="Straight Arrow Connector 403"/>
            <p:cNvCxnSpPr/>
            <p:nvPr/>
          </p:nvCxnSpPr>
          <p:spPr>
            <a:xfrm flipH="1" flipV="1">
              <a:off x="1899309" y="4233004"/>
              <a:ext cx="481" cy="16858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/>
            <p:nvPr/>
          </p:nvCxnSpPr>
          <p:spPr>
            <a:xfrm>
              <a:off x="1537134" y="4404934"/>
              <a:ext cx="0" cy="1644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rot="5400000" flipH="1" flipV="1">
              <a:off x="694999" y="3746683"/>
              <a:ext cx="520" cy="155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 rot="16200000" flipV="1">
              <a:off x="730778" y="5053967"/>
              <a:ext cx="520" cy="15540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470"/>
            <p:cNvSpPr txBox="1"/>
            <p:nvPr/>
          </p:nvSpPr>
          <p:spPr>
            <a:xfrm>
              <a:off x="1632901" y="3844170"/>
              <a:ext cx="766328" cy="32876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Inhibitory</a:t>
              </a:r>
              <a:b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72" name="Right Arrow 471"/>
            <p:cNvSpPr/>
            <p:nvPr/>
          </p:nvSpPr>
          <p:spPr>
            <a:xfrm rot="1416621">
              <a:off x="1014366" y="4189369"/>
              <a:ext cx="380304" cy="181533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651201" y="4401800"/>
              <a:ext cx="758918" cy="32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Pyramidal</a:t>
              </a:r>
              <a:b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309" name="Group 308"/>
            <p:cNvGrpSpPr/>
            <p:nvPr/>
          </p:nvGrpSpPr>
          <p:grpSpPr>
            <a:xfrm>
              <a:off x="1349865" y="4205356"/>
              <a:ext cx="88530" cy="96041"/>
              <a:chOff x="2728463" y="2628900"/>
              <a:chExt cx="209550" cy="209550"/>
            </a:xfrm>
          </p:grpSpPr>
          <p:sp>
            <p:nvSpPr>
              <p:cNvPr id="312" name="Rounded Rectangle 311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0" name="Picture 319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1" name="Group 320"/>
            <p:cNvGrpSpPr/>
            <p:nvPr/>
          </p:nvGrpSpPr>
          <p:grpSpPr>
            <a:xfrm>
              <a:off x="3322050" y="4203340"/>
              <a:ext cx="88530" cy="96041"/>
              <a:chOff x="2728463" y="2628900"/>
              <a:chExt cx="209550" cy="209550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3" name="Picture 32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4" name="Group 323"/>
            <p:cNvGrpSpPr/>
            <p:nvPr/>
          </p:nvGrpSpPr>
          <p:grpSpPr>
            <a:xfrm>
              <a:off x="4799922" y="4203340"/>
              <a:ext cx="88530" cy="96041"/>
              <a:chOff x="2728463" y="2628900"/>
              <a:chExt cx="209550" cy="209550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6" name="Picture 325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7" name="Group 326"/>
            <p:cNvGrpSpPr/>
            <p:nvPr/>
          </p:nvGrpSpPr>
          <p:grpSpPr>
            <a:xfrm>
              <a:off x="4455580" y="4501512"/>
              <a:ext cx="88530" cy="96041"/>
              <a:chOff x="2728463" y="2628900"/>
              <a:chExt cx="209550" cy="209550"/>
            </a:xfrm>
          </p:grpSpPr>
          <p:sp>
            <p:nvSpPr>
              <p:cNvPr id="328" name="Rounded Rectangle 327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9" name="Picture 328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0" name="Group 329"/>
            <p:cNvGrpSpPr/>
            <p:nvPr/>
          </p:nvGrpSpPr>
          <p:grpSpPr>
            <a:xfrm>
              <a:off x="2977707" y="4501512"/>
              <a:ext cx="88530" cy="96041"/>
              <a:chOff x="2728463" y="2628900"/>
              <a:chExt cx="209550" cy="209550"/>
            </a:xfrm>
          </p:grpSpPr>
          <p:sp>
            <p:nvSpPr>
              <p:cNvPr id="331" name="Rounded Rectangle 330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32" name="Picture 33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3" name="Group 332"/>
            <p:cNvGrpSpPr/>
            <p:nvPr/>
          </p:nvGrpSpPr>
          <p:grpSpPr>
            <a:xfrm>
              <a:off x="5141073" y="4501512"/>
              <a:ext cx="88530" cy="96041"/>
              <a:chOff x="2728463" y="2628900"/>
              <a:chExt cx="209550" cy="209550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41" name="Picture 340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16" name="Picture 11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22" y="4102499"/>
              <a:ext cx="272834" cy="160324"/>
            </a:xfrm>
            <a:prstGeom prst="rect">
              <a:avLst/>
            </a:prstGeom>
          </p:spPr>
        </p:pic>
        <p:sp>
          <p:nvSpPr>
            <p:cNvPr id="342" name="TextBox 341"/>
            <p:cNvSpPr txBox="1"/>
            <p:nvPr/>
          </p:nvSpPr>
          <p:spPr>
            <a:xfrm>
              <a:off x="687990" y="3714252"/>
              <a:ext cx="641433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. In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722199" y="5032317"/>
              <a:ext cx="663653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8000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. Out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585627" y="5342593"/>
              <a:ext cx="5465121" cy="228205"/>
              <a:chOff x="441688" y="5545777"/>
              <a:chExt cx="5465121" cy="228205"/>
            </a:xfrm>
          </p:grpSpPr>
          <p:grpSp>
            <p:nvGrpSpPr>
              <p:cNvPr id="757" name="Group 348"/>
              <p:cNvGrpSpPr/>
              <p:nvPr/>
            </p:nvGrpSpPr>
            <p:grpSpPr>
              <a:xfrm rot="5400000">
                <a:off x="1491071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Oval 346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grpFill/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48" name="Straight Connector 347"/>
                <p:cNvCxnSpPr>
                  <a:endCxn id="347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8" name="Group 353"/>
              <p:cNvGrpSpPr/>
              <p:nvPr/>
            </p:nvGrpSpPr>
            <p:grpSpPr>
              <a:xfrm rot="5400000">
                <a:off x="4387276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pattFill prst="pct25">
                  <a:fgClr>
                    <a:schemeClr val="tx1"/>
                  </a:fgClr>
                  <a:bgClr>
                    <a:prstClr val="white"/>
                  </a:bgClr>
                </a:pattFill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60" name="Straight Connector 359"/>
                <p:cNvCxnSpPr>
                  <a:endCxn id="359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9" name="Group 360"/>
              <p:cNvGrpSpPr/>
              <p:nvPr/>
            </p:nvGrpSpPr>
            <p:grpSpPr>
              <a:xfrm rot="5400000">
                <a:off x="2801561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Oval 365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solidFill>
                  <a:schemeClr val="bg1"/>
                </a:solidFill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67" name="Straight Connector 366"/>
                <p:cNvCxnSpPr>
                  <a:endCxn id="366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TextBox 367"/>
              <p:cNvSpPr txBox="1"/>
              <p:nvPr/>
            </p:nvSpPr>
            <p:spPr>
              <a:xfrm>
                <a:off x="1667217" y="5545777"/>
                <a:ext cx="1288817" cy="20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Excitatory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4563424" y="5545777"/>
                <a:ext cx="13433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Slow Inhibitory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2977707" y="5545777"/>
                <a:ext cx="1796729" cy="20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Fast Inhibitory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41688" y="5558538"/>
                <a:ext cx="9547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Synapse Legend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467089" y="5545777"/>
                <a:ext cx="5313586" cy="228205"/>
              </a:xfrm>
              <a:prstGeom prst="round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341122" y="5545777"/>
                <a:ext cx="1918" cy="228205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103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P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40" y="7008107"/>
            <a:ext cx="1079500" cy="1079500"/>
          </a:xfrm>
          <a:prstGeom prst="rect">
            <a:avLst/>
          </a:prstGeom>
        </p:spPr>
      </p:pic>
      <p:pic>
        <p:nvPicPr>
          <p:cNvPr id="29" name="Picture 28" descr="Sigmoi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34" y="7008107"/>
            <a:ext cx="1079500" cy="10795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46" y="8280745"/>
            <a:ext cx="520700" cy="1651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7199756"/>
            <a:ext cx="558800" cy="1651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06675" y="2527294"/>
            <a:ext cx="2923676" cy="1783694"/>
            <a:chOff x="2606675" y="2527294"/>
            <a:chExt cx="2923676" cy="1783694"/>
          </a:xfrm>
        </p:grpSpPr>
        <p:sp>
          <p:nvSpPr>
            <p:cNvPr id="4" name="TextBox 3"/>
            <p:cNvSpPr txBox="1"/>
            <p:nvPr/>
          </p:nvSpPr>
          <p:spPr>
            <a:xfrm>
              <a:off x="4057007" y="2664483"/>
              <a:ext cx="716586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Input,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90825" y="3836223"/>
              <a:ext cx="741409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Output</a:t>
              </a: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,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4159624" y="2698750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60869" y="3068688"/>
              <a:ext cx="62283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60869" y="3067044"/>
              <a:ext cx="0" cy="27291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4022615" y="3068688"/>
              <a:ext cx="0" cy="2564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91401" y="2698750"/>
              <a:ext cx="340" cy="369939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 flipH="1">
              <a:off x="3892283" y="3278071"/>
              <a:ext cx="198906" cy="17147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8" idx="0"/>
            </p:cNvCxnSpPr>
            <p:nvPr/>
          </p:nvCxnSpPr>
          <p:spPr>
            <a:xfrm flipV="1">
              <a:off x="3991736" y="3153640"/>
              <a:ext cx="5" cy="12443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 rot="10800000">
              <a:off x="3960868" y="3091894"/>
              <a:ext cx="61746" cy="61746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20" name="Straight Connector 19"/>
            <p:cNvCxnSpPr>
              <a:endCxn id="16" idx="3"/>
            </p:cNvCxnSpPr>
            <p:nvPr/>
          </p:nvCxnSpPr>
          <p:spPr>
            <a:xfrm flipV="1">
              <a:off x="3991736" y="3449542"/>
              <a:ext cx="0" cy="573183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flipV="1">
              <a:off x="3943992" y="3363990"/>
              <a:ext cx="68011" cy="58778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3714750" y="2571750"/>
              <a:ext cx="184792" cy="711200"/>
            </a:xfrm>
            <a:prstGeom prst="rightBrace">
              <a:avLst>
                <a:gd name="adj1" fmla="val 8333"/>
                <a:gd name="adj2" fmla="val 82143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31" name="Right Brace 30"/>
            <p:cNvSpPr/>
            <p:nvPr/>
          </p:nvSpPr>
          <p:spPr>
            <a:xfrm rot="10800000">
              <a:off x="4120508" y="3278472"/>
              <a:ext cx="184792" cy="711200"/>
            </a:xfrm>
            <a:prstGeom prst="rightBrace">
              <a:avLst>
                <a:gd name="adj1" fmla="val 8333"/>
                <a:gd name="adj2" fmla="val 83928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0800000" flipV="1">
              <a:off x="3872261" y="3849117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 rot="20183379" flipH="1">
              <a:off x="3980523" y="3050645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3570" y="3244207"/>
              <a:ext cx="1066781" cy="10667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6675" y="2527294"/>
              <a:ext cx="1079500" cy="10795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443" y="2719865"/>
              <a:ext cx="368300" cy="1143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34" y="3889090"/>
              <a:ext cx="406400" cy="114300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650" y="2997200"/>
              <a:ext cx="2286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26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P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40" y="7008107"/>
            <a:ext cx="1079500" cy="1079500"/>
          </a:xfrm>
          <a:prstGeom prst="rect">
            <a:avLst/>
          </a:prstGeom>
        </p:spPr>
      </p:pic>
      <p:pic>
        <p:nvPicPr>
          <p:cNvPr id="29" name="Picture 28" descr="Sigmoi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34" y="7008107"/>
            <a:ext cx="1079500" cy="10795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46" y="8280745"/>
            <a:ext cx="520700" cy="1651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7199756"/>
            <a:ext cx="558800" cy="1651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06675" y="2527294"/>
            <a:ext cx="2923676" cy="1783694"/>
            <a:chOff x="2606675" y="2527294"/>
            <a:chExt cx="2923676" cy="1783694"/>
          </a:xfrm>
        </p:grpSpPr>
        <p:sp>
          <p:nvSpPr>
            <p:cNvPr id="4" name="TextBox 3"/>
            <p:cNvSpPr txBox="1"/>
            <p:nvPr/>
          </p:nvSpPr>
          <p:spPr>
            <a:xfrm>
              <a:off x="4057007" y="2664483"/>
              <a:ext cx="716586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Input,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90825" y="3836223"/>
              <a:ext cx="741409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Output</a:t>
              </a: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,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4159624" y="2698750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60869" y="3068688"/>
              <a:ext cx="62283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60869" y="3067044"/>
              <a:ext cx="0" cy="27291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4022615" y="3068688"/>
              <a:ext cx="0" cy="2564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91401" y="2698750"/>
              <a:ext cx="340" cy="369939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 flipH="1">
              <a:off x="3892283" y="3278071"/>
              <a:ext cx="198906" cy="17147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8" idx="0"/>
            </p:cNvCxnSpPr>
            <p:nvPr/>
          </p:nvCxnSpPr>
          <p:spPr>
            <a:xfrm flipV="1">
              <a:off x="3991736" y="3153640"/>
              <a:ext cx="5" cy="12443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 rot="10800000">
              <a:off x="3960868" y="3091894"/>
              <a:ext cx="61746" cy="61746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20" name="Straight Connector 19"/>
            <p:cNvCxnSpPr>
              <a:endCxn id="16" idx="3"/>
            </p:cNvCxnSpPr>
            <p:nvPr/>
          </p:nvCxnSpPr>
          <p:spPr>
            <a:xfrm flipV="1">
              <a:off x="3991736" y="3449542"/>
              <a:ext cx="0" cy="573183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flipV="1">
              <a:off x="3943992" y="3363990"/>
              <a:ext cx="68011" cy="58778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3714750" y="2571750"/>
              <a:ext cx="184792" cy="711200"/>
            </a:xfrm>
            <a:prstGeom prst="rightBrace">
              <a:avLst>
                <a:gd name="adj1" fmla="val 8333"/>
                <a:gd name="adj2" fmla="val 82143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31" name="Right Brace 30"/>
            <p:cNvSpPr/>
            <p:nvPr/>
          </p:nvSpPr>
          <p:spPr>
            <a:xfrm rot="10800000">
              <a:off x="4120508" y="3278472"/>
              <a:ext cx="184792" cy="711200"/>
            </a:xfrm>
            <a:prstGeom prst="rightBrace">
              <a:avLst>
                <a:gd name="adj1" fmla="val 8333"/>
                <a:gd name="adj2" fmla="val 83928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0800000" flipV="1">
              <a:off x="3872261" y="3849117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3570" y="3244207"/>
              <a:ext cx="1066781" cy="10667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6675" y="2527294"/>
              <a:ext cx="1079500" cy="10795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443" y="2719865"/>
              <a:ext cx="368300" cy="1143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34" y="3889090"/>
              <a:ext cx="4064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99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39"/>
          <p:cNvGrpSpPr/>
          <p:nvPr/>
        </p:nvGrpSpPr>
        <p:grpSpPr>
          <a:xfrm>
            <a:off x="892218" y="8408354"/>
            <a:ext cx="1469365" cy="1372342"/>
            <a:chOff x="414769" y="4031815"/>
            <a:chExt cx="1469365" cy="1372342"/>
          </a:xfrm>
        </p:grpSpPr>
        <p:grpSp>
          <p:nvGrpSpPr>
            <p:cNvPr id="751" name="Group 225"/>
            <p:cNvGrpSpPr/>
            <p:nvPr/>
          </p:nvGrpSpPr>
          <p:grpSpPr>
            <a:xfrm>
              <a:off x="1570147" y="4168608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2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3" name="Group 226"/>
            <p:cNvGrpSpPr/>
            <p:nvPr/>
          </p:nvGrpSpPr>
          <p:grpSpPr>
            <a:xfrm>
              <a:off x="519869" y="4031815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4" name="Group 227"/>
            <p:cNvGrpSpPr/>
            <p:nvPr/>
          </p:nvGrpSpPr>
          <p:grpSpPr>
            <a:xfrm>
              <a:off x="521244" y="4286792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5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1489672" y="4726741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1883597" y="4553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455872" y="4657489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919249" y="4459661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14769" y="4315632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34478" y="4079019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25147" y="5227570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TextBox 372"/>
          <p:cNvSpPr txBox="1"/>
          <p:nvPr/>
        </p:nvSpPr>
        <p:spPr>
          <a:xfrm>
            <a:off x="330813" y="3590938"/>
            <a:ext cx="272344" cy="268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A</a:t>
            </a:r>
          </a:p>
        </p:txBody>
      </p:sp>
      <p:grpSp>
        <p:nvGrpSpPr>
          <p:cNvPr id="399" name="Group 115"/>
          <p:cNvGrpSpPr/>
          <p:nvPr/>
        </p:nvGrpSpPr>
        <p:grpSpPr>
          <a:xfrm>
            <a:off x="1609765" y="3862948"/>
            <a:ext cx="222474" cy="829928"/>
            <a:chOff x="4744090" y="1677212"/>
            <a:chExt cx="778176" cy="2713077"/>
          </a:xfrm>
        </p:grpSpPr>
        <p:cxnSp>
          <p:nvCxnSpPr>
            <p:cNvPr id="445" name="Straight Connector 444"/>
            <p:cNvCxnSpPr/>
            <p:nvPr/>
          </p:nvCxnSpPr>
          <p:spPr>
            <a:xfrm rot="10800000">
              <a:off x="4768346" y="1978720"/>
              <a:ext cx="197717" cy="0"/>
            </a:xfrm>
            <a:prstGeom prst="line">
              <a:avLst/>
            </a:prstGeom>
            <a:ln w="9525" cmpd="sng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Group 196"/>
            <p:cNvGrpSpPr/>
            <p:nvPr/>
          </p:nvGrpSpPr>
          <p:grpSpPr>
            <a:xfrm>
              <a:off x="4744090" y="1677212"/>
              <a:ext cx="778176" cy="2713077"/>
              <a:chOff x="4744090" y="1677212"/>
              <a:chExt cx="778176" cy="2713077"/>
            </a:xfrm>
          </p:grpSpPr>
          <p:sp>
            <p:nvSpPr>
              <p:cNvPr id="447" name="Oval 446"/>
              <p:cNvSpPr/>
              <p:nvPr/>
            </p:nvSpPr>
            <p:spPr>
              <a:xfrm>
                <a:off x="4744090" y="4194276"/>
                <a:ext cx="196013" cy="196013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 flipH="1">
                <a:off x="4977935" y="2897875"/>
                <a:ext cx="544331" cy="544331"/>
              </a:xfrm>
              <a:prstGeom prst="ellipse">
                <a:avLst/>
              </a:prstGeom>
              <a:noFill/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 flipH="1" flipV="1">
                <a:off x="5249618" y="3442207"/>
                <a:ext cx="482" cy="260047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urved Connector 449"/>
              <p:cNvCxnSpPr>
                <a:endCxn id="447" idx="0"/>
              </p:cNvCxnSpPr>
              <p:nvPr/>
            </p:nvCxnSpPr>
            <p:spPr>
              <a:xfrm rot="5400000">
                <a:off x="4799847" y="3744503"/>
                <a:ext cx="492023" cy="407522"/>
              </a:xfrm>
              <a:prstGeom prst="curvedConnector3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stCxn id="448" idx="0"/>
                <a:endCxn id="455" idx="0"/>
              </p:cNvCxnSpPr>
              <p:nvPr/>
            </p:nvCxnSpPr>
            <p:spPr>
              <a:xfrm flipV="1">
                <a:off x="5250100" y="1861970"/>
                <a:ext cx="0" cy="1035905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rot="10800000" flipV="1">
                <a:off x="4768346" y="1978720"/>
                <a:ext cx="0" cy="81417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 rot="10800000" flipV="1">
                <a:off x="4964359" y="1978720"/>
                <a:ext cx="0" cy="81417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>
                <a:endCxn id="455" idx="1"/>
              </p:cNvCxnSpPr>
              <p:nvPr/>
            </p:nvCxnSpPr>
            <p:spPr>
              <a:xfrm flipV="1">
                <a:off x="4865266" y="1850850"/>
                <a:ext cx="1434" cy="12787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Block Arc 454"/>
              <p:cNvSpPr/>
              <p:nvPr/>
            </p:nvSpPr>
            <p:spPr>
              <a:xfrm flipH="1">
                <a:off x="4866352" y="1677212"/>
                <a:ext cx="383748" cy="369516"/>
              </a:xfrm>
              <a:prstGeom prst="blockArc">
                <a:avLst>
                  <a:gd name="adj1" fmla="val 10800000"/>
                  <a:gd name="adj2" fmla="val 21400620"/>
                  <a:gd name="adj3" fmla="val 0"/>
                </a:avLst>
              </a:prstGeom>
              <a:noFill/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56" name="Curved Connector 455"/>
              <p:cNvCxnSpPr/>
              <p:nvPr/>
            </p:nvCxnSpPr>
            <p:spPr>
              <a:xfrm flipV="1">
                <a:off x="5142150" y="3069762"/>
                <a:ext cx="215900" cy="186591"/>
              </a:xfrm>
              <a:prstGeom prst="curvedConnector3">
                <a:avLst/>
              </a:prstGeom>
              <a:ln w="12700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0" name="Group 116"/>
          <p:cNvGrpSpPr/>
          <p:nvPr/>
        </p:nvGrpSpPr>
        <p:grpSpPr>
          <a:xfrm>
            <a:off x="656572" y="3730112"/>
            <a:ext cx="699077" cy="371903"/>
            <a:chOff x="1409987" y="1242965"/>
            <a:chExt cx="2445251" cy="1215769"/>
          </a:xfrm>
        </p:grpSpPr>
        <p:cxnSp>
          <p:nvCxnSpPr>
            <p:cNvPr id="439" name="Straight Connector 438"/>
            <p:cNvCxnSpPr/>
            <p:nvPr/>
          </p:nvCxnSpPr>
          <p:spPr>
            <a:xfrm rot="10800000">
              <a:off x="3657521" y="1983499"/>
              <a:ext cx="197717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3657520" y="1978280"/>
              <a:ext cx="1" cy="86636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10800000" flipV="1">
              <a:off x="3853534" y="1983499"/>
              <a:ext cx="0" cy="8141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endCxn id="443" idx="0"/>
            </p:cNvCxnSpPr>
            <p:nvPr/>
          </p:nvCxnSpPr>
          <p:spPr>
            <a:xfrm flipH="1" flipV="1">
              <a:off x="3754424" y="1855402"/>
              <a:ext cx="17" cy="12809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Block Arc 442"/>
            <p:cNvSpPr/>
            <p:nvPr/>
          </p:nvSpPr>
          <p:spPr>
            <a:xfrm rot="10800000" flipH="1">
              <a:off x="2507482" y="124296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44" name="Straight Connector 443"/>
            <p:cNvCxnSpPr>
              <a:stCxn id="443" idx="1"/>
            </p:cNvCxnSpPr>
            <p:nvPr/>
          </p:nvCxnSpPr>
          <p:spPr>
            <a:xfrm flipH="1">
              <a:off x="1409987" y="1242966"/>
              <a:ext cx="1721793" cy="11152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117"/>
          <p:cNvGrpSpPr/>
          <p:nvPr/>
        </p:nvGrpSpPr>
        <p:grpSpPr>
          <a:xfrm>
            <a:off x="657820" y="3977712"/>
            <a:ext cx="1014918" cy="1085040"/>
            <a:chOff x="1414352" y="2052385"/>
            <a:chExt cx="3550007" cy="3547055"/>
          </a:xfrm>
        </p:grpSpPr>
        <p:cxnSp>
          <p:nvCxnSpPr>
            <p:cNvPr id="416" name="Straight Connector 415"/>
            <p:cNvCxnSpPr/>
            <p:nvPr/>
          </p:nvCxnSpPr>
          <p:spPr>
            <a:xfrm>
              <a:off x="4843183" y="4463954"/>
              <a:ext cx="0" cy="116310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 159"/>
            <p:cNvGrpSpPr/>
            <p:nvPr/>
          </p:nvGrpSpPr>
          <p:grpSpPr>
            <a:xfrm>
              <a:off x="1414352" y="2052385"/>
              <a:ext cx="3550007" cy="3547055"/>
              <a:chOff x="1414352" y="2052385"/>
              <a:chExt cx="3550007" cy="3547055"/>
            </a:xfrm>
          </p:grpSpPr>
          <p:sp>
            <p:nvSpPr>
              <p:cNvPr id="419" name="Isosceles Triangle 418"/>
              <p:cNvSpPr/>
              <p:nvPr/>
            </p:nvSpPr>
            <p:spPr>
              <a:xfrm flipH="1">
                <a:off x="3718620" y="3442206"/>
                <a:ext cx="631424" cy="544331"/>
              </a:xfrm>
              <a:prstGeom prst="triangle">
                <a:avLst/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20" name="Straight Connector 419"/>
              <p:cNvCxnSpPr/>
              <p:nvPr/>
            </p:nvCxnSpPr>
            <p:spPr>
              <a:xfrm>
                <a:off x="4742386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V="1">
                <a:off x="4940103" y="4382537"/>
                <a:ext cx="0" cy="81417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V="1">
                <a:off x="4744090" y="4382537"/>
                <a:ext cx="0" cy="81417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Oval 422"/>
              <p:cNvSpPr/>
              <p:nvPr/>
            </p:nvSpPr>
            <p:spPr>
              <a:xfrm rot="10800000">
                <a:off x="4768346" y="2052385"/>
                <a:ext cx="196013" cy="196013"/>
              </a:xfrm>
              <a:prstGeom prst="ellipse">
                <a:avLst/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24" name="Straight Connector 423"/>
              <p:cNvCxnSpPr>
                <a:stCxn id="419" idx="0"/>
              </p:cNvCxnSpPr>
              <p:nvPr/>
            </p:nvCxnSpPr>
            <p:spPr>
              <a:xfrm flipH="1" flipV="1">
                <a:off x="4034332" y="3162505"/>
                <a:ext cx="0" cy="279701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Oval 424"/>
              <p:cNvSpPr/>
              <p:nvPr/>
            </p:nvSpPr>
            <p:spPr>
              <a:xfrm rot="10800000">
                <a:off x="3657521" y="2057164"/>
                <a:ext cx="196013" cy="196013"/>
              </a:xfrm>
              <a:prstGeom prst="ellips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27" name="Curved Connector 426"/>
              <p:cNvCxnSpPr>
                <a:stCxn id="423" idx="0"/>
              </p:cNvCxnSpPr>
              <p:nvPr/>
            </p:nvCxnSpPr>
            <p:spPr>
              <a:xfrm rot="5400000">
                <a:off x="3993289" y="2289441"/>
                <a:ext cx="914106" cy="832020"/>
              </a:xfrm>
              <a:prstGeom prst="curvedConnector3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Curved Connector 427"/>
              <p:cNvCxnSpPr>
                <a:stCxn id="425" idx="0"/>
              </p:cNvCxnSpPr>
              <p:nvPr/>
            </p:nvCxnSpPr>
            <p:spPr>
              <a:xfrm rot="16200000" flipH="1">
                <a:off x="3440265" y="2568439"/>
                <a:ext cx="909328" cy="278804"/>
              </a:xfrm>
              <a:prstGeom prst="curvedConnector3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Block Arc 429"/>
              <p:cNvSpPr/>
              <p:nvPr/>
            </p:nvSpPr>
            <p:spPr>
              <a:xfrm rot="10800000" flipH="1">
                <a:off x="4041521" y="4176190"/>
                <a:ext cx="801662" cy="821715"/>
              </a:xfrm>
              <a:prstGeom prst="blockArc">
                <a:avLst>
                  <a:gd name="adj1" fmla="val 10800000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31" name="Straight Connector 430"/>
              <p:cNvCxnSpPr>
                <a:endCxn id="419" idx="3"/>
              </p:cNvCxnSpPr>
              <p:nvPr/>
            </p:nvCxnSpPr>
            <p:spPr>
              <a:xfrm flipH="1" flipV="1">
                <a:off x="4034332" y="3986537"/>
                <a:ext cx="17" cy="1000466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Block Arc 435"/>
              <p:cNvSpPr/>
              <p:nvPr/>
            </p:nvSpPr>
            <p:spPr>
              <a:xfrm rot="16200000" flipH="1">
                <a:off x="2795781" y="436807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3882770" y="3714952"/>
                <a:ext cx="215900" cy="186591"/>
              </a:xfrm>
              <a:prstGeom prst="curvedConnector3">
                <a:avLst/>
              </a:prstGeom>
              <a:ln w="12700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6" idx="0"/>
              </p:cNvCxnSpPr>
              <p:nvPr/>
            </p:nvCxnSpPr>
            <p:spPr>
              <a:xfrm flipH="1">
                <a:off x="1414352" y="5599422"/>
                <a:ext cx="2000356" cy="18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4" name="Straight Arrow Connector 403"/>
          <p:cNvCxnSpPr/>
          <p:nvPr/>
        </p:nvCxnSpPr>
        <p:spPr>
          <a:xfrm flipH="1" flipV="1">
            <a:off x="1921105" y="4233004"/>
            <a:ext cx="488" cy="16858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>
            <a:off x="1553897" y="4404934"/>
            <a:ext cx="0" cy="1644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rot="5400000" flipH="1" flipV="1">
            <a:off x="700063" y="3745603"/>
            <a:ext cx="520" cy="15755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 rot="16200000" flipV="1">
            <a:off x="736340" y="5052887"/>
            <a:ext cx="520" cy="1575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/>
          <p:cNvGrpSpPr/>
          <p:nvPr/>
        </p:nvGrpSpPr>
        <p:grpSpPr>
          <a:xfrm>
            <a:off x="1364026" y="4205356"/>
            <a:ext cx="89760" cy="96041"/>
            <a:chOff x="2728463" y="2628900"/>
            <a:chExt cx="209550" cy="209550"/>
          </a:xfrm>
        </p:grpSpPr>
        <p:sp>
          <p:nvSpPr>
            <p:cNvPr id="312" name="Rounded Rectangle 311"/>
            <p:cNvSpPr/>
            <p:nvPr/>
          </p:nvSpPr>
          <p:spPr>
            <a:xfrm>
              <a:off x="2728463" y="2628900"/>
              <a:ext cx="209550" cy="209550"/>
            </a:xfrm>
            <a:prstGeom prst="roundRect">
              <a:avLst/>
            </a:prstGeom>
            <a:solidFill>
              <a:srgbClr val="FFFFFF"/>
            </a:solidFill>
            <a:ln w="63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320" name="Picture 31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26" y="2673350"/>
              <a:ext cx="114300" cy="1143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07" y="4102499"/>
            <a:ext cx="276625" cy="160324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2389073" y="3700504"/>
            <a:ext cx="1973376" cy="2007114"/>
            <a:chOff x="2389073" y="3700504"/>
            <a:chExt cx="1973376" cy="2007114"/>
          </a:xfrm>
        </p:grpSpPr>
        <p:grpSp>
          <p:nvGrpSpPr>
            <p:cNvPr id="22" name="Group 113"/>
            <p:cNvGrpSpPr/>
            <p:nvPr/>
          </p:nvGrpSpPr>
          <p:grpSpPr>
            <a:xfrm>
              <a:off x="2613647" y="3720362"/>
              <a:ext cx="1299457" cy="1411046"/>
              <a:chOff x="852047" y="3962827"/>
              <a:chExt cx="4545271" cy="4612785"/>
            </a:xfrm>
          </p:grpSpPr>
          <p:grpSp>
            <p:nvGrpSpPr>
              <p:cNvPr id="24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210" name="Straight Connector 209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endCxn id="217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14" name="Straight Connector 213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13" idx="0"/>
                    <a:endCxn id="217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Block Arc 216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20" name="Straight Connector 219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urved Connector 220"/>
                  <p:cNvCxnSpPr>
                    <a:endCxn id="219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Curved Connector 221"/>
                  <p:cNvCxnSpPr>
                    <a:endCxn id="218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Curved Connector 222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2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3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1" name="Straight Connector 200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Curved Connector 202"/>
                  <p:cNvCxnSpPr>
                    <a:endCxn id="198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>
                    <a:stCxn id="200" idx="0"/>
                    <a:endCxn id="208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>
                    <a:endCxn id="208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Block Arc 207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9" name="Curved Connector 208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5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endCxn id="194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Block Arc 193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95" name="Straight Connector 194"/>
                <p:cNvCxnSpPr>
                  <a:stCxn id="194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6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7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0" name="Straight Connector 169"/>
                  <p:cNvCxnSpPr>
                    <a:stCxn id="161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Oval 17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4" name="Curved Connector 173"/>
                  <p:cNvCxnSpPr>
                    <a:stCxn id="169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Curved Connector 175"/>
                  <p:cNvCxnSpPr>
                    <a:stCxn id="17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Curved Connector 176"/>
                  <p:cNvCxnSpPr>
                    <a:stCxn id="17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Block Arc 180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2" name="Straight Connector 181"/>
                  <p:cNvCxnSpPr>
                    <a:endCxn id="161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Block Arc 185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7" name="Block Arc 186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8" name="Curved Connector 187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87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8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Block Arc 155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57" name="Straight Connector 156"/>
                <p:cNvCxnSpPr>
                  <a:stCxn id="156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 flipH="1" flipV="1">
                <a:off x="1813864" y="5610952"/>
                <a:ext cx="1702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5395616" y="5606808"/>
                <a:ext cx="1702" cy="55111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4141215" y="6168853"/>
                <a:ext cx="0" cy="53754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885568" y="7599800"/>
                <a:ext cx="2222229" cy="6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3366FF"/>
                    </a:solidFill>
                    <a:latin typeface="Arial"/>
                    <a:cs typeface="Arial"/>
                  </a:rPr>
                  <a:t>Th. In</a:t>
                </a:r>
                <a:endParaRPr lang="en-US" sz="800" dirty="0">
                  <a:solidFill>
                    <a:srgbClr val="3366FF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rot="5400000" flipH="1" flipV="1">
                <a:off x="1154711" y="3995446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rot="5400000" flipH="1" flipV="1">
                <a:off x="1126755" y="7706852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rot="16200000" flipV="1">
                <a:off x="1133337" y="8299201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TextBox 338"/>
            <p:cNvSpPr txBox="1"/>
            <p:nvPr/>
          </p:nvSpPr>
          <p:spPr>
            <a:xfrm>
              <a:off x="2389073" y="4201612"/>
              <a:ext cx="593733" cy="4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30FF20"/>
                  </a:solidFill>
                  <a:latin typeface="Arial"/>
                  <a:cs typeface="Arial"/>
                </a:rPr>
                <a:t>Spiny Stellate Cells</a:t>
              </a:r>
              <a:endParaRPr lang="en-US" sz="800" dirty="0">
                <a:solidFill>
                  <a:srgbClr val="30FF20"/>
                </a:solidFill>
                <a:latin typeface="Arial"/>
                <a:cs typeface="Arial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728238" y="3858576"/>
              <a:ext cx="634211" cy="33855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Inhibitory</a:t>
              </a:r>
              <a:b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72" name="Right Arrow 471"/>
            <p:cNvSpPr/>
            <p:nvPr/>
          </p:nvSpPr>
          <p:spPr>
            <a:xfrm rot="1652811">
              <a:off x="2765357" y="4148732"/>
              <a:ext cx="682123" cy="107350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3382907" y="4856690"/>
              <a:ext cx="667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Pyramidal</a:t>
              </a:r>
              <a:b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3363616" y="4203340"/>
              <a:ext cx="89760" cy="96041"/>
              <a:chOff x="2728463" y="2628900"/>
              <a:chExt cx="209550" cy="209550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3" name="Picture 32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0" name="Group 329"/>
            <p:cNvGrpSpPr/>
            <p:nvPr/>
          </p:nvGrpSpPr>
          <p:grpSpPr>
            <a:xfrm>
              <a:off x="3014488" y="4501512"/>
              <a:ext cx="89760" cy="96041"/>
              <a:chOff x="2728463" y="2628900"/>
              <a:chExt cx="209550" cy="209550"/>
            </a:xfrm>
          </p:grpSpPr>
          <p:sp>
            <p:nvSpPr>
              <p:cNvPr id="331" name="Rounded Rectangle 330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32" name="Picture 33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42" name="TextBox 341"/>
            <p:cNvSpPr txBox="1"/>
            <p:nvPr/>
          </p:nvSpPr>
          <p:spPr>
            <a:xfrm>
              <a:off x="2617841" y="3700504"/>
              <a:ext cx="650346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. In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2658398" y="5023069"/>
              <a:ext cx="672875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8000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. Out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757" name="Group 348"/>
            <p:cNvGrpSpPr/>
            <p:nvPr/>
          </p:nvGrpSpPr>
          <p:grpSpPr>
            <a:xfrm rot="5400000">
              <a:off x="2771912" y="5266853"/>
              <a:ext cx="60481" cy="288738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Oval 34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48" name="Straight Connector 347"/>
              <p:cNvCxnSpPr>
                <a:endCxn id="34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9" name="Group 360"/>
            <p:cNvGrpSpPr/>
            <p:nvPr/>
          </p:nvGrpSpPr>
          <p:grpSpPr>
            <a:xfrm rot="5400000">
              <a:off x="2771913" y="5482297"/>
              <a:ext cx="60481" cy="288738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67" name="Straight Connector 366"/>
              <p:cNvCxnSpPr>
                <a:endCxn id="366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" name="TextBox 367"/>
            <p:cNvSpPr txBox="1"/>
            <p:nvPr/>
          </p:nvSpPr>
          <p:spPr>
            <a:xfrm>
              <a:off x="2950085" y="5276730"/>
              <a:ext cx="10671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Excitatory Synapse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2950085" y="5492174"/>
              <a:ext cx="10173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Inhibitory </a:t>
              </a:r>
              <a:r>
                <a:rPr lang="en-US" sz="800" dirty="0" smtClean="0">
                  <a:latin typeface="Arial"/>
                  <a:cs typeface="Arial"/>
                </a:rPr>
                <a:t>Synapse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37783" y="3930878"/>
              <a:ext cx="4241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/>
                  <a:cs typeface="Arial"/>
                </a:rPr>
                <a:t>iEEG</a:t>
              </a:r>
              <a:endParaRPr lang="en-US" sz="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0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141</Words>
  <Application>Microsoft Macintosh PowerPoint</Application>
  <PresentationFormat>Custom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Freestone</dc:creator>
  <cp:lastModifiedBy>Dean Freestone</cp:lastModifiedBy>
  <cp:revision>85</cp:revision>
  <dcterms:created xsi:type="dcterms:W3CDTF">2013-03-18T04:59:21Z</dcterms:created>
  <dcterms:modified xsi:type="dcterms:W3CDTF">2013-06-27T00:19:09Z</dcterms:modified>
</cp:coreProperties>
</file>